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89" r:id="rId1"/>
  </p:sldMasterIdLst>
  <p:notesMasterIdLst>
    <p:notesMasterId r:id="rId3"/>
  </p:notesMasterIdLst>
  <p:sldIdLst>
    <p:sldId id="258" r:id="rId2"/>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914400" rtl="0">
      <a:defRPr sz="1800" kern="1200">
        <a:solidFill>
          <a:schemeClr val="tx1"/>
        </a:solidFill>
        <a:latin typeface="+mn-lt"/>
        <a:ea typeface="+mn-ea"/>
        <a:cs typeface="+mn-cs"/>
      </a:defRPr>
    </a:lvl1pPr>
    <a:lvl2pPr marL="457200" algn="l" defTabSz="914400" rtl="0">
      <a:defRPr sz="1800" kern="1200">
        <a:solidFill>
          <a:schemeClr val="tx1"/>
        </a:solidFill>
        <a:latin typeface="+mn-lt"/>
        <a:ea typeface="+mn-ea"/>
        <a:cs typeface="+mn-cs"/>
      </a:defRPr>
    </a:lvl2pPr>
    <a:lvl3pPr marL="914400" algn="l" defTabSz="914400" rtl="0">
      <a:defRPr sz="1800" kern="1200">
        <a:solidFill>
          <a:schemeClr val="tx1"/>
        </a:solidFill>
        <a:latin typeface="+mn-lt"/>
        <a:ea typeface="+mn-ea"/>
        <a:cs typeface="+mn-cs"/>
      </a:defRPr>
    </a:lvl3pPr>
    <a:lvl4pPr marL="1371600" algn="l" defTabSz="914400" rtl="0">
      <a:defRPr sz="1800" kern="1200">
        <a:solidFill>
          <a:schemeClr val="tx1"/>
        </a:solidFill>
        <a:latin typeface="+mn-lt"/>
        <a:ea typeface="+mn-ea"/>
        <a:cs typeface="+mn-cs"/>
      </a:defRPr>
    </a:lvl4pPr>
    <a:lvl5pPr marL="1828800" algn="l" defTabSz="914400" rtl="0">
      <a:defRPr sz="1800" kern="1200">
        <a:solidFill>
          <a:schemeClr val="tx1"/>
        </a:solidFill>
        <a:latin typeface="+mn-lt"/>
        <a:ea typeface="+mn-ea"/>
        <a:cs typeface="+mn-cs"/>
      </a:defRPr>
    </a:lvl5pPr>
    <a:lvl6pPr marL="2286000" algn="l" defTabSz="914400" rtl="0">
      <a:defRPr sz="1800" kern="1200">
        <a:solidFill>
          <a:schemeClr val="tx1"/>
        </a:solidFill>
        <a:latin typeface="+mn-lt"/>
        <a:ea typeface="+mn-ea"/>
        <a:cs typeface="+mn-cs"/>
      </a:defRPr>
    </a:lvl6pPr>
    <a:lvl7pPr marL="2743200" algn="l" defTabSz="914400" rtl="0">
      <a:defRPr sz="1800" kern="1200">
        <a:solidFill>
          <a:schemeClr val="tx1"/>
        </a:solidFill>
        <a:latin typeface="+mn-lt"/>
        <a:ea typeface="+mn-ea"/>
        <a:cs typeface="+mn-cs"/>
      </a:defRPr>
    </a:lvl7pPr>
    <a:lvl8pPr marL="3200400" algn="l" defTabSz="914400" rtl="0">
      <a:defRPr sz="1800" kern="1200">
        <a:solidFill>
          <a:schemeClr val="tx1"/>
        </a:solidFill>
        <a:latin typeface="+mn-lt"/>
        <a:ea typeface="+mn-ea"/>
        <a:cs typeface="+mn-cs"/>
      </a:defRPr>
    </a:lvl8pPr>
    <a:lvl9pPr marL="3657600" algn="l" defTabSz="914400" rtl="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DEBD2-93B6-45FB-8A5A-6B41D34E5286}" v="7" dt="2023-07-14T18:31:40.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D4E53B-AFC4-4A6B-BDCF-478028C60134}"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6017711-7860-43CD-9346-4DFDE9460AC8}" styleName="1_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p:cViewPr varScale="1">
        <p:scale>
          <a:sx n="110" d="100"/>
          <a:sy n="110" d="100"/>
        </p:scale>
        <p:origin x="1296" y="108"/>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CA"/>
              <a:t>#.Contact | #.Title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85D94-6DDA-4994-887A-16D3C652BFD2}" type="datetimeFigureOut">
              <a:rPr lang="en-CA" smtClean="0"/>
              <a:t>7/14/23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F85B2-8184-467C-9F29-0258EE233478}" type="slidenum">
              <a:rPr lang="en-CA" smtClean="0"/>
              <a:t>‹#›</a:t>
            </a:fld>
            <a:endParaRPr lang="en-CA"/>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a:lnSpc>
                <a:spcPct val="100000"/>
              </a:lnSpc>
              <a:spcBef>
                <a:spcPts val="0"/>
              </a:spcBef>
              <a:spcAft>
                <a:spcPts val="0"/>
              </a:spcAft>
              <a:buClrTx/>
              <a:buSzTx/>
              <a:buFontTx/>
              <a:buNone/>
              <a:tabLst/>
            </a:pPr>
            <a:endParaRPr lang="en-CA" dirty="0"/>
          </a:p>
        </p:txBody>
      </p:sp>
      <p:sp>
        <p:nvSpPr>
          <p:cNvPr id="4" name="Slide Number Placeholder 3"/>
          <p:cNvSpPr>
            <a:spLocks noGrp="1"/>
          </p:cNvSpPr>
          <p:nvPr>
            <p:ph type="sldNum" sz="quarter" idx="5"/>
          </p:nvPr>
        </p:nvSpPr>
        <p:spPr/>
        <p:txBody>
          <a:bodyPr/>
          <a:lstStyle/>
          <a:p>
            <a:fld id="{C4CF5A15-E013-4E24-AEE8-80AC72772638}"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F4F974A-7260-4A80-97A8-6B6B70499479}" type="datetimeFigureOut">
              <a:rPr lang="en-CA" smtClean="0"/>
              <a:t>7/14/23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22E70F-A953-402D-AB28-F51787383050}"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C226ADA-6DE6-4030-B885-8F4C939D405C}" type="datetimeFigureOut">
              <a:rPr lang="en-CA" smtClean="0"/>
              <a:t>7/14/23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C6B337-4610-4A65-874C-98A599E405B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F37D370-F340-411B-8920-B4A26A64EE37}" type="datetimeFigureOut">
              <a:rPr lang="en-CA" smtClean="0"/>
              <a:t>7/14/23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859C76-34BD-4071-9411-5775C4A8FDE7}"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cxnSp>
        <p:nvCxnSpPr>
          <p:cNvPr id="10" name="Straight Connector 9"/>
          <p:cNvCxnSpPr/>
          <p:nvPr userDrawn="1"/>
        </p:nvCxnSpPr>
        <p:spPr>
          <a:xfrm>
            <a:off x="981856"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026661"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71466"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116271"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9161076"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205882"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water, animal, ocean, blue&#10;&#10;Description automatically generated"/>
          <p:cNvPicPr>
            <a:picLocks noChangeAspect="1"/>
          </p:cNvPicPr>
          <p:nvPr userDrawn="1"/>
        </p:nvPicPr>
        <p:blipFill>
          <a:blip r:embed="rId2"/>
          <a:stretch>
            <a:fillRect/>
          </a:stretch>
        </p:blipFill>
        <p:spPr>
          <a:xfrm>
            <a:off x="-91992" y="-11575"/>
            <a:ext cx="12347819" cy="6944810"/>
          </a:xfrm>
          <a:prstGeom prst="rect">
            <a:avLst/>
          </a:prstGeom>
        </p:spPr>
      </p:pic>
      <p:sp>
        <p:nvSpPr>
          <p:cNvPr id="26" name="Rectangle 25"/>
          <p:cNvSpPr/>
          <p:nvPr userDrawn="1"/>
        </p:nvSpPr>
        <p:spPr>
          <a:xfrm>
            <a:off x="-71754" y="0"/>
            <a:ext cx="12335508" cy="6944810"/>
          </a:xfrm>
          <a:prstGeom prst="rect">
            <a:avLst/>
          </a:prstGeom>
          <a:solidFill>
            <a:schemeClr val="tx1">
              <a:lumMod val="95000"/>
              <a:lumOff val="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debar right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 y="410308"/>
            <a:ext cx="4419601" cy="6072554"/>
          </a:xfrm>
          <a:prstGeom prst="rect">
            <a:avLst/>
          </a:prstGeom>
        </p:spPr>
      </p:pic>
      <p:sp>
        <p:nvSpPr>
          <p:cNvPr id="9" name="Title 1"/>
          <p:cNvSpPr>
            <a:spLocks noGrp="1"/>
          </p:cNvSpPr>
          <p:nvPr>
            <p:ph type="title"/>
          </p:nvPr>
        </p:nvSpPr>
        <p:spPr>
          <a:xfrm>
            <a:off x="4906328" y="888074"/>
            <a:ext cx="4842163" cy="831706"/>
          </a:xfrm>
        </p:spPr>
        <p:txBody>
          <a:bodyPr>
            <a:noAutofit/>
          </a:bodyPr>
          <a:lstStyle>
            <a:lvl1pPr>
              <a:defRPr>
                <a:solidFill>
                  <a:srgbClr val="F6C333"/>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3"/>
          </p:nvPr>
        </p:nvSpPr>
        <p:spPr>
          <a:xfrm>
            <a:off x="686660" y="888074"/>
            <a:ext cx="2307133" cy="1038152"/>
          </a:xfrm>
        </p:spPr>
        <p:txBody>
          <a:bodyPr>
            <a:noAutofit/>
          </a:bodyPr>
          <a:lstStyle>
            <a:lvl1pPr marL="0" indent="0">
              <a:lnSpc>
                <a:spcPts val="3000"/>
              </a:lnSpc>
              <a:buNone/>
              <a:defRPr sz="2600">
                <a:solidFill>
                  <a:schemeClr val="accent5">
                    <a:lumMod val="60000"/>
                    <a:lumOff val="40000"/>
                  </a:schemeClr>
                </a:solidFill>
                <a:latin typeface="Arial" panose="020B0604020202020204" pitchFamily="34" charset="0"/>
                <a:cs typeface="Arial" panose="020B0604020202020204" pitchFamily="34" charset="0"/>
              </a:defRPr>
            </a:lvl1pPr>
            <a:lvl2pPr>
              <a:defRPr sz="2800">
                <a:solidFill>
                  <a:schemeClr val="accent5">
                    <a:lumMod val="60000"/>
                    <a:lumOff val="40000"/>
                  </a:schemeClr>
                </a:solidFill>
              </a:defRPr>
            </a:lvl2pPr>
            <a:lvl3pPr>
              <a:defRPr sz="2800">
                <a:solidFill>
                  <a:schemeClr val="accent5">
                    <a:lumMod val="60000"/>
                    <a:lumOff val="40000"/>
                  </a:schemeClr>
                </a:solidFill>
              </a:defRPr>
            </a:lvl3pPr>
            <a:lvl4pPr>
              <a:defRPr sz="2800">
                <a:solidFill>
                  <a:schemeClr val="accent5">
                    <a:lumMod val="60000"/>
                    <a:lumOff val="40000"/>
                  </a:schemeClr>
                </a:solidFill>
              </a:defRPr>
            </a:lvl4pPr>
            <a:lvl5pPr>
              <a:defRPr sz="2800">
                <a:solidFill>
                  <a:schemeClr val="accent5">
                    <a:lumMod val="60000"/>
                    <a:lumOff val="40000"/>
                  </a:schemeClr>
                </a:solidFill>
              </a:defRPr>
            </a:lvl5pPr>
          </a:lstStyle>
          <a:p>
            <a:pPr lvl="0"/>
            <a:r>
              <a:rPr lang="en-US"/>
              <a:t>Edit Master text styles</a:t>
            </a:r>
          </a:p>
        </p:txBody>
      </p:sp>
      <p:sp>
        <p:nvSpPr>
          <p:cNvPr id="12" name="Content Placeholder 2"/>
          <p:cNvSpPr>
            <a:spLocks noGrp="1"/>
          </p:cNvSpPr>
          <p:nvPr>
            <p:ph idx="1"/>
          </p:nvPr>
        </p:nvSpPr>
        <p:spPr>
          <a:xfrm>
            <a:off x="4916619" y="3313161"/>
            <a:ext cx="4842163" cy="381118"/>
          </a:xfrm>
        </p:spPr>
        <p:txBody>
          <a:bodyPr>
            <a:noAutofit/>
          </a:bodyPr>
          <a:lstStyle>
            <a:lvl1pPr marL="0" indent="0">
              <a:lnSpc>
                <a:spcPts val="3000"/>
              </a:lnSpc>
              <a:buNone/>
              <a:defRPr sz="2600" b="1">
                <a:solidFill>
                  <a:srgbClr val="717272"/>
                </a:solidFill>
                <a:latin typeface="Arial" panose="020B0604020202020204" pitchFamily="34" charset="0"/>
                <a:cs typeface="Arial" panose="020B0604020202020204" pitchFamily="34"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3" name="Content Placeholder 2"/>
          <p:cNvSpPr>
            <a:spLocks noGrp="1"/>
          </p:cNvSpPr>
          <p:nvPr>
            <p:ph idx="14"/>
          </p:nvPr>
        </p:nvSpPr>
        <p:spPr>
          <a:xfrm>
            <a:off x="4916619" y="3886597"/>
            <a:ext cx="4842163" cy="2075704"/>
          </a:xfrm>
        </p:spPr>
        <p:txBody>
          <a:bodyPr>
            <a:noAutofit/>
          </a:bodyPr>
          <a:lstStyle>
            <a:lvl1pPr marL="0" indent="0">
              <a:lnSpc>
                <a:spcPts val="2600"/>
              </a:lnSpc>
              <a:buNone/>
              <a:defRPr sz="2000" b="0" i="0">
                <a:solidFill>
                  <a:srgbClr val="717272"/>
                </a:solidFill>
                <a:latin typeface="Arial" panose="020B0604020202020204" pitchFamily="34" charset="0"/>
                <a:ea typeface="Roboto Light" panose="02000000000000000000" pitchFamily="2" charset="0"/>
                <a:cs typeface="Arial" panose="020B0604020202020204" pitchFamily="34"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8" name="Footer Placeholder 4"/>
          <p:cNvSpPr>
            <a:spLocks noGrp="1"/>
          </p:cNvSpPr>
          <p:nvPr>
            <p:ph type="ftr" sz="quarter" idx="3"/>
          </p:nvPr>
        </p:nvSpPr>
        <p:spPr>
          <a:xfrm>
            <a:off x="0" y="6482862"/>
            <a:ext cx="4114800" cy="375138"/>
          </a:xfrm>
          <a:prstGeom prst="rect">
            <a:avLst/>
          </a:prstGeom>
        </p:spPr>
        <p:txBody>
          <a:bodyPr vert="horz" lIns="251999" tIns="365760" rIns="91440" bIns="251999" rtlCol="0" anchor="b" anchorCtr="0">
            <a:noAutofit/>
          </a:bodyPr>
          <a:lstStyle>
            <a:lvl1pPr algn="l">
              <a:defRPr sz="1000" b="0" i="0">
                <a:solidFill>
                  <a:srgbClr val="2575B8"/>
                </a:solidFill>
                <a:latin typeface="Arial" panose="020B0604020202020204" pitchFamily="34" charset="0"/>
                <a:cs typeface="Arial" panose="020B0604020202020204" pitchFamily="34" charset="0"/>
              </a:defRPr>
            </a:lvl1pPr>
          </a:lstStyle>
          <a:p>
            <a:r>
              <a:rPr lang="en-US"/>
              <a:t>ABC COMPANY</a:t>
            </a:r>
          </a:p>
        </p:txBody>
      </p:sp>
      <p:sp>
        <p:nvSpPr>
          <p:cNvPr id="11" name="Slide Number Placeholder 5"/>
          <p:cNvSpPr>
            <a:spLocks noGrp="1"/>
          </p:cNvSpPr>
          <p:nvPr>
            <p:ph type="sldNum" sz="quarter" idx="4"/>
          </p:nvPr>
        </p:nvSpPr>
        <p:spPr>
          <a:xfrm>
            <a:off x="9448800" y="6482862"/>
            <a:ext cx="2743200" cy="375138"/>
          </a:xfrm>
          <a:prstGeom prst="rect">
            <a:avLst/>
          </a:prstGeom>
        </p:spPr>
        <p:txBody>
          <a:bodyPr vert="horz" lIns="91440" tIns="365760" rIns="251999" bIns="251999" rtlCol="0" anchor="b" anchorCtr="0">
            <a:no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r>
              <a:rPr lang="en-US">
                <a:solidFill>
                  <a:srgbClr val="2575B8"/>
                </a:solidFill>
              </a:rPr>
              <a:t>INFO-TECH RESEARCH GROUP</a:t>
            </a:r>
            <a:r>
              <a:rPr lang="en-US"/>
              <a:t>    </a:t>
            </a:r>
            <a:fld id="{690BDC4C-BF8D-4D0A-974A-A4965DD499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4E1E24F-CC37-4DE6-A9B2-0A177EEB7AF0}" type="datetimeFigureOut">
              <a:rPr lang="en-CA" smtClean="0"/>
              <a:t>7/14/23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04749C-F4D4-4228-9ED2-C679C373454F}"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99721-F45F-4382-B7F5-8FBF0166DC85}" type="datetimeFigureOut">
              <a:rPr lang="en-CA" smtClean="0"/>
              <a:t>7/14/23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C2E961-930F-4CD2-973F-59B024D9695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21F16FC-19B7-40F4-93B5-8979B59967E4}" type="datetimeFigureOut">
              <a:rPr lang="en-CA" smtClean="0"/>
              <a:t>7/14/23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BB46096-3F88-4D46-A250-E91572E955F0}"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FF55B32-F0C4-41BD-A9D9-A5D65F16E9A6}" type="datetimeFigureOut">
              <a:rPr lang="en-CA" smtClean="0"/>
              <a:t>7/14/23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D853243-44D6-4844-A784-BF7E63B55AC4}"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59470F5-4D78-4194-90DC-03EC220FA404}" type="datetimeFigureOut">
              <a:rPr lang="en-CA" smtClean="0"/>
              <a:t>7/14/23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31FA04A-0435-4BF3-9BCD-29FC16EC64B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BB033-A2D1-4699-9AFD-3E64F548A22D}" type="datetimeFigureOut">
              <a:rPr lang="en-CA" smtClean="0"/>
              <a:t>7/14/23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5D5D07-826E-40D7-BD8C-E7535A83879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58077A-B2BE-45CE-8952-C21DF7BFA177}" type="datetimeFigureOut">
              <a:rPr lang="en-CA" smtClean="0"/>
              <a:t>7/14/23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5111A29-6544-40DD-AD99-634CAE2FD3C4}"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A2FE9-4FE6-4AFC-B508-86BFBC857902}" type="datetimeFigureOut">
              <a:rPr lang="en-CA" smtClean="0"/>
              <a:t>7/14/23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AA7155-F8F3-4B9E-8EF4-E30A21CABCEE}"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8F157-8DE4-42A0-B287-D75C8F0B05AA}" type="datetimeFigureOut">
              <a:rPr lang="en-CA" smtClean="0"/>
              <a:t>7/14/23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63FB6-E7E7-4ACC-9D61-6443CC8D61F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lvl1pPr algn="l" defTabSz="914400" rtl="0">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a:defRPr sz="1800" kern="1200">
          <a:solidFill>
            <a:schemeClr val="tx1"/>
          </a:solidFill>
          <a:latin typeface="+mn-lt"/>
          <a:ea typeface="+mn-ea"/>
          <a:cs typeface="+mn-cs"/>
        </a:defRPr>
      </a:lvl1pPr>
      <a:lvl2pPr marL="457200" algn="l" defTabSz="914400" rtl="0">
        <a:defRPr sz="1800" kern="1200">
          <a:solidFill>
            <a:schemeClr val="tx1"/>
          </a:solidFill>
          <a:latin typeface="+mn-lt"/>
          <a:ea typeface="+mn-ea"/>
          <a:cs typeface="+mn-cs"/>
        </a:defRPr>
      </a:lvl2pPr>
      <a:lvl3pPr marL="914400" algn="l" defTabSz="914400" rtl="0">
        <a:defRPr sz="1800" kern="1200">
          <a:solidFill>
            <a:schemeClr val="tx1"/>
          </a:solidFill>
          <a:latin typeface="+mn-lt"/>
          <a:ea typeface="+mn-ea"/>
          <a:cs typeface="+mn-cs"/>
        </a:defRPr>
      </a:lvl3pPr>
      <a:lvl4pPr marL="1371600" algn="l" defTabSz="914400" rtl="0">
        <a:defRPr sz="1800" kern="1200">
          <a:solidFill>
            <a:schemeClr val="tx1"/>
          </a:solidFill>
          <a:latin typeface="+mn-lt"/>
          <a:ea typeface="+mn-ea"/>
          <a:cs typeface="+mn-cs"/>
        </a:defRPr>
      </a:lvl4pPr>
      <a:lvl5pPr marL="1828800" algn="l" defTabSz="914400" rtl="0">
        <a:defRPr sz="1800" kern="1200">
          <a:solidFill>
            <a:schemeClr val="tx1"/>
          </a:solidFill>
          <a:latin typeface="+mn-lt"/>
          <a:ea typeface="+mn-ea"/>
          <a:cs typeface="+mn-cs"/>
        </a:defRPr>
      </a:lvl5pPr>
      <a:lvl6pPr marL="2286000" algn="l" defTabSz="914400" rtl="0">
        <a:defRPr sz="1800" kern="1200">
          <a:solidFill>
            <a:schemeClr val="tx1"/>
          </a:solidFill>
          <a:latin typeface="+mn-lt"/>
          <a:ea typeface="+mn-ea"/>
          <a:cs typeface="+mn-cs"/>
        </a:defRPr>
      </a:lvl6pPr>
      <a:lvl7pPr marL="2743200" algn="l" defTabSz="914400" rtl="0">
        <a:defRPr sz="1800" kern="1200">
          <a:solidFill>
            <a:schemeClr val="tx1"/>
          </a:solidFill>
          <a:latin typeface="+mn-lt"/>
          <a:ea typeface="+mn-ea"/>
          <a:cs typeface="+mn-cs"/>
        </a:defRPr>
      </a:lvl7pPr>
      <a:lvl8pPr marL="3200400" algn="l" defTabSz="914400" rtl="0">
        <a:defRPr sz="1800" kern="1200">
          <a:solidFill>
            <a:schemeClr val="tx1"/>
          </a:solidFill>
          <a:latin typeface="+mn-lt"/>
          <a:ea typeface="+mn-ea"/>
          <a:cs typeface="+mn-cs"/>
        </a:defRPr>
      </a:lvl8pPr>
      <a:lvl9pPr marL="3657600" algn="l" defTabSz="9144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3-eu-west-1.amazonaws.com/files.infotech.com/diagnostic-report-mockups/ITMGD_sample_report.pdf" TargetMode="External"/><Relationship Id="rId13" Type="http://schemas.openxmlformats.org/officeDocument/2006/relationships/hyperlink" Target="https://www.infotech.com/research/ss/improve-it-business-alignment-through-an-internal-sla" TargetMode="External"/><Relationship Id="rId18" Type="http://schemas.openxmlformats.org/officeDocument/2006/relationships/hyperlink" Target="https://www.infotech.com/research/service-based-cost-model-tool" TargetMode="External"/><Relationship Id="rId3" Type="http://schemas.openxmlformats.org/officeDocument/2006/relationships/hyperlink" Target="https://www.infotech.com/benchmarking/staffing" TargetMode="External"/><Relationship Id="rId21" Type="http://schemas.openxmlformats.org/officeDocument/2006/relationships/hyperlink" Target="https://www.infotech.com/research/application-portfolio-management-diagnostic-tool" TargetMode="External"/><Relationship Id="rId7" Type="http://schemas.openxmlformats.org/officeDocument/2006/relationships/hyperlink" Target="https://www.infotech.com/download/55624" TargetMode="External"/><Relationship Id="rId12" Type="http://schemas.openxmlformats.org/officeDocument/2006/relationships/hyperlink" Target="https://www.infotech.com/research/ss/design-and-build-a-user-facing-service-catalog" TargetMode="External"/><Relationship Id="rId17" Type="http://schemas.openxmlformats.org/officeDocument/2006/relationships/hyperlink" Target="https://www.infotech.com/research/internal-sla-maturity-scorecard-tool" TargetMode="External"/><Relationship Id="rId2" Type="http://schemas.openxmlformats.org/officeDocument/2006/relationships/notesSlide" Target="../notesSlides/notesSlide1.xml"/><Relationship Id="rId16" Type="http://schemas.openxmlformats.org/officeDocument/2006/relationships/hyperlink" Target="https://www.infotech.com/research/sample-enterprise-services" TargetMode="External"/><Relationship Id="rId20" Type="http://schemas.openxmlformats.org/officeDocument/2006/relationships/hyperlink" Target="https://www.infotech.com/concierge-services/project-backlog-rationalization-service" TargetMode="External"/><Relationship Id="rId1" Type="http://schemas.openxmlformats.org/officeDocument/2006/relationships/slideLayout" Target="../slideLayouts/slideLayout7.xml"/><Relationship Id="rId6" Type="http://schemas.openxmlformats.org/officeDocument/2006/relationships/hyperlink" Target="https://s3-eu-west-1.amazonaws.com/files.infotech.com/IT_Staffing_Assessment_Sample.pdf" TargetMode="External"/><Relationship Id="rId11" Type="http://schemas.openxmlformats.org/officeDocument/2006/relationships/hyperlink" Target="https://www.infotech.com/research/ss/application-portfolio-management-foundations" TargetMode="External"/><Relationship Id="rId5" Type="http://schemas.openxmlformats.org/officeDocument/2006/relationships/hyperlink" Target="https://www.infotech.com/research/ss/achieve-it-spend-staffing-transparency" TargetMode="External"/><Relationship Id="rId15" Type="http://schemas.openxmlformats.org/officeDocument/2006/relationships/hyperlink" Target="http://www.infotech.com/research/ss/establish-a-service-based-costing-model" TargetMode="External"/><Relationship Id="rId23" Type="http://schemas.openxmlformats.org/officeDocument/2006/relationships/hyperlink" Target="https://www.infotech.com/research/project-portfolio-audit-tool" TargetMode="External"/><Relationship Id="rId10" Type="http://schemas.openxmlformats.org/officeDocument/2006/relationships/hyperlink" Target="https://www.infotech.com/research/it-spend-staffing-transparency-executive-presentation-template" TargetMode="External"/><Relationship Id="rId19" Type="http://schemas.openxmlformats.org/officeDocument/2006/relationships/hyperlink" Target="https://www.infotech.com/research/ss/audit-the-project-portfolio" TargetMode="External"/><Relationship Id="rId4" Type="http://schemas.openxmlformats.org/officeDocument/2006/relationships/hyperlink" Target="https://www.infotech.com/browse/management-and-governance" TargetMode="External"/><Relationship Id="rId9" Type="http://schemas.openxmlformats.org/officeDocument/2006/relationships/hyperlink" Target="https://www.infotech.com/download/65109" TargetMode="External"/><Relationship Id="rId14" Type="http://schemas.openxmlformats.org/officeDocument/2006/relationships/hyperlink" Target="https://www.infotech.com/research/ss/develop-meaningful-service-metrics" TargetMode="External"/><Relationship Id="rId22" Type="http://schemas.openxmlformats.org/officeDocument/2006/relationships/hyperlink" Target="https://www.infotech.com/research/application-portfolio-management-foundations-play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102" y="4032174"/>
            <a:ext cx="7608375" cy="2496832"/>
          </a:xfrm>
          <a:prstGeom prst="rect">
            <a:avLst/>
          </a:prstGeom>
          <a:solidFill>
            <a:srgbClr val="EF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416865" y="329222"/>
            <a:ext cx="0" cy="618348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16865" y="1245149"/>
            <a:ext cx="854596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18300" y="4020253"/>
            <a:ext cx="852854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0367" y="331111"/>
            <a:ext cx="11731752" cy="619246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EP 01 BK"/>
          <p:cNvSpPr/>
          <p:nvPr/>
        </p:nvSpPr>
        <p:spPr>
          <a:xfrm>
            <a:off x="4341116" y="330274"/>
            <a:ext cx="7591745" cy="914400"/>
          </a:xfrm>
          <a:prstGeom prst="rect">
            <a:avLst/>
          </a:prstGeom>
          <a:solidFill>
            <a:srgbClr val="FFD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STEP 02 BK"/>
          <p:cNvSpPr/>
          <p:nvPr/>
        </p:nvSpPr>
        <p:spPr>
          <a:xfrm>
            <a:off x="6885398" y="338716"/>
            <a:ext cx="5068079" cy="905958"/>
          </a:xfrm>
          <a:prstGeom prst="rect">
            <a:avLst/>
          </a:prstGeom>
          <a:solidFill>
            <a:srgbClr val="FF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EP 03 BK"/>
          <p:cNvSpPr/>
          <p:nvPr/>
        </p:nvSpPr>
        <p:spPr>
          <a:xfrm>
            <a:off x="9423565" y="339077"/>
            <a:ext cx="2532584" cy="905597"/>
          </a:xfrm>
          <a:prstGeom prst="rect">
            <a:avLst/>
          </a:prstGeom>
          <a:solidFill>
            <a:srgbClr val="FFC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881203" y="326243"/>
            <a:ext cx="0" cy="620064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19900" y="326243"/>
            <a:ext cx="0" cy="61908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13267" y="6049732"/>
            <a:ext cx="85495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337254" y="326243"/>
            <a:ext cx="0" cy="619733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22053" y="1244446"/>
            <a:ext cx="914400" cy="584775"/>
          </a:xfrm>
          <a:prstGeom prst="rect">
            <a:avLst/>
          </a:prstGeom>
          <a:noFill/>
          <a:ln>
            <a:noFill/>
            <a:prstDash val="sysDot"/>
          </a:ln>
        </p:spPr>
        <p:txBody>
          <a:bodyPr wrap="square" tIns="54000" bIns="91440" rtlCol="0">
            <a:norm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Proposed </a:t>
            </a:r>
          </a:p>
          <a:p>
            <a:r>
              <a:rPr lang="en-US" sz="1000" b="1" dirty="0">
                <a:solidFill>
                  <a:schemeClr val="tx1">
                    <a:lumMod val="75000"/>
                    <a:lumOff val="25000"/>
                  </a:schemeClr>
                </a:solidFill>
                <a:latin typeface="Arial" panose="020B0604020202020204" pitchFamily="34" charset="0"/>
                <a:cs typeface="Arial" panose="020B0604020202020204" pitchFamily="34" charset="0"/>
              </a:rPr>
              <a:t>Support</a:t>
            </a:r>
          </a:p>
        </p:txBody>
      </p:sp>
      <p:sp>
        <p:nvSpPr>
          <p:cNvPr id="26" name="TextBox 25"/>
          <p:cNvSpPr txBox="1"/>
          <p:nvPr/>
        </p:nvSpPr>
        <p:spPr>
          <a:xfrm>
            <a:off x="3422053" y="4033890"/>
            <a:ext cx="914400" cy="525916"/>
          </a:xfrm>
          <a:prstGeom prst="rect">
            <a:avLst/>
          </a:prstGeom>
          <a:noFill/>
          <a:ln>
            <a:noFill/>
            <a:prstDash val="sysDot"/>
          </a:ln>
        </p:spPr>
        <p:txBody>
          <a:bodyPr wrap="square" tIns="54000" bIns="91440" rtlCol="0">
            <a:norm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Results</a:t>
            </a:r>
          </a:p>
        </p:txBody>
      </p:sp>
      <p:sp>
        <p:nvSpPr>
          <p:cNvPr id="31" name="TextBox 30"/>
          <p:cNvSpPr txBox="1"/>
          <p:nvPr/>
        </p:nvSpPr>
        <p:spPr>
          <a:xfrm>
            <a:off x="3422053" y="6050515"/>
            <a:ext cx="914400" cy="462195"/>
          </a:xfrm>
          <a:prstGeom prst="rect">
            <a:avLst/>
          </a:prstGeom>
          <a:noFill/>
          <a:ln>
            <a:noFill/>
            <a:prstDash val="sysDot"/>
          </a:ln>
        </p:spPr>
        <p:txBody>
          <a:bodyPr wrap="square" lIns="90000" tIns="0" rIns="0" bIns="0" rtlCol="0" anchor="ctr">
            <a:norm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Timeline</a:t>
            </a:r>
          </a:p>
        </p:txBody>
      </p:sp>
      <p:sp>
        <p:nvSpPr>
          <p:cNvPr id="38" name="STEP 01 TITLE"/>
          <p:cNvSpPr txBox="1">
            <a:spLocks noChangeAspect="1"/>
          </p:cNvSpPr>
          <p:nvPr/>
        </p:nvSpPr>
        <p:spPr>
          <a:xfrm>
            <a:off x="4363767" y="400940"/>
            <a:ext cx="2495118" cy="832899"/>
          </a:xfrm>
          <a:prstGeom prst="rect">
            <a:avLst/>
          </a:prstGeom>
          <a:noFill/>
        </p:spPr>
        <p:txBody>
          <a:bodyPr wrap="square" rtlCol="0">
            <a:noAutofit/>
          </a:bodyPr>
          <a:lstStyle/>
          <a:p>
            <a:pPr>
              <a:tabLst>
                <a:tab pos="285750" algn="l"/>
              </a:tabLst>
            </a:pPr>
            <a:r>
              <a:rPr lang="en-CA" sz="1200" b="1" dirty="0">
                <a:solidFill>
                  <a:schemeClr val="tx1">
                    <a:lumMod val="85000"/>
                    <a:lumOff val="15000"/>
                  </a:schemeClr>
                </a:solidFill>
                <a:latin typeface="Arial" panose="020B0604020202020204" pitchFamily="34" charset="0"/>
                <a:cs typeface="Arial" panose="020B0604020202020204" pitchFamily="34" charset="0"/>
              </a:rPr>
              <a:t>Step 01: Assess Your Current Staffing, Spend &amp; Processes</a:t>
            </a:r>
          </a:p>
        </p:txBody>
      </p:sp>
      <p:sp>
        <p:nvSpPr>
          <p:cNvPr id="39" name="STEP 02 TITLE"/>
          <p:cNvSpPr txBox="1">
            <a:spLocks noChangeAspect="1"/>
          </p:cNvSpPr>
          <p:nvPr/>
        </p:nvSpPr>
        <p:spPr>
          <a:xfrm>
            <a:off x="6905825" y="400940"/>
            <a:ext cx="2510045" cy="842511"/>
          </a:xfrm>
          <a:prstGeom prst="rect">
            <a:avLst/>
          </a:prstGeom>
          <a:noFill/>
        </p:spPr>
        <p:txBody>
          <a:bodyPr wrap="square" rtlCol="0">
            <a:noAutofit/>
          </a:bodyPr>
          <a:lstStyle/>
          <a:p>
            <a:pPr>
              <a:tabLst>
                <a:tab pos="285750" algn="l"/>
              </a:tabLst>
            </a:pPr>
            <a:r>
              <a:rPr lang="en-CA" sz="1200" b="1" dirty="0">
                <a:solidFill>
                  <a:schemeClr val="tx1">
                    <a:lumMod val="85000"/>
                    <a:lumOff val="15000"/>
                  </a:schemeClr>
                </a:solidFill>
                <a:latin typeface="Arial" panose="020B0604020202020204" pitchFamily="34" charset="0"/>
                <a:cs typeface="Arial" panose="020B0604020202020204" pitchFamily="34" charset="0"/>
              </a:rPr>
              <a:t>Step 02: Validate Your Service Management Fundamentals</a:t>
            </a:r>
          </a:p>
        </p:txBody>
      </p:sp>
      <p:sp>
        <p:nvSpPr>
          <p:cNvPr id="40" name="STEP 03 TITLE"/>
          <p:cNvSpPr txBox="1">
            <a:spLocks noChangeAspect="1"/>
          </p:cNvSpPr>
          <p:nvPr/>
        </p:nvSpPr>
        <p:spPr>
          <a:xfrm>
            <a:off x="9447691" y="405287"/>
            <a:ext cx="2487879" cy="837588"/>
          </a:xfrm>
          <a:prstGeom prst="rect">
            <a:avLst/>
          </a:prstGeom>
          <a:noFill/>
        </p:spPr>
        <p:txBody>
          <a:bodyPr wrap="square" rtlCol="0">
            <a:noAutofit/>
          </a:bodyPr>
          <a:lstStyle/>
          <a:p>
            <a:pPr>
              <a:tabLst>
                <a:tab pos="285750" algn="l"/>
              </a:tabLst>
            </a:pPr>
            <a:r>
              <a:rPr lang="en-CA" sz="1200" b="1" dirty="0">
                <a:solidFill>
                  <a:schemeClr val="tx1">
                    <a:lumMod val="85000"/>
                    <a:lumOff val="15000"/>
                  </a:schemeClr>
                </a:solidFill>
                <a:latin typeface="Arial" panose="020B0604020202020204" pitchFamily="34" charset="0"/>
                <a:cs typeface="Arial" panose="020B0604020202020204" pitchFamily="34" charset="0"/>
              </a:rPr>
              <a:t>Step 03: Evaluate Your Application &amp; Project Portfolios</a:t>
            </a:r>
          </a:p>
        </p:txBody>
      </p:sp>
      <p:sp>
        <p:nvSpPr>
          <p:cNvPr id="41" name="Initiative#1Outcome"/>
          <p:cNvSpPr txBox="1">
            <a:spLocks noChangeAspect="1"/>
          </p:cNvSpPr>
          <p:nvPr/>
        </p:nvSpPr>
        <p:spPr>
          <a:xfrm>
            <a:off x="4476254" y="4122302"/>
            <a:ext cx="2300210" cy="1814594"/>
          </a:xfrm>
          <a:prstGeom prst="rect">
            <a:avLst/>
          </a:prstGeom>
          <a:noFill/>
          <a:ln>
            <a:noFill/>
            <a:prstDash val="sysDot"/>
          </a:ln>
        </p:spPr>
        <p:txBody>
          <a:bodyPr wrap="square" lIns="0" tIns="0" rIns="0" bIns="0">
            <a:noAutofit/>
          </a:bodyPr>
          <a:lstStyle/>
          <a:p>
            <a:pPr marL="171450" marR="0" lvl="0" indent="-171450" algn="l" defTabSz="914400" rtl="0">
              <a:spcBef>
                <a:spcPts val="200"/>
              </a:spcBef>
              <a:spcAft>
                <a:spcPts val="200"/>
              </a:spcAft>
              <a:buClrTx/>
              <a:buSzTx/>
              <a:buFont typeface="Arial" panose="020B0604020202020204" pitchFamily="34" charset="0"/>
              <a:buChar char="•"/>
              <a:tabLst/>
            </a:pPr>
            <a:r>
              <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rPr>
              <a:t>Determine any maturity gaps within IT service management and governance.</a:t>
            </a:r>
          </a:p>
          <a:p>
            <a:pPr marL="171450" marR="0" lvl="0" indent="-171450" algn="l" defTabSz="914400" rtl="0">
              <a:spcBef>
                <a:spcPts val="200"/>
              </a:spcBef>
              <a:spcAft>
                <a:spcPts val="200"/>
              </a:spcAft>
              <a:buClrTx/>
              <a:buSzTx/>
              <a:buFont typeface="Arial" panose="020B0604020202020204" pitchFamily="34" charset="0"/>
              <a:buChar char="•"/>
              <a:tabLst/>
            </a:pPr>
            <a:r>
              <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rPr>
              <a:t>Assess existing staff roles and how IT time is spent across the major practices.</a:t>
            </a:r>
          </a:p>
          <a:p>
            <a:pPr marL="171450" marR="0" lvl="0" indent="-171450" algn="l" defTabSz="914400" rtl="0">
              <a:spcBef>
                <a:spcPts val="200"/>
              </a:spcBef>
              <a:spcAft>
                <a:spcPts val="200"/>
              </a:spcAft>
              <a:buClrTx/>
              <a:buSzTx/>
              <a:buFont typeface="Arial" panose="020B0604020202020204" pitchFamily="34" charset="0"/>
              <a:buChar char="•"/>
              <a:tabLst/>
            </a:pPr>
            <a:r>
              <a:rPr lang="en-US" sz="900" dirty="0">
                <a:solidFill>
                  <a:srgbClr val="404040"/>
                </a:solidFill>
                <a:latin typeface="Arial" panose="020B0604020202020204" pitchFamily="34" charset="0"/>
                <a:ea typeface="Roboto Light" charset="0"/>
                <a:cs typeface="Arial" panose="020B0604020202020204" pitchFamily="34" charset="0"/>
              </a:rPr>
              <a:t>Understand the uses and benefits of making your IT spend more transparent.</a:t>
            </a:r>
            <a:endPar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endParaRPr>
          </a:p>
        </p:txBody>
      </p:sp>
      <p:sp>
        <p:nvSpPr>
          <p:cNvPr id="42" name="Initiative#2Outcome"/>
          <p:cNvSpPr txBox="1">
            <a:spLocks noChangeAspect="1"/>
          </p:cNvSpPr>
          <p:nvPr/>
        </p:nvSpPr>
        <p:spPr>
          <a:xfrm>
            <a:off x="6983131" y="4122302"/>
            <a:ext cx="2300210" cy="1814594"/>
          </a:xfrm>
          <a:prstGeom prst="rect">
            <a:avLst/>
          </a:prstGeom>
          <a:noFill/>
          <a:ln>
            <a:noFill/>
            <a:prstDash val="sysDot"/>
          </a:ln>
        </p:spPr>
        <p:txBody>
          <a:bodyPr wrap="square" lIns="0" tIns="0" rIns="0" bIns="0">
            <a:noAutofit/>
          </a:bodyPr>
          <a:lstStyle/>
          <a:p>
            <a:pPr marL="171450" marR="0" lvl="0" indent="-171450" algn="l" defTabSz="914400" rtl="0">
              <a:spcBef>
                <a:spcPts val="200"/>
              </a:spcBef>
              <a:spcAft>
                <a:spcPts val="200"/>
              </a:spcAft>
              <a:buClrTx/>
              <a:buSzTx/>
              <a:buFont typeface="Arial" panose="020B0604020202020204" pitchFamily="34" charset="0"/>
              <a:buChar char="•"/>
              <a:tabLst/>
            </a:pPr>
            <a:r>
              <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rPr>
              <a:t>Organize your services in a way that is relevant to your users and practical and manageable for IT.</a:t>
            </a:r>
          </a:p>
          <a:p>
            <a:pPr marL="171450" marR="0" lvl="0" indent="-171450" algn="l" defTabSz="914400" rtl="0">
              <a:spcBef>
                <a:spcPts val="200"/>
              </a:spcBef>
              <a:spcAft>
                <a:spcPts val="200"/>
              </a:spcAft>
              <a:buClrTx/>
              <a:buSzTx/>
              <a:buFont typeface="Arial" panose="020B0604020202020204" pitchFamily="34" charset="0"/>
              <a:buChar char="•"/>
              <a:tabLst/>
            </a:pPr>
            <a:r>
              <a:rPr lang="en-US" sz="900" dirty="0">
                <a:solidFill>
                  <a:srgbClr val="404040"/>
                </a:solidFill>
                <a:latin typeface="Arial" panose="020B0604020202020204" pitchFamily="34" charset="0"/>
                <a:ea typeface="Roboto Light" charset="0"/>
                <a:cs typeface="Arial" panose="020B0604020202020204" pitchFamily="34" charset="0"/>
              </a:rPr>
              <a:t>Create an SLA that clarifies service expectations and reduces friction.</a:t>
            </a:r>
          </a:p>
          <a:p>
            <a:pPr marL="171450" marR="0" lvl="0" indent="-171450" algn="l" defTabSz="914400" rtl="0">
              <a:spcBef>
                <a:spcPts val="200"/>
              </a:spcBef>
              <a:spcAft>
                <a:spcPts val="200"/>
              </a:spcAft>
              <a:buClrTx/>
              <a:buSzTx/>
              <a:buFont typeface="Arial" panose="020B0604020202020204" pitchFamily="34" charset="0"/>
              <a:buChar char="•"/>
              <a:tabLst/>
            </a:pPr>
            <a:r>
              <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rPr>
              <a:t>Drive service improvement to maximize service value</a:t>
            </a:r>
            <a:r>
              <a:rPr lang="en-US" sz="900" dirty="0">
                <a:solidFill>
                  <a:srgbClr val="404040"/>
                </a:solidFill>
                <a:latin typeface="Arial" panose="020B0604020202020204" pitchFamily="34" charset="0"/>
                <a:ea typeface="Roboto Light" charset="0"/>
                <a:cs typeface="Arial" panose="020B0604020202020204" pitchFamily="34" charset="0"/>
              </a:rPr>
              <a:t>.</a:t>
            </a:r>
            <a:endPar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endParaRPr>
          </a:p>
        </p:txBody>
      </p:sp>
      <p:sp>
        <p:nvSpPr>
          <p:cNvPr id="44" name="Initiative#1Recommendation"/>
          <p:cNvSpPr txBox="1">
            <a:spLocks noChangeAspect="1"/>
          </p:cNvSpPr>
          <p:nvPr/>
        </p:nvSpPr>
        <p:spPr>
          <a:xfrm>
            <a:off x="4450703" y="1310970"/>
            <a:ext cx="2323322" cy="2505249"/>
          </a:xfrm>
          <a:prstGeom prst="rect">
            <a:avLst/>
          </a:prstGeom>
          <a:noFill/>
          <a:ln>
            <a:noFill/>
            <a:prstDash val="sysDot"/>
          </a:ln>
        </p:spPr>
        <p:txBody>
          <a:bodyPr wrap="square" lIns="0" tIns="0" rIns="0" bIns="72000">
            <a:noAutofit/>
          </a:bodyPr>
          <a:lstStyle/>
          <a:p>
            <a:pPr marL="6350" indent="-6350" algn="l">
              <a:lnSpc>
                <a:spcPct val="100000"/>
              </a:lnSpc>
              <a:spcBef>
                <a:spcPts val="200"/>
              </a:spcBef>
              <a:spcAft>
                <a:spcPts val="50"/>
              </a:spcAft>
              <a:defRPr b="1" dirty="0" smtClean="0">
                <a:solidFill>
                  <a:srgbClr val="FFC000"/>
                </a:solidFill>
                <a:ea typeface="Roboto Light" charset="0"/>
                <a:cs typeface="Arial" panose="020B0604020202020204" pitchFamily="34" charset="0"/>
              </a:defRPr>
            </a:pPr>
            <a:r>
              <a:rPr sz="950" b="1" dirty="0">
                <a:solidFill>
                  <a:srgbClr val="595959"/>
                </a:solidFill>
                <a:latin typeface="Arial"/>
              </a:rPr>
              <a:t>Recommended Experiences</a:t>
            </a: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3"/>
              </a:rPr>
              <a:t>IT Staffing</a:t>
            </a:r>
            <a:br>
              <a:rPr dirty="0"/>
            </a:br>
            <a:r>
              <a:rPr sz="700" b="1" dirty="0">
                <a:solidFill>
                  <a:srgbClr val="595959"/>
                </a:solidFill>
                <a:latin typeface="Arial"/>
              </a:rPr>
              <a:t>Diagnostic Call</a:t>
            </a: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sz="900" b="0" dirty="0">
                <a:solidFill>
                  <a:srgbClr val="595959"/>
                </a:solidFill>
                <a:latin typeface="Arial"/>
                <a:hlinkClick r:id="rId4"/>
              </a:rPr>
              <a:t>IT Management and Governance</a:t>
            </a:r>
            <a:br>
              <a:rPr dirty="0">
                <a:solidFill>
                  <a:srgbClr val="595959"/>
                </a:solidFill>
              </a:rPr>
            </a:br>
            <a:r>
              <a:rPr sz="700" b="1" dirty="0">
                <a:solidFill>
                  <a:srgbClr val="595959"/>
                </a:solidFill>
                <a:latin typeface="Arial"/>
              </a:rPr>
              <a:t>Diagnostic Call</a:t>
            </a: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5"/>
              </a:rPr>
              <a:t>Achieve IT Spend &amp; Staffing Transparency</a:t>
            </a:r>
            <a:br>
              <a:rPr dirty="0"/>
            </a:br>
            <a:r>
              <a:rPr sz="700" b="1" dirty="0">
                <a:solidFill>
                  <a:srgbClr val="C00000"/>
                </a:solidFill>
                <a:latin typeface="Arial"/>
              </a:rPr>
              <a:t>Workshop</a:t>
            </a:r>
            <a:r>
              <a:rPr lang="en-US" sz="700" b="1" dirty="0">
                <a:solidFill>
                  <a:srgbClr val="C00000"/>
                </a:solidFill>
                <a:latin typeface="Arial"/>
              </a:rPr>
              <a:t> Available!</a:t>
            </a:r>
            <a:endParaRPr sz="700" b="1" dirty="0">
              <a:solidFill>
                <a:srgbClr val="C00000"/>
              </a:solidFill>
              <a:latin typeface="Arial"/>
            </a:endParaRPr>
          </a:p>
          <a:p>
            <a:pPr marL="6350" indent="-6350" algn="l">
              <a:lnSpc>
                <a:spcPct val="100000"/>
              </a:lnSpc>
              <a:spcBef>
                <a:spcPts val="200"/>
              </a:spcBef>
              <a:spcAft>
                <a:spcPts val="50"/>
              </a:spcAft>
              <a:defRPr b="1" dirty="0" smtClean="0">
                <a:solidFill>
                  <a:srgbClr val="FFC000"/>
                </a:solidFill>
                <a:ea typeface="Roboto Light" charset="0"/>
                <a:cs typeface="Arial" panose="020B0604020202020204" pitchFamily="34" charset="0"/>
              </a:defRPr>
            </a:pPr>
            <a:br>
              <a:rPr sz="400" dirty="0">
                <a:solidFill>
                  <a:srgbClr val="595959"/>
                </a:solidFill>
                <a:latin typeface="Arial"/>
              </a:rPr>
            </a:br>
            <a:br>
              <a:rPr lang="en-US" sz="400" dirty="0">
                <a:solidFill>
                  <a:srgbClr val="595959"/>
                </a:solidFill>
                <a:latin typeface="Arial"/>
              </a:rPr>
            </a:br>
            <a:r>
              <a:rPr sz="950" b="1" dirty="0">
                <a:solidFill>
                  <a:srgbClr val="595959"/>
                </a:solidFill>
                <a:latin typeface="Arial"/>
              </a:rPr>
              <a:t>Tool &amp; Templates</a:t>
            </a: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595959"/>
                </a:solidFill>
                <a:latin typeface="Arial"/>
                <a:hlinkClick r:id="rId6"/>
              </a:rPr>
              <a:t>IT Staffing Diagnostic Sample Report</a:t>
            </a:r>
            <a:endParaRPr sz="900" b="0" dirty="0">
              <a:solidFill>
                <a:srgbClr val="595959"/>
              </a:solidFill>
              <a:latin typeface="Arial"/>
              <a:hlinkClick r:id="rId7">
                <a:extLst>
                  <a:ext uri="{A12FA001-AC4F-418D-AE19-62706E023703}">
                    <ahyp:hlinkClr xmlns:ahyp="http://schemas.microsoft.com/office/drawing/2018/hyperlinkcolor" val="tx"/>
                  </a:ext>
                </a:extLst>
              </a:hlinkClick>
            </a:endParaRP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595959"/>
                </a:solidFill>
                <a:latin typeface="Arial"/>
                <a:hlinkClick r:id="rId8"/>
              </a:rPr>
              <a:t>IT Management and Governance </a:t>
            </a:r>
            <a:br>
              <a:rPr lang="en-US" sz="900" b="0" dirty="0">
                <a:solidFill>
                  <a:srgbClr val="595959"/>
                </a:solidFill>
                <a:latin typeface="Arial"/>
                <a:hlinkClick r:id="rId8"/>
              </a:rPr>
            </a:br>
            <a:r>
              <a:rPr lang="en-US" sz="900" b="0" dirty="0">
                <a:solidFill>
                  <a:srgbClr val="595959"/>
                </a:solidFill>
                <a:latin typeface="Arial"/>
                <a:hlinkClick r:id="rId8"/>
              </a:rPr>
              <a:t>Sample Report</a:t>
            </a:r>
            <a:endParaRPr lang="en-US" sz="900" dirty="0">
              <a:solidFill>
                <a:srgbClr val="595959"/>
              </a:solidFill>
              <a:latin typeface="Arial"/>
              <a:hlinkClick r:id="rId9">
                <a:extLst>
                  <a:ext uri="{A12FA001-AC4F-418D-AE19-62706E023703}">
                    <ahyp:hlinkClr xmlns:ahyp="http://schemas.microsoft.com/office/drawing/2018/hyperlinkcolor" val="tx"/>
                  </a:ext>
                </a:extLst>
              </a:hlinkClick>
            </a:endParaRP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595959"/>
                </a:solidFill>
                <a:latin typeface="Arial"/>
                <a:hlinkClick r:id="rId10"/>
              </a:rPr>
              <a:t>IT Spend &amp; Staffing Executive Presentation Template </a:t>
            </a:r>
            <a:endParaRPr lang="en-US" sz="900" dirty="0">
              <a:solidFill>
                <a:srgbClr val="595959"/>
              </a:solidFill>
              <a:latin typeface="Arial"/>
              <a:hlinkClick r:id="rId9">
                <a:extLst>
                  <a:ext uri="{A12FA001-AC4F-418D-AE19-62706E023703}">
                    <ahyp:hlinkClr xmlns:ahyp="http://schemas.microsoft.com/office/drawing/2018/hyperlinkcolor" val="tx"/>
                  </a:ext>
                </a:extLst>
              </a:hlinkClick>
            </a:endParaRPr>
          </a:p>
        </p:txBody>
      </p:sp>
      <p:sp>
        <p:nvSpPr>
          <p:cNvPr id="46" name="Initiative#2Recommendation"/>
          <p:cNvSpPr txBox="1">
            <a:spLocks noChangeAspect="1"/>
          </p:cNvSpPr>
          <p:nvPr/>
        </p:nvSpPr>
        <p:spPr>
          <a:xfrm>
            <a:off x="6988382" y="1305675"/>
            <a:ext cx="2329591" cy="2510706"/>
          </a:xfrm>
          <a:prstGeom prst="rect">
            <a:avLst/>
          </a:prstGeom>
          <a:noFill/>
          <a:ln>
            <a:noFill/>
            <a:prstDash val="sysDot"/>
          </a:ln>
        </p:spPr>
        <p:txBody>
          <a:bodyPr wrap="square" lIns="0" tIns="0" rIns="0" bIns="72000">
            <a:noAutofit/>
          </a:bodyPr>
          <a:lstStyle/>
          <a:p>
            <a:pPr marL="6350" indent="-6350" algn="l">
              <a:lnSpc>
                <a:spcPct val="100000"/>
              </a:lnSpc>
              <a:spcBef>
                <a:spcPts val="200"/>
              </a:spcBef>
              <a:spcAft>
                <a:spcPts val="50"/>
              </a:spcAft>
              <a:defRPr b="1" dirty="0" smtClean="0">
                <a:solidFill>
                  <a:srgbClr val="FFC000"/>
                </a:solidFill>
                <a:ea typeface="Roboto Light" charset="0"/>
                <a:cs typeface="Arial" panose="020B0604020202020204" pitchFamily="34" charset="0"/>
              </a:defRPr>
            </a:pPr>
            <a:r>
              <a:rPr sz="950" b="1" dirty="0">
                <a:solidFill>
                  <a:srgbClr val="595959"/>
                </a:solidFill>
                <a:latin typeface="Arial"/>
              </a:rPr>
              <a:t>Recommended Experiences</a:t>
            </a:r>
            <a:endParaRPr lang="en-US" sz="900" dirty="0">
              <a:solidFill>
                <a:srgbClr val="2575B8"/>
              </a:solidFill>
              <a:latin typeface="Arial"/>
              <a:hlinkClick r:id="rId11"/>
            </a:endParaRP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2"/>
              </a:rPr>
              <a:t>Design and Build a User-Facing Service Catalog</a:t>
            </a:r>
            <a:br>
              <a:rPr dirty="0"/>
            </a:br>
            <a:r>
              <a:rPr sz="700" b="1" dirty="0">
                <a:solidFill>
                  <a:srgbClr val="595959"/>
                </a:solidFill>
                <a:latin typeface="Arial"/>
              </a:rPr>
              <a:t>Guided Implementation</a:t>
            </a:r>
            <a:endParaRPr lang="en-US" sz="700" b="1" dirty="0">
              <a:solidFill>
                <a:srgbClr val="595959"/>
              </a:solidFill>
              <a:latin typeface="Arial"/>
              <a:ea typeface="Roboto Light" charset="0"/>
              <a:cs typeface="Arial" panose="020B0604020202020204" pitchFamily="34" charset="0"/>
            </a:endParaRP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3"/>
              </a:rPr>
              <a:t>Improve IT-Business Alignment Through an Internal SLA</a:t>
            </a:r>
            <a:br>
              <a:rPr lang="en-US" sz="900" b="0" dirty="0">
                <a:solidFill>
                  <a:srgbClr val="2575B8"/>
                </a:solidFill>
                <a:latin typeface="Arial"/>
              </a:rPr>
            </a:br>
            <a:r>
              <a:rPr lang="en-US" sz="700" b="1" dirty="0">
                <a:solidFill>
                  <a:srgbClr val="595959"/>
                </a:solidFill>
                <a:latin typeface="Arial"/>
                <a:ea typeface="Roboto Light" charset="0"/>
                <a:cs typeface="Arial" panose="020B0604020202020204" pitchFamily="34" charset="0"/>
              </a:rPr>
              <a:t>Guided Implementation</a:t>
            </a: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4"/>
              </a:rPr>
              <a:t>Develop Meaningful Service Metrics</a:t>
            </a:r>
            <a:br>
              <a:rPr lang="en-US" sz="900" b="0" dirty="0">
                <a:solidFill>
                  <a:srgbClr val="2575B8"/>
                </a:solidFill>
                <a:latin typeface="Arial"/>
              </a:rPr>
            </a:br>
            <a:r>
              <a:rPr lang="en-US" sz="700" b="1" dirty="0">
                <a:solidFill>
                  <a:srgbClr val="595959"/>
                </a:solidFill>
                <a:latin typeface="Arial"/>
                <a:ea typeface="Roboto Light" charset="0"/>
                <a:cs typeface="Arial" panose="020B0604020202020204" pitchFamily="34" charset="0"/>
              </a:rPr>
              <a:t>Guided Implementation</a:t>
            </a: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5"/>
              </a:rPr>
              <a:t>Establish a Service-Based Cost Model</a:t>
            </a:r>
            <a:br>
              <a:rPr lang="en-US" sz="800" b="0" dirty="0">
                <a:solidFill>
                  <a:srgbClr val="2575B8"/>
                </a:solidFill>
                <a:latin typeface="Arial"/>
              </a:rPr>
            </a:br>
            <a:r>
              <a:rPr lang="en-US" sz="700" b="1" dirty="0">
                <a:solidFill>
                  <a:srgbClr val="595959"/>
                </a:solidFill>
                <a:latin typeface="Arial"/>
                <a:ea typeface="Roboto Light" charset="0"/>
                <a:cs typeface="Arial" panose="020B0604020202020204" pitchFamily="34" charset="0"/>
              </a:rPr>
              <a:t>Guided Implementation</a:t>
            </a:r>
            <a:endParaRPr sz="700" b="1" dirty="0">
              <a:solidFill>
                <a:srgbClr val="595959"/>
              </a:solidFill>
              <a:latin typeface="Arial"/>
              <a:ea typeface="Roboto Light" charset="0"/>
              <a:cs typeface="Arial" panose="020B0604020202020204" pitchFamily="34" charset="0"/>
            </a:endParaRPr>
          </a:p>
          <a:p>
            <a:pPr marL="6350" indent="-6350" algn="l">
              <a:lnSpc>
                <a:spcPct val="100000"/>
              </a:lnSpc>
              <a:spcBef>
                <a:spcPts val="200"/>
              </a:spcBef>
              <a:spcAft>
                <a:spcPts val="50"/>
              </a:spcAft>
              <a:defRPr b="1" dirty="0" smtClean="0">
                <a:solidFill>
                  <a:srgbClr val="FFC000"/>
                </a:solidFill>
                <a:ea typeface="Roboto Light" charset="0"/>
                <a:cs typeface="Arial" panose="020B0604020202020204" pitchFamily="34" charset="0"/>
              </a:defRPr>
            </a:pPr>
            <a:br>
              <a:rPr sz="400" dirty="0">
                <a:solidFill>
                  <a:srgbClr val="595959"/>
                </a:solidFill>
                <a:latin typeface="Arial"/>
              </a:rPr>
            </a:br>
            <a:br>
              <a:rPr lang="en-US" sz="400" dirty="0">
                <a:solidFill>
                  <a:srgbClr val="595959"/>
                </a:solidFill>
                <a:latin typeface="Arial"/>
              </a:rPr>
            </a:br>
            <a:r>
              <a:rPr sz="950" b="1" dirty="0">
                <a:solidFill>
                  <a:srgbClr val="595959"/>
                </a:solidFill>
                <a:latin typeface="Arial"/>
              </a:rPr>
              <a:t>Tool &amp; Templates</a:t>
            </a: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6"/>
              </a:rPr>
              <a:t>Service Catalog: Sample Enterprise Services</a:t>
            </a:r>
            <a:endParaRPr lang="en-US" sz="900" dirty="0">
              <a:solidFill>
                <a:srgbClr val="2575B8"/>
              </a:solidFill>
              <a:latin typeface="Arial"/>
            </a:endParaRP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7"/>
              </a:rPr>
              <a:t>Internal SLA Maturity Scorecard Tool</a:t>
            </a:r>
            <a:endParaRPr lang="en-US" sz="900" dirty="0">
              <a:solidFill>
                <a:srgbClr val="2575B8"/>
              </a:solidFill>
              <a:latin typeface="Arial"/>
            </a:endParaRP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8"/>
              </a:rPr>
              <a:t>Service-Based Cost Model Tool</a:t>
            </a:r>
            <a:endParaRPr lang="en-US" sz="900" b="0" dirty="0">
              <a:solidFill>
                <a:srgbClr val="2575B8"/>
              </a:solidFill>
              <a:latin typeface="Arial"/>
            </a:endParaRPr>
          </a:p>
        </p:txBody>
      </p:sp>
      <p:sp>
        <p:nvSpPr>
          <p:cNvPr id="49" name="TextBox 48"/>
          <p:cNvSpPr txBox="1">
            <a:spLocks noChangeAspect="1"/>
          </p:cNvSpPr>
          <p:nvPr/>
        </p:nvSpPr>
        <p:spPr>
          <a:xfrm>
            <a:off x="4341116" y="6050516"/>
            <a:ext cx="2546942" cy="460800"/>
          </a:xfrm>
          <a:prstGeom prst="rect">
            <a:avLst/>
          </a:prstGeom>
          <a:noFill/>
          <a:ln>
            <a:noFill/>
            <a:prstDash val="sysDot"/>
          </a:ln>
        </p:spPr>
        <p:txBody>
          <a:bodyPr wrap="square" lIns="144000" tIns="0" rIns="144000" bIns="0" anchor="ctr" anchorCtr="0">
            <a:normAutofit/>
          </a:bodyPr>
          <a:lstStyle/>
          <a:p>
            <a:pPr>
              <a:spcBef>
                <a:spcPts val="200"/>
              </a:spcBef>
              <a:spcAft>
                <a:spcPts val="200"/>
              </a:spcAft>
            </a:pPr>
            <a:r>
              <a:rPr kumimoji="0" lang="en-US" sz="900" b="1" i="0" u="none" strike="noStrike" kern="1200" cap="none" spc="0" normalizeH="0" baseline="0" noProof="0" dirty="0">
                <a:ln>
                  <a:noFill/>
                </a:ln>
                <a:solidFill>
                  <a:srgbClr val="000000">
                    <a:lumMod val="85000"/>
                    <a:lumOff val="15000"/>
                    <a:alpha val="70000"/>
                  </a:srgbClr>
                </a:solidFill>
                <a:uLnTx/>
                <a:uFillTx/>
                <a:latin typeface="Arial" panose="020B0604020202020204" pitchFamily="34" charset="0"/>
                <a:ea typeface="Roboto Light" charset="0"/>
                <a:cs typeface="Arial" panose="020B0604020202020204" pitchFamily="34" charset="0"/>
              </a:rPr>
              <a:t>TBD</a:t>
            </a:r>
          </a:p>
        </p:txBody>
      </p:sp>
      <p:sp>
        <p:nvSpPr>
          <p:cNvPr id="50" name="TextBox 49"/>
          <p:cNvSpPr txBox="1">
            <a:spLocks noChangeAspect="1"/>
          </p:cNvSpPr>
          <p:nvPr/>
        </p:nvSpPr>
        <p:spPr>
          <a:xfrm>
            <a:off x="6864369" y="6050515"/>
            <a:ext cx="2560359" cy="460800"/>
          </a:xfrm>
          <a:prstGeom prst="rect">
            <a:avLst/>
          </a:prstGeom>
          <a:noFill/>
          <a:ln>
            <a:noFill/>
            <a:prstDash val="sysDot"/>
          </a:ln>
        </p:spPr>
        <p:txBody>
          <a:bodyPr wrap="square" lIns="144000" tIns="0" rIns="144000" bIns="0" anchor="ctr" anchorCtr="0">
            <a:normAutofit/>
          </a:bodyPr>
          <a:lstStyle/>
          <a:p>
            <a:pPr>
              <a:spcBef>
                <a:spcPts val="200"/>
              </a:spcBef>
              <a:spcAft>
                <a:spcPts val="200"/>
              </a:spcAft>
            </a:pPr>
            <a:r>
              <a:rPr kumimoji="0" lang="en-US" sz="900" b="1" i="0" u="none" strike="noStrike" kern="1200" cap="none" spc="0" normalizeH="0" baseline="0" noProof="0" dirty="0">
                <a:ln>
                  <a:noFill/>
                </a:ln>
                <a:solidFill>
                  <a:srgbClr val="000000">
                    <a:lumMod val="85000"/>
                    <a:lumOff val="15000"/>
                    <a:alpha val="70000"/>
                  </a:srgbClr>
                </a:solidFill>
                <a:uLnTx/>
                <a:uFillTx/>
                <a:latin typeface="Arial" panose="020B0604020202020204" pitchFamily="34" charset="0"/>
                <a:ea typeface="Roboto Light" charset="0"/>
                <a:cs typeface="Arial" panose="020B0604020202020204" pitchFamily="34" charset="0"/>
              </a:rPr>
              <a:t>TBD</a:t>
            </a:r>
          </a:p>
        </p:txBody>
      </p:sp>
      <p:sp>
        <p:nvSpPr>
          <p:cNvPr id="51" name="TextBox 50"/>
          <p:cNvSpPr txBox="1">
            <a:spLocks noChangeAspect="1"/>
          </p:cNvSpPr>
          <p:nvPr/>
        </p:nvSpPr>
        <p:spPr>
          <a:xfrm>
            <a:off x="9431484" y="6050515"/>
            <a:ext cx="2517148" cy="460800"/>
          </a:xfrm>
          <a:prstGeom prst="rect">
            <a:avLst/>
          </a:prstGeom>
          <a:noFill/>
          <a:ln>
            <a:noFill/>
            <a:prstDash val="sysDot"/>
          </a:ln>
        </p:spPr>
        <p:txBody>
          <a:bodyPr wrap="square" lIns="144000" tIns="0" rIns="144000" bIns="0" anchor="ctr" anchorCtr="0">
            <a:normAutofit/>
          </a:bodyPr>
          <a:lstStyle/>
          <a:p>
            <a:pPr>
              <a:spcBef>
                <a:spcPts val="200"/>
              </a:spcBef>
              <a:spcAft>
                <a:spcPts val="200"/>
              </a:spcAft>
            </a:pPr>
            <a:r>
              <a:rPr kumimoji="0" lang="en-US" sz="900" b="1" i="0" u="none" strike="noStrike" kern="1200" cap="none" spc="0" normalizeH="0" baseline="0" noProof="0" dirty="0">
                <a:ln>
                  <a:noFill/>
                </a:ln>
                <a:solidFill>
                  <a:srgbClr val="000000">
                    <a:lumMod val="85000"/>
                    <a:lumOff val="15000"/>
                    <a:alpha val="70000"/>
                  </a:srgbClr>
                </a:solidFill>
                <a:uLnTx/>
                <a:uFillTx/>
                <a:latin typeface="Arial" panose="020B0604020202020204" pitchFamily="34" charset="0"/>
                <a:ea typeface="Roboto Light" charset="0"/>
                <a:cs typeface="Arial" panose="020B0604020202020204" pitchFamily="34" charset="0"/>
              </a:rPr>
              <a:t>TBD</a:t>
            </a:r>
          </a:p>
        </p:txBody>
      </p:sp>
      <p:sp>
        <p:nvSpPr>
          <p:cNvPr id="52" name="TextBox 51"/>
          <p:cNvSpPr txBox="1">
            <a:spLocks noChangeAspect="1"/>
          </p:cNvSpPr>
          <p:nvPr/>
        </p:nvSpPr>
        <p:spPr>
          <a:xfrm>
            <a:off x="226640" y="333635"/>
            <a:ext cx="3186699" cy="329688"/>
          </a:xfrm>
          <a:prstGeom prst="rect">
            <a:avLst/>
          </a:prstGeom>
          <a:noFill/>
          <a:ln>
            <a:noFill/>
            <a:prstDash val="sysDot"/>
          </a:ln>
        </p:spPr>
        <p:txBody>
          <a:bodyPr wrap="square" lIns="180000" tIns="91440" rIns="182880" bIns="0">
            <a:normAutofit/>
          </a:bodyPr>
          <a:lstStyle/>
          <a:p>
            <a:r>
              <a:rPr lang="en-CA" sz="1100" dirty="0">
                <a:solidFill>
                  <a:schemeClr val="tx1">
                    <a:lumMod val="65000"/>
                    <a:lumOff val="35000"/>
                  </a:schemeClr>
                </a:solidFill>
                <a:latin typeface="Arial" panose="020B0604020202020204" pitchFamily="34" charset="0"/>
                <a:cs typeface="Arial" panose="020B0604020202020204" pitchFamily="34" charset="0"/>
              </a:rPr>
              <a:t>Key Initiative </a:t>
            </a:r>
            <a:r>
              <a:rPr lang="en-CA" sz="1100" b="1" dirty="0">
                <a:solidFill>
                  <a:srgbClr val="1467AA"/>
                </a:solidFill>
                <a:latin typeface="Arial" panose="020B0604020202020204" pitchFamily="34" charset="0"/>
                <a:cs typeface="Arial" panose="020B0604020202020204" pitchFamily="34" charset="0"/>
              </a:rPr>
              <a:t>01</a:t>
            </a:r>
          </a:p>
        </p:txBody>
      </p:sp>
      <p:sp>
        <p:nvSpPr>
          <p:cNvPr id="54" name="TextBox 53"/>
          <p:cNvSpPr txBox="1"/>
          <p:nvPr/>
        </p:nvSpPr>
        <p:spPr>
          <a:xfrm>
            <a:off x="2223953" y="334983"/>
            <a:ext cx="1188720" cy="307777"/>
          </a:xfrm>
          <a:prstGeom prst="rect">
            <a:avLst/>
          </a:prstGeom>
          <a:noFill/>
          <a:ln>
            <a:noFill/>
            <a:prstDash val="sysDot"/>
          </a:ln>
        </p:spPr>
        <p:txBody>
          <a:bodyPr wrap="square" lIns="274320" tIns="91440" rIns="182880" bIns="45720" rtlCol="0">
            <a:normAutofit fontScale="70000" lnSpcReduction="20000"/>
          </a:bodyPr>
          <a:lstStyle/>
          <a:p>
            <a:pPr algn="r"/>
            <a:endParaRPr/>
          </a:p>
        </p:txBody>
      </p:sp>
      <p:sp>
        <p:nvSpPr>
          <p:cNvPr id="59" name="TextBox 58"/>
          <p:cNvSpPr txBox="1"/>
          <p:nvPr/>
        </p:nvSpPr>
        <p:spPr>
          <a:xfrm>
            <a:off x="222013" y="95247"/>
            <a:ext cx="11740814" cy="239396"/>
          </a:xfrm>
          <a:prstGeom prst="rect">
            <a:avLst/>
          </a:prstGeom>
          <a:noFill/>
          <a:ln>
            <a:noFill/>
            <a:prstDash val="sysDot"/>
          </a:ln>
        </p:spPr>
        <p:txBody>
          <a:bodyPr wrap="square" lIns="0" tIns="45720" bIns="45720" rtlCol="0">
            <a:normAutofit/>
          </a:bodyPr>
          <a:lstStyle/>
          <a:p>
            <a:r>
              <a:rPr lang="en-CA" sz="800" b="1" dirty="0">
                <a:solidFill>
                  <a:srgbClr val="2575B8"/>
                </a:solidFill>
                <a:latin typeface="Arial" panose="020B0604020202020204" pitchFamily="34" charset="0"/>
                <a:cs typeface="Arial" panose="020B0604020202020204" pitchFamily="34" charset="0"/>
              </a:rPr>
              <a:t>MEMBER NAME | CUSTOM KEY INITIATIVE PLAN</a:t>
            </a:r>
          </a:p>
        </p:txBody>
      </p:sp>
      <p:sp>
        <p:nvSpPr>
          <p:cNvPr id="60" name="TextBox 59"/>
          <p:cNvSpPr txBox="1"/>
          <p:nvPr/>
        </p:nvSpPr>
        <p:spPr>
          <a:xfrm>
            <a:off x="9219627" y="6541819"/>
            <a:ext cx="2743200" cy="239211"/>
          </a:xfrm>
          <a:prstGeom prst="rect">
            <a:avLst/>
          </a:prstGeom>
          <a:noFill/>
          <a:ln>
            <a:noFill/>
            <a:prstDash val="sysDot"/>
          </a:ln>
        </p:spPr>
        <p:txBody>
          <a:bodyPr wrap="none" lIns="91440" rIns="0" rtlCol="0">
            <a:normAutofit/>
          </a:bodyPr>
          <a:lstStyle/>
          <a:p>
            <a:pPr algn="r"/>
            <a:r>
              <a:rPr lang="en-US" sz="800" dirty="0">
                <a:solidFill>
                  <a:srgbClr val="2575B8"/>
                </a:solidFill>
                <a:latin typeface="Arial" panose="020B0604020202020204" pitchFamily="34" charset="0"/>
                <a:cs typeface="Arial" panose="020B0604020202020204" pitchFamily="34" charset="0"/>
              </a:rPr>
              <a:t>INFO-TECH RESEARCH GROUP</a:t>
            </a:r>
            <a:endParaRPr lang="en-CA" sz="800" dirty="0">
              <a:solidFill>
                <a:srgbClr val="5B9BD5"/>
              </a:solidFill>
              <a:latin typeface="Arial" panose="020B0604020202020204" pitchFamily="34" charset="0"/>
              <a:cs typeface="Arial" panose="020B0604020202020204" pitchFamily="34" charset="0"/>
            </a:endParaRPr>
          </a:p>
        </p:txBody>
      </p:sp>
      <p:sp>
        <p:nvSpPr>
          <p:cNvPr id="61" name="TextBox 60"/>
          <p:cNvSpPr txBox="1"/>
          <p:nvPr/>
        </p:nvSpPr>
        <p:spPr>
          <a:xfrm>
            <a:off x="219690" y="6533737"/>
            <a:ext cx="5029200" cy="239211"/>
          </a:xfrm>
          <a:prstGeom prst="rect">
            <a:avLst/>
          </a:prstGeom>
          <a:noFill/>
          <a:ln w="6350">
            <a:noFill/>
            <a:prstDash val="sysDash"/>
          </a:ln>
        </p:spPr>
        <p:txBody>
          <a:bodyPr wrap="square" lIns="0" rtlCol="0">
            <a:normAutofit/>
          </a:bodyPr>
          <a:lstStyle/>
          <a:p>
            <a:r>
              <a:rPr lang="en-CA" sz="800" dirty="0">
                <a:solidFill>
                  <a:srgbClr val="2575B8"/>
                </a:solidFill>
                <a:latin typeface="Arial" panose="020B0604020202020204" pitchFamily="34" charset="0"/>
                <a:cs typeface="Arial" panose="020B0604020202020204" pitchFamily="34" charset="0"/>
              </a:rPr>
              <a:t>COMPANY ABC</a:t>
            </a:r>
          </a:p>
          <a:p>
            <a:endParaRPr lang="en-CA" sz="800" dirty="0">
              <a:solidFill>
                <a:srgbClr val="2575B8"/>
              </a:solidFill>
              <a:latin typeface="Arial" panose="020B0604020202020204" pitchFamily="34" charset="0"/>
              <a:cs typeface="Arial" panose="020B0604020202020204" pitchFamily="34" charset="0"/>
            </a:endParaRPr>
          </a:p>
        </p:txBody>
      </p:sp>
      <p:sp>
        <p:nvSpPr>
          <p:cNvPr id="3" name="Initiative.Title"/>
          <p:cNvSpPr txBox="1">
            <a:spLocks noChangeAspect="1"/>
          </p:cNvSpPr>
          <p:nvPr/>
        </p:nvSpPr>
        <p:spPr>
          <a:xfrm>
            <a:off x="427740" y="1557923"/>
            <a:ext cx="2865634" cy="4842875"/>
          </a:xfrm>
          <a:prstGeom prst="rect">
            <a:avLst/>
          </a:prstGeom>
          <a:noFill/>
          <a:ln>
            <a:noFill/>
            <a:prstDash val="sysDot"/>
          </a:ln>
        </p:spPr>
        <p:txBody>
          <a:bodyPr wrap="square" lIns="0" tIns="0" rIns="0" bIns="0">
            <a:noAutofit/>
          </a:bodyPr>
          <a:lstStyle/>
          <a:p>
            <a:pPr>
              <a:spcBef>
                <a:spcPts val="200"/>
              </a:spcBef>
              <a:spcAft>
                <a:spcPts val="200"/>
              </a:spcAft>
            </a:pPr>
            <a:r>
              <a:rPr kumimoji="0" lang="en-CA" sz="900" b="0" i="0" u="none" strike="noStrike" kern="1200" cap="none" spc="0" normalizeH="0" baseline="0" noProof="0" dirty="0">
                <a:ln>
                  <a:noFill/>
                </a:ln>
                <a:solidFill>
                  <a:srgbClr val="404040"/>
                </a:solidFill>
                <a:uLnTx/>
                <a:uFillTx/>
                <a:latin typeface="Arial" panose="020B0604020202020204" pitchFamily="34" charset="0"/>
                <a:ea typeface="Roboto" charset="0"/>
                <a:cs typeface="Arial" panose="020B0604020202020204" pitchFamily="34" charset="0"/>
              </a:rPr>
              <a:t>Conduct diagnostics to assess the current state of your staffing, spend, and processes. Validate your service management fundamentals and solidify your application and platform inventory. Review your project portfolio processes and current backlog.</a:t>
            </a:r>
          </a:p>
          <a:p>
            <a:pPr>
              <a:spcBef>
                <a:spcPts val="200"/>
              </a:spcBef>
              <a:spcAft>
                <a:spcPts val="200"/>
              </a:spcAft>
            </a:pPr>
            <a:endParaRPr lang="en-CA" sz="900" dirty="0">
              <a:solidFill>
                <a:srgbClr val="404040"/>
              </a:solidFill>
              <a:latin typeface="Arial" panose="020B0604020202020204" pitchFamily="34" charset="0"/>
              <a:ea typeface="Roboto" charset="0"/>
              <a:cs typeface="Arial" panose="020B0604020202020204" pitchFamily="34" charset="0"/>
            </a:endParaRPr>
          </a:p>
          <a:p>
            <a:pPr>
              <a:spcBef>
                <a:spcPts val="200"/>
              </a:spcBef>
              <a:spcAft>
                <a:spcPts val="200"/>
              </a:spcAft>
            </a:pPr>
            <a:r>
              <a:rPr lang="en-US" sz="900" b="1" dirty="0">
                <a:solidFill>
                  <a:schemeClr val="tx1">
                    <a:lumMod val="75000"/>
                    <a:lumOff val="25000"/>
                  </a:schemeClr>
                </a:solidFill>
                <a:latin typeface="Arial" panose="020B0604020202020204" pitchFamily="34" charset="0"/>
                <a:ea typeface="Roboto" charset="0"/>
                <a:cs typeface="Arial" panose="020B0604020202020204" pitchFamily="34" charset="0"/>
              </a:rPr>
              <a:t>Current State</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The provincial government is naming regional facilitators to assess the upper-tier municipalities of Durham, Halton, Niagara, Simcoe, Waterloo, and York.</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The assessment will validate the effectiveness of the upper-tier municipalities in meeting the needs of the communities they serve.</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It will also determine if lower-tier municipalities are mature enough to pursue dissolution.</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Don’t wait for the facilitator to knock on your door. Take charge and be prepared for the assessment.</a:t>
            </a:r>
          </a:p>
          <a:p>
            <a:pPr>
              <a:spcBef>
                <a:spcPts val="200"/>
              </a:spcBef>
              <a:spcAft>
                <a:spcPts val="200"/>
              </a:spcAft>
            </a:pPr>
            <a:endPar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endParaRPr>
          </a:p>
          <a:p>
            <a:pPr>
              <a:spcBef>
                <a:spcPts val="200"/>
              </a:spcBef>
              <a:spcAft>
                <a:spcPts val="200"/>
              </a:spcAft>
            </a:pPr>
            <a:r>
              <a:rPr lang="en-US" sz="900" b="1" dirty="0">
                <a:solidFill>
                  <a:schemeClr val="tx1">
                    <a:lumMod val="75000"/>
                    <a:lumOff val="25000"/>
                  </a:schemeClr>
                </a:solidFill>
                <a:latin typeface="Arial" panose="020B0604020202020204" pitchFamily="34" charset="0"/>
                <a:ea typeface="Roboto" charset="0"/>
                <a:cs typeface="Arial" panose="020B0604020202020204" pitchFamily="34" charset="0"/>
              </a:rPr>
              <a:t>Outcome</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Current state staffing, spend, and processes assessed.</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Service catalog created or refreshed; cost model established.</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Initial application portfolio management (APM) practices established and app and platform inventory created.</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Objective set of observations on portfolio and project management processes delivered.</a:t>
            </a:r>
          </a:p>
          <a:p>
            <a:pPr marL="171450" indent="-171450">
              <a:spcBef>
                <a:spcPts val="200"/>
              </a:spcBef>
              <a:spcAft>
                <a:spcPts val="200"/>
              </a:spcAft>
              <a:buFont typeface="Arial" panose="020B0604020202020204" pitchFamily="34" charset="0"/>
              <a:buChar char="•"/>
            </a:pPr>
            <a:r>
              <a:rPr lang="en-US" sz="900" dirty="0">
                <a:solidFill>
                  <a:schemeClr val="tx1">
                    <a:lumMod val="75000"/>
                    <a:lumOff val="25000"/>
                  </a:schemeClr>
                </a:solidFill>
                <a:latin typeface="Arial" panose="020B0604020202020204" pitchFamily="34" charset="0"/>
                <a:ea typeface="Roboto" charset="0"/>
                <a:cs typeface="Arial" panose="020B0604020202020204" pitchFamily="34" charset="0"/>
              </a:rPr>
              <a:t>Project backlog reviewed; rationalization opportunities identified.</a:t>
            </a:r>
          </a:p>
          <a:p>
            <a:endParaRPr lang="en-US" sz="900" dirty="0">
              <a:solidFill>
                <a:srgbClr val="404040"/>
              </a:solidFill>
              <a:latin typeface="Arial" panose="020B0604020202020204" pitchFamily="34" charset="0"/>
              <a:ea typeface="Roboto" charset="0"/>
              <a:cs typeface="Arial" panose="020B0604020202020204" pitchFamily="34" charset="0"/>
            </a:endParaRPr>
          </a:p>
          <a:p>
            <a:endParaRPr lang="en-CA" sz="1500" b="1" dirty="0">
              <a:solidFill>
                <a:srgbClr val="1467AA"/>
              </a:solidFill>
              <a:latin typeface="Arial" panose="020B0604020202020204" pitchFamily="34" charset="0"/>
              <a:cs typeface="Arial" panose="020B0604020202020204" pitchFamily="34" charset="0"/>
            </a:endParaRPr>
          </a:p>
        </p:txBody>
      </p:sp>
      <p:sp>
        <p:nvSpPr>
          <p:cNvPr id="4" name="Initiative.Title"/>
          <p:cNvSpPr txBox="1">
            <a:spLocks noChangeAspect="1"/>
          </p:cNvSpPr>
          <p:nvPr/>
        </p:nvSpPr>
        <p:spPr>
          <a:xfrm>
            <a:off x="418869" y="743625"/>
            <a:ext cx="2876745" cy="810989"/>
          </a:xfrm>
          <a:prstGeom prst="rect">
            <a:avLst/>
          </a:prstGeom>
          <a:noFill/>
          <a:ln>
            <a:noFill/>
            <a:prstDash val="sysDot"/>
          </a:ln>
        </p:spPr>
        <p:txBody>
          <a:bodyPr wrap="square" lIns="0" tIns="0" rIns="0" bIns="0">
            <a:noAutofit/>
          </a:bodyPr>
          <a:lstStyle/>
          <a:p>
            <a:r>
              <a:rPr lang="en-CA" sz="1500" b="1" dirty="0">
                <a:solidFill>
                  <a:srgbClr val="1467AA"/>
                </a:solidFill>
                <a:latin typeface="Arial" panose="020B0604020202020204" pitchFamily="34" charset="0"/>
                <a:cs typeface="Arial" panose="020B0604020202020204" pitchFamily="34" charset="0"/>
              </a:rPr>
              <a:t>Prepare for Provincially Mandated Municipal Maturity Assessment</a:t>
            </a:r>
          </a:p>
        </p:txBody>
      </p:sp>
      <p:sp>
        <p:nvSpPr>
          <p:cNvPr id="5" name="Initiative#2Recommendation">
            <a:extLst>
              <a:ext uri="{FF2B5EF4-FFF2-40B4-BE49-F238E27FC236}">
                <a16:creationId xmlns:a16="http://schemas.microsoft.com/office/drawing/2014/main" id="{59353D4B-F30F-2871-0EAC-6ABE9E909F01}"/>
              </a:ext>
            </a:extLst>
          </p:cNvPr>
          <p:cNvSpPr txBox="1">
            <a:spLocks noChangeAspect="1"/>
          </p:cNvSpPr>
          <p:nvPr/>
        </p:nvSpPr>
        <p:spPr>
          <a:xfrm>
            <a:off x="9525061" y="1315790"/>
            <a:ext cx="2329591" cy="2510706"/>
          </a:xfrm>
          <a:prstGeom prst="rect">
            <a:avLst/>
          </a:prstGeom>
          <a:noFill/>
          <a:ln>
            <a:noFill/>
            <a:prstDash val="sysDot"/>
          </a:ln>
        </p:spPr>
        <p:txBody>
          <a:bodyPr wrap="square" lIns="0" tIns="0" rIns="0" bIns="72000">
            <a:noAutofit/>
          </a:bodyPr>
          <a:lstStyle/>
          <a:p>
            <a:pPr marL="6350" indent="-6350" algn="l">
              <a:lnSpc>
                <a:spcPct val="100000"/>
              </a:lnSpc>
              <a:spcBef>
                <a:spcPts val="200"/>
              </a:spcBef>
              <a:spcAft>
                <a:spcPts val="50"/>
              </a:spcAft>
              <a:defRPr b="1" dirty="0" smtClean="0">
                <a:solidFill>
                  <a:srgbClr val="FFC000"/>
                </a:solidFill>
                <a:ea typeface="Roboto Light" charset="0"/>
                <a:cs typeface="Arial" panose="020B0604020202020204" pitchFamily="34" charset="0"/>
              </a:defRPr>
            </a:pPr>
            <a:r>
              <a:rPr sz="950" b="1" dirty="0">
                <a:solidFill>
                  <a:srgbClr val="595959"/>
                </a:solidFill>
                <a:latin typeface="Arial"/>
              </a:rPr>
              <a:t>Recommended Experiences</a:t>
            </a:r>
            <a:endParaRPr lang="en-US" sz="900" dirty="0">
              <a:solidFill>
                <a:srgbClr val="2575B8"/>
              </a:solidFill>
              <a:latin typeface="Arial"/>
              <a:hlinkClick r:id="rId11"/>
            </a:endParaRP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1"/>
              </a:rPr>
              <a:t>Application Portfolio Assessment</a:t>
            </a:r>
            <a:br>
              <a:rPr lang="en-US" sz="900" b="0" dirty="0">
                <a:solidFill>
                  <a:srgbClr val="2575B8"/>
                </a:solidFill>
                <a:latin typeface="Arial"/>
                <a:hlinkClick r:id="rId11"/>
              </a:rPr>
            </a:br>
            <a:r>
              <a:rPr lang="en-US" sz="700" b="1" dirty="0">
                <a:solidFill>
                  <a:srgbClr val="595959"/>
                </a:solidFill>
                <a:latin typeface="Arial"/>
                <a:ea typeface="Roboto Light" charset="0"/>
                <a:cs typeface="Arial" panose="020B0604020202020204" pitchFamily="34" charset="0"/>
              </a:rPr>
              <a:t>Diagnostic Call</a:t>
            </a:r>
            <a:endParaRPr lang="en-US" sz="700" b="1" dirty="0">
              <a:solidFill>
                <a:srgbClr val="595959"/>
              </a:solidFill>
              <a:latin typeface="Arial"/>
              <a:ea typeface="Roboto Light" charset="0"/>
              <a:cs typeface="Arial" panose="020B0604020202020204" pitchFamily="34" charset="0"/>
              <a:hlinkClick r:id="rId11">
                <a:extLst>
                  <a:ext uri="{A12FA001-AC4F-418D-AE19-62706E023703}">
                    <ahyp:hlinkClr xmlns:ahyp="http://schemas.microsoft.com/office/drawing/2018/hyperlinkcolor" val="tx"/>
                  </a:ext>
                </a:extLst>
              </a:hlinkClick>
            </a:endParaRP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1"/>
              </a:rPr>
              <a:t>Application Portfolio Management Foundations</a:t>
            </a:r>
            <a:br>
              <a:rPr dirty="0"/>
            </a:br>
            <a:r>
              <a:rPr sz="700" b="1" dirty="0">
                <a:solidFill>
                  <a:srgbClr val="595959"/>
                </a:solidFill>
                <a:latin typeface="Arial"/>
              </a:rPr>
              <a:t>Guided Implementation</a:t>
            </a:r>
            <a:endParaRPr lang="en-US" sz="700" b="1" dirty="0">
              <a:solidFill>
                <a:srgbClr val="595959"/>
              </a:solidFill>
              <a:latin typeface="Arial"/>
            </a:endParaRPr>
          </a:p>
          <a:p>
            <a:pPr marL="171450" indent="-171450" algn="l">
              <a:lnSpc>
                <a:spcPct val="100000"/>
              </a:lnSpc>
              <a:spcBef>
                <a:spcPts val="200"/>
              </a:spcBef>
              <a:spcAft>
                <a:spcPts val="200"/>
              </a:spcAft>
              <a:buClr>
                <a:srgbClr val="595959"/>
              </a:buClr>
              <a:buSzPts val="900"/>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19"/>
              </a:rPr>
              <a:t>Audit Your Project Portfolio</a:t>
            </a:r>
            <a:br>
              <a:rPr lang="en-US" sz="1000" dirty="0"/>
            </a:br>
            <a:r>
              <a:rPr lang="en-US" sz="700" b="1" dirty="0">
                <a:solidFill>
                  <a:srgbClr val="595959"/>
                </a:solidFill>
                <a:latin typeface="Arial"/>
              </a:rPr>
              <a:t>Guided Implementation</a:t>
            </a:r>
          </a:p>
          <a:p>
            <a:pPr marL="171450" indent="-171450">
              <a:spcBef>
                <a:spcPts val="200"/>
              </a:spcBef>
              <a:spcAft>
                <a:spcPts val="200"/>
              </a:spcAft>
              <a:buClr>
                <a:srgbClr val="595959"/>
              </a:buClr>
              <a:buSzPts val="900"/>
              <a:buFontTx/>
              <a:buAutoNum type="arabicPeriod"/>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20"/>
              </a:rPr>
              <a:t>Project Backlog Review Service</a:t>
            </a:r>
            <a:br>
              <a:rPr lang="en-US" sz="1000" dirty="0"/>
            </a:br>
            <a:r>
              <a:rPr lang="en-US" sz="700" b="1" dirty="0">
                <a:solidFill>
                  <a:srgbClr val="C00000"/>
                </a:solidFill>
                <a:latin typeface="Arial"/>
              </a:rPr>
              <a:t>Concierge Available!</a:t>
            </a:r>
            <a:endParaRPr lang="en-CA" sz="900" dirty="0">
              <a:solidFill>
                <a:srgbClr val="C00000"/>
              </a:solidFill>
              <a:latin typeface="Arial"/>
              <a:ea typeface="Roboto Light" charset="0"/>
              <a:cs typeface="Arial" panose="020B0604020202020204" pitchFamily="34" charset="0"/>
            </a:endParaRPr>
          </a:p>
          <a:p>
            <a:pPr marL="6350" indent="-6350" algn="l">
              <a:lnSpc>
                <a:spcPct val="100000"/>
              </a:lnSpc>
              <a:spcBef>
                <a:spcPts val="200"/>
              </a:spcBef>
              <a:spcAft>
                <a:spcPts val="50"/>
              </a:spcAft>
              <a:defRPr b="1" dirty="0" smtClean="0">
                <a:solidFill>
                  <a:srgbClr val="FFC000"/>
                </a:solidFill>
                <a:ea typeface="Roboto Light" charset="0"/>
                <a:cs typeface="Arial" panose="020B0604020202020204" pitchFamily="34" charset="0"/>
              </a:defRPr>
            </a:pPr>
            <a:br>
              <a:rPr sz="400" dirty="0">
                <a:solidFill>
                  <a:srgbClr val="595959"/>
                </a:solidFill>
                <a:latin typeface="Arial"/>
              </a:rPr>
            </a:br>
            <a:br>
              <a:rPr lang="en-US" sz="400" dirty="0">
                <a:solidFill>
                  <a:srgbClr val="595959"/>
                </a:solidFill>
                <a:latin typeface="Arial"/>
              </a:rPr>
            </a:br>
            <a:r>
              <a:rPr sz="950" b="1" dirty="0">
                <a:solidFill>
                  <a:srgbClr val="595959"/>
                </a:solidFill>
                <a:latin typeface="Arial"/>
              </a:rPr>
              <a:t>Tool &amp; Templates</a:t>
            </a: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595959"/>
                </a:solidFill>
                <a:latin typeface="Arial"/>
                <a:hlinkClick r:id="rId21"/>
              </a:rPr>
              <a:t>APM Diagnostic Tool</a:t>
            </a:r>
            <a:endParaRPr lang="en-US" sz="900" dirty="0">
              <a:solidFill>
                <a:srgbClr val="595959"/>
              </a:solidFill>
              <a:latin typeface="Arial"/>
            </a:endParaRP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22"/>
              </a:rPr>
              <a:t>APM Foundations Playbook</a:t>
            </a:r>
            <a:endParaRPr lang="en-US" sz="900" b="0" dirty="0">
              <a:solidFill>
                <a:srgbClr val="2575B8"/>
              </a:solidFill>
              <a:latin typeface="Arial"/>
            </a:endParaRPr>
          </a:p>
          <a:p>
            <a:pPr marL="171450" indent="-171450" algn="l">
              <a:lnSpc>
                <a:spcPct val="100000"/>
              </a:lnSpc>
              <a:spcBef>
                <a:spcPts val="200"/>
              </a:spcBef>
              <a:spcAft>
                <a:spcPts val="200"/>
              </a:spcAft>
              <a:buClr>
                <a:srgbClr val="595959"/>
              </a:buClr>
              <a:buSzPts val="900"/>
              <a:buFont typeface="Arial" panose="020B0604020202020204" pitchFamily="34" charset="0"/>
              <a:buChar char="•"/>
              <a:defRPr b="1" dirty="0" smtClean="0">
                <a:solidFill>
                  <a:srgbClr val="FFC000"/>
                </a:solidFill>
                <a:ea typeface="Roboto Light" charset="0"/>
                <a:cs typeface="Arial" panose="020B0604020202020204" pitchFamily="34" charset="0"/>
              </a:defRPr>
            </a:pPr>
            <a:r>
              <a:rPr lang="en-US" sz="900" b="0" dirty="0">
                <a:solidFill>
                  <a:srgbClr val="2575B8"/>
                </a:solidFill>
                <a:latin typeface="Arial"/>
                <a:hlinkClick r:id="rId23"/>
              </a:rPr>
              <a:t>Project Portfolio Audit Tool</a:t>
            </a:r>
            <a:endParaRPr lang="en-US" sz="900" b="0" dirty="0">
              <a:solidFill>
                <a:srgbClr val="2575B8"/>
              </a:solidFill>
              <a:latin typeface="Arial"/>
            </a:endParaRPr>
          </a:p>
        </p:txBody>
      </p:sp>
      <p:sp>
        <p:nvSpPr>
          <p:cNvPr id="9" name="Initiative#2Outcome">
            <a:extLst>
              <a:ext uri="{FF2B5EF4-FFF2-40B4-BE49-F238E27FC236}">
                <a16:creationId xmlns:a16="http://schemas.microsoft.com/office/drawing/2014/main" id="{5954A5F0-6036-DF7D-76C1-7F3B86154D4F}"/>
              </a:ext>
            </a:extLst>
          </p:cNvPr>
          <p:cNvSpPr txBox="1">
            <a:spLocks noChangeAspect="1"/>
          </p:cNvSpPr>
          <p:nvPr/>
        </p:nvSpPr>
        <p:spPr>
          <a:xfrm>
            <a:off x="9513466" y="4122302"/>
            <a:ext cx="2300210" cy="1814594"/>
          </a:xfrm>
          <a:prstGeom prst="rect">
            <a:avLst/>
          </a:prstGeom>
          <a:noFill/>
          <a:ln>
            <a:noFill/>
            <a:prstDash val="sysDot"/>
          </a:ln>
        </p:spPr>
        <p:txBody>
          <a:bodyPr wrap="square" lIns="0" tIns="0" rIns="0" bIns="0">
            <a:noAutofit/>
          </a:bodyPr>
          <a:lstStyle/>
          <a:p>
            <a:pPr marL="171450" marR="0" lvl="0" indent="-171450" algn="l" defTabSz="914400" rtl="0">
              <a:spcBef>
                <a:spcPts val="200"/>
              </a:spcBef>
              <a:spcAft>
                <a:spcPts val="200"/>
              </a:spcAft>
              <a:buClrTx/>
              <a:buSzTx/>
              <a:buFont typeface="Arial" panose="020B0604020202020204" pitchFamily="34" charset="0"/>
              <a:buChar char="•"/>
              <a:tabLst/>
            </a:pPr>
            <a:r>
              <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rPr>
              <a:t>Understand your current state, needs, and goals for application portfolio management.</a:t>
            </a:r>
          </a:p>
          <a:p>
            <a:pPr marL="171450" marR="0" lvl="0" indent="-171450" algn="l" defTabSz="914400" rtl="0">
              <a:spcBef>
                <a:spcPts val="200"/>
              </a:spcBef>
              <a:spcAft>
                <a:spcPts val="200"/>
              </a:spcAft>
              <a:buClrTx/>
              <a:buSzTx/>
              <a:buFont typeface="Arial" panose="020B0604020202020204" pitchFamily="34" charset="0"/>
              <a:buChar char="•"/>
              <a:tabLst/>
            </a:pPr>
            <a:r>
              <a:rPr lang="en-US" sz="900" dirty="0">
                <a:solidFill>
                  <a:srgbClr val="404040"/>
                </a:solidFill>
                <a:latin typeface="Arial" panose="020B0604020202020204" pitchFamily="34" charset="0"/>
                <a:ea typeface="Roboto Light" charset="0"/>
                <a:cs typeface="Arial" panose="020B0604020202020204" pitchFamily="34" charset="0"/>
              </a:rPr>
              <a:t>Create an application and platform inventory that is built for better decision making.</a:t>
            </a:r>
          </a:p>
          <a:p>
            <a:pPr marL="171450" marR="0" lvl="0" indent="-171450" algn="l" defTabSz="914400" rtl="0">
              <a:spcBef>
                <a:spcPts val="200"/>
              </a:spcBef>
              <a:spcAft>
                <a:spcPts val="200"/>
              </a:spcAft>
              <a:buClrTx/>
              <a:buSzTx/>
              <a:buFont typeface="Arial" panose="020B0604020202020204" pitchFamily="34" charset="0"/>
              <a:buChar char="•"/>
              <a:tabLst/>
            </a:pPr>
            <a:r>
              <a:rPr kumimoji="0" lang="en-US" sz="900" b="0" i="0" u="none" strike="noStrike" kern="1200" cap="none" spc="0" normalizeH="0" baseline="0" noProof="0" dirty="0">
                <a:ln>
                  <a:noFill/>
                </a:ln>
                <a:solidFill>
                  <a:srgbClr val="404040"/>
                </a:solidFill>
                <a:uLnTx/>
                <a:uFillTx/>
                <a:latin typeface="Arial" panose="020B0604020202020204" pitchFamily="34" charset="0"/>
                <a:ea typeface="Roboto Light" charset="0"/>
                <a:cs typeface="Arial" panose="020B0604020202020204" pitchFamily="34" charset="0"/>
              </a:rPr>
              <a:t>Gain insight into the current state of your portfolios and projects.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nchor="ctr">
        <a:spAutoFit/>
      </a:bodyPr>
      <a:lstStyle>
        <a:defPPr algn="l">
          <a:lnSpc>
            <a:spcPts val="3820"/>
          </a:lnSpc>
          <a:defRPr b="1" dirty="0" smtClean="0">
            <a:solidFill>
              <a:srgbClr val="FFC000"/>
            </a:solidFill>
            <a:ea typeface="Roboto Light"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Widescreen</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 Light</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2023-07-14T18:37:41Z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2023-07-14T18:37:40Z</vt:lpwstr>
  </property>
  <property fmtid="{D5CDD505-2E9C-101B-9397-08002B2CF9AE}" pid="4" name="MSIP_Label_7d24214e-5322-4789-8422-cbe411bc3a74_Method">
    <vt:lpwstr>Standard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9ce941c7-b33f-47c0-9b4a-86363bdd2708</vt:lpwstr>
  </property>
  <property fmtid="{D5CDD505-2E9C-101B-9397-08002B2CF9AE}" pid="8" name="MSIP_Label_7d24214e-5322-4789-8422-cbe411bc3a74_ContentBits">
    <vt:lpwstr>0</vt:lpwstr>
  </property>
</Properties>
</file>