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855" r:id="rId1"/>
    <p:sldMasterId id="2147483667" r:id="rId2"/>
  </p:sldMasterIdLst>
  <p:notesMasterIdLst>
    <p:notesMasterId r:id="rId20"/>
  </p:notesMasterIdLst>
  <p:handoutMasterIdLst>
    <p:handoutMasterId r:id="rId21"/>
  </p:handoutMasterIdLst>
  <p:sldIdLst>
    <p:sldId id="546" r:id="rId3"/>
    <p:sldId id="6297" r:id="rId4"/>
    <p:sldId id="6277" r:id="rId5"/>
    <p:sldId id="6342" r:id="rId6"/>
    <p:sldId id="5970" r:id="rId7"/>
    <p:sldId id="432" r:id="rId8"/>
    <p:sldId id="6330" r:id="rId9"/>
    <p:sldId id="6329" r:id="rId10"/>
    <p:sldId id="6301" r:id="rId11"/>
    <p:sldId id="6343" r:id="rId12"/>
    <p:sldId id="6276" r:id="rId13"/>
    <p:sldId id="538" r:id="rId14"/>
    <p:sldId id="6331" r:id="rId15"/>
    <p:sldId id="356" r:id="rId16"/>
    <p:sldId id="6332" r:id="rId17"/>
    <p:sldId id="6341" r:id="rId18"/>
    <p:sldId id="6339" r:id="rId19"/>
  </p:sldIdLst>
  <p:sldSz cx="12193588" cy="6858000"/>
  <p:notesSz cx="11309350" cy="20104100"/>
  <p:embeddedFontLst>
    <p:embeddedFont>
      <p:font typeface="Exo" panose="02000303000000000000" pitchFamily="2" charset="0"/>
      <p:regular r:id="rId22"/>
      <p:bold r:id="rId23"/>
      <p:italic r:id="rId24"/>
      <p:boldItalic r:id="rId25"/>
    </p:embeddedFont>
    <p:embeddedFont>
      <p:font typeface="Exo Light" panose="02000303000000000000" pitchFamily="2" charset="0"/>
      <p:regular r:id="rId26"/>
      <p:italic r:id="rId27"/>
    </p:embeddedFont>
    <p:embeddedFont>
      <p:font typeface="Montserrat" panose="00000500000000000000" pitchFamily="2" charset="0"/>
      <p:regular r:id="rId28"/>
      <p:bold r:id="rId29"/>
      <p:italic r:id="rId30"/>
      <p:boldItalic r:id="rId31"/>
    </p:embeddedFont>
    <p:embeddedFont>
      <p:font typeface="Montserrat Light" panose="00000400000000000000" pitchFamily="2" charset="0"/>
      <p:regular r:id="rId32"/>
      <p:italic r:id="rId33"/>
    </p:embeddedFont>
    <p:embeddedFont>
      <p:font typeface="Montserrat Medium" panose="00000600000000000000" pitchFamily="2" charset="0"/>
      <p:regular r:id="rId34"/>
      <p:bold r:id="rId35"/>
      <p:italic r:id="rId36"/>
    </p:embeddedFont>
    <p:embeddedFont>
      <p:font typeface="Montserrat SemiBold" panose="00000700000000000000" pitchFamily="2" charset="0"/>
      <p:regular r:id="rId37"/>
      <p:bold r:id="rId38"/>
      <p:italic r:id="rId39"/>
      <p:boldItalic r:id="rId40"/>
    </p:embeddedFont>
    <p:embeddedFont>
      <p:font typeface="Roboto" panose="02000000000000000000" pitchFamily="2" charset="0"/>
      <p:regular r:id="rId41"/>
      <p:bold r:id="rId42"/>
      <p:italic r:id="rId43"/>
      <p:boldItalic r:id="rId44"/>
    </p:embeddedFont>
    <p:embeddedFont>
      <p:font typeface="Roboto Condensed Light" panose="02000000000000000000" pitchFamily="2" charset="0"/>
      <p:regular r:id="rId45"/>
      <p:italic r:id="rId46"/>
      <p:boldItalic r:id="rId47"/>
    </p:embeddedFont>
    <p:embeddedFont>
      <p:font typeface="Roboto Light" panose="02000000000000000000" pitchFamily="2" charset="0"/>
      <p:regular r:id="rId48"/>
      <p:italic r:id="rId49"/>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rief" id="{1040FAA2-CF2E-354E-9F40-4D3080D1CF81}">
          <p14:sldIdLst>
            <p14:sldId id="546"/>
            <p14:sldId id="6297"/>
            <p14:sldId id="6277"/>
            <p14:sldId id="6342"/>
            <p14:sldId id="5970"/>
            <p14:sldId id="432"/>
            <p14:sldId id="6330"/>
            <p14:sldId id="6329"/>
            <p14:sldId id="6301"/>
            <p14:sldId id="6343"/>
            <p14:sldId id="6276"/>
            <p14:sldId id="538"/>
            <p14:sldId id="6331"/>
            <p14:sldId id="356"/>
            <p14:sldId id="6332"/>
            <p14:sldId id="6341"/>
          </p14:sldIdLst>
        </p14:section>
        <p14:section name="Concluding Slides" id="{33CD7D1B-7177-BA48-9DBC-24301050E044}">
          <p14:sldIdLst>
            <p14:sldId id="6339"/>
          </p14:sldIdLst>
        </p14:section>
      </p14:sectionLst>
    </p:ext>
    <p:ext uri="{EFAFB233-063F-42B5-8137-9DF3F51BA10A}">
      <p15:sldGuideLst xmlns:p15="http://schemas.microsoft.com/office/powerpoint/2012/main">
        <p15:guide id="1" orient="horz" pos="37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E38"/>
    <a:srgbClr val="9160AE"/>
    <a:srgbClr val="000000"/>
    <a:srgbClr val="3F3D3D"/>
    <a:srgbClr val="38BC3F"/>
    <a:srgbClr val="2B8D2F"/>
    <a:srgbClr val="666363"/>
    <a:srgbClr val="7B7A7A"/>
    <a:srgbClr val="4D4A4A"/>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814" autoAdjust="0"/>
    <p:restoredTop sz="94966" autoAdjust="0"/>
  </p:normalViewPr>
  <p:slideViewPr>
    <p:cSldViewPr snapToGrid="0">
      <p:cViewPr varScale="1">
        <p:scale>
          <a:sx n="104" d="100"/>
          <a:sy n="104" d="100"/>
        </p:scale>
        <p:origin x="1536" y="114"/>
      </p:cViewPr>
      <p:guideLst>
        <p:guide orient="horz" pos="3792"/>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23766"/>
    </p:cViewPr>
  </p:sorterViewPr>
  <p:notesViewPr>
    <p:cSldViewPr snapToGrid="0">
      <p:cViewPr>
        <p:scale>
          <a:sx n="1" d="2"/>
          <a:sy n="1" d="2"/>
        </p:scale>
        <p:origin x="3930" y="-6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notesMaster" Target="notesMasters/notesMaster1.xml"/><Relationship Id="rId41" Type="http://schemas.openxmlformats.org/officeDocument/2006/relationships/font" Target="fonts/font2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3A58F-395B-E34E-974F-C212E9B9E745}" type="doc">
      <dgm:prSet loTypeId="urn:microsoft.com/office/officeart/2005/8/layout/hChevron3" loCatId="" qsTypeId="urn:microsoft.com/office/officeart/2005/8/quickstyle/simple1" qsCatId="simple" csTypeId="urn:microsoft.com/office/officeart/2005/8/colors/accent1_3" csCatId="accent1" phldr="1"/>
      <dgm:spPr/>
      <dgm:t>
        <a:bodyPr/>
        <a:lstStyle/>
        <a:p>
          <a:endParaRPr lang="en-US"/>
        </a:p>
      </dgm:t>
    </dgm:pt>
    <dgm:pt modelId="{71621DFA-AD3E-CC48-A3D1-088566281118}">
      <dgm:prSet phldrT="[Text]" custT="1"/>
      <dgm:spPr/>
      <dgm:t>
        <a:bodyPr/>
        <a:lstStyle/>
        <a:p>
          <a:pPr algn="ctr"/>
          <a:r>
            <a:rPr lang="en-CA" sz="1200" dirty="0">
              <a:latin typeface="Montserrat" panose="00000500000000000000" pitchFamily="2" charset="0"/>
            </a:rPr>
            <a:t>Drive an Aligned Initial Draft of Buyer Persona</a:t>
          </a:r>
          <a:endParaRPr lang="en-US" sz="1200" dirty="0">
            <a:latin typeface="Montserrat" panose="00000500000000000000" pitchFamily="2" charset="0"/>
          </a:endParaRPr>
        </a:p>
      </dgm:t>
    </dgm:pt>
    <dgm:pt modelId="{CB671421-7FE8-4F41-9B3C-CC2253A545B3}" type="parTrans" cxnId="{00A46D62-97D5-AA4F-9AB8-C84F71CDFFEE}">
      <dgm:prSet/>
      <dgm:spPr/>
      <dgm:t>
        <a:bodyPr/>
        <a:lstStyle/>
        <a:p>
          <a:endParaRPr lang="en-US" sz="1200">
            <a:latin typeface="Montserrat" panose="00000500000000000000" pitchFamily="2" charset="0"/>
          </a:endParaRPr>
        </a:p>
      </dgm:t>
    </dgm:pt>
    <dgm:pt modelId="{864DB94F-04A8-1846-AFB3-43417D234F21}" type="sibTrans" cxnId="{00A46D62-97D5-AA4F-9AB8-C84F71CDFFEE}">
      <dgm:prSet/>
      <dgm:spPr/>
      <dgm:t>
        <a:bodyPr/>
        <a:lstStyle/>
        <a:p>
          <a:endParaRPr lang="en-US" sz="1200">
            <a:latin typeface="Montserrat" panose="00000500000000000000" pitchFamily="2" charset="0"/>
          </a:endParaRPr>
        </a:p>
      </dgm:t>
    </dgm:pt>
    <dgm:pt modelId="{1D29978D-6375-461D-AFDD-E12FF6B400FF}">
      <dgm:prSet custT="1"/>
      <dgm:spPr/>
      <dgm:t>
        <a:bodyPr/>
        <a:lstStyle/>
        <a:p>
          <a:r>
            <a:rPr lang="en-CA" sz="1200" dirty="0">
              <a:latin typeface="Montserrat" panose="00000500000000000000" pitchFamily="2" charset="0"/>
            </a:rPr>
            <a:t>Interview Buyers and Validate Persona and Journey</a:t>
          </a:r>
        </a:p>
      </dgm:t>
    </dgm:pt>
    <dgm:pt modelId="{27AF93DC-62EF-490F-BF95-BE2CE58191FD}" type="parTrans" cxnId="{E29BECCF-4CD0-4C8B-B367-68F288F0752A}">
      <dgm:prSet/>
      <dgm:spPr/>
      <dgm:t>
        <a:bodyPr/>
        <a:lstStyle/>
        <a:p>
          <a:endParaRPr lang="en-CA" sz="1200">
            <a:latin typeface="Montserrat" panose="00000500000000000000" pitchFamily="2" charset="0"/>
          </a:endParaRPr>
        </a:p>
      </dgm:t>
    </dgm:pt>
    <dgm:pt modelId="{343F2AF3-CD6D-43F9-9493-B2C1D0FEDA48}" type="sibTrans" cxnId="{E29BECCF-4CD0-4C8B-B367-68F288F0752A}">
      <dgm:prSet/>
      <dgm:spPr/>
      <dgm:t>
        <a:bodyPr/>
        <a:lstStyle/>
        <a:p>
          <a:endParaRPr lang="en-CA" sz="1200">
            <a:latin typeface="Montserrat" panose="00000500000000000000" pitchFamily="2" charset="0"/>
          </a:endParaRPr>
        </a:p>
      </dgm:t>
    </dgm:pt>
    <dgm:pt modelId="{D3F0A6D6-0FA2-45F8-AF4D-E995798E6A73}">
      <dgm:prSet custT="1"/>
      <dgm:spPr/>
      <dgm:t>
        <a:bodyPr/>
        <a:lstStyle/>
        <a:p>
          <a:r>
            <a:rPr lang="en-CA" sz="1200" dirty="0">
              <a:latin typeface="Montserrat" panose="00000500000000000000" pitchFamily="2" charset="0"/>
            </a:rPr>
            <a:t>Prepare Communications and Educate Stakeholders</a:t>
          </a:r>
        </a:p>
      </dgm:t>
    </dgm:pt>
    <dgm:pt modelId="{1FF7585F-8592-41B5-8A81-C0360E064060}" type="parTrans" cxnId="{9B56F1FF-DF04-4335-BFFE-EC7653E4EA87}">
      <dgm:prSet/>
      <dgm:spPr/>
      <dgm:t>
        <a:bodyPr/>
        <a:lstStyle/>
        <a:p>
          <a:endParaRPr lang="en-CA" sz="1200">
            <a:latin typeface="Montserrat" panose="00000500000000000000" pitchFamily="2" charset="0"/>
          </a:endParaRPr>
        </a:p>
      </dgm:t>
    </dgm:pt>
    <dgm:pt modelId="{5F0499E6-A836-4741-8AD6-C1E85B597A6F}" type="sibTrans" cxnId="{9B56F1FF-DF04-4335-BFFE-EC7653E4EA87}">
      <dgm:prSet/>
      <dgm:spPr/>
      <dgm:t>
        <a:bodyPr/>
        <a:lstStyle/>
        <a:p>
          <a:endParaRPr lang="en-CA" sz="1200">
            <a:latin typeface="Montserrat" panose="00000500000000000000" pitchFamily="2" charset="0"/>
          </a:endParaRPr>
        </a:p>
      </dgm:t>
    </dgm:pt>
    <dgm:pt modelId="{9F474F36-DA79-054F-BBFD-666192C13D50}" type="pres">
      <dgm:prSet presAssocID="{FC53A58F-395B-E34E-974F-C212E9B9E745}" presName="Name0" presStyleCnt="0">
        <dgm:presLayoutVars>
          <dgm:dir/>
          <dgm:resizeHandles val="exact"/>
        </dgm:presLayoutVars>
      </dgm:prSet>
      <dgm:spPr/>
    </dgm:pt>
    <dgm:pt modelId="{F66021E2-87C1-414D-A414-56A2AAE44F47}" type="pres">
      <dgm:prSet presAssocID="{71621DFA-AD3E-CC48-A3D1-088566281118}" presName="parTxOnly" presStyleLbl="node1" presStyleIdx="0" presStyleCnt="3" custScaleX="43012" custLinFactNeighborX="-97396" custLinFactNeighborY="1483">
        <dgm:presLayoutVars>
          <dgm:bulletEnabled val="1"/>
        </dgm:presLayoutVars>
      </dgm:prSet>
      <dgm:spPr/>
    </dgm:pt>
    <dgm:pt modelId="{847D648B-91A5-F24B-A7E9-1B0D1BDDB165}" type="pres">
      <dgm:prSet presAssocID="{864DB94F-04A8-1846-AFB3-43417D234F21}" presName="parSpace" presStyleCnt="0"/>
      <dgm:spPr/>
    </dgm:pt>
    <dgm:pt modelId="{BE840A39-1306-4AEF-ADCD-28099CAE7BE1}" type="pres">
      <dgm:prSet presAssocID="{1D29978D-6375-461D-AFDD-E12FF6B400FF}" presName="parTxOnly" presStyleLbl="node1" presStyleIdx="1" presStyleCnt="3" custScaleX="29721" custLinFactNeighborX="-9364">
        <dgm:presLayoutVars>
          <dgm:bulletEnabled val="1"/>
        </dgm:presLayoutVars>
      </dgm:prSet>
      <dgm:spPr/>
    </dgm:pt>
    <dgm:pt modelId="{9ECB9DCA-17FA-42DF-9A2F-9DB82C0EE3D0}" type="pres">
      <dgm:prSet presAssocID="{343F2AF3-CD6D-43F9-9493-B2C1D0FEDA48}" presName="parSpace" presStyleCnt="0"/>
      <dgm:spPr/>
    </dgm:pt>
    <dgm:pt modelId="{A8612D2A-892A-4F89-A395-9A98FAF04D82}" type="pres">
      <dgm:prSet presAssocID="{D3F0A6D6-0FA2-45F8-AF4D-E995798E6A73}" presName="parTxOnly" presStyleLbl="node1" presStyleIdx="2" presStyleCnt="3" custScaleX="30149" custLinFactNeighborX="75692">
        <dgm:presLayoutVars>
          <dgm:bulletEnabled val="1"/>
        </dgm:presLayoutVars>
      </dgm:prSet>
      <dgm:spPr/>
    </dgm:pt>
  </dgm:ptLst>
  <dgm:cxnLst>
    <dgm:cxn modelId="{14FA4C2A-7E59-41C0-944A-B3F495779FE3}" type="presOf" srcId="{71621DFA-AD3E-CC48-A3D1-088566281118}" destId="{F66021E2-87C1-414D-A414-56A2AAE44F47}" srcOrd="0" destOrd="0" presId="urn:microsoft.com/office/officeart/2005/8/layout/hChevron3"/>
    <dgm:cxn modelId="{00A46D62-97D5-AA4F-9AB8-C84F71CDFFEE}" srcId="{FC53A58F-395B-E34E-974F-C212E9B9E745}" destId="{71621DFA-AD3E-CC48-A3D1-088566281118}" srcOrd="0" destOrd="0" parTransId="{CB671421-7FE8-4F41-9B3C-CC2253A545B3}" sibTransId="{864DB94F-04A8-1846-AFB3-43417D234F21}"/>
    <dgm:cxn modelId="{4C3E2C7F-1D2E-4655-A78A-27F207E64FF6}" type="presOf" srcId="{FC53A58F-395B-E34E-974F-C212E9B9E745}" destId="{9F474F36-DA79-054F-BBFD-666192C13D50}" srcOrd="0" destOrd="0" presId="urn:microsoft.com/office/officeart/2005/8/layout/hChevron3"/>
    <dgm:cxn modelId="{95C4CAC5-B88A-453B-8D70-13CAC2C88719}" type="presOf" srcId="{D3F0A6D6-0FA2-45F8-AF4D-E995798E6A73}" destId="{A8612D2A-892A-4F89-A395-9A98FAF04D82}" srcOrd="0" destOrd="0" presId="urn:microsoft.com/office/officeart/2005/8/layout/hChevron3"/>
    <dgm:cxn modelId="{E29BECCF-4CD0-4C8B-B367-68F288F0752A}" srcId="{FC53A58F-395B-E34E-974F-C212E9B9E745}" destId="{1D29978D-6375-461D-AFDD-E12FF6B400FF}" srcOrd="1" destOrd="0" parTransId="{27AF93DC-62EF-490F-BF95-BE2CE58191FD}" sibTransId="{343F2AF3-CD6D-43F9-9493-B2C1D0FEDA48}"/>
    <dgm:cxn modelId="{4DE26DF6-AF32-4823-85A2-912511404D97}" type="presOf" srcId="{1D29978D-6375-461D-AFDD-E12FF6B400FF}" destId="{BE840A39-1306-4AEF-ADCD-28099CAE7BE1}" srcOrd="0" destOrd="0" presId="urn:microsoft.com/office/officeart/2005/8/layout/hChevron3"/>
    <dgm:cxn modelId="{9B56F1FF-DF04-4335-BFFE-EC7653E4EA87}" srcId="{FC53A58F-395B-E34E-974F-C212E9B9E745}" destId="{D3F0A6D6-0FA2-45F8-AF4D-E995798E6A73}" srcOrd="2" destOrd="0" parTransId="{1FF7585F-8592-41B5-8A81-C0360E064060}" sibTransId="{5F0499E6-A836-4741-8AD6-C1E85B597A6F}"/>
    <dgm:cxn modelId="{1AE3423E-4818-46D4-B01E-377CB3D326C5}" type="presParOf" srcId="{9F474F36-DA79-054F-BBFD-666192C13D50}" destId="{F66021E2-87C1-414D-A414-56A2AAE44F47}" srcOrd="0" destOrd="0" presId="urn:microsoft.com/office/officeart/2005/8/layout/hChevron3"/>
    <dgm:cxn modelId="{CD45549B-2335-4131-8FE7-D21E988D38B2}" type="presParOf" srcId="{9F474F36-DA79-054F-BBFD-666192C13D50}" destId="{847D648B-91A5-F24B-A7E9-1B0D1BDDB165}" srcOrd="1" destOrd="0" presId="urn:microsoft.com/office/officeart/2005/8/layout/hChevron3"/>
    <dgm:cxn modelId="{24118234-8513-478E-A60D-5E0BB83B8B73}" type="presParOf" srcId="{9F474F36-DA79-054F-BBFD-666192C13D50}" destId="{BE840A39-1306-4AEF-ADCD-28099CAE7BE1}" srcOrd="2" destOrd="0" presId="urn:microsoft.com/office/officeart/2005/8/layout/hChevron3"/>
    <dgm:cxn modelId="{0ADC04EB-47DA-4917-8F5F-2660F595DEE6}" type="presParOf" srcId="{9F474F36-DA79-054F-BBFD-666192C13D50}" destId="{9ECB9DCA-17FA-42DF-9A2F-9DB82C0EE3D0}" srcOrd="3" destOrd="0" presId="urn:microsoft.com/office/officeart/2005/8/layout/hChevron3"/>
    <dgm:cxn modelId="{9B24C2AE-E529-474F-A208-4D2CED6A6E57}" type="presParOf" srcId="{9F474F36-DA79-054F-BBFD-666192C13D50}" destId="{A8612D2A-892A-4F89-A395-9A98FAF04D82}" srcOrd="4" destOrd="0" presId="urn:microsoft.com/office/officeart/2005/8/layout/hChevron3"/>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021E2-87C1-414D-A414-56A2AAE44F47}">
      <dsp:nvSpPr>
        <dsp:cNvPr id="0" name=""/>
        <dsp:cNvSpPr/>
      </dsp:nvSpPr>
      <dsp:spPr>
        <a:xfrm>
          <a:off x="0" y="0"/>
          <a:ext cx="3715422" cy="652274"/>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Montserrat" panose="00000500000000000000" pitchFamily="2" charset="0"/>
            </a:rPr>
            <a:t>Drive an Aligned Initial Draft of Buyer Persona</a:t>
          </a:r>
          <a:endParaRPr lang="en-US" sz="1200" kern="1200" dirty="0">
            <a:latin typeface="Montserrat" panose="00000500000000000000" pitchFamily="2" charset="0"/>
          </a:endParaRPr>
        </a:p>
      </dsp:txBody>
      <dsp:txXfrm>
        <a:off x="0" y="0"/>
        <a:ext cx="3552354" cy="652274"/>
      </dsp:txXfrm>
    </dsp:sp>
    <dsp:sp modelId="{BE840A39-1306-4AEF-ADCD-28099CAE7BE1}">
      <dsp:nvSpPr>
        <dsp:cNvPr id="0" name=""/>
        <dsp:cNvSpPr/>
      </dsp:nvSpPr>
      <dsp:spPr>
        <a:xfrm>
          <a:off x="3433394" y="0"/>
          <a:ext cx="2567331" cy="652274"/>
        </a:xfrm>
        <a:prstGeom prst="chevron">
          <a:avLst/>
        </a:prstGeom>
        <a:solidFill>
          <a:schemeClr val="accent1">
            <a:shade val="80000"/>
            <a:hueOff val="-43791"/>
            <a:satOff val="-14604"/>
            <a:lumOff val="16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Montserrat" panose="00000500000000000000" pitchFamily="2" charset="0"/>
            </a:rPr>
            <a:t>Interview Buyers and Validate Persona and Journey</a:t>
          </a:r>
        </a:p>
      </dsp:txBody>
      <dsp:txXfrm>
        <a:off x="3759531" y="0"/>
        <a:ext cx="1915057" cy="652274"/>
      </dsp:txXfrm>
    </dsp:sp>
    <dsp:sp modelId="{A8612D2A-892A-4F89-A395-9A98FAF04D82}">
      <dsp:nvSpPr>
        <dsp:cNvPr id="0" name=""/>
        <dsp:cNvSpPr/>
      </dsp:nvSpPr>
      <dsp:spPr>
        <a:xfrm>
          <a:off x="5742551" y="0"/>
          <a:ext cx="2604302" cy="652274"/>
        </a:xfrm>
        <a:prstGeom prst="chevron">
          <a:avLst/>
        </a:prstGeom>
        <a:solidFill>
          <a:schemeClr val="accent1">
            <a:shade val="80000"/>
            <a:hueOff val="-87581"/>
            <a:satOff val="-29208"/>
            <a:lumOff val="32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Montserrat" panose="00000500000000000000" pitchFamily="2" charset="0"/>
            </a:rPr>
            <a:t>Prepare Communications and Educate Stakeholders</a:t>
          </a:r>
        </a:p>
      </dsp:txBody>
      <dsp:txXfrm>
        <a:off x="6068688" y="0"/>
        <a:ext cx="1952028" cy="65227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latin typeface="Arial" panose="020B0604020202020204" pitchFamily="34" charset="0"/>
              </a:rPr>
              <a:t>2/9/2022</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2/9/2022</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a:t>
            </a:fld>
            <a:endParaRPr lang="en-US" dirty="0"/>
          </a:p>
        </p:txBody>
      </p:sp>
    </p:spTree>
    <p:extLst>
      <p:ext uri="{BB962C8B-B14F-4D97-AF65-F5344CB8AC3E}">
        <p14:creationId xmlns:p14="http://schemas.microsoft.com/office/powerpoint/2010/main" val="2581288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10</a:t>
            </a:fld>
            <a:endParaRPr lang="en-US" dirty="0"/>
          </a:p>
        </p:txBody>
      </p:sp>
    </p:spTree>
    <p:extLst>
      <p:ext uri="{BB962C8B-B14F-4D97-AF65-F5344CB8AC3E}">
        <p14:creationId xmlns:p14="http://schemas.microsoft.com/office/powerpoint/2010/main" val="400796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11</a:t>
            </a:fld>
            <a:endParaRPr lang="en-US" dirty="0"/>
          </a:p>
        </p:txBody>
      </p:sp>
    </p:spTree>
    <p:extLst>
      <p:ext uri="{BB962C8B-B14F-4D97-AF65-F5344CB8AC3E}">
        <p14:creationId xmlns:p14="http://schemas.microsoft.com/office/powerpoint/2010/main" val="60278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12</a:t>
            </a:fld>
            <a:endParaRPr lang="en-US" dirty="0"/>
          </a:p>
        </p:txBody>
      </p:sp>
    </p:spTree>
    <p:extLst>
      <p:ext uri="{BB962C8B-B14F-4D97-AF65-F5344CB8AC3E}">
        <p14:creationId xmlns:p14="http://schemas.microsoft.com/office/powerpoint/2010/main" val="2907799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13</a:t>
            </a:fld>
            <a:endParaRPr lang="en-US" dirty="0"/>
          </a:p>
        </p:txBody>
      </p:sp>
    </p:spTree>
    <p:extLst>
      <p:ext uri="{BB962C8B-B14F-4D97-AF65-F5344CB8AC3E}">
        <p14:creationId xmlns:p14="http://schemas.microsoft.com/office/powerpoint/2010/main" val="218543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14</a:t>
            </a:fld>
            <a:endParaRPr lang="en-US" dirty="0"/>
          </a:p>
        </p:txBody>
      </p:sp>
    </p:spTree>
    <p:extLst>
      <p:ext uri="{BB962C8B-B14F-4D97-AF65-F5344CB8AC3E}">
        <p14:creationId xmlns:p14="http://schemas.microsoft.com/office/powerpoint/2010/main" val="3414666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15</a:t>
            </a:fld>
            <a:endParaRPr lang="en-US" dirty="0"/>
          </a:p>
        </p:txBody>
      </p:sp>
    </p:spTree>
    <p:extLst>
      <p:ext uri="{BB962C8B-B14F-4D97-AF65-F5344CB8AC3E}">
        <p14:creationId xmlns:p14="http://schemas.microsoft.com/office/powerpoint/2010/main" val="20026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16</a:t>
            </a:fld>
            <a:endParaRPr lang="en-US" dirty="0"/>
          </a:p>
        </p:txBody>
      </p:sp>
    </p:spTree>
    <p:extLst>
      <p:ext uri="{BB962C8B-B14F-4D97-AF65-F5344CB8AC3E}">
        <p14:creationId xmlns:p14="http://schemas.microsoft.com/office/powerpoint/2010/main" val="1062254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17</a:t>
            </a:fld>
            <a:endParaRPr lang="en-US" dirty="0"/>
          </a:p>
        </p:txBody>
      </p:sp>
    </p:spTree>
    <p:extLst>
      <p:ext uri="{BB962C8B-B14F-4D97-AF65-F5344CB8AC3E}">
        <p14:creationId xmlns:p14="http://schemas.microsoft.com/office/powerpoint/2010/main" val="151520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170224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217703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309351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5</a:t>
            </a:fld>
            <a:endParaRPr lang="en-US" dirty="0"/>
          </a:p>
        </p:txBody>
      </p:sp>
    </p:spTree>
    <p:extLst>
      <p:ext uri="{BB962C8B-B14F-4D97-AF65-F5344CB8AC3E}">
        <p14:creationId xmlns:p14="http://schemas.microsoft.com/office/powerpoint/2010/main" val="46018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6</a:t>
            </a:fld>
            <a:endParaRPr lang="en-US" dirty="0"/>
          </a:p>
        </p:txBody>
      </p:sp>
    </p:spTree>
    <p:extLst>
      <p:ext uri="{BB962C8B-B14F-4D97-AF65-F5344CB8AC3E}">
        <p14:creationId xmlns:p14="http://schemas.microsoft.com/office/powerpoint/2010/main" val="255679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7</a:t>
            </a:fld>
            <a:endParaRPr lang="en-US" dirty="0"/>
          </a:p>
        </p:txBody>
      </p:sp>
    </p:spTree>
    <p:extLst>
      <p:ext uri="{BB962C8B-B14F-4D97-AF65-F5344CB8AC3E}">
        <p14:creationId xmlns:p14="http://schemas.microsoft.com/office/powerpoint/2010/main" val="4008895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9506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4108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2.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Dark-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6F381C-A92B-AC48-8558-15A1123FABBC}"/>
              </a:ext>
            </a:extLst>
          </p:cNvPr>
          <p:cNvSpPr txBox="1">
            <a:spLocks/>
          </p:cNvSpPr>
          <p:nvPr userDrawn="1"/>
        </p:nvSpPr>
        <p:spPr>
          <a:xfrm>
            <a:off x="647192" y="1737292"/>
            <a:ext cx="10026844" cy="1872762"/>
          </a:xfrm>
          <a:prstGeom prst="rect">
            <a:avLst/>
          </a:prstGeom>
        </p:spPr>
        <p:txBody>
          <a:bodyPr lIns="0" tIns="0" rIns="0" bIns="0"/>
          <a:lstStyle>
            <a:lvl1pPr marL="0">
              <a:lnSpc>
                <a:spcPct val="90000"/>
              </a:lnSpc>
              <a:defRPr sz="4400" b="1" i="0">
                <a:solidFill>
                  <a:srgbClr val="2576B7"/>
                </a:solidFill>
                <a:latin typeface="Montserrat SemiBold" pitchFamily="2" charset="77"/>
                <a:ea typeface="+mn-ea"/>
                <a:cs typeface="+mn-cs"/>
              </a:defRPr>
            </a:lvl1pPr>
            <a:lvl2pPr marL="277246">
              <a:defRPr sz="4400" b="1" i="0">
                <a:solidFill>
                  <a:schemeClr val="bg1"/>
                </a:solidFill>
                <a:latin typeface="Montserrat SemiBold" pitchFamily="2" charset="77"/>
                <a:ea typeface="+mn-ea"/>
                <a:cs typeface="+mn-cs"/>
              </a:defRPr>
            </a:lvl2pPr>
            <a:lvl3pPr marL="554492">
              <a:defRPr sz="4400" b="1" i="0">
                <a:solidFill>
                  <a:schemeClr val="bg1"/>
                </a:solidFill>
                <a:latin typeface="Montserrat SemiBold" pitchFamily="2" charset="77"/>
                <a:ea typeface="+mn-ea"/>
                <a:cs typeface="+mn-cs"/>
              </a:defRPr>
            </a:lvl3pPr>
            <a:lvl4pPr marL="831738">
              <a:defRPr sz="4400" b="1" i="0">
                <a:solidFill>
                  <a:schemeClr val="bg1"/>
                </a:solidFill>
                <a:latin typeface="Montserrat SemiBold" pitchFamily="2" charset="77"/>
                <a:ea typeface="+mn-ea"/>
                <a:cs typeface="+mn-cs"/>
              </a:defRPr>
            </a:lvl4pPr>
            <a:lvl5pPr marL="1108984">
              <a:defRPr sz="4400" b="1" i="0">
                <a:solidFill>
                  <a:schemeClr val="bg1"/>
                </a:solidFill>
                <a:latin typeface="Montserrat SemiBold" pitchFamily="2" charset="77"/>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marL="0" marR="0" lvl="0" indent="0" defTabSz="914400" eaLnBrk="1" fontAlgn="auto" latinLnBrk="0" hangingPunct="1">
              <a:lnSpc>
                <a:spcPct val="90000"/>
              </a:lnSpc>
              <a:spcBef>
                <a:spcPts val="0"/>
              </a:spcBef>
              <a:spcAft>
                <a:spcPts val="800"/>
              </a:spcAft>
              <a:buClrTx/>
              <a:buSzTx/>
              <a:buFontTx/>
              <a:buNone/>
              <a:tabLst/>
              <a:defRPr/>
            </a:pPr>
            <a:r>
              <a:rPr kumimoji="0" lang="en-US" sz="7200" b="1" i="0" u="none" strike="noStrike" kern="0" cap="none" spc="0" normalizeH="0" baseline="0" noProof="0" dirty="0">
                <a:ln>
                  <a:noFill/>
                </a:ln>
                <a:solidFill>
                  <a:schemeClr val="bg1"/>
                </a:solidFill>
                <a:effectLst/>
                <a:uLnTx/>
                <a:uFillTx/>
                <a:latin typeface="Montserrat SemiBold" pitchFamily="2" charset="77"/>
                <a:ea typeface="+mn-ea"/>
                <a:cs typeface="+mn-cs"/>
              </a:rPr>
              <a:t>Create a Buyer Persona and Journey</a:t>
            </a:r>
          </a:p>
          <a:p>
            <a:pPr defTabSz="914400"/>
            <a:r>
              <a:rPr lang="en-CA" sz="2800" b="0" kern="0" dirty="0">
                <a:solidFill>
                  <a:schemeClr val="bg1"/>
                </a:solidFill>
                <a:latin typeface="Montserrat Light" panose="020F0702030404030204" pitchFamily="34" charset="0"/>
              </a:rPr>
              <a:t>Make it easier to market, sell, and achieve product-market fit with deeper buyer understanding. </a:t>
            </a:r>
          </a:p>
        </p:txBody>
      </p:sp>
    </p:spTree>
    <p:extLst>
      <p:ext uri="{BB962C8B-B14F-4D97-AF65-F5344CB8AC3E}">
        <p14:creationId xmlns:p14="http://schemas.microsoft.com/office/powerpoint/2010/main" val="1517422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Slide-Dark-bkg">
    <p:bg>
      <p:bgPr>
        <a:solidFill>
          <a:schemeClr val="bg1">
            <a:alpha val="70682"/>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D26176-8E72-8545-BF35-F0975CEECAC1}"/>
              </a:ext>
            </a:extLst>
          </p:cNvPr>
          <p:cNvSpPr/>
          <p:nvPr userDrawn="1"/>
        </p:nvSpPr>
        <p:spPr>
          <a:xfrm>
            <a:off x="8005764" y="0"/>
            <a:ext cx="4187824" cy="6858000"/>
          </a:xfrm>
          <a:prstGeom prst="rect">
            <a:avLst/>
          </a:prstGeom>
          <a:gradFill>
            <a:gsLst>
              <a:gs pos="0">
                <a:srgbClr val="494949"/>
              </a:gs>
              <a:gs pos="61000">
                <a:schemeClr val="tx1">
                  <a:lumMod val="5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6C0A7778-396C-334F-BB57-E9D6BFBD44BA}"/>
              </a:ext>
            </a:extLst>
          </p:cNvPr>
          <p:cNvSpPr txBox="1"/>
          <p:nvPr userDrawn="1"/>
        </p:nvSpPr>
        <p:spPr>
          <a:xfrm>
            <a:off x="8569842" y="-839972"/>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8" name="Text Placeholder 17">
            <a:extLst>
              <a:ext uri="{FF2B5EF4-FFF2-40B4-BE49-F238E27FC236}">
                <a16:creationId xmlns:a16="http://schemas.microsoft.com/office/drawing/2014/main" id="{3F742502-B132-A547-BF00-98CEE8FAC32B}"/>
              </a:ext>
            </a:extLst>
          </p:cNvPr>
          <p:cNvSpPr>
            <a:spLocks noGrp="1"/>
          </p:cNvSpPr>
          <p:nvPr>
            <p:ph type="body" sz="quarter" idx="13"/>
          </p:nvPr>
        </p:nvSpPr>
        <p:spPr>
          <a:xfrm>
            <a:off x="392403" y="2035250"/>
            <a:ext cx="6698595" cy="473616"/>
          </a:xfrm>
          <a:prstGeom prst="rect">
            <a:avLst/>
          </a:prstGeom>
        </p:spPr>
        <p:txBody>
          <a:bodyPr lIns="0" tIns="0" rIns="0" bIns="0">
            <a:noAutofit/>
          </a:bodyPr>
          <a:lstStyle>
            <a:lvl1pPr marL="0" indent="0">
              <a:lnSpc>
                <a:spcPct val="110000"/>
              </a:lnSpc>
              <a:buNone/>
              <a:defRPr sz="1600" b="0" i="0">
                <a:solidFill>
                  <a:srgbClr val="39BB3F"/>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B5961AFA-50A3-7A4C-9B99-C8C1A34D10BE}"/>
              </a:ext>
            </a:extLst>
          </p:cNvPr>
          <p:cNvSpPr>
            <a:spLocks noGrp="1"/>
          </p:cNvSpPr>
          <p:nvPr>
            <p:ph type="body" sz="quarter" idx="11"/>
          </p:nvPr>
        </p:nvSpPr>
        <p:spPr>
          <a:xfrm>
            <a:off x="397345" y="1660208"/>
            <a:ext cx="6678613" cy="375041"/>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12" name="Picture 11">
            <a:extLst>
              <a:ext uri="{FF2B5EF4-FFF2-40B4-BE49-F238E27FC236}">
                <a16:creationId xmlns:a16="http://schemas.microsoft.com/office/drawing/2014/main" id="{F7F66601-B23D-BB4A-A733-EC483CE7B6E4}"/>
              </a:ext>
            </a:extLst>
          </p:cNvPr>
          <p:cNvPicPr>
            <a:picLocks noChangeAspect="1"/>
          </p:cNvPicPr>
          <p:nvPr userDrawn="1"/>
        </p:nvPicPr>
        <p:blipFill rotWithShape="1">
          <a:blip r:embed="rId2" cstate="print">
            <a:alphaModFix amt="51000"/>
            <a:extLst>
              <a:ext uri="{28A0092B-C50C-407E-A947-70E740481C1C}">
                <a14:useLocalDpi xmlns:a14="http://schemas.microsoft.com/office/drawing/2010/main" val="0"/>
              </a:ext>
            </a:extLst>
          </a:blip>
          <a:srcRect t="-117"/>
          <a:stretch/>
        </p:blipFill>
        <p:spPr>
          <a:xfrm flipH="1">
            <a:off x="8003106" y="0"/>
            <a:ext cx="4190482" cy="6858000"/>
          </a:xfrm>
          <a:prstGeom prst="rect">
            <a:avLst/>
          </a:prstGeom>
        </p:spPr>
      </p:pic>
      <p:sp>
        <p:nvSpPr>
          <p:cNvPr id="20" name="Title 9">
            <a:extLst>
              <a:ext uri="{FF2B5EF4-FFF2-40B4-BE49-F238E27FC236}">
                <a16:creationId xmlns:a16="http://schemas.microsoft.com/office/drawing/2014/main" id="{EB7351F0-2C58-4A4B-9107-D032007EE238}"/>
              </a:ext>
            </a:extLst>
          </p:cNvPr>
          <p:cNvSpPr>
            <a:spLocks noGrp="1"/>
          </p:cNvSpPr>
          <p:nvPr>
            <p:ph type="title"/>
          </p:nvPr>
        </p:nvSpPr>
        <p:spPr>
          <a:xfrm>
            <a:off x="377363" y="530021"/>
            <a:ext cx="6698595" cy="1130188"/>
          </a:xfrm>
        </p:spPr>
        <p:txBody>
          <a:bodyPr>
            <a:noAutofit/>
          </a:bodyPr>
          <a:lstStyle>
            <a:lvl1pPr>
              <a:lnSpc>
                <a:spcPct val="90000"/>
              </a:lnSpc>
              <a:defRPr b="1" i="0"/>
            </a:lvl1pPr>
          </a:lstStyle>
          <a:p>
            <a:r>
              <a:rPr lang="en-US" dirty="0"/>
              <a:t>Click to edit Master title style</a:t>
            </a:r>
          </a:p>
        </p:txBody>
      </p:sp>
      <p:sp>
        <p:nvSpPr>
          <p:cNvPr id="21" name="Text Placeholder 4">
            <a:extLst>
              <a:ext uri="{FF2B5EF4-FFF2-40B4-BE49-F238E27FC236}">
                <a16:creationId xmlns:a16="http://schemas.microsoft.com/office/drawing/2014/main" id="{77952C5D-CC2E-4A49-87AF-F9FAFE15B7C3}"/>
              </a:ext>
            </a:extLst>
          </p:cNvPr>
          <p:cNvSpPr>
            <a:spLocks noGrp="1"/>
          </p:cNvSpPr>
          <p:nvPr>
            <p:ph type="body" sz="quarter" idx="33"/>
          </p:nvPr>
        </p:nvSpPr>
        <p:spPr>
          <a:xfrm>
            <a:off x="380021" y="2508316"/>
            <a:ext cx="6698595" cy="324389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a:extLst>
              <a:ext uri="{FF2B5EF4-FFF2-40B4-BE49-F238E27FC236}">
                <a16:creationId xmlns:a16="http://schemas.microsoft.com/office/drawing/2014/main" id="{FA4DF68A-8630-4EC9-BD84-628A346DB08C}"/>
              </a:ext>
            </a:extLst>
          </p:cNvPr>
          <p:cNvSpPr>
            <a:spLocks noGrp="1"/>
          </p:cNvSpPr>
          <p:nvPr>
            <p:ph type="body" sz="quarter" idx="14"/>
          </p:nvPr>
        </p:nvSpPr>
        <p:spPr>
          <a:xfrm>
            <a:off x="8559384" y="952500"/>
            <a:ext cx="3030954"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Ligh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6" dirty="0">
                <a:solidFill>
                  <a:schemeClr val="bg1"/>
                </a:solidFill>
                <a:latin typeface="Exo" panose="02000503000000000000" pitchFamily="2" charset="77"/>
              </a:rPr>
              <a:t>SoftwareReviews Advisory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88559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220578" cy="971470"/>
          </a:xfrm>
        </p:spPr>
        <p:txBody>
          <a:bodyPr>
            <a:noAutofit/>
          </a:bodyPr>
          <a:lstStyle>
            <a:lvl1pPr>
              <a:lnSpc>
                <a:spcPct val="90000"/>
              </a:lnSpc>
              <a:defRPr b="1" i="0">
                <a:solidFill>
                  <a:srgbClr val="4A4A4A"/>
                </a:solidFill>
                <a:latin typeface="Montserrat SemiBold" panose="00000700000000000000" pitchFamily="2" charset="0"/>
              </a:defRPr>
            </a:lvl1pPr>
          </a:lstStyle>
          <a:p>
            <a:r>
              <a:rPr lang="en-US" dirty="0"/>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1597967"/>
            <a:ext cx="3542400" cy="297314"/>
          </a:xfrm>
          <a:prstGeom prst="rect">
            <a:avLst/>
          </a:prstGeom>
        </p:spPr>
        <p:txBody>
          <a:bodyPr lIns="0" tIns="0" rIns="0" bIns="0">
            <a:noAutofit/>
          </a:bodyPr>
          <a:lstStyle>
            <a:lvl1pPr marL="0" indent="0" algn="l">
              <a:lnSpc>
                <a:spcPct val="90000"/>
              </a:lnSpc>
              <a:buNone/>
              <a:defRPr sz="1800" b="0" i="0">
                <a:solidFill>
                  <a:schemeClr val="tx2"/>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1597967"/>
            <a:ext cx="3542400" cy="297314"/>
          </a:xfrm>
          <a:prstGeom prst="rect">
            <a:avLst/>
          </a:prstGeom>
        </p:spPr>
        <p:txBody>
          <a:bodyPr lIns="0" tIns="0" rIns="0" bIns="0">
            <a:noAutofit/>
          </a:bodyPr>
          <a:lstStyle>
            <a:lvl1pPr marL="0" indent="0" algn="l">
              <a:lnSpc>
                <a:spcPct val="90000"/>
              </a:lnSpc>
              <a:buNone/>
              <a:defRPr sz="1800" b="0" i="0">
                <a:solidFill>
                  <a:schemeClr val="tx2"/>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1597967"/>
            <a:ext cx="3542400" cy="297314"/>
          </a:xfrm>
          <a:prstGeom prst="rect">
            <a:avLst/>
          </a:prstGeom>
        </p:spPr>
        <p:txBody>
          <a:bodyPr lIns="0" tIns="0" rIns="0" bIns="0">
            <a:noAutofit/>
          </a:bodyPr>
          <a:lstStyle>
            <a:lvl1pPr marL="0" indent="0" algn="l">
              <a:lnSpc>
                <a:spcPct val="90000"/>
              </a:lnSpc>
              <a:buNone/>
              <a:defRPr sz="1800" b="0" i="0">
                <a:solidFill>
                  <a:schemeClr val="tx2"/>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75"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994"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4194"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BA3D5BFE-55F9-6140-B80F-124762E44CE9}"/>
              </a:ext>
            </a:extLst>
          </p:cNvPr>
          <p:cNvSpPr txBox="1"/>
          <p:nvPr userDrawn="1"/>
        </p:nvSpPr>
        <p:spPr>
          <a:xfrm>
            <a:off x="11338560" y="653796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4" name="TextBox 3">
            <a:extLst>
              <a:ext uri="{FF2B5EF4-FFF2-40B4-BE49-F238E27FC236}">
                <a16:creationId xmlns:a16="http://schemas.microsoft.com/office/drawing/2014/main" id="{64E6597A-C0FB-5644-801C-07AA5F2C900D}"/>
              </a:ext>
            </a:extLst>
          </p:cNvPr>
          <p:cNvSpPr txBox="1"/>
          <p:nvPr userDrawn="1"/>
        </p:nvSpPr>
        <p:spPr>
          <a:xfrm>
            <a:off x="11018520" y="6528816"/>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5" name="TextBox 4">
            <a:extLst>
              <a:ext uri="{FF2B5EF4-FFF2-40B4-BE49-F238E27FC236}">
                <a16:creationId xmlns:a16="http://schemas.microsoft.com/office/drawing/2014/main" id="{92D0973B-12EB-7E4B-A290-5C3D605B3CEC}"/>
              </a:ext>
            </a:extLst>
          </p:cNvPr>
          <p:cNvSpPr txBox="1"/>
          <p:nvPr userDrawn="1"/>
        </p:nvSpPr>
        <p:spPr>
          <a:xfrm>
            <a:off x="10676467" y="6519333"/>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486186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 Slide-green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386492"/>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chemeClr val="tx2"/>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lnSpc>
                <a:spcPct val="90000"/>
              </a:lnSpc>
              <a:defRPr b="1" i="0">
                <a:latin typeface="Montserrat SemiBold" panose="00000700000000000000" pitchFamily="2" charset="0"/>
              </a:defRPr>
            </a:lvl1pPr>
          </a:lstStyle>
          <a:p>
            <a:r>
              <a:rPr lang="en-US" dirty="0"/>
              <a:t>Click to edit Master title style</a:t>
            </a:r>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8801553" y="6451496"/>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SoftwareReviews.  |</a:t>
            </a:r>
            <a:r>
              <a:rPr lang="en-CA" sz="800" spc="6" dirty="0">
                <a:solidFill>
                  <a:schemeClr val="tx1">
                    <a:lumMod val="50000"/>
                  </a:schemeClr>
                </a:solidFill>
                <a:latin typeface="Exo" panose="02000503000000000000" pitchFamily="2" charset="77"/>
              </a:rPr>
              <a:t>   </a:t>
            </a:r>
            <a:fld id="{81D60167-4931-47E6-BA6A-407CBD079E47}" type="slidenum">
              <a:rPr lang="en-CA" sz="800" b="0" i="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b="0" i="0" spc="6" dirty="0">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475" y="3135637"/>
            <a:ext cx="5689600" cy="274416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8012624" y="0"/>
            <a:ext cx="4180964" cy="6858000"/>
          </a:xfrm>
          <a:prstGeom prst="rect">
            <a:avLst/>
          </a:prstGeom>
          <a:gradFill>
            <a:gsLst>
              <a:gs pos="14000">
                <a:srgbClr val="2B8D2F"/>
              </a:gs>
              <a:gs pos="84000">
                <a:srgbClr val="38BC3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D0D075E8-295F-4644-A330-111DFE3C1F43}"/>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6" dirty="0">
                <a:solidFill>
                  <a:schemeClr val="bg1"/>
                </a:solidFill>
                <a:latin typeface="Exo" panose="02000503000000000000" pitchFamily="2" charset="77"/>
              </a:rPr>
              <a:t>SoftwareReviews Advisory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54335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3806" cy="6858000"/>
          </a:xfrm>
          <a:prstGeom prst="rect">
            <a:avLst/>
          </a:prstGeom>
          <a:gradFill>
            <a:gsLst>
              <a:gs pos="21000">
                <a:srgbClr val="299D47"/>
              </a:gs>
              <a:gs pos="87000">
                <a:srgbClr val="38BC3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4106" y="530021"/>
            <a:ext cx="2644071" cy="1163598"/>
          </a:xfrm>
        </p:spPr>
        <p:txBody>
          <a:bodyPr>
            <a:noAutofit/>
          </a:bodyPr>
          <a:lstStyle>
            <a:lvl1pPr>
              <a:lnSpc>
                <a:spcPct val="90000"/>
              </a:lnSpc>
              <a:defRPr b="0" i="0">
                <a:solidFill>
                  <a:schemeClr val="bg1"/>
                </a:solidFill>
              </a:defRPr>
            </a:lvl1pPr>
          </a:lstStyle>
          <a:p>
            <a:r>
              <a:rPr lang="en-US" dirty="0"/>
              <a:t>Edit Title</a:t>
            </a:r>
          </a:p>
        </p:txBody>
      </p:sp>
      <p:pic>
        <p:nvPicPr>
          <p:cNvPr id="10" name="Picture 9">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val="0"/>
              </a:ext>
            </a:extLst>
          </a:blip>
          <a:srcRect/>
          <a:stretch/>
        </p:blipFill>
        <p:spPr>
          <a:xfrm>
            <a:off x="-1" y="1"/>
            <a:ext cx="3293805" cy="6858000"/>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6192" y="1710797"/>
            <a:ext cx="1363689" cy="1456894"/>
          </a:xfrm>
          <a:prstGeom prst="rect">
            <a:avLst/>
          </a:prstGeom>
        </p:spPr>
        <p:txBody>
          <a:bodyPr lIns="0" tIns="0" rIns="0" bIns="0">
            <a:noAutofit/>
          </a:bodyPr>
          <a:lstStyle>
            <a:lvl1pPr marL="0" indent="0" algn="r">
              <a:lnSpc>
                <a:spcPct val="90000"/>
              </a:lnSpc>
              <a:buNone/>
              <a:defRPr sz="1800" b="0" i="0">
                <a:solidFill>
                  <a:srgbClr val="000000"/>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6192" y="3288813"/>
            <a:ext cx="1363689" cy="1456894"/>
          </a:xfrm>
          <a:prstGeom prst="rect">
            <a:avLst/>
          </a:prstGeom>
        </p:spPr>
        <p:txBody>
          <a:bodyPr lIns="0" tIns="0" rIns="0" bIns="0">
            <a:noAutofit/>
          </a:bodyPr>
          <a:lstStyle>
            <a:lvl1pPr marL="0" indent="0" algn="r">
              <a:lnSpc>
                <a:spcPct val="90000"/>
              </a:lnSpc>
              <a:buNone/>
              <a:defRPr sz="1800" b="0" i="0">
                <a:solidFill>
                  <a:srgbClr val="000000"/>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6192" y="4890932"/>
            <a:ext cx="1363689" cy="1456894"/>
          </a:xfrm>
          <a:prstGeom prst="rect">
            <a:avLst/>
          </a:prstGeom>
        </p:spPr>
        <p:txBody>
          <a:bodyPr lIns="0" tIns="0" rIns="0" bIns="0">
            <a:noAutofit/>
          </a:bodyPr>
          <a:lstStyle>
            <a:lvl1pPr marL="0" indent="0" algn="r">
              <a:lnSpc>
                <a:spcPct val="90000"/>
              </a:lnSpc>
              <a:buNone/>
              <a:defRPr sz="1800" b="0" i="0">
                <a:solidFill>
                  <a:srgbClr val="000000"/>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657" y="1643564"/>
            <a:ext cx="1938567" cy="1689100"/>
          </a:xfrm>
          <a:prstGeom prst="rect">
            <a:avLst/>
          </a:prstGeom>
        </p:spPr>
        <p:txBody>
          <a:bodyPr lIns="0" tIns="0" rIns="0" bIns="0">
            <a:noAutofit/>
          </a:bodyPr>
          <a:lstStyle>
            <a:lvl1pPr marL="0" indent="0">
              <a:lnSpc>
                <a:spcPct val="90000"/>
              </a:lnSpc>
              <a:buNone/>
              <a:defRPr sz="2000" b="0" i="0" spc="0">
                <a:solidFill>
                  <a:schemeClr val="bg1"/>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2400" y="1710872"/>
            <a:ext cx="6261395" cy="1393834"/>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2400" y="3276600"/>
            <a:ext cx="6261395" cy="1393834"/>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2400" y="4876800"/>
            <a:ext cx="6261395" cy="1393834"/>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554445"/>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1" i="0">
                <a:latin typeface="Montserrat SemiBold" panose="00000700000000000000" pitchFamily="2" charset="0"/>
              </a:defRPr>
            </a:lvl1pPr>
          </a:lstStyle>
          <a:p>
            <a:r>
              <a:rPr lang="en-US" dirty="0"/>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850" cy="6858000"/>
          </a:xfrm>
          <a:prstGeom prst="rect">
            <a:avLst/>
          </a:prstGeom>
          <a:gradFill>
            <a:gsLst>
              <a:gs pos="0">
                <a:srgbClr val="38BC3F"/>
              </a:gs>
              <a:gs pos="89000">
                <a:srgbClr val="299D4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latin typeface="Arial" panose="020B0604020202020204" pitchFamily="34" charset="0"/>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7048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708748"/>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345"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363" y="530021"/>
            <a:ext cx="6672725" cy="1130188"/>
          </a:xfrm>
        </p:spPr>
        <p:txBody>
          <a:bodyPr>
            <a:noAutofit/>
          </a:bodyPr>
          <a:lstStyle>
            <a:lvl1pPr>
              <a:lnSpc>
                <a:spcPct val="90000"/>
              </a:lnSpc>
              <a:defRPr b="1" i="0">
                <a:latin typeface="Montserrat SemiBold" panose="00000700000000000000" pitchFamily="2" charset="0"/>
              </a:defRPr>
            </a:lvl1pPr>
          </a:lstStyle>
          <a:p>
            <a:r>
              <a:rPr lang="en-US" dirty="0"/>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5762" y="0"/>
            <a:ext cx="4187825" cy="6858000"/>
          </a:xfrm>
          <a:prstGeom prst="rect">
            <a:avLst/>
          </a:prstGeom>
          <a:gradFill>
            <a:gsLst>
              <a:gs pos="0">
                <a:srgbClr val="38BC3F"/>
              </a:gs>
              <a:gs pos="88000">
                <a:srgbClr val="299D4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latin typeface="Arial" panose="020B0604020202020204" pitchFamily="34" charset="0"/>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9384" y="952500"/>
            <a:ext cx="3030954"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475" y="2508316"/>
            <a:ext cx="6678613" cy="324389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5A6B2E20-C6B2-C848-ACB9-EF16EAF1D2C1}"/>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6" dirty="0">
                <a:solidFill>
                  <a:schemeClr val="bg1"/>
                </a:solidFill>
                <a:latin typeface="Exo" panose="02000503000000000000" pitchFamily="2" charset="77"/>
              </a:rPr>
              <a:t>SoftwareReviews Advisory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287141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S Contents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8993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orient="horz" pos="2042">
          <p15:clr>
            <a:srgbClr val="FBAE40"/>
          </p15:clr>
        </p15:guide>
        <p15:guide id="2" pos="3628">
          <p15:clr>
            <a:srgbClr val="FBAE40"/>
          </p15:clr>
        </p15:guide>
        <p15:guide id="3" orient="horz" pos="3924">
          <p15:clr>
            <a:srgbClr val="FBAE40"/>
          </p15:clr>
        </p15:guide>
        <p15:guide id="5" pos="7008">
          <p15:clr>
            <a:srgbClr val="FBAE40"/>
          </p15:clr>
        </p15:guide>
        <p15:guide id="6" pos="249">
          <p15:clr>
            <a:srgbClr val="FBAE40"/>
          </p15:clr>
        </p15:guide>
        <p15:guide id="7" orient="horz" pos="273">
          <p15:clr>
            <a:srgbClr val="FBAE40"/>
          </p15:clr>
        </p15:guide>
        <p15:guide id="9" pos="2676">
          <p15:clr>
            <a:srgbClr val="FBAE40"/>
          </p15:clr>
        </p15:guide>
        <p15:guide id="10" pos="5035">
          <p15:clr>
            <a:srgbClr val="FBAE40"/>
          </p15:clr>
        </p15:guide>
        <p15:guide id="11" pos="657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ckCover-Dark-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B440DB-60CA-AB49-86DD-A76D03C8C5F5}"/>
              </a:ext>
            </a:extLst>
          </p:cNvPr>
          <p:cNvSpPr txBox="1"/>
          <p:nvPr userDrawn="1"/>
        </p:nvSpPr>
        <p:spPr>
          <a:xfrm>
            <a:off x="963168" y="950976"/>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pic>
        <p:nvPicPr>
          <p:cNvPr id="6" name="Picture 5" descr="Graphical user interface&#10;&#10;Description automatically generated">
            <a:extLst>
              <a:ext uri="{FF2B5EF4-FFF2-40B4-BE49-F238E27FC236}">
                <a16:creationId xmlns:a16="http://schemas.microsoft.com/office/drawing/2014/main" id="{14FA223F-FC30-4146-B5AA-3CE3BD553A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1668" y="2978549"/>
            <a:ext cx="3010252" cy="900902"/>
          </a:xfrm>
          <a:prstGeom prst="rect">
            <a:avLst/>
          </a:prstGeom>
        </p:spPr>
      </p:pic>
    </p:spTree>
    <p:extLst>
      <p:ext uri="{BB962C8B-B14F-4D97-AF65-F5344CB8AC3E}">
        <p14:creationId xmlns:p14="http://schemas.microsoft.com/office/powerpoint/2010/main" val="431345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xec-Cover-Dark-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079498"/>
            <a:ext cx="7385845" cy="1306512"/>
          </a:xfrm>
          <a:prstGeom prst="rect">
            <a:avLst/>
          </a:prstGeom>
        </p:spPr>
        <p:txBody>
          <a:bodyPr/>
          <a:lstStyle>
            <a:lvl1pPr>
              <a:lnSpc>
                <a:spcPct val="90000"/>
              </a:lnSpc>
              <a:defRPr sz="4400" b="1" i="0">
                <a:solidFill>
                  <a:schemeClr val="bg1"/>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6" name="Text Placeholder 12">
            <a:extLst>
              <a:ext uri="{FF2B5EF4-FFF2-40B4-BE49-F238E27FC236}">
                <a16:creationId xmlns:a16="http://schemas.microsoft.com/office/drawing/2014/main" id="{DF31F409-10D7-214C-A105-94C6E513151D}"/>
              </a:ext>
            </a:extLst>
          </p:cNvPr>
          <p:cNvSpPr>
            <a:spLocks noGrp="1"/>
          </p:cNvSpPr>
          <p:nvPr>
            <p:ph type="body" sz="quarter" idx="11" hasCustomPrompt="1"/>
          </p:nvPr>
        </p:nvSpPr>
        <p:spPr>
          <a:xfrm>
            <a:off x="650875" y="2482056"/>
            <a:ext cx="5703626" cy="1893887"/>
          </a:xfrm>
          <a:prstGeom prst="rect">
            <a:avLst/>
          </a:prstGeom>
        </p:spPr>
        <p:txBody>
          <a:bodyPr/>
          <a:lstStyle>
            <a:lvl1pPr>
              <a:lnSpc>
                <a:spcPct val="100000"/>
              </a:lnSpc>
              <a:defRPr sz="2400" b="0" i="0">
                <a:solidFill>
                  <a:schemeClr val="bg1"/>
                </a:solidFill>
                <a:latin typeface="Exo" panose="02000503000000000000"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131381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A5524D-4A89-5440-A5DA-D262B0A1B43F}"/>
              </a:ext>
            </a:extLst>
          </p:cNvPr>
          <p:cNvSpPr/>
          <p:nvPr userDrawn="1"/>
        </p:nvSpPr>
        <p:spPr>
          <a:xfrm>
            <a:off x="-734" y="-2995"/>
            <a:ext cx="3307547" cy="6873276"/>
          </a:xfrm>
          <a:prstGeom prst="rect">
            <a:avLst/>
          </a:prstGeom>
          <a:gradFill>
            <a:gsLst>
              <a:gs pos="19000">
                <a:schemeClr val="tx2"/>
              </a:gs>
              <a:gs pos="98000">
                <a:srgbClr val="42C34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endParaRPr>
          </a:p>
        </p:txBody>
      </p:sp>
      <p:pic>
        <p:nvPicPr>
          <p:cNvPr id="14" name="Picture 13">
            <a:extLst>
              <a:ext uri="{FF2B5EF4-FFF2-40B4-BE49-F238E27FC236}">
                <a16:creationId xmlns:a16="http://schemas.microsoft.com/office/drawing/2014/main" id="{9481601F-2A32-3A4B-A2AC-3292D65DBA87}"/>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rot="10800000">
            <a:off x="-13201" y="0"/>
            <a:ext cx="3306814" cy="6873276"/>
          </a:xfrm>
          <a:prstGeom prst="rect">
            <a:avLst/>
          </a:prstGeom>
        </p:spPr>
      </p:pic>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60851" y="1713470"/>
            <a:ext cx="7424644" cy="4337706"/>
          </a:xfrm>
          <a:prstGeom prst="rect">
            <a:avLst/>
          </a:prstGeom>
        </p:spPr>
        <p:txBody>
          <a:bodyPr lIns="0" tIns="0" rIns="0" bIns="0" numCol="2" spcCol="360000">
            <a:noAutofit/>
          </a:bodyPr>
          <a:lstStyle>
            <a:lvl1pPr marL="14288" marR="0" indent="-230188" algn="l" defTabSz="914400" rtl="0" eaLnBrk="1" fontAlgn="auto" latinLnBrk="0" hangingPunct="1">
              <a:lnSpc>
                <a:spcPct val="100000"/>
              </a:lnSpc>
              <a:spcBef>
                <a:spcPts val="1000"/>
              </a:spcBef>
              <a:spcAft>
                <a:spcPts val="800"/>
              </a:spcAft>
              <a:buClrTx/>
              <a:buSzTx/>
              <a:buFont typeface="Arial" panose="020B0604020202020204" pitchFamily="34" charset="0"/>
              <a:buNone/>
              <a:tabLst>
                <a:tab pos="439738" algn="l"/>
              </a:tabLst>
              <a:defRPr sz="1400" b="0" i="0">
                <a:solidFill>
                  <a:srgbClr val="3F3D3D"/>
                </a:solidFill>
                <a:latin typeface="Montserrat Light"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dirty="0"/>
              <a:t>#	Click to edit Master text styles</a:t>
            </a:r>
          </a:p>
          <a:p>
            <a:pPr lvl="0"/>
            <a:r>
              <a:rPr lang="en-US" dirty="0"/>
              <a:t>#	Click to edit Master text styles</a:t>
            </a:r>
          </a:p>
          <a:p>
            <a:pPr lvl="0"/>
            <a:r>
              <a:rPr lang="en-US" dirty="0"/>
              <a:t>#	Click to edit Master text styles</a:t>
            </a:r>
          </a:p>
        </p:txBody>
      </p:sp>
      <p:sp>
        <p:nvSpPr>
          <p:cNvPr id="3" name="TextBox 2">
            <a:extLst>
              <a:ext uri="{FF2B5EF4-FFF2-40B4-BE49-F238E27FC236}">
                <a16:creationId xmlns:a16="http://schemas.microsoft.com/office/drawing/2014/main" id="{7ED150AA-E151-6E41-8791-027F7E220519}"/>
              </a:ext>
            </a:extLst>
          </p:cNvPr>
          <p:cNvSpPr txBox="1"/>
          <p:nvPr userDrawn="1"/>
        </p:nvSpPr>
        <p:spPr>
          <a:xfrm>
            <a:off x="11832198" y="6510803"/>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1" name="Title 2">
            <a:extLst>
              <a:ext uri="{FF2B5EF4-FFF2-40B4-BE49-F238E27FC236}">
                <a16:creationId xmlns:a16="http://schemas.microsoft.com/office/drawing/2014/main" id="{47451CD2-5CAC-3545-B0A7-AA89AB767E59}"/>
              </a:ext>
            </a:extLst>
          </p:cNvPr>
          <p:cNvSpPr>
            <a:spLocks noGrp="1"/>
          </p:cNvSpPr>
          <p:nvPr>
            <p:ph type="title" hasCustomPrompt="1"/>
          </p:nvPr>
        </p:nvSpPr>
        <p:spPr>
          <a:xfrm>
            <a:off x="329722" y="517828"/>
            <a:ext cx="2620968" cy="1130188"/>
          </a:xfrm>
        </p:spPr>
        <p:txBody>
          <a:bodyPr/>
          <a:lstStyle>
            <a:lvl1pPr>
              <a:defRPr b="1" i="0">
                <a:solidFill>
                  <a:schemeClr val="bg1"/>
                </a:solidFill>
                <a:latin typeface="Montserrat" pitchFamily="2" charset="77"/>
              </a:defRPr>
            </a:lvl1pPr>
          </a:lstStyle>
          <a:p>
            <a:r>
              <a:rPr lang="en-US" dirty="0"/>
              <a:t>Table of Contents</a:t>
            </a:r>
          </a:p>
        </p:txBody>
      </p:sp>
    </p:spTree>
    <p:extLst>
      <p:ext uri="{BB962C8B-B14F-4D97-AF65-F5344CB8AC3E}">
        <p14:creationId xmlns:p14="http://schemas.microsoft.com/office/powerpoint/2010/main" val="3968229900"/>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1" i="0">
                <a:solidFill>
                  <a:srgbClr val="4A4A4A"/>
                </a:solidFill>
                <a:latin typeface="Montserrat" pitchFamily="2" charset="77"/>
              </a:defRPr>
            </a:lvl1pPr>
          </a:lstStyle>
          <a:p>
            <a:r>
              <a:rPr lang="en-US" dirty="0"/>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ct val="100000"/>
              </a:lnSpc>
              <a:buNone/>
              <a:defRPr sz="1200" b="0" i="0">
                <a:solidFill>
                  <a:schemeClr val="tx2"/>
                </a:solidFill>
                <a:latin typeface="Montserrat SemiBold" pitchFamily="2" charset="77"/>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56971444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chemeClr val="tx2"/>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78AA6122-2F1E-AD4E-9A8E-EC9861485D3C}"/>
              </a:ext>
            </a:extLst>
          </p:cNvPr>
          <p:cNvSpPr>
            <a:spLocks noGrp="1"/>
          </p:cNvSpPr>
          <p:nvPr>
            <p:ph type="title"/>
          </p:nvPr>
        </p:nvSpPr>
        <p:spPr>
          <a:xfrm>
            <a:off x="354106" y="547913"/>
            <a:ext cx="4983207" cy="1130188"/>
          </a:xfrm>
        </p:spPr>
        <p:txBody>
          <a:bodyPr>
            <a:noAutofit/>
          </a:bodyPr>
          <a:lstStyle>
            <a:lvl1pPr>
              <a:lnSpc>
                <a:spcPct val="90000"/>
              </a:lnSpc>
              <a:defRPr b="1" i="0">
                <a:latin typeface="Montserrat" pitchFamily="2" charset="77"/>
              </a:defRPr>
            </a:lvl1pPr>
          </a:lstStyle>
          <a:p>
            <a:r>
              <a:rPr lang="en-US" dirty="0"/>
              <a:t>Click to edit Master title style</a:t>
            </a:r>
          </a:p>
        </p:txBody>
      </p:sp>
    </p:spTree>
    <p:extLst>
      <p:ext uri="{BB962C8B-B14F-4D97-AF65-F5344CB8AC3E}">
        <p14:creationId xmlns:p14="http://schemas.microsoft.com/office/powerpoint/2010/main" val="106848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of Accomplishmen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23544E0-21DF-0C4E-BD8F-24ECBDDD2635}"/>
              </a:ext>
            </a:extLst>
          </p:cNvPr>
          <p:cNvSpPr/>
          <p:nvPr userDrawn="1"/>
        </p:nvSpPr>
        <p:spPr>
          <a:xfrm>
            <a:off x="8077200" y="0"/>
            <a:ext cx="4116388" cy="6873276"/>
          </a:xfrm>
          <a:prstGeom prst="rect">
            <a:avLst/>
          </a:prstGeom>
          <a:gradFill>
            <a:gsLst>
              <a:gs pos="19000">
                <a:srgbClr val="2B8D2F"/>
              </a:gs>
              <a:gs pos="98000">
                <a:srgbClr val="42C34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endParaRPr>
          </a:p>
        </p:txBody>
      </p:sp>
      <p:sp>
        <p:nvSpPr>
          <p:cNvPr id="14" name="Text Placeholder 13">
            <a:extLst>
              <a:ext uri="{FF2B5EF4-FFF2-40B4-BE49-F238E27FC236}">
                <a16:creationId xmlns:a16="http://schemas.microsoft.com/office/drawing/2014/main" id="{B3A129CD-E31F-6C4B-AE63-A4E96E7F66D2}"/>
              </a:ext>
            </a:extLst>
          </p:cNvPr>
          <p:cNvSpPr>
            <a:spLocks noGrp="1"/>
          </p:cNvSpPr>
          <p:nvPr>
            <p:ph type="body" sz="quarter" idx="10" hasCustomPrompt="1"/>
          </p:nvPr>
        </p:nvSpPr>
        <p:spPr>
          <a:xfrm>
            <a:off x="374493" y="1827340"/>
            <a:ext cx="5319668" cy="377825"/>
          </a:xfrm>
          <a:prstGeom prst="rect">
            <a:avLst/>
          </a:prstGeom>
        </p:spPr>
        <p:txBody>
          <a:bodyPr lIns="0">
            <a:noAutofit/>
          </a:bodyPr>
          <a:lstStyle>
            <a:lvl1pPr marL="0" indent="0">
              <a:lnSpc>
                <a:spcPct val="110000"/>
              </a:lnSpc>
              <a:buNone/>
              <a:defRPr sz="2000" b="1" i="0" u="none">
                <a:solidFill>
                  <a:schemeClr val="tx2"/>
                </a:solidFill>
                <a:latin typeface="Montserrat SemiBold" pitchFamily="2" charset="77"/>
              </a:defRPr>
            </a:lvl1pPr>
            <a:lvl2pPr>
              <a:defRPr sz="2000" b="1" i="0">
                <a:solidFill>
                  <a:schemeClr val="accent1"/>
                </a:solidFill>
                <a:latin typeface="Montserrat SemiBold" pitchFamily="2" charset="77"/>
              </a:defRPr>
            </a:lvl2pPr>
            <a:lvl3pPr>
              <a:defRPr sz="2000" b="1" i="0">
                <a:solidFill>
                  <a:schemeClr val="accent1"/>
                </a:solidFill>
                <a:latin typeface="Montserrat SemiBold" pitchFamily="2" charset="77"/>
              </a:defRPr>
            </a:lvl3pPr>
            <a:lvl4pPr>
              <a:defRPr sz="2000" b="1" i="0">
                <a:solidFill>
                  <a:schemeClr val="accent1"/>
                </a:solidFill>
                <a:latin typeface="Montserrat SemiBold" pitchFamily="2" charset="77"/>
              </a:defRPr>
            </a:lvl4pPr>
            <a:lvl5pPr>
              <a:defRPr sz="2000" b="1" i="0">
                <a:solidFill>
                  <a:schemeClr val="accent1"/>
                </a:solidFill>
                <a:latin typeface="Montserrat SemiBold" pitchFamily="2" charset="77"/>
              </a:defRPr>
            </a:lvl5pPr>
          </a:lstStyle>
          <a:p>
            <a:pPr lvl="0"/>
            <a:r>
              <a:rPr lang="en-US" dirty="0"/>
              <a:t>Problem Solved</a:t>
            </a:r>
          </a:p>
        </p:txBody>
      </p:sp>
      <p:pic>
        <p:nvPicPr>
          <p:cNvPr id="16" name="Picture 15">
            <a:extLst>
              <a:ext uri="{FF2B5EF4-FFF2-40B4-BE49-F238E27FC236}">
                <a16:creationId xmlns:a16="http://schemas.microsoft.com/office/drawing/2014/main" id="{100601F9-DB5C-D846-84E5-636B708E06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8103236" y="1497"/>
            <a:ext cx="4090352" cy="6870281"/>
          </a:xfrm>
          <a:prstGeom prst="rect">
            <a:avLst/>
          </a:prstGeom>
        </p:spPr>
      </p:pic>
      <p:sp>
        <p:nvSpPr>
          <p:cNvPr id="19" name="TextBox 18">
            <a:extLst>
              <a:ext uri="{FF2B5EF4-FFF2-40B4-BE49-F238E27FC236}">
                <a16:creationId xmlns:a16="http://schemas.microsoft.com/office/drawing/2014/main" id="{E6640ACC-131C-E349-9AAB-91F1BC775CA0}"/>
              </a:ext>
            </a:extLst>
          </p:cNvPr>
          <p:cNvSpPr txBox="1"/>
          <p:nvPr userDrawn="1"/>
        </p:nvSpPr>
        <p:spPr>
          <a:xfrm>
            <a:off x="336885" y="544781"/>
            <a:ext cx="5698155"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4A4A4A"/>
                </a:solidFill>
                <a:latin typeface="Montserrat" pitchFamily="2" charset="77"/>
              </a:rPr>
              <a:t>Summary of Accomplishment</a:t>
            </a:r>
            <a:endParaRPr lang="en-US" sz="4000" b="1" i="0" spc="-30" dirty="0">
              <a:solidFill>
                <a:srgbClr val="4A4A4A"/>
              </a:solidFill>
              <a:latin typeface="Montserrat" pitchFamily="2" charset="77"/>
              <a:cs typeface="Arial Narrow"/>
            </a:endParaRPr>
          </a:p>
        </p:txBody>
      </p:sp>
      <p:sp>
        <p:nvSpPr>
          <p:cNvPr id="10" name="TextBox 9">
            <a:extLst>
              <a:ext uri="{FF2B5EF4-FFF2-40B4-BE49-F238E27FC236}">
                <a16:creationId xmlns:a16="http://schemas.microsoft.com/office/drawing/2014/main" id="{79D91D97-00C2-684C-8E8B-1CA8A8AB29F2}"/>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6" dirty="0">
                <a:solidFill>
                  <a:schemeClr val="bg1"/>
                </a:solidFill>
                <a:latin typeface="Exo" panose="02000503000000000000" pitchFamily="2" charset="77"/>
              </a:rPr>
              <a:t>SoftwareReviews Advisory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3A86E219-348B-4147-B8CE-5C090235D034}"/>
              </a:ext>
            </a:extLst>
          </p:cNvPr>
          <p:cNvSpPr>
            <a:spLocks noGrp="1"/>
          </p:cNvSpPr>
          <p:nvPr>
            <p:ph type="body" sz="quarter" idx="33"/>
          </p:nvPr>
        </p:nvSpPr>
        <p:spPr>
          <a:xfrm>
            <a:off x="371476" y="2306297"/>
            <a:ext cx="5689600" cy="3839322"/>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845C2704-E323-6E41-84B8-A3709A2F6FB3}"/>
              </a:ext>
            </a:extLst>
          </p:cNvPr>
          <p:cNvSpPr txBox="1"/>
          <p:nvPr userDrawn="1"/>
        </p:nvSpPr>
        <p:spPr>
          <a:xfrm>
            <a:off x="8441356" y="2914403"/>
            <a:ext cx="3628724" cy="1481761"/>
          </a:xfrm>
          <a:prstGeom prst="rect">
            <a:avLst/>
          </a:prstGeom>
        </p:spPr>
        <p:txBody>
          <a:bodyPr vert="horz" wrap="square" lIns="0" tIns="6931" rIns="0" bIns="0" rtlCol="0">
            <a:noAutofit/>
          </a:bodyPr>
          <a:lstStyle/>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dirty="0">
                <a:solidFill>
                  <a:schemeClr val="bg1"/>
                </a:solidFill>
                <a:latin typeface="Montserrat" pitchFamily="2" charset="77"/>
              </a:rPr>
              <a:t>Contact your account representative for more information.</a:t>
            </a:r>
          </a:p>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dirty="0">
                <a:solidFill>
                  <a:schemeClr val="bg1"/>
                </a:solidFill>
                <a:latin typeface="Montserrat" pitchFamily="2" charset="77"/>
              </a:rPr>
              <a:t>info@softwarereviews.com  </a:t>
            </a:r>
            <a:br>
              <a:rPr lang="en-US" sz="1600" dirty="0">
                <a:solidFill>
                  <a:schemeClr val="bg1"/>
                </a:solidFill>
                <a:latin typeface="Montserrat" pitchFamily="2" charset="77"/>
              </a:rPr>
            </a:br>
            <a:r>
              <a:rPr lang="en-US" sz="1600" dirty="0">
                <a:solidFill>
                  <a:schemeClr val="bg1"/>
                </a:solidFill>
                <a:latin typeface="Montserrat" pitchFamily="2" charset="77"/>
              </a:rPr>
              <a:t>1-888-670-8889</a:t>
            </a:r>
          </a:p>
          <a:p>
            <a:pPr marL="7701" marR="242975" lvl="0" indent="0" algn="l" defTabSz="554492" rtl="0" eaLnBrk="1" fontAlgn="auto" latinLnBrk="0" hangingPunct="1">
              <a:lnSpc>
                <a:spcPct val="110000"/>
              </a:lnSpc>
              <a:spcBef>
                <a:spcPts val="1000"/>
              </a:spcBef>
              <a:spcAft>
                <a:spcPts val="0"/>
              </a:spcAft>
              <a:buClrTx/>
              <a:buSzTx/>
              <a:buFontTx/>
              <a:buNone/>
              <a:tabLst/>
              <a:defRPr/>
            </a:pPr>
            <a:endParaRPr lang="en-US" sz="1600" dirty="0">
              <a:solidFill>
                <a:schemeClr val="bg1"/>
              </a:solidFill>
              <a:latin typeface="Montserrat" pitchFamily="2" charset="77"/>
            </a:endParaRPr>
          </a:p>
        </p:txBody>
      </p:sp>
      <p:sp>
        <p:nvSpPr>
          <p:cNvPr id="11" name="TextBox 10">
            <a:extLst>
              <a:ext uri="{FF2B5EF4-FFF2-40B4-BE49-F238E27FC236}">
                <a16:creationId xmlns:a16="http://schemas.microsoft.com/office/drawing/2014/main" id="{1FAADCBA-255E-B849-A84F-D25B3C02195D}"/>
              </a:ext>
            </a:extLst>
          </p:cNvPr>
          <p:cNvSpPr txBox="1"/>
          <p:nvPr userDrawn="1"/>
        </p:nvSpPr>
        <p:spPr>
          <a:xfrm>
            <a:off x="8460606" y="739093"/>
            <a:ext cx="3128212" cy="1886427"/>
          </a:xfrm>
          <a:prstGeom prst="rect">
            <a:avLst/>
          </a:prstGeom>
        </p:spPr>
        <p:txBody>
          <a:bodyPr vert="horz" wrap="square" lIns="0" tIns="6931" rIns="0" bIns="0" rtlCol="0">
            <a:noAutofit/>
          </a:bodyPr>
          <a:lstStyle/>
          <a:p>
            <a:pPr rtl="0">
              <a:lnSpc>
                <a:spcPct val="110000"/>
              </a:lnSpc>
              <a:buSzPts val="2800"/>
              <a:buFont typeface="Arial" panose="020B0604020202020204" pitchFamily="34" charset="0"/>
              <a:buNone/>
            </a:pPr>
            <a:r>
              <a:rPr lang="en-US" sz="1800" b="1" i="0" u="none" strike="noStrike" kern="1200" baseline="0" dirty="0">
                <a:solidFill>
                  <a:schemeClr val="bg1"/>
                </a:solidFill>
                <a:latin typeface="Montserrat SemiBold" pitchFamily="2" charset="77"/>
              </a:rPr>
              <a:t>If you would like additional support, contact us and we’ll make sure you get the professional expertise you need.</a:t>
            </a:r>
          </a:p>
        </p:txBody>
      </p:sp>
    </p:spTree>
    <p:extLst>
      <p:ext uri="{BB962C8B-B14F-4D97-AF65-F5344CB8AC3E}">
        <p14:creationId xmlns:p14="http://schemas.microsoft.com/office/powerpoint/2010/main" val="20613579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8901548" y="3056941"/>
            <a:ext cx="3019524" cy="1391993"/>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dirty="0">
                <a:solidFill>
                  <a:srgbClr val="9160AD"/>
                </a:solidFill>
                <a:latin typeface="Montserrat SemiBold" pitchFamily="2" charset="77"/>
              </a:rPr>
              <a:t>Diagnostics and consistent frameworks are used throughout each option.</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2979678" y="1962068"/>
            <a:ext cx="2834640" cy="2834640"/>
          </a:xfrm>
          <a:prstGeom prst="ellipse">
            <a:avLst/>
          </a:prstGeom>
          <a:solidFill>
            <a:srgbClr val="2D943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1C348"/>
              </a:solidFill>
              <a:latin typeface="Arial" panose="020B0604020202020204" pitchFamily="34" charset="0"/>
            </a:endParaRPr>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3086091" y="2748132"/>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3370838" y="3166028"/>
            <a:ext cx="2052320" cy="1009774"/>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5652023" y="1962068"/>
            <a:ext cx="2834640" cy="2834640"/>
          </a:xfrm>
          <a:prstGeom prst="ellipse">
            <a:avLst/>
          </a:prstGeom>
          <a:solidFill>
            <a:srgbClr val="2D94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5748805" y="2473812"/>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6033552" y="3166028"/>
            <a:ext cx="2052320" cy="1212906"/>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498930" y="465905"/>
            <a:ext cx="10138204"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717171"/>
                </a:solidFill>
                <a:latin typeface="Montserrat SemiBold" pitchFamily="2" charset="77"/>
              </a:rPr>
              <a:t>SoftwareReviews offers two levels of support to best suit your needs</a:t>
            </a:r>
            <a:endParaRPr lang="en-US" sz="4000" b="1" i="0" spc="-30" dirty="0">
              <a:solidFill>
                <a:srgbClr val="4A4A4A"/>
              </a:solidFill>
              <a:latin typeface="Montserrat" pitchFamily="2" charset="77"/>
              <a:cs typeface="Arial Narrow"/>
            </a:endParaRPr>
          </a:p>
        </p:txBody>
      </p:sp>
      <p:sp>
        <p:nvSpPr>
          <p:cNvPr id="16" name="TextBox 15">
            <a:extLst>
              <a:ext uri="{FF2B5EF4-FFF2-40B4-BE49-F238E27FC236}">
                <a16:creationId xmlns:a16="http://schemas.microsoft.com/office/drawing/2014/main" id="{A92B7450-B74B-8E4A-BD91-016789B62E78}"/>
              </a:ext>
            </a:extLst>
          </p:cNvPr>
          <p:cNvSpPr txBox="1"/>
          <p:nvPr userDrawn="1"/>
        </p:nvSpPr>
        <p:spPr>
          <a:xfrm>
            <a:off x="3086091" y="4930606"/>
            <a:ext cx="2736237" cy="1114994"/>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dirty="0">
                <a:solidFill>
                  <a:srgbClr val="9160AD"/>
                </a:solidFill>
                <a:latin typeface="Montserrat SemiBold" pitchFamily="2" charset="77"/>
              </a:rPr>
              <a:t>The “Do-It-Yourself” step-by-step instructions begin with Phase 1</a:t>
            </a:r>
          </a:p>
        </p:txBody>
      </p:sp>
      <p:sp>
        <p:nvSpPr>
          <p:cNvPr id="18" name="TextBox 17">
            <a:extLst>
              <a:ext uri="{FF2B5EF4-FFF2-40B4-BE49-F238E27FC236}">
                <a16:creationId xmlns:a16="http://schemas.microsoft.com/office/drawing/2014/main" id="{FB5B917E-29F5-6C44-86A9-602D09ED7139}"/>
              </a:ext>
            </a:extLst>
          </p:cNvPr>
          <p:cNvSpPr txBox="1"/>
          <p:nvPr userDrawn="1"/>
        </p:nvSpPr>
        <p:spPr>
          <a:xfrm>
            <a:off x="5997597" y="4930606"/>
            <a:ext cx="2561205" cy="1668992"/>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dirty="0">
                <a:solidFill>
                  <a:srgbClr val="9160AD"/>
                </a:solidFill>
                <a:latin typeface="Montserrat SemiBold" pitchFamily="2" charset="77"/>
              </a:rPr>
              <a:t>A Guided Implementation is a series of analyst inquiries with you and your team</a:t>
            </a: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userDrawn="1">
          <p15:clr>
            <a:srgbClr val="FBAE40"/>
          </p15:clr>
        </p15:guide>
        <p15:guide id="2" orient="horz" pos="19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lated Research 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81B34BC-61C8-7046-A135-F253FBBBC3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3305268" cy="6858000"/>
          </a:xfrm>
          <a:prstGeom prst="rect">
            <a:avLst/>
          </a:prstGeom>
        </p:spPr>
      </p:pic>
      <p:sp>
        <p:nvSpPr>
          <p:cNvPr id="32" name="Picture Placeholder 31">
            <a:extLst>
              <a:ext uri="{FF2B5EF4-FFF2-40B4-BE49-F238E27FC236}">
                <a16:creationId xmlns:a16="http://schemas.microsoft.com/office/drawing/2014/main" id="{06E425A5-C952-374F-8050-A2393321E7A8}"/>
              </a:ext>
            </a:extLst>
          </p:cNvPr>
          <p:cNvSpPr>
            <a:spLocks noGrp="1"/>
          </p:cNvSpPr>
          <p:nvPr>
            <p:ph type="pic" sz="quarter" idx="11"/>
          </p:nvPr>
        </p:nvSpPr>
        <p:spPr>
          <a:xfrm>
            <a:off x="3662363" y="574675"/>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2363" y="2341386"/>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35" name="Picture Placeholder 31">
            <a:extLst>
              <a:ext uri="{FF2B5EF4-FFF2-40B4-BE49-F238E27FC236}">
                <a16:creationId xmlns:a16="http://schemas.microsoft.com/office/drawing/2014/main" id="{2BBE0ADF-1343-9540-96CB-1F8B7367207D}"/>
              </a:ext>
            </a:extLst>
          </p:cNvPr>
          <p:cNvSpPr>
            <a:spLocks noGrp="1"/>
          </p:cNvSpPr>
          <p:nvPr>
            <p:ph type="pic" sz="quarter" idx="13"/>
          </p:nvPr>
        </p:nvSpPr>
        <p:spPr>
          <a:xfrm>
            <a:off x="3662363" y="4158897"/>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dirty="0"/>
          </a:p>
        </p:txBody>
      </p:sp>
      <p:sp>
        <p:nvSpPr>
          <p:cNvPr id="4" name="Text Placeholder 3">
            <a:extLst>
              <a:ext uri="{FF2B5EF4-FFF2-40B4-BE49-F238E27FC236}">
                <a16:creationId xmlns:a16="http://schemas.microsoft.com/office/drawing/2014/main" id="{060A9573-73C9-FD44-B7AF-0D9F9C006C8B}"/>
              </a:ext>
            </a:extLst>
          </p:cNvPr>
          <p:cNvSpPr>
            <a:spLocks noGrp="1"/>
          </p:cNvSpPr>
          <p:nvPr>
            <p:ph type="body" sz="quarter" idx="19" hasCustomPrompt="1"/>
          </p:nvPr>
        </p:nvSpPr>
        <p:spPr>
          <a:xfrm>
            <a:off x="6501813" y="522421"/>
            <a:ext cx="2973113" cy="467491"/>
          </a:xfrm>
          <a:prstGeom prst="rect">
            <a:avLst/>
          </a:prstGeom>
        </p:spPr>
        <p:txBody>
          <a:bodyPr lIns="0" tIns="0" rIns="0" bIns="0">
            <a:noAutofit/>
          </a:bodyPr>
          <a:lstStyle>
            <a:lvl1pPr marL="0" indent="0">
              <a:lnSpc>
                <a:spcPct val="110000"/>
              </a:lnSpc>
              <a:buNone/>
              <a:defRPr sz="1600" b="0" i="0">
                <a:solidFill>
                  <a:schemeClr val="tx2"/>
                </a:solidFill>
                <a:latin typeface="Montserrat" pitchFamily="2" charset="77"/>
              </a:defRPr>
            </a:lvl1pPr>
          </a:lstStyle>
          <a:p>
            <a:pPr lvl="0"/>
            <a:r>
              <a:rPr lang="en-US" dirty="0"/>
              <a:t>Observe the Evolution of Quantum Capability</a:t>
            </a:r>
          </a:p>
        </p:txBody>
      </p:sp>
      <p:sp>
        <p:nvSpPr>
          <p:cNvPr id="18" name="Text Placeholder 3">
            <a:extLst>
              <a:ext uri="{FF2B5EF4-FFF2-40B4-BE49-F238E27FC236}">
                <a16:creationId xmlns:a16="http://schemas.microsoft.com/office/drawing/2014/main" id="{DE4B797A-3634-5A48-B5BC-3ECDA11783E2}"/>
              </a:ext>
            </a:extLst>
          </p:cNvPr>
          <p:cNvSpPr>
            <a:spLocks noGrp="1"/>
          </p:cNvSpPr>
          <p:nvPr>
            <p:ph type="body" sz="quarter" idx="21" hasCustomPrompt="1"/>
          </p:nvPr>
        </p:nvSpPr>
        <p:spPr>
          <a:xfrm>
            <a:off x="6501813" y="2297433"/>
            <a:ext cx="2973113" cy="467491"/>
          </a:xfrm>
          <a:prstGeom prst="rect">
            <a:avLst/>
          </a:prstGeom>
        </p:spPr>
        <p:txBody>
          <a:bodyPr lIns="0" tIns="0" rIns="0" bIns="0">
            <a:noAutofit/>
          </a:bodyPr>
          <a:lstStyle>
            <a:lvl1pPr marL="0" indent="0">
              <a:lnSpc>
                <a:spcPct val="110000"/>
              </a:lnSpc>
              <a:buNone/>
              <a:defRPr sz="1600" b="0" i="0">
                <a:solidFill>
                  <a:schemeClr val="tx2"/>
                </a:solidFill>
                <a:latin typeface="Montserrat" pitchFamily="2" charset="77"/>
              </a:defRPr>
            </a:lvl1pPr>
          </a:lstStyle>
          <a:p>
            <a:pPr lvl="0"/>
            <a:r>
              <a:rPr lang="en-US" dirty="0"/>
              <a:t>Observe the Evolution of Quantum Capability</a:t>
            </a:r>
          </a:p>
        </p:txBody>
      </p:sp>
      <p:sp>
        <p:nvSpPr>
          <p:cNvPr id="20" name="Text Placeholder 3">
            <a:extLst>
              <a:ext uri="{FF2B5EF4-FFF2-40B4-BE49-F238E27FC236}">
                <a16:creationId xmlns:a16="http://schemas.microsoft.com/office/drawing/2014/main" id="{944478D2-E7F8-C243-AA66-3B1878B49256}"/>
              </a:ext>
            </a:extLst>
          </p:cNvPr>
          <p:cNvSpPr>
            <a:spLocks noGrp="1"/>
          </p:cNvSpPr>
          <p:nvPr>
            <p:ph type="body" sz="quarter" idx="23" hasCustomPrompt="1"/>
          </p:nvPr>
        </p:nvSpPr>
        <p:spPr>
          <a:xfrm>
            <a:off x="6501813" y="4099339"/>
            <a:ext cx="2973113" cy="467491"/>
          </a:xfrm>
          <a:prstGeom prst="rect">
            <a:avLst/>
          </a:prstGeom>
        </p:spPr>
        <p:txBody>
          <a:bodyPr lIns="0" tIns="0" rIns="0" bIns="0">
            <a:noAutofit/>
          </a:bodyPr>
          <a:lstStyle>
            <a:lvl1pPr marL="0" indent="0">
              <a:lnSpc>
                <a:spcPct val="110000"/>
              </a:lnSpc>
              <a:buNone/>
              <a:defRPr sz="1600" b="0" i="0">
                <a:solidFill>
                  <a:schemeClr val="tx2"/>
                </a:solidFill>
                <a:latin typeface="Montserrat" pitchFamily="2" charset="77"/>
              </a:defRPr>
            </a:lvl1pPr>
          </a:lstStyle>
          <a:p>
            <a:pPr lvl="0"/>
            <a:r>
              <a:rPr lang="en-US"/>
              <a:t>Observe the Evolution of Quantum Capability</a:t>
            </a:r>
          </a:p>
        </p:txBody>
      </p:sp>
      <p:sp>
        <p:nvSpPr>
          <p:cNvPr id="14" name="Title 1">
            <a:extLst>
              <a:ext uri="{FF2B5EF4-FFF2-40B4-BE49-F238E27FC236}">
                <a16:creationId xmlns:a16="http://schemas.microsoft.com/office/drawing/2014/main" id="{C42E7176-D606-0141-AE7A-6525F8273FB2}"/>
              </a:ext>
            </a:extLst>
          </p:cNvPr>
          <p:cNvSpPr>
            <a:spLocks noGrp="1"/>
          </p:cNvSpPr>
          <p:nvPr>
            <p:ph type="title" hasCustomPrompt="1"/>
          </p:nvPr>
        </p:nvSpPr>
        <p:spPr>
          <a:xfrm>
            <a:off x="354107" y="530020"/>
            <a:ext cx="2528793" cy="1655967"/>
          </a:xfrm>
        </p:spPr>
        <p:txBody>
          <a:bodyPr>
            <a:noAutofit/>
          </a:bodyPr>
          <a:lstStyle>
            <a:lvl1pPr>
              <a:defRPr>
                <a:solidFill>
                  <a:srgbClr val="3F3D3D"/>
                </a:solidFill>
              </a:defRPr>
            </a:lvl1pPr>
          </a:lstStyle>
          <a:p>
            <a:r>
              <a:rPr lang="en-US" dirty="0"/>
              <a:t>Related </a:t>
            </a:r>
            <a:r>
              <a:rPr lang="en-US" dirty="0" err="1"/>
              <a:t>SoftwareReviews</a:t>
            </a:r>
            <a:br>
              <a:rPr lang="en-US" dirty="0"/>
            </a:br>
            <a:r>
              <a:rPr lang="en-US" dirty="0"/>
              <a:t>Research</a:t>
            </a:r>
          </a:p>
        </p:txBody>
      </p:sp>
      <p:sp>
        <p:nvSpPr>
          <p:cNvPr id="19" name="Text Placeholder 4">
            <a:extLst>
              <a:ext uri="{FF2B5EF4-FFF2-40B4-BE49-F238E27FC236}">
                <a16:creationId xmlns:a16="http://schemas.microsoft.com/office/drawing/2014/main" id="{6DD138BE-D45D-9D4D-AF5B-E321D9F85B7D}"/>
              </a:ext>
            </a:extLst>
          </p:cNvPr>
          <p:cNvSpPr>
            <a:spLocks noGrp="1"/>
          </p:cNvSpPr>
          <p:nvPr>
            <p:ph type="body" sz="quarter" idx="33"/>
          </p:nvPr>
        </p:nvSpPr>
        <p:spPr>
          <a:xfrm>
            <a:off x="6495828" y="1083555"/>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5869B384-9C2F-F347-BAE3-5DCC96829BB3}"/>
              </a:ext>
            </a:extLst>
          </p:cNvPr>
          <p:cNvSpPr>
            <a:spLocks noGrp="1"/>
          </p:cNvSpPr>
          <p:nvPr>
            <p:ph type="body" sz="quarter" idx="34"/>
          </p:nvPr>
        </p:nvSpPr>
        <p:spPr>
          <a:xfrm>
            <a:off x="6495828" y="2842435"/>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C13E2497-852B-6C4D-9573-4A393AA2B2EF}"/>
              </a:ext>
            </a:extLst>
          </p:cNvPr>
          <p:cNvSpPr>
            <a:spLocks noGrp="1"/>
          </p:cNvSpPr>
          <p:nvPr>
            <p:ph type="body" sz="quarter" idx="35"/>
          </p:nvPr>
        </p:nvSpPr>
        <p:spPr>
          <a:xfrm>
            <a:off x="6495828" y="4660602"/>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66C2654F-9C93-6344-819C-768695BC5C3E}"/>
              </a:ext>
            </a:extLst>
          </p:cNvPr>
          <p:cNvSpPr txBox="1"/>
          <p:nvPr userDrawn="1"/>
        </p:nvSpPr>
        <p:spPr>
          <a:xfrm>
            <a:off x="10911840" y="641096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 name="TextBox 2">
            <a:extLst>
              <a:ext uri="{FF2B5EF4-FFF2-40B4-BE49-F238E27FC236}">
                <a16:creationId xmlns:a16="http://schemas.microsoft.com/office/drawing/2014/main" id="{BBA02A3B-65E5-6B43-A0D5-3A83153EAC5B}"/>
              </a:ext>
            </a:extLst>
          </p:cNvPr>
          <p:cNvSpPr txBox="1"/>
          <p:nvPr userDrawn="1"/>
        </p:nvSpPr>
        <p:spPr>
          <a:xfrm>
            <a:off x="11501120" y="651256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32949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106" y="530021"/>
            <a:ext cx="6713321" cy="777486"/>
          </a:xfrm>
        </p:spPr>
        <p:txBody>
          <a:bodyPr>
            <a:noAutofit/>
          </a:bodyPr>
          <a:lstStyle>
            <a:lvl1pPr>
              <a:defRPr>
                <a:solidFill>
                  <a:schemeClr val="tx2"/>
                </a:solidFill>
              </a:defRPr>
            </a:lvl1pPr>
          </a:lstStyle>
          <a:p>
            <a:r>
              <a:rPr lang="en-US" dirty="0"/>
              <a:t>Bibliography</a:t>
            </a:r>
          </a:p>
        </p:txBody>
      </p:sp>
      <p:sp>
        <p:nvSpPr>
          <p:cNvPr id="7" name="Text Placeholder 10">
            <a:extLst>
              <a:ext uri="{FF2B5EF4-FFF2-40B4-BE49-F238E27FC236}">
                <a16:creationId xmlns:a16="http://schemas.microsoft.com/office/drawing/2014/main" id="{F31CD5B0-F94C-7D4D-97FF-D8D98F6F0C8E}"/>
              </a:ext>
            </a:extLst>
          </p:cNvPr>
          <p:cNvSpPr>
            <a:spLocks noGrp="1"/>
          </p:cNvSpPr>
          <p:nvPr>
            <p:ph type="body" sz="quarter" idx="13" hasCustomPrompt="1"/>
          </p:nvPr>
        </p:nvSpPr>
        <p:spPr>
          <a:xfrm>
            <a:off x="381794" y="1552498"/>
            <a:ext cx="5477732" cy="4503847"/>
          </a:xfrm>
          <a:prstGeom prst="rect">
            <a:avLst/>
          </a:prstGeom>
        </p:spPr>
        <p:txBody>
          <a:bodyPr lIns="0" tIns="0" rIns="0" bIns="0">
            <a:noAutofit/>
          </a:bodyPr>
          <a:lstStyle>
            <a:lvl1pPr marL="179388" marR="182520" indent="-179388" algn="l">
              <a:lnSpc>
                <a:spcPct val="110000"/>
              </a:lnSpc>
              <a:spcBef>
                <a:spcPts val="3"/>
              </a:spcBef>
              <a:spcAft>
                <a:spcPts val="1200"/>
              </a:spcAft>
              <a:buFont typeface="Arial" panose="020B0604020202020204" pitchFamily="34" charset="0"/>
              <a:buChar char="•"/>
              <a:tabLst/>
              <a:defRPr sz="1600" baseline="0">
                <a:solidFill>
                  <a:srgbClr val="42C348"/>
                </a:solidFill>
                <a:latin typeface="Roboto" panose="02000000000000000000" pitchFamily="2" charset="0"/>
                <a:ea typeface="Roboto" panose="02000000000000000000" pitchFamily="2" charset="0"/>
              </a:defRPr>
            </a:lvl1pPr>
          </a:lstStyle>
          <a:p>
            <a:pPr marL="7701" marR="242975" indent="0" algn="l">
              <a:lnSpc>
                <a:spcPct val="110000"/>
              </a:lnSpc>
              <a:spcBef>
                <a:spcPts val="55"/>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Bersin</a:t>
            </a:r>
            <a:r>
              <a:rPr lang="en-CA" sz="1200" spc="-30"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Josh.</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“Time</a:t>
            </a:r>
            <a:r>
              <a:rPr lang="en-CA" sz="1200" spc="-64"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to</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Scrap</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12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Appraisals?”</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Forbes</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Magazine.</a:t>
            </a:r>
            <a:r>
              <a:rPr lang="en-CA" sz="1200" spc="-64"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5</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June</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64" dirty="0">
                <a:solidFill>
                  <a:srgbClr val="000000"/>
                </a:solidFill>
                <a:latin typeface="Roboto Condensed Light" panose="02000000000000000000" pitchFamily="2" charset="0"/>
                <a:cs typeface="Arial Narrow"/>
              </a:rPr>
              <a:t> </a:t>
            </a:r>
            <a:r>
              <a:rPr lang="en-CA" sz="1200" spc="-42" dirty="0">
                <a:solidFill>
                  <a:srgbClr val="000000"/>
                </a:solidFill>
                <a:latin typeface="Roboto Condensed Light" panose="02000000000000000000" pitchFamily="2" charset="0"/>
                <a:cs typeface="Arial Narrow"/>
              </a:rPr>
              <a:t>Web.  </a:t>
            </a:r>
            <a:r>
              <a:rPr lang="en-CA" sz="1200" spc="-21" dirty="0">
                <a:solidFill>
                  <a:srgbClr val="000000"/>
                </a:solidFill>
                <a:latin typeface="Roboto Condensed Light" panose="02000000000000000000" pitchFamily="2" charset="0"/>
                <a:cs typeface="Arial Narrow"/>
              </a:rPr>
              <a:t>30 </a:t>
            </a:r>
            <a:r>
              <a:rPr lang="en-CA" sz="1200" spc="-24" dirty="0">
                <a:solidFill>
                  <a:srgbClr val="000000"/>
                </a:solidFill>
                <a:latin typeface="Roboto Condensed Light" panose="02000000000000000000" pitchFamily="2" charset="0"/>
                <a:cs typeface="Arial Narrow"/>
              </a:rPr>
              <a:t>Oct </a:t>
            </a:r>
            <a:r>
              <a:rPr lang="en-CA" sz="1200" spc="-30" dirty="0">
                <a:solidFill>
                  <a:srgbClr val="000000"/>
                </a:solidFill>
                <a:latin typeface="Roboto Condensed Light" panose="02000000000000000000" pitchFamily="2" charset="0"/>
                <a:cs typeface="Arial Narrow"/>
              </a:rPr>
              <a:t>2013. </a:t>
            </a:r>
            <a:r>
              <a:rPr lang="en-CA" sz="1200" spc="-36" dirty="0">
                <a:solidFill>
                  <a:srgbClr val="25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dirty="0">
                <a:solidFill>
                  <a:srgbClr val="2576B7"/>
                </a:solidFill>
                <a:latin typeface="Roboto Condensed Light" panose="02000000000000000000" pitchFamily="2" charset="0"/>
                <a:cs typeface="Arial Narrow"/>
              </a:rPr>
              <a:t> </a:t>
            </a:r>
            <a:r>
              <a:rPr lang="en-CA" sz="1200" spc="-33" dirty="0">
                <a:solidFill>
                  <a:srgbClr val="2576B7"/>
                </a:solidFill>
                <a:latin typeface="Roboto Condensed Light" panose="02000000000000000000" pitchFamily="2" charset="0"/>
                <a:cs typeface="Arial Narrow"/>
              </a:rPr>
              <a:t>appraisals/&gt;.</a:t>
            </a:r>
            <a:endParaRPr lang="en-CA" sz="1200" spc="0" dirty="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dirty="0">
                <a:solidFill>
                  <a:srgbClr val="000000"/>
                </a:solidFill>
                <a:latin typeface="Roboto Condensed Light" panose="02000000000000000000" pitchFamily="2" charset="0"/>
                <a:cs typeface="Arial Narrow"/>
              </a:rPr>
              <a:t>Cheese,</a:t>
            </a:r>
            <a:r>
              <a:rPr lang="en-CA" sz="1200" spc="-67" dirty="0">
                <a:solidFill>
                  <a:srgbClr val="000000"/>
                </a:solidFill>
                <a:latin typeface="Roboto Condensed Light" panose="02000000000000000000" pitchFamily="2" charset="0"/>
                <a:cs typeface="Arial Narrow"/>
              </a:rPr>
              <a:t> </a:t>
            </a:r>
            <a:r>
              <a:rPr lang="en-CA" sz="1200" spc="-39" dirty="0">
                <a:solidFill>
                  <a:srgbClr val="000000"/>
                </a:solidFill>
                <a:latin typeface="Roboto Condensed Light" panose="02000000000000000000" pitchFamily="2" charset="0"/>
                <a:cs typeface="Arial Narrow"/>
              </a:rPr>
              <a:t>Peter,</a:t>
            </a:r>
            <a:r>
              <a:rPr lang="en-CA" sz="1200" spc="-64"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et</a:t>
            </a:r>
            <a:r>
              <a:rPr lang="en-CA" sz="1200" spc="-64"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al.</a:t>
            </a:r>
            <a:r>
              <a:rPr lang="en-CA" sz="1200" spc="-64"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Creating</a:t>
            </a:r>
            <a:r>
              <a:rPr lang="en-CA" sz="1200" spc="-64"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an</a:t>
            </a:r>
            <a:r>
              <a:rPr lang="en-CA" sz="1200" spc="-12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Agile</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Organization.”</a:t>
            </a:r>
            <a:r>
              <a:rPr lang="en-CA" sz="1200" spc="-12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Accenture.</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2009.</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4" dirty="0">
                <a:solidFill>
                  <a:srgbClr val="000000"/>
                </a:solidFill>
                <a:latin typeface="Roboto Condensed Light" panose="02000000000000000000" pitchFamily="2" charset="0"/>
                <a:cs typeface="Arial Narrow"/>
              </a:rPr>
              <a:t> </a:t>
            </a:r>
            <a:r>
              <a:rPr lang="en-CA" sz="1200" spc="-49" dirty="0">
                <a:solidFill>
                  <a:srgbClr val="000000"/>
                </a:solidFill>
                <a:latin typeface="Roboto Condensed Light" panose="02000000000000000000" pitchFamily="2" charset="0"/>
                <a:cs typeface="Arial Narrow"/>
              </a:rPr>
              <a:t>Nov.</a:t>
            </a:r>
            <a:r>
              <a:rPr lang="en-CA" sz="1200" spc="-64" dirty="0">
                <a:solidFill>
                  <a:srgbClr val="000000"/>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2013.</a:t>
            </a:r>
            <a:br>
              <a:rPr lang="en-CA" sz="1200" spc="0" dirty="0">
                <a:solidFill>
                  <a:srgbClr val="000000"/>
                </a:solidFill>
                <a:latin typeface="Roboto Condensed Light" panose="02000000000000000000" pitchFamily="2" charset="0"/>
                <a:cs typeface="Arial Narrow"/>
              </a:rPr>
            </a:br>
            <a:r>
              <a:rPr lang="en-CA" sz="1200" spc="-36" dirty="0">
                <a:solidFill>
                  <a:srgbClr val="25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dirty="0">
                <a:solidFill>
                  <a:srgbClr val="2576B7"/>
                </a:solidFill>
                <a:latin typeface="Roboto Condensed Light" panose="02000000000000000000" pitchFamily="2" charset="0"/>
                <a:cs typeface="Arial Narrow"/>
              </a:rPr>
              <a:t> </a:t>
            </a:r>
            <a:r>
              <a:rPr lang="en-CA" sz="1200" spc="-30" dirty="0">
                <a:solidFill>
                  <a:srgbClr val="2576B7"/>
                </a:solidFill>
                <a:latin typeface="Roboto Condensed Light" panose="02000000000000000000" pitchFamily="2" charset="0"/>
                <a:cs typeface="Arial Narrow"/>
              </a:rPr>
              <a:t>pdf&gt;.</a:t>
            </a:r>
            <a:endParaRPr lang="en-CA" sz="1200" spc="0" dirty="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Croxon</a:t>
            </a:r>
            <a:r>
              <a:rPr lang="en-CA" sz="1200" spc="-30" dirty="0">
                <a:solidFill>
                  <a:srgbClr val="000000"/>
                </a:solidFill>
                <a:latin typeface="Roboto Condensed Light" panose="02000000000000000000" pitchFamily="2" charset="0"/>
                <a:cs typeface="Arial Narrow"/>
              </a:rPr>
              <a:t>,</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Bruce</a:t>
            </a:r>
            <a:r>
              <a:rPr lang="en-CA" sz="1200" spc="-67"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et</a:t>
            </a:r>
            <a:r>
              <a:rPr lang="en-CA" sz="1200" spc="-64"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al.</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“Dinner</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Series:</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67"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Management</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with</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Bruce</a:t>
            </a:r>
            <a:r>
              <a:rPr lang="en-CA" sz="1200" spc="-67" dirty="0">
                <a:solidFill>
                  <a:srgbClr val="000000"/>
                </a:solidFill>
                <a:latin typeface="Roboto Condensed Light" panose="02000000000000000000" pitchFamily="2" charset="0"/>
                <a:cs typeface="Arial Narrow"/>
              </a:rPr>
              <a:t> </a:t>
            </a:r>
            <a:r>
              <a:rPr lang="en-CA" sz="1200" spc="-30" dirty="0" err="1">
                <a:solidFill>
                  <a:srgbClr val="000000"/>
                </a:solidFill>
                <a:latin typeface="Roboto Condensed Light" panose="02000000000000000000" pitchFamily="2" charset="0"/>
                <a:cs typeface="Arial Narrow"/>
              </a:rPr>
              <a:t>Croxon</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from</a:t>
            </a:r>
            <a:r>
              <a:rPr lang="en-CA" sz="1200" spc="-67"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CBC’s  ‘Dragon’s </a:t>
            </a:r>
            <a:r>
              <a:rPr lang="en-CA" sz="1200" spc="-30" dirty="0">
                <a:solidFill>
                  <a:srgbClr val="000000"/>
                </a:solidFill>
                <a:latin typeface="Roboto Condensed Light" panose="02000000000000000000" pitchFamily="2" charset="0"/>
                <a:cs typeface="Arial Narrow"/>
              </a:rPr>
              <a:t>Den’” </a:t>
            </a:r>
            <a:r>
              <a:rPr lang="en-CA" sz="1200" spc="-49" dirty="0">
                <a:solidFill>
                  <a:srgbClr val="000000"/>
                </a:solidFill>
                <a:latin typeface="Roboto Condensed Light" panose="02000000000000000000" pitchFamily="2" charset="0"/>
                <a:cs typeface="Arial Narrow"/>
              </a:rPr>
              <a:t>HRPA Toronto </a:t>
            </a:r>
            <a:r>
              <a:rPr lang="en-CA" sz="1200" spc="-39" dirty="0">
                <a:solidFill>
                  <a:srgbClr val="000000"/>
                </a:solidFill>
                <a:latin typeface="Roboto Condensed Light" panose="02000000000000000000" pitchFamily="2" charset="0"/>
                <a:cs typeface="Arial Narrow"/>
              </a:rPr>
              <a:t>Chapter. </a:t>
            </a:r>
            <a:r>
              <a:rPr lang="en-CA" sz="1200" spc="-33" dirty="0">
                <a:solidFill>
                  <a:srgbClr val="000000"/>
                </a:solidFill>
                <a:latin typeface="Roboto Condensed Light" panose="02000000000000000000" pitchFamily="2" charset="0"/>
                <a:cs typeface="Arial Narrow"/>
              </a:rPr>
              <a:t>Sheraton </a:t>
            </a:r>
            <a:r>
              <a:rPr lang="en-CA" sz="1200" spc="-30" dirty="0">
                <a:solidFill>
                  <a:srgbClr val="000000"/>
                </a:solidFill>
                <a:latin typeface="Roboto Condensed Light" panose="02000000000000000000" pitchFamily="2" charset="0"/>
                <a:cs typeface="Arial Narrow"/>
              </a:rPr>
              <a:t>Hotel, </a:t>
            </a:r>
            <a:r>
              <a:rPr lang="en-CA" sz="1200" spc="-45" dirty="0">
                <a:solidFill>
                  <a:srgbClr val="000000"/>
                </a:solidFill>
                <a:latin typeface="Roboto Condensed Light" panose="02000000000000000000" pitchFamily="2" charset="0"/>
                <a:cs typeface="Arial Narrow"/>
              </a:rPr>
              <a:t>Toronto, </a:t>
            </a:r>
            <a:r>
              <a:rPr lang="en-CA" sz="1200" spc="-24" dirty="0">
                <a:solidFill>
                  <a:srgbClr val="000000"/>
                </a:solidFill>
                <a:latin typeface="Roboto Condensed Light" panose="02000000000000000000" pitchFamily="2" charset="0"/>
                <a:cs typeface="Arial Narrow"/>
              </a:rPr>
              <a:t>ON. </a:t>
            </a:r>
            <a:r>
              <a:rPr lang="en-CA" sz="1200" spc="-21" dirty="0">
                <a:solidFill>
                  <a:srgbClr val="000000"/>
                </a:solidFill>
                <a:latin typeface="Roboto Condensed Light" panose="02000000000000000000" pitchFamily="2" charset="0"/>
                <a:cs typeface="Arial Narrow"/>
              </a:rPr>
              <a:t>12 </a:t>
            </a:r>
            <a:r>
              <a:rPr lang="en-CA" sz="1200" spc="-49" dirty="0">
                <a:solidFill>
                  <a:srgbClr val="000000"/>
                </a:solidFill>
                <a:latin typeface="Roboto Condensed Light" panose="02000000000000000000" pitchFamily="2" charset="0"/>
                <a:cs typeface="Arial Narrow"/>
              </a:rPr>
              <a:t>Nov. </a:t>
            </a:r>
            <a:r>
              <a:rPr lang="en-CA" sz="1200" spc="-30" dirty="0">
                <a:solidFill>
                  <a:srgbClr val="000000"/>
                </a:solidFill>
                <a:latin typeface="Roboto Condensed Light" panose="02000000000000000000" pitchFamily="2" charset="0"/>
                <a:cs typeface="Arial Narrow"/>
              </a:rPr>
              <a:t>2013. </a:t>
            </a:r>
            <a:r>
              <a:rPr lang="en-CA" sz="1200" spc="-36" dirty="0">
                <a:solidFill>
                  <a:srgbClr val="000000"/>
                </a:solidFill>
                <a:latin typeface="Roboto Condensed Light" panose="02000000000000000000" pitchFamily="2" charset="0"/>
                <a:cs typeface="Arial Narrow"/>
              </a:rPr>
              <a:t>Panel  discussion.</a:t>
            </a:r>
            <a:endParaRPr lang="en-CA" sz="1200" spc="0" dirty="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dirty="0" err="1">
                <a:solidFill>
                  <a:srgbClr val="000000"/>
                </a:solidFill>
                <a:latin typeface="Roboto Condensed Light" panose="02000000000000000000" pitchFamily="2" charset="0"/>
                <a:cs typeface="Arial Narrow"/>
              </a:rPr>
              <a:t>Culbert</a:t>
            </a:r>
            <a:r>
              <a:rPr lang="en-CA" sz="1200" spc="-33"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Samuel. </a:t>
            </a:r>
            <a:r>
              <a:rPr lang="en-CA" sz="1200" spc="-24" dirty="0">
                <a:solidFill>
                  <a:srgbClr val="000000"/>
                </a:solidFill>
                <a:latin typeface="Roboto Condensed Light" panose="02000000000000000000" pitchFamily="2" charset="0"/>
                <a:cs typeface="Arial Narrow"/>
              </a:rPr>
              <a:t>“10 </a:t>
            </a:r>
            <a:r>
              <a:rPr lang="en-CA" sz="1200" spc="-33" dirty="0">
                <a:solidFill>
                  <a:srgbClr val="000000"/>
                </a:solidFill>
                <a:latin typeface="Roboto Condensed Light" panose="02000000000000000000" pitchFamily="2" charset="0"/>
                <a:cs typeface="Arial Narrow"/>
              </a:rPr>
              <a:t>Reasons </a:t>
            </a:r>
            <a:r>
              <a:rPr lang="en-CA" sz="1200" spc="-18" dirty="0">
                <a:solidFill>
                  <a:srgbClr val="000000"/>
                </a:solidFill>
                <a:latin typeface="Roboto Condensed Light" panose="02000000000000000000" pitchFamily="2" charset="0"/>
                <a:cs typeface="Arial Narrow"/>
              </a:rPr>
              <a:t>to </a:t>
            </a:r>
            <a:r>
              <a:rPr lang="en-CA" sz="1200" spc="-24" dirty="0">
                <a:solidFill>
                  <a:srgbClr val="000000"/>
                </a:solidFill>
                <a:latin typeface="Roboto Condensed Light" panose="02000000000000000000" pitchFamily="2" charset="0"/>
                <a:cs typeface="Arial Narrow"/>
              </a:rPr>
              <a:t>Get Rid </a:t>
            </a:r>
            <a:r>
              <a:rPr lang="en-CA" sz="1200" spc="-18" dirty="0">
                <a:solidFill>
                  <a:srgbClr val="000000"/>
                </a:solidFill>
                <a:latin typeface="Roboto Condensed Light" panose="02000000000000000000" pitchFamily="2" charset="0"/>
                <a:cs typeface="Arial Narrow"/>
              </a:rPr>
              <a:t>of </a:t>
            </a:r>
            <a:r>
              <a:rPr lang="en-CA" sz="1200" spc="-33" dirty="0">
                <a:solidFill>
                  <a:srgbClr val="000000"/>
                </a:solidFill>
                <a:latin typeface="Roboto Condensed Light" panose="02000000000000000000" pitchFamily="2" charset="0"/>
                <a:cs typeface="Arial Narrow"/>
              </a:rPr>
              <a:t>Performance Reviews.” </a:t>
            </a:r>
            <a:r>
              <a:rPr lang="en-CA" sz="1200" spc="-30" dirty="0">
                <a:solidFill>
                  <a:srgbClr val="000000"/>
                </a:solidFill>
                <a:latin typeface="Roboto Condensed Light" panose="02000000000000000000" pitchFamily="2" charset="0"/>
                <a:cs typeface="Arial Narrow"/>
              </a:rPr>
              <a:t>Huffington </a:t>
            </a:r>
            <a:r>
              <a:rPr lang="en-CA" sz="1200" spc="-27" dirty="0">
                <a:solidFill>
                  <a:srgbClr val="000000"/>
                </a:solidFill>
                <a:latin typeface="Roboto Condensed Light" panose="02000000000000000000" pitchFamily="2" charset="0"/>
                <a:cs typeface="Arial Narrow"/>
              </a:rPr>
              <a:t>Post </a:t>
            </a:r>
            <a:r>
              <a:rPr lang="en-CA" sz="1200" spc="-36" dirty="0">
                <a:solidFill>
                  <a:srgbClr val="000000"/>
                </a:solidFill>
                <a:latin typeface="Roboto Condensed Light" panose="02000000000000000000" pitchFamily="2" charset="0"/>
                <a:cs typeface="Arial Narrow"/>
              </a:rPr>
              <a:t>Business.  </a:t>
            </a:r>
            <a:r>
              <a:rPr lang="en-CA" sz="1200" spc="-21" dirty="0">
                <a:solidFill>
                  <a:srgbClr val="000000"/>
                </a:solidFill>
                <a:latin typeface="Roboto Condensed Light" panose="02000000000000000000" pitchFamily="2" charset="0"/>
                <a:cs typeface="Arial Narrow"/>
              </a:rPr>
              <a:t>18</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Dec.</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2012.</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28</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30" dirty="0">
                <a:solidFill>
                  <a:srgbClr val="2576B7"/>
                </a:solidFill>
                <a:latin typeface="Roboto Condensed Light" panose="02000000000000000000" pitchFamily="2" charset="0"/>
                <a:cs typeface="Arial Narrow"/>
              </a:rPr>
              <a:t>.</a:t>
            </a:r>
            <a:r>
              <a:rPr lang="en-CA" sz="1200" spc="-58" dirty="0">
                <a:solidFill>
                  <a:srgbClr val="2576B7"/>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dirty="0">
                <a:solidFill>
                  <a:srgbClr val="2576B7"/>
                </a:solidFill>
                <a:latin typeface="Roboto Condensed Light" panose="02000000000000000000" pitchFamily="2" charset="0"/>
                <a:cs typeface="Arial Narrow"/>
              </a:rPr>
              <a:t> reviews_b_2325104.html&gt;.</a:t>
            </a:r>
            <a:endParaRPr lang="en-CA" sz="1200" spc="0" dirty="0">
              <a:solidFill>
                <a:srgbClr val="2576B7"/>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dirty="0">
                <a:solidFill>
                  <a:srgbClr val="000000"/>
                </a:solidFill>
                <a:latin typeface="Roboto Condensed Light" panose="02000000000000000000" pitchFamily="2" charset="0"/>
                <a:cs typeface="Arial Narrow"/>
              </a:rPr>
              <a:t>Denning, </a:t>
            </a:r>
            <a:r>
              <a:rPr lang="en-CA" sz="1200" spc="-30" dirty="0">
                <a:solidFill>
                  <a:srgbClr val="000000"/>
                </a:solidFill>
                <a:latin typeface="Roboto Condensed Light" panose="02000000000000000000" pitchFamily="2" charset="0"/>
                <a:cs typeface="Arial Narrow"/>
              </a:rPr>
              <a:t>Steve. </a:t>
            </a:r>
            <a:r>
              <a:rPr lang="en-CA" sz="1200" spc="-27" dirty="0">
                <a:solidFill>
                  <a:srgbClr val="000000"/>
                </a:solidFill>
                <a:latin typeface="Roboto Condensed Light" panose="02000000000000000000" pitchFamily="2" charset="0"/>
                <a:cs typeface="Arial Narrow"/>
              </a:rPr>
              <a:t>“The Case </a:t>
            </a:r>
            <a:r>
              <a:rPr lang="en-CA" sz="1200" spc="-30" dirty="0">
                <a:solidFill>
                  <a:srgbClr val="000000"/>
                </a:solidFill>
                <a:latin typeface="Roboto Condensed Light" panose="02000000000000000000" pitchFamily="2" charset="0"/>
                <a:cs typeface="Arial Narrow"/>
              </a:rPr>
              <a:t>Against Agile: </a:t>
            </a:r>
            <a:r>
              <a:rPr lang="en-CA" sz="1200" spc="-64" dirty="0">
                <a:solidFill>
                  <a:srgbClr val="000000"/>
                </a:solidFill>
                <a:latin typeface="Roboto Condensed Light" panose="02000000000000000000" pitchFamily="2" charset="0"/>
                <a:cs typeface="Arial Narrow"/>
              </a:rPr>
              <a:t>Ten </a:t>
            </a:r>
            <a:r>
              <a:rPr lang="en-CA" sz="1200" spc="-33" dirty="0">
                <a:solidFill>
                  <a:srgbClr val="000000"/>
                </a:solidFill>
                <a:latin typeface="Roboto Condensed Light" panose="02000000000000000000" pitchFamily="2" charset="0"/>
                <a:cs typeface="Arial Narrow"/>
              </a:rPr>
              <a:t>Perennial Management Objections.” </a:t>
            </a:r>
            <a:r>
              <a:rPr lang="en-CA" sz="1200" spc="-36" dirty="0">
                <a:solidFill>
                  <a:srgbClr val="000000"/>
                </a:solidFill>
                <a:latin typeface="Roboto Condensed Light" panose="02000000000000000000" pitchFamily="2" charset="0"/>
                <a:cs typeface="Arial Narrow"/>
              </a:rPr>
              <a:t>Forbes  </a:t>
            </a:r>
            <a:r>
              <a:rPr lang="en-CA" sz="1200" spc="-33" dirty="0">
                <a:solidFill>
                  <a:srgbClr val="000000"/>
                </a:solidFill>
                <a:latin typeface="Roboto Condensed Light" panose="02000000000000000000" pitchFamily="2" charset="0"/>
                <a:cs typeface="Arial Narrow"/>
              </a:rPr>
              <a:t>Magazine.</a:t>
            </a:r>
            <a:r>
              <a:rPr lang="en-CA" sz="1200" spc="-64"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17</a:t>
            </a:r>
            <a:r>
              <a:rPr lang="en-CA" sz="1200" spc="-124" dirty="0">
                <a:solidFill>
                  <a:srgbClr val="000000"/>
                </a:solidFill>
                <a:latin typeface="Roboto Condensed Light" panose="02000000000000000000" pitchFamily="2" charset="0"/>
                <a:cs typeface="Arial Narrow"/>
              </a:rPr>
              <a:t> </a:t>
            </a:r>
            <a:r>
              <a:rPr lang="en-CA" sz="1200" spc="-42" dirty="0">
                <a:solidFill>
                  <a:srgbClr val="000000"/>
                </a:solidFill>
                <a:latin typeface="Roboto Condensed Light" panose="02000000000000000000" pitchFamily="2" charset="0"/>
                <a:cs typeface="Arial Narrow"/>
              </a:rPr>
              <a:t>Apr.</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2012.</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4" dirty="0">
                <a:solidFill>
                  <a:srgbClr val="000000"/>
                </a:solidFill>
                <a:latin typeface="Roboto Condensed Light" panose="02000000000000000000" pitchFamily="2" charset="0"/>
                <a:cs typeface="Arial Narrow"/>
              </a:rPr>
              <a:t> </a:t>
            </a:r>
            <a:r>
              <a:rPr lang="en-CA" sz="1200" spc="-49" dirty="0">
                <a:solidFill>
                  <a:srgbClr val="000000"/>
                </a:solidFill>
                <a:latin typeface="Roboto Condensed Light" panose="02000000000000000000" pitchFamily="2" charset="0"/>
                <a:cs typeface="Arial Narrow"/>
              </a:rPr>
              <a:t>Nov.</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58" dirty="0">
                <a:solidFill>
                  <a:srgbClr val="000000"/>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dirty="0">
                <a:solidFill>
                  <a:srgbClr val="2576B7"/>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the-case-against-agile-ten-perennial-management-objections/&gt;.</a:t>
            </a:r>
            <a:endParaRPr lang="en-CA" sz="1200" spc="0" dirty="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Estis</a:t>
            </a:r>
            <a:r>
              <a:rPr lang="en-CA" sz="1200" spc="-30"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Ryan.</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“Blowing</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up</a:t>
            </a:r>
            <a:r>
              <a:rPr lang="en-CA" sz="1200" spc="-61"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the</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Review:</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Interview</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with</a:t>
            </a:r>
            <a:r>
              <a:rPr lang="en-CA" sz="1200" spc="-12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Adobe’s</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Donna</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Morris.”</a:t>
            </a:r>
            <a:r>
              <a:rPr lang="en-CA" sz="1200" spc="-64" dirty="0">
                <a:solidFill>
                  <a:srgbClr val="000000"/>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Ryan  </a:t>
            </a:r>
            <a:r>
              <a:rPr lang="en-CA" sz="1200" spc="-30" dirty="0" err="1">
                <a:solidFill>
                  <a:srgbClr val="000000"/>
                </a:solidFill>
                <a:latin typeface="Roboto Condensed Light" panose="02000000000000000000" pitchFamily="2" charset="0"/>
                <a:cs typeface="Arial Narrow"/>
              </a:rPr>
              <a:t>Estis</a:t>
            </a:r>
            <a:r>
              <a:rPr lang="en-CA" sz="1200" spc="-61"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&amp;</a:t>
            </a:r>
            <a:r>
              <a:rPr lang="en-CA" sz="1200" spc="-118"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Associates.</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17</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June</a:t>
            </a:r>
            <a:r>
              <a:rPr lang="en-CA" sz="1200" spc="-58"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58"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30" dirty="0">
                <a:solidFill>
                  <a:srgbClr val="2576B7"/>
                </a:solidFill>
                <a:latin typeface="Roboto Condensed Light" panose="02000000000000000000" pitchFamily="2" charset="0"/>
                <a:cs typeface="Arial Narrow"/>
              </a:rPr>
              <a:t>.</a:t>
            </a:r>
            <a:r>
              <a:rPr lang="en-CA" sz="1200" spc="-61" dirty="0">
                <a:solidFill>
                  <a:srgbClr val="2576B7"/>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rPr>
              <a:t>&lt;</a:t>
            </a:r>
            <a:r>
              <a:rPr lang="en-CA" sz="1200" spc="-36" dirty="0">
                <a:solidFill>
                  <a:srgbClr val="25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dirty="0">
                <a:solidFill>
                  <a:srgbClr val="2576B7"/>
                </a:solidFill>
                <a:latin typeface="Roboto Condensed Light" panose="02000000000000000000" pitchFamily="2" charset="0"/>
                <a:cs typeface="Arial Narrow"/>
              </a:rPr>
              <a:t>.</a:t>
            </a:r>
            <a:endParaRPr lang="en-CA" sz="1200" dirty="0">
              <a:solidFill>
                <a:srgbClr val="2576B7"/>
              </a:solidFill>
              <a:latin typeface="Roboto Condensed Light" panose="02000000000000000000" pitchFamily="2" charset="0"/>
              <a:cs typeface="Arial Narrow"/>
            </a:endParaRPr>
          </a:p>
          <a:p>
            <a:pPr marL="0" lvl="0" indent="0" algn="l">
              <a:lnSpc>
                <a:spcPct val="110000"/>
              </a:lnSpc>
              <a:spcAft>
                <a:spcPts val="1200"/>
              </a:spcAft>
              <a:buFont typeface="Arial" panose="020B0604020202020204" pitchFamily="34" charset="0"/>
              <a:buNone/>
            </a:pPr>
            <a:endParaRPr lang="en-US" sz="1200" dirty="0">
              <a:solidFill>
                <a:srgbClr val="000000"/>
              </a:solidFill>
            </a:endParaRPr>
          </a:p>
          <a:p>
            <a:pPr marL="0" indent="0" algn="l">
              <a:lnSpc>
                <a:spcPct val="110000"/>
              </a:lnSpc>
              <a:spcAft>
                <a:spcPts val="1200"/>
              </a:spcAft>
              <a:buFont typeface="Arial" panose="020B0604020202020204" pitchFamily="34" charset="0"/>
              <a:buNone/>
              <a:tabLst/>
            </a:pPr>
            <a:endParaRPr lang="en-US" sz="1200" dirty="0">
              <a:solidFill>
                <a:srgbClr val="000000"/>
              </a:solidFill>
              <a:latin typeface="Roboto Condensed Light" panose="02000000000000000000" pitchFamily="2" charset="0"/>
              <a:ea typeface="Roboto Condensed Light" panose="02000000000000000000" pitchFamily="2" charset="0"/>
            </a:endParaRPr>
          </a:p>
          <a:p>
            <a:pPr marL="179388" indent="-179388" algn="l">
              <a:lnSpc>
                <a:spcPct val="110000"/>
              </a:lnSpc>
              <a:spcAft>
                <a:spcPts val="1200"/>
              </a:spcAft>
              <a:buFont typeface="Arial" panose="020B0604020202020204" pitchFamily="34" charset="0"/>
              <a:buChar char="•"/>
              <a:tabLst/>
            </a:pPr>
            <a:endParaRPr lang="en-US" sz="1200" dirty="0" err="1">
              <a:solidFill>
                <a:srgbClr val="000000"/>
              </a:solidFill>
              <a:latin typeface="Roboto Condensed Light" panose="02000000000000000000" pitchFamily="2" charset="0"/>
              <a:ea typeface="Roboto Condensed Light" panose="02000000000000000000" pitchFamily="2" charset="0"/>
            </a:endParaRPr>
          </a:p>
        </p:txBody>
      </p:sp>
      <p:sp>
        <p:nvSpPr>
          <p:cNvPr id="8" name="Text Placeholder 10">
            <a:extLst>
              <a:ext uri="{FF2B5EF4-FFF2-40B4-BE49-F238E27FC236}">
                <a16:creationId xmlns:a16="http://schemas.microsoft.com/office/drawing/2014/main" id="{1EAEE0FF-8280-464B-BE45-2710E99284E9}"/>
              </a:ext>
            </a:extLst>
          </p:cNvPr>
          <p:cNvSpPr>
            <a:spLocks noGrp="1"/>
          </p:cNvSpPr>
          <p:nvPr>
            <p:ph type="body" sz="quarter" idx="14" hasCustomPrompt="1"/>
          </p:nvPr>
        </p:nvSpPr>
        <p:spPr>
          <a:xfrm>
            <a:off x="6205538" y="1552498"/>
            <a:ext cx="5477732" cy="4503847"/>
          </a:xfrm>
          <a:prstGeom prst="rect">
            <a:avLst/>
          </a:prstGeom>
        </p:spPr>
        <p:txBody>
          <a:bodyPr lIns="0" tIns="0" rIns="0" bIns="0">
            <a:noAutofit/>
          </a:bodyPr>
          <a:lstStyle>
            <a:lvl1pPr marL="179388" marR="182520" indent="-179388" algn="l">
              <a:lnSpc>
                <a:spcPct val="110000"/>
              </a:lnSpc>
              <a:spcBef>
                <a:spcPts val="3"/>
              </a:spcBef>
              <a:spcAft>
                <a:spcPts val="1200"/>
              </a:spcAft>
              <a:buFont typeface="Arial" panose="020B0604020202020204" pitchFamily="34" charset="0"/>
              <a:buChar char="•"/>
              <a:tabLst/>
              <a:defRPr sz="1600" baseline="0">
                <a:solidFill>
                  <a:srgbClr val="2576B7"/>
                </a:solidFill>
                <a:latin typeface="Roboto" panose="02000000000000000000" pitchFamily="2" charset="0"/>
                <a:ea typeface="Roboto" panose="02000000000000000000" pitchFamily="2" charset="0"/>
              </a:defRPr>
            </a:lvl1pPr>
          </a:lstStyle>
          <a:p>
            <a:pPr marL="7701" marR="242975" indent="0" algn="l">
              <a:lnSpc>
                <a:spcPct val="110000"/>
              </a:lnSpc>
              <a:spcBef>
                <a:spcPts val="55"/>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Bersin</a:t>
            </a:r>
            <a:r>
              <a:rPr lang="en-CA" sz="1200" spc="-30"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Josh.</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“Time</a:t>
            </a:r>
            <a:r>
              <a:rPr lang="en-CA" sz="1200" spc="-64"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to</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Scrap</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12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Appraisals?”</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Forbes</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Magazine.</a:t>
            </a:r>
            <a:r>
              <a:rPr lang="en-CA" sz="1200" spc="-64"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5</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June</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64" dirty="0">
                <a:solidFill>
                  <a:srgbClr val="000000"/>
                </a:solidFill>
                <a:latin typeface="Roboto Condensed Light" panose="02000000000000000000" pitchFamily="2" charset="0"/>
                <a:cs typeface="Arial Narrow"/>
              </a:rPr>
              <a:t> </a:t>
            </a:r>
            <a:r>
              <a:rPr lang="en-CA" sz="1200" spc="-42" dirty="0">
                <a:solidFill>
                  <a:srgbClr val="000000"/>
                </a:solidFill>
                <a:latin typeface="Roboto Condensed Light" panose="02000000000000000000" pitchFamily="2" charset="0"/>
                <a:cs typeface="Arial Narrow"/>
              </a:rPr>
              <a:t>Web.  </a:t>
            </a:r>
            <a:r>
              <a:rPr lang="en-CA" sz="1200" spc="-21" dirty="0">
                <a:solidFill>
                  <a:srgbClr val="000000"/>
                </a:solidFill>
                <a:latin typeface="Roboto Condensed Light" panose="02000000000000000000" pitchFamily="2" charset="0"/>
                <a:cs typeface="Arial Narrow"/>
              </a:rPr>
              <a:t>30 </a:t>
            </a:r>
            <a:r>
              <a:rPr lang="en-CA" sz="1200" spc="-24" dirty="0">
                <a:solidFill>
                  <a:srgbClr val="000000"/>
                </a:solidFill>
                <a:latin typeface="Roboto Condensed Light" panose="02000000000000000000" pitchFamily="2" charset="0"/>
                <a:cs typeface="Arial Narrow"/>
              </a:rPr>
              <a:t>Oct </a:t>
            </a:r>
            <a:r>
              <a:rPr lang="en-CA" sz="1200" spc="-30" dirty="0">
                <a:solidFill>
                  <a:srgbClr val="000000"/>
                </a:solidFill>
                <a:latin typeface="Roboto Condensed Light" panose="02000000000000000000" pitchFamily="2" charset="0"/>
                <a:cs typeface="Arial Narrow"/>
              </a:rPr>
              <a:t>2013. </a:t>
            </a:r>
            <a:r>
              <a:rPr lang="en-CA" sz="1200" spc="-36" dirty="0">
                <a:solidFill>
                  <a:srgbClr val="25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dirty="0">
                <a:solidFill>
                  <a:srgbClr val="2576B7"/>
                </a:solidFill>
                <a:latin typeface="Roboto Condensed Light" panose="02000000000000000000" pitchFamily="2" charset="0"/>
                <a:cs typeface="Arial Narrow"/>
              </a:rPr>
              <a:t> </a:t>
            </a:r>
            <a:r>
              <a:rPr lang="en-CA" sz="1200" spc="-33" dirty="0">
                <a:solidFill>
                  <a:srgbClr val="2576B7"/>
                </a:solidFill>
                <a:latin typeface="Roboto Condensed Light" panose="02000000000000000000" pitchFamily="2" charset="0"/>
                <a:cs typeface="Arial Narrow"/>
              </a:rPr>
              <a:t>appraisals/&gt;.</a:t>
            </a:r>
            <a:endParaRPr lang="en-CA" sz="1200" spc="0" dirty="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dirty="0">
                <a:solidFill>
                  <a:srgbClr val="000000"/>
                </a:solidFill>
                <a:latin typeface="Roboto Condensed Light" panose="02000000000000000000" pitchFamily="2" charset="0"/>
                <a:cs typeface="Arial Narrow"/>
              </a:rPr>
              <a:t>Cheese,</a:t>
            </a:r>
            <a:r>
              <a:rPr lang="en-CA" sz="1200" spc="-67" dirty="0">
                <a:solidFill>
                  <a:srgbClr val="000000"/>
                </a:solidFill>
                <a:latin typeface="Roboto Condensed Light" panose="02000000000000000000" pitchFamily="2" charset="0"/>
                <a:cs typeface="Arial Narrow"/>
              </a:rPr>
              <a:t> </a:t>
            </a:r>
            <a:r>
              <a:rPr lang="en-CA" sz="1200" spc="-39" dirty="0">
                <a:solidFill>
                  <a:srgbClr val="000000"/>
                </a:solidFill>
                <a:latin typeface="Roboto Condensed Light" panose="02000000000000000000" pitchFamily="2" charset="0"/>
                <a:cs typeface="Arial Narrow"/>
              </a:rPr>
              <a:t>Peter,</a:t>
            </a:r>
            <a:r>
              <a:rPr lang="en-CA" sz="1200" spc="-64"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et</a:t>
            </a:r>
            <a:r>
              <a:rPr lang="en-CA" sz="1200" spc="-64"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al.</a:t>
            </a:r>
            <a:r>
              <a:rPr lang="en-CA" sz="1200" spc="-64"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Creating</a:t>
            </a:r>
            <a:r>
              <a:rPr lang="en-CA" sz="1200" spc="-64"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an</a:t>
            </a:r>
            <a:r>
              <a:rPr lang="en-CA" sz="1200" spc="-12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Agile</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Organization.”</a:t>
            </a:r>
            <a:r>
              <a:rPr lang="en-CA" sz="1200" spc="-12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Accenture.</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2009.</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4" dirty="0">
                <a:solidFill>
                  <a:srgbClr val="000000"/>
                </a:solidFill>
                <a:latin typeface="Roboto Condensed Light" panose="02000000000000000000" pitchFamily="2" charset="0"/>
                <a:cs typeface="Arial Narrow"/>
              </a:rPr>
              <a:t> </a:t>
            </a:r>
            <a:r>
              <a:rPr lang="en-CA" sz="1200" spc="-49" dirty="0">
                <a:solidFill>
                  <a:srgbClr val="000000"/>
                </a:solidFill>
                <a:latin typeface="Roboto Condensed Light" panose="02000000000000000000" pitchFamily="2" charset="0"/>
                <a:cs typeface="Arial Narrow"/>
              </a:rPr>
              <a:t>Nov.</a:t>
            </a:r>
            <a:r>
              <a:rPr lang="en-CA" sz="1200" spc="-64" dirty="0">
                <a:solidFill>
                  <a:srgbClr val="000000"/>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2013.</a:t>
            </a:r>
            <a:br>
              <a:rPr lang="en-CA" sz="1200" spc="0" dirty="0">
                <a:solidFill>
                  <a:srgbClr val="000000"/>
                </a:solidFill>
                <a:latin typeface="Roboto Condensed Light" panose="02000000000000000000" pitchFamily="2" charset="0"/>
                <a:cs typeface="Arial Narrow"/>
              </a:rPr>
            </a:br>
            <a:r>
              <a:rPr lang="en-CA" sz="1200" spc="-36" dirty="0">
                <a:solidFill>
                  <a:srgbClr val="25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dirty="0">
                <a:solidFill>
                  <a:srgbClr val="2576B7"/>
                </a:solidFill>
                <a:latin typeface="Roboto Condensed Light" panose="02000000000000000000" pitchFamily="2" charset="0"/>
                <a:cs typeface="Arial Narrow"/>
              </a:rPr>
              <a:t> </a:t>
            </a:r>
            <a:r>
              <a:rPr lang="en-CA" sz="1200" spc="-30" dirty="0">
                <a:solidFill>
                  <a:srgbClr val="2576B7"/>
                </a:solidFill>
                <a:latin typeface="Roboto Condensed Light" panose="02000000000000000000" pitchFamily="2" charset="0"/>
                <a:cs typeface="Arial Narrow"/>
              </a:rPr>
              <a:t>pdf&gt;.</a:t>
            </a:r>
            <a:endParaRPr lang="en-CA" sz="1200" spc="0" dirty="0">
              <a:solidFill>
                <a:srgbClr val="2576B7"/>
              </a:solidFill>
              <a:latin typeface="Roboto Condensed Light" panose="02000000000000000000" pitchFamily="2" charset="0"/>
              <a:cs typeface="Times New Roman"/>
            </a:endParaRPr>
          </a:p>
          <a:p>
            <a:pPr marL="7701" marR="242975" indent="0" algn="l">
              <a:lnSpc>
                <a:spcPct val="110000"/>
              </a:lnSpc>
              <a:spcBef>
                <a:spcPts val="55"/>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Croxon</a:t>
            </a:r>
            <a:r>
              <a:rPr lang="en-CA" sz="1200" spc="-30" dirty="0">
                <a:solidFill>
                  <a:srgbClr val="000000"/>
                </a:solidFill>
                <a:latin typeface="Roboto Condensed Light" panose="02000000000000000000" pitchFamily="2" charset="0"/>
                <a:cs typeface="Arial Narrow"/>
              </a:rPr>
              <a:t>,</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Bruce</a:t>
            </a:r>
            <a:r>
              <a:rPr lang="en-CA" sz="1200" spc="-67" dirty="0">
                <a:solidFill>
                  <a:srgbClr val="000000"/>
                </a:solidFill>
                <a:latin typeface="Roboto Condensed Light" panose="02000000000000000000" pitchFamily="2" charset="0"/>
                <a:cs typeface="Arial Narrow"/>
              </a:rPr>
              <a:t> </a:t>
            </a:r>
            <a:r>
              <a:rPr lang="en-CA" sz="1200" spc="-18" dirty="0">
                <a:solidFill>
                  <a:srgbClr val="000000"/>
                </a:solidFill>
                <a:latin typeface="Roboto Condensed Light" panose="02000000000000000000" pitchFamily="2" charset="0"/>
                <a:cs typeface="Arial Narrow"/>
              </a:rPr>
              <a:t>et</a:t>
            </a:r>
            <a:r>
              <a:rPr lang="en-CA" sz="1200" spc="-64"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al.</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“Dinner</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Series:</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67"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Management</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with</a:t>
            </a:r>
            <a:r>
              <a:rPr lang="en-CA" sz="1200" spc="-67"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Bruce</a:t>
            </a:r>
            <a:r>
              <a:rPr lang="en-CA" sz="1200" spc="-67" dirty="0">
                <a:solidFill>
                  <a:srgbClr val="000000"/>
                </a:solidFill>
                <a:latin typeface="Roboto Condensed Light" panose="02000000000000000000" pitchFamily="2" charset="0"/>
                <a:cs typeface="Arial Narrow"/>
              </a:rPr>
              <a:t> </a:t>
            </a:r>
            <a:r>
              <a:rPr lang="en-CA" sz="1200" spc="-30" dirty="0" err="1">
                <a:solidFill>
                  <a:srgbClr val="000000"/>
                </a:solidFill>
                <a:latin typeface="Roboto Condensed Light" panose="02000000000000000000" pitchFamily="2" charset="0"/>
                <a:cs typeface="Arial Narrow"/>
              </a:rPr>
              <a:t>Croxon</a:t>
            </a:r>
            <a:r>
              <a:rPr lang="en-CA" sz="1200" spc="-64"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from</a:t>
            </a:r>
            <a:r>
              <a:rPr lang="en-CA" sz="1200" spc="-67"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CBC’s  ‘Dragon’s </a:t>
            </a:r>
            <a:r>
              <a:rPr lang="en-CA" sz="1200" spc="-30" dirty="0">
                <a:solidFill>
                  <a:srgbClr val="000000"/>
                </a:solidFill>
                <a:latin typeface="Roboto Condensed Light" panose="02000000000000000000" pitchFamily="2" charset="0"/>
                <a:cs typeface="Arial Narrow"/>
              </a:rPr>
              <a:t>Den’” </a:t>
            </a:r>
            <a:r>
              <a:rPr lang="en-CA" sz="1200" spc="-49" dirty="0">
                <a:solidFill>
                  <a:srgbClr val="000000"/>
                </a:solidFill>
                <a:latin typeface="Roboto Condensed Light" panose="02000000000000000000" pitchFamily="2" charset="0"/>
                <a:cs typeface="Arial Narrow"/>
              </a:rPr>
              <a:t>HRPA Toronto </a:t>
            </a:r>
            <a:r>
              <a:rPr lang="en-CA" sz="1200" spc="-39" dirty="0">
                <a:solidFill>
                  <a:srgbClr val="000000"/>
                </a:solidFill>
                <a:latin typeface="Roboto Condensed Light" panose="02000000000000000000" pitchFamily="2" charset="0"/>
                <a:cs typeface="Arial Narrow"/>
              </a:rPr>
              <a:t>Chapter. </a:t>
            </a:r>
            <a:r>
              <a:rPr lang="en-CA" sz="1200" spc="-33" dirty="0">
                <a:solidFill>
                  <a:srgbClr val="000000"/>
                </a:solidFill>
                <a:latin typeface="Roboto Condensed Light" panose="02000000000000000000" pitchFamily="2" charset="0"/>
                <a:cs typeface="Arial Narrow"/>
              </a:rPr>
              <a:t>Sheraton </a:t>
            </a:r>
            <a:r>
              <a:rPr lang="en-CA" sz="1200" spc="-30" dirty="0">
                <a:solidFill>
                  <a:srgbClr val="000000"/>
                </a:solidFill>
                <a:latin typeface="Roboto Condensed Light" panose="02000000000000000000" pitchFamily="2" charset="0"/>
                <a:cs typeface="Arial Narrow"/>
              </a:rPr>
              <a:t>Hotel, </a:t>
            </a:r>
            <a:r>
              <a:rPr lang="en-CA" sz="1200" spc="-45" dirty="0">
                <a:solidFill>
                  <a:srgbClr val="000000"/>
                </a:solidFill>
                <a:latin typeface="Roboto Condensed Light" panose="02000000000000000000" pitchFamily="2" charset="0"/>
                <a:cs typeface="Arial Narrow"/>
              </a:rPr>
              <a:t>Toronto, </a:t>
            </a:r>
            <a:r>
              <a:rPr lang="en-CA" sz="1200" spc="-24" dirty="0">
                <a:solidFill>
                  <a:srgbClr val="000000"/>
                </a:solidFill>
                <a:latin typeface="Roboto Condensed Light" panose="02000000000000000000" pitchFamily="2" charset="0"/>
                <a:cs typeface="Arial Narrow"/>
              </a:rPr>
              <a:t>ON. </a:t>
            </a:r>
            <a:r>
              <a:rPr lang="en-CA" sz="1200" spc="-21" dirty="0">
                <a:solidFill>
                  <a:srgbClr val="000000"/>
                </a:solidFill>
                <a:latin typeface="Roboto Condensed Light" panose="02000000000000000000" pitchFamily="2" charset="0"/>
                <a:cs typeface="Arial Narrow"/>
              </a:rPr>
              <a:t>12 </a:t>
            </a:r>
            <a:r>
              <a:rPr lang="en-CA" sz="1200" spc="-49" dirty="0">
                <a:solidFill>
                  <a:srgbClr val="000000"/>
                </a:solidFill>
                <a:latin typeface="Roboto Condensed Light" panose="02000000000000000000" pitchFamily="2" charset="0"/>
                <a:cs typeface="Arial Narrow"/>
              </a:rPr>
              <a:t>Nov. </a:t>
            </a:r>
            <a:r>
              <a:rPr lang="en-CA" sz="1200" spc="-30" dirty="0">
                <a:solidFill>
                  <a:srgbClr val="000000"/>
                </a:solidFill>
                <a:latin typeface="Roboto Condensed Light" panose="02000000000000000000" pitchFamily="2" charset="0"/>
                <a:cs typeface="Arial Narrow"/>
              </a:rPr>
              <a:t>2013. </a:t>
            </a:r>
            <a:r>
              <a:rPr lang="en-CA" sz="1200" spc="-36" dirty="0">
                <a:solidFill>
                  <a:srgbClr val="000000"/>
                </a:solidFill>
                <a:latin typeface="Roboto Condensed Light" panose="02000000000000000000" pitchFamily="2" charset="0"/>
                <a:cs typeface="Arial Narrow"/>
              </a:rPr>
              <a:t>Panel  discussion.</a:t>
            </a:r>
            <a:endParaRPr lang="en-CA" sz="1200" spc="0" dirty="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dirty="0" err="1">
                <a:solidFill>
                  <a:srgbClr val="000000"/>
                </a:solidFill>
                <a:latin typeface="Roboto Condensed Light" panose="02000000000000000000" pitchFamily="2" charset="0"/>
                <a:cs typeface="Arial Narrow"/>
              </a:rPr>
              <a:t>Culbert</a:t>
            </a:r>
            <a:r>
              <a:rPr lang="en-CA" sz="1200" spc="-33"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Samuel. </a:t>
            </a:r>
            <a:r>
              <a:rPr lang="en-CA" sz="1200" spc="-24" dirty="0">
                <a:solidFill>
                  <a:srgbClr val="000000"/>
                </a:solidFill>
                <a:latin typeface="Roboto Condensed Light" panose="02000000000000000000" pitchFamily="2" charset="0"/>
                <a:cs typeface="Arial Narrow"/>
              </a:rPr>
              <a:t>“10 </a:t>
            </a:r>
            <a:r>
              <a:rPr lang="en-CA" sz="1200" spc="-33" dirty="0">
                <a:solidFill>
                  <a:srgbClr val="000000"/>
                </a:solidFill>
                <a:latin typeface="Roboto Condensed Light" panose="02000000000000000000" pitchFamily="2" charset="0"/>
                <a:cs typeface="Arial Narrow"/>
              </a:rPr>
              <a:t>Reasons </a:t>
            </a:r>
            <a:r>
              <a:rPr lang="en-CA" sz="1200" spc="-18" dirty="0">
                <a:solidFill>
                  <a:srgbClr val="000000"/>
                </a:solidFill>
                <a:latin typeface="Roboto Condensed Light" panose="02000000000000000000" pitchFamily="2" charset="0"/>
                <a:cs typeface="Arial Narrow"/>
              </a:rPr>
              <a:t>to </a:t>
            </a:r>
            <a:r>
              <a:rPr lang="en-CA" sz="1200" spc="-24" dirty="0">
                <a:solidFill>
                  <a:srgbClr val="000000"/>
                </a:solidFill>
                <a:latin typeface="Roboto Condensed Light" panose="02000000000000000000" pitchFamily="2" charset="0"/>
                <a:cs typeface="Arial Narrow"/>
              </a:rPr>
              <a:t>Get Rid </a:t>
            </a:r>
            <a:r>
              <a:rPr lang="en-CA" sz="1200" spc="-18" dirty="0">
                <a:solidFill>
                  <a:srgbClr val="000000"/>
                </a:solidFill>
                <a:latin typeface="Roboto Condensed Light" panose="02000000000000000000" pitchFamily="2" charset="0"/>
                <a:cs typeface="Arial Narrow"/>
              </a:rPr>
              <a:t>of </a:t>
            </a:r>
            <a:r>
              <a:rPr lang="en-CA" sz="1200" spc="-33" dirty="0">
                <a:solidFill>
                  <a:srgbClr val="000000"/>
                </a:solidFill>
                <a:latin typeface="Roboto Condensed Light" panose="02000000000000000000" pitchFamily="2" charset="0"/>
                <a:cs typeface="Arial Narrow"/>
              </a:rPr>
              <a:t>Performance Reviews.” </a:t>
            </a:r>
            <a:r>
              <a:rPr lang="en-CA" sz="1200" spc="-30" dirty="0">
                <a:solidFill>
                  <a:srgbClr val="000000"/>
                </a:solidFill>
                <a:latin typeface="Roboto Condensed Light" panose="02000000000000000000" pitchFamily="2" charset="0"/>
                <a:cs typeface="Arial Narrow"/>
              </a:rPr>
              <a:t>Huffington </a:t>
            </a:r>
            <a:r>
              <a:rPr lang="en-CA" sz="1200" spc="-27" dirty="0">
                <a:solidFill>
                  <a:srgbClr val="000000"/>
                </a:solidFill>
                <a:latin typeface="Roboto Condensed Light" panose="02000000000000000000" pitchFamily="2" charset="0"/>
                <a:cs typeface="Arial Narrow"/>
              </a:rPr>
              <a:t>Post </a:t>
            </a:r>
            <a:r>
              <a:rPr lang="en-CA" sz="1200" spc="-36" dirty="0">
                <a:solidFill>
                  <a:srgbClr val="000000"/>
                </a:solidFill>
                <a:latin typeface="Roboto Condensed Light" panose="02000000000000000000" pitchFamily="2" charset="0"/>
                <a:cs typeface="Arial Narrow"/>
              </a:rPr>
              <a:t>Business.  </a:t>
            </a:r>
            <a:r>
              <a:rPr lang="en-CA" sz="1200" spc="-21" dirty="0">
                <a:solidFill>
                  <a:srgbClr val="000000"/>
                </a:solidFill>
                <a:latin typeface="Roboto Condensed Light" panose="02000000000000000000" pitchFamily="2" charset="0"/>
                <a:cs typeface="Arial Narrow"/>
              </a:rPr>
              <a:t>18</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Dec.</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2012.</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28</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30" dirty="0">
                <a:solidFill>
                  <a:srgbClr val="2576B7"/>
                </a:solidFill>
                <a:latin typeface="Roboto Condensed Light" panose="02000000000000000000" pitchFamily="2" charset="0"/>
                <a:cs typeface="Arial Narrow"/>
              </a:rPr>
              <a:t>.</a:t>
            </a:r>
            <a:r>
              <a:rPr lang="en-CA" sz="1200" spc="-58" dirty="0">
                <a:solidFill>
                  <a:srgbClr val="2576B7"/>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dirty="0">
                <a:solidFill>
                  <a:srgbClr val="2576B7"/>
                </a:solidFill>
                <a:latin typeface="Roboto Condensed Light" panose="02000000000000000000" pitchFamily="2" charset="0"/>
                <a:cs typeface="Arial Narrow"/>
              </a:rPr>
              <a:t> reviews_b_2325104.html&gt;.</a:t>
            </a:r>
            <a:endParaRPr lang="en-CA" sz="1200" spc="0" dirty="0">
              <a:solidFill>
                <a:srgbClr val="2576B7"/>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3" dirty="0">
                <a:solidFill>
                  <a:srgbClr val="000000"/>
                </a:solidFill>
                <a:latin typeface="Roboto Condensed Light" panose="02000000000000000000" pitchFamily="2" charset="0"/>
                <a:cs typeface="Arial Narrow"/>
              </a:rPr>
              <a:t>Denning, </a:t>
            </a:r>
            <a:r>
              <a:rPr lang="en-CA" sz="1200" spc="-30" dirty="0">
                <a:solidFill>
                  <a:srgbClr val="000000"/>
                </a:solidFill>
                <a:latin typeface="Roboto Condensed Light" panose="02000000000000000000" pitchFamily="2" charset="0"/>
                <a:cs typeface="Arial Narrow"/>
              </a:rPr>
              <a:t>Steve. </a:t>
            </a:r>
            <a:r>
              <a:rPr lang="en-CA" sz="1200" spc="-27" dirty="0">
                <a:solidFill>
                  <a:srgbClr val="000000"/>
                </a:solidFill>
                <a:latin typeface="Roboto Condensed Light" panose="02000000000000000000" pitchFamily="2" charset="0"/>
                <a:cs typeface="Arial Narrow"/>
              </a:rPr>
              <a:t>“The Case </a:t>
            </a:r>
            <a:r>
              <a:rPr lang="en-CA" sz="1200" spc="-30" dirty="0">
                <a:solidFill>
                  <a:srgbClr val="000000"/>
                </a:solidFill>
                <a:latin typeface="Roboto Condensed Light" panose="02000000000000000000" pitchFamily="2" charset="0"/>
                <a:cs typeface="Arial Narrow"/>
              </a:rPr>
              <a:t>Against Agile: </a:t>
            </a:r>
            <a:r>
              <a:rPr lang="en-CA" sz="1200" spc="-64" dirty="0">
                <a:solidFill>
                  <a:srgbClr val="000000"/>
                </a:solidFill>
                <a:latin typeface="Roboto Condensed Light" panose="02000000000000000000" pitchFamily="2" charset="0"/>
                <a:cs typeface="Arial Narrow"/>
              </a:rPr>
              <a:t>Ten </a:t>
            </a:r>
            <a:r>
              <a:rPr lang="en-CA" sz="1200" spc="-33" dirty="0">
                <a:solidFill>
                  <a:srgbClr val="000000"/>
                </a:solidFill>
                <a:latin typeface="Roboto Condensed Light" panose="02000000000000000000" pitchFamily="2" charset="0"/>
                <a:cs typeface="Arial Narrow"/>
              </a:rPr>
              <a:t>Perennial Management Objections.” </a:t>
            </a:r>
            <a:r>
              <a:rPr lang="en-CA" sz="1200" spc="-36" dirty="0">
                <a:solidFill>
                  <a:srgbClr val="000000"/>
                </a:solidFill>
                <a:latin typeface="Roboto Condensed Light" panose="02000000000000000000" pitchFamily="2" charset="0"/>
                <a:cs typeface="Arial Narrow"/>
              </a:rPr>
              <a:t>Forbes  </a:t>
            </a:r>
            <a:r>
              <a:rPr lang="en-CA" sz="1200" spc="-33" dirty="0">
                <a:solidFill>
                  <a:srgbClr val="000000"/>
                </a:solidFill>
                <a:latin typeface="Roboto Condensed Light" panose="02000000000000000000" pitchFamily="2" charset="0"/>
                <a:cs typeface="Arial Narrow"/>
              </a:rPr>
              <a:t>Magazine.</a:t>
            </a:r>
            <a:r>
              <a:rPr lang="en-CA" sz="1200" spc="-64"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17</a:t>
            </a:r>
            <a:r>
              <a:rPr lang="en-CA" sz="1200" spc="-124" dirty="0">
                <a:solidFill>
                  <a:srgbClr val="000000"/>
                </a:solidFill>
                <a:latin typeface="Roboto Condensed Light" panose="02000000000000000000" pitchFamily="2" charset="0"/>
                <a:cs typeface="Arial Narrow"/>
              </a:rPr>
              <a:t> </a:t>
            </a:r>
            <a:r>
              <a:rPr lang="en-CA" sz="1200" spc="-42" dirty="0">
                <a:solidFill>
                  <a:srgbClr val="000000"/>
                </a:solidFill>
                <a:latin typeface="Roboto Condensed Light" panose="02000000000000000000" pitchFamily="2" charset="0"/>
                <a:cs typeface="Arial Narrow"/>
              </a:rPr>
              <a:t>Apr.</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2012.</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4" dirty="0">
                <a:solidFill>
                  <a:srgbClr val="000000"/>
                </a:solidFill>
                <a:latin typeface="Roboto Condensed Light" panose="02000000000000000000" pitchFamily="2" charset="0"/>
                <a:cs typeface="Arial Narrow"/>
              </a:rPr>
              <a:t> </a:t>
            </a:r>
            <a:r>
              <a:rPr lang="en-CA" sz="1200" spc="-49" dirty="0">
                <a:solidFill>
                  <a:srgbClr val="000000"/>
                </a:solidFill>
                <a:latin typeface="Roboto Condensed Light" panose="02000000000000000000" pitchFamily="2" charset="0"/>
                <a:cs typeface="Arial Narrow"/>
              </a:rPr>
              <a:t>Nov.</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58" dirty="0">
                <a:solidFill>
                  <a:srgbClr val="000000"/>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dirty="0">
                <a:solidFill>
                  <a:srgbClr val="2576B7"/>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the-case-against-agile-ten-perennial-management-objections/&gt;.</a:t>
            </a:r>
            <a:endParaRPr lang="en-CA" sz="1200" spc="0" dirty="0">
              <a:solidFill>
                <a:srgbClr val="000000"/>
              </a:solidFill>
              <a:latin typeface="Roboto Condensed Light" panose="02000000000000000000" pitchFamily="2" charset="0"/>
              <a:cs typeface="Times New Roman"/>
            </a:endParaRPr>
          </a:p>
          <a:p>
            <a:pPr marL="7701" marR="182520" indent="0" algn="l">
              <a:lnSpc>
                <a:spcPct val="110000"/>
              </a:lnSpc>
              <a:spcBef>
                <a:spcPts val="3"/>
              </a:spcBef>
              <a:spcAft>
                <a:spcPts val="1200"/>
              </a:spcAft>
              <a:buFont typeface="Arial" panose="020B0604020202020204" pitchFamily="34" charset="0"/>
              <a:buNone/>
            </a:pPr>
            <a:r>
              <a:rPr lang="en-CA" sz="1200" spc="-30" dirty="0" err="1">
                <a:solidFill>
                  <a:srgbClr val="000000"/>
                </a:solidFill>
                <a:latin typeface="Roboto Condensed Light" panose="02000000000000000000" pitchFamily="2" charset="0"/>
                <a:cs typeface="Arial Narrow"/>
              </a:rPr>
              <a:t>Estis</a:t>
            </a:r>
            <a:r>
              <a:rPr lang="en-CA" sz="1200" spc="-30" dirty="0">
                <a:solidFill>
                  <a:srgbClr val="000000"/>
                </a:solidFill>
                <a:latin typeface="Roboto Condensed Light" panose="02000000000000000000" pitchFamily="2" charset="0"/>
                <a:cs typeface="Arial Narrow"/>
              </a:rPr>
              <a:t>,</a:t>
            </a:r>
            <a:r>
              <a:rPr lang="en-CA" sz="1200" spc="-64"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Ryan.</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“Blowing</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up</a:t>
            </a:r>
            <a:r>
              <a:rPr lang="en-CA" sz="1200" spc="-61" dirty="0">
                <a:solidFill>
                  <a:srgbClr val="000000"/>
                </a:solidFill>
                <a:latin typeface="Roboto Condensed Light" panose="02000000000000000000" pitchFamily="2" charset="0"/>
                <a:cs typeface="Arial Narrow"/>
              </a:rPr>
              <a:t> </a:t>
            </a:r>
            <a:r>
              <a:rPr lang="en-CA" sz="1200" spc="-24" dirty="0">
                <a:solidFill>
                  <a:srgbClr val="000000"/>
                </a:solidFill>
                <a:latin typeface="Roboto Condensed Light" panose="02000000000000000000" pitchFamily="2" charset="0"/>
                <a:cs typeface="Arial Narrow"/>
              </a:rPr>
              <a:t>the</a:t>
            </a:r>
            <a:r>
              <a:rPr lang="en-CA" sz="1200" spc="-64"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Performance</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Review:</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Interview</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with</a:t>
            </a:r>
            <a:r>
              <a:rPr lang="en-CA" sz="1200" spc="-12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Adobe’s</a:t>
            </a:r>
            <a:r>
              <a:rPr lang="en-CA" sz="1200" spc="-61"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Donna</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Morris.”</a:t>
            </a:r>
            <a:r>
              <a:rPr lang="en-CA" sz="1200" spc="-64" dirty="0">
                <a:solidFill>
                  <a:srgbClr val="000000"/>
                </a:solidFill>
                <a:latin typeface="Roboto Condensed Light" panose="02000000000000000000" pitchFamily="2" charset="0"/>
                <a:cs typeface="Arial Narrow"/>
              </a:rPr>
              <a:t> </a:t>
            </a:r>
            <a:r>
              <a:rPr lang="en-CA" sz="1200" spc="-36" dirty="0">
                <a:solidFill>
                  <a:srgbClr val="000000"/>
                </a:solidFill>
                <a:latin typeface="Roboto Condensed Light" panose="02000000000000000000" pitchFamily="2" charset="0"/>
                <a:cs typeface="Arial Narrow"/>
              </a:rPr>
              <a:t>Ryan  </a:t>
            </a:r>
            <a:r>
              <a:rPr lang="en-CA" sz="1200" spc="-30" dirty="0" err="1">
                <a:solidFill>
                  <a:srgbClr val="000000"/>
                </a:solidFill>
                <a:latin typeface="Roboto Condensed Light" panose="02000000000000000000" pitchFamily="2" charset="0"/>
                <a:cs typeface="Arial Narrow"/>
              </a:rPr>
              <a:t>Estis</a:t>
            </a:r>
            <a:r>
              <a:rPr lang="en-CA" sz="1200" spc="-61" dirty="0">
                <a:solidFill>
                  <a:srgbClr val="000000"/>
                </a:solidFill>
                <a:latin typeface="Roboto Condensed Light" panose="02000000000000000000" pitchFamily="2" charset="0"/>
                <a:cs typeface="Arial Narrow"/>
              </a:rPr>
              <a:t> </a:t>
            </a:r>
            <a:r>
              <a:rPr lang="en-CA" sz="1200" spc="-3" dirty="0">
                <a:solidFill>
                  <a:srgbClr val="000000"/>
                </a:solidFill>
                <a:latin typeface="Roboto Condensed Light" panose="02000000000000000000" pitchFamily="2" charset="0"/>
                <a:cs typeface="Arial Narrow"/>
              </a:rPr>
              <a:t>&amp;</a:t>
            </a:r>
            <a:r>
              <a:rPr lang="en-CA" sz="1200" spc="-118"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Associates.</a:t>
            </a:r>
            <a:r>
              <a:rPr lang="en-CA" sz="1200" spc="-61" dirty="0">
                <a:solidFill>
                  <a:srgbClr val="000000"/>
                </a:solidFill>
                <a:latin typeface="Roboto Condensed Light" panose="02000000000000000000" pitchFamily="2" charset="0"/>
                <a:cs typeface="Arial Narrow"/>
              </a:rPr>
              <a:t> </a:t>
            </a:r>
            <a:r>
              <a:rPr lang="en-CA" sz="1200" spc="-21" dirty="0">
                <a:solidFill>
                  <a:srgbClr val="000000"/>
                </a:solidFill>
                <a:latin typeface="Roboto Condensed Light" panose="02000000000000000000" pitchFamily="2" charset="0"/>
                <a:cs typeface="Arial Narrow"/>
              </a:rPr>
              <a:t>17</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June</a:t>
            </a:r>
            <a:r>
              <a:rPr lang="en-CA" sz="1200" spc="-58"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61" dirty="0">
                <a:solidFill>
                  <a:srgbClr val="000000"/>
                </a:solidFill>
                <a:latin typeface="Roboto Condensed Light" panose="02000000000000000000" pitchFamily="2" charset="0"/>
                <a:cs typeface="Arial Narrow"/>
              </a:rPr>
              <a:t> </a:t>
            </a:r>
            <a:r>
              <a:rPr lang="en-CA" sz="1200" spc="-33" dirty="0">
                <a:solidFill>
                  <a:srgbClr val="000000"/>
                </a:solidFill>
                <a:latin typeface="Roboto Condensed Light" panose="02000000000000000000" pitchFamily="2" charset="0"/>
                <a:cs typeface="Arial Narrow"/>
              </a:rPr>
              <a:t>Web.</a:t>
            </a:r>
            <a:r>
              <a:rPr lang="en-CA" sz="1200" spc="-61" dirty="0">
                <a:solidFill>
                  <a:srgbClr val="000000"/>
                </a:solidFill>
                <a:latin typeface="Roboto Condensed Light" panose="02000000000000000000" pitchFamily="2" charset="0"/>
                <a:cs typeface="Arial Narrow"/>
              </a:rPr>
              <a:t> </a:t>
            </a:r>
            <a:r>
              <a:rPr lang="en-CA" sz="1200" spc="-27" dirty="0">
                <a:solidFill>
                  <a:srgbClr val="000000"/>
                </a:solidFill>
                <a:latin typeface="Roboto Condensed Light" panose="02000000000000000000" pitchFamily="2" charset="0"/>
                <a:cs typeface="Arial Narrow"/>
              </a:rPr>
              <a:t>Oct.</a:t>
            </a:r>
            <a:r>
              <a:rPr lang="en-CA" sz="1200" spc="-58" dirty="0">
                <a:solidFill>
                  <a:srgbClr val="000000"/>
                </a:solidFill>
                <a:latin typeface="Roboto Condensed Light" panose="02000000000000000000" pitchFamily="2" charset="0"/>
                <a:cs typeface="Arial Narrow"/>
              </a:rPr>
              <a:t> </a:t>
            </a:r>
            <a:r>
              <a:rPr lang="en-CA" sz="1200" spc="-30" dirty="0">
                <a:solidFill>
                  <a:srgbClr val="000000"/>
                </a:solidFill>
                <a:latin typeface="Roboto Condensed Light" panose="02000000000000000000" pitchFamily="2" charset="0"/>
                <a:cs typeface="Arial Narrow"/>
              </a:rPr>
              <a:t>2013</a:t>
            </a:r>
            <a:r>
              <a:rPr lang="en-CA" sz="1200" spc="-30" dirty="0">
                <a:solidFill>
                  <a:srgbClr val="2576B7"/>
                </a:solidFill>
                <a:latin typeface="Roboto Condensed Light" panose="02000000000000000000" pitchFamily="2" charset="0"/>
                <a:cs typeface="Arial Narrow"/>
              </a:rPr>
              <a:t>.</a:t>
            </a:r>
            <a:r>
              <a:rPr lang="en-CA" sz="1200" spc="-61" dirty="0">
                <a:solidFill>
                  <a:srgbClr val="2576B7"/>
                </a:solidFill>
                <a:latin typeface="Roboto Condensed Light" panose="02000000000000000000" pitchFamily="2" charset="0"/>
                <a:cs typeface="Arial Narrow"/>
              </a:rPr>
              <a:t> </a:t>
            </a:r>
            <a:r>
              <a:rPr lang="en-CA" sz="1200" spc="-36" dirty="0">
                <a:solidFill>
                  <a:srgbClr val="2576B7"/>
                </a:solidFill>
                <a:latin typeface="Roboto Condensed Light" panose="02000000000000000000" pitchFamily="2" charset="0"/>
                <a:cs typeface="Arial Narrow"/>
              </a:rPr>
              <a:t>&lt;</a:t>
            </a:r>
            <a:r>
              <a:rPr lang="en-CA" sz="1200" spc="-36" dirty="0">
                <a:solidFill>
                  <a:srgbClr val="25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dirty="0">
                <a:solidFill>
                  <a:srgbClr val="2576B7"/>
                </a:solidFill>
                <a:latin typeface="Roboto Condensed Light" panose="02000000000000000000" pitchFamily="2" charset="0"/>
                <a:cs typeface="Arial Narrow"/>
              </a:rPr>
              <a:t>.</a:t>
            </a:r>
            <a:endParaRPr lang="en-CA" sz="1200" dirty="0">
              <a:solidFill>
                <a:srgbClr val="2576B7"/>
              </a:solidFill>
              <a:latin typeface="Roboto Condensed Light" panose="02000000000000000000" pitchFamily="2" charset="0"/>
              <a:cs typeface="Arial Narrow"/>
            </a:endParaRPr>
          </a:p>
          <a:p>
            <a:pPr marL="0" lvl="0" indent="0" algn="l">
              <a:lnSpc>
                <a:spcPct val="110000"/>
              </a:lnSpc>
              <a:spcAft>
                <a:spcPts val="1200"/>
              </a:spcAft>
              <a:buFont typeface="Arial" panose="020B0604020202020204" pitchFamily="34" charset="0"/>
              <a:buNone/>
            </a:pPr>
            <a:endParaRPr lang="en-US" sz="1200" dirty="0">
              <a:solidFill>
                <a:srgbClr val="000000"/>
              </a:solidFill>
            </a:endParaRPr>
          </a:p>
          <a:p>
            <a:pPr marL="0" indent="0" algn="l">
              <a:lnSpc>
                <a:spcPct val="110000"/>
              </a:lnSpc>
              <a:spcAft>
                <a:spcPts val="1200"/>
              </a:spcAft>
              <a:buFont typeface="Arial" panose="020B0604020202020204" pitchFamily="34" charset="0"/>
              <a:buNone/>
              <a:tabLst/>
            </a:pPr>
            <a:endParaRPr lang="en-US" sz="1200" dirty="0">
              <a:solidFill>
                <a:srgbClr val="000000"/>
              </a:solidFill>
              <a:latin typeface="Roboto Condensed Light" panose="02000000000000000000" pitchFamily="2" charset="0"/>
              <a:ea typeface="Roboto Condensed Light" panose="02000000000000000000" pitchFamily="2" charset="0"/>
            </a:endParaRPr>
          </a:p>
          <a:p>
            <a:pPr marL="179388" indent="-179388" algn="l">
              <a:lnSpc>
                <a:spcPct val="110000"/>
              </a:lnSpc>
              <a:spcAft>
                <a:spcPts val="1200"/>
              </a:spcAft>
              <a:buFont typeface="Arial" panose="020B0604020202020204" pitchFamily="34" charset="0"/>
              <a:buChar char="•"/>
              <a:tabLst/>
            </a:pPr>
            <a:endParaRPr lang="en-US" sz="1200" dirty="0" err="1">
              <a:solidFill>
                <a:srgbClr val="000000"/>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61678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7" y="2035250"/>
            <a:ext cx="6698595" cy="473616"/>
          </a:xfrm>
          <a:prstGeom prst="rect">
            <a:avLst/>
          </a:prstGeom>
        </p:spPr>
        <p:txBody>
          <a:bodyPr lIns="0" tIns="0" rIns="0" bIns="0">
            <a:noAutofit/>
          </a:bodyPr>
          <a:lstStyle>
            <a:lvl1pPr marL="0" indent="0">
              <a:lnSpc>
                <a:spcPct val="110000"/>
              </a:lnSpc>
              <a:buNone/>
              <a:defRPr sz="1600" b="0" i="0">
                <a:solidFill>
                  <a:schemeClr val="tx2"/>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 name="TextBox 1">
            <a:extLst>
              <a:ext uri="{FF2B5EF4-FFF2-40B4-BE49-F238E27FC236}">
                <a16:creationId xmlns:a16="http://schemas.microsoft.com/office/drawing/2014/main" id="{F39C547E-7388-DC4A-B7BE-F29EBC5287ED}"/>
              </a:ext>
            </a:extLst>
          </p:cNvPr>
          <p:cNvSpPr txBox="1"/>
          <p:nvPr userDrawn="1"/>
        </p:nvSpPr>
        <p:spPr>
          <a:xfrm>
            <a:off x="11409680" y="647192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9" name="Text Placeholder 11">
            <a:extLst>
              <a:ext uri="{FF2B5EF4-FFF2-40B4-BE49-F238E27FC236}">
                <a16:creationId xmlns:a16="http://schemas.microsoft.com/office/drawing/2014/main" id="{678A46EC-8BB0-4B66-9095-3F356F17C0CF}"/>
              </a:ext>
            </a:extLst>
          </p:cNvPr>
          <p:cNvSpPr>
            <a:spLocks noGrp="1"/>
          </p:cNvSpPr>
          <p:nvPr>
            <p:ph type="body" sz="quarter" idx="14"/>
          </p:nvPr>
        </p:nvSpPr>
        <p:spPr>
          <a:xfrm>
            <a:off x="8559384" y="952500"/>
            <a:ext cx="3030954" cy="4881142"/>
          </a:xfrm>
          <a:prstGeom prst="rect">
            <a:avLst/>
          </a:prstGeom>
        </p:spPr>
        <p:txBody>
          <a:bodyPr lIns="0" tIns="0" rIns="0" bIns="0" anchor="ctr" anchorCtr="0">
            <a:noAutofit/>
          </a:bodyPr>
          <a:lstStyle>
            <a:lvl1pPr marL="0" indent="0">
              <a:lnSpc>
                <a:spcPct val="110000"/>
              </a:lnSpc>
              <a:buNone/>
              <a:defRPr sz="2000" b="0" i="0" spc="0">
                <a:solidFill>
                  <a:srgbClr val="3F3D3D"/>
                </a:solidFill>
                <a:latin typeface="Montserrat Ligh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1">
            <a:extLst>
              <a:ext uri="{FF2B5EF4-FFF2-40B4-BE49-F238E27FC236}">
                <a16:creationId xmlns:a16="http://schemas.microsoft.com/office/drawing/2014/main" id="{42B5BFD1-B006-2542-B877-49737AD4FF87}"/>
              </a:ext>
            </a:extLst>
          </p:cNvPr>
          <p:cNvSpPr>
            <a:spLocks noGrp="1"/>
          </p:cNvSpPr>
          <p:nvPr>
            <p:ph type="body" sz="quarter" idx="11"/>
          </p:nvPr>
        </p:nvSpPr>
        <p:spPr>
          <a:xfrm>
            <a:off x="397345" y="1660208"/>
            <a:ext cx="6678613" cy="375041"/>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8" name="Title 9">
            <a:extLst>
              <a:ext uri="{FF2B5EF4-FFF2-40B4-BE49-F238E27FC236}">
                <a16:creationId xmlns:a16="http://schemas.microsoft.com/office/drawing/2014/main" id="{0DAB8468-4ADC-704C-B4EA-86686B4245CF}"/>
              </a:ext>
            </a:extLst>
          </p:cNvPr>
          <p:cNvSpPr>
            <a:spLocks noGrp="1"/>
          </p:cNvSpPr>
          <p:nvPr>
            <p:ph type="title"/>
          </p:nvPr>
        </p:nvSpPr>
        <p:spPr>
          <a:xfrm>
            <a:off x="377363" y="530021"/>
            <a:ext cx="6698595" cy="1130188"/>
          </a:xfrm>
        </p:spPr>
        <p:txBody>
          <a:bodyPr>
            <a:noAutofit/>
          </a:bodyPr>
          <a:lstStyle>
            <a:lvl1pPr>
              <a:lnSpc>
                <a:spcPct val="90000"/>
              </a:lnSpc>
              <a:defRPr b="1" i="0"/>
            </a:lvl1pPr>
          </a:lstStyle>
          <a:p>
            <a:r>
              <a:rPr lang="en-US" dirty="0"/>
              <a:t>Click to edit Master title style</a:t>
            </a:r>
          </a:p>
        </p:txBody>
      </p:sp>
      <p:sp>
        <p:nvSpPr>
          <p:cNvPr id="19" name="Text Placeholder 4">
            <a:extLst>
              <a:ext uri="{FF2B5EF4-FFF2-40B4-BE49-F238E27FC236}">
                <a16:creationId xmlns:a16="http://schemas.microsoft.com/office/drawing/2014/main" id="{16C0B71B-847F-7C4F-977E-84EF1A9C1868}"/>
              </a:ext>
            </a:extLst>
          </p:cNvPr>
          <p:cNvSpPr>
            <a:spLocks noGrp="1"/>
          </p:cNvSpPr>
          <p:nvPr>
            <p:ph type="body" sz="quarter" idx="33"/>
          </p:nvPr>
        </p:nvSpPr>
        <p:spPr>
          <a:xfrm>
            <a:off x="371475" y="2508316"/>
            <a:ext cx="6698595" cy="324389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0B06061A-625E-6142-ADEE-88814DFA7CB1}"/>
              </a:ext>
            </a:extLst>
          </p:cNvPr>
          <p:cNvSpPr txBox="1"/>
          <p:nvPr userDrawn="1"/>
        </p:nvSpPr>
        <p:spPr>
          <a:xfrm>
            <a:off x="11396546" y="6551341"/>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324673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schemeClr>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669706" y="5713938"/>
            <a:ext cx="4949698" cy="1015057"/>
          </a:xfrm>
          <a:prstGeom prst="rect">
            <a:avLst/>
          </a:prstGeom>
        </p:spPr>
        <p:txBody>
          <a:bodyPr vert="horz" wrap="square" lIns="0" tIns="2310" rIns="0" bIns="0" rtlCol="0">
            <a:noAutofit/>
          </a:bodyPr>
          <a:lstStyle/>
          <a:p>
            <a:pPr marL="6350" marR="3081" indent="1588" algn="l">
              <a:lnSpc>
                <a:spcPts val="958"/>
              </a:lnSpc>
              <a:spcBef>
                <a:spcPts val="18"/>
              </a:spcBef>
              <a:tabLst/>
            </a:pPr>
            <a:r>
              <a:rPr lang="en-CA" sz="900" b="0" i="0" spc="0" dirty="0">
                <a:solidFill>
                  <a:schemeClr val="bg1"/>
                </a:solidFill>
                <a:latin typeface="Roboto Condensed Light" panose="02000000000000000000" pitchFamily="2" charset="0"/>
                <a:ea typeface="Roboto Condensed Light" panose="02000000000000000000" pitchFamily="2" charset="0"/>
                <a:cs typeface="Arial"/>
              </a:rPr>
              <a:t>SoftwareReviews is a division of Info-Tech Research Group Inc., a world-class IT research and consulting firm established in 1997.</a:t>
            </a:r>
            <a:br>
              <a:rPr lang="en-CA" sz="900" b="0" i="0" spc="0" dirty="0">
                <a:solidFill>
                  <a:schemeClr val="bg1"/>
                </a:solidFill>
                <a:latin typeface="Roboto Condensed Light" panose="02000000000000000000" pitchFamily="2" charset="0"/>
                <a:ea typeface="Roboto Condensed Light" panose="02000000000000000000" pitchFamily="2" charset="0"/>
                <a:cs typeface="Arial"/>
              </a:rPr>
            </a:br>
            <a:endParaRPr lang="en-CA" sz="900" b="0" i="0" spc="0" dirty="0">
              <a:solidFill>
                <a:schemeClr val="bg1"/>
              </a:solidFill>
              <a:latin typeface="Roboto Condensed Light" panose="02000000000000000000" pitchFamily="2" charset="0"/>
              <a:ea typeface="Roboto Condensed Light" panose="02000000000000000000" pitchFamily="2" charset="0"/>
              <a:cs typeface="Arial"/>
            </a:endParaRPr>
          </a:p>
          <a:p>
            <a:pPr marL="6350" marR="3081" indent="1588" algn="l">
              <a:lnSpc>
                <a:spcPts val="958"/>
              </a:lnSpc>
              <a:spcBef>
                <a:spcPts val="18"/>
              </a:spcBef>
              <a:tabLst/>
            </a:pPr>
            <a:r>
              <a:rPr lang="en-CA" sz="900" b="0" i="0" spc="0" dirty="0">
                <a:solidFill>
                  <a:schemeClr val="bg1"/>
                </a:solidFill>
                <a:latin typeface="Roboto Condensed Light" panose="02000000000000000000" pitchFamily="2" charset="0"/>
                <a:ea typeface="Roboto Condensed Light" panose="02000000000000000000" pitchFamily="2" charset="0"/>
                <a:cs typeface="Arial"/>
              </a:rPr>
              <a:t>Backed by two decades of IT research and advisory experience, SoftwareReviews offers the most comprehensive insight into the enterprise software landscape and client-vendor relationships.</a:t>
            </a:r>
            <a:br>
              <a:rPr lang="en-CA" sz="900" b="0" i="0" spc="0" dirty="0">
                <a:solidFill>
                  <a:schemeClr val="bg1"/>
                </a:solidFill>
                <a:latin typeface="Roboto Condensed Light" panose="02000000000000000000" pitchFamily="2" charset="0"/>
                <a:ea typeface="Roboto Condensed Light" panose="02000000000000000000" pitchFamily="2" charset="0"/>
                <a:cs typeface="Arial"/>
              </a:rPr>
            </a:br>
            <a:br>
              <a:rPr lang="en-CA" sz="900" b="0" i="0" spc="0" dirty="0">
                <a:solidFill>
                  <a:schemeClr val="bg1"/>
                </a:solidFill>
                <a:latin typeface="Roboto Condensed Light" panose="02000000000000000000" pitchFamily="2" charset="0"/>
                <a:ea typeface="Roboto Condensed Light" panose="02000000000000000000" pitchFamily="2" charset="0"/>
                <a:cs typeface="Arial"/>
              </a:rPr>
            </a:br>
            <a:r>
              <a:rPr lang="en-CA" sz="900" b="0" i="0" spc="0" dirty="0">
                <a:solidFill>
                  <a:schemeClr val="bg1"/>
                </a:solidFill>
                <a:latin typeface="Roboto Condensed Light" panose="02000000000000000000" pitchFamily="2" charset="0"/>
                <a:ea typeface="Roboto Condensed Light" panose="02000000000000000000" pitchFamily="2" charset="0"/>
                <a:cs typeface="Arial"/>
              </a:rPr>
              <a:t>© 2022 SoftwareReviews.com. All rights reserved</a:t>
            </a:r>
          </a:p>
        </p:txBody>
      </p:sp>
      <p:pic>
        <p:nvPicPr>
          <p:cNvPr id="10" name="Picture 9" descr="Text&#10;&#10;Description automatically generated with medium confidence">
            <a:extLst>
              <a:ext uri="{FF2B5EF4-FFF2-40B4-BE49-F238E27FC236}">
                <a16:creationId xmlns:a16="http://schemas.microsoft.com/office/drawing/2014/main" id="{2F9D84B3-B6EB-0E46-81FF-8275C08894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8175" y="6113223"/>
            <a:ext cx="1628171" cy="324693"/>
          </a:xfrm>
          <a:prstGeom prst="rect">
            <a:avLst/>
          </a:prstGeom>
        </p:spPr>
      </p:pic>
      <p:pic>
        <p:nvPicPr>
          <p:cNvPr id="12" name="Picture 11">
            <a:extLst>
              <a:ext uri="{FF2B5EF4-FFF2-40B4-BE49-F238E27FC236}">
                <a16:creationId xmlns:a16="http://schemas.microsoft.com/office/drawing/2014/main" id="{D8949379-5358-7E49-BA9D-D8A578FDC03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22571" y="346873"/>
            <a:ext cx="2659568" cy="795949"/>
          </a:xfrm>
          <a:prstGeom prst="rect">
            <a:avLst/>
          </a:prstGeom>
        </p:spPr>
      </p:pic>
    </p:spTree>
    <p:extLst>
      <p:ext uri="{BB962C8B-B14F-4D97-AF65-F5344CB8AC3E}">
        <p14:creationId xmlns:p14="http://schemas.microsoft.com/office/powerpoint/2010/main" val="3379405538"/>
      </p:ext>
    </p:extLst>
  </p:cSld>
  <p:clrMap bg1="lt1" tx1="dk1" bg2="lt2" tx2="dk2" accent1="accent1" accent2="accent2" accent3="accent3" accent4="accent4" accent5="accent5" accent6="accent6" hlink="hlink" folHlink="folHlink"/>
  <p:sldLayoutIdLst>
    <p:sldLayoutId id="2147483863"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dirty="0"/>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SoftwareReviews Advisory</a:t>
            </a:r>
            <a:r>
              <a:rPr lang="en-CA" sz="800" spc="6" dirty="0">
                <a:solidFill>
                  <a:schemeClr val="tx1">
                    <a:lumMod val="50000"/>
                  </a:schemeClr>
                </a:solidFill>
                <a:latin typeface="Exo" panose="02000503000000000000" pitchFamily="2" charset="77"/>
              </a:rPr>
              <a:t>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18" r:id="rId1"/>
    <p:sldLayoutId id="2147483669" r:id="rId2"/>
    <p:sldLayoutId id="2147483732" r:id="rId3"/>
    <p:sldLayoutId id="2147483701" r:id="rId4"/>
    <p:sldLayoutId id="2147483695" r:id="rId5"/>
    <p:sldLayoutId id="2147483685" r:id="rId6"/>
    <p:sldLayoutId id="2147483684" r:id="rId7"/>
    <p:sldLayoutId id="2147483708" r:id="rId8"/>
    <p:sldLayoutId id="2147483738" r:id="rId9"/>
    <p:sldLayoutId id="2147483819" r:id="rId10"/>
    <p:sldLayoutId id="2147483820" r:id="rId11"/>
    <p:sldLayoutId id="2147483823" r:id="rId12"/>
    <p:sldLayoutId id="2147483824" r:id="rId13"/>
    <p:sldLayoutId id="2147483826" r:id="rId14"/>
    <p:sldLayoutId id="2147483844" r:id="rId15"/>
    <p:sldLayoutId id="2147483866" r:id="rId16"/>
    <p:sldLayoutId id="2147483867" r:id="rId17"/>
    <p:sldLayoutId id="2147483868" r:id="rId18"/>
  </p:sldLayoutIdLst>
  <p:hf hdr="0" ftr="0" dt="0"/>
  <p:txStyles>
    <p:titleStyle>
      <a:lvl1pPr algn="l" defTabSz="914400" rtl="0" eaLnBrk="1" latinLnBrk="0" hangingPunct="1">
        <a:lnSpc>
          <a:spcPct val="90000"/>
        </a:lnSpc>
        <a:spcBef>
          <a:spcPct val="0"/>
        </a:spcBef>
        <a:buNone/>
        <a:defRPr sz="4000" b="1" i="0" kern="1200">
          <a:solidFill>
            <a:srgbClr val="3F3D3D"/>
          </a:solidFill>
          <a:latin typeface="Montserrat"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41"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37" userDrawn="1">
          <p15:clr>
            <a:srgbClr val="F26B43"/>
          </p15:clr>
        </p15:guide>
        <p15:guide id="14" pos="6265"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6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3" Type="http://schemas.openxmlformats.org/officeDocument/2006/relationships/hyperlink" Target="https://www.infotech.com/research/buyer-persona-creation-template" TargetMode="External"/><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hyperlink" Target="https://www.infotech.com/research/buyer-persona-and-journey-interview-guide-and-data-capture-tool" TargetMode="External"/><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hyperlink" Target="https://www.infotech.com/research/buyer-persona-and-journey-summary-templat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15.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microsoft.com/office/2007/relationships/diagramDrawing" Target="../diagrams/drawing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diagramData" Target="../diagrams/data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diagramColors" Target="../diagrams/colors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36.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diagramQuickStyle" Target="../diagrams/quickStyle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notesSlide" Target="../notesSlides/notesSlide15.xml"/><Relationship Id="rId30" Type="http://schemas.openxmlformats.org/officeDocument/2006/relationships/diagramLayout" Target="../diagrams/layout1.xml"/><Relationship Id="rId8"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hyperlink" Target="mailto:workshops@infotech.com"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A045F0-129B-084B-8D85-A3D2C3080A23}"/>
              </a:ext>
            </a:extLst>
          </p:cNvPr>
          <p:cNvSpPr/>
          <p:nvPr/>
        </p:nvSpPr>
        <p:spPr>
          <a:xfrm>
            <a:off x="0" y="4785448"/>
            <a:ext cx="12193588" cy="902525"/>
          </a:xfrm>
          <a:prstGeom prst="rect">
            <a:avLst/>
          </a:prstGeom>
          <a:gradFill>
            <a:gsLst>
              <a:gs pos="73000">
                <a:srgbClr val="38BC3F">
                  <a:lumMod val="29407"/>
                  <a:alpha val="0"/>
                </a:srgbClr>
              </a:gs>
              <a:gs pos="0">
                <a:srgbClr val="38BC3F">
                  <a:lumMod val="7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extBox 6">
            <a:extLst>
              <a:ext uri="{FF2B5EF4-FFF2-40B4-BE49-F238E27FC236}">
                <a16:creationId xmlns:a16="http://schemas.microsoft.com/office/drawing/2014/main" id="{9B4F5887-85ED-4D48-8703-C6A10767BF92}"/>
              </a:ext>
            </a:extLst>
          </p:cNvPr>
          <p:cNvSpPr txBox="1"/>
          <p:nvPr/>
        </p:nvSpPr>
        <p:spPr>
          <a:xfrm>
            <a:off x="658368"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Medium" pitchFamily="2" charset="77"/>
                <a:ea typeface="Roboto Condensed Light" panose="02000000000000000000" pitchFamily="2" charset="0"/>
              </a:rPr>
              <a:t>EXECUTIVE BRIEF</a:t>
            </a:r>
          </a:p>
          <a:p>
            <a:pPr>
              <a:lnSpc>
                <a:spcPts val="1400"/>
              </a:lnSpc>
            </a:pPr>
            <a:br>
              <a:rPr lang="en-US" spc="500" dirty="0">
                <a:solidFill>
                  <a:schemeClr val="bg1"/>
                </a:solidFill>
                <a:latin typeface="Montserrat" pitchFamily="2" charset="77"/>
              </a:rPr>
            </a:br>
            <a:endParaRPr lang="en-US" spc="500" dirty="0">
              <a:solidFill>
                <a:schemeClr val="bg1"/>
              </a:solidFill>
              <a:latin typeface="Montserrat" pitchFamily="2" charset="77"/>
            </a:endParaRPr>
          </a:p>
        </p:txBody>
      </p:sp>
      <p:sp>
        <p:nvSpPr>
          <p:cNvPr id="4" name="Text Placeholder 3">
            <a:extLst>
              <a:ext uri="{FF2B5EF4-FFF2-40B4-BE49-F238E27FC236}">
                <a16:creationId xmlns:a16="http://schemas.microsoft.com/office/drawing/2014/main" id="{4FED3B8B-EADD-334E-803E-D5622CAD91D7}"/>
              </a:ext>
            </a:extLst>
          </p:cNvPr>
          <p:cNvSpPr>
            <a:spLocks noGrp="1"/>
          </p:cNvSpPr>
          <p:nvPr>
            <p:ph type="body" sz="quarter" idx="10"/>
          </p:nvPr>
        </p:nvSpPr>
        <p:spPr>
          <a:xfrm>
            <a:off x="650874" y="1079498"/>
            <a:ext cx="11063331" cy="1306512"/>
          </a:xfrm>
        </p:spPr>
        <p:txBody>
          <a:bodyPr/>
          <a:lstStyle/>
          <a:p>
            <a:pPr marL="0" lvl="0" indent="0">
              <a:spcBef>
                <a:spcPts val="0"/>
              </a:spcBef>
              <a:spcAft>
                <a:spcPts val="800"/>
              </a:spcAft>
              <a:buNone/>
              <a:defRPr/>
            </a:pPr>
            <a:r>
              <a:rPr lang="en-US" sz="7200" kern="0" dirty="0"/>
              <a:t>Create a Buyer Persona and Journey</a:t>
            </a:r>
          </a:p>
          <a:p>
            <a:pPr marL="0" indent="0">
              <a:buNone/>
            </a:pPr>
            <a:endParaRPr lang="en-US" sz="3200" dirty="0"/>
          </a:p>
        </p:txBody>
      </p:sp>
      <p:sp>
        <p:nvSpPr>
          <p:cNvPr id="5" name="Text Placeholder 4">
            <a:extLst>
              <a:ext uri="{FF2B5EF4-FFF2-40B4-BE49-F238E27FC236}">
                <a16:creationId xmlns:a16="http://schemas.microsoft.com/office/drawing/2014/main" id="{B78783B6-F812-8842-BA86-EAAACCC816C0}"/>
              </a:ext>
            </a:extLst>
          </p:cNvPr>
          <p:cNvSpPr>
            <a:spLocks noGrp="1"/>
          </p:cNvSpPr>
          <p:nvPr>
            <p:ph type="body" sz="quarter" idx="11"/>
          </p:nvPr>
        </p:nvSpPr>
        <p:spPr>
          <a:xfrm>
            <a:off x="650875" y="3532384"/>
            <a:ext cx="10272498" cy="946944"/>
          </a:xfrm>
        </p:spPr>
        <p:txBody>
          <a:bodyPr/>
          <a:lstStyle/>
          <a:p>
            <a:pPr marL="0" indent="0">
              <a:buNone/>
            </a:pPr>
            <a:r>
              <a:rPr lang="en-US" kern="0" dirty="0">
                <a:latin typeface="Montserrat Light" panose="020F0702030404030204" pitchFamily="34" charset="0"/>
              </a:rPr>
              <a:t>Make it easier to market, sell, and achieve product-market fit with deeper buyer understanding. </a:t>
            </a:r>
          </a:p>
          <a:p>
            <a:endParaRPr lang="en-US" dirty="0"/>
          </a:p>
        </p:txBody>
      </p:sp>
    </p:spTree>
    <p:extLst>
      <p:ext uri="{BB962C8B-B14F-4D97-AF65-F5344CB8AC3E}">
        <p14:creationId xmlns:p14="http://schemas.microsoft.com/office/powerpoint/2010/main" val="2587692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B45843-4793-0D46-ADB9-5222430FB6D3}"/>
              </a:ext>
            </a:extLst>
          </p:cNvPr>
          <p:cNvSpPr>
            <a:spLocks noGrp="1"/>
          </p:cNvSpPr>
          <p:nvPr>
            <p:ph type="body" sz="quarter" idx="14"/>
          </p:nvPr>
        </p:nvSpPr>
        <p:spPr>
          <a:xfrm>
            <a:off x="8269357" y="811526"/>
            <a:ext cx="3669791" cy="4880507"/>
          </a:xfrm>
        </p:spPr>
        <p:txBody>
          <a:bodyPr/>
          <a:lstStyle/>
          <a:p>
            <a:r>
              <a:rPr lang="en-US" dirty="0">
                <a:latin typeface="Montserrat Light" pitchFamily="2" charset="77"/>
              </a:rPr>
              <a:t>“~2/3 of [B2B] buyers prefer remote human interactions or digital self-service.”</a:t>
            </a:r>
          </a:p>
          <a:p>
            <a:r>
              <a:rPr lang="en-US" dirty="0">
                <a:latin typeface="Montserrat Light" pitchFamily="2" charset="77"/>
              </a:rPr>
              <a:t>And during Aug. ‘20 to Feb. ‘21, use of digital self-service to interact with sales reps leapt by more than 10% for both researching and evaluating new suppliers.” </a:t>
            </a:r>
          </a:p>
          <a:p>
            <a:pPr algn="r"/>
            <a:r>
              <a:rPr lang="en-US" sz="1200" spc="-30" dirty="0">
                <a:latin typeface="Montserrat" panose="02000505000000020004" pitchFamily="2" charset="77"/>
                <a:ea typeface="Roboto Condensed Light" panose="02000000000000000000" pitchFamily="2" charset="0"/>
                <a:cs typeface="Arial Narrow"/>
              </a:rPr>
              <a:t>– Liz </a:t>
            </a:r>
            <a:r>
              <a:rPr lang="en-US" sz="1200" spc="-30" dirty="0">
                <a:cs typeface="Arial Narrow"/>
              </a:rPr>
              <a:t>Harrison, Dennis Spillecke, Jennifer Stanley, and Jenny Tsai </a:t>
            </a:r>
          </a:p>
          <a:p>
            <a:pPr algn="r">
              <a:spcBef>
                <a:spcPts val="0"/>
              </a:spcBef>
            </a:pPr>
            <a:r>
              <a:rPr lang="en-US" sz="1200" spc="-30" dirty="0">
                <a:cs typeface="Arial Narrow"/>
              </a:rPr>
              <a:t>McKinsey &amp; Company, 2021. </a:t>
            </a:r>
          </a:p>
          <a:p>
            <a:pPr algn="r"/>
            <a:endParaRPr lang="en-US" sz="1200" dirty="0">
              <a:latin typeface="Montserrat" panose="02000505000000020004" pitchFamily="2" charset="77"/>
              <a:ea typeface="Roboto Condensed Light" panose="02000000000000000000" pitchFamily="2" charset="0"/>
            </a:endParaRPr>
          </a:p>
        </p:txBody>
      </p:sp>
      <p:sp>
        <p:nvSpPr>
          <p:cNvPr id="43" name="Title 5">
            <a:extLst>
              <a:ext uri="{FF2B5EF4-FFF2-40B4-BE49-F238E27FC236}">
                <a16:creationId xmlns:a16="http://schemas.microsoft.com/office/drawing/2014/main" id="{1A9BD88E-4FB8-F146-8DA8-28F780D1C3C6}"/>
              </a:ext>
            </a:extLst>
          </p:cNvPr>
          <p:cNvSpPr txBox="1">
            <a:spLocks/>
          </p:cNvSpPr>
          <p:nvPr/>
        </p:nvSpPr>
        <p:spPr>
          <a:xfrm>
            <a:off x="354105" y="225217"/>
            <a:ext cx="7406626" cy="658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i="0" kern="1200">
                <a:solidFill>
                  <a:srgbClr val="3F3D3D"/>
                </a:solidFill>
                <a:latin typeface="Montserrat Semi Bold" pitchFamily="2" charset="77"/>
                <a:ea typeface="+mj-ea"/>
                <a:cs typeface="Arial" panose="020B0604020202020204" pitchFamily="34" charset="0"/>
              </a:defRPr>
            </a:lvl1pPr>
          </a:lstStyle>
          <a:p>
            <a:r>
              <a:rPr lang="en-US" dirty="0">
                <a:solidFill>
                  <a:schemeClr val="tx1">
                    <a:lumMod val="50000"/>
                  </a:schemeClr>
                </a:solidFill>
                <a:latin typeface="Montserrat SemiBold" panose="00000700000000000000" pitchFamily="2" charset="0"/>
              </a:rPr>
              <a:t>Buyer journeys are constantly shifting</a:t>
            </a:r>
            <a:endParaRPr lang="en-US" dirty="0">
              <a:solidFill>
                <a:srgbClr val="39BB3F"/>
              </a:solidFill>
              <a:latin typeface="Montserrat SemiBold" panose="00000700000000000000" pitchFamily="2" charset="0"/>
            </a:endParaRPr>
          </a:p>
        </p:txBody>
      </p:sp>
      <p:sp>
        <p:nvSpPr>
          <p:cNvPr id="45" name="Text Placeholder 6">
            <a:extLst>
              <a:ext uri="{FF2B5EF4-FFF2-40B4-BE49-F238E27FC236}">
                <a16:creationId xmlns:a16="http://schemas.microsoft.com/office/drawing/2014/main" id="{52896245-E677-E74E-95BD-2734DC02AF3C}"/>
              </a:ext>
            </a:extLst>
          </p:cNvPr>
          <p:cNvSpPr txBox="1">
            <a:spLocks/>
          </p:cNvSpPr>
          <p:nvPr/>
        </p:nvSpPr>
        <p:spPr>
          <a:xfrm>
            <a:off x="354104" y="1361984"/>
            <a:ext cx="7406626"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pPr>
            <a:r>
              <a:rPr lang="en-US" sz="1600" dirty="0">
                <a:solidFill>
                  <a:srgbClr val="4A4A4A"/>
                </a:solidFill>
              </a:rPr>
              <a:t>If you didn’t remap buyer journeys in 2021, you may be losing to competitors that did. Leaders remap buyer journey frequently.</a:t>
            </a:r>
          </a:p>
        </p:txBody>
      </p:sp>
      <p:sp>
        <p:nvSpPr>
          <p:cNvPr id="46" name="Text Placeholder 2">
            <a:extLst>
              <a:ext uri="{FF2B5EF4-FFF2-40B4-BE49-F238E27FC236}">
                <a16:creationId xmlns:a16="http://schemas.microsoft.com/office/drawing/2014/main" id="{19434818-255F-4F46-97B5-204CEC09BE18}"/>
              </a:ext>
            </a:extLst>
          </p:cNvPr>
          <p:cNvSpPr txBox="1">
            <a:spLocks/>
          </p:cNvSpPr>
          <p:nvPr/>
        </p:nvSpPr>
        <p:spPr>
          <a:xfrm>
            <a:off x="297729" y="2109872"/>
            <a:ext cx="7301250" cy="32609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77" indent="-228577" defTabSz="914309">
              <a:lnSpc>
                <a:spcPct val="107000"/>
              </a:lnSpc>
              <a:spcAft>
                <a:spcPts val="800"/>
              </a:spcAft>
            </a:pPr>
            <a:r>
              <a:rPr lang="en-US" sz="1400" b="1"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The multi-channel buyer journey is constantly changing. </a:t>
            </a:r>
            <a:r>
              <a:rPr lang="en-US" sz="1400"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Today’s B2B buyer uses industry research sites, vendor content marketing assets, software reviews sites, contacts with vendor salespeople, events participation, peer networking, consultants, emails, social media sites, and electronic media to research purchasing decisions.</a:t>
            </a:r>
          </a:p>
          <a:p>
            <a:pPr marL="228577" indent="-228577" defTabSz="914309">
              <a:lnSpc>
                <a:spcPct val="107000"/>
              </a:lnSpc>
              <a:spcAft>
                <a:spcPts val="800"/>
              </a:spcAft>
            </a:pPr>
            <a:r>
              <a:rPr lang="en-US" sz="1400" b="1"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COVID-19 has dramatically decreased face-to-face interaction. </a:t>
            </a:r>
            <a:r>
              <a:rPr lang="en-US" sz="1400"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We estimate a B2B buyer spent 20-25% more time online in 2021 than pre-COVID-19 researching software buying decisions. This has diminished the importance of face-to-face selling and given dramatic rise to digital selling and outbound marketing. </a:t>
            </a:r>
          </a:p>
          <a:p>
            <a:pPr marL="228577" indent="-228577" defTabSz="914309">
              <a:lnSpc>
                <a:spcPct val="107000"/>
              </a:lnSpc>
              <a:spcAft>
                <a:spcPts val="800"/>
              </a:spcAft>
            </a:pPr>
            <a:r>
              <a:rPr lang="en-US" sz="1400" b="1"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Content marketing has exploded, </a:t>
            </a:r>
            <a:r>
              <a:rPr lang="en-US" sz="1400"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but without mapping the buyer journey and knowing where – by channel –and when – by buyer journey step – to offer content marketing assets, we will fail to convert prospects into buyers.</a:t>
            </a:r>
          </a:p>
        </p:txBody>
      </p:sp>
      <p:sp>
        <p:nvSpPr>
          <p:cNvPr id="47" name="Rectangle 46">
            <a:extLst>
              <a:ext uri="{FF2B5EF4-FFF2-40B4-BE49-F238E27FC236}">
                <a16:creationId xmlns:a16="http://schemas.microsoft.com/office/drawing/2014/main" id="{F0EE25A8-1B53-6D49-8F2D-94DD3FA6BEF4}"/>
              </a:ext>
            </a:extLst>
          </p:cNvPr>
          <p:cNvSpPr/>
          <p:nvPr/>
        </p:nvSpPr>
        <p:spPr>
          <a:xfrm>
            <a:off x="387277" y="5637666"/>
            <a:ext cx="5921465" cy="10872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Aft>
                <a:spcPts val="600"/>
              </a:spcAft>
            </a:pPr>
            <a:r>
              <a:rPr lang="en-US" sz="1400" b="1" dirty="0">
                <a:solidFill>
                  <a:srgbClr val="000000"/>
                </a:solidFill>
                <a:latin typeface="Montserrat SemiBold" panose="00000700000000000000" pitchFamily="2" charset="0"/>
                <a:ea typeface="Roboto Light" panose="02000000000000000000" pitchFamily="2" charset="0"/>
              </a:rPr>
              <a:t>SoftwareReviews </a:t>
            </a:r>
            <a:r>
              <a:rPr lang="en-US" sz="1400" b="1" dirty="0">
                <a:solidFill>
                  <a:schemeClr val="accent1"/>
                </a:solidFill>
                <a:latin typeface="Montserrat SemiBold" panose="00000700000000000000" pitchFamily="2" charset="0"/>
                <a:ea typeface="Roboto Light" panose="02000000000000000000" pitchFamily="2" charset="0"/>
              </a:rPr>
              <a:t>Advisory</a:t>
            </a:r>
            <a:r>
              <a:rPr lang="en-US" sz="1400" b="1" dirty="0">
                <a:solidFill>
                  <a:srgbClr val="000000"/>
                </a:solidFill>
                <a:latin typeface="Montserrat SemiBold" panose="00000700000000000000" pitchFamily="2" charset="0"/>
                <a:ea typeface="Roboto Light" panose="02000000000000000000" pitchFamily="2" charset="0"/>
              </a:rPr>
              <a:t> Insight: </a:t>
            </a:r>
          </a:p>
          <a:p>
            <a:pPr>
              <a:lnSpc>
                <a:spcPct val="100000"/>
              </a:lnSpc>
            </a:pPr>
            <a:r>
              <a:rPr lang="en-US" sz="1200" dirty="0">
                <a:solidFill>
                  <a:srgbClr val="000000"/>
                </a:solidFill>
                <a:latin typeface="Roboto Light" panose="02000000000000000000" pitchFamily="2" charset="0"/>
                <a:ea typeface="Roboto Light" panose="02000000000000000000" pitchFamily="2" charset="0"/>
              </a:rPr>
              <a:t>Marketers are advised to update their buyer journey annually and with greater frequency when the human vs. digital mix is effected due to events such as COVID-19 and as emerging media such as AR shifts asset-type usage and engagement options. </a:t>
            </a:r>
          </a:p>
        </p:txBody>
      </p:sp>
    </p:spTree>
    <p:extLst>
      <p:ext uri="{BB962C8B-B14F-4D97-AF65-F5344CB8AC3E}">
        <p14:creationId xmlns:p14="http://schemas.microsoft.com/office/powerpoint/2010/main" val="104191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3">
            <a:extLst>
              <a:ext uri="{FF2B5EF4-FFF2-40B4-BE49-F238E27FC236}">
                <a16:creationId xmlns:a16="http://schemas.microsoft.com/office/drawing/2014/main" id="{5C5CB3D9-F188-3A4F-BC05-854903BC1F26}"/>
              </a:ext>
            </a:extLst>
          </p:cNvPr>
          <p:cNvSpPr txBox="1">
            <a:spLocks/>
          </p:cNvSpPr>
          <p:nvPr/>
        </p:nvSpPr>
        <p:spPr>
          <a:xfrm>
            <a:off x="469770" y="642503"/>
            <a:ext cx="11600816" cy="575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None/>
              <a:defRPr/>
            </a:pPr>
            <a:r>
              <a:rPr lang="en-US" sz="1600" dirty="0">
                <a:solidFill>
                  <a:srgbClr val="494949"/>
                </a:solidFill>
                <a:latin typeface="Roboto" panose="02000000000000000000" pitchFamily="2" charset="0"/>
                <a:cs typeface="Px Grotesk"/>
              </a:rPr>
              <a:t>Because marketing leaders need to reach buyers through the right channel with the right message at the right time during their decision cycle, you’ll benefit by using questionnaires that enable you to build the below easily and quickly. </a:t>
            </a:r>
            <a:endParaRPr kumimoji="0" lang="en-US" sz="1600" b="0" i="0" u="none" strike="noStrike" kern="1200" cap="none" spc="0" normalizeH="0" baseline="0" noProof="0" dirty="0">
              <a:ln>
                <a:noFill/>
              </a:ln>
              <a:solidFill>
                <a:srgbClr val="494949"/>
              </a:solidFill>
              <a:effectLst/>
              <a:uLnTx/>
              <a:uFillTx/>
              <a:latin typeface="Roboto" panose="02000000000000000000" pitchFamily="2" charset="0"/>
              <a:ea typeface="+mn-ea"/>
              <a:cs typeface="Px Grotesk"/>
            </a:endParaRPr>
          </a:p>
        </p:txBody>
      </p:sp>
      <p:sp>
        <p:nvSpPr>
          <p:cNvPr id="34" name="Title 5">
            <a:extLst>
              <a:ext uri="{FF2B5EF4-FFF2-40B4-BE49-F238E27FC236}">
                <a16:creationId xmlns:a16="http://schemas.microsoft.com/office/drawing/2014/main" id="{18A9D2DC-CF7C-CA42-A244-6C8B723A490B}"/>
              </a:ext>
            </a:extLst>
          </p:cNvPr>
          <p:cNvSpPr txBox="1">
            <a:spLocks/>
          </p:cNvSpPr>
          <p:nvPr/>
        </p:nvSpPr>
        <p:spPr>
          <a:xfrm>
            <a:off x="-1" y="89160"/>
            <a:ext cx="11960325" cy="586803"/>
          </a:xfrm>
          <a:prstGeom prst="rect">
            <a:avLst/>
          </a:prstGeom>
        </p:spPr>
        <p:txBody>
          <a:bodyPr/>
          <a:lstStyle>
            <a:lvl1pPr algn="l" defTabSz="914400" rtl="0" eaLnBrk="1" latinLnBrk="0" hangingPunct="1">
              <a:lnSpc>
                <a:spcPct val="90000"/>
              </a:lnSpc>
              <a:spcBef>
                <a:spcPct val="0"/>
              </a:spcBef>
              <a:buNone/>
              <a:defRPr sz="4000" b="0" i="0" kern="1200">
                <a:solidFill>
                  <a:srgbClr val="3F3D3D"/>
                </a:solidFill>
                <a:latin typeface="Montserrat" pitchFamily="2" charset="77"/>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dirty="0">
                <a:solidFill>
                  <a:schemeClr val="tx1"/>
                </a:solidFill>
              </a:rPr>
              <a:t>Our approach helps you define the buyer journey</a:t>
            </a:r>
            <a:endParaRPr kumimoji="0" lang="en-US" sz="3200" b="1" u="none" strike="noStrike" kern="1200" cap="none" spc="0" normalizeH="0" baseline="0" noProof="0" dirty="0">
              <a:ln>
                <a:noFill/>
              </a:ln>
              <a:solidFill>
                <a:schemeClr val="tx1"/>
              </a:solidFill>
              <a:effectLst/>
              <a:uLnTx/>
              <a:uFillTx/>
            </a:endParaRPr>
          </a:p>
        </p:txBody>
      </p:sp>
      <p:graphicFrame>
        <p:nvGraphicFramePr>
          <p:cNvPr id="32" name="Table 31">
            <a:extLst>
              <a:ext uri="{FF2B5EF4-FFF2-40B4-BE49-F238E27FC236}">
                <a16:creationId xmlns:a16="http://schemas.microsoft.com/office/drawing/2014/main" id="{06315A1A-A3C1-4753-B072-4AEB4A05ADAC}"/>
              </a:ext>
            </a:extLst>
          </p:cNvPr>
          <p:cNvGraphicFramePr>
            <a:graphicFrameLocks noGrp="1"/>
          </p:cNvGraphicFramePr>
          <p:nvPr>
            <p:extLst>
              <p:ext uri="{D42A27DB-BD31-4B8C-83A1-F6EECF244321}">
                <p14:modId xmlns:p14="http://schemas.microsoft.com/office/powerpoint/2010/main" val="2611788866"/>
              </p:ext>
            </p:extLst>
          </p:nvPr>
        </p:nvGraphicFramePr>
        <p:xfrm>
          <a:off x="391937" y="1568080"/>
          <a:ext cx="11502406" cy="4890331"/>
        </p:xfrm>
        <a:graphic>
          <a:graphicData uri="http://schemas.openxmlformats.org/drawingml/2006/table">
            <a:tbl>
              <a:tblPr bandRow="1">
                <a:tableStyleId>{5C22544A-7EE6-4342-B048-85BDC9FD1C3A}</a:tableStyleId>
              </a:tblPr>
              <a:tblGrid>
                <a:gridCol w="618353">
                  <a:extLst>
                    <a:ext uri="{9D8B030D-6E8A-4147-A177-3AD203B41FA5}">
                      <a16:colId xmlns:a16="http://schemas.microsoft.com/office/drawing/2014/main" val="4289680349"/>
                    </a:ext>
                  </a:extLst>
                </a:gridCol>
                <a:gridCol w="347578">
                  <a:extLst>
                    <a:ext uri="{9D8B030D-6E8A-4147-A177-3AD203B41FA5}">
                      <a16:colId xmlns:a16="http://schemas.microsoft.com/office/drawing/2014/main" val="1919960548"/>
                    </a:ext>
                  </a:extLst>
                </a:gridCol>
                <a:gridCol w="1122375">
                  <a:extLst>
                    <a:ext uri="{9D8B030D-6E8A-4147-A177-3AD203B41FA5}">
                      <a16:colId xmlns:a16="http://schemas.microsoft.com/office/drawing/2014/main" val="451617755"/>
                    </a:ext>
                  </a:extLst>
                </a:gridCol>
                <a:gridCol w="1540764">
                  <a:extLst>
                    <a:ext uri="{9D8B030D-6E8A-4147-A177-3AD203B41FA5}">
                      <a16:colId xmlns:a16="http://schemas.microsoft.com/office/drawing/2014/main" val="966196720"/>
                    </a:ext>
                  </a:extLst>
                </a:gridCol>
                <a:gridCol w="1540764">
                  <a:extLst>
                    <a:ext uri="{9D8B030D-6E8A-4147-A177-3AD203B41FA5}">
                      <a16:colId xmlns:a16="http://schemas.microsoft.com/office/drawing/2014/main" val="752633092"/>
                    </a:ext>
                  </a:extLst>
                </a:gridCol>
                <a:gridCol w="1589197">
                  <a:extLst>
                    <a:ext uri="{9D8B030D-6E8A-4147-A177-3AD203B41FA5}">
                      <a16:colId xmlns:a16="http://schemas.microsoft.com/office/drawing/2014/main" val="2168922103"/>
                    </a:ext>
                  </a:extLst>
                </a:gridCol>
                <a:gridCol w="1589197">
                  <a:extLst>
                    <a:ext uri="{9D8B030D-6E8A-4147-A177-3AD203B41FA5}">
                      <a16:colId xmlns:a16="http://schemas.microsoft.com/office/drawing/2014/main" val="2626468167"/>
                    </a:ext>
                  </a:extLst>
                </a:gridCol>
                <a:gridCol w="1577089">
                  <a:extLst>
                    <a:ext uri="{9D8B030D-6E8A-4147-A177-3AD203B41FA5}">
                      <a16:colId xmlns:a16="http://schemas.microsoft.com/office/drawing/2014/main" val="1991854912"/>
                    </a:ext>
                  </a:extLst>
                </a:gridCol>
                <a:gridCol w="1577089">
                  <a:extLst>
                    <a:ext uri="{9D8B030D-6E8A-4147-A177-3AD203B41FA5}">
                      <a16:colId xmlns:a16="http://schemas.microsoft.com/office/drawing/2014/main" val="3891076841"/>
                    </a:ext>
                  </a:extLst>
                </a:gridCol>
              </a:tblGrid>
              <a:tr h="343532">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latin typeface="Roboto" panose="02000000000000000000" pitchFamily="2" charset="0"/>
                          <a:ea typeface="Roboto" panose="02000000000000000000" pitchFamily="2" charset="0"/>
                        </a:rPr>
                        <a:t>Description</a:t>
                      </a:r>
                      <a:endParaRPr lang="en-US" sz="1000" b="0" i="0" kern="1200" dirty="0">
                        <a:solidFill>
                          <a:schemeClr val="tx1"/>
                        </a:solidFill>
                        <a:latin typeface="Roboto" panose="02000000000000000000" pitchFamily="2" charset="0"/>
                        <a:ea typeface="Roboto" panose="02000000000000000000" pitchFamily="2" charset="0"/>
                        <a:cs typeface="+mn-cs"/>
                      </a:endParaRPr>
                    </a:p>
                  </a:txBody>
                  <a:tcPr marL="96724" marR="96724" marT="48362" marB="48362" anchor="ctr"/>
                </a:tc>
                <a:tc hMerge="1">
                  <a:txBody>
                    <a:bodyPr/>
                    <a:lstStyle/>
                    <a:p>
                      <a:pPr algn="ctr"/>
                      <a:endParaRPr lang="en-US" sz="1000"/>
                    </a:p>
                  </a:txBody>
                  <a:tcPr vert="vert270">
                    <a:lnL w="635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00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Buyer gains awareness of &lt;solution-type&gt; area, e.g. MDM, CRM, and starts to educate themself</a:t>
                      </a: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mn-cs"/>
                      </a:endParaRPr>
                    </a:p>
                  </a:txBody>
                  <a:tcPr marL="96724" marR="96724" marT="48362" marB="48362"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a:txBody>
                  <a:tcPr marL="96724" marR="96724" marT="48362" marB="4836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Buyer considers &lt;solution-type&gt; and may interact with &lt;your company&gt; representatives and/or your lead gen engine</a:t>
                      </a: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mn-cs"/>
                      </a:endParaRPr>
                    </a:p>
                  </a:txBody>
                  <a:tcPr marL="96724" marR="96724" marT="48362" marB="48362"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a:txBody>
                  <a:tcPr marL="96724" marR="96724" marT="48362" marB="4836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Buyer chooses a &lt;solution type&gt; typically comparing your company and alternatives</a:t>
                      </a: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mn-cs"/>
                      </a:endParaRPr>
                    </a:p>
                  </a:txBody>
                  <a:tcPr marL="96724" marR="96724" marT="48362" marB="48362"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a:txBody>
                  <a:tcPr marL="96724" marR="96724" marT="48362" marB="4836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42674570"/>
                  </a:ext>
                </a:extLst>
              </a:tr>
              <a:tr h="343532">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latin typeface="Roboto" panose="02000000000000000000" pitchFamily="2" charset="0"/>
                          <a:ea typeface="Roboto" panose="02000000000000000000" pitchFamily="2" charset="0"/>
                        </a:rPr>
                        <a:t>Decision Stages</a:t>
                      </a:r>
                      <a:endParaRPr lang="en-US" sz="1000" b="0" i="0" kern="1200" dirty="0">
                        <a:solidFill>
                          <a:schemeClr val="tx1"/>
                        </a:solidFill>
                        <a:latin typeface="Roboto" panose="02000000000000000000" pitchFamily="2" charset="0"/>
                        <a:ea typeface="Roboto" panose="02000000000000000000" pitchFamily="2" charset="0"/>
                        <a:cs typeface="+mn-cs"/>
                      </a:endParaRPr>
                    </a:p>
                  </a:txBody>
                  <a:tcPr marL="96724" marR="96724" marT="48362" marB="48362" anchor="ctr"/>
                </a:tc>
                <a:tc hMerge="1">
                  <a:txBody>
                    <a:bodyPr/>
                    <a:lstStyle/>
                    <a:p>
                      <a:endParaRPr lang="en-US"/>
                    </a:p>
                  </a:txBody>
                  <a:tcPr>
                    <a:lnL w="6350" cap="flat" cmpd="sng" algn="ctr">
                      <a:solidFill>
                        <a:schemeClr val="tx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h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rPr>
                        <a:t>Awareness</a:t>
                      </a:r>
                      <a:endPar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a:txBody>
                  <a:tcPr marL="96724" marR="96724" marT="48362" marB="4836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rPr>
                        <a:t>Recognition</a:t>
                      </a:r>
                      <a:endPar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a:txBody>
                  <a:tcPr marL="96724" marR="96724" marT="48362" marB="4836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rPr>
                        <a:t>Consideration</a:t>
                      </a:r>
                      <a:endPar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a:txBody>
                  <a:tcPr marL="96724" marR="96724" marT="48362" marB="4836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rPr>
                        <a:t>Preference</a:t>
                      </a:r>
                      <a:endPar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a:txBody>
                  <a:tcPr marL="96724" marR="96724" marT="48362" marB="4836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rPr>
                        <a:t>Justification</a:t>
                      </a:r>
                      <a:endPar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a:txBody>
                  <a:tcPr marL="96724" marR="96724" marT="48362" marB="48362"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rPr>
                        <a:t>Selection</a:t>
                      </a:r>
                      <a:endParaRPr kumimoji="0" lang="en-US" sz="8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mn-cs"/>
                      </a:endParaRPr>
                    </a:p>
                  </a:txBody>
                  <a:tcPr marL="96724" marR="96724" marT="48362" marB="48362" anchor="ctr"/>
                </a:tc>
                <a:extLst>
                  <a:ext uri="{0D108BD9-81ED-4DB2-BD59-A6C34878D82A}">
                    <a16:rowId xmlns:a16="http://schemas.microsoft.com/office/drawing/2014/main" val="2298343875"/>
                  </a:ext>
                </a:extLst>
              </a:tr>
              <a:tr h="343532">
                <a:tc rowSpan="8">
                  <a:txBody>
                    <a:bodyPr/>
                    <a:lstStyle/>
                    <a:p>
                      <a:pPr algn="ctr"/>
                      <a:r>
                        <a:rPr lang="en-US" sz="1500" b="0" i="0" dirty="0">
                          <a:solidFill>
                            <a:schemeClr val="accent1"/>
                          </a:solidFill>
                          <a:latin typeface="Roboto" panose="02000000000000000000" pitchFamily="2" charset="0"/>
                          <a:ea typeface="Roboto" panose="02000000000000000000" pitchFamily="2" charset="0"/>
                        </a:rPr>
                        <a:t>Persona Type, e.g. specific IT role, end user in a relevant department – pick one</a:t>
                      </a:r>
                    </a:p>
                  </a:txBody>
                  <a:tcPr marL="96724" marR="96724" marT="48362" marB="48362" vert="vert270" anchor="ctr"/>
                </a:tc>
                <a:tc rowSpan="2">
                  <a:txBody>
                    <a:bodyPr/>
                    <a:lstStyle/>
                    <a:p>
                      <a:pPr algn="ctr"/>
                      <a:r>
                        <a:rPr lang="en-US" sz="1000" b="0" i="0" dirty="0">
                          <a:latin typeface="Roboto" panose="02000000000000000000" pitchFamily="2" charset="0"/>
                          <a:ea typeface="Roboto" panose="02000000000000000000" pitchFamily="2" charset="0"/>
                        </a:rPr>
                        <a:t>Persona Needs</a:t>
                      </a:r>
                    </a:p>
                  </a:txBody>
                  <a:tcPr marL="96724" marR="96724" marT="48362" marB="48362"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latin typeface="Roboto" panose="02000000000000000000" pitchFamily="2" charset="0"/>
                          <a:ea typeface="Roboto" panose="02000000000000000000" pitchFamily="2" charset="0"/>
                        </a:rPr>
                        <a:t>Thinking</a:t>
                      </a:r>
                      <a:endParaRPr lang="en-US" sz="1000" b="0" i="0" kern="1200" dirty="0">
                        <a:solidFill>
                          <a:schemeClr val="tx1"/>
                        </a:solidFill>
                        <a:latin typeface="Roboto" panose="02000000000000000000" pitchFamily="2" charset="0"/>
                        <a:ea typeface="Roboto" panose="02000000000000000000" pitchFamily="2" charset="0"/>
                        <a:cs typeface="+mn-cs"/>
                      </a:endParaRPr>
                    </a:p>
                  </a:txBody>
                  <a:tcPr marL="96724" marR="96724" marT="48362" marB="48362" anchor="ctr"/>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What we are doing now is inefficient/ineffective.  </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Are there any options out there that may meet our specific needs? How can I identify options to evaluate?  </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Is this solution internal to my group? Department? Enterprise?  </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Which product best fits what we are trying to accomplish? What are the criteria to evaluate options? </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What is the ROI for this project and how do I calculate it? Evidence/proof for this to be approved? </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 Are we ready? Is there one clear choice? </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extLst>
                  <a:ext uri="{0D108BD9-81ED-4DB2-BD59-A6C34878D82A}">
                    <a16:rowId xmlns:a16="http://schemas.microsoft.com/office/drawing/2014/main" val="587100563"/>
                  </a:ext>
                </a:extLst>
              </a:tr>
              <a:tr h="343532">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latin typeface="Roboto" panose="02000000000000000000" pitchFamily="2" charset="0"/>
                        <a:ea typeface="Roboto" panose="02000000000000000000" pitchFamily="2" charset="0"/>
                        <a:cs typeface="+mn-cs"/>
                      </a:endParaRPr>
                    </a:p>
                  </a:txBody>
                  <a:tcPr marL="96724" marR="96724" marT="48362" marB="4836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dirty="0"/>
                    </a:p>
                  </a:txBody>
                  <a:tcPr marL="96724" marR="96724" marT="48362" marB="4836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latin typeface="Roboto" panose="02000000000000000000" pitchFamily="2" charset="0"/>
                          <a:ea typeface="Roboto" panose="02000000000000000000" pitchFamily="2" charset="0"/>
                        </a:rPr>
                        <a:t>Doing</a:t>
                      </a:r>
                      <a:endParaRPr lang="en-US" sz="1000" b="0" i="0" kern="1200" dirty="0">
                        <a:solidFill>
                          <a:schemeClr val="tx1"/>
                        </a:solidFill>
                        <a:latin typeface="Roboto" panose="02000000000000000000" pitchFamily="2" charset="0"/>
                        <a:ea typeface="Roboto" panose="02000000000000000000" pitchFamily="2" charset="0"/>
                        <a:cs typeface="+mn-cs"/>
                      </a:endParaRPr>
                    </a:p>
                  </a:txBody>
                  <a:tcPr marL="96724" marR="96724" marT="48362" marB="48362" anchor="ctr"/>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Ask peers, exploring online answers, in a non-branded way. </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Looking for top 5/10 solutions, feature lists, start narrowing, business case related insights.  </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Who needs to be involved in decision? Needs? Agenda/biases? Budget? </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Request SOW from 2-3 preferred vendors.</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Onboarding, adoption, implementation, training, change management, business case.  </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Final business case with ROI and SOW for decision maker to approve (i.e. sign the contract).</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extLst>
                  <a:ext uri="{0D108BD9-81ED-4DB2-BD59-A6C34878D82A}">
                    <a16:rowId xmlns:a16="http://schemas.microsoft.com/office/drawing/2014/main" val="3913977595"/>
                  </a:ext>
                </a:extLst>
              </a:tr>
              <a:tr h="444717">
                <a:tc vMerge="1">
                  <a:txBody>
                    <a:bodyPr/>
                    <a:lstStyle/>
                    <a:p>
                      <a:pPr algn="ctr"/>
                      <a:r>
                        <a:rPr lang="en-US" sz="1500" b="0" i="0" dirty="0">
                          <a:latin typeface="Roboto" panose="02000000000000000000" pitchFamily="2" charset="0"/>
                          <a:ea typeface="Roboto" panose="02000000000000000000" pitchFamily="2" charset="0"/>
                        </a:rPr>
                        <a:t>Persona Type; e.g. specific IT Role, end user in a relevant department – pick one</a:t>
                      </a:r>
                    </a:p>
                  </a:txBody>
                  <a:tcPr marL="96724" marR="96724" marT="48362" marB="48362"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a:r>
                        <a:rPr lang="en-US" sz="1000" b="0" i="0" dirty="0">
                          <a:latin typeface="Roboto" panose="02000000000000000000" pitchFamily="2" charset="0"/>
                          <a:ea typeface="Roboto" panose="02000000000000000000" pitchFamily="2" charset="0"/>
                        </a:rPr>
                        <a:t>Interaction</a:t>
                      </a:r>
                    </a:p>
                  </a:txBody>
                  <a:tcPr marL="96724" marR="96724" marT="48362" marB="48362" vert="vert270"/>
                </a:tc>
                <a:tc>
                  <a:txBody>
                    <a:bodyPr/>
                    <a:lstStyle/>
                    <a:p>
                      <a:pPr algn="l"/>
                      <a:r>
                        <a:rPr lang="en-US" sz="1000" b="0" i="0" dirty="0">
                          <a:latin typeface="Roboto" panose="02000000000000000000" pitchFamily="2" charset="0"/>
                          <a:ea typeface="Roboto" panose="02000000000000000000" pitchFamily="2" charset="0"/>
                        </a:rPr>
                        <a:t>Human</a:t>
                      </a:r>
                    </a:p>
                  </a:txBody>
                  <a:tcPr marL="96724" marR="96724" marT="48362" marB="48362" anchor="ctr"/>
                </a:tc>
                <a:tc>
                  <a:txBody>
                    <a:bodyPr/>
                    <a:lstStyle/>
                    <a:p>
                      <a:endParaRPr lang="en-US" sz="800" b="0" i="0" dirty="0">
                        <a:solidFill>
                          <a:schemeClr val="tx1"/>
                        </a:solidFill>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endParaRPr lang="en-US" sz="800" b="0" i="0" dirty="0">
                        <a:solidFill>
                          <a:schemeClr val="tx1"/>
                        </a:solidFill>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endParaRPr lang="en-US" sz="800" b="0" i="0" dirty="0">
                        <a:solidFill>
                          <a:schemeClr val="tx1"/>
                        </a:solidFill>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endParaRPr lang="en-US" sz="800" b="0" i="0" dirty="0">
                        <a:solidFill>
                          <a:schemeClr val="tx1"/>
                        </a:solidFill>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endParaRPr lang="en-US" sz="800" b="0" i="0" dirty="0">
                        <a:solidFill>
                          <a:schemeClr val="tx1"/>
                        </a:solidFill>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endParaRPr lang="en-US" sz="800" b="0" i="0" dirty="0">
                        <a:solidFill>
                          <a:schemeClr val="tx1"/>
                        </a:solidFill>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extLst>
                  <a:ext uri="{0D108BD9-81ED-4DB2-BD59-A6C34878D82A}">
                    <a16:rowId xmlns:a16="http://schemas.microsoft.com/office/drawing/2014/main" val="23276754"/>
                  </a:ext>
                </a:extLst>
              </a:tr>
              <a:tr h="400050">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r>
                        <a:rPr lang="en-US" sz="1000" b="0" i="0" kern="1200" dirty="0">
                          <a:solidFill>
                            <a:schemeClr val="dk1"/>
                          </a:solidFill>
                          <a:latin typeface="Roboto" panose="02000000000000000000" pitchFamily="2" charset="0"/>
                          <a:ea typeface="Roboto" panose="02000000000000000000" pitchFamily="2" charset="0"/>
                        </a:rPr>
                        <a:t>Non-Human</a:t>
                      </a:r>
                      <a:endParaRPr lang="en-US" sz="1000" b="0" i="0" kern="1200" dirty="0">
                        <a:solidFill>
                          <a:schemeClr val="dk1"/>
                        </a:solidFill>
                        <a:latin typeface="Roboto" panose="02000000000000000000" pitchFamily="2" charset="0"/>
                        <a:ea typeface="Roboto" panose="02000000000000000000" pitchFamily="2" charset="0"/>
                        <a:cs typeface="+mn-cs"/>
                      </a:endParaRPr>
                    </a:p>
                  </a:txBody>
                  <a:tcPr marL="96724" marR="96724" marT="48362" marB="48362" anchor="ctr"/>
                </a:tc>
                <a:tc>
                  <a:txBody>
                    <a:bodyPr/>
                    <a:lstStyle/>
                    <a:p>
                      <a:endParaRPr lang="en-US" sz="800" b="0" i="0" dirty="0">
                        <a:solidFill>
                          <a:schemeClr val="tx1"/>
                        </a:solidFill>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endParaRPr lang="en-US" sz="800" b="0" i="0" dirty="0">
                        <a:solidFill>
                          <a:schemeClr val="tx1"/>
                        </a:solidFill>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endParaRPr lang="en-US" sz="800" b="0" i="0" dirty="0">
                        <a:solidFill>
                          <a:schemeClr val="tx1"/>
                        </a:solidFill>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endParaRPr lang="en-US" sz="800" b="0" i="0" dirty="0">
                        <a:solidFill>
                          <a:schemeClr val="tx1"/>
                        </a:solidFill>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endParaRPr lang="en-US" sz="800" b="0" i="0" dirty="0">
                        <a:solidFill>
                          <a:schemeClr val="tx1"/>
                        </a:solidFill>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endParaRPr lang="en-US" sz="800" b="0" i="0" dirty="0">
                        <a:solidFill>
                          <a:schemeClr val="tx1"/>
                        </a:solidFill>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extLst>
                  <a:ext uri="{0D108BD9-81ED-4DB2-BD59-A6C34878D82A}">
                    <a16:rowId xmlns:a16="http://schemas.microsoft.com/office/drawing/2014/main" val="902147280"/>
                  </a:ext>
                </a:extLst>
              </a:tr>
              <a:tr h="735786">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000" b="0" i="0" dirty="0">
                          <a:latin typeface="Roboto" panose="02000000000000000000" pitchFamily="2" charset="0"/>
                          <a:ea typeface="Roboto" panose="02000000000000000000" pitchFamily="2" charset="0"/>
                        </a:rPr>
                        <a:t> Engagement</a:t>
                      </a:r>
                    </a:p>
                  </a:txBody>
                  <a:tcPr marL="96724" marR="96724" marT="48362" marB="48362" vert="vert270"/>
                </a:tc>
                <a:tc>
                  <a:txBody>
                    <a:bodyPr/>
                    <a:lstStyle/>
                    <a:p>
                      <a:pPr marL="0" algn="l" defTabSz="457200" rtl="0" eaLnBrk="1" latinLnBrk="0" hangingPunct="1"/>
                      <a:r>
                        <a:rPr lang="en-US" sz="1000" b="0" i="0" kern="1200" dirty="0">
                          <a:solidFill>
                            <a:schemeClr val="dk1"/>
                          </a:solidFill>
                          <a:latin typeface="Roboto" panose="02000000000000000000" pitchFamily="2" charset="0"/>
                          <a:ea typeface="Roboto" panose="02000000000000000000" pitchFamily="2" charset="0"/>
                        </a:rPr>
                        <a:t>Asset Type</a:t>
                      </a:r>
                      <a:endParaRPr lang="en-US" sz="1000" b="0" i="0" kern="1200" dirty="0">
                        <a:solidFill>
                          <a:schemeClr val="dk1"/>
                        </a:solidFill>
                        <a:latin typeface="Roboto" panose="02000000000000000000" pitchFamily="2" charset="0"/>
                        <a:ea typeface="Roboto" panose="02000000000000000000" pitchFamily="2" charset="0"/>
                        <a:cs typeface="+mn-cs"/>
                      </a:endParaRPr>
                    </a:p>
                  </a:txBody>
                  <a:tcPr marL="96724" marR="96724" marT="48362" marB="48362" anchor="ctr"/>
                </a:tc>
                <a:tc>
                  <a:txBody>
                    <a:bodyPr/>
                    <a:lstStyle/>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“Panel of practitioners”</a:t>
                      </a:r>
                    </a:p>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Case studies</a:t>
                      </a:r>
                    </a:p>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Awareness video on topic</a:t>
                      </a: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Competitive comparisons</a:t>
                      </a:r>
                    </a:p>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Video exploring different options</a:t>
                      </a: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Checklist</a:t>
                      </a:r>
                    </a:p>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Simple solution configurator</a:t>
                      </a:r>
                    </a:p>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Case studies on how others made the decision</a:t>
                      </a:r>
                    </a:p>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Solution guide</a:t>
                      </a:r>
                    </a:p>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Head-to-head comparisons</a:t>
                      </a:r>
                    </a:p>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Case studies</a:t>
                      </a:r>
                    </a:p>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Demos</a:t>
                      </a:r>
                    </a:p>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ROI calculator</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Case studies</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Implementation and support guides</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Customer testimonials</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Customer references</a:t>
                      </a: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extLst>
                  <a:ext uri="{0D108BD9-81ED-4DB2-BD59-A6C34878D82A}">
                    <a16:rowId xmlns:a16="http://schemas.microsoft.com/office/drawing/2014/main" val="115688275"/>
                  </a:ext>
                </a:extLst>
              </a:tr>
              <a:tr h="602746">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r>
                        <a:rPr lang="en-US" sz="1000" b="0" i="0" kern="1200" dirty="0">
                          <a:solidFill>
                            <a:schemeClr val="dk1"/>
                          </a:solidFill>
                          <a:latin typeface="Roboto" panose="02000000000000000000" pitchFamily="2" charset="0"/>
                          <a:ea typeface="Roboto" panose="02000000000000000000" pitchFamily="2" charset="0"/>
                        </a:rPr>
                        <a:t>Delivery Channel</a:t>
                      </a:r>
                      <a:endParaRPr lang="en-US" sz="1000" b="0" i="0" kern="1200" dirty="0">
                        <a:solidFill>
                          <a:schemeClr val="dk1"/>
                        </a:solidFill>
                        <a:latin typeface="Roboto" panose="02000000000000000000" pitchFamily="2" charset="0"/>
                        <a:ea typeface="Roboto" panose="02000000000000000000" pitchFamily="2" charset="0"/>
                        <a:cs typeface="+mn-cs"/>
                      </a:endParaRPr>
                    </a:p>
                  </a:txBody>
                  <a:tcPr marL="96724" marR="96724" marT="48362" marB="48362" anchor="ctr"/>
                </a:tc>
                <a:tc>
                  <a:txBody>
                    <a:bodyPr/>
                    <a:lstStyle/>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Webinars, local event</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Website</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Email link to video</a:t>
                      </a: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Buyer review sites</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Website with case studies, video</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Webinar, panel discussion at event</a:t>
                      </a: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Website app for sizing the solution</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Simple questionnaire</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Website case studies</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Webinar with customers</a:t>
                      </a: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Sales force/sales engineering demonstration</a:t>
                      </a:r>
                    </a:p>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Sales force help with needs assessment</a:t>
                      </a:r>
                    </a:p>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Sales force</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Sales engineering</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Videos of customer testimonials</a:t>
                      </a: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tc>
                  <a:txBody>
                    <a:bodyPr/>
                    <a:lstStyle/>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Sales force</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Sales Management</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rPr>
                        <a:t>Customer reference calls</a:t>
                      </a:r>
                    </a:p>
                    <a:p>
                      <a:pPr marL="171450" marR="0" lvl="0" indent="-171450" algn="l" defTabSz="457200" rtl="0" eaLnBrk="1" fontAlgn="auto" latinLnBrk="0" hangingPunct="1">
                        <a:lnSpc>
                          <a:spcPct val="100000"/>
                        </a:lnSpc>
                        <a:spcBef>
                          <a:spcPts val="0"/>
                        </a:spcBef>
                        <a:spcAft>
                          <a:spcPts val="0"/>
                        </a:spcAft>
                        <a:buClr>
                          <a:schemeClr val="tx2"/>
                        </a:buClr>
                        <a:buSzTx/>
                        <a:buFont typeface="Wingdings" pitchFamily="2" charset="2"/>
                        <a:buChar char="§"/>
                        <a:tabLst/>
                        <a:defRPr/>
                      </a:pPr>
                      <a:endPar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endParaRPr>
                    </a:p>
                  </a:txBody>
                  <a:tcPr marL="96724" marR="96724" marT="48362" marB="48362"/>
                </a:tc>
                <a:extLst>
                  <a:ext uri="{0D108BD9-81ED-4DB2-BD59-A6C34878D82A}">
                    <a16:rowId xmlns:a16="http://schemas.microsoft.com/office/drawing/2014/main" val="902127127"/>
                  </a:ext>
                </a:extLst>
              </a:tr>
              <a:tr h="427998">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sz="1000" b="0" i="0" dirty="0">
                          <a:latin typeface="Roboto" panose="02000000000000000000" pitchFamily="2" charset="0"/>
                          <a:ea typeface="Roboto" panose="02000000000000000000" pitchFamily="2" charset="0"/>
                        </a:rPr>
                        <a:t>Objective</a:t>
                      </a:r>
                    </a:p>
                  </a:txBody>
                  <a:tcPr marL="96724" marR="96724" marT="48362" marB="48362" vert="vert270"/>
                </a:tc>
                <a:tc>
                  <a:txBody>
                    <a:bodyPr/>
                    <a:lstStyle/>
                    <a:p>
                      <a:pPr marL="0" algn="l" defTabSz="457200" rtl="0" eaLnBrk="1" latinLnBrk="0" hangingPunct="1"/>
                      <a:r>
                        <a:rPr lang="en-US" sz="1000" b="0" i="0" kern="1200" dirty="0">
                          <a:solidFill>
                            <a:schemeClr val="dk1"/>
                          </a:solidFill>
                          <a:latin typeface="Roboto" panose="02000000000000000000" pitchFamily="2" charset="0"/>
                          <a:ea typeface="Roboto" panose="02000000000000000000" pitchFamily="2" charset="0"/>
                        </a:rPr>
                        <a:t>Objective</a:t>
                      </a:r>
                      <a:endParaRPr lang="en-US" sz="1000" b="0" i="0" kern="1200" dirty="0">
                        <a:solidFill>
                          <a:schemeClr val="dk1"/>
                        </a:solidFill>
                        <a:latin typeface="Roboto" panose="02000000000000000000" pitchFamily="2" charset="0"/>
                        <a:ea typeface="Roboto" panose="02000000000000000000" pitchFamily="2" charset="0"/>
                        <a:cs typeface="+mn-cs"/>
                      </a:endParaRPr>
                    </a:p>
                  </a:txBody>
                  <a:tcPr marL="96724" marR="96724" marT="48362" marB="48362" anchor="ctr"/>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Inform: Connect the persona with the business issue.</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Trigger: Pinpoint the concept that will persuade the persona to action.</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Benefit: Explain how the solution meets the persona's need or solves a problem.</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Differentiate: Illustrate how your solutions is unique from alternatives.</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Business Case: Offer investment rationale based on persona decision criteria.</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tc>
                  <a:txBody>
                    <a:bodyPr/>
                    <a:lstStyle/>
                    <a:p>
                      <a:pPr algn="l" fontAlgn="t"/>
                      <a:r>
                        <a:rPr lang="en-US" sz="800" b="0" i="0" u="none" strike="noStrike" dirty="0">
                          <a:solidFill>
                            <a:srgbClr val="000000"/>
                          </a:solidFill>
                          <a:effectLst/>
                          <a:latin typeface="Roboto" panose="02000000000000000000" pitchFamily="2" charset="0"/>
                          <a:ea typeface="Roboto" panose="02000000000000000000" pitchFamily="2" charset="0"/>
                        </a:rPr>
                        <a:t>Confirm: Inspire choice for your solution via proof, e.g. quotes, cases, references.</a:t>
                      </a:r>
                      <a:endParaRPr lang="en-US" sz="800" b="0" i="0" u="none" strike="noStrike" dirty="0">
                        <a:solidFill>
                          <a:srgbClr val="000000"/>
                        </a:solidFill>
                        <a:effectLst/>
                        <a:latin typeface="Roboto" panose="02000000000000000000" pitchFamily="2" charset="0"/>
                        <a:ea typeface="Roboto" panose="02000000000000000000" pitchFamily="2" charset="0"/>
                        <a:cs typeface="Roboto Light" panose="020F0302020204030204" pitchFamily="34" charset="0"/>
                      </a:endParaRPr>
                    </a:p>
                  </a:txBody>
                  <a:tcPr marL="9525" marR="9525" marT="9525" marB="0"/>
                </a:tc>
                <a:extLst>
                  <a:ext uri="{0D108BD9-81ED-4DB2-BD59-A6C34878D82A}">
                    <a16:rowId xmlns:a16="http://schemas.microsoft.com/office/drawing/2014/main" val="3870355120"/>
                  </a:ext>
                </a:extLst>
              </a:tr>
              <a:tr h="399933">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57200" rtl="0" eaLnBrk="1" latinLnBrk="0" hangingPunct="1"/>
                      <a:r>
                        <a:rPr lang="en-US" sz="1000" b="0" i="0" kern="1200" dirty="0">
                          <a:solidFill>
                            <a:schemeClr val="dk1"/>
                          </a:solidFill>
                          <a:latin typeface="Roboto" panose="02000000000000000000" pitchFamily="2" charset="0"/>
                          <a:ea typeface="Roboto" panose="02000000000000000000" pitchFamily="2" charset="0"/>
                        </a:rPr>
                        <a:t>Your Key Messages</a:t>
                      </a:r>
                      <a:endParaRPr lang="en-US" sz="1000" b="0" i="0" kern="1200" dirty="0">
                        <a:solidFill>
                          <a:schemeClr val="dk1"/>
                        </a:solidFill>
                        <a:latin typeface="Roboto" panose="02000000000000000000" pitchFamily="2" charset="0"/>
                        <a:ea typeface="Roboto" panose="02000000000000000000" pitchFamily="2" charset="0"/>
                        <a:cs typeface="+mn-cs"/>
                      </a:endParaRPr>
                    </a:p>
                  </a:txBody>
                  <a:tcPr marL="96724" marR="96724" marT="48362" marB="48362" anchor="ctr"/>
                </a:tc>
                <a:tc>
                  <a:txBody>
                    <a:bodyPr/>
                    <a:lstStyle/>
                    <a:p>
                      <a:pPr marL="171450" indent="-171450">
                        <a:buFont typeface="Arial" panose="020B0604020202020204" pitchFamily="34" charset="0"/>
                        <a:buChar char="•"/>
                      </a:pPr>
                      <a:r>
                        <a:rPr lang="en-US" sz="800" b="0" i="0" dirty="0">
                          <a:solidFill>
                            <a:schemeClr val="accent1"/>
                          </a:solidFill>
                          <a:latin typeface="Roboto" panose="02000000000000000000" pitchFamily="2" charset="0"/>
                          <a:ea typeface="Roboto" panose="02000000000000000000" pitchFamily="2" charset="0"/>
                          <a:cs typeface="Roboto Light" panose="020F0302020204030204" pitchFamily="34" charset="0"/>
                        </a:rPr>
                        <a:t>Your message here</a:t>
                      </a:r>
                    </a:p>
                  </a:txBody>
                  <a:tcPr marL="96724" marR="96724" marT="48362" marB="48362"/>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rPr>
                        <a:t>Your message here</a:t>
                      </a:r>
                    </a:p>
                  </a:txBody>
                  <a:tcPr marL="96724" marR="96724" marT="48362" marB="48362"/>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rPr>
                        <a:t>Your message here</a:t>
                      </a:r>
                    </a:p>
                  </a:txBody>
                  <a:tcPr marL="96724" marR="96724" marT="48362" marB="48362"/>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rPr>
                        <a:t>Your message here</a:t>
                      </a:r>
                    </a:p>
                  </a:txBody>
                  <a:tcPr marL="96724" marR="96724" marT="48362" marB="48362"/>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rPr>
                        <a:t>Your message here</a:t>
                      </a:r>
                    </a:p>
                  </a:txBody>
                  <a:tcPr marL="96724" marR="96724" marT="48362" marB="48362"/>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Roboto Light" panose="020F0302020204030204" pitchFamily="34" charset="0"/>
                        </a:rPr>
                        <a:t>Your message here</a:t>
                      </a:r>
                    </a:p>
                  </a:txBody>
                  <a:tcPr marL="96724" marR="96724" marT="48362" marB="48362"/>
                </a:tc>
                <a:extLst>
                  <a:ext uri="{0D108BD9-81ED-4DB2-BD59-A6C34878D82A}">
                    <a16:rowId xmlns:a16="http://schemas.microsoft.com/office/drawing/2014/main" val="1698649313"/>
                  </a:ext>
                </a:extLst>
              </a:tr>
            </a:tbl>
          </a:graphicData>
        </a:graphic>
      </p:graphicFrame>
      <p:sp>
        <p:nvSpPr>
          <p:cNvPr id="33" name="Arrow: Chevron 58">
            <a:extLst>
              <a:ext uri="{FF2B5EF4-FFF2-40B4-BE49-F238E27FC236}">
                <a16:creationId xmlns:a16="http://schemas.microsoft.com/office/drawing/2014/main" id="{F3A7E717-4CCB-4801-B4F4-FB7B860CBEFA}"/>
              </a:ext>
            </a:extLst>
          </p:cNvPr>
          <p:cNvSpPr/>
          <p:nvPr/>
        </p:nvSpPr>
        <p:spPr>
          <a:xfrm>
            <a:off x="2196421" y="1239355"/>
            <a:ext cx="3299103" cy="275395"/>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75" dirty="0">
                <a:solidFill>
                  <a:schemeClr val="tx1"/>
                </a:solidFill>
                <a:latin typeface="Roboto" panose="02000000000000000000" pitchFamily="2" charset="0"/>
                <a:ea typeface="Roboto" panose="02000000000000000000" pitchFamily="2" charset="0"/>
              </a:rPr>
              <a:t>Education</a:t>
            </a:r>
          </a:p>
        </p:txBody>
      </p:sp>
      <p:sp>
        <p:nvSpPr>
          <p:cNvPr id="35" name="Arrow: Pentagon 59">
            <a:extLst>
              <a:ext uri="{FF2B5EF4-FFF2-40B4-BE49-F238E27FC236}">
                <a16:creationId xmlns:a16="http://schemas.microsoft.com/office/drawing/2014/main" id="{1C294AC6-FC55-4E5C-B852-B2195F9E5AEB}"/>
              </a:ext>
            </a:extLst>
          </p:cNvPr>
          <p:cNvSpPr/>
          <p:nvPr/>
        </p:nvSpPr>
        <p:spPr>
          <a:xfrm>
            <a:off x="391938" y="1239355"/>
            <a:ext cx="1871185" cy="275395"/>
          </a:xfrm>
          <a:prstGeom prst="homePlat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69" dirty="0">
                <a:solidFill>
                  <a:schemeClr val="tx1"/>
                </a:solidFill>
                <a:latin typeface="Roboto" panose="02000000000000000000" pitchFamily="2" charset="0"/>
                <a:ea typeface="Roboto" panose="02000000000000000000" pitchFamily="2" charset="0"/>
              </a:rPr>
              <a:t>Buying Journey Phase</a:t>
            </a:r>
          </a:p>
        </p:txBody>
      </p:sp>
      <p:sp>
        <p:nvSpPr>
          <p:cNvPr id="36" name="Arrow: Chevron 65">
            <a:extLst>
              <a:ext uri="{FF2B5EF4-FFF2-40B4-BE49-F238E27FC236}">
                <a16:creationId xmlns:a16="http://schemas.microsoft.com/office/drawing/2014/main" id="{183F9657-72CA-49F7-BC4D-886A4F2F2EB7}"/>
              </a:ext>
            </a:extLst>
          </p:cNvPr>
          <p:cNvSpPr/>
          <p:nvPr/>
        </p:nvSpPr>
        <p:spPr>
          <a:xfrm>
            <a:off x="5428822" y="1239355"/>
            <a:ext cx="3299103" cy="275395"/>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75" dirty="0">
                <a:solidFill>
                  <a:schemeClr val="tx1"/>
                </a:solidFill>
                <a:latin typeface="Roboto" panose="02000000000000000000" pitchFamily="2" charset="0"/>
                <a:ea typeface="Roboto" panose="02000000000000000000" pitchFamily="2" charset="0"/>
              </a:rPr>
              <a:t>Solution</a:t>
            </a:r>
          </a:p>
        </p:txBody>
      </p:sp>
      <p:sp>
        <p:nvSpPr>
          <p:cNvPr id="37" name="Arrow: Chevron 67">
            <a:extLst>
              <a:ext uri="{FF2B5EF4-FFF2-40B4-BE49-F238E27FC236}">
                <a16:creationId xmlns:a16="http://schemas.microsoft.com/office/drawing/2014/main" id="{8D68F2E3-E19F-42A6-B915-E3A9BF00074D}"/>
              </a:ext>
            </a:extLst>
          </p:cNvPr>
          <p:cNvSpPr/>
          <p:nvPr/>
        </p:nvSpPr>
        <p:spPr>
          <a:xfrm>
            <a:off x="8661222" y="1239355"/>
            <a:ext cx="3299103" cy="275395"/>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75" dirty="0">
                <a:solidFill>
                  <a:schemeClr val="tx1"/>
                </a:solidFill>
                <a:latin typeface="Roboto" panose="02000000000000000000" pitchFamily="2" charset="0"/>
                <a:ea typeface="Roboto" panose="02000000000000000000" pitchFamily="2" charset="0"/>
              </a:rPr>
              <a:t>Selection</a:t>
            </a:r>
          </a:p>
        </p:txBody>
      </p:sp>
      <p:sp>
        <p:nvSpPr>
          <p:cNvPr id="38" name="Oval 37">
            <a:extLst>
              <a:ext uri="{FF2B5EF4-FFF2-40B4-BE49-F238E27FC236}">
                <a16:creationId xmlns:a16="http://schemas.microsoft.com/office/drawing/2014/main" id="{1CD99E95-99E2-4B84-A5D0-A24242659EA1}"/>
              </a:ext>
            </a:extLst>
          </p:cNvPr>
          <p:cNvSpPr>
            <a:spLocks noChangeAspect="1"/>
          </p:cNvSpPr>
          <p:nvPr/>
        </p:nvSpPr>
        <p:spPr>
          <a:xfrm>
            <a:off x="3124740" y="3284021"/>
            <a:ext cx="163282" cy="163283"/>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40" b="1" dirty="0">
                <a:solidFill>
                  <a:schemeClr val="accent1"/>
                </a:solidFill>
                <a:latin typeface="Arial" panose="020B0604020202020204" pitchFamily="34" charset="0"/>
              </a:rPr>
              <a:t>1</a:t>
            </a:r>
          </a:p>
        </p:txBody>
      </p:sp>
      <p:sp>
        <p:nvSpPr>
          <p:cNvPr id="40" name="Oval 39">
            <a:extLst>
              <a:ext uri="{FF2B5EF4-FFF2-40B4-BE49-F238E27FC236}">
                <a16:creationId xmlns:a16="http://schemas.microsoft.com/office/drawing/2014/main" id="{1F90A9EC-013D-49CE-94F6-AB4A614D975E}"/>
              </a:ext>
            </a:extLst>
          </p:cNvPr>
          <p:cNvSpPr>
            <a:spLocks noChangeAspect="1"/>
          </p:cNvSpPr>
          <p:nvPr/>
        </p:nvSpPr>
        <p:spPr>
          <a:xfrm>
            <a:off x="4484993" y="3688015"/>
            <a:ext cx="163282" cy="163283"/>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40" b="1" dirty="0">
                <a:solidFill>
                  <a:schemeClr val="accent1"/>
                </a:solidFill>
                <a:latin typeface="Arial" panose="020B0604020202020204" pitchFamily="34" charset="0"/>
              </a:rPr>
              <a:t>2</a:t>
            </a:r>
          </a:p>
        </p:txBody>
      </p:sp>
      <p:sp>
        <p:nvSpPr>
          <p:cNvPr id="41" name="Oval 40">
            <a:extLst>
              <a:ext uri="{FF2B5EF4-FFF2-40B4-BE49-F238E27FC236}">
                <a16:creationId xmlns:a16="http://schemas.microsoft.com/office/drawing/2014/main" id="{4DB9E105-2025-4952-AAB8-8895F6DD94BB}"/>
              </a:ext>
            </a:extLst>
          </p:cNvPr>
          <p:cNvSpPr>
            <a:spLocks noChangeAspect="1"/>
          </p:cNvSpPr>
          <p:nvPr/>
        </p:nvSpPr>
        <p:spPr>
          <a:xfrm>
            <a:off x="6937325" y="3261883"/>
            <a:ext cx="163282" cy="1632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40" b="1" dirty="0">
                <a:solidFill>
                  <a:schemeClr val="accent1"/>
                </a:solidFill>
                <a:latin typeface="Arial" panose="020B0604020202020204" pitchFamily="34" charset="0"/>
              </a:rPr>
              <a:t>4</a:t>
            </a:r>
          </a:p>
        </p:txBody>
      </p:sp>
      <p:cxnSp>
        <p:nvCxnSpPr>
          <p:cNvPr id="42" name="Straight Connector 41">
            <a:extLst>
              <a:ext uri="{FF2B5EF4-FFF2-40B4-BE49-F238E27FC236}">
                <a16:creationId xmlns:a16="http://schemas.microsoft.com/office/drawing/2014/main" id="{C2482CC2-347A-4BA1-B993-E40AD591E4CA}"/>
              </a:ext>
            </a:extLst>
          </p:cNvPr>
          <p:cNvCxnSpPr>
            <a:cxnSpLocks/>
            <a:stCxn id="47" idx="6"/>
            <a:endCxn id="41" idx="2"/>
          </p:cNvCxnSpPr>
          <p:nvPr/>
        </p:nvCxnSpPr>
        <p:spPr>
          <a:xfrm flipV="1">
            <a:off x="5998566" y="3343525"/>
            <a:ext cx="938759" cy="412542"/>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23FF944-1345-400D-B44B-0451CF03A6CA}"/>
              </a:ext>
            </a:extLst>
          </p:cNvPr>
          <p:cNvCxnSpPr>
            <a:cxnSpLocks/>
            <a:stCxn id="41" idx="6"/>
            <a:endCxn id="48" idx="2"/>
          </p:cNvCxnSpPr>
          <p:nvPr/>
        </p:nvCxnSpPr>
        <p:spPr>
          <a:xfrm>
            <a:off x="7100607" y="3343525"/>
            <a:ext cx="775477" cy="15403"/>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5ADCD19-083E-40F8-BCF3-65C15D3D3995}"/>
              </a:ext>
            </a:extLst>
          </p:cNvPr>
          <p:cNvCxnSpPr>
            <a:cxnSpLocks/>
            <a:stCxn id="49" idx="7"/>
            <a:endCxn id="46" idx="2"/>
          </p:cNvCxnSpPr>
          <p:nvPr/>
        </p:nvCxnSpPr>
        <p:spPr>
          <a:xfrm flipV="1">
            <a:off x="8554137" y="3421005"/>
            <a:ext cx="895205" cy="330661"/>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16AC4EB-65D2-40BC-B7CD-E582A098D525}"/>
              </a:ext>
            </a:extLst>
          </p:cNvPr>
          <p:cNvCxnSpPr>
            <a:cxnSpLocks/>
            <a:stCxn id="46" idx="6"/>
            <a:endCxn id="50" idx="1"/>
          </p:cNvCxnSpPr>
          <p:nvPr/>
        </p:nvCxnSpPr>
        <p:spPr>
          <a:xfrm flipV="1">
            <a:off x="9612624" y="3347869"/>
            <a:ext cx="1442354" cy="73136"/>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54EB4531-5F14-4E83-9FD7-076EC76E0025}"/>
              </a:ext>
            </a:extLst>
          </p:cNvPr>
          <p:cNvSpPr>
            <a:spLocks noChangeAspect="1"/>
          </p:cNvSpPr>
          <p:nvPr/>
        </p:nvSpPr>
        <p:spPr>
          <a:xfrm>
            <a:off x="9449342" y="3339363"/>
            <a:ext cx="163282" cy="163283"/>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40" b="1" dirty="0">
                <a:solidFill>
                  <a:schemeClr val="accent1"/>
                </a:solidFill>
                <a:latin typeface="Arial" panose="020B0604020202020204" pitchFamily="34" charset="0"/>
              </a:rPr>
              <a:t>7</a:t>
            </a:r>
          </a:p>
        </p:txBody>
      </p:sp>
      <p:sp>
        <p:nvSpPr>
          <p:cNvPr id="47" name="Oval 46">
            <a:extLst>
              <a:ext uri="{FF2B5EF4-FFF2-40B4-BE49-F238E27FC236}">
                <a16:creationId xmlns:a16="http://schemas.microsoft.com/office/drawing/2014/main" id="{1DA2C75B-4777-4A9C-BAA1-431D187C6EAB}"/>
              </a:ext>
            </a:extLst>
          </p:cNvPr>
          <p:cNvSpPr>
            <a:spLocks noChangeAspect="1"/>
          </p:cNvSpPr>
          <p:nvPr/>
        </p:nvSpPr>
        <p:spPr>
          <a:xfrm>
            <a:off x="5835284" y="3674425"/>
            <a:ext cx="163282" cy="163283"/>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40" b="1" dirty="0">
                <a:solidFill>
                  <a:schemeClr val="accent1"/>
                </a:solidFill>
                <a:latin typeface="Arial" panose="020B0604020202020204" pitchFamily="34" charset="0"/>
              </a:rPr>
              <a:t>3</a:t>
            </a:r>
          </a:p>
        </p:txBody>
      </p:sp>
      <p:sp>
        <p:nvSpPr>
          <p:cNvPr id="48" name="Oval 47">
            <a:extLst>
              <a:ext uri="{FF2B5EF4-FFF2-40B4-BE49-F238E27FC236}">
                <a16:creationId xmlns:a16="http://schemas.microsoft.com/office/drawing/2014/main" id="{3F7B00E1-B561-4887-A606-819C75EB39F8}"/>
              </a:ext>
            </a:extLst>
          </p:cNvPr>
          <p:cNvSpPr>
            <a:spLocks noChangeAspect="1"/>
          </p:cNvSpPr>
          <p:nvPr/>
        </p:nvSpPr>
        <p:spPr>
          <a:xfrm>
            <a:off x="7876084" y="3277286"/>
            <a:ext cx="163282" cy="16328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40" b="1" dirty="0">
                <a:solidFill>
                  <a:schemeClr val="accent1"/>
                </a:solidFill>
                <a:latin typeface="Arial" panose="020B0604020202020204" pitchFamily="34" charset="0"/>
              </a:rPr>
              <a:t>5</a:t>
            </a:r>
          </a:p>
        </p:txBody>
      </p:sp>
      <p:sp>
        <p:nvSpPr>
          <p:cNvPr id="49" name="Oval 48">
            <a:extLst>
              <a:ext uri="{FF2B5EF4-FFF2-40B4-BE49-F238E27FC236}">
                <a16:creationId xmlns:a16="http://schemas.microsoft.com/office/drawing/2014/main" id="{B70744EB-4C0C-48FA-8D56-AE7751F0B135}"/>
              </a:ext>
            </a:extLst>
          </p:cNvPr>
          <p:cNvSpPr>
            <a:spLocks noChangeAspect="1"/>
          </p:cNvSpPr>
          <p:nvPr/>
        </p:nvSpPr>
        <p:spPr>
          <a:xfrm>
            <a:off x="8414767" y="3727754"/>
            <a:ext cx="163282" cy="163283"/>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40" b="1" dirty="0">
                <a:solidFill>
                  <a:schemeClr val="accent1"/>
                </a:solidFill>
                <a:latin typeface="Arial" panose="020B0604020202020204" pitchFamily="34" charset="0"/>
              </a:rPr>
              <a:t>6</a:t>
            </a:r>
          </a:p>
        </p:txBody>
      </p:sp>
      <p:sp>
        <p:nvSpPr>
          <p:cNvPr id="50" name="Oval 49">
            <a:extLst>
              <a:ext uri="{FF2B5EF4-FFF2-40B4-BE49-F238E27FC236}">
                <a16:creationId xmlns:a16="http://schemas.microsoft.com/office/drawing/2014/main" id="{7DAF251D-6EE3-46D5-8332-DF2EEDD888D6}"/>
              </a:ext>
            </a:extLst>
          </p:cNvPr>
          <p:cNvSpPr>
            <a:spLocks noChangeAspect="1"/>
          </p:cNvSpPr>
          <p:nvPr/>
        </p:nvSpPr>
        <p:spPr>
          <a:xfrm>
            <a:off x="11031066" y="3323957"/>
            <a:ext cx="163282" cy="163283"/>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740" b="1" dirty="0">
                <a:solidFill>
                  <a:schemeClr val="accent1"/>
                </a:solidFill>
                <a:latin typeface="Arial" panose="020B0604020202020204" pitchFamily="34" charset="0"/>
              </a:rPr>
              <a:t>8</a:t>
            </a:r>
          </a:p>
        </p:txBody>
      </p:sp>
      <p:sp>
        <p:nvSpPr>
          <p:cNvPr id="51" name="TextBox 50">
            <a:extLst>
              <a:ext uri="{FF2B5EF4-FFF2-40B4-BE49-F238E27FC236}">
                <a16:creationId xmlns:a16="http://schemas.microsoft.com/office/drawing/2014/main" id="{AEAE5566-23A3-4AD0-8D48-10EAA566CDCE}"/>
              </a:ext>
            </a:extLst>
          </p:cNvPr>
          <p:cNvSpPr txBox="1"/>
          <p:nvPr/>
        </p:nvSpPr>
        <p:spPr>
          <a:xfrm>
            <a:off x="2437379" y="3200611"/>
            <a:ext cx="788748" cy="246693"/>
          </a:xfrm>
          <a:prstGeom prst="rect">
            <a:avLst/>
          </a:prstGeom>
          <a:noFill/>
        </p:spPr>
        <p:txBody>
          <a:bodyPr wrap="square" lIns="0" tIns="0" rIns="0" bIns="0" rtlCol="0">
            <a:noAutofit/>
          </a:bodyPr>
          <a:lstStyle/>
          <a:p>
            <a:pPr algn="ctr">
              <a:lnSpc>
                <a:spcPct val="90000"/>
              </a:lnSpc>
            </a:pPr>
            <a:r>
              <a:rPr lang="en-US" sz="846" dirty="0">
                <a:solidFill>
                  <a:schemeClr val="accent1"/>
                </a:solidFill>
                <a:latin typeface="Roboto Light" panose="02000000000000000000" pitchFamily="2" charset="0"/>
              </a:rPr>
              <a:t>Attended webinar</a:t>
            </a:r>
          </a:p>
        </p:txBody>
      </p:sp>
      <p:cxnSp>
        <p:nvCxnSpPr>
          <p:cNvPr id="52" name="Straight Connector 51">
            <a:extLst>
              <a:ext uri="{FF2B5EF4-FFF2-40B4-BE49-F238E27FC236}">
                <a16:creationId xmlns:a16="http://schemas.microsoft.com/office/drawing/2014/main" id="{41AB84C0-87AA-4C4F-B606-806801428827}"/>
              </a:ext>
            </a:extLst>
          </p:cNvPr>
          <p:cNvCxnSpPr>
            <a:cxnSpLocks/>
            <a:endCxn id="48" idx="6"/>
          </p:cNvCxnSpPr>
          <p:nvPr/>
        </p:nvCxnSpPr>
        <p:spPr>
          <a:xfrm flipH="1" flipV="1">
            <a:off x="8039366" y="3358928"/>
            <a:ext cx="404243" cy="397138"/>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C1DAB8E-F4F0-4586-B3DF-2122270FDA61}"/>
              </a:ext>
            </a:extLst>
          </p:cNvPr>
          <p:cNvCxnSpPr>
            <a:cxnSpLocks/>
          </p:cNvCxnSpPr>
          <p:nvPr/>
        </p:nvCxnSpPr>
        <p:spPr>
          <a:xfrm flipH="1">
            <a:off x="4648275" y="3761237"/>
            <a:ext cx="120752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84F0E04-A424-42E4-8C5F-226C629C5B45}"/>
              </a:ext>
            </a:extLst>
          </p:cNvPr>
          <p:cNvCxnSpPr>
            <a:cxnSpLocks/>
          </p:cNvCxnSpPr>
          <p:nvPr/>
        </p:nvCxnSpPr>
        <p:spPr>
          <a:xfrm flipH="1" flipV="1">
            <a:off x="3288022" y="3425166"/>
            <a:ext cx="1196971" cy="342431"/>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70050D5E-DA7F-4830-8307-AD8B731FB781}"/>
              </a:ext>
            </a:extLst>
          </p:cNvPr>
          <p:cNvSpPr txBox="1"/>
          <p:nvPr/>
        </p:nvSpPr>
        <p:spPr>
          <a:xfrm>
            <a:off x="4180589" y="3441923"/>
            <a:ext cx="788748" cy="246693"/>
          </a:xfrm>
          <a:prstGeom prst="rect">
            <a:avLst/>
          </a:prstGeom>
          <a:noFill/>
        </p:spPr>
        <p:txBody>
          <a:bodyPr wrap="square" lIns="0" tIns="0" rIns="0" bIns="0" rtlCol="0">
            <a:noAutofit/>
          </a:bodyPr>
          <a:lstStyle/>
          <a:p>
            <a:pPr algn="ctr">
              <a:lnSpc>
                <a:spcPct val="90000"/>
              </a:lnSpc>
            </a:pPr>
            <a:r>
              <a:rPr lang="en-US" sz="846" dirty="0">
                <a:solidFill>
                  <a:schemeClr val="accent1"/>
                </a:solidFill>
                <a:latin typeface="Roboto Light" panose="02000000000000000000" pitchFamily="2" charset="0"/>
              </a:rPr>
              <a:t>Visited website video</a:t>
            </a:r>
          </a:p>
        </p:txBody>
      </p:sp>
      <p:sp>
        <p:nvSpPr>
          <p:cNvPr id="56" name="TextBox 55">
            <a:extLst>
              <a:ext uri="{FF2B5EF4-FFF2-40B4-BE49-F238E27FC236}">
                <a16:creationId xmlns:a16="http://schemas.microsoft.com/office/drawing/2014/main" id="{7A6BB700-5002-443B-B53D-8233CA921703}"/>
              </a:ext>
            </a:extLst>
          </p:cNvPr>
          <p:cNvSpPr txBox="1"/>
          <p:nvPr/>
        </p:nvSpPr>
        <p:spPr>
          <a:xfrm>
            <a:off x="5457432" y="3422436"/>
            <a:ext cx="788748" cy="246693"/>
          </a:xfrm>
          <a:prstGeom prst="rect">
            <a:avLst/>
          </a:prstGeom>
          <a:noFill/>
        </p:spPr>
        <p:txBody>
          <a:bodyPr wrap="square" lIns="0" tIns="0" rIns="0" bIns="0" rtlCol="0">
            <a:noAutofit/>
          </a:bodyPr>
          <a:lstStyle/>
          <a:p>
            <a:pPr algn="ctr">
              <a:lnSpc>
                <a:spcPct val="90000"/>
              </a:lnSpc>
            </a:pPr>
            <a:r>
              <a:rPr lang="en-US" sz="846" dirty="0">
                <a:solidFill>
                  <a:schemeClr val="accent1"/>
                </a:solidFill>
                <a:latin typeface="Roboto Light" panose="02000000000000000000" pitchFamily="2" charset="0"/>
              </a:rPr>
              <a:t>Visited website case studies</a:t>
            </a:r>
          </a:p>
        </p:txBody>
      </p:sp>
      <p:sp>
        <p:nvSpPr>
          <p:cNvPr id="57" name="TextBox 56">
            <a:extLst>
              <a:ext uri="{FF2B5EF4-FFF2-40B4-BE49-F238E27FC236}">
                <a16:creationId xmlns:a16="http://schemas.microsoft.com/office/drawing/2014/main" id="{E03CB62A-55BE-4D5B-BD2E-8B3F8FD1C540}"/>
              </a:ext>
            </a:extLst>
          </p:cNvPr>
          <p:cNvSpPr txBox="1"/>
          <p:nvPr/>
        </p:nvSpPr>
        <p:spPr>
          <a:xfrm>
            <a:off x="6197379" y="3118969"/>
            <a:ext cx="788748" cy="246693"/>
          </a:xfrm>
          <a:prstGeom prst="rect">
            <a:avLst/>
          </a:prstGeom>
          <a:noFill/>
        </p:spPr>
        <p:txBody>
          <a:bodyPr wrap="square" lIns="0" tIns="0" rIns="0" bIns="0" rtlCol="0">
            <a:noAutofit/>
          </a:bodyPr>
          <a:lstStyle/>
          <a:p>
            <a:pPr algn="ctr">
              <a:lnSpc>
                <a:spcPct val="90000"/>
              </a:lnSpc>
            </a:pPr>
            <a:r>
              <a:rPr lang="en-US" sz="846" dirty="0">
                <a:solidFill>
                  <a:schemeClr val="accent1"/>
                </a:solidFill>
                <a:latin typeface="Roboto Light" panose="02000000000000000000" pitchFamily="2" charset="0"/>
              </a:rPr>
              <a:t>Seller assisted with needs assessment</a:t>
            </a:r>
          </a:p>
        </p:txBody>
      </p:sp>
      <p:sp>
        <p:nvSpPr>
          <p:cNvPr id="58" name="TextBox 57">
            <a:extLst>
              <a:ext uri="{FF2B5EF4-FFF2-40B4-BE49-F238E27FC236}">
                <a16:creationId xmlns:a16="http://schemas.microsoft.com/office/drawing/2014/main" id="{FCB8932E-29F5-4743-AF2B-D0950EBF5412}"/>
              </a:ext>
            </a:extLst>
          </p:cNvPr>
          <p:cNvSpPr txBox="1"/>
          <p:nvPr/>
        </p:nvSpPr>
        <p:spPr>
          <a:xfrm>
            <a:off x="7136581" y="3019126"/>
            <a:ext cx="788748" cy="246693"/>
          </a:xfrm>
          <a:prstGeom prst="rect">
            <a:avLst/>
          </a:prstGeom>
          <a:noFill/>
        </p:spPr>
        <p:txBody>
          <a:bodyPr wrap="square" lIns="0" tIns="0" rIns="0" bIns="0" rtlCol="0">
            <a:noAutofit/>
          </a:bodyPr>
          <a:lstStyle/>
          <a:p>
            <a:pPr algn="ctr">
              <a:lnSpc>
                <a:spcPct val="90000"/>
              </a:lnSpc>
            </a:pPr>
            <a:r>
              <a:rPr lang="en-US" sz="846" dirty="0">
                <a:solidFill>
                  <a:schemeClr val="accent1"/>
                </a:solidFill>
                <a:latin typeface="Roboto Light" panose="02000000000000000000" pitchFamily="2" charset="0"/>
              </a:rPr>
              <a:t>Seller assisted with demos, cases studies</a:t>
            </a:r>
          </a:p>
        </p:txBody>
      </p:sp>
      <p:sp>
        <p:nvSpPr>
          <p:cNvPr id="59" name="TextBox 58">
            <a:extLst>
              <a:ext uri="{FF2B5EF4-FFF2-40B4-BE49-F238E27FC236}">
                <a16:creationId xmlns:a16="http://schemas.microsoft.com/office/drawing/2014/main" id="{0B5ADE9A-0399-4CA3-B22C-4BE1FA343926}"/>
              </a:ext>
            </a:extLst>
          </p:cNvPr>
          <p:cNvSpPr txBox="1"/>
          <p:nvPr/>
        </p:nvSpPr>
        <p:spPr>
          <a:xfrm>
            <a:off x="8242821" y="3309129"/>
            <a:ext cx="788748" cy="246693"/>
          </a:xfrm>
          <a:prstGeom prst="rect">
            <a:avLst/>
          </a:prstGeom>
          <a:noFill/>
        </p:spPr>
        <p:txBody>
          <a:bodyPr wrap="square" lIns="0" tIns="0" rIns="0" bIns="0" rtlCol="0">
            <a:noAutofit/>
          </a:bodyPr>
          <a:lstStyle/>
          <a:p>
            <a:pPr algn="ctr">
              <a:lnSpc>
                <a:spcPct val="90000"/>
              </a:lnSpc>
            </a:pPr>
            <a:r>
              <a:rPr lang="en-US" sz="846" dirty="0">
                <a:solidFill>
                  <a:schemeClr val="accent1"/>
                </a:solidFill>
                <a:latin typeface="Roboto Light" panose="02000000000000000000" pitchFamily="2" charset="0"/>
              </a:rPr>
              <a:t>Visited head-to-head on website</a:t>
            </a:r>
          </a:p>
        </p:txBody>
      </p:sp>
      <p:sp>
        <p:nvSpPr>
          <p:cNvPr id="60" name="TextBox 59">
            <a:extLst>
              <a:ext uri="{FF2B5EF4-FFF2-40B4-BE49-F238E27FC236}">
                <a16:creationId xmlns:a16="http://schemas.microsoft.com/office/drawing/2014/main" id="{F1326BA8-0F66-4F2D-88F1-3ADAFAC47C11}"/>
              </a:ext>
            </a:extLst>
          </p:cNvPr>
          <p:cNvSpPr txBox="1"/>
          <p:nvPr/>
        </p:nvSpPr>
        <p:spPr>
          <a:xfrm>
            <a:off x="10764973" y="3520904"/>
            <a:ext cx="788748" cy="246693"/>
          </a:xfrm>
          <a:prstGeom prst="rect">
            <a:avLst/>
          </a:prstGeom>
          <a:noFill/>
        </p:spPr>
        <p:txBody>
          <a:bodyPr wrap="square" lIns="0" tIns="0" rIns="0" bIns="0" rtlCol="0">
            <a:noAutofit/>
          </a:bodyPr>
          <a:lstStyle/>
          <a:p>
            <a:pPr algn="ctr">
              <a:lnSpc>
                <a:spcPct val="90000"/>
              </a:lnSpc>
            </a:pPr>
            <a:r>
              <a:rPr lang="en-US" sz="846" dirty="0">
                <a:solidFill>
                  <a:schemeClr val="accent1"/>
                </a:solidFill>
                <a:latin typeface="Roboto Light" panose="02000000000000000000" pitchFamily="2" charset="0"/>
              </a:rPr>
              <a:t>Seller scheduled reference calls</a:t>
            </a:r>
          </a:p>
        </p:txBody>
      </p:sp>
      <p:sp>
        <p:nvSpPr>
          <p:cNvPr id="61" name="TextBox 60">
            <a:extLst>
              <a:ext uri="{FF2B5EF4-FFF2-40B4-BE49-F238E27FC236}">
                <a16:creationId xmlns:a16="http://schemas.microsoft.com/office/drawing/2014/main" id="{DFA35355-A42C-4372-8FB4-70EFA54DD9FA}"/>
              </a:ext>
            </a:extLst>
          </p:cNvPr>
          <p:cNvSpPr txBox="1"/>
          <p:nvPr/>
        </p:nvSpPr>
        <p:spPr>
          <a:xfrm>
            <a:off x="8986618" y="3121438"/>
            <a:ext cx="1046261" cy="246693"/>
          </a:xfrm>
          <a:prstGeom prst="rect">
            <a:avLst/>
          </a:prstGeom>
          <a:noFill/>
        </p:spPr>
        <p:txBody>
          <a:bodyPr wrap="square" lIns="0" tIns="0" rIns="0" bIns="0" rtlCol="0">
            <a:noAutofit/>
          </a:bodyPr>
          <a:lstStyle/>
          <a:p>
            <a:pPr algn="ctr">
              <a:lnSpc>
                <a:spcPct val="90000"/>
              </a:lnSpc>
            </a:pPr>
            <a:r>
              <a:rPr lang="en-US" sz="846" dirty="0">
                <a:solidFill>
                  <a:schemeClr val="accent1"/>
                </a:solidFill>
                <a:latin typeface="Roboto Light" panose="02000000000000000000" pitchFamily="2" charset="0"/>
              </a:rPr>
              <a:t>Seller has worked with prospect on ROI model</a:t>
            </a:r>
          </a:p>
        </p:txBody>
      </p:sp>
    </p:spTree>
    <p:extLst>
      <p:ext uri="{BB962C8B-B14F-4D97-AF65-F5344CB8AC3E}">
        <p14:creationId xmlns:p14="http://schemas.microsoft.com/office/powerpoint/2010/main" val="90151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07F83C-53BE-854C-81B6-A99DD6EDD402}"/>
              </a:ext>
            </a:extLst>
          </p:cNvPr>
          <p:cNvSpPr>
            <a:spLocks noGrp="1"/>
          </p:cNvSpPr>
          <p:nvPr>
            <p:ph type="title"/>
          </p:nvPr>
        </p:nvSpPr>
        <p:spPr>
          <a:xfrm>
            <a:off x="190006" y="530021"/>
            <a:ext cx="2945080" cy="1163598"/>
          </a:xfrm>
        </p:spPr>
        <p:txBody>
          <a:bodyPr/>
          <a:lstStyle/>
          <a:p>
            <a:r>
              <a:rPr lang="en-US" dirty="0"/>
              <a:t>You’ll be more successful by following our overall guidance</a:t>
            </a:r>
          </a:p>
        </p:txBody>
      </p:sp>
      <p:graphicFrame>
        <p:nvGraphicFramePr>
          <p:cNvPr id="25" name="Table 24">
            <a:extLst>
              <a:ext uri="{FF2B5EF4-FFF2-40B4-BE49-F238E27FC236}">
                <a16:creationId xmlns:a16="http://schemas.microsoft.com/office/drawing/2014/main" id="{33A80B2B-1D03-4BCD-AEB8-647ADC62AD9F}"/>
              </a:ext>
            </a:extLst>
          </p:cNvPr>
          <p:cNvGraphicFramePr>
            <a:graphicFrameLocks noGrp="1"/>
          </p:cNvGraphicFramePr>
          <p:nvPr>
            <p:extLst>
              <p:ext uri="{D42A27DB-BD31-4B8C-83A1-F6EECF244321}">
                <p14:modId xmlns:p14="http://schemas.microsoft.com/office/powerpoint/2010/main" val="633141041"/>
              </p:ext>
            </p:extLst>
          </p:nvPr>
        </p:nvGraphicFramePr>
        <p:xfrm>
          <a:off x="3553097" y="865798"/>
          <a:ext cx="8286384" cy="1066800"/>
        </p:xfrm>
        <a:graphic>
          <a:graphicData uri="http://schemas.openxmlformats.org/drawingml/2006/table">
            <a:tbl>
              <a:tblPr bandRow="1">
                <a:tableStyleId>{5C22544A-7EE6-4342-B048-85BDC9FD1C3A}</a:tableStyleId>
              </a:tblPr>
              <a:tblGrid>
                <a:gridCol w="8286384">
                  <a:extLst>
                    <a:ext uri="{9D8B030D-6E8A-4147-A177-3AD203B41FA5}">
                      <a16:colId xmlns:a16="http://schemas.microsoft.com/office/drawing/2014/main" val="1362635670"/>
                    </a:ext>
                  </a:extLst>
                </a:gridCol>
              </a:tblGrid>
              <a:tr h="0">
                <a:tc>
                  <a:txBody>
                    <a:bodyPr/>
                    <a:lstStyle/>
                    <a:p>
                      <a:pPr marL="0" algn="l" defTabSz="914400" rtl="0" eaLnBrk="1" latinLnBrk="0" hangingPunct="1">
                        <a:spcBef>
                          <a:spcPts val="800"/>
                        </a:spcBef>
                      </a:pPr>
                      <a:r>
                        <a:rPr lang="en-US" sz="1600" b="1" kern="1200" dirty="0">
                          <a:solidFill>
                            <a:srgbClr val="3F3D3D"/>
                          </a:solidFill>
                          <a:latin typeface="Montserrat SemiBold" pitchFamily="2" charset="77"/>
                          <a:ea typeface="+mn-ea"/>
                          <a:cs typeface="+mn-cs"/>
                        </a:rPr>
                        <a:t>Overarching insight </a:t>
                      </a:r>
                      <a:endParaRPr lang="en-CA" sz="1600" b="1" kern="1200" dirty="0">
                        <a:solidFill>
                          <a:srgbClr val="3F3D3D"/>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557048">
                <a:tc>
                  <a:txBody>
                    <a:bodyPr/>
                    <a:lstStyle/>
                    <a:p>
                      <a:pPr>
                        <a:lnSpc>
                          <a:spcPct val="100000"/>
                        </a:lnSpc>
                      </a:pPr>
                      <a:r>
                        <a:rPr lang="en-CA" sz="1400" dirty="0">
                          <a:solidFill>
                            <a:schemeClr val="tx1"/>
                          </a:solidFill>
                          <a:latin typeface="Roboto Light" panose="02000000000000000000" pitchFamily="2" charset="0"/>
                          <a:ea typeface="Roboto Light" panose="02000000000000000000" pitchFamily="2" charset="0"/>
                        </a:rPr>
                        <a:t>Buyer personas and buyer journeys are essential ingredients in go-to-market success, as they inform for product, marketing, sales, and customer success who we are targeting and how to engage with them successfully. </a:t>
                      </a:r>
                      <a:endParaRPr lang="en-US" sz="1400" dirty="0">
                        <a:solidFill>
                          <a:schemeClr val="tx1"/>
                        </a:solidFill>
                        <a:latin typeface="Roboto Light" panose="02000000000000000000" pitchFamily="2" charset="0"/>
                        <a:ea typeface="Roboto Light" panose="020000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6" name="Table 25">
            <a:extLst>
              <a:ext uri="{FF2B5EF4-FFF2-40B4-BE49-F238E27FC236}">
                <a16:creationId xmlns:a16="http://schemas.microsoft.com/office/drawing/2014/main" id="{C09FA1B5-E16C-43CC-976D-E5325F4D9615}"/>
              </a:ext>
            </a:extLst>
          </p:cNvPr>
          <p:cNvGraphicFramePr>
            <a:graphicFrameLocks noGrp="1"/>
          </p:cNvGraphicFramePr>
          <p:nvPr>
            <p:extLst>
              <p:ext uri="{D42A27DB-BD31-4B8C-83A1-F6EECF244321}">
                <p14:modId xmlns:p14="http://schemas.microsoft.com/office/powerpoint/2010/main" val="1382839299"/>
              </p:ext>
            </p:extLst>
          </p:nvPr>
        </p:nvGraphicFramePr>
        <p:xfrm>
          <a:off x="3553097" y="2013907"/>
          <a:ext cx="2677886" cy="2434751"/>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334146">
                <a:tc>
                  <a:txBody>
                    <a:bodyPr/>
                    <a:lstStyle/>
                    <a:p>
                      <a:pPr marL="0" algn="l" defTabSz="914400" rtl="0" eaLnBrk="1" latinLnBrk="0" hangingPunct="1">
                        <a:spcBef>
                          <a:spcPts val="800"/>
                        </a:spcBef>
                      </a:pPr>
                      <a:r>
                        <a:rPr lang="en-US" sz="1600" b="1" kern="1200" dirty="0">
                          <a:solidFill>
                            <a:srgbClr val="3F3D3D"/>
                          </a:solidFill>
                          <a:latin typeface="Montserrat SemiBold" pitchFamily="2" charset="77"/>
                          <a:ea typeface="+mn-ea"/>
                          <a:cs typeface="+mn-cs"/>
                        </a:rPr>
                        <a:t>Align Your Team </a:t>
                      </a:r>
                      <a:endParaRPr lang="en-CA" sz="1600" b="1" kern="1200" dirty="0">
                        <a:solidFill>
                          <a:srgbClr val="3F3D3D"/>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2099471">
                <a:tc>
                  <a:txBody>
                    <a:bodyPr/>
                    <a:lstStyle/>
                    <a:p>
                      <a:pPr>
                        <a:lnSpc>
                          <a:spcPct val="100000"/>
                        </a:lnSpc>
                      </a:pPr>
                      <a:r>
                        <a:rPr lang="en-CA" sz="1400" dirty="0">
                          <a:solidFill>
                            <a:srgbClr val="000000"/>
                          </a:solidFill>
                          <a:latin typeface="Roboto Light" panose="02000000000000000000" pitchFamily="2" charset="0"/>
                          <a:ea typeface="Roboto Light" panose="02000000000000000000" pitchFamily="2" charset="0"/>
                        </a:rPr>
                        <a:t>Marketers developing buyer personas and journeys that lack agreement among Marketing, Sales, and Product of personas to target will squander precious time and resources throughout the customer targeting and acquisition process.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7" name="Table 26">
            <a:extLst>
              <a:ext uri="{FF2B5EF4-FFF2-40B4-BE49-F238E27FC236}">
                <a16:creationId xmlns:a16="http://schemas.microsoft.com/office/drawing/2014/main" id="{F3AD3190-68CD-4553-B716-65571393DC30}"/>
              </a:ext>
            </a:extLst>
          </p:cNvPr>
          <p:cNvGraphicFramePr>
            <a:graphicFrameLocks noGrp="1"/>
          </p:cNvGraphicFramePr>
          <p:nvPr>
            <p:extLst>
              <p:ext uri="{D42A27DB-BD31-4B8C-83A1-F6EECF244321}">
                <p14:modId xmlns:p14="http://schemas.microsoft.com/office/powerpoint/2010/main" val="2549775136"/>
              </p:ext>
            </p:extLst>
          </p:nvPr>
        </p:nvGraphicFramePr>
        <p:xfrm>
          <a:off x="9189996" y="2013908"/>
          <a:ext cx="2677886" cy="2433616"/>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534631">
                <a:tc>
                  <a:txBody>
                    <a:bodyPr/>
                    <a:lstStyle/>
                    <a:p>
                      <a:pPr marL="0" algn="l" defTabSz="914400" rtl="0" eaLnBrk="1" latinLnBrk="0" hangingPunct="1">
                        <a:spcBef>
                          <a:spcPts val="800"/>
                        </a:spcBef>
                      </a:pPr>
                      <a:r>
                        <a:rPr lang="en-US" sz="1600" b="1" kern="1200" dirty="0">
                          <a:solidFill>
                            <a:srgbClr val="3F3D3D"/>
                          </a:solidFill>
                          <a:latin typeface="Montserrat SemiBold" pitchFamily="2" charset="77"/>
                          <a:ea typeface="+mn-ea"/>
                          <a:cs typeface="+mn-cs"/>
                        </a:rPr>
                        <a:t>Buyer Interviews Are a Must </a:t>
                      </a:r>
                      <a:endParaRPr lang="en-CA" sz="1600" b="1" kern="1200" dirty="0">
                        <a:solidFill>
                          <a:srgbClr val="3F3D3D"/>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1384045114"/>
                  </a:ext>
                </a:extLst>
              </a:tr>
              <a:tr h="1854496">
                <a:tc>
                  <a:txBody>
                    <a:bodyPr/>
                    <a:lstStyle/>
                    <a:p>
                      <a:pPr>
                        <a:lnSpc>
                          <a:spcPct val="100000"/>
                        </a:lnSpc>
                      </a:pPr>
                      <a:r>
                        <a:rPr lang="en-CA" sz="1400" dirty="0">
                          <a:solidFill>
                            <a:srgbClr val="000000"/>
                          </a:solidFill>
                          <a:latin typeface="Roboto Light" panose="02000000000000000000" pitchFamily="2" charset="0"/>
                          <a:ea typeface="Roboto Light" panose="02000000000000000000" pitchFamily="2" charset="0"/>
                        </a:rPr>
                        <a:t>While leaders will get a fast start by interviewing sellers, executives, and analysts, you will fail to craft the right messages, build the right marketing assets, and design the best buyer journey if you skip buyer interviews.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alpha val="23000"/>
                      </a:schemeClr>
                    </a:solidFill>
                  </a:tcPr>
                </a:tc>
                <a:extLst>
                  <a:ext uri="{0D108BD9-81ED-4DB2-BD59-A6C34878D82A}">
                    <a16:rowId xmlns:a16="http://schemas.microsoft.com/office/drawing/2014/main" val="4099423048"/>
                  </a:ext>
                </a:extLst>
              </a:tr>
            </a:tbl>
          </a:graphicData>
        </a:graphic>
      </p:graphicFrame>
      <p:graphicFrame>
        <p:nvGraphicFramePr>
          <p:cNvPr id="28" name="Table 27">
            <a:extLst>
              <a:ext uri="{FF2B5EF4-FFF2-40B4-BE49-F238E27FC236}">
                <a16:creationId xmlns:a16="http://schemas.microsoft.com/office/drawing/2014/main" id="{B64523AE-FEE2-428C-838E-7B923146631D}"/>
              </a:ext>
            </a:extLst>
          </p:cNvPr>
          <p:cNvGraphicFramePr>
            <a:graphicFrameLocks noGrp="1"/>
          </p:cNvGraphicFramePr>
          <p:nvPr>
            <p:extLst>
              <p:ext uri="{D42A27DB-BD31-4B8C-83A1-F6EECF244321}">
                <p14:modId xmlns:p14="http://schemas.microsoft.com/office/powerpoint/2010/main" val="1375387009"/>
              </p:ext>
            </p:extLst>
          </p:nvPr>
        </p:nvGraphicFramePr>
        <p:xfrm>
          <a:off x="6408460" y="2013907"/>
          <a:ext cx="2677886" cy="2466444"/>
        </p:xfrm>
        <a:graphic>
          <a:graphicData uri="http://schemas.openxmlformats.org/drawingml/2006/table">
            <a:tbl>
              <a:tblPr bandRow="1">
                <a:tableStyleId>{5C22544A-7EE6-4342-B048-85BDC9FD1C3A}</a:tableStyleId>
              </a:tblPr>
              <a:tblGrid>
                <a:gridCol w="2677886">
                  <a:extLst>
                    <a:ext uri="{9D8B030D-6E8A-4147-A177-3AD203B41FA5}">
                      <a16:colId xmlns:a16="http://schemas.microsoft.com/office/drawing/2014/main" val="1362635670"/>
                    </a:ext>
                  </a:extLst>
                </a:gridCol>
              </a:tblGrid>
              <a:tr h="546292">
                <a:tc>
                  <a:txBody>
                    <a:bodyPr/>
                    <a:lstStyle/>
                    <a:p>
                      <a:pPr marL="0" algn="l" defTabSz="914400" rtl="0" eaLnBrk="1" latinLnBrk="0" hangingPunct="1">
                        <a:spcBef>
                          <a:spcPts val="800"/>
                        </a:spcBef>
                      </a:pPr>
                      <a:r>
                        <a:rPr lang="en-US" sz="1600" b="1" kern="1200" dirty="0">
                          <a:solidFill>
                            <a:srgbClr val="3F3D3D"/>
                          </a:solidFill>
                          <a:latin typeface="Montserrat SemiBold" pitchFamily="2" charset="77"/>
                          <a:ea typeface="+mn-ea"/>
                          <a:cs typeface="+mn-cs"/>
                        </a:rPr>
                        <a:t>Jump-Start Persona Development </a:t>
                      </a:r>
                      <a:endParaRPr lang="en-CA" sz="1600" b="1" kern="1200" dirty="0">
                        <a:solidFill>
                          <a:srgbClr val="3F3D3D"/>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1384045114"/>
                  </a:ext>
                </a:extLst>
              </a:tr>
              <a:tr h="1887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3F3D3D"/>
                          </a:solidFill>
                          <a:latin typeface="Roboto Condensed Light" panose="02000000000000000000" pitchFamily="2" charset="0"/>
                          <a:ea typeface="Roboto Condensed Light" panose="02000000000000000000" pitchFamily="2" charset="0"/>
                        </a:rPr>
                        <a:t>Marketing leaders leverage the buyer persona knowledge not only from in-house experts in areas such as sales and executives but from analysts that speak with their buyers each and every day.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23000"/>
                      </a:schemeClr>
                    </a:solidFill>
                  </a:tcPr>
                </a:tc>
                <a:extLst>
                  <a:ext uri="{0D108BD9-81ED-4DB2-BD59-A6C34878D82A}">
                    <a16:rowId xmlns:a16="http://schemas.microsoft.com/office/drawing/2014/main" val="4099423048"/>
                  </a:ext>
                </a:extLst>
              </a:tr>
            </a:tbl>
          </a:graphicData>
        </a:graphic>
      </p:graphicFrame>
      <p:graphicFrame>
        <p:nvGraphicFramePr>
          <p:cNvPr id="29" name="Table 28">
            <a:extLst>
              <a:ext uri="{FF2B5EF4-FFF2-40B4-BE49-F238E27FC236}">
                <a16:creationId xmlns:a16="http://schemas.microsoft.com/office/drawing/2014/main" id="{9ADA2143-A8C4-4662-89D6-356689B01EDC}"/>
              </a:ext>
            </a:extLst>
          </p:cNvPr>
          <p:cNvGraphicFramePr>
            <a:graphicFrameLocks noGrp="1"/>
          </p:cNvGraphicFramePr>
          <p:nvPr>
            <p:extLst>
              <p:ext uri="{D42A27DB-BD31-4B8C-83A1-F6EECF244321}">
                <p14:modId xmlns:p14="http://schemas.microsoft.com/office/powerpoint/2010/main" val="791454758"/>
              </p:ext>
            </p:extLst>
          </p:nvPr>
        </p:nvGraphicFramePr>
        <p:xfrm>
          <a:off x="3553097" y="4521117"/>
          <a:ext cx="4068000" cy="1493520"/>
        </p:xfrm>
        <a:graphic>
          <a:graphicData uri="http://schemas.openxmlformats.org/drawingml/2006/table">
            <a:tbl>
              <a:tblPr bandRow="1">
                <a:tableStyleId>{5C22544A-7EE6-4342-B048-85BDC9FD1C3A}</a:tableStyleId>
              </a:tblPr>
              <a:tblGrid>
                <a:gridCol w="4068000">
                  <a:extLst>
                    <a:ext uri="{9D8B030D-6E8A-4147-A177-3AD203B41FA5}">
                      <a16:colId xmlns:a16="http://schemas.microsoft.com/office/drawing/2014/main" val="1362635670"/>
                    </a:ext>
                  </a:extLst>
                </a:gridCol>
              </a:tblGrid>
              <a:tr h="122520">
                <a:tc>
                  <a:txBody>
                    <a:bodyPr/>
                    <a:lstStyle/>
                    <a:p>
                      <a:pPr marL="0" algn="l" defTabSz="914400" rtl="0" eaLnBrk="1" latinLnBrk="0" hangingPunct="1">
                        <a:spcBef>
                          <a:spcPts val="800"/>
                        </a:spcBef>
                      </a:pPr>
                      <a:r>
                        <a:rPr lang="en-US" sz="1600" b="1" kern="1200" dirty="0">
                          <a:solidFill>
                            <a:srgbClr val="3F3D3D"/>
                          </a:solidFill>
                          <a:latin typeface="Montserrat SemiBold" pitchFamily="2" charset="77"/>
                          <a:ea typeface="+mn-ea"/>
                          <a:cs typeface="+mn-cs"/>
                        </a:rPr>
                        <a:t>Watch for Disruption </a:t>
                      </a:r>
                      <a:endParaRPr lang="en-CA" sz="1600" b="1" kern="1200" dirty="0">
                        <a:solidFill>
                          <a:srgbClr val="3F3D3D"/>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1384045114"/>
                  </a:ext>
                </a:extLst>
              </a:tr>
              <a:tr h="769808">
                <a:tc>
                  <a:txBody>
                    <a:bodyPr/>
                    <a:lstStyle/>
                    <a:p>
                      <a:pPr>
                        <a:lnSpc>
                          <a:spcPct val="100000"/>
                        </a:lnSpc>
                      </a:pPr>
                      <a:r>
                        <a:rPr lang="en-CA" sz="1400" dirty="0">
                          <a:solidFill>
                            <a:srgbClr val="000000"/>
                          </a:solidFill>
                          <a:latin typeface="Roboto Light" panose="02000000000000000000" pitchFamily="2" charset="0"/>
                          <a:ea typeface="Roboto Light" panose="02000000000000000000" pitchFamily="2" charset="0"/>
                        </a:rPr>
                        <a:t>Leaders will update their buyer journey annually and with greater frequency when the human vs. digital mix is effected due to events such as COVID-19 and as emerging media such as AR and VR shifts the way buyers engage.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4099423048"/>
                  </a:ext>
                </a:extLst>
              </a:tr>
            </a:tbl>
          </a:graphicData>
        </a:graphic>
      </p:graphicFrame>
      <p:graphicFrame>
        <p:nvGraphicFramePr>
          <p:cNvPr id="30" name="Table 29">
            <a:extLst>
              <a:ext uri="{FF2B5EF4-FFF2-40B4-BE49-F238E27FC236}">
                <a16:creationId xmlns:a16="http://schemas.microsoft.com/office/drawing/2014/main" id="{99CBCCF7-D5B5-4A4A-9A88-77D5C5CD1BA8}"/>
              </a:ext>
            </a:extLst>
          </p:cNvPr>
          <p:cNvGraphicFramePr>
            <a:graphicFrameLocks noGrp="1"/>
          </p:cNvGraphicFramePr>
          <p:nvPr>
            <p:extLst>
              <p:ext uri="{D42A27DB-BD31-4B8C-83A1-F6EECF244321}">
                <p14:modId xmlns:p14="http://schemas.microsoft.com/office/powerpoint/2010/main" val="4236036750"/>
              </p:ext>
            </p:extLst>
          </p:nvPr>
        </p:nvGraphicFramePr>
        <p:xfrm>
          <a:off x="7758418" y="4521117"/>
          <a:ext cx="4068000" cy="1493520"/>
        </p:xfrm>
        <a:graphic>
          <a:graphicData uri="http://schemas.openxmlformats.org/drawingml/2006/table">
            <a:tbl>
              <a:tblPr bandRow="1">
                <a:tableStyleId>{5C22544A-7EE6-4342-B048-85BDC9FD1C3A}</a:tableStyleId>
              </a:tblPr>
              <a:tblGrid>
                <a:gridCol w="4068000">
                  <a:extLst>
                    <a:ext uri="{9D8B030D-6E8A-4147-A177-3AD203B41FA5}">
                      <a16:colId xmlns:a16="http://schemas.microsoft.com/office/drawing/2014/main" val="1362635670"/>
                    </a:ext>
                  </a:extLst>
                </a:gridCol>
              </a:tblGrid>
              <a:tr h="122520">
                <a:tc>
                  <a:txBody>
                    <a:bodyPr/>
                    <a:lstStyle/>
                    <a:p>
                      <a:pPr marL="0" algn="l" defTabSz="914400" rtl="0" eaLnBrk="1" latinLnBrk="0" hangingPunct="1">
                        <a:spcBef>
                          <a:spcPts val="800"/>
                        </a:spcBef>
                      </a:pPr>
                      <a:r>
                        <a:rPr lang="en-US" sz="1600" b="1" kern="1200" dirty="0">
                          <a:solidFill>
                            <a:srgbClr val="3F3D3D"/>
                          </a:solidFill>
                          <a:latin typeface="Montserrat SemiBold" pitchFamily="2" charset="77"/>
                          <a:ea typeface="+mn-ea"/>
                          <a:cs typeface="+mn-cs"/>
                        </a:rPr>
                        <a:t>Advanced Buyer Journey Discovery </a:t>
                      </a:r>
                      <a:endParaRPr lang="en-CA" sz="1600" b="1" kern="1200" dirty="0">
                        <a:solidFill>
                          <a:srgbClr val="3F3D3D"/>
                        </a:solidFill>
                        <a:latin typeface="Montserrat SemiBold" pitchFamily="2"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1384045114"/>
                  </a:ext>
                </a:extLst>
              </a:tr>
              <a:tr h="769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3F3D3D"/>
                          </a:solidFill>
                          <a:latin typeface="Roboto Condensed Light" panose="02000000000000000000" pitchFamily="2" charset="0"/>
                          <a:ea typeface="Roboto Condensed Light" panose="02000000000000000000" pitchFamily="2" charset="0"/>
                        </a:rPr>
                        <a:t>Digital marketers that ramp up lead gen engine capabilities to capture “wins” and measure engagement back through the lead gen and nurturing engines will build a more data-driven view of the buyer journey. Target to build this advanced capability in your initial design.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3000"/>
                      </a:schemeClr>
                    </a:solidFill>
                  </a:tcPr>
                </a:tc>
                <a:extLst>
                  <a:ext uri="{0D108BD9-81ED-4DB2-BD59-A6C34878D82A}">
                    <a16:rowId xmlns:a16="http://schemas.microsoft.com/office/drawing/2014/main" val="4099423048"/>
                  </a:ext>
                </a:extLst>
              </a:tr>
            </a:tbl>
          </a:graphicData>
        </a:graphic>
      </p:graphicFrame>
    </p:spTree>
    <p:extLst>
      <p:ext uri="{BB962C8B-B14F-4D97-AF65-F5344CB8AC3E}">
        <p14:creationId xmlns:p14="http://schemas.microsoft.com/office/powerpoint/2010/main" val="237533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5226982" y="1582174"/>
            <a:ext cx="5686987" cy="456696"/>
          </a:xfrm>
        </p:spPr>
        <p:txBody>
          <a:bodyPr/>
          <a:lstStyle/>
          <a:p>
            <a:pPr lvl="0">
              <a:lnSpc>
                <a:spcPct val="100000"/>
              </a:lnSpc>
            </a:pPr>
            <a:r>
              <a:rPr lang="en-US" sz="1400" dirty="0">
                <a:solidFill>
                  <a:srgbClr val="000000"/>
                </a:solidFill>
                <a:latin typeface="Montserrat" pitchFamily="2" charset="77"/>
              </a:rPr>
              <a:t>This blueprint is accompanied by supporting deliverables to help you gather team insights, interview customers and prospects, and summarize results for ease in communications.</a:t>
            </a:r>
            <a:endParaRPr lang="en-US" sz="1800" dirty="0">
              <a:solidFill>
                <a:srgbClr val="000000"/>
              </a:solidFill>
            </a:endParaRPr>
          </a:p>
        </p:txBody>
      </p:sp>
      <p:sp>
        <p:nvSpPr>
          <p:cNvPr id="4" name="Title 3">
            <a:extLst>
              <a:ext uri="{FF2B5EF4-FFF2-40B4-BE49-F238E27FC236}">
                <a16:creationId xmlns:a16="http://schemas.microsoft.com/office/drawing/2014/main" id="{58FD480F-D98C-5C4A-9642-E63AD86D3330}"/>
              </a:ext>
            </a:extLst>
          </p:cNvPr>
          <p:cNvSpPr>
            <a:spLocks noGrp="1"/>
          </p:cNvSpPr>
          <p:nvPr>
            <p:ph type="title"/>
          </p:nvPr>
        </p:nvSpPr>
        <p:spPr>
          <a:xfrm>
            <a:off x="5092325" y="354479"/>
            <a:ext cx="6744090" cy="605627"/>
          </a:xfrm>
        </p:spPr>
        <p:txBody>
          <a:bodyPr/>
          <a:lstStyle/>
          <a:p>
            <a:r>
              <a:rPr lang="en-US" dirty="0"/>
              <a:t>Tools and templates to speed your success</a:t>
            </a:r>
            <a:endParaRPr lang="en-US" b="1" dirty="0"/>
          </a:p>
        </p:txBody>
      </p:sp>
      <p:sp>
        <p:nvSpPr>
          <p:cNvPr id="10" name="Text Placeholder 6">
            <a:extLst>
              <a:ext uri="{FF2B5EF4-FFF2-40B4-BE49-F238E27FC236}">
                <a16:creationId xmlns:a16="http://schemas.microsoft.com/office/drawing/2014/main" id="{082B9CCD-7DA0-4B2D-BFEC-F2E76798C491}"/>
              </a:ext>
            </a:extLst>
          </p:cNvPr>
          <p:cNvSpPr txBox="1">
            <a:spLocks/>
          </p:cNvSpPr>
          <p:nvPr/>
        </p:nvSpPr>
        <p:spPr>
          <a:xfrm>
            <a:off x="357173" y="641075"/>
            <a:ext cx="3168347" cy="456637"/>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To support your buyer persona and journey creation, we’ve created the enclosed tools</a:t>
            </a:r>
            <a:endParaRPr lang="en-US" dirty="0">
              <a:solidFill>
                <a:schemeClr val="bg1"/>
              </a:solidFill>
            </a:endParaRPr>
          </a:p>
        </p:txBody>
      </p:sp>
      <p:sp>
        <p:nvSpPr>
          <p:cNvPr id="12" name="TextBox 11">
            <a:extLst>
              <a:ext uri="{FF2B5EF4-FFF2-40B4-BE49-F238E27FC236}">
                <a16:creationId xmlns:a16="http://schemas.microsoft.com/office/drawing/2014/main" id="{569449DD-6B21-4B47-B1C6-FB02CD3414D0}"/>
              </a:ext>
            </a:extLst>
          </p:cNvPr>
          <p:cNvSpPr txBox="1"/>
          <p:nvPr/>
        </p:nvSpPr>
        <p:spPr>
          <a:xfrm>
            <a:off x="4513295" y="3034641"/>
            <a:ext cx="2342845" cy="430887"/>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B8D2F"/>
                </a:solidFill>
                <a:latin typeface="Montserrat" pitchFamily="2" charset="77"/>
                <a:cs typeface="Arial Narrow"/>
              </a:rPr>
              <a:t>Buyer Persona Creation Template</a:t>
            </a:r>
            <a:endParaRPr lang="en-US" sz="1400" spc="-30" dirty="0">
              <a:solidFill>
                <a:srgbClr val="2B8D2F"/>
              </a:solidFill>
              <a:latin typeface="Montserrat" pitchFamily="2" charset="77"/>
            </a:endParaRPr>
          </a:p>
        </p:txBody>
      </p:sp>
      <p:sp>
        <p:nvSpPr>
          <p:cNvPr id="13" name="Text Placeholder 7">
            <a:extLst>
              <a:ext uri="{FF2B5EF4-FFF2-40B4-BE49-F238E27FC236}">
                <a16:creationId xmlns:a16="http://schemas.microsoft.com/office/drawing/2014/main" id="{883DD862-27A6-49BD-B644-3AA5AA9A8E3B}"/>
              </a:ext>
            </a:extLst>
          </p:cNvPr>
          <p:cNvSpPr txBox="1">
            <a:spLocks/>
          </p:cNvSpPr>
          <p:nvPr/>
        </p:nvSpPr>
        <p:spPr>
          <a:xfrm>
            <a:off x="4912507" y="3491028"/>
            <a:ext cx="1544421" cy="687492"/>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100" dirty="0">
                <a:solidFill>
                  <a:srgbClr val="000000"/>
                </a:solidFill>
                <a:ea typeface="Roboto Condensed Light" panose="02000000000000000000" pitchFamily="2" charset="0"/>
              </a:rPr>
              <a:t>A PowerPoint template to aid the capture and summarizing  of your team’s insights on the buyer persona.</a:t>
            </a:r>
          </a:p>
        </p:txBody>
      </p:sp>
      <p:pic>
        <p:nvPicPr>
          <p:cNvPr id="15" name="Picture 14">
            <a:hlinkClick r:id="rId3"/>
            <a:extLst>
              <a:ext uri="{FF2B5EF4-FFF2-40B4-BE49-F238E27FC236}">
                <a16:creationId xmlns:a16="http://schemas.microsoft.com/office/drawing/2014/main" id="{B8324E6D-B267-4817-ACC6-F2926C4C6A0A}"/>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67259" y="2359184"/>
            <a:ext cx="634917" cy="634917"/>
          </a:xfrm>
          <a:prstGeom prst="rect">
            <a:avLst/>
          </a:prstGeom>
        </p:spPr>
      </p:pic>
      <p:sp>
        <p:nvSpPr>
          <p:cNvPr id="19" name="TextBox 18">
            <a:extLst>
              <a:ext uri="{FF2B5EF4-FFF2-40B4-BE49-F238E27FC236}">
                <a16:creationId xmlns:a16="http://schemas.microsoft.com/office/drawing/2014/main" id="{3F40C270-1BB1-47ED-B351-7E5BA06F2437}"/>
              </a:ext>
            </a:extLst>
          </p:cNvPr>
          <p:cNvSpPr txBox="1"/>
          <p:nvPr/>
        </p:nvSpPr>
        <p:spPr>
          <a:xfrm>
            <a:off x="4513295" y="5021819"/>
            <a:ext cx="2342845" cy="646331"/>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B8D2F"/>
                </a:solidFill>
                <a:latin typeface="Montserrat" pitchFamily="2" charset="77"/>
              </a:rPr>
              <a:t>Buyer Persona and Journey Summary Template</a:t>
            </a:r>
          </a:p>
        </p:txBody>
      </p:sp>
      <p:sp>
        <p:nvSpPr>
          <p:cNvPr id="20" name="Text Placeholder 7">
            <a:extLst>
              <a:ext uri="{FF2B5EF4-FFF2-40B4-BE49-F238E27FC236}">
                <a16:creationId xmlns:a16="http://schemas.microsoft.com/office/drawing/2014/main" id="{E62AF2FE-EEEF-4035-B6A8-B7A5BA0F9FBF}"/>
              </a:ext>
            </a:extLst>
          </p:cNvPr>
          <p:cNvSpPr txBox="1">
            <a:spLocks/>
          </p:cNvSpPr>
          <p:nvPr/>
        </p:nvSpPr>
        <p:spPr>
          <a:xfrm>
            <a:off x="4900565" y="5721005"/>
            <a:ext cx="1568304" cy="594274"/>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100" dirty="0">
                <a:solidFill>
                  <a:srgbClr val="000000"/>
                </a:solidFill>
                <a:ea typeface="Roboto Condensed Light" panose="02000000000000000000" pitchFamily="2" charset="0"/>
              </a:rPr>
              <a:t>A PowerPoint template into which you can drop your buyer persona and journey interviewees list and summary findings.</a:t>
            </a:r>
          </a:p>
        </p:txBody>
      </p:sp>
      <p:sp>
        <p:nvSpPr>
          <p:cNvPr id="27" name="TextBox 26">
            <a:extLst>
              <a:ext uri="{FF2B5EF4-FFF2-40B4-BE49-F238E27FC236}">
                <a16:creationId xmlns:a16="http://schemas.microsoft.com/office/drawing/2014/main" id="{452E91F2-C3D3-491F-9B7F-D9C5CECEEB8E}"/>
              </a:ext>
            </a:extLst>
          </p:cNvPr>
          <p:cNvSpPr txBox="1"/>
          <p:nvPr/>
        </p:nvSpPr>
        <p:spPr>
          <a:xfrm>
            <a:off x="8219698" y="3034641"/>
            <a:ext cx="2195391" cy="861774"/>
          </a:xfrm>
          <a:prstGeom prst="rect">
            <a:avLst/>
          </a:prstGeom>
        </p:spPr>
        <p:txBody>
          <a:bodyPr vert="horz" wrap="square" lIns="0" tIns="0" rIns="0" bIns="0" rtlCol="0">
            <a:spAutoFit/>
          </a:bodyPr>
          <a:lstStyle/>
          <a:p>
            <a:pPr marL="289917" marR="242951" lvl="1" algn="ctr" defTabSz="554437">
              <a:spcBef>
                <a:spcPts val="55"/>
              </a:spcBef>
            </a:pPr>
            <a:r>
              <a:rPr lang="en-US" sz="1400" spc="-30" dirty="0">
                <a:solidFill>
                  <a:srgbClr val="2B8D2F"/>
                </a:solidFill>
                <a:latin typeface="Montserrat" pitchFamily="2" charset="77"/>
              </a:rPr>
              <a:t>Buyer Persona and Journey Interview Guide and Data Capture Tool</a:t>
            </a:r>
          </a:p>
        </p:txBody>
      </p:sp>
      <p:sp>
        <p:nvSpPr>
          <p:cNvPr id="28" name="Text Placeholder 7">
            <a:extLst>
              <a:ext uri="{FF2B5EF4-FFF2-40B4-BE49-F238E27FC236}">
                <a16:creationId xmlns:a16="http://schemas.microsoft.com/office/drawing/2014/main" id="{19E9F9A3-3A7C-4D60-83CF-B5632F469E31}"/>
              </a:ext>
            </a:extLst>
          </p:cNvPr>
          <p:cNvSpPr txBox="1">
            <a:spLocks/>
          </p:cNvSpPr>
          <p:nvPr/>
        </p:nvSpPr>
        <p:spPr>
          <a:xfrm>
            <a:off x="8538202" y="3946560"/>
            <a:ext cx="1558382" cy="980373"/>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100" dirty="0">
                <a:solidFill>
                  <a:srgbClr val="000000"/>
                </a:solidFill>
                <a:ea typeface="Roboto Condensed Light" panose="02000000000000000000" pitchFamily="2" charset="0"/>
              </a:rPr>
              <a:t>For interviewing customers and prospects, this tool is designed to help you interview personas and summarize results for up to 15 interviewees. </a:t>
            </a:r>
          </a:p>
        </p:txBody>
      </p:sp>
      <p:pic>
        <p:nvPicPr>
          <p:cNvPr id="26" name="Picture 25">
            <a:hlinkClick r:id="rId5"/>
            <a:extLst>
              <a:ext uri="{FF2B5EF4-FFF2-40B4-BE49-F238E27FC236}">
                <a16:creationId xmlns:a16="http://schemas.microsoft.com/office/drawing/2014/main" id="{F3EF4C0D-37A3-4190-A441-861D960D228F}"/>
              </a:ext>
            </a:extLst>
          </p:cNvPr>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999934" y="2359183"/>
            <a:ext cx="634918" cy="634918"/>
          </a:xfrm>
          <a:prstGeom prst="rect">
            <a:avLst/>
          </a:prstGeom>
        </p:spPr>
      </p:pic>
      <p:pic>
        <p:nvPicPr>
          <p:cNvPr id="3" name="Picture 2" descr="Text&#10;&#10;Description automatically generated">
            <a:extLst>
              <a:ext uri="{FF2B5EF4-FFF2-40B4-BE49-F238E27FC236}">
                <a16:creationId xmlns:a16="http://schemas.microsoft.com/office/drawing/2014/main" id="{F3378841-24FD-E040-8AD9-B6080D861E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8830" y="3457092"/>
            <a:ext cx="1378248" cy="779873"/>
          </a:xfrm>
          <a:prstGeom prst="rect">
            <a:avLst/>
          </a:prstGeom>
          <a:ln>
            <a:noFill/>
          </a:ln>
          <a:effectLst>
            <a:outerShdw blurRad="292100" dist="139700" dir="2700000" algn="tl" rotWithShape="0">
              <a:srgbClr val="333333">
                <a:alpha val="65000"/>
              </a:srgbClr>
            </a:outerShdw>
          </a:effectLst>
        </p:spPr>
      </p:pic>
      <p:pic>
        <p:nvPicPr>
          <p:cNvPr id="6" name="Picture 5" descr="Graphical user interface, website&#10;&#10;Description automatically generated">
            <a:extLst>
              <a:ext uri="{FF2B5EF4-FFF2-40B4-BE49-F238E27FC236}">
                <a16:creationId xmlns:a16="http://schemas.microsoft.com/office/drawing/2014/main" id="{E56708CB-9AD7-3945-939B-35A3473889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70408" y="3187386"/>
            <a:ext cx="1378248" cy="779873"/>
          </a:xfrm>
          <a:prstGeom prst="rect">
            <a:avLst/>
          </a:prstGeom>
          <a:ln>
            <a:noFill/>
          </a:ln>
          <a:effectLst>
            <a:outerShdw blurRad="292100" dist="139700" dir="2700000" algn="tl" rotWithShape="0">
              <a:srgbClr val="333333">
                <a:alpha val="65000"/>
              </a:srgbClr>
            </a:outerShdw>
          </a:effectLst>
        </p:spPr>
      </p:pic>
      <p:pic>
        <p:nvPicPr>
          <p:cNvPr id="44" name="Picture 43">
            <a:hlinkClick r:id="rId9"/>
            <a:extLst>
              <a:ext uri="{FF2B5EF4-FFF2-40B4-BE49-F238E27FC236}">
                <a16:creationId xmlns:a16="http://schemas.microsoft.com/office/drawing/2014/main" id="{A53958E3-76FB-4A48-BF87-EA93B7983479}"/>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67259" y="4327284"/>
            <a:ext cx="634917" cy="634917"/>
          </a:xfrm>
          <a:prstGeom prst="rect">
            <a:avLst/>
          </a:prstGeom>
        </p:spPr>
      </p:pic>
      <p:pic>
        <p:nvPicPr>
          <p:cNvPr id="17" name="Picture 16">
            <a:extLst>
              <a:ext uri="{FF2B5EF4-FFF2-40B4-BE49-F238E27FC236}">
                <a16:creationId xmlns:a16="http://schemas.microsoft.com/office/drawing/2014/main" id="{FA4BD081-D451-5F4F-9E17-3BD82B9D71E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428076" y="3570632"/>
            <a:ext cx="1378248" cy="597537"/>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73477B54-3D47-0345-8485-0F1BD2929B6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247287" y="3187386"/>
            <a:ext cx="1333363" cy="824617"/>
          </a:xfrm>
          <a:prstGeom prst="rect">
            <a:avLst/>
          </a:prstGeom>
          <a:ln>
            <a:noFill/>
          </a:ln>
          <a:effectLst>
            <a:outerShdw blurRad="292100" dist="139700" dir="2700000" algn="tl" rotWithShape="0">
              <a:srgbClr val="333333">
                <a:alpha val="65000"/>
              </a:srgbClr>
            </a:outerShdw>
          </a:effectLst>
        </p:spPr>
      </p:pic>
      <p:pic>
        <p:nvPicPr>
          <p:cNvPr id="5" name="Picture 4" descr="Text, letter&#10;&#10;Description automatically generated">
            <a:extLst>
              <a:ext uri="{FF2B5EF4-FFF2-40B4-BE49-F238E27FC236}">
                <a16:creationId xmlns:a16="http://schemas.microsoft.com/office/drawing/2014/main" id="{B323ED3F-491C-2D46-ADB9-9F597C94888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08830" y="5330199"/>
            <a:ext cx="1378249" cy="774308"/>
          </a:xfrm>
          <a:prstGeom prst="rect">
            <a:avLst/>
          </a:prstGeom>
          <a:ln>
            <a:noFill/>
          </a:ln>
          <a:effectLst>
            <a:outerShdw blurRad="292100" dist="139700" dir="2700000" algn="tl" rotWithShape="0">
              <a:srgbClr val="333333">
                <a:alpha val="65000"/>
              </a:srgbClr>
            </a:outerShdw>
          </a:effectLst>
        </p:spPr>
      </p:pic>
      <p:pic>
        <p:nvPicPr>
          <p:cNvPr id="11" name="Picture 10" descr="Graphical user interface, text&#10;&#10;Description automatically generated">
            <a:extLst>
              <a:ext uri="{FF2B5EF4-FFF2-40B4-BE49-F238E27FC236}">
                <a16:creationId xmlns:a16="http://schemas.microsoft.com/office/drawing/2014/main" id="{71567A2F-7CF1-1B4F-A0A8-D2BDA38349C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70408" y="5112157"/>
            <a:ext cx="1378249" cy="7743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8149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45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383AB38-FA35-4D14-B357-1289235E2CF2}"/>
              </a:ext>
            </a:extLst>
          </p:cNvPr>
          <p:cNvSpPr/>
          <p:nvPr>
            <p:custDataLst>
              <p:tags r:id="rId1"/>
            </p:custDataLst>
          </p:nvPr>
        </p:nvSpPr>
        <p:spPr>
          <a:xfrm>
            <a:off x="9162761" y="1"/>
            <a:ext cx="3030827" cy="6857999"/>
          </a:xfrm>
          <a:prstGeom prst="rect">
            <a:avLst/>
          </a:prstGeom>
          <a:gradFill>
            <a:gsLst>
              <a:gs pos="0">
                <a:srgbClr val="3F3D3D"/>
              </a:gs>
              <a:gs pos="89000">
                <a:srgbClr val="0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37"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1E5E92"/>
              </a:solidFill>
              <a:effectLst/>
              <a:uLnTx/>
              <a:uFillTx/>
              <a:latin typeface="Arial" panose="020B0604020202020204" pitchFamily="34" charset="0"/>
              <a:ea typeface="+mn-ea"/>
              <a:cs typeface="+mn-cs"/>
            </a:endParaRPr>
          </a:p>
        </p:txBody>
      </p:sp>
      <p:sp>
        <p:nvSpPr>
          <p:cNvPr id="3" name="Title 2">
            <a:extLst>
              <a:ext uri="{FF2B5EF4-FFF2-40B4-BE49-F238E27FC236}">
                <a16:creationId xmlns:a16="http://schemas.microsoft.com/office/drawing/2014/main" id="{4A3FF544-102B-48E8-9033-F9A7D5C60557}"/>
              </a:ext>
            </a:extLst>
          </p:cNvPr>
          <p:cNvSpPr txBox="1">
            <a:spLocks/>
          </p:cNvSpPr>
          <p:nvPr>
            <p:custDataLst>
              <p:tags r:id="rId2"/>
            </p:custDataLst>
          </p:nvPr>
        </p:nvSpPr>
        <p:spPr>
          <a:xfrm>
            <a:off x="280786" y="348409"/>
            <a:ext cx="6674475" cy="1130041"/>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dirty="0"/>
              <a:t>Guided Implementation</a:t>
            </a:r>
          </a:p>
        </p:txBody>
      </p:sp>
      <p:sp>
        <p:nvSpPr>
          <p:cNvPr id="4" name="Text Placeholder 3">
            <a:extLst>
              <a:ext uri="{FF2B5EF4-FFF2-40B4-BE49-F238E27FC236}">
                <a16:creationId xmlns:a16="http://schemas.microsoft.com/office/drawing/2014/main" id="{F73541B2-A2ED-44E7-838B-967AFBDA9C3D}"/>
              </a:ext>
            </a:extLst>
          </p:cNvPr>
          <p:cNvSpPr txBox="1">
            <a:spLocks/>
          </p:cNvSpPr>
          <p:nvPr>
            <p:custDataLst>
              <p:tags r:id="rId3"/>
            </p:custDataLst>
          </p:nvPr>
        </p:nvSpPr>
        <p:spPr>
          <a:xfrm>
            <a:off x="280784" y="1048106"/>
            <a:ext cx="7711071" cy="669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Montserrat Medium" pitchFamily="2" charset="77"/>
              </a:rPr>
              <a:t>What does our GI </a:t>
            </a:r>
            <a:r>
              <a:rPr lang="en-US" sz="2000" dirty="0">
                <a:solidFill>
                  <a:srgbClr val="4A4A4A"/>
                </a:solidFill>
                <a:latin typeface="Montserrat Medium" pitchFamily="2" charset="77"/>
              </a:rPr>
              <a:t>on</a:t>
            </a:r>
            <a:r>
              <a:rPr lang="en-US" sz="2000" dirty="0">
                <a:latin typeface="Montserrat Medium" pitchFamily="2" charset="77"/>
              </a:rPr>
              <a:t> buyer persona and journey mapping look like?</a:t>
            </a:r>
          </a:p>
        </p:txBody>
      </p:sp>
      <p:sp>
        <p:nvSpPr>
          <p:cNvPr id="31" name="TextBox 30">
            <a:extLst>
              <a:ext uri="{FF2B5EF4-FFF2-40B4-BE49-F238E27FC236}">
                <a16:creationId xmlns:a16="http://schemas.microsoft.com/office/drawing/2014/main" id="{3C951CA7-C56F-4944-A437-B07E96483324}"/>
              </a:ext>
            </a:extLst>
          </p:cNvPr>
          <p:cNvSpPr txBox="1"/>
          <p:nvPr>
            <p:custDataLst>
              <p:tags r:id="rId4"/>
            </p:custDataLst>
          </p:nvPr>
        </p:nvSpPr>
        <p:spPr>
          <a:xfrm>
            <a:off x="9423238" y="943806"/>
            <a:ext cx="2693370" cy="5300755"/>
          </a:xfrm>
          <a:prstGeom prst="rect">
            <a:avLst/>
          </a:prstGeom>
        </p:spPr>
        <p:txBody>
          <a:bodyPr vert="horz" wrap="square" lIns="0" tIns="6930" rIns="0" bIns="0" rtlCol="0">
            <a:spAutoFit/>
          </a:bodyPr>
          <a:lstStyle/>
          <a:p>
            <a:pPr marL="7700" marR="242951" lvl="0" defTabSz="554437">
              <a:spcBef>
                <a:spcPts val="1200"/>
              </a:spcBef>
              <a:defRPr/>
            </a:pPr>
            <a:r>
              <a:rPr lang="en-US" sz="1800" spc="-30" dirty="0">
                <a:solidFill>
                  <a:srgbClr val="FFFFFF"/>
                </a:solidFill>
                <a:latin typeface="Montserrat" panose="00000500000000000000" pitchFamily="2" charset="0"/>
                <a:cs typeface="Arial Narrow"/>
              </a:rPr>
              <a:t>A Guided Implementation (GI) is series of calls with a SoftwareReviews Advisory analyst to help implement our best practices in your organization.</a:t>
            </a:r>
          </a:p>
          <a:p>
            <a:pPr marL="7700" marR="242951" lvl="0" defTabSz="554437">
              <a:spcBef>
                <a:spcPts val="1200"/>
              </a:spcBef>
              <a:defRPr/>
            </a:pPr>
            <a:r>
              <a:rPr lang="en-US" sz="1800" spc="-30" dirty="0">
                <a:solidFill>
                  <a:srgbClr val="FFFFFF"/>
                </a:solidFill>
                <a:latin typeface="Montserrat" panose="00000500000000000000" pitchFamily="2" charset="0"/>
                <a:cs typeface="Arial Narrow"/>
              </a:rPr>
              <a:t>For guidance on marketing applications, we can arrange a discussion with an Info-Tech analyst.</a:t>
            </a:r>
          </a:p>
          <a:p>
            <a:pPr marL="7700" marR="242951" lvl="0" defTabSz="554437">
              <a:spcBef>
                <a:spcPts val="1200"/>
              </a:spcBef>
              <a:defRPr/>
            </a:pPr>
            <a:r>
              <a:rPr lang="en-US" sz="1800" spc="-30" dirty="0">
                <a:solidFill>
                  <a:srgbClr val="FFFFFF"/>
                </a:solidFill>
                <a:latin typeface="Montserrat" panose="00000500000000000000" pitchFamily="2" charset="0"/>
                <a:cs typeface="Arial Narrow"/>
              </a:rPr>
              <a:t>Your engagement managers will work with you to schedule analyst calls.</a:t>
            </a:r>
          </a:p>
        </p:txBody>
      </p:sp>
      <p:pic>
        <p:nvPicPr>
          <p:cNvPr id="33" name="Picture 32">
            <a:extLst>
              <a:ext uri="{FF2B5EF4-FFF2-40B4-BE49-F238E27FC236}">
                <a16:creationId xmlns:a16="http://schemas.microsoft.com/office/drawing/2014/main" id="{76C93540-0DB0-C34C-9219-60A2D28D1544}"/>
              </a:ext>
            </a:extLst>
          </p:cNvPr>
          <p:cNvPicPr>
            <a:picLocks noChangeAspect="1"/>
          </p:cNvPicPr>
          <p:nvPr>
            <p:custDataLst>
              <p:tags r:id="rId5"/>
            </p:custDataLst>
          </p:nvPr>
        </p:nvPicPr>
        <p:blipFill>
          <a:blip r:embed="rId28" cstate="screen">
            <a:extLst>
              <a:ext uri="{28A0092B-C50C-407E-A947-70E740481C1C}">
                <a14:useLocalDpi xmlns:a14="http://schemas.microsoft.com/office/drawing/2010/main"/>
              </a:ext>
            </a:extLst>
          </a:blip>
          <a:stretch>
            <a:fillRect/>
          </a:stretch>
        </p:blipFill>
        <p:spPr>
          <a:xfrm>
            <a:off x="250972" y="2621226"/>
            <a:ext cx="520953" cy="520953"/>
          </a:xfrm>
          <a:prstGeom prst="rect">
            <a:avLst/>
          </a:prstGeom>
        </p:spPr>
      </p:pic>
      <p:graphicFrame>
        <p:nvGraphicFramePr>
          <p:cNvPr id="34" name="Diagram 33">
            <a:extLst>
              <a:ext uri="{FF2B5EF4-FFF2-40B4-BE49-F238E27FC236}">
                <a16:creationId xmlns:a16="http://schemas.microsoft.com/office/drawing/2014/main" id="{445FB014-980A-324D-A110-A3C02FE167A5}"/>
              </a:ext>
            </a:extLst>
          </p:cNvPr>
          <p:cNvGraphicFramePr/>
          <p:nvPr>
            <p:custDataLst>
              <p:tags r:id="rId6"/>
            </p:custDataLst>
            <p:extLst>
              <p:ext uri="{D42A27DB-BD31-4B8C-83A1-F6EECF244321}">
                <p14:modId xmlns:p14="http://schemas.microsoft.com/office/powerpoint/2010/main" val="3464833033"/>
              </p:ext>
            </p:extLst>
          </p:nvPr>
        </p:nvGraphicFramePr>
        <p:xfrm>
          <a:off x="309838" y="1733761"/>
          <a:ext cx="8646551" cy="652275"/>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35" name="Rectangle 34">
            <a:extLst>
              <a:ext uri="{FF2B5EF4-FFF2-40B4-BE49-F238E27FC236}">
                <a16:creationId xmlns:a16="http://schemas.microsoft.com/office/drawing/2014/main" id="{F2474430-A88E-4543-AB26-BF2FED4EBC76}"/>
              </a:ext>
            </a:extLst>
          </p:cNvPr>
          <p:cNvSpPr/>
          <p:nvPr>
            <p:custDataLst>
              <p:tags r:id="rId7"/>
            </p:custDataLst>
          </p:nvPr>
        </p:nvSpPr>
        <p:spPr>
          <a:xfrm>
            <a:off x="685125" y="2668182"/>
            <a:ext cx="2485377" cy="4185761"/>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#1:</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lang="en-US" sz="1400" dirty="0">
                <a:solidFill>
                  <a:srgbClr val="494949"/>
                </a:solidFill>
                <a:latin typeface="Roboto Condensed Light" panose="02000000000000000000" pitchFamily="2" charset="0"/>
                <a:ea typeface="Roboto Condensed Light" panose="02000000000000000000" pitchFamily="2" charset="0"/>
              </a:rPr>
              <a:t>Collaborate on vision for buyer persona and the buyer journey. Review templates and sample outputs. Identify your team.</a:t>
            </a:r>
          </a:p>
          <a:p>
            <a:pPr marL="0" marR="0" lvl="0" indent="0" algn="l" defTabSz="554437" rtl="0" eaLnBrk="1" fontAlgn="auto" latinLnBrk="0" hangingPunct="1">
              <a:lnSpc>
                <a:spcPct val="100000"/>
              </a:lnSpc>
              <a:spcBef>
                <a:spcPts val="0"/>
              </a:spcBef>
              <a:spcAft>
                <a:spcPts val="0"/>
              </a:spcAft>
              <a:buClrTx/>
              <a:buSzTx/>
              <a:buFontTx/>
              <a:buNone/>
              <a:tabLst/>
              <a:defRPr/>
            </a:pPr>
            <a:endParaRPr lang="en-US" sz="1400" dirty="0">
              <a:solidFill>
                <a:srgbClr val="494949"/>
              </a:solidFill>
              <a:latin typeface="Roboto Condensed Light" panose="02000000000000000000" pitchFamily="2" charset="0"/>
              <a:ea typeface="Roboto Condensed Light" panose="02000000000000000000" pitchFamily="2" charset="0"/>
            </a:endParaRPr>
          </a:p>
          <a:p>
            <a:pPr marL="0" marR="0" lvl="0" indent="0" algn="l" defTabSz="554437" rtl="0" eaLnBrk="1" fontAlgn="auto" latinLnBrk="0" hangingPunct="1">
              <a:lnSpc>
                <a:spcPct val="100000"/>
              </a:lnSpc>
              <a:spcBef>
                <a:spcPts val="0"/>
              </a:spcBef>
              <a:spcAft>
                <a:spcPts val="0"/>
              </a:spcAft>
              <a:buClrTx/>
              <a:buSzTx/>
              <a:buFontTx/>
              <a:buNone/>
              <a:tabLst/>
              <a:defRPr/>
            </a:pPr>
            <a:r>
              <a:rPr lang="en-US" sz="1400" b="1" dirty="0">
                <a:solidFill>
                  <a:srgbClr val="494949"/>
                </a:solidFill>
                <a:latin typeface="Roboto Condensed Light" panose="02000000000000000000" pitchFamily="2" charset="0"/>
                <a:ea typeface="Roboto Condensed Light" panose="02000000000000000000" pitchFamily="2" charset="0"/>
              </a:rPr>
              <a:t>Call #2: </a:t>
            </a:r>
            <a:r>
              <a:rPr lang="en-US" sz="1400" dirty="0">
                <a:solidFill>
                  <a:srgbClr val="494949"/>
                </a:solidFill>
                <a:latin typeface="Roboto Condensed Light" panose="02000000000000000000" pitchFamily="2" charset="0"/>
                <a:ea typeface="Roboto Condensed Light" panose="02000000000000000000" pitchFamily="2" charset="0"/>
              </a:rPr>
              <a:t>Review work in progress on capturing working team knowledge of buyer persona elements.</a:t>
            </a:r>
          </a:p>
          <a:p>
            <a:pPr marL="0" marR="0" lvl="0" indent="0" algn="l" defTabSz="554437" rtl="0" eaLnBrk="1" fontAlgn="auto" latinLnBrk="0" hangingPunct="1">
              <a:lnSpc>
                <a:spcPct val="100000"/>
              </a:lnSpc>
              <a:spcBef>
                <a:spcPts val="0"/>
              </a:spcBef>
              <a:spcAft>
                <a:spcPts val="0"/>
              </a:spcAft>
              <a:buClrTx/>
              <a:buSzTx/>
              <a:buFontTx/>
              <a:buNone/>
              <a:tabLst/>
              <a:defRPr/>
            </a:pPr>
            <a:endParaRPr lang="en-US" sz="1400" dirty="0">
              <a:solidFill>
                <a:srgbClr val="494949"/>
              </a:solidFill>
              <a:latin typeface="Roboto Condensed Light" panose="02000000000000000000" pitchFamily="2" charset="0"/>
              <a:ea typeface="Roboto Condensed Light" panose="02000000000000000000" pitchFamily="2" charset="0"/>
            </a:endParaRPr>
          </a:p>
          <a:p>
            <a:pPr marL="0" marR="0" lvl="0" indent="0" algn="l" defTabSz="554437" rtl="0" eaLnBrk="1" fontAlgn="auto" latinLnBrk="0" hangingPunct="1">
              <a:lnSpc>
                <a:spcPct val="100000"/>
              </a:lnSpc>
              <a:spcBef>
                <a:spcPts val="0"/>
              </a:spcBef>
              <a:spcAft>
                <a:spcPts val="0"/>
              </a:spcAft>
              <a:buClrTx/>
              <a:buSzTx/>
              <a:buFontTx/>
              <a:buNone/>
              <a:tabLst/>
              <a:defRPr/>
            </a:pPr>
            <a:r>
              <a:rPr lang="en-US" sz="1400" b="1" dirty="0">
                <a:solidFill>
                  <a:srgbClr val="494949"/>
                </a:solidFill>
                <a:latin typeface="Roboto Condensed Light" panose="02000000000000000000" pitchFamily="2" charset="0"/>
                <a:ea typeface="Roboto Condensed Light" panose="02000000000000000000" pitchFamily="2" charset="0"/>
              </a:rPr>
              <a:t>Call #3: </a:t>
            </a:r>
            <a:r>
              <a:rPr lang="en-US" sz="1400" dirty="0">
                <a:solidFill>
                  <a:srgbClr val="494949"/>
                </a:solidFill>
                <a:latin typeface="Roboto Condensed Light" panose="02000000000000000000" pitchFamily="2" charset="0"/>
                <a:ea typeface="Roboto Condensed Light" panose="02000000000000000000" pitchFamily="2" charset="0"/>
              </a:rPr>
              <a:t>(Optional) Review Info-Tech’s research-sourced persona insights.</a:t>
            </a:r>
          </a:p>
          <a:p>
            <a:pPr marL="0" marR="0" lvl="0" indent="0" algn="l" defTabSz="554437" rtl="0" eaLnBrk="1" fontAlgn="auto" latinLnBrk="0" hangingPunct="1">
              <a:lnSpc>
                <a:spcPct val="100000"/>
              </a:lnSpc>
              <a:spcBef>
                <a:spcPts val="0"/>
              </a:spcBef>
              <a:spcAft>
                <a:spcPts val="0"/>
              </a:spcAft>
              <a:buClrTx/>
              <a:buSzTx/>
              <a:buFontTx/>
              <a:buNone/>
              <a:tabLst/>
              <a:defRPr/>
            </a:pPr>
            <a:endParaRPr lang="en-US" sz="1400" dirty="0">
              <a:solidFill>
                <a:srgbClr val="494949"/>
              </a:solidFill>
              <a:latin typeface="Roboto Condensed Light" panose="02000000000000000000" pitchFamily="2" charset="0"/>
              <a:ea typeface="Roboto Condensed Light" panose="02000000000000000000" pitchFamily="2" charset="0"/>
            </a:endParaRPr>
          </a:p>
          <a:p>
            <a:pPr defTabSz="554437">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#4: </a:t>
            </a:r>
            <a:r>
              <a:rPr lang="en-US" sz="1400" dirty="0">
                <a:solidFill>
                  <a:srgbClr val="494949"/>
                </a:solidFill>
                <a:latin typeface="Roboto Condensed Light" panose="02000000000000000000" pitchFamily="2" charset="0"/>
                <a:ea typeface="Roboto Condensed Light" panose="02000000000000000000" pitchFamily="2" charset="0"/>
              </a:rPr>
              <a:t>Validate the persona WIP with Info-Tech analysts. Review buyer interview approach and target list.</a:t>
            </a: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pic>
        <p:nvPicPr>
          <p:cNvPr id="36" name="Picture 35">
            <a:extLst>
              <a:ext uri="{FF2B5EF4-FFF2-40B4-BE49-F238E27FC236}">
                <a16:creationId xmlns:a16="http://schemas.microsoft.com/office/drawing/2014/main" id="{CE4E8EF2-C020-8F48-915B-76B524708FB8}"/>
              </a:ext>
            </a:extLst>
          </p:cNvPr>
          <p:cNvPicPr>
            <a:picLocks noChangeAspect="1"/>
          </p:cNvPicPr>
          <p:nvPr>
            <p:custDataLst>
              <p:tags r:id="rId8"/>
            </p:custDataLst>
          </p:nvPr>
        </p:nvPicPr>
        <p:blipFill>
          <a:blip r:embed="rId28" cstate="screen">
            <a:extLst>
              <a:ext uri="{28A0092B-C50C-407E-A947-70E740481C1C}">
                <a14:useLocalDpi xmlns:a14="http://schemas.microsoft.com/office/drawing/2010/main"/>
              </a:ext>
            </a:extLst>
          </a:blip>
          <a:stretch>
            <a:fillRect/>
          </a:stretch>
        </p:blipFill>
        <p:spPr>
          <a:xfrm>
            <a:off x="3313532" y="2621226"/>
            <a:ext cx="520953" cy="520953"/>
          </a:xfrm>
          <a:prstGeom prst="rect">
            <a:avLst/>
          </a:prstGeom>
        </p:spPr>
      </p:pic>
      <p:sp>
        <p:nvSpPr>
          <p:cNvPr id="37" name="Rectangle 36">
            <a:extLst>
              <a:ext uri="{FF2B5EF4-FFF2-40B4-BE49-F238E27FC236}">
                <a16:creationId xmlns:a16="http://schemas.microsoft.com/office/drawing/2014/main" id="{D1C1E62D-125D-8341-B9D5-8ADDD2649B2E}"/>
              </a:ext>
            </a:extLst>
          </p:cNvPr>
          <p:cNvSpPr/>
          <p:nvPr>
            <p:custDataLst>
              <p:tags r:id="rId9"/>
            </p:custDataLst>
          </p:nvPr>
        </p:nvSpPr>
        <p:spPr>
          <a:xfrm>
            <a:off x="3792050" y="2668182"/>
            <a:ext cx="1942124" cy="3754874"/>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#5:</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Revise/review interview guide and final interviewee list; schedule interviews.</a:t>
            </a:r>
            <a:endParaRPr lang="en-US" sz="1400" dirty="0">
              <a:solidFill>
                <a:srgbClr val="494949"/>
              </a:solidFill>
              <a:latin typeface="Roboto Condensed Light" panose="02000000000000000000" pitchFamily="2" charset="0"/>
              <a:ea typeface="Roboto Condensed Light" panose="02000000000000000000" pitchFamily="2" charset="0"/>
            </a:endParaRPr>
          </a:p>
          <a:p>
            <a:pPr lvl="0" defTabSz="554437">
              <a:defRPr/>
            </a:pPr>
            <a:endParaRPr lang="en-US" sz="1400" dirty="0">
              <a:solidFill>
                <a:srgbClr val="494949"/>
              </a:solidFill>
              <a:latin typeface="Roboto Condensed Light" panose="02000000000000000000" pitchFamily="2" charset="0"/>
              <a:ea typeface="Roboto Condensed Light" panose="02000000000000000000" pitchFamily="2" charset="0"/>
            </a:endParaRPr>
          </a:p>
          <a:p>
            <a:pPr lvl="0" defTabSz="554437">
              <a:defRPr/>
            </a:pPr>
            <a:r>
              <a:rPr lang="en-US" sz="1400" b="1" dirty="0">
                <a:solidFill>
                  <a:srgbClr val="494949"/>
                </a:solidFill>
                <a:latin typeface="Roboto Condensed Light" panose="02000000000000000000" pitchFamily="2" charset="0"/>
                <a:ea typeface="Roboto Condensed Light" panose="02000000000000000000" pitchFamily="2" charset="0"/>
              </a:rPr>
              <a:t>Call #6: </a:t>
            </a:r>
            <a:r>
              <a:rPr lang="en-US" sz="1400" dirty="0">
                <a:solidFill>
                  <a:srgbClr val="494949"/>
                </a:solidFill>
                <a:latin typeface="Roboto Condensed Light" panose="02000000000000000000" pitchFamily="2" charset="0"/>
                <a:ea typeface="Roboto Condensed Light" panose="02000000000000000000" pitchFamily="2" charset="0"/>
              </a:rPr>
              <a:t>Review interim interview finds; adjust interview guide.</a:t>
            </a:r>
          </a:p>
          <a:p>
            <a:pPr lvl="0" defTabSz="554437">
              <a:defRPr/>
            </a:pPr>
            <a:endParaRPr lang="en-US" sz="1400" dirty="0">
              <a:solidFill>
                <a:srgbClr val="494949"/>
              </a:solidFill>
              <a:latin typeface="Roboto Condensed Light" panose="02000000000000000000" pitchFamily="2" charset="0"/>
              <a:ea typeface="Roboto Condensed Light" panose="02000000000000000000" pitchFamily="2" charset="0"/>
            </a:endParaRPr>
          </a:p>
          <a:p>
            <a:pPr lvl="0" defTabSz="554437">
              <a:defRPr/>
            </a:pPr>
            <a:r>
              <a:rPr lang="en-US" sz="1400" b="1" dirty="0">
                <a:solidFill>
                  <a:srgbClr val="494949"/>
                </a:solidFill>
                <a:latin typeface="Roboto Condensed Light" panose="02000000000000000000" pitchFamily="2" charset="0"/>
                <a:ea typeface="Roboto Condensed Light" panose="02000000000000000000" pitchFamily="2" charset="0"/>
              </a:rPr>
              <a:t>Call #7: </a:t>
            </a:r>
            <a:r>
              <a:rPr lang="en-US" sz="1400" dirty="0">
                <a:solidFill>
                  <a:srgbClr val="494949"/>
                </a:solidFill>
                <a:latin typeface="Roboto Condensed Light" panose="02000000000000000000" pitchFamily="2" charset="0"/>
                <a:ea typeface="Roboto Condensed Light" panose="02000000000000000000" pitchFamily="2" charset="0"/>
              </a:rPr>
              <a:t>Use interview findings to validate/update persona and build journey map</a:t>
            </a:r>
            <a:r>
              <a:rPr lang="en-US" sz="1400" b="1" dirty="0">
                <a:solidFill>
                  <a:srgbClr val="494949"/>
                </a:solidFill>
                <a:latin typeface="Roboto Condensed Light" panose="02000000000000000000" pitchFamily="2" charset="0"/>
                <a:ea typeface="Roboto Condensed Light" panose="02000000000000000000" pitchFamily="2" charset="0"/>
              </a:rPr>
              <a:t>.</a:t>
            </a:r>
          </a:p>
          <a:p>
            <a:pPr lvl="0" defTabSz="554437">
              <a:defRPr/>
            </a:pPr>
            <a:endParaRPr lang="en-US" sz="1400" b="1" dirty="0">
              <a:solidFill>
                <a:srgbClr val="494949"/>
              </a:solidFill>
              <a:latin typeface="Roboto Condensed Light" panose="02000000000000000000" pitchFamily="2" charset="0"/>
              <a:ea typeface="Roboto Condensed Light" panose="02000000000000000000" pitchFamily="2" charset="0"/>
            </a:endParaRPr>
          </a:p>
          <a:p>
            <a:pPr lvl="0" defTabSz="554437">
              <a:defRPr/>
            </a:pPr>
            <a:r>
              <a:rPr lang="en-US" sz="1400" b="1" dirty="0">
                <a:solidFill>
                  <a:srgbClr val="494949"/>
                </a:solidFill>
                <a:latin typeface="Roboto Condensed Light" panose="02000000000000000000" pitchFamily="2" charset="0"/>
                <a:ea typeface="Roboto Condensed Light" panose="02000000000000000000" pitchFamily="2" charset="0"/>
              </a:rPr>
              <a:t>Call #8: </a:t>
            </a:r>
            <a:r>
              <a:rPr lang="en-US" sz="1400" dirty="0">
                <a:solidFill>
                  <a:srgbClr val="494949"/>
                </a:solidFill>
                <a:latin typeface="Roboto Condensed Light" panose="02000000000000000000" pitchFamily="2" charset="0"/>
                <a:ea typeface="Roboto Condensed Light" panose="02000000000000000000" pitchFamily="2" charset="0"/>
              </a:rPr>
              <a:t>Add supporting analysts to final stakeholder review.</a:t>
            </a:r>
          </a:p>
        </p:txBody>
      </p:sp>
      <p:cxnSp>
        <p:nvCxnSpPr>
          <p:cNvPr id="38" name="Straight Connector 37">
            <a:extLst>
              <a:ext uri="{FF2B5EF4-FFF2-40B4-BE49-F238E27FC236}">
                <a16:creationId xmlns:a16="http://schemas.microsoft.com/office/drawing/2014/main" id="{497BC3F0-7857-D140-954B-B1102F88BDBE}"/>
              </a:ext>
            </a:extLst>
          </p:cNvPr>
          <p:cNvCxnSpPr>
            <a:cxnSpLocks/>
            <a:endCxn id="39" idx="0"/>
          </p:cNvCxnSpPr>
          <p:nvPr>
            <p:custDataLst>
              <p:tags r:id="rId10"/>
            </p:custDataLst>
          </p:nvPr>
        </p:nvCxnSpPr>
        <p:spPr>
          <a:xfrm>
            <a:off x="492606" y="3169368"/>
            <a:ext cx="0" cy="712635"/>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35660669-E604-6D4D-8344-DB895EBDCADF}"/>
              </a:ext>
            </a:extLst>
          </p:cNvPr>
          <p:cNvPicPr>
            <a:picLocks noChangeAspect="1"/>
          </p:cNvPicPr>
          <p:nvPr>
            <p:custDataLst>
              <p:tags r:id="rId11"/>
            </p:custDataLst>
          </p:nvPr>
        </p:nvPicPr>
        <p:blipFill>
          <a:blip r:embed="rId28" cstate="screen">
            <a:extLst>
              <a:ext uri="{28A0092B-C50C-407E-A947-70E740481C1C}">
                <a14:useLocalDpi xmlns:a14="http://schemas.microsoft.com/office/drawing/2010/main"/>
              </a:ext>
            </a:extLst>
          </a:blip>
          <a:stretch>
            <a:fillRect/>
          </a:stretch>
        </p:blipFill>
        <p:spPr>
          <a:xfrm>
            <a:off x="232129" y="3882003"/>
            <a:ext cx="520953" cy="520953"/>
          </a:xfrm>
          <a:prstGeom prst="rect">
            <a:avLst/>
          </a:prstGeom>
        </p:spPr>
      </p:pic>
      <p:cxnSp>
        <p:nvCxnSpPr>
          <p:cNvPr id="40" name="Straight Connector 39">
            <a:extLst>
              <a:ext uri="{FF2B5EF4-FFF2-40B4-BE49-F238E27FC236}">
                <a16:creationId xmlns:a16="http://schemas.microsoft.com/office/drawing/2014/main" id="{73D2B50D-C103-4C4E-8521-89588B5A0278}"/>
              </a:ext>
            </a:extLst>
          </p:cNvPr>
          <p:cNvCxnSpPr>
            <a:cxnSpLocks/>
            <a:endCxn id="41" idx="0"/>
          </p:cNvCxnSpPr>
          <p:nvPr>
            <p:custDataLst>
              <p:tags r:id="rId12"/>
            </p:custDataLst>
          </p:nvPr>
        </p:nvCxnSpPr>
        <p:spPr>
          <a:xfrm>
            <a:off x="3569282" y="3096340"/>
            <a:ext cx="0" cy="440072"/>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3591D04D-8810-FB4A-9CAE-2D7A26BD2830}"/>
              </a:ext>
            </a:extLst>
          </p:cNvPr>
          <p:cNvPicPr>
            <a:picLocks noChangeAspect="1"/>
          </p:cNvPicPr>
          <p:nvPr>
            <p:custDataLst>
              <p:tags r:id="rId13"/>
            </p:custDataLst>
          </p:nvPr>
        </p:nvPicPr>
        <p:blipFill>
          <a:blip r:embed="rId28" cstate="screen">
            <a:extLst>
              <a:ext uri="{28A0092B-C50C-407E-A947-70E740481C1C}">
                <a14:useLocalDpi xmlns:a14="http://schemas.microsoft.com/office/drawing/2010/main"/>
              </a:ext>
            </a:extLst>
          </a:blip>
          <a:stretch>
            <a:fillRect/>
          </a:stretch>
        </p:blipFill>
        <p:spPr>
          <a:xfrm>
            <a:off x="3308805" y="3536412"/>
            <a:ext cx="520953" cy="520953"/>
          </a:xfrm>
          <a:prstGeom prst="rect">
            <a:avLst/>
          </a:prstGeom>
        </p:spPr>
      </p:pic>
      <p:sp>
        <p:nvSpPr>
          <p:cNvPr id="42" name="Rectangle 41">
            <a:extLst>
              <a:ext uri="{FF2B5EF4-FFF2-40B4-BE49-F238E27FC236}">
                <a16:creationId xmlns:a16="http://schemas.microsoft.com/office/drawing/2014/main" id="{566E5620-E090-5840-9975-A1DC32B1FB58}"/>
              </a:ext>
            </a:extLst>
          </p:cNvPr>
          <p:cNvSpPr/>
          <p:nvPr>
            <p:custDataLst>
              <p:tags r:id="rId14"/>
            </p:custDataLst>
          </p:nvPr>
        </p:nvSpPr>
        <p:spPr>
          <a:xfrm>
            <a:off x="6381144" y="2677609"/>
            <a:ext cx="2375951" cy="2031325"/>
          </a:xfrm>
          <a:prstGeom prst="rect">
            <a:avLst/>
          </a:prstGeom>
        </p:spPr>
        <p:txBody>
          <a:bodyPr wrap="square">
            <a:spAutoFit/>
          </a:bodyPr>
          <a:lstStyle/>
          <a:p>
            <a:pPr marL="0" marR="0" lvl="0" indent="0" algn="l" defTabSz="55443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Call #9: </a:t>
            </a:r>
            <a:r>
              <a:rPr kumimoji="0" lang="en-US" sz="140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Review output templates completed with final persona and journey findings.</a:t>
            </a:r>
          </a:p>
          <a:p>
            <a:pPr marL="0" marR="0" lvl="0" indent="0" algn="l" defTabSz="554437" rtl="0" eaLnBrk="1" fontAlgn="auto" latinLnBrk="0" hangingPunct="1">
              <a:lnSpc>
                <a:spcPct val="100000"/>
              </a:lnSpc>
              <a:spcBef>
                <a:spcPts val="0"/>
              </a:spcBef>
              <a:spcAft>
                <a:spcPts val="0"/>
              </a:spcAft>
              <a:buClrTx/>
              <a:buSzTx/>
              <a:buFontTx/>
              <a:buNone/>
              <a:tabLst/>
              <a:defRPr/>
            </a:pPr>
            <a:endParaRPr lang="en-US" sz="1400" dirty="0">
              <a:solidFill>
                <a:srgbClr val="494949"/>
              </a:solidFill>
              <a:latin typeface="Roboto Condensed Light" panose="02000000000000000000" pitchFamily="2" charset="0"/>
              <a:ea typeface="Roboto Condensed Light" panose="02000000000000000000" pitchFamily="2" charset="0"/>
            </a:endParaRPr>
          </a:p>
          <a:p>
            <a:pPr marL="0" marR="0" lvl="0" indent="0" algn="l" defTabSz="554437" rtl="0" eaLnBrk="1" fontAlgn="auto" latinLnBrk="0" hangingPunct="1">
              <a:lnSpc>
                <a:spcPct val="100000"/>
              </a:lnSpc>
              <a:spcBef>
                <a:spcPts val="0"/>
              </a:spcBef>
              <a:spcAft>
                <a:spcPts val="0"/>
              </a:spcAft>
              <a:buClrTx/>
              <a:buSzTx/>
              <a:buFontTx/>
              <a:buNone/>
              <a:tabLst/>
              <a:defRPr/>
            </a:pPr>
            <a:r>
              <a:rPr lang="en-US" sz="1400" b="1" dirty="0">
                <a:solidFill>
                  <a:srgbClr val="494949"/>
                </a:solidFill>
                <a:latin typeface="Roboto Condensed Light" panose="02000000000000000000" pitchFamily="2" charset="0"/>
                <a:ea typeface="Roboto Condensed Light" panose="02000000000000000000" pitchFamily="2" charset="0"/>
              </a:rPr>
              <a:t>Call #10: </a:t>
            </a:r>
            <a:r>
              <a:rPr lang="en-US" sz="1400" dirty="0">
                <a:solidFill>
                  <a:srgbClr val="494949"/>
                </a:solidFill>
                <a:latin typeface="Roboto Condensed Light" panose="02000000000000000000" pitchFamily="2" charset="0"/>
                <a:ea typeface="Roboto Condensed Light" panose="02000000000000000000" pitchFamily="2" charset="0"/>
              </a:rPr>
              <a:t>Add supporting analysts to stakeholder education meetings for support and help with addressing questions/issues.</a:t>
            </a:r>
            <a:endParaRPr kumimoji="0" lang="en-US" sz="140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pic>
        <p:nvPicPr>
          <p:cNvPr id="43" name="Picture 42">
            <a:extLst>
              <a:ext uri="{FF2B5EF4-FFF2-40B4-BE49-F238E27FC236}">
                <a16:creationId xmlns:a16="http://schemas.microsoft.com/office/drawing/2014/main" id="{C5EDA201-D809-3E41-90B1-14E06C6FB4B7}"/>
              </a:ext>
            </a:extLst>
          </p:cNvPr>
          <p:cNvPicPr>
            <a:picLocks noChangeAspect="1"/>
          </p:cNvPicPr>
          <p:nvPr>
            <p:custDataLst>
              <p:tags r:id="rId15"/>
            </p:custDataLst>
          </p:nvPr>
        </p:nvPicPr>
        <p:blipFill>
          <a:blip r:embed="rId28" cstate="screen">
            <a:extLst>
              <a:ext uri="{28A0092B-C50C-407E-A947-70E740481C1C}">
                <a14:useLocalDpi xmlns:a14="http://schemas.microsoft.com/office/drawing/2010/main"/>
              </a:ext>
            </a:extLst>
          </a:blip>
          <a:stretch>
            <a:fillRect/>
          </a:stretch>
        </p:blipFill>
        <p:spPr>
          <a:xfrm>
            <a:off x="218275" y="4907316"/>
            <a:ext cx="520953" cy="520953"/>
          </a:xfrm>
          <a:prstGeom prst="rect">
            <a:avLst/>
          </a:prstGeom>
        </p:spPr>
      </p:pic>
      <p:cxnSp>
        <p:nvCxnSpPr>
          <p:cNvPr id="44" name="Straight Connector 43">
            <a:extLst>
              <a:ext uri="{FF2B5EF4-FFF2-40B4-BE49-F238E27FC236}">
                <a16:creationId xmlns:a16="http://schemas.microsoft.com/office/drawing/2014/main" id="{1D8B57C7-F7F7-D546-BA97-FABC854867DF}"/>
              </a:ext>
            </a:extLst>
          </p:cNvPr>
          <p:cNvCxnSpPr>
            <a:cxnSpLocks/>
            <a:endCxn id="43" idx="0"/>
          </p:cNvCxnSpPr>
          <p:nvPr>
            <p:custDataLst>
              <p:tags r:id="rId16"/>
            </p:custDataLst>
          </p:nvPr>
        </p:nvCxnSpPr>
        <p:spPr>
          <a:xfrm>
            <a:off x="478752" y="4408374"/>
            <a:ext cx="0" cy="498942"/>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42F1F248-728C-A34C-B64F-2D5FD43462FD}"/>
              </a:ext>
            </a:extLst>
          </p:cNvPr>
          <p:cNvPicPr>
            <a:picLocks noChangeAspect="1"/>
          </p:cNvPicPr>
          <p:nvPr>
            <p:custDataLst>
              <p:tags r:id="rId17"/>
            </p:custDataLst>
          </p:nvPr>
        </p:nvPicPr>
        <p:blipFill>
          <a:blip r:embed="rId28" cstate="screen">
            <a:extLst>
              <a:ext uri="{28A0092B-C50C-407E-A947-70E740481C1C}">
                <a14:useLocalDpi xmlns:a14="http://schemas.microsoft.com/office/drawing/2010/main"/>
              </a:ext>
            </a:extLst>
          </a:blip>
          <a:stretch>
            <a:fillRect/>
          </a:stretch>
        </p:blipFill>
        <p:spPr>
          <a:xfrm>
            <a:off x="5858470" y="2630653"/>
            <a:ext cx="520953" cy="520953"/>
          </a:xfrm>
          <a:prstGeom prst="rect">
            <a:avLst/>
          </a:prstGeom>
        </p:spPr>
      </p:pic>
      <p:cxnSp>
        <p:nvCxnSpPr>
          <p:cNvPr id="46" name="Straight Connector 45">
            <a:extLst>
              <a:ext uri="{FF2B5EF4-FFF2-40B4-BE49-F238E27FC236}">
                <a16:creationId xmlns:a16="http://schemas.microsoft.com/office/drawing/2014/main" id="{57ABDBA4-4C81-D745-B7B3-3116C8431422}"/>
              </a:ext>
            </a:extLst>
          </p:cNvPr>
          <p:cNvCxnSpPr>
            <a:cxnSpLocks/>
          </p:cNvCxnSpPr>
          <p:nvPr>
            <p:custDataLst>
              <p:tags r:id="rId18"/>
            </p:custDataLst>
          </p:nvPr>
        </p:nvCxnSpPr>
        <p:spPr>
          <a:xfrm>
            <a:off x="6162343" y="3117201"/>
            <a:ext cx="0" cy="428638"/>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C678814-9B43-DB4E-95F2-88B9131E6DD3}"/>
              </a:ext>
            </a:extLst>
          </p:cNvPr>
          <p:cNvPicPr>
            <a:picLocks noChangeAspect="1"/>
          </p:cNvPicPr>
          <p:nvPr>
            <p:custDataLst>
              <p:tags r:id="rId19"/>
            </p:custDataLst>
          </p:nvPr>
        </p:nvPicPr>
        <p:blipFill>
          <a:blip r:embed="rId28" cstate="screen">
            <a:extLst>
              <a:ext uri="{28A0092B-C50C-407E-A947-70E740481C1C}">
                <a14:useLocalDpi xmlns:a14="http://schemas.microsoft.com/office/drawing/2010/main"/>
              </a:ext>
            </a:extLst>
          </a:blip>
          <a:stretch>
            <a:fillRect/>
          </a:stretch>
        </p:blipFill>
        <p:spPr>
          <a:xfrm>
            <a:off x="5899356" y="3423353"/>
            <a:ext cx="520953" cy="520953"/>
          </a:xfrm>
          <a:prstGeom prst="rect">
            <a:avLst/>
          </a:prstGeom>
        </p:spPr>
      </p:pic>
      <p:pic>
        <p:nvPicPr>
          <p:cNvPr id="48" name="Picture 47">
            <a:extLst>
              <a:ext uri="{FF2B5EF4-FFF2-40B4-BE49-F238E27FC236}">
                <a16:creationId xmlns:a16="http://schemas.microsoft.com/office/drawing/2014/main" id="{C9869B8D-5ECE-AB4D-B8AC-BF54B0E6726D}"/>
              </a:ext>
            </a:extLst>
          </p:cNvPr>
          <p:cNvPicPr>
            <a:picLocks noChangeAspect="1"/>
          </p:cNvPicPr>
          <p:nvPr>
            <p:custDataLst>
              <p:tags r:id="rId20"/>
            </p:custDataLst>
          </p:nvPr>
        </p:nvPicPr>
        <p:blipFill>
          <a:blip r:embed="rId28" cstate="screen">
            <a:extLst>
              <a:ext uri="{28A0092B-C50C-407E-A947-70E740481C1C}">
                <a14:useLocalDpi xmlns:a14="http://schemas.microsoft.com/office/drawing/2010/main"/>
              </a:ext>
            </a:extLst>
          </a:blip>
          <a:stretch>
            <a:fillRect/>
          </a:stretch>
        </p:blipFill>
        <p:spPr>
          <a:xfrm>
            <a:off x="3313569" y="4408374"/>
            <a:ext cx="520953" cy="520953"/>
          </a:xfrm>
          <a:prstGeom prst="rect">
            <a:avLst/>
          </a:prstGeom>
        </p:spPr>
      </p:pic>
      <p:cxnSp>
        <p:nvCxnSpPr>
          <p:cNvPr id="49" name="Straight Connector 48">
            <a:extLst>
              <a:ext uri="{FF2B5EF4-FFF2-40B4-BE49-F238E27FC236}">
                <a16:creationId xmlns:a16="http://schemas.microsoft.com/office/drawing/2014/main" id="{EF066088-6E69-8641-88A4-3CDA34B58D67}"/>
              </a:ext>
            </a:extLst>
          </p:cNvPr>
          <p:cNvCxnSpPr>
            <a:cxnSpLocks/>
            <a:endCxn id="48" idx="0"/>
          </p:cNvCxnSpPr>
          <p:nvPr>
            <p:custDataLst>
              <p:tags r:id="rId21"/>
            </p:custDataLst>
          </p:nvPr>
        </p:nvCxnSpPr>
        <p:spPr>
          <a:xfrm>
            <a:off x="3569282" y="4048223"/>
            <a:ext cx="0" cy="360151"/>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3C9C3074-6C55-5B44-8642-B362200A561C}"/>
              </a:ext>
            </a:extLst>
          </p:cNvPr>
          <p:cNvPicPr>
            <a:picLocks noChangeAspect="1"/>
          </p:cNvPicPr>
          <p:nvPr>
            <p:custDataLst>
              <p:tags r:id="rId22"/>
            </p:custDataLst>
          </p:nvPr>
        </p:nvPicPr>
        <p:blipFill>
          <a:blip r:embed="rId28" cstate="screen">
            <a:extLst>
              <a:ext uri="{28A0092B-C50C-407E-A947-70E740481C1C}">
                <a14:useLocalDpi xmlns:a14="http://schemas.microsoft.com/office/drawing/2010/main"/>
              </a:ext>
            </a:extLst>
          </a:blip>
          <a:stretch>
            <a:fillRect/>
          </a:stretch>
        </p:blipFill>
        <p:spPr>
          <a:xfrm>
            <a:off x="218275" y="5809712"/>
            <a:ext cx="520953" cy="520953"/>
          </a:xfrm>
          <a:prstGeom prst="rect">
            <a:avLst/>
          </a:prstGeom>
        </p:spPr>
      </p:pic>
      <p:cxnSp>
        <p:nvCxnSpPr>
          <p:cNvPr id="51" name="Straight Connector 50">
            <a:extLst>
              <a:ext uri="{FF2B5EF4-FFF2-40B4-BE49-F238E27FC236}">
                <a16:creationId xmlns:a16="http://schemas.microsoft.com/office/drawing/2014/main" id="{A7CE397B-E7CE-0747-BC3C-2864E425F467}"/>
              </a:ext>
            </a:extLst>
          </p:cNvPr>
          <p:cNvCxnSpPr>
            <a:cxnSpLocks/>
          </p:cNvCxnSpPr>
          <p:nvPr>
            <p:custDataLst>
              <p:tags r:id="rId23"/>
            </p:custDataLst>
          </p:nvPr>
        </p:nvCxnSpPr>
        <p:spPr>
          <a:xfrm>
            <a:off x="478752" y="5379002"/>
            <a:ext cx="0" cy="463368"/>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B55487B2-0CB6-9C4A-A86D-C2D60592B681}"/>
              </a:ext>
            </a:extLst>
          </p:cNvPr>
          <p:cNvPicPr>
            <a:picLocks noChangeAspect="1"/>
          </p:cNvPicPr>
          <p:nvPr>
            <p:custDataLst>
              <p:tags r:id="rId24"/>
            </p:custDataLst>
          </p:nvPr>
        </p:nvPicPr>
        <p:blipFill>
          <a:blip r:embed="rId28" cstate="screen">
            <a:extLst>
              <a:ext uri="{28A0092B-C50C-407E-A947-70E740481C1C}">
                <a14:useLocalDpi xmlns:a14="http://schemas.microsoft.com/office/drawing/2010/main"/>
              </a:ext>
            </a:extLst>
          </a:blip>
          <a:stretch>
            <a:fillRect/>
          </a:stretch>
        </p:blipFill>
        <p:spPr>
          <a:xfrm>
            <a:off x="3354651" y="5573931"/>
            <a:ext cx="520953" cy="520953"/>
          </a:xfrm>
          <a:prstGeom prst="rect">
            <a:avLst/>
          </a:prstGeom>
        </p:spPr>
      </p:pic>
      <p:cxnSp>
        <p:nvCxnSpPr>
          <p:cNvPr id="53" name="Straight Connector 52">
            <a:extLst>
              <a:ext uri="{FF2B5EF4-FFF2-40B4-BE49-F238E27FC236}">
                <a16:creationId xmlns:a16="http://schemas.microsoft.com/office/drawing/2014/main" id="{FE6062AC-1664-9E47-A2B2-EAFE522E5F24}"/>
              </a:ext>
            </a:extLst>
          </p:cNvPr>
          <p:cNvCxnSpPr>
            <a:cxnSpLocks/>
            <a:endCxn id="52" idx="0"/>
          </p:cNvCxnSpPr>
          <p:nvPr>
            <p:custDataLst>
              <p:tags r:id="rId25"/>
            </p:custDataLst>
          </p:nvPr>
        </p:nvCxnSpPr>
        <p:spPr>
          <a:xfrm>
            <a:off x="3615128" y="5071553"/>
            <a:ext cx="0" cy="50237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83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EA4694C-54A6-46F0-8E70-B717AA3158DE}"/>
              </a:ext>
            </a:extLst>
          </p:cNvPr>
          <p:cNvSpPr txBox="1">
            <a:spLocks/>
          </p:cNvSpPr>
          <p:nvPr/>
        </p:nvSpPr>
        <p:spPr>
          <a:xfrm>
            <a:off x="354106" y="528985"/>
            <a:ext cx="8623208" cy="542716"/>
          </a:xfrm>
          <a:prstGeom prst="rect">
            <a:avLst/>
          </a:prstGeom>
        </p:spPr>
        <p:txBody>
          <a:bodyPr/>
          <a:lst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a:lstStyle>
          <a:p>
            <a:r>
              <a:rPr lang="en-US" dirty="0">
                <a:solidFill>
                  <a:srgbClr val="4A4A4A"/>
                </a:solidFill>
              </a:rPr>
              <a:t>Workshop overview</a:t>
            </a:r>
          </a:p>
        </p:txBody>
      </p:sp>
      <p:graphicFrame>
        <p:nvGraphicFramePr>
          <p:cNvPr id="5" name="Table 2">
            <a:extLst>
              <a:ext uri="{FF2B5EF4-FFF2-40B4-BE49-F238E27FC236}">
                <a16:creationId xmlns:a16="http://schemas.microsoft.com/office/drawing/2014/main" id="{A2C116FC-287E-48F3-B2A5-369EDCD091AC}"/>
              </a:ext>
            </a:extLst>
          </p:cNvPr>
          <p:cNvGraphicFramePr>
            <a:graphicFrameLocks noGrp="1"/>
          </p:cNvGraphicFramePr>
          <p:nvPr>
            <p:extLst>
              <p:ext uri="{D42A27DB-BD31-4B8C-83A1-F6EECF244321}">
                <p14:modId xmlns:p14="http://schemas.microsoft.com/office/powerpoint/2010/main" val="2821030457"/>
              </p:ext>
            </p:extLst>
          </p:nvPr>
        </p:nvGraphicFramePr>
        <p:xfrm>
          <a:off x="354106" y="1215542"/>
          <a:ext cx="11539445" cy="5143313"/>
        </p:xfrm>
        <a:graphic>
          <a:graphicData uri="http://schemas.openxmlformats.org/drawingml/2006/table">
            <a:tbl>
              <a:tblPr firstRow="1" bandRow="1">
                <a:tableStyleId>{5C22544A-7EE6-4342-B048-85BDC9FD1C3A}</a:tableStyleId>
              </a:tblPr>
              <a:tblGrid>
                <a:gridCol w="434955">
                  <a:extLst>
                    <a:ext uri="{9D8B030D-6E8A-4147-A177-3AD203B41FA5}">
                      <a16:colId xmlns:a16="http://schemas.microsoft.com/office/drawing/2014/main" val="20000"/>
                    </a:ext>
                  </a:extLst>
                </a:gridCol>
                <a:gridCol w="2220898">
                  <a:extLst>
                    <a:ext uri="{9D8B030D-6E8A-4147-A177-3AD203B41FA5}">
                      <a16:colId xmlns:a16="http://schemas.microsoft.com/office/drawing/2014/main" val="20001"/>
                    </a:ext>
                  </a:extLst>
                </a:gridCol>
                <a:gridCol w="2220898">
                  <a:extLst>
                    <a:ext uri="{9D8B030D-6E8A-4147-A177-3AD203B41FA5}">
                      <a16:colId xmlns:a16="http://schemas.microsoft.com/office/drawing/2014/main" val="20002"/>
                    </a:ext>
                  </a:extLst>
                </a:gridCol>
                <a:gridCol w="2220898">
                  <a:extLst>
                    <a:ext uri="{9D8B030D-6E8A-4147-A177-3AD203B41FA5}">
                      <a16:colId xmlns:a16="http://schemas.microsoft.com/office/drawing/2014/main" val="20003"/>
                    </a:ext>
                  </a:extLst>
                </a:gridCol>
                <a:gridCol w="2220898">
                  <a:extLst>
                    <a:ext uri="{9D8B030D-6E8A-4147-A177-3AD203B41FA5}">
                      <a16:colId xmlns:a16="http://schemas.microsoft.com/office/drawing/2014/main" val="20004"/>
                    </a:ext>
                  </a:extLst>
                </a:gridCol>
                <a:gridCol w="2220898">
                  <a:extLst>
                    <a:ext uri="{9D8B030D-6E8A-4147-A177-3AD203B41FA5}">
                      <a16:colId xmlns:a16="http://schemas.microsoft.com/office/drawing/2014/main" val="20005"/>
                    </a:ext>
                  </a:extLst>
                </a:gridCol>
              </a:tblGrid>
              <a:tr h="448184">
                <a:tc>
                  <a:txBody>
                    <a:bodyPr/>
                    <a:lstStyle/>
                    <a:p>
                      <a:pPr algn="ctr"/>
                      <a:endParaRPr lang="en-CA" sz="1200" b="1" dirty="0">
                        <a:solidFill>
                          <a:schemeClr val="bg1"/>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i="0" dirty="0">
                          <a:solidFill>
                            <a:schemeClr val="bg1"/>
                          </a:solidFill>
                          <a:latin typeface="Montserrat SemiBold"/>
                          <a:ea typeface="Roboto"/>
                        </a:rPr>
                        <a:t>Day 1</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38BC3F">
                        <a:alpha val="65000"/>
                      </a:srgbClr>
                    </a:solidFill>
                  </a:tcPr>
                </a:tc>
                <a:tc>
                  <a:txBody>
                    <a:bodyPr/>
                    <a:lstStyle/>
                    <a:p>
                      <a:pPr algn="ctr"/>
                      <a:r>
                        <a:rPr lang="en-CA" sz="2000" b="1" i="0" dirty="0">
                          <a:solidFill>
                            <a:schemeClr val="bg1"/>
                          </a:solidFill>
                          <a:latin typeface="Montserrat SemiBold"/>
                          <a:ea typeface="Roboto"/>
                        </a:rPr>
                        <a:t>Day 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38BC3F">
                        <a:alpha val="75000"/>
                      </a:srgbClr>
                    </a:solidFill>
                  </a:tcPr>
                </a:tc>
                <a:tc>
                  <a:txBody>
                    <a:bodyPr/>
                    <a:lstStyle/>
                    <a:p>
                      <a:pPr algn="ctr"/>
                      <a:r>
                        <a:rPr lang="en-CA" sz="2000" b="1" i="0" dirty="0">
                          <a:solidFill>
                            <a:schemeClr val="bg1"/>
                          </a:solidFill>
                          <a:latin typeface="Montserrat SemiBold"/>
                          <a:ea typeface="Roboto"/>
                        </a:rPr>
                        <a:t>Day 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38BC3F">
                        <a:alpha val="85000"/>
                      </a:srgbClr>
                    </a:solidFill>
                  </a:tcPr>
                </a:tc>
                <a:tc>
                  <a:txBody>
                    <a:bodyPr/>
                    <a:lstStyle/>
                    <a:p>
                      <a:pPr algn="ctr"/>
                      <a:r>
                        <a:rPr lang="en-CA" sz="2000" b="1" i="0" dirty="0">
                          <a:solidFill>
                            <a:schemeClr val="bg1"/>
                          </a:solidFill>
                          <a:latin typeface="Montserrat SemiBold"/>
                          <a:ea typeface="Roboto"/>
                        </a:rPr>
                        <a:t>Day 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38BC3F"/>
                    </a:solidFill>
                  </a:tcPr>
                </a:tc>
                <a:tc>
                  <a:txBody>
                    <a:bodyPr/>
                    <a:lstStyle/>
                    <a:p>
                      <a:pPr algn="ctr"/>
                      <a:r>
                        <a:rPr lang="en-CA" sz="2000" b="1" i="0" baseline="0" dirty="0">
                          <a:solidFill>
                            <a:schemeClr val="bg1"/>
                          </a:solidFill>
                          <a:latin typeface="Montserrat SemiBold"/>
                          <a:ea typeface="Roboto"/>
                        </a:rPr>
                        <a:t>Day 5</a:t>
                      </a:r>
                      <a:endParaRPr lang="en-CA" sz="2000" b="1" i="0" dirty="0">
                        <a:solidFill>
                          <a:schemeClr val="bg1"/>
                        </a:solidFill>
                        <a:latin typeface="Montserrat SemiBold"/>
                        <a:ea typeface="Roboto"/>
                      </a:endParaRPr>
                    </a:p>
                  </a:txBody>
                  <a:tcPr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B8D2F"/>
                    </a:solidFill>
                  </a:tcPr>
                </a:tc>
                <a:extLst>
                  <a:ext uri="{0D108BD9-81ED-4DB2-BD59-A6C34878D82A}">
                    <a16:rowId xmlns:a16="http://schemas.microsoft.com/office/drawing/2014/main" val="10000"/>
                  </a:ext>
                </a:extLst>
              </a:tr>
              <a:tr h="502910">
                <a:tc rowSpan="2">
                  <a:txBody>
                    <a:bodyPr/>
                    <a:lstStyle/>
                    <a:p>
                      <a:pPr marL="215900" indent="-457200" algn="ctr">
                        <a:spcAft>
                          <a:spcPts val="500"/>
                        </a:spcAft>
                      </a:pPr>
                      <a:r>
                        <a:rPr lang="en-CA" sz="1600" b="1" i="0" baseline="0" dirty="0">
                          <a:solidFill>
                            <a:schemeClr val="tx2"/>
                          </a:solidFill>
                          <a:latin typeface="Montserrat SemiBold"/>
                          <a:ea typeface="Roboto"/>
                        </a:rPr>
                        <a:t>Activities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chemeClr val="accent4">
                              <a:lumMod val="60000"/>
                              <a:lumOff val="40000"/>
                            </a:schemeClr>
                          </a:solidFill>
                          <a:latin typeface="Montserrat SemiBold"/>
                          <a:ea typeface="Roboto"/>
                        </a:rPr>
                        <a:t>Align Team, Identify Persona, and Document Current Knowledge</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ts val="1500"/>
                        </a:lnSpc>
                        <a:spcBef>
                          <a:spcPts val="0"/>
                        </a:spcBef>
                        <a:spcAft>
                          <a:spcPts val="0"/>
                        </a:spcAft>
                        <a:buClrTx/>
                        <a:buSzTx/>
                        <a:buFontTx/>
                        <a:buNone/>
                        <a:tabLst/>
                        <a:defRPr/>
                      </a:pPr>
                      <a:r>
                        <a:rPr lang="en-CA" sz="1200" b="1" i="0" dirty="0">
                          <a:solidFill>
                            <a:srgbClr val="38BC3F"/>
                          </a:solidFill>
                          <a:latin typeface="Montserrat SemiBold"/>
                          <a:ea typeface="Roboto"/>
                        </a:rPr>
                        <a:t>Validate Initial Work and Identify Buyer Interviewees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38BC3F"/>
                          </a:solidFill>
                          <a:latin typeface="Montserrat SemiBold"/>
                          <a:ea typeface="Roboto"/>
                        </a:rPr>
                        <a:t>Schedule and Hold Buyer interviews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38BC3F"/>
                          </a:solidFill>
                          <a:latin typeface="Montserrat SemiBold"/>
                          <a:ea typeface="Roboto"/>
                        </a:rPr>
                        <a:t>Summarize Findings and Provide Actionable Guidance to Colleagues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2B8D2F"/>
                          </a:solidFill>
                          <a:latin typeface="Montserrat SemiBold"/>
                          <a:ea typeface="Roboto"/>
                        </a:rPr>
                        <a:t>Measure Impact and Results</a:t>
                      </a:r>
                    </a:p>
                  </a:txBody>
                  <a:tcPr marL="108000" marR="108000" marT="144000" marB="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225850"/>
                  </a:ext>
                </a:extLst>
              </a:tr>
              <a:tr h="2268731">
                <a:tc vMerge="1">
                  <a:txBody>
                    <a:bodyPr/>
                    <a:lstStyle/>
                    <a:p>
                      <a:pPr marL="216000" indent="-457200" algn="ctr">
                        <a:spcAft>
                          <a:spcPts val="500"/>
                        </a:spcAft>
                      </a:pPr>
                      <a:endParaRPr lang="en-CA" sz="1600" b="1" i="0" baseline="0">
                        <a:solidFill>
                          <a:schemeClr val="bg1"/>
                        </a:solidFill>
                        <a:latin typeface="Montserrat SemiBold" pitchFamily="2" charset="77"/>
                        <a:ea typeface="Roboto" panose="02000000000000000000" pitchFamily="2" charset="0"/>
                      </a:endParaRP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200" b="0" i="0" dirty="0">
                          <a:solidFill>
                            <a:srgbClr val="000000"/>
                          </a:solidFill>
                          <a:latin typeface="Roboto Condensed Light" panose="02000000000000000000" pitchFamily="2" charset="0"/>
                          <a:ea typeface="Roboto Condensed Light" panose="02000000000000000000" pitchFamily="2" charset="0"/>
                        </a:rPr>
                        <a:t>1.1 </a:t>
                      </a:r>
                      <a:r>
                        <a:rPr lang="en-US" sz="1200" b="0" i="0" spc="-5" dirty="0">
                          <a:latin typeface="Roboto Condensed Light" panose="020F0302020204030204" pitchFamily="34" charset="0"/>
                          <a:ea typeface="Roboto" panose="02000000000000000000" pitchFamily="2" charset="0"/>
                          <a:cs typeface="Roboto Condensed Light" panose="020F0302020204030204" pitchFamily="34" charset="0"/>
                        </a:rPr>
                        <a:t>Outline a vision for buyer persona and journey creation and identify stakeholders.</a:t>
                      </a:r>
                      <a:endParaRPr lang="en-CA" sz="1200" b="0" i="0" dirty="0">
                        <a:solidFill>
                          <a:srgbClr val="000000"/>
                        </a:solidFill>
                        <a:latin typeface="Roboto Condensed Light" panose="02000000000000000000" pitchFamily="2" charset="0"/>
                        <a:ea typeface="Roboto Condensed Light" panose="02000000000000000000" pitchFamily="2" charset="0"/>
                      </a:endParaRPr>
                    </a:p>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1.2 </a:t>
                      </a:r>
                      <a:r>
                        <a:rPr lang="en-US" sz="1200" b="0" i="0" spc="-5" dirty="0">
                          <a:solidFill>
                            <a:srgbClr val="000000"/>
                          </a:solidFill>
                          <a:latin typeface="Roboto Condensed Light" panose="020F0302020204030204" pitchFamily="34" charset="0"/>
                          <a:ea typeface="Roboto" panose="02000000000000000000" pitchFamily="2" charset="0"/>
                        </a:rPr>
                        <a:t>I</a:t>
                      </a:r>
                      <a:r>
                        <a:rPr lang="en-US" sz="1200" b="0" i="0" spc="-5" dirty="0">
                          <a:latin typeface="Roboto Condensed Light" panose="020F0302020204030204" pitchFamily="34" charset="0"/>
                          <a:ea typeface="Roboto" panose="02000000000000000000" pitchFamily="2" charset="0"/>
                          <a:cs typeface="Roboto Condensed Light" panose="020F0302020204030204" pitchFamily="34" charset="0"/>
                        </a:rPr>
                        <a:t>dentify buyer persona choices and settle on an initial target.</a:t>
                      </a:r>
                    </a:p>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200" b="0" i="0" dirty="0">
                          <a:solidFill>
                            <a:srgbClr val="000000"/>
                          </a:solidFill>
                          <a:latin typeface="Roboto Condensed Light" panose="02000000000000000000" pitchFamily="2" charset="0"/>
                          <a:ea typeface="Roboto Condensed Light" panose="02000000000000000000" pitchFamily="2" charset="0"/>
                        </a:rPr>
                        <a:t>1.3 </a:t>
                      </a:r>
                      <a:r>
                        <a:rPr lang="en-US" sz="1200" b="0" i="0" spc="-5" dirty="0">
                          <a:solidFill>
                            <a:srgbClr val="000000"/>
                          </a:solidFill>
                          <a:latin typeface="Roboto Condensed Light" panose="020F0302020204030204" pitchFamily="34" charset="0"/>
                          <a:ea typeface="Roboto" panose="02000000000000000000" pitchFamily="2" charset="0"/>
                        </a:rPr>
                        <a:t>D</a:t>
                      </a:r>
                      <a:r>
                        <a:rPr lang="en-US" sz="1200" b="0" i="0" spc="-5" dirty="0">
                          <a:latin typeface="Roboto Condensed Light" panose="020F0302020204030204" pitchFamily="34" charset="0"/>
                          <a:ea typeface="Roboto" panose="02000000000000000000" pitchFamily="2" charset="0"/>
                          <a:cs typeface="Roboto Condensed Light" panose="020F0302020204030204" pitchFamily="34" charset="0"/>
                        </a:rPr>
                        <a:t>ocument team knowledge about buyer persona (and journey where possible).</a:t>
                      </a:r>
                      <a:endParaRPr lang="en-CA" sz="1200" b="0" i="0" dirty="0">
                        <a:solidFill>
                          <a:srgbClr val="000000"/>
                        </a:solidFill>
                        <a:latin typeface="Roboto Condensed Light" panose="02000000000000000000" pitchFamily="2" charset="0"/>
                        <a:ea typeface="Roboto Condensed Light" panose="02000000000000000000" pitchFamily="2" charset="0"/>
                      </a:endParaRPr>
                    </a:p>
                    <a:p>
                      <a:pPr marL="216000" indent="-457200">
                        <a:lnSpc>
                          <a:spcPts val="1300"/>
                        </a:lnSpc>
                        <a:spcBef>
                          <a:spcPts val="600"/>
                        </a:spcBef>
                        <a:spcAft>
                          <a:spcPts val="0"/>
                        </a:spcAft>
                      </a:pPr>
                      <a:endParaRPr lang="en-CA" sz="1200" b="0" i="0" baseline="0" dirty="0">
                        <a:solidFill>
                          <a:srgbClr val="000000"/>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2.1</a:t>
                      </a:r>
                      <a:r>
                        <a:rPr lang="en-CA" sz="1200" b="0" i="0" baseline="0" dirty="0">
                          <a:solidFill>
                            <a:srgbClr val="000000"/>
                          </a:solidFill>
                          <a:latin typeface="Roboto Condensed Light" panose="02000000000000000000" pitchFamily="2" charset="0"/>
                          <a:ea typeface="Roboto Condensed Light" panose="02000000000000000000" pitchFamily="2" charset="0"/>
                        </a:rPr>
                        <a:t> Share initial insights with covering industry analyst.</a:t>
                      </a:r>
                    </a:p>
                    <a:p>
                      <a:pPr marL="216000" indent="-457200">
                        <a:lnSpc>
                          <a:spcPts val="1300"/>
                        </a:lnSpc>
                        <a:spcBef>
                          <a:spcPts val="600"/>
                        </a:spcBef>
                        <a:spcAft>
                          <a:spcPts val="0"/>
                        </a:spcAft>
                      </a:pPr>
                      <a:r>
                        <a:rPr lang="en-CA" sz="1200" b="0" i="0" baseline="0" dirty="0">
                          <a:solidFill>
                            <a:srgbClr val="000000"/>
                          </a:solidFill>
                          <a:latin typeface="Roboto Condensed Light" panose="02000000000000000000" pitchFamily="2" charset="0"/>
                          <a:ea typeface="Roboto Condensed Light" panose="02000000000000000000" pitchFamily="2" charset="0"/>
                        </a:rPr>
                        <a:t>2.2 Hear from industry analyst their perspectives on the buyer persona attributes.</a:t>
                      </a:r>
                    </a:p>
                    <a:p>
                      <a:pPr marL="216000" indent="-457200">
                        <a:lnSpc>
                          <a:spcPts val="1300"/>
                        </a:lnSpc>
                        <a:spcBef>
                          <a:spcPts val="600"/>
                        </a:spcBef>
                        <a:spcAft>
                          <a:spcPts val="0"/>
                        </a:spcAft>
                      </a:pPr>
                      <a:r>
                        <a:rPr lang="en-CA" sz="1200" b="0" i="0" baseline="0" dirty="0">
                          <a:solidFill>
                            <a:srgbClr val="000000"/>
                          </a:solidFill>
                          <a:latin typeface="Roboto Condensed Light" panose="02000000000000000000" pitchFamily="2" charset="0"/>
                          <a:ea typeface="Roboto Condensed Light" panose="02000000000000000000" pitchFamily="2" charset="0"/>
                        </a:rPr>
                        <a:t>2.3 Reconcile differences; update “current understanding.”</a:t>
                      </a:r>
                    </a:p>
                    <a:p>
                      <a:pPr marL="216000" indent="-457200">
                        <a:lnSpc>
                          <a:spcPts val="1300"/>
                        </a:lnSpc>
                        <a:spcBef>
                          <a:spcPts val="600"/>
                        </a:spcBef>
                        <a:spcAft>
                          <a:spcPts val="0"/>
                        </a:spcAft>
                      </a:pPr>
                      <a:r>
                        <a:rPr lang="en-CA" sz="1200" b="0" i="0" baseline="0" dirty="0">
                          <a:solidFill>
                            <a:srgbClr val="000000"/>
                          </a:solidFill>
                          <a:latin typeface="Roboto Condensed Light" panose="02000000000000000000" pitchFamily="2" charset="0"/>
                          <a:ea typeface="Roboto Condensed Light" panose="02000000000000000000" pitchFamily="2" charset="0"/>
                        </a:rPr>
                        <a:t>2.4 Identify interviewee types by segment, region, etc.</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3.1 Identify actual list of 15-20 interviewees.</a:t>
                      </a:r>
                    </a:p>
                    <a:p>
                      <a:pPr marL="216000" indent="-457200">
                        <a:lnSpc>
                          <a:spcPts val="1300"/>
                        </a:lnSpc>
                        <a:spcBef>
                          <a:spcPts val="600"/>
                        </a:spcBef>
                        <a:spcAft>
                          <a:spcPts val="0"/>
                        </a:spcAft>
                      </a:pPr>
                      <a:r>
                        <a:rPr lang="en-CA" sz="1200" b="0" i="1" dirty="0">
                          <a:solidFill>
                            <a:srgbClr val="000000"/>
                          </a:solidFill>
                          <a:latin typeface="Roboto Condensed Light" panose="02000000000000000000" pitchFamily="2" charset="0"/>
                          <a:ea typeface="Roboto Condensed Light" panose="02000000000000000000" pitchFamily="2" charset="0"/>
                        </a:rPr>
                        <a:t>A gap of up to a week for scheduling of interviews. </a:t>
                      </a:r>
                    </a:p>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200" b="0" i="0" baseline="0" dirty="0">
                          <a:solidFill>
                            <a:srgbClr val="000000"/>
                          </a:solidFill>
                          <a:latin typeface="Roboto Condensed Light" panose="02000000000000000000" pitchFamily="2" charset="0"/>
                          <a:ea typeface="Roboto Condensed Light" panose="02000000000000000000" pitchFamily="2" charset="0"/>
                        </a:rPr>
                        <a:t>3.2 Hold interviews and use interview guides (over the course of weeks).</a:t>
                      </a:r>
                    </a:p>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200" b="0" i="0" baseline="0" dirty="0">
                          <a:solidFill>
                            <a:srgbClr val="000000"/>
                          </a:solidFill>
                          <a:latin typeface="Roboto Condensed Light" panose="02000000000000000000" pitchFamily="2" charset="0"/>
                          <a:ea typeface="Roboto Condensed Light" panose="02000000000000000000" pitchFamily="2" charset="0"/>
                        </a:rPr>
                        <a:t>3.3 Hold review session after initial 3-4 interviews to make adjustments.</a:t>
                      </a:r>
                      <a:endParaRPr lang="en-CA" sz="1200" b="0" i="0" dirty="0">
                        <a:solidFill>
                          <a:srgbClr val="000000"/>
                        </a:solidFill>
                        <a:latin typeface="Roboto Condensed Light" panose="02000000000000000000" pitchFamily="2" charset="0"/>
                        <a:ea typeface="Roboto Condensed Light" panose="02000000000000000000" pitchFamily="2" charset="0"/>
                      </a:endParaRPr>
                    </a:p>
                    <a:p>
                      <a:pPr marL="216000" indent="-457200">
                        <a:lnSpc>
                          <a:spcPts val="1300"/>
                        </a:lnSpc>
                        <a:spcBef>
                          <a:spcPts val="600"/>
                        </a:spcBef>
                        <a:spcAft>
                          <a:spcPts val="0"/>
                        </a:spcAft>
                      </a:pPr>
                      <a:r>
                        <a:rPr lang="en-CA" sz="1200" b="0" i="0" dirty="0">
                          <a:solidFill>
                            <a:srgbClr val="000000"/>
                          </a:solidFill>
                          <a:latin typeface="Roboto Condensed Light" panose="02000000000000000000" pitchFamily="2" charset="0"/>
                          <a:ea typeface="Roboto Condensed Light" panose="02000000000000000000" pitchFamily="2" charset="0"/>
                        </a:rPr>
                        <a:t>3.4 Complete interviews.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200" b="0" i="0" dirty="0">
                          <a:solidFill>
                            <a:srgbClr val="000000"/>
                          </a:solidFill>
                          <a:latin typeface="Roboto Condensed Light" panose="02000000000000000000" pitchFamily="2" charset="0"/>
                          <a:ea typeface="Roboto Condensed Light" panose="02000000000000000000" pitchFamily="2" charset="0"/>
                        </a:rPr>
                        <a:t>4.1 </a:t>
                      </a: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Summarize findings.</a:t>
                      </a:r>
                    </a:p>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200" b="0" i="0" dirty="0">
                          <a:solidFill>
                            <a:srgbClr val="000000"/>
                          </a:solidFill>
                          <a:latin typeface="Roboto Condensed Light" panose="02000000000000000000" pitchFamily="2" charset="0"/>
                          <a:ea typeface="Roboto Condensed Light" panose="02000000000000000000" pitchFamily="2" charset="0"/>
                        </a:rPr>
                        <a:t>4.2 Create action items for supporting team, e.g. messaging, touch points, media spend, assets.</a:t>
                      </a:r>
                    </a:p>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2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4.3 </a:t>
                      </a: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Convene steering committee/exec. and working team for final review.</a:t>
                      </a:r>
                    </a:p>
                    <a:p>
                      <a:pPr marL="216000" indent="-457200">
                        <a:lnSpc>
                          <a:spcPts val="1300"/>
                        </a:lnSpc>
                        <a:spcBef>
                          <a:spcPts val="600"/>
                        </a:spcBef>
                        <a:spcAft>
                          <a:spcPts val="0"/>
                        </a:spcAft>
                      </a:pPr>
                      <a:r>
                        <a:rPr lang="en-CA" sz="1200" b="0" i="0" baseline="0" dirty="0">
                          <a:solidFill>
                            <a:srgbClr val="000000"/>
                          </a:solidFill>
                          <a:latin typeface="Roboto Condensed Light" panose="02000000000000000000" pitchFamily="2" charset="0"/>
                          <a:ea typeface="Roboto Condensed Light" panose="02000000000000000000" pitchFamily="2" charset="0"/>
                        </a:rPr>
                        <a:t>4.4 Schedule meetings with colleagues to action results.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5900" indent="-457200">
                        <a:lnSpc>
                          <a:spcPts val="1300"/>
                        </a:lnSpc>
                        <a:spcBef>
                          <a:spcPts val="600"/>
                        </a:spcBef>
                        <a:spcAft>
                          <a:spcPts val="0"/>
                        </a:spcAft>
                      </a:pPr>
                      <a:r>
                        <a:rPr lang="en-CA" sz="1200" b="0" i="0" baseline="0" dirty="0">
                          <a:solidFill>
                            <a:srgbClr val="000000"/>
                          </a:solidFill>
                          <a:latin typeface="Roboto Condensed Light"/>
                          <a:ea typeface="Roboto Condensed Light"/>
                        </a:rPr>
                        <a:t>5.1 Review final copy, assets, launch/campaign plans, etc.</a:t>
                      </a:r>
                    </a:p>
                    <a:p>
                      <a:pPr marL="215900" indent="-457200">
                        <a:lnSpc>
                          <a:spcPts val="1300"/>
                        </a:lnSpc>
                        <a:spcBef>
                          <a:spcPts val="600"/>
                        </a:spcBef>
                        <a:spcAft>
                          <a:spcPts val="0"/>
                        </a:spcAft>
                      </a:pPr>
                      <a:r>
                        <a:rPr lang="en-CA" sz="1200" b="0" i="0" baseline="0" dirty="0">
                          <a:solidFill>
                            <a:srgbClr val="000000"/>
                          </a:solidFill>
                          <a:latin typeface="Roboto Condensed Light"/>
                          <a:ea typeface="Roboto Condensed Light"/>
                        </a:rPr>
                        <a:t>5.2 Develop/review implementation plan.</a:t>
                      </a:r>
                    </a:p>
                    <a:p>
                      <a:pPr marL="215900" indent="-457200">
                        <a:lnSpc>
                          <a:spcPts val="1300"/>
                        </a:lnSpc>
                        <a:spcBef>
                          <a:spcPts val="600"/>
                        </a:spcBef>
                        <a:spcAft>
                          <a:spcPts val="0"/>
                        </a:spcAft>
                      </a:pPr>
                      <a:r>
                        <a:rPr lang="en-CA" sz="1200" b="0" i="1" baseline="0" dirty="0">
                          <a:solidFill>
                            <a:srgbClr val="000000"/>
                          </a:solidFill>
                          <a:latin typeface="Roboto Condensed Light"/>
                          <a:ea typeface="Roboto Condensed Light"/>
                        </a:rPr>
                        <a:t>A period of weeks will likely intervene to execute and gather results.</a:t>
                      </a:r>
                    </a:p>
                    <a:p>
                      <a:pPr marL="215900" indent="-457200">
                        <a:lnSpc>
                          <a:spcPts val="1300"/>
                        </a:lnSpc>
                        <a:spcBef>
                          <a:spcPts val="600"/>
                        </a:spcBef>
                        <a:spcAft>
                          <a:spcPts val="0"/>
                        </a:spcAft>
                      </a:pPr>
                      <a:r>
                        <a:rPr lang="en-CA" sz="1200" b="0" i="0" baseline="0" dirty="0">
                          <a:solidFill>
                            <a:srgbClr val="000000"/>
                          </a:solidFill>
                          <a:latin typeface="Roboto Condensed Light"/>
                          <a:ea typeface="Roboto Condensed Light"/>
                        </a:rPr>
                        <a:t>5.3 Reconvene team to review results.</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88698">
                <a:tc>
                  <a:txBody>
                    <a:bodyPr/>
                    <a:lstStyle/>
                    <a:p>
                      <a:pPr marL="215900" marR="0" indent="-457200" algn="ctr" defTabSz="914400" rtl="0" eaLnBrk="1" fontAlgn="auto" latinLnBrk="0" hangingPunct="1">
                        <a:lnSpc>
                          <a:spcPct val="100000"/>
                        </a:lnSpc>
                        <a:spcBef>
                          <a:spcPts val="0"/>
                        </a:spcBef>
                        <a:spcAft>
                          <a:spcPts val="500"/>
                        </a:spcAft>
                        <a:buClrTx/>
                        <a:buSzTx/>
                        <a:buFontTx/>
                        <a:buNone/>
                        <a:tabLst/>
                        <a:defRPr/>
                      </a:pPr>
                      <a:r>
                        <a:rPr lang="en-CA" sz="1600" b="1" i="0" dirty="0">
                          <a:solidFill>
                            <a:schemeClr val="tx2"/>
                          </a:solidFill>
                          <a:latin typeface="Montserrat SemiBold"/>
                          <a:ea typeface="Roboto"/>
                        </a:rPr>
                        <a:t>Deliverables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Documented steering committee and working team</a:t>
                      </a:r>
                    </a:p>
                    <a:p>
                      <a:pPr marL="228600" indent="-2286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Executive Brief on personas and journey</a:t>
                      </a:r>
                    </a:p>
                    <a:p>
                      <a:pPr marL="228600" indent="-2286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Personas and initial targets</a:t>
                      </a:r>
                    </a:p>
                    <a:p>
                      <a:pPr marL="228600" indent="-2286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Documented team knowledge</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Analyst-validated initial findings</a:t>
                      </a:r>
                    </a:p>
                    <a:p>
                      <a:pPr marL="143510" indent="-14351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Target interviewee types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3510" indent="-14351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List of interviewees; calls scheduled</a:t>
                      </a:r>
                    </a:p>
                    <a:p>
                      <a:pPr marL="143510" indent="-14351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Initial review – “are we going in the right direction?”</a:t>
                      </a:r>
                    </a:p>
                    <a:p>
                      <a:pPr marL="143510" indent="-14351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a:ea typeface="Roboto Condensed Light"/>
                        </a:rPr>
                        <a:t>Completed interviews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indent="-1440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panose="02000000000000000000" pitchFamily="2" charset="0"/>
                          <a:ea typeface="Roboto Condensed Light" panose="02000000000000000000" pitchFamily="2" charset="0"/>
                        </a:rPr>
                        <a:t>Complete findings</a:t>
                      </a:r>
                    </a:p>
                    <a:p>
                      <a:pPr marL="144000" indent="-1440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panose="02000000000000000000" pitchFamily="2" charset="0"/>
                          <a:ea typeface="Roboto Condensed Light" panose="02000000000000000000" pitchFamily="2" charset="0"/>
                        </a:rPr>
                        <a:t>Action items for team members</a:t>
                      </a:r>
                    </a:p>
                    <a:p>
                      <a:pPr marL="144000" indent="-1440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panose="02000000000000000000" pitchFamily="2" charset="0"/>
                          <a:ea typeface="Roboto Condensed Light" panose="02000000000000000000" pitchFamily="2" charset="0"/>
                        </a:rPr>
                        <a:t>Plan for activation</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panose="02000000000000000000" pitchFamily="2" charset="0"/>
                          <a:ea typeface="Roboto Condensed Light" panose="02000000000000000000" pitchFamily="2" charset="0"/>
                        </a:rPr>
                        <a:t>Activation review</a:t>
                      </a:r>
                    </a:p>
                    <a:p>
                      <a:pPr marL="228600" indent="-228600">
                        <a:lnSpc>
                          <a:spcPts val="1300"/>
                        </a:lnSpc>
                        <a:spcBef>
                          <a:spcPts val="600"/>
                        </a:spcBef>
                        <a:spcAft>
                          <a:spcPts val="0"/>
                        </a:spcAft>
                        <a:buClrTx/>
                        <a:buFont typeface="+mj-lt"/>
                        <a:buAutoNum type="arabicPeriod"/>
                      </a:pPr>
                      <a:r>
                        <a:rPr lang="en-CA" sz="1200" b="0" i="0" baseline="0" dirty="0">
                          <a:solidFill>
                            <a:srgbClr val="000000"/>
                          </a:solidFill>
                          <a:latin typeface="Roboto Condensed Light" panose="02000000000000000000" pitchFamily="2" charset="0"/>
                          <a:ea typeface="Roboto Condensed Light" panose="02000000000000000000" pitchFamily="2" charset="0"/>
                        </a:rPr>
                        <a:t>List of suggested next steps</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Text Placeholder 29">
            <a:extLst>
              <a:ext uri="{FF2B5EF4-FFF2-40B4-BE49-F238E27FC236}">
                <a16:creationId xmlns:a16="http://schemas.microsoft.com/office/drawing/2014/main" id="{237E9D5F-7F5E-48E1-80EF-8DF1F5E7936B}"/>
              </a:ext>
            </a:extLst>
          </p:cNvPr>
          <p:cNvSpPr txBox="1">
            <a:spLocks/>
          </p:cNvSpPr>
          <p:nvPr/>
        </p:nvSpPr>
        <p:spPr>
          <a:xfrm>
            <a:off x="7123504" y="734501"/>
            <a:ext cx="4770047" cy="4373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tx2"/>
                </a:solidFill>
                <a:latin typeface="Montserrat Medium" pitchFamily="2" charset="77"/>
                <a:cs typeface="Arial"/>
              </a:rPr>
              <a:t>Contact your account representative for more information.</a:t>
            </a:r>
            <a:br>
              <a:rPr lang="en-US" dirty="0">
                <a:solidFill>
                  <a:schemeClr val="tx2"/>
                </a:solidFill>
                <a:latin typeface="Arial" panose="020B0604020202020204" pitchFamily="34" charset="0"/>
                <a:cs typeface="Arial"/>
              </a:rPr>
            </a:br>
            <a:r>
              <a:rPr lang="en-US" sz="1200" dirty="0">
                <a:solidFill>
                  <a:schemeClr val="tx2"/>
                </a:solidFill>
                <a:latin typeface="Montserrat SemiBold" pitchFamily="2" charset="77"/>
                <a:cs typeface="Arial" panose="020B0604020202020204" pitchFamily="34" charset="0"/>
                <a:hlinkClick r:id="rId3">
                  <a:extLst>
                    <a:ext uri="{A12FA001-AC4F-418D-AE19-62706E023703}">
                      <ahyp:hlinkClr xmlns:ahyp="http://schemas.microsoft.com/office/drawing/2018/hyperlinkcolor" val="tx"/>
                    </a:ext>
                  </a:extLst>
                </a:hlinkClick>
              </a:rPr>
              <a:t>workshops@infotech.com</a:t>
            </a:r>
            <a:r>
              <a:rPr lang="en-US" sz="1200" dirty="0">
                <a:solidFill>
                  <a:schemeClr val="tx2"/>
                </a:solidFill>
                <a:latin typeface="Montserrat SemiBold" pitchFamily="2" charset="77"/>
                <a:cs typeface="Arial" panose="020B0604020202020204" pitchFamily="34" charset="0"/>
              </a:rPr>
              <a:t>   1-888-670-8889</a:t>
            </a:r>
          </a:p>
        </p:txBody>
      </p:sp>
    </p:spTree>
    <p:extLst>
      <p:ext uri="{BB962C8B-B14F-4D97-AF65-F5344CB8AC3E}">
        <p14:creationId xmlns:p14="http://schemas.microsoft.com/office/powerpoint/2010/main" val="1856620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76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9F5F89-FF8D-5F49-8452-D4CC10E288E8}"/>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853710" y="1843701"/>
            <a:ext cx="5994371" cy="3373199"/>
          </a:xfrm>
          <a:prstGeom prst="rect">
            <a:avLst/>
          </a:prstGeom>
        </p:spPr>
      </p:pic>
      <p:pic>
        <p:nvPicPr>
          <p:cNvPr id="11" name="Picture 10">
            <a:extLst>
              <a:ext uri="{FF2B5EF4-FFF2-40B4-BE49-F238E27FC236}">
                <a16:creationId xmlns:a16="http://schemas.microsoft.com/office/drawing/2014/main" id="{C05D3A47-8F5D-9647-A863-1DE56A91E3A4}"/>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3086894" y="1742101"/>
            <a:ext cx="5994372" cy="3373199"/>
          </a:xfrm>
          <a:prstGeom prst="rect">
            <a:avLst/>
          </a:prstGeom>
        </p:spPr>
      </p:pic>
      <p:pic>
        <p:nvPicPr>
          <p:cNvPr id="12" name="Picture 11">
            <a:extLst>
              <a:ext uri="{FF2B5EF4-FFF2-40B4-BE49-F238E27FC236}">
                <a16:creationId xmlns:a16="http://schemas.microsoft.com/office/drawing/2014/main" id="{05757B9C-9790-5541-AD21-63015BF19168}"/>
              </a:ext>
            </a:extLst>
          </p:cNvPr>
          <p:cNvPicPr>
            <a:picLocks noChangeAspect="1"/>
          </p:cNvPicPr>
          <p:nvPr/>
        </p:nvPicPr>
        <p:blipFill>
          <a:blip r:embed="rId5" cstate="screen">
            <a:alphaModFix amt="50000"/>
            <a:extLst>
              <a:ext uri="{28A0092B-C50C-407E-A947-70E740481C1C}">
                <a14:useLocalDpi xmlns:a14="http://schemas.microsoft.com/office/drawing/2010/main"/>
              </a:ext>
            </a:extLst>
          </a:blip>
          <a:stretch>
            <a:fillRect/>
          </a:stretch>
        </p:blipFill>
        <p:spPr>
          <a:xfrm>
            <a:off x="6934995" y="1742101"/>
            <a:ext cx="5994637" cy="3373349"/>
          </a:xfrm>
          <a:prstGeom prst="rect">
            <a:avLst/>
          </a:prstGeom>
        </p:spPr>
      </p:pic>
      <p:sp>
        <p:nvSpPr>
          <p:cNvPr id="13" name="Rectangle 12">
            <a:extLst>
              <a:ext uri="{FF2B5EF4-FFF2-40B4-BE49-F238E27FC236}">
                <a16:creationId xmlns:a16="http://schemas.microsoft.com/office/drawing/2014/main" id="{81A7BD8C-6502-A549-A087-5E557EF075FB}"/>
              </a:ext>
            </a:extLst>
          </p:cNvPr>
          <p:cNvSpPr/>
          <p:nvPr/>
        </p:nvSpPr>
        <p:spPr>
          <a:xfrm>
            <a:off x="370864" y="4841832"/>
            <a:ext cx="3708401"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4" name="Rectangle 13">
            <a:extLst>
              <a:ext uri="{FF2B5EF4-FFF2-40B4-BE49-F238E27FC236}">
                <a16:creationId xmlns:a16="http://schemas.microsoft.com/office/drawing/2014/main" id="{05BCA3C4-18C9-9845-B05E-44B99BE411EC}"/>
              </a:ext>
            </a:extLst>
          </p:cNvPr>
          <p:cNvSpPr/>
          <p:nvPr/>
        </p:nvSpPr>
        <p:spPr>
          <a:xfrm>
            <a:off x="4260850" y="4841832"/>
            <a:ext cx="3708401"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5" name="Rectangle 14">
            <a:extLst>
              <a:ext uri="{FF2B5EF4-FFF2-40B4-BE49-F238E27FC236}">
                <a16:creationId xmlns:a16="http://schemas.microsoft.com/office/drawing/2014/main" id="{8B947AAF-002F-4B47-B7A1-5BED7E696C90}"/>
              </a:ext>
            </a:extLst>
          </p:cNvPr>
          <p:cNvSpPr/>
          <p:nvPr/>
        </p:nvSpPr>
        <p:spPr>
          <a:xfrm>
            <a:off x="8169825" y="4841832"/>
            <a:ext cx="3708401"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p:txBody>
          <a:bodyPr/>
          <a:lstStyle/>
          <a:p>
            <a:r>
              <a:rPr lang="en-US" spc="-79" dirty="0">
                <a:latin typeface="Montserrat" panose="02000505000000020004" pitchFamily="2" charset="77"/>
              </a:rPr>
              <a:t>E</a:t>
            </a:r>
            <a:r>
              <a:rPr lang="en-US" spc="-130" dirty="0">
                <a:latin typeface="Montserrat" panose="02000505000000020004" pitchFamily="2" charset="77"/>
              </a:rPr>
              <a:t>x</a:t>
            </a:r>
            <a:r>
              <a:rPr lang="en-US" spc="-79" dirty="0">
                <a:latin typeface="Montserrat" panose="02000505000000020004" pitchFamily="2" charset="77"/>
              </a:rPr>
              <a:t>ecuti</a:t>
            </a:r>
            <a:r>
              <a:rPr lang="en-US" spc="-158" dirty="0">
                <a:latin typeface="Montserrat" panose="02000505000000020004" pitchFamily="2" charset="77"/>
              </a:rPr>
              <a:t>v</a:t>
            </a:r>
            <a:r>
              <a:rPr lang="en-US" spc="-3" dirty="0">
                <a:latin typeface="Montserrat" panose="02000505000000020004" pitchFamily="2" charset="77"/>
              </a:rPr>
              <a:t>e </a:t>
            </a:r>
            <a:r>
              <a:rPr lang="en-US" spc="-42" dirty="0">
                <a:latin typeface="Montserrat" panose="02000505000000020004" pitchFamily="2" charset="77"/>
              </a:rPr>
              <a:t>Summary</a:t>
            </a:r>
            <a:endParaRPr lang="en-US" dirty="0">
              <a:latin typeface="Montserrat" panose="02000505000000020004" pitchFamily="2" charset="77"/>
            </a:endParaRPr>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a:xfrm>
            <a:off x="368194" y="1180701"/>
            <a:ext cx="3542400" cy="297314"/>
          </a:xfrm>
        </p:spPr>
        <p:txBody>
          <a:bodyPr/>
          <a:lstStyle/>
          <a:p>
            <a:r>
              <a:rPr lang="en-US" dirty="0"/>
              <a:t>Your Challenge</a:t>
            </a: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a:xfrm>
            <a:off x="4267994" y="1180701"/>
            <a:ext cx="3542400" cy="297314"/>
          </a:xfrm>
        </p:spPr>
        <p:txBody>
          <a:bodyPr/>
          <a:lstStyle/>
          <a:p>
            <a:r>
              <a:rPr lang="en-US" dirty="0"/>
              <a:t>Common Obstacles</a:t>
            </a: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a:xfrm>
            <a:off x="8130748" y="1180701"/>
            <a:ext cx="3542400" cy="297314"/>
          </a:xfrm>
        </p:spPr>
        <p:txBody>
          <a:bodyPr/>
          <a:lstStyle/>
          <a:p>
            <a:r>
              <a:rPr lang="en-US" dirty="0"/>
              <a:t>SoftwareReview’s Approach</a:t>
            </a: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8"/>
          </p:nvPr>
        </p:nvSpPr>
        <p:spPr>
          <a:xfrm>
            <a:off x="371475" y="1574491"/>
            <a:ext cx="3658265" cy="3190736"/>
          </a:xfrm>
          <a:prstGeom prst="rect">
            <a:avLst/>
          </a:prstGeom>
        </p:spPr>
        <p:txBody>
          <a:bodyPr/>
          <a:lstStyle/>
          <a:p>
            <a:pPr marL="0" indent="0">
              <a:lnSpc>
                <a:spcPts val="1800"/>
              </a:lnSpc>
              <a:buNone/>
            </a:pPr>
            <a:r>
              <a:rPr lang="en-US" dirty="0"/>
              <a:t>B2B marketers without documented personas and journeys often experience the following:</a:t>
            </a:r>
            <a:endParaRPr lang="en-US" dirty="0">
              <a:solidFill>
                <a:srgbClr val="000000"/>
              </a:solidFill>
            </a:endParaRPr>
          </a:p>
          <a:p>
            <a:pPr>
              <a:lnSpc>
                <a:spcPts val="1800"/>
              </a:lnSpc>
            </a:pPr>
            <a:r>
              <a:rPr lang="en-US" dirty="0"/>
              <a:t>Contacts fail to convert to leads because messaging fails to resonate with buyers. </a:t>
            </a:r>
          </a:p>
          <a:p>
            <a:pPr>
              <a:lnSpc>
                <a:spcPts val="1800"/>
              </a:lnSpc>
            </a:pPr>
            <a:r>
              <a:rPr lang="en-US" dirty="0"/>
              <a:t>Products fail to reach targets given shallow understanding of buyer needs.</a:t>
            </a:r>
            <a:endParaRPr lang="en-US" dirty="0">
              <a:solidFill>
                <a:srgbClr val="000000"/>
              </a:solidFill>
            </a:endParaRPr>
          </a:p>
          <a:p>
            <a:pPr>
              <a:lnSpc>
                <a:spcPts val="1800"/>
              </a:lnSpc>
            </a:pPr>
            <a:r>
              <a:rPr lang="en-US" dirty="0"/>
              <a:t>Sellers’ emails go unopened, and attempts at discovery fail due to no understanding of buyer challenges, pain points, and needs.</a:t>
            </a:r>
            <a:endParaRPr lang="en-US" dirty="0">
              <a:solidFill>
                <a:srgbClr val="000000"/>
              </a:solidFill>
            </a:endParaRPr>
          </a:p>
          <a:p>
            <a:pPr marL="0" indent="0">
              <a:lnSpc>
                <a:spcPts val="1800"/>
              </a:lnSpc>
              <a:buNone/>
            </a:pPr>
            <a:r>
              <a:rPr lang="en-US" dirty="0">
                <a:solidFill>
                  <a:srgbClr val="000000"/>
                </a:solidFill>
              </a:rPr>
              <a:t>Without a deeper understanding of buyer needs and how they buy, B2B marketers will waste time and precious resources targetin</a:t>
            </a:r>
            <a:r>
              <a:rPr lang="en-US" dirty="0"/>
              <a:t>g the incorrect personas.</a:t>
            </a:r>
            <a:endParaRPr lang="en-US" dirty="0">
              <a:solidFill>
                <a:srgbClr val="000000"/>
              </a:solidFill>
            </a:endParaRPr>
          </a:p>
          <a:p>
            <a:pPr marL="0" indent="0">
              <a:lnSpc>
                <a:spcPts val="1800"/>
              </a:lnSpc>
              <a:buNone/>
            </a:pPr>
            <a:endParaRPr lang="en-US" dirty="0">
              <a:solidFill>
                <a:srgbClr val="000000"/>
              </a:solidFill>
            </a:endParaRPr>
          </a:p>
          <a:p>
            <a:pPr marL="0" indent="0">
              <a:lnSpc>
                <a:spcPts val="1800"/>
              </a:lnSpc>
              <a:buNone/>
            </a:pPr>
            <a:endParaRPr lang="en-US" dirty="0">
              <a:solidFill>
                <a:srgbClr val="000000"/>
              </a:solidFill>
            </a:endParaRPr>
          </a:p>
          <a:p>
            <a:pPr marL="0" indent="0">
              <a:lnSpc>
                <a:spcPts val="1800"/>
              </a:lnSpc>
              <a:buNone/>
            </a:pPr>
            <a:endParaRPr lang="en-US" dirty="0">
              <a:solidFill>
                <a:srgbClr val="000000"/>
              </a:solidFill>
            </a:endParaRPr>
          </a:p>
          <a:p>
            <a:pPr marL="0" indent="0">
              <a:lnSpc>
                <a:spcPts val="1800"/>
              </a:lnSpc>
              <a:buNone/>
            </a:pPr>
            <a:endParaRPr lang="en-US" dirty="0">
              <a:solidFill>
                <a:srgbClr val="000000"/>
              </a:solidFill>
            </a:endParaRPr>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9"/>
          </p:nvPr>
        </p:nvSpPr>
        <p:spPr>
          <a:xfrm>
            <a:off x="4267994" y="1574491"/>
            <a:ext cx="3658265" cy="3190736"/>
          </a:xfrm>
          <a:prstGeom prst="rect">
            <a:avLst/>
          </a:prstGeom>
        </p:spPr>
        <p:txBody>
          <a:bodyPr/>
          <a:lstStyle/>
          <a:p>
            <a:pPr marL="0" indent="0">
              <a:lnSpc>
                <a:spcPts val="1800"/>
              </a:lnSpc>
              <a:buNone/>
            </a:pPr>
            <a:r>
              <a:rPr lang="en-US" dirty="0"/>
              <a:t>Despite being critical elements, organizations struggle to build personas due to:</a:t>
            </a:r>
            <a:endParaRPr lang="en-US" dirty="0">
              <a:solidFill>
                <a:srgbClr val="000000"/>
              </a:solidFill>
            </a:endParaRPr>
          </a:p>
          <a:p>
            <a:pPr>
              <a:lnSpc>
                <a:spcPts val="1800"/>
              </a:lnSpc>
            </a:pPr>
            <a:r>
              <a:rPr lang="en-US" dirty="0"/>
              <a:t>A lack of alignment and collaboration among marketing, product, and sales.</a:t>
            </a:r>
            <a:endParaRPr lang="en-US" dirty="0">
              <a:solidFill>
                <a:srgbClr val="000000"/>
              </a:solidFill>
            </a:endParaRPr>
          </a:p>
          <a:p>
            <a:pPr>
              <a:lnSpc>
                <a:spcPts val="1800"/>
              </a:lnSpc>
            </a:pPr>
            <a:r>
              <a:rPr lang="en-US" dirty="0">
                <a:solidFill>
                  <a:srgbClr val="000000"/>
                </a:solidFill>
              </a:rPr>
              <a:t>An internal focus; or a lack of true customer centricity.</a:t>
            </a:r>
          </a:p>
          <a:p>
            <a:pPr>
              <a:lnSpc>
                <a:spcPts val="1800"/>
              </a:lnSpc>
            </a:pPr>
            <a:r>
              <a:rPr lang="en-US" dirty="0"/>
              <a:t>A lack of tools and techniques for building personas and buyer journeys.</a:t>
            </a:r>
            <a:endParaRPr lang="en-US" dirty="0">
              <a:solidFill>
                <a:srgbClr val="000000"/>
              </a:solidFill>
            </a:endParaRPr>
          </a:p>
          <a:p>
            <a:pPr marL="0" indent="0">
              <a:lnSpc>
                <a:spcPts val="1800"/>
              </a:lnSpc>
              <a:buNone/>
            </a:pPr>
            <a:r>
              <a:rPr lang="en-US" dirty="0"/>
              <a:t>In today’s Agile development environment, combined with the pressure to generate revenues quickly, high tech marketers often skip the steps necessary to go deeper to build buyer understanding.</a:t>
            </a:r>
            <a:endParaRPr lang="en-US" dirty="0">
              <a:solidFill>
                <a:srgbClr val="000000"/>
              </a:solidFill>
            </a:endParaRPr>
          </a:p>
          <a:p>
            <a:pPr marL="0" indent="0">
              <a:lnSpc>
                <a:spcPts val="1800"/>
              </a:lnSpc>
              <a:buNone/>
            </a:pPr>
            <a:endParaRPr lang="en-US" dirty="0">
              <a:solidFill>
                <a:srgbClr val="000000"/>
              </a:solidFill>
            </a:endParaRPr>
          </a:p>
          <a:p>
            <a:pPr marL="0" indent="0">
              <a:lnSpc>
                <a:spcPts val="1800"/>
              </a:lnSpc>
              <a:buNone/>
            </a:pPr>
            <a:endParaRPr lang="en-US" dirty="0">
              <a:solidFill>
                <a:srgbClr val="000000"/>
              </a:solidFill>
            </a:endParaRPr>
          </a:p>
          <a:p>
            <a:pPr marL="0" indent="0">
              <a:lnSpc>
                <a:spcPts val="1800"/>
              </a:lnSpc>
              <a:buNone/>
            </a:pPr>
            <a:endParaRPr lang="en-US" dirty="0">
              <a:solidFill>
                <a:srgbClr val="000000"/>
              </a:solidFill>
            </a:endParaRPr>
          </a:p>
          <a:p>
            <a:pPr marL="0" indent="0">
              <a:lnSpc>
                <a:spcPts val="1800"/>
              </a:lnSpc>
              <a:buNone/>
            </a:pPr>
            <a:endParaRPr lang="en-US" dirty="0">
              <a:solidFill>
                <a:srgbClr val="000000"/>
              </a:solidFill>
            </a:endParaRPr>
          </a:p>
          <a:p>
            <a:pPr marL="0" indent="0">
              <a:lnSpc>
                <a:spcPts val="1800"/>
              </a:lnSpc>
              <a:buNone/>
            </a:pPr>
            <a:endParaRPr lang="en-US" dirty="0">
              <a:solidFill>
                <a:srgbClr val="000000"/>
              </a:solidFill>
            </a:endParaRP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20"/>
          </p:nvPr>
        </p:nvSpPr>
        <p:spPr>
          <a:xfrm>
            <a:off x="8154194" y="1574491"/>
            <a:ext cx="3658265" cy="3190736"/>
          </a:xfrm>
          <a:prstGeom prst="rect">
            <a:avLst/>
          </a:prstGeom>
        </p:spPr>
        <p:txBody>
          <a:bodyPr/>
          <a:lstStyle/>
          <a:p>
            <a:pPr marL="0" indent="0">
              <a:lnSpc>
                <a:spcPts val="1800"/>
              </a:lnSpc>
              <a:buNone/>
            </a:pPr>
            <a:r>
              <a:rPr lang="en-US" dirty="0"/>
              <a:t>With a common framework and target output, clients will:  </a:t>
            </a:r>
          </a:p>
          <a:p>
            <a:pPr>
              <a:lnSpc>
                <a:spcPts val="1800"/>
              </a:lnSpc>
            </a:pPr>
            <a:r>
              <a:rPr lang="en-US" dirty="0"/>
              <a:t>Align marketing, sales, and product, and collaborate together to share current knowledge on buyer personas and journeys.</a:t>
            </a:r>
            <a:endParaRPr lang="en-US" dirty="0">
              <a:solidFill>
                <a:srgbClr val="000000"/>
              </a:solidFill>
            </a:endParaRPr>
          </a:p>
          <a:p>
            <a:pPr>
              <a:lnSpc>
                <a:spcPts val="1800"/>
              </a:lnSpc>
            </a:pPr>
            <a:r>
              <a:rPr lang="en-US" dirty="0"/>
              <a:t>Target 12-15 customers and prospects to interview and validate insights. Share that with customer-facing staff.</a:t>
            </a:r>
            <a:endParaRPr lang="en-US" dirty="0">
              <a:solidFill>
                <a:srgbClr val="000000"/>
              </a:solidFill>
            </a:endParaRPr>
          </a:p>
          <a:p>
            <a:pPr>
              <a:lnSpc>
                <a:spcPts val="1800"/>
              </a:lnSpc>
            </a:pPr>
            <a:r>
              <a:rPr lang="en-US" dirty="0"/>
              <a:t>Activate the insights for more customer-centric lead generation, product development, and selling.</a:t>
            </a:r>
            <a:endParaRPr lang="en-US" dirty="0">
              <a:solidFill>
                <a:srgbClr val="000000"/>
              </a:solidFill>
            </a:endParaRPr>
          </a:p>
          <a:p>
            <a:pPr marL="0" indent="0">
              <a:lnSpc>
                <a:spcPts val="1800"/>
              </a:lnSpc>
              <a:buNone/>
            </a:pPr>
            <a:r>
              <a:rPr lang="en-US" dirty="0">
                <a:solidFill>
                  <a:srgbClr val="000000"/>
                </a:solidFill>
              </a:rPr>
              <a:t>Clients who activate findings from buyer personas and journeys will see a 50% results improvement.</a:t>
            </a:r>
          </a:p>
          <a:p>
            <a:pPr marL="0" indent="0">
              <a:lnSpc>
                <a:spcPts val="1800"/>
              </a:lnSpc>
              <a:buNone/>
            </a:pPr>
            <a:endParaRPr lang="en-US" dirty="0">
              <a:solidFill>
                <a:srgbClr val="000000"/>
              </a:solidFill>
            </a:endParaRPr>
          </a:p>
        </p:txBody>
      </p:sp>
      <p:grpSp>
        <p:nvGrpSpPr>
          <p:cNvPr id="16" name="Group 15">
            <a:extLst>
              <a:ext uri="{FF2B5EF4-FFF2-40B4-BE49-F238E27FC236}">
                <a16:creationId xmlns:a16="http://schemas.microsoft.com/office/drawing/2014/main" id="{CAFF2AC8-5F14-D84D-86C3-BAF386B22002}"/>
              </a:ext>
            </a:extLst>
          </p:cNvPr>
          <p:cNvGrpSpPr/>
          <p:nvPr/>
        </p:nvGrpSpPr>
        <p:grpSpPr>
          <a:xfrm>
            <a:off x="375405" y="5189834"/>
            <a:ext cx="11487081" cy="1057523"/>
            <a:chOff x="6353842" y="3127248"/>
            <a:chExt cx="3887438" cy="1664208"/>
          </a:xfrm>
        </p:grpSpPr>
        <p:sp>
          <p:nvSpPr>
            <p:cNvPr id="17" name="Rectangle 16">
              <a:extLst>
                <a:ext uri="{FF2B5EF4-FFF2-40B4-BE49-F238E27FC236}">
                  <a16:creationId xmlns:a16="http://schemas.microsoft.com/office/drawing/2014/main" id="{78E41E68-57BC-5A45-8C5B-1F4EE2BA8F9D}"/>
                </a:ext>
              </a:extLst>
            </p:cNvPr>
            <p:cNvSpPr/>
            <p:nvPr/>
          </p:nvSpPr>
          <p:spPr>
            <a:xfrm>
              <a:off x="6353842" y="3127248"/>
              <a:ext cx="3887438" cy="1664208"/>
            </a:xfrm>
            <a:prstGeom prst="rect">
              <a:avLst/>
            </a:prstGeom>
            <a:gradFill>
              <a:gsLst>
                <a:gs pos="0">
                  <a:srgbClr val="2B8D2F"/>
                </a:gs>
                <a:gs pos="100000">
                  <a:srgbClr val="38BC3F"/>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tIns="324000" rIns="324000" bIns="324000" rtlCol="0" anchor="ctr">
              <a:noAutofit/>
            </a:bodyPr>
            <a:lstStyle/>
            <a:p>
              <a:pPr>
                <a:spcBef>
                  <a:spcPts val="800"/>
                </a:spcBef>
              </a:pPr>
              <a:r>
                <a:rPr lang="en-US" sz="1600" dirty="0">
                  <a:solidFill>
                    <a:schemeClr val="bg1"/>
                  </a:solidFill>
                  <a:latin typeface="Montserrat Medium" pitchFamily="2" charset="77"/>
                </a:rPr>
                <a:t>SoftwareReviews Insight</a:t>
              </a:r>
            </a:p>
            <a:p>
              <a:pPr>
                <a:lnSpc>
                  <a:spcPct val="100000"/>
                </a:lnSpc>
              </a:pPr>
              <a:r>
                <a:rPr lang="en-CA" sz="1400" dirty="0">
                  <a:solidFill>
                    <a:schemeClr val="bg1"/>
                  </a:solidFill>
                  <a:latin typeface="Roboto Light" panose="02000000000000000000" pitchFamily="2" charset="0"/>
                  <a:ea typeface="Roboto Light" panose="02000000000000000000" pitchFamily="2" charset="0"/>
                </a:rPr>
                <a:t>Buyer personas and buyer journeys are essential ingredients in go-to-market success, as they inform for product, marketing, sales, and customer success who we are targeting and how to engage with them successfully. </a:t>
              </a:r>
              <a:endParaRPr lang="en-US" sz="1400" dirty="0">
                <a:solidFill>
                  <a:schemeClr val="bg1"/>
                </a:solidFill>
                <a:latin typeface="Roboto Light" panose="02000000000000000000" pitchFamily="2" charset="0"/>
                <a:ea typeface="Roboto Light" panose="02000000000000000000" pitchFamily="2" charset="0"/>
              </a:endParaRPr>
            </a:p>
          </p:txBody>
        </p:sp>
        <p:sp>
          <p:nvSpPr>
            <p:cNvPr id="18" name="Rectangle 17">
              <a:extLst>
                <a:ext uri="{FF2B5EF4-FFF2-40B4-BE49-F238E27FC236}">
                  <a16:creationId xmlns:a16="http://schemas.microsoft.com/office/drawing/2014/main" id="{E5C426B7-54D5-6E4B-B315-687203C7E4D7}"/>
                </a:ext>
              </a:extLst>
            </p:cNvPr>
            <p:cNvSpPr/>
            <p:nvPr/>
          </p:nvSpPr>
          <p:spPr>
            <a:xfrm>
              <a:off x="6353842" y="3127248"/>
              <a:ext cx="3887438" cy="1664208"/>
            </a:xfrm>
            <a:prstGeom prst="rect">
              <a:avLst/>
            </a:prstGeom>
            <a:noFill/>
            <a:ln w="3175" cmpd="thinThick">
              <a:gradFill>
                <a:gsLst>
                  <a:gs pos="0">
                    <a:srgbClr val="2576B7"/>
                  </a:gs>
                  <a:gs pos="50000">
                    <a:srgbClr val="2576B7">
                      <a:alpha val="0"/>
                    </a:srgbClr>
                  </a:gs>
                  <a:gs pos="99000">
                    <a:srgbClr val="2576B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noAutofit/>
            </a:bodyPr>
            <a:lstStyle/>
            <a:p>
              <a:pPr>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
        <p:nvSpPr>
          <p:cNvPr id="3" name="TextBox 2">
            <a:extLst>
              <a:ext uri="{FF2B5EF4-FFF2-40B4-BE49-F238E27FC236}">
                <a16:creationId xmlns:a16="http://schemas.microsoft.com/office/drawing/2014/main" id="{E42782F8-905A-2445-AA78-959214C81B7B}"/>
              </a:ext>
            </a:extLst>
          </p:cNvPr>
          <p:cNvSpPr txBox="1"/>
          <p:nvPr/>
        </p:nvSpPr>
        <p:spPr>
          <a:xfrm>
            <a:off x="4462272" y="-365760"/>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20" name="TextBox 19">
            <a:extLst>
              <a:ext uri="{FF2B5EF4-FFF2-40B4-BE49-F238E27FC236}">
                <a16:creationId xmlns:a16="http://schemas.microsoft.com/office/drawing/2014/main" id="{0D39B2E3-F949-584B-B7F9-FAA9937ABDA8}"/>
              </a:ext>
            </a:extLst>
          </p:cNvPr>
          <p:cNvSpPr txBox="1"/>
          <p:nvPr/>
        </p:nvSpPr>
        <p:spPr>
          <a:xfrm>
            <a:off x="7534656" y="-219456"/>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06593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8A6C20F5-5458-B947-B523-9019B4E054CC}"/>
              </a:ext>
            </a:extLst>
          </p:cNvPr>
          <p:cNvSpPr txBox="1">
            <a:spLocks/>
          </p:cNvSpPr>
          <p:nvPr/>
        </p:nvSpPr>
        <p:spPr>
          <a:xfrm>
            <a:off x="8437718" y="1479364"/>
            <a:ext cx="3462242" cy="3570707"/>
          </a:xfrm>
          <a:prstGeom prst="rect">
            <a:avLst/>
          </a:prstGeom>
        </p:spPr>
        <p:txBody>
          <a:bodyPr lIns="0" tIns="0" rIns="0" bIns="0" anchor="ctr" anchorCtr="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spc="0">
                <a:solidFill>
                  <a:schemeClr val="bg1"/>
                </a:solidFill>
                <a:latin typeface="Montserrat Ligh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dirty="0">
                <a:latin typeface="Montserrat Light" panose="020F0702030404030204" pitchFamily="34" charset="0"/>
                <a:ea typeface="Roboto Light" panose="02000000000000000000" pitchFamily="2" charset="0"/>
              </a:rPr>
              <a:t>“44% of B2B marketers have already discovered the power of Personas.”</a:t>
            </a:r>
          </a:p>
          <a:p>
            <a:pPr>
              <a:lnSpc>
                <a:spcPct val="100000"/>
              </a:lnSpc>
            </a:pPr>
            <a:endParaRPr lang="en-US" sz="1200" dirty="0">
              <a:solidFill>
                <a:srgbClr val="FFFFFF"/>
              </a:solidFill>
              <a:latin typeface="Montserrat" panose="02000505000000020004" pitchFamily="2" charset="77"/>
            </a:endParaRPr>
          </a:p>
          <a:p>
            <a:pPr algn="r">
              <a:lnSpc>
                <a:spcPct val="100000"/>
              </a:lnSpc>
            </a:pPr>
            <a:r>
              <a:rPr lang="en-US" sz="1200" dirty="0">
                <a:solidFill>
                  <a:srgbClr val="FFFFFF"/>
                </a:solidFill>
                <a:latin typeface="Montserrat Medium" panose="00000600000000000000" pitchFamily="2" charset="0"/>
              </a:rPr>
              <a:t>– Hasse Jansen, Boardview.io!, 2016</a:t>
            </a:r>
          </a:p>
        </p:txBody>
      </p:sp>
      <p:sp>
        <p:nvSpPr>
          <p:cNvPr id="5" name="Text Placeholder 7">
            <a:extLst>
              <a:ext uri="{FF2B5EF4-FFF2-40B4-BE49-F238E27FC236}">
                <a16:creationId xmlns:a16="http://schemas.microsoft.com/office/drawing/2014/main" id="{E9C31895-753D-964D-AC92-92B4C3FBF04A}"/>
              </a:ext>
            </a:extLst>
          </p:cNvPr>
          <p:cNvSpPr txBox="1">
            <a:spLocks/>
          </p:cNvSpPr>
          <p:nvPr/>
        </p:nvSpPr>
        <p:spPr>
          <a:xfrm>
            <a:off x="1460678" y="5211176"/>
            <a:ext cx="2495096" cy="769081"/>
          </a:xfrm>
          <a:prstGeom prst="rect">
            <a:avLst/>
          </a:prstGeom>
        </p:spPr>
        <p:txBody>
          <a:bodyPr lIns="0" tIns="0" rIns="0" bIns="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dirty="0">
                <a:latin typeface="Arial" panose="020B0604020202020204" pitchFamily="34" charset="0"/>
              </a:rPr>
              <a:t>Jeff Golterman</a:t>
            </a:r>
          </a:p>
          <a:p>
            <a:pPr marL="0" indent="0">
              <a:spcBef>
                <a:spcPts val="0"/>
              </a:spcBef>
              <a:buNone/>
            </a:pPr>
            <a:r>
              <a:rPr lang="en-US" sz="1400" dirty="0">
                <a:latin typeface="Arial" panose="020B0604020202020204" pitchFamily="34" charset="0"/>
              </a:rPr>
              <a:t>Managing Director</a:t>
            </a:r>
          </a:p>
          <a:p>
            <a:pPr marL="0" indent="0">
              <a:spcBef>
                <a:spcPts val="0"/>
              </a:spcBef>
              <a:buNone/>
            </a:pPr>
            <a:r>
              <a:rPr lang="en-US" sz="1400" dirty="0">
                <a:latin typeface="Arial" panose="020B0604020202020204" pitchFamily="34" charset="0"/>
              </a:rPr>
              <a:t>SoftwareReviews Advisory</a:t>
            </a:r>
            <a:endParaRPr lang="en-US" sz="1400" i="1" dirty="0">
              <a:latin typeface="Arial" panose="020B0604020202020204" pitchFamily="34" charset="0"/>
            </a:endParaRPr>
          </a:p>
        </p:txBody>
      </p:sp>
      <p:sp>
        <p:nvSpPr>
          <p:cNvPr id="6" name="Rectangle 5">
            <a:extLst>
              <a:ext uri="{FF2B5EF4-FFF2-40B4-BE49-F238E27FC236}">
                <a16:creationId xmlns:a16="http://schemas.microsoft.com/office/drawing/2014/main" id="{8CF1E2EF-B9F3-AE4F-B49C-56704AE11C3F}"/>
              </a:ext>
            </a:extLst>
          </p:cNvPr>
          <p:cNvSpPr/>
          <p:nvPr/>
        </p:nvSpPr>
        <p:spPr>
          <a:xfrm>
            <a:off x="494086" y="4996071"/>
            <a:ext cx="6624638" cy="54000"/>
          </a:xfrm>
          <a:prstGeom prst="rect">
            <a:avLst/>
          </a:prstGeom>
          <a:solidFill>
            <a:srgbClr val="3AB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pic>
        <p:nvPicPr>
          <p:cNvPr id="7" name="Picture 6" descr="A person wearing glasses&#10;&#10;Description automatically generated with low confidence">
            <a:extLst>
              <a:ext uri="{FF2B5EF4-FFF2-40B4-BE49-F238E27FC236}">
                <a16:creationId xmlns:a16="http://schemas.microsoft.com/office/drawing/2014/main" id="{26249EB9-54FA-3849-BEB2-6BD0156301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86" y="5167421"/>
            <a:ext cx="861572" cy="856592"/>
          </a:xfrm>
          <a:prstGeom prst="rect">
            <a:avLst/>
          </a:prstGeom>
        </p:spPr>
      </p:pic>
      <p:sp>
        <p:nvSpPr>
          <p:cNvPr id="10" name="Title 5">
            <a:extLst>
              <a:ext uri="{FF2B5EF4-FFF2-40B4-BE49-F238E27FC236}">
                <a16:creationId xmlns:a16="http://schemas.microsoft.com/office/drawing/2014/main" id="{FF2701FC-842A-9547-8346-8C6ACE0D939B}"/>
              </a:ext>
            </a:extLst>
          </p:cNvPr>
          <p:cNvSpPr>
            <a:spLocks noGrp="1"/>
          </p:cNvSpPr>
          <p:nvPr>
            <p:ph type="title"/>
          </p:nvPr>
        </p:nvSpPr>
        <p:spPr>
          <a:xfrm>
            <a:off x="179727" y="145819"/>
            <a:ext cx="7739881" cy="658468"/>
          </a:xfrm>
        </p:spPr>
        <p:txBody>
          <a:bodyPr/>
          <a:lstStyle/>
          <a:p>
            <a:r>
              <a:rPr lang="en-US" sz="2800" b="1" dirty="0">
                <a:solidFill>
                  <a:schemeClr val="tx1"/>
                </a:solidFill>
              </a:rPr>
              <a:t>Buyer personas and journeys: </a:t>
            </a:r>
            <a:br>
              <a:rPr lang="en-US" sz="2800" b="1" dirty="0">
                <a:solidFill>
                  <a:schemeClr val="tx1"/>
                </a:solidFill>
              </a:rPr>
            </a:br>
            <a:r>
              <a:rPr lang="en-US" sz="2800" b="1" dirty="0">
                <a:solidFill>
                  <a:schemeClr val="tx1"/>
                </a:solidFill>
              </a:rPr>
              <a:t>A go-to-market critical success factor</a:t>
            </a:r>
          </a:p>
        </p:txBody>
      </p:sp>
      <p:sp>
        <p:nvSpPr>
          <p:cNvPr id="11" name="Text Placeholder 6">
            <a:extLst>
              <a:ext uri="{FF2B5EF4-FFF2-40B4-BE49-F238E27FC236}">
                <a16:creationId xmlns:a16="http://schemas.microsoft.com/office/drawing/2014/main" id="{2469AB36-3836-BC4A-BA1A-095659B2A56F}"/>
              </a:ext>
            </a:extLst>
          </p:cNvPr>
          <p:cNvSpPr txBox="1">
            <a:spLocks/>
          </p:cNvSpPr>
          <p:nvPr/>
        </p:nvSpPr>
        <p:spPr>
          <a:xfrm>
            <a:off x="300008" y="1121970"/>
            <a:ext cx="7554241" cy="658468"/>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09">
              <a:lnSpc>
                <a:spcPts val="2000"/>
              </a:lnSpc>
            </a:pPr>
            <a:r>
              <a:rPr lang="en-US" sz="1600" dirty="0">
                <a:solidFill>
                  <a:srgbClr val="4A4A4A"/>
                </a:solidFill>
              </a:rPr>
              <a:t>Marketers – large and small – will fail to optimize product-market fit, lead generation, and sales effectiveness without well-defined buyer personas and a buyer journey.</a:t>
            </a:r>
          </a:p>
        </p:txBody>
      </p:sp>
      <p:sp>
        <p:nvSpPr>
          <p:cNvPr id="12" name="Text Placeholder 7">
            <a:extLst>
              <a:ext uri="{FF2B5EF4-FFF2-40B4-BE49-F238E27FC236}">
                <a16:creationId xmlns:a16="http://schemas.microsoft.com/office/drawing/2014/main" id="{8143D362-35FE-FA49-952E-702DA4CEE7F6}"/>
              </a:ext>
            </a:extLst>
          </p:cNvPr>
          <p:cNvSpPr txBox="1">
            <a:spLocks/>
          </p:cNvSpPr>
          <p:nvPr/>
        </p:nvSpPr>
        <p:spPr>
          <a:xfrm>
            <a:off x="648341" y="2061864"/>
            <a:ext cx="6304759" cy="2665029"/>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09">
              <a:lnSpc>
                <a:spcPct val="110000"/>
              </a:lnSpc>
            </a:pPr>
            <a:r>
              <a:rPr lang="en-US" sz="1800" b="1" dirty="0">
                <a:solidFill>
                  <a:srgbClr val="494949">
                    <a:lumMod val="50000"/>
                  </a:srgbClr>
                </a:solidFill>
                <a:ea typeface="Roboto Light" panose="02000000000000000000" pitchFamily="2" charset="0"/>
              </a:rPr>
              <a:t>Critical Success Factors of a Successful G2M Strategy:</a:t>
            </a:r>
          </a:p>
          <a:p>
            <a:pPr marL="285721" indent="-285721" defTabSz="914309">
              <a:lnSpc>
                <a:spcPct val="110000"/>
              </a:lnSpc>
              <a:buFont typeface="Wingdings" pitchFamily="2" charset="2"/>
              <a:buChar char="ü"/>
            </a:pPr>
            <a:r>
              <a:rPr lang="en-US" sz="1800" dirty="0">
                <a:solidFill>
                  <a:srgbClr val="494949">
                    <a:lumMod val="50000"/>
                  </a:srgbClr>
                </a:solidFill>
                <a:ea typeface="Roboto Light" panose="02000000000000000000" pitchFamily="2" charset="0"/>
              </a:rPr>
              <a:t>Opportunity size and business case</a:t>
            </a:r>
          </a:p>
          <a:p>
            <a:pPr marL="285721" indent="-285721" defTabSz="914309">
              <a:lnSpc>
                <a:spcPct val="110000"/>
              </a:lnSpc>
              <a:buFont typeface="Wingdings" pitchFamily="2" charset="2"/>
              <a:buChar char="ü"/>
            </a:pPr>
            <a:r>
              <a:rPr lang="en-US" sz="1800" dirty="0">
                <a:solidFill>
                  <a:srgbClr val="494949">
                    <a:lumMod val="50000"/>
                  </a:srgbClr>
                </a:solidFill>
                <a:ea typeface="Roboto Light" panose="02000000000000000000" pitchFamily="2" charset="0"/>
              </a:rPr>
              <a:t>Buyer personas and journey</a:t>
            </a:r>
          </a:p>
          <a:p>
            <a:pPr marL="285721" indent="-285721" defTabSz="914309">
              <a:lnSpc>
                <a:spcPct val="110000"/>
              </a:lnSpc>
              <a:buFont typeface="Wingdings" pitchFamily="2" charset="2"/>
              <a:buChar char="ü"/>
            </a:pPr>
            <a:r>
              <a:rPr lang="en-US" sz="1800" dirty="0">
                <a:solidFill>
                  <a:srgbClr val="494949">
                    <a:lumMod val="50000"/>
                  </a:srgbClr>
                </a:solidFill>
                <a:ea typeface="Roboto Light" panose="02000000000000000000" pitchFamily="2" charset="0"/>
              </a:rPr>
              <a:t>Competitively differentiated product hypothesis</a:t>
            </a:r>
          </a:p>
          <a:p>
            <a:pPr marL="285721" indent="-285721" defTabSz="914309">
              <a:lnSpc>
                <a:spcPct val="110000"/>
              </a:lnSpc>
              <a:buFont typeface="Wingdings" pitchFamily="2" charset="2"/>
              <a:buChar char="ü"/>
            </a:pPr>
            <a:r>
              <a:rPr lang="en-US" sz="1800" dirty="0">
                <a:solidFill>
                  <a:srgbClr val="494949">
                    <a:lumMod val="50000"/>
                  </a:srgbClr>
                </a:solidFill>
                <a:ea typeface="Roboto Light" panose="02000000000000000000" pitchFamily="2" charset="0"/>
              </a:rPr>
              <a:t>Buyer-validated commercial concept</a:t>
            </a:r>
          </a:p>
          <a:p>
            <a:pPr marL="285721" indent="-285721" defTabSz="914309">
              <a:lnSpc>
                <a:spcPct val="110000"/>
              </a:lnSpc>
              <a:buFont typeface="Wingdings" pitchFamily="2" charset="2"/>
              <a:buChar char="ü"/>
            </a:pPr>
            <a:r>
              <a:rPr lang="en-US" sz="1800" dirty="0">
                <a:solidFill>
                  <a:srgbClr val="494949">
                    <a:lumMod val="50000"/>
                  </a:srgbClr>
                </a:solidFill>
                <a:ea typeface="Roboto Light" panose="02000000000000000000" pitchFamily="2" charset="0"/>
              </a:rPr>
              <a:t>Sales revenue plan and program cost budget</a:t>
            </a:r>
          </a:p>
          <a:p>
            <a:pPr marL="285721" indent="-285721" defTabSz="914309">
              <a:lnSpc>
                <a:spcPct val="110000"/>
              </a:lnSpc>
              <a:buFont typeface="Wingdings" pitchFamily="2" charset="2"/>
              <a:buChar char="ü"/>
            </a:pPr>
            <a:r>
              <a:rPr lang="en-US" sz="1800" dirty="0">
                <a:solidFill>
                  <a:srgbClr val="494949">
                    <a:lumMod val="50000"/>
                  </a:srgbClr>
                </a:solidFill>
                <a:ea typeface="Roboto Light" panose="02000000000000000000" pitchFamily="2" charset="0"/>
              </a:rPr>
              <a:t>Consolidated communications to steering committee</a:t>
            </a:r>
          </a:p>
        </p:txBody>
      </p:sp>
      <p:sp>
        <p:nvSpPr>
          <p:cNvPr id="14" name="Rectangle 13">
            <a:extLst>
              <a:ext uri="{FF2B5EF4-FFF2-40B4-BE49-F238E27FC236}">
                <a16:creationId xmlns:a16="http://schemas.microsoft.com/office/drawing/2014/main" id="{6EEFA397-5DBC-7448-A512-90E16E76362C}"/>
              </a:ext>
            </a:extLst>
          </p:cNvPr>
          <p:cNvSpPr/>
          <p:nvPr/>
        </p:nvSpPr>
        <p:spPr>
          <a:xfrm>
            <a:off x="575515" y="2871774"/>
            <a:ext cx="4119004" cy="45100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51791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B45843-4793-0D46-ADB9-5222430FB6D3}"/>
              </a:ext>
            </a:extLst>
          </p:cNvPr>
          <p:cNvSpPr>
            <a:spLocks noGrp="1"/>
          </p:cNvSpPr>
          <p:nvPr>
            <p:ph type="body" sz="quarter" idx="14"/>
          </p:nvPr>
        </p:nvSpPr>
        <p:spPr>
          <a:xfrm>
            <a:off x="8397082" y="788361"/>
            <a:ext cx="3681967" cy="4880507"/>
          </a:xfrm>
        </p:spPr>
        <p:txBody>
          <a:bodyPr/>
          <a:lstStyle/>
          <a:p>
            <a:pPr marL="14287">
              <a:lnSpc>
                <a:spcPct val="120000"/>
              </a:lnSpc>
            </a:pPr>
            <a:r>
              <a:rPr lang="en-US" sz="1800" dirty="0">
                <a:latin typeface="Montserrat Light" panose="020F0702030404030204" pitchFamily="34" charset="0"/>
              </a:rPr>
              <a:t>“It’s easier buying gifts for your best friend or partner than it is for a stranger, right? You know their likes and dislikes, you know the kind of gifts they’ll have use for, or the kinds of gifts they’ll get a kick out of. Customer personas work the same way, by knowing what your customer wants and needs, you can present them with content targeted specifically to their wants and needs.”</a:t>
            </a:r>
            <a:endParaRPr lang="en-US" sz="1800" dirty="0">
              <a:solidFill>
                <a:srgbClr val="FFFFFF"/>
              </a:solidFill>
              <a:latin typeface="Montserrat Light" panose="020F0702030404030204" pitchFamily="34" charset="0"/>
            </a:endParaRPr>
          </a:p>
          <a:p>
            <a:pPr marL="14287" algn="r">
              <a:lnSpc>
                <a:spcPct val="120000"/>
              </a:lnSpc>
            </a:pPr>
            <a:r>
              <a:rPr lang="en-US" sz="1200" dirty="0">
                <a:solidFill>
                  <a:srgbClr val="FFFFFF"/>
                </a:solidFill>
              </a:rPr>
              <a:t>– Emma Bilardi, </a:t>
            </a:r>
          </a:p>
          <a:p>
            <a:pPr marL="14287" algn="r">
              <a:lnSpc>
                <a:spcPct val="120000"/>
              </a:lnSpc>
              <a:spcBef>
                <a:spcPts val="0"/>
              </a:spcBef>
            </a:pPr>
            <a:r>
              <a:rPr lang="en-US" sz="1200" dirty="0">
                <a:solidFill>
                  <a:srgbClr val="FFFFFF"/>
                </a:solidFill>
              </a:rPr>
              <a:t>Product Marketing Alliance, 2020</a:t>
            </a:r>
          </a:p>
        </p:txBody>
      </p:sp>
      <p:sp>
        <p:nvSpPr>
          <p:cNvPr id="5" name="Text Placeholder 7">
            <a:extLst>
              <a:ext uri="{FF2B5EF4-FFF2-40B4-BE49-F238E27FC236}">
                <a16:creationId xmlns:a16="http://schemas.microsoft.com/office/drawing/2014/main" id="{A86D523C-ECC2-7949-8EDE-FE9ECE507009}"/>
              </a:ext>
            </a:extLst>
          </p:cNvPr>
          <p:cNvSpPr txBox="1">
            <a:spLocks/>
          </p:cNvSpPr>
          <p:nvPr/>
        </p:nvSpPr>
        <p:spPr>
          <a:xfrm>
            <a:off x="114539" y="1236629"/>
            <a:ext cx="6936336" cy="67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09">
              <a:buNone/>
            </a:pPr>
            <a:r>
              <a:rPr lang="en-US" sz="2000" b="1" dirty="0">
                <a:solidFill>
                  <a:srgbClr val="494949"/>
                </a:solidFill>
                <a:latin typeface="Montserrat SemiBold" panose="00000700000000000000" pitchFamily="2" charset="0"/>
                <a:ea typeface="Roboto Light" panose="02000000000000000000" pitchFamily="2" charset="0"/>
                <a:cs typeface="Roboto Light" panose="02000000000000000000" pitchFamily="2" charset="0"/>
              </a:rPr>
              <a:t>Documenting buyer personas has several essential benefits to marketing, sales, and product teams:</a:t>
            </a:r>
          </a:p>
        </p:txBody>
      </p:sp>
      <p:sp>
        <p:nvSpPr>
          <p:cNvPr id="6" name="Title 5">
            <a:extLst>
              <a:ext uri="{FF2B5EF4-FFF2-40B4-BE49-F238E27FC236}">
                <a16:creationId xmlns:a16="http://schemas.microsoft.com/office/drawing/2014/main" id="{DFCDD943-5962-4B44-850F-9201125EB386}"/>
              </a:ext>
            </a:extLst>
          </p:cNvPr>
          <p:cNvSpPr>
            <a:spLocks noGrp="1"/>
          </p:cNvSpPr>
          <p:nvPr>
            <p:ph type="title"/>
          </p:nvPr>
        </p:nvSpPr>
        <p:spPr>
          <a:xfrm>
            <a:off x="175329" y="131240"/>
            <a:ext cx="7729840" cy="657121"/>
          </a:xfrm>
        </p:spPr>
        <p:txBody>
          <a:bodyPr/>
          <a:lstStyle/>
          <a:p>
            <a:r>
              <a:rPr lang="en-US" sz="3200" b="1" dirty="0">
                <a:solidFill>
                  <a:schemeClr val="tx1"/>
                </a:solidFill>
              </a:rPr>
              <a:t>Documenting buyer personas enables success beyond marketing</a:t>
            </a:r>
          </a:p>
        </p:txBody>
      </p:sp>
      <p:sp>
        <p:nvSpPr>
          <p:cNvPr id="7" name="Text Placeholder 2">
            <a:extLst>
              <a:ext uri="{FF2B5EF4-FFF2-40B4-BE49-F238E27FC236}">
                <a16:creationId xmlns:a16="http://schemas.microsoft.com/office/drawing/2014/main" id="{B4F11867-E250-924F-A0C5-CF61943D1EBA}"/>
              </a:ext>
            </a:extLst>
          </p:cNvPr>
          <p:cNvSpPr txBox="1">
            <a:spLocks/>
          </p:cNvSpPr>
          <p:nvPr/>
        </p:nvSpPr>
        <p:spPr>
          <a:xfrm>
            <a:off x="175329" y="2123811"/>
            <a:ext cx="7131778" cy="32609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77" indent="-228577" defTabSz="914309">
              <a:lnSpc>
                <a:spcPct val="107000"/>
              </a:lnSpc>
              <a:spcAft>
                <a:spcPts val="800"/>
              </a:spcAft>
            </a:pPr>
            <a:r>
              <a:rPr lang="en-US" sz="1400" b="1"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Achieve a better understanding of your target buyer </a:t>
            </a:r>
            <a:r>
              <a:rPr lang="en-US" sz="1400"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 by building a detailed buyer persona for each type of buyer and keeping it fresh, you take a giant step toward becoming a customer-centric organization.</a:t>
            </a:r>
          </a:p>
          <a:p>
            <a:pPr marL="228577" indent="-228577" defTabSz="914309">
              <a:lnSpc>
                <a:spcPct val="107000"/>
              </a:lnSpc>
              <a:spcAft>
                <a:spcPts val="800"/>
              </a:spcAft>
            </a:pPr>
            <a:r>
              <a:rPr lang="en-US" sz="1400" b="1"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Team alignment on a common definition </a:t>
            </a:r>
            <a:r>
              <a:rPr lang="en-US" sz="1400"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 will happen when you build buyer personas collaboratively and among those teams that touch the customer.</a:t>
            </a:r>
          </a:p>
          <a:p>
            <a:pPr marL="228577" indent="-228577" defTabSz="914309">
              <a:lnSpc>
                <a:spcPct val="107000"/>
              </a:lnSpc>
              <a:spcAft>
                <a:spcPts val="800"/>
              </a:spcAft>
            </a:pPr>
            <a:r>
              <a:rPr lang="en-US" sz="1400" b="1"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Improved lead generation</a:t>
            </a:r>
            <a:r>
              <a:rPr lang="en-US" sz="1400"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 – increases dramatically when messaging and marketing assets across your lead generation engine better resonate with buyers because you have taken the time to understand them deeply. </a:t>
            </a:r>
          </a:p>
          <a:p>
            <a:pPr marL="228577" indent="-228577" defTabSz="914309">
              <a:lnSpc>
                <a:spcPct val="107000"/>
              </a:lnSpc>
              <a:spcAft>
                <a:spcPts val="800"/>
              </a:spcAft>
            </a:pPr>
            <a:r>
              <a:rPr lang="en-US" sz="1400" b="1"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More effective selling </a:t>
            </a:r>
            <a:r>
              <a:rPr lang="en-US" sz="1400"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 is possible when sellers apply persona development output to their interactions with prospects and customers. </a:t>
            </a:r>
          </a:p>
          <a:p>
            <a:pPr marL="228577" indent="-228577" defTabSz="914309">
              <a:lnSpc>
                <a:spcPct val="107000"/>
              </a:lnSpc>
              <a:spcAft>
                <a:spcPts val="800"/>
              </a:spcAft>
            </a:pPr>
            <a:r>
              <a:rPr lang="en-US" sz="1400" b="1"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Better product-market fit </a:t>
            </a:r>
            <a:r>
              <a:rPr lang="en-US" sz="1400" dirty="0">
                <a:solidFill>
                  <a:srgbClr val="494949">
                    <a:lumMod val="50000"/>
                  </a:srgbClr>
                </a:solidFill>
                <a:latin typeface="Roboto Light" panose="02000000000000000000" pitchFamily="2" charset="0"/>
                <a:ea typeface="Calibri" panose="020F0502020204030204" pitchFamily="34" charset="0"/>
                <a:cs typeface="Times New Roman" panose="02020603050405020304" pitchFamily="18" charset="0"/>
              </a:rPr>
              <a:t>– increases when product teams more deeply understand for whom they are designing products. Documenting buyer challenges, pain points, and unmet needs gives product teams what they need to optimize product adoption.  </a:t>
            </a:r>
            <a:endParaRPr lang="en-US" sz="1400" dirty="0">
              <a:solidFill>
                <a:srgbClr val="494949">
                  <a:lumMod val="50000"/>
                </a:srgbClr>
              </a:solidFill>
              <a:latin typeface="Roboto Light" panose="02000000000000000000" pitchFamily="2" charset="0"/>
            </a:endParaRPr>
          </a:p>
        </p:txBody>
      </p:sp>
    </p:spTree>
    <p:extLst>
      <p:ext uri="{BB962C8B-B14F-4D97-AF65-F5344CB8AC3E}">
        <p14:creationId xmlns:p14="http://schemas.microsoft.com/office/powerpoint/2010/main" val="281246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B45843-4793-0D46-ADB9-5222430FB6D3}"/>
              </a:ext>
            </a:extLst>
          </p:cNvPr>
          <p:cNvSpPr>
            <a:spLocks noGrp="1"/>
          </p:cNvSpPr>
          <p:nvPr>
            <p:ph type="body" sz="quarter" idx="14"/>
          </p:nvPr>
        </p:nvSpPr>
        <p:spPr>
          <a:xfrm>
            <a:off x="8193978" y="811526"/>
            <a:ext cx="3836097" cy="4880507"/>
          </a:xfrm>
        </p:spPr>
        <p:txBody>
          <a:bodyPr/>
          <a:lstStyle/>
          <a:p>
            <a:r>
              <a:rPr lang="en-US" sz="1800" dirty="0">
                <a:effectLst/>
                <a:latin typeface="Montserrat Light" panose="00000400000000000000" pitchFamily="2" charset="0"/>
                <a:ea typeface="Calibri" panose="020F0502020204030204" pitchFamily="34" charset="0"/>
                <a:cs typeface="Times New Roman" panose="02020603050405020304" pitchFamily="18" charset="0"/>
              </a:rPr>
              <a:t>“Marketing eutopia is striking the all-critical sweet spot that adds real value and makes customers feel recognized and appreciated, while not going so far as to appear ‘big brother’. To do this, you need </a:t>
            </a:r>
            <a:r>
              <a:rPr lang="en-US" sz="1800" dirty="0">
                <a:effectLst/>
                <a:latin typeface="Montserrat Medium" panose="00000600000000000000" pitchFamily="2" charset="0"/>
                <a:ea typeface="Calibri" panose="020F0502020204030204" pitchFamily="34" charset="0"/>
                <a:cs typeface="Times New Roman" panose="02020603050405020304" pitchFamily="18" charset="0"/>
              </a:rPr>
              <a:t>a deep understanding of your audience </a:t>
            </a:r>
            <a:r>
              <a:rPr lang="en-US" sz="1800" dirty="0">
                <a:effectLst/>
                <a:latin typeface="Montserrat Light" panose="00000400000000000000" pitchFamily="2" charset="0"/>
                <a:ea typeface="Calibri" panose="020F0502020204030204" pitchFamily="34" charset="0"/>
                <a:cs typeface="Times New Roman" panose="02020603050405020304" pitchFamily="18" charset="0"/>
              </a:rPr>
              <a:t>coming from a range of different data sets and the capability to extract meaning.”</a:t>
            </a:r>
          </a:p>
          <a:p>
            <a:pPr algn="r"/>
            <a:r>
              <a:rPr lang="en-US" sz="1200" dirty="0">
                <a:latin typeface="Montserrat Medium" panose="00000600000000000000" pitchFamily="2" charset="0"/>
                <a:ea typeface="Roboto Condensed Light" panose="02000000000000000000" pitchFamily="2" charset="0"/>
              </a:rPr>
              <a:t>– Plexure, 2020</a:t>
            </a:r>
          </a:p>
        </p:txBody>
      </p:sp>
      <p:sp>
        <p:nvSpPr>
          <p:cNvPr id="5" name="Text Placeholder 7">
            <a:extLst>
              <a:ext uri="{FF2B5EF4-FFF2-40B4-BE49-F238E27FC236}">
                <a16:creationId xmlns:a16="http://schemas.microsoft.com/office/drawing/2014/main" id="{A86D523C-ECC2-7949-8EDE-FE9ECE507009}"/>
              </a:ext>
            </a:extLst>
          </p:cNvPr>
          <p:cNvSpPr txBox="1">
            <a:spLocks/>
          </p:cNvSpPr>
          <p:nvPr/>
        </p:nvSpPr>
        <p:spPr>
          <a:xfrm>
            <a:off x="305570" y="1037802"/>
            <a:ext cx="7327682" cy="673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09">
              <a:buNone/>
            </a:pPr>
            <a:r>
              <a:rPr lang="en-US" sz="2000" b="1" dirty="0">
                <a:solidFill>
                  <a:srgbClr val="494949"/>
                </a:solidFill>
                <a:latin typeface="Montserrat SemiBold" panose="00000700000000000000" pitchFamily="2" charset="0"/>
                <a:ea typeface="Roboto Light" panose="02000000000000000000" pitchFamily="2" charset="0"/>
                <a:cs typeface="Roboto Light" panose="02000000000000000000" pitchFamily="2" charset="0"/>
              </a:rPr>
              <a:t>Without the deep buyer insights that persona and journey capture enables, marketers are suboptimized.  </a:t>
            </a:r>
          </a:p>
        </p:txBody>
      </p:sp>
      <p:sp>
        <p:nvSpPr>
          <p:cNvPr id="6" name="Title 5">
            <a:extLst>
              <a:ext uri="{FF2B5EF4-FFF2-40B4-BE49-F238E27FC236}">
                <a16:creationId xmlns:a16="http://schemas.microsoft.com/office/drawing/2014/main" id="{DFCDD943-5962-4B44-850F-9201125EB386}"/>
              </a:ext>
            </a:extLst>
          </p:cNvPr>
          <p:cNvSpPr>
            <a:spLocks noGrp="1"/>
          </p:cNvSpPr>
          <p:nvPr>
            <p:ph type="title"/>
          </p:nvPr>
        </p:nvSpPr>
        <p:spPr>
          <a:xfrm>
            <a:off x="175329" y="131240"/>
            <a:ext cx="7729840" cy="657121"/>
          </a:xfrm>
        </p:spPr>
        <p:txBody>
          <a:bodyPr/>
          <a:lstStyle/>
          <a:p>
            <a:r>
              <a:rPr lang="en-US" sz="3200" spc="-79" dirty="0"/>
              <a:t>Buyer understanding activates just about everything</a:t>
            </a:r>
            <a:endParaRPr lang="en-US" sz="3200" dirty="0"/>
          </a:p>
        </p:txBody>
      </p:sp>
      <p:sp>
        <p:nvSpPr>
          <p:cNvPr id="9" name="Freeform 5">
            <a:extLst>
              <a:ext uri="{FF2B5EF4-FFF2-40B4-BE49-F238E27FC236}">
                <a16:creationId xmlns:a16="http://schemas.microsoft.com/office/drawing/2014/main" id="{97A86A80-3554-1A43-9756-FA12AA8F231E}"/>
              </a:ext>
            </a:extLst>
          </p:cNvPr>
          <p:cNvSpPr>
            <a:spLocks/>
          </p:cNvSpPr>
          <p:nvPr/>
        </p:nvSpPr>
        <p:spPr bwMode="auto">
          <a:xfrm>
            <a:off x="1602657" y="3112657"/>
            <a:ext cx="3982169" cy="2513617"/>
          </a:xfrm>
          <a:custGeom>
            <a:avLst/>
            <a:gdLst>
              <a:gd name="T0" fmla="*/ 294 w 698"/>
              <a:gd name="T1" fmla="*/ 84 h 439"/>
              <a:gd name="T2" fmla="*/ 447 w 698"/>
              <a:gd name="T3" fmla="*/ 96 h 439"/>
              <a:gd name="T4" fmla="*/ 603 w 698"/>
              <a:gd name="T5" fmla="*/ 145 h 439"/>
              <a:gd name="T6" fmla="*/ 686 w 698"/>
              <a:gd name="T7" fmla="*/ 248 h 439"/>
              <a:gd name="T8" fmla="*/ 578 w 698"/>
              <a:gd name="T9" fmla="*/ 327 h 439"/>
              <a:gd name="T10" fmla="*/ 431 w 698"/>
              <a:gd name="T11" fmla="*/ 359 h 439"/>
              <a:gd name="T12" fmla="*/ 275 w 698"/>
              <a:gd name="T13" fmla="*/ 354 h 439"/>
              <a:gd name="T14" fmla="*/ 125 w 698"/>
              <a:gd name="T15" fmla="*/ 337 h 439"/>
              <a:gd name="T16" fmla="*/ 8 w 698"/>
              <a:gd name="T17" fmla="*/ 241 h 439"/>
              <a:gd name="T18" fmla="*/ 125 w 698"/>
              <a:gd name="T19" fmla="*/ 145 h 439"/>
              <a:gd name="T20" fmla="*/ 294 w 698"/>
              <a:gd name="T21" fmla="*/ 8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439">
                <a:moveTo>
                  <a:pt x="294" y="84"/>
                </a:moveTo>
                <a:cubicBezTo>
                  <a:pt x="378" y="12"/>
                  <a:pt x="447" y="96"/>
                  <a:pt x="447" y="96"/>
                </a:cubicBezTo>
                <a:cubicBezTo>
                  <a:pt x="564" y="27"/>
                  <a:pt x="603" y="145"/>
                  <a:pt x="603" y="145"/>
                </a:cubicBezTo>
                <a:cubicBezTo>
                  <a:pt x="603" y="145"/>
                  <a:pt x="698" y="153"/>
                  <a:pt x="686" y="248"/>
                </a:cubicBezTo>
                <a:cubicBezTo>
                  <a:pt x="674" y="343"/>
                  <a:pt x="578" y="327"/>
                  <a:pt x="578" y="327"/>
                </a:cubicBezTo>
                <a:cubicBezTo>
                  <a:pt x="512" y="419"/>
                  <a:pt x="431" y="359"/>
                  <a:pt x="431" y="359"/>
                </a:cubicBezTo>
                <a:cubicBezTo>
                  <a:pt x="340" y="439"/>
                  <a:pt x="275" y="354"/>
                  <a:pt x="275" y="354"/>
                </a:cubicBezTo>
                <a:cubicBezTo>
                  <a:pt x="183" y="419"/>
                  <a:pt x="125" y="337"/>
                  <a:pt x="125" y="337"/>
                </a:cubicBezTo>
                <a:cubicBezTo>
                  <a:pt x="125" y="337"/>
                  <a:pt x="18" y="354"/>
                  <a:pt x="8" y="241"/>
                </a:cubicBezTo>
                <a:cubicBezTo>
                  <a:pt x="0" y="135"/>
                  <a:pt x="125" y="145"/>
                  <a:pt x="125" y="145"/>
                </a:cubicBezTo>
                <a:cubicBezTo>
                  <a:pt x="160" y="0"/>
                  <a:pt x="294" y="84"/>
                  <a:pt x="294" y="84"/>
                </a:cubicBezTo>
                <a:close/>
              </a:path>
            </a:pathLst>
          </a:custGeom>
          <a:noFill/>
          <a:ln w="1270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Arial" panose="020B0604020202020204" pitchFamily="34" charset="0"/>
            </a:endParaRPr>
          </a:p>
        </p:txBody>
      </p:sp>
      <p:sp>
        <p:nvSpPr>
          <p:cNvPr id="10" name="Freeform 6">
            <a:extLst>
              <a:ext uri="{FF2B5EF4-FFF2-40B4-BE49-F238E27FC236}">
                <a16:creationId xmlns:a16="http://schemas.microsoft.com/office/drawing/2014/main" id="{744BB7B4-49FE-B04B-9BB0-F43E1A7C5F5E}"/>
              </a:ext>
            </a:extLst>
          </p:cNvPr>
          <p:cNvSpPr>
            <a:spLocks/>
          </p:cNvSpPr>
          <p:nvPr/>
        </p:nvSpPr>
        <p:spPr bwMode="auto">
          <a:xfrm>
            <a:off x="1704672" y="3428194"/>
            <a:ext cx="673778" cy="526685"/>
          </a:xfrm>
          <a:custGeom>
            <a:avLst/>
            <a:gdLst>
              <a:gd name="T0" fmla="*/ 118 w 118"/>
              <a:gd name="T1" fmla="*/ 0 h 92"/>
              <a:gd name="T2" fmla="*/ 84 w 118"/>
              <a:gd name="T3" fmla="*/ 57 h 92"/>
              <a:gd name="T4" fmla="*/ 0 w 118"/>
              <a:gd name="T5" fmla="*/ 92 h 92"/>
            </a:gdLst>
            <a:ahLst/>
            <a:cxnLst>
              <a:cxn ang="0">
                <a:pos x="T0" y="T1"/>
              </a:cxn>
              <a:cxn ang="0">
                <a:pos x="T2" y="T3"/>
              </a:cxn>
              <a:cxn ang="0">
                <a:pos x="T4" y="T5"/>
              </a:cxn>
            </a:cxnLst>
            <a:rect l="0" t="0" r="r" b="b"/>
            <a:pathLst>
              <a:path w="118" h="92">
                <a:moveTo>
                  <a:pt x="118" y="0"/>
                </a:moveTo>
                <a:cubicBezTo>
                  <a:pt x="118" y="0"/>
                  <a:pt x="89" y="24"/>
                  <a:pt x="84" y="57"/>
                </a:cubicBezTo>
                <a:cubicBezTo>
                  <a:pt x="84" y="57"/>
                  <a:pt x="21" y="60"/>
                  <a:pt x="0" y="92"/>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Arial" panose="020B0604020202020204" pitchFamily="34" charset="0"/>
            </a:endParaRPr>
          </a:p>
        </p:txBody>
      </p:sp>
      <p:sp>
        <p:nvSpPr>
          <p:cNvPr id="11" name="Freeform 7">
            <a:extLst>
              <a:ext uri="{FF2B5EF4-FFF2-40B4-BE49-F238E27FC236}">
                <a16:creationId xmlns:a16="http://schemas.microsoft.com/office/drawing/2014/main" id="{2062ED20-98CF-F247-AA07-AB2FC0D8C3E5}"/>
              </a:ext>
            </a:extLst>
          </p:cNvPr>
          <p:cNvSpPr>
            <a:spLocks/>
          </p:cNvSpPr>
          <p:nvPr/>
        </p:nvSpPr>
        <p:spPr bwMode="auto">
          <a:xfrm>
            <a:off x="2663144" y="3181459"/>
            <a:ext cx="1015411" cy="183865"/>
          </a:xfrm>
          <a:custGeom>
            <a:avLst/>
            <a:gdLst>
              <a:gd name="T0" fmla="*/ 0 w 178"/>
              <a:gd name="T1" fmla="*/ 18 h 32"/>
              <a:gd name="T2" fmla="*/ 109 w 178"/>
              <a:gd name="T3" fmla="*/ 32 h 32"/>
              <a:gd name="T4" fmla="*/ 178 w 178"/>
              <a:gd name="T5" fmla="*/ 13 h 32"/>
            </a:gdLst>
            <a:ahLst/>
            <a:cxnLst>
              <a:cxn ang="0">
                <a:pos x="T0" y="T1"/>
              </a:cxn>
              <a:cxn ang="0">
                <a:pos x="T2" y="T3"/>
              </a:cxn>
              <a:cxn ang="0">
                <a:pos x="T4" y="T5"/>
              </a:cxn>
            </a:cxnLst>
            <a:rect l="0" t="0" r="r" b="b"/>
            <a:pathLst>
              <a:path w="178" h="32">
                <a:moveTo>
                  <a:pt x="0" y="18"/>
                </a:moveTo>
                <a:cubicBezTo>
                  <a:pt x="0" y="18"/>
                  <a:pt x="45" y="0"/>
                  <a:pt x="109" y="32"/>
                </a:cubicBezTo>
                <a:cubicBezTo>
                  <a:pt x="109" y="32"/>
                  <a:pt x="144" y="10"/>
                  <a:pt x="178" y="13"/>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Arial" panose="020B0604020202020204" pitchFamily="34" charset="0"/>
            </a:endParaRPr>
          </a:p>
        </p:txBody>
      </p:sp>
      <p:sp>
        <p:nvSpPr>
          <p:cNvPr id="12" name="Freeform 8">
            <a:extLst>
              <a:ext uri="{FF2B5EF4-FFF2-40B4-BE49-F238E27FC236}">
                <a16:creationId xmlns:a16="http://schemas.microsoft.com/office/drawing/2014/main" id="{7FD822CC-FC19-7B4B-8B5F-F9492A458119}"/>
              </a:ext>
            </a:extLst>
          </p:cNvPr>
          <p:cNvSpPr>
            <a:spLocks/>
          </p:cNvSpPr>
          <p:nvPr/>
        </p:nvSpPr>
        <p:spPr bwMode="auto">
          <a:xfrm>
            <a:off x="3964438" y="3227722"/>
            <a:ext cx="924072" cy="245549"/>
          </a:xfrm>
          <a:custGeom>
            <a:avLst/>
            <a:gdLst>
              <a:gd name="T0" fmla="*/ 0 w 162"/>
              <a:gd name="T1" fmla="*/ 14 h 43"/>
              <a:gd name="T2" fmla="*/ 37 w 162"/>
              <a:gd name="T3" fmla="*/ 35 h 43"/>
              <a:gd name="T4" fmla="*/ 162 w 162"/>
              <a:gd name="T5" fmla="*/ 43 h 43"/>
            </a:gdLst>
            <a:ahLst/>
            <a:cxnLst>
              <a:cxn ang="0">
                <a:pos x="T0" y="T1"/>
              </a:cxn>
              <a:cxn ang="0">
                <a:pos x="T2" y="T3"/>
              </a:cxn>
              <a:cxn ang="0">
                <a:pos x="T4" y="T5"/>
              </a:cxn>
            </a:cxnLst>
            <a:rect l="0" t="0" r="r" b="b"/>
            <a:pathLst>
              <a:path w="162" h="43">
                <a:moveTo>
                  <a:pt x="0" y="14"/>
                </a:moveTo>
                <a:cubicBezTo>
                  <a:pt x="0" y="14"/>
                  <a:pt x="29" y="25"/>
                  <a:pt x="37" y="35"/>
                </a:cubicBezTo>
                <a:cubicBezTo>
                  <a:pt x="37" y="35"/>
                  <a:pt x="101" y="0"/>
                  <a:pt x="162" y="43"/>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Arial" panose="020B0604020202020204" pitchFamily="34" charset="0"/>
            </a:endParaRPr>
          </a:p>
        </p:txBody>
      </p:sp>
      <p:sp>
        <p:nvSpPr>
          <p:cNvPr id="13" name="Freeform 9">
            <a:extLst>
              <a:ext uri="{FF2B5EF4-FFF2-40B4-BE49-F238E27FC236}">
                <a16:creationId xmlns:a16="http://schemas.microsoft.com/office/drawing/2014/main" id="{FADE38A7-9311-704D-B31F-30E9E96FDC19}"/>
              </a:ext>
            </a:extLst>
          </p:cNvPr>
          <p:cNvSpPr>
            <a:spLocks/>
          </p:cNvSpPr>
          <p:nvPr/>
        </p:nvSpPr>
        <p:spPr bwMode="auto">
          <a:xfrm>
            <a:off x="5111520" y="3639342"/>
            <a:ext cx="501775" cy="457884"/>
          </a:xfrm>
          <a:custGeom>
            <a:avLst/>
            <a:gdLst>
              <a:gd name="T0" fmla="*/ 0 w 88"/>
              <a:gd name="T1" fmla="*/ 0 h 80"/>
              <a:gd name="T2" fmla="*/ 12 w 88"/>
              <a:gd name="T3" fmla="*/ 20 h 80"/>
              <a:gd name="T4" fmla="*/ 88 w 88"/>
              <a:gd name="T5" fmla="*/ 80 h 80"/>
            </a:gdLst>
            <a:ahLst/>
            <a:cxnLst>
              <a:cxn ang="0">
                <a:pos x="T0" y="T1"/>
              </a:cxn>
              <a:cxn ang="0">
                <a:pos x="T2" y="T3"/>
              </a:cxn>
              <a:cxn ang="0">
                <a:pos x="T4" y="T5"/>
              </a:cxn>
            </a:cxnLst>
            <a:rect l="0" t="0" r="r" b="b"/>
            <a:pathLst>
              <a:path w="88" h="80">
                <a:moveTo>
                  <a:pt x="0" y="0"/>
                </a:moveTo>
                <a:cubicBezTo>
                  <a:pt x="12" y="20"/>
                  <a:pt x="12" y="20"/>
                  <a:pt x="12" y="20"/>
                </a:cubicBezTo>
                <a:cubicBezTo>
                  <a:pt x="12" y="20"/>
                  <a:pt x="43" y="23"/>
                  <a:pt x="88" y="80"/>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Arial" panose="020B0604020202020204" pitchFamily="34" charset="0"/>
            </a:endParaRPr>
          </a:p>
        </p:txBody>
      </p:sp>
      <p:sp>
        <p:nvSpPr>
          <p:cNvPr id="14" name="Freeform 10">
            <a:extLst>
              <a:ext uri="{FF2B5EF4-FFF2-40B4-BE49-F238E27FC236}">
                <a16:creationId xmlns:a16="http://schemas.microsoft.com/office/drawing/2014/main" id="{7DC8D76A-7385-CF4A-B535-20B01E397FA9}"/>
              </a:ext>
            </a:extLst>
          </p:cNvPr>
          <p:cNvSpPr>
            <a:spLocks/>
          </p:cNvSpPr>
          <p:nvPr/>
        </p:nvSpPr>
        <p:spPr bwMode="auto">
          <a:xfrm>
            <a:off x="5162527" y="4453094"/>
            <a:ext cx="542106" cy="697502"/>
          </a:xfrm>
          <a:custGeom>
            <a:avLst/>
            <a:gdLst>
              <a:gd name="T0" fmla="*/ 95 w 95"/>
              <a:gd name="T1" fmla="*/ 0 h 122"/>
              <a:gd name="T2" fmla="*/ 0 w 95"/>
              <a:gd name="T3" fmla="*/ 122 h 122"/>
            </a:gdLst>
            <a:ahLst/>
            <a:cxnLst>
              <a:cxn ang="0">
                <a:pos x="T0" y="T1"/>
              </a:cxn>
              <a:cxn ang="0">
                <a:pos x="T2" y="T3"/>
              </a:cxn>
            </a:cxnLst>
            <a:rect l="0" t="0" r="r" b="b"/>
            <a:pathLst>
              <a:path w="95" h="122">
                <a:moveTo>
                  <a:pt x="95" y="0"/>
                </a:moveTo>
                <a:cubicBezTo>
                  <a:pt x="95" y="0"/>
                  <a:pt x="95" y="90"/>
                  <a:pt x="0" y="122"/>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Arial" panose="020B0604020202020204" pitchFamily="34" charset="0"/>
            </a:endParaRPr>
          </a:p>
        </p:txBody>
      </p:sp>
      <p:sp>
        <p:nvSpPr>
          <p:cNvPr id="15" name="Freeform 11">
            <a:extLst>
              <a:ext uri="{FF2B5EF4-FFF2-40B4-BE49-F238E27FC236}">
                <a16:creationId xmlns:a16="http://schemas.microsoft.com/office/drawing/2014/main" id="{23529B0F-8D1A-B241-BCBF-765DE23768D5}"/>
              </a:ext>
            </a:extLst>
          </p:cNvPr>
          <p:cNvSpPr>
            <a:spLocks/>
          </p:cNvSpPr>
          <p:nvPr/>
        </p:nvSpPr>
        <p:spPr bwMode="auto">
          <a:xfrm>
            <a:off x="3781759" y="5300061"/>
            <a:ext cx="1033205" cy="279950"/>
          </a:xfrm>
          <a:custGeom>
            <a:avLst/>
            <a:gdLst>
              <a:gd name="T0" fmla="*/ 0 w 181"/>
              <a:gd name="T1" fmla="*/ 41 h 49"/>
              <a:gd name="T2" fmla="*/ 52 w 181"/>
              <a:gd name="T3" fmla="*/ 17 h 49"/>
              <a:gd name="T4" fmla="*/ 181 w 181"/>
              <a:gd name="T5" fmla="*/ 0 h 49"/>
            </a:gdLst>
            <a:ahLst/>
            <a:cxnLst>
              <a:cxn ang="0">
                <a:pos x="T0" y="T1"/>
              </a:cxn>
              <a:cxn ang="0">
                <a:pos x="T2" y="T3"/>
              </a:cxn>
              <a:cxn ang="0">
                <a:pos x="T4" y="T5"/>
              </a:cxn>
            </a:cxnLst>
            <a:rect l="0" t="0" r="r" b="b"/>
            <a:pathLst>
              <a:path w="181" h="49">
                <a:moveTo>
                  <a:pt x="0" y="41"/>
                </a:moveTo>
                <a:cubicBezTo>
                  <a:pt x="0" y="41"/>
                  <a:pt x="45" y="25"/>
                  <a:pt x="52" y="17"/>
                </a:cubicBezTo>
                <a:cubicBezTo>
                  <a:pt x="52" y="17"/>
                  <a:pt x="120" y="49"/>
                  <a:pt x="181" y="0"/>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Arial" panose="020B0604020202020204" pitchFamily="34" charset="0"/>
            </a:endParaRPr>
          </a:p>
        </p:txBody>
      </p:sp>
      <p:sp>
        <p:nvSpPr>
          <p:cNvPr id="16" name="Freeform 12">
            <a:extLst>
              <a:ext uri="{FF2B5EF4-FFF2-40B4-BE49-F238E27FC236}">
                <a16:creationId xmlns:a16="http://schemas.microsoft.com/office/drawing/2014/main" id="{A9369244-0D0A-8547-83DD-7C34625E789E}"/>
              </a:ext>
            </a:extLst>
          </p:cNvPr>
          <p:cNvSpPr>
            <a:spLocks/>
          </p:cNvSpPr>
          <p:nvPr/>
        </p:nvSpPr>
        <p:spPr bwMode="auto">
          <a:xfrm>
            <a:off x="2417596" y="5362932"/>
            <a:ext cx="1033205" cy="212335"/>
          </a:xfrm>
          <a:custGeom>
            <a:avLst/>
            <a:gdLst>
              <a:gd name="T0" fmla="*/ 0 w 181"/>
              <a:gd name="T1" fmla="*/ 0 h 37"/>
              <a:gd name="T2" fmla="*/ 127 w 181"/>
              <a:gd name="T3" fmla="*/ 0 h 37"/>
              <a:gd name="T4" fmla="*/ 176 w 181"/>
              <a:gd name="T5" fmla="*/ 28 h 37"/>
              <a:gd name="T6" fmla="*/ 181 w 181"/>
              <a:gd name="T7" fmla="*/ 30 h 37"/>
            </a:gdLst>
            <a:ahLst/>
            <a:cxnLst>
              <a:cxn ang="0">
                <a:pos x="T0" y="T1"/>
              </a:cxn>
              <a:cxn ang="0">
                <a:pos x="T2" y="T3"/>
              </a:cxn>
              <a:cxn ang="0">
                <a:pos x="T4" y="T5"/>
              </a:cxn>
              <a:cxn ang="0">
                <a:pos x="T6" y="T7"/>
              </a:cxn>
            </a:cxnLst>
            <a:rect l="0" t="0" r="r" b="b"/>
            <a:pathLst>
              <a:path w="181" h="37">
                <a:moveTo>
                  <a:pt x="0" y="0"/>
                </a:moveTo>
                <a:cubicBezTo>
                  <a:pt x="0" y="0"/>
                  <a:pt x="57" y="37"/>
                  <a:pt x="127" y="0"/>
                </a:cubicBezTo>
                <a:cubicBezTo>
                  <a:pt x="127" y="0"/>
                  <a:pt x="146" y="17"/>
                  <a:pt x="176" y="28"/>
                </a:cubicBezTo>
                <a:cubicBezTo>
                  <a:pt x="178" y="29"/>
                  <a:pt x="180" y="29"/>
                  <a:pt x="181" y="30"/>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Arial" panose="020B0604020202020204" pitchFamily="34" charset="0"/>
            </a:endParaRPr>
          </a:p>
        </p:txBody>
      </p:sp>
      <p:sp>
        <p:nvSpPr>
          <p:cNvPr id="17" name="Freeform 13">
            <a:extLst>
              <a:ext uri="{FF2B5EF4-FFF2-40B4-BE49-F238E27FC236}">
                <a16:creationId xmlns:a16="http://schemas.microsoft.com/office/drawing/2014/main" id="{8FB17D67-232B-F649-8899-69351E068D20}"/>
              </a:ext>
            </a:extLst>
          </p:cNvPr>
          <p:cNvSpPr>
            <a:spLocks/>
          </p:cNvSpPr>
          <p:nvPr/>
        </p:nvSpPr>
        <p:spPr bwMode="auto">
          <a:xfrm>
            <a:off x="1436585" y="4453094"/>
            <a:ext cx="781725" cy="790028"/>
          </a:xfrm>
          <a:custGeom>
            <a:avLst/>
            <a:gdLst>
              <a:gd name="T0" fmla="*/ 5 w 137"/>
              <a:gd name="T1" fmla="*/ 0 h 138"/>
              <a:gd name="T2" fmla="*/ 137 w 137"/>
              <a:gd name="T3" fmla="*/ 138 h 138"/>
            </a:gdLst>
            <a:ahLst/>
            <a:cxnLst>
              <a:cxn ang="0">
                <a:pos x="T0" y="T1"/>
              </a:cxn>
              <a:cxn ang="0">
                <a:pos x="T2" y="T3"/>
              </a:cxn>
            </a:cxnLst>
            <a:rect l="0" t="0" r="r" b="b"/>
            <a:pathLst>
              <a:path w="137" h="138">
                <a:moveTo>
                  <a:pt x="5" y="0"/>
                </a:moveTo>
                <a:cubicBezTo>
                  <a:pt x="5" y="0"/>
                  <a:pt x="0" y="122"/>
                  <a:pt x="137" y="138"/>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Arial" panose="020B0604020202020204" pitchFamily="34" charset="0"/>
            </a:endParaRPr>
          </a:p>
        </p:txBody>
      </p:sp>
      <p:cxnSp>
        <p:nvCxnSpPr>
          <p:cNvPr id="18" name="Straight Arrow Connector 17">
            <a:extLst>
              <a:ext uri="{FF2B5EF4-FFF2-40B4-BE49-F238E27FC236}">
                <a16:creationId xmlns:a16="http://schemas.microsoft.com/office/drawing/2014/main" id="{118D1475-798D-D540-9901-4458AE4D0ED7}"/>
              </a:ext>
            </a:extLst>
          </p:cNvPr>
          <p:cNvCxnSpPr/>
          <p:nvPr/>
        </p:nvCxnSpPr>
        <p:spPr>
          <a:xfrm flipV="1">
            <a:off x="4623980" y="2998780"/>
            <a:ext cx="190984" cy="366545"/>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43E08F6-6DA4-AF47-BBE2-2C49DE39FB28}"/>
              </a:ext>
            </a:extLst>
          </p:cNvPr>
          <p:cNvCxnSpPr>
            <a:stCxn id="11" idx="1"/>
          </p:cNvCxnSpPr>
          <p:nvPr/>
        </p:nvCxnSpPr>
        <p:spPr>
          <a:xfrm flipH="1" flipV="1">
            <a:off x="3179153" y="2984545"/>
            <a:ext cx="105788" cy="380780"/>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8C860A0-004D-7541-BA98-F69312D699F4}"/>
              </a:ext>
            </a:extLst>
          </p:cNvPr>
          <p:cNvCxnSpPr/>
          <p:nvPr/>
        </p:nvCxnSpPr>
        <p:spPr>
          <a:xfrm flipH="1" flipV="1">
            <a:off x="1861708" y="3473271"/>
            <a:ext cx="353496" cy="166072"/>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0947567-A874-4747-A6E7-85678AA3D174}"/>
              </a:ext>
            </a:extLst>
          </p:cNvPr>
          <p:cNvCxnSpPr/>
          <p:nvPr/>
        </p:nvCxnSpPr>
        <p:spPr>
          <a:xfrm flipH="1">
            <a:off x="1266245" y="4930964"/>
            <a:ext cx="332144" cy="128113"/>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AF55398-304B-D94F-94BC-DDBC3627AE69}"/>
              </a:ext>
            </a:extLst>
          </p:cNvPr>
          <p:cNvCxnSpPr/>
          <p:nvPr/>
        </p:nvCxnSpPr>
        <p:spPr>
          <a:xfrm flipH="1">
            <a:off x="2716525" y="5461389"/>
            <a:ext cx="71173" cy="320282"/>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022CBD5-1561-464C-9C46-7391DCFB1368}"/>
              </a:ext>
            </a:extLst>
          </p:cNvPr>
          <p:cNvCxnSpPr/>
          <p:nvPr/>
        </p:nvCxnSpPr>
        <p:spPr>
          <a:xfrm>
            <a:off x="4446045" y="5461389"/>
            <a:ext cx="120996" cy="313164"/>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83838EF-723A-1F46-A9AC-E3133470B420}"/>
              </a:ext>
            </a:extLst>
          </p:cNvPr>
          <p:cNvCxnSpPr/>
          <p:nvPr/>
        </p:nvCxnSpPr>
        <p:spPr>
          <a:xfrm>
            <a:off x="5584825" y="4813708"/>
            <a:ext cx="330957" cy="277578"/>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928C047-037C-864B-A922-FD6A8CE200D8}"/>
              </a:ext>
            </a:extLst>
          </p:cNvPr>
          <p:cNvCxnSpPr/>
          <p:nvPr/>
        </p:nvCxnSpPr>
        <p:spPr>
          <a:xfrm flipV="1">
            <a:off x="5424261" y="3565626"/>
            <a:ext cx="271053" cy="311978"/>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Freeform 692">
            <a:extLst>
              <a:ext uri="{FF2B5EF4-FFF2-40B4-BE49-F238E27FC236}">
                <a16:creationId xmlns:a16="http://schemas.microsoft.com/office/drawing/2014/main" id="{5F14134C-1923-784F-B520-528D2715DC54}"/>
              </a:ext>
            </a:extLst>
          </p:cNvPr>
          <p:cNvSpPr>
            <a:spLocks noChangeArrowheads="1"/>
          </p:cNvSpPr>
          <p:nvPr/>
        </p:nvSpPr>
        <p:spPr bwMode="auto">
          <a:xfrm>
            <a:off x="931056" y="2607672"/>
            <a:ext cx="486860" cy="463426"/>
          </a:xfrm>
          <a:custGeom>
            <a:avLst/>
            <a:gdLst>
              <a:gd name="T0" fmla="*/ 9017 w 296503"/>
              <a:gd name="T1" fmla="*/ 264298 h 281891"/>
              <a:gd name="T2" fmla="*/ 278467 w 296503"/>
              <a:gd name="T3" fmla="*/ 273274 h 281891"/>
              <a:gd name="T4" fmla="*/ 287485 w 296503"/>
              <a:gd name="T5" fmla="*/ 255321 h 281891"/>
              <a:gd name="T6" fmla="*/ 29939 w 296503"/>
              <a:gd name="T7" fmla="*/ 214389 h 281891"/>
              <a:gd name="T8" fmla="*/ 284238 w 296503"/>
              <a:gd name="T9" fmla="*/ 246345 h 281891"/>
              <a:gd name="T10" fmla="*/ 29939 w 296503"/>
              <a:gd name="T11" fmla="*/ 214389 h 281891"/>
              <a:gd name="T12" fmla="*/ 72459 w 296503"/>
              <a:gd name="T13" fmla="*/ 173217 h 281891"/>
              <a:gd name="T14" fmla="*/ 92886 w 296503"/>
              <a:gd name="T15" fmla="*/ 97811 h 281891"/>
              <a:gd name="T16" fmla="*/ 41842 w 296503"/>
              <a:gd name="T17" fmla="*/ 29837 h 281891"/>
              <a:gd name="T18" fmla="*/ 116509 w 296503"/>
              <a:gd name="T19" fmla="*/ 34146 h 281891"/>
              <a:gd name="T20" fmla="*/ 41842 w 296503"/>
              <a:gd name="T21" fmla="*/ 38813 h 281891"/>
              <a:gd name="T22" fmla="*/ 31742 w 296503"/>
              <a:gd name="T23" fmla="*/ 205413 h 281891"/>
              <a:gd name="T24" fmla="*/ 264760 w 296503"/>
              <a:gd name="T25" fmla="*/ 48867 h 281891"/>
              <a:gd name="T26" fmla="*/ 189733 w 296503"/>
              <a:gd name="T27" fmla="*/ 38813 h 281891"/>
              <a:gd name="T28" fmla="*/ 189733 w 296503"/>
              <a:gd name="T29" fmla="*/ 29837 h 281891"/>
              <a:gd name="T30" fmla="*/ 273778 w 296503"/>
              <a:gd name="T31" fmla="*/ 48867 h 281891"/>
              <a:gd name="T32" fmla="*/ 295781 w 296503"/>
              <a:gd name="T33" fmla="*/ 248858 h 281891"/>
              <a:gd name="T34" fmla="*/ 296142 w 296503"/>
              <a:gd name="T35" fmla="*/ 249217 h 281891"/>
              <a:gd name="T36" fmla="*/ 296503 w 296503"/>
              <a:gd name="T37" fmla="*/ 251013 h 281891"/>
              <a:gd name="T38" fmla="*/ 278467 w 296503"/>
              <a:gd name="T39" fmla="*/ 281891 h 281891"/>
              <a:gd name="T40" fmla="*/ 0 w 296503"/>
              <a:gd name="T41" fmla="*/ 264298 h 281891"/>
              <a:gd name="T42" fmla="*/ 0 w 296503"/>
              <a:gd name="T43" fmla="*/ 250654 h 281891"/>
              <a:gd name="T44" fmla="*/ 360 w 296503"/>
              <a:gd name="T45" fmla="*/ 248858 h 281891"/>
              <a:gd name="T46" fmla="*/ 22724 w 296503"/>
              <a:gd name="T47" fmla="*/ 208645 h 281891"/>
              <a:gd name="T48" fmla="*/ 41842 w 296503"/>
              <a:gd name="T49" fmla="*/ 29837 h 281891"/>
              <a:gd name="T50" fmla="*/ 170292 w 296503"/>
              <a:gd name="T51" fmla="*/ 36476 h 281891"/>
              <a:gd name="T52" fmla="*/ 214012 w 296503"/>
              <a:gd name="T53" fmla="*/ 63536 h 281891"/>
              <a:gd name="T54" fmla="*/ 227271 w 296503"/>
              <a:gd name="T55" fmla="*/ 97450 h 281891"/>
              <a:gd name="T56" fmla="*/ 227988 w 296503"/>
              <a:gd name="T57" fmla="*/ 125592 h 281891"/>
              <a:gd name="T58" fmla="*/ 219029 w 296503"/>
              <a:gd name="T59" fmla="*/ 155538 h 281891"/>
              <a:gd name="T60" fmla="*/ 200752 w 296503"/>
              <a:gd name="T61" fmla="*/ 181876 h 281891"/>
              <a:gd name="T62" fmla="*/ 119763 w 296503"/>
              <a:gd name="T63" fmla="*/ 181876 h 281891"/>
              <a:gd name="T64" fmla="*/ 119763 w 296503"/>
              <a:gd name="T65" fmla="*/ 173217 h 281891"/>
              <a:gd name="T66" fmla="*/ 199677 w 296503"/>
              <a:gd name="T67" fmla="*/ 173217 h 281891"/>
              <a:gd name="T68" fmla="*/ 209353 w 296503"/>
              <a:gd name="T69" fmla="*/ 154817 h 281891"/>
              <a:gd name="T70" fmla="*/ 212578 w 296503"/>
              <a:gd name="T71" fmla="*/ 148322 h 281891"/>
              <a:gd name="T72" fmla="*/ 218670 w 296503"/>
              <a:gd name="T73" fmla="*/ 128118 h 281891"/>
              <a:gd name="T74" fmla="*/ 219387 w 296503"/>
              <a:gd name="T75" fmla="*/ 121263 h 281891"/>
              <a:gd name="T76" fmla="*/ 217954 w 296503"/>
              <a:gd name="T77" fmla="*/ 102862 h 281891"/>
              <a:gd name="T78" fmla="*/ 217954 w 296503"/>
              <a:gd name="T79" fmla="*/ 93842 h 281891"/>
              <a:gd name="T80" fmla="*/ 214012 w 296503"/>
              <a:gd name="T81" fmla="*/ 72556 h 281891"/>
              <a:gd name="T82" fmla="*/ 159541 w 296503"/>
              <a:gd name="T83" fmla="*/ 70752 h 281891"/>
              <a:gd name="T84" fmla="*/ 161691 w 296503"/>
              <a:gd name="T85" fmla="*/ 37198 h 281891"/>
              <a:gd name="T86" fmla="*/ 135531 w 296503"/>
              <a:gd name="T87" fmla="*/ 9777 h 281891"/>
              <a:gd name="T88" fmla="*/ 101845 w 296503"/>
              <a:gd name="T89" fmla="*/ 95286 h 281891"/>
              <a:gd name="T90" fmla="*/ 97545 w 296503"/>
              <a:gd name="T91" fmla="*/ 181876 h 281891"/>
              <a:gd name="T92" fmla="*/ 63500 w 296503"/>
              <a:gd name="T93" fmla="*/ 177547 h 281891"/>
              <a:gd name="T94" fmla="*/ 68159 w 296503"/>
              <a:gd name="T95" fmla="*/ 88791 h 281891"/>
              <a:gd name="T96" fmla="*/ 128722 w 296503"/>
              <a:gd name="T97" fmla="*/ 38641 h 281891"/>
              <a:gd name="T98" fmla="*/ 128364 w 296503"/>
              <a:gd name="T99" fmla="*/ 2922 h 28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6503" h="281891">
                <a:moveTo>
                  <a:pt x="9017" y="255321"/>
                </a:moveTo>
                <a:lnTo>
                  <a:pt x="9017" y="264298"/>
                </a:lnTo>
                <a:cubicBezTo>
                  <a:pt x="9017" y="269324"/>
                  <a:pt x="12985" y="273274"/>
                  <a:pt x="18035" y="273274"/>
                </a:cubicBezTo>
                <a:lnTo>
                  <a:pt x="278467" y="273274"/>
                </a:lnTo>
                <a:cubicBezTo>
                  <a:pt x="283156" y="273274"/>
                  <a:pt x="287485" y="269324"/>
                  <a:pt x="287485" y="264298"/>
                </a:cubicBezTo>
                <a:lnTo>
                  <a:pt x="287485" y="255321"/>
                </a:lnTo>
                <a:lnTo>
                  <a:pt x="9017" y="255321"/>
                </a:lnTo>
                <a:close/>
                <a:moveTo>
                  <a:pt x="29939" y="214389"/>
                </a:moveTo>
                <a:lnTo>
                  <a:pt x="12264" y="246345"/>
                </a:lnTo>
                <a:lnTo>
                  <a:pt x="284238" y="246345"/>
                </a:lnTo>
                <a:lnTo>
                  <a:pt x="266564" y="214389"/>
                </a:lnTo>
                <a:lnTo>
                  <a:pt x="29939" y="214389"/>
                </a:lnTo>
                <a:close/>
                <a:moveTo>
                  <a:pt x="72459" y="97811"/>
                </a:moveTo>
                <a:lnTo>
                  <a:pt x="72459" y="173217"/>
                </a:lnTo>
                <a:lnTo>
                  <a:pt x="92886" y="173217"/>
                </a:lnTo>
                <a:lnTo>
                  <a:pt x="92886" y="97811"/>
                </a:lnTo>
                <a:lnTo>
                  <a:pt x="72459" y="97811"/>
                </a:lnTo>
                <a:close/>
                <a:moveTo>
                  <a:pt x="41842" y="29837"/>
                </a:moveTo>
                <a:lnTo>
                  <a:pt x="111820" y="29837"/>
                </a:lnTo>
                <a:cubicBezTo>
                  <a:pt x="114345" y="29837"/>
                  <a:pt x="116509" y="31632"/>
                  <a:pt x="116509" y="34146"/>
                </a:cubicBezTo>
                <a:cubicBezTo>
                  <a:pt x="116509" y="36659"/>
                  <a:pt x="114345" y="38813"/>
                  <a:pt x="111820" y="38813"/>
                </a:cubicBezTo>
                <a:lnTo>
                  <a:pt x="41842" y="38813"/>
                </a:lnTo>
                <a:cubicBezTo>
                  <a:pt x="36431" y="38813"/>
                  <a:pt x="31742" y="43481"/>
                  <a:pt x="31742" y="48867"/>
                </a:cubicBezTo>
                <a:lnTo>
                  <a:pt x="31742" y="205413"/>
                </a:lnTo>
                <a:lnTo>
                  <a:pt x="264760" y="205413"/>
                </a:lnTo>
                <a:lnTo>
                  <a:pt x="264760" y="48867"/>
                </a:lnTo>
                <a:cubicBezTo>
                  <a:pt x="264760" y="43481"/>
                  <a:pt x="260071" y="38813"/>
                  <a:pt x="254660" y="38813"/>
                </a:cubicBezTo>
                <a:lnTo>
                  <a:pt x="189733" y="38813"/>
                </a:lnTo>
                <a:cubicBezTo>
                  <a:pt x="187208" y="38813"/>
                  <a:pt x="185404" y="36659"/>
                  <a:pt x="185404" y="34146"/>
                </a:cubicBezTo>
                <a:cubicBezTo>
                  <a:pt x="185404" y="31632"/>
                  <a:pt x="187208" y="29837"/>
                  <a:pt x="189733" y="29837"/>
                </a:cubicBezTo>
                <a:lnTo>
                  <a:pt x="254660" y="29837"/>
                </a:lnTo>
                <a:cubicBezTo>
                  <a:pt x="265121" y="29837"/>
                  <a:pt x="273778" y="38454"/>
                  <a:pt x="273778" y="48867"/>
                </a:cubicBezTo>
                <a:lnTo>
                  <a:pt x="273778" y="208645"/>
                </a:lnTo>
                <a:lnTo>
                  <a:pt x="295781" y="248858"/>
                </a:lnTo>
                <a:lnTo>
                  <a:pt x="296142" y="248858"/>
                </a:lnTo>
                <a:cubicBezTo>
                  <a:pt x="296142" y="249217"/>
                  <a:pt x="296142" y="249217"/>
                  <a:pt x="296142" y="249217"/>
                </a:cubicBezTo>
                <a:cubicBezTo>
                  <a:pt x="296142" y="249935"/>
                  <a:pt x="296503" y="250295"/>
                  <a:pt x="296503" y="250654"/>
                </a:cubicBezTo>
                <a:cubicBezTo>
                  <a:pt x="296503" y="251013"/>
                  <a:pt x="296503" y="251013"/>
                  <a:pt x="296503" y="251013"/>
                </a:cubicBezTo>
                <a:lnTo>
                  <a:pt x="296503" y="264298"/>
                </a:lnTo>
                <a:cubicBezTo>
                  <a:pt x="296503" y="273992"/>
                  <a:pt x="288567" y="281891"/>
                  <a:pt x="278467" y="281891"/>
                </a:cubicBezTo>
                <a:lnTo>
                  <a:pt x="18035" y="281891"/>
                </a:lnTo>
                <a:cubicBezTo>
                  <a:pt x="7935" y="281891"/>
                  <a:pt x="0" y="273992"/>
                  <a:pt x="0" y="264298"/>
                </a:cubicBezTo>
                <a:lnTo>
                  <a:pt x="0" y="251013"/>
                </a:lnTo>
                <a:cubicBezTo>
                  <a:pt x="0" y="251013"/>
                  <a:pt x="0" y="251013"/>
                  <a:pt x="0" y="250654"/>
                </a:cubicBezTo>
                <a:cubicBezTo>
                  <a:pt x="0" y="250295"/>
                  <a:pt x="0" y="249935"/>
                  <a:pt x="360" y="249217"/>
                </a:cubicBezTo>
                <a:lnTo>
                  <a:pt x="360" y="248858"/>
                </a:lnTo>
                <a:cubicBezTo>
                  <a:pt x="360" y="248858"/>
                  <a:pt x="360" y="248858"/>
                  <a:pt x="721" y="248858"/>
                </a:cubicBezTo>
                <a:lnTo>
                  <a:pt x="22724" y="208645"/>
                </a:lnTo>
                <a:lnTo>
                  <a:pt x="22724" y="48867"/>
                </a:lnTo>
                <a:cubicBezTo>
                  <a:pt x="22724" y="38454"/>
                  <a:pt x="31381" y="29837"/>
                  <a:pt x="41842" y="29837"/>
                </a:cubicBezTo>
                <a:close/>
                <a:moveTo>
                  <a:pt x="145206" y="36"/>
                </a:moveTo>
                <a:cubicBezTo>
                  <a:pt x="158466" y="757"/>
                  <a:pt x="168500" y="15189"/>
                  <a:pt x="170292" y="36476"/>
                </a:cubicBezTo>
                <a:cubicBezTo>
                  <a:pt x="171367" y="47300"/>
                  <a:pt x="170292" y="57041"/>
                  <a:pt x="168858" y="63536"/>
                </a:cubicBezTo>
                <a:lnTo>
                  <a:pt x="214012" y="63536"/>
                </a:lnTo>
                <a:cubicBezTo>
                  <a:pt x="223688" y="63536"/>
                  <a:pt x="231930" y="72556"/>
                  <a:pt x="231930" y="83019"/>
                </a:cubicBezTo>
                <a:cubicBezTo>
                  <a:pt x="231930" y="89513"/>
                  <a:pt x="229780" y="94203"/>
                  <a:pt x="227271" y="97450"/>
                </a:cubicBezTo>
                <a:cubicBezTo>
                  <a:pt x="230855" y="100698"/>
                  <a:pt x="233005" y="105388"/>
                  <a:pt x="233005" y="111521"/>
                </a:cubicBezTo>
                <a:cubicBezTo>
                  <a:pt x="233005" y="116572"/>
                  <a:pt x="231213" y="121624"/>
                  <a:pt x="227988" y="125592"/>
                </a:cubicBezTo>
                <a:cubicBezTo>
                  <a:pt x="229780" y="128839"/>
                  <a:pt x="230855" y="132447"/>
                  <a:pt x="230855" y="136416"/>
                </a:cubicBezTo>
                <a:cubicBezTo>
                  <a:pt x="230855" y="144354"/>
                  <a:pt x="226196" y="151930"/>
                  <a:pt x="219029" y="155538"/>
                </a:cubicBezTo>
                <a:cubicBezTo>
                  <a:pt x="219746" y="156981"/>
                  <a:pt x="219746" y="159146"/>
                  <a:pt x="219746" y="160589"/>
                </a:cubicBezTo>
                <a:cubicBezTo>
                  <a:pt x="219746" y="171774"/>
                  <a:pt x="211503" y="180794"/>
                  <a:pt x="200752" y="181876"/>
                </a:cubicBezTo>
                <a:cubicBezTo>
                  <a:pt x="200394" y="181876"/>
                  <a:pt x="200036" y="181876"/>
                  <a:pt x="199319" y="181876"/>
                </a:cubicBezTo>
                <a:lnTo>
                  <a:pt x="119763" y="181876"/>
                </a:lnTo>
                <a:cubicBezTo>
                  <a:pt x="117254" y="181876"/>
                  <a:pt x="115104" y="180072"/>
                  <a:pt x="115104" y="177547"/>
                </a:cubicBezTo>
                <a:cubicBezTo>
                  <a:pt x="115104" y="175021"/>
                  <a:pt x="117254" y="173217"/>
                  <a:pt x="119763" y="173217"/>
                </a:cubicBezTo>
                <a:lnTo>
                  <a:pt x="199319" y="173217"/>
                </a:lnTo>
                <a:cubicBezTo>
                  <a:pt x="199677" y="173217"/>
                  <a:pt x="199677" y="173217"/>
                  <a:pt x="199677" y="173217"/>
                </a:cubicBezTo>
                <a:cubicBezTo>
                  <a:pt x="206486" y="172496"/>
                  <a:pt x="210787" y="167084"/>
                  <a:pt x="210787" y="160589"/>
                </a:cubicBezTo>
                <a:cubicBezTo>
                  <a:pt x="210787" y="158785"/>
                  <a:pt x="210428" y="156621"/>
                  <a:pt x="209353" y="154817"/>
                </a:cubicBezTo>
                <a:cubicBezTo>
                  <a:pt x="208636" y="153374"/>
                  <a:pt x="208636" y="151930"/>
                  <a:pt x="209353" y="150848"/>
                </a:cubicBezTo>
                <a:cubicBezTo>
                  <a:pt x="210070" y="149405"/>
                  <a:pt x="210787" y="148683"/>
                  <a:pt x="212578" y="148322"/>
                </a:cubicBezTo>
                <a:cubicBezTo>
                  <a:pt x="217954" y="147240"/>
                  <a:pt x="221896" y="142189"/>
                  <a:pt x="221896" y="136416"/>
                </a:cubicBezTo>
                <a:cubicBezTo>
                  <a:pt x="221896" y="133169"/>
                  <a:pt x="220821" y="130283"/>
                  <a:pt x="218670" y="128118"/>
                </a:cubicBezTo>
                <a:cubicBezTo>
                  <a:pt x="217954" y="127036"/>
                  <a:pt x="217595" y="125953"/>
                  <a:pt x="217595" y="124510"/>
                </a:cubicBezTo>
                <a:cubicBezTo>
                  <a:pt x="217595" y="123067"/>
                  <a:pt x="218312" y="122345"/>
                  <a:pt x="219387" y="121263"/>
                </a:cubicBezTo>
                <a:cubicBezTo>
                  <a:pt x="222612" y="119098"/>
                  <a:pt x="224404" y="115490"/>
                  <a:pt x="224404" y="111521"/>
                </a:cubicBezTo>
                <a:cubicBezTo>
                  <a:pt x="224404" y="105027"/>
                  <a:pt x="220104" y="102862"/>
                  <a:pt x="217954" y="102862"/>
                </a:cubicBezTo>
                <a:cubicBezTo>
                  <a:pt x="215445" y="102862"/>
                  <a:pt x="213653" y="100698"/>
                  <a:pt x="213653" y="98172"/>
                </a:cubicBezTo>
                <a:cubicBezTo>
                  <a:pt x="213653" y="95646"/>
                  <a:pt x="215445" y="93842"/>
                  <a:pt x="217954" y="93842"/>
                </a:cubicBezTo>
                <a:cubicBezTo>
                  <a:pt x="218670" y="93482"/>
                  <a:pt x="222971" y="90956"/>
                  <a:pt x="222971" y="83019"/>
                </a:cubicBezTo>
                <a:cubicBezTo>
                  <a:pt x="222971" y="76885"/>
                  <a:pt x="218312" y="72556"/>
                  <a:pt x="214012" y="72556"/>
                </a:cubicBezTo>
                <a:lnTo>
                  <a:pt x="163125" y="72556"/>
                </a:lnTo>
                <a:cubicBezTo>
                  <a:pt x="161691" y="72556"/>
                  <a:pt x="160258" y="71834"/>
                  <a:pt x="159541" y="70752"/>
                </a:cubicBezTo>
                <a:cubicBezTo>
                  <a:pt x="158824" y="69669"/>
                  <a:pt x="158466" y="68226"/>
                  <a:pt x="158824" y="66783"/>
                </a:cubicBezTo>
                <a:cubicBezTo>
                  <a:pt x="159899" y="62453"/>
                  <a:pt x="162766" y="50908"/>
                  <a:pt x="161691" y="37198"/>
                </a:cubicBezTo>
                <a:cubicBezTo>
                  <a:pt x="159899" y="21323"/>
                  <a:pt x="153090" y="9417"/>
                  <a:pt x="144490" y="9056"/>
                </a:cubicBezTo>
                <a:cubicBezTo>
                  <a:pt x="140548" y="9056"/>
                  <a:pt x="137323" y="9056"/>
                  <a:pt x="135531" y="9777"/>
                </a:cubicBezTo>
                <a:cubicBezTo>
                  <a:pt x="136964" y="17354"/>
                  <a:pt x="139473" y="33951"/>
                  <a:pt x="136964" y="41166"/>
                </a:cubicBezTo>
                <a:cubicBezTo>
                  <a:pt x="130155" y="63175"/>
                  <a:pt x="107579" y="89152"/>
                  <a:pt x="101845" y="95286"/>
                </a:cubicBezTo>
                <a:lnTo>
                  <a:pt x="101845" y="177547"/>
                </a:lnTo>
                <a:cubicBezTo>
                  <a:pt x="101845" y="180072"/>
                  <a:pt x="99695" y="181876"/>
                  <a:pt x="97545" y="181876"/>
                </a:cubicBezTo>
                <a:lnTo>
                  <a:pt x="68159" y="181876"/>
                </a:lnTo>
                <a:cubicBezTo>
                  <a:pt x="65650" y="181876"/>
                  <a:pt x="63500" y="180072"/>
                  <a:pt x="63500" y="177547"/>
                </a:cubicBezTo>
                <a:lnTo>
                  <a:pt x="63500" y="93482"/>
                </a:lnTo>
                <a:cubicBezTo>
                  <a:pt x="63500" y="90956"/>
                  <a:pt x="65650" y="88791"/>
                  <a:pt x="68159" y="88791"/>
                </a:cubicBezTo>
                <a:lnTo>
                  <a:pt x="95394" y="88791"/>
                </a:lnTo>
                <a:cubicBezTo>
                  <a:pt x="100770" y="82658"/>
                  <a:pt x="122271" y="58124"/>
                  <a:pt x="128722" y="38641"/>
                </a:cubicBezTo>
                <a:cubicBezTo>
                  <a:pt x="130514" y="33229"/>
                  <a:pt x="128005" y="16632"/>
                  <a:pt x="126213" y="7613"/>
                </a:cubicBezTo>
                <a:cubicBezTo>
                  <a:pt x="125855" y="5809"/>
                  <a:pt x="126572" y="3644"/>
                  <a:pt x="128364" y="2922"/>
                </a:cubicBezTo>
                <a:cubicBezTo>
                  <a:pt x="129080" y="2201"/>
                  <a:pt x="133739" y="-325"/>
                  <a:pt x="145206" y="36"/>
                </a:cubicBezTo>
                <a:close/>
              </a:path>
            </a:pathLst>
          </a:custGeom>
          <a:solidFill>
            <a:schemeClr val="tx2"/>
          </a:solidFill>
          <a:ln>
            <a:noFill/>
          </a:ln>
          <a:effectLst/>
        </p:spPr>
        <p:txBody>
          <a:bodyPr anchor="ctr"/>
          <a:lstStyle/>
          <a:p>
            <a:endParaRPr lang="en-US" sz="900" dirty="0">
              <a:latin typeface="Arial" panose="020B0604020202020204" pitchFamily="34" charset="0"/>
            </a:endParaRPr>
          </a:p>
        </p:txBody>
      </p:sp>
      <p:sp>
        <p:nvSpPr>
          <p:cNvPr id="31" name="Freeform 696">
            <a:extLst>
              <a:ext uri="{FF2B5EF4-FFF2-40B4-BE49-F238E27FC236}">
                <a16:creationId xmlns:a16="http://schemas.microsoft.com/office/drawing/2014/main" id="{C143E627-75E9-8D4A-9F34-18AEA6BCABA5}"/>
              </a:ext>
            </a:extLst>
          </p:cNvPr>
          <p:cNvSpPr>
            <a:spLocks noChangeArrowheads="1"/>
          </p:cNvSpPr>
          <p:nvPr/>
        </p:nvSpPr>
        <p:spPr bwMode="auto">
          <a:xfrm>
            <a:off x="6030714" y="4891555"/>
            <a:ext cx="542106" cy="524711"/>
          </a:xfrm>
          <a:custGeom>
            <a:avLst/>
            <a:gdLst>
              <a:gd name="T0" fmla="*/ 223953 w 296503"/>
              <a:gd name="T1" fmla="*/ 201613 h 286978"/>
              <a:gd name="T2" fmla="*/ 223953 w 296503"/>
              <a:gd name="T3" fmla="*/ 210772 h 286978"/>
              <a:gd name="T4" fmla="*/ 134938 w 296503"/>
              <a:gd name="T5" fmla="*/ 206009 h 286978"/>
              <a:gd name="T6" fmla="*/ 191682 w 296503"/>
              <a:gd name="T7" fmla="*/ 161925 h 286978"/>
              <a:gd name="T8" fmla="*/ 255225 w 296503"/>
              <a:gd name="T9" fmla="*/ 166497 h 286978"/>
              <a:gd name="T10" fmla="*/ 191682 w 296503"/>
              <a:gd name="T11" fmla="*/ 171069 h 286978"/>
              <a:gd name="T12" fmla="*/ 191682 w 296503"/>
              <a:gd name="T13" fmla="*/ 161925 h 286978"/>
              <a:gd name="T14" fmla="*/ 166704 w 296503"/>
              <a:gd name="T15" fmla="*/ 161925 h 286978"/>
              <a:gd name="T16" fmla="*/ 166704 w 296503"/>
              <a:gd name="T17" fmla="*/ 171069 h 286978"/>
              <a:gd name="T18" fmla="*/ 134938 w 296503"/>
              <a:gd name="T19" fmla="*/ 166497 h 286978"/>
              <a:gd name="T20" fmla="*/ 223775 w 296503"/>
              <a:gd name="T21" fmla="*/ 120650 h 286978"/>
              <a:gd name="T22" fmla="*/ 255227 w 296503"/>
              <a:gd name="T23" fmla="*/ 125412 h 286978"/>
              <a:gd name="T24" fmla="*/ 223775 w 296503"/>
              <a:gd name="T25" fmla="*/ 129809 h 286978"/>
              <a:gd name="T26" fmla="*/ 223775 w 296503"/>
              <a:gd name="T27" fmla="*/ 120650 h 286978"/>
              <a:gd name="T28" fmla="*/ 197754 w 296503"/>
              <a:gd name="T29" fmla="*/ 120650 h 286978"/>
              <a:gd name="T30" fmla="*/ 197754 w 296503"/>
              <a:gd name="T31" fmla="*/ 129809 h 286978"/>
              <a:gd name="T32" fmla="*/ 134938 w 296503"/>
              <a:gd name="T33" fmla="*/ 125412 h 286978"/>
              <a:gd name="T34" fmla="*/ 44450 w 296503"/>
              <a:gd name="T35" fmla="*/ 120650 h 286978"/>
              <a:gd name="T36" fmla="*/ 77421 w 296503"/>
              <a:gd name="T37" fmla="*/ 125412 h 286978"/>
              <a:gd name="T38" fmla="*/ 44450 w 296503"/>
              <a:gd name="T39" fmla="*/ 129809 h 286978"/>
              <a:gd name="T40" fmla="*/ 44450 w 296503"/>
              <a:gd name="T41" fmla="*/ 120650 h 286978"/>
              <a:gd name="T42" fmla="*/ 103162 w 296503"/>
              <a:gd name="T43" fmla="*/ 107662 h 286978"/>
              <a:gd name="T44" fmla="*/ 121198 w 296503"/>
              <a:gd name="T45" fmla="*/ 241969 h 286978"/>
              <a:gd name="T46" fmla="*/ 222918 w 296503"/>
              <a:gd name="T47" fmla="*/ 243049 h 286978"/>
              <a:gd name="T48" fmla="*/ 256103 w 296503"/>
              <a:gd name="T49" fmla="*/ 246650 h 286978"/>
              <a:gd name="T50" fmla="*/ 269449 w 296503"/>
              <a:gd name="T51" fmla="*/ 241969 h 286978"/>
              <a:gd name="T52" fmla="*/ 287485 w 296503"/>
              <a:gd name="T53" fmla="*/ 107662 h 286978"/>
              <a:gd name="T54" fmla="*/ 121198 w 296503"/>
              <a:gd name="T55" fmla="*/ 89658 h 286978"/>
              <a:gd name="T56" fmla="*/ 80728 w 296503"/>
              <a:gd name="T57" fmla="*/ 80963 h 286978"/>
              <a:gd name="T58" fmla="*/ 80728 w 296503"/>
              <a:gd name="T59" fmla="*/ 90122 h 286978"/>
              <a:gd name="T60" fmla="*/ 39688 w 296503"/>
              <a:gd name="T61" fmla="*/ 85725 h 286978"/>
              <a:gd name="T62" fmla="*/ 129794 w 296503"/>
              <a:gd name="T63" fmla="*/ 39688 h 286978"/>
              <a:gd name="T64" fmla="*/ 161560 w 296503"/>
              <a:gd name="T65" fmla="*/ 44084 h 286978"/>
              <a:gd name="T66" fmla="*/ 129794 w 296503"/>
              <a:gd name="T67" fmla="*/ 48847 h 286978"/>
              <a:gd name="T68" fmla="*/ 129794 w 296503"/>
              <a:gd name="T69" fmla="*/ 39688 h 286978"/>
              <a:gd name="T70" fmla="*/ 102866 w 296503"/>
              <a:gd name="T71" fmla="*/ 39688 h 286978"/>
              <a:gd name="T72" fmla="*/ 102866 w 296503"/>
              <a:gd name="T73" fmla="*/ 48847 h 286978"/>
              <a:gd name="T74" fmla="*/ 39688 w 296503"/>
              <a:gd name="T75" fmla="*/ 44084 h 286978"/>
              <a:gd name="T76" fmla="*/ 27053 w 296503"/>
              <a:gd name="T77" fmla="*/ 8642 h 286978"/>
              <a:gd name="T78" fmla="*/ 9017 w 296503"/>
              <a:gd name="T79" fmla="*/ 143309 h 286978"/>
              <a:gd name="T80" fmla="*/ 35710 w 296503"/>
              <a:gd name="T81" fmla="*/ 161312 h 286978"/>
              <a:gd name="T82" fmla="*/ 40399 w 296503"/>
              <a:gd name="T83" fmla="*/ 191559 h 286978"/>
              <a:gd name="T84" fmla="*/ 76470 w 296503"/>
              <a:gd name="T85" fmla="*/ 161312 h 286978"/>
              <a:gd name="T86" fmla="*/ 94145 w 296503"/>
              <a:gd name="T87" fmla="*/ 107662 h 286978"/>
              <a:gd name="T88" fmla="*/ 192979 w 296503"/>
              <a:gd name="T89" fmla="*/ 80656 h 286978"/>
              <a:gd name="T90" fmla="*/ 174944 w 296503"/>
              <a:gd name="T91" fmla="*/ 8642 h 286978"/>
              <a:gd name="T92" fmla="*/ 27053 w 296503"/>
              <a:gd name="T93" fmla="*/ 0 h 286978"/>
              <a:gd name="T94" fmla="*/ 202358 w 296503"/>
              <a:gd name="T95" fmla="*/ 26645 h 286978"/>
              <a:gd name="T96" fmla="*/ 269449 w 296503"/>
              <a:gd name="T97" fmla="*/ 80656 h 286978"/>
              <a:gd name="T98" fmla="*/ 296503 w 296503"/>
              <a:gd name="T99" fmla="*/ 223965 h 286978"/>
              <a:gd name="T100" fmla="*/ 264760 w 296503"/>
              <a:gd name="T101" fmla="*/ 250971 h 286978"/>
              <a:gd name="T102" fmla="*/ 262235 w 296503"/>
              <a:gd name="T103" fmla="*/ 286618 h 286978"/>
              <a:gd name="T104" fmla="*/ 257546 w 296503"/>
              <a:gd name="T105" fmla="*/ 285538 h 286978"/>
              <a:gd name="T106" fmla="*/ 121198 w 296503"/>
              <a:gd name="T107" fmla="*/ 250971 h 286978"/>
              <a:gd name="T108" fmla="*/ 94145 w 296503"/>
              <a:gd name="T109" fmla="*/ 169954 h 286978"/>
              <a:gd name="T110" fmla="*/ 38956 w 296503"/>
              <a:gd name="T111" fmla="*/ 205242 h 286978"/>
              <a:gd name="T112" fmla="*/ 34267 w 296503"/>
              <a:gd name="T113" fmla="*/ 205602 h 286978"/>
              <a:gd name="T114" fmla="*/ 31381 w 296503"/>
              <a:gd name="T115" fmla="*/ 169954 h 286978"/>
              <a:gd name="T116" fmla="*/ 0 w 296503"/>
              <a:gd name="T117" fmla="*/ 143309 h 286978"/>
              <a:gd name="T118" fmla="*/ 27053 w 296503"/>
              <a:gd name="T119" fmla="*/ 0 h 286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503" h="286978">
                <a:moveTo>
                  <a:pt x="139228" y="201613"/>
                </a:moveTo>
                <a:lnTo>
                  <a:pt x="223953" y="201613"/>
                </a:lnTo>
                <a:cubicBezTo>
                  <a:pt x="226098" y="201613"/>
                  <a:pt x="228243" y="203445"/>
                  <a:pt x="228243" y="206009"/>
                </a:cubicBezTo>
                <a:cubicBezTo>
                  <a:pt x="228243" y="208940"/>
                  <a:pt x="226098" y="210772"/>
                  <a:pt x="223953" y="210772"/>
                </a:cubicBezTo>
                <a:lnTo>
                  <a:pt x="139228" y="210772"/>
                </a:lnTo>
                <a:cubicBezTo>
                  <a:pt x="136726" y="210772"/>
                  <a:pt x="134938" y="208940"/>
                  <a:pt x="134938" y="206009"/>
                </a:cubicBezTo>
                <a:cubicBezTo>
                  <a:pt x="134938" y="203445"/>
                  <a:pt x="136726" y="201613"/>
                  <a:pt x="139228" y="201613"/>
                </a:cubicBezTo>
                <a:close/>
                <a:moveTo>
                  <a:pt x="191682" y="161925"/>
                </a:moveTo>
                <a:lnTo>
                  <a:pt x="250505" y="161925"/>
                </a:lnTo>
                <a:cubicBezTo>
                  <a:pt x="253047" y="161925"/>
                  <a:pt x="255225" y="164211"/>
                  <a:pt x="255225" y="166497"/>
                </a:cubicBezTo>
                <a:cubicBezTo>
                  <a:pt x="255225" y="169164"/>
                  <a:pt x="253047" y="171069"/>
                  <a:pt x="250505" y="171069"/>
                </a:cubicBezTo>
                <a:lnTo>
                  <a:pt x="191682" y="171069"/>
                </a:lnTo>
                <a:cubicBezTo>
                  <a:pt x="189141" y="171069"/>
                  <a:pt x="187325" y="169164"/>
                  <a:pt x="187325" y="166497"/>
                </a:cubicBezTo>
                <a:cubicBezTo>
                  <a:pt x="187325" y="164211"/>
                  <a:pt x="189141" y="161925"/>
                  <a:pt x="191682" y="161925"/>
                </a:cubicBezTo>
                <a:close/>
                <a:moveTo>
                  <a:pt x="139320" y="161925"/>
                </a:moveTo>
                <a:lnTo>
                  <a:pt x="166704" y="161925"/>
                </a:lnTo>
                <a:cubicBezTo>
                  <a:pt x="169260" y="161925"/>
                  <a:pt x="171085" y="164211"/>
                  <a:pt x="171085" y="166497"/>
                </a:cubicBezTo>
                <a:cubicBezTo>
                  <a:pt x="171085" y="169164"/>
                  <a:pt x="169260" y="171069"/>
                  <a:pt x="166704" y="171069"/>
                </a:cubicBezTo>
                <a:lnTo>
                  <a:pt x="139320" y="171069"/>
                </a:lnTo>
                <a:cubicBezTo>
                  <a:pt x="136764" y="171069"/>
                  <a:pt x="134938" y="169164"/>
                  <a:pt x="134938" y="166497"/>
                </a:cubicBezTo>
                <a:cubicBezTo>
                  <a:pt x="134938" y="164211"/>
                  <a:pt x="136764" y="161925"/>
                  <a:pt x="139320" y="161925"/>
                </a:cubicBezTo>
                <a:close/>
                <a:moveTo>
                  <a:pt x="223775" y="120650"/>
                </a:moveTo>
                <a:lnTo>
                  <a:pt x="250527" y="120650"/>
                </a:lnTo>
                <a:cubicBezTo>
                  <a:pt x="253058" y="120650"/>
                  <a:pt x="255227" y="122482"/>
                  <a:pt x="255227" y="125412"/>
                </a:cubicBezTo>
                <a:cubicBezTo>
                  <a:pt x="255227" y="127611"/>
                  <a:pt x="253058" y="129809"/>
                  <a:pt x="250527" y="129809"/>
                </a:cubicBezTo>
                <a:lnTo>
                  <a:pt x="223775" y="129809"/>
                </a:lnTo>
                <a:cubicBezTo>
                  <a:pt x="221244" y="129809"/>
                  <a:pt x="219075" y="127611"/>
                  <a:pt x="219075" y="125412"/>
                </a:cubicBezTo>
                <a:cubicBezTo>
                  <a:pt x="219075" y="122482"/>
                  <a:pt x="221244" y="120650"/>
                  <a:pt x="223775" y="120650"/>
                </a:cubicBezTo>
                <a:close/>
                <a:moveTo>
                  <a:pt x="139295" y="120650"/>
                </a:moveTo>
                <a:lnTo>
                  <a:pt x="197754" y="120650"/>
                </a:lnTo>
                <a:cubicBezTo>
                  <a:pt x="200659" y="120650"/>
                  <a:pt x="202837" y="122482"/>
                  <a:pt x="202837" y="125412"/>
                </a:cubicBezTo>
                <a:cubicBezTo>
                  <a:pt x="202837" y="127611"/>
                  <a:pt x="200659" y="129809"/>
                  <a:pt x="197754" y="129809"/>
                </a:cubicBezTo>
                <a:lnTo>
                  <a:pt x="139295" y="129809"/>
                </a:lnTo>
                <a:cubicBezTo>
                  <a:pt x="136754" y="129809"/>
                  <a:pt x="134938" y="127611"/>
                  <a:pt x="134938" y="125412"/>
                </a:cubicBezTo>
                <a:cubicBezTo>
                  <a:pt x="134938" y="122482"/>
                  <a:pt x="136754" y="120650"/>
                  <a:pt x="139295" y="120650"/>
                </a:cubicBezTo>
                <a:close/>
                <a:moveTo>
                  <a:pt x="44450" y="120650"/>
                </a:moveTo>
                <a:lnTo>
                  <a:pt x="72659" y="120650"/>
                </a:lnTo>
                <a:cubicBezTo>
                  <a:pt x="75223" y="120650"/>
                  <a:pt x="77421" y="122482"/>
                  <a:pt x="77421" y="125412"/>
                </a:cubicBezTo>
                <a:cubicBezTo>
                  <a:pt x="77421" y="127611"/>
                  <a:pt x="75223" y="129809"/>
                  <a:pt x="72659" y="129809"/>
                </a:cubicBezTo>
                <a:lnTo>
                  <a:pt x="44450" y="129809"/>
                </a:lnTo>
                <a:cubicBezTo>
                  <a:pt x="41886" y="129809"/>
                  <a:pt x="39688" y="127611"/>
                  <a:pt x="39688" y="125412"/>
                </a:cubicBezTo>
                <a:cubicBezTo>
                  <a:pt x="39688" y="122482"/>
                  <a:pt x="41886" y="120650"/>
                  <a:pt x="44450" y="120650"/>
                </a:cubicBezTo>
                <a:close/>
                <a:moveTo>
                  <a:pt x="121198" y="89658"/>
                </a:moveTo>
                <a:cubicBezTo>
                  <a:pt x="111459" y="89658"/>
                  <a:pt x="103162" y="97580"/>
                  <a:pt x="103162" y="107662"/>
                </a:cubicBezTo>
                <a:lnTo>
                  <a:pt x="103162" y="223965"/>
                </a:lnTo>
                <a:cubicBezTo>
                  <a:pt x="103162" y="234047"/>
                  <a:pt x="111459" y="241969"/>
                  <a:pt x="121198" y="241969"/>
                </a:cubicBezTo>
                <a:lnTo>
                  <a:pt x="220032" y="241969"/>
                </a:lnTo>
                <a:cubicBezTo>
                  <a:pt x="221114" y="241969"/>
                  <a:pt x="222197" y="242329"/>
                  <a:pt x="222918" y="243049"/>
                </a:cubicBezTo>
                <a:lnTo>
                  <a:pt x="256103" y="272215"/>
                </a:lnTo>
                <a:lnTo>
                  <a:pt x="256103" y="246650"/>
                </a:lnTo>
                <a:cubicBezTo>
                  <a:pt x="256103" y="243769"/>
                  <a:pt x="257907" y="241969"/>
                  <a:pt x="260432" y="241969"/>
                </a:cubicBezTo>
                <a:lnTo>
                  <a:pt x="269449" y="241969"/>
                </a:lnTo>
                <a:cubicBezTo>
                  <a:pt x="279189" y="241969"/>
                  <a:pt x="287485" y="234047"/>
                  <a:pt x="287485" y="223965"/>
                </a:cubicBezTo>
                <a:lnTo>
                  <a:pt x="287485" y="107662"/>
                </a:lnTo>
                <a:cubicBezTo>
                  <a:pt x="287485" y="97580"/>
                  <a:pt x="279189" y="89658"/>
                  <a:pt x="269449" y="89658"/>
                </a:cubicBezTo>
                <a:lnTo>
                  <a:pt x="121198" y="89658"/>
                </a:lnTo>
                <a:close/>
                <a:moveTo>
                  <a:pt x="44327" y="80963"/>
                </a:moveTo>
                <a:lnTo>
                  <a:pt x="80728" y="80963"/>
                </a:lnTo>
                <a:cubicBezTo>
                  <a:pt x="83227" y="80963"/>
                  <a:pt x="85368" y="82795"/>
                  <a:pt x="85368" y="85725"/>
                </a:cubicBezTo>
                <a:cubicBezTo>
                  <a:pt x="85368" y="87924"/>
                  <a:pt x="83227" y="90122"/>
                  <a:pt x="80728" y="90122"/>
                </a:cubicBezTo>
                <a:lnTo>
                  <a:pt x="44327" y="90122"/>
                </a:lnTo>
                <a:cubicBezTo>
                  <a:pt x="41829" y="90122"/>
                  <a:pt x="39688" y="87924"/>
                  <a:pt x="39688" y="85725"/>
                </a:cubicBezTo>
                <a:cubicBezTo>
                  <a:pt x="39688" y="82795"/>
                  <a:pt x="41829" y="80963"/>
                  <a:pt x="44327" y="80963"/>
                </a:cubicBezTo>
                <a:close/>
                <a:moveTo>
                  <a:pt x="129794" y="39688"/>
                </a:moveTo>
                <a:lnTo>
                  <a:pt x="157179" y="39688"/>
                </a:lnTo>
                <a:cubicBezTo>
                  <a:pt x="159369" y="39688"/>
                  <a:pt x="161560" y="41520"/>
                  <a:pt x="161560" y="44084"/>
                </a:cubicBezTo>
                <a:cubicBezTo>
                  <a:pt x="161560" y="46649"/>
                  <a:pt x="159369" y="48847"/>
                  <a:pt x="157179" y="48847"/>
                </a:cubicBezTo>
                <a:lnTo>
                  <a:pt x="129794" y="48847"/>
                </a:lnTo>
                <a:cubicBezTo>
                  <a:pt x="127238" y="48847"/>
                  <a:pt x="125413" y="46649"/>
                  <a:pt x="125413" y="44084"/>
                </a:cubicBezTo>
                <a:cubicBezTo>
                  <a:pt x="125413" y="41520"/>
                  <a:pt x="127238" y="39688"/>
                  <a:pt x="129794" y="39688"/>
                </a:cubicBezTo>
                <a:close/>
                <a:moveTo>
                  <a:pt x="44408" y="39688"/>
                </a:moveTo>
                <a:lnTo>
                  <a:pt x="102866" y="39688"/>
                </a:lnTo>
                <a:cubicBezTo>
                  <a:pt x="105408" y="39688"/>
                  <a:pt x="107587" y="41520"/>
                  <a:pt x="107587" y="44084"/>
                </a:cubicBezTo>
                <a:cubicBezTo>
                  <a:pt x="107587" y="46649"/>
                  <a:pt x="105408" y="48847"/>
                  <a:pt x="102866" y="48847"/>
                </a:cubicBezTo>
                <a:lnTo>
                  <a:pt x="44408" y="48847"/>
                </a:lnTo>
                <a:cubicBezTo>
                  <a:pt x="41866" y="48847"/>
                  <a:pt x="39688" y="46649"/>
                  <a:pt x="39688" y="44084"/>
                </a:cubicBezTo>
                <a:cubicBezTo>
                  <a:pt x="39688" y="41520"/>
                  <a:pt x="41866" y="39688"/>
                  <a:pt x="44408" y="39688"/>
                </a:cubicBezTo>
                <a:close/>
                <a:moveTo>
                  <a:pt x="27053" y="8642"/>
                </a:moveTo>
                <a:cubicBezTo>
                  <a:pt x="16953" y="8642"/>
                  <a:pt x="9017" y="16923"/>
                  <a:pt x="9017" y="26645"/>
                </a:cubicBezTo>
                <a:lnTo>
                  <a:pt x="9017" y="143309"/>
                </a:lnTo>
                <a:cubicBezTo>
                  <a:pt x="9017" y="153391"/>
                  <a:pt x="16953" y="161312"/>
                  <a:pt x="27053" y="161312"/>
                </a:cubicBezTo>
                <a:lnTo>
                  <a:pt x="35710" y="161312"/>
                </a:lnTo>
                <a:cubicBezTo>
                  <a:pt x="38596" y="161312"/>
                  <a:pt x="40399" y="163473"/>
                  <a:pt x="40399" y="165633"/>
                </a:cubicBezTo>
                <a:lnTo>
                  <a:pt x="40399" y="191559"/>
                </a:lnTo>
                <a:lnTo>
                  <a:pt x="73224" y="162393"/>
                </a:lnTo>
                <a:cubicBezTo>
                  <a:pt x="74306" y="161673"/>
                  <a:pt x="75388" y="161312"/>
                  <a:pt x="76470" y="161312"/>
                </a:cubicBezTo>
                <a:lnTo>
                  <a:pt x="94145" y="161312"/>
                </a:lnTo>
                <a:lnTo>
                  <a:pt x="94145" y="107662"/>
                </a:lnTo>
                <a:cubicBezTo>
                  <a:pt x="94145" y="92899"/>
                  <a:pt x="106409" y="80656"/>
                  <a:pt x="121198" y="80656"/>
                </a:cubicBezTo>
                <a:lnTo>
                  <a:pt x="192979" y="80656"/>
                </a:lnTo>
                <a:lnTo>
                  <a:pt x="192979" y="26645"/>
                </a:lnTo>
                <a:cubicBezTo>
                  <a:pt x="192979" y="16923"/>
                  <a:pt x="185044" y="8642"/>
                  <a:pt x="174944" y="8642"/>
                </a:cubicBezTo>
                <a:lnTo>
                  <a:pt x="27053" y="8642"/>
                </a:lnTo>
                <a:close/>
                <a:moveTo>
                  <a:pt x="27053" y="0"/>
                </a:moveTo>
                <a:lnTo>
                  <a:pt x="174944" y="0"/>
                </a:lnTo>
                <a:cubicBezTo>
                  <a:pt x="190094" y="0"/>
                  <a:pt x="202358" y="11882"/>
                  <a:pt x="202358" y="26645"/>
                </a:cubicBezTo>
                <a:lnTo>
                  <a:pt x="202358" y="80656"/>
                </a:lnTo>
                <a:lnTo>
                  <a:pt x="269449" y="80656"/>
                </a:lnTo>
                <a:cubicBezTo>
                  <a:pt x="284238" y="80656"/>
                  <a:pt x="296503" y="92899"/>
                  <a:pt x="296503" y="107662"/>
                </a:cubicBezTo>
                <a:lnTo>
                  <a:pt x="296503" y="223965"/>
                </a:lnTo>
                <a:cubicBezTo>
                  <a:pt x="296503" y="238728"/>
                  <a:pt x="284238" y="250971"/>
                  <a:pt x="269449" y="250971"/>
                </a:cubicBezTo>
                <a:lnTo>
                  <a:pt x="264760" y="250971"/>
                </a:lnTo>
                <a:lnTo>
                  <a:pt x="264760" y="282297"/>
                </a:lnTo>
                <a:cubicBezTo>
                  <a:pt x="264760" y="284097"/>
                  <a:pt x="263678" y="285538"/>
                  <a:pt x="262235" y="286618"/>
                </a:cubicBezTo>
                <a:cubicBezTo>
                  <a:pt x="261875" y="286618"/>
                  <a:pt x="261153" y="286978"/>
                  <a:pt x="260432" y="286978"/>
                </a:cubicBezTo>
                <a:cubicBezTo>
                  <a:pt x="259350" y="286978"/>
                  <a:pt x="258267" y="286618"/>
                  <a:pt x="257546" y="285538"/>
                </a:cubicBezTo>
                <a:lnTo>
                  <a:pt x="218229" y="250971"/>
                </a:lnTo>
                <a:lnTo>
                  <a:pt x="121198" y="250971"/>
                </a:lnTo>
                <a:cubicBezTo>
                  <a:pt x="106409" y="250971"/>
                  <a:pt x="94145" y="238728"/>
                  <a:pt x="94145" y="223965"/>
                </a:cubicBezTo>
                <a:lnTo>
                  <a:pt x="94145" y="169954"/>
                </a:lnTo>
                <a:lnTo>
                  <a:pt x="77913" y="169954"/>
                </a:lnTo>
                <a:lnTo>
                  <a:pt x="38956" y="205242"/>
                </a:lnTo>
                <a:cubicBezTo>
                  <a:pt x="37874" y="205602"/>
                  <a:pt x="36792" y="205962"/>
                  <a:pt x="35710" y="205962"/>
                </a:cubicBezTo>
                <a:cubicBezTo>
                  <a:pt x="35349" y="205962"/>
                  <a:pt x="34628" y="205962"/>
                  <a:pt x="34267" y="205602"/>
                </a:cubicBezTo>
                <a:cubicBezTo>
                  <a:pt x="32464" y="205242"/>
                  <a:pt x="31381" y="203441"/>
                  <a:pt x="31381" y="201641"/>
                </a:cubicBezTo>
                <a:lnTo>
                  <a:pt x="31381" y="169954"/>
                </a:lnTo>
                <a:lnTo>
                  <a:pt x="27053" y="169954"/>
                </a:lnTo>
                <a:cubicBezTo>
                  <a:pt x="12264" y="169954"/>
                  <a:pt x="0" y="158072"/>
                  <a:pt x="0" y="143309"/>
                </a:cubicBezTo>
                <a:lnTo>
                  <a:pt x="0" y="26645"/>
                </a:lnTo>
                <a:cubicBezTo>
                  <a:pt x="0" y="11882"/>
                  <a:pt x="12264" y="0"/>
                  <a:pt x="27053" y="0"/>
                </a:cubicBezTo>
                <a:close/>
              </a:path>
            </a:pathLst>
          </a:custGeom>
          <a:solidFill>
            <a:schemeClr val="tx2"/>
          </a:solidFill>
          <a:ln>
            <a:noFill/>
          </a:ln>
          <a:effectLst/>
        </p:spPr>
        <p:txBody>
          <a:bodyPr anchor="ctr"/>
          <a:lstStyle/>
          <a:p>
            <a:endParaRPr lang="en-US" sz="900" dirty="0">
              <a:latin typeface="Arial" panose="020B0604020202020204" pitchFamily="34" charset="0"/>
            </a:endParaRPr>
          </a:p>
        </p:txBody>
      </p:sp>
      <p:sp>
        <p:nvSpPr>
          <p:cNvPr id="34" name="TextBox 33">
            <a:extLst>
              <a:ext uri="{FF2B5EF4-FFF2-40B4-BE49-F238E27FC236}">
                <a16:creationId xmlns:a16="http://schemas.microsoft.com/office/drawing/2014/main" id="{F4A9E308-79B6-8849-8C2F-740800B78C56}"/>
              </a:ext>
            </a:extLst>
          </p:cNvPr>
          <p:cNvSpPr txBox="1"/>
          <p:nvPr/>
        </p:nvSpPr>
        <p:spPr>
          <a:xfrm>
            <a:off x="1637047" y="6270049"/>
            <a:ext cx="1953681" cy="584775"/>
          </a:xfrm>
          <a:prstGeom prst="rect">
            <a:avLst/>
          </a:prstGeom>
          <a:noFill/>
        </p:spPr>
        <p:txBody>
          <a:bodyPr wrap="square" rtlCol="0" anchor="ctr" anchorCtr="0">
            <a:spAutoFit/>
          </a:bodyPr>
          <a:lstStyle/>
          <a:p>
            <a:pPr algn="ctr"/>
            <a:r>
              <a:rPr lang="en-US" sz="1600" b="1" dirty="0">
                <a:solidFill>
                  <a:schemeClr val="tx2"/>
                </a:solidFill>
                <a:latin typeface="Montserrat SemiBold" pitchFamily="2" charset="77"/>
                <a:ea typeface="League Spartan" charset="0"/>
                <a:cs typeface="Poppins" pitchFamily="2" charset="77"/>
              </a:rPr>
              <a:t>LEAD GEN &amp; SCORING</a:t>
            </a:r>
          </a:p>
        </p:txBody>
      </p:sp>
      <p:sp>
        <p:nvSpPr>
          <p:cNvPr id="35" name="TextBox 34">
            <a:extLst>
              <a:ext uri="{FF2B5EF4-FFF2-40B4-BE49-F238E27FC236}">
                <a16:creationId xmlns:a16="http://schemas.microsoft.com/office/drawing/2014/main" id="{5ABD38F8-8464-5C44-B662-61977D020199}"/>
              </a:ext>
            </a:extLst>
          </p:cNvPr>
          <p:cNvSpPr txBox="1"/>
          <p:nvPr/>
        </p:nvSpPr>
        <p:spPr>
          <a:xfrm>
            <a:off x="3876940" y="6249027"/>
            <a:ext cx="2131580" cy="584775"/>
          </a:xfrm>
          <a:prstGeom prst="rect">
            <a:avLst/>
          </a:prstGeom>
          <a:noFill/>
        </p:spPr>
        <p:txBody>
          <a:bodyPr wrap="square" rtlCol="0" anchor="ctr" anchorCtr="0">
            <a:spAutoFit/>
          </a:bodyPr>
          <a:lstStyle/>
          <a:p>
            <a:pPr algn="ctr"/>
            <a:r>
              <a:rPr lang="en-US" sz="1600" b="1" dirty="0">
                <a:solidFill>
                  <a:schemeClr val="tx2"/>
                </a:solidFill>
                <a:latin typeface="Montserrat SemiBold" pitchFamily="2" charset="77"/>
                <a:ea typeface="League Spartan" charset="0"/>
                <a:cs typeface="Poppins" pitchFamily="2" charset="77"/>
              </a:rPr>
              <a:t>CONTENT MARKETING</a:t>
            </a:r>
          </a:p>
        </p:txBody>
      </p:sp>
      <p:sp>
        <p:nvSpPr>
          <p:cNvPr id="36" name="TextBox 35">
            <a:extLst>
              <a:ext uri="{FF2B5EF4-FFF2-40B4-BE49-F238E27FC236}">
                <a16:creationId xmlns:a16="http://schemas.microsoft.com/office/drawing/2014/main" id="{F907D0A9-817C-7949-877B-951569421B31}"/>
              </a:ext>
            </a:extLst>
          </p:cNvPr>
          <p:cNvSpPr txBox="1"/>
          <p:nvPr/>
        </p:nvSpPr>
        <p:spPr>
          <a:xfrm>
            <a:off x="5629155" y="5413606"/>
            <a:ext cx="1549212" cy="338554"/>
          </a:xfrm>
          <a:prstGeom prst="rect">
            <a:avLst/>
          </a:prstGeom>
          <a:noFill/>
        </p:spPr>
        <p:txBody>
          <a:bodyPr wrap="square" rtlCol="0" anchor="ctr" anchorCtr="0">
            <a:spAutoFit/>
          </a:bodyPr>
          <a:lstStyle/>
          <a:p>
            <a:pPr algn="ctr"/>
            <a:r>
              <a:rPr lang="en-US" sz="1600" b="1" dirty="0">
                <a:solidFill>
                  <a:schemeClr val="tx2"/>
                </a:solidFill>
                <a:latin typeface="Montserrat SemiBold" pitchFamily="2" charset="77"/>
                <a:ea typeface="League Spartan" charset="0"/>
                <a:cs typeface="Poppins" pitchFamily="2" charset="77"/>
              </a:rPr>
              <a:t>MESSAGING</a:t>
            </a:r>
          </a:p>
        </p:txBody>
      </p:sp>
      <p:sp>
        <p:nvSpPr>
          <p:cNvPr id="37" name="TextBox 36">
            <a:extLst>
              <a:ext uri="{FF2B5EF4-FFF2-40B4-BE49-F238E27FC236}">
                <a16:creationId xmlns:a16="http://schemas.microsoft.com/office/drawing/2014/main" id="{F1A9E921-C2C2-6246-BF32-10B9288650C8}"/>
              </a:ext>
            </a:extLst>
          </p:cNvPr>
          <p:cNvSpPr txBox="1"/>
          <p:nvPr/>
        </p:nvSpPr>
        <p:spPr>
          <a:xfrm>
            <a:off x="5665468" y="3382080"/>
            <a:ext cx="2236511" cy="338554"/>
          </a:xfrm>
          <a:prstGeom prst="rect">
            <a:avLst/>
          </a:prstGeom>
          <a:noFill/>
        </p:spPr>
        <p:txBody>
          <a:bodyPr wrap="none" rtlCol="0" anchor="ctr" anchorCtr="0">
            <a:spAutoFit/>
          </a:bodyPr>
          <a:lstStyle/>
          <a:p>
            <a:pPr algn="ctr"/>
            <a:r>
              <a:rPr lang="en-US" sz="1600" b="1" dirty="0">
                <a:solidFill>
                  <a:schemeClr val="tx2"/>
                </a:solidFill>
                <a:latin typeface="Montserrat SemiBold" pitchFamily="2" charset="77"/>
                <a:ea typeface="League Spartan" charset="0"/>
                <a:cs typeface="Poppins" pitchFamily="2" charset="77"/>
              </a:rPr>
              <a:t>PERSONALIZATION</a:t>
            </a:r>
          </a:p>
        </p:txBody>
      </p:sp>
      <p:sp>
        <p:nvSpPr>
          <p:cNvPr id="38" name="TextBox 37">
            <a:extLst>
              <a:ext uri="{FF2B5EF4-FFF2-40B4-BE49-F238E27FC236}">
                <a16:creationId xmlns:a16="http://schemas.microsoft.com/office/drawing/2014/main" id="{BB30EB83-6AF8-EF4F-915C-873600B90D2E}"/>
              </a:ext>
            </a:extLst>
          </p:cNvPr>
          <p:cNvSpPr txBox="1"/>
          <p:nvPr/>
        </p:nvSpPr>
        <p:spPr>
          <a:xfrm>
            <a:off x="3975447" y="2391639"/>
            <a:ext cx="2033072" cy="584775"/>
          </a:xfrm>
          <a:prstGeom prst="rect">
            <a:avLst/>
          </a:prstGeom>
          <a:noFill/>
        </p:spPr>
        <p:txBody>
          <a:bodyPr wrap="square" rtlCol="0" anchor="ctr" anchorCtr="0">
            <a:spAutoFit/>
          </a:bodyPr>
          <a:lstStyle/>
          <a:p>
            <a:pPr algn="ctr"/>
            <a:r>
              <a:rPr lang="en-US" sz="1600" b="1" dirty="0">
                <a:solidFill>
                  <a:schemeClr val="tx2"/>
                </a:solidFill>
                <a:latin typeface="Montserrat SemiBold" pitchFamily="2" charset="77"/>
                <a:ea typeface="League Spartan" charset="0"/>
                <a:cs typeface="Poppins" pitchFamily="2" charset="77"/>
              </a:rPr>
              <a:t>CUSTOMER TARGETING</a:t>
            </a:r>
          </a:p>
        </p:txBody>
      </p:sp>
      <p:sp>
        <p:nvSpPr>
          <p:cNvPr id="39" name="TextBox 38">
            <a:extLst>
              <a:ext uri="{FF2B5EF4-FFF2-40B4-BE49-F238E27FC236}">
                <a16:creationId xmlns:a16="http://schemas.microsoft.com/office/drawing/2014/main" id="{975341AC-FA47-B943-8B77-A2D9D2D69F1E}"/>
              </a:ext>
            </a:extLst>
          </p:cNvPr>
          <p:cNvSpPr txBox="1"/>
          <p:nvPr/>
        </p:nvSpPr>
        <p:spPr>
          <a:xfrm>
            <a:off x="2381446" y="2387922"/>
            <a:ext cx="1600300" cy="584775"/>
          </a:xfrm>
          <a:prstGeom prst="rect">
            <a:avLst/>
          </a:prstGeom>
          <a:noFill/>
        </p:spPr>
        <p:txBody>
          <a:bodyPr wrap="square" rtlCol="0" anchor="ctr" anchorCtr="0">
            <a:spAutoFit/>
          </a:bodyPr>
          <a:lstStyle/>
          <a:p>
            <a:pPr algn="ctr"/>
            <a:r>
              <a:rPr lang="en-US" sz="1600" b="1" dirty="0">
                <a:solidFill>
                  <a:schemeClr val="tx2"/>
                </a:solidFill>
                <a:latin typeface="Montserrat SemiBold" pitchFamily="2" charset="77"/>
                <a:ea typeface="League Spartan" charset="0"/>
                <a:cs typeface="Poppins" pitchFamily="2" charset="77"/>
              </a:rPr>
              <a:t>PRODUCT DESIGN</a:t>
            </a:r>
          </a:p>
        </p:txBody>
      </p:sp>
      <p:sp>
        <p:nvSpPr>
          <p:cNvPr id="40" name="TextBox 39">
            <a:extLst>
              <a:ext uri="{FF2B5EF4-FFF2-40B4-BE49-F238E27FC236}">
                <a16:creationId xmlns:a16="http://schemas.microsoft.com/office/drawing/2014/main" id="{038F90DA-EBDE-7642-91C7-6EC0A939E0DA}"/>
              </a:ext>
            </a:extLst>
          </p:cNvPr>
          <p:cNvSpPr txBox="1"/>
          <p:nvPr/>
        </p:nvSpPr>
        <p:spPr>
          <a:xfrm>
            <a:off x="237898" y="3133494"/>
            <a:ext cx="1835726" cy="584775"/>
          </a:xfrm>
          <a:prstGeom prst="rect">
            <a:avLst/>
          </a:prstGeom>
          <a:noFill/>
        </p:spPr>
        <p:txBody>
          <a:bodyPr wrap="square" rtlCol="0" anchor="ctr" anchorCtr="0">
            <a:spAutoFit/>
          </a:bodyPr>
          <a:lstStyle/>
          <a:p>
            <a:pPr algn="ctr"/>
            <a:r>
              <a:rPr lang="en-US" sz="1600" b="1" dirty="0">
                <a:solidFill>
                  <a:schemeClr val="tx2"/>
                </a:solidFill>
                <a:latin typeface="Montserrat SemiBold" pitchFamily="2" charset="77"/>
                <a:ea typeface="League Spartan" charset="0"/>
                <a:cs typeface="Poppins" pitchFamily="2" charset="77"/>
              </a:rPr>
              <a:t>CUSTOMER RETENTION</a:t>
            </a:r>
          </a:p>
        </p:txBody>
      </p:sp>
      <p:sp>
        <p:nvSpPr>
          <p:cNvPr id="41" name="TextBox 40">
            <a:extLst>
              <a:ext uri="{FF2B5EF4-FFF2-40B4-BE49-F238E27FC236}">
                <a16:creationId xmlns:a16="http://schemas.microsoft.com/office/drawing/2014/main" id="{E8BA21ED-0BB0-4D45-9FD9-5E26FAD6938A}"/>
              </a:ext>
            </a:extLst>
          </p:cNvPr>
          <p:cNvSpPr txBox="1"/>
          <p:nvPr/>
        </p:nvSpPr>
        <p:spPr>
          <a:xfrm>
            <a:off x="-113461" y="5055757"/>
            <a:ext cx="2043580" cy="584775"/>
          </a:xfrm>
          <a:prstGeom prst="rect">
            <a:avLst/>
          </a:prstGeom>
          <a:noFill/>
        </p:spPr>
        <p:txBody>
          <a:bodyPr wrap="square" rtlCol="0" anchor="ctr" anchorCtr="0">
            <a:spAutoFit/>
          </a:bodyPr>
          <a:lstStyle/>
          <a:p>
            <a:pPr algn="ctr"/>
            <a:r>
              <a:rPr lang="en-US" sz="1600" b="1" dirty="0">
                <a:solidFill>
                  <a:schemeClr val="tx2"/>
                </a:solidFill>
                <a:latin typeface="Montserrat SemiBold" pitchFamily="2" charset="77"/>
                <a:ea typeface="League Spartan" charset="0"/>
                <a:cs typeface="Poppins" pitchFamily="2" charset="77"/>
              </a:rPr>
              <a:t>SALES EFFECTIVENESS</a:t>
            </a:r>
          </a:p>
        </p:txBody>
      </p:sp>
      <p:sp>
        <p:nvSpPr>
          <p:cNvPr id="42" name="TextBox 41">
            <a:extLst>
              <a:ext uri="{FF2B5EF4-FFF2-40B4-BE49-F238E27FC236}">
                <a16:creationId xmlns:a16="http://schemas.microsoft.com/office/drawing/2014/main" id="{21FF2875-2AC9-3D48-944C-1084047DBC83}"/>
              </a:ext>
            </a:extLst>
          </p:cNvPr>
          <p:cNvSpPr txBox="1"/>
          <p:nvPr/>
        </p:nvSpPr>
        <p:spPr>
          <a:xfrm>
            <a:off x="1933601" y="3695769"/>
            <a:ext cx="3440076" cy="1477328"/>
          </a:xfrm>
          <a:prstGeom prst="rect">
            <a:avLst/>
          </a:prstGeom>
          <a:noFill/>
        </p:spPr>
        <p:txBody>
          <a:bodyPr wrap="square" rtlCol="0" anchor="ctr" anchorCtr="0">
            <a:spAutoFit/>
          </a:bodyPr>
          <a:lstStyle/>
          <a:p>
            <a:pPr algn="ctr"/>
            <a:r>
              <a:rPr lang="en-US" sz="3000" b="1" dirty="0">
                <a:solidFill>
                  <a:schemeClr val="tx2"/>
                </a:solidFill>
                <a:latin typeface="Montserrat SemiBold" pitchFamily="2" charset="77"/>
                <a:ea typeface="League Spartan" charset="0"/>
                <a:cs typeface="Poppins" pitchFamily="2" charset="77"/>
              </a:rPr>
              <a:t>BUYER PERSONA AND JOURNEY</a:t>
            </a:r>
          </a:p>
        </p:txBody>
      </p:sp>
      <p:pic>
        <p:nvPicPr>
          <p:cNvPr id="3" name="Graphic 2" descr="Bullseye outline">
            <a:extLst>
              <a:ext uri="{FF2B5EF4-FFF2-40B4-BE49-F238E27FC236}">
                <a16:creationId xmlns:a16="http://schemas.microsoft.com/office/drawing/2014/main" id="{4EA21FE4-E2CA-8947-9AA8-B8FE4E77AD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9254" y="1947781"/>
            <a:ext cx="508836" cy="508836"/>
          </a:xfrm>
          <a:prstGeom prst="rect">
            <a:avLst/>
          </a:prstGeom>
        </p:spPr>
      </p:pic>
      <p:pic>
        <p:nvPicPr>
          <p:cNvPr id="44" name="Graphic 43" descr="Office worker female outline">
            <a:extLst>
              <a:ext uri="{FF2B5EF4-FFF2-40B4-BE49-F238E27FC236}">
                <a16:creationId xmlns:a16="http://schemas.microsoft.com/office/drawing/2014/main" id="{67DF53CF-1CEC-604D-BAA4-1D9CB638FF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5667" y="2904500"/>
            <a:ext cx="553918" cy="553918"/>
          </a:xfrm>
          <a:prstGeom prst="rect">
            <a:avLst/>
          </a:prstGeom>
        </p:spPr>
      </p:pic>
      <p:pic>
        <p:nvPicPr>
          <p:cNvPr id="48" name="Graphic 47" descr="Touchscreen outline">
            <a:extLst>
              <a:ext uri="{FF2B5EF4-FFF2-40B4-BE49-F238E27FC236}">
                <a16:creationId xmlns:a16="http://schemas.microsoft.com/office/drawing/2014/main" id="{EC87EF8B-7CF1-F64B-865B-E50B8E7D78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85373" y="1885602"/>
            <a:ext cx="529350" cy="529350"/>
          </a:xfrm>
          <a:prstGeom prst="rect">
            <a:avLst/>
          </a:prstGeom>
        </p:spPr>
      </p:pic>
      <p:pic>
        <p:nvPicPr>
          <p:cNvPr id="50" name="Graphic 49" descr="Presentation with media outline">
            <a:extLst>
              <a:ext uri="{FF2B5EF4-FFF2-40B4-BE49-F238E27FC236}">
                <a16:creationId xmlns:a16="http://schemas.microsoft.com/office/drawing/2014/main" id="{1AAF1C17-E3C9-6846-9709-D83CFA5836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95894" y="5740151"/>
            <a:ext cx="592763" cy="592763"/>
          </a:xfrm>
          <a:prstGeom prst="rect">
            <a:avLst/>
          </a:prstGeom>
        </p:spPr>
      </p:pic>
      <p:pic>
        <p:nvPicPr>
          <p:cNvPr id="52" name="Graphic 51" descr="Register outline">
            <a:extLst>
              <a:ext uri="{FF2B5EF4-FFF2-40B4-BE49-F238E27FC236}">
                <a16:creationId xmlns:a16="http://schemas.microsoft.com/office/drawing/2014/main" id="{40B0AE0E-F797-4243-A7A1-CDC3893F43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365" y="4601999"/>
            <a:ext cx="501351" cy="501351"/>
          </a:xfrm>
          <a:prstGeom prst="rect">
            <a:avLst/>
          </a:prstGeom>
        </p:spPr>
      </p:pic>
      <p:pic>
        <p:nvPicPr>
          <p:cNvPr id="54" name="Graphic 53" descr="Target Audience outline">
            <a:extLst>
              <a:ext uri="{FF2B5EF4-FFF2-40B4-BE49-F238E27FC236}">
                <a16:creationId xmlns:a16="http://schemas.microsoft.com/office/drawing/2014/main" id="{EA541B40-80CE-E14D-BF0E-4866BDCEF1E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33780" y="5801473"/>
            <a:ext cx="553918" cy="553918"/>
          </a:xfrm>
          <a:prstGeom prst="rect">
            <a:avLst/>
          </a:prstGeom>
        </p:spPr>
      </p:pic>
    </p:spTree>
    <p:extLst>
      <p:ext uri="{BB962C8B-B14F-4D97-AF65-F5344CB8AC3E}">
        <p14:creationId xmlns:p14="http://schemas.microsoft.com/office/powerpoint/2010/main" val="354519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D4D99-D6D7-994C-9D01-20EB28246273}"/>
              </a:ext>
            </a:extLst>
          </p:cNvPr>
          <p:cNvSpPr txBox="1"/>
          <p:nvPr/>
        </p:nvSpPr>
        <p:spPr>
          <a:xfrm>
            <a:off x="9281652" y="550606"/>
            <a:ext cx="0" cy="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US"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pic>
        <p:nvPicPr>
          <p:cNvPr id="4" name="Picture 3">
            <a:extLst>
              <a:ext uri="{FF2B5EF4-FFF2-40B4-BE49-F238E27FC236}">
                <a16:creationId xmlns:a16="http://schemas.microsoft.com/office/drawing/2014/main" id="{CA134CF4-7A41-994D-9736-46D4BBE67A8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05002" y="1644083"/>
            <a:ext cx="5506197" cy="3670517"/>
          </a:xfrm>
          <a:prstGeom prst="rect">
            <a:avLst/>
          </a:prstGeom>
        </p:spPr>
      </p:pic>
      <p:sp>
        <p:nvSpPr>
          <p:cNvPr id="11" name="Title 5">
            <a:extLst>
              <a:ext uri="{FF2B5EF4-FFF2-40B4-BE49-F238E27FC236}">
                <a16:creationId xmlns:a16="http://schemas.microsoft.com/office/drawing/2014/main" id="{502BF9C1-A87C-8C43-9648-0E6E2EF4EC62}"/>
              </a:ext>
            </a:extLst>
          </p:cNvPr>
          <p:cNvSpPr>
            <a:spLocks noGrp="1"/>
          </p:cNvSpPr>
          <p:nvPr>
            <p:ph type="title"/>
          </p:nvPr>
        </p:nvSpPr>
        <p:spPr>
          <a:xfrm>
            <a:off x="172276" y="292452"/>
            <a:ext cx="7729840" cy="657121"/>
          </a:xfrm>
        </p:spPr>
        <p:txBody>
          <a:bodyPr/>
          <a:lstStyle/>
          <a:p>
            <a:r>
              <a:rPr lang="en-US" sz="3200" spc="-79" dirty="0"/>
              <a:t>Does your organization need buyer persona and journey updating?</a:t>
            </a:r>
            <a:endParaRPr lang="en-US" sz="3200" dirty="0"/>
          </a:p>
        </p:txBody>
      </p:sp>
      <p:sp>
        <p:nvSpPr>
          <p:cNvPr id="12" name="Text Placeholder 6">
            <a:extLst>
              <a:ext uri="{FF2B5EF4-FFF2-40B4-BE49-F238E27FC236}">
                <a16:creationId xmlns:a16="http://schemas.microsoft.com/office/drawing/2014/main" id="{097E22AB-290F-0F49-BE31-82D2CDE6A9B0}"/>
              </a:ext>
            </a:extLst>
          </p:cNvPr>
          <p:cNvSpPr txBox="1">
            <a:spLocks/>
          </p:cNvSpPr>
          <p:nvPr/>
        </p:nvSpPr>
        <p:spPr>
          <a:xfrm>
            <a:off x="455154" y="1297431"/>
            <a:ext cx="4651236" cy="693305"/>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A4A4A"/>
                </a:solidFill>
              </a:rPr>
              <a:t>“Yes,” if experiencing one or more key challenges:</a:t>
            </a:r>
          </a:p>
        </p:txBody>
      </p:sp>
      <p:sp>
        <p:nvSpPr>
          <p:cNvPr id="13" name="Text Placeholder 7">
            <a:extLst>
              <a:ext uri="{FF2B5EF4-FFF2-40B4-BE49-F238E27FC236}">
                <a16:creationId xmlns:a16="http://schemas.microsoft.com/office/drawing/2014/main" id="{E53F136F-4532-5944-8CE8-39506D13271B}"/>
              </a:ext>
            </a:extLst>
          </p:cNvPr>
          <p:cNvSpPr txBox="1">
            <a:spLocks/>
          </p:cNvSpPr>
          <p:nvPr/>
        </p:nvSpPr>
        <p:spPr>
          <a:xfrm>
            <a:off x="609011" y="2053252"/>
            <a:ext cx="6480557" cy="506734"/>
          </a:xfrm>
          <a:prstGeom prst="rect">
            <a:avLst/>
          </a:prstGeom>
        </p:spPr>
        <p:txBody>
          <a:bodyPr lIns="90000" tIns="0" rIns="9000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10000"/>
              </a:lnSpc>
              <a:buFont typeface="Arial" panose="020B0604020202020204" pitchFamily="34" charset="0"/>
              <a:buChar char="•"/>
            </a:pPr>
            <a:r>
              <a:rPr lang="en-US" sz="1600" dirty="0">
                <a:solidFill>
                  <a:srgbClr val="494949">
                    <a:lumMod val="50000"/>
                  </a:srgbClr>
                </a:solidFill>
                <a:latin typeface="Roboto" panose="02000000000000000000" pitchFamily="2" charset="0"/>
                <a:ea typeface="Roboto" panose="02000000000000000000" pitchFamily="2" charset="0"/>
                <a:cs typeface="Times New Roman" panose="02020603050405020304" pitchFamily="18" charset="0"/>
              </a:rPr>
              <a:t>Sales time is wasted on unqualified leads</a:t>
            </a:r>
          </a:p>
          <a:p>
            <a:pPr marL="171450" indent="-171450">
              <a:lnSpc>
                <a:spcPct val="110000"/>
              </a:lnSpc>
              <a:buFont typeface="Arial" panose="020B0604020202020204" pitchFamily="34" charset="0"/>
              <a:buChar char="•"/>
            </a:pPr>
            <a:r>
              <a:rPr lang="en-US" sz="1600" dirty="0">
                <a:solidFill>
                  <a:srgbClr val="494949">
                    <a:lumMod val="50000"/>
                  </a:srgbClr>
                </a:solidFill>
                <a:latin typeface="Roboto" panose="02000000000000000000" pitchFamily="2" charset="0"/>
                <a:ea typeface="Roboto" panose="02000000000000000000" pitchFamily="2" charset="0"/>
                <a:cs typeface="Times New Roman" panose="02020603050405020304" pitchFamily="18" charset="0"/>
              </a:rPr>
              <a:t>Website abandon rates are high</a:t>
            </a:r>
          </a:p>
          <a:p>
            <a:pPr marL="171450" indent="-171450">
              <a:lnSpc>
                <a:spcPct val="110000"/>
              </a:lnSpc>
              <a:buFont typeface="Arial" panose="020B0604020202020204" pitchFamily="34" charset="0"/>
              <a:buChar char="•"/>
            </a:pPr>
            <a:r>
              <a:rPr lang="en-US" sz="1600" dirty="0">
                <a:solidFill>
                  <a:srgbClr val="494949">
                    <a:lumMod val="50000"/>
                  </a:srgbClr>
                </a:solidFill>
                <a:latin typeface="Roboto" panose="02000000000000000000" pitchFamily="2" charset="0"/>
                <a:ea typeface="Roboto" panose="02000000000000000000" pitchFamily="2" charset="0"/>
                <a:cs typeface="Times New Roman" panose="02020603050405020304" pitchFamily="18" charset="0"/>
              </a:rPr>
              <a:t>Lead gen engine click-through rates are low</a:t>
            </a:r>
          </a:p>
          <a:p>
            <a:pPr marL="171450" indent="-171450">
              <a:lnSpc>
                <a:spcPct val="110000"/>
              </a:lnSpc>
              <a:buFont typeface="Arial" panose="020B0604020202020204" pitchFamily="34" charset="0"/>
              <a:buChar char="•"/>
            </a:pPr>
            <a:r>
              <a:rPr lang="en-US" sz="1600" dirty="0">
                <a:solidFill>
                  <a:srgbClr val="494949">
                    <a:lumMod val="50000"/>
                  </a:srgbClr>
                </a:solidFill>
                <a:latin typeface="Roboto" panose="02000000000000000000" pitchFamily="2" charset="0"/>
                <a:ea typeface="Roboto" panose="02000000000000000000" pitchFamily="2" charset="0"/>
                <a:cs typeface="Times New Roman" panose="02020603050405020304" pitchFamily="18" charset="0"/>
              </a:rPr>
              <a:t>Ideal customer profile is ill defined</a:t>
            </a:r>
          </a:p>
          <a:p>
            <a:pPr marL="171450" indent="-171450">
              <a:lnSpc>
                <a:spcPct val="110000"/>
              </a:lnSpc>
              <a:buFont typeface="Arial" panose="020B0604020202020204" pitchFamily="34" charset="0"/>
              <a:buChar char="•"/>
            </a:pPr>
            <a:r>
              <a:rPr lang="en-US" sz="1600" dirty="0">
                <a:solidFill>
                  <a:srgbClr val="494949">
                    <a:lumMod val="50000"/>
                  </a:srgbClr>
                </a:solidFill>
                <a:latin typeface="Roboto" panose="02000000000000000000" pitchFamily="2" charset="0"/>
                <a:ea typeface="Roboto" panose="02000000000000000000" pitchFamily="2" charset="0"/>
                <a:cs typeface="Times New Roman" panose="02020603050405020304" pitchFamily="18" charset="0"/>
              </a:rPr>
              <a:t>Marketing asset downloads are low</a:t>
            </a:r>
          </a:p>
          <a:p>
            <a:pPr marL="171450" indent="-171450">
              <a:lnSpc>
                <a:spcPct val="110000"/>
              </a:lnSpc>
              <a:buFont typeface="Arial" panose="020B0604020202020204" pitchFamily="34" charset="0"/>
              <a:buChar char="•"/>
            </a:pPr>
            <a:r>
              <a:rPr lang="en-US" sz="1600" dirty="0">
                <a:solidFill>
                  <a:srgbClr val="494949">
                    <a:lumMod val="50000"/>
                  </a:srgbClr>
                </a:solidFill>
                <a:latin typeface="Roboto" panose="02000000000000000000" pitchFamily="2" charset="0"/>
                <a:ea typeface="Roboto" panose="02000000000000000000" pitchFamily="2" charset="0"/>
                <a:cs typeface="Times New Roman" panose="02020603050405020304" pitchFamily="18" charset="0"/>
              </a:rPr>
              <a:t>Seller discovery with prospects is ineffective</a:t>
            </a:r>
          </a:p>
          <a:p>
            <a:pPr marL="171450" indent="-171450">
              <a:lnSpc>
                <a:spcPct val="110000"/>
              </a:lnSpc>
              <a:buFont typeface="Arial" panose="020B0604020202020204" pitchFamily="34" charset="0"/>
              <a:buChar char="•"/>
            </a:pPr>
            <a:r>
              <a:rPr lang="en-US" sz="1600" dirty="0">
                <a:solidFill>
                  <a:srgbClr val="494949">
                    <a:lumMod val="50000"/>
                  </a:srgbClr>
                </a:solidFill>
                <a:latin typeface="Roboto" panose="02000000000000000000" pitchFamily="2" charset="0"/>
                <a:ea typeface="Roboto" panose="02000000000000000000" pitchFamily="2" charset="0"/>
                <a:cs typeface="Times New Roman" panose="02020603050405020304" pitchFamily="18" charset="0"/>
              </a:rPr>
              <a:t>Sales win/loss rates drop due to poor product-market fit</a:t>
            </a:r>
          </a:p>
          <a:p>
            <a:pPr marL="171450" indent="-171450">
              <a:lnSpc>
                <a:spcPct val="110000"/>
              </a:lnSpc>
              <a:buFont typeface="Arial" panose="020B0604020202020204" pitchFamily="34" charset="0"/>
              <a:buChar char="•"/>
            </a:pPr>
            <a:r>
              <a:rPr lang="en-US" sz="1600" dirty="0">
                <a:solidFill>
                  <a:srgbClr val="494949">
                    <a:lumMod val="50000"/>
                  </a:srgbClr>
                </a:solidFill>
                <a:latin typeface="Roboto" panose="02000000000000000000" pitchFamily="2" charset="0"/>
                <a:ea typeface="Roboto" panose="02000000000000000000" pitchFamily="2" charset="0"/>
                <a:cs typeface="Times New Roman" panose="02020603050405020304" pitchFamily="18" charset="0"/>
              </a:rPr>
              <a:t>Higher than desired customer churn</a:t>
            </a:r>
          </a:p>
          <a:p>
            <a:pPr marL="171450" indent="-171450">
              <a:lnSpc>
                <a:spcPct val="110000"/>
              </a:lnSpc>
              <a:buFont typeface="Arial" panose="020B0604020202020204" pitchFamily="34" charset="0"/>
              <a:buChar char="•"/>
            </a:pPr>
            <a:endParaRPr lang="en-US" sz="1600" dirty="0">
              <a:solidFill>
                <a:srgbClr val="494949">
                  <a:lumMod val="50000"/>
                </a:srgbClr>
              </a:solidFill>
              <a:latin typeface="Roboto" panose="02000000000000000000" pitchFamily="2" charset="0"/>
              <a:ea typeface="Roboto" panose="02000000000000000000" pitchFamily="2" charset="0"/>
              <a:cs typeface="Times New Roman" panose="02020603050405020304" pitchFamily="18" charset="0"/>
            </a:endParaRPr>
          </a:p>
        </p:txBody>
      </p:sp>
      <p:sp>
        <p:nvSpPr>
          <p:cNvPr id="14" name="Rectangle 13">
            <a:extLst>
              <a:ext uri="{FF2B5EF4-FFF2-40B4-BE49-F238E27FC236}">
                <a16:creationId xmlns:a16="http://schemas.microsoft.com/office/drawing/2014/main" id="{AE3D5BB1-48B0-0F4B-AAB2-F1492FF4A59C}"/>
              </a:ext>
            </a:extLst>
          </p:cNvPr>
          <p:cNvSpPr/>
          <p:nvPr/>
        </p:nvSpPr>
        <p:spPr>
          <a:xfrm>
            <a:off x="172277" y="5560569"/>
            <a:ext cx="7641688" cy="9951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Aft>
                <a:spcPts val="600"/>
              </a:spcAft>
            </a:pPr>
            <a:r>
              <a:rPr lang="en-US" sz="1400" b="1" dirty="0">
                <a:solidFill>
                  <a:srgbClr val="000000"/>
                </a:solidFill>
                <a:latin typeface="Montserrat SemiBold" panose="00000700000000000000" pitchFamily="2" charset="0"/>
                <a:ea typeface="Roboto Light" panose="02000000000000000000" pitchFamily="2" charset="0"/>
              </a:rPr>
              <a:t>SoftwareReviews </a:t>
            </a:r>
            <a:r>
              <a:rPr lang="en-US" sz="1400" b="1" dirty="0">
                <a:solidFill>
                  <a:schemeClr val="accent1"/>
                </a:solidFill>
                <a:latin typeface="Montserrat SemiBold" panose="00000700000000000000" pitchFamily="2" charset="0"/>
                <a:ea typeface="Roboto Light" panose="02000000000000000000" pitchFamily="2" charset="0"/>
              </a:rPr>
              <a:t>Advisory</a:t>
            </a:r>
            <a:r>
              <a:rPr lang="en-US" sz="1400" b="1" dirty="0">
                <a:solidFill>
                  <a:srgbClr val="000000"/>
                </a:solidFill>
                <a:latin typeface="Montserrat SemiBold" panose="00000700000000000000" pitchFamily="2" charset="0"/>
                <a:ea typeface="Roboto Light" panose="02000000000000000000" pitchFamily="2" charset="0"/>
              </a:rPr>
              <a:t> Insight: </a:t>
            </a:r>
          </a:p>
          <a:p>
            <a:pPr>
              <a:lnSpc>
                <a:spcPct val="100000"/>
              </a:lnSpc>
            </a:pPr>
            <a:r>
              <a:rPr lang="en-US" sz="1200" dirty="0">
                <a:solidFill>
                  <a:srgbClr val="000000"/>
                </a:solidFill>
                <a:latin typeface="Roboto Light" panose="02000000000000000000" pitchFamily="2" charset="0"/>
                <a:ea typeface="Roboto Light" panose="02000000000000000000" pitchFamily="2" charset="0"/>
              </a:rPr>
              <a:t>Marketers developing buyer personas and journeys that lack agreement among Marketing, Sales, and Product of personas to target will squander precious time and resources throughout the customer targeting and acquisition process.</a:t>
            </a:r>
          </a:p>
        </p:txBody>
      </p:sp>
    </p:spTree>
    <p:extLst>
      <p:ext uri="{BB962C8B-B14F-4D97-AF65-F5344CB8AC3E}">
        <p14:creationId xmlns:p14="http://schemas.microsoft.com/office/powerpoint/2010/main" val="250466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356DBD-D7D9-AB4F-B8FA-AFE58B723A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40284" y="1114015"/>
            <a:ext cx="4169045" cy="4728846"/>
          </a:xfrm>
          <a:prstGeom prst="rect">
            <a:avLst/>
          </a:prstGeom>
        </p:spPr>
      </p:pic>
      <p:sp>
        <p:nvSpPr>
          <p:cNvPr id="23" name="Text Placeholder 6">
            <a:extLst>
              <a:ext uri="{FF2B5EF4-FFF2-40B4-BE49-F238E27FC236}">
                <a16:creationId xmlns:a16="http://schemas.microsoft.com/office/drawing/2014/main" id="{C0993190-C877-3D41-8E0E-B87780A65E45}"/>
              </a:ext>
            </a:extLst>
          </p:cNvPr>
          <p:cNvSpPr txBox="1">
            <a:spLocks/>
          </p:cNvSpPr>
          <p:nvPr/>
        </p:nvSpPr>
        <p:spPr>
          <a:xfrm>
            <a:off x="277669" y="1271150"/>
            <a:ext cx="6067269" cy="65855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pc="6" dirty="0">
                <a:solidFill>
                  <a:schemeClr val="tx1"/>
                </a:solidFill>
              </a:rPr>
              <a:t>Building your buyer persona and journey using our methodology will enable:</a:t>
            </a:r>
            <a:endParaRPr lang="en-US" dirty="0">
              <a:solidFill>
                <a:schemeClr val="tx1"/>
              </a:solidFill>
            </a:endParaRPr>
          </a:p>
        </p:txBody>
      </p:sp>
      <p:sp>
        <p:nvSpPr>
          <p:cNvPr id="24" name="Text Placeholder 7">
            <a:extLst>
              <a:ext uri="{FF2B5EF4-FFF2-40B4-BE49-F238E27FC236}">
                <a16:creationId xmlns:a16="http://schemas.microsoft.com/office/drawing/2014/main" id="{F2E898C7-A1DC-D745-BBB2-F0F0CB08192A}"/>
              </a:ext>
            </a:extLst>
          </p:cNvPr>
          <p:cNvSpPr txBox="1">
            <a:spLocks/>
          </p:cNvSpPr>
          <p:nvPr/>
        </p:nvSpPr>
        <p:spPr>
          <a:xfrm>
            <a:off x="262643" y="2050888"/>
            <a:ext cx="5999364" cy="3729037"/>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lnSpc>
                <a:spcPct val="110000"/>
              </a:lnSpc>
              <a:buFont typeface="Arial" panose="020B0604020202020204" pitchFamily="34" charset="0"/>
              <a:buChar char="•"/>
            </a:pPr>
            <a:r>
              <a:rPr lang="en-US" b="1" dirty="0">
                <a:solidFill>
                  <a:srgbClr val="000000"/>
                </a:solidFill>
                <a:latin typeface="Montserrat" panose="02000505000000020004" pitchFamily="2" charset="77"/>
              </a:rPr>
              <a:t>Greater stakeholder alignment </a:t>
            </a:r>
            <a:r>
              <a:rPr lang="en-US" dirty="0">
                <a:solidFill>
                  <a:srgbClr val="000000"/>
                </a:solidFill>
              </a:rPr>
              <a:t>– when marketing, product, and sales agree on personas, less time is wasted on targeting alternate personas.</a:t>
            </a:r>
          </a:p>
          <a:p>
            <a:pPr marL="184150" indent="-184150">
              <a:lnSpc>
                <a:spcPct val="110000"/>
              </a:lnSpc>
              <a:buFont typeface="Arial" panose="020B0604020202020204" pitchFamily="34" charset="0"/>
              <a:buChar char="•"/>
            </a:pPr>
            <a:r>
              <a:rPr lang="en-US" b="1" dirty="0">
                <a:solidFill>
                  <a:srgbClr val="000000"/>
                </a:solidFill>
                <a:latin typeface="Montserrat" panose="02000505000000020004" pitchFamily="2" charset="77"/>
              </a:rPr>
              <a:t>Improved product-market fit </a:t>
            </a:r>
            <a:r>
              <a:rPr lang="en-US" dirty="0">
                <a:solidFill>
                  <a:srgbClr val="000000"/>
                </a:solidFill>
              </a:rPr>
              <a:t>– when buyers see both pain-relieving features and value-based pricing, “because you asked vs. guessed,” win rates increase.</a:t>
            </a:r>
          </a:p>
          <a:p>
            <a:pPr marL="184150" indent="-184150">
              <a:lnSpc>
                <a:spcPct val="110000"/>
              </a:lnSpc>
              <a:buFont typeface="Arial" panose="020B0604020202020204" pitchFamily="34" charset="0"/>
              <a:buChar char="•"/>
            </a:pPr>
            <a:r>
              <a:rPr lang="en-US" b="1" dirty="0">
                <a:solidFill>
                  <a:srgbClr val="000000"/>
                </a:solidFill>
                <a:latin typeface="Montserrat" panose="02000505000000020004" pitchFamily="2" charset="77"/>
              </a:rPr>
              <a:t>Greater open and click-through rates </a:t>
            </a:r>
            <a:r>
              <a:rPr lang="en-US" dirty="0">
                <a:solidFill>
                  <a:srgbClr val="000000"/>
                </a:solidFill>
              </a:rPr>
              <a:t>– because you understood buyer pain points and motivations for solution seeking, you’ll see higher visits and engagement with your lead gen engine, and because you asked “what asset types do you find most helpful” your CTAs become ”lead-gen magnets” because you’ve offered the right asset types in your content marketing strategy.</a:t>
            </a:r>
          </a:p>
          <a:p>
            <a:pPr marL="184150" indent="-184150">
              <a:lnSpc>
                <a:spcPct val="110000"/>
              </a:lnSpc>
              <a:buFont typeface="Arial" panose="020B0604020202020204" pitchFamily="34" charset="0"/>
              <a:buChar char="•"/>
            </a:pPr>
            <a:r>
              <a:rPr lang="en-US" b="1" dirty="0">
                <a:solidFill>
                  <a:srgbClr val="000000"/>
                </a:solidFill>
                <a:latin typeface="Montserrat" panose="02000505000000020004" pitchFamily="2" charset="77"/>
              </a:rPr>
              <a:t>More qualified leads </a:t>
            </a:r>
            <a:r>
              <a:rPr lang="en-US" dirty="0">
                <a:solidFill>
                  <a:srgbClr val="000000"/>
                </a:solidFill>
              </a:rPr>
              <a:t>– because you defined a more accurate ideal customer profile (ICP) and your lead scoring algorithm has improved, sellers see more qualified leads.</a:t>
            </a:r>
          </a:p>
          <a:p>
            <a:pPr marL="184150" indent="-184150">
              <a:lnSpc>
                <a:spcPct val="110000"/>
              </a:lnSpc>
              <a:buFont typeface="Arial" panose="020B0604020202020204" pitchFamily="34" charset="0"/>
              <a:buChar char="•"/>
            </a:pPr>
            <a:r>
              <a:rPr lang="en-US" b="1" dirty="0">
                <a:solidFill>
                  <a:srgbClr val="000000"/>
                </a:solidFill>
                <a:latin typeface="Montserrat" panose="02000505000000020004" pitchFamily="2" charset="77"/>
              </a:rPr>
              <a:t>Increased sales cycle velocity </a:t>
            </a:r>
            <a:r>
              <a:rPr lang="en-US" dirty="0">
                <a:solidFill>
                  <a:srgbClr val="000000"/>
                </a:solidFill>
              </a:rPr>
              <a:t>– since you learned from personas their content and engagement preferences and what collateral types they need during the down-funnel sales discussions, sales calls are more productive and sales cycles shrink. </a:t>
            </a:r>
          </a:p>
        </p:txBody>
      </p:sp>
      <p:sp>
        <p:nvSpPr>
          <p:cNvPr id="7" name="Title 6">
            <a:extLst>
              <a:ext uri="{FF2B5EF4-FFF2-40B4-BE49-F238E27FC236}">
                <a16:creationId xmlns:a16="http://schemas.microsoft.com/office/drawing/2014/main" id="{8E5E26A3-133B-AA49-BA1F-42A1FD31CF10}"/>
              </a:ext>
            </a:extLst>
          </p:cNvPr>
          <p:cNvSpPr>
            <a:spLocks noGrp="1"/>
          </p:cNvSpPr>
          <p:nvPr>
            <p:ph type="title"/>
          </p:nvPr>
        </p:nvSpPr>
        <p:spPr>
          <a:xfrm>
            <a:off x="265710" y="207008"/>
            <a:ext cx="4967041" cy="1130188"/>
          </a:xfrm>
        </p:spPr>
        <p:txBody>
          <a:bodyPr/>
          <a:lstStyle/>
          <a:p>
            <a:r>
              <a:rPr lang="en-US" dirty="0"/>
              <a:t>Outcomes and benefits</a:t>
            </a:r>
          </a:p>
        </p:txBody>
      </p:sp>
    </p:spTree>
    <p:extLst>
      <p:ext uri="{BB962C8B-B14F-4D97-AF65-F5344CB8AC3E}">
        <p14:creationId xmlns:p14="http://schemas.microsoft.com/office/powerpoint/2010/main" val="146508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354105" y="357301"/>
            <a:ext cx="11536205" cy="1130188"/>
          </a:xfrm>
        </p:spPr>
        <p:txBody>
          <a:bodyPr>
            <a:noAutofit/>
          </a:bodyPr>
          <a:lstStyle/>
          <a:p>
            <a:r>
              <a:rPr lang="en-US" dirty="0"/>
              <a:t>Our </a:t>
            </a:r>
            <a:r>
              <a:rPr lang="en-US" b="1" dirty="0"/>
              <a:t>methodology for buyer persona and journey creation</a:t>
            </a:r>
            <a:endParaRPr lang="en-US" b="1" dirty="0">
              <a:solidFill>
                <a:srgbClr val="717272"/>
              </a:solidFill>
            </a:endParaRPr>
          </a:p>
        </p:txBody>
      </p:sp>
      <p:sp>
        <p:nvSpPr>
          <p:cNvPr id="7" name="Rectangle 6">
            <a:extLst>
              <a:ext uri="{FF2B5EF4-FFF2-40B4-BE49-F238E27FC236}">
                <a16:creationId xmlns:a16="http://schemas.microsoft.com/office/drawing/2014/main" id="{CD4FD073-B817-4E3F-89E9-A6CEE16BA7E5}"/>
              </a:ext>
            </a:extLst>
          </p:cNvPr>
          <p:cNvSpPr/>
          <p:nvPr/>
        </p:nvSpPr>
        <p:spPr>
          <a:xfrm flipV="1">
            <a:off x="354105" y="1785789"/>
            <a:ext cx="11536206" cy="83864"/>
          </a:xfrm>
          <a:prstGeom prst="rect">
            <a:avLst/>
          </a:prstGeom>
          <a:solidFill>
            <a:srgbClr val="38B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aphicFrame>
        <p:nvGraphicFramePr>
          <p:cNvPr id="8" name="Table 7">
            <a:extLst>
              <a:ext uri="{FF2B5EF4-FFF2-40B4-BE49-F238E27FC236}">
                <a16:creationId xmlns:a16="http://schemas.microsoft.com/office/drawing/2014/main" id="{7596626A-A49E-49CC-A20B-FA99D5E0E724}"/>
              </a:ext>
            </a:extLst>
          </p:cNvPr>
          <p:cNvGraphicFramePr>
            <a:graphicFrameLocks noGrp="1"/>
          </p:cNvGraphicFramePr>
          <p:nvPr>
            <p:extLst>
              <p:ext uri="{D42A27DB-BD31-4B8C-83A1-F6EECF244321}">
                <p14:modId xmlns:p14="http://schemas.microsoft.com/office/powerpoint/2010/main" val="2378367501"/>
              </p:ext>
            </p:extLst>
          </p:nvPr>
        </p:nvGraphicFramePr>
        <p:xfrm>
          <a:off x="375131" y="1923370"/>
          <a:ext cx="11515179" cy="4430160"/>
        </p:xfrm>
        <a:graphic>
          <a:graphicData uri="http://schemas.openxmlformats.org/drawingml/2006/table">
            <a:tbl>
              <a:tblPr firstRow="1" bandRow="1">
                <a:tableStyleId>{5C22544A-7EE6-4342-B048-85BDC9FD1C3A}</a:tableStyleId>
              </a:tblPr>
              <a:tblGrid>
                <a:gridCol w="1955395">
                  <a:extLst>
                    <a:ext uri="{9D8B030D-6E8A-4147-A177-3AD203B41FA5}">
                      <a16:colId xmlns:a16="http://schemas.microsoft.com/office/drawing/2014/main" val="976837652"/>
                    </a:ext>
                  </a:extLst>
                </a:gridCol>
                <a:gridCol w="3330054">
                  <a:extLst>
                    <a:ext uri="{9D8B030D-6E8A-4147-A177-3AD203B41FA5}">
                      <a16:colId xmlns:a16="http://schemas.microsoft.com/office/drawing/2014/main" val="2500794229"/>
                    </a:ext>
                  </a:extLst>
                </a:gridCol>
                <a:gridCol w="3289110">
                  <a:extLst>
                    <a:ext uri="{9D8B030D-6E8A-4147-A177-3AD203B41FA5}">
                      <a16:colId xmlns:a16="http://schemas.microsoft.com/office/drawing/2014/main" val="1791260046"/>
                    </a:ext>
                  </a:extLst>
                </a:gridCol>
                <a:gridCol w="2940620">
                  <a:extLst>
                    <a:ext uri="{9D8B030D-6E8A-4147-A177-3AD203B41FA5}">
                      <a16:colId xmlns:a16="http://schemas.microsoft.com/office/drawing/2014/main" val="4002077772"/>
                    </a:ext>
                  </a:extLst>
                </a:gridCol>
              </a:tblGrid>
              <a:tr h="926493">
                <a:tc>
                  <a:txBody>
                    <a:bodyPr/>
                    <a:lstStyle/>
                    <a:p>
                      <a:pPr marL="12700" marR="962660" indent="0">
                        <a:lnSpc>
                          <a:spcPct val="101000"/>
                        </a:lnSpc>
                        <a:spcBef>
                          <a:spcPts val="2045"/>
                        </a:spcBef>
                        <a:tabLst/>
                      </a:pPr>
                      <a:endParaRPr sz="1200" b="0" i="0" dirty="0">
                        <a:latin typeface="Montserrat SemiBold" pitchFamily="2" charset="77"/>
                        <a:cs typeface="Arial" panose="020B0604020202020204" pitchFamily="34" charset="0"/>
                      </a:endParaRPr>
                    </a:p>
                  </a:txBody>
                  <a:tcPr marL="108000" marR="0" marT="216000" marB="1080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1400" b="0" i="0" spc="6" dirty="0">
                          <a:solidFill>
                            <a:srgbClr val="028001"/>
                          </a:solidFill>
                          <a:latin typeface="Montserrat SemiBold" pitchFamily="2" charset="77"/>
                          <a:cs typeface="Arial" panose="020B0604020202020204" pitchFamily="34" charset="0"/>
                        </a:rPr>
                        <a:t>1. Document Team Knowledge of Buyer Persona and Drive Alignment</a:t>
                      </a:r>
                      <a:endParaRPr lang="en-CA" sz="1400" b="0" i="0" dirty="0">
                        <a:solidFill>
                          <a:srgbClr val="028001"/>
                        </a:solidFill>
                        <a:latin typeface="Montserrat SemiBold" pitchFamily="2" charset="77"/>
                        <a:cs typeface="Arial" panose="020B0604020202020204" pitchFamily="34" charset="0"/>
                      </a:endParaRPr>
                    </a:p>
                  </a:txBody>
                  <a:tcPr marL="108000" marR="108000" marT="216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8BC3F">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0" i="0" spc="6" dirty="0">
                          <a:solidFill>
                            <a:srgbClr val="028001"/>
                          </a:solidFill>
                          <a:latin typeface="Montserrat SemiBold" pitchFamily="2" charset="77"/>
                          <a:cs typeface="Arial" panose="020B0604020202020204" pitchFamily="34" charset="0"/>
                        </a:rPr>
                        <a:t>2. </a:t>
                      </a:r>
                      <a:r>
                        <a:rPr lang="en-US" sz="1400" b="0" i="0" spc="6" dirty="0">
                          <a:solidFill>
                            <a:srgbClr val="028001"/>
                          </a:solidFill>
                          <a:latin typeface="Montserrat SemiBold" pitchFamily="2" charset="77"/>
                          <a:cs typeface="Arial" panose="020B0604020202020204" pitchFamily="34" charset="0"/>
                        </a:rPr>
                        <a:t>Interview Target Buyer Prospects and Customers</a:t>
                      </a:r>
                      <a:endParaRPr lang="en-CA" sz="1400" b="0" i="0" dirty="0">
                        <a:solidFill>
                          <a:srgbClr val="028001"/>
                        </a:solidFill>
                        <a:latin typeface="Montserrat SemiBold" pitchFamily="2" charset="77"/>
                        <a:cs typeface="Arial" panose="020B0604020202020204" pitchFamily="34" charset="0"/>
                      </a:endParaRPr>
                    </a:p>
                  </a:txBody>
                  <a:tcPr marL="108000" marR="108000" marT="216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8BC3F">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028001"/>
                          </a:solidFill>
                          <a:latin typeface="Montserrat SemiBold" pitchFamily="2" charset="77"/>
                          <a:cs typeface="Arial" panose="020B0604020202020204" pitchFamily="34" charset="0"/>
                        </a:rPr>
                        <a:t>3. </a:t>
                      </a:r>
                      <a:r>
                        <a:rPr lang="en-CA" sz="1400" b="0" i="0" spc="6" dirty="0">
                          <a:solidFill>
                            <a:srgbClr val="028001"/>
                          </a:solidFill>
                          <a:latin typeface="Montserrat SemiBold" pitchFamily="2" charset="77"/>
                          <a:cs typeface="Arial" panose="020B0604020202020204" pitchFamily="34" charset="0"/>
                        </a:rPr>
                        <a:t>Create Outputs and Apply to Marketing, Sales, and Product</a:t>
                      </a:r>
                      <a:endParaRPr lang="en-CA" sz="1400" b="0" i="0" dirty="0">
                        <a:solidFill>
                          <a:srgbClr val="028001"/>
                        </a:solidFill>
                        <a:latin typeface="Montserrat SemiBold" pitchFamily="2" charset="77"/>
                        <a:cs typeface="Arial" panose="020B0604020202020204" pitchFamily="34" charset="0"/>
                      </a:endParaRPr>
                    </a:p>
                  </a:txBody>
                  <a:tcPr marL="108000" marR="108000" marT="216000" marB="10800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8BC3F">
                        <a:alpha val="30000"/>
                      </a:srgbClr>
                    </a:solidFill>
                  </a:tcPr>
                </a:tc>
                <a:extLst>
                  <a:ext uri="{0D108BD9-81ED-4DB2-BD59-A6C34878D82A}">
                    <a16:rowId xmlns:a16="http://schemas.microsoft.com/office/drawing/2014/main" val="2052837071"/>
                  </a:ext>
                </a:extLst>
              </a:tr>
              <a:tr h="1578982">
                <a:tc>
                  <a:txBody>
                    <a:bodyPr/>
                    <a:lstStyle/>
                    <a:p>
                      <a:r>
                        <a:rPr lang="en-US" sz="1400" b="1" i="0" dirty="0">
                          <a:solidFill>
                            <a:srgbClr val="4A4A4A"/>
                          </a:solidFill>
                          <a:latin typeface="Montserrat SemiBold" pitchFamily="2" charset="77"/>
                        </a:rPr>
                        <a:t>Phase Steps</a:t>
                      </a:r>
                    </a:p>
                  </a:txBody>
                  <a:tcPr marL="108000" marR="0" marT="36000" marB="14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lvl="0" indent="-228600">
                        <a:lnSpc>
                          <a:spcPct val="100000"/>
                        </a:lnSpc>
                        <a:buFont typeface="+mj-lt"/>
                        <a:buAutoNum type="arabicPeriod"/>
                        <a:defRPr/>
                      </a:pPr>
                      <a:r>
                        <a:rPr lang="en-US" sz="1200" b="0" i="0" spc="-5" dirty="0">
                          <a:latin typeface="Roboto Condensed Light" panose="020F0302020204030204" pitchFamily="34" charset="0"/>
                          <a:ea typeface="Roboto" panose="02000000000000000000" pitchFamily="2" charset="0"/>
                          <a:cs typeface="Roboto Condensed Light" panose="020F0302020204030204" pitchFamily="34" charset="0"/>
                        </a:rPr>
                        <a:t>Outline a vision for buyer persona and journey creation and identify stakeholders.</a:t>
                      </a:r>
                    </a:p>
                    <a:p>
                      <a:pPr marL="228600" lvl="0" indent="-228600">
                        <a:lnSpc>
                          <a:spcPct val="100000"/>
                        </a:lnSpc>
                        <a:buFont typeface="+mj-lt"/>
                        <a:buAutoNum type="arabicPeriod"/>
                        <a:defRPr/>
                      </a:pPr>
                      <a:r>
                        <a:rPr lang="en-US" sz="1200" b="0" i="0" spc="-5" dirty="0">
                          <a:latin typeface="Roboto Condensed Light" panose="020F0302020204030204" pitchFamily="34" charset="0"/>
                          <a:ea typeface="Roboto" panose="02000000000000000000" pitchFamily="2" charset="0"/>
                          <a:cs typeface="Roboto Condensed Light" panose="020F0302020204030204" pitchFamily="34" charset="0"/>
                        </a:rPr>
                        <a:t>Pull stakeholders together, identify initial buyer persona, and begin to document team knowledge about buyer persona (and journey where possible).</a:t>
                      </a:r>
                    </a:p>
                    <a:p>
                      <a:pPr marL="228600" lvl="0" indent="-228600">
                        <a:lnSpc>
                          <a:spcPct val="100000"/>
                        </a:lnSpc>
                        <a:buFont typeface="+mj-lt"/>
                        <a:buAutoNum type="arabicPeriod"/>
                        <a:defRPr/>
                      </a:pPr>
                      <a:r>
                        <a:rPr lang="en-US" sz="1200" b="0" i="0" spc="-5" dirty="0">
                          <a:latin typeface="Roboto Condensed Light" panose="020F0302020204030204" pitchFamily="34" charset="0"/>
                          <a:ea typeface="Roboto" panose="02000000000000000000" pitchFamily="2" charset="0"/>
                          <a:cs typeface="Roboto Condensed Light" panose="020F0302020204030204" pitchFamily="34" charset="0"/>
                        </a:rPr>
                        <a:t>Validate with industry and marketing analyst’s initial buyer persona, and identify list of buyer interviewees.</a:t>
                      </a:r>
                    </a:p>
                  </a:txBody>
                  <a:tcPr marL="46800" marR="108000" marT="36000" marB="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38BC3F">
                        <a:alpha val="10000"/>
                      </a:srgb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Hold interviews and document and share findings.</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Validate initial drafts of buyer persona and create initial documented buyer journey. Review findings among key stakeholders, steering committee, and supporting analysts.</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Complete remaining interviews.</a:t>
                      </a:r>
                    </a:p>
                  </a:txBody>
                  <a:tcPr marL="46800" marR="108000" marT="36000" marB="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38BC3F">
                        <a:alpha val="20000"/>
                      </a:srgbClr>
                    </a:solidFill>
                  </a:tcPr>
                </a:tc>
                <a:tc>
                  <a:txBody>
                    <a:bodyPr/>
                    <a:lstStyle/>
                    <a:p>
                      <a:pPr marL="228600" indent="-228600" algn="l">
                        <a:lnSpc>
                          <a:spcPct val="100000"/>
                        </a:lnSpc>
                        <a:buFont typeface="+mj-lt"/>
                        <a:buAutoNum type="arabicPeriod"/>
                      </a:pP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Summarize findings.</a:t>
                      </a:r>
                    </a:p>
                    <a:p>
                      <a:pPr marL="228600" indent="-228600" algn="l">
                        <a:lnSpc>
                          <a:spcPct val="100000"/>
                        </a:lnSpc>
                        <a:buFont typeface="+mj-lt"/>
                        <a:buAutoNum type="arabicPeriod"/>
                      </a:pP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Convene steering committee/exec. and working team for final review.</a:t>
                      </a:r>
                    </a:p>
                    <a:p>
                      <a:pPr marL="228600" indent="-228600" algn="l">
                        <a:lnSpc>
                          <a:spcPct val="100000"/>
                        </a:lnSpc>
                        <a:buFont typeface="+mj-lt"/>
                        <a:buAutoNum type="arabicPeriod"/>
                      </a:pP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Communicate to key stakeholders in product, marketing, sales, and customer success for activation. </a:t>
                      </a:r>
                    </a:p>
                  </a:txBody>
                  <a:tcPr marL="46800" marR="108000" marT="36000" marB="144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38BC3F">
                        <a:alpha val="30000"/>
                      </a:srgbClr>
                    </a:solidFill>
                  </a:tcPr>
                </a:tc>
                <a:extLst>
                  <a:ext uri="{0D108BD9-81ED-4DB2-BD59-A6C34878D82A}">
                    <a16:rowId xmlns:a16="http://schemas.microsoft.com/office/drawing/2014/main" val="106570360"/>
                  </a:ext>
                </a:extLst>
              </a:tr>
              <a:tr h="1751965">
                <a:tc>
                  <a:txBody>
                    <a:bodyPr/>
                    <a:lstStyle/>
                    <a:p>
                      <a:r>
                        <a:rPr lang="en-US" sz="1400" b="1" i="0" dirty="0">
                          <a:solidFill>
                            <a:srgbClr val="4A4A4A"/>
                          </a:solidFill>
                          <a:latin typeface="Montserrat SemiBold" pitchFamily="2" charset="77"/>
                        </a:rPr>
                        <a:t>Phase Outcomes</a:t>
                      </a:r>
                    </a:p>
                  </a:txBody>
                  <a:tcPr marL="108000" marR="108000" marT="108000" marB="108000"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Steering committee and team selection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Team insights about buyer persona documented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Buyer persona validation with industry and marketing analysts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Sales, marketing, and product alignment</a:t>
                      </a:r>
                    </a:p>
                  </a:txBody>
                  <a:tcPr marL="180000" marR="180000" marT="180000" marB="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38BC3F">
                        <a:alpha val="10000"/>
                      </a:srgb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Interview guide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Target interviewee list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Buyer-validated buyer persona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Buyer journey documented with asset types, channels, and “how buyers buy” fully documented</a:t>
                      </a:r>
                      <a:endParaRPr lang="en-US" sz="12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38BC3F">
                        <a:alpha val="20000"/>
                      </a:srgbClr>
                    </a:solidFill>
                  </a:tcPr>
                </a:tc>
                <a:tc>
                  <a:txBody>
                    <a:bodyPr/>
                    <a:lstStyle/>
                    <a:p>
                      <a:pPr marL="228600" indent="-228600" algn="l">
                        <a:lnSpc>
                          <a:spcPct val="100000"/>
                        </a:lnSpc>
                        <a:buFont typeface="+mj-lt"/>
                        <a:buAutoNum type="arabicPeriod"/>
                      </a:pP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Education deck on buyer persona and journey ready for use with all stakeholders: product, field marketing, sales, executives, customer success, partners</a:t>
                      </a:r>
                    </a:p>
                    <a:p>
                      <a:pPr marL="228600" indent="-228600" algn="l">
                        <a:lnSpc>
                          <a:spcPct val="100000"/>
                        </a:lnSpc>
                        <a:buFont typeface="+mj-lt"/>
                        <a:buAutoNum type="arabicPeriod"/>
                      </a:pP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Activation will update product-market fit, optimize lead gen, and improve sales effectiveness</a:t>
                      </a:r>
                    </a:p>
                  </a:txBody>
                  <a:tcPr marL="180000" marR="180000" marT="180000" marB="180000">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38BC3F">
                        <a:alpha val="30000"/>
                      </a:srgbClr>
                    </a:solidFill>
                  </a:tcPr>
                </a:tc>
                <a:extLst>
                  <a:ext uri="{0D108BD9-81ED-4DB2-BD59-A6C34878D82A}">
                    <a16:rowId xmlns:a16="http://schemas.microsoft.com/office/drawing/2014/main" val="385565625"/>
                  </a:ext>
                </a:extLst>
              </a:tr>
            </a:tbl>
          </a:graphicData>
        </a:graphic>
      </p:graphicFrame>
    </p:spTree>
    <p:extLst>
      <p:ext uri="{BB962C8B-B14F-4D97-AF65-F5344CB8AC3E}">
        <p14:creationId xmlns:p14="http://schemas.microsoft.com/office/powerpoint/2010/main" val="2203936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FD696E-785E-6A49-99E7-7DCBEBDACCF6}"/>
              </a:ext>
            </a:extLst>
          </p:cNvPr>
          <p:cNvSpPr txBox="1">
            <a:spLocks/>
          </p:cNvSpPr>
          <p:nvPr/>
        </p:nvSpPr>
        <p:spPr>
          <a:xfrm>
            <a:off x="269594" y="1129491"/>
            <a:ext cx="3046295" cy="533596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6485292" algn="r"/>
              </a:tabLst>
              <a:defRPr/>
            </a:pPr>
            <a:r>
              <a:rPr lang="en-US" sz="1800" dirty="0">
                <a:solidFill>
                  <a:srgbClr val="494949"/>
                </a:solidFill>
                <a:latin typeface="Roboto" panose="02000000000000000000" pitchFamily="2" charset="0"/>
                <a:ea typeface="Roboto" panose="02000000000000000000" pitchFamily="2" charset="0"/>
                <a:cs typeface="Px Grotesk"/>
              </a:rPr>
              <a:t>Our methodology will enable you to a</a:t>
            </a:r>
            <a:r>
              <a:rPr kumimoji="0" lang="en-US" sz="1800" u="none" strike="noStrike" kern="1200" cap="none" spc="-37" normalizeH="0" baseline="0" noProof="0" dirty="0">
                <a:ln>
                  <a:noFill/>
                </a:ln>
                <a:solidFill>
                  <a:srgbClr val="494949"/>
                </a:solidFill>
                <a:effectLst/>
                <a:uLnTx/>
                <a:uFillTx/>
                <a:latin typeface="Roboto" panose="02000000000000000000" pitchFamily="2" charset="0"/>
                <a:ea typeface="Roboto" panose="02000000000000000000" pitchFamily="2" charset="0"/>
                <a:cs typeface="Px Grotesk"/>
              </a:rPr>
              <a:t>lign your team on why it’s important to capture the most important attributes of buyer persona including:</a:t>
            </a:r>
          </a:p>
          <a:p>
            <a:pPr marL="470634" lvl="1">
              <a:spcBef>
                <a:spcPts val="1000"/>
              </a:spcBef>
              <a:tabLst>
                <a:tab pos="6485292" algn="r"/>
              </a:tabLst>
              <a:defRPr/>
            </a:pPr>
            <a:r>
              <a:rPr lang="en-US" sz="1400" spc="-37" dirty="0">
                <a:solidFill>
                  <a:srgbClr val="494949"/>
                </a:solidFill>
                <a:latin typeface="Roboto" panose="02000000000000000000" pitchFamily="2" charset="0"/>
                <a:ea typeface="Roboto" panose="02000000000000000000" pitchFamily="2" charset="0"/>
                <a:cs typeface="Px Grotesk"/>
              </a:rPr>
              <a:t>Functional – helps you find and locate your target personas</a:t>
            </a:r>
          </a:p>
          <a:p>
            <a:pPr marL="470634" lvl="1">
              <a:spcBef>
                <a:spcPts val="1000"/>
              </a:spcBef>
              <a:tabLst>
                <a:tab pos="6485292" algn="r"/>
              </a:tabLst>
              <a:defRPr/>
            </a:pPr>
            <a:r>
              <a:rPr kumimoji="0" lang="en-US" sz="1400" u="none" strike="noStrike" kern="1200" cap="none" spc="-37" normalizeH="0" baseline="0" noProof="0" dirty="0">
                <a:ln>
                  <a:noFill/>
                </a:ln>
                <a:solidFill>
                  <a:srgbClr val="494949"/>
                </a:solidFill>
                <a:effectLst/>
                <a:uLnTx/>
                <a:uFillTx/>
                <a:latin typeface="Roboto" panose="02000000000000000000" pitchFamily="2" charset="0"/>
                <a:ea typeface="Roboto" panose="02000000000000000000" pitchFamily="2" charset="0"/>
                <a:cs typeface="Px Grotesk"/>
              </a:rPr>
              <a:t>Emotive – deepens team understanding of buyer initiatives, motivations for seeking alternatives, challenges they face, pain points for your offerings to address, and terminology that describes the “space”</a:t>
            </a:r>
          </a:p>
          <a:p>
            <a:pPr marL="470634" lvl="1">
              <a:spcBef>
                <a:spcPts val="1000"/>
              </a:spcBef>
              <a:tabLst>
                <a:tab pos="6485292" algn="r"/>
              </a:tabLst>
              <a:defRPr/>
            </a:pPr>
            <a:r>
              <a:rPr lang="en-US" sz="1400" spc="-37" dirty="0">
                <a:solidFill>
                  <a:srgbClr val="494949"/>
                </a:solidFill>
                <a:latin typeface="Roboto" panose="02000000000000000000" pitchFamily="2" charset="0"/>
                <a:ea typeface="Roboto" panose="02000000000000000000" pitchFamily="2" charset="0"/>
                <a:cs typeface="Px Grotesk"/>
              </a:rPr>
              <a:t>Solution – enables greater product market fit</a:t>
            </a:r>
          </a:p>
          <a:p>
            <a:pPr marL="470634" lvl="1">
              <a:spcBef>
                <a:spcPts val="1000"/>
              </a:spcBef>
              <a:tabLst>
                <a:tab pos="6485292" algn="r"/>
              </a:tabLst>
              <a:defRPr/>
            </a:pPr>
            <a:r>
              <a:rPr kumimoji="0" lang="en-US" sz="1400" u="none" strike="noStrike" kern="1200" cap="none" spc="-37" normalizeH="0" baseline="0" noProof="0" dirty="0">
                <a:ln>
                  <a:noFill/>
                </a:ln>
                <a:solidFill>
                  <a:srgbClr val="494949"/>
                </a:solidFill>
                <a:effectLst/>
                <a:uLnTx/>
                <a:uFillTx/>
                <a:latin typeface="Roboto" panose="02000000000000000000" pitchFamily="2" charset="0"/>
                <a:ea typeface="Roboto" panose="02000000000000000000" pitchFamily="2" charset="0"/>
                <a:cs typeface="Px Grotesk"/>
              </a:rPr>
              <a:t>Behavioral – clarifies how to communicate with personas and understand their content preferences</a:t>
            </a:r>
          </a:p>
        </p:txBody>
      </p:sp>
      <p:sp>
        <p:nvSpPr>
          <p:cNvPr id="4" name="Title 5">
            <a:extLst>
              <a:ext uri="{FF2B5EF4-FFF2-40B4-BE49-F238E27FC236}">
                <a16:creationId xmlns:a16="http://schemas.microsoft.com/office/drawing/2014/main" id="{3462E0D5-2320-8A4C-B5C9-2BB927D3DF01}"/>
              </a:ext>
            </a:extLst>
          </p:cNvPr>
          <p:cNvSpPr txBox="1">
            <a:spLocks/>
          </p:cNvSpPr>
          <p:nvPr/>
        </p:nvSpPr>
        <p:spPr>
          <a:xfrm>
            <a:off x="0" y="52216"/>
            <a:ext cx="11301984" cy="586803"/>
          </a:xfrm>
          <a:prstGeom prst="rect">
            <a:avLst/>
          </a:prstGeom>
        </p:spPr>
        <p:txBody>
          <a:bodyPr/>
          <a:lstStyle>
            <a:lvl1pPr algn="l" defTabSz="914400" rtl="0" eaLnBrk="1" latinLnBrk="0" hangingPunct="1">
              <a:lnSpc>
                <a:spcPct val="90000"/>
              </a:lnSpc>
              <a:spcBef>
                <a:spcPct val="0"/>
              </a:spcBef>
              <a:buNone/>
              <a:defRPr sz="4000" b="0" i="0" kern="1200">
                <a:solidFill>
                  <a:srgbClr val="3F3D3D"/>
                </a:solidFill>
                <a:latin typeface="Montserrat" pitchFamily="2" charset="77"/>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tx1"/>
                </a:solidFill>
              </a:rPr>
              <a:t>Our approach provides interview guides and templates to help rebuild buyer persona</a:t>
            </a:r>
            <a:endParaRPr kumimoji="0" lang="en-US" sz="3600" b="1" u="none" strike="noStrike" kern="1200" cap="none" spc="0" normalizeH="0" baseline="0" noProof="0" dirty="0">
              <a:ln>
                <a:noFill/>
              </a:ln>
              <a:solidFill>
                <a:schemeClr val="tx1"/>
              </a:solidFill>
              <a:effectLst/>
              <a:uLnTx/>
              <a:uFillTx/>
            </a:endParaRPr>
          </a:p>
        </p:txBody>
      </p:sp>
      <p:graphicFrame>
        <p:nvGraphicFramePr>
          <p:cNvPr id="5" name="Table 4">
            <a:extLst>
              <a:ext uri="{FF2B5EF4-FFF2-40B4-BE49-F238E27FC236}">
                <a16:creationId xmlns:a16="http://schemas.microsoft.com/office/drawing/2014/main" id="{0FF7084C-F40F-49BC-9CF8-15A4D5977C8E}"/>
              </a:ext>
            </a:extLst>
          </p:cNvPr>
          <p:cNvGraphicFramePr>
            <a:graphicFrameLocks noGrp="1"/>
          </p:cNvGraphicFramePr>
          <p:nvPr>
            <p:extLst>
              <p:ext uri="{D42A27DB-BD31-4B8C-83A1-F6EECF244321}">
                <p14:modId xmlns:p14="http://schemas.microsoft.com/office/powerpoint/2010/main" val="2972175707"/>
              </p:ext>
            </p:extLst>
          </p:nvPr>
        </p:nvGraphicFramePr>
        <p:xfrm>
          <a:off x="3568504" y="1129491"/>
          <a:ext cx="8327460" cy="5212080"/>
        </p:xfrm>
        <a:graphic>
          <a:graphicData uri="http://schemas.openxmlformats.org/drawingml/2006/table">
            <a:tbl>
              <a:tblPr firstRow="1" bandRow="1">
                <a:tableStyleId>{5C22544A-7EE6-4342-B048-85BDC9FD1C3A}</a:tableStyleId>
              </a:tblPr>
              <a:tblGrid>
                <a:gridCol w="1050102">
                  <a:extLst>
                    <a:ext uri="{9D8B030D-6E8A-4147-A177-3AD203B41FA5}">
                      <a16:colId xmlns:a16="http://schemas.microsoft.com/office/drawing/2014/main" val="20001"/>
                    </a:ext>
                  </a:extLst>
                </a:gridCol>
                <a:gridCol w="971706">
                  <a:extLst>
                    <a:ext uri="{9D8B030D-6E8A-4147-A177-3AD203B41FA5}">
                      <a16:colId xmlns:a16="http://schemas.microsoft.com/office/drawing/2014/main" val="1652083877"/>
                    </a:ext>
                  </a:extLst>
                </a:gridCol>
                <a:gridCol w="147320">
                  <a:extLst>
                    <a:ext uri="{9D8B030D-6E8A-4147-A177-3AD203B41FA5}">
                      <a16:colId xmlns:a16="http://schemas.microsoft.com/office/drawing/2014/main" val="20002"/>
                    </a:ext>
                  </a:extLst>
                </a:gridCol>
                <a:gridCol w="361696">
                  <a:extLst>
                    <a:ext uri="{9D8B030D-6E8A-4147-A177-3AD203B41FA5}">
                      <a16:colId xmlns:a16="http://schemas.microsoft.com/office/drawing/2014/main" val="2908132091"/>
                    </a:ext>
                  </a:extLst>
                </a:gridCol>
                <a:gridCol w="645603">
                  <a:extLst>
                    <a:ext uri="{9D8B030D-6E8A-4147-A177-3AD203B41FA5}">
                      <a16:colId xmlns:a16="http://schemas.microsoft.com/office/drawing/2014/main" val="20003"/>
                    </a:ext>
                  </a:extLst>
                </a:gridCol>
                <a:gridCol w="147320">
                  <a:extLst>
                    <a:ext uri="{9D8B030D-6E8A-4147-A177-3AD203B41FA5}">
                      <a16:colId xmlns:a16="http://schemas.microsoft.com/office/drawing/2014/main" val="20004"/>
                    </a:ext>
                  </a:extLst>
                </a:gridCol>
                <a:gridCol w="1050102">
                  <a:extLst>
                    <a:ext uri="{9D8B030D-6E8A-4147-A177-3AD203B41FA5}">
                      <a16:colId xmlns:a16="http://schemas.microsoft.com/office/drawing/2014/main" val="1756233186"/>
                    </a:ext>
                  </a:extLst>
                </a:gridCol>
                <a:gridCol w="147320">
                  <a:extLst>
                    <a:ext uri="{9D8B030D-6E8A-4147-A177-3AD203B41FA5}">
                      <a16:colId xmlns:a16="http://schemas.microsoft.com/office/drawing/2014/main" val="1011277353"/>
                    </a:ext>
                  </a:extLst>
                </a:gridCol>
                <a:gridCol w="504927">
                  <a:extLst>
                    <a:ext uri="{9D8B030D-6E8A-4147-A177-3AD203B41FA5}">
                      <a16:colId xmlns:a16="http://schemas.microsoft.com/office/drawing/2014/main" val="4165334458"/>
                    </a:ext>
                  </a:extLst>
                </a:gridCol>
                <a:gridCol w="558519">
                  <a:extLst>
                    <a:ext uri="{9D8B030D-6E8A-4147-A177-3AD203B41FA5}">
                      <a16:colId xmlns:a16="http://schemas.microsoft.com/office/drawing/2014/main" val="20006"/>
                    </a:ext>
                  </a:extLst>
                </a:gridCol>
                <a:gridCol w="147320">
                  <a:extLst>
                    <a:ext uri="{9D8B030D-6E8A-4147-A177-3AD203B41FA5}">
                      <a16:colId xmlns:a16="http://schemas.microsoft.com/office/drawing/2014/main" val="20007"/>
                    </a:ext>
                  </a:extLst>
                </a:gridCol>
                <a:gridCol w="147320">
                  <a:extLst>
                    <a:ext uri="{9D8B030D-6E8A-4147-A177-3AD203B41FA5}">
                      <a16:colId xmlns:a16="http://schemas.microsoft.com/office/drawing/2014/main" val="2153647539"/>
                    </a:ext>
                  </a:extLst>
                </a:gridCol>
                <a:gridCol w="796720">
                  <a:extLst>
                    <a:ext uri="{9D8B030D-6E8A-4147-A177-3AD203B41FA5}">
                      <a16:colId xmlns:a16="http://schemas.microsoft.com/office/drawing/2014/main" val="20008"/>
                    </a:ext>
                  </a:extLst>
                </a:gridCol>
                <a:gridCol w="236740">
                  <a:extLst>
                    <a:ext uri="{9D8B030D-6E8A-4147-A177-3AD203B41FA5}">
                      <a16:colId xmlns:a16="http://schemas.microsoft.com/office/drawing/2014/main" val="20009"/>
                    </a:ext>
                  </a:extLst>
                </a:gridCol>
                <a:gridCol w="1414745">
                  <a:extLst>
                    <a:ext uri="{9D8B030D-6E8A-4147-A177-3AD203B41FA5}">
                      <a16:colId xmlns:a16="http://schemas.microsoft.com/office/drawing/2014/main" val="20010"/>
                    </a:ext>
                  </a:extLst>
                </a:gridCol>
              </a:tblGrid>
              <a:tr h="333020">
                <a:tc gridSpan="15">
                  <a:txBody>
                    <a:bodyPr/>
                    <a:lstStyle/>
                    <a:p>
                      <a:pPr marL="0" algn="ctr" defTabSz="457189" rtl="0" eaLnBrk="1" latinLnBrk="0" hangingPunct="1"/>
                      <a:r>
                        <a:rPr lang="en-US" sz="1200" b="0" i="0" kern="1200" dirty="0">
                          <a:solidFill>
                            <a:schemeClr val="bg1"/>
                          </a:solidFill>
                          <a:latin typeface="Roboto" panose="02000000000000000000" pitchFamily="2" charset="0"/>
                          <a:ea typeface="Roboto" panose="02000000000000000000" pitchFamily="2" charset="0"/>
                          <a:cs typeface="+mn-cs"/>
                        </a:rPr>
                        <a:t>Functional – “to find them”</a:t>
                      </a:r>
                    </a:p>
                  </a:txBody>
                  <a:tcPr marL="121920" marR="121920" marT="85344" marB="853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9BC3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646569"/>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9073">
                <a:tc gridSpan="2">
                  <a:txBody>
                    <a:bodyPr/>
                    <a:lstStyle/>
                    <a:p>
                      <a:pPr algn="ctr"/>
                      <a:r>
                        <a:rPr lang="en-US" sz="1000" b="0" i="0" dirty="0">
                          <a:solidFill>
                            <a:schemeClr val="tx1"/>
                          </a:solidFill>
                          <a:latin typeface="Roboto" panose="02000000000000000000" pitchFamily="2" charset="0"/>
                          <a:ea typeface="Roboto" panose="02000000000000000000" pitchFamily="2" charset="0"/>
                        </a:rPr>
                        <a:t>Job Role</a:t>
                      </a:r>
                    </a:p>
                  </a:txBody>
                  <a:tcPr marL="121920" marR="121920" marT="85344" marB="853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3">
                  <a:txBody>
                    <a:bodyPr/>
                    <a:lstStyle/>
                    <a:p>
                      <a:pPr marL="0" algn="ctr" defTabSz="457189" rtl="0" eaLnBrk="1" latinLnBrk="0" hangingPunct="1"/>
                      <a:r>
                        <a:rPr lang="en-US" sz="1000" b="0" i="0" kern="1200" dirty="0">
                          <a:solidFill>
                            <a:schemeClr val="tx1"/>
                          </a:solidFill>
                          <a:latin typeface="Roboto" panose="02000000000000000000" pitchFamily="2" charset="0"/>
                          <a:ea typeface="Roboto" panose="02000000000000000000" pitchFamily="2" charset="0"/>
                          <a:cs typeface="+mn-cs"/>
                        </a:rPr>
                        <a:t>Titles</a:t>
                      </a:r>
                    </a:p>
                  </a:txBody>
                  <a:tcPr marL="121920" marR="121920" marT="85344" marB="853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5">
                  <a:txBody>
                    <a:bodyPr/>
                    <a:lstStyle/>
                    <a:p>
                      <a:pPr marL="0" algn="ctr" defTabSz="457189" rtl="0" eaLnBrk="1" latinLnBrk="0" hangingPunct="1"/>
                      <a:r>
                        <a:rPr lang="en-US" sz="1000" b="0" i="0" kern="1200" dirty="0">
                          <a:solidFill>
                            <a:schemeClr val="tx1"/>
                          </a:solidFill>
                          <a:latin typeface="Roboto" panose="02000000000000000000" pitchFamily="2" charset="0"/>
                          <a:ea typeface="Roboto" panose="02000000000000000000" pitchFamily="2" charset="0"/>
                          <a:cs typeface="+mn-cs"/>
                        </a:rPr>
                        <a:t>Org. Chart Dynamics</a:t>
                      </a:r>
                    </a:p>
                  </a:txBody>
                  <a:tcPr marL="121920" marR="121920" marT="85344" marB="853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algn="ctr" defTabSz="457189" rtl="0" eaLnBrk="1" latinLnBrk="0" hangingPunct="1"/>
                      <a:r>
                        <a:rPr lang="en-US" sz="1000" b="0" i="0" kern="1200" dirty="0">
                          <a:solidFill>
                            <a:schemeClr val="tx1"/>
                          </a:solidFill>
                          <a:latin typeface="Roboto" panose="02000000000000000000" pitchFamily="2" charset="0"/>
                          <a:ea typeface="Roboto" panose="02000000000000000000" pitchFamily="2" charset="0"/>
                          <a:cs typeface="+mn-cs"/>
                        </a:rPr>
                        <a:t>Buying Center</a:t>
                      </a:r>
                    </a:p>
                  </a:txBody>
                  <a:tcPr marL="121920" marR="121920" marT="85344" marB="853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ctr" defTabSz="457189" rtl="0" eaLnBrk="1" latinLnBrk="0" hangingPunct="1"/>
                      <a:r>
                        <a:rPr lang="en-US" sz="1000" b="0" i="0" kern="1200" dirty="0">
                          <a:solidFill>
                            <a:schemeClr val="tx1"/>
                          </a:solidFill>
                          <a:latin typeface="Roboto" panose="02000000000000000000" pitchFamily="2" charset="0"/>
                          <a:ea typeface="Roboto" panose="02000000000000000000" pitchFamily="2" charset="0"/>
                          <a:cs typeface="+mn-cs"/>
                        </a:rPr>
                        <a:t>Firmographics</a:t>
                      </a:r>
                    </a:p>
                  </a:txBody>
                  <a:tcPr marL="121920" marR="121920" marT="85344" marB="853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3020">
                <a:tc gridSpan="15">
                  <a:txBody>
                    <a:bodyPr/>
                    <a:lstStyle/>
                    <a:p>
                      <a:pPr marL="0" algn="ctr" defTabSz="457189" rtl="0" eaLnBrk="1" latinLnBrk="0" hangingPunct="1"/>
                      <a:r>
                        <a:rPr lang="en-US" sz="1200" b="0" i="0" kern="1200" dirty="0">
                          <a:solidFill>
                            <a:schemeClr val="bg1"/>
                          </a:solidFill>
                          <a:latin typeface="Roboto" panose="02000000000000000000" pitchFamily="2" charset="0"/>
                          <a:ea typeface="Roboto" panose="02000000000000000000" pitchFamily="2" charset="0"/>
                          <a:cs typeface="+mn-cs"/>
                        </a:rPr>
                        <a:t>Emotive – “what they do and jobs to be done”</a:t>
                      </a:r>
                    </a:p>
                  </a:txBody>
                  <a:tcPr marL="121920" marR="121920" marT="85344" marB="853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9BC3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646569"/>
                      </a:solidFill>
                      <a:prstDash val="solid"/>
                      <a:round/>
                      <a:headEnd type="none" w="med" len="med"/>
                      <a:tailEnd type="none" w="med" len="med"/>
                    </a:lnL>
                    <a:lnT w="6350" cap="flat" cmpd="sng" algn="ctr">
                      <a:solidFill>
                        <a:srgbClr val="646569"/>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878483">
                <a:tc gridSpan="4">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Roboto" panose="02000000000000000000" pitchFamily="2" charset="0"/>
                          <a:ea typeface="Roboto" panose="02000000000000000000" pitchFamily="2" charset="0"/>
                        </a:rPr>
                        <a:t>Initiatives: W</a:t>
                      </a:r>
                      <a:r>
                        <a:rPr lang="en-US" sz="1000" b="0" i="0" kern="1200" dirty="0">
                          <a:solidFill>
                            <a:schemeClr val="tx1"/>
                          </a:solidFill>
                          <a:effectLst/>
                          <a:latin typeface="Roboto" panose="02000000000000000000" pitchFamily="2" charset="0"/>
                          <a:ea typeface="Roboto" panose="02000000000000000000" pitchFamily="2" charset="0"/>
                          <a:cs typeface="+mn-cs"/>
                        </a:rPr>
                        <a:t>hat programs/projects the persona is tasked with and their feelings and aspirations about these initiatives. Motivations?</a:t>
                      </a:r>
                      <a:r>
                        <a:rPr lang="en-US" sz="1000" b="0" i="0" kern="1200" baseline="0" dirty="0">
                          <a:solidFill>
                            <a:schemeClr val="tx1"/>
                          </a:solidFill>
                          <a:effectLst/>
                          <a:latin typeface="Roboto" panose="02000000000000000000" pitchFamily="2" charset="0"/>
                          <a:ea typeface="Roboto" panose="02000000000000000000" pitchFamily="2" charset="0"/>
                          <a:cs typeface="+mn-cs"/>
                        </a:rPr>
                        <a:t> Build credibility? Get promoted? </a:t>
                      </a:r>
                      <a:endParaRPr lang="en-US" sz="1000" b="0" i="0" dirty="0">
                        <a:solidFill>
                          <a:schemeClr val="tx1"/>
                        </a:solidFill>
                        <a:latin typeface="Roboto" panose="02000000000000000000" pitchFamily="2" charset="0"/>
                        <a:ea typeface="Roboto" panose="02000000000000000000" pitchFamily="2" charset="0"/>
                      </a:endParaRP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a:r>
                        <a:rPr lang="en-US" sz="1000" b="0" i="0" dirty="0">
                          <a:solidFill>
                            <a:schemeClr val="tx1"/>
                          </a:solidFill>
                          <a:latin typeface="Roboto" panose="02000000000000000000" pitchFamily="2" charset="0"/>
                          <a:ea typeface="Roboto" panose="02000000000000000000" pitchFamily="2" charset="0"/>
                        </a:rPr>
                        <a:t>Challenges: </a:t>
                      </a:r>
                      <a:r>
                        <a:rPr lang="en-US" sz="1000" b="0" i="0" kern="1200" dirty="0">
                          <a:solidFill>
                            <a:schemeClr val="tx1"/>
                          </a:solidFill>
                          <a:effectLst/>
                          <a:latin typeface="Roboto" panose="02000000000000000000" pitchFamily="2" charset="0"/>
                          <a:ea typeface="Roboto" panose="02000000000000000000" pitchFamily="2" charset="0"/>
                          <a:cs typeface="+mn-cs"/>
                        </a:rPr>
                        <a:t>Identify the business issues, problems, and pain points that impede attainment of objectives. What are their fears, uncertainties, and doubts about these challenges?</a:t>
                      </a: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6350" cap="flat" cmpd="sng" algn="ctr">
                      <a:solidFill>
                        <a:srgbClr val="646569"/>
                      </a:solidFill>
                      <a:prstDash val="solid"/>
                      <a:round/>
                      <a:headEnd type="none" w="med" len="med"/>
                      <a:tailEnd type="none" w="med" len="med"/>
                    </a:lnL>
                  </a:tcPr>
                </a:tc>
                <a:tc hMerge="1">
                  <a:txBody>
                    <a:bodyPr/>
                    <a:lstStyle/>
                    <a:p>
                      <a:endParaRPr lang="en-US"/>
                    </a:p>
                  </a:txBody>
                  <a:tcPr/>
                </a:tc>
                <a:tc hMerge="1">
                  <a:txBody>
                    <a:bodyPr/>
                    <a:lstStyle/>
                    <a:p>
                      <a:pPr algn="l"/>
                      <a:endParaRPr lang="en-US" sz="1000" b="0" i="0" kern="1200" dirty="0">
                        <a:solidFill>
                          <a:schemeClr val="tx1"/>
                        </a:solidFill>
                        <a:effectLst/>
                        <a:latin typeface="Roboto" panose="02000000000000000000" pitchFamily="2" charset="0"/>
                        <a:ea typeface="Roboto" panose="02000000000000000000" pitchFamily="2" charset="0"/>
                        <a:cs typeface="+mn-cs"/>
                      </a:endParaRPr>
                    </a:p>
                  </a:txBody>
                  <a:tcPr marL="121920" marR="121920" marT="85344" marB="85344">
                    <a:lnL w="6350" cap="flat" cmpd="sng" algn="ctr">
                      <a:solidFill>
                        <a:srgbClr val="646569"/>
                      </a:solidFill>
                      <a:prstDash val="solid"/>
                      <a:round/>
                      <a:headEnd type="none" w="med" len="med"/>
                      <a:tailEnd type="none" w="med" len="med"/>
                    </a:lnL>
                    <a:lnR w="6350" cap="flat" cmpd="sng" algn="ctr">
                      <a:solidFill>
                        <a:srgbClr val="646569"/>
                      </a:solidFill>
                      <a:prstDash val="solid"/>
                      <a:round/>
                      <a:headEnd type="none" w="med" len="med"/>
                      <a:tailEnd type="none" w="med" len="med"/>
                    </a:lnR>
                    <a:lnT w="6350" cap="flat" cmpd="sng" algn="ctr">
                      <a:solidFill>
                        <a:srgbClr val="646569"/>
                      </a:solidFill>
                      <a:prstDash val="solid"/>
                      <a:round/>
                      <a:headEnd type="none" w="med" len="med"/>
                      <a:tailEnd type="none" w="med" len="med"/>
                    </a:lnT>
                    <a:lnB w="6350" cap="flat" cmpd="sng" algn="ctr">
                      <a:solidFill>
                        <a:srgbClr val="646569"/>
                      </a:solidFill>
                      <a:prstDash val="solid"/>
                      <a:round/>
                      <a:headEnd type="none" w="med" len="med"/>
                      <a:tailEnd type="none" w="med" len="med"/>
                    </a:lnB>
                    <a:noFill/>
                  </a:tcPr>
                </a:tc>
                <a:tc hMerge="1">
                  <a:txBody>
                    <a:bodyPr/>
                    <a:lstStyle/>
                    <a:p>
                      <a:pPr algn="l"/>
                      <a:endParaRPr lang="en-US" sz="1000" b="0" i="0" kern="1200" dirty="0">
                        <a:solidFill>
                          <a:schemeClr val="tx1"/>
                        </a:solidFill>
                        <a:effectLst/>
                        <a:latin typeface="Roboto" panose="02000000000000000000" pitchFamily="2" charset="0"/>
                        <a:ea typeface="Roboto" panose="02000000000000000000" pitchFamily="2" charset="0"/>
                        <a:cs typeface="+mn-cs"/>
                      </a:endParaRP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a:r>
                        <a:rPr lang="en-US" sz="1000" b="0" i="0" dirty="0">
                          <a:solidFill>
                            <a:schemeClr val="tx1"/>
                          </a:solidFill>
                          <a:latin typeface="Roboto" panose="02000000000000000000" pitchFamily="2" charset="0"/>
                          <a:ea typeface="Roboto" panose="02000000000000000000" pitchFamily="2" charset="0"/>
                        </a:rPr>
                        <a:t>Buyer Need: They may </a:t>
                      </a:r>
                      <a:r>
                        <a:rPr lang="en-US" sz="1000" b="0" i="0" kern="1200" noProof="0" dirty="0">
                          <a:solidFill>
                            <a:schemeClr val="tx1"/>
                          </a:solidFill>
                          <a:effectLst/>
                          <a:latin typeface="Roboto" panose="02000000000000000000" pitchFamily="2" charset="0"/>
                          <a:ea typeface="Roboto" panose="02000000000000000000" pitchFamily="2" charset="0"/>
                          <a:cs typeface="+mn-cs"/>
                        </a:rPr>
                        <a:t>have multiple needs; which need is most likely met with the offering?</a:t>
                      </a:r>
                      <a:endParaRPr lang="en-US" sz="1000" b="0" i="0" kern="1200" dirty="0">
                        <a:solidFill>
                          <a:schemeClr val="tx1"/>
                        </a:solidFill>
                        <a:effectLst/>
                        <a:latin typeface="Roboto" panose="02000000000000000000" pitchFamily="2" charset="0"/>
                        <a:ea typeface="Roboto" panose="02000000000000000000" pitchFamily="2" charset="0"/>
                        <a:cs typeface="+mn-cs"/>
                      </a:endParaRP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Roboto" panose="02000000000000000000" pitchFamily="2" charset="0"/>
                          <a:ea typeface="Roboto" panose="02000000000000000000" pitchFamily="2" charset="0"/>
                        </a:rPr>
                        <a:t>Terminology: </a:t>
                      </a:r>
                      <a:r>
                        <a:rPr lang="en-US" sz="1000" b="0" i="0" kern="1200" noProof="0" dirty="0">
                          <a:solidFill>
                            <a:schemeClr val="tx1"/>
                          </a:solidFill>
                          <a:effectLst/>
                          <a:latin typeface="Roboto" panose="02000000000000000000" pitchFamily="2" charset="0"/>
                          <a:ea typeface="Roboto" panose="02000000000000000000" pitchFamily="2" charset="0"/>
                          <a:cs typeface="+mn-cs"/>
                        </a:rPr>
                        <a:t>What are the keywords/phrases they organically use to discuss the buyer need or business issue?</a:t>
                      </a:r>
                      <a:endParaRPr lang="en-US" sz="1000" b="0" i="0" kern="1200" dirty="0">
                        <a:solidFill>
                          <a:schemeClr val="tx1"/>
                        </a:solidFill>
                        <a:effectLst/>
                        <a:latin typeface="Roboto" panose="02000000000000000000" pitchFamily="2" charset="0"/>
                        <a:ea typeface="Roboto" panose="02000000000000000000" pitchFamily="2" charset="0"/>
                        <a:cs typeface="+mn-cs"/>
                      </a:endParaRP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3"/>
                  </a:ext>
                </a:extLst>
              </a:tr>
              <a:tr h="333020">
                <a:tc gridSpan="15">
                  <a:txBody>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1200" b="0" i="0" kern="1200" dirty="0">
                          <a:solidFill>
                            <a:schemeClr val="bg1"/>
                          </a:solidFill>
                          <a:latin typeface="Roboto" panose="02000000000000000000" pitchFamily="2" charset="0"/>
                          <a:ea typeface="Roboto" panose="02000000000000000000" pitchFamily="2" charset="0"/>
                          <a:cs typeface="+mn-cs"/>
                        </a:rPr>
                        <a:t>Decision Criteria – “how they decide”</a:t>
                      </a: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9BC3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646569"/>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592186">
                <a:tc gridSpan="7">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Roboto" panose="02000000000000000000" pitchFamily="2" charset="0"/>
                          <a:ea typeface="Roboto" panose="02000000000000000000" pitchFamily="2" charset="0"/>
                        </a:rPr>
                        <a:t>Buyer Role: </a:t>
                      </a:r>
                      <a:r>
                        <a:rPr lang="en-US" sz="1000" b="0" i="0" kern="1200" dirty="0">
                          <a:solidFill>
                            <a:schemeClr val="tx1"/>
                          </a:solidFill>
                          <a:effectLst/>
                          <a:latin typeface="Roboto" panose="02000000000000000000" pitchFamily="2" charset="0"/>
                          <a:ea typeface="Roboto" panose="02000000000000000000" pitchFamily="2" charset="0"/>
                          <a:cs typeface="+mn-cs"/>
                        </a:rPr>
                        <a:t>List decision-making criteria and power level. The five common buyer roles are champion, influencer, decision maker, user, and ratifier (purchaser/negotiator). </a:t>
                      </a: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457189" rtl="0" eaLnBrk="1" fontAlgn="auto" latinLnBrk="0" hangingPunct="1">
                        <a:lnSpc>
                          <a:spcPct val="100000"/>
                        </a:lnSpc>
                        <a:spcBef>
                          <a:spcPts val="0"/>
                        </a:spcBef>
                        <a:spcAft>
                          <a:spcPts val="0"/>
                        </a:spcAft>
                        <a:buClrTx/>
                        <a:buSzTx/>
                        <a:buFontTx/>
                        <a:buNone/>
                        <a:tabLst/>
                        <a:defRPr/>
                      </a:pPr>
                      <a:endParaRPr lang="en-US" sz="1000" b="0" kern="1200">
                        <a:solidFill>
                          <a:schemeClr val="tx2"/>
                        </a:solidFill>
                        <a:effectLst/>
                        <a:latin typeface="Avenir Medium"/>
                        <a:ea typeface="+mn-ea"/>
                        <a:cs typeface="+mn-cs"/>
                      </a:endParaRPr>
                    </a:p>
                  </a:txBody>
                  <a:tcPr marL="121920" marR="121920" marT="85344" marB="85344" anchor="ctr">
                    <a:lnL w="6350" cap="flat" cmpd="sng" algn="ctr">
                      <a:solidFill>
                        <a:srgbClr val="646569"/>
                      </a:solidFill>
                      <a:prstDash val="solid"/>
                      <a:round/>
                      <a:headEnd type="none" w="med" len="med"/>
                      <a:tailEnd type="none" w="med" len="med"/>
                    </a:lnL>
                    <a:lnR w="6350" cap="flat" cmpd="sng" algn="ctr">
                      <a:solidFill>
                        <a:srgbClr val="646569"/>
                      </a:solidFill>
                      <a:prstDash val="solid"/>
                      <a:round/>
                      <a:headEnd type="none" w="med" len="med"/>
                      <a:tailEnd type="none" w="med" len="med"/>
                    </a:lnR>
                    <a:lnT w="6350" cap="flat" cmpd="sng" algn="ctr">
                      <a:solidFill>
                        <a:srgbClr val="646569"/>
                      </a:solidFill>
                      <a:prstDash val="solid"/>
                      <a:round/>
                      <a:headEnd type="none" w="med" len="med"/>
                      <a:tailEnd type="none" w="med" len="med"/>
                    </a:lnT>
                    <a:lnB w="6350" cap="flat" cmpd="sng" algn="ctr">
                      <a:solidFill>
                        <a:srgbClr val="646569"/>
                      </a:solidFill>
                      <a:prstDash val="solid"/>
                      <a:round/>
                      <a:headEnd type="none" w="med" len="med"/>
                      <a:tailEnd type="none" w="med" len="med"/>
                    </a:lnB>
                    <a:noFill/>
                  </a:tcPr>
                </a:tc>
                <a:tc hMerge="1">
                  <a:txBody>
                    <a:bodyPr/>
                    <a:lstStyle/>
                    <a:p>
                      <a:pPr marL="0" marR="0" indent="0" algn="ctr" defTabSz="457189" rtl="0" eaLnBrk="1" fontAlgn="auto" latinLnBrk="0" hangingPunct="1">
                        <a:lnSpc>
                          <a:spcPct val="100000"/>
                        </a:lnSpc>
                        <a:spcBef>
                          <a:spcPts val="0"/>
                        </a:spcBef>
                        <a:spcAft>
                          <a:spcPts val="0"/>
                        </a:spcAft>
                        <a:buClrTx/>
                        <a:buSzTx/>
                        <a:buFontTx/>
                        <a:buNone/>
                        <a:tabLst/>
                        <a:defRPr/>
                      </a:pPr>
                      <a:endParaRPr lang="en-US" sz="1000" b="0" kern="1200">
                        <a:solidFill>
                          <a:schemeClr val="tx2"/>
                        </a:solidFill>
                        <a:effectLst/>
                        <a:latin typeface="Avenir Medium"/>
                        <a:ea typeface="+mn-ea"/>
                        <a:cs typeface="+mn-cs"/>
                      </a:endParaRPr>
                    </a:p>
                  </a:txBody>
                  <a:tcPr marL="121920" marR="121920" marT="85344" marB="85344" anchor="ctr">
                    <a:lnL w="6350" cap="flat" cmpd="sng" algn="ctr">
                      <a:solidFill>
                        <a:srgbClr val="646569"/>
                      </a:solidFill>
                      <a:prstDash val="solid"/>
                      <a:round/>
                      <a:headEnd type="none" w="med" len="med"/>
                      <a:tailEnd type="none" w="med" len="med"/>
                    </a:lnL>
                    <a:lnR w="6350" cap="flat" cmpd="sng" algn="ctr">
                      <a:solidFill>
                        <a:srgbClr val="646569"/>
                      </a:solidFill>
                      <a:prstDash val="solid"/>
                      <a:round/>
                      <a:headEnd type="none" w="med" len="med"/>
                      <a:tailEnd type="none" w="med" len="med"/>
                    </a:lnR>
                    <a:lnB w="6350" cap="flat" cmpd="sng" algn="ctr">
                      <a:solidFill>
                        <a:srgbClr val="646569"/>
                      </a:solidFill>
                      <a:prstDash val="solid"/>
                      <a:round/>
                      <a:headEnd type="none" w="med" len="med"/>
                      <a:tailEnd type="none" w="med" len="med"/>
                    </a:lnB>
                    <a:noFill/>
                  </a:tcPr>
                </a:tc>
                <a:tc hMerge="1">
                  <a:txBody>
                    <a:bodyPr/>
                    <a:lstStyle/>
                    <a:p>
                      <a:endParaRPr lang="en-US"/>
                    </a:p>
                  </a:txBody>
                  <a:tcPr/>
                </a:tc>
                <a:tc gridSpan="8">
                  <a:txBody>
                    <a:bodyPr/>
                    <a:lstStyle/>
                    <a:p>
                      <a:r>
                        <a:rPr lang="en-US" sz="1000" b="0" i="0" dirty="0">
                          <a:solidFill>
                            <a:schemeClr val="tx1"/>
                          </a:solidFill>
                          <a:latin typeface="Roboto" panose="02000000000000000000" pitchFamily="2" charset="0"/>
                          <a:ea typeface="Roboto" panose="02000000000000000000" pitchFamily="2" charset="0"/>
                        </a:rPr>
                        <a:t>Evaluation and Decision Criteria: </a:t>
                      </a:r>
                      <a:r>
                        <a:rPr lang="en-US" sz="1000" b="0" i="0" kern="1200" dirty="0">
                          <a:solidFill>
                            <a:schemeClr val="tx1"/>
                          </a:solidFill>
                          <a:effectLst/>
                          <a:latin typeface="Roboto" panose="02000000000000000000" pitchFamily="2" charset="0"/>
                          <a:ea typeface="Roboto" panose="02000000000000000000" pitchFamily="2" charset="0"/>
                          <a:cs typeface="+mn-cs"/>
                        </a:rPr>
                        <a:t>Which lens – strategic, financial, or operational – does the persona evaluate the impact of purchase through? </a:t>
                      </a:r>
                      <a:endParaRPr lang="en-US" dirty="0">
                        <a:latin typeface="Arial" panose="020B0604020202020204" pitchFamily="34" charset="0"/>
                      </a:endParaRP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457189"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Roboto" panose="02000000000000000000" pitchFamily="2" charset="0"/>
                        <a:ea typeface="Roboto" panose="02000000000000000000" pitchFamily="2" charset="0"/>
                        <a:cs typeface="+mn-cs"/>
                      </a:endParaRPr>
                    </a:p>
                  </a:txBody>
                  <a:tcPr marL="121920" marR="121920" marT="85344" marB="85344">
                    <a:lnL w="6350" cap="flat" cmpd="sng" algn="ctr">
                      <a:solidFill>
                        <a:srgbClr val="646569"/>
                      </a:solidFill>
                      <a:prstDash val="solid"/>
                      <a:round/>
                      <a:headEnd type="none" w="med" len="med"/>
                      <a:tailEnd type="none" w="med" len="med"/>
                    </a:lnL>
                    <a:lnR w="6350" cap="flat" cmpd="sng" algn="ctr">
                      <a:solidFill>
                        <a:srgbClr val="646569"/>
                      </a:solidFill>
                      <a:prstDash val="solid"/>
                      <a:round/>
                      <a:headEnd type="none" w="med" len="med"/>
                      <a:tailEnd type="none" w="med" len="med"/>
                    </a:lnR>
                    <a:lnT w="6350" cap="flat" cmpd="sng" algn="ctr">
                      <a:solidFill>
                        <a:srgbClr val="646569"/>
                      </a:solidFill>
                      <a:prstDash val="solid"/>
                      <a:round/>
                      <a:headEnd type="none" w="med" len="med"/>
                      <a:tailEnd type="none" w="med" len="med"/>
                    </a:lnT>
                    <a:lnB w="6350" cap="flat" cmpd="sng" algn="ctr">
                      <a:solidFill>
                        <a:srgbClr val="646569"/>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45741">
                <a:tc gridSpan="15">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Roboto" panose="02000000000000000000" pitchFamily="2" charset="0"/>
                          <a:ea typeface="Roboto" panose="02000000000000000000" pitchFamily="2" charset="0"/>
                          <a:cs typeface="+mn-cs"/>
                        </a:rPr>
                        <a:t>Solution Attributes – “what does the ideal solution look like”</a:t>
                      </a:r>
                    </a:p>
                  </a:txBody>
                  <a:tcPr marL="121920" marR="121920" marT="85344" marB="8534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4217148"/>
                  </a:ext>
                </a:extLst>
              </a:tr>
              <a:tr h="522528">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Roboto" panose="02000000000000000000" pitchFamily="2" charset="0"/>
                          <a:ea typeface="Roboto" panose="02000000000000000000" pitchFamily="2" charset="0"/>
                          <a:cs typeface="+mn-cs"/>
                        </a:rPr>
                        <a:t>Steps in “Jobs to Be Done” </a:t>
                      </a: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94949"/>
                          </a:solidFill>
                          <a:effectLst/>
                          <a:uLnTx/>
                          <a:uFillTx/>
                          <a:latin typeface="Roboto" panose="02000000000000000000" pitchFamily="2" charset="0"/>
                          <a:ea typeface="Roboto" panose="02000000000000000000" pitchFamily="2" charset="0"/>
                          <a:cs typeface="+mn-cs"/>
                        </a:rPr>
                        <a:t>Elements of the “Ideal Solution” </a:t>
                      </a:r>
                      <a:endParaRPr lang="en-US" sz="1000" b="0" i="0" kern="1200" dirty="0">
                        <a:solidFill>
                          <a:schemeClr val="tx1"/>
                        </a:solidFill>
                        <a:effectLst/>
                        <a:latin typeface="Roboto" panose="02000000000000000000" pitchFamily="2" charset="0"/>
                        <a:ea typeface="Roboto" panose="02000000000000000000" pitchFamily="2" charset="0"/>
                        <a:cs typeface="+mn-cs"/>
                      </a:endParaRP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3">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94949"/>
                          </a:solidFill>
                          <a:effectLst/>
                          <a:uLnTx/>
                          <a:uFillTx/>
                          <a:latin typeface="Roboto" panose="02000000000000000000" pitchFamily="2" charset="0"/>
                          <a:ea typeface="Roboto" panose="02000000000000000000" pitchFamily="2" charset="0"/>
                          <a:cs typeface="+mn-cs"/>
                        </a:rPr>
                        <a:t>Business outcomes from ideal solution </a:t>
                      </a:r>
                      <a:endParaRPr lang="en-US" sz="1000" b="0" i="0" kern="1200" dirty="0">
                        <a:solidFill>
                          <a:schemeClr val="tx1"/>
                        </a:solidFill>
                        <a:effectLst/>
                        <a:latin typeface="Roboto" panose="02000000000000000000" pitchFamily="2" charset="0"/>
                        <a:ea typeface="Roboto" panose="02000000000000000000" pitchFamily="2" charset="0"/>
                        <a:cs typeface="+mn-cs"/>
                      </a:endParaRP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94949"/>
                          </a:solidFill>
                          <a:effectLst/>
                          <a:uLnTx/>
                          <a:uFillTx/>
                          <a:latin typeface="Roboto" panose="02000000000000000000" pitchFamily="2" charset="0"/>
                          <a:ea typeface="Roboto" panose="02000000000000000000" pitchFamily="2" charset="0"/>
                          <a:cs typeface="+mn-cs"/>
                        </a:rPr>
                        <a:t>Opportunity scope; other potential users</a:t>
                      </a:r>
                      <a:endParaRPr lang="en-US" sz="1000" b="0" i="0" kern="1200" dirty="0">
                        <a:solidFill>
                          <a:schemeClr val="tx1"/>
                        </a:solidFill>
                        <a:effectLst/>
                        <a:latin typeface="Roboto" panose="02000000000000000000" pitchFamily="2" charset="0"/>
                        <a:ea typeface="Roboto" panose="02000000000000000000" pitchFamily="2" charset="0"/>
                        <a:cs typeface="+mn-cs"/>
                      </a:endParaRP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r>
                        <a:rPr kumimoji="0" lang="en-US" sz="1000" b="0" i="0" u="none" strike="noStrike" kern="1200" cap="none" spc="0" normalizeH="0" baseline="0" noProof="0" dirty="0">
                          <a:ln>
                            <a:noFill/>
                          </a:ln>
                          <a:solidFill>
                            <a:srgbClr val="494949"/>
                          </a:solidFill>
                          <a:effectLst/>
                          <a:uLnTx/>
                          <a:uFillTx/>
                          <a:latin typeface="Roboto" panose="02000000000000000000" pitchFamily="2" charset="0"/>
                          <a:ea typeface="Roboto" panose="02000000000000000000" pitchFamily="2" charset="0"/>
                          <a:cs typeface="+mn-cs"/>
                        </a:rPr>
                        <a:t>Acceptable price for value delivered </a:t>
                      </a:r>
                      <a:endParaRPr lang="en-US" dirty="0"/>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kumimoji="0" lang="en-US" sz="1000" b="0" i="0" u="none" strike="noStrike" kern="1200" cap="none" spc="0" normalizeH="0" baseline="0" noProof="0" dirty="0">
                          <a:ln>
                            <a:noFill/>
                          </a:ln>
                          <a:solidFill>
                            <a:srgbClr val="494949"/>
                          </a:solidFill>
                          <a:effectLst/>
                          <a:uLnTx/>
                          <a:uFillTx/>
                          <a:latin typeface="Roboto" panose="02000000000000000000" pitchFamily="2" charset="0"/>
                          <a:ea typeface="Roboto" panose="02000000000000000000" pitchFamily="2" charset="0"/>
                          <a:cs typeface="+mn-cs"/>
                        </a:rPr>
                        <a:t>Acceptable price for value delivered </a:t>
                      </a:r>
                      <a:endParaRPr lang="en-US" dirty="0">
                        <a:latin typeface="Arial" panose="020B0604020202020204" pitchFamily="34" charset="0"/>
                      </a:endParaRP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r>
                        <a:rPr kumimoji="0" lang="en-US" sz="1000" b="0" i="0" u="none" strike="noStrike" kern="1200" cap="none" spc="0" normalizeH="0" baseline="0" noProof="0" dirty="0">
                          <a:ln>
                            <a:noFill/>
                          </a:ln>
                          <a:solidFill>
                            <a:srgbClr val="494949"/>
                          </a:solidFill>
                          <a:effectLst/>
                          <a:uLnTx/>
                          <a:uFillTx/>
                          <a:latin typeface="Roboto" panose="02000000000000000000" pitchFamily="2" charset="0"/>
                          <a:ea typeface="Roboto" panose="02000000000000000000" pitchFamily="2" charset="0"/>
                          <a:cs typeface="+mn-cs"/>
                        </a:rPr>
                        <a:t>Alternatives that see consideration</a:t>
                      </a:r>
                      <a:endParaRPr lang="en-US" dirty="0">
                        <a:latin typeface="Arial" panose="020B0604020202020204" pitchFamily="34" charset="0"/>
                      </a:endParaRP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r>
                        <a:rPr kumimoji="0" lang="en-US" sz="1000" b="0" i="0" u="none" strike="noStrike" kern="1200" cap="none" spc="0" normalizeH="0" baseline="0" noProof="0" dirty="0">
                          <a:ln>
                            <a:noFill/>
                          </a:ln>
                          <a:solidFill>
                            <a:srgbClr val="494949"/>
                          </a:solidFill>
                          <a:effectLst/>
                          <a:uLnTx/>
                          <a:uFillTx/>
                          <a:latin typeface="Roboto" panose="02000000000000000000" pitchFamily="2" charset="0"/>
                          <a:ea typeface="Roboto" panose="02000000000000000000" pitchFamily="2" charset="0"/>
                          <a:cs typeface="+mn-cs"/>
                        </a:rPr>
                        <a:t>Solution sourcing: channel, where to buy </a:t>
                      </a:r>
                      <a:endParaRPr lang="en-US" dirty="0">
                        <a:latin typeface="Arial" panose="020B0604020202020204" pitchFamily="34" charset="0"/>
                      </a:endParaRP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7467089"/>
                  </a:ext>
                </a:extLst>
              </a:tr>
              <a:tr h="333020">
                <a:tc gridSpan="15">
                  <a:txBody>
                    <a:body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1200" b="0" i="0" kern="1200" dirty="0">
                          <a:solidFill>
                            <a:schemeClr val="bg1"/>
                          </a:solidFill>
                          <a:latin typeface="Roboto" panose="02000000000000000000" pitchFamily="2" charset="0"/>
                          <a:ea typeface="Roboto" panose="02000000000000000000" pitchFamily="2" charset="0"/>
                          <a:cs typeface="+mn-cs"/>
                        </a:rPr>
                        <a:t>Behavioral Attributes – “how to approach them successfully”</a:t>
                      </a: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9BC3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350" cap="flat" cmpd="sng" algn="ctr">
                      <a:solidFill>
                        <a:srgbClr val="646569"/>
                      </a:solidFill>
                      <a:prstDash val="solid"/>
                      <a:round/>
                      <a:headEnd type="none" w="med" len="med"/>
                      <a:tailEnd type="none" w="med" len="med"/>
                    </a:lnL>
                    <a:lnT w="6350" cap="flat" cmpd="sng" algn="ctr">
                      <a:solidFill>
                        <a:srgbClr val="646569"/>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734940">
                <a:tc gridSpan="5">
                  <a:txBody>
                    <a:bodyPr/>
                    <a:lstStyle/>
                    <a:p>
                      <a:pPr algn="l"/>
                      <a:r>
                        <a:rPr lang="en-US" sz="1000" b="0" i="0" kern="1200" dirty="0">
                          <a:solidFill>
                            <a:schemeClr val="tx1"/>
                          </a:solidFill>
                          <a:latin typeface="Roboto" panose="02000000000000000000" pitchFamily="2" charset="0"/>
                          <a:ea typeface="Roboto" panose="02000000000000000000" pitchFamily="2" charset="0"/>
                          <a:cs typeface="+mn-cs"/>
                        </a:rPr>
                        <a:t>Content Preferences:</a:t>
                      </a:r>
                      <a:r>
                        <a:rPr lang="en-US" sz="1000" b="0" i="0" baseline="0" dirty="0">
                          <a:solidFill>
                            <a:schemeClr val="tx1"/>
                          </a:solidFill>
                          <a:latin typeface="Roboto" panose="02000000000000000000" pitchFamily="2" charset="0"/>
                          <a:ea typeface="Roboto" panose="02000000000000000000" pitchFamily="2" charset="0"/>
                        </a:rPr>
                        <a:t> </a:t>
                      </a:r>
                      <a:r>
                        <a:rPr lang="en-US" sz="1000" b="0" i="0" kern="1200" dirty="0">
                          <a:solidFill>
                            <a:schemeClr val="tx1"/>
                          </a:solidFill>
                          <a:effectLst/>
                          <a:latin typeface="Roboto" panose="02000000000000000000" pitchFamily="2" charset="0"/>
                          <a:ea typeface="Roboto" panose="02000000000000000000" pitchFamily="2" charset="0"/>
                          <a:cs typeface="+mn-cs"/>
                        </a:rPr>
                        <a:t>List the persona’s content preferences – blog, infographic, demo, video – vs. long-form assets (e.g. white paper, presentation, analyst report).</a:t>
                      </a: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latin typeface="Roboto" panose="02000000000000000000" pitchFamily="2" charset="0"/>
                          <a:ea typeface="Roboto" panose="02000000000000000000" pitchFamily="2" charset="0"/>
                          <a:cs typeface="+mn-cs"/>
                        </a:rPr>
                        <a:t>Interaction Preferences:</a:t>
                      </a:r>
                      <a:r>
                        <a:rPr lang="en-US" sz="1000" b="0" i="0" dirty="0">
                          <a:solidFill>
                            <a:schemeClr val="tx1"/>
                          </a:solidFill>
                          <a:latin typeface="Roboto" panose="02000000000000000000" pitchFamily="2" charset="0"/>
                          <a:ea typeface="Roboto" panose="02000000000000000000" pitchFamily="2" charset="0"/>
                        </a:rPr>
                        <a:t> Which are preferred among</a:t>
                      </a:r>
                      <a:r>
                        <a:rPr lang="en-US" sz="1000" b="0" i="0" kern="1200" dirty="0">
                          <a:solidFill>
                            <a:schemeClr val="tx1"/>
                          </a:solidFill>
                          <a:effectLst/>
                          <a:latin typeface="Roboto" panose="02000000000000000000" pitchFamily="2" charset="0"/>
                          <a:ea typeface="Roboto" panose="02000000000000000000" pitchFamily="2" charset="0"/>
                          <a:cs typeface="+mn-cs"/>
                        </a:rPr>
                        <a:t> in-person meetings, phone calls, emails, videoconferencing, conducting research via Web, mobile, and social?</a:t>
                      </a: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latin typeface="Roboto" panose="02000000000000000000" pitchFamily="2" charset="0"/>
                          <a:ea typeface="Roboto" panose="02000000000000000000" pitchFamily="2" charset="0"/>
                          <a:cs typeface="+mn-cs"/>
                        </a:rPr>
                        <a:t>Watering Holes:</a:t>
                      </a:r>
                      <a:r>
                        <a:rPr lang="en-US" sz="1000" b="0" i="0" dirty="0">
                          <a:solidFill>
                            <a:schemeClr val="tx1"/>
                          </a:solidFill>
                          <a:latin typeface="Roboto" panose="02000000000000000000" pitchFamily="2" charset="0"/>
                          <a:ea typeface="Roboto" panose="02000000000000000000" pitchFamily="2" charset="0"/>
                        </a:rPr>
                        <a:t> </a:t>
                      </a:r>
                      <a:r>
                        <a:rPr lang="en-US" sz="1000" b="0" i="0" kern="1200" dirty="0">
                          <a:solidFill>
                            <a:schemeClr val="tx1"/>
                          </a:solidFill>
                          <a:effectLst/>
                          <a:latin typeface="Roboto" panose="02000000000000000000" pitchFamily="2" charset="0"/>
                          <a:ea typeface="Roboto" panose="02000000000000000000" pitchFamily="2" charset="0"/>
                          <a:cs typeface="+mn-cs"/>
                        </a:rPr>
                        <a:t>Which physical or virtual places do they go to network or exchange info with peers (e.g. LinkedIn)?</a:t>
                      </a:r>
                    </a:p>
                  </a:txBody>
                  <a:tcPr marL="121920" marR="121920" marT="85344" marB="85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29044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SHAPEINFO" val="&lt;ThreeDShapeInfo&gt;&lt;uuid val=&quot;{AFA3460B-1D53-42B3-AEE9-E160A75B4DD1}&quot;/&gt;&lt;isInvalidForFieldText val=&quot;0&quot;/&gt;&lt;Image&gt;&lt;filename val=&quot;C:\Users\natalie.sansone\AppData\Local\Temp\CP8220724968Session\CPTrustFolder8220724984\PPTImport822012416828\data\asimages\{AFA3460B-1D53-42B3-AEE9-E160A75B4DD1}_16.png&quot;/&gt;&lt;left val=&quot;956&quot;/&gt;&lt;top val=&quot;-1&quot;/&gt;&lt;width val=&quot;324&quot;/&gt;&lt;height val=&quot;7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8E8F54-6298-4740-A126-768F6EADE83B}&quot;/&gt;&lt;isInvalidForFieldText val=&quot;0&quot;/&gt;&lt;Image&gt;&lt;filename val=&quot;C:\Users\natalie.sansone\AppData\Local\Temp\CP8220724968Session\CPTrustFolder8220724984\PPTImport822012416828\data\asimages\{618E8F54-6298-4740-A126-768F6EADE83B}_16.png&quot;/&gt;&lt;left val=&quot;205&quot;/&gt;&lt;top val=&quot;485&quot;/&gt;&lt;width val=&quot;56&quot;/&gt;&lt;height val=&quot;5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7&quot;/&gt;&lt;lineCharCount val=&quot;12&quot;/&gt;&lt;lineCharCount val=&quot;10&quot;/&gt;&lt;/TableIndex&gt;&lt;/ShapeTextInfo&gt;"/>
  <p:tag name="HTML_SHAPEINFO" val="&lt;ThreeDShapeInfo&gt;&lt;uuid val=&quot;{C1C9C7AA-DE78-4977-A3C5-14E7A430BD5F}&quot;/&gt;&lt;isInvalidForFieldText val=&quot;0&quot;/&gt;&lt;Image&gt;&lt;filename val=&quot;C:\Users\natalie.sansone\AppData\Local\Temp\CP8220724968Session\CPTrustFolder8220724984\PPTImport822012416828\data\asimages\{C1C9C7AA-DE78-4977-A3C5-14E7A430BD5F}_16.png&quot;/&gt;&lt;left val=&quot;256&quot;/&gt;&lt;top val=&quot;346&quot;/&gt;&lt;width val=&quot;114&quot;/&gt;&lt;height val=&quot;107&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8E8F54-6298-4740-A126-768F6EADE83B}&quot;/&gt;&lt;isInvalidForFieldText val=&quot;0&quot;/&gt;&lt;Image&gt;&lt;filename val=&quot;C:\Users\natalie.sansone\AppData\Local\Temp\CP8220724968Session\CPTrustFolder8220724984\PPTImport822012416828\data\asimages\{618E8F54-6298-4740-A126-768F6EADE83B}_16.png&quot;/&gt;&lt;left val=&quot;205&quot;/&gt;&lt;top val=&quot;485&quot;/&gt;&lt;width val=&quot;56&quot;/&gt;&lt;height val=&quot;5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A5C40-2D77-4E9D-BFF5-367129A249E2}&quot;/&gt;&lt;isInvalidForFieldText val=&quot;0&quot;/&gt;&lt;Image&gt;&lt;filename val=&quot;C:\Users\natalie.sansone\AppData\Local\Temp\CP8220724968Session\CPTrustFolder8220724984\PPTImport822012416828\data\asimages\{957A5C40-2D77-4E9D-BFF5-367129A249E2}_16.png&quot;/&gt;&lt;left val=&quot;206&quot;/&gt;&lt;top val=&quot;342&quot;/&gt;&lt;width val=&quot;55&quot;/&gt;&lt;height val=&quot;56&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2C41969-24DE-4EB9-8B46-A382E2CC6BF7}&quot;/&gt;&lt;isInvalidForFieldText val=&quot;0&quot;/&gt;&lt;Image&gt;&lt;filename val=&quot;C:\Users\natalie.sansone\AppData\Local\Temp\CP8220724968Session\CPTrustFolder8220724984\PPTImport822012416828\data\asimages\{42C41969-24DE-4EB9-8B46-A382E2CC6BF7}_16.png&quot;/&gt;&lt;left val=&quot;4&quot;/&gt;&lt;top val=&quot;28&quot;/&gt;&lt;width val=&quot;733&quot;/&gt;&lt;height val=&quot;146&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8E8F54-6298-4740-A126-768F6EADE83B}&quot;/&gt;&lt;isInvalidForFieldText val=&quot;0&quot;/&gt;&lt;Image&gt;&lt;filename val=&quot;C:\Users\natalie.sansone\AppData\Local\Temp\CP8220724968Session\CPTrustFolder8220724984\PPTImport822012416828\data\asimages\{618E8F54-6298-4740-A126-768F6EADE83B}_16.png&quot;/&gt;&lt;left val=&quot;205&quot;/&gt;&lt;top val=&quot;485&quot;/&gt;&lt;width val=&quot;56&quot;/&gt;&lt;height val=&quot;5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226D55-63B7-4B3D-AAA2-5A650791BA9E}&quot;/&gt;&lt;isInvalidForFieldText val=&quot;0&quot;/&gt;&lt;Image&gt;&lt;filename val=&quot;C:\Users\natalie.sansone\AppData\Local\Temp\CP8220724968Session\CPTrustFolder8220724984\PPTImport822012416828\data\asimages\{DA226D55-63B7-4B3D-AAA2-5A650791BA9E}_16.png&quot;/&gt;&lt;left val=&quot;232&quot;/&gt;&lt;top val=&quot;396&quot;/&gt;&lt;width val=&quot;3&quot;/&gt;&lt;height val=&quot;9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7098DC-DAB6-4EBE-A50C-7EF82B98056F}&quot;/&gt;&lt;isInvalidForFieldText val=&quot;0&quot;/&gt;&lt;Image&gt;&lt;filename val=&quot;C:\Users\natalie.sansone\AppData\Local\Temp\CP8220724968Session\CPTrustFolder8220724984\PPTImport822012416828\data\asimages\{F87098DC-DAB6-4EBE-A50C-7EF82B98056F}_16.png&quot;/&gt;&lt;left val=&quot;371&quot;/&gt;&lt;top val=&quot;489&quot;/&gt;&lt;width val=&quot;56&quot;/&gt;&lt;height val=&quot;56&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AB799E-8B97-4459-A2A5-85A23343DE6C}&quot;/&gt;&lt;isInvalidForFieldText val=&quot;0&quot;/&gt;&lt;Image&gt;&lt;filename val=&quot;C:\Users\natalie.sansone\AppData\Local\Temp\CP8220724968Session\CPTrustFolder8220724984\PPTImport822012416828\data\asimages\{75AB799E-8B97-4459-A2A5-85A23343DE6C}_16.png&quot;/&gt;&lt;left val=&quot;397&quot;/&gt;&lt;top val=&quot;402&quot;/&gt;&lt;width val=&quot;4&quot;/&gt;&lt;height val=&quot;8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A29F339E-C602-40BD-9DCA-E448DEF8B45F}&quot;/&gt;&lt;isInvalidForFieldText val=&quot;0&quot;/&gt;&lt;Image&gt;&lt;filename val=&quot;C:\Users\natalie.sansone\AppData\Local\Temp\CP8220724968Session\CPTrustFolder8220724984\PPTImport822012416828\data\asimages\{A29F339E-C602-40BD-9DCA-E448DEF8B45F}_16.png&quot;/&gt;&lt;left val=&quot;20&quot;/&gt;&lt;top val=&quot;120&quot;/&gt;&lt;width val=&quot;801&quot;/&gt;&lt;height val=&quot;8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11&quot;/&gt;&lt;lineCharCount val=&quot;10&quot;/&gt;&lt;lineCharCount val=&quot;1&quot;/&gt;&lt;lineCharCount val=&quot;11&quot;/&gt;&lt;lineCharCount val=&quot;1&quot;/&gt;&lt;lineCharCount val=&quot;18&quot;/&gt;&lt;lineCharCount val=&quot;1&quot;/&gt;&lt;lineCharCount val=&quot;10&quot;/&gt;&lt;/TableIndex&gt;&lt;/ShapeTextInfo&gt;"/>
  <p:tag name="HTML_SHAPEINFO" val="&lt;ThreeDShapeInfo&gt;&lt;uuid val=&quot;{4E849F1B-288C-489E-B5ED-1EB974316CE9}&quot;/&gt;&lt;isInvalidForFieldText val=&quot;0&quot;/&gt;&lt;Image&gt;&lt;filename val=&quot;C:\Users\natalie.sansone\AppData\Local\Temp\CP8220724968Session\CPTrustFolder8220724984\PPTImport822012416828\data\asimages\{4E849F1B-288C-489E-B5ED-1EB974316CE9}_16.png&quot;/&gt;&lt;left val=&quot;990&quot;/&gt;&lt;top val=&quot;183&quot;/&gt;&lt;width val=&quot;272&quot;/&gt;&lt;height val=&quot;3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383ABA-C57C-4A97-AAAC-8381DAB36AE5}&quot;/&gt;&lt;isInvalidForFieldText val=&quot;0&quot;/&gt;&lt;Image&gt;&lt;filename val=&quot;C:\Users\natalie.sansone\AppData\Local\Temp\CP8220724968Session\CPTrustFolder8220724984\PPTImport822012416828\data\asimages\{9B383ABA-C57C-4A97-AAAC-8381DAB36AE5}_16.png&quot;/&gt;&lt;left val=&quot;26&quot;/&gt;&lt;top val=&quot;342&quot;/&gt;&lt;width val=&quot;55&quot;/&gt;&lt;height val=&quot;5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07E574-932B-4458-8098-133C4B777F71}&quot;/&gt;&lt;isInvalidForFieldText val=&quot;0&quot;/&gt;&lt;Image&gt;&lt;filename val=&quot;C:\Users\natalie.sansone\AppData\Local\Temp\CP8220724968Session\CPTrustFolder8220724984\PPTImport822012416828\data\asimages\{A207E574-932B-4458-8098-133C4B777F71}_16.png&quot;/&gt;&lt;left val=&quot;30&quot;/&gt;&lt;top val=&quot;218&quot;/&gt;&lt;width val=&quot;910&quot;/&gt;&lt;height val=&quot;10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14&quot;/&gt;&lt;lineCharCount val=&quot;16&quot;/&gt;&lt;lineCharCount val=&quot;14&quot;/&gt;&lt;lineCharCount val=&quot;12&quot;/&gt;&lt;lineCharCount val=&quot;9&quot;/&gt;&lt;lineCharCount val=&quot;14&quot;/&gt;&lt;lineCharCount val=&quot;11&quot;/&gt;&lt;lineCharCount val=&quot;16&quot;/&gt;&lt;/TableIndex&gt;&lt;/ShapeTextInfo&gt;"/>
  <p:tag name="HTML_SHAPEINFO" val="&lt;ThreeDShapeInfo&gt;&lt;uuid val=&quot;{C52FA0B8-11A0-4601-8461-0186D8E83F7E}&quot;/&gt;&lt;isInvalidForFieldText val=&quot;0&quot;/&gt;&lt;Image&gt;&lt;filename val=&quot;C:\Users\natalie.sansone\AppData\Local\Temp\CP8220724968Session\CPTrustFolder8220724984\PPTImport822012416828\data\asimages\{C52FA0B8-11A0-4601-8461-0186D8E83F7E}_16.png&quot;/&gt;&lt;left val=&quot;75&quot;/&gt;&lt;top val=&quot;346&quot;/&gt;&lt;width val=&quot;135&quot;/&gt;&lt;height val=&quot;21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A5C40-2D77-4E9D-BFF5-367129A249E2}&quot;/&gt;&lt;isInvalidForFieldText val=&quot;0&quot;/&gt;&lt;Image&gt;&lt;filename val=&quot;C:\Users\natalie.sansone\AppData\Local\Temp\CP8220724968Session\CPTrustFolder8220724984\PPTImport822012416828\data\asimages\{957A5C40-2D77-4E9D-BFF5-367129A249E2}_16.png&quot;/&gt;&lt;left val=&quot;206&quot;/&gt;&lt;top val=&quot;342&quot;/&gt;&lt;width val=&quot;55&quot;/&gt;&lt;height val=&quot;5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7&quot;/&gt;&lt;lineCharCount val=&quot;12&quot;/&gt;&lt;lineCharCount val=&quot;10&quot;/&gt;&lt;/TableIndex&gt;&lt;/ShapeTextInfo&gt;"/>
  <p:tag name="HTML_SHAPEINFO" val="&lt;ThreeDShapeInfo&gt;&lt;uuid val=&quot;{C1C9C7AA-DE78-4977-A3C5-14E7A430BD5F}&quot;/&gt;&lt;isInvalidForFieldText val=&quot;0&quot;/&gt;&lt;Image&gt;&lt;filename val=&quot;C:\Users\natalie.sansone\AppData\Local\Temp\CP8220724968Session\CPTrustFolder8220724984\PPTImport822012416828\data\asimages\{C1C9C7AA-DE78-4977-A3C5-14E7A430BD5F}_16.png&quot;/&gt;&lt;left val=&quot;256&quot;/&gt;&lt;top val=&quot;346&quot;/&gt;&lt;width val=&quot;114&quot;/&gt;&lt;height val=&quot;107&quot;/&gt;&lt;hasText val=&quot;1&quot;/&gt;&lt;/Image&gt;&lt;/ThreeDShapeInfo&gt;"/>
</p:tagLst>
</file>

<file path=ppt/theme/theme1.xml><?xml version="1.0" encoding="utf-8"?>
<a:theme xmlns:a="http://schemas.openxmlformats.org/drawingml/2006/main" name="FrontCovers-Dark">
  <a:themeElements>
    <a:clrScheme name="SoftwareReviews">
      <a:dk1>
        <a:srgbClr val="494949"/>
      </a:dk1>
      <a:lt1>
        <a:srgbClr val="FFFFFF"/>
      </a:lt1>
      <a:dk2>
        <a:srgbClr val="338E38"/>
      </a:dk2>
      <a:lt2>
        <a:srgbClr val="FFFFFF"/>
      </a:lt2>
      <a:accent1>
        <a:srgbClr val="338E38"/>
      </a:accent1>
      <a:accent2>
        <a:srgbClr val="70309F"/>
      </a:accent2>
      <a:accent3>
        <a:srgbClr val="EEC351"/>
      </a:accent3>
      <a:accent4>
        <a:srgbClr val="298B2E"/>
      </a:accent4>
      <a:accent5>
        <a:srgbClr val="F07924"/>
      </a:accent5>
      <a:accent6>
        <a:srgbClr val="3F3C3C"/>
      </a:accent6>
      <a:hlink>
        <a:srgbClr val="9160A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Slide-Generic">
  <a:themeElements>
    <a:clrScheme name="SoftwareReviews">
      <a:dk1>
        <a:srgbClr val="494949"/>
      </a:dk1>
      <a:lt1>
        <a:srgbClr val="FFFFFF"/>
      </a:lt1>
      <a:dk2>
        <a:srgbClr val="338E38"/>
      </a:dk2>
      <a:lt2>
        <a:srgbClr val="FFFFFF"/>
      </a:lt2>
      <a:accent1>
        <a:srgbClr val="338E38"/>
      </a:accent1>
      <a:accent2>
        <a:srgbClr val="70309F"/>
      </a:accent2>
      <a:accent3>
        <a:srgbClr val="EEC351"/>
      </a:accent3>
      <a:accent4>
        <a:srgbClr val="298B2E"/>
      </a:accent4>
      <a:accent5>
        <a:srgbClr val="F07924"/>
      </a:accent5>
      <a:accent6>
        <a:srgbClr val="3F3C3C"/>
      </a:accent6>
      <a:hlink>
        <a:srgbClr val="9160AD"/>
      </a:hlink>
      <a:folHlink>
        <a:srgbClr val="7030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spAutoFit/>
      </a:bodyPr>
      <a:lstStyle>
        <a:defPPr algn="ctr">
          <a:lnSpc>
            <a:spcPct val="110000"/>
          </a:lnSpc>
          <a:tabLst/>
          <a:defRPr sz="1400" b="1" dirty="0" smtClean="0">
            <a:solidFill>
              <a:schemeClr val="tx1">
                <a:lumMod val="50000"/>
              </a:schemeClr>
            </a:solidFill>
            <a:latin typeface="Montserrat" panose="02000505000000020004" pitchFamily="2" charset="77"/>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3702</Words>
  <Application>Microsoft Office PowerPoint</Application>
  <PresentationFormat>Custom</PresentationFormat>
  <Paragraphs>371</Paragraphs>
  <Slides>17</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Exo Light</vt:lpstr>
      <vt:lpstr>Montserrat Light</vt:lpstr>
      <vt:lpstr>Wingdings</vt:lpstr>
      <vt:lpstr>Montserrat</vt:lpstr>
      <vt:lpstr>Exo</vt:lpstr>
      <vt:lpstr>Roboto Light</vt:lpstr>
      <vt:lpstr>Arial</vt:lpstr>
      <vt:lpstr>Montserrat Medium</vt:lpstr>
      <vt:lpstr>Roboto Condensed Light</vt:lpstr>
      <vt:lpstr>Montserrat SemiBold</vt:lpstr>
      <vt:lpstr>Roboto</vt:lpstr>
      <vt:lpstr>FrontCovers-Dark</vt:lpstr>
      <vt:lpstr>Slide-Generic</vt:lpstr>
      <vt:lpstr>PowerPoint Presentation</vt:lpstr>
      <vt:lpstr>Executive Summary</vt:lpstr>
      <vt:lpstr>Buyer personas and journeys:  A go-to-market critical success factor</vt:lpstr>
      <vt:lpstr>Documenting buyer personas enables success beyond marketing</vt:lpstr>
      <vt:lpstr>Buyer understanding activates just about everything</vt:lpstr>
      <vt:lpstr>Does your organization need buyer persona and journey updating?</vt:lpstr>
      <vt:lpstr>Outcomes and benefits</vt:lpstr>
      <vt:lpstr>Our methodology for buyer persona and journey creation</vt:lpstr>
      <vt:lpstr>PowerPoint Presentation</vt:lpstr>
      <vt:lpstr>PowerPoint Presentation</vt:lpstr>
      <vt:lpstr>PowerPoint Presentation</vt:lpstr>
      <vt:lpstr>You’ll be more successful by following our overall guidance</vt:lpstr>
      <vt:lpstr>Tools and templates to speed your success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2022-02-09T15:50:21Z</dcterms:created>
  <dcterms:modified xsi:type="dcterms:W3CDTF">2022-02-09T16:01:28Z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2022-02-09T16:00:57Z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58c040f0-2d0f-4ec7-a18e-c6821fe9a390</vt:lpwstr>
  </property>
  <property fmtid="{D5CDD505-2E9C-101B-9397-08002B2CF9AE}" pid="8" name="MSIP_Label_7d24214e-5322-4789-8422-cbe411bc3a74_ContentBits">
    <vt:lpwstr>0</vt:lpwstr>
  </property>
</Properties>
</file>