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95" r:id="rId1"/>
  </p:sldMasterIdLst>
  <p:notesMasterIdLst>
    <p:notesMasterId r:id="rId15"/>
  </p:notesMasterIdLst>
  <p:handoutMasterIdLst>
    <p:handoutMasterId r:id="rId16"/>
  </p:handoutMasterIdLst>
  <p:sldIdLst>
    <p:sldId id="278" r:id="rId2"/>
    <p:sldId id="279" r:id="rId3"/>
    <p:sldId id="484" r:id="rId4"/>
    <p:sldId id="403" r:id="rId5"/>
    <p:sldId id="399" r:id="rId6"/>
    <p:sldId id="578" r:id="rId7"/>
    <p:sldId id="540" r:id="rId8"/>
    <p:sldId id="504" r:id="rId9"/>
    <p:sldId id="426" r:id="rId10"/>
    <p:sldId id="410" r:id="rId11"/>
    <p:sldId id="411" r:id="rId12"/>
    <p:sldId id="413" r:id="rId13"/>
    <p:sldId id="575" r:id="rId14"/>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Exo" panose="02000303000000000000" pitchFamily="2" charset="0"/>
      <p:regular r:id="rId21"/>
      <p:bold r:id="rId22"/>
      <p:italic r:id="rId23"/>
      <p:boldItalic r:id="rId24"/>
    </p:embeddedFont>
    <p:embeddedFont>
      <p:font typeface="Georgia" panose="02040502050405020303" pitchFamily="18" charset="0"/>
      <p:regular r:id="rId25"/>
      <p:bold r:id="rId26"/>
      <p:italic r:id="rId27"/>
      <p:boldItalic r:id="rId28"/>
    </p:embeddedFont>
    <p:embeddedFont>
      <p:font typeface="Open Sans" panose="020B0606030504020204" pitchFamily="34" charset="0"/>
      <p:regular r:id="rId29"/>
      <p:bold r:id="rId30"/>
      <p:italic r:id="rId31"/>
      <p:boldItalic r:id="rId32"/>
    </p:embeddedFont>
    <p:embeddedFont>
      <p:font typeface="Open Sans Light" panose="020B0306030504020204" pitchFamily="34" charset="0"/>
      <p:regular r:id="rId33"/>
      <p:italic r:id="rId34"/>
    </p:embeddedFont>
  </p:embeddedFontLst>
  <p:custShowLst>
    <p:custShow name="Custom Show 1" id="0">
      <p:sldLst>
        <p:sld r:id="rId2"/>
        <p:sld r:id="rId3"/>
      </p:sldLst>
    </p:custShow>
  </p:custShowLst>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83DC1864-2267-42D8-869B-74D3FC322049}">
          <p14:sldIdLst>
            <p14:sldId id="278"/>
            <p14:sldId id="279"/>
            <p14:sldId id="484"/>
            <p14:sldId id="403"/>
            <p14:sldId id="399"/>
            <p14:sldId id="578"/>
            <p14:sldId id="540"/>
            <p14:sldId id="504"/>
            <p14:sldId id="426"/>
            <p14:sldId id="410"/>
            <p14:sldId id="411"/>
            <p14:sldId id="413"/>
            <p14:sldId id="575"/>
          </p14:sldIdLst>
        </p14:section>
      </p14:sectionLst>
    </p:ext>
    <p:ext uri="{EFAFB233-063F-42B5-8137-9DF3F51BA10A}">
      <p15:sldGuideLst xmlns:p15="http://schemas.microsoft.com/office/powerpoint/2012/main">
        <p15:guide id="1" orient="horz" pos="2160" userDrawn="1">
          <p15:clr>
            <a:srgbClr val="A4A3A4"/>
          </p15:clr>
        </p15:guide>
        <p15:guide id="2" pos="2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26"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75F"/>
    <a:srgbClr val="CBDBE8"/>
    <a:srgbClr val="EAF1F6"/>
    <a:srgbClr val="96B8D2"/>
    <a:srgbClr val="A24130"/>
    <a:srgbClr val="71B12D"/>
    <a:srgbClr val="61271D"/>
    <a:srgbClr val="7CADD4"/>
    <a:srgbClr val="2B9E36"/>
    <a:srgbClr val="5191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5381" autoAdjust="0"/>
    <p:restoredTop sz="96654" autoAdjust="0"/>
  </p:normalViewPr>
  <p:slideViewPr>
    <p:cSldViewPr snapToGrid="0">
      <p:cViewPr varScale="1">
        <p:scale>
          <a:sx n="63" d="100"/>
          <a:sy n="63" d="100"/>
        </p:scale>
        <p:origin x="1792" y="64"/>
      </p:cViewPr>
      <p:guideLst>
        <p:guide orient="horz" pos="2160"/>
        <p:guide pos="20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heme" Target="theme/theme1.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Sales</c:v>
                </c:pt>
              </c:strCache>
            </c:strRef>
          </c:tx>
          <c:spPr>
            <a:solidFill>
              <a:srgbClr val="2576B7"/>
            </a:solidFill>
            <a:ln>
              <a:noFill/>
            </a:ln>
          </c:spPr>
          <c:dPt>
            <c:idx val="0"/>
            <c:bubble3D val="0"/>
            <c:spPr>
              <a:gradFill>
                <a:gsLst>
                  <a:gs pos="0">
                    <a:schemeClr val="accent1">
                      <a:lumMod val="40000"/>
                      <a:lumOff val="60000"/>
                    </a:schemeClr>
                  </a:gs>
                  <a:gs pos="65000">
                    <a:srgbClr val="2576B7"/>
                  </a:gs>
                </a:gsLst>
                <a:lin ang="2700000" scaled="0"/>
              </a:gradFill>
              <a:ln w="66675">
                <a:noFill/>
              </a:ln>
              <a:effectLst/>
            </c:spPr>
            <c:extLst>
              <c:ext xmlns:c16="http://schemas.microsoft.com/office/drawing/2014/chart" uri="{C3380CC4-5D6E-409C-BE32-E72D297353CC}">
                <c16:uniqueId val="{00000001-24C8-4040-83BA-A8360EAD55D1}"/>
              </c:ext>
            </c:extLst>
          </c:dPt>
          <c:dPt>
            <c:idx val="1"/>
            <c:bubble3D val="0"/>
            <c:spPr>
              <a:gradFill>
                <a:gsLst>
                  <a:gs pos="0">
                    <a:srgbClr val="2576B7">
                      <a:alpha val="3000"/>
                    </a:srgbClr>
                  </a:gs>
                  <a:gs pos="99000">
                    <a:srgbClr val="2576B7">
                      <a:alpha val="26000"/>
                    </a:srgbClr>
                  </a:gs>
                </a:gsLst>
                <a:lin ang="2700000" scaled="0"/>
              </a:gradFill>
              <a:ln w="19050">
                <a:noFill/>
              </a:ln>
              <a:effectLst/>
            </c:spPr>
            <c:extLst>
              <c:ext xmlns:c16="http://schemas.microsoft.com/office/drawing/2014/chart" uri="{C3380CC4-5D6E-409C-BE32-E72D297353CC}">
                <c16:uniqueId val="{00000003-24C8-4040-83BA-A8360EAD55D1}"/>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24C8-4040-83BA-A8360EAD55D1}"/>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Sales</c:v>
                </c:pt>
              </c:strCache>
            </c:strRef>
          </c:tx>
          <c:spPr>
            <a:solidFill>
              <a:srgbClr val="2576B7"/>
            </a:solidFill>
            <a:ln>
              <a:noFill/>
            </a:ln>
          </c:spPr>
          <c:dPt>
            <c:idx val="0"/>
            <c:bubble3D val="0"/>
            <c:spPr>
              <a:gradFill>
                <a:gsLst>
                  <a:gs pos="0">
                    <a:schemeClr val="accent1">
                      <a:lumMod val="40000"/>
                      <a:lumOff val="60000"/>
                    </a:schemeClr>
                  </a:gs>
                  <a:gs pos="65000">
                    <a:srgbClr val="2576B7"/>
                  </a:gs>
                </a:gsLst>
                <a:lin ang="2700000" scaled="0"/>
              </a:gradFill>
              <a:ln w="66675">
                <a:noFill/>
              </a:ln>
              <a:effectLst/>
            </c:spPr>
            <c:extLst>
              <c:ext xmlns:c16="http://schemas.microsoft.com/office/drawing/2014/chart" uri="{C3380CC4-5D6E-409C-BE32-E72D297353CC}">
                <c16:uniqueId val="{00000001-A831-4927-A2CD-2E5566E2AABE}"/>
              </c:ext>
            </c:extLst>
          </c:dPt>
          <c:dPt>
            <c:idx val="1"/>
            <c:bubble3D val="0"/>
            <c:spPr>
              <a:gradFill>
                <a:gsLst>
                  <a:gs pos="0">
                    <a:srgbClr val="2576B7">
                      <a:alpha val="3000"/>
                    </a:srgbClr>
                  </a:gs>
                  <a:gs pos="99000">
                    <a:srgbClr val="2576B7">
                      <a:alpha val="26000"/>
                    </a:srgbClr>
                  </a:gs>
                </a:gsLst>
                <a:lin ang="2700000" scaled="0"/>
              </a:gradFill>
              <a:ln w="19050">
                <a:noFill/>
              </a:ln>
              <a:effectLst/>
            </c:spPr>
            <c:extLst>
              <c:ext xmlns:c16="http://schemas.microsoft.com/office/drawing/2014/chart" uri="{C3380CC4-5D6E-409C-BE32-E72D297353CC}">
                <c16:uniqueId val="{00000003-A831-4927-A2CD-2E5566E2AABE}"/>
              </c:ext>
            </c:extLst>
          </c:dPt>
          <c:cat>
            <c:strRef>
              <c:f>Sheet1!$A$2:$A$3</c:f>
              <c:strCache>
                <c:ptCount val="2"/>
                <c:pt idx="0">
                  <c:v>1st Qtr</c:v>
                </c:pt>
                <c:pt idx="1">
                  <c:v>2nd Qtr</c:v>
                </c:pt>
              </c:strCache>
            </c:strRef>
          </c:cat>
          <c:val>
            <c:numRef>
              <c:f>Sheet1!$B$2:$B$3</c:f>
              <c:numCache>
                <c:formatCode>General</c:formatCode>
                <c:ptCount val="2"/>
                <c:pt idx="0">
                  <c:v>44</c:v>
                </c:pt>
                <c:pt idx="1">
                  <c:v>66</c:v>
                </c:pt>
              </c:numCache>
            </c:numRef>
          </c:val>
          <c:extLst>
            <c:ext xmlns:c16="http://schemas.microsoft.com/office/drawing/2014/chart" uri="{C3380CC4-5D6E-409C-BE32-E72D297353CC}">
              <c16:uniqueId val="{00000004-A831-4927-A2CD-2E5566E2AAB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Sales</c:v>
                </c:pt>
              </c:strCache>
            </c:strRef>
          </c:tx>
          <c:spPr>
            <a:solidFill>
              <a:srgbClr val="2576B7"/>
            </a:solidFill>
            <a:ln>
              <a:noFill/>
            </a:ln>
          </c:spPr>
          <c:dPt>
            <c:idx val="0"/>
            <c:bubble3D val="0"/>
            <c:spPr>
              <a:gradFill>
                <a:gsLst>
                  <a:gs pos="0">
                    <a:schemeClr val="accent1">
                      <a:lumMod val="40000"/>
                      <a:lumOff val="60000"/>
                    </a:schemeClr>
                  </a:gs>
                  <a:gs pos="65000">
                    <a:srgbClr val="2576B7"/>
                  </a:gs>
                </a:gsLst>
                <a:lin ang="2700000" scaled="0"/>
              </a:gradFill>
              <a:ln w="66675">
                <a:noFill/>
              </a:ln>
              <a:effectLst/>
            </c:spPr>
            <c:extLst>
              <c:ext xmlns:c16="http://schemas.microsoft.com/office/drawing/2014/chart" uri="{C3380CC4-5D6E-409C-BE32-E72D297353CC}">
                <c16:uniqueId val="{00000001-4630-41D5-B7C4-3BB85F81A237}"/>
              </c:ext>
            </c:extLst>
          </c:dPt>
          <c:dPt>
            <c:idx val="1"/>
            <c:bubble3D val="0"/>
            <c:spPr>
              <a:gradFill>
                <a:gsLst>
                  <a:gs pos="0">
                    <a:srgbClr val="2576B7">
                      <a:alpha val="3000"/>
                    </a:srgbClr>
                  </a:gs>
                  <a:gs pos="99000">
                    <a:srgbClr val="2576B7">
                      <a:alpha val="26000"/>
                    </a:srgbClr>
                  </a:gs>
                </a:gsLst>
                <a:lin ang="2700000" scaled="0"/>
              </a:gradFill>
              <a:ln w="19050">
                <a:noFill/>
              </a:ln>
              <a:effectLst/>
            </c:spPr>
            <c:extLst>
              <c:ext xmlns:c16="http://schemas.microsoft.com/office/drawing/2014/chart" uri="{C3380CC4-5D6E-409C-BE32-E72D297353CC}">
                <c16:uniqueId val="{00000003-4630-41D5-B7C4-3BB85F81A237}"/>
              </c:ext>
            </c:extLst>
          </c:dPt>
          <c:cat>
            <c:strRef>
              <c:f>Sheet1!$A$2:$A$3</c:f>
              <c:strCache>
                <c:ptCount val="2"/>
                <c:pt idx="0">
                  <c:v>1st Qtr</c:v>
                </c:pt>
                <c:pt idx="1">
                  <c:v>2nd Qtr</c:v>
                </c:pt>
              </c:strCache>
            </c:strRef>
          </c:cat>
          <c:val>
            <c:numRef>
              <c:f>Sheet1!$B$2:$B$3</c:f>
              <c:numCache>
                <c:formatCode>General</c:formatCode>
                <c:ptCount val="2"/>
                <c:pt idx="0">
                  <c:v>69</c:v>
                </c:pt>
                <c:pt idx="1">
                  <c:v>31</c:v>
                </c:pt>
              </c:numCache>
            </c:numRef>
          </c:val>
          <c:extLst>
            <c:ext xmlns:c16="http://schemas.microsoft.com/office/drawing/2014/chart" uri="{C3380CC4-5D6E-409C-BE32-E72D297353CC}">
              <c16:uniqueId val="{00000004-4630-41D5-B7C4-3BB85F81A237}"/>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9C7861-CEA4-473C-91C3-84A62400194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CA"/>
        </a:p>
      </dgm:t>
    </dgm:pt>
    <dgm:pt modelId="{D090D8E0-5E85-4B32-900F-A26120AA0C9D}">
      <dgm:prSet phldrT="[Text]"/>
      <dgm:spPr/>
      <dgm:t>
        <a:bodyPr/>
        <a:lstStyle/>
        <a:p>
          <a:r>
            <a:rPr lang="en-US" b="1" dirty="0"/>
            <a:t>Assess potential impact of vendor security incident (service risk)</a:t>
          </a:r>
          <a:endParaRPr lang="en-CA" b="1" dirty="0"/>
        </a:p>
      </dgm:t>
    </dgm:pt>
    <dgm:pt modelId="{EAA6B451-E1EA-434C-81AC-E195662D414D}" type="parTrans" cxnId="{CF15A5C8-ADD4-4218-95CE-36487E33E282}">
      <dgm:prSet/>
      <dgm:spPr/>
      <dgm:t>
        <a:bodyPr/>
        <a:lstStyle/>
        <a:p>
          <a:endParaRPr lang="en-CA"/>
        </a:p>
      </dgm:t>
    </dgm:pt>
    <dgm:pt modelId="{24CCF98F-9133-4EA7-A686-9B9182A1DA31}" type="sibTrans" cxnId="{CF15A5C8-ADD4-4218-95CE-36487E33E282}">
      <dgm:prSet/>
      <dgm:spPr>
        <a:ln w="50800"/>
      </dgm:spPr>
      <dgm:t>
        <a:bodyPr/>
        <a:lstStyle/>
        <a:p>
          <a:endParaRPr lang="en-CA"/>
        </a:p>
      </dgm:t>
    </dgm:pt>
    <dgm:pt modelId="{53C9E490-5D65-4BDE-B428-7DC12C873A82}">
      <dgm:prSet phldrT="[Text]"/>
      <dgm:spPr/>
      <dgm:t>
        <a:bodyPr/>
        <a:lstStyle/>
        <a:p>
          <a:r>
            <a:rPr lang="en-US" b="1" dirty="0"/>
            <a:t>Assess likelihood of security incident at the vendor (vendor risk)</a:t>
          </a:r>
          <a:endParaRPr lang="en-CA" b="1" dirty="0"/>
        </a:p>
      </dgm:t>
    </dgm:pt>
    <dgm:pt modelId="{E254E50A-CC76-47FA-B53A-7B9D74B1E9D7}" type="parTrans" cxnId="{21A5782B-AC6A-4687-935A-11CFC41BE397}">
      <dgm:prSet/>
      <dgm:spPr/>
      <dgm:t>
        <a:bodyPr/>
        <a:lstStyle/>
        <a:p>
          <a:endParaRPr lang="en-CA"/>
        </a:p>
      </dgm:t>
    </dgm:pt>
    <dgm:pt modelId="{F190D1DC-2C00-40F3-A9E9-22C85508805F}" type="sibTrans" cxnId="{21A5782B-AC6A-4687-935A-11CFC41BE397}">
      <dgm:prSet/>
      <dgm:spPr>
        <a:ln w="50800"/>
      </dgm:spPr>
      <dgm:t>
        <a:bodyPr/>
        <a:lstStyle/>
        <a:p>
          <a:endParaRPr lang="en-CA"/>
        </a:p>
      </dgm:t>
    </dgm:pt>
    <dgm:pt modelId="{23C3CE1B-3475-4F2B-9ECD-32EC1A08CC22}">
      <dgm:prSet phldrT="[Text]"/>
      <dgm:spPr/>
      <dgm:t>
        <a:bodyPr/>
        <a:lstStyle/>
        <a:p>
          <a:r>
            <a:rPr lang="en-US" b="1" dirty="0"/>
            <a:t>Determine risk (contract risk)</a:t>
          </a:r>
          <a:endParaRPr lang="en-CA" b="1" dirty="0"/>
        </a:p>
      </dgm:t>
    </dgm:pt>
    <dgm:pt modelId="{1590A06F-F68E-4C75-AB45-147523C0856B}" type="parTrans" cxnId="{CE2236FA-3FC4-47F5-9825-769E3B0264F4}">
      <dgm:prSet/>
      <dgm:spPr/>
      <dgm:t>
        <a:bodyPr/>
        <a:lstStyle/>
        <a:p>
          <a:endParaRPr lang="en-CA"/>
        </a:p>
      </dgm:t>
    </dgm:pt>
    <dgm:pt modelId="{9D1A870D-BCAC-4F80-A767-119FAB4A14B4}" type="sibTrans" cxnId="{CE2236FA-3FC4-47F5-9825-769E3B0264F4}">
      <dgm:prSet/>
      <dgm:spPr>
        <a:ln w="41275"/>
      </dgm:spPr>
      <dgm:t>
        <a:bodyPr/>
        <a:lstStyle/>
        <a:p>
          <a:endParaRPr lang="en-CA"/>
        </a:p>
      </dgm:t>
    </dgm:pt>
    <dgm:pt modelId="{1E6D0BCE-EF0A-4DDD-BD81-CB786ED88654}">
      <dgm:prSet phldrT="[Text]"/>
      <dgm:spPr/>
      <dgm:t>
        <a:bodyPr/>
        <a:lstStyle/>
        <a:p>
          <a:r>
            <a:rPr lang="en-US" b="1" dirty="0"/>
            <a:t>Treat risk</a:t>
          </a:r>
          <a:endParaRPr lang="en-CA" b="1" dirty="0"/>
        </a:p>
      </dgm:t>
    </dgm:pt>
    <dgm:pt modelId="{C0274D6A-FB11-48F8-851F-841B7544CC25}" type="parTrans" cxnId="{5E798866-4607-4DBB-A159-5F1FB0FAC599}">
      <dgm:prSet/>
      <dgm:spPr/>
      <dgm:t>
        <a:bodyPr/>
        <a:lstStyle/>
        <a:p>
          <a:endParaRPr lang="en-CA"/>
        </a:p>
      </dgm:t>
    </dgm:pt>
    <dgm:pt modelId="{31053AF9-473A-4CD5-AA05-C5AF69A79609}" type="sibTrans" cxnId="{5E798866-4607-4DBB-A159-5F1FB0FAC599}">
      <dgm:prSet/>
      <dgm:spPr>
        <a:ln w="44450"/>
      </dgm:spPr>
      <dgm:t>
        <a:bodyPr/>
        <a:lstStyle/>
        <a:p>
          <a:endParaRPr lang="en-CA"/>
        </a:p>
      </dgm:t>
    </dgm:pt>
    <dgm:pt modelId="{CD9EE1CD-F7FE-4B86-8F6E-81C799AE59FD}">
      <dgm:prSet phldrT="[Text]"/>
      <dgm:spPr/>
      <dgm:t>
        <a:bodyPr/>
        <a:lstStyle/>
        <a:p>
          <a:r>
            <a:rPr lang="en-US" b="1" dirty="0"/>
            <a:t>Record details of assessment in vendor inventory</a:t>
          </a:r>
          <a:endParaRPr lang="en-CA" b="1" dirty="0"/>
        </a:p>
      </dgm:t>
    </dgm:pt>
    <dgm:pt modelId="{F5B9EDA4-F786-4306-A03E-092257557B1B}" type="parTrans" cxnId="{7C71A817-BAA3-4129-AD33-A0B2A89B1F05}">
      <dgm:prSet/>
      <dgm:spPr/>
      <dgm:t>
        <a:bodyPr/>
        <a:lstStyle/>
        <a:p>
          <a:endParaRPr lang="en-CA"/>
        </a:p>
      </dgm:t>
    </dgm:pt>
    <dgm:pt modelId="{9AD36CB7-EC56-48AB-8887-997D594974B9}" type="sibTrans" cxnId="{7C71A817-BAA3-4129-AD33-A0B2A89B1F05}">
      <dgm:prSet/>
      <dgm:spPr>
        <a:ln w="47625"/>
      </dgm:spPr>
      <dgm:t>
        <a:bodyPr/>
        <a:lstStyle/>
        <a:p>
          <a:endParaRPr lang="en-CA"/>
        </a:p>
      </dgm:t>
    </dgm:pt>
    <dgm:pt modelId="{1FE9010A-8746-42E6-AFBF-8CB6802F7ABA}" type="pres">
      <dgm:prSet presAssocID="{D19C7861-CEA4-473C-91C3-84A624001945}" presName="cycle" presStyleCnt="0">
        <dgm:presLayoutVars>
          <dgm:dir/>
          <dgm:resizeHandles val="exact"/>
        </dgm:presLayoutVars>
      </dgm:prSet>
      <dgm:spPr/>
    </dgm:pt>
    <dgm:pt modelId="{4B9D5AE9-48B8-4E0B-ADC6-C1E0EFE677B6}" type="pres">
      <dgm:prSet presAssocID="{D090D8E0-5E85-4B32-900F-A26120AA0C9D}" presName="node" presStyleLbl="node1" presStyleIdx="0" presStyleCnt="5" custScaleX="113799" custScaleY="110432">
        <dgm:presLayoutVars>
          <dgm:bulletEnabled val="1"/>
        </dgm:presLayoutVars>
      </dgm:prSet>
      <dgm:spPr/>
    </dgm:pt>
    <dgm:pt modelId="{DD1B4AD9-6AFB-4C15-8363-804D277EA8D3}" type="pres">
      <dgm:prSet presAssocID="{24CCF98F-9133-4EA7-A686-9B9182A1DA31}" presName="sibTrans" presStyleLbl="sibTrans2D1" presStyleIdx="0" presStyleCnt="5"/>
      <dgm:spPr/>
    </dgm:pt>
    <dgm:pt modelId="{75711355-BFFB-452D-9544-EE76DA42E041}" type="pres">
      <dgm:prSet presAssocID="{24CCF98F-9133-4EA7-A686-9B9182A1DA31}" presName="connectorText" presStyleLbl="sibTrans2D1" presStyleIdx="0" presStyleCnt="5"/>
      <dgm:spPr/>
    </dgm:pt>
    <dgm:pt modelId="{5AD69308-5546-4682-8404-6675496DCADB}" type="pres">
      <dgm:prSet presAssocID="{53C9E490-5D65-4BDE-B428-7DC12C873A82}" presName="node" presStyleLbl="node1" presStyleIdx="1" presStyleCnt="5" custScaleX="113799" custScaleY="110432">
        <dgm:presLayoutVars>
          <dgm:bulletEnabled val="1"/>
        </dgm:presLayoutVars>
      </dgm:prSet>
      <dgm:spPr/>
    </dgm:pt>
    <dgm:pt modelId="{69DB7D55-7155-42D8-BC9B-80092B7AA078}" type="pres">
      <dgm:prSet presAssocID="{F190D1DC-2C00-40F3-A9E9-22C85508805F}" presName="sibTrans" presStyleLbl="sibTrans2D1" presStyleIdx="1" presStyleCnt="5"/>
      <dgm:spPr/>
    </dgm:pt>
    <dgm:pt modelId="{69534CC9-889C-4445-BFFC-17A6944713A1}" type="pres">
      <dgm:prSet presAssocID="{F190D1DC-2C00-40F3-A9E9-22C85508805F}" presName="connectorText" presStyleLbl="sibTrans2D1" presStyleIdx="1" presStyleCnt="5"/>
      <dgm:spPr/>
    </dgm:pt>
    <dgm:pt modelId="{964C4BFC-82F2-47D6-99AA-46AFAC135C42}" type="pres">
      <dgm:prSet presAssocID="{23C3CE1B-3475-4F2B-9ECD-32EC1A08CC22}" presName="node" presStyleLbl="node1" presStyleIdx="2" presStyleCnt="5" custScaleX="113799" custScaleY="110432">
        <dgm:presLayoutVars>
          <dgm:bulletEnabled val="1"/>
        </dgm:presLayoutVars>
      </dgm:prSet>
      <dgm:spPr/>
    </dgm:pt>
    <dgm:pt modelId="{39EEC764-13AA-43F9-9AEA-539EC5CF71F7}" type="pres">
      <dgm:prSet presAssocID="{9D1A870D-BCAC-4F80-A767-119FAB4A14B4}" presName="sibTrans" presStyleLbl="sibTrans2D1" presStyleIdx="2" presStyleCnt="5"/>
      <dgm:spPr/>
    </dgm:pt>
    <dgm:pt modelId="{234C851E-6019-4E2B-AC8E-4BCD472865BF}" type="pres">
      <dgm:prSet presAssocID="{9D1A870D-BCAC-4F80-A767-119FAB4A14B4}" presName="connectorText" presStyleLbl="sibTrans2D1" presStyleIdx="2" presStyleCnt="5"/>
      <dgm:spPr/>
    </dgm:pt>
    <dgm:pt modelId="{B31185BA-D68C-4532-B65A-52FDA0ED7411}" type="pres">
      <dgm:prSet presAssocID="{1E6D0BCE-EF0A-4DDD-BD81-CB786ED88654}" presName="node" presStyleLbl="node1" presStyleIdx="3" presStyleCnt="5" custScaleX="113799" custScaleY="110432">
        <dgm:presLayoutVars>
          <dgm:bulletEnabled val="1"/>
        </dgm:presLayoutVars>
      </dgm:prSet>
      <dgm:spPr/>
    </dgm:pt>
    <dgm:pt modelId="{9CCDA888-BE0B-4F17-B635-F4F0AE117B5D}" type="pres">
      <dgm:prSet presAssocID="{31053AF9-473A-4CD5-AA05-C5AF69A79609}" presName="sibTrans" presStyleLbl="sibTrans2D1" presStyleIdx="3" presStyleCnt="5"/>
      <dgm:spPr/>
    </dgm:pt>
    <dgm:pt modelId="{13546B1F-A829-4F72-9141-1ADB9F2AA8E9}" type="pres">
      <dgm:prSet presAssocID="{31053AF9-473A-4CD5-AA05-C5AF69A79609}" presName="connectorText" presStyleLbl="sibTrans2D1" presStyleIdx="3" presStyleCnt="5"/>
      <dgm:spPr/>
    </dgm:pt>
    <dgm:pt modelId="{4021901D-0C70-4E3C-9414-6ACB84F5360C}" type="pres">
      <dgm:prSet presAssocID="{CD9EE1CD-F7FE-4B86-8F6E-81C799AE59FD}" presName="node" presStyleLbl="node1" presStyleIdx="4" presStyleCnt="5" custScaleX="113799" custScaleY="110432">
        <dgm:presLayoutVars>
          <dgm:bulletEnabled val="1"/>
        </dgm:presLayoutVars>
      </dgm:prSet>
      <dgm:spPr/>
    </dgm:pt>
    <dgm:pt modelId="{4002969D-9A01-4738-9B3E-1B5B7D63BD55}" type="pres">
      <dgm:prSet presAssocID="{9AD36CB7-EC56-48AB-8887-997D594974B9}" presName="sibTrans" presStyleLbl="sibTrans2D1" presStyleIdx="4" presStyleCnt="5"/>
      <dgm:spPr/>
    </dgm:pt>
    <dgm:pt modelId="{ABE073C9-78A2-4341-AA79-E0ACC37A0719}" type="pres">
      <dgm:prSet presAssocID="{9AD36CB7-EC56-48AB-8887-997D594974B9}" presName="connectorText" presStyleLbl="sibTrans2D1" presStyleIdx="4" presStyleCnt="5"/>
      <dgm:spPr/>
    </dgm:pt>
  </dgm:ptLst>
  <dgm:cxnLst>
    <dgm:cxn modelId="{E8F41501-CFBA-461A-9C2B-B63461409E3D}" type="presOf" srcId="{24CCF98F-9133-4EA7-A686-9B9182A1DA31}" destId="{DD1B4AD9-6AFB-4C15-8363-804D277EA8D3}" srcOrd="0" destOrd="0" presId="urn:microsoft.com/office/officeart/2005/8/layout/cycle2"/>
    <dgm:cxn modelId="{7C71A817-BAA3-4129-AD33-A0B2A89B1F05}" srcId="{D19C7861-CEA4-473C-91C3-84A624001945}" destId="{CD9EE1CD-F7FE-4B86-8F6E-81C799AE59FD}" srcOrd="4" destOrd="0" parTransId="{F5B9EDA4-F786-4306-A03E-092257557B1B}" sibTransId="{9AD36CB7-EC56-48AB-8887-997D594974B9}"/>
    <dgm:cxn modelId="{EE358220-40ED-470C-BCE3-5F06C6F092CC}" type="presOf" srcId="{23C3CE1B-3475-4F2B-9ECD-32EC1A08CC22}" destId="{964C4BFC-82F2-47D6-99AA-46AFAC135C42}" srcOrd="0" destOrd="0" presId="urn:microsoft.com/office/officeart/2005/8/layout/cycle2"/>
    <dgm:cxn modelId="{21A5782B-AC6A-4687-935A-11CFC41BE397}" srcId="{D19C7861-CEA4-473C-91C3-84A624001945}" destId="{53C9E490-5D65-4BDE-B428-7DC12C873A82}" srcOrd="1" destOrd="0" parTransId="{E254E50A-CC76-47FA-B53A-7B9D74B1E9D7}" sibTransId="{F190D1DC-2C00-40F3-A9E9-22C85508805F}"/>
    <dgm:cxn modelId="{C794172F-1AF0-4136-A053-37863EBD585D}" type="presOf" srcId="{53C9E490-5D65-4BDE-B428-7DC12C873A82}" destId="{5AD69308-5546-4682-8404-6675496DCADB}" srcOrd="0" destOrd="0" presId="urn:microsoft.com/office/officeart/2005/8/layout/cycle2"/>
    <dgm:cxn modelId="{08A59A3C-2E5E-45FD-8535-5F011F1B25AE}" type="presOf" srcId="{9AD36CB7-EC56-48AB-8887-997D594974B9}" destId="{ABE073C9-78A2-4341-AA79-E0ACC37A0719}" srcOrd="1" destOrd="0" presId="urn:microsoft.com/office/officeart/2005/8/layout/cycle2"/>
    <dgm:cxn modelId="{AF596C40-C6BA-4467-943C-915203B0CA7B}" type="presOf" srcId="{9D1A870D-BCAC-4F80-A767-119FAB4A14B4}" destId="{39EEC764-13AA-43F9-9AEA-539EC5CF71F7}" srcOrd="0" destOrd="0" presId="urn:microsoft.com/office/officeart/2005/8/layout/cycle2"/>
    <dgm:cxn modelId="{5E798866-4607-4DBB-A159-5F1FB0FAC599}" srcId="{D19C7861-CEA4-473C-91C3-84A624001945}" destId="{1E6D0BCE-EF0A-4DDD-BD81-CB786ED88654}" srcOrd="3" destOrd="0" parTransId="{C0274D6A-FB11-48F8-851F-841B7544CC25}" sibTransId="{31053AF9-473A-4CD5-AA05-C5AF69A79609}"/>
    <dgm:cxn modelId="{9D1BA04B-A13B-46B7-B370-CB823B8BBBAA}" type="presOf" srcId="{CD9EE1CD-F7FE-4B86-8F6E-81C799AE59FD}" destId="{4021901D-0C70-4E3C-9414-6ACB84F5360C}" srcOrd="0" destOrd="0" presId="urn:microsoft.com/office/officeart/2005/8/layout/cycle2"/>
    <dgm:cxn modelId="{94823D52-1167-45E5-A8C4-7E797A1D0583}" type="presOf" srcId="{F190D1DC-2C00-40F3-A9E9-22C85508805F}" destId="{69DB7D55-7155-42D8-BC9B-80092B7AA078}" srcOrd="0" destOrd="0" presId="urn:microsoft.com/office/officeart/2005/8/layout/cycle2"/>
    <dgm:cxn modelId="{78496552-2142-4948-9785-29FB07665CC0}" type="presOf" srcId="{D090D8E0-5E85-4B32-900F-A26120AA0C9D}" destId="{4B9D5AE9-48B8-4E0B-ADC6-C1E0EFE677B6}" srcOrd="0" destOrd="0" presId="urn:microsoft.com/office/officeart/2005/8/layout/cycle2"/>
    <dgm:cxn modelId="{8BD6B586-658D-4C79-8B10-0600ABAE023B}" type="presOf" srcId="{24CCF98F-9133-4EA7-A686-9B9182A1DA31}" destId="{75711355-BFFB-452D-9544-EE76DA42E041}" srcOrd="1" destOrd="0" presId="urn:microsoft.com/office/officeart/2005/8/layout/cycle2"/>
    <dgm:cxn modelId="{C774D58A-5C2E-4577-AA23-7C638EBEDC04}" type="presOf" srcId="{9D1A870D-BCAC-4F80-A767-119FAB4A14B4}" destId="{234C851E-6019-4E2B-AC8E-4BCD472865BF}" srcOrd="1" destOrd="0" presId="urn:microsoft.com/office/officeart/2005/8/layout/cycle2"/>
    <dgm:cxn modelId="{CF15A5C8-ADD4-4218-95CE-36487E33E282}" srcId="{D19C7861-CEA4-473C-91C3-84A624001945}" destId="{D090D8E0-5E85-4B32-900F-A26120AA0C9D}" srcOrd="0" destOrd="0" parTransId="{EAA6B451-E1EA-434C-81AC-E195662D414D}" sibTransId="{24CCF98F-9133-4EA7-A686-9B9182A1DA31}"/>
    <dgm:cxn modelId="{3E9BD9CC-2161-4298-A96A-4AF564FD83F4}" type="presOf" srcId="{31053AF9-473A-4CD5-AA05-C5AF69A79609}" destId="{9CCDA888-BE0B-4F17-B635-F4F0AE117B5D}" srcOrd="0" destOrd="0" presId="urn:microsoft.com/office/officeart/2005/8/layout/cycle2"/>
    <dgm:cxn modelId="{A853D1CE-2077-4C71-A9C0-617A1EA0D277}" type="presOf" srcId="{31053AF9-473A-4CD5-AA05-C5AF69A79609}" destId="{13546B1F-A829-4F72-9141-1ADB9F2AA8E9}" srcOrd="1" destOrd="0" presId="urn:microsoft.com/office/officeart/2005/8/layout/cycle2"/>
    <dgm:cxn modelId="{91978AE7-37E4-4F49-8F98-CE956A9C4D3C}" type="presOf" srcId="{9AD36CB7-EC56-48AB-8887-997D594974B9}" destId="{4002969D-9A01-4738-9B3E-1B5B7D63BD55}" srcOrd="0" destOrd="0" presId="urn:microsoft.com/office/officeart/2005/8/layout/cycle2"/>
    <dgm:cxn modelId="{E9F7E1E9-8952-4A65-A4D2-57855B210393}" type="presOf" srcId="{D19C7861-CEA4-473C-91C3-84A624001945}" destId="{1FE9010A-8746-42E6-AFBF-8CB6802F7ABA}" srcOrd="0" destOrd="0" presId="urn:microsoft.com/office/officeart/2005/8/layout/cycle2"/>
    <dgm:cxn modelId="{DEFB3AF8-58DD-45AE-AA86-CCFB2A63182B}" type="presOf" srcId="{F190D1DC-2C00-40F3-A9E9-22C85508805F}" destId="{69534CC9-889C-4445-BFFC-17A6944713A1}" srcOrd="1" destOrd="0" presId="urn:microsoft.com/office/officeart/2005/8/layout/cycle2"/>
    <dgm:cxn modelId="{CE2236FA-3FC4-47F5-9825-769E3B0264F4}" srcId="{D19C7861-CEA4-473C-91C3-84A624001945}" destId="{23C3CE1B-3475-4F2B-9ECD-32EC1A08CC22}" srcOrd="2" destOrd="0" parTransId="{1590A06F-F68E-4C75-AB45-147523C0856B}" sibTransId="{9D1A870D-BCAC-4F80-A767-119FAB4A14B4}"/>
    <dgm:cxn modelId="{623C3AFB-005E-49B8-96A4-0ED81FF4D4F0}" type="presOf" srcId="{1E6D0BCE-EF0A-4DDD-BD81-CB786ED88654}" destId="{B31185BA-D68C-4532-B65A-52FDA0ED7411}" srcOrd="0" destOrd="0" presId="urn:microsoft.com/office/officeart/2005/8/layout/cycle2"/>
    <dgm:cxn modelId="{8AB5D608-4E5F-47FB-B932-03A6111A92A9}" type="presParOf" srcId="{1FE9010A-8746-42E6-AFBF-8CB6802F7ABA}" destId="{4B9D5AE9-48B8-4E0B-ADC6-C1E0EFE677B6}" srcOrd="0" destOrd="0" presId="urn:microsoft.com/office/officeart/2005/8/layout/cycle2"/>
    <dgm:cxn modelId="{D08725F9-1DF1-401D-BF14-3F4F1A8C1019}" type="presParOf" srcId="{1FE9010A-8746-42E6-AFBF-8CB6802F7ABA}" destId="{DD1B4AD9-6AFB-4C15-8363-804D277EA8D3}" srcOrd="1" destOrd="0" presId="urn:microsoft.com/office/officeart/2005/8/layout/cycle2"/>
    <dgm:cxn modelId="{CB6FEF32-23BA-4B3E-9C45-91C60D6000D4}" type="presParOf" srcId="{DD1B4AD9-6AFB-4C15-8363-804D277EA8D3}" destId="{75711355-BFFB-452D-9544-EE76DA42E041}" srcOrd="0" destOrd="0" presId="urn:microsoft.com/office/officeart/2005/8/layout/cycle2"/>
    <dgm:cxn modelId="{4BE5FA4F-46D8-4025-BC2F-BBD5A2BFDDED}" type="presParOf" srcId="{1FE9010A-8746-42E6-AFBF-8CB6802F7ABA}" destId="{5AD69308-5546-4682-8404-6675496DCADB}" srcOrd="2" destOrd="0" presId="urn:microsoft.com/office/officeart/2005/8/layout/cycle2"/>
    <dgm:cxn modelId="{D76DA182-E3C3-4A04-80D8-F271FB74BD29}" type="presParOf" srcId="{1FE9010A-8746-42E6-AFBF-8CB6802F7ABA}" destId="{69DB7D55-7155-42D8-BC9B-80092B7AA078}" srcOrd="3" destOrd="0" presId="urn:microsoft.com/office/officeart/2005/8/layout/cycle2"/>
    <dgm:cxn modelId="{56AE7C89-4239-43C3-80CC-77BF02ABFD83}" type="presParOf" srcId="{69DB7D55-7155-42D8-BC9B-80092B7AA078}" destId="{69534CC9-889C-4445-BFFC-17A6944713A1}" srcOrd="0" destOrd="0" presId="urn:microsoft.com/office/officeart/2005/8/layout/cycle2"/>
    <dgm:cxn modelId="{E84EEF48-E18E-4549-B706-3BB738B6E4AD}" type="presParOf" srcId="{1FE9010A-8746-42E6-AFBF-8CB6802F7ABA}" destId="{964C4BFC-82F2-47D6-99AA-46AFAC135C42}" srcOrd="4" destOrd="0" presId="urn:microsoft.com/office/officeart/2005/8/layout/cycle2"/>
    <dgm:cxn modelId="{6A057BE8-F210-4CAF-9174-A13A9A534429}" type="presParOf" srcId="{1FE9010A-8746-42E6-AFBF-8CB6802F7ABA}" destId="{39EEC764-13AA-43F9-9AEA-539EC5CF71F7}" srcOrd="5" destOrd="0" presId="urn:microsoft.com/office/officeart/2005/8/layout/cycle2"/>
    <dgm:cxn modelId="{318C12F3-E175-4939-8371-5D57848C0EF2}" type="presParOf" srcId="{39EEC764-13AA-43F9-9AEA-539EC5CF71F7}" destId="{234C851E-6019-4E2B-AC8E-4BCD472865BF}" srcOrd="0" destOrd="0" presId="urn:microsoft.com/office/officeart/2005/8/layout/cycle2"/>
    <dgm:cxn modelId="{4C21FE34-0280-41CE-9626-DAD891BAFC16}" type="presParOf" srcId="{1FE9010A-8746-42E6-AFBF-8CB6802F7ABA}" destId="{B31185BA-D68C-4532-B65A-52FDA0ED7411}" srcOrd="6" destOrd="0" presId="urn:microsoft.com/office/officeart/2005/8/layout/cycle2"/>
    <dgm:cxn modelId="{E8F89473-7C8A-45D0-80AA-5B501180D0AE}" type="presParOf" srcId="{1FE9010A-8746-42E6-AFBF-8CB6802F7ABA}" destId="{9CCDA888-BE0B-4F17-B635-F4F0AE117B5D}" srcOrd="7" destOrd="0" presId="urn:microsoft.com/office/officeart/2005/8/layout/cycle2"/>
    <dgm:cxn modelId="{2CF1468D-FF63-4106-AB3F-7F1E237B8B82}" type="presParOf" srcId="{9CCDA888-BE0B-4F17-B635-F4F0AE117B5D}" destId="{13546B1F-A829-4F72-9141-1ADB9F2AA8E9}" srcOrd="0" destOrd="0" presId="urn:microsoft.com/office/officeart/2005/8/layout/cycle2"/>
    <dgm:cxn modelId="{1EF4CB9F-9EAE-4C1A-B31C-2E862AB2860C}" type="presParOf" srcId="{1FE9010A-8746-42E6-AFBF-8CB6802F7ABA}" destId="{4021901D-0C70-4E3C-9414-6ACB84F5360C}" srcOrd="8" destOrd="0" presId="urn:microsoft.com/office/officeart/2005/8/layout/cycle2"/>
    <dgm:cxn modelId="{9B8A8979-3FBD-419D-AC3B-F1E07AC2C4F5}" type="presParOf" srcId="{1FE9010A-8746-42E6-AFBF-8CB6802F7ABA}" destId="{4002969D-9A01-4738-9B3E-1B5B7D63BD55}" srcOrd="9" destOrd="0" presId="urn:microsoft.com/office/officeart/2005/8/layout/cycle2"/>
    <dgm:cxn modelId="{69E85A12-2252-4936-BC6F-8BCA6108D9E1}" type="presParOf" srcId="{4002969D-9A01-4738-9B3E-1B5B7D63BD55}" destId="{ABE073C9-78A2-4341-AA79-E0ACC37A071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D5AE9-48B8-4E0B-ADC6-C1E0EFE677B6}">
      <dsp:nvSpPr>
        <dsp:cNvPr id="0" name=""/>
        <dsp:cNvSpPr/>
      </dsp:nvSpPr>
      <dsp:spPr>
        <a:xfrm>
          <a:off x="2281316" y="-62345"/>
          <a:ext cx="1380350" cy="13395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Assess potential impact of vendor security incident (service risk)</a:t>
          </a:r>
          <a:endParaRPr lang="en-CA" sz="1000" b="1" kern="1200" dirty="0"/>
        </a:p>
      </dsp:txBody>
      <dsp:txXfrm>
        <a:off x="2483464" y="133822"/>
        <a:ext cx="976054" cy="947175"/>
      </dsp:txXfrm>
    </dsp:sp>
    <dsp:sp modelId="{DD1B4AD9-6AFB-4C15-8363-804D277EA8D3}">
      <dsp:nvSpPr>
        <dsp:cNvPr id="0" name=""/>
        <dsp:cNvSpPr/>
      </dsp:nvSpPr>
      <dsp:spPr>
        <a:xfrm rot="2160000">
          <a:off x="3581880" y="933717"/>
          <a:ext cx="240932" cy="409378"/>
        </a:xfrm>
        <a:prstGeom prst="rightArrow">
          <a:avLst>
            <a:gd name="adj1" fmla="val 60000"/>
            <a:gd name="adj2" fmla="val 50000"/>
          </a:avLst>
        </a:prstGeom>
        <a:solidFill>
          <a:schemeClr val="accent1">
            <a:tint val="60000"/>
            <a:hueOff val="0"/>
            <a:satOff val="0"/>
            <a:lumOff val="0"/>
            <a:alphaOff val="0"/>
          </a:schemeClr>
        </a:solidFill>
        <a:ln w="508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CA" sz="800" kern="1200"/>
        </a:p>
      </dsp:txBody>
      <dsp:txXfrm>
        <a:off x="3588782" y="994350"/>
        <a:ext cx="168652" cy="245626"/>
      </dsp:txXfrm>
    </dsp:sp>
    <dsp:sp modelId="{5AD69308-5546-4682-8404-6675496DCADB}">
      <dsp:nvSpPr>
        <dsp:cNvPr id="0" name=""/>
        <dsp:cNvSpPr/>
      </dsp:nvSpPr>
      <dsp:spPr>
        <a:xfrm>
          <a:off x="3754059" y="1007664"/>
          <a:ext cx="1380350" cy="13395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Assess likelihood of security incident at the vendor (vendor risk)</a:t>
          </a:r>
          <a:endParaRPr lang="en-CA" sz="1000" b="1" kern="1200" dirty="0"/>
        </a:p>
      </dsp:txBody>
      <dsp:txXfrm>
        <a:off x="3956207" y="1203831"/>
        <a:ext cx="976054" cy="947175"/>
      </dsp:txXfrm>
    </dsp:sp>
    <dsp:sp modelId="{69DB7D55-7155-42D8-BC9B-80092B7AA078}">
      <dsp:nvSpPr>
        <dsp:cNvPr id="0" name=""/>
        <dsp:cNvSpPr/>
      </dsp:nvSpPr>
      <dsp:spPr>
        <a:xfrm rot="6480000">
          <a:off x="4038731" y="2331579"/>
          <a:ext cx="252892" cy="409378"/>
        </a:xfrm>
        <a:prstGeom prst="rightArrow">
          <a:avLst>
            <a:gd name="adj1" fmla="val 60000"/>
            <a:gd name="adj2" fmla="val 50000"/>
          </a:avLst>
        </a:prstGeom>
        <a:solidFill>
          <a:schemeClr val="accent1">
            <a:tint val="60000"/>
            <a:hueOff val="0"/>
            <a:satOff val="0"/>
            <a:lumOff val="0"/>
            <a:alphaOff val="0"/>
          </a:schemeClr>
        </a:solidFill>
        <a:ln w="508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CA" sz="800" kern="1200"/>
        </a:p>
      </dsp:txBody>
      <dsp:txXfrm rot="10800000">
        <a:off x="4088387" y="2377378"/>
        <a:ext cx="177024" cy="245626"/>
      </dsp:txXfrm>
    </dsp:sp>
    <dsp:sp modelId="{964C4BFC-82F2-47D6-99AA-46AFAC135C42}">
      <dsp:nvSpPr>
        <dsp:cNvPr id="0" name=""/>
        <dsp:cNvSpPr/>
      </dsp:nvSpPr>
      <dsp:spPr>
        <a:xfrm>
          <a:off x="3191521" y="2738977"/>
          <a:ext cx="1380350" cy="13395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Determine risk (contract risk)</a:t>
          </a:r>
          <a:endParaRPr lang="en-CA" sz="1000" b="1" kern="1200" dirty="0"/>
        </a:p>
      </dsp:txBody>
      <dsp:txXfrm>
        <a:off x="3393669" y="2935144"/>
        <a:ext cx="976054" cy="947175"/>
      </dsp:txXfrm>
    </dsp:sp>
    <dsp:sp modelId="{39EEC764-13AA-43F9-9AEA-539EC5CF71F7}">
      <dsp:nvSpPr>
        <dsp:cNvPr id="0" name=""/>
        <dsp:cNvSpPr/>
      </dsp:nvSpPr>
      <dsp:spPr>
        <a:xfrm rot="10800000">
          <a:off x="2861477" y="3204043"/>
          <a:ext cx="233231" cy="409378"/>
        </a:xfrm>
        <a:prstGeom prst="rightArrow">
          <a:avLst>
            <a:gd name="adj1" fmla="val 60000"/>
            <a:gd name="adj2" fmla="val 50000"/>
          </a:avLst>
        </a:prstGeom>
        <a:solidFill>
          <a:schemeClr val="accent1">
            <a:tint val="60000"/>
            <a:hueOff val="0"/>
            <a:satOff val="0"/>
            <a:lumOff val="0"/>
            <a:alphaOff val="0"/>
          </a:schemeClr>
        </a:solidFill>
        <a:ln w="41275">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CA" sz="800" kern="1200"/>
        </a:p>
      </dsp:txBody>
      <dsp:txXfrm rot="10800000">
        <a:off x="2931446" y="3285919"/>
        <a:ext cx="163262" cy="245626"/>
      </dsp:txXfrm>
    </dsp:sp>
    <dsp:sp modelId="{B31185BA-D68C-4532-B65A-52FDA0ED7411}">
      <dsp:nvSpPr>
        <dsp:cNvPr id="0" name=""/>
        <dsp:cNvSpPr/>
      </dsp:nvSpPr>
      <dsp:spPr>
        <a:xfrm>
          <a:off x="1371111" y="2738977"/>
          <a:ext cx="1380350" cy="13395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Treat risk</a:t>
          </a:r>
          <a:endParaRPr lang="en-CA" sz="1000" b="1" kern="1200" dirty="0"/>
        </a:p>
      </dsp:txBody>
      <dsp:txXfrm>
        <a:off x="1573259" y="2935144"/>
        <a:ext cx="976054" cy="947175"/>
      </dsp:txXfrm>
    </dsp:sp>
    <dsp:sp modelId="{9CCDA888-BE0B-4F17-B635-F4F0AE117B5D}">
      <dsp:nvSpPr>
        <dsp:cNvPr id="0" name=""/>
        <dsp:cNvSpPr/>
      </dsp:nvSpPr>
      <dsp:spPr>
        <a:xfrm rot="15120000">
          <a:off x="1655783" y="2345194"/>
          <a:ext cx="252892" cy="409378"/>
        </a:xfrm>
        <a:prstGeom prst="rightArrow">
          <a:avLst>
            <a:gd name="adj1" fmla="val 60000"/>
            <a:gd name="adj2" fmla="val 50000"/>
          </a:avLst>
        </a:prstGeom>
        <a:solidFill>
          <a:schemeClr val="accent1">
            <a:tint val="60000"/>
            <a:hueOff val="0"/>
            <a:satOff val="0"/>
            <a:lumOff val="0"/>
            <a:alphaOff val="0"/>
          </a:schemeClr>
        </a:solidFill>
        <a:ln w="4445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CA" sz="800" kern="1200"/>
        </a:p>
      </dsp:txBody>
      <dsp:txXfrm rot="10800000">
        <a:off x="1705439" y="2463147"/>
        <a:ext cx="177024" cy="245626"/>
      </dsp:txXfrm>
    </dsp:sp>
    <dsp:sp modelId="{4021901D-0C70-4E3C-9414-6ACB84F5360C}">
      <dsp:nvSpPr>
        <dsp:cNvPr id="0" name=""/>
        <dsp:cNvSpPr/>
      </dsp:nvSpPr>
      <dsp:spPr>
        <a:xfrm>
          <a:off x="808574" y="1007664"/>
          <a:ext cx="1380350" cy="13395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Record details of assessment in vendor inventory</a:t>
          </a:r>
          <a:endParaRPr lang="en-CA" sz="1000" b="1" kern="1200" dirty="0"/>
        </a:p>
      </dsp:txBody>
      <dsp:txXfrm>
        <a:off x="1010722" y="1203831"/>
        <a:ext cx="976054" cy="947175"/>
      </dsp:txXfrm>
    </dsp:sp>
    <dsp:sp modelId="{4002969D-9A01-4738-9B3E-1B5B7D63BD55}">
      <dsp:nvSpPr>
        <dsp:cNvPr id="0" name=""/>
        <dsp:cNvSpPr/>
      </dsp:nvSpPr>
      <dsp:spPr>
        <a:xfrm rot="19440000">
          <a:off x="2109137" y="941733"/>
          <a:ext cx="240932" cy="409378"/>
        </a:xfrm>
        <a:prstGeom prst="rightArrow">
          <a:avLst>
            <a:gd name="adj1" fmla="val 60000"/>
            <a:gd name="adj2" fmla="val 50000"/>
          </a:avLst>
        </a:prstGeom>
        <a:solidFill>
          <a:schemeClr val="accent1">
            <a:tint val="60000"/>
            <a:hueOff val="0"/>
            <a:satOff val="0"/>
            <a:lumOff val="0"/>
            <a:alphaOff val="0"/>
          </a:schemeClr>
        </a:solidFill>
        <a:ln w="47625">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CA" sz="800" kern="1200"/>
        </a:p>
      </dsp:txBody>
      <dsp:txXfrm>
        <a:off x="2116039" y="1044852"/>
        <a:ext cx="168652" cy="24562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8/17/2022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8/17/2022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19315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3457633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5F1ACBD-245E-4A24-AC78-063168A88622}" type="slidenum">
              <a:rPr lang="en-US" smtClean="0"/>
              <a:t>11</a:t>
            </a:fld>
            <a:endParaRPr lang="en-US" dirty="0"/>
          </a:p>
        </p:txBody>
      </p:sp>
    </p:spTree>
    <p:extLst>
      <p:ext uri="{BB962C8B-B14F-4D97-AF65-F5344CB8AC3E}">
        <p14:creationId xmlns:p14="http://schemas.microsoft.com/office/powerpoint/2010/main" val="4160297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5F1ACBD-245E-4A24-AC78-063168A88622}" type="slidenum">
              <a:rPr lang="en-US" smtClean="0"/>
              <a:t>12</a:t>
            </a:fld>
            <a:endParaRPr lang="en-US" dirty="0"/>
          </a:p>
        </p:txBody>
      </p:sp>
    </p:spTree>
    <p:extLst>
      <p:ext uri="{BB962C8B-B14F-4D97-AF65-F5344CB8AC3E}">
        <p14:creationId xmlns:p14="http://schemas.microsoft.com/office/powerpoint/2010/main" val="1675102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5F1ACBD-245E-4A24-AC78-063168A88622}" type="slidenum">
              <a:rPr lang="en-US" smtClean="0"/>
              <a:t>13</a:t>
            </a:fld>
            <a:endParaRPr lang="en-US" dirty="0"/>
          </a:p>
        </p:txBody>
      </p:sp>
    </p:spTree>
    <p:extLst>
      <p:ext uri="{BB962C8B-B14F-4D97-AF65-F5344CB8AC3E}">
        <p14:creationId xmlns:p14="http://schemas.microsoft.com/office/powerpoint/2010/main" val="2348739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5F1ACBD-245E-4A24-AC78-063168A88622}" type="slidenum">
              <a:rPr lang="en-US" smtClean="0"/>
              <a:t>2</a:t>
            </a:fld>
            <a:endParaRPr lang="en-US" dirty="0"/>
          </a:p>
        </p:txBody>
      </p:sp>
    </p:spTree>
    <p:extLst>
      <p:ext uri="{BB962C8B-B14F-4D97-AF65-F5344CB8AC3E}">
        <p14:creationId xmlns:p14="http://schemas.microsoft.com/office/powerpoint/2010/main" val="1928671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3724483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3144001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5F1ACBD-245E-4A24-AC78-063168A88622}" type="slidenum">
              <a:rPr lang="en-US" smtClean="0"/>
              <a:t>5</a:t>
            </a:fld>
            <a:endParaRPr lang="en-US" dirty="0"/>
          </a:p>
        </p:txBody>
      </p:sp>
    </p:spTree>
    <p:extLst>
      <p:ext uri="{BB962C8B-B14F-4D97-AF65-F5344CB8AC3E}">
        <p14:creationId xmlns:p14="http://schemas.microsoft.com/office/powerpoint/2010/main" val="389837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5F1ACBD-245E-4A24-AC78-063168A88622}" type="slidenum">
              <a:rPr lang="en-US" smtClean="0"/>
              <a:t>6</a:t>
            </a:fld>
            <a:endParaRPr lang="en-US" dirty="0"/>
          </a:p>
        </p:txBody>
      </p:sp>
    </p:spTree>
    <p:extLst>
      <p:ext uri="{BB962C8B-B14F-4D97-AF65-F5344CB8AC3E}">
        <p14:creationId xmlns:p14="http://schemas.microsoft.com/office/powerpoint/2010/main" val="2836379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5F1ACBD-245E-4A24-AC78-063168A88622}" type="slidenum">
              <a:rPr lang="en-US" smtClean="0"/>
              <a:t>7</a:t>
            </a:fld>
            <a:endParaRPr lang="en-US" dirty="0"/>
          </a:p>
        </p:txBody>
      </p:sp>
    </p:spTree>
    <p:extLst>
      <p:ext uri="{BB962C8B-B14F-4D97-AF65-F5344CB8AC3E}">
        <p14:creationId xmlns:p14="http://schemas.microsoft.com/office/powerpoint/2010/main" val="674796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5F1ACBD-245E-4A24-AC78-063168A88622}" type="slidenum">
              <a:rPr lang="en-US" smtClean="0"/>
              <a:t>8</a:t>
            </a:fld>
            <a:endParaRPr lang="en-US" dirty="0"/>
          </a:p>
        </p:txBody>
      </p:sp>
    </p:spTree>
    <p:extLst>
      <p:ext uri="{BB962C8B-B14F-4D97-AF65-F5344CB8AC3E}">
        <p14:creationId xmlns:p14="http://schemas.microsoft.com/office/powerpoint/2010/main" val="400003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5F1ACBD-245E-4A24-AC78-063168A88622}" type="slidenum">
              <a:rPr lang="en-US" smtClean="0"/>
              <a:t>9</a:t>
            </a:fld>
            <a:endParaRPr lang="en-US" dirty="0"/>
          </a:p>
        </p:txBody>
      </p:sp>
    </p:spTree>
    <p:extLst>
      <p:ext uri="{BB962C8B-B14F-4D97-AF65-F5344CB8AC3E}">
        <p14:creationId xmlns:p14="http://schemas.microsoft.com/office/powerpoint/2010/main" val="4151421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0" y="6090046"/>
            <a:ext cx="9144000" cy="767954"/>
            <a:chOff x="0" y="6090046"/>
            <a:chExt cx="9144000" cy="767954"/>
          </a:xfrm>
        </p:grpSpPr>
        <p:sp>
          <p:nvSpPr>
            <p:cNvPr id="29" name="Rectangle 28"/>
            <p:cNvSpPr/>
            <p:nvPr/>
          </p:nvSpPr>
          <p:spPr>
            <a:xfrm>
              <a:off x="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1997-2022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Tree>
    <p:extLst>
      <p:ext uri="{BB962C8B-B14F-4D97-AF65-F5344CB8AC3E}">
        <p14:creationId xmlns:p14="http://schemas.microsoft.com/office/powerpoint/2010/main" val="35440285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206018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213688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4" name="Rectangle 23"/>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Assist:</a:t>
            </a: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Also Assist:</a:t>
            </a: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Them:</a:t>
            </a:r>
          </a:p>
        </p:txBody>
      </p:sp>
    </p:spTree>
    <p:extLst>
      <p:ext uri="{BB962C8B-B14F-4D97-AF65-F5344CB8AC3E}">
        <p14:creationId xmlns:p14="http://schemas.microsoft.com/office/powerpoint/2010/main" val="81466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5" name="Rectangle 14"/>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Situation</a:t>
            </a: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37241" y="1193374"/>
            <a:ext cx="3096774" cy="286513"/>
          </a:xfrm>
          <a:prstGeom prst="rect">
            <a:avLst/>
          </a:prstGeom>
        </p:spPr>
      </p:pic>
    </p:spTree>
    <p:extLst>
      <p:ext uri="{BB962C8B-B14F-4D97-AF65-F5344CB8AC3E}">
        <p14:creationId xmlns:p14="http://schemas.microsoft.com/office/powerpoint/2010/main" val="335530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7" name="Rectangle 16"/>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5621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6" name="Rectangle 15"/>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525063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47790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1997-2022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chemeClr val="accent1"/>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chemeClr val="accent1"/>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2129235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65" r:id="rId2"/>
    <p:sldLayoutId id="2147483706" r:id="rId3"/>
    <p:sldLayoutId id="2147483721" r:id="rId4"/>
    <p:sldLayoutId id="2147483710" r:id="rId5"/>
    <p:sldLayoutId id="2147483711" r:id="rId6"/>
    <p:sldLayoutId id="2147483699" r:id="rId7"/>
    <p:sldLayoutId id="2147483726" r:id="rId8"/>
    <p:sldLayoutId id="2147483761" r:id="rId9"/>
    <p:sldLayoutId id="2147483767" r:id="rId10"/>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mailto:WorkshopBooking@InfoTech.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p:txBody>
          <a:bodyPr/>
          <a:lstStyle/>
          <a:p>
            <a:r>
              <a:rPr lang="en-US" dirty="0"/>
              <a:t>Build a Vendor Security Assessment Service</a:t>
            </a:r>
          </a:p>
        </p:txBody>
      </p:sp>
      <p:sp>
        <p:nvSpPr>
          <p:cNvPr id="5" name="Tagline"/>
          <p:cNvSpPr>
            <a:spLocks noGrp="1"/>
          </p:cNvSpPr>
          <p:nvPr>
            <p:ph type="body" sz="quarter" idx="16"/>
          </p:nvPr>
        </p:nvSpPr>
        <p:spPr/>
        <p:txBody>
          <a:bodyPr/>
          <a:lstStyle/>
          <a:p>
            <a:r>
              <a:rPr lang="en-US" dirty="0"/>
              <a:t>Use a risk-based approach to right-size your vendor security assessments</a:t>
            </a:r>
          </a:p>
        </p:txBody>
      </p:sp>
    </p:spTree>
    <p:extLst>
      <p:ext uri="{BB962C8B-B14F-4D97-AF65-F5344CB8AC3E}">
        <p14:creationId xmlns:p14="http://schemas.microsoft.com/office/powerpoint/2010/main" val="138369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4759870"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1" name="Rounded Rectangle 70"/>
          <p:cNvSpPr/>
          <p:nvPr/>
        </p:nvSpPr>
        <p:spPr>
          <a:xfrm>
            <a:off x="371737"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2" name="Rectangle 71"/>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cxnSp>
        <p:nvCxnSpPr>
          <p:cNvPr id="73" name="Straight Arrow Connector 72"/>
          <p:cNvCxnSpPr>
            <a:stCxn id="85" idx="2"/>
          </p:cNvCxnSpPr>
          <p:nvPr/>
        </p:nvCxnSpPr>
        <p:spPr>
          <a:xfrm>
            <a:off x="821792" y="2920539"/>
            <a:ext cx="7783954" cy="0"/>
          </a:xfrm>
          <a:prstGeom prst="straightConnector1">
            <a:avLst/>
          </a:prstGeom>
          <a:noFill/>
          <a:ln w="38100" cap="flat" cmpd="sng" algn="ctr">
            <a:solidFill>
              <a:srgbClr val="FFFFFF">
                <a:lumMod val="85000"/>
              </a:srgbClr>
            </a:solidFill>
            <a:prstDash val="sysDot"/>
            <a:tailEnd type="triangle" w="lg" len="med"/>
          </a:ln>
          <a:effectLst/>
        </p:spPr>
      </p:cxnSp>
      <p:grpSp>
        <p:nvGrpSpPr>
          <p:cNvPr id="74" name="Group 73"/>
          <p:cNvGrpSpPr/>
          <p:nvPr/>
        </p:nvGrpSpPr>
        <p:grpSpPr>
          <a:xfrm>
            <a:off x="6985746" y="2025295"/>
            <a:ext cx="1636677" cy="2763778"/>
            <a:chOff x="6637354" y="1574599"/>
            <a:chExt cx="1636677" cy="2763778"/>
          </a:xfrm>
        </p:grpSpPr>
        <p:sp>
          <p:nvSpPr>
            <p:cNvPr id="75" name="Oval 74"/>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76" name="TextBox 75"/>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497EA9"/>
                  </a:solidFill>
                  <a:effectLst/>
                  <a:uLnTx/>
                  <a:uFillTx/>
                </a:rPr>
                <a:t>Consulting</a:t>
              </a:r>
            </a:p>
          </p:txBody>
        </p:sp>
        <p:sp>
          <p:nvSpPr>
            <p:cNvPr id="77" name="TextBox 76"/>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does not have the time or the knowledge to take this project on. We need assistance through the entirety of this project.”</a:t>
              </a:r>
            </a:p>
          </p:txBody>
        </p:sp>
        <p:pic>
          <p:nvPicPr>
            <p:cNvPr id="78" name="Picture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79" name="Group 78"/>
          <p:cNvGrpSpPr/>
          <p:nvPr/>
        </p:nvGrpSpPr>
        <p:grpSpPr>
          <a:xfrm>
            <a:off x="2345378" y="1877373"/>
            <a:ext cx="2129440" cy="2937609"/>
            <a:chOff x="2807522" y="2074912"/>
            <a:chExt cx="2129440" cy="2937609"/>
          </a:xfrm>
        </p:grpSpPr>
        <p:sp>
          <p:nvSpPr>
            <p:cNvPr id="80" name="Oval 79"/>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81" name="TextBox 80"/>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365D7E"/>
                  </a:solidFill>
                  <a:effectLst/>
                  <a:uLnTx/>
                  <a:uFillTx/>
                </a:rPr>
                <a:t>Guided Implementation</a:t>
              </a:r>
            </a:p>
          </p:txBody>
        </p:sp>
        <p:sp>
          <p:nvSpPr>
            <p:cNvPr id="82" name="TextBox 81"/>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83" name="Picture 8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84" name="Group 83"/>
          <p:cNvGrpSpPr/>
          <p:nvPr/>
        </p:nvGrpSpPr>
        <p:grpSpPr>
          <a:xfrm>
            <a:off x="377551" y="2025295"/>
            <a:ext cx="1628660" cy="2794213"/>
            <a:chOff x="1266026" y="2731218"/>
            <a:chExt cx="1628660" cy="2794213"/>
          </a:xfrm>
        </p:grpSpPr>
        <p:sp>
          <p:nvSpPr>
            <p:cNvPr id="85" name="Oval 84"/>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86" name="TextBox 85"/>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29475F"/>
                  </a:solidFill>
                  <a:effectLst/>
                  <a:uLnTx/>
                  <a:uFillTx/>
                </a:rPr>
                <a:t>DIY Toolkit</a:t>
              </a:r>
            </a:p>
          </p:txBody>
        </p:sp>
        <p:sp>
          <p:nvSpPr>
            <p:cNvPr id="87" name="TextBox 86"/>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88" name="Picture 8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89" name="Group 88"/>
          <p:cNvGrpSpPr/>
          <p:nvPr/>
        </p:nvGrpSpPr>
        <p:grpSpPr>
          <a:xfrm>
            <a:off x="5011414" y="2025295"/>
            <a:ext cx="1635165" cy="2795710"/>
            <a:chOff x="4834633" y="1938352"/>
            <a:chExt cx="1635165" cy="2795710"/>
          </a:xfrm>
        </p:grpSpPr>
        <p:sp>
          <p:nvSpPr>
            <p:cNvPr id="90" name="Oval 89"/>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91" name="TextBox 90"/>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3F6D93"/>
                  </a:solidFill>
                  <a:effectLst/>
                  <a:uLnTx/>
                  <a:uFillTx/>
                </a:rPr>
                <a:t>Workshop</a:t>
              </a:r>
            </a:p>
          </p:txBody>
        </p:sp>
        <p:sp>
          <p:nvSpPr>
            <p:cNvPr id="92" name="TextBox 91"/>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93" name="Picture 9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94" name="Rectangle 93"/>
          <p:cNvSpPr/>
          <p:nvPr/>
        </p:nvSpPr>
        <p:spPr>
          <a:xfrm>
            <a:off x="906270"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29475F"/>
                </a:solidFill>
                <a:effectLst/>
                <a:uLnTx/>
                <a:uFillTx/>
              </a:rPr>
              <a:t>Diagnostics and consistent frameworks used throughout all four options</a:t>
            </a:r>
          </a:p>
        </p:txBody>
      </p:sp>
      <p:sp>
        <p:nvSpPr>
          <p:cNvPr id="2" name="Title 1"/>
          <p:cNvSpPr>
            <a:spLocks noGrp="1"/>
          </p:cNvSpPr>
          <p:nvPr>
            <p:ph type="title"/>
          </p:nvPr>
        </p:nvSpPr>
        <p:spPr>
          <a:xfrm>
            <a:off x="257175" y="255588"/>
            <a:ext cx="8201026" cy="877887"/>
          </a:xfrm>
        </p:spPr>
        <p:txBody>
          <a:bodyPr/>
          <a:lstStyle/>
          <a:p>
            <a:pPr lvl="0"/>
            <a:r>
              <a:rPr lang="en-US" dirty="0"/>
              <a:t>Info-Tech offers various levels of support to best suit your needs</a:t>
            </a:r>
          </a:p>
        </p:txBody>
      </p:sp>
    </p:spTree>
    <p:extLst>
      <p:ext uri="{BB962C8B-B14F-4D97-AF65-F5344CB8AC3E}">
        <p14:creationId xmlns:p14="http://schemas.microsoft.com/office/powerpoint/2010/main" val="3960344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94089179"/>
              </p:ext>
            </p:extLst>
          </p:nvPr>
        </p:nvGraphicFramePr>
        <p:xfrm>
          <a:off x="86984" y="1589010"/>
          <a:ext cx="8799876" cy="4705669"/>
        </p:xfrm>
        <a:graphic>
          <a:graphicData uri="http://schemas.openxmlformats.org/drawingml/2006/table">
            <a:tbl>
              <a:tblPr firstRow="1" bandRow="1">
                <a:tableStyleId>{5C22544A-7EE6-4342-B048-85BDC9FD1C3A}</a:tableStyleId>
              </a:tblPr>
              <a:tblGrid>
                <a:gridCol w="1191600">
                  <a:extLst>
                    <a:ext uri="{9D8B030D-6E8A-4147-A177-3AD203B41FA5}">
                      <a16:colId xmlns:a16="http://schemas.microsoft.com/office/drawing/2014/main" val="20000"/>
                    </a:ext>
                  </a:extLst>
                </a:gridCol>
                <a:gridCol w="2536092">
                  <a:extLst>
                    <a:ext uri="{9D8B030D-6E8A-4147-A177-3AD203B41FA5}">
                      <a16:colId xmlns:a16="http://schemas.microsoft.com/office/drawing/2014/main" val="20001"/>
                    </a:ext>
                  </a:extLst>
                </a:gridCol>
                <a:gridCol w="2536092">
                  <a:extLst>
                    <a:ext uri="{9D8B030D-6E8A-4147-A177-3AD203B41FA5}">
                      <a16:colId xmlns:a16="http://schemas.microsoft.com/office/drawing/2014/main" val="20002"/>
                    </a:ext>
                  </a:extLst>
                </a:gridCol>
                <a:gridCol w="2536092">
                  <a:extLst>
                    <a:ext uri="{9D8B030D-6E8A-4147-A177-3AD203B41FA5}">
                      <a16:colId xmlns:a16="http://schemas.microsoft.com/office/drawing/2014/main" val="20003"/>
                    </a:ext>
                  </a:extLst>
                </a:gridCol>
              </a:tblGrid>
              <a:tr h="1441573">
                <a:tc>
                  <a:txBody>
                    <a:bodyPr/>
                    <a:lstStyle/>
                    <a:p>
                      <a:pPr algn="ctr"/>
                      <a:r>
                        <a:rPr lang="en-CA" sz="1000" dirty="0">
                          <a:solidFill>
                            <a:schemeClr val="bg1"/>
                          </a:solidFill>
                        </a:rPr>
                        <a:t>Best-Practice Toolkit</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spcAft>
                          <a:spcPts val="600"/>
                        </a:spcAft>
                      </a:pPr>
                      <a:r>
                        <a:rPr lang="en-CA" sz="1000" dirty="0">
                          <a:solidFill>
                            <a:schemeClr val="tx1"/>
                          </a:solidFill>
                        </a:rPr>
                        <a:t>1.1 Identify Requirements</a:t>
                      </a:r>
                      <a:endParaRPr lang="en-CA" sz="400" b="0" dirty="0">
                        <a:solidFill>
                          <a:schemeClr val="tx1"/>
                        </a:solidFill>
                      </a:endParaRPr>
                    </a:p>
                    <a:p>
                      <a:pPr>
                        <a:spcAft>
                          <a:spcPts val="600"/>
                        </a:spcAft>
                      </a:pPr>
                      <a:r>
                        <a:rPr lang="en-CA" sz="1000" dirty="0">
                          <a:solidFill>
                            <a:schemeClr val="tx1"/>
                          </a:solidFill>
                        </a:rPr>
                        <a:t>1.2 Develop Policy</a:t>
                      </a:r>
                    </a:p>
                    <a:p>
                      <a:pPr>
                        <a:spcAft>
                          <a:spcPts val="600"/>
                        </a:spcAft>
                      </a:pPr>
                      <a:r>
                        <a:rPr lang="en-CA" sz="1000" dirty="0">
                          <a:solidFill>
                            <a:schemeClr val="tx1"/>
                          </a:solidFill>
                        </a:rPr>
                        <a:t>1.3 Identify Roles</a:t>
                      </a:r>
                    </a:p>
                    <a:p>
                      <a:pPr>
                        <a:spcAft>
                          <a:spcPts val="600"/>
                        </a:spcAft>
                      </a:pPr>
                      <a:r>
                        <a:rPr lang="en-US" sz="1000" dirty="0">
                          <a:solidFill>
                            <a:schemeClr val="tx1"/>
                          </a:solidFill>
                        </a:rPr>
                        <a:t>1.4 Define Process</a:t>
                      </a:r>
                    </a:p>
                    <a:p>
                      <a:pPr>
                        <a:spcAft>
                          <a:spcPts val="600"/>
                        </a:spcAft>
                      </a:pPr>
                      <a:r>
                        <a:rPr lang="en-US" sz="1000" dirty="0">
                          <a:solidFill>
                            <a:schemeClr val="tx1"/>
                          </a:solidFill>
                        </a:rPr>
                        <a:t>1.5 Define Treatment Matrix</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2.1 Assess Service Risk</a:t>
                      </a:r>
                      <a:endParaRPr kumimoji="0" lang="en-CA" sz="400" b="0" i="0" u="none" strike="noStrike" kern="1200" cap="none" spc="0" normalizeH="0" baseline="0" noProof="0" dirty="0">
                        <a:ln>
                          <a:noFill/>
                        </a:ln>
                        <a:solidFill>
                          <a:srgbClr val="333333"/>
                        </a:solidFill>
                        <a:effectLst/>
                        <a:uLnTx/>
                        <a:uFillTx/>
                        <a:latin typeface="+mn-lt"/>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2.2 </a:t>
                      </a:r>
                      <a:r>
                        <a:rPr lang="en-CA" sz="1000" dirty="0">
                          <a:solidFill>
                            <a:srgbClr val="333333"/>
                          </a:solidFill>
                        </a:rPr>
                        <a:t>Develop Questionnaire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dirty="0">
                          <a:solidFill>
                            <a:srgbClr val="333333"/>
                          </a:solidFill>
                        </a:rPr>
                        <a:t>2.3 Define Technical Assessments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dirty="0">
                          <a:solidFill>
                            <a:srgbClr val="333333"/>
                          </a:solidFill>
                        </a:rPr>
                        <a:t>2.4 Define Other Vendor</a:t>
                      </a:r>
                      <a:r>
                        <a:rPr lang="en-US" sz="1000" baseline="0" dirty="0">
                          <a:solidFill>
                            <a:srgbClr val="333333"/>
                          </a:solidFill>
                        </a:rPr>
                        <a:t> Assessments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baseline="0" dirty="0">
                          <a:solidFill>
                            <a:srgbClr val="333333"/>
                          </a:solidFill>
                        </a:rPr>
                        <a:t>2.5 Assess Vendor Risk</a:t>
                      </a:r>
                      <a:endParaRPr lang="en-CA" sz="1000" dirty="0">
                        <a:solidFill>
                          <a:srgbClr val="333333"/>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000" dirty="0">
                          <a:solidFill>
                            <a:schemeClr val="tx1"/>
                          </a:solidFill>
                        </a:rPr>
                        <a:t>3.1 Treat Risks</a:t>
                      </a:r>
                      <a:endParaRPr lang="en-CA" sz="1000" baseline="0" dirty="0">
                        <a:solidFill>
                          <a:schemeClr val="tx1"/>
                        </a:solidFill>
                      </a:endParaRPr>
                    </a:p>
                    <a:p>
                      <a:pPr>
                        <a:spcAft>
                          <a:spcPts val="600"/>
                        </a:spcAft>
                      </a:pPr>
                      <a:r>
                        <a:rPr lang="en-CA" sz="1000" baseline="0" dirty="0">
                          <a:solidFill>
                            <a:schemeClr val="tx1"/>
                          </a:solidFill>
                        </a:rPr>
                        <a:t>3.2 Deploy the Process</a:t>
                      </a:r>
                    </a:p>
                    <a:p>
                      <a:pPr>
                        <a:spcAft>
                          <a:spcPts val="600"/>
                        </a:spcAft>
                      </a:pPr>
                      <a:r>
                        <a:rPr lang="en-US" sz="1000" baseline="0" dirty="0">
                          <a:solidFill>
                            <a:schemeClr val="tx1"/>
                          </a:solidFill>
                        </a:rPr>
                        <a:t>3.3 Monitor the Process</a:t>
                      </a:r>
                      <a:endParaRPr lang="en-CA" sz="900" dirty="0">
                        <a:solidFill>
                          <a:schemeClr val="tx1"/>
                        </a:solidFill>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1632242">
                <a:tc>
                  <a:txBody>
                    <a:bodyPr/>
                    <a:lstStyle/>
                    <a:p>
                      <a:pPr algn="ctr"/>
                      <a:r>
                        <a:rPr lang="en-CA" sz="1000" b="1" dirty="0">
                          <a:solidFill>
                            <a:schemeClr val="bg1"/>
                          </a:solidFill>
                        </a:rPr>
                        <a:t>Guided Implementations</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3"/>
                        </a:buBlip>
                      </a:pPr>
                      <a:r>
                        <a:rPr lang="en-US" sz="1000" b="0" dirty="0">
                          <a:cs typeface="Open Sans"/>
                        </a:rPr>
                        <a:t>Identify</a:t>
                      </a:r>
                      <a:r>
                        <a:rPr lang="en-US" sz="1000" b="0" baseline="0" dirty="0">
                          <a:cs typeface="Open Sans"/>
                        </a:rPr>
                        <a:t> requirements and develop the policy.</a:t>
                      </a:r>
                      <a:endParaRPr lang="en-US" sz="1000" b="0" dirty="0">
                        <a:cs typeface="Open Sans"/>
                      </a:endParaRPr>
                    </a:p>
                    <a:p>
                      <a:pPr marL="228600" indent="-228600">
                        <a:spcAft>
                          <a:spcPts val="600"/>
                        </a:spcAft>
                        <a:buSzPct val="150000"/>
                        <a:buBlip>
                          <a:blip r:embed="rId3"/>
                        </a:buBlip>
                      </a:pPr>
                      <a:r>
                        <a:rPr lang="en-US" sz="1000" b="0" dirty="0">
                          <a:cs typeface="Open Sans"/>
                        </a:rPr>
                        <a:t>Define</a:t>
                      </a:r>
                      <a:r>
                        <a:rPr lang="en-US" sz="1000" b="0" baseline="0" dirty="0">
                          <a:cs typeface="Open Sans"/>
                        </a:rPr>
                        <a:t> the RACI matrix, process, and treatment matrix.</a:t>
                      </a:r>
                      <a:endParaRPr lang="en-US" sz="1000" b="0" dirty="0">
                        <a:cs typeface="Open San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a:cs typeface="Open Sans"/>
                        </a:rPr>
                        <a:t>Customize</a:t>
                      </a:r>
                      <a:r>
                        <a:rPr lang="en-US" sz="1000" b="0" baseline="0" dirty="0">
                          <a:cs typeface="Open Sans"/>
                        </a:rPr>
                        <a:t> the </a:t>
                      </a:r>
                      <a:r>
                        <a:rPr lang="en-US" sz="1000" b="0" i="1" baseline="0" dirty="0">
                          <a:cs typeface="Open Sans"/>
                        </a:rPr>
                        <a:t>Service Risk Questionnaire.</a:t>
                      </a:r>
                      <a:endParaRPr lang="en-US" sz="1000" b="0" i="1" dirty="0">
                        <a:cs typeface="Open Sans"/>
                      </a:endParaRPr>
                    </a:p>
                    <a:p>
                      <a:pPr marL="228600" indent="-228600">
                        <a:spcAft>
                          <a:spcPts val="600"/>
                        </a:spcAft>
                        <a:buSzPct val="150000"/>
                        <a:buBlip>
                          <a:blip r:embed="rId3"/>
                        </a:buBlip>
                      </a:pPr>
                      <a:r>
                        <a:rPr lang="en-US" sz="1000" b="0" dirty="0">
                          <a:cs typeface="Open Sans"/>
                        </a:rPr>
                        <a:t>Develop</a:t>
                      </a:r>
                      <a:r>
                        <a:rPr lang="en-US" sz="1000" b="0" baseline="0" dirty="0">
                          <a:cs typeface="Open Sans"/>
                        </a:rPr>
                        <a:t> vendor risk assessment methodology.</a:t>
                      </a:r>
                      <a:endParaRPr lang="en-US" sz="1000" b="0" dirty="0">
                        <a:cs typeface="Open San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a:cs typeface="Open Sans"/>
                        </a:rPr>
                        <a:t>Customize the </a:t>
                      </a:r>
                      <a:r>
                        <a:rPr lang="en-US" sz="1000" b="0" i="1" dirty="0">
                          <a:cs typeface="Open Sans"/>
                        </a:rPr>
                        <a:t>Vendor</a:t>
                      </a:r>
                      <a:r>
                        <a:rPr lang="en-US" sz="1000" b="0" i="1" baseline="0" dirty="0">
                          <a:cs typeface="Open Sans"/>
                        </a:rPr>
                        <a:t> Security Inventory </a:t>
                      </a:r>
                      <a:r>
                        <a:rPr lang="en-US" sz="1000" b="0" baseline="0" dirty="0">
                          <a:cs typeface="Open Sans"/>
                        </a:rPr>
                        <a:t>and develop an implementation strategy.</a:t>
                      </a:r>
                      <a:endParaRPr lang="en-US" sz="1000" b="0" dirty="0">
                        <a:cs typeface="Open Sans"/>
                      </a:endParaRPr>
                    </a:p>
                    <a:p>
                      <a:pPr marL="228600" indent="-228600">
                        <a:spcAft>
                          <a:spcPts val="600"/>
                        </a:spcAft>
                        <a:buSzPct val="150000"/>
                        <a:buBlip>
                          <a:blip r:embed="rId3"/>
                        </a:buBlip>
                      </a:pPr>
                      <a:r>
                        <a:rPr lang="en-US" sz="1000" b="0" dirty="0">
                          <a:cs typeface="Open Sans"/>
                        </a:rPr>
                        <a:t>Develop</a:t>
                      </a:r>
                      <a:r>
                        <a:rPr lang="en-US" sz="1000" b="0" baseline="0" dirty="0">
                          <a:cs typeface="Open Sans"/>
                        </a:rPr>
                        <a:t> metrics.</a:t>
                      </a:r>
                      <a:endParaRPr lang="en-US" sz="1000" b="0" dirty="0">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900000">
                <a:tc>
                  <a:txBody>
                    <a:bodyPr/>
                    <a:lstStyle/>
                    <a:p>
                      <a:pPr algn="ctr"/>
                      <a:r>
                        <a:rPr lang="en-CA" sz="1000" b="1" dirty="0">
                          <a:solidFill>
                            <a:schemeClr val="bg1"/>
                          </a:solidFill>
                        </a:rPr>
                        <a:t>Onsite</a:t>
                      </a:r>
                      <a:r>
                        <a:rPr lang="en-CA" sz="1000" b="1" baseline="0" dirty="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000" b="1" dirty="0"/>
                        <a:t>Module</a:t>
                      </a:r>
                      <a:r>
                        <a:rPr lang="en-CA" sz="1000" b="1" baseline="0" dirty="0"/>
                        <a:t> 1</a:t>
                      </a:r>
                      <a:r>
                        <a:rPr lang="en-CA" sz="1000" b="1" dirty="0"/>
                        <a:t>:</a:t>
                      </a:r>
                    </a:p>
                    <a:p>
                      <a:pPr marL="0" indent="0">
                        <a:buFont typeface="Arial" panose="020B0604020202020204" pitchFamily="34" charset="0"/>
                        <a:buNone/>
                      </a:pPr>
                      <a:r>
                        <a:rPr lang="en-CA" sz="1000" dirty="0"/>
                        <a:t>Define Governance</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Module</a:t>
                      </a:r>
                      <a:r>
                        <a:rPr lang="en-CA" sz="1000" b="1" baseline="0" dirty="0"/>
                        <a:t> 2</a:t>
                      </a:r>
                      <a:r>
                        <a:rPr lang="en-CA" sz="1000" b="1" dirty="0"/>
                        <a:t>:</a:t>
                      </a:r>
                    </a:p>
                    <a:p>
                      <a:pPr marL="0" indent="0">
                        <a:buFont typeface="Arial" panose="020B0604020202020204" pitchFamily="34" charset="0"/>
                        <a:buNone/>
                      </a:pPr>
                      <a:r>
                        <a:rPr lang="en-US" sz="1000" dirty="0"/>
                        <a:t>Develop</a:t>
                      </a:r>
                      <a:r>
                        <a:rPr lang="en-US" sz="1000" baseline="0" dirty="0"/>
                        <a:t> Assessment Methodology</a:t>
                      </a:r>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Module</a:t>
                      </a:r>
                      <a:r>
                        <a:rPr lang="en-CA" sz="1000" b="1" baseline="0" dirty="0"/>
                        <a:t> 3</a:t>
                      </a:r>
                      <a:r>
                        <a:rPr lang="en-CA" sz="1000" b="1" dirty="0"/>
                        <a:t>:</a:t>
                      </a:r>
                    </a:p>
                    <a:p>
                      <a:pPr marL="0" indent="0">
                        <a:buFont typeface="Arial" panose="020B0604020202020204" pitchFamily="34" charset="0"/>
                        <a:buNone/>
                      </a:pPr>
                      <a:r>
                        <a:rPr lang="en-CA" sz="1000" dirty="0"/>
                        <a:t>Deploy Process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731854">
                <a:tc>
                  <a:txBody>
                    <a:bodyPr/>
                    <a:lstStyle/>
                    <a:p>
                      <a:endParaRPr lang="en-CA"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000" b="1" dirty="0"/>
                        <a:t>Phase 1 Outcome:</a:t>
                      </a:r>
                    </a:p>
                    <a:p>
                      <a:pPr marL="171450" indent="-171450">
                        <a:buFont typeface="Arial" panose="020B0604020202020204" pitchFamily="34" charset="0"/>
                        <a:buChar char="•"/>
                      </a:pPr>
                      <a:r>
                        <a:rPr lang="en-CA" sz="1000" dirty="0"/>
                        <a:t>Policy and process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Phase 2 Outcome:</a:t>
                      </a:r>
                    </a:p>
                    <a:p>
                      <a:pPr marL="171450" indent="-171450">
                        <a:buFont typeface="Arial" panose="020B0604020202020204" pitchFamily="34" charset="0"/>
                        <a:buChar char="•"/>
                      </a:pPr>
                      <a:r>
                        <a:rPr lang="en-US" sz="1000" dirty="0"/>
                        <a:t>Assessment</a:t>
                      </a:r>
                      <a:r>
                        <a:rPr lang="en-US" sz="1000" baseline="0" dirty="0"/>
                        <a:t> methodology</a:t>
                      </a:r>
                      <a:endParaRPr lang="en-CA" sz="1000" dirty="0"/>
                    </a:p>
                    <a:p>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Phase 3 Outcome:</a:t>
                      </a:r>
                    </a:p>
                    <a:p>
                      <a:pPr marL="171450" indent="-171450">
                        <a:buFont typeface="Arial" panose="020B0604020202020204" pitchFamily="34" charset="0"/>
                        <a:buChar char="•"/>
                      </a:pPr>
                      <a:r>
                        <a:rPr lang="en-US" sz="1000" dirty="0"/>
                        <a:t>Deployment</a:t>
                      </a:r>
                      <a:r>
                        <a:rPr lang="en-US" sz="1000" baseline="0" dirty="0"/>
                        <a:t> and monitoring strategy</a:t>
                      </a:r>
                      <a:endParaRPr lang="en-CA" sz="1000" dirty="0"/>
                    </a:p>
                    <a:p>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19" name="Picture 18"/>
          <p:cNvPicPr>
            <a:picLocks noChangeAspect="1"/>
          </p:cNvPicPr>
          <p:nvPr/>
        </p:nvPicPr>
        <p:blipFill>
          <a:blip r:embed="rId4"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170983" y="3250381"/>
            <a:ext cx="974520" cy="877885"/>
          </a:xfrm>
          <a:prstGeom prst="rect">
            <a:avLst/>
          </a:prstGeom>
        </p:spPr>
      </p:pic>
      <p:pic>
        <p:nvPicPr>
          <p:cNvPr id="20" name="Picture 19" descr="best-practice-blueprints.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11055" y="1580214"/>
            <a:ext cx="1094375" cy="1088500"/>
          </a:xfrm>
          <a:prstGeom prst="rect">
            <a:avLst/>
          </a:prstGeom>
          <a:solidFill>
            <a:schemeClr val="accent1">
              <a:alpha val="0"/>
            </a:schemeClr>
          </a:solidFill>
          <a:effectLst/>
        </p:spPr>
      </p:pic>
      <p:pic>
        <p:nvPicPr>
          <p:cNvPr id="21" name="Picture 20" descr="on-site-workshops.png"/>
          <p:cNvPicPr>
            <a:picLocks noChangeAspect="1"/>
          </p:cNvPicPr>
          <p:nvPr/>
        </p:nvPicPr>
        <p:blipFill rotWithShape="1">
          <a:blip r:embed="rId6" cstate="print"/>
          <a:srcRect l="12204" t="22820" r="8463" b="22257"/>
          <a:stretch/>
        </p:blipFill>
        <p:spPr>
          <a:xfrm>
            <a:off x="282239" y="4709933"/>
            <a:ext cx="752006" cy="483279"/>
          </a:xfrm>
          <a:prstGeom prst="rect">
            <a:avLst/>
          </a:prstGeom>
          <a:effectLst/>
        </p:spPr>
      </p:pic>
      <p:sp>
        <p:nvSpPr>
          <p:cNvPr id="15" name="Chevron 14"/>
          <p:cNvSpPr/>
          <p:nvPr/>
        </p:nvSpPr>
        <p:spPr>
          <a:xfrm>
            <a:off x="1301687" y="1135776"/>
            <a:ext cx="2692549"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1. Define Governance and Process</a:t>
            </a:r>
          </a:p>
        </p:txBody>
      </p:sp>
      <p:sp>
        <p:nvSpPr>
          <p:cNvPr id="16" name="Chevron 15"/>
          <p:cNvSpPr/>
          <p:nvPr/>
        </p:nvSpPr>
        <p:spPr>
          <a:xfrm>
            <a:off x="3838233" y="1135775"/>
            <a:ext cx="2697480"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2. Develop Assessment Methodology</a:t>
            </a:r>
          </a:p>
        </p:txBody>
      </p:sp>
      <p:sp>
        <p:nvSpPr>
          <p:cNvPr id="17" name="Chevron 16"/>
          <p:cNvSpPr/>
          <p:nvPr/>
        </p:nvSpPr>
        <p:spPr>
          <a:xfrm>
            <a:off x="6371121" y="1135775"/>
            <a:ext cx="2532888"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3. Implement Process</a:t>
            </a:r>
          </a:p>
        </p:txBody>
      </p:sp>
      <p:sp>
        <p:nvSpPr>
          <p:cNvPr id="3" name="Title 2"/>
          <p:cNvSpPr>
            <a:spLocks noGrp="1"/>
          </p:cNvSpPr>
          <p:nvPr>
            <p:ph type="title"/>
          </p:nvPr>
        </p:nvSpPr>
        <p:spPr/>
        <p:txBody>
          <a:bodyPr/>
          <a:lstStyle/>
          <a:p>
            <a:r>
              <a:rPr lang="en-US" dirty="0"/>
              <a:t>Build a Vendor Security Assessment Service – project overview</a:t>
            </a:r>
            <a:endParaRPr lang="en-CA" dirty="0"/>
          </a:p>
        </p:txBody>
      </p:sp>
    </p:spTree>
    <p:extLst>
      <p:ext uri="{BB962C8B-B14F-4D97-AF65-F5344CB8AC3E}">
        <p14:creationId xmlns:p14="http://schemas.microsoft.com/office/powerpoint/2010/main" val="2371893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overview </a:t>
            </a:r>
          </a:p>
        </p:txBody>
      </p:sp>
      <p:sp>
        <p:nvSpPr>
          <p:cNvPr id="12" name="Text Placeholder 2"/>
          <p:cNvSpPr txBox="1">
            <a:spLocks/>
          </p:cNvSpPr>
          <p:nvPr/>
        </p:nvSpPr>
        <p:spPr bwMode="auto">
          <a:xfrm>
            <a:off x="639475" y="1143778"/>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US" sz="1400" dirty="0">
                <a:solidFill>
                  <a:srgbClr val="333333"/>
                </a:solidFill>
              </a:rPr>
              <a:t>Contact your account representative or e</a:t>
            </a:r>
            <a:r>
              <a:rPr lang="en-US" sz="1400" dirty="0">
                <a:solidFill>
                  <a:srgbClr val="333333"/>
                </a:solidFill>
                <a:cs typeface="Open Sans"/>
              </a:rPr>
              <a:t>mail </a:t>
            </a:r>
            <a:r>
              <a:rPr lang="en-US" sz="1400" dirty="0">
                <a:solidFill>
                  <a:srgbClr val="333333"/>
                </a:solidFill>
                <a:cs typeface="Open Sans"/>
                <a:hlinkClick r:id="rId3"/>
              </a:rPr>
              <a:t>Workshops@InfoTech.com</a:t>
            </a:r>
            <a:r>
              <a:rPr lang="en-US" sz="1400" dirty="0">
                <a:solidFill>
                  <a:srgbClr val="333333"/>
                </a:solidFill>
                <a:cs typeface="Open Sans"/>
              </a:rPr>
              <a:t> for more information.</a:t>
            </a:r>
            <a:endParaRPr lang="en-US" sz="1400" dirty="0">
              <a:solidFill>
                <a:srgbClr val="333333"/>
              </a:solidFill>
            </a:endParaRPr>
          </a:p>
        </p:txBody>
      </p:sp>
      <p:graphicFrame>
        <p:nvGraphicFramePr>
          <p:cNvPr id="14" name="Table 2"/>
          <p:cNvGraphicFramePr>
            <a:graphicFrameLocks noGrp="1"/>
          </p:cNvGraphicFramePr>
          <p:nvPr>
            <p:extLst>
              <p:ext uri="{D42A27DB-BD31-4B8C-83A1-F6EECF244321}">
                <p14:modId xmlns:p14="http://schemas.microsoft.com/office/powerpoint/2010/main" val="1693587588"/>
              </p:ext>
            </p:extLst>
          </p:nvPr>
        </p:nvGraphicFramePr>
        <p:xfrm>
          <a:off x="251519" y="1677686"/>
          <a:ext cx="8625781" cy="4594405"/>
        </p:xfrm>
        <a:graphic>
          <a:graphicData uri="http://schemas.openxmlformats.org/drawingml/2006/table">
            <a:tbl>
              <a:tblPr firstRow="1" bandRow="1">
                <a:tableStyleId>{5C22544A-7EE6-4342-B048-85BDC9FD1C3A}</a:tableStyleId>
              </a:tblPr>
              <a:tblGrid>
                <a:gridCol w="325131">
                  <a:extLst>
                    <a:ext uri="{9D8B030D-6E8A-4147-A177-3AD203B41FA5}">
                      <a16:colId xmlns:a16="http://schemas.microsoft.com/office/drawing/2014/main" val="20000"/>
                    </a:ext>
                  </a:extLst>
                </a:gridCol>
                <a:gridCol w="1660130">
                  <a:extLst>
                    <a:ext uri="{9D8B030D-6E8A-4147-A177-3AD203B41FA5}">
                      <a16:colId xmlns:a16="http://schemas.microsoft.com/office/drawing/2014/main" val="20001"/>
                    </a:ext>
                  </a:extLst>
                </a:gridCol>
                <a:gridCol w="1660130">
                  <a:extLst>
                    <a:ext uri="{9D8B030D-6E8A-4147-A177-3AD203B41FA5}">
                      <a16:colId xmlns:a16="http://schemas.microsoft.com/office/drawing/2014/main" val="20002"/>
                    </a:ext>
                  </a:extLst>
                </a:gridCol>
                <a:gridCol w="1660130">
                  <a:extLst>
                    <a:ext uri="{9D8B030D-6E8A-4147-A177-3AD203B41FA5}">
                      <a16:colId xmlns:a16="http://schemas.microsoft.com/office/drawing/2014/main" val="20003"/>
                    </a:ext>
                  </a:extLst>
                </a:gridCol>
                <a:gridCol w="1660130">
                  <a:extLst>
                    <a:ext uri="{9D8B030D-6E8A-4147-A177-3AD203B41FA5}">
                      <a16:colId xmlns:a16="http://schemas.microsoft.com/office/drawing/2014/main" val="20004"/>
                    </a:ext>
                  </a:extLst>
                </a:gridCol>
                <a:gridCol w="1660130">
                  <a:extLst>
                    <a:ext uri="{9D8B030D-6E8A-4147-A177-3AD203B41FA5}">
                      <a16:colId xmlns:a16="http://schemas.microsoft.com/office/drawing/2014/main" val="20005"/>
                    </a:ext>
                  </a:extLst>
                </a:gridCol>
              </a:tblGrid>
              <a:tr h="287991">
                <a:tc>
                  <a:txBody>
                    <a:bodyPr/>
                    <a:lstStyle/>
                    <a:p>
                      <a:pPr algn="ctr"/>
                      <a:endParaRPr lang="en-CA" sz="12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1" dirty="0">
                          <a:solidFill>
                            <a:schemeClr val="bg1"/>
                          </a:solidFill>
                        </a:rPr>
                        <a:t>Workshop Day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3346"/>
                    </a:solidFill>
                  </a:tcPr>
                </a:tc>
                <a:tc>
                  <a:txBody>
                    <a:bodyPr/>
                    <a:lstStyle/>
                    <a:p>
                      <a:pPr algn="ctr"/>
                      <a:r>
                        <a:rPr lang="en-CA" sz="1200" b="1" dirty="0">
                          <a:solidFill>
                            <a:schemeClr val="bg1"/>
                          </a:solidFill>
                        </a:rPr>
                        <a:t>Workshop Day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4158"/>
                    </a:solidFill>
                  </a:tcPr>
                </a:tc>
                <a:tc>
                  <a:txBody>
                    <a:bodyPr/>
                    <a:lstStyle/>
                    <a:p>
                      <a:pPr algn="ctr"/>
                      <a:r>
                        <a:rPr lang="en-CA" sz="1200" b="1" dirty="0">
                          <a:solidFill>
                            <a:schemeClr val="bg1"/>
                          </a:solidFill>
                        </a:rPr>
                        <a:t>Workshop Day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5978"/>
                    </a:solidFill>
                  </a:tcPr>
                </a:tc>
                <a:tc>
                  <a:txBody>
                    <a:bodyPr/>
                    <a:lstStyle/>
                    <a:p>
                      <a:pPr algn="ctr"/>
                      <a:r>
                        <a:rPr lang="en-CA" sz="1200" b="1" dirty="0">
                          <a:solidFill>
                            <a:schemeClr val="bg1"/>
                          </a:solidFill>
                        </a:rPr>
                        <a:t>Workshop Day 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F96"/>
                    </a:solidFill>
                  </a:tcPr>
                </a:tc>
                <a:tc>
                  <a:txBody>
                    <a:bodyPr/>
                    <a:lstStyle/>
                    <a:p>
                      <a:pPr algn="ctr"/>
                      <a:r>
                        <a:rPr lang="en-CA" sz="1200" b="1" dirty="0">
                          <a:solidFill>
                            <a:schemeClr val="bg1"/>
                          </a:solidFill>
                        </a:rPr>
                        <a:t>Workshop Day 5</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489B4"/>
                    </a:solidFill>
                  </a:tcPr>
                </a:tc>
                <a:extLst>
                  <a:ext uri="{0D108BD9-81ED-4DB2-BD59-A6C34878D82A}">
                    <a16:rowId xmlns:a16="http://schemas.microsoft.com/office/drawing/2014/main" val="10000"/>
                  </a:ext>
                </a:extLst>
              </a:tr>
              <a:tr h="2426569">
                <a:tc>
                  <a:txBody>
                    <a:bodyPr/>
                    <a:lstStyle/>
                    <a:p>
                      <a:pPr marL="216000" indent="-457200" algn="ctr">
                        <a:spcAft>
                          <a:spcPts val="500"/>
                        </a:spcAft>
                      </a:pPr>
                      <a:r>
                        <a:rPr lang="en-CA" sz="1200" b="1" baseline="0" dirty="0">
                          <a:solidFill>
                            <a:schemeClr val="bg1"/>
                          </a:solidFill>
                        </a:rPr>
                        <a:t>Activities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spcAft>
                          <a:spcPts val="1200"/>
                        </a:spcAft>
                      </a:pPr>
                      <a:r>
                        <a:rPr lang="en-CA" sz="1000" b="1" dirty="0">
                          <a:solidFill>
                            <a:schemeClr val="tx1"/>
                          </a:solidFill>
                        </a:rPr>
                        <a:t>Define Governance</a:t>
                      </a:r>
                    </a:p>
                    <a:p>
                      <a:pPr marL="171450" indent="-171450" defTabSz="182563">
                        <a:spcAft>
                          <a:spcPts val="0"/>
                        </a:spcAft>
                        <a:buFont typeface="Arial" panose="020B0604020202020204" pitchFamily="34" charset="0"/>
                        <a:buChar char="•"/>
                        <a:tabLst>
                          <a:tab pos="72000" algn="l"/>
                          <a:tab pos="183600" algn="l"/>
                        </a:tabLst>
                      </a:pPr>
                      <a:r>
                        <a:rPr lang="en-US" sz="900" b="0" baseline="0" dirty="0">
                          <a:solidFill>
                            <a:schemeClr val="tx1"/>
                          </a:solidFill>
                        </a:rPr>
                        <a:t>Review current processes and pain points.</a:t>
                      </a:r>
                    </a:p>
                    <a:p>
                      <a:pPr marL="171450" indent="-171450" defTabSz="182563">
                        <a:spcAft>
                          <a:spcPts val="0"/>
                        </a:spcAft>
                        <a:buFont typeface="Arial" panose="020B0604020202020204" pitchFamily="34" charset="0"/>
                        <a:buChar char="•"/>
                        <a:tabLst>
                          <a:tab pos="72000" algn="l"/>
                          <a:tab pos="183600" algn="l"/>
                        </a:tabLst>
                      </a:pPr>
                      <a:r>
                        <a:rPr lang="en-US" sz="900" b="0" baseline="0" dirty="0">
                          <a:solidFill>
                            <a:schemeClr val="tx1"/>
                          </a:solidFill>
                        </a:rPr>
                        <a:t>Identify stakeholders.</a:t>
                      </a:r>
                    </a:p>
                    <a:p>
                      <a:pPr marL="171450" indent="-171450" defTabSz="182563">
                        <a:spcAft>
                          <a:spcPts val="0"/>
                        </a:spcAft>
                        <a:buFont typeface="Arial" panose="020B0604020202020204" pitchFamily="34" charset="0"/>
                        <a:buChar char="•"/>
                        <a:tabLst>
                          <a:tab pos="72000" algn="l"/>
                          <a:tab pos="183600" algn="l"/>
                        </a:tabLst>
                      </a:pPr>
                      <a:r>
                        <a:rPr lang="en-US" sz="900" b="0" baseline="0" dirty="0">
                          <a:solidFill>
                            <a:schemeClr val="tx1"/>
                          </a:solidFill>
                        </a:rPr>
                        <a:t>Review Info-Tech’s approach.</a:t>
                      </a:r>
                    </a:p>
                    <a:p>
                      <a:pPr marL="171450" indent="-171450" defTabSz="182563">
                        <a:spcAft>
                          <a:spcPts val="0"/>
                        </a:spcAft>
                        <a:buFont typeface="Arial" panose="020B0604020202020204" pitchFamily="34" charset="0"/>
                        <a:buChar char="•"/>
                        <a:tabLst>
                          <a:tab pos="72000" algn="l"/>
                          <a:tab pos="183600" algn="l"/>
                        </a:tabLst>
                      </a:pPr>
                      <a:r>
                        <a:rPr lang="en-US" sz="900" b="0" baseline="0" dirty="0">
                          <a:solidFill>
                            <a:schemeClr val="tx1"/>
                          </a:solidFill>
                        </a:rPr>
                        <a:t>Introduce contract risk.</a:t>
                      </a:r>
                    </a:p>
                    <a:p>
                      <a:pPr marL="171450" indent="-171450" defTabSz="182563">
                        <a:spcAft>
                          <a:spcPts val="0"/>
                        </a:spcAft>
                        <a:buFont typeface="Arial" panose="020B0604020202020204" pitchFamily="34" charset="0"/>
                        <a:buChar char="•"/>
                        <a:tabLst>
                          <a:tab pos="72000" algn="l"/>
                          <a:tab pos="183600" algn="l"/>
                        </a:tabLst>
                      </a:pPr>
                      <a:r>
                        <a:rPr lang="en-US" sz="900" b="0" baseline="0" dirty="0">
                          <a:solidFill>
                            <a:schemeClr val="tx1"/>
                          </a:solidFill>
                        </a:rPr>
                        <a:t>Identify requirements.</a:t>
                      </a:r>
                    </a:p>
                    <a:p>
                      <a:pPr marL="171450" indent="-171450" defTabSz="182563">
                        <a:spcAft>
                          <a:spcPts val="0"/>
                        </a:spcAft>
                        <a:buFont typeface="Arial" panose="020B0604020202020204" pitchFamily="34" charset="0"/>
                        <a:buChar char="•"/>
                        <a:tabLst>
                          <a:tab pos="72000" algn="l"/>
                          <a:tab pos="183600" algn="l"/>
                        </a:tabLst>
                      </a:pPr>
                      <a:r>
                        <a:rPr lang="en-US" sz="900" b="0" baseline="0" dirty="0">
                          <a:solidFill>
                            <a:schemeClr val="tx1"/>
                          </a:solidFill>
                        </a:rPr>
                        <a:t>Define policy.</a:t>
                      </a:r>
                    </a:p>
                    <a:p>
                      <a:pPr marL="171450" indent="-171450" defTabSz="182563">
                        <a:spcAft>
                          <a:spcPts val="0"/>
                        </a:spcAft>
                        <a:buFont typeface="Arial" panose="020B0604020202020204" pitchFamily="34" charset="0"/>
                        <a:buChar char="•"/>
                        <a:tabLst>
                          <a:tab pos="72000" algn="l"/>
                          <a:tab pos="183600" algn="l"/>
                        </a:tabLst>
                      </a:pPr>
                      <a:r>
                        <a:rPr lang="en-US" sz="900" b="0" baseline="0" dirty="0">
                          <a:solidFill>
                            <a:schemeClr val="tx1"/>
                          </a:solidFill>
                        </a:rPr>
                        <a:t>Complete RACI matrix.</a:t>
                      </a:r>
                    </a:p>
                    <a:p>
                      <a:pPr marL="171450" indent="-171450" defTabSz="182563">
                        <a:spcAft>
                          <a:spcPts val="0"/>
                        </a:spcAft>
                        <a:buFont typeface="Arial" panose="020B0604020202020204" pitchFamily="34" charset="0"/>
                        <a:buChar char="•"/>
                        <a:tabLst>
                          <a:tab pos="72000" algn="l"/>
                          <a:tab pos="183600" algn="l"/>
                        </a:tabLst>
                      </a:pPr>
                      <a:r>
                        <a:rPr lang="en-US" sz="900" b="0" baseline="0" dirty="0">
                          <a:solidFill>
                            <a:schemeClr val="tx1"/>
                          </a:solidFill>
                        </a:rPr>
                        <a:t>Define processes.</a:t>
                      </a:r>
                    </a:p>
                    <a:p>
                      <a:pPr marL="171450" indent="-171450" defTabSz="182563">
                        <a:spcAft>
                          <a:spcPts val="0"/>
                        </a:spcAft>
                        <a:buFont typeface="Arial" panose="020B0604020202020204" pitchFamily="34" charset="0"/>
                        <a:buChar char="•"/>
                        <a:tabLst>
                          <a:tab pos="72000" algn="l"/>
                          <a:tab pos="183600" algn="l"/>
                        </a:tabLst>
                      </a:pPr>
                      <a:endParaRPr lang="en-US" sz="1000" b="1"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US" sz="1000" b="1" baseline="0" dirty="0">
                          <a:solidFill>
                            <a:schemeClr val="tx1"/>
                          </a:solidFill>
                        </a:rPr>
                        <a:t>Methodology</a:t>
                      </a:r>
                    </a:p>
                    <a:p>
                      <a:pPr marL="171450" indent="-171450" defTabSz="182563">
                        <a:spcAft>
                          <a:spcPts val="0"/>
                        </a:spcAft>
                        <a:buFont typeface="Arial" panose="020B0604020202020204" pitchFamily="34" charset="0"/>
                        <a:buChar char="•"/>
                        <a:tabLst>
                          <a:tab pos="72000" algn="l"/>
                          <a:tab pos="183600" algn="l"/>
                        </a:tabLst>
                      </a:pPr>
                      <a:r>
                        <a:rPr lang="en-US" sz="900" b="0" baseline="0" dirty="0">
                          <a:solidFill>
                            <a:schemeClr val="tx1"/>
                          </a:solidFill>
                        </a:rPr>
                        <a:t>Identify organizational security risk tolerance.</a:t>
                      </a:r>
                    </a:p>
                    <a:p>
                      <a:pPr marL="171450" indent="-171450" defTabSz="182563">
                        <a:spcAft>
                          <a:spcPts val="0"/>
                        </a:spcAft>
                        <a:buFont typeface="Arial" panose="020B0604020202020204" pitchFamily="34" charset="0"/>
                        <a:buChar char="•"/>
                        <a:tabLst>
                          <a:tab pos="72000" algn="l"/>
                          <a:tab pos="183600" algn="l"/>
                        </a:tabLst>
                      </a:pPr>
                      <a:r>
                        <a:rPr lang="en-US" sz="900" b="0" baseline="0" dirty="0">
                          <a:solidFill>
                            <a:schemeClr val="tx1"/>
                          </a:solidFill>
                        </a:rPr>
                        <a:t>Develop risk treatment matrix.</a:t>
                      </a:r>
                    </a:p>
                    <a:p>
                      <a:pPr marL="171450" indent="-171450" defTabSz="182563">
                        <a:spcAft>
                          <a:spcPts val="0"/>
                        </a:spcAft>
                        <a:buFont typeface="Arial" panose="020B0604020202020204" pitchFamily="34" charset="0"/>
                        <a:buChar char="•"/>
                        <a:tabLst>
                          <a:tab pos="72000" algn="l"/>
                          <a:tab pos="183600" algn="l"/>
                        </a:tabLst>
                      </a:pPr>
                      <a:r>
                        <a:rPr lang="en-US" sz="900" b="0" baseline="0" dirty="0">
                          <a:solidFill>
                            <a:schemeClr val="tx1"/>
                          </a:solidFill>
                        </a:rPr>
                        <a:t>Define re-assessment schedule.</a:t>
                      </a:r>
                    </a:p>
                    <a:p>
                      <a:pPr marL="171450" indent="-171450" defTabSz="182563">
                        <a:spcAft>
                          <a:spcPts val="0"/>
                        </a:spcAft>
                        <a:buFont typeface="Arial" panose="020B0604020202020204" pitchFamily="34" charset="0"/>
                        <a:buChar char="•"/>
                        <a:tabLst>
                          <a:tab pos="72000" algn="l"/>
                          <a:tab pos="183600" algn="l"/>
                        </a:tabLst>
                      </a:pPr>
                      <a:r>
                        <a:rPr lang="en-US" sz="900" b="0" baseline="0" dirty="0">
                          <a:solidFill>
                            <a:schemeClr val="tx1"/>
                          </a:solidFill>
                        </a:rPr>
                        <a:t>Customize Service Risk Questionnaire.</a:t>
                      </a:r>
                    </a:p>
                    <a:p>
                      <a:pPr algn="ctr">
                        <a:spcAft>
                          <a:spcPts val="1200"/>
                        </a:spcAft>
                      </a:pPr>
                      <a:endParaRPr lang="en-CA" sz="1000" b="1"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a:solidFill>
                            <a:schemeClr val="tx1"/>
                          </a:solidFill>
                        </a:rPr>
                        <a:t>Continue Methodology</a:t>
                      </a:r>
                    </a:p>
                    <a:p>
                      <a:pPr marL="171450" indent="-171450" defTabSz="182563">
                        <a:spcAft>
                          <a:spcPts val="0"/>
                        </a:spcAft>
                        <a:buFont typeface="Arial" panose="020B0604020202020204" pitchFamily="34" charset="0"/>
                        <a:buChar char="•"/>
                        <a:tabLst>
                          <a:tab pos="72000" algn="l"/>
                          <a:tab pos="183600" algn="l"/>
                        </a:tabLst>
                      </a:pPr>
                      <a:r>
                        <a:rPr lang="en-US" sz="900" b="0" baseline="0" dirty="0">
                          <a:solidFill>
                            <a:schemeClr val="tx1"/>
                          </a:solidFill>
                        </a:rPr>
                        <a:t>Customize Vendor Security Questionnaire.</a:t>
                      </a:r>
                    </a:p>
                    <a:p>
                      <a:pPr marL="171450" indent="-171450" defTabSz="182563">
                        <a:spcAft>
                          <a:spcPts val="0"/>
                        </a:spcAft>
                        <a:buFont typeface="Arial" panose="020B0604020202020204" pitchFamily="34" charset="0"/>
                        <a:buChar char="•"/>
                        <a:tabLst>
                          <a:tab pos="72000" algn="l"/>
                          <a:tab pos="183600" algn="l"/>
                        </a:tabLst>
                      </a:pPr>
                      <a:r>
                        <a:rPr lang="en-US" sz="900" b="0" baseline="0" dirty="0">
                          <a:solidFill>
                            <a:schemeClr val="tx1"/>
                          </a:solidFill>
                        </a:rPr>
                        <a:t>Identify procedures for conducting technical and other vendor assessments.</a:t>
                      </a:r>
                    </a:p>
                    <a:p>
                      <a:pPr marL="171450" indent="-171450" defTabSz="182563">
                        <a:spcAft>
                          <a:spcPts val="0"/>
                        </a:spcAft>
                        <a:buFont typeface="Arial" panose="020B0604020202020204" pitchFamily="34" charset="0"/>
                        <a:buChar char="•"/>
                        <a:tabLst>
                          <a:tab pos="72000" algn="l"/>
                          <a:tab pos="183600" algn="l"/>
                        </a:tabLst>
                      </a:pPr>
                      <a:r>
                        <a:rPr lang="en-US" sz="900" b="0" baseline="0" dirty="0">
                          <a:solidFill>
                            <a:schemeClr val="tx1"/>
                          </a:solidFill>
                        </a:rPr>
                        <a:t>Customize Vendor Security Inventory.</a:t>
                      </a:r>
                    </a:p>
                    <a:p>
                      <a:pPr marL="216000" indent="-457200">
                        <a:spcAft>
                          <a:spcPts val="0"/>
                        </a:spcAft>
                      </a:pPr>
                      <a:endParaRPr lang="en-CA" sz="1000" b="1"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a:solidFill>
                            <a:schemeClr val="tx1"/>
                          </a:solidFill>
                        </a:rPr>
                        <a:t>Deploy</a:t>
                      </a:r>
                      <a:r>
                        <a:rPr lang="en-CA" sz="1000" b="1" baseline="0" dirty="0">
                          <a:solidFill>
                            <a:schemeClr val="tx1"/>
                          </a:solidFill>
                        </a:rPr>
                        <a:t> Process</a:t>
                      </a:r>
                    </a:p>
                    <a:p>
                      <a:pPr marL="171450" indent="-171450" defTabSz="182563">
                        <a:spcAft>
                          <a:spcPts val="0"/>
                        </a:spcAft>
                        <a:buFont typeface="Arial" panose="020B0604020202020204" pitchFamily="34" charset="0"/>
                        <a:buChar char="•"/>
                        <a:tabLst>
                          <a:tab pos="72000" algn="l"/>
                          <a:tab pos="183600" algn="l"/>
                        </a:tabLst>
                      </a:pPr>
                      <a:r>
                        <a:rPr lang="en-US" sz="900" b="0" baseline="0" dirty="0">
                          <a:solidFill>
                            <a:schemeClr val="tx1"/>
                          </a:solidFill>
                        </a:rPr>
                        <a:t>Customize Vendor Security Requirements.</a:t>
                      </a:r>
                    </a:p>
                    <a:p>
                      <a:pPr marL="171450" indent="-171450" defTabSz="182563">
                        <a:spcAft>
                          <a:spcPts val="0"/>
                        </a:spcAft>
                        <a:buFont typeface="Arial" panose="020B0604020202020204" pitchFamily="34" charset="0"/>
                        <a:buChar char="•"/>
                        <a:tabLst>
                          <a:tab pos="72000" algn="l"/>
                          <a:tab pos="183600" algn="l"/>
                        </a:tabLst>
                      </a:pPr>
                      <a:r>
                        <a:rPr lang="en-US" sz="900" b="0" baseline="0" dirty="0">
                          <a:solidFill>
                            <a:schemeClr val="tx1"/>
                          </a:solidFill>
                        </a:rPr>
                        <a:t>Develop a process implementation strategy.</a:t>
                      </a:r>
                    </a:p>
                    <a:p>
                      <a:pPr marL="171450" indent="-171450" defTabSz="182563">
                        <a:spcAft>
                          <a:spcPts val="0"/>
                        </a:spcAft>
                        <a:buFont typeface="Arial" panose="020B0604020202020204" pitchFamily="34" charset="0"/>
                        <a:buChar char="•"/>
                        <a:tabLst>
                          <a:tab pos="72000" algn="l"/>
                          <a:tab pos="183600" algn="l"/>
                        </a:tabLst>
                      </a:pPr>
                      <a:r>
                        <a:rPr lang="en-US" sz="900" b="0" baseline="0" dirty="0">
                          <a:solidFill>
                            <a:schemeClr val="tx1"/>
                          </a:solidFill>
                        </a:rPr>
                        <a:t>Review overall process and deliverables against requirements.</a:t>
                      </a:r>
                    </a:p>
                    <a:p>
                      <a:pPr marL="171450" indent="-171450" defTabSz="182563">
                        <a:spcAft>
                          <a:spcPts val="0"/>
                        </a:spcAft>
                        <a:buFont typeface="Arial" panose="020B0604020202020204" pitchFamily="34" charset="0"/>
                        <a:buChar char="•"/>
                        <a:tabLst>
                          <a:tab pos="72000" algn="l"/>
                          <a:tab pos="183600" algn="l"/>
                        </a:tabLst>
                      </a:pPr>
                      <a:r>
                        <a:rPr lang="en-US" sz="900" b="0" baseline="0" dirty="0">
                          <a:solidFill>
                            <a:schemeClr val="tx1"/>
                          </a:solidFill>
                        </a:rPr>
                        <a:t>Develop metrics.</a:t>
                      </a:r>
                    </a:p>
                    <a:p>
                      <a:pPr marL="216000" indent="-457200">
                        <a:spcAft>
                          <a:spcPts val="0"/>
                        </a:spcAft>
                      </a:pPr>
                      <a:endParaRPr lang="en-US" sz="1000" b="1" baseline="0" dirty="0">
                        <a:solidFill>
                          <a:schemeClr val="tx1"/>
                        </a:solidFill>
                      </a:endParaRPr>
                    </a:p>
                    <a:p>
                      <a:pPr marL="216000" indent="-457200">
                        <a:spcAft>
                          <a:spcPts val="0"/>
                        </a:spcAft>
                      </a:pPr>
                      <a:endParaRPr lang="en-CA" sz="1000" b="1"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a:solidFill>
                            <a:schemeClr val="tx1"/>
                          </a:solidFill>
                        </a:rPr>
                        <a:t>Finalize Deliverables</a:t>
                      </a:r>
                      <a:endParaRPr lang="en-CA" sz="1000" b="1" baseline="0" dirty="0">
                        <a:solidFill>
                          <a:schemeClr val="tx1"/>
                        </a:solidFill>
                      </a:endParaRPr>
                    </a:p>
                    <a:p>
                      <a:pPr marL="171450" indent="-171450" defTabSz="182563">
                        <a:spcAft>
                          <a:spcPts val="0"/>
                        </a:spcAft>
                        <a:buFont typeface="Arial" panose="020B0604020202020204" pitchFamily="34" charset="0"/>
                        <a:buChar char="•"/>
                        <a:tabLst>
                          <a:tab pos="72000" algn="l"/>
                          <a:tab pos="183600" algn="l"/>
                        </a:tabLst>
                      </a:pPr>
                      <a:r>
                        <a:rPr lang="en-US" sz="900" b="0" baseline="0" dirty="0">
                          <a:solidFill>
                            <a:schemeClr val="tx1"/>
                          </a:solidFill>
                        </a:rPr>
                        <a:t>Finalize deliverables.</a:t>
                      </a:r>
                    </a:p>
                    <a:p>
                      <a:pPr marL="171450" indent="-171450" defTabSz="182563">
                        <a:spcAft>
                          <a:spcPts val="0"/>
                        </a:spcAft>
                        <a:buFont typeface="Arial" panose="020B0604020202020204" pitchFamily="34" charset="0"/>
                        <a:buChar char="•"/>
                        <a:tabLst>
                          <a:tab pos="72000" algn="l"/>
                          <a:tab pos="183600" algn="l"/>
                        </a:tabLst>
                      </a:pPr>
                      <a:r>
                        <a:rPr lang="en-US" sz="900" b="0" baseline="0" dirty="0">
                          <a:solidFill>
                            <a:schemeClr val="tx1"/>
                          </a:solidFill>
                        </a:rPr>
                        <a:t>Review implementation strategy and communications as required.</a:t>
                      </a:r>
                    </a:p>
                    <a:p>
                      <a:pPr marL="216000" indent="-457200">
                        <a:spcAft>
                          <a:spcPts val="0"/>
                        </a:spcAft>
                      </a:pPr>
                      <a:endParaRPr lang="en-US" sz="1000" b="1" baseline="0" dirty="0">
                        <a:solidFill>
                          <a:schemeClr val="tx1"/>
                        </a:solidFill>
                      </a:endParaRPr>
                    </a:p>
                    <a:p>
                      <a:pPr marL="216000" indent="-457200">
                        <a:spcAft>
                          <a:spcPts val="0"/>
                        </a:spcAft>
                      </a:pPr>
                      <a:endParaRPr lang="en-US" sz="1000" b="1" baseline="0" dirty="0">
                        <a:solidFill>
                          <a:schemeClr val="tx1"/>
                        </a:solidFill>
                      </a:endParaRPr>
                    </a:p>
                    <a:p>
                      <a:pPr marL="216000" indent="-457200">
                        <a:spcAft>
                          <a:spcPts val="0"/>
                        </a:spcAft>
                      </a:pPr>
                      <a:endParaRPr lang="en-CA" sz="1000" b="1"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1879845">
                <a:tc>
                  <a:txBody>
                    <a:bodyPr/>
                    <a:lstStyle/>
                    <a:p>
                      <a:pPr marL="216000" marR="0" indent="-457200" algn="ctr" defTabSz="914400" rtl="0" eaLnBrk="1" fontAlgn="auto" latinLnBrk="0" hangingPunct="1">
                        <a:lnSpc>
                          <a:spcPct val="100000"/>
                        </a:lnSpc>
                        <a:spcBef>
                          <a:spcPts val="0"/>
                        </a:spcBef>
                        <a:spcAft>
                          <a:spcPts val="500"/>
                        </a:spcAft>
                        <a:buClrTx/>
                        <a:buSzTx/>
                        <a:buFontTx/>
                        <a:buNone/>
                        <a:tabLst/>
                        <a:defRPr/>
                      </a:pPr>
                      <a:r>
                        <a:rPr lang="en-CA" sz="1200" b="1" dirty="0">
                          <a:solidFill>
                            <a:srgbClr val="FFFFFF"/>
                          </a:solidFill>
                        </a:rPr>
                        <a:t>Deliverables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228600" indent="-228600">
                        <a:spcAft>
                          <a:spcPts val="0"/>
                        </a:spcAft>
                        <a:buClrTx/>
                        <a:buFont typeface="+mj-lt"/>
                        <a:buAutoNum type="arabicPeriod"/>
                      </a:pPr>
                      <a:r>
                        <a:rPr lang="en-CA" sz="1000" b="0" i="0" baseline="0" dirty="0">
                          <a:solidFill>
                            <a:schemeClr val="tx1"/>
                          </a:solidFill>
                        </a:rPr>
                        <a:t>Vendor Security Policy</a:t>
                      </a:r>
                    </a:p>
                    <a:p>
                      <a:pPr marL="228600" indent="-228600">
                        <a:spcAft>
                          <a:spcPts val="0"/>
                        </a:spcAft>
                        <a:buClrTx/>
                        <a:buFont typeface="+mj-lt"/>
                        <a:buAutoNum type="arabicPeriod"/>
                      </a:pPr>
                      <a:r>
                        <a:rPr lang="en-US" sz="1000" b="0" i="0" baseline="0" dirty="0">
                          <a:solidFill>
                            <a:schemeClr val="tx1"/>
                          </a:solidFill>
                        </a:rPr>
                        <a:t>RACI matrix</a:t>
                      </a:r>
                    </a:p>
                    <a:p>
                      <a:pPr marL="228600" indent="-228600">
                        <a:spcAft>
                          <a:spcPts val="0"/>
                        </a:spcAft>
                        <a:buClrTx/>
                        <a:buFont typeface="+mj-lt"/>
                        <a:buAutoNum type="arabicPeriod"/>
                      </a:pPr>
                      <a:r>
                        <a:rPr lang="en-US" sz="1000" b="0" i="0" baseline="0" dirty="0">
                          <a:solidFill>
                            <a:schemeClr val="tx1"/>
                          </a:solidFill>
                        </a:rPr>
                        <a:t>Process diagrams</a:t>
                      </a:r>
                      <a:endParaRPr lang="en-CA" sz="1000" b="0" i="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dirty="0">
                          <a:solidFill>
                            <a:schemeClr val="tx1"/>
                          </a:solidFill>
                        </a:rPr>
                        <a:t>Risk treatment matrix</a:t>
                      </a:r>
                      <a:endParaRPr lang="en-CA" sz="1000" b="0" baseline="0" dirty="0">
                        <a:solidFill>
                          <a:schemeClr val="tx1"/>
                        </a:solidFill>
                      </a:endParaRPr>
                    </a:p>
                    <a:p>
                      <a:pPr marL="144000" indent="-144000">
                        <a:spcAft>
                          <a:spcPts val="0"/>
                        </a:spcAft>
                        <a:buClrTx/>
                        <a:buFont typeface="+mj-lt"/>
                        <a:buAutoNum type="arabicPeriod"/>
                      </a:pPr>
                      <a:r>
                        <a:rPr lang="en-CA" sz="1000" b="0" dirty="0">
                          <a:solidFill>
                            <a:schemeClr val="tx1"/>
                          </a:solidFill>
                        </a:rPr>
                        <a:t>Service</a:t>
                      </a:r>
                      <a:r>
                        <a:rPr lang="en-CA" sz="1000" b="0" baseline="0" dirty="0">
                          <a:solidFill>
                            <a:schemeClr val="tx1"/>
                          </a:solidFill>
                        </a:rPr>
                        <a:t> Risk Questionnaire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dirty="0">
                          <a:solidFill>
                            <a:schemeClr val="tx1"/>
                          </a:solidFill>
                        </a:rPr>
                        <a:t>Vendor Security Questionnaire</a:t>
                      </a:r>
                      <a:endParaRPr lang="en-CA" sz="1000" b="0" baseline="0" dirty="0">
                        <a:solidFill>
                          <a:schemeClr val="tx1"/>
                        </a:solidFill>
                      </a:endParaRPr>
                    </a:p>
                    <a:p>
                      <a:pPr marL="144000" indent="-144000">
                        <a:spcAft>
                          <a:spcPts val="0"/>
                        </a:spcAft>
                        <a:buClrTx/>
                        <a:buFont typeface="+mj-lt"/>
                        <a:buAutoNum type="arabicPeriod"/>
                      </a:pPr>
                      <a:r>
                        <a:rPr lang="en-CA" sz="1000" b="0" dirty="0">
                          <a:solidFill>
                            <a:schemeClr val="tx1"/>
                          </a:solidFill>
                        </a:rPr>
                        <a:t>Vendor Security Inventory</a:t>
                      </a:r>
                      <a:endParaRPr lang="en-CA" sz="1000" b="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dirty="0">
                          <a:solidFill>
                            <a:schemeClr val="tx1"/>
                          </a:solidFill>
                        </a:rPr>
                        <a:t>Vendor security requirements</a:t>
                      </a:r>
                      <a:endParaRPr lang="en-CA" sz="1000" b="0" baseline="0" dirty="0">
                        <a:solidFill>
                          <a:schemeClr val="tx1"/>
                        </a:solidFill>
                      </a:endParaRPr>
                    </a:p>
                    <a:p>
                      <a:pPr marL="144000" indent="-144000">
                        <a:spcAft>
                          <a:spcPts val="0"/>
                        </a:spcAft>
                        <a:buClrTx/>
                        <a:buFont typeface="+mj-lt"/>
                        <a:buAutoNum type="arabicPeriod"/>
                      </a:pPr>
                      <a:r>
                        <a:rPr lang="en-CA" sz="1000" b="0" dirty="0">
                          <a:solidFill>
                            <a:schemeClr val="tx1"/>
                          </a:solidFill>
                        </a:rPr>
                        <a:t>Metrics</a:t>
                      </a:r>
                      <a:endParaRPr lang="en-CA" sz="1000" b="0" baseline="0" dirty="0">
                        <a:solidFill>
                          <a:schemeClr val="tx1"/>
                        </a:solidFill>
                      </a:endParaRPr>
                    </a:p>
                    <a:p>
                      <a:pPr marL="144000" indent="-144000">
                        <a:spcAft>
                          <a:spcPts val="0"/>
                        </a:spcAft>
                        <a:buClrTx/>
                        <a:buFont typeface="+mj-lt"/>
                        <a:buAutoNum type="arabicPeriod"/>
                      </a:pPr>
                      <a:endParaRPr lang="en-CA" sz="1000" b="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dirty="0">
                          <a:solidFill>
                            <a:schemeClr val="tx1"/>
                          </a:solidFill>
                        </a:rPr>
                        <a:t>Finalized deliverables</a:t>
                      </a:r>
                      <a:endParaRPr lang="en-CA" sz="1000" b="0" baseline="0" dirty="0">
                        <a:solidFill>
                          <a:schemeClr val="tx1"/>
                        </a:solidFill>
                      </a:endParaRPr>
                    </a:p>
                    <a:p>
                      <a:pPr marL="144000" indent="-144000">
                        <a:spcAft>
                          <a:spcPts val="0"/>
                        </a:spcAft>
                        <a:buClrTx/>
                        <a:buFont typeface="+mj-lt"/>
                        <a:buAutoNum type="arabicPeriod"/>
                      </a:pPr>
                      <a:endParaRPr lang="en-CA" sz="1000" b="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2918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Measured value for Guided Implementations </a:t>
            </a:r>
          </a:p>
        </p:txBody>
      </p:sp>
      <p:graphicFrame>
        <p:nvGraphicFramePr>
          <p:cNvPr id="3" name="Table 2"/>
          <p:cNvGraphicFramePr>
            <a:graphicFrameLocks noGrp="1"/>
          </p:cNvGraphicFramePr>
          <p:nvPr>
            <p:extLst>
              <p:ext uri="{D42A27DB-BD31-4B8C-83A1-F6EECF244321}">
                <p14:modId xmlns:p14="http://schemas.microsoft.com/office/powerpoint/2010/main" val="1126873298"/>
              </p:ext>
            </p:extLst>
          </p:nvPr>
        </p:nvGraphicFramePr>
        <p:xfrm>
          <a:off x="465221" y="1397000"/>
          <a:ext cx="8029074" cy="4164263"/>
        </p:xfrm>
        <a:graphic>
          <a:graphicData uri="http://schemas.openxmlformats.org/drawingml/2006/table">
            <a:tbl>
              <a:tblPr firstRow="1" bandRow="1">
                <a:tableStyleId>{5C22544A-7EE6-4342-B048-85BDC9FD1C3A}</a:tableStyleId>
              </a:tblPr>
              <a:tblGrid>
                <a:gridCol w="2542674">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384743">
                <a:tc>
                  <a:txBody>
                    <a:bodyPr/>
                    <a:lstStyle/>
                    <a:p>
                      <a:r>
                        <a:rPr lang="en-US" sz="1600" dirty="0"/>
                        <a:t>Phase</a:t>
                      </a:r>
                      <a:endParaRPr lang="en-CA" sz="1600" dirty="0"/>
                    </a:p>
                  </a:txBody>
                  <a:tcPr/>
                </a:tc>
                <a:tc>
                  <a:txBody>
                    <a:bodyPr/>
                    <a:lstStyle/>
                    <a:p>
                      <a:r>
                        <a:rPr lang="en-US" sz="1600" dirty="0"/>
                        <a:t>Measured</a:t>
                      </a:r>
                      <a:r>
                        <a:rPr lang="en-US" sz="1600" baseline="0" dirty="0"/>
                        <a:t> Value</a:t>
                      </a:r>
                      <a:endParaRPr lang="en-CA" sz="1600" dirty="0"/>
                    </a:p>
                  </a:txBody>
                  <a:tcPr/>
                </a:tc>
                <a:extLst>
                  <a:ext uri="{0D108BD9-81ED-4DB2-BD59-A6C34878D82A}">
                    <a16:rowId xmlns:a16="http://schemas.microsoft.com/office/drawing/2014/main" val="10000"/>
                  </a:ext>
                </a:extLst>
              </a:tr>
              <a:tr h="384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Phase 1: Define Governance and Process</a:t>
                      </a:r>
                    </a:p>
                  </a:txBody>
                  <a:tcPr/>
                </a:tc>
                <a:tc>
                  <a:txBody>
                    <a:bodyPr/>
                    <a:lstStyle/>
                    <a:p>
                      <a:r>
                        <a:rPr lang="en-US" sz="1600" dirty="0"/>
                        <a:t>Cost to define governance, policy, and process:</a:t>
                      </a:r>
                    </a:p>
                    <a:p>
                      <a:endParaRPr lang="en-US" sz="1600" dirty="0"/>
                    </a:p>
                    <a:p>
                      <a:pPr marL="285750" indent="-285750">
                        <a:buFont typeface="Arial" panose="020B0604020202020204" pitchFamily="34" charset="0"/>
                        <a:buChar char="•"/>
                      </a:pPr>
                      <a:r>
                        <a:rPr lang="en-US" sz="1600" dirty="0"/>
                        <a:t>80 FTE hours @ $80K</a:t>
                      </a:r>
                      <a:r>
                        <a:rPr lang="en-US" sz="1600" baseline="0" dirty="0"/>
                        <a:t> =$3,200</a:t>
                      </a:r>
                      <a:endParaRPr lang="en-CA" sz="1600" dirty="0"/>
                    </a:p>
                  </a:txBody>
                  <a:tcPr/>
                </a:tc>
                <a:extLst>
                  <a:ext uri="{0D108BD9-81ED-4DB2-BD59-A6C34878D82A}">
                    <a16:rowId xmlns:a16="http://schemas.microsoft.com/office/drawing/2014/main" val="10001"/>
                  </a:ext>
                </a:extLst>
              </a:tr>
              <a:tr h="384743">
                <a:tc>
                  <a:txBody>
                    <a:bodyPr/>
                    <a:lstStyle/>
                    <a:p>
                      <a:r>
                        <a:rPr lang="en-US" sz="1600" dirty="0"/>
                        <a:t>Phase 2: Develop Assessment Methodology</a:t>
                      </a:r>
                    </a:p>
                  </a:txBody>
                  <a:tcPr/>
                </a:tc>
                <a:tc>
                  <a:txBody>
                    <a:bodyPr/>
                    <a:lstStyle/>
                    <a:p>
                      <a:r>
                        <a:rPr lang="en-US" sz="1600" dirty="0"/>
                        <a:t>Cost to define service risk and vendor risk methodologies:</a:t>
                      </a:r>
                    </a:p>
                    <a:p>
                      <a:endParaRPr lang="en-US" sz="1600" dirty="0"/>
                    </a:p>
                    <a:p>
                      <a:pPr marL="285750" indent="-285750">
                        <a:buFont typeface="Arial" panose="020B0604020202020204" pitchFamily="34" charset="0"/>
                        <a:buChar char="•"/>
                      </a:pPr>
                      <a:r>
                        <a:rPr lang="en-US" sz="1600" dirty="0"/>
                        <a:t>160 FTE hours @ $80K = $6,400</a:t>
                      </a:r>
                      <a:endParaRPr lang="en-CA" sz="1600" dirty="0"/>
                    </a:p>
                  </a:txBody>
                  <a:tcPr/>
                </a:tc>
                <a:extLst>
                  <a:ext uri="{0D108BD9-81ED-4DB2-BD59-A6C34878D82A}">
                    <a16:rowId xmlns:a16="http://schemas.microsoft.com/office/drawing/2014/main" val="10002"/>
                  </a:ext>
                </a:extLst>
              </a:tr>
              <a:tr h="384743">
                <a:tc>
                  <a:txBody>
                    <a:bodyPr/>
                    <a:lstStyle/>
                    <a:p>
                      <a:r>
                        <a:rPr lang="en-US" sz="1600" dirty="0"/>
                        <a:t>Phase 3: Deploy and Monitor Process</a:t>
                      </a:r>
                      <a:endParaRPr lang="en-CA" sz="1600" dirty="0"/>
                    </a:p>
                  </a:txBody>
                  <a:tcPr/>
                </a:tc>
                <a:tc>
                  <a:txBody>
                    <a:bodyPr/>
                    <a:lstStyle/>
                    <a:p>
                      <a:r>
                        <a:rPr lang="en-US" sz="1600" dirty="0"/>
                        <a:t>Cost to define deployment strategic and metrics:</a:t>
                      </a:r>
                    </a:p>
                    <a:p>
                      <a:endParaRPr lang="en-US" sz="1600" dirty="0"/>
                    </a:p>
                    <a:p>
                      <a:pPr marL="285750" indent="-285750">
                        <a:buFont typeface="Arial" panose="020B0604020202020204" pitchFamily="34" charset="0"/>
                        <a:buChar char="•"/>
                      </a:pPr>
                      <a:r>
                        <a:rPr lang="en-US" sz="1600" dirty="0"/>
                        <a:t>80 FTE hours @ $80K = $3,200</a:t>
                      </a:r>
                      <a:endParaRPr lang="en-CA" sz="1600" dirty="0"/>
                    </a:p>
                  </a:txBody>
                  <a:tcPr/>
                </a:tc>
                <a:extLst>
                  <a:ext uri="{0D108BD9-81ED-4DB2-BD59-A6C34878D82A}">
                    <a16:rowId xmlns:a16="http://schemas.microsoft.com/office/drawing/2014/main" val="10003"/>
                  </a:ext>
                </a:extLst>
              </a:tr>
              <a:tr h="384743">
                <a:tc>
                  <a:txBody>
                    <a:bodyPr/>
                    <a:lstStyle/>
                    <a:p>
                      <a:r>
                        <a:rPr lang="en-US" sz="1600" dirty="0"/>
                        <a:t>Potential Savings:</a:t>
                      </a:r>
                      <a:endParaRPr lang="en-CA" sz="1600" dirty="0"/>
                    </a:p>
                  </a:txBody>
                  <a:tcPr/>
                </a:tc>
                <a:tc>
                  <a:txBody>
                    <a:bodyPr/>
                    <a:lstStyle/>
                    <a:p>
                      <a:r>
                        <a:rPr lang="en-US" sz="1600" dirty="0"/>
                        <a:t>Total estimated effort = $12,800</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600" b="0" kern="1200" baseline="0" dirty="0">
                          <a:solidFill>
                            <a:schemeClr val="tx1"/>
                          </a:solidFill>
                          <a:latin typeface="+mn-lt"/>
                          <a:ea typeface="+mn-ea"/>
                          <a:cs typeface="+mn-cs"/>
                        </a:rPr>
                        <a:t>By using our Guided Implementation rather than a self-directed implementation, you can expect to save ~75% of the overall cost, which represents </a:t>
                      </a:r>
                      <a:r>
                        <a:rPr lang="en-CA" sz="1600" b="1" kern="1200" baseline="0" dirty="0">
                          <a:solidFill>
                            <a:schemeClr val="tx1"/>
                          </a:solidFill>
                          <a:latin typeface="+mn-lt"/>
                          <a:ea typeface="+mn-ea"/>
                          <a:cs typeface="+mn-cs"/>
                        </a:rPr>
                        <a:t>~$9,600.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51686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Table of contents</a:t>
            </a:r>
          </a:p>
        </p:txBody>
      </p:sp>
      <p:graphicFrame>
        <p:nvGraphicFramePr>
          <p:cNvPr id="6" name="Table 5"/>
          <p:cNvGraphicFramePr>
            <a:graphicFrameLocks noGrp="1"/>
          </p:cNvGraphicFramePr>
          <p:nvPr>
            <p:extLst>
              <p:ext uri="{D42A27DB-BD31-4B8C-83A1-F6EECF244321}">
                <p14:modId xmlns:p14="http://schemas.microsoft.com/office/powerpoint/2010/main" val="2922814523"/>
              </p:ext>
            </p:extLst>
          </p:nvPr>
        </p:nvGraphicFramePr>
        <p:xfrm>
          <a:off x="345597" y="1225040"/>
          <a:ext cx="7949173" cy="2034156"/>
        </p:xfrm>
        <a:graphic>
          <a:graphicData uri="http://schemas.openxmlformats.org/drawingml/2006/table">
            <a:tbl>
              <a:tblPr firstRow="1" bandRow="1">
                <a:tableStyleId>{2D5ABB26-0587-4C30-8999-92F81FD0307C}</a:tableStyleId>
              </a:tblPr>
              <a:tblGrid>
                <a:gridCol w="7949173">
                  <a:extLst>
                    <a:ext uri="{9D8B030D-6E8A-4147-A177-3AD203B41FA5}">
                      <a16:colId xmlns:a16="http://schemas.microsoft.com/office/drawing/2014/main" val="20000"/>
                    </a:ext>
                  </a:extLst>
                </a:gridCol>
              </a:tblGrid>
              <a:tr h="291037">
                <a:tc>
                  <a:txBody>
                    <a:bodyPr/>
                    <a:lstStyle/>
                    <a:p>
                      <a:pPr marL="0" indent="0">
                        <a:buNone/>
                      </a:pPr>
                      <a:r>
                        <a:rPr lang="en-US" sz="1200" dirty="0"/>
                        <a:t>1. </a:t>
                      </a:r>
                      <a:r>
                        <a:rPr lang="en-US" sz="1200" dirty="0">
                          <a:hlinkClick r:id="rId3" action="ppaction://hlinksldjump"/>
                        </a:rPr>
                        <a:t>Executive Brief</a:t>
                      </a:r>
                      <a:endParaRPr lang="en-US" sz="1200" dirty="0"/>
                    </a:p>
                  </a:txBody>
                  <a:tcPr>
                    <a:lnL>
                      <a:noFill/>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8085">
                <a:tc>
                  <a:txBody>
                    <a:bodyPr/>
                    <a:lstStyle/>
                    <a:p>
                      <a:pPr marL="0" indent="0">
                        <a:buNone/>
                      </a:pPr>
                      <a:r>
                        <a:rPr lang="en-US" sz="1200" dirty="0"/>
                        <a:t>2. </a:t>
                      </a:r>
                      <a:r>
                        <a:rPr lang="en-US" sz="1200" dirty="0">
                          <a:hlinkClick r:id="rId4" action="ppaction://hlinksldjump"/>
                        </a:rPr>
                        <a:t>Execute the Project/DIY Guide</a:t>
                      </a:r>
                      <a:endParaRPr lang="en-US" sz="1200" dirty="0"/>
                    </a:p>
                  </a:txBody>
                  <a:tcPr>
                    <a:lnL>
                      <a:noFill/>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57153">
                <a:tc>
                  <a:txBody>
                    <a:bodyPr/>
                    <a:lstStyle/>
                    <a:p>
                      <a:pPr marL="461963" indent="0">
                        <a:buNone/>
                      </a:pPr>
                      <a:r>
                        <a:rPr lang="en-US" sz="1200" dirty="0"/>
                        <a:t>2.1. </a:t>
                      </a:r>
                      <a:r>
                        <a:rPr lang="en-US" sz="1200" dirty="0">
                          <a:hlinkClick r:id="" action="ppaction://noaction"/>
                        </a:rPr>
                        <a:t>Define Governance and Process</a:t>
                      </a:r>
                      <a:endParaRPr lang="en-US" sz="1200" dirty="0"/>
                    </a:p>
                    <a:p>
                      <a:pPr marL="461963" indent="0">
                        <a:buNone/>
                      </a:pPr>
                      <a:r>
                        <a:rPr lang="en-US" sz="1200" dirty="0"/>
                        <a:t>2.2. </a:t>
                      </a:r>
                      <a:r>
                        <a:rPr lang="en-US" sz="1200" dirty="0">
                          <a:hlinkClick r:id="" action="ppaction://noaction"/>
                        </a:rPr>
                        <a:t>Develop Assessment Methodology</a:t>
                      </a:r>
                      <a:endParaRPr lang="en-US" sz="1200" dirty="0"/>
                    </a:p>
                    <a:p>
                      <a:pPr marL="461963" indent="0">
                        <a:buNone/>
                      </a:pPr>
                      <a:r>
                        <a:rPr lang="en-US" sz="1200" dirty="0"/>
                        <a:t>2.3. </a:t>
                      </a:r>
                      <a:r>
                        <a:rPr lang="en-US" sz="1200" dirty="0">
                          <a:hlinkClick r:id="" action="ppaction://noaction"/>
                        </a:rPr>
                        <a:t>Deploy and Monitor Process</a:t>
                      </a:r>
                      <a:endParaRPr lang="en-US" sz="1200" dirty="0"/>
                    </a:p>
                    <a:p>
                      <a:pPr marL="461963" indent="0">
                        <a:buNone/>
                      </a:pPr>
                      <a:endParaRPr lang="en-US" sz="1200" dirty="0"/>
                    </a:p>
                  </a:txBody>
                  <a:tcPr>
                    <a:lnL>
                      <a:noFill/>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91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a:t>3.</a:t>
                      </a:r>
                      <a:r>
                        <a:rPr lang="en-US" sz="1200" u="none" baseline="0" dirty="0"/>
                        <a:t> </a:t>
                      </a:r>
                      <a:r>
                        <a:rPr lang="en-US" sz="1200" u="none" dirty="0">
                          <a:hlinkClick r:id="" action="ppaction://noaction"/>
                        </a:rPr>
                        <a:t>Summary/Conclusion</a:t>
                      </a:r>
                      <a:endParaRPr lang="en-US" sz="1200" u="none" dirty="0"/>
                    </a:p>
                  </a:txBody>
                  <a:tcPr>
                    <a:lnL>
                      <a:noFill/>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91037">
                <a:tc>
                  <a:txBody>
                    <a:bodyPr/>
                    <a:lstStyle/>
                    <a:p>
                      <a:pPr marL="0" indent="0">
                        <a:buNone/>
                      </a:pPr>
                      <a:r>
                        <a:rPr lang="en-US" sz="1200" u="none" dirty="0"/>
                        <a:t>4. </a:t>
                      </a:r>
                      <a:r>
                        <a:rPr lang="en-US" sz="1200" u="none" dirty="0">
                          <a:hlinkClick r:id="" action="ppaction://noaction"/>
                        </a:rPr>
                        <a:t>Appendices</a:t>
                      </a:r>
                      <a:endParaRPr lang="en-US" sz="1200" u="none" dirty="0"/>
                    </a:p>
                  </a:txBody>
                  <a:tcPr>
                    <a:lnL>
                      <a:noFill/>
                    </a:lnL>
                    <a:lnR>
                      <a:noFill/>
                    </a:lnR>
                    <a:lnT w="1905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22106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2" name="TextBox 1"/>
          <p:cNvSpPr txBox="1"/>
          <p:nvPr/>
        </p:nvSpPr>
        <p:spPr>
          <a:xfrm>
            <a:off x="1159842" y="1870968"/>
            <a:ext cx="6589368" cy="3303468"/>
          </a:xfrm>
          <a:prstGeom prst="rect">
            <a:avLst/>
          </a:prstGeom>
        </p:spPr>
        <p:txBody>
          <a:bodyPr wrap="square" rtlCol="0">
            <a:spAutoFit/>
          </a:bodyPr>
          <a:lstStyle/>
          <a:p>
            <a:pPr>
              <a:spcAft>
                <a:spcPts val="500"/>
              </a:spcAft>
            </a:pPr>
            <a:r>
              <a:rPr lang="en-US" sz="1600" i="1" dirty="0">
                <a:solidFill>
                  <a:schemeClr val="bg1"/>
                </a:solidFill>
                <a:latin typeface="+mj-lt"/>
              </a:rPr>
              <a:t>There are security risks hiding in your supply chain, and left alone they will only get worse. </a:t>
            </a:r>
          </a:p>
          <a:p>
            <a:pPr>
              <a:spcAft>
                <a:spcPts val="500"/>
              </a:spcAft>
            </a:pPr>
            <a:endParaRPr lang="en-US" sz="1600" i="1" dirty="0">
              <a:solidFill>
                <a:schemeClr val="bg1"/>
              </a:solidFill>
              <a:latin typeface="+mj-lt"/>
            </a:endParaRPr>
          </a:p>
          <a:p>
            <a:pPr>
              <a:spcAft>
                <a:spcPts val="500"/>
              </a:spcAft>
            </a:pPr>
            <a:r>
              <a:rPr lang="en-US" sz="1600" i="1" dirty="0">
                <a:solidFill>
                  <a:schemeClr val="bg1"/>
                </a:solidFill>
                <a:latin typeface="+mj-lt"/>
              </a:rPr>
              <a:t>Unfortunately, traditional vendor security risk management is fraught with challenges. Trying to do too much due diligence discourages vendors from bidding for your business, exasperates internal clients, and strains the resources of security teams.  Meanwhile, regulators are expecting organizations to do ever more in this area.</a:t>
            </a:r>
          </a:p>
          <a:p>
            <a:pPr>
              <a:spcAft>
                <a:spcPts val="500"/>
              </a:spcAft>
            </a:pPr>
            <a:endParaRPr lang="en-US" sz="1600" i="1" dirty="0">
              <a:solidFill>
                <a:schemeClr val="bg1"/>
              </a:solidFill>
              <a:latin typeface="+mj-lt"/>
            </a:endParaRPr>
          </a:p>
          <a:p>
            <a:pPr>
              <a:spcAft>
                <a:spcPts val="500"/>
              </a:spcAft>
            </a:pPr>
            <a:r>
              <a:rPr lang="en-US" sz="1600" i="1" dirty="0">
                <a:solidFill>
                  <a:schemeClr val="bg1"/>
                </a:solidFill>
                <a:latin typeface="+mj-lt"/>
              </a:rPr>
              <a:t>The answer to this dilemma is to re-think supply chain security, taking a risk-based approach that satisfies all stakeholders.</a:t>
            </a:r>
            <a:endParaRPr lang="en-US" sz="1600" b="1" i="1" dirty="0">
              <a:solidFill>
                <a:schemeClr val="bg1"/>
              </a:solidFill>
              <a:latin typeface="+mj-lt"/>
            </a:endParaRPr>
          </a:p>
        </p:txBody>
      </p:sp>
      <p:sp>
        <p:nvSpPr>
          <p:cNvPr id="3" name="TextBox 2"/>
          <p:cNvSpPr txBox="1"/>
          <p:nvPr/>
        </p:nvSpPr>
        <p:spPr>
          <a:xfrm>
            <a:off x="3203042" y="5424862"/>
            <a:ext cx="4460917" cy="738664"/>
          </a:xfrm>
          <a:prstGeom prst="rect">
            <a:avLst/>
          </a:prstGeom>
        </p:spPr>
        <p:txBody>
          <a:bodyPr wrap="square" rtlCol="0">
            <a:spAutoFit/>
          </a:bodyPr>
          <a:lstStyle/>
          <a:p>
            <a:pPr algn="r"/>
            <a:r>
              <a:rPr lang="en-US" sz="1400" b="1" dirty="0">
                <a:solidFill>
                  <a:schemeClr val="bg1"/>
                </a:solidFill>
              </a:rPr>
              <a:t>Kate Wood, </a:t>
            </a:r>
          </a:p>
          <a:p>
            <a:pPr algn="r"/>
            <a:r>
              <a:rPr lang="en-US" sz="1400" dirty="0">
                <a:solidFill>
                  <a:schemeClr val="bg1"/>
                </a:solidFill>
              </a:rPr>
              <a:t>Director, Research – Security </a:t>
            </a:r>
            <a:br>
              <a:rPr lang="en-US" sz="1400" dirty="0">
                <a:solidFill>
                  <a:schemeClr val="bg1"/>
                </a:solidFill>
              </a:rPr>
            </a:br>
            <a:r>
              <a:rPr lang="en-US" sz="1400" dirty="0">
                <a:solidFill>
                  <a:schemeClr val="bg1"/>
                </a:solidFill>
              </a:rPr>
              <a:t>Info-Tech Research Group</a:t>
            </a:r>
          </a:p>
        </p:txBody>
      </p:sp>
      <p:sp>
        <p:nvSpPr>
          <p:cNvPr id="5" name="Rectangle 4"/>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US" sz="4000" b="1" dirty="0">
                <a:solidFill>
                  <a:schemeClr val="bg1"/>
                </a:solidFill>
              </a:rPr>
              <a:t>ANALYST PERSPECTIVE </a:t>
            </a:r>
          </a:p>
        </p:txBody>
      </p:sp>
      <p:pic>
        <p:nvPicPr>
          <p:cNvPr id="10" name="Picture 100"/>
          <p:cNvPicPr>
            <a:picLocks noChangeAspect="1"/>
          </p:cNvPicPr>
          <p:nvPr/>
        </p:nvPicPr>
        <p:blipFill>
          <a:blip r:embed="rId3"/>
          <a:stretch>
            <a:fillRect/>
          </a:stretch>
        </p:blipFill>
        <p:spPr>
          <a:xfrm>
            <a:off x="545852" y="1791840"/>
            <a:ext cx="678666" cy="619651"/>
          </a:xfrm>
          <a:prstGeom prst="rect">
            <a:avLst/>
          </a:prstGeom>
        </p:spPr>
      </p:pic>
      <p:pic>
        <p:nvPicPr>
          <p:cNvPr id="11" name="Picture 101"/>
          <p:cNvPicPr>
            <a:picLocks noChangeAspect="1"/>
          </p:cNvPicPr>
          <p:nvPr/>
        </p:nvPicPr>
        <p:blipFill>
          <a:blip r:embed="rId4"/>
          <a:stretch>
            <a:fillRect/>
          </a:stretch>
        </p:blipFill>
        <p:spPr>
          <a:xfrm>
            <a:off x="7663959" y="4582788"/>
            <a:ext cx="656535" cy="538507"/>
          </a:xfrm>
          <a:prstGeom prst="rect">
            <a:avLst/>
          </a:prstGeom>
        </p:spPr>
      </p:pic>
    </p:spTree>
    <p:extLst>
      <p:ext uri="{BB962C8B-B14F-4D97-AF65-F5344CB8AC3E}">
        <p14:creationId xmlns:p14="http://schemas.microsoft.com/office/powerpoint/2010/main" val="631466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Our understanding of the problem</a:t>
            </a:r>
          </a:p>
        </p:txBody>
      </p:sp>
      <p:sp>
        <p:nvSpPr>
          <p:cNvPr id="13" name="Text Placeholder 12"/>
          <p:cNvSpPr>
            <a:spLocks noGrp="1"/>
          </p:cNvSpPr>
          <p:nvPr>
            <p:ph type="body" sz="quarter" idx="16"/>
          </p:nvPr>
        </p:nvSpPr>
        <p:spPr/>
        <p:txBody>
          <a:bodyPr/>
          <a:lstStyle/>
          <a:p>
            <a:r>
              <a:rPr lang="en-US" dirty="0"/>
              <a:t>Chief information security officers</a:t>
            </a:r>
          </a:p>
          <a:p>
            <a:r>
              <a:rPr lang="en-US" dirty="0"/>
              <a:t>IT risk officers</a:t>
            </a:r>
          </a:p>
          <a:p>
            <a:r>
              <a:rPr lang="en-US" dirty="0"/>
              <a:t>CIOs or other IT leaders </a:t>
            </a:r>
          </a:p>
          <a:p>
            <a:r>
              <a:rPr lang="en-US" dirty="0"/>
              <a:t>Vendor management </a:t>
            </a:r>
          </a:p>
          <a:p>
            <a:endParaRPr lang="en-US" dirty="0"/>
          </a:p>
          <a:p>
            <a:endParaRPr lang="en-US" dirty="0"/>
          </a:p>
        </p:txBody>
      </p:sp>
      <p:sp>
        <p:nvSpPr>
          <p:cNvPr id="14" name="Text Placeholder 13"/>
          <p:cNvSpPr>
            <a:spLocks noGrp="1"/>
          </p:cNvSpPr>
          <p:nvPr>
            <p:ph type="body" sz="quarter" idx="26"/>
          </p:nvPr>
        </p:nvSpPr>
        <p:spPr/>
        <p:txBody>
          <a:bodyPr/>
          <a:lstStyle/>
          <a:p>
            <a:r>
              <a:rPr lang="en-US" dirty="0"/>
              <a:t>Understand the right level of information security due diligence for vendor management to achieve business goals and compliance obligations.</a:t>
            </a:r>
          </a:p>
          <a:p>
            <a:r>
              <a:rPr lang="en-US" dirty="0"/>
              <a:t>Design a process that meets business needs for supplier risk management in a cost-effective fashion.</a:t>
            </a:r>
          </a:p>
        </p:txBody>
      </p:sp>
      <p:sp>
        <p:nvSpPr>
          <p:cNvPr id="15" name="Text Placeholder 14"/>
          <p:cNvSpPr>
            <a:spLocks noGrp="1"/>
          </p:cNvSpPr>
          <p:nvPr>
            <p:ph type="body" sz="quarter" idx="27"/>
          </p:nvPr>
        </p:nvSpPr>
        <p:spPr/>
        <p:txBody>
          <a:bodyPr/>
          <a:lstStyle/>
          <a:p>
            <a:r>
              <a:rPr lang="en-US" dirty="0"/>
              <a:t>Privacy officers</a:t>
            </a:r>
          </a:p>
          <a:p>
            <a:r>
              <a:rPr lang="en-US" dirty="0"/>
              <a:t>Compliance officers</a:t>
            </a:r>
          </a:p>
          <a:p>
            <a:r>
              <a:rPr lang="en-US" dirty="0"/>
              <a:t>Business leaders who procure products and services and need to understand third-party risks</a:t>
            </a:r>
          </a:p>
          <a:p>
            <a:endParaRPr lang="en-US" dirty="0"/>
          </a:p>
        </p:txBody>
      </p:sp>
      <p:sp>
        <p:nvSpPr>
          <p:cNvPr id="16" name="Text Placeholder 15"/>
          <p:cNvSpPr>
            <a:spLocks noGrp="1"/>
          </p:cNvSpPr>
          <p:nvPr>
            <p:ph type="body" sz="quarter" idx="28"/>
          </p:nvPr>
        </p:nvSpPr>
        <p:spPr/>
        <p:txBody>
          <a:bodyPr/>
          <a:lstStyle/>
          <a:p>
            <a:r>
              <a:rPr lang="en-US" dirty="0"/>
              <a:t>Create a strategy for managing and mitigating risks to meet the organization’s risk appetite.</a:t>
            </a:r>
          </a:p>
          <a:p>
            <a:r>
              <a:rPr lang="en-US" dirty="0"/>
              <a:t>Develop plans for achieving compliance obligations related to third-party risk.</a:t>
            </a:r>
          </a:p>
        </p:txBody>
      </p:sp>
    </p:spTree>
    <p:extLst>
      <p:ext uri="{BB962C8B-B14F-4D97-AF65-F5344CB8AC3E}">
        <p14:creationId xmlns:p14="http://schemas.microsoft.com/office/powerpoint/2010/main" val="2619900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p>
        </p:txBody>
      </p:sp>
      <p:sp>
        <p:nvSpPr>
          <p:cNvPr id="3" name="Text Placeholder 2"/>
          <p:cNvSpPr>
            <a:spLocks noGrp="1"/>
          </p:cNvSpPr>
          <p:nvPr>
            <p:ph type="body" sz="quarter" idx="10"/>
          </p:nvPr>
        </p:nvSpPr>
        <p:spPr/>
        <p:txBody>
          <a:bodyPr/>
          <a:lstStyle/>
          <a:p>
            <a:pPr lvl="0"/>
            <a:r>
              <a:rPr lang="en-US" dirty="0"/>
              <a:t>Vendor security risk management is a growing concern for many organizations. Whether suppliers or business partners, we often trust them with our most sensitive data and processes.</a:t>
            </a:r>
          </a:p>
          <a:p>
            <a:pPr lvl="0"/>
            <a:r>
              <a:rPr lang="en-US" dirty="0"/>
              <a:t>More and more regulations require vendor security risk management, and regulator expectations in this area are growing.</a:t>
            </a:r>
          </a:p>
          <a:p>
            <a:endParaRPr lang="en-US" dirty="0"/>
          </a:p>
        </p:txBody>
      </p:sp>
      <p:sp>
        <p:nvSpPr>
          <p:cNvPr id="4" name="Text Placeholder 3"/>
          <p:cNvSpPr>
            <a:spLocks noGrp="1"/>
          </p:cNvSpPr>
          <p:nvPr>
            <p:ph type="body" sz="quarter" idx="11"/>
          </p:nvPr>
        </p:nvSpPr>
        <p:spPr>
          <a:xfrm>
            <a:off x="247848" y="2974004"/>
            <a:ext cx="5257800" cy="1263888"/>
          </a:xfrm>
        </p:spPr>
        <p:txBody>
          <a:bodyPr/>
          <a:lstStyle/>
          <a:p>
            <a:pPr lvl="0"/>
            <a:r>
              <a:rPr lang="en-US" dirty="0"/>
              <a:t>Too many security leaders start with a one-size-fits-all approach to vendor security assessments and end their engagement as soon as a vendor is selected.</a:t>
            </a:r>
          </a:p>
          <a:p>
            <a:pPr lvl="0"/>
            <a:r>
              <a:rPr lang="en-US" dirty="0"/>
              <a:t>Security assessments that are too onerous will lead to vendors who refuse to bid for your business, driving the business to bypass your assessment process. </a:t>
            </a:r>
          </a:p>
          <a:p>
            <a:endParaRPr lang="en-US" dirty="0"/>
          </a:p>
        </p:txBody>
      </p:sp>
      <p:sp>
        <p:nvSpPr>
          <p:cNvPr id="5" name="Text Placeholder 4"/>
          <p:cNvSpPr>
            <a:spLocks noGrp="1"/>
          </p:cNvSpPr>
          <p:nvPr>
            <p:ph type="body" sz="quarter" idx="12"/>
          </p:nvPr>
        </p:nvSpPr>
        <p:spPr/>
        <p:txBody>
          <a:bodyPr/>
          <a:lstStyle/>
          <a:p>
            <a:pPr lvl="0"/>
            <a:r>
              <a:rPr lang="en-US" dirty="0"/>
              <a:t>Develop an end-to-end security risk management process that includes assessments, risk treatment through contracts and monitoring, and periodic re-assessments.</a:t>
            </a:r>
          </a:p>
          <a:p>
            <a:pPr lvl="0"/>
            <a:r>
              <a:rPr lang="en-US" dirty="0"/>
              <a:t>Base your vendor assessments on the actual risks to your organization to ensure that your vendors are committed to the process and you have the internal resources to fully evaluate assessment results.</a:t>
            </a:r>
          </a:p>
          <a:p>
            <a:pPr lvl="0"/>
            <a:r>
              <a:rPr lang="en-US" dirty="0"/>
              <a:t>Understand your stakeholder needs and goals to foster support for vendor security risk management efforts.</a:t>
            </a:r>
          </a:p>
        </p:txBody>
      </p:sp>
      <p:sp>
        <p:nvSpPr>
          <p:cNvPr id="6" name="Text Placeholder 5"/>
          <p:cNvSpPr>
            <a:spLocks noGrp="1"/>
          </p:cNvSpPr>
          <p:nvPr>
            <p:ph type="body" sz="quarter" idx="13"/>
          </p:nvPr>
        </p:nvSpPr>
        <p:spPr/>
        <p:txBody>
          <a:bodyPr/>
          <a:lstStyle/>
          <a:p>
            <a:pPr marL="228600" lvl="0" indent="-228600">
              <a:buFont typeface="+mj-lt"/>
              <a:buAutoNum type="arabicPeriod"/>
            </a:pPr>
            <a:r>
              <a:rPr lang="en-US" dirty="0"/>
              <a:t>An efficient and effective assessment process can only be achieved when</a:t>
            </a:r>
            <a:r>
              <a:rPr lang="en-US" b="1" dirty="0"/>
              <a:t> all stakeholders are participating.</a:t>
            </a:r>
          </a:p>
          <a:p>
            <a:pPr marL="228600" lvl="0" indent="-228600">
              <a:buFont typeface="+mj-lt"/>
              <a:buAutoNum type="arabicPeriod"/>
            </a:pPr>
            <a:r>
              <a:rPr lang="en-US" dirty="0"/>
              <a:t>Security assessments are time-consuming for both you and your vendors. </a:t>
            </a:r>
            <a:r>
              <a:rPr lang="en-US" b="1" dirty="0"/>
              <a:t>Maximize the returns on your effort with a risk-based approach.</a:t>
            </a:r>
          </a:p>
          <a:p>
            <a:pPr marL="228600" lvl="0" indent="-228600">
              <a:buFont typeface="+mj-lt"/>
              <a:buAutoNum type="arabicPeriod"/>
            </a:pPr>
            <a:r>
              <a:rPr lang="en-US" dirty="0"/>
              <a:t>Effective vendor security risk management is an </a:t>
            </a:r>
            <a:r>
              <a:rPr lang="en-US" b="1" dirty="0"/>
              <a:t>end-to-end process </a:t>
            </a:r>
            <a:r>
              <a:rPr lang="en-US" dirty="0"/>
              <a:t>that includes assessment, risk mitigation, and periodic re-assessments.</a:t>
            </a:r>
          </a:p>
        </p:txBody>
      </p:sp>
    </p:spTree>
    <p:extLst>
      <p:ext uri="{BB962C8B-B14F-4D97-AF65-F5344CB8AC3E}">
        <p14:creationId xmlns:p14="http://schemas.microsoft.com/office/powerpoint/2010/main" val="61988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Organizations are not ready to mitigate third-party risks</a:t>
            </a:r>
          </a:p>
        </p:txBody>
      </p:sp>
      <p:sp>
        <p:nvSpPr>
          <p:cNvPr id="23" name="Subtitle 2">
            <a:extLst>
              <a:ext uri="{FF2B5EF4-FFF2-40B4-BE49-F238E27FC236}">
                <a16:creationId xmlns:a16="http://schemas.microsoft.com/office/drawing/2014/main" id="{F6A3B757-E74E-47C6-B5DB-905984FC56F3}"/>
              </a:ext>
            </a:extLst>
          </p:cNvPr>
          <p:cNvSpPr txBox="1">
            <a:spLocks/>
          </p:cNvSpPr>
          <p:nvPr/>
        </p:nvSpPr>
        <p:spPr>
          <a:xfrm>
            <a:off x="677220" y="5078261"/>
            <a:ext cx="2104121" cy="683457"/>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200" dirty="0">
                <a:solidFill>
                  <a:schemeClr val="tx1"/>
                </a:solidFill>
                <a:latin typeface="+mn-lt"/>
                <a:cs typeface="+mn-cs"/>
              </a:rPr>
              <a:t>Had a data breach caused by third parties resulting in misuse of sensitive information</a:t>
            </a:r>
            <a:r>
              <a:rPr lang="en-US" sz="1400" dirty="0"/>
              <a:t>. </a:t>
            </a:r>
          </a:p>
        </p:txBody>
      </p:sp>
      <p:sp>
        <p:nvSpPr>
          <p:cNvPr id="25" name="Subtitle 2">
            <a:extLst>
              <a:ext uri="{FF2B5EF4-FFF2-40B4-BE49-F238E27FC236}">
                <a16:creationId xmlns:a16="http://schemas.microsoft.com/office/drawing/2014/main" id="{8DFFA5CD-7600-490A-B9AE-C9C7D7EBFF2E}"/>
              </a:ext>
            </a:extLst>
          </p:cNvPr>
          <p:cNvSpPr txBox="1">
            <a:spLocks/>
          </p:cNvSpPr>
          <p:nvPr/>
        </p:nvSpPr>
        <p:spPr>
          <a:xfrm>
            <a:off x="6259854" y="5078261"/>
            <a:ext cx="2127872" cy="644472"/>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200" dirty="0">
                <a:solidFill>
                  <a:schemeClr val="tx1"/>
                </a:solidFill>
                <a:latin typeface="+mn-lt"/>
                <a:cs typeface="+mn-cs"/>
              </a:rPr>
              <a:t>Said cybersecurity incidents involving third parties are increasing.</a:t>
            </a:r>
          </a:p>
        </p:txBody>
      </p:sp>
      <p:sp>
        <p:nvSpPr>
          <p:cNvPr id="32" name="Subtitle 2">
            <a:extLst>
              <a:ext uri="{FF2B5EF4-FFF2-40B4-BE49-F238E27FC236}">
                <a16:creationId xmlns:a16="http://schemas.microsoft.com/office/drawing/2014/main" id="{574F713B-209E-47B4-93D6-B97E5AD77C4A}"/>
              </a:ext>
            </a:extLst>
          </p:cNvPr>
          <p:cNvSpPr txBox="1">
            <a:spLocks/>
          </p:cNvSpPr>
          <p:nvPr/>
        </p:nvSpPr>
        <p:spPr>
          <a:xfrm>
            <a:off x="3496395" y="5078261"/>
            <a:ext cx="2166302" cy="644472"/>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200" dirty="0">
                <a:solidFill>
                  <a:schemeClr val="tx1"/>
                </a:solidFill>
                <a:latin typeface="+mn-lt"/>
                <a:cs typeface="+mn-cs"/>
              </a:rPr>
              <a:t>Had experienced one of these data breaches in the last 12 months. </a:t>
            </a:r>
            <a:endParaRPr lang="en-US" altLang="en-US" sz="1200" dirty="0">
              <a:solidFill>
                <a:schemeClr val="tx1"/>
              </a:solidFill>
              <a:latin typeface="+mn-lt"/>
              <a:cs typeface="+mn-cs"/>
            </a:endParaRPr>
          </a:p>
        </p:txBody>
      </p:sp>
      <p:sp>
        <p:nvSpPr>
          <p:cNvPr id="40" name="TextBox 39">
            <a:extLst>
              <a:ext uri="{FF2B5EF4-FFF2-40B4-BE49-F238E27FC236}">
                <a16:creationId xmlns:a16="http://schemas.microsoft.com/office/drawing/2014/main" id="{6E0570C1-E450-43CB-BAE7-AAA3F9530F93}"/>
              </a:ext>
            </a:extLst>
          </p:cNvPr>
          <p:cNvSpPr txBox="1"/>
          <p:nvPr/>
        </p:nvSpPr>
        <p:spPr>
          <a:xfrm>
            <a:off x="523876" y="1270871"/>
            <a:ext cx="8620124" cy="923330"/>
          </a:xfrm>
          <a:prstGeom prst="rect">
            <a:avLst/>
          </a:prstGeom>
          <a:noFill/>
        </p:spPr>
        <p:txBody>
          <a:bodyPr wrap="square">
            <a:spAutoFit/>
          </a:bodyPr>
          <a:lstStyle/>
          <a:p>
            <a:r>
              <a:rPr lang="en-US" sz="1800" dirty="0"/>
              <a:t>The Ponemon Institute surveyed 627 individuals involved in managing their organization’s third-party data risks. All organizations had a risk mitigation program in place.</a:t>
            </a:r>
            <a:endParaRPr lang="en-CA" sz="1800" dirty="0"/>
          </a:p>
        </p:txBody>
      </p:sp>
      <p:grpSp>
        <p:nvGrpSpPr>
          <p:cNvPr id="13" name="Group 12">
            <a:extLst>
              <a:ext uri="{FF2B5EF4-FFF2-40B4-BE49-F238E27FC236}">
                <a16:creationId xmlns:a16="http://schemas.microsoft.com/office/drawing/2014/main" id="{A3D36EF0-E4B9-49FB-A282-C59B62924157}"/>
              </a:ext>
            </a:extLst>
          </p:cNvPr>
          <p:cNvGrpSpPr/>
          <p:nvPr/>
        </p:nvGrpSpPr>
        <p:grpSpPr>
          <a:xfrm>
            <a:off x="92303" y="2811987"/>
            <a:ext cx="3273953" cy="2159884"/>
            <a:chOff x="3439440" y="4137949"/>
            <a:chExt cx="3273953" cy="2159884"/>
          </a:xfrm>
        </p:grpSpPr>
        <p:graphicFrame>
          <p:nvGraphicFramePr>
            <p:cNvPr id="14" name="Chart 13">
              <a:extLst>
                <a:ext uri="{FF2B5EF4-FFF2-40B4-BE49-F238E27FC236}">
                  <a16:creationId xmlns:a16="http://schemas.microsoft.com/office/drawing/2014/main" id="{CB0D6C72-5129-4495-89AA-8E73FDFCF953}"/>
                </a:ext>
              </a:extLst>
            </p:cNvPr>
            <p:cNvGraphicFramePr/>
            <p:nvPr>
              <p:extLst>
                <p:ext uri="{D42A27DB-BD31-4B8C-83A1-F6EECF244321}">
                  <p14:modId xmlns:p14="http://schemas.microsoft.com/office/powerpoint/2010/main" val="1978738901"/>
                </p:ext>
              </p:extLst>
            </p:nvPr>
          </p:nvGraphicFramePr>
          <p:xfrm>
            <a:off x="3439440" y="4137949"/>
            <a:ext cx="3273953" cy="2159884"/>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D27F58CF-3B31-4861-91DC-27FF9C8382C1}"/>
                </a:ext>
              </a:extLst>
            </p:cNvPr>
            <p:cNvSpPr txBox="1"/>
            <p:nvPr/>
          </p:nvSpPr>
          <p:spPr>
            <a:xfrm>
              <a:off x="3898634" y="5086348"/>
              <a:ext cx="2343150" cy="307777"/>
            </a:xfrm>
            <a:prstGeom prst="rect">
              <a:avLst/>
            </a:prstGeom>
          </p:spPr>
          <p:txBody>
            <a:bodyPr vert="horz" wrap="square" lIns="0" tIns="0" rIns="0" bIns="0" rtlCol="0">
              <a:spAutoFit/>
            </a:bodyPr>
            <a:lstStyle/>
            <a:p>
              <a:pPr marL="289946" marR="242975" lvl="1" algn="ctr">
                <a:spcBef>
                  <a:spcPts val="55"/>
                </a:spcBef>
              </a:pPr>
              <a:r>
                <a:rPr lang="en-US" sz="2000" spc="-30" dirty="0">
                  <a:solidFill>
                    <a:srgbClr val="2576B7"/>
                  </a:solidFill>
                  <a:latin typeface="Exo" panose="02000503000000000000" pitchFamily="2" charset="77"/>
                  <a:cs typeface="Arial Narrow"/>
                </a:rPr>
                <a:t>50%</a:t>
              </a:r>
            </a:p>
          </p:txBody>
        </p:sp>
      </p:grpSp>
      <p:grpSp>
        <p:nvGrpSpPr>
          <p:cNvPr id="16" name="Group 15">
            <a:extLst>
              <a:ext uri="{FF2B5EF4-FFF2-40B4-BE49-F238E27FC236}">
                <a16:creationId xmlns:a16="http://schemas.microsoft.com/office/drawing/2014/main" id="{7BB240F3-D724-4FE3-BDE6-CF7C4BC8EC7D}"/>
              </a:ext>
            </a:extLst>
          </p:cNvPr>
          <p:cNvGrpSpPr/>
          <p:nvPr/>
        </p:nvGrpSpPr>
        <p:grpSpPr>
          <a:xfrm>
            <a:off x="2942569" y="2789642"/>
            <a:ext cx="3273953" cy="2159884"/>
            <a:chOff x="3439440" y="4137949"/>
            <a:chExt cx="3273953" cy="2159884"/>
          </a:xfrm>
        </p:grpSpPr>
        <p:graphicFrame>
          <p:nvGraphicFramePr>
            <p:cNvPr id="17" name="Chart 16">
              <a:extLst>
                <a:ext uri="{FF2B5EF4-FFF2-40B4-BE49-F238E27FC236}">
                  <a16:creationId xmlns:a16="http://schemas.microsoft.com/office/drawing/2014/main" id="{E595356D-6FEC-4A2E-A7B1-CCE83B22E0D0}"/>
                </a:ext>
              </a:extLst>
            </p:cNvPr>
            <p:cNvGraphicFramePr/>
            <p:nvPr>
              <p:extLst>
                <p:ext uri="{D42A27DB-BD31-4B8C-83A1-F6EECF244321}">
                  <p14:modId xmlns:p14="http://schemas.microsoft.com/office/powerpoint/2010/main" val="2352631665"/>
                </p:ext>
              </p:extLst>
            </p:nvPr>
          </p:nvGraphicFramePr>
          <p:xfrm>
            <a:off x="3439440" y="4137949"/>
            <a:ext cx="3273953" cy="2159884"/>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25E57BFE-61F4-4614-85C1-F11D12DD2ACD}"/>
                </a:ext>
              </a:extLst>
            </p:cNvPr>
            <p:cNvSpPr txBox="1"/>
            <p:nvPr/>
          </p:nvSpPr>
          <p:spPr>
            <a:xfrm>
              <a:off x="3898634" y="5086348"/>
              <a:ext cx="2343150" cy="307777"/>
            </a:xfrm>
            <a:prstGeom prst="rect">
              <a:avLst/>
            </a:prstGeom>
          </p:spPr>
          <p:txBody>
            <a:bodyPr vert="horz" wrap="square" lIns="0" tIns="0" rIns="0" bIns="0" rtlCol="0">
              <a:spAutoFit/>
            </a:bodyPr>
            <a:lstStyle/>
            <a:p>
              <a:pPr marL="289946" marR="242975" lvl="1" algn="ctr">
                <a:spcBef>
                  <a:spcPts val="55"/>
                </a:spcBef>
              </a:pPr>
              <a:r>
                <a:rPr lang="en-US" sz="2000" spc="-30" dirty="0">
                  <a:solidFill>
                    <a:srgbClr val="2576B7"/>
                  </a:solidFill>
                  <a:latin typeface="Exo" panose="02000503000000000000" pitchFamily="2" charset="77"/>
                  <a:cs typeface="Arial Narrow"/>
                </a:rPr>
                <a:t>44%</a:t>
              </a:r>
            </a:p>
          </p:txBody>
        </p:sp>
      </p:grpSp>
      <p:grpSp>
        <p:nvGrpSpPr>
          <p:cNvPr id="26" name="Group 25">
            <a:extLst>
              <a:ext uri="{FF2B5EF4-FFF2-40B4-BE49-F238E27FC236}">
                <a16:creationId xmlns:a16="http://schemas.microsoft.com/office/drawing/2014/main" id="{EEE2E644-ECA2-465B-A580-30785D05E265}"/>
              </a:ext>
            </a:extLst>
          </p:cNvPr>
          <p:cNvGrpSpPr/>
          <p:nvPr/>
        </p:nvGrpSpPr>
        <p:grpSpPr>
          <a:xfrm>
            <a:off x="5686813" y="2789642"/>
            <a:ext cx="3273953" cy="2159884"/>
            <a:chOff x="3439440" y="4137949"/>
            <a:chExt cx="3273953" cy="2159884"/>
          </a:xfrm>
        </p:grpSpPr>
        <p:graphicFrame>
          <p:nvGraphicFramePr>
            <p:cNvPr id="27" name="Chart 26">
              <a:extLst>
                <a:ext uri="{FF2B5EF4-FFF2-40B4-BE49-F238E27FC236}">
                  <a16:creationId xmlns:a16="http://schemas.microsoft.com/office/drawing/2014/main" id="{A7D0F258-2BE7-413A-B983-6C20F4C46735}"/>
                </a:ext>
              </a:extLst>
            </p:cNvPr>
            <p:cNvGraphicFramePr/>
            <p:nvPr>
              <p:extLst>
                <p:ext uri="{D42A27DB-BD31-4B8C-83A1-F6EECF244321}">
                  <p14:modId xmlns:p14="http://schemas.microsoft.com/office/powerpoint/2010/main" val="2356502630"/>
                </p:ext>
              </p:extLst>
            </p:nvPr>
          </p:nvGraphicFramePr>
          <p:xfrm>
            <a:off x="3439440" y="4137949"/>
            <a:ext cx="3273953" cy="2159884"/>
          </p:xfrm>
          <a:graphic>
            <a:graphicData uri="http://schemas.openxmlformats.org/drawingml/2006/chart">
              <c:chart xmlns:c="http://schemas.openxmlformats.org/drawingml/2006/chart" xmlns:r="http://schemas.openxmlformats.org/officeDocument/2006/relationships" r:id="rId5"/>
            </a:graphicData>
          </a:graphic>
        </p:graphicFrame>
        <p:sp>
          <p:nvSpPr>
            <p:cNvPr id="28" name="TextBox 27">
              <a:extLst>
                <a:ext uri="{FF2B5EF4-FFF2-40B4-BE49-F238E27FC236}">
                  <a16:creationId xmlns:a16="http://schemas.microsoft.com/office/drawing/2014/main" id="{CB0E2DA4-B1E4-4FA3-B651-C8B71901890F}"/>
                </a:ext>
              </a:extLst>
            </p:cNvPr>
            <p:cNvSpPr txBox="1"/>
            <p:nvPr/>
          </p:nvSpPr>
          <p:spPr>
            <a:xfrm>
              <a:off x="3898634" y="5086348"/>
              <a:ext cx="2343150" cy="307777"/>
            </a:xfrm>
            <a:prstGeom prst="rect">
              <a:avLst/>
            </a:prstGeom>
          </p:spPr>
          <p:txBody>
            <a:bodyPr vert="horz" wrap="square" lIns="0" tIns="0" rIns="0" bIns="0" rtlCol="0">
              <a:spAutoFit/>
            </a:bodyPr>
            <a:lstStyle/>
            <a:p>
              <a:pPr marL="289946" marR="242975" lvl="1" algn="ctr">
                <a:spcBef>
                  <a:spcPts val="55"/>
                </a:spcBef>
              </a:pPr>
              <a:r>
                <a:rPr lang="en-US" sz="2000" spc="-30" dirty="0">
                  <a:solidFill>
                    <a:srgbClr val="2576B7"/>
                  </a:solidFill>
                  <a:latin typeface="Exo" panose="02000503000000000000" pitchFamily="2" charset="77"/>
                  <a:cs typeface="Arial Narrow"/>
                </a:rPr>
                <a:t>69%</a:t>
              </a:r>
            </a:p>
          </p:txBody>
        </p:sp>
      </p:grpSp>
    </p:spTree>
    <p:extLst>
      <p:ext uri="{BB962C8B-B14F-4D97-AF65-F5344CB8AC3E}">
        <p14:creationId xmlns:p14="http://schemas.microsoft.com/office/powerpoint/2010/main" val="535013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ight Arrow 23"/>
          <p:cNvSpPr/>
          <p:nvPr/>
        </p:nvSpPr>
        <p:spPr>
          <a:xfrm>
            <a:off x="4554468" y="2228712"/>
            <a:ext cx="1570600" cy="308173"/>
          </a:xfrm>
          <a:prstGeom prst="rightArrow">
            <a:avLst/>
          </a:prstGeom>
          <a:solidFill>
            <a:schemeClr val="accent2"/>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aphicFrame>
        <p:nvGraphicFramePr>
          <p:cNvPr id="2" name="Diagram 1"/>
          <p:cNvGraphicFramePr/>
          <p:nvPr>
            <p:extLst>
              <p:ext uri="{D42A27DB-BD31-4B8C-83A1-F6EECF244321}">
                <p14:modId xmlns:p14="http://schemas.microsoft.com/office/powerpoint/2010/main" val="798041046"/>
              </p:ext>
            </p:extLst>
          </p:nvPr>
        </p:nvGraphicFramePr>
        <p:xfrm>
          <a:off x="1528271" y="2098426"/>
          <a:ext cx="5942984" cy="4016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Right Arrow 21"/>
          <p:cNvSpPr/>
          <p:nvPr/>
        </p:nvSpPr>
        <p:spPr>
          <a:xfrm rot="7358840">
            <a:off x="6024193" y="2679656"/>
            <a:ext cx="1041853" cy="330231"/>
          </a:xfrm>
          <a:prstGeom prst="rightArrow">
            <a:avLst/>
          </a:prstGeom>
          <a:solidFill>
            <a:schemeClr val="accent2"/>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 name="Title 3"/>
          <p:cNvSpPr>
            <a:spLocks noGrp="1"/>
          </p:cNvSpPr>
          <p:nvPr>
            <p:ph type="title"/>
          </p:nvPr>
        </p:nvSpPr>
        <p:spPr/>
        <p:txBody>
          <a:bodyPr/>
          <a:lstStyle/>
          <a:p>
            <a:r>
              <a:rPr lang="en-US" dirty="0"/>
              <a:t>Info-Tech’s risk-based approach to vendor security</a:t>
            </a:r>
          </a:p>
        </p:txBody>
      </p:sp>
      <p:sp>
        <p:nvSpPr>
          <p:cNvPr id="21" name="Rectangle 20"/>
          <p:cNvSpPr/>
          <p:nvPr/>
        </p:nvSpPr>
        <p:spPr>
          <a:xfrm>
            <a:off x="6125068" y="1639893"/>
            <a:ext cx="1590795" cy="902583"/>
          </a:xfrm>
          <a:prstGeom prst="rect">
            <a:avLst/>
          </a:prstGeom>
          <a:solidFill>
            <a:schemeClr val="accent2"/>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US" sz="1000" b="1" dirty="0">
                <a:solidFill>
                  <a:schemeClr val="bg1"/>
                </a:solidFill>
              </a:rPr>
              <a:t>Level of due diligence required to assess vendor(s) is based on potential impact</a:t>
            </a:r>
          </a:p>
        </p:txBody>
      </p:sp>
      <p:sp>
        <p:nvSpPr>
          <p:cNvPr id="26" name="Right Arrow 25"/>
          <p:cNvSpPr/>
          <p:nvPr/>
        </p:nvSpPr>
        <p:spPr>
          <a:xfrm rot="9468359">
            <a:off x="5829023" y="4856531"/>
            <a:ext cx="1352558" cy="284546"/>
          </a:xfrm>
          <a:prstGeom prst="rightArrow">
            <a:avLst/>
          </a:prstGeom>
          <a:solidFill>
            <a:schemeClr val="accent2"/>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7" name="Right Arrow 26"/>
          <p:cNvSpPr/>
          <p:nvPr/>
        </p:nvSpPr>
        <p:spPr>
          <a:xfrm rot="1997312">
            <a:off x="2461050" y="2604929"/>
            <a:ext cx="1222043" cy="288118"/>
          </a:xfrm>
          <a:prstGeom prst="rightArrow">
            <a:avLst/>
          </a:prstGeom>
          <a:solidFill>
            <a:schemeClr val="accent2"/>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8" name="Right Arrow 27"/>
          <p:cNvSpPr/>
          <p:nvPr/>
        </p:nvSpPr>
        <p:spPr>
          <a:xfrm rot="919497">
            <a:off x="2128808" y="5135809"/>
            <a:ext cx="917329" cy="319671"/>
          </a:xfrm>
          <a:prstGeom prst="rightArrow">
            <a:avLst/>
          </a:prstGeom>
          <a:solidFill>
            <a:schemeClr val="accent2"/>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5" name="Rectangle 24"/>
          <p:cNvSpPr/>
          <p:nvPr/>
        </p:nvSpPr>
        <p:spPr>
          <a:xfrm>
            <a:off x="581003" y="4773448"/>
            <a:ext cx="1729654" cy="902583"/>
          </a:xfrm>
          <a:prstGeom prst="rect">
            <a:avLst/>
          </a:prstGeom>
          <a:solidFill>
            <a:schemeClr val="accent2"/>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US" sz="1000" b="1" dirty="0">
                <a:solidFill>
                  <a:schemeClr val="bg1"/>
                </a:solidFill>
              </a:rPr>
              <a:t>Risk treatment is driven by organizational risk tolerance</a:t>
            </a:r>
          </a:p>
        </p:txBody>
      </p:sp>
      <p:sp>
        <p:nvSpPr>
          <p:cNvPr id="29" name="Rectangle 28"/>
          <p:cNvSpPr/>
          <p:nvPr/>
        </p:nvSpPr>
        <p:spPr>
          <a:xfrm>
            <a:off x="1140429" y="1677058"/>
            <a:ext cx="1729654" cy="902583"/>
          </a:xfrm>
          <a:prstGeom prst="rect">
            <a:avLst/>
          </a:prstGeom>
          <a:solidFill>
            <a:schemeClr val="accent2"/>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US" sz="1000" b="1" dirty="0">
                <a:solidFill>
                  <a:schemeClr val="bg1"/>
                </a:solidFill>
              </a:rPr>
              <a:t>Periodic re-assessments are driven by contract risk</a:t>
            </a:r>
          </a:p>
        </p:txBody>
      </p:sp>
      <p:sp>
        <p:nvSpPr>
          <p:cNvPr id="30" name="Rectangle 29"/>
          <p:cNvSpPr/>
          <p:nvPr/>
        </p:nvSpPr>
        <p:spPr>
          <a:xfrm>
            <a:off x="6782237" y="4393061"/>
            <a:ext cx="1729654" cy="902583"/>
          </a:xfrm>
          <a:prstGeom prst="rect">
            <a:avLst/>
          </a:prstGeom>
          <a:solidFill>
            <a:schemeClr val="accent2"/>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US" sz="1000" b="1" dirty="0">
                <a:solidFill>
                  <a:schemeClr val="bg1"/>
                </a:solidFill>
              </a:rPr>
              <a:t>Service Risk x Vendor Risk = Contract Risk</a:t>
            </a:r>
          </a:p>
        </p:txBody>
      </p:sp>
      <p:sp>
        <p:nvSpPr>
          <p:cNvPr id="15" name="Rectangle 14"/>
          <p:cNvSpPr/>
          <p:nvPr/>
        </p:nvSpPr>
        <p:spPr>
          <a:xfrm>
            <a:off x="3904381" y="1310389"/>
            <a:ext cx="1190763" cy="526391"/>
          </a:xfrm>
          <a:prstGeom prst="rect">
            <a:avLst/>
          </a:prstGeom>
          <a:solidFill>
            <a:schemeClr val="accent1"/>
          </a:solid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US" sz="1600" b="1" dirty="0">
                <a:solidFill>
                  <a:schemeClr val="bg1"/>
                </a:solidFill>
              </a:rPr>
              <a:t>Start</a:t>
            </a:r>
          </a:p>
        </p:txBody>
      </p:sp>
      <p:grpSp>
        <p:nvGrpSpPr>
          <p:cNvPr id="72" name="Group 71"/>
          <p:cNvGrpSpPr/>
          <p:nvPr/>
        </p:nvGrpSpPr>
        <p:grpSpPr>
          <a:xfrm rot="7574457">
            <a:off x="4338791" y="1797632"/>
            <a:ext cx="321942" cy="409378"/>
            <a:chOff x="2066778" y="943081"/>
            <a:chExt cx="321942" cy="409378"/>
          </a:xfrm>
        </p:grpSpPr>
        <p:sp>
          <p:nvSpPr>
            <p:cNvPr id="73" name="Right Arrow 72"/>
            <p:cNvSpPr/>
            <p:nvPr/>
          </p:nvSpPr>
          <p:spPr>
            <a:xfrm rot="19440000">
              <a:off x="2066778" y="943081"/>
              <a:ext cx="321942" cy="409378"/>
            </a:xfrm>
            <a:prstGeom prst="rightArrow">
              <a:avLst>
                <a:gd name="adj1" fmla="val 60000"/>
                <a:gd name="adj2" fmla="val 50000"/>
              </a:avLst>
            </a:prstGeom>
            <a:ln w="47625"/>
          </p:spPr>
          <p:style>
            <a:lnRef idx="0">
              <a:scrgbClr r="0" g="0" b="0"/>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4" name="Right Arrow 4"/>
            <p:cNvSpPr/>
            <p:nvPr/>
          </p:nvSpPr>
          <p:spPr>
            <a:xfrm rot="19440000">
              <a:off x="2076001" y="1053342"/>
              <a:ext cx="225359" cy="245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CA" sz="700" kern="1200" dirty="0"/>
            </a:p>
          </p:txBody>
        </p:sp>
      </p:grpSp>
    </p:spTree>
    <p:extLst>
      <p:ext uri="{BB962C8B-B14F-4D97-AF65-F5344CB8AC3E}">
        <p14:creationId xmlns:p14="http://schemas.microsoft.com/office/powerpoint/2010/main" val="2653523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213263" y="1160799"/>
            <a:ext cx="8625780" cy="53183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ttangolo arrotondato 4"/>
          <p:cNvSpPr/>
          <p:nvPr/>
        </p:nvSpPr>
        <p:spPr>
          <a:xfrm>
            <a:off x="384103" y="4722012"/>
            <a:ext cx="7431592" cy="330490"/>
          </a:xfrm>
          <a:prstGeom prst="roundRect">
            <a:avLst/>
          </a:prstGeom>
          <a:solidFill>
            <a:schemeClr val="bg2"/>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defRPr/>
            </a:pPr>
            <a:endParaRPr lang="en-US" sz="900" b="1" dirty="0">
              <a:solidFill>
                <a:prstClr val="black"/>
              </a:solidFill>
            </a:endParaRPr>
          </a:p>
        </p:txBody>
      </p:sp>
      <p:sp>
        <p:nvSpPr>
          <p:cNvPr id="2" name="Title 1"/>
          <p:cNvSpPr>
            <a:spLocks noGrp="1"/>
          </p:cNvSpPr>
          <p:nvPr>
            <p:ph type="title"/>
          </p:nvPr>
        </p:nvSpPr>
        <p:spPr>
          <a:xfrm>
            <a:off x="257174" y="120932"/>
            <a:ext cx="8620125" cy="1012543"/>
          </a:xfrm>
        </p:spPr>
        <p:txBody>
          <a:bodyPr/>
          <a:lstStyle/>
          <a:p>
            <a:r>
              <a:rPr lang="en-US" dirty="0"/>
              <a:t>This research aligns with Info-Tech’s overall vendor management framework</a:t>
            </a:r>
          </a:p>
        </p:txBody>
      </p:sp>
      <p:sp>
        <p:nvSpPr>
          <p:cNvPr id="4" name="Right Brace 3"/>
          <p:cNvSpPr/>
          <p:nvPr/>
        </p:nvSpPr>
        <p:spPr>
          <a:xfrm>
            <a:off x="7847210" y="1299366"/>
            <a:ext cx="323681" cy="5079864"/>
          </a:xfrm>
          <a:prstGeom prst="rightBrace">
            <a:avLst>
              <a:gd name="adj1" fmla="val 30709"/>
              <a:gd name="adj2" fmla="val 50532"/>
            </a:avLst>
          </a:prstGeom>
          <a:no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ettangolo arrotondato 8"/>
          <p:cNvSpPr/>
          <p:nvPr/>
        </p:nvSpPr>
        <p:spPr>
          <a:xfrm>
            <a:off x="384103" y="5498284"/>
            <a:ext cx="804314" cy="788953"/>
          </a:xfrm>
          <a:prstGeom prst="roundRect">
            <a:avLst/>
          </a:prstGeom>
          <a:solidFill>
            <a:srgbClr val="D9D9D9"/>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r>
              <a:rPr lang="en-US" altLang="en-US" sz="900" b="1" dirty="0">
                <a:solidFill>
                  <a:schemeClr val="bg2"/>
                </a:solidFill>
              </a:rPr>
              <a:t>Legal</a:t>
            </a:r>
            <a:endParaRPr lang="en-US" altLang="en-US" sz="1200" b="1" dirty="0">
              <a:solidFill>
                <a:schemeClr val="bg2"/>
              </a:solidFill>
            </a:endParaRPr>
          </a:p>
        </p:txBody>
      </p:sp>
      <p:sp>
        <p:nvSpPr>
          <p:cNvPr id="7" name="Freccia bidirezionale verticale 88"/>
          <p:cNvSpPr/>
          <p:nvPr/>
        </p:nvSpPr>
        <p:spPr bwMode="auto">
          <a:xfrm>
            <a:off x="648885" y="5134212"/>
            <a:ext cx="271931" cy="365760"/>
          </a:xfrm>
          <a:prstGeom prst="upDownArrow">
            <a:avLst>
              <a:gd name="adj1" fmla="val 45907"/>
              <a:gd name="adj2" fmla="val 31582"/>
            </a:avLst>
          </a:prstGeom>
          <a:solidFill>
            <a:schemeClr val="bg1">
              <a:lumMod val="50000"/>
            </a:schemeClr>
          </a:solidFill>
          <a:ln>
            <a:noFill/>
          </a:ln>
          <a:effectLst>
            <a:outerShdw sx="1000" sy="1000" rotWithShape="0">
              <a:srgbClr val="000000"/>
            </a:outerShdw>
          </a:effectLst>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dirty="0">
              <a:solidFill>
                <a:schemeClr val="accent1"/>
              </a:solidFill>
            </a:endParaRPr>
          </a:p>
        </p:txBody>
      </p:sp>
      <p:sp>
        <p:nvSpPr>
          <p:cNvPr id="8" name="Freccia bidirezionale verticale 88"/>
          <p:cNvSpPr/>
          <p:nvPr/>
        </p:nvSpPr>
        <p:spPr bwMode="auto">
          <a:xfrm>
            <a:off x="1476990" y="5132524"/>
            <a:ext cx="271931" cy="365760"/>
          </a:xfrm>
          <a:prstGeom prst="upDownArrow">
            <a:avLst>
              <a:gd name="adj1" fmla="val 45907"/>
              <a:gd name="adj2" fmla="val 31582"/>
            </a:avLst>
          </a:prstGeom>
          <a:solidFill>
            <a:schemeClr val="bg1">
              <a:lumMod val="50000"/>
            </a:schemeClr>
          </a:solidFill>
          <a:ln>
            <a:noFill/>
          </a:ln>
          <a:effectLst>
            <a:outerShdw sx="1000" sy="1000" rotWithShape="0">
              <a:srgbClr val="000000"/>
            </a:outerShdw>
          </a:effectLst>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dirty="0">
              <a:solidFill>
                <a:schemeClr val="accent1"/>
              </a:solidFill>
            </a:endParaRPr>
          </a:p>
        </p:txBody>
      </p:sp>
      <p:sp>
        <p:nvSpPr>
          <p:cNvPr id="9" name="Freccia bidirezionale verticale 88"/>
          <p:cNvSpPr/>
          <p:nvPr/>
        </p:nvSpPr>
        <p:spPr bwMode="auto">
          <a:xfrm>
            <a:off x="6443173" y="5136864"/>
            <a:ext cx="270437" cy="365760"/>
          </a:xfrm>
          <a:prstGeom prst="upDownArrow">
            <a:avLst>
              <a:gd name="adj1" fmla="val 45907"/>
              <a:gd name="adj2" fmla="val 31582"/>
            </a:avLst>
          </a:prstGeom>
          <a:solidFill>
            <a:schemeClr val="bg1">
              <a:lumMod val="50000"/>
            </a:schemeClr>
          </a:solidFill>
          <a:ln>
            <a:noFill/>
          </a:ln>
          <a:effectLst>
            <a:outerShdw sx="1000" sy="1000" rotWithShape="0">
              <a:srgbClr val="000000"/>
            </a:outerShdw>
          </a:effectLst>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dirty="0">
              <a:solidFill>
                <a:schemeClr val="accent1"/>
              </a:solidFill>
            </a:endParaRPr>
          </a:p>
        </p:txBody>
      </p:sp>
      <p:grpSp>
        <p:nvGrpSpPr>
          <p:cNvPr id="10" name="Group 9"/>
          <p:cNvGrpSpPr/>
          <p:nvPr/>
        </p:nvGrpSpPr>
        <p:grpSpPr>
          <a:xfrm>
            <a:off x="513623" y="4745582"/>
            <a:ext cx="7287780" cy="280174"/>
            <a:chOff x="1002501" y="3376503"/>
            <a:chExt cx="7148140" cy="280174"/>
          </a:xfrm>
        </p:grpSpPr>
        <p:sp>
          <p:nvSpPr>
            <p:cNvPr id="12" name="CasellaDiTesto 3"/>
            <p:cNvSpPr txBox="1">
              <a:spLocks noChangeArrowheads="1"/>
            </p:cNvSpPr>
            <p:nvPr/>
          </p:nvSpPr>
          <p:spPr bwMode="auto">
            <a:xfrm>
              <a:off x="1002501" y="3376503"/>
              <a:ext cx="13709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1200" b="1" dirty="0">
                  <a:solidFill>
                    <a:schemeClr val="bg1">
                      <a:lumMod val="50000"/>
                    </a:schemeClr>
                  </a:solidFill>
                </a:rPr>
                <a:t>VM Governance</a:t>
              </a:r>
            </a:p>
          </p:txBody>
        </p:sp>
        <p:sp>
          <p:nvSpPr>
            <p:cNvPr id="13" name="Freccia bidirezionale verticale 88"/>
            <p:cNvSpPr/>
            <p:nvPr/>
          </p:nvSpPr>
          <p:spPr bwMode="auto">
            <a:xfrm rot="5400000">
              <a:off x="4202413" y="1474528"/>
              <a:ext cx="270437" cy="4074388"/>
            </a:xfrm>
            <a:prstGeom prst="upDownArrow">
              <a:avLst>
                <a:gd name="adj1" fmla="val 45907"/>
                <a:gd name="adj2" fmla="val 31582"/>
              </a:avLst>
            </a:prstGeom>
            <a:solidFill>
              <a:schemeClr val="bg1">
                <a:lumMod val="50000"/>
              </a:schemeClr>
            </a:solidFill>
            <a:ln>
              <a:noFill/>
            </a:ln>
            <a:effectLst>
              <a:outerShdw sx="1000" sy="1000" rotWithShape="0">
                <a:srgbClr val="000000"/>
              </a:outerShdw>
            </a:effectLst>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dirty="0">
                <a:solidFill>
                  <a:schemeClr val="accent1"/>
                </a:solidFill>
              </a:endParaRPr>
            </a:p>
          </p:txBody>
        </p:sp>
        <p:sp>
          <p:nvSpPr>
            <p:cNvPr id="14" name="CasellaDiTesto 3"/>
            <p:cNvSpPr txBox="1">
              <a:spLocks noChangeArrowheads="1"/>
            </p:cNvSpPr>
            <p:nvPr/>
          </p:nvSpPr>
          <p:spPr bwMode="auto">
            <a:xfrm>
              <a:off x="6291186" y="3379678"/>
              <a:ext cx="18594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1200" b="1" dirty="0">
                  <a:solidFill>
                    <a:schemeClr val="bg1">
                      <a:lumMod val="50000"/>
                    </a:schemeClr>
                  </a:solidFill>
                </a:rPr>
                <a:t>Contract Management</a:t>
              </a:r>
            </a:p>
          </p:txBody>
        </p:sp>
      </p:grpSp>
      <p:sp>
        <p:nvSpPr>
          <p:cNvPr id="36" name="Rettangolo arrotondato 8"/>
          <p:cNvSpPr/>
          <p:nvPr/>
        </p:nvSpPr>
        <p:spPr>
          <a:xfrm>
            <a:off x="1212513" y="5498284"/>
            <a:ext cx="804314" cy="788953"/>
          </a:xfrm>
          <a:prstGeom prst="roundRect">
            <a:avLst/>
          </a:prstGeom>
          <a:solidFill>
            <a:srgbClr val="D9D9D9"/>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r>
              <a:rPr lang="en-US" altLang="en-US" sz="900" b="1" dirty="0">
                <a:solidFill>
                  <a:schemeClr val="bg2"/>
                </a:solidFill>
              </a:rPr>
              <a:t>Accounting</a:t>
            </a:r>
          </a:p>
        </p:txBody>
      </p:sp>
      <p:sp>
        <p:nvSpPr>
          <p:cNvPr id="37" name="Rettangolo arrotondato 8"/>
          <p:cNvSpPr/>
          <p:nvPr/>
        </p:nvSpPr>
        <p:spPr>
          <a:xfrm>
            <a:off x="2040923" y="5498284"/>
            <a:ext cx="804314" cy="788953"/>
          </a:xfrm>
          <a:prstGeom prst="roundRect">
            <a:avLst/>
          </a:prstGeom>
          <a:solidFill>
            <a:srgbClr val="D9D9D9"/>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r>
              <a:rPr lang="en-US" altLang="en-US" sz="900" b="1" dirty="0">
                <a:solidFill>
                  <a:schemeClr val="bg2"/>
                </a:solidFill>
              </a:rPr>
              <a:t>Finance</a:t>
            </a:r>
          </a:p>
        </p:txBody>
      </p:sp>
      <p:sp>
        <p:nvSpPr>
          <p:cNvPr id="38" name="Rettangolo arrotondato 8"/>
          <p:cNvSpPr/>
          <p:nvPr/>
        </p:nvSpPr>
        <p:spPr>
          <a:xfrm>
            <a:off x="2869333" y="5494559"/>
            <a:ext cx="804314" cy="788953"/>
          </a:xfrm>
          <a:prstGeom prst="roundRect">
            <a:avLst/>
          </a:prstGeom>
          <a:solidFill>
            <a:srgbClr val="D9D9D9"/>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r>
              <a:rPr lang="en-US" altLang="en-US" sz="900" b="1" dirty="0">
                <a:solidFill>
                  <a:schemeClr val="bg2"/>
                </a:solidFill>
              </a:rPr>
              <a:t>ITAM/SAM</a:t>
            </a:r>
          </a:p>
        </p:txBody>
      </p:sp>
      <p:sp>
        <p:nvSpPr>
          <p:cNvPr id="39" name="Rettangolo arrotondato 8"/>
          <p:cNvSpPr/>
          <p:nvPr/>
        </p:nvSpPr>
        <p:spPr>
          <a:xfrm>
            <a:off x="3697743" y="5494559"/>
            <a:ext cx="804314" cy="788953"/>
          </a:xfrm>
          <a:prstGeom prst="roundRect">
            <a:avLst/>
          </a:prstGeom>
          <a:solidFill>
            <a:srgbClr val="D9D9D9"/>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r>
              <a:rPr lang="en-US" altLang="en-US" sz="900" b="1" dirty="0">
                <a:solidFill>
                  <a:schemeClr val="bg2"/>
                </a:solidFill>
              </a:rPr>
              <a:t>ERM</a:t>
            </a:r>
          </a:p>
        </p:txBody>
      </p:sp>
      <p:sp>
        <p:nvSpPr>
          <p:cNvPr id="40" name="Rettangolo arrotondato 8"/>
          <p:cNvSpPr/>
          <p:nvPr/>
        </p:nvSpPr>
        <p:spPr>
          <a:xfrm>
            <a:off x="4526153" y="5494558"/>
            <a:ext cx="804314" cy="788953"/>
          </a:xfrm>
          <a:prstGeom prst="roundRect">
            <a:avLst/>
          </a:prstGeom>
          <a:solidFill>
            <a:srgbClr val="D9D9D9"/>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r>
              <a:rPr lang="en-US" altLang="en-US" sz="900" b="1" dirty="0">
                <a:solidFill>
                  <a:schemeClr val="bg2"/>
                </a:solidFill>
              </a:rPr>
              <a:t>IT – Security</a:t>
            </a:r>
          </a:p>
        </p:txBody>
      </p:sp>
      <p:sp>
        <p:nvSpPr>
          <p:cNvPr id="41" name="Rettangolo arrotondato 8"/>
          <p:cNvSpPr/>
          <p:nvPr/>
        </p:nvSpPr>
        <p:spPr>
          <a:xfrm>
            <a:off x="5354563" y="5494018"/>
            <a:ext cx="804314" cy="788953"/>
          </a:xfrm>
          <a:prstGeom prst="roundRect">
            <a:avLst/>
          </a:prstGeom>
          <a:solidFill>
            <a:srgbClr val="D9D9D9"/>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r>
              <a:rPr lang="en-US" altLang="en-US" sz="900" b="1" dirty="0">
                <a:solidFill>
                  <a:schemeClr val="bg2"/>
                </a:solidFill>
              </a:rPr>
              <a:t>IT – Enterprise Architecture</a:t>
            </a:r>
          </a:p>
        </p:txBody>
      </p:sp>
      <p:sp>
        <p:nvSpPr>
          <p:cNvPr id="42" name="Rettangolo arrotondato 8"/>
          <p:cNvSpPr/>
          <p:nvPr/>
        </p:nvSpPr>
        <p:spPr>
          <a:xfrm>
            <a:off x="6182973" y="5502624"/>
            <a:ext cx="804314" cy="788953"/>
          </a:xfrm>
          <a:prstGeom prst="roundRect">
            <a:avLst/>
          </a:prstGeom>
          <a:solidFill>
            <a:srgbClr val="D9D9D9"/>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r>
              <a:rPr lang="en-US" altLang="en-US" sz="900" b="1" dirty="0">
                <a:solidFill>
                  <a:schemeClr val="bg2"/>
                </a:solidFill>
              </a:rPr>
              <a:t>IT – Service Delivery</a:t>
            </a:r>
          </a:p>
        </p:txBody>
      </p:sp>
      <p:sp>
        <p:nvSpPr>
          <p:cNvPr id="43" name="Rettangolo arrotondato 8"/>
          <p:cNvSpPr/>
          <p:nvPr/>
        </p:nvSpPr>
        <p:spPr>
          <a:xfrm>
            <a:off x="7011381" y="5502624"/>
            <a:ext cx="804314" cy="788953"/>
          </a:xfrm>
          <a:prstGeom prst="roundRect">
            <a:avLst/>
          </a:prstGeom>
          <a:solidFill>
            <a:srgbClr val="D9D9D9"/>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r>
              <a:rPr lang="en-US" altLang="en-US" sz="900" b="1" dirty="0">
                <a:solidFill>
                  <a:schemeClr val="bg2"/>
                </a:solidFill>
              </a:rPr>
              <a:t>IT – Functional Leads </a:t>
            </a:r>
          </a:p>
        </p:txBody>
      </p:sp>
      <p:sp>
        <p:nvSpPr>
          <p:cNvPr id="44" name="Freccia bidirezionale verticale 88"/>
          <p:cNvSpPr/>
          <p:nvPr/>
        </p:nvSpPr>
        <p:spPr bwMode="auto">
          <a:xfrm>
            <a:off x="2304512" y="5128799"/>
            <a:ext cx="271931" cy="365760"/>
          </a:xfrm>
          <a:prstGeom prst="upDownArrow">
            <a:avLst>
              <a:gd name="adj1" fmla="val 45907"/>
              <a:gd name="adj2" fmla="val 31582"/>
            </a:avLst>
          </a:prstGeom>
          <a:solidFill>
            <a:schemeClr val="bg1">
              <a:lumMod val="50000"/>
            </a:schemeClr>
          </a:solidFill>
          <a:ln>
            <a:noFill/>
          </a:ln>
          <a:effectLst>
            <a:outerShdw sx="1000" sy="1000" rotWithShape="0">
              <a:srgbClr val="000000"/>
            </a:outerShdw>
          </a:effectLst>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dirty="0">
              <a:solidFill>
                <a:schemeClr val="accent1"/>
              </a:solidFill>
            </a:endParaRPr>
          </a:p>
        </p:txBody>
      </p:sp>
      <p:sp>
        <p:nvSpPr>
          <p:cNvPr id="45" name="Freccia bidirezionale verticale 88"/>
          <p:cNvSpPr/>
          <p:nvPr/>
        </p:nvSpPr>
        <p:spPr bwMode="auto">
          <a:xfrm>
            <a:off x="3131754" y="5128258"/>
            <a:ext cx="271931" cy="365760"/>
          </a:xfrm>
          <a:prstGeom prst="upDownArrow">
            <a:avLst>
              <a:gd name="adj1" fmla="val 45907"/>
              <a:gd name="adj2" fmla="val 31582"/>
            </a:avLst>
          </a:prstGeom>
          <a:solidFill>
            <a:schemeClr val="bg1">
              <a:lumMod val="50000"/>
            </a:schemeClr>
          </a:solidFill>
          <a:ln>
            <a:noFill/>
          </a:ln>
          <a:effectLst>
            <a:outerShdw sx="1000" sy="1000" rotWithShape="0">
              <a:srgbClr val="000000"/>
            </a:outerShdw>
          </a:effectLst>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dirty="0">
              <a:solidFill>
                <a:schemeClr val="accent1"/>
              </a:solidFill>
            </a:endParaRPr>
          </a:p>
        </p:txBody>
      </p:sp>
      <p:sp>
        <p:nvSpPr>
          <p:cNvPr id="46" name="Freccia bidirezionale verticale 88"/>
          <p:cNvSpPr/>
          <p:nvPr/>
        </p:nvSpPr>
        <p:spPr bwMode="auto">
          <a:xfrm>
            <a:off x="3962549" y="5128948"/>
            <a:ext cx="271931" cy="365760"/>
          </a:xfrm>
          <a:prstGeom prst="upDownArrow">
            <a:avLst>
              <a:gd name="adj1" fmla="val 45907"/>
              <a:gd name="adj2" fmla="val 31582"/>
            </a:avLst>
          </a:prstGeom>
          <a:solidFill>
            <a:schemeClr val="bg1">
              <a:lumMod val="50000"/>
            </a:schemeClr>
          </a:solidFill>
          <a:ln>
            <a:noFill/>
          </a:ln>
          <a:effectLst>
            <a:outerShdw sx="1000" sy="1000" rotWithShape="0">
              <a:srgbClr val="000000"/>
            </a:outerShdw>
          </a:effectLst>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dirty="0">
              <a:solidFill>
                <a:schemeClr val="accent1"/>
              </a:solidFill>
            </a:endParaRPr>
          </a:p>
        </p:txBody>
      </p:sp>
      <p:sp>
        <p:nvSpPr>
          <p:cNvPr id="47" name="Freccia bidirezionale verticale 88"/>
          <p:cNvSpPr/>
          <p:nvPr/>
        </p:nvSpPr>
        <p:spPr bwMode="auto">
          <a:xfrm>
            <a:off x="4793499" y="5128258"/>
            <a:ext cx="271931" cy="365760"/>
          </a:xfrm>
          <a:prstGeom prst="upDownArrow">
            <a:avLst>
              <a:gd name="adj1" fmla="val 45907"/>
              <a:gd name="adj2" fmla="val 31582"/>
            </a:avLst>
          </a:prstGeom>
          <a:solidFill>
            <a:schemeClr val="bg1">
              <a:lumMod val="50000"/>
            </a:schemeClr>
          </a:solidFill>
          <a:ln>
            <a:noFill/>
          </a:ln>
          <a:effectLst>
            <a:outerShdw sx="1000" sy="1000" rotWithShape="0">
              <a:srgbClr val="000000"/>
            </a:outerShdw>
          </a:effectLst>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dirty="0">
              <a:solidFill>
                <a:schemeClr val="accent1"/>
              </a:solidFill>
            </a:endParaRPr>
          </a:p>
        </p:txBody>
      </p:sp>
      <p:sp>
        <p:nvSpPr>
          <p:cNvPr id="48" name="Freccia bidirezionale verticale 88"/>
          <p:cNvSpPr/>
          <p:nvPr/>
        </p:nvSpPr>
        <p:spPr bwMode="auto">
          <a:xfrm>
            <a:off x="5612011" y="5128258"/>
            <a:ext cx="271931" cy="365760"/>
          </a:xfrm>
          <a:prstGeom prst="upDownArrow">
            <a:avLst>
              <a:gd name="adj1" fmla="val 45907"/>
              <a:gd name="adj2" fmla="val 31582"/>
            </a:avLst>
          </a:prstGeom>
          <a:solidFill>
            <a:schemeClr val="bg1">
              <a:lumMod val="50000"/>
            </a:schemeClr>
          </a:solidFill>
          <a:ln>
            <a:noFill/>
          </a:ln>
          <a:effectLst>
            <a:outerShdw sx="1000" sy="1000" rotWithShape="0">
              <a:srgbClr val="000000"/>
            </a:outerShdw>
          </a:effectLst>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dirty="0">
              <a:solidFill>
                <a:schemeClr val="accent1"/>
              </a:solidFill>
            </a:endParaRPr>
          </a:p>
        </p:txBody>
      </p:sp>
      <p:sp>
        <p:nvSpPr>
          <p:cNvPr id="49" name="Freccia bidirezionale verticale 88"/>
          <p:cNvSpPr/>
          <p:nvPr/>
        </p:nvSpPr>
        <p:spPr bwMode="auto">
          <a:xfrm>
            <a:off x="7278928" y="5136864"/>
            <a:ext cx="271931" cy="365760"/>
          </a:xfrm>
          <a:prstGeom prst="upDownArrow">
            <a:avLst>
              <a:gd name="adj1" fmla="val 45907"/>
              <a:gd name="adj2" fmla="val 31582"/>
            </a:avLst>
          </a:prstGeom>
          <a:solidFill>
            <a:schemeClr val="bg1">
              <a:lumMod val="50000"/>
            </a:schemeClr>
          </a:solidFill>
          <a:ln>
            <a:noFill/>
          </a:ln>
          <a:effectLst>
            <a:outerShdw sx="1000" sy="1000" rotWithShape="0">
              <a:srgbClr val="000000"/>
            </a:outerShdw>
          </a:effectLst>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dirty="0">
              <a:solidFill>
                <a:schemeClr val="accent1"/>
              </a:solidFill>
            </a:endParaRPr>
          </a:p>
        </p:txBody>
      </p:sp>
      <p:grpSp>
        <p:nvGrpSpPr>
          <p:cNvPr id="69" name="Group 68"/>
          <p:cNvGrpSpPr/>
          <p:nvPr/>
        </p:nvGrpSpPr>
        <p:grpSpPr>
          <a:xfrm>
            <a:off x="775576" y="3559980"/>
            <a:ext cx="3327204" cy="1078371"/>
            <a:chOff x="-47137" y="3939305"/>
            <a:chExt cx="4310670" cy="1078371"/>
          </a:xfrm>
          <a:solidFill>
            <a:srgbClr val="D9D9D9"/>
          </a:solidFill>
        </p:grpSpPr>
        <p:sp>
          <p:nvSpPr>
            <p:cNvPr id="52" name="Rettangolo arrotondato 8"/>
            <p:cNvSpPr/>
            <p:nvPr/>
          </p:nvSpPr>
          <p:spPr>
            <a:xfrm>
              <a:off x="-47137" y="3939305"/>
              <a:ext cx="4310670" cy="1078371"/>
            </a:xfrm>
            <a:prstGeom prst="roundRect">
              <a:avLst/>
            </a:prstGeom>
            <a:grp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endParaRPr lang="en-US" altLang="en-US" sz="900" b="1" u="sng" dirty="0">
                <a:solidFill>
                  <a:schemeClr val="tx1"/>
                </a:solidFill>
              </a:endParaRPr>
            </a:p>
            <a:p>
              <a:pPr algn="ctr"/>
              <a:endParaRPr lang="en-US" altLang="en-US" sz="900" b="1" u="sng" dirty="0">
                <a:solidFill>
                  <a:schemeClr val="tx1"/>
                </a:solidFill>
              </a:endParaRPr>
            </a:p>
            <a:p>
              <a:pPr algn="ctr"/>
              <a:r>
                <a:rPr lang="en-US" altLang="en-US" sz="900" b="1" dirty="0">
                  <a:solidFill>
                    <a:schemeClr val="tx1"/>
                  </a:solidFill>
                </a:rPr>
                <a:t>SOURCE TO CONTRACT CYCLE</a:t>
              </a:r>
            </a:p>
            <a:p>
              <a:pPr marL="171450" indent="-171450">
                <a:buFont typeface="Arial" panose="020B0604020202020204" pitchFamily="34" charset="0"/>
                <a:buChar char="•"/>
              </a:pPr>
              <a:r>
                <a:rPr lang="en-US" altLang="en-US" sz="900" dirty="0">
                  <a:solidFill>
                    <a:schemeClr val="tx1"/>
                  </a:solidFill>
                </a:rPr>
                <a:t>Sourcing strategy alignment with enterprise strategy</a:t>
              </a:r>
            </a:p>
            <a:p>
              <a:pPr marL="171450" indent="-171450">
                <a:buFont typeface="Arial" panose="020B0604020202020204" pitchFamily="34" charset="0"/>
                <a:buChar char="•"/>
              </a:pPr>
              <a:r>
                <a:rPr lang="en-US" altLang="en-US" sz="900" dirty="0">
                  <a:solidFill>
                    <a:schemeClr val="tx1"/>
                  </a:solidFill>
                </a:rPr>
                <a:t>Strategic initiative prioritization</a:t>
              </a:r>
            </a:p>
            <a:p>
              <a:pPr marL="171450" indent="-171450">
                <a:buFont typeface="Arial" panose="020B0604020202020204" pitchFamily="34" charset="0"/>
                <a:buChar char="•"/>
              </a:pPr>
              <a:r>
                <a:rPr lang="en-US" altLang="en-US" sz="900" dirty="0">
                  <a:solidFill>
                    <a:schemeClr val="tx1"/>
                  </a:solidFill>
                </a:rPr>
                <a:t>Strategic sourcing roadmap</a:t>
              </a:r>
              <a:endParaRPr lang="en-US" altLang="en-US" sz="1200" dirty="0">
                <a:solidFill>
                  <a:schemeClr val="tx1"/>
                </a:solidFill>
              </a:endParaRPr>
            </a:p>
          </p:txBody>
        </p:sp>
        <p:sp>
          <p:nvSpPr>
            <p:cNvPr id="65" name="Rectangle 64"/>
            <p:cNvSpPr/>
            <p:nvPr/>
          </p:nvSpPr>
          <p:spPr>
            <a:xfrm>
              <a:off x="-43529" y="4096288"/>
              <a:ext cx="4303387" cy="15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800" b="1" dirty="0">
                  <a:solidFill>
                    <a:schemeClr val="bg1">
                      <a:lumMod val="50000"/>
                    </a:schemeClr>
                  </a:solidFill>
                </a:rPr>
                <a:t>STRATEGIC SOURCING </a:t>
              </a:r>
              <a:r>
                <a:rPr lang="en-US" altLang="en-US" sz="800" b="1" i="1" dirty="0">
                  <a:solidFill>
                    <a:schemeClr val="bg1">
                      <a:lumMod val="50000"/>
                    </a:schemeClr>
                  </a:solidFill>
                </a:rPr>
                <a:t>(if separate function)</a:t>
              </a:r>
            </a:p>
          </p:txBody>
        </p:sp>
      </p:grpSp>
      <p:grpSp>
        <p:nvGrpSpPr>
          <p:cNvPr id="70" name="Group 69"/>
          <p:cNvGrpSpPr/>
          <p:nvPr/>
        </p:nvGrpSpPr>
        <p:grpSpPr>
          <a:xfrm>
            <a:off x="4179891" y="3534743"/>
            <a:ext cx="3321842" cy="1078371"/>
            <a:chOff x="4841819" y="3913414"/>
            <a:chExt cx="3854697" cy="1078371"/>
          </a:xfrm>
          <a:solidFill>
            <a:srgbClr val="D9D9D9"/>
          </a:solidFill>
        </p:grpSpPr>
        <p:sp>
          <p:nvSpPr>
            <p:cNvPr id="51" name="Rettangolo arrotondato 8"/>
            <p:cNvSpPr/>
            <p:nvPr/>
          </p:nvSpPr>
          <p:spPr>
            <a:xfrm>
              <a:off x="4845162" y="3913414"/>
              <a:ext cx="3851354" cy="1078371"/>
            </a:xfrm>
            <a:prstGeom prst="roundRect">
              <a:avLst/>
            </a:prstGeom>
            <a:grp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endParaRPr lang="en-US" altLang="en-US" sz="900" b="1" u="sng" dirty="0">
                <a:solidFill>
                  <a:schemeClr val="tx1"/>
                </a:solidFill>
              </a:endParaRPr>
            </a:p>
            <a:p>
              <a:pPr algn="ctr"/>
              <a:endParaRPr lang="en-US" altLang="en-US" sz="900" b="1" u="sng" dirty="0">
                <a:solidFill>
                  <a:schemeClr val="tx1"/>
                </a:solidFill>
              </a:endParaRPr>
            </a:p>
            <a:p>
              <a:pPr algn="ctr"/>
              <a:r>
                <a:rPr lang="en-US" altLang="en-US" sz="900" b="1" dirty="0">
                  <a:solidFill>
                    <a:schemeClr val="tx1"/>
                  </a:solidFill>
                </a:rPr>
                <a:t>PROCURE TO PAY CYCLE</a:t>
              </a:r>
            </a:p>
            <a:p>
              <a:pPr marL="171450" indent="-171450">
                <a:buFont typeface="Arial" panose="020B0604020202020204" pitchFamily="34" charset="0"/>
                <a:buChar char="•"/>
              </a:pPr>
              <a:r>
                <a:rPr lang="en-US" altLang="en-US" sz="900" dirty="0">
                  <a:solidFill>
                    <a:schemeClr val="tx1"/>
                  </a:solidFill>
                </a:rPr>
                <a:t>Tactical sourcing</a:t>
              </a:r>
            </a:p>
            <a:p>
              <a:pPr marL="171450" indent="-171450">
                <a:buFont typeface="Arial" panose="020B0604020202020204" pitchFamily="34" charset="0"/>
                <a:buChar char="•"/>
              </a:pPr>
              <a:r>
                <a:rPr lang="en-US" altLang="en-US" sz="900" dirty="0">
                  <a:solidFill>
                    <a:schemeClr val="tx1"/>
                  </a:solidFill>
                </a:rPr>
                <a:t>Spend management</a:t>
              </a:r>
            </a:p>
            <a:p>
              <a:pPr marL="171450" indent="-171450">
                <a:buFont typeface="Arial" panose="020B0604020202020204" pitchFamily="34" charset="0"/>
                <a:buChar char="•"/>
              </a:pPr>
              <a:r>
                <a:rPr lang="en-US" altLang="en-US" sz="900" dirty="0">
                  <a:solidFill>
                    <a:schemeClr val="tx1"/>
                  </a:solidFill>
                </a:rPr>
                <a:t>Contract execution</a:t>
              </a:r>
              <a:endParaRPr lang="en-US" altLang="en-US" sz="1200" dirty="0">
                <a:solidFill>
                  <a:schemeClr val="tx1"/>
                </a:solidFill>
              </a:endParaRPr>
            </a:p>
          </p:txBody>
        </p:sp>
        <p:sp>
          <p:nvSpPr>
            <p:cNvPr id="66" name="Rectangle 65"/>
            <p:cNvSpPr/>
            <p:nvPr/>
          </p:nvSpPr>
          <p:spPr>
            <a:xfrm>
              <a:off x="4841819" y="4086029"/>
              <a:ext cx="3854521" cy="145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800" b="1" dirty="0">
                  <a:solidFill>
                    <a:schemeClr val="bg1">
                      <a:lumMod val="50000"/>
                    </a:schemeClr>
                  </a:solidFill>
                </a:rPr>
                <a:t>IT PROCUREMENT </a:t>
              </a:r>
              <a:r>
                <a:rPr lang="en-US" altLang="en-US" sz="800" b="1" i="1" dirty="0">
                  <a:solidFill>
                    <a:schemeClr val="bg1">
                      <a:lumMod val="50000"/>
                    </a:schemeClr>
                  </a:solidFill>
                </a:rPr>
                <a:t>(if separate function)</a:t>
              </a:r>
            </a:p>
          </p:txBody>
        </p:sp>
      </p:grpSp>
      <p:cxnSp>
        <p:nvCxnSpPr>
          <p:cNvPr id="73" name="Straight Arrow Connector 72"/>
          <p:cNvCxnSpPr>
            <a:endCxn id="52" idx="0"/>
          </p:cNvCxnSpPr>
          <p:nvPr/>
        </p:nvCxnSpPr>
        <p:spPr>
          <a:xfrm>
            <a:off x="1597979" y="3419646"/>
            <a:ext cx="841199" cy="140334"/>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endCxn id="52" idx="0"/>
          </p:cNvCxnSpPr>
          <p:nvPr/>
        </p:nvCxnSpPr>
        <p:spPr>
          <a:xfrm flipH="1">
            <a:off x="2439178" y="3417381"/>
            <a:ext cx="871449" cy="142599"/>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endCxn id="51" idx="0"/>
          </p:cNvCxnSpPr>
          <p:nvPr/>
        </p:nvCxnSpPr>
        <p:spPr>
          <a:xfrm>
            <a:off x="4995330" y="3409139"/>
            <a:ext cx="846923" cy="125604"/>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1" name="Rettangolo arrotondato 4"/>
          <p:cNvSpPr/>
          <p:nvPr/>
        </p:nvSpPr>
        <p:spPr>
          <a:xfrm>
            <a:off x="8293575" y="1307800"/>
            <a:ext cx="394255" cy="5024389"/>
          </a:xfrm>
          <a:prstGeom prst="roundRect">
            <a:avLst/>
          </a:prstGeom>
          <a:solidFill>
            <a:schemeClr val="bg1">
              <a:lumMod val="50000"/>
            </a:schemeClr>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defRPr/>
            </a:pPr>
            <a:r>
              <a:rPr lang="en-US" sz="1200" b="1" dirty="0">
                <a:solidFill>
                  <a:schemeClr val="bg1"/>
                </a:solidFill>
              </a:rPr>
              <a:t>B</a:t>
            </a:r>
          </a:p>
          <a:p>
            <a:pPr algn="ctr">
              <a:defRPr/>
            </a:pPr>
            <a:r>
              <a:rPr lang="en-US" sz="1200" b="1" dirty="0">
                <a:solidFill>
                  <a:schemeClr val="bg1"/>
                </a:solidFill>
              </a:rPr>
              <a:t>U</a:t>
            </a:r>
          </a:p>
          <a:p>
            <a:pPr algn="ctr">
              <a:defRPr/>
            </a:pPr>
            <a:r>
              <a:rPr lang="en-US" sz="1200" b="1" dirty="0">
                <a:solidFill>
                  <a:schemeClr val="bg1"/>
                </a:solidFill>
              </a:rPr>
              <a:t>S</a:t>
            </a:r>
          </a:p>
          <a:p>
            <a:pPr algn="ctr">
              <a:defRPr/>
            </a:pPr>
            <a:r>
              <a:rPr lang="en-US" sz="1200" b="1" dirty="0">
                <a:solidFill>
                  <a:schemeClr val="bg1"/>
                </a:solidFill>
              </a:rPr>
              <a:t>I</a:t>
            </a:r>
          </a:p>
          <a:p>
            <a:pPr algn="ctr">
              <a:defRPr/>
            </a:pPr>
            <a:r>
              <a:rPr lang="en-US" sz="1200" b="1" dirty="0">
                <a:solidFill>
                  <a:schemeClr val="bg1"/>
                </a:solidFill>
              </a:rPr>
              <a:t>N</a:t>
            </a:r>
          </a:p>
          <a:p>
            <a:pPr algn="ctr">
              <a:defRPr/>
            </a:pPr>
            <a:r>
              <a:rPr lang="en-US" sz="1200" b="1" dirty="0">
                <a:solidFill>
                  <a:schemeClr val="bg1"/>
                </a:solidFill>
              </a:rPr>
              <a:t>E</a:t>
            </a:r>
          </a:p>
          <a:p>
            <a:pPr algn="ctr">
              <a:defRPr/>
            </a:pPr>
            <a:r>
              <a:rPr lang="en-US" sz="1200" b="1" dirty="0">
                <a:solidFill>
                  <a:schemeClr val="bg1"/>
                </a:solidFill>
              </a:rPr>
              <a:t>S</a:t>
            </a:r>
          </a:p>
          <a:p>
            <a:pPr algn="ctr">
              <a:defRPr/>
            </a:pPr>
            <a:r>
              <a:rPr lang="en-US" sz="1200" b="1" dirty="0">
                <a:solidFill>
                  <a:schemeClr val="bg1"/>
                </a:solidFill>
              </a:rPr>
              <a:t>S</a:t>
            </a:r>
          </a:p>
          <a:p>
            <a:pPr algn="ctr">
              <a:defRPr/>
            </a:pPr>
            <a:endParaRPr lang="en-US" sz="1200" b="1" dirty="0">
              <a:solidFill>
                <a:schemeClr val="bg1"/>
              </a:solidFill>
            </a:endParaRPr>
          </a:p>
          <a:p>
            <a:pPr algn="ctr">
              <a:defRPr/>
            </a:pPr>
            <a:r>
              <a:rPr lang="en-US" sz="1200" b="1" dirty="0">
                <a:solidFill>
                  <a:schemeClr val="bg1"/>
                </a:solidFill>
              </a:rPr>
              <a:t>S</a:t>
            </a:r>
          </a:p>
          <a:p>
            <a:pPr algn="ctr">
              <a:defRPr/>
            </a:pPr>
            <a:r>
              <a:rPr lang="en-US" sz="1200" b="1" dirty="0">
                <a:solidFill>
                  <a:schemeClr val="bg1"/>
                </a:solidFill>
              </a:rPr>
              <a:t>T</a:t>
            </a:r>
          </a:p>
          <a:p>
            <a:pPr algn="ctr">
              <a:defRPr/>
            </a:pPr>
            <a:r>
              <a:rPr lang="en-US" sz="1200" b="1" dirty="0">
                <a:solidFill>
                  <a:schemeClr val="bg1"/>
                </a:solidFill>
              </a:rPr>
              <a:t>A</a:t>
            </a:r>
          </a:p>
          <a:p>
            <a:pPr algn="ctr">
              <a:defRPr/>
            </a:pPr>
            <a:r>
              <a:rPr lang="en-US" sz="1200" b="1" dirty="0">
                <a:solidFill>
                  <a:schemeClr val="bg1"/>
                </a:solidFill>
              </a:rPr>
              <a:t>K</a:t>
            </a:r>
          </a:p>
          <a:p>
            <a:pPr algn="ctr">
              <a:defRPr/>
            </a:pPr>
            <a:r>
              <a:rPr lang="en-US" sz="1200" b="1" dirty="0">
                <a:solidFill>
                  <a:schemeClr val="bg1"/>
                </a:solidFill>
              </a:rPr>
              <a:t>E</a:t>
            </a:r>
          </a:p>
          <a:p>
            <a:pPr algn="ctr">
              <a:defRPr/>
            </a:pPr>
            <a:r>
              <a:rPr lang="en-US" sz="1200" b="1" dirty="0">
                <a:solidFill>
                  <a:schemeClr val="bg1"/>
                </a:solidFill>
              </a:rPr>
              <a:t>H</a:t>
            </a:r>
          </a:p>
          <a:p>
            <a:pPr algn="ctr">
              <a:defRPr/>
            </a:pPr>
            <a:r>
              <a:rPr lang="en-US" sz="1200" b="1" dirty="0">
                <a:solidFill>
                  <a:schemeClr val="bg1"/>
                </a:solidFill>
              </a:rPr>
              <a:t>O</a:t>
            </a:r>
          </a:p>
          <a:p>
            <a:pPr algn="ctr">
              <a:defRPr/>
            </a:pPr>
            <a:r>
              <a:rPr lang="en-US" sz="1200" b="1" dirty="0">
                <a:solidFill>
                  <a:schemeClr val="bg1"/>
                </a:solidFill>
              </a:rPr>
              <a:t>L</a:t>
            </a:r>
          </a:p>
          <a:p>
            <a:pPr algn="ctr">
              <a:defRPr/>
            </a:pPr>
            <a:r>
              <a:rPr lang="en-US" sz="1200" b="1" dirty="0">
                <a:solidFill>
                  <a:schemeClr val="bg1"/>
                </a:solidFill>
              </a:rPr>
              <a:t>D</a:t>
            </a:r>
          </a:p>
          <a:p>
            <a:pPr algn="ctr">
              <a:defRPr/>
            </a:pPr>
            <a:r>
              <a:rPr lang="en-US" sz="1200" b="1" dirty="0">
                <a:solidFill>
                  <a:schemeClr val="bg1"/>
                </a:solidFill>
              </a:rPr>
              <a:t>E</a:t>
            </a:r>
          </a:p>
          <a:p>
            <a:pPr algn="ctr">
              <a:defRPr/>
            </a:pPr>
            <a:r>
              <a:rPr lang="en-US" sz="1200" b="1" dirty="0">
                <a:solidFill>
                  <a:schemeClr val="bg1"/>
                </a:solidFill>
              </a:rPr>
              <a:t>R</a:t>
            </a:r>
          </a:p>
          <a:p>
            <a:pPr algn="ctr">
              <a:defRPr/>
            </a:pPr>
            <a:r>
              <a:rPr lang="en-US" sz="1200" b="1" dirty="0">
                <a:solidFill>
                  <a:schemeClr val="bg1"/>
                </a:solidFill>
              </a:rPr>
              <a:t>S</a:t>
            </a:r>
          </a:p>
        </p:txBody>
      </p:sp>
      <p:sp>
        <p:nvSpPr>
          <p:cNvPr id="82" name="Rectangle 81"/>
          <p:cNvSpPr/>
          <p:nvPr/>
        </p:nvSpPr>
        <p:spPr>
          <a:xfrm>
            <a:off x="662449" y="3304002"/>
            <a:ext cx="172016" cy="15960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p:cNvSpPr/>
          <p:nvPr/>
        </p:nvSpPr>
        <p:spPr>
          <a:xfrm>
            <a:off x="3861521" y="3210338"/>
            <a:ext cx="172016" cy="15960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p:cNvSpPr/>
          <p:nvPr/>
        </p:nvSpPr>
        <p:spPr>
          <a:xfrm>
            <a:off x="572846" y="4609844"/>
            <a:ext cx="135110" cy="9659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8" name="Straight Arrow Connector 97"/>
          <p:cNvCxnSpPr>
            <a:endCxn id="51" idx="0"/>
          </p:cNvCxnSpPr>
          <p:nvPr/>
        </p:nvCxnSpPr>
        <p:spPr>
          <a:xfrm flipH="1">
            <a:off x="5842253" y="3409139"/>
            <a:ext cx="849502" cy="125604"/>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627955" y="4599119"/>
            <a:ext cx="182572" cy="7239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p:cNvSpPr/>
          <p:nvPr/>
        </p:nvSpPr>
        <p:spPr>
          <a:xfrm>
            <a:off x="5773139" y="3344909"/>
            <a:ext cx="172016" cy="15960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p:cNvSpPr/>
          <p:nvPr/>
        </p:nvSpPr>
        <p:spPr>
          <a:xfrm>
            <a:off x="4037563" y="4588842"/>
            <a:ext cx="182572" cy="7239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p:cNvGrpSpPr/>
          <p:nvPr/>
        </p:nvGrpSpPr>
        <p:grpSpPr>
          <a:xfrm>
            <a:off x="786553" y="1299557"/>
            <a:ext cx="1619961" cy="2109581"/>
            <a:chOff x="1688834" y="490686"/>
            <a:chExt cx="1934443" cy="2109581"/>
          </a:xfrm>
        </p:grpSpPr>
        <p:sp>
          <p:nvSpPr>
            <p:cNvPr id="89" name="Rettangolo arrotondato 4"/>
            <p:cNvSpPr/>
            <p:nvPr/>
          </p:nvSpPr>
          <p:spPr>
            <a:xfrm>
              <a:off x="1688834" y="490686"/>
              <a:ext cx="1934443" cy="2109581"/>
            </a:xfrm>
            <a:prstGeom prst="roundRect">
              <a:avLst/>
            </a:prstGeom>
            <a:solidFill>
              <a:srgbClr val="D9D9D9"/>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defRPr/>
              </a:pPr>
              <a:endParaRPr lang="en-US" sz="900" b="1" dirty="0">
                <a:solidFill>
                  <a:prstClr val="black"/>
                </a:solidFill>
              </a:endParaRPr>
            </a:p>
          </p:txBody>
        </p:sp>
        <p:sp>
          <p:nvSpPr>
            <p:cNvPr id="90" name="Rettangolo arrotondato 96"/>
            <p:cNvSpPr/>
            <p:nvPr/>
          </p:nvSpPr>
          <p:spPr bwMode="auto">
            <a:xfrm>
              <a:off x="1801520" y="699798"/>
              <a:ext cx="1692000" cy="648000"/>
            </a:xfrm>
            <a:prstGeom prst="roundRect">
              <a:avLst/>
            </a:prstGeom>
            <a:solidFill>
              <a:schemeClr val="accent5">
                <a:lumMod val="40000"/>
                <a:lumOff val="60000"/>
              </a:schemeClr>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r>
                <a:rPr lang="en-US" altLang="en-US" sz="1050" b="1" dirty="0">
                  <a:solidFill>
                    <a:schemeClr val="bg1">
                      <a:lumMod val="50000"/>
                    </a:schemeClr>
                  </a:solidFill>
                </a:rPr>
                <a:t>Vendor Management Program Creation</a:t>
              </a:r>
              <a:endParaRPr lang="en-US" altLang="en-US" sz="1600" dirty="0">
                <a:solidFill>
                  <a:schemeClr val="bg1">
                    <a:lumMod val="50000"/>
                  </a:schemeClr>
                </a:solidFill>
              </a:endParaRPr>
            </a:p>
          </p:txBody>
        </p:sp>
        <p:sp>
          <p:nvSpPr>
            <p:cNvPr id="91" name="Rettangolo arrotondato 79"/>
            <p:cNvSpPr/>
            <p:nvPr/>
          </p:nvSpPr>
          <p:spPr>
            <a:xfrm>
              <a:off x="1929271" y="1455226"/>
              <a:ext cx="720000" cy="468000"/>
            </a:xfrm>
            <a:prstGeom prst="roundRect">
              <a:avLst/>
            </a:prstGeom>
            <a:solidFill>
              <a:schemeClr val="bg1">
                <a:lumMod val="50000"/>
              </a:schemeClr>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defRPr/>
              </a:pPr>
              <a:r>
                <a:rPr lang="en-US" sz="700" b="1" dirty="0">
                  <a:solidFill>
                    <a:schemeClr val="bg2"/>
                  </a:solidFill>
                </a:rPr>
                <a:t>Mission, Vision, Values</a:t>
              </a:r>
            </a:p>
          </p:txBody>
        </p:sp>
        <p:sp>
          <p:nvSpPr>
            <p:cNvPr id="92" name="Rettangolo arrotondato 81"/>
            <p:cNvSpPr/>
            <p:nvPr/>
          </p:nvSpPr>
          <p:spPr>
            <a:xfrm>
              <a:off x="2669485" y="1455226"/>
              <a:ext cx="720000" cy="468000"/>
            </a:xfrm>
            <a:prstGeom prst="roundRect">
              <a:avLst/>
            </a:prstGeom>
            <a:solidFill>
              <a:schemeClr val="bg1">
                <a:lumMod val="50000"/>
              </a:schemeClr>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defRPr/>
              </a:pPr>
              <a:r>
                <a:rPr lang="en-US" sz="700" b="1" dirty="0">
                  <a:solidFill>
                    <a:schemeClr val="bg2"/>
                  </a:solidFill>
                </a:rPr>
                <a:t>Strategic Roadmap</a:t>
              </a:r>
            </a:p>
          </p:txBody>
        </p:sp>
        <p:sp>
          <p:nvSpPr>
            <p:cNvPr id="93" name="Rettangolo arrotondato 81"/>
            <p:cNvSpPr/>
            <p:nvPr/>
          </p:nvSpPr>
          <p:spPr>
            <a:xfrm>
              <a:off x="1928971" y="1944303"/>
              <a:ext cx="720000" cy="468000"/>
            </a:xfrm>
            <a:prstGeom prst="roundRect">
              <a:avLst/>
            </a:prstGeom>
            <a:solidFill>
              <a:schemeClr val="bg1">
                <a:lumMod val="50000"/>
              </a:schemeClr>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defRPr/>
              </a:pPr>
              <a:r>
                <a:rPr lang="en-US" sz="700" b="1" dirty="0">
                  <a:solidFill>
                    <a:schemeClr val="bg2"/>
                  </a:solidFill>
                </a:rPr>
                <a:t>Org. Structure</a:t>
              </a:r>
            </a:p>
          </p:txBody>
        </p:sp>
        <p:sp>
          <p:nvSpPr>
            <p:cNvPr id="94" name="Rettangolo arrotondato 81"/>
            <p:cNvSpPr/>
            <p:nvPr/>
          </p:nvSpPr>
          <p:spPr>
            <a:xfrm>
              <a:off x="2669485" y="1940861"/>
              <a:ext cx="720000" cy="468000"/>
            </a:xfrm>
            <a:prstGeom prst="roundRect">
              <a:avLst/>
            </a:prstGeom>
            <a:solidFill>
              <a:schemeClr val="bg1">
                <a:lumMod val="50000"/>
              </a:schemeClr>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defRPr/>
              </a:pPr>
              <a:r>
                <a:rPr lang="en-US" sz="700" b="1" dirty="0">
                  <a:solidFill>
                    <a:schemeClr val="bg2"/>
                  </a:solidFill>
                </a:rPr>
                <a:t>VM Operating Model</a:t>
              </a:r>
            </a:p>
          </p:txBody>
        </p:sp>
      </p:grpSp>
      <p:grpSp>
        <p:nvGrpSpPr>
          <p:cNvPr id="104" name="Group 103"/>
          <p:cNvGrpSpPr/>
          <p:nvPr/>
        </p:nvGrpSpPr>
        <p:grpSpPr>
          <a:xfrm>
            <a:off x="2528771" y="1305366"/>
            <a:ext cx="1619961" cy="2109581"/>
            <a:chOff x="1688834" y="490686"/>
            <a:chExt cx="1934443" cy="2109581"/>
          </a:xfrm>
        </p:grpSpPr>
        <p:sp>
          <p:nvSpPr>
            <p:cNvPr id="105" name="Rettangolo arrotondato 4"/>
            <p:cNvSpPr/>
            <p:nvPr/>
          </p:nvSpPr>
          <p:spPr>
            <a:xfrm>
              <a:off x="1688834" y="490686"/>
              <a:ext cx="1934443" cy="2109581"/>
            </a:xfrm>
            <a:prstGeom prst="roundRect">
              <a:avLst/>
            </a:prstGeom>
            <a:solidFill>
              <a:srgbClr val="D9D9D9"/>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defRPr/>
              </a:pPr>
              <a:endParaRPr lang="en-US" sz="900" b="1" dirty="0">
                <a:solidFill>
                  <a:prstClr val="black"/>
                </a:solidFill>
              </a:endParaRPr>
            </a:p>
          </p:txBody>
        </p:sp>
        <p:sp>
          <p:nvSpPr>
            <p:cNvPr id="113" name="Rettangolo arrotondato 96"/>
            <p:cNvSpPr/>
            <p:nvPr/>
          </p:nvSpPr>
          <p:spPr bwMode="auto">
            <a:xfrm>
              <a:off x="1801520" y="699798"/>
              <a:ext cx="1692000" cy="648000"/>
            </a:xfrm>
            <a:prstGeom prst="roundRect">
              <a:avLst/>
            </a:prstGeom>
            <a:solidFill>
              <a:schemeClr val="accent5">
                <a:lumMod val="40000"/>
                <a:lumOff val="60000"/>
              </a:schemeClr>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r>
                <a:rPr lang="en-US" altLang="en-US" sz="1050" b="1" dirty="0">
                  <a:solidFill>
                    <a:schemeClr val="bg1">
                      <a:lumMod val="50000"/>
                    </a:schemeClr>
                  </a:solidFill>
                </a:rPr>
                <a:t>Vendor Risk Management</a:t>
              </a:r>
              <a:endParaRPr lang="en-US" altLang="en-US" sz="1600" dirty="0">
                <a:solidFill>
                  <a:schemeClr val="bg1">
                    <a:lumMod val="50000"/>
                  </a:schemeClr>
                </a:solidFill>
              </a:endParaRPr>
            </a:p>
          </p:txBody>
        </p:sp>
        <p:sp>
          <p:nvSpPr>
            <p:cNvPr id="114" name="Rettangolo arrotondato 79"/>
            <p:cNvSpPr/>
            <p:nvPr/>
          </p:nvSpPr>
          <p:spPr>
            <a:xfrm>
              <a:off x="1929271" y="1455226"/>
              <a:ext cx="720000" cy="468000"/>
            </a:xfrm>
            <a:prstGeom prst="roundRect">
              <a:avLst/>
            </a:prstGeom>
            <a:solidFill>
              <a:schemeClr val="bg1">
                <a:lumMod val="50000"/>
              </a:schemeClr>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defRPr/>
              </a:pPr>
              <a:r>
                <a:rPr lang="en-US" sz="700" b="1" dirty="0">
                  <a:solidFill>
                    <a:schemeClr val="bg2"/>
                  </a:solidFill>
                </a:rPr>
                <a:t>Financial Risk</a:t>
              </a:r>
            </a:p>
          </p:txBody>
        </p:sp>
        <p:sp>
          <p:nvSpPr>
            <p:cNvPr id="115" name="Rettangolo arrotondato 81"/>
            <p:cNvSpPr/>
            <p:nvPr/>
          </p:nvSpPr>
          <p:spPr>
            <a:xfrm>
              <a:off x="2669485" y="1455226"/>
              <a:ext cx="720000" cy="468000"/>
            </a:xfrm>
            <a:prstGeom prst="roundRect">
              <a:avLst/>
            </a:prstGeom>
            <a:solidFill>
              <a:schemeClr val="accent2"/>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defRPr/>
              </a:pPr>
              <a:r>
                <a:rPr lang="en-US" sz="700" b="1" dirty="0">
                  <a:solidFill>
                    <a:schemeClr val="accent1"/>
                  </a:solidFill>
                </a:rPr>
                <a:t>IT Security Risk</a:t>
              </a:r>
            </a:p>
          </p:txBody>
        </p:sp>
        <p:sp>
          <p:nvSpPr>
            <p:cNvPr id="116" name="Rettangolo arrotondato 81"/>
            <p:cNvSpPr/>
            <p:nvPr/>
          </p:nvSpPr>
          <p:spPr>
            <a:xfrm>
              <a:off x="1928971" y="1944303"/>
              <a:ext cx="720000" cy="468000"/>
            </a:xfrm>
            <a:prstGeom prst="roundRect">
              <a:avLst/>
            </a:prstGeom>
            <a:solidFill>
              <a:schemeClr val="bg1">
                <a:lumMod val="50000"/>
              </a:schemeClr>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defRPr/>
              </a:pPr>
              <a:r>
                <a:rPr lang="en-US" sz="700" b="1" dirty="0">
                  <a:solidFill>
                    <a:schemeClr val="bg2"/>
                  </a:solidFill>
                </a:rPr>
                <a:t>Operational Risk</a:t>
              </a:r>
            </a:p>
          </p:txBody>
        </p:sp>
        <p:sp>
          <p:nvSpPr>
            <p:cNvPr id="117" name="Rettangolo arrotondato 81"/>
            <p:cNvSpPr/>
            <p:nvPr/>
          </p:nvSpPr>
          <p:spPr>
            <a:xfrm>
              <a:off x="2669485" y="1940861"/>
              <a:ext cx="720000" cy="468000"/>
            </a:xfrm>
            <a:prstGeom prst="roundRect">
              <a:avLst/>
            </a:prstGeom>
            <a:solidFill>
              <a:schemeClr val="bg1">
                <a:lumMod val="50000"/>
              </a:schemeClr>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defRPr/>
              </a:pPr>
              <a:r>
                <a:rPr lang="en-US" sz="700" b="1" dirty="0">
                  <a:solidFill>
                    <a:schemeClr val="bg2"/>
                  </a:solidFill>
                </a:rPr>
                <a:t>Compliance Risk</a:t>
              </a:r>
            </a:p>
          </p:txBody>
        </p:sp>
      </p:grpSp>
      <p:grpSp>
        <p:nvGrpSpPr>
          <p:cNvPr id="118" name="Group 117"/>
          <p:cNvGrpSpPr/>
          <p:nvPr/>
        </p:nvGrpSpPr>
        <p:grpSpPr>
          <a:xfrm>
            <a:off x="5914407" y="1307800"/>
            <a:ext cx="1619961" cy="2109581"/>
            <a:chOff x="1688834" y="490686"/>
            <a:chExt cx="1934443" cy="2109581"/>
          </a:xfrm>
        </p:grpSpPr>
        <p:sp>
          <p:nvSpPr>
            <p:cNvPr id="119" name="Rettangolo arrotondato 4"/>
            <p:cNvSpPr/>
            <p:nvPr/>
          </p:nvSpPr>
          <p:spPr>
            <a:xfrm>
              <a:off x="1688834" y="490686"/>
              <a:ext cx="1934443" cy="2109581"/>
            </a:xfrm>
            <a:prstGeom prst="roundRect">
              <a:avLst/>
            </a:prstGeom>
            <a:solidFill>
              <a:srgbClr val="D9D9D9"/>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defRPr/>
              </a:pPr>
              <a:endParaRPr lang="en-US" sz="900" b="1" dirty="0">
                <a:solidFill>
                  <a:prstClr val="black"/>
                </a:solidFill>
              </a:endParaRPr>
            </a:p>
          </p:txBody>
        </p:sp>
        <p:sp>
          <p:nvSpPr>
            <p:cNvPr id="120" name="Rettangolo arrotondato 96"/>
            <p:cNvSpPr/>
            <p:nvPr/>
          </p:nvSpPr>
          <p:spPr bwMode="auto">
            <a:xfrm>
              <a:off x="1801520" y="699798"/>
              <a:ext cx="1692000" cy="648000"/>
            </a:xfrm>
            <a:prstGeom prst="roundRect">
              <a:avLst/>
            </a:prstGeom>
            <a:solidFill>
              <a:schemeClr val="accent5">
                <a:lumMod val="40000"/>
                <a:lumOff val="60000"/>
              </a:schemeClr>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r>
                <a:rPr lang="en-US" altLang="en-US" sz="1050" b="1" dirty="0">
                  <a:solidFill>
                    <a:schemeClr val="bg1">
                      <a:lumMod val="50000"/>
                    </a:schemeClr>
                  </a:solidFill>
                </a:rPr>
                <a:t>Vendor Management Continual Improvement</a:t>
              </a:r>
              <a:endParaRPr lang="en-US" altLang="en-US" sz="1600" dirty="0">
                <a:solidFill>
                  <a:schemeClr val="bg1">
                    <a:lumMod val="50000"/>
                  </a:schemeClr>
                </a:solidFill>
              </a:endParaRPr>
            </a:p>
          </p:txBody>
        </p:sp>
        <p:sp>
          <p:nvSpPr>
            <p:cNvPr id="121" name="Rettangolo arrotondato 79"/>
            <p:cNvSpPr/>
            <p:nvPr/>
          </p:nvSpPr>
          <p:spPr>
            <a:xfrm>
              <a:off x="1929271" y="1455226"/>
              <a:ext cx="720000" cy="468000"/>
            </a:xfrm>
            <a:prstGeom prst="roundRect">
              <a:avLst/>
            </a:prstGeom>
            <a:solidFill>
              <a:schemeClr val="bg1">
                <a:lumMod val="50000"/>
              </a:schemeClr>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defRPr/>
              </a:pPr>
              <a:r>
                <a:rPr lang="en-US" sz="700" b="1" dirty="0">
                  <a:solidFill>
                    <a:schemeClr val="bg2"/>
                  </a:solidFill>
                </a:rPr>
                <a:t>Strategic Partners</a:t>
              </a:r>
            </a:p>
          </p:txBody>
        </p:sp>
        <p:sp>
          <p:nvSpPr>
            <p:cNvPr id="122" name="Rettangolo arrotondato 81"/>
            <p:cNvSpPr/>
            <p:nvPr/>
          </p:nvSpPr>
          <p:spPr>
            <a:xfrm>
              <a:off x="2669485" y="1455226"/>
              <a:ext cx="720000" cy="468000"/>
            </a:xfrm>
            <a:prstGeom prst="roundRect">
              <a:avLst/>
            </a:prstGeom>
            <a:solidFill>
              <a:schemeClr val="bg1">
                <a:lumMod val="50000"/>
              </a:schemeClr>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defRPr/>
              </a:pPr>
              <a:r>
                <a:rPr lang="en-US" sz="700" b="1" dirty="0">
                  <a:solidFill>
                    <a:schemeClr val="bg2"/>
                  </a:solidFill>
                </a:rPr>
                <a:t>Innovation</a:t>
              </a:r>
            </a:p>
          </p:txBody>
        </p:sp>
        <p:sp>
          <p:nvSpPr>
            <p:cNvPr id="123" name="Rettangolo arrotondato 81"/>
            <p:cNvSpPr/>
            <p:nvPr/>
          </p:nvSpPr>
          <p:spPr>
            <a:xfrm>
              <a:off x="1928971" y="1944303"/>
              <a:ext cx="720000" cy="468000"/>
            </a:xfrm>
            <a:prstGeom prst="roundRect">
              <a:avLst/>
            </a:prstGeom>
            <a:solidFill>
              <a:schemeClr val="bg1">
                <a:lumMod val="50000"/>
              </a:schemeClr>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defRPr/>
              </a:pPr>
              <a:r>
                <a:rPr lang="en-US" sz="700" b="1" dirty="0">
                  <a:solidFill>
                    <a:schemeClr val="bg2"/>
                  </a:solidFill>
                </a:rPr>
                <a:t>Vendor Categories</a:t>
              </a:r>
            </a:p>
          </p:txBody>
        </p:sp>
        <p:sp>
          <p:nvSpPr>
            <p:cNvPr id="124" name="Rettangolo arrotondato 81"/>
            <p:cNvSpPr/>
            <p:nvPr/>
          </p:nvSpPr>
          <p:spPr>
            <a:xfrm>
              <a:off x="2669485" y="1940861"/>
              <a:ext cx="720000" cy="468000"/>
            </a:xfrm>
            <a:prstGeom prst="roundRect">
              <a:avLst/>
            </a:prstGeom>
            <a:solidFill>
              <a:schemeClr val="bg1">
                <a:lumMod val="50000"/>
              </a:schemeClr>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defRPr/>
              </a:pPr>
              <a:r>
                <a:rPr lang="en-US" sz="700" b="1" dirty="0">
                  <a:solidFill>
                    <a:schemeClr val="bg2"/>
                  </a:solidFill>
                </a:rPr>
                <a:t>Business Value</a:t>
              </a:r>
            </a:p>
          </p:txBody>
        </p:sp>
      </p:grpSp>
      <p:sp>
        <p:nvSpPr>
          <p:cNvPr id="141" name="Rectangle 140"/>
          <p:cNvSpPr/>
          <p:nvPr/>
        </p:nvSpPr>
        <p:spPr>
          <a:xfrm>
            <a:off x="2382991" y="3343890"/>
            <a:ext cx="172016" cy="15960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a:off x="714399" y="3341103"/>
            <a:ext cx="172016" cy="15960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nvSpPr>
        <p:spPr>
          <a:xfrm>
            <a:off x="5772227" y="3332693"/>
            <a:ext cx="172016" cy="15960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9" name="Group 78"/>
          <p:cNvGrpSpPr/>
          <p:nvPr/>
        </p:nvGrpSpPr>
        <p:grpSpPr>
          <a:xfrm>
            <a:off x="4233831" y="1306090"/>
            <a:ext cx="1619961" cy="2109581"/>
            <a:chOff x="1688834" y="490686"/>
            <a:chExt cx="1934443" cy="2109581"/>
          </a:xfrm>
        </p:grpSpPr>
        <p:sp>
          <p:nvSpPr>
            <p:cNvPr id="80" name="Rettangolo arrotondato 4"/>
            <p:cNvSpPr/>
            <p:nvPr/>
          </p:nvSpPr>
          <p:spPr>
            <a:xfrm>
              <a:off x="1688834" y="490686"/>
              <a:ext cx="1934443" cy="2109581"/>
            </a:xfrm>
            <a:prstGeom prst="roundRect">
              <a:avLst/>
            </a:prstGeom>
            <a:solidFill>
              <a:srgbClr val="D9D9D9"/>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defRPr/>
              </a:pPr>
              <a:endParaRPr lang="en-US" sz="900" b="1" dirty="0">
                <a:solidFill>
                  <a:prstClr val="black"/>
                </a:solidFill>
              </a:endParaRPr>
            </a:p>
          </p:txBody>
        </p:sp>
        <p:sp>
          <p:nvSpPr>
            <p:cNvPr id="83" name="Rettangolo arrotondato 96"/>
            <p:cNvSpPr/>
            <p:nvPr/>
          </p:nvSpPr>
          <p:spPr bwMode="auto">
            <a:xfrm>
              <a:off x="1801520" y="699798"/>
              <a:ext cx="1692000" cy="648000"/>
            </a:xfrm>
            <a:prstGeom prst="roundRect">
              <a:avLst/>
            </a:prstGeom>
            <a:solidFill>
              <a:schemeClr val="accent5">
                <a:lumMod val="40000"/>
                <a:lumOff val="60000"/>
              </a:schemeClr>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r>
                <a:rPr lang="en-US" altLang="en-US" sz="1050" b="1" dirty="0">
                  <a:solidFill>
                    <a:schemeClr val="bg1">
                      <a:lumMod val="50000"/>
                    </a:schemeClr>
                  </a:solidFill>
                </a:rPr>
                <a:t>Vendor Relations &amp; Performance Management</a:t>
              </a:r>
              <a:endParaRPr lang="en-US" altLang="en-US" sz="1600" dirty="0">
                <a:solidFill>
                  <a:schemeClr val="bg1">
                    <a:lumMod val="50000"/>
                  </a:schemeClr>
                </a:solidFill>
              </a:endParaRPr>
            </a:p>
          </p:txBody>
        </p:sp>
        <p:sp>
          <p:nvSpPr>
            <p:cNvPr id="85" name="Rettangolo arrotondato 79"/>
            <p:cNvSpPr/>
            <p:nvPr/>
          </p:nvSpPr>
          <p:spPr>
            <a:xfrm>
              <a:off x="1929271" y="1455226"/>
              <a:ext cx="720000" cy="468000"/>
            </a:xfrm>
            <a:prstGeom prst="roundRect">
              <a:avLst/>
            </a:prstGeom>
            <a:solidFill>
              <a:schemeClr val="bg1">
                <a:lumMod val="50000"/>
              </a:schemeClr>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defRPr/>
              </a:pPr>
              <a:r>
                <a:rPr lang="en-US" sz="700" b="1" dirty="0">
                  <a:solidFill>
                    <a:schemeClr val="bg2"/>
                  </a:solidFill>
                </a:rPr>
                <a:t>Vendor KPIs</a:t>
              </a:r>
            </a:p>
          </p:txBody>
        </p:sp>
        <p:sp>
          <p:nvSpPr>
            <p:cNvPr id="86" name="Rettangolo arrotondato 81"/>
            <p:cNvSpPr/>
            <p:nvPr/>
          </p:nvSpPr>
          <p:spPr>
            <a:xfrm>
              <a:off x="2669485" y="1455226"/>
              <a:ext cx="720000" cy="468000"/>
            </a:xfrm>
            <a:prstGeom prst="roundRect">
              <a:avLst/>
            </a:prstGeom>
            <a:solidFill>
              <a:schemeClr val="bg1">
                <a:lumMod val="50000"/>
              </a:schemeClr>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defRPr/>
              </a:pPr>
              <a:r>
                <a:rPr lang="en-US" sz="700" b="1" dirty="0">
                  <a:solidFill>
                    <a:schemeClr val="bg2"/>
                  </a:solidFill>
                </a:rPr>
                <a:t>C-Level Value Metrics</a:t>
              </a:r>
            </a:p>
          </p:txBody>
        </p:sp>
        <p:sp>
          <p:nvSpPr>
            <p:cNvPr id="88" name="Rettangolo arrotondato 81"/>
            <p:cNvSpPr/>
            <p:nvPr/>
          </p:nvSpPr>
          <p:spPr>
            <a:xfrm>
              <a:off x="1928971" y="1944303"/>
              <a:ext cx="720000" cy="468000"/>
            </a:xfrm>
            <a:prstGeom prst="roundRect">
              <a:avLst/>
            </a:prstGeom>
            <a:solidFill>
              <a:schemeClr val="bg1">
                <a:lumMod val="50000"/>
              </a:schemeClr>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defRPr/>
              </a:pPr>
              <a:r>
                <a:rPr lang="en-US" sz="700" b="1" dirty="0">
                  <a:solidFill>
                    <a:schemeClr val="bg2"/>
                  </a:solidFill>
                </a:rPr>
                <a:t>Vendor Transitions</a:t>
              </a:r>
            </a:p>
          </p:txBody>
        </p:sp>
        <p:sp>
          <p:nvSpPr>
            <p:cNvPr id="106" name="Rettangolo arrotondato 81"/>
            <p:cNvSpPr/>
            <p:nvPr/>
          </p:nvSpPr>
          <p:spPr>
            <a:xfrm>
              <a:off x="2669485" y="1940861"/>
              <a:ext cx="720000" cy="468000"/>
            </a:xfrm>
            <a:prstGeom prst="roundRect">
              <a:avLst/>
            </a:prstGeom>
            <a:solidFill>
              <a:schemeClr val="accent2"/>
            </a:solidFill>
            <a:ln w="3175">
              <a:noFill/>
            </a:ln>
            <a:effectLst>
              <a:outerShdw sx="1000" sy="1000" algn="bl" rotWithShape="0">
                <a:prstClr val="black"/>
              </a:outerShdw>
            </a:effectLst>
          </p:spPr>
          <p:style>
            <a:lnRef idx="1">
              <a:schemeClr val="accent3"/>
            </a:lnRef>
            <a:fillRef idx="2">
              <a:schemeClr val="accent3"/>
            </a:fillRef>
            <a:effectRef idx="1">
              <a:schemeClr val="accent3"/>
            </a:effectRef>
            <a:fontRef idx="minor">
              <a:schemeClr val="dk1"/>
            </a:fontRef>
          </p:style>
          <p:txBody>
            <a:bodyPr lIns="0" rIns="0" anchor="ctr"/>
            <a:lstStyle/>
            <a:p>
              <a:pPr algn="ctr">
                <a:defRPr/>
              </a:pPr>
              <a:r>
                <a:rPr lang="en-US" sz="700" b="1" dirty="0">
                  <a:solidFill>
                    <a:schemeClr val="accent1"/>
                  </a:solidFill>
                </a:rPr>
                <a:t>Select &amp; Evaluate Vendors</a:t>
              </a:r>
            </a:p>
          </p:txBody>
        </p:sp>
      </p:grpSp>
      <p:sp>
        <p:nvSpPr>
          <p:cNvPr id="3" name="TextBox 2">
            <a:extLst>
              <a:ext uri="{FF2B5EF4-FFF2-40B4-BE49-F238E27FC236}">
                <a16:creationId xmlns:a16="http://schemas.microsoft.com/office/drawing/2014/main" id="{A92ACC9C-96A6-4D47-AD8A-AB667A13A294}"/>
              </a:ext>
            </a:extLst>
          </p:cNvPr>
          <p:cNvSpPr txBox="1"/>
          <p:nvPr/>
        </p:nvSpPr>
        <p:spPr>
          <a:xfrm>
            <a:off x="4141259" y="3364237"/>
            <a:ext cx="147158" cy="159608"/>
          </a:xfrm>
          <a:prstGeom prst="rect">
            <a:avLst/>
          </a:prstGeom>
          <a:solidFill>
            <a:schemeClr val="bg2">
              <a:lumMod val="95000"/>
            </a:schemeClr>
          </a:solidFill>
        </p:spPr>
        <p:txBody>
          <a:bodyPr wrap="square" rtlCol="0">
            <a:spAutoFit/>
          </a:bodyPr>
          <a:lstStyle/>
          <a:p>
            <a:endParaRPr lang="en-US" sz="1200" dirty="0"/>
          </a:p>
        </p:txBody>
      </p:sp>
    </p:spTree>
    <p:extLst>
      <p:ext uri="{BB962C8B-B14F-4D97-AF65-F5344CB8AC3E}">
        <p14:creationId xmlns:p14="http://schemas.microsoft.com/office/powerpoint/2010/main" val="250371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these icons to help direct you as you navigate this research </a:t>
            </a:r>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US" sz="1400" dirty="0"/>
              <a:t>This icon denotes a slide where a supporting Info-Tech tool or template will help you perform the activity or step associated with the slide. Refer to the supporting tool or template to get the best results and proceed to the next step of the project.</a:t>
            </a:r>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US" sz="1400" dirty="0"/>
              <a:t>This icon denotes a slide with an associated activity. The activity can be performed either as part of your project or with the support of Info-Tech team members, who will come onsite to facilitate a workshop for your organization.</a:t>
            </a:r>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a:t>Use these icons to help guide you through each step of the blueprint and direct you to content related to the recommended activities. </a:t>
            </a:r>
          </a:p>
        </p:txBody>
      </p:sp>
    </p:spTree>
    <p:extLst>
      <p:ext uri="{BB962C8B-B14F-4D97-AF65-F5344CB8AC3E}">
        <p14:creationId xmlns:p14="http://schemas.microsoft.com/office/powerpoint/2010/main" val="42392308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a:defRPr sz="1200"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1544</Words>
  <Application>Microsoft Office PowerPoint</Application>
  <PresentationFormat>On-screen Show (4:3)</PresentationFormat>
  <Paragraphs>257</Paragraphs>
  <Slides>13</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13</vt:i4>
      </vt:variant>
      <vt:variant>
        <vt:lpstr>Custom Shows</vt:lpstr>
      </vt:variant>
      <vt:variant>
        <vt:i4>1</vt:i4>
      </vt:variant>
    </vt:vector>
  </HeadingPairs>
  <TitlesOfParts>
    <vt:vector size="22" baseType="lpstr">
      <vt:lpstr>Exo</vt:lpstr>
      <vt:lpstr>Open Sans</vt:lpstr>
      <vt:lpstr>Georgia</vt:lpstr>
      <vt:lpstr>Open Sans Light</vt:lpstr>
      <vt:lpstr>Arial</vt:lpstr>
      <vt:lpstr>Wingdings</vt:lpstr>
      <vt:lpstr>Calibri</vt:lpstr>
      <vt:lpstr>Theme1</vt:lpstr>
      <vt:lpstr>PowerPoint Presentation</vt:lpstr>
      <vt:lpstr>Table of contents</vt:lpstr>
      <vt:lpstr>PowerPoint Presentation</vt:lpstr>
      <vt:lpstr>Our understanding of the problem</vt:lpstr>
      <vt:lpstr>Executive summary</vt:lpstr>
      <vt:lpstr>Organizations are not ready to mitigate third-party risks</vt:lpstr>
      <vt:lpstr>Info-Tech’s risk-based approach to vendor security</vt:lpstr>
      <vt:lpstr>This research aligns with Info-Tech’s overall vendor management framework</vt:lpstr>
      <vt:lpstr>Use these icons to help direct you as you navigate this research </vt:lpstr>
      <vt:lpstr>Info-Tech offers various levels of support to best suit your needs</vt:lpstr>
      <vt:lpstr>Build a Vendor Security Assessment Service – project overview</vt:lpstr>
      <vt:lpstr>Workshop overview </vt:lpstr>
      <vt:lpstr>Measured value for Guided Implementations </vt:lpstr>
      <vt:lpstr>Custom Show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2022-01-05T19:39:15Z</dcterms:created>
  <dcterms:modified xsi:type="dcterms:W3CDTF">2022-08-17T16:18:49Z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2022-01-05T19:53:33Z</vt:lpwstr>
  </property>
  <property fmtid="{D5CDD505-2E9C-101B-9397-08002B2CF9AE}" pid="4" name="MSIP_Label_7d24214e-5322-4789-8422-cbe411bc3a74_Method">
    <vt:lpwstr>Privileged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3a566b4c-9242-4d44-8ed5-69aa9887c753</vt:lpwstr>
  </property>
  <property fmtid="{D5CDD505-2E9C-101B-9397-08002B2CF9AE}" pid="8" name="MSIP_Label_7d24214e-5322-4789-8422-cbe411bc3a74_ContentBits">
    <vt:lpwstr>0</vt:lpwstr>
  </property>
</Properties>
</file>