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60" r:id="rId2"/>
    <p:sldMasterId id="2147483905" r:id="rId3"/>
  </p:sldMasterIdLst>
  <p:notesMasterIdLst>
    <p:notesMasterId r:id="rId26"/>
  </p:notesMasterIdLst>
  <p:sldIdLst>
    <p:sldId id="552" r:id="rId4"/>
    <p:sldId id="4277" r:id="rId5"/>
    <p:sldId id="4279" r:id="rId6"/>
    <p:sldId id="4260" r:id="rId7"/>
    <p:sldId id="4258" r:id="rId8"/>
    <p:sldId id="4259" r:id="rId9"/>
    <p:sldId id="4276" r:id="rId10"/>
    <p:sldId id="4263" r:id="rId11"/>
    <p:sldId id="4264" r:id="rId12"/>
    <p:sldId id="4265" r:id="rId13"/>
    <p:sldId id="4266" r:id="rId14"/>
    <p:sldId id="4267" r:id="rId15"/>
    <p:sldId id="4268" r:id="rId16"/>
    <p:sldId id="4273" r:id="rId17"/>
    <p:sldId id="4274" r:id="rId18"/>
    <p:sldId id="4278" r:id="rId19"/>
    <p:sldId id="4271" r:id="rId20"/>
    <p:sldId id="1393" r:id="rId21"/>
    <p:sldId id="587" r:id="rId22"/>
    <p:sldId id="256" r:id="rId23"/>
    <p:sldId id="4250" r:id="rId24"/>
    <p:sldId id="339" r:id="rId25"/>
  </p:sldIdLst>
  <p:sldSz cx="12192000" cy="6858000"/>
  <p:notesSz cx="6858000" cy="9144000"/>
  <p:embeddedFontLst>
    <p:embeddedFont>
      <p:font typeface="Exo" panose="02000303000000000000" pitchFamily="2" charset="0"/>
      <p:regular r:id="rId27"/>
      <p:bold r:id="rId28"/>
      <p:italic r:id="rId29"/>
      <p:boldItalic r:id="rId30"/>
    </p:embeddedFont>
    <p:embeddedFont>
      <p:font typeface="Exo Light" panose="02000303000000000000" pitchFamily="2" charset="0"/>
      <p:regular r:id="rId31"/>
      <p:italic r:id="rId32"/>
    </p:embeddedFont>
    <p:embeddedFont>
      <p:font typeface="EXO MEDIUM" panose="02000603000000000000" pitchFamily="2" charset="0"/>
      <p:regular r:id="rId33"/>
      <p:italic r:id="rId34"/>
    </p:embeddedFont>
    <p:embeddedFont>
      <p:font typeface="Montserrat" panose="00000500000000000000" pitchFamily="2" charset="0"/>
      <p:regular r:id="rId35"/>
      <p:bold r:id="rId36"/>
      <p:italic r:id="rId37"/>
      <p:boldItalic r:id="rId38"/>
    </p:embeddedFont>
    <p:embeddedFont>
      <p:font typeface="Montserrat Light" panose="00000400000000000000" pitchFamily="2" charset="0"/>
      <p:regular r:id="rId39"/>
      <p:italic r:id="rId40"/>
    </p:embeddedFont>
    <p:embeddedFont>
      <p:font typeface="Montserrat Medium" panose="00000600000000000000" pitchFamily="2" charset="0"/>
      <p:regular r:id="rId41"/>
      <p:bold r:id="rId42"/>
      <p:italic r:id="rId43"/>
    </p:embeddedFont>
    <p:embeddedFont>
      <p:font typeface="Montserrat Semi Bold" panose="020B0604020202020204" charset="0"/>
      <p:regular r:id="rId44"/>
      <p:bold r:id="rId45"/>
    </p:embeddedFont>
    <p:embeddedFont>
      <p:font typeface="Montserrat SemiBold" panose="00000700000000000000" pitchFamily="2"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Roboto Condensed Light" panose="02000000000000000000" pitchFamily="2" charset="0"/>
      <p:regular r:id="rId54"/>
      <p:italic r:id="rId55"/>
    </p:embeddedFont>
    <p:embeddedFont>
      <p:font typeface="Roboto Light" panose="02000000000000000000" pitchFamily="2" charset="0"/>
      <p:regular r:id="rId56"/>
      <p:bold r:id="rId57"/>
      <p:italic r:id="rId58"/>
      <p:boldItalic r:id="rId59"/>
    </p:embeddedFont>
    <p:embeddedFont>
      <p:font typeface="Roboto Medium" panose="02000000000000000000" pitchFamily="2"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userDrawn="1">
          <p15:clr>
            <a:srgbClr val="A4A3A4"/>
          </p15:clr>
        </p15:guide>
        <p15:guide id="3" orient="horz" pos="15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8585"/>
    <a:srgbClr val="1B191A"/>
    <a:srgbClr val="F2F2F2"/>
    <a:srgbClr val="2576B7"/>
    <a:srgbClr val="717272"/>
    <a:srgbClr val="D9D9D9"/>
    <a:srgbClr val="A9C9E2"/>
    <a:srgbClr val="F6C333"/>
    <a:srgbClr val="4A4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441" autoAdjust="0"/>
    <p:restoredTop sz="96357" autoAdjust="0"/>
  </p:normalViewPr>
  <p:slideViewPr>
    <p:cSldViewPr snapToGrid="0">
      <p:cViewPr varScale="1">
        <p:scale>
          <a:sx n="110" d="100"/>
          <a:sy n="110" d="100"/>
        </p:scale>
        <p:origin x="1296" y="108"/>
      </p:cViewPr>
      <p:guideLst>
        <p:guide orient="horz" pos="799"/>
        <p:guide pos="3840"/>
        <p:guide orient="horz" pos="15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3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font" Target="fonts/font33.fntdata"/><Relationship Id="rId20" Type="http://schemas.openxmlformats.org/officeDocument/2006/relationships/slide" Target="slides/slide17.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7.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font" Target="fonts/font34.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Light" panose="02000000000000000000" pitchFamily="2"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Light" panose="02000000000000000000" pitchFamily="2" charset="0"/>
              </a:defRPr>
            </a:lvl1pPr>
          </a:lstStyle>
          <a:p>
            <a:fld id="{B082A928-4146-4BDD-BA41-0E78803CF5C7}" type="datetimeFigureOut">
              <a:rPr lang="en-CA" smtClean="0"/>
              <a:pPr/>
              <a:t>10/21/21</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Light" panose="02000000000000000000" pitchFamily="2" charset="0"/>
              </a:defRPr>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Light" panose="02000000000000000000" pitchFamily="2" charset="0"/>
              </a:defRPr>
            </a:lvl1pPr>
          </a:lstStyle>
          <a:p>
            <a:fld id="{5F7C57BD-B337-4910-897E-750C262C36B7}" type="slidenum">
              <a:rPr lang="en-CA" smtClean="0"/>
              <a:pPr/>
              <a:t>‹#›</a:t>
            </a:fld>
            <a:endParaRPr lang="en-CA" dirty="0"/>
          </a:p>
        </p:txBody>
      </p:sp>
    </p:spTree>
    <p:extLst>
      <p:ext uri="{BB962C8B-B14F-4D97-AF65-F5344CB8AC3E}">
        <p14:creationId xmlns:p14="http://schemas.microsoft.com/office/powerpoint/2010/main" val="2220252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dirty="0"/>
          </a:p>
        </p:txBody>
      </p:sp>
    </p:spTree>
    <p:extLst>
      <p:ext uri="{BB962C8B-B14F-4D97-AF65-F5344CB8AC3E}">
        <p14:creationId xmlns:p14="http://schemas.microsoft.com/office/powerpoint/2010/main" val="186056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10</a:t>
            </a:fld>
            <a:endParaRPr lang="en-CA" dirty="0"/>
          </a:p>
        </p:txBody>
      </p:sp>
    </p:spTree>
    <p:extLst>
      <p:ext uri="{BB962C8B-B14F-4D97-AF65-F5344CB8AC3E}">
        <p14:creationId xmlns:p14="http://schemas.microsoft.com/office/powerpoint/2010/main" val="1507641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11</a:t>
            </a:fld>
            <a:endParaRPr lang="en-CA" dirty="0"/>
          </a:p>
        </p:txBody>
      </p:sp>
    </p:spTree>
    <p:extLst>
      <p:ext uri="{BB962C8B-B14F-4D97-AF65-F5344CB8AC3E}">
        <p14:creationId xmlns:p14="http://schemas.microsoft.com/office/powerpoint/2010/main" val="726387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12</a:t>
            </a:fld>
            <a:endParaRPr lang="en-CA" dirty="0"/>
          </a:p>
        </p:txBody>
      </p:sp>
    </p:spTree>
    <p:extLst>
      <p:ext uri="{BB962C8B-B14F-4D97-AF65-F5344CB8AC3E}">
        <p14:creationId xmlns:p14="http://schemas.microsoft.com/office/powerpoint/2010/main" val="56008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13</a:t>
            </a:fld>
            <a:endParaRPr lang="en-CA" dirty="0"/>
          </a:p>
        </p:txBody>
      </p:sp>
    </p:spTree>
    <p:extLst>
      <p:ext uri="{BB962C8B-B14F-4D97-AF65-F5344CB8AC3E}">
        <p14:creationId xmlns:p14="http://schemas.microsoft.com/office/powerpoint/2010/main" val="383635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14</a:t>
            </a:fld>
            <a:endParaRPr lang="en-CA" dirty="0"/>
          </a:p>
        </p:txBody>
      </p:sp>
    </p:spTree>
    <p:extLst>
      <p:ext uri="{BB962C8B-B14F-4D97-AF65-F5344CB8AC3E}">
        <p14:creationId xmlns:p14="http://schemas.microsoft.com/office/powerpoint/2010/main" val="114481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15</a:t>
            </a:fld>
            <a:endParaRPr lang="en-CA" dirty="0"/>
          </a:p>
        </p:txBody>
      </p:sp>
    </p:spTree>
    <p:extLst>
      <p:ext uri="{BB962C8B-B14F-4D97-AF65-F5344CB8AC3E}">
        <p14:creationId xmlns:p14="http://schemas.microsoft.com/office/powerpoint/2010/main" val="1601177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16</a:t>
            </a:fld>
            <a:endParaRPr lang="en-CA" dirty="0"/>
          </a:p>
        </p:txBody>
      </p:sp>
    </p:spTree>
    <p:extLst>
      <p:ext uri="{BB962C8B-B14F-4D97-AF65-F5344CB8AC3E}">
        <p14:creationId xmlns:p14="http://schemas.microsoft.com/office/powerpoint/2010/main" val="103560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C57BD-B337-4910-897E-750C262C36B7}" type="slidenum">
              <a:rPr lang="en-CA" smtClean="0"/>
              <a:t>17</a:t>
            </a:fld>
            <a:endParaRPr lang="en-CA" dirty="0"/>
          </a:p>
        </p:txBody>
      </p:sp>
    </p:spTree>
    <p:extLst>
      <p:ext uri="{BB962C8B-B14F-4D97-AF65-F5344CB8AC3E}">
        <p14:creationId xmlns:p14="http://schemas.microsoft.com/office/powerpoint/2010/main" val="250079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ea typeface="+mn-ea"/>
                <a:cs typeface="+mn-cs"/>
              </a:rPr>
              <a:t>My First Template</a:t>
            </a:r>
          </a:p>
        </p:txBody>
      </p:sp>
    </p:spTree>
    <p:extLst>
      <p:ext uri="{BB962C8B-B14F-4D97-AF65-F5344CB8AC3E}">
        <p14:creationId xmlns:p14="http://schemas.microsoft.com/office/powerpoint/2010/main" val="2948190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19</a:t>
            </a:fld>
            <a:endParaRPr lang="en-CA" dirty="0"/>
          </a:p>
        </p:txBody>
      </p:sp>
    </p:spTree>
    <p:extLst>
      <p:ext uri="{BB962C8B-B14F-4D97-AF65-F5344CB8AC3E}">
        <p14:creationId xmlns:p14="http://schemas.microsoft.com/office/powerpoint/2010/main" val="45101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2</a:t>
            </a:fld>
            <a:endParaRPr lang="en-CA" dirty="0"/>
          </a:p>
        </p:txBody>
      </p:sp>
    </p:spTree>
    <p:extLst>
      <p:ext uri="{BB962C8B-B14F-4D97-AF65-F5344CB8AC3E}">
        <p14:creationId xmlns:p14="http://schemas.microsoft.com/office/powerpoint/2010/main" val="1746588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F7C57BD-B337-4910-897E-750C262C36B7}" type="slidenum">
              <a:rPr lang="en-CA" smtClean="0"/>
              <a:t>20</a:t>
            </a:fld>
            <a:endParaRPr lang="en-CA" dirty="0"/>
          </a:p>
        </p:txBody>
      </p:sp>
    </p:spTree>
    <p:extLst>
      <p:ext uri="{BB962C8B-B14F-4D97-AF65-F5344CB8AC3E}">
        <p14:creationId xmlns:p14="http://schemas.microsoft.com/office/powerpoint/2010/main" val="3383607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r>
              <a:rPr lang="en-US" dirty="0">
                <a:cs typeface="Calibri"/>
              </a:rPr>
              <a:t>Note from Carmi: Suggest this is where I finish housekeeping and hand off to Gord to introduce the research themes and trends.</a:t>
            </a:r>
          </a:p>
          <a:p>
            <a:r>
              <a:rPr lang="en-US" dirty="0">
                <a:cs typeface="Calibri"/>
              </a:rPr>
              <a:t>More general note: Let’s more specifically identify, in the slide notes, who speaks for which sections – and confirm where transitions are expected to occur.</a:t>
            </a:r>
          </a:p>
          <a:p>
            <a:endParaRPr lang="en-US" dirty="0">
              <a:cs typeface="Calibri"/>
            </a:endParaRPr>
          </a:p>
          <a:p>
            <a:r>
              <a:rPr lang="en-US" dirty="0">
                <a:cs typeface="Calibri"/>
              </a:rPr>
              <a:t>Hand off to Gord</a:t>
            </a:r>
          </a:p>
        </p:txBody>
      </p:sp>
      <p:sp>
        <p:nvSpPr>
          <p:cNvPr id="4" name="Slide Number Placeholder 3"/>
          <p:cNvSpPr>
            <a:spLocks noGrp="1"/>
          </p:cNvSpPr>
          <p:nvPr>
            <p:ph type="sldNum" sz="quarter" idx="5"/>
          </p:nvPr>
        </p:nvSpPr>
        <p:spPr/>
        <p:txBody>
          <a:bodyPr/>
          <a:lstStyle/>
          <a:p>
            <a:fld id="{5F7C57BD-B337-4910-897E-750C262C36B7}" type="slidenum">
              <a:rPr lang="en-CA" smtClean="0"/>
              <a:t>21</a:t>
            </a:fld>
            <a:endParaRPr lang="en-CA" dirty="0"/>
          </a:p>
        </p:txBody>
      </p:sp>
    </p:spTree>
    <p:extLst>
      <p:ext uri="{BB962C8B-B14F-4D97-AF65-F5344CB8AC3E}">
        <p14:creationId xmlns:p14="http://schemas.microsoft.com/office/powerpoint/2010/main" val="3566687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16313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3</a:t>
            </a:fld>
            <a:endParaRPr lang="en-CA" dirty="0"/>
          </a:p>
        </p:txBody>
      </p:sp>
    </p:spTree>
    <p:extLst>
      <p:ext uri="{BB962C8B-B14F-4D97-AF65-F5344CB8AC3E}">
        <p14:creationId xmlns:p14="http://schemas.microsoft.com/office/powerpoint/2010/main" val="623712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4</a:t>
            </a:fld>
            <a:endParaRPr lang="en-CA" dirty="0"/>
          </a:p>
        </p:txBody>
      </p:sp>
    </p:spTree>
    <p:extLst>
      <p:ext uri="{BB962C8B-B14F-4D97-AF65-F5344CB8AC3E}">
        <p14:creationId xmlns:p14="http://schemas.microsoft.com/office/powerpoint/2010/main" val="134860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5</a:t>
            </a:fld>
            <a:endParaRPr lang="en-CA" dirty="0"/>
          </a:p>
        </p:txBody>
      </p:sp>
    </p:spTree>
    <p:extLst>
      <p:ext uri="{BB962C8B-B14F-4D97-AF65-F5344CB8AC3E}">
        <p14:creationId xmlns:p14="http://schemas.microsoft.com/office/powerpoint/2010/main" val="51773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6</a:t>
            </a:fld>
            <a:endParaRPr lang="en-CA" dirty="0"/>
          </a:p>
        </p:txBody>
      </p:sp>
    </p:spTree>
    <p:extLst>
      <p:ext uri="{BB962C8B-B14F-4D97-AF65-F5344CB8AC3E}">
        <p14:creationId xmlns:p14="http://schemas.microsoft.com/office/powerpoint/2010/main" val="370374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7</a:t>
            </a:fld>
            <a:endParaRPr lang="en-CA" dirty="0"/>
          </a:p>
        </p:txBody>
      </p:sp>
    </p:spTree>
    <p:extLst>
      <p:ext uri="{BB962C8B-B14F-4D97-AF65-F5344CB8AC3E}">
        <p14:creationId xmlns:p14="http://schemas.microsoft.com/office/powerpoint/2010/main" val="111895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8</a:t>
            </a:fld>
            <a:endParaRPr lang="en-CA" dirty="0"/>
          </a:p>
        </p:txBody>
      </p:sp>
    </p:spTree>
    <p:extLst>
      <p:ext uri="{BB962C8B-B14F-4D97-AF65-F5344CB8AC3E}">
        <p14:creationId xmlns:p14="http://schemas.microsoft.com/office/powerpoint/2010/main" val="131059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7C57BD-B337-4910-897E-750C262C36B7}" type="slidenum">
              <a:rPr lang="en-CA" smtClean="0"/>
              <a:t>9</a:t>
            </a:fld>
            <a:endParaRPr lang="en-CA" dirty="0"/>
          </a:p>
        </p:txBody>
      </p:sp>
    </p:spTree>
    <p:extLst>
      <p:ext uri="{BB962C8B-B14F-4D97-AF65-F5344CB8AC3E}">
        <p14:creationId xmlns:p14="http://schemas.microsoft.com/office/powerpoint/2010/main" val="3454909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Light-C">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790" y="1391732"/>
            <a:ext cx="7384883" cy="1306512"/>
          </a:xfrm>
          <a:prstGeom prst="rect">
            <a:avLst/>
          </a:prstGeom>
        </p:spPr>
        <p:txBody>
          <a:bodyPr/>
          <a:lstStyle>
            <a:lvl1pPr>
              <a:lnSpc>
                <a:spcPct val="90000"/>
              </a:lnSpc>
              <a:defRPr sz="4400" b="1" i="0">
                <a:solidFill>
                  <a:srgbClr val="2576B7"/>
                </a:solidFill>
                <a:latin typeface="Montserrat Semi 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790" y="2794291"/>
            <a:ext cx="5702883"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700867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idebar light left,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0F433C-4D4D-B949-B20B-24F1F1B34BC1}"/>
              </a:ext>
            </a:extLst>
          </p:cNvPr>
          <p:cNvSpPr/>
          <p:nvPr userDrawn="1"/>
        </p:nvSpPr>
        <p:spPr>
          <a:xfrm>
            <a:off x="1" y="0"/>
            <a:ext cx="4548187" cy="6858000"/>
          </a:xfrm>
          <a:prstGeom prst="rect">
            <a:avLst/>
          </a:prstGeom>
          <a:gradFill>
            <a:gsLst>
              <a:gs pos="0">
                <a:srgbClr val="9DA3AD"/>
              </a:gs>
              <a:gs pos="100000">
                <a:srgbClr val="ECECE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92" b="0" i="0" dirty="0">
              <a:latin typeface="Roboto Light" panose="02000000000000000000" pitchFamily="2" charset="0"/>
            </a:endParaRPr>
          </a:p>
        </p:txBody>
      </p:sp>
      <p:sp>
        <p:nvSpPr>
          <p:cNvPr id="9" name="Title 1">
            <a:extLst>
              <a:ext uri="{FF2B5EF4-FFF2-40B4-BE49-F238E27FC236}">
                <a16:creationId xmlns:a16="http://schemas.microsoft.com/office/drawing/2014/main" id="{FC5C15C3-F5A7-0545-90DA-E2F93B1D238D}"/>
              </a:ext>
            </a:extLst>
          </p:cNvPr>
          <p:cNvSpPr>
            <a:spLocks noGrp="1"/>
          </p:cNvSpPr>
          <p:nvPr>
            <p:ph type="title"/>
          </p:nvPr>
        </p:nvSpPr>
        <p:spPr>
          <a:xfrm>
            <a:off x="7643814" y="1091623"/>
            <a:ext cx="3455987" cy="831706"/>
          </a:xfrm>
        </p:spPr>
        <p:txBody>
          <a:bodyPr>
            <a:noAutofit/>
          </a:bodyPr>
          <a:lstStyle>
            <a:lvl1pPr>
              <a:defRPr>
                <a:solidFill>
                  <a:schemeClr val="accent1"/>
                </a:solidFill>
              </a:defRPr>
            </a:lvl1pPr>
          </a:lstStyle>
          <a:p>
            <a:r>
              <a:rPr lang="en-US" dirty="0"/>
              <a:t>Click to edit Master title style</a:t>
            </a:r>
          </a:p>
        </p:txBody>
      </p:sp>
      <p:sp>
        <p:nvSpPr>
          <p:cNvPr id="13" name="Rectangle 12">
            <a:extLst>
              <a:ext uri="{FF2B5EF4-FFF2-40B4-BE49-F238E27FC236}">
                <a16:creationId xmlns:a16="http://schemas.microsoft.com/office/drawing/2014/main" id="{00296C3F-8245-3C4B-9516-BA6676307C0A}"/>
              </a:ext>
            </a:extLst>
          </p:cNvPr>
          <p:cNvSpPr/>
          <p:nvPr userDrawn="1"/>
        </p:nvSpPr>
        <p:spPr>
          <a:xfrm>
            <a:off x="1055688" y="1091623"/>
            <a:ext cx="4860925" cy="4782704"/>
          </a:xfrm>
          <a:prstGeom prst="rect">
            <a:avLst/>
          </a:prstGeom>
          <a:solidFill>
            <a:schemeClr val="bg1"/>
          </a:solidFill>
          <a:ln>
            <a:noFill/>
          </a:ln>
          <a:effectLst>
            <a:outerShdw blurRad="546100" dir="4020000" sx="105000" sy="105000" algn="ctr" rotWithShape="0">
              <a:srgbClr val="000000">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92" b="0" i="0" dirty="0">
              <a:latin typeface="Roboto Light" panose="02000000000000000000" pitchFamily="2" charset="0"/>
            </a:endParaRPr>
          </a:p>
        </p:txBody>
      </p:sp>
      <p:sp>
        <p:nvSpPr>
          <p:cNvPr id="17" name="Content Placeholder 2">
            <a:extLst>
              <a:ext uri="{FF2B5EF4-FFF2-40B4-BE49-F238E27FC236}">
                <a16:creationId xmlns:a16="http://schemas.microsoft.com/office/drawing/2014/main" id="{3F61798B-C161-7D48-B5B5-0BC91811F76C}"/>
              </a:ext>
            </a:extLst>
          </p:cNvPr>
          <p:cNvSpPr>
            <a:spLocks noGrp="1"/>
          </p:cNvSpPr>
          <p:nvPr>
            <p:ph idx="15"/>
          </p:nvPr>
        </p:nvSpPr>
        <p:spPr>
          <a:xfrm>
            <a:off x="1761375" y="1990098"/>
            <a:ext cx="3580647" cy="352051"/>
          </a:xfrm>
        </p:spPr>
        <p:txBody>
          <a:bodyPr>
            <a:noAutofit/>
          </a:bodyPr>
          <a:lstStyle>
            <a:lvl1pPr marL="0" indent="0">
              <a:lnSpc>
                <a:spcPts val="3000"/>
              </a:lnSpc>
              <a:buNone/>
              <a:defRPr sz="2600" b="1">
                <a:solidFill>
                  <a:srgbClr val="717272"/>
                </a:solidFill>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a:t>Edit Master text styles</a:t>
            </a:r>
          </a:p>
        </p:txBody>
      </p:sp>
      <p:sp>
        <p:nvSpPr>
          <p:cNvPr id="18" name="Content Placeholder 2">
            <a:extLst>
              <a:ext uri="{FF2B5EF4-FFF2-40B4-BE49-F238E27FC236}">
                <a16:creationId xmlns:a16="http://schemas.microsoft.com/office/drawing/2014/main" id="{04286F87-39FE-F248-8AB2-A5B31837A01E}"/>
              </a:ext>
            </a:extLst>
          </p:cNvPr>
          <p:cNvSpPr>
            <a:spLocks noGrp="1"/>
          </p:cNvSpPr>
          <p:nvPr>
            <p:ph idx="16"/>
          </p:nvPr>
        </p:nvSpPr>
        <p:spPr>
          <a:xfrm>
            <a:off x="1761375" y="2570577"/>
            <a:ext cx="3500437" cy="2382425"/>
          </a:xfrm>
        </p:spPr>
        <p:txBody>
          <a:bodyPr>
            <a:noAutofit/>
          </a:bodyPr>
          <a:lstStyle>
            <a:lvl1pPr marL="0" indent="0">
              <a:lnSpc>
                <a:spcPts val="2600"/>
              </a:lnSpc>
              <a:buFont typeface="Arial" panose="020B0604020202020204" pitchFamily="34" charset="0"/>
              <a:buNone/>
              <a:defRPr sz="2000" b="0" i="0">
                <a:solidFill>
                  <a:srgbClr val="717272"/>
                </a:solidFill>
                <a:latin typeface="Montserrat" pitchFamily="2" charset="77"/>
                <a:ea typeface="Roboto Light" panose="02000000000000000000" pitchFamily="2" charset="0"/>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a:t>Edit Master text styles</a:t>
            </a:r>
          </a:p>
        </p:txBody>
      </p:sp>
      <p:sp>
        <p:nvSpPr>
          <p:cNvPr id="12" name="Rectangle 11">
            <a:extLst>
              <a:ext uri="{FF2B5EF4-FFF2-40B4-BE49-F238E27FC236}">
                <a16:creationId xmlns:a16="http://schemas.microsoft.com/office/drawing/2014/main" id="{CD7873AF-47C8-7341-B32E-E58606834972}"/>
              </a:ext>
            </a:extLst>
          </p:cNvPr>
          <p:cNvSpPr/>
          <p:nvPr userDrawn="1"/>
        </p:nvSpPr>
        <p:spPr>
          <a:xfrm>
            <a:off x="1055689" y="5804453"/>
            <a:ext cx="484505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b="0" i="0" dirty="0">
              <a:latin typeface="Roboto Light" panose="02000000000000000000" pitchFamily="2" charset="0"/>
            </a:endParaRPr>
          </a:p>
        </p:txBody>
      </p:sp>
      <p:sp>
        <p:nvSpPr>
          <p:cNvPr id="16" name="Content Placeholder 2">
            <a:extLst>
              <a:ext uri="{FF2B5EF4-FFF2-40B4-BE49-F238E27FC236}">
                <a16:creationId xmlns:a16="http://schemas.microsoft.com/office/drawing/2014/main" id="{30AE4F7A-894C-C341-BBC4-329DFE30F2E9}"/>
              </a:ext>
            </a:extLst>
          </p:cNvPr>
          <p:cNvSpPr>
            <a:spLocks noGrp="1"/>
          </p:cNvSpPr>
          <p:nvPr>
            <p:ph idx="1"/>
          </p:nvPr>
        </p:nvSpPr>
        <p:spPr>
          <a:xfrm>
            <a:off x="7643814" y="3052620"/>
            <a:ext cx="3930071" cy="607191"/>
          </a:xfrm>
        </p:spPr>
        <p:txBody>
          <a:bodyPr>
            <a:noAutofit/>
          </a:bodyPr>
          <a:lstStyle>
            <a:lvl1pPr marL="0" indent="0">
              <a:lnSpc>
                <a:spcPts val="3000"/>
              </a:lnSpc>
              <a:buNone/>
              <a:defRPr sz="2600" b="1">
                <a:solidFill>
                  <a:srgbClr val="717272"/>
                </a:solidFill>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a:t>Edit Master text styles</a:t>
            </a:r>
          </a:p>
        </p:txBody>
      </p:sp>
      <p:sp>
        <p:nvSpPr>
          <p:cNvPr id="19" name="Content Placeholder 2">
            <a:extLst>
              <a:ext uri="{FF2B5EF4-FFF2-40B4-BE49-F238E27FC236}">
                <a16:creationId xmlns:a16="http://schemas.microsoft.com/office/drawing/2014/main" id="{350C9BA0-A67F-A344-8FEF-279C2C186F86}"/>
              </a:ext>
            </a:extLst>
          </p:cNvPr>
          <p:cNvSpPr>
            <a:spLocks noGrp="1"/>
          </p:cNvSpPr>
          <p:nvPr>
            <p:ph idx="14"/>
          </p:nvPr>
        </p:nvSpPr>
        <p:spPr>
          <a:xfrm>
            <a:off x="7643815" y="3967899"/>
            <a:ext cx="3909752" cy="999458"/>
          </a:xfrm>
        </p:spPr>
        <p:txBody>
          <a:bodyPr>
            <a:noAutofit/>
          </a:bodyPr>
          <a:lstStyle>
            <a:lvl1pPr marL="0" indent="0">
              <a:lnSpc>
                <a:spcPts val="2600"/>
              </a:lnSpc>
              <a:buNone/>
              <a:defRPr sz="2000" b="0" i="0">
                <a:solidFill>
                  <a:srgbClr val="4B4B4B"/>
                </a:solidFill>
                <a:latin typeface="Roboto Light" panose="02000000000000000000" pitchFamily="2" charset="0"/>
                <a:ea typeface="Roboto Light" panose="02000000000000000000" pitchFamily="2" charset="0"/>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a:t>Edit Master text styles</a:t>
            </a:r>
          </a:p>
        </p:txBody>
      </p:sp>
      <p:sp>
        <p:nvSpPr>
          <p:cNvPr id="20" name="Content Placeholder 2">
            <a:extLst>
              <a:ext uri="{FF2B5EF4-FFF2-40B4-BE49-F238E27FC236}">
                <a16:creationId xmlns:a16="http://schemas.microsoft.com/office/drawing/2014/main" id="{E53A4557-6499-7A40-A900-4C586CFF8B6B}"/>
              </a:ext>
            </a:extLst>
          </p:cNvPr>
          <p:cNvSpPr>
            <a:spLocks noGrp="1"/>
          </p:cNvSpPr>
          <p:nvPr>
            <p:ph idx="17"/>
          </p:nvPr>
        </p:nvSpPr>
        <p:spPr>
          <a:xfrm>
            <a:off x="1761374" y="5127601"/>
            <a:ext cx="3509126" cy="409600"/>
          </a:xfrm>
        </p:spPr>
        <p:txBody>
          <a:bodyPr>
            <a:noAutofit/>
          </a:bodyPr>
          <a:lstStyle>
            <a:lvl1pPr marL="0" indent="0">
              <a:lnSpc>
                <a:spcPts val="2600"/>
              </a:lnSpc>
              <a:buFont typeface="Arial" panose="020B0604020202020204" pitchFamily="34" charset="0"/>
              <a:buNone/>
              <a:defRPr sz="1400" b="0" i="0">
                <a:solidFill>
                  <a:srgbClr val="717272"/>
                </a:solidFill>
                <a:latin typeface="Montserrat" pitchFamily="2" charset="77"/>
                <a:ea typeface="Roboto Light" panose="02000000000000000000" pitchFamily="2" charset="0"/>
              </a:defRPr>
            </a:lvl1pPr>
            <a:lvl2pPr>
              <a:defRPr sz="2400">
                <a:solidFill>
                  <a:srgbClr val="4B4B4B"/>
                </a:solidFill>
              </a:defRPr>
            </a:lvl2pPr>
            <a:lvl3pPr>
              <a:defRPr>
                <a:solidFill>
                  <a:srgbClr val="4B4B4B"/>
                </a:solidFill>
              </a:defRPr>
            </a:lvl3pPr>
            <a:lvl4pPr>
              <a:defRPr>
                <a:solidFill>
                  <a:srgbClr val="4B4B4B"/>
                </a:solidFill>
              </a:defRPr>
            </a:lvl4pPr>
            <a:lvl5pPr>
              <a:defRPr sz="1600">
                <a:solidFill>
                  <a:srgbClr val="4B4B4B"/>
                </a:solidFill>
              </a:defRPr>
            </a:lvl5pPr>
          </a:lstStyle>
          <a:p>
            <a:pPr lvl="0"/>
            <a:r>
              <a:rPr lang="en-US"/>
              <a:t>Edit Master text styles</a:t>
            </a:r>
          </a:p>
        </p:txBody>
      </p:sp>
    </p:spTree>
    <p:extLst>
      <p:ext uri="{BB962C8B-B14F-4D97-AF65-F5344CB8AC3E}">
        <p14:creationId xmlns:p14="http://schemas.microsoft.com/office/powerpoint/2010/main" val="1593436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1" y="544769"/>
            <a:ext cx="5631623" cy="1130188"/>
          </a:xfrm>
        </p:spPr>
        <p:txBody>
          <a:bodyPr>
            <a:noAutofit/>
          </a:bodyPr>
          <a:lstStyle>
            <a:lvl1pPr>
              <a:defRPr b="0" i="0"/>
            </a:lvl1pPr>
          </a:lstStyle>
          <a:p>
            <a:r>
              <a:rPr lang="en-US" dirty="0"/>
              <a:t>Click to edit Master title style</a:t>
            </a:r>
          </a:p>
        </p:txBody>
      </p:sp>
    </p:spTree>
    <p:extLst>
      <p:ext uri="{BB962C8B-B14F-4D97-AF65-F5344CB8AC3E}">
        <p14:creationId xmlns:p14="http://schemas.microsoft.com/office/powerpoint/2010/main" val="36617178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ADD12E-33C8-47F5-AEA1-E25F893A37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A99D45DB-5BA9-4E92-B8FB-6DD9B5F16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272886756"/>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832A59-6776-FB45-B128-62CA5AD9D5A6}"/>
              </a:ext>
            </a:extLst>
          </p:cNvPr>
          <p:cNvSpPr>
            <a:spLocks noGrp="1"/>
          </p:cNvSpPr>
          <p:nvPr>
            <p:ph type="title"/>
          </p:nvPr>
        </p:nvSpPr>
        <p:spPr>
          <a:xfrm>
            <a:off x="1073729" y="1093789"/>
            <a:ext cx="10023763" cy="831706"/>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547967F-AA4E-7F4F-805F-2214EA7494E3}"/>
              </a:ext>
            </a:extLst>
          </p:cNvPr>
          <p:cNvSpPr>
            <a:spLocks noGrp="1"/>
          </p:cNvSpPr>
          <p:nvPr>
            <p:ph type="body" idx="1"/>
          </p:nvPr>
        </p:nvSpPr>
        <p:spPr>
          <a:xfrm>
            <a:off x="1073729" y="2060432"/>
            <a:ext cx="10023763" cy="4077132"/>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F22A375-E972-1640-98CA-81821C82C687}"/>
              </a:ext>
            </a:extLst>
          </p:cNvPr>
          <p:cNvSpPr txBox="1"/>
          <p:nvPr userDrawn="1"/>
        </p:nvSpPr>
        <p:spPr>
          <a:xfrm>
            <a:off x="8802875" y="6449569"/>
            <a:ext cx="3437887"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b="0" i="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b="0" i="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57432838"/>
      </p:ext>
    </p:extLst>
  </p:cSld>
  <p:clrMap bg1="lt1" tx1="dk1" bg2="lt2" tx2="dk2" accent1="accent1" accent2="accent2" accent3="accent3" accent4="accent4" accent5="accent5" accent6="accent6" hlink="hlink" folHlink="folHlink"/>
  <p:sldLayoutIdLst>
    <p:sldLayoutId id="2147483667" r:id="rId1"/>
  </p:sldLayoutIdLst>
  <p:hf hdr="0" dt="0"/>
  <p:txStyles>
    <p:titleStyle>
      <a:lvl1pPr algn="l" defTabSz="914309"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p:titleStyle>
    <p:bodyStyle>
      <a:lvl1pPr marL="0" indent="0" algn="l" defTabSz="914309" rtl="0" eaLnBrk="1" latinLnBrk="0" hangingPunct="1">
        <a:lnSpc>
          <a:spcPct val="90000"/>
        </a:lnSpc>
        <a:spcBef>
          <a:spcPts val="1000"/>
        </a:spcBef>
        <a:buFont typeface="Arial" panose="020B0604020202020204" pitchFamily="34" charset="0"/>
        <a:buNone/>
        <a:defRPr sz="2400" b="1" i="0" kern="1200">
          <a:solidFill>
            <a:srgbClr val="717272"/>
          </a:solidFill>
          <a:latin typeface="Montserrat"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040" indent="-228577" algn="l" defTabSz="914309"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194" indent="-228577" algn="l" defTabSz="914309" rtl="0" eaLnBrk="1" latinLnBrk="0" hangingPunct="1">
        <a:lnSpc>
          <a:spcPts val="1600"/>
        </a:lnSpc>
        <a:spcBef>
          <a:spcPts val="500"/>
        </a:spcBef>
        <a:buFont typeface="Arial" panose="020B0604020202020204" pitchFamily="34" charset="0"/>
        <a:buChar char="•"/>
        <a:defRPr sz="1200" b="0" i="0" kern="1200">
          <a:solidFill>
            <a:srgbClr val="4B4B4B"/>
          </a:solidFill>
          <a:latin typeface="Roboto Light" panose="02000000000000000000" pitchFamily="2" charset="0"/>
          <a:ea typeface="Roboto Light" panose="02000000000000000000" pitchFamily="2" charset="0"/>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1549">
          <p15:clr>
            <a:srgbClr val="F26B43"/>
          </p15:clr>
        </p15:guide>
        <p15:guide id="3" pos="1776">
          <p15:clr>
            <a:srgbClr val="F26B43"/>
          </p15:clr>
        </p15:guide>
        <p15:guide id="4" pos="2638">
          <p15:clr>
            <a:srgbClr val="F26B43"/>
          </p15:clr>
        </p15:guide>
        <p15:guide id="5" pos="2865">
          <p15:clr>
            <a:srgbClr val="F26B43"/>
          </p15:clr>
        </p15:guide>
        <p15:guide id="6" pos="3727">
          <p15:clr>
            <a:srgbClr val="F26B43"/>
          </p15:clr>
        </p15:guide>
        <p15:guide id="7" pos="6131">
          <p15:clr>
            <a:srgbClr val="F26B43"/>
          </p15:clr>
        </p15:guide>
        <p15:guide id="8" pos="4815">
          <p15:clr>
            <a:srgbClr val="F26B43"/>
          </p15:clr>
        </p15:guide>
        <p15:guide id="9" pos="5042">
          <p15:clr>
            <a:srgbClr val="F26B43"/>
          </p15:clr>
        </p15:guide>
        <p15:guide id="10" pos="5904">
          <p15:clr>
            <a:srgbClr val="F26B43"/>
          </p15:clr>
        </p15:guide>
        <p15:guide id="11" orient="horz" pos="686">
          <p15:clr>
            <a:srgbClr val="F26B43"/>
          </p15:clr>
        </p15:guide>
        <p15:guide id="12" orient="horz" pos="3884">
          <p15:clr>
            <a:srgbClr val="F26B43"/>
          </p15:clr>
        </p15:guide>
        <p15:guide id="13" pos="6992">
          <p15:clr>
            <a:srgbClr val="F26B43"/>
          </p15:clr>
        </p15:guide>
        <p15:guide id="14" pos="39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061" y="530021"/>
            <a:ext cx="5631623"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2875" y="6449569"/>
            <a:ext cx="3437887"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b="0" i="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b="0" i="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112898376"/>
      </p:ext>
    </p:extLst>
  </p:cSld>
  <p:clrMap bg1="lt1" tx1="dk1" bg2="lt2" tx2="dk2" accent1="accent1" accent2="accent2" accent3="accent3" accent4="accent4" accent5="accent5" accent6="accent6" hlink="hlink" folHlink="folHlink"/>
  <p:sldLayoutIdLst>
    <p:sldLayoutId id="2147483906" r:id="rId1"/>
  </p:sldLayoutIdLst>
  <p:hf hdr="0" ftr="0" dt="0"/>
  <p:txStyles>
    <p:titleStyle>
      <a:lvl1pPr algn="l" defTabSz="914309" rtl="0" eaLnBrk="1" latinLnBrk="0" hangingPunct="1">
        <a:lnSpc>
          <a:spcPct val="90000"/>
        </a:lnSpc>
        <a:spcBef>
          <a:spcPct val="0"/>
        </a:spcBef>
        <a:buNone/>
        <a:defRPr sz="4000" b="1" i="0" kern="1200">
          <a:solidFill>
            <a:srgbClr val="4A4A4A"/>
          </a:solidFill>
          <a:latin typeface="Montserrat Semi 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infotech.com/research/ss/design-an-enterprise-architecture-strategy?utm_source=engage-distribution&amp;utm_medium=engage-distribution-july-it-new-research-agenda" TargetMode="Externa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35.jpeg"/><Relationship Id="rId4" Type="http://schemas.openxmlformats.org/officeDocument/2006/relationships/image" Target="../media/image6.emf"/><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hyperlink" Target="https://www.infotech.com/research/ss/build-a-security-compliance-program?utm_source=engage-distribution&amp;utm_medium=engage-distribution-july-it-new-research-agenda" TargetMode="External"/><Relationship Id="rId5" Type="http://schemas.openxmlformats.org/officeDocument/2006/relationships/image" Target="../media/image39.png"/><Relationship Id="rId10" Type="http://schemas.openxmlformats.org/officeDocument/2006/relationships/image" Target="../media/image6.emf"/><Relationship Id="rId4" Type="http://schemas.openxmlformats.org/officeDocument/2006/relationships/image" Target="../media/image38.png"/><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45.jpeg"/><Relationship Id="rId10" Type="http://schemas.openxmlformats.org/officeDocument/2006/relationships/image" Target="../media/image10.png"/><Relationship Id="rId4" Type="http://schemas.openxmlformats.org/officeDocument/2006/relationships/image" Target="../media/image44.png"/><Relationship Id="rId9" Type="http://schemas.openxmlformats.org/officeDocument/2006/relationships/hyperlink" Target="https://www.infotech.com/research/ss/build-an-application-department-strategy?utm_source=engage-distribution&amp;utm_medium=engage-distribution-july-it-new-research-agenda"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0.jpeg"/><Relationship Id="rId11" Type="http://schemas.openxmlformats.org/officeDocument/2006/relationships/image" Target="../media/image10.png"/><Relationship Id="rId5" Type="http://schemas.openxmlformats.org/officeDocument/2006/relationships/image" Target="../media/image49.png"/><Relationship Id="rId10" Type="http://schemas.openxmlformats.org/officeDocument/2006/relationships/hyperlink" Target="https://www.infotech.com/research/ss/take-control-of-infrastructure-and-operations-metrics?utm_source=engage-distribution&amp;utm_medium=engage-distribution-july-it-new-research-agenda" TargetMode="External"/><Relationship Id="rId4" Type="http://schemas.openxmlformats.org/officeDocument/2006/relationships/image" Target="../media/image48.png"/><Relationship Id="rId9" Type="http://schemas.openxmlformats.org/officeDocument/2006/relationships/image" Target="../media/image6.emf"/></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e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emf"/><Relationship Id="rId11" Type="http://schemas.openxmlformats.org/officeDocument/2006/relationships/image" Target="../media/image10.png"/><Relationship Id="rId5" Type="http://schemas.openxmlformats.org/officeDocument/2006/relationships/image" Target="../media/image53.jpeg"/><Relationship Id="rId10" Type="http://schemas.openxmlformats.org/officeDocument/2006/relationships/hyperlink" Target="https://www.infotech.com/modernization-center?utm_source=engage-distribution&amp;utm_medium=engage-distribution-july-it-new-research-agenda" TargetMode="External"/><Relationship Id="rId4" Type="http://schemas.openxmlformats.org/officeDocument/2006/relationships/image" Target="../media/image8.jpe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jpe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infotech.com/agile-transformation-center" TargetMode="External"/><Relationship Id="rId11" Type="http://schemas.openxmlformats.org/officeDocument/2006/relationships/image" Target="../media/image10.png"/><Relationship Id="rId5" Type="http://schemas.openxmlformats.org/officeDocument/2006/relationships/image" Target="../media/image45.jpeg"/><Relationship Id="rId10" Type="http://schemas.openxmlformats.org/officeDocument/2006/relationships/hyperlink" Target="https://www.infotech.com/agile-transformation-center?utm_source=engage-distribution&amp;utm_medium=engage-distribution-july-it-new-research-agenda" TargetMode="External"/><Relationship Id="rId4" Type="http://schemas.openxmlformats.org/officeDocument/2006/relationships/image" Target="../media/image8.jpeg"/><Relationship Id="rId9" Type="http://schemas.openxmlformats.org/officeDocument/2006/relationships/image" Target="../media/image6.emf"/></Relationships>
</file>

<file path=ppt/slides/_rels/slide1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png"/><Relationship Id="rId7"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3.jpeg"/><Relationship Id="rId11" Type="http://schemas.openxmlformats.org/officeDocument/2006/relationships/image" Target="../media/image10.png"/><Relationship Id="rId5" Type="http://schemas.openxmlformats.org/officeDocument/2006/relationships/image" Target="../media/image62.png"/><Relationship Id="rId10" Type="http://schemas.openxmlformats.org/officeDocument/2006/relationships/hyperlink" Target="https://www.infotech.com/products/contract-review?utm_source=engage-distribution&amp;utm_medium=engage-distribution-july-it-new-research-agenda" TargetMode="External"/><Relationship Id="rId4" Type="http://schemas.openxmlformats.org/officeDocument/2006/relationships/image" Target="../media/image61.png"/><Relationship Id="rId9"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3" Type="http://schemas.openxmlformats.org/officeDocument/2006/relationships/hyperlink" Target="https://www.infotech.com/research/ss/create-a-work-from-anywhere-strategy?utm_source=engage-distribution&amp;utm_medium=engage-distribution-july-it-new-research-agenda" TargetMode="External"/><Relationship Id="rId18" Type="http://schemas.openxmlformats.org/officeDocument/2006/relationships/hyperlink" Target="https://www.infotech.com/research/ss/identify-the-components-of-your-cloud-security-architecture?utm_source=engage-distribution&amp;utm_medium=engage-distribution-july-it-new-research-agenda" TargetMode="External"/><Relationship Id="rId26" Type="http://schemas.openxmlformats.org/officeDocument/2006/relationships/hyperlink" Target="https://www.infotech.com/research/ss/craft-a-customer-driven-market-strategy-with-unbiased-data?utm_source=engage-distribution&amp;utm_medium=engage-distribution-july-it-new-research-agenda" TargetMode="External"/><Relationship Id="rId3" Type="http://schemas.openxmlformats.org/officeDocument/2006/relationships/hyperlink" Target="https://www.infotech.com/research/ss/it-diversity-inclusion-tactics?utm_source=engage-distribution&amp;utm_medium=engage-distribution-july-it-new-research-agenda" TargetMode="External"/><Relationship Id="rId21" Type="http://schemas.openxmlformats.org/officeDocument/2006/relationships/hyperlink" Target="https://www.infotech.com/research/ss/staff-the-pmo-for-resilience?utm_source=engage-distribution&amp;utm_medium=engage-distribution-july-it-new-research-agenda" TargetMode="External"/><Relationship Id="rId34" Type="http://schemas.openxmlformats.org/officeDocument/2006/relationships/hyperlink" Target="https://www.infotech.com/research/ss/win-more-grant-funding-opportunities?utm_source=engage-distribution&amp;utm_medium=engage-distribution-july-it-new-research-agenda" TargetMode="External"/><Relationship Id="rId7" Type="http://schemas.openxmlformats.org/officeDocument/2006/relationships/hyperlink" Target="https://www.infotech.com/research/ss/automate-testing-to-get-more-done?utm_source=engage-distribution&amp;utm_medium=engage-distribution-july-it-new-research-agenda" TargetMode="External"/><Relationship Id="rId12" Type="http://schemas.openxmlformats.org/officeDocument/2006/relationships/hyperlink" Target="https://www.infotech.com/research/ss/deliver-a-customer-service-training-program-to-your-it-department?utm_source=engage-distribution&amp;utm_medium=engage-distribution-july-it-new-research-agenda" TargetMode="External"/><Relationship Id="rId17" Type="http://schemas.openxmlformats.org/officeDocument/2006/relationships/hyperlink" Target="https://www.infotech.com/research/ss/implement-risk-based-vulnerability-management?utm_source=engage-distribution&amp;utm_medium=engage-distribution-july-it-new-research-agenda" TargetMode="External"/><Relationship Id="rId25" Type="http://schemas.openxmlformats.org/officeDocument/2006/relationships/hyperlink" Target="https://www.infotech.com/research/ss/design-data-as-a-service?utm_source=engage-distribution&amp;utm_medium=engage-distribution-july-it-new-research-agenda" TargetMode="External"/><Relationship Id="rId33" Type="http://schemas.openxmlformats.org/officeDocument/2006/relationships/hyperlink" Target="https://www.infotech.com/research/ss/embrace-cashless-in-your-casino?utm_source=engage-distribution&amp;utm_medium=engage-distribution-july-it-new-research-agenda" TargetMode="External"/><Relationship Id="rId2" Type="http://schemas.openxmlformats.org/officeDocument/2006/relationships/notesSlide" Target="../notesSlides/notesSlide18.xml"/><Relationship Id="rId16" Type="http://schemas.openxmlformats.org/officeDocument/2006/relationships/hyperlink" Target="https://www.infotech.com/research/ss/secure-your-high-risk-data?utm_source=engage-distribution&amp;utm_medium=engage-distribution-july-it-new-research-agenda" TargetMode="External"/><Relationship Id="rId20" Type="http://schemas.openxmlformats.org/officeDocument/2006/relationships/hyperlink" Target="https://www.infotech.com/research/ss/define-the-right-kind-of-pmo-for-it-and-your-organization?utm_source=engage-distribution&amp;utm_medium=engage-distribution-july-it-new-research-agenda" TargetMode="External"/><Relationship Id="rId29" Type="http://schemas.openxmlformats.org/officeDocument/2006/relationships/hyperlink" Target="https://www.infotech.com/research/ss/create-an-architecture-for-ai?utm_source=engage-distribution&amp;utm_medium=engage-distribution-july-it-new-research-agenda" TargetMode="External"/><Relationship Id="rId1" Type="http://schemas.openxmlformats.org/officeDocument/2006/relationships/slideLayout" Target="../slideLayouts/slideLayout3.xml"/><Relationship Id="rId6" Type="http://schemas.openxmlformats.org/officeDocument/2006/relationships/hyperlink" Target="https://www.infotech.com/research/ss/understand-common-it-contract-provisions-to-negotiate-more-effectively?utm_source=engage-distribution&amp;utm_medium=engage-distribution-july-it-new-research-agenda" TargetMode="External"/><Relationship Id="rId11" Type="http://schemas.openxmlformats.org/officeDocument/2006/relationships/hyperlink" Target="https://www.infotech.com/research/ss/govern-office-365?utm_source=engage-distribution&amp;utm_medium=engage-distribution-july-it-new-research-agenda" TargetMode="External"/><Relationship Id="rId24" Type="http://schemas.openxmlformats.org/officeDocument/2006/relationships/hyperlink" Target="https://www.infotech.com/research/ss/build-a-data-pipeline-for-reporting-and-analytics?utm_source=engage-distribution&amp;utm_medium=engage-distribution-july-it-new-research-agenda" TargetMode="External"/><Relationship Id="rId32" Type="http://schemas.openxmlformats.org/officeDocument/2006/relationships/hyperlink" Target="https://www.infotech.com/premium/industry-coverage/infoseat?utm_source=engage-distribution&amp;utm_medium=engage-distribution-july-it-new-research-agenda" TargetMode="External"/><Relationship Id="rId5" Type="http://schemas.openxmlformats.org/officeDocument/2006/relationships/hyperlink" Target="https://www.infotech.com/research/ss/adopt-design-thinking-in-your-organization?utm_source=engage-distribution&amp;utm_medium=engage-distribution-july-it-new-research-agenda" TargetMode="External"/><Relationship Id="rId15" Type="http://schemas.openxmlformats.org/officeDocument/2006/relationships/hyperlink" Target="https://www.infotech.com/research/ss/achieve-digital-resilience-by-managing-digital-risk?utm_source=engage-distribution&amp;utm_medium=engage-distribution-july-it-new-research-agenda" TargetMode="External"/><Relationship Id="rId23" Type="http://schemas.openxmlformats.org/officeDocument/2006/relationships/hyperlink" Target="https://www.infotech.com/research/ss/establish-an-analytics-operating-model?utm_source=engage-distribution&amp;utm_medium=engage-distribution-july-it-new-research-agenda" TargetMode="External"/><Relationship Id="rId28" Type="http://schemas.openxmlformats.org/officeDocument/2006/relationships/hyperlink" Target="https://www.infotech.com/research/ss/create-stakeholder-centric-architecture-governance?utm_source=engage-distribution&amp;utm_medium=engage-distribution-july-it-new-research-agenda" TargetMode="External"/><Relationship Id="rId10" Type="http://schemas.openxmlformats.org/officeDocument/2006/relationships/hyperlink" Target="https://www.infotech.com/research/ss/embrace-business-managed-applications?utm_source=engage-distribution&amp;utm_medium=engage-distribution-july-it-new-research-agenda" TargetMode="External"/><Relationship Id="rId19" Type="http://schemas.openxmlformats.org/officeDocument/2006/relationships/hyperlink" Target="https://www.infotech.com/research/ss/drive-business-value-with-a-right-sized-project-gating-process?utm_source=engage-distribution&amp;utm_medium=engage-distribution-july-it-new-research-agenda" TargetMode="External"/><Relationship Id="rId31" Type="http://schemas.openxmlformats.org/officeDocument/2006/relationships/hyperlink" Target="https://www.infotech.com/premium/industry-coverage?utm_source=engage-distribution&amp;utm_medium=engage-distribution-july-it-new-research-agenda" TargetMode="External"/><Relationship Id="rId4" Type="http://schemas.openxmlformats.org/officeDocument/2006/relationships/hyperlink" Target="https://www.infotech.com/research/ss/2021-tech-trends?utm_source=engage-distribution&amp;utm_medium=engage-distribution-july-it-new-research-agenda" TargetMode="External"/><Relationship Id="rId9" Type="http://schemas.openxmlformats.org/officeDocument/2006/relationships/hyperlink" Target="https://www.infotech.com/research/ss/implement-and-mature-your-user-experience-design-practice?utm_source=engage-distribution&amp;utm_medium=engage-distribution-july-it-new-research-agenda" TargetMode="External"/><Relationship Id="rId14" Type="http://schemas.openxmlformats.org/officeDocument/2006/relationships/hyperlink" Target="https://www.infotech.com/research/ss/staff-the-service-desk-to-meet-demand?utm_source=engage-distribution&amp;utm_medium=engage-distribution-july-it-new-research-agenda" TargetMode="External"/><Relationship Id="rId22" Type="http://schemas.openxmlformats.org/officeDocument/2006/relationships/hyperlink" Target="https://www.infotech.com/research/ss/audit-the-project-portfolio?utm_source=engage-distribution&amp;utm_medium=engage-distribution-july-it-new-research-agenda" TargetMode="External"/><Relationship Id="rId27" Type="http://schemas.openxmlformats.org/officeDocument/2006/relationships/hyperlink" Target="https://www.infotech.com/research/ss/create-and-manage-enterprise-data-models?utm_source=engage-distribution&amp;utm_medium=engage-distribution-july-it-new-research-agenda" TargetMode="External"/><Relationship Id="rId30" Type="http://schemas.openxmlformats.org/officeDocument/2006/relationships/hyperlink" Target="https://www.infotech.com/research/how-to-work-with-the-archi-open-source-architecture-software?utm_source=engage-distribution&amp;utm_medium=engage-distribution-july-it-new-research-agenda" TargetMode="External"/><Relationship Id="rId8" Type="http://schemas.openxmlformats.org/officeDocument/2006/relationships/hyperlink" Target="https://www.infotech.com/research/ss/build-your-bizdevops-playbook?utm_source=engage-distribution&amp;utm_medium=engage-distribution-july-it-new-research-agenda"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9.jpeg"/><Relationship Id="rId11" Type="http://schemas.openxmlformats.org/officeDocument/2006/relationships/image" Target="../media/image3.tiff"/><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tiff"/><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hyperlink" Target="https://www.infotech.com/american-rescue-plan-center?utm_source=engage-distribution&amp;utm_medium=engage-distribution-july-it-new-research-agenda" TargetMode="External"/><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1.png"/><Relationship Id="rId4" Type="http://schemas.openxmlformats.org/officeDocument/2006/relationships/image" Target="../media/image6.emf"/><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hyperlink" Target="https://www.infotech.com/american-rescue-plan-center?utm_source=engage-distribution&amp;utm_medium=engage-distribution-july-it-new-research-agenda" TargetMode="External"/><Relationship Id="rId3" Type="http://schemas.openxmlformats.org/officeDocument/2006/relationships/image" Target="../media/image6.emf"/><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jpeg"/><Relationship Id="rId11" Type="http://schemas.openxmlformats.org/officeDocument/2006/relationships/image" Target="../media/image10.pn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hyperlink" Target="https://www.infotech.com/research/ss/2021-cio-priorities-report?utm_source=engage-distribution&amp;utm_medium=engage-distribution-july-it-new-research-agenda"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18.jpe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hyperlink" Target="https://www.infotech.com/research/ss/recruit-and-retain-people-of-color-in-it?utm_source=engage-distribution&amp;utm_medium=engage-distribution-july-it-new-research-agenda"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22.jpeg"/><Relationship Id="rId10"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hyperlink" Target="https://www.infotech.com/research/ss/get-the-most-out-of-your-erp?utm_source=engage-distribution&amp;utm_medium=engage-distribution-july-it-new-research-agenda"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infotech.com/research/ss/identify-and-reduce-agile-contract-risk?utm_source=engage-distribution&amp;utm_medium=engage-distribution-july-it-new-research-agenda" TargetMode="External"/><Relationship Id="rId3" Type="http://schemas.openxmlformats.org/officeDocument/2006/relationships/image" Target="../media/image24.jpeg"/><Relationship Id="rId7"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8.jpe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8.jpeg"/><Relationship Id="rId10" Type="http://schemas.openxmlformats.org/officeDocument/2006/relationships/image" Target="../media/image10.png"/><Relationship Id="rId4" Type="http://schemas.openxmlformats.org/officeDocument/2006/relationships/image" Target="../media/image28.jpeg"/><Relationship Id="rId9" Type="http://schemas.openxmlformats.org/officeDocument/2006/relationships/hyperlink" Target="https://www.infotech.com/research/ss/manage-your-technical-debt?utm_source=engage-distribution&amp;utm_medium=engage-distribution-july-it-new-research-agenda"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hyperlink" Target="https://www.infotech.com/research/ss/get-started-with-project-management-excellence?utm_source=engage-distribution&amp;utm_medium=engage-distribution-july-it-new-research-agend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E90AB3-3A61-ED41-8AFA-841DA227A2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4342"/>
            <a:ext cx="12192000" cy="5873658"/>
          </a:xfrm>
          <a:prstGeom prst="rect">
            <a:avLst/>
          </a:prstGeom>
        </p:spPr>
      </p:pic>
      <p:pic>
        <p:nvPicPr>
          <p:cNvPr id="16" name="Picture 15">
            <a:extLst>
              <a:ext uri="{FF2B5EF4-FFF2-40B4-BE49-F238E27FC236}">
                <a16:creationId xmlns:a16="http://schemas.microsoft.com/office/drawing/2014/main" id="{F94C9C2A-A1FD-7448-8FE0-3236D3EF7F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0226" y="5884698"/>
            <a:ext cx="2341433" cy="466933"/>
          </a:xfrm>
          <a:prstGeom prst="rect">
            <a:avLst/>
          </a:prstGeom>
        </p:spPr>
      </p:pic>
      <p:sp>
        <p:nvSpPr>
          <p:cNvPr id="17" name="object 40">
            <a:extLst>
              <a:ext uri="{FF2B5EF4-FFF2-40B4-BE49-F238E27FC236}">
                <a16:creationId xmlns:a16="http://schemas.microsoft.com/office/drawing/2014/main" id="{7890EBFA-3A9A-874F-9D35-EFD1647C5EE5}"/>
              </a:ext>
            </a:extLst>
          </p:cNvPr>
          <p:cNvSpPr txBox="1"/>
          <p:nvPr/>
        </p:nvSpPr>
        <p:spPr>
          <a:xfrm>
            <a:off x="5709634" y="5866746"/>
            <a:ext cx="3221365" cy="502469"/>
          </a:xfrm>
          <a:prstGeom prst="rect">
            <a:avLst/>
          </a:prstGeom>
        </p:spPr>
        <p:txBody>
          <a:bodyPr vert="horz" wrap="square" lIns="0" tIns="2310" rIns="0" bIns="0" rtlCol="0">
            <a:noAutofit/>
          </a:bodyPr>
          <a:lstStyle/>
          <a:p>
            <a:pPr marL="7700" marR="3081" indent="33883" algn="r">
              <a:lnSpc>
                <a:spcPts val="958"/>
              </a:lnSpc>
              <a:spcBef>
                <a:spcPts val="18"/>
              </a:spcBef>
            </a:pPr>
            <a:r>
              <a:rPr sz="788" spc="-6" dirty="0">
                <a:solidFill>
                  <a:schemeClr val="tx1"/>
                </a:solidFill>
                <a:latin typeface="Roboto Light" panose="02000000000000000000" pitchFamily="2" charset="0"/>
                <a:ea typeface="Roboto Light" panose="02000000000000000000" pitchFamily="2" charset="0"/>
                <a:cs typeface="Arial"/>
              </a:rPr>
              <a:t>Info-Tech </a:t>
            </a:r>
            <a:r>
              <a:rPr sz="788" spc="3" dirty="0">
                <a:solidFill>
                  <a:schemeClr val="tx1"/>
                </a:solidFill>
                <a:latin typeface="Roboto Light" panose="02000000000000000000" pitchFamily="2" charset="0"/>
                <a:ea typeface="Roboto Light" panose="02000000000000000000" pitchFamily="2" charset="0"/>
                <a:cs typeface="Arial"/>
              </a:rPr>
              <a:t>Research </a:t>
            </a:r>
            <a:r>
              <a:rPr sz="788" spc="6" dirty="0">
                <a:solidFill>
                  <a:schemeClr val="tx1"/>
                </a:solidFill>
                <a:latin typeface="Roboto Light" panose="02000000000000000000" pitchFamily="2" charset="0"/>
                <a:ea typeface="Roboto Light" panose="02000000000000000000" pitchFamily="2" charset="0"/>
                <a:cs typeface="Arial"/>
              </a:rPr>
              <a:t>Group </a:t>
            </a:r>
            <a:r>
              <a:rPr sz="788" spc="3" dirty="0">
                <a:solidFill>
                  <a:schemeClr val="tx1"/>
                </a:solidFill>
                <a:latin typeface="Roboto Light" panose="02000000000000000000" pitchFamily="2" charset="0"/>
                <a:ea typeface="Roboto Light" panose="02000000000000000000" pitchFamily="2" charset="0"/>
                <a:cs typeface="Arial"/>
              </a:rPr>
              <a:t>Inc. </a:t>
            </a:r>
            <a:r>
              <a:rPr sz="788" dirty="0">
                <a:solidFill>
                  <a:schemeClr val="tx1"/>
                </a:solidFill>
                <a:latin typeface="Roboto Light" panose="02000000000000000000" pitchFamily="2" charset="0"/>
                <a:ea typeface="Roboto Light" panose="02000000000000000000" pitchFamily="2" charset="0"/>
                <a:cs typeface="Arial"/>
              </a:rPr>
              <a:t>is </a:t>
            </a:r>
            <a:r>
              <a:rPr sz="788" spc="6" dirty="0">
                <a:solidFill>
                  <a:schemeClr val="tx1"/>
                </a:solidFill>
                <a:latin typeface="Roboto Light" panose="02000000000000000000" pitchFamily="2" charset="0"/>
                <a:ea typeface="Roboto Light" panose="02000000000000000000" pitchFamily="2" charset="0"/>
                <a:cs typeface="Arial"/>
              </a:rPr>
              <a:t>a </a:t>
            </a:r>
            <a:r>
              <a:rPr sz="788" dirty="0">
                <a:solidFill>
                  <a:schemeClr val="tx1"/>
                </a:solidFill>
                <a:latin typeface="Roboto Light" panose="02000000000000000000" pitchFamily="2" charset="0"/>
                <a:ea typeface="Roboto Light" panose="02000000000000000000" pitchFamily="2" charset="0"/>
                <a:cs typeface="Arial"/>
              </a:rPr>
              <a:t>global leader </a:t>
            </a:r>
            <a:r>
              <a:rPr sz="788" spc="3" dirty="0">
                <a:solidFill>
                  <a:schemeClr val="tx1"/>
                </a:solidFill>
                <a:latin typeface="Roboto Light" panose="02000000000000000000" pitchFamily="2" charset="0"/>
                <a:ea typeface="Roboto Light" panose="02000000000000000000" pitchFamily="2" charset="0"/>
                <a:cs typeface="Arial"/>
              </a:rPr>
              <a:t>in </a:t>
            </a:r>
            <a:r>
              <a:rPr sz="788" dirty="0">
                <a:solidFill>
                  <a:schemeClr val="tx1"/>
                </a:solidFill>
                <a:latin typeface="Roboto Light" panose="02000000000000000000" pitchFamily="2" charset="0"/>
                <a:ea typeface="Roboto Light" panose="02000000000000000000" pitchFamily="2" charset="0"/>
                <a:cs typeface="Arial"/>
              </a:rPr>
              <a:t>providing </a:t>
            </a:r>
            <a:r>
              <a:rPr sz="788" spc="3" dirty="0">
                <a:solidFill>
                  <a:schemeClr val="tx1"/>
                </a:solidFill>
                <a:latin typeface="Roboto Light" panose="02000000000000000000" pitchFamily="2" charset="0"/>
                <a:ea typeface="Roboto Light" panose="02000000000000000000" pitchFamily="2" charset="0"/>
                <a:cs typeface="Arial"/>
              </a:rPr>
              <a:t>IT research</a:t>
            </a:r>
            <a:r>
              <a:rPr sz="788" spc="64" dirty="0">
                <a:solidFill>
                  <a:schemeClr val="tx1"/>
                </a:solidFill>
                <a:latin typeface="Roboto Light" panose="02000000000000000000" pitchFamily="2" charset="0"/>
                <a:ea typeface="Roboto Light" panose="02000000000000000000" pitchFamily="2" charset="0"/>
                <a:cs typeface="Arial"/>
              </a:rPr>
              <a:t> </a:t>
            </a:r>
            <a:r>
              <a:rPr sz="788" spc="3" dirty="0">
                <a:solidFill>
                  <a:schemeClr val="tx1"/>
                </a:solidFill>
                <a:latin typeface="Roboto Light" panose="02000000000000000000" pitchFamily="2" charset="0"/>
                <a:ea typeface="Roboto Light" panose="02000000000000000000" pitchFamily="2" charset="0"/>
                <a:cs typeface="Arial"/>
              </a:rPr>
              <a:t>and</a:t>
            </a:r>
            <a:r>
              <a:rPr sz="788" spc="9" dirty="0">
                <a:solidFill>
                  <a:schemeClr val="tx1"/>
                </a:solidFill>
                <a:latin typeface="Roboto Light" panose="02000000000000000000" pitchFamily="2" charset="0"/>
                <a:ea typeface="Roboto Light" panose="02000000000000000000" pitchFamily="2" charset="0"/>
                <a:cs typeface="Arial"/>
              </a:rPr>
              <a:t> </a:t>
            </a:r>
            <a:r>
              <a:rPr sz="788" dirty="0">
                <a:solidFill>
                  <a:schemeClr val="tx1"/>
                </a:solidFill>
                <a:latin typeface="Roboto Light" panose="02000000000000000000" pitchFamily="2" charset="0"/>
                <a:ea typeface="Roboto Light" panose="02000000000000000000" pitchFamily="2" charset="0"/>
                <a:cs typeface="Arial"/>
              </a:rPr>
              <a:t>advice.  </a:t>
            </a:r>
            <a:r>
              <a:rPr sz="788" spc="-6" dirty="0">
                <a:solidFill>
                  <a:schemeClr val="tx1"/>
                </a:solidFill>
                <a:latin typeface="Roboto Light" panose="02000000000000000000" pitchFamily="2" charset="0"/>
                <a:ea typeface="Roboto Light" panose="02000000000000000000" pitchFamily="2" charset="0"/>
                <a:cs typeface="Arial"/>
              </a:rPr>
              <a:t>Info-Tech’s </a:t>
            </a:r>
            <a:r>
              <a:rPr sz="788" dirty="0">
                <a:solidFill>
                  <a:schemeClr val="tx1"/>
                </a:solidFill>
                <a:latin typeface="Roboto Light" panose="02000000000000000000" pitchFamily="2" charset="0"/>
                <a:ea typeface="Roboto Light" panose="02000000000000000000" pitchFamily="2" charset="0"/>
                <a:cs typeface="Arial"/>
              </a:rPr>
              <a:t>products </a:t>
            </a:r>
            <a:r>
              <a:rPr sz="788" spc="3" dirty="0">
                <a:solidFill>
                  <a:schemeClr val="tx1"/>
                </a:solidFill>
                <a:latin typeface="Roboto Light" panose="02000000000000000000" pitchFamily="2" charset="0"/>
                <a:ea typeface="Roboto Light" panose="02000000000000000000" pitchFamily="2" charset="0"/>
                <a:cs typeface="Arial"/>
              </a:rPr>
              <a:t>and services </a:t>
            </a:r>
            <a:r>
              <a:rPr sz="788" spc="6" dirty="0">
                <a:solidFill>
                  <a:schemeClr val="tx1"/>
                </a:solidFill>
                <a:latin typeface="Roboto Light" panose="02000000000000000000" pitchFamily="2" charset="0"/>
                <a:ea typeface="Roboto Light" panose="02000000000000000000" pitchFamily="2" charset="0"/>
                <a:cs typeface="Arial"/>
              </a:rPr>
              <a:t>combine </a:t>
            </a:r>
            <a:r>
              <a:rPr sz="788" dirty="0">
                <a:solidFill>
                  <a:schemeClr val="tx1"/>
                </a:solidFill>
                <a:latin typeface="Roboto Light" panose="02000000000000000000" pitchFamily="2" charset="0"/>
                <a:ea typeface="Roboto Light" panose="02000000000000000000" pitchFamily="2" charset="0"/>
                <a:cs typeface="Arial"/>
              </a:rPr>
              <a:t>actionable insight </a:t>
            </a:r>
            <a:r>
              <a:rPr sz="788" spc="3" dirty="0">
                <a:solidFill>
                  <a:schemeClr val="tx1"/>
                </a:solidFill>
                <a:latin typeface="Roboto Light" panose="02000000000000000000" pitchFamily="2" charset="0"/>
                <a:ea typeface="Roboto Light" panose="02000000000000000000" pitchFamily="2" charset="0"/>
                <a:cs typeface="Arial"/>
              </a:rPr>
              <a:t>and relevant</a:t>
            </a:r>
            <a:r>
              <a:rPr sz="788" spc="76" dirty="0">
                <a:solidFill>
                  <a:schemeClr val="tx1"/>
                </a:solidFill>
                <a:latin typeface="Roboto Light" panose="02000000000000000000" pitchFamily="2" charset="0"/>
                <a:ea typeface="Roboto Light" panose="02000000000000000000" pitchFamily="2" charset="0"/>
                <a:cs typeface="Arial"/>
              </a:rPr>
              <a:t> </a:t>
            </a:r>
            <a:r>
              <a:rPr sz="788" spc="3" dirty="0">
                <a:solidFill>
                  <a:schemeClr val="tx1"/>
                </a:solidFill>
                <a:latin typeface="Roboto Light" panose="02000000000000000000" pitchFamily="2" charset="0"/>
                <a:ea typeface="Roboto Light" panose="02000000000000000000" pitchFamily="2" charset="0"/>
                <a:cs typeface="Arial"/>
              </a:rPr>
              <a:t>advice</a:t>
            </a:r>
            <a:r>
              <a:rPr sz="788" spc="12" dirty="0">
                <a:solidFill>
                  <a:schemeClr val="tx1"/>
                </a:solidFill>
                <a:latin typeface="Roboto Light" panose="02000000000000000000" pitchFamily="2" charset="0"/>
                <a:ea typeface="Roboto Light" panose="02000000000000000000" pitchFamily="2" charset="0"/>
                <a:cs typeface="Arial"/>
              </a:rPr>
              <a:t> </a:t>
            </a:r>
            <a:r>
              <a:rPr sz="788" dirty="0">
                <a:solidFill>
                  <a:schemeClr val="tx1"/>
                </a:solidFill>
                <a:latin typeface="Roboto Light" panose="02000000000000000000" pitchFamily="2" charset="0"/>
                <a:ea typeface="Roboto Light" panose="02000000000000000000" pitchFamily="2" charset="0"/>
                <a:cs typeface="Arial"/>
              </a:rPr>
              <a:t>with  </a:t>
            </a:r>
            <a:r>
              <a:rPr sz="788" spc="3" dirty="0">
                <a:solidFill>
                  <a:schemeClr val="tx1"/>
                </a:solidFill>
                <a:latin typeface="Roboto Light" panose="02000000000000000000" pitchFamily="2" charset="0"/>
                <a:ea typeface="Roboto Light" panose="02000000000000000000" pitchFamily="2" charset="0"/>
                <a:cs typeface="Arial"/>
              </a:rPr>
              <a:t>ready-to-use tools and templates that cover the full spectrum of IT</a:t>
            </a:r>
            <a:r>
              <a:rPr sz="788" spc="73" dirty="0">
                <a:solidFill>
                  <a:schemeClr val="tx1"/>
                </a:solidFill>
                <a:latin typeface="Roboto Light" panose="02000000000000000000" pitchFamily="2" charset="0"/>
                <a:ea typeface="Roboto Light" panose="02000000000000000000" pitchFamily="2" charset="0"/>
                <a:cs typeface="Arial"/>
              </a:rPr>
              <a:t> </a:t>
            </a:r>
            <a:r>
              <a:rPr sz="788" spc="3" dirty="0">
                <a:solidFill>
                  <a:schemeClr val="tx1"/>
                </a:solidFill>
                <a:latin typeface="Roboto Light" panose="02000000000000000000" pitchFamily="2" charset="0"/>
                <a:ea typeface="Roboto Light" panose="02000000000000000000" pitchFamily="2" charset="0"/>
                <a:cs typeface="Arial"/>
              </a:rPr>
              <a:t>concerns.</a:t>
            </a:r>
            <a:endParaRPr sz="788" dirty="0">
              <a:solidFill>
                <a:schemeClr val="tx1"/>
              </a:solidFill>
              <a:latin typeface="Roboto Light" panose="02000000000000000000" pitchFamily="2" charset="0"/>
              <a:ea typeface="Roboto Light" panose="02000000000000000000" pitchFamily="2" charset="0"/>
              <a:cs typeface="Arial"/>
            </a:endParaRPr>
          </a:p>
          <a:p>
            <a:pPr marR="3851" algn="r">
              <a:lnSpc>
                <a:spcPts val="931"/>
              </a:lnSpc>
            </a:pPr>
            <a:r>
              <a:rPr sz="788" spc="6" dirty="0">
                <a:solidFill>
                  <a:schemeClr val="tx1"/>
                </a:solidFill>
                <a:latin typeface="Roboto Light" panose="02000000000000000000" pitchFamily="2" charset="0"/>
                <a:ea typeface="Roboto Light" panose="02000000000000000000" pitchFamily="2" charset="0"/>
                <a:cs typeface="Arial"/>
              </a:rPr>
              <a:t>© </a:t>
            </a:r>
            <a:r>
              <a:rPr sz="788" spc="3" dirty="0">
                <a:solidFill>
                  <a:schemeClr val="tx1"/>
                </a:solidFill>
                <a:latin typeface="Roboto Light" panose="02000000000000000000" pitchFamily="2" charset="0"/>
                <a:ea typeface="Roboto Light" panose="02000000000000000000" pitchFamily="2" charset="0"/>
                <a:cs typeface="Arial"/>
              </a:rPr>
              <a:t>1997-20</a:t>
            </a:r>
            <a:r>
              <a:rPr lang="en-US" sz="788" spc="3" dirty="0">
                <a:solidFill>
                  <a:schemeClr val="tx1"/>
                </a:solidFill>
                <a:latin typeface="Roboto Light" panose="02000000000000000000" pitchFamily="2" charset="0"/>
                <a:ea typeface="Roboto Light" panose="02000000000000000000" pitchFamily="2" charset="0"/>
                <a:cs typeface="Arial"/>
              </a:rPr>
              <a:t>21</a:t>
            </a:r>
            <a:r>
              <a:rPr sz="788" spc="3" dirty="0">
                <a:solidFill>
                  <a:schemeClr val="tx1"/>
                </a:solidFill>
                <a:latin typeface="Roboto Light" panose="02000000000000000000" pitchFamily="2" charset="0"/>
                <a:ea typeface="Roboto Light" panose="02000000000000000000" pitchFamily="2" charset="0"/>
                <a:cs typeface="Arial"/>
              </a:rPr>
              <a:t> </a:t>
            </a:r>
            <a:r>
              <a:rPr sz="788" spc="-6" dirty="0">
                <a:solidFill>
                  <a:schemeClr val="tx1"/>
                </a:solidFill>
                <a:latin typeface="Roboto Light" panose="02000000000000000000" pitchFamily="2" charset="0"/>
                <a:ea typeface="Roboto Light" panose="02000000000000000000" pitchFamily="2" charset="0"/>
                <a:cs typeface="Arial"/>
              </a:rPr>
              <a:t>Info-Tech </a:t>
            </a:r>
            <a:r>
              <a:rPr sz="788" spc="3" dirty="0">
                <a:solidFill>
                  <a:schemeClr val="tx1"/>
                </a:solidFill>
                <a:latin typeface="Roboto Light" panose="02000000000000000000" pitchFamily="2" charset="0"/>
                <a:ea typeface="Roboto Light" panose="02000000000000000000" pitchFamily="2" charset="0"/>
                <a:cs typeface="Arial"/>
              </a:rPr>
              <a:t>Research </a:t>
            </a:r>
            <a:r>
              <a:rPr sz="788" spc="6" dirty="0">
                <a:solidFill>
                  <a:schemeClr val="tx1"/>
                </a:solidFill>
                <a:latin typeface="Roboto Light" panose="02000000000000000000" pitchFamily="2" charset="0"/>
                <a:ea typeface="Roboto Light" panose="02000000000000000000" pitchFamily="2" charset="0"/>
                <a:cs typeface="Arial"/>
              </a:rPr>
              <a:t>Group</a:t>
            </a:r>
            <a:r>
              <a:rPr sz="788" spc="-27" dirty="0">
                <a:solidFill>
                  <a:schemeClr val="tx1"/>
                </a:solidFill>
                <a:latin typeface="Roboto Light" panose="02000000000000000000" pitchFamily="2" charset="0"/>
                <a:ea typeface="Roboto Light" panose="02000000000000000000" pitchFamily="2" charset="0"/>
                <a:cs typeface="Arial"/>
              </a:rPr>
              <a:t> </a:t>
            </a:r>
            <a:r>
              <a:rPr sz="788" spc="3" dirty="0">
                <a:solidFill>
                  <a:schemeClr val="tx1"/>
                </a:solidFill>
                <a:latin typeface="Roboto Light" panose="02000000000000000000" pitchFamily="2" charset="0"/>
                <a:ea typeface="Roboto Light" panose="02000000000000000000" pitchFamily="2" charset="0"/>
                <a:cs typeface="Arial"/>
              </a:rPr>
              <a:t>Inc.</a:t>
            </a:r>
            <a:endParaRPr sz="788" dirty="0">
              <a:solidFill>
                <a:schemeClr val="tx1"/>
              </a:solidFill>
              <a:latin typeface="Roboto Light" panose="02000000000000000000" pitchFamily="2" charset="0"/>
              <a:ea typeface="Roboto Light" panose="02000000000000000000" pitchFamily="2" charset="0"/>
              <a:cs typeface="Arial"/>
            </a:endParaRPr>
          </a:p>
        </p:txBody>
      </p:sp>
      <p:sp>
        <p:nvSpPr>
          <p:cNvPr id="8" name="Text Placeholder 1">
            <a:extLst>
              <a:ext uri="{FF2B5EF4-FFF2-40B4-BE49-F238E27FC236}">
                <a16:creationId xmlns:a16="http://schemas.microsoft.com/office/drawing/2014/main" id="{64B6B149-AFC4-4AFB-AB19-F8B566889627}"/>
              </a:ext>
            </a:extLst>
          </p:cNvPr>
          <p:cNvSpPr>
            <a:spLocks noGrp="1"/>
          </p:cNvSpPr>
          <p:nvPr>
            <p:ph type="body" sz="quarter" idx="10"/>
          </p:nvPr>
        </p:nvSpPr>
        <p:spPr>
          <a:xfrm>
            <a:off x="508429" y="938670"/>
            <a:ext cx="10690310" cy="2048615"/>
          </a:xfrm>
        </p:spPr>
        <p:txBody>
          <a:bodyPr>
            <a:normAutofit/>
          </a:bodyPr>
          <a:lstStyle/>
          <a:p>
            <a:pPr marL="0" indent="0">
              <a:spcBef>
                <a:spcPts val="0"/>
              </a:spcBef>
              <a:buNone/>
            </a:pPr>
            <a:endParaRPr lang="en-US" dirty="0"/>
          </a:p>
          <a:p>
            <a:pPr marL="0" indent="0">
              <a:spcBef>
                <a:spcPts val="0"/>
              </a:spcBef>
              <a:buNone/>
            </a:pPr>
            <a:r>
              <a:rPr lang="en-US" sz="5000" dirty="0"/>
              <a:t>Info-Tech Research Agenda </a:t>
            </a:r>
          </a:p>
          <a:p>
            <a:pPr marL="0" indent="0">
              <a:spcBef>
                <a:spcPts val="0"/>
              </a:spcBef>
              <a:buNone/>
            </a:pPr>
            <a:r>
              <a:rPr lang="en-US" sz="1800" b="0" dirty="0">
                <a:latin typeface="Montserrat Medium" pitchFamily="2" charset="77"/>
              </a:rPr>
              <a:t>Quarterly Agenda: March – May 2021</a:t>
            </a:r>
          </a:p>
          <a:p>
            <a:pPr marL="0" indent="0">
              <a:spcBef>
                <a:spcPts val="0"/>
              </a:spcBef>
              <a:buNone/>
            </a:pPr>
            <a:endParaRPr lang="en-US" dirty="0"/>
          </a:p>
        </p:txBody>
      </p:sp>
    </p:spTree>
    <p:extLst>
      <p:ext uri="{BB962C8B-B14F-4D97-AF65-F5344CB8AC3E}">
        <p14:creationId xmlns:p14="http://schemas.microsoft.com/office/powerpoint/2010/main" val="205268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66546" y="837540"/>
            <a:ext cx="6899573" cy="1086537"/>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576B7"/>
                </a:solidFill>
                <a:effectLst>
                  <a:outerShdw sx="1000" sy="1000" algn="ctr" rotWithShape="0">
                    <a:prstClr val="black"/>
                  </a:outerShdw>
                </a:effectLst>
                <a:uLnTx/>
                <a:uFillTx/>
                <a:latin typeface="Montserrat" pitchFamily="2" charset="77"/>
                <a:ea typeface="Roboto Medium" panose="02000000000000000000" pitchFamily="2" charset="0"/>
                <a:cs typeface="+mn-cs"/>
              </a:rPr>
              <a:t>Design an Enterprise Architecture Strategy</a:t>
            </a:r>
          </a:p>
        </p:txBody>
      </p:sp>
      <p:sp>
        <p:nvSpPr>
          <p:cNvPr id="11" name="TextBox 10">
            <a:extLst>
              <a:ext uri="{FF2B5EF4-FFF2-40B4-BE49-F238E27FC236}">
                <a16:creationId xmlns:a16="http://schemas.microsoft.com/office/drawing/2014/main" id="{B7D793DC-0F50-4CA2-8088-C2136F91ACA7}"/>
              </a:ext>
            </a:extLst>
          </p:cNvPr>
          <p:cNvSpPr txBox="1"/>
          <p:nvPr/>
        </p:nvSpPr>
        <p:spPr>
          <a:xfrm>
            <a:off x="373628" y="1983819"/>
            <a:ext cx="6181916" cy="726815"/>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rPr>
              <a:t>Assist the organization in making decisions that are hard to </a:t>
            </a:r>
            <a:r>
              <a:rPr lang="en-US" sz="2000" dirty="0">
                <a:solidFill>
                  <a:schemeClr val="tx2"/>
                </a:solidFill>
                <a:latin typeface="Montserrat Light" pitchFamily="2" charset="77"/>
                <a:ea typeface="Roboto Light" panose="02000000000000000000" pitchFamily="2" charset="0"/>
              </a:rPr>
              <a:t>make</a:t>
            </a:r>
            <a:r>
              <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rPr>
              <a:t> in a complex environment.</a:t>
            </a:r>
          </a:p>
        </p:txBody>
      </p:sp>
      <p:sp>
        <p:nvSpPr>
          <p:cNvPr id="18" name="TextBox 17">
            <a:extLst>
              <a:ext uri="{FF2B5EF4-FFF2-40B4-BE49-F238E27FC236}">
                <a16:creationId xmlns:a16="http://schemas.microsoft.com/office/drawing/2014/main" id="{FF1D3799-9310-4C98-8871-F9B6D3A35F6C}"/>
              </a:ext>
            </a:extLst>
          </p:cNvPr>
          <p:cNvSpPr txBox="1"/>
          <p:nvPr/>
        </p:nvSpPr>
        <p:spPr>
          <a:xfrm>
            <a:off x="440688" y="3103066"/>
            <a:ext cx="5784591"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Deliver value with your EA strategy based on the operating environment and the direction of the enterprise.</a:t>
            </a:r>
            <a:endPar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endParaRP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401764" y="2957718"/>
            <a:ext cx="5803774" cy="20061"/>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FD6F5C-2B54-497B-A8BA-05E79CB36B65}"/>
              </a:ext>
            </a:extLst>
          </p:cNvPr>
          <p:cNvCxnSpPr>
            <a:cxnSpLocks/>
          </p:cNvCxnSpPr>
          <p:nvPr/>
        </p:nvCxnSpPr>
        <p:spPr>
          <a:xfrm>
            <a:off x="7332702" y="2956888"/>
            <a:ext cx="4107458" cy="21721"/>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AF5CD3C-FC11-47F3-B362-D0D4E04344C9}"/>
              </a:ext>
            </a:extLst>
          </p:cNvPr>
          <p:cNvSpPr txBox="1"/>
          <p:nvPr/>
        </p:nvSpPr>
        <p:spPr>
          <a:xfrm>
            <a:off x="7332702" y="3119603"/>
            <a:ext cx="3358134"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Ten Info-Tech EA principles:</a:t>
            </a:r>
          </a:p>
        </p:txBody>
      </p:sp>
      <p:sp>
        <p:nvSpPr>
          <p:cNvPr id="29" name="TextBox 28">
            <a:extLst>
              <a:ext uri="{FF2B5EF4-FFF2-40B4-BE49-F238E27FC236}">
                <a16:creationId xmlns:a16="http://schemas.microsoft.com/office/drawing/2014/main" id="{3880B55C-3EFA-4854-9D2A-EB3623CF26BE}"/>
              </a:ext>
            </a:extLst>
          </p:cNvPr>
          <p:cNvSpPr txBox="1"/>
          <p:nvPr/>
        </p:nvSpPr>
        <p:spPr>
          <a:xfrm>
            <a:off x="7346922" y="3511117"/>
            <a:ext cx="3961158" cy="2705089"/>
          </a:xfrm>
          <a:prstGeom prst="rect">
            <a:avLst/>
          </a:prstGeom>
          <a:noFill/>
        </p:spPr>
        <p:txBody>
          <a:bodyPr wrap="square" lIns="0" tIns="0" rIns="0" bIns="0">
            <a:noAutofit/>
          </a:bodyPr>
          <a:lstStyle/>
          <a:p>
            <a:pPr marL="252000" marR="0" lvl="0" indent="-252000" algn="l" defTabSz="554509" rtl="0" eaLnBrk="1" fontAlgn="auto" latinLnBrk="0" hangingPunct="1">
              <a:spcBef>
                <a:spcPts val="0"/>
              </a:spcBef>
              <a:spcAft>
                <a:spcPts val="0"/>
              </a:spcAft>
              <a:buClrTx/>
              <a:buSzTx/>
              <a:buFont typeface="+mj-lt"/>
              <a:buAutoNum type="arabicPeriod"/>
              <a:defRPr/>
            </a:pPr>
            <a:r>
              <a:rPr lang="en-US" sz="1200" dirty="0">
                <a:solidFill>
                  <a:srgbClr val="1B191A"/>
                </a:solidFill>
                <a:latin typeface="Roboto Light" panose="02000000000000000000" pitchFamily="2" charset="0"/>
              </a:rPr>
              <a:t>Use an existing methodology to structure your thinking and establish a common vocabulary to communicate basic concepts, processes, and approaches.</a:t>
            </a:r>
          </a:p>
          <a:p>
            <a:pPr marL="252000" marR="0" lvl="0" indent="-252000" algn="l" defTabSz="554509" rtl="0" eaLnBrk="1" fontAlgn="auto" latinLnBrk="0" hangingPunct="1">
              <a:spcBef>
                <a:spcPts val="0"/>
              </a:spcBef>
              <a:spcAft>
                <a:spcPts val="0"/>
              </a:spcAft>
              <a:buClrTx/>
              <a:buSzTx/>
              <a:buFont typeface="+mj-lt"/>
              <a:buAutoNum type="arabicPeriod"/>
              <a:defRPr/>
            </a:pPr>
            <a:r>
              <a:rPr lang="en-US" sz="1200" dirty="0">
                <a:solidFill>
                  <a:srgbClr val="1B191A"/>
                </a:solidFill>
                <a:latin typeface="Roboto Light" panose="02000000000000000000" pitchFamily="2" charset="0"/>
              </a:rPr>
              <a:t>Customize the methodology to your needs, making it as lean as possible.</a:t>
            </a:r>
          </a:p>
          <a:p>
            <a:pPr marL="252000" marR="0" lvl="0" indent="-252000" algn="l" defTabSz="554509" rtl="0" eaLnBrk="1" fontAlgn="auto" latinLnBrk="0" hangingPunct="1">
              <a:spcBef>
                <a:spcPts val="0"/>
              </a:spcBef>
              <a:spcAft>
                <a:spcPts val="0"/>
              </a:spcAft>
              <a:buClrTx/>
              <a:buSzTx/>
              <a:buFont typeface="+mj-lt"/>
              <a:buAutoNum type="arabicPeriod"/>
              <a:defRPr/>
            </a:pPr>
            <a:r>
              <a:rPr lang="en-US" sz="1200" dirty="0">
                <a:solidFill>
                  <a:srgbClr val="1B191A"/>
                </a:solidFill>
                <a:latin typeface="Roboto Light" panose="02000000000000000000" pitchFamily="2" charset="0"/>
              </a:rPr>
              <a:t>Execute in an Agile way, but keep in mind the thoughtful checks recommended by your end-to-end methodology. </a:t>
            </a:r>
          </a:p>
          <a:p>
            <a:pPr marL="252000" marR="0" lvl="0" indent="-252000" algn="l" defTabSz="554509" rtl="0" eaLnBrk="1" fontAlgn="auto" latinLnBrk="0" hangingPunct="1">
              <a:spcBef>
                <a:spcPts val="0"/>
              </a:spcBef>
              <a:spcAft>
                <a:spcPts val="0"/>
              </a:spcAft>
              <a:buClrTx/>
              <a:buSzTx/>
              <a:buFont typeface="+mj-lt"/>
              <a:buAutoNum type="arabicPeriod"/>
              <a:defRPr/>
            </a:pPr>
            <a:r>
              <a:rPr lang="en-US" sz="1200" dirty="0">
                <a:solidFill>
                  <a:srgbClr val="1B191A"/>
                </a:solidFill>
                <a:latin typeface="Roboto Light" panose="02000000000000000000" pitchFamily="2" charset="0"/>
              </a:rPr>
              <a:t>Clarify your goals.</a:t>
            </a:r>
          </a:p>
          <a:p>
            <a:pPr marL="252000" marR="0" lvl="0" indent="-252000" algn="l" defTabSz="554509" rtl="0" eaLnBrk="1" fontAlgn="auto" latinLnBrk="0" hangingPunct="1">
              <a:spcBef>
                <a:spcPts val="0"/>
              </a:spcBef>
              <a:spcAft>
                <a:spcPts val="0"/>
              </a:spcAft>
              <a:buClrTx/>
              <a:buSzTx/>
              <a:buFont typeface="+mj-lt"/>
              <a:buAutoNum type="arabicPeriod"/>
              <a:defRPr/>
            </a:pPr>
            <a:r>
              <a:rPr lang="en-US" sz="1200" dirty="0">
                <a:solidFill>
                  <a:srgbClr val="1B191A"/>
                </a:solidFill>
                <a:latin typeface="Roboto Light" panose="02000000000000000000" pitchFamily="2" charset="0"/>
              </a:rPr>
              <a:t>Have good measures and metrics in place.</a:t>
            </a:r>
          </a:p>
          <a:p>
            <a:pPr marL="252000" marR="0" lvl="0" indent="-252000" algn="l" defTabSz="554509" rtl="0" eaLnBrk="1" fontAlgn="auto" latinLnBrk="0" hangingPunct="1">
              <a:spcBef>
                <a:spcPts val="0"/>
              </a:spcBef>
              <a:spcAft>
                <a:spcPts val="0"/>
              </a:spcAft>
              <a:buClrTx/>
              <a:buSzTx/>
              <a:buFont typeface="+mj-lt"/>
              <a:buAutoNum type="arabicPeriod"/>
              <a:defRPr/>
            </a:pPr>
            <a:r>
              <a:rPr lang="en-US" sz="1200" dirty="0">
                <a:solidFill>
                  <a:srgbClr val="1B191A"/>
                </a:solidFill>
                <a:latin typeface="Roboto Light" panose="02000000000000000000" pitchFamily="2" charset="0"/>
              </a:rPr>
              <a:t>Continuously monitor progress, fit for purpose, etc.</a:t>
            </a:r>
          </a:p>
          <a:p>
            <a:pPr marL="252000" marR="0" lvl="0" indent="-252000" algn="l" defTabSz="554509" rtl="0" eaLnBrk="1" fontAlgn="auto" latinLnBrk="0" hangingPunct="1">
              <a:spcBef>
                <a:spcPts val="0"/>
              </a:spcBef>
              <a:spcAft>
                <a:spcPts val="0"/>
              </a:spcAft>
              <a:buClrTx/>
              <a:buSzTx/>
              <a:buFont typeface="+mj-lt"/>
              <a:buAutoNum type="arabicPeriod"/>
              <a:defRPr/>
            </a:pPr>
            <a:r>
              <a:rPr lang="en-US" sz="1200" dirty="0">
                <a:solidFill>
                  <a:srgbClr val="1B191A"/>
                </a:solidFill>
                <a:latin typeface="Roboto Light" panose="02000000000000000000" pitchFamily="2" charset="0"/>
              </a:rPr>
              <a:t>Highlight risks, roadblocks, etc.</a:t>
            </a:r>
          </a:p>
          <a:p>
            <a:pPr marL="252000" marR="0" lvl="0" indent="-252000" algn="l" defTabSz="554509" rtl="0" eaLnBrk="1" fontAlgn="auto" latinLnBrk="0" hangingPunct="1">
              <a:spcBef>
                <a:spcPts val="0"/>
              </a:spcBef>
              <a:spcAft>
                <a:spcPts val="0"/>
              </a:spcAft>
              <a:buClrTx/>
              <a:buSzTx/>
              <a:buFont typeface="+mj-lt"/>
              <a:buAutoNum type="arabicPeriod"/>
              <a:defRPr/>
            </a:pPr>
            <a:r>
              <a:rPr lang="en-US" sz="1200" dirty="0">
                <a:solidFill>
                  <a:srgbClr val="1B191A"/>
                </a:solidFill>
                <a:latin typeface="Roboto Light" panose="02000000000000000000" pitchFamily="2" charset="0"/>
              </a:rPr>
              <a:t>Get support.</a:t>
            </a:r>
          </a:p>
          <a:p>
            <a:pPr marL="252000" marR="0" lvl="0" indent="-252000" algn="l" defTabSz="554509" rtl="0" eaLnBrk="1" fontAlgn="auto" latinLnBrk="0" hangingPunct="1">
              <a:spcBef>
                <a:spcPts val="0"/>
              </a:spcBef>
              <a:spcAft>
                <a:spcPts val="0"/>
              </a:spcAft>
              <a:buClrTx/>
              <a:buSzTx/>
              <a:buFont typeface="+mj-lt"/>
              <a:buAutoNum type="arabicPeriod"/>
              <a:defRPr/>
            </a:pPr>
            <a:r>
              <a:rPr lang="en-US" sz="1200" dirty="0">
                <a:solidFill>
                  <a:srgbClr val="1B191A"/>
                </a:solidFill>
                <a:latin typeface="Roboto Light" panose="02000000000000000000" pitchFamily="2" charset="0"/>
              </a:rPr>
              <a:t>Communicate your vision, goals, key decisions, etc.</a:t>
            </a:r>
          </a:p>
          <a:p>
            <a:pPr marL="252000" marR="0" lvl="0" indent="-252000" algn="l" defTabSz="554509" rtl="0" eaLnBrk="1" fontAlgn="auto" latinLnBrk="0" hangingPunct="1">
              <a:spcBef>
                <a:spcPts val="0"/>
              </a:spcBef>
              <a:spcAft>
                <a:spcPts val="0"/>
              </a:spcAft>
              <a:buClrTx/>
              <a:buSzTx/>
              <a:buFont typeface="+mj-lt"/>
              <a:buAutoNum type="arabicPeriod"/>
              <a:defRPr/>
            </a:pPr>
            <a:r>
              <a:rPr lang="en-US" sz="1200" dirty="0">
                <a:solidFill>
                  <a:srgbClr val="1B191A"/>
                </a:solidFill>
                <a:latin typeface="Roboto Light" panose="02000000000000000000" pitchFamily="2" charset="0"/>
              </a:rPr>
              <a:t>Iterate.</a:t>
            </a:r>
          </a:p>
        </p:txBody>
      </p:sp>
      <p:pic>
        <p:nvPicPr>
          <p:cNvPr id="8" name="Picture 7">
            <a:extLst>
              <a:ext uri="{FF2B5EF4-FFF2-40B4-BE49-F238E27FC236}">
                <a16:creationId xmlns:a16="http://schemas.microsoft.com/office/drawing/2014/main" id="{FC194119-89B4-4CD0-877D-81A847A874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833" y="3532823"/>
            <a:ext cx="6471256" cy="3217826"/>
          </a:xfrm>
          <a:prstGeom prst="rect">
            <a:avLst/>
          </a:prstGeom>
          <a:ln>
            <a:noFill/>
          </a:ln>
        </p:spPr>
      </p:pic>
      <p:pic>
        <p:nvPicPr>
          <p:cNvPr id="19" name="Picture 18">
            <a:extLst>
              <a:ext uri="{FF2B5EF4-FFF2-40B4-BE49-F238E27FC236}">
                <a16:creationId xmlns:a16="http://schemas.microsoft.com/office/drawing/2014/main" id="{5E4F5CF2-986C-214C-99BF-34A71AEACA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grpSp>
        <p:nvGrpSpPr>
          <p:cNvPr id="4" name="Group 3">
            <a:extLst>
              <a:ext uri="{FF2B5EF4-FFF2-40B4-BE49-F238E27FC236}">
                <a16:creationId xmlns:a16="http://schemas.microsoft.com/office/drawing/2014/main" id="{77E50AC7-A225-5F49-8472-F9C046258CE5}"/>
              </a:ext>
            </a:extLst>
          </p:cNvPr>
          <p:cNvGrpSpPr/>
          <p:nvPr/>
        </p:nvGrpSpPr>
        <p:grpSpPr>
          <a:xfrm>
            <a:off x="7683458" y="829655"/>
            <a:ext cx="4197388" cy="1662720"/>
            <a:chOff x="7683458" y="829655"/>
            <a:chExt cx="4197388" cy="1662720"/>
          </a:xfrm>
        </p:grpSpPr>
        <p:pic>
          <p:nvPicPr>
            <p:cNvPr id="2050" name="Picture 2">
              <a:extLst>
                <a:ext uri="{FF2B5EF4-FFF2-40B4-BE49-F238E27FC236}">
                  <a16:creationId xmlns:a16="http://schemas.microsoft.com/office/drawing/2014/main" id="{79D238E5-D936-420F-B2FF-AFD08075878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83458" y="897426"/>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pic>
          <p:nvPicPr>
            <p:cNvPr id="46" name="Picture Placeholder 4" descr="A person wearing a suit and tie&#10;&#10;Description automatically generated">
              <a:extLst>
                <a:ext uri="{FF2B5EF4-FFF2-40B4-BE49-F238E27FC236}">
                  <a16:creationId xmlns:a16="http://schemas.microsoft.com/office/drawing/2014/main" id="{08E3CAA3-E47F-44D3-912B-46148E4D9DB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8787842" y="897426"/>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grpSp>
          <p:nvGrpSpPr>
            <p:cNvPr id="20" name="Group 19">
              <a:extLst>
                <a:ext uri="{FF2B5EF4-FFF2-40B4-BE49-F238E27FC236}">
                  <a16:creationId xmlns:a16="http://schemas.microsoft.com/office/drawing/2014/main" id="{89C6B574-0BAC-E24A-A5E7-7FC9088BEF83}"/>
                </a:ext>
              </a:extLst>
            </p:cNvPr>
            <p:cNvGrpSpPr/>
            <p:nvPr/>
          </p:nvGrpSpPr>
          <p:grpSpPr>
            <a:xfrm>
              <a:off x="7692886" y="829655"/>
              <a:ext cx="4187960" cy="1662720"/>
              <a:chOff x="7692886" y="829655"/>
              <a:chExt cx="4187960" cy="1662720"/>
            </a:xfrm>
          </p:grpSpPr>
          <p:sp>
            <p:nvSpPr>
              <p:cNvPr id="21" name="Text Placeholder 4">
                <a:extLst>
                  <a:ext uri="{FF2B5EF4-FFF2-40B4-BE49-F238E27FC236}">
                    <a16:creationId xmlns:a16="http://schemas.microsoft.com/office/drawing/2014/main" id="{23937F01-B236-E748-9F7E-A95DBFA2A28F}"/>
                  </a:ext>
                </a:extLst>
              </p:cNvPr>
              <p:cNvSpPr txBox="1">
                <a:spLocks/>
              </p:cNvSpPr>
              <p:nvPr/>
            </p:nvSpPr>
            <p:spPr>
              <a:xfrm>
                <a:off x="9998217" y="829655"/>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Milena Litoiu</a:t>
                </a:r>
              </a:p>
              <a:p>
                <a:pPr lvl="0" defTabSz="554509">
                  <a:lnSpc>
                    <a:spcPct val="100000"/>
                  </a:lnSpc>
                  <a:defRPr/>
                </a:pPr>
                <a:r>
                  <a:rPr lang="en-US" sz="1000" dirty="0">
                    <a:solidFill>
                      <a:schemeClr val="tx1"/>
                    </a:solidFill>
                    <a:latin typeface="Montserrat" pitchFamily="2" charset="77"/>
                  </a:rPr>
                  <a:t>Principal Research Director</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Dirk Coetsee</a:t>
                </a:r>
              </a:p>
              <a:p>
                <a:pPr lvl="0" defTabSz="554509">
                  <a:lnSpc>
                    <a:spcPct val="100000"/>
                  </a:lnSpc>
                  <a:defRPr/>
                </a:pPr>
                <a:r>
                  <a:rPr lang="en-US" sz="1000" dirty="0">
                    <a:solidFill>
                      <a:schemeClr val="tx1"/>
                    </a:solidFill>
                    <a:latin typeface="Montserrat" pitchFamily="2" charset="77"/>
                  </a:rPr>
                  <a:t>Research Director</a:t>
                </a:r>
              </a:p>
            </p:txBody>
          </p:sp>
          <p:sp>
            <p:nvSpPr>
              <p:cNvPr id="23" name="TextBox 22">
                <a:extLst>
                  <a:ext uri="{FF2B5EF4-FFF2-40B4-BE49-F238E27FC236}">
                    <a16:creationId xmlns:a16="http://schemas.microsoft.com/office/drawing/2014/main" id="{3734127E-A352-8148-AED9-D19924F70F53}"/>
                  </a:ext>
                </a:extLst>
              </p:cNvPr>
              <p:cNvSpPr txBox="1"/>
              <p:nvPr/>
            </p:nvSpPr>
            <p:spPr>
              <a:xfrm>
                <a:off x="7692886" y="2060820"/>
                <a:ext cx="2705579" cy="431555"/>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8">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8">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8">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grpSp>
      <p:cxnSp>
        <p:nvCxnSpPr>
          <p:cNvPr id="22" name="Straight Connector 21">
            <a:extLst>
              <a:ext uri="{FF2B5EF4-FFF2-40B4-BE49-F238E27FC236}">
                <a16:creationId xmlns:a16="http://schemas.microsoft.com/office/drawing/2014/main" id="{7BBB6EAC-CEFD-C743-AE23-884AA243AC9E}"/>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6852D30E-193D-184D-8CCA-A4576D67CD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2661087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48570" y="841448"/>
            <a:ext cx="6899573" cy="1086537"/>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576B7"/>
                </a:solidFill>
                <a:effectLst>
                  <a:outerShdw sx="1000" sy="1000" algn="ctr" rotWithShape="0">
                    <a:prstClr val="black"/>
                  </a:outerShdw>
                </a:effectLst>
                <a:uLnTx/>
                <a:uFillTx/>
                <a:latin typeface="Montserrat" pitchFamily="2" charset="77"/>
                <a:ea typeface="Roboto Medium" panose="02000000000000000000" pitchFamily="2" charset="0"/>
                <a:cs typeface="+mn-cs"/>
              </a:rPr>
              <a:t>Build a Security Compliance Program</a:t>
            </a:r>
          </a:p>
        </p:txBody>
      </p:sp>
      <p:sp>
        <p:nvSpPr>
          <p:cNvPr id="11" name="TextBox 10">
            <a:extLst>
              <a:ext uri="{FF2B5EF4-FFF2-40B4-BE49-F238E27FC236}">
                <a16:creationId xmlns:a16="http://schemas.microsoft.com/office/drawing/2014/main" id="{B7D793DC-0F50-4CA2-8088-C2136F91ACA7}"/>
              </a:ext>
            </a:extLst>
          </p:cNvPr>
          <p:cNvSpPr txBox="1"/>
          <p:nvPr/>
        </p:nvSpPr>
        <p:spPr>
          <a:xfrm>
            <a:off x="379880" y="1987727"/>
            <a:ext cx="6889934" cy="545837"/>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rPr>
              <a:t>Cost-effective compliance is not only possible, it’s probable.</a:t>
            </a:r>
          </a:p>
        </p:txBody>
      </p:sp>
      <p:sp>
        <p:nvSpPr>
          <p:cNvPr id="18" name="TextBox 17">
            <a:extLst>
              <a:ext uri="{FF2B5EF4-FFF2-40B4-BE49-F238E27FC236}">
                <a16:creationId xmlns:a16="http://schemas.microsoft.com/office/drawing/2014/main" id="{FF1D3799-9310-4C98-8871-F9B6D3A35F6C}"/>
              </a:ext>
            </a:extLst>
          </p:cNvPr>
          <p:cNvSpPr txBox="1"/>
          <p:nvPr/>
        </p:nvSpPr>
        <p:spPr>
          <a:xfrm>
            <a:off x="278939" y="2875705"/>
            <a:ext cx="2938354" cy="128744"/>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Ineffective compliance costs $$</a:t>
            </a:r>
            <a:endPar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endParaRP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278939" y="2769006"/>
            <a:ext cx="2869614"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FD6F5C-2B54-497B-A8BA-05E79CB36B65}"/>
              </a:ext>
            </a:extLst>
          </p:cNvPr>
          <p:cNvCxnSpPr>
            <a:cxnSpLocks/>
          </p:cNvCxnSpPr>
          <p:nvPr/>
        </p:nvCxnSpPr>
        <p:spPr>
          <a:xfrm>
            <a:off x="7538700" y="2769006"/>
            <a:ext cx="4354850"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AF5CD3C-FC11-47F3-B362-D0D4E04344C9}"/>
              </a:ext>
            </a:extLst>
          </p:cNvPr>
          <p:cNvSpPr txBox="1"/>
          <p:nvPr/>
        </p:nvSpPr>
        <p:spPr>
          <a:xfrm>
            <a:off x="7538700" y="2870702"/>
            <a:ext cx="4785524"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Our tools help you achieve cost-effective compliance.</a:t>
            </a:r>
          </a:p>
        </p:txBody>
      </p:sp>
      <p:pic>
        <p:nvPicPr>
          <p:cNvPr id="3" name="Picture 2">
            <a:extLst>
              <a:ext uri="{FF2B5EF4-FFF2-40B4-BE49-F238E27FC236}">
                <a16:creationId xmlns:a16="http://schemas.microsoft.com/office/drawing/2014/main" id="{F5D18B00-48D5-45C3-BCC6-3EFB541333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4894" y="3428151"/>
            <a:ext cx="1683986" cy="2791893"/>
          </a:xfrm>
          <a:prstGeom prst="rect">
            <a:avLst/>
          </a:prstGeom>
        </p:spPr>
      </p:pic>
      <p:pic>
        <p:nvPicPr>
          <p:cNvPr id="5" name="Picture 4">
            <a:extLst>
              <a:ext uri="{FF2B5EF4-FFF2-40B4-BE49-F238E27FC236}">
                <a16:creationId xmlns:a16="http://schemas.microsoft.com/office/drawing/2014/main" id="{47A3267E-20BB-4809-8C47-B15C9EE986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4478" y="3379653"/>
            <a:ext cx="3388298" cy="3026283"/>
          </a:xfrm>
          <a:prstGeom prst="rect">
            <a:avLst/>
          </a:prstGeom>
        </p:spPr>
      </p:pic>
      <p:cxnSp>
        <p:nvCxnSpPr>
          <p:cNvPr id="23" name="Straight Connector 22">
            <a:extLst>
              <a:ext uri="{FF2B5EF4-FFF2-40B4-BE49-F238E27FC236}">
                <a16:creationId xmlns:a16="http://schemas.microsoft.com/office/drawing/2014/main" id="{DE6C9149-A298-4800-93F6-D903DCD548B2}"/>
              </a:ext>
            </a:extLst>
          </p:cNvPr>
          <p:cNvCxnSpPr>
            <a:cxnSpLocks/>
          </p:cNvCxnSpPr>
          <p:nvPr/>
        </p:nvCxnSpPr>
        <p:spPr>
          <a:xfrm>
            <a:off x="3388478" y="2769006"/>
            <a:ext cx="3766466"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27A8CD-C9EB-462D-B01D-DA54D6415B03}"/>
              </a:ext>
            </a:extLst>
          </p:cNvPr>
          <p:cNvSpPr txBox="1"/>
          <p:nvPr/>
        </p:nvSpPr>
        <p:spPr>
          <a:xfrm>
            <a:off x="3456089" y="2875693"/>
            <a:ext cx="4159721"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Info-Tech’s model will guide your implementation.</a:t>
            </a:r>
          </a:p>
        </p:txBody>
      </p:sp>
      <p:pic>
        <p:nvPicPr>
          <p:cNvPr id="34" name="Picture 33">
            <a:extLst>
              <a:ext uri="{FF2B5EF4-FFF2-40B4-BE49-F238E27FC236}">
                <a16:creationId xmlns:a16="http://schemas.microsoft.com/office/drawing/2014/main" id="{13A02C4E-9624-4CCB-8812-82D81DE51F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40725" y="3458590"/>
            <a:ext cx="1604963" cy="2075435"/>
          </a:xfrm>
          <a:prstGeom prst="rect">
            <a:avLst/>
          </a:prstGeom>
          <a:ln w="3175">
            <a:solidFill>
              <a:srgbClr val="B7B7B7"/>
            </a:solidFill>
          </a:ln>
        </p:spPr>
      </p:pic>
      <p:pic>
        <p:nvPicPr>
          <p:cNvPr id="35" name="Picture 34">
            <a:extLst>
              <a:ext uri="{FF2B5EF4-FFF2-40B4-BE49-F238E27FC236}">
                <a16:creationId xmlns:a16="http://schemas.microsoft.com/office/drawing/2014/main" id="{388A35BE-C38B-44F6-96C7-2DE369BF489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61525" y="4114592"/>
            <a:ext cx="1580610" cy="2075435"/>
          </a:xfrm>
          <a:prstGeom prst="rect">
            <a:avLst/>
          </a:prstGeom>
          <a:ln w="3175">
            <a:solidFill>
              <a:srgbClr val="B7B7B7"/>
            </a:solidFill>
          </a:ln>
        </p:spPr>
      </p:pic>
      <p:pic>
        <p:nvPicPr>
          <p:cNvPr id="1026" name="Picture 2">
            <a:extLst>
              <a:ext uri="{FF2B5EF4-FFF2-40B4-BE49-F238E27FC236}">
                <a16:creationId xmlns:a16="http://schemas.microsoft.com/office/drawing/2014/main" id="{18E5756B-1C7E-4C10-BAB1-6B354CBDEC9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83458" y="885619"/>
            <a:ext cx="1022400" cy="1022400"/>
          </a:xfrm>
          <a:prstGeom prst="rect">
            <a:avLst/>
          </a:prstGeom>
          <a:blipFill>
            <a:blip r:embed="rId8" cstate="screen">
              <a:extLst>
                <a:ext uri="{28A0092B-C50C-407E-A947-70E740481C1C}">
                  <a14:useLocalDpi xmlns:a14="http://schemas.microsoft.com/office/drawing/2010/main"/>
                </a:ext>
              </a:extLst>
            </a:blip>
            <a:stretch>
              <a:fillRect/>
            </a:stretch>
          </a:blipFill>
          <a:ln>
            <a:noFill/>
          </a:ln>
          <a:effectLst/>
        </p:spPr>
      </p:pic>
      <p:pic>
        <p:nvPicPr>
          <p:cNvPr id="1028" name="Picture 4">
            <a:extLst>
              <a:ext uri="{FF2B5EF4-FFF2-40B4-BE49-F238E27FC236}">
                <a16:creationId xmlns:a16="http://schemas.microsoft.com/office/drawing/2014/main" id="{8320303E-58D8-460C-AC69-948211481BB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787842" y="885619"/>
            <a:ext cx="1022400" cy="102240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C78CB5B-FDD9-8144-B622-D383795261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grpSp>
        <p:nvGrpSpPr>
          <p:cNvPr id="24" name="Group 23">
            <a:extLst>
              <a:ext uri="{FF2B5EF4-FFF2-40B4-BE49-F238E27FC236}">
                <a16:creationId xmlns:a16="http://schemas.microsoft.com/office/drawing/2014/main" id="{61097397-BD33-144E-8FBC-572EA3FB65D9}"/>
              </a:ext>
            </a:extLst>
          </p:cNvPr>
          <p:cNvGrpSpPr/>
          <p:nvPr/>
        </p:nvGrpSpPr>
        <p:grpSpPr>
          <a:xfrm>
            <a:off x="7673635" y="834299"/>
            <a:ext cx="4207211" cy="1653085"/>
            <a:chOff x="7673635" y="641794"/>
            <a:chExt cx="4207211" cy="1653085"/>
          </a:xfrm>
        </p:grpSpPr>
        <p:sp>
          <p:nvSpPr>
            <p:cNvPr id="36" name="Text Placeholder 4">
              <a:extLst>
                <a:ext uri="{FF2B5EF4-FFF2-40B4-BE49-F238E27FC236}">
                  <a16:creationId xmlns:a16="http://schemas.microsoft.com/office/drawing/2014/main" id="{10F155F0-5441-5D4C-9010-7287D29ECA4F}"/>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Kevin Peuhkurinen</a:t>
              </a:r>
            </a:p>
            <a:p>
              <a:pPr lvl="0" defTabSz="554509">
                <a:lnSpc>
                  <a:spcPct val="100000"/>
                </a:lnSpc>
                <a:defRPr/>
              </a:pPr>
              <a:r>
                <a:rPr lang="en-US" sz="1000" dirty="0">
                  <a:solidFill>
                    <a:schemeClr val="tx1"/>
                  </a:solidFill>
                  <a:latin typeface="Montserrat" pitchFamily="2" charset="77"/>
                </a:rPr>
                <a:t>Principal Research Director</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Ian Mulholland</a:t>
              </a:r>
            </a:p>
            <a:p>
              <a:pPr lvl="0" defTabSz="554509">
                <a:lnSpc>
                  <a:spcPct val="100000"/>
                </a:lnSpc>
                <a:defRPr/>
              </a:pPr>
              <a:r>
                <a:rPr lang="en-US" sz="1000" dirty="0">
                  <a:solidFill>
                    <a:schemeClr val="tx1"/>
                  </a:solidFill>
                  <a:latin typeface="Montserrat" pitchFamily="2" charset="77"/>
                </a:rPr>
                <a:t>Senior Research Analyst</a:t>
              </a:r>
            </a:p>
          </p:txBody>
        </p:sp>
        <p:sp>
          <p:nvSpPr>
            <p:cNvPr id="38" name="TextBox 37">
              <a:extLst>
                <a:ext uri="{FF2B5EF4-FFF2-40B4-BE49-F238E27FC236}">
                  <a16:creationId xmlns:a16="http://schemas.microsoft.com/office/drawing/2014/main" id="{99010A85-CA87-CC4F-8B81-A246AA3AC717}"/>
                </a:ext>
              </a:extLst>
            </p:cNvPr>
            <p:cNvSpPr txBox="1"/>
            <p:nvPr/>
          </p:nvSpPr>
          <p:spPr>
            <a:xfrm>
              <a:off x="7673635" y="1879900"/>
              <a:ext cx="2673523"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11">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11">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11">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25" name="Straight Connector 24">
            <a:extLst>
              <a:ext uri="{FF2B5EF4-FFF2-40B4-BE49-F238E27FC236}">
                <a16:creationId xmlns:a16="http://schemas.microsoft.com/office/drawing/2014/main" id="{4BF7348D-E239-5644-B169-FA05C337BB5B}"/>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46C5B28-2FBB-4CAF-A2A2-75741848B09E}"/>
              </a:ext>
            </a:extLst>
          </p:cNvPr>
          <p:cNvSpPr txBox="1"/>
          <p:nvPr/>
        </p:nvSpPr>
        <p:spPr>
          <a:xfrm>
            <a:off x="611629" y="6400248"/>
            <a:ext cx="2272974" cy="33603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mn-ea"/>
                <a:cs typeface="+mn-cs"/>
              </a:rPr>
              <a:t>Source: </a:t>
            </a:r>
            <a:r>
              <a:rPr lang="en-US" sz="800" dirty="0">
                <a:solidFill>
                  <a:prstClr val="black"/>
                </a:solidFill>
                <a:latin typeface="Roboto Light" panose="02000000000000000000" pitchFamily="2" charset="0"/>
              </a:rPr>
              <a:t>Marsh/Microsoft, 2019</a:t>
            </a:r>
            <a:endPar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pic>
        <p:nvPicPr>
          <p:cNvPr id="30" name="Picture 29" descr="Icon&#10;&#10;Description automatically generated">
            <a:extLst>
              <a:ext uri="{FF2B5EF4-FFF2-40B4-BE49-F238E27FC236}">
                <a16:creationId xmlns:a16="http://schemas.microsoft.com/office/drawing/2014/main" id="{6FFF6B58-8695-ED42-8E7E-E6D0095765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2371739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66546" y="851608"/>
            <a:ext cx="6899573" cy="1086537"/>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lang="en-US" sz="4000" b="1" kern="0" dirty="0">
                <a:solidFill>
                  <a:srgbClr val="2576B7"/>
                </a:solidFill>
                <a:effectLst>
                  <a:outerShdw sx="1000" sy="1000" algn="ctr" rotWithShape="0">
                    <a:prstClr val="black"/>
                  </a:outerShdw>
                </a:effectLst>
                <a:latin typeface="Montserrat" pitchFamily="2" charset="77"/>
                <a:ea typeface="Roboto Medium" panose="02000000000000000000" pitchFamily="2" charset="0"/>
              </a:rPr>
              <a:t>Create an Application Department Strategy</a:t>
            </a:r>
            <a:endParaRPr kumimoji="0" lang="en-US" sz="4000" b="1" i="0" u="none" strike="noStrike" kern="0" cap="none" spc="0" normalizeH="0" baseline="0" noProof="0" dirty="0">
              <a:ln>
                <a:noFill/>
              </a:ln>
              <a:solidFill>
                <a:srgbClr val="2576B7"/>
              </a:solidFill>
              <a:effectLst>
                <a:outerShdw sx="1000" sy="1000" algn="ctr" rotWithShape="0">
                  <a:prstClr val="black"/>
                </a:outerShdw>
              </a:effectLst>
              <a:uLnTx/>
              <a:uFillTx/>
              <a:latin typeface="Montserrat" pitchFamily="2" charset="77"/>
              <a:ea typeface="Roboto Medium" panose="02000000000000000000" pitchFamily="2" charset="0"/>
              <a:cs typeface="+mn-cs"/>
            </a:endParaRPr>
          </a:p>
        </p:txBody>
      </p:sp>
      <p:sp>
        <p:nvSpPr>
          <p:cNvPr id="11" name="TextBox 10">
            <a:extLst>
              <a:ext uri="{FF2B5EF4-FFF2-40B4-BE49-F238E27FC236}">
                <a16:creationId xmlns:a16="http://schemas.microsoft.com/office/drawing/2014/main" id="{B7D793DC-0F50-4CA2-8088-C2136F91ACA7}"/>
              </a:ext>
            </a:extLst>
          </p:cNvPr>
          <p:cNvSpPr txBox="1"/>
          <p:nvPr/>
        </p:nvSpPr>
        <p:spPr>
          <a:xfrm>
            <a:off x="359560" y="1997888"/>
            <a:ext cx="5498030" cy="726815"/>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rPr>
              <a:t>Delivering value starts with embracing what your department can – and can’t – do.</a:t>
            </a:r>
          </a:p>
        </p:txBody>
      </p:sp>
      <p:sp>
        <p:nvSpPr>
          <p:cNvPr id="18" name="TextBox 17">
            <a:extLst>
              <a:ext uri="{FF2B5EF4-FFF2-40B4-BE49-F238E27FC236}">
                <a16:creationId xmlns:a16="http://schemas.microsoft.com/office/drawing/2014/main" id="{FF1D3799-9310-4C98-8871-F9B6D3A35F6C}"/>
              </a:ext>
            </a:extLst>
          </p:cNvPr>
          <p:cNvSpPr txBox="1"/>
          <p:nvPr/>
        </p:nvSpPr>
        <p:spPr>
          <a:xfrm>
            <a:off x="401764" y="3058643"/>
            <a:ext cx="6319076"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Application departments have five personas:</a:t>
            </a:r>
            <a:endPar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endParaRP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401764" y="2930989"/>
            <a:ext cx="5803774"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FD6F5C-2B54-497B-A8BA-05E79CB36B65}"/>
              </a:ext>
            </a:extLst>
          </p:cNvPr>
          <p:cNvCxnSpPr>
            <a:cxnSpLocks/>
          </p:cNvCxnSpPr>
          <p:nvPr/>
        </p:nvCxnSpPr>
        <p:spPr>
          <a:xfrm>
            <a:off x="6939280" y="2914971"/>
            <a:ext cx="4938470" cy="32036"/>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AF5CD3C-FC11-47F3-B362-D0D4E04344C9}"/>
              </a:ext>
            </a:extLst>
          </p:cNvPr>
          <p:cNvSpPr txBox="1"/>
          <p:nvPr/>
        </p:nvSpPr>
        <p:spPr>
          <a:xfrm>
            <a:off x="6939280" y="3060575"/>
            <a:ext cx="4938470" cy="459100"/>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Leverage these personas and application perceptions to model your application department strategy.</a:t>
            </a:r>
          </a:p>
        </p:txBody>
      </p:sp>
      <p:pic>
        <p:nvPicPr>
          <p:cNvPr id="8" name="Picture 7">
            <a:extLst>
              <a:ext uri="{FF2B5EF4-FFF2-40B4-BE49-F238E27FC236}">
                <a16:creationId xmlns:a16="http://schemas.microsoft.com/office/drawing/2014/main" id="{9D239AB8-9CDE-4191-B430-806B864D5D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5343" y="3645176"/>
            <a:ext cx="3255697" cy="2759591"/>
          </a:xfrm>
          <a:prstGeom prst="rect">
            <a:avLst/>
          </a:prstGeom>
        </p:spPr>
      </p:pic>
      <p:pic>
        <p:nvPicPr>
          <p:cNvPr id="13" name="Picture 12">
            <a:extLst>
              <a:ext uri="{FF2B5EF4-FFF2-40B4-BE49-F238E27FC236}">
                <a16:creationId xmlns:a16="http://schemas.microsoft.com/office/drawing/2014/main" id="{9BC71B57-DADB-45BB-BF43-EFF1301449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729" y="3625266"/>
            <a:ext cx="5869271" cy="2593140"/>
          </a:xfrm>
          <a:prstGeom prst="rect">
            <a:avLst/>
          </a:prstGeom>
        </p:spPr>
      </p:pic>
      <p:pic>
        <p:nvPicPr>
          <p:cNvPr id="4098" name="Picture 2">
            <a:extLst>
              <a:ext uri="{FF2B5EF4-FFF2-40B4-BE49-F238E27FC236}">
                <a16:creationId xmlns:a16="http://schemas.microsoft.com/office/drawing/2014/main" id="{47C29E1F-1A6C-4E94-91A4-D455A1DBE83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77127" y="901160"/>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pic>
        <p:nvPicPr>
          <p:cNvPr id="4100" name="Picture 4">
            <a:extLst>
              <a:ext uri="{FF2B5EF4-FFF2-40B4-BE49-F238E27FC236}">
                <a16:creationId xmlns:a16="http://schemas.microsoft.com/office/drawing/2014/main" id="{BDEC8513-635C-41B7-BF08-0B5CBC473A6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87842" y="888008"/>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pic>
        <p:nvPicPr>
          <p:cNvPr id="19" name="Picture 18">
            <a:extLst>
              <a:ext uri="{FF2B5EF4-FFF2-40B4-BE49-F238E27FC236}">
                <a16:creationId xmlns:a16="http://schemas.microsoft.com/office/drawing/2014/main" id="{E1F93310-5E36-0F40-A05B-261C6BF5BA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grpSp>
        <p:nvGrpSpPr>
          <p:cNvPr id="20" name="Group 19">
            <a:extLst>
              <a:ext uri="{FF2B5EF4-FFF2-40B4-BE49-F238E27FC236}">
                <a16:creationId xmlns:a16="http://schemas.microsoft.com/office/drawing/2014/main" id="{72F8E831-5022-1941-88B9-D98877165699}"/>
              </a:ext>
            </a:extLst>
          </p:cNvPr>
          <p:cNvGrpSpPr/>
          <p:nvPr/>
        </p:nvGrpSpPr>
        <p:grpSpPr>
          <a:xfrm>
            <a:off x="7673635" y="834298"/>
            <a:ext cx="4207211" cy="1641501"/>
            <a:chOff x="7673635" y="641794"/>
            <a:chExt cx="4207211" cy="1641501"/>
          </a:xfrm>
        </p:grpSpPr>
        <p:sp>
          <p:nvSpPr>
            <p:cNvPr id="21" name="Text Placeholder 4">
              <a:extLst>
                <a:ext uri="{FF2B5EF4-FFF2-40B4-BE49-F238E27FC236}">
                  <a16:creationId xmlns:a16="http://schemas.microsoft.com/office/drawing/2014/main" id="{47D11365-8E6D-F549-B7D7-0FEC56C84753}"/>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Ari Glaizel</a:t>
              </a:r>
            </a:p>
            <a:p>
              <a:pPr lvl="0" defTabSz="554509">
                <a:lnSpc>
                  <a:spcPct val="100000"/>
                </a:lnSpc>
                <a:defRPr/>
              </a:pPr>
              <a:r>
                <a:rPr lang="en-US" sz="1000" dirty="0">
                  <a:solidFill>
                    <a:schemeClr val="tx1"/>
                  </a:solidFill>
                  <a:latin typeface="Montserrat" pitchFamily="2" charset="77"/>
                </a:rPr>
                <a:t>Principal Research Director</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Cole Cioran</a:t>
              </a:r>
            </a:p>
            <a:p>
              <a:pPr lvl="0" defTabSz="554509">
                <a:lnSpc>
                  <a:spcPct val="100000"/>
                </a:lnSpc>
                <a:defRPr/>
              </a:pPr>
              <a:r>
                <a:rPr lang="en-US" sz="1000" dirty="0">
                  <a:solidFill>
                    <a:schemeClr val="tx1"/>
                  </a:solidFill>
                  <a:latin typeface="Montserrat" pitchFamily="2" charset="77"/>
                </a:rPr>
                <a:t>Practice Lead</a:t>
              </a:r>
            </a:p>
          </p:txBody>
        </p:sp>
        <p:sp>
          <p:nvSpPr>
            <p:cNvPr id="23" name="TextBox 22">
              <a:extLst>
                <a:ext uri="{FF2B5EF4-FFF2-40B4-BE49-F238E27FC236}">
                  <a16:creationId xmlns:a16="http://schemas.microsoft.com/office/drawing/2014/main" id="{C42BE165-F72D-E84C-99BB-71D11741BFA4}"/>
                </a:ext>
              </a:extLst>
            </p:cNvPr>
            <p:cNvSpPr txBox="1"/>
            <p:nvPr/>
          </p:nvSpPr>
          <p:spPr>
            <a:xfrm>
              <a:off x="7673635" y="1868316"/>
              <a:ext cx="3888577"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22" name="Straight Connector 21">
            <a:extLst>
              <a:ext uri="{FF2B5EF4-FFF2-40B4-BE49-F238E27FC236}">
                <a16:creationId xmlns:a16="http://schemas.microsoft.com/office/drawing/2014/main" id="{913DAC93-B6A3-344C-839E-FE742FD9EB3D}"/>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a:extLst>
              <a:ext uri="{FF2B5EF4-FFF2-40B4-BE49-F238E27FC236}">
                <a16:creationId xmlns:a16="http://schemas.microsoft.com/office/drawing/2014/main" id="{C8149CB4-25F3-034B-8243-F03522D609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2092296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66546" y="851608"/>
            <a:ext cx="6899573" cy="1086537"/>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lang="en-US" sz="4000" b="1" kern="0" dirty="0">
                <a:solidFill>
                  <a:srgbClr val="2576B7"/>
                </a:solidFill>
                <a:effectLst>
                  <a:outerShdw sx="1000" sy="1000" algn="ctr" rotWithShape="0">
                    <a:prstClr val="black"/>
                  </a:outerShdw>
                </a:effectLst>
                <a:latin typeface="Montserrat" pitchFamily="2" charset="77"/>
                <a:ea typeface="Roboto Medium" panose="02000000000000000000" pitchFamily="2" charset="0"/>
              </a:rPr>
              <a:t>Take Control of Infrastructure Metrics</a:t>
            </a:r>
            <a:endParaRPr kumimoji="0" lang="en-US" sz="4000" b="1" i="0" u="none" strike="noStrike" kern="0" cap="none" spc="0" normalizeH="0" baseline="0" noProof="0" dirty="0">
              <a:ln>
                <a:noFill/>
              </a:ln>
              <a:solidFill>
                <a:srgbClr val="2576B7"/>
              </a:solidFill>
              <a:effectLst>
                <a:outerShdw sx="1000" sy="1000" algn="ctr" rotWithShape="0">
                  <a:prstClr val="black"/>
                </a:outerShdw>
              </a:effectLst>
              <a:uLnTx/>
              <a:uFillTx/>
              <a:latin typeface="Montserrat" pitchFamily="2" charset="77"/>
              <a:ea typeface="Roboto Medium" panose="02000000000000000000" pitchFamily="2" charset="0"/>
              <a:cs typeface="+mn-cs"/>
            </a:endParaRPr>
          </a:p>
        </p:txBody>
      </p:sp>
      <p:sp>
        <p:nvSpPr>
          <p:cNvPr id="11" name="TextBox 10">
            <a:extLst>
              <a:ext uri="{FF2B5EF4-FFF2-40B4-BE49-F238E27FC236}">
                <a16:creationId xmlns:a16="http://schemas.microsoft.com/office/drawing/2014/main" id="{B7D793DC-0F50-4CA2-8088-C2136F91ACA7}"/>
              </a:ext>
            </a:extLst>
          </p:cNvPr>
          <p:cNvSpPr txBox="1"/>
          <p:nvPr/>
        </p:nvSpPr>
        <p:spPr>
          <a:xfrm>
            <a:off x="359560" y="1983819"/>
            <a:ext cx="5803774" cy="682427"/>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rPr>
              <a:t>Make faster decisions and improve service delivery by using the right metrics for the job.</a:t>
            </a:r>
          </a:p>
        </p:txBody>
      </p:sp>
      <p:sp>
        <p:nvSpPr>
          <p:cNvPr id="18" name="TextBox 17">
            <a:extLst>
              <a:ext uri="{FF2B5EF4-FFF2-40B4-BE49-F238E27FC236}">
                <a16:creationId xmlns:a16="http://schemas.microsoft.com/office/drawing/2014/main" id="{FF1D3799-9310-4C98-8871-F9B6D3A35F6C}"/>
              </a:ext>
            </a:extLst>
          </p:cNvPr>
          <p:cNvSpPr txBox="1"/>
          <p:nvPr/>
        </p:nvSpPr>
        <p:spPr>
          <a:xfrm>
            <a:off x="375919" y="3040255"/>
            <a:ext cx="3388363" cy="765326"/>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Only 19% of CXOs feel their organizations have effective metrics in place to measure success.</a:t>
            </a: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375920" y="2863629"/>
            <a:ext cx="3507923" cy="1"/>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FD6F5C-2B54-497B-A8BA-05E79CB36B65}"/>
              </a:ext>
            </a:extLst>
          </p:cNvPr>
          <p:cNvCxnSpPr>
            <a:cxnSpLocks/>
          </p:cNvCxnSpPr>
          <p:nvPr/>
        </p:nvCxnSpPr>
        <p:spPr>
          <a:xfrm>
            <a:off x="7779460" y="2868536"/>
            <a:ext cx="4098289"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AF5CD3C-FC11-47F3-B362-D0D4E04344C9}"/>
              </a:ext>
            </a:extLst>
          </p:cNvPr>
          <p:cNvSpPr txBox="1"/>
          <p:nvPr/>
        </p:nvSpPr>
        <p:spPr>
          <a:xfrm>
            <a:off x="7779460" y="3040255"/>
            <a:ext cx="4098289" cy="459100"/>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A face-to-face review of metrics is the most effective means for driving change.</a:t>
            </a:r>
          </a:p>
        </p:txBody>
      </p:sp>
      <p:pic>
        <p:nvPicPr>
          <p:cNvPr id="7" name="Picture 6">
            <a:extLst>
              <a:ext uri="{FF2B5EF4-FFF2-40B4-BE49-F238E27FC236}">
                <a16:creationId xmlns:a16="http://schemas.microsoft.com/office/drawing/2014/main" id="{78509885-A4BB-43E8-A6A0-BC5B309EAE2B}"/>
              </a:ext>
            </a:extLst>
          </p:cNvPr>
          <p:cNvPicPr>
            <a:picLocks noChangeAspect="1"/>
          </p:cNvPicPr>
          <p:nvPr/>
        </p:nvPicPr>
        <p:blipFill>
          <a:blip r:embed="rId3"/>
          <a:stretch>
            <a:fillRect/>
          </a:stretch>
        </p:blipFill>
        <p:spPr>
          <a:xfrm>
            <a:off x="7683458" y="3716123"/>
            <a:ext cx="4165105" cy="2583667"/>
          </a:xfrm>
          <a:prstGeom prst="rect">
            <a:avLst/>
          </a:prstGeom>
          <a:ln>
            <a:noFill/>
          </a:ln>
        </p:spPr>
      </p:pic>
      <p:pic>
        <p:nvPicPr>
          <p:cNvPr id="12" name="Picture 11">
            <a:extLst>
              <a:ext uri="{FF2B5EF4-FFF2-40B4-BE49-F238E27FC236}">
                <a16:creationId xmlns:a16="http://schemas.microsoft.com/office/drawing/2014/main" id="{1B9284D6-07D2-45BC-AAE2-1C7130B9409D}"/>
              </a:ext>
            </a:extLst>
          </p:cNvPr>
          <p:cNvPicPr>
            <a:picLocks noChangeAspect="1"/>
          </p:cNvPicPr>
          <p:nvPr/>
        </p:nvPicPr>
        <p:blipFill>
          <a:blip r:embed="rId4"/>
          <a:stretch>
            <a:fillRect/>
          </a:stretch>
        </p:blipFill>
        <p:spPr>
          <a:xfrm>
            <a:off x="755282" y="3856285"/>
            <a:ext cx="2052678" cy="2558143"/>
          </a:xfrm>
          <a:prstGeom prst="rect">
            <a:avLst/>
          </a:prstGeom>
        </p:spPr>
      </p:pic>
      <p:cxnSp>
        <p:nvCxnSpPr>
          <p:cNvPr id="24" name="Straight Connector 23">
            <a:extLst>
              <a:ext uri="{FF2B5EF4-FFF2-40B4-BE49-F238E27FC236}">
                <a16:creationId xmlns:a16="http://schemas.microsoft.com/office/drawing/2014/main" id="{5AE04DBD-017E-4D71-BEF5-E3267BC54106}"/>
              </a:ext>
            </a:extLst>
          </p:cNvPr>
          <p:cNvCxnSpPr>
            <a:cxnSpLocks/>
          </p:cNvCxnSpPr>
          <p:nvPr/>
        </p:nvCxnSpPr>
        <p:spPr>
          <a:xfrm>
            <a:off x="4292799" y="2873443"/>
            <a:ext cx="2862144"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9947232D-2D6A-4719-894E-DF2A0D033F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8543" y="3864389"/>
            <a:ext cx="1872878" cy="2583668"/>
          </a:xfrm>
          <a:prstGeom prst="rect">
            <a:avLst/>
          </a:prstGeom>
        </p:spPr>
      </p:pic>
      <p:sp>
        <p:nvSpPr>
          <p:cNvPr id="30" name="TextBox 29">
            <a:extLst>
              <a:ext uri="{FF2B5EF4-FFF2-40B4-BE49-F238E27FC236}">
                <a16:creationId xmlns:a16="http://schemas.microsoft.com/office/drawing/2014/main" id="{B97A296A-D5FA-4295-95C0-532814DFCB83}"/>
              </a:ext>
            </a:extLst>
          </p:cNvPr>
          <p:cNvSpPr txBox="1"/>
          <p:nvPr/>
        </p:nvSpPr>
        <p:spPr>
          <a:xfrm>
            <a:off x="4292798" y="3049807"/>
            <a:ext cx="2862145" cy="944547"/>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Start by defining your critical success factors (CSFs) to determine your business goals.</a:t>
            </a:r>
          </a:p>
        </p:txBody>
      </p:sp>
      <p:pic>
        <p:nvPicPr>
          <p:cNvPr id="5122" name="Picture 2">
            <a:extLst>
              <a:ext uri="{FF2B5EF4-FFF2-40B4-BE49-F238E27FC236}">
                <a16:creationId xmlns:a16="http://schemas.microsoft.com/office/drawing/2014/main" id="{087F645C-7161-4293-8D5F-E568B5F28F3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83458" y="888007"/>
            <a:ext cx="1022400" cy="1022400"/>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p:spPr>
      </p:pic>
      <p:pic>
        <p:nvPicPr>
          <p:cNvPr id="5124" name="Picture 4">
            <a:extLst>
              <a:ext uri="{FF2B5EF4-FFF2-40B4-BE49-F238E27FC236}">
                <a16:creationId xmlns:a16="http://schemas.microsoft.com/office/drawing/2014/main" id="{345F1CD4-CB24-4E53-A7F4-EC0CE7A5A56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87842" y="888007"/>
            <a:ext cx="1022400" cy="1022400"/>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p:spPr>
      </p:pic>
      <p:pic>
        <p:nvPicPr>
          <p:cNvPr id="21" name="Picture 20">
            <a:extLst>
              <a:ext uri="{FF2B5EF4-FFF2-40B4-BE49-F238E27FC236}">
                <a16:creationId xmlns:a16="http://schemas.microsoft.com/office/drawing/2014/main" id="{4AC4BFED-5DCC-BF47-80FF-B1CB83CBCF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grpSp>
        <p:nvGrpSpPr>
          <p:cNvPr id="23" name="Group 22">
            <a:extLst>
              <a:ext uri="{FF2B5EF4-FFF2-40B4-BE49-F238E27FC236}">
                <a16:creationId xmlns:a16="http://schemas.microsoft.com/office/drawing/2014/main" id="{124AC605-7540-974A-9A86-46E105977B78}"/>
              </a:ext>
            </a:extLst>
          </p:cNvPr>
          <p:cNvGrpSpPr/>
          <p:nvPr/>
        </p:nvGrpSpPr>
        <p:grpSpPr>
          <a:xfrm>
            <a:off x="7683260" y="834297"/>
            <a:ext cx="4197586" cy="1641501"/>
            <a:chOff x="7683260" y="641794"/>
            <a:chExt cx="4197586" cy="1641501"/>
          </a:xfrm>
        </p:grpSpPr>
        <p:sp>
          <p:nvSpPr>
            <p:cNvPr id="26" name="Text Placeholder 4">
              <a:extLst>
                <a:ext uri="{FF2B5EF4-FFF2-40B4-BE49-F238E27FC236}">
                  <a16:creationId xmlns:a16="http://schemas.microsoft.com/office/drawing/2014/main" id="{A7A014C4-DF39-864D-A71F-808DCD20D782}"/>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Mahmoud Ramin</a:t>
              </a:r>
            </a:p>
            <a:p>
              <a:pPr lvl="0" defTabSz="554509">
                <a:lnSpc>
                  <a:spcPct val="100000"/>
                </a:lnSpc>
                <a:defRPr/>
              </a:pPr>
              <a:r>
                <a:rPr lang="en-US" sz="1000" dirty="0">
                  <a:solidFill>
                    <a:schemeClr val="tx1"/>
                  </a:solidFill>
                  <a:latin typeface="Montserrat" pitchFamily="2" charset="77"/>
                </a:rPr>
                <a:t>Research Specialist</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Allison Kinnaird</a:t>
              </a:r>
            </a:p>
            <a:p>
              <a:pPr lvl="0" defTabSz="554509">
                <a:lnSpc>
                  <a:spcPct val="100000"/>
                </a:lnSpc>
                <a:defRPr/>
              </a:pPr>
              <a:r>
                <a:rPr lang="en-US" sz="1000" dirty="0">
                  <a:solidFill>
                    <a:schemeClr val="tx1"/>
                  </a:solidFill>
                  <a:latin typeface="Montserrat" pitchFamily="2" charset="77"/>
                </a:rPr>
                <a:t>Research Lead</a:t>
              </a:r>
            </a:p>
          </p:txBody>
        </p:sp>
        <p:sp>
          <p:nvSpPr>
            <p:cNvPr id="31" name="TextBox 30">
              <a:extLst>
                <a:ext uri="{FF2B5EF4-FFF2-40B4-BE49-F238E27FC236}">
                  <a16:creationId xmlns:a16="http://schemas.microsoft.com/office/drawing/2014/main" id="{C716A423-4D65-E247-94AD-F50E3AEDDB16}"/>
                </a:ext>
              </a:extLst>
            </p:cNvPr>
            <p:cNvSpPr txBox="1"/>
            <p:nvPr/>
          </p:nvSpPr>
          <p:spPr>
            <a:xfrm>
              <a:off x="7683260" y="1868316"/>
              <a:ext cx="3888577"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32" name="Straight Connector 31">
            <a:extLst>
              <a:ext uri="{FF2B5EF4-FFF2-40B4-BE49-F238E27FC236}">
                <a16:creationId xmlns:a16="http://schemas.microsoft.com/office/drawing/2014/main" id="{DC136179-F4CE-384F-9489-5083654E22A7}"/>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B9048107-5E52-2F4A-91AA-CA9315D31F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3044507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38411" y="837538"/>
            <a:ext cx="5796788" cy="1150854"/>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576B7"/>
                </a:solidFill>
                <a:effectLst>
                  <a:outerShdw sx="1000" sy="1000" algn="ctr" rotWithShape="0">
                    <a:prstClr val="black"/>
                  </a:outerShdw>
                </a:effectLst>
                <a:uLnTx/>
                <a:uFillTx/>
                <a:latin typeface="Montserrat" pitchFamily="2" charset="77"/>
                <a:ea typeface="Roboto Medium" panose="02000000000000000000" pitchFamily="2" charset="0"/>
                <a:cs typeface="+mn-cs"/>
              </a:rPr>
              <a:t>IT Modernization Research Center</a:t>
            </a:r>
            <a:endParaRPr kumimoji="0" lang="en-US" sz="4000" u="none" strike="noStrike" kern="0" cap="none" spc="0" normalizeH="0" baseline="0" noProof="0" dirty="0">
              <a:ln>
                <a:noFill/>
              </a:ln>
              <a:solidFill>
                <a:srgbClr val="2576B7"/>
              </a:solidFill>
              <a:effectLst>
                <a:outerShdw sx="1000" sy="1000" algn="ctr" rotWithShape="0">
                  <a:prstClr val="black"/>
                </a:outerShdw>
              </a:effectLst>
              <a:uLnTx/>
              <a:uFillTx/>
              <a:latin typeface="Montserrat Light" pitchFamily="2" charset="77"/>
              <a:ea typeface="Roboto Medium" panose="02000000000000000000" pitchFamily="2" charset="0"/>
              <a:cs typeface="+mn-cs"/>
            </a:endParaRPr>
          </a:p>
        </p:txBody>
      </p:sp>
      <p:sp>
        <p:nvSpPr>
          <p:cNvPr id="11" name="TextBox 10">
            <a:extLst>
              <a:ext uri="{FF2B5EF4-FFF2-40B4-BE49-F238E27FC236}">
                <a16:creationId xmlns:a16="http://schemas.microsoft.com/office/drawing/2014/main" id="{B7D793DC-0F50-4CA2-8088-C2136F91ACA7}"/>
              </a:ext>
            </a:extLst>
          </p:cNvPr>
          <p:cNvSpPr txBox="1"/>
          <p:nvPr/>
        </p:nvSpPr>
        <p:spPr>
          <a:xfrm>
            <a:off x="355211" y="2002461"/>
            <a:ext cx="6856293" cy="540511"/>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lang="en-US" spc="-20" dirty="0">
                <a:solidFill>
                  <a:schemeClr val="tx2"/>
                </a:solidFill>
                <a:latin typeface="Montserrat Light" pitchFamily="2" charset="77"/>
                <a:ea typeface="Roboto Light" panose="02000000000000000000" pitchFamily="2" charset="0"/>
              </a:rPr>
              <a:t>From digital transformation to “one-off” technology upgrades, use our research to modernize your department.</a:t>
            </a:r>
            <a:endParaRPr kumimoji="0" lang="en-US" u="none" strike="noStrike" kern="1200" cap="none" spc="-20" normalizeH="0" noProof="0" dirty="0">
              <a:ln>
                <a:noFill/>
              </a:ln>
              <a:solidFill>
                <a:schemeClr val="tx2"/>
              </a:solidFill>
              <a:effectLst/>
              <a:uLnTx/>
              <a:uFillTx/>
              <a:latin typeface="Montserrat Light" pitchFamily="2" charset="77"/>
              <a:ea typeface="Roboto Light" panose="02000000000000000000" pitchFamily="2" charset="0"/>
              <a:cs typeface="+mn-cs"/>
            </a:endParaRPr>
          </a:p>
        </p:txBody>
      </p:sp>
      <p:sp>
        <p:nvSpPr>
          <p:cNvPr id="18" name="TextBox 17">
            <a:extLst>
              <a:ext uri="{FF2B5EF4-FFF2-40B4-BE49-F238E27FC236}">
                <a16:creationId xmlns:a16="http://schemas.microsoft.com/office/drawing/2014/main" id="{FF1D3799-9310-4C98-8871-F9B6D3A35F6C}"/>
              </a:ext>
            </a:extLst>
          </p:cNvPr>
          <p:cNvSpPr txBox="1"/>
          <p:nvPr/>
        </p:nvSpPr>
        <p:spPr>
          <a:xfrm>
            <a:off x="371284" y="2905756"/>
            <a:ext cx="7456996"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There are drivers behind your decision to modernize.</a:t>
            </a:r>
            <a:endPar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endParaRP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371284" y="2795492"/>
            <a:ext cx="5297932" cy="12655"/>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FD6F5C-2B54-497B-A8BA-05E79CB36B65}"/>
              </a:ext>
            </a:extLst>
          </p:cNvPr>
          <p:cNvCxnSpPr>
            <a:cxnSpLocks/>
          </p:cNvCxnSpPr>
          <p:nvPr/>
        </p:nvCxnSpPr>
        <p:spPr>
          <a:xfrm>
            <a:off x="6430297" y="2820729"/>
            <a:ext cx="4817160" cy="25868"/>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AF5CD3C-FC11-47F3-B362-D0D4E04344C9}"/>
              </a:ext>
            </a:extLst>
          </p:cNvPr>
          <p:cNvSpPr txBox="1"/>
          <p:nvPr/>
        </p:nvSpPr>
        <p:spPr>
          <a:xfrm>
            <a:off x="6492305" y="2937504"/>
            <a:ext cx="4952443"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Let our research guide your modernization journey.</a:t>
            </a:r>
          </a:p>
        </p:txBody>
      </p:sp>
      <p:pic>
        <p:nvPicPr>
          <p:cNvPr id="10242" name="Picture 2">
            <a:extLst>
              <a:ext uri="{FF2B5EF4-FFF2-40B4-BE49-F238E27FC236}">
                <a16:creationId xmlns:a16="http://schemas.microsoft.com/office/drawing/2014/main" id="{A3976230-3337-4142-A6F9-C321ECF648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83458" y="885997"/>
            <a:ext cx="1022400" cy="1022400"/>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pic>
      <p:pic>
        <p:nvPicPr>
          <p:cNvPr id="10244" name="Picture 4">
            <a:extLst>
              <a:ext uri="{FF2B5EF4-FFF2-40B4-BE49-F238E27FC236}">
                <a16:creationId xmlns:a16="http://schemas.microsoft.com/office/drawing/2014/main" id="{339E745D-D51B-4496-9A04-08BA748B34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87842" y="885997"/>
            <a:ext cx="1022400" cy="1022400"/>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pic>
      <p:pic>
        <p:nvPicPr>
          <p:cNvPr id="19" name="Picture 18">
            <a:extLst>
              <a:ext uri="{FF2B5EF4-FFF2-40B4-BE49-F238E27FC236}">
                <a16:creationId xmlns:a16="http://schemas.microsoft.com/office/drawing/2014/main" id="{83CA6357-9F92-7D49-AFA9-4335BBE358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42D3FAE3-170C-CD44-9AC9-9C48E53146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1284" y="3308640"/>
            <a:ext cx="2940731" cy="3128113"/>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623D7F29-551B-AE4C-888E-5DF3ACDFC7C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424" r="13420" b="6641"/>
          <a:stretch/>
        </p:blipFill>
        <p:spPr>
          <a:xfrm>
            <a:off x="3555999" y="3308640"/>
            <a:ext cx="2042097" cy="3256295"/>
          </a:xfrm>
          <a:prstGeom prst="rect">
            <a:avLst/>
          </a:prstGeom>
        </p:spPr>
      </p:pic>
      <p:pic>
        <p:nvPicPr>
          <p:cNvPr id="23" name="Picture 22" descr="Graphical user interface, text, application, email&#10;&#10;Description automatically generated">
            <a:extLst>
              <a:ext uri="{FF2B5EF4-FFF2-40B4-BE49-F238E27FC236}">
                <a16:creationId xmlns:a16="http://schemas.microsoft.com/office/drawing/2014/main" id="{83BC0EE9-ADD8-944C-811E-966DC2B68F2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92305" y="3308302"/>
            <a:ext cx="4472227" cy="2965139"/>
          </a:xfrm>
          <a:prstGeom prst="rect">
            <a:avLst/>
          </a:prstGeom>
        </p:spPr>
      </p:pic>
      <p:grpSp>
        <p:nvGrpSpPr>
          <p:cNvPr id="24" name="Group 23">
            <a:extLst>
              <a:ext uri="{FF2B5EF4-FFF2-40B4-BE49-F238E27FC236}">
                <a16:creationId xmlns:a16="http://schemas.microsoft.com/office/drawing/2014/main" id="{35CE9276-3FDA-2646-8D64-AD26E2C043A0}"/>
              </a:ext>
            </a:extLst>
          </p:cNvPr>
          <p:cNvGrpSpPr/>
          <p:nvPr/>
        </p:nvGrpSpPr>
        <p:grpSpPr>
          <a:xfrm>
            <a:off x="7683260" y="834301"/>
            <a:ext cx="4197586" cy="1641058"/>
            <a:chOff x="7683260" y="641794"/>
            <a:chExt cx="4197586" cy="1641058"/>
          </a:xfrm>
        </p:grpSpPr>
        <p:sp>
          <p:nvSpPr>
            <p:cNvPr id="26" name="Text Placeholder 4">
              <a:extLst>
                <a:ext uri="{FF2B5EF4-FFF2-40B4-BE49-F238E27FC236}">
                  <a16:creationId xmlns:a16="http://schemas.microsoft.com/office/drawing/2014/main" id="{28B4F32A-C5C0-4948-A107-12A482C8D7E7}"/>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Carlene McCubbin</a:t>
              </a:r>
            </a:p>
            <a:p>
              <a:pPr lvl="0" defTabSz="554509">
                <a:lnSpc>
                  <a:spcPct val="100000"/>
                </a:lnSpc>
                <a:defRPr/>
              </a:pPr>
              <a:r>
                <a:rPr lang="en-US" sz="1000" dirty="0">
                  <a:solidFill>
                    <a:schemeClr val="tx1"/>
                  </a:solidFill>
                  <a:latin typeface="Montserrat" pitchFamily="2" charset="77"/>
                </a:rPr>
                <a:t>Research Lead</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Jane Kouptsova</a:t>
              </a:r>
            </a:p>
            <a:p>
              <a:pPr lvl="0" defTabSz="554509">
                <a:lnSpc>
                  <a:spcPct val="100000"/>
                </a:lnSpc>
                <a:defRPr/>
              </a:pPr>
              <a:r>
                <a:rPr lang="en-US" sz="1000" dirty="0">
                  <a:solidFill>
                    <a:schemeClr val="tx1"/>
                  </a:solidFill>
                  <a:latin typeface="Montserrat" pitchFamily="2" charset="77"/>
                </a:rPr>
                <a:t>Senior Research Analyst</a:t>
              </a:r>
            </a:p>
          </p:txBody>
        </p:sp>
        <p:sp>
          <p:nvSpPr>
            <p:cNvPr id="36" name="TextBox 35">
              <a:extLst>
                <a:ext uri="{FF2B5EF4-FFF2-40B4-BE49-F238E27FC236}">
                  <a16:creationId xmlns:a16="http://schemas.microsoft.com/office/drawing/2014/main" id="{98F751BD-07FD-FF45-8F3F-AAF6D3045EDA}"/>
                </a:ext>
              </a:extLst>
            </p:cNvPr>
            <p:cNvSpPr txBox="1"/>
            <p:nvPr/>
          </p:nvSpPr>
          <p:spPr>
            <a:xfrm>
              <a:off x="7683260" y="1867873"/>
              <a:ext cx="3888577"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20" name="Straight Connector 19">
            <a:extLst>
              <a:ext uri="{FF2B5EF4-FFF2-40B4-BE49-F238E27FC236}">
                <a16:creationId xmlns:a16="http://schemas.microsoft.com/office/drawing/2014/main" id="{3A3FF6F7-AB85-1648-86B3-A4FEBE9934F6}"/>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8D67D3F5-2FDC-264B-BC9E-7F4688E271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572655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80615" y="837540"/>
            <a:ext cx="5091718" cy="1141340"/>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lang="en-US" sz="4000" b="1" kern="0" dirty="0">
                <a:solidFill>
                  <a:srgbClr val="2576B7"/>
                </a:solidFill>
                <a:effectLst>
                  <a:outerShdw sx="1000" sy="1000" algn="ctr" rotWithShape="0">
                    <a:prstClr val="black"/>
                  </a:outerShdw>
                </a:effectLst>
                <a:latin typeface="Montserrat" pitchFamily="2" charset="77"/>
                <a:ea typeface="Roboto Medium" panose="02000000000000000000" pitchFamily="2" charset="0"/>
              </a:rPr>
              <a:t>Agile/DevOps Research Center</a:t>
            </a:r>
            <a:endParaRPr kumimoji="0" lang="en-US" sz="4000" u="none" strike="noStrike" kern="0" cap="none" spc="0" normalizeH="0" baseline="0" noProof="0" dirty="0">
              <a:ln>
                <a:noFill/>
              </a:ln>
              <a:solidFill>
                <a:srgbClr val="2576B7"/>
              </a:solidFill>
              <a:effectLst>
                <a:outerShdw sx="1000" sy="1000" algn="ctr" rotWithShape="0">
                  <a:prstClr val="black"/>
                </a:outerShdw>
              </a:effectLst>
              <a:uLnTx/>
              <a:uFillTx/>
              <a:latin typeface="Montserrat Light" pitchFamily="2" charset="77"/>
              <a:ea typeface="Roboto Medium" panose="02000000000000000000" pitchFamily="2" charset="0"/>
              <a:cs typeface="+mn-cs"/>
            </a:endParaRPr>
          </a:p>
        </p:txBody>
      </p:sp>
      <p:sp>
        <p:nvSpPr>
          <p:cNvPr id="11" name="TextBox 10">
            <a:extLst>
              <a:ext uri="{FF2B5EF4-FFF2-40B4-BE49-F238E27FC236}">
                <a16:creationId xmlns:a16="http://schemas.microsoft.com/office/drawing/2014/main" id="{B7D793DC-0F50-4CA2-8088-C2136F91ACA7}"/>
              </a:ext>
            </a:extLst>
          </p:cNvPr>
          <p:cNvSpPr txBox="1"/>
          <p:nvPr/>
        </p:nvSpPr>
        <p:spPr>
          <a:xfrm>
            <a:off x="401764" y="2011955"/>
            <a:ext cx="7237901" cy="545837"/>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lang="en-US" dirty="0">
                <a:solidFill>
                  <a:schemeClr val="tx2"/>
                </a:solidFill>
                <a:latin typeface="Montserrat Light" pitchFamily="2" charset="77"/>
                <a:ea typeface="Roboto Light" panose="02000000000000000000" pitchFamily="2" charset="0"/>
              </a:rPr>
              <a:t>Agile transformations can be difficult and fraught with challenges. Our Agile/DevOps research collection helps.</a:t>
            </a:r>
            <a:endParaRPr kumimoji="0" lang="en-US"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endParaRPr>
          </a:p>
        </p:txBody>
      </p:sp>
      <p:sp>
        <p:nvSpPr>
          <p:cNvPr id="18" name="TextBox 17">
            <a:extLst>
              <a:ext uri="{FF2B5EF4-FFF2-40B4-BE49-F238E27FC236}">
                <a16:creationId xmlns:a16="http://schemas.microsoft.com/office/drawing/2014/main" id="{FF1D3799-9310-4C98-8871-F9B6D3A35F6C}"/>
              </a:ext>
            </a:extLst>
          </p:cNvPr>
          <p:cNvSpPr txBox="1"/>
          <p:nvPr/>
        </p:nvSpPr>
        <p:spPr>
          <a:xfrm>
            <a:off x="381444" y="3012140"/>
            <a:ext cx="4229230"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Choose your Agile persona.</a:t>
            </a:r>
            <a:endPar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endParaRP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381444" y="2870703"/>
            <a:ext cx="4002020"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FD6F5C-2B54-497B-A8BA-05E79CB36B65}"/>
              </a:ext>
            </a:extLst>
          </p:cNvPr>
          <p:cNvCxnSpPr>
            <a:cxnSpLocks/>
          </p:cNvCxnSpPr>
          <p:nvPr/>
        </p:nvCxnSpPr>
        <p:spPr>
          <a:xfrm flipV="1">
            <a:off x="5469404" y="2870703"/>
            <a:ext cx="5776878" cy="1"/>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AF5CD3C-FC11-47F3-B362-D0D4E04344C9}"/>
              </a:ext>
            </a:extLst>
          </p:cNvPr>
          <p:cNvSpPr txBox="1"/>
          <p:nvPr/>
        </p:nvSpPr>
        <p:spPr>
          <a:xfrm>
            <a:off x="5489724" y="3012140"/>
            <a:ext cx="6809293"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Then let us guide you in your Agile transformation approach.</a:t>
            </a:r>
          </a:p>
        </p:txBody>
      </p:sp>
      <p:pic>
        <p:nvPicPr>
          <p:cNvPr id="11266" name="Picture 2">
            <a:extLst>
              <a:ext uri="{FF2B5EF4-FFF2-40B4-BE49-F238E27FC236}">
                <a16:creationId xmlns:a16="http://schemas.microsoft.com/office/drawing/2014/main" id="{33E1A899-4422-416E-9A39-435C9107FB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83458" y="886456"/>
            <a:ext cx="1022400" cy="1022400"/>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pic>
      <p:pic>
        <p:nvPicPr>
          <p:cNvPr id="11268" name="Picture 4">
            <a:extLst>
              <a:ext uri="{FF2B5EF4-FFF2-40B4-BE49-F238E27FC236}">
                <a16:creationId xmlns:a16="http://schemas.microsoft.com/office/drawing/2014/main" id="{6BCAE8A0-F289-427C-84D2-B67C15414C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87842" y="886456"/>
            <a:ext cx="1022400" cy="1022400"/>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pic>
      <p:pic>
        <p:nvPicPr>
          <p:cNvPr id="30" name="Picture 29">
            <a:hlinkClick r:id="rId6"/>
            <a:extLst>
              <a:ext uri="{FF2B5EF4-FFF2-40B4-BE49-F238E27FC236}">
                <a16:creationId xmlns:a16="http://schemas.microsoft.com/office/drawing/2014/main" id="{992BE085-2E7B-4C2B-8A9B-7EE5E08414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5600" y="3375651"/>
            <a:ext cx="3634930" cy="3039206"/>
          </a:xfrm>
          <a:prstGeom prst="rect">
            <a:avLst/>
          </a:prstGeom>
          <a:ln>
            <a:noFill/>
          </a:ln>
        </p:spPr>
      </p:pic>
      <p:pic>
        <p:nvPicPr>
          <p:cNvPr id="4" name="Picture 3">
            <a:extLst>
              <a:ext uri="{FF2B5EF4-FFF2-40B4-BE49-F238E27FC236}">
                <a16:creationId xmlns:a16="http://schemas.microsoft.com/office/drawing/2014/main" id="{1F306CD6-7AF9-4F06-977F-68CF4CC9A9D0}"/>
              </a:ext>
            </a:extLst>
          </p:cNvPr>
          <p:cNvPicPr>
            <a:picLocks noChangeAspect="1"/>
          </p:cNvPicPr>
          <p:nvPr/>
        </p:nvPicPr>
        <p:blipFill>
          <a:blip r:embed="rId8"/>
          <a:stretch>
            <a:fillRect/>
          </a:stretch>
        </p:blipFill>
        <p:spPr>
          <a:xfrm>
            <a:off x="5499884" y="3375651"/>
            <a:ext cx="5776878" cy="2766525"/>
          </a:xfrm>
          <a:prstGeom prst="rect">
            <a:avLst/>
          </a:prstGeom>
        </p:spPr>
      </p:pic>
      <p:pic>
        <p:nvPicPr>
          <p:cNvPr id="19" name="Picture 18">
            <a:extLst>
              <a:ext uri="{FF2B5EF4-FFF2-40B4-BE49-F238E27FC236}">
                <a16:creationId xmlns:a16="http://schemas.microsoft.com/office/drawing/2014/main" id="{C56B2A96-3EDD-DC4C-9162-55AC280656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grpSp>
        <p:nvGrpSpPr>
          <p:cNvPr id="20" name="Group 19">
            <a:extLst>
              <a:ext uri="{FF2B5EF4-FFF2-40B4-BE49-F238E27FC236}">
                <a16:creationId xmlns:a16="http://schemas.microsoft.com/office/drawing/2014/main" id="{58737576-D173-3F45-AC14-788A66CC95DA}"/>
              </a:ext>
            </a:extLst>
          </p:cNvPr>
          <p:cNvGrpSpPr/>
          <p:nvPr/>
        </p:nvGrpSpPr>
        <p:grpSpPr>
          <a:xfrm>
            <a:off x="7673635" y="834299"/>
            <a:ext cx="4207211" cy="1654203"/>
            <a:chOff x="7673635" y="641794"/>
            <a:chExt cx="4207211" cy="1654203"/>
          </a:xfrm>
        </p:grpSpPr>
        <p:sp>
          <p:nvSpPr>
            <p:cNvPr id="21" name="Text Placeholder 4">
              <a:extLst>
                <a:ext uri="{FF2B5EF4-FFF2-40B4-BE49-F238E27FC236}">
                  <a16:creationId xmlns:a16="http://schemas.microsoft.com/office/drawing/2014/main" id="{DB296175-5907-C344-A9A9-5FA7AC0C7ADA}"/>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Alex Ciraco</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r>
                <a:rPr lang="en-US" sz="1000" dirty="0">
                  <a:solidFill>
                    <a:schemeClr val="tx1"/>
                  </a:solidFill>
                  <a:latin typeface="Montserrat" pitchFamily="2" charset="77"/>
                </a:rPr>
                <a:t>Research Director</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Ari Glaizel</a:t>
              </a:r>
            </a:p>
            <a:p>
              <a:pPr lvl="0" defTabSz="554509">
                <a:lnSpc>
                  <a:spcPct val="100000"/>
                </a:lnSpc>
                <a:defRPr/>
              </a:pPr>
              <a:r>
                <a:rPr lang="en-US" sz="1000" dirty="0">
                  <a:solidFill>
                    <a:schemeClr val="tx1"/>
                  </a:solidFill>
                  <a:latin typeface="Montserrat" pitchFamily="2" charset="77"/>
                </a:rPr>
                <a:t>Principal Research Director</a:t>
              </a:r>
            </a:p>
          </p:txBody>
        </p:sp>
        <p:sp>
          <p:nvSpPr>
            <p:cNvPr id="23" name="TextBox 22">
              <a:extLst>
                <a:ext uri="{FF2B5EF4-FFF2-40B4-BE49-F238E27FC236}">
                  <a16:creationId xmlns:a16="http://schemas.microsoft.com/office/drawing/2014/main" id="{CB4DF838-13F6-2E45-A242-8DDE0691D276}"/>
                </a:ext>
              </a:extLst>
            </p:cNvPr>
            <p:cNvSpPr txBox="1"/>
            <p:nvPr/>
          </p:nvSpPr>
          <p:spPr>
            <a:xfrm>
              <a:off x="7673635" y="1881018"/>
              <a:ext cx="3888577"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22" name="Straight Connector 21">
            <a:extLst>
              <a:ext uri="{FF2B5EF4-FFF2-40B4-BE49-F238E27FC236}">
                <a16:creationId xmlns:a16="http://schemas.microsoft.com/office/drawing/2014/main" id="{01D0FE4E-A5E1-5E48-8A41-5E32B4A9CEA5}"/>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a:extLst>
              <a:ext uri="{FF2B5EF4-FFF2-40B4-BE49-F238E27FC236}">
                <a16:creationId xmlns:a16="http://schemas.microsoft.com/office/drawing/2014/main" id="{27C8B2D3-C86A-8E4A-A45B-DCAFE4E445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4244855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38410" y="837540"/>
            <a:ext cx="6414081" cy="1149429"/>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lang="en-US" sz="4000" b="1" kern="0" dirty="0">
                <a:solidFill>
                  <a:srgbClr val="2576B7"/>
                </a:solidFill>
                <a:effectLst>
                  <a:outerShdw sx="1000" sy="1000" algn="ctr" rotWithShape="0">
                    <a:prstClr val="black"/>
                  </a:outerShdw>
                </a:effectLst>
                <a:latin typeface="Montserrat" pitchFamily="2" charset="77"/>
                <a:ea typeface="Roboto Medium" panose="02000000000000000000" pitchFamily="2" charset="0"/>
              </a:rPr>
              <a:t>IT Vendor Cost &amp; Contract Optimization</a:t>
            </a:r>
            <a:endParaRPr kumimoji="0" lang="en-US" sz="4000" u="none" strike="noStrike" kern="0" cap="none" spc="0" normalizeH="0" baseline="0" noProof="0" dirty="0">
              <a:ln>
                <a:noFill/>
              </a:ln>
              <a:solidFill>
                <a:srgbClr val="2576B7"/>
              </a:solidFill>
              <a:effectLst>
                <a:outerShdw sx="1000" sy="1000" algn="ctr" rotWithShape="0">
                  <a:prstClr val="black"/>
                </a:outerShdw>
              </a:effectLst>
              <a:uLnTx/>
              <a:uFillTx/>
              <a:latin typeface="Montserrat Light" pitchFamily="2" charset="77"/>
              <a:ea typeface="Roboto Medium" panose="02000000000000000000" pitchFamily="2" charset="0"/>
              <a:cs typeface="+mn-cs"/>
            </a:endParaRPr>
          </a:p>
        </p:txBody>
      </p:sp>
      <p:sp>
        <p:nvSpPr>
          <p:cNvPr id="11" name="TextBox 10">
            <a:extLst>
              <a:ext uri="{FF2B5EF4-FFF2-40B4-BE49-F238E27FC236}">
                <a16:creationId xmlns:a16="http://schemas.microsoft.com/office/drawing/2014/main" id="{B7D793DC-0F50-4CA2-8088-C2136F91ACA7}"/>
              </a:ext>
            </a:extLst>
          </p:cNvPr>
          <p:cNvSpPr txBox="1"/>
          <p:nvPr/>
        </p:nvSpPr>
        <p:spPr>
          <a:xfrm>
            <a:off x="366546" y="2001036"/>
            <a:ext cx="4475869" cy="679268"/>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lang="en-US" dirty="0">
                <a:solidFill>
                  <a:schemeClr val="tx2"/>
                </a:solidFill>
                <a:latin typeface="Montserrat Light" pitchFamily="2" charset="77"/>
                <a:ea typeface="Roboto Light" panose="02000000000000000000" pitchFamily="2" charset="0"/>
              </a:rPr>
              <a:t>IT vendor contract pricing is complex and wildly inconsistent.</a:t>
            </a:r>
            <a:endParaRPr kumimoji="0" lang="en-US"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endParaRPr>
          </a:p>
        </p:txBody>
      </p:sp>
      <p:sp>
        <p:nvSpPr>
          <p:cNvPr id="18" name="TextBox 17">
            <a:extLst>
              <a:ext uri="{FF2B5EF4-FFF2-40B4-BE49-F238E27FC236}">
                <a16:creationId xmlns:a16="http://schemas.microsoft.com/office/drawing/2014/main" id="{FF1D3799-9310-4C98-8871-F9B6D3A35F6C}"/>
              </a:ext>
            </a:extLst>
          </p:cNvPr>
          <p:cNvSpPr txBox="1"/>
          <p:nvPr/>
        </p:nvSpPr>
        <p:spPr>
          <a:xfrm>
            <a:off x="401764" y="2946396"/>
            <a:ext cx="4229230"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Use Info-Tech’s data…</a:t>
            </a:r>
            <a:endPar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endParaRP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401764" y="2807800"/>
            <a:ext cx="2803552" cy="969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FD6F5C-2B54-497B-A8BA-05E79CB36B65}"/>
              </a:ext>
            </a:extLst>
          </p:cNvPr>
          <p:cNvCxnSpPr>
            <a:cxnSpLocks/>
          </p:cNvCxnSpPr>
          <p:nvPr/>
        </p:nvCxnSpPr>
        <p:spPr>
          <a:xfrm>
            <a:off x="3813396" y="2797517"/>
            <a:ext cx="7351129" cy="19973"/>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AF5CD3C-FC11-47F3-B362-D0D4E04344C9}"/>
              </a:ext>
            </a:extLst>
          </p:cNvPr>
          <p:cNvSpPr txBox="1"/>
          <p:nvPr/>
        </p:nvSpPr>
        <p:spPr>
          <a:xfrm>
            <a:off x="3813396" y="2946396"/>
            <a:ext cx="8225423"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…and our extensive contract negotiation experience.</a:t>
            </a:r>
          </a:p>
        </p:txBody>
      </p:sp>
      <p:pic>
        <p:nvPicPr>
          <p:cNvPr id="3" name="Picture 2">
            <a:extLst>
              <a:ext uri="{FF2B5EF4-FFF2-40B4-BE49-F238E27FC236}">
                <a16:creationId xmlns:a16="http://schemas.microsoft.com/office/drawing/2014/main" id="{0FCF175A-6026-48FD-8BF8-D0BFC1B7F5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424" y="3288077"/>
            <a:ext cx="2458393" cy="3183919"/>
          </a:xfrm>
          <a:prstGeom prst="rect">
            <a:avLst/>
          </a:prstGeom>
        </p:spPr>
      </p:pic>
      <p:pic>
        <p:nvPicPr>
          <p:cNvPr id="7" name="Picture 6">
            <a:extLst>
              <a:ext uri="{FF2B5EF4-FFF2-40B4-BE49-F238E27FC236}">
                <a16:creationId xmlns:a16="http://schemas.microsoft.com/office/drawing/2014/main" id="{F6C7378D-BEAE-493D-97A4-288DB95162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5922" y="3373418"/>
            <a:ext cx="2048898" cy="2716459"/>
          </a:xfrm>
          <a:prstGeom prst="rect">
            <a:avLst/>
          </a:prstGeom>
        </p:spPr>
      </p:pic>
      <p:pic>
        <p:nvPicPr>
          <p:cNvPr id="10" name="Picture 9">
            <a:extLst>
              <a:ext uri="{FF2B5EF4-FFF2-40B4-BE49-F238E27FC236}">
                <a16:creationId xmlns:a16="http://schemas.microsoft.com/office/drawing/2014/main" id="{B75BD999-5C7B-45C5-92EE-B4F1F5E543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3508" y="3354517"/>
            <a:ext cx="4511367" cy="2746753"/>
          </a:xfrm>
          <a:prstGeom prst="rect">
            <a:avLst/>
          </a:prstGeom>
        </p:spPr>
      </p:pic>
      <p:pic>
        <p:nvPicPr>
          <p:cNvPr id="1026" name="Picture 2">
            <a:extLst>
              <a:ext uri="{FF2B5EF4-FFF2-40B4-BE49-F238E27FC236}">
                <a16:creationId xmlns:a16="http://schemas.microsoft.com/office/drawing/2014/main" id="{6A7942A2-9308-48B5-BD93-9734039FA2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83458" y="888006"/>
            <a:ext cx="1022400" cy="1022400"/>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p:spPr>
      </p:pic>
      <p:pic>
        <p:nvPicPr>
          <p:cNvPr id="1028" name="Picture 4">
            <a:extLst>
              <a:ext uri="{FF2B5EF4-FFF2-40B4-BE49-F238E27FC236}">
                <a16:creationId xmlns:a16="http://schemas.microsoft.com/office/drawing/2014/main" id="{A6C6EAB3-8F39-4061-B801-3356A2A22D3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782469" y="882049"/>
            <a:ext cx="1022400" cy="1022400"/>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p:spPr>
      </p:pic>
      <p:pic>
        <p:nvPicPr>
          <p:cNvPr id="19" name="Picture 18">
            <a:extLst>
              <a:ext uri="{FF2B5EF4-FFF2-40B4-BE49-F238E27FC236}">
                <a16:creationId xmlns:a16="http://schemas.microsoft.com/office/drawing/2014/main" id="{499583E7-6FC9-9F46-96FC-E5FDA72EDE1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grpSp>
        <p:nvGrpSpPr>
          <p:cNvPr id="21" name="Group 20">
            <a:extLst>
              <a:ext uri="{FF2B5EF4-FFF2-40B4-BE49-F238E27FC236}">
                <a16:creationId xmlns:a16="http://schemas.microsoft.com/office/drawing/2014/main" id="{57ACE764-ED91-2343-ACF3-E1949C725FE7}"/>
              </a:ext>
            </a:extLst>
          </p:cNvPr>
          <p:cNvGrpSpPr/>
          <p:nvPr/>
        </p:nvGrpSpPr>
        <p:grpSpPr>
          <a:xfrm>
            <a:off x="7673635" y="834296"/>
            <a:ext cx="4207211" cy="1648705"/>
            <a:chOff x="7673635" y="641794"/>
            <a:chExt cx="4207211" cy="1648705"/>
          </a:xfrm>
        </p:grpSpPr>
        <p:sp>
          <p:nvSpPr>
            <p:cNvPr id="22" name="Text Placeholder 4">
              <a:extLst>
                <a:ext uri="{FF2B5EF4-FFF2-40B4-BE49-F238E27FC236}">
                  <a16:creationId xmlns:a16="http://schemas.microsoft.com/office/drawing/2014/main" id="{C8CC7154-B832-C54F-AED9-CF85AA6B7473}"/>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Scott Mullan</a:t>
              </a:r>
            </a:p>
            <a:p>
              <a:pPr lvl="0" defTabSz="554509">
                <a:lnSpc>
                  <a:spcPct val="100000"/>
                </a:lnSpc>
                <a:defRPr/>
              </a:pPr>
              <a:r>
                <a:rPr lang="en-US" sz="1000" dirty="0">
                  <a:solidFill>
                    <a:schemeClr val="tx1"/>
                  </a:solidFill>
                  <a:latin typeface="Montserrat" pitchFamily="2" charset="77"/>
                </a:rPr>
                <a:t>Vice President, IT Vendor Cost Optimization</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Gordana Vuceta</a:t>
              </a:r>
            </a:p>
            <a:p>
              <a:pPr lvl="0" defTabSz="554509">
                <a:lnSpc>
                  <a:spcPct val="100000"/>
                </a:lnSpc>
                <a:defRPr/>
              </a:pPr>
              <a:r>
                <a:rPr lang="en-US" sz="1000" dirty="0">
                  <a:solidFill>
                    <a:schemeClr val="tx1"/>
                  </a:solidFill>
                  <a:latin typeface="Montserrat" pitchFamily="2" charset="77"/>
                </a:rPr>
                <a:t>Research Lead</a:t>
              </a:r>
            </a:p>
          </p:txBody>
        </p:sp>
        <p:sp>
          <p:nvSpPr>
            <p:cNvPr id="24" name="TextBox 23">
              <a:extLst>
                <a:ext uri="{FF2B5EF4-FFF2-40B4-BE49-F238E27FC236}">
                  <a16:creationId xmlns:a16="http://schemas.microsoft.com/office/drawing/2014/main" id="{19BE855A-733C-884E-BB7C-8B4936E14159}"/>
                </a:ext>
              </a:extLst>
            </p:cNvPr>
            <p:cNvSpPr txBox="1"/>
            <p:nvPr/>
          </p:nvSpPr>
          <p:spPr>
            <a:xfrm>
              <a:off x="7673635" y="1875520"/>
              <a:ext cx="2654273"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10">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20" name="Straight Connector 19">
            <a:extLst>
              <a:ext uri="{FF2B5EF4-FFF2-40B4-BE49-F238E27FC236}">
                <a16:creationId xmlns:a16="http://schemas.microsoft.com/office/drawing/2014/main" id="{5D618564-43CF-2044-8875-D841C7BBEC4C}"/>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descr="Icon&#10;&#10;Description automatically generated">
            <a:extLst>
              <a:ext uri="{FF2B5EF4-FFF2-40B4-BE49-F238E27FC236}">
                <a16:creationId xmlns:a16="http://schemas.microsoft.com/office/drawing/2014/main" id="{9C0012AD-E96D-064B-88B1-446347BE62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2857926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E2BDAFB-29CB-5448-94A1-A0A8A5ED91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3759200"/>
          </a:xfrm>
          <a:prstGeom prst="rect">
            <a:avLst/>
          </a:prstGeom>
        </p:spPr>
      </p:pic>
      <p:sp>
        <p:nvSpPr>
          <p:cNvPr id="27" name="Title 3">
            <a:extLst>
              <a:ext uri="{FF2B5EF4-FFF2-40B4-BE49-F238E27FC236}">
                <a16:creationId xmlns:a16="http://schemas.microsoft.com/office/drawing/2014/main" id="{174A6668-F00D-BC40-B9E6-4552B6B446AC}"/>
              </a:ext>
            </a:extLst>
          </p:cNvPr>
          <p:cNvSpPr txBox="1">
            <a:spLocks/>
          </p:cNvSpPr>
          <p:nvPr/>
        </p:nvSpPr>
        <p:spPr>
          <a:xfrm>
            <a:off x="392741" y="510655"/>
            <a:ext cx="10025063" cy="83185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a:lstStyle>
          <a:p>
            <a:r>
              <a:rPr lang="en-US" dirty="0">
                <a:solidFill>
                  <a:schemeClr val="bg1"/>
                </a:solidFill>
              </a:rPr>
              <a:t>Other Upcoming Featured Research</a:t>
            </a:r>
          </a:p>
        </p:txBody>
      </p:sp>
      <p:sp>
        <p:nvSpPr>
          <p:cNvPr id="28" name="Rectangle 27">
            <a:extLst>
              <a:ext uri="{FF2B5EF4-FFF2-40B4-BE49-F238E27FC236}">
                <a16:creationId xmlns:a16="http://schemas.microsoft.com/office/drawing/2014/main" id="{64375FAF-260E-5A48-9232-5B76E48D122B}"/>
              </a:ext>
            </a:extLst>
          </p:cNvPr>
          <p:cNvSpPr/>
          <p:nvPr/>
        </p:nvSpPr>
        <p:spPr>
          <a:xfrm>
            <a:off x="371475" y="2589620"/>
            <a:ext cx="3492165" cy="3455107"/>
          </a:xfrm>
          <a:prstGeom prst="rect">
            <a:avLst/>
          </a:prstGeom>
          <a:solidFill>
            <a:schemeClr val="bg1"/>
          </a:solidFill>
          <a:ln>
            <a:noFill/>
          </a:ln>
          <a:effectLst>
            <a:outerShdw blurRad="218231"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1999" tIns="251999" rIns="251999" bIns="251999" rtlCol="0" anchor="t"/>
          <a:lstStyle/>
          <a:p>
            <a:r>
              <a:rPr lang="en-US" sz="2000" dirty="0">
                <a:solidFill>
                  <a:srgbClr val="2576B7"/>
                </a:solidFill>
                <a:latin typeface="Montserrat Light" pitchFamily="2" charset="77"/>
                <a:ea typeface="Roboto Light" panose="02000000000000000000" pitchFamily="2" charset="0"/>
                <a:cs typeface="Arial" charset="0"/>
              </a:rPr>
              <a:t>Mergers, Acquisitions, and Divestitures (MAD) Research Center</a:t>
            </a:r>
          </a:p>
          <a:p>
            <a:endParaRPr lang="en-US" sz="1400" dirty="0">
              <a:solidFill>
                <a:srgbClr val="000000"/>
              </a:solidFill>
              <a:latin typeface="Roboto Light" panose="02000000000000000000" pitchFamily="2" charset="0"/>
              <a:ea typeface="Roboto Light" panose="02000000000000000000" pitchFamily="2" charset="0"/>
              <a:cs typeface="Arial" charset="0"/>
            </a:endParaRPr>
          </a:p>
          <a:p>
            <a:r>
              <a:rPr lang="en-US" sz="1400" dirty="0">
                <a:solidFill>
                  <a:srgbClr val="000000"/>
                </a:solidFill>
                <a:latin typeface="Roboto Light" panose="02000000000000000000" pitchFamily="2" charset="0"/>
                <a:ea typeface="Roboto Light" panose="02000000000000000000" pitchFamily="2" charset="0"/>
                <a:cs typeface="Arial" charset="0"/>
              </a:rPr>
              <a:t>Navigating through the MAD journey is traditionally a trial-and-error situation – and failure is not an option! This Research Center will help focus IT leaders on key merger, acquisition, and divestiture activities specific to their scenarios.</a:t>
            </a:r>
            <a:endParaRPr lang="en-CA" sz="1400" dirty="0">
              <a:solidFill>
                <a:srgbClr val="000000"/>
              </a:solidFill>
              <a:latin typeface="Roboto Light" panose="02000000000000000000" pitchFamily="2" charset="0"/>
              <a:ea typeface="Roboto Light" panose="02000000000000000000" pitchFamily="2" charset="0"/>
              <a:cs typeface="Arial" charset="0"/>
            </a:endParaRPr>
          </a:p>
        </p:txBody>
      </p:sp>
      <p:sp>
        <p:nvSpPr>
          <p:cNvPr id="29" name="TextBox 28">
            <a:extLst>
              <a:ext uri="{FF2B5EF4-FFF2-40B4-BE49-F238E27FC236}">
                <a16:creationId xmlns:a16="http://schemas.microsoft.com/office/drawing/2014/main" id="{2F9C84C4-89FA-104B-A828-D474CAE9FF13}"/>
              </a:ext>
            </a:extLst>
          </p:cNvPr>
          <p:cNvSpPr txBox="1"/>
          <p:nvPr/>
        </p:nvSpPr>
        <p:spPr>
          <a:xfrm>
            <a:off x="303270" y="1200187"/>
            <a:ext cx="11590279" cy="830997"/>
          </a:xfrm>
          <a:prstGeom prst="rect">
            <a:avLst/>
          </a:prstGeom>
          <a:noFill/>
        </p:spPr>
        <p:txBody>
          <a:bodyPr wrap="square" rtlCol="0">
            <a:spAutoFit/>
          </a:bodyPr>
          <a:lstStyle/>
          <a:p>
            <a:r>
              <a:rPr lang="en-US" sz="1600" dirty="0">
                <a:solidFill>
                  <a:schemeClr val="bg1"/>
                </a:solidFill>
                <a:latin typeface="Montserrat" pitchFamily="2" charset="77"/>
              </a:rPr>
              <a:t>We are constantly providing innovative ways to easily consume our practical research. Plan to explore our upcoming Research Centers, which will offer more insight-driven thought models, navigation aids, and frameworks to help guide you to the most compelling and action-oriented resources for your situation.</a:t>
            </a:r>
          </a:p>
        </p:txBody>
      </p:sp>
      <p:sp>
        <p:nvSpPr>
          <p:cNvPr id="30" name="Rectangle 29">
            <a:extLst>
              <a:ext uri="{FF2B5EF4-FFF2-40B4-BE49-F238E27FC236}">
                <a16:creationId xmlns:a16="http://schemas.microsoft.com/office/drawing/2014/main" id="{EDA5885D-E079-0644-BFCD-A50401516C38}"/>
              </a:ext>
            </a:extLst>
          </p:cNvPr>
          <p:cNvSpPr/>
          <p:nvPr/>
        </p:nvSpPr>
        <p:spPr>
          <a:xfrm>
            <a:off x="4349918" y="2589621"/>
            <a:ext cx="3492165" cy="3455106"/>
          </a:xfrm>
          <a:prstGeom prst="rect">
            <a:avLst/>
          </a:prstGeom>
          <a:solidFill>
            <a:schemeClr val="bg1"/>
          </a:solidFill>
          <a:ln>
            <a:noFill/>
          </a:ln>
          <a:effectLst>
            <a:outerShdw blurRad="218231"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1999" tIns="251999" rIns="251999" bIns="251999" rtlCol="0" anchor="t"/>
          <a:lstStyle/>
          <a:p>
            <a:r>
              <a:rPr lang="en-US" sz="2000" dirty="0">
                <a:solidFill>
                  <a:srgbClr val="2576B7"/>
                </a:solidFill>
                <a:latin typeface="Montserrat Light" pitchFamily="2" charset="77"/>
                <a:ea typeface="Roboto Light" panose="02000000000000000000" pitchFamily="2" charset="0"/>
                <a:cs typeface="Arial" charset="0"/>
              </a:rPr>
              <a:t>IT Trends Research Center</a:t>
            </a:r>
          </a:p>
          <a:p>
            <a:endParaRPr lang="en-US" sz="1400" dirty="0">
              <a:solidFill>
                <a:srgbClr val="000000"/>
              </a:solidFill>
              <a:latin typeface="Roboto Light" panose="02000000000000000000" pitchFamily="2" charset="0"/>
              <a:ea typeface="Roboto Light" panose="02000000000000000000" pitchFamily="2" charset="0"/>
              <a:cs typeface="Arial" charset="0"/>
            </a:endParaRPr>
          </a:p>
          <a:p>
            <a:r>
              <a:rPr lang="en-US" sz="1400" dirty="0">
                <a:solidFill>
                  <a:srgbClr val="000000"/>
                </a:solidFill>
                <a:latin typeface="Roboto Light" panose="02000000000000000000" pitchFamily="2" charset="0"/>
                <a:ea typeface="Roboto Light" panose="02000000000000000000" pitchFamily="2" charset="0"/>
                <a:cs typeface="Arial" charset="0"/>
              </a:rPr>
              <a:t>Understand and take action on crucial technology trends using Info-Tech’s approaches and research. From yearly trends reports to priority reports in each key IT role, our trend research will impact your technology roadmap.</a:t>
            </a:r>
            <a:endParaRPr lang="en-CA" sz="1400" dirty="0">
              <a:solidFill>
                <a:srgbClr val="000000"/>
              </a:solidFill>
              <a:latin typeface="Roboto Light" panose="02000000000000000000" pitchFamily="2" charset="0"/>
              <a:ea typeface="Roboto Light" panose="02000000000000000000" pitchFamily="2" charset="0"/>
              <a:cs typeface="Arial" charset="0"/>
            </a:endParaRPr>
          </a:p>
        </p:txBody>
      </p:sp>
      <p:sp>
        <p:nvSpPr>
          <p:cNvPr id="31" name="Rectangle 30">
            <a:extLst>
              <a:ext uri="{FF2B5EF4-FFF2-40B4-BE49-F238E27FC236}">
                <a16:creationId xmlns:a16="http://schemas.microsoft.com/office/drawing/2014/main" id="{31F345ED-C6FF-AA4C-88A9-DF66EA1E76BB}"/>
              </a:ext>
            </a:extLst>
          </p:cNvPr>
          <p:cNvSpPr/>
          <p:nvPr/>
        </p:nvSpPr>
        <p:spPr>
          <a:xfrm>
            <a:off x="8401385" y="2589621"/>
            <a:ext cx="3492165" cy="3455106"/>
          </a:xfrm>
          <a:prstGeom prst="rect">
            <a:avLst/>
          </a:prstGeom>
          <a:solidFill>
            <a:schemeClr val="bg1"/>
          </a:solidFill>
          <a:ln>
            <a:noFill/>
          </a:ln>
          <a:effectLst>
            <a:outerShdw blurRad="218231"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1999" tIns="251999" rIns="251999" bIns="251999" rtlCol="0" anchor="t"/>
          <a:lstStyle/>
          <a:p>
            <a:r>
              <a:rPr lang="en-US" sz="2000" dirty="0">
                <a:solidFill>
                  <a:srgbClr val="2576B7"/>
                </a:solidFill>
                <a:latin typeface="Montserrat Light" pitchFamily="2" charset="77"/>
                <a:ea typeface="Roboto Light" panose="02000000000000000000" pitchFamily="2" charset="0"/>
                <a:cs typeface="Arial" charset="0"/>
              </a:rPr>
              <a:t>Concierge Services</a:t>
            </a:r>
          </a:p>
          <a:p>
            <a:endParaRPr lang="en-US" sz="1400" dirty="0">
              <a:solidFill>
                <a:srgbClr val="000000"/>
              </a:solidFill>
              <a:latin typeface="Roboto Light" panose="02000000000000000000" pitchFamily="2" charset="0"/>
              <a:ea typeface="Roboto Light" panose="02000000000000000000" pitchFamily="2" charset="0"/>
              <a:cs typeface="Arial" charset="0"/>
            </a:endParaRPr>
          </a:p>
          <a:p>
            <a:r>
              <a:rPr lang="en-US" sz="1400" dirty="0">
                <a:solidFill>
                  <a:srgbClr val="000000"/>
                </a:solidFill>
                <a:latin typeface="Roboto Light" panose="02000000000000000000" pitchFamily="2" charset="0"/>
                <a:ea typeface="Roboto Light" panose="02000000000000000000" pitchFamily="2" charset="0"/>
                <a:cs typeface="Arial" charset="0"/>
              </a:rPr>
              <a:t>These high-impact, accelerated engagements are designed to be delivered online or onsite!</a:t>
            </a:r>
          </a:p>
          <a:p>
            <a:endParaRPr lang="en-US" sz="1400" dirty="0">
              <a:solidFill>
                <a:srgbClr val="000000"/>
              </a:solidFill>
              <a:latin typeface="Roboto Light" panose="02000000000000000000" pitchFamily="2" charset="0"/>
              <a:ea typeface="Roboto Light" panose="02000000000000000000" pitchFamily="2" charset="0"/>
              <a:cs typeface="Arial" charset="0"/>
            </a:endParaRPr>
          </a:p>
          <a:p>
            <a:pPr marL="342900" indent="-342900">
              <a:buAutoNum type="arabicPeriod"/>
            </a:pPr>
            <a:r>
              <a:rPr lang="en-US" sz="1400" dirty="0">
                <a:solidFill>
                  <a:srgbClr val="000000"/>
                </a:solidFill>
                <a:latin typeface="Roboto Light" panose="02000000000000000000" pitchFamily="2" charset="0"/>
                <a:ea typeface="Roboto Light" panose="02000000000000000000" pitchFamily="2" charset="0"/>
                <a:cs typeface="Arial" charset="0"/>
              </a:rPr>
              <a:t>IT Strategy Review</a:t>
            </a:r>
          </a:p>
          <a:p>
            <a:pPr marL="342900" indent="-342900">
              <a:buAutoNum type="arabicPeriod"/>
            </a:pPr>
            <a:r>
              <a:rPr lang="en-US" sz="1400" dirty="0">
                <a:solidFill>
                  <a:srgbClr val="000000"/>
                </a:solidFill>
                <a:latin typeface="Roboto Light" panose="02000000000000000000" pitchFamily="2" charset="0"/>
                <a:ea typeface="Roboto Light" panose="02000000000000000000" pitchFamily="2" charset="0"/>
                <a:cs typeface="Arial" charset="0"/>
              </a:rPr>
              <a:t>IT Strategy Visualization Service</a:t>
            </a:r>
          </a:p>
          <a:p>
            <a:pPr marL="342900" indent="-342900">
              <a:buAutoNum type="arabicPeriod"/>
            </a:pPr>
            <a:r>
              <a:rPr lang="en-US" sz="1400" dirty="0">
                <a:solidFill>
                  <a:srgbClr val="000000"/>
                </a:solidFill>
                <a:latin typeface="Roboto Light" panose="02000000000000000000" pitchFamily="2" charset="0"/>
                <a:ea typeface="Roboto Light" panose="02000000000000000000" pitchFamily="2" charset="0"/>
                <a:cs typeface="Arial" charset="0"/>
              </a:rPr>
              <a:t>Security Policy Assessment &amp; Review</a:t>
            </a:r>
          </a:p>
          <a:p>
            <a:pPr marL="342900" indent="-342900">
              <a:buAutoNum type="arabicPeriod"/>
            </a:pPr>
            <a:r>
              <a:rPr lang="en-US" sz="1400" dirty="0">
                <a:solidFill>
                  <a:srgbClr val="000000"/>
                </a:solidFill>
                <a:latin typeface="Roboto Light" panose="02000000000000000000" pitchFamily="2" charset="0"/>
                <a:ea typeface="Roboto Light" panose="02000000000000000000" pitchFamily="2" charset="0"/>
                <a:cs typeface="Arial" charset="0"/>
              </a:rPr>
              <a:t>Rapid Application Selection</a:t>
            </a:r>
          </a:p>
          <a:p>
            <a:pPr marL="342900" indent="-342900">
              <a:buAutoNum type="arabicPeriod"/>
            </a:pPr>
            <a:r>
              <a:rPr lang="en-US" sz="1400" dirty="0">
                <a:solidFill>
                  <a:srgbClr val="000000"/>
                </a:solidFill>
                <a:latin typeface="Roboto Light" panose="02000000000000000000" pitchFamily="2" charset="0"/>
                <a:ea typeface="Roboto Light" panose="02000000000000000000" pitchFamily="2" charset="0"/>
                <a:cs typeface="Arial" charset="0"/>
              </a:rPr>
              <a:t>First 100 Days as a CIO</a:t>
            </a:r>
          </a:p>
          <a:p>
            <a:pPr marL="342900" indent="-342900">
              <a:buAutoNum type="arabicPeriod"/>
            </a:pPr>
            <a:r>
              <a:rPr lang="en-US" sz="1400" dirty="0">
                <a:solidFill>
                  <a:srgbClr val="000000"/>
                </a:solidFill>
                <a:latin typeface="Roboto Light" panose="02000000000000000000" pitchFamily="2" charset="0"/>
                <a:ea typeface="Roboto Light" panose="02000000000000000000" pitchFamily="2" charset="0"/>
                <a:cs typeface="Arial" charset="0"/>
              </a:rPr>
              <a:t>And many others!</a:t>
            </a:r>
          </a:p>
          <a:p>
            <a:endParaRPr lang="en-US" sz="1400" dirty="0">
              <a:solidFill>
                <a:srgbClr val="000000"/>
              </a:solidFill>
              <a:latin typeface="Roboto Light" panose="02000000000000000000" pitchFamily="2" charset="0"/>
            </a:endParaRPr>
          </a:p>
        </p:txBody>
      </p:sp>
      <p:sp>
        <p:nvSpPr>
          <p:cNvPr id="10" name="TextBox 9">
            <a:extLst>
              <a:ext uri="{FF2B5EF4-FFF2-40B4-BE49-F238E27FC236}">
                <a16:creationId xmlns:a16="http://schemas.microsoft.com/office/drawing/2014/main" id="{4A1EDA93-E245-EA4D-BB9C-179087636822}"/>
              </a:ext>
            </a:extLst>
          </p:cNvPr>
          <p:cNvSpPr txBox="1"/>
          <p:nvPr/>
        </p:nvSpPr>
        <p:spPr>
          <a:xfrm>
            <a:off x="8605520" y="-18288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7239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487" y="837377"/>
            <a:ext cx="6823027" cy="519010"/>
          </a:xfrm>
        </p:spPr>
        <p:txBody>
          <a:bodyPr/>
          <a:lstStyle/>
          <a:p>
            <a:pPr algn="ctr"/>
            <a:r>
              <a:rPr lang="en-US" sz="1400" dirty="0">
                <a:latin typeface="Montserrat Light" pitchFamily="2" charset="77"/>
              </a:rPr>
              <a:t>We interview hundreds of experts, members, and practitioners to shape our research each cycle. We welcome feedback and topic ideas. </a:t>
            </a:r>
          </a:p>
        </p:txBody>
      </p:sp>
      <p:sp>
        <p:nvSpPr>
          <p:cNvPr id="6" name="Oval 5">
            <a:extLst>
              <a:ext uri="{FF2B5EF4-FFF2-40B4-BE49-F238E27FC236}">
                <a16:creationId xmlns:a16="http://schemas.microsoft.com/office/drawing/2014/main" id="{1E645A0F-FD5C-43AE-8359-93F3156C7BAF}"/>
              </a:ext>
            </a:extLst>
          </p:cNvPr>
          <p:cNvSpPr/>
          <p:nvPr/>
        </p:nvSpPr>
        <p:spPr>
          <a:xfrm>
            <a:off x="145685" y="6208576"/>
            <a:ext cx="580352" cy="5190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graphicFrame>
        <p:nvGraphicFramePr>
          <p:cNvPr id="10" name="Table 9">
            <a:extLst>
              <a:ext uri="{FF2B5EF4-FFF2-40B4-BE49-F238E27FC236}">
                <a16:creationId xmlns:a16="http://schemas.microsoft.com/office/drawing/2014/main" id="{5B6CF67B-B661-4BEA-B85B-83B0E271E9C7}"/>
              </a:ext>
            </a:extLst>
          </p:cNvPr>
          <p:cNvGraphicFramePr>
            <a:graphicFrameLocks noGrp="1"/>
          </p:cNvGraphicFramePr>
          <p:nvPr>
            <p:extLst>
              <p:ext uri="{D42A27DB-BD31-4B8C-83A1-F6EECF244321}">
                <p14:modId xmlns:p14="http://schemas.microsoft.com/office/powerpoint/2010/main" val="3549625489"/>
              </p:ext>
            </p:extLst>
          </p:nvPr>
        </p:nvGraphicFramePr>
        <p:xfrm>
          <a:off x="371475" y="1336154"/>
          <a:ext cx="11522075" cy="4934192"/>
        </p:xfrm>
        <a:graphic>
          <a:graphicData uri="http://schemas.openxmlformats.org/drawingml/2006/table">
            <a:tbl>
              <a:tblPr firstRow="1" bandRow="1">
                <a:effectLst/>
                <a:tableStyleId>{073A0DAA-6AF3-43AB-8588-CEC1D06C72B9}</a:tableStyleId>
              </a:tblPr>
              <a:tblGrid>
                <a:gridCol w="2013792">
                  <a:extLst>
                    <a:ext uri="{9D8B030D-6E8A-4147-A177-3AD203B41FA5}">
                      <a16:colId xmlns:a16="http://schemas.microsoft.com/office/drawing/2014/main" val="20000"/>
                    </a:ext>
                  </a:extLst>
                </a:gridCol>
                <a:gridCol w="2595038">
                  <a:extLst>
                    <a:ext uri="{9D8B030D-6E8A-4147-A177-3AD203B41FA5}">
                      <a16:colId xmlns:a16="http://schemas.microsoft.com/office/drawing/2014/main" val="20001"/>
                    </a:ext>
                  </a:extLst>
                </a:gridCol>
                <a:gridCol w="2304415">
                  <a:extLst>
                    <a:ext uri="{9D8B030D-6E8A-4147-A177-3AD203B41FA5}">
                      <a16:colId xmlns:a16="http://schemas.microsoft.com/office/drawing/2014/main" val="20002"/>
                    </a:ext>
                  </a:extLst>
                </a:gridCol>
                <a:gridCol w="2304415">
                  <a:extLst>
                    <a:ext uri="{9D8B030D-6E8A-4147-A177-3AD203B41FA5}">
                      <a16:colId xmlns:a16="http://schemas.microsoft.com/office/drawing/2014/main" val="20003"/>
                    </a:ext>
                  </a:extLst>
                </a:gridCol>
                <a:gridCol w="2304415">
                  <a:extLst>
                    <a:ext uri="{9D8B030D-6E8A-4147-A177-3AD203B41FA5}">
                      <a16:colId xmlns:a16="http://schemas.microsoft.com/office/drawing/2014/main" val="3526200163"/>
                    </a:ext>
                  </a:extLst>
                </a:gridCol>
              </a:tblGrid>
              <a:tr h="326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Montserrat" pitchFamily="2" charset="77"/>
                        </a:rPr>
                        <a:t>IT ROLE</a:t>
                      </a:r>
                    </a:p>
                  </a:txBody>
                  <a:tcPr marL="251999" marR="216000" marT="60960" marB="60960" anchor="ctr">
                    <a:lnL w="3175" cap="flat" cmpd="sng" algn="ctr">
                      <a:noFill/>
                      <a:prstDash val="solid"/>
                      <a:round/>
                      <a:headEnd type="none" w="med" len="med"/>
                      <a:tailEnd type="none" w="med" len="med"/>
                    </a:lnL>
                    <a:lnR w="3175" cap="flat" cmpd="sng" algn="ctr">
                      <a:solidFill>
                        <a:schemeClr val="tx1">
                          <a:lumMod val="20000"/>
                          <a:lumOff val="8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7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Montserrat" pitchFamily="2" charset="77"/>
                        </a:rPr>
                        <a:t>TOPIC</a:t>
                      </a:r>
                    </a:p>
                  </a:txBody>
                  <a:tcPr marL="121920" marR="121920" marT="60960" marB="60960" anchor="ctr">
                    <a:lnL w="3175" cap="flat" cmpd="sng" algn="ctr">
                      <a:solidFill>
                        <a:schemeClr val="tx1">
                          <a:lumMod val="20000"/>
                          <a:lumOff val="8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7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Montserrat" pitchFamily="2" charset="77"/>
                        </a:rPr>
                        <a:t>TOPIC</a:t>
                      </a:r>
                    </a:p>
                  </a:txBody>
                  <a:tcPr marL="121920" marR="121920" marT="60960" marB="60960" anchor="ctr">
                    <a:lnL w="3175" cap="flat" cmpd="sng" algn="ctr">
                      <a:solidFill>
                        <a:schemeClr val="tx1">
                          <a:lumMod val="20000"/>
                          <a:lumOff val="80000"/>
                        </a:schemeClr>
                      </a:solidFill>
                      <a:prstDash val="solid"/>
                      <a:round/>
                      <a:headEnd type="none" w="med" len="med"/>
                      <a:tailEnd type="none" w="med" len="med"/>
                    </a:lnL>
                    <a:lnR w="3175" cap="flat" cmpd="sng" algn="ctr">
                      <a:solidFill>
                        <a:schemeClr val="tx1">
                          <a:lumMod val="20000"/>
                          <a:lumOff val="8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7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Montserrat" pitchFamily="2" charset="77"/>
                        </a:rPr>
                        <a:t>TOPIC</a:t>
                      </a:r>
                    </a:p>
                  </a:txBody>
                  <a:tcPr marL="121920" marR="121920" marT="60960" marB="60960" anchor="ctr">
                    <a:lnL w="3175" cap="flat" cmpd="sng" algn="ctr">
                      <a:solidFill>
                        <a:schemeClr val="tx1">
                          <a:lumMod val="20000"/>
                          <a:lumOff val="80000"/>
                        </a:schemeClr>
                      </a:solidFill>
                      <a:prstDash val="solid"/>
                      <a:round/>
                      <a:headEnd type="none" w="med" len="med"/>
                      <a:tailEnd type="none" w="med" len="med"/>
                    </a:lnL>
                    <a:lnR w="3175" cap="flat" cmpd="sng" algn="ctr">
                      <a:solidFill>
                        <a:schemeClr val="tx1">
                          <a:lumMod val="20000"/>
                          <a:lumOff val="8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7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Montserrat" pitchFamily="2" charset="77"/>
                        </a:rPr>
                        <a:t>TOPIC</a:t>
                      </a:r>
                    </a:p>
                  </a:txBody>
                  <a:tcPr marL="121920" marR="121920" marT="60960" marB="60960" anchor="ctr">
                    <a:lnL w="3175" cap="flat" cmpd="sng" algn="ctr">
                      <a:solidFill>
                        <a:schemeClr val="tx1">
                          <a:lumMod val="20000"/>
                          <a:lumOff val="8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70000"/>
                      </a:schemeClr>
                    </a:solidFill>
                  </a:tcPr>
                </a:tc>
                <a:extLst>
                  <a:ext uri="{0D108BD9-81ED-4DB2-BD59-A6C34878D82A}">
                    <a16:rowId xmlns:a16="http://schemas.microsoft.com/office/drawing/2014/main" val="10001"/>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solidFill>
                            <a:schemeClr val="bg1"/>
                          </a:solidFill>
                          <a:latin typeface="Montserrat Semi Bold" pitchFamily="2" charset="77"/>
                        </a:rPr>
                        <a:t>CIOs/CTOs/</a:t>
                      </a:r>
                      <a:r>
                        <a:rPr lang="en-US" sz="1100" b="1" i="0" dirty="0" err="1">
                          <a:solidFill>
                            <a:schemeClr val="bg1"/>
                          </a:solidFill>
                          <a:latin typeface="Montserrat Semi Bold" pitchFamily="2" charset="77"/>
                        </a:rPr>
                        <a:t>CDOs</a:t>
                      </a:r>
                      <a:endParaRPr lang="en-US" sz="1100" b="1" i="0" dirty="0">
                        <a:solidFill>
                          <a:schemeClr val="bg1"/>
                        </a:solidFill>
                        <a:latin typeface="Montserrat Semi Bold" pitchFamily="2" charset="77"/>
                      </a:endParaRPr>
                    </a:p>
                  </a:txBody>
                  <a:tcPr marL="251999" marR="216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dirty="0">
                          <a:solidFill>
                            <a:schemeClr val="tx2"/>
                          </a:solidFill>
                          <a:latin typeface="Montserrat Medium" pitchFamily="2" charset="77"/>
                          <a:hlinkClick r:id="rId3">
                            <a:extLst>
                              <a:ext uri="{A12FA001-AC4F-418D-AE19-62706E023703}">
                                <ahyp:hlinkClr xmlns:ahyp="http://schemas.microsoft.com/office/drawing/2018/hyperlinkcolor" val="tx"/>
                              </a:ext>
                            </a:extLst>
                          </a:hlinkClick>
                        </a:rPr>
                        <a:t>IT Diversity &amp; Inclusion Tactics</a:t>
                      </a:r>
                      <a:endParaRPr lang="en-US" sz="1000" b="0" i="0" u="none" dirty="0">
                        <a:solidFill>
                          <a:schemeClr val="tx2"/>
                        </a:solidFill>
                        <a:latin typeface="Montserrat Medium" pitchFamily="2" charset="77"/>
                      </a:endParaRPr>
                    </a:p>
                  </a:txBody>
                  <a:tcPr marL="121920" marR="121920" marT="0" marB="0" anchor="ctr">
                    <a:lnL w="12700" cap="flat" cmpd="sng" algn="ctr">
                      <a:noFill/>
                      <a:prstDash val="sysDash"/>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4">
                            <a:extLst>
                              <a:ext uri="{A12FA001-AC4F-418D-AE19-62706E023703}">
                                <ahyp:hlinkClr xmlns:ahyp="http://schemas.microsoft.com/office/drawing/2018/hyperlinkcolor" val="tx"/>
                              </a:ext>
                            </a:extLst>
                          </a:hlinkClick>
                        </a:rPr>
                        <a:t>2021 Tech Trends</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5">
                            <a:extLst>
                              <a:ext uri="{A12FA001-AC4F-418D-AE19-62706E023703}">
                                <ahyp:hlinkClr xmlns:ahyp="http://schemas.microsoft.com/office/drawing/2018/hyperlinkcolor" val="tx"/>
                              </a:ext>
                            </a:extLst>
                          </a:hlinkClick>
                        </a:rPr>
                        <a:t>Adopt Design Thinking in Your Organization</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6">
                            <a:extLst>
                              <a:ext uri="{A12FA001-AC4F-418D-AE19-62706E023703}">
                                <ahyp:hlinkClr xmlns:ahyp="http://schemas.microsoft.com/office/drawing/2018/hyperlinkcolor" val="tx"/>
                              </a:ext>
                            </a:extLst>
                          </a:hlinkClick>
                        </a:rPr>
                        <a:t>Understand Common IT Contract Provisions to Negotiate More Effectively</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12700" cap="flat" cmpd="sng" algn="ctr">
                      <a:solidFill>
                        <a:schemeClr val="bg1">
                          <a:lumMod val="95000"/>
                        </a:schemeClr>
                      </a:solidFill>
                      <a:prstDash val="sysDash"/>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8000"/>
                      </a:schemeClr>
                    </a:solidFill>
                  </a:tcPr>
                </a:tc>
                <a:extLst>
                  <a:ext uri="{0D108BD9-81ED-4DB2-BD59-A6C34878D82A}">
                    <a16:rowId xmlns:a16="http://schemas.microsoft.com/office/drawing/2014/main" val="10002"/>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solidFill>
                            <a:schemeClr val="bg1"/>
                          </a:solidFill>
                          <a:latin typeface="Montserrat Semi Bold" pitchFamily="2" charset="77"/>
                        </a:rPr>
                        <a:t>Application Leaders</a:t>
                      </a:r>
                    </a:p>
                  </a:txBody>
                  <a:tcPr marL="251999" marR="216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7">
                            <a:extLst>
                              <a:ext uri="{A12FA001-AC4F-418D-AE19-62706E023703}">
                                <ahyp:hlinkClr xmlns:ahyp="http://schemas.microsoft.com/office/drawing/2018/hyperlinkcolor" val="tx"/>
                              </a:ext>
                            </a:extLst>
                          </a:hlinkClick>
                        </a:rPr>
                        <a:t>Automate Testing to Get More Done</a:t>
                      </a:r>
                      <a:endParaRPr lang="en-US" sz="1000" b="0" i="0" dirty="0">
                        <a:solidFill>
                          <a:schemeClr val="tx2"/>
                        </a:solidFill>
                        <a:latin typeface="Montserrat Medium" pitchFamily="2" charset="77"/>
                      </a:endParaRPr>
                    </a:p>
                  </a:txBody>
                  <a:tcPr marL="121920" marR="121920" marT="0" marB="0" anchor="ctr">
                    <a:lnL w="12700" cap="flat" cmpd="sng" algn="ctr">
                      <a:noFill/>
                      <a:prstDash val="sysDash"/>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8">
                            <a:extLst>
                              <a:ext uri="{A12FA001-AC4F-418D-AE19-62706E023703}">
                                <ahyp:hlinkClr xmlns:ahyp="http://schemas.microsoft.com/office/drawing/2018/hyperlinkcolor" val="tx"/>
                              </a:ext>
                            </a:extLst>
                          </a:hlinkClick>
                        </a:rPr>
                        <a:t>Build Your BizDevOps Playbook</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9">
                            <a:extLst>
                              <a:ext uri="{A12FA001-AC4F-418D-AE19-62706E023703}">
                                <ahyp:hlinkClr xmlns:ahyp="http://schemas.microsoft.com/office/drawing/2018/hyperlinkcolor" val="tx"/>
                              </a:ext>
                            </a:extLst>
                          </a:hlinkClick>
                        </a:rPr>
                        <a:t>Implement &amp; Mature Your User Experience Design Practice</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10">
                            <a:extLst>
                              <a:ext uri="{A12FA001-AC4F-418D-AE19-62706E023703}">
                                <ahyp:hlinkClr xmlns:ahyp="http://schemas.microsoft.com/office/drawing/2018/hyperlinkcolor" val="tx"/>
                              </a:ext>
                            </a:extLst>
                          </a:hlinkClick>
                        </a:rPr>
                        <a:t>Embrace Business-Managed Applications</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12700" cap="flat" cmpd="sng" algn="ctr">
                      <a:solidFill>
                        <a:schemeClr val="bg1">
                          <a:lumMod val="95000"/>
                        </a:schemeClr>
                      </a:solidFill>
                      <a:prstDash val="sysDash"/>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8000"/>
                      </a:schemeClr>
                    </a:solidFill>
                  </a:tcPr>
                </a:tc>
                <a:extLst>
                  <a:ext uri="{0D108BD9-81ED-4DB2-BD59-A6C34878D82A}">
                    <a16:rowId xmlns:a16="http://schemas.microsoft.com/office/drawing/2014/main" val="10003"/>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solidFill>
                            <a:schemeClr val="bg1"/>
                          </a:solidFill>
                          <a:latin typeface="Montserrat Semi Bold" pitchFamily="2" charset="77"/>
                        </a:rPr>
                        <a:t>Infrastructure &amp; Operations Leaders</a:t>
                      </a:r>
                    </a:p>
                  </a:txBody>
                  <a:tcPr marL="251999" marR="216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11">
                            <a:extLst>
                              <a:ext uri="{A12FA001-AC4F-418D-AE19-62706E023703}">
                                <ahyp:hlinkClr xmlns:ahyp="http://schemas.microsoft.com/office/drawing/2018/hyperlinkcolor" val="tx"/>
                              </a:ext>
                            </a:extLst>
                          </a:hlinkClick>
                        </a:rPr>
                        <a:t>Govern Office 365</a:t>
                      </a:r>
                      <a:endParaRPr lang="en-US" sz="1000" b="0" i="0" dirty="0">
                        <a:solidFill>
                          <a:schemeClr val="tx2"/>
                        </a:solidFill>
                        <a:latin typeface="Montserrat Medium" pitchFamily="2" charset="77"/>
                      </a:endParaRPr>
                    </a:p>
                  </a:txBody>
                  <a:tcPr marL="121920" marR="121920" marT="0" marB="0" anchor="ctr">
                    <a:lnL w="12700" cap="flat" cmpd="sng" algn="ctr">
                      <a:noFill/>
                      <a:prstDash val="sysDash"/>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12">
                            <a:extLst>
                              <a:ext uri="{A12FA001-AC4F-418D-AE19-62706E023703}">
                                <ahyp:hlinkClr xmlns:ahyp="http://schemas.microsoft.com/office/drawing/2018/hyperlinkcolor" val="tx"/>
                              </a:ext>
                            </a:extLst>
                          </a:hlinkClick>
                        </a:rPr>
                        <a:t>Deliver a Customer Service Training Program to Your IT Department</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13">
                            <a:extLst>
                              <a:ext uri="{A12FA001-AC4F-418D-AE19-62706E023703}">
                                <ahyp:hlinkClr xmlns:ahyp="http://schemas.microsoft.com/office/drawing/2018/hyperlinkcolor" val="tx"/>
                              </a:ext>
                            </a:extLst>
                          </a:hlinkClick>
                        </a:rPr>
                        <a:t>Create a Work-From-Anywhere Strategy</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14">
                            <a:extLst>
                              <a:ext uri="{A12FA001-AC4F-418D-AE19-62706E023703}">
                                <ahyp:hlinkClr xmlns:ahyp="http://schemas.microsoft.com/office/drawing/2018/hyperlinkcolor" val="tx"/>
                              </a:ext>
                            </a:extLst>
                          </a:hlinkClick>
                        </a:rPr>
                        <a:t>Staff the Service Desk </a:t>
                      </a:r>
                      <a:br>
                        <a:rPr lang="en-US" sz="1000" b="0" i="0" dirty="0">
                          <a:solidFill>
                            <a:schemeClr val="tx2"/>
                          </a:solidFill>
                          <a:latin typeface="Montserrat Medium" pitchFamily="2" charset="77"/>
                          <a:hlinkClick r:id="rId14">
                            <a:extLst>
                              <a:ext uri="{A12FA001-AC4F-418D-AE19-62706E023703}">
                                <ahyp:hlinkClr xmlns:ahyp="http://schemas.microsoft.com/office/drawing/2018/hyperlinkcolor" val="tx"/>
                              </a:ext>
                            </a:extLst>
                          </a:hlinkClick>
                        </a:rPr>
                      </a:br>
                      <a:r>
                        <a:rPr lang="en-US" sz="1000" b="0" i="0" dirty="0">
                          <a:solidFill>
                            <a:schemeClr val="tx2"/>
                          </a:solidFill>
                          <a:latin typeface="Montserrat Medium" pitchFamily="2" charset="77"/>
                          <a:hlinkClick r:id="rId14">
                            <a:extLst>
                              <a:ext uri="{A12FA001-AC4F-418D-AE19-62706E023703}">
                                <ahyp:hlinkClr xmlns:ahyp="http://schemas.microsoft.com/office/drawing/2018/hyperlinkcolor" val="tx"/>
                              </a:ext>
                            </a:extLst>
                          </a:hlinkClick>
                        </a:rPr>
                        <a:t>to Meet Demand</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12700" cap="flat" cmpd="sng" algn="ctr">
                      <a:solidFill>
                        <a:schemeClr val="bg1">
                          <a:lumMod val="95000"/>
                        </a:schemeClr>
                      </a:solidFill>
                      <a:prstDash val="sysDash"/>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8000"/>
                      </a:schemeClr>
                    </a:solidFill>
                  </a:tcPr>
                </a:tc>
                <a:extLst>
                  <a:ext uri="{0D108BD9-81ED-4DB2-BD59-A6C34878D82A}">
                    <a16:rowId xmlns:a16="http://schemas.microsoft.com/office/drawing/2014/main" val="10004"/>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solidFill>
                            <a:schemeClr val="bg1"/>
                          </a:solidFill>
                          <a:latin typeface="Montserrat Semi Bold" pitchFamily="2" charset="77"/>
                        </a:rPr>
                        <a:t>CISOs/Security Leaders </a:t>
                      </a:r>
                    </a:p>
                  </a:txBody>
                  <a:tcPr marL="251999" marR="216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15">
                            <a:extLst>
                              <a:ext uri="{A12FA001-AC4F-418D-AE19-62706E023703}">
                                <ahyp:hlinkClr xmlns:ahyp="http://schemas.microsoft.com/office/drawing/2018/hyperlinkcolor" val="tx"/>
                              </a:ext>
                            </a:extLst>
                          </a:hlinkClick>
                        </a:rPr>
                        <a:t>Achieve Digital Resilience by Managing Digital Risk</a:t>
                      </a:r>
                      <a:endParaRPr lang="en-US" sz="1000" b="0" i="0" dirty="0">
                        <a:solidFill>
                          <a:schemeClr val="tx2"/>
                        </a:solidFill>
                        <a:latin typeface="Montserrat Medium" pitchFamily="2" charset="77"/>
                      </a:endParaRPr>
                    </a:p>
                  </a:txBody>
                  <a:tcPr marL="121920" marR="121920" marT="0" marB="0" anchor="ctr">
                    <a:lnL w="12700" cap="flat" cmpd="sng" algn="ctr">
                      <a:noFill/>
                      <a:prstDash val="sysDash"/>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16">
                            <a:extLst>
                              <a:ext uri="{A12FA001-AC4F-418D-AE19-62706E023703}">
                                <ahyp:hlinkClr xmlns:ahyp="http://schemas.microsoft.com/office/drawing/2018/hyperlinkcolor" val="tx"/>
                              </a:ext>
                            </a:extLst>
                          </a:hlinkClick>
                        </a:rPr>
                        <a:t>Secure Your High-Risk Data</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17">
                            <a:extLst>
                              <a:ext uri="{A12FA001-AC4F-418D-AE19-62706E023703}">
                                <ahyp:hlinkClr xmlns:ahyp="http://schemas.microsoft.com/office/drawing/2018/hyperlinkcolor" val="tx"/>
                              </a:ext>
                            </a:extLst>
                          </a:hlinkClick>
                        </a:rPr>
                        <a:t>Implement Risk-Based Vulnerability Management</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18">
                            <a:extLst>
                              <a:ext uri="{A12FA001-AC4F-418D-AE19-62706E023703}">
                                <ahyp:hlinkClr xmlns:ahyp="http://schemas.microsoft.com/office/drawing/2018/hyperlinkcolor" val="tx"/>
                              </a:ext>
                            </a:extLst>
                          </a:hlinkClick>
                        </a:rPr>
                        <a:t>Identify Components of Your Cloud Security Architecture</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12700" cap="flat" cmpd="sng" algn="ctr">
                      <a:solidFill>
                        <a:schemeClr val="bg1">
                          <a:lumMod val="95000"/>
                        </a:schemeClr>
                      </a:solidFill>
                      <a:prstDash val="sysDash"/>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8000"/>
                      </a:schemeClr>
                    </a:solidFill>
                  </a:tcPr>
                </a:tc>
                <a:extLst>
                  <a:ext uri="{0D108BD9-81ED-4DB2-BD59-A6C34878D82A}">
                    <a16:rowId xmlns:a16="http://schemas.microsoft.com/office/drawing/2014/main" val="10005"/>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solidFill>
                            <a:schemeClr val="bg1"/>
                          </a:solidFill>
                          <a:latin typeface="Montserrat Semi Bold" pitchFamily="2" charset="77"/>
                        </a:rPr>
                        <a:t>Project &amp; Portfolio Leaders</a:t>
                      </a:r>
                    </a:p>
                  </a:txBody>
                  <a:tcPr marL="251999" marR="216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19">
                            <a:extLst>
                              <a:ext uri="{A12FA001-AC4F-418D-AE19-62706E023703}">
                                <ahyp:hlinkClr xmlns:ahyp="http://schemas.microsoft.com/office/drawing/2018/hyperlinkcolor" val="tx"/>
                              </a:ext>
                            </a:extLst>
                          </a:hlinkClick>
                        </a:rPr>
                        <a:t>Drive Business Value With a </a:t>
                      </a:r>
                      <a:br>
                        <a:rPr lang="en-US" sz="1000" b="0" i="0" dirty="0">
                          <a:solidFill>
                            <a:schemeClr val="tx2"/>
                          </a:solidFill>
                          <a:latin typeface="Montserrat Medium" pitchFamily="2" charset="77"/>
                          <a:hlinkClick r:id="rId19">
                            <a:extLst>
                              <a:ext uri="{A12FA001-AC4F-418D-AE19-62706E023703}">
                                <ahyp:hlinkClr xmlns:ahyp="http://schemas.microsoft.com/office/drawing/2018/hyperlinkcolor" val="tx"/>
                              </a:ext>
                            </a:extLst>
                          </a:hlinkClick>
                        </a:rPr>
                      </a:br>
                      <a:r>
                        <a:rPr lang="en-US" sz="1000" b="0" i="0" dirty="0">
                          <a:solidFill>
                            <a:schemeClr val="tx2"/>
                          </a:solidFill>
                          <a:latin typeface="Montserrat Medium" pitchFamily="2" charset="77"/>
                          <a:hlinkClick r:id="rId19">
                            <a:extLst>
                              <a:ext uri="{A12FA001-AC4F-418D-AE19-62706E023703}">
                                <ahyp:hlinkClr xmlns:ahyp="http://schemas.microsoft.com/office/drawing/2018/hyperlinkcolor" val="tx"/>
                              </a:ext>
                            </a:extLst>
                          </a:hlinkClick>
                        </a:rPr>
                        <a:t>Right-Sized Project Gating Process</a:t>
                      </a:r>
                      <a:endParaRPr lang="en-US" sz="1000" b="0" i="0" dirty="0">
                        <a:solidFill>
                          <a:schemeClr val="tx2"/>
                        </a:solidFill>
                        <a:latin typeface="Montserrat Medium" pitchFamily="2" charset="77"/>
                      </a:endParaRPr>
                    </a:p>
                  </a:txBody>
                  <a:tcPr marL="121920" marR="121920" marT="0" marB="0" anchor="ctr">
                    <a:lnL w="12700" cap="flat" cmpd="sng" algn="ctr">
                      <a:noFill/>
                      <a:prstDash val="sysDash"/>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20">
                            <a:extLst>
                              <a:ext uri="{A12FA001-AC4F-418D-AE19-62706E023703}">
                                <ahyp:hlinkClr xmlns:ahyp="http://schemas.microsoft.com/office/drawing/2018/hyperlinkcolor" val="tx"/>
                              </a:ext>
                            </a:extLst>
                          </a:hlinkClick>
                        </a:rPr>
                        <a:t>Define the Right Kind of PMO for IT and Your Organization</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21">
                            <a:extLst>
                              <a:ext uri="{A12FA001-AC4F-418D-AE19-62706E023703}">
                                <ahyp:hlinkClr xmlns:ahyp="http://schemas.microsoft.com/office/drawing/2018/hyperlinkcolor" val="tx"/>
                              </a:ext>
                            </a:extLst>
                          </a:hlinkClick>
                        </a:rPr>
                        <a:t>Staff the PMO for Resilience</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22">
                            <a:extLst>
                              <a:ext uri="{A12FA001-AC4F-418D-AE19-62706E023703}">
                                <ahyp:hlinkClr xmlns:ahyp="http://schemas.microsoft.com/office/drawing/2018/hyperlinkcolor" val="tx"/>
                              </a:ext>
                            </a:extLst>
                          </a:hlinkClick>
                        </a:rPr>
                        <a:t>Audit the Project Portfolio</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12700" cap="flat" cmpd="sng" algn="ctr">
                      <a:solidFill>
                        <a:schemeClr val="bg1">
                          <a:lumMod val="95000"/>
                        </a:schemeClr>
                      </a:solidFill>
                      <a:prstDash val="sysDash"/>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8000"/>
                      </a:schemeClr>
                    </a:solidFill>
                  </a:tcPr>
                </a:tc>
                <a:extLst>
                  <a:ext uri="{0D108BD9-81ED-4DB2-BD59-A6C34878D82A}">
                    <a16:rowId xmlns:a16="http://schemas.microsoft.com/office/drawing/2014/main" val="10006"/>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solidFill>
                            <a:schemeClr val="bg1"/>
                          </a:solidFill>
                          <a:latin typeface="Montserrat Semi Bold" pitchFamily="2" charset="77"/>
                        </a:rPr>
                        <a:t>Data &amp; Analytics Leaders/</a:t>
                      </a:r>
                      <a:r>
                        <a:rPr lang="en-US" sz="1100" b="1" i="0" dirty="0" err="1">
                          <a:solidFill>
                            <a:schemeClr val="bg1"/>
                          </a:solidFill>
                          <a:latin typeface="Montserrat Semi Bold" pitchFamily="2" charset="77"/>
                        </a:rPr>
                        <a:t>CDataOs</a:t>
                      </a:r>
                      <a:endParaRPr lang="en-US" sz="1100" b="1" i="0" dirty="0">
                        <a:solidFill>
                          <a:schemeClr val="bg1"/>
                        </a:solidFill>
                        <a:latin typeface="Montserrat Semi Bold" pitchFamily="2" charset="77"/>
                      </a:endParaRPr>
                    </a:p>
                  </a:txBody>
                  <a:tcPr marL="251999" marR="216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ontserrat Medium" pitchFamily="2" charset="77"/>
                          <a:ea typeface="+mn-ea"/>
                          <a:cs typeface="+mn-cs"/>
                          <a:hlinkClick r:id="rId23">
                            <a:extLst>
                              <a:ext uri="{A12FA001-AC4F-418D-AE19-62706E023703}">
                                <ahyp:hlinkClr xmlns:ahyp="http://schemas.microsoft.com/office/drawing/2018/hyperlinkcolor" val="tx"/>
                              </a:ext>
                            </a:extLst>
                          </a:hlinkClick>
                        </a:rPr>
                        <a:t>Establish an Analytics </a:t>
                      </a:r>
                      <a:br>
                        <a:rPr lang="en-US" sz="1000" b="0" i="0" kern="1200" dirty="0">
                          <a:solidFill>
                            <a:schemeClr val="tx2"/>
                          </a:solidFill>
                          <a:latin typeface="Montserrat Medium" pitchFamily="2" charset="77"/>
                          <a:ea typeface="+mn-ea"/>
                          <a:cs typeface="+mn-cs"/>
                          <a:hlinkClick r:id="rId23">
                            <a:extLst>
                              <a:ext uri="{A12FA001-AC4F-418D-AE19-62706E023703}">
                                <ahyp:hlinkClr xmlns:ahyp="http://schemas.microsoft.com/office/drawing/2018/hyperlinkcolor" val="tx"/>
                              </a:ext>
                            </a:extLst>
                          </a:hlinkClick>
                        </a:rPr>
                      </a:br>
                      <a:r>
                        <a:rPr lang="en-US" sz="1000" b="0" i="0" kern="1200" dirty="0">
                          <a:solidFill>
                            <a:schemeClr val="tx2"/>
                          </a:solidFill>
                          <a:latin typeface="Montserrat Medium" pitchFamily="2" charset="77"/>
                          <a:ea typeface="+mn-ea"/>
                          <a:cs typeface="+mn-cs"/>
                          <a:hlinkClick r:id="rId23">
                            <a:extLst>
                              <a:ext uri="{A12FA001-AC4F-418D-AE19-62706E023703}">
                                <ahyp:hlinkClr xmlns:ahyp="http://schemas.microsoft.com/office/drawing/2018/hyperlinkcolor" val="tx"/>
                              </a:ext>
                            </a:extLst>
                          </a:hlinkClick>
                        </a:rPr>
                        <a:t>Operating Model</a:t>
                      </a:r>
                      <a:endParaRPr lang="en-US" sz="1000" b="0" i="0" kern="1200" dirty="0">
                        <a:solidFill>
                          <a:schemeClr val="tx2"/>
                        </a:solidFill>
                        <a:latin typeface="Montserrat Medium" pitchFamily="2" charset="77"/>
                        <a:ea typeface="+mn-ea"/>
                        <a:cs typeface="+mn-cs"/>
                      </a:endParaRPr>
                    </a:p>
                  </a:txBody>
                  <a:tcPr marL="121920" marR="121920" marT="0" marB="0" anchor="ctr">
                    <a:lnL w="12700" cap="flat" cmpd="sng" algn="ctr">
                      <a:noFill/>
                      <a:prstDash val="sysDash"/>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ontserrat Medium" pitchFamily="2" charset="77"/>
                          <a:ea typeface="+mn-ea"/>
                          <a:cs typeface="+mn-cs"/>
                          <a:hlinkClick r:id="rId24">
                            <a:extLst>
                              <a:ext uri="{A12FA001-AC4F-418D-AE19-62706E023703}">
                                <ahyp:hlinkClr xmlns:ahyp="http://schemas.microsoft.com/office/drawing/2018/hyperlinkcolor" val="tx"/>
                              </a:ext>
                            </a:extLst>
                          </a:hlinkClick>
                        </a:rPr>
                        <a:t>Build a Data Pipeline for Reporting and Analytics</a:t>
                      </a:r>
                      <a:endParaRPr lang="en-US" sz="1000" b="0" i="0" kern="1200" dirty="0">
                        <a:solidFill>
                          <a:schemeClr val="tx2"/>
                        </a:solidFill>
                        <a:latin typeface="Montserrat Medium" pitchFamily="2" charset="77"/>
                        <a:ea typeface="+mn-ea"/>
                        <a:cs typeface="+mn-cs"/>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ontserrat Medium" pitchFamily="2" charset="77"/>
                          <a:ea typeface="+mn-ea"/>
                          <a:cs typeface="+mn-cs"/>
                          <a:hlinkClick r:id="rId25">
                            <a:extLst>
                              <a:ext uri="{A12FA001-AC4F-418D-AE19-62706E023703}">
                                <ahyp:hlinkClr xmlns:ahyp="http://schemas.microsoft.com/office/drawing/2018/hyperlinkcolor" val="tx"/>
                              </a:ext>
                            </a:extLst>
                          </a:hlinkClick>
                        </a:rPr>
                        <a:t>Design Data-as-a-Service</a:t>
                      </a:r>
                      <a:endParaRPr lang="en-US" sz="1000" b="0" i="0" kern="1200" dirty="0">
                        <a:solidFill>
                          <a:schemeClr val="tx2"/>
                        </a:solidFill>
                        <a:latin typeface="Montserrat Medium" pitchFamily="2" charset="77"/>
                        <a:ea typeface="+mn-ea"/>
                        <a:cs typeface="+mn-cs"/>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ontserrat Medium" pitchFamily="2" charset="77"/>
                          <a:ea typeface="+mn-ea"/>
                          <a:cs typeface="+mn-cs"/>
                          <a:hlinkClick r:id="rId26">
                            <a:extLst>
                              <a:ext uri="{A12FA001-AC4F-418D-AE19-62706E023703}">
                                <ahyp:hlinkClr xmlns:ahyp="http://schemas.microsoft.com/office/drawing/2018/hyperlinkcolor" val="tx"/>
                              </a:ext>
                            </a:extLst>
                          </a:hlinkClick>
                        </a:rPr>
                        <a:t>Craft a Customer-Driven Market Strategy With </a:t>
                      </a:r>
                      <a:br>
                        <a:rPr lang="en-US" sz="1000" b="0" i="0" kern="1200" dirty="0">
                          <a:solidFill>
                            <a:schemeClr val="tx2"/>
                          </a:solidFill>
                          <a:latin typeface="Montserrat Medium" pitchFamily="2" charset="77"/>
                          <a:ea typeface="+mn-ea"/>
                          <a:cs typeface="+mn-cs"/>
                          <a:hlinkClick r:id="rId26">
                            <a:extLst>
                              <a:ext uri="{A12FA001-AC4F-418D-AE19-62706E023703}">
                                <ahyp:hlinkClr xmlns:ahyp="http://schemas.microsoft.com/office/drawing/2018/hyperlinkcolor" val="tx"/>
                              </a:ext>
                            </a:extLst>
                          </a:hlinkClick>
                        </a:rPr>
                      </a:br>
                      <a:r>
                        <a:rPr lang="en-US" sz="1000" b="0" i="0" kern="1200" dirty="0">
                          <a:solidFill>
                            <a:schemeClr val="tx2"/>
                          </a:solidFill>
                          <a:latin typeface="Montserrat Medium" pitchFamily="2" charset="77"/>
                          <a:ea typeface="+mn-ea"/>
                          <a:cs typeface="+mn-cs"/>
                          <a:hlinkClick r:id="rId26">
                            <a:extLst>
                              <a:ext uri="{A12FA001-AC4F-418D-AE19-62706E023703}">
                                <ahyp:hlinkClr xmlns:ahyp="http://schemas.microsoft.com/office/drawing/2018/hyperlinkcolor" val="tx"/>
                              </a:ext>
                            </a:extLst>
                          </a:hlinkClick>
                        </a:rPr>
                        <a:t>Unbiased Data</a:t>
                      </a:r>
                      <a:endParaRPr lang="en-US" sz="1000" b="0" i="0" kern="1200" dirty="0">
                        <a:solidFill>
                          <a:schemeClr val="tx2"/>
                        </a:solidFill>
                        <a:latin typeface="Montserrat Medium" pitchFamily="2" charset="77"/>
                        <a:ea typeface="+mn-ea"/>
                        <a:cs typeface="+mn-cs"/>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12700" cap="flat" cmpd="sng" algn="ctr">
                      <a:solidFill>
                        <a:schemeClr val="bg1">
                          <a:lumMod val="95000"/>
                        </a:schemeClr>
                      </a:solidFill>
                      <a:prstDash val="sysDash"/>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8000"/>
                      </a:schemeClr>
                    </a:solidFill>
                  </a:tcPr>
                </a:tc>
                <a:extLst>
                  <a:ext uri="{0D108BD9-81ED-4DB2-BD59-A6C34878D82A}">
                    <a16:rowId xmlns:a16="http://schemas.microsoft.com/office/drawing/2014/main" val="1142364504"/>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dirty="0">
                          <a:solidFill>
                            <a:schemeClr val="bg1"/>
                          </a:solidFill>
                          <a:latin typeface="Montserrat Semi Bold" pitchFamily="2" charset="77"/>
                          <a:ea typeface="+mn-ea"/>
                          <a:cs typeface="+mn-cs"/>
                        </a:rPr>
                        <a:t>Enterprise Architects</a:t>
                      </a:r>
                    </a:p>
                  </a:txBody>
                  <a:tcPr marL="251999" marR="216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27">
                            <a:extLst>
                              <a:ext uri="{A12FA001-AC4F-418D-AE19-62706E023703}">
                                <ahyp:hlinkClr xmlns:ahyp="http://schemas.microsoft.com/office/drawing/2018/hyperlinkcolor" val="tx"/>
                              </a:ext>
                            </a:extLst>
                          </a:hlinkClick>
                        </a:rPr>
                        <a:t>Create and Manage </a:t>
                      </a:r>
                      <a:br>
                        <a:rPr lang="en-US" sz="1000" b="0" i="0" dirty="0">
                          <a:solidFill>
                            <a:schemeClr val="tx2"/>
                          </a:solidFill>
                          <a:latin typeface="Montserrat Medium" pitchFamily="2" charset="77"/>
                          <a:hlinkClick r:id="rId27">
                            <a:extLst>
                              <a:ext uri="{A12FA001-AC4F-418D-AE19-62706E023703}">
                                <ahyp:hlinkClr xmlns:ahyp="http://schemas.microsoft.com/office/drawing/2018/hyperlinkcolor" val="tx"/>
                              </a:ext>
                            </a:extLst>
                          </a:hlinkClick>
                        </a:rPr>
                      </a:br>
                      <a:r>
                        <a:rPr lang="en-US" sz="1000" b="0" i="0" dirty="0">
                          <a:solidFill>
                            <a:schemeClr val="tx2"/>
                          </a:solidFill>
                          <a:latin typeface="Montserrat Medium" pitchFamily="2" charset="77"/>
                          <a:hlinkClick r:id="rId27">
                            <a:extLst>
                              <a:ext uri="{A12FA001-AC4F-418D-AE19-62706E023703}">
                                <ahyp:hlinkClr xmlns:ahyp="http://schemas.microsoft.com/office/drawing/2018/hyperlinkcolor" val="tx"/>
                              </a:ext>
                            </a:extLst>
                          </a:hlinkClick>
                        </a:rPr>
                        <a:t>Enterprise Data Models</a:t>
                      </a:r>
                      <a:endParaRPr lang="en-US" sz="1000" b="0" i="0" dirty="0">
                        <a:solidFill>
                          <a:schemeClr val="tx2"/>
                        </a:solidFill>
                        <a:latin typeface="Montserrat Medium" pitchFamily="2" charset="77"/>
                      </a:endParaRPr>
                    </a:p>
                  </a:txBody>
                  <a:tcPr marL="121920" marR="121920" marT="0" marB="0" anchor="ctr">
                    <a:lnL w="12700" cap="flat" cmpd="sng" algn="ctr">
                      <a:noFill/>
                      <a:prstDash val="sysDash"/>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28">
                            <a:extLst>
                              <a:ext uri="{A12FA001-AC4F-418D-AE19-62706E023703}">
                                <ahyp:hlinkClr xmlns:ahyp="http://schemas.microsoft.com/office/drawing/2018/hyperlinkcolor" val="tx"/>
                              </a:ext>
                            </a:extLst>
                          </a:hlinkClick>
                        </a:rPr>
                        <a:t>Create a Stakeholder-Centric Architecture Governance</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29">
                            <a:extLst>
                              <a:ext uri="{A12FA001-AC4F-418D-AE19-62706E023703}">
                                <ahyp:hlinkClr xmlns:ahyp="http://schemas.microsoft.com/office/drawing/2018/hyperlinkcolor" val="tx"/>
                              </a:ext>
                            </a:extLst>
                          </a:hlinkClick>
                        </a:rPr>
                        <a:t>Create an Architecture for AI</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30">
                            <a:extLst>
                              <a:ext uri="{A12FA001-AC4F-418D-AE19-62706E023703}">
                                <ahyp:hlinkClr xmlns:ahyp="http://schemas.microsoft.com/office/drawing/2018/hyperlinkcolor" val="tx"/>
                              </a:ext>
                            </a:extLst>
                          </a:hlinkClick>
                        </a:rPr>
                        <a:t>Extend the Archi Repository With Best-Practice Patterns</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12700" cap="flat" cmpd="sng" algn="ctr">
                      <a:solidFill>
                        <a:schemeClr val="bg1">
                          <a:lumMod val="95000"/>
                        </a:schemeClr>
                      </a:solidFill>
                      <a:prstDash val="sysDash"/>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8000"/>
                      </a:schemeClr>
                    </a:solidFill>
                  </a:tcPr>
                </a:tc>
                <a:extLst>
                  <a:ext uri="{0D108BD9-81ED-4DB2-BD59-A6C34878D82A}">
                    <a16:rowId xmlns:a16="http://schemas.microsoft.com/office/drawing/2014/main" val="2965244775"/>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solidFill>
                            <a:schemeClr val="bg1"/>
                          </a:solidFill>
                          <a:latin typeface="Montserrat Semi Bold" pitchFamily="2" charset="77"/>
                        </a:rPr>
                        <a:t>Industry IT Leaders</a:t>
                      </a:r>
                    </a:p>
                  </a:txBody>
                  <a:tcPr marL="251999" marR="216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31">
                            <a:extLst>
                              <a:ext uri="{A12FA001-AC4F-418D-AE19-62706E023703}">
                                <ahyp:hlinkClr xmlns:ahyp="http://schemas.microsoft.com/office/drawing/2018/hyperlinkcolor" val="tx"/>
                              </a:ext>
                            </a:extLst>
                          </a:hlinkClick>
                        </a:rPr>
                        <a:t>IT Service Satisfaction Benchmarks for Multiple Industries</a:t>
                      </a:r>
                      <a:endParaRPr lang="en-US" sz="1000" b="0" i="0" dirty="0">
                        <a:solidFill>
                          <a:schemeClr val="tx2"/>
                        </a:solidFill>
                        <a:latin typeface="Montserrat Medium" pitchFamily="2" charset="77"/>
                      </a:endParaRPr>
                    </a:p>
                  </a:txBody>
                  <a:tcPr marL="121920" marR="121920" marT="0" marB="0" anchor="ctr">
                    <a:lnL w="12700" cap="flat" cmpd="sng" algn="ctr">
                      <a:noFill/>
                      <a:prstDash val="sysDash"/>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12700" cap="flat" cmpd="sng" algn="ctr">
                      <a:solidFill>
                        <a:schemeClr val="bg1">
                          <a:lumMod val="9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32">
                            <a:extLst>
                              <a:ext uri="{A12FA001-AC4F-418D-AE19-62706E023703}">
                                <ahyp:hlinkClr xmlns:ahyp="http://schemas.microsoft.com/office/drawing/2018/hyperlinkcolor" val="tx"/>
                              </a:ext>
                            </a:extLst>
                          </a:hlinkClick>
                        </a:rPr>
                        <a:t>InfoSEAT: Sports Entertainment Research Center</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12700" cap="flat" cmpd="sng" algn="ctr">
                      <a:solidFill>
                        <a:schemeClr val="bg1">
                          <a:lumMod val="95000"/>
                        </a:schemeClr>
                      </a:solidFill>
                      <a:prstDash val="sysDash"/>
                      <a:round/>
                      <a:headEnd type="none" w="med" len="med"/>
                      <a:tailEnd type="none" w="med" len="med"/>
                    </a:lnB>
                    <a:lnTlToBr w="12700" cmpd="sng">
                      <a:noFill/>
                      <a:prstDash val="solid"/>
                    </a:lnTlToBr>
                    <a:lnBlToTr w="12700" cmpd="sng">
                      <a:noFill/>
                      <a:prstDash val="solid"/>
                    </a:lnBlToTr>
                    <a:solidFill>
                      <a:schemeClr val="accent2">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33">
                            <a:extLst>
                              <a:ext uri="{A12FA001-AC4F-418D-AE19-62706E023703}">
                                <ahyp:hlinkClr xmlns:ahyp="http://schemas.microsoft.com/office/drawing/2018/hyperlinkcolor" val="tx"/>
                              </a:ext>
                            </a:extLst>
                          </a:hlinkClick>
                        </a:rPr>
                        <a:t>Embrace Cashless </a:t>
                      </a:r>
                      <a:br>
                        <a:rPr lang="en-US" sz="1000" b="0" i="0" dirty="0">
                          <a:solidFill>
                            <a:schemeClr val="tx2"/>
                          </a:solidFill>
                          <a:latin typeface="Montserrat Medium" pitchFamily="2" charset="77"/>
                          <a:hlinkClick r:id="rId33">
                            <a:extLst>
                              <a:ext uri="{A12FA001-AC4F-418D-AE19-62706E023703}">
                                <ahyp:hlinkClr xmlns:ahyp="http://schemas.microsoft.com/office/drawing/2018/hyperlinkcolor" val="tx"/>
                              </a:ext>
                            </a:extLst>
                          </a:hlinkClick>
                        </a:rPr>
                      </a:br>
                      <a:r>
                        <a:rPr lang="en-US" sz="1000" b="0" i="0" dirty="0">
                          <a:solidFill>
                            <a:schemeClr val="tx2"/>
                          </a:solidFill>
                          <a:latin typeface="Montserrat Medium" pitchFamily="2" charset="77"/>
                          <a:hlinkClick r:id="rId33">
                            <a:extLst>
                              <a:ext uri="{A12FA001-AC4F-418D-AE19-62706E023703}">
                                <ahyp:hlinkClr xmlns:ahyp="http://schemas.microsoft.com/office/drawing/2018/hyperlinkcolor" val="tx"/>
                              </a:ext>
                            </a:extLst>
                          </a:hlinkClick>
                        </a:rPr>
                        <a:t>in Your Casino</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3175" cap="flat" cmpd="sng" algn="ctr">
                      <a:solidFill>
                        <a:schemeClr val="tx1">
                          <a:lumMod val="40000"/>
                          <a:lumOff val="60000"/>
                        </a:schemeClr>
                      </a:solidFill>
                      <a:prstDash val="solid"/>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12700" cap="flat" cmpd="sng" algn="ctr">
                      <a:solidFill>
                        <a:schemeClr val="bg1">
                          <a:lumMod val="95000"/>
                        </a:schemeClr>
                      </a:solidFill>
                      <a:prstDash val="sysDash"/>
                      <a:round/>
                      <a:headEnd type="none" w="med" len="med"/>
                      <a:tailEnd type="none" w="med" len="med"/>
                    </a:lnB>
                    <a:lnTlToBr w="12700" cmpd="sng">
                      <a:noFill/>
                      <a:prstDash val="solid"/>
                    </a:lnTlToBr>
                    <a:lnBlToTr w="12700" cmpd="sng">
                      <a:noFill/>
                      <a:prstDash val="solid"/>
                    </a:lnBlToTr>
                    <a:solidFill>
                      <a:schemeClr val="accent4">
                        <a:lumMod val="20000"/>
                        <a:lumOff val="80000"/>
                        <a:alpha val="4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ontserrat Medium" pitchFamily="2" charset="77"/>
                          <a:hlinkClick r:id="rId34">
                            <a:extLst>
                              <a:ext uri="{A12FA001-AC4F-418D-AE19-62706E023703}">
                                <ahyp:hlinkClr xmlns:ahyp="http://schemas.microsoft.com/office/drawing/2018/hyperlinkcolor" val="tx"/>
                              </a:ext>
                            </a:extLst>
                          </a:hlinkClick>
                        </a:rPr>
                        <a:t>Tribal Nation Grant Application Management Framework</a:t>
                      </a:r>
                      <a:endParaRPr lang="en-US" sz="1000" b="0" i="0" dirty="0">
                        <a:solidFill>
                          <a:schemeClr val="tx2"/>
                        </a:solidFill>
                        <a:latin typeface="Montserrat Medium" pitchFamily="2" charset="77"/>
                      </a:endParaRPr>
                    </a:p>
                  </a:txBody>
                  <a:tcPr marL="121920" marR="121920" marT="0" marB="0" anchor="ctr">
                    <a:lnL w="3175" cap="flat" cmpd="sng" algn="ctr">
                      <a:solidFill>
                        <a:schemeClr val="tx1">
                          <a:lumMod val="40000"/>
                          <a:lumOff val="60000"/>
                        </a:schemeClr>
                      </a:solidFill>
                      <a:prstDash val="solid"/>
                      <a:round/>
                      <a:headEnd type="none" w="med" len="med"/>
                      <a:tailEnd type="none" w="med" len="med"/>
                    </a:lnL>
                    <a:lnR w="12700" cap="flat" cmpd="sng" algn="ctr">
                      <a:solidFill>
                        <a:schemeClr val="bg1">
                          <a:lumMod val="95000"/>
                        </a:schemeClr>
                      </a:solidFill>
                      <a:prstDash val="sysDash"/>
                      <a:round/>
                      <a:headEnd type="none" w="med" len="med"/>
                      <a:tailEnd type="none" w="med" len="med"/>
                    </a:lnR>
                    <a:lnT w="3175" cap="flat" cmpd="sng" algn="ctr">
                      <a:solidFill>
                        <a:schemeClr val="tx1">
                          <a:lumMod val="40000"/>
                          <a:lumOff val="60000"/>
                        </a:schemeClr>
                      </a:solidFill>
                      <a:prstDash val="solid"/>
                      <a:round/>
                      <a:headEnd type="none" w="med" len="med"/>
                      <a:tailEnd type="none" w="med" len="med"/>
                    </a:lnT>
                    <a:lnB w="12700" cap="flat" cmpd="sng" algn="ctr">
                      <a:solidFill>
                        <a:schemeClr val="bg1">
                          <a:lumMod val="95000"/>
                        </a:schemeClr>
                      </a:solidFill>
                      <a:prstDash val="sysDash"/>
                      <a:round/>
                      <a:headEnd type="none" w="med" len="med"/>
                      <a:tailEnd type="none" w="med" len="med"/>
                    </a:lnB>
                    <a:lnTlToBr w="12700" cmpd="sng">
                      <a:noFill/>
                      <a:prstDash val="solid"/>
                    </a:lnTlToBr>
                    <a:lnBlToTr w="12700" cmpd="sng">
                      <a:noFill/>
                      <a:prstDash val="solid"/>
                    </a:lnBlToTr>
                    <a:solidFill>
                      <a:schemeClr val="accent6">
                        <a:lumMod val="20000"/>
                        <a:lumOff val="80000"/>
                        <a:alpha val="48000"/>
                      </a:schemeClr>
                    </a:solidFill>
                  </a:tcPr>
                </a:tc>
                <a:extLst>
                  <a:ext uri="{0D108BD9-81ED-4DB2-BD59-A6C34878D82A}">
                    <a16:rowId xmlns:a16="http://schemas.microsoft.com/office/drawing/2014/main" val="4241053336"/>
                  </a:ext>
                </a:extLst>
              </a:tr>
            </a:tbl>
          </a:graphicData>
        </a:graphic>
      </p:graphicFrame>
      <p:sp>
        <p:nvSpPr>
          <p:cNvPr id="5" name="Title 1">
            <a:extLst>
              <a:ext uri="{FF2B5EF4-FFF2-40B4-BE49-F238E27FC236}">
                <a16:creationId xmlns:a16="http://schemas.microsoft.com/office/drawing/2014/main" id="{668ED9E5-0FCA-4E3B-8030-616B7637E958}"/>
              </a:ext>
            </a:extLst>
          </p:cNvPr>
          <p:cNvSpPr txBox="1">
            <a:spLocks/>
          </p:cNvSpPr>
          <p:nvPr/>
        </p:nvSpPr>
        <p:spPr>
          <a:xfrm>
            <a:off x="0" y="325238"/>
            <a:ext cx="12192000" cy="471365"/>
          </a:xfrm>
          <a:prstGeom prst="rect">
            <a:avLst/>
          </a:prstGeom>
        </p:spPr>
        <p:txBody>
          <a:bodyPr wrap="none" lIns="0" tIns="0" rIns="0" bIns="0" anchor="ctr">
            <a:noAutofit/>
          </a:bodyPr>
          <a:lstStyle>
            <a:lvl1pPr algn="ctr" defTabSz="1219170" rtl="0" eaLnBrk="1" latinLnBrk="0" hangingPunct="1">
              <a:spcBef>
                <a:spcPct val="0"/>
              </a:spcBef>
              <a:buNone/>
              <a:defRPr sz="2667" b="1" kern="1200" baseline="0">
                <a:solidFill>
                  <a:schemeClr val="tx1">
                    <a:lumMod val="75000"/>
                    <a:lumOff val="25000"/>
                  </a:schemeClr>
                </a:solidFill>
                <a:latin typeface="+mj-lt"/>
                <a:ea typeface="+mj-ea"/>
                <a:cs typeface="+mj-cs"/>
              </a:defRPr>
            </a:lvl1pPr>
          </a:lstStyle>
          <a:p>
            <a:r>
              <a:rPr lang="en-US" sz="2800" dirty="0">
                <a:solidFill>
                  <a:schemeClr val="tx1"/>
                </a:solidFill>
                <a:latin typeface="Montserrat" pitchFamily="2" charset="77"/>
              </a:rPr>
              <a:t>Some of the other topics now available on our website…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7AF1E7-1D47-2F45-963D-ACD9FE8EF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580" y="955510"/>
            <a:ext cx="1440000" cy="1440000"/>
          </a:xfrm>
          <a:prstGeom prst="rect">
            <a:avLst/>
          </a:prstGeom>
        </p:spPr>
      </p:pic>
      <p:sp>
        <p:nvSpPr>
          <p:cNvPr id="47" name="TextBox 46">
            <a:extLst>
              <a:ext uri="{FF2B5EF4-FFF2-40B4-BE49-F238E27FC236}">
                <a16:creationId xmlns:a16="http://schemas.microsoft.com/office/drawing/2014/main" id="{89CFF8FB-200B-9649-B7A7-1714270D37C3}"/>
              </a:ext>
            </a:extLst>
          </p:cNvPr>
          <p:cNvSpPr txBox="1"/>
          <p:nvPr/>
        </p:nvSpPr>
        <p:spPr>
          <a:xfrm>
            <a:off x="5830561" y="2509013"/>
            <a:ext cx="2239547" cy="841451"/>
          </a:xfrm>
          <a:prstGeom prst="rect">
            <a:avLst/>
          </a:prstGeom>
        </p:spPr>
        <p:txBody>
          <a:bodyPr wrap="none" lIns="0" tIns="0" rIns="0" bIns="0" numCol="1" spcCol="360000" rtlCol="0">
            <a:noAutofit/>
          </a:bodyPr>
          <a:lstStyle/>
          <a:p>
            <a:pPr>
              <a:lnSpc>
                <a:spcPct val="110000"/>
              </a:lnSpc>
              <a:spcAft>
                <a:spcPts val="600"/>
              </a:spcAft>
            </a:pPr>
            <a:r>
              <a:rPr lang="en-US" sz="1400" b="1" dirty="0">
                <a:solidFill>
                  <a:schemeClr val="accent1"/>
                </a:solidFill>
                <a:latin typeface="Montserrat Semi Bold" pitchFamily="2" charset="77"/>
                <a:ea typeface="Roboto Light" panose="02000000000000000000" pitchFamily="2" charset="0"/>
              </a:rPr>
              <a:t>Nora Fisher</a:t>
            </a:r>
          </a:p>
          <a:p>
            <a:pPr>
              <a:lnSpc>
                <a:spcPct val="110000"/>
              </a:lnSpc>
            </a:pPr>
            <a:r>
              <a:rPr lang="en-US" sz="1000" dirty="0">
                <a:solidFill>
                  <a:srgbClr val="000000"/>
                </a:solidFill>
                <a:latin typeface="Roboto Light" panose="02000000000000000000" pitchFamily="2" charset="0"/>
                <a:ea typeface="Roboto Light" panose="02000000000000000000" pitchFamily="2" charset="0"/>
              </a:rPr>
              <a:t>Vice President</a:t>
            </a:r>
          </a:p>
          <a:p>
            <a:pPr>
              <a:lnSpc>
                <a:spcPct val="110000"/>
              </a:lnSpc>
            </a:pPr>
            <a:r>
              <a:rPr lang="en-US" sz="1000" dirty="0">
                <a:solidFill>
                  <a:srgbClr val="000000"/>
                </a:solidFill>
                <a:latin typeface="Roboto Light" panose="02000000000000000000" pitchFamily="2" charset="0"/>
                <a:ea typeface="Roboto Light" panose="02000000000000000000" pitchFamily="2" charset="0"/>
              </a:rPr>
              <a:t>Advisory Services</a:t>
            </a:r>
          </a:p>
        </p:txBody>
      </p:sp>
      <p:pic>
        <p:nvPicPr>
          <p:cNvPr id="13" name="Picture 12">
            <a:extLst>
              <a:ext uri="{FF2B5EF4-FFF2-40B4-BE49-F238E27FC236}">
                <a16:creationId xmlns:a16="http://schemas.microsoft.com/office/drawing/2014/main" id="{D5B9259C-77BB-2D48-A9F6-64C072B65F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9580" y="3691672"/>
            <a:ext cx="1440000" cy="1440000"/>
          </a:xfrm>
          <a:prstGeom prst="rect">
            <a:avLst/>
          </a:prstGeom>
        </p:spPr>
      </p:pic>
      <p:sp>
        <p:nvSpPr>
          <p:cNvPr id="50" name="TextBox 49">
            <a:extLst>
              <a:ext uri="{FF2B5EF4-FFF2-40B4-BE49-F238E27FC236}">
                <a16:creationId xmlns:a16="http://schemas.microsoft.com/office/drawing/2014/main" id="{13B50988-8923-8847-845E-11E749A691F1}"/>
              </a:ext>
            </a:extLst>
          </p:cNvPr>
          <p:cNvSpPr txBox="1"/>
          <p:nvPr/>
        </p:nvSpPr>
        <p:spPr>
          <a:xfrm>
            <a:off x="5829581" y="5245175"/>
            <a:ext cx="1769206" cy="1235671"/>
          </a:xfrm>
          <a:prstGeom prst="rect">
            <a:avLst/>
          </a:prstGeom>
        </p:spPr>
        <p:txBody>
          <a:bodyPr wrap="none" lIns="0" tIns="0" rIns="0" bIns="0" numCol="1" spcCol="360000" rtlCol="0">
            <a:noAutofit/>
          </a:bodyPr>
          <a:lstStyle/>
          <a:p>
            <a:pPr>
              <a:lnSpc>
                <a:spcPct val="110000"/>
              </a:lnSpc>
              <a:spcAft>
                <a:spcPts val="600"/>
              </a:spcAft>
              <a:tabLst/>
            </a:pPr>
            <a:r>
              <a:rPr lang="en-US" sz="1400" b="1" dirty="0">
                <a:solidFill>
                  <a:schemeClr val="accent1"/>
                </a:solidFill>
                <a:latin typeface="Montserrat Semi Bold" pitchFamily="2" charset="77"/>
                <a:ea typeface="Roboto Light" panose="02000000000000000000" pitchFamily="2" charset="0"/>
              </a:rPr>
              <a:t>Aaron Shum</a:t>
            </a:r>
          </a:p>
          <a:p>
            <a:pPr algn="l">
              <a:lnSpc>
                <a:spcPct val="110000"/>
              </a:lnSpc>
              <a:tabLst/>
            </a:pPr>
            <a:r>
              <a:rPr lang="en-US" sz="1000" dirty="0">
                <a:solidFill>
                  <a:srgbClr val="000000"/>
                </a:solidFill>
                <a:latin typeface="Roboto Light" panose="02000000000000000000" pitchFamily="2" charset="0"/>
                <a:ea typeface="Roboto Light" panose="02000000000000000000" pitchFamily="2" charset="0"/>
              </a:rPr>
              <a:t>Vice President</a:t>
            </a:r>
          </a:p>
          <a:p>
            <a:pPr algn="l">
              <a:lnSpc>
                <a:spcPct val="110000"/>
              </a:lnSpc>
              <a:tabLst/>
            </a:pPr>
            <a:r>
              <a:rPr lang="en-US" sz="1000" dirty="0">
                <a:solidFill>
                  <a:srgbClr val="000000"/>
                </a:solidFill>
                <a:latin typeface="Roboto Light" panose="02000000000000000000" pitchFamily="2" charset="0"/>
                <a:ea typeface="Roboto Light" panose="02000000000000000000" pitchFamily="2" charset="0"/>
              </a:rPr>
              <a:t>Security &amp; Privacy Research</a:t>
            </a:r>
          </a:p>
        </p:txBody>
      </p:sp>
      <p:pic>
        <p:nvPicPr>
          <p:cNvPr id="8" name="Picture 7">
            <a:extLst>
              <a:ext uri="{FF2B5EF4-FFF2-40B4-BE49-F238E27FC236}">
                <a16:creationId xmlns:a16="http://schemas.microsoft.com/office/drawing/2014/main" id="{3EADF54A-83EB-8643-814C-E9177195AC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5386" y="955246"/>
            <a:ext cx="1440000" cy="1440000"/>
          </a:xfrm>
          <a:prstGeom prst="rect">
            <a:avLst/>
          </a:prstGeom>
        </p:spPr>
      </p:pic>
      <p:pic>
        <p:nvPicPr>
          <p:cNvPr id="11" name="Picture 10">
            <a:extLst>
              <a:ext uri="{FF2B5EF4-FFF2-40B4-BE49-F238E27FC236}">
                <a16:creationId xmlns:a16="http://schemas.microsoft.com/office/drawing/2014/main" id="{EDEE3D82-C3AA-8C43-9DF8-7CB39FBA80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47741" y="955510"/>
            <a:ext cx="1440000" cy="1440000"/>
          </a:xfrm>
          <a:prstGeom prst="rect">
            <a:avLst/>
          </a:prstGeom>
        </p:spPr>
      </p:pic>
      <p:pic>
        <p:nvPicPr>
          <p:cNvPr id="15" name="Picture 14">
            <a:extLst>
              <a:ext uri="{FF2B5EF4-FFF2-40B4-BE49-F238E27FC236}">
                <a16:creationId xmlns:a16="http://schemas.microsoft.com/office/drawing/2014/main" id="{349C908E-DBB7-5448-A707-9BC387CBF7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89061" y="3691672"/>
            <a:ext cx="1440000" cy="1440000"/>
          </a:xfrm>
          <a:prstGeom prst="rect">
            <a:avLst/>
          </a:prstGeom>
        </p:spPr>
      </p:pic>
      <p:pic>
        <p:nvPicPr>
          <p:cNvPr id="21" name="Picture 20">
            <a:extLst>
              <a:ext uri="{FF2B5EF4-FFF2-40B4-BE49-F238E27FC236}">
                <a16:creationId xmlns:a16="http://schemas.microsoft.com/office/drawing/2014/main" id="{F36B2860-F8C7-4044-8A61-DD56C8DEC3B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070108" y="3691672"/>
            <a:ext cx="1440000" cy="1440000"/>
          </a:xfrm>
          <a:prstGeom prst="rect">
            <a:avLst/>
          </a:prstGeom>
        </p:spPr>
      </p:pic>
      <p:pic>
        <p:nvPicPr>
          <p:cNvPr id="26" name="Picture 25">
            <a:extLst>
              <a:ext uri="{FF2B5EF4-FFF2-40B4-BE49-F238E27FC236}">
                <a16:creationId xmlns:a16="http://schemas.microsoft.com/office/drawing/2014/main" id="{D5C90406-A200-D24A-96B9-24076464560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37442" y="3691672"/>
            <a:ext cx="1440000" cy="1440000"/>
          </a:xfrm>
          <a:prstGeom prst="rect">
            <a:avLst/>
          </a:prstGeom>
        </p:spPr>
      </p:pic>
      <p:pic>
        <p:nvPicPr>
          <p:cNvPr id="30" name="Picture 29">
            <a:extLst>
              <a:ext uri="{FF2B5EF4-FFF2-40B4-BE49-F238E27FC236}">
                <a16:creationId xmlns:a16="http://schemas.microsoft.com/office/drawing/2014/main" id="{69BFEB96-6655-604A-936A-F855FE8401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94706" y="955510"/>
            <a:ext cx="1440000" cy="1440000"/>
          </a:xfrm>
          <a:prstGeom prst="rect">
            <a:avLst/>
          </a:prstGeom>
        </p:spPr>
      </p:pic>
      <p:pic>
        <p:nvPicPr>
          <p:cNvPr id="33" name="Picture 32">
            <a:extLst>
              <a:ext uri="{FF2B5EF4-FFF2-40B4-BE49-F238E27FC236}">
                <a16:creationId xmlns:a16="http://schemas.microsoft.com/office/drawing/2014/main" id="{FF53288E-2C4C-C54D-9128-7B7A6C3AE29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02" y="0"/>
            <a:ext cx="3287714" cy="6858000"/>
          </a:xfrm>
          <a:prstGeom prst="rect">
            <a:avLst/>
          </a:prstGeom>
        </p:spPr>
      </p:pic>
      <p:sp>
        <p:nvSpPr>
          <p:cNvPr id="34" name="Title 6">
            <a:extLst>
              <a:ext uri="{FF2B5EF4-FFF2-40B4-BE49-F238E27FC236}">
                <a16:creationId xmlns:a16="http://schemas.microsoft.com/office/drawing/2014/main" id="{0CEED7EE-F407-2B47-A178-ACA5DF9B0FE0}"/>
              </a:ext>
            </a:extLst>
          </p:cNvPr>
          <p:cNvSpPr txBox="1">
            <a:spLocks/>
          </p:cNvSpPr>
          <p:nvPr/>
        </p:nvSpPr>
        <p:spPr>
          <a:xfrm>
            <a:off x="371474" y="796829"/>
            <a:ext cx="3265969" cy="1235671"/>
          </a:xfrm>
          <a:prstGeom prst="rect">
            <a:avLst/>
          </a:prstGeom>
        </p:spPr>
        <p:txBody>
          <a:bodyPr vert="horz" wrap="square" lIns="0" tIns="0" rIns="0" bIns="0" rtlCol="0" anchor="ctr" anchorCtr="0">
            <a:noAutofit/>
          </a:bodyPr>
          <a:lstStyle>
            <a:lvl1pPr algn="ctr" defTabSz="914309" rtl="0" eaLnBrk="1" latinLnBrk="0" hangingPunct="1">
              <a:lnSpc>
                <a:spcPct val="90000"/>
              </a:lnSpc>
              <a:spcBef>
                <a:spcPct val="0"/>
              </a:spcBef>
              <a:buNone/>
              <a:defRPr sz="2667" b="1" i="0" kern="1200" baseline="0">
                <a:solidFill>
                  <a:schemeClr val="tx1">
                    <a:lumMod val="75000"/>
                    <a:lumOff val="25000"/>
                  </a:schemeClr>
                </a:solidFill>
                <a:latin typeface="Montserrat" pitchFamily="2" charset="77"/>
                <a:ea typeface="+mj-ea"/>
                <a:cs typeface="+mj-cs"/>
              </a:defRPr>
            </a:lvl1pPr>
          </a:lstStyle>
          <a:p>
            <a:pPr algn="l"/>
            <a:r>
              <a:rPr lang="en-US" sz="2800" dirty="0">
                <a:solidFill>
                  <a:schemeClr val="bg1"/>
                </a:solidFill>
                <a:latin typeface="Montserrat"/>
              </a:rPr>
              <a:t>Info-Tech Research Leadership</a:t>
            </a:r>
          </a:p>
          <a:p>
            <a:pPr algn="l"/>
            <a:r>
              <a:rPr lang="en-US" sz="2800" dirty="0">
                <a:solidFill>
                  <a:schemeClr val="bg1"/>
                </a:solidFill>
                <a:latin typeface="Montserrat"/>
              </a:rPr>
              <a:t>Team</a:t>
            </a:r>
          </a:p>
        </p:txBody>
      </p:sp>
      <p:sp>
        <p:nvSpPr>
          <p:cNvPr id="35" name="TextBox 34">
            <a:extLst>
              <a:ext uri="{FF2B5EF4-FFF2-40B4-BE49-F238E27FC236}">
                <a16:creationId xmlns:a16="http://schemas.microsoft.com/office/drawing/2014/main" id="{E5021A12-065F-ED45-940E-377591DA38A7}"/>
              </a:ext>
            </a:extLst>
          </p:cNvPr>
          <p:cNvSpPr txBox="1"/>
          <p:nvPr/>
        </p:nvSpPr>
        <p:spPr>
          <a:xfrm>
            <a:off x="378294" y="5478261"/>
            <a:ext cx="2239547" cy="841451"/>
          </a:xfrm>
          <a:prstGeom prst="rect">
            <a:avLst/>
          </a:prstGeom>
        </p:spPr>
        <p:txBody>
          <a:bodyPr wrap="none" lIns="0" tIns="0" rIns="0" bIns="0" numCol="1" spcCol="360000" rtlCol="0">
            <a:noAutofit/>
          </a:bodyPr>
          <a:lstStyle/>
          <a:p>
            <a:pPr algn="l">
              <a:lnSpc>
                <a:spcPct val="110000"/>
              </a:lnSpc>
              <a:spcAft>
                <a:spcPts val="600"/>
              </a:spcAft>
              <a:tabLst/>
            </a:pPr>
            <a:r>
              <a:rPr lang="en-US" sz="1400" b="1" dirty="0">
                <a:solidFill>
                  <a:schemeClr val="bg1"/>
                </a:solidFill>
                <a:latin typeface="Montserrat Semi Bold" pitchFamily="2" charset="77"/>
                <a:ea typeface="Roboto Light" panose="02000000000000000000" pitchFamily="2" charset="0"/>
              </a:rPr>
              <a:t>Gord Harrison</a:t>
            </a:r>
          </a:p>
          <a:p>
            <a:pPr>
              <a:lnSpc>
                <a:spcPct val="110000"/>
              </a:lnSpc>
            </a:pPr>
            <a:r>
              <a:rPr lang="en-US" sz="1000" dirty="0">
                <a:solidFill>
                  <a:schemeClr val="bg1"/>
                </a:solidFill>
                <a:latin typeface="Roboto" panose="02000000000000000000" pitchFamily="2" charset="0"/>
                <a:ea typeface="Roboto" panose="02000000000000000000" pitchFamily="2" charset="0"/>
              </a:rPr>
              <a:t>Senior Vice President</a:t>
            </a:r>
          </a:p>
          <a:p>
            <a:pPr>
              <a:lnSpc>
                <a:spcPct val="110000"/>
              </a:lnSpc>
            </a:pPr>
            <a:r>
              <a:rPr lang="en-US" sz="1000" dirty="0">
                <a:solidFill>
                  <a:schemeClr val="bg1"/>
                </a:solidFill>
                <a:latin typeface="Roboto" panose="02000000000000000000" pitchFamily="2" charset="0"/>
                <a:ea typeface="Roboto" panose="02000000000000000000" pitchFamily="2" charset="0"/>
              </a:rPr>
              <a:t>Research &amp; Advisory</a:t>
            </a:r>
          </a:p>
          <a:p>
            <a:pPr>
              <a:lnSpc>
                <a:spcPct val="110000"/>
              </a:lnSpc>
            </a:pPr>
            <a:r>
              <a:rPr lang="en-US" sz="1000" dirty="0">
                <a:solidFill>
                  <a:schemeClr val="bg1"/>
                </a:solidFill>
                <a:latin typeface="Roboto" panose="02000000000000000000" pitchFamily="2" charset="0"/>
                <a:ea typeface="Roboto" panose="02000000000000000000" pitchFamily="2" charset="0"/>
              </a:rPr>
              <a:t>Info-Tech Research Group</a:t>
            </a:r>
          </a:p>
        </p:txBody>
      </p:sp>
      <p:pic>
        <p:nvPicPr>
          <p:cNvPr id="36" name="Picture 2" descr="Gord Harrison headshot">
            <a:extLst>
              <a:ext uri="{FF2B5EF4-FFF2-40B4-BE49-F238E27FC236}">
                <a16:creationId xmlns:a16="http://schemas.microsoft.com/office/drawing/2014/main" id="{FB66BF44-615D-0942-AFC8-E60CF77B2DA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82143" y="3840920"/>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29ACC02-D90C-7C41-84C6-B467EF073784}"/>
              </a:ext>
            </a:extLst>
          </p:cNvPr>
          <p:cNvSpPr txBox="1"/>
          <p:nvPr/>
        </p:nvSpPr>
        <p:spPr>
          <a:xfrm>
            <a:off x="8059989" y="5238907"/>
            <a:ext cx="1769206" cy="1235671"/>
          </a:xfrm>
          <a:prstGeom prst="rect">
            <a:avLst/>
          </a:prstGeom>
        </p:spPr>
        <p:txBody>
          <a:bodyPr wrap="none" lIns="0" tIns="0" rIns="0" bIns="0" numCol="1" spcCol="360000" rtlCol="0">
            <a:noAutofit/>
          </a:bodyPr>
          <a:lstStyle/>
          <a:p>
            <a:pPr algn="l">
              <a:lnSpc>
                <a:spcPct val="110000"/>
              </a:lnSpc>
              <a:spcAft>
                <a:spcPts val="600"/>
              </a:spcAft>
              <a:tabLst/>
            </a:pPr>
            <a:r>
              <a:rPr lang="en-US" sz="1400" b="1" dirty="0">
                <a:solidFill>
                  <a:schemeClr val="accent1"/>
                </a:solidFill>
                <a:latin typeface="Montserrat Semi Bold" pitchFamily="2" charset="77"/>
                <a:ea typeface="Roboto Light" panose="02000000000000000000" pitchFamily="2" charset="0"/>
              </a:rPr>
              <a:t>Mark Tauschek</a:t>
            </a:r>
          </a:p>
          <a:p>
            <a:pPr algn="l">
              <a:lnSpc>
                <a:spcPct val="110000"/>
              </a:lnSpc>
              <a:tabLst/>
            </a:pPr>
            <a:r>
              <a:rPr lang="en-US" sz="1000" dirty="0">
                <a:solidFill>
                  <a:srgbClr val="000000"/>
                </a:solidFill>
                <a:latin typeface="Roboto Light" panose="02000000000000000000" pitchFamily="2" charset="0"/>
                <a:ea typeface="Roboto Light" panose="02000000000000000000" pitchFamily="2" charset="0"/>
              </a:rPr>
              <a:t>Vice President</a:t>
            </a:r>
          </a:p>
          <a:p>
            <a:pPr algn="l">
              <a:lnSpc>
                <a:spcPct val="110000"/>
              </a:lnSpc>
              <a:tabLst/>
            </a:pPr>
            <a:r>
              <a:rPr lang="en-US" sz="1000" dirty="0">
                <a:solidFill>
                  <a:srgbClr val="000000"/>
                </a:solidFill>
                <a:latin typeface="Roboto Light" panose="02000000000000000000" pitchFamily="2" charset="0"/>
                <a:ea typeface="Roboto Light" panose="02000000000000000000" pitchFamily="2" charset="0"/>
              </a:rPr>
              <a:t>Infrastructure Research</a:t>
            </a:r>
          </a:p>
        </p:txBody>
      </p:sp>
      <p:sp>
        <p:nvSpPr>
          <p:cNvPr id="38" name="TextBox 37">
            <a:extLst>
              <a:ext uri="{FF2B5EF4-FFF2-40B4-BE49-F238E27FC236}">
                <a16:creationId xmlns:a16="http://schemas.microsoft.com/office/drawing/2014/main" id="{081B8978-E8EB-5645-AC84-73232AF13DA4}"/>
              </a:ext>
            </a:extLst>
          </p:cNvPr>
          <p:cNvSpPr txBox="1"/>
          <p:nvPr/>
        </p:nvSpPr>
        <p:spPr>
          <a:xfrm>
            <a:off x="10289060" y="5238907"/>
            <a:ext cx="1769206" cy="1235671"/>
          </a:xfrm>
          <a:prstGeom prst="rect">
            <a:avLst/>
          </a:prstGeom>
        </p:spPr>
        <p:txBody>
          <a:bodyPr wrap="none" lIns="0" tIns="0" rIns="0" bIns="0" numCol="1" spcCol="360000" rtlCol="0">
            <a:noAutofit/>
          </a:bodyPr>
          <a:lstStyle/>
          <a:p>
            <a:pPr>
              <a:lnSpc>
                <a:spcPct val="110000"/>
              </a:lnSpc>
              <a:spcAft>
                <a:spcPts val="600"/>
              </a:spcAft>
            </a:pPr>
            <a:r>
              <a:rPr lang="en-US" sz="1400" b="1" dirty="0">
                <a:solidFill>
                  <a:schemeClr val="accent1"/>
                </a:solidFill>
                <a:latin typeface="Montserrat Semi Bold" pitchFamily="2" charset="77"/>
                <a:ea typeface="Roboto Light" panose="02000000000000000000" pitchFamily="2" charset="0"/>
              </a:rPr>
              <a:t>David Wallace</a:t>
            </a:r>
          </a:p>
          <a:p>
            <a:pPr>
              <a:lnSpc>
                <a:spcPct val="110000"/>
              </a:lnSpc>
            </a:pPr>
            <a:r>
              <a:rPr lang="en-US" sz="1000" dirty="0">
                <a:solidFill>
                  <a:srgbClr val="000000"/>
                </a:solidFill>
                <a:latin typeface="Roboto Light" panose="02000000000000000000" pitchFamily="2" charset="0"/>
                <a:ea typeface="Roboto Light" panose="02000000000000000000" pitchFamily="2" charset="0"/>
              </a:rPr>
              <a:t>Vice President</a:t>
            </a:r>
          </a:p>
          <a:p>
            <a:pPr>
              <a:lnSpc>
                <a:spcPct val="110000"/>
              </a:lnSpc>
            </a:pPr>
            <a:r>
              <a:rPr lang="en-US" sz="1000" dirty="0">
                <a:solidFill>
                  <a:srgbClr val="000000"/>
                </a:solidFill>
                <a:latin typeface="Roboto Light" panose="02000000000000000000" pitchFamily="2" charset="0"/>
                <a:ea typeface="Roboto Light" panose="02000000000000000000" pitchFamily="2" charset="0"/>
              </a:rPr>
              <a:t>Industry Research</a:t>
            </a:r>
          </a:p>
        </p:txBody>
      </p:sp>
      <p:sp>
        <p:nvSpPr>
          <p:cNvPr id="39" name="TextBox 38">
            <a:extLst>
              <a:ext uri="{FF2B5EF4-FFF2-40B4-BE49-F238E27FC236}">
                <a16:creationId xmlns:a16="http://schemas.microsoft.com/office/drawing/2014/main" id="{DFD1FC2D-3AAC-6E4C-AFC3-A5F836118D8D}"/>
              </a:ext>
            </a:extLst>
          </p:cNvPr>
          <p:cNvSpPr txBox="1"/>
          <p:nvPr/>
        </p:nvSpPr>
        <p:spPr>
          <a:xfrm>
            <a:off x="3654571" y="2509013"/>
            <a:ext cx="1769206" cy="1235671"/>
          </a:xfrm>
          <a:prstGeom prst="rect">
            <a:avLst/>
          </a:prstGeom>
        </p:spPr>
        <p:txBody>
          <a:bodyPr wrap="none" lIns="0" tIns="0" rIns="0" bIns="0" numCol="1" spcCol="360000" rtlCol="0">
            <a:noAutofit/>
          </a:bodyPr>
          <a:lstStyle/>
          <a:p>
            <a:pPr>
              <a:lnSpc>
                <a:spcPct val="110000"/>
              </a:lnSpc>
              <a:spcAft>
                <a:spcPts val="600"/>
              </a:spcAft>
            </a:pPr>
            <a:r>
              <a:rPr lang="en-US" sz="1400" b="1" dirty="0">
                <a:solidFill>
                  <a:schemeClr val="accent1"/>
                </a:solidFill>
                <a:latin typeface="Montserrat Semi Bold" pitchFamily="2" charset="77"/>
                <a:ea typeface="Roboto Light" panose="02000000000000000000" pitchFamily="2" charset="0"/>
              </a:rPr>
              <a:t>Jack Hakimian</a:t>
            </a:r>
          </a:p>
          <a:p>
            <a:pPr algn="l">
              <a:lnSpc>
                <a:spcPct val="110000"/>
              </a:lnSpc>
              <a:tabLst/>
            </a:pPr>
            <a:r>
              <a:rPr lang="en-US" sz="1000" dirty="0">
                <a:solidFill>
                  <a:srgbClr val="000000"/>
                </a:solidFill>
                <a:latin typeface="Roboto Light" panose="02000000000000000000" pitchFamily="2" charset="0"/>
                <a:ea typeface="Roboto Light" panose="02000000000000000000" pitchFamily="2" charset="0"/>
              </a:rPr>
              <a:t>Senior Vice President</a:t>
            </a:r>
          </a:p>
          <a:p>
            <a:pPr algn="l">
              <a:lnSpc>
                <a:spcPct val="110000"/>
              </a:lnSpc>
              <a:tabLst/>
            </a:pPr>
            <a:r>
              <a:rPr lang="en-US" sz="1000" dirty="0">
                <a:solidFill>
                  <a:srgbClr val="000000"/>
                </a:solidFill>
                <a:latin typeface="Roboto Light" panose="02000000000000000000" pitchFamily="2" charset="0"/>
                <a:ea typeface="Roboto Light" panose="02000000000000000000" pitchFamily="2" charset="0"/>
              </a:rPr>
              <a:t>Workshops &amp; Advisory</a:t>
            </a:r>
          </a:p>
        </p:txBody>
      </p:sp>
      <p:sp>
        <p:nvSpPr>
          <p:cNvPr id="40" name="TextBox 39">
            <a:extLst>
              <a:ext uri="{FF2B5EF4-FFF2-40B4-BE49-F238E27FC236}">
                <a16:creationId xmlns:a16="http://schemas.microsoft.com/office/drawing/2014/main" id="{BB2F89E6-C4DA-6D47-A75C-B4422990D836}"/>
              </a:ext>
            </a:extLst>
          </p:cNvPr>
          <p:cNvSpPr txBox="1"/>
          <p:nvPr/>
        </p:nvSpPr>
        <p:spPr>
          <a:xfrm>
            <a:off x="3637442" y="5238907"/>
            <a:ext cx="1769206" cy="1235671"/>
          </a:xfrm>
          <a:prstGeom prst="rect">
            <a:avLst/>
          </a:prstGeom>
        </p:spPr>
        <p:txBody>
          <a:bodyPr wrap="none" lIns="0" tIns="0" rIns="0" bIns="0" numCol="1" spcCol="360000" rtlCol="0">
            <a:noAutofit/>
          </a:bodyPr>
          <a:lstStyle/>
          <a:p>
            <a:pPr>
              <a:lnSpc>
                <a:spcPct val="110000"/>
              </a:lnSpc>
              <a:spcAft>
                <a:spcPts val="600"/>
              </a:spcAft>
            </a:pPr>
            <a:r>
              <a:rPr lang="en-US" sz="1400" b="1" dirty="0">
                <a:solidFill>
                  <a:schemeClr val="accent1"/>
                </a:solidFill>
                <a:latin typeface="Montserrat Semi Bold" pitchFamily="2" charset="77"/>
                <a:ea typeface="Roboto Light" panose="02000000000000000000" pitchFamily="2" charset="0"/>
              </a:rPr>
              <a:t>Rick Pittman</a:t>
            </a:r>
          </a:p>
          <a:p>
            <a:pPr algn="l">
              <a:lnSpc>
                <a:spcPct val="110000"/>
              </a:lnSpc>
              <a:tabLst/>
            </a:pPr>
            <a:r>
              <a:rPr lang="en-US" sz="1000" dirty="0">
                <a:solidFill>
                  <a:srgbClr val="000000"/>
                </a:solidFill>
                <a:latin typeface="Roboto Light" panose="02000000000000000000" pitchFamily="2" charset="0"/>
                <a:ea typeface="Roboto Light" panose="02000000000000000000" pitchFamily="2" charset="0"/>
              </a:rPr>
              <a:t>Vice President </a:t>
            </a:r>
          </a:p>
          <a:p>
            <a:pPr algn="l">
              <a:lnSpc>
                <a:spcPct val="110000"/>
              </a:lnSpc>
              <a:tabLst/>
            </a:pPr>
            <a:r>
              <a:rPr lang="en-US" sz="1000" dirty="0">
                <a:solidFill>
                  <a:srgbClr val="000000"/>
                </a:solidFill>
                <a:latin typeface="Roboto Light" panose="02000000000000000000" pitchFamily="2" charset="0"/>
                <a:ea typeface="Roboto Light" panose="02000000000000000000" pitchFamily="2" charset="0"/>
              </a:rPr>
              <a:t>CIO &amp; Applications</a:t>
            </a:r>
          </a:p>
        </p:txBody>
      </p:sp>
      <p:sp>
        <p:nvSpPr>
          <p:cNvPr id="45" name="TextBox 44">
            <a:extLst>
              <a:ext uri="{FF2B5EF4-FFF2-40B4-BE49-F238E27FC236}">
                <a16:creationId xmlns:a16="http://schemas.microsoft.com/office/drawing/2014/main" id="{DA3CD4AE-04C6-6F4F-9A25-786771C713A6}"/>
              </a:ext>
            </a:extLst>
          </p:cNvPr>
          <p:cNvSpPr txBox="1"/>
          <p:nvPr/>
        </p:nvSpPr>
        <p:spPr>
          <a:xfrm>
            <a:off x="10289060" y="2509013"/>
            <a:ext cx="2239547" cy="841451"/>
          </a:xfrm>
          <a:prstGeom prst="rect">
            <a:avLst/>
          </a:prstGeom>
        </p:spPr>
        <p:txBody>
          <a:bodyPr wrap="none" lIns="0" tIns="0" rIns="0" bIns="0" numCol="1" spcCol="360000" rtlCol="0">
            <a:noAutofit/>
          </a:bodyPr>
          <a:lstStyle/>
          <a:p>
            <a:pPr>
              <a:lnSpc>
                <a:spcPct val="110000"/>
              </a:lnSpc>
              <a:spcAft>
                <a:spcPts val="600"/>
              </a:spcAft>
              <a:tabLst/>
            </a:pPr>
            <a:r>
              <a:rPr lang="en-US" sz="1400" b="1" dirty="0">
                <a:solidFill>
                  <a:schemeClr val="accent1"/>
                </a:solidFill>
                <a:latin typeface="Montserrat Semi Bold" pitchFamily="2" charset="77"/>
                <a:ea typeface="Roboto Light" panose="02000000000000000000" pitchFamily="2" charset="0"/>
              </a:rPr>
              <a:t>Geoff Neilson</a:t>
            </a:r>
          </a:p>
          <a:p>
            <a:pPr>
              <a:lnSpc>
                <a:spcPct val="110000"/>
              </a:lnSpc>
            </a:pPr>
            <a:r>
              <a:rPr lang="en-US" sz="1000" dirty="0">
                <a:solidFill>
                  <a:srgbClr val="000000"/>
                </a:solidFill>
                <a:latin typeface="Roboto Light" panose="02000000000000000000" pitchFamily="2" charset="0"/>
                <a:ea typeface="Roboto Light" panose="02000000000000000000" pitchFamily="2" charset="0"/>
              </a:rPr>
              <a:t>Vice President</a:t>
            </a:r>
          </a:p>
          <a:p>
            <a:pPr>
              <a:lnSpc>
                <a:spcPct val="110000"/>
              </a:lnSpc>
            </a:pPr>
            <a:r>
              <a:rPr lang="en-US" sz="1000" dirty="0">
                <a:solidFill>
                  <a:srgbClr val="000000"/>
                </a:solidFill>
                <a:latin typeface="Roboto Light" panose="02000000000000000000" pitchFamily="2" charset="0"/>
                <a:ea typeface="Roboto Light" panose="02000000000000000000" pitchFamily="2" charset="0"/>
              </a:rPr>
              <a:t>Executive Services</a:t>
            </a:r>
          </a:p>
        </p:txBody>
      </p:sp>
      <p:sp>
        <p:nvSpPr>
          <p:cNvPr id="49" name="TextBox 48">
            <a:extLst>
              <a:ext uri="{FF2B5EF4-FFF2-40B4-BE49-F238E27FC236}">
                <a16:creationId xmlns:a16="http://schemas.microsoft.com/office/drawing/2014/main" id="{FC3DE184-B836-FF41-B996-69ECDADA94AB}"/>
              </a:ext>
            </a:extLst>
          </p:cNvPr>
          <p:cNvSpPr txBox="1"/>
          <p:nvPr/>
        </p:nvSpPr>
        <p:spPr>
          <a:xfrm>
            <a:off x="8049740" y="2502481"/>
            <a:ext cx="2239547" cy="841451"/>
          </a:xfrm>
          <a:prstGeom prst="rect">
            <a:avLst/>
          </a:prstGeom>
        </p:spPr>
        <p:txBody>
          <a:bodyPr wrap="none" lIns="0" tIns="0" rIns="0" bIns="0" numCol="1" spcCol="360000" rtlCol="0">
            <a:noAutofit/>
          </a:bodyPr>
          <a:lstStyle/>
          <a:p>
            <a:pPr algn="l">
              <a:lnSpc>
                <a:spcPct val="110000"/>
              </a:lnSpc>
              <a:spcAft>
                <a:spcPts val="600"/>
              </a:spcAft>
              <a:tabLst/>
            </a:pPr>
            <a:r>
              <a:rPr lang="en-US" sz="1400" b="1" dirty="0">
                <a:solidFill>
                  <a:schemeClr val="accent1"/>
                </a:solidFill>
                <a:latin typeface="Montserrat Semi Bold" pitchFamily="2" charset="77"/>
                <a:ea typeface="Roboto Light" panose="02000000000000000000" pitchFamily="2" charset="0"/>
              </a:rPr>
              <a:t>Becca Mackey</a:t>
            </a:r>
          </a:p>
          <a:p>
            <a:pPr>
              <a:lnSpc>
                <a:spcPct val="110000"/>
              </a:lnSpc>
            </a:pPr>
            <a:r>
              <a:rPr lang="en-US" sz="1000" dirty="0">
                <a:solidFill>
                  <a:srgbClr val="000000"/>
                </a:solidFill>
                <a:latin typeface="Roboto Light" panose="02000000000000000000" pitchFamily="2" charset="0"/>
                <a:ea typeface="Roboto Light" panose="02000000000000000000" pitchFamily="2" charset="0"/>
              </a:rPr>
              <a:t>Vice President</a:t>
            </a:r>
          </a:p>
          <a:p>
            <a:pPr>
              <a:lnSpc>
                <a:spcPct val="110000"/>
              </a:lnSpc>
            </a:pPr>
            <a:r>
              <a:rPr lang="en-US" sz="1000" dirty="0">
                <a:solidFill>
                  <a:srgbClr val="000000"/>
                </a:solidFill>
                <a:latin typeface="Roboto Light" panose="02000000000000000000" pitchFamily="2" charset="0"/>
                <a:ea typeface="Roboto Light" panose="02000000000000000000" pitchFamily="2" charset="0"/>
              </a:rPr>
              <a:t>Research &amp; Advisory Quality</a:t>
            </a:r>
          </a:p>
        </p:txBody>
      </p:sp>
      <p:sp>
        <p:nvSpPr>
          <p:cNvPr id="24" name="TextBox 23">
            <a:extLst>
              <a:ext uri="{FF2B5EF4-FFF2-40B4-BE49-F238E27FC236}">
                <a16:creationId xmlns:a16="http://schemas.microsoft.com/office/drawing/2014/main" id="{DC9E8558-707F-C44A-9FD6-7B6AA37D148C}"/>
              </a:ext>
            </a:extLst>
          </p:cNvPr>
          <p:cNvSpPr txBox="1"/>
          <p:nvPr/>
        </p:nvSpPr>
        <p:spPr>
          <a:xfrm>
            <a:off x="371476" y="2434112"/>
            <a:ext cx="2388658" cy="1165935"/>
          </a:xfrm>
          <a:prstGeom prst="rect">
            <a:avLst/>
          </a:prstGeom>
        </p:spPr>
        <p:txBody>
          <a:bodyPr wrap="square" lIns="0" tIns="0" rIns="0" bIns="0" numCol="1" spcCol="360000" rtlCol="0">
            <a:noAutofit/>
          </a:bodyPr>
          <a:lstStyle/>
          <a:p>
            <a:pPr>
              <a:lnSpc>
                <a:spcPct val="110000"/>
              </a:lnSpc>
              <a:spcAft>
                <a:spcPts val="600"/>
              </a:spcAft>
            </a:pPr>
            <a:r>
              <a:rPr lang="en-US" sz="1400" dirty="0">
                <a:solidFill>
                  <a:schemeClr val="bg1"/>
                </a:solidFill>
                <a:latin typeface="Montserrat" pitchFamily="2" charset="77"/>
                <a:ea typeface="Roboto Light" panose="02000000000000000000" pitchFamily="2" charset="0"/>
              </a:rPr>
              <a:t>“We have a world-class team of experts focused on providing practical, cutting-edge IT research and advice.”</a:t>
            </a:r>
            <a:endParaRPr lang="en-US" sz="12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93606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65F6E8B4-AFF3-4342-862E-9636230B68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3287714" cy="6858000"/>
          </a:xfrm>
          <a:prstGeom prst="rect">
            <a:avLst/>
          </a:prstGeom>
        </p:spPr>
      </p:pic>
      <p:sp>
        <p:nvSpPr>
          <p:cNvPr id="59" name="Rectangle 58">
            <a:extLst>
              <a:ext uri="{FF2B5EF4-FFF2-40B4-BE49-F238E27FC236}">
                <a16:creationId xmlns:a16="http://schemas.microsoft.com/office/drawing/2014/main" id="{1AE3566E-A33C-C44B-94EA-0E539FB48FA9}"/>
              </a:ext>
            </a:extLst>
          </p:cNvPr>
          <p:cNvSpPr/>
          <p:nvPr/>
        </p:nvSpPr>
        <p:spPr>
          <a:xfrm>
            <a:off x="3718138" y="2229050"/>
            <a:ext cx="1289469" cy="558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Access some of the $1.9 trillion available to businesses.</a:t>
            </a:r>
          </a:p>
        </p:txBody>
      </p:sp>
      <p:sp>
        <p:nvSpPr>
          <p:cNvPr id="60" name="Title 6">
            <a:extLst>
              <a:ext uri="{FF2B5EF4-FFF2-40B4-BE49-F238E27FC236}">
                <a16:creationId xmlns:a16="http://schemas.microsoft.com/office/drawing/2014/main" id="{D7DB35D3-98BC-DA40-AD83-EB1B873F9344}"/>
              </a:ext>
            </a:extLst>
          </p:cNvPr>
          <p:cNvSpPr txBox="1">
            <a:spLocks/>
          </p:cNvSpPr>
          <p:nvPr/>
        </p:nvSpPr>
        <p:spPr>
          <a:xfrm>
            <a:off x="371475" y="713098"/>
            <a:ext cx="2745154" cy="988679"/>
          </a:xfrm>
          <a:prstGeom prst="rect">
            <a:avLst/>
          </a:prstGeom>
        </p:spPr>
        <p:txBody>
          <a:bodyPr vert="horz" wrap="square" lIns="0" tIns="0" rIns="0" bIns="0" rtlCol="0" anchor="ctr" anchorCtr="0">
            <a:noAutofit/>
          </a:bodyPr>
          <a:lstStyle>
            <a:lvl1pPr algn="ctr" defTabSz="914309" rtl="0" eaLnBrk="1" latinLnBrk="0" hangingPunct="1">
              <a:lnSpc>
                <a:spcPct val="90000"/>
              </a:lnSpc>
              <a:spcBef>
                <a:spcPct val="0"/>
              </a:spcBef>
              <a:buNone/>
              <a:defRPr sz="2667" b="1" i="0" kern="1200" baseline="0">
                <a:solidFill>
                  <a:schemeClr val="tx1">
                    <a:lumMod val="75000"/>
                    <a:lumOff val="25000"/>
                  </a:schemeClr>
                </a:solidFill>
                <a:latin typeface="Montserrat" pitchFamily="2" charset="77"/>
                <a:ea typeface="+mj-ea"/>
                <a:cs typeface="+mj-cs"/>
              </a:defRPr>
            </a:lvl1pPr>
          </a:lstStyle>
          <a:p>
            <a:pPr algn="l"/>
            <a:r>
              <a:rPr lang="en-US" sz="2800" dirty="0">
                <a:solidFill>
                  <a:schemeClr val="bg1"/>
                </a:solidFill>
                <a:latin typeface="Montserrat"/>
              </a:rPr>
              <a:t>Featured Research Projects</a:t>
            </a:r>
          </a:p>
        </p:txBody>
      </p:sp>
      <p:sp>
        <p:nvSpPr>
          <p:cNvPr id="61" name="Text Placeholder 7">
            <a:extLst>
              <a:ext uri="{FF2B5EF4-FFF2-40B4-BE49-F238E27FC236}">
                <a16:creationId xmlns:a16="http://schemas.microsoft.com/office/drawing/2014/main" id="{E4254BD2-AD62-BC45-BC45-8FA01CA2F20A}"/>
              </a:ext>
            </a:extLst>
          </p:cNvPr>
          <p:cNvSpPr txBox="1">
            <a:spLocks/>
          </p:cNvSpPr>
          <p:nvPr/>
        </p:nvSpPr>
        <p:spPr>
          <a:xfrm>
            <a:off x="3652667" y="509379"/>
            <a:ext cx="8240883" cy="467129"/>
          </a:xfrm>
          <a:prstGeom prst="rect">
            <a:avLst/>
          </a:prstGeom>
        </p:spPr>
        <p:txBody>
          <a:bodyPr vert="horz" wrap="square" lIns="0" tIns="0" rIns="0" bIns="0" rtlCol="0" anchor="ctr">
            <a:noAutofit/>
          </a:bodyPr>
          <a:lstStyle>
            <a:lvl1pPr marL="0" indent="0" algn="ctr" defTabSz="914309" rtl="0" eaLnBrk="1" latinLnBrk="0" hangingPunct="1">
              <a:lnSpc>
                <a:spcPct val="90000"/>
              </a:lnSpc>
              <a:spcBef>
                <a:spcPts val="1000"/>
              </a:spcBef>
              <a:buFont typeface="Arial" panose="020B0604020202020204" pitchFamily="34" charset="0"/>
              <a:buNone/>
              <a:defRPr sz="1467" b="1" i="0" kern="1200" baseline="0">
                <a:solidFill>
                  <a:schemeClr val="bg1">
                    <a:lumMod val="75000"/>
                  </a:schemeClr>
                </a:solidFill>
                <a:latin typeface="Montserrat" pitchFamily="2" charset="77"/>
                <a:ea typeface="+mn-ea"/>
                <a:cs typeface="+mn-cs"/>
              </a:defRPr>
            </a:lvl1pPr>
            <a:lvl2pPr marL="609585" indent="0" algn="l" defTabSz="914309" rtl="0" eaLnBrk="1" latinLnBrk="0" hangingPunct="1">
              <a:lnSpc>
                <a:spcPct val="90000"/>
              </a:lnSpc>
              <a:spcBef>
                <a:spcPts val="500"/>
              </a:spcBef>
              <a:buFont typeface="Arial" panose="020B0604020202020204" pitchFamily="34" charset="0"/>
              <a:buNone/>
              <a:defRPr sz="1600" b="0" i="0" kern="1200">
                <a:solidFill>
                  <a:srgbClr val="4B4B4B"/>
                </a:solidFill>
                <a:latin typeface="Roboto Light" panose="02000000000000000000" pitchFamily="2" charset="0"/>
                <a:ea typeface="Roboto Light" panose="02000000000000000000" pitchFamily="2" charset="0"/>
                <a:cs typeface="+mn-cs"/>
              </a:defRPr>
            </a:lvl2pPr>
            <a:lvl3pPr marL="1219170" indent="0" algn="l" defTabSz="914309" rtl="0" eaLnBrk="1" latinLnBrk="0" hangingPunct="1">
              <a:lnSpc>
                <a:spcPct val="90000"/>
              </a:lnSpc>
              <a:spcBef>
                <a:spcPts val="500"/>
              </a:spcBef>
              <a:buFont typeface="Arial" panose="020B0604020202020204" pitchFamily="34" charset="0"/>
              <a:buNone/>
              <a:defRPr sz="1333" b="0" i="0" kern="1200">
                <a:solidFill>
                  <a:srgbClr val="4B4B4B"/>
                </a:solidFill>
                <a:latin typeface="Roboto Light" panose="02000000000000000000" pitchFamily="2" charset="0"/>
                <a:ea typeface="Roboto Light" panose="02000000000000000000" pitchFamily="2" charset="0"/>
                <a:cs typeface="+mn-cs"/>
              </a:defRPr>
            </a:lvl3pPr>
            <a:lvl4pPr marL="1828754" indent="0" algn="l" defTabSz="914309" rtl="0" eaLnBrk="1" latinLnBrk="0" hangingPunct="1">
              <a:lnSpc>
                <a:spcPts val="2000"/>
              </a:lnSpc>
              <a:spcBef>
                <a:spcPts val="500"/>
              </a:spcBef>
              <a:buFont typeface="Arial" panose="020B0604020202020204" pitchFamily="34" charset="0"/>
              <a:buNone/>
              <a:defRPr sz="1200" b="0" i="0" kern="1200">
                <a:solidFill>
                  <a:srgbClr val="4B4B4B"/>
                </a:solidFill>
                <a:latin typeface="Roboto Light" panose="02000000000000000000" pitchFamily="2" charset="0"/>
                <a:ea typeface="Roboto Light" panose="02000000000000000000" pitchFamily="2" charset="0"/>
                <a:cs typeface="+mn-cs"/>
              </a:defRPr>
            </a:lvl4pPr>
            <a:lvl5pPr marL="2438339" indent="0" algn="l" defTabSz="914309" rtl="0" eaLnBrk="1" latinLnBrk="0" hangingPunct="1">
              <a:lnSpc>
                <a:spcPts val="1600"/>
              </a:lnSpc>
              <a:spcBef>
                <a:spcPts val="500"/>
              </a:spcBef>
              <a:buFont typeface="Arial" panose="020B0604020202020204" pitchFamily="34" charset="0"/>
              <a:buNone/>
              <a:defRPr sz="1200" b="0" i="0" kern="1200">
                <a:solidFill>
                  <a:srgbClr val="4B4B4B"/>
                </a:solidFill>
                <a:latin typeface="Roboto Light" panose="02000000000000000000" pitchFamily="2" charset="0"/>
                <a:ea typeface="Roboto Light" panose="02000000000000000000" pitchFamily="2" charset="0"/>
                <a:cs typeface="+mn-cs"/>
              </a:defRPr>
            </a:lvl5pPr>
            <a:lvl6pPr marL="3047924" indent="0" algn="l" defTabSz="914309"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3657509" indent="0" algn="l" defTabSz="914309"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4267093" indent="0" algn="l" defTabSz="914309"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4876678" indent="0" algn="l" defTabSz="914309"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914309"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Montserrat" pitchFamily="2" charset="77"/>
                <a:ea typeface="+mn-ea"/>
                <a:cs typeface="+mn-cs"/>
              </a:rPr>
              <a:t>Practical projects you can execute to handle today’s CIOs’ most pressing concerns.</a:t>
            </a:r>
          </a:p>
        </p:txBody>
      </p:sp>
      <p:sp>
        <p:nvSpPr>
          <p:cNvPr id="63" name="Rectangle 62">
            <a:extLst>
              <a:ext uri="{FF2B5EF4-FFF2-40B4-BE49-F238E27FC236}">
                <a16:creationId xmlns:a16="http://schemas.microsoft.com/office/drawing/2014/main" id="{C652B892-B2AF-5B4F-9B39-548249D6B454}"/>
              </a:ext>
            </a:extLst>
          </p:cNvPr>
          <p:cNvSpPr/>
          <p:nvPr/>
        </p:nvSpPr>
        <p:spPr>
          <a:xfrm>
            <a:off x="3670952" y="1340268"/>
            <a:ext cx="1672702" cy="695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1</a:t>
            </a:r>
          </a:p>
          <a:p>
            <a:r>
              <a:rPr lang="en-US" sz="1300" b="1" dirty="0">
                <a:solidFill>
                  <a:schemeClr val="accent1"/>
                </a:solidFill>
                <a:latin typeface="Montserrat Semi Bold" pitchFamily="2" charset="77"/>
              </a:rPr>
              <a:t>American Rescue Plan (ARP) Research Center</a:t>
            </a:r>
          </a:p>
        </p:txBody>
      </p:sp>
      <p:sp>
        <p:nvSpPr>
          <p:cNvPr id="65" name="Rectangle 64">
            <a:extLst>
              <a:ext uri="{FF2B5EF4-FFF2-40B4-BE49-F238E27FC236}">
                <a16:creationId xmlns:a16="http://schemas.microsoft.com/office/drawing/2014/main" id="{1E124A52-DBE3-5445-B5D2-F70805D8F2C9}"/>
              </a:ext>
            </a:extLst>
          </p:cNvPr>
          <p:cNvSpPr/>
          <p:nvPr/>
        </p:nvSpPr>
        <p:spPr>
          <a:xfrm>
            <a:off x="5469446" y="2229050"/>
            <a:ext cx="980621" cy="467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Drive enterprise resilience in uncertain times.</a:t>
            </a:r>
          </a:p>
        </p:txBody>
      </p:sp>
      <p:sp>
        <p:nvSpPr>
          <p:cNvPr id="66" name="Rectangle 65">
            <a:extLst>
              <a:ext uri="{FF2B5EF4-FFF2-40B4-BE49-F238E27FC236}">
                <a16:creationId xmlns:a16="http://schemas.microsoft.com/office/drawing/2014/main" id="{5662220E-D716-6449-BA99-4414C27EC77D}"/>
              </a:ext>
            </a:extLst>
          </p:cNvPr>
          <p:cNvSpPr/>
          <p:nvPr/>
        </p:nvSpPr>
        <p:spPr>
          <a:xfrm>
            <a:off x="5438033" y="1340268"/>
            <a:ext cx="1244289" cy="558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2 </a:t>
            </a:r>
          </a:p>
          <a:p>
            <a:r>
              <a:rPr lang="en-US" sz="1300" b="1" dirty="0">
                <a:solidFill>
                  <a:schemeClr val="accent1"/>
                </a:solidFill>
                <a:latin typeface="Montserrat Semi Bold" pitchFamily="2" charset="77"/>
              </a:rPr>
              <a:t>2021 CIO Priorities Report</a:t>
            </a:r>
          </a:p>
        </p:txBody>
      </p:sp>
      <p:sp>
        <p:nvSpPr>
          <p:cNvPr id="67" name="Rectangle 66">
            <a:extLst>
              <a:ext uri="{FF2B5EF4-FFF2-40B4-BE49-F238E27FC236}">
                <a16:creationId xmlns:a16="http://schemas.microsoft.com/office/drawing/2014/main" id="{D6D8818D-5789-8740-A7CF-FBF7B4F0FF66}"/>
              </a:ext>
            </a:extLst>
          </p:cNvPr>
          <p:cNvSpPr/>
          <p:nvPr/>
        </p:nvSpPr>
        <p:spPr>
          <a:xfrm>
            <a:off x="6929214" y="2229050"/>
            <a:ext cx="1407944" cy="46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Good business, not good philanthropy.</a:t>
            </a:r>
          </a:p>
        </p:txBody>
      </p:sp>
      <p:sp>
        <p:nvSpPr>
          <p:cNvPr id="69" name="Rectangle 68">
            <a:extLst>
              <a:ext uri="{FF2B5EF4-FFF2-40B4-BE49-F238E27FC236}">
                <a16:creationId xmlns:a16="http://schemas.microsoft.com/office/drawing/2014/main" id="{0298CB79-0C42-5A4F-A813-7F4132E147CB}"/>
              </a:ext>
            </a:extLst>
          </p:cNvPr>
          <p:cNvSpPr/>
          <p:nvPr/>
        </p:nvSpPr>
        <p:spPr>
          <a:xfrm>
            <a:off x="6929213" y="1340268"/>
            <a:ext cx="1407945" cy="549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3</a:t>
            </a:r>
          </a:p>
          <a:p>
            <a:r>
              <a:rPr lang="en-US" sz="1300" b="1" dirty="0">
                <a:solidFill>
                  <a:schemeClr val="accent1"/>
                </a:solidFill>
                <a:latin typeface="Montserrat Semi Bold" pitchFamily="2" charset="77"/>
              </a:rPr>
              <a:t>Recruit &amp; Retain People of Color in IT</a:t>
            </a:r>
          </a:p>
        </p:txBody>
      </p:sp>
      <p:sp>
        <p:nvSpPr>
          <p:cNvPr id="71" name="Rectangle 70">
            <a:extLst>
              <a:ext uri="{FF2B5EF4-FFF2-40B4-BE49-F238E27FC236}">
                <a16:creationId xmlns:a16="http://schemas.microsoft.com/office/drawing/2014/main" id="{B359AD83-5438-6D40-8267-C34995A2459F}"/>
              </a:ext>
            </a:extLst>
          </p:cNvPr>
          <p:cNvSpPr/>
          <p:nvPr/>
        </p:nvSpPr>
        <p:spPr>
          <a:xfrm>
            <a:off x="8523630" y="2229050"/>
            <a:ext cx="1338707" cy="847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Your digital strategy depends on optimized enterprise applications.</a:t>
            </a:r>
          </a:p>
        </p:txBody>
      </p:sp>
      <p:sp>
        <p:nvSpPr>
          <p:cNvPr id="72" name="Rectangle 71">
            <a:extLst>
              <a:ext uri="{FF2B5EF4-FFF2-40B4-BE49-F238E27FC236}">
                <a16:creationId xmlns:a16="http://schemas.microsoft.com/office/drawing/2014/main" id="{63D5BBD0-95AA-CD4D-A996-3CAD2EBE45DA}"/>
              </a:ext>
            </a:extLst>
          </p:cNvPr>
          <p:cNvSpPr/>
          <p:nvPr/>
        </p:nvSpPr>
        <p:spPr>
          <a:xfrm>
            <a:off x="8537099" y="1340268"/>
            <a:ext cx="1407945" cy="509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4</a:t>
            </a:r>
          </a:p>
          <a:p>
            <a:r>
              <a:rPr lang="en-US" sz="1300" b="1" dirty="0">
                <a:solidFill>
                  <a:schemeClr val="accent1"/>
                </a:solidFill>
                <a:latin typeface="Montserrat Semi Bold" pitchFamily="2" charset="77"/>
              </a:rPr>
              <a:t>Get the Most Out of Your ERP</a:t>
            </a:r>
          </a:p>
        </p:txBody>
      </p:sp>
      <p:sp>
        <p:nvSpPr>
          <p:cNvPr id="73" name="Rectangle 72">
            <a:extLst>
              <a:ext uri="{FF2B5EF4-FFF2-40B4-BE49-F238E27FC236}">
                <a16:creationId xmlns:a16="http://schemas.microsoft.com/office/drawing/2014/main" id="{5F291957-BA6A-E542-B3F4-920F445E97DF}"/>
              </a:ext>
            </a:extLst>
          </p:cNvPr>
          <p:cNvSpPr/>
          <p:nvPr/>
        </p:nvSpPr>
        <p:spPr>
          <a:xfrm>
            <a:off x="10177397" y="2229050"/>
            <a:ext cx="1522182" cy="903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Improve Agile development adoption by reducing the risk in vendor contracts.</a:t>
            </a:r>
          </a:p>
        </p:txBody>
      </p:sp>
      <p:sp>
        <p:nvSpPr>
          <p:cNvPr id="77" name="Rectangle 76">
            <a:extLst>
              <a:ext uri="{FF2B5EF4-FFF2-40B4-BE49-F238E27FC236}">
                <a16:creationId xmlns:a16="http://schemas.microsoft.com/office/drawing/2014/main" id="{574E46C4-2477-A443-917C-6F3FABF16C43}"/>
              </a:ext>
            </a:extLst>
          </p:cNvPr>
          <p:cNvSpPr/>
          <p:nvPr/>
        </p:nvSpPr>
        <p:spPr>
          <a:xfrm>
            <a:off x="10177399" y="1340268"/>
            <a:ext cx="1471919" cy="549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5</a:t>
            </a:r>
          </a:p>
          <a:p>
            <a:r>
              <a:rPr lang="en-US" sz="1300" b="1" dirty="0">
                <a:solidFill>
                  <a:schemeClr val="accent1"/>
                </a:solidFill>
                <a:latin typeface="Montserrat Semi Bold" pitchFamily="2" charset="77"/>
              </a:rPr>
              <a:t>Risk-Proof Agile Contracts</a:t>
            </a:r>
          </a:p>
        </p:txBody>
      </p:sp>
      <p:sp>
        <p:nvSpPr>
          <p:cNvPr id="78" name="Rectangle 77">
            <a:extLst>
              <a:ext uri="{FF2B5EF4-FFF2-40B4-BE49-F238E27FC236}">
                <a16:creationId xmlns:a16="http://schemas.microsoft.com/office/drawing/2014/main" id="{0D793296-C746-964A-9BAE-B6A4D346559C}"/>
              </a:ext>
            </a:extLst>
          </p:cNvPr>
          <p:cNvSpPr/>
          <p:nvPr/>
        </p:nvSpPr>
        <p:spPr>
          <a:xfrm>
            <a:off x="3688695" y="3825101"/>
            <a:ext cx="1144303" cy="747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The interest on technical debt must be measured in business impact.</a:t>
            </a:r>
          </a:p>
        </p:txBody>
      </p:sp>
      <p:sp>
        <p:nvSpPr>
          <p:cNvPr id="79" name="Rectangle 78">
            <a:extLst>
              <a:ext uri="{FF2B5EF4-FFF2-40B4-BE49-F238E27FC236}">
                <a16:creationId xmlns:a16="http://schemas.microsoft.com/office/drawing/2014/main" id="{532A5CE6-9099-2A42-AA68-59361224FCF6}"/>
              </a:ext>
            </a:extLst>
          </p:cNvPr>
          <p:cNvSpPr/>
          <p:nvPr/>
        </p:nvSpPr>
        <p:spPr>
          <a:xfrm>
            <a:off x="3688698" y="2970540"/>
            <a:ext cx="1296699" cy="699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6</a:t>
            </a:r>
          </a:p>
          <a:p>
            <a:r>
              <a:rPr lang="en-US" sz="1300" b="1" dirty="0">
                <a:solidFill>
                  <a:schemeClr val="accent1"/>
                </a:solidFill>
                <a:latin typeface="Montserrat Semi Bold" pitchFamily="2" charset="77"/>
              </a:rPr>
              <a:t>Manage Your Technical Debt</a:t>
            </a:r>
          </a:p>
        </p:txBody>
      </p:sp>
      <p:sp>
        <p:nvSpPr>
          <p:cNvPr id="83" name="Rectangle 82">
            <a:extLst>
              <a:ext uri="{FF2B5EF4-FFF2-40B4-BE49-F238E27FC236}">
                <a16:creationId xmlns:a16="http://schemas.microsoft.com/office/drawing/2014/main" id="{CC5C536D-AE29-B94A-97A7-B034A87BB9E0}"/>
              </a:ext>
            </a:extLst>
          </p:cNvPr>
          <p:cNvSpPr/>
          <p:nvPr/>
        </p:nvSpPr>
        <p:spPr>
          <a:xfrm>
            <a:off x="5438031" y="3825101"/>
            <a:ext cx="1158421" cy="84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Use our simplified, PMI-aligned approach to improve success.</a:t>
            </a:r>
          </a:p>
          <a:p>
            <a:endParaRPr lang="en-US" sz="1000" dirty="0">
              <a:solidFill>
                <a:srgbClr val="000000"/>
              </a:solidFill>
              <a:latin typeface="Roboto Light" panose="02000000000000000000" pitchFamily="2" charset="0"/>
              <a:ea typeface="Roboto Light" panose="02000000000000000000" pitchFamily="2" charset="0"/>
            </a:endParaRPr>
          </a:p>
        </p:txBody>
      </p:sp>
      <p:sp>
        <p:nvSpPr>
          <p:cNvPr id="84" name="Rectangle 83">
            <a:extLst>
              <a:ext uri="{FF2B5EF4-FFF2-40B4-BE49-F238E27FC236}">
                <a16:creationId xmlns:a16="http://schemas.microsoft.com/office/drawing/2014/main" id="{076E32F8-BD61-804D-916E-AC91D60D2EEF}"/>
              </a:ext>
            </a:extLst>
          </p:cNvPr>
          <p:cNvSpPr/>
          <p:nvPr/>
        </p:nvSpPr>
        <p:spPr>
          <a:xfrm>
            <a:off x="5438033" y="2947078"/>
            <a:ext cx="1313625" cy="780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7</a:t>
            </a:r>
          </a:p>
          <a:p>
            <a:r>
              <a:rPr lang="en-US" sz="1300" b="1" dirty="0">
                <a:solidFill>
                  <a:schemeClr val="accent1"/>
                </a:solidFill>
                <a:latin typeface="Montserrat Semi Bold" pitchFamily="2" charset="77"/>
              </a:rPr>
              <a:t>Manage Successful Projects</a:t>
            </a:r>
          </a:p>
        </p:txBody>
      </p:sp>
      <p:sp>
        <p:nvSpPr>
          <p:cNvPr id="85" name="Rectangle 84">
            <a:extLst>
              <a:ext uri="{FF2B5EF4-FFF2-40B4-BE49-F238E27FC236}">
                <a16:creationId xmlns:a16="http://schemas.microsoft.com/office/drawing/2014/main" id="{2389627B-A05B-1D43-B14B-4D922181AB1B}"/>
              </a:ext>
            </a:extLst>
          </p:cNvPr>
          <p:cNvSpPr/>
          <p:nvPr/>
        </p:nvSpPr>
        <p:spPr>
          <a:xfrm>
            <a:off x="3683410" y="5637826"/>
            <a:ext cx="1296701" cy="851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Improve service delivery and decision making using the right metrics for the job.</a:t>
            </a:r>
          </a:p>
        </p:txBody>
      </p:sp>
      <p:sp>
        <p:nvSpPr>
          <p:cNvPr id="92" name="Rectangle 91">
            <a:extLst>
              <a:ext uri="{FF2B5EF4-FFF2-40B4-BE49-F238E27FC236}">
                <a16:creationId xmlns:a16="http://schemas.microsoft.com/office/drawing/2014/main" id="{7BD219A9-8D37-D347-A48A-5D0D066EED6E}"/>
              </a:ext>
            </a:extLst>
          </p:cNvPr>
          <p:cNvSpPr/>
          <p:nvPr/>
        </p:nvSpPr>
        <p:spPr>
          <a:xfrm>
            <a:off x="3688698" y="4722747"/>
            <a:ext cx="1349149" cy="699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11</a:t>
            </a:r>
          </a:p>
          <a:p>
            <a:r>
              <a:rPr lang="en-US" sz="1300" b="1" dirty="0">
                <a:solidFill>
                  <a:schemeClr val="accent1"/>
                </a:solidFill>
                <a:latin typeface="Montserrat Semi Bold" pitchFamily="2" charset="77"/>
              </a:rPr>
              <a:t>Take Control of Infrastructure Metrics</a:t>
            </a:r>
          </a:p>
        </p:txBody>
      </p:sp>
      <p:sp>
        <p:nvSpPr>
          <p:cNvPr id="93" name="Rectangle 92">
            <a:extLst>
              <a:ext uri="{FF2B5EF4-FFF2-40B4-BE49-F238E27FC236}">
                <a16:creationId xmlns:a16="http://schemas.microsoft.com/office/drawing/2014/main" id="{A797446A-1AB0-F44F-A5DE-86BF967E3EAC}"/>
              </a:ext>
            </a:extLst>
          </p:cNvPr>
          <p:cNvSpPr/>
          <p:nvPr/>
        </p:nvSpPr>
        <p:spPr>
          <a:xfrm>
            <a:off x="8537097" y="3825101"/>
            <a:ext cx="1313625" cy="84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Cost-effective compliance is not only possible, it’s probable.</a:t>
            </a:r>
          </a:p>
        </p:txBody>
      </p:sp>
      <p:sp>
        <p:nvSpPr>
          <p:cNvPr id="101" name="Rectangle 100">
            <a:extLst>
              <a:ext uri="{FF2B5EF4-FFF2-40B4-BE49-F238E27FC236}">
                <a16:creationId xmlns:a16="http://schemas.microsoft.com/office/drawing/2014/main" id="{0939F5BD-27A2-9748-80FC-113931486893}"/>
              </a:ext>
            </a:extLst>
          </p:cNvPr>
          <p:cNvSpPr/>
          <p:nvPr/>
        </p:nvSpPr>
        <p:spPr>
          <a:xfrm>
            <a:off x="8537099" y="2947078"/>
            <a:ext cx="1485096" cy="932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9</a:t>
            </a:r>
          </a:p>
          <a:p>
            <a:r>
              <a:rPr lang="en-US" sz="1300" b="1" dirty="0">
                <a:solidFill>
                  <a:schemeClr val="accent1"/>
                </a:solidFill>
                <a:latin typeface="Montserrat Semi Bold" pitchFamily="2" charset="77"/>
              </a:rPr>
              <a:t>Build a Security Compliance Program</a:t>
            </a:r>
          </a:p>
        </p:txBody>
      </p:sp>
      <p:sp>
        <p:nvSpPr>
          <p:cNvPr id="102" name="Rectangle 101">
            <a:extLst>
              <a:ext uri="{FF2B5EF4-FFF2-40B4-BE49-F238E27FC236}">
                <a16:creationId xmlns:a16="http://schemas.microsoft.com/office/drawing/2014/main" id="{A6C9FA47-3BFE-F24B-B707-D3D96C1456A8}"/>
              </a:ext>
            </a:extLst>
          </p:cNvPr>
          <p:cNvSpPr/>
          <p:nvPr/>
        </p:nvSpPr>
        <p:spPr>
          <a:xfrm>
            <a:off x="10177396" y="3825101"/>
            <a:ext cx="1522183" cy="84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Delivering value starts with embracing what your department can – and can’t – do.</a:t>
            </a:r>
          </a:p>
          <a:p>
            <a:endParaRPr lang="en-US" sz="1000" dirty="0">
              <a:solidFill>
                <a:srgbClr val="000000"/>
              </a:solidFill>
              <a:latin typeface="Roboto Light" panose="02000000000000000000" pitchFamily="2" charset="0"/>
              <a:ea typeface="Roboto Light" panose="02000000000000000000" pitchFamily="2" charset="0"/>
            </a:endParaRPr>
          </a:p>
        </p:txBody>
      </p:sp>
      <p:sp>
        <p:nvSpPr>
          <p:cNvPr id="103" name="Rectangle 102">
            <a:extLst>
              <a:ext uri="{FF2B5EF4-FFF2-40B4-BE49-F238E27FC236}">
                <a16:creationId xmlns:a16="http://schemas.microsoft.com/office/drawing/2014/main" id="{52703532-3222-344E-A905-EF294D5EA287}"/>
              </a:ext>
            </a:extLst>
          </p:cNvPr>
          <p:cNvSpPr/>
          <p:nvPr/>
        </p:nvSpPr>
        <p:spPr>
          <a:xfrm>
            <a:off x="10177398" y="2947078"/>
            <a:ext cx="1810177" cy="86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10</a:t>
            </a:r>
          </a:p>
          <a:p>
            <a:r>
              <a:rPr lang="en-US" sz="1300" b="1" dirty="0">
                <a:solidFill>
                  <a:schemeClr val="accent1"/>
                </a:solidFill>
                <a:latin typeface="Montserrat Semi Bold" pitchFamily="2" charset="77"/>
              </a:rPr>
              <a:t>Create an Application Department Strategy</a:t>
            </a:r>
          </a:p>
        </p:txBody>
      </p:sp>
      <p:sp>
        <p:nvSpPr>
          <p:cNvPr id="104" name="Rectangle 103">
            <a:extLst>
              <a:ext uri="{FF2B5EF4-FFF2-40B4-BE49-F238E27FC236}">
                <a16:creationId xmlns:a16="http://schemas.microsoft.com/office/drawing/2014/main" id="{AD89B86E-250F-EE49-A42A-5FC2673B9DAB}"/>
              </a:ext>
            </a:extLst>
          </p:cNvPr>
          <p:cNvSpPr/>
          <p:nvPr/>
        </p:nvSpPr>
        <p:spPr>
          <a:xfrm>
            <a:off x="5432746" y="5637826"/>
            <a:ext cx="1158421" cy="84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Use our research to modernize your department.</a:t>
            </a:r>
          </a:p>
        </p:txBody>
      </p:sp>
      <p:sp>
        <p:nvSpPr>
          <p:cNvPr id="113" name="Rectangle 112">
            <a:extLst>
              <a:ext uri="{FF2B5EF4-FFF2-40B4-BE49-F238E27FC236}">
                <a16:creationId xmlns:a16="http://schemas.microsoft.com/office/drawing/2014/main" id="{4304EA08-6096-F94F-898B-9DAD31649436}"/>
              </a:ext>
            </a:extLst>
          </p:cNvPr>
          <p:cNvSpPr/>
          <p:nvPr/>
        </p:nvSpPr>
        <p:spPr>
          <a:xfrm>
            <a:off x="5438033" y="4722746"/>
            <a:ext cx="1414656" cy="945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12</a:t>
            </a:r>
          </a:p>
          <a:p>
            <a:r>
              <a:rPr lang="en-US" sz="1300" b="1" dirty="0">
                <a:solidFill>
                  <a:schemeClr val="accent1"/>
                </a:solidFill>
                <a:latin typeface="Montserrat Semi Bold" pitchFamily="2" charset="77"/>
              </a:rPr>
              <a:t>IT Modernization Research Center</a:t>
            </a:r>
          </a:p>
        </p:txBody>
      </p:sp>
      <p:sp>
        <p:nvSpPr>
          <p:cNvPr id="114" name="Rectangle 113">
            <a:extLst>
              <a:ext uri="{FF2B5EF4-FFF2-40B4-BE49-F238E27FC236}">
                <a16:creationId xmlns:a16="http://schemas.microsoft.com/office/drawing/2014/main" id="{25072553-96E5-9C41-97A5-1F0BD54AF9A4}"/>
              </a:ext>
            </a:extLst>
          </p:cNvPr>
          <p:cNvSpPr/>
          <p:nvPr/>
        </p:nvSpPr>
        <p:spPr>
          <a:xfrm>
            <a:off x="6929212" y="3825101"/>
            <a:ext cx="1313624" cy="747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Help the business make hard decisions in a complex environment.</a:t>
            </a:r>
          </a:p>
        </p:txBody>
      </p:sp>
      <p:sp>
        <p:nvSpPr>
          <p:cNvPr id="115" name="Rectangle 114">
            <a:extLst>
              <a:ext uri="{FF2B5EF4-FFF2-40B4-BE49-F238E27FC236}">
                <a16:creationId xmlns:a16="http://schemas.microsoft.com/office/drawing/2014/main" id="{A17BF788-CBDE-9142-A3B1-8E90D09059DE}"/>
              </a:ext>
            </a:extLst>
          </p:cNvPr>
          <p:cNvSpPr/>
          <p:nvPr/>
        </p:nvSpPr>
        <p:spPr>
          <a:xfrm>
            <a:off x="6929214" y="2947078"/>
            <a:ext cx="1573763" cy="691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8</a:t>
            </a:r>
          </a:p>
          <a:p>
            <a:r>
              <a:rPr lang="en-US" sz="1300" b="1" dirty="0">
                <a:solidFill>
                  <a:schemeClr val="accent1"/>
                </a:solidFill>
                <a:latin typeface="Montserrat Semi Bold" pitchFamily="2" charset="77"/>
              </a:rPr>
              <a:t>Enterprise Architecture Strategy</a:t>
            </a:r>
          </a:p>
        </p:txBody>
      </p:sp>
      <p:sp>
        <p:nvSpPr>
          <p:cNvPr id="116" name="TextBox 115">
            <a:extLst>
              <a:ext uri="{FF2B5EF4-FFF2-40B4-BE49-F238E27FC236}">
                <a16:creationId xmlns:a16="http://schemas.microsoft.com/office/drawing/2014/main" id="{12D4BF99-BF2A-3643-8B9B-4E8033B1B1DC}"/>
              </a:ext>
            </a:extLst>
          </p:cNvPr>
          <p:cNvSpPr txBox="1"/>
          <p:nvPr/>
        </p:nvSpPr>
        <p:spPr>
          <a:xfrm>
            <a:off x="371475" y="2085479"/>
            <a:ext cx="2400005" cy="841451"/>
          </a:xfrm>
          <a:prstGeom prst="rect">
            <a:avLst/>
          </a:prstGeom>
        </p:spPr>
        <p:txBody>
          <a:bodyPr wrap="square" lIns="0" tIns="0" rIns="0" bIns="0" numCol="1" spcCol="360000" rtlCol="0">
            <a:noAutofit/>
          </a:bodyPr>
          <a:lstStyle/>
          <a:p>
            <a:pPr algn="l">
              <a:lnSpc>
                <a:spcPct val="110000"/>
              </a:lnSpc>
              <a:spcAft>
                <a:spcPts val="600"/>
              </a:spcAft>
              <a:tabLst/>
            </a:pPr>
            <a:r>
              <a:rPr lang="en-US" sz="1400" dirty="0">
                <a:solidFill>
                  <a:schemeClr val="bg1"/>
                </a:solidFill>
                <a:latin typeface="Montserrat" pitchFamily="2" charset="77"/>
                <a:ea typeface="Roboto Light" panose="02000000000000000000" pitchFamily="2" charset="0"/>
              </a:rPr>
              <a:t>“Here are my selections for the top research projects of this past cycle.”</a:t>
            </a:r>
            <a:endParaRPr lang="en-US" sz="1200" dirty="0">
              <a:solidFill>
                <a:schemeClr val="bg1"/>
              </a:solidFill>
              <a:latin typeface="Roboto" panose="02000000000000000000" pitchFamily="2" charset="0"/>
              <a:ea typeface="Roboto" panose="02000000000000000000" pitchFamily="2" charset="0"/>
            </a:endParaRPr>
          </a:p>
        </p:txBody>
      </p:sp>
      <p:sp>
        <p:nvSpPr>
          <p:cNvPr id="117" name="Rectangle 116">
            <a:extLst>
              <a:ext uri="{FF2B5EF4-FFF2-40B4-BE49-F238E27FC236}">
                <a16:creationId xmlns:a16="http://schemas.microsoft.com/office/drawing/2014/main" id="{A72867B0-F79D-C04F-B567-E7438B8D2DF4}"/>
              </a:ext>
            </a:extLst>
          </p:cNvPr>
          <p:cNvSpPr/>
          <p:nvPr/>
        </p:nvSpPr>
        <p:spPr>
          <a:xfrm>
            <a:off x="6923928" y="5637826"/>
            <a:ext cx="1318910" cy="84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Avoid common pitfalls in your Agile transformation.</a:t>
            </a:r>
          </a:p>
        </p:txBody>
      </p:sp>
      <p:sp>
        <p:nvSpPr>
          <p:cNvPr id="118" name="Rectangle 117">
            <a:extLst>
              <a:ext uri="{FF2B5EF4-FFF2-40B4-BE49-F238E27FC236}">
                <a16:creationId xmlns:a16="http://schemas.microsoft.com/office/drawing/2014/main" id="{BBA86A05-4096-5C42-B561-BF075456DAA0}"/>
              </a:ext>
            </a:extLst>
          </p:cNvPr>
          <p:cNvSpPr/>
          <p:nvPr/>
        </p:nvSpPr>
        <p:spPr>
          <a:xfrm>
            <a:off x="6929215" y="4722746"/>
            <a:ext cx="1240914" cy="718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13</a:t>
            </a:r>
          </a:p>
          <a:p>
            <a:r>
              <a:rPr lang="en-US" sz="1300" b="1" dirty="0">
                <a:solidFill>
                  <a:schemeClr val="accent1"/>
                </a:solidFill>
                <a:latin typeface="Montserrat Semi Bold" pitchFamily="2" charset="77"/>
              </a:rPr>
              <a:t>Agile/DevOps Research Center</a:t>
            </a:r>
          </a:p>
        </p:txBody>
      </p:sp>
      <p:sp>
        <p:nvSpPr>
          <p:cNvPr id="122" name="TextBox 121">
            <a:extLst>
              <a:ext uri="{FF2B5EF4-FFF2-40B4-BE49-F238E27FC236}">
                <a16:creationId xmlns:a16="http://schemas.microsoft.com/office/drawing/2014/main" id="{C6EDBF90-F948-7C4D-80DB-40007BE30DA0}"/>
              </a:ext>
            </a:extLst>
          </p:cNvPr>
          <p:cNvSpPr txBox="1"/>
          <p:nvPr/>
        </p:nvSpPr>
        <p:spPr>
          <a:xfrm>
            <a:off x="378294" y="5009862"/>
            <a:ext cx="2239547" cy="841451"/>
          </a:xfrm>
          <a:prstGeom prst="rect">
            <a:avLst/>
          </a:prstGeom>
        </p:spPr>
        <p:txBody>
          <a:bodyPr wrap="none" lIns="0" tIns="0" rIns="0" bIns="0" numCol="1" spcCol="360000" rtlCol="0">
            <a:noAutofit/>
          </a:bodyPr>
          <a:lstStyle/>
          <a:p>
            <a:pPr algn="l">
              <a:lnSpc>
                <a:spcPct val="110000"/>
              </a:lnSpc>
              <a:spcAft>
                <a:spcPts val="600"/>
              </a:spcAft>
              <a:tabLst/>
            </a:pPr>
            <a:r>
              <a:rPr lang="en-US" sz="1400" b="1" dirty="0">
                <a:solidFill>
                  <a:schemeClr val="bg1"/>
                </a:solidFill>
                <a:latin typeface="Montserrat Semi Bold" pitchFamily="2" charset="77"/>
                <a:ea typeface="Roboto Light" panose="02000000000000000000" pitchFamily="2" charset="0"/>
              </a:rPr>
              <a:t>Gord Harrison</a:t>
            </a:r>
          </a:p>
          <a:p>
            <a:pPr>
              <a:lnSpc>
                <a:spcPct val="110000"/>
              </a:lnSpc>
            </a:pPr>
            <a:r>
              <a:rPr lang="en-US" sz="1000" dirty="0">
                <a:solidFill>
                  <a:schemeClr val="bg1"/>
                </a:solidFill>
                <a:latin typeface="Roboto" panose="02000000000000000000" pitchFamily="2" charset="0"/>
                <a:ea typeface="Roboto" panose="02000000000000000000" pitchFamily="2" charset="0"/>
              </a:rPr>
              <a:t>Senior Vice President</a:t>
            </a:r>
          </a:p>
          <a:p>
            <a:pPr>
              <a:lnSpc>
                <a:spcPct val="110000"/>
              </a:lnSpc>
            </a:pPr>
            <a:r>
              <a:rPr lang="en-US" sz="1000" dirty="0">
                <a:solidFill>
                  <a:schemeClr val="bg1"/>
                </a:solidFill>
                <a:latin typeface="Roboto" panose="02000000000000000000" pitchFamily="2" charset="0"/>
                <a:ea typeface="Roboto" panose="02000000000000000000" pitchFamily="2" charset="0"/>
              </a:rPr>
              <a:t>Research &amp; Advisory</a:t>
            </a:r>
          </a:p>
          <a:p>
            <a:pPr>
              <a:lnSpc>
                <a:spcPct val="110000"/>
              </a:lnSpc>
            </a:pPr>
            <a:r>
              <a:rPr lang="en-US" sz="1000" dirty="0">
                <a:solidFill>
                  <a:schemeClr val="bg1"/>
                </a:solidFill>
                <a:latin typeface="Roboto" panose="02000000000000000000" pitchFamily="2" charset="0"/>
                <a:ea typeface="Roboto" panose="02000000000000000000" pitchFamily="2" charset="0"/>
              </a:rPr>
              <a:t>Info-Tech Research Group</a:t>
            </a:r>
          </a:p>
        </p:txBody>
      </p:sp>
      <p:pic>
        <p:nvPicPr>
          <p:cNvPr id="123" name="Picture 2" descr="Gord Harrison headshot">
            <a:extLst>
              <a:ext uri="{FF2B5EF4-FFF2-40B4-BE49-F238E27FC236}">
                <a16:creationId xmlns:a16="http://schemas.microsoft.com/office/drawing/2014/main" id="{E2CA4209-4BD7-A245-BBD4-A6D1D2FCFA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2143" y="3372521"/>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24" name="Rectangle 123">
            <a:extLst>
              <a:ext uri="{FF2B5EF4-FFF2-40B4-BE49-F238E27FC236}">
                <a16:creationId xmlns:a16="http://schemas.microsoft.com/office/drawing/2014/main" id="{76E6B20F-AD6E-BA4B-A7C8-F6B192DD2FAE}"/>
              </a:ext>
            </a:extLst>
          </p:cNvPr>
          <p:cNvSpPr/>
          <p:nvPr/>
        </p:nvSpPr>
        <p:spPr>
          <a:xfrm>
            <a:off x="8504360" y="5637826"/>
            <a:ext cx="1318910" cy="84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000" dirty="0">
                <a:solidFill>
                  <a:srgbClr val="000000"/>
                </a:solidFill>
                <a:latin typeface="Roboto Light" panose="02000000000000000000" pitchFamily="2" charset="0"/>
                <a:ea typeface="Roboto Light" panose="02000000000000000000" pitchFamily="2" charset="0"/>
              </a:rPr>
              <a:t>Save real money on your top IT contracts.</a:t>
            </a:r>
          </a:p>
        </p:txBody>
      </p:sp>
      <p:sp>
        <p:nvSpPr>
          <p:cNvPr id="125" name="Rectangle 124">
            <a:extLst>
              <a:ext uri="{FF2B5EF4-FFF2-40B4-BE49-F238E27FC236}">
                <a16:creationId xmlns:a16="http://schemas.microsoft.com/office/drawing/2014/main" id="{1E592BB2-63D4-2744-A8EC-1189A4B70266}"/>
              </a:ext>
            </a:extLst>
          </p:cNvPr>
          <p:cNvSpPr/>
          <p:nvPr/>
        </p:nvSpPr>
        <p:spPr>
          <a:xfrm>
            <a:off x="8509646" y="4722746"/>
            <a:ext cx="1313625" cy="623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100" dirty="0">
                <a:solidFill>
                  <a:schemeClr val="accent1"/>
                </a:solidFill>
                <a:latin typeface="Montserrat Medium" pitchFamily="2" charset="77"/>
              </a:rPr>
              <a:t>14</a:t>
            </a:r>
          </a:p>
          <a:p>
            <a:r>
              <a:rPr lang="en-US" sz="1300" b="1" dirty="0">
                <a:solidFill>
                  <a:schemeClr val="accent1"/>
                </a:solidFill>
                <a:latin typeface="Montserrat Semi Bold" pitchFamily="2" charset="77"/>
              </a:rPr>
              <a:t>IT Vendor Cost &amp; Contract Optimization</a:t>
            </a:r>
          </a:p>
        </p:txBody>
      </p:sp>
      <p:cxnSp>
        <p:nvCxnSpPr>
          <p:cNvPr id="126" name="Straight Connector 125">
            <a:extLst>
              <a:ext uri="{FF2B5EF4-FFF2-40B4-BE49-F238E27FC236}">
                <a16:creationId xmlns:a16="http://schemas.microsoft.com/office/drawing/2014/main" id="{BCE9B7DE-9220-904E-98B0-A4C268801524}"/>
              </a:ext>
            </a:extLst>
          </p:cNvPr>
          <p:cNvCxnSpPr>
            <a:cxnSpLocks/>
          </p:cNvCxnSpPr>
          <p:nvPr/>
        </p:nvCxnSpPr>
        <p:spPr>
          <a:xfrm>
            <a:off x="3670949" y="2762374"/>
            <a:ext cx="8222601" cy="24848"/>
          </a:xfrm>
          <a:prstGeom prst="line">
            <a:avLst/>
          </a:prstGeom>
          <a:ln>
            <a:solidFill>
              <a:schemeClr val="accent1">
                <a:alpha val="2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50F9694-4C64-C949-926A-A9BC4647783E}"/>
              </a:ext>
            </a:extLst>
          </p:cNvPr>
          <p:cNvCxnSpPr>
            <a:cxnSpLocks/>
          </p:cNvCxnSpPr>
          <p:nvPr/>
        </p:nvCxnSpPr>
        <p:spPr>
          <a:xfrm>
            <a:off x="3670949" y="4525524"/>
            <a:ext cx="8222601" cy="24848"/>
          </a:xfrm>
          <a:prstGeom prst="line">
            <a:avLst/>
          </a:prstGeom>
          <a:ln>
            <a:solidFill>
              <a:schemeClr val="accent1">
                <a:alpha val="29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347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F9C942F-8553-E041-8975-63426F997E81}"/>
              </a:ext>
            </a:extLst>
          </p:cNvPr>
          <p:cNvPicPr>
            <a:picLocks noChangeAspect="1"/>
          </p:cNvPicPr>
          <p:nvPr/>
        </p:nvPicPr>
        <p:blipFill>
          <a:blip r:embed="rId3">
            <a:alphaModFix amt="40000"/>
          </a:blip>
          <a:stretch>
            <a:fillRect/>
          </a:stretch>
        </p:blipFill>
        <p:spPr>
          <a:xfrm>
            <a:off x="0" y="0"/>
            <a:ext cx="12192000" cy="6858000"/>
          </a:xfrm>
          <a:prstGeom prst="rect">
            <a:avLst/>
          </a:prstGeom>
          <a:effectLst/>
        </p:spPr>
      </p:pic>
      <p:sp>
        <p:nvSpPr>
          <p:cNvPr id="36" name="Text Placeholder 4">
            <a:extLst>
              <a:ext uri="{FF2B5EF4-FFF2-40B4-BE49-F238E27FC236}">
                <a16:creationId xmlns:a16="http://schemas.microsoft.com/office/drawing/2014/main" id="{84D89A03-C9C5-144D-8B82-556C25E1F39D}"/>
              </a:ext>
            </a:extLst>
          </p:cNvPr>
          <p:cNvSpPr txBox="1">
            <a:spLocks/>
          </p:cNvSpPr>
          <p:nvPr/>
        </p:nvSpPr>
        <p:spPr>
          <a:xfrm>
            <a:off x="1148313" y="1059732"/>
            <a:ext cx="9895375" cy="1077663"/>
          </a:xfrm>
          <a:prstGeom prst="rect">
            <a:avLst/>
          </a:prstGeom>
        </p:spPr>
        <p:txBody>
          <a:bodyPr/>
          <a:lstStyle>
            <a:lvl1pPr marL="104881" indent="-104881" algn="l" rtl="0" eaLnBrk="1" fontAlgn="base" hangingPunct="1">
              <a:spcBef>
                <a:spcPct val="20000"/>
              </a:spcBef>
              <a:spcAft>
                <a:spcPct val="0"/>
              </a:spcAft>
              <a:buClr>
                <a:schemeClr val="tx1"/>
              </a:buClr>
              <a:buSzPct val="120000"/>
              <a:buFont typeface="Arial" pitchFamily="34" charset="0"/>
              <a:buChar char="•"/>
              <a:defRPr sz="1100" kern="1200">
                <a:solidFill>
                  <a:schemeClr val="tx1"/>
                </a:solidFill>
                <a:latin typeface="+mn-lt"/>
                <a:ea typeface="+mn-ea"/>
                <a:cs typeface="+mn-cs"/>
              </a:defRPr>
            </a:lvl1pPr>
            <a:lvl2pPr marL="209761" indent="-104881" algn="l" rtl="0" eaLnBrk="1" fontAlgn="base" hangingPunct="1">
              <a:spcBef>
                <a:spcPct val="20000"/>
              </a:spcBef>
              <a:spcAft>
                <a:spcPct val="0"/>
              </a:spcAft>
              <a:buClr>
                <a:schemeClr val="tx1"/>
              </a:buClr>
              <a:buSzPct val="150000"/>
              <a:buFont typeface="Arial" pitchFamily="34" charset="0"/>
              <a:buChar char="◦"/>
              <a:defRPr sz="1100" kern="1200">
                <a:solidFill>
                  <a:schemeClr val="tx1"/>
                </a:solidFill>
                <a:latin typeface="+mn-lt"/>
                <a:ea typeface="+mn-ea"/>
                <a:cs typeface="+mn-cs"/>
              </a:defRPr>
            </a:lvl2pPr>
            <a:lvl3pPr marL="314641" indent="-104881" algn="l" rtl="0" eaLnBrk="1" fontAlgn="base" hangingPunct="1">
              <a:spcBef>
                <a:spcPct val="20000"/>
              </a:spcBef>
              <a:spcAft>
                <a:spcPct val="0"/>
              </a:spcAft>
              <a:buClr>
                <a:schemeClr val="tx1"/>
              </a:buClr>
              <a:buFont typeface="Arial" pitchFamily="34" charset="0"/>
              <a:buChar char="–"/>
              <a:defRPr sz="1100" kern="1200">
                <a:solidFill>
                  <a:schemeClr val="tx1"/>
                </a:solidFill>
                <a:latin typeface="+mn-lt"/>
                <a:ea typeface="+mn-ea"/>
                <a:cs typeface="+mn-cs"/>
              </a:defRPr>
            </a:lvl3pPr>
            <a:lvl4pPr marL="414002" indent="-99361" algn="l" rtl="0" eaLnBrk="1" fontAlgn="base" hangingPunct="1">
              <a:spcBef>
                <a:spcPct val="20000"/>
              </a:spcBef>
              <a:spcAft>
                <a:spcPct val="0"/>
              </a:spcAft>
              <a:buClr>
                <a:schemeClr val="tx1"/>
              </a:buClr>
              <a:buFont typeface="Wingdings" pitchFamily="2" charset="2"/>
              <a:buChar char="§"/>
              <a:defRPr sz="1100" kern="1200">
                <a:solidFill>
                  <a:schemeClr val="tx1"/>
                </a:solidFill>
                <a:latin typeface="+mn-lt"/>
                <a:ea typeface="+mn-ea"/>
                <a:cs typeface="+mn-cs"/>
              </a:defRPr>
            </a:lvl4pPr>
            <a:lvl5pPr marL="1192325" indent="-132481" algn="l" rtl="0" eaLnBrk="1" fontAlgn="base" hangingPunct="1">
              <a:spcBef>
                <a:spcPct val="20000"/>
              </a:spcBef>
              <a:spcAft>
                <a:spcPct val="0"/>
              </a:spcAft>
              <a:buFont typeface="Arial" charset="0"/>
              <a:buChar char="»"/>
              <a:defRPr sz="695" kern="1200">
                <a:solidFill>
                  <a:schemeClr val="tx1"/>
                </a:solidFill>
                <a:latin typeface="+mn-lt"/>
                <a:ea typeface="+mn-ea"/>
                <a:cs typeface="+mn-cs"/>
              </a:defRPr>
            </a:lvl5pPr>
            <a:lvl6pPr marL="1457286"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6pPr>
            <a:lvl7pPr marL="1722247"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7pPr>
            <a:lvl8pPr marL="1987208"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8pPr>
            <a:lvl9pPr marL="2252169"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9pPr>
          </a:lstStyle>
          <a:p>
            <a:pPr marL="0" indent="0" algn="ctr" defTabSz="914400">
              <a:lnSpc>
                <a:spcPct val="110000"/>
              </a:lnSpc>
              <a:buClr>
                <a:srgbClr val="000000"/>
              </a:buClr>
              <a:buNone/>
            </a:pPr>
            <a:r>
              <a:rPr lang="en-US" sz="1400" dirty="0">
                <a:solidFill>
                  <a:srgbClr val="000000"/>
                </a:solidFill>
                <a:latin typeface="Montserrat" pitchFamily="2" charset="77"/>
                <a:ea typeface="Roboto Light" panose="02000000000000000000" pitchFamily="2" charset="0"/>
                <a:cs typeface="Segoe UI Light" panose="020B0502040204020203" pitchFamily="34" charset="0"/>
              </a:rPr>
              <a:t>Info-Tech Research Group produces unbiased and highly relevant research to help leaders make strategic, timely, and well-informed decisions. We partner closely with your teams to provide everything they need, from actionable tools to analyst guidance, ensuring they deliver measurable results for the organization.</a:t>
            </a:r>
            <a:endParaRPr lang="en-CA" sz="1400" dirty="0">
              <a:solidFill>
                <a:srgbClr val="000000"/>
              </a:solidFill>
              <a:latin typeface="Montserrat" pitchFamily="2" charset="77"/>
              <a:ea typeface="Roboto Light" panose="02000000000000000000" pitchFamily="2" charset="0"/>
              <a:cs typeface="Segoe UI Light" panose="020B0502040204020203" pitchFamily="34" charset="0"/>
            </a:endParaRPr>
          </a:p>
        </p:txBody>
      </p:sp>
      <p:grpSp>
        <p:nvGrpSpPr>
          <p:cNvPr id="37" name="Group 36">
            <a:extLst>
              <a:ext uri="{FF2B5EF4-FFF2-40B4-BE49-F238E27FC236}">
                <a16:creationId xmlns:a16="http://schemas.microsoft.com/office/drawing/2014/main" id="{8D67CE8D-CB6B-8142-9C93-4FB8A07A0D56}"/>
              </a:ext>
            </a:extLst>
          </p:cNvPr>
          <p:cNvGrpSpPr/>
          <p:nvPr/>
        </p:nvGrpSpPr>
        <p:grpSpPr>
          <a:xfrm>
            <a:off x="1219468" y="4864219"/>
            <a:ext cx="2468946" cy="1177239"/>
            <a:chOff x="271897" y="3954702"/>
            <a:chExt cx="3291928" cy="1569647"/>
          </a:xfrm>
        </p:grpSpPr>
        <p:sp>
          <p:nvSpPr>
            <p:cNvPr id="38" name="Rectangle 37">
              <a:extLst>
                <a:ext uri="{FF2B5EF4-FFF2-40B4-BE49-F238E27FC236}">
                  <a16:creationId xmlns:a16="http://schemas.microsoft.com/office/drawing/2014/main" id="{6DC2BCCA-4E3F-D148-A5C3-715913AB40E8}"/>
                </a:ext>
              </a:extLst>
            </p:cNvPr>
            <p:cNvSpPr/>
            <p:nvPr/>
          </p:nvSpPr>
          <p:spPr>
            <a:xfrm>
              <a:off x="271897" y="3954702"/>
              <a:ext cx="3291928" cy="410368"/>
            </a:xfrm>
            <a:prstGeom prst="rect">
              <a:avLst/>
            </a:prstGeom>
          </p:spPr>
          <p:txBody>
            <a:bodyPr wrap="none">
              <a:spAutoFit/>
            </a:bodyPr>
            <a:lstStyle/>
            <a:p>
              <a:pPr defTabSz="914400"/>
              <a:r>
                <a:rPr lang="en-CA" sz="1400" dirty="0">
                  <a:solidFill>
                    <a:srgbClr val="4A4A4A"/>
                  </a:solidFill>
                  <a:latin typeface="Montserrat Semi Bold" pitchFamily="2" charset="77"/>
                  <a:ea typeface="Roboto" panose="02000000000000000000" pitchFamily="2" charset="0"/>
                  <a:cs typeface="Segoe UI Light" panose="020B0502040204020203" pitchFamily="34" charset="0"/>
                </a:rPr>
                <a:t>Drive Measurable Results</a:t>
              </a:r>
            </a:p>
          </p:txBody>
        </p:sp>
        <p:sp>
          <p:nvSpPr>
            <p:cNvPr id="39" name="Rectangle 38">
              <a:extLst>
                <a:ext uri="{FF2B5EF4-FFF2-40B4-BE49-F238E27FC236}">
                  <a16:creationId xmlns:a16="http://schemas.microsoft.com/office/drawing/2014/main" id="{B2D4E852-7912-4A44-9D39-9157E35D3327}"/>
                </a:ext>
              </a:extLst>
            </p:cNvPr>
            <p:cNvSpPr/>
            <p:nvPr/>
          </p:nvSpPr>
          <p:spPr>
            <a:xfrm>
              <a:off x="494947" y="4324025"/>
              <a:ext cx="2862342" cy="1200324"/>
            </a:xfrm>
            <a:prstGeom prst="rect">
              <a:avLst/>
            </a:prstGeom>
          </p:spPr>
          <p:txBody>
            <a:bodyPr wrap="square">
              <a:spAutoFit/>
            </a:bodyPr>
            <a:lstStyle/>
            <a:p>
              <a:pPr algn="ctr" defTabSz="914400"/>
              <a:r>
                <a:rPr lang="en-US" sz="1050" dirty="0">
                  <a:solidFill>
                    <a:srgbClr val="4A4A4A"/>
                  </a:solidFill>
                  <a:latin typeface="Roboto Light" panose="02000000000000000000" pitchFamily="2" charset="0"/>
                  <a:ea typeface="Roboto Light" panose="02000000000000000000" pitchFamily="2" charset="0"/>
                  <a:cs typeface="Segoe UI Light" panose="020B0502040204020203" pitchFamily="34" charset="0"/>
                </a:rPr>
                <a:t>Our world-class leadership team is continually focused on building disruptive research and products that drive measurable results and save money.</a:t>
              </a:r>
              <a:endParaRPr lang="en-CA" sz="1050" dirty="0">
                <a:solidFill>
                  <a:srgbClr val="4A4A4A"/>
                </a:solidFill>
                <a:latin typeface="Roboto Light" panose="02000000000000000000" pitchFamily="2" charset="0"/>
                <a:ea typeface="Roboto Light" panose="02000000000000000000" pitchFamily="2" charset="0"/>
                <a:cs typeface="Segoe UI Light" panose="020B0502040204020203" pitchFamily="34" charset="0"/>
              </a:endParaRPr>
            </a:p>
          </p:txBody>
        </p:sp>
      </p:grpSp>
      <p:grpSp>
        <p:nvGrpSpPr>
          <p:cNvPr id="40" name="Group 39">
            <a:extLst>
              <a:ext uri="{FF2B5EF4-FFF2-40B4-BE49-F238E27FC236}">
                <a16:creationId xmlns:a16="http://schemas.microsoft.com/office/drawing/2014/main" id="{9EBC64CE-71B4-2943-86F0-340ADF41C9EC}"/>
              </a:ext>
            </a:extLst>
          </p:cNvPr>
          <p:cNvGrpSpPr/>
          <p:nvPr/>
        </p:nvGrpSpPr>
        <p:grpSpPr>
          <a:xfrm>
            <a:off x="4648255" y="4864218"/>
            <a:ext cx="2882520" cy="1168447"/>
            <a:chOff x="4686469" y="3954702"/>
            <a:chExt cx="3843360" cy="1557925"/>
          </a:xfrm>
        </p:grpSpPr>
        <p:sp>
          <p:nvSpPr>
            <p:cNvPr id="41" name="Rectangle 40">
              <a:extLst>
                <a:ext uri="{FF2B5EF4-FFF2-40B4-BE49-F238E27FC236}">
                  <a16:creationId xmlns:a16="http://schemas.microsoft.com/office/drawing/2014/main" id="{89CB9A03-09EA-5048-AC65-41B3D9EA7BD0}"/>
                </a:ext>
              </a:extLst>
            </p:cNvPr>
            <p:cNvSpPr/>
            <p:nvPr/>
          </p:nvSpPr>
          <p:spPr>
            <a:xfrm>
              <a:off x="4686469" y="3954702"/>
              <a:ext cx="3843360" cy="410368"/>
            </a:xfrm>
            <a:prstGeom prst="rect">
              <a:avLst/>
            </a:prstGeom>
          </p:spPr>
          <p:txBody>
            <a:bodyPr wrap="none">
              <a:spAutoFit/>
            </a:bodyPr>
            <a:lstStyle/>
            <a:p>
              <a:pPr defTabSz="914400"/>
              <a:r>
                <a:rPr lang="en-CA" sz="1400" dirty="0">
                  <a:solidFill>
                    <a:srgbClr val="4A4A4A"/>
                  </a:solidFill>
                  <a:latin typeface="Montserrat Semi Bold" pitchFamily="2" charset="77"/>
                  <a:ea typeface="Roboto" panose="02000000000000000000" pitchFamily="2" charset="0"/>
                  <a:cs typeface="Segoe UI Light" panose="020B0502040204020203" pitchFamily="34" charset="0"/>
                </a:rPr>
                <a:t>Better Research Than Anyone</a:t>
              </a:r>
            </a:p>
          </p:txBody>
        </p:sp>
        <p:sp>
          <p:nvSpPr>
            <p:cNvPr id="42" name="Rectangle 41">
              <a:extLst>
                <a:ext uri="{FF2B5EF4-FFF2-40B4-BE49-F238E27FC236}">
                  <a16:creationId xmlns:a16="http://schemas.microsoft.com/office/drawing/2014/main" id="{434F00E2-0D87-724D-B32B-52D29F5B54AA}"/>
                </a:ext>
              </a:extLst>
            </p:cNvPr>
            <p:cNvSpPr/>
            <p:nvPr/>
          </p:nvSpPr>
          <p:spPr>
            <a:xfrm>
              <a:off x="4792860" y="4312302"/>
              <a:ext cx="3647873" cy="1200325"/>
            </a:xfrm>
            <a:prstGeom prst="rect">
              <a:avLst/>
            </a:prstGeom>
          </p:spPr>
          <p:txBody>
            <a:bodyPr wrap="square">
              <a:spAutoFit/>
            </a:bodyPr>
            <a:lstStyle/>
            <a:p>
              <a:pPr algn="ctr" defTabSz="914400"/>
              <a:r>
                <a:rPr lang="en-US" sz="1050" dirty="0">
                  <a:solidFill>
                    <a:srgbClr val="4A4A4A"/>
                  </a:solidFill>
                  <a:latin typeface="Roboto Light" panose="02000000000000000000" pitchFamily="2" charset="0"/>
                  <a:ea typeface="Roboto Light" panose="02000000000000000000" pitchFamily="2" charset="0"/>
                  <a:cs typeface="Segoe UI Light" panose="020B0502040204020203" pitchFamily="34" charset="0"/>
                </a:rPr>
                <a:t>Our team of experts is composed of the optimal mix of former CIOs, CISOs, PMOs, and other IT leaders and IT and management consultants as well as academic researchers and statisticians.</a:t>
              </a:r>
              <a:endParaRPr lang="en-CA" sz="1050" dirty="0">
                <a:solidFill>
                  <a:srgbClr val="4A4A4A"/>
                </a:solidFill>
                <a:latin typeface="Roboto Light" panose="02000000000000000000" pitchFamily="2" charset="0"/>
                <a:ea typeface="Roboto Light" panose="02000000000000000000" pitchFamily="2" charset="0"/>
                <a:cs typeface="Segoe UI Light" panose="020B0502040204020203" pitchFamily="34" charset="0"/>
              </a:endParaRPr>
            </a:p>
          </p:txBody>
        </p:sp>
      </p:grpSp>
      <p:grpSp>
        <p:nvGrpSpPr>
          <p:cNvPr id="43" name="Group 42">
            <a:extLst>
              <a:ext uri="{FF2B5EF4-FFF2-40B4-BE49-F238E27FC236}">
                <a16:creationId xmlns:a16="http://schemas.microsoft.com/office/drawing/2014/main" id="{99F2329D-451A-A241-AEBC-D8EF4D16861A}"/>
              </a:ext>
            </a:extLst>
          </p:cNvPr>
          <p:cNvGrpSpPr/>
          <p:nvPr/>
        </p:nvGrpSpPr>
        <p:grpSpPr>
          <a:xfrm>
            <a:off x="8377190" y="4864220"/>
            <a:ext cx="3132589" cy="1177242"/>
            <a:chOff x="8181350" y="3954702"/>
            <a:chExt cx="4176786" cy="1569650"/>
          </a:xfrm>
        </p:grpSpPr>
        <p:sp>
          <p:nvSpPr>
            <p:cNvPr id="44" name="Rectangle 43">
              <a:extLst>
                <a:ext uri="{FF2B5EF4-FFF2-40B4-BE49-F238E27FC236}">
                  <a16:creationId xmlns:a16="http://schemas.microsoft.com/office/drawing/2014/main" id="{370EE71C-ABAE-8B49-AD8B-A5437A9D5CDB}"/>
                </a:ext>
              </a:extLst>
            </p:cNvPr>
            <p:cNvSpPr/>
            <p:nvPr/>
          </p:nvSpPr>
          <p:spPr>
            <a:xfrm>
              <a:off x="8181350" y="3954702"/>
              <a:ext cx="4176786" cy="410368"/>
            </a:xfrm>
            <a:prstGeom prst="rect">
              <a:avLst/>
            </a:prstGeom>
          </p:spPr>
          <p:txBody>
            <a:bodyPr wrap="none">
              <a:spAutoFit/>
            </a:bodyPr>
            <a:lstStyle/>
            <a:p>
              <a:pPr defTabSz="914400"/>
              <a:r>
                <a:rPr lang="en-US" sz="1400" dirty="0">
                  <a:solidFill>
                    <a:srgbClr val="4A4A4A"/>
                  </a:solidFill>
                  <a:latin typeface="Montserrat Semi Bold" pitchFamily="2" charset="77"/>
                  <a:ea typeface="Roboto" panose="02000000000000000000" pitchFamily="2" charset="0"/>
                  <a:cs typeface="Segoe UI Light" panose="020B0502040204020203" pitchFamily="34" charset="0"/>
                </a:rPr>
                <a:t>Leverage Industry Best Practices</a:t>
              </a:r>
              <a:endParaRPr lang="en-CA" sz="1400" dirty="0">
                <a:solidFill>
                  <a:srgbClr val="4A4A4A"/>
                </a:solidFill>
                <a:latin typeface="Montserrat Semi Bold" pitchFamily="2" charset="77"/>
                <a:ea typeface="Roboto" panose="02000000000000000000" pitchFamily="2" charset="0"/>
                <a:cs typeface="Segoe UI Light" panose="020B0502040204020203" pitchFamily="34" charset="0"/>
              </a:endParaRPr>
            </a:p>
          </p:txBody>
        </p:sp>
        <p:sp>
          <p:nvSpPr>
            <p:cNvPr id="45" name="Rectangle 44">
              <a:extLst>
                <a:ext uri="{FF2B5EF4-FFF2-40B4-BE49-F238E27FC236}">
                  <a16:creationId xmlns:a16="http://schemas.microsoft.com/office/drawing/2014/main" id="{EE82D524-3282-9644-AEB3-1CFB12904CE3}"/>
                </a:ext>
              </a:extLst>
            </p:cNvPr>
            <p:cNvSpPr/>
            <p:nvPr/>
          </p:nvSpPr>
          <p:spPr>
            <a:xfrm>
              <a:off x="8668175" y="4324026"/>
              <a:ext cx="3114851" cy="1200326"/>
            </a:xfrm>
            <a:prstGeom prst="rect">
              <a:avLst/>
            </a:prstGeom>
          </p:spPr>
          <p:txBody>
            <a:bodyPr wrap="square">
              <a:spAutoFit/>
            </a:bodyPr>
            <a:lstStyle/>
            <a:p>
              <a:pPr algn="ctr" defTabSz="914400"/>
              <a:r>
                <a:rPr lang="en-US" sz="1050" dirty="0">
                  <a:solidFill>
                    <a:srgbClr val="4A4A4A"/>
                  </a:solidFill>
                  <a:latin typeface="Roboto Light" panose="02000000000000000000" pitchFamily="2" charset="0"/>
                  <a:ea typeface="Roboto Light" panose="02000000000000000000" pitchFamily="2" charset="0"/>
                  <a:cs typeface="Segoe UI Light" panose="020B0502040204020203" pitchFamily="34" charset="0"/>
                </a:rPr>
                <a:t>We enable over 30,000 members to share their insights and best practices that you can use by having direct access to over 100 analysts as an extension of your team.</a:t>
              </a:r>
              <a:endParaRPr lang="en-CA" sz="1050" dirty="0">
                <a:solidFill>
                  <a:srgbClr val="4A4A4A"/>
                </a:solidFill>
                <a:latin typeface="Roboto Light" panose="02000000000000000000" pitchFamily="2" charset="0"/>
                <a:ea typeface="Roboto Light" panose="02000000000000000000" pitchFamily="2" charset="0"/>
                <a:cs typeface="Segoe UI Light" panose="020B0502040204020203" pitchFamily="34" charset="0"/>
              </a:endParaRPr>
            </a:p>
          </p:txBody>
        </p:sp>
      </p:grpSp>
      <p:pic>
        <p:nvPicPr>
          <p:cNvPr id="46" name="Picture 45">
            <a:extLst>
              <a:ext uri="{FF2B5EF4-FFF2-40B4-BE49-F238E27FC236}">
                <a16:creationId xmlns:a16="http://schemas.microsoft.com/office/drawing/2014/main" id="{C315F7DB-8305-FB46-A367-EA9C379B7F75}"/>
              </a:ext>
            </a:extLst>
          </p:cNvPr>
          <p:cNvPicPr>
            <a:picLocks noChangeAspect="1"/>
          </p:cNvPicPr>
          <p:nvPr/>
        </p:nvPicPr>
        <p:blipFill>
          <a:blip r:embed="rId4">
            <a:duotone>
              <a:prstClr val="black"/>
              <a:srgbClr val="2B9E36">
                <a:tint val="45000"/>
                <a:satMod val="400000"/>
              </a:srgbClr>
            </a:duotone>
            <a:extLst>
              <a:ext uri="{28A0092B-C50C-407E-A947-70E740481C1C}">
                <a14:useLocalDpi xmlns:a14="http://schemas.microsoft.com/office/drawing/2010/main"/>
              </a:ext>
            </a:extLst>
          </a:blip>
          <a:stretch>
            <a:fillRect/>
          </a:stretch>
        </p:blipFill>
        <p:spPr>
          <a:xfrm>
            <a:off x="2245159" y="4339825"/>
            <a:ext cx="429953" cy="429953"/>
          </a:xfrm>
          <a:prstGeom prst="rect">
            <a:avLst/>
          </a:prstGeom>
        </p:spPr>
      </p:pic>
      <p:pic>
        <p:nvPicPr>
          <p:cNvPr id="47" name="Picture 46">
            <a:extLst>
              <a:ext uri="{FF2B5EF4-FFF2-40B4-BE49-F238E27FC236}">
                <a16:creationId xmlns:a16="http://schemas.microsoft.com/office/drawing/2014/main" id="{48EEFE78-ED66-C743-8F39-20A27B101095}"/>
              </a:ext>
            </a:extLst>
          </p:cNvPr>
          <p:cNvPicPr>
            <a:picLocks noChangeAspect="1"/>
          </p:cNvPicPr>
          <p:nvPr/>
        </p:nvPicPr>
        <p:blipFill>
          <a:blip r:embed="rId5">
            <a:duotone>
              <a:prstClr val="black"/>
              <a:srgbClr val="2576B7">
                <a:tint val="45000"/>
                <a:satMod val="400000"/>
              </a:srgbClr>
            </a:duotone>
            <a:extLst>
              <a:ext uri="{28A0092B-C50C-407E-A947-70E740481C1C}">
                <a14:useLocalDpi xmlns:a14="http://schemas.microsoft.com/office/drawing/2010/main"/>
              </a:ext>
            </a:extLst>
          </a:blip>
          <a:stretch>
            <a:fillRect/>
          </a:stretch>
        </p:blipFill>
        <p:spPr>
          <a:xfrm>
            <a:off x="5881350" y="4343994"/>
            <a:ext cx="429300" cy="429300"/>
          </a:xfrm>
          <a:prstGeom prst="rect">
            <a:avLst/>
          </a:prstGeom>
        </p:spPr>
      </p:pic>
      <p:pic>
        <p:nvPicPr>
          <p:cNvPr id="48" name="Picture 47">
            <a:extLst>
              <a:ext uri="{FF2B5EF4-FFF2-40B4-BE49-F238E27FC236}">
                <a16:creationId xmlns:a16="http://schemas.microsoft.com/office/drawing/2014/main" id="{8114C59C-7F2A-634C-821D-891B7E32C1D0}"/>
              </a:ext>
            </a:extLst>
          </p:cNvPr>
          <p:cNvPicPr>
            <a:picLocks noChangeAspect="1"/>
          </p:cNvPicPr>
          <p:nvPr/>
        </p:nvPicPr>
        <p:blipFill>
          <a:blip r:embed="rId6" cstate="screen">
            <a:duotone>
              <a:prstClr val="black"/>
              <a:srgbClr val="B23F00">
                <a:tint val="45000"/>
                <a:satMod val="400000"/>
              </a:srgbClr>
            </a:duotone>
            <a:extLst>
              <a:ext uri="{28A0092B-C50C-407E-A947-70E740481C1C}">
                <a14:useLocalDpi xmlns:a14="http://schemas.microsoft.com/office/drawing/2010/main"/>
              </a:ext>
            </a:extLst>
          </a:blip>
          <a:stretch>
            <a:fillRect/>
          </a:stretch>
        </p:blipFill>
        <p:spPr>
          <a:xfrm>
            <a:off x="9707655" y="4343994"/>
            <a:ext cx="405449" cy="429300"/>
          </a:xfrm>
          <a:prstGeom prst="rect">
            <a:avLst/>
          </a:prstGeom>
        </p:spPr>
      </p:pic>
      <p:cxnSp>
        <p:nvCxnSpPr>
          <p:cNvPr id="49" name="Straight Connector 48">
            <a:extLst>
              <a:ext uri="{FF2B5EF4-FFF2-40B4-BE49-F238E27FC236}">
                <a16:creationId xmlns:a16="http://schemas.microsoft.com/office/drawing/2014/main" id="{95112F6F-694A-A743-A578-3223AEB01B7F}"/>
              </a:ext>
            </a:extLst>
          </p:cNvPr>
          <p:cNvCxnSpPr/>
          <p:nvPr/>
        </p:nvCxnSpPr>
        <p:spPr>
          <a:xfrm>
            <a:off x="4230241" y="4417401"/>
            <a:ext cx="0" cy="156600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9EE265C-2183-EE47-B101-F72FB37014D9}"/>
              </a:ext>
            </a:extLst>
          </p:cNvPr>
          <p:cNvCxnSpPr/>
          <p:nvPr/>
        </p:nvCxnSpPr>
        <p:spPr>
          <a:xfrm>
            <a:off x="7988311" y="4395467"/>
            <a:ext cx="0" cy="156600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59D3C00E-1B1C-614A-8D52-124D89885D1B}"/>
              </a:ext>
            </a:extLst>
          </p:cNvPr>
          <p:cNvSpPr/>
          <p:nvPr/>
        </p:nvSpPr>
        <p:spPr>
          <a:xfrm>
            <a:off x="794" y="2214833"/>
            <a:ext cx="12191997" cy="1850238"/>
          </a:xfrm>
          <a:prstGeom prst="rect">
            <a:avLst/>
          </a:prstGeom>
          <a:solidFill>
            <a:schemeClr val="bg1">
              <a:lumMod val="8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sz="1800" dirty="0">
              <a:solidFill>
                <a:srgbClr val="FFFFFF"/>
              </a:solidFill>
              <a:latin typeface="Roboto Light" panose="02000000000000000000" pitchFamily="2" charset="0"/>
            </a:endParaRPr>
          </a:p>
        </p:txBody>
      </p:sp>
      <p:pic>
        <p:nvPicPr>
          <p:cNvPr id="52" name="Picture 51">
            <a:extLst>
              <a:ext uri="{FF2B5EF4-FFF2-40B4-BE49-F238E27FC236}">
                <a16:creationId xmlns:a16="http://schemas.microsoft.com/office/drawing/2014/main" id="{C4493690-31DE-E143-8B9E-B57FFE3BD57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03809" y="2395034"/>
            <a:ext cx="2712770" cy="1566331"/>
          </a:xfrm>
          <a:prstGeom prst="rect">
            <a:avLst/>
          </a:prstGeom>
        </p:spPr>
      </p:pic>
      <p:sp>
        <p:nvSpPr>
          <p:cNvPr id="53" name="Rectangle 52">
            <a:extLst>
              <a:ext uri="{FF2B5EF4-FFF2-40B4-BE49-F238E27FC236}">
                <a16:creationId xmlns:a16="http://schemas.microsoft.com/office/drawing/2014/main" id="{40C64E6D-4F81-7241-A084-6449F78822B9}"/>
              </a:ext>
            </a:extLst>
          </p:cNvPr>
          <p:cNvSpPr/>
          <p:nvPr/>
        </p:nvSpPr>
        <p:spPr>
          <a:xfrm>
            <a:off x="8768686" y="2684646"/>
            <a:ext cx="2159387" cy="923330"/>
          </a:xfrm>
          <a:prstGeom prst="rect">
            <a:avLst/>
          </a:prstGeom>
        </p:spPr>
        <p:txBody>
          <a:bodyPr wrap="square">
            <a:spAutoFit/>
          </a:bodyPr>
          <a:lstStyle/>
          <a:p>
            <a:pPr algn="ctr" defTabSz="914400"/>
            <a:r>
              <a:rPr lang="en-CA" dirty="0">
                <a:solidFill>
                  <a:srgbClr val="4A4A4A"/>
                </a:solidFill>
                <a:latin typeface="Montserrat" pitchFamily="2" charset="77"/>
                <a:cs typeface="Segoe UI Light" panose="020B0502040204020203" pitchFamily="34" charset="0"/>
              </a:rPr>
              <a:t>Dramatically Outperform Your Peers</a:t>
            </a:r>
          </a:p>
        </p:txBody>
      </p:sp>
      <p:sp>
        <p:nvSpPr>
          <p:cNvPr id="54" name="Text Placeholder 4">
            <a:extLst>
              <a:ext uri="{FF2B5EF4-FFF2-40B4-BE49-F238E27FC236}">
                <a16:creationId xmlns:a16="http://schemas.microsoft.com/office/drawing/2014/main" id="{49EC690D-98F2-F44C-9962-F0D6C756F4C4}"/>
              </a:ext>
            </a:extLst>
          </p:cNvPr>
          <p:cNvSpPr txBox="1">
            <a:spLocks/>
          </p:cNvSpPr>
          <p:nvPr/>
        </p:nvSpPr>
        <p:spPr>
          <a:xfrm>
            <a:off x="650488" y="416053"/>
            <a:ext cx="10891025" cy="724271"/>
          </a:xfrm>
          <a:prstGeom prst="rect">
            <a:avLst/>
          </a:prstGeom>
        </p:spPr>
        <p:txBody>
          <a:bodyPr/>
          <a:lstStyle>
            <a:lvl1pPr marL="104881" indent="-104881" algn="l" rtl="0" eaLnBrk="1" fontAlgn="base" hangingPunct="1">
              <a:spcBef>
                <a:spcPct val="20000"/>
              </a:spcBef>
              <a:spcAft>
                <a:spcPct val="0"/>
              </a:spcAft>
              <a:buClr>
                <a:schemeClr val="tx1"/>
              </a:buClr>
              <a:buSzPct val="120000"/>
              <a:buFont typeface="Arial" pitchFamily="34" charset="0"/>
              <a:buChar char="•"/>
              <a:defRPr sz="1100" kern="1200">
                <a:solidFill>
                  <a:schemeClr val="tx1"/>
                </a:solidFill>
                <a:latin typeface="+mn-lt"/>
                <a:ea typeface="+mn-ea"/>
                <a:cs typeface="+mn-cs"/>
              </a:defRPr>
            </a:lvl1pPr>
            <a:lvl2pPr marL="209761" indent="-104881" algn="l" rtl="0" eaLnBrk="1" fontAlgn="base" hangingPunct="1">
              <a:spcBef>
                <a:spcPct val="20000"/>
              </a:spcBef>
              <a:spcAft>
                <a:spcPct val="0"/>
              </a:spcAft>
              <a:buClr>
                <a:schemeClr val="tx1"/>
              </a:buClr>
              <a:buSzPct val="150000"/>
              <a:buFont typeface="Arial" pitchFamily="34" charset="0"/>
              <a:buChar char="◦"/>
              <a:defRPr sz="1100" kern="1200">
                <a:solidFill>
                  <a:schemeClr val="tx1"/>
                </a:solidFill>
                <a:latin typeface="+mn-lt"/>
                <a:ea typeface="+mn-ea"/>
                <a:cs typeface="+mn-cs"/>
              </a:defRPr>
            </a:lvl2pPr>
            <a:lvl3pPr marL="314641" indent="-104881" algn="l" rtl="0" eaLnBrk="1" fontAlgn="base" hangingPunct="1">
              <a:spcBef>
                <a:spcPct val="20000"/>
              </a:spcBef>
              <a:spcAft>
                <a:spcPct val="0"/>
              </a:spcAft>
              <a:buClr>
                <a:schemeClr val="tx1"/>
              </a:buClr>
              <a:buFont typeface="Arial" pitchFamily="34" charset="0"/>
              <a:buChar char="–"/>
              <a:defRPr sz="1100" kern="1200">
                <a:solidFill>
                  <a:schemeClr val="tx1"/>
                </a:solidFill>
                <a:latin typeface="+mn-lt"/>
                <a:ea typeface="+mn-ea"/>
                <a:cs typeface="+mn-cs"/>
              </a:defRPr>
            </a:lvl3pPr>
            <a:lvl4pPr marL="414002" indent="-99361" algn="l" rtl="0" eaLnBrk="1" fontAlgn="base" hangingPunct="1">
              <a:spcBef>
                <a:spcPct val="20000"/>
              </a:spcBef>
              <a:spcAft>
                <a:spcPct val="0"/>
              </a:spcAft>
              <a:buClr>
                <a:schemeClr val="tx1"/>
              </a:buClr>
              <a:buFont typeface="Wingdings" pitchFamily="2" charset="2"/>
              <a:buChar char="§"/>
              <a:defRPr sz="1100" kern="1200">
                <a:solidFill>
                  <a:schemeClr val="tx1"/>
                </a:solidFill>
                <a:latin typeface="+mn-lt"/>
                <a:ea typeface="+mn-ea"/>
                <a:cs typeface="+mn-cs"/>
              </a:defRPr>
            </a:lvl4pPr>
            <a:lvl5pPr marL="1192325" indent="-132481" algn="l" rtl="0" eaLnBrk="1" fontAlgn="base" hangingPunct="1">
              <a:spcBef>
                <a:spcPct val="20000"/>
              </a:spcBef>
              <a:spcAft>
                <a:spcPct val="0"/>
              </a:spcAft>
              <a:buFont typeface="Arial" charset="0"/>
              <a:buChar char="»"/>
              <a:defRPr sz="695" kern="1200">
                <a:solidFill>
                  <a:schemeClr val="tx1"/>
                </a:solidFill>
                <a:latin typeface="+mn-lt"/>
                <a:ea typeface="+mn-ea"/>
                <a:cs typeface="+mn-cs"/>
              </a:defRPr>
            </a:lvl5pPr>
            <a:lvl6pPr marL="1457286"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6pPr>
            <a:lvl7pPr marL="1722247"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7pPr>
            <a:lvl8pPr marL="1987208"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8pPr>
            <a:lvl9pPr marL="2252169"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9pPr>
          </a:lstStyle>
          <a:p>
            <a:pPr marL="0" indent="0" algn="ctr" defTabSz="914400">
              <a:buClr>
                <a:srgbClr val="000000"/>
              </a:buClr>
              <a:buNone/>
            </a:pPr>
            <a:r>
              <a:rPr lang="en-US" sz="4000" b="1" dirty="0">
                <a:solidFill>
                  <a:srgbClr val="2576B7"/>
                </a:solidFill>
                <a:latin typeface="Montserrat Semi Bold" pitchFamily="2" charset="77"/>
                <a:cs typeface="Segoe UI Light" panose="020B0502040204020203" pitchFamily="34" charset="0"/>
              </a:rPr>
              <a:t>About Info-Tech Research Group</a:t>
            </a:r>
            <a:endParaRPr lang="en-CA" sz="4000" b="1" dirty="0">
              <a:solidFill>
                <a:srgbClr val="2576B7"/>
              </a:solidFill>
              <a:latin typeface="Montserrat Semi Bold" pitchFamily="2" charset="77"/>
              <a:cs typeface="Segoe UI Light" panose="020B0502040204020203" pitchFamily="34" charset="0"/>
            </a:endParaRPr>
          </a:p>
        </p:txBody>
      </p:sp>
      <p:pic>
        <p:nvPicPr>
          <p:cNvPr id="55" name="Picture 54">
            <a:extLst>
              <a:ext uri="{FF2B5EF4-FFF2-40B4-BE49-F238E27FC236}">
                <a16:creationId xmlns:a16="http://schemas.microsoft.com/office/drawing/2014/main" id="{CE41F209-F6DB-B843-B75F-4067CE0CD80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37323" y="2879702"/>
            <a:ext cx="2117354" cy="422247"/>
          </a:xfrm>
          <a:prstGeom prst="rect">
            <a:avLst/>
          </a:prstGeom>
        </p:spPr>
      </p:pic>
    </p:spTree>
    <p:extLst>
      <p:ext uri="{BB962C8B-B14F-4D97-AF65-F5344CB8AC3E}">
        <p14:creationId xmlns:p14="http://schemas.microsoft.com/office/powerpoint/2010/main" val="1209951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641B79D8-AA0A-0946-BDF7-8F22EF85F835}"/>
              </a:ext>
            </a:extLst>
          </p:cNvPr>
          <p:cNvSpPr>
            <a:spLocks noGrp="1"/>
          </p:cNvSpPr>
          <p:nvPr>
            <p:ph idx="15"/>
          </p:nvPr>
        </p:nvSpPr>
        <p:spPr>
          <a:xfrm>
            <a:off x="1384510" y="1562617"/>
            <a:ext cx="4329502" cy="352051"/>
          </a:xfrm>
        </p:spPr>
        <p:txBody>
          <a:bodyPr/>
          <a:lstStyle/>
          <a:p>
            <a:r>
              <a:rPr lang="en-US" dirty="0">
                <a:solidFill>
                  <a:schemeClr val="accent1"/>
                </a:solidFill>
              </a:rPr>
              <a:t>Become an Info-Tech influencer:  </a:t>
            </a:r>
          </a:p>
        </p:txBody>
      </p:sp>
      <p:sp>
        <p:nvSpPr>
          <p:cNvPr id="19" name="Content Placeholder 4">
            <a:extLst>
              <a:ext uri="{FF2B5EF4-FFF2-40B4-BE49-F238E27FC236}">
                <a16:creationId xmlns:a16="http://schemas.microsoft.com/office/drawing/2014/main" id="{C429CE99-394C-024A-8EA4-C6426D4C1223}"/>
              </a:ext>
            </a:extLst>
          </p:cNvPr>
          <p:cNvSpPr>
            <a:spLocks noGrp="1"/>
          </p:cNvSpPr>
          <p:nvPr>
            <p:ph idx="16"/>
          </p:nvPr>
        </p:nvSpPr>
        <p:spPr>
          <a:xfrm>
            <a:off x="1384509" y="2632614"/>
            <a:ext cx="3969916" cy="1868265"/>
          </a:xfrm>
        </p:spPr>
        <p:txBody>
          <a:bodyPr/>
          <a:lstStyle/>
          <a:p>
            <a:pPr marL="182563" indent="-182563">
              <a:lnSpc>
                <a:spcPct val="100000"/>
              </a:lnSpc>
              <a:buFont typeface="Arial" panose="020B0604020202020204" pitchFamily="34" charset="0"/>
              <a:buChar char="•"/>
            </a:pPr>
            <a:r>
              <a:rPr lang="en-US" sz="1600" dirty="0"/>
              <a:t>Help shape our research by talking with our analysts.</a:t>
            </a:r>
          </a:p>
          <a:p>
            <a:pPr marL="182563" indent="-182563">
              <a:lnSpc>
                <a:spcPct val="100000"/>
              </a:lnSpc>
              <a:buFont typeface="Arial" panose="020B0604020202020204" pitchFamily="34" charset="0"/>
              <a:buChar char="•"/>
            </a:pPr>
            <a:r>
              <a:rPr lang="en-US" sz="1600" dirty="0"/>
              <a:t>Discuss the challenges, insights, and opportunities in your chosen areas.</a:t>
            </a:r>
          </a:p>
          <a:p>
            <a:pPr marL="182563" indent="-182563">
              <a:lnSpc>
                <a:spcPct val="100000"/>
              </a:lnSpc>
              <a:buFont typeface="Arial" panose="020B0604020202020204" pitchFamily="34" charset="0"/>
              <a:buChar char="•"/>
            </a:pPr>
            <a:r>
              <a:rPr lang="en-US" sz="1600" dirty="0"/>
              <a:t>Suggest new topic ideas for upcoming research cycles. </a:t>
            </a:r>
          </a:p>
        </p:txBody>
      </p:sp>
      <p:sp>
        <p:nvSpPr>
          <p:cNvPr id="20" name="Content Placeholder 5">
            <a:extLst>
              <a:ext uri="{FF2B5EF4-FFF2-40B4-BE49-F238E27FC236}">
                <a16:creationId xmlns:a16="http://schemas.microsoft.com/office/drawing/2014/main" id="{510EC55D-1906-CD4D-B36B-12FB6081B513}"/>
              </a:ext>
            </a:extLst>
          </p:cNvPr>
          <p:cNvSpPr>
            <a:spLocks noGrp="1"/>
          </p:cNvSpPr>
          <p:nvPr>
            <p:ph idx="1"/>
          </p:nvPr>
        </p:nvSpPr>
        <p:spPr>
          <a:xfrm>
            <a:off x="6574975" y="2839262"/>
            <a:ext cx="5145970" cy="324653"/>
          </a:xfrm>
        </p:spPr>
        <p:txBody>
          <a:bodyPr/>
          <a:lstStyle/>
          <a:p>
            <a:pPr>
              <a:lnSpc>
                <a:spcPct val="100000"/>
              </a:lnSpc>
            </a:pPr>
            <a:r>
              <a:rPr lang="en-US" sz="2000" dirty="0"/>
              <a:t>Why participate in expert interviews? </a:t>
            </a:r>
            <a:endParaRPr lang="en-CA" sz="2000" dirty="0"/>
          </a:p>
        </p:txBody>
      </p:sp>
      <p:sp>
        <p:nvSpPr>
          <p:cNvPr id="21" name="Content Placeholder 6">
            <a:extLst>
              <a:ext uri="{FF2B5EF4-FFF2-40B4-BE49-F238E27FC236}">
                <a16:creationId xmlns:a16="http://schemas.microsoft.com/office/drawing/2014/main" id="{C6B2FA6E-576C-0946-B367-DC5D88746DA2}"/>
              </a:ext>
            </a:extLst>
          </p:cNvPr>
          <p:cNvSpPr>
            <a:spLocks noGrp="1"/>
          </p:cNvSpPr>
          <p:nvPr>
            <p:ph idx="14"/>
          </p:nvPr>
        </p:nvSpPr>
        <p:spPr>
          <a:xfrm>
            <a:off x="6574975" y="3247045"/>
            <a:ext cx="4920792" cy="2478480"/>
          </a:xfrm>
        </p:spPr>
        <p:txBody>
          <a:bodyPr/>
          <a:lstStyle/>
          <a:p>
            <a:pPr marL="180975" indent="-180975">
              <a:buFont typeface="Arial" panose="020B0604020202020204" pitchFamily="34" charset="0"/>
              <a:buChar char="•"/>
            </a:pPr>
            <a:r>
              <a:rPr lang="en-US" sz="1400" dirty="0">
                <a:solidFill>
                  <a:srgbClr val="000000"/>
                </a:solidFill>
              </a:rPr>
              <a:t>Discuss market trends and stay up to date.</a:t>
            </a:r>
          </a:p>
          <a:p>
            <a:pPr marL="180975" indent="-180975">
              <a:lnSpc>
                <a:spcPct val="100000"/>
              </a:lnSpc>
              <a:buFont typeface="Arial" panose="020B0604020202020204" pitchFamily="34" charset="0"/>
              <a:buChar char="•"/>
            </a:pPr>
            <a:r>
              <a:rPr lang="en-US" sz="1400" dirty="0">
                <a:solidFill>
                  <a:srgbClr val="000000"/>
                </a:solidFill>
              </a:rPr>
              <a:t>Influence Info-Tech’s research direction with your practical experience.</a:t>
            </a:r>
          </a:p>
          <a:p>
            <a:pPr marL="180975" indent="-180975">
              <a:lnSpc>
                <a:spcPct val="100000"/>
              </a:lnSpc>
              <a:buFont typeface="Arial" panose="020B0604020202020204" pitchFamily="34" charset="0"/>
              <a:buChar char="•"/>
            </a:pPr>
            <a:r>
              <a:rPr lang="en-US" sz="1400" dirty="0">
                <a:solidFill>
                  <a:srgbClr val="000000"/>
                </a:solidFill>
              </a:rPr>
              <a:t>Preview our analysts’ perspectives and preliminary research. </a:t>
            </a:r>
          </a:p>
          <a:p>
            <a:pPr marL="180975" indent="-180975">
              <a:lnSpc>
                <a:spcPct val="100000"/>
              </a:lnSpc>
              <a:buFont typeface="Arial" panose="020B0604020202020204" pitchFamily="34" charset="0"/>
              <a:buChar char="•"/>
            </a:pPr>
            <a:r>
              <a:rPr lang="en-US" sz="1400" dirty="0">
                <a:solidFill>
                  <a:srgbClr val="000000"/>
                </a:solidFill>
              </a:rPr>
              <a:t>Build on your reputation as a thought leader and research contributor.</a:t>
            </a:r>
          </a:p>
          <a:p>
            <a:pPr marL="180975" indent="-180975">
              <a:lnSpc>
                <a:spcPct val="100000"/>
              </a:lnSpc>
              <a:buFont typeface="Arial" panose="020B0604020202020204" pitchFamily="34" charset="0"/>
              <a:buChar char="•"/>
            </a:pPr>
            <a:r>
              <a:rPr lang="en-US" sz="1400" dirty="0">
                <a:solidFill>
                  <a:srgbClr val="000000"/>
                </a:solidFill>
              </a:rPr>
              <a:t>See your topic idea transformed into practical research.</a:t>
            </a:r>
          </a:p>
          <a:p>
            <a:pPr marL="180975" indent="-180975"/>
            <a:endParaRPr lang="en-CA" sz="1400" dirty="0">
              <a:solidFill>
                <a:srgbClr val="000000"/>
              </a:solidFill>
            </a:endParaRPr>
          </a:p>
        </p:txBody>
      </p:sp>
      <p:sp>
        <p:nvSpPr>
          <p:cNvPr id="22" name="TextBox 21">
            <a:extLst>
              <a:ext uri="{FF2B5EF4-FFF2-40B4-BE49-F238E27FC236}">
                <a16:creationId xmlns:a16="http://schemas.microsoft.com/office/drawing/2014/main" id="{0FB583FD-5A07-244C-8749-0FB8EF292E47}"/>
              </a:ext>
            </a:extLst>
          </p:cNvPr>
          <p:cNvSpPr txBox="1"/>
          <p:nvPr/>
        </p:nvSpPr>
        <p:spPr>
          <a:xfrm>
            <a:off x="6488622" y="1914668"/>
            <a:ext cx="5318675" cy="830997"/>
          </a:xfrm>
          <a:prstGeom prst="rect">
            <a:avLst/>
          </a:prstGeom>
          <a:noFill/>
        </p:spPr>
        <p:txBody>
          <a:bodyPr wrap="square">
            <a:spAutoFit/>
          </a:bodyPr>
          <a:lstStyle/>
          <a:p>
            <a:r>
              <a:rPr lang="en-US" sz="1600" dirty="0">
                <a:solidFill>
                  <a:srgbClr val="717272"/>
                </a:solidFill>
                <a:latin typeface="Montserrat" pitchFamily="2" charset="77"/>
                <a:ea typeface="Roboto Light" panose="02000000000000000000" pitchFamily="2" charset="0"/>
              </a:rPr>
              <a:t>We interview hundreds of experts and practitioners to help ensure our research is practical and focused on key member challenges.  </a:t>
            </a:r>
            <a:endParaRPr lang="en-CA" sz="1600" dirty="0">
              <a:solidFill>
                <a:srgbClr val="717272"/>
              </a:solidFill>
              <a:latin typeface="Montserrat" pitchFamily="2" charset="77"/>
              <a:ea typeface="Roboto Light" panose="02000000000000000000" pitchFamily="2" charset="0"/>
            </a:endParaRPr>
          </a:p>
        </p:txBody>
      </p:sp>
      <p:sp>
        <p:nvSpPr>
          <p:cNvPr id="23" name="TextBox 22">
            <a:extLst>
              <a:ext uri="{FF2B5EF4-FFF2-40B4-BE49-F238E27FC236}">
                <a16:creationId xmlns:a16="http://schemas.microsoft.com/office/drawing/2014/main" id="{B24457FD-09CA-3947-B93E-378BA86CCD68}"/>
              </a:ext>
            </a:extLst>
          </p:cNvPr>
          <p:cNvSpPr txBox="1"/>
          <p:nvPr/>
        </p:nvSpPr>
        <p:spPr>
          <a:xfrm>
            <a:off x="1384510" y="4610838"/>
            <a:ext cx="4329502" cy="800219"/>
          </a:xfrm>
          <a:prstGeom prst="rect">
            <a:avLst/>
          </a:prstGeom>
          <a:noFill/>
        </p:spPr>
        <p:txBody>
          <a:bodyPr wrap="square">
            <a:spAutoFit/>
          </a:bodyPr>
          <a:lstStyle/>
          <a:p>
            <a:r>
              <a:rPr lang="en-CA" sz="1400" dirty="0">
                <a:solidFill>
                  <a:srgbClr val="717272"/>
                </a:solidFill>
                <a:latin typeface="Montserrat" pitchFamily="2" charset="77"/>
              </a:rPr>
              <a:t>Contact</a:t>
            </a:r>
            <a:r>
              <a:rPr lang="en-CA" b="1" dirty="0">
                <a:solidFill>
                  <a:srgbClr val="717272"/>
                </a:solidFill>
                <a:latin typeface="Montserrat" pitchFamily="2" charset="77"/>
              </a:rPr>
              <a:t> </a:t>
            </a:r>
          </a:p>
          <a:p>
            <a:r>
              <a:rPr lang="en-CA" sz="1400" b="1" dirty="0">
                <a:solidFill>
                  <a:srgbClr val="2576B7"/>
                </a:solidFill>
                <a:latin typeface="Montserrat" pitchFamily="2" charset="77"/>
              </a:rPr>
              <a:t>Sanchia Benedict</a:t>
            </a:r>
            <a:br>
              <a:rPr lang="en-CA" sz="1400" b="1" dirty="0">
                <a:solidFill>
                  <a:srgbClr val="2576B7"/>
                </a:solidFill>
                <a:latin typeface="Montserrat" pitchFamily="2" charset="77"/>
              </a:rPr>
            </a:br>
            <a:r>
              <a:rPr lang="en-CA" sz="1400" b="1" dirty="0">
                <a:solidFill>
                  <a:srgbClr val="2576B7"/>
                </a:solidFill>
                <a:latin typeface="Montserrat Light" pitchFamily="2" charset="77"/>
              </a:rPr>
              <a:t>sbenedict@infotech.com</a:t>
            </a:r>
            <a:endParaRPr lang="en-CA" sz="1400" dirty="0">
              <a:latin typeface="Roboto Light" panose="02000000000000000000" pitchFamily="2" charset="0"/>
            </a:endParaRPr>
          </a:p>
        </p:txBody>
      </p:sp>
    </p:spTree>
    <p:extLst>
      <p:ext uri="{BB962C8B-B14F-4D97-AF65-F5344CB8AC3E}">
        <p14:creationId xmlns:p14="http://schemas.microsoft.com/office/powerpoint/2010/main" val="400167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5150528-66B7-7847-B386-FBA6217BF890}"/>
              </a:ext>
            </a:extLst>
          </p:cNvPr>
          <p:cNvPicPr>
            <a:picLocks noChangeAspect="1"/>
          </p:cNvPicPr>
          <p:nvPr/>
        </p:nvPicPr>
        <p:blipFill>
          <a:blip r:embed="rId3"/>
          <a:stretch>
            <a:fillRect/>
          </a:stretch>
        </p:blipFill>
        <p:spPr>
          <a:xfrm>
            <a:off x="7994400" y="0"/>
            <a:ext cx="4197600" cy="6857706"/>
          </a:xfrm>
          <a:prstGeom prst="rect">
            <a:avLst/>
          </a:prstGeom>
        </p:spPr>
      </p:pic>
      <p:pic>
        <p:nvPicPr>
          <p:cNvPr id="21" name="Content Placeholder 10">
            <a:extLst>
              <a:ext uri="{FF2B5EF4-FFF2-40B4-BE49-F238E27FC236}">
                <a16:creationId xmlns:a16="http://schemas.microsoft.com/office/drawing/2014/main" id="{7769C44A-3A9E-EE49-BDBE-040DD40E9C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1108" y="-201865"/>
            <a:ext cx="10796404" cy="7472087"/>
          </a:xfrm>
          <a:prstGeom prst="rect">
            <a:avLst/>
          </a:prstGeom>
        </p:spPr>
      </p:pic>
      <p:sp>
        <p:nvSpPr>
          <p:cNvPr id="4" name="Content Placeholder 2">
            <a:extLst>
              <a:ext uri="{FF2B5EF4-FFF2-40B4-BE49-F238E27FC236}">
                <a16:creationId xmlns:a16="http://schemas.microsoft.com/office/drawing/2014/main" id="{E2034056-9E29-490A-9643-CB0EFD511663}"/>
              </a:ext>
            </a:extLst>
          </p:cNvPr>
          <p:cNvSpPr txBox="1">
            <a:spLocks/>
          </p:cNvSpPr>
          <p:nvPr/>
        </p:nvSpPr>
        <p:spPr>
          <a:xfrm>
            <a:off x="1340872" y="2612148"/>
            <a:ext cx="4023608" cy="607192"/>
          </a:xfrm>
          <a:prstGeom prst="rect">
            <a:avLst/>
          </a:prstGeom>
        </p:spPr>
        <p:txBody>
          <a:bodyPr vert="horz" lIns="0" tIns="0" rIns="0" bIns="0" rtlCol="0">
            <a:noAutofit/>
          </a:bodyPr>
          <a:lstStyle>
            <a:lvl1pPr marL="0" indent="0" algn="l" defTabSz="914400" rtl="0" eaLnBrk="1" latinLnBrk="0" hangingPunct="1">
              <a:lnSpc>
                <a:spcPts val="3000"/>
              </a:lnSpc>
              <a:spcBef>
                <a:spcPts val="1000"/>
              </a:spcBef>
              <a:buFont typeface="Arial" panose="020B0604020202020204" pitchFamily="34" charset="0"/>
              <a:buNone/>
              <a:defRPr sz="2600" b="1"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717272"/>
                </a:solidFill>
                <a:effectLst/>
                <a:uLnTx/>
                <a:uFillTx/>
                <a:latin typeface="Montserrat" pitchFamily="2" charset="77"/>
                <a:ea typeface="+mn-ea"/>
                <a:cs typeface="+mn-cs"/>
              </a:rPr>
              <a:t>Join us at our webinars to discuss more topics.</a:t>
            </a:r>
          </a:p>
          <a:p>
            <a:pPr marL="0" marR="0" lvl="0" indent="0" defTabSz="914400" rtl="0" eaLnBrk="1" fontAlgn="auto" latinLnBrk="0" hangingPunct="1">
              <a:lnSpc>
                <a:spcPts val="3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srgbClr val="717272"/>
              </a:solidFill>
              <a:effectLst/>
              <a:uLnTx/>
              <a:uFillTx/>
              <a:latin typeface="Montserrat" pitchFamily="2" charset="77"/>
              <a:ea typeface="+mn-ea"/>
              <a:cs typeface="+mn-cs"/>
            </a:endParaRPr>
          </a:p>
        </p:txBody>
      </p:sp>
      <p:sp>
        <p:nvSpPr>
          <p:cNvPr id="5" name="Title 4">
            <a:extLst>
              <a:ext uri="{FF2B5EF4-FFF2-40B4-BE49-F238E27FC236}">
                <a16:creationId xmlns:a16="http://schemas.microsoft.com/office/drawing/2014/main" id="{5659B026-98B2-49A5-949A-780946980B55}"/>
              </a:ext>
            </a:extLst>
          </p:cNvPr>
          <p:cNvSpPr txBox="1">
            <a:spLocks/>
          </p:cNvSpPr>
          <p:nvPr/>
        </p:nvSpPr>
        <p:spPr>
          <a:xfrm>
            <a:off x="1340872" y="1917805"/>
            <a:ext cx="3320471" cy="60719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F6C333"/>
                </a:solidFill>
                <a:latin typeface="Montserrat"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Montserrat" pitchFamily="2" charset="77"/>
                <a:ea typeface="+mj-ea"/>
                <a:cs typeface="+mj-cs"/>
              </a:rPr>
              <a:t>Thank you!</a:t>
            </a:r>
          </a:p>
        </p:txBody>
      </p:sp>
      <p:sp>
        <p:nvSpPr>
          <p:cNvPr id="10" name="Content Placeholder 5">
            <a:extLst>
              <a:ext uri="{FF2B5EF4-FFF2-40B4-BE49-F238E27FC236}">
                <a16:creationId xmlns:a16="http://schemas.microsoft.com/office/drawing/2014/main" id="{5EC3712C-4F61-5A45-9086-56005BD9542B}"/>
              </a:ext>
            </a:extLst>
          </p:cNvPr>
          <p:cNvSpPr txBox="1">
            <a:spLocks/>
          </p:cNvSpPr>
          <p:nvPr/>
        </p:nvSpPr>
        <p:spPr>
          <a:xfrm>
            <a:off x="1340872" y="3813436"/>
            <a:ext cx="3662970" cy="1525574"/>
          </a:xfrm>
          <a:prstGeom prst="rect">
            <a:avLst/>
          </a:prstGeom>
        </p:spPr>
        <p:txBody>
          <a:bodyPr vert="horz" lIns="0" tIns="0" rIns="0" bIns="0" rtlCol="0">
            <a:noAutofit/>
          </a:bodyPr>
          <a:lstStyle>
            <a:lvl1pPr marL="0" indent="0" algn="l" defTabSz="914400" rtl="0" eaLnBrk="1" latinLnBrk="0" hangingPunct="1">
              <a:lnSpc>
                <a:spcPts val="2600"/>
              </a:lnSpc>
              <a:spcBef>
                <a:spcPts val="1000"/>
              </a:spcBef>
              <a:buFont typeface="Arial" panose="020B0604020202020204" pitchFamily="34" charset="0"/>
              <a:buNone/>
              <a:defRPr sz="2000" b="0" i="0" kern="1200">
                <a:solidFill>
                  <a:srgbClr val="4B4B4B"/>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CA" sz="1800" dirty="0">
                <a:solidFill>
                  <a:srgbClr val="4A4A4A"/>
                </a:solidFill>
                <a:latin typeface="Montserrat" pitchFamily="2" charset="77"/>
                <a:ea typeface="Roboto" panose="02000000000000000000" pitchFamily="2" charset="0"/>
              </a:rPr>
              <a:t>For information on Info-Tech’s products and services and to participate in our research process, please contact:</a:t>
            </a:r>
          </a:p>
          <a:p>
            <a:pPr>
              <a:lnSpc>
                <a:spcPct val="100000"/>
              </a:lnSpc>
              <a:defRPr/>
            </a:pPr>
            <a:r>
              <a:rPr lang="en-CA" sz="1400" b="1" dirty="0">
                <a:solidFill>
                  <a:srgbClr val="2576B7"/>
                </a:solidFill>
                <a:latin typeface="Montserrat" pitchFamily="2" charset="77"/>
              </a:rPr>
              <a:t>Sanchia Benedict</a:t>
            </a:r>
            <a:br>
              <a:rPr lang="en-CA" sz="1400" b="1" dirty="0">
                <a:solidFill>
                  <a:srgbClr val="2576B7"/>
                </a:solidFill>
                <a:latin typeface="Montserrat" pitchFamily="2" charset="77"/>
              </a:rPr>
            </a:br>
            <a:r>
              <a:rPr lang="en-CA" sz="1400" b="1" dirty="0">
                <a:solidFill>
                  <a:srgbClr val="2576B7"/>
                </a:solidFill>
                <a:latin typeface="Montserrat Light" pitchFamily="2" charset="77"/>
              </a:rPr>
              <a:t>sbenedict@infotech.com</a:t>
            </a:r>
            <a:br>
              <a:rPr lang="en-CA" sz="1800" dirty="0">
                <a:solidFill>
                  <a:srgbClr val="2576B7"/>
                </a:solidFill>
                <a:latin typeface="Montserrat Light" pitchFamily="2" charset="77"/>
              </a:rPr>
            </a:br>
            <a:endParaRPr lang="en-CA" sz="1800" dirty="0">
              <a:solidFill>
                <a:srgbClr val="2576B7"/>
              </a:solidFill>
              <a:latin typeface="Montserrat Light" pitchFamily="2" charset="77"/>
            </a:endParaRPr>
          </a:p>
        </p:txBody>
      </p:sp>
      <p:pic>
        <p:nvPicPr>
          <p:cNvPr id="12" name="Picture 11" descr="A picture containing graphical user interface&#10;&#10;Description automatically generated">
            <a:extLst>
              <a:ext uri="{FF2B5EF4-FFF2-40B4-BE49-F238E27FC236}">
                <a16:creationId xmlns:a16="http://schemas.microsoft.com/office/drawing/2014/main" id="{7E6B51B2-92D5-644B-9CD2-B889C16CDA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7146608" y="2104202"/>
            <a:ext cx="2352992" cy="3672180"/>
          </a:xfrm>
          <a:prstGeom prst="rect">
            <a:avLst/>
          </a:prstGeom>
        </p:spPr>
      </p:pic>
      <p:pic>
        <p:nvPicPr>
          <p:cNvPr id="8" name="Picture 7" descr="A picture containing text, person, shelf, indoor&#10;&#10;Description automatically generated">
            <a:extLst>
              <a:ext uri="{FF2B5EF4-FFF2-40B4-BE49-F238E27FC236}">
                <a16:creationId xmlns:a16="http://schemas.microsoft.com/office/drawing/2014/main" id="{FF44AEA4-5CB1-914D-AF6E-1AAAA4964A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46608" y="1268413"/>
            <a:ext cx="2352992" cy="2348547"/>
          </a:xfrm>
          <a:prstGeom prst="rect">
            <a:avLst/>
          </a:prstGeom>
        </p:spPr>
      </p:pic>
    </p:spTree>
    <p:extLst>
      <p:ext uri="{BB962C8B-B14F-4D97-AF65-F5344CB8AC3E}">
        <p14:creationId xmlns:p14="http://schemas.microsoft.com/office/powerpoint/2010/main" val="128541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94682" y="837540"/>
            <a:ext cx="6899573" cy="1086537"/>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lang="en-US" sz="3600" b="1" kern="0" dirty="0">
                <a:solidFill>
                  <a:srgbClr val="2576B7"/>
                </a:solidFill>
                <a:effectLst>
                  <a:outerShdw sx="1000" sy="1000" algn="ctr" rotWithShape="0">
                    <a:prstClr val="black"/>
                  </a:outerShdw>
                </a:effectLst>
                <a:latin typeface="Montserrat" pitchFamily="2" charset="77"/>
                <a:ea typeface="Roboto Medium" panose="02000000000000000000" pitchFamily="2" charset="0"/>
              </a:rPr>
              <a:t>American Rescue Plan (ARP) Research Center</a:t>
            </a:r>
            <a:endParaRPr kumimoji="0" lang="en-US" sz="3600" u="none" strike="noStrike" kern="0" cap="none" spc="0" normalizeH="0" baseline="0" noProof="0" dirty="0">
              <a:ln>
                <a:noFill/>
              </a:ln>
              <a:solidFill>
                <a:srgbClr val="2576B7"/>
              </a:solidFill>
              <a:effectLst>
                <a:outerShdw sx="1000" sy="1000" algn="ctr" rotWithShape="0">
                  <a:prstClr val="black"/>
                </a:outerShdw>
              </a:effectLst>
              <a:uLnTx/>
              <a:uFillTx/>
              <a:latin typeface="Montserrat Light" pitchFamily="2" charset="77"/>
              <a:ea typeface="Roboto Medium" panose="02000000000000000000" pitchFamily="2" charset="0"/>
              <a:cs typeface="+mn-cs"/>
            </a:endParaRPr>
          </a:p>
        </p:txBody>
      </p:sp>
      <p:sp>
        <p:nvSpPr>
          <p:cNvPr id="11" name="TextBox 10">
            <a:extLst>
              <a:ext uri="{FF2B5EF4-FFF2-40B4-BE49-F238E27FC236}">
                <a16:creationId xmlns:a16="http://schemas.microsoft.com/office/drawing/2014/main" id="{B7D793DC-0F50-4CA2-8088-C2136F91ACA7}"/>
              </a:ext>
            </a:extLst>
          </p:cNvPr>
          <p:cNvSpPr txBox="1"/>
          <p:nvPr/>
        </p:nvSpPr>
        <p:spPr>
          <a:xfrm>
            <a:off x="359560" y="2002717"/>
            <a:ext cx="6587994" cy="531331"/>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lang="en-US" dirty="0">
                <a:solidFill>
                  <a:schemeClr val="tx2"/>
                </a:solidFill>
                <a:latin typeface="Montserrat Light" pitchFamily="2" charset="77"/>
                <a:ea typeface="Roboto Light" panose="02000000000000000000" pitchFamily="2" charset="0"/>
              </a:rPr>
              <a:t>Leverage the literally trillions of dollars available from the ARP to help your organization thrive post-pandemic.</a:t>
            </a:r>
            <a:endParaRPr kumimoji="0" lang="en-US"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endParaRPr>
          </a:p>
        </p:txBody>
      </p:sp>
      <p:sp>
        <p:nvSpPr>
          <p:cNvPr id="18" name="TextBox 17">
            <a:extLst>
              <a:ext uri="{FF2B5EF4-FFF2-40B4-BE49-F238E27FC236}">
                <a16:creationId xmlns:a16="http://schemas.microsoft.com/office/drawing/2014/main" id="{FF1D3799-9310-4C98-8871-F9B6D3A35F6C}"/>
              </a:ext>
            </a:extLst>
          </p:cNvPr>
          <p:cNvSpPr txBox="1"/>
          <p:nvPr/>
        </p:nvSpPr>
        <p:spPr>
          <a:xfrm>
            <a:off x="401764" y="3029741"/>
            <a:ext cx="4229230"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Understand the plan.</a:t>
            </a:r>
            <a:endPar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endParaRP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401764" y="2919477"/>
            <a:ext cx="5608016" cy="40002"/>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FD6F5C-2B54-497B-A8BA-05E79CB36B65}"/>
              </a:ext>
            </a:extLst>
          </p:cNvPr>
          <p:cNvCxnSpPr>
            <a:cxnSpLocks/>
          </p:cNvCxnSpPr>
          <p:nvPr/>
        </p:nvCxnSpPr>
        <p:spPr>
          <a:xfrm>
            <a:off x="6182222" y="2965424"/>
            <a:ext cx="5491238"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AF5CD3C-FC11-47F3-B362-D0D4E04344C9}"/>
              </a:ext>
            </a:extLst>
          </p:cNvPr>
          <p:cNvSpPr txBox="1"/>
          <p:nvPr/>
        </p:nvSpPr>
        <p:spPr>
          <a:xfrm>
            <a:off x="6182222" y="3054844"/>
            <a:ext cx="5459172"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Then let us guide you through accessing the funding.</a:t>
            </a:r>
          </a:p>
        </p:txBody>
      </p:sp>
      <p:pic>
        <p:nvPicPr>
          <p:cNvPr id="3" name="Picture 2">
            <a:extLst>
              <a:ext uri="{FF2B5EF4-FFF2-40B4-BE49-F238E27FC236}">
                <a16:creationId xmlns:a16="http://schemas.microsoft.com/office/drawing/2014/main" id="{3E51FED5-6837-40BA-84CE-8E5CFEBF324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52733" y="3479538"/>
            <a:ext cx="5049160" cy="2737255"/>
          </a:xfrm>
          <a:prstGeom prst="rect">
            <a:avLst/>
          </a:prstGeom>
          <a:ln>
            <a:noFill/>
          </a:ln>
        </p:spPr>
      </p:pic>
      <p:pic>
        <p:nvPicPr>
          <p:cNvPr id="19" name="Picture 18">
            <a:extLst>
              <a:ext uri="{FF2B5EF4-FFF2-40B4-BE49-F238E27FC236}">
                <a16:creationId xmlns:a16="http://schemas.microsoft.com/office/drawing/2014/main" id="{B217E9A8-9AA6-F74A-8884-0E4483DA91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cxnSp>
        <p:nvCxnSpPr>
          <p:cNvPr id="40" name="Straight Connector 39">
            <a:extLst>
              <a:ext uri="{FF2B5EF4-FFF2-40B4-BE49-F238E27FC236}">
                <a16:creationId xmlns:a16="http://schemas.microsoft.com/office/drawing/2014/main" id="{A8174D55-A4BF-DF49-94D8-D3737DD14ED7}"/>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2">
            <a:extLst>
              <a:ext uri="{FF2B5EF4-FFF2-40B4-BE49-F238E27FC236}">
                <a16:creationId xmlns:a16="http://schemas.microsoft.com/office/drawing/2014/main" id="{87BB2596-BE7D-3048-B31E-F11E7D44B5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83458" y="883365"/>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pic>
        <p:nvPicPr>
          <p:cNvPr id="31" name="Picture 10" descr="Profile photo of Hannes Scheidegger">
            <a:extLst>
              <a:ext uri="{FF2B5EF4-FFF2-40B4-BE49-F238E27FC236}">
                <a16:creationId xmlns:a16="http://schemas.microsoft.com/office/drawing/2014/main" id="{A763471C-5233-2F4E-92AD-1FC87A23853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87842" y="883365"/>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sp>
        <p:nvSpPr>
          <p:cNvPr id="34" name="Text Placeholder 4">
            <a:extLst>
              <a:ext uri="{FF2B5EF4-FFF2-40B4-BE49-F238E27FC236}">
                <a16:creationId xmlns:a16="http://schemas.microsoft.com/office/drawing/2014/main" id="{EC9CEB02-E0B0-314B-B469-441787CCFCB9}"/>
              </a:ext>
            </a:extLst>
          </p:cNvPr>
          <p:cNvSpPr txBox="1">
            <a:spLocks/>
          </p:cNvSpPr>
          <p:nvPr/>
        </p:nvSpPr>
        <p:spPr>
          <a:xfrm>
            <a:off x="9998217" y="829655"/>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Teodora Siman</a:t>
            </a:r>
          </a:p>
          <a:p>
            <a:pPr lvl="0" defTabSz="554509">
              <a:lnSpc>
                <a:spcPct val="100000"/>
              </a:lnSpc>
              <a:defRPr/>
            </a:pPr>
            <a:r>
              <a:rPr lang="en-US" sz="1000" dirty="0">
                <a:solidFill>
                  <a:schemeClr val="tx1"/>
                </a:solidFill>
                <a:latin typeface="Montserrat" pitchFamily="2" charset="77"/>
              </a:rPr>
              <a:t>Senior Research Analyst</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Hannes Scheidegger </a:t>
            </a:r>
          </a:p>
          <a:p>
            <a:pPr lvl="0" defTabSz="554509">
              <a:lnSpc>
                <a:spcPct val="100000"/>
              </a:lnSpc>
              <a:defRPr/>
            </a:pPr>
            <a:r>
              <a:rPr lang="en-US" sz="1000" dirty="0">
                <a:solidFill>
                  <a:schemeClr val="tx1"/>
                </a:solidFill>
                <a:latin typeface="Montserrat" pitchFamily="2" charset="77"/>
              </a:rPr>
              <a:t>Senior Market Leader</a:t>
            </a:r>
          </a:p>
        </p:txBody>
      </p:sp>
      <p:sp>
        <p:nvSpPr>
          <p:cNvPr id="38" name="TextBox 37">
            <a:hlinkClick r:id="rId8"/>
            <a:extLst>
              <a:ext uri="{FF2B5EF4-FFF2-40B4-BE49-F238E27FC236}">
                <a16:creationId xmlns:a16="http://schemas.microsoft.com/office/drawing/2014/main" id="{7FEEE7C7-1825-2645-B0A3-A7DCCB8BAC31}"/>
              </a:ext>
            </a:extLst>
          </p:cNvPr>
          <p:cNvSpPr txBox="1"/>
          <p:nvPr/>
        </p:nvSpPr>
        <p:spPr>
          <a:xfrm>
            <a:off x="7675950" y="2057553"/>
            <a:ext cx="2969584" cy="47318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8">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8">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8">
                  <a:extLst>
                    <a:ext uri="{A12FA001-AC4F-418D-AE19-62706E023703}">
                      <ahyp:hlinkClr xmlns:ahyp="http://schemas.microsoft.com/office/drawing/2018/hyperlinkcolor" val="tx"/>
                    </a:ext>
                  </a:extLst>
                </a:hlinkClick>
              </a:rPr>
              <a:t>book an analyst call on this topic</a:t>
            </a:r>
            <a:r>
              <a:rPr lang="en-US" sz="1400" dirty="0">
                <a:solidFill>
                  <a:schemeClr val="accent4"/>
                </a:solidFill>
                <a:latin typeface="Exo Medium" panose="02000503000000000000" pitchFamily="2" charset="77"/>
                <a:ea typeface="Roboto" panose="02000000000000000000" pitchFamily="2" charset="0"/>
              </a:rPr>
              <a:t> </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pic>
        <p:nvPicPr>
          <p:cNvPr id="10" name="Picture 9" descr="Icon&#10;&#10;Description automatically generated">
            <a:extLst>
              <a:ext uri="{FF2B5EF4-FFF2-40B4-BE49-F238E27FC236}">
                <a16:creationId xmlns:a16="http://schemas.microsoft.com/office/drawing/2014/main" id="{ACAB00BF-7004-3A43-874E-22FEF4D63B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pic>
        <p:nvPicPr>
          <p:cNvPr id="2" name="Picture 1">
            <a:extLst>
              <a:ext uri="{FF2B5EF4-FFF2-40B4-BE49-F238E27FC236}">
                <a16:creationId xmlns:a16="http://schemas.microsoft.com/office/drawing/2014/main" id="{E36BF8D8-A3EE-4CE8-AE72-48EA7DDF980D}"/>
              </a:ext>
            </a:extLst>
          </p:cNvPr>
          <p:cNvPicPr>
            <a:picLocks noChangeAspect="1"/>
          </p:cNvPicPr>
          <p:nvPr/>
        </p:nvPicPr>
        <p:blipFill>
          <a:blip r:embed="rId10"/>
          <a:stretch>
            <a:fillRect/>
          </a:stretch>
        </p:blipFill>
        <p:spPr>
          <a:xfrm>
            <a:off x="401764" y="3429000"/>
            <a:ext cx="5400146" cy="2737254"/>
          </a:xfrm>
          <a:prstGeom prst="rect">
            <a:avLst/>
          </a:prstGeom>
        </p:spPr>
      </p:pic>
    </p:spTree>
    <p:extLst>
      <p:ext uri="{BB962C8B-B14F-4D97-AF65-F5344CB8AC3E}">
        <p14:creationId xmlns:p14="http://schemas.microsoft.com/office/powerpoint/2010/main" val="1494736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CCF4763-1E5F-0A4F-96A2-0BD8B9EF66C9}"/>
              </a:ext>
            </a:extLst>
          </p:cNvPr>
          <p:cNvSpPr txBox="1"/>
          <p:nvPr/>
        </p:nvSpPr>
        <p:spPr>
          <a:xfrm>
            <a:off x="371475" y="867286"/>
            <a:ext cx="5976300" cy="777214"/>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kumimoji="0" lang="en-US" sz="4000" b="1" u="none" strike="noStrike" kern="0" cap="none" spc="0" normalizeH="0" baseline="0" noProof="0" dirty="0">
                <a:ln>
                  <a:noFill/>
                </a:ln>
                <a:solidFill>
                  <a:srgbClr val="2576B7"/>
                </a:solidFill>
                <a:effectLst>
                  <a:outerShdw sx="1000" sy="1000" algn="ctr" rotWithShape="0">
                    <a:prstClr val="black"/>
                  </a:outerShdw>
                </a:effectLst>
                <a:uLnTx/>
                <a:uFillTx/>
                <a:latin typeface="Montserrat Semi Bold" pitchFamily="2" charset="77"/>
                <a:ea typeface="Roboto Light" panose="02000000000000000000" pitchFamily="2" charset="0"/>
              </a:rPr>
              <a:t>2021 CIO Priorities Report </a:t>
            </a:r>
          </a:p>
        </p:txBody>
      </p:sp>
      <p:sp>
        <p:nvSpPr>
          <p:cNvPr id="21" name="TextBox 20">
            <a:extLst>
              <a:ext uri="{FF2B5EF4-FFF2-40B4-BE49-F238E27FC236}">
                <a16:creationId xmlns:a16="http://schemas.microsoft.com/office/drawing/2014/main" id="{E62C2F6A-DBB7-5441-BBAA-508C8E3DF0AE}"/>
              </a:ext>
            </a:extLst>
          </p:cNvPr>
          <p:cNvSpPr txBox="1"/>
          <p:nvPr/>
        </p:nvSpPr>
        <p:spPr>
          <a:xfrm>
            <a:off x="371475" y="1984572"/>
            <a:ext cx="5770779" cy="654655"/>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rPr>
              <a:t>Drive enterprise resilience in uncertain times.</a:t>
            </a:r>
          </a:p>
        </p:txBody>
      </p:sp>
      <p:sp>
        <p:nvSpPr>
          <p:cNvPr id="22" name="TextBox 21">
            <a:extLst>
              <a:ext uri="{FF2B5EF4-FFF2-40B4-BE49-F238E27FC236}">
                <a16:creationId xmlns:a16="http://schemas.microsoft.com/office/drawing/2014/main" id="{5C26D8C0-60C2-DF4B-B0B2-C1F39E95B1FD}"/>
              </a:ext>
            </a:extLst>
          </p:cNvPr>
          <p:cNvSpPr txBox="1"/>
          <p:nvPr/>
        </p:nvSpPr>
        <p:spPr>
          <a:xfrm>
            <a:off x="374332" y="2808289"/>
            <a:ext cx="2114221" cy="222112"/>
          </a:xfrm>
          <a:prstGeom prst="rect">
            <a:avLst/>
          </a:prstGeom>
        </p:spPr>
        <p:txBody>
          <a:bodyPr wrap="square" lIns="0" tIns="0" rIns="0" bIns="0" numCol="1" spcCol="360000" rtlCol="0">
            <a:sp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rPr>
              <a:t>Change is coming.</a:t>
            </a:r>
          </a:p>
        </p:txBody>
      </p:sp>
      <p:cxnSp>
        <p:nvCxnSpPr>
          <p:cNvPr id="24" name="Straight Connector 23">
            <a:extLst>
              <a:ext uri="{FF2B5EF4-FFF2-40B4-BE49-F238E27FC236}">
                <a16:creationId xmlns:a16="http://schemas.microsoft.com/office/drawing/2014/main" id="{74414616-6C68-A348-9561-1514E196DB58}"/>
              </a:ext>
            </a:extLst>
          </p:cNvPr>
          <p:cNvCxnSpPr>
            <a:cxnSpLocks/>
          </p:cNvCxnSpPr>
          <p:nvPr/>
        </p:nvCxnSpPr>
        <p:spPr>
          <a:xfrm>
            <a:off x="2645327" y="2631387"/>
            <a:ext cx="5659687" cy="29067"/>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B01CD26C-6FFC-384B-BAB6-4BFDF6D07B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sp>
        <p:nvSpPr>
          <p:cNvPr id="33" name="TextBox 32">
            <a:extLst>
              <a:ext uri="{FF2B5EF4-FFF2-40B4-BE49-F238E27FC236}">
                <a16:creationId xmlns:a16="http://schemas.microsoft.com/office/drawing/2014/main" id="{1DDC194F-06BE-6746-A309-3E2B11879DF2}"/>
              </a:ext>
            </a:extLst>
          </p:cNvPr>
          <p:cNvSpPr txBox="1"/>
          <p:nvPr/>
        </p:nvSpPr>
        <p:spPr>
          <a:xfrm>
            <a:off x="2645327" y="2818017"/>
            <a:ext cx="5731777" cy="222112"/>
          </a:xfrm>
          <a:prstGeom prst="rect">
            <a:avLst/>
          </a:prstGeom>
        </p:spPr>
        <p:txBody>
          <a:bodyPr wrap="square" lIns="0" tIns="0" rIns="0" bIns="0" numCol="1" spcCol="360000" rtlCol="0">
            <a:sp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IT resilience dominates CIO priorities for the next year.</a:t>
            </a:r>
          </a:p>
        </p:txBody>
      </p:sp>
      <p:sp>
        <p:nvSpPr>
          <p:cNvPr id="34" name="TextBox 33">
            <a:extLst>
              <a:ext uri="{FF2B5EF4-FFF2-40B4-BE49-F238E27FC236}">
                <a16:creationId xmlns:a16="http://schemas.microsoft.com/office/drawing/2014/main" id="{AFF4678E-C3DB-6145-A20B-53ACF84CDBBF}"/>
              </a:ext>
            </a:extLst>
          </p:cNvPr>
          <p:cNvSpPr txBox="1"/>
          <p:nvPr/>
        </p:nvSpPr>
        <p:spPr>
          <a:xfrm>
            <a:off x="371475" y="6333868"/>
            <a:ext cx="1586973" cy="123111"/>
          </a:xfrm>
          <a:prstGeom prst="rect">
            <a:avLst/>
          </a:prstGeom>
          <a:noFill/>
        </p:spPr>
        <p:txBody>
          <a:bodyPr wrap="non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Source: Info-Tech </a:t>
            </a:r>
            <a:r>
              <a:rPr lang="en-US" sz="800" dirty="0">
                <a:solidFill>
                  <a:prstClr val="black"/>
                </a:solidFill>
                <a:latin typeface="Roboto Light" panose="02000000000000000000" pitchFamily="2" charset="0"/>
                <a:ea typeface="Roboto Light" panose="02000000000000000000" pitchFamily="2" charset="0"/>
              </a:rPr>
              <a:t>CIO Survey, 2021</a:t>
            </a:r>
            <a:endPar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pic>
        <p:nvPicPr>
          <p:cNvPr id="38" name="Picture 37">
            <a:extLst>
              <a:ext uri="{FF2B5EF4-FFF2-40B4-BE49-F238E27FC236}">
                <a16:creationId xmlns:a16="http://schemas.microsoft.com/office/drawing/2014/main" id="{829A6C52-E317-2D4E-A25C-EFFA07A6F388}"/>
              </a:ext>
            </a:extLst>
          </p:cNvPr>
          <p:cNvPicPr>
            <a:picLocks noChangeAspect="1"/>
          </p:cNvPicPr>
          <p:nvPr/>
        </p:nvPicPr>
        <p:blipFill>
          <a:blip r:embed="rId4"/>
          <a:stretch>
            <a:fillRect/>
          </a:stretch>
        </p:blipFill>
        <p:spPr>
          <a:xfrm>
            <a:off x="379417" y="3152438"/>
            <a:ext cx="1941924" cy="3120949"/>
          </a:xfrm>
          <a:prstGeom prst="rect">
            <a:avLst/>
          </a:prstGeom>
        </p:spPr>
      </p:pic>
      <p:pic>
        <p:nvPicPr>
          <p:cNvPr id="40" name="Picture 39">
            <a:extLst>
              <a:ext uri="{FF2B5EF4-FFF2-40B4-BE49-F238E27FC236}">
                <a16:creationId xmlns:a16="http://schemas.microsoft.com/office/drawing/2014/main" id="{249CFF45-BDBD-B843-AC3C-B5FFC998E8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r="1228" b="1580"/>
          <a:stretch/>
        </p:blipFill>
        <p:spPr>
          <a:xfrm>
            <a:off x="2645327" y="3152439"/>
            <a:ext cx="5591184" cy="3133048"/>
          </a:xfrm>
          <a:prstGeom prst="rect">
            <a:avLst/>
          </a:prstGeom>
        </p:spPr>
      </p:pic>
      <p:cxnSp>
        <p:nvCxnSpPr>
          <p:cNvPr id="41" name="Straight Connector 40">
            <a:extLst>
              <a:ext uri="{FF2B5EF4-FFF2-40B4-BE49-F238E27FC236}">
                <a16:creationId xmlns:a16="http://schemas.microsoft.com/office/drawing/2014/main" id="{F1088707-BAE2-E242-AD6D-CD790000E9D1}"/>
              </a:ext>
            </a:extLst>
          </p:cNvPr>
          <p:cNvCxnSpPr>
            <a:cxnSpLocks/>
          </p:cNvCxnSpPr>
          <p:nvPr/>
        </p:nvCxnSpPr>
        <p:spPr>
          <a:xfrm>
            <a:off x="8578645" y="2676852"/>
            <a:ext cx="3314905"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AC2B068-61C0-3741-9D7F-46FA2AA2F4D4}"/>
              </a:ext>
            </a:extLst>
          </p:cNvPr>
          <p:cNvSpPr txBox="1"/>
          <p:nvPr/>
        </p:nvSpPr>
        <p:spPr>
          <a:xfrm>
            <a:off x="8556775" y="2815978"/>
            <a:ext cx="4119328" cy="222112"/>
          </a:xfrm>
          <a:prstGeom prst="rect">
            <a:avLst/>
          </a:prstGeom>
        </p:spPr>
        <p:txBody>
          <a:bodyPr wrap="square" lIns="0" tIns="0" rIns="0" bIns="0" numCol="1" spcCol="360000" rtlCol="0">
            <a:sp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Action backed by research:</a:t>
            </a:r>
          </a:p>
        </p:txBody>
      </p:sp>
      <p:sp>
        <p:nvSpPr>
          <p:cNvPr id="43" name="TextBox 42">
            <a:extLst>
              <a:ext uri="{FF2B5EF4-FFF2-40B4-BE49-F238E27FC236}">
                <a16:creationId xmlns:a16="http://schemas.microsoft.com/office/drawing/2014/main" id="{98AE0D4E-A1F8-DE4B-BF66-B978B99A6FF7}"/>
              </a:ext>
            </a:extLst>
          </p:cNvPr>
          <p:cNvSpPr txBox="1"/>
          <p:nvPr/>
        </p:nvSpPr>
        <p:spPr>
          <a:xfrm>
            <a:off x="8556776" y="3183518"/>
            <a:ext cx="3174976" cy="2750176"/>
          </a:xfrm>
          <a:prstGeom prst="rect">
            <a:avLst/>
          </a:prstGeom>
          <a:noFill/>
        </p:spPr>
        <p:txBody>
          <a:bodyPr wrap="square" lIns="0" tIns="0" rIns="0" bIns="0">
            <a:spAutoFit/>
          </a:bodyPr>
          <a:lstStyle/>
          <a:p>
            <a:pPr marR="0" lvl="0" algn="l" defTabSz="554509" rtl="0" eaLnBrk="1" fontAlgn="auto" latinLnBrk="0" hangingPunct="1">
              <a:lnSpc>
                <a:spcPts val="1800"/>
              </a:lnSpc>
              <a:spcBef>
                <a:spcPts val="0"/>
              </a:spcBef>
              <a:spcAft>
                <a:spcPts val="0"/>
              </a:spcAft>
              <a:buClrTx/>
              <a:buSzTx/>
              <a:tabLst/>
              <a:defRPr/>
            </a:pPr>
            <a:r>
              <a:rPr kumimoji="0" lang="en-US" sz="12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Each priority is supported by </a:t>
            </a:r>
            <a:r>
              <a:rPr lang="en-US" sz="1200" dirty="0">
                <a:solidFill>
                  <a:srgbClr val="000000"/>
                </a:solidFill>
                <a:latin typeface="Roboto Light" panose="02000000000000000000" pitchFamily="2" charset="0"/>
                <a:ea typeface="Roboto Light" panose="02000000000000000000" pitchFamily="2" charset="0"/>
              </a:rPr>
              <a:t>five </a:t>
            </a:r>
            <a:r>
              <a:rPr kumimoji="0" lang="en-US" sz="12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foundational research-based findings:</a:t>
            </a:r>
          </a:p>
          <a:p>
            <a:pPr marR="0" lvl="0" algn="l" defTabSz="554509" rtl="0" eaLnBrk="1" fontAlgn="auto" latinLnBrk="0" hangingPunct="1">
              <a:lnSpc>
                <a:spcPts val="1800"/>
              </a:lnSpc>
              <a:spcBef>
                <a:spcPts val="0"/>
              </a:spcBef>
              <a:spcAft>
                <a:spcPts val="0"/>
              </a:spcAft>
              <a:buClrTx/>
              <a:buSzTx/>
              <a:tabLst/>
              <a:defRPr/>
            </a:pPr>
            <a:endParaRPr lang="en-US" sz="1200" dirty="0">
              <a:solidFill>
                <a:srgbClr val="000000"/>
              </a:solidFill>
              <a:latin typeface="Roboto Light" panose="02000000000000000000" pitchFamily="2" charset="0"/>
              <a:ea typeface="Roboto Light" panose="02000000000000000000" pitchFamily="2" charset="0"/>
            </a:endParaRPr>
          </a:p>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Key insights</a:t>
            </a:r>
          </a:p>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dirty="0">
                <a:solidFill>
                  <a:srgbClr val="000000"/>
                </a:solidFill>
                <a:latin typeface="Roboto Light" panose="02000000000000000000" pitchFamily="2" charset="0"/>
                <a:ea typeface="Roboto Light" panose="02000000000000000000" pitchFamily="2" charset="0"/>
              </a:rPr>
              <a:t>Signals of the change</a:t>
            </a:r>
          </a:p>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dirty="0">
                <a:solidFill>
                  <a:srgbClr val="000000"/>
                </a:solidFill>
                <a:latin typeface="Roboto Light" panose="02000000000000000000" pitchFamily="2" charset="0"/>
                <a:ea typeface="Roboto Light" panose="02000000000000000000" pitchFamily="2" charset="0"/>
              </a:rPr>
              <a:t>Key drivers of the change</a:t>
            </a:r>
          </a:p>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dirty="0">
                <a:solidFill>
                  <a:srgbClr val="000000"/>
                </a:solidFill>
                <a:latin typeface="Roboto Light" panose="02000000000000000000" pitchFamily="2" charset="0"/>
                <a:ea typeface="Roboto Light" panose="02000000000000000000" pitchFamily="2" charset="0"/>
              </a:rPr>
              <a:t>Associated risks</a:t>
            </a:r>
          </a:p>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dirty="0">
                <a:solidFill>
                  <a:srgbClr val="000000"/>
                </a:solidFill>
                <a:latin typeface="Roboto Light" panose="02000000000000000000" pitchFamily="2" charset="0"/>
                <a:ea typeface="Roboto Light" panose="02000000000000000000" pitchFamily="2" charset="0"/>
              </a:rPr>
              <a:t>Business benefits</a:t>
            </a:r>
          </a:p>
          <a:p>
            <a:pPr marR="0" lvl="0" algn="l" defTabSz="554509" rtl="0" eaLnBrk="1" fontAlgn="auto" latinLnBrk="0" hangingPunct="1">
              <a:lnSpc>
                <a:spcPts val="1800"/>
              </a:lnSpc>
              <a:spcBef>
                <a:spcPts val="0"/>
              </a:spcBef>
              <a:spcAft>
                <a:spcPts val="0"/>
              </a:spcAft>
              <a:buClrTx/>
              <a:buSzTx/>
              <a:tabLst/>
              <a:defRPr/>
            </a:pPr>
            <a:endParaRPr lang="en-US" sz="1200" dirty="0">
              <a:solidFill>
                <a:srgbClr val="000000"/>
              </a:solidFill>
              <a:latin typeface="Roboto Light" panose="02000000000000000000" pitchFamily="2" charset="0"/>
              <a:ea typeface="Roboto Light" panose="02000000000000000000" pitchFamily="2" charset="0"/>
            </a:endParaRPr>
          </a:p>
          <a:p>
            <a:pPr marR="0" lvl="0" algn="l" defTabSz="554509" rtl="0" eaLnBrk="1" fontAlgn="auto" latinLnBrk="0" hangingPunct="1">
              <a:lnSpc>
                <a:spcPts val="1800"/>
              </a:lnSpc>
              <a:spcBef>
                <a:spcPts val="0"/>
              </a:spcBef>
              <a:spcAft>
                <a:spcPts val="0"/>
              </a:spcAft>
              <a:buClrTx/>
              <a:buSzTx/>
              <a:tabLst/>
              <a:defRPr/>
            </a:pPr>
            <a:r>
              <a:rPr lang="en-US" sz="1200" dirty="0">
                <a:solidFill>
                  <a:srgbClr val="000000"/>
                </a:solidFill>
                <a:latin typeface="Roboto Light" panose="02000000000000000000" pitchFamily="2" charset="0"/>
                <a:ea typeface="Roboto Light" panose="02000000000000000000" pitchFamily="2" charset="0"/>
              </a:rPr>
              <a:t>This research guides you to the steps you should take to capitalize on each priority.</a:t>
            </a:r>
          </a:p>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23" name="Text Placeholder 4">
            <a:extLst>
              <a:ext uri="{FF2B5EF4-FFF2-40B4-BE49-F238E27FC236}">
                <a16:creationId xmlns:a16="http://schemas.microsoft.com/office/drawing/2014/main" id="{0E76D02C-37FD-CC49-AAC9-FB96C727C05E}"/>
              </a:ext>
            </a:extLst>
          </p:cNvPr>
          <p:cNvSpPr txBox="1">
            <a:spLocks/>
          </p:cNvSpPr>
          <p:nvPr/>
        </p:nvSpPr>
        <p:spPr>
          <a:xfrm>
            <a:off x="9998217" y="828063"/>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r>
              <a:rPr lang="en-US" sz="1000" b="1" dirty="0">
                <a:solidFill>
                  <a:schemeClr val="tx1"/>
                </a:solidFill>
                <a:latin typeface="Montserrat" pitchFamily="2" charset="77"/>
              </a:rPr>
              <a:t>Travis Duncan</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r>
              <a:rPr lang="en-US" sz="1000" dirty="0">
                <a:solidFill>
                  <a:schemeClr val="tx1"/>
                </a:solidFill>
                <a:latin typeface="Montserrat" pitchFamily="2" charset="77"/>
              </a:rPr>
              <a:t>Research Director</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r>
              <a:rPr lang="en-US" sz="1000" b="1" dirty="0">
                <a:solidFill>
                  <a:schemeClr val="tx1"/>
                </a:solidFill>
                <a:latin typeface="Montserrat" pitchFamily="2" charset="77"/>
              </a:rPr>
              <a:t>Jack Hakimian</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r>
              <a:rPr lang="en-US" sz="1000" dirty="0">
                <a:solidFill>
                  <a:schemeClr val="tx1"/>
                </a:solidFill>
                <a:latin typeface="Montserrat" pitchFamily="2" charset="77"/>
              </a:rPr>
              <a:t>Senior Vice President, Workshops &amp; Advisory</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kumimoji="0" lang="en-US" sz="800" b="1" i="0" u="none" strike="noStrike" kern="1200" cap="none" spc="0" normalizeH="0" baseline="0" noProof="0" dirty="0">
              <a:ln>
                <a:noFill/>
              </a:ln>
              <a:solidFill>
                <a:schemeClr val="tx1"/>
              </a:solidFill>
              <a:effectLst/>
              <a:uLnTx/>
              <a:uFillTx/>
              <a:latin typeface="Montserrat" pitchFamily="2" charset="77"/>
              <a:ea typeface="+mn-ea"/>
              <a:cs typeface="+mn-cs"/>
            </a:endParaRPr>
          </a:p>
        </p:txBody>
      </p:sp>
      <p:pic>
        <p:nvPicPr>
          <p:cNvPr id="45" name="Picture 2">
            <a:extLst>
              <a:ext uri="{FF2B5EF4-FFF2-40B4-BE49-F238E27FC236}">
                <a16:creationId xmlns:a16="http://schemas.microsoft.com/office/drawing/2014/main" id="{65D796B0-7A5E-A747-B281-1C7F7941C4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83458" y="881773"/>
            <a:ext cx="1022400" cy="1022400"/>
          </a:xfrm>
          <a:prstGeom prst="rect">
            <a:avLst/>
          </a:prstGeom>
          <a:blipFill>
            <a:blip r:embed="rId7" cstate="screen">
              <a:extLst>
                <a:ext uri="{28A0092B-C50C-407E-A947-70E740481C1C}">
                  <a14:useLocalDpi xmlns:a14="http://schemas.microsoft.com/office/drawing/2010/main"/>
                </a:ext>
              </a:extLst>
            </a:blip>
            <a:stretch>
              <a:fillRect/>
            </a:stretch>
          </a:blipFill>
          <a:ln>
            <a:solidFill>
              <a:schemeClr val="tx1">
                <a:lumMod val="20000"/>
                <a:lumOff val="80000"/>
              </a:schemeClr>
            </a:solidFill>
          </a:ln>
          <a:effectLst/>
        </p:spPr>
      </p:pic>
      <p:sp>
        <p:nvSpPr>
          <p:cNvPr id="47" name="TextBox 46">
            <a:hlinkClick r:id="rId8"/>
            <a:extLst>
              <a:ext uri="{FF2B5EF4-FFF2-40B4-BE49-F238E27FC236}">
                <a16:creationId xmlns:a16="http://schemas.microsoft.com/office/drawing/2014/main" id="{0DC7CFB9-049F-5142-8EF9-1E8FFEBC30DF}"/>
              </a:ext>
            </a:extLst>
          </p:cNvPr>
          <p:cNvSpPr txBox="1"/>
          <p:nvPr/>
        </p:nvSpPr>
        <p:spPr>
          <a:xfrm>
            <a:off x="7675951" y="2061980"/>
            <a:ext cx="2671201"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pic>
        <p:nvPicPr>
          <p:cNvPr id="51" name="Picture 50">
            <a:extLst>
              <a:ext uri="{FF2B5EF4-FFF2-40B4-BE49-F238E27FC236}">
                <a16:creationId xmlns:a16="http://schemas.microsoft.com/office/drawing/2014/main" id="{C396C34A-A562-8745-BCD5-6A6869C7844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787842" y="881773"/>
            <a:ext cx="1022400" cy="1022400"/>
          </a:xfrm>
          <a:prstGeom prst="rect">
            <a:avLst/>
          </a:prstGeom>
        </p:spPr>
      </p:pic>
      <p:cxnSp>
        <p:nvCxnSpPr>
          <p:cNvPr id="32" name="Straight Connector 31">
            <a:extLst>
              <a:ext uri="{FF2B5EF4-FFF2-40B4-BE49-F238E27FC236}">
                <a16:creationId xmlns:a16="http://schemas.microsoft.com/office/drawing/2014/main" id="{FA41CE1C-85F4-6641-8AC9-95F8B3085BD4}"/>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AEDA9C9-4B7B-4303-BF89-7ADE43A3895E}"/>
              </a:ext>
            </a:extLst>
          </p:cNvPr>
          <p:cNvCxnSpPr>
            <a:cxnSpLocks/>
          </p:cNvCxnSpPr>
          <p:nvPr/>
        </p:nvCxnSpPr>
        <p:spPr>
          <a:xfrm>
            <a:off x="379417" y="2631387"/>
            <a:ext cx="2014991"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pic>
        <p:nvPicPr>
          <p:cNvPr id="26" name="Picture 25" descr="Icon&#10;&#10;Description automatically generated">
            <a:extLst>
              <a:ext uri="{FF2B5EF4-FFF2-40B4-BE49-F238E27FC236}">
                <a16:creationId xmlns:a16="http://schemas.microsoft.com/office/drawing/2014/main" id="{DBC919E5-759A-EE4B-B468-D2A91A29CC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3076737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49921" y="844129"/>
            <a:ext cx="5746079" cy="1153758"/>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kumimoji="0" lang="en-US" sz="4200" b="1" i="0" u="none" strike="noStrike" kern="0" cap="none" spc="0" normalizeH="0" baseline="0" noProof="0" dirty="0">
                <a:ln>
                  <a:noFill/>
                </a:ln>
                <a:solidFill>
                  <a:srgbClr val="2576B7"/>
                </a:solidFill>
                <a:effectLst>
                  <a:outerShdw sx="1000" sy="1000" algn="ctr" rotWithShape="0">
                    <a:prstClr val="black"/>
                  </a:outerShdw>
                </a:effectLst>
                <a:uLnTx/>
                <a:uFillTx/>
                <a:latin typeface="Montserrat" pitchFamily="2" charset="77"/>
                <a:ea typeface="Roboto Medium" panose="02000000000000000000" pitchFamily="2" charset="0"/>
                <a:cs typeface="+mn-cs"/>
              </a:rPr>
              <a:t>Recruit &amp; Retain People of Color in IT</a:t>
            </a:r>
          </a:p>
        </p:txBody>
      </p:sp>
      <p:sp>
        <p:nvSpPr>
          <p:cNvPr id="11" name="TextBox 10">
            <a:extLst>
              <a:ext uri="{FF2B5EF4-FFF2-40B4-BE49-F238E27FC236}">
                <a16:creationId xmlns:a16="http://schemas.microsoft.com/office/drawing/2014/main" id="{B7D793DC-0F50-4CA2-8088-C2136F91ACA7}"/>
              </a:ext>
            </a:extLst>
          </p:cNvPr>
          <p:cNvSpPr txBox="1"/>
          <p:nvPr/>
        </p:nvSpPr>
        <p:spPr>
          <a:xfrm>
            <a:off x="373628" y="1997887"/>
            <a:ext cx="6889934" cy="545837"/>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rPr>
              <a:t>Good business, not good philanthropy.</a:t>
            </a:r>
          </a:p>
        </p:txBody>
      </p:sp>
      <p:sp>
        <p:nvSpPr>
          <p:cNvPr id="18" name="TextBox 17">
            <a:extLst>
              <a:ext uri="{FF2B5EF4-FFF2-40B4-BE49-F238E27FC236}">
                <a16:creationId xmlns:a16="http://schemas.microsoft.com/office/drawing/2014/main" id="{FF1D3799-9310-4C98-8871-F9B6D3A35F6C}"/>
              </a:ext>
            </a:extLst>
          </p:cNvPr>
          <p:cNvSpPr txBox="1"/>
          <p:nvPr/>
        </p:nvSpPr>
        <p:spPr>
          <a:xfrm>
            <a:off x="401764" y="2943589"/>
            <a:ext cx="7068213"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rPr>
              <a:t>Info-Tech’s Approach to Recruiting &amp; Retaining People of Color:</a:t>
            </a: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401764" y="2821551"/>
            <a:ext cx="6529978"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13EE15-E3EC-1F4A-A93B-AF3B225FC7BF}"/>
              </a:ext>
            </a:extLst>
          </p:cNvPr>
          <p:cNvCxnSpPr>
            <a:cxnSpLocks/>
          </p:cNvCxnSpPr>
          <p:nvPr/>
        </p:nvCxnSpPr>
        <p:spPr>
          <a:xfrm>
            <a:off x="7640200" y="2821551"/>
            <a:ext cx="4240646"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F8325B9-916A-4FD6-95F6-BE24F976E145}"/>
              </a:ext>
            </a:extLst>
          </p:cNvPr>
          <p:cNvSpPr txBox="1"/>
          <p:nvPr/>
        </p:nvSpPr>
        <p:spPr>
          <a:xfrm>
            <a:off x="7640200" y="2958614"/>
            <a:ext cx="4434073"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Diversity yields 19% higher innovation revenue.</a:t>
            </a:r>
          </a:p>
        </p:txBody>
      </p:sp>
      <p:pic>
        <p:nvPicPr>
          <p:cNvPr id="7" name="Picture 6">
            <a:extLst>
              <a:ext uri="{FF2B5EF4-FFF2-40B4-BE49-F238E27FC236}">
                <a16:creationId xmlns:a16="http://schemas.microsoft.com/office/drawing/2014/main" id="{BC34D73B-0EE9-48BF-A327-1B574B522FB4}"/>
              </a:ext>
            </a:extLst>
          </p:cNvPr>
          <p:cNvPicPr>
            <a:picLocks noChangeAspect="1"/>
          </p:cNvPicPr>
          <p:nvPr/>
        </p:nvPicPr>
        <p:blipFill>
          <a:blip r:embed="rId3"/>
          <a:stretch>
            <a:fillRect/>
          </a:stretch>
        </p:blipFill>
        <p:spPr>
          <a:xfrm>
            <a:off x="401764" y="3351643"/>
            <a:ext cx="6410325" cy="2838450"/>
          </a:xfrm>
          <a:prstGeom prst="rect">
            <a:avLst/>
          </a:prstGeom>
          <a:ln>
            <a:noFill/>
          </a:ln>
        </p:spPr>
      </p:pic>
      <p:pic>
        <p:nvPicPr>
          <p:cNvPr id="12" name="Picture 11">
            <a:extLst>
              <a:ext uri="{FF2B5EF4-FFF2-40B4-BE49-F238E27FC236}">
                <a16:creationId xmlns:a16="http://schemas.microsoft.com/office/drawing/2014/main" id="{EAE660FC-25D0-4E78-9545-A047B49091F6}"/>
              </a:ext>
            </a:extLst>
          </p:cNvPr>
          <p:cNvPicPr>
            <a:picLocks noChangeAspect="1"/>
          </p:cNvPicPr>
          <p:nvPr/>
        </p:nvPicPr>
        <p:blipFill>
          <a:blip r:embed="rId4"/>
          <a:stretch>
            <a:fillRect/>
          </a:stretch>
        </p:blipFill>
        <p:spPr>
          <a:xfrm>
            <a:off x="7640201" y="3351644"/>
            <a:ext cx="3210564" cy="2838450"/>
          </a:xfrm>
          <a:prstGeom prst="rect">
            <a:avLst/>
          </a:prstGeom>
          <a:ln>
            <a:noFill/>
          </a:ln>
        </p:spPr>
      </p:pic>
      <p:pic>
        <p:nvPicPr>
          <p:cNvPr id="5122" name="Picture 2">
            <a:extLst>
              <a:ext uri="{FF2B5EF4-FFF2-40B4-BE49-F238E27FC236}">
                <a16:creationId xmlns:a16="http://schemas.microsoft.com/office/drawing/2014/main" id="{63AD5BAE-0E84-4FA5-ACFD-2B14FD97487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87842" y="883184"/>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pic>
        <p:nvPicPr>
          <p:cNvPr id="5124" name="Picture 4">
            <a:extLst>
              <a:ext uri="{FF2B5EF4-FFF2-40B4-BE49-F238E27FC236}">
                <a16:creationId xmlns:a16="http://schemas.microsoft.com/office/drawing/2014/main" id="{A9BCB674-44AC-439F-B7E5-CA02D46C81F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85272" y="883184"/>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sp>
        <p:nvSpPr>
          <p:cNvPr id="30" name="TextBox 29">
            <a:extLst>
              <a:ext uri="{FF2B5EF4-FFF2-40B4-BE49-F238E27FC236}">
                <a16:creationId xmlns:a16="http://schemas.microsoft.com/office/drawing/2014/main" id="{0FF83FA5-401B-4B06-A81A-C5BB5199C7D7}"/>
              </a:ext>
            </a:extLst>
          </p:cNvPr>
          <p:cNvSpPr txBox="1"/>
          <p:nvPr/>
        </p:nvSpPr>
        <p:spPr>
          <a:xfrm>
            <a:off x="7779970" y="6391573"/>
            <a:ext cx="1944763" cy="21544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mn-ea"/>
                <a:cs typeface="+mn-cs"/>
              </a:rPr>
              <a:t>Source: </a:t>
            </a:r>
            <a:r>
              <a:rPr lang="en-US" sz="800" dirty="0">
                <a:solidFill>
                  <a:prstClr val="black"/>
                </a:solidFill>
                <a:latin typeface="Roboto Light" panose="02000000000000000000" pitchFamily="2" charset="0"/>
              </a:rPr>
              <a:t>BCG Henderson Institute, 2018</a:t>
            </a:r>
            <a:endPar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pic>
        <p:nvPicPr>
          <p:cNvPr id="20" name="Picture 19">
            <a:extLst>
              <a:ext uri="{FF2B5EF4-FFF2-40B4-BE49-F238E27FC236}">
                <a16:creationId xmlns:a16="http://schemas.microsoft.com/office/drawing/2014/main" id="{2DFC16CC-F209-A344-AB3B-6F0E18205A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grpSp>
        <p:nvGrpSpPr>
          <p:cNvPr id="22" name="Group 21">
            <a:extLst>
              <a:ext uri="{FF2B5EF4-FFF2-40B4-BE49-F238E27FC236}">
                <a16:creationId xmlns:a16="http://schemas.microsoft.com/office/drawing/2014/main" id="{6BA9F213-ACBD-4348-85D3-8ED96817D707}"/>
              </a:ext>
            </a:extLst>
          </p:cNvPr>
          <p:cNvGrpSpPr/>
          <p:nvPr/>
        </p:nvGrpSpPr>
        <p:grpSpPr>
          <a:xfrm>
            <a:off x="7675952" y="836531"/>
            <a:ext cx="4204894" cy="1640068"/>
            <a:chOff x="7675952" y="641794"/>
            <a:chExt cx="4204894" cy="1640068"/>
          </a:xfrm>
        </p:grpSpPr>
        <p:sp>
          <p:nvSpPr>
            <p:cNvPr id="23" name="Text Placeholder 4">
              <a:extLst>
                <a:ext uri="{FF2B5EF4-FFF2-40B4-BE49-F238E27FC236}">
                  <a16:creationId xmlns:a16="http://schemas.microsoft.com/office/drawing/2014/main" id="{F5497A1B-5123-AD43-B339-B7C61C7449AE}"/>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Allison Straker</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r>
                <a:rPr lang="en-US" sz="1000" dirty="0">
                  <a:solidFill>
                    <a:schemeClr val="tx1"/>
                  </a:solidFill>
                  <a:latin typeface="Montserrat" pitchFamily="2" charset="77"/>
                </a:rPr>
                <a:t>Research Director</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Ugbad Farah</a:t>
              </a:r>
            </a:p>
            <a:p>
              <a:pPr lvl="0" defTabSz="554509">
                <a:lnSpc>
                  <a:spcPct val="100000"/>
                </a:lnSpc>
                <a:defRPr/>
              </a:pPr>
              <a:r>
                <a:rPr lang="en-US" sz="1000" dirty="0">
                  <a:solidFill>
                    <a:schemeClr val="tx1"/>
                  </a:solidFill>
                  <a:latin typeface="Montserrat" pitchFamily="2" charset="77"/>
                </a:rPr>
                <a:t>Senior Research Analyst</a:t>
              </a:r>
            </a:p>
          </p:txBody>
        </p:sp>
        <p:sp>
          <p:nvSpPr>
            <p:cNvPr id="27" name="TextBox 26">
              <a:extLst>
                <a:ext uri="{FF2B5EF4-FFF2-40B4-BE49-F238E27FC236}">
                  <a16:creationId xmlns:a16="http://schemas.microsoft.com/office/drawing/2014/main" id="{E975F33C-6236-6F43-A0FF-F2C8466E2E48}"/>
                </a:ext>
              </a:extLst>
            </p:cNvPr>
            <p:cNvSpPr txBox="1"/>
            <p:nvPr/>
          </p:nvSpPr>
          <p:spPr>
            <a:xfrm>
              <a:off x="7675952" y="1866883"/>
              <a:ext cx="2661848"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24" name="Straight Connector 23">
            <a:extLst>
              <a:ext uri="{FF2B5EF4-FFF2-40B4-BE49-F238E27FC236}">
                <a16:creationId xmlns:a16="http://schemas.microsoft.com/office/drawing/2014/main" id="{7F5CE3F5-1A61-D941-9A44-8A08DDFDA749}"/>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descr="Icon&#10;&#10;Description automatically generated">
            <a:extLst>
              <a:ext uri="{FF2B5EF4-FFF2-40B4-BE49-F238E27FC236}">
                <a16:creationId xmlns:a16="http://schemas.microsoft.com/office/drawing/2014/main" id="{34556027-3EC7-F442-8275-0D4FA9D0F1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3778017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78057" y="844127"/>
            <a:ext cx="4863246" cy="1028680"/>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kumimoji="0" lang="en-US" sz="4200" b="1" i="0" u="none" strike="noStrike" kern="0" cap="none" spc="0" normalizeH="0" baseline="0" noProof="0" dirty="0">
                <a:ln>
                  <a:noFill/>
                </a:ln>
                <a:solidFill>
                  <a:srgbClr val="2576B7"/>
                </a:solidFill>
                <a:effectLst>
                  <a:outerShdw sx="1000" sy="1000" algn="ctr" rotWithShape="0">
                    <a:prstClr val="black"/>
                  </a:outerShdw>
                </a:effectLst>
                <a:uLnTx/>
                <a:uFillTx/>
                <a:latin typeface="Montserrat" pitchFamily="2" charset="77"/>
                <a:ea typeface="Roboto Medium" panose="02000000000000000000" pitchFamily="2" charset="0"/>
                <a:cs typeface="+mn-cs"/>
              </a:rPr>
              <a:t>Get the Most Out of Your ERP</a:t>
            </a:r>
          </a:p>
        </p:txBody>
      </p:sp>
      <p:sp>
        <p:nvSpPr>
          <p:cNvPr id="11" name="TextBox 10">
            <a:extLst>
              <a:ext uri="{FF2B5EF4-FFF2-40B4-BE49-F238E27FC236}">
                <a16:creationId xmlns:a16="http://schemas.microsoft.com/office/drawing/2014/main" id="{B7D793DC-0F50-4CA2-8088-C2136F91ACA7}"/>
              </a:ext>
            </a:extLst>
          </p:cNvPr>
          <p:cNvSpPr txBox="1"/>
          <p:nvPr/>
        </p:nvSpPr>
        <p:spPr>
          <a:xfrm>
            <a:off x="401764" y="1987727"/>
            <a:ext cx="6889934" cy="545837"/>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rPr>
              <a:t>The key to your digital strategy is to continuously optimize your enterprise applications.</a:t>
            </a:r>
          </a:p>
        </p:txBody>
      </p:sp>
      <p:sp>
        <p:nvSpPr>
          <p:cNvPr id="18" name="TextBox 17">
            <a:extLst>
              <a:ext uri="{FF2B5EF4-FFF2-40B4-BE49-F238E27FC236}">
                <a16:creationId xmlns:a16="http://schemas.microsoft.com/office/drawing/2014/main" id="{FF1D3799-9310-4C98-8871-F9B6D3A35F6C}"/>
              </a:ext>
            </a:extLst>
          </p:cNvPr>
          <p:cNvSpPr txBox="1"/>
          <p:nvPr/>
        </p:nvSpPr>
        <p:spPr>
          <a:xfrm>
            <a:off x="371285" y="3085656"/>
            <a:ext cx="5541836" cy="286855"/>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rPr>
              <a:t>Focus on key organizational processes supported by ERP.</a:t>
            </a: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381444" y="2902659"/>
            <a:ext cx="5108639"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13EE15-E3EC-1F4A-A93B-AF3B225FC7BF}"/>
              </a:ext>
            </a:extLst>
          </p:cNvPr>
          <p:cNvCxnSpPr>
            <a:cxnSpLocks/>
          </p:cNvCxnSpPr>
          <p:nvPr/>
        </p:nvCxnSpPr>
        <p:spPr>
          <a:xfrm>
            <a:off x="6897595" y="2902659"/>
            <a:ext cx="4409213"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F8325B9-916A-4FD6-95F6-BE24F976E145}"/>
              </a:ext>
            </a:extLst>
          </p:cNvPr>
          <p:cNvSpPr txBox="1"/>
          <p:nvPr/>
        </p:nvSpPr>
        <p:spPr>
          <a:xfrm>
            <a:off x="6897595" y="3085657"/>
            <a:ext cx="5627370"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Key deliverable: ERP Optimization Roadmap</a:t>
            </a:r>
          </a:p>
        </p:txBody>
      </p:sp>
      <p:pic>
        <p:nvPicPr>
          <p:cNvPr id="6146" name="Picture 2">
            <a:extLst>
              <a:ext uri="{FF2B5EF4-FFF2-40B4-BE49-F238E27FC236}">
                <a16:creationId xmlns:a16="http://schemas.microsoft.com/office/drawing/2014/main" id="{FFAA5F5F-4A92-4468-ADD2-B35001EF10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444" y="3485471"/>
            <a:ext cx="5108639" cy="28893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CB149F9-5F98-46F2-9997-6646901E974E}"/>
              </a:ext>
            </a:extLst>
          </p:cNvPr>
          <p:cNvPicPr>
            <a:picLocks noChangeAspect="1"/>
          </p:cNvPicPr>
          <p:nvPr/>
        </p:nvPicPr>
        <p:blipFill>
          <a:blip r:embed="rId4"/>
          <a:stretch>
            <a:fillRect/>
          </a:stretch>
        </p:blipFill>
        <p:spPr>
          <a:xfrm>
            <a:off x="6928075" y="3485471"/>
            <a:ext cx="4378733" cy="2834049"/>
          </a:xfrm>
          <a:prstGeom prst="rect">
            <a:avLst/>
          </a:prstGeom>
        </p:spPr>
      </p:pic>
      <p:pic>
        <p:nvPicPr>
          <p:cNvPr id="6148" name="Picture 4">
            <a:extLst>
              <a:ext uri="{FF2B5EF4-FFF2-40B4-BE49-F238E27FC236}">
                <a16:creationId xmlns:a16="http://schemas.microsoft.com/office/drawing/2014/main" id="{9C7294E1-888F-41BA-8A6B-65CD8D942C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87842" y="888008"/>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pic>
        <p:nvPicPr>
          <p:cNvPr id="6150" name="Picture 6">
            <a:extLst>
              <a:ext uri="{FF2B5EF4-FFF2-40B4-BE49-F238E27FC236}">
                <a16:creationId xmlns:a16="http://schemas.microsoft.com/office/drawing/2014/main" id="{30606A86-A408-4F27-BAEB-CDAB9B71504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83458" y="903033"/>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pic>
        <p:nvPicPr>
          <p:cNvPr id="19" name="Picture 18">
            <a:extLst>
              <a:ext uri="{FF2B5EF4-FFF2-40B4-BE49-F238E27FC236}">
                <a16:creationId xmlns:a16="http://schemas.microsoft.com/office/drawing/2014/main" id="{9F0E1692-8782-FC49-8249-6839F9F2E4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grpSp>
        <p:nvGrpSpPr>
          <p:cNvPr id="20" name="Group 19">
            <a:extLst>
              <a:ext uri="{FF2B5EF4-FFF2-40B4-BE49-F238E27FC236}">
                <a16:creationId xmlns:a16="http://schemas.microsoft.com/office/drawing/2014/main" id="{E8E80907-7116-074C-B8BA-8C849B0DACAE}"/>
              </a:ext>
            </a:extLst>
          </p:cNvPr>
          <p:cNvGrpSpPr/>
          <p:nvPr/>
        </p:nvGrpSpPr>
        <p:grpSpPr>
          <a:xfrm>
            <a:off x="7673635" y="834298"/>
            <a:ext cx="4207211" cy="1640929"/>
            <a:chOff x="7673635" y="641794"/>
            <a:chExt cx="4207211" cy="1640929"/>
          </a:xfrm>
        </p:grpSpPr>
        <p:sp>
          <p:nvSpPr>
            <p:cNvPr id="21" name="Text Placeholder 4">
              <a:extLst>
                <a:ext uri="{FF2B5EF4-FFF2-40B4-BE49-F238E27FC236}">
                  <a16:creationId xmlns:a16="http://schemas.microsoft.com/office/drawing/2014/main" id="{53257CA0-2F97-6548-B002-250448334397}"/>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Lisa Highfield</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r>
                <a:rPr lang="en-US" sz="1000" dirty="0">
                  <a:solidFill>
                    <a:schemeClr val="tx1"/>
                  </a:solidFill>
                  <a:latin typeface="Montserrat" pitchFamily="2" charset="77"/>
                </a:rPr>
                <a:t>Research Director</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Robert Fayle</a:t>
              </a:r>
            </a:p>
            <a:p>
              <a:pPr lvl="0" defTabSz="554509">
                <a:lnSpc>
                  <a:spcPct val="100000"/>
                </a:lnSpc>
                <a:defRPr/>
              </a:pPr>
              <a:r>
                <a:rPr lang="en-US" sz="1000" dirty="0">
                  <a:solidFill>
                    <a:schemeClr val="tx1"/>
                  </a:solidFill>
                  <a:latin typeface="Montserrat" pitchFamily="2" charset="77"/>
                </a:rPr>
                <a:t>Research Director</a:t>
              </a:r>
            </a:p>
          </p:txBody>
        </p:sp>
        <p:sp>
          <p:nvSpPr>
            <p:cNvPr id="23" name="TextBox 22">
              <a:extLst>
                <a:ext uri="{FF2B5EF4-FFF2-40B4-BE49-F238E27FC236}">
                  <a16:creationId xmlns:a16="http://schemas.microsoft.com/office/drawing/2014/main" id="{2B6E2949-46AC-AD47-9723-1344E6120F8A}"/>
                </a:ext>
              </a:extLst>
            </p:cNvPr>
            <p:cNvSpPr txBox="1"/>
            <p:nvPr/>
          </p:nvSpPr>
          <p:spPr>
            <a:xfrm>
              <a:off x="7673635" y="1867744"/>
              <a:ext cx="2724129"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22" name="Straight Connector 21">
            <a:extLst>
              <a:ext uri="{FF2B5EF4-FFF2-40B4-BE49-F238E27FC236}">
                <a16:creationId xmlns:a16="http://schemas.microsoft.com/office/drawing/2014/main" id="{81837FFA-BA63-8440-9D84-5CE0624FADBD}"/>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a:extLst>
              <a:ext uri="{FF2B5EF4-FFF2-40B4-BE49-F238E27FC236}">
                <a16:creationId xmlns:a16="http://schemas.microsoft.com/office/drawing/2014/main" id="{F25C0634-91C4-8C48-AFE5-07D38A7D04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1270061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49921" y="830060"/>
            <a:ext cx="6889934" cy="1104618"/>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576B7"/>
                </a:solidFill>
                <a:effectLst>
                  <a:outerShdw sx="1000" sy="1000" algn="ctr" rotWithShape="0">
                    <a:prstClr val="black"/>
                  </a:outerShdw>
                </a:effectLst>
                <a:uLnTx/>
                <a:uFillTx/>
                <a:latin typeface="Montserrat" pitchFamily="2" charset="77"/>
                <a:ea typeface="Roboto Medium" panose="02000000000000000000" pitchFamily="2" charset="0"/>
                <a:cs typeface="+mn-cs"/>
              </a:rPr>
              <a:t>Risk-Proof Agile Contracts</a:t>
            </a:r>
          </a:p>
        </p:txBody>
      </p:sp>
      <p:sp>
        <p:nvSpPr>
          <p:cNvPr id="11" name="TextBox 10">
            <a:extLst>
              <a:ext uri="{FF2B5EF4-FFF2-40B4-BE49-F238E27FC236}">
                <a16:creationId xmlns:a16="http://schemas.microsoft.com/office/drawing/2014/main" id="{B7D793DC-0F50-4CA2-8088-C2136F91ACA7}"/>
              </a:ext>
            </a:extLst>
          </p:cNvPr>
          <p:cNvSpPr txBox="1"/>
          <p:nvPr/>
        </p:nvSpPr>
        <p:spPr>
          <a:xfrm>
            <a:off x="359560" y="1977568"/>
            <a:ext cx="4966584" cy="533980"/>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rPr>
              <a:t>Improve Agile development adoption by focusing on better vendor contracts.</a:t>
            </a:r>
          </a:p>
        </p:txBody>
      </p:sp>
      <p:sp>
        <p:nvSpPr>
          <p:cNvPr id="18" name="TextBox 17">
            <a:extLst>
              <a:ext uri="{FF2B5EF4-FFF2-40B4-BE49-F238E27FC236}">
                <a16:creationId xmlns:a16="http://schemas.microsoft.com/office/drawing/2014/main" id="{FF1D3799-9310-4C98-8871-F9B6D3A35F6C}"/>
              </a:ext>
            </a:extLst>
          </p:cNvPr>
          <p:cNvSpPr txBox="1"/>
          <p:nvPr/>
        </p:nvSpPr>
        <p:spPr>
          <a:xfrm>
            <a:off x="4095787" y="3126298"/>
            <a:ext cx="3709470" cy="459100"/>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rPr>
              <a:t>Agile contracts require Agile-specific clauses to protect you adequately.</a:t>
            </a:r>
          </a:p>
        </p:txBody>
      </p:sp>
      <p:sp>
        <p:nvSpPr>
          <p:cNvPr id="19" name="TextBox 18">
            <a:extLst>
              <a:ext uri="{FF2B5EF4-FFF2-40B4-BE49-F238E27FC236}">
                <a16:creationId xmlns:a16="http://schemas.microsoft.com/office/drawing/2014/main" id="{3A0CADEB-2EDD-4E36-86DC-0F0CF730B609}"/>
              </a:ext>
            </a:extLst>
          </p:cNvPr>
          <p:cNvSpPr txBox="1"/>
          <p:nvPr/>
        </p:nvSpPr>
        <p:spPr>
          <a:xfrm>
            <a:off x="381635" y="3126298"/>
            <a:ext cx="3381566" cy="2423740"/>
          </a:xfrm>
          <a:prstGeom prst="rect">
            <a:avLst/>
          </a:prstGeom>
          <a:noFill/>
        </p:spPr>
        <p:txBody>
          <a:bodyPr wrap="square" lIns="0" tIns="0" rIns="0" bIns="0">
            <a:noAutofit/>
          </a:bodyPr>
          <a:lstStyle/>
          <a:p>
            <a:pPr marL="0" marR="0" lvl="0" indent="0" algn="l" defTabSz="554509" rtl="0" eaLnBrk="1" fontAlgn="auto" latinLnBrk="0" hangingPunct="1">
              <a:lnSpc>
                <a:spcPts val="18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Outsourcing Agile development is a barrier to adopting Agile.</a:t>
            </a:r>
          </a:p>
          <a:p>
            <a:pPr marL="0" marR="0" lvl="0" indent="0" algn="l" defTabSz="554509" rtl="0" eaLnBrk="1" fontAlgn="auto" latinLnBrk="0" hangingPunct="1">
              <a:lnSpc>
                <a:spcPts val="1800"/>
              </a:lnSpc>
              <a:spcBef>
                <a:spcPts val="0"/>
              </a:spcBef>
              <a:spcAft>
                <a:spcPts val="0"/>
              </a:spcAft>
              <a:buClrTx/>
              <a:buSzTx/>
              <a:buFontTx/>
              <a:buNone/>
              <a:tabLst/>
              <a:defRPr/>
            </a:pPr>
            <a:endParaRPr lang="en-US" sz="1200" dirty="0">
              <a:solidFill>
                <a:srgbClr val="1B191A"/>
              </a:solidFill>
              <a:latin typeface="Montserrat" pitchFamily="2" charset="77"/>
              <a:ea typeface="Roboto Light" panose="02000000000000000000" pitchFamily="2" charset="0"/>
            </a:endParaRPr>
          </a:p>
          <a:p>
            <a:pPr marL="180975" indent="-180975" defTabSz="554509">
              <a:lnSpc>
                <a:spcPts val="1500"/>
              </a:lnSpc>
              <a:buFont typeface="Arial" panose="020B0604020202020204" pitchFamily="34" charset="0"/>
              <a:buChar char="•"/>
              <a:defRPr/>
            </a:pP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Traditional “waterfall” contracting approaches conflict with Agile methodologies.</a:t>
            </a:r>
          </a:p>
          <a:p>
            <a:pPr marL="180975" marR="0" lvl="0" indent="-180975" algn="l" defTabSz="554509"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Legal departments and procurement teams are unfamiliar with Agile.</a:t>
            </a:r>
          </a:p>
          <a:p>
            <a:pPr marL="180975" marR="0" lvl="0" indent="-180975" algn="l" defTabSz="554509"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Customers are forced to take on too much risk.</a:t>
            </a:r>
          </a:p>
          <a:p>
            <a:pPr marL="180975" marR="0" lvl="0" indent="-180975" algn="l" defTabSz="554509" rtl="0" eaLnBrk="1" fontAlgn="auto" latinLnBrk="0" hangingPunct="1">
              <a:lnSpc>
                <a:spcPts val="1500"/>
              </a:lnSpc>
              <a:spcBef>
                <a:spcPts val="0"/>
              </a:spcBef>
              <a:spcAft>
                <a:spcPts val="0"/>
              </a:spcAft>
              <a:buClrTx/>
              <a:buSzTx/>
              <a:buFont typeface="Arial" panose="020B0604020202020204" pitchFamily="34" charset="0"/>
              <a:buChar char="•"/>
              <a:tabLst/>
              <a:defRPr/>
            </a:pPr>
            <a:r>
              <a:rPr lang="en-US" sz="1200" dirty="0">
                <a:solidFill>
                  <a:srgbClr val="1B191A"/>
                </a:solidFill>
                <a:latin typeface="Roboto Light" panose="02000000000000000000" pitchFamily="2" charset="0"/>
                <a:ea typeface="Roboto Light" panose="02000000000000000000" pitchFamily="2" charset="0"/>
              </a:rPr>
              <a:t>The “definition of done” is too vague for lawyers.</a:t>
            </a:r>
            <a:endPar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endParaRP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381635" y="3004259"/>
            <a:ext cx="3291840"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DB5C13-100B-8346-B9C7-7EB57E4F974C}"/>
              </a:ext>
            </a:extLst>
          </p:cNvPr>
          <p:cNvCxnSpPr>
            <a:cxnSpLocks/>
          </p:cNvCxnSpPr>
          <p:nvPr/>
        </p:nvCxnSpPr>
        <p:spPr>
          <a:xfrm>
            <a:off x="4095787" y="3004259"/>
            <a:ext cx="3774530"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BA687D4-F442-E44F-BC04-5D2A6662F89F}"/>
              </a:ext>
            </a:extLst>
          </p:cNvPr>
          <p:cNvSpPr txBox="1"/>
          <p:nvPr/>
        </p:nvSpPr>
        <p:spPr>
          <a:xfrm>
            <a:off x="8160476" y="3820668"/>
            <a:ext cx="3670209" cy="2987421"/>
          </a:xfrm>
          <a:prstGeom prst="rect">
            <a:avLst/>
          </a:prstGeom>
          <a:noFill/>
        </p:spPr>
        <p:txBody>
          <a:bodyPr wrap="square" lIns="0" tIns="0" rIns="0" bIns="0">
            <a:noAutofit/>
          </a:bodyPr>
          <a:lstStyle/>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Modify your </a:t>
            </a:r>
            <a:r>
              <a:rPr lang="en-US" sz="1200" dirty="0">
                <a:solidFill>
                  <a:srgbClr val="1B191A"/>
                </a:solidFill>
                <a:latin typeface="Roboto Light" panose="02000000000000000000" pitchFamily="2" charset="0"/>
                <a:ea typeface="Roboto Light" panose="02000000000000000000" pitchFamily="2" charset="0"/>
              </a:rPr>
              <a:t>Agile</a:t>
            </a: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 contracts based on true differences between “regular” and Agile contracts.</a:t>
            </a:r>
          </a:p>
          <a:p>
            <a:pPr marL="180975" indent="-180975" defTabSz="554509">
              <a:lnSpc>
                <a:spcPts val="1800"/>
              </a:lnSpc>
              <a:buFont typeface="Arial" panose="020B0604020202020204" pitchFamily="34" charset="0"/>
              <a:buChar char="•"/>
              <a:defRPr/>
            </a:pPr>
            <a:r>
              <a:rPr lang="en-US" sz="1200" dirty="0">
                <a:solidFill>
                  <a:srgbClr val="1B191A"/>
                </a:solidFill>
                <a:latin typeface="Roboto Light" panose="02000000000000000000" pitchFamily="2" charset="0"/>
                <a:ea typeface="Roboto Light" panose="02000000000000000000" pitchFamily="2" charset="0"/>
              </a:rPr>
              <a:t>Develop a legally acceptable definition of “done.”</a:t>
            </a:r>
            <a:endPar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endParaRPr>
          </a:p>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Avoid disruptions due to vendor personnel changes.</a:t>
            </a:r>
          </a:p>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Preserve your contractual flexibility by developing appropriate termination language.</a:t>
            </a:r>
          </a:p>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Ensure that you own or have appropriate rights to the work product.</a:t>
            </a:r>
          </a:p>
          <a:p>
            <a:pPr marL="180975" marR="0" lvl="0" indent="-180975" algn="l" defTabSz="554509"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Document key Agile processes in the contract so both parties are clear on roles and responsibilities.</a:t>
            </a:r>
          </a:p>
        </p:txBody>
      </p:sp>
      <p:pic>
        <p:nvPicPr>
          <p:cNvPr id="13" name="Picture 12" descr="A person wearing a blue shirt&#10;&#10;Description automatically generated">
            <a:extLst>
              <a:ext uri="{FF2B5EF4-FFF2-40B4-BE49-F238E27FC236}">
                <a16:creationId xmlns:a16="http://schemas.microsoft.com/office/drawing/2014/main" id="{5C6B8C3D-5242-41DB-87C4-72A7CD2DE3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2260" y="893918"/>
            <a:ext cx="1022400" cy="1013154"/>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pic>
      <p:sp>
        <p:nvSpPr>
          <p:cNvPr id="39" name="TextBox 38">
            <a:extLst>
              <a:ext uri="{FF2B5EF4-FFF2-40B4-BE49-F238E27FC236}">
                <a16:creationId xmlns:a16="http://schemas.microsoft.com/office/drawing/2014/main" id="{1531FFD0-3634-4B51-A888-E1FDD6577CE5}"/>
              </a:ext>
            </a:extLst>
          </p:cNvPr>
          <p:cNvSpPr txBox="1"/>
          <p:nvPr/>
        </p:nvSpPr>
        <p:spPr>
          <a:xfrm>
            <a:off x="4080497" y="6408864"/>
            <a:ext cx="3789820" cy="21544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mn-ea"/>
                <a:cs typeface="+mn-cs"/>
              </a:rPr>
              <a:t>Source: Digital.ai, 2020</a:t>
            </a:r>
          </a:p>
        </p:txBody>
      </p:sp>
      <p:pic>
        <p:nvPicPr>
          <p:cNvPr id="43" name="Picture 42">
            <a:extLst>
              <a:ext uri="{FF2B5EF4-FFF2-40B4-BE49-F238E27FC236}">
                <a16:creationId xmlns:a16="http://schemas.microsoft.com/office/drawing/2014/main" id="{B82351F4-9A13-44BA-BABA-85F3689D25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84" t="1336" r="1847" b="1340"/>
          <a:stretch/>
        </p:blipFill>
        <p:spPr>
          <a:xfrm>
            <a:off x="4200698" y="3820668"/>
            <a:ext cx="3601172" cy="2329369"/>
          </a:xfrm>
          <a:prstGeom prst="rect">
            <a:avLst/>
          </a:prstGeom>
        </p:spPr>
      </p:pic>
      <p:sp>
        <p:nvSpPr>
          <p:cNvPr id="44" name="TextBox 43">
            <a:extLst>
              <a:ext uri="{FF2B5EF4-FFF2-40B4-BE49-F238E27FC236}">
                <a16:creationId xmlns:a16="http://schemas.microsoft.com/office/drawing/2014/main" id="{EF8325B9-916A-4FD6-95F6-BE24F976E145}"/>
              </a:ext>
            </a:extLst>
          </p:cNvPr>
          <p:cNvSpPr txBox="1"/>
          <p:nvPr/>
        </p:nvSpPr>
        <p:spPr>
          <a:xfrm>
            <a:off x="8137843" y="3126298"/>
            <a:ext cx="3709470" cy="662380"/>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Use Info-Tech’s Agile Contracts Checklist to improve your Agile contracts.</a:t>
            </a:r>
          </a:p>
        </p:txBody>
      </p:sp>
      <p:sp>
        <p:nvSpPr>
          <p:cNvPr id="17" name="Arrow: Left 16">
            <a:extLst>
              <a:ext uri="{FF2B5EF4-FFF2-40B4-BE49-F238E27FC236}">
                <a16:creationId xmlns:a16="http://schemas.microsoft.com/office/drawing/2014/main" id="{2ECBBAB4-F76F-476D-AB89-ACB17AF257FE}"/>
              </a:ext>
            </a:extLst>
          </p:cNvPr>
          <p:cNvSpPr/>
          <p:nvPr/>
        </p:nvSpPr>
        <p:spPr>
          <a:xfrm>
            <a:off x="6248399" y="4714240"/>
            <a:ext cx="1372711" cy="32040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800" dirty="0">
                <a:latin typeface="Roboto Medium" panose="02000000000000000000" pitchFamily="2" charset="0"/>
                <a:ea typeface="Roboto Medium" panose="02000000000000000000" pitchFamily="2" charset="0"/>
              </a:rPr>
              <a:t>Vendor Management</a:t>
            </a:r>
          </a:p>
        </p:txBody>
      </p:sp>
      <p:pic>
        <p:nvPicPr>
          <p:cNvPr id="4098" name="Picture 2">
            <a:extLst>
              <a:ext uri="{FF2B5EF4-FFF2-40B4-BE49-F238E27FC236}">
                <a16:creationId xmlns:a16="http://schemas.microsoft.com/office/drawing/2014/main" id="{77B7D2EE-8EEF-4262-9D68-914CDC3D9DA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92885" y="884672"/>
            <a:ext cx="1022400" cy="1022400"/>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pic>
      <p:pic>
        <p:nvPicPr>
          <p:cNvPr id="24" name="Picture 23">
            <a:extLst>
              <a:ext uri="{FF2B5EF4-FFF2-40B4-BE49-F238E27FC236}">
                <a16:creationId xmlns:a16="http://schemas.microsoft.com/office/drawing/2014/main" id="{8A22E77B-90F5-6A41-8F5E-A3EF72E21B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grpSp>
        <p:nvGrpSpPr>
          <p:cNvPr id="27" name="Group 26">
            <a:extLst>
              <a:ext uri="{FF2B5EF4-FFF2-40B4-BE49-F238E27FC236}">
                <a16:creationId xmlns:a16="http://schemas.microsoft.com/office/drawing/2014/main" id="{06263D93-9692-B649-8142-3DDDD7568B30}"/>
              </a:ext>
            </a:extLst>
          </p:cNvPr>
          <p:cNvGrpSpPr/>
          <p:nvPr/>
        </p:nvGrpSpPr>
        <p:grpSpPr>
          <a:xfrm>
            <a:off x="7683261" y="834301"/>
            <a:ext cx="4197585" cy="1642677"/>
            <a:chOff x="7683261" y="641794"/>
            <a:chExt cx="4197585" cy="1642677"/>
          </a:xfrm>
        </p:grpSpPr>
        <p:sp>
          <p:nvSpPr>
            <p:cNvPr id="28" name="Text Placeholder 4">
              <a:extLst>
                <a:ext uri="{FF2B5EF4-FFF2-40B4-BE49-F238E27FC236}">
                  <a16:creationId xmlns:a16="http://schemas.microsoft.com/office/drawing/2014/main" id="{0D451D00-607B-6A4D-A9B0-58CE397E88DB}"/>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Steve Jeffery</a:t>
              </a:r>
            </a:p>
            <a:p>
              <a:pPr lvl="0" defTabSz="554509">
                <a:lnSpc>
                  <a:spcPct val="100000"/>
                </a:lnSpc>
                <a:defRPr/>
              </a:pPr>
              <a:r>
                <a:rPr lang="en-US" sz="1000" dirty="0">
                  <a:solidFill>
                    <a:schemeClr val="tx1"/>
                  </a:solidFill>
                  <a:latin typeface="Montserrat" pitchFamily="2" charset="77"/>
                </a:rPr>
                <a:t>Practice Lead</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Phil Bode</a:t>
              </a:r>
            </a:p>
            <a:p>
              <a:pPr lvl="0" defTabSz="554509">
                <a:lnSpc>
                  <a:spcPct val="100000"/>
                </a:lnSpc>
                <a:defRPr/>
              </a:pPr>
              <a:r>
                <a:rPr lang="en-US" sz="1000" dirty="0">
                  <a:solidFill>
                    <a:schemeClr val="tx1"/>
                  </a:solidFill>
                  <a:latin typeface="Montserrat" pitchFamily="2" charset="77"/>
                </a:rPr>
                <a:t>Research Director</a:t>
              </a:r>
              <a:endParaRPr kumimoji="0" lang="en-US" sz="800" b="1" i="0" u="none" strike="noStrike" kern="1200" cap="none" spc="0" normalizeH="0" baseline="0" noProof="0" dirty="0">
                <a:ln>
                  <a:noFill/>
                </a:ln>
                <a:solidFill>
                  <a:schemeClr val="tx1"/>
                </a:solidFill>
                <a:effectLst/>
                <a:uLnTx/>
                <a:uFillTx/>
                <a:latin typeface="Montserrat" pitchFamily="2" charset="77"/>
                <a:ea typeface="+mn-ea"/>
                <a:cs typeface="+mn-cs"/>
              </a:endParaRPr>
            </a:p>
          </p:txBody>
        </p:sp>
        <p:sp>
          <p:nvSpPr>
            <p:cNvPr id="30" name="TextBox 29">
              <a:extLst>
                <a:ext uri="{FF2B5EF4-FFF2-40B4-BE49-F238E27FC236}">
                  <a16:creationId xmlns:a16="http://schemas.microsoft.com/office/drawing/2014/main" id="{0A036DD2-6429-FB4C-8AA1-3C7E1DB82F70}"/>
                </a:ext>
              </a:extLst>
            </p:cNvPr>
            <p:cNvSpPr txBox="1"/>
            <p:nvPr/>
          </p:nvSpPr>
          <p:spPr>
            <a:xfrm>
              <a:off x="7683261" y="1869492"/>
              <a:ext cx="2683148"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8">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8">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8">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29" name="Straight Connector 28">
            <a:extLst>
              <a:ext uri="{FF2B5EF4-FFF2-40B4-BE49-F238E27FC236}">
                <a16:creationId xmlns:a16="http://schemas.microsoft.com/office/drawing/2014/main" id="{94AD01FF-D36E-B649-A048-31FE374F7569}"/>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F2BEF11-AC13-4A13-823C-2AB6302007EA}"/>
              </a:ext>
            </a:extLst>
          </p:cNvPr>
          <p:cNvCxnSpPr>
            <a:cxnSpLocks/>
          </p:cNvCxnSpPr>
          <p:nvPr/>
        </p:nvCxnSpPr>
        <p:spPr>
          <a:xfrm>
            <a:off x="8160476" y="3004259"/>
            <a:ext cx="3841746"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3D2C453B-CDD0-6743-8298-3F053B7425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3479095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92125" y="844127"/>
            <a:ext cx="5703876" cy="1104618"/>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576B7"/>
                </a:solidFill>
                <a:effectLst>
                  <a:outerShdw sx="1000" sy="1000" algn="ctr" rotWithShape="0">
                    <a:prstClr val="black"/>
                  </a:outerShdw>
                </a:effectLst>
                <a:uLnTx/>
                <a:uFillTx/>
                <a:latin typeface="Montserrat" pitchFamily="2" charset="77"/>
                <a:ea typeface="Roboto Medium" panose="02000000000000000000" pitchFamily="2" charset="0"/>
                <a:cs typeface="+mn-cs"/>
              </a:rPr>
              <a:t>Manage Your Technical Debt</a:t>
            </a:r>
          </a:p>
        </p:txBody>
      </p:sp>
      <p:sp>
        <p:nvSpPr>
          <p:cNvPr id="11" name="TextBox 10">
            <a:extLst>
              <a:ext uri="{FF2B5EF4-FFF2-40B4-BE49-F238E27FC236}">
                <a16:creationId xmlns:a16="http://schemas.microsoft.com/office/drawing/2014/main" id="{B7D793DC-0F50-4CA2-8088-C2136F91ACA7}"/>
              </a:ext>
            </a:extLst>
          </p:cNvPr>
          <p:cNvSpPr txBox="1"/>
          <p:nvPr/>
        </p:nvSpPr>
        <p:spPr>
          <a:xfrm>
            <a:off x="371284" y="1983819"/>
            <a:ext cx="5086836" cy="605412"/>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lang="en-US" sz="2000" dirty="0">
                <a:solidFill>
                  <a:schemeClr val="tx2"/>
                </a:solidFill>
                <a:latin typeface="Montserrat Light" pitchFamily="2" charset="77"/>
                <a:ea typeface="Roboto Light" panose="02000000000000000000" pitchFamily="2" charset="0"/>
              </a:rPr>
              <a:t>Make the case for managing technical debt in terms of business impact.</a:t>
            </a:r>
            <a:endPar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endParaRPr>
          </a:p>
        </p:txBody>
      </p:sp>
      <p:sp>
        <p:nvSpPr>
          <p:cNvPr id="18" name="TextBox 17">
            <a:extLst>
              <a:ext uri="{FF2B5EF4-FFF2-40B4-BE49-F238E27FC236}">
                <a16:creationId xmlns:a16="http://schemas.microsoft.com/office/drawing/2014/main" id="{FF1D3799-9310-4C98-8871-F9B6D3A35F6C}"/>
              </a:ext>
            </a:extLst>
          </p:cNvPr>
          <p:cNvSpPr txBox="1"/>
          <p:nvPr/>
        </p:nvSpPr>
        <p:spPr>
          <a:xfrm>
            <a:off x="401764" y="3238057"/>
            <a:ext cx="2114221"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rPr>
              <a:t>Tech debt costs $$</a:t>
            </a: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401764" y="3055059"/>
            <a:ext cx="2114221"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13EE15-E3EC-1F4A-A93B-AF3B225FC7BF}"/>
              </a:ext>
            </a:extLst>
          </p:cNvPr>
          <p:cNvCxnSpPr>
            <a:cxnSpLocks/>
          </p:cNvCxnSpPr>
          <p:nvPr/>
        </p:nvCxnSpPr>
        <p:spPr>
          <a:xfrm>
            <a:off x="3048000" y="3055059"/>
            <a:ext cx="4749977" cy="39292"/>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F8325B9-916A-4FD6-95F6-BE24F976E145}"/>
              </a:ext>
            </a:extLst>
          </p:cNvPr>
          <p:cNvSpPr txBox="1"/>
          <p:nvPr/>
        </p:nvSpPr>
        <p:spPr>
          <a:xfrm>
            <a:off x="3048000" y="3238056"/>
            <a:ext cx="3698240" cy="459036"/>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Technical debt interest accumulates faster than principal repayments.</a:t>
            </a:r>
          </a:p>
        </p:txBody>
      </p:sp>
      <p:sp>
        <p:nvSpPr>
          <p:cNvPr id="30" name="TextBox 29">
            <a:extLst>
              <a:ext uri="{FF2B5EF4-FFF2-40B4-BE49-F238E27FC236}">
                <a16:creationId xmlns:a16="http://schemas.microsoft.com/office/drawing/2014/main" id="{0FF83FA5-401B-4B06-A81A-C5BB5199C7D7}"/>
              </a:ext>
            </a:extLst>
          </p:cNvPr>
          <p:cNvSpPr txBox="1"/>
          <p:nvPr/>
        </p:nvSpPr>
        <p:spPr>
          <a:xfrm>
            <a:off x="401764" y="6400248"/>
            <a:ext cx="1771639" cy="21544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mn-ea"/>
                <a:cs typeface="+mn-cs"/>
              </a:rPr>
              <a:t>Source: Info-Tech </a:t>
            </a:r>
            <a:r>
              <a:rPr lang="en-US" sz="800" dirty="0">
                <a:solidFill>
                  <a:prstClr val="black"/>
                </a:solidFill>
                <a:latin typeface="Roboto Light" panose="02000000000000000000" pitchFamily="2" charset="0"/>
              </a:rPr>
              <a:t>CIO Survey, 2021</a:t>
            </a:r>
            <a:endPar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28" name="TextBox 27">
            <a:extLst>
              <a:ext uri="{FF2B5EF4-FFF2-40B4-BE49-F238E27FC236}">
                <a16:creationId xmlns:a16="http://schemas.microsoft.com/office/drawing/2014/main" id="{8AF5CD3C-FC11-47F3-B362-D0D4E04344C9}"/>
              </a:ext>
            </a:extLst>
          </p:cNvPr>
          <p:cNvSpPr txBox="1"/>
          <p:nvPr/>
        </p:nvSpPr>
        <p:spPr>
          <a:xfrm>
            <a:off x="8578645" y="3238057"/>
            <a:ext cx="2719275" cy="459036"/>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Three practical steps to managing technical debt:</a:t>
            </a:r>
          </a:p>
        </p:txBody>
      </p:sp>
      <p:sp>
        <p:nvSpPr>
          <p:cNvPr id="29" name="TextBox 28">
            <a:extLst>
              <a:ext uri="{FF2B5EF4-FFF2-40B4-BE49-F238E27FC236}">
                <a16:creationId xmlns:a16="http://schemas.microsoft.com/office/drawing/2014/main" id="{3880B55C-3EFA-4854-9D2A-EB3623CF26BE}"/>
              </a:ext>
            </a:extLst>
          </p:cNvPr>
          <p:cNvSpPr txBox="1"/>
          <p:nvPr/>
        </p:nvSpPr>
        <p:spPr>
          <a:xfrm>
            <a:off x="8598144" y="3953886"/>
            <a:ext cx="3397211" cy="2215991"/>
          </a:xfrm>
          <a:prstGeom prst="rect">
            <a:avLst/>
          </a:prstGeom>
          <a:noFill/>
        </p:spPr>
        <p:txBody>
          <a:bodyPr wrap="square" lIns="0" tIns="0" rIns="0" bIns="0">
            <a:noAutofit/>
          </a:bodyPr>
          <a:lstStyle/>
          <a:p>
            <a:pPr marL="222250" marR="0" lvl="0" indent="-222250" algn="l" defTabSz="554509" rtl="0" eaLnBrk="1" fontAlgn="auto" latinLnBrk="0" hangingPunct="1">
              <a:spcBef>
                <a:spcPts val="0"/>
              </a:spcBef>
              <a:spcAft>
                <a:spcPts val="0"/>
              </a:spcAft>
              <a:buClrTx/>
              <a:buSzTx/>
              <a:buAutoNum type="arabicPeriod"/>
              <a:defRPr/>
            </a:pP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Identify tech debt</a:t>
            </a:r>
          </a:p>
          <a:p>
            <a:pPr marL="593725" lvl="1" indent="-228600" defTabSz="554509">
              <a:buFont typeface="+mj-lt"/>
              <a:buAutoNum type="alphaLcParenR"/>
              <a:defRPr/>
            </a:pPr>
            <a:r>
              <a:rPr lang="en-US" sz="1200" dirty="0">
                <a:solidFill>
                  <a:srgbClr val="1B191A"/>
                </a:solidFill>
                <a:latin typeface="Roboto Light" panose="02000000000000000000" pitchFamily="2" charset="0"/>
                <a:ea typeface="Roboto Light" panose="02000000000000000000" pitchFamily="2" charset="0"/>
              </a:rPr>
              <a:t>Define tech debt</a:t>
            </a:r>
          </a:p>
          <a:p>
            <a:pPr marL="593725" lvl="1" indent="-228600" defTabSz="554509">
              <a:buFont typeface="+mj-lt"/>
              <a:buAutoNum type="alphaLcParenR"/>
              <a:defRPr/>
            </a:pPr>
            <a:r>
              <a:rPr lang="en-US" sz="1200" dirty="0">
                <a:solidFill>
                  <a:srgbClr val="1B191A"/>
                </a:solidFill>
                <a:latin typeface="Roboto Light" panose="02000000000000000000" pitchFamily="2" charset="0"/>
                <a:ea typeface="Roboto Light" panose="02000000000000000000" pitchFamily="2" charset="0"/>
              </a:rPr>
              <a:t>Inventory tech debt</a:t>
            </a:r>
          </a:p>
          <a:p>
            <a:pPr marL="577850" lvl="1" indent="-212725" defTabSz="554509">
              <a:buAutoNum type="alphaLcParenR"/>
              <a:defRPr/>
            </a:pPr>
            <a:endPar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endParaRPr>
          </a:p>
          <a:p>
            <a:pPr marL="222250" marR="0" lvl="0" indent="-222250" algn="l" defTabSz="554509" rtl="0" eaLnBrk="1" fontAlgn="auto" latinLnBrk="0" hangingPunct="1">
              <a:spcBef>
                <a:spcPts val="0"/>
              </a:spcBef>
              <a:spcAft>
                <a:spcPts val="0"/>
              </a:spcAft>
              <a:buClrTx/>
              <a:buSzTx/>
              <a:buAutoNum type="arabicPeriod"/>
              <a:defRPr/>
            </a:pPr>
            <a:r>
              <a:rPr lang="en-US" sz="1200" dirty="0">
                <a:solidFill>
                  <a:srgbClr val="1B191A"/>
                </a:solidFill>
                <a:latin typeface="Roboto Light" panose="02000000000000000000" pitchFamily="2" charset="0"/>
                <a:ea typeface="Roboto Light" panose="02000000000000000000" pitchFamily="2" charset="0"/>
              </a:rPr>
              <a:t>Measure tech debt</a:t>
            </a:r>
          </a:p>
          <a:p>
            <a:pPr marL="577850" lvl="1" indent="-212725" defTabSz="554509">
              <a:buFont typeface="+mj-lt"/>
              <a:buAutoNum type="alphaLcParenR"/>
              <a:defRPr/>
            </a:pPr>
            <a:r>
              <a:rPr lang="en-US" sz="1200" dirty="0">
                <a:solidFill>
                  <a:srgbClr val="1B191A"/>
                </a:solidFill>
                <a:latin typeface="Roboto Light" panose="02000000000000000000" pitchFamily="2" charset="0"/>
                <a:ea typeface="Roboto Light" panose="02000000000000000000" pitchFamily="2" charset="0"/>
              </a:rPr>
              <a:t>Score and prioritize</a:t>
            </a:r>
          </a:p>
          <a:p>
            <a:pPr marL="577850" lvl="1" indent="-212725" defTabSz="554509">
              <a:buAutoNum type="alphaLcParenR"/>
              <a:defRPr/>
            </a:pPr>
            <a:r>
              <a:rPr lang="en-US" sz="1200" dirty="0">
                <a:solidFill>
                  <a:srgbClr val="1B191A"/>
                </a:solidFill>
                <a:latin typeface="Roboto Light" panose="02000000000000000000" pitchFamily="2" charset="0"/>
                <a:ea typeface="Roboto Light" panose="02000000000000000000" pitchFamily="2" charset="0"/>
              </a:rPr>
              <a:t>Estimate business impact</a:t>
            </a:r>
          </a:p>
          <a:p>
            <a:pPr marL="577850" lvl="1" indent="-212725" defTabSz="554509">
              <a:buAutoNum type="alphaLcParenR"/>
              <a:defRPr/>
            </a:pPr>
            <a:endParaRPr lang="en-US" sz="1200" dirty="0">
              <a:solidFill>
                <a:srgbClr val="1B191A"/>
              </a:solidFill>
              <a:latin typeface="Roboto Light" panose="02000000000000000000" pitchFamily="2" charset="0"/>
              <a:ea typeface="Roboto Light" panose="02000000000000000000" pitchFamily="2" charset="0"/>
            </a:endParaRPr>
          </a:p>
          <a:p>
            <a:pPr marL="222250" marR="0" lvl="0" indent="-222250" algn="l" defTabSz="554509" rtl="0" eaLnBrk="1" fontAlgn="auto" latinLnBrk="0" hangingPunct="1">
              <a:spcBef>
                <a:spcPts val="0"/>
              </a:spcBef>
              <a:spcAft>
                <a:spcPts val="0"/>
              </a:spcAft>
              <a:buClrTx/>
              <a:buSzTx/>
              <a:buAutoNum type="arabicPeriod"/>
              <a:defRPr/>
            </a:pPr>
            <a:r>
              <a:rPr lang="en-US" sz="1200" dirty="0">
                <a:solidFill>
                  <a:srgbClr val="1B191A"/>
                </a:solidFill>
                <a:latin typeface="Roboto Light" panose="02000000000000000000" pitchFamily="2" charset="0"/>
                <a:ea typeface="Roboto Light" panose="02000000000000000000" pitchFamily="2" charset="0"/>
              </a:rPr>
              <a:t>Manage tech debt</a:t>
            </a:r>
          </a:p>
          <a:p>
            <a:pPr marL="593725" lvl="1" indent="-228600" defTabSz="554509">
              <a:buFont typeface="+mj-lt"/>
              <a:buAutoNum type="alphaLcParenR"/>
              <a:defRPr/>
            </a:pPr>
            <a:r>
              <a:rPr lang="en-US" sz="1200" dirty="0">
                <a:solidFill>
                  <a:srgbClr val="1B191A"/>
                </a:solidFill>
                <a:latin typeface="Roboto Light" panose="02000000000000000000" pitchFamily="2" charset="0"/>
                <a:ea typeface="Roboto Light" panose="02000000000000000000" pitchFamily="2" charset="0"/>
              </a:rPr>
              <a:t>Plan tech debt reduction actions</a:t>
            </a:r>
          </a:p>
          <a:p>
            <a:pPr marL="593725" lvl="1" indent="-228600" defTabSz="554509">
              <a:buFont typeface="+mj-lt"/>
              <a:buAutoNum type="alphaLcParenR"/>
              <a:defRPr/>
            </a:pPr>
            <a:r>
              <a:rPr lang="en-US" sz="1200" dirty="0">
                <a:solidFill>
                  <a:srgbClr val="1B191A"/>
                </a:solidFill>
                <a:latin typeface="Roboto Light" panose="02000000000000000000" pitchFamily="2" charset="0"/>
                <a:ea typeface="Roboto Light" panose="02000000000000000000" pitchFamily="2" charset="0"/>
              </a:rPr>
              <a:t>Track and control</a:t>
            </a:r>
          </a:p>
          <a:p>
            <a:pPr marL="180975" marR="0" lvl="0" indent="-180975" algn="l" defTabSz="554509" rtl="0" eaLnBrk="1" fontAlgn="auto" latinLnBrk="0" hangingPunct="1">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endParaRPr>
          </a:p>
        </p:txBody>
      </p:sp>
      <p:pic>
        <p:nvPicPr>
          <p:cNvPr id="17" name="Picture 16">
            <a:extLst>
              <a:ext uri="{FF2B5EF4-FFF2-40B4-BE49-F238E27FC236}">
                <a16:creationId xmlns:a16="http://schemas.microsoft.com/office/drawing/2014/main" id="{753A9B0E-4228-4084-A9BA-C1ACB1F28A8D}"/>
              </a:ext>
            </a:extLst>
          </p:cNvPr>
          <p:cNvPicPr>
            <a:picLocks noChangeAspect="1"/>
          </p:cNvPicPr>
          <p:nvPr/>
        </p:nvPicPr>
        <p:blipFill>
          <a:blip r:embed="rId3"/>
          <a:stretch>
            <a:fillRect/>
          </a:stretch>
        </p:blipFill>
        <p:spPr>
          <a:xfrm>
            <a:off x="295448" y="3699696"/>
            <a:ext cx="1104900" cy="2419350"/>
          </a:xfrm>
          <a:prstGeom prst="rect">
            <a:avLst/>
          </a:prstGeom>
        </p:spPr>
      </p:pic>
      <p:sp>
        <p:nvSpPr>
          <p:cNvPr id="31" name="TextBox 30">
            <a:extLst>
              <a:ext uri="{FF2B5EF4-FFF2-40B4-BE49-F238E27FC236}">
                <a16:creationId xmlns:a16="http://schemas.microsoft.com/office/drawing/2014/main" id="{26D541E7-EDA2-48F3-9B5D-3A6BF8379D85}"/>
              </a:ext>
            </a:extLst>
          </p:cNvPr>
          <p:cNvSpPr txBox="1"/>
          <p:nvPr/>
        </p:nvSpPr>
        <p:spPr>
          <a:xfrm>
            <a:off x="1584131" y="3860931"/>
            <a:ext cx="1155260" cy="2215991"/>
          </a:xfrm>
          <a:prstGeom prst="rect">
            <a:avLst/>
          </a:prstGeom>
          <a:noFill/>
        </p:spPr>
        <p:txBody>
          <a:bodyPr wrap="square" lIns="0" tIns="0" rIns="0" bIns="0">
            <a:noAutofit/>
          </a:bodyPr>
          <a:lstStyle/>
          <a:p>
            <a:pPr marR="0" lvl="0" algn="l" defTabSz="554509" rtl="0" eaLnBrk="1" fontAlgn="auto" latinLnBrk="0" hangingPunct="1">
              <a:spcBef>
                <a:spcPts val="0"/>
              </a:spcBef>
              <a:spcAft>
                <a:spcPts val="0"/>
              </a:spcAft>
              <a:buClrTx/>
              <a:buSzTx/>
              <a:tabLst/>
              <a:defRPr/>
            </a:pPr>
            <a:r>
              <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rPr>
              <a:t>25% of development time is spent on technical debt.</a:t>
            </a:r>
          </a:p>
          <a:p>
            <a:pPr marR="0" lvl="0" algn="l" defTabSz="554509" rtl="0" eaLnBrk="1" fontAlgn="auto" latinLnBrk="0" hangingPunct="1">
              <a:spcBef>
                <a:spcPts val="0"/>
              </a:spcBef>
              <a:spcAft>
                <a:spcPts val="0"/>
              </a:spcAft>
              <a:buClrTx/>
              <a:buSzTx/>
              <a:tabLst/>
              <a:defRPr/>
            </a:pPr>
            <a:endParaRPr lang="en-US" sz="1200" dirty="0">
              <a:solidFill>
                <a:srgbClr val="1B191A"/>
              </a:solidFill>
              <a:latin typeface="Roboto Light" panose="02000000000000000000" pitchFamily="2" charset="0"/>
              <a:ea typeface="Roboto Light" panose="02000000000000000000" pitchFamily="2" charset="0"/>
            </a:endParaRPr>
          </a:p>
          <a:p>
            <a:pPr marR="0" lvl="0" algn="l" defTabSz="554509" rtl="0" eaLnBrk="1" fontAlgn="auto" latinLnBrk="0" hangingPunct="1">
              <a:spcBef>
                <a:spcPts val="0"/>
              </a:spcBef>
              <a:spcAft>
                <a:spcPts val="0"/>
              </a:spcAft>
              <a:buClrTx/>
              <a:buSzTx/>
              <a:tabLst/>
              <a:defRPr/>
            </a:pPr>
            <a:endParaRPr lang="en-US" sz="1200" dirty="0">
              <a:solidFill>
                <a:srgbClr val="1B191A"/>
              </a:solidFill>
              <a:latin typeface="Roboto Light" panose="02000000000000000000" pitchFamily="2" charset="0"/>
              <a:ea typeface="Roboto Light" panose="02000000000000000000" pitchFamily="2" charset="0"/>
            </a:endParaRPr>
          </a:p>
          <a:p>
            <a:pPr marR="0" lvl="0" algn="l" defTabSz="554509" rtl="0" eaLnBrk="1" fontAlgn="auto" latinLnBrk="0" hangingPunct="1">
              <a:spcBef>
                <a:spcPts val="0"/>
              </a:spcBef>
              <a:spcAft>
                <a:spcPts val="0"/>
              </a:spcAft>
              <a:buClrTx/>
              <a:buSzTx/>
              <a:tabLst/>
              <a:defRPr/>
            </a:pPr>
            <a:endParaRPr lang="en-US" sz="1200" dirty="0">
              <a:solidFill>
                <a:srgbClr val="1B191A"/>
              </a:solidFill>
              <a:latin typeface="Roboto Light" panose="02000000000000000000" pitchFamily="2" charset="0"/>
              <a:ea typeface="Roboto Light" panose="02000000000000000000" pitchFamily="2" charset="0"/>
            </a:endParaRPr>
          </a:p>
          <a:p>
            <a:pPr marR="0" lvl="0" algn="l" defTabSz="554509" rtl="0" eaLnBrk="1" fontAlgn="auto" latinLnBrk="0" hangingPunct="1">
              <a:spcBef>
                <a:spcPts val="0"/>
              </a:spcBef>
              <a:spcAft>
                <a:spcPts val="0"/>
              </a:spcAft>
              <a:buClrTx/>
              <a:buSzTx/>
              <a:tabLst/>
              <a:defRPr/>
            </a:pPr>
            <a:endParaRPr lang="en-US" sz="1200" dirty="0">
              <a:solidFill>
                <a:srgbClr val="1B191A"/>
              </a:solidFill>
              <a:latin typeface="Roboto Light" panose="02000000000000000000" pitchFamily="2" charset="0"/>
              <a:ea typeface="Roboto Light" panose="02000000000000000000" pitchFamily="2" charset="0"/>
            </a:endParaRPr>
          </a:p>
          <a:p>
            <a:pPr marR="0" lvl="0" algn="l" defTabSz="554509" rtl="0" eaLnBrk="1" fontAlgn="auto" latinLnBrk="0" hangingPunct="1">
              <a:spcBef>
                <a:spcPts val="0"/>
              </a:spcBef>
              <a:spcAft>
                <a:spcPts val="0"/>
              </a:spcAft>
              <a:buClrTx/>
              <a:buSzTx/>
              <a:tabLst/>
              <a:defRPr/>
            </a:pPr>
            <a:r>
              <a:rPr lang="en-US" sz="1200" dirty="0">
                <a:solidFill>
                  <a:srgbClr val="1B191A"/>
                </a:solidFill>
                <a:latin typeface="Roboto Light" panose="02000000000000000000" pitchFamily="2" charset="0"/>
                <a:ea typeface="Roboto Light" panose="02000000000000000000" pitchFamily="2" charset="0"/>
              </a:rPr>
              <a:t>93% of IT shops have no solution to technical debt.</a:t>
            </a:r>
          </a:p>
          <a:p>
            <a:pPr marL="180975" marR="0" lvl="0" indent="-180975" algn="l" defTabSz="554509" rtl="0" eaLnBrk="1" fontAlgn="auto" latinLnBrk="0" hangingPunct="1">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endParaRPr>
          </a:p>
        </p:txBody>
      </p:sp>
      <p:pic>
        <p:nvPicPr>
          <p:cNvPr id="8194" name="Picture 2">
            <a:extLst>
              <a:ext uri="{FF2B5EF4-FFF2-40B4-BE49-F238E27FC236}">
                <a16:creationId xmlns:a16="http://schemas.microsoft.com/office/drawing/2014/main" id="{6427F649-A565-4499-92E9-40EABEF6AF5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87842" y="894439"/>
            <a:ext cx="1022400" cy="1022400"/>
          </a:xfrm>
          <a:prstGeom prst="rect">
            <a:avLst/>
          </a:prstGeom>
          <a:blipFill>
            <a:blip r:embed="rId5" cstate="screen">
              <a:extLst>
                <a:ext uri="{28A0092B-C50C-407E-A947-70E740481C1C}">
                  <a14:useLocalDpi xmlns:a14="http://schemas.microsoft.com/office/drawing/2010/main"/>
                </a:ext>
              </a:extLst>
            </a:blip>
            <a:stretch>
              <a:fillRect/>
            </a:stretch>
          </a:blipFill>
          <a:ln>
            <a:noFill/>
          </a:ln>
          <a:effectLst/>
        </p:spPr>
      </p:pic>
      <p:pic>
        <p:nvPicPr>
          <p:cNvPr id="8198" name="Picture 6">
            <a:extLst>
              <a:ext uri="{FF2B5EF4-FFF2-40B4-BE49-F238E27FC236}">
                <a16:creationId xmlns:a16="http://schemas.microsoft.com/office/drawing/2014/main" id="{85DB3BF8-02E7-4C3A-989B-75593844082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83458" y="884159"/>
            <a:ext cx="1022400" cy="1022400"/>
          </a:xfrm>
          <a:prstGeom prst="rect">
            <a:avLst/>
          </a:prstGeom>
          <a:blipFill>
            <a:blip r:embed="rId5" cstate="screen">
              <a:extLst>
                <a:ext uri="{28A0092B-C50C-407E-A947-70E740481C1C}">
                  <a14:useLocalDpi xmlns:a14="http://schemas.microsoft.com/office/drawing/2010/main"/>
                </a:ext>
              </a:extLst>
            </a:blip>
            <a:stretch>
              <a:fillRect/>
            </a:stretch>
          </a:blipFill>
          <a:ln>
            <a:noFill/>
          </a:ln>
          <a:effectLst/>
        </p:spPr>
      </p:pic>
      <p:pic>
        <p:nvPicPr>
          <p:cNvPr id="23" name="Picture 22">
            <a:extLst>
              <a:ext uri="{FF2B5EF4-FFF2-40B4-BE49-F238E27FC236}">
                <a16:creationId xmlns:a16="http://schemas.microsoft.com/office/drawing/2014/main" id="{29A976E0-8579-C24E-BFE6-F9202A25C4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pic>
        <p:nvPicPr>
          <p:cNvPr id="33" name="Picture 32">
            <a:extLst>
              <a:ext uri="{FF2B5EF4-FFF2-40B4-BE49-F238E27FC236}">
                <a16:creationId xmlns:a16="http://schemas.microsoft.com/office/drawing/2014/main" id="{2E1F6DC8-19A9-4F46-B0B1-9C75AFD7915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813"/>
          <a:stretch/>
        </p:blipFill>
        <p:spPr>
          <a:xfrm>
            <a:off x="3058161" y="3787885"/>
            <a:ext cx="4749977" cy="2640612"/>
          </a:xfrm>
          <a:prstGeom prst="rect">
            <a:avLst/>
          </a:prstGeom>
        </p:spPr>
      </p:pic>
      <p:grpSp>
        <p:nvGrpSpPr>
          <p:cNvPr id="34" name="Group 33">
            <a:extLst>
              <a:ext uri="{FF2B5EF4-FFF2-40B4-BE49-F238E27FC236}">
                <a16:creationId xmlns:a16="http://schemas.microsoft.com/office/drawing/2014/main" id="{F1CB4B0B-6A3E-EA4D-AF33-BA1F7A0339D3}"/>
              </a:ext>
            </a:extLst>
          </p:cNvPr>
          <p:cNvGrpSpPr/>
          <p:nvPr/>
        </p:nvGrpSpPr>
        <p:grpSpPr>
          <a:xfrm>
            <a:off x="7673636" y="834300"/>
            <a:ext cx="4207210" cy="1641709"/>
            <a:chOff x="7673636" y="641794"/>
            <a:chExt cx="4207210" cy="1641709"/>
          </a:xfrm>
        </p:grpSpPr>
        <p:sp>
          <p:nvSpPr>
            <p:cNvPr id="35" name="Text Placeholder 4">
              <a:extLst>
                <a:ext uri="{FF2B5EF4-FFF2-40B4-BE49-F238E27FC236}">
                  <a16:creationId xmlns:a16="http://schemas.microsoft.com/office/drawing/2014/main" id="{602CDC13-DD75-EA4F-8C5E-73F11589B246}"/>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Sandi Conrad </a:t>
              </a:r>
            </a:p>
            <a:p>
              <a:pPr lvl="0" defTabSz="554509">
                <a:lnSpc>
                  <a:spcPct val="100000"/>
                </a:lnSpc>
                <a:defRPr/>
              </a:pPr>
              <a:r>
                <a:rPr lang="en-US" sz="1000" dirty="0">
                  <a:solidFill>
                    <a:schemeClr val="tx1"/>
                  </a:solidFill>
                  <a:latin typeface="Montserrat" pitchFamily="2" charset="77"/>
                </a:rPr>
                <a:t>Principal Research Director</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Andrew Sharp</a:t>
              </a:r>
            </a:p>
            <a:p>
              <a:pPr lvl="0" defTabSz="554509">
                <a:lnSpc>
                  <a:spcPct val="100000"/>
                </a:lnSpc>
                <a:defRPr/>
              </a:pPr>
              <a:r>
                <a:rPr lang="en-US" sz="1000" dirty="0">
                  <a:solidFill>
                    <a:schemeClr val="tx1"/>
                  </a:solidFill>
                  <a:latin typeface="Montserrat" pitchFamily="2" charset="77"/>
                </a:rPr>
                <a:t>Senior Research Analyst</a:t>
              </a:r>
            </a:p>
          </p:txBody>
        </p:sp>
        <p:sp>
          <p:nvSpPr>
            <p:cNvPr id="37" name="TextBox 36">
              <a:extLst>
                <a:ext uri="{FF2B5EF4-FFF2-40B4-BE49-F238E27FC236}">
                  <a16:creationId xmlns:a16="http://schemas.microsoft.com/office/drawing/2014/main" id="{506A06B4-1B19-3443-BB0B-B4DE91891483}"/>
                </a:ext>
              </a:extLst>
            </p:cNvPr>
            <p:cNvSpPr txBox="1"/>
            <p:nvPr/>
          </p:nvSpPr>
          <p:spPr>
            <a:xfrm>
              <a:off x="7673636" y="1868524"/>
              <a:ext cx="2692772"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46" name="Straight Connector 45">
            <a:extLst>
              <a:ext uri="{FF2B5EF4-FFF2-40B4-BE49-F238E27FC236}">
                <a16:creationId xmlns:a16="http://schemas.microsoft.com/office/drawing/2014/main" id="{74964921-E04D-4742-8B9A-D0E83FBA56C8}"/>
              </a:ext>
            </a:extLst>
          </p:cNvPr>
          <p:cNvCxnSpPr>
            <a:cxnSpLocks/>
          </p:cNvCxnSpPr>
          <p:nvPr/>
        </p:nvCxnSpPr>
        <p:spPr>
          <a:xfrm>
            <a:off x="8564880" y="3055059"/>
            <a:ext cx="3016582" cy="19646"/>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685D244-84DB-E945-9308-2C9FD9FD655A}"/>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D94D19C5-6F04-9541-986F-320741F99F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219774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E73E7-6C21-4396-9AF7-6607A0C361CA}"/>
              </a:ext>
            </a:extLst>
          </p:cNvPr>
          <p:cNvSpPr txBox="1"/>
          <p:nvPr/>
        </p:nvSpPr>
        <p:spPr>
          <a:xfrm>
            <a:off x="363989" y="844127"/>
            <a:ext cx="6360368" cy="1043690"/>
          </a:xfrm>
          <a:prstGeom prst="rect">
            <a:avLst/>
          </a:prstGeom>
        </p:spPr>
        <p:txBody>
          <a:bodyPr wrap="square" lIns="0" tIns="0" rIns="0" bIns="0" numCol="1" spcCol="360000" rtlCol="0">
            <a:noAutofit/>
          </a:bodyPr>
          <a:lstStyle/>
          <a:p>
            <a:pPr marL="0" marR="0" lvl="0" indent="0" algn="l" defTabSz="554469" rtl="0" eaLnBrk="1" fontAlgn="auto" latinLnBrk="0" hangingPunct="1">
              <a:lnSpc>
                <a:spcPts val="42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576B7"/>
                </a:solidFill>
                <a:effectLst>
                  <a:outerShdw sx="1000" sy="1000" algn="ctr" rotWithShape="0">
                    <a:prstClr val="black"/>
                  </a:outerShdw>
                </a:effectLst>
                <a:uLnTx/>
                <a:uFillTx/>
                <a:latin typeface="Montserrat" pitchFamily="2" charset="77"/>
                <a:ea typeface="Roboto Medium" panose="02000000000000000000" pitchFamily="2" charset="0"/>
                <a:cs typeface="+mn-cs"/>
              </a:rPr>
              <a:t>Manage Successful Projects</a:t>
            </a:r>
          </a:p>
        </p:txBody>
      </p:sp>
      <p:sp>
        <p:nvSpPr>
          <p:cNvPr id="11" name="TextBox 10">
            <a:extLst>
              <a:ext uri="{FF2B5EF4-FFF2-40B4-BE49-F238E27FC236}">
                <a16:creationId xmlns:a16="http://schemas.microsoft.com/office/drawing/2014/main" id="{B7D793DC-0F50-4CA2-8088-C2136F91ACA7}"/>
              </a:ext>
            </a:extLst>
          </p:cNvPr>
          <p:cNvSpPr txBox="1"/>
          <p:nvPr/>
        </p:nvSpPr>
        <p:spPr>
          <a:xfrm>
            <a:off x="359559" y="1983820"/>
            <a:ext cx="5879315" cy="545836"/>
          </a:xfrm>
          <a:prstGeom prst="rect">
            <a:avLst/>
          </a:prstGeom>
        </p:spPr>
        <p:txBody>
          <a:bodyPr wrap="square" lIns="0" tIns="0" rIns="0" bIns="0" numCol="1" spcCol="360000" rtlCol="0">
            <a:noAutofit/>
          </a:bodyPr>
          <a:lstStyle/>
          <a:p>
            <a:pPr marL="0" marR="0" lvl="0" indent="0" algn="l" defTabSz="554509" rtl="0" eaLnBrk="1" fontAlgn="auto" latinLnBrk="0" hangingPunct="1">
              <a:lnSpc>
                <a:spcPts val="22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rPr>
              <a:t>Our simplified, PMI-</a:t>
            </a:r>
            <a:r>
              <a:rPr lang="en-US" sz="2000" dirty="0">
                <a:solidFill>
                  <a:schemeClr val="tx2"/>
                </a:solidFill>
                <a:latin typeface="Montserrat Light" pitchFamily="2" charset="77"/>
                <a:ea typeface="Roboto Light" panose="02000000000000000000" pitchFamily="2" charset="0"/>
              </a:rPr>
              <a:t>aligned approach will improve the business’ satisfaction with IT.</a:t>
            </a:r>
            <a:endParaRPr kumimoji="0" lang="en-US" sz="2000" u="none" strike="noStrike" kern="1200" cap="none" spc="0" normalizeH="0" baseline="0" noProof="0" dirty="0">
              <a:ln>
                <a:noFill/>
              </a:ln>
              <a:solidFill>
                <a:schemeClr val="tx2"/>
              </a:solidFill>
              <a:effectLst/>
              <a:uLnTx/>
              <a:uFillTx/>
              <a:latin typeface="Montserrat Light" pitchFamily="2" charset="77"/>
              <a:ea typeface="Roboto Light" panose="02000000000000000000" pitchFamily="2" charset="0"/>
              <a:cs typeface="+mn-cs"/>
            </a:endParaRPr>
          </a:p>
        </p:txBody>
      </p:sp>
      <p:sp>
        <p:nvSpPr>
          <p:cNvPr id="18" name="TextBox 17">
            <a:extLst>
              <a:ext uri="{FF2B5EF4-FFF2-40B4-BE49-F238E27FC236}">
                <a16:creationId xmlns:a16="http://schemas.microsoft.com/office/drawing/2014/main" id="{FF1D3799-9310-4C98-8871-F9B6D3A35F6C}"/>
              </a:ext>
            </a:extLst>
          </p:cNvPr>
          <p:cNvSpPr txBox="1"/>
          <p:nvPr/>
        </p:nvSpPr>
        <p:spPr>
          <a:xfrm>
            <a:off x="401764" y="3119602"/>
            <a:ext cx="2922968" cy="472085"/>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Successful projects drive business satisfaction with IT.</a:t>
            </a:r>
            <a:endParaRPr kumimoji="0" lang="en-US" sz="1400" b="1" u="none" strike="noStrike" kern="1200" cap="none" spc="0" normalizeH="0" baseline="0" noProof="0" dirty="0">
              <a:ln>
                <a:noFill/>
              </a:ln>
              <a:solidFill>
                <a:srgbClr val="2576B7"/>
              </a:solidFill>
              <a:effectLst/>
              <a:uLnTx/>
              <a:uFillTx/>
              <a:latin typeface="Montserrat Semi Bold" pitchFamily="2" charset="77"/>
              <a:ea typeface="Roboto Light" panose="02000000000000000000" pitchFamily="2" charset="0"/>
            </a:endParaRPr>
          </a:p>
        </p:txBody>
      </p:sp>
      <p:cxnSp>
        <p:nvCxnSpPr>
          <p:cNvPr id="6" name="Straight Connector 5">
            <a:extLst>
              <a:ext uri="{FF2B5EF4-FFF2-40B4-BE49-F238E27FC236}">
                <a16:creationId xmlns:a16="http://schemas.microsoft.com/office/drawing/2014/main" id="{71B4AD39-AD62-A543-B4AF-50776CC249B8}"/>
              </a:ext>
            </a:extLst>
          </p:cNvPr>
          <p:cNvCxnSpPr>
            <a:cxnSpLocks/>
          </p:cNvCxnSpPr>
          <p:nvPr/>
        </p:nvCxnSpPr>
        <p:spPr>
          <a:xfrm>
            <a:off x="401764" y="2928059"/>
            <a:ext cx="3325368"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FF83FA5-401B-4B06-A81A-C5BB5199C7D7}"/>
              </a:ext>
            </a:extLst>
          </p:cNvPr>
          <p:cNvSpPr txBox="1"/>
          <p:nvPr/>
        </p:nvSpPr>
        <p:spPr>
          <a:xfrm>
            <a:off x="401764" y="6483219"/>
            <a:ext cx="1771639" cy="21544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mn-ea"/>
                <a:cs typeface="+mn-cs"/>
              </a:rPr>
              <a:t>Source: Info-Tech </a:t>
            </a:r>
            <a:r>
              <a:rPr lang="en-US" sz="800" dirty="0">
                <a:solidFill>
                  <a:prstClr val="black"/>
                </a:solidFill>
                <a:latin typeface="Roboto Light" panose="02000000000000000000" pitchFamily="2" charset="0"/>
              </a:rPr>
              <a:t>CIO Survey, 2021</a:t>
            </a:r>
            <a:endParaRPr kumimoji="0" lang="en-US" sz="80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cxnSp>
        <p:nvCxnSpPr>
          <p:cNvPr id="27" name="Straight Connector 26">
            <a:extLst>
              <a:ext uri="{FF2B5EF4-FFF2-40B4-BE49-F238E27FC236}">
                <a16:creationId xmlns:a16="http://schemas.microsoft.com/office/drawing/2014/main" id="{59FD6F5C-2B54-497B-A8BA-05E79CB36B65}"/>
              </a:ext>
            </a:extLst>
          </p:cNvPr>
          <p:cNvCxnSpPr>
            <a:cxnSpLocks/>
          </p:cNvCxnSpPr>
          <p:nvPr/>
        </p:nvCxnSpPr>
        <p:spPr>
          <a:xfrm>
            <a:off x="8588394" y="2939884"/>
            <a:ext cx="2993068" cy="0"/>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AF5CD3C-FC11-47F3-B362-D0D4E04344C9}"/>
              </a:ext>
            </a:extLst>
          </p:cNvPr>
          <p:cNvSpPr txBox="1"/>
          <p:nvPr/>
        </p:nvSpPr>
        <p:spPr>
          <a:xfrm>
            <a:off x="8588394" y="3132605"/>
            <a:ext cx="3358134" cy="222112"/>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The Info-Tech difference:</a:t>
            </a:r>
          </a:p>
        </p:txBody>
      </p:sp>
      <p:sp>
        <p:nvSpPr>
          <p:cNvPr id="29" name="TextBox 28">
            <a:extLst>
              <a:ext uri="{FF2B5EF4-FFF2-40B4-BE49-F238E27FC236}">
                <a16:creationId xmlns:a16="http://schemas.microsoft.com/office/drawing/2014/main" id="{3880B55C-3EFA-4854-9D2A-EB3623CF26BE}"/>
              </a:ext>
            </a:extLst>
          </p:cNvPr>
          <p:cNvSpPr txBox="1"/>
          <p:nvPr/>
        </p:nvSpPr>
        <p:spPr>
          <a:xfrm>
            <a:off x="8617855" y="3591704"/>
            <a:ext cx="2922968" cy="2624502"/>
          </a:xfrm>
          <a:prstGeom prst="rect">
            <a:avLst/>
          </a:prstGeom>
          <a:noFill/>
        </p:spPr>
        <p:txBody>
          <a:bodyPr wrap="square" lIns="0" tIns="0" rIns="0" bIns="0">
            <a:noAutofit/>
          </a:bodyPr>
          <a:lstStyle/>
          <a:p>
            <a:pPr marL="182563" marR="0" lvl="0" indent="-182563" algn="l" defTabSz="554509" rtl="0" eaLnBrk="1" fontAlgn="auto" latinLnBrk="0" hangingPunct="1">
              <a:spcBef>
                <a:spcPts val="0"/>
              </a:spcBef>
              <a:spcAft>
                <a:spcPts val="0"/>
              </a:spcAft>
              <a:buClrTx/>
              <a:buSzTx/>
              <a:buAutoNum type="arabicPeriod"/>
              <a:defRPr/>
            </a:pPr>
            <a:r>
              <a:rPr lang="en-US" sz="1200" dirty="0">
                <a:solidFill>
                  <a:srgbClr val="1B191A"/>
                </a:solidFill>
                <a:latin typeface="Roboto Light" panose="02000000000000000000" pitchFamily="2" charset="0"/>
              </a:rPr>
              <a:t>Keep it simple and sustainable. Start with the foundation and build up the process as the team develops project management competencies. </a:t>
            </a:r>
          </a:p>
          <a:p>
            <a:pPr marL="182563" marR="0" lvl="0" indent="-182563" algn="l" defTabSz="554509" rtl="0" eaLnBrk="1" fontAlgn="auto" latinLnBrk="0" hangingPunct="1">
              <a:spcBef>
                <a:spcPts val="0"/>
              </a:spcBef>
              <a:spcAft>
                <a:spcPts val="0"/>
              </a:spcAft>
              <a:buClrTx/>
              <a:buSzTx/>
              <a:buAutoNum type="arabicPeriod"/>
              <a:defRPr/>
            </a:pPr>
            <a:endParaRPr lang="en-US" sz="1200" dirty="0">
              <a:solidFill>
                <a:srgbClr val="1B191A"/>
              </a:solidFill>
              <a:latin typeface="Roboto Light" panose="02000000000000000000" pitchFamily="2" charset="0"/>
            </a:endParaRPr>
          </a:p>
          <a:p>
            <a:pPr marL="182563" marR="0" lvl="0" indent="-182563" algn="l" defTabSz="554509" rtl="0" eaLnBrk="1" fontAlgn="auto" latinLnBrk="0" hangingPunct="1">
              <a:spcBef>
                <a:spcPts val="0"/>
              </a:spcBef>
              <a:spcAft>
                <a:spcPts val="0"/>
              </a:spcAft>
              <a:buClrTx/>
              <a:buSzTx/>
              <a:buAutoNum type="arabicPeriod"/>
              <a:defRPr/>
            </a:pPr>
            <a:r>
              <a:rPr lang="en-US" sz="1200" dirty="0">
                <a:solidFill>
                  <a:srgbClr val="1B191A"/>
                </a:solidFill>
                <a:latin typeface="Roboto Light" panose="02000000000000000000" pitchFamily="2" charset="0"/>
              </a:rPr>
              <a:t>Understand the elements of each project management deliverable and customize the templates to suit your needs. </a:t>
            </a:r>
          </a:p>
          <a:p>
            <a:pPr marL="182563" marR="0" lvl="0" indent="-182563" algn="l" defTabSz="554509" rtl="0" eaLnBrk="1" fontAlgn="auto" latinLnBrk="0" hangingPunct="1">
              <a:spcBef>
                <a:spcPts val="0"/>
              </a:spcBef>
              <a:spcAft>
                <a:spcPts val="0"/>
              </a:spcAft>
              <a:buClrTx/>
              <a:buSzTx/>
              <a:buAutoNum type="arabicPeriod"/>
              <a:defRPr/>
            </a:pPr>
            <a:endParaRPr lang="en-US" sz="1200" dirty="0">
              <a:solidFill>
                <a:srgbClr val="1B191A"/>
              </a:solidFill>
              <a:latin typeface="Roboto Light" panose="02000000000000000000" pitchFamily="2" charset="0"/>
            </a:endParaRPr>
          </a:p>
          <a:p>
            <a:pPr marL="182563" marR="0" lvl="0" indent="-182563" algn="l" defTabSz="554509" rtl="0" eaLnBrk="1" fontAlgn="auto" latinLnBrk="0" hangingPunct="1">
              <a:spcBef>
                <a:spcPts val="0"/>
              </a:spcBef>
              <a:spcAft>
                <a:spcPts val="0"/>
              </a:spcAft>
              <a:buClrTx/>
              <a:buSzTx/>
              <a:buAutoNum type="arabicPeriod"/>
              <a:defRPr/>
            </a:pPr>
            <a:r>
              <a:rPr lang="en-US" sz="1200" dirty="0">
                <a:solidFill>
                  <a:srgbClr val="1B191A"/>
                </a:solidFill>
                <a:latin typeface="Roboto Light" panose="02000000000000000000" pitchFamily="2" charset="0"/>
              </a:rPr>
              <a:t>Review the common mistakes made by project managers and prepare your team to avoid them. </a:t>
            </a:r>
            <a:endParaRPr kumimoji="0" lang="en-US" sz="1200" b="0" i="0" u="none" strike="noStrike" kern="1200" cap="none" spc="0" normalizeH="0" baseline="0" noProof="0" dirty="0">
              <a:ln>
                <a:noFill/>
              </a:ln>
              <a:solidFill>
                <a:srgbClr val="1B191A"/>
              </a:solidFill>
              <a:effectLst/>
              <a:uLnTx/>
              <a:uFillTx/>
              <a:latin typeface="Roboto Light" panose="02000000000000000000" pitchFamily="2" charset="0"/>
              <a:ea typeface="Roboto Light" panose="02000000000000000000" pitchFamily="2" charset="0"/>
              <a:cs typeface="+mn-cs"/>
            </a:endParaRPr>
          </a:p>
        </p:txBody>
      </p:sp>
      <p:pic>
        <p:nvPicPr>
          <p:cNvPr id="7" name="Picture 6">
            <a:extLst>
              <a:ext uri="{FF2B5EF4-FFF2-40B4-BE49-F238E27FC236}">
                <a16:creationId xmlns:a16="http://schemas.microsoft.com/office/drawing/2014/main" id="{499959A8-16F4-4C6D-B75F-EEA1C849D26C}"/>
              </a:ext>
            </a:extLst>
          </p:cNvPr>
          <p:cNvPicPr>
            <a:picLocks noChangeAspect="1"/>
          </p:cNvPicPr>
          <p:nvPr/>
        </p:nvPicPr>
        <p:blipFill>
          <a:blip r:embed="rId3"/>
          <a:stretch>
            <a:fillRect/>
          </a:stretch>
        </p:blipFill>
        <p:spPr>
          <a:xfrm>
            <a:off x="326708" y="3667696"/>
            <a:ext cx="3165070" cy="2739514"/>
          </a:xfrm>
          <a:prstGeom prst="rect">
            <a:avLst/>
          </a:prstGeom>
          <a:ln>
            <a:noFill/>
          </a:ln>
        </p:spPr>
      </p:pic>
      <p:pic>
        <p:nvPicPr>
          <p:cNvPr id="13" name="Picture 12">
            <a:extLst>
              <a:ext uri="{FF2B5EF4-FFF2-40B4-BE49-F238E27FC236}">
                <a16:creationId xmlns:a16="http://schemas.microsoft.com/office/drawing/2014/main" id="{97990512-4609-4657-B2D3-3E48036CE2F3}"/>
              </a:ext>
            </a:extLst>
          </p:cNvPr>
          <p:cNvPicPr>
            <a:picLocks noChangeAspect="1"/>
          </p:cNvPicPr>
          <p:nvPr/>
        </p:nvPicPr>
        <p:blipFill>
          <a:blip r:embed="rId4"/>
          <a:stretch>
            <a:fillRect/>
          </a:stretch>
        </p:blipFill>
        <p:spPr>
          <a:xfrm>
            <a:off x="4260850" y="3765436"/>
            <a:ext cx="3818803" cy="2528128"/>
          </a:xfrm>
          <a:prstGeom prst="rect">
            <a:avLst/>
          </a:prstGeom>
          <a:ln>
            <a:noFill/>
          </a:ln>
        </p:spPr>
      </p:pic>
      <p:cxnSp>
        <p:nvCxnSpPr>
          <p:cNvPr id="33" name="Straight Connector 32">
            <a:extLst>
              <a:ext uri="{FF2B5EF4-FFF2-40B4-BE49-F238E27FC236}">
                <a16:creationId xmlns:a16="http://schemas.microsoft.com/office/drawing/2014/main" id="{AC7E33CB-EF1B-4171-AE1C-520434B334AC}"/>
              </a:ext>
            </a:extLst>
          </p:cNvPr>
          <p:cNvCxnSpPr>
            <a:cxnSpLocks/>
          </p:cNvCxnSpPr>
          <p:nvPr/>
        </p:nvCxnSpPr>
        <p:spPr>
          <a:xfrm>
            <a:off x="4130040" y="2930389"/>
            <a:ext cx="4103543" cy="9495"/>
          </a:xfrm>
          <a:prstGeom prst="line">
            <a:avLst/>
          </a:prstGeom>
          <a:ln w="38100">
            <a:solidFill>
              <a:srgbClr val="B7B7B7">
                <a:alpha val="75000"/>
              </a:srgbClr>
            </a:solidFill>
            <a:headEnd w="lg" len="med"/>
            <a:tailEnd type="arrow" w="lg" len="sm"/>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7779C44-6428-4306-9A15-054BC425FB93}"/>
              </a:ext>
            </a:extLst>
          </p:cNvPr>
          <p:cNvSpPr txBox="1"/>
          <p:nvPr/>
        </p:nvSpPr>
        <p:spPr>
          <a:xfrm>
            <a:off x="4130040" y="3123109"/>
            <a:ext cx="3154680" cy="515145"/>
          </a:xfrm>
          <a:prstGeom prst="rect">
            <a:avLst/>
          </a:prstGeom>
        </p:spPr>
        <p:txBody>
          <a:bodyPr wrap="square" lIns="0" tIns="0" rIns="0" bIns="0" numCol="1" spcCol="360000" rtlCol="0">
            <a:noAutofit/>
          </a:bodyPr>
          <a:lstStyle/>
          <a:p>
            <a:pPr marL="0" marR="0" lvl="0" indent="0" algn="l" defTabSz="554469" rtl="0" eaLnBrk="1" fontAlgn="auto" latinLnBrk="0" hangingPunct="1">
              <a:lnSpc>
                <a:spcPct val="110000"/>
              </a:lnSpc>
              <a:spcBef>
                <a:spcPts val="0"/>
              </a:spcBef>
              <a:spcAft>
                <a:spcPts val="0"/>
              </a:spcAft>
              <a:buClrTx/>
              <a:buSzTx/>
              <a:buFontTx/>
              <a:buNone/>
              <a:tabLst/>
              <a:defRPr/>
            </a:pPr>
            <a:r>
              <a:rPr lang="en-US" sz="1400" b="1" dirty="0">
                <a:solidFill>
                  <a:srgbClr val="2576B7"/>
                </a:solidFill>
                <a:latin typeface="Montserrat Semi Bold" pitchFamily="2" charset="77"/>
                <a:ea typeface="Roboto Light" panose="02000000000000000000" pitchFamily="2" charset="0"/>
              </a:rPr>
              <a:t>Info-Tech’s PM Framework improves project success rates.</a:t>
            </a:r>
          </a:p>
        </p:txBody>
      </p:sp>
      <p:pic>
        <p:nvPicPr>
          <p:cNvPr id="1026" name="Picture 2">
            <a:extLst>
              <a:ext uri="{FF2B5EF4-FFF2-40B4-BE49-F238E27FC236}">
                <a16:creationId xmlns:a16="http://schemas.microsoft.com/office/drawing/2014/main" id="{5F543405-0A41-4C47-AAD2-6EDB4BE73B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76856" y="897632"/>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pic>
        <p:nvPicPr>
          <p:cNvPr id="1028" name="Picture 4">
            <a:extLst>
              <a:ext uri="{FF2B5EF4-FFF2-40B4-BE49-F238E27FC236}">
                <a16:creationId xmlns:a16="http://schemas.microsoft.com/office/drawing/2014/main" id="{A24133E3-5EDE-48C0-BA84-BB175140771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87842" y="897632"/>
            <a:ext cx="1022400" cy="102240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p:spPr>
      </p:pic>
      <p:pic>
        <p:nvPicPr>
          <p:cNvPr id="22" name="Picture 21">
            <a:extLst>
              <a:ext uri="{FF2B5EF4-FFF2-40B4-BE49-F238E27FC236}">
                <a16:creationId xmlns:a16="http://schemas.microsoft.com/office/drawing/2014/main" id="{83C488F3-0B65-0640-A404-AA1AA9EC6F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1764" y="457752"/>
            <a:ext cx="1379857" cy="274934"/>
          </a:xfrm>
          <a:prstGeom prst="rect">
            <a:avLst/>
          </a:prstGeom>
        </p:spPr>
      </p:pic>
      <p:grpSp>
        <p:nvGrpSpPr>
          <p:cNvPr id="24" name="Group 23">
            <a:extLst>
              <a:ext uri="{FF2B5EF4-FFF2-40B4-BE49-F238E27FC236}">
                <a16:creationId xmlns:a16="http://schemas.microsoft.com/office/drawing/2014/main" id="{A84563A3-4D37-E646-98AF-605973C549CF}"/>
              </a:ext>
            </a:extLst>
          </p:cNvPr>
          <p:cNvGrpSpPr/>
          <p:nvPr/>
        </p:nvGrpSpPr>
        <p:grpSpPr>
          <a:xfrm>
            <a:off x="7673635" y="843922"/>
            <a:ext cx="4207211" cy="1638828"/>
            <a:chOff x="7673635" y="641794"/>
            <a:chExt cx="4207211" cy="1638828"/>
          </a:xfrm>
        </p:grpSpPr>
        <p:sp>
          <p:nvSpPr>
            <p:cNvPr id="26" name="Text Placeholder 4">
              <a:extLst>
                <a:ext uri="{FF2B5EF4-FFF2-40B4-BE49-F238E27FC236}">
                  <a16:creationId xmlns:a16="http://schemas.microsoft.com/office/drawing/2014/main" id="{BFA40557-2D53-3E41-9DE2-90019F7CDBB9}"/>
                </a:ext>
              </a:extLst>
            </p:cNvPr>
            <p:cNvSpPr txBox="1">
              <a:spLocks/>
            </p:cNvSpPr>
            <p:nvPr/>
          </p:nvSpPr>
          <p:spPr>
            <a:xfrm>
              <a:off x="9998217" y="641794"/>
              <a:ext cx="1882629" cy="1295690"/>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509" rtl="0" eaLnBrk="1" fontAlgn="auto" latinLnBrk="0" hangingPunct="1">
                <a:lnSpc>
                  <a:spcPts val="1700"/>
                </a:lnSpc>
                <a:spcBef>
                  <a:spcPts val="0"/>
                </a:spcBef>
                <a:spcAft>
                  <a:spcPts val="1000"/>
                </a:spcAft>
                <a:buClrTx/>
                <a:buSzTx/>
                <a:buFont typeface="Arial" panose="020B0604020202020204" pitchFamily="34" charset="0"/>
                <a:buNone/>
                <a:tabLst/>
                <a:defRPr/>
              </a:pPr>
              <a:r>
                <a:rPr kumimoji="0" lang="en-US" sz="1000" u="none" strike="noStrike" kern="1200" cap="none" spc="0" normalizeH="0" baseline="0" noProof="0" dirty="0">
                  <a:ln>
                    <a:noFill/>
                  </a:ln>
                  <a:solidFill>
                    <a:schemeClr val="tx1"/>
                  </a:solidFill>
                  <a:effectLst/>
                  <a:uLnTx/>
                  <a:uFillTx/>
                  <a:latin typeface="Montserrat Medium" pitchFamily="2" charset="77"/>
                </a:rPr>
                <a:t>RESEARCH TEAM </a:t>
              </a:r>
            </a:p>
            <a:p>
              <a:pPr lvl="0" defTabSz="554509">
                <a:lnSpc>
                  <a:spcPct val="100000"/>
                </a:lnSpc>
                <a:defRPr/>
              </a:pPr>
              <a:r>
                <a:rPr lang="en-US" sz="1000" b="1" dirty="0">
                  <a:solidFill>
                    <a:schemeClr val="tx1"/>
                  </a:solidFill>
                  <a:latin typeface="Montserrat" pitchFamily="2" charset="77"/>
                </a:rPr>
                <a:t>Teodora Siman</a:t>
              </a:r>
            </a:p>
            <a:p>
              <a:pPr lvl="0" defTabSz="554509">
                <a:lnSpc>
                  <a:spcPct val="100000"/>
                </a:lnSpc>
                <a:defRPr/>
              </a:pPr>
              <a:r>
                <a:rPr lang="en-US" sz="1000" dirty="0">
                  <a:solidFill>
                    <a:schemeClr val="tx1"/>
                  </a:solidFill>
                  <a:latin typeface="Montserrat" pitchFamily="2" charset="77"/>
                </a:rPr>
                <a:t>Senior Research Analyst</a:t>
              </a:r>
            </a:p>
            <a:p>
              <a:pPr marL="0" marR="0" lvl="0" indent="0" algn="l" defTabSz="554509" rtl="0" eaLnBrk="1" fontAlgn="auto" latinLnBrk="0" hangingPunct="1">
                <a:lnSpc>
                  <a:spcPct val="100000"/>
                </a:lnSpc>
                <a:spcBef>
                  <a:spcPts val="0"/>
                </a:spcBef>
                <a:buClrTx/>
                <a:buSzTx/>
                <a:buFont typeface="Arial" panose="020B0604020202020204" pitchFamily="34" charset="0"/>
                <a:buNone/>
                <a:tabLst/>
                <a:defRPr/>
              </a:pPr>
              <a:endParaRPr lang="en-US" sz="1000" b="1" dirty="0">
                <a:solidFill>
                  <a:schemeClr val="tx1"/>
                </a:solidFill>
                <a:latin typeface="Montserrat" pitchFamily="2" charset="77"/>
              </a:endParaRPr>
            </a:p>
            <a:p>
              <a:pPr lvl="0" defTabSz="554509">
                <a:lnSpc>
                  <a:spcPct val="100000"/>
                </a:lnSpc>
                <a:defRPr/>
              </a:pPr>
              <a:r>
                <a:rPr lang="en-US" sz="1000" b="1" dirty="0">
                  <a:solidFill>
                    <a:schemeClr val="tx1"/>
                  </a:solidFill>
                  <a:latin typeface="Montserrat" pitchFamily="2" charset="77"/>
                </a:rPr>
                <a:t>Barry Cousins</a:t>
              </a:r>
            </a:p>
            <a:p>
              <a:pPr lvl="0" defTabSz="554509">
                <a:lnSpc>
                  <a:spcPct val="100000"/>
                </a:lnSpc>
                <a:defRPr/>
              </a:pPr>
              <a:r>
                <a:rPr lang="en-US" sz="1000" dirty="0">
                  <a:solidFill>
                    <a:schemeClr val="tx1"/>
                  </a:solidFill>
                  <a:latin typeface="Montserrat" pitchFamily="2" charset="77"/>
                </a:rPr>
                <a:t>Practice Lead</a:t>
              </a:r>
            </a:p>
          </p:txBody>
        </p:sp>
        <p:sp>
          <p:nvSpPr>
            <p:cNvPr id="35" name="TextBox 34">
              <a:extLst>
                <a:ext uri="{FF2B5EF4-FFF2-40B4-BE49-F238E27FC236}">
                  <a16:creationId xmlns:a16="http://schemas.microsoft.com/office/drawing/2014/main" id="{34920C94-662F-2245-8E96-B64DAE75E4D5}"/>
                </a:ext>
              </a:extLst>
            </p:cNvPr>
            <p:cNvSpPr txBox="1"/>
            <p:nvPr/>
          </p:nvSpPr>
          <p:spPr>
            <a:xfrm>
              <a:off x="7673635" y="1865643"/>
              <a:ext cx="2615763" cy="414979"/>
            </a:xfrm>
            <a:prstGeom prst="rect">
              <a:avLst/>
            </a:prstGeom>
          </p:spPr>
          <p:txBody>
            <a:bodyPr wrap="square" lIns="0" tIns="0" rIns="0" bIns="0" numCol="1" spcCol="360000" rtlCol="0">
              <a:noAutofit/>
            </a:bodyPr>
            <a:lstStyle/>
            <a:p>
              <a:pPr marL="0" marR="0" lvl="0" indent="0" algn="l" defTabSz="554509" rtl="0" eaLnBrk="1" fontAlgn="auto" latinLnBrk="0" hangingPunct="1">
                <a:lnSpc>
                  <a:spcPct val="110000"/>
                </a:lnSpc>
                <a:spcBef>
                  <a:spcPts val="0"/>
                </a:spcBef>
                <a:spcAft>
                  <a:spcPts val="0"/>
                </a:spcAft>
                <a:buClrTx/>
                <a:buSzTx/>
                <a:buFontTx/>
                <a:buNone/>
                <a:tabLst/>
                <a:defRPr/>
              </a:pP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Download this research or </a:t>
              </a:r>
              <a:b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br>
              <a:r>
                <a:rPr lang="en-US" sz="1400" dirty="0">
                  <a:solidFill>
                    <a:schemeClr val="accent4"/>
                  </a:solidFill>
                  <a:latin typeface="Exo Medium" panose="02000503000000000000" pitchFamily="2" charset="77"/>
                  <a:ea typeface="Roboto" panose="02000000000000000000" pitchFamily="2" charset="0"/>
                  <a:hlinkClick r:id="rId9">
                    <a:extLst>
                      <a:ext uri="{A12FA001-AC4F-418D-AE19-62706E023703}">
                        <ahyp:hlinkClr xmlns:ahyp="http://schemas.microsoft.com/office/drawing/2018/hyperlinkcolor" val="tx"/>
                      </a:ext>
                    </a:extLst>
                  </a:hlinkClick>
                </a:rPr>
                <a:t>book an analyst call on this topic</a:t>
              </a:r>
              <a:endParaRPr kumimoji="0" lang="en-US" sz="1400" u="none" strike="noStrike" kern="1200" cap="none" spc="0" normalizeH="0" baseline="0" noProof="0" dirty="0">
                <a:ln>
                  <a:noFill/>
                </a:ln>
                <a:solidFill>
                  <a:schemeClr val="accent4"/>
                </a:solidFill>
                <a:effectLst/>
                <a:uLnTx/>
                <a:uFillTx/>
                <a:latin typeface="Exo Medium" panose="02000503000000000000" pitchFamily="2" charset="77"/>
                <a:ea typeface="Roboto" panose="02000000000000000000" pitchFamily="2" charset="0"/>
              </a:endParaRPr>
            </a:p>
          </p:txBody>
        </p:sp>
      </p:grpSp>
      <p:cxnSp>
        <p:nvCxnSpPr>
          <p:cNvPr id="23" name="Straight Connector 22">
            <a:extLst>
              <a:ext uri="{FF2B5EF4-FFF2-40B4-BE49-F238E27FC236}">
                <a16:creationId xmlns:a16="http://schemas.microsoft.com/office/drawing/2014/main" id="{B99805A6-03B7-0841-8E5F-86A2F9A941B8}"/>
              </a:ext>
            </a:extLst>
          </p:cNvPr>
          <p:cNvCxnSpPr>
            <a:cxnSpLocks/>
          </p:cNvCxnSpPr>
          <p:nvPr/>
        </p:nvCxnSpPr>
        <p:spPr>
          <a:xfrm>
            <a:off x="7383593" y="897426"/>
            <a:ext cx="0" cy="1594949"/>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A7385BC3-EFB2-AE46-ABA7-255013848B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96258" y="2307127"/>
            <a:ext cx="223615" cy="223615"/>
          </a:xfrm>
          <a:prstGeom prst="rect">
            <a:avLst/>
          </a:prstGeom>
        </p:spPr>
      </p:pic>
    </p:spTree>
    <p:extLst>
      <p:ext uri="{BB962C8B-B14F-4D97-AF65-F5344CB8AC3E}">
        <p14:creationId xmlns:p14="http://schemas.microsoft.com/office/powerpoint/2010/main" val="1047848276"/>
      </p:ext>
    </p:extLst>
  </p:cSld>
  <p:clrMapOvr>
    <a:masterClrMapping/>
  </p:clrMapOvr>
</p:sld>
</file>

<file path=ppt/theme/theme1.xml><?xml version="1.0" encoding="utf-8"?>
<a:theme xmlns:a="http://schemas.openxmlformats.org/drawingml/2006/main" name="Office Theme">
  <a:themeElements>
    <a:clrScheme name="InfoTechResearch">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nfoTechResearch">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732-LIVE-Orlando-DeckTemplate" id="{554A1D9F-4213-8A42-90C1-78B62A8B6447}" vid="{58015004-640A-ED45-8FA9-2A40A3B3C653}"/>
    </a:ext>
  </a:extLst>
</a:theme>
</file>

<file path=ppt/theme/theme3.xml><?xml version="1.0" encoding="utf-8"?>
<a:theme xmlns:a="http://schemas.openxmlformats.org/drawingml/2006/main" name="Slide-Generic">
  <a:themeElements>
    <a:clrScheme name="Custom 2">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484A4A"/>
      </a:hlink>
      <a:folHlink>
        <a:srgbClr val="484A4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2554</Words>
  <Application>Microsoft Office PowerPoint</Application>
  <PresentationFormat>Widescreen</PresentationFormat>
  <Paragraphs>421</Paragraphs>
  <Slides>22</Slides>
  <Notes>22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Roboto</vt:lpstr>
      <vt:lpstr>EXO MEDIUM</vt:lpstr>
      <vt:lpstr>Montserrat Light</vt:lpstr>
      <vt:lpstr>Roboto Medium</vt:lpstr>
      <vt:lpstr>Roboto Light</vt:lpstr>
      <vt:lpstr>Montserrat Medium</vt:lpstr>
      <vt:lpstr>Montserrat</vt:lpstr>
      <vt:lpstr>Montserrat Semi Bold</vt:lpstr>
      <vt:lpstr>Roboto Condensed Light</vt:lpstr>
      <vt:lpstr>Exo</vt:lpstr>
      <vt:lpstr>Montserrat SemiBold</vt:lpstr>
      <vt:lpstr>Arial</vt:lpstr>
      <vt:lpstr>Exo Light</vt:lpstr>
      <vt:lpstr>Office Theme</vt:lpstr>
      <vt:lpstr>1_Office Theme</vt:lpstr>
      <vt:lpstr>Slide-Generic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interview hundreds of experts, members, and practitioners to shape our research each cycle. We welcome feedback and topic ideas.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2021-07-07T16:01:32Z</dcterms:created>
  <dcterms:modified xsi:type="dcterms:W3CDTF">2021-10-21T17:09:12Z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2021-07-07T16:01:44Z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7b016529-9b58-4c94-ba07-9b20cf471292</vt:lpwstr>
  </property>
  <property fmtid="{D5CDD505-2E9C-101B-9397-08002B2CF9AE}" pid="8" name="MSIP_Label_7d24214e-5322-4789-8422-cbe411bc3a74_ContentBits">
    <vt:lpwstr>0</vt:lpwstr>
  </property>
</Properties>
</file>