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71" r:id="rId1"/>
    <p:sldMasterId id="2147483788" r:id="rId2"/>
    <p:sldMasterId id="2147483667" r:id="rId3"/>
  </p:sldMasterIdLst>
  <p:notesMasterIdLst>
    <p:notesMasterId r:id="rId35"/>
  </p:notesMasterIdLst>
  <p:handoutMasterIdLst>
    <p:handoutMasterId r:id="rId36"/>
  </p:handoutMasterIdLst>
  <p:sldIdLst>
    <p:sldId id="546" r:id="rId4"/>
    <p:sldId id="5643" r:id="rId5"/>
    <p:sldId id="5644" r:id="rId6"/>
    <p:sldId id="5645" r:id="rId7"/>
    <p:sldId id="5646" r:id="rId8"/>
    <p:sldId id="5647" r:id="rId9"/>
    <p:sldId id="5648" r:id="rId10"/>
    <p:sldId id="5649" r:id="rId11"/>
    <p:sldId id="5650" r:id="rId12"/>
    <p:sldId id="5651" r:id="rId13"/>
    <p:sldId id="5652" r:id="rId14"/>
    <p:sldId id="5653" r:id="rId15"/>
    <p:sldId id="5654" r:id="rId16"/>
    <p:sldId id="5655" r:id="rId17"/>
    <p:sldId id="5656" r:id="rId18"/>
    <p:sldId id="5657" r:id="rId19"/>
    <p:sldId id="5658" r:id="rId20"/>
    <p:sldId id="5659" r:id="rId21"/>
    <p:sldId id="5660" r:id="rId22"/>
    <p:sldId id="5661" r:id="rId23"/>
    <p:sldId id="5662" r:id="rId24"/>
    <p:sldId id="5663" r:id="rId25"/>
    <p:sldId id="537" r:id="rId26"/>
    <p:sldId id="4250" r:id="rId27"/>
    <p:sldId id="4275" r:id="rId28"/>
    <p:sldId id="542" r:id="rId29"/>
    <p:sldId id="356" r:id="rId30"/>
    <p:sldId id="5641" r:id="rId31"/>
    <p:sldId id="5628" r:id="rId32"/>
    <p:sldId id="4300" r:id="rId33"/>
    <p:sldId id="373" r:id="rId34"/>
  </p:sldIdLst>
  <p:sldSz cx="12193588" cy="6858000"/>
  <p:notesSz cx="11309350" cy="20104100"/>
  <p:embeddedFontLst>
    <p:embeddedFont>
      <p:font typeface="Exo" panose="02000303000000000000" pitchFamily="2" charset="0"/>
      <p:regular r:id="rId37"/>
      <p:bold r:id="rId38"/>
      <p:italic r:id="rId39"/>
      <p:boldItalic r:id="rId40"/>
    </p:embeddedFont>
    <p:embeddedFont>
      <p:font typeface="Exo Light" panose="02000303000000000000" pitchFamily="2" charset="0"/>
      <p:regular r:id="rId41"/>
      <p:italic r:id="rId42"/>
    </p:embeddedFont>
    <p:embeddedFont>
      <p:font typeface="Montserrat" panose="00000500000000000000" pitchFamily="2" charset="0"/>
      <p:regular r:id="rId43"/>
      <p:bold r:id="rId44"/>
      <p:italic r:id="rId45"/>
      <p:boldItalic r:id="rId46"/>
    </p:embeddedFont>
    <p:embeddedFont>
      <p:font typeface="Montserrat Light" panose="00000400000000000000" pitchFamily="2" charset="0"/>
      <p:regular r:id="rId47"/>
      <p:italic r:id="rId48"/>
    </p:embeddedFont>
    <p:embeddedFont>
      <p:font typeface="Montserrat Medium" panose="00000600000000000000" pitchFamily="2" charset="0"/>
      <p:regular r:id="rId49"/>
      <p:bold r:id="rId50"/>
      <p:italic r:id="rId51"/>
    </p:embeddedFont>
    <p:embeddedFont>
      <p:font typeface="Montserrat SemiBold" panose="00000700000000000000" pitchFamily="2" charset="0"/>
      <p:regular r:id="rId52"/>
      <p:bold r:id="rId53"/>
      <p:italic r:id="rId54"/>
      <p:boldItalic r:id="rId55"/>
    </p:embeddedFont>
    <p:embeddedFont>
      <p:font typeface="Roboto" panose="02000000000000000000" pitchFamily="2" charset="0"/>
      <p:regular r:id="rId56"/>
      <p:bold r:id="rId57"/>
      <p:italic r:id="rId58"/>
      <p:boldItalic r:id="rId59"/>
    </p:embeddedFont>
    <p:embeddedFont>
      <p:font typeface="Roboto Condensed Light" panose="02000000000000000000" pitchFamily="2" charset="0"/>
      <p:regular r:id="rId60"/>
      <p:italic r:id="rId61"/>
    </p:embeddedFont>
    <p:embeddedFont>
      <p:font typeface="Roboto Light" panose="02000000000000000000" pitchFamily="2" charset="0"/>
      <p:regular r:id="rId62"/>
      <p:italic r:id="rId63"/>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Executive Brief" id="{7385AE86-18AD-4EB0-B145-669753AD03E9}">
          <p14:sldIdLst>
            <p14:sldId id="546"/>
            <p14:sldId id="5643"/>
            <p14:sldId id="5644"/>
            <p14:sldId id="5645"/>
            <p14:sldId id="5646"/>
            <p14:sldId id="5647"/>
            <p14:sldId id="5648"/>
            <p14:sldId id="5649"/>
            <p14:sldId id="5650"/>
            <p14:sldId id="5651"/>
            <p14:sldId id="5652"/>
            <p14:sldId id="5653"/>
            <p14:sldId id="5654"/>
            <p14:sldId id="5655"/>
            <p14:sldId id="5656"/>
            <p14:sldId id="5657"/>
            <p14:sldId id="5658"/>
            <p14:sldId id="5659"/>
            <p14:sldId id="5660"/>
            <p14:sldId id="5661"/>
            <p14:sldId id="5662"/>
            <p14:sldId id="5663"/>
            <p14:sldId id="537"/>
            <p14:sldId id="4250"/>
            <p14:sldId id="4275"/>
            <p14:sldId id="542"/>
            <p14:sldId id="356"/>
            <p14:sldId id="5641"/>
            <p14:sldId id="5628"/>
            <p14:sldId id="4300"/>
          </p14:sldIdLst>
        </p14:section>
        <p14:section name="Back Cover" id="{A33FA048-A074-6242-932F-9B3FEE01EFFF}">
          <p14:sldIdLst>
            <p14:sldId id="373"/>
          </p14:sldIdLst>
        </p14:section>
      </p14:sectionLst>
    </p:ex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34"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A4A4A"/>
    <a:srgbClr val="2576B7"/>
    <a:srgbClr val="494949"/>
    <a:srgbClr val="FADB85"/>
    <a:srgbClr val="717272"/>
    <a:srgbClr val="232323"/>
    <a:srgbClr val="79ABD3"/>
    <a:srgbClr val="D9D9D9"/>
    <a:srgbClr val="2947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963" autoAdjust="0"/>
    <p:restoredTop sz="96357" autoAdjust="0"/>
  </p:normalViewPr>
  <p:slideViewPr>
    <p:cSldViewPr snapToGrid="0">
      <p:cViewPr varScale="1">
        <p:scale>
          <a:sx n="106" d="100"/>
          <a:sy n="106" d="100"/>
        </p:scale>
        <p:origin x="1524" y="108"/>
      </p:cViewPr>
      <p:guideLst>
        <p:guide orient="horz" pos="3792"/>
        <p:guide pos="3817"/>
      </p:guideLst>
    </p:cSldViewPr>
  </p:slideViewPr>
  <p:notesTextViewPr>
    <p:cViewPr>
      <p:scale>
        <a:sx n="1" d="1"/>
        <a:sy n="1" d="1"/>
      </p:scale>
      <p:origin x="0" y="0"/>
    </p:cViewPr>
  </p:notesTextViewPr>
  <p:sorterViewPr>
    <p:cViewPr varScale="1">
      <p:scale>
        <a:sx n="1" d="1"/>
        <a:sy n="1" d="1"/>
      </p:scale>
      <p:origin x="0" y="-5352"/>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font" Target="fonts/font27.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2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2AD3-4067-809E-7E8DCB35E832}"/>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2AD3-4067-809E-7E8DCB35E832}"/>
              </c:ext>
            </c:extLst>
          </c:dPt>
          <c:val>
            <c:numRef>
              <c:f>Sheet1!$B$2:$B$3</c:f>
              <c:numCache>
                <c:formatCode>General</c:formatCode>
                <c:ptCount val="2"/>
                <c:pt idx="0">
                  <c:v>30</c:v>
                </c:pt>
                <c:pt idx="1">
                  <c:v>70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4-2AD3-4067-809E-7E8DCB35E83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ABB2-4892-91A5-5170915A741E}"/>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ABB2-4892-91A5-5170915A741E}"/>
              </c:ext>
            </c:extLst>
          </c:dPt>
          <c:val>
            <c:numRef>
              <c:f>Sheet1!$B$2:$B$3</c:f>
              <c:numCache>
                <c:formatCode>General</c:formatCode>
                <c:ptCount val="2"/>
                <c:pt idx="0">
                  <c:v>80</c:v>
                </c:pt>
                <c:pt idx="1">
                  <c:v>20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4-ABB2-4892-91A5-5170915A741E}"/>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2412-4A59-A1D7-54804EBDF004}"/>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2412-4A59-A1D7-54804EBDF004}"/>
              </c:ext>
            </c:extLst>
          </c:dPt>
          <c:val>
            <c:numRef>
              <c:f>Sheet1!$B$2:$B$3</c:f>
              <c:numCache>
                <c:formatCode>General</c:formatCode>
                <c:ptCount val="2"/>
                <c:pt idx="0">
                  <c:v>58</c:v>
                </c:pt>
                <c:pt idx="1">
                  <c:v>42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4-2412-4A59-A1D7-54804EBDF00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2A5DD8-E87F-490D-AE2B-6389246B7F87}" type="doc">
      <dgm:prSet loTypeId="urn:microsoft.com/office/officeart/2005/8/layout/arrow2" loCatId="process" qsTypeId="urn:microsoft.com/office/officeart/2005/8/quickstyle/simple1" qsCatId="simple" csTypeId="urn:microsoft.com/office/officeart/2005/8/colors/accent1_2" csCatId="accent1" phldr="1"/>
      <dgm:spPr/>
    </dgm:pt>
    <dgm:pt modelId="{4415B0F3-218B-4F86-89B0-ABEA8A8D9FFD}">
      <dgm:prSet phldrT="[Text]" custT="1"/>
      <dgm:spPr>
        <a:xfrm>
          <a:off x="2579348" y="1707557"/>
          <a:ext cx="2211775" cy="2084840"/>
        </a:xfrm>
        <a:prstGeom prst="rect">
          <a:avLst/>
        </a:prstGeom>
        <a:noFill/>
        <a:ln>
          <a:noFill/>
        </a:ln>
        <a:effectLst/>
      </dgm:spPr>
      <dgm:t>
        <a:bodyPr/>
        <a:lstStyle/>
        <a:p>
          <a:pPr>
            <a:buNone/>
          </a:pPr>
          <a:r>
            <a:rPr lang="en-CA" sz="2500" b="1" i="0" dirty="0">
              <a:solidFill>
                <a:srgbClr val="243F55"/>
              </a:solidFill>
              <a:latin typeface="Montserrat" pitchFamily="2" charset="77"/>
              <a:ea typeface="+mn-ea"/>
              <a:cs typeface="+mn-cs"/>
            </a:rPr>
            <a:t>Data Enabled</a:t>
          </a:r>
        </a:p>
      </dgm:t>
    </dgm:pt>
    <dgm:pt modelId="{A30A54E2-45DF-45C2-AF54-A940D8B9DC0B}" type="parTrans" cxnId="{CD8DCFE8-8361-40F5-A8BB-C5F13D7E2A74}">
      <dgm:prSet/>
      <dgm:spPr/>
      <dgm:t>
        <a:bodyPr/>
        <a:lstStyle/>
        <a:p>
          <a:endParaRPr lang="en-CA"/>
        </a:p>
      </dgm:t>
    </dgm:pt>
    <dgm:pt modelId="{8031EFE1-0DCA-4547-BBE4-E4FBE6DD398C}" type="sibTrans" cxnId="{CD8DCFE8-8361-40F5-A8BB-C5F13D7E2A74}">
      <dgm:prSet/>
      <dgm:spPr/>
      <dgm:t>
        <a:bodyPr/>
        <a:lstStyle/>
        <a:p>
          <a:endParaRPr lang="en-CA"/>
        </a:p>
      </dgm:t>
    </dgm:pt>
    <dgm:pt modelId="{8DA4D16F-CAD2-4BD0-A7FC-A8B53386BEB3}">
      <dgm:prSet phldrT="[Text]" custT="1"/>
      <dgm:spPr>
        <a:xfrm>
          <a:off x="4680646" y="707565"/>
          <a:ext cx="1471651" cy="2663536"/>
        </a:xfrm>
        <a:prstGeom prst="rect">
          <a:avLst/>
        </a:prstGeom>
        <a:noFill/>
        <a:ln>
          <a:noFill/>
        </a:ln>
        <a:effectLst/>
      </dgm:spPr>
      <dgm:t>
        <a:bodyPr/>
        <a:lstStyle/>
        <a:p>
          <a:pPr>
            <a:spcAft>
              <a:spcPts val="0"/>
            </a:spcAft>
            <a:buNone/>
          </a:pPr>
          <a:r>
            <a:rPr lang="en-CA" sz="3000" b="1" i="0" dirty="0">
              <a:solidFill>
                <a:srgbClr val="243F55"/>
              </a:solidFill>
              <a:latin typeface="Montserrat" pitchFamily="2" charset="77"/>
              <a:ea typeface="+mn-ea"/>
              <a:cs typeface="+mn-cs"/>
            </a:rPr>
            <a:t>Data </a:t>
          </a:r>
        </a:p>
        <a:p>
          <a:pPr>
            <a:spcAft>
              <a:spcPts val="0"/>
            </a:spcAft>
            <a:buNone/>
          </a:pPr>
          <a:r>
            <a:rPr lang="en-CA" sz="3000" b="1" i="0" dirty="0">
              <a:solidFill>
                <a:srgbClr val="243F55"/>
              </a:solidFill>
              <a:latin typeface="Montserrat" pitchFamily="2" charset="77"/>
              <a:ea typeface="+mn-ea"/>
              <a:cs typeface="+mn-cs"/>
            </a:rPr>
            <a:t>Driven</a:t>
          </a:r>
        </a:p>
      </dgm:t>
    </dgm:pt>
    <dgm:pt modelId="{F72D0339-70F6-4D33-A43F-465E1E85C702}" type="parTrans" cxnId="{AD425E04-7B6E-459A-809E-5819269AEDD8}">
      <dgm:prSet/>
      <dgm:spPr/>
      <dgm:t>
        <a:bodyPr/>
        <a:lstStyle/>
        <a:p>
          <a:endParaRPr lang="en-CA"/>
        </a:p>
      </dgm:t>
    </dgm:pt>
    <dgm:pt modelId="{EC1D602E-47CD-4E03-BB67-E92FC959FB51}" type="sibTrans" cxnId="{AD425E04-7B6E-459A-809E-5819269AEDD8}">
      <dgm:prSet/>
      <dgm:spPr/>
      <dgm:t>
        <a:bodyPr/>
        <a:lstStyle/>
        <a:p>
          <a:endParaRPr lang="en-CA"/>
        </a:p>
      </dgm:t>
    </dgm:pt>
    <dgm:pt modelId="{3ECA68E9-7F3D-4A20-8667-A5CAD71BEF97}">
      <dgm:prSet phldrT="[Text]" custT="1"/>
      <dgm:spPr>
        <a:xfrm>
          <a:off x="994682" y="2724855"/>
          <a:ext cx="1428728" cy="1107571"/>
        </a:xfrm>
        <a:prstGeom prst="rect">
          <a:avLst/>
        </a:prstGeom>
        <a:noFill/>
        <a:ln>
          <a:noFill/>
        </a:ln>
        <a:effectLst/>
      </dgm:spPr>
      <dgm:t>
        <a:bodyPr/>
        <a:lstStyle/>
        <a:p>
          <a:pPr>
            <a:buNone/>
          </a:pPr>
          <a:r>
            <a:rPr lang="en-CA" sz="2000" b="1" i="0" dirty="0">
              <a:solidFill>
                <a:srgbClr val="243F55"/>
              </a:solidFill>
              <a:latin typeface="Montserrat" pitchFamily="2" charset="77"/>
              <a:ea typeface="+mn-ea"/>
              <a:cs typeface="+mn-cs"/>
            </a:rPr>
            <a:t>Data Disengaged</a:t>
          </a:r>
        </a:p>
      </dgm:t>
    </dgm:pt>
    <dgm:pt modelId="{1DEBC969-C07E-4278-A740-8ECF3D1CA8BC}" type="parTrans" cxnId="{43D0B89D-F4F8-47CE-AFD5-0C4119C1E9B1}">
      <dgm:prSet/>
      <dgm:spPr/>
      <dgm:t>
        <a:bodyPr/>
        <a:lstStyle/>
        <a:p>
          <a:endParaRPr lang="en-CA"/>
        </a:p>
      </dgm:t>
    </dgm:pt>
    <dgm:pt modelId="{F8FE2478-54EA-4D3B-A00B-7CB0E90AF640}" type="sibTrans" cxnId="{43D0B89D-F4F8-47CE-AFD5-0C4119C1E9B1}">
      <dgm:prSet/>
      <dgm:spPr/>
      <dgm:t>
        <a:bodyPr/>
        <a:lstStyle/>
        <a:p>
          <a:endParaRPr lang="en-CA"/>
        </a:p>
      </dgm:t>
    </dgm:pt>
    <dgm:pt modelId="{32CE1B2F-E820-4943-BEF0-85D98A644CE1}" type="pres">
      <dgm:prSet presAssocID="{B12A5DD8-E87F-490D-AE2B-6389246B7F87}" presName="arrowDiagram" presStyleCnt="0">
        <dgm:presLayoutVars>
          <dgm:chMax val="5"/>
          <dgm:dir/>
          <dgm:resizeHandles val="exact"/>
        </dgm:presLayoutVars>
      </dgm:prSet>
      <dgm:spPr/>
    </dgm:pt>
    <dgm:pt modelId="{31043133-2418-4EBA-9767-20864C479C28}" type="pres">
      <dgm:prSet presAssocID="{B12A5DD8-E87F-490D-AE2B-6389246B7F87}" presName="arrow" presStyleLbl="bgShp" presStyleIdx="0" presStyleCnt="1" custLinFactNeighborX="-10" custLinFactNeighborY="0"/>
      <dgm:spPr>
        <a:xfrm>
          <a:off x="367117" y="0"/>
          <a:ext cx="6131883" cy="3832427"/>
        </a:xfrm>
        <a:prstGeom prst="swooshArrow">
          <a:avLst>
            <a:gd name="adj1" fmla="val 25000"/>
            <a:gd name="adj2" fmla="val 25000"/>
          </a:avLst>
        </a:prstGeom>
        <a:solidFill>
          <a:srgbClr val="96B8D2"/>
        </a:solidFill>
        <a:ln>
          <a:noFill/>
        </a:ln>
        <a:effectLst/>
      </dgm:spPr>
    </dgm:pt>
    <dgm:pt modelId="{C3496D28-D029-44A2-8089-6C8C878C7079}" type="pres">
      <dgm:prSet presAssocID="{B12A5DD8-E87F-490D-AE2B-6389246B7F87}" presName="arrowDiagram3" presStyleCnt="0"/>
      <dgm:spPr/>
    </dgm:pt>
    <dgm:pt modelId="{8ED6C2CD-58F2-4D8E-A9B3-DB894CB07E73}" type="pres">
      <dgm:prSet presAssocID="{3ECA68E9-7F3D-4A20-8667-A5CAD71BEF97}" presName="bullet3a" presStyleLbl="node1" presStyleIdx="0" presStyleCnt="3" custLinFactX="-159492" custLinFactY="192913" custLinFactNeighborX="-200000" custLinFactNeighborY="200000"/>
      <dgm:spPr>
        <a:xfrm>
          <a:off x="742736" y="3090992"/>
          <a:ext cx="159428" cy="159428"/>
        </a:xfrm>
        <a:prstGeom prst="ellipse">
          <a:avLst/>
        </a:prstGeom>
        <a:solidFill>
          <a:srgbClr val="29475F">
            <a:hueOff val="0"/>
            <a:satOff val="0"/>
            <a:lumOff val="0"/>
            <a:alphaOff val="0"/>
          </a:srgbClr>
        </a:solidFill>
        <a:ln w="25400" cap="flat" cmpd="sng" algn="ctr">
          <a:noFill/>
          <a:prstDash val="solid"/>
          <a:miter lim="800000"/>
        </a:ln>
        <a:effectLst/>
      </dgm:spPr>
    </dgm:pt>
    <dgm:pt modelId="{292E43A0-2F00-4E58-94CF-3067A6093A14}" type="pres">
      <dgm:prSet presAssocID="{3ECA68E9-7F3D-4A20-8667-A5CAD71BEF97}" presName="textBox3a" presStyleLbl="revTx" presStyleIdx="0" presStyleCnt="3" custScaleX="126554" custScaleY="30118" custLinFactNeighborX="-13076" custLinFactNeighborY="6558">
        <dgm:presLayoutVars>
          <dgm:bulletEnabled val="1"/>
        </dgm:presLayoutVars>
      </dgm:prSet>
      <dgm:spPr/>
    </dgm:pt>
    <dgm:pt modelId="{0D1AF50C-B6F9-4241-B48A-56BBFD6C5A48}" type="pres">
      <dgm:prSet presAssocID="{4415B0F3-218B-4F86-89B0-ABEA8A8D9FFD}" presName="bullet3b" presStyleLbl="node1" presStyleIdx="1" presStyleCnt="3" custLinFactNeighborX="-90656" custLinFactNeighborY="38223"/>
      <dgm:spPr>
        <a:xfrm>
          <a:off x="2292477" y="1713645"/>
          <a:ext cx="288198" cy="288198"/>
        </a:xfrm>
        <a:prstGeom prst="ellipse">
          <a:avLst/>
        </a:prstGeom>
        <a:solidFill>
          <a:srgbClr val="29475F">
            <a:hueOff val="0"/>
            <a:satOff val="0"/>
            <a:lumOff val="0"/>
            <a:alphaOff val="0"/>
          </a:srgbClr>
        </a:solidFill>
        <a:ln w="25400" cap="flat" cmpd="sng" algn="ctr">
          <a:noFill/>
          <a:prstDash val="solid"/>
          <a:miter lim="800000"/>
        </a:ln>
        <a:effectLst/>
      </dgm:spPr>
    </dgm:pt>
    <dgm:pt modelId="{CE50FCA9-8EC3-4F10-889D-7578F02958EB}" type="pres">
      <dgm:prSet presAssocID="{4415B0F3-218B-4F86-89B0-ABEA8A8D9FFD}" presName="textBox3b" presStyleLbl="revTx" presStyleIdx="1" presStyleCnt="3" custScaleX="150292" custLinFactNeighborX="17094" custLinFactNeighborY="-1920">
        <dgm:presLayoutVars>
          <dgm:bulletEnabled val="1"/>
        </dgm:presLayoutVars>
      </dgm:prSet>
      <dgm:spPr/>
    </dgm:pt>
    <dgm:pt modelId="{AD387E9B-CC33-4BAC-9775-518D2789D3C0}" type="pres">
      <dgm:prSet presAssocID="{8DA4D16F-CAD2-4BD0-A7FC-A8B53386BEB3}" presName="bullet3c" presStyleLbl="node1" presStyleIdx="2" presStyleCnt="3" custLinFactNeighborX="7353" custLinFactNeighborY="-27891"/>
      <dgm:spPr>
        <a:xfrm>
          <a:off x="4275453" y="858438"/>
          <a:ext cx="398572" cy="398572"/>
        </a:xfrm>
        <a:prstGeom prst="ellipse">
          <a:avLst/>
        </a:prstGeom>
        <a:solidFill>
          <a:srgbClr val="B0C534"/>
        </a:solidFill>
        <a:ln w="25400" cap="flat" cmpd="sng" algn="ctr">
          <a:noFill/>
          <a:prstDash val="solid"/>
          <a:miter lim="800000"/>
        </a:ln>
        <a:effectLst/>
      </dgm:spPr>
    </dgm:pt>
    <dgm:pt modelId="{5DCD0C75-00F0-4CD9-8359-DB32D3BAC81E}" type="pres">
      <dgm:prSet presAssocID="{8DA4D16F-CAD2-4BD0-A7FC-A8B53386BEB3}" presName="textBox3c" presStyleLbl="revTx" presStyleIdx="2" presStyleCnt="3" custScaleX="158489" custLinFactNeighborX="36696" custLinFactNeighborY="-20063">
        <dgm:presLayoutVars>
          <dgm:bulletEnabled val="1"/>
        </dgm:presLayoutVars>
      </dgm:prSet>
      <dgm:spPr/>
    </dgm:pt>
  </dgm:ptLst>
  <dgm:cxnLst>
    <dgm:cxn modelId="{AD425E04-7B6E-459A-809E-5819269AEDD8}" srcId="{B12A5DD8-E87F-490D-AE2B-6389246B7F87}" destId="{8DA4D16F-CAD2-4BD0-A7FC-A8B53386BEB3}" srcOrd="2" destOrd="0" parTransId="{F72D0339-70F6-4D33-A43F-465E1E85C702}" sibTransId="{EC1D602E-47CD-4E03-BB67-E92FC959FB51}"/>
    <dgm:cxn modelId="{132DA964-A246-4B97-91B8-195A1297BCD3}" type="presOf" srcId="{B12A5DD8-E87F-490D-AE2B-6389246B7F87}" destId="{32CE1B2F-E820-4943-BEF0-85D98A644CE1}" srcOrd="0" destOrd="0" presId="urn:microsoft.com/office/officeart/2005/8/layout/arrow2"/>
    <dgm:cxn modelId="{82E62053-DAFD-4B76-9889-1A4821374733}" type="presOf" srcId="{3ECA68E9-7F3D-4A20-8667-A5CAD71BEF97}" destId="{292E43A0-2F00-4E58-94CF-3067A6093A14}" srcOrd="0" destOrd="0" presId="urn:microsoft.com/office/officeart/2005/8/layout/arrow2"/>
    <dgm:cxn modelId="{6E195F97-DF18-49E1-BE56-6A480DB0F550}" type="presOf" srcId="{8DA4D16F-CAD2-4BD0-A7FC-A8B53386BEB3}" destId="{5DCD0C75-00F0-4CD9-8359-DB32D3BAC81E}" srcOrd="0" destOrd="0" presId="urn:microsoft.com/office/officeart/2005/8/layout/arrow2"/>
    <dgm:cxn modelId="{43D0B89D-F4F8-47CE-AFD5-0C4119C1E9B1}" srcId="{B12A5DD8-E87F-490D-AE2B-6389246B7F87}" destId="{3ECA68E9-7F3D-4A20-8667-A5CAD71BEF97}" srcOrd="0" destOrd="0" parTransId="{1DEBC969-C07E-4278-A740-8ECF3D1CA8BC}" sibTransId="{F8FE2478-54EA-4D3B-A00B-7CB0E90AF640}"/>
    <dgm:cxn modelId="{77D047BB-0F7E-457F-819E-2D2147BD8C4D}" type="presOf" srcId="{4415B0F3-218B-4F86-89B0-ABEA8A8D9FFD}" destId="{CE50FCA9-8EC3-4F10-889D-7578F02958EB}" srcOrd="0" destOrd="0" presId="urn:microsoft.com/office/officeart/2005/8/layout/arrow2"/>
    <dgm:cxn modelId="{CD8DCFE8-8361-40F5-A8BB-C5F13D7E2A74}" srcId="{B12A5DD8-E87F-490D-AE2B-6389246B7F87}" destId="{4415B0F3-218B-4F86-89B0-ABEA8A8D9FFD}" srcOrd="1" destOrd="0" parTransId="{A30A54E2-45DF-45C2-AF54-A940D8B9DC0B}" sibTransId="{8031EFE1-0DCA-4547-BBE4-E4FBE6DD398C}"/>
    <dgm:cxn modelId="{409AD622-9B75-48A1-8245-C7D573A2B923}" type="presParOf" srcId="{32CE1B2F-E820-4943-BEF0-85D98A644CE1}" destId="{31043133-2418-4EBA-9767-20864C479C28}" srcOrd="0" destOrd="0" presId="urn:microsoft.com/office/officeart/2005/8/layout/arrow2"/>
    <dgm:cxn modelId="{EC182F0A-2904-4905-A3E5-713CC5A75FBE}" type="presParOf" srcId="{32CE1B2F-E820-4943-BEF0-85D98A644CE1}" destId="{C3496D28-D029-44A2-8089-6C8C878C7079}" srcOrd="1" destOrd="0" presId="urn:microsoft.com/office/officeart/2005/8/layout/arrow2"/>
    <dgm:cxn modelId="{88AF21C3-5B96-43B7-9A9E-48CE5029E092}" type="presParOf" srcId="{C3496D28-D029-44A2-8089-6C8C878C7079}" destId="{8ED6C2CD-58F2-4D8E-A9B3-DB894CB07E73}" srcOrd="0" destOrd="0" presId="urn:microsoft.com/office/officeart/2005/8/layout/arrow2"/>
    <dgm:cxn modelId="{F40C3F88-5E3F-4584-9993-D606281C297C}" type="presParOf" srcId="{C3496D28-D029-44A2-8089-6C8C878C7079}" destId="{292E43A0-2F00-4E58-94CF-3067A6093A14}" srcOrd="1" destOrd="0" presId="urn:microsoft.com/office/officeart/2005/8/layout/arrow2"/>
    <dgm:cxn modelId="{9BCAFCB8-87C6-47FF-B4F6-A36EAFAFA8B1}" type="presParOf" srcId="{C3496D28-D029-44A2-8089-6C8C878C7079}" destId="{0D1AF50C-B6F9-4241-B48A-56BBFD6C5A48}" srcOrd="2" destOrd="0" presId="urn:microsoft.com/office/officeart/2005/8/layout/arrow2"/>
    <dgm:cxn modelId="{8C9CD2FE-CA5F-44AC-A3D5-13BB2A1CBA18}" type="presParOf" srcId="{C3496D28-D029-44A2-8089-6C8C878C7079}" destId="{CE50FCA9-8EC3-4F10-889D-7578F02958EB}" srcOrd="3" destOrd="0" presId="urn:microsoft.com/office/officeart/2005/8/layout/arrow2"/>
    <dgm:cxn modelId="{8E051910-08FF-416F-BEA1-94BA49831FE3}" type="presParOf" srcId="{C3496D28-D029-44A2-8089-6C8C878C7079}" destId="{AD387E9B-CC33-4BAC-9775-518D2789D3C0}" srcOrd="4" destOrd="0" presId="urn:microsoft.com/office/officeart/2005/8/layout/arrow2"/>
    <dgm:cxn modelId="{7BEC5027-AD27-4DC2-A50D-BFD9EC6D21D6}" type="presParOf" srcId="{C3496D28-D029-44A2-8089-6C8C878C7079}" destId="{5DCD0C75-00F0-4CD9-8359-DB32D3BAC81E}"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200" dirty="0">
              <a:latin typeface="Montserrat" panose="00000500000000000000" pitchFamily="2" charset="0"/>
            </a:rPr>
            <a:t>Phase 1</a:t>
          </a:r>
        </a:p>
      </dgm:t>
    </dgm:pt>
    <dgm:pt modelId="{CB671421-7FE8-4F41-9B3C-CC2253A545B3}" type="parTrans" cxnId="{00A46D62-97D5-AA4F-9AB8-C84F71CDFFEE}">
      <dgm:prSet/>
      <dgm:spPr/>
      <dgm:t>
        <a:bodyPr/>
        <a:lstStyle/>
        <a:p>
          <a:endParaRPr lang="en-US" sz="1200">
            <a:latin typeface="Montserrat" panose="00000500000000000000" pitchFamily="2" charset="0"/>
          </a:endParaRPr>
        </a:p>
      </dgm:t>
    </dgm:pt>
    <dgm:pt modelId="{864DB94F-04A8-1846-AFB3-43417D234F21}" type="sibTrans" cxnId="{00A46D62-97D5-AA4F-9AB8-C84F71CDFFEE}">
      <dgm:prSet/>
      <dgm:spPr/>
      <dgm:t>
        <a:bodyPr/>
        <a:lstStyle/>
        <a:p>
          <a:endParaRPr lang="en-US" sz="1200">
            <a:latin typeface="Montserrat" panose="00000500000000000000" pitchFamily="2" charset="0"/>
          </a:endParaRPr>
        </a:p>
      </dgm:t>
    </dgm:pt>
    <dgm:pt modelId="{1D29978D-6375-461D-AFDD-E12FF6B400FF}">
      <dgm:prSet custT="1"/>
      <dgm:spPr/>
      <dgm:t>
        <a:bodyPr/>
        <a:lstStyle/>
        <a:p>
          <a:r>
            <a:rPr lang="en-US" sz="1200" dirty="0">
              <a:latin typeface="Montserrat" panose="00000500000000000000" pitchFamily="2" charset="0"/>
            </a:rPr>
            <a:t>Phase 2</a:t>
          </a:r>
          <a:endParaRPr lang="en-CA" sz="1200" dirty="0">
            <a:latin typeface="Montserrat" panose="00000500000000000000" pitchFamily="2" charset="0"/>
          </a:endParaRPr>
        </a:p>
      </dgm:t>
    </dgm:pt>
    <dgm:pt modelId="{27AF93DC-62EF-490F-BF95-BE2CE58191FD}" type="parTrans" cxnId="{E29BECCF-4CD0-4C8B-B367-68F288F0752A}">
      <dgm:prSet/>
      <dgm:spPr/>
      <dgm:t>
        <a:bodyPr/>
        <a:lstStyle/>
        <a:p>
          <a:endParaRPr lang="en-CA" sz="1200">
            <a:latin typeface="Montserrat" panose="00000500000000000000" pitchFamily="2" charset="0"/>
          </a:endParaRPr>
        </a:p>
      </dgm:t>
    </dgm:pt>
    <dgm:pt modelId="{343F2AF3-CD6D-43F9-9493-B2C1D0FEDA48}" type="sibTrans" cxnId="{E29BECCF-4CD0-4C8B-B367-68F288F0752A}">
      <dgm:prSet/>
      <dgm:spPr/>
      <dgm:t>
        <a:bodyPr/>
        <a:lstStyle/>
        <a:p>
          <a:endParaRPr lang="en-CA" sz="1200">
            <a:latin typeface="Montserrat" panose="00000500000000000000" pitchFamily="2" charset="0"/>
          </a:endParaRPr>
        </a:p>
      </dgm:t>
    </dgm:pt>
    <dgm:pt modelId="{D3F0A6D6-0FA2-45F8-AF4D-E995798E6A73}">
      <dgm:prSet custT="1"/>
      <dgm:spPr/>
      <dgm:t>
        <a:bodyPr/>
        <a:lstStyle/>
        <a:p>
          <a:r>
            <a:rPr lang="en-US" sz="1200" dirty="0">
              <a:latin typeface="Montserrat" panose="00000500000000000000" pitchFamily="2" charset="0"/>
            </a:rPr>
            <a:t>Phase 3</a:t>
          </a:r>
          <a:endParaRPr lang="en-CA" sz="1200" dirty="0">
            <a:latin typeface="Montserrat" panose="00000500000000000000" pitchFamily="2" charset="0"/>
          </a:endParaRPr>
        </a:p>
      </dgm:t>
    </dgm:pt>
    <dgm:pt modelId="{1FF7585F-8592-41B5-8A81-C0360E064060}" type="parTrans" cxnId="{9B56F1FF-DF04-4335-BFFE-EC7653E4EA87}">
      <dgm:prSet/>
      <dgm:spPr/>
      <dgm:t>
        <a:bodyPr/>
        <a:lstStyle/>
        <a:p>
          <a:endParaRPr lang="en-CA" sz="1200">
            <a:latin typeface="Montserrat" panose="00000500000000000000" pitchFamily="2" charset="0"/>
          </a:endParaRPr>
        </a:p>
      </dgm:t>
    </dgm:pt>
    <dgm:pt modelId="{5F0499E6-A836-4741-8AD6-C1E85B597A6F}" type="sibTrans" cxnId="{9B56F1FF-DF04-4335-BFFE-EC7653E4EA87}">
      <dgm:prSet/>
      <dgm:spPr/>
      <dgm:t>
        <a:bodyPr/>
        <a:lstStyle/>
        <a:p>
          <a:endParaRPr lang="en-CA" sz="12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3">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3">
        <dgm:presLayoutVars>
          <dgm:bulletEnabled val="1"/>
        </dgm:presLayoutVars>
      </dgm:prSet>
      <dgm:spPr/>
    </dgm:pt>
    <dgm:pt modelId="{9ECB9DCA-17FA-42DF-9A2F-9DB82C0EE3D0}" type="pres">
      <dgm:prSet presAssocID="{343F2AF3-CD6D-43F9-9493-B2C1D0FEDA48}" presName="parSpace" presStyleCnt="0"/>
      <dgm:spPr/>
    </dgm:pt>
    <dgm:pt modelId="{A8612D2A-892A-4F89-A395-9A98FAF04D82}" type="pres">
      <dgm:prSet presAssocID="{D3F0A6D6-0FA2-45F8-AF4D-E995798E6A73}" presName="parTxOnly" presStyleLbl="node1" presStyleIdx="2" presStyleCnt="3">
        <dgm:presLayoutVars>
          <dgm:bulletEnabled val="1"/>
        </dgm:presLayoutVars>
      </dgm:prSet>
      <dgm:spPr/>
    </dgm:pt>
  </dgm:ptLst>
  <dgm:cxnLst>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4C3E2C7F-1D2E-4655-A78A-27F207E64FF6}" type="presOf" srcId="{FC53A58F-395B-E34E-974F-C212E9B9E745}" destId="{9F474F36-DA79-054F-BBFD-666192C13D50}" srcOrd="0" destOrd="0" presId="urn:microsoft.com/office/officeart/2005/8/layout/hChevron3"/>
    <dgm:cxn modelId="{95C4CAC5-B88A-453B-8D70-13CAC2C88719}" type="presOf" srcId="{D3F0A6D6-0FA2-45F8-AF4D-E995798E6A73}" destId="{A8612D2A-892A-4F89-A395-9A98FAF04D82}"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9B56F1FF-DF04-4335-BFFE-EC7653E4EA87}" srcId="{FC53A58F-395B-E34E-974F-C212E9B9E745}" destId="{D3F0A6D6-0FA2-45F8-AF4D-E995798E6A73}" srcOrd="2" destOrd="0" parTransId="{1FF7585F-8592-41B5-8A81-C0360E064060}" sibTransId="{5F0499E6-A836-4741-8AD6-C1E85B597A6F}"/>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9B24C2AE-E529-474F-A208-4D2CED6A6E57}" type="presParOf" srcId="{9F474F36-DA79-054F-BBFD-666192C13D50}" destId="{A8612D2A-892A-4F89-A395-9A98FAF04D82}" srcOrd="4" destOrd="0" presId="urn:microsoft.com/office/officeart/2005/8/layout/hChevron3"/>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043133-2418-4EBA-9767-20864C479C28}">
      <dsp:nvSpPr>
        <dsp:cNvPr id="0" name=""/>
        <dsp:cNvSpPr/>
      </dsp:nvSpPr>
      <dsp:spPr>
        <a:xfrm>
          <a:off x="367117" y="0"/>
          <a:ext cx="6131883" cy="3832427"/>
        </a:xfrm>
        <a:prstGeom prst="swooshArrow">
          <a:avLst>
            <a:gd name="adj1" fmla="val 25000"/>
            <a:gd name="adj2" fmla="val 25000"/>
          </a:avLst>
        </a:prstGeom>
        <a:solidFill>
          <a:srgbClr val="96B8D2"/>
        </a:solidFill>
        <a:ln>
          <a:noFill/>
        </a:ln>
        <a:effectLst/>
      </dsp:spPr>
      <dsp:style>
        <a:lnRef idx="0">
          <a:scrgbClr r="0" g="0" b="0"/>
        </a:lnRef>
        <a:fillRef idx="1">
          <a:scrgbClr r="0" g="0" b="0"/>
        </a:fillRef>
        <a:effectRef idx="0">
          <a:scrgbClr r="0" g="0" b="0"/>
        </a:effectRef>
        <a:fontRef idx="minor"/>
      </dsp:style>
    </dsp:sp>
    <dsp:sp modelId="{8ED6C2CD-58F2-4D8E-A9B3-DB894CB07E73}">
      <dsp:nvSpPr>
        <dsp:cNvPr id="0" name=""/>
        <dsp:cNvSpPr/>
      </dsp:nvSpPr>
      <dsp:spPr>
        <a:xfrm>
          <a:off x="573345" y="3271558"/>
          <a:ext cx="159428" cy="159428"/>
        </a:xfrm>
        <a:prstGeom prst="ellipse">
          <a:avLst/>
        </a:prstGeom>
        <a:solidFill>
          <a:srgbClr val="29475F">
            <a:hueOff val="0"/>
            <a:satOff val="0"/>
            <a:lumOff val="0"/>
            <a:alphaOff val="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2E43A0-2F00-4E58-94CF-3067A6093A14}">
      <dsp:nvSpPr>
        <dsp:cNvPr id="0" name=""/>
        <dsp:cNvSpPr/>
      </dsp:nvSpPr>
      <dsp:spPr>
        <a:xfrm>
          <a:off x="849681" y="3184486"/>
          <a:ext cx="1808113" cy="33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78" tIns="0" rIns="0" bIns="0" numCol="1" spcCol="1270" anchor="t" anchorCtr="0">
          <a:noAutofit/>
        </a:bodyPr>
        <a:lstStyle/>
        <a:p>
          <a:pPr marL="0" lvl="0" indent="0" algn="l" defTabSz="889000">
            <a:lnSpc>
              <a:spcPct val="90000"/>
            </a:lnSpc>
            <a:spcBef>
              <a:spcPct val="0"/>
            </a:spcBef>
            <a:spcAft>
              <a:spcPct val="35000"/>
            </a:spcAft>
            <a:buNone/>
          </a:pPr>
          <a:r>
            <a:rPr lang="en-CA" sz="2000" b="1" i="0" kern="1200" dirty="0">
              <a:solidFill>
                <a:srgbClr val="243F55"/>
              </a:solidFill>
              <a:latin typeface="Montserrat" pitchFamily="2" charset="77"/>
              <a:ea typeface="+mn-ea"/>
              <a:cs typeface="+mn-cs"/>
            </a:rPr>
            <a:t>Data Disengaged</a:t>
          </a:r>
        </a:p>
      </dsp:txBody>
      <dsp:txXfrm>
        <a:off x="849681" y="3184486"/>
        <a:ext cx="1808113" cy="333578"/>
      </dsp:txXfrm>
    </dsp:sp>
    <dsp:sp modelId="{0D1AF50C-B6F9-4241-B48A-56BBFD6C5A48}">
      <dsp:nvSpPr>
        <dsp:cNvPr id="0" name=""/>
        <dsp:cNvSpPr/>
      </dsp:nvSpPr>
      <dsp:spPr>
        <a:xfrm>
          <a:off x="2292477" y="1713645"/>
          <a:ext cx="288198" cy="288198"/>
        </a:xfrm>
        <a:prstGeom prst="ellipse">
          <a:avLst/>
        </a:prstGeom>
        <a:solidFill>
          <a:srgbClr val="29475F">
            <a:hueOff val="0"/>
            <a:satOff val="0"/>
            <a:lumOff val="0"/>
            <a:alphaOff val="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50FCA9-8EC3-4F10-889D-7578F02958EB}">
      <dsp:nvSpPr>
        <dsp:cNvPr id="0" name=""/>
        <dsp:cNvSpPr/>
      </dsp:nvSpPr>
      <dsp:spPr>
        <a:xfrm>
          <a:off x="2579348" y="1707557"/>
          <a:ext cx="2211775" cy="208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10" tIns="0" rIns="0" bIns="0" numCol="1" spcCol="1270" anchor="t" anchorCtr="0">
          <a:noAutofit/>
        </a:bodyPr>
        <a:lstStyle/>
        <a:p>
          <a:pPr marL="0" lvl="0" indent="0" algn="l" defTabSz="1111250">
            <a:lnSpc>
              <a:spcPct val="90000"/>
            </a:lnSpc>
            <a:spcBef>
              <a:spcPct val="0"/>
            </a:spcBef>
            <a:spcAft>
              <a:spcPct val="35000"/>
            </a:spcAft>
            <a:buNone/>
          </a:pPr>
          <a:r>
            <a:rPr lang="en-CA" sz="2500" b="1" i="0" kern="1200" dirty="0">
              <a:solidFill>
                <a:srgbClr val="243F55"/>
              </a:solidFill>
              <a:latin typeface="Montserrat" pitchFamily="2" charset="77"/>
              <a:ea typeface="+mn-ea"/>
              <a:cs typeface="+mn-cs"/>
            </a:rPr>
            <a:t>Data Enabled</a:t>
          </a:r>
        </a:p>
      </dsp:txBody>
      <dsp:txXfrm>
        <a:off x="2579348" y="1707557"/>
        <a:ext cx="2211775" cy="2084840"/>
      </dsp:txXfrm>
    </dsp:sp>
    <dsp:sp modelId="{AD387E9B-CC33-4BAC-9775-518D2789D3C0}">
      <dsp:nvSpPr>
        <dsp:cNvPr id="0" name=""/>
        <dsp:cNvSpPr/>
      </dsp:nvSpPr>
      <dsp:spPr>
        <a:xfrm>
          <a:off x="4275453" y="858438"/>
          <a:ext cx="398572" cy="398572"/>
        </a:xfrm>
        <a:prstGeom prst="ellipse">
          <a:avLst/>
        </a:prstGeom>
        <a:solidFill>
          <a:srgbClr val="B0C534"/>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CD0C75-00F0-4CD9-8359-DB32D3BAC81E}">
      <dsp:nvSpPr>
        <dsp:cNvPr id="0" name=""/>
        <dsp:cNvSpPr/>
      </dsp:nvSpPr>
      <dsp:spPr>
        <a:xfrm>
          <a:off x="4534937" y="634504"/>
          <a:ext cx="2332406" cy="2663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195" tIns="0" rIns="0" bIns="0" numCol="1" spcCol="1270" anchor="t" anchorCtr="0">
          <a:noAutofit/>
        </a:bodyPr>
        <a:lstStyle/>
        <a:p>
          <a:pPr marL="0" lvl="0" indent="0" algn="l" defTabSz="1333500">
            <a:lnSpc>
              <a:spcPct val="90000"/>
            </a:lnSpc>
            <a:spcBef>
              <a:spcPct val="0"/>
            </a:spcBef>
            <a:spcAft>
              <a:spcPts val="0"/>
            </a:spcAft>
            <a:buNone/>
          </a:pPr>
          <a:r>
            <a:rPr lang="en-CA" sz="3000" b="1" i="0" kern="1200" dirty="0">
              <a:solidFill>
                <a:srgbClr val="243F55"/>
              </a:solidFill>
              <a:latin typeface="Montserrat" pitchFamily="2" charset="77"/>
              <a:ea typeface="+mn-ea"/>
              <a:cs typeface="+mn-cs"/>
            </a:rPr>
            <a:t>Data </a:t>
          </a:r>
        </a:p>
        <a:p>
          <a:pPr marL="0" lvl="0" indent="0" algn="l" defTabSz="1333500">
            <a:lnSpc>
              <a:spcPct val="90000"/>
            </a:lnSpc>
            <a:spcBef>
              <a:spcPct val="0"/>
            </a:spcBef>
            <a:spcAft>
              <a:spcPts val="0"/>
            </a:spcAft>
            <a:buNone/>
          </a:pPr>
          <a:r>
            <a:rPr lang="en-CA" sz="3000" b="1" i="0" kern="1200" dirty="0">
              <a:solidFill>
                <a:srgbClr val="243F55"/>
              </a:solidFill>
              <a:latin typeface="Montserrat" pitchFamily="2" charset="77"/>
              <a:ea typeface="+mn-ea"/>
              <a:cs typeface="+mn-cs"/>
            </a:rPr>
            <a:t>Driven</a:t>
          </a:r>
        </a:p>
      </dsp:txBody>
      <dsp:txXfrm>
        <a:off x="4534937" y="634504"/>
        <a:ext cx="2332406" cy="2663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3799" y="0"/>
          <a:ext cx="3322673" cy="1016192"/>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1</a:t>
          </a:r>
        </a:p>
      </dsp:txBody>
      <dsp:txXfrm>
        <a:off x="3799" y="0"/>
        <a:ext cx="3068625" cy="1016192"/>
      </dsp:txXfrm>
    </dsp:sp>
    <dsp:sp modelId="{BE840A39-1306-4AEF-ADCD-28099CAE7BE1}">
      <dsp:nvSpPr>
        <dsp:cNvPr id="0" name=""/>
        <dsp:cNvSpPr/>
      </dsp:nvSpPr>
      <dsp:spPr>
        <a:xfrm>
          <a:off x="2661938" y="0"/>
          <a:ext cx="3322673" cy="1016192"/>
        </a:xfrm>
        <a:prstGeom prst="chevron">
          <a:avLst/>
        </a:prstGeom>
        <a:solidFill>
          <a:schemeClr val="accent1">
            <a:shade val="80000"/>
            <a:hueOff val="267459"/>
            <a:satOff val="-14837"/>
            <a:lumOff val="15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2</a:t>
          </a:r>
          <a:endParaRPr lang="en-CA" sz="1200" kern="1200" dirty="0">
            <a:latin typeface="Montserrat" panose="00000500000000000000" pitchFamily="2" charset="0"/>
          </a:endParaRPr>
        </a:p>
      </dsp:txBody>
      <dsp:txXfrm>
        <a:off x="3170034" y="0"/>
        <a:ext cx="2306481" cy="1016192"/>
      </dsp:txXfrm>
    </dsp:sp>
    <dsp:sp modelId="{A8612D2A-892A-4F89-A395-9A98FAF04D82}">
      <dsp:nvSpPr>
        <dsp:cNvPr id="0" name=""/>
        <dsp:cNvSpPr/>
      </dsp:nvSpPr>
      <dsp:spPr>
        <a:xfrm>
          <a:off x="5320077" y="0"/>
          <a:ext cx="3322673" cy="1016192"/>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3</a:t>
          </a:r>
          <a:endParaRPr lang="en-CA" sz="1200" kern="1200" dirty="0">
            <a:latin typeface="Montserrat" panose="00000500000000000000" pitchFamily="2" charset="0"/>
          </a:endParaRPr>
        </a:p>
      </dsp:txBody>
      <dsp:txXfrm>
        <a:off x="5828173" y="0"/>
        <a:ext cx="2306481" cy="101619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latin typeface="Roboto Condensed Light" panose="02000000000000000000" pitchFamily="2" charset="0"/>
            </a:endParaRPr>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latin typeface="Roboto Condensed Light" panose="02000000000000000000" pitchFamily="2" charset="0"/>
              </a:rPr>
              <a:t>9/13/2021</a:t>
            </a:fld>
            <a:endParaRPr lang="en-US" dirty="0">
              <a:latin typeface="Roboto Condensed Light" panose="02000000000000000000" pitchFamily="2" charset="0"/>
            </a:endParaRPr>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latin typeface="Roboto Condensed Light" panose="02000000000000000000" pitchFamily="2" charset="0"/>
            </a:endParaRPr>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latin typeface="Roboto Condensed Light" panose="02000000000000000000" pitchFamily="2" charset="0"/>
              </a:rPr>
              <a:t>‹#›</a:t>
            </a:fld>
            <a:endParaRPr lang="en-US" dirty="0">
              <a:latin typeface="Roboto Condensed Light" panose="02000000000000000000" pitchFamily="2" charset="0"/>
            </a:endParaRPr>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9/13/2021</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dirty="0"/>
          </a:p>
        </p:txBody>
      </p:sp>
    </p:spTree>
    <p:extLst>
      <p:ext uri="{BB962C8B-B14F-4D97-AF65-F5344CB8AC3E}">
        <p14:creationId xmlns:p14="http://schemas.microsoft.com/office/powerpoint/2010/main" val="3776771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C57BD-B337-4910-897E-750C262C36B7}" type="slidenum">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21931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C57BD-B337-4910-897E-750C262C36B7}" type="slidenum">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79441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Info-Tech Research Group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08733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Info-Tech Research Group</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3574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Info-Tech Research Group</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84702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Info-Tech Research Group</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86910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Info-Tech Research Group</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33140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135907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599538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5065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a:t>
            </a:fld>
            <a:endParaRPr lang="en-US" dirty="0"/>
          </a:p>
        </p:txBody>
      </p:sp>
    </p:spTree>
    <p:extLst>
      <p:ext uri="{BB962C8B-B14F-4D97-AF65-F5344CB8AC3E}">
        <p14:creationId xmlns:p14="http://schemas.microsoft.com/office/powerpoint/2010/main" val="1702244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24</a:t>
            </a:fld>
            <a:endParaRPr lang="en-US" dirty="0"/>
          </a:p>
        </p:txBody>
      </p:sp>
    </p:spTree>
    <p:extLst>
      <p:ext uri="{BB962C8B-B14F-4D97-AF65-F5344CB8AC3E}">
        <p14:creationId xmlns:p14="http://schemas.microsoft.com/office/powerpoint/2010/main" val="345180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69538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135907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C57BD-B337-4910-897E-750C262C36B7}" type="slidenum">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4799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C57BD-B337-4910-897E-750C262C36B7}" type="slidenum">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63053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p:nvPr>
        </p:nvSpPr>
        <p:spPr/>
        <p:txBody>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
        <p:nvSpPr>
          <p:cNvPr id="5" name="Footer Placeholder 4"/>
          <p:cNvSpPr>
            <a:spLocks noGrp="1"/>
          </p:cNvSpPr>
          <p:nvPr>
            <p:ph type="ftr" sz="quarter" idx="4"/>
          </p:nvPr>
        </p:nvSpPr>
        <p:spPr/>
        <p: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rPr>
              <a:t>Info-Tech Research Group</a:t>
            </a:r>
          </a:p>
        </p:txBody>
      </p:sp>
      <p:sp>
        <p:nvSpPr>
          <p:cNvPr id="6" name="Slide Number Placeholder 5"/>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147258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Info-Tech Research Group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11950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Info-Tech Research Group</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14396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Info-Tech Research Group</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06021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3.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ack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718FE-C921-3842-8576-F58124F911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825539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eneri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3B516A-EFFC-6246-AECE-1B5BAC3B0EDB}"/>
              </a:ext>
            </a:extLst>
          </p:cNvPr>
          <p:cNvSpPr>
            <a:spLocks noGrp="1"/>
          </p:cNvSpPr>
          <p:nvPr>
            <p:ph idx="1"/>
          </p:nvPr>
        </p:nvSpPr>
        <p:spPr/>
        <p:txBody>
          <a:bodyPr>
            <a:noAutofit/>
          </a:bodyPr>
          <a:lstStyle>
            <a:lvl1pPr marL="0" indent="0">
              <a:buNone/>
              <a:defRPr sz="2800" b="0">
                <a:solidFill>
                  <a:srgbClr val="717272"/>
                </a:solidFill>
                <a:latin typeface="Roboto Condensed Light" panose="02000000000000000000" pitchFamily="2" charset="0"/>
              </a:defRPr>
            </a:lvl1pPr>
            <a:lvl2pPr>
              <a:defRPr sz="2000">
                <a:solidFill>
                  <a:srgbClr val="4B4B4B"/>
                </a:solidFill>
                <a:latin typeface="Roboto Condensed Light" panose="02000000000000000000" pitchFamily="2" charset="0"/>
              </a:defRPr>
            </a:lvl2pPr>
            <a:lvl3pPr>
              <a:defRPr sz="2000">
                <a:solidFill>
                  <a:srgbClr val="4B4B4B"/>
                </a:solidFill>
                <a:latin typeface="Roboto Condensed Light" panose="02000000000000000000" pitchFamily="2" charset="0"/>
              </a:defRPr>
            </a:lvl3pPr>
            <a:lvl4pPr>
              <a:defRPr sz="2000">
                <a:solidFill>
                  <a:srgbClr val="4B4B4B"/>
                </a:solidFill>
                <a:latin typeface="Roboto Condensed Light" panose="02000000000000000000" pitchFamily="2" charset="0"/>
              </a:defRPr>
            </a:lvl4pPr>
            <a:lvl5pPr>
              <a:defRPr sz="2000">
                <a:solidFill>
                  <a:srgbClr val="4B4B4B"/>
                </a:solidFill>
                <a:latin typeface="Roboto Condensed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FC5C15C3-F5A7-0545-90DA-E2F93B1D238D}"/>
              </a:ext>
            </a:extLst>
          </p:cNvPr>
          <p:cNvSpPr>
            <a:spLocks noGrp="1"/>
          </p:cNvSpPr>
          <p:nvPr>
            <p:ph type="title"/>
          </p:nvPr>
        </p:nvSpPr>
        <p:spPr>
          <a:xfrm>
            <a:off x="1073868" y="1091623"/>
            <a:ext cx="10516970" cy="831706"/>
          </a:xfrm>
        </p:spPr>
        <p:txBody>
          <a:bodyPr>
            <a:noAutofit/>
          </a:bodyPr>
          <a:lstStyle>
            <a:lvl1pPr>
              <a:defRPr>
                <a:solidFill>
                  <a:srgbClr val="F6C333"/>
                </a:solidFill>
                <a:latin typeface="Roboto Condensed Light"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103027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432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Header Only">
    <p:spTree>
      <p:nvGrpSpPr>
        <p:cNvPr id="1" name=""/>
        <p:cNvGrpSpPr/>
        <p:nvPr/>
      </p:nvGrpSpPr>
      <p:grpSpPr>
        <a:xfrm>
          <a:off x="0" y="0"/>
          <a:ext cx="0" cy="0"/>
          <a:chOff x="0" y="0"/>
          <a:chExt cx="0" cy="0"/>
        </a:xfrm>
      </p:grpSpPr>
      <p:cxnSp>
        <p:nvCxnSpPr>
          <p:cNvPr id="11" name="Straight Connector 10"/>
          <p:cNvCxnSpPr/>
          <p:nvPr userDrawn="1"/>
        </p:nvCxnSpPr>
        <p:spPr>
          <a:xfrm>
            <a:off x="431427" y="1124744"/>
            <a:ext cx="11330734" cy="0"/>
          </a:xfrm>
          <a:prstGeom prst="line">
            <a:avLst/>
          </a:prstGeom>
          <a:ln w="22225">
            <a:solidFill>
              <a:srgbClr val="45433E">
                <a:alpha val="41961"/>
              </a:srgb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335404" y="260648"/>
            <a:ext cx="9729146" cy="864096"/>
          </a:xfrm>
          <a:prstGeom prst="rect">
            <a:avLst/>
          </a:prstGeom>
        </p:spPr>
        <p:txBody>
          <a:bodyPr/>
          <a:lstStyle>
            <a:lvl1pPr algn="l">
              <a:lnSpc>
                <a:spcPts val="2600"/>
              </a:lnSpc>
              <a:defRPr sz="2400" baseline="0">
                <a:solidFill>
                  <a:schemeClr val="tx1"/>
                </a:solidFill>
                <a:latin typeface="Montserrat SemiBold" panose="00000700000000000000" pitchFamily="2" charset="0"/>
              </a:defRPr>
            </a:lvl1pPr>
          </a:lstStyle>
          <a:p>
            <a:r>
              <a:rPr lang="en-US" dirty="0"/>
              <a:t>Page Header (Georgia, 24pt) </a:t>
            </a:r>
            <a:endParaRPr lang="en-CA" dirty="0"/>
          </a:p>
        </p:txBody>
      </p:sp>
      <p:sp>
        <p:nvSpPr>
          <p:cNvPr id="4" name="TextBox 3">
            <a:extLst>
              <a:ext uri="{FF2B5EF4-FFF2-40B4-BE49-F238E27FC236}">
                <a16:creationId xmlns:a16="http://schemas.microsoft.com/office/drawing/2014/main" id="{C8F62161-3187-4A22-878A-91C8CC6C95B2}"/>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928401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tails Bullets Blu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3B516A-EFFC-6246-AECE-1B5BAC3B0EDB}"/>
              </a:ext>
            </a:extLst>
          </p:cNvPr>
          <p:cNvSpPr>
            <a:spLocks noGrp="1"/>
          </p:cNvSpPr>
          <p:nvPr>
            <p:ph idx="1"/>
          </p:nvPr>
        </p:nvSpPr>
        <p:spPr>
          <a:xfrm>
            <a:off x="1073869" y="2493819"/>
            <a:ext cx="3041468" cy="404127"/>
          </a:xfrm>
        </p:spPr>
        <p:txBody>
          <a:bodyPr>
            <a:noAutofit/>
          </a:bodyPr>
          <a:lstStyle>
            <a:lvl1pPr marL="0" indent="0">
              <a:lnSpc>
                <a:spcPts val="3000"/>
              </a:lnSpc>
              <a:buNone/>
              <a:defRPr sz="2600" b="0">
                <a:solidFill>
                  <a:schemeClr val="bg1"/>
                </a:solidFill>
                <a:latin typeface="Roboto Condensed Light" panose="02000000000000000000" pitchFamily="2" charset="0"/>
              </a:defRPr>
            </a:lvl1pPr>
            <a:lvl2pPr>
              <a:defRPr sz="2400">
                <a:solidFill>
                  <a:schemeClr val="bg1"/>
                </a:solidFill>
              </a:defRPr>
            </a:lvl2pPr>
            <a:lvl3pPr>
              <a:defRPr>
                <a:solidFill>
                  <a:schemeClr val="bg1"/>
                </a:solidFill>
              </a:defRPr>
            </a:lvl3pPr>
            <a:lvl4pPr>
              <a:defRPr>
                <a:solidFill>
                  <a:schemeClr val="bg1"/>
                </a:solidFill>
              </a:defRPr>
            </a:lvl4pPr>
            <a:lvl5pPr>
              <a:defRPr sz="1600">
                <a:solidFill>
                  <a:schemeClr val="bg1"/>
                </a:solidFill>
              </a:defRPr>
            </a:lvl5pPr>
          </a:lstStyle>
          <a:p>
            <a:pPr lvl="0"/>
            <a:r>
              <a:rPr lang="en-US" dirty="0"/>
              <a:t>Edit Master text styles</a:t>
            </a:r>
          </a:p>
        </p:txBody>
      </p:sp>
      <p:sp>
        <p:nvSpPr>
          <p:cNvPr id="9" name="Title 1">
            <a:extLst>
              <a:ext uri="{FF2B5EF4-FFF2-40B4-BE49-F238E27FC236}">
                <a16:creationId xmlns:a16="http://schemas.microsoft.com/office/drawing/2014/main" id="{FC5C15C3-F5A7-0545-90DA-E2F93B1D238D}"/>
              </a:ext>
            </a:extLst>
          </p:cNvPr>
          <p:cNvSpPr>
            <a:spLocks noGrp="1"/>
          </p:cNvSpPr>
          <p:nvPr>
            <p:ph type="title"/>
          </p:nvPr>
        </p:nvSpPr>
        <p:spPr>
          <a:xfrm>
            <a:off x="1073868" y="1091623"/>
            <a:ext cx="3114503" cy="1074802"/>
          </a:xfrm>
        </p:spPr>
        <p:txBody>
          <a:bodyPr>
            <a:noAutofit/>
          </a:bodyPr>
          <a:lstStyle>
            <a:lvl1pPr>
              <a:defRPr>
                <a:solidFill>
                  <a:schemeClr val="accent5">
                    <a:lumMod val="60000"/>
                    <a:lumOff val="40000"/>
                  </a:schemeClr>
                </a:solidFill>
                <a:latin typeface="Roboto Condensed Light" panose="02000000000000000000" pitchFamily="2"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0281A037-674F-FE4F-9071-1020A9CFA142}"/>
              </a:ext>
            </a:extLst>
          </p:cNvPr>
          <p:cNvSpPr>
            <a:spLocks noGrp="1"/>
          </p:cNvSpPr>
          <p:nvPr>
            <p:ph idx="13"/>
          </p:nvPr>
        </p:nvSpPr>
        <p:spPr>
          <a:xfrm>
            <a:off x="5917384" y="1684832"/>
            <a:ext cx="5183862" cy="347643"/>
          </a:xfrm>
        </p:spPr>
        <p:txBody>
          <a:bodyPr>
            <a:noAutofit/>
          </a:bodyPr>
          <a:lstStyle>
            <a:lvl1pPr marL="0" indent="0">
              <a:lnSpc>
                <a:spcPts val="3000"/>
              </a:lnSpc>
              <a:buNone/>
              <a:defRPr sz="2600" b="1">
                <a:solidFill>
                  <a:srgbClr val="717272"/>
                </a:solidFill>
                <a:latin typeface="Roboto Condensed Light" panose="02000000000000000000" pitchFamily="2" charset="0"/>
              </a:defRPr>
            </a:lvl1pPr>
            <a:lvl2pPr>
              <a:defRPr sz="2400">
                <a:solidFill>
                  <a:srgbClr val="4B4B4B"/>
                </a:solidFill>
              </a:defRPr>
            </a:lvl2pPr>
            <a:lvl3pPr>
              <a:defRPr>
                <a:solidFill>
                  <a:srgbClr val="4B4B4B"/>
                </a:solidFill>
              </a:defRPr>
            </a:lvl3pPr>
            <a:lvl4pPr>
              <a:defRPr>
                <a:solidFill>
                  <a:srgbClr val="4B4B4B"/>
                </a:solidFill>
              </a:defRPr>
            </a:lvl4pPr>
            <a:lvl5pPr>
              <a:defRPr sz="1600">
                <a:solidFill>
                  <a:srgbClr val="4B4B4B"/>
                </a:solidFill>
              </a:defRPr>
            </a:lvl5pPr>
          </a:lstStyle>
          <a:p>
            <a:pPr lvl="0"/>
            <a:r>
              <a:rPr lang="en-US" dirty="0"/>
              <a:t>Edit Master text styles</a:t>
            </a:r>
          </a:p>
        </p:txBody>
      </p:sp>
      <p:sp>
        <p:nvSpPr>
          <p:cNvPr id="10" name="Content Placeholder 2">
            <a:extLst>
              <a:ext uri="{FF2B5EF4-FFF2-40B4-BE49-F238E27FC236}">
                <a16:creationId xmlns:a16="http://schemas.microsoft.com/office/drawing/2014/main" id="{55054C49-4611-9D41-8E71-FB537CB85AD6}"/>
              </a:ext>
            </a:extLst>
          </p:cNvPr>
          <p:cNvSpPr>
            <a:spLocks noGrp="1"/>
          </p:cNvSpPr>
          <p:nvPr>
            <p:ph idx="14"/>
          </p:nvPr>
        </p:nvSpPr>
        <p:spPr>
          <a:xfrm>
            <a:off x="5917384" y="2120932"/>
            <a:ext cx="5183862" cy="755604"/>
          </a:xfrm>
        </p:spPr>
        <p:txBody>
          <a:bodyPr>
            <a:noAutofit/>
          </a:bodyPr>
          <a:lstStyle>
            <a:lvl1pPr marL="171450" indent="-171450">
              <a:lnSpc>
                <a:spcPts val="2600"/>
              </a:lnSpc>
              <a:buFont typeface="Arial" panose="020B0604020202020204" pitchFamily="34" charset="0"/>
              <a:buChar char="•"/>
              <a:defRPr sz="2000" b="0" i="0">
                <a:solidFill>
                  <a:srgbClr val="4B4B4B"/>
                </a:solidFill>
                <a:latin typeface="Roboto Light" panose="02000000000000000000" pitchFamily="2" charset="0"/>
                <a:ea typeface="Roboto Light" panose="02000000000000000000" pitchFamily="2" charset="0"/>
              </a:defRPr>
            </a:lvl1pPr>
            <a:lvl2pPr>
              <a:defRPr sz="2400">
                <a:solidFill>
                  <a:srgbClr val="4B4B4B"/>
                </a:solidFill>
              </a:defRPr>
            </a:lvl2pPr>
            <a:lvl3pPr>
              <a:defRPr>
                <a:solidFill>
                  <a:srgbClr val="4B4B4B"/>
                </a:solidFill>
              </a:defRPr>
            </a:lvl3pPr>
            <a:lvl4pPr>
              <a:defRPr>
                <a:solidFill>
                  <a:srgbClr val="4B4B4B"/>
                </a:solidFill>
              </a:defRPr>
            </a:lvl4pPr>
            <a:lvl5pPr>
              <a:defRPr sz="1600">
                <a:solidFill>
                  <a:srgbClr val="4B4B4B"/>
                </a:solidFill>
              </a:defRPr>
            </a:lvl5pPr>
          </a:lstStyle>
          <a:p>
            <a:pPr lvl="0"/>
            <a:r>
              <a:rPr lang="en-US"/>
              <a:t>Edit Master text styles</a:t>
            </a:r>
          </a:p>
        </p:txBody>
      </p:sp>
      <p:sp>
        <p:nvSpPr>
          <p:cNvPr id="11" name="Content Placeholder 2">
            <a:extLst>
              <a:ext uri="{FF2B5EF4-FFF2-40B4-BE49-F238E27FC236}">
                <a16:creationId xmlns:a16="http://schemas.microsoft.com/office/drawing/2014/main" id="{9CF9257C-AE5B-0A41-BE56-A4613668EB45}"/>
              </a:ext>
            </a:extLst>
          </p:cNvPr>
          <p:cNvSpPr>
            <a:spLocks noGrp="1"/>
          </p:cNvSpPr>
          <p:nvPr>
            <p:ph idx="15"/>
          </p:nvPr>
        </p:nvSpPr>
        <p:spPr>
          <a:xfrm>
            <a:off x="5917384" y="3330752"/>
            <a:ext cx="5183862" cy="347643"/>
          </a:xfrm>
        </p:spPr>
        <p:txBody>
          <a:bodyPr>
            <a:noAutofit/>
          </a:bodyPr>
          <a:lstStyle>
            <a:lvl1pPr marL="0" indent="0">
              <a:lnSpc>
                <a:spcPts val="3000"/>
              </a:lnSpc>
              <a:buNone/>
              <a:defRPr sz="2600" b="1">
                <a:solidFill>
                  <a:srgbClr val="717272"/>
                </a:solidFill>
                <a:latin typeface="Roboto Condensed Light" panose="02000000000000000000" pitchFamily="2" charset="0"/>
              </a:defRPr>
            </a:lvl1pPr>
            <a:lvl2pPr>
              <a:defRPr sz="2400">
                <a:solidFill>
                  <a:srgbClr val="4B4B4B"/>
                </a:solidFill>
              </a:defRPr>
            </a:lvl2pPr>
            <a:lvl3pPr>
              <a:defRPr>
                <a:solidFill>
                  <a:srgbClr val="4B4B4B"/>
                </a:solidFill>
              </a:defRPr>
            </a:lvl3pPr>
            <a:lvl4pPr>
              <a:defRPr>
                <a:solidFill>
                  <a:srgbClr val="4B4B4B"/>
                </a:solidFill>
              </a:defRPr>
            </a:lvl4pPr>
            <a:lvl5pPr>
              <a:defRPr sz="1600">
                <a:solidFill>
                  <a:srgbClr val="4B4B4B"/>
                </a:solidFill>
              </a:defRPr>
            </a:lvl5pPr>
          </a:lstStyle>
          <a:p>
            <a:pPr lvl="0"/>
            <a:r>
              <a:rPr lang="en-US" dirty="0"/>
              <a:t>Edit Master text styles</a:t>
            </a:r>
          </a:p>
        </p:txBody>
      </p:sp>
      <p:sp>
        <p:nvSpPr>
          <p:cNvPr id="12" name="Content Placeholder 2">
            <a:extLst>
              <a:ext uri="{FF2B5EF4-FFF2-40B4-BE49-F238E27FC236}">
                <a16:creationId xmlns:a16="http://schemas.microsoft.com/office/drawing/2014/main" id="{10BCE330-099B-1441-A906-D83354D44FE3}"/>
              </a:ext>
            </a:extLst>
          </p:cNvPr>
          <p:cNvSpPr>
            <a:spLocks noGrp="1"/>
          </p:cNvSpPr>
          <p:nvPr>
            <p:ph idx="16"/>
          </p:nvPr>
        </p:nvSpPr>
        <p:spPr>
          <a:xfrm>
            <a:off x="5917384" y="3766852"/>
            <a:ext cx="5183862" cy="755604"/>
          </a:xfrm>
        </p:spPr>
        <p:txBody>
          <a:bodyPr>
            <a:noAutofit/>
          </a:bodyPr>
          <a:lstStyle>
            <a:lvl1pPr marL="171450" indent="-171450">
              <a:lnSpc>
                <a:spcPts val="2600"/>
              </a:lnSpc>
              <a:buFont typeface="Arial" panose="020B0604020202020204" pitchFamily="34" charset="0"/>
              <a:buChar char="•"/>
              <a:defRPr sz="2000" b="0" i="0">
                <a:solidFill>
                  <a:srgbClr val="4B4B4B"/>
                </a:solidFill>
                <a:latin typeface="Roboto Light" panose="02000000000000000000" pitchFamily="2" charset="0"/>
                <a:ea typeface="Roboto Light" panose="02000000000000000000" pitchFamily="2" charset="0"/>
              </a:defRPr>
            </a:lvl1pPr>
            <a:lvl2pPr>
              <a:defRPr sz="2400">
                <a:solidFill>
                  <a:srgbClr val="4B4B4B"/>
                </a:solidFill>
              </a:defRPr>
            </a:lvl2pPr>
            <a:lvl3pPr>
              <a:defRPr>
                <a:solidFill>
                  <a:srgbClr val="4B4B4B"/>
                </a:solidFill>
              </a:defRPr>
            </a:lvl3pPr>
            <a:lvl4pPr>
              <a:defRPr>
                <a:solidFill>
                  <a:srgbClr val="4B4B4B"/>
                </a:solidFill>
              </a:defRPr>
            </a:lvl4pPr>
            <a:lvl5pPr>
              <a:defRPr sz="1600">
                <a:solidFill>
                  <a:srgbClr val="4B4B4B"/>
                </a:solidFill>
              </a:defRPr>
            </a:lvl5pPr>
          </a:lstStyle>
          <a:p>
            <a:pPr lvl="0"/>
            <a:r>
              <a:rPr lang="en-US"/>
              <a:t>Edit Master text styles</a:t>
            </a:r>
          </a:p>
        </p:txBody>
      </p:sp>
      <p:sp>
        <p:nvSpPr>
          <p:cNvPr id="15" name="Content Placeholder 2">
            <a:extLst>
              <a:ext uri="{FF2B5EF4-FFF2-40B4-BE49-F238E27FC236}">
                <a16:creationId xmlns:a16="http://schemas.microsoft.com/office/drawing/2014/main" id="{E366533B-36C1-D544-8877-9122C0AAFA21}"/>
              </a:ext>
            </a:extLst>
          </p:cNvPr>
          <p:cNvSpPr>
            <a:spLocks noGrp="1"/>
          </p:cNvSpPr>
          <p:nvPr>
            <p:ph idx="19"/>
          </p:nvPr>
        </p:nvSpPr>
        <p:spPr>
          <a:xfrm>
            <a:off x="1073869" y="3003189"/>
            <a:ext cx="3041468" cy="2891174"/>
          </a:xfrm>
        </p:spPr>
        <p:txBody>
          <a:bodyPr>
            <a:noAutofit/>
          </a:bodyPr>
          <a:lstStyle>
            <a:lvl1pPr marL="0" indent="0">
              <a:lnSpc>
                <a:spcPts val="2600"/>
              </a:lnSpc>
              <a:buNone/>
              <a:defRPr sz="2000" b="0" i="0">
                <a:solidFill>
                  <a:schemeClr val="bg1"/>
                </a:solidFill>
                <a:latin typeface="Roboto Light" panose="02000000000000000000" pitchFamily="2" charset="0"/>
                <a:ea typeface="Roboto Light" panose="02000000000000000000" pitchFamily="2" charset="0"/>
              </a:defRPr>
            </a:lvl1pPr>
            <a:lvl2pPr>
              <a:defRPr sz="2400">
                <a:solidFill>
                  <a:schemeClr val="bg1"/>
                </a:solidFill>
              </a:defRPr>
            </a:lvl2pPr>
            <a:lvl3pPr>
              <a:defRPr>
                <a:solidFill>
                  <a:schemeClr val="bg1"/>
                </a:solidFill>
              </a:defRPr>
            </a:lvl3pPr>
            <a:lvl4pPr>
              <a:defRPr>
                <a:solidFill>
                  <a:schemeClr val="bg1"/>
                </a:solidFill>
              </a:defRPr>
            </a:lvl4pPr>
            <a:lvl5pPr>
              <a:defRPr sz="1600">
                <a:solidFill>
                  <a:schemeClr val="bg1"/>
                </a:solidFill>
              </a:defRPr>
            </a:lvl5pPr>
          </a:lstStyle>
          <a:p>
            <a:pPr lvl="0"/>
            <a:r>
              <a:rPr lang="en-US"/>
              <a:t>Edit Master text styles</a:t>
            </a:r>
          </a:p>
        </p:txBody>
      </p:sp>
      <p:sp>
        <p:nvSpPr>
          <p:cNvPr id="14" name="Rectangle 13">
            <a:extLst>
              <a:ext uri="{FF2B5EF4-FFF2-40B4-BE49-F238E27FC236}">
                <a16:creationId xmlns:a16="http://schemas.microsoft.com/office/drawing/2014/main" id="{6C046336-D53C-4B21-8D60-464EAB4E6C7C}"/>
              </a:ext>
            </a:extLst>
          </p:cNvPr>
          <p:cNvSpPr/>
          <p:nvPr userDrawn="1"/>
        </p:nvSpPr>
        <p:spPr>
          <a:xfrm>
            <a:off x="795" y="448"/>
            <a:ext cx="4535346" cy="6857107"/>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407336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debar right tex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C5C15C3-F5A7-0545-90DA-E2F93B1D238D}"/>
              </a:ext>
            </a:extLst>
          </p:cNvPr>
          <p:cNvSpPr>
            <a:spLocks noGrp="1"/>
          </p:cNvSpPr>
          <p:nvPr>
            <p:ph type="title"/>
          </p:nvPr>
        </p:nvSpPr>
        <p:spPr>
          <a:xfrm>
            <a:off x="1055826" y="1091623"/>
            <a:ext cx="4842794" cy="831706"/>
          </a:xfrm>
        </p:spPr>
        <p:txBody>
          <a:bodyPr>
            <a:noAutofit/>
          </a:bodyPr>
          <a:lstStyle>
            <a:lvl1pPr>
              <a:defRPr>
                <a:solidFill>
                  <a:srgbClr val="F6C333"/>
                </a:solidFill>
                <a:latin typeface="Roboto Condensed Light" panose="02000000000000000000" pitchFamily="2"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0281A037-674F-FE4F-9071-1020A9CFA142}"/>
              </a:ext>
            </a:extLst>
          </p:cNvPr>
          <p:cNvSpPr>
            <a:spLocks noGrp="1"/>
          </p:cNvSpPr>
          <p:nvPr>
            <p:ph idx="13"/>
          </p:nvPr>
        </p:nvSpPr>
        <p:spPr>
          <a:xfrm>
            <a:off x="9207192" y="1194898"/>
            <a:ext cx="2307434" cy="1038152"/>
          </a:xfrm>
        </p:spPr>
        <p:txBody>
          <a:bodyPr>
            <a:noAutofit/>
          </a:bodyPr>
          <a:lstStyle>
            <a:lvl1pPr marL="0" indent="0">
              <a:lnSpc>
                <a:spcPts val="3000"/>
              </a:lnSpc>
              <a:buNone/>
              <a:defRPr sz="2600">
                <a:solidFill>
                  <a:schemeClr val="accent5">
                    <a:lumMod val="60000"/>
                    <a:lumOff val="40000"/>
                  </a:schemeClr>
                </a:solidFill>
                <a:latin typeface="Roboto Condensed Light" panose="02000000000000000000" pitchFamily="2" charset="0"/>
              </a:defRPr>
            </a:lvl1pPr>
            <a:lvl2pPr>
              <a:defRPr sz="2800">
                <a:solidFill>
                  <a:schemeClr val="accent5">
                    <a:lumMod val="60000"/>
                    <a:lumOff val="40000"/>
                  </a:schemeClr>
                </a:solidFill>
              </a:defRPr>
            </a:lvl2pPr>
            <a:lvl3pPr>
              <a:defRPr sz="2800">
                <a:solidFill>
                  <a:schemeClr val="accent5">
                    <a:lumMod val="60000"/>
                    <a:lumOff val="40000"/>
                  </a:schemeClr>
                </a:solidFill>
              </a:defRPr>
            </a:lvl3pPr>
            <a:lvl4pPr>
              <a:defRPr sz="2800">
                <a:solidFill>
                  <a:schemeClr val="accent5">
                    <a:lumMod val="60000"/>
                    <a:lumOff val="40000"/>
                  </a:schemeClr>
                </a:solidFill>
              </a:defRPr>
            </a:lvl4pPr>
            <a:lvl5pPr>
              <a:defRPr sz="2800">
                <a:solidFill>
                  <a:schemeClr val="accent5">
                    <a:lumMod val="60000"/>
                    <a:lumOff val="40000"/>
                  </a:schemeClr>
                </a:solidFill>
              </a:defRPr>
            </a:lvl5pPr>
          </a:lstStyle>
          <a:p>
            <a:pPr lvl="0"/>
            <a:r>
              <a:rPr lang="en-US" dirty="0"/>
              <a:t>Edit Master text styles</a:t>
            </a:r>
          </a:p>
        </p:txBody>
      </p:sp>
      <p:sp>
        <p:nvSpPr>
          <p:cNvPr id="12" name="Content Placeholder 2">
            <a:extLst>
              <a:ext uri="{FF2B5EF4-FFF2-40B4-BE49-F238E27FC236}">
                <a16:creationId xmlns:a16="http://schemas.microsoft.com/office/drawing/2014/main" id="{531B33A8-45A8-D247-8028-E9FE966C1570}"/>
              </a:ext>
            </a:extLst>
          </p:cNvPr>
          <p:cNvSpPr>
            <a:spLocks noGrp="1"/>
          </p:cNvSpPr>
          <p:nvPr>
            <p:ph idx="1"/>
          </p:nvPr>
        </p:nvSpPr>
        <p:spPr>
          <a:xfrm>
            <a:off x="1066118" y="3516710"/>
            <a:ext cx="4842794" cy="381118"/>
          </a:xfrm>
        </p:spPr>
        <p:txBody>
          <a:bodyPr>
            <a:noAutofit/>
          </a:bodyPr>
          <a:lstStyle>
            <a:lvl1pPr marL="0" indent="0">
              <a:lnSpc>
                <a:spcPts val="3000"/>
              </a:lnSpc>
              <a:buNone/>
              <a:defRPr sz="2600" b="1">
                <a:solidFill>
                  <a:srgbClr val="717272"/>
                </a:solidFill>
                <a:latin typeface="Roboto Condensed Light" panose="02000000000000000000" pitchFamily="2" charset="0"/>
              </a:defRPr>
            </a:lvl1pPr>
            <a:lvl2pPr>
              <a:defRPr sz="2400">
                <a:solidFill>
                  <a:srgbClr val="4B4B4B"/>
                </a:solidFill>
              </a:defRPr>
            </a:lvl2pPr>
            <a:lvl3pPr>
              <a:defRPr>
                <a:solidFill>
                  <a:srgbClr val="4B4B4B"/>
                </a:solidFill>
              </a:defRPr>
            </a:lvl3pPr>
            <a:lvl4pPr>
              <a:defRPr>
                <a:solidFill>
                  <a:srgbClr val="4B4B4B"/>
                </a:solidFill>
              </a:defRPr>
            </a:lvl4pPr>
            <a:lvl5pPr>
              <a:defRPr sz="1600">
                <a:solidFill>
                  <a:srgbClr val="4B4B4B"/>
                </a:solidFill>
              </a:defRPr>
            </a:lvl5pPr>
          </a:lstStyle>
          <a:p>
            <a:pPr lvl="0"/>
            <a:r>
              <a:rPr lang="en-US" dirty="0"/>
              <a:t>Edit Master text styles</a:t>
            </a:r>
          </a:p>
        </p:txBody>
      </p:sp>
      <p:sp>
        <p:nvSpPr>
          <p:cNvPr id="13" name="Content Placeholder 2">
            <a:extLst>
              <a:ext uri="{FF2B5EF4-FFF2-40B4-BE49-F238E27FC236}">
                <a16:creationId xmlns:a16="http://schemas.microsoft.com/office/drawing/2014/main" id="{581CEF2B-85C8-8C41-B675-9315DC899DBC}"/>
              </a:ext>
            </a:extLst>
          </p:cNvPr>
          <p:cNvSpPr>
            <a:spLocks noGrp="1"/>
          </p:cNvSpPr>
          <p:nvPr>
            <p:ph idx="14"/>
          </p:nvPr>
        </p:nvSpPr>
        <p:spPr>
          <a:xfrm>
            <a:off x="1066118" y="4090146"/>
            <a:ext cx="4842794" cy="2075704"/>
          </a:xfrm>
        </p:spPr>
        <p:txBody>
          <a:bodyPr>
            <a:noAutofit/>
          </a:bodyPr>
          <a:lstStyle>
            <a:lvl1pPr marL="0" indent="0">
              <a:lnSpc>
                <a:spcPts val="2600"/>
              </a:lnSpc>
              <a:buNone/>
              <a:defRPr sz="2000" b="0" i="0">
                <a:solidFill>
                  <a:srgbClr val="717272"/>
                </a:solidFill>
                <a:latin typeface="Roboto Light" panose="02000000000000000000" pitchFamily="2" charset="0"/>
                <a:ea typeface="Roboto Light" panose="02000000000000000000" pitchFamily="2" charset="0"/>
              </a:defRPr>
            </a:lvl1pPr>
            <a:lvl2pPr>
              <a:defRPr sz="2400">
                <a:solidFill>
                  <a:srgbClr val="4B4B4B"/>
                </a:solidFill>
              </a:defRPr>
            </a:lvl2pPr>
            <a:lvl3pPr>
              <a:defRPr>
                <a:solidFill>
                  <a:srgbClr val="4B4B4B"/>
                </a:solidFill>
              </a:defRPr>
            </a:lvl3pPr>
            <a:lvl4pPr>
              <a:defRPr>
                <a:solidFill>
                  <a:srgbClr val="4B4B4B"/>
                </a:solidFill>
              </a:defRPr>
            </a:lvl4pPr>
            <a:lvl5pPr>
              <a:defRPr sz="1600">
                <a:solidFill>
                  <a:srgbClr val="4B4B4B"/>
                </a:solidFill>
              </a:defRPr>
            </a:lvl5pPr>
          </a:lstStyle>
          <a:p>
            <a:pPr lvl="0"/>
            <a:r>
              <a:rPr lang="en-US"/>
              <a:t>Edit Master text styles</a:t>
            </a:r>
          </a:p>
        </p:txBody>
      </p:sp>
      <p:sp>
        <p:nvSpPr>
          <p:cNvPr id="17" name="Content Placeholder 2">
            <a:extLst>
              <a:ext uri="{FF2B5EF4-FFF2-40B4-BE49-F238E27FC236}">
                <a16:creationId xmlns:a16="http://schemas.microsoft.com/office/drawing/2014/main" id="{6C05EF13-AEEB-4841-8745-2C8699FF8473}"/>
              </a:ext>
            </a:extLst>
          </p:cNvPr>
          <p:cNvSpPr>
            <a:spLocks noGrp="1"/>
          </p:cNvSpPr>
          <p:nvPr>
            <p:ph idx="15"/>
          </p:nvPr>
        </p:nvSpPr>
        <p:spPr>
          <a:xfrm>
            <a:off x="9207192" y="1813699"/>
            <a:ext cx="2307434" cy="2693297"/>
          </a:xfrm>
        </p:spPr>
        <p:txBody>
          <a:bodyPr>
            <a:noAutofit/>
          </a:bodyPr>
          <a:lstStyle>
            <a:lvl1pPr marL="0" indent="0">
              <a:lnSpc>
                <a:spcPts val="2600"/>
              </a:lnSpc>
              <a:spcAft>
                <a:spcPts val="2500"/>
              </a:spcAft>
              <a:buNone/>
              <a:defRPr sz="2000" b="0" i="0">
                <a:solidFill>
                  <a:schemeClr val="bg1"/>
                </a:solidFill>
                <a:latin typeface="Roboto" panose="02000000000000000000" pitchFamily="2" charset="0"/>
                <a:ea typeface="Roboto" panose="02000000000000000000" pitchFamily="2" charset="0"/>
              </a:defRPr>
            </a:lvl1pPr>
            <a:lvl2pPr>
              <a:lnSpc>
                <a:spcPts val="2600"/>
              </a:lnSpc>
              <a:spcAft>
                <a:spcPts val="2500"/>
              </a:spcAft>
              <a:defRPr sz="2000" b="0" i="0">
                <a:solidFill>
                  <a:schemeClr val="bg1"/>
                </a:solidFill>
                <a:latin typeface="Roboto" panose="02000000000000000000" pitchFamily="2" charset="0"/>
                <a:ea typeface="Roboto" panose="02000000000000000000" pitchFamily="2" charset="0"/>
              </a:defRPr>
            </a:lvl2pPr>
            <a:lvl3pPr>
              <a:lnSpc>
                <a:spcPts val="2600"/>
              </a:lnSpc>
              <a:spcAft>
                <a:spcPts val="2500"/>
              </a:spcAft>
              <a:defRPr sz="2000" b="0" i="0">
                <a:solidFill>
                  <a:schemeClr val="bg1"/>
                </a:solidFill>
                <a:latin typeface="Roboto" panose="02000000000000000000" pitchFamily="2" charset="0"/>
                <a:ea typeface="Roboto" panose="02000000000000000000" pitchFamily="2" charset="0"/>
              </a:defRPr>
            </a:lvl3pPr>
            <a:lvl4pPr>
              <a:lnSpc>
                <a:spcPts val="2600"/>
              </a:lnSpc>
              <a:spcAft>
                <a:spcPts val="2500"/>
              </a:spcAft>
              <a:defRPr sz="2000" b="0" i="0">
                <a:solidFill>
                  <a:schemeClr val="bg1"/>
                </a:solidFill>
                <a:latin typeface="Roboto" panose="02000000000000000000" pitchFamily="2" charset="0"/>
                <a:ea typeface="Roboto" panose="02000000000000000000" pitchFamily="2" charset="0"/>
              </a:defRPr>
            </a:lvl4pPr>
            <a:lvl5pPr>
              <a:lnSpc>
                <a:spcPts val="2600"/>
              </a:lnSpc>
              <a:spcAft>
                <a:spcPts val="2500"/>
              </a:spcAft>
              <a:defRPr sz="2000" b="0" i="0">
                <a:solidFill>
                  <a:schemeClr val="bg1"/>
                </a:solidFill>
                <a:latin typeface="Roboto" panose="02000000000000000000" pitchFamily="2" charset="0"/>
                <a:ea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F3CC3606-E042-495C-87C5-CA98BDD2B589}"/>
              </a:ext>
            </a:extLst>
          </p:cNvPr>
          <p:cNvSpPr/>
          <p:nvPr userDrawn="1"/>
        </p:nvSpPr>
        <p:spPr>
          <a:xfrm>
            <a:off x="7658242" y="0"/>
            <a:ext cx="4535346" cy="6857107"/>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904675658"/>
      </p:ext>
    </p:extLst>
  </p:cSld>
  <p:clrMapOvr>
    <a:masterClrMapping/>
  </p:clrMapOvr>
  <p:extLst>
    <p:ext uri="{DCECCB84-F9BA-43D5-87BE-67443E8EF086}">
      <p15:sldGuideLst xmlns:p15="http://schemas.microsoft.com/office/powerpoint/2012/main">
        <p15:guide id="1" orient="horz" pos="93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latin typeface="Roboto Condensed Light" panose="02000000000000000000" pitchFamily="2" charset="0"/>
              </a:defRPr>
            </a:lvl1pPr>
          </a:lstStyle>
          <a:p>
            <a:r>
              <a:rPr lang="en-US" dirty="0"/>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109911"/>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latin typeface="Roboto Condensed Light" panose="02000000000000000000" pitchFamily="2" charset="0"/>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
        <p:nvSpPr>
          <p:cNvPr id="4" name="TextBox 3">
            <a:extLst>
              <a:ext uri="{FF2B5EF4-FFF2-40B4-BE49-F238E27FC236}">
                <a16:creationId xmlns:a16="http://schemas.microsoft.com/office/drawing/2014/main" id="{E1706892-E9F6-47F5-8B7C-E0A8CD87FFBC}"/>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109353766"/>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6A2AD60-FBF7-0141-B754-298F96552E57}"/>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4" name="Text Placeholder 12">
            <a:extLst>
              <a:ext uri="{FF2B5EF4-FFF2-40B4-BE49-F238E27FC236}">
                <a16:creationId xmlns:a16="http://schemas.microsoft.com/office/drawing/2014/main" id="{EFB7CB0B-4C15-E841-ADBA-22D9D4294576}"/>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54947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Roboto Condensed Light" panose="02000000000000000000" pitchFamily="2" charset="0"/>
            </a:endParaRPr>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970301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Roboto Condensed Light" panose="02000000000000000000" pitchFamily="2" charset="0"/>
            </a:endParaRPr>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6656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Roboto Condensed Light" panose="02000000000000000000" pitchFamily="2" charset="0"/>
            </a:endParaRPr>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40038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dirty="0">
              <a:latin typeface="Roboto Condensed Light" panose="02000000000000000000" pitchFamily="2" charset="0"/>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52639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sight Breakdown">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654C735-FD88-7044-AFDF-38F27B3DBF4F}"/>
              </a:ext>
            </a:extLst>
          </p:cNvPr>
          <p:cNvSpPr>
            <a:spLocks noGrp="1"/>
          </p:cNvSpPr>
          <p:nvPr>
            <p:ph type="body" sz="quarter" idx="11" hasCustomPrompt="1"/>
          </p:nvPr>
        </p:nvSpPr>
        <p:spPr>
          <a:xfrm>
            <a:off x="354106"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106" y="530021"/>
            <a:ext cx="5146582" cy="570117"/>
          </a:xfrm>
        </p:spPr>
        <p:txBody>
          <a:bodyPr>
            <a:noAutofit/>
          </a:bodyPr>
          <a:lstStyle>
            <a:lvl1pPr>
              <a:defRPr b="0" i="0">
                <a:solidFill>
                  <a:srgbClr val="2576B7"/>
                </a:solidFill>
              </a:defRPr>
            </a:lvl1pPr>
          </a:lstStyle>
          <a:p>
            <a:r>
              <a:rPr lang="en-US"/>
              <a:t>Insight Breakdown</a:t>
            </a:r>
          </a:p>
        </p:txBody>
      </p:sp>
      <p:sp>
        <p:nvSpPr>
          <p:cNvPr id="21" name="object 16">
            <a:extLst>
              <a:ext uri="{FF2B5EF4-FFF2-40B4-BE49-F238E27FC236}">
                <a16:creationId xmlns:a16="http://schemas.microsoft.com/office/drawing/2014/main" id="{D04A7FA4-1F63-4045-89C0-A25EC0589AD3}"/>
              </a:ext>
            </a:extLst>
          </p:cNvPr>
          <p:cNvSpPr/>
          <p:nvPr userDrawn="1"/>
        </p:nvSpPr>
        <p:spPr>
          <a:xfrm>
            <a:off x="354106"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24" name="Text Placeholder 23">
            <a:extLst>
              <a:ext uri="{FF2B5EF4-FFF2-40B4-BE49-F238E27FC236}">
                <a16:creationId xmlns:a16="http://schemas.microsoft.com/office/drawing/2014/main" id="{A65B8B33-0F77-6C46-B190-E0EB622E48D4}"/>
              </a:ext>
            </a:extLst>
          </p:cNvPr>
          <p:cNvSpPr>
            <a:spLocks noGrp="1"/>
          </p:cNvSpPr>
          <p:nvPr>
            <p:ph type="body" sz="quarter" idx="10" hasCustomPrompt="1"/>
          </p:nvPr>
        </p:nvSpPr>
        <p:spPr>
          <a:xfrm>
            <a:off x="354106"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1</a:t>
            </a:r>
          </a:p>
        </p:txBody>
      </p:sp>
      <p:sp>
        <p:nvSpPr>
          <p:cNvPr id="28" name="Text Placeholder 26">
            <a:extLst>
              <a:ext uri="{FF2B5EF4-FFF2-40B4-BE49-F238E27FC236}">
                <a16:creationId xmlns:a16="http://schemas.microsoft.com/office/drawing/2014/main" id="{7C3E8B87-3295-C145-8AD0-F82DD56BEEBA}"/>
              </a:ext>
            </a:extLst>
          </p:cNvPr>
          <p:cNvSpPr>
            <a:spLocks noGrp="1"/>
          </p:cNvSpPr>
          <p:nvPr>
            <p:ph type="body" sz="quarter" idx="12" hasCustomPrompt="1"/>
          </p:nvPr>
        </p:nvSpPr>
        <p:spPr>
          <a:xfrm>
            <a:off x="4274132"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0" name="Text Placeholder 23">
            <a:extLst>
              <a:ext uri="{FF2B5EF4-FFF2-40B4-BE49-F238E27FC236}">
                <a16:creationId xmlns:a16="http://schemas.microsoft.com/office/drawing/2014/main" id="{9743512F-3223-8E49-BB0C-4A8840D17C23}"/>
              </a:ext>
            </a:extLst>
          </p:cNvPr>
          <p:cNvSpPr>
            <a:spLocks noGrp="1"/>
          </p:cNvSpPr>
          <p:nvPr>
            <p:ph type="body" sz="quarter" idx="13" hasCustomPrompt="1"/>
          </p:nvPr>
        </p:nvSpPr>
        <p:spPr>
          <a:xfrm>
            <a:off x="4274132"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2</a:t>
            </a:r>
          </a:p>
        </p:txBody>
      </p:sp>
      <p:sp>
        <p:nvSpPr>
          <p:cNvPr id="31" name="Text Placeholder 26">
            <a:extLst>
              <a:ext uri="{FF2B5EF4-FFF2-40B4-BE49-F238E27FC236}">
                <a16:creationId xmlns:a16="http://schemas.microsoft.com/office/drawing/2014/main" id="{80D89366-ED52-A949-A16B-4146CDE0F6F2}"/>
              </a:ext>
            </a:extLst>
          </p:cNvPr>
          <p:cNvSpPr>
            <a:spLocks noGrp="1"/>
          </p:cNvSpPr>
          <p:nvPr>
            <p:ph type="body" sz="quarter" idx="14" hasCustomPrompt="1"/>
          </p:nvPr>
        </p:nvSpPr>
        <p:spPr>
          <a:xfrm>
            <a:off x="8194158"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3" name="Text Placeholder 23">
            <a:extLst>
              <a:ext uri="{FF2B5EF4-FFF2-40B4-BE49-F238E27FC236}">
                <a16:creationId xmlns:a16="http://schemas.microsoft.com/office/drawing/2014/main" id="{E6236606-0F02-C14B-9674-361BBE98B74C}"/>
              </a:ext>
            </a:extLst>
          </p:cNvPr>
          <p:cNvSpPr>
            <a:spLocks noGrp="1"/>
          </p:cNvSpPr>
          <p:nvPr>
            <p:ph type="body" sz="quarter" idx="15" hasCustomPrompt="1"/>
          </p:nvPr>
        </p:nvSpPr>
        <p:spPr>
          <a:xfrm>
            <a:off x="8194158"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3</a:t>
            </a:r>
          </a:p>
        </p:txBody>
      </p:sp>
      <p:sp>
        <p:nvSpPr>
          <p:cNvPr id="34" name="object 16">
            <a:extLst>
              <a:ext uri="{FF2B5EF4-FFF2-40B4-BE49-F238E27FC236}">
                <a16:creationId xmlns:a16="http://schemas.microsoft.com/office/drawing/2014/main" id="{5C72A593-5B47-6640-87D0-7DC19FF0C12E}"/>
              </a:ext>
            </a:extLst>
          </p:cNvPr>
          <p:cNvSpPr/>
          <p:nvPr userDrawn="1"/>
        </p:nvSpPr>
        <p:spPr>
          <a:xfrm>
            <a:off x="4272711"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35" name="object 16">
            <a:extLst>
              <a:ext uri="{FF2B5EF4-FFF2-40B4-BE49-F238E27FC236}">
                <a16:creationId xmlns:a16="http://schemas.microsoft.com/office/drawing/2014/main" id="{BD3F10A2-41C4-BB46-A5B1-57481F194818}"/>
              </a:ext>
            </a:extLst>
          </p:cNvPr>
          <p:cNvSpPr/>
          <p:nvPr userDrawn="1"/>
        </p:nvSpPr>
        <p:spPr>
          <a:xfrm>
            <a:off x="8194397"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Tree>
    <p:extLst>
      <p:ext uri="{BB962C8B-B14F-4D97-AF65-F5344CB8AC3E}">
        <p14:creationId xmlns:p14="http://schemas.microsoft.com/office/powerpoint/2010/main" val="39349658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Diagnostics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Info-Tech offers various levels of support to best suit your needs</a:t>
            </a:r>
            <a:endParaRPr lang="en-US" sz="4000" b="1" i="0" spc="-30" dirty="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dirty="0"/>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Additional Support</a:t>
            </a:r>
            <a:endParaRPr lang="en-US" sz="4000" b="1" i="0" spc="-30" dirty="0">
              <a:solidFill>
                <a:srgbClr val="4A4A4A"/>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rgbClr val="000000"/>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p:txBody>
      </p:sp>
    </p:spTree>
    <p:extLst>
      <p:ext uri="{BB962C8B-B14F-4D97-AF65-F5344CB8AC3E}">
        <p14:creationId xmlns:p14="http://schemas.microsoft.com/office/powerpoint/2010/main" val="3272561956"/>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4A4A4A"/>
                </a:solidFill>
                <a:latin typeface="Roboto Condensed Light" panose="02000000000000000000" pitchFamily="2" charset="0"/>
              </a:defRPr>
            </a:lvl1pPr>
          </a:lstStyle>
          <a:p>
            <a:r>
              <a:rPr lang="en-US" dirty="0"/>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9147490"/>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Roboto Condensed Light" panose="02000000000000000000" pitchFamily="2" charset="0"/>
            </a:endParaRPr>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1840" y="64109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501120" y="65125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329491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616787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latin typeface="Roboto Condensed Light" panose="02000000000000000000" pitchFamily="2" charset="0"/>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24673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latin typeface="Roboto Condensed Light" panose="02000000000000000000" pitchFamily="2" charset="0"/>
            </a:endParaRPr>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latin typeface="Roboto Condensed Light" panose="02000000000000000000" pitchFamily="2" charset="0"/>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3263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atin typeface="Roboto Condensed Light" panose="02000000000000000000" pitchFamily="2" charset="0"/>
              </a:defRPr>
            </a:lvl1pPr>
          </a:lstStyle>
          <a:p>
            <a:r>
              <a:rPr lang="en-US" dirty="0"/>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latin typeface="Roboto Condensed Light" panose="02000000000000000000" pitchFamily="2" charset="0"/>
            </a:endParaRPr>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803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atin typeface="Roboto Condensed Light" panose="02000000000000000000" pitchFamily="2"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457493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5"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6" name="Text Placeholder 12">
            <a:extLst>
              <a:ext uri="{FF2B5EF4-FFF2-40B4-BE49-F238E27FC236}">
                <a16:creationId xmlns:a16="http://schemas.microsoft.com/office/drawing/2014/main" id="{EAADC29E-F49F-8346-8BFF-9C1BE044E4BE}"/>
              </a:ext>
            </a:extLst>
          </p:cNvPr>
          <p:cNvSpPr>
            <a:spLocks noGrp="1"/>
          </p:cNvSpPr>
          <p:nvPr>
            <p:ph type="body" sz="quarter" idx="11" hasCustomPrompt="1"/>
          </p:nvPr>
        </p:nvSpPr>
        <p:spPr>
          <a:xfrm>
            <a:off x="650875" y="2794292"/>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2274984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3"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atin typeface="Roboto Condensed Light" panose="02000000000000000000" pitchFamily="2" charset="0"/>
              </a:defRPr>
            </a:lvl1pPr>
          </a:lstStyle>
          <a:p>
            <a:r>
              <a:rPr lang="en-US" dirty="0"/>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800" dirty="0">
              <a:solidFill>
                <a:srgbClr val="1E5E92"/>
              </a:solidFill>
              <a:latin typeface="Roboto Condensed Light" panose="02000000000000000000" pitchFamily="2" charset="0"/>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8" y="952501"/>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8962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6"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atin typeface="Roboto Condensed Light" panose="02000000000000000000" pitchFamily="2" charset="0"/>
              </a:defRPr>
            </a:lvl1pPr>
          </a:lstStyle>
          <a:p>
            <a:r>
              <a:rPr lang="en-US" dirty="0"/>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3"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800" dirty="0">
              <a:solidFill>
                <a:srgbClr val="1E5E92"/>
              </a:solidFill>
              <a:latin typeface="Roboto Condensed Light" panose="02000000000000000000" pitchFamily="2" charset="0"/>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6" y="2508316"/>
            <a:ext cx="6678613" cy="3243898"/>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860303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sldLayoutIdLst>
    <p:sldLayoutId id="2147483803"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1997"/>
      </p:ext>
    </p:extLst>
  </p:cSld>
  <p:clrMap bg1="lt1" tx1="dk1" bg2="lt2" tx2="dk2" accent1="accent1" accent2="accent2" accent3="accent3" accent4="accent4" accent5="accent5" accent6="accent6" hlink="hlink" folHlink="folHlink"/>
  <p:sldLayoutIdLst>
    <p:sldLayoutId id="2147483810"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 id="2147484303" r:id="rId13"/>
    <p:sldLayoutId id="2147484304" r:id="rId14"/>
    <p:sldLayoutId id="2147484305" r:id="rId15"/>
    <p:sldLayoutId id="2147484306" r:id="rId16"/>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69" r:id="rId3"/>
    <p:sldLayoutId id="2147483683" r:id="rId4"/>
    <p:sldLayoutId id="2147483688" r:id="rId5"/>
    <p:sldLayoutId id="2147483689" r:id="rId6"/>
    <p:sldLayoutId id="2147483734" r:id="rId7"/>
    <p:sldLayoutId id="2147483682" r:id="rId8"/>
    <p:sldLayoutId id="2147483732" r:id="rId9"/>
    <p:sldLayoutId id="2147483702" r:id="rId10"/>
    <p:sldLayoutId id="2147483695" r:id="rId11"/>
    <p:sldLayoutId id="2147483693" r:id="rId12"/>
    <p:sldLayoutId id="2147483685" r:id="rId13"/>
    <p:sldLayoutId id="2147483684" r:id="rId14"/>
    <p:sldLayoutId id="2147483739" r:id="rId15"/>
    <p:sldLayoutId id="2147483741" r:id="rId16"/>
    <p:sldLayoutId id="2147483708" r:id="rId17"/>
    <p:sldLayoutId id="2147483740" r:id="rId18"/>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hyperlink" Target="https://www.infotech.com/research/data-governance-planning-and-roadmapping-workbook" TargetMode="External"/><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40.png"/><Relationship Id="rId2" Type="http://schemas.openxmlformats.org/officeDocument/2006/relationships/notesSlide" Target="../notesSlides/notesSlide20.xml"/><Relationship Id="rId16" Type="http://schemas.openxmlformats.org/officeDocument/2006/relationships/hyperlink" Target="https://www.infotech.com/benchmarking" TargetMode="External"/><Relationship Id="rId1" Type="http://schemas.openxmlformats.org/officeDocument/2006/relationships/slideLayout" Target="../slideLayouts/slideLayout33.xml"/><Relationship Id="rId6" Type="http://schemas.openxmlformats.org/officeDocument/2006/relationships/image" Target="../media/image31.png"/><Relationship Id="rId11" Type="http://schemas.openxmlformats.org/officeDocument/2006/relationships/hyperlink" Target="https://www.infotech.com/research/data-use-case-framework-template" TargetMode="External"/><Relationship Id="rId5" Type="http://schemas.openxmlformats.org/officeDocument/2006/relationships/image" Target="../media/image30.png"/><Relationship Id="rId15" Type="http://schemas.openxmlformats.org/officeDocument/2006/relationships/image" Target="../media/image39.jpe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hyperlink" Target="mailto:workshops@infotech.com" TargetMode="External"/><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diagramColors" Target="../diagrams/colors2.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diagramQuickStyle" Target="../diagrams/quickStyle2.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diagramLayout" Target="../diagrams/layout2.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diagramData" Target="../diagrams/data2.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image" Target="../media/image43.png"/><Relationship Id="rId35" Type="http://schemas.microsoft.com/office/2007/relationships/diagramDrawing" Target="../diagrams/drawing2.xml"/><Relationship Id="rId8" Type="http://schemas.openxmlformats.org/officeDocument/2006/relationships/tags" Target="../tags/tag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hyperlink" Target="mailto:workshops@infotech.com" TargetMode="Externa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FC9F20-E4B6-9B43-ACA0-84969D98F294}"/>
              </a:ext>
            </a:extLst>
          </p:cNvPr>
          <p:cNvSpPr>
            <a:spLocks noGrp="1"/>
          </p:cNvSpPr>
          <p:nvPr>
            <p:ph type="body" sz="quarter" idx="10"/>
          </p:nvPr>
        </p:nvSpPr>
        <p:spPr/>
        <p:txBody>
          <a:bodyPr/>
          <a:lstStyle/>
          <a:p>
            <a:r>
              <a:rPr lang="en-US" dirty="0"/>
              <a:t>Establish Data Governance</a:t>
            </a:r>
          </a:p>
        </p:txBody>
      </p:sp>
      <p:sp>
        <p:nvSpPr>
          <p:cNvPr id="3" name="Text Placeholder 2">
            <a:extLst>
              <a:ext uri="{FF2B5EF4-FFF2-40B4-BE49-F238E27FC236}">
                <a16:creationId xmlns:a16="http://schemas.microsoft.com/office/drawing/2014/main" id="{598AC112-F18E-9E42-AB90-725B042E0B11}"/>
              </a:ext>
            </a:extLst>
          </p:cNvPr>
          <p:cNvSpPr>
            <a:spLocks noGrp="1"/>
          </p:cNvSpPr>
          <p:nvPr>
            <p:ph type="body" sz="quarter" idx="11"/>
          </p:nvPr>
        </p:nvSpPr>
        <p:spPr/>
        <p:txBody>
          <a:bodyPr/>
          <a:lstStyle/>
          <a:p>
            <a:r>
              <a:rPr lang="en-US" dirty="0"/>
              <a:t>Deliver measurable business value.</a:t>
            </a:r>
          </a:p>
        </p:txBody>
      </p:sp>
      <p:sp>
        <p:nvSpPr>
          <p:cNvPr id="6" name="Rectangle 5">
            <a:extLst>
              <a:ext uri="{FF2B5EF4-FFF2-40B4-BE49-F238E27FC236}">
                <a16:creationId xmlns:a16="http://schemas.microsoft.com/office/drawing/2014/main" id="{FF7611A8-FDBC-4E72-A506-A34A4DB3A420}"/>
              </a:ext>
            </a:extLst>
          </p:cNvPr>
          <p:cNvSpPr/>
          <p:nvPr/>
        </p:nvSpPr>
        <p:spPr>
          <a:xfrm>
            <a:off x="0" y="4785448"/>
            <a:ext cx="12193588" cy="902525"/>
          </a:xfrm>
          <a:prstGeom prst="rect">
            <a:avLst/>
          </a:prstGeom>
          <a:gradFill>
            <a:gsLst>
              <a:gs pos="74000">
                <a:srgbClr val="2576B7">
                  <a:alpha val="9000"/>
                </a:srgbClr>
              </a:gs>
              <a:gs pos="0">
                <a:srgbClr val="2576B7">
                  <a:alpha val="4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7" name="TextBox 6">
            <a:extLst>
              <a:ext uri="{FF2B5EF4-FFF2-40B4-BE49-F238E27FC236}">
                <a16:creationId xmlns:a16="http://schemas.microsoft.com/office/drawing/2014/main" id="{9B4F5887-85ED-4D48-8703-C6A10767BF92}"/>
              </a:ext>
            </a:extLst>
          </p:cNvPr>
          <p:cNvSpPr txBox="1"/>
          <p:nvPr/>
        </p:nvSpPr>
        <p:spPr>
          <a:xfrm>
            <a:off x="658368" y="5182558"/>
            <a:ext cx="7498080" cy="553998"/>
          </a:xfrm>
          <a:prstGeom prst="rect">
            <a:avLst/>
          </a:prstGeom>
          <a:noFill/>
        </p:spPr>
        <p:txBody>
          <a:bodyPr wrap="square" lIns="0" tIns="0" rIns="0" bIns="0" rtlCol="0">
            <a:spAutoFit/>
          </a:bodyPr>
          <a:lstStyle/>
          <a:p>
            <a:pPr>
              <a:lnSpc>
                <a:spcPts val="1600"/>
              </a:lnSpc>
            </a:pPr>
            <a:r>
              <a:rPr lang="en-US" sz="2800" spc="500" dirty="0">
                <a:solidFill>
                  <a:schemeClr val="bg1"/>
                </a:solidFill>
                <a:latin typeface="Montserrat Medium" pitchFamily="2" charset="77"/>
                <a:ea typeface="Roboto Condensed Light" panose="02000000000000000000" pitchFamily="2" charset="0"/>
              </a:rPr>
              <a:t>EXECUTIVE BRIEF</a:t>
            </a:r>
          </a:p>
          <a:p>
            <a:pPr>
              <a:lnSpc>
                <a:spcPts val="1400"/>
              </a:lnSpc>
            </a:pPr>
            <a:br>
              <a:rPr lang="en-US" spc="500" dirty="0">
                <a:solidFill>
                  <a:schemeClr val="bg1"/>
                </a:solidFill>
                <a:latin typeface="Montserrat" pitchFamily="2" charset="77"/>
              </a:rPr>
            </a:br>
            <a:endParaRPr lang="en-US" spc="500" dirty="0">
              <a:solidFill>
                <a:schemeClr val="bg1"/>
              </a:solidFill>
              <a:latin typeface="Montserrat" pitchFamily="2" charset="77"/>
            </a:endParaRPr>
          </a:p>
        </p:txBody>
      </p:sp>
    </p:spTree>
    <p:extLst>
      <p:ext uri="{BB962C8B-B14F-4D97-AF65-F5344CB8AC3E}">
        <p14:creationId xmlns:p14="http://schemas.microsoft.com/office/powerpoint/2010/main" val="2587692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972282-64C5-CA4F-979B-883B8DC71671}"/>
              </a:ext>
            </a:extLst>
          </p:cNvPr>
          <p:cNvSpPr>
            <a:spLocks noGrp="1"/>
          </p:cNvSpPr>
          <p:nvPr>
            <p:ph type="title"/>
          </p:nvPr>
        </p:nvSpPr>
        <p:spPr>
          <a:xfrm>
            <a:off x="98240" y="372454"/>
            <a:ext cx="11114922" cy="1589641"/>
          </a:xfrm>
        </p:spPr>
        <p:txBody>
          <a:bodyPr/>
          <a:lstStyle/>
          <a:p>
            <a:r>
              <a:rPr lang="en-CA" sz="3600" b="0" dirty="0">
                <a:solidFill>
                  <a:srgbClr val="2576B7"/>
                </a:solidFill>
                <a:latin typeface="Montserrat SemiBold" pitchFamily="2" charset="77"/>
                <a:cs typeface="Arial" panose="020B0604020202020204" pitchFamily="34" charset="0"/>
              </a:rPr>
              <a:t>Create impactful data governance by embedding it within enterprise governance</a:t>
            </a:r>
            <a:endParaRPr lang="en-US" sz="3600" b="0" dirty="0">
              <a:solidFill>
                <a:srgbClr val="2576B7"/>
              </a:solidFill>
              <a:latin typeface="Montserrat SemiBold" pitchFamily="2" charset="77"/>
              <a:cs typeface="Arial" panose="020B0604020202020204" pitchFamily="34" charset="0"/>
            </a:endParaRPr>
          </a:p>
        </p:txBody>
      </p:sp>
      <p:sp>
        <p:nvSpPr>
          <p:cNvPr id="25" name="Rectangle 24">
            <a:extLst>
              <a:ext uri="{FF2B5EF4-FFF2-40B4-BE49-F238E27FC236}">
                <a16:creationId xmlns:a16="http://schemas.microsoft.com/office/drawing/2014/main" id="{4303E5D2-64C1-4202-96F5-A8CD152A42F8}"/>
              </a:ext>
            </a:extLst>
          </p:cNvPr>
          <p:cNvSpPr/>
          <p:nvPr/>
        </p:nvSpPr>
        <p:spPr>
          <a:xfrm>
            <a:off x="1649373" y="2244437"/>
            <a:ext cx="9140739" cy="3849030"/>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50FD6AB7-DAD3-4748-A30A-3E254CE3F9DC}"/>
              </a:ext>
            </a:extLst>
          </p:cNvPr>
          <p:cNvGrpSpPr/>
          <p:nvPr/>
        </p:nvGrpSpPr>
        <p:grpSpPr>
          <a:xfrm>
            <a:off x="5443803" y="3279274"/>
            <a:ext cx="5106622" cy="2443047"/>
            <a:chOff x="5863293" y="1741194"/>
            <a:chExt cx="3092687" cy="5920192"/>
          </a:xfrm>
          <a:solidFill>
            <a:srgbClr val="578DB7"/>
          </a:solidFill>
        </p:grpSpPr>
        <p:sp>
          <p:nvSpPr>
            <p:cNvPr id="27" name="Rectangle 26">
              <a:extLst>
                <a:ext uri="{FF2B5EF4-FFF2-40B4-BE49-F238E27FC236}">
                  <a16:creationId xmlns:a16="http://schemas.microsoft.com/office/drawing/2014/main" id="{968CA19B-4A89-42EF-849A-56159A8B0423}"/>
                </a:ext>
              </a:extLst>
            </p:cNvPr>
            <p:cNvSpPr/>
            <p:nvPr/>
          </p:nvSpPr>
          <p:spPr>
            <a:xfrm>
              <a:off x="5863293" y="1741194"/>
              <a:ext cx="3092687" cy="5920192"/>
            </a:xfrm>
            <a:prstGeom prst="rect">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5EB21776-28F5-4E2C-98BA-95EB7B948A9A}"/>
                </a:ext>
              </a:extLst>
            </p:cNvPr>
            <p:cNvSpPr txBox="1"/>
            <p:nvPr/>
          </p:nvSpPr>
          <p:spPr>
            <a:xfrm>
              <a:off x="6147254" y="2345723"/>
              <a:ext cx="2441794" cy="1454367"/>
            </a:xfrm>
            <a:prstGeom prst="rect">
              <a:avLst/>
            </a:prstGeom>
            <a:grp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300" b="1" i="0" u="none" strike="noStrike" kern="0" cap="none" spc="0" normalizeH="0" baseline="0" noProof="0" dirty="0">
                  <a:ln>
                    <a:noFill/>
                  </a:ln>
                  <a:solidFill>
                    <a:srgbClr val="FFFFFF"/>
                  </a:solidFill>
                  <a:effectLst/>
                  <a:uLnTx/>
                  <a:uFillTx/>
                  <a:latin typeface="Montserrat" panose="00000500000000000000" pitchFamily="2" charset="0"/>
                </a:rPr>
                <a:t>Data Governance</a:t>
              </a:r>
            </a:p>
          </p:txBody>
        </p:sp>
      </p:grpSp>
      <p:sp>
        <p:nvSpPr>
          <p:cNvPr id="29" name="TextBox 28">
            <a:extLst>
              <a:ext uri="{FF2B5EF4-FFF2-40B4-BE49-F238E27FC236}">
                <a16:creationId xmlns:a16="http://schemas.microsoft.com/office/drawing/2014/main" id="{CB2A30DC-2582-4851-AEDA-51F6D0FCD238}"/>
              </a:ext>
            </a:extLst>
          </p:cNvPr>
          <p:cNvSpPr txBox="1"/>
          <p:nvPr/>
        </p:nvSpPr>
        <p:spPr>
          <a:xfrm>
            <a:off x="1845130" y="2316008"/>
            <a:ext cx="5279009" cy="600164"/>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300" b="1" i="0" u="none" strike="noStrike" kern="0" cap="none" spc="0" normalizeH="0" baseline="0" noProof="0" dirty="0">
                <a:ln>
                  <a:noFill/>
                </a:ln>
                <a:solidFill>
                  <a:srgbClr val="96B8D2">
                    <a:lumMod val="75000"/>
                  </a:srgbClr>
                </a:solidFill>
                <a:effectLst/>
                <a:uLnTx/>
                <a:uFillTx/>
                <a:latin typeface="Montserrat" panose="00000500000000000000" pitchFamily="2" charset="0"/>
              </a:rPr>
              <a:t>Enterprise Governance</a:t>
            </a:r>
          </a:p>
        </p:txBody>
      </p:sp>
      <p:sp>
        <p:nvSpPr>
          <p:cNvPr id="30" name="TextBox 29">
            <a:extLst>
              <a:ext uri="{FF2B5EF4-FFF2-40B4-BE49-F238E27FC236}">
                <a16:creationId xmlns:a16="http://schemas.microsoft.com/office/drawing/2014/main" id="{178A8375-F158-4FDB-BE6C-297C83FE6320}"/>
              </a:ext>
            </a:extLst>
          </p:cNvPr>
          <p:cNvSpPr txBox="1"/>
          <p:nvPr/>
        </p:nvSpPr>
        <p:spPr>
          <a:xfrm>
            <a:off x="1820055" y="2846035"/>
            <a:ext cx="4793205" cy="553998"/>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1" i="0" u="none" strike="noStrike" kern="0" cap="none" spc="0" normalizeH="0" baseline="0" noProof="0" dirty="0">
              <a:ln>
                <a:noFill/>
              </a:ln>
              <a:solidFill>
                <a:srgbClr val="96B8D2">
                  <a:lumMod val="75000"/>
                </a:srgbClr>
              </a:solidFill>
              <a:effectLst/>
              <a:uLnTx/>
              <a:uFillTx/>
              <a:latin typeface="Montserrat"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CA" sz="1600" b="0" i="0" u="none" strike="noStrike" kern="0" cap="none" spc="0" normalizeH="0" baseline="0" noProof="0" dirty="0">
              <a:ln>
                <a:noFill/>
              </a:ln>
              <a:solidFill>
                <a:srgbClr val="96B8D2">
                  <a:lumMod val="75000"/>
                </a:srgbClr>
              </a:solidFill>
              <a:effectLst/>
              <a:uLnTx/>
              <a:uFillTx/>
              <a:latin typeface="Montserrat" panose="00000500000000000000" pitchFamily="2" charset="0"/>
            </a:endParaRPr>
          </a:p>
        </p:txBody>
      </p:sp>
      <p:sp>
        <p:nvSpPr>
          <p:cNvPr id="31" name="TextBox 30">
            <a:extLst>
              <a:ext uri="{FF2B5EF4-FFF2-40B4-BE49-F238E27FC236}">
                <a16:creationId xmlns:a16="http://schemas.microsoft.com/office/drawing/2014/main" id="{1C6A54FE-299A-45FB-B76E-358DC3D2D349}"/>
              </a:ext>
            </a:extLst>
          </p:cNvPr>
          <p:cNvSpPr txBox="1"/>
          <p:nvPr/>
        </p:nvSpPr>
        <p:spPr>
          <a:xfrm>
            <a:off x="6219742" y="4309649"/>
            <a:ext cx="4142909" cy="523220"/>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srgbClr val="FFFFFF"/>
                </a:solidFill>
                <a:effectLst/>
                <a:uLnTx/>
                <a:uFillTx/>
                <a:latin typeface="Montserrat" panose="00000500000000000000" pitchFamily="2" charset="0"/>
              </a:rPr>
              <a:t>The governance of data is a </a:t>
            </a:r>
            <a:r>
              <a:rPr kumimoji="0" lang="en-CA" sz="1400" b="1" i="0" u="none" strike="noStrike" kern="0" cap="none" spc="0" normalizeH="0" baseline="0" noProof="0" dirty="0">
                <a:ln>
                  <a:noFill/>
                </a:ln>
                <a:solidFill>
                  <a:srgbClr val="FFFFFF"/>
                </a:solidFill>
                <a:effectLst/>
                <a:uLnTx/>
                <a:uFillTx/>
                <a:latin typeface="Montserrat" panose="00000500000000000000" pitchFamily="2" charset="0"/>
              </a:rPr>
              <a:t>component of enterprise governance.</a:t>
            </a:r>
            <a:r>
              <a:rPr kumimoji="0" lang="en-CA" sz="1400" b="0" i="0" u="none" strike="noStrike" kern="0" cap="none" spc="0" normalizeH="0" baseline="0" noProof="0" dirty="0">
                <a:ln>
                  <a:noFill/>
                </a:ln>
                <a:solidFill>
                  <a:srgbClr val="FFFFFF"/>
                </a:solidFill>
                <a:effectLst/>
                <a:uLnTx/>
                <a:uFillTx/>
                <a:latin typeface="Montserrat" panose="00000500000000000000" pitchFamily="2" charset="0"/>
              </a:rPr>
              <a:t> </a:t>
            </a:r>
            <a:endParaRPr kumimoji="0" lang="en-CA" sz="1400" b="1" i="0" u="none" strike="noStrike" kern="0" cap="none" spc="0" normalizeH="0" baseline="0" noProof="0" dirty="0">
              <a:ln>
                <a:noFill/>
              </a:ln>
              <a:solidFill>
                <a:srgbClr val="FFFFFF"/>
              </a:solidFill>
              <a:effectLst/>
              <a:uLnTx/>
              <a:uFillTx/>
              <a:latin typeface="Montserrat" panose="00000500000000000000" pitchFamily="2" charset="0"/>
            </a:endParaRPr>
          </a:p>
        </p:txBody>
      </p:sp>
      <p:grpSp>
        <p:nvGrpSpPr>
          <p:cNvPr id="32" name="Group 31">
            <a:extLst>
              <a:ext uri="{FF2B5EF4-FFF2-40B4-BE49-F238E27FC236}">
                <a16:creationId xmlns:a16="http://schemas.microsoft.com/office/drawing/2014/main" id="{AB1277F8-CB5D-408C-BE6F-418F3324A711}"/>
              </a:ext>
            </a:extLst>
          </p:cNvPr>
          <p:cNvGrpSpPr/>
          <p:nvPr/>
        </p:nvGrpSpPr>
        <p:grpSpPr>
          <a:xfrm rot="5400000" flipV="1">
            <a:off x="8205352" y="1768462"/>
            <a:ext cx="891158" cy="2355915"/>
            <a:chOff x="1292894" y="2703213"/>
            <a:chExt cx="1269920" cy="1864234"/>
          </a:xfrm>
          <a:solidFill>
            <a:srgbClr val="DCE7F0"/>
          </a:solidFill>
        </p:grpSpPr>
        <p:sp>
          <p:nvSpPr>
            <p:cNvPr id="33" name="Right Arrow 29">
              <a:extLst>
                <a:ext uri="{FF2B5EF4-FFF2-40B4-BE49-F238E27FC236}">
                  <a16:creationId xmlns:a16="http://schemas.microsoft.com/office/drawing/2014/main" id="{F42E578A-A700-4EEE-8EFC-54B516F90AF5}"/>
                </a:ext>
              </a:extLst>
            </p:cNvPr>
            <p:cNvSpPr/>
            <p:nvPr/>
          </p:nvSpPr>
          <p:spPr>
            <a:xfrm>
              <a:off x="1298205" y="3948334"/>
              <a:ext cx="1264609" cy="619113"/>
            </a:xfrm>
            <a:prstGeom prst="rightArrow">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Montserrat" panose="00000500000000000000" pitchFamily="2" charset="0"/>
              </a:endParaRPr>
            </a:p>
          </p:txBody>
        </p:sp>
        <p:sp>
          <p:nvSpPr>
            <p:cNvPr id="34" name="Rectangle 33">
              <a:extLst>
                <a:ext uri="{FF2B5EF4-FFF2-40B4-BE49-F238E27FC236}">
                  <a16:creationId xmlns:a16="http://schemas.microsoft.com/office/drawing/2014/main" id="{3B0684EF-E5A2-4957-9E0E-1F21C855208C}"/>
                </a:ext>
              </a:extLst>
            </p:cNvPr>
            <p:cNvSpPr/>
            <p:nvPr/>
          </p:nvSpPr>
          <p:spPr>
            <a:xfrm>
              <a:off x="1292894" y="2703213"/>
              <a:ext cx="456825" cy="1702511"/>
            </a:xfrm>
            <a:prstGeom prst="rect">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Montserrat" panose="00000500000000000000" pitchFamily="2" charset="0"/>
              </a:endParaRPr>
            </a:p>
          </p:txBody>
        </p:sp>
      </p:grpSp>
      <p:sp>
        <p:nvSpPr>
          <p:cNvPr id="35" name="TextBox 34">
            <a:extLst>
              <a:ext uri="{FF2B5EF4-FFF2-40B4-BE49-F238E27FC236}">
                <a16:creationId xmlns:a16="http://schemas.microsoft.com/office/drawing/2014/main" id="{95FC0E00-ABE1-4F5A-B418-88D1E399EB98}"/>
              </a:ext>
            </a:extLst>
          </p:cNvPr>
          <p:cNvSpPr txBox="1"/>
          <p:nvPr/>
        </p:nvSpPr>
        <p:spPr>
          <a:xfrm>
            <a:off x="7472974" y="2500840"/>
            <a:ext cx="2231701" cy="307777"/>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lumMod val="50000"/>
                  </a:srgbClr>
                </a:solidFill>
                <a:effectLst/>
                <a:uLnTx/>
                <a:uFillTx/>
                <a:latin typeface="Montserrat" panose="00000500000000000000" pitchFamily="2" charset="0"/>
              </a:rPr>
              <a:t>Influence &amp; Oversight</a:t>
            </a:r>
          </a:p>
        </p:txBody>
      </p:sp>
      <p:grpSp>
        <p:nvGrpSpPr>
          <p:cNvPr id="36" name="Group 35">
            <a:extLst>
              <a:ext uri="{FF2B5EF4-FFF2-40B4-BE49-F238E27FC236}">
                <a16:creationId xmlns:a16="http://schemas.microsoft.com/office/drawing/2014/main" id="{DBBF5579-906F-4A0E-A212-325352A89D66}"/>
              </a:ext>
            </a:extLst>
          </p:cNvPr>
          <p:cNvGrpSpPr/>
          <p:nvPr/>
        </p:nvGrpSpPr>
        <p:grpSpPr>
          <a:xfrm rot="5400000" flipH="1">
            <a:off x="4090682" y="3937816"/>
            <a:ext cx="918035" cy="2239346"/>
            <a:chOff x="1292892" y="2703213"/>
            <a:chExt cx="1269922" cy="1864234"/>
          </a:xfrm>
          <a:solidFill>
            <a:srgbClr val="DCE7F0"/>
          </a:solidFill>
        </p:grpSpPr>
        <p:sp>
          <p:nvSpPr>
            <p:cNvPr id="37" name="Right Arrow 21">
              <a:extLst>
                <a:ext uri="{FF2B5EF4-FFF2-40B4-BE49-F238E27FC236}">
                  <a16:creationId xmlns:a16="http://schemas.microsoft.com/office/drawing/2014/main" id="{AC8F159B-CA2C-41B9-8FEF-18BB6D68C185}"/>
                </a:ext>
              </a:extLst>
            </p:cNvPr>
            <p:cNvSpPr/>
            <p:nvPr/>
          </p:nvSpPr>
          <p:spPr>
            <a:xfrm>
              <a:off x="1298205" y="3948334"/>
              <a:ext cx="1264609" cy="619113"/>
            </a:xfrm>
            <a:prstGeom prst="rightArrow">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Montserrat" panose="00000500000000000000" pitchFamily="2" charset="0"/>
              </a:endParaRPr>
            </a:p>
          </p:txBody>
        </p:sp>
        <p:sp>
          <p:nvSpPr>
            <p:cNvPr id="38" name="Rectangle 37">
              <a:extLst>
                <a:ext uri="{FF2B5EF4-FFF2-40B4-BE49-F238E27FC236}">
                  <a16:creationId xmlns:a16="http://schemas.microsoft.com/office/drawing/2014/main" id="{AAD34325-5157-4515-B752-761517D3F5AA}"/>
                </a:ext>
              </a:extLst>
            </p:cNvPr>
            <p:cNvSpPr/>
            <p:nvPr/>
          </p:nvSpPr>
          <p:spPr>
            <a:xfrm>
              <a:off x="1292892" y="2703213"/>
              <a:ext cx="373132" cy="1702511"/>
            </a:xfrm>
            <a:prstGeom prst="rect">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Montserrat" panose="00000500000000000000" pitchFamily="2" charset="0"/>
              </a:endParaRPr>
            </a:p>
          </p:txBody>
        </p:sp>
      </p:grpSp>
      <p:sp>
        <p:nvSpPr>
          <p:cNvPr id="39" name="TextBox 38">
            <a:extLst>
              <a:ext uri="{FF2B5EF4-FFF2-40B4-BE49-F238E27FC236}">
                <a16:creationId xmlns:a16="http://schemas.microsoft.com/office/drawing/2014/main" id="{B2D90816-6D5D-4B2E-AB16-5094944C4554}"/>
              </a:ext>
            </a:extLst>
          </p:cNvPr>
          <p:cNvSpPr txBox="1"/>
          <p:nvPr/>
        </p:nvSpPr>
        <p:spPr>
          <a:xfrm>
            <a:off x="3982129" y="5212993"/>
            <a:ext cx="1183337" cy="307777"/>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rgbClr val="FFFFFF">
                    <a:lumMod val="50000"/>
                  </a:srgbClr>
                </a:solidFill>
                <a:latin typeface="Montserrat" panose="00000500000000000000" pitchFamily="2" charset="0"/>
              </a:rPr>
              <a:t>Alignment</a:t>
            </a:r>
            <a:endParaRPr kumimoji="0" lang="en-CA" sz="1400" b="1" i="0" u="none" strike="noStrike" kern="0" cap="none" spc="0" normalizeH="0" baseline="0" noProof="0" dirty="0">
              <a:ln>
                <a:noFill/>
              </a:ln>
              <a:solidFill>
                <a:srgbClr val="FFFFFF">
                  <a:lumMod val="50000"/>
                </a:srgbClr>
              </a:solidFill>
              <a:effectLst/>
              <a:uLnTx/>
              <a:uFillTx/>
              <a:latin typeface="Montserrat" panose="00000500000000000000" pitchFamily="2" charset="0"/>
            </a:endParaRPr>
          </a:p>
        </p:txBody>
      </p:sp>
      <p:sp>
        <p:nvSpPr>
          <p:cNvPr id="41" name="Rectangle 40">
            <a:extLst>
              <a:ext uri="{FF2B5EF4-FFF2-40B4-BE49-F238E27FC236}">
                <a16:creationId xmlns:a16="http://schemas.microsoft.com/office/drawing/2014/main" id="{76F095E7-FF2E-4103-B587-4DFD143096CA}"/>
              </a:ext>
            </a:extLst>
          </p:cNvPr>
          <p:cNvSpPr/>
          <p:nvPr/>
        </p:nvSpPr>
        <p:spPr>
          <a:xfrm>
            <a:off x="1998207" y="3008610"/>
            <a:ext cx="3295544" cy="13542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srgbClr val="96B8D2">
                    <a:lumMod val="75000"/>
                  </a:srgbClr>
                </a:solidFill>
                <a:effectLst/>
                <a:uLnTx/>
                <a:uFillTx/>
                <a:latin typeface="Montserrat" panose="00000500000000000000" pitchFamily="2" charset="0"/>
              </a:rPr>
              <a:t>Responsibilities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00" b="0" i="0" u="none" strike="noStrike" kern="0" cap="none" spc="0" normalizeH="0" baseline="0" noProof="0" dirty="0">
                <a:ln>
                  <a:noFill/>
                </a:ln>
                <a:solidFill>
                  <a:srgbClr val="96B8D2">
                    <a:lumMod val="75000"/>
                  </a:srgbClr>
                </a:solidFill>
                <a:effectLst/>
                <a:uLnTx/>
                <a:uFillTx/>
                <a:latin typeface="Montserrat" panose="00000500000000000000" pitchFamily="2" charset="0"/>
              </a:rPr>
              <a:t>Provide </a:t>
            </a:r>
            <a:r>
              <a:rPr kumimoji="0" lang="en-CA" sz="1400" b="1" i="0" u="none" strike="noStrike" kern="0" cap="none" spc="0" normalizeH="0" baseline="0" noProof="0" dirty="0">
                <a:ln>
                  <a:noFill/>
                </a:ln>
                <a:solidFill>
                  <a:srgbClr val="96B8D2">
                    <a:lumMod val="75000"/>
                  </a:srgbClr>
                </a:solidFill>
                <a:effectLst/>
                <a:uLnTx/>
                <a:uFillTx/>
                <a:latin typeface="Montserrat" panose="00000500000000000000" pitchFamily="2" charset="0"/>
              </a:rPr>
              <a:t>strategic direction</a:t>
            </a:r>
            <a:r>
              <a:rPr kumimoji="0" lang="en-CA" sz="1400" b="0" i="0" u="none" strike="noStrike" kern="0" cap="none" spc="0" normalizeH="0" baseline="0" noProof="0" dirty="0">
                <a:ln>
                  <a:noFill/>
                </a:ln>
                <a:solidFill>
                  <a:srgbClr val="96B8D2">
                    <a:lumMod val="75000"/>
                  </a:srgbClr>
                </a:solidFill>
                <a:effectLst/>
                <a:uLnTx/>
                <a:uFillTx/>
                <a:latin typeface="Montserrat" panose="00000500000000000000" pitchFamily="2" charset="0"/>
              </a:rPr>
              <a:t> for the organization.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00" b="0" i="0" u="none" strike="noStrike" kern="0" cap="none" spc="0" normalizeH="0" baseline="0" noProof="0" dirty="0">
                <a:ln>
                  <a:noFill/>
                </a:ln>
                <a:solidFill>
                  <a:srgbClr val="96B8D2">
                    <a:lumMod val="75000"/>
                  </a:srgbClr>
                </a:solidFill>
                <a:effectLst/>
                <a:uLnTx/>
                <a:uFillTx/>
                <a:latin typeface="Montserrat" panose="00000500000000000000" pitchFamily="2" charset="0"/>
              </a:rPr>
              <a:t>Ensure </a:t>
            </a:r>
            <a:r>
              <a:rPr kumimoji="0" lang="en-CA" sz="1400" b="1" i="0" u="none" strike="noStrike" kern="0" cap="none" spc="0" normalizeH="0" baseline="0" noProof="0" dirty="0">
                <a:ln>
                  <a:noFill/>
                </a:ln>
                <a:solidFill>
                  <a:srgbClr val="96B8D2">
                    <a:lumMod val="75000"/>
                  </a:srgbClr>
                </a:solidFill>
                <a:effectLst/>
                <a:uLnTx/>
                <a:uFillTx/>
                <a:latin typeface="Montserrat" panose="00000500000000000000" pitchFamily="2" charset="0"/>
              </a:rPr>
              <a:t>objectives </a:t>
            </a:r>
            <a:r>
              <a:rPr kumimoji="0" lang="en-CA" sz="1400" b="0" i="0" u="none" strike="noStrike" kern="0" cap="none" spc="0" normalizeH="0" baseline="0" noProof="0" dirty="0">
                <a:ln>
                  <a:noFill/>
                </a:ln>
                <a:solidFill>
                  <a:srgbClr val="96B8D2">
                    <a:lumMod val="75000"/>
                  </a:srgbClr>
                </a:solidFill>
                <a:effectLst/>
                <a:uLnTx/>
                <a:uFillTx/>
                <a:latin typeface="Montserrat" panose="00000500000000000000" pitchFamily="2" charset="0"/>
              </a:rPr>
              <a:t>are met.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00" b="0" i="0" u="none" strike="noStrike" kern="0" cap="none" spc="0" normalizeH="0" baseline="0" noProof="0" dirty="0">
                <a:ln>
                  <a:noFill/>
                </a:ln>
                <a:solidFill>
                  <a:srgbClr val="96B8D2">
                    <a:lumMod val="75000"/>
                  </a:srgbClr>
                </a:solidFill>
                <a:effectLst/>
                <a:uLnTx/>
                <a:uFillTx/>
                <a:latin typeface="Montserrat" panose="00000500000000000000" pitchFamily="2" charset="0"/>
              </a:rPr>
              <a:t>Set the </a:t>
            </a:r>
            <a:r>
              <a:rPr kumimoji="0" lang="en-CA" sz="1400" b="1" i="0" u="none" strike="noStrike" kern="0" cap="none" spc="0" normalizeH="0" baseline="0" noProof="0" dirty="0">
                <a:ln>
                  <a:noFill/>
                </a:ln>
                <a:solidFill>
                  <a:srgbClr val="96B8D2">
                    <a:lumMod val="75000"/>
                  </a:srgbClr>
                </a:solidFill>
                <a:effectLst/>
                <a:uLnTx/>
                <a:uFillTx/>
                <a:latin typeface="Montserrat" panose="00000500000000000000" pitchFamily="2" charset="0"/>
              </a:rPr>
              <a:t>risk standards </a:t>
            </a:r>
            <a:r>
              <a:rPr kumimoji="0" lang="en-CA" sz="1400" b="0" i="0" u="none" strike="noStrike" kern="0" cap="none" spc="0" normalizeH="0" baseline="0" noProof="0" dirty="0">
                <a:ln>
                  <a:noFill/>
                </a:ln>
                <a:solidFill>
                  <a:srgbClr val="96B8D2">
                    <a:lumMod val="75000"/>
                  </a:srgbClr>
                </a:solidFill>
                <a:effectLst/>
                <a:uLnTx/>
                <a:uFillTx/>
                <a:latin typeface="Montserrat" panose="00000500000000000000" pitchFamily="2" charset="0"/>
              </a:rPr>
              <a:t>or profile.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00" b="0" i="0" u="none" strike="noStrike" kern="0" cap="none" spc="0" normalizeH="0" baseline="0" noProof="0" dirty="0">
                <a:ln>
                  <a:noFill/>
                </a:ln>
                <a:solidFill>
                  <a:srgbClr val="96B8D2">
                    <a:lumMod val="75000"/>
                  </a:srgbClr>
                </a:solidFill>
                <a:effectLst/>
                <a:uLnTx/>
                <a:uFillTx/>
                <a:latin typeface="Montserrat" panose="00000500000000000000" pitchFamily="2" charset="0"/>
              </a:rPr>
              <a:t>Delegate resources responsibly.</a:t>
            </a:r>
          </a:p>
        </p:txBody>
      </p:sp>
      <p:sp>
        <p:nvSpPr>
          <p:cNvPr id="22" name="TextBox 21">
            <a:extLst>
              <a:ext uri="{FF2B5EF4-FFF2-40B4-BE49-F238E27FC236}">
                <a16:creationId xmlns:a16="http://schemas.microsoft.com/office/drawing/2014/main" id="{E219A0FE-1F4C-4965-902B-83887247F0AB}"/>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10</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869949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1">
            <a:extLst>
              <a:ext uri="{FF2B5EF4-FFF2-40B4-BE49-F238E27FC236}">
                <a16:creationId xmlns:a16="http://schemas.microsoft.com/office/drawing/2014/main" id="{97819C99-BE8F-8542-8AE0-ED30C0EF89C9}"/>
              </a:ext>
            </a:extLst>
          </p:cNvPr>
          <p:cNvSpPr txBox="1">
            <a:spLocks/>
          </p:cNvSpPr>
          <p:nvPr/>
        </p:nvSpPr>
        <p:spPr>
          <a:xfrm>
            <a:off x="664119" y="2494422"/>
            <a:ext cx="4272742" cy="324731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ts val="3000"/>
              </a:lnSpc>
              <a:spcBef>
                <a:spcPts val="600"/>
              </a:spcBef>
              <a:defRPr/>
            </a:pPr>
            <a:r>
              <a:rPr lang="en-US" sz="2200" dirty="0"/>
              <a:t>Data governance personas:</a:t>
            </a:r>
          </a:p>
          <a:p>
            <a:pPr defTabSz="914309"/>
            <a:r>
              <a:rPr lang="en-US" sz="1800" dirty="0"/>
              <a:t>Conformance: </a:t>
            </a:r>
            <a:r>
              <a:rPr lang="en-US" sz="1800" b="0" dirty="0"/>
              <a:t>Establishing data governance to meet regulations and compliance requirements.</a:t>
            </a:r>
          </a:p>
          <a:p>
            <a:pPr defTabSz="914309"/>
            <a:r>
              <a:rPr lang="en-US" sz="1800" dirty="0"/>
              <a:t>Performance: </a:t>
            </a:r>
            <a:r>
              <a:rPr lang="en-US" sz="1800" b="0" dirty="0"/>
              <a:t>Establishing data governance to fuel data-driven decision making for driving business value and managing and mitigating business risk.</a:t>
            </a:r>
          </a:p>
          <a:p>
            <a:pPr defTabSz="914309">
              <a:lnSpc>
                <a:spcPts val="1600"/>
              </a:lnSpc>
              <a:spcBef>
                <a:spcPts val="600"/>
              </a:spcBef>
              <a:defRPr/>
            </a:pPr>
            <a:endParaRPr lang="en-US" sz="2000" b="0" dirty="0"/>
          </a:p>
        </p:txBody>
      </p:sp>
      <p:grpSp>
        <p:nvGrpSpPr>
          <p:cNvPr id="44" name="Group 43">
            <a:extLst>
              <a:ext uri="{FF2B5EF4-FFF2-40B4-BE49-F238E27FC236}">
                <a16:creationId xmlns:a16="http://schemas.microsoft.com/office/drawing/2014/main" id="{CE739236-7F94-4B62-959F-3B6EA53B39EA}"/>
              </a:ext>
            </a:extLst>
          </p:cNvPr>
          <p:cNvGrpSpPr/>
          <p:nvPr/>
        </p:nvGrpSpPr>
        <p:grpSpPr>
          <a:xfrm>
            <a:off x="5510449" y="1408429"/>
            <a:ext cx="2354825" cy="5071093"/>
            <a:chOff x="3495644" y="1295919"/>
            <a:chExt cx="2355132" cy="5071753"/>
          </a:xfrm>
        </p:grpSpPr>
        <p:sp>
          <p:nvSpPr>
            <p:cNvPr id="45" name="Rounded Rectangle 7">
              <a:extLst>
                <a:ext uri="{FF2B5EF4-FFF2-40B4-BE49-F238E27FC236}">
                  <a16:creationId xmlns:a16="http://schemas.microsoft.com/office/drawing/2014/main" id="{91A62E4A-E263-4982-9864-4E3F76C54BDC}"/>
                </a:ext>
              </a:extLst>
            </p:cNvPr>
            <p:cNvSpPr/>
            <p:nvPr/>
          </p:nvSpPr>
          <p:spPr>
            <a:xfrm>
              <a:off x="3513044" y="1295919"/>
              <a:ext cx="2307066" cy="5071753"/>
            </a:xfrm>
            <a:prstGeom prst="roundRect">
              <a:avLst>
                <a:gd name="adj" fmla="val 50000"/>
              </a:avLst>
            </a:prstGeom>
            <a:solidFill>
              <a:srgbClr val="3EBAEC"/>
            </a:solidFill>
            <a:ln w="12700" cap="flat" cmpd="sng" algn="ctr">
              <a:noFill/>
              <a:prstDash val="solid"/>
              <a:miter lim="800000"/>
            </a:ln>
            <a:effectLst/>
          </p:spPr>
          <p:txBody>
            <a:bodyPr rtlCol="0" anchor="ctr"/>
            <a:lstStyle/>
            <a:p>
              <a:pPr algn="ctr" defTabSz="914126">
                <a:defRPr/>
              </a:pPr>
              <a:endParaRPr lang="en-US" sz="1800" kern="0" dirty="0">
                <a:solidFill>
                  <a:srgbClr val="FFFFFF"/>
                </a:solidFill>
                <a:latin typeface="Roboto Light" panose="02000000000000000000" pitchFamily="2" charset="0"/>
                <a:ea typeface="Roboto Light" panose="02000000000000000000" pitchFamily="2" charset="0"/>
              </a:endParaRPr>
            </a:p>
          </p:txBody>
        </p:sp>
        <p:sp>
          <p:nvSpPr>
            <p:cNvPr id="46" name="Oval 45">
              <a:extLst>
                <a:ext uri="{FF2B5EF4-FFF2-40B4-BE49-F238E27FC236}">
                  <a16:creationId xmlns:a16="http://schemas.microsoft.com/office/drawing/2014/main" id="{A6D3541C-B220-45F6-8003-5F57C3F337BA}"/>
                </a:ext>
              </a:extLst>
            </p:cNvPr>
            <p:cNvSpPr/>
            <p:nvPr/>
          </p:nvSpPr>
          <p:spPr>
            <a:xfrm>
              <a:off x="3858650" y="1719471"/>
              <a:ext cx="1688105" cy="1688105"/>
            </a:xfrm>
            <a:prstGeom prst="ellipse">
              <a:avLst/>
            </a:prstGeom>
            <a:solidFill>
              <a:srgbClr val="FEFFFE"/>
            </a:solidFill>
            <a:ln w="12700" cap="flat" cmpd="sng" algn="ctr">
              <a:noFill/>
              <a:prstDash val="solid"/>
              <a:miter lim="800000"/>
            </a:ln>
            <a:effectLst/>
          </p:spPr>
          <p:txBody>
            <a:bodyPr rtlCol="0" anchor="ctr"/>
            <a:lstStyle/>
            <a:p>
              <a:pPr algn="ctr" defTabSz="914126">
                <a:defRPr/>
              </a:pPr>
              <a:endParaRPr lang="en-US" sz="1800" kern="0" dirty="0">
                <a:solidFill>
                  <a:srgbClr val="FFFFFF"/>
                </a:solidFill>
                <a:latin typeface="Roboto Light" panose="02000000000000000000" pitchFamily="2" charset="0"/>
                <a:ea typeface="Roboto Light" panose="02000000000000000000" pitchFamily="2" charset="0"/>
              </a:endParaRPr>
            </a:p>
          </p:txBody>
        </p:sp>
        <p:sp>
          <p:nvSpPr>
            <p:cNvPr id="47" name="TextBox 46">
              <a:extLst>
                <a:ext uri="{FF2B5EF4-FFF2-40B4-BE49-F238E27FC236}">
                  <a16:creationId xmlns:a16="http://schemas.microsoft.com/office/drawing/2014/main" id="{5DBD253E-8FE1-4EA3-AE9F-79966C7395D4}"/>
                </a:ext>
              </a:extLst>
            </p:cNvPr>
            <p:cNvSpPr txBox="1"/>
            <p:nvPr/>
          </p:nvSpPr>
          <p:spPr>
            <a:xfrm>
              <a:off x="3495644" y="3787235"/>
              <a:ext cx="2355132" cy="446276"/>
            </a:xfrm>
            <a:prstGeom prst="rect">
              <a:avLst/>
            </a:prstGeom>
            <a:noFill/>
          </p:spPr>
          <p:txBody>
            <a:bodyPr wrap="none" rtlCol="0" anchor="b" anchorCtr="0">
              <a:spAutoFit/>
            </a:bodyPr>
            <a:lstStyle/>
            <a:p>
              <a:pPr algn="ctr" defTabSz="914126">
                <a:defRPr/>
              </a:pPr>
              <a:r>
                <a:rPr lang="en-US" sz="2300" b="1" kern="0" dirty="0">
                  <a:solidFill>
                    <a:srgbClr val="FFFFFF"/>
                  </a:solidFill>
                  <a:latin typeface="Roboto Light" panose="02000000000000000000" pitchFamily="2" charset="0"/>
                  <a:ea typeface="Roboto Light" panose="02000000000000000000" pitchFamily="2" charset="0"/>
                  <a:cs typeface="Poppins" pitchFamily="2" charset="77"/>
                </a:rPr>
                <a:t>CONFORMANCE</a:t>
              </a:r>
            </a:p>
          </p:txBody>
        </p:sp>
        <p:sp>
          <p:nvSpPr>
            <p:cNvPr id="48" name="Subtitle 2">
              <a:extLst>
                <a:ext uri="{FF2B5EF4-FFF2-40B4-BE49-F238E27FC236}">
                  <a16:creationId xmlns:a16="http://schemas.microsoft.com/office/drawing/2014/main" id="{2EBDDDED-8727-4678-8128-2549DB7D521F}"/>
                </a:ext>
              </a:extLst>
            </p:cNvPr>
            <p:cNvSpPr txBox="1">
              <a:spLocks/>
            </p:cNvSpPr>
            <p:nvPr/>
          </p:nvSpPr>
          <p:spPr>
            <a:xfrm>
              <a:off x="3778772" y="4283037"/>
              <a:ext cx="1847861" cy="1253998"/>
            </a:xfrm>
            <a:prstGeom prst="rect">
              <a:avLst/>
            </a:prstGeom>
          </p:spPr>
          <p:txBody>
            <a:bodyPr vert="horz" wrap="square" lIns="45714" tIns="22857" rIns="45714" bIns="22857"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defTabSz="1087527">
                <a:buFont typeface="Arial" panose="020B0604020202020204" pitchFamily="34" charset="0"/>
                <a:buChar char="•"/>
              </a:pPr>
              <a:r>
                <a:rPr lang="en-US" sz="1600" dirty="0">
                  <a:solidFill>
                    <a:srgbClr val="FFFFFF"/>
                  </a:solidFill>
                  <a:latin typeface="Roboto Light" panose="02000000000000000000" pitchFamily="2" charset="0"/>
                  <a:ea typeface="Roboto Light" panose="02000000000000000000" pitchFamily="2" charset="0"/>
                </a:rPr>
                <a:t>Regulations and compliance </a:t>
              </a:r>
            </a:p>
            <a:p>
              <a:pPr marL="285750" indent="-285750" algn="l" defTabSz="1087527">
                <a:buFont typeface="Arial" panose="020B0604020202020204" pitchFamily="34" charset="0"/>
                <a:buChar char="•"/>
              </a:pPr>
              <a:r>
                <a:rPr lang="en-US" sz="1600" dirty="0">
                  <a:solidFill>
                    <a:srgbClr val="FFFFFF"/>
                  </a:solidFill>
                  <a:latin typeface="Roboto Light" panose="02000000000000000000" pitchFamily="2" charset="0"/>
                  <a:ea typeface="Roboto Light" panose="02000000000000000000" pitchFamily="2" charset="0"/>
                </a:rPr>
                <a:t>Privacy and  security</a:t>
              </a:r>
            </a:p>
          </p:txBody>
        </p:sp>
        <p:sp>
          <p:nvSpPr>
            <p:cNvPr id="55" name="Freeform 939">
              <a:extLst>
                <a:ext uri="{FF2B5EF4-FFF2-40B4-BE49-F238E27FC236}">
                  <a16:creationId xmlns:a16="http://schemas.microsoft.com/office/drawing/2014/main" id="{542ECAA8-9FBD-4358-B1F1-ABA0BE032C8C}"/>
                </a:ext>
              </a:extLst>
            </p:cNvPr>
            <p:cNvSpPr>
              <a:spLocks noChangeAspect="1"/>
            </p:cNvSpPr>
            <p:nvPr/>
          </p:nvSpPr>
          <p:spPr bwMode="auto">
            <a:xfrm>
              <a:off x="4349510" y="2210331"/>
              <a:ext cx="706385" cy="706385"/>
            </a:xfrm>
            <a:custGeom>
              <a:avLst/>
              <a:gdLst>
                <a:gd name="T0" fmla="*/ 3011771 w 293098"/>
                <a:gd name="T1" fmla="*/ 7671040 h 293328"/>
                <a:gd name="T2" fmla="*/ 2676123 w 293098"/>
                <a:gd name="T3" fmla="*/ 7671040 h 293328"/>
                <a:gd name="T4" fmla="*/ 2309547 w 293098"/>
                <a:gd name="T5" fmla="*/ 5317185 h 293328"/>
                <a:gd name="T6" fmla="*/ 3363275 w 293098"/>
                <a:gd name="T7" fmla="*/ 8138882 h 293328"/>
                <a:gd name="T8" fmla="*/ 2309547 w 293098"/>
                <a:gd name="T9" fmla="*/ 5317185 h 293328"/>
                <a:gd name="T10" fmla="*/ 5022963 w 293098"/>
                <a:gd name="T11" fmla="*/ 2025314 h 293328"/>
                <a:gd name="T12" fmla="*/ 4179952 w 293098"/>
                <a:gd name="T13" fmla="*/ 4481167 h 293328"/>
                <a:gd name="T14" fmla="*/ 3692527 w 293098"/>
                <a:gd name="T15" fmla="*/ 8138882 h 293328"/>
                <a:gd name="T16" fmla="*/ 7538815 w 293098"/>
                <a:gd name="T17" fmla="*/ 8138882 h 293328"/>
                <a:gd name="T18" fmla="*/ 7920842 w 293098"/>
                <a:gd name="T19" fmla="*/ 7446510 h 293328"/>
                <a:gd name="T20" fmla="*/ 8026205 w 293098"/>
                <a:gd name="T21" fmla="*/ 7211383 h 293328"/>
                <a:gd name="T22" fmla="*/ 8276464 w 293098"/>
                <a:gd name="T23" fmla="*/ 6453713 h 293328"/>
                <a:gd name="T24" fmla="*/ 8302807 w 293098"/>
                <a:gd name="T25" fmla="*/ 6205512 h 293328"/>
                <a:gd name="T26" fmla="*/ 8250135 w 293098"/>
                <a:gd name="T27" fmla="*/ 5500129 h 293328"/>
                <a:gd name="T28" fmla="*/ 8250135 w 293098"/>
                <a:gd name="T29" fmla="*/ 5173504 h 293328"/>
                <a:gd name="T30" fmla="*/ 8092095 w 293098"/>
                <a:gd name="T31" fmla="*/ 4376701 h 293328"/>
                <a:gd name="T32" fmla="*/ 5971389 w 293098"/>
                <a:gd name="T33" fmla="*/ 4311343 h 293328"/>
                <a:gd name="T34" fmla="*/ 6050359 w 293098"/>
                <a:gd name="T35" fmla="*/ 3057301 h 293328"/>
                <a:gd name="T36" fmla="*/ 5391801 w 293098"/>
                <a:gd name="T37" fmla="*/ 1685660 h 293328"/>
                <a:gd name="T38" fmla="*/ 6300653 w 293098"/>
                <a:gd name="T39" fmla="*/ 4050098 h 293328"/>
                <a:gd name="T40" fmla="*/ 8776992 w 293098"/>
                <a:gd name="T41" fmla="*/ 4768612 h 293328"/>
                <a:gd name="T42" fmla="*/ 8829705 w 293098"/>
                <a:gd name="T43" fmla="*/ 5839741 h 293328"/>
                <a:gd name="T44" fmla="*/ 8737523 w 293098"/>
                <a:gd name="T45" fmla="*/ 6767227 h 293328"/>
                <a:gd name="T46" fmla="*/ 8302807 w 293098"/>
                <a:gd name="T47" fmla="*/ 7681658 h 293328"/>
                <a:gd name="T48" fmla="*/ 7512500 w 293098"/>
                <a:gd name="T49" fmla="*/ 8465448 h 293328"/>
                <a:gd name="T50" fmla="*/ 1545513 w 293098"/>
                <a:gd name="T51" fmla="*/ 8308702 h 293328"/>
                <a:gd name="T52" fmla="*/ 1980236 w 293098"/>
                <a:gd name="T53" fmla="*/ 8138882 h 293328"/>
                <a:gd name="T54" fmla="*/ 636641 w 293098"/>
                <a:gd name="T55" fmla="*/ 5317185 h 293328"/>
                <a:gd name="T56" fmla="*/ 636641 w 293098"/>
                <a:gd name="T57" fmla="*/ 5003760 h 293328"/>
                <a:gd name="T58" fmla="*/ 3942868 w 293098"/>
                <a:gd name="T59" fmla="*/ 4272152 h 293328"/>
                <a:gd name="T60" fmla="*/ 4667318 w 293098"/>
                <a:gd name="T61" fmla="*/ 1946951 h 293328"/>
                <a:gd name="T62" fmla="*/ 5391801 w 293098"/>
                <a:gd name="T63" fmla="*/ 1685660 h 293328"/>
                <a:gd name="T64" fmla="*/ 328914 w 293098"/>
                <a:gd name="T65" fmla="*/ 5328636 h 293328"/>
                <a:gd name="T66" fmla="*/ 7960206 w 293098"/>
                <a:gd name="T67" fmla="*/ 9638465 h 293328"/>
                <a:gd name="T68" fmla="*/ 10341641 w 293098"/>
                <a:gd name="T69" fmla="*/ 10265362 h 293328"/>
                <a:gd name="T70" fmla="*/ 9696987 w 293098"/>
                <a:gd name="T71" fmla="*/ 7901406 h 293328"/>
                <a:gd name="T72" fmla="*/ 5368217 w 293098"/>
                <a:gd name="T73" fmla="*/ 326516 h 293328"/>
                <a:gd name="T74" fmla="*/ 10736365 w 293098"/>
                <a:gd name="T75" fmla="*/ 5328636 h 293328"/>
                <a:gd name="T76" fmla="*/ 10736365 w 293098"/>
                <a:gd name="T77" fmla="*/ 10448194 h 293328"/>
                <a:gd name="T78" fmla="*/ 10578499 w 293098"/>
                <a:gd name="T79" fmla="*/ 10657173 h 293328"/>
                <a:gd name="T80" fmla="*/ 8078583 w 293098"/>
                <a:gd name="T81" fmla="*/ 9938848 h 293328"/>
                <a:gd name="T82" fmla="*/ 0 w 293098"/>
                <a:gd name="T83" fmla="*/ 5328636 h 2933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3098" h="293328">
                  <a:moveTo>
                    <a:pt x="77421" y="206375"/>
                  </a:moveTo>
                  <a:cubicBezTo>
                    <a:pt x="79986" y="206375"/>
                    <a:pt x="82184" y="208573"/>
                    <a:pt x="82184" y="211138"/>
                  </a:cubicBezTo>
                  <a:cubicBezTo>
                    <a:pt x="82184" y="213702"/>
                    <a:pt x="79986" y="215534"/>
                    <a:pt x="77421" y="215534"/>
                  </a:cubicBezTo>
                  <a:cubicBezTo>
                    <a:pt x="74857" y="215534"/>
                    <a:pt x="73025" y="213702"/>
                    <a:pt x="73025" y="211138"/>
                  </a:cubicBezTo>
                  <a:cubicBezTo>
                    <a:pt x="73025" y="208573"/>
                    <a:pt x="74857" y="206375"/>
                    <a:pt x="77421" y="206375"/>
                  </a:cubicBezTo>
                  <a:close/>
                  <a:moveTo>
                    <a:pt x="63021" y="146351"/>
                  </a:moveTo>
                  <a:lnTo>
                    <a:pt x="63021" y="224014"/>
                  </a:lnTo>
                  <a:lnTo>
                    <a:pt x="91776" y="224014"/>
                  </a:lnTo>
                  <a:lnTo>
                    <a:pt x="91776" y="146351"/>
                  </a:lnTo>
                  <a:lnTo>
                    <a:pt x="63021" y="146351"/>
                  </a:lnTo>
                  <a:close/>
                  <a:moveTo>
                    <a:pt x="146769" y="55026"/>
                  </a:moveTo>
                  <a:cubicBezTo>
                    <a:pt x="142096" y="55026"/>
                    <a:pt x="138861" y="55385"/>
                    <a:pt x="137064" y="55745"/>
                  </a:cubicBezTo>
                  <a:cubicBezTo>
                    <a:pt x="138502" y="63655"/>
                    <a:pt x="141018" y="80554"/>
                    <a:pt x="138502" y="88464"/>
                  </a:cubicBezTo>
                  <a:cubicBezTo>
                    <a:pt x="133829" y="102127"/>
                    <a:pt x="123046" y="113992"/>
                    <a:pt x="114061" y="123340"/>
                  </a:cubicBezTo>
                  <a:cubicBezTo>
                    <a:pt x="107591" y="130531"/>
                    <a:pt x="100761" y="137722"/>
                    <a:pt x="100761" y="142037"/>
                  </a:cubicBezTo>
                  <a:lnTo>
                    <a:pt x="100761" y="224014"/>
                  </a:lnTo>
                  <a:lnTo>
                    <a:pt x="204997" y="224014"/>
                  </a:lnTo>
                  <a:cubicBezTo>
                    <a:pt x="205357" y="224014"/>
                    <a:pt x="205357" y="224014"/>
                    <a:pt x="205716" y="224014"/>
                  </a:cubicBezTo>
                  <a:cubicBezTo>
                    <a:pt x="212545" y="223295"/>
                    <a:pt x="217577" y="217901"/>
                    <a:pt x="217577" y="211430"/>
                  </a:cubicBezTo>
                  <a:cubicBezTo>
                    <a:pt x="217577" y="209272"/>
                    <a:pt x="217218" y="207115"/>
                    <a:pt x="216140" y="204958"/>
                  </a:cubicBezTo>
                  <a:cubicBezTo>
                    <a:pt x="215421" y="203879"/>
                    <a:pt x="215421" y="202441"/>
                    <a:pt x="216140" y="201003"/>
                  </a:cubicBezTo>
                  <a:cubicBezTo>
                    <a:pt x="216499" y="199924"/>
                    <a:pt x="217577" y="198845"/>
                    <a:pt x="219015" y="198486"/>
                  </a:cubicBezTo>
                  <a:cubicBezTo>
                    <a:pt x="225126" y="197407"/>
                    <a:pt x="229439" y="192014"/>
                    <a:pt x="229439" y="186261"/>
                  </a:cubicBezTo>
                  <a:cubicBezTo>
                    <a:pt x="229439" y="183025"/>
                    <a:pt x="228361" y="179789"/>
                    <a:pt x="225844" y="177632"/>
                  </a:cubicBezTo>
                  <a:cubicBezTo>
                    <a:pt x="225126" y="176553"/>
                    <a:pt x="224766" y="175475"/>
                    <a:pt x="224766" y="174036"/>
                  </a:cubicBezTo>
                  <a:cubicBezTo>
                    <a:pt x="224766" y="172598"/>
                    <a:pt x="225485" y="171520"/>
                    <a:pt x="226563" y="170800"/>
                  </a:cubicBezTo>
                  <a:cubicBezTo>
                    <a:pt x="229798" y="168284"/>
                    <a:pt x="231955" y="164688"/>
                    <a:pt x="231955" y="160733"/>
                  </a:cubicBezTo>
                  <a:cubicBezTo>
                    <a:pt x="231955" y="154261"/>
                    <a:pt x="228001" y="151385"/>
                    <a:pt x="225126" y="151385"/>
                  </a:cubicBezTo>
                  <a:cubicBezTo>
                    <a:pt x="222610" y="151385"/>
                    <a:pt x="220812" y="149227"/>
                    <a:pt x="220812" y="146711"/>
                  </a:cubicBezTo>
                  <a:cubicBezTo>
                    <a:pt x="220812" y="144194"/>
                    <a:pt x="222610" y="142396"/>
                    <a:pt x="225126" y="142396"/>
                  </a:cubicBezTo>
                  <a:cubicBezTo>
                    <a:pt x="225844" y="142037"/>
                    <a:pt x="230517" y="139520"/>
                    <a:pt x="230517" y="131250"/>
                  </a:cubicBezTo>
                  <a:cubicBezTo>
                    <a:pt x="230517" y="125138"/>
                    <a:pt x="225485" y="120464"/>
                    <a:pt x="220812" y="120464"/>
                  </a:cubicBezTo>
                  <a:lnTo>
                    <a:pt x="166538" y="120464"/>
                  </a:lnTo>
                  <a:cubicBezTo>
                    <a:pt x="165100" y="120464"/>
                    <a:pt x="163662" y="119744"/>
                    <a:pt x="162944" y="118666"/>
                  </a:cubicBezTo>
                  <a:cubicBezTo>
                    <a:pt x="161865" y="117587"/>
                    <a:pt x="161865" y="116149"/>
                    <a:pt x="162225" y="114711"/>
                  </a:cubicBezTo>
                  <a:cubicBezTo>
                    <a:pt x="163303" y="110037"/>
                    <a:pt x="166538" y="98172"/>
                    <a:pt x="165100" y="84149"/>
                  </a:cubicBezTo>
                  <a:cubicBezTo>
                    <a:pt x="163303" y="67610"/>
                    <a:pt x="155755" y="55385"/>
                    <a:pt x="146769" y="55026"/>
                  </a:cubicBezTo>
                  <a:close/>
                  <a:moveTo>
                    <a:pt x="147128" y="46396"/>
                  </a:moveTo>
                  <a:cubicBezTo>
                    <a:pt x="161146" y="46756"/>
                    <a:pt x="171929" y="61857"/>
                    <a:pt x="173727" y="83430"/>
                  </a:cubicBezTo>
                  <a:cubicBezTo>
                    <a:pt x="174805" y="94576"/>
                    <a:pt x="173727" y="105003"/>
                    <a:pt x="171929" y="111475"/>
                  </a:cubicBezTo>
                  <a:lnTo>
                    <a:pt x="220812" y="111475"/>
                  </a:lnTo>
                  <a:cubicBezTo>
                    <a:pt x="230877" y="111475"/>
                    <a:pt x="239503" y="120823"/>
                    <a:pt x="239503" y="131250"/>
                  </a:cubicBezTo>
                  <a:cubicBezTo>
                    <a:pt x="239503" y="137722"/>
                    <a:pt x="237346" y="142756"/>
                    <a:pt x="234471" y="146351"/>
                  </a:cubicBezTo>
                  <a:cubicBezTo>
                    <a:pt x="238065" y="149227"/>
                    <a:pt x="240941" y="154261"/>
                    <a:pt x="240941" y="160733"/>
                  </a:cubicBezTo>
                  <a:cubicBezTo>
                    <a:pt x="240941" y="165767"/>
                    <a:pt x="238784" y="170800"/>
                    <a:pt x="235190" y="175115"/>
                  </a:cubicBezTo>
                  <a:cubicBezTo>
                    <a:pt x="237346" y="178351"/>
                    <a:pt x="238425" y="181946"/>
                    <a:pt x="238425" y="186261"/>
                  </a:cubicBezTo>
                  <a:cubicBezTo>
                    <a:pt x="238425" y="194531"/>
                    <a:pt x="233393" y="202081"/>
                    <a:pt x="225844" y="205677"/>
                  </a:cubicBezTo>
                  <a:cubicBezTo>
                    <a:pt x="226204" y="207475"/>
                    <a:pt x="226563" y="209272"/>
                    <a:pt x="226563" y="211430"/>
                  </a:cubicBezTo>
                  <a:cubicBezTo>
                    <a:pt x="226563" y="222576"/>
                    <a:pt x="218296" y="231564"/>
                    <a:pt x="206435" y="232643"/>
                  </a:cubicBezTo>
                  <a:cubicBezTo>
                    <a:pt x="206435" y="232643"/>
                    <a:pt x="205716" y="233003"/>
                    <a:pt x="204997" y="233003"/>
                  </a:cubicBezTo>
                  <a:lnTo>
                    <a:pt x="46846" y="233003"/>
                  </a:lnTo>
                  <a:cubicBezTo>
                    <a:pt x="44330" y="233003"/>
                    <a:pt x="42173" y="230845"/>
                    <a:pt x="42173" y="228688"/>
                  </a:cubicBezTo>
                  <a:cubicBezTo>
                    <a:pt x="42173" y="226171"/>
                    <a:pt x="44330" y="224014"/>
                    <a:pt x="46846" y="224014"/>
                  </a:cubicBezTo>
                  <a:lnTo>
                    <a:pt x="54035" y="224014"/>
                  </a:lnTo>
                  <a:lnTo>
                    <a:pt x="54035" y="146351"/>
                  </a:lnTo>
                  <a:lnTo>
                    <a:pt x="17373" y="146351"/>
                  </a:lnTo>
                  <a:cubicBezTo>
                    <a:pt x="14497" y="146351"/>
                    <a:pt x="12700" y="144553"/>
                    <a:pt x="12700" y="142037"/>
                  </a:cubicBezTo>
                  <a:cubicBezTo>
                    <a:pt x="12700" y="139520"/>
                    <a:pt x="14497" y="137722"/>
                    <a:pt x="17373" y="137722"/>
                  </a:cubicBezTo>
                  <a:lnTo>
                    <a:pt x="92854" y="137722"/>
                  </a:lnTo>
                  <a:cubicBezTo>
                    <a:pt x="94651" y="131250"/>
                    <a:pt x="100761" y="125138"/>
                    <a:pt x="107591" y="117587"/>
                  </a:cubicBezTo>
                  <a:cubicBezTo>
                    <a:pt x="116217" y="108239"/>
                    <a:pt x="125922" y="97452"/>
                    <a:pt x="129876" y="85587"/>
                  </a:cubicBezTo>
                  <a:cubicBezTo>
                    <a:pt x="131673" y="80194"/>
                    <a:pt x="129157" y="62936"/>
                    <a:pt x="127360" y="53587"/>
                  </a:cubicBezTo>
                  <a:cubicBezTo>
                    <a:pt x="127000" y="51790"/>
                    <a:pt x="127719" y="49992"/>
                    <a:pt x="129516" y="48913"/>
                  </a:cubicBezTo>
                  <a:cubicBezTo>
                    <a:pt x="130235" y="48554"/>
                    <a:pt x="135267" y="46037"/>
                    <a:pt x="147128" y="46396"/>
                  </a:cubicBezTo>
                  <a:close/>
                  <a:moveTo>
                    <a:pt x="146485" y="8987"/>
                  </a:moveTo>
                  <a:cubicBezTo>
                    <a:pt x="70729" y="8987"/>
                    <a:pt x="8976" y="70816"/>
                    <a:pt x="8976" y="146664"/>
                  </a:cubicBezTo>
                  <a:cubicBezTo>
                    <a:pt x="8976" y="222871"/>
                    <a:pt x="70729" y="284341"/>
                    <a:pt x="146485" y="284341"/>
                  </a:cubicBezTo>
                  <a:cubicBezTo>
                    <a:pt x="171617" y="284341"/>
                    <a:pt x="196031" y="277870"/>
                    <a:pt x="217214" y="265289"/>
                  </a:cubicBezTo>
                  <a:cubicBezTo>
                    <a:pt x="218291" y="264570"/>
                    <a:pt x="219727" y="264211"/>
                    <a:pt x="220804" y="264570"/>
                  </a:cubicBezTo>
                  <a:lnTo>
                    <a:pt x="282198" y="282544"/>
                  </a:lnTo>
                  <a:lnTo>
                    <a:pt x="264247" y="221074"/>
                  </a:lnTo>
                  <a:cubicBezTo>
                    <a:pt x="263888" y="219996"/>
                    <a:pt x="264247" y="218558"/>
                    <a:pt x="264606" y="217479"/>
                  </a:cubicBezTo>
                  <a:cubicBezTo>
                    <a:pt x="277531" y="196271"/>
                    <a:pt x="283993" y="171827"/>
                    <a:pt x="283993" y="146664"/>
                  </a:cubicBezTo>
                  <a:cubicBezTo>
                    <a:pt x="283993" y="70816"/>
                    <a:pt x="222599" y="8987"/>
                    <a:pt x="146485" y="8987"/>
                  </a:cubicBezTo>
                  <a:close/>
                  <a:moveTo>
                    <a:pt x="146485" y="0"/>
                  </a:moveTo>
                  <a:cubicBezTo>
                    <a:pt x="227266" y="0"/>
                    <a:pt x="292969" y="66142"/>
                    <a:pt x="292969" y="146664"/>
                  </a:cubicBezTo>
                  <a:cubicBezTo>
                    <a:pt x="292969" y="172546"/>
                    <a:pt x="286147" y="198068"/>
                    <a:pt x="273222" y="220355"/>
                  </a:cubicBezTo>
                  <a:lnTo>
                    <a:pt x="292969" y="287576"/>
                  </a:lnTo>
                  <a:cubicBezTo>
                    <a:pt x="293328" y="289373"/>
                    <a:pt x="292969" y="291171"/>
                    <a:pt x="291533" y="292249"/>
                  </a:cubicBezTo>
                  <a:cubicBezTo>
                    <a:pt x="290815" y="292968"/>
                    <a:pt x="289738" y="293328"/>
                    <a:pt x="288661" y="293328"/>
                  </a:cubicBezTo>
                  <a:cubicBezTo>
                    <a:pt x="287943" y="293328"/>
                    <a:pt x="287584" y="293328"/>
                    <a:pt x="287225" y="293328"/>
                  </a:cubicBezTo>
                  <a:lnTo>
                    <a:pt x="220445" y="273557"/>
                  </a:lnTo>
                  <a:cubicBezTo>
                    <a:pt x="197826" y="286498"/>
                    <a:pt x="172694" y="293328"/>
                    <a:pt x="146485" y="293328"/>
                  </a:cubicBezTo>
                  <a:cubicBezTo>
                    <a:pt x="66061" y="293328"/>
                    <a:pt x="0" y="227545"/>
                    <a:pt x="0" y="146664"/>
                  </a:cubicBezTo>
                  <a:cubicBezTo>
                    <a:pt x="0" y="66142"/>
                    <a:pt x="66061" y="0"/>
                    <a:pt x="146485" y="0"/>
                  </a:cubicBezTo>
                  <a:close/>
                </a:path>
              </a:pathLst>
            </a:custGeom>
            <a:solidFill>
              <a:srgbClr val="3EBAEC"/>
            </a:solidFill>
            <a:ln>
              <a:noFill/>
            </a:ln>
          </p:spPr>
          <p:txBody>
            <a:bodyPr anchor="ctr"/>
            <a:lstStyle/>
            <a:p>
              <a:pPr defTabSz="914126">
                <a:defRPr/>
              </a:pPr>
              <a:endParaRPr lang="en-US" sz="1800" kern="0" dirty="0">
                <a:solidFill>
                  <a:srgbClr val="3DBEA2"/>
                </a:solidFill>
                <a:latin typeface="Roboto Light" panose="02000000000000000000" pitchFamily="2" charset="0"/>
                <a:ea typeface="Roboto Light" panose="02000000000000000000" pitchFamily="2" charset="0"/>
              </a:endParaRPr>
            </a:p>
          </p:txBody>
        </p:sp>
      </p:grpSp>
      <p:grpSp>
        <p:nvGrpSpPr>
          <p:cNvPr id="56" name="Group 55">
            <a:extLst>
              <a:ext uri="{FF2B5EF4-FFF2-40B4-BE49-F238E27FC236}">
                <a16:creationId xmlns:a16="http://schemas.microsoft.com/office/drawing/2014/main" id="{01F8BCC4-1197-4D43-B7D3-BEB945FC076C}"/>
              </a:ext>
            </a:extLst>
          </p:cNvPr>
          <p:cNvGrpSpPr/>
          <p:nvPr/>
        </p:nvGrpSpPr>
        <p:grpSpPr>
          <a:xfrm>
            <a:off x="8745595" y="1392329"/>
            <a:ext cx="2315899" cy="5422405"/>
            <a:chOff x="9113225" y="1405247"/>
            <a:chExt cx="2316201" cy="5423111"/>
          </a:xfrm>
        </p:grpSpPr>
        <p:sp>
          <p:nvSpPr>
            <p:cNvPr id="57" name="Rounded Rectangle 13">
              <a:extLst>
                <a:ext uri="{FF2B5EF4-FFF2-40B4-BE49-F238E27FC236}">
                  <a16:creationId xmlns:a16="http://schemas.microsoft.com/office/drawing/2014/main" id="{B3441E5C-6F55-47D8-9476-63D627274B40}"/>
                </a:ext>
              </a:extLst>
            </p:cNvPr>
            <p:cNvSpPr/>
            <p:nvPr/>
          </p:nvSpPr>
          <p:spPr>
            <a:xfrm>
              <a:off x="9122360" y="1405247"/>
              <a:ext cx="2307066" cy="5071753"/>
            </a:xfrm>
            <a:prstGeom prst="roundRect">
              <a:avLst>
                <a:gd name="adj" fmla="val 50000"/>
              </a:avLst>
            </a:prstGeom>
            <a:solidFill>
              <a:srgbClr val="13417F"/>
            </a:solidFill>
            <a:ln w="12700" cap="flat" cmpd="sng" algn="ctr">
              <a:noFill/>
              <a:prstDash val="solid"/>
              <a:miter lim="800000"/>
            </a:ln>
            <a:effectLst/>
          </p:spPr>
          <p:txBody>
            <a:bodyPr rtlCol="0" anchor="ctr"/>
            <a:lstStyle/>
            <a:p>
              <a:pPr algn="ctr" defTabSz="914126">
                <a:defRPr/>
              </a:pPr>
              <a:endParaRPr lang="en-US" sz="1800" kern="0" dirty="0">
                <a:solidFill>
                  <a:srgbClr val="FFFFFF"/>
                </a:solidFill>
                <a:latin typeface="Roboto Light" panose="02000000000000000000" pitchFamily="2" charset="0"/>
                <a:ea typeface="Roboto Light" panose="02000000000000000000" pitchFamily="2" charset="0"/>
              </a:endParaRPr>
            </a:p>
          </p:txBody>
        </p:sp>
        <p:sp>
          <p:nvSpPr>
            <p:cNvPr id="58" name="Oval 57">
              <a:extLst>
                <a:ext uri="{FF2B5EF4-FFF2-40B4-BE49-F238E27FC236}">
                  <a16:creationId xmlns:a16="http://schemas.microsoft.com/office/drawing/2014/main" id="{09A8F5E3-BF18-45F9-AC31-315813BCA765}"/>
                </a:ext>
              </a:extLst>
            </p:cNvPr>
            <p:cNvSpPr/>
            <p:nvPr/>
          </p:nvSpPr>
          <p:spPr>
            <a:xfrm>
              <a:off x="9431841" y="1719471"/>
              <a:ext cx="1688105" cy="1688105"/>
            </a:xfrm>
            <a:prstGeom prst="ellipse">
              <a:avLst/>
            </a:prstGeom>
            <a:solidFill>
              <a:srgbClr val="FEFFFE"/>
            </a:solidFill>
            <a:ln w="12700" cap="flat" cmpd="sng" algn="ctr">
              <a:noFill/>
              <a:prstDash val="solid"/>
              <a:miter lim="800000"/>
            </a:ln>
            <a:effectLst/>
          </p:spPr>
          <p:txBody>
            <a:bodyPr rtlCol="0" anchor="ctr"/>
            <a:lstStyle/>
            <a:p>
              <a:pPr algn="ctr" defTabSz="914126">
                <a:defRPr/>
              </a:pPr>
              <a:endParaRPr lang="en-US" sz="1800" kern="0" dirty="0">
                <a:solidFill>
                  <a:srgbClr val="FFFFFF"/>
                </a:solidFill>
                <a:latin typeface="Roboto Light" panose="02000000000000000000" pitchFamily="2" charset="0"/>
                <a:ea typeface="Roboto Light" panose="02000000000000000000" pitchFamily="2" charset="0"/>
              </a:endParaRPr>
            </a:p>
          </p:txBody>
        </p:sp>
        <p:sp>
          <p:nvSpPr>
            <p:cNvPr id="59" name="TextBox 58">
              <a:extLst>
                <a:ext uri="{FF2B5EF4-FFF2-40B4-BE49-F238E27FC236}">
                  <a16:creationId xmlns:a16="http://schemas.microsoft.com/office/drawing/2014/main" id="{181DA499-87A7-4936-B2F9-40A9462D59C1}"/>
                </a:ext>
              </a:extLst>
            </p:cNvPr>
            <p:cNvSpPr txBox="1"/>
            <p:nvPr/>
          </p:nvSpPr>
          <p:spPr>
            <a:xfrm>
              <a:off x="9113225" y="3873299"/>
              <a:ext cx="2303836" cy="446276"/>
            </a:xfrm>
            <a:prstGeom prst="rect">
              <a:avLst/>
            </a:prstGeom>
            <a:noFill/>
          </p:spPr>
          <p:txBody>
            <a:bodyPr wrap="none" rtlCol="0" anchor="b" anchorCtr="0">
              <a:spAutoFit/>
            </a:bodyPr>
            <a:lstStyle/>
            <a:p>
              <a:pPr algn="ctr" defTabSz="914126">
                <a:defRPr/>
              </a:pPr>
              <a:r>
                <a:rPr lang="en-US" sz="2300" b="1" kern="0" dirty="0">
                  <a:solidFill>
                    <a:srgbClr val="FFFFFF"/>
                  </a:solidFill>
                  <a:latin typeface="Roboto Light" panose="02000000000000000000" pitchFamily="2" charset="0"/>
                  <a:ea typeface="Roboto Light" panose="02000000000000000000" pitchFamily="2" charset="0"/>
                </a:rPr>
                <a:t>PERFORMANCE</a:t>
              </a:r>
            </a:p>
          </p:txBody>
        </p:sp>
        <p:sp>
          <p:nvSpPr>
            <p:cNvPr id="60" name="Subtitle 2">
              <a:extLst>
                <a:ext uri="{FF2B5EF4-FFF2-40B4-BE49-F238E27FC236}">
                  <a16:creationId xmlns:a16="http://schemas.microsoft.com/office/drawing/2014/main" id="{93FB5706-2D22-4A66-AF85-8E9AC5B17F09}"/>
                </a:ext>
              </a:extLst>
            </p:cNvPr>
            <p:cNvSpPr txBox="1">
              <a:spLocks/>
            </p:cNvSpPr>
            <p:nvPr/>
          </p:nvSpPr>
          <p:spPr>
            <a:xfrm>
              <a:off x="9384232" y="4422891"/>
              <a:ext cx="1847861" cy="2405467"/>
            </a:xfrm>
            <a:prstGeom prst="rect">
              <a:avLst/>
            </a:prstGeom>
          </p:spPr>
          <p:txBody>
            <a:bodyPr vert="horz" wrap="square" lIns="45714" tIns="22857" rIns="45714" bIns="22857"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defTabSz="1087527">
                <a:buFont typeface="Arial" panose="020B0604020202020204" pitchFamily="34" charset="0"/>
                <a:buChar char="•"/>
                <a:defRPr/>
              </a:pPr>
              <a:r>
                <a:rPr lang="en-US" sz="1600" dirty="0">
                  <a:solidFill>
                    <a:srgbClr val="FFFFFF"/>
                  </a:solidFill>
                  <a:latin typeface="Roboto Light" panose="02000000000000000000" pitchFamily="2" charset="0"/>
                  <a:ea typeface="Roboto Light" panose="02000000000000000000" pitchFamily="2" charset="0"/>
                </a:rPr>
                <a:t>Data-driven decision making </a:t>
              </a:r>
            </a:p>
            <a:p>
              <a:pPr marL="285750" indent="-285750" algn="l" defTabSz="1087527">
                <a:buFont typeface="Arial" panose="020B0604020202020204" pitchFamily="34" charset="0"/>
                <a:buChar char="•"/>
                <a:defRPr/>
              </a:pPr>
              <a:r>
                <a:rPr lang="en-US" sz="1600" dirty="0">
                  <a:solidFill>
                    <a:srgbClr val="FFFFFF"/>
                  </a:solidFill>
                  <a:latin typeface="Roboto Light" panose="02000000000000000000" pitchFamily="2" charset="0"/>
                  <a:ea typeface="Roboto Light" panose="02000000000000000000" pitchFamily="2" charset="0"/>
                </a:rPr>
                <a:t>Strategic business value</a:t>
              </a:r>
            </a:p>
            <a:p>
              <a:pPr marL="285750" indent="-285750" algn="l" defTabSz="1087527">
                <a:buFont typeface="Arial" panose="020B0604020202020204" pitchFamily="34" charset="0"/>
                <a:buChar char="•"/>
                <a:defRPr/>
              </a:pPr>
              <a:endParaRPr lang="en-US" sz="1600" dirty="0">
                <a:solidFill>
                  <a:srgbClr val="FFFFFF"/>
                </a:solidFill>
                <a:latin typeface="Roboto Light" panose="02000000000000000000" pitchFamily="2" charset="0"/>
                <a:ea typeface="Roboto Light" panose="02000000000000000000" pitchFamily="2" charset="0"/>
              </a:endParaRPr>
            </a:p>
            <a:p>
              <a:pPr marL="171450" indent="-171450" algn="l" defTabSz="543764">
                <a:lnSpc>
                  <a:spcPts val="1750"/>
                </a:lnSpc>
                <a:buFont typeface="Arial" panose="020B0604020202020204" pitchFamily="34" charset="0"/>
                <a:buChar char="•"/>
                <a:defRPr/>
              </a:pPr>
              <a:endParaRPr lang="en-US" sz="1200" dirty="0">
                <a:solidFill>
                  <a:srgbClr val="FFFFFF"/>
                </a:solidFill>
                <a:latin typeface="Roboto Light" panose="02000000000000000000" pitchFamily="2" charset="0"/>
                <a:ea typeface="Roboto Light" panose="02000000000000000000" pitchFamily="2" charset="0"/>
                <a:cs typeface="Mukta ExtraLight" panose="020B0000000000000000" pitchFamily="34" charset="77"/>
              </a:endParaRPr>
            </a:p>
            <a:p>
              <a:pPr marL="171450" indent="-171450" algn="l" defTabSz="543764">
                <a:lnSpc>
                  <a:spcPts val="1750"/>
                </a:lnSpc>
                <a:buFont typeface="Arial" panose="020B0604020202020204" pitchFamily="34" charset="0"/>
                <a:buChar char="•"/>
                <a:defRPr/>
              </a:pPr>
              <a:endParaRPr lang="en-US" sz="1200" dirty="0">
                <a:solidFill>
                  <a:srgbClr val="FFFFFF"/>
                </a:solidFill>
                <a:latin typeface="Roboto Light" panose="02000000000000000000" pitchFamily="2" charset="0"/>
                <a:ea typeface="Roboto Light" panose="02000000000000000000" pitchFamily="2" charset="0"/>
                <a:cs typeface="Mukta ExtraLight" panose="020B0000000000000000" pitchFamily="34" charset="77"/>
              </a:endParaRPr>
            </a:p>
            <a:p>
              <a:pPr marL="171450" indent="-171450" algn="l" defTabSz="543764">
                <a:lnSpc>
                  <a:spcPts val="1750"/>
                </a:lnSpc>
                <a:buFont typeface="Arial" panose="020B0604020202020204" pitchFamily="34" charset="0"/>
                <a:buChar char="•"/>
                <a:defRPr/>
              </a:pPr>
              <a:r>
                <a:rPr lang="en-US" sz="1200" dirty="0">
                  <a:solidFill>
                    <a:srgbClr val="FFFFFF"/>
                  </a:solidFill>
                  <a:latin typeface="Roboto Light" panose="02000000000000000000" pitchFamily="2" charset="0"/>
                  <a:ea typeface="Roboto Light" panose="02000000000000000000" pitchFamily="2" charset="0"/>
                  <a:cs typeface="Mukta ExtraLight" panose="020B0000000000000000" pitchFamily="34" charset="77"/>
                </a:rPr>
                <a:t>.</a:t>
              </a:r>
            </a:p>
          </p:txBody>
        </p:sp>
        <p:sp>
          <p:nvSpPr>
            <p:cNvPr id="67" name="Freeform 957">
              <a:extLst>
                <a:ext uri="{FF2B5EF4-FFF2-40B4-BE49-F238E27FC236}">
                  <a16:creationId xmlns:a16="http://schemas.microsoft.com/office/drawing/2014/main" id="{EB1B1751-2109-42D1-89E0-67A45E7A7CA9}"/>
                </a:ext>
              </a:extLst>
            </p:cNvPr>
            <p:cNvSpPr>
              <a:spLocks noChangeAspect="1"/>
            </p:cNvSpPr>
            <p:nvPr/>
          </p:nvSpPr>
          <p:spPr bwMode="auto">
            <a:xfrm rot="5400000">
              <a:off x="9922701" y="2211382"/>
              <a:ext cx="706385" cy="704282"/>
            </a:xfrm>
            <a:custGeom>
              <a:avLst/>
              <a:gdLst>
                <a:gd name="T0" fmla="*/ 7231786 w 293328"/>
                <a:gd name="T1" fmla="*/ 3281869 h 293329"/>
                <a:gd name="T2" fmla="*/ 5241143 w 293328"/>
                <a:gd name="T3" fmla="*/ 5262395 h 293329"/>
                <a:gd name="T4" fmla="*/ 7231786 w 293328"/>
                <a:gd name="T5" fmla="*/ 7229981 h 293329"/>
                <a:gd name="T6" fmla="*/ 8480878 w 293328"/>
                <a:gd name="T7" fmla="*/ 7229981 h 293329"/>
                <a:gd name="T8" fmla="*/ 6620299 w 293328"/>
                <a:gd name="T9" fmla="*/ 5378914 h 293329"/>
                <a:gd name="T10" fmla="*/ 6620299 w 293328"/>
                <a:gd name="T11" fmla="*/ 5145899 h 293329"/>
                <a:gd name="T12" fmla="*/ 8480878 w 293328"/>
                <a:gd name="T13" fmla="*/ 3281869 h 293329"/>
                <a:gd name="T14" fmla="*/ 3522979 w 293328"/>
                <a:gd name="T15" fmla="*/ 3281869 h 293329"/>
                <a:gd name="T16" fmla="*/ 1545228 w 293328"/>
                <a:gd name="T17" fmla="*/ 5262395 h 293329"/>
                <a:gd name="T18" fmla="*/ 3522979 w 293328"/>
                <a:gd name="T19" fmla="*/ 7229981 h 293329"/>
                <a:gd name="T20" fmla="*/ 4798038 w 293328"/>
                <a:gd name="T21" fmla="*/ 7229981 h 293329"/>
                <a:gd name="T22" fmla="*/ 2924460 w 293328"/>
                <a:gd name="T23" fmla="*/ 5378914 h 293329"/>
                <a:gd name="T24" fmla="*/ 2872422 w 293328"/>
                <a:gd name="T25" fmla="*/ 5262395 h 293329"/>
                <a:gd name="T26" fmla="*/ 2924460 w 293328"/>
                <a:gd name="T27" fmla="*/ 5145899 h 293329"/>
                <a:gd name="T28" fmla="*/ 4798038 w 293328"/>
                <a:gd name="T29" fmla="*/ 3281869 h 293329"/>
                <a:gd name="T30" fmla="*/ 7153804 w 293328"/>
                <a:gd name="T31" fmla="*/ 2958268 h 293329"/>
                <a:gd name="T32" fmla="*/ 8871194 w 293328"/>
                <a:gd name="T33" fmla="*/ 2958268 h 293329"/>
                <a:gd name="T34" fmla="*/ 9014307 w 293328"/>
                <a:gd name="T35" fmla="*/ 3061939 h 293329"/>
                <a:gd name="T36" fmla="*/ 8988292 w 293328"/>
                <a:gd name="T37" fmla="*/ 3230171 h 293329"/>
                <a:gd name="T38" fmla="*/ 6958583 w 293328"/>
                <a:gd name="T39" fmla="*/ 5262395 h 293329"/>
                <a:gd name="T40" fmla="*/ 8988292 w 293328"/>
                <a:gd name="T41" fmla="*/ 7281781 h 293329"/>
                <a:gd name="T42" fmla="*/ 9014307 w 293328"/>
                <a:gd name="T43" fmla="*/ 7449969 h 293329"/>
                <a:gd name="T44" fmla="*/ 8871194 w 293328"/>
                <a:gd name="T45" fmla="*/ 7553595 h 293329"/>
                <a:gd name="T46" fmla="*/ 7153804 w 293328"/>
                <a:gd name="T47" fmla="*/ 7553595 h 293329"/>
                <a:gd name="T48" fmla="*/ 7036686 w 293328"/>
                <a:gd name="T49" fmla="*/ 7501807 h 293329"/>
                <a:gd name="T50" fmla="*/ 4889866 w 293328"/>
                <a:gd name="T51" fmla="*/ 5378914 h 293329"/>
                <a:gd name="T52" fmla="*/ 4850796 w 293328"/>
                <a:gd name="T53" fmla="*/ 5262395 h 293329"/>
                <a:gd name="T54" fmla="*/ 4889866 w 293328"/>
                <a:gd name="T55" fmla="*/ 5145899 h 293329"/>
                <a:gd name="T56" fmla="*/ 7036686 w 293328"/>
                <a:gd name="T57" fmla="*/ 3010108 h 293329"/>
                <a:gd name="T58" fmla="*/ 7153804 w 293328"/>
                <a:gd name="T59" fmla="*/ 2958268 h 293329"/>
                <a:gd name="T60" fmla="*/ 3470917 w 293328"/>
                <a:gd name="T61" fmla="*/ 2958268 h 293329"/>
                <a:gd name="T62" fmla="*/ 5188376 w 293328"/>
                <a:gd name="T63" fmla="*/ 2958268 h 293329"/>
                <a:gd name="T64" fmla="*/ 5331496 w 293328"/>
                <a:gd name="T65" fmla="*/ 3061939 h 293329"/>
                <a:gd name="T66" fmla="*/ 5292447 w 293328"/>
                <a:gd name="T67" fmla="*/ 3230171 h 293329"/>
                <a:gd name="T68" fmla="*/ 3262740 w 293328"/>
                <a:gd name="T69" fmla="*/ 5262395 h 293329"/>
                <a:gd name="T70" fmla="*/ 5292447 w 293328"/>
                <a:gd name="T71" fmla="*/ 7281781 h 293329"/>
                <a:gd name="T72" fmla="*/ 5331496 w 293328"/>
                <a:gd name="T73" fmla="*/ 7449969 h 293329"/>
                <a:gd name="T74" fmla="*/ 5188376 w 293328"/>
                <a:gd name="T75" fmla="*/ 7553595 h 293329"/>
                <a:gd name="T76" fmla="*/ 3470917 w 293328"/>
                <a:gd name="T77" fmla="*/ 7553595 h 293329"/>
                <a:gd name="T78" fmla="*/ 3353800 w 293328"/>
                <a:gd name="T79" fmla="*/ 7501807 h 293329"/>
                <a:gd name="T80" fmla="*/ 1207056 w 293328"/>
                <a:gd name="T81" fmla="*/ 5378914 h 293329"/>
                <a:gd name="T82" fmla="*/ 1154942 w 293328"/>
                <a:gd name="T83" fmla="*/ 5262395 h 293329"/>
                <a:gd name="T84" fmla="*/ 1207056 w 293328"/>
                <a:gd name="T85" fmla="*/ 5145899 h 293329"/>
                <a:gd name="T86" fmla="*/ 3353800 w 293328"/>
                <a:gd name="T87" fmla="*/ 3010108 h 293329"/>
                <a:gd name="T88" fmla="*/ 3470917 w 293328"/>
                <a:gd name="T89" fmla="*/ 2958268 h 293329"/>
                <a:gd name="T90" fmla="*/ 5335135 w 293328"/>
                <a:gd name="T91" fmla="*/ 309249 h 293329"/>
                <a:gd name="T92" fmla="*/ 326907 w 293328"/>
                <a:gd name="T93" fmla="*/ 5255962 h 293329"/>
                <a:gd name="T94" fmla="*/ 5335135 w 293328"/>
                <a:gd name="T95" fmla="*/ 10189890 h 293329"/>
                <a:gd name="T96" fmla="*/ 10343292 w 293328"/>
                <a:gd name="T97" fmla="*/ 5255962 h 293329"/>
                <a:gd name="T98" fmla="*/ 5335135 w 293328"/>
                <a:gd name="T99" fmla="*/ 309249 h 293329"/>
                <a:gd name="T100" fmla="*/ 5335135 w 293328"/>
                <a:gd name="T101" fmla="*/ 0 h 293329"/>
                <a:gd name="T102" fmla="*/ 10670198 w 293328"/>
                <a:gd name="T103" fmla="*/ 5255962 h 293329"/>
                <a:gd name="T104" fmla="*/ 5335135 w 293328"/>
                <a:gd name="T105" fmla="*/ 10511952 h 293329"/>
                <a:gd name="T106" fmla="*/ 0 w 293328"/>
                <a:gd name="T107" fmla="*/ 5255962 h 293329"/>
                <a:gd name="T108" fmla="*/ 5335135 w 293328"/>
                <a:gd name="T109" fmla="*/ 0 h 29332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3328" h="293329">
                  <a:moveTo>
                    <a:pt x="198805" y="91580"/>
                  </a:moveTo>
                  <a:lnTo>
                    <a:pt x="144080" y="146844"/>
                  </a:lnTo>
                  <a:lnTo>
                    <a:pt x="198805" y="201747"/>
                  </a:lnTo>
                  <a:lnTo>
                    <a:pt x="233142" y="201747"/>
                  </a:lnTo>
                  <a:lnTo>
                    <a:pt x="181994" y="150095"/>
                  </a:lnTo>
                  <a:cubicBezTo>
                    <a:pt x="180206" y="148289"/>
                    <a:pt x="180206" y="145038"/>
                    <a:pt x="181994" y="143593"/>
                  </a:cubicBezTo>
                  <a:lnTo>
                    <a:pt x="233142" y="91580"/>
                  </a:lnTo>
                  <a:lnTo>
                    <a:pt x="198805" y="91580"/>
                  </a:lnTo>
                  <a:close/>
                  <a:moveTo>
                    <a:pt x="96847" y="91580"/>
                  </a:moveTo>
                  <a:lnTo>
                    <a:pt x="42480" y="146844"/>
                  </a:lnTo>
                  <a:lnTo>
                    <a:pt x="96847" y="201747"/>
                  </a:lnTo>
                  <a:lnTo>
                    <a:pt x="131899" y="201747"/>
                  </a:lnTo>
                  <a:lnTo>
                    <a:pt x="80394" y="150095"/>
                  </a:lnTo>
                  <a:cubicBezTo>
                    <a:pt x="79678" y="149011"/>
                    <a:pt x="78963" y="147928"/>
                    <a:pt x="78963" y="146844"/>
                  </a:cubicBezTo>
                  <a:cubicBezTo>
                    <a:pt x="78963" y="145399"/>
                    <a:pt x="79678" y="144316"/>
                    <a:pt x="80394" y="143593"/>
                  </a:cubicBezTo>
                  <a:lnTo>
                    <a:pt x="131899" y="91580"/>
                  </a:lnTo>
                  <a:lnTo>
                    <a:pt x="96847" y="91580"/>
                  </a:lnTo>
                  <a:close/>
                  <a:moveTo>
                    <a:pt x="196659" y="82550"/>
                  </a:moveTo>
                  <a:lnTo>
                    <a:pt x="243872" y="82550"/>
                  </a:lnTo>
                  <a:cubicBezTo>
                    <a:pt x="245660" y="82550"/>
                    <a:pt x="247449" y="83634"/>
                    <a:pt x="247806" y="85440"/>
                  </a:cubicBezTo>
                  <a:cubicBezTo>
                    <a:pt x="248879" y="87246"/>
                    <a:pt x="248522" y="89052"/>
                    <a:pt x="247091" y="90135"/>
                  </a:cubicBezTo>
                  <a:lnTo>
                    <a:pt x="191294" y="146844"/>
                  </a:lnTo>
                  <a:lnTo>
                    <a:pt x="247091" y="203192"/>
                  </a:lnTo>
                  <a:cubicBezTo>
                    <a:pt x="248522" y="204275"/>
                    <a:pt x="248879" y="206442"/>
                    <a:pt x="247806" y="207887"/>
                  </a:cubicBezTo>
                  <a:cubicBezTo>
                    <a:pt x="247449" y="209693"/>
                    <a:pt x="245660" y="210777"/>
                    <a:pt x="243872" y="210777"/>
                  </a:cubicBezTo>
                  <a:lnTo>
                    <a:pt x="196659" y="210777"/>
                  </a:lnTo>
                  <a:cubicBezTo>
                    <a:pt x="195586" y="210777"/>
                    <a:pt x="194513" y="210416"/>
                    <a:pt x="193440" y="209332"/>
                  </a:cubicBezTo>
                  <a:lnTo>
                    <a:pt x="134423" y="150095"/>
                  </a:lnTo>
                  <a:cubicBezTo>
                    <a:pt x="133708" y="149011"/>
                    <a:pt x="133350" y="147928"/>
                    <a:pt x="133350" y="146844"/>
                  </a:cubicBezTo>
                  <a:cubicBezTo>
                    <a:pt x="133350" y="145399"/>
                    <a:pt x="133708" y="144316"/>
                    <a:pt x="134423" y="143593"/>
                  </a:cubicBezTo>
                  <a:lnTo>
                    <a:pt x="193440" y="83995"/>
                  </a:lnTo>
                  <a:cubicBezTo>
                    <a:pt x="194513" y="82911"/>
                    <a:pt x="195586" y="82550"/>
                    <a:pt x="196659" y="82550"/>
                  </a:cubicBezTo>
                  <a:close/>
                  <a:moveTo>
                    <a:pt x="95416" y="82550"/>
                  </a:moveTo>
                  <a:lnTo>
                    <a:pt x="142630" y="82550"/>
                  </a:lnTo>
                  <a:cubicBezTo>
                    <a:pt x="144418" y="82550"/>
                    <a:pt x="145849" y="83634"/>
                    <a:pt x="146564" y="85440"/>
                  </a:cubicBezTo>
                  <a:cubicBezTo>
                    <a:pt x="147279" y="87246"/>
                    <a:pt x="146922" y="89052"/>
                    <a:pt x="145491" y="90135"/>
                  </a:cubicBezTo>
                  <a:lnTo>
                    <a:pt x="89693" y="146844"/>
                  </a:lnTo>
                  <a:lnTo>
                    <a:pt x="145491" y="203192"/>
                  </a:lnTo>
                  <a:cubicBezTo>
                    <a:pt x="146922" y="204275"/>
                    <a:pt x="147279" y="206442"/>
                    <a:pt x="146564" y="207887"/>
                  </a:cubicBezTo>
                  <a:cubicBezTo>
                    <a:pt x="145849" y="209693"/>
                    <a:pt x="144418" y="210777"/>
                    <a:pt x="142630" y="210777"/>
                  </a:cubicBezTo>
                  <a:lnTo>
                    <a:pt x="95416" y="210777"/>
                  </a:lnTo>
                  <a:cubicBezTo>
                    <a:pt x="93985" y="210777"/>
                    <a:pt x="92912" y="210416"/>
                    <a:pt x="92197" y="209332"/>
                  </a:cubicBezTo>
                  <a:lnTo>
                    <a:pt x="33181" y="150095"/>
                  </a:lnTo>
                  <a:cubicBezTo>
                    <a:pt x="32108" y="149011"/>
                    <a:pt x="31750" y="147928"/>
                    <a:pt x="31750" y="146844"/>
                  </a:cubicBezTo>
                  <a:cubicBezTo>
                    <a:pt x="31750" y="145399"/>
                    <a:pt x="32108" y="144316"/>
                    <a:pt x="33181" y="143593"/>
                  </a:cubicBezTo>
                  <a:lnTo>
                    <a:pt x="92197" y="83995"/>
                  </a:lnTo>
                  <a:cubicBezTo>
                    <a:pt x="92912" y="82911"/>
                    <a:pt x="93985" y="82550"/>
                    <a:pt x="95416" y="82550"/>
                  </a:cubicBezTo>
                  <a:close/>
                  <a:moveTo>
                    <a:pt x="146664" y="8627"/>
                  </a:moveTo>
                  <a:cubicBezTo>
                    <a:pt x="70815" y="8627"/>
                    <a:pt x="8987" y="70816"/>
                    <a:pt x="8987" y="146664"/>
                  </a:cubicBezTo>
                  <a:cubicBezTo>
                    <a:pt x="8987" y="222513"/>
                    <a:pt x="70815" y="284342"/>
                    <a:pt x="146664" y="284342"/>
                  </a:cubicBezTo>
                  <a:cubicBezTo>
                    <a:pt x="222872" y="284342"/>
                    <a:pt x="284341" y="222513"/>
                    <a:pt x="284341" y="146664"/>
                  </a:cubicBezTo>
                  <a:cubicBezTo>
                    <a:pt x="284341" y="70816"/>
                    <a:pt x="222872" y="8627"/>
                    <a:pt x="146664" y="8627"/>
                  </a:cubicBezTo>
                  <a:close/>
                  <a:moveTo>
                    <a:pt x="146664" y="0"/>
                  </a:moveTo>
                  <a:cubicBezTo>
                    <a:pt x="227545" y="0"/>
                    <a:pt x="293328" y="65783"/>
                    <a:pt x="293328" y="146664"/>
                  </a:cubicBezTo>
                  <a:cubicBezTo>
                    <a:pt x="293328" y="227545"/>
                    <a:pt x="227545" y="293329"/>
                    <a:pt x="146664" y="293329"/>
                  </a:cubicBezTo>
                  <a:cubicBezTo>
                    <a:pt x="66142" y="293329"/>
                    <a:pt x="0" y="227545"/>
                    <a:pt x="0" y="146664"/>
                  </a:cubicBezTo>
                  <a:cubicBezTo>
                    <a:pt x="0" y="65783"/>
                    <a:pt x="66142" y="0"/>
                    <a:pt x="146664" y="0"/>
                  </a:cubicBezTo>
                  <a:close/>
                </a:path>
              </a:pathLst>
            </a:custGeom>
            <a:solidFill>
              <a:srgbClr val="13417F"/>
            </a:solidFill>
            <a:ln>
              <a:noFill/>
            </a:ln>
          </p:spPr>
          <p:txBody>
            <a:bodyPr anchor="ctr"/>
            <a:lstStyle/>
            <a:p>
              <a:pPr defTabSz="914126">
                <a:defRPr/>
              </a:pPr>
              <a:endParaRPr lang="en-US" sz="1800" kern="0" dirty="0">
                <a:solidFill>
                  <a:srgbClr val="3DBEA2"/>
                </a:solidFill>
                <a:latin typeface="Roboto Light" panose="02000000000000000000" pitchFamily="2" charset="0"/>
                <a:ea typeface="Roboto Light" panose="02000000000000000000" pitchFamily="2" charset="0"/>
              </a:endParaRPr>
            </a:p>
          </p:txBody>
        </p:sp>
      </p:grpSp>
      <p:sp>
        <p:nvSpPr>
          <p:cNvPr id="19" name="TextBox 18">
            <a:extLst>
              <a:ext uri="{FF2B5EF4-FFF2-40B4-BE49-F238E27FC236}">
                <a16:creationId xmlns:a16="http://schemas.microsoft.com/office/drawing/2014/main" id="{232DC3B6-3B13-45BE-997A-557C3CE8656D}"/>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11</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7" name="Title 3">
            <a:extLst>
              <a:ext uri="{FF2B5EF4-FFF2-40B4-BE49-F238E27FC236}">
                <a16:creationId xmlns:a16="http://schemas.microsoft.com/office/drawing/2014/main" id="{17F7C733-C6DD-4686-BBC1-6AB9A79BF9CD}"/>
              </a:ext>
            </a:extLst>
          </p:cNvPr>
          <p:cNvSpPr txBox="1">
            <a:spLocks/>
          </p:cNvSpPr>
          <p:nvPr/>
        </p:nvSpPr>
        <p:spPr>
          <a:xfrm>
            <a:off x="475861" y="394581"/>
            <a:ext cx="10023758" cy="831742"/>
          </a:xfrm>
          <a:prstGeom prst="rect">
            <a:avLst/>
          </a:prstGeom>
        </p:spPr>
        <p:txBody>
          <a:bodyPr/>
          <a:lstStyle>
            <a:lvl1pPr>
              <a:defRPr>
                <a:latin typeface="+mj-lt"/>
                <a:ea typeface="+mj-ea"/>
                <a:cs typeface="+mj-cs"/>
              </a:defRPr>
            </a:lvl1pPr>
          </a:lstStyle>
          <a:p>
            <a:pPr defTabSz="914400"/>
            <a:r>
              <a:rPr lang="en-US" sz="4000" kern="0" dirty="0">
                <a:solidFill>
                  <a:srgbClr val="717272"/>
                </a:solidFill>
                <a:latin typeface="Montserrat SemiBold" panose="00000700000000000000" pitchFamily="2" charset="0"/>
              </a:rPr>
              <a:t>Organizational drivers for data governance</a:t>
            </a:r>
          </a:p>
        </p:txBody>
      </p:sp>
    </p:spTree>
    <p:extLst>
      <p:ext uri="{BB962C8B-B14F-4D97-AF65-F5344CB8AC3E}">
        <p14:creationId xmlns:p14="http://schemas.microsoft.com/office/powerpoint/2010/main" val="204992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B72C3D-F78E-AA48-AAF8-F8ABB09F9A3F}"/>
              </a:ext>
            </a:extLst>
          </p:cNvPr>
          <p:cNvSpPr txBox="1"/>
          <p:nvPr/>
        </p:nvSpPr>
        <p:spPr>
          <a:xfrm>
            <a:off x="762794" y="306186"/>
            <a:ext cx="9134232" cy="553998"/>
          </a:xfrm>
          <a:prstGeom prst="rect">
            <a:avLst/>
          </a:prstGeom>
          <a:noFill/>
        </p:spPr>
        <p:txBody>
          <a:bodyPr wrap="none" rtlCol="0" anchor="t">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A4A4A"/>
                </a:solidFill>
                <a:effectLst/>
                <a:uLnTx/>
                <a:uFillTx/>
                <a:latin typeface="Montserrat" panose="00000500000000000000" pitchFamily="2" charset="0"/>
                <a:ea typeface="+mn-ea"/>
                <a:cs typeface="Poppins" pitchFamily="2" charset="77"/>
              </a:rPr>
              <a:t>Data Governance is not a one-person show </a:t>
            </a:r>
          </a:p>
        </p:txBody>
      </p:sp>
      <p:sp>
        <p:nvSpPr>
          <p:cNvPr id="8" name="Oval 7">
            <a:extLst>
              <a:ext uri="{FF2B5EF4-FFF2-40B4-BE49-F238E27FC236}">
                <a16:creationId xmlns:a16="http://schemas.microsoft.com/office/drawing/2014/main" id="{0674A03E-7B97-A84E-97EF-3080379A68CF}"/>
              </a:ext>
            </a:extLst>
          </p:cNvPr>
          <p:cNvSpPr/>
          <p:nvPr/>
        </p:nvSpPr>
        <p:spPr>
          <a:xfrm>
            <a:off x="6321672" y="3270317"/>
            <a:ext cx="1866900" cy="18669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9" name="Oval 8">
            <a:extLst>
              <a:ext uri="{FF2B5EF4-FFF2-40B4-BE49-F238E27FC236}">
                <a16:creationId xmlns:a16="http://schemas.microsoft.com/office/drawing/2014/main" id="{F6A43AEE-8E72-7748-B7AC-84983B8FB847}"/>
              </a:ext>
            </a:extLst>
          </p:cNvPr>
          <p:cNvSpPr/>
          <p:nvPr/>
        </p:nvSpPr>
        <p:spPr>
          <a:xfrm>
            <a:off x="3453964" y="3294555"/>
            <a:ext cx="1866900" cy="18669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0" name="Oval 9">
            <a:extLst>
              <a:ext uri="{FF2B5EF4-FFF2-40B4-BE49-F238E27FC236}">
                <a16:creationId xmlns:a16="http://schemas.microsoft.com/office/drawing/2014/main" id="{F213DA4F-D244-B54B-B9D0-BEB79D6EC2F5}"/>
              </a:ext>
            </a:extLst>
          </p:cNvPr>
          <p:cNvSpPr/>
          <p:nvPr/>
        </p:nvSpPr>
        <p:spPr>
          <a:xfrm>
            <a:off x="712038" y="3357320"/>
            <a:ext cx="1866900" cy="1866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7" name="Oval 6">
            <a:extLst>
              <a:ext uri="{FF2B5EF4-FFF2-40B4-BE49-F238E27FC236}">
                <a16:creationId xmlns:a16="http://schemas.microsoft.com/office/drawing/2014/main" id="{33592756-433C-4F46-9613-9DC8FF87BCB5}"/>
              </a:ext>
            </a:extLst>
          </p:cNvPr>
          <p:cNvSpPr/>
          <p:nvPr/>
        </p:nvSpPr>
        <p:spPr>
          <a:xfrm>
            <a:off x="9162446" y="3275990"/>
            <a:ext cx="1866900" cy="18669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grpSp>
        <p:nvGrpSpPr>
          <p:cNvPr id="20" name="Group 19">
            <a:extLst>
              <a:ext uri="{FF2B5EF4-FFF2-40B4-BE49-F238E27FC236}">
                <a16:creationId xmlns:a16="http://schemas.microsoft.com/office/drawing/2014/main" id="{38F50770-D484-7E48-9A6D-7AD6D62D382C}"/>
              </a:ext>
            </a:extLst>
          </p:cNvPr>
          <p:cNvGrpSpPr/>
          <p:nvPr/>
        </p:nvGrpSpPr>
        <p:grpSpPr>
          <a:xfrm>
            <a:off x="9425413" y="3791649"/>
            <a:ext cx="1333641" cy="1125538"/>
            <a:chOff x="1930389" y="2784475"/>
            <a:chExt cx="2332463" cy="1968500"/>
          </a:xfrm>
          <a:solidFill>
            <a:schemeClr val="bg1"/>
          </a:solidFill>
        </p:grpSpPr>
        <p:sp>
          <p:nvSpPr>
            <p:cNvPr id="11" name="Freeform 1">
              <a:extLst>
                <a:ext uri="{FF2B5EF4-FFF2-40B4-BE49-F238E27FC236}">
                  <a16:creationId xmlns:a16="http://schemas.microsoft.com/office/drawing/2014/main" id="{2E5D0E33-042F-C343-BC60-13F3A36AA950}"/>
                </a:ext>
              </a:extLst>
            </p:cNvPr>
            <p:cNvSpPr>
              <a:spLocks/>
            </p:cNvSpPr>
            <p:nvPr/>
          </p:nvSpPr>
          <p:spPr bwMode="auto">
            <a:xfrm>
              <a:off x="1930389" y="2959100"/>
              <a:ext cx="536575" cy="1768475"/>
            </a:xfrm>
            <a:custGeom>
              <a:avLst/>
              <a:gdLst>
                <a:gd name="T0" fmla="*/ 520370 w 1490"/>
                <a:gd name="T1" fmla="*/ 1697563 h 4913"/>
                <a:gd name="T2" fmla="*/ 520010 w 1490"/>
                <a:gd name="T3" fmla="*/ 1708362 h 4913"/>
                <a:gd name="T4" fmla="*/ 518209 w 1490"/>
                <a:gd name="T5" fmla="*/ 1713401 h 4913"/>
                <a:gd name="T6" fmla="*/ 133243 w 1490"/>
                <a:gd name="T7" fmla="*/ 307764 h 4913"/>
                <a:gd name="T8" fmla="*/ 133964 w 1490"/>
                <a:gd name="T9" fmla="*/ 308124 h 4913"/>
                <a:gd name="T10" fmla="*/ 518569 w 1490"/>
                <a:gd name="T11" fmla="*/ 1681725 h 4913"/>
                <a:gd name="T12" fmla="*/ 490120 w 1490"/>
                <a:gd name="T13" fmla="*/ 1553580 h 4913"/>
                <a:gd name="T14" fmla="*/ 436822 w 1490"/>
                <a:gd name="T15" fmla="*/ 1228178 h 4913"/>
                <a:gd name="T16" fmla="*/ 413415 w 1490"/>
                <a:gd name="T17" fmla="*/ 1077715 h 4913"/>
                <a:gd name="T18" fmla="*/ 385686 w 1490"/>
                <a:gd name="T19" fmla="*/ 814946 h 4913"/>
                <a:gd name="T20" fmla="*/ 383165 w 1490"/>
                <a:gd name="T21" fmla="*/ 805587 h 4913"/>
                <a:gd name="T22" fmla="*/ 381004 w 1490"/>
                <a:gd name="T23" fmla="*/ 797668 h 4913"/>
                <a:gd name="T24" fmla="*/ 363719 w 1490"/>
                <a:gd name="T25" fmla="*/ 737914 h 4913"/>
                <a:gd name="T26" fmla="*/ 375242 w 1490"/>
                <a:gd name="T27" fmla="*/ 753753 h 4913"/>
                <a:gd name="T28" fmla="*/ 383165 w 1490"/>
                <a:gd name="T29" fmla="*/ 688240 h 4913"/>
                <a:gd name="T30" fmla="*/ 377043 w 1490"/>
                <a:gd name="T31" fmla="*/ 611929 h 4913"/>
                <a:gd name="T32" fmla="*/ 406212 w 1490"/>
                <a:gd name="T33" fmla="*/ 362838 h 4913"/>
                <a:gd name="T34" fmla="*/ 375603 w 1490"/>
                <a:gd name="T35" fmla="*/ 261330 h 4913"/>
                <a:gd name="T36" fmla="*/ 326266 w 1490"/>
                <a:gd name="T37" fmla="*/ 158742 h 4913"/>
                <a:gd name="T38" fmla="*/ 292775 w 1490"/>
                <a:gd name="T39" fmla="*/ 63713 h 4913"/>
                <a:gd name="T40" fmla="*/ 204187 w 1490"/>
                <a:gd name="T41" fmla="*/ 1800 h 4913"/>
                <a:gd name="T42" fmla="*/ 148008 w 1490"/>
                <a:gd name="T43" fmla="*/ 9719 h 4913"/>
                <a:gd name="T44" fmla="*/ 102273 w 1490"/>
                <a:gd name="T45" fmla="*/ 43915 h 4913"/>
                <a:gd name="T46" fmla="*/ 94711 w 1490"/>
                <a:gd name="T47" fmla="*/ 91069 h 4913"/>
                <a:gd name="T48" fmla="*/ 100473 w 1490"/>
                <a:gd name="T49" fmla="*/ 124906 h 4913"/>
                <a:gd name="T50" fmla="*/ 101553 w 1490"/>
                <a:gd name="T51" fmla="*/ 153702 h 4913"/>
                <a:gd name="T52" fmla="*/ 113437 w 1490"/>
                <a:gd name="T53" fmla="*/ 217775 h 4913"/>
                <a:gd name="T54" fmla="*/ 99032 w 1490"/>
                <a:gd name="T55" fmla="*/ 246211 h 4913"/>
                <a:gd name="T56" fmla="*/ 94351 w 1490"/>
                <a:gd name="T57" fmla="*/ 273928 h 4913"/>
                <a:gd name="T58" fmla="*/ 18366 w 1490"/>
                <a:gd name="T59" fmla="*/ 300925 h 4913"/>
                <a:gd name="T60" fmla="*/ 8643 w 1490"/>
                <a:gd name="T61" fmla="*/ 451388 h 4913"/>
                <a:gd name="T62" fmla="*/ 7202 w 1490"/>
                <a:gd name="T63" fmla="*/ 487384 h 4913"/>
                <a:gd name="T64" fmla="*/ 3241 w 1490"/>
                <a:gd name="T65" fmla="*/ 510781 h 4913"/>
                <a:gd name="T66" fmla="*/ 28449 w 1490"/>
                <a:gd name="T67" fmla="*/ 597891 h 4913"/>
                <a:gd name="T68" fmla="*/ 46095 w 1490"/>
                <a:gd name="T69" fmla="*/ 605810 h 4913"/>
                <a:gd name="T70" fmla="*/ 39253 w 1490"/>
                <a:gd name="T71" fmla="*/ 629567 h 4913"/>
                <a:gd name="T72" fmla="*/ 24488 w 1490"/>
                <a:gd name="T73" fmla="*/ 652244 h 4913"/>
                <a:gd name="T74" fmla="*/ 2521 w 1490"/>
                <a:gd name="T75" fmla="*/ 708398 h 4913"/>
                <a:gd name="T76" fmla="*/ 1801 w 1490"/>
                <a:gd name="T77" fmla="*/ 718117 h 4913"/>
                <a:gd name="T78" fmla="*/ 19446 w 1490"/>
                <a:gd name="T79" fmla="*/ 740434 h 4913"/>
                <a:gd name="T80" fmla="*/ 43934 w 1490"/>
                <a:gd name="T81" fmla="*/ 701919 h 4913"/>
                <a:gd name="T82" fmla="*/ 26649 w 1490"/>
                <a:gd name="T83" fmla="*/ 742594 h 4913"/>
                <a:gd name="T84" fmla="*/ 24128 w 1490"/>
                <a:gd name="T85" fmla="*/ 750873 h 4913"/>
                <a:gd name="T86" fmla="*/ 82467 w 1490"/>
                <a:gd name="T87" fmla="*/ 1102912 h 4913"/>
                <a:gd name="T88" fmla="*/ 108395 w 1490"/>
                <a:gd name="T89" fmla="*/ 1237537 h 4913"/>
                <a:gd name="T90" fmla="*/ 148008 w 1490"/>
                <a:gd name="T91" fmla="*/ 1581657 h 4913"/>
                <a:gd name="T92" fmla="*/ 150169 w 1490"/>
                <a:gd name="T93" fmla="*/ 1626651 h 4913"/>
                <a:gd name="T94" fmla="*/ 141526 w 1490"/>
                <a:gd name="T95" fmla="*/ 1701163 h 4913"/>
                <a:gd name="T96" fmla="*/ 133604 w 1490"/>
                <a:gd name="T97" fmla="*/ 1735719 h 4913"/>
                <a:gd name="T98" fmla="*/ 209588 w 1490"/>
                <a:gd name="T99" fmla="*/ 1745078 h 4913"/>
                <a:gd name="T100" fmla="*/ 209588 w 1490"/>
                <a:gd name="T101" fmla="*/ 1687484 h 4913"/>
                <a:gd name="T102" fmla="*/ 210309 w 1490"/>
                <a:gd name="T103" fmla="*/ 1668407 h 4913"/>
                <a:gd name="T104" fmla="*/ 210669 w 1490"/>
                <a:gd name="T105" fmla="*/ 1666607 h 4913"/>
                <a:gd name="T106" fmla="*/ 219312 w 1490"/>
                <a:gd name="T107" fmla="*/ 1602534 h 4913"/>
                <a:gd name="T108" fmla="*/ 200946 w 1490"/>
                <a:gd name="T109" fmla="*/ 1562219 h 4913"/>
                <a:gd name="T110" fmla="*/ 207788 w 1490"/>
                <a:gd name="T111" fmla="*/ 1340125 h 4913"/>
                <a:gd name="T112" fmla="*/ 281252 w 1490"/>
                <a:gd name="T113" fmla="*/ 1096073 h 4913"/>
                <a:gd name="T114" fmla="*/ 338510 w 1490"/>
                <a:gd name="T115" fmla="*/ 1251935 h 4913"/>
                <a:gd name="T116" fmla="*/ 440064 w 1490"/>
                <a:gd name="T117" fmla="*/ 1550700 h 4913"/>
                <a:gd name="T118" fmla="*/ 439343 w 1490"/>
                <a:gd name="T119" fmla="*/ 1583456 h 4913"/>
                <a:gd name="T120" fmla="*/ 454108 w 1490"/>
                <a:gd name="T121" fmla="*/ 1737159 h 4913"/>
                <a:gd name="T122" fmla="*/ 531173 w 1490"/>
                <a:gd name="T123" fmla="*/ 1760556 h 49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0" h="4913">
                  <a:moveTo>
                    <a:pt x="1445" y="4716"/>
                  </a:moveTo>
                  <a:lnTo>
                    <a:pt x="1445" y="4716"/>
                  </a:lnTo>
                  <a:cubicBezTo>
                    <a:pt x="1445" y="4711"/>
                    <a:pt x="1445" y="4708"/>
                    <a:pt x="1446" y="4709"/>
                  </a:cubicBezTo>
                  <a:cubicBezTo>
                    <a:pt x="1445" y="4708"/>
                    <a:pt x="1445" y="4711"/>
                    <a:pt x="1445" y="4716"/>
                  </a:cubicBezTo>
                  <a:close/>
                  <a:moveTo>
                    <a:pt x="1444" y="4746"/>
                  </a:moveTo>
                  <a:lnTo>
                    <a:pt x="1444" y="4746"/>
                  </a:lnTo>
                  <a:cubicBezTo>
                    <a:pt x="1445" y="4743"/>
                    <a:pt x="1445" y="4739"/>
                    <a:pt x="1445" y="4736"/>
                  </a:cubicBezTo>
                  <a:cubicBezTo>
                    <a:pt x="1445" y="4739"/>
                    <a:pt x="1445" y="4743"/>
                    <a:pt x="1444" y="4746"/>
                  </a:cubicBezTo>
                  <a:close/>
                  <a:moveTo>
                    <a:pt x="1439" y="4760"/>
                  </a:moveTo>
                  <a:lnTo>
                    <a:pt x="1439" y="4760"/>
                  </a:lnTo>
                  <a:cubicBezTo>
                    <a:pt x="1441" y="4758"/>
                    <a:pt x="1442" y="4755"/>
                    <a:pt x="1443" y="4752"/>
                  </a:cubicBezTo>
                  <a:cubicBezTo>
                    <a:pt x="1442" y="4755"/>
                    <a:pt x="1441" y="4758"/>
                    <a:pt x="1439" y="4760"/>
                  </a:cubicBezTo>
                  <a:close/>
                  <a:moveTo>
                    <a:pt x="370" y="855"/>
                  </a:moveTo>
                  <a:lnTo>
                    <a:pt x="369" y="854"/>
                  </a:lnTo>
                  <a:lnTo>
                    <a:pt x="370" y="855"/>
                  </a:lnTo>
                  <a:close/>
                  <a:moveTo>
                    <a:pt x="371" y="855"/>
                  </a:moveTo>
                  <a:lnTo>
                    <a:pt x="371" y="855"/>
                  </a:lnTo>
                  <a:cubicBezTo>
                    <a:pt x="371" y="855"/>
                    <a:pt x="372" y="854"/>
                    <a:pt x="372" y="853"/>
                  </a:cubicBezTo>
                  <a:cubicBezTo>
                    <a:pt x="372" y="854"/>
                    <a:pt x="372" y="855"/>
                    <a:pt x="372" y="856"/>
                  </a:cubicBezTo>
                  <a:lnTo>
                    <a:pt x="371" y="855"/>
                  </a:lnTo>
                  <a:close/>
                  <a:moveTo>
                    <a:pt x="1446" y="4709"/>
                  </a:moveTo>
                  <a:lnTo>
                    <a:pt x="1446" y="4709"/>
                  </a:lnTo>
                  <a:cubicBezTo>
                    <a:pt x="1445" y="4695"/>
                    <a:pt x="1442" y="4682"/>
                    <a:pt x="1440" y="4672"/>
                  </a:cubicBezTo>
                  <a:cubicBezTo>
                    <a:pt x="1433" y="4642"/>
                    <a:pt x="1413" y="4539"/>
                    <a:pt x="1405" y="4511"/>
                  </a:cubicBezTo>
                  <a:cubicBezTo>
                    <a:pt x="1398" y="4483"/>
                    <a:pt x="1385" y="4475"/>
                    <a:pt x="1385" y="4440"/>
                  </a:cubicBezTo>
                  <a:cubicBezTo>
                    <a:pt x="1382" y="4366"/>
                    <a:pt x="1365" y="4329"/>
                    <a:pt x="1361" y="4316"/>
                  </a:cubicBezTo>
                  <a:cubicBezTo>
                    <a:pt x="1355" y="4303"/>
                    <a:pt x="1357" y="4229"/>
                    <a:pt x="1357" y="4229"/>
                  </a:cubicBezTo>
                  <a:cubicBezTo>
                    <a:pt x="1353" y="3689"/>
                    <a:pt x="1230" y="3460"/>
                    <a:pt x="1213" y="3412"/>
                  </a:cubicBezTo>
                  <a:cubicBezTo>
                    <a:pt x="1200" y="3375"/>
                    <a:pt x="1193" y="3305"/>
                    <a:pt x="1171" y="3194"/>
                  </a:cubicBezTo>
                  <a:cubicBezTo>
                    <a:pt x="1162" y="3155"/>
                    <a:pt x="1154" y="3084"/>
                    <a:pt x="1144" y="2994"/>
                  </a:cubicBezTo>
                  <a:cubicBezTo>
                    <a:pt x="1145" y="2994"/>
                    <a:pt x="1146" y="2994"/>
                    <a:pt x="1148" y="2994"/>
                  </a:cubicBezTo>
                  <a:cubicBezTo>
                    <a:pt x="1164" y="2991"/>
                    <a:pt x="1176" y="2976"/>
                    <a:pt x="1175" y="2959"/>
                  </a:cubicBezTo>
                  <a:cubicBezTo>
                    <a:pt x="1168" y="2864"/>
                    <a:pt x="1142" y="2561"/>
                    <a:pt x="1071" y="2264"/>
                  </a:cubicBezTo>
                  <a:cubicBezTo>
                    <a:pt x="1071" y="2264"/>
                    <a:pt x="1070" y="2264"/>
                    <a:pt x="1070" y="2263"/>
                  </a:cubicBezTo>
                  <a:cubicBezTo>
                    <a:pt x="1068" y="2255"/>
                    <a:pt x="1066" y="2246"/>
                    <a:pt x="1064" y="2238"/>
                  </a:cubicBezTo>
                  <a:cubicBezTo>
                    <a:pt x="1062" y="2231"/>
                    <a:pt x="1061" y="2224"/>
                    <a:pt x="1059" y="2214"/>
                  </a:cubicBezTo>
                  <a:lnTo>
                    <a:pt x="1060" y="2221"/>
                  </a:lnTo>
                  <a:cubicBezTo>
                    <a:pt x="1059" y="2219"/>
                    <a:pt x="1059" y="2218"/>
                    <a:pt x="1058" y="2216"/>
                  </a:cubicBezTo>
                  <a:cubicBezTo>
                    <a:pt x="1058" y="2215"/>
                    <a:pt x="1059" y="2215"/>
                    <a:pt x="1059" y="2214"/>
                  </a:cubicBezTo>
                  <a:cubicBezTo>
                    <a:pt x="1059" y="2215"/>
                    <a:pt x="1058" y="2215"/>
                    <a:pt x="1058" y="2215"/>
                  </a:cubicBezTo>
                  <a:cubicBezTo>
                    <a:pt x="1044" y="2159"/>
                    <a:pt x="1028" y="2104"/>
                    <a:pt x="1010" y="2050"/>
                  </a:cubicBezTo>
                  <a:cubicBezTo>
                    <a:pt x="1010" y="2051"/>
                    <a:pt x="1010" y="2051"/>
                    <a:pt x="1010" y="2051"/>
                  </a:cubicBezTo>
                  <a:cubicBezTo>
                    <a:pt x="1034" y="2075"/>
                    <a:pt x="1039" y="2089"/>
                    <a:pt x="1042" y="2094"/>
                  </a:cubicBezTo>
                  <a:cubicBezTo>
                    <a:pt x="1046" y="2101"/>
                    <a:pt x="1060" y="2097"/>
                    <a:pt x="1070" y="2097"/>
                  </a:cubicBezTo>
                  <a:cubicBezTo>
                    <a:pt x="1080" y="2097"/>
                    <a:pt x="1072" y="2081"/>
                    <a:pt x="1069" y="2041"/>
                  </a:cubicBezTo>
                  <a:cubicBezTo>
                    <a:pt x="1065" y="2000"/>
                    <a:pt x="1052" y="1923"/>
                    <a:pt x="1064" y="1912"/>
                  </a:cubicBezTo>
                  <a:cubicBezTo>
                    <a:pt x="1075" y="1900"/>
                    <a:pt x="1092" y="1896"/>
                    <a:pt x="1078" y="1842"/>
                  </a:cubicBezTo>
                  <a:cubicBezTo>
                    <a:pt x="1064" y="1787"/>
                    <a:pt x="1045" y="1703"/>
                    <a:pt x="1047" y="1700"/>
                  </a:cubicBezTo>
                  <a:cubicBezTo>
                    <a:pt x="1048" y="1698"/>
                    <a:pt x="1041" y="1698"/>
                    <a:pt x="1072" y="1692"/>
                  </a:cubicBezTo>
                  <a:cubicBezTo>
                    <a:pt x="1104" y="1686"/>
                    <a:pt x="1111" y="1667"/>
                    <a:pt x="1111" y="1667"/>
                  </a:cubicBezTo>
                  <a:cubicBezTo>
                    <a:pt x="1186" y="1497"/>
                    <a:pt x="1151" y="1202"/>
                    <a:pt x="1128" y="1008"/>
                  </a:cubicBezTo>
                  <a:cubicBezTo>
                    <a:pt x="1104" y="815"/>
                    <a:pt x="1072" y="753"/>
                    <a:pt x="1055" y="733"/>
                  </a:cubicBezTo>
                  <a:cubicBezTo>
                    <a:pt x="1054" y="731"/>
                    <a:pt x="1049" y="729"/>
                    <a:pt x="1043" y="726"/>
                  </a:cubicBezTo>
                  <a:cubicBezTo>
                    <a:pt x="1029" y="689"/>
                    <a:pt x="984" y="666"/>
                    <a:pt x="967" y="629"/>
                  </a:cubicBezTo>
                  <a:cubicBezTo>
                    <a:pt x="951" y="593"/>
                    <a:pt x="964" y="550"/>
                    <a:pt x="950" y="512"/>
                  </a:cubicBezTo>
                  <a:cubicBezTo>
                    <a:pt x="940" y="486"/>
                    <a:pt x="919" y="466"/>
                    <a:pt x="906" y="441"/>
                  </a:cubicBezTo>
                  <a:cubicBezTo>
                    <a:pt x="889" y="406"/>
                    <a:pt x="891" y="366"/>
                    <a:pt x="884" y="328"/>
                  </a:cubicBezTo>
                  <a:cubicBezTo>
                    <a:pt x="873" y="273"/>
                    <a:pt x="843" y="224"/>
                    <a:pt x="813" y="177"/>
                  </a:cubicBezTo>
                  <a:cubicBezTo>
                    <a:pt x="785" y="132"/>
                    <a:pt x="778" y="105"/>
                    <a:pt x="737" y="73"/>
                  </a:cubicBezTo>
                  <a:cubicBezTo>
                    <a:pt x="709" y="57"/>
                    <a:pt x="688" y="26"/>
                    <a:pt x="672" y="17"/>
                  </a:cubicBezTo>
                  <a:cubicBezTo>
                    <a:pt x="641" y="0"/>
                    <a:pt x="603" y="2"/>
                    <a:pt x="567" y="5"/>
                  </a:cubicBezTo>
                  <a:cubicBezTo>
                    <a:pt x="538" y="7"/>
                    <a:pt x="510" y="9"/>
                    <a:pt x="482" y="11"/>
                  </a:cubicBezTo>
                  <a:cubicBezTo>
                    <a:pt x="458" y="13"/>
                    <a:pt x="432" y="15"/>
                    <a:pt x="411" y="27"/>
                  </a:cubicBezTo>
                  <a:cubicBezTo>
                    <a:pt x="401" y="33"/>
                    <a:pt x="392" y="40"/>
                    <a:pt x="382" y="47"/>
                  </a:cubicBezTo>
                  <a:cubicBezTo>
                    <a:pt x="365" y="59"/>
                    <a:pt x="345" y="67"/>
                    <a:pt x="327" y="77"/>
                  </a:cubicBezTo>
                  <a:cubicBezTo>
                    <a:pt x="309" y="88"/>
                    <a:pt x="291" y="102"/>
                    <a:pt x="284" y="122"/>
                  </a:cubicBezTo>
                  <a:cubicBezTo>
                    <a:pt x="276" y="140"/>
                    <a:pt x="278" y="161"/>
                    <a:pt x="277" y="181"/>
                  </a:cubicBezTo>
                  <a:cubicBezTo>
                    <a:pt x="269" y="205"/>
                    <a:pt x="263" y="228"/>
                    <a:pt x="263" y="253"/>
                  </a:cubicBezTo>
                  <a:cubicBezTo>
                    <a:pt x="263" y="272"/>
                    <a:pt x="270" y="317"/>
                    <a:pt x="277" y="323"/>
                  </a:cubicBezTo>
                  <a:cubicBezTo>
                    <a:pt x="278" y="324"/>
                    <a:pt x="280" y="325"/>
                    <a:pt x="281" y="325"/>
                  </a:cubicBezTo>
                  <a:cubicBezTo>
                    <a:pt x="279" y="330"/>
                    <a:pt x="278" y="337"/>
                    <a:pt x="279" y="347"/>
                  </a:cubicBezTo>
                  <a:cubicBezTo>
                    <a:pt x="282" y="366"/>
                    <a:pt x="288" y="378"/>
                    <a:pt x="295" y="393"/>
                  </a:cubicBezTo>
                  <a:cubicBezTo>
                    <a:pt x="292" y="404"/>
                    <a:pt x="285" y="416"/>
                    <a:pt x="282" y="427"/>
                  </a:cubicBezTo>
                  <a:cubicBezTo>
                    <a:pt x="272" y="457"/>
                    <a:pt x="285" y="490"/>
                    <a:pt x="301" y="518"/>
                  </a:cubicBezTo>
                  <a:cubicBezTo>
                    <a:pt x="308" y="529"/>
                    <a:pt x="315" y="540"/>
                    <a:pt x="318" y="553"/>
                  </a:cubicBezTo>
                  <a:cubicBezTo>
                    <a:pt x="322" y="570"/>
                    <a:pt x="318" y="588"/>
                    <a:pt x="315" y="605"/>
                  </a:cubicBezTo>
                  <a:cubicBezTo>
                    <a:pt x="313" y="614"/>
                    <a:pt x="311" y="621"/>
                    <a:pt x="309" y="625"/>
                  </a:cubicBezTo>
                  <a:cubicBezTo>
                    <a:pt x="303" y="638"/>
                    <a:pt x="278" y="679"/>
                    <a:pt x="275" y="684"/>
                  </a:cubicBezTo>
                  <a:cubicBezTo>
                    <a:pt x="274" y="688"/>
                    <a:pt x="275" y="689"/>
                    <a:pt x="273" y="709"/>
                  </a:cubicBezTo>
                  <a:cubicBezTo>
                    <a:pt x="271" y="723"/>
                    <a:pt x="268" y="744"/>
                    <a:pt x="265" y="761"/>
                  </a:cubicBezTo>
                  <a:cubicBezTo>
                    <a:pt x="264" y="761"/>
                    <a:pt x="262" y="761"/>
                    <a:pt x="262" y="761"/>
                  </a:cubicBezTo>
                  <a:cubicBezTo>
                    <a:pt x="262" y="761"/>
                    <a:pt x="229" y="764"/>
                    <a:pt x="201" y="771"/>
                  </a:cubicBezTo>
                  <a:cubicBezTo>
                    <a:pt x="174" y="777"/>
                    <a:pt x="63" y="830"/>
                    <a:pt x="51" y="836"/>
                  </a:cubicBezTo>
                  <a:cubicBezTo>
                    <a:pt x="40" y="842"/>
                    <a:pt x="39" y="853"/>
                    <a:pt x="38" y="869"/>
                  </a:cubicBezTo>
                  <a:cubicBezTo>
                    <a:pt x="37" y="885"/>
                    <a:pt x="31" y="1213"/>
                    <a:pt x="30" y="1222"/>
                  </a:cubicBezTo>
                  <a:cubicBezTo>
                    <a:pt x="30" y="1231"/>
                    <a:pt x="32" y="1236"/>
                    <a:pt x="24" y="1254"/>
                  </a:cubicBezTo>
                  <a:cubicBezTo>
                    <a:pt x="16" y="1272"/>
                    <a:pt x="21" y="1314"/>
                    <a:pt x="16" y="1322"/>
                  </a:cubicBezTo>
                  <a:cubicBezTo>
                    <a:pt x="10" y="1330"/>
                    <a:pt x="19" y="1344"/>
                    <a:pt x="20" y="1354"/>
                  </a:cubicBezTo>
                  <a:cubicBezTo>
                    <a:pt x="22" y="1364"/>
                    <a:pt x="19" y="1364"/>
                    <a:pt x="16" y="1370"/>
                  </a:cubicBezTo>
                  <a:cubicBezTo>
                    <a:pt x="12" y="1375"/>
                    <a:pt x="18" y="1380"/>
                    <a:pt x="18" y="1385"/>
                  </a:cubicBezTo>
                  <a:cubicBezTo>
                    <a:pt x="18" y="1390"/>
                    <a:pt x="14" y="1397"/>
                    <a:pt x="9" y="1419"/>
                  </a:cubicBezTo>
                  <a:cubicBezTo>
                    <a:pt x="3" y="1441"/>
                    <a:pt x="5" y="1512"/>
                    <a:pt x="9" y="1539"/>
                  </a:cubicBezTo>
                  <a:cubicBezTo>
                    <a:pt x="12" y="1566"/>
                    <a:pt x="59" y="1645"/>
                    <a:pt x="79" y="1661"/>
                  </a:cubicBezTo>
                  <a:cubicBezTo>
                    <a:pt x="99" y="1677"/>
                    <a:pt x="130" y="1684"/>
                    <a:pt x="130" y="1684"/>
                  </a:cubicBezTo>
                  <a:cubicBezTo>
                    <a:pt x="130" y="1685"/>
                    <a:pt x="130" y="1685"/>
                    <a:pt x="130" y="1685"/>
                  </a:cubicBezTo>
                  <a:cubicBezTo>
                    <a:pt x="129" y="1684"/>
                    <a:pt x="128" y="1683"/>
                    <a:pt x="128" y="1683"/>
                  </a:cubicBezTo>
                  <a:cubicBezTo>
                    <a:pt x="100" y="1691"/>
                    <a:pt x="120" y="1723"/>
                    <a:pt x="120" y="1723"/>
                  </a:cubicBezTo>
                  <a:cubicBezTo>
                    <a:pt x="108" y="1727"/>
                    <a:pt x="107" y="1741"/>
                    <a:pt x="109" y="1749"/>
                  </a:cubicBezTo>
                  <a:cubicBezTo>
                    <a:pt x="111" y="1755"/>
                    <a:pt x="117" y="1759"/>
                    <a:pt x="126" y="1764"/>
                  </a:cubicBezTo>
                  <a:cubicBezTo>
                    <a:pt x="125" y="1767"/>
                    <a:pt x="124" y="1769"/>
                    <a:pt x="123" y="1770"/>
                  </a:cubicBezTo>
                  <a:cubicBezTo>
                    <a:pt x="117" y="1778"/>
                    <a:pt x="98" y="1795"/>
                    <a:pt x="68" y="1812"/>
                  </a:cubicBezTo>
                  <a:cubicBezTo>
                    <a:pt x="19" y="1839"/>
                    <a:pt x="29" y="1842"/>
                    <a:pt x="18" y="1884"/>
                  </a:cubicBezTo>
                  <a:cubicBezTo>
                    <a:pt x="8" y="1920"/>
                    <a:pt x="9" y="1926"/>
                    <a:pt x="7" y="1968"/>
                  </a:cubicBezTo>
                  <a:lnTo>
                    <a:pt x="7" y="1969"/>
                  </a:lnTo>
                  <a:cubicBezTo>
                    <a:pt x="7" y="1976"/>
                    <a:pt x="6" y="1984"/>
                    <a:pt x="5" y="1995"/>
                  </a:cubicBezTo>
                  <a:cubicBezTo>
                    <a:pt x="0" y="2064"/>
                    <a:pt x="37" y="2074"/>
                    <a:pt x="45" y="2080"/>
                  </a:cubicBezTo>
                  <a:cubicBezTo>
                    <a:pt x="53" y="2085"/>
                    <a:pt x="50" y="2080"/>
                    <a:pt x="54" y="2057"/>
                  </a:cubicBezTo>
                  <a:cubicBezTo>
                    <a:pt x="56" y="2046"/>
                    <a:pt x="66" y="2030"/>
                    <a:pt x="80" y="2010"/>
                  </a:cubicBezTo>
                  <a:cubicBezTo>
                    <a:pt x="90" y="1999"/>
                    <a:pt x="99" y="1987"/>
                    <a:pt x="106" y="1974"/>
                  </a:cubicBezTo>
                  <a:cubicBezTo>
                    <a:pt x="111" y="1967"/>
                    <a:pt x="117" y="1959"/>
                    <a:pt x="122" y="1950"/>
                  </a:cubicBezTo>
                  <a:cubicBezTo>
                    <a:pt x="121" y="1951"/>
                    <a:pt x="121" y="1952"/>
                    <a:pt x="121" y="1953"/>
                  </a:cubicBezTo>
                  <a:cubicBezTo>
                    <a:pt x="109" y="1972"/>
                    <a:pt x="90" y="2010"/>
                    <a:pt x="74" y="2063"/>
                  </a:cubicBezTo>
                  <a:lnTo>
                    <a:pt x="74" y="2062"/>
                  </a:lnTo>
                  <a:cubicBezTo>
                    <a:pt x="74" y="2062"/>
                    <a:pt x="68" y="2078"/>
                    <a:pt x="67" y="2085"/>
                  </a:cubicBezTo>
                  <a:cubicBezTo>
                    <a:pt x="67" y="2085"/>
                    <a:pt x="67" y="2085"/>
                    <a:pt x="67" y="2086"/>
                  </a:cubicBezTo>
                  <a:cubicBezTo>
                    <a:pt x="38" y="2190"/>
                    <a:pt x="22" y="2344"/>
                    <a:pt x="75" y="2543"/>
                  </a:cubicBezTo>
                  <a:cubicBezTo>
                    <a:pt x="173" y="2903"/>
                    <a:pt x="215" y="2978"/>
                    <a:pt x="229" y="3064"/>
                  </a:cubicBezTo>
                  <a:cubicBezTo>
                    <a:pt x="230" y="3074"/>
                    <a:pt x="239" y="3083"/>
                    <a:pt x="250" y="3083"/>
                  </a:cubicBezTo>
                  <a:lnTo>
                    <a:pt x="258" y="3083"/>
                  </a:lnTo>
                  <a:cubicBezTo>
                    <a:pt x="269" y="3171"/>
                    <a:pt x="301" y="3388"/>
                    <a:pt x="301" y="3438"/>
                  </a:cubicBezTo>
                  <a:cubicBezTo>
                    <a:pt x="279" y="3682"/>
                    <a:pt x="311" y="3878"/>
                    <a:pt x="318" y="3915"/>
                  </a:cubicBezTo>
                  <a:cubicBezTo>
                    <a:pt x="325" y="3952"/>
                    <a:pt x="388" y="4238"/>
                    <a:pt x="398" y="4281"/>
                  </a:cubicBezTo>
                  <a:cubicBezTo>
                    <a:pt x="409" y="4323"/>
                    <a:pt x="415" y="4378"/>
                    <a:pt x="411" y="4394"/>
                  </a:cubicBezTo>
                  <a:cubicBezTo>
                    <a:pt x="406" y="4411"/>
                    <a:pt x="415" y="4452"/>
                    <a:pt x="421" y="4470"/>
                  </a:cubicBezTo>
                  <a:cubicBezTo>
                    <a:pt x="428" y="4490"/>
                    <a:pt x="425" y="4494"/>
                    <a:pt x="417" y="4519"/>
                  </a:cubicBezTo>
                  <a:cubicBezTo>
                    <a:pt x="410" y="4541"/>
                    <a:pt x="403" y="4678"/>
                    <a:pt x="395" y="4719"/>
                  </a:cubicBezTo>
                  <a:cubicBezTo>
                    <a:pt x="395" y="4721"/>
                    <a:pt x="394" y="4724"/>
                    <a:pt x="393" y="4725"/>
                  </a:cubicBezTo>
                  <a:cubicBezTo>
                    <a:pt x="393" y="4726"/>
                    <a:pt x="393" y="4726"/>
                    <a:pt x="393" y="4726"/>
                  </a:cubicBezTo>
                  <a:cubicBezTo>
                    <a:pt x="393" y="4717"/>
                    <a:pt x="393" y="4713"/>
                    <a:pt x="389" y="4721"/>
                  </a:cubicBezTo>
                  <a:cubicBezTo>
                    <a:pt x="389" y="4721"/>
                    <a:pt x="359" y="4795"/>
                    <a:pt x="371" y="4822"/>
                  </a:cubicBezTo>
                  <a:cubicBezTo>
                    <a:pt x="383" y="4849"/>
                    <a:pt x="404" y="4900"/>
                    <a:pt x="407" y="4902"/>
                  </a:cubicBezTo>
                  <a:cubicBezTo>
                    <a:pt x="411" y="4904"/>
                    <a:pt x="420" y="4910"/>
                    <a:pt x="467" y="4900"/>
                  </a:cubicBezTo>
                  <a:cubicBezTo>
                    <a:pt x="527" y="4888"/>
                    <a:pt x="574" y="4862"/>
                    <a:pt x="582" y="4848"/>
                  </a:cubicBezTo>
                  <a:cubicBezTo>
                    <a:pt x="591" y="4834"/>
                    <a:pt x="586" y="4748"/>
                    <a:pt x="585" y="4725"/>
                  </a:cubicBezTo>
                  <a:cubicBezTo>
                    <a:pt x="584" y="4702"/>
                    <a:pt x="582" y="4691"/>
                    <a:pt x="582" y="4688"/>
                  </a:cubicBezTo>
                  <a:cubicBezTo>
                    <a:pt x="581" y="4690"/>
                    <a:pt x="580" y="4699"/>
                    <a:pt x="577" y="4712"/>
                  </a:cubicBezTo>
                  <a:cubicBezTo>
                    <a:pt x="581" y="4684"/>
                    <a:pt x="583" y="4654"/>
                    <a:pt x="584" y="4637"/>
                  </a:cubicBezTo>
                  <a:cubicBezTo>
                    <a:pt x="584" y="4636"/>
                    <a:pt x="584" y="4635"/>
                    <a:pt x="584" y="4635"/>
                  </a:cubicBezTo>
                  <a:cubicBezTo>
                    <a:pt x="584" y="4635"/>
                    <a:pt x="584" y="4635"/>
                    <a:pt x="584" y="4634"/>
                  </a:cubicBezTo>
                  <a:cubicBezTo>
                    <a:pt x="584" y="4633"/>
                    <a:pt x="584" y="4631"/>
                    <a:pt x="585" y="4630"/>
                  </a:cubicBezTo>
                  <a:cubicBezTo>
                    <a:pt x="586" y="4621"/>
                    <a:pt x="588" y="4611"/>
                    <a:pt x="602" y="4561"/>
                  </a:cubicBezTo>
                  <a:cubicBezTo>
                    <a:pt x="618" y="4503"/>
                    <a:pt x="618" y="4481"/>
                    <a:pt x="609" y="4452"/>
                  </a:cubicBezTo>
                  <a:cubicBezTo>
                    <a:pt x="600" y="4424"/>
                    <a:pt x="583" y="4393"/>
                    <a:pt x="583" y="4393"/>
                  </a:cubicBezTo>
                  <a:cubicBezTo>
                    <a:pt x="581" y="4391"/>
                    <a:pt x="580" y="4390"/>
                    <a:pt x="578" y="4390"/>
                  </a:cubicBezTo>
                  <a:cubicBezTo>
                    <a:pt x="576" y="4376"/>
                    <a:pt x="566" y="4358"/>
                    <a:pt x="558" y="4340"/>
                  </a:cubicBezTo>
                  <a:cubicBezTo>
                    <a:pt x="550" y="4320"/>
                    <a:pt x="544" y="4295"/>
                    <a:pt x="544" y="4218"/>
                  </a:cubicBezTo>
                  <a:cubicBezTo>
                    <a:pt x="544" y="4141"/>
                    <a:pt x="576" y="3802"/>
                    <a:pt x="577" y="3723"/>
                  </a:cubicBezTo>
                  <a:cubicBezTo>
                    <a:pt x="579" y="3644"/>
                    <a:pt x="564" y="3459"/>
                    <a:pt x="574" y="3421"/>
                  </a:cubicBezTo>
                  <a:cubicBezTo>
                    <a:pt x="582" y="3391"/>
                    <a:pt x="593" y="3197"/>
                    <a:pt x="591" y="3066"/>
                  </a:cubicBezTo>
                  <a:cubicBezTo>
                    <a:pt x="651" y="3061"/>
                    <a:pt x="717" y="3054"/>
                    <a:pt x="781" y="3045"/>
                  </a:cubicBezTo>
                  <a:cubicBezTo>
                    <a:pt x="795" y="3092"/>
                    <a:pt x="806" y="3132"/>
                    <a:pt x="814" y="3158"/>
                  </a:cubicBezTo>
                  <a:cubicBezTo>
                    <a:pt x="840" y="3250"/>
                    <a:pt x="912" y="3416"/>
                    <a:pt x="940" y="3478"/>
                  </a:cubicBezTo>
                  <a:cubicBezTo>
                    <a:pt x="968" y="3539"/>
                    <a:pt x="986" y="3564"/>
                    <a:pt x="994" y="3603"/>
                  </a:cubicBezTo>
                  <a:cubicBezTo>
                    <a:pt x="1019" y="3760"/>
                    <a:pt x="1077" y="3888"/>
                    <a:pt x="1127" y="4027"/>
                  </a:cubicBezTo>
                  <a:cubicBezTo>
                    <a:pt x="1177" y="4166"/>
                    <a:pt x="1221" y="4298"/>
                    <a:pt x="1222" y="4308"/>
                  </a:cubicBezTo>
                  <a:cubicBezTo>
                    <a:pt x="1223" y="4319"/>
                    <a:pt x="1221" y="4333"/>
                    <a:pt x="1221" y="4360"/>
                  </a:cubicBezTo>
                  <a:cubicBezTo>
                    <a:pt x="1221" y="4370"/>
                    <a:pt x="1221" y="4384"/>
                    <a:pt x="1220" y="4399"/>
                  </a:cubicBezTo>
                  <a:cubicBezTo>
                    <a:pt x="1220" y="4399"/>
                    <a:pt x="1191" y="4437"/>
                    <a:pt x="1195" y="4473"/>
                  </a:cubicBezTo>
                  <a:cubicBezTo>
                    <a:pt x="1198" y="4508"/>
                    <a:pt x="1232" y="4560"/>
                    <a:pt x="1240" y="4622"/>
                  </a:cubicBezTo>
                  <a:cubicBezTo>
                    <a:pt x="1249" y="4685"/>
                    <a:pt x="1251" y="4768"/>
                    <a:pt x="1261" y="4826"/>
                  </a:cubicBezTo>
                  <a:cubicBezTo>
                    <a:pt x="1270" y="4884"/>
                    <a:pt x="1374" y="4891"/>
                    <a:pt x="1432" y="4907"/>
                  </a:cubicBezTo>
                  <a:cubicBezTo>
                    <a:pt x="1448" y="4912"/>
                    <a:pt x="1468" y="4906"/>
                    <a:pt x="1475" y="4891"/>
                  </a:cubicBezTo>
                  <a:cubicBezTo>
                    <a:pt x="1488" y="4863"/>
                    <a:pt x="1489" y="4800"/>
                    <a:pt x="1478" y="4777"/>
                  </a:cubicBezTo>
                  <a:cubicBezTo>
                    <a:pt x="1465" y="4748"/>
                    <a:pt x="1449" y="4711"/>
                    <a:pt x="1446" y="47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12" name="Freeform 2">
              <a:extLst>
                <a:ext uri="{FF2B5EF4-FFF2-40B4-BE49-F238E27FC236}">
                  <a16:creationId xmlns:a16="http://schemas.microsoft.com/office/drawing/2014/main" id="{F514D2ED-6ACE-914A-AB65-8C31BB14AF05}"/>
                </a:ext>
              </a:extLst>
            </p:cNvPr>
            <p:cNvSpPr>
              <a:spLocks/>
            </p:cNvSpPr>
            <p:nvPr/>
          </p:nvSpPr>
          <p:spPr bwMode="auto">
            <a:xfrm>
              <a:off x="3135718" y="2940050"/>
              <a:ext cx="498475" cy="1801813"/>
            </a:xfrm>
            <a:custGeom>
              <a:avLst/>
              <a:gdLst>
                <a:gd name="T0" fmla="*/ 216979 w 1383"/>
                <a:gd name="T1" fmla="*/ 255911 h 5006"/>
                <a:gd name="T2" fmla="*/ 110652 w 1383"/>
                <a:gd name="T3" fmla="*/ 529818 h 5006"/>
                <a:gd name="T4" fmla="*/ 114977 w 1383"/>
                <a:gd name="T5" fmla="*/ 558612 h 5006"/>
                <a:gd name="T6" fmla="*/ 100920 w 1383"/>
                <a:gd name="T7" fmla="*/ 591726 h 5006"/>
                <a:gd name="T8" fmla="*/ 102723 w 1383"/>
                <a:gd name="T9" fmla="*/ 569410 h 5006"/>
                <a:gd name="T10" fmla="*/ 104885 w 1383"/>
                <a:gd name="T11" fmla="*/ 537017 h 5006"/>
                <a:gd name="T12" fmla="*/ 391427 w 1383"/>
                <a:gd name="T13" fmla="*/ 608283 h 5006"/>
                <a:gd name="T14" fmla="*/ 381696 w 1383"/>
                <a:gd name="T15" fmla="*/ 598925 h 5006"/>
                <a:gd name="T16" fmla="*/ 378091 w 1383"/>
                <a:gd name="T17" fmla="*/ 574449 h 5006"/>
                <a:gd name="T18" fmla="*/ 389265 w 1383"/>
                <a:gd name="T19" fmla="*/ 539176 h 5006"/>
                <a:gd name="T20" fmla="*/ 394671 w 1383"/>
                <a:gd name="T21" fmla="*/ 514341 h 5006"/>
                <a:gd name="T22" fmla="*/ 398636 w 1383"/>
                <a:gd name="T23" fmla="*/ 532337 h 5006"/>
                <a:gd name="T24" fmla="*/ 402961 w 1383"/>
                <a:gd name="T25" fmla="*/ 563651 h 5006"/>
                <a:gd name="T26" fmla="*/ 322945 w 1383"/>
                <a:gd name="T27" fmla="*/ 215958 h 5006"/>
                <a:gd name="T28" fmla="*/ 322225 w 1383"/>
                <a:gd name="T29" fmla="*/ 218118 h 5006"/>
                <a:gd name="T30" fmla="*/ 494871 w 1383"/>
                <a:gd name="T31" fmla="*/ 599285 h 5006"/>
                <a:gd name="T32" fmla="*/ 452340 w 1383"/>
                <a:gd name="T33" fmla="*/ 323938 h 5006"/>
                <a:gd name="T34" fmla="*/ 381335 w 1383"/>
                <a:gd name="T35" fmla="*/ 271388 h 5006"/>
                <a:gd name="T36" fmla="*/ 370883 w 1383"/>
                <a:gd name="T37" fmla="*/ 197602 h 5006"/>
                <a:gd name="T38" fmla="*/ 379173 w 1383"/>
                <a:gd name="T39" fmla="*/ 86743 h 5006"/>
                <a:gd name="T40" fmla="*/ 289065 w 1383"/>
                <a:gd name="T41" fmla="*/ 2160 h 5006"/>
                <a:gd name="T42" fmla="*/ 195353 w 1383"/>
                <a:gd name="T43" fmla="*/ 66947 h 5006"/>
                <a:gd name="T44" fmla="*/ 204364 w 1383"/>
                <a:gd name="T45" fmla="*/ 191483 h 5006"/>
                <a:gd name="T46" fmla="*/ 207968 w 1383"/>
                <a:gd name="T47" fmla="*/ 260950 h 5006"/>
                <a:gd name="T48" fmla="*/ 77853 w 1383"/>
                <a:gd name="T49" fmla="*/ 303781 h 5006"/>
                <a:gd name="T50" fmla="*/ 1442 w 1383"/>
                <a:gd name="T51" fmla="*/ 579128 h 5006"/>
                <a:gd name="T52" fmla="*/ 12975 w 1383"/>
                <a:gd name="T53" fmla="*/ 619081 h 5006"/>
                <a:gd name="T54" fmla="*/ 85782 w 1383"/>
                <a:gd name="T55" fmla="*/ 761253 h 5006"/>
                <a:gd name="T56" fmla="*/ 93712 w 1383"/>
                <a:gd name="T57" fmla="*/ 793647 h 5006"/>
                <a:gd name="T58" fmla="*/ 148137 w 1383"/>
                <a:gd name="T59" fmla="*/ 1206488 h 5006"/>
                <a:gd name="T60" fmla="*/ 145974 w 1383"/>
                <a:gd name="T61" fmla="*/ 1324185 h 5006"/>
                <a:gd name="T62" fmla="*/ 180576 w 1383"/>
                <a:gd name="T63" fmla="*/ 1570378 h 5006"/>
                <a:gd name="T64" fmla="*/ 184901 w 1383"/>
                <a:gd name="T65" fmla="*/ 1579376 h 5006"/>
                <a:gd name="T66" fmla="*/ 186342 w 1383"/>
                <a:gd name="T67" fmla="*/ 1646323 h 5006"/>
                <a:gd name="T68" fmla="*/ 166879 w 1383"/>
                <a:gd name="T69" fmla="*/ 1774458 h 5006"/>
                <a:gd name="T70" fmla="*/ 241849 w 1383"/>
                <a:gd name="T71" fmla="*/ 1730187 h 5006"/>
                <a:gd name="T72" fmla="*/ 244011 w 1383"/>
                <a:gd name="T73" fmla="*/ 1690234 h 5006"/>
                <a:gd name="T74" fmla="*/ 234640 w 1383"/>
                <a:gd name="T75" fmla="*/ 1588014 h 5006"/>
                <a:gd name="T76" fmla="*/ 233559 w 1383"/>
                <a:gd name="T77" fmla="*/ 1568218 h 5006"/>
                <a:gd name="T78" fmla="*/ 251580 w 1383"/>
                <a:gd name="T79" fmla="*/ 1347580 h 5006"/>
                <a:gd name="T80" fmla="*/ 256987 w 1383"/>
                <a:gd name="T81" fmla="*/ 1182732 h 5006"/>
                <a:gd name="T82" fmla="*/ 254464 w 1383"/>
                <a:gd name="T83" fmla="*/ 1041639 h 5006"/>
                <a:gd name="T84" fmla="*/ 255545 w 1383"/>
                <a:gd name="T85" fmla="*/ 1010325 h 5006"/>
                <a:gd name="T86" fmla="*/ 261672 w 1383"/>
                <a:gd name="T87" fmla="*/ 926462 h 5006"/>
                <a:gd name="T88" fmla="*/ 263114 w 1383"/>
                <a:gd name="T89" fmla="*/ 1103547 h 5006"/>
                <a:gd name="T90" fmla="*/ 266718 w 1383"/>
                <a:gd name="T91" fmla="*/ 1376015 h 5006"/>
                <a:gd name="T92" fmla="*/ 269241 w 1383"/>
                <a:gd name="T93" fmla="*/ 1567858 h 5006"/>
                <a:gd name="T94" fmla="*/ 259149 w 1383"/>
                <a:gd name="T95" fmla="*/ 1621128 h 5006"/>
                <a:gd name="T96" fmla="*/ 246895 w 1383"/>
                <a:gd name="T97" fmla="*/ 1735226 h 5006"/>
                <a:gd name="T98" fmla="*/ 328352 w 1383"/>
                <a:gd name="T99" fmla="*/ 1760061 h 5006"/>
                <a:gd name="T100" fmla="*/ 320062 w 1383"/>
                <a:gd name="T101" fmla="*/ 1633725 h 5006"/>
                <a:gd name="T102" fmla="*/ 329433 w 1383"/>
                <a:gd name="T103" fmla="*/ 1571097 h 5006"/>
                <a:gd name="T104" fmla="*/ 367278 w 1383"/>
                <a:gd name="T105" fmla="*/ 1345061 h 5006"/>
                <a:gd name="T106" fmla="*/ 362232 w 1383"/>
                <a:gd name="T107" fmla="*/ 1292151 h 5006"/>
                <a:gd name="T108" fmla="*/ 430714 w 1383"/>
                <a:gd name="T109" fmla="*/ 910265 h 5006"/>
                <a:gd name="T110" fmla="*/ 416657 w 1383"/>
                <a:gd name="T111" fmla="*/ 754775 h 5006"/>
                <a:gd name="T112" fmla="*/ 436121 w 1383"/>
                <a:gd name="T113" fmla="*/ 689627 h 50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83" h="5006">
                  <a:moveTo>
                    <a:pt x="763" y="4355"/>
                  </a:moveTo>
                  <a:lnTo>
                    <a:pt x="763" y="4355"/>
                  </a:lnTo>
                  <a:cubicBezTo>
                    <a:pt x="759" y="4355"/>
                    <a:pt x="755" y="4355"/>
                    <a:pt x="750" y="4356"/>
                  </a:cubicBezTo>
                  <a:cubicBezTo>
                    <a:pt x="755" y="4355"/>
                    <a:pt x="759" y="4355"/>
                    <a:pt x="763" y="4355"/>
                  </a:cubicBezTo>
                  <a:close/>
                  <a:moveTo>
                    <a:pt x="602" y="716"/>
                  </a:moveTo>
                  <a:lnTo>
                    <a:pt x="602" y="716"/>
                  </a:lnTo>
                  <a:cubicBezTo>
                    <a:pt x="602" y="715"/>
                    <a:pt x="602" y="713"/>
                    <a:pt x="602" y="711"/>
                  </a:cubicBezTo>
                  <a:cubicBezTo>
                    <a:pt x="602" y="713"/>
                    <a:pt x="602" y="714"/>
                    <a:pt x="602" y="716"/>
                  </a:cubicBezTo>
                  <a:close/>
                  <a:moveTo>
                    <a:pt x="307" y="1471"/>
                  </a:moveTo>
                  <a:lnTo>
                    <a:pt x="307" y="1471"/>
                  </a:lnTo>
                  <a:cubicBezTo>
                    <a:pt x="307" y="1471"/>
                    <a:pt x="307" y="1471"/>
                    <a:pt x="307" y="1472"/>
                  </a:cubicBezTo>
                  <a:cubicBezTo>
                    <a:pt x="307" y="1473"/>
                    <a:pt x="308" y="1473"/>
                    <a:pt x="308" y="1474"/>
                  </a:cubicBezTo>
                  <a:cubicBezTo>
                    <a:pt x="309" y="1480"/>
                    <a:pt x="312" y="1488"/>
                    <a:pt x="317" y="1500"/>
                  </a:cubicBezTo>
                  <a:cubicBezTo>
                    <a:pt x="317" y="1500"/>
                    <a:pt x="317" y="1500"/>
                    <a:pt x="317" y="1501"/>
                  </a:cubicBezTo>
                  <a:cubicBezTo>
                    <a:pt x="322" y="1517"/>
                    <a:pt x="320" y="1535"/>
                    <a:pt x="319" y="1552"/>
                  </a:cubicBezTo>
                  <a:cubicBezTo>
                    <a:pt x="317" y="1582"/>
                    <a:pt x="318" y="1613"/>
                    <a:pt x="319" y="1644"/>
                  </a:cubicBezTo>
                  <a:cubicBezTo>
                    <a:pt x="320" y="1648"/>
                    <a:pt x="320" y="1652"/>
                    <a:pt x="321" y="1657"/>
                  </a:cubicBezTo>
                  <a:cubicBezTo>
                    <a:pt x="323" y="1665"/>
                    <a:pt x="328" y="1673"/>
                    <a:pt x="327" y="1682"/>
                  </a:cubicBezTo>
                  <a:cubicBezTo>
                    <a:pt x="309" y="1672"/>
                    <a:pt x="296" y="1657"/>
                    <a:pt x="280" y="1644"/>
                  </a:cubicBezTo>
                  <a:cubicBezTo>
                    <a:pt x="277" y="1642"/>
                    <a:pt x="272" y="1641"/>
                    <a:pt x="272" y="1637"/>
                  </a:cubicBezTo>
                  <a:cubicBezTo>
                    <a:pt x="272" y="1632"/>
                    <a:pt x="274" y="1630"/>
                    <a:pt x="278" y="1627"/>
                  </a:cubicBezTo>
                  <a:cubicBezTo>
                    <a:pt x="284" y="1622"/>
                    <a:pt x="288" y="1614"/>
                    <a:pt x="289" y="1606"/>
                  </a:cubicBezTo>
                  <a:cubicBezTo>
                    <a:pt x="290" y="1598"/>
                    <a:pt x="288" y="1590"/>
                    <a:pt x="285" y="1582"/>
                  </a:cubicBezTo>
                  <a:cubicBezTo>
                    <a:pt x="283" y="1578"/>
                    <a:pt x="282" y="1574"/>
                    <a:pt x="280" y="1570"/>
                  </a:cubicBezTo>
                  <a:cubicBezTo>
                    <a:pt x="278" y="1559"/>
                    <a:pt x="283" y="1548"/>
                    <a:pt x="282" y="1537"/>
                  </a:cubicBezTo>
                  <a:cubicBezTo>
                    <a:pt x="280" y="1532"/>
                    <a:pt x="279" y="1528"/>
                    <a:pt x="278" y="1523"/>
                  </a:cubicBezTo>
                  <a:cubicBezTo>
                    <a:pt x="277" y="1511"/>
                    <a:pt x="285" y="1501"/>
                    <a:pt x="291" y="1492"/>
                  </a:cubicBezTo>
                  <a:cubicBezTo>
                    <a:pt x="299" y="1479"/>
                    <a:pt x="299" y="1453"/>
                    <a:pt x="302" y="1443"/>
                  </a:cubicBezTo>
                  <a:cubicBezTo>
                    <a:pt x="303" y="1451"/>
                    <a:pt x="305" y="1461"/>
                    <a:pt x="307" y="1471"/>
                  </a:cubicBezTo>
                  <a:close/>
                  <a:moveTo>
                    <a:pt x="1128" y="1617"/>
                  </a:moveTo>
                  <a:lnTo>
                    <a:pt x="1128" y="1617"/>
                  </a:lnTo>
                  <a:cubicBezTo>
                    <a:pt x="1116" y="1633"/>
                    <a:pt x="1099" y="1646"/>
                    <a:pt x="1095" y="1665"/>
                  </a:cubicBezTo>
                  <a:cubicBezTo>
                    <a:pt x="1092" y="1674"/>
                    <a:pt x="1093" y="1683"/>
                    <a:pt x="1086" y="1690"/>
                  </a:cubicBezTo>
                  <a:cubicBezTo>
                    <a:pt x="1083" y="1692"/>
                    <a:pt x="1079" y="1693"/>
                    <a:pt x="1076" y="1694"/>
                  </a:cubicBezTo>
                  <a:cubicBezTo>
                    <a:pt x="1063" y="1699"/>
                    <a:pt x="1053" y="1708"/>
                    <a:pt x="1047" y="1720"/>
                  </a:cubicBezTo>
                  <a:cubicBezTo>
                    <a:pt x="1050" y="1708"/>
                    <a:pt x="1053" y="1696"/>
                    <a:pt x="1056" y="1684"/>
                  </a:cubicBezTo>
                  <a:cubicBezTo>
                    <a:pt x="1058" y="1677"/>
                    <a:pt x="1059" y="1671"/>
                    <a:pt x="1059" y="1664"/>
                  </a:cubicBezTo>
                  <a:cubicBezTo>
                    <a:pt x="1060" y="1645"/>
                    <a:pt x="1052" y="1628"/>
                    <a:pt x="1048" y="1610"/>
                  </a:cubicBezTo>
                  <a:cubicBezTo>
                    <a:pt x="1048" y="1609"/>
                    <a:pt x="1048" y="1606"/>
                    <a:pt x="1048" y="1604"/>
                  </a:cubicBezTo>
                  <a:cubicBezTo>
                    <a:pt x="1049" y="1603"/>
                    <a:pt x="1050" y="1602"/>
                    <a:pt x="1050" y="1600"/>
                  </a:cubicBezTo>
                  <a:cubicBezTo>
                    <a:pt x="1051" y="1599"/>
                    <a:pt x="1050" y="1598"/>
                    <a:pt x="1049" y="1596"/>
                  </a:cubicBezTo>
                  <a:cubicBezTo>
                    <a:pt x="1047" y="1587"/>
                    <a:pt x="1052" y="1577"/>
                    <a:pt x="1059" y="1570"/>
                  </a:cubicBezTo>
                  <a:cubicBezTo>
                    <a:pt x="1066" y="1562"/>
                    <a:pt x="1074" y="1556"/>
                    <a:pt x="1075" y="1546"/>
                  </a:cubicBezTo>
                  <a:cubicBezTo>
                    <a:pt x="1076" y="1540"/>
                    <a:pt x="1073" y="1534"/>
                    <a:pt x="1073" y="1529"/>
                  </a:cubicBezTo>
                  <a:cubicBezTo>
                    <a:pt x="1074" y="1518"/>
                    <a:pt x="1082" y="1508"/>
                    <a:pt x="1080" y="1498"/>
                  </a:cubicBezTo>
                  <a:cubicBezTo>
                    <a:pt x="1080" y="1493"/>
                    <a:pt x="1078" y="1489"/>
                    <a:pt x="1078" y="1483"/>
                  </a:cubicBezTo>
                  <a:cubicBezTo>
                    <a:pt x="1076" y="1478"/>
                    <a:pt x="1079" y="1471"/>
                    <a:pt x="1080" y="1466"/>
                  </a:cubicBezTo>
                  <a:cubicBezTo>
                    <a:pt x="1084" y="1455"/>
                    <a:pt x="1088" y="1444"/>
                    <a:pt x="1092" y="1433"/>
                  </a:cubicBezTo>
                  <a:cubicBezTo>
                    <a:pt x="1092" y="1431"/>
                    <a:pt x="1093" y="1429"/>
                    <a:pt x="1095" y="1429"/>
                  </a:cubicBezTo>
                  <a:cubicBezTo>
                    <a:pt x="1095" y="1429"/>
                    <a:pt x="1095" y="1429"/>
                    <a:pt x="1096" y="1429"/>
                  </a:cubicBezTo>
                  <a:cubicBezTo>
                    <a:pt x="1095" y="1437"/>
                    <a:pt x="1095" y="1445"/>
                    <a:pt x="1095" y="1453"/>
                  </a:cubicBezTo>
                  <a:cubicBezTo>
                    <a:pt x="1095" y="1459"/>
                    <a:pt x="1095" y="1465"/>
                    <a:pt x="1098" y="1469"/>
                  </a:cubicBezTo>
                  <a:cubicBezTo>
                    <a:pt x="1099" y="1473"/>
                    <a:pt x="1103" y="1476"/>
                    <a:pt x="1106" y="1479"/>
                  </a:cubicBezTo>
                  <a:cubicBezTo>
                    <a:pt x="1113" y="1488"/>
                    <a:pt x="1119" y="1498"/>
                    <a:pt x="1124" y="1508"/>
                  </a:cubicBezTo>
                  <a:cubicBezTo>
                    <a:pt x="1126" y="1511"/>
                    <a:pt x="1127" y="1514"/>
                    <a:pt x="1127" y="1519"/>
                  </a:cubicBezTo>
                  <a:cubicBezTo>
                    <a:pt x="1127" y="1522"/>
                    <a:pt x="1125" y="1526"/>
                    <a:pt x="1124" y="1529"/>
                  </a:cubicBezTo>
                  <a:cubicBezTo>
                    <a:pt x="1120" y="1541"/>
                    <a:pt x="1119" y="1554"/>
                    <a:pt x="1118" y="1566"/>
                  </a:cubicBezTo>
                  <a:cubicBezTo>
                    <a:pt x="1118" y="1579"/>
                    <a:pt x="1117" y="1592"/>
                    <a:pt x="1125" y="1602"/>
                  </a:cubicBezTo>
                  <a:cubicBezTo>
                    <a:pt x="1128" y="1605"/>
                    <a:pt x="1131" y="1609"/>
                    <a:pt x="1130" y="1612"/>
                  </a:cubicBezTo>
                  <a:cubicBezTo>
                    <a:pt x="1130" y="1614"/>
                    <a:pt x="1129" y="1615"/>
                    <a:pt x="1128" y="1617"/>
                  </a:cubicBezTo>
                  <a:close/>
                  <a:moveTo>
                    <a:pt x="896" y="600"/>
                  </a:moveTo>
                  <a:lnTo>
                    <a:pt x="896" y="600"/>
                  </a:lnTo>
                  <a:lnTo>
                    <a:pt x="896" y="599"/>
                  </a:lnTo>
                  <a:lnTo>
                    <a:pt x="896" y="600"/>
                  </a:lnTo>
                  <a:close/>
                  <a:moveTo>
                    <a:pt x="894" y="606"/>
                  </a:moveTo>
                  <a:lnTo>
                    <a:pt x="894" y="606"/>
                  </a:lnTo>
                  <a:cubicBezTo>
                    <a:pt x="894" y="605"/>
                    <a:pt x="895" y="605"/>
                    <a:pt x="895" y="604"/>
                  </a:cubicBezTo>
                  <a:cubicBezTo>
                    <a:pt x="895" y="605"/>
                    <a:pt x="894" y="605"/>
                    <a:pt x="894" y="606"/>
                  </a:cubicBezTo>
                  <a:close/>
                  <a:moveTo>
                    <a:pt x="894" y="614"/>
                  </a:moveTo>
                  <a:lnTo>
                    <a:pt x="894" y="614"/>
                  </a:lnTo>
                  <a:cubicBezTo>
                    <a:pt x="894" y="612"/>
                    <a:pt x="894" y="611"/>
                    <a:pt x="894" y="610"/>
                  </a:cubicBezTo>
                  <a:cubicBezTo>
                    <a:pt x="894" y="611"/>
                    <a:pt x="894" y="612"/>
                    <a:pt x="894" y="614"/>
                  </a:cubicBezTo>
                  <a:close/>
                  <a:moveTo>
                    <a:pt x="1373" y="1681"/>
                  </a:moveTo>
                  <a:lnTo>
                    <a:pt x="1373" y="1681"/>
                  </a:lnTo>
                  <a:cubicBezTo>
                    <a:pt x="1376" y="1678"/>
                    <a:pt x="1378" y="1676"/>
                    <a:pt x="1373" y="1665"/>
                  </a:cubicBezTo>
                  <a:cubicBezTo>
                    <a:pt x="1369" y="1654"/>
                    <a:pt x="1361" y="1649"/>
                    <a:pt x="1364" y="1640"/>
                  </a:cubicBezTo>
                  <a:cubicBezTo>
                    <a:pt x="1368" y="1630"/>
                    <a:pt x="1369" y="1602"/>
                    <a:pt x="1359" y="1559"/>
                  </a:cubicBezTo>
                  <a:cubicBezTo>
                    <a:pt x="1349" y="1515"/>
                    <a:pt x="1301" y="1203"/>
                    <a:pt x="1291" y="1077"/>
                  </a:cubicBezTo>
                  <a:cubicBezTo>
                    <a:pt x="1281" y="951"/>
                    <a:pt x="1259" y="905"/>
                    <a:pt x="1255" y="900"/>
                  </a:cubicBezTo>
                  <a:cubicBezTo>
                    <a:pt x="1252" y="895"/>
                    <a:pt x="1242" y="895"/>
                    <a:pt x="1239" y="891"/>
                  </a:cubicBezTo>
                  <a:cubicBezTo>
                    <a:pt x="1235" y="888"/>
                    <a:pt x="1210" y="872"/>
                    <a:pt x="1174" y="861"/>
                  </a:cubicBezTo>
                  <a:cubicBezTo>
                    <a:pt x="1159" y="857"/>
                    <a:pt x="1114" y="836"/>
                    <a:pt x="1065" y="812"/>
                  </a:cubicBezTo>
                  <a:cubicBezTo>
                    <a:pt x="1065" y="792"/>
                    <a:pt x="1062" y="774"/>
                    <a:pt x="1058" y="754"/>
                  </a:cubicBezTo>
                  <a:cubicBezTo>
                    <a:pt x="1053" y="728"/>
                    <a:pt x="1040" y="704"/>
                    <a:pt x="1022" y="684"/>
                  </a:cubicBezTo>
                  <a:cubicBezTo>
                    <a:pt x="996" y="654"/>
                    <a:pt x="955" y="636"/>
                    <a:pt x="918" y="621"/>
                  </a:cubicBezTo>
                  <a:cubicBezTo>
                    <a:pt x="913" y="619"/>
                    <a:pt x="909" y="612"/>
                    <a:pt x="906" y="610"/>
                  </a:cubicBezTo>
                  <a:cubicBezTo>
                    <a:pt x="942" y="584"/>
                    <a:pt x="995" y="580"/>
                    <a:pt x="1029" y="549"/>
                  </a:cubicBezTo>
                  <a:cubicBezTo>
                    <a:pt x="1046" y="534"/>
                    <a:pt x="1056" y="512"/>
                    <a:pt x="1059" y="489"/>
                  </a:cubicBezTo>
                  <a:cubicBezTo>
                    <a:pt x="1060" y="473"/>
                    <a:pt x="1058" y="456"/>
                    <a:pt x="1055" y="439"/>
                  </a:cubicBezTo>
                  <a:cubicBezTo>
                    <a:pt x="1050" y="403"/>
                    <a:pt x="1049" y="366"/>
                    <a:pt x="1051" y="330"/>
                  </a:cubicBezTo>
                  <a:cubicBezTo>
                    <a:pt x="1053" y="301"/>
                    <a:pt x="1056" y="271"/>
                    <a:pt x="1052" y="241"/>
                  </a:cubicBezTo>
                  <a:cubicBezTo>
                    <a:pt x="1048" y="222"/>
                    <a:pt x="1042" y="203"/>
                    <a:pt x="1034" y="186"/>
                  </a:cubicBezTo>
                  <a:cubicBezTo>
                    <a:pt x="1019" y="155"/>
                    <a:pt x="999" y="127"/>
                    <a:pt x="975" y="103"/>
                  </a:cubicBezTo>
                  <a:cubicBezTo>
                    <a:pt x="951" y="80"/>
                    <a:pt x="924" y="61"/>
                    <a:pt x="896" y="45"/>
                  </a:cubicBezTo>
                  <a:cubicBezTo>
                    <a:pt x="866" y="27"/>
                    <a:pt x="835" y="11"/>
                    <a:pt x="802" y="6"/>
                  </a:cubicBezTo>
                  <a:cubicBezTo>
                    <a:pt x="768" y="0"/>
                    <a:pt x="732" y="7"/>
                    <a:pt x="706" y="29"/>
                  </a:cubicBezTo>
                  <a:cubicBezTo>
                    <a:pt x="699" y="35"/>
                    <a:pt x="693" y="42"/>
                    <a:pt x="685" y="48"/>
                  </a:cubicBezTo>
                  <a:cubicBezTo>
                    <a:pt x="670" y="57"/>
                    <a:pt x="652" y="57"/>
                    <a:pt x="635" y="62"/>
                  </a:cubicBezTo>
                  <a:cubicBezTo>
                    <a:pt x="583" y="77"/>
                    <a:pt x="552" y="133"/>
                    <a:pt x="542" y="186"/>
                  </a:cubicBezTo>
                  <a:cubicBezTo>
                    <a:pt x="532" y="241"/>
                    <a:pt x="538" y="296"/>
                    <a:pt x="528" y="350"/>
                  </a:cubicBezTo>
                  <a:cubicBezTo>
                    <a:pt x="523" y="372"/>
                    <a:pt x="517" y="394"/>
                    <a:pt x="517" y="418"/>
                  </a:cubicBezTo>
                  <a:cubicBezTo>
                    <a:pt x="516" y="442"/>
                    <a:pt x="524" y="466"/>
                    <a:pt x="535" y="488"/>
                  </a:cubicBezTo>
                  <a:cubicBezTo>
                    <a:pt x="543" y="504"/>
                    <a:pt x="554" y="519"/>
                    <a:pt x="567" y="532"/>
                  </a:cubicBezTo>
                  <a:cubicBezTo>
                    <a:pt x="572" y="565"/>
                    <a:pt x="574" y="582"/>
                    <a:pt x="602" y="608"/>
                  </a:cubicBezTo>
                  <a:cubicBezTo>
                    <a:pt x="602" y="608"/>
                    <a:pt x="608" y="611"/>
                    <a:pt x="608" y="625"/>
                  </a:cubicBezTo>
                  <a:cubicBezTo>
                    <a:pt x="608" y="634"/>
                    <a:pt x="605" y="665"/>
                    <a:pt x="603" y="693"/>
                  </a:cubicBezTo>
                  <a:cubicBezTo>
                    <a:pt x="600" y="695"/>
                    <a:pt x="590" y="702"/>
                    <a:pt x="577" y="725"/>
                  </a:cubicBezTo>
                  <a:cubicBezTo>
                    <a:pt x="561" y="754"/>
                    <a:pt x="553" y="757"/>
                    <a:pt x="537" y="762"/>
                  </a:cubicBezTo>
                  <a:cubicBezTo>
                    <a:pt x="521" y="768"/>
                    <a:pt x="505" y="774"/>
                    <a:pt x="500" y="781"/>
                  </a:cubicBezTo>
                  <a:cubicBezTo>
                    <a:pt x="494" y="789"/>
                    <a:pt x="255" y="826"/>
                    <a:pt x="234" y="836"/>
                  </a:cubicBezTo>
                  <a:cubicBezTo>
                    <a:pt x="234" y="836"/>
                    <a:pt x="225" y="831"/>
                    <a:pt x="216" y="844"/>
                  </a:cubicBezTo>
                  <a:cubicBezTo>
                    <a:pt x="207" y="857"/>
                    <a:pt x="158" y="991"/>
                    <a:pt x="140" y="1086"/>
                  </a:cubicBezTo>
                  <a:cubicBezTo>
                    <a:pt x="123" y="1181"/>
                    <a:pt x="30" y="1494"/>
                    <a:pt x="23" y="1538"/>
                  </a:cubicBezTo>
                  <a:cubicBezTo>
                    <a:pt x="18" y="1563"/>
                    <a:pt x="6" y="1570"/>
                    <a:pt x="8" y="1583"/>
                  </a:cubicBezTo>
                  <a:cubicBezTo>
                    <a:pt x="9" y="1597"/>
                    <a:pt x="6" y="1597"/>
                    <a:pt x="4" y="1609"/>
                  </a:cubicBezTo>
                  <a:cubicBezTo>
                    <a:pt x="2" y="1620"/>
                    <a:pt x="0" y="1631"/>
                    <a:pt x="4" y="1634"/>
                  </a:cubicBezTo>
                  <a:cubicBezTo>
                    <a:pt x="8" y="1637"/>
                    <a:pt x="2" y="1646"/>
                    <a:pt x="6" y="1655"/>
                  </a:cubicBezTo>
                  <a:cubicBezTo>
                    <a:pt x="10" y="1665"/>
                    <a:pt x="5" y="1666"/>
                    <a:pt x="13" y="1671"/>
                  </a:cubicBezTo>
                  <a:cubicBezTo>
                    <a:pt x="22" y="1676"/>
                    <a:pt x="18" y="1695"/>
                    <a:pt x="36" y="1720"/>
                  </a:cubicBezTo>
                  <a:cubicBezTo>
                    <a:pt x="54" y="1742"/>
                    <a:pt x="186" y="1877"/>
                    <a:pt x="218" y="1917"/>
                  </a:cubicBezTo>
                  <a:cubicBezTo>
                    <a:pt x="233" y="1950"/>
                    <a:pt x="263" y="1958"/>
                    <a:pt x="274" y="1963"/>
                  </a:cubicBezTo>
                  <a:cubicBezTo>
                    <a:pt x="274" y="1963"/>
                    <a:pt x="234" y="2020"/>
                    <a:pt x="231" y="2115"/>
                  </a:cubicBezTo>
                  <a:cubicBezTo>
                    <a:pt x="231" y="2115"/>
                    <a:pt x="232" y="2114"/>
                    <a:pt x="238" y="2115"/>
                  </a:cubicBezTo>
                  <a:cubicBezTo>
                    <a:pt x="238" y="2115"/>
                    <a:pt x="235" y="2166"/>
                    <a:pt x="236" y="2182"/>
                  </a:cubicBezTo>
                  <a:cubicBezTo>
                    <a:pt x="236" y="2185"/>
                    <a:pt x="238" y="2186"/>
                    <a:pt x="239" y="2189"/>
                  </a:cubicBezTo>
                  <a:cubicBezTo>
                    <a:pt x="238" y="2188"/>
                    <a:pt x="238" y="2188"/>
                    <a:pt x="237" y="2188"/>
                  </a:cubicBezTo>
                  <a:cubicBezTo>
                    <a:pt x="241" y="2193"/>
                    <a:pt x="249" y="2198"/>
                    <a:pt x="260" y="2205"/>
                  </a:cubicBezTo>
                  <a:cubicBezTo>
                    <a:pt x="245" y="2287"/>
                    <a:pt x="239" y="2376"/>
                    <a:pt x="239" y="2449"/>
                  </a:cubicBezTo>
                  <a:cubicBezTo>
                    <a:pt x="239" y="2544"/>
                    <a:pt x="260" y="2740"/>
                    <a:pt x="271" y="2787"/>
                  </a:cubicBezTo>
                  <a:cubicBezTo>
                    <a:pt x="302" y="2913"/>
                    <a:pt x="347" y="3035"/>
                    <a:pt x="378" y="3160"/>
                  </a:cubicBezTo>
                  <a:cubicBezTo>
                    <a:pt x="393" y="3223"/>
                    <a:pt x="406" y="3287"/>
                    <a:pt x="411" y="3352"/>
                  </a:cubicBezTo>
                  <a:cubicBezTo>
                    <a:pt x="416" y="3416"/>
                    <a:pt x="403" y="3481"/>
                    <a:pt x="408" y="3543"/>
                  </a:cubicBezTo>
                  <a:cubicBezTo>
                    <a:pt x="410" y="3563"/>
                    <a:pt x="415" y="3582"/>
                    <a:pt x="415" y="3600"/>
                  </a:cubicBezTo>
                  <a:cubicBezTo>
                    <a:pt x="415" y="3611"/>
                    <a:pt x="413" y="3622"/>
                    <a:pt x="412" y="3633"/>
                  </a:cubicBezTo>
                  <a:cubicBezTo>
                    <a:pt x="410" y="3648"/>
                    <a:pt x="406" y="3663"/>
                    <a:pt x="405" y="3679"/>
                  </a:cubicBezTo>
                  <a:cubicBezTo>
                    <a:pt x="403" y="3730"/>
                    <a:pt x="397" y="3782"/>
                    <a:pt x="400" y="3833"/>
                  </a:cubicBezTo>
                  <a:cubicBezTo>
                    <a:pt x="404" y="3889"/>
                    <a:pt x="410" y="3944"/>
                    <a:pt x="418" y="4000"/>
                  </a:cubicBezTo>
                  <a:cubicBezTo>
                    <a:pt x="431" y="4111"/>
                    <a:pt x="451" y="4222"/>
                    <a:pt x="477" y="4331"/>
                  </a:cubicBezTo>
                  <a:cubicBezTo>
                    <a:pt x="482" y="4350"/>
                    <a:pt x="480" y="4363"/>
                    <a:pt x="501" y="4363"/>
                  </a:cubicBezTo>
                  <a:cubicBezTo>
                    <a:pt x="503" y="4363"/>
                    <a:pt x="505" y="4363"/>
                    <a:pt x="509" y="4363"/>
                  </a:cubicBezTo>
                  <a:lnTo>
                    <a:pt x="509" y="4364"/>
                  </a:lnTo>
                  <a:cubicBezTo>
                    <a:pt x="509" y="4372"/>
                    <a:pt x="512" y="4380"/>
                    <a:pt x="513" y="4388"/>
                  </a:cubicBezTo>
                  <a:cubicBezTo>
                    <a:pt x="515" y="4395"/>
                    <a:pt x="516" y="4403"/>
                    <a:pt x="517" y="4410"/>
                  </a:cubicBezTo>
                  <a:cubicBezTo>
                    <a:pt x="519" y="4418"/>
                    <a:pt x="521" y="4427"/>
                    <a:pt x="521" y="4435"/>
                  </a:cubicBezTo>
                  <a:cubicBezTo>
                    <a:pt x="522" y="4464"/>
                    <a:pt x="511" y="4483"/>
                    <a:pt x="506" y="4505"/>
                  </a:cubicBezTo>
                  <a:cubicBezTo>
                    <a:pt x="501" y="4526"/>
                    <a:pt x="521" y="4552"/>
                    <a:pt x="517" y="4574"/>
                  </a:cubicBezTo>
                  <a:cubicBezTo>
                    <a:pt x="513" y="4595"/>
                    <a:pt x="494" y="4650"/>
                    <a:pt x="493" y="4682"/>
                  </a:cubicBezTo>
                  <a:cubicBezTo>
                    <a:pt x="491" y="4700"/>
                    <a:pt x="487" y="4731"/>
                    <a:pt x="483" y="4764"/>
                  </a:cubicBezTo>
                  <a:cubicBezTo>
                    <a:pt x="483" y="4764"/>
                    <a:pt x="440" y="4895"/>
                    <a:pt x="463" y="4930"/>
                  </a:cubicBezTo>
                  <a:cubicBezTo>
                    <a:pt x="485" y="4965"/>
                    <a:pt x="531" y="4992"/>
                    <a:pt x="551" y="4997"/>
                  </a:cubicBezTo>
                  <a:cubicBezTo>
                    <a:pt x="571" y="5002"/>
                    <a:pt x="641" y="4959"/>
                    <a:pt x="660" y="4940"/>
                  </a:cubicBezTo>
                  <a:cubicBezTo>
                    <a:pt x="679" y="4921"/>
                    <a:pt x="679" y="4894"/>
                    <a:pt x="679" y="4875"/>
                  </a:cubicBezTo>
                  <a:cubicBezTo>
                    <a:pt x="680" y="4855"/>
                    <a:pt x="671" y="4815"/>
                    <a:pt x="671" y="4807"/>
                  </a:cubicBezTo>
                  <a:cubicBezTo>
                    <a:pt x="671" y="4807"/>
                    <a:pt x="671" y="4807"/>
                    <a:pt x="671" y="4806"/>
                  </a:cubicBezTo>
                  <a:cubicBezTo>
                    <a:pt x="671" y="4802"/>
                    <a:pt x="671" y="4798"/>
                    <a:pt x="671" y="4793"/>
                  </a:cubicBezTo>
                  <a:cubicBezTo>
                    <a:pt x="672" y="4769"/>
                    <a:pt x="675" y="4731"/>
                    <a:pt x="677" y="4696"/>
                  </a:cubicBezTo>
                  <a:cubicBezTo>
                    <a:pt x="679" y="4663"/>
                    <a:pt x="688" y="4583"/>
                    <a:pt x="689" y="4556"/>
                  </a:cubicBezTo>
                  <a:cubicBezTo>
                    <a:pt x="689" y="4529"/>
                    <a:pt x="675" y="4484"/>
                    <a:pt x="675" y="4484"/>
                  </a:cubicBezTo>
                  <a:cubicBezTo>
                    <a:pt x="674" y="4481"/>
                    <a:pt x="674" y="4479"/>
                    <a:pt x="673" y="4477"/>
                  </a:cubicBezTo>
                  <a:cubicBezTo>
                    <a:pt x="669" y="4458"/>
                    <a:pt x="661" y="4450"/>
                    <a:pt x="651" y="4412"/>
                  </a:cubicBezTo>
                  <a:cubicBezTo>
                    <a:pt x="648" y="4400"/>
                    <a:pt x="648" y="4387"/>
                    <a:pt x="648" y="4374"/>
                  </a:cubicBezTo>
                  <a:cubicBezTo>
                    <a:pt x="648" y="4370"/>
                    <a:pt x="648" y="4365"/>
                    <a:pt x="648" y="4361"/>
                  </a:cubicBezTo>
                  <a:cubicBezTo>
                    <a:pt x="648" y="4359"/>
                    <a:pt x="648" y="4358"/>
                    <a:pt x="648" y="4357"/>
                  </a:cubicBezTo>
                  <a:cubicBezTo>
                    <a:pt x="651" y="4357"/>
                    <a:pt x="654" y="4356"/>
                    <a:pt x="655" y="4356"/>
                  </a:cubicBezTo>
                  <a:cubicBezTo>
                    <a:pt x="665" y="4356"/>
                    <a:pt x="672" y="4348"/>
                    <a:pt x="673" y="4339"/>
                  </a:cubicBezTo>
                  <a:cubicBezTo>
                    <a:pt x="686" y="4141"/>
                    <a:pt x="695" y="3942"/>
                    <a:pt x="698" y="3744"/>
                  </a:cubicBezTo>
                  <a:cubicBezTo>
                    <a:pt x="699" y="3715"/>
                    <a:pt x="699" y="3687"/>
                    <a:pt x="695" y="3659"/>
                  </a:cubicBezTo>
                  <a:cubicBezTo>
                    <a:pt x="699" y="3615"/>
                    <a:pt x="704" y="3563"/>
                    <a:pt x="707" y="3537"/>
                  </a:cubicBezTo>
                  <a:cubicBezTo>
                    <a:pt x="711" y="3499"/>
                    <a:pt x="711" y="3385"/>
                    <a:pt x="712" y="3355"/>
                  </a:cubicBezTo>
                  <a:cubicBezTo>
                    <a:pt x="713" y="3327"/>
                    <a:pt x="713" y="3338"/>
                    <a:pt x="713" y="3286"/>
                  </a:cubicBezTo>
                  <a:cubicBezTo>
                    <a:pt x="713" y="3234"/>
                    <a:pt x="709" y="3102"/>
                    <a:pt x="709" y="3034"/>
                  </a:cubicBezTo>
                  <a:cubicBezTo>
                    <a:pt x="709" y="2984"/>
                    <a:pt x="707" y="2936"/>
                    <a:pt x="706" y="2894"/>
                  </a:cubicBezTo>
                  <a:lnTo>
                    <a:pt x="707" y="2894"/>
                  </a:lnTo>
                  <a:lnTo>
                    <a:pt x="706" y="2894"/>
                  </a:lnTo>
                  <a:cubicBezTo>
                    <a:pt x="706" y="2878"/>
                    <a:pt x="706" y="2863"/>
                    <a:pt x="707" y="2849"/>
                  </a:cubicBezTo>
                  <a:cubicBezTo>
                    <a:pt x="707" y="2846"/>
                    <a:pt x="707" y="2841"/>
                    <a:pt x="707" y="2837"/>
                  </a:cubicBezTo>
                  <a:cubicBezTo>
                    <a:pt x="707" y="2828"/>
                    <a:pt x="708" y="2821"/>
                    <a:pt x="708" y="2819"/>
                  </a:cubicBezTo>
                  <a:cubicBezTo>
                    <a:pt x="708" y="2815"/>
                    <a:pt x="709" y="2811"/>
                    <a:pt x="709" y="2807"/>
                  </a:cubicBezTo>
                  <a:cubicBezTo>
                    <a:pt x="711" y="2759"/>
                    <a:pt x="715" y="2697"/>
                    <a:pt x="715" y="2665"/>
                  </a:cubicBezTo>
                  <a:cubicBezTo>
                    <a:pt x="715" y="2653"/>
                    <a:pt x="715" y="2642"/>
                    <a:pt x="715" y="2630"/>
                  </a:cubicBezTo>
                  <a:cubicBezTo>
                    <a:pt x="717" y="2606"/>
                    <a:pt x="720" y="2581"/>
                    <a:pt x="724" y="2574"/>
                  </a:cubicBezTo>
                  <a:cubicBezTo>
                    <a:pt x="725" y="2574"/>
                    <a:pt x="725" y="2574"/>
                    <a:pt x="726" y="2574"/>
                  </a:cubicBezTo>
                  <a:cubicBezTo>
                    <a:pt x="727" y="2575"/>
                    <a:pt x="729" y="2578"/>
                    <a:pt x="729" y="2581"/>
                  </a:cubicBezTo>
                  <a:cubicBezTo>
                    <a:pt x="732" y="2597"/>
                    <a:pt x="733" y="2613"/>
                    <a:pt x="733" y="2630"/>
                  </a:cubicBezTo>
                  <a:cubicBezTo>
                    <a:pt x="733" y="2636"/>
                    <a:pt x="732" y="2643"/>
                    <a:pt x="732" y="2651"/>
                  </a:cubicBezTo>
                  <a:cubicBezTo>
                    <a:pt x="731" y="2686"/>
                    <a:pt x="733" y="3019"/>
                    <a:pt x="730" y="3066"/>
                  </a:cubicBezTo>
                  <a:cubicBezTo>
                    <a:pt x="727" y="3112"/>
                    <a:pt x="715" y="3411"/>
                    <a:pt x="715" y="3449"/>
                  </a:cubicBezTo>
                  <a:cubicBezTo>
                    <a:pt x="715" y="3487"/>
                    <a:pt x="726" y="3539"/>
                    <a:pt x="730" y="3572"/>
                  </a:cubicBezTo>
                  <a:cubicBezTo>
                    <a:pt x="731" y="3578"/>
                    <a:pt x="732" y="3586"/>
                    <a:pt x="734" y="3595"/>
                  </a:cubicBezTo>
                  <a:lnTo>
                    <a:pt x="733" y="3595"/>
                  </a:lnTo>
                  <a:cubicBezTo>
                    <a:pt x="737" y="3671"/>
                    <a:pt x="739" y="3747"/>
                    <a:pt x="740" y="3823"/>
                  </a:cubicBezTo>
                  <a:cubicBezTo>
                    <a:pt x="740" y="3865"/>
                    <a:pt x="740" y="3906"/>
                    <a:pt x="739" y="3947"/>
                  </a:cubicBezTo>
                  <a:lnTo>
                    <a:pt x="737" y="4342"/>
                  </a:lnTo>
                  <a:cubicBezTo>
                    <a:pt x="737" y="4349"/>
                    <a:pt x="740" y="4353"/>
                    <a:pt x="746" y="4355"/>
                  </a:cubicBezTo>
                  <a:lnTo>
                    <a:pt x="747" y="4356"/>
                  </a:lnTo>
                  <a:cubicBezTo>
                    <a:pt x="748" y="4356"/>
                    <a:pt x="748" y="4356"/>
                    <a:pt x="749" y="4356"/>
                  </a:cubicBezTo>
                  <a:cubicBezTo>
                    <a:pt x="748" y="4381"/>
                    <a:pt x="747" y="4400"/>
                    <a:pt x="747" y="4406"/>
                  </a:cubicBezTo>
                  <a:cubicBezTo>
                    <a:pt x="743" y="4437"/>
                    <a:pt x="727" y="4449"/>
                    <a:pt x="721" y="4468"/>
                  </a:cubicBezTo>
                  <a:cubicBezTo>
                    <a:pt x="717" y="4479"/>
                    <a:pt x="718" y="4493"/>
                    <a:pt x="719" y="4504"/>
                  </a:cubicBezTo>
                  <a:cubicBezTo>
                    <a:pt x="719" y="4505"/>
                    <a:pt x="705" y="4532"/>
                    <a:pt x="702" y="4558"/>
                  </a:cubicBezTo>
                  <a:cubicBezTo>
                    <a:pt x="701" y="4576"/>
                    <a:pt x="702" y="4606"/>
                    <a:pt x="703" y="4629"/>
                  </a:cubicBezTo>
                  <a:cubicBezTo>
                    <a:pt x="701" y="4677"/>
                    <a:pt x="694" y="4757"/>
                    <a:pt x="693" y="4801"/>
                  </a:cubicBezTo>
                  <a:cubicBezTo>
                    <a:pt x="691" y="4802"/>
                    <a:pt x="689" y="4807"/>
                    <a:pt x="685" y="4821"/>
                  </a:cubicBezTo>
                  <a:cubicBezTo>
                    <a:pt x="676" y="4849"/>
                    <a:pt x="681" y="4907"/>
                    <a:pt x="685" y="4919"/>
                  </a:cubicBezTo>
                  <a:cubicBezTo>
                    <a:pt x="688" y="4931"/>
                    <a:pt x="697" y="4940"/>
                    <a:pt x="729" y="4968"/>
                  </a:cubicBezTo>
                  <a:cubicBezTo>
                    <a:pt x="762" y="4997"/>
                    <a:pt x="784" y="5005"/>
                    <a:pt x="804" y="4995"/>
                  </a:cubicBezTo>
                  <a:cubicBezTo>
                    <a:pt x="851" y="4971"/>
                    <a:pt x="910" y="4927"/>
                    <a:pt x="911" y="4890"/>
                  </a:cubicBezTo>
                  <a:cubicBezTo>
                    <a:pt x="911" y="4852"/>
                    <a:pt x="896" y="4753"/>
                    <a:pt x="896" y="4753"/>
                  </a:cubicBezTo>
                  <a:cubicBezTo>
                    <a:pt x="895" y="4752"/>
                    <a:pt x="894" y="4753"/>
                    <a:pt x="894" y="4755"/>
                  </a:cubicBezTo>
                  <a:cubicBezTo>
                    <a:pt x="898" y="4703"/>
                    <a:pt x="894" y="4648"/>
                    <a:pt x="888" y="4620"/>
                  </a:cubicBezTo>
                  <a:cubicBezTo>
                    <a:pt x="882" y="4588"/>
                    <a:pt x="880" y="4560"/>
                    <a:pt x="888" y="4539"/>
                  </a:cubicBezTo>
                  <a:cubicBezTo>
                    <a:pt x="897" y="4518"/>
                    <a:pt x="890" y="4475"/>
                    <a:pt x="888" y="4437"/>
                  </a:cubicBezTo>
                  <a:cubicBezTo>
                    <a:pt x="888" y="4413"/>
                    <a:pt x="893" y="4395"/>
                    <a:pt x="901" y="4366"/>
                  </a:cubicBezTo>
                  <a:cubicBezTo>
                    <a:pt x="901" y="4366"/>
                    <a:pt x="901" y="4366"/>
                    <a:pt x="901" y="4365"/>
                  </a:cubicBezTo>
                  <a:cubicBezTo>
                    <a:pt x="905" y="4365"/>
                    <a:pt x="909" y="4365"/>
                    <a:pt x="914" y="4365"/>
                  </a:cubicBezTo>
                  <a:cubicBezTo>
                    <a:pt x="927" y="4364"/>
                    <a:pt x="937" y="4361"/>
                    <a:pt x="938" y="4348"/>
                  </a:cubicBezTo>
                  <a:cubicBezTo>
                    <a:pt x="949" y="4276"/>
                    <a:pt x="961" y="4203"/>
                    <a:pt x="978" y="4132"/>
                  </a:cubicBezTo>
                  <a:cubicBezTo>
                    <a:pt x="994" y="4067"/>
                    <a:pt x="1002" y="4002"/>
                    <a:pt x="1017" y="3937"/>
                  </a:cubicBezTo>
                  <a:cubicBezTo>
                    <a:pt x="1030" y="3870"/>
                    <a:pt x="1028" y="3809"/>
                    <a:pt x="1019" y="3737"/>
                  </a:cubicBezTo>
                  <a:cubicBezTo>
                    <a:pt x="1019" y="3717"/>
                    <a:pt x="1008" y="3699"/>
                    <a:pt x="1008" y="3682"/>
                  </a:cubicBezTo>
                  <a:cubicBezTo>
                    <a:pt x="1008" y="3665"/>
                    <a:pt x="1010" y="3649"/>
                    <a:pt x="1012" y="3633"/>
                  </a:cubicBezTo>
                  <a:cubicBezTo>
                    <a:pt x="1014" y="3623"/>
                    <a:pt x="1017" y="3613"/>
                    <a:pt x="1013" y="3604"/>
                  </a:cubicBezTo>
                  <a:cubicBezTo>
                    <a:pt x="1011" y="3599"/>
                    <a:pt x="1008" y="3596"/>
                    <a:pt x="1005" y="3590"/>
                  </a:cubicBezTo>
                  <a:cubicBezTo>
                    <a:pt x="1002" y="3583"/>
                    <a:pt x="1003" y="3576"/>
                    <a:pt x="1003" y="3568"/>
                  </a:cubicBezTo>
                  <a:cubicBezTo>
                    <a:pt x="1006" y="3509"/>
                    <a:pt x="1005" y="3447"/>
                    <a:pt x="1012" y="3388"/>
                  </a:cubicBezTo>
                  <a:cubicBezTo>
                    <a:pt x="1018" y="3328"/>
                    <a:pt x="1037" y="3271"/>
                    <a:pt x="1042" y="3211"/>
                  </a:cubicBezTo>
                  <a:cubicBezTo>
                    <a:pt x="1050" y="3094"/>
                    <a:pt x="1169" y="2758"/>
                    <a:pt x="1195" y="2529"/>
                  </a:cubicBezTo>
                  <a:cubicBezTo>
                    <a:pt x="1209" y="2405"/>
                    <a:pt x="1187" y="2273"/>
                    <a:pt x="1163" y="2178"/>
                  </a:cubicBezTo>
                  <a:cubicBezTo>
                    <a:pt x="1175" y="2172"/>
                    <a:pt x="1171" y="2168"/>
                    <a:pt x="1170" y="2155"/>
                  </a:cubicBezTo>
                  <a:cubicBezTo>
                    <a:pt x="1168" y="2142"/>
                    <a:pt x="1155" y="2096"/>
                    <a:pt x="1156" y="2097"/>
                  </a:cubicBezTo>
                  <a:cubicBezTo>
                    <a:pt x="1158" y="2097"/>
                    <a:pt x="1166" y="2090"/>
                    <a:pt x="1166" y="2090"/>
                  </a:cubicBezTo>
                  <a:cubicBezTo>
                    <a:pt x="1166" y="2090"/>
                    <a:pt x="1169" y="2089"/>
                    <a:pt x="1160" y="2050"/>
                  </a:cubicBezTo>
                  <a:cubicBezTo>
                    <a:pt x="1151" y="2011"/>
                    <a:pt x="1142" y="1991"/>
                    <a:pt x="1143" y="1981"/>
                  </a:cubicBezTo>
                  <a:cubicBezTo>
                    <a:pt x="1144" y="1971"/>
                    <a:pt x="1159" y="1965"/>
                    <a:pt x="1210" y="1916"/>
                  </a:cubicBezTo>
                  <a:cubicBezTo>
                    <a:pt x="1262" y="1866"/>
                    <a:pt x="1353" y="1736"/>
                    <a:pt x="1360" y="1726"/>
                  </a:cubicBezTo>
                  <a:cubicBezTo>
                    <a:pt x="1367" y="1717"/>
                    <a:pt x="1362" y="1721"/>
                    <a:pt x="1372" y="1713"/>
                  </a:cubicBezTo>
                  <a:cubicBezTo>
                    <a:pt x="1382" y="1706"/>
                    <a:pt x="1371" y="1685"/>
                    <a:pt x="1373" y="16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13" name="Freeform 3">
              <a:extLst>
                <a:ext uri="{FF2B5EF4-FFF2-40B4-BE49-F238E27FC236}">
                  <a16:creationId xmlns:a16="http://schemas.microsoft.com/office/drawing/2014/main" id="{6E222FB6-9658-F043-9056-A001CED5570D}"/>
                </a:ext>
              </a:extLst>
            </p:cNvPr>
            <p:cNvSpPr>
              <a:spLocks/>
            </p:cNvSpPr>
            <p:nvPr/>
          </p:nvSpPr>
          <p:spPr bwMode="auto">
            <a:xfrm>
              <a:off x="3719927" y="2846388"/>
              <a:ext cx="542925" cy="1879600"/>
            </a:xfrm>
            <a:custGeom>
              <a:avLst/>
              <a:gdLst>
                <a:gd name="T0" fmla="*/ 216594 w 1509"/>
                <a:gd name="T1" fmla="*/ 255703 h 5219"/>
                <a:gd name="T2" fmla="*/ 109736 w 1509"/>
                <a:gd name="T3" fmla="*/ 678154 h 5219"/>
                <a:gd name="T4" fmla="*/ 115493 w 1509"/>
                <a:gd name="T5" fmla="*/ 658706 h 5219"/>
                <a:gd name="T6" fmla="*/ 119451 w 1509"/>
                <a:gd name="T7" fmla="*/ 598922 h 5219"/>
                <a:gd name="T8" fmla="*/ 122329 w 1509"/>
                <a:gd name="T9" fmla="*/ 668430 h 5219"/>
                <a:gd name="T10" fmla="*/ 112615 w 1509"/>
                <a:gd name="T11" fmla="*/ 753064 h 5219"/>
                <a:gd name="T12" fmla="*/ 536089 w 1509"/>
                <a:gd name="T13" fmla="*/ 630255 h 5219"/>
                <a:gd name="T14" fmla="*/ 506226 w 1509"/>
                <a:gd name="T15" fmla="*/ 350782 h 5219"/>
                <a:gd name="T16" fmla="*/ 368426 w 1509"/>
                <a:gd name="T17" fmla="*/ 270830 h 5219"/>
                <a:gd name="T18" fmla="*/ 344680 w 1509"/>
                <a:gd name="T19" fmla="*/ 253182 h 5219"/>
                <a:gd name="T20" fmla="*/ 342161 w 1509"/>
                <a:gd name="T21" fmla="*/ 248140 h 5219"/>
                <a:gd name="T22" fmla="*/ 355114 w 1509"/>
                <a:gd name="T23" fmla="*/ 206003 h 5219"/>
                <a:gd name="T24" fmla="*/ 384977 w 1509"/>
                <a:gd name="T25" fmla="*/ 156663 h 5219"/>
                <a:gd name="T26" fmla="*/ 273441 w 1509"/>
                <a:gd name="T27" fmla="*/ 4322 h 5219"/>
                <a:gd name="T28" fmla="*/ 198965 w 1509"/>
                <a:gd name="T29" fmla="*/ 138656 h 5219"/>
                <a:gd name="T30" fmla="*/ 205801 w 1509"/>
                <a:gd name="T31" fmla="*/ 183314 h 5219"/>
                <a:gd name="T32" fmla="*/ 221631 w 1509"/>
                <a:gd name="T33" fmla="*/ 220049 h 5219"/>
                <a:gd name="T34" fmla="*/ 217314 w 1509"/>
                <a:gd name="T35" fmla="*/ 253182 h 5219"/>
                <a:gd name="T36" fmla="*/ 209399 w 1509"/>
                <a:gd name="T37" fmla="*/ 261106 h 5219"/>
                <a:gd name="T38" fmla="*/ 149313 w 1509"/>
                <a:gd name="T39" fmla="*/ 294599 h 5219"/>
                <a:gd name="T40" fmla="*/ 64043 w 1509"/>
                <a:gd name="T41" fmla="*/ 320890 h 5219"/>
                <a:gd name="T42" fmla="*/ 8275 w 1509"/>
                <a:gd name="T43" fmla="*/ 630255 h 5219"/>
                <a:gd name="T44" fmla="*/ 2519 w 1509"/>
                <a:gd name="T45" fmla="*/ 666269 h 5219"/>
                <a:gd name="T46" fmla="*/ 40656 w 1509"/>
                <a:gd name="T47" fmla="*/ 928455 h 5219"/>
                <a:gd name="T48" fmla="*/ 58286 w 1509"/>
                <a:gd name="T49" fmla="*/ 949704 h 5219"/>
                <a:gd name="T50" fmla="*/ 78794 w 1509"/>
                <a:gd name="T51" fmla="*/ 972033 h 5219"/>
                <a:gd name="T52" fmla="*/ 92107 w 1509"/>
                <a:gd name="T53" fmla="*/ 1077556 h 5219"/>
                <a:gd name="T54" fmla="*/ 116213 w 1509"/>
                <a:gd name="T55" fmla="*/ 1534941 h 5219"/>
                <a:gd name="T56" fmla="*/ 151112 w 1509"/>
                <a:gd name="T57" fmla="*/ 1727619 h 5219"/>
                <a:gd name="T58" fmla="*/ 146795 w 1509"/>
                <a:gd name="T59" fmla="*/ 1787763 h 5219"/>
                <a:gd name="T60" fmla="*/ 153991 w 1509"/>
                <a:gd name="T61" fmla="*/ 1791364 h 5219"/>
                <a:gd name="T62" fmla="*/ 71239 w 1509"/>
                <a:gd name="T63" fmla="*/ 1850068 h 5219"/>
                <a:gd name="T64" fmla="*/ 69440 w 1509"/>
                <a:gd name="T65" fmla="*/ 1872397 h 5219"/>
                <a:gd name="T66" fmla="*/ 205801 w 1509"/>
                <a:gd name="T67" fmla="*/ 1859432 h 5219"/>
                <a:gd name="T68" fmla="*/ 281357 w 1509"/>
                <a:gd name="T69" fmla="*/ 1850068 h 5219"/>
                <a:gd name="T70" fmla="*/ 277399 w 1509"/>
                <a:gd name="T71" fmla="*/ 1825578 h 5219"/>
                <a:gd name="T72" fmla="*/ 261208 w 1509"/>
                <a:gd name="T73" fmla="*/ 1771196 h 5219"/>
                <a:gd name="T74" fmla="*/ 259769 w 1509"/>
                <a:gd name="T75" fmla="*/ 1770476 h 5219"/>
                <a:gd name="T76" fmla="*/ 261928 w 1509"/>
                <a:gd name="T77" fmla="*/ 1721136 h 5219"/>
                <a:gd name="T78" fmla="*/ 239621 w 1509"/>
                <a:gd name="T79" fmla="*/ 1443104 h 5219"/>
                <a:gd name="T80" fmla="*/ 238542 w 1509"/>
                <a:gd name="T81" fmla="*/ 1303007 h 5219"/>
                <a:gd name="T82" fmla="*/ 287833 w 1509"/>
                <a:gd name="T83" fmla="*/ 1086199 h 5219"/>
                <a:gd name="T84" fmla="*/ 313378 w 1509"/>
                <a:gd name="T85" fmla="*/ 1456789 h 5219"/>
                <a:gd name="T86" fmla="*/ 292870 w 1509"/>
                <a:gd name="T87" fmla="*/ 1726538 h 5219"/>
                <a:gd name="T88" fmla="*/ 292150 w 1509"/>
                <a:gd name="T89" fmla="*/ 1786682 h 5219"/>
                <a:gd name="T90" fmla="*/ 305103 w 1509"/>
                <a:gd name="T91" fmla="*/ 1830260 h 5219"/>
                <a:gd name="T92" fmla="*/ 301145 w 1509"/>
                <a:gd name="T93" fmla="*/ 1855470 h 5219"/>
                <a:gd name="T94" fmla="*/ 305103 w 1509"/>
                <a:gd name="T95" fmla="*/ 1874918 h 5219"/>
                <a:gd name="T96" fmla="*/ 418797 w 1509"/>
                <a:gd name="T97" fmla="*/ 1868796 h 5219"/>
                <a:gd name="T98" fmla="*/ 407284 w 1509"/>
                <a:gd name="T99" fmla="*/ 1839264 h 5219"/>
                <a:gd name="T100" fmla="*/ 385696 w 1509"/>
                <a:gd name="T101" fmla="*/ 1789203 h 5219"/>
                <a:gd name="T102" fmla="*/ 413760 w 1509"/>
                <a:gd name="T103" fmla="*/ 1731220 h 5219"/>
                <a:gd name="T104" fmla="*/ 428871 w 1509"/>
                <a:gd name="T105" fmla="*/ 1671796 h 5219"/>
                <a:gd name="T106" fmla="*/ 442543 w 1509"/>
                <a:gd name="T107" fmla="*/ 1382599 h 5219"/>
                <a:gd name="T108" fmla="*/ 481041 w 1509"/>
                <a:gd name="T109" fmla="*/ 1006247 h 5219"/>
                <a:gd name="T110" fmla="*/ 495792 w 1509"/>
                <a:gd name="T111" fmla="*/ 945382 h 5219"/>
                <a:gd name="T112" fmla="*/ 507306 w 1509"/>
                <a:gd name="T113" fmla="*/ 946103 h 5219"/>
                <a:gd name="T114" fmla="*/ 512343 w 1509"/>
                <a:gd name="T115" fmla="*/ 920172 h 5219"/>
                <a:gd name="T116" fmla="*/ 537528 w 1509"/>
                <a:gd name="T117" fmla="*/ 664829 h 5219"/>
                <a:gd name="T118" fmla="*/ 536089 w 1509"/>
                <a:gd name="T119" fmla="*/ 630255 h 52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09" h="5219">
                  <a:moveTo>
                    <a:pt x="603" y="705"/>
                  </a:moveTo>
                  <a:lnTo>
                    <a:pt x="603" y="705"/>
                  </a:lnTo>
                  <a:cubicBezTo>
                    <a:pt x="603" y="707"/>
                    <a:pt x="603" y="708"/>
                    <a:pt x="602" y="710"/>
                  </a:cubicBezTo>
                  <a:cubicBezTo>
                    <a:pt x="602" y="707"/>
                    <a:pt x="603" y="706"/>
                    <a:pt x="603" y="705"/>
                  </a:cubicBezTo>
                  <a:close/>
                  <a:moveTo>
                    <a:pt x="305" y="1883"/>
                  </a:moveTo>
                  <a:lnTo>
                    <a:pt x="305" y="1883"/>
                  </a:lnTo>
                  <a:cubicBezTo>
                    <a:pt x="307" y="1872"/>
                    <a:pt x="302" y="1869"/>
                    <a:pt x="305" y="1858"/>
                  </a:cubicBezTo>
                  <a:cubicBezTo>
                    <a:pt x="308" y="1848"/>
                    <a:pt x="315" y="1841"/>
                    <a:pt x="321" y="1829"/>
                  </a:cubicBezTo>
                  <a:cubicBezTo>
                    <a:pt x="326" y="1817"/>
                    <a:pt x="318" y="1795"/>
                    <a:pt x="321" y="1774"/>
                  </a:cubicBezTo>
                  <a:cubicBezTo>
                    <a:pt x="323" y="1755"/>
                    <a:pt x="332" y="1661"/>
                    <a:pt x="332" y="1663"/>
                  </a:cubicBezTo>
                  <a:cubicBezTo>
                    <a:pt x="330" y="1683"/>
                    <a:pt x="353" y="1771"/>
                    <a:pt x="350" y="1790"/>
                  </a:cubicBezTo>
                  <a:cubicBezTo>
                    <a:pt x="346" y="1810"/>
                    <a:pt x="343" y="1816"/>
                    <a:pt x="340" y="1856"/>
                  </a:cubicBezTo>
                  <a:cubicBezTo>
                    <a:pt x="337" y="1897"/>
                    <a:pt x="337" y="1944"/>
                    <a:pt x="332" y="1970"/>
                  </a:cubicBezTo>
                  <a:cubicBezTo>
                    <a:pt x="326" y="1996"/>
                    <a:pt x="313" y="2091"/>
                    <a:pt x="313" y="2091"/>
                  </a:cubicBezTo>
                  <a:cubicBezTo>
                    <a:pt x="311" y="2064"/>
                    <a:pt x="297" y="1922"/>
                    <a:pt x="304" y="1911"/>
                  </a:cubicBezTo>
                  <a:cubicBezTo>
                    <a:pt x="312" y="1898"/>
                    <a:pt x="304" y="1894"/>
                    <a:pt x="305" y="1883"/>
                  </a:cubicBezTo>
                  <a:close/>
                  <a:moveTo>
                    <a:pt x="1490" y="1750"/>
                  </a:moveTo>
                  <a:lnTo>
                    <a:pt x="1490" y="1750"/>
                  </a:lnTo>
                  <a:cubicBezTo>
                    <a:pt x="1494" y="1732"/>
                    <a:pt x="1497" y="1712"/>
                    <a:pt x="1494" y="1697"/>
                  </a:cubicBezTo>
                  <a:cubicBezTo>
                    <a:pt x="1492" y="1683"/>
                    <a:pt x="1439" y="1117"/>
                    <a:pt x="1407" y="974"/>
                  </a:cubicBezTo>
                  <a:cubicBezTo>
                    <a:pt x="1376" y="832"/>
                    <a:pt x="1353" y="867"/>
                    <a:pt x="1353" y="867"/>
                  </a:cubicBezTo>
                  <a:cubicBezTo>
                    <a:pt x="1353" y="867"/>
                    <a:pt x="1049" y="775"/>
                    <a:pt x="1024" y="752"/>
                  </a:cubicBezTo>
                  <a:cubicBezTo>
                    <a:pt x="999" y="730"/>
                    <a:pt x="962" y="694"/>
                    <a:pt x="958" y="703"/>
                  </a:cubicBezTo>
                  <a:cubicBezTo>
                    <a:pt x="956" y="693"/>
                    <a:pt x="953" y="687"/>
                    <a:pt x="952" y="685"/>
                  </a:cubicBezTo>
                  <a:cubicBezTo>
                    <a:pt x="952" y="684"/>
                    <a:pt x="952" y="686"/>
                    <a:pt x="951" y="689"/>
                  </a:cubicBezTo>
                  <a:cubicBezTo>
                    <a:pt x="949" y="664"/>
                    <a:pt x="952" y="646"/>
                    <a:pt x="952" y="646"/>
                  </a:cubicBezTo>
                  <a:cubicBezTo>
                    <a:pt x="964" y="628"/>
                    <a:pt x="987" y="572"/>
                    <a:pt x="987" y="572"/>
                  </a:cubicBezTo>
                  <a:cubicBezTo>
                    <a:pt x="1016" y="566"/>
                    <a:pt x="1016" y="531"/>
                    <a:pt x="1046" y="493"/>
                  </a:cubicBezTo>
                  <a:cubicBezTo>
                    <a:pt x="1076" y="456"/>
                    <a:pt x="1070" y="435"/>
                    <a:pt x="1070" y="435"/>
                  </a:cubicBezTo>
                  <a:cubicBezTo>
                    <a:pt x="1118" y="388"/>
                    <a:pt x="1115" y="314"/>
                    <a:pt x="1115" y="314"/>
                  </a:cubicBezTo>
                  <a:cubicBezTo>
                    <a:pt x="1090" y="86"/>
                    <a:pt x="889" y="24"/>
                    <a:pt x="760" y="12"/>
                  </a:cubicBezTo>
                  <a:cubicBezTo>
                    <a:pt x="630" y="0"/>
                    <a:pt x="584" y="137"/>
                    <a:pt x="565" y="192"/>
                  </a:cubicBezTo>
                  <a:cubicBezTo>
                    <a:pt x="545" y="246"/>
                    <a:pt x="553" y="385"/>
                    <a:pt x="553" y="385"/>
                  </a:cubicBezTo>
                  <a:cubicBezTo>
                    <a:pt x="524" y="392"/>
                    <a:pt x="557" y="459"/>
                    <a:pt x="564" y="475"/>
                  </a:cubicBezTo>
                  <a:cubicBezTo>
                    <a:pt x="571" y="491"/>
                    <a:pt x="570" y="488"/>
                    <a:pt x="572" y="509"/>
                  </a:cubicBezTo>
                  <a:cubicBezTo>
                    <a:pt x="574" y="529"/>
                    <a:pt x="603" y="543"/>
                    <a:pt x="603" y="543"/>
                  </a:cubicBezTo>
                  <a:cubicBezTo>
                    <a:pt x="602" y="558"/>
                    <a:pt x="613" y="599"/>
                    <a:pt x="616" y="611"/>
                  </a:cubicBezTo>
                  <a:cubicBezTo>
                    <a:pt x="619" y="623"/>
                    <a:pt x="616" y="682"/>
                    <a:pt x="616" y="682"/>
                  </a:cubicBezTo>
                  <a:cubicBezTo>
                    <a:pt x="612" y="680"/>
                    <a:pt x="607" y="691"/>
                    <a:pt x="604" y="703"/>
                  </a:cubicBezTo>
                  <a:cubicBezTo>
                    <a:pt x="603" y="703"/>
                    <a:pt x="602" y="703"/>
                    <a:pt x="601" y="703"/>
                  </a:cubicBezTo>
                  <a:cubicBezTo>
                    <a:pt x="601" y="703"/>
                    <a:pt x="596" y="705"/>
                    <a:pt x="582" y="725"/>
                  </a:cubicBezTo>
                  <a:cubicBezTo>
                    <a:pt x="567" y="745"/>
                    <a:pt x="550" y="765"/>
                    <a:pt x="537" y="771"/>
                  </a:cubicBezTo>
                  <a:cubicBezTo>
                    <a:pt x="524" y="778"/>
                    <a:pt x="453" y="804"/>
                    <a:pt x="415" y="818"/>
                  </a:cubicBezTo>
                  <a:cubicBezTo>
                    <a:pt x="378" y="832"/>
                    <a:pt x="199" y="890"/>
                    <a:pt x="194" y="889"/>
                  </a:cubicBezTo>
                  <a:cubicBezTo>
                    <a:pt x="189" y="888"/>
                    <a:pt x="184" y="887"/>
                    <a:pt x="178" y="891"/>
                  </a:cubicBezTo>
                  <a:cubicBezTo>
                    <a:pt x="172" y="895"/>
                    <a:pt x="156" y="902"/>
                    <a:pt x="129" y="988"/>
                  </a:cubicBezTo>
                  <a:cubicBezTo>
                    <a:pt x="101" y="1075"/>
                    <a:pt x="30" y="1733"/>
                    <a:pt x="23" y="1750"/>
                  </a:cubicBezTo>
                  <a:cubicBezTo>
                    <a:pt x="17" y="1766"/>
                    <a:pt x="5" y="1791"/>
                    <a:pt x="7" y="1807"/>
                  </a:cubicBezTo>
                  <a:cubicBezTo>
                    <a:pt x="10" y="1823"/>
                    <a:pt x="0" y="1837"/>
                    <a:pt x="7" y="1850"/>
                  </a:cubicBezTo>
                  <a:cubicBezTo>
                    <a:pt x="14" y="1864"/>
                    <a:pt x="7" y="1882"/>
                    <a:pt x="17" y="1914"/>
                  </a:cubicBezTo>
                  <a:cubicBezTo>
                    <a:pt x="25" y="1945"/>
                    <a:pt x="78" y="2447"/>
                    <a:pt x="113" y="2578"/>
                  </a:cubicBezTo>
                  <a:cubicBezTo>
                    <a:pt x="113" y="2578"/>
                    <a:pt x="123" y="2576"/>
                    <a:pt x="138" y="2572"/>
                  </a:cubicBezTo>
                  <a:cubicBezTo>
                    <a:pt x="143" y="2592"/>
                    <a:pt x="155" y="2638"/>
                    <a:pt x="162" y="2637"/>
                  </a:cubicBezTo>
                  <a:cubicBezTo>
                    <a:pt x="165" y="2637"/>
                    <a:pt x="178" y="2635"/>
                    <a:pt x="196" y="2630"/>
                  </a:cubicBezTo>
                  <a:cubicBezTo>
                    <a:pt x="199" y="2644"/>
                    <a:pt x="206" y="2676"/>
                    <a:pt x="219" y="2699"/>
                  </a:cubicBezTo>
                  <a:cubicBezTo>
                    <a:pt x="234" y="2726"/>
                    <a:pt x="253" y="2760"/>
                    <a:pt x="274" y="2782"/>
                  </a:cubicBezTo>
                  <a:cubicBezTo>
                    <a:pt x="266" y="2877"/>
                    <a:pt x="259" y="2959"/>
                    <a:pt x="256" y="2992"/>
                  </a:cubicBezTo>
                  <a:cubicBezTo>
                    <a:pt x="247" y="3089"/>
                    <a:pt x="250" y="3700"/>
                    <a:pt x="256" y="3743"/>
                  </a:cubicBezTo>
                  <a:cubicBezTo>
                    <a:pt x="262" y="3785"/>
                    <a:pt x="317" y="4217"/>
                    <a:pt x="323" y="4262"/>
                  </a:cubicBezTo>
                  <a:cubicBezTo>
                    <a:pt x="329" y="4308"/>
                    <a:pt x="408" y="4745"/>
                    <a:pt x="420" y="4761"/>
                  </a:cubicBezTo>
                  <a:cubicBezTo>
                    <a:pt x="433" y="4776"/>
                    <a:pt x="435" y="4781"/>
                    <a:pt x="420" y="4797"/>
                  </a:cubicBezTo>
                  <a:cubicBezTo>
                    <a:pt x="405" y="4813"/>
                    <a:pt x="394" y="4852"/>
                    <a:pt x="405" y="4895"/>
                  </a:cubicBezTo>
                  <a:cubicBezTo>
                    <a:pt x="415" y="4937"/>
                    <a:pt x="399" y="4968"/>
                    <a:pt x="408" y="4964"/>
                  </a:cubicBezTo>
                  <a:cubicBezTo>
                    <a:pt x="415" y="4963"/>
                    <a:pt x="422" y="4954"/>
                    <a:pt x="440" y="4948"/>
                  </a:cubicBezTo>
                  <a:cubicBezTo>
                    <a:pt x="438" y="4955"/>
                    <a:pt x="435" y="4963"/>
                    <a:pt x="428" y="4974"/>
                  </a:cubicBezTo>
                  <a:cubicBezTo>
                    <a:pt x="414" y="4998"/>
                    <a:pt x="358" y="5044"/>
                    <a:pt x="318" y="5075"/>
                  </a:cubicBezTo>
                  <a:cubicBezTo>
                    <a:pt x="277" y="5106"/>
                    <a:pt x="218" y="5122"/>
                    <a:pt x="198" y="5137"/>
                  </a:cubicBezTo>
                  <a:cubicBezTo>
                    <a:pt x="178" y="5152"/>
                    <a:pt x="184" y="5178"/>
                    <a:pt x="181" y="5182"/>
                  </a:cubicBezTo>
                  <a:cubicBezTo>
                    <a:pt x="177" y="5187"/>
                    <a:pt x="165" y="5196"/>
                    <a:pt x="193" y="5199"/>
                  </a:cubicBezTo>
                  <a:cubicBezTo>
                    <a:pt x="221" y="5203"/>
                    <a:pt x="373" y="5213"/>
                    <a:pt x="445" y="5212"/>
                  </a:cubicBezTo>
                  <a:cubicBezTo>
                    <a:pt x="518" y="5210"/>
                    <a:pt x="555" y="5180"/>
                    <a:pt x="572" y="5163"/>
                  </a:cubicBezTo>
                  <a:cubicBezTo>
                    <a:pt x="590" y="5147"/>
                    <a:pt x="617" y="5165"/>
                    <a:pt x="646" y="5169"/>
                  </a:cubicBezTo>
                  <a:cubicBezTo>
                    <a:pt x="675" y="5174"/>
                    <a:pt x="782" y="5137"/>
                    <a:pt x="782" y="5137"/>
                  </a:cubicBezTo>
                  <a:cubicBezTo>
                    <a:pt x="782" y="5137"/>
                    <a:pt x="778" y="5091"/>
                    <a:pt x="778" y="5079"/>
                  </a:cubicBezTo>
                  <a:cubicBezTo>
                    <a:pt x="778" y="5069"/>
                    <a:pt x="771" y="5069"/>
                    <a:pt x="771" y="5069"/>
                  </a:cubicBezTo>
                  <a:cubicBezTo>
                    <a:pt x="776" y="5044"/>
                    <a:pt x="771" y="5004"/>
                    <a:pt x="765" y="4981"/>
                  </a:cubicBezTo>
                  <a:cubicBezTo>
                    <a:pt x="758" y="4957"/>
                    <a:pt x="726" y="4918"/>
                    <a:pt x="726" y="4918"/>
                  </a:cubicBezTo>
                  <a:cubicBezTo>
                    <a:pt x="723" y="4920"/>
                    <a:pt x="718" y="4920"/>
                    <a:pt x="715" y="4921"/>
                  </a:cubicBezTo>
                  <a:cubicBezTo>
                    <a:pt x="718" y="4919"/>
                    <a:pt x="720" y="4917"/>
                    <a:pt x="722" y="4916"/>
                  </a:cubicBezTo>
                  <a:cubicBezTo>
                    <a:pt x="726" y="4913"/>
                    <a:pt x="729" y="4908"/>
                    <a:pt x="729" y="4903"/>
                  </a:cubicBezTo>
                  <a:cubicBezTo>
                    <a:pt x="730" y="4878"/>
                    <a:pt x="734" y="4804"/>
                    <a:pt x="728" y="4779"/>
                  </a:cubicBezTo>
                  <a:cubicBezTo>
                    <a:pt x="723" y="4748"/>
                    <a:pt x="689" y="4689"/>
                    <a:pt x="694" y="4663"/>
                  </a:cubicBezTo>
                  <a:cubicBezTo>
                    <a:pt x="698" y="4637"/>
                    <a:pt x="677" y="4107"/>
                    <a:pt x="666" y="4007"/>
                  </a:cubicBezTo>
                  <a:cubicBezTo>
                    <a:pt x="656" y="3907"/>
                    <a:pt x="616" y="3824"/>
                    <a:pt x="622" y="3801"/>
                  </a:cubicBezTo>
                  <a:cubicBezTo>
                    <a:pt x="628" y="3779"/>
                    <a:pt x="648" y="3663"/>
                    <a:pt x="663" y="3618"/>
                  </a:cubicBezTo>
                  <a:cubicBezTo>
                    <a:pt x="678" y="3572"/>
                    <a:pt x="673" y="3522"/>
                    <a:pt x="684" y="3457"/>
                  </a:cubicBezTo>
                  <a:cubicBezTo>
                    <a:pt x="697" y="3392"/>
                    <a:pt x="794" y="3024"/>
                    <a:pt x="800" y="3016"/>
                  </a:cubicBezTo>
                  <a:cubicBezTo>
                    <a:pt x="806" y="3009"/>
                    <a:pt x="849" y="3215"/>
                    <a:pt x="861" y="3387"/>
                  </a:cubicBezTo>
                  <a:cubicBezTo>
                    <a:pt x="873" y="3559"/>
                    <a:pt x="868" y="3952"/>
                    <a:pt x="871" y="4045"/>
                  </a:cubicBezTo>
                  <a:cubicBezTo>
                    <a:pt x="875" y="4137"/>
                    <a:pt x="863" y="4522"/>
                    <a:pt x="871" y="4567"/>
                  </a:cubicBezTo>
                  <a:cubicBezTo>
                    <a:pt x="871" y="4583"/>
                    <a:pt x="829" y="4720"/>
                    <a:pt x="814" y="4794"/>
                  </a:cubicBezTo>
                  <a:cubicBezTo>
                    <a:pt x="798" y="4869"/>
                    <a:pt x="794" y="4883"/>
                    <a:pt x="797" y="4903"/>
                  </a:cubicBezTo>
                  <a:cubicBezTo>
                    <a:pt x="800" y="4923"/>
                    <a:pt x="806" y="4963"/>
                    <a:pt x="812" y="4961"/>
                  </a:cubicBezTo>
                  <a:cubicBezTo>
                    <a:pt x="815" y="4960"/>
                    <a:pt x="825" y="4954"/>
                    <a:pt x="840" y="4948"/>
                  </a:cubicBezTo>
                  <a:cubicBezTo>
                    <a:pt x="835" y="4981"/>
                    <a:pt x="826" y="5056"/>
                    <a:pt x="848" y="5082"/>
                  </a:cubicBezTo>
                  <a:cubicBezTo>
                    <a:pt x="848" y="5082"/>
                    <a:pt x="843" y="5084"/>
                    <a:pt x="841" y="5089"/>
                  </a:cubicBezTo>
                  <a:cubicBezTo>
                    <a:pt x="839" y="5096"/>
                    <a:pt x="837" y="5148"/>
                    <a:pt x="837" y="5152"/>
                  </a:cubicBezTo>
                  <a:cubicBezTo>
                    <a:pt x="838" y="5156"/>
                    <a:pt x="841" y="5160"/>
                    <a:pt x="844" y="5168"/>
                  </a:cubicBezTo>
                  <a:cubicBezTo>
                    <a:pt x="847" y="5177"/>
                    <a:pt x="832" y="5198"/>
                    <a:pt x="848" y="5206"/>
                  </a:cubicBezTo>
                  <a:cubicBezTo>
                    <a:pt x="863" y="5215"/>
                    <a:pt x="1083" y="5218"/>
                    <a:pt x="1120" y="5210"/>
                  </a:cubicBezTo>
                  <a:cubicBezTo>
                    <a:pt x="1158" y="5202"/>
                    <a:pt x="1163" y="5194"/>
                    <a:pt x="1164" y="5189"/>
                  </a:cubicBezTo>
                  <a:cubicBezTo>
                    <a:pt x="1164" y="5185"/>
                    <a:pt x="1161" y="5166"/>
                    <a:pt x="1152" y="5163"/>
                  </a:cubicBezTo>
                  <a:cubicBezTo>
                    <a:pt x="1152" y="5163"/>
                    <a:pt x="1155" y="5138"/>
                    <a:pt x="1132" y="5107"/>
                  </a:cubicBezTo>
                  <a:cubicBezTo>
                    <a:pt x="1108" y="5077"/>
                    <a:pt x="1073" y="5017"/>
                    <a:pt x="1073" y="4980"/>
                  </a:cubicBezTo>
                  <a:cubicBezTo>
                    <a:pt x="1073" y="4975"/>
                    <a:pt x="1073" y="4971"/>
                    <a:pt x="1072" y="4968"/>
                  </a:cubicBezTo>
                  <a:cubicBezTo>
                    <a:pt x="1080" y="4959"/>
                    <a:pt x="1091" y="4944"/>
                    <a:pt x="1107" y="4922"/>
                  </a:cubicBezTo>
                  <a:cubicBezTo>
                    <a:pt x="1137" y="4877"/>
                    <a:pt x="1136" y="4838"/>
                    <a:pt x="1150" y="4807"/>
                  </a:cubicBezTo>
                  <a:cubicBezTo>
                    <a:pt x="1163" y="4777"/>
                    <a:pt x="1176" y="4774"/>
                    <a:pt x="1176" y="4732"/>
                  </a:cubicBezTo>
                  <a:cubicBezTo>
                    <a:pt x="1176" y="4689"/>
                    <a:pt x="1189" y="4672"/>
                    <a:pt x="1192" y="4642"/>
                  </a:cubicBezTo>
                  <a:cubicBezTo>
                    <a:pt x="1195" y="4611"/>
                    <a:pt x="1219" y="4372"/>
                    <a:pt x="1222" y="4276"/>
                  </a:cubicBezTo>
                  <a:cubicBezTo>
                    <a:pt x="1225" y="4180"/>
                    <a:pt x="1227" y="3914"/>
                    <a:pt x="1230" y="3839"/>
                  </a:cubicBezTo>
                  <a:cubicBezTo>
                    <a:pt x="1233" y="3762"/>
                    <a:pt x="1295" y="3178"/>
                    <a:pt x="1306" y="3067"/>
                  </a:cubicBezTo>
                  <a:cubicBezTo>
                    <a:pt x="1316" y="2956"/>
                    <a:pt x="1329" y="2888"/>
                    <a:pt x="1337" y="2794"/>
                  </a:cubicBezTo>
                  <a:cubicBezTo>
                    <a:pt x="1338" y="2784"/>
                    <a:pt x="1338" y="2771"/>
                    <a:pt x="1337" y="2758"/>
                  </a:cubicBezTo>
                  <a:cubicBezTo>
                    <a:pt x="1372" y="2699"/>
                    <a:pt x="1377" y="2643"/>
                    <a:pt x="1378" y="2625"/>
                  </a:cubicBezTo>
                  <a:cubicBezTo>
                    <a:pt x="1383" y="2625"/>
                    <a:pt x="1387" y="2626"/>
                    <a:pt x="1390" y="2627"/>
                  </a:cubicBezTo>
                  <a:cubicBezTo>
                    <a:pt x="1401" y="2628"/>
                    <a:pt x="1408" y="2628"/>
                    <a:pt x="1410" y="2627"/>
                  </a:cubicBezTo>
                  <a:cubicBezTo>
                    <a:pt x="1413" y="2622"/>
                    <a:pt x="1419" y="2576"/>
                    <a:pt x="1422" y="2555"/>
                  </a:cubicBezTo>
                  <a:cubicBezTo>
                    <a:pt x="1423" y="2555"/>
                    <a:pt x="1423" y="2555"/>
                    <a:pt x="1424" y="2555"/>
                  </a:cubicBezTo>
                  <a:cubicBezTo>
                    <a:pt x="1466" y="2548"/>
                    <a:pt x="1473" y="2538"/>
                    <a:pt x="1473" y="2538"/>
                  </a:cubicBezTo>
                  <a:cubicBezTo>
                    <a:pt x="1473" y="2538"/>
                    <a:pt x="1488" y="1884"/>
                    <a:pt x="1494" y="1846"/>
                  </a:cubicBezTo>
                  <a:cubicBezTo>
                    <a:pt x="1501" y="1807"/>
                    <a:pt x="1508" y="1798"/>
                    <a:pt x="1506" y="1784"/>
                  </a:cubicBezTo>
                  <a:cubicBezTo>
                    <a:pt x="1504" y="1771"/>
                    <a:pt x="1486" y="1767"/>
                    <a:pt x="1490" y="17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15" name="Freeform 5">
              <a:extLst>
                <a:ext uri="{FF2B5EF4-FFF2-40B4-BE49-F238E27FC236}">
                  <a16:creationId xmlns:a16="http://schemas.microsoft.com/office/drawing/2014/main" id="{BCE443B6-BAC8-2D4A-9D8A-4777B59BCA49}"/>
                </a:ext>
              </a:extLst>
            </p:cNvPr>
            <p:cNvSpPr>
              <a:spLocks/>
            </p:cNvSpPr>
            <p:nvPr/>
          </p:nvSpPr>
          <p:spPr bwMode="auto">
            <a:xfrm>
              <a:off x="2465388" y="2784475"/>
              <a:ext cx="588962" cy="1968500"/>
            </a:xfrm>
            <a:custGeom>
              <a:avLst/>
              <a:gdLst>
                <a:gd name="T0" fmla="*/ 518719 w 1635"/>
                <a:gd name="T1" fmla="*/ 899680 h 5470"/>
                <a:gd name="T2" fmla="*/ 50431 w 1635"/>
                <a:gd name="T3" fmla="*/ 916954 h 5470"/>
                <a:gd name="T4" fmla="*/ 92577 w 1635"/>
                <a:gd name="T5" fmla="*/ 900040 h 5470"/>
                <a:gd name="T6" fmla="*/ 126438 w 1635"/>
                <a:gd name="T7" fmla="*/ 653528 h 5470"/>
                <a:gd name="T8" fmla="*/ 123196 w 1635"/>
                <a:gd name="T9" fmla="*/ 719024 h 5470"/>
                <a:gd name="T10" fmla="*/ 112029 w 1635"/>
                <a:gd name="T11" fmla="*/ 692754 h 5470"/>
                <a:gd name="T12" fmla="*/ 114190 w 1635"/>
                <a:gd name="T13" fmla="*/ 611063 h 5470"/>
                <a:gd name="T14" fmla="*/ 126438 w 1635"/>
                <a:gd name="T15" fmla="*/ 653528 h 5470"/>
                <a:gd name="T16" fmla="*/ 472971 w 1635"/>
                <a:gd name="T17" fmla="*/ 566079 h 5470"/>
                <a:gd name="T18" fmla="*/ 485218 w 1635"/>
                <a:gd name="T19" fmla="*/ 598107 h 5470"/>
                <a:gd name="T20" fmla="*/ 492062 w 1635"/>
                <a:gd name="T21" fmla="*/ 669002 h 5470"/>
                <a:gd name="T22" fmla="*/ 494584 w 1635"/>
                <a:gd name="T23" fmla="*/ 695273 h 5470"/>
                <a:gd name="T24" fmla="*/ 493143 w 1635"/>
                <a:gd name="T25" fmla="*/ 734859 h 5470"/>
                <a:gd name="T26" fmla="*/ 483417 w 1635"/>
                <a:gd name="T27" fmla="*/ 786320 h 5470"/>
                <a:gd name="T28" fmla="*/ 472250 w 1635"/>
                <a:gd name="T29" fmla="*/ 658206 h 5470"/>
                <a:gd name="T30" fmla="*/ 503950 w 1635"/>
                <a:gd name="T31" fmla="*/ 896081 h 5470"/>
                <a:gd name="T32" fmla="*/ 508633 w 1635"/>
                <a:gd name="T33" fmla="*/ 896441 h 5470"/>
                <a:gd name="T34" fmla="*/ 495665 w 1635"/>
                <a:gd name="T35" fmla="*/ 896441 h 5470"/>
                <a:gd name="T36" fmla="*/ 491342 w 1635"/>
                <a:gd name="T37" fmla="*/ 915874 h 5470"/>
                <a:gd name="T38" fmla="*/ 488820 w 1635"/>
                <a:gd name="T39" fmla="*/ 919113 h 5470"/>
                <a:gd name="T40" fmla="*/ 355539 w 1635"/>
                <a:gd name="T41" fmla="*/ 261267 h 5470"/>
                <a:gd name="T42" fmla="*/ 340049 w 1635"/>
                <a:gd name="T43" fmla="*/ 252270 h 5470"/>
                <a:gd name="T44" fmla="*/ 338608 w 1635"/>
                <a:gd name="T45" fmla="*/ 167700 h 5470"/>
                <a:gd name="T46" fmla="*/ 340049 w 1635"/>
                <a:gd name="T47" fmla="*/ 116958 h 5470"/>
                <a:gd name="T48" fmla="*/ 179750 w 1635"/>
                <a:gd name="T49" fmla="*/ 32029 h 5470"/>
                <a:gd name="T50" fmla="*/ 185514 w 1635"/>
                <a:gd name="T51" fmla="*/ 136391 h 5470"/>
                <a:gd name="T52" fmla="*/ 201724 w 1635"/>
                <a:gd name="T53" fmla="*/ 195770 h 5470"/>
                <a:gd name="T54" fmla="*/ 213972 w 1635"/>
                <a:gd name="T55" fmla="*/ 265945 h 5470"/>
                <a:gd name="T56" fmla="*/ 65921 w 1635"/>
                <a:gd name="T57" fmla="*/ 324245 h 5470"/>
                <a:gd name="T58" fmla="*/ 0 w 1635"/>
                <a:gd name="T59" fmla="*/ 704629 h 5470"/>
                <a:gd name="T60" fmla="*/ 46108 w 1635"/>
                <a:gd name="T61" fmla="*/ 921272 h 5470"/>
                <a:gd name="T62" fmla="*/ 59076 w 1635"/>
                <a:gd name="T63" fmla="*/ 938186 h 5470"/>
                <a:gd name="T64" fmla="*/ 101943 w 1635"/>
                <a:gd name="T65" fmla="*/ 1177501 h 5470"/>
                <a:gd name="T66" fmla="*/ 81050 w 1635"/>
                <a:gd name="T67" fmla="*/ 1764453 h 5470"/>
                <a:gd name="T68" fmla="*/ 95098 w 1635"/>
                <a:gd name="T69" fmla="*/ 1861258 h 5470"/>
                <a:gd name="T70" fmla="*/ 75286 w 1635"/>
                <a:gd name="T71" fmla="*/ 1922436 h 5470"/>
                <a:gd name="T72" fmla="*/ 88614 w 1635"/>
                <a:gd name="T73" fmla="*/ 1956264 h 5470"/>
                <a:gd name="T74" fmla="*/ 178310 w 1635"/>
                <a:gd name="T75" fmla="*/ 1935392 h 5470"/>
                <a:gd name="T76" fmla="*/ 187675 w 1635"/>
                <a:gd name="T77" fmla="*/ 1897965 h 5470"/>
                <a:gd name="T78" fmla="*/ 197041 w 1635"/>
                <a:gd name="T79" fmla="*/ 1854421 h 5470"/>
                <a:gd name="T80" fmla="*/ 217574 w 1635"/>
                <a:gd name="T81" fmla="*/ 1556087 h 5470"/>
                <a:gd name="T82" fmla="*/ 258999 w 1635"/>
                <a:gd name="T83" fmla="*/ 1199453 h 5470"/>
                <a:gd name="T84" fmla="*/ 362743 w 1635"/>
                <a:gd name="T85" fmla="*/ 1496348 h 5470"/>
                <a:gd name="T86" fmla="*/ 360221 w 1635"/>
                <a:gd name="T87" fmla="*/ 1787484 h 5470"/>
                <a:gd name="T88" fmla="*/ 379313 w 1635"/>
                <a:gd name="T89" fmla="*/ 1855140 h 5470"/>
                <a:gd name="T90" fmla="*/ 377872 w 1635"/>
                <a:gd name="T91" fmla="*/ 1904083 h 5470"/>
                <a:gd name="T92" fmla="*/ 394082 w 1635"/>
                <a:gd name="T93" fmla="*/ 1949787 h 5470"/>
                <a:gd name="T94" fmla="*/ 496025 w 1635"/>
                <a:gd name="T95" fmla="*/ 1953385 h 5470"/>
                <a:gd name="T96" fmla="*/ 468288 w 1635"/>
                <a:gd name="T97" fmla="*/ 1883210 h 5470"/>
                <a:gd name="T98" fmla="*/ 470809 w 1635"/>
                <a:gd name="T99" fmla="*/ 1840026 h 5470"/>
                <a:gd name="T100" fmla="*/ 496745 w 1635"/>
                <a:gd name="T101" fmla="*/ 1616545 h 5470"/>
                <a:gd name="T102" fmla="*/ 494224 w 1635"/>
                <a:gd name="T103" fmla="*/ 997205 h 5470"/>
                <a:gd name="T104" fmla="*/ 537450 w 1635"/>
                <a:gd name="T105" fmla="*/ 943225 h 5470"/>
                <a:gd name="T106" fmla="*/ 543574 w 1635"/>
                <a:gd name="T107" fmla="*/ 937467 h 5470"/>
                <a:gd name="T108" fmla="*/ 557263 w 1635"/>
                <a:gd name="T109" fmla="*/ 921632 h 5470"/>
                <a:gd name="T110" fmla="*/ 521240 w 1635"/>
                <a:gd name="T111" fmla="*/ 304452 h 54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35" h="5470">
                  <a:moveTo>
                    <a:pt x="1485" y="2538"/>
                  </a:moveTo>
                  <a:lnTo>
                    <a:pt x="1485" y="2538"/>
                  </a:lnTo>
                  <a:cubicBezTo>
                    <a:pt x="1447" y="2506"/>
                    <a:pt x="1423" y="2494"/>
                    <a:pt x="1421" y="2493"/>
                  </a:cubicBezTo>
                  <a:cubicBezTo>
                    <a:pt x="1428" y="2494"/>
                    <a:pt x="1434" y="2497"/>
                    <a:pt x="1440" y="2500"/>
                  </a:cubicBezTo>
                  <a:cubicBezTo>
                    <a:pt x="1450" y="2507"/>
                    <a:pt x="1478" y="2531"/>
                    <a:pt x="1503" y="2552"/>
                  </a:cubicBezTo>
                  <a:cubicBezTo>
                    <a:pt x="1498" y="2548"/>
                    <a:pt x="1493" y="2544"/>
                    <a:pt x="1485" y="2538"/>
                  </a:cubicBezTo>
                  <a:close/>
                  <a:moveTo>
                    <a:pt x="129" y="2557"/>
                  </a:moveTo>
                  <a:lnTo>
                    <a:pt x="129" y="2557"/>
                  </a:lnTo>
                  <a:cubicBezTo>
                    <a:pt x="132" y="2555"/>
                    <a:pt x="136" y="2552"/>
                    <a:pt x="140" y="2548"/>
                  </a:cubicBezTo>
                  <a:cubicBezTo>
                    <a:pt x="136" y="2552"/>
                    <a:pt x="133" y="2555"/>
                    <a:pt x="130" y="2558"/>
                  </a:cubicBezTo>
                  <a:cubicBezTo>
                    <a:pt x="129" y="2558"/>
                    <a:pt x="129" y="2557"/>
                    <a:pt x="129" y="2557"/>
                  </a:cubicBezTo>
                  <a:close/>
                  <a:moveTo>
                    <a:pt x="257" y="2501"/>
                  </a:moveTo>
                  <a:lnTo>
                    <a:pt x="257" y="2501"/>
                  </a:lnTo>
                  <a:cubicBezTo>
                    <a:pt x="240" y="2503"/>
                    <a:pt x="216" y="2508"/>
                    <a:pt x="199" y="2516"/>
                  </a:cubicBezTo>
                  <a:cubicBezTo>
                    <a:pt x="182" y="2523"/>
                    <a:pt x="168" y="2530"/>
                    <a:pt x="156" y="2538"/>
                  </a:cubicBezTo>
                  <a:cubicBezTo>
                    <a:pt x="183" y="2520"/>
                    <a:pt x="218" y="2502"/>
                    <a:pt x="257" y="2501"/>
                  </a:cubicBezTo>
                  <a:close/>
                  <a:moveTo>
                    <a:pt x="351" y="1816"/>
                  </a:moveTo>
                  <a:lnTo>
                    <a:pt x="351" y="1816"/>
                  </a:lnTo>
                  <a:cubicBezTo>
                    <a:pt x="354" y="1834"/>
                    <a:pt x="356" y="1853"/>
                    <a:pt x="355" y="1871"/>
                  </a:cubicBezTo>
                  <a:cubicBezTo>
                    <a:pt x="355" y="1890"/>
                    <a:pt x="351" y="1909"/>
                    <a:pt x="348" y="1928"/>
                  </a:cubicBezTo>
                  <a:cubicBezTo>
                    <a:pt x="343" y="1951"/>
                    <a:pt x="348" y="1975"/>
                    <a:pt x="342" y="1998"/>
                  </a:cubicBezTo>
                  <a:cubicBezTo>
                    <a:pt x="336" y="2024"/>
                    <a:pt x="327" y="2051"/>
                    <a:pt x="319" y="2077"/>
                  </a:cubicBezTo>
                  <a:cubicBezTo>
                    <a:pt x="317" y="2084"/>
                    <a:pt x="314" y="2092"/>
                    <a:pt x="307" y="2093"/>
                  </a:cubicBezTo>
                  <a:cubicBezTo>
                    <a:pt x="296" y="2038"/>
                    <a:pt x="298" y="1980"/>
                    <a:pt x="311" y="1925"/>
                  </a:cubicBezTo>
                  <a:cubicBezTo>
                    <a:pt x="317" y="1904"/>
                    <a:pt x="324" y="1882"/>
                    <a:pt x="321" y="1859"/>
                  </a:cubicBezTo>
                  <a:cubicBezTo>
                    <a:pt x="320" y="1846"/>
                    <a:pt x="315" y="1832"/>
                    <a:pt x="312" y="1819"/>
                  </a:cubicBezTo>
                  <a:cubicBezTo>
                    <a:pt x="302" y="1779"/>
                    <a:pt x="310" y="1738"/>
                    <a:pt x="317" y="1698"/>
                  </a:cubicBezTo>
                  <a:cubicBezTo>
                    <a:pt x="322" y="1672"/>
                    <a:pt x="327" y="1644"/>
                    <a:pt x="332" y="1617"/>
                  </a:cubicBezTo>
                  <a:cubicBezTo>
                    <a:pt x="341" y="1640"/>
                    <a:pt x="344" y="1666"/>
                    <a:pt x="347" y="1690"/>
                  </a:cubicBezTo>
                  <a:cubicBezTo>
                    <a:pt x="352" y="1732"/>
                    <a:pt x="347" y="1774"/>
                    <a:pt x="351" y="1816"/>
                  </a:cubicBezTo>
                  <a:close/>
                  <a:moveTo>
                    <a:pt x="617" y="738"/>
                  </a:moveTo>
                  <a:lnTo>
                    <a:pt x="617" y="738"/>
                  </a:lnTo>
                  <a:cubicBezTo>
                    <a:pt x="617" y="735"/>
                    <a:pt x="617" y="732"/>
                    <a:pt x="617" y="730"/>
                  </a:cubicBezTo>
                  <a:cubicBezTo>
                    <a:pt x="617" y="734"/>
                    <a:pt x="617" y="736"/>
                    <a:pt x="617" y="738"/>
                  </a:cubicBezTo>
                  <a:close/>
                  <a:moveTo>
                    <a:pt x="1313" y="1573"/>
                  </a:moveTo>
                  <a:lnTo>
                    <a:pt x="1313" y="1573"/>
                  </a:lnTo>
                  <a:cubicBezTo>
                    <a:pt x="1314" y="1567"/>
                    <a:pt x="1316" y="1561"/>
                    <a:pt x="1322" y="1561"/>
                  </a:cubicBezTo>
                  <a:cubicBezTo>
                    <a:pt x="1324" y="1560"/>
                    <a:pt x="1337" y="1599"/>
                    <a:pt x="1337" y="1602"/>
                  </a:cubicBezTo>
                  <a:cubicBezTo>
                    <a:pt x="1346" y="1634"/>
                    <a:pt x="1349" y="1644"/>
                    <a:pt x="1347" y="1662"/>
                  </a:cubicBezTo>
                  <a:cubicBezTo>
                    <a:pt x="1345" y="1705"/>
                    <a:pt x="1344" y="1729"/>
                    <a:pt x="1342" y="1773"/>
                  </a:cubicBezTo>
                  <a:cubicBezTo>
                    <a:pt x="1340" y="1795"/>
                    <a:pt x="1339" y="1819"/>
                    <a:pt x="1353" y="1837"/>
                  </a:cubicBezTo>
                  <a:cubicBezTo>
                    <a:pt x="1358" y="1844"/>
                    <a:pt x="1366" y="1851"/>
                    <a:pt x="1366" y="1859"/>
                  </a:cubicBezTo>
                  <a:cubicBezTo>
                    <a:pt x="1365" y="1867"/>
                    <a:pt x="1359" y="1873"/>
                    <a:pt x="1359" y="1881"/>
                  </a:cubicBezTo>
                  <a:cubicBezTo>
                    <a:pt x="1359" y="1887"/>
                    <a:pt x="1362" y="1891"/>
                    <a:pt x="1365" y="1896"/>
                  </a:cubicBezTo>
                  <a:cubicBezTo>
                    <a:pt x="1371" y="1907"/>
                    <a:pt x="1372" y="1919"/>
                    <a:pt x="1373" y="1932"/>
                  </a:cubicBezTo>
                  <a:cubicBezTo>
                    <a:pt x="1374" y="1950"/>
                    <a:pt x="1375" y="1969"/>
                    <a:pt x="1377" y="1988"/>
                  </a:cubicBezTo>
                  <a:cubicBezTo>
                    <a:pt x="1377" y="1997"/>
                    <a:pt x="1378" y="2007"/>
                    <a:pt x="1376" y="2016"/>
                  </a:cubicBezTo>
                  <a:cubicBezTo>
                    <a:pt x="1375" y="2025"/>
                    <a:pt x="1372" y="2033"/>
                    <a:pt x="1369" y="2042"/>
                  </a:cubicBezTo>
                  <a:cubicBezTo>
                    <a:pt x="1363" y="2061"/>
                    <a:pt x="1350" y="2160"/>
                    <a:pt x="1350" y="2181"/>
                  </a:cubicBezTo>
                  <a:cubicBezTo>
                    <a:pt x="1350" y="2185"/>
                    <a:pt x="1347" y="2191"/>
                    <a:pt x="1344" y="2188"/>
                  </a:cubicBezTo>
                  <a:cubicBezTo>
                    <a:pt x="1343" y="2188"/>
                    <a:pt x="1343" y="2186"/>
                    <a:pt x="1342" y="2185"/>
                  </a:cubicBezTo>
                  <a:cubicBezTo>
                    <a:pt x="1329" y="2111"/>
                    <a:pt x="1340" y="1959"/>
                    <a:pt x="1318" y="1887"/>
                  </a:cubicBezTo>
                  <a:cubicBezTo>
                    <a:pt x="1315" y="1879"/>
                    <a:pt x="1312" y="1870"/>
                    <a:pt x="1311" y="1861"/>
                  </a:cubicBezTo>
                  <a:cubicBezTo>
                    <a:pt x="1310" y="1851"/>
                    <a:pt x="1311" y="1839"/>
                    <a:pt x="1311" y="1829"/>
                  </a:cubicBezTo>
                  <a:cubicBezTo>
                    <a:pt x="1317" y="1753"/>
                    <a:pt x="1299" y="1648"/>
                    <a:pt x="1313" y="1573"/>
                  </a:cubicBezTo>
                  <a:close/>
                  <a:moveTo>
                    <a:pt x="1402" y="2490"/>
                  </a:moveTo>
                  <a:lnTo>
                    <a:pt x="1402" y="2490"/>
                  </a:lnTo>
                  <a:cubicBezTo>
                    <a:pt x="1402" y="2490"/>
                    <a:pt x="1400" y="2490"/>
                    <a:pt x="1399" y="2490"/>
                  </a:cubicBezTo>
                  <a:cubicBezTo>
                    <a:pt x="1400" y="2490"/>
                    <a:pt x="1402" y="2490"/>
                    <a:pt x="1402" y="2490"/>
                  </a:cubicBezTo>
                  <a:close/>
                  <a:moveTo>
                    <a:pt x="1412" y="2491"/>
                  </a:moveTo>
                  <a:lnTo>
                    <a:pt x="1412" y="2491"/>
                  </a:lnTo>
                  <a:cubicBezTo>
                    <a:pt x="1410" y="2491"/>
                    <a:pt x="1409" y="2490"/>
                    <a:pt x="1408" y="2490"/>
                  </a:cubicBezTo>
                  <a:cubicBezTo>
                    <a:pt x="1409" y="2490"/>
                    <a:pt x="1410" y="2491"/>
                    <a:pt x="1412" y="2491"/>
                  </a:cubicBezTo>
                  <a:close/>
                  <a:moveTo>
                    <a:pt x="1421" y="2493"/>
                  </a:moveTo>
                  <a:lnTo>
                    <a:pt x="1421" y="2493"/>
                  </a:lnTo>
                  <a:cubicBezTo>
                    <a:pt x="1420" y="2493"/>
                    <a:pt x="1419" y="2492"/>
                    <a:pt x="1418" y="2492"/>
                  </a:cubicBezTo>
                  <a:cubicBezTo>
                    <a:pt x="1419" y="2492"/>
                    <a:pt x="1420" y="2493"/>
                    <a:pt x="1421" y="2493"/>
                  </a:cubicBezTo>
                  <a:close/>
                  <a:moveTo>
                    <a:pt x="1376" y="2491"/>
                  </a:moveTo>
                  <a:lnTo>
                    <a:pt x="1376" y="2491"/>
                  </a:lnTo>
                  <a:cubicBezTo>
                    <a:pt x="1377" y="2490"/>
                    <a:pt x="1385" y="2489"/>
                    <a:pt x="1395" y="2490"/>
                  </a:cubicBezTo>
                  <a:cubicBezTo>
                    <a:pt x="1385" y="2490"/>
                    <a:pt x="1378" y="2490"/>
                    <a:pt x="1376" y="2491"/>
                  </a:cubicBezTo>
                  <a:close/>
                  <a:moveTo>
                    <a:pt x="1364" y="2545"/>
                  </a:moveTo>
                  <a:lnTo>
                    <a:pt x="1364" y="2545"/>
                  </a:lnTo>
                  <a:lnTo>
                    <a:pt x="1364" y="2547"/>
                  </a:lnTo>
                  <a:cubicBezTo>
                    <a:pt x="1366" y="2547"/>
                    <a:pt x="1367" y="2547"/>
                    <a:pt x="1368" y="2547"/>
                  </a:cubicBezTo>
                  <a:cubicBezTo>
                    <a:pt x="1366" y="2548"/>
                    <a:pt x="1362" y="2550"/>
                    <a:pt x="1357" y="2554"/>
                  </a:cubicBezTo>
                  <a:cubicBezTo>
                    <a:pt x="1360" y="2550"/>
                    <a:pt x="1362" y="2547"/>
                    <a:pt x="1364" y="2545"/>
                  </a:cubicBezTo>
                  <a:close/>
                  <a:moveTo>
                    <a:pt x="1447" y="846"/>
                  </a:moveTo>
                  <a:lnTo>
                    <a:pt x="1447" y="846"/>
                  </a:lnTo>
                  <a:cubicBezTo>
                    <a:pt x="1447" y="846"/>
                    <a:pt x="1085" y="773"/>
                    <a:pt x="1044" y="756"/>
                  </a:cubicBezTo>
                  <a:cubicBezTo>
                    <a:pt x="1004" y="739"/>
                    <a:pt x="999" y="718"/>
                    <a:pt x="987" y="726"/>
                  </a:cubicBezTo>
                  <a:cubicBezTo>
                    <a:pt x="977" y="716"/>
                    <a:pt x="962" y="709"/>
                    <a:pt x="957" y="706"/>
                  </a:cubicBezTo>
                  <a:cubicBezTo>
                    <a:pt x="951" y="703"/>
                    <a:pt x="939" y="694"/>
                    <a:pt x="944" y="701"/>
                  </a:cubicBezTo>
                  <a:cubicBezTo>
                    <a:pt x="940" y="698"/>
                    <a:pt x="937" y="694"/>
                    <a:pt x="936" y="690"/>
                  </a:cubicBezTo>
                  <a:cubicBezTo>
                    <a:pt x="928" y="673"/>
                    <a:pt x="927" y="587"/>
                    <a:pt x="927" y="587"/>
                  </a:cubicBezTo>
                  <a:cubicBezTo>
                    <a:pt x="945" y="549"/>
                    <a:pt x="940" y="466"/>
                    <a:pt x="940" y="466"/>
                  </a:cubicBezTo>
                  <a:cubicBezTo>
                    <a:pt x="961" y="471"/>
                    <a:pt x="975" y="427"/>
                    <a:pt x="984" y="398"/>
                  </a:cubicBezTo>
                  <a:cubicBezTo>
                    <a:pt x="994" y="368"/>
                    <a:pt x="1008" y="358"/>
                    <a:pt x="993" y="329"/>
                  </a:cubicBezTo>
                  <a:cubicBezTo>
                    <a:pt x="979" y="301"/>
                    <a:pt x="944" y="325"/>
                    <a:pt x="944" y="325"/>
                  </a:cubicBezTo>
                  <a:cubicBezTo>
                    <a:pt x="947" y="286"/>
                    <a:pt x="937" y="181"/>
                    <a:pt x="918" y="118"/>
                  </a:cubicBezTo>
                  <a:cubicBezTo>
                    <a:pt x="899" y="56"/>
                    <a:pt x="743" y="2"/>
                    <a:pt x="677" y="1"/>
                  </a:cubicBezTo>
                  <a:cubicBezTo>
                    <a:pt x="612" y="0"/>
                    <a:pt x="532" y="47"/>
                    <a:pt x="499" y="89"/>
                  </a:cubicBezTo>
                  <a:cubicBezTo>
                    <a:pt x="467" y="130"/>
                    <a:pt x="466" y="140"/>
                    <a:pt x="471" y="216"/>
                  </a:cubicBezTo>
                  <a:cubicBezTo>
                    <a:pt x="476" y="287"/>
                    <a:pt x="510" y="368"/>
                    <a:pt x="515" y="379"/>
                  </a:cubicBezTo>
                  <a:cubicBezTo>
                    <a:pt x="509" y="374"/>
                    <a:pt x="485" y="365"/>
                    <a:pt x="475" y="387"/>
                  </a:cubicBezTo>
                  <a:cubicBezTo>
                    <a:pt x="448" y="458"/>
                    <a:pt x="560" y="544"/>
                    <a:pt x="560" y="544"/>
                  </a:cubicBezTo>
                  <a:cubicBezTo>
                    <a:pt x="569" y="605"/>
                    <a:pt x="604" y="619"/>
                    <a:pt x="607" y="635"/>
                  </a:cubicBezTo>
                  <a:cubicBezTo>
                    <a:pt x="609" y="648"/>
                    <a:pt x="615" y="700"/>
                    <a:pt x="616" y="725"/>
                  </a:cubicBezTo>
                  <a:cubicBezTo>
                    <a:pt x="613" y="722"/>
                    <a:pt x="605" y="728"/>
                    <a:pt x="594" y="739"/>
                  </a:cubicBezTo>
                  <a:cubicBezTo>
                    <a:pt x="590" y="738"/>
                    <a:pt x="583" y="740"/>
                    <a:pt x="574" y="748"/>
                  </a:cubicBezTo>
                  <a:cubicBezTo>
                    <a:pt x="561" y="761"/>
                    <a:pt x="542" y="768"/>
                    <a:pt x="490" y="790"/>
                  </a:cubicBezTo>
                  <a:cubicBezTo>
                    <a:pt x="438" y="813"/>
                    <a:pt x="212" y="891"/>
                    <a:pt x="183" y="901"/>
                  </a:cubicBezTo>
                  <a:cubicBezTo>
                    <a:pt x="152" y="912"/>
                    <a:pt x="154" y="886"/>
                    <a:pt x="143" y="943"/>
                  </a:cubicBezTo>
                  <a:cubicBezTo>
                    <a:pt x="133" y="1002"/>
                    <a:pt x="19" y="1774"/>
                    <a:pt x="0" y="1956"/>
                  </a:cubicBezTo>
                  <a:cubicBezTo>
                    <a:pt x="0" y="1956"/>
                    <a:pt x="0" y="1957"/>
                    <a:pt x="0" y="1958"/>
                  </a:cubicBezTo>
                  <a:cubicBezTo>
                    <a:pt x="4" y="1978"/>
                    <a:pt x="92" y="2567"/>
                    <a:pt x="100" y="2574"/>
                  </a:cubicBezTo>
                  <a:cubicBezTo>
                    <a:pt x="103" y="2577"/>
                    <a:pt x="113" y="2569"/>
                    <a:pt x="128" y="2558"/>
                  </a:cubicBezTo>
                  <a:cubicBezTo>
                    <a:pt x="128" y="2559"/>
                    <a:pt x="128" y="2559"/>
                    <a:pt x="128" y="2560"/>
                  </a:cubicBezTo>
                  <a:cubicBezTo>
                    <a:pt x="128" y="2561"/>
                    <a:pt x="126" y="2561"/>
                    <a:pt x="126" y="2562"/>
                  </a:cubicBezTo>
                  <a:cubicBezTo>
                    <a:pt x="126" y="2562"/>
                    <a:pt x="142" y="2620"/>
                    <a:pt x="150" y="2617"/>
                  </a:cubicBezTo>
                  <a:cubicBezTo>
                    <a:pt x="151" y="2617"/>
                    <a:pt x="156" y="2612"/>
                    <a:pt x="164" y="2607"/>
                  </a:cubicBezTo>
                  <a:cubicBezTo>
                    <a:pt x="169" y="2625"/>
                    <a:pt x="201" y="2735"/>
                    <a:pt x="267" y="2764"/>
                  </a:cubicBezTo>
                  <a:cubicBezTo>
                    <a:pt x="267" y="2773"/>
                    <a:pt x="266" y="2782"/>
                    <a:pt x="266" y="2791"/>
                  </a:cubicBezTo>
                  <a:cubicBezTo>
                    <a:pt x="257" y="2962"/>
                    <a:pt x="270" y="3042"/>
                    <a:pt x="283" y="3272"/>
                  </a:cubicBezTo>
                  <a:cubicBezTo>
                    <a:pt x="302" y="3608"/>
                    <a:pt x="274" y="3852"/>
                    <a:pt x="262" y="3900"/>
                  </a:cubicBezTo>
                  <a:cubicBezTo>
                    <a:pt x="250" y="3946"/>
                    <a:pt x="229" y="4439"/>
                    <a:pt x="229" y="4536"/>
                  </a:cubicBezTo>
                  <a:cubicBezTo>
                    <a:pt x="228" y="4600"/>
                    <a:pt x="231" y="4878"/>
                    <a:pt x="225" y="4903"/>
                  </a:cubicBezTo>
                  <a:cubicBezTo>
                    <a:pt x="219" y="4928"/>
                    <a:pt x="237" y="4985"/>
                    <a:pt x="247" y="5004"/>
                  </a:cubicBezTo>
                  <a:cubicBezTo>
                    <a:pt x="256" y="5022"/>
                    <a:pt x="246" y="5054"/>
                    <a:pt x="249" y="5085"/>
                  </a:cubicBezTo>
                  <a:cubicBezTo>
                    <a:pt x="252" y="5116"/>
                    <a:pt x="255" y="5178"/>
                    <a:pt x="264" y="5172"/>
                  </a:cubicBezTo>
                  <a:cubicBezTo>
                    <a:pt x="266" y="5171"/>
                    <a:pt x="274" y="5168"/>
                    <a:pt x="285" y="5165"/>
                  </a:cubicBezTo>
                  <a:cubicBezTo>
                    <a:pt x="285" y="5181"/>
                    <a:pt x="285" y="5204"/>
                    <a:pt x="278" y="5223"/>
                  </a:cubicBezTo>
                  <a:cubicBezTo>
                    <a:pt x="266" y="5260"/>
                    <a:pt x="216" y="5304"/>
                    <a:pt x="209" y="5342"/>
                  </a:cubicBezTo>
                  <a:cubicBezTo>
                    <a:pt x="203" y="5380"/>
                    <a:pt x="209" y="5387"/>
                    <a:pt x="209" y="5387"/>
                  </a:cubicBezTo>
                  <a:cubicBezTo>
                    <a:pt x="209" y="5387"/>
                    <a:pt x="206" y="5403"/>
                    <a:pt x="207" y="5416"/>
                  </a:cubicBezTo>
                  <a:cubicBezTo>
                    <a:pt x="208" y="5428"/>
                    <a:pt x="219" y="5430"/>
                    <a:pt x="246" y="5436"/>
                  </a:cubicBezTo>
                  <a:cubicBezTo>
                    <a:pt x="272" y="5443"/>
                    <a:pt x="406" y="5456"/>
                    <a:pt x="476" y="5421"/>
                  </a:cubicBezTo>
                  <a:cubicBezTo>
                    <a:pt x="476" y="5421"/>
                    <a:pt x="492" y="5410"/>
                    <a:pt x="495" y="5402"/>
                  </a:cubicBezTo>
                  <a:cubicBezTo>
                    <a:pt x="498" y="5395"/>
                    <a:pt x="495" y="5378"/>
                    <a:pt x="495" y="5378"/>
                  </a:cubicBezTo>
                  <a:cubicBezTo>
                    <a:pt x="495" y="5378"/>
                    <a:pt x="483" y="5367"/>
                    <a:pt x="496" y="5360"/>
                  </a:cubicBezTo>
                  <a:cubicBezTo>
                    <a:pt x="509" y="5352"/>
                    <a:pt x="525" y="5349"/>
                    <a:pt x="526" y="5341"/>
                  </a:cubicBezTo>
                  <a:cubicBezTo>
                    <a:pt x="527" y="5332"/>
                    <a:pt x="521" y="5274"/>
                    <a:pt x="521" y="5274"/>
                  </a:cubicBezTo>
                  <a:cubicBezTo>
                    <a:pt x="521" y="5274"/>
                    <a:pt x="525" y="5257"/>
                    <a:pt x="526" y="5242"/>
                  </a:cubicBezTo>
                  <a:cubicBezTo>
                    <a:pt x="528" y="5228"/>
                    <a:pt x="536" y="5180"/>
                    <a:pt x="517" y="5143"/>
                  </a:cubicBezTo>
                  <a:cubicBezTo>
                    <a:pt x="529" y="5145"/>
                    <a:pt x="539" y="5149"/>
                    <a:pt x="547" y="5153"/>
                  </a:cubicBezTo>
                  <a:cubicBezTo>
                    <a:pt x="547" y="5153"/>
                    <a:pt x="554" y="5156"/>
                    <a:pt x="563" y="5094"/>
                  </a:cubicBezTo>
                  <a:cubicBezTo>
                    <a:pt x="573" y="5032"/>
                    <a:pt x="592" y="4856"/>
                    <a:pt x="579" y="4785"/>
                  </a:cubicBezTo>
                  <a:cubicBezTo>
                    <a:pt x="566" y="4713"/>
                    <a:pt x="601" y="4495"/>
                    <a:pt x="604" y="4324"/>
                  </a:cubicBezTo>
                  <a:cubicBezTo>
                    <a:pt x="607" y="4153"/>
                    <a:pt x="650" y="3733"/>
                    <a:pt x="678" y="3562"/>
                  </a:cubicBezTo>
                  <a:cubicBezTo>
                    <a:pt x="684" y="3529"/>
                    <a:pt x="694" y="3469"/>
                    <a:pt x="707" y="3399"/>
                  </a:cubicBezTo>
                  <a:cubicBezTo>
                    <a:pt x="710" y="3383"/>
                    <a:pt x="716" y="3350"/>
                    <a:pt x="719" y="3333"/>
                  </a:cubicBezTo>
                  <a:cubicBezTo>
                    <a:pt x="758" y="3126"/>
                    <a:pt x="807" y="2875"/>
                    <a:pt x="816" y="2904"/>
                  </a:cubicBezTo>
                  <a:cubicBezTo>
                    <a:pt x="828" y="2950"/>
                    <a:pt x="982" y="3791"/>
                    <a:pt x="993" y="3897"/>
                  </a:cubicBezTo>
                  <a:cubicBezTo>
                    <a:pt x="1005" y="4009"/>
                    <a:pt x="997" y="4090"/>
                    <a:pt x="1007" y="4158"/>
                  </a:cubicBezTo>
                  <a:cubicBezTo>
                    <a:pt x="1016" y="4227"/>
                    <a:pt x="1007" y="4517"/>
                    <a:pt x="1007" y="4517"/>
                  </a:cubicBezTo>
                  <a:cubicBezTo>
                    <a:pt x="1012" y="4607"/>
                    <a:pt x="1015" y="4707"/>
                    <a:pt x="1011" y="4766"/>
                  </a:cubicBezTo>
                  <a:cubicBezTo>
                    <a:pt x="1007" y="4825"/>
                    <a:pt x="1003" y="4936"/>
                    <a:pt x="1000" y="4967"/>
                  </a:cubicBezTo>
                  <a:cubicBezTo>
                    <a:pt x="997" y="4998"/>
                    <a:pt x="991" y="5001"/>
                    <a:pt x="1000" y="5022"/>
                  </a:cubicBezTo>
                  <a:cubicBezTo>
                    <a:pt x="1010" y="5044"/>
                    <a:pt x="991" y="5128"/>
                    <a:pt x="1013" y="5153"/>
                  </a:cubicBezTo>
                  <a:cubicBezTo>
                    <a:pt x="1019" y="5160"/>
                    <a:pt x="1033" y="5159"/>
                    <a:pt x="1053" y="5155"/>
                  </a:cubicBezTo>
                  <a:cubicBezTo>
                    <a:pt x="1054" y="5159"/>
                    <a:pt x="1054" y="5163"/>
                    <a:pt x="1054" y="5165"/>
                  </a:cubicBezTo>
                  <a:cubicBezTo>
                    <a:pt x="1051" y="5175"/>
                    <a:pt x="1031" y="5242"/>
                    <a:pt x="1054" y="5272"/>
                  </a:cubicBezTo>
                  <a:cubicBezTo>
                    <a:pt x="1054" y="5272"/>
                    <a:pt x="1048" y="5279"/>
                    <a:pt x="1049" y="5291"/>
                  </a:cubicBezTo>
                  <a:cubicBezTo>
                    <a:pt x="1050" y="5304"/>
                    <a:pt x="1049" y="5351"/>
                    <a:pt x="1049" y="5351"/>
                  </a:cubicBezTo>
                  <a:cubicBezTo>
                    <a:pt x="1049" y="5351"/>
                    <a:pt x="1070" y="5361"/>
                    <a:pt x="1087" y="5371"/>
                  </a:cubicBezTo>
                  <a:cubicBezTo>
                    <a:pt x="1104" y="5381"/>
                    <a:pt x="1089" y="5399"/>
                    <a:pt x="1094" y="5418"/>
                  </a:cubicBezTo>
                  <a:cubicBezTo>
                    <a:pt x="1100" y="5436"/>
                    <a:pt x="1113" y="5438"/>
                    <a:pt x="1138" y="5444"/>
                  </a:cubicBezTo>
                  <a:cubicBezTo>
                    <a:pt x="1162" y="5451"/>
                    <a:pt x="1267" y="5469"/>
                    <a:pt x="1327" y="5453"/>
                  </a:cubicBezTo>
                  <a:cubicBezTo>
                    <a:pt x="1327" y="5453"/>
                    <a:pt x="1365" y="5442"/>
                    <a:pt x="1377" y="5428"/>
                  </a:cubicBezTo>
                  <a:cubicBezTo>
                    <a:pt x="1377" y="5428"/>
                    <a:pt x="1380" y="5398"/>
                    <a:pt x="1377" y="5394"/>
                  </a:cubicBezTo>
                  <a:cubicBezTo>
                    <a:pt x="1373" y="5390"/>
                    <a:pt x="1382" y="5372"/>
                    <a:pt x="1373" y="5349"/>
                  </a:cubicBezTo>
                  <a:cubicBezTo>
                    <a:pt x="1365" y="5326"/>
                    <a:pt x="1308" y="5261"/>
                    <a:pt x="1300" y="5233"/>
                  </a:cubicBezTo>
                  <a:cubicBezTo>
                    <a:pt x="1292" y="5208"/>
                    <a:pt x="1279" y="5205"/>
                    <a:pt x="1281" y="5171"/>
                  </a:cubicBezTo>
                  <a:cubicBezTo>
                    <a:pt x="1282" y="5171"/>
                    <a:pt x="1282" y="5172"/>
                    <a:pt x="1283" y="5172"/>
                  </a:cubicBezTo>
                  <a:cubicBezTo>
                    <a:pt x="1283" y="5172"/>
                    <a:pt x="1289" y="5172"/>
                    <a:pt x="1307" y="5113"/>
                  </a:cubicBezTo>
                  <a:cubicBezTo>
                    <a:pt x="1326" y="5054"/>
                    <a:pt x="1348" y="5025"/>
                    <a:pt x="1345" y="4991"/>
                  </a:cubicBezTo>
                  <a:cubicBezTo>
                    <a:pt x="1342" y="4957"/>
                    <a:pt x="1336" y="4844"/>
                    <a:pt x="1346" y="4813"/>
                  </a:cubicBezTo>
                  <a:cubicBezTo>
                    <a:pt x="1354" y="4782"/>
                    <a:pt x="1370" y="4567"/>
                    <a:pt x="1379" y="4492"/>
                  </a:cubicBezTo>
                  <a:cubicBezTo>
                    <a:pt x="1388" y="4417"/>
                    <a:pt x="1364" y="3890"/>
                    <a:pt x="1352" y="3730"/>
                  </a:cubicBezTo>
                  <a:cubicBezTo>
                    <a:pt x="1348" y="3674"/>
                    <a:pt x="1359" y="3042"/>
                    <a:pt x="1371" y="2902"/>
                  </a:cubicBezTo>
                  <a:cubicBezTo>
                    <a:pt x="1374" y="2870"/>
                    <a:pt x="1373" y="2823"/>
                    <a:pt x="1372" y="2771"/>
                  </a:cubicBezTo>
                  <a:cubicBezTo>
                    <a:pt x="1397" y="2752"/>
                    <a:pt x="1437" y="2722"/>
                    <a:pt x="1443" y="2716"/>
                  </a:cubicBezTo>
                  <a:cubicBezTo>
                    <a:pt x="1449" y="2709"/>
                    <a:pt x="1478" y="2627"/>
                    <a:pt x="1483" y="2615"/>
                  </a:cubicBezTo>
                  <a:cubicBezTo>
                    <a:pt x="1485" y="2617"/>
                    <a:pt x="1489" y="2619"/>
                    <a:pt x="1492" y="2621"/>
                  </a:cubicBezTo>
                  <a:cubicBezTo>
                    <a:pt x="1494" y="2622"/>
                    <a:pt x="1495" y="2624"/>
                    <a:pt x="1497" y="2624"/>
                  </a:cubicBezTo>
                  <a:cubicBezTo>
                    <a:pt x="1502" y="2624"/>
                    <a:pt x="1504" y="2619"/>
                    <a:pt x="1506" y="2615"/>
                  </a:cubicBezTo>
                  <a:cubicBezTo>
                    <a:pt x="1507" y="2612"/>
                    <a:pt x="1508" y="2609"/>
                    <a:pt x="1509" y="2605"/>
                  </a:cubicBezTo>
                  <a:cubicBezTo>
                    <a:pt x="1515" y="2590"/>
                    <a:pt x="1521" y="2571"/>
                    <a:pt x="1522" y="2569"/>
                  </a:cubicBezTo>
                  <a:cubicBezTo>
                    <a:pt x="1528" y="2574"/>
                    <a:pt x="1534" y="2579"/>
                    <a:pt x="1537" y="2582"/>
                  </a:cubicBezTo>
                  <a:cubicBezTo>
                    <a:pt x="1544" y="2587"/>
                    <a:pt x="1544" y="2569"/>
                    <a:pt x="1547" y="2561"/>
                  </a:cubicBezTo>
                  <a:cubicBezTo>
                    <a:pt x="1560" y="2528"/>
                    <a:pt x="1634" y="1926"/>
                    <a:pt x="1634" y="1903"/>
                  </a:cubicBezTo>
                  <a:cubicBezTo>
                    <a:pt x="1633" y="1859"/>
                    <a:pt x="1546" y="1203"/>
                    <a:pt x="1535" y="1139"/>
                  </a:cubicBezTo>
                  <a:cubicBezTo>
                    <a:pt x="1524" y="1077"/>
                    <a:pt x="1503" y="837"/>
                    <a:pt x="1447" y="8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grpSp>
      <p:grpSp>
        <p:nvGrpSpPr>
          <p:cNvPr id="21" name="Group 20">
            <a:extLst>
              <a:ext uri="{FF2B5EF4-FFF2-40B4-BE49-F238E27FC236}">
                <a16:creationId xmlns:a16="http://schemas.microsoft.com/office/drawing/2014/main" id="{D558F876-5678-4F4B-A756-9B012CC39874}"/>
              </a:ext>
            </a:extLst>
          </p:cNvPr>
          <p:cNvGrpSpPr/>
          <p:nvPr/>
        </p:nvGrpSpPr>
        <p:grpSpPr>
          <a:xfrm>
            <a:off x="6741252" y="3640204"/>
            <a:ext cx="1027743" cy="1125538"/>
            <a:chOff x="2465388" y="2784475"/>
            <a:chExt cx="1797464" cy="1968500"/>
          </a:xfrm>
          <a:solidFill>
            <a:schemeClr val="bg1"/>
          </a:solidFill>
        </p:grpSpPr>
        <p:sp>
          <p:nvSpPr>
            <p:cNvPr id="23" name="Freeform 2">
              <a:extLst>
                <a:ext uri="{FF2B5EF4-FFF2-40B4-BE49-F238E27FC236}">
                  <a16:creationId xmlns:a16="http://schemas.microsoft.com/office/drawing/2014/main" id="{5E8A120A-7B7A-7247-9E6E-8A229909C1F6}"/>
                </a:ext>
              </a:extLst>
            </p:cNvPr>
            <p:cNvSpPr>
              <a:spLocks/>
            </p:cNvSpPr>
            <p:nvPr/>
          </p:nvSpPr>
          <p:spPr bwMode="auto">
            <a:xfrm>
              <a:off x="3135718" y="2940050"/>
              <a:ext cx="498475" cy="1801813"/>
            </a:xfrm>
            <a:custGeom>
              <a:avLst/>
              <a:gdLst>
                <a:gd name="T0" fmla="*/ 216979 w 1383"/>
                <a:gd name="T1" fmla="*/ 255911 h 5006"/>
                <a:gd name="T2" fmla="*/ 110652 w 1383"/>
                <a:gd name="T3" fmla="*/ 529818 h 5006"/>
                <a:gd name="T4" fmla="*/ 114977 w 1383"/>
                <a:gd name="T5" fmla="*/ 558612 h 5006"/>
                <a:gd name="T6" fmla="*/ 100920 w 1383"/>
                <a:gd name="T7" fmla="*/ 591726 h 5006"/>
                <a:gd name="T8" fmla="*/ 102723 w 1383"/>
                <a:gd name="T9" fmla="*/ 569410 h 5006"/>
                <a:gd name="T10" fmla="*/ 104885 w 1383"/>
                <a:gd name="T11" fmla="*/ 537017 h 5006"/>
                <a:gd name="T12" fmla="*/ 391427 w 1383"/>
                <a:gd name="T13" fmla="*/ 608283 h 5006"/>
                <a:gd name="T14" fmla="*/ 381696 w 1383"/>
                <a:gd name="T15" fmla="*/ 598925 h 5006"/>
                <a:gd name="T16" fmla="*/ 378091 w 1383"/>
                <a:gd name="T17" fmla="*/ 574449 h 5006"/>
                <a:gd name="T18" fmla="*/ 389265 w 1383"/>
                <a:gd name="T19" fmla="*/ 539176 h 5006"/>
                <a:gd name="T20" fmla="*/ 394671 w 1383"/>
                <a:gd name="T21" fmla="*/ 514341 h 5006"/>
                <a:gd name="T22" fmla="*/ 398636 w 1383"/>
                <a:gd name="T23" fmla="*/ 532337 h 5006"/>
                <a:gd name="T24" fmla="*/ 402961 w 1383"/>
                <a:gd name="T25" fmla="*/ 563651 h 5006"/>
                <a:gd name="T26" fmla="*/ 322945 w 1383"/>
                <a:gd name="T27" fmla="*/ 215958 h 5006"/>
                <a:gd name="T28" fmla="*/ 322225 w 1383"/>
                <a:gd name="T29" fmla="*/ 218118 h 5006"/>
                <a:gd name="T30" fmla="*/ 494871 w 1383"/>
                <a:gd name="T31" fmla="*/ 599285 h 5006"/>
                <a:gd name="T32" fmla="*/ 452340 w 1383"/>
                <a:gd name="T33" fmla="*/ 323938 h 5006"/>
                <a:gd name="T34" fmla="*/ 381335 w 1383"/>
                <a:gd name="T35" fmla="*/ 271388 h 5006"/>
                <a:gd name="T36" fmla="*/ 370883 w 1383"/>
                <a:gd name="T37" fmla="*/ 197602 h 5006"/>
                <a:gd name="T38" fmla="*/ 379173 w 1383"/>
                <a:gd name="T39" fmla="*/ 86743 h 5006"/>
                <a:gd name="T40" fmla="*/ 289065 w 1383"/>
                <a:gd name="T41" fmla="*/ 2160 h 5006"/>
                <a:gd name="T42" fmla="*/ 195353 w 1383"/>
                <a:gd name="T43" fmla="*/ 66947 h 5006"/>
                <a:gd name="T44" fmla="*/ 204364 w 1383"/>
                <a:gd name="T45" fmla="*/ 191483 h 5006"/>
                <a:gd name="T46" fmla="*/ 207968 w 1383"/>
                <a:gd name="T47" fmla="*/ 260950 h 5006"/>
                <a:gd name="T48" fmla="*/ 77853 w 1383"/>
                <a:gd name="T49" fmla="*/ 303781 h 5006"/>
                <a:gd name="T50" fmla="*/ 1442 w 1383"/>
                <a:gd name="T51" fmla="*/ 579128 h 5006"/>
                <a:gd name="T52" fmla="*/ 12975 w 1383"/>
                <a:gd name="T53" fmla="*/ 619081 h 5006"/>
                <a:gd name="T54" fmla="*/ 85782 w 1383"/>
                <a:gd name="T55" fmla="*/ 761253 h 5006"/>
                <a:gd name="T56" fmla="*/ 93712 w 1383"/>
                <a:gd name="T57" fmla="*/ 793647 h 5006"/>
                <a:gd name="T58" fmla="*/ 148137 w 1383"/>
                <a:gd name="T59" fmla="*/ 1206488 h 5006"/>
                <a:gd name="T60" fmla="*/ 145974 w 1383"/>
                <a:gd name="T61" fmla="*/ 1324185 h 5006"/>
                <a:gd name="T62" fmla="*/ 180576 w 1383"/>
                <a:gd name="T63" fmla="*/ 1570378 h 5006"/>
                <a:gd name="T64" fmla="*/ 184901 w 1383"/>
                <a:gd name="T65" fmla="*/ 1579376 h 5006"/>
                <a:gd name="T66" fmla="*/ 186342 w 1383"/>
                <a:gd name="T67" fmla="*/ 1646323 h 5006"/>
                <a:gd name="T68" fmla="*/ 166879 w 1383"/>
                <a:gd name="T69" fmla="*/ 1774458 h 5006"/>
                <a:gd name="T70" fmla="*/ 241849 w 1383"/>
                <a:gd name="T71" fmla="*/ 1730187 h 5006"/>
                <a:gd name="T72" fmla="*/ 244011 w 1383"/>
                <a:gd name="T73" fmla="*/ 1690234 h 5006"/>
                <a:gd name="T74" fmla="*/ 234640 w 1383"/>
                <a:gd name="T75" fmla="*/ 1588014 h 5006"/>
                <a:gd name="T76" fmla="*/ 233559 w 1383"/>
                <a:gd name="T77" fmla="*/ 1568218 h 5006"/>
                <a:gd name="T78" fmla="*/ 251580 w 1383"/>
                <a:gd name="T79" fmla="*/ 1347580 h 5006"/>
                <a:gd name="T80" fmla="*/ 256987 w 1383"/>
                <a:gd name="T81" fmla="*/ 1182732 h 5006"/>
                <a:gd name="T82" fmla="*/ 254464 w 1383"/>
                <a:gd name="T83" fmla="*/ 1041639 h 5006"/>
                <a:gd name="T84" fmla="*/ 255545 w 1383"/>
                <a:gd name="T85" fmla="*/ 1010325 h 5006"/>
                <a:gd name="T86" fmla="*/ 261672 w 1383"/>
                <a:gd name="T87" fmla="*/ 926462 h 5006"/>
                <a:gd name="T88" fmla="*/ 263114 w 1383"/>
                <a:gd name="T89" fmla="*/ 1103547 h 5006"/>
                <a:gd name="T90" fmla="*/ 266718 w 1383"/>
                <a:gd name="T91" fmla="*/ 1376015 h 5006"/>
                <a:gd name="T92" fmla="*/ 269241 w 1383"/>
                <a:gd name="T93" fmla="*/ 1567858 h 5006"/>
                <a:gd name="T94" fmla="*/ 259149 w 1383"/>
                <a:gd name="T95" fmla="*/ 1621128 h 5006"/>
                <a:gd name="T96" fmla="*/ 246895 w 1383"/>
                <a:gd name="T97" fmla="*/ 1735226 h 5006"/>
                <a:gd name="T98" fmla="*/ 328352 w 1383"/>
                <a:gd name="T99" fmla="*/ 1760061 h 5006"/>
                <a:gd name="T100" fmla="*/ 320062 w 1383"/>
                <a:gd name="T101" fmla="*/ 1633725 h 5006"/>
                <a:gd name="T102" fmla="*/ 329433 w 1383"/>
                <a:gd name="T103" fmla="*/ 1571097 h 5006"/>
                <a:gd name="T104" fmla="*/ 367278 w 1383"/>
                <a:gd name="T105" fmla="*/ 1345061 h 5006"/>
                <a:gd name="T106" fmla="*/ 362232 w 1383"/>
                <a:gd name="T107" fmla="*/ 1292151 h 5006"/>
                <a:gd name="T108" fmla="*/ 430714 w 1383"/>
                <a:gd name="T109" fmla="*/ 910265 h 5006"/>
                <a:gd name="T110" fmla="*/ 416657 w 1383"/>
                <a:gd name="T111" fmla="*/ 754775 h 5006"/>
                <a:gd name="T112" fmla="*/ 436121 w 1383"/>
                <a:gd name="T113" fmla="*/ 689627 h 50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83" h="5006">
                  <a:moveTo>
                    <a:pt x="763" y="4355"/>
                  </a:moveTo>
                  <a:lnTo>
                    <a:pt x="763" y="4355"/>
                  </a:lnTo>
                  <a:cubicBezTo>
                    <a:pt x="759" y="4355"/>
                    <a:pt x="755" y="4355"/>
                    <a:pt x="750" y="4356"/>
                  </a:cubicBezTo>
                  <a:cubicBezTo>
                    <a:pt x="755" y="4355"/>
                    <a:pt x="759" y="4355"/>
                    <a:pt x="763" y="4355"/>
                  </a:cubicBezTo>
                  <a:close/>
                  <a:moveTo>
                    <a:pt x="602" y="716"/>
                  </a:moveTo>
                  <a:lnTo>
                    <a:pt x="602" y="716"/>
                  </a:lnTo>
                  <a:cubicBezTo>
                    <a:pt x="602" y="715"/>
                    <a:pt x="602" y="713"/>
                    <a:pt x="602" y="711"/>
                  </a:cubicBezTo>
                  <a:cubicBezTo>
                    <a:pt x="602" y="713"/>
                    <a:pt x="602" y="714"/>
                    <a:pt x="602" y="716"/>
                  </a:cubicBezTo>
                  <a:close/>
                  <a:moveTo>
                    <a:pt x="307" y="1471"/>
                  </a:moveTo>
                  <a:lnTo>
                    <a:pt x="307" y="1471"/>
                  </a:lnTo>
                  <a:cubicBezTo>
                    <a:pt x="307" y="1471"/>
                    <a:pt x="307" y="1471"/>
                    <a:pt x="307" y="1472"/>
                  </a:cubicBezTo>
                  <a:cubicBezTo>
                    <a:pt x="307" y="1473"/>
                    <a:pt x="308" y="1473"/>
                    <a:pt x="308" y="1474"/>
                  </a:cubicBezTo>
                  <a:cubicBezTo>
                    <a:pt x="309" y="1480"/>
                    <a:pt x="312" y="1488"/>
                    <a:pt x="317" y="1500"/>
                  </a:cubicBezTo>
                  <a:cubicBezTo>
                    <a:pt x="317" y="1500"/>
                    <a:pt x="317" y="1500"/>
                    <a:pt x="317" y="1501"/>
                  </a:cubicBezTo>
                  <a:cubicBezTo>
                    <a:pt x="322" y="1517"/>
                    <a:pt x="320" y="1535"/>
                    <a:pt x="319" y="1552"/>
                  </a:cubicBezTo>
                  <a:cubicBezTo>
                    <a:pt x="317" y="1582"/>
                    <a:pt x="318" y="1613"/>
                    <a:pt x="319" y="1644"/>
                  </a:cubicBezTo>
                  <a:cubicBezTo>
                    <a:pt x="320" y="1648"/>
                    <a:pt x="320" y="1652"/>
                    <a:pt x="321" y="1657"/>
                  </a:cubicBezTo>
                  <a:cubicBezTo>
                    <a:pt x="323" y="1665"/>
                    <a:pt x="328" y="1673"/>
                    <a:pt x="327" y="1682"/>
                  </a:cubicBezTo>
                  <a:cubicBezTo>
                    <a:pt x="309" y="1672"/>
                    <a:pt x="296" y="1657"/>
                    <a:pt x="280" y="1644"/>
                  </a:cubicBezTo>
                  <a:cubicBezTo>
                    <a:pt x="277" y="1642"/>
                    <a:pt x="272" y="1641"/>
                    <a:pt x="272" y="1637"/>
                  </a:cubicBezTo>
                  <a:cubicBezTo>
                    <a:pt x="272" y="1632"/>
                    <a:pt x="274" y="1630"/>
                    <a:pt x="278" y="1627"/>
                  </a:cubicBezTo>
                  <a:cubicBezTo>
                    <a:pt x="284" y="1622"/>
                    <a:pt x="288" y="1614"/>
                    <a:pt x="289" y="1606"/>
                  </a:cubicBezTo>
                  <a:cubicBezTo>
                    <a:pt x="290" y="1598"/>
                    <a:pt x="288" y="1590"/>
                    <a:pt x="285" y="1582"/>
                  </a:cubicBezTo>
                  <a:cubicBezTo>
                    <a:pt x="283" y="1578"/>
                    <a:pt x="282" y="1574"/>
                    <a:pt x="280" y="1570"/>
                  </a:cubicBezTo>
                  <a:cubicBezTo>
                    <a:pt x="278" y="1559"/>
                    <a:pt x="283" y="1548"/>
                    <a:pt x="282" y="1537"/>
                  </a:cubicBezTo>
                  <a:cubicBezTo>
                    <a:pt x="280" y="1532"/>
                    <a:pt x="279" y="1528"/>
                    <a:pt x="278" y="1523"/>
                  </a:cubicBezTo>
                  <a:cubicBezTo>
                    <a:pt x="277" y="1511"/>
                    <a:pt x="285" y="1501"/>
                    <a:pt x="291" y="1492"/>
                  </a:cubicBezTo>
                  <a:cubicBezTo>
                    <a:pt x="299" y="1479"/>
                    <a:pt x="299" y="1453"/>
                    <a:pt x="302" y="1443"/>
                  </a:cubicBezTo>
                  <a:cubicBezTo>
                    <a:pt x="303" y="1451"/>
                    <a:pt x="305" y="1461"/>
                    <a:pt x="307" y="1471"/>
                  </a:cubicBezTo>
                  <a:close/>
                  <a:moveTo>
                    <a:pt x="1128" y="1617"/>
                  </a:moveTo>
                  <a:lnTo>
                    <a:pt x="1128" y="1617"/>
                  </a:lnTo>
                  <a:cubicBezTo>
                    <a:pt x="1116" y="1633"/>
                    <a:pt x="1099" y="1646"/>
                    <a:pt x="1095" y="1665"/>
                  </a:cubicBezTo>
                  <a:cubicBezTo>
                    <a:pt x="1092" y="1674"/>
                    <a:pt x="1093" y="1683"/>
                    <a:pt x="1086" y="1690"/>
                  </a:cubicBezTo>
                  <a:cubicBezTo>
                    <a:pt x="1083" y="1692"/>
                    <a:pt x="1079" y="1693"/>
                    <a:pt x="1076" y="1694"/>
                  </a:cubicBezTo>
                  <a:cubicBezTo>
                    <a:pt x="1063" y="1699"/>
                    <a:pt x="1053" y="1708"/>
                    <a:pt x="1047" y="1720"/>
                  </a:cubicBezTo>
                  <a:cubicBezTo>
                    <a:pt x="1050" y="1708"/>
                    <a:pt x="1053" y="1696"/>
                    <a:pt x="1056" y="1684"/>
                  </a:cubicBezTo>
                  <a:cubicBezTo>
                    <a:pt x="1058" y="1677"/>
                    <a:pt x="1059" y="1671"/>
                    <a:pt x="1059" y="1664"/>
                  </a:cubicBezTo>
                  <a:cubicBezTo>
                    <a:pt x="1060" y="1645"/>
                    <a:pt x="1052" y="1628"/>
                    <a:pt x="1048" y="1610"/>
                  </a:cubicBezTo>
                  <a:cubicBezTo>
                    <a:pt x="1048" y="1609"/>
                    <a:pt x="1048" y="1606"/>
                    <a:pt x="1048" y="1604"/>
                  </a:cubicBezTo>
                  <a:cubicBezTo>
                    <a:pt x="1049" y="1603"/>
                    <a:pt x="1050" y="1602"/>
                    <a:pt x="1050" y="1600"/>
                  </a:cubicBezTo>
                  <a:cubicBezTo>
                    <a:pt x="1051" y="1599"/>
                    <a:pt x="1050" y="1598"/>
                    <a:pt x="1049" y="1596"/>
                  </a:cubicBezTo>
                  <a:cubicBezTo>
                    <a:pt x="1047" y="1587"/>
                    <a:pt x="1052" y="1577"/>
                    <a:pt x="1059" y="1570"/>
                  </a:cubicBezTo>
                  <a:cubicBezTo>
                    <a:pt x="1066" y="1562"/>
                    <a:pt x="1074" y="1556"/>
                    <a:pt x="1075" y="1546"/>
                  </a:cubicBezTo>
                  <a:cubicBezTo>
                    <a:pt x="1076" y="1540"/>
                    <a:pt x="1073" y="1534"/>
                    <a:pt x="1073" y="1529"/>
                  </a:cubicBezTo>
                  <a:cubicBezTo>
                    <a:pt x="1074" y="1518"/>
                    <a:pt x="1082" y="1508"/>
                    <a:pt x="1080" y="1498"/>
                  </a:cubicBezTo>
                  <a:cubicBezTo>
                    <a:pt x="1080" y="1493"/>
                    <a:pt x="1078" y="1489"/>
                    <a:pt x="1078" y="1483"/>
                  </a:cubicBezTo>
                  <a:cubicBezTo>
                    <a:pt x="1076" y="1478"/>
                    <a:pt x="1079" y="1471"/>
                    <a:pt x="1080" y="1466"/>
                  </a:cubicBezTo>
                  <a:cubicBezTo>
                    <a:pt x="1084" y="1455"/>
                    <a:pt x="1088" y="1444"/>
                    <a:pt x="1092" y="1433"/>
                  </a:cubicBezTo>
                  <a:cubicBezTo>
                    <a:pt x="1092" y="1431"/>
                    <a:pt x="1093" y="1429"/>
                    <a:pt x="1095" y="1429"/>
                  </a:cubicBezTo>
                  <a:cubicBezTo>
                    <a:pt x="1095" y="1429"/>
                    <a:pt x="1095" y="1429"/>
                    <a:pt x="1096" y="1429"/>
                  </a:cubicBezTo>
                  <a:cubicBezTo>
                    <a:pt x="1095" y="1437"/>
                    <a:pt x="1095" y="1445"/>
                    <a:pt x="1095" y="1453"/>
                  </a:cubicBezTo>
                  <a:cubicBezTo>
                    <a:pt x="1095" y="1459"/>
                    <a:pt x="1095" y="1465"/>
                    <a:pt x="1098" y="1469"/>
                  </a:cubicBezTo>
                  <a:cubicBezTo>
                    <a:pt x="1099" y="1473"/>
                    <a:pt x="1103" y="1476"/>
                    <a:pt x="1106" y="1479"/>
                  </a:cubicBezTo>
                  <a:cubicBezTo>
                    <a:pt x="1113" y="1488"/>
                    <a:pt x="1119" y="1498"/>
                    <a:pt x="1124" y="1508"/>
                  </a:cubicBezTo>
                  <a:cubicBezTo>
                    <a:pt x="1126" y="1511"/>
                    <a:pt x="1127" y="1514"/>
                    <a:pt x="1127" y="1519"/>
                  </a:cubicBezTo>
                  <a:cubicBezTo>
                    <a:pt x="1127" y="1522"/>
                    <a:pt x="1125" y="1526"/>
                    <a:pt x="1124" y="1529"/>
                  </a:cubicBezTo>
                  <a:cubicBezTo>
                    <a:pt x="1120" y="1541"/>
                    <a:pt x="1119" y="1554"/>
                    <a:pt x="1118" y="1566"/>
                  </a:cubicBezTo>
                  <a:cubicBezTo>
                    <a:pt x="1118" y="1579"/>
                    <a:pt x="1117" y="1592"/>
                    <a:pt x="1125" y="1602"/>
                  </a:cubicBezTo>
                  <a:cubicBezTo>
                    <a:pt x="1128" y="1605"/>
                    <a:pt x="1131" y="1609"/>
                    <a:pt x="1130" y="1612"/>
                  </a:cubicBezTo>
                  <a:cubicBezTo>
                    <a:pt x="1130" y="1614"/>
                    <a:pt x="1129" y="1615"/>
                    <a:pt x="1128" y="1617"/>
                  </a:cubicBezTo>
                  <a:close/>
                  <a:moveTo>
                    <a:pt x="896" y="600"/>
                  </a:moveTo>
                  <a:lnTo>
                    <a:pt x="896" y="600"/>
                  </a:lnTo>
                  <a:lnTo>
                    <a:pt x="896" y="599"/>
                  </a:lnTo>
                  <a:lnTo>
                    <a:pt x="896" y="600"/>
                  </a:lnTo>
                  <a:close/>
                  <a:moveTo>
                    <a:pt x="894" y="606"/>
                  </a:moveTo>
                  <a:lnTo>
                    <a:pt x="894" y="606"/>
                  </a:lnTo>
                  <a:cubicBezTo>
                    <a:pt x="894" y="605"/>
                    <a:pt x="895" y="605"/>
                    <a:pt x="895" y="604"/>
                  </a:cubicBezTo>
                  <a:cubicBezTo>
                    <a:pt x="895" y="605"/>
                    <a:pt x="894" y="605"/>
                    <a:pt x="894" y="606"/>
                  </a:cubicBezTo>
                  <a:close/>
                  <a:moveTo>
                    <a:pt x="894" y="614"/>
                  </a:moveTo>
                  <a:lnTo>
                    <a:pt x="894" y="614"/>
                  </a:lnTo>
                  <a:cubicBezTo>
                    <a:pt x="894" y="612"/>
                    <a:pt x="894" y="611"/>
                    <a:pt x="894" y="610"/>
                  </a:cubicBezTo>
                  <a:cubicBezTo>
                    <a:pt x="894" y="611"/>
                    <a:pt x="894" y="612"/>
                    <a:pt x="894" y="614"/>
                  </a:cubicBezTo>
                  <a:close/>
                  <a:moveTo>
                    <a:pt x="1373" y="1681"/>
                  </a:moveTo>
                  <a:lnTo>
                    <a:pt x="1373" y="1681"/>
                  </a:lnTo>
                  <a:cubicBezTo>
                    <a:pt x="1376" y="1678"/>
                    <a:pt x="1378" y="1676"/>
                    <a:pt x="1373" y="1665"/>
                  </a:cubicBezTo>
                  <a:cubicBezTo>
                    <a:pt x="1369" y="1654"/>
                    <a:pt x="1361" y="1649"/>
                    <a:pt x="1364" y="1640"/>
                  </a:cubicBezTo>
                  <a:cubicBezTo>
                    <a:pt x="1368" y="1630"/>
                    <a:pt x="1369" y="1602"/>
                    <a:pt x="1359" y="1559"/>
                  </a:cubicBezTo>
                  <a:cubicBezTo>
                    <a:pt x="1349" y="1515"/>
                    <a:pt x="1301" y="1203"/>
                    <a:pt x="1291" y="1077"/>
                  </a:cubicBezTo>
                  <a:cubicBezTo>
                    <a:pt x="1281" y="951"/>
                    <a:pt x="1259" y="905"/>
                    <a:pt x="1255" y="900"/>
                  </a:cubicBezTo>
                  <a:cubicBezTo>
                    <a:pt x="1252" y="895"/>
                    <a:pt x="1242" y="895"/>
                    <a:pt x="1239" y="891"/>
                  </a:cubicBezTo>
                  <a:cubicBezTo>
                    <a:pt x="1235" y="888"/>
                    <a:pt x="1210" y="872"/>
                    <a:pt x="1174" y="861"/>
                  </a:cubicBezTo>
                  <a:cubicBezTo>
                    <a:pt x="1159" y="857"/>
                    <a:pt x="1114" y="836"/>
                    <a:pt x="1065" y="812"/>
                  </a:cubicBezTo>
                  <a:cubicBezTo>
                    <a:pt x="1065" y="792"/>
                    <a:pt x="1062" y="774"/>
                    <a:pt x="1058" y="754"/>
                  </a:cubicBezTo>
                  <a:cubicBezTo>
                    <a:pt x="1053" y="728"/>
                    <a:pt x="1040" y="704"/>
                    <a:pt x="1022" y="684"/>
                  </a:cubicBezTo>
                  <a:cubicBezTo>
                    <a:pt x="996" y="654"/>
                    <a:pt x="955" y="636"/>
                    <a:pt x="918" y="621"/>
                  </a:cubicBezTo>
                  <a:cubicBezTo>
                    <a:pt x="913" y="619"/>
                    <a:pt x="909" y="612"/>
                    <a:pt x="906" y="610"/>
                  </a:cubicBezTo>
                  <a:cubicBezTo>
                    <a:pt x="942" y="584"/>
                    <a:pt x="995" y="580"/>
                    <a:pt x="1029" y="549"/>
                  </a:cubicBezTo>
                  <a:cubicBezTo>
                    <a:pt x="1046" y="534"/>
                    <a:pt x="1056" y="512"/>
                    <a:pt x="1059" y="489"/>
                  </a:cubicBezTo>
                  <a:cubicBezTo>
                    <a:pt x="1060" y="473"/>
                    <a:pt x="1058" y="456"/>
                    <a:pt x="1055" y="439"/>
                  </a:cubicBezTo>
                  <a:cubicBezTo>
                    <a:pt x="1050" y="403"/>
                    <a:pt x="1049" y="366"/>
                    <a:pt x="1051" y="330"/>
                  </a:cubicBezTo>
                  <a:cubicBezTo>
                    <a:pt x="1053" y="301"/>
                    <a:pt x="1056" y="271"/>
                    <a:pt x="1052" y="241"/>
                  </a:cubicBezTo>
                  <a:cubicBezTo>
                    <a:pt x="1048" y="222"/>
                    <a:pt x="1042" y="203"/>
                    <a:pt x="1034" y="186"/>
                  </a:cubicBezTo>
                  <a:cubicBezTo>
                    <a:pt x="1019" y="155"/>
                    <a:pt x="999" y="127"/>
                    <a:pt x="975" y="103"/>
                  </a:cubicBezTo>
                  <a:cubicBezTo>
                    <a:pt x="951" y="80"/>
                    <a:pt x="924" y="61"/>
                    <a:pt x="896" y="45"/>
                  </a:cubicBezTo>
                  <a:cubicBezTo>
                    <a:pt x="866" y="27"/>
                    <a:pt x="835" y="11"/>
                    <a:pt x="802" y="6"/>
                  </a:cubicBezTo>
                  <a:cubicBezTo>
                    <a:pt x="768" y="0"/>
                    <a:pt x="732" y="7"/>
                    <a:pt x="706" y="29"/>
                  </a:cubicBezTo>
                  <a:cubicBezTo>
                    <a:pt x="699" y="35"/>
                    <a:pt x="693" y="42"/>
                    <a:pt x="685" y="48"/>
                  </a:cubicBezTo>
                  <a:cubicBezTo>
                    <a:pt x="670" y="57"/>
                    <a:pt x="652" y="57"/>
                    <a:pt x="635" y="62"/>
                  </a:cubicBezTo>
                  <a:cubicBezTo>
                    <a:pt x="583" y="77"/>
                    <a:pt x="552" y="133"/>
                    <a:pt x="542" y="186"/>
                  </a:cubicBezTo>
                  <a:cubicBezTo>
                    <a:pt x="532" y="241"/>
                    <a:pt x="538" y="296"/>
                    <a:pt x="528" y="350"/>
                  </a:cubicBezTo>
                  <a:cubicBezTo>
                    <a:pt x="523" y="372"/>
                    <a:pt x="517" y="394"/>
                    <a:pt x="517" y="418"/>
                  </a:cubicBezTo>
                  <a:cubicBezTo>
                    <a:pt x="516" y="442"/>
                    <a:pt x="524" y="466"/>
                    <a:pt x="535" y="488"/>
                  </a:cubicBezTo>
                  <a:cubicBezTo>
                    <a:pt x="543" y="504"/>
                    <a:pt x="554" y="519"/>
                    <a:pt x="567" y="532"/>
                  </a:cubicBezTo>
                  <a:cubicBezTo>
                    <a:pt x="572" y="565"/>
                    <a:pt x="574" y="582"/>
                    <a:pt x="602" y="608"/>
                  </a:cubicBezTo>
                  <a:cubicBezTo>
                    <a:pt x="602" y="608"/>
                    <a:pt x="608" y="611"/>
                    <a:pt x="608" y="625"/>
                  </a:cubicBezTo>
                  <a:cubicBezTo>
                    <a:pt x="608" y="634"/>
                    <a:pt x="605" y="665"/>
                    <a:pt x="603" y="693"/>
                  </a:cubicBezTo>
                  <a:cubicBezTo>
                    <a:pt x="600" y="695"/>
                    <a:pt x="590" y="702"/>
                    <a:pt x="577" y="725"/>
                  </a:cubicBezTo>
                  <a:cubicBezTo>
                    <a:pt x="561" y="754"/>
                    <a:pt x="553" y="757"/>
                    <a:pt x="537" y="762"/>
                  </a:cubicBezTo>
                  <a:cubicBezTo>
                    <a:pt x="521" y="768"/>
                    <a:pt x="505" y="774"/>
                    <a:pt x="500" y="781"/>
                  </a:cubicBezTo>
                  <a:cubicBezTo>
                    <a:pt x="494" y="789"/>
                    <a:pt x="255" y="826"/>
                    <a:pt x="234" y="836"/>
                  </a:cubicBezTo>
                  <a:cubicBezTo>
                    <a:pt x="234" y="836"/>
                    <a:pt x="225" y="831"/>
                    <a:pt x="216" y="844"/>
                  </a:cubicBezTo>
                  <a:cubicBezTo>
                    <a:pt x="207" y="857"/>
                    <a:pt x="158" y="991"/>
                    <a:pt x="140" y="1086"/>
                  </a:cubicBezTo>
                  <a:cubicBezTo>
                    <a:pt x="123" y="1181"/>
                    <a:pt x="30" y="1494"/>
                    <a:pt x="23" y="1538"/>
                  </a:cubicBezTo>
                  <a:cubicBezTo>
                    <a:pt x="18" y="1563"/>
                    <a:pt x="6" y="1570"/>
                    <a:pt x="8" y="1583"/>
                  </a:cubicBezTo>
                  <a:cubicBezTo>
                    <a:pt x="9" y="1597"/>
                    <a:pt x="6" y="1597"/>
                    <a:pt x="4" y="1609"/>
                  </a:cubicBezTo>
                  <a:cubicBezTo>
                    <a:pt x="2" y="1620"/>
                    <a:pt x="0" y="1631"/>
                    <a:pt x="4" y="1634"/>
                  </a:cubicBezTo>
                  <a:cubicBezTo>
                    <a:pt x="8" y="1637"/>
                    <a:pt x="2" y="1646"/>
                    <a:pt x="6" y="1655"/>
                  </a:cubicBezTo>
                  <a:cubicBezTo>
                    <a:pt x="10" y="1665"/>
                    <a:pt x="5" y="1666"/>
                    <a:pt x="13" y="1671"/>
                  </a:cubicBezTo>
                  <a:cubicBezTo>
                    <a:pt x="22" y="1676"/>
                    <a:pt x="18" y="1695"/>
                    <a:pt x="36" y="1720"/>
                  </a:cubicBezTo>
                  <a:cubicBezTo>
                    <a:pt x="54" y="1742"/>
                    <a:pt x="186" y="1877"/>
                    <a:pt x="218" y="1917"/>
                  </a:cubicBezTo>
                  <a:cubicBezTo>
                    <a:pt x="233" y="1950"/>
                    <a:pt x="263" y="1958"/>
                    <a:pt x="274" y="1963"/>
                  </a:cubicBezTo>
                  <a:cubicBezTo>
                    <a:pt x="274" y="1963"/>
                    <a:pt x="234" y="2020"/>
                    <a:pt x="231" y="2115"/>
                  </a:cubicBezTo>
                  <a:cubicBezTo>
                    <a:pt x="231" y="2115"/>
                    <a:pt x="232" y="2114"/>
                    <a:pt x="238" y="2115"/>
                  </a:cubicBezTo>
                  <a:cubicBezTo>
                    <a:pt x="238" y="2115"/>
                    <a:pt x="235" y="2166"/>
                    <a:pt x="236" y="2182"/>
                  </a:cubicBezTo>
                  <a:cubicBezTo>
                    <a:pt x="236" y="2185"/>
                    <a:pt x="238" y="2186"/>
                    <a:pt x="239" y="2189"/>
                  </a:cubicBezTo>
                  <a:cubicBezTo>
                    <a:pt x="238" y="2188"/>
                    <a:pt x="238" y="2188"/>
                    <a:pt x="237" y="2188"/>
                  </a:cubicBezTo>
                  <a:cubicBezTo>
                    <a:pt x="241" y="2193"/>
                    <a:pt x="249" y="2198"/>
                    <a:pt x="260" y="2205"/>
                  </a:cubicBezTo>
                  <a:cubicBezTo>
                    <a:pt x="245" y="2287"/>
                    <a:pt x="239" y="2376"/>
                    <a:pt x="239" y="2449"/>
                  </a:cubicBezTo>
                  <a:cubicBezTo>
                    <a:pt x="239" y="2544"/>
                    <a:pt x="260" y="2740"/>
                    <a:pt x="271" y="2787"/>
                  </a:cubicBezTo>
                  <a:cubicBezTo>
                    <a:pt x="302" y="2913"/>
                    <a:pt x="347" y="3035"/>
                    <a:pt x="378" y="3160"/>
                  </a:cubicBezTo>
                  <a:cubicBezTo>
                    <a:pt x="393" y="3223"/>
                    <a:pt x="406" y="3287"/>
                    <a:pt x="411" y="3352"/>
                  </a:cubicBezTo>
                  <a:cubicBezTo>
                    <a:pt x="416" y="3416"/>
                    <a:pt x="403" y="3481"/>
                    <a:pt x="408" y="3543"/>
                  </a:cubicBezTo>
                  <a:cubicBezTo>
                    <a:pt x="410" y="3563"/>
                    <a:pt x="415" y="3582"/>
                    <a:pt x="415" y="3600"/>
                  </a:cubicBezTo>
                  <a:cubicBezTo>
                    <a:pt x="415" y="3611"/>
                    <a:pt x="413" y="3622"/>
                    <a:pt x="412" y="3633"/>
                  </a:cubicBezTo>
                  <a:cubicBezTo>
                    <a:pt x="410" y="3648"/>
                    <a:pt x="406" y="3663"/>
                    <a:pt x="405" y="3679"/>
                  </a:cubicBezTo>
                  <a:cubicBezTo>
                    <a:pt x="403" y="3730"/>
                    <a:pt x="397" y="3782"/>
                    <a:pt x="400" y="3833"/>
                  </a:cubicBezTo>
                  <a:cubicBezTo>
                    <a:pt x="404" y="3889"/>
                    <a:pt x="410" y="3944"/>
                    <a:pt x="418" y="4000"/>
                  </a:cubicBezTo>
                  <a:cubicBezTo>
                    <a:pt x="431" y="4111"/>
                    <a:pt x="451" y="4222"/>
                    <a:pt x="477" y="4331"/>
                  </a:cubicBezTo>
                  <a:cubicBezTo>
                    <a:pt x="482" y="4350"/>
                    <a:pt x="480" y="4363"/>
                    <a:pt x="501" y="4363"/>
                  </a:cubicBezTo>
                  <a:cubicBezTo>
                    <a:pt x="503" y="4363"/>
                    <a:pt x="505" y="4363"/>
                    <a:pt x="509" y="4363"/>
                  </a:cubicBezTo>
                  <a:lnTo>
                    <a:pt x="509" y="4364"/>
                  </a:lnTo>
                  <a:cubicBezTo>
                    <a:pt x="509" y="4372"/>
                    <a:pt x="512" y="4380"/>
                    <a:pt x="513" y="4388"/>
                  </a:cubicBezTo>
                  <a:cubicBezTo>
                    <a:pt x="515" y="4395"/>
                    <a:pt x="516" y="4403"/>
                    <a:pt x="517" y="4410"/>
                  </a:cubicBezTo>
                  <a:cubicBezTo>
                    <a:pt x="519" y="4418"/>
                    <a:pt x="521" y="4427"/>
                    <a:pt x="521" y="4435"/>
                  </a:cubicBezTo>
                  <a:cubicBezTo>
                    <a:pt x="522" y="4464"/>
                    <a:pt x="511" y="4483"/>
                    <a:pt x="506" y="4505"/>
                  </a:cubicBezTo>
                  <a:cubicBezTo>
                    <a:pt x="501" y="4526"/>
                    <a:pt x="521" y="4552"/>
                    <a:pt x="517" y="4574"/>
                  </a:cubicBezTo>
                  <a:cubicBezTo>
                    <a:pt x="513" y="4595"/>
                    <a:pt x="494" y="4650"/>
                    <a:pt x="493" y="4682"/>
                  </a:cubicBezTo>
                  <a:cubicBezTo>
                    <a:pt x="491" y="4700"/>
                    <a:pt x="487" y="4731"/>
                    <a:pt x="483" y="4764"/>
                  </a:cubicBezTo>
                  <a:cubicBezTo>
                    <a:pt x="483" y="4764"/>
                    <a:pt x="440" y="4895"/>
                    <a:pt x="463" y="4930"/>
                  </a:cubicBezTo>
                  <a:cubicBezTo>
                    <a:pt x="485" y="4965"/>
                    <a:pt x="531" y="4992"/>
                    <a:pt x="551" y="4997"/>
                  </a:cubicBezTo>
                  <a:cubicBezTo>
                    <a:pt x="571" y="5002"/>
                    <a:pt x="641" y="4959"/>
                    <a:pt x="660" y="4940"/>
                  </a:cubicBezTo>
                  <a:cubicBezTo>
                    <a:pt x="679" y="4921"/>
                    <a:pt x="679" y="4894"/>
                    <a:pt x="679" y="4875"/>
                  </a:cubicBezTo>
                  <a:cubicBezTo>
                    <a:pt x="680" y="4855"/>
                    <a:pt x="671" y="4815"/>
                    <a:pt x="671" y="4807"/>
                  </a:cubicBezTo>
                  <a:cubicBezTo>
                    <a:pt x="671" y="4807"/>
                    <a:pt x="671" y="4807"/>
                    <a:pt x="671" y="4806"/>
                  </a:cubicBezTo>
                  <a:cubicBezTo>
                    <a:pt x="671" y="4802"/>
                    <a:pt x="671" y="4798"/>
                    <a:pt x="671" y="4793"/>
                  </a:cubicBezTo>
                  <a:cubicBezTo>
                    <a:pt x="672" y="4769"/>
                    <a:pt x="675" y="4731"/>
                    <a:pt x="677" y="4696"/>
                  </a:cubicBezTo>
                  <a:cubicBezTo>
                    <a:pt x="679" y="4663"/>
                    <a:pt x="688" y="4583"/>
                    <a:pt x="689" y="4556"/>
                  </a:cubicBezTo>
                  <a:cubicBezTo>
                    <a:pt x="689" y="4529"/>
                    <a:pt x="675" y="4484"/>
                    <a:pt x="675" y="4484"/>
                  </a:cubicBezTo>
                  <a:cubicBezTo>
                    <a:pt x="674" y="4481"/>
                    <a:pt x="674" y="4479"/>
                    <a:pt x="673" y="4477"/>
                  </a:cubicBezTo>
                  <a:cubicBezTo>
                    <a:pt x="669" y="4458"/>
                    <a:pt x="661" y="4450"/>
                    <a:pt x="651" y="4412"/>
                  </a:cubicBezTo>
                  <a:cubicBezTo>
                    <a:pt x="648" y="4400"/>
                    <a:pt x="648" y="4387"/>
                    <a:pt x="648" y="4374"/>
                  </a:cubicBezTo>
                  <a:cubicBezTo>
                    <a:pt x="648" y="4370"/>
                    <a:pt x="648" y="4365"/>
                    <a:pt x="648" y="4361"/>
                  </a:cubicBezTo>
                  <a:cubicBezTo>
                    <a:pt x="648" y="4359"/>
                    <a:pt x="648" y="4358"/>
                    <a:pt x="648" y="4357"/>
                  </a:cubicBezTo>
                  <a:cubicBezTo>
                    <a:pt x="651" y="4357"/>
                    <a:pt x="654" y="4356"/>
                    <a:pt x="655" y="4356"/>
                  </a:cubicBezTo>
                  <a:cubicBezTo>
                    <a:pt x="665" y="4356"/>
                    <a:pt x="672" y="4348"/>
                    <a:pt x="673" y="4339"/>
                  </a:cubicBezTo>
                  <a:cubicBezTo>
                    <a:pt x="686" y="4141"/>
                    <a:pt x="695" y="3942"/>
                    <a:pt x="698" y="3744"/>
                  </a:cubicBezTo>
                  <a:cubicBezTo>
                    <a:pt x="699" y="3715"/>
                    <a:pt x="699" y="3687"/>
                    <a:pt x="695" y="3659"/>
                  </a:cubicBezTo>
                  <a:cubicBezTo>
                    <a:pt x="699" y="3615"/>
                    <a:pt x="704" y="3563"/>
                    <a:pt x="707" y="3537"/>
                  </a:cubicBezTo>
                  <a:cubicBezTo>
                    <a:pt x="711" y="3499"/>
                    <a:pt x="711" y="3385"/>
                    <a:pt x="712" y="3355"/>
                  </a:cubicBezTo>
                  <a:cubicBezTo>
                    <a:pt x="713" y="3327"/>
                    <a:pt x="713" y="3338"/>
                    <a:pt x="713" y="3286"/>
                  </a:cubicBezTo>
                  <a:cubicBezTo>
                    <a:pt x="713" y="3234"/>
                    <a:pt x="709" y="3102"/>
                    <a:pt x="709" y="3034"/>
                  </a:cubicBezTo>
                  <a:cubicBezTo>
                    <a:pt x="709" y="2984"/>
                    <a:pt x="707" y="2936"/>
                    <a:pt x="706" y="2894"/>
                  </a:cubicBezTo>
                  <a:lnTo>
                    <a:pt x="707" y="2894"/>
                  </a:lnTo>
                  <a:lnTo>
                    <a:pt x="706" y="2894"/>
                  </a:lnTo>
                  <a:cubicBezTo>
                    <a:pt x="706" y="2878"/>
                    <a:pt x="706" y="2863"/>
                    <a:pt x="707" y="2849"/>
                  </a:cubicBezTo>
                  <a:cubicBezTo>
                    <a:pt x="707" y="2846"/>
                    <a:pt x="707" y="2841"/>
                    <a:pt x="707" y="2837"/>
                  </a:cubicBezTo>
                  <a:cubicBezTo>
                    <a:pt x="707" y="2828"/>
                    <a:pt x="708" y="2821"/>
                    <a:pt x="708" y="2819"/>
                  </a:cubicBezTo>
                  <a:cubicBezTo>
                    <a:pt x="708" y="2815"/>
                    <a:pt x="709" y="2811"/>
                    <a:pt x="709" y="2807"/>
                  </a:cubicBezTo>
                  <a:cubicBezTo>
                    <a:pt x="711" y="2759"/>
                    <a:pt x="715" y="2697"/>
                    <a:pt x="715" y="2665"/>
                  </a:cubicBezTo>
                  <a:cubicBezTo>
                    <a:pt x="715" y="2653"/>
                    <a:pt x="715" y="2642"/>
                    <a:pt x="715" y="2630"/>
                  </a:cubicBezTo>
                  <a:cubicBezTo>
                    <a:pt x="717" y="2606"/>
                    <a:pt x="720" y="2581"/>
                    <a:pt x="724" y="2574"/>
                  </a:cubicBezTo>
                  <a:cubicBezTo>
                    <a:pt x="725" y="2574"/>
                    <a:pt x="725" y="2574"/>
                    <a:pt x="726" y="2574"/>
                  </a:cubicBezTo>
                  <a:cubicBezTo>
                    <a:pt x="727" y="2575"/>
                    <a:pt x="729" y="2578"/>
                    <a:pt x="729" y="2581"/>
                  </a:cubicBezTo>
                  <a:cubicBezTo>
                    <a:pt x="732" y="2597"/>
                    <a:pt x="733" y="2613"/>
                    <a:pt x="733" y="2630"/>
                  </a:cubicBezTo>
                  <a:cubicBezTo>
                    <a:pt x="733" y="2636"/>
                    <a:pt x="732" y="2643"/>
                    <a:pt x="732" y="2651"/>
                  </a:cubicBezTo>
                  <a:cubicBezTo>
                    <a:pt x="731" y="2686"/>
                    <a:pt x="733" y="3019"/>
                    <a:pt x="730" y="3066"/>
                  </a:cubicBezTo>
                  <a:cubicBezTo>
                    <a:pt x="727" y="3112"/>
                    <a:pt x="715" y="3411"/>
                    <a:pt x="715" y="3449"/>
                  </a:cubicBezTo>
                  <a:cubicBezTo>
                    <a:pt x="715" y="3487"/>
                    <a:pt x="726" y="3539"/>
                    <a:pt x="730" y="3572"/>
                  </a:cubicBezTo>
                  <a:cubicBezTo>
                    <a:pt x="731" y="3578"/>
                    <a:pt x="732" y="3586"/>
                    <a:pt x="734" y="3595"/>
                  </a:cubicBezTo>
                  <a:lnTo>
                    <a:pt x="733" y="3595"/>
                  </a:lnTo>
                  <a:cubicBezTo>
                    <a:pt x="737" y="3671"/>
                    <a:pt x="739" y="3747"/>
                    <a:pt x="740" y="3823"/>
                  </a:cubicBezTo>
                  <a:cubicBezTo>
                    <a:pt x="740" y="3865"/>
                    <a:pt x="740" y="3906"/>
                    <a:pt x="739" y="3947"/>
                  </a:cubicBezTo>
                  <a:lnTo>
                    <a:pt x="737" y="4342"/>
                  </a:lnTo>
                  <a:cubicBezTo>
                    <a:pt x="737" y="4349"/>
                    <a:pt x="740" y="4353"/>
                    <a:pt x="746" y="4355"/>
                  </a:cubicBezTo>
                  <a:lnTo>
                    <a:pt x="747" y="4356"/>
                  </a:lnTo>
                  <a:cubicBezTo>
                    <a:pt x="748" y="4356"/>
                    <a:pt x="748" y="4356"/>
                    <a:pt x="749" y="4356"/>
                  </a:cubicBezTo>
                  <a:cubicBezTo>
                    <a:pt x="748" y="4381"/>
                    <a:pt x="747" y="4400"/>
                    <a:pt x="747" y="4406"/>
                  </a:cubicBezTo>
                  <a:cubicBezTo>
                    <a:pt x="743" y="4437"/>
                    <a:pt x="727" y="4449"/>
                    <a:pt x="721" y="4468"/>
                  </a:cubicBezTo>
                  <a:cubicBezTo>
                    <a:pt x="717" y="4479"/>
                    <a:pt x="718" y="4493"/>
                    <a:pt x="719" y="4504"/>
                  </a:cubicBezTo>
                  <a:cubicBezTo>
                    <a:pt x="719" y="4505"/>
                    <a:pt x="705" y="4532"/>
                    <a:pt x="702" y="4558"/>
                  </a:cubicBezTo>
                  <a:cubicBezTo>
                    <a:pt x="701" y="4576"/>
                    <a:pt x="702" y="4606"/>
                    <a:pt x="703" y="4629"/>
                  </a:cubicBezTo>
                  <a:cubicBezTo>
                    <a:pt x="701" y="4677"/>
                    <a:pt x="694" y="4757"/>
                    <a:pt x="693" y="4801"/>
                  </a:cubicBezTo>
                  <a:cubicBezTo>
                    <a:pt x="691" y="4802"/>
                    <a:pt x="689" y="4807"/>
                    <a:pt x="685" y="4821"/>
                  </a:cubicBezTo>
                  <a:cubicBezTo>
                    <a:pt x="676" y="4849"/>
                    <a:pt x="681" y="4907"/>
                    <a:pt x="685" y="4919"/>
                  </a:cubicBezTo>
                  <a:cubicBezTo>
                    <a:pt x="688" y="4931"/>
                    <a:pt x="697" y="4940"/>
                    <a:pt x="729" y="4968"/>
                  </a:cubicBezTo>
                  <a:cubicBezTo>
                    <a:pt x="762" y="4997"/>
                    <a:pt x="784" y="5005"/>
                    <a:pt x="804" y="4995"/>
                  </a:cubicBezTo>
                  <a:cubicBezTo>
                    <a:pt x="851" y="4971"/>
                    <a:pt x="910" y="4927"/>
                    <a:pt x="911" y="4890"/>
                  </a:cubicBezTo>
                  <a:cubicBezTo>
                    <a:pt x="911" y="4852"/>
                    <a:pt x="896" y="4753"/>
                    <a:pt x="896" y="4753"/>
                  </a:cubicBezTo>
                  <a:cubicBezTo>
                    <a:pt x="895" y="4752"/>
                    <a:pt x="894" y="4753"/>
                    <a:pt x="894" y="4755"/>
                  </a:cubicBezTo>
                  <a:cubicBezTo>
                    <a:pt x="898" y="4703"/>
                    <a:pt x="894" y="4648"/>
                    <a:pt x="888" y="4620"/>
                  </a:cubicBezTo>
                  <a:cubicBezTo>
                    <a:pt x="882" y="4588"/>
                    <a:pt x="880" y="4560"/>
                    <a:pt x="888" y="4539"/>
                  </a:cubicBezTo>
                  <a:cubicBezTo>
                    <a:pt x="897" y="4518"/>
                    <a:pt x="890" y="4475"/>
                    <a:pt x="888" y="4437"/>
                  </a:cubicBezTo>
                  <a:cubicBezTo>
                    <a:pt x="888" y="4413"/>
                    <a:pt x="893" y="4395"/>
                    <a:pt x="901" y="4366"/>
                  </a:cubicBezTo>
                  <a:cubicBezTo>
                    <a:pt x="901" y="4366"/>
                    <a:pt x="901" y="4366"/>
                    <a:pt x="901" y="4365"/>
                  </a:cubicBezTo>
                  <a:cubicBezTo>
                    <a:pt x="905" y="4365"/>
                    <a:pt x="909" y="4365"/>
                    <a:pt x="914" y="4365"/>
                  </a:cubicBezTo>
                  <a:cubicBezTo>
                    <a:pt x="927" y="4364"/>
                    <a:pt x="937" y="4361"/>
                    <a:pt x="938" y="4348"/>
                  </a:cubicBezTo>
                  <a:cubicBezTo>
                    <a:pt x="949" y="4276"/>
                    <a:pt x="961" y="4203"/>
                    <a:pt x="978" y="4132"/>
                  </a:cubicBezTo>
                  <a:cubicBezTo>
                    <a:pt x="994" y="4067"/>
                    <a:pt x="1002" y="4002"/>
                    <a:pt x="1017" y="3937"/>
                  </a:cubicBezTo>
                  <a:cubicBezTo>
                    <a:pt x="1030" y="3870"/>
                    <a:pt x="1028" y="3809"/>
                    <a:pt x="1019" y="3737"/>
                  </a:cubicBezTo>
                  <a:cubicBezTo>
                    <a:pt x="1019" y="3717"/>
                    <a:pt x="1008" y="3699"/>
                    <a:pt x="1008" y="3682"/>
                  </a:cubicBezTo>
                  <a:cubicBezTo>
                    <a:pt x="1008" y="3665"/>
                    <a:pt x="1010" y="3649"/>
                    <a:pt x="1012" y="3633"/>
                  </a:cubicBezTo>
                  <a:cubicBezTo>
                    <a:pt x="1014" y="3623"/>
                    <a:pt x="1017" y="3613"/>
                    <a:pt x="1013" y="3604"/>
                  </a:cubicBezTo>
                  <a:cubicBezTo>
                    <a:pt x="1011" y="3599"/>
                    <a:pt x="1008" y="3596"/>
                    <a:pt x="1005" y="3590"/>
                  </a:cubicBezTo>
                  <a:cubicBezTo>
                    <a:pt x="1002" y="3583"/>
                    <a:pt x="1003" y="3576"/>
                    <a:pt x="1003" y="3568"/>
                  </a:cubicBezTo>
                  <a:cubicBezTo>
                    <a:pt x="1006" y="3509"/>
                    <a:pt x="1005" y="3447"/>
                    <a:pt x="1012" y="3388"/>
                  </a:cubicBezTo>
                  <a:cubicBezTo>
                    <a:pt x="1018" y="3328"/>
                    <a:pt x="1037" y="3271"/>
                    <a:pt x="1042" y="3211"/>
                  </a:cubicBezTo>
                  <a:cubicBezTo>
                    <a:pt x="1050" y="3094"/>
                    <a:pt x="1169" y="2758"/>
                    <a:pt x="1195" y="2529"/>
                  </a:cubicBezTo>
                  <a:cubicBezTo>
                    <a:pt x="1209" y="2405"/>
                    <a:pt x="1187" y="2273"/>
                    <a:pt x="1163" y="2178"/>
                  </a:cubicBezTo>
                  <a:cubicBezTo>
                    <a:pt x="1175" y="2172"/>
                    <a:pt x="1171" y="2168"/>
                    <a:pt x="1170" y="2155"/>
                  </a:cubicBezTo>
                  <a:cubicBezTo>
                    <a:pt x="1168" y="2142"/>
                    <a:pt x="1155" y="2096"/>
                    <a:pt x="1156" y="2097"/>
                  </a:cubicBezTo>
                  <a:cubicBezTo>
                    <a:pt x="1158" y="2097"/>
                    <a:pt x="1166" y="2090"/>
                    <a:pt x="1166" y="2090"/>
                  </a:cubicBezTo>
                  <a:cubicBezTo>
                    <a:pt x="1166" y="2090"/>
                    <a:pt x="1169" y="2089"/>
                    <a:pt x="1160" y="2050"/>
                  </a:cubicBezTo>
                  <a:cubicBezTo>
                    <a:pt x="1151" y="2011"/>
                    <a:pt x="1142" y="1991"/>
                    <a:pt x="1143" y="1981"/>
                  </a:cubicBezTo>
                  <a:cubicBezTo>
                    <a:pt x="1144" y="1971"/>
                    <a:pt x="1159" y="1965"/>
                    <a:pt x="1210" y="1916"/>
                  </a:cubicBezTo>
                  <a:cubicBezTo>
                    <a:pt x="1262" y="1866"/>
                    <a:pt x="1353" y="1736"/>
                    <a:pt x="1360" y="1726"/>
                  </a:cubicBezTo>
                  <a:cubicBezTo>
                    <a:pt x="1367" y="1717"/>
                    <a:pt x="1362" y="1721"/>
                    <a:pt x="1372" y="1713"/>
                  </a:cubicBezTo>
                  <a:cubicBezTo>
                    <a:pt x="1382" y="1706"/>
                    <a:pt x="1371" y="1685"/>
                    <a:pt x="1373" y="16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24" name="Freeform 3">
              <a:extLst>
                <a:ext uri="{FF2B5EF4-FFF2-40B4-BE49-F238E27FC236}">
                  <a16:creationId xmlns:a16="http://schemas.microsoft.com/office/drawing/2014/main" id="{1CBBE47C-FD88-114D-95D6-C6378C036307}"/>
                </a:ext>
              </a:extLst>
            </p:cNvPr>
            <p:cNvSpPr>
              <a:spLocks/>
            </p:cNvSpPr>
            <p:nvPr/>
          </p:nvSpPr>
          <p:spPr bwMode="auto">
            <a:xfrm>
              <a:off x="3719927" y="2846388"/>
              <a:ext cx="542925" cy="1879600"/>
            </a:xfrm>
            <a:custGeom>
              <a:avLst/>
              <a:gdLst>
                <a:gd name="T0" fmla="*/ 216594 w 1509"/>
                <a:gd name="T1" fmla="*/ 255703 h 5219"/>
                <a:gd name="T2" fmla="*/ 109736 w 1509"/>
                <a:gd name="T3" fmla="*/ 678154 h 5219"/>
                <a:gd name="T4" fmla="*/ 115493 w 1509"/>
                <a:gd name="T5" fmla="*/ 658706 h 5219"/>
                <a:gd name="T6" fmla="*/ 119451 w 1509"/>
                <a:gd name="T7" fmla="*/ 598922 h 5219"/>
                <a:gd name="T8" fmla="*/ 122329 w 1509"/>
                <a:gd name="T9" fmla="*/ 668430 h 5219"/>
                <a:gd name="T10" fmla="*/ 112615 w 1509"/>
                <a:gd name="T11" fmla="*/ 753064 h 5219"/>
                <a:gd name="T12" fmla="*/ 536089 w 1509"/>
                <a:gd name="T13" fmla="*/ 630255 h 5219"/>
                <a:gd name="T14" fmla="*/ 506226 w 1509"/>
                <a:gd name="T15" fmla="*/ 350782 h 5219"/>
                <a:gd name="T16" fmla="*/ 368426 w 1509"/>
                <a:gd name="T17" fmla="*/ 270830 h 5219"/>
                <a:gd name="T18" fmla="*/ 344680 w 1509"/>
                <a:gd name="T19" fmla="*/ 253182 h 5219"/>
                <a:gd name="T20" fmla="*/ 342161 w 1509"/>
                <a:gd name="T21" fmla="*/ 248140 h 5219"/>
                <a:gd name="T22" fmla="*/ 355114 w 1509"/>
                <a:gd name="T23" fmla="*/ 206003 h 5219"/>
                <a:gd name="T24" fmla="*/ 384977 w 1509"/>
                <a:gd name="T25" fmla="*/ 156663 h 5219"/>
                <a:gd name="T26" fmla="*/ 273441 w 1509"/>
                <a:gd name="T27" fmla="*/ 4322 h 5219"/>
                <a:gd name="T28" fmla="*/ 198965 w 1509"/>
                <a:gd name="T29" fmla="*/ 138656 h 5219"/>
                <a:gd name="T30" fmla="*/ 205801 w 1509"/>
                <a:gd name="T31" fmla="*/ 183314 h 5219"/>
                <a:gd name="T32" fmla="*/ 221631 w 1509"/>
                <a:gd name="T33" fmla="*/ 220049 h 5219"/>
                <a:gd name="T34" fmla="*/ 217314 w 1509"/>
                <a:gd name="T35" fmla="*/ 253182 h 5219"/>
                <a:gd name="T36" fmla="*/ 209399 w 1509"/>
                <a:gd name="T37" fmla="*/ 261106 h 5219"/>
                <a:gd name="T38" fmla="*/ 149313 w 1509"/>
                <a:gd name="T39" fmla="*/ 294599 h 5219"/>
                <a:gd name="T40" fmla="*/ 64043 w 1509"/>
                <a:gd name="T41" fmla="*/ 320890 h 5219"/>
                <a:gd name="T42" fmla="*/ 8275 w 1509"/>
                <a:gd name="T43" fmla="*/ 630255 h 5219"/>
                <a:gd name="T44" fmla="*/ 2519 w 1509"/>
                <a:gd name="T45" fmla="*/ 666269 h 5219"/>
                <a:gd name="T46" fmla="*/ 40656 w 1509"/>
                <a:gd name="T47" fmla="*/ 928455 h 5219"/>
                <a:gd name="T48" fmla="*/ 58286 w 1509"/>
                <a:gd name="T49" fmla="*/ 949704 h 5219"/>
                <a:gd name="T50" fmla="*/ 78794 w 1509"/>
                <a:gd name="T51" fmla="*/ 972033 h 5219"/>
                <a:gd name="T52" fmla="*/ 92107 w 1509"/>
                <a:gd name="T53" fmla="*/ 1077556 h 5219"/>
                <a:gd name="T54" fmla="*/ 116213 w 1509"/>
                <a:gd name="T55" fmla="*/ 1534941 h 5219"/>
                <a:gd name="T56" fmla="*/ 151112 w 1509"/>
                <a:gd name="T57" fmla="*/ 1727619 h 5219"/>
                <a:gd name="T58" fmla="*/ 146795 w 1509"/>
                <a:gd name="T59" fmla="*/ 1787763 h 5219"/>
                <a:gd name="T60" fmla="*/ 153991 w 1509"/>
                <a:gd name="T61" fmla="*/ 1791364 h 5219"/>
                <a:gd name="T62" fmla="*/ 71239 w 1509"/>
                <a:gd name="T63" fmla="*/ 1850068 h 5219"/>
                <a:gd name="T64" fmla="*/ 69440 w 1509"/>
                <a:gd name="T65" fmla="*/ 1872397 h 5219"/>
                <a:gd name="T66" fmla="*/ 205801 w 1509"/>
                <a:gd name="T67" fmla="*/ 1859432 h 5219"/>
                <a:gd name="T68" fmla="*/ 281357 w 1509"/>
                <a:gd name="T69" fmla="*/ 1850068 h 5219"/>
                <a:gd name="T70" fmla="*/ 277399 w 1509"/>
                <a:gd name="T71" fmla="*/ 1825578 h 5219"/>
                <a:gd name="T72" fmla="*/ 261208 w 1509"/>
                <a:gd name="T73" fmla="*/ 1771196 h 5219"/>
                <a:gd name="T74" fmla="*/ 259769 w 1509"/>
                <a:gd name="T75" fmla="*/ 1770476 h 5219"/>
                <a:gd name="T76" fmla="*/ 261928 w 1509"/>
                <a:gd name="T77" fmla="*/ 1721136 h 5219"/>
                <a:gd name="T78" fmla="*/ 239621 w 1509"/>
                <a:gd name="T79" fmla="*/ 1443104 h 5219"/>
                <a:gd name="T80" fmla="*/ 238542 w 1509"/>
                <a:gd name="T81" fmla="*/ 1303007 h 5219"/>
                <a:gd name="T82" fmla="*/ 287833 w 1509"/>
                <a:gd name="T83" fmla="*/ 1086199 h 5219"/>
                <a:gd name="T84" fmla="*/ 313378 w 1509"/>
                <a:gd name="T85" fmla="*/ 1456789 h 5219"/>
                <a:gd name="T86" fmla="*/ 292870 w 1509"/>
                <a:gd name="T87" fmla="*/ 1726538 h 5219"/>
                <a:gd name="T88" fmla="*/ 292150 w 1509"/>
                <a:gd name="T89" fmla="*/ 1786682 h 5219"/>
                <a:gd name="T90" fmla="*/ 305103 w 1509"/>
                <a:gd name="T91" fmla="*/ 1830260 h 5219"/>
                <a:gd name="T92" fmla="*/ 301145 w 1509"/>
                <a:gd name="T93" fmla="*/ 1855470 h 5219"/>
                <a:gd name="T94" fmla="*/ 305103 w 1509"/>
                <a:gd name="T95" fmla="*/ 1874918 h 5219"/>
                <a:gd name="T96" fmla="*/ 418797 w 1509"/>
                <a:gd name="T97" fmla="*/ 1868796 h 5219"/>
                <a:gd name="T98" fmla="*/ 407284 w 1509"/>
                <a:gd name="T99" fmla="*/ 1839264 h 5219"/>
                <a:gd name="T100" fmla="*/ 385696 w 1509"/>
                <a:gd name="T101" fmla="*/ 1789203 h 5219"/>
                <a:gd name="T102" fmla="*/ 413760 w 1509"/>
                <a:gd name="T103" fmla="*/ 1731220 h 5219"/>
                <a:gd name="T104" fmla="*/ 428871 w 1509"/>
                <a:gd name="T105" fmla="*/ 1671796 h 5219"/>
                <a:gd name="T106" fmla="*/ 442543 w 1509"/>
                <a:gd name="T107" fmla="*/ 1382599 h 5219"/>
                <a:gd name="T108" fmla="*/ 481041 w 1509"/>
                <a:gd name="T109" fmla="*/ 1006247 h 5219"/>
                <a:gd name="T110" fmla="*/ 495792 w 1509"/>
                <a:gd name="T111" fmla="*/ 945382 h 5219"/>
                <a:gd name="T112" fmla="*/ 507306 w 1509"/>
                <a:gd name="T113" fmla="*/ 946103 h 5219"/>
                <a:gd name="T114" fmla="*/ 512343 w 1509"/>
                <a:gd name="T115" fmla="*/ 920172 h 5219"/>
                <a:gd name="T116" fmla="*/ 537528 w 1509"/>
                <a:gd name="T117" fmla="*/ 664829 h 5219"/>
                <a:gd name="T118" fmla="*/ 536089 w 1509"/>
                <a:gd name="T119" fmla="*/ 630255 h 52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09" h="5219">
                  <a:moveTo>
                    <a:pt x="603" y="705"/>
                  </a:moveTo>
                  <a:lnTo>
                    <a:pt x="603" y="705"/>
                  </a:lnTo>
                  <a:cubicBezTo>
                    <a:pt x="603" y="707"/>
                    <a:pt x="603" y="708"/>
                    <a:pt x="602" y="710"/>
                  </a:cubicBezTo>
                  <a:cubicBezTo>
                    <a:pt x="602" y="707"/>
                    <a:pt x="603" y="706"/>
                    <a:pt x="603" y="705"/>
                  </a:cubicBezTo>
                  <a:close/>
                  <a:moveTo>
                    <a:pt x="305" y="1883"/>
                  </a:moveTo>
                  <a:lnTo>
                    <a:pt x="305" y="1883"/>
                  </a:lnTo>
                  <a:cubicBezTo>
                    <a:pt x="307" y="1872"/>
                    <a:pt x="302" y="1869"/>
                    <a:pt x="305" y="1858"/>
                  </a:cubicBezTo>
                  <a:cubicBezTo>
                    <a:pt x="308" y="1848"/>
                    <a:pt x="315" y="1841"/>
                    <a:pt x="321" y="1829"/>
                  </a:cubicBezTo>
                  <a:cubicBezTo>
                    <a:pt x="326" y="1817"/>
                    <a:pt x="318" y="1795"/>
                    <a:pt x="321" y="1774"/>
                  </a:cubicBezTo>
                  <a:cubicBezTo>
                    <a:pt x="323" y="1755"/>
                    <a:pt x="332" y="1661"/>
                    <a:pt x="332" y="1663"/>
                  </a:cubicBezTo>
                  <a:cubicBezTo>
                    <a:pt x="330" y="1683"/>
                    <a:pt x="353" y="1771"/>
                    <a:pt x="350" y="1790"/>
                  </a:cubicBezTo>
                  <a:cubicBezTo>
                    <a:pt x="346" y="1810"/>
                    <a:pt x="343" y="1816"/>
                    <a:pt x="340" y="1856"/>
                  </a:cubicBezTo>
                  <a:cubicBezTo>
                    <a:pt x="337" y="1897"/>
                    <a:pt x="337" y="1944"/>
                    <a:pt x="332" y="1970"/>
                  </a:cubicBezTo>
                  <a:cubicBezTo>
                    <a:pt x="326" y="1996"/>
                    <a:pt x="313" y="2091"/>
                    <a:pt x="313" y="2091"/>
                  </a:cubicBezTo>
                  <a:cubicBezTo>
                    <a:pt x="311" y="2064"/>
                    <a:pt x="297" y="1922"/>
                    <a:pt x="304" y="1911"/>
                  </a:cubicBezTo>
                  <a:cubicBezTo>
                    <a:pt x="312" y="1898"/>
                    <a:pt x="304" y="1894"/>
                    <a:pt x="305" y="1883"/>
                  </a:cubicBezTo>
                  <a:close/>
                  <a:moveTo>
                    <a:pt x="1490" y="1750"/>
                  </a:moveTo>
                  <a:lnTo>
                    <a:pt x="1490" y="1750"/>
                  </a:lnTo>
                  <a:cubicBezTo>
                    <a:pt x="1494" y="1732"/>
                    <a:pt x="1497" y="1712"/>
                    <a:pt x="1494" y="1697"/>
                  </a:cubicBezTo>
                  <a:cubicBezTo>
                    <a:pt x="1492" y="1683"/>
                    <a:pt x="1439" y="1117"/>
                    <a:pt x="1407" y="974"/>
                  </a:cubicBezTo>
                  <a:cubicBezTo>
                    <a:pt x="1376" y="832"/>
                    <a:pt x="1353" y="867"/>
                    <a:pt x="1353" y="867"/>
                  </a:cubicBezTo>
                  <a:cubicBezTo>
                    <a:pt x="1353" y="867"/>
                    <a:pt x="1049" y="775"/>
                    <a:pt x="1024" y="752"/>
                  </a:cubicBezTo>
                  <a:cubicBezTo>
                    <a:pt x="999" y="730"/>
                    <a:pt x="962" y="694"/>
                    <a:pt x="958" y="703"/>
                  </a:cubicBezTo>
                  <a:cubicBezTo>
                    <a:pt x="956" y="693"/>
                    <a:pt x="953" y="687"/>
                    <a:pt x="952" y="685"/>
                  </a:cubicBezTo>
                  <a:cubicBezTo>
                    <a:pt x="952" y="684"/>
                    <a:pt x="952" y="686"/>
                    <a:pt x="951" y="689"/>
                  </a:cubicBezTo>
                  <a:cubicBezTo>
                    <a:pt x="949" y="664"/>
                    <a:pt x="952" y="646"/>
                    <a:pt x="952" y="646"/>
                  </a:cubicBezTo>
                  <a:cubicBezTo>
                    <a:pt x="964" y="628"/>
                    <a:pt x="987" y="572"/>
                    <a:pt x="987" y="572"/>
                  </a:cubicBezTo>
                  <a:cubicBezTo>
                    <a:pt x="1016" y="566"/>
                    <a:pt x="1016" y="531"/>
                    <a:pt x="1046" y="493"/>
                  </a:cubicBezTo>
                  <a:cubicBezTo>
                    <a:pt x="1076" y="456"/>
                    <a:pt x="1070" y="435"/>
                    <a:pt x="1070" y="435"/>
                  </a:cubicBezTo>
                  <a:cubicBezTo>
                    <a:pt x="1118" y="388"/>
                    <a:pt x="1115" y="314"/>
                    <a:pt x="1115" y="314"/>
                  </a:cubicBezTo>
                  <a:cubicBezTo>
                    <a:pt x="1090" y="86"/>
                    <a:pt x="889" y="24"/>
                    <a:pt x="760" y="12"/>
                  </a:cubicBezTo>
                  <a:cubicBezTo>
                    <a:pt x="630" y="0"/>
                    <a:pt x="584" y="137"/>
                    <a:pt x="565" y="192"/>
                  </a:cubicBezTo>
                  <a:cubicBezTo>
                    <a:pt x="545" y="246"/>
                    <a:pt x="553" y="385"/>
                    <a:pt x="553" y="385"/>
                  </a:cubicBezTo>
                  <a:cubicBezTo>
                    <a:pt x="524" y="392"/>
                    <a:pt x="557" y="459"/>
                    <a:pt x="564" y="475"/>
                  </a:cubicBezTo>
                  <a:cubicBezTo>
                    <a:pt x="571" y="491"/>
                    <a:pt x="570" y="488"/>
                    <a:pt x="572" y="509"/>
                  </a:cubicBezTo>
                  <a:cubicBezTo>
                    <a:pt x="574" y="529"/>
                    <a:pt x="603" y="543"/>
                    <a:pt x="603" y="543"/>
                  </a:cubicBezTo>
                  <a:cubicBezTo>
                    <a:pt x="602" y="558"/>
                    <a:pt x="613" y="599"/>
                    <a:pt x="616" y="611"/>
                  </a:cubicBezTo>
                  <a:cubicBezTo>
                    <a:pt x="619" y="623"/>
                    <a:pt x="616" y="682"/>
                    <a:pt x="616" y="682"/>
                  </a:cubicBezTo>
                  <a:cubicBezTo>
                    <a:pt x="612" y="680"/>
                    <a:pt x="607" y="691"/>
                    <a:pt x="604" y="703"/>
                  </a:cubicBezTo>
                  <a:cubicBezTo>
                    <a:pt x="603" y="703"/>
                    <a:pt x="602" y="703"/>
                    <a:pt x="601" y="703"/>
                  </a:cubicBezTo>
                  <a:cubicBezTo>
                    <a:pt x="601" y="703"/>
                    <a:pt x="596" y="705"/>
                    <a:pt x="582" y="725"/>
                  </a:cubicBezTo>
                  <a:cubicBezTo>
                    <a:pt x="567" y="745"/>
                    <a:pt x="550" y="765"/>
                    <a:pt x="537" y="771"/>
                  </a:cubicBezTo>
                  <a:cubicBezTo>
                    <a:pt x="524" y="778"/>
                    <a:pt x="453" y="804"/>
                    <a:pt x="415" y="818"/>
                  </a:cubicBezTo>
                  <a:cubicBezTo>
                    <a:pt x="378" y="832"/>
                    <a:pt x="199" y="890"/>
                    <a:pt x="194" y="889"/>
                  </a:cubicBezTo>
                  <a:cubicBezTo>
                    <a:pt x="189" y="888"/>
                    <a:pt x="184" y="887"/>
                    <a:pt x="178" y="891"/>
                  </a:cubicBezTo>
                  <a:cubicBezTo>
                    <a:pt x="172" y="895"/>
                    <a:pt x="156" y="902"/>
                    <a:pt x="129" y="988"/>
                  </a:cubicBezTo>
                  <a:cubicBezTo>
                    <a:pt x="101" y="1075"/>
                    <a:pt x="30" y="1733"/>
                    <a:pt x="23" y="1750"/>
                  </a:cubicBezTo>
                  <a:cubicBezTo>
                    <a:pt x="17" y="1766"/>
                    <a:pt x="5" y="1791"/>
                    <a:pt x="7" y="1807"/>
                  </a:cubicBezTo>
                  <a:cubicBezTo>
                    <a:pt x="10" y="1823"/>
                    <a:pt x="0" y="1837"/>
                    <a:pt x="7" y="1850"/>
                  </a:cubicBezTo>
                  <a:cubicBezTo>
                    <a:pt x="14" y="1864"/>
                    <a:pt x="7" y="1882"/>
                    <a:pt x="17" y="1914"/>
                  </a:cubicBezTo>
                  <a:cubicBezTo>
                    <a:pt x="25" y="1945"/>
                    <a:pt x="78" y="2447"/>
                    <a:pt x="113" y="2578"/>
                  </a:cubicBezTo>
                  <a:cubicBezTo>
                    <a:pt x="113" y="2578"/>
                    <a:pt x="123" y="2576"/>
                    <a:pt x="138" y="2572"/>
                  </a:cubicBezTo>
                  <a:cubicBezTo>
                    <a:pt x="143" y="2592"/>
                    <a:pt x="155" y="2638"/>
                    <a:pt x="162" y="2637"/>
                  </a:cubicBezTo>
                  <a:cubicBezTo>
                    <a:pt x="165" y="2637"/>
                    <a:pt x="178" y="2635"/>
                    <a:pt x="196" y="2630"/>
                  </a:cubicBezTo>
                  <a:cubicBezTo>
                    <a:pt x="199" y="2644"/>
                    <a:pt x="206" y="2676"/>
                    <a:pt x="219" y="2699"/>
                  </a:cubicBezTo>
                  <a:cubicBezTo>
                    <a:pt x="234" y="2726"/>
                    <a:pt x="253" y="2760"/>
                    <a:pt x="274" y="2782"/>
                  </a:cubicBezTo>
                  <a:cubicBezTo>
                    <a:pt x="266" y="2877"/>
                    <a:pt x="259" y="2959"/>
                    <a:pt x="256" y="2992"/>
                  </a:cubicBezTo>
                  <a:cubicBezTo>
                    <a:pt x="247" y="3089"/>
                    <a:pt x="250" y="3700"/>
                    <a:pt x="256" y="3743"/>
                  </a:cubicBezTo>
                  <a:cubicBezTo>
                    <a:pt x="262" y="3785"/>
                    <a:pt x="317" y="4217"/>
                    <a:pt x="323" y="4262"/>
                  </a:cubicBezTo>
                  <a:cubicBezTo>
                    <a:pt x="329" y="4308"/>
                    <a:pt x="408" y="4745"/>
                    <a:pt x="420" y="4761"/>
                  </a:cubicBezTo>
                  <a:cubicBezTo>
                    <a:pt x="433" y="4776"/>
                    <a:pt x="435" y="4781"/>
                    <a:pt x="420" y="4797"/>
                  </a:cubicBezTo>
                  <a:cubicBezTo>
                    <a:pt x="405" y="4813"/>
                    <a:pt x="394" y="4852"/>
                    <a:pt x="405" y="4895"/>
                  </a:cubicBezTo>
                  <a:cubicBezTo>
                    <a:pt x="415" y="4937"/>
                    <a:pt x="399" y="4968"/>
                    <a:pt x="408" y="4964"/>
                  </a:cubicBezTo>
                  <a:cubicBezTo>
                    <a:pt x="415" y="4963"/>
                    <a:pt x="422" y="4954"/>
                    <a:pt x="440" y="4948"/>
                  </a:cubicBezTo>
                  <a:cubicBezTo>
                    <a:pt x="438" y="4955"/>
                    <a:pt x="435" y="4963"/>
                    <a:pt x="428" y="4974"/>
                  </a:cubicBezTo>
                  <a:cubicBezTo>
                    <a:pt x="414" y="4998"/>
                    <a:pt x="358" y="5044"/>
                    <a:pt x="318" y="5075"/>
                  </a:cubicBezTo>
                  <a:cubicBezTo>
                    <a:pt x="277" y="5106"/>
                    <a:pt x="218" y="5122"/>
                    <a:pt x="198" y="5137"/>
                  </a:cubicBezTo>
                  <a:cubicBezTo>
                    <a:pt x="178" y="5152"/>
                    <a:pt x="184" y="5178"/>
                    <a:pt x="181" y="5182"/>
                  </a:cubicBezTo>
                  <a:cubicBezTo>
                    <a:pt x="177" y="5187"/>
                    <a:pt x="165" y="5196"/>
                    <a:pt x="193" y="5199"/>
                  </a:cubicBezTo>
                  <a:cubicBezTo>
                    <a:pt x="221" y="5203"/>
                    <a:pt x="373" y="5213"/>
                    <a:pt x="445" y="5212"/>
                  </a:cubicBezTo>
                  <a:cubicBezTo>
                    <a:pt x="518" y="5210"/>
                    <a:pt x="555" y="5180"/>
                    <a:pt x="572" y="5163"/>
                  </a:cubicBezTo>
                  <a:cubicBezTo>
                    <a:pt x="590" y="5147"/>
                    <a:pt x="617" y="5165"/>
                    <a:pt x="646" y="5169"/>
                  </a:cubicBezTo>
                  <a:cubicBezTo>
                    <a:pt x="675" y="5174"/>
                    <a:pt x="782" y="5137"/>
                    <a:pt x="782" y="5137"/>
                  </a:cubicBezTo>
                  <a:cubicBezTo>
                    <a:pt x="782" y="5137"/>
                    <a:pt x="778" y="5091"/>
                    <a:pt x="778" y="5079"/>
                  </a:cubicBezTo>
                  <a:cubicBezTo>
                    <a:pt x="778" y="5069"/>
                    <a:pt x="771" y="5069"/>
                    <a:pt x="771" y="5069"/>
                  </a:cubicBezTo>
                  <a:cubicBezTo>
                    <a:pt x="776" y="5044"/>
                    <a:pt x="771" y="5004"/>
                    <a:pt x="765" y="4981"/>
                  </a:cubicBezTo>
                  <a:cubicBezTo>
                    <a:pt x="758" y="4957"/>
                    <a:pt x="726" y="4918"/>
                    <a:pt x="726" y="4918"/>
                  </a:cubicBezTo>
                  <a:cubicBezTo>
                    <a:pt x="723" y="4920"/>
                    <a:pt x="718" y="4920"/>
                    <a:pt x="715" y="4921"/>
                  </a:cubicBezTo>
                  <a:cubicBezTo>
                    <a:pt x="718" y="4919"/>
                    <a:pt x="720" y="4917"/>
                    <a:pt x="722" y="4916"/>
                  </a:cubicBezTo>
                  <a:cubicBezTo>
                    <a:pt x="726" y="4913"/>
                    <a:pt x="729" y="4908"/>
                    <a:pt x="729" y="4903"/>
                  </a:cubicBezTo>
                  <a:cubicBezTo>
                    <a:pt x="730" y="4878"/>
                    <a:pt x="734" y="4804"/>
                    <a:pt x="728" y="4779"/>
                  </a:cubicBezTo>
                  <a:cubicBezTo>
                    <a:pt x="723" y="4748"/>
                    <a:pt x="689" y="4689"/>
                    <a:pt x="694" y="4663"/>
                  </a:cubicBezTo>
                  <a:cubicBezTo>
                    <a:pt x="698" y="4637"/>
                    <a:pt x="677" y="4107"/>
                    <a:pt x="666" y="4007"/>
                  </a:cubicBezTo>
                  <a:cubicBezTo>
                    <a:pt x="656" y="3907"/>
                    <a:pt x="616" y="3824"/>
                    <a:pt x="622" y="3801"/>
                  </a:cubicBezTo>
                  <a:cubicBezTo>
                    <a:pt x="628" y="3779"/>
                    <a:pt x="648" y="3663"/>
                    <a:pt x="663" y="3618"/>
                  </a:cubicBezTo>
                  <a:cubicBezTo>
                    <a:pt x="678" y="3572"/>
                    <a:pt x="673" y="3522"/>
                    <a:pt x="684" y="3457"/>
                  </a:cubicBezTo>
                  <a:cubicBezTo>
                    <a:pt x="697" y="3392"/>
                    <a:pt x="794" y="3024"/>
                    <a:pt x="800" y="3016"/>
                  </a:cubicBezTo>
                  <a:cubicBezTo>
                    <a:pt x="806" y="3009"/>
                    <a:pt x="849" y="3215"/>
                    <a:pt x="861" y="3387"/>
                  </a:cubicBezTo>
                  <a:cubicBezTo>
                    <a:pt x="873" y="3559"/>
                    <a:pt x="868" y="3952"/>
                    <a:pt x="871" y="4045"/>
                  </a:cubicBezTo>
                  <a:cubicBezTo>
                    <a:pt x="875" y="4137"/>
                    <a:pt x="863" y="4522"/>
                    <a:pt x="871" y="4567"/>
                  </a:cubicBezTo>
                  <a:cubicBezTo>
                    <a:pt x="871" y="4583"/>
                    <a:pt x="829" y="4720"/>
                    <a:pt x="814" y="4794"/>
                  </a:cubicBezTo>
                  <a:cubicBezTo>
                    <a:pt x="798" y="4869"/>
                    <a:pt x="794" y="4883"/>
                    <a:pt x="797" y="4903"/>
                  </a:cubicBezTo>
                  <a:cubicBezTo>
                    <a:pt x="800" y="4923"/>
                    <a:pt x="806" y="4963"/>
                    <a:pt x="812" y="4961"/>
                  </a:cubicBezTo>
                  <a:cubicBezTo>
                    <a:pt x="815" y="4960"/>
                    <a:pt x="825" y="4954"/>
                    <a:pt x="840" y="4948"/>
                  </a:cubicBezTo>
                  <a:cubicBezTo>
                    <a:pt x="835" y="4981"/>
                    <a:pt x="826" y="5056"/>
                    <a:pt x="848" y="5082"/>
                  </a:cubicBezTo>
                  <a:cubicBezTo>
                    <a:pt x="848" y="5082"/>
                    <a:pt x="843" y="5084"/>
                    <a:pt x="841" y="5089"/>
                  </a:cubicBezTo>
                  <a:cubicBezTo>
                    <a:pt x="839" y="5096"/>
                    <a:pt x="837" y="5148"/>
                    <a:pt x="837" y="5152"/>
                  </a:cubicBezTo>
                  <a:cubicBezTo>
                    <a:pt x="838" y="5156"/>
                    <a:pt x="841" y="5160"/>
                    <a:pt x="844" y="5168"/>
                  </a:cubicBezTo>
                  <a:cubicBezTo>
                    <a:pt x="847" y="5177"/>
                    <a:pt x="832" y="5198"/>
                    <a:pt x="848" y="5206"/>
                  </a:cubicBezTo>
                  <a:cubicBezTo>
                    <a:pt x="863" y="5215"/>
                    <a:pt x="1083" y="5218"/>
                    <a:pt x="1120" y="5210"/>
                  </a:cubicBezTo>
                  <a:cubicBezTo>
                    <a:pt x="1158" y="5202"/>
                    <a:pt x="1163" y="5194"/>
                    <a:pt x="1164" y="5189"/>
                  </a:cubicBezTo>
                  <a:cubicBezTo>
                    <a:pt x="1164" y="5185"/>
                    <a:pt x="1161" y="5166"/>
                    <a:pt x="1152" y="5163"/>
                  </a:cubicBezTo>
                  <a:cubicBezTo>
                    <a:pt x="1152" y="5163"/>
                    <a:pt x="1155" y="5138"/>
                    <a:pt x="1132" y="5107"/>
                  </a:cubicBezTo>
                  <a:cubicBezTo>
                    <a:pt x="1108" y="5077"/>
                    <a:pt x="1073" y="5017"/>
                    <a:pt x="1073" y="4980"/>
                  </a:cubicBezTo>
                  <a:cubicBezTo>
                    <a:pt x="1073" y="4975"/>
                    <a:pt x="1073" y="4971"/>
                    <a:pt x="1072" y="4968"/>
                  </a:cubicBezTo>
                  <a:cubicBezTo>
                    <a:pt x="1080" y="4959"/>
                    <a:pt x="1091" y="4944"/>
                    <a:pt x="1107" y="4922"/>
                  </a:cubicBezTo>
                  <a:cubicBezTo>
                    <a:pt x="1137" y="4877"/>
                    <a:pt x="1136" y="4838"/>
                    <a:pt x="1150" y="4807"/>
                  </a:cubicBezTo>
                  <a:cubicBezTo>
                    <a:pt x="1163" y="4777"/>
                    <a:pt x="1176" y="4774"/>
                    <a:pt x="1176" y="4732"/>
                  </a:cubicBezTo>
                  <a:cubicBezTo>
                    <a:pt x="1176" y="4689"/>
                    <a:pt x="1189" y="4672"/>
                    <a:pt x="1192" y="4642"/>
                  </a:cubicBezTo>
                  <a:cubicBezTo>
                    <a:pt x="1195" y="4611"/>
                    <a:pt x="1219" y="4372"/>
                    <a:pt x="1222" y="4276"/>
                  </a:cubicBezTo>
                  <a:cubicBezTo>
                    <a:pt x="1225" y="4180"/>
                    <a:pt x="1227" y="3914"/>
                    <a:pt x="1230" y="3839"/>
                  </a:cubicBezTo>
                  <a:cubicBezTo>
                    <a:pt x="1233" y="3762"/>
                    <a:pt x="1295" y="3178"/>
                    <a:pt x="1306" y="3067"/>
                  </a:cubicBezTo>
                  <a:cubicBezTo>
                    <a:pt x="1316" y="2956"/>
                    <a:pt x="1329" y="2888"/>
                    <a:pt x="1337" y="2794"/>
                  </a:cubicBezTo>
                  <a:cubicBezTo>
                    <a:pt x="1338" y="2784"/>
                    <a:pt x="1338" y="2771"/>
                    <a:pt x="1337" y="2758"/>
                  </a:cubicBezTo>
                  <a:cubicBezTo>
                    <a:pt x="1372" y="2699"/>
                    <a:pt x="1377" y="2643"/>
                    <a:pt x="1378" y="2625"/>
                  </a:cubicBezTo>
                  <a:cubicBezTo>
                    <a:pt x="1383" y="2625"/>
                    <a:pt x="1387" y="2626"/>
                    <a:pt x="1390" y="2627"/>
                  </a:cubicBezTo>
                  <a:cubicBezTo>
                    <a:pt x="1401" y="2628"/>
                    <a:pt x="1408" y="2628"/>
                    <a:pt x="1410" y="2627"/>
                  </a:cubicBezTo>
                  <a:cubicBezTo>
                    <a:pt x="1413" y="2622"/>
                    <a:pt x="1419" y="2576"/>
                    <a:pt x="1422" y="2555"/>
                  </a:cubicBezTo>
                  <a:cubicBezTo>
                    <a:pt x="1423" y="2555"/>
                    <a:pt x="1423" y="2555"/>
                    <a:pt x="1424" y="2555"/>
                  </a:cubicBezTo>
                  <a:cubicBezTo>
                    <a:pt x="1466" y="2548"/>
                    <a:pt x="1473" y="2538"/>
                    <a:pt x="1473" y="2538"/>
                  </a:cubicBezTo>
                  <a:cubicBezTo>
                    <a:pt x="1473" y="2538"/>
                    <a:pt x="1488" y="1884"/>
                    <a:pt x="1494" y="1846"/>
                  </a:cubicBezTo>
                  <a:cubicBezTo>
                    <a:pt x="1501" y="1807"/>
                    <a:pt x="1508" y="1798"/>
                    <a:pt x="1506" y="1784"/>
                  </a:cubicBezTo>
                  <a:cubicBezTo>
                    <a:pt x="1504" y="1771"/>
                    <a:pt x="1486" y="1767"/>
                    <a:pt x="1490" y="17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25" name="Freeform 5">
              <a:extLst>
                <a:ext uri="{FF2B5EF4-FFF2-40B4-BE49-F238E27FC236}">
                  <a16:creationId xmlns:a16="http://schemas.microsoft.com/office/drawing/2014/main" id="{40BA1678-06B9-6F43-9CEC-ECFA84A00D6B}"/>
                </a:ext>
              </a:extLst>
            </p:cNvPr>
            <p:cNvSpPr>
              <a:spLocks/>
            </p:cNvSpPr>
            <p:nvPr/>
          </p:nvSpPr>
          <p:spPr bwMode="auto">
            <a:xfrm>
              <a:off x="2465388" y="2784475"/>
              <a:ext cx="588962" cy="1968500"/>
            </a:xfrm>
            <a:custGeom>
              <a:avLst/>
              <a:gdLst>
                <a:gd name="T0" fmla="*/ 518719 w 1635"/>
                <a:gd name="T1" fmla="*/ 899680 h 5470"/>
                <a:gd name="T2" fmla="*/ 50431 w 1635"/>
                <a:gd name="T3" fmla="*/ 916954 h 5470"/>
                <a:gd name="T4" fmla="*/ 92577 w 1635"/>
                <a:gd name="T5" fmla="*/ 900040 h 5470"/>
                <a:gd name="T6" fmla="*/ 126438 w 1635"/>
                <a:gd name="T7" fmla="*/ 653528 h 5470"/>
                <a:gd name="T8" fmla="*/ 123196 w 1635"/>
                <a:gd name="T9" fmla="*/ 719024 h 5470"/>
                <a:gd name="T10" fmla="*/ 112029 w 1635"/>
                <a:gd name="T11" fmla="*/ 692754 h 5470"/>
                <a:gd name="T12" fmla="*/ 114190 w 1635"/>
                <a:gd name="T13" fmla="*/ 611063 h 5470"/>
                <a:gd name="T14" fmla="*/ 126438 w 1635"/>
                <a:gd name="T15" fmla="*/ 653528 h 5470"/>
                <a:gd name="T16" fmla="*/ 472971 w 1635"/>
                <a:gd name="T17" fmla="*/ 566079 h 5470"/>
                <a:gd name="T18" fmla="*/ 485218 w 1635"/>
                <a:gd name="T19" fmla="*/ 598107 h 5470"/>
                <a:gd name="T20" fmla="*/ 492062 w 1635"/>
                <a:gd name="T21" fmla="*/ 669002 h 5470"/>
                <a:gd name="T22" fmla="*/ 494584 w 1635"/>
                <a:gd name="T23" fmla="*/ 695273 h 5470"/>
                <a:gd name="T24" fmla="*/ 493143 w 1635"/>
                <a:gd name="T25" fmla="*/ 734859 h 5470"/>
                <a:gd name="T26" fmla="*/ 483417 w 1635"/>
                <a:gd name="T27" fmla="*/ 786320 h 5470"/>
                <a:gd name="T28" fmla="*/ 472250 w 1635"/>
                <a:gd name="T29" fmla="*/ 658206 h 5470"/>
                <a:gd name="T30" fmla="*/ 503950 w 1635"/>
                <a:gd name="T31" fmla="*/ 896081 h 5470"/>
                <a:gd name="T32" fmla="*/ 508633 w 1635"/>
                <a:gd name="T33" fmla="*/ 896441 h 5470"/>
                <a:gd name="T34" fmla="*/ 495665 w 1635"/>
                <a:gd name="T35" fmla="*/ 896441 h 5470"/>
                <a:gd name="T36" fmla="*/ 491342 w 1635"/>
                <a:gd name="T37" fmla="*/ 915874 h 5470"/>
                <a:gd name="T38" fmla="*/ 488820 w 1635"/>
                <a:gd name="T39" fmla="*/ 919113 h 5470"/>
                <a:gd name="T40" fmla="*/ 355539 w 1635"/>
                <a:gd name="T41" fmla="*/ 261267 h 5470"/>
                <a:gd name="T42" fmla="*/ 340049 w 1635"/>
                <a:gd name="T43" fmla="*/ 252270 h 5470"/>
                <a:gd name="T44" fmla="*/ 338608 w 1635"/>
                <a:gd name="T45" fmla="*/ 167700 h 5470"/>
                <a:gd name="T46" fmla="*/ 340049 w 1635"/>
                <a:gd name="T47" fmla="*/ 116958 h 5470"/>
                <a:gd name="T48" fmla="*/ 179750 w 1635"/>
                <a:gd name="T49" fmla="*/ 32029 h 5470"/>
                <a:gd name="T50" fmla="*/ 185514 w 1635"/>
                <a:gd name="T51" fmla="*/ 136391 h 5470"/>
                <a:gd name="T52" fmla="*/ 201724 w 1635"/>
                <a:gd name="T53" fmla="*/ 195770 h 5470"/>
                <a:gd name="T54" fmla="*/ 213972 w 1635"/>
                <a:gd name="T55" fmla="*/ 265945 h 5470"/>
                <a:gd name="T56" fmla="*/ 65921 w 1635"/>
                <a:gd name="T57" fmla="*/ 324245 h 5470"/>
                <a:gd name="T58" fmla="*/ 0 w 1635"/>
                <a:gd name="T59" fmla="*/ 704629 h 5470"/>
                <a:gd name="T60" fmla="*/ 46108 w 1635"/>
                <a:gd name="T61" fmla="*/ 921272 h 5470"/>
                <a:gd name="T62" fmla="*/ 59076 w 1635"/>
                <a:gd name="T63" fmla="*/ 938186 h 5470"/>
                <a:gd name="T64" fmla="*/ 101943 w 1635"/>
                <a:gd name="T65" fmla="*/ 1177501 h 5470"/>
                <a:gd name="T66" fmla="*/ 81050 w 1635"/>
                <a:gd name="T67" fmla="*/ 1764453 h 5470"/>
                <a:gd name="T68" fmla="*/ 95098 w 1635"/>
                <a:gd name="T69" fmla="*/ 1861258 h 5470"/>
                <a:gd name="T70" fmla="*/ 75286 w 1635"/>
                <a:gd name="T71" fmla="*/ 1922436 h 5470"/>
                <a:gd name="T72" fmla="*/ 88614 w 1635"/>
                <a:gd name="T73" fmla="*/ 1956264 h 5470"/>
                <a:gd name="T74" fmla="*/ 178310 w 1635"/>
                <a:gd name="T75" fmla="*/ 1935392 h 5470"/>
                <a:gd name="T76" fmla="*/ 187675 w 1635"/>
                <a:gd name="T77" fmla="*/ 1897965 h 5470"/>
                <a:gd name="T78" fmla="*/ 197041 w 1635"/>
                <a:gd name="T79" fmla="*/ 1854421 h 5470"/>
                <a:gd name="T80" fmla="*/ 217574 w 1635"/>
                <a:gd name="T81" fmla="*/ 1556087 h 5470"/>
                <a:gd name="T82" fmla="*/ 258999 w 1635"/>
                <a:gd name="T83" fmla="*/ 1199453 h 5470"/>
                <a:gd name="T84" fmla="*/ 362743 w 1635"/>
                <a:gd name="T85" fmla="*/ 1496348 h 5470"/>
                <a:gd name="T86" fmla="*/ 360221 w 1635"/>
                <a:gd name="T87" fmla="*/ 1787484 h 5470"/>
                <a:gd name="T88" fmla="*/ 379313 w 1635"/>
                <a:gd name="T89" fmla="*/ 1855140 h 5470"/>
                <a:gd name="T90" fmla="*/ 377872 w 1635"/>
                <a:gd name="T91" fmla="*/ 1904083 h 5470"/>
                <a:gd name="T92" fmla="*/ 394082 w 1635"/>
                <a:gd name="T93" fmla="*/ 1949787 h 5470"/>
                <a:gd name="T94" fmla="*/ 496025 w 1635"/>
                <a:gd name="T95" fmla="*/ 1953385 h 5470"/>
                <a:gd name="T96" fmla="*/ 468288 w 1635"/>
                <a:gd name="T97" fmla="*/ 1883210 h 5470"/>
                <a:gd name="T98" fmla="*/ 470809 w 1635"/>
                <a:gd name="T99" fmla="*/ 1840026 h 5470"/>
                <a:gd name="T100" fmla="*/ 496745 w 1635"/>
                <a:gd name="T101" fmla="*/ 1616545 h 5470"/>
                <a:gd name="T102" fmla="*/ 494224 w 1635"/>
                <a:gd name="T103" fmla="*/ 997205 h 5470"/>
                <a:gd name="T104" fmla="*/ 537450 w 1635"/>
                <a:gd name="T105" fmla="*/ 943225 h 5470"/>
                <a:gd name="T106" fmla="*/ 543574 w 1635"/>
                <a:gd name="T107" fmla="*/ 937467 h 5470"/>
                <a:gd name="T108" fmla="*/ 557263 w 1635"/>
                <a:gd name="T109" fmla="*/ 921632 h 5470"/>
                <a:gd name="T110" fmla="*/ 521240 w 1635"/>
                <a:gd name="T111" fmla="*/ 304452 h 54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35" h="5470">
                  <a:moveTo>
                    <a:pt x="1485" y="2538"/>
                  </a:moveTo>
                  <a:lnTo>
                    <a:pt x="1485" y="2538"/>
                  </a:lnTo>
                  <a:cubicBezTo>
                    <a:pt x="1447" y="2506"/>
                    <a:pt x="1423" y="2494"/>
                    <a:pt x="1421" y="2493"/>
                  </a:cubicBezTo>
                  <a:cubicBezTo>
                    <a:pt x="1428" y="2494"/>
                    <a:pt x="1434" y="2497"/>
                    <a:pt x="1440" y="2500"/>
                  </a:cubicBezTo>
                  <a:cubicBezTo>
                    <a:pt x="1450" y="2507"/>
                    <a:pt x="1478" y="2531"/>
                    <a:pt x="1503" y="2552"/>
                  </a:cubicBezTo>
                  <a:cubicBezTo>
                    <a:pt x="1498" y="2548"/>
                    <a:pt x="1493" y="2544"/>
                    <a:pt x="1485" y="2538"/>
                  </a:cubicBezTo>
                  <a:close/>
                  <a:moveTo>
                    <a:pt x="129" y="2557"/>
                  </a:moveTo>
                  <a:lnTo>
                    <a:pt x="129" y="2557"/>
                  </a:lnTo>
                  <a:cubicBezTo>
                    <a:pt x="132" y="2555"/>
                    <a:pt x="136" y="2552"/>
                    <a:pt x="140" y="2548"/>
                  </a:cubicBezTo>
                  <a:cubicBezTo>
                    <a:pt x="136" y="2552"/>
                    <a:pt x="133" y="2555"/>
                    <a:pt x="130" y="2558"/>
                  </a:cubicBezTo>
                  <a:cubicBezTo>
                    <a:pt x="129" y="2558"/>
                    <a:pt x="129" y="2557"/>
                    <a:pt x="129" y="2557"/>
                  </a:cubicBezTo>
                  <a:close/>
                  <a:moveTo>
                    <a:pt x="257" y="2501"/>
                  </a:moveTo>
                  <a:lnTo>
                    <a:pt x="257" y="2501"/>
                  </a:lnTo>
                  <a:cubicBezTo>
                    <a:pt x="240" y="2503"/>
                    <a:pt x="216" y="2508"/>
                    <a:pt x="199" y="2516"/>
                  </a:cubicBezTo>
                  <a:cubicBezTo>
                    <a:pt x="182" y="2523"/>
                    <a:pt x="168" y="2530"/>
                    <a:pt x="156" y="2538"/>
                  </a:cubicBezTo>
                  <a:cubicBezTo>
                    <a:pt x="183" y="2520"/>
                    <a:pt x="218" y="2502"/>
                    <a:pt x="257" y="2501"/>
                  </a:cubicBezTo>
                  <a:close/>
                  <a:moveTo>
                    <a:pt x="351" y="1816"/>
                  </a:moveTo>
                  <a:lnTo>
                    <a:pt x="351" y="1816"/>
                  </a:lnTo>
                  <a:cubicBezTo>
                    <a:pt x="354" y="1834"/>
                    <a:pt x="356" y="1853"/>
                    <a:pt x="355" y="1871"/>
                  </a:cubicBezTo>
                  <a:cubicBezTo>
                    <a:pt x="355" y="1890"/>
                    <a:pt x="351" y="1909"/>
                    <a:pt x="348" y="1928"/>
                  </a:cubicBezTo>
                  <a:cubicBezTo>
                    <a:pt x="343" y="1951"/>
                    <a:pt x="348" y="1975"/>
                    <a:pt x="342" y="1998"/>
                  </a:cubicBezTo>
                  <a:cubicBezTo>
                    <a:pt x="336" y="2024"/>
                    <a:pt x="327" y="2051"/>
                    <a:pt x="319" y="2077"/>
                  </a:cubicBezTo>
                  <a:cubicBezTo>
                    <a:pt x="317" y="2084"/>
                    <a:pt x="314" y="2092"/>
                    <a:pt x="307" y="2093"/>
                  </a:cubicBezTo>
                  <a:cubicBezTo>
                    <a:pt x="296" y="2038"/>
                    <a:pt x="298" y="1980"/>
                    <a:pt x="311" y="1925"/>
                  </a:cubicBezTo>
                  <a:cubicBezTo>
                    <a:pt x="317" y="1904"/>
                    <a:pt x="324" y="1882"/>
                    <a:pt x="321" y="1859"/>
                  </a:cubicBezTo>
                  <a:cubicBezTo>
                    <a:pt x="320" y="1846"/>
                    <a:pt x="315" y="1832"/>
                    <a:pt x="312" y="1819"/>
                  </a:cubicBezTo>
                  <a:cubicBezTo>
                    <a:pt x="302" y="1779"/>
                    <a:pt x="310" y="1738"/>
                    <a:pt x="317" y="1698"/>
                  </a:cubicBezTo>
                  <a:cubicBezTo>
                    <a:pt x="322" y="1672"/>
                    <a:pt x="327" y="1644"/>
                    <a:pt x="332" y="1617"/>
                  </a:cubicBezTo>
                  <a:cubicBezTo>
                    <a:pt x="341" y="1640"/>
                    <a:pt x="344" y="1666"/>
                    <a:pt x="347" y="1690"/>
                  </a:cubicBezTo>
                  <a:cubicBezTo>
                    <a:pt x="352" y="1732"/>
                    <a:pt x="347" y="1774"/>
                    <a:pt x="351" y="1816"/>
                  </a:cubicBezTo>
                  <a:close/>
                  <a:moveTo>
                    <a:pt x="617" y="738"/>
                  </a:moveTo>
                  <a:lnTo>
                    <a:pt x="617" y="738"/>
                  </a:lnTo>
                  <a:cubicBezTo>
                    <a:pt x="617" y="735"/>
                    <a:pt x="617" y="732"/>
                    <a:pt x="617" y="730"/>
                  </a:cubicBezTo>
                  <a:cubicBezTo>
                    <a:pt x="617" y="734"/>
                    <a:pt x="617" y="736"/>
                    <a:pt x="617" y="738"/>
                  </a:cubicBezTo>
                  <a:close/>
                  <a:moveTo>
                    <a:pt x="1313" y="1573"/>
                  </a:moveTo>
                  <a:lnTo>
                    <a:pt x="1313" y="1573"/>
                  </a:lnTo>
                  <a:cubicBezTo>
                    <a:pt x="1314" y="1567"/>
                    <a:pt x="1316" y="1561"/>
                    <a:pt x="1322" y="1561"/>
                  </a:cubicBezTo>
                  <a:cubicBezTo>
                    <a:pt x="1324" y="1560"/>
                    <a:pt x="1337" y="1599"/>
                    <a:pt x="1337" y="1602"/>
                  </a:cubicBezTo>
                  <a:cubicBezTo>
                    <a:pt x="1346" y="1634"/>
                    <a:pt x="1349" y="1644"/>
                    <a:pt x="1347" y="1662"/>
                  </a:cubicBezTo>
                  <a:cubicBezTo>
                    <a:pt x="1345" y="1705"/>
                    <a:pt x="1344" y="1729"/>
                    <a:pt x="1342" y="1773"/>
                  </a:cubicBezTo>
                  <a:cubicBezTo>
                    <a:pt x="1340" y="1795"/>
                    <a:pt x="1339" y="1819"/>
                    <a:pt x="1353" y="1837"/>
                  </a:cubicBezTo>
                  <a:cubicBezTo>
                    <a:pt x="1358" y="1844"/>
                    <a:pt x="1366" y="1851"/>
                    <a:pt x="1366" y="1859"/>
                  </a:cubicBezTo>
                  <a:cubicBezTo>
                    <a:pt x="1365" y="1867"/>
                    <a:pt x="1359" y="1873"/>
                    <a:pt x="1359" y="1881"/>
                  </a:cubicBezTo>
                  <a:cubicBezTo>
                    <a:pt x="1359" y="1887"/>
                    <a:pt x="1362" y="1891"/>
                    <a:pt x="1365" y="1896"/>
                  </a:cubicBezTo>
                  <a:cubicBezTo>
                    <a:pt x="1371" y="1907"/>
                    <a:pt x="1372" y="1919"/>
                    <a:pt x="1373" y="1932"/>
                  </a:cubicBezTo>
                  <a:cubicBezTo>
                    <a:pt x="1374" y="1950"/>
                    <a:pt x="1375" y="1969"/>
                    <a:pt x="1377" y="1988"/>
                  </a:cubicBezTo>
                  <a:cubicBezTo>
                    <a:pt x="1377" y="1997"/>
                    <a:pt x="1378" y="2007"/>
                    <a:pt x="1376" y="2016"/>
                  </a:cubicBezTo>
                  <a:cubicBezTo>
                    <a:pt x="1375" y="2025"/>
                    <a:pt x="1372" y="2033"/>
                    <a:pt x="1369" y="2042"/>
                  </a:cubicBezTo>
                  <a:cubicBezTo>
                    <a:pt x="1363" y="2061"/>
                    <a:pt x="1350" y="2160"/>
                    <a:pt x="1350" y="2181"/>
                  </a:cubicBezTo>
                  <a:cubicBezTo>
                    <a:pt x="1350" y="2185"/>
                    <a:pt x="1347" y="2191"/>
                    <a:pt x="1344" y="2188"/>
                  </a:cubicBezTo>
                  <a:cubicBezTo>
                    <a:pt x="1343" y="2188"/>
                    <a:pt x="1343" y="2186"/>
                    <a:pt x="1342" y="2185"/>
                  </a:cubicBezTo>
                  <a:cubicBezTo>
                    <a:pt x="1329" y="2111"/>
                    <a:pt x="1340" y="1959"/>
                    <a:pt x="1318" y="1887"/>
                  </a:cubicBezTo>
                  <a:cubicBezTo>
                    <a:pt x="1315" y="1879"/>
                    <a:pt x="1312" y="1870"/>
                    <a:pt x="1311" y="1861"/>
                  </a:cubicBezTo>
                  <a:cubicBezTo>
                    <a:pt x="1310" y="1851"/>
                    <a:pt x="1311" y="1839"/>
                    <a:pt x="1311" y="1829"/>
                  </a:cubicBezTo>
                  <a:cubicBezTo>
                    <a:pt x="1317" y="1753"/>
                    <a:pt x="1299" y="1648"/>
                    <a:pt x="1313" y="1573"/>
                  </a:cubicBezTo>
                  <a:close/>
                  <a:moveTo>
                    <a:pt x="1402" y="2490"/>
                  </a:moveTo>
                  <a:lnTo>
                    <a:pt x="1402" y="2490"/>
                  </a:lnTo>
                  <a:cubicBezTo>
                    <a:pt x="1402" y="2490"/>
                    <a:pt x="1400" y="2490"/>
                    <a:pt x="1399" y="2490"/>
                  </a:cubicBezTo>
                  <a:cubicBezTo>
                    <a:pt x="1400" y="2490"/>
                    <a:pt x="1402" y="2490"/>
                    <a:pt x="1402" y="2490"/>
                  </a:cubicBezTo>
                  <a:close/>
                  <a:moveTo>
                    <a:pt x="1412" y="2491"/>
                  </a:moveTo>
                  <a:lnTo>
                    <a:pt x="1412" y="2491"/>
                  </a:lnTo>
                  <a:cubicBezTo>
                    <a:pt x="1410" y="2491"/>
                    <a:pt x="1409" y="2490"/>
                    <a:pt x="1408" y="2490"/>
                  </a:cubicBezTo>
                  <a:cubicBezTo>
                    <a:pt x="1409" y="2490"/>
                    <a:pt x="1410" y="2491"/>
                    <a:pt x="1412" y="2491"/>
                  </a:cubicBezTo>
                  <a:close/>
                  <a:moveTo>
                    <a:pt x="1421" y="2493"/>
                  </a:moveTo>
                  <a:lnTo>
                    <a:pt x="1421" y="2493"/>
                  </a:lnTo>
                  <a:cubicBezTo>
                    <a:pt x="1420" y="2493"/>
                    <a:pt x="1419" y="2492"/>
                    <a:pt x="1418" y="2492"/>
                  </a:cubicBezTo>
                  <a:cubicBezTo>
                    <a:pt x="1419" y="2492"/>
                    <a:pt x="1420" y="2493"/>
                    <a:pt x="1421" y="2493"/>
                  </a:cubicBezTo>
                  <a:close/>
                  <a:moveTo>
                    <a:pt x="1376" y="2491"/>
                  </a:moveTo>
                  <a:lnTo>
                    <a:pt x="1376" y="2491"/>
                  </a:lnTo>
                  <a:cubicBezTo>
                    <a:pt x="1377" y="2490"/>
                    <a:pt x="1385" y="2489"/>
                    <a:pt x="1395" y="2490"/>
                  </a:cubicBezTo>
                  <a:cubicBezTo>
                    <a:pt x="1385" y="2490"/>
                    <a:pt x="1378" y="2490"/>
                    <a:pt x="1376" y="2491"/>
                  </a:cubicBezTo>
                  <a:close/>
                  <a:moveTo>
                    <a:pt x="1364" y="2545"/>
                  </a:moveTo>
                  <a:lnTo>
                    <a:pt x="1364" y="2545"/>
                  </a:lnTo>
                  <a:lnTo>
                    <a:pt x="1364" y="2547"/>
                  </a:lnTo>
                  <a:cubicBezTo>
                    <a:pt x="1366" y="2547"/>
                    <a:pt x="1367" y="2547"/>
                    <a:pt x="1368" y="2547"/>
                  </a:cubicBezTo>
                  <a:cubicBezTo>
                    <a:pt x="1366" y="2548"/>
                    <a:pt x="1362" y="2550"/>
                    <a:pt x="1357" y="2554"/>
                  </a:cubicBezTo>
                  <a:cubicBezTo>
                    <a:pt x="1360" y="2550"/>
                    <a:pt x="1362" y="2547"/>
                    <a:pt x="1364" y="2545"/>
                  </a:cubicBezTo>
                  <a:close/>
                  <a:moveTo>
                    <a:pt x="1447" y="846"/>
                  </a:moveTo>
                  <a:lnTo>
                    <a:pt x="1447" y="846"/>
                  </a:lnTo>
                  <a:cubicBezTo>
                    <a:pt x="1447" y="846"/>
                    <a:pt x="1085" y="773"/>
                    <a:pt x="1044" y="756"/>
                  </a:cubicBezTo>
                  <a:cubicBezTo>
                    <a:pt x="1004" y="739"/>
                    <a:pt x="999" y="718"/>
                    <a:pt x="987" y="726"/>
                  </a:cubicBezTo>
                  <a:cubicBezTo>
                    <a:pt x="977" y="716"/>
                    <a:pt x="962" y="709"/>
                    <a:pt x="957" y="706"/>
                  </a:cubicBezTo>
                  <a:cubicBezTo>
                    <a:pt x="951" y="703"/>
                    <a:pt x="939" y="694"/>
                    <a:pt x="944" y="701"/>
                  </a:cubicBezTo>
                  <a:cubicBezTo>
                    <a:pt x="940" y="698"/>
                    <a:pt x="937" y="694"/>
                    <a:pt x="936" y="690"/>
                  </a:cubicBezTo>
                  <a:cubicBezTo>
                    <a:pt x="928" y="673"/>
                    <a:pt x="927" y="587"/>
                    <a:pt x="927" y="587"/>
                  </a:cubicBezTo>
                  <a:cubicBezTo>
                    <a:pt x="945" y="549"/>
                    <a:pt x="940" y="466"/>
                    <a:pt x="940" y="466"/>
                  </a:cubicBezTo>
                  <a:cubicBezTo>
                    <a:pt x="961" y="471"/>
                    <a:pt x="975" y="427"/>
                    <a:pt x="984" y="398"/>
                  </a:cubicBezTo>
                  <a:cubicBezTo>
                    <a:pt x="994" y="368"/>
                    <a:pt x="1008" y="358"/>
                    <a:pt x="993" y="329"/>
                  </a:cubicBezTo>
                  <a:cubicBezTo>
                    <a:pt x="979" y="301"/>
                    <a:pt x="944" y="325"/>
                    <a:pt x="944" y="325"/>
                  </a:cubicBezTo>
                  <a:cubicBezTo>
                    <a:pt x="947" y="286"/>
                    <a:pt x="937" y="181"/>
                    <a:pt x="918" y="118"/>
                  </a:cubicBezTo>
                  <a:cubicBezTo>
                    <a:pt x="899" y="56"/>
                    <a:pt x="743" y="2"/>
                    <a:pt x="677" y="1"/>
                  </a:cubicBezTo>
                  <a:cubicBezTo>
                    <a:pt x="612" y="0"/>
                    <a:pt x="532" y="47"/>
                    <a:pt x="499" y="89"/>
                  </a:cubicBezTo>
                  <a:cubicBezTo>
                    <a:pt x="467" y="130"/>
                    <a:pt x="466" y="140"/>
                    <a:pt x="471" y="216"/>
                  </a:cubicBezTo>
                  <a:cubicBezTo>
                    <a:pt x="476" y="287"/>
                    <a:pt x="510" y="368"/>
                    <a:pt x="515" y="379"/>
                  </a:cubicBezTo>
                  <a:cubicBezTo>
                    <a:pt x="509" y="374"/>
                    <a:pt x="485" y="365"/>
                    <a:pt x="475" y="387"/>
                  </a:cubicBezTo>
                  <a:cubicBezTo>
                    <a:pt x="448" y="458"/>
                    <a:pt x="560" y="544"/>
                    <a:pt x="560" y="544"/>
                  </a:cubicBezTo>
                  <a:cubicBezTo>
                    <a:pt x="569" y="605"/>
                    <a:pt x="604" y="619"/>
                    <a:pt x="607" y="635"/>
                  </a:cubicBezTo>
                  <a:cubicBezTo>
                    <a:pt x="609" y="648"/>
                    <a:pt x="615" y="700"/>
                    <a:pt x="616" y="725"/>
                  </a:cubicBezTo>
                  <a:cubicBezTo>
                    <a:pt x="613" y="722"/>
                    <a:pt x="605" y="728"/>
                    <a:pt x="594" y="739"/>
                  </a:cubicBezTo>
                  <a:cubicBezTo>
                    <a:pt x="590" y="738"/>
                    <a:pt x="583" y="740"/>
                    <a:pt x="574" y="748"/>
                  </a:cubicBezTo>
                  <a:cubicBezTo>
                    <a:pt x="561" y="761"/>
                    <a:pt x="542" y="768"/>
                    <a:pt x="490" y="790"/>
                  </a:cubicBezTo>
                  <a:cubicBezTo>
                    <a:pt x="438" y="813"/>
                    <a:pt x="212" y="891"/>
                    <a:pt x="183" y="901"/>
                  </a:cubicBezTo>
                  <a:cubicBezTo>
                    <a:pt x="152" y="912"/>
                    <a:pt x="154" y="886"/>
                    <a:pt x="143" y="943"/>
                  </a:cubicBezTo>
                  <a:cubicBezTo>
                    <a:pt x="133" y="1002"/>
                    <a:pt x="19" y="1774"/>
                    <a:pt x="0" y="1956"/>
                  </a:cubicBezTo>
                  <a:cubicBezTo>
                    <a:pt x="0" y="1956"/>
                    <a:pt x="0" y="1957"/>
                    <a:pt x="0" y="1958"/>
                  </a:cubicBezTo>
                  <a:cubicBezTo>
                    <a:pt x="4" y="1978"/>
                    <a:pt x="92" y="2567"/>
                    <a:pt x="100" y="2574"/>
                  </a:cubicBezTo>
                  <a:cubicBezTo>
                    <a:pt x="103" y="2577"/>
                    <a:pt x="113" y="2569"/>
                    <a:pt x="128" y="2558"/>
                  </a:cubicBezTo>
                  <a:cubicBezTo>
                    <a:pt x="128" y="2559"/>
                    <a:pt x="128" y="2559"/>
                    <a:pt x="128" y="2560"/>
                  </a:cubicBezTo>
                  <a:cubicBezTo>
                    <a:pt x="128" y="2561"/>
                    <a:pt x="126" y="2561"/>
                    <a:pt x="126" y="2562"/>
                  </a:cubicBezTo>
                  <a:cubicBezTo>
                    <a:pt x="126" y="2562"/>
                    <a:pt x="142" y="2620"/>
                    <a:pt x="150" y="2617"/>
                  </a:cubicBezTo>
                  <a:cubicBezTo>
                    <a:pt x="151" y="2617"/>
                    <a:pt x="156" y="2612"/>
                    <a:pt x="164" y="2607"/>
                  </a:cubicBezTo>
                  <a:cubicBezTo>
                    <a:pt x="169" y="2625"/>
                    <a:pt x="201" y="2735"/>
                    <a:pt x="267" y="2764"/>
                  </a:cubicBezTo>
                  <a:cubicBezTo>
                    <a:pt x="267" y="2773"/>
                    <a:pt x="266" y="2782"/>
                    <a:pt x="266" y="2791"/>
                  </a:cubicBezTo>
                  <a:cubicBezTo>
                    <a:pt x="257" y="2962"/>
                    <a:pt x="270" y="3042"/>
                    <a:pt x="283" y="3272"/>
                  </a:cubicBezTo>
                  <a:cubicBezTo>
                    <a:pt x="302" y="3608"/>
                    <a:pt x="274" y="3852"/>
                    <a:pt x="262" y="3900"/>
                  </a:cubicBezTo>
                  <a:cubicBezTo>
                    <a:pt x="250" y="3946"/>
                    <a:pt x="229" y="4439"/>
                    <a:pt x="229" y="4536"/>
                  </a:cubicBezTo>
                  <a:cubicBezTo>
                    <a:pt x="228" y="4600"/>
                    <a:pt x="231" y="4878"/>
                    <a:pt x="225" y="4903"/>
                  </a:cubicBezTo>
                  <a:cubicBezTo>
                    <a:pt x="219" y="4928"/>
                    <a:pt x="237" y="4985"/>
                    <a:pt x="247" y="5004"/>
                  </a:cubicBezTo>
                  <a:cubicBezTo>
                    <a:pt x="256" y="5022"/>
                    <a:pt x="246" y="5054"/>
                    <a:pt x="249" y="5085"/>
                  </a:cubicBezTo>
                  <a:cubicBezTo>
                    <a:pt x="252" y="5116"/>
                    <a:pt x="255" y="5178"/>
                    <a:pt x="264" y="5172"/>
                  </a:cubicBezTo>
                  <a:cubicBezTo>
                    <a:pt x="266" y="5171"/>
                    <a:pt x="274" y="5168"/>
                    <a:pt x="285" y="5165"/>
                  </a:cubicBezTo>
                  <a:cubicBezTo>
                    <a:pt x="285" y="5181"/>
                    <a:pt x="285" y="5204"/>
                    <a:pt x="278" y="5223"/>
                  </a:cubicBezTo>
                  <a:cubicBezTo>
                    <a:pt x="266" y="5260"/>
                    <a:pt x="216" y="5304"/>
                    <a:pt x="209" y="5342"/>
                  </a:cubicBezTo>
                  <a:cubicBezTo>
                    <a:pt x="203" y="5380"/>
                    <a:pt x="209" y="5387"/>
                    <a:pt x="209" y="5387"/>
                  </a:cubicBezTo>
                  <a:cubicBezTo>
                    <a:pt x="209" y="5387"/>
                    <a:pt x="206" y="5403"/>
                    <a:pt x="207" y="5416"/>
                  </a:cubicBezTo>
                  <a:cubicBezTo>
                    <a:pt x="208" y="5428"/>
                    <a:pt x="219" y="5430"/>
                    <a:pt x="246" y="5436"/>
                  </a:cubicBezTo>
                  <a:cubicBezTo>
                    <a:pt x="272" y="5443"/>
                    <a:pt x="406" y="5456"/>
                    <a:pt x="476" y="5421"/>
                  </a:cubicBezTo>
                  <a:cubicBezTo>
                    <a:pt x="476" y="5421"/>
                    <a:pt x="492" y="5410"/>
                    <a:pt x="495" y="5402"/>
                  </a:cubicBezTo>
                  <a:cubicBezTo>
                    <a:pt x="498" y="5395"/>
                    <a:pt x="495" y="5378"/>
                    <a:pt x="495" y="5378"/>
                  </a:cubicBezTo>
                  <a:cubicBezTo>
                    <a:pt x="495" y="5378"/>
                    <a:pt x="483" y="5367"/>
                    <a:pt x="496" y="5360"/>
                  </a:cubicBezTo>
                  <a:cubicBezTo>
                    <a:pt x="509" y="5352"/>
                    <a:pt x="525" y="5349"/>
                    <a:pt x="526" y="5341"/>
                  </a:cubicBezTo>
                  <a:cubicBezTo>
                    <a:pt x="527" y="5332"/>
                    <a:pt x="521" y="5274"/>
                    <a:pt x="521" y="5274"/>
                  </a:cubicBezTo>
                  <a:cubicBezTo>
                    <a:pt x="521" y="5274"/>
                    <a:pt x="525" y="5257"/>
                    <a:pt x="526" y="5242"/>
                  </a:cubicBezTo>
                  <a:cubicBezTo>
                    <a:pt x="528" y="5228"/>
                    <a:pt x="536" y="5180"/>
                    <a:pt x="517" y="5143"/>
                  </a:cubicBezTo>
                  <a:cubicBezTo>
                    <a:pt x="529" y="5145"/>
                    <a:pt x="539" y="5149"/>
                    <a:pt x="547" y="5153"/>
                  </a:cubicBezTo>
                  <a:cubicBezTo>
                    <a:pt x="547" y="5153"/>
                    <a:pt x="554" y="5156"/>
                    <a:pt x="563" y="5094"/>
                  </a:cubicBezTo>
                  <a:cubicBezTo>
                    <a:pt x="573" y="5032"/>
                    <a:pt x="592" y="4856"/>
                    <a:pt x="579" y="4785"/>
                  </a:cubicBezTo>
                  <a:cubicBezTo>
                    <a:pt x="566" y="4713"/>
                    <a:pt x="601" y="4495"/>
                    <a:pt x="604" y="4324"/>
                  </a:cubicBezTo>
                  <a:cubicBezTo>
                    <a:pt x="607" y="4153"/>
                    <a:pt x="650" y="3733"/>
                    <a:pt x="678" y="3562"/>
                  </a:cubicBezTo>
                  <a:cubicBezTo>
                    <a:pt x="684" y="3529"/>
                    <a:pt x="694" y="3469"/>
                    <a:pt x="707" y="3399"/>
                  </a:cubicBezTo>
                  <a:cubicBezTo>
                    <a:pt x="710" y="3383"/>
                    <a:pt x="716" y="3350"/>
                    <a:pt x="719" y="3333"/>
                  </a:cubicBezTo>
                  <a:cubicBezTo>
                    <a:pt x="758" y="3126"/>
                    <a:pt x="807" y="2875"/>
                    <a:pt x="816" y="2904"/>
                  </a:cubicBezTo>
                  <a:cubicBezTo>
                    <a:pt x="828" y="2950"/>
                    <a:pt x="982" y="3791"/>
                    <a:pt x="993" y="3897"/>
                  </a:cubicBezTo>
                  <a:cubicBezTo>
                    <a:pt x="1005" y="4009"/>
                    <a:pt x="997" y="4090"/>
                    <a:pt x="1007" y="4158"/>
                  </a:cubicBezTo>
                  <a:cubicBezTo>
                    <a:pt x="1016" y="4227"/>
                    <a:pt x="1007" y="4517"/>
                    <a:pt x="1007" y="4517"/>
                  </a:cubicBezTo>
                  <a:cubicBezTo>
                    <a:pt x="1012" y="4607"/>
                    <a:pt x="1015" y="4707"/>
                    <a:pt x="1011" y="4766"/>
                  </a:cubicBezTo>
                  <a:cubicBezTo>
                    <a:pt x="1007" y="4825"/>
                    <a:pt x="1003" y="4936"/>
                    <a:pt x="1000" y="4967"/>
                  </a:cubicBezTo>
                  <a:cubicBezTo>
                    <a:pt x="997" y="4998"/>
                    <a:pt x="991" y="5001"/>
                    <a:pt x="1000" y="5022"/>
                  </a:cubicBezTo>
                  <a:cubicBezTo>
                    <a:pt x="1010" y="5044"/>
                    <a:pt x="991" y="5128"/>
                    <a:pt x="1013" y="5153"/>
                  </a:cubicBezTo>
                  <a:cubicBezTo>
                    <a:pt x="1019" y="5160"/>
                    <a:pt x="1033" y="5159"/>
                    <a:pt x="1053" y="5155"/>
                  </a:cubicBezTo>
                  <a:cubicBezTo>
                    <a:pt x="1054" y="5159"/>
                    <a:pt x="1054" y="5163"/>
                    <a:pt x="1054" y="5165"/>
                  </a:cubicBezTo>
                  <a:cubicBezTo>
                    <a:pt x="1051" y="5175"/>
                    <a:pt x="1031" y="5242"/>
                    <a:pt x="1054" y="5272"/>
                  </a:cubicBezTo>
                  <a:cubicBezTo>
                    <a:pt x="1054" y="5272"/>
                    <a:pt x="1048" y="5279"/>
                    <a:pt x="1049" y="5291"/>
                  </a:cubicBezTo>
                  <a:cubicBezTo>
                    <a:pt x="1050" y="5304"/>
                    <a:pt x="1049" y="5351"/>
                    <a:pt x="1049" y="5351"/>
                  </a:cubicBezTo>
                  <a:cubicBezTo>
                    <a:pt x="1049" y="5351"/>
                    <a:pt x="1070" y="5361"/>
                    <a:pt x="1087" y="5371"/>
                  </a:cubicBezTo>
                  <a:cubicBezTo>
                    <a:pt x="1104" y="5381"/>
                    <a:pt x="1089" y="5399"/>
                    <a:pt x="1094" y="5418"/>
                  </a:cubicBezTo>
                  <a:cubicBezTo>
                    <a:pt x="1100" y="5436"/>
                    <a:pt x="1113" y="5438"/>
                    <a:pt x="1138" y="5444"/>
                  </a:cubicBezTo>
                  <a:cubicBezTo>
                    <a:pt x="1162" y="5451"/>
                    <a:pt x="1267" y="5469"/>
                    <a:pt x="1327" y="5453"/>
                  </a:cubicBezTo>
                  <a:cubicBezTo>
                    <a:pt x="1327" y="5453"/>
                    <a:pt x="1365" y="5442"/>
                    <a:pt x="1377" y="5428"/>
                  </a:cubicBezTo>
                  <a:cubicBezTo>
                    <a:pt x="1377" y="5428"/>
                    <a:pt x="1380" y="5398"/>
                    <a:pt x="1377" y="5394"/>
                  </a:cubicBezTo>
                  <a:cubicBezTo>
                    <a:pt x="1373" y="5390"/>
                    <a:pt x="1382" y="5372"/>
                    <a:pt x="1373" y="5349"/>
                  </a:cubicBezTo>
                  <a:cubicBezTo>
                    <a:pt x="1365" y="5326"/>
                    <a:pt x="1308" y="5261"/>
                    <a:pt x="1300" y="5233"/>
                  </a:cubicBezTo>
                  <a:cubicBezTo>
                    <a:pt x="1292" y="5208"/>
                    <a:pt x="1279" y="5205"/>
                    <a:pt x="1281" y="5171"/>
                  </a:cubicBezTo>
                  <a:cubicBezTo>
                    <a:pt x="1282" y="5171"/>
                    <a:pt x="1282" y="5172"/>
                    <a:pt x="1283" y="5172"/>
                  </a:cubicBezTo>
                  <a:cubicBezTo>
                    <a:pt x="1283" y="5172"/>
                    <a:pt x="1289" y="5172"/>
                    <a:pt x="1307" y="5113"/>
                  </a:cubicBezTo>
                  <a:cubicBezTo>
                    <a:pt x="1326" y="5054"/>
                    <a:pt x="1348" y="5025"/>
                    <a:pt x="1345" y="4991"/>
                  </a:cubicBezTo>
                  <a:cubicBezTo>
                    <a:pt x="1342" y="4957"/>
                    <a:pt x="1336" y="4844"/>
                    <a:pt x="1346" y="4813"/>
                  </a:cubicBezTo>
                  <a:cubicBezTo>
                    <a:pt x="1354" y="4782"/>
                    <a:pt x="1370" y="4567"/>
                    <a:pt x="1379" y="4492"/>
                  </a:cubicBezTo>
                  <a:cubicBezTo>
                    <a:pt x="1388" y="4417"/>
                    <a:pt x="1364" y="3890"/>
                    <a:pt x="1352" y="3730"/>
                  </a:cubicBezTo>
                  <a:cubicBezTo>
                    <a:pt x="1348" y="3674"/>
                    <a:pt x="1359" y="3042"/>
                    <a:pt x="1371" y="2902"/>
                  </a:cubicBezTo>
                  <a:cubicBezTo>
                    <a:pt x="1374" y="2870"/>
                    <a:pt x="1373" y="2823"/>
                    <a:pt x="1372" y="2771"/>
                  </a:cubicBezTo>
                  <a:cubicBezTo>
                    <a:pt x="1397" y="2752"/>
                    <a:pt x="1437" y="2722"/>
                    <a:pt x="1443" y="2716"/>
                  </a:cubicBezTo>
                  <a:cubicBezTo>
                    <a:pt x="1449" y="2709"/>
                    <a:pt x="1478" y="2627"/>
                    <a:pt x="1483" y="2615"/>
                  </a:cubicBezTo>
                  <a:cubicBezTo>
                    <a:pt x="1485" y="2617"/>
                    <a:pt x="1489" y="2619"/>
                    <a:pt x="1492" y="2621"/>
                  </a:cubicBezTo>
                  <a:cubicBezTo>
                    <a:pt x="1494" y="2622"/>
                    <a:pt x="1495" y="2624"/>
                    <a:pt x="1497" y="2624"/>
                  </a:cubicBezTo>
                  <a:cubicBezTo>
                    <a:pt x="1502" y="2624"/>
                    <a:pt x="1504" y="2619"/>
                    <a:pt x="1506" y="2615"/>
                  </a:cubicBezTo>
                  <a:cubicBezTo>
                    <a:pt x="1507" y="2612"/>
                    <a:pt x="1508" y="2609"/>
                    <a:pt x="1509" y="2605"/>
                  </a:cubicBezTo>
                  <a:cubicBezTo>
                    <a:pt x="1515" y="2590"/>
                    <a:pt x="1521" y="2571"/>
                    <a:pt x="1522" y="2569"/>
                  </a:cubicBezTo>
                  <a:cubicBezTo>
                    <a:pt x="1528" y="2574"/>
                    <a:pt x="1534" y="2579"/>
                    <a:pt x="1537" y="2582"/>
                  </a:cubicBezTo>
                  <a:cubicBezTo>
                    <a:pt x="1544" y="2587"/>
                    <a:pt x="1544" y="2569"/>
                    <a:pt x="1547" y="2561"/>
                  </a:cubicBezTo>
                  <a:cubicBezTo>
                    <a:pt x="1560" y="2528"/>
                    <a:pt x="1634" y="1926"/>
                    <a:pt x="1634" y="1903"/>
                  </a:cubicBezTo>
                  <a:cubicBezTo>
                    <a:pt x="1633" y="1859"/>
                    <a:pt x="1546" y="1203"/>
                    <a:pt x="1535" y="1139"/>
                  </a:cubicBezTo>
                  <a:cubicBezTo>
                    <a:pt x="1524" y="1077"/>
                    <a:pt x="1503" y="837"/>
                    <a:pt x="1447" y="8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grpSp>
      <p:grpSp>
        <p:nvGrpSpPr>
          <p:cNvPr id="26" name="Group 25">
            <a:extLst>
              <a:ext uri="{FF2B5EF4-FFF2-40B4-BE49-F238E27FC236}">
                <a16:creationId xmlns:a16="http://schemas.microsoft.com/office/drawing/2014/main" id="{F20FB2C5-125D-104D-B38E-1CD8E48E7F86}"/>
              </a:ext>
            </a:extLst>
          </p:cNvPr>
          <p:cNvGrpSpPr/>
          <p:nvPr/>
        </p:nvGrpSpPr>
        <p:grpSpPr>
          <a:xfrm>
            <a:off x="4053268" y="3653684"/>
            <a:ext cx="668292" cy="1125538"/>
            <a:chOff x="2465388" y="2784475"/>
            <a:chExt cx="1168805" cy="1968500"/>
          </a:xfrm>
          <a:solidFill>
            <a:schemeClr val="bg1"/>
          </a:solidFill>
        </p:grpSpPr>
        <p:sp>
          <p:nvSpPr>
            <p:cNvPr id="27" name="Freeform 2">
              <a:extLst>
                <a:ext uri="{FF2B5EF4-FFF2-40B4-BE49-F238E27FC236}">
                  <a16:creationId xmlns:a16="http://schemas.microsoft.com/office/drawing/2014/main" id="{6CCF9434-DF33-0F47-883A-370CFE01DAB4}"/>
                </a:ext>
              </a:extLst>
            </p:cNvPr>
            <p:cNvSpPr>
              <a:spLocks/>
            </p:cNvSpPr>
            <p:nvPr/>
          </p:nvSpPr>
          <p:spPr bwMode="auto">
            <a:xfrm>
              <a:off x="3135718" y="2940050"/>
              <a:ext cx="498475" cy="1801813"/>
            </a:xfrm>
            <a:custGeom>
              <a:avLst/>
              <a:gdLst>
                <a:gd name="T0" fmla="*/ 216979 w 1383"/>
                <a:gd name="T1" fmla="*/ 255911 h 5006"/>
                <a:gd name="T2" fmla="*/ 110652 w 1383"/>
                <a:gd name="T3" fmla="*/ 529818 h 5006"/>
                <a:gd name="T4" fmla="*/ 114977 w 1383"/>
                <a:gd name="T5" fmla="*/ 558612 h 5006"/>
                <a:gd name="T6" fmla="*/ 100920 w 1383"/>
                <a:gd name="T7" fmla="*/ 591726 h 5006"/>
                <a:gd name="T8" fmla="*/ 102723 w 1383"/>
                <a:gd name="T9" fmla="*/ 569410 h 5006"/>
                <a:gd name="T10" fmla="*/ 104885 w 1383"/>
                <a:gd name="T11" fmla="*/ 537017 h 5006"/>
                <a:gd name="T12" fmla="*/ 391427 w 1383"/>
                <a:gd name="T13" fmla="*/ 608283 h 5006"/>
                <a:gd name="T14" fmla="*/ 381696 w 1383"/>
                <a:gd name="T15" fmla="*/ 598925 h 5006"/>
                <a:gd name="T16" fmla="*/ 378091 w 1383"/>
                <a:gd name="T17" fmla="*/ 574449 h 5006"/>
                <a:gd name="T18" fmla="*/ 389265 w 1383"/>
                <a:gd name="T19" fmla="*/ 539176 h 5006"/>
                <a:gd name="T20" fmla="*/ 394671 w 1383"/>
                <a:gd name="T21" fmla="*/ 514341 h 5006"/>
                <a:gd name="T22" fmla="*/ 398636 w 1383"/>
                <a:gd name="T23" fmla="*/ 532337 h 5006"/>
                <a:gd name="T24" fmla="*/ 402961 w 1383"/>
                <a:gd name="T25" fmla="*/ 563651 h 5006"/>
                <a:gd name="T26" fmla="*/ 322945 w 1383"/>
                <a:gd name="T27" fmla="*/ 215958 h 5006"/>
                <a:gd name="T28" fmla="*/ 322225 w 1383"/>
                <a:gd name="T29" fmla="*/ 218118 h 5006"/>
                <a:gd name="T30" fmla="*/ 494871 w 1383"/>
                <a:gd name="T31" fmla="*/ 599285 h 5006"/>
                <a:gd name="T32" fmla="*/ 452340 w 1383"/>
                <a:gd name="T33" fmla="*/ 323938 h 5006"/>
                <a:gd name="T34" fmla="*/ 381335 w 1383"/>
                <a:gd name="T35" fmla="*/ 271388 h 5006"/>
                <a:gd name="T36" fmla="*/ 370883 w 1383"/>
                <a:gd name="T37" fmla="*/ 197602 h 5006"/>
                <a:gd name="T38" fmla="*/ 379173 w 1383"/>
                <a:gd name="T39" fmla="*/ 86743 h 5006"/>
                <a:gd name="T40" fmla="*/ 289065 w 1383"/>
                <a:gd name="T41" fmla="*/ 2160 h 5006"/>
                <a:gd name="T42" fmla="*/ 195353 w 1383"/>
                <a:gd name="T43" fmla="*/ 66947 h 5006"/>
                <a:gd name="T44" fmla="*/ 204364 w 1383"/>
                <a:gd name="T45" fmla="*/ 191483 h 5006"/>
                <a:gd name="T46" fmla="*/ 207968 w 1383"/>
                <a:gd name="T47" fmla="*/ 260950 h 5006"/>
                <a:gd name="T48" fmla="*/ 77853 w 1383"/>
                <a:gd name="T49" fmla="*/ 303781 h 5006"/>
                <a:gd name="T50" fmla="*/ 1442 w 1383"/>
                <a:gd name="T51" fmla="*/ 579128 h 5006"/>
                <a:gd name="T52" fmla="*/ 12975 w 1383"/>
                <a:gd name="T53" fmla="*/ 619081 h 5006"/>
                <a:gd name="T54" fmla="*/ 85782 w 1383"/>
                <a:gd name="T55" fmla="*/ 761253 h 5006"/>
                <a:gd name="T56" fmla="*/ 93712 w 1383"/>
                <a:gd name="T57" fmla="*/ 793647 h 5006"/>
                <a:gd name="T58" fmla="*/ 148137 w 1383"/>
                <a:gd name="T59" fmla="*/ 1206488 h 5006"/>
                <a:gd name="T60" fmla="*/ 145974 w 1383"/>
                <a:gd name="T61" fmla="*/ 1324185 h 5006"/>
                <a:gd name="T62" fmla="*/ 180576 w 1383"/>
                <a:gd name="T63" fmla="*/ 1570378 h 5006"/>
                <a:gd name="T64" fmla="*/ 184901 w 1383"/>
                <a:gd name="T65" fmla="*/ 1579376 h 5006"/>
                <a:gd name="T66" fmla="*/ 186342 w 1383"/>
                <a:gd name="T67" fmla="*/ 1646323 h 5006"/>
                <a:gd name="T68" fmla="*/ 166879 w 1383"/>
                <a:gd name="T69" fmla="*/ 1774458 h 5006"/>
                <a:gd name="T70" fmla="*/ 241849 w 1383"/>
                <a:gd name="T71" fmla="*/ 1730187 h 5006"/>
                <a:gd name="T72" fmla="*/ 244011 w 1383"/>
                <a:gd name="T73" fmla="*/ 1690234 h 5006"/>
                <a:gd name="T74" fmla="*/ 234640 w 1383"/>
                <a:gd name="T75" fmla="*/ 1588014 h 5006"/>
                <a:gd name="T76" fmla="*/ 233559 w 1383"/>
                <a:gd name="T77" fmla="*/ 1568218 h 5006"/>
                <a:gd name="T78" fmla="*/ 251580 w 1383"/>
                <a:gd name="T79" fmla="*/ 1347580 h 5006"/>
                <a:gd name="T80" fmla="*/ 256987 w 1383"/>
                <a:gd name="T81" fmla="*/ 1182732 h 5006"/>
                <a:gd name="T82" fmla="*/ 254464 w 1383"/>
                <a:gd name="T83" fmla="*/ 1041639 h 5006"/>
                <a:gd name="T84" fmla="*/ 255545 w 1383"/>
                <a:gd name="T85" fmla="*/ 1010325 h 5006"/>
                <a:gd name="T86" fmla="*/ 261672 w 1383"/>
                <a:gd name="T87" fmla="*/ 926462 h 5006"/>
                <a:gd name="T88" fmla="*/ 263114 w 1383"/>
                <a:gd name="T89" fmla="*/ 1103547 h 5006"/>
                <a:gd name="T90" fmla="*/ 266718 w 1383"/>
                <a:gd name="T91" fmla="*/ 1376015 h 5006"/>
                <a:gd name="T92" fmla="*/ 269241 w 1383"/>
                <a:gd name="T93" fmla="*/ 1567858 h 5006"/>
                <a:gd name="T94" fmla="*/ 259149 w 1383"/>
                <a:gd name="T95" fmla="*/ 1621128 h 5006"/>
                <a:gd name="T96" fmla="*/ 246895 w 1383"/>
                <a:gd name="T97" fmla="*/ 1735226 h 5006"/>
                <a:gd name="T98" fmla="*/ 328352 w 1383"/>
                <a:gd name="T99" fmla="*/ 1760061 h 5006"/>
                <a:gd name="T100" fmla="*/ 320062 w 1383"/>
                <a:gd name="T101" fmla="*/ 1633725 h 5006"/>
                <a:gd name="T102" fmla="*/ 329433 w 1383"/>
                <a:gd name="T103" fmla="*/ 1571097 h 5006"/>
                <a:gd name="T104" fmla="*/ 367278 w 1383"/>
                <a:gd name="T105" fmla="*/ 1345061 h 5006"/>
                <a:gd name="T106" fmla="*/ 362232 w 1383"/>
                <a:gd name="T107" fmla="*/ 1292151 h 5006"/>
                <a:gd name="T108" fmla="*/ 430714 w 1383"/>
                <a:gd name="T109" fmla="*/ 910265 h 5006"/>
                <a:gd name="T110" fmla="*/ 416657 w 1383"/>
                <a:gd name="T111" fmla="*/ 754775 h 5006"/>
                <a:gd name="T112" fmla="*/ 436121 w 1383"/>
                <a:gd name="T113" fmla="*/ 689627 h 50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83" h="5006">
                  <a:moveTo>
                    <a:pt x="763" y="4355"/>
                  </a:moveTo>
                  <a:lnTo>
                    <a:pt x="763" y="4355"/>
                  </a:lnTo>
                  <a:cubicBezTo>
                    <a:pt x="759" y="4355"/>
                    <a:pt x="755" y="4355"/>
                    <a:pt x="750" y="4356"/>
                  </a:cubicBezTo>
                  <a:cubicBezTo>
                    <a:pt x="755" y="4355"/>
                    <a:pt x="759" y="4355"/>
                    <a:pt x="763" y="4355"/>
                  </a:cubicBezTo>
                  <a:close/>
                  <a:moveTo>
                    <a:pt x="602" y="716"/>
                  </a:moveTo>
                  <a:lnTo>
                    <a:pt x="602" y="716"/>
                  </a:lnTo>
                  <a:cubicBezTo>
                    <a:pt x="602" y="715"/>
                    <a:pt x="602" y="713"/>
                    <a:pt x="602" y="711"/>
                  </a:cubicBezTo>
                  <a:cubicBezTo>
                    <a:pt x="602" y="713"/>
                    <a:pt x="602" y="714"/>
                    <a:pt x="602" y="716"/>
                  </a:cubicBezTo>
                  <a:close/>
                  <a:moveTo>
                    <a:pt x="307" y="1471"/>
                  </a:moveTo>
                  <a:lnTo>
                    <a:pt x="307" y="1471"/>
                  </a:lnTo>
                  <a:cubicBezTo>
                    <a:pt x="307" y="1471"/>
                    <a:pt x="307" y="1471"/>
                    <a:pt x="307" y="1472"/>
                  </a:cubicBezTo>
                  <a:cubicBezTo>
                    <a:pt x="307" y="1473"/>
                    <a:pt x="308" y="1473"/>
                    <a:pt x="308" y="1474"/>
                  </a:cubicBezTo>
                  <a:cubicBezTo>
                    <a:pt x="309" y="1480"/>
                    <a:pt x="312" y="1488"/>
                    <a:pt x="317" y="1500"/>
                  </a:cubicBezTo>
                  <a:cubicBezTo>
                    <a:pt x="317" y="1500"/>
                    <a:pt x="317" y="1500"/>
                    <a:pt x="317" y="1501"/>
                  </a:cubicBezTo>
                  <a:cubicBezTo>
                    <a:pt x="322" y="1517"/>
                    <a:pt x="320" y="1535"/>
                    <a:pt x="319" y="1552"/>
                  </a:cubicBezTo>
                  <a:cubicBezTo>
                    <a:pt x="317" y="1582"/>
                    <a:pt x="318" y="1613"/>
                    <a:pt x="319" y="1644"/>
                  </a:cubicBezTo>
                  <a:cubicBezTo>
                    <a:pt x="320" y="1648"/>
                    <a:pt x="320" y="1652"/>
                    <a:pt x="321" y="1657"/>
                  </a:cubicBezTo>
                  <a:cubicBezTo>
                    <a:pt x="323" y="1665"/>
                    <a:pt x="328" y="1673"/>
                    <a:pt x="327" y="1682"/>
                  </a:cubicBezTo>
                  <a:cubicBezTo>
                    <a:pt x="309" y="1672"/>
                    <a:pt x="296" y="1657"/>
                    <a:pt x="280" y="1644"/>
                  </a:cubicBezTo>
                  <a:cubicBezTo>
                    <a:pt x="277" y="1642"/>
                    <a:pt x="272" y="1641"/>
                    <a:pt x="272" y="1637"/>
                  </a:cubicBezTo>
                  <a:cubicBezTo>
                    <a:pt x="272" y="1632"/>
                    <a:pt x="274" y="1630"/>
                    <a:pt x="278" y="1627"/>
                  </a:cubicBezTo>
                  <a:cubicBezTo>
                    <a:pt x="284" y="1622"/>
                    <a:pt x="288" y="1614"/>
                    <a:pt x="289" y="1606"/>
                  </a:cubicBezTo>
                  <a:cubicBezTo>
                    <a:pt x="290" y="1598"/>
                    <a:pt x="288" y="1590"/>
                    <a:pt x="285" y="1582"/>
                  </a:cubicBezTo>
                  <a:cubicBezTo>
                    <a:pt x="283" y="1578"/>
                    <a:pt x="282" y="1574"/>
                    <a:pt x="280" y="1570"/>
                  </a:cubicBezTo>
                  <a:cubicBezTo>
                    <a:pt x="278" y="1559"/>
                    <a:pt x="283" y="1548"/>
                    <a:pt x="282" y="1537"/>
                  </a:cubicBezTo>
                  <a:cubicBezTo>
                    <a:pt x="280" y="1532"/>
                    <a:pt x="279" y="1528"/>
                    <a:pt x="278" y="1523"/>
                  </a:cubicBezTo>
                  <a:cubicBezTo>
                    <a:pt x="277" y="1511"/>
                    <a:pt x="285" y="1501"/>
                    <a:pt x="291" y="1492"/>
                  </a:cubicBezTo>
                  <a:cubicBezTo>
                    <a:pt x="299" y="1479"/>
                    <a:pt x="299" y="1453"/>
                    <a:pt x="302" y="1443"/>
                  </a:cubicBezTo>
                  <a:cubicBezTo>
                    <a:pt x="303" y="1451"/>
                    <a:pt x="305" y="1461"/>
                    <a:pt x="307" y="1471"/>
                  </a:cubicBezTo>
                  <a:close/>
                  <a:moveTo>
                    <a:pt x="1128" y="1617"/>
                  </a:moveTo>
                  <a:lnTo>
                    <a:pt x="1128" y="1617"/>
                  </a:lnTo>
                  <a:cubicBezTo>
                    <a:pt x="1116" y="1633"/>
                    <a:pt x="1099" y="1646"/>
                    <a:pt x="1095" y="1665"/>
                  </a:cubicBezTo>
                  <a:cubicBezTo>
                    <a:pt x="1092" y="1674"/>
                    <a:pt x="1093" y="1683"/>
                    <a:pt x="1086" y="1690"/>
                  </a:cubicBezTo>
                  <a:cubicBezTo>
                    <a:pt x="1083" y="1692"/>
                    <a:pt x="1079" y="1693"/>
                    <a:pt x="1076" y="1694"/>
                  </a:cubicBezTo>
                  <a:cubicBezTo>
                    <a:pt x="1063" y="1699"/>
                    <a:pt x="1053" y="1708"/>
                    <a:pt x="1047" y="1720"/>
                  </a:cubicBezTo>
                  <a:cubicBezTo>
                    <a:pt x="1050" y="1708"/>
                    <a:pt x="1053" y="1696"/>
                    <a:pt x="1056" y="1684"/>
                  </a:cubicBezTo>
                  <a:cubicBezTo>
                    <a:pt x="1058" y="1677"/>
                    <a:pt x="1059" y="1671"/>
                    <a:pt x="1059" y="1664"/>
                  </a:cubicBezTo>
                  <a:cubicBezTo>
                    <a:pt x="1060" y="1645"/>
                    <a:pt x="1052" y="1628"/>
                    <a:pt x="1048" y="1610"/>
                  </a:cubicBezTo>
                  <a:cubicBezTo>
                    <a:pt x="1048" y="1609"/>
                    <a:pt x="1048" y="1606"/>
                    <a:pt x="1048" y="1604"/>
                  </a:cubicBezTo>
                  <a:cubicBezTo>
                    <a:pt x="1049" y="1603"/>
                    <a:pt x="1050" y="1602"/>
                    <a:pt x="1050" y="1600"/>
                  </a:cubicBezTo>
                  <a:cubicBezTo>
                    <a:pt x="1051" y="1599"/>
                    <a:pt x="1050" y="1598"/>
                    <a:pt x="1049" y="1596"/>
                  </a:cubicBezTo>
                  <a:cubicBezTo>
                    <a:pt x="1047" y="1587"/>
                    <a:pt x="1052" y="1577"/>
                    <a:pt x="1059" y="1570"/>
                  </a:cubicBezTo>
                  <a:cubicBezTo>
                    <a:pt x="1066" y="1562"/>
                    <a:pt x="1074" y="1556"/>
                    <a:pt x="1075" y="1546"/>
                  </a:cubicBezTo>
                  <a:cubicBezTo>
                    <a:pt x="1076" y="1540"/>
                    <a:pt x="1073" y="1534"/>
                    <a:pt x="1073" y="1529"/>
                  </a:cubicBezTo>
                  <a:cubicBezTo>
                    <a:pt x="1074" y="1518"/>
                    <a:pt x="1082" y="1508"/>
                    <a:pt x="1080" y="1498"/>
                  </a:cubicBezTo>
                  <a:cubicBezTo>
                    <a:pt x="1080" y="1493"/>
                    <a:pt x="1078" y="1489"/>
                    <a:pt x="1078" y="1483"/>
                  </a:cubicBezTo>
                  <a:cubicBezTo>
                    <a:pt x="1076" y="1478"/>
                    <a:pt x="1079" y="1471"/>
                    <a:pt x="1080" y="1466"/>
                  </a:cubicBezTo>
                  <a:cubicBezTo>
                    <a:pt x="1084" y="1455"/>
                    <a:pt x="1088" y="1444"/>
                    <a:pt x="1092" y="1433"/>
                  </a:cubicBezTo>
                  <a:cubicBezTo>
                    <a:pt x="1092" y="1431"/>
                    <a:pt x="1093" y="1429"/>
                    <a:pt x="1095" y="1429"/>
                  </a:cubicBezTo>
                  <a:cubicBezTo>
                    <a:pt x="1095" y="1429"/>
                    <a:pt x="1095" y="1429"/>
                    <a:pt x="1096" y="1429"/>
                  </a:cubicBezTo>
                  <a:cubicBezTo>
                    <a:pt x="1095" y="1437"/>
                    <a:pt x="1095" y="1445"/>
                    <a:pt x="1095" y="1453"/>
                  </a:cubicBezTo>
                  <a:cubicBezTo>
                    <a:pt x="1095" y="1459"/>
                    <a:pt x="1095" y="1465"/>
                    <a:pt x="1098" y="1469"/>
                  </a:cubicBezTo>
                  <a:cubicBezTo>
                    <a:pt x="1099" y="1473"/>
                    <a:pt x="1103" y="1476"/>
                    <a:pt x="1106" y="1479"/>
                  </a:cubicBezTo>
                  <a:cubicBezTo>
                    <a:pt x="1113" y="1488"/>
                    <a:pt x="1119" y="1498"/>
                    <a:pt x="1124" y="1508"/>
                  </a:cubicBezTo>
                  <a:cubicBezTo>
                    <a:pt x="1126" y="1511"/>
                    <a:pt x="1127" y="1514"/>
                    <a:pt x="1127" y="1519"/>
                  </a:cubicBezTo>
                  <a:cubicBezTo>
                    <a:pt x="1127" y="1522"/>
                    <a:pt x="1125" y="1526"/>
                    <a:pt x="1124" y="1529"/>
                  </a:cubicBezTo>
                  <a:cubicBezTo>
                    <a:pt x="1120" y="1541"/>
                    <a:pt x="1119" y="1554"/>
                    <a:pt x="1118" y="1566"/>
                  </a:cubicBezTo>
                  <a:cubicBezTo>
                    <a:pt x="1118" y="1579"/>
                    <a:pt x="1117" y="1592"/>
                    <a:pt x="1125" y="1602"/>
                  </a:cubicBezTo>
                  <a:cubicBezTo>
                    <a:pt x="1128" y="1605"/>
                    <a:pt x="1131" y="1609"/>
                    <a:pt x="1130" y="1612"/>
                  </a:cubicBezTo>
                  <a:cubicBezTo>
                    <a:pt x="1130" y="1614"/>
                    <a:pt x="1129" y="1615"/>
                    <a:pt x="1128" y="1617"/>
                  </a:cubicBezTo>
                  <a:close/>
                  <a:moveTo>
                    <a:pt x="896" y="600"/>
                  </a:moveTo>
                  <a:lnTo>
                    <a:pt x="896" y="600"/>
                  </a:lnTo>
                  <a:lnTo>
                    <a:pt x="896" y="599"/>
                  </a:lnTo>
                  <a:lnTo>
                    <a:pt x="896" y="600"/>
                  </a:lnTo>
                  <a:close/>
                  <a:moveTo>
                    <a:pt x="894" y="606"/>
                  </a:moveTo>
                  <a:lnTo>
                    <a:pt x="894" y="606"/>
                  </a:lnTo>
                  <a:cubicBezTo>
                    <a:pt x="894" y="605"/>
                    <a:pt x="895" y="605"/>
                    <a:pt x="895" y="604"/>
                  </a:cubicBezTo>
                  <a:cubicBezTo>
                    <a:pt x="895" y="605"/>
                    <a:pt x="894" y="605"/>
                    <a:pt x="894" y="606"/>
                  </a:cubicBezTo>
                  <a:close/>
                  <a:moveTo>
                    <a:pt x="894" y="614"/>
                  </a:moveTo>
                  <a:lnTo>
                    <a:pt x="894" y="614"/>
                  </a:lnTo>
                  <a:cubicBezTo>
                    <a:pt x="894" y="612"/>
                    <a:pt x="894" y="611"/>
                    <a:pt x="894" y="610"/>
                  </a:cubicBezTo>
                  <a:cubicBezTo>
                    <a:pt x="894" y="611"/>
                    <a:pt x="894" y="612"/>
                    <a:pt x="894" y="614"/>
                  </a:cubicBezTo>
                  <a:close/>
                  <a:moveTo>
                    <a:pt x="1373" y="1681"/>
                  </a:moveTo>
                  <a:lnTo>
                    <a:pt x="1373" y="1681"/>
                  </a:lnTo>
                  <a:cubicBezTo>
                    <a:pt x="1376" y="1678"/>
                    <a:pt x="1378" y="1676"/>
                    <a:pt x="1373" y="1665"/>
                  </a:cubicBezTo>
                  <a:cubicBezTo>
                    <a:pt x="1369" y="1654"/>
                    <a:pt x="1361" y="1649"/>
                    <a:pt x="1364" y="1640"/>
                  </a:cubicBezTo>
                  <a:cubicBezTo>
                    <a:pt x="1368" y="1630"/>
                    <a:pt x="1369" y="1602"/>
                    <a:pt x="1359" y="1559"/>
                  </a:cubicBezTo>
                  <a:cubicBezTo>
                    <a:pt x="1349" y="1515"/>
                    <a:pt x="1301" y="1203"/>
                    <a:pt x="1291" y="1077"/>
                  </a:cubicBezTo>
                  <a:cubicBezTo>
                    <a:pt x="1281" y="951"/>
                    <a:pt x="1259" y="905"/>
                    <a:pt x="1255" y="900"/>
                  </a:cubicBezTo>
                  <a:cubicBezTo>
                    <a:pt x="1252" y="895"/>
                    <a:pt x="1242" y="895"/>
                    <a:pt x="1239" y="891"/>
                  </a:cubicBezTo>
                  <a:cubicBezTo>
                    <a:pt x="1235" y="888"/>
                    <a:pt x="1210" y="872"/>
                    <a:pt x="1174" y="861"/>
                  </a:cubicBezTo>
                  <a:cubicBezTo>
                    <a:pt x="1159" y="857"/>
                    <a:pt x="1114" y="836"/>
                    <a:pt x="1065" y="812"/>
                  </a:cubicBezTo>
                  <a:cubicBezTo>
                    <a:pt x="1065" y="792"/>
                    <a:pt x="1062" y="774"/>
                    <a:pt x="1058" y="754"/>
                  </a:cubicBezTo>
                  <a:cubicBezTo>
                    <a:pt x="1053" y="728"/>
                    <a:pt x="1040" y="704"/>
                    <a:pt x="1022" y="684"/>
                  </a:cubicBezTo>
                  <a:cubicBezTo>
                    <a:pt x="996" y="654"/>
                    <a:pt x="955" y="636"/>
                    <a:pt x="918" y="621"/>
                  </a:cubicBezTo>
                  <a:cubicBezTo>
                    <a:pt x="913" y="619"/>
                    <a:pt x="909" y="612"/>
                    <a:pt x="906" y="610"/>
                  </a:cubicBezTo>
                  <a:cubicBezTo>
                    <a:pt x="942" y="584"/>
                    <a:pt x="995" y="580"/>
                    <a:pt x="1029" y="549"/>
                  </a:cubicBezTo>
                  <a:cubicBezTo>
                    <a:pt x="1046" y="534"/>
                    <a:pt x="1056" y="512"/>
                    <a:pt x="1059" y="489"/>
                  </a:cubicBezTo>
                  <a:cubicBezTo>
                    <a:pt x="1060" y="473"/>
                    <a:pt x="1058" y="456"/>
                    <a:pt x="1055" y="439"/>
                  </a:cubicBezTo>
                  <a:cubicBezTo>
                    <a:pt x="1050" y="403"/>
                    <a:pt x="1049" y="366"/>
                    <a:pt x="1051" y="330"/>
                  </a:cubicBezTo>
                  <a:cubicBezTo>
                    <a:pt x="1053" y="301"/>
                    <a:pt x="1056" y="271"/>
                    <a:pt x="1052" y="241"/>
                  </a:cubicBezTo>
                  <a:cubicBezTo>
                    <a:pt x="1048" y="222"/>
                    <a:pt x="1042" y="203"/>
                    <a:pt x="1034" y="186"/>
                  </a:cubicBezTo>
                  <a:cubicBezTo>
                    <a:pt x="1019" y="155"/>
                    <a:pt x="999" y="127"/>
                    <a:pt x="975" y="103"/>
                  </a:cubicBezTo>
                  <a:cubicBezTo>
                    <a:pt x="951" y="80"/>
                    <a:pt x="924" y="61"/>
                    <a:pt x="896" y="45"/>
                  </a:cubicBezTo>
                  <a:cubicBezTo>
                    <a:pt x="866" y="27"/>
                    <a:pt x="835" y="11"/>
                    <a:pt x="802" y="6"/>
                  </a:cubicBezTo>
                  <a:cubicBezTo>
                    <a:pt x="768" y="0"/>
                    <a:pt x="732" y="7"/>
                    <a:pt x="706" y="29"/>
                  </a:cubicBezTo>
                  <a:cubicBezTo>
                    <a:pt x="699" y="35"/>
                    <a:pt x="693" y="42"/>
                    <a:pt x="685" y="48"/>
                  </a:cubicBezTo>
                  <a:cubicBezTo>
                    <a:pt x="670" y="57"/>
                    <a:pt x="652" y="57"/>
                    <a:pt x="635" y="62"/>
                  </a:cubicBezTo>
                  <a:cubicBezTo>
                    <a:pt x="583" y="77"/>
                    <a:pt x="552" y="133"/>
                    <a:pt x="542" y="186"/>
                  </a:cubicBezTo>
                  <a:cubicBezTo>
                    <a:pt x="532" y="241"/>
                    <a:pt x="538" y="296"/>
                    <a:pt x="528" y="350"/>
                  </a:cubicBezTo>
                  <a:cubicBezTo>
                    <a:pt x="523" y="372"/>
                    <a:pt x="517" y="394"/>
                    <a:pt x="517" y="418"/>
                  </a:cubicBezTo>
                  <a:cubicBezTo>
                    <a:pt x="516" y="442"/>
                    <a:pt x="524" y="466"/>
                    <a:pt x="535" y="488"/>
                  </a:cubicBezTo>
                  <a:cubicBezTo>
                    <a:pt x="543" y="504"/>
                    <a:pt x="554" y="519"/>
                    <a:pt x="567" y="532"/>
                  </a:cubicBezTo>
                  <a:cubicBezTo>
                    <a:pt x="572" y="565"/>
                    <a:pt x="574" y="582"/>
                    <a:pt x="602" y="608"/>
                  </a:cubicBezTo>
                  <a:cubicBezTo>
                    <a:pt x="602" y="608"/>
                    <a:pt x="608" y="611"/>
                    <a:pt x="608" y="625"/>
                  </a:cubicBezTo>
                  <a:cubicBezTo>
                    <a:pt x="608" y="634"/>
                    <a:pt x="605" y="665"/>
                    <a:pt x="603" y="693"/>
                  </a:cubicBezTo>
                  <a:cubicBezTo>
                    <a:pt x="600" y="695"/>
                    <a:pt x="590" y="702"/>
                    <a:pt x="577" y="725"/>
                  </a:cubicBezTo>
                  <a:cubicBezTo>
                    <a:pt x="561" y="754"/>
                    <a:pt x="553" y="757"/>
                    <a:pt x="537" y="762"/>
                  </a:cubicBezTo>
                  <a:cubicBezTo>
                    <a:pt x="521" y="768"/>
                    <a:pt x="505" y="774"/>
                    <a:pt x="500" y="781"/>
                  </a:cubicBezTo>
                  <a:cubicBezTo>
                    <a:pt x="494" y="789"/>
                    <a:pt x="255" y="826"/>
                    <a:pt x="234" y="836"/>
                  </a:cubicBezTo>
                  <a:cubicBezTo>
                    <a:pt x="234" y="836"/>
                    <a:pt x="225" y="831"/>
                    <a:pt x="216" y="844"/>
                  </a:cubicBezTo>
                  <a:cubicBezTo>
                    <a:pt x="207" y="857"/>
                    <a:pt x="158" y="991"/>
                    <a:pt x="140" y="1086"/>
                  </a:cubicBezTo>
                  <a:cubicBezTo>
                    <a:pt x="123" y="1181"/>
                    <a:pt x="30" y="1494"/>
                    <a:pt x="23" y="1538"/>
                  </a:cubicBezTo>
                  <a:cubicBezTo>
                    <a:pt x="18" y="1563"/>
                    <a:pt x="6" y="1570"/>
                    <a:pt x="8" y="1583"/>
                  </a:cubicBezTo>
                  <a:cubicBezTo>
                    <a:pt x="9" y="1597"/>
                    <a:pt x="6" y="1597"/>
                    <a:pt x="4" y="1609"/>
                  </a:cubicBezTo>
                  <a:cubicBezTo>
                    <a:pt x="2" y="1620"/>
                    <a:pt x="0" y="1631"/>
                    <a:pt x="4" y="1634"/>
                  </a:cubicBezTo>
                  <a:cubicBezTo>
                    <a:pt x="8" y="1637"/>
                    <a:pt x="2" y="1646"/>
                    <a:pt x="6" y="1655"/>
                  </a:cubicBezTo>
                  <a:cubicBezTo>
                    <a:pt x="10" y="1665"/>
                    <a:pt x="5" y="1666"/>
                    <a:pt x="13" y="1671"/>
                  </a:cubicBezTo>
                  <a:cubicBezTo>
                    <a:pt x="22" y="1676"/>
                    <a:pt x="18" y="1695"/>
                    <a:pt x="36" y="1720"/>
                  </a:cubicBezTo>
                  <a:cubicBezTo>
                    <a:pt x="54" y="1742"/>
                    <a:pt x="186" y="1877"/>
                    <a:pt x="218" y="1917"/>
                  </a:cubicBezTo>
                  <a:cubicBezTo>
                    <a:pt x="233" y="1950"/>
                    <a:pt x="263" y="1958"/>
                    <a:pt x="274" y="1963"/>
                  </a:cubicBezTo>
                  <a:cubicBezTo>
                    <a:pt x="274" y="1963"/>
                    <a:pt x="234" y="2020"/>
                    <a:pt x="231" y="2115"/>
                  </a:cubicBezTo>
                  <a:cubicBezTo>
                    <a:pt x="231" y="2115"/>
                    <a:pt x="232" y="2114"/>
                    <a:pt x="238" y="2115"/>
                  </a:cubicBezTo>
                  <a:cubicBezTo>
                    <a:pt x="238" y="2115"/>
                    <a:pt x="235" y="2166"/>
                    <a:pt x="236" y="2182"/>
                  </a:cubicBezTo>
                  <a:cubicBezTo>
                    <a:pt x="236" y="2185"/>
                    <a:pt x="238" y="2186"/>
                    <a:pt x="239" y="2189"/>
                  </a:cubicBezTo>
                  <a:cubicBezTo>
                    <a:pt x="238" y="2188"/>
                    <a:pt x="238" y="2188"/>
                    <a:pt x="237" y="2188"/>
                  </a:cubicBezTo>
                  <a:cubicBezTo>
                    <a:pt x="241" y="2193"/>
                    <a:pt x="249" y="2198"/>
                    <a:pt x="260" y="2205"/>
                  </a:cubicBezTo>
                  <a:cubicBezTo>
                    <a:pt x="245" y="2287"/>
                    <a:pt x="239" y="2376"/>
                    <a:pt x="239" y="2449"/>
                  </a:cubicBezTo>
                  <a:cubicBezTo>
                    <a:pt x="239" y="2544"/>
                    <a:pt x="260" y="2740"/>
                    <a:pt x="271" y="2787"/>
                  </a:cubicBezTo>
                  <a:cubicBezTo>
                    <a:pt x="302" y="2913"/>
                    <a:pt x="347" y="3035"/>
                    <a:pt x="378" y="3160"/>
                  </a:cubicBezTo>
                  <a:cubicBezTo>
                    <a:pt x="393" y="3223"/>
                    <a:pt x="406" y="3287"/>
                    <a:pt x="411" y="3352"/>
                  </a:cubicBezTo>
                  <a:cubicBezTo>
                    <a:pt x="416" y="3416"/>
                    <a:pt x="403" y="3481"/>
                    <a:pt x="408" y="3543"/>
                  </a:cubicBezTo>
                  <a:cubicBezTo>
                    <a:pt x="410" y="3563"/>
                    <a:pt x="415" y="3582"/>
                    <a:pt x="415" y="3600"/>
                  </a:cubicBezTo>
                  <a:cubicBezTo>
                    <a:pt x="415" y="3611"/>
                    <a:pt x="413" y="3622"/>
                    <a:pt x="412" y="3633"/>
                  </a:cubicBezTo>
                  <a:cubicBezTo>
                    <a:pt x="410" y="3648"/>
                    <a:pt x="406" y="3663"/>
                    <a:pt x="405" y="3679"/>
                  </a:cubicBezTo>
                  <a:cubicBezTo>
                    <a:pt x="403" y="3730"/>
                    <a:pt x="397" y="3782"/>
                    <a:pt x="400" y="3833"/>
                  </a:cubicBezTo>
                  <a:cubicBezTo>
                    <a:pt x="404" y="3889"/>
                    <a:pt x="410" y="3944"/>
                    <a:pt x="418" y="4000"/>
                  </a:cubicBezTo>
                  <a:cubicBezTo>
                    <a:pt x="431" y="4111"/>
                    <a:pt x="451" y="4222"/>
                    <a:pt x="477" y="4331"/>
                  </a:cubicBezTo>
                  <a:cubicBezTo>
                    <a:pt x="482" y="4350"/>
                    <a:pt x="480" y="4363"/>
                    <a:pt x="501" y="4363"/>
                  </a:cubicBezTo>
                  <a:cubicBezTo>
                    <a:pt x="503" y="4363"/>
                    <a:pt x="505" y="4363"/>
                    <a:pt x="509" y="4363"/>
                  </a:cubicBezTo>
                  <a:lnTo>
                    <a:pt x="509" y="4364"/>
                  </a:lnTo>
                  <a:cubicBezTo>
                    <a:pt x="509" y="4372"/>
                    <a:pt x="512" y="4380"/>
                    <a:pt x="513" y="4388"/>
                  </a:cubicBezTo>
                  <a:cubicBezTo>
                    <a:pt x="515" y="4395"/>
                    <a:pt x="516" y="4403"/>
                    <a:pt x="517" y="4410"/>
                  </a:cubicBezTo>
                  <a:cubicBezTo>
                    <a:pt x="519" y="4418"/>
                    <a:pt x="521" y="4427"/>
                    <a:pt x="521" y="4435"/>
                  </a:cubicBezTo>
                  <a:cubicBezTo>
                    <a:pt x="522" y="4464"/>
                    <a:pt x="511" y="4483"/>
                    <a:pt x="506" y="4505"/>
                  </a:cubicBezTo>
                  <a:cubicBezTo>
                    <a:pt x="501" y="4526"/>
                    <a:pt x="521" y="4552"/>
                    <a:pt x="517" y="4574"/>
                  </a:cubicBezTo>
                  <a:cubicBezTo>
                    <a:pt x="513" y="4595"/>
                    <a:pt x="494" y="4650"/>
                    <a:pt x="493" y="4682"/>
                  </a:cubicBezTo>
                  <a:cubicBezTo>
                    <a:pt x="491" y="4700"/>
                    <a:pt x="487" y="4731"/>
                    <a:pt x="483" y="4764"/>
                  </a:cubicBezTo>
                  <a:cubicBezTo>
                    <a:pt x="483" y="4764"/>
                    <a:pt x="440" y="4895"/>
                    <a:pt x="463" y="4930"/>
                  </a:cubicBezTo>
                  <a:cubicBezTo>
                    <a:pt x="485" y="4965"/>
                    <a:pt x="531" y="4992"/>
                    <a:pt x="551" y="4997"/>
                  </a:cubicBezTo>
                  <a:cubicBezTo>
                    <a:pt x="571" y="5002"/>
                    <a:pt x="641" y="4959"/>
                    <a:pt x="660" y="4940"/>
                  </a:cubicBezTo>
                  <a:cubicBezTo>
                    <a:pt x="679" y="4921"/>
                    <a:pt x="679" y="4894"/>
                    <a:pt x="679" y="4875"/>
                  </a:cubicBezTo>
                  <a:cubicBezTo>
                    <a:pt x="680" y="4855"/>
                    <a:pt x="671" y="4815"/>
                    <a:pt x="671" y="4807"/>
                  </a:cubicBezTo>
                  <a:cubicBezTo>
                    <a:pt x="671" y="4807"/>
                    <a:pt x="671" y="4807"/>
                    <a:pt x="671" y="4806"/>
                  </a:cubicBezTo>
                  <a:cubicBezTo>
                    <a:pt x="671" y="4802"/>
                    <a:pt x="671" y="4798"/>
                    <a:pt x="671" y="4793"/>
                  </a:cubicBezTo>
                  <a:cubicBezTo>
                    <a:pt x="672" y="4769"/>
                    <a:pt x="675" y="4731"/>
                    <a:pt x="677" y="4696"/>
                  </a:cubicBezTo>
                  <a:cubicBezTo>
                    <a:pt x="679" y="4663"/>
                    <a:pt x="688" y="4583"/>
                    <a:pt x="689" y="4556"/>
                  </a:cubicBezTo>
                  <a:cubicBezTo>
                    <a:pt x="689" y="4529"/>
                    <a:pt x="675" y="4484"/>
                    <a:pt x="675" y="4484"/>
                  </a:cubicBezTo>
                  <a:cubicBezTo>
                    <a:pt x="674" y="4481"/>
                    <a:pt x="674" y="4479"/>
                    <a:pt x="673" y="4477"/>
                  </a:cubicBezTo>
                  <a:cubicBezTo>
                    <a:pt x="669" y="4458"/>
                    <a:pt x="661" y="4450"/>
                    <a:pt x="651" y="4412"/>
                  </a:cubicBezTo>
                  <a:cubicBezTo>
                    <a:pt x="648" y="4400"/>
                    <a:pt x="648" y="4387"/>
                    <a:pt x="648" y="4374"/>
                  </a:cubicBezTo>
                  <a:cubicBezTo>
                    <a:pt x="648" y="4370"/>
                    <a:pt x="648" y="4365"/>
                    <a:pt x="648" y="4361"/>
                  </a:cubicBezTo>
                  <a:cubicBezTo>
                    <a:pt x="648" y="4359"/>
                    <a:pt x="648" y="4358"/>
                    <a:pt x="648" y="4357"/>
                  </a:cubicBezTo>
                  <a:cubicBezTo>
                    <a:pt x="651" y="4357"/>
                    <a:pt x="654" y="4356"/>
                    <a:pt x="655" y="4356"/>
                  </a:cubicBezTo>
                  <a:cubicBezTo>
                    <a:pt x="665" y="4356"/>
                    <a:pt x="672" y="4348"/>
                    <a:pt x="673" y="4339"/>
                  </a:cubicBezTo>
                  <a:cubicBezTo>
                    <a:pt x="686" y="4141"/>
                    <a:pt x="695" y="3942"/>
                    <a:pt x="698" y="3744"/>
                  </a:cubicBezTo>
                  <a:cubicBezTo>
                    <a:pt x="699" y="3715"/>
                    <a:pt x="699" y="3687"/>
                    <a:pt x="695" y="3659"/>
                  </a:cubicBezTo>
                  <a:cubicBezTo>
                    <a:pt x="699" y="3615"/>
                    <a:pt x="704" y="3563"/>
                    <a:pt x="707" y="3537"/>
                  </a:cubicBezTo>
                  <a:cubicBezTo>
                    <a:pt x="711" y="3499"/>
                    <a:pt x="711" y="3385"/>
                    <a:pt x="712" y="3355"/>
                  </a:cubicBezTo>
                  <a:cubicBezTo>
                    <a:pt x="713" y="3327"/>
                    <a:pt x="713" y="3338"/>
                    <a:pt x="713" y="3286"/>
                  </a:cubicBezTo>
                  <a:cubicBezTo>
                    <a:pt x="713" y="3234"/>
                    <a:pt x="709" y="3102"/>
                    <a:pt x="709" y="3034"/>
                  </a:cubicBezTo>
                  <a:cubicBezTo>
                    <a:pt x="709" y="2984"/>
                    <a:pt x="707" y="2936"/>
                    <a:pt x="706" y="2894"/>
                  </a:cubicBezTo>
                  <a:lnTo>
                    <a:pt x="707" y="2894"/>
                  </a:lnTo>
                  <a:lnTo>
                    <a:pt x="706" y="2894"/>
                  </a:lnTo>
                  <a:cubicBezTo>
                    <a:pt x="706" y="2878"/>
                    <a:pt x="706" y="2863"/>
                    <a:pt x="707" y="2849"/>
                  </a:cubicBezTo>
                  <a:cubicBezTo>
                    <a:pt x="707" y="2846"/>
                    <a:pt x="707" y="2841"/>
                    <a:pt x="707" y="2837"/>
                  </a:cubicBezTo>
                  <a:cubicBezTo>
                    <a:pt x="707" y="2828"/>
                    <a:pt x="708" y="2821"/>
                    <a:pt x="708" y="2819"/>
                  </a:cubicBezTo>
                  <a:cubicBezTo>
                    <a:pt x="708" y="2815"/>
                    <a:pt x="709" y="2811"/>
                    <a:pt x="709" y="2807"/>
                  </a:cubicBezTo>
                  <a:cubicBezTo>
                    <a:pt x="711" y="2759"/>
                    <a:pt x="715" y="2697"/>
                    <a:pt x="715" y="2665"/>
                  </a:cubicBezTo>
                  <a:cubicBezTo>
                    <a:pt x="715" y="2653"/>
                    <a:pt x="715" y="2642"/>
                    <a:pt x="715" y="2630"/>
                  </a:cubicBezTo>
                  <a:cubicBezTo>
                    <a:pt x="717" y="2606"/>
                    <a:pt x="720" y="2581"/>
                    <a:pt x="724" y="2574"/>
                  </a:cubicBezTo>
                  <a:cubicBezTo>
                    <a:pt x="725" y="2574"/>
                    <a:pt x="725" y="2574"/>
                    <a:pt x="726" y="2574"/>
                  </a:cubicBezTo>
                  <a:cubicBezTo>
                    <a:pt x="727" y="2575"/>
                    <a:pt x="729" y="2578"/>
                    <a:pt x="729" y="2581"/>
                  </a:cubicBezTo>
                  <a:cubicBezTo>
                    <a:pt x="732" y="2597"/>
                    <a:pt x="733" y="2613"/>
                    <a:pt x="733" y="2630"/>
                  </a:cubicBezTo>
                  <a:cubicBezTo>
                    <a:pt x="733" y="2636"/>
                    <a:pt x="732" y="2643"/>
                    <a:pt x="732" y="2651"/>
                  </a:cubicBezTo>
                  <a:cubicBezTo>
                    <a:pt x="731" y="2686"/>
                    <a:pt x="733" y="3019"/>
                    <a:pt x="730" y="3066"/>
                  </a:cubicBezTo>
                  <a:cubicBezTo>
                    <a:pt x="727" y="3112"/>
                    <a:pt x="715" y="3411"/>
                    <a:pt x="715" y="3449"/>
                  </a:cubicBezTo>
                  <a:cubicBezTo>
                    <a:pt x="715" y="3487"/>
                    <a:pt x="726" y="3539"/>
                    <a:pt x="730" y="3572"/>
                  </a:cubicBezTo>
                  <a:cubicBezTo>
                    <a:pt x="731" y="3578"/>
                    <a:pt x="732" y="3586"/>
                    <a:pt x="734" y="3595"/>
                  </a:cubicBezTo>
                  <a:lnTo>
                    <a:pt x="733" y="3595"/>
                  </a:lnTo>
                  <a:cubicBezTo>
                    <a:pt x="737" y="3671"/>
                    <a:pt x="739" y="3747"/>
                    <a:pt x="740" y="3823"/>
                  </a:cubicBezTo>
                  <a:cubicBezTo>
                    <a:pt x="740" y="3865"/>
                    <a:pt x="740" y="3906"/>
                    <a:pt x="739" y="3947"/>
                  </a:cubicBezTo>
                  <a:lnTo>
                    <a:pt x="737" y="4342"/>
                  </a:lnTo>
                  <a:cubicBezTo>
                    <a:pt x="737" y="4349"/>
                    <a:pt x="740" y="4353"/>
                    <a:pt x="746" y="4355"/>
                  </a:cubicBezTo>
                  <a:lnTo>
                    <a:pt x="747" y="4356"/>
                  </a:lnTo>
                  <a:cubicBezTo>
                    <a:pt x="748" y="4356"/>
                    <a:pt x="748" y="4356"/>
                    <a:pt x="749" y="4356"/>
                  </a:cubicBezTo>
                  <a:cubicBezTo>
                    <a:pt x="748" y="4381"/>
                    <a:pt x="747" y="4400"/>
                    <a:pt x="747" y="4406"/>
                  </a:cubicBezTo>
                  <a:cubicBezTo>
                    <a:pt x="743" y="4437"/>
                    <a:pt x="727" y="4449"/>
                    <a:pt x="721" y="4468"/>
                  </a:cubicBezTo>
                  <a:cubicBezTo>
                    <a:pt x="717" y="4479"/>
                    <a:pt x="718" y="4493"/>
                    <a:pt x="719" y="4504"/>
                  </a:cubicBezTo>
                  <a:cubicBezTo>
                    <a:pt x="719" y="4505"/>
                    <a:pt x="705" y="4532"/>
                    <a:pt x="702" y="4558"/>
                  </a:cubicBezTo>
                  <a:cubicBezTo>
                    <a:pt x="701" y="4576"/>
                    <a:pt x="702" y="4606"/>
                    <a:pt x="703" y="4629"/>
                  </a:cubicBezTo>
                  <a:cubicBezTo>
                    <a:pt x="701" y="4677"/>
                    <a:pt x="694" y="4757"/>
                    <a:pt x="693" y="4801"/>
                  </a:cubicBezTo>
                  <a:cubicBezTo>
                    <a:pt x="691" y="4802"/>
                    <a:pt x="689" y="4807"/>
                    <a:pt x="685" y="4821"/>
                  </a:cubicBezTo>
                  <a:cubicBezTo>
                    <a:pt x="676" y="4849"/>
                    <a:pt x="681" y="4907"/>
                    <a:pt x="685" y="4919"/>
                  </a:cubicBezTo>
                  <a:cubicBezTo>
                    <a:pt x="688" y="4931"/>
                    <a:pt x="697" y="4940"/>
                    <a:pt x="729" y="4968"/>
                  </a:cubicBezTo>
                  <a:cubicBezTo>
                    <a:pt x="762" y="4997"/>
                    <a:pt x="784" y="5005"/>
                    <a:pt x="804" y="4995"/>
                  </a:cubicBezTo>
                  <a:cubicBezTo>
                    <a:pt x="851" y="4971"/>
                    <a:pt x="910" y="4927"/>
                    <a:pt x="911" y="4890"/>
                  </a:cubicBezTo>
                  <a:cubicBezTo>
                    <a:pt x="911" y="4852"/>
                    <a:pt x="896" y="4753"/>
                    <a:pt x="896" y="4753"/>
                  </a:cubicBezTo>
                  <a:cubicBezTo>
                    <a:pt x="895" y="4752"/>
                    <a:pt x="894" y="4753"/>
                    <a:pt x="894" y="4755"/>
                  </a:cubicBezTo>
                  <a:cubicBezTo>
                    <a:pt x="898" y="4703"/>
                    <a:pt x="894" y="4648"/>
                    <a:pt x="888" y="4620"/>
                  </a:cubicBezTo>
                  <a:cubicBezTo>
                    <a:pt x="882" y="4588"/>
                    <a:pt x="880" y="4560"/>
                    <a:pt x="888" y="4539"/>
                  </a:cubicBezTo>
                  <a:cubicBezTo>
                    <a:pt x="897" y="4518"/>
                    <a:pt x="890" y="4475"/>
                    <a:pt x="888" y="4437"/>
                  </a:cubicBezTo>
                  <a:cubicBezTo>
                    <a:pt x="888" y="4413"/>
                    <a:pt x="893" y="4395"/>
                    <a:pt x="901" y="4366"/>
                  </a:cubicBezTo>
                  <a:cubicBezTo>
                    <a:pt x="901" y="4366"/>
                    <a:pt x="901" y="4366"/>
                    <a:pt x="901" y="4365"/>
                  </a:cubicBezTo>
                  <a:cubicBezTo>
                    <a:pt x="905" y="4365"/>
                    <a:pt x="909" y="4365"/>
                    <a:pt x="914" y="4365"/>
                  </a:cubicBezTo>
                  <a:cubicBezTo>
                    <a:pt x="927" y="4364"/>
                    <a:pt x="937" y="4361"/>
                    <a:pt x="938" y="4348"/>
                  </a:cubicBezTo>
                  <a:cubicBezTo>
                    <a:pt x="949" y="4276"/>
                    <a:pt x="961" y="4203"/>
                    <a:pt x="978" y="4132"/>
                  </a:cubicBezTo>
                  <a:cubicBezTo>
                    <a:pt x="994" y="4067"/>
                    <a:pt x="1002" y="4002"/>
                    <a:pt x="1017" y="3937"/>
                  </a:cubicBezTo>
                  <a:cubicBezTo>
                    <a:pt x="1030" y="3870"/>
                    <a:pt x="1028" y="3809"/>
                    <a:pt x="1019" y="3737"/>
                  </a:cubicBezTo>
                  <a:cubicBezTo>
                    <a:pt x="1019" y="3717"/>
                    <a:pt x="1008" y="3699"/>
                    <a:pt x="1008" y="3682"/>
                  </a:cubicBezTo>
                  <a:cubicBezTo>
                    <a:pt x="1008" y="3665"/>
                    <a:pt x="1010" y="3649"/>
                    <a:pt x="1012" y="3633"/>
                  </a:cubicBezTo>
                  <a:cubicBezTo>
                    <a:pt x="1014" y="3623"/>
                    <a:pt x="1017" y="3613"/>
                    <a:pt x="1013" y="3604"/>
                  </a:cubicBezTo>
                  <a:cubicBezTo>
                    <a:pt x="1011" y="3599"/>
                    <a:pt x="1008" y="3596"/>
                    <a:pt x="1005" y="3590"/>
                  </a:cubicBezTo>
                  <a:cubicBezTo>
                    <a:pt x="1002" y="3583"/>
                    <a:pt x="1003" y="3576"/>
                    <a:pt x="1003" y="3568"/>
                  </a:cubicBezTo>
                  <a:cubicBezTo>
                    <a:pt x="1006" y="3509"/>
                    <a:pt x="1005" y="3447"/>
                    <a:pt x="1012" y="3388"/>
                  </a:cubicBezTo>
                  <a:cubicBezTo>
                    <a:pt x="1018" y="3328"/>
                    <a:pt x="1037" y="3271"/>
                    <a:pt x="1042" y="3211"/>
                  </a:cubicBezTo>
                  <a:cubicBezTo>
                    <a:pt x="1050" y="3094"/>
                    <a:pt x="1169" y="2758"/>
                    <a:pt x="1195" y="2529"/>
                  </a:cubicBezTo>
                  <a:cubicBezTo>
                    <a:pt x="1209" y="2405"/>
                    <a:pt x="1187" y="2273"/>
                    <a:pt x="1163" y="2178"/>
                  </a:cubicBezTo>
                  <a:cubicBezTo>
                    <a:pt x="1175" y="2172"/>
                    <a:pt x="1171" y="2168"/>
                    <a:pt x="1170" y="2155"/>
                  </a:cubicBezTo>
                  <a:cubicBezTo>
                    <a:pt x="1168" y="2142"/>
                    <a:pt x="1155" y="2096"/>
                    <a:pt x="1156" y="2097"/>
                  </a:cubicBezTo>
                  <a:cubicBezTo>
                    <a:pt x="1158" y="2097"/>
                    <a:pt x="1166" y="2090"/>
                    <a:pt x="1166" y="2090"/>
                  </a:cubicBezTo>
                  <a:cubicBezTo>
                    <a:pt x="1166" y="2090"/>
                    <a:pt x="1169" y="2089"/>
                    <a:pt x="1160" y="2050"/>
                  </a:cubicBezTo>
                  <a:cubicBezTo>
                    <a:pt x="1151" y="2011"/>
                    <a:pt x="1142" y="1991"/>
                    <a:pt x="1143" y="1981"/>
                  </a:cubicBezTo>
                  <a:cubicBezTo>
                    <a:pt x="1144" y="1971"/>
                    <a:pt x="1159" y="1965"/>
                    <a:pt x="1210" y="1916"/>
                  </a:cubicBezTo>
                  <a:cubicBezTo>
                    <a:pt x="1262" y="1866"/>
                    <a:pt x="1353" y="1736"/>
                    <a:pt x="1360" y="1726"/>
                  </a:cubicBezTo>
                  <a:cubicBezTo>
                    <a:pt x="1367" y="1717"/>
                    <a:pt x="1362" y="1721"/>
                    <a:pt x="1372" y="1713"/>
                  </a:cubicBezTo>
                  <a:cubicBezTo>
                    <a:pt x="1382" y="1706"/>
                    <a:pt x="1371" y="1685"/>
                    <a:pt x="1373" y="16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29" name="Freeform 5">
              <a:extLst>
                <a:ext uri="{FF2B5EF4-FFF2-40B4-BE49-F238E27FC236}">
                  <a16:creationId xmlns:a16="http://schemas.microsoft.com/office/drawing/2014/main" id="{3D54EF18-3619-EE4D-9266-72E7B27BEEF6}"/>
                </a:ext>
              </a:extLst>
            </p:cNvPr>
            <p:cNvSpPr>
              <a:spLocks/>
            </p:cNvSpPr>
            <p:nvPr/>
          </p:nvSpPr>
          <p:spPr bwMode="auto">
            <a:xfrm>
              <a:off x="2465388" y="2784475"/>
              <a:ext cx="588962" cy="1968500"/>
            </a:xfrm>
            <a:custGeom>
              <a:avLst/>
              <a:gdLst>
                <a:gd name="T0" fmla="*/ 518719 w 1635"/>
                <a:gd name="T1" fmla="*/ 899680 h 5470"/>
                <a:gd name="T2" fmla="*/ 50431 w 1635"/>
                <a:gd name="T3" fmla="*/ 916954 h 5470"/>
                <a:gd name="T4" fmla="*/ 92577 w 1635"/>
                <a:gd name="T5" fmla="*/ 900040 h 5470"/>
                <a:gd name="T6" fmla="*/ 126438 w 1635"/>
                <a:gd name="T7" fmla="*/ 653528 h 5470"/>
                <a:gd name="T8" fmla="*/ 123196 w 1635"/>
                <a:gd name="T9" fmla="*/ 719024 h 5470"/>
                <a:gd name="T10" fmla="*/ 112029 w 1635"/>
                <a:gd name="T11" fmla="*/ 692754 h 5470"/>
                <a:gd name="T12" fmla="*/ 114190 w 1635"/>
                <a:gd name="T13" fmla="*/ 611063 h 5470"/>
                <a:gd name="T14" fmla="*/ 126438 w 1635"/>
                <a:gd name="T15" fmla="*/ 653528 h 5470"/>
                <a:gd name="T16" fmla="*/ 472971 w 1635"/>
                <a:gd name="T17" fmla="*/ 566079 h 5470"/>
                <a:gd name="T18" fmla="*/ 485218 w 1635"/>
                <a:gd name="T19" fmla="*/ 598107 h 5470"/>
                <a:gd name="T20" fmla="*/ 492062 w 1635"/>
                <a:gd name="T21" fmla="*/ 669002 h 5470"/>
                <a:gd name="T22" fmla="*/ 494584 w 1635"/>
                <a:gd name="T23" fmla="*/ 695273 h 5470"/>
                <a:gd name="T24" fmla="*/ 493143 w 1635"/>
                <a:gd name="T25" fmla="*/ 734859 h 5470"/>
                <a:gd name="T26" fmla="*/ 483417 w 1635"/>
                <a:gd name="T27" fmla="*/ 786320 h 5470"/>
                <a:gd name="T28" fmla="*/ 472250 w 1635"/>
                <a:gd name="T29" fmla="*/ 658206 h 5470"/>
                <a:gd name="T30" fmla="*/ 503950 w 1635"/>
                <a:gd name="T31" fmla="*/ 896081 h 5470"/>
                <a:gd name="T32" fmla="*/ 508633 w 1635"/>
                <a:gd name="T33" fmla="*/ 896441 h 5470"/>
                <a:gd name="T34" fmla="*/ 495665 w 1635"/>
                <a:gd name="T35" fmla="*/ 896441 h 5470"/>
                <a:gd name="T36" fmla="*/ 491342 w 1635"/>
                <a:gd name="T37" fmla="*/ 915874 h 5470"/>
                <a:gd name="T38" fmla="*/ 488820 w 1635"/>
                <a:gd name="T39" fmla="*/ 919113 h 5470"/>
                <a:gd name="T40" fmla="*/ 355539 w 1635"/>
                <a:gd name="T41" fmla="*/ 261267 h 5470"/>
                <a:gd name="T42" fmla="*/ 340049 w 1635"/>
                <a:gd name="T43" fmla="*/ 252270 h 5470"/>
                <a:gd name="T44" fmla="*/ 338608 w 1635"/>
                <a:gd name="T45" fmla="*/ 167700 h 5470"/>
                <a:gd name="T46" fmla="*/ 340049 w 1635"/>
                <a:gd name="T47" fmla="*/ 116958 h 5470"/>
                <a:gd name="T48" fmla="*/ 179750 w 1635"/>
                <a:gd name="T49" fmla="*/ 32029 h 5470"/>
                <a:gd name="T50" fmla="*/ 185514 w 1635"/>
                <a:gd name="T51" fmla="*/ 136391 h 5470"/>
                <a:gd name="T52" fmla="*/ 201724 w 1635"/>
                <a:gd name="T53" fmla="*/ 195770 h 5470"/>
                <a:gd name="T54" fmla="*/ 213972 w 1635"/>
                <a:gd name="T55" fmla="*/ 265945 h 5470"/>
                <a:gd name="T56" fmla="*/ 65921 w 1635"/>
                <a:gd name="T57" fmla="*/ 324245 h 5470"/>
                <a:gd name="T58" fmla="*/ 0 w 1635"/>
                <a:gd name="T59" fmla="*/ 704629 h 5470"/>
                <a:gd name="T60" fmla="*/ 46108 w 1635"/>
                <a:gd name="T61" fmla="*/ 921272 h 5470"/>
                <a:gd name="T62" fmla="*/ 59076 w 1635"/>
                <a:gd name="T63" fmla="*/ 938186 h 5470"/>
                <a:gd name="T64" fmla="*/ 101943 w 1635"/>
                <a:gd name="T65" fmla="*/ 1177501 h 5470"/>
                <a:gd name="T66" fmla="*/ 81050 w 1635"/>
                <a:gd name="T67" fmla="*/ 1764453 h 5470"/>
                <a:gd name="T68" fmla="*/ 95098 w 1635"/>
                <a:gd name="T69" fmla="*/ 1861258 h 5470"/>
                <a:gd name="T70" fmla="*/ 75286 w 1635"/>
                <a:gd name="T71" fmla="*/ 1922436 h 5470"/>
                <a:gd name="T72" fmla="*/ 88614 w 1635"/>
                <a:gd name="T73" fmla="*/ 1956264 h 5470"/>
                <a:gd name="T74" fmla="*/ 178310 w 1635"/>
                <a:gd name="T75" fmla="*/ 1935392 h 5470"/>
                <a:gd name="T76" fmla="*/ 187675 w 1635"/>
                <a:gd name="T77" fmla="*/ 1897965 h 5470"/>
                <a:gd name="T78" fmla="*/ 197041 w 1635"/>
                <a:gd name="T79" fmla="*/ 1854421 h 5470"/>
                <a:gd name="T80" fmla="*/ 217574 w 1635"/>
                <a:gd name="T81" fmla="*/ 1556087 h 5470"/>
                <a:gd name="T82" fmla="*/ 258999 w 1635"/>
                <a:gd name="T83" fmla="*/ 1199453 h 5470"/>
                <a:gd name="T84" fmla="*/ 362743 w 1635"/>
                <a:gd name="T85" fmla="*/ 1496348 h 5470"/>
                <a:gd name="T86" fmla="*/ 360221 w 1635"/>
                <a:gd name="T87" fmla="*/ 1787484 h 5470"/>
                <a:gd name="T88" fmla="*/ 379313 w 1635"/>
                <a:gd name="T89" fmla="*/ 1855140 h 5470"/>
                <a:gd name="T90" fmla="*/ 377872 w 1635"/>
                <a:gd name="T91" fmla="*/ 1904083 h 5470"/>
                <a:gd name="T92" fmla="*/ 394082 w 1635"/>
                <a:gd name="T93" fmla="*/ 1949787 h 5470"/>
                <a:gd name="T94" fmla="*/ 496025 w 1635"/>
                <a:gd name="T95" fmla="*/ 1953385 h 5470"/>
                <a:gd name="T96" fmla="*/ 468288 w 1635"/>
                <a:gd name="T97" fmla="*/ 1883210 h 5470"/>
                <a:gd name="T98" fmla="*/ 470809 w 1635"/>
                <a:gd name="T99" fmla="*/ 1840026 h 5470"/>
                <a:gd name="T100" fmla="*/ 496745 w 1635"/>
                <a:gd name="T101" fmla="*/ 1616545 h 5470"/>
                <a:gd name="T102" fmla="*/ 494224 w 1635"/>
                <a:gd name="T103" fmla="*/ 997205 h 5470"/>
                <a:gd name="T104" fmla="*/ 537450 w 1635"/>
                <a:gd name="T105" fmla="*/ 943225 h 5470"/>
                <a:gd name="T106" fmla="*/ 543574 w 1635"/>
                <a:gd name="T107" fmla="*/ 937467 h 5470"/>
                <a:gd name="T108" fmla="*/ 557263 w 1635"/>
                <a:gd name="T109" fmla="*/ 921632 h 5470"/>
                <a:gd name="T110" fmla="*/ 521240 w 1635"/>
                <a:gd name="T111" fmla="*/ 304452 h 54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35" h="5470">
                  <a:moveTo>
                    <a:pt x="1485" y="2538"/>
                  </a:moveTo>
                  <a:lnTo>
                    <a:pt x="1485" y="2538"/>
                  </a:lnTo>
                  <a:cubicBezTo>
                    <a:pt x="1447" y="2506"/>
                    <a:pt x="1423" y="2494"/>
                    <a:pt x="1421" y="2493"/>
                  </a:cubicBezTo>
                  <a:cubicBezTo>
                    <a:pt x="1428" y="2494"/>
                    <a:pt x="1434" y="2497"/>
                    <a:pt x="1440" y="2500"/>
                  </a:cubicBezTo>
                  <a:cubicBezTo>
                    <a:pt x="1450" y="2507"/>
                    <a:pt x="1478" y="2531"/>
                    <a:pt x="1503" y="2552"/>
                  </a:cubicBezTo>
                  <a:cubicBezTo>
                    <a:pt x="1498" y="2548"/>
                    <a:pt x="1493" y="2544"/>
                    <a:pt x="1485" y="2538"/>
                  </a:cubicBezTo>
                  <a:close/>
                  <a:moveTo>
                    <a:pt x="129" y="2557"/>
                  </a:moveTo>
                  <a:lnTo>
                    <a:pt x="129" y="2557"/>
                  </a:lnTo>
                  <a:cubicBezTo>
                    <a:pt x="132" y="2555"/>
                    <a:pt x="136" y="2552"/>
                    <a:pt x="140" y="2548"/>
                  </a:cubicBezTo>
                  <a:cubicBezTo>
                    <a:pt x="136" y="2552"/>
                    <a:pt x="133" y="2555"/>
                    <a:pt x="130" y="2558"/>
                  </a:cubicBezTo>
                  <a:cubicBezTo>
                    <a:pt x="129" y="2558"/>
                    <a:pt x="129" y="2557"/>
                    <a:pt x="129" y="2557"/>
                  </a:cubicBezTo>
                  <a:close/>
                  <a:moveTo>
                    <a:pt x="257" y="2501"/>
                  </a:moveTo>
                  <a:lnTo>
                    <a:pt x="257" y="2501"/>
                  </a:lnTo>
                  <a:cubicBezTo>
                    <a:pt x="240" y="2503"/>
                    <a:pt x="216" y="2508"/>
                    <a:pt x="199" y="2516"/>
                  </a:cubicBezTo>
                  <a:cubicBezTo>
                    <a:pt x="182" y="2523"/>
                    <a:pt x="168" y="2530"/>
                    <a:pt x="156" y="2538"/>
                  </a:cubicBezTo>
                  <a:cubicBezTo>
                    <a:pt x="183" y="2520"/>
                    <a:pt x="218" y="2502"/>
                    <a:pt x="257" y="2501"/>
                  </a:cubicBezTo>
                  <a:close/>
                  <a:moveTo>
                    <a:pt x="351" y="1816"/>
                  </a:moveTo>
                  <a:lnTo>
                    <a:pt x="351" y="1816"/>
                  </a:lnTo>
                  <a:cubicBezTo>
                    <a:pt x="354" y="1834"/>
                    <a:pt x="356" y="1853"/>
                    <a:pt x="355" y="1871"/>
                  </a:cubicBezTo>
                  <a:cubicBezTo>
                    <a:pt x="355" y="1890"/>
                    <a:pt x="351" y="1909"/>
                    <a:pt x="348" y="1928"/>
                  </a:cubicBezTo>
                  <a:cubicBezTo>
                    <a:pt x="343" y="1951"/>
                    <a:pt x="348" y="1975"/>
                    <a:pt x="342" y="1998"/>
                  </a:cubicBezTo>
                  <a:cubicBezTo>
                    <a:pt x="336" y="2024"/>
                    <a:pt x="327" y="2051"/>
                    <a:pt x="319" y="2077"/>
                  </a:cubicBezTo>
                  <a:cubicBezTo>
                    <a:pt x="317" y="2084"/>
                    <a:pt x="314" y="2092"/>
                    <a:pt x="307" y="2093"/>
                  </a:cubicBezTo>
                  <a:cubicBezTo>
                    <a:pt x="296" y="2038"/>
                    <a:pt x="298" y="1980"/>
                    <a:pt x="311" y="1925"/>
                  </a:cubicBezTo>
                  <a:cubicBezTo>
                    <a:pt x="317" y="1904"/>
                    <a:pt x="324" y="1882"/>
                    <a:pt x="321" y="1859"/>
                  </a:cubicBezTo>
                  <a:cubicBezTo>
                    <a:pt x="320" y="1846"/>
                    <a:pt x="315" y="1832"/>
                    <a:pt x="312" y="1819"/>
                  </a:cubicBezTo>
                  <a:cubicBezTo>
                    <a:pt x="302" y="1779"/>
                    <a:pt x="310" y="1738"/>
                    <a:pt x="317" y="1698"/>
                  </a:cubicBezTo>
                  <a:cubicBezTo>
                    <a:pt x="322" y="1672"/>
                    <a:pt x="327" y="1644"/>
                    <a:pt x="332" y="1617"/>
                  </a:cubicBezTo>
                  <a:cubicBezTo>
                    <a:pt x="341" y="1640"/>
                    <a:pt x="344" y="1666"/>
                    <a:pt x="347" y="1690"/>
                  </a:cubicBezTo>
                  <a:cubicBezTo>
                    <a:pt x="352" y="1732"/>
                    <a:pt x="347" y="1774"/>
                    <a:pt x="351" y="1816"/>
                  </a:cubicBezTo>
                  <a:close/>
                  <a:moveTo>
                    <a:pt x="617" y="738"/>
                  </a:moveTo>
                  <a:lnTo>
                    <a:pt x="617" y="738"/>
                  </a:lnTo>
                  <a:cubicBezTo>
                    <a:pt x="617" y="735"/>
                    <a:pt x="617" y="732"/>
                    <a:pt x="617" y="730"/>
                  </a:cubicBezTo>
                  <a:cubicBezTo>
                    <a:pt x="617" y="734"/>
                    <a:pt x="617" y="736"/>
                    <a:pt x="617" y="738"/>
                  </a:cubicBezTo>
                  <a:close/>
                  <a:moveTo>
                    <a:pt x="1313" y="1573"/>
                  </a:moveTo>
                  <a:lnTo>
                    <a:pt x="1313" y="1573"/>
                  </a:lnTo>
                  <a:cubicBezTo>
                    <a:pt x="1314" y="1567"/>
                    <a:pt x="1316" y="1561"/>
                    <a:pt x="1322" y="1561"/>
                  </a:cubicBezTo>
                  <a:cubicBezTo>
                    <a:pt x="1324" y="1560"/>
                    <a:pt x="1337" y="1599"/>
                    <a:pt x="1337" y="1602"/>
                  </a:cubicBezTo>
                  <a:cubicBezTo>
                    <a:pt x="1346" y="1634"/>
                    <a:pt x="1349" y="1644"/>
                    <a:pt x="1347" y="1662"/>
                  </a:cubicBezTo>
                  <a:cubicBezTo>
                    <a:pt x="1345" y="1705"/>
                    <a:pt x="1344" y="1729"/>
                    <a:pt x="1342" y="1773"/>
                  </a:cubicBezTo>
                  <a:cubicBezTo>
                    <a:pt x="1340" y="1795"/>
                    <a:pt x="1339" y="1819"/>
                    <a:pt x="1353" y="1837"/>
                  </a:cubicBezTo>
                  <a:cubicBezTo>
                    <a:pt x="1358" y="1844"/>
                    <a:pt x="1366" y="1851"/>
                    <a:pt x="1366" y="1859"/>
                  </a:cubicBezTo>
                  <a:cubicBezTo>
                    <a:pt x="1365" y="1867"/>
                    <a:pt x="1359" y="1873"/>
                    <a:pt x="1359" y="1881"/>
                  </a:cubicBezTo>
                  <a:cubicBezTo>
                    <a:pt x="1359" y="1887"/>
                    <a:pt x="1362" y="1891"/>
                    <a:pt x="1365" y="1896"/>
                  </a:cubicBezTo>
                  <a:cubicBezTo>
                    <a:pt x="1371" y="1907"/>
                    <a:pt x="1372" y="1919"/>
                    <a:pt x="1373" y="1932"/>
                  </a:cubicBezTo>
                  <a:cubicBezTo>
                    <a:pt x="1374" y="1950"/>
                    <a:pt x="1375" y="1969"/>
                    <a:pt x="1377" y="1988"/>
                  </a:cubicBezTo>
                  <a:cubicBezTo>
                    <a:pt x="1377" y="1997"/>
                    <a:pt x="1378" y="2007"/>
                    <a:pt x="1376" y="2016"/>
                  </a:cubicBezTo>
                  <a:cubicBezTo>
                    <a:pt x="1375" y="2025"/>
                    <a:pt x="1372" y="2033"/>
                    <a:pt x="1369" y="2042"/>
                  </a:cubicBezTo>
                  <a:cubicBezTo>
                    <a:pt x="1363" y="2061"/>
                    <a:pt x="1350" y="2160"/>
                    <a:pt x="1350" y="2181"/>
                  </a:cubicBezTo>
                  <a:cubicBezTo>
                    <a:pt x="1350" y="2185"/>
                    <a:pt x="1347" y="2191"/>
                    <a:pt x="1344" y="2188"/>
                  </a:cubicBezTo>
                  <a:cubicBezTo>
                    <a:pt x="1343" y="2188"/>
                    <a:pt x="1343" y="2186"/>
                    <a:pt x="1342" y="2185"/>
                  </a:cubicBezTo>
                  <a:cubicBezTo>
                    <a:pt x="1329" y="2111"/>
                    <a:pt x="1340" y="1959"/>
                    <a:pt x="1318" y="1887"/>
                  </a:cubicBezTo>
                  <a:cubicBezTo>
                    <a:pt x="1315" y="1879"/>
                    <a:pt x="1312" y="1870"/>
                    <a:pt x="1311" y="1861"/>
                  </a:cubicBezTo>
                  <a:cubicBezTo>
                    <a:pt x="1310" y="1851"/>
                    <a:pt x="1311" y="1839"/>
                    <a:pt x="1311" y="1829"/>
                  </a:cubicBezTo>
                  <a:cubicBezTo>
                    <a:pt x="1317" y="1753"/>
                    <a:pt x="1299" y="1648"/>
                    <a:pt x="1313" y="1573"/>
                  </a:cubicBezTo>
                  <a:close/>
                  <a:moveTo>
                    <a:pt x="1402" y="2490"/>
                  </a:moveTo>
                  <a:lnTo>
                    <a:pt x="1402" y="2490"/>
                  </a:lnTo>
                  <a:cubicBezTo>
                    <a:pt x="1402" y="2490"/>
                    <a:pt x="1400" y="2490"/>
                    <a:pt x="1399" y="2490"/>
                  </a:cubicBezTo>
                  <a:cubicBezTo>
                    <a:pt x="1400" y="2490"/>
                    <a:pt x="1402" y="2490"/>
                    <a:pt x="1402" y="2490"/>
                  </a:cubicBezTo>
                  <a:close/>
                  <a:moveTo>
                    <a:pt x="1412" y="2491"/>
                  </a:moveTo>
                  <a:lnTo>
                    <a:pt x="1412" y="2491"/>
                  </a:lnTo>
                  <a:cubicBezTo>
                    <a:pt x="1410" y="2491"/>
                    <a:pt x="1409" y="2490"/>
                    <a:pt x="1408" y="2490"/>
                  </a:cubicBezTo>
                  <a:cubicBezTo>
                    <a:pt x="1409" y="2490"/>
                    <a:pt x="1410" y="2491"/>
                    <a:pt x="1412" y="2491"/>
                  </a:cubicBezTo>
                  <a:close/>
                  <a:moveTo>
                    <a:pt x="1421" y="2493"/>
                  </a:moveTo>
                  <a:lnTo>
                    <a:pt x="1421" y="2493"/>
                  </a:lnTo>
                  <a:cubicBezTo>
                    <a:pt x="1420" y="2493"/>
                    <a:pt x="1419" y="2492"/>
                    <a:pt x="1418" y="2492"/>
                  </a:cubicBezTo>
                  <a:cubicBezTo>
                    <a:pt x="1419" y="2492"/>
                    <a:pt x="1420" y="2493"/>
                    <a:pt x="1421" y="2493"/>
                  </a:cubicBezTo>
                  <a:close/>
                  <a:moveTo>
                    <a:pt x="1376" y="2491"/>
                  </a:moveTo>
                  <a:lnTo>
                    <a:pt x="1376" y="2491"/>
                  </a:lnTo>
                  <a:cubicBezTo>
                    <a:pt x="1377" y="2490"/>
                    <a:pt x="1385" y="2489"/>
                    <a:pt x="1395" y="2490"/>
                  </a:cubicBezTo>
                  <a:cubicBezTo>
                    <a:pt x="1385" y="2490"/>
                    <a:pt x="1378" y="2490"/>
                    <a:pt x="1376" y="2491"/>
                  </a:cubicBezTo>
                  <a:close/>
                  <a:moveTo>
                    <a:pt x="1364" y="2545"/>
                  </a:moveTo>
                  <a:lnTo>
                    <a:pt x="1364" y="2545"/>
                  </a:lnTo>
                  <a:lnTo>
                    <a:pt x="1364" y="2547"/>
                  </a:lnTo>
                  <a:cubicBezTo>
                    <a:pt x="1366" y="2547"/>
                    <a:pt x="1367" y="2547"/>
                    <a:pt x="1368" y="2547"/>
                  </a:cubicBezTo>
                  <a:cubicBezTo>
                    <a:pt x="1366" y="2548"/>
                    <a:pt x="1362" y="2550"/>
                    <a:pt x="1357" y="2554"/>
                  </a:cubicBezTo>
                  <a:cubicBezTo>
                    <a:pt x="1360" y="2550"/>
                    <a:pt x="1362" y="2547"/>
                    <a:pt x="1364" y="2545"/>
                  </a:cubicBezTo>
                  <a:close/>
                  <a:moveTo>
                    <a:pt x="1447" y="846"/>
                  </a:moveTo>
                  <a:lnTo>
                    <a:pt x="1447" y="846"/>
                  </a:lnTo>
                  <a:cubicBezTo>
                    <a:pt x="1447" y="846"/>
                    <a:pt x="1085" y="773"/>
                    <a:pt x="1044" y="756"/>
                  </a:cubicBezTo>
                  <a:cubicBezTo>
                    <a:pt x="1004" y="739"/>
                    <a:pt x="999" y="718"/>
                    <a:pt x="987" y="726"/>
                  </a:cubicBezTo>
                  <a:cubicBezTo>
                    <a:pt x="977" y="716"/>
                    <a:pt x="962" y="709"/>
                    <a:pt x="957" y="706"/>
                  </a:cubicBezTo>
                  <a:cubicBezTo>
                    <a:pt x="951" y="703"/>
                    <a:pt x="939" y="694"/>
                    <a:pt x="944" y="701"/>
                  </a:cubicBezTo>
                  <a:cubicBezTo>
                    <a:pt x="940" y="698"/>
                    <a:pt x="937" y="694"/>
                    <a:pt x="936" y="690"/>
                  </a:cubicBezTo>
                  <a:cubicBezTo>
                    <a:pt x="928" y="673"/>
                    <a:pt x="927" y="587"/>
                    <a:pt x="927" y="587"/>
                  </a:cubicBezTo>
                  <a:cubicBezTo>
                    <a:pt x="945" y="549"/>
                    <a:pt x="940" y="466"/>
                    <a:pt x="940" y="466"/>
                  </a:cubicBezTo>
                  <a:cubicBezTo>
                    <a:pt x="961" y="471"/>
                    <a:pt x="975" y="427"/>
                    <a:pt x="984" y="398"/>
                  </a:cubicBezTo>
                  <a:cubicBezTo>
                    <a:pt x="994" y="368"/>
                    <a:pt x="1008" y="358"/>
                    <a:pt x="993" y="329"/>
                  </a:cubicBezTo>
                  <a:cubicBezTo>
                    <a:pt x="979" y="301"/>
                    <a:pt x="944" y="325"/>
                    <a:pt x="944" y="325"/>
                  </a:cubicBezTo>
                  <a:cubicBezTo>
                    <a:pt x="947" y="286"/>
                    <a:pt x="937" y="181"/>
                    <a:pt x="918" y="118"/>
                  </a:cubicBezTo>
                  <a:cubicBezTo>
                    <a:pt x="899" y="56"/>
                    <a:pt x="743" y="2"/>
                    <a:pt x="677" y="1"/>
                  </a:cubicBezTo>
                  <a:cubicBezTo>
                    <a:pt x="612" y="0"/>
                    <a:pt x="532" y="47"/>
                    <a:pt x="499" y="89"/>
                  </a:cubicBezTo>
                  <a:cubicBezTo>
                    <a:pt x="467" y="130"/>
                    <a:pt x="466" y="140"/>
                    <a:pt x="471" y="216"/>
                  </a:cubicBezTo>
                  <a:cubicBezTo>
                    <a:pt x="476" y="287"/>
                    <a:pt x="510" y="368"/>
                    <a:pt x="515" y="379"/>
                  </a:cubicBezTo>
                  <a:cubicBezTo>
                    <a:pt x="509" y="374"/>
                    <a:pt x="485" y="365"/>
                    <a:pt x="475" y="387"/>
                  </a:cubicBezTo>
                  <a:cubicBezTo>
                    <a:pt x="448" y="458"/>
                    <a:pt x="560" y="544"/>
                    <a:pt x="560" y="544"/>
                  </a:cubicBezTo>
                  <a:cubicBezTo>
                    <a:pt x="569" y="605"/>
                    <a:pt x="604" y="619"/>
                    <a:pt x="607" y="635"/>
                  </a:cubicBezTo>
                  <a:cubicBezTo>
                    <a:pt x="609" y="648"/>
                    <a:pt x="615" y="700"/>
                    <a:pt x="616" y="725"/>
                  </a:cubicBezTo>
                  <a:cubicBezTo>
                    <a:pt x="613" y="722"/>
                    <a:pt x="605" y="728"/>
                    <a:pt x="594" y="739"/>
                  </a:cubicBezTo>
                  <a:cubicBezTo>
                    <a:pt x="590" y="738"/>
                    <a:pt x="583" y="740"/>
                    <a:pt x="574" y="748"/>
                  </a:cubicBezTo>
                  <a:cubicBezTo>
                    <a:pt x="561" y="761"/>
                    <a:pt x="542" y="768"/>
                    <a:pt x="490" y="790"/>
                  </a:cubicBezTo>
                  <a:cubicBezTo>
                    <a:pt x="438" y="813"/>
                    <a:pt x="212" y="891"/>
                    <a:pt x="183" y="901"/>
                  </a:cubicBezTo>
                  <a:cubicBezTo>
                    <a:pt x="152" y="912"/>
                    <a:pt x="154" y="886"/>
                    <a:pt x="143" y="943"/>
                  </a:cubicBezTo>
                  <a:cubicBezTo>
                    <a:pt x="133" y="1002"/>
                    <a:pt x="19" y="1774"/>
                    <a:pt x="0" y="1956"/>
                  </a:cubicBezTo>
                  <a:cubicBezTo>
                    <a:pt x="0" y="1956"/>
                    <a:pt x="0" y="1957"/>
                    <a:pt x="0" y="1958"/>
                  </a:cubicBezTo>
                  <a:cubicBezTo>
                    <a:pt x="4" y="1978"/>
                    <a:pt x="92" y="2567"/>
                    <a:pt x="100" y="2574"/>
                  </a:cubicBezTo>
                  <a:cubicBezTo>
                    <a:pt x="103" y="2577"/>
                    <a:pt x="113" y="2569"/>
                    <a:pt x="128" y="2558"/>
                  </a:cubicBezTo>
                  <a:cubicBezTo>
                    <a:pt x="128" y="2559"/>
                    <a:pt x="128" y="2559"/>
                    <a:pt x="128" y="2560"/>
                  </a:cubicBezTo>
                  <a:cubicBezTo>
                    <a:pt x="128" y="2561"/>
                    <a:pt x="126" y="2561"/>
                    <a:pt x="126" y="2562"/>
                  </a:cubicBezTo>
                  <a:cubicBezTo>
                    <a:pt x="126" y="2562"/>
                    <a:pt x="142" y="2620"/>
                    <a:pt x="150" y="2617"/>
                  </a:cubicBezTo>
                  <a:cubicBezTo>
                    <a:pt x="151" y="2617"/>
                    <a:pt x="156" y="2612"/>
                    <a:pt x="164" y="2607"/>
                  </a:cubicBezTo>
                  <a:cubicBezTo>
                    <a:pt x="169" y="2625"/>
                    <a:pt x="201" y="2735"/>
                    <a:pt x="267" y="2764"/>
                  </a:cubicBezTo>
                  <a:cubicBezTo>
                    <a:pt x="267" y="2773"/>
                    <a:pt x="266" y="2782"/>
                    <a:pt x="266" y="2791"/>
                  </a:cubicBezTo>
                  <a:cubicBezTo>
                    <a:pt x="257" y="2962"/>
                    <a:pt x="270" y="3042"/>
                    <a:pt x="283" y="3272"/>
                  </a:cubicBezTo>
                  <a:cubicBezTo>
                    <a:pt x="302" y="3608"/>
                    <a:pt x="274" y="3852"/>
                    <a:pt x="262" y="3900"/>
                  </a:cubicBezTo>
                  <a:cubicBezTo>
                    <a:pt x="250" y="3946"/>
                    <a:pt x="229" y="4439"/>
                    <a:pt x="229" y="4536"/>
                  </a:cubicBezTo>
                  <a:cubicBezTo>
                    <a:pt x="228" y="4600"/>
                    <a:pt x="231" y="4878"/>
                    <a:pt x="225" y="4903"/>
                  </a:cubicBezTo>
                  <a:cubicBezTo>
                    <a:pt x="219" y="4928"/>
                    <a:pt x="237" y="4985"/>
                    <a:pt x="247" y="5004"/>
                  </a:cubicBezTo>
                  <a:cubicBezTo>
                    <a:pt x="256" y="5022"/>
                    <a:pt x="246" y="5054"/>
                    <a:pt x="249" y="5085"/>
                  </a:cubicBezTo>
                  <a:cubicBezTo>
                    <a:pt x="252" y="5116"/>
                    <a:pt x="255" y="5178"/>
                    <a:pt x="264" y="5172"/>
                  </a:cubicBezTo>
                  <a:cubicBezTo>
                    <a:pt x="266" y="5171"/>
                    <a:pt x="274" y="5168"/>
                    <a:pt x="285" y="5165"/>
                  </a:cubicBezTo>
                  <a:cubicBezTo>
                    <a:pt x="285" y="5181"/>
                    <a:pt x="285" y="5204"/>
                    <a:pt x="278" y="5223"/>
                  </a:cubicBezTo>
                  <a:cubicBezTo>
                    <a:pt x="266" y="5260"/>
                    <a:pt x="216" y="5304"/>
                    <a:pt x="209" y="5342"/>
                  </a:cubicBezTo>
                  <a:cubicBezTo>
                    <a:pt x="203" y="5380"/>
                    <a:pt x="209" y="5387"/>
                    <a:pt x="209" y="5387"/>
                  </a:cubicBezTo>
                  <a:cubicBezTo>
                    <a:pt x="209" y="5387"/>
                    <a:pt x="206" y="5403"/>
                    <a:pt x="207" y="5416"/>
                  </a:cubicBezTo>
                  <a:cubicBezTo>
                    <a:pt x="208" y="5428"/>
                    <a:pt x="219" y="5430"/>
                    <a:pt x="246" y="5436"/>
                  </a:cubicBezTo>
                  <a:cubicBezTo>
                    <a:pt x="272" y="5443"/>
                    <a:pt x="406" y="5456"/>
                    <a:pt x="476" y="5421"/>
                  </a:cubicBezTo>
                  <a:cubicBezTo>
                    <a:pt x="476" y="5421"/>
                    <a:pt x="492" y="5410"/>
                    <a:pt x="495" y="5402"/>
                  </a:cubicBezTo>
                  <a:cubicBezTo>
                    <a:pt x="498" y="5395"/>
                    <a:pt x="495" y="5378"/>
                    <a:pt x="495" y="5378"/>
                  </a:cubicBezTo>
                  <a:cubicBezTo>
                    <a:pt x="495" y="5378"/>
                    <a:pt x="483" y="5367"/>
                    <a:pt x="496" y="5360"/>
                  </a:cubicBezTo>
                  <a:cubicBezTo>
                    <a:pt x="509" y="5352"/>
                    <a:pt x="525" y="5349"/>
                    <a:pt x="526" y="5341"/>
                  </a:cubicBezTo>
                  <a:cubicBezTo>
                    <a:pt x="527" y="5332"/>
                    <a:pt x="521" y="5274"/>
                    <a:pt x="521" y="5274"/>
                  </a:cubicBezTo>
                  <a:cubicBezTo>
                    <a:pt x="521" y="5274"/>
                    <a:pt x="525" y="5257"/>
                    <a:pt x="526" y="5242"/>
                  </a:cubicBezTo>
                  <a:cubicBezTo>
                    <a:pt x="528" y="5228"/>
                    <a:pt x="536" y="5180"/>
                    <a:pt x="517" y="5143"/>
                  </a:cubicBezTo>
                  <a:cubicBezTo>
                    <a:pt x="529" y="5145"/>
                    <a:pt x="539" y="5149"/>
                    <a:pt x="547" y="5153"/>
                  </a:cubicBezTo>
                  <a:cubicBezTo>
                    <a:pt x="547" y="5153"/>
                    <a:pt x="554" y="5156"/>
                    <a:pt x="563" y="5094"/>
                  </a:cubicBezTo>
                  <a:cubicBezTo>
                    <a:pt x="573" y="5032"/>
                    <a:pt x="592" y="4856"/>
                    <a:pt x="579" y="4785"/>
                  </a:cubicBezTo>
                  <a:cubicBezTo>
                    <a:pt x="566" y="4713"/>
                    <a:pt x="601" y="4495"/>
                    <a:pt x="604" y="4324"/>
                  </a:cubicBezTo>
                  <a:cubicBezTo>
                    <a:pt x="607" y="4153"/>
                    <a:pt x="650" y="3733"/>
                    <a:pt x="678" y="3562"/>
                  </a:cubicBezTo>
                  <a:cubicBezTo>
                    <a:pt x="684" y="3529"/>
                    <a:pt x="694" y="3469"/>
                    <a:pt x="707" y="3399"/>
                  </a:cubicBezTo>
                  <a:cubicBezTo>
                    <a:pt x="710" y="3383"/>
                    <a:pt x="716" y="3350"/>
                    <a:pt x="719" y="3333"/>
                  </a:cubicBezTo>
                  <a:cubicBezTo>
                    <a:pt x="758" y="3126"/>
                    <a:pt x="807" y="2875"/>
                    <a:pt x="816" y="2904"/>
                  </a:cubicBezTo>
                  <a:cubicBezTo>
                    <a:pt x="828" y="2950"/>
                    <a:pt x="982" y="3791"/>
                    <a:pt x="993" y="3897"/>
                  </a:cubicBezTo>
                  <a:cubicBezTo>
                    <a:pt x="1005" y="4009"/>
                    <a:pt x="997" y="4090"/>
                    <a:pt x="1007" y="4158"/>
                  </a:cubicBezTo>
                  <a:cubicBezTo>
                    <a:pt x="1016" y="4227"/>
                    <a:pt x="1007" y="4517"/>
                    <a:pt x="1007" y="4517"/>
                  </a:cubicBezTo>
                  <a:cubicBezTo>
                    <a:pt x="1012" y="4607"/>
                    <a:pt x="1015" y="4707"/>
                    <a:pt x="1011" y="4766"/>
                  </a:cubicBezTo>
                  <a:cubicBezTo>
                    <a:pt x="1007" y="4825"/>
                    <a:pt x="1003" y="4936"/>
                    <a:pt x="1000" y="4967"/>
                  </a:cubicBezTo>
                  <a:cubicBezTo>
                    <a:pt x="997" y="4998"/>
                    <a:pt x="991" y="5001"/>
                    <a:pt x="1000" y="5022"/>
                  </a:cubicBezTo>
                  <a:cubicBezTo>
                    <a:pt x="1010" y="5044"/>
                    <a:pt x="991" y="5128"/>
                    <a:pt x="1013" y="5153"/>
                  </a:cubicBezTo>
                  <a:cubicBezTo>
                    <a:pt x="1019" y="5160"/>
                    <a:pt x="1033" y="5159"/>
                    <a:pt x="1053" y="5155"/>
                  </a:cubicBezTo>
                  <a:cubicBezTo>
                    <a:pt x="1054" y="5159"/>
                    <a:pt x="1054" y="5163"/>
                    <a:pt x="1054" y="5165"/>
                  </a:cubicBezTo>
                  <a:cubicBezTo>
                    <a:pt x="1051" y="5175"/>
                    <a:pt x="1031" y="5242"/>
                    <a:pt x="1054" y="5272"/>
                  </a:cubicBezTo>
                  <a:cubicBezTo>
                    <a:pt x="1054" y="5272"/>
                    <a:pt x="1048" y="5279"/>
                    <a:pt x="1049" y="5291"/>
                  </a:cubicBezTo>
                  <a:cubicBezTo>
                    <a:pt x="1050" y="5304"/>
                    <a:pt x="1049" y="5351"/>
                    <a:pt x="1049" y="5351"/>
                  </a:cubicBezTo>
                  <a:cubicBezTo>
                    <a:pt x="1049" y="5351"/>
                    <a:pt x="1070" y="5361"/>
                    <a:pt x="1087" y="5371"/>
                  </a:cubicBezTo>
                  <a:cubicBezTo>
                    <a:pt x="1104" y="5381"/>
                    <a:pt x="1089" y="5399"/>
                    <a:pt x="1094" y="5418"/>
                  </a:cubicBezTo>
                  <a:cubicBezTo>
                    <a:pt x="1100" y="5436"/>
                    <a:pt x="1113" y="5438"/>
                    <a:pt x="1138" y="5444"/>
                  </a:cubicBezTo>
                  <a:cubicBezTo>
                    <a:pt x="1162" y="5451"/>
                    <a:pt x="1267" y="5469"/>
                    <a:pt x="1327" y="5453"/>
                  </a:cubicBezTo>
                  <a:cubicBezTo>
                    <a:pt x="1327" y="5453"/>
                    <a:pt x="1365" y="5442"/>
                    <a:pt x="1377" y="5428"/>
                  </a:cubicBezTo>
                  <a:cubicBezTo>
                    <a:pt x="1377" y="5428"/>
                    <a:pt x="1380" y="5398"/>
                    <a:pt x="1377" y="5394"/>
                  </a:cubicBezTo>
                  <a:cubicBezTo>
                    <a:pt x="1373" y="5390"/>
                    <a:pt x="1382" y="5372"/>
                    <a:pt x="1373" y="5349"/>
                  </a:cubicBezTo>
                  <a:cubicBezTo>
                    <a:pt x="1365" y="5326"/>
                    <a:pt x="1308" y="5261"/>
                    <a:pt x="1300" y="5233"/>
                  </a:cubicBezTo>
                  <a:cubicBezTo>
                    <a:pt x="1292" y="5208"/>
                    <a:pt x="1279" y="5205"/>
                    <a:pt x="1281" y="5171"/>
                  </a:cubicBezTo>
                  <a:cubicBezTo>
                    <a:pt x="1282" y="5171"/>
                    <a:pt x="1282" y="5172"/>
                    <a:pt x="1283" y="5172"/>
                  </a:cubicBezTo>
                  <a:cubicBezTo>
                    <a:pt x="1283" y="5172"/>
                    <a:pt x="1289" y="5172"/>
                    <a:pt x="1307" y="5113"/>
                  </a:cubicBezTo>
                  <a:cubicBezTo>
                    <a:pt x="1326" y="5054"/>
                    <a:pt x="1348" y="5025"/>
                    <a:pt x="1345" y="4991"/>
                  </a:cubicBezTo>
                  <a:cubicBezTo>
                    <a:pt x="1342" y="4957"/>
                    <a:pt x="1336" y="4844"/>
                    <a:pt x="1346" y="4813"/>
                  </a:cubicBezTo>
                  <a:cubicBezTo>
                    <a:pt x="1354" y="4782"/>
                    <a:pt x="1370" y="4567"/>
                    <a:pt x="1379" y="4492"/>
                  </a:cubicBezTo>
                  <a:cubicBezTo>
                    <a:pt x="1388" y="4417"/>
                    <a:pt x="1364" y="3890"/>
                    <a:pt x="1352" y="3730"/>
                  </a:cubicBezTo>
                  <a:cubicBezTo>
                    <a:pt x="1348" y="3674"/>
                    <a:pt x="1359" y="3042"/>
                    <a:pt x="1371" y="2902"/>
                  </a:cubicBezTo>
                  <a:cubicBezTo>
                    <a:pt x="1374" y="2870"/>
                    <a:pt x="1373" y="2823"/>
                    <a:pt x="1372" y="2771"/>
                  </a:cubicBezTo>
                  <a:cubicBezTo>
                    <a:pt x="1397" y="2752"/>
                    <a:pt x="1437" y="2722"/>
                    <a:pt x="1443" y="2716"/>
                  </a:cubicBezTo>
                  <a:cubicBezTo>
                    <a:pt x="1449" y="2709"/>
                    <a:pt x="1478" y="2627"/>
                    <a:pt x="1483" y="2615"/>
                  </a:cubicBezTo>
                  <a:cubicBezTo>
                    <a:pt x="1485" y="2617"/>
                    <a:pt x="1489" y="2619"/>
                    <a:pt x="1492" y="2621"/>
                  </a:cubicBezTo>
                  <a:cubicBezTo>
                    <a:pt x="1494" y="2622"/>
                    <a:pt x="1495" y="2624"/>
                    <a:pt x="1497" y="2624"/>
                  </a:cubicBezTo>
                  <a:cubicBezTo>
                    <a:pt x="1502" y="2624"/>
                    <a:pt x="1504" y="2619"/>
                    <a:pt x="1506" y="2615"/>
                  </a:cubicBezTo>
                  <a:cubicBezTo>
                    <a:pt x="1507" y="2612"/>
                    <a:pt x="1508" y="2609"/>
                    <a:pt x="1509" y="2605"/>
                  </a:cubicBezTo>
                  <a:cubicBezTo>
                    <a:pt x="1515" y="2590"/>
                    <a:pt x="1521" y="2571"/>
                    <a:pt x="1522" y="2569"/>
                  </a:cubicBezTo>
                  <a:cubicBezTo>
                    <a:pt x="1528" y="2574"/>
                    <a:pt x="1534" y="2579"/>
                    <a:pt x="1537" y="2582"/>
                  </a:cubicBezTo>
                  <a:cubicBezTo>
                    <a:pt x="1544" y="2587"/>
                    <a:pt x="1544" y="2569"/>
                    <a:pt x="1547" y="2561"/>
                  </a:cubicBezTo>
                  <a:cubicBezTo>
                    <a:pt x="1560" y="2528"/>
                    <a:pt x="1634" y="1926"/>
                    <a:pt x="1634" y="1903"/>
                  </a:cubicBezTo>
                  <a:cubicBezTo>
                    <a:pt x="1633" y="1859"/>
                    <a:pt x="1546" y="1203"/>
                    <a:pt x="1535" y="1139"/>
                  </a:cubicBezTo>
                  <a:cubicBezTo>
                    <a:pt x="1524" y="1077"/>
                    <a:pt x="1503" y="837"/>
                    <a:pt x="1447" y="8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grpSp>
      <p:sp>
        <p:nvSpPr>
          <p:cNvPr id="32" name="Freeform 5">
            <a:extLst>
              <a:ext uri="{FF2B5EF4-FFF2-40B4-BE49-F238E27FC236}">
                <a16:creationId xmlns:a16="http://schemas.microsoft.com/office/drawing/2014/main" id="{E4E43663-DAAB-6340-91C2-ACD7D2C10618}"/>
              </a:ext>
            </a:extLst>
          </p:cNvPr>
          <p:cNvSpPr>
            <a:spLocks/>
          </p:cNvSpPr>
          <p:nvPr/>
        </p:nvSpPr>
        <p:spPr bwMode="auto">
          <a:xfrm>
            <a:off x="1477113" y="3727207"/>
            <a:ext cx="336753" cy="1125538"/>
          </a:xfrm>
          <a:custGeom>
            <a:avLst/>
            <a:gdLst>
              <a:gd name="T0" fmla="*/ 518719 w 1635"/>
              <a:gd name="T1" fmla="*/ 899680 h 5470"/>
              <a:gd name="T2" fmla="*/ 50431 w 1635"/>
              <a:gd name="T3" fmla="*/ 916954 h 5470"/>
              <a:gd name="T4" fmla="*/ 92577 w 1635"/>
              <a:gd name="T5" fmla="*/ 900040 h 5470"/>
              <a:gd name="T6" fmla="*/ 126438 w 1635"/>
              <a:gd name="T7" fmla="*/ 653528 h 5470"/>
              <a:gd name="T8" fmla="*/ 123196 w 1635"/>
              <a:gd name="T9" fmla="*/ 719024 h 5470"/>
              <a:gd name="T10" fmla="*/ 112029 w 1635"/>
              <a:gd name="T11" fmla="*/ 692754 h 5470"/>
              <a:gd name="T12" fmla="*/ 114190 w 1635"/>
              <a:gd name="T13" fmla="*/ 611063 h 5470"/>
              <a:gd name="T14" fmla="*/ 126438 w 1635"/>
              <a:gd name="T15" fmla="*/ 653528 h 5470"/>
              <a:gd name="T16" fmla="*/ 472971 w 1635"/>
              <a:gd name="T17" fmla="*/ 566079 h 5470"/>
              <a:gd name="T18" fmla="*/ 485218 w 1635"/>
              <a:gd name="T19" fmla="*/ 598107 h 5470"/>
              <a:gd name="T20" fmla="*/ 492062 w 1635"/>
              <a:gd name="T21" fmla="*/ 669002 h 5470"/>
              <a:gd name="T22" fmla="*/ 494584 w 1635"/>
              <a:gd name="T23" fmla="*/ 695273 h 5470"/>
              <a:gd name="T24" fmla="*/ 493143 w 1635"/>
              <a:gd name="T25" fmla="*/ 734859 h 5470"/>
              <a:gd name="T26" fmla="*/ 483417 w 1635"/>
              <a:gd name="T27" fmla="*/ 786320 h 5470"/>
              <a:gd name="T28" fmla="*/ 472250 w 1635"/>
              <a:gd name="T29" fmla="*/ 658206 h 5470"/>
              <a:gd name="T30" fmla="*/ 503950 w 1635"/>
              <a:gd name="T31" fmla="*/ 896081 h 5470"/>
              <a:gd name="T32" fmla="*/ 508633 w 1635"/>
              <a:gd name="T33" fmla="*/ 896441 h 5470"/>
              <a:gd name="T34" fmla="*/ 495665 w 1635"/>
              <a:gd name="T35" fmla="*/ 896441 h 5470"/>
              <a:gd name="T36" fmla="*/ 491342 w 1635"/>
              <a:gd name="T37" fmla="*/ 915874 h 5470"/>
              <a:gd name="T38" fmla="*/ 488820 w 1635"/>
              <a:gd name="T39" fmla="*/ 919113 h 5470"/>
              <a:gd name="T40" fmla="*/ 355539 w 1635"/>
              <a:gd name="T41" fmla="*/ 261267 h 5470"/>
              <a:gd name="T42" fmla="*/ 340049 w 1635"/>
              <a:gd name="T43" fmla="*/ 252270 h 5470"/>
              <a:gd name="T44" fmla="*/ 338608 w 1635"/>
              <a:gd name="T45" fmla="*/ 167700 h 5470"/>
              <a:gd name="T46" fmla="*/ 340049 w 1635"/>
              <a:gd name="T47" fmla="*/ 116958 h 5470"/>
              <a:gd name="T48" fmla="*/ 179750 w 1635"/>
              <a:gd name="T49" fmla="*/ 32029 h 5470"/>
              <a:gd name="T50" fmla="*/ 185514 w 1635"/>
              <a:gd name="T51" fmla="*/ 136391 h 5470"/>
              <a:gd name="T52" fmla="*/ 201724 w 1635"/>
              <a:gd name="T53" fmla="*/ 195770 h 5470"/>
              <a:gd name="T54" fmla="*/ 213972 w 1635"/>
              <a:gd name="T55" fmla="*/ 265945 h 5470"/>
              <a:gd name="T56" fmla="*/ 65921 w 1635"/>
              <a:gd name="T57" fmla="*/ 324245 h 5470"/>
              <a:gd name="T58" fmla="*/ 0 w 1635"/>
              <a:gd name="T59" fmla="*/ 704629 h 5470"/>
              <a:gd name="T60" fmla="*/ 46108 w 1635"/>
              <a:gd name="T61" fmla="*/ 921272 h 5470"/>
              <a:gd name="T62" fmla="*/ 59076 w 1635"/>
              <a:gd name="T63" fmla="*/ 938186 h 5470"/>
              <a:gd name="T64" fmla="*/ 101943 w 1635"/>
              <a:gd name="T65" fmla="*/ 1177501 h 5470"/>
              <a:gd name="T66" fmla="*/ 81050 w 1635"/>
              <a:gd name="T67" fmla="*/ 1764453 h 5470"/>
              <a:gd name="T68" fmla="*/ 95098 w 1635"/>
              <a:gd name="T69" fmla="*/ 1861258 h 5470"/>
              <a:gd name="T70" fmla="*/ 75286 w 1635"/>
              <a:gd name="T71" fmla="*/ 1922436 h 5470"/>
              <a:gd name="T72" fmla="*/ 88614 w 1635"/>
              <a:gd name="T73" fmla="*/ 1956264 h 5470"/>
              <a:gd name="T74" fmla="*/ 178310 w 1635"/>
              <a:gd name="T75" fmla="*/ 1935392 h 5470"/>
              <a:gd name="T76" fmla="*/ 187675 w 1635"/>
              <a:gd name="T77" fmla="*/ 1897965 h 5470"/>
              <a:gd name="T78" fmla="*/ 197041 w 1635"/>
              <a:gd name="T79" fmla="*/ 1854421 h 5470"/>
              <a:gd name="T80" fmla="*/ 217574 w 1635"/>
              <a:gd name="T81" fmla="*/ 1556087 h 5470"/>
              <a:gd name="T82" fmla="*/ 258999 w 1635"/>
              <a:gd name="T83" fmla="*/ 1199453 h 5470"/>
              <a:gd name="T84" fmla="*/ 362743 w 1635"/>
              <a:gd name="T85" fmla="*/ 1496348 h 5470"/>
              <a:gd name="T86" fmla="*/ 360221 w 1635"/>
              <a:gd name="T87" fmla="*/ 1787484 h 5470"/>
              <a:gd name="T88" fmla="*/ 379313 w 1635"/>
              <a:gd name="T89" fmla="*/ 1855140 h 5470"/>
              <a:gd name="T90" fmla="*/ 377872 w 1635"/>
              <a:gd name="T91" fmla="*/ 1904083 h 5470"/>
              <a:gd name="T92" fmla="*/ 394082 w 1635"/>
              <a:gd name="T93" fmla="*/ 1949787 h 5470"/>
              <a:gd name="T94" fmla="*/ 496025 w 1635"/>
              <a:gd name="T95" fmla="*/ 1953385 h 5470"/>
              <a:gd name="T96" fmla="*/ 468288 w 1635"/>
              <a:gd name="T97" fmla="*/ 1883210 h 5470"/>
              <a:gd name="T98" fmla="*/ 470809 w 1635"/>
              <a:gd name="T99" fmla="*/ 1840026 h 5470"/>
              <a:gd name="T100" fmla="*/ 496745 w 1635"/>
              <a:gd name="T101" fmla="*/ 1616545 h 5470"/>
              <a:gd name="T102" fmla="*/ 494224 w 1635"/>
              <a:gd name="T103" fmla="*/ 997205 h 5470"/>
              <a:gd name="T104" fmla="*/ 537450 w 1635"/>
              <a:gd name="T105" fmla="*/ 943225 h 5470"/>
              <a:gd name="T106" fmla="*/ 543574 w 1635"/>
              <a:gd name="T107" fmla="*/ 937467 h 5470"/>
              <a:gd name="T108" fmla="*/ 557263 w 1635"/>
              <a:gd name="T109" fmla="*/ 921632 h 5470"/>
              <a:gd name="T110" fmla="*/ 521240 w 1635"/>
              <a:gd name="T111" fmla="*/ 304452 h 54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35" h="5470">
                <a:moveTo>
                  <a:pt x="1485" y="2538"/>
                </a:moveTo>
                <a:lnTo>
                  <a:pt x="1485" y="2538"/>
                </a:lnTo>
                <a:cubicBezTo>
                  <a:pt x="1447" y="2506"/>
                  <a:pt x="1423" y="2494"/>
                  <a:pt x="1421" y="2493"/>
                </a:cubicBezTo>
                <a:cubicBezTo>
                  <a:pt x="1428" y="2494"/>
                  <a:pt x="1434" y="2497"/>
                  <a:pt x="1440" y="2500"/>
                </a:cubicBezTo>
                <a:cubicBezTo>
                  <a:pt x="1450" y="2507"/>
                  <a:pt x="1478" y="2531"/>
                  <a:pt x="1503" y="2552"/>
                </a:cubicBezTo>
                <a:cubicBezTo>
                  <a:pt x="1498" y="2548"/>
                  <a:pt x="1493" y="2544"/>
                  <a:pt x="1485" y="2538"/>
                </a:cubicBezTo>
                <a:close/>
                <a:moveTo>
                  <a:pt x="129" y="2557"/>
                </a:moveTo>
                <a:lnTo>
                  <a:pt x="129" y="2557"/>
                </a:lnTo>
                <a:cubicBezTo>
                  <a:pt x="132" y="2555"/>
                  <a:pt x="136" y="2552"/>
                  <a:pt x="140" y="2548"/>
                </a:cubicBezTo>
                <a:cubicBezTo>
                  <a:pt x="136" y="2552"/>
                  <a:pt x="133" y="2555"/>
                  <a:pt x="130" y="2558"/>
                </a:cubicBezTo>
                <a:cubicBezTo>
                  <a:pt x="129" y="2558"/>
                  <a:pt x="129" y="2557"/>
                  <a:pt x="129" y="2557"/>
                </a:cubicBezTo>
                <a:close/>
                <a:moveTo>
                  <a:pt x="257" y="2501"/>
                </a:moveTo>
                <a:lnTo>
                  <a:pt x="257" y="2501"/>
                </a:lnTo>
                <a:cubicBezTo>
                  <a:pt x="240" y="2503"/>
                  <a:pt x="216" y="2508"/>
                  <a:pt x="199" y="2516"/>
                </a:cubicBezTo>
                <a:cubicBezTo>
                  <a:pt x="182" y="2523"/>
                  <a:pt x="168" y="2530"/>
                  <a:pt x="156" y="2538"/>
                </a:cubicBezTo>
                <a:cubicBezTo>
                  <a:pt x="183" y="2520"/>
                  <a:pt x="218" y="2502"/>
                  <a:pt x="257" y="2501"/>
                </a:cubicBezTo>
                <a:close/>
                <a:moveTo>
                  <a:pt x="351" y="1816"/>
                </a:moveTo>
                <a:lnTo>
                  <a:pt x="351" y="1816"/>
                </a:lnTo>
                <a:cubicBezTo>
                  <a:pt x="354" y="1834"/>
                  <a:pt x="356" y="1853"/>
                  <a:pt x="355" y="1871"/>
                </a:cubicBezTo>
                <a:cubicBezTo>
                  <a:pt x="355" y="1890"/>
                  <a:pt x="351" y="1909"/>
                  <a:pt x="348" y="1928"/>
                </a:cubicBezTo>
                <a:cubicBezTo>
                  <a:pt x="343" y="1951"/>
                  <a:pt x="348" y="1975"/>
                  <a:pt x="342" y="1998"/>
                </a:cubicBezTo>
                <a:cubicBezTo>
                  <a:pt x="336" y="2024"/>
                  <a:pt x="327" y="2051"/>
                  <a:pt x="319" y="2077"/>
                </a:cubicBezTo>
                <a:cubicBezTo>
                  <a:pt x="317" y="2084"/>
                  <a:pt x="314" y="2092"/>
                  <a:pt x="307" y="2093"/>
                </a:cubicBezTo>
                <a:cubicBezTo>
                  <a:pt x="296" y="2038"/>
                  <a:pt x="298" y="1980"/>
                  <a:pt x="311" y="1925"/>
                </a:cubicBezTo>
                <a:cubicBezTo>
                  <a:pt x="317" y="1904"/>
                  <a:pt x="324" y="1882"/>
                  <a:pt x="321" y="1859"/>
                </a:cubicBezTo>
                <a:cubicBezTo>
                  <a:pt x="320" y="1846"/>
                  <a:pt x="315" y="1832"/>
                  <a:pt x="312" y="1819"/>
                </a:cubicBezTo>
                <a:cubicBezTo>
                  <a:pt x="302" y="1779"/>
                  <a:pt x="310" y="1738"/>
                  <a:pt x="317" y="1698"/>
                </a:cubicBezTo>
                <a:cubicBezTo>
                  <a:pt x="322" y="1672"/>
                  <a:pt x="327" y="1644"/>
                  <a:pt x="332" y="1617"/>
                </a:cubicBezTo>
                <a:cubicBezTo>
                  <a:pt x="341" y="1640"/>
                  <a:pt x="344" y="1666"/>
                  <a:pt x="347" y="1690"/>
                </a:cubicBezTo>
                <a:cubicBezTo>
                  <a:pt x="352" y="1732"/>
                  <a:pt x="347" y="1774"/>
                  <a:pt x="351" y="1816"/>
                </a:cubicBezTo>
                <a:close/>
                <a:moveTo>
                  <a:pt x="617" y="738"/>
                </a:moveTo>
                <a:lnTo>
                  <a:pt x="617" y="738"/>
                </a:lnTo>
                <a:cubicBezTo>
                  <a:pt x="617" y="735"/>
                  <a:pt x="617" y="732"/>
                  <a:pt x="617" y="730"/>
                </a:cubicBezTo>
                <a:cubicBezTo>
                  <a:pt x="617" y="734"/>
                  <a:pt x="617" y="736"/>
                  <a:pt x="617" y="738"/>
                </a:cubicBezTo>
                <a:close/>
                <a:moveTo>
                  <a:pt x="1313" y="1573"/>
                </a:moveTo>
                <a:lnTo>
                  <a:pt x="1313" y="1573"/>
                </a:lnTo>
                <a:cubicBezTo>
                  <a:pt x="1314" y="1567"/>
                  <a:pt x="1316" y="1561"/>
                  <a:pt x="1322" y="1561"/>
                </a:cubicBezTo>
                <a:cubicBezTo>
                  <a:pt x="1324" y="1560"/>
                  <a:pt x="1337" y="1599"/>
                  <a:pt x="1337" y="1602"/>
                </a:cubicBezTo>
                <a:cubicBezTo>
                  <a:pt x="1346" y="1634"/>
                  <a:pt x="1349" y="1644"/>
                  <a:pt x="1347" y="1662"/>
                </a:cubicBezTo>
                <a:cubicBezTo>
                  <a:pt x="1345" y="1705"/>
                  <a:pt x="1344" y="1729"/>
                  <a:pt x="1342" y="1773"/>
                </a:cubicBezTo>
                <a:cubicBezTo>
                  <a:pt x="1340" y="1795"/>
                  <a:pt x="1339" y="1819"/>
                  <a:pt x="1353" y="1837"/>
                </a:cubicBezTo>
                <a:cubicBezTo>
                  <a:pt x="1358" y="1844"/>
                  <a:pt x="1366" y="1851"/>
                  <a:pt x="1366" y="1859"/>
                </a:cubicBezTo>
                <a:cubicBezTo>
                  <a:pt x="1365" y="1867"/>
                  <a:pt x="1359" y="1873"/>
                  <a:pt x="1359" y="1881"/>
                </a:cubicBezTo>
                <a:cubicBezTo>
                  <a:pt x="1359" y="1887"/>
                  <a:pt x="1362" y="1891"/>
                  <a:pt x="1365" y="1896"/>
                </a:cubicBezTo>
                <a:cubicBezTo>
                  <a:pt x="1371" y="1907"/>
                  <a:pt x="1372" y="1919"/>
                  <a:pt x="1373" y="1932"/>
                </a:cubicBezTo>
                <a:cubicBezTo>
                  <a:pt x="1374" y="1950"/>
                  <a:pt x="1375" y="1969"/>
                  <a:pt x="1377" y="1988"/>
                </a:cubicBezTo>
                <a:cubicBezTo>
                  <a:pt x="1377" y="1997"/>
                  <a:pt x="1378" y="2007"/>
                  <a:pt x="1376" y="2016"/>
                </a:cubicBezTo>
                <a:cubicBezTo>
                  <a:pt x="1375" y="2025"/>
                  <a:pt x="1372" y="2033"/>
                  <a:pt x="1369" y="2042"/>
                </a:cubicBezTo>
                <a:cubicBezTo>
                  <a:pt x="1363" y="2061"/>
                  <a:pt x="1350" y="2160"/>
                  <a:pt x="1350" y="2181"/>
                </a:cubicBezTo>
                <a:cubicBezTo>
                  <a:pt x="1350" y="2185"/>
                  <a:pt x="1347" y="2191"/>
                  <a:pt x="1344" y="2188"/>
                </a:cubicBezTo>
                <a:cubicBezTo>
                  <a:pt x="1343" y="2188"/>
                  <a:pt x="1343" y="2186"/>
                  <a:pt x="1342" y="2185"/>
                </a:cubicBezTo>
                <a:cubicBezTo>
                  <a:pt x="1329" y="2111"/>
                  <a:pt x="1340" y="1959"/>
                  <a:pt x="1318" y="1887"/>
                </a:cubicBezTo>
                <a:cubicBezTo>
                  <a:pt x="1315" y="1879"/>
                  <a:pt x="1312" y="1870"/>
                  <a:pt x="1311" y="1861"/>
                </a:cubicBezTo>
                <a:cubicBezTo>
                  <a:pt x="1310" y="1851"/>
                  <a:pt x="1311" y="1839"/>
                  <a:pt x="1311" y="1829"/>
                </a:cubicBezTo>
                <a:cubicBezTo>
                  <a:pt x="1317" y="1753"/>
                  <a:pt x="1299" y="1648"/>
                  <a:pt x="1313" y="1573"/>
                </a:cubicBezTo>
                <a:close/>
                <a:moveTo>
                  <a:pt x="1402" y="2490"/>
                </a:moveTo>
                <a:lnTo>
                  <a:pt x="1402" y="2490"/>
                </a:lnTo>
                <a:cubicBezTo>
                  <a:pt x="1402" y="2490"/>
                  <a:pt x="1400" y="2490"/>
                  <a:pt x="1399" y="2490"/>
                </a:cubicBezTo>
                <a:cubicBezTo>
                  <a:pt x="1400" y="2490"/>
                  <a:pt x="1402" y="2490"/>
                  <a:pt x="1402" y="2490"/>
                </a:cubicBezTo>
                <a:close/>
                <a:moveTo>
                  <a:pt x="1412" y="2491"/>
                </a:moveTo>
                <a:lnTo>
                  <a:pt x="1412" y="2491"/>
                </a:lnTo>
                <a:cubicBezTo>
                  <a:pt x="1410" y="2491"/>
                  <a:pt x="1409" y="2490"/>
                  <a:pt x="1408" y="2490"/>
                </a:cubicBezTo>
                <a:cubicBezTo>
                  <a:pt x="1409" y="2490"/>
                  <a:pt x="1410" y="2491"/>
                  <a:pt x="1412" y="2491"/>
                </a:cubicBezTo>
                <a:close/>
                <a:moveTo>
                  <a:pt x="1421" y="2493"/>
                </a:moveTo>
                <a:lnTo>
                  <a:pt x="1421" y="2493"/>
                </a:lnTo>
                <a:cubicBezTo>
                  <a:pt x="1420" y="2493"/>
                  <a:pt x="1419" y="2492"/>
                  <a:pt x="1418" y="2492"/>
                </a:cubicBezTo>
                <a:cubicBezTo>
                  <a:pt x="1419" y="2492"/>
                  <a:pt x="1420" y="2493"/>
                  <a:pt x="1421" y="2493"/>
                </a:cubicBezTo>
                <a:close/>
                <a:moveTo>
                  <a:pt x="1376" y="2491"/>
                </a:moveTo>
                <a:lnTo>
                  <a:pt x="1376" y="2491"/>
                </a:lnTo>
                <a:cubicBezTo>
                  <a:pt x="1377" y="2490"/>
                  <a:pt x="1385" y="2489"/>
                  <a:pt x="1395" y="2490"/>
                </a:cubicBezTo>
                <a:cubicBezTo>
                  <a:pt x="1385" y="2490"/>
                  <a:pt x="1378" y="2490"/>
                  <a:pt x="1376" y="2491"/>
                </a:cubicBezTo>
                <a:close/>
                <a:moveTo>
                  <a:pt x="1364" y="2545"/>
                </a:moveTo>
                <a:lnTo>
                  <a:pt x="1364" y="2545"/>
                </a:lnTo>
                <a:lnTo>
                  <a:pt x="1364" y="2547"/>
                </a:lnTo>
                <a:cubicBezTo>
                  <a:pt x="1366" y="2547"/>
                  <a:pt x="1367" y="2547"/>
                  <a:pt x="1368" y="2547"/>
                </a:cubicBezTo>
                <a:cubicBezTo>
                  <a:pt x="1366" y="2548"/>
                  <a:pt x="1362" y="2550"/>
                  <a:pt x="1357" y="2554"/>
                </a:cubicBezTo>
                <a:cubicBezTo>
                  <a:pt x="1360" y="2550"/>
                  <a:pt x="1362" y="2547"/>
                  <a:pt x="1364" y="2545"/>
                </a:cubicBezTo>
                <a:close/>
                <a:moveTo>
                  <a:pt x="1447" y="846"/>
                </a:moveTo>
                <a:lnTo>
                  <a:pt x="1447" y="846"/>
                </a:lnTo>
                <a:cubicBezTo>
                  <a:pt x="1447" y="846"/>
                  <a:pt x="1085" y="773"/>
                  <a:pt x="1044" y="756"/>
                </a:cubicBezTo>
                <a:cubicBezTo>
                  <a:pt x="1004" y="739"/>
                  <a:pt x="999" y="718"/>
                  <a:pt x="987" y="726"/>
                </a:cubicBezTo>
                <a:cubicBezTo>
                  <a:pt x="977" y="716"/>
                  <a:pt x="962" y="709"/>
                  <a:pt x="957" y="706"/>
                </a:cubicBezTo>
                <a:cubicBezTo>
                  <a:pt x="951" y="703"/>
                  <a:pt x="939" y="694"/>
                  <a:pt x="944" y="701"/>
                </a:cubicBezTo>
                <a:cubicBezTo>
                  <a:pt x="940" y="698"/>
                  <a:pt x="937" y="694"/>
                  <a:pt x="936" y="690"/>
                </a:cubicBezTo>
                <a:cubicBezTo>
                  <a:pt x="928" y="673"/>
                  <a:pt x="927" y="587"/>
                  <a:pt x="927" y="587"/>
                </a:cubicBezTo>
                <a:cubicBezTo>
                  <a:pt x="945" y="549"/>
                  <a:pt x="940" y="466"/>
                  <a:pt x="940" y="466"/>
                </a:cubicBezTo>
                <a:cubicBezTo>
                  <a:pt x="961" y="471"/>
                  <a:pt x="975" y="427"/>
                  <a:pt x="984" y="398"/>
                </a:cubicBezTo>
                <a:cubicBezTo>
                  <a:pt x="994" y="368"/>
                  <a:pt x="1008" y="358"/>
                  <a:pt x="993" y="329"/>
                </a:cubicBezTo>
                <a:cubicBezTo>
                  <a:pt x="979" y="301"/>
                  <a:pt x="944" y="325"/>
                  <a:pt x="944" y="325"/>
                </a:cubicBezTo>
                <a:cubicBezTo>
                  <a:pt x="947" y="286"/>
                  <a:pt x="937" y="181"/>
                  <a:pt x="918" y="118"/>
                </a:cubicBezTo>
                <a:cubicBezTo>
                  <a:pt x="899" y="56"/>
                  <a:pt x="743" y="2"/>
                  <a:pt x="677" y="1"/>
                </a:cubicBezTo>
                <a:cubicBezTo>
                  <a:pt x="612" y="0"/>
                  <a:pt x="532" y="47"/>
                  <a:pt x="499" y="89"/>
                </a:cubicBezTo>
                <a:cubicBezTo>
                  <a:pt x="467" y="130"/>
                  <a:pt x="466" y="140"/>
                  <a:pt x="471" y="216"/>
                </a:cubicBezTo>
                <a:cubicBezTo>
                  <a:pt x="476" y="287"/>
                  <a:pt x="510" y="368"/>
                  <a:pt x="515" y="379"/>
                </a:cubicBezTo>
                <a:cubicBezTo>
                  <a:pt x="509" y="374"/>
                  <a:pt x="485" y="365"/>
                  <a:pt x="475" y="387"/>
                </a:cubicBezTo>
                <a:cubicBezTo>
                  <a:pt x="448" y="458"/>
                  <a:pt x="560" y="544"/>
                  <a:pt x="560" y="544"/>
                </a:cubicBezTo>
                <a:cubicBezTo>
                  <a:pt x="569" y="605"/>
                  <a:pt x="604" y="619"/>
                  <a:pt x="607" y="635"/>
                </a:cubicBezTo>
                <a:cubicBezTo>
                  <a:pt x="609" y="648"/>
                  <a:pt x="615" y="700"/>
                  <a:pt x="616" y="725"/>
                </a:cubicBezTo>
                <a:cubicBezTo>
                  <a:pt x="613" y="722"/>
                  <a:pt x="605" y="728"/>
                  <a:pt x="594" y="739"/>
                </a:cubicBezTo>
                <a:cubicBezTo>
                  <a:pt x="590" y="738"/>
                  <a:pt x="583" y="740"/>
                  <a:pt x="574" y="748"/>
                </a:cubicBezTo>
                <a:cubicBezTo>
                  <a:pt x="561" y="761"/>
                  <a:pt x="542" y="768"/>
                  <a:pt x="490" y="790"/>
                </a:cubicBezTo>
                <a:cubicBezTo>
                  <a:pt x="438" y="813"/>
                  <a:pt x="212" y="891"/>
                  <a:pt x="183" y="901"/>
                </a:cubicBezTo>
                <a:cubicBezTo>
                  <a:pt x="152" y="912"/>
                  <a:pt x="154" y="886"/>
                  <a:pt x="143" y="943"/>
                </a:cubicBezTo>
                <a:cubicBezTo>
                  <a:pt x="133" y="1002"/>
                  <a:pt x="19" y="1774"/>
                  <a:pt x="0" y="1956"/>
                </a:cubicBezTo>
                <a:cubicBezTo>
                  <a:pt x="0" y="1956"/>
                  <a:pt x="0" y="1957"/>
                  <a:pt x="0" y="1958"/>
                </a:cubicBezTo>
                <a:cubicBezTo>
                  <a:pt x="4" y="1978"/>
                  <a:pt x="92" y="2567"/>
                  <a:pt x="100" y="2574"/>
                </a:cubicBezTo>
                <a:cubicBezTo>
                  <a:pt x="103" y="2577"/>
                  <a:pt x="113" y="2569"/>
                  <a:pt x="128" y="2558"/>
                </a:cubicBezTo>
                <a:cubicBezTo>
                  <a:pt x="128" y="2559"/>
                  <a:pt x="128" y="2559"/>
                  <a:pt x="128" y="2560"/>
                </a:cubicBezTo>
                <a:cubicBezTo>
                  <a:pt x="128" y="2561"/>
                  <a:pt x="126" y="2561"/>
                  <a:pt x="126" y="2562"/>
                </a:cubicBezTo>
                <a:cubicBezTo>
                  <a:pt x="126" y="2562"/>
                  <a:pt x="142" y="2620"/>
                  <a:pt x="150" y="2617"/>
                </a:cubicBezTo>
                <a:cubicBezTo>
                  <a:pt x="151" y="2617"/>
                  <a:pt x="156" y="2612"/>
                  <a:pt x="164" y="2607"/>
                </a:cubicBezTo>
                <a:cubicBezTo>
                  <a:pt x="169" y="2625"/>
                  <a:pt x="201" y="2735"/>
                  <a:pt x="267" y="2764"/>
                </a:cubicBezTo>
                <a:cubicBezTo>
                  <a:pt x="267" y="2773"/>
                  <a:pt x="266" y="2782"/>
                  <a:pt x="266" y="2791"/>
                </a:cubicBezTo>
                <a:cubicBezTo>
                  <a:pt x="257" y="2962"/>
                  <a:pt x="270" y="3042"/>
                  <a:pt x="283" y="3272"/>
                </a:cubicBezTo>
                <a:cubicBezTo>
                  <a:pt x="302" y="3608"/>
                  <a:pt x="274" y="3852"/>
                  <a:pt x="262" y="3900"/>
                </a:cubicBezTo>
                <a:cubicBezTo>
                  <a:pt x="250" y="3946"/>
                  <a:pt x="229" y="4439"/>
                  <a:pt x="229" y="4536"/>
                </a:cubicBezTo>
                <a:cubicBezTo>
                  <a:pt x="228" y="4600"/>
                  <a:pt x="231" y="4878"/>
                  <a:pt x="225" y="4903"/>
                </a:cubicBezTo>
                <a:cubicBezTo>
                  <a:pt x="219" y="4928"/>
                  <a:pt x="237" y="4985"/>
                  <a:pt x="247" y="5004"/>
                </a:cubicBezTo>
                <a:cubicBezTo>
                  <a:pt x="256" y="5022"/>
                  <a:pt x="246" y="5054"/>
                  <a:pt x="249" y="5085"/>
                </a:cubicBezTo>
                <a:cubicBezTo>
                  <a:pt x="252" y="5116"/>
                  <a:pt x="255" y="5178"/>
                  <a:pt x="264" y="5172"/>
                </a:cubicBezTo>
                <a:cubicBezTo>
                  <a:pt x="266" y="5171"/>
                  <a:pt x="274" y="5168"/>
                  <a:pt x="285" y="5165"/>
                </a:cubicBezTo>
                <a:cubicBezTo>
                  <a:pt x="285" y="5181"/>
                  <a:pt x="285" y="5204"/>
                  <a:pt x="278" y="5223"/>
                </a:cubicBezTo>
                <a:cubicBezTo>
                  <a:pt x="266" y="5260"/>
                  <a:pt x="216" y="5304"/>
                  <a:pt x="209" y="5342"/>
                </a:cubicBezTo>
                <a:cubicBezTo>
                  <a:pt x="203" y="5380"/>
                  <a:pt x="209" y="5387"/>
                  <a:pt x="209" y="5387"/>
                </a:cubicBezTo>
                <a:cubicBezTo>
                  <a:pt x="209" y="5387"/>
                  <a:pt x="206" y="5403"/>
                  <a:pt x="207" y="5416"/>
                </a:cubicBezTo>
                <a:cubicBezTo>
                  <a:pt x="208" y="5428"/>
                  <a:pt x="219" y="5430"/>
                  <a:pt x="246" y="5436"/>
                </a:cubicBezTo>
                <a:cubicBezTo>
                  <a:pt x="272" y="5443"/>
                  <a:pt x="406" y="5456"/>
                  <a:pt x="476" y="5421"/>
                </a:cubicBezTo>
                <a:cubicBezTo>
                  <a:pt x="476" y="5421"/>
                  <a:pt x="492" y="5410"/>
                  <a:pt x="495" y="5402"/>
                </a:cubicBezTo>
                <a:cubicBezTo>
                  <a:pt x="498" y="5395"/>
                  <a:pt x="495" y="5378"/>
                  <a:pt x="495" y="5378"/>
                </a:cubicBezTo>
                <a:cubicBezTo>
                  <a:pt x="495" y="5378"/>
                  <a:pt x="483" y="5367"/>
                  <a:pt x="496" y="5360"/>
                </a:cubicBezTo>
                <a:cubicBezTo>
                  <a:pt x="509" y="5352"/>
                  <a:pt x="525" y="5349"/>
                  <a:pt x="526" y="5341"/>
                </a:cubicBezTo>
                <a:cubicBezTo>
                  <a:pt x="527" y="5332"/>
                  <a:pt x="521" y="5274"/>
                  <a:pt x="521" y="5274"/>
                </a:cubicBezTo>
                <a:cubicBezTo>
                  <a:pt x="521" y="5274"/>
                  <a:pt x="525" y="5257"/>
                  <a:pt x="526" y="5242"/>
                </a:cubicBezTo>
                <a:cubicBezTo>
                  <a:pt x="528" y="5228"/>
                  <a:pt x="536" y="5180"/>
                  <a:pt x="517" y="5143"/>
                </a:cubicBezTo>
                <a:cubicBezTo>
                  <a:pt x="529" y="5145"/>
                  <a:pt x="539" y="5149"/>
                  <a:pt x="547" y="5153"/>
                </a:cubicBezTo>
                <a:cubicBezTo>
                  <a:pt x="547" y="5153"/>
                  <a:pt x="554" y="5156"/>
                  <a:pt x="563" y="5094"/>
                </a:cubicBezTo>
                <a:cubicBezTo>
                  <a:pt x="573" y="5032"/>
                  <a:pt x="592" y="4856"/>
                  <a:pt x="579" y="4785"/>
                </a:cubicBezTo>
                <a:cubicBezTo>
                  <a:pt x="566" y="4713"/>
                  <a:pt x="601" y="4495"/>
                  <a:pt x="604" y="4324"/>
                </a:cubicBezTo>
                <a:cubicBezTo>
                  <a:pt x="607" y="4153"/>
                  <a:pt x="650" y="3733"/>
                  <a:pt x="678" y="3562"/>
                </a:cubicBezTo>
                <a:cubicBezTo>
                  <a:pt x="684" y="3529"/>
                  <a:pt x="694" y="3469"/>
                  <a:pt x="707" y="3399"/>
                </a:cubicBezTo>
                <a:cubicBezTo>
                  <a:pt x="710" y="3383"/>
                  <a:pt x="716" y="3350"/>
                  <a:pt x="719" y="3333"/>
                </a:cubicBezTo>
                <a:cubicBezTo>
                  <a:pt x="758" y="3126"/>
                  <a:pt x="807" y="2875"/>
                  <a:pt x="816" y="2904"/>
                </a:cubicBezTo>
                <a:cubicBezTo>
                  <a:pt x="828" y="2950"/>
                  <a:pt x="982" y="3791"/>
                  <a:pt x="993" y="3897"/>
                </a:cubicBezTo>
                <a:cubicBezTo>
                  <a:pt x="1005" y="4009"/>
                  <a:pt x="997" y="4090"/>
                  <a:pt x="1007" y="4158"/>
                </a:cubicBezTo>
                <a:cubicBezTo>
                  <a:pt x="1016" y="4227"/>
                  <a:pt x="1007" y="4517"/>
                  <a:pt x="1007" y="4517"/>
                </a:cubicBezTo>
                <a:cubicBezTo>
                  <a:pt x="1012" y="4607"/>
                  <a:pt x="1015" y="4707"/>
                  <a:pt x="1011" y="4766"/>
                </a:cubicBezTo>
                <a:cubicBezTo>
                  <a:pt x="1007" y="4825"/>
                  <a:pt x="1003" y="4936"/>
                  <a:pt x="1000" y="4967"/>
                </a:cubicBezTo>
                <a:cubicBezTo>
                  <a:pt x="997" y="4998"/>
                  <a:pt x="991" y="5001"/>
                  <a:pt x="1000" y="5022"/>
                </a:cubicBezTo>
                <a:cubicBezTo>
                  <a:pt x="1010" y="5044"/>
                  <a:pt x="991" y="5128"/>
                  <a:pt x="1013" y="5153"/>
                </a:cubicBezTo>
                <a:cubicBezTo>
                  <a:pt x="1019" y="5160"/>
                  <a:pt x="1033" y="5159"/>
                  <a:pt x="1053" y="5155"/>
                </a:cubicBezTo>
                <a:cubicBezTo>
                  <a:pt x="1054" y="5159"/>
                  <a:pt x="1054" y="5163"/>
                  <a:pt x="1054" y="5165"/>
                </a:cubicBezTo>
                <a:cubicBezTo>
                  <a:pt x="1051" y="5175"/>
                  <a:pt x="1031" y="5242"/>
                  <a:pt x="1054" y="5272"/>
                </a:cubicBezTo>
                <a:cubicBezTo>
                  <a:pt x="1054" y="5272"/>
                  <a:pt x="1048" y="5279"/>
                  <a:pt x="1049" y="5291"/>
                </a:cubicBezTo>
                <a:cubicBezTo>
                  <a:pt x="1050" y="5304"/>
                  <a:pt x="1049" y="5351"/>
                  <a:pt x="1049" y="5351"/>
                </a:cubicBezTo>
                <a:cubicBezTo>
                  <a:pt x="1049" y="5351"/>
                  <a:pt x="1070" y="5361"/>
                  <a:pt x="1087" y="5371"/>
                </a:cubicBezTo>
                <a:cubicBezTo>
                  <a:pt x="1104" y="5381"/>
                  <a:pt x="1089" y="5399"/>
                  <a:pt x="1094" y="5418"/>
                </a:cubicBezTo>
                <a:cubicBezTo>
                  <a:pt x="1100" y="5436"/>
                  <a:pt x="1113" y="5438"/>
                  <a:pt x="1138" y="5444"/>
                </a:cubicBezTo>
                <a:cubicBezTo>
                  <a:pt x="1162" y="5451"/>
                  <a:pt x="1267" y="5469"/>
                  <a:pt x="1327" y="5453"/>
                </a:cubicBezTo>
                <a:cubicBezTo>
                  <a:pt x="1327" y="5453"/>
                  <a:pt x="1365" y="5442"/>
                  <a:pt x="1377" y="5428"/>
                </a:cubicBezTo>
                <a:cubicBezTo>
                  <a:pt x="1377" y="5428"/>
                  <a:pt x="1380" y="5398"/>
                  <a:pt x="1377" y="5394"/>
                </a:cubicBezTo>
                <a:cubicBezTo>
                  <a:pt x="1373" y="5390"/>
                  <a:pt x="1382" y="5372"/>
                  <a:pt x="1373" y="5349"/>
                </a:cubicBezTo>
                <a:cubicBezTo>
                  <a:pt x="1365" y="5326"/>
                  <a:pt x="1308" y="5261"/>
                  <a:pt x="1300" y="5233"/>
                </a:cubicBezTo>
                <a:cubicBezTo>
                  <a:pt x="1292" y="5208"/>
                  <a:pt x="1279" y="5205"/>
                  <a:pt x="1281" y="5171"/>
                </a:cubicBezTo>
                <a:cubicBezTo>
                  <a:pt x="1282" y="5171"/>
                  <a:pt x="1282" y="5172"/>
                  <a:pt x="1283" y="5172"/>
                </a:cubicBezTo>
                <a:cubicBezTo>
                  <a:pt x="1283" y="5172"/>
                  <a:pt x="1289" y="5172"/>
                  <a:pt x="1307" y="5113"/>
                </a:cubicBezTo>
                <a:cubicBezTo>
                  <a:pt x="1326" y="5054"/>
                  <a:pt x="1348" y="5025"/>
                  <a:pt x="1345" y="4991"/>
                </a:cubicBezTo>
                <a:cubicBezTo>
                  <a:pt x="1342" y="4957"/>
                  <a:pt x="1336" y="4844"/>
                  <a:pt x="1346" y="4813"/>
                </a:cubicBezTo>
                <a:cubicBezTo>
                  <a:pt x="1354" y="4782"/>
                  <a:pt x="1370" y="4567"/>
                  <a:pt x="1379" y="4492"/>
                </a:cubicBezTo>
                <a:cubicBezTo>
                  <a:pt x="1388" y="4417"/>
                  <a:pt x="1364" y="3890"/>
                  <a:pt x="1352" y="3730"/>
                </a:cubicBezTo>
                <a:cubicBezTo>
                  <a:pt x="1348" y="3674"/>
                  <a:pt x="1359" y="3042"/>
                  <a:pt x="1371" y="2902"/>
                </a:cubicBezTo>
                <a:cubicBezTo>
                  <a:pt x="1374" y="2870"/>
                  <a:pt x="1373" y="2823"/>
                  <a:pt x="1372" y="2771"/>
                </a:cubicBezTo>
                <a:cubicBezTo>
                  <a:pt x="1397" y="2752"/>
                  <a:pt x="1437" y="2722"/>
                  <a:pt x="1443" y="2716"/>
                </a:cubicBezTo>
                <a:cubicBezTo>
                  <a:pt x="1449" y="2709"/>
                  <a:pt x="1478" y="2627"/>
                  <a:pt x="1483" y="2615"/>
                </a:cubicBezTo>
                <a:cubicBezTo>
                  <a:pt x="1485" y="2617"/>
                  <a:pt x="1489" y="2619"/>
                  <a:pt x="1492" y="2621"/>
                </a:cubicBezTo>
                <a:cubicBezTo>
                  <a:pt x="1494" y="2622"/>
                  <a:pt x="1495" y="2624"/>
                  <a:pt x="1497" y="2624"/>
                </a:cubicBezTo>
                <a:cubicBezTo>
                  <a:pt x="1502" y="2624"/>
                  <a:pt x="1504" y="2619"/>
                  <a:pt x="1506" y="2615"/>
                </a:cubicBezTo>
                <a:cubicBezTo>
                  <a:pt x="1507" y="2612"/>
                  <a:pt x="1508" y="2609"/>
                  <a:pt x="1509" y="2605"/>
                </a:cubicBezTo>
                <a:cubicBezTo>
                  <a:pt x="1515" y="2590"/>
                  <a:pt x="1521" y="2571"/>
                  <a:pt x="1522" y="2569"/>
                </a:cubicBezTo>
                <a:cubicBezTo>
                  <a:pt x="1528" y="2574"/>
                  <a:pt x="1534" y="2579"/>
                  <a:pt x="1537" y="2582"/>
                </a:cubicBezTo>
                <a:cubicBezTo>
                  <a:pt x="1544" y="2587"/>
                  <a:pt x="1544" y="2569"/>
                  <a:pt x="1547" y="2561"/>
                </a:cubicBezTo>
                <a:cubicBezTo>
                  <a:pt x="1560" y="2528"/>
                  <a:pt x="1634" y="1926"/>
                  <a:pt x="1634" y="1903"/>
                </a:cubicBezTo>
                <a:cubicBezTo>
                  <a:pt x="1633" y="1859"/>
                  <a:pt x="1546" y="1203"/>
                  <a:pt x="1535" y="1139"/>
                </a:cubicBezTo>
                <a:cubicBezTo>
                  <a:pt x="1524" y="1077"/>
                  <a:pt x="1503" y="837"/>
                  <a:pt x="1447" y="8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33" name="TextBox 32">
            <a:extLst>
              <a:ext uri="{FF2B5EF4-FFF2-40B4-BE49-F238E27FC236}">
                <a16:creationId xmlns:a16="http://schemas.microsoft.com/office/drawing/2014/main" id="{D9B863AA-EDF2-914F-AEFD-19C044BB768D}"/>
              </a:ext>
            </a:extLst>
          </p:cNvPr>
          <p:cNvSpPr txBox="1"/>
          <p:nvPr/>
        </p:nvSpPr>
        <p:spPr>
          <a:xfrm>
            <a:off x="580131" y="5606154"/>
            <a:ext cx="2130713" cy="716606"/>
          </a:xfrm>
          <a:prstGeom prst="rect">
            <a:avLst/>
          </a:prstGeom>
          <a:noFill/>
        </p:spPr>
        <p:txBody>
          <a:bodyPr wrap="none" rtlCol="0" anchor="ctr" anchorCtr="0">
            <a:spAutoFit/>
          </a:bodyPr>
          <a:lstStyle/>
          <a:p>
            <a:pPr marL="0" marR="0" lvl="0" indent="0" algn="ctr" defTabSz="914217" rtl="0" eaLnBrk="1" fontAlgn="auto" latinLnBrk="0" hangingPunct="1">
              <a:lnSpc>
                <a:spcPts val="25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8204D"/>
                </a:solidFill>
                <a:effectLst/>
                <a:uLnTx/>
                <a:uFillTx/>
                <a:latin typeface="Roboto Light" panose="02000000000000000000" pitchFamily="2" charset="0"/>
                <a:ea typeface="Roboto Light" panose="02000000000000000000" pitchFamily="2" charset="0"/>
                <a:cs typeface="Poppins" pitchFamily="2" charset="77"/>
              </a:rPr>
              <a:t>Data Governance</a:t>
            </a:r>
          </a:p>
          <a:p>
            <a:pPr marL="0" marR="0" lvl="0" indent="0" algn="ctr" defTabSz="914217" rtl="0" eaLnBrk="1" fontAlgn="auto" latinLnBrk="0" hangingPunct="1">
              <a:lnSpc>
                <a:spcPts val="25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8204D"/>
                </a:solidFill>
                <a:effectLst/>
                <a:uLnTx/>
                <a:uFillTx/>
                <a:latin typeface="Roboto Light" panose="02000000000000000000" pitchFamily="2" charset="0"/>
                <a:ea typeface="Roboto Light" panose="02000000000000000000" pitchFamily="2" charset="0"/>
                <a:cs typeface="Poppins" pitchFamily="2" charset="77"/>
              </a:rPr>
              <a:t> Leadership</a:t>
            </a:r>
          </a:p>
        </p:txBody>
      </p:sp>
      <p:sp>
        <p:nvSpPr>
          <p:cNvPr id="40" name="TextBox 39">
            <a:extLst>
              <a:ext uri="{FF2B5EF4-FFF2-40B4-BE49-F238E27FC236}">
                <a16:creationId xmlns:a16="http://schemas.microsoft.com/office/drawing/2014/main" id="{5FD9F61B-88D6-6C4A-919F-77D31A0662F0}"/>
              </a:ext>
            </a:extLst>
          </p:cNvPr>
          <p:cNvSpPr txBox="1"/>
          <p:nvPr/>
        </p:nvSpPr>
        <p:spPr>
          <a:xfrm>
            <a:off x="3673072" y="5606154"/>
            <a:ext cx="1813317" cy="716606"/>
          </a:xfrm>
          <a:prstGeom prst="rect">
            <a:avLst/>
          </a:prstGeom>
          <a:noFill/>
        </p:spPr>
        <p:txBody>
          <a:bodyPr wrap="none" rtlCol="0" anchor="ctr" anchorCtr="0">
            <a:spAutoFit/>
          </a:bodyPr>
          <a:lstStyle/>
          <a:p>
            <a:pPr marL="0" marR="0" lvl="0" indent="0" algn="ctr" defTabSz="914217" rtl="0" eaLnBrk="1" fontAlgn="auto" latinLnBrk="0" hangingPunct="1">
              <a:lnSpc>
                <a:spcPts val="25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8204D"/>
                </a:solidFill>
                <a:effectLst/>
                <a:uLnTx/>
                <a:uFillTx/>
                <a:latin typeface="Roboto Light" panose="02000000000000000000" pitchFamily="2" charset="0"/>
                <a:ea typeface="Roboto Light" panose="02000000000000000000" pitchFamily="2" charset="0"/>
                <a:cs typeface="Poppins" pitchFamily="2" charset="77"/>
              </a:rPr>
              <a:t>Organizational</a:t>
            </a:r>
          </a:p>
          <a:p>
            <a:pPr marL="0" marR="0" lvl="0" indent="0" algn="ctr" defTabSz="914217" rtl="0" eaLnBrk="1" fontAlgn="auto" latinLnBrk="0" hangingPunct="1">
              <a:lnSpc>
                <a:spcPts val="25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8204D"/>
                </a:solidFill>
                <a:effectLst/>
                <a:uLnTx/>
                <a:uFillTx/>
                <a:latin typeface="Roboto Light" panose="02000000000000000000" pitchFamily="2" charset="0"/>
                <a:ea typeface="Roboto Light" panose="02000000000000000000" pitchFamily="2" charset="0"/>
                <a:cs typeface="Poppins" pitchFamily="2" charset="77"/>
              </a:rPr>
              <a:t> Champions</a:t>
            </a:r>
          </a:p>
        </p:txBody>
      </p:sp>
      <p:sp>
        <p:nvSpPr>
          <p:cNvPr id="43" name="TextBox 42">
            <a:extLst>
              <a:ext uri="{FF2B5EF4-FFF2-40B4-BE49-F238E27FC236}">
                <a16:creationId xmlns:a16="http://schemas.microsoft.com/office/drawing/2014/main" id="{0FD96A39-5643-9641-B4C6-992AB4E5B730}"/>
              </a:ext>
            </a:extLst>
          </p:cNvPr>
          <p:cNvSpPr txBox="1"/>
          <p:nvPr/>
        </p:nvSpPr>
        <p:spPr>
          <a:xfrm>
            <a:off x="6210208" y="5606154"/>
            <a:ext cx="2146493" cy="1037207"/>
          </a:xfrm>
          <a:prstGeom prst="rect">
            <a:avLst/>
          </a:prstGeom>
          <a:noFill/>
        </p:spPr>
        <p:txBody>
          <a:bodyPr wrap="square" rtlCol="0" anchor="ctr" anchorCtr="0">
            <a:spAutoFit/>
          </a:bodyPr>
          <a:lstStyle/>
          <a:p>
            <a:pPr marL="0" marR="0" lvl="0" indent="0" algn="ctr" defTabSz="914217" rtl="0" eaLnBrk="1" fontAlgn="auto" latinLnBrk="0" hangingPunct="1">
              <a:lnSpc>
                <a:spcPts val="25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8204D"/>
                </a:solidFill>
                <a:effectLst/>
                <a:uLnTx/>
                <a:uFillTx/>
                <a:latin typeface="Roboto Light" panose="02000000000000000000" pitchFamily="2" charset="0"/>
                <a:ea typeface="Roboto Light" panose="02000000000000000000" pitchFamily="2" charset="0"/>
                <a:cs typeface="Poppins" pitchFamily="2" charset="77"/>
              </a:rPr>
              <a:t>Data Owners, Stewards &amp; Custodians </a:t>
            </a:r>
          </a:p>
        </p:txBody>
      </p:sp>
      <p:sp>
        <p:nvSpPr>
          <p:cNvPr id="46" name="TextBox 45">
            <a:extLst>
              <a:ext uri="{FF2B5EF4-FFF2-40B4-BE49-F238E27FC236}">
                <a16:creationId xmlns:a16="http://schemas.microsoft.com/office/drawing/2014/main" id="{72BFF72A-6D59-D448-812A-9CDC735B9FC3}"/>
              </a:ext>
            </a:extLst>
          </p:cNvPr>
          <p:cNvSpPr txBox="1"/>
          <p:nvPr/>
        </p:nvSpPr>
        <p:spPr>
          <a:xfrm>
            <a:off x="8925543" y="5606626"/>
            <a:ext cx="2340705" cy="1037207"/>
          </a:xfrm>
          <a:prstGeom prst="rect">
            <a:avLst/>
          </a:prstGeom>
          <a:noFill/>
        </p:spPr>
        <p:txBody>
          <a:bodyPr wrap="none" rtlCol="0" anchor="ctr" anchorCtr="0">
            <a:spAutoFit/>
          </a:bodyPr>
          <a:lstStyle/>
          <a:p>
            <a:pPr marL="0" marR="0" lvl="0" indent="0" algn="ctr" defTabSz="914217" rtl="0" eaLnBrk="1" fontAlgn="auto" latinLnBrk="0" hangingPunct="1">
              <a:lnSpc>
                <a:spcPts val="25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8204D"/>
                </a:solidFill>
                <a:effectLst/>
                <a:uLnTx/>
                <a:uFillTx/>
                <a:latin typeface="Roboto Light" panose="02000000000000000000" pitchFamily="2" charset="0"/>
                <a:ea typeface="Roboto Light" panose="02000000000000000000" pitchFamily="2" charset="0"/>
                <a:cs typeface="Poppins" pitchFamily="2" charset="77"/>
              </a:rPr>
              <a:t>The Organization</a:t>
            </a:r>
          </a:p>
          <a:p>
            <a:pPr marL="0" marR="0" lvl="0" indent="0" algn="ctr" defTabSz="914217" rtl="0" eaLnBrk="1" fontAlgn="auto" latinLnBrk="0" hangingPunct="1">
              <a:lnSpc>
                <a:spcPts val="25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8204D"/>
                </a:solidFill>
                <a:effectLst/>
                <a:uLnTx/>
                <a:uFillTx/>
                <a:latin typeface="Roboto Light" panose="02000000000000000000" pitchFamily="2" charset="0"/>
                <a:ea typeface="Roboto Light" panose="02000000000000000000" pitchFamily="2" charset="0"/>
                <a:cs typeface="Poppins" pitchFamily="2" charset="77"/>
              </a:rPr>
              <a:t> &amp; Data Storytellers</a:t>
            </a:r>
          </a:p>
          <a:p>
            <a:pPr marL="0" marR="0" lvl="0" indent="0" algn="ctr" defTabSz="914217" rtl="0" eaLnBrk="1" fontAlgn="auto" latinLnBrk="0" hangingPunct="1">
              <a:lnSpc>
                <a:spcPts val="25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8204D"/>
              </a:solidFill>
              <a:effectLst/>
              <a:uLnTx/>
              <a:uFillTx/>
              <a:latin typeface="Roboto Light" panose="02000000000000000000" pitchFamily="2" charset="0"/>
              <a:ea typeface="Roboto Light" panose="02000000000000000000" pitchFamily="2" charset="0"/>
              <a:cs typeface="Poppins" pitchFamily="2" charset="77"/>
            </a:endParaRPr>
          </a:p>
        </p:txBody>
      </p:sp>
      <p:sp>
        <p:nvSpPr>
          <p:cNvPr id="30" name="TextBox 29">
            <a:extLst>
              <a:ext uri="{FF2B5EF4-FFF2-40B4-BE49-F238E27FC236}">
                <a16:creationId xmlns:a16="http://schemas.microsoft.com/office/drawing/2014/main" id="{5E06497D-2F53-4317-B6F8-192A0012C61F}"/>
              </a:ext>
            </a:extLst>
          </p:cNvPr>
          <p:cNvSpPr txBox="1"/>
          <p:nvPr/>
        </p:nvSpPr>
        <p:spPr>
          <a:xfrm>
            <a:off x="712038" y="995760"/>
            <a:ext cx="10627072" cy="1956818"/>
          </a:xfrm>
          <a:prstGeom prst="rect">
            <a:avLst/>
          </a:prstGeom>
          <a:noFill/>
        </p:spPr>
        <p:txBody>
          <a:bodyPr wrap="square">
            <a:spAutoFit/>
          </a:bodyPr>
          <a:lstStyle/>
          <a:p>
            <a:pPr marL="285750" indent="-285750" defTabSz="914400">
              <a:lnSpc>
                <a:spcPct val="110000"/>
              </a:lnSpc>
              <a:spcBef>
                <a:spcPts val="1000"/>
              </a:spcBef>
              <a:buFont typeface="Arial" panose="020B0604020202020204" pitchFamily="34" charset="0"/>
              <a:buChar char="•"/>
            </a:pPr>
            <a:r>
              <a:rPr lang="en-US" sz="1600" dirty="0">
                <a:solidFill>
                  <a:srgbClr val="08204D"/>
                </a:solidFill>
                <a:latin typeface="Montserrat" panose="00000500000000000000" pitchFamily="2" charset="0"/>
              </a:rPr>
              <a:t>Data governance needs a leader and a home. Define who is going to be leading, driving, and steering data governance in your organization.</a:t>
            </a:r>
          </a:p>
          <a:p>
            <a:pPr marL="285750" indent="-285750" defTabSz="914400">
              <a:lnSpc>
                <a:spcPct val="110000"/>
              </a:lnSpc>
              <a:spcBef>
                <a:spcPts val="1000"/>
              </a:spcBef>
              <a:buFont typeface="Arial" panose="020B0604020202020204" pitchFamily="34" charset="0"/>
              <a:buChar char="•"/>
            </a:pPr>
            <a:r>
              <a:rPr lang="en-US" sz="1600" dirty="0">
                <a:solidFill>
                  <a:srgbClr val="08204D"/>
                </a:solidFill>
                <a:latin typeface="Montserrat" panose="00000500000000000000" pitchFamily="2" charset="0"/>
              </a:rPr>
              <a:t>Senior executive leaders play a crucial role in championing and bringing visibility to the value of data and data governance. This is vital for building and fostering a culture of data excellence.</a:t>
            </a:r>
            <a:endParaRPr lang="en-CA" sz="1600" dirty="0">
              <a:solidFill>
                <a:srgbClr val="08204D"/>
              </a:solidFill>
              <a:latin typeface="Montserrat" panose="00000500000000000000" pitchFamily="2" charset="0"/>
            </a:endParaRPr>
          </a:p>
          <a:p>
            <a:pPr marL="285750" indent="-285750" defTabSz="914400">
              <a:lnSpc>
                <a:spcPct val="110000"/>
              </a:lnSpc>
              <a:spcBef>
                <a:spcPts val="1000"/>
              </a:spcBef>
              <a:buFont typeface="Arial" panose="020B0604020202020204" pitchFamily="34" charset="0"/>
              <a:buChar char="•"/>
            </a:pPr>
            <a:r>
              <a:rPr lang="en-US" sz="1600" dirty="0">
                <a:solidFill>
                  <a:srgbClr val="08204D"/>
                </a:solidFill>
                <a:latin typeface="Montserrat" panose="00000500000000000000" pitchFamily="2" charset="0"/>
              </a:rPr>
              <a:t>Effective data governance comes with business and IT alignment, collaboration, and formally defined roles around data leadership, ownership and stewardship. </a:t>
            </a:r>
          </a:p>
        </p:txBody>
      </p:sp>
      <p:sp>
        <p:nvSpPr>
          <p:cNvPr id="28" name="TextBox 27">
            <a:extLst>
              <a:ext uri="{FF2B5EF4-FFF2-40B4-BE49-F238E27FC236}">
                <a16:creationId xmlns:a16="http://schemas.microsoft.com/office/drawing/2014/main" id="{7BB3D6B6-16A2-4001-8849-DD44A17AB1AA}"/>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12</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50910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24702" y="418943"/>
            <a:ext cx="10681448" cy="416315"/>
          </a:xfrm>
        </p:spPr>
        <p:txBody>
          <a:bodyPr/>
          <a:lstStyle/>
          <a:p>
            <a:r>
              <a:rPr lang="en-CA" sz="3600" b="1" dirty="0">
                <a:solidFill>
                  <a:srgbClr val="2576B7"/>
                </a:solidFill>
                <a:latin typeface="Montserrat SemiBold" panose="00000700000000000000" pitchFamily="2" charset="0"/>
              </a:rPr>
              <a:t>Traditional</a:t>
            </a:r>
            <a:r>
              <a:rPr lang="en-CA" sz="3600" dirty="0">
                <a:solidFill>
                  <a:srgbClr val="2576B7"/>
                </a:solidFill>
                <a:latin typeface="Montserrat SemiBold" panose="00000700000000000000" pitchFamily="2" charset="0"/>
              </a:rPr>
              <a:t> data governance organizational structure</a:t>
            </a:r>
          </a:p>
        </p:txBody>
      </p:sp>
      <p:cxnSp>
        <p:nvCxnSpPr>
          <p:cNvPr id="21" name="Straight Connector 20"/>
          <p:cNvCxnSpPr/>
          <p:nvPr/>
        </p:nvCxnSpPr>
        <p:spPr>
          <a:xfrm>
            <a:off x="2035121" y="3632116"/>
            <a:ext cx="7952918" cy="9135"/>
          </a:xfrm>
          <a:prstGeom prst="line">
            <a:avLst/>
          </a:prstGeom>
          <a:noFill/>
          <a:ln w="19050" cap="flat" cmpd="sng" algn="ctr">
            <a:solidFill>
              <a:srgbClr val="29475F"/>
            </a:solidFill>
            <a:prstDash val="sysDot"/>
          </a:ln>
          <a:effectLst/>
        </p:spPr>
      </p:cxnSp>
      <p:cxnSp>
        <p:nvCxnSpPr>
          <p:cNvPr id="22" name="Straight Connector 21"/>
          <p:cNvCxnSpPr/>
          <p:nvPr/>
        </p:nvCxnSpPr>
        <p:spPr>
          <a:xfrm flipV="1">
            <a:off x="2035121" y="4953813"/>
            <a:ext cx="7952918" cy="23146"/>
          </a:xfrm>
          <a:prstGeom prst="line">
            <a:avLst/>
          </a:prstGeom>
          <a:noFill/>
          <a:ln w="19050" cap="flat" cmpd="sng" algn="ctr">
            <a:solidFill>
              <a:srgbClr val="29475F"/>
            </a:solidFill>
            <a:prstDash val="sysDot"/>
          </a:ln>
          <a:effectLst/>
        </p:spPr>
      </p:cxnSp>
      <p:sp>
        <p:nvSpPr>
          <p:cNvPr id="24" name="TextBox 23"/>
          <p:cNvSpPr txBox="1"/>
          <p:nvPr/>
        </p:nvSpPr>
        <p:spPr>
          <a:xfrm>
            <a:off x="5910060" y="2670191"/>
            <a:ext cx="4077980" cy="1015663"/>
          </a:xfrm>
          <a:prstGeom prst="rect">
            <a:avLst/>
          </a:prstGeom>
          <a:noFill/>
        </p:spPr>
        <p:txBody>
          <a:bodyPr wrap="square" rtlCol="0">
            <a:spAutoFit/>
          </a:bodyPr>
          <a:lstStyle/>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Generate awareness and cultural change within the organization.</a:t>
            </a:r>
          </a:p>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0" dirty="0">
                <a:solidFill>
                  <a:srgbClr val="333333"/>
                </a:solidFill>
                <a:latin typeface="Roboto Condensed Light" panose="02000000000000000000" pitchFamily="2" charset="0"/>
                <a:ea typeface="Roboto Condensed Light" panose="02000000000000000000" pitchFamily="2" charset="0"/>
              </a:rPr>
              <a:t>Hold f</a:t>
            </a: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inal decision-making authority for unresolved data conflicts.</a:t>
            </a:r>
          </a:p>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Typically includes C-suite executives or senior leadership.</a:t>
            </a:r>
          </a:p>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p:txBody>
      </p:sp>
      <p:sp>
        <p:nvSpPr>
          <p:cNvPr id="25" name="TextBox 24"/>
          <p:cNvSpPr txBox="1"/>
          <p:nvPr/>
        </p:nvSpPr>
        <p:spPr>
          <a:xfrm>
            <a:off x="5900758" y="3685854"/>
            <a:ext cx="4254296" cy="1569456"/>
          </a:xfrm>
          <a:prstGeom prst="rect">
            <a:avLst/>
          </a:prstGeom>
          <a:noFill/>
        </p:spPr>
        <p:txBody>
          <a:bodyPr wrap="square" rtlCol="0">
            <a:spAutoFit/>
          </a:bodyPr>
          <a:lstStyle/>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Decision-making body with cross-organizational representation </a:t>
            </a:r>
          </a:p>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Continuously monitors progress of current data initiatives.</a:t>
            </a:r>
          </a:p>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Provides oversight on the high-level alignment and integration of data, technology, and the organization.</a:t>
            </a:r>
          </a:p>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Forms working groups for specific data initiatives.</a:t>
            </a:r>
          </a:p>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Facilitates cross-functional data initiatives.</a:t>
            </a:r>
          </a:p>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p:txBody>
      </p:sp>
      <p:sp>
        <p:nvSpPr>
          <p:cNvPr id="26" name="TextBox 25"/>
          <p:cNvSpPr txBox="1"/>
          <p:nvPr/>
        </p:nvSpPr>
        <p:spPr>
          <a:xfrm>
            <a:off x="5900759" y="5052363"/>
            <a:ext cx="4714154" cy="1200173"/>
          </a:xfrm>
          <a:prstGeom prst="rect">
            <a:avLst/>
          </a:prstGeom>
          <a:noFill/>
        </p:spPr>
        <p:txBody>
          <a:bodyPr wrap="square" rtlCol="0">
            <a:spAutoFit/>
          </a:bodyPr>
          <a:lstStyle/>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Identify data-related pains affecting the organization.</a:t>
            </a:r>
          </a:p>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Recommend solutions.</a:t>
            </a:r>
          </a:p>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Participate in defining data rules.</a:t>
            </a:r>
          </a:p>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Assist in creating data policies, standards, and procedures.</a:t>
            </a:r>
          </a:p>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Deliver on data-related initiatives.</a:t>
            </a:r>
          </a:p>
          <a:p>
            <a:pPr marL="171433" marR="0" lvl="0" indent="-171433" algn="l" defTabSz="55443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p:txBody>
      </p:sp>
      <p:sp>
        <p:nvSpPr>
          <p:cNvPr id="41" name="Text Placeholder 2">
            <a:extLst>
              <a:ext uri="{FF2B5EF4-FFF2-40B4-BE49-F238E27FC236}">
                <a16:creationId xmlns:a16="http://schemas.microsoft.com/office/drawing/2014/main" id="{15F7562B-2DDF-4428-8918-3398C1F909BF}"/>
              </a:ext>
            </a:extLst>
          </p:cNvPr>
          <p:cNvSpPr txBox="1">
            <a:spLocks/>
          </p:cNvSpPr>
          <p:nvPr/>
        </p:nvSpPr>
        <p:spPr>
          <a:xfrm>
            <a:off x="424702" y="1213085"/>
            <a:ext cx="11405348" cy="803613"/>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54437" rtl="0" eaLnBrk="1" fontAlgn="base" latinLnBrk="0" hangingPunct="1">
              <a:lnSpc>
                <a:spcPct val="100000"/>
              </a:lnSpc>
              <a:spcBef>
                <a:spcPct val="20000"/>
              </a:spcBef>
              <a:spcAft>
                <a:spcPct val="0"/>
              </a:spcAft>
              <a:buClr>
                <a:srgbClr val="333333"/>
              </a:buClr>
              <a:buSzPct val="120000"/>
              <a:buFont typeface="Arial" pitchFamily="34" charset="0"/>
              <a:buNone/>
              <a:tabLst/>
              <a:defRPr/>
            </a:pPr>
            <a:r>
              <a:rPr kumimoji="0" lang="en-US" sz="1200" b="0" i="0" u="none" strike="noStrike" kern="1200" cap="none" spc="0" normalizeH="0" baseline="0" noProof="0" dirty="0">
                <a:ln>
                  <a:noFill/>
                </a:ln>
                <a:solidFill>
                  <a:srgbClr val="333333"/>
                </a:solidFill>
                <a:effectLst/>
                <a:uLnTx/>
                <a:uFillTx/>
                <a:latin typeface="Montserrat SemiBold" panose="00000700000000000000" pitchFamily="2" charset="0"/>
                <a:ea typeface="Roboto" panose="02000000000000000000" pitchFamily="2" charset="0"/>
              </a:rPr>
              <a:t>A traditional structure includes committees and roles that span across strategic, tactical, and operational duties. T</a:t>
            </a:r>
            <a:r>
              <a:rPr kumimoji="0" lang="en-CA" sz="1200" b="0" i="0" u="none" strike="noStrike" kern="1200" cap="none" spc="0" normalizeH="0" baseline="0" noProof="0" dirty="0">
                <a:ln>
                  <a:noFill/>
                </a:ln>
                <a:solidFill>
                  <a:srgbClr val="333333"/>
                </a:solidFill>
                <a:effectLst/>
                <a:uLnTx/>
                <a:uFillTx/>
                <a:latin typeface="Montserrat SemiBold" panose="00000700000000000000" pitchFamily="2" charset="0"/>
                <a:ea typeface="Roboto" panose="02000000000000000000" pitchFamily="2" charset="0"/>
              </a:rPr>
              <a:t>here is no one-size-fits-all data governance structure. However, most organizations follow a similar pattern when establishing committees, councils, and cross-functional groups. Most organizations strive to identify roles and responsibilities at a strategic and operational level. Several factors will influence the structure of the program, such as the focus of the data governance project and the maturity and size of the organization. </a:t>
            </a:r>
          </a:p>
        </p:txBody>
      </p:sp>
      <p:grpSp>
        <p:nvGrpSpPr>
          <p:cNvPr id="4" name="Group 3">
            <a:extLst>
              <a:ext uri="{FF2B5EF4-FFF2-40B4-BE49-F238E27FC236}">
                <a16:creationId xmlns:a16="http://schemas.microsoft.com/office/drawing/2014/main" id="{426829D6-2E14-4D93-92B2-A4490C9D3C86}"/>
              </a:ext>
            </a:extLst>
          </p:cNvPr>
          <p:cNvGrpSpPr/>
          <p:nvPr/>
        </p:nvGrpSpPr>
        <p:grpSpPr>
          <a:xfrm>
            <a:off x="1561351" y="2270473"/>
            <a:ext cx="4576302" cy="4200712"/>
            <a:chOff x="1561351" y="2270473"/>
            <a:chExt cx="4576302" cy="4200712"/>
          </a:xfrm>
        </p:grpSpPr>
        <p:grpSp>
          <p:nvGrpSpPr>
            <p:cNvPr id="27" name="Group 26"/>
            <p:cNvGrpSpPr/>
            <p:nvPr/>
          </p:nvGrpSpPr>
          <p:grpSpPr>
            <a:xfrm>
              <a:off x="1957127" y="2315729"/>
              <a:ext cx="4180526" cy="3868015"/>
              <a:chOff x="411141" y="2314586"/>
              <a:chExt cx="4181070" cy="3868519"/>
            </a:xfrm>
          </p:grpSpPr>
          <p:sp>
            <p:nvSpPr>
              <p:cNvPr id="28" name="Freeform 27"/>
              <p:cNvSpPr/>
              <p:nvPr/>
            </p:nvSpPr>
            <p:spPr>
              <a:xfrm>
                <a:off x="1833437" y="2314586"/>
                <a:ext cx="1393689" cy="1170212"/>
              </a:xfrm>
              <a:custGeom>
                <a:avLst/>
                <a:gdLst>
                  <a:gd name="connsiteX0" fmla="*/ 0 w 1393689"/>
                  <a:gd name="connsiteY0" fmla="*/ 1170212 h 1170212"/>
                  <a:gd name="connsiteX1" fmla="*/ 696845 w 1393689"/>
                  <a:gd name="connsiteY1" fmla="*/ 0 h 1170212"/>
                  <a:gd name="connsiteX2" fmla="*/ 696845 w 1393689"/>
                  <a:gd name="connsiteY2" fmla="*/ 0 h 1170212"/>
                  <a:gd name="connsiteX3" fmla="*/ 1393689 w 1393689"/>
                  <a:gd name="connsiteY3" fmla="*/ 1170212 h 1170212"/>
                  <a:gd name="connsiteX4" fmla="*/ 0 w 1393689"/>
                  <a:gd name="connsiteY4" fmla="*/ 1170212 h 117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689" h="1170212">
                    <a:moveTo>
                      <a:pt x="0" y="1170212"/>
                    </a:moveTo>
                    <a:lnTo>
                      <a:pt x="696845" y="0"/>
                    </a:lnTo>
                    <a:lnTo>
                      <a:pt x="696845" y="0"/>
                    </a:lnTo>
                    <a:lnTo>
                      <a:pt x="1393689" y="1170212"/>
                    </a:lnTo>
                    <a:lnTo>
                      <a:pt x="0" y="1170212"/>
                    </a:lnTo>
                    <a:close/>
                  </a:path>
                </a:pathLst>
              </a:custGeom>
              <a:solidFill>
                <a:srgbClr val="29475F"/>
              </a:solidFill>
              <a:ln w="25400" cap="flat" cmpd="sng" algn="ctr">
                <a:solidFill>
                  <a:srgbClr val="FFFFFF">
                    <a:hueOff val="0"/>
                    <a:satOff val="0"/>
                    <a:lumOff val="0"/>
                    <a:alphaOff val="0"/>
                  </a:srgbClr>
                </a:solidFill>
                <a:prstDash val="solid"/>
              </a:ln>
              <a:effectLst/>
            </p:spPr>
            <p:txBody>
              <a:bodyPr spcFirstLastPara="0" vert="horz" wrap="square" lIns="53333" tIns="53333" rIns="53333" bIns="53333" numCol="1" spcCol="1270" anchor="ctr" anchorCtr="0">
                <a:noAutofit/>
              </a:bodyPr>
              <a:lstStyle/>
              <a:p>
                <a:pPr marL="0" marR="0" lvl="0" indent="0" algn="ctr" defTabSz="1866713" rtl="0" eaLnBrk="1" fontAlgn="auto" latinLnBrk="0" hangingPunct="1">
                  <a:lnSpc>
                    <a:spcPct val="90000"/>
                  </a:lnSpc>
                  <a:spcBef>
                    <a:spcPct val="0"/>
                  </a:spcBef>
                  <a:spcAft>
                    <a:spcPct val="35000"/>
                  </a:spcAft>
                  <a:buClrTx/>
                  <a:buSzTx/>
                  <a:buFontTx/>
                  <a:buNone/>
                  <a:tabLst/>
                  <a:defRPr/>
                </a:pPr>
                <a:endParaRPr kumimoji="0" lang="en-CA" sz="4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p:txBody>
          </p:sp>
          <p:sp>
            <p:nvSpPr>
              <p:cNvPr id="29" name="Freeform 28"/>
              <p:cNvSpPr/>
              <p:nvPr/>
            </p:nvSpPr>
            <p:spPr>
              <a:xfrm>
                <a:off x="1107988" y="3663866"/>
                <a:ext cx="2787379" cy="1170212"/>
              </a:xfrm>
              <a:custGeom>
                <a:avLst/>
                <a:gdLst>
                  <a:gd name="connsiteX0" fmla="*/ 0 w 2787379"/>
                  <a:gd name="connsiteY0" fmla="*/ 1170212 h 1170212"/>
                  <a:gd name="connsiteX1" fmla="*/ 696850 w 2787379"/>
                  <a:gd name="connsiteY1" fmla="*/ 0 h 1170212"/>
                  <a:gd name="connsiteX2" fmla="*/ 2090529 w 2787379"/>
                  <a:gd name="connsiteY2" fmla="*/ 0 h 1170212"/>
                  <a:gd name="connsiteX3" fmla="*/ 2787379 w 2787379"/>
                  <a:gd name="connsiteY3" fmla="*/ 1170212 h 1170212"/>
                  <a:gd name="connsiteX4" fmla="*/ 0 w 2787379"/>
                  <a:gd name="connsiteY4" fmla="*/ 1170212 h 117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7379" h="1170212">
                    <a:moveTo>
                      <a:pt x="0" y="1170212"/>
                    </a:moveTo>
                    <a:lnTo>
                      <a:pt x="696850" y="0"/>
                    </a:lnTo>
                    <a:lnTo>
                      <a:pt x="2090529" y="0"/>
                    </a:lnTo>
                    <a:lnTo>
                      <a:pt x="2787379" y="1170212"/>
                    </a:lnTo>
                    <a:lnTo>
                      <a:pt x="0" y="1170212"/>
                    </a:lnTo>
                    <a:close/>
                  </a:path>
                </a:pathLst>
              </a:custGeom>
              <a:solidFill>
                <a:srgbClr val="6293BB"/>
              </a:solidFill>
              <a:ln w="25400" cap="flat" cmpd="sng" algn="ctr">
                <a:solidFill>
                  <a:srgbClr val="FFFFFF">
                    <a:hueOff val="0"/>
                    <a:satOff val="0"/>
                    <a:lumOff val="0"/>
                    <a:alphaOff val="0"/>
                  </a:srgbClr>
                </a:solidFill>
                <a:prstDash val="solid"/>
              </a:ln>
              <a:effectLst/>
            </p:spPr>
            <p:txBody>
              <a:bodyPr spcFirstLastPara="0" vert="horz" wrap="square" lIns="557568" tIns="69841" rIns="557568" bIns="69841" numCol="1" spcCol="1270" anchor="ctr" anchorCtr="0">
                <a:noAutofit/>
              </a:bodyPr>
              <a:lstStyle/>
              <a:p>
                <a:pPr marL="0" marR="0" lvl="0" indent="0" algn="ctr" defTabSz="2444506" rtl="0" eaLnBrk="1" fontAlgn="auto" latinLnBrk="0" hangingPunct="1">
                  <a:lnSpc>
                    <a:spcPct val="90000"/>
                  </a:lnSpc>
                  <a:spcBef>
                    <a:spcPct val="0"/>
                  </a:spcBef>
                  <a:spcAft>
                    <a:spcPct val="35000"/>
                  </a:spcAft>
                  <a:buClrTx/>
                  <a:buSzTx/>
                  <a:buFontTx/>
                  <a:buNone/>
                  <a:tabLst/>
                  <a:defRPr/>
                </a:pPr>
                <a:endParaRPr kumimoji="0" lang="en-CA" sz="5499"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p:txBody>
          </p:sp>
          <p:sp>
            <p:nvSpPr>
              <p:cNvPr id="30" name="Freeform 29"/>
              <p:cNvSpPr/>
              <p:nvPr/>
            </p:nvSpPr>
            <p:spPr>
              <a:xfrm>
                <a:off x="411141" y="5012893"/>
                <a:ext cx="4181070" cy="1170212"/>
              </a:xfrm>
              <a:custGeom>
                <a:avLst/>
                <a:gdLst>
                  <a:gd name="connsiteX0" fmla="*/ 0 w 4181070"/>
                  <a:gd name="connsiteY0" fmla="*/ 1170212 h 1170212"/>
                  <a:gd name="connsiteX1" fmla="*/ 696850 w 4181070"/>
                  <a:gd name="connsiteY1" fmla="*/ 0 h 1170212"/>
                  <a:gd name="connsiteX2" fmla="*/ 3484220 w 4181070"/>
                  <a:gd name="connsiteY2" fmla="*/ 0 h 1170212"/>
                  <a:gd name="connsiteX3" fmla="*/ 4181070 w 4181070"/>
                  <a:gd name="connsiteY3" fmla="*/ 1170212 h 1170212"/>
                  <a:gd name="connsiteX4" fmla="*/ 0 w 4181070"/>
                  <a:gd name="connsiteY4" fmla="*/ 1170212 h 117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070" h="1170212">
                    <a:moveTo>
                      <a:pt x="0" y="1170212"/>
                    </a:moveTo>
                    <a:lnTo>
                      <a:pt x="696850" y="0"/>
                    </a:lnTo>
                    <a:lnTo>
                      <a:pt x="3484220" y="0"/>
                    </a:lnTo>
                    <a:lnTo>
                      <a:pt x="4181070" y="1170212"/>
                    </a:lnTo>
                    <a:lnTo>
                      <a:pt x="0" y="1170212"/>
                    </a:lnTo>
                    <a:close/>
                  </a:path>
                </a:pathLst>
              </a:custGeom>
              <a:solidFill>
                <a:srgbClr val="CADAE8"/>
              </a:solidFill>
              <a:ln w="25400" cap="flat" cmpd="sng" algn="ctr">
                <a:solidFill>
                  <a:srgbClr val="FFFFFF">
                    <a:hueOff val="0"/>
                    <a:satOff val="0"/>
                    <a:lumOff val="0"/>
                    <a:alphaOff val="0"/>
                  </a:srgbClr>
                </a:solidFill>
                <a:prstDash val="solid"/>
              </a:ln>
              <a:effectLst/>
            </p:spPr>
            <p:txBody>
              <a:bodyPr spcFirstLastPara="0" vert="horz" wrap="square" lIns="814131" tIns="82539" rIns="814132" bIns="82539" numCol="1" spcCol="1270" anchor="ctr" anchorCtr="0">
                <a:noAutofit/>
              </a:bodyPr>
              <a:lstStyle/>
              <a:p>
                <a:pPr marL="0" marR="0" lvl="0" indent="0" algn="ctr" defTabSz="2888961" rtl="0" eaLnBrk="1" fontAlgn="auto" latinLnBrk="0" hangingPunct="1">
                  <a:lnSpc>
                    <a:spcPct val="90000"/>
                  </a:lnSpc>
                  <a:spcBef>
                    <a:spcPct val="0"/>
                  </a:spcBef>
                  <a:spcAft>
                    <a:spcPct val="35000"/>
                  </a:spcAft>
                  <a:buClrTx/>
                  <a:buSzTx/>
                  <a:buFontTx/>
                  <a:buNone/>
                  <a:tabLst/>
                  <a:defRPr/>
                </a:pPr>
                <a:endParaRPr kumimoji="0" lang="en-CA" sz="6499"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p:txBody>
          </p:sp>
        </p:grpSp>
        <p:sp>
          <p:nvSpPr>
            <p:cNvPr id="33" name="Rectangle 32"/>
            <p:cNvSpPr/>
            <p:nvPr/>
          </p:nvSpPr>
          <p:spPr>
            <a:xfrm rot="18071517">
              <a:off x="1474032" y="3445957"/>
              <a:ext cx="2346751" cy="296836"/>
            </a:xfrm>
            <a:prstGeom prst="rect">
              <a:avLst/>
            </a:prstGeom>
            <a:solidFill>
              <a:srgbClr val="FFFFFF">
                <a:lumMod val="95000"/>
              </a:srgbClr>
            </a:solidFill>
            <a:ln w="9525" cap="flat" cmpd="sng" algn="ctr">
              <a:solidFill>
                <a:srgbClr val="FFFFFF">
                  <a:lumMod val="95000"/>
                </a:srgbClr>
              </a:solidFill>
              <a:prstDash val="solid"/>
            </a:ln>
            <a:effectLst/>
          </p:spPr>
          <p:txBody>
            <a:bodyPr rtlCol="0" anchor="ctr" anchorCtr="1"/>
            <a:lstStyle/>
            <a:p>
              <a:pPr marL="0" marR="0" lvl="0" indent="0" algn="ctr" defTabSz="554437"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Strategic</a:t>
              </a:r>
            </a:p>
          </p:txBody>
        </p:sp>
        <p:sp>
          <p:nvSpPr>
            <p:cNvPr id="34" name="Rectangle 33"/>
            <p:cNvSpPr/>
            <p:nvPr/>
          </p:nvSpPr>
          <p:spPr>
            <a:xfrm>
              <a:off x="3203055" y="3198139"/>
              <a:ext cx="2457490" cy="352832"/>
            </a:xfrm>
            <a:prstGeom prst="rect">
              <a:avLst/>
            </a:prstGeom>
            <a:solidFill>
              <a:srgbClr val="FFFFFF"/>
            </a:solidFill>
            <a:ln w="25400" cap="flat" cmpd="sng" algn="ctr">
              <a:solidFill>
                <a:srgbClr val="B0C534"/>
              </a:solidFill>
              <a:prstDash val="solid"/>
            </a:ln>
            <a:effectLst/>
          </p:spPr>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DG Council</a:t>
              </a:r>
              <a:r>
                <a:rPr lang="en-CA" sz="1200" kern="0" dirty="0">
                  <a:solidFill>
                    <a:srgbClr val="333333"/>
                  </a:solidFill>
                  <a:latin typeface="Roboto Condensed Light" panose="02000000000000000000" pitchFamily="2" charset="0"/>
                  <a:ea typeface="Roboto Condensed Light" panose="02000000000000000000" pitchFamily="2" charset="0"/>
                </a:rPr>
                <a:t> and/or </a:t>
              </a: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Executive Sponsor/Champion</a:t>
              </a:r>
            </a:p>
          </p:txBody>
        </p:sp>
        <p:sp>
          <p:nvSpPr>
            <p:cNvPr id="35" name="Rectangle 34"/>
            <p:cNvSpPr/>
            <p:nvPr/>
          </p:nvSpPr>
          <p:spPr>
            <a:xfrm>
              <a:off x="3011834" y="4441081"/>
              <a:ext cx="2424240" cy="256815"/>
            </a:xfrm>
            <a:prstGeom prst="rect">
              <a:avLst/>
            </a:prstGeom>
            <a:solidFill>
              <a:srgbClr val="FFFFFF"/>
            </a:solidFill>
            <a:ln w="25400" cap="flat" cmpd="sng" algn="ctr">
              <a:solidFill>
                <a:srgbClr val="B0C534"/>
              </a:solidFill>
              <a:prstDash val="solid"/>
            </a:ln>
            <a:effectLst/>
          </p:spPr>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Steering Committee</a:t>
              </a:r>
            </a:p>
          </p:txBody>
        </p:sp>
        <p:sp>
          <p:nvSpPr>
            <p:cNvPr id="36" name="Rectangle 35"/>
            <p:cNvSpPr/>
            <p:nvPr/>
          </p:nvSpPr>
          <p:spPr>
            <a:xfrm>
              <a:off x="2052157" y="6001010"/>
              <a:ext cx="2013353" cy="236088"/>
            </a:xfrm>
            <a:prstGeom prst="rect">
              <a:avLst/>
            </a:prstGeom>
            <a:solidFill>
              <a:srgbClr val="FFFFFF"/>
            </a:solidFill>
            <a:ln w="25400" cap="flat" cmpd="sng" algn="ctr">
              <a:solidFill>
                <a:srgbClr val="B0C534"/>
              </a:solidFill>
              <a:prstDash val="solid"/>
            </a:ln>
            <a:effectLst/>
          </p:spPr>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Data Stewards</a:t>
              </a:r>
            </a:p>
          </p:txBody>
        </p:sp>
        <p:sp>
          <p:nvSpPr>
            <p:cNvPr id="37" name="Rectangle 36"/>
            <p:cNvSpPr/>
            <p:nvPr/>
          </p:nvSpPr>
          <p:spPr>
            <a:xfrm>
              <a:off x="4129319" y="5997120"/>
              <a:ext cx="1892456" cy="243864"/>
            </a:xfrm>
            <a:prstGeom prst="rect">
              <a:avLst/>
            </a:prstGeom>
            <a:solidFill>
              <a:srgbClr val="FFFFFF"/>
            </a:solidFill>
            <a:ln w="25400" cap="flat" cmpd="sng" algn="ctr">
              <a:solidFill>
                <a:srgbClr val="B0C534"/>
              </a:solidFill>
              <a:prstDash val="solid"/>
            </a:ln>
            <a:effectLst/>
          </p:spPr>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Data Custodians</a:t>
              </a:r>
            </a:p>
          </p:txBody>
        </p:sp>
        <p:sp>
          <p:nvSpPr>
            <p:cNvPr id="38" name="Rectangle 37"/>
            <p:cNvSpPr/>
            <p:nvPr/>
          </p:nvSpPr>
          <p:spPr>
            <a:xfrm>
              <a:off x="3203055" y="5558940"/>
              <a:ext cx="1659440" cy="259388"/>
            </a:xfrm>
            <a:prstGeom prst="rect">
              <a:avLst/>
            </a:prstGeom>
            <a:solidFill>
              <a:srgbClr val="FFFFFF"/>
            </a:solidFill>
            <a:ln w="25400" cap="flat" cmpd="sng" algn="ctr">
              <a:solidFill>
                <a:srgbClr val="B0C534"/>
              </a:solidFill>
              <a:prstDash val="solid"/>
            </a:ln>
            <a:effectLst/>
          </p:spPr>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Working Groups</a:t>
              </a:r>
            </a:p>
          </p:txBody>
        </p:sp>
        <p:sp>
          <p:nvSpPr>
            <p:cNvPr id="39" name="Up Arrow 38"/>
            <p:cNvSpPr/>
            <p:nvPr/>
          </p:nvSpPr>
          <p:spPr>
            <a:xfrm rot="1813760">
              <a:off x="2314560" y="2270473"/>
              <a:ext cx="396506" cy="4200712"/>
            </a:xfrm>
            <a:prstGeom prst="upArrow">
              <a:avLst/>
            </a:prstGeom>
            <a:solidFill>
              <a:srgbClr val="FFFFFF">
                <a:lumMod val="65000"/>
              </a:srgbClr>
            </a:solidFill>
            <a:ln w="25400" cap="flat" cmpd="sng" algn="ctr">
              <a:solidFill>
                <a:srgbClr val="FFFFFF">
                  <a:lumMod val="65000"/>
                </a:srgbClr>
              </a:solidFill>
              <a:prstDash val="solid"/>
            </a:ln>
            <a:effectLst/>
          </p:spPr>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554437" rtl="0" eaLnBrk="1" fontAlgn="base" latinLnBrk="0" hangingPunct="1">
                <a:lnSpc>
                  <a:spcPct val="100000"/>
                </a:lnSpc>
                <a:spcBef>
                  <a:spcPct val="0"/>
                </a:spcBef>
                <a:spcAft>
                  <a:spcPct val="0"/>
                </a:spcAft>
                <a:buClrTx/>
                <a:buSzTx/>
                <a:buFontTx/>
                <a:buNone/>
                <a:tabLst/>
                <a:defRPr/>
              </a:pPr>
              <a:endParaRPr kumimoji="0" lang="en-CA" sz="1092"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p:txBody>
        </p:sp>
        <p:sp>
          <p:nvSpPr>
            <p:cNvPr id="40" name="Rectangle 39"/>
            <p:cNvSpPr/>
            <p:nvPr/>
          </p:nvSpPr>
          <p:spPr>
            <a:xfrm>
              <a:off x="3104131" y="4782065"/>
              <a:ext cx="2013353" cy="236088"/>
            </a:xfrm>
            <a:prstGeom prst="rect">
              <a:avLst/>
            </a:prstGeom>
            <a:solidFill>
              <a:srgbClr val="FFFFFF"/>
            </a:solidFill>
            <a:ln w="25400" cap="flat" cmpd="sng" algn="ctr">
              <a:solidFill>
                <a:srgbClr val="B0C534"/>
              </a:solidFill>
              <a:prstDash val="solid"/>
            </a:ln>
            <a:effectLst/>
          </p:spPr>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Data Owners</a:t>
              </a:r>
            </a:p>
          </p:txBody>
        </p:sp>
        <p:sp>
          <p:nvSpPr>
            <p:cNvPr id="2" name="Rectangle 1">
              <a:extLst>
                <a:ext uri="{FF2B5EF4-FFF2-40B4-BE49-F238E27FC236}">
                  <a16:creationId xmlns:a16="http://schemas.microsoft.com/office/drawing/2014/main" id="{0AFF4254-3539-4696-8726-967B7A811DB5}"/>
                </a:ext>
              </a:extLst>
            </p:cNvPr>
            <p:cNvSpPr/>
            <p:nvPr/>
          </p:nvSpPr>
          <p:spPr>
            <a:xfrm rot="18071517">
              <a:off x="536393" y="5053300"/>
              <a:ext cx="2346751" cy="296836"/>
            </a:xfrm>
            <a:prstGeom prst="rect">
              <a:avLst/>
            </a:prstGeom>
            <a:solidFill>
              <a:srgbClr val="FFFFFF">
                <a:lumMod val="95000"/>
              </a:srgbClr>
            </a:solidFill>
            <a:ln w="9525" cap="flat" cmpd="sng" algn="ctr">
              <a:solidFill>
                <a:srgbClr val="FFFFFF">
                  <a:lumMod val="95000"/>
                </a:srgbClr>
              </a:solidFill>
              <a:prstDash val="solid"/>
            </a:ln>
            <a:effectLst/>
          </p:spPr>
          <p:txBody>
            <a:bodyPr rtlCol="0" anchor="ctr" anchorCtr="1"/>
            <a:lstStyle/>
            <a:p>
              <a:pPr marL="0" marR="0" lvl="0" indent="0" algn="ctr" defTabSz="554437"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Operational</a:t>
              </a:r>
            </a:p>
          </p:txBody>
        </p:sp>
      </p:grpSp>
    </p:spTree>
    <p:extLst>
      <p:ext uri="{BB962C8B-B14F-4D97-AF65-F5344CB8AC3E}">
        <p14:creationId xmlns:p14="http://schemas.microsoft.com/office/powerpoint/2010/main" val="1149712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6BB3CB-E573-174B-83BB-8EEF9C3E5BF1}"/>
              </a:ext>
            </a:extLst>
          </p:cNvPr>
          <p:cNvSpPr/>
          <p:nvPr/>
        </p:nvSpPr>
        <p:spPr>
          <a:xfrm>
            <a:off x="795" y="448"/>
            <a:ext cx="4184073" cy="6857107"/>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pic>
        <p:nvPicPr>
          <p:cNvPr id="14" name="Picture Placeholder 19">
            <a:extLst>
              <a:ext uri="{FF2B5EF4-FFF2-40B4-BE49-F238E27FC236}">
                <a16:creationId xmlns:a16="http://schemas.microsoft.com/office/drawing/2014/main" id="{9839C191-FE10-4DD9-B7BB-76615B1DF7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7" t="-33" r="-224" b="21039"/>
          <a:stretch/>
        </p:blipFill>
        <p:spPr>
          <a:xfrm>
            <a:off x="4249923" y="1"/>
            <a:ext cx="7960289" cy="3535680"/>
          </a:xfrm>
          <a:prstGeom prst="rect">
            <a:avLst/>
          </a:prstGeom>
        </p:spPr>
      </p:pic>
      <p:sp>
        <p:nvSpPr>
          <p:cNvPr id="16" name="TextBox 15">
            <a:extLst>
              <a:ext uri="{FF2B5EF4-FFF2-40B4-BE49-F238E27FC236}">
                <a16:creationId xmlns:a16="http://schemas.microsoft.com/office/drawing/2014/main" id="{A21C9FE9-5B1A-444F-A54E-D3B3710D0CC4}"/>
              </a:ext>
            </a:extLst>
          </p:cNvPr>
          <p:cNvSpPr txBox="1"/>
          <p:nvPr/>
        </p:nvSpPr>
        <p:spPr>
          <a:xfrm>
            <a:off x="344388" y="890677"/>
            <a:ext cx="3905537"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Montserrat" pitchFamily="2" charset="77"/>
                <a:ea typeface="+mn-ea"/>
                <a:cs typeface="Arial" panose="020B0604020202020204" pitchFamily="34" charset="0"/>
              </a:rPr>
              <a:t>A healthy data culture is key to amplifying the power of your data.</a:t>
            </a:r>
            <a:endParaRPr kumimoji="0" lang="en-CA" sz="3600" b="1" i="0" u="none" strike="noStrike" kern="1200" cap="none" spc="0" normalizeH="0" baseline="0" noProof="0" dirty="0">
              <a:ln>
                <a:noFill/>
              </a:ln>
              <a:solidFill>
                <a:srgbClr val="FFFFFF"/>
              </a:solidFill>
              <a:effectLst/>
              <a:uLnTx/>
              <a:uFillTx/>
              <a:latin typeface="Montserrat" pitchFamily="2" charset="77"/>
              <a:ea typeface="+mn-ea"/>
              <a:cs typeface="Arial" panose="020B0604020202020204" pitchFamily="34" charset="0"/>
            </a:endParaRPr>
          </a:p>
        </p:txBody>
      </p:sp>
      <p:sp>
        <p:nvSpPr>
          <p:cNvPr id="3" name="Rectangle 2">
            <a:extLst>
              <a:ext uri="{FF2B5EF4-FFF2-40B4-BE49-F238E27FC236}">
                <a16:creationId xmlns:a16="http://schemas.microsoft.com/office/drawing/2014/main" id="{F9E4F2A9-E7E8-47F1-9B6F-5614580267BD}"/>
              </a:ext>
            </a:extLst>
          </p:cNvPr>
          <p:cNvSpPr/>
          <p:nvPr/>
        </p:nvSpPr>
        <p:spPr>
          <a:xfrm>
            <a:off x="4249924" y="2816911"/>
            <a:ext cx="8007927" cy="4041089"/>
          </a:xfrm>
          <a:prstGeom prst="rect">
            <a:avLst/>
          </a:prstGeom>
          <a:solidFill>
            <a:schemeClr val="accent1">
              <a:lumMod val="20000"/>
              <a:lumOff val="80000"/>
            </a:schemeClr>
          </a:solidFill>
        </p:spPr>
        <p:txBody>
          <a:bodyPr wrap="square" lIns="180000" tIns="180000">
            <a:no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dirty="0">
                <a:ln>
                  <a:noFill/>
                </a:ln>
                <a:solidFill>
                  <a:srgbClr val="29475F"/>
                </a:solidFill>
                <a:effectLst/>
                <a:uLnTx/>
                <a:uFillTx/>
                <a:latin typeface="Montserrat" pitchFamily="2" charset="77"/>
                <a:ea typeface="Malgun Gothic" panose="020B0503020000020004" pitchFamily="34" charset="-127"/>
                <a:cs typeface="Times New Roman" panose="02020603050405020304" pitchFamily="18" charset="0"/>
              </a:rPr>
              <a:t>What does it look like?</a:t>
            </a:r>
          </a:p>
          <a:p>
            <a:pPr marL="531813"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9475F"/>
                </a:solidFill>
                <a:effectLst/>
                <a:uLnTx/>
                <a:uFillTx/>
                <a:latin typeface="Montserrat" pitchFamily="2" charset="77"/>
                <a:ea typeface="Malgun Gothic" panose="020B0503020000020004" pitchFamily="34" charset="-127"/>
                <a:cs typeface="Times New Roman" panose="02020603050405020304" pitchFamily="18" charset="0"/>
              </a:rPr>
              <a:t>Everybody knows the data.</a:t>
            </a:r>
          </a:p>
          <a:p>
            <a:pPr marL="531813"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9475F"/>
                </a:solidFill>
                <a:effectLst/>
                <a:uLnTx/>
                <a:uFillTx/>
                <a:latin typeface="Montserrat" pitchFamily="2" charset="77"/>
                <a:ea typeface="Malgun Gothic" panose="020B0503020000020004" pitchFamily="34" charset="-127"/>
                <a:cs typeface="Times New Roman" panose="02020603050405020304" pitchFamily="18" charset="0"/>
              </a:rPr>
              <a:t>Everybody trusts the data.</a:t>
            </a:r>
          </a:p>
          <a:p>
            <a:pPr marL="531813"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9475F"/>
                </a:solidFill>
                <a:effectLst/>
                <a:uLnTx/>
                <a:uFillTx/>
                <a:latin typeface="Montserrat" pitchFamily="2" charset="77"/>
                <a:ea typeface="Malgun Gothic" panose="020B0503020000020004" pitchFamily="34" charset="-127"/>
                <a:cs typeface="Times New Roman" panose="02020603050405020304" pitchFamily="18" charset="0"/>
              </a:rPr>
              <a:t>Everybody talks about the data</a:t>
            </a:r>
            <a:r>
              <a:rPr kumimoji="0" lang="en-US" sz="2400" b="1" i="0" u="none" strike="noStrike" kern="1200" cap="none" spc="0" normalizeH="0" baseline="0" noProof="0" dirty="0">
                <a:ln>
                  <a:noFill/>
                </a:ln>
                <a:solidFill>
                  <a:srgbClr val="29475F"/>
                </a:solidFill>
                <a:effectLst/>
                <a:uLnTx/>
                <a:uFillTx/>
                <a:latin typeface="Montserrat" pitchFamily="2" charset="77"/>
                <a:ea typeface="Malgun Gothic" panose="020B0503020000020004" pitchFamily="34" charset="-127"/>
                <a:cs typeface="Times New Roman" panose="02020603050405020304" pitchFamily="18" charset="0"/>
              </a:rPr>
              <a:t>.</a:t>
            </a:r>
          </a:p>
          <a:p>
            <a:pPr marL="531813"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29475F"/>
              </a:solidFill>
              <a:effectLst/>
              <a:uLnTx/>
              <a:uFillTx/>
              <a:latin typeface="Montserrat" pitchFamily="2" charset="77"/>
              <a:ea typeface="Malgun Gothic" panose="020B0503020000020004" pitchFamily="34" charset="-127"/>
              <a:cs typeface="Times New Roman" panose="02020603050405020304" pitchFamily="18" charset="0"/>
            </a:endParaRPr>
          </a:p>
        </p:txBody>
      </p:sp>
      <p:sp>
        <p:nvSpPr>
          <p:cNvPr id="7" name="TextBox 6">
            <a:extLst>
              <a:ext uri="{FF2B5EF4-FFF2-40B4-BE49-F238E27FC236}">
                <a16:creationId xmlns:a16="http://schemas.microsoft.com/office/drawing/2014/main" id="{3F7124A1-8685-44F7-A5E0-3D83AA0312FA}"/>
              </a:ext>
            </a:extLst>
          </p:cNvPr>
          <p:cNvSpPr txBox="1"/>
          <p:nvPr/>
        </p:nvSpPr>
        <p:spPr>
          <a:xfrm>
            <a:off x="464507" y="4787384"/>
            <a:ext cx="3256647" cy="1815882"/>
          </a:xfrm>
          <a:prstGeom prst="rect">
            <a:avLst/>
          </a:prstGeom>
          <a:noFill/>
        </p:spPr>
        <p:txBody>
          <a:bodyPr wrap="square">
            <a:spAutoFit/>
          </a:bodyPr>
          <a:lstStyle/>
          <a:p>
            <a:r>
              <a:rPr lang="en-US" sz="1400" dirty="0">
                <a:solidFill>
                  <a:schemeClr val="bg1"/>
                </a:solidFill>
                <a:latin typeface="Roboto Condensed Light" panose="02000000000000000000" pitchFamily="2" charset="0"/>
              </a:rPr>
              <a:t>“</a:t>
            </a:r>
            <a:r>
              <a:rPr lang="en-US" sz="1400" dirty="0">
                <a:solidFill>
                  <a:schemeClr val="bg1"/>
                </a:solidFill>
                <a:latin typeface="Montserrat Light" pitchFamily="2" charset="77"/>
                <a:cs typeface="Arial" panose="020B0604020202020204" pitchFamily="34" charset="0"/>
              </a:rPr>
              <a:t>Albert Einstein is said to have remarked, ‘The world cannot be changed without changing our thinking.’ What is clear is that the greatest barrier to data success today is business culture, not lagging technology. “</a:t>
            </a:r>
            <a:br>
              <a:rPr lang="en-US" sz="1400" dirty="0">
                <a:solidFill>
                  <a:schemeClr val="bg1"/>
                </a:solidFill>
                <a:latin typeface="Montserrat Light" pitchFamily="2" charset="77"/>
                <a:cs typeface="Arial" panose="020B0604020202020204" pitchFamily="34" charset="0"/>
              </a:rPr>
            </a:br>
            <a:r>
              <a:rPr lang="en-US" sz="1400" dirty="0">
                <a:solidFill>
                  <a:schemeClr val="bg1"/>
                </a:solidFill>
                <a:latin typeface="Montserrat Light" pitchFamily="2" charset="77"/>
                <a:cs typeface="Arial" panose="020B0604020202020204" pitchFamily="34" charset="0"/>
              </a:rPr>
              <a:t>– Randy Bean, 2020</a:t>
            </a:r>
            <a:endParaRPr lang="en-CA" sz="1200" dirty="0">
              <a:solidFill>
                <a:schemeClr val="bg1"/>
              </a:solidFill>
              <a:latin typeface="Montserrat Light" pitchFamily="2" charset="77"/>
              <a:cs typeface="Arial" panose="020B0604020202020204" pitchFamily="34" charset="0"/>
            </a:endParaRPr>
          </a:p>
        </p:txBody>
      </p:sp>
      <p:sp>
        <p:nvSpPr>
          <p:cNvPr id="8" name="Text Placeholder 3">
            <a:extLst>
              <a:ext uri="{FF2B5EF4-FFF2-40B4-BE49-F238E27FC236}">
                <a16:creationId xmlns:a16="http://schemas.microsoft.com/office/drawing/2014/main" id="{36ED424D-4549-4B15-9428-16ED7A25C46A}"/>
              </a:ext>
            </a:extLst>
          </p:cNvPr>
          <p:cNvSpPr txBox="1">
            <a:spLocks/>
          </p:cNvSpPr>
          <p:nvPr/>
        </p:nvSpPr>
        <p:spPr>
          <a:xfrm>
            <a:off x="6882932" y="4617505"/>
            <a:ext cx="5079266" cy="1737892"/>
          </a:xfrm>
          <a:prstGeom prst="rect">
            <a:avLst/>
          </a:prstGeom>
        </p:spPr>
        <p:txBody>
          <a:bodyPr lIns="0" tIns="0" rIns="0" bIns="0" anchor="ctr" anchorCtr="0">
            <a:noAutofit/>
          </a:bodyPr>
          <a:lstStyle>
            <a:lvl1pPr marL="0" indent="0" algn="l" defTabSz="914309" rtl="0" eaLnBrk="1" latinLnBrk="0" hangingPunct="1">
              <a:lnSpc>
                <a:spcPct val="110000"/>
              </a:lnSpc>
              <a:spcBef>
                <a:spcPts val="1000"/>
              </a:spcBef>
              <a:buFont typeface="Arial" panose="020B0604020202020204" pitchFamily="34" charset="0"/>
              <a:buNone/>
              <a:defRPr sz="2000" b="0" i="0" kern="1200" spc="0">
                <a:solidFill>
                  <a:schemeClr val="bg1"/>
                </a:solidFill>
                <a:latin typeface="Montserrat Medium" pitchFamily="2" charset="77"/>
                <a:ea typeface="+mn-ea"/>
                <a:cs typeface="Arial" panose="020B0604020202020204" pitchFamily="34" charset="0"/>
              </a:defRPr>
            </a:lvl1pPr>
            <a:lvl2pPr marL="457154"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309"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463"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617"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7" algn="r">
              <a:lnSpc>
                <a:spcPct val="120000"/>
              </a:lnSpc>
            </a:pPr>
            <a:r>
              <a:rPr lang="en-US" sz="1200" dirty="0">
                <a:solidFill>
                  <a:srgbClr val="29475F"/>
                </a:solidFill>
                <a:latin typeface="Montserrat Light" pitchFamily="2" charset="77"/>
              </a:rPr>
              <a:t>“It is not enough for companies to embrace modern data architectures, agile methodologies, and integrated business-data teams, or to establish centers of excellence to accelerate data initiatives, when </a:t>
            </a:r>
            <a:r>
              <a:rPr lang="en-US" sz="1200" b="1" dirty="0">
                <a:solidFill>
                  <a:srgbClr val="29475F"/>
                </a:solidFill>
                <a:latin typeface="Montserrat Light" pitchFamily="2" charset="77"/>
              </a:rPr>
              <a:t>only about 1 in 4 executives</a:t>
            </a:r>
            <a:r>
              <a:rPr lang="en-US" sz="1200" dirty="0">
                <a:solidFill>
                  <a:srgbClr val="29475F"/>
                </a:solidFill>
                <a:latin typeface="Montserrat Light" pitchFamily="2" charset="77"/>
              </a:rPr>
              <a:t> reported that their organization has successfully forged a data culture.”</a:t>
            </a:r>
            <a:br>
              <a:rPr lang="en-US" sz="1200" dirty="0">
                <a:solidFill>
                  <a:srgbClr val="29475F"/>
                </a:solidFill>
                <a:latin typeface="Montserrat Light" pitchFamily="2" charset="77"/>
              </a:rPr>
            </a:br>
            <a:r>
              <a:rPr lang="en-US" sz="1200" dirty="0">
                <a:solidFill>
                  <a:srgbClr val="29475F"/>
                </a:solidFill>
                <a:latin typeface="Montserrat Light" pitchFamily="2" charset="77"/>
              </a:rPr>
              <a:t>– Randy Bean, 2020</a:t>
            </a:r>
          </a:p>
        </p:txBody>
      </p:sp>
      <p:sp>
        <p:nvSpPr>
          <p:cNvPr id="10" name="TextBox 9">
            <a:extLst>
              <a:ext uri="{FF2B5EF4-FFF2-40B4-BE49-F238E27FC236}">
                <a16:creationId xmlns:a16="http://schemas.microsoft.com/office/drawing/2014/main" id="{3143603C-B210-4E3C-B8B6-AD7832DF7107}"/>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14</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326439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99CAFD-2B0D-4044-8414-CA3E193DF65D}"/>
              </a:ext>
            </a:extLst>
          </p:cNvPr>
          <p:cNvPicPr>
            <a:picLocks noChangeAspect="1"/>
          </p:cNvPicPr>
          <p:nvPr/>
        </p:nvPicPr>
        <p:blipFill>
          <a:blip r:embed="rId3" cstate="email">
            <a:duotone>
              <a:srgbClr val="29475F">
                <a:shade val="45000"/>
                <a:satMod val="135000"/>
              </a:srgb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8217612" y="913432"/>
            <a:ext cx="3751264" cy="4737156"/>
          </a:xfrm>
          <a:prstGeom prst="rect">
            <a:avLst/>
          </a:prstGeom>
        </p:spPr>
      </p:pic>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378107" y="530400"/>
            <a:ext cx="6946617" cy="1035173"/>
          </a:xfrm>
        </p:spPr>
        <p:txBody>
          <a:bodyPr/>
          <a:lstStyle/>
          <a:p>
            <a:pPr>
              <a:lnSpc>
                <a:spcPct val="100000"/>
              </a:lnSpc>
              <a:spcBef>
                <a:spcPts val="0"/>
              </a:spcBef>
            </a:pPr>
            <a:r>
              <a:rPr lang="en-CA" sz="3600" b="1" dirty="0">
                <a:solidFill>
                  <a:srgbClr val="2576B7"/>
                </a:solidFill>
                <a:latin typeface="Montserrat" pitchFamily="2" charset="77"/>
                <a:ea typeface="+mn-ea"/>
                <a:cs typeface="Arial" panose="020B0604020202020204" pitchFamily="34" charset="0"/>
              </a:rPr>
              <a:t>Data literacy is an essential part of a data-driven culture</a:t>
            </a:r>
            <a:endParaRPr lang="en-US" sz="3600" b="1" dirty="0">
              <a:solidFill>
                <a:srgbClr val="2576B7"/>
              </a:solidFill>
              <a:latin typeface="Montserrat" pitchFamily="2" charset="77"/>
              <a:ea typeface="+mn-ea"/>
              <a:cs typeface="Arial" panose="020B0604020202020204" pitchFamily="34" charset="0"/>
            </a:endParaRPr>
          </a:p>
        </p:txBody>
      </p:sp>
      <p:sp>
        <p:nvSpPr>
          <p:cNvPr id="5" name="Text Placeholder 7">
            <a:extLst>
              <a:ext uri="{FF2B5EF4-FFF2-40B4-BE49-F238E27FC236}">
                <a16:creationId xmlns:a16="http://schemas.microsoft.com/office/drawing/2014/main" id="{F881316E-9C1A-4B17-8DCB-9C1BDFBE70EA}"/>
              </a:ext>
            </a:extLst>
          </p:cNvPr>
          <p:cNvSpPr txBox="1">
            <a:spLocks/>
          </p:cNvSpPr>
          <p:nvPr/>
        </p:nvSpPr>
        <p:spPr>
          <a:xfrm>
            <a:off x="378108" y="2245230"/>
            <a:ext cx="7069092" cy="3598973"/>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marR="0" lvl="0" indent="-180975" algn="l" defTabSz="914400" rtl="0" eaLnBrk="1" fontAlgn="base" latinLnBrk="0" hangingPunct="1">
              <a:lnSpc>
                <a:spcPct val="100000"/>
              </a:lnSpc>
              <a:spcBef>
                <a:spcPct val="20000"/>
              </a:spcBef>
              <a:spcAft>
                <a:spcPct val="0"/>
              </a:spcAft>
              <a:buClr>
                <a:srgbClr val="333333"/>
              </a:buClr>
              <a:buSzPct val="120000"/>
              <a:buFont typeface="Arial" pitchFamily="34" charset="0"/>
              <a:buChar char="•"/>
              <a:tabLst/>
              <a:defRPr/>
            </a:pPr>
            <a:r>
              <a:rPr lang="en-US" sz="2000" dirty="0">
                <a:solidFill>
                  <a:srgbClr val="333333"/>
                </a:solidFill>
                <a:latin typeface="Roboto Condensed Light" panose="02000000000000000000" pitchFamily="2" charset="0"/>
                <a:ea typeface="Roboto Condensed Light" panose="02000000000000000000" pitchFamily="2" charset="0"/>
              </a:rPr>
              <a:t>In a</a:t>
            </a:r>
            <a:r>
              <a:rPr kumimoji="0" lang="en-US" sz="20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 </a:t>
            </a:r>
            <a:r>
              <a:rPr kumimoji="0" lang="en-US" sz="2000" b="1"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data-driven culture</a:t>
            </a:r>
            <a:r>
              <a:rPr lang="en-US" sz="2000" b="1" dirty="0">
                <a:solidFill>
                  <a:srgbClr val="333333"/>
                </a:solidFill>
                <a:latin typeface="Roboto Condensed Light" panose="02000000000000000000" pitchFamily="2" charset="0"/>
                <a:ea typeface="Roboto Condensed Light" panose="02000000000000000000" pitchFamily="2" charset="0"/>
              </a:rPr>
              <a:t>,</a:t>
            </a:r>
            <a:r>
              <a:rPr lang="en-US" sz="2000" dirty="0">
                <a:solidFill>
                  <a:srgbClr val="333333"/>
                </a:solidFill>
                <a:latin typeface="Roboto Condensed Light" panose="02000000000000000000" pitchFamily="2" charset="0"/>
                <a:ea typeface="Roboto Condensed Light" panose="02000000000000000000" pitchFamily="2" charset="0"/>
              </a:rPr>
              <a:t> </a:t>
            </a:r>
            <a:r>
              <a:rPr kumimoji="0" lang="en-US" sz="20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decisions are made based on data evidence, not on gut instinct. </a:t>
            </a:r>
          </a:p>
          <a:p>
            <a:pPr marL="180975" marR="0" lvl="0" indent="-180975" algn="l" defTabSz="914400" rtl="0" eaLnBrk="1" fontAlgn="base" latinLnBrk="0" hangingPunct="1">
              <a:lnSpc>
                <a:spcPct val="100000"/>
              </a:lnSpc>
              <a:spcBef>
                <a:spcPct val="20000"/>
              </a:spcBef>
              <a:spcAft>
                <a:spcPct val="0"/>
              </a:spcAft>
              <a:buClr>
                <a:srgbClr val="333333"/>
              </a:buClr>
              <a:buSzPct val="120000"/>
              <a:buFont typeface="Arial" pitchFamily="34" charset="0"/>
              <a:buChar char="•"/>
              <a:tabLst/>
              <a:defRPr/>
            </a:pPr>
            <a:r>
              <a:rPr kumimoji="0" lang="en-US" sz="20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Data often has untapped potential. A data-driven culture builds tools and skills, builds users’ trust in the condition and sources of data, and </a:t>
            </a:r>
            <a:r>
              <a:rPr kumimoji="0" lang="en-US" sz="2000" b="1"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raises the data skills and understanding among their people on the front lines</a:t>
            </a:r>
            <a:r>
              <a:rPr kumimoji="0" lang="en-US" sz="20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a:t>
            </a:r>
            <a:endParaRPr lang="en-US" sz="2000" dirty="0">
              <a:solidFill>
                <a:srgbClr val="333333"/>
              </a:solidFill>
              <a:latin typeface="Roboto Condensed Light" panose="02000000000000000000" pitchFamily="2" charset="0"/>
              <a:ea typeface="Roboto Condensed Light" panose="02000000000000000000" pitchFamily="2" charset="0"/>
            </a:endParaRPr>
          </a:p>
          <a:p>
            <a:pPr marL="180975" marR="0" lvl="0" indent="-180975" algn="l" defTabSz="914400" rtl="0" eaLnBrk="1" fontAlgn="base" latinLnBrk="0" hangingPunct="1">
              <a:lnSpc>
                <a:spcPct val="100000"/>
              </a:lnSpc>
              <a:spcBef>
                <a:spcPct val="20000"/>
              </a:spcBef>
              <a:spcAft>
                <a:spcPct val="0"/>
              </a:spcAft>
              <a:buClr>
                <a:srgbClr val="333333"/>
              </a:buClr>
              <a:buSzPct val="120000"/>
              <a:buFont typeface="Arial" pitchFamily="34" charset="0"/>
              <a:buChar char="•"/>
              <a:tabLst/>
              <a:defRPr/>
            </a:pPr>
            <a:r>
              <a:rPr kumimoji="0" lang="en-US" sz="20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Building a data culture takes an ongoing investment of time, effort, and money. This investment will not achieve the transformation </a:t>
            </a:r>
            <a:r>
              <a:rPr lang="en-US" sz="2000" dirty="0">
                <a:solidFill>
                  <a:srgbClr val="333333"/>
                </a:solidFill>
                <a:latin typeface="Roboto Condensed Light" panose="02000000000000000000" pitchFamily="2" charset="0"/>
                <a:ea typeface="Roboto Condensed Light" panose="02000000000000000000" pitchFamily="2" charset="0"/>
              </a:rPr>
              <a:t>you</a:t>
            </a:r>
            <a:r>
              <a:rPr kumimoji="0" lang="en-US" sz="20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 want without </a:t>
            </a:r>
            <a:r>
              <a:rPr kumimoji="0" lang="en-US" sz="2000" b="1"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data literacy at the grassroots level</a:t>
            </a:r>
            <a:r>
              <a:rPr kumimoji="0" lang="en-US" sz="20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a:t>
            </a:r>
          </a:p>
          <a:p>
            <a:pPr marL="180975" marR="0" lvl="0" indent="-180975" algn="l" defTabSz="914400" rtl="0" eaLnBrk="1" fontAlgn="base" latinLnBrk="0" hangingPunct="1">
              <a:lnSpc>
                <a:spcPct val="100000"/>
              </a:lnSpc>
              <a:spcBef>
                <a:spcPct val="20000"/>
              </a:spcBef>
              <a:spcAft>
                <a:spcPct val="0"/>
              </a:spcAft>
              <a:buClr>
                <a:srgbClr val="333333"/>
              </a:buClr>
              <a:buSzPct val="120000"/>
              <a:buFont typeface="Arial" pitchFamily="34" charset="0"/>
              <a:buChar char="•"/>
              <a:tabLst/>
              <a:defRPr/>
            </a:pPr>
            <a:endParaRPr kumimoji="0" lang="en-US" sz="20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a:p>
            <a:pPr marL="180975" marR="0" lvl="0" indent="-180975" algn="l" defTabSz="914400" rtl="0" eaLnBrk="1" fontAlgn="base" latinLnBrk="0" hangingPunct="1">
              <a:lnSpc>
                <a:spcPct val="100000"/>
              </a:lnSpc>
              <a:spcBef>
                <a:spcPct val="20000"/>
              </a:spcBef>
              <a:spcAft>
                <a:spcPct val="0"/>
              </a:spcAft>
              <a:buClr>
                <a:srgbClr val="333333"/>
              </a:buClr>
              <a:buSzPct val="120000"/>
              <a:buFont typeface="Arial" pitchFamily="34" charset="0"/>
              <a:buChar char="•"/>
              <a:tabLst/>
              <a:defRPr/>
            </a:pPr>
            <a:endParaRPr kumimoji="0" lang="en-US" sz="20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p:txBody>
      </p:sp>
      <p:sp>
        <p:nvSpPr>
          <p:cNvPr id="22" name="TextBox 21">
            <a:extLst>
              <a:ext uri="{FF2B5EF4-FFF2-40B4-BE49-F238E27FC236}">
                <a16:creationId xmlns:a16="http://schemas.microsoft.com/office/drawing/2014/main" id="{6F97EC9C-4C39-4ED4-87E8-E27443A4B396}"/>
              </a:ext>
            </a:extLst>
          </p:cNvPr>
          <p:cNvSpPr txBox="1"/>
          <p:nvPr/>
        </p:nvSpPr>
        <p:spPr>
          <a:xfrm>
            <a:off x="8646415" y="1565572"/>
            <a:ext cx="2893658" cy="2246769"/>
          </a:xfrm>
          <a:prstGeom prst="rect">
            <a:avLst/>
          </a:prstGeom>
          <a:solidFill>
            <a:srgbClr val="83B4D8"/>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mn-ea"/>
                <a:cs typeface="Arial" panose="020B0604020202020204" pitchFamily="34" charset="0"/>
              </a:rPr>
              <a:t>Data-driven culture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mn-ea"/>
                <a:cs typeface="Arial" panose="020B0604020202020204" pitchFamily="34" charset="0"/>
              </a:rPr>
              <a:t>“data matters to our company”</a:t>
            </a:r>
            <a:endParaRPr kumimoji="0" lang="en-CA" sz="2800" b="1" i="0" u="none" strike="noStrike" kern="1200" cap="none" spc="0" normalizeH="0" baseline="0" noProof="0" dirty="0">
              <a:ln>
                <a:noFill/>
              </a:ln>
              <a:solidFill>
                <a:prstClr val="white"/>
              </a:solidFill>
              <a:effectLst/>
              <a:uLnTx/>
              <a:uFillTx/>
              <a:latin typeface="Montserrat" pitchFamily="2" charset="77"/>
              <a:ea typeface="+mn-ea"/>
              <a:cs typeface="Arial" panose="020B0604020202020204" pitchFamily="34" charset="0"/>
            </a:endParaRPr>
          </a:p>
        </p:txBody>
      </p:sp>
    </p:spTree>
    <p:extLst>
      <p:ext uri="{BB962C8B-B14F-4D97-AF65-F5344CB8AC3E}">
        <p14:creationId xmlns:p14="http://schemas.microsoft.com/office/powerpoint/2010/main" val="3648012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972282-64C5-CA4F-979B-883B8DC71671}"/>
              </a:ext>
            </a:extLst>
          </p:cNvPr>
          <p:cNvSpPr>
            <a:spLocks noGrp="1"/>
          </p:cNvSpPr>
          <p:nvPr>
            <p:ph type="title"/>
          </p:nvPr>
        </p:nvSpPr>
        <p:spPr>
          <a:xfrm>
            <a:off x="253271" y="327375"/>
            <a:ext cx="11989086" cy="1017770"/>
          </a:xfrm>
        </p:spPr>
        <p:txBody>
          <a:bodyPr/>
          <a:lstStyle/>
          <a:p>
            <a:r>
              <a:rPr lang="en-US" sz="3200" b="0" dirty="0">
                <a:solidFill>
                  <a:srgbClr val="2576B7"/>
                </a:solidFill>
                <a:latin typeface="Montserrat SemiBold" pitchFamily="2" charset="77"/>
                <a:cs typeface="Arial" panose="020B0604020202020204" pitchFamily="34" charset="0"/>
              </a:rPr>
              <a:t>Despite investments in data initiative, organizations are carrying high levels of data debt</a:t>
            </a:r>
          </a:p>
        </p:txBody>
      </p:sp>
      <p:sp>
        <p:nvSpPr>
          <p:cNvPr id="13" name="Title 3">
            <a:extLst>
              <a:ext uri="{FF2B5EF4-FFF2-40B4-BE49-F238E27FC236}">
                <a16:creationId xmlns:a16="http://schemas.microsoft.com/office/drawing/2014/main" id="{9A2A4606-8B5A-4B18-AEBC-BA4334060720}"/>
              </a:ext>
            </a:extLst>
          </p:cNvPr>
          <p:cNvSpPr txBox="1">
            <a:spLocks/>
          </p:cNvSpPr>
          <p:nvPr/>
        </p:nvSpPr>
        <p:spPr>
          <a:xfrm>
            <a:off x="253271" y="1505925"/>
            <a:ext cx="11087024" cy="65971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i="0" kern="1200">
                <a:solidFill>
                  <a:srgbClr val="717272"/>
                </a:solidFill>
                <a:latin typeface="Montserrat"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srgbClr val="2576B7"/>
                </a:solidFill>
                <a:effectLst/>
                <a:uLnTx/>
                <a:uFillTx/>
                <a:latin typeface="Montserrat" panose="00000500000000000000" pitchFamily="2" charset="0"/>
              </a:rPr>
              <a:t>Data debt </a:t>
            </a:r>
            <a:r>
              <a:rPr lang="en-US" sz="1600" b="0" dirty="0">
                <a:solidFill>
                  <a:srgbClr val="4A4A4A"/>
                </a:solidFill>
                <a:latin typeface="Montserrat Medium" panose="00000600000000000000" pitchFamily="2" charset="0"/>
                <a:ea typeface="Roboto Light" panose="02000000000000000000" pitchFamily="2" charset="0"/>
              </a:rPr>
              <a:t>is</a:t>
            </a:r>
            <a:r>
              <a:rPr kumimoji="0" lang="en-US" sz="1600" b="0" i="0" u="none" strike="noStrike" kern="1200" cap="none" spc="0" normalizeH="0" baseline="0" noProof="0" dirty="0">
                <a:ln>
                  <a:noFill/>
                </a:ln>
                <a:solidFill>
                  <a:srgbClr val="4A4A4A"/>
                </a:solidFill>
                <a:effectLst/>
                <a:uLnTx/>
                <a:uFillTx/>
                <a:latin typeface="Montserrat Medium" panose="00000600000000000000" pitchFamily="2" charset="0"/>
                <a:ea typeface="Roboto Light" panose="02000000000000000000" pitchFamily="2" charset="0"/>
              </a:rPr>
              <a:t> “the accumulated cost that is associated with the sub-optimal governance of data assets in an enterprise, like technical debt</a:t>
            </a:r>
            <a:r>
              <a:rPr lang="en-US" sz="1600" b="0" dirty="0">
                <a:solidFill>
                  <a:srgbClr val="4A4A4A"/>
                </a:solidFill>
                <a:latin typeface="Montserrat Medium" panose="00000600000000000000" pitchFamily="2" charset="0"/>
                <a:ea typeface="Roboto Light" panose="02000000000000000000" pitchFamily="2" charset="0"/>
              </a:rPr>
              <a:t>.”</a:t>
            </a:r>
            <a:endParaRPr kumimoji="0" lang="en-US" sz="1200" b="0" i="0" u="none" strike="noStrike" kern="1200" cap="none" spc="0" normalizeH="0" baseline="0" noProof="0" dirty="0">
              <a:ln>
                <a:noFill/>
              </a:ln>
              <a:solidFill>
                <a:srgbClr val="4A4A4A"/>
              </a:solidFill>
              <a:effectLst/>
              <a:uLnTx/>
              <a:uFillTx/>
              <a:latin typeface="Montserrat Medium" panose="00000600000000000000" pitchFamily="2" charset="0"/>
              <a:ea typeface="Roboto Light" panose="02000000000000000000" pitchFamily="2" charset="0"/>
            </a:endParaRPr>
          </a:p>
        </p:txBody>
      </p:sp>
      <p:grpSp>
        <p:nvGrpSpPr>
          <p:cNvPr id="24" name="Group 23">
            <a:extLst>
              <a:ext uri="{FF2B5EF4-FFF2-40B4-BE49-F238E27FC236}">
                <a16:creationId xmlns:a16="http://schemas.microsoft.com/office/drawing/2014/main" id="{76C19B73-D958-4F89-844C-0CCAEA9106E4}"/>
              </a:ext>
            </a:extLst>
          </p:cNvPr>
          <p:cNvGrpSpPr/>
          <p:nvPr/>
        </p:nvGrpSpPr>
        <p:grpSpPr>
          <a:xfrm>
            <a:off x="696072" y="2807829"/>
            <a:ext cx="10801443" cy="3524009"/>
            <a:chOff x="288518" y="1998104"/>
            <a:chExt cx="11614965" cy="3922595"/>
          </a:xfrm>
        </p:grpSpPr>
        <p:pic>
          <p:nvPicPr>
            <p:cNvPr id="25" name="Picture 24">
              <a:extLst>
                <a:ext uri="{FF2B5EF4-FFF2-40B4-BE49-F238E27FC236}">
                  <a16:creationId xmlns:a16="http://schemas.microsoft.com/office/drawing/2014/main" id="{0B147E6B-3A3D-4893-A079-F82880FDFFA2}"/>
                </a:ext>
              </a:extLst>
            </p:cNvPr>
            <p:cNvPicPr>
              <a:picLocks noChangeAspect="1"/>
            </p:cNvPicPr>
            <p:nvPr/>
          </p:nvPicPr>
          <p:blipFill rotWithShape="1">
            <a:blip r:embed="rId3" cstate="screen">
              <a:alphaModFix amt="17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10604"/>
            <a:stretch/>
          </p:blipFill>
          <p:spPr>
            <a:xfrm>
              <a:off x="288518" y="1998104"/>
              <a:ext cx="11614965" cy="3922595"/>
            </a:xfrm>
            <a:prstGeom prst="rect">
              <a:avLst/>
            </a:prstGeom>
          </p:spPr>
        </p:pic>
        <p:sp>
          <p:nvSpPr>
            <p:cNvPr id="26" name="TextBox 25">
              <a:extLst>
                <a:ext uri="{FF2B5EF4-FFF2-40B4-BE49-F238E27FC236}">
                  <a16:creationId xmlns:a16="http://schemas.microsoft.com/office/drawing/2014/main" id="{CD33EFB2-C499-440F-8D6E-FF28F3788AC3}"/>
                </a:ext>
              </a:extLst>
            </p:cNvPr>
            <p:cNvSpPr txBox="1"/>
            <p:nvPr/>
          </p:nvSpPr>
          <p:spPr>
            <a:xfrm>
              <a:off x="3593050" y="2845412"/>
              <a:ext cx="2343150" cy="479623"/>
            </a:xfrm>
            <a:prstGeom prst="rect">
              <a:avLst/>
            </a:prstGeom>
          </p:spPr>
          <p:txBody>
            <a:bodyPr vert="horz" wrap="square" lIns="0" tIns="0" rIns="0" bIns="0" rtlCol="0">
              <a:spAutoFit/>
            </a:bodyPr>
            <a:lstStyle/>
            <a:p>
              <a:pPr marL="289946" marR="242975" lvl="1" algn="ctr">
                <a:spcBef>
                  <a:spcPts val="55"/>
                </a:spcBef>
              </a:pPr>
              <a:r>
                <a:rPr lang="en-US" sz="2800" b="1" spc="-30" dirty="0">
                  <a:solidFill>
                    <a:srgbClr val="2576B7"/>
                  </a:solidFill>
                  <a:latin typeface="Montserrat" pitchFamily="2" charset="77"/>
                  <a:cs typeface="Arial Narrow"/>
                </a:rPr>
                <a:t>66%</a:t>
              </a:r>
            </a:p>
          </p:txBody>
        </p:sp>
        <p:sp>
          <p:nvSpPr>
            <p:cNvPr id="27" name="Text Placeholder 7">
              <a:extLst>
                <a:ext uri="{FF2B5EF4-FFF2-40B4-BE49-F238E27FC236}">
                  <a16:creationId xmlns:a16="http://schemas.microsoft.com/office/drawing/2014/main" id="{FB26E8DB-49BF-4C13-BDBB-1A3843E33BAE}"/>
                </a:ext>
              </a:extLst>
            </p:cNvPr>
            <p:cNvSpPr txBox="1">
              <a:spLocks/>
            </p:cNvSpPr>
            <p:nvPr/>
          </p:nvSpPr>
          <p:spPr>
            <a:xfrm>
              <a:off x="3857974" y="3706567"/>
              <a:ext cx="1813302"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US" dirty="0">
                  <a:latin typeface="Montserrat Medium" pitchFamily="2" charset="77"/>
                </a:rPr>
                <a:t>of organizations say a backlog of data debt is impacting new data management initiatives.</a:t>
              </a:r>
              <a:endParaRPr lang="en-CA" dirty="0">
                <a:latin typeface="Montserrat Medium" pitchFamily="2" charset="77"/>
              </a:endParaRPr>
            </a:p>
          </p:txBody>
        </p:sp>
        <p:sp>
          <p:nvSpPr>
            <p:cNvPr id="31" name="TextBox 30">
              <a:extLst>
                <a:ext uri="{FF2B5EF4-FFF2-40B4-BE49-F238E27FC236}">
                  <a16:creationId xmlns:a16="http://schemas.microsoft.com/office/drawing/2014/main" id="{7F802D18-A5A3-49C6-ABD6-1546536C661C}"/>
                </a:ext>
              </a:extLst>
            </p:cNvPr>
            <p:cNvSpPr txBox="1"/>
            <p:nvPr/>
          </p:nvSpPr>
          <p:spPr>
            <a:xfrm>
              <a:off x="1093139" y="2816624"/>
              <a:ext cx="2343150" cy="458728"/>
            </a:xfrm>
            <a:prstGeom prst="rect">
              <a:avLst/>
            </a:prstGeom>
          </p:spPr>
          <p:txBody>
            <a:bodyPr vert="horz" wrap="square" lIns="0" tIns="0" rIns="0" bIns="0" rtlCol="0">
              <a:spAutoFit/>
            </a:bodyPr>
            <a:lstStyle/>
            <a:p>
              <a:pPr marL="289946" marR="242975" lvl="1" algn="ctr">
                <a:spcBef>
                  <a:spcPts val="55"/>
                </a:spcBef>
              </a:pPr>
              <a:r>
                <a:rPr lang="en-US" sz="2800" b="1" spc="-30" dirty="0">
                  <a:solidFill>
                    <a:srgbClr val="2576B7"/>
                  </a:solidFill>
                  <a:latin typeface="Montserrat" pitchFamily="2" charset="77"/>
                  <a:cs typeface="Arial Narrow"/>
                </a:rPr>
                <a:t>40%</a:t>
              </a:r>
            </a:p>
          </p:txBody>
        </p:sp>
        <p:sp>
          <p:nvSpPr>
            <p:cNvPr id="32" name="Text Placeholder 7">
              <a:extLst>
                <a:ext uri="{FF2B5EF4-FFF2-40B4-BE49-F238E27FC236}">
                  <a16:creationId xmlns:a16="http://schemas.microsoft.com/office/drawing/2014/main" id="{BF995B08-F6A1-44FF-BA02-D7DF6B912C86}"/>
                </a:ext>
              </a:extLst>
            </p:cNvPr>
            <p:cNvSpPr txBox="1">
              <a:spLocks/>
            </p:cNvSpPr>
            <p:nvPr/>
          </p:nvSpPr>
          <p:spPr>
            <a:xfrm>
              <a:off x="1392843" y="3706567"/>
              <a:ext cx="1813302"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latin typeface="Montserrat Medium" pitchFamily="2" charset="77"/>
                </a:rPr>
                <a:t>of organizations say individuals within the business do not trust data insights.</a:t>
              </a:r>
            </a:p>
            <a:p>
              <a:endParaRPr lang="en-US" dirty="0"/>
            </a:p>
          </p:txBody>
        </p:sp>
        <p:sp>
          <p:nvSpPr>
            <p:cNvPr id="33" name="TextBox 32">
              <a:extLst>
                <a:ext uri="{FF2B5EF4-FFF2-40B4-BE49-F238E27FC236}">
                  <a16:creationId xmlns:a16="http://schemas.microsoft.com/office/drawing/2014/main" id="{6FD14AFD-D53A-461E-BAD0-01A4DC8B90BB}"/>
                </a:ext>
              </a:extLst>
            </p:cNvPr>
            <p:cNvSpPr txBox="1"/>
            <p:nvPr/>
          </p:nvSpPr>
          <p:spPr>
            <a:xfrm>
              <a:off x="6017672" y="2885902"/>
              <a:ext cx="2343150" cy="458728"/>
            </a:xfrm>
            <a:prstGeom prst="rect">
              <a:avLst/>
            </a:prstGeom>
          </p:spPr>
          <p:txBody>
            <a:bodyPr vert="horz" wrap="square" lIns="0" tIns="0" rIns="0" bIns="0" rtlCol="0">
              <a:spAutoFit/>
            </a:bodyPr>
            <a:lstStyle/>
            <a:p>
              <a:pPr marL="289946" marR="242975" lvl="1" algn="ctr">
                <a:spcBef>
                  <a:spcPts val="55"/>
                </a:spcBef>
              </a:pPr>
              <a:r>
                <a:rPr lang="en-US" sz="2800" b="1" spc="-30" dirty="0">
                  <a:solidFill>
                    <a:srgbClr val="2576B7"/>
                  </a:solidFill>
                  <a:latin typeface="Montserrat" pitchFamily="2" charset="77"/>
                  <a:cs typeface="Arial Narrow"/>
                </a:rPr>
                <a:t>33%</a:t>
              </a:r>
            </a:p>
          </p:txBody>
        </p:sp>
        <p:sp>
          <p:nvSpPr>
            <p:cNvPr id="34" name="Text Placeholder 7">
              <a:extLst>
                <a:ext uri="{FF2B5EF4-FFF2-40B4-BE49-F238E27FC236}">
                  <a16:creationId xmlns:a16="http://schemas.microsoft.com/office/drawing/2014/main" id="{71188DAD-BC38-468E-8583-24DB2AEF9D73}"/>
                </a:ext>
              </a:extLst>
            </p:cNvPr>
            <p:cNvSpPr txBox="1">
              <a:spLocks/>
            </p:cNvSpPr>
            <p:nvPr/>
          </p:nvSpPr>
          <p:spPr>
            <a:xfrm>
              <a:off x="6330345" y="3706567"/>
              <a:ext cx="1813302"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latin typeface="Montserrat Medium" pitchFamily="2" charset="77"/>
                </a:rPr>
                <a:t>of organizations are not able to get value from a new system or technology investment.</a:t>
              </a:r>
            </a:p>
          </p:txBody>
        </p:sp>
        <p:sp>
          <p:nvSpPr>
            <p:cNvPr id="35" name="TextBox 34">
              <a:extLst>
                <a:ext uri="{FF2B5EF4-FFF2-40B4-BE49-F238E27FC236}">
                  <a16:creationId xmlns:a16="http://schemas.microsoft.com/office/drawing/2014/main" id="{E5DAEC0C-3E6E-4F2A-A41D-9FC4461EEFB2}"/>
                </a:ext>
              </a:extLst>
            </p:cNvPr>
            <p:cNvSpPr txBox="1"/>
            <p:nvPr/>
          </p:nvSpPr>
          <p:spPr>
            <a:xfrm>
              <a:off x="8467140" y="2854540"/>
              <a:ext cx="2343150" cy="458728"/>
            </a:xfrm>
            <a:prstGeom prst="rect">
              <a:avLst/>
            </a:prstGeom>
          </p:spPr>
          <p:txBody>
            <a:bodyPr vert="horz" wrap="square" lIns="0" tIns="0" rIns="0" bIns="0" rtlCol="0">
              <a:spAutoFit/>
            </a:bodyPr>
            <a:lstStyle/>
            <a:p>
              <a:pPr marL="289946" marR="242975" lvl="1" algn="ctr">
                <a:spcBef>
                  <a:spcPts val="55"/>
                </a:spcBef>
              </a:pPr>
              <a:r>
                <a:rPr lang="en-US" sz="2800" b="1" spc="-30" dirty="0">
                  <a:solidFill>
                    <a:srgbClr val="2576B7"/>
                  </a:solidFill>
                  <a:latin typeface="Montserrat" pitchFamily="2" charset="77"/>
                  <a:cs typeface="Arial Narrow"/>
                </a:rPr>
                <a:t>30%</a:t>
              </a:r>
            </a:p>
          </p:txBody>
        </p:sp>
        <p:sp>
          <p:nvSpPr>
            <p:cNvPr id="36" name="Text Placeholder 7">
              <a:extLst>
                <a:ext uri="{FF2B5EF4-FFF2-40B4-BE49-F238E27FC236}">
                  <a16:creationId xmlns:a16="http://schemas.microsoft.com/office/drawing/2014/main" id="{B7C8D785-0DBC-468F-ABEF-6C592B60C956}"/>
                </a:ext>
              </a:extLst>
            </p:cNvPr>
            <p:cNvSpPr txBox="1">
              <a:spLocks/>
            </p:cNvSpPr>
            <p:nvPr/>
          </p:nvSpPr>
          <p:spPr>
            <a:xfrm>
              <a:off x="8784243" y="3706567"/>
              <a:ext cx="1813302"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latin typeface="Montserrat Medium" pitchFamily="2" charset="77"/>
                </a:rPr>
                <a:t>of organizations are unable to become data-driven</a:t>
              </a:r>
              <a:r>
                <a:rPr lang="en-US" dirty="0"/>
                <a:t>.</a:t>
              </a:r>
              <a:endParaRPr lang="en-CA" dirty="0"/>
            </a:p>
          </p:txBody>
        </p:sp>
      </p:grpSp>
      <p:sp>
        <p:nvSpPr>
          <p:cNvPr id="38" name="TextBox 37">
            <a:extLst>
              <a:ext uri="{FF2B5EF4-FFF2-40B4-BE49-F238E27FC236}">
                <a16:creationId xmlns:a16="http://schemas.microsoft.com/office/drawing/2014/main" id="{54DD32A0-8AEC-46A8-B205-A9F7A5AC38AA}"/>
              </a:ext>
            </a:extLst>
          </p:cNvPr>
          <p:cNvSpPr txBox="1"/>
          <p:nvPr/>
        </p:nvSpPr>
        <p:spPr>
          <a:xfrm>
            <a:off x="2188193" y="2178545"/>
            <a:ext cx="7519986" cy="523220"/>
          </a:xfrm>
          <a:prstGeom prst="rect">
            <a:avLst/>
          </a:prstGeom>
          <a:noFill/>
        </p:spPr>
        <p:txBody>
          <a:bodyPr wrap="square">
            <a:spAutoFit/>
          </a:bodyPr>
          <a:lstStyle/>
          <a:p>
            <a:pPr algn="ctr"/>
            <a:r>
              <a:rPr lang="en-US" sz="1600" dirty="0">
                <a:solidFill>
                  <a:srgbClr val="4A4A4A"/>
                </a:solidFill>
                <a:latin typeface="Montserrat Medium" pitchFamily="2" charset="77"/>
              </a:rPr>
              <a:t>Data debt is a problem for </a:t>
            </a:r>
            <a:r>
              <a:rPr lang="en-US" sz="2800" b="1" spc="-30" dirty="0">
                <a:solidFill>
                  <a:srgbClr val="2576B7"/>
                </a:solidFill>
                <a:latin typeface="Montserrat" pitchFamily="2" charset="77"/>
              </a:rPr>
              <a:t>78%</a:t>
            </a:r>
            <a:r>
              <a:rPr lang="en-US" sz="1400" dirty="0">
                <a:solidFill>
                  <a:srgbClr val="4A4A4A"/>
                </a:solidFill>
                <a:latin typeface="Montserrat Medium" pitchFamily="2" charset="77"/>
              </a:rPr>
              <a:t> </a:t>
            </a:r>
            <a:r>
              <a:rPr lang="en-US" sz="1600" dirty="0">
                <a:solidFill>
                  <a:srgbClr val="4A4A4A"/>
                </a:solidFill>
                <a:latin typeface="Montserrat Medium" pitchFamily="2" charset="77"/>
              </a:rPr>
              <a:t>of organizations</a:t>
            </a:r>
            <a:r>
              <a:rPr lang="en-US" sz="1400" dirty="0">
                <a:solidFill>
                  <a:srgbClr val="4A4A4A"/>
                </a:solidFill>
                <a:latin typeface="Montserrat Medium" pitchFamily="2" charset="77"/>
              </a:rPr>
              <a:t>.</a:t>
            </a:r>
          </a:p>
        </p:txBody>
      </p:sp>
      <p:sp>
        <p:nvSpPr>
          <p:cNvPr id="17" name="TextBox 16">
            <a:extLst>
              <a:ext uri="{FF2B5EF4-FFF2-40B4-BE49-F238E27FC236}">
                <a16:creationId xmlns:a16="http://schemas.microsoft.com/office/drawing/2014/main" id="{1EAC7C54-939B-40DD-B4B7-7D9D448CC609}"/>
              </a:ext>
            </a:extLst>
          </p:cNvPr>
          <p:cNvSpPr txBox="1"/>
          <p:nvPr/>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16</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8" name="TextBox 17">
            <a:extLst>
              <a:ext uri="{FF2B5EF4-FFF2-40B4-BE49-F238E27FC236}">
                <a16:creationId xmlns:a16="http://schemas.microsoft.com/office/drawing/2014/main" id="{C94FFA5A-0EB1-4245-BAEA-EE220AF776C1}"/>
              </a:ext>
            </a:extLst>
          </p:cNvPr>
          <p:cNvSpPr txBox="1"/>
          <p:nvPr/>
        </p:nvSpPr>
        <p:spPr>
          <a:xfrm>
            <a:off x="1444337" y="6390950"/>
            <a:ext cx="2179034" cy="240350"/>
          </a:xfrm>
          <a:prstGeom prst="rect">
            <a:avLst/>
          </a:prstGeom>
        </p:spPr>
        <p:txBody>
          <a:bodyPr wrap="square" lIns="0" tIns="0" rIns="0" bIns="0" numCol="1" spcCol="360000" rtlCol="0">
            <a:noAutofit/>
          </a:bodyPr>
          <a:lstStyle/>
          <a:p>
            <a:pPr marL="0" marR="0" lvl="0" indent="0" defTabSz="554492" rtl="0" eaLnBrk="1" fontAlgn="auto" latinLnBrk="0" hangingPunct="1">
              <a:lnSpc>
                <a:spcPct val="11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4A4A4A"/>
                </a:solidFill>
                <a:effectLst/>
                <a:uLnTx/>
                <a:uFillTx/>
                <a:latin typeface="Roboto Condensed Light" panose="02000000000000000000" pitchFamily="2" charset="0"/>
                <a:ea typeface="Roboto Condensed Light" panose="02000000000000000000" pitchFamily="2" charset="0"/>
              </a:rPr>
              <a:t>Source: Experian, 2020</a:t>
            </a:r>
            <a:endParaRPr kumimoji="0" lang="en-CA" sz="1200" i="0" u="none" strike="noStrike" kern="1200" cap="none" spc="0" normalizeH="0" baseline="0" noProof="0" dirty="0">
              <a:ln>
                <a:noFill/>
              </a:ln>
              <a:solidFill>
                <a:srgbClr val="4A4A4A"/>
              </a:solidFill>
              <a:effectLst/>
              <a:uLnTx/>
              <a:uFillTx/>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465451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3657157-EAD0-5743-AF54-6576665876E2}"/>
              </a:ext>
            </a:extLst>
          </p:cNvPr>
          <p:cNvGrpSpPr/>
          <p:nvPr/>
        </p:nvGrpSpPr>
        <p:grpSpPr>
          <a:xfrm>
            <a:off x="921464" y="2535334"/>
            <a:ext cx="2104832" cy="2104832"/>
            <a:chOff x="894218" y="2344128"/>
            <a:chExt cx="736053" cy="736053"/>
          </a:xfrm>
        </p:grpSpPr>
        <p:sp>
          <p:nvSpPr>
            <p:cNvPr id="18" name="Oval 17">
              <a:extLst>
                <a:ext uri="{FF2B5EF4-FFF2-40B4-BE49-F238E27FC236}">
                  <a16:creationId xmlns:a16="http://schemas.microsoft.com/office/drawing/2014/main" id="{38301044-F1EB-AF45-91EC-E8B65C846C79}"/>
                </a:ext>
              </a:extLst>
            </p:cNvPr>
            <p:cNvSpPr/>
            <p:nvPr/>
          </p:nvSpPr>
          <p:spPr>
            <a:xfrm>
              <a:off x="938245" y="2393301"/>
              <a:ext cx="648000" cy="6480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000" b="1" i="0" u="none" strike="noStrike" kern="1200" cap="none" spc="0" normalizeH="0" baseline="0" noProof="0" dirty="0">
                  <a:ln>
                    <a:noFill/>
                  </a:ln>
                  <a:solidFill>
                    <a:srgbClr val="1F497D">
                      <a:lumMod val="60000"/>
                      <a:lumOff val="40000"/>
                    </a:srgbClr>
                  </a:solidFill>
                  <a:effectLst/>
                  <a:uLnTx/>
                  <a:uFillTx/>
                  <a:latin typeface="Montserrat" pitchFamily="2" charset="77"/>
                  <a:ea typeface="Arial Black" charset="0"/>
                  <a:cs typeface="Arial Black" charset="0"/>
                </a:rPr>
                <a:t>3%</a:t>
              </a:r>
            </a:p>
          </p:txBody>
        </p:sp>
        <p:sp>
          <p:nvSpPr>
            <p:cNvPr id="19" name="Block Arc 18">
              <a:extLst>
                <a:ext uri="{FF2B5EF4-FFF2-40B4-BE49-F238E27FC236}">
                  <a16:creationId xmlns:a16="http://schemas.microsoft.com/office/drawing/2014/main" id="{881D8467-3EF9-AA4D-B9EE-00EC3B813371}"/>
                </a:ext>
              </a:extLst>
            </p:cNvPr>
            <p:cNvSpPr/>
            <p:nvPr/>
          </p:nvSpPr>
          <p:spPr>
            <a:xfrm rot="5400000" flipH="1">
              <a:off x="894218" y="2344128"/>
              <a:ext cx="736053" cy="736053"/>
            </a:xfrm>
            <a:prstGeom prst="blockArc">
              <a:avLst>
                <a:gd name="adj1" fmla="val 19028023"/>
                <a:gd name="adj2" fmla="val 21517711"/>
                <a:gd name="adj3" fmla="val 13173"/>
              </a:avLst>
            </a:prstGeom>
            <a:solidFill>
              <a:srgbClr val="388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1" i="0" u="none" strike="noStrike" kern="1200" cap="none" spc="0" normalizeH="0" baseline="0" noProof="0" dirty="0">
                <a:ln>
                  <a:noFill/>
                </a:ln>
                <a:solidFill>
                  <a:srgbClr val="1F497D">
                    <a:lumMod val="60000"/>
                    <a:lumOff val="40000"/>
                  </a:srgbClr>
                </a:solidFill>
                <a:effectLst/>
                <a:uLnTx/>
                <a:uFillTx/>
                <a:latin typeface="Montserrat" pitchFamily="2" charset="77"/>
                <a:ea typeface="Arial Black" charset="0"/>
                <a:cs typeface="Arial Black" charset="0"/>
              </a:endParaRPr>
            </a:p>
          </p:txBody>
        </p:sp>
      </p:grpSp>
      <p:grpSp>
        <p:nvGrpSpPr>
          <p:cNvPr id="20" name="Group 19">
            <a:extLst>
              <a:ext uri="{FF2B5EF4-FFF2-40B4-BE49-F238E27FC236}">
                <a16:creationId xmlns:a16="http://schemas.microsoft.com/office/drawing/2014/main" id="{00677F88-B883-E64C-B151-CB2BB4E1CD06}"/>
              </a:ext>
            </a:extLst>
          </p:cNvPr>
          <p:cNvGrpSpPr/>
          <p:nvPr/>
        </p:nvGrpSpPr>
        <p:grpSpPr>
          <a:xfrm>
            <a:off x="3612897" y="2535334"/>
            <a:ext cx="2104832" cy="2104832"/>
            <a:chOff x="894218" y="2344128"/>
            <a:chExt cx="736053" cy="736053"/>
          </a:xfrm>
        </p:grpSpPr>
        <p:sp>
          <p:nvSpPr>
            <p:cNvPr id="21" name="Oval 20">
              <a:extLst>
                <a:ext uri="{FF2B5EF4-FFF2-40B4-BE49-F238E27FC236}">
                  <a16:creationId xmlns:a16="http://schemas.microsoft.com/office/drawing/2014/main" id="{A98F5702-FA6D-1D4B-A336-1542250ED9C2}"/>
                </a:ext>
              </a:extLst>
            </p:cNvPr>
            <p:cNvSpPr/>
            <p:nvPr/>
          </p:nvSpPr>
          <p:spPr>
            <a:xfrm>
              <a:off x="938245" y="2393301"/>
              <a:ext cx="648000" cy="6480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000" b="1" i="0" u="none" strike="noStrike" kern="1200" cap="none" spc="0" normalizeH="0" baseline="0" noProof="0" dirty="0">
                  <a:ln>
                    <a:noFill/>
                  </a:ln>
                  <a:solidFill>
                    <a:srgbClr val="F17A26"/>
                  </a:solidFill>
                  <a:effectLst/>
                  <a:uLnTx/>
                  <a:uFillTx/>
                  <a:latin typeface="Montserrat" pitchFamily="2" charset="77"/>
                  <a:ea typeface="Arial Black" charset="0"/>
                  <a:cs typeface="Arial Black" charset="0"/>
                </a:rPr>
                <a:t>28%</a:t>
              </a:r>
            </a:p>
          </p:txBody>
        </p:sp>
        <p:sp>
          <p:nvSpPr>
            <p:cNvPr id="22" name="Block Arc 21">
              <a:extLst>
                <a:ext uri="{FF2B5EF4-FFF2-40B4-BE49-F238E27FC236}">
                  <a16:creationId xmlns:a16="http://schemas.microsoft.com/office/drawing/2014/main" id="{6CF35FA1-1C8D-2845-8721-AA84C93ECFA8}"/>
                </a:ext>
              </a:extLst>
            </p:cNvPr>
            <p:cNvSpPr/>
            <p:nvPr/>
          </p:nvSpPr>
          <p:spPr>
            <a:xfrm rot="5400000" flipH="1">
              <a:off x="894218" y="2344128"/>
              <a:ext cx="736053" cy="736053"/>
            </a:xfrm>
            <a:prstGeom prst="blockArc">
              <a:avLst>
                <a:gd name="adj1" fmla="val 16087830"/>
                <a:gd name="adj2" fmla="val 21517711"/>
                <a:gd name="adj3" fmla="val 13173"/>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1" i="0" u="none" strike="noStrike" kern="1200" cap="none" spc="0" normalizeH="0" baseline="0" noProof="0" dirty="0">
                <a:ln>
                  <a:noFill/>
                </a:ln>
                <a:solidFill>
                  <a:srgbClr val="1F497D">
                    <a:lumMod val="60000"/>
                    <a:lumOff val="40000"/>
                  </a:srgbClr>
                </a:solidFill>
                <a:effectLst/>
                <a:uLnTx/>
                <a:uFillTx/>
                <a:latin typeface="Montserrat" pitchFamily="2" charset="77"/>
                <a:ea typeface="Arial Black" charset="0"/>
                <a:cs typeface="Arial Black" charset="0"/>
              </a:endParaRPr>
            </a:p>
          </p:txBody>
        </p:sp>
      </p:grpSp>
      <p:grpSp>
        <p:nvGrpSpPr>
          <p:cNvPr id="23" name="Group 22">
            <a:extLst>
              <a:ext uri="{FF2B5EF4-FFF2-40B4-BE49-F238E27FC236}">
                <a16:creationId xmlns:a16="http://schemas.microsoft.com/office/drawing/2014/main" id="{9616071D-BFC6-114E-8387-0F0C4E593A67}"/>
              </a:ext>
            </a:extLst>
          </p:cNvPr>
          <p:cNvGrpSpPr/>
          <p:nvPr/>
        </p:nvGrpSpPr>
        <p:grpSpPr>
          <a:xfrm>
            <a:off x="6304330" y="2535334"/>
            <a:ext cx="2104832" cy="2104832"/>
            <a:chOff x="894218" y="2344128"/>
            <a:chExt cx="736053" cy="736053"/>
          </a:xfrm>
        </p:grpSpPr>
        <p:sp>
          <p:nvSpPr>
            <p:cNvPr id="24" name="Oval 23">
              <a:extLst>
                <a:ext uri="{FF2B5EF4-FFF2-40B4-BE49-F238E27FC236}">
                  <a16:creationId xmlns:a16="http://schemas.microsoft.com/office/drawing/2014/main" id="{E96EE2AA-4843-404B-9898-798D051BA761}"/>
                </a:ext>
              </a:extLst>
            </p:cNvPr>
            <p:cNvSpPr/>
            <p:nvPr/>
          </p:nvSpPr>
          <p:spPr>
            <a:xfrm>
              <a:off x="938245" y="2393301"/>
              <a:ext cx="648000" cy="6480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000" b="1" i="0" u="none" strike="noStrike" kern="1200" cap="none" spc="0" normalizeH="0" baseline="0" noProof="0" dirty="0">
                  <a:ln>
                    <a:noFill/>
                  </a:ln>
                  <a:solidFill>
                    <a:srgbClr val="8656A3"/>
                  </a:solidFill>
                  <a:effectLst/>
                  <a:uLnTx/>
                  <a:uFillTx/>
                  <a:latin typeface="Montserrat" pitchFamily="2" charset="77"/>
                  <a:ea typeface="Arial Black" charset="0"/>
                  <a:cs typeface="Arial Black" charset="0"/>
                </a:rPr>
                <a:t>51%</a:t>
              </a:r>
            </a:p>
          </p:txBody>
        </p:sp>
        <p:sp>
          <p:nvSpPr>
            <p:cNvPr id="25" name="Block Arc 24">
              <a:extLst>
                <a:ext uri="{FF2B5EF4-FFF2-40B4-BE49-F238E27FC236}">
                  <a16:creationId xmlns:a16="http://schemas.microsoft.com/office/drawing/2014/main" id="{55D808E6-5FDF-5E43-B3DB-DA0A8C8DF851}"/>
                </a:ext>
              </a:extLst>
            </p:cNvPr>
            <p:cNvSpPr/>
            <p:nvPr/>
          </p:nvSpPr>
          <p:spPr>
            <a:xfrm rot="5400000" flipH="1">
              <a:off x="894218" y="2344128"/>
              <a:ext cx="736053" cy="736053"/>
            </a:xfrm>
            <a:prstGeom prst="blockArc">
              <a:avLst>
                <a:gd name="adj1" fmla="val 10390010"/>
                <a:gd name="adj2" fmla="val 21517711"/>
                <a:gd name="adj3" fmla="val 13173"/>
              </a:avLst>
            </a:prstGeom>
            <a:solidFill>
              <a:srgbClr val="86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1" i="0" u="none" strike="noStrike" kern="1200" cap="none" spc="0" normalizeH="0" baseline="0" noProof="0" dirty="0">
                <a:ln>
                  <a:noFill/>
                </a:ln>
                <a:solidFill>
                  <a:srgbClr val="1F497D">
                    <a:lumMod val="60000"/>
                    <a:lumOff val="40000"/>
                  </a:srgbClr>
                </a:solidFill>
                <a:effectLst/>
                <a:uLnTx/>
                <a:uFillTx/>
                <a:latin typeface="Montserrat" pitchFamily="2" charset="77"/>
                <a:ea typeface="Arial Black" charset="0"/>
                <a:cs typeface="Arial Black" charset="0"/>
              </a:endParaRPr>
            </a:p>
          </p:txBody>
        </p:sp>
      </p:grpSp>
      <p:grpSp>
        <p:nvGrpSpPr>
          <p:cNvPr id="26" name="Group 25">
            <a:extLst>
              <a:ext uri="{FF2B5EF4-FFF2-40B4-BE49-F238E27FC236}">
                <a16:creationId xmlns:a16="http://schemas.microsoft.com/office/drawing/2014/main" id="{305506CE-183C-C34A-9904-FA2E31DD44F6}"/>
              </a:ext>
            </a:extLst>
          </p:cNvPr>
          <p:cNvGrpSpPr/>
          <p:nvPr/>
        </p:nvGrpSpPr>
        <p:grpSpPr>
          <a:xfrm>
            <a:off x="8995762" y="2535334"/>
            <a:ext cx="2104832" cy="2104832"/>
            <a:chOff x="894218" y="2344128"/>
            <a:chExt cx="736053" cy="736053"/>
          </a:xfrm>
        </p:grpSpPr>
        <p:sp>
          <p:nvSpPr>
            <p:cNvPr id="27" name="Oval 26">
              <a:extLst>
                <a:ext uri="{FF2B5EF4-FFF2-40B4-BE49-F238E27FC236}">
                  <a16:creationId xmlns:a16="http://schemas.microsoft.com/office/drawing/2014/main" id="{04479C97-DAF9-7545-9A09-BF80AA396BED}"/>
                </a:ext>
              </a:extLst>
            </p:cNvPr>
            <p:cNvSpPr/>
            <p:nvPr/>
          </p:nvSpPr>
          <p:spPr>
            <a:xfrm>
              <a:off x="938245" y="2393301"/>
              <a:ext cx="648000" cy="6480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000" b="1" i="0" u="none" strike="noStrike" kern="1200" cap="none" spc="0" normalizeH="0" baseline="0" noProof="0" dirty="0">
                  <a:ln>
                    <a:noFill/>
                  </a:ln>
                  <a:solidFill>
                    <a:srgbClr val="2B9E48"/>
                  </a:solidFill>
                  <a:effectLst/>
                  <a:uLnTx/>
                  <a:uFillTx/>
                  <a:latin typeface="Montserrat" pitchFamily="2" charset="77"/>
                  <a:ea typeface="Arial Black" charset="0"/>
                  <a:cs typeface="Arial Black" charset="0"/>
                </a:rPr>
                <a:t>35%</a:t>
              </a:r>
            </a:p>
          </p:txBody>
        </p:sp>
        <p:sp>
          <p:nvSpPr>
            <p:cNvPr id="28" name="Block Arc 27">
              <a:extLst>
                <a:ext uri="{FF2B5EF4-FFF2-40B4-BE49-F238E27FC236}">
                  <a16:creationId xmlns:a16="http://schemas.microsoft.com/office/drawing/2014/main" id="{2DBC342D-A718-384E-BC98-649B31D95793}"/>
                </a:ext>
              </a:extLst>
            </p:cNvPr>
            <p:cNvSpPr/>
            <p:nvPr/>
          </p:nvSpPr>
          <p:spPr>
            <a:xfrm rot="5400000" flipH="1">
              <a:off x="894218" y="2344128"/>
              <a:ext cx="736053" cy="736053"/>
            </a:xfrm>
            <a:prstGeom prst="blockArc">
              <a:avLst>
                <a:gd name="adj1" fmla="val 13996210"/>
                <a:gd name="adj2" fmla="val 21517711"/>
                <a:gd name="adj3" fmla="val 13173"/>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1" i="0" u="none" strike="noStrike" kern="1200" cap="none" spc="0" normalizeH="0" baseline="0" noProof="0" dirty="0">
                <a:ln>
                  <a:noFill/>
                </a:ln>
                <a:solidFill>
                  <a:srgbClr val="1F497D">
                    <a:lumMod val="60000"/>
                    <a:lumOff val="40000"/>
                  </a:srgbClr>
                </a:solidFill>
                <a:effectLst/>
                <a:uLnTx/>
                <a:uFillTx/>
                <a:latin typeface="Montserrat" pitchFamily="2" charset="77"/>
                <a:ea typeface="Arial Black" charset="0"/>
                <a:cs typeface="Arial Black" charset="0"/>
              </a:endParaRPr>
            </a:p>
          </p:txBody>
        </p:sp>
      </p:grpSp>
      <p:sp>
        <p:nvSpPr>
          <p:cNvPr id="31" name="Rectangle 30">
            <a:extLst>
              <a:ext uri="{FF2B5EF4-FFF2-40B4-BE49-F238E27FC236}">
                <a16:creationId xmlns:a16="http://schemas.microsoft.com/office/drawing/2014/main" id="{D26FA62A-E3CF-4D4E-87B7-6B642CB44C2A}"/>
              </a:ext>
            </a:extLst>
          </p:cNvPr>
          <p:cNvSpPr/>
          <p:nvPr/>
        </p:nvSpPr>
        <p:spPr>
          <a:xfrm>
            <a:off x="1226278" y="4834364"/>
            <a:ext cx="1674120" cy="9848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272"/>
                </a:solidFill>
                <a:effectLst/>
                <a:uLnTx/>
                <a:uFillTx/>
                <a:latin typeface="Roboto Light" panose="02000000000000000000" pitchFamily="2" charset="0"/>
                <a:ea typeface="Roboto Light" panose="02000000000000000000" pitchFamily="2" charset="0"/>
                <a:cs typeface="+mn-cs"/>
              </a:rPr>
              <a:t>Only 3% of companies’ data meets basic quality standards.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17272"/>
                </a:solidFill>
                <a:effectLst/>
                <a:uLnTx/>
                <a:uFillTx/>
                <a:latin typeface="Roboto Light" panose="02000000000000000000" pitchFamily="2" charset="0"/>
                <a:ea typeface="Roboto Light" panose="02000000000000000000" pitchFamily="2" charset="0"/>
                <a:cs typeface="+mn-cs"/>
              </a:rPr>
              <a:t>(Source: Nagle et al, 2017)</a:t>
            </a:r>
          </a:p>
        </p:txBody>
      </p:sp>
      <p:sp>
        <p:nvSpPr>
          <p:cNvPr id="7" name="Rectangle 6">
            <a:extLst>
              <a:ext uri="{FF2B5EF4-FFF2-40B4-BE49-F238E27FC236}">
                <a16:creationId xmlns:a16="http://schemas.microsoft.com/office/drawing/2014/main" id="{EC545DD7-256A-40A2-B80B-54BB94D1EAB2}"/>
              </a:ext>
            </a:extLst>
          </p:cNvPr>
          <p:cNvSpPr/>
          <p:nvPr/>
        </p:nvSpPr>
        <p:spPr>
          <a:xfrm>
            <a:off x="3682996" y="4866615"/>
            <a:ext cx="196463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272"/>
                </a:solidFill>
                <a:effectLst/>
                <a:uLnTx/>
                <a:uFillTx/>
                <a:latin typeface="Roboto Light" panose="02000000000000000000" pitchFamily="2" charset="0"/>
                <a:ea typeface="Roboto Light" panose="02000000000000000000" pitchFamily="2" charset="0"/>
                <a:cs typeface="+mn-cs"/>
              </a:rPr>
              <a:t>Organizations </a:t>
            </a:r>
            <a:r>
              <a:rPr lang="en-US" sz="1200" dirty="0">
                <a:solidFill>
                  <a:srgbClr val="717272"/>
                </a:solidFill>
                <a:latin typeface="Roboto Light" panose="02000000000000000000" pitchFamily="2" charset="0"/>
                <a:ea typeface="Roboto Light" panose="02000000000000000000" pitchFamily="2" charset="0"/>
              </a:rPr>
              <a:t>suspect</a:t>
            </a:r>
            <a:r>
              <a:rPr kumimoji="0" lang="en-US" sz="1200" b="0" i="0" u="none" strike="noStrike" kern="1200" cap="none" spc="0" normalizeH="0" baseline="0" noProof="0" dirty="0">
                <a:ln>
                  <a:noFill/>
                </a:ln>
                <a:solidFill>
                  <a:srgbClr val="717272"/>
                </a:solidFill>
                <a:effectLst/>
                <a:uLnTx/>
                <a:uFillTx/>
                <a:latin typeface="Roboto Light" panose="02000000000000000000" pitchFamily="2" charset="0"/>
                <a:ea typeface="Roboto Light" panose="02000000000000000000" pitchFamily="2" charset="0"/>
                <a:cs typeface="+mn-cs"/>
              </a:rPr>
              <a:t> 28% of their customer and prospect data is inaccurate in some way.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17272"/>
                </a:solidFill>
                <a:effectLst/>
                <a:uLnTx/>
                <a:uFillTx/>
                <a:latin typeface="Roboto Light" panose="02000000000000000000" pitchFamily="2" charset="0"/>
                <a:ea typeface="Roboto Light" panose="02000000000000000000" pitchFamily="2" charset="0"/>
                <a:cs typeface="+mn-cs"/>
              </a:rPr>
              <a:t>(Source: Experian, 2020)</a:t>
            </a:r>
            <a:endParaRPr kumimoji="0" lang="en-CA" sz="1000" b="0" i="0" u="none" strike="noStrike" kern="1200" cap="none" spc="0" normalizeH="0" baseline="0" noProof="0" dirty="0">
              <a:ln>
                <a:noFill/>
              </a:ln>
              <a:solidFill>
                <a:srgbClr val="717272"/>
              </a:solidFill>
              <a:effectLst/>
              <a:uLnTx/>
              <a:uFillTx/>
              <a:latin typeface="Roboto Light" panose="02000000000000000000" pitchFamily="2" charset="0"/>
              <a:ea typeface="Roboto Light" panose="02000000000000000000" pitchFamily="2" charset="0"/>
              <a:cs typeface="+mn-cs"/>
            </a:endParaRPr>
          </a:p>
        </p:txBody>
      </p:sp>
      <p:sp>
        <p:nvSpPr>
          <p:cNvPr id="8" name="Rectangle 7">
            <a:extLst>
              <a:ext uri="{FF2B5EF4-FFF2-40B4-BE49-F238E27FC236}">
                <a16:creationId xmlns:a16="http://schemas.microsoft.com/office/drawing/2014/main" id="{6D86C912-2951-431C-A236-62BB3467DF52}"/>
              </a:ext>
            </a:extLst>
          </p:cNvPr>
          <p:cNvSpPr/>
          <p:nvPr/>
        </p:nvSpPr>
        <p:spPr>
          <a:xfrm>
            <a:off x="6521682" y="4866615"/>
            <a:ext cx="1887480" cy="16619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272"/>
                </a:solidFill>
                <a:effectLst/>
                <a:uLnTx/>
                <a:uFillTx/>
                <a:latin typeface="Roboto Light" panose="02000000000000000000" pitchFamily="2" charset="0"/>
                <a:ea typeface="Roboto Light" panose="02000000000000000000" pitchFamily="2" charset="0"/>
                <a:cs typeface="+mn-cs"/>
              </a:rPr>
              <a:t>Only 51% of organizations consider the current state of their CRM or ERP data to be clean, allowing them to fully leverage it.</a:t>
            </a:r>
          </a:p>
          <a:p>
            <a:pPr algn="ctr" defTabSz="914400">
              <a:defRPr/>
            </a:pPr>
            <a:r>
              <a:rPr kumimoji="0" lang="en-US" sz="1000" b="0" i="0" u="none" strike="noStrike" kern="1200" cap="none" spc="0" normalizeH="0" baseline="0" noProof="0" dirty="0">
                <a:ln>
                  <a:noFill/>
                </a:ln>
                <a:solidFill>
                  <a:srgbClr val="717272"/>
                </a:solidFill>
                <a:effectLst/>
                <a:uLnTx/>
                <a:uFillTx/>
                <a:latin typeface="Roboto Light" panose="02000000000000000000" pitchFamily="2" charset="0"/>
                <a:ea typeface="Roboto Light" panose="02000000000000000000" pitchFamily="2" charset="0"/>
                <a:cs typeface="+mn-cs"/>
              </a:rPr>
              <a:t>(Source: Experian,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137F7704-C45C-4EC3-82FF-46F5D9224BBB}"/>
              </a:ext>
            </a:extLst>
          </p:cNvPr>
          <p:cNvSpPr/>
          <p:nvPr/>
        </p:nvSpPr>
        <p:spPr>
          <a:xfrm>
            <a:off x="9278622" y="5019029"/>
            <a:ext cx="1979178" cy="984885"/>
          </a:xfrm>
          <a:prstGeom prst="rect">
            <a:avLst/>
          </a:prstGeom>
        </p:spPr>
        <p:txBody>
          <a:bodyPr wrap="square">
            <a:spAutoFit/>
          </a:bodyPr>
          <a:lstStyle/>
          <a:p>
            <a:pPr algn="ctr" defTabSz="914400">
              <a:defRPr/>
            </a:pPr>
            <a:r>
              <a:rPr kumimoji="0" lang="en-US" sz="1200" b="0" i="0" u="none" strike="noStrike" kern="1200" cap="none" spc="0" normalizeH="0" baseline="0" noProof="0" dirty="0">
                <a:ln>
                  <a:noFill/>
                </a:ln>
                <a:solidFill>
                  <a:srgbClr val="717272"/>
                </a:solidFill>
                <a:effectLst/>
                <a:uLnTx/>
                <a:uFillTx/>
                <a:latin typeface="Roboto Light" panose="02000000000000000000" pitchFamily="2" charset="0"/>
                <a:ea typeface="Roboto Light" panose="02000000000000000000" pitchFamily="2" charset="0"/>
                <a:cs typeface="+mn-cs"/>
              </a:rPr>
              <a:t>35% of organizations say they’re not able to see a ROI for data management initiatives.</a:t>
            </a:r>
          </a:p>
          <a:p>
            <a:pPr algn="ctr" defTabSz="914400">
              <a:defRPr/>
            </a:pPr>
            <a:r>
              <a:rPr kumimoji="0" lang="en-US" sz="1000" b="0" i="0" u="none" strike="noStrike" kern="1200" cap="none" spc="0" normalizeH="0" baseline="0" noProof="0" dirty="0">
                <a:ln>
                  <a:noFill/>
                </a:ln>
                <a:solidFill>
                  <a:srgbClr val="717272"/>
                </a:solidFill>
                <a:effectLst/>
                <a:uLnTx/>
                <a:uFillTx/>
                <a:latin typeface="Roboto Light" panose="02000000000000000000" pitchFamily="2" charset="0"/>
                <a:ea typeface="Roboto Light" panose="02000000000000000000" pitchFamily="2" charset="0"/>
                <a:cs typeface="+mn-cs"/>
              </a:rPr>
              <a:t>(Source: Experian, 2020)</a:t>
            </a:r>
          </a:p>
        </p:txBody>
      </p:sp>
      <p:sp>
        <p:nvSpPr>
          <p:cNvPr id="29" name="TextBox 28">
            <a:extLst>
              <a:ext uri="{FF2B5EF4-FFF2-40B4-BE49-F238E27FC236}">
                <a16:creationId xmlns:a16="http://schemas.microsoft.com/office/drawing/2014/main" id="{F8CCFDEE-E4B0-4BD7-AB47-EC08C5EAD27D}"/>
              </a:ext>
            </a:extLst>
          </p:cNvPr>
          <p:cNvSpPr txBox="1"/>
          <p:nvPr/>
        </p:nvSpPr>
        <p:spPr>
          <a:xfrm>
            <a:off x="8755253" y="6421313"/>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R</a:t>
            </a:r>
            <a:r>
              <a:rPr lang="en-CA" sz="800" spc="-15" dirty="0">
                <a:solidFill>
                  <a:schemeClr val="tx1">
                    <a:lumMod val="50000"/>
                  </a:schemeClr>
                </a:solidFill>
                <a:latin typeface="Exo" panose="02000503000000000000" pitchFamily="2" charset="77"/>
              </a:rPr>
              <a:t>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17</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30" name="Title 3">
            <a:extLst>
              <a:ext uri="{FF2B5EF4-FFF2-40B4-BE49-F238E27FC236}">
                <a16:creationId xmlns:a16="http://schemas.microsoft.com/office/drawing/2014/main" id="{EA473058-66FF-4C9D-A9E6-A8C2E3391D63}"/>
              </a:ext>
            </a:extLst>
          </p:cNvPr>
          <p:cNvSpPr txBox="1">
            <a:spLocks/>
          </p:cNvSpPr>
          <p:nvPr/>
        </p:nvSpPr>
        <p:spPr>
          <a:xfrm>
            <a:off x="598926" y="375131"/>
            <a:ext cx="10995735" cy="831850"/>
          </a:xfrm>
          <a:prstGeom prst="rect">
            <a:avLst/>
          </a:prstGeom>
        </p:spPr>
        <p:txBody>
          <a:bodyPr/>
          <a:lstStyle>
            <a:lvl1pPr>
              <a:defRPr>
                <a:latin typeface="+mj-lt"/>
                <a:ea typeface="+mj-ea"/>
                <a:cs typeface="+mj-cs"/>
              </a:defRPr>
            </a:lvl1pPr>
          </a:lstStyle>
          <a:p>
            <a:pPr defTabSz="914400"/>
            <a:r>
              <a:rPr lang="en-US" sz="4000" kern="0" dirty="0">
                <a:solidFill>
                  <a:srgbClr val="2576B7"/>
                </a:solidFill>
                <a:latin typeface="Montserrat SemiBold" pitchFamily="2" charset="77"/>
                <a:cs typeface="Arial" panose="020B0604020202020204" pitchFamily="34" charset="0"/>
              </a:rPr>
              <a:t>Absent or sub-optimal data governance leads to data debt</a:t>
            </a:r>
          </a:p>
        </p:txBody>
      </p:sp>
    </p:spTree>
    <p:extLst>
      <p:ext uri="{BB962C8B-B14F-4D97-AF65-F5344CB8AC3E}">
        <p14:creationId xmlns:p14="http://schemas.microsoft.com/office/powerpoint/2010/main" val="1759334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C304D8D-5AC6-4373-9E40-877D7E844E52}"/>
              </a:ext>
            </a:extLst>
          </p:cNvPr>
          <p:cNvPicPr>
            <a:picLocks noChangeAspect="1"/>
          </p:cNvPicPr>
          <p:nvPr/>
        </p:nvPicPr>
        <p:blipFill rotWithShape="1">
          <a:blip r:embed="rId3"/>
          <a:srcRect t="8703" r="2130" b="2587"/>
          <a:stretch/>
        </p:blipFill>
        <p:spPr>
          <a:xfrm>
            <a:off x="4559131" y="3137364"/>
            <a:ext cx="4229468" cy="3720636"/>
          </a:xfrm>
          <a:prstGeom prst="rect">
            <a:avLst/>
          </a:prstGeom>
        </p:spPr>
      </p:pic>
      <p:sp>
        <p:nvSpPr>
          <p:cNvPr id="5" name="Title 4">
            <a:extLst>
              <a:ext uri="{FF2B5EF4-FFF2-40B4-BE49-F238E27FC236}">
                <a16:creationId xmlns:a16="http://schemas.microsoft.com/office/drawing/2014/main" id="{012EB476-FD86-0048-AFB1-B2B649628063}"/>
              </a:ext>
            </a:extLst>
          </p:cNvPr>
          <p:cNvSpPr>
            <a:spLocks noGrp="1"/>
          </p:cNvSpPr>
          <p:nvPr>
            <p:ph type="title"/>
          </p:nvPr>
        </p:nvSpPr>
        <p:spPr>
          <a:xfrm>
            <a:off x="522071" y="265490"/>
            <a:ext cx="3792753" cy="1127702"/>
          </a:xfrm>
        </p:spPr>
        <p:txBody>
          <a:bodyPr/>
          <a:lstStyle/>
          <a:p>
            <a:r>
              <a:rPr lang="en-US" sz="4000" dirty="0">
                <a:solidFill>
                  <a:schemeClr val="bg1"/>
                </a:solidFill>
                <a:latin typeface="Montserrat SemiBold" panose="00000700000000000000" pitchFamily="2" charset="0"/>
              </a:rPr>
              <a:t>Embrace the technology </a:t>
            </a:r>
          </a:p>
        </p:txBody>
      </p:sp>
      <p:sp>
        <p:nvSpPr>
          <p:cNvPr id="10" name="Content Placeholder 9">
            <a:extLst>
              <a:ext uri="{FF2B5EF4-FFF2-40B4-BE49-F238E27FC236}">
                <a16:creationId xmlns:a16="http://schemas.microsoft.com/office/drawing/2014/main" id="{F2F5ACF0-29FF-B044-B5A4-719861701264}"/>
              </a:ext>
            </a:extLst>
          </p:cNvPr>
          <p:cNvSpPr>
            <a:spLocks noGrp="1"/>
          </p:cNvSpPr>
          <p:nvPr>
            <p:ph idx="19"/>
          </p:nvPr>
        </p:nvSpPr>
        <p:spPr>
          <a:xfrm>
            <a:off x="626847" y="2160500"/>
            <a:ext cx="3250622" cy="2891174"/>
          </a:xfrm>
        </p:spPr>
        <p:txBody>
          <a:bodyPr/>
          <a:lstStyle/>
          <a:p>
            <a:r>
              <a:rPr lang="en-US" dirty="0"/>
              <a:t>Make the available data governance tools and technology work for you:</a:t>
            </a:r>
          </a:p>
          <a:p>
            <a:pPr marL="542925" indent="-342900">
              <a:buFont typeface="Wingdings" panose="05000000000000000000" pitchFamily="2" charset="2"/>
              <a:buChar char="q"/>
            </a:pPr>
            <a:r>
              <a:rPr lang="en-CA" dirty="0"/>
              <a:t>Data catalog</a:t>
            </a:r>
          </a:p>
          <a:p>
            <a:pPr marL="542925" indent="-342900">
              <a:buFont typeface="Wingdings" panose="05000000000000000000" pitchFamily="2" charset="2"/>
              <a:buChar char="q"/>
            </a:pPr>
            <a:r>
              <a:rPr lang="en-CA" dirty="0"/>
              <a:t>Business data glossary</a:t>
            </a:r>
          </a:p>
          <a:p>
            <a:pPr marL="542925" indent="-342900">
              <a:buFont typeface="Wingdings" panose="05000000000000000000" pitchFamily="2" charset="2"/>
              <a:buChar char="q"/>
            </a:pPr>
            <a:r>
              <a:rPr lang="en-CA" dirty="0"/>
              <a:t>Data lineage </a:t>
            </a:r>
          </a:p>
          <a:p>
            <a:pPr marL="542925" indent="-342900">
              <a:buFont typeface="Wingdings" panose="05000000000000000000" pitchFamily="2" charset="2"/>
              <a:buChar char="q"/>
            </a:pPr>
            <a:r>
              <a:rPr lang="en-CA" dirty="0"/>
              <a:t>Metadata management</a:t>
            </a:r>
          </a:p>
          <a:p>
            <a:endParaRPr lang="en-US" dirty="0"/>
          </a:p>
          <a:p>
            <a:endParaRPr lang="en-US" dirty="0"/>
          </a:p>
          <a:p>
            <a:endParaRPr lang="en-US" dirty="0"/>
          </a:p>
          <a:p>
            <a:endParaRPr lang="en-US" dirty="0"/>
          </a:p>
        </p:txBody>
      </p:sp>
      <p:pic>
        <p:nvPicPr>
          <p:cNvPr id="12" name="Picture 11">
            <a:extLst>
              <a:ext uri="{FF2B5EF4-FFF2-40B4-BE49-F238E27FC236}">
                <a16:creationId xmlns:a16="http://schemas.microsoft.com/office/drawing/2014/main" id="{D17D3769-51B8-4AB5-8145-663B0D3D42EC}"/>
              </a:ext>
            </a:extLst>
          </p:cNvPr>
          <p:cNvPicPr>
            <a:picLocks noChangeAspect="1"/>
          </p:cNvPicPr>
          <p:nvPr/>
        </p:nvPicPr>
        <p:blipFill>
          <a:blip r:embed="rId4"/>
          <a:stretch>
            <a:fillRect/>
          </a:stretch>
        </p:blipFill>
        <p:spPr>
          <a:xfrm>
            <a:off x="5235929" y="265490"/>
            <a:ext cx="2875873" cy="857565"/>
          </a:xfrm>
          <a:prstGeom prst="rect">
            <a:avLst/>
          </a:prstGeom>
        </p:spPr>
      </p:pic>
      <p:pic>
        <p:nvPicPr>
          <p:cNvPr id="13" name="Picture 12">
            <a:extLst>
              <a:ext uri="{FF2B5EF4-FFF2-40B4-BE49-F238E27FC236}">
                <a16:creationId xmlns:a16="http://schemas.microsoft.com/office/drawing/2014/main" id="{3BAA1A1F-5C06-4147-8868-C949DD0219B2}"/>
              </a:ext>
            </a:extLst>
          </p:cNvPr>
          <p:cNvPicPr>
            <a:picLocks noChangeAspect="1"/>
          </p:cNvPicPr>
          <p:nvPr/>
        </p:nvPicPr>
        <p:blipFill>
          <a:blip r:embed="rId5"/>
          <a:stretch>
            <a:fillRect/>
          </a:stretch>
        </p:blipFill>
        <p:spPr>
          <a:xfrm>
            <a:off x="5301062" y="2336102"/>
            <a:ext cx="2527953" cy="598958"/>
          </a:xfrm>
          <a:prstGeom prst="rect">
            <a:avLst/>
          </a:prstGeom>
        </p:spPr>
      </p:pic>
      <p:grpSp>
        <p:nvGrpSpPr>
          <p:cNvPr id="14" name="Group 13">
            <a:extLst>
              <a:ext uri="{FF2B5EF4-FFF2-40B4-BE49-F238E27FC236}">
                <a16:creationId xmlns:a16="http://schemas.microsoft.com/office/drawing/2014/main" id="{A56D3E64-A026-4391-9BD1-5153B0BDDC39}"/>
              </a:ext>
            </a:extLst>
          </p:cNvPr>
          <p:cNvGrpSpPr/>
          <p:nvPr/>
        </p:nvGrpSpPr>
        <p:grpSpPr>
          <a:xfrm>
            <a:off x="6814725" y="1260384"/>
            <a:ext cx="2793243" cy="756602"/>
            <a:chOff x="7438810" y="237808"/>
            <a:chExt cx="2793243" cy="756602"/>
          </a:xfrm>
        </p:grpSpPr>
        <p:pic>
          <p:nvPicPr>
            <p:cNvPr id="15" name="Picture 14">
              <a:extLst>
                <a:ext uri="{FF2B5EF4-FFF2-40B4-BE49-F238E27FC236}">
                  <a16:creationId xmlns:a16="http://schemas.microsoft.com/office/drawing/2014/main" id="{1EE4A4EF-15B9-487B-A1BA-BA708527F641}"/>
                </a:ext>
              </a:extLst>
            </p:cNvPr>
            <p:cNvPicPr>
              <a:picLocks noChangeAspect="1"/>
            </p:cNvPicPr>
            <p:nvPr/>
          </p:nvPicPr>
          <p:blipFill>
            <a:blip r:embed="rId6"/>
            <a:stretch>
              <a:fillRect/>
            </a:stretch>
          </p:blipFill>
          <p:spPr>
            <a:xfrm>
              <a:off x="7438810" y="237808"/>
              <a:ext cx="1719630" cy="598958"/>
            </a:xfrm>
            <a:prstGeom prst="rect">
              <a:avLst/>
            </a:prstGeom>
          </p:spPr>
        </p:pic>
        <p:pic>
          <p:nvPicPr>
            <p:cNvPr id="16" name="Picture 15">
              <a:extLst>
                <a:ext uri="{FF2B5EF4-FFF2-40B4-BE49-F238E27FC236}">
                  <a16:creationId xmlns:a16="http://schemas.microsoft.com/office/drawing/2014/main" id="{85FCD6F0-83E8-4755-ABE7-FFC41A6ED62B}"/>
                </a:ext>
              </a:extLst>
            </p:cNvPr>
            <p:cNvPicPr>
              <a:picLocks noChangeAspect="1"/>
            </p:cNvPicPr>
            <p:nvPr/>
          </p:nvPicPr>
          <p:blipFill>
            <a:blip r:embed="rId7"/>
            <a:stretch>
              <a:fillRect/>
            </a:stretch>
          </p:blipFill>
          <p:spPr>
            <a:xfrm>
              <a:off x="7918643" y="731902"/>
              <a:ext cx="2313410" cy="262508"/>
            </a:xfrm>
            <a:prstGeom prst="rect">
              <a:avLst/>
            </a:prstGeom>
          </p:spPr>
        </p:pic>
      </p:grpSp>
      <p:pic>
        <p:nvPicPr>
          <p:cNvPr id="17" name="Picture 16">
            <a:extLst>
              <a:ext uri="{FF2B5EF4-FFF2-40B4-BE49-F238E27FC236}">
                <a16:creationId xmlns:a16="http://schemas.microsoft.com/office/drawing/2014/main" id="{6C5B8D45-53DD-4A3A-B395-F42E6B0A970E}"/>
              </a:ext>
            </a:extLst>
          </p:cNvPr>
          <p:cNvPicPr>
            <a:picLocks noChangeAspect="1"/>
          </p:cNvPicPr>
          <p:nvPr/>
        </p:nvPicPr>
        <p:blipFill rotWithShape="1">
          <a:blip r:embed="rId8"/>
          <a:srcRect t="5812" r="11897" b="23144"/>
          <a:stretch/>
        </p:blipFill>
        <p:spPr>
          <a:xfrm>
            <a:off x="9147833" y="2273739"/>
            <a:ext cx="2105901" cy="710628"/>
          </a:xfrm>
          <a:prstGeom prst="rect">
            <a:avLst/>
          </a:prstGeom>
        </p:spPr>
      </p:pic>
      <p:pic>
        <p:nvPicPr>
          <p:cNvPr id="18" name="Picture 17">
            <a:extLst>
              <a:ext uri="{FF2B5EF4-FFF2-40B4-BE49-F238E27FC236}">
                <a16:creationId xmlns:a16="http://schemas.microsoft.com/office/drawing/2014/main" id="{3D1F7F8F-CD1F-4F09-9879-DF13359ABFC0}"/>
              </a:ext>
            </a:extLst>
          </p:cNvPr>
          <p:cNvPicPr>
            <a:picLocks noChangeAspect="1"/>
          </p:cNvPicPr>
          <p:nvPr/>
        </p:nvPicPr>
        <p:blipFill>
          <a:blip r:embed="rId9"/>
          <a:stretch>
            <a:fillRect/>
          </a:stretch>
        </p:blipFill>
        <p:spPr>
          <a:xfrm>
            <a:off x="9198072" y="423326"/>
            <a:ext cx="2000250" cy="819150"/>
          </a:xfrm>
          <a:prstGeom prst="rect">
            <a:avLst/>
          </a:prstGeom>
        </p:spPr>
      </p:pic>
      <p:pic>
        <p:nvPicPr>
          <p:cNvPr id="20" name="Picture 19">
            <a:extLst>
              <a:ext uri="{FF2B5EF4-FFF2-40B4-BE49-F238E27FC236}">
                <a16:creationId xmlns:a16="http://schemas.microsoft.com/office/drawing/2014/main" id="{9D735237-78CB-4644-AE76-FEF1C181293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451263" y="5237228"/>
            <a:ext cx="3194218" cy="819150"/>
          </a:xfrm>
          <a:prstGeom prst="rect">
            <a:avLst/>
          </a:prstGeom>
        </p:spPr>
      </p:pic>
      <p:pic>
        <p:nvPicPr>
          <p:cNvPr id="6" name="Picture 5">
            <a:extLst>
              <a:ext uri="{FF2B5EF4-FFF2-40B4-BE49-F238E27FC236}">
                <a16:creationId xmlns:a16="http://schemas.microsoft.com/office/drawing/2014/main" id="{703164E8-CE6A-4E9C-95BC-909153DB43E2}"/>
              </a:ext>
            </a:extLst>
          </p:cNvPr>
          <p:cNvPicPr>
            <a:picLocks noChangeAspect="1"/>
          </p:cNvPicPr>
          <p:nvPr/>
        </p:nvPicPr>
        <p:blipFill rotWithShape="1">
          <a:blip r:embed="rId11"/>
          <a:srcRect r="3148"/>
          <a:stretch/>
        </p:blipFill>
        <p:spPr>
          <a:xfrm>
            <a:off x="8940748" y="4000546"/>
            <a:ext cx="2530982" cy="712149"/>
          </a:xfrm>
          <a:prstGeom prst="rect">
            <a:avLst/>
          </a:prstGeom>
        </p:spPr>
      </p:pic>
      <p:sp>
        <p:nvSpPr>
          <p:cNvPr id="2" name="TextBox 1">
            <a:extLst>
              <a:ext uri="{FF2B5EF4-FFF2-40B4-BE49-F238E27FC236}">
                <a16:creationId xmlns:a16="http://schemas.microsoft.com/office/drawing/2014/main" id="{8D21EA83-E3FA-4BD2-9BAB-29B92D2FF219}"/>
              </a:ext>
            </a:extLst>
          </p:cNvPr>
          <p:cNvSpPr txBox="1"/>
          <p:nvPr/>
        </p:nvSpPr>
        <p:spPr>
          <a:xfrm>
            <a:off x="455526" y="5306456"/>
            <a:ext cx="3593264" cy="954107"/>
          </a:xfrm>
          <a:prstGeom prst="rect">
            <a:avLst/>
          </a:prstGeom>
          <a:noFill/>
        </p:spPr>
        <p:txBody>
          <a:bodyPr wrap="square" rtlCol="0">
            <a:spAutoFit/>
          </a:bodyPr>
          <a:lstStyle/>
          <a:p>
            <a:pPr algn="ctr"/>
            <a:r>
              <a:rPr lang="en-US" sz="1400" dirty="0">
                <a:solidFill>
                  <a:schemeClr val="bg1"/>
                </a:solidFill>
                <a:latin typeface="Roboto Light" panose="02000000000000000000" pitchFamily="2" charset="0"/>
                <a:ea typeface="Roboto Light" panose="02000000000000000000" pitchFamily="2" charset="0"/>
              </a:rPr>
              <a:t>While data governance tools and technologies are no panacea, leverage their automated and AI-enabled capabilities to </a:t>
            </a:r>
            <a:r>
              <a:rPr lang="en-US" sz="1400" b="1" dirty="0">
                <a:solidFill>
                  <a:schemeClr val="bg1"/>
                </a:solidFill>
                <a:latin typeface="Roboto Light" panose="02000000000000000000" pitchFamily="2" charset="0"/>
                <a:ea typeface="Roboto Light" panose="02000000000000000000" pitchFamily="2" charset="0"/>
              </a:rPr>
              <a:t>augment your data governance program.</a:t>
            </a:r>
            <a:endParaRPr lang="en-CA" sz="1400" b="1" dirty="0">
              <a:solidFill>
                <a:schemeClr val="bg1"/>
              </a:solidFill>
              <a:latin typeface="Roboto Light" panose="02000000000000000000" pitchFamily="2" charset="0"/>
              <a:ea typeface="Roboto Light" panose="02000000000000000000" pitchFamily="2" charset="0"/>
            </a:endParaRPr>
          </a:p>
        </p:txBody>
      </p:sp>
      <p:sp>
        <p:nvSpPr>
          <p:cNvPr id="19" name="TextBox 18">
            <a:extLst>
              <a:ext uri="{FF2B5EF4-FFF2-40B4-BE49-F238E27FC236}">
                <a16:creationId xmlns:a16="http://schemas.microsoft.com/office/drawing/2014/main" id="{3985AFC1-9E9D-4962-8D54-70748BE6BC64}"/>
              </a:ext>
            </a:extLst>
          </p:cNvPr>
          <p:cNvSpPr txBox="1"/>
          <p:nvPr/>
        </p:nvSpPr>
        <p:spPr>
          <a:xfrm>
            <a:off x="8755253" y="6421313"/>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R</a:t>
            </a:r>
            <a:r>
              <a:rPr lang="en-CA" sz="800" spc="-15" dirty="0">
                <a:solidFill>
                  <a:schemeClr val="tx1">
                    <a:lumMod val="50000"/>
                  </a:schemeClr>
                </a:solidFill>
                <a:latin typeface="Exo" panose="02000503000000000000" pitchFamily="2" charset="77"/>
              </a:rPr>
              <a:t>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18</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831838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88643-EC77-BF40-90DE-8A70558493FC}"/>
              </a:ext>
            </a:extLst>
          </p:cNvPr>
          <p:cNvSpPr>
            <a:spLocks noGrp="1"/>
          </p:cNvSpPr>
          <p:nvPr>
            <p:ph type="title"/>
          </p:nvPr>
        </p:nvSpPr>
        <p:spPr>
          <a:xfrm>
            <a:off x="879200" y="427514"/>
            <a:ext cx="5586272" cy="831706"/>
          </a:xfrm>
        </p:spPr>
        <p:txBody>
          <a:bodyPr/>
          <a:lstStyle/>
          <a:p>
            <a:r>
              <a:rPr lang="en-US" sz="4000" b="0" dirty="0">
                <a:solidFill>
                  <a:srgbClr val="2576B7"/>
                </a:solidFill>
                <a:latin typeface="Montserrat SemiBold" pitchFamily="2" charset="77"/>
                <a:cs typeface="Arial" panose="020B0604020202020204" pitchFamily="34" charset="0"/>
              </a:rPr>
              <a:t>Measure success to demonstrate tangible business value </a:t>
            </a:r>
          </a:p>
        </p:txBody>
      </p:sp>
      <p:sp>
        <p:nvSpPr>
          <p:cNvPr id="7" name="Content Placeholder 6">
            <a:extLst>
              <a:ext uri="{FF2B5EF4-FFF2-40B4-BE49-F238E27FC236}">
                <a16:creationId xmlns:a16="http://schemas.microsoft.com/office/drawing/2014/main" id="{6788BF3C-F049-6B45-859A-FAB4467EA0F9}"/>
              </a:ext>
            </a:extLst>
          </p:cNvPr>
          <p:cNvSpPr>
            <a:spLocks noGrp="1"/>
          </p:cNvSpPr>
          <p:nvPr>
            <p:ph idx="13"/>
          </p:nvPr>
        </p:nvSpPr>
        <p:spPr>
          <a:xfrm>
            <a:off x="8179439" y="635342"/>
            <a:ext cx="3134949" cy="1038152"/>
          </a:xfrm>
        </p:spPr>
        <p:txBody>
          <a:bodyPr/>
          <a:lstStyle/>
          <a:p>
            <a:r>
              <a:rPr lang="en-US" b="1" dirty="0">
                <a:solidFill>
                  <a:srgbClr val="FADB85"/>
                </a:solidFill>
                <a:latin typeface="Montserrat SemiBold" panose="00000700000000000000" pitchFamily="2" charset="0"/>
              </a:rPr>
              <a:t>Don’t let measurement be an afterthought:</a:t>
            </a:r>
            <a:endParaRPr lang="en-CA" dirty="0">
              <a:solidFill>
                <a:srgbClr val="FADB85"/>
              </a:solidFill>
              <a:latin typeface="Montserrat SemiBold" panose="00000700000000000000" pitchFamily="2" charset="0"/>
            </a:endParaRPr>
          </a:p>
        </p:txBody>
      </p:sp>
      <p:sp>
        <p:nvSpPr>
          <p:cNvPr id="12" name="Content Placeholder 11">
            <a:extLst>
              <a:ext uri="{FF2B5EF4-FFF2-40B4-BE49-F238E27FC236}">
                <a16:creationId xmlns:a16="http://schemas.microsoft.com/office/drawing/2014/main" id="{A1A964C2-57EA-2643-8BCD-B8AB419029C2}"/>
              </a:ext>
            </a:extLst>
          </p:cNvPr>
          <p:cNvSpPr>
            <a:spLocks noGrp="1"/>
          </p:cNvSpPr>
          <p:nvPr>
            <p:ph idx="15"/>
          </p:nvPr>
        </p:nvSpPr>
        <p:spPr>
          <a:xfrm>
            <a:off x="8229986" y="2082351"/>
            <a:ext cx="3551930" cy="2693297"/>
          </a:xfrm>
        </p:spPr>
        <p:txBody>
          <a:bodyPr/>
          <a:lstStyle/>
          <a:p>
            <a:pPr>
              <a:spcBef>
                <a:spcPts val="0"/>
              </a:spcBef>
            </a:pPr>
            <a:r>
              <a:rPr lang="en-US" dirty="0">
                <a:latin typeface="Roboto Condensed Light" panose="02000000000000000000" pitchFamily="2" charset="0"/>
                <a:ea typeface="Roboto Condensed Light" panose="02000000000000000000" pitchFamily="2" charset="0"/>
              </a:rPr>
              <a:t>Start substantiating early on how you are going to measure success as your data governance  program evolves.</a:t>
            </a:r>
            <a:endParaRPr kumimoji="0" lang="en-US" sz="2000" b="1" i="0" u="none" strike="noStrike" kern="1200" cap="none" spc="0" normalizeH="0" baseline="0" noProof="0" dirty="0">
              <a:ln>
                <a:noFill/>
              </a:ln>
              <a:solidFill>
                <a:srgbClr val="717272"/>
              </a:solidFill>
              <a:effectLst/>
              <a:uLnTx/>
              <a:uFillTx/>
              <a:latin typeface="Roboto Condensed Light" panose="02000000000000000000" pitchFamily="2" charset="0"/>
              <a:ea typeface="Roboto Condensed Light" panose="02000000000000000000" pitchFamily="2" charset="0"/>
            </a:endParaRPr>
          </a:p>
          <a:p>
            <a:pPr>
              <a:spcBef>
                <a:spcPts val="0"/>
              </a:spcBef>
            </a:pPr>
            <a:endParaRPr lang="en-US" dirty="0">
              <a:latin typeface="Roboto Condensed Light" panose="02000000000000000000" pitchFamily="2" charset="0"/>
              <a:ea typeface="Roboto Condensed Light" panose="02000000000000000000" pitchFamily="2" charset="0"/>
            </a:endParaRPr>
          </a:p>
        </p:txBody>
      </p:sp>
      <p:sp>
        <p:nvSpPr>
          <p:cNvPr id="22" name="Content Placeholder 4">
            <a:extLst>
              <a:ext uri="{FF2B5EF4-FFF2-40B4-BE49-F238E27FC236}">
                <a16:creationId xmlns:a16="http://schemas.microsoft.com/office/drawing/2014/main" id="{9DD1A1AA-5395-4D0C-B81C-437260BBC1F8}"/>
              </a:ext>
            </a:extLst>
          </p:cNvPr>
          <p:cNvSpPr txBox="1">
            <a:spLocks/>
          </p:cNvSpPr>
          <p:nvPr/>
        </p:nvSpPr>
        <p:spPr>
          <a:xfrm>
            <a:off x="879200" y="3255991"/>
            <a:ext cx="6712224" cy="755604"/>
          </a:xfrm>
          <a:prstGeom prst="rect">
            <a:avLst/>
          </a:prstGeom>
        </p:spPr>
        <p:txBody>
          <a:bodyPr vert="horz" lIns="0" tIns="0" rIns="0" bIns="0" rtlCol="0">
            <a:noAutofit/>
          </a:bodyPr>
          <a:lstStyle>
            <a:lvl1pPr marL="0" indent="0" algn="l" defTabSz="914400" rtl="0" eaLnBrk="1" latinLnBrk="0" hangingPunct="1">
              <a:lnSpc>
                <a:spcPts val="2600"/>
              </a:lnSpc>
              <a:spcBef>
                <a:spcPts val="1000"/>
              </a:spcBef>
              <a:buFont typeface="Arial" panose="020B0604020202020204" pitchFamily="34" charset="0"/>
              <a:buNone/>
              <a:defRPr sz="2000" b="0" i="0" kern="1200">
                <a:solidFill>
                  <a:srgbClr val="717272"/>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ts val="2600"/>
              </a:lnSpc>
              <a:spcBef>
                <a:spcPts val="1000"/>
              </a:spcBef>
              <a:spcAft>
                <a:spcPts val="0"/>
              </a:spcAft>
              <a:buClrTx/>
              <a:buSzTx/>
              <a:tabLst/>
              <a:defRPr/>
            </a:pPr>
            <a:r>
              <a:rPr kumimoji="0" lang="en-US" sz="2400" i="0" u="none" strike="noStrike" kern="1200" cap="none" spc="0" normalizeH="0" baseline="0" noProof="0" dirty="0">
                <a:ln>
                  <a:noFill/>
                </a:ln>
                <a:solidFill>
                  <a:srgbClr val="717272"/>
                </a:solidFill>
                <a:effectLst/>
                <a:uLnTx/>
                <a:uFillTx/>
                <a:latin typeface="Roboto Condensed Light" panose="02000000000000000000" pitchFamily="2" charset="0"/>
                <a:ea typeface="Roboto Condensed Light" panose="02000000000000000000" pitchFamily="2" charset="0"/>
              </a:rPr>
              <a:t>Put data governance into the context of the business:</a:t>
            </a:r>
          </a:p>
          <a:p>
            <a:pPr marL="342900" marR="0" lvl="0" indent="-342900" algn="l" defTabSz="914400" rtl="0" eaLnBrk="1" fontAlgn="auto" latinLnBrk="0" hangingPunct="1">
              <a:lnSpc>
                <a:spcPts val="2600"/>
              </a:lnSpc>
              <a:spcBef>
                <a:spcPts val="1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717272"/>
                </a:solidFill>
                <a:effectLst/>
                <a:uLnTx/>
                <a:uFillTx/>
                <a:latin typeface="Roboto Condensed Light" panose="02000000000000000000" pitchFamily="2" charset="0"/>
                <a:ea typeface="Roboto Condensed Light" panose="02000000000000000000" pitchFamily="2" charset="0"/>
              </a:rPr>
              <a:t>Tie the value of data governance and its initiatives back to the business capabilities that are enabled.</a:t>
            </a:r>
          </a:p>
          <a:p>
            <a:pPr marL="342900" marR="0" lvl="0" indent="-342900" algn="l" defTabSz="914400" rtl="0" eaLnBrk="1" fontAlgn="auto" latinLnBrk="0" hangingPunct="1">
              <a:lnSpc>
                <a:spcPts val="2600"/>
              </a:lnSpc>
              <a:spcBef>
                <a:spcPts val="1000"/>
              </a:spcBef>
              <a:spcAft>
                <a:spcPts val="0"/>
              </a:spcAft>
              <a:buClrTx/>
              <a:buSzTx/>
              <a:buFont typeface="Arial" panose="020B0604020202020204" pitchFamily="34" charset="0"/>
              <a:buChar char="•"/>
              <a:tabLst/>
              <a:defRPr/>
            </a:pPr>
            <a:r>
              <a:rPr lang="en-US" sz="2400" dirty="0">
                <a:latin typeface="Roboto Condensed Light" panose="02000000000000000000" pitchFamily="2" charset="0"/>
                <a:ea typeface="Roboto Condensed Light" panose="02000000000000000000" pitchFamily="2" charset="0"/>
              </a:rPr>
              <a:t>L</a:t>
            </a:r>
            <a:r>
              <a:rPr kumimoji="0" lang="en-US" sz="2400" i="0" u="none" strike="noStrike" kern="1200" cap="none" spc="0" normalizeH="0" baseline="0" noProof="0" dirty="0">
                <a:ln>
                  <a:noFill/>
                </a:ln>
                <a:solidFill>
                  <a:srgbClr val="717272"/>
                </a:solidFill>
                <a:effectLst/>
                <a:uLnTx/>
                <a:uFillTx/>
                <a:latin typeface="Roboto Condensed Light" panose="02000000000000000000" pitchFamily="2" charset="0"/>
                <a:ea typeface="Roboto Condensed Light" panose="02000000000000000000" pitchFamily="2" charset="0"/>
              </a:rPr>
              <a:t>everage the KPIs of those business capabilities to demonstrate tangible and measurable value</a:t>
            </a:r>
            <a:r>
              <a:rPr lang="en-US" sz="2400" dirty="0">
                <a:latin typeface="Roboto Condensed Light" panose="02000000000000000000" pitchFamily="2" charset="0"/>
                <a:ea typeface="Roboto Condensed Light" panose="02000000000000000000" pitchFamily="2" charset="0"/>
              </a:rPr>
              <a:t>. Use</a:t>
            </a:r>
            <a:r>
              <a:rPr kumimoji="0" lang="en-US" sz="2400" i="0" u="none" strike="noStrike" kern="1200" cap="none" spc="0" normalizeH="0" baseline="0" noProof="0" dirty="0">
                <a:ln>
                  <a:noFill/>
                </a:ln>
                <a:solidFill>
                  <a:srgbClr val="717272"/>
                </a:solidFill>
                <a:effectLst/>
                <a:uLnTx/>
                <a:uFillTx/>
                <a:latin typeface="Roboto Condensed Light" panose="02000000000000000000" pitchFamily="2" charset="0"/>
                <a:ea typeface="Roboto Condensed Light" panose="02000000000000000000" pitchFamily="2" charset="0"/>
              </a:rPr>
              <a:t> terms and language that will resonate with senior leadership.</a:t>
            </a:r>
          </a:p>
          <a:p>
            <a:pPr marL="171450" marR="0" lvl="0" indent="-171450" algn="l" defTabSz="914400" rtl="0" eaLnBrk="1" fontAlgn="auto" latinLnBrk="0" hangingPunct="1">
              <a:lnSpc>
                <a:spcPts val="2600"/>
              </a:lnSpc>
              <a:spcBef>
                <a:spcPts val="100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srgbClr val="4B4B4B"/>
              </a:solidFill>
              <a:effectLst/>
              <a:uLnTx/>
              <a:uFillTx/>
              <a:latin typeface="Roboto Condensed Light" panose="02000000000000000000" pitchFamily="2" charset="0"/>
              <a:ea typeface="Roboto Condensed Light" panose="02000000000000000000" pitchFamily="2" charset="0"/>
            </a:endParaRPr>
          </a:p>
        </p:txBody>
      </p:sp>
      <p:sp>
        <p:nvSpPr>
          <p:cNvPr id="13" name="TextBox 12">
            <a:extLst>
              <a:ext uri="{FF2B5EF4-FFF2-40B4-BE49-F238E27FC236}">
                <a16:creationId xmlns:a16="http://schemas.microsoft.com/office/drawing/2014/main" id="{8D782A4E-F03B-4364-86BA-AD8C071B7C4A}"/>
              </a:ext>
            </a:extLst>
          </p:cNvPr>
          <p:cNvSpPr txBox="1"/>
          <p:nvPr/>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19</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350196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p:txBody>
          <a:bodyPr>
            <a:noAutofit/>
          </a:bodyPr>
          <a:lstStyle/>
          <a:p>
            <a:r>
              <a:rPr lang="en-US" sz="4000" dirty="0">
                <a:solidFill>
                  <a:srgbClr val="2576B7"/>
                </a:solidFill>
                <a:latin typeface="Montserrat SemiBold" panose="00000700000000000000" pitchFamily="2" charset="0"/>
              </a:rPr>
              <a:t>Analyst</a:t>
            </a:r>
            <a:br>
              <a:rPr lang="en-US" sz="4000" dirty="0">
                <a:solidFill>
                  <a:srgbClr val="2576B7"/>
                </a:solidFill>
                <a:latin typeface="Montserrat SemiBold" panose="00000700000000000000" pitchFamily="2" charset="0"/>
              </a:rPr>
            </a:br>
            <a:r>
              <a:rPr lang="en-US" sz="4000" dirty="0">
                <a:solidFill>
                  <a:srgbClr val="2576B7"/>
                </a:solidFill>
                <a:latin typeface="Montserrat SemiBold" panose="00000700000000000000" pitchFamily="2" charset="0"/>
              </a:rPr>
              <a:t>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a:xfrm>
            <a:off x="391095" y="2020364"/>
            <a:ext cx="3804293" cy="770461"/>
          </a:xfrm>
        </p:spPr>
        <p:txBody>
          <a:bodyPr>
            <a:noAutofit/>
          </a:bodyPr>
          <a:lstStyle/>
          <a:p>
            <a:r>
              <a:rPr lang="en-CA" dirty="0">
                <a:cs typeface="Arial"/>
              </a:rPr>
              <a:t>Establish a data governance program that brings value to your organization.</a:t>
            </a:r>
            <a:endParaRPr lang="en-US" dirty="0"/>
          </a:p>
        </p:txBody>
      </p:sp>
      <p:sp>
        <p:nvSpPr>
          <p:cNvPr id="8" name="Text Placeholder 7"/>
          <p:cNvSpPr>
            <a:spLocks noGrp="1"/>
          </p:cNvSpPr>
          <p:nvPr>
            <p:ph type="body" sz="quarter" idx="13"/>
          </p:nvPr>
        </p:nvSpPr>
        <p:spPr>
          <a:xfrm>
            <a:off x="5232400" y="5058297"/>
            <a:ext cx="4734429" cy="1269682"/>
          </a:xfrm>
        </p:spPr>
        <p:txBody>
          <a:bodyPr>
            <a:noAutofit/>
          </a:bodyPr>
          <a:lstStyle/>
          <a:p>
            <a:r>
              <a:rPr lang="en-US" dirty="0"/>
              <a:t>Crystal Singh</a:t>
            </a:r>
            <a:br>
              <a:rPr lang="en-US" dirty="0"/>
            </a:br>
            <a:r>
              <a:rPr lang="en-US" dirty="0">
                <a:latin typeface="Montserrat Medium" pitchFamily="2" charset="77"/>
              </a:rPr>
              <a:t>Director, Research &amp; Advisory, Data &amp; Analytics Practice</a:t>
            </a:r>
            <a:br>
              <a:rPr lang="en-US" dirty="0">
                <a:latin typeface="Montserrat Medium" pitchFamily="2" charset="77"/>
              </a:rPr>
            </a:br>
            <a:r>
              <a:rPr lang="en-US" dirty="0">
                <a:latin typeface="Montserrat Medium" pitchFamily="2" charset="77"/>
              </a:rPr>
              <a:t>Info-Tech Research Group</a:t>
            </a:r>
            <a:endParaRPr lang="en-CA" dirty="0">
              <a:latin typeface="Montserrat Medium" pitchFamily="2" charset="77"/>
            </a:endParaRPr>
          </a:p>
        </p:txBody>
      </p:sp>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xfrm>
            <a:off x="5195888" y="1423204"/>
            <a:ext cx="6661150" cy="2932547"/>
          </a:xfrm>
          <a:prstGeom prst="rect">
            <a:avLst/>
          </a:prstGeom>
        </p:spPr>
        <p:txBody>
          <a:bodyPr>
            <a:noAutofit/>
          </a:bodyPr>
          <a:lstStyle/>
          <a:p>
            <a:pPr marL="0" indent="0">
              <a:buNone/>
            </a:pPr>
            <a:r>
              <a:rPr lang="en-US" sz="1500" dirty="0"/>
              <a:t>Data governance does not sit as an island on its own in the organization – it must align with and be driven by your enterprise governance.</a:t>
            </a:r>
          </a:p>
          <a:p>
            <a:pPr marL="0" indent="0">
              <a:buNone/>
            </a:pPr>
            <a:r>
              <a:rPr lang="en-US" sz="1500" dirty="0"/>
              <a:t>As you build out data governance in your organization, it’s important to keep in mind that this program is meant to be </a:t>
            </a:r>
            <a:r>
              <a:rPr lang="en-CA" sz="1500" dirty="0"/>
              <a:t>an enabling framework of oversight and accountabilities for </a:t>
            </a:r>
            <a:r>
              <a:rPr lang="en-US" sz="1500" dirty="0"/>
              <a:t>managing, handling, and protecting your company’s data assets. I</a:t>
            </a:r>
            <a:r>
              <a:rPr lang="en-CA" sz="1500" dirty="0"/>
              <a:t>t should never be perceived as bureaucratic or inhibiting to your data users.</a:t>
            </a:r>
          </a:p>
          <a:p>
            <a:pPr marL="0" indent="0">
              <a:spcAft>
                <a:spcPts val="600"/>
              </a:spcAft>
              <a:buNone/>
            </a:pPr>
            <a:r>
              <a:rPr lang="en-CA" sz="1500" dirty="0"/>
              <a:t>It should deliver agreed-upon models that are conducive to your organization’s operating culture, offering clarity on who can do what with the data and via what means.</a:t>
            </a:r>
          </a:p>
          <a:p>
            <a:pPr marL="0" indent="0">
              <a:spcAft>
                <a:spcPts val="600"/>
              </a:spcAft>
              <a:buNone/>
            </a:pPr>
            <a:r>
              <a:rPr lang="en-US" sz="1500" dirty="0">
                <a:solidFill>
                  <a:srgbClr val="000000"/>
                </a:solidFill>
                <a:latin typeface="Roboto Condensed Light" panose="02000000000000000000" pitchFamily="2" charset="0"/>
                <a:ea typeface="Roboto Condensed Light" panose="02000000000000000000" pitchFamily="2" charset="0"/>
              </a:rPr>
              <a:t>Data governance is the key enabler for bringing high-quality, trusted, secure, and discoverable data to the right users across your organization. Promote and drive the responsible and ethical use of data while helping to build and foster an organizational culture of data excellence.</a:t>
            </a:r>
            <a:endParaRPr lang="en-CA" sz="1500" dirty="0"/>
          </a:p>
        </p:txBody>
      </p:sp>
      <p:sp>
        <p:nvSpPr>
          <p:cNvPr id="6" name="Rectangle 5">
            <a:extLst>
              <a:ext uri="{FF2B5EF4-FFF2-40B4-BE49-F238E27FC236}">
                <a16:creationId xmlns:a16="http://schemas.microsoft.com/office/drawing/2014/main" id="{CA77F5FC-FE14-7A4D-AA82-AFE3CFD0AC20}"/>
              </a:ext>
            </a:extLst>
          </p:cNvPr>
          <p:cNvSpPr/>
          <p:nvPr/>
        </p:nvSpPr>
        <p:spPr>
          <a:xfrm>
            <a:off x="5232400" y="4839462"/>
            <a:ext cx="6624638"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pic>
        <p:nvPicPr>
          <p:cNvPr id="10" name="Picture 9" descr="A picture containing person, wall, person, indoor&#10;&#10;Description automatically generated">
            <a:extLst>
              <a:ext uri="{FF2B5EF4-FFF2-40B4-BE49-F238E27FC236}">
                <a16:creationId xmlns:a16="http://schemas.microsoft.com/office/drawing/2014/main" id="{E119E581-40A6-4ED3-9D5D-F49FCBA350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769" y="3356578"/>
            <a:ext cx="1998345" cy="1998345"/>
          </a:xfrm>
          <a:prstGeom prst="rect">
            <a:avLst/>
          </a:prstGeom>
        </p:spPr>
      </p:pic>
      <p:sp>
        <p:nvSpPr>
          <p:cNvPr id="9" name="TextBox 8">
            <a:extLst>
              <a:ext uri="{FF2B5EF4-FFF2-40B4-BE49-F238E27FC236}">
                <a16:creationId xmlns:a16="http://schemas.microsoft.com/office/drawing/2014/main" id="{2136F529-F798-4EE3-A1EC-1BFCFF583A27}"/>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2</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12790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C36B98-298F-564B-8EDD-290C8FC4D314}"/>
              </a:ext>
            </a:extLst>
          </p:cNvPr>
          <p:cNvSpPr txBox="1"/>
          <p:nvPr/>
        </p:nvSpPr>
        <p:spPr>
          <a:xfrm>
            <a:off x="320300" y="371975"/>
            <a:ext cx="11692313" cy="1323439"/>
          </a:xfrm>
          <a:prstGeom prst="rect">
            <a:avLst/>
          </a:prstGeom>
          <a:noFill/>
        </p:spPr>
        <p:txBody>
          <a:bodyPr wrap="square" rtlCol="0">
            <a:spAutoFit/>
          </a:bodyPr>
          <a:lstStyle/>
          <a:p>
            <a:pPr>
              <a:defRPr/>
            </a:pPr>
            <a:r>
              <a:rPr lang="en-US" sz="4000" dirty="0">
                <a:solidFill>
                  <a:srgbClr val="2576B7"/>
                </a:solidFill>
                <a:latin typeface="Montserrat SemiBold" pitchFamily="2" charset="77"/>
                <a:ea typeface="+mj-ea"/>
                <a:cs typeface="Arial" panose="020B0604020202020204" pitchFamily="34" charset="0"/>
              </a:rPr>
              <a:t>Build a right-sized roadmap</a:t>
            </a:r>
          </a:p>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2576B7"/>
              </a:solidFill>
              <a:effectLst/>
              <a:uLnTx/>
              <a:uFillTx/>
              <a:latin typeface="Montserrat" pitchFamily="2" charset="77"/>
              <a:ea typeface="+mn-ea"/>
              <a:cs typeface="+mn-cs"/>
            </a:endParaRPr>
          </a:p>
        </p:txBody>
      </p:sp>
      <p:grpSp>
        <p:nvGrpSpPr>
          <p:cNvPr id="53" name="Group 52">
            <a:extLst>
              <a:ext uri="{FF2B5EF4-FFF2-40B4-BE49-F238E27FC236}">
                <a16:creationId xmlns:a16="http://schemas.microsoft.com/office/drawing/2014/main" id="{95B6AECF-CA1E-4AEB-B60B-FAC9C9E6837C}"/>
              </a:ext>
            </a:extLst>
          </p:cNvPr>
          <p:cNvGrpSpPr/>
          <p:nvPr/>
        </p:nvGrpSpPr>
        <p:grpSpPr>
          <a:xfrm>
            <a:off x="6678586" y="2824087"/>
            <a:ext cx="5334027" cy="3819864"/>
            <a:chOff x="5948414" y="2811105"/>
            <a:chExt cx="5334027" cy="3819864"/>
          </a:xfrm>
        </p:grpSpPr>
        <p:grpSp>
          <p:nvGrpSpPr>
            <p:cNvPr id="49" name="Group 48">
              <a:extLst>
                <a:ext uri="{FF2B5EF4-FFF2-40B4-BE49-F238E27FC236}">
                  <a16:creationId xmlns:a16="http://schemas.microsoft.com/office/drawing/2014/main" id="{11EFCDF0-E07F-4785-B6F6-FC0EC597AED4}"/>
                </a:ext>
              </a:extLst>
            </p:cNvPr>
            <p:cNvGrpSpPr/>
            <p:nvPr/>
          </p:nvGrpSpPr>
          <p:grpSpPr>
            <a:xfrm>
              <a:off x="9598923" y="2811105"/>
              <a:ext cx="618031" cy="806422"/>
              <a:chOff x="8895795" y="1202811"/>
              <a:chExt cx="1002582" cy="931268"/>
            </a:xfrm>
          </p:grpSpPr>
          <p:sp>
            <p:nvSpPr>
              <p:cNvPr id="12" name="Freeform 76">
                <a:extLst>
                  <a:ext uri="{FF2B5EF4-FFF2-40B4-BE49-F238E27FC236}">
                    <a16:creationId xmlns:a16="http://schemas.microsoft.com/office/drawing/2014/main" id="{AF823FCD-9B05-8844-9017-6666183086A7}"/>
                  </a:ext>
                </a:extLst>
              </p:cNvPr>
              <p:cNvSpPr>
                <a:spLocks noChangeArrowheads="1"/>
              </p:cNvSpPr>
              <p:nvPr/>
            </p:nvSpPr>
            <p:spPr bwMode="auto">
              <a:xfrm>
                <a:off x="9283092" y="1337406"/>
                <a:ext cx="615285" cy="480693"/>
              </a:xfrm>
              <a:custGeom>
                <a:avLst/>
                <a:gdLst>
                  <a:gd name="T0" fmla="*/ 988 w 989"/>
                  <a:gd name="T1" fmla="*/ 0 h 773"/>
                  <a:gd name="T2" fmla="*/ 241 w 989"/>
                  <a:gd name="T3" fmla="*/ 0 h 773"/>
                  <a:gd name="T4" fmla="*/ 241 w 989"/>
                  <a:gd name="T5" fmla="*/ 579 h 773"/>
                  <a:gd name="T6" fmla="*/ 225 w 989"/>
                  <a:gd name="T7" fmla="*/ 579 h 773"/>
                  <a:gd name="T8" fmla="*/ 225 w 989"/>
                  <a:gd name="T9" fmla="*/ 568 h 773"/>
                  <a:gd name="T10" fmla="*/ 0 w 989"/>
                  <a:gd name="T11" fmla="*/ 568 h 773"/>
                  <a:gd name="T12" fmla="*/ 0 w 989"/>
                  <a:gd name="T13" fmla="*/ 772 h 773"/>
                  <a:gd name="T14" fmla="*/ 96 w 989"/>
                  <a:gd name="T15" fmla="*/ 772 h 773"/>
                  <a:gd name="T16" fmla="*/ 192 w 989"/>
                  <a:gd name="T17" fmla="*/ 772 h 773"/>
                  <a:gd name="T18" fmla="*/ 225 w 989"/>
                  <a:gd name="T19" fmla="*/ 772 h 773"/>
                  <a:gd name="T20" fmla="*/ 988 w 989"/>
                  <a:gd name="T21" fmla="*/ 772 h 773"/>
                  <a:gd name="T22" fmla="*/ 723 w 989"/>
                  <a:gd name="T23" fmla="*/ 386 h 773"/>
                  <a:gd name="T24" fmla="*/ 988 w 989"/>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9" h="773">
                    <a:moveTo>
                      <a:pt x="988" y="0"/>
                    </a:moveTo>
                    <a:lnTo>
                      <a:pt x="241" y="0"/>
                    </a:lnTo>
                    <a:lnTo>
                      <a:pt x="241" y="579"/>
                    </a:lnTo>
                    <a:lnTo>
                      <a:pt x="225" y="579"/>
                    </a:lnTo>
                    <a:lnTo>
                      <a:pt x="225" y="568"/>
                    </a:lnTo>
                    <a:lnTo>
                      <a:pt x="0" y="568"/>
                    </a:lnTo>
                    <a:lnTo>
                      <a:pt x="0" y="772"/>
                    </a:lnTo>
                    <a:lnTo>
                      <a:pt x="96" y="772"/>
                    </a:lnTo>
                    <a:lnTo>
                      <a:pt x="192" y="772"/>
                    </a:lnTo>
                    <a:lnTo>
                      <a:pt x="225" y="772"/>
                    </a:lnTo>
                    <a:lnTo>
                      <a:pt x="988" y="772"/>
                    </a:lnTo>
                    <a:lnTo>
                      <a:pt x="723" y="386"/>
                    </a:lnTo>
                    <a:lnTo>
                      <a:pt x="988" y="0"/>
                    </a:lnTo>
                  </a:path>
                </a:pathLst>
              </a:custGeom>
              <a:solidFill>
                <a:schemeClr val="accent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7F7F7F"/>
                  </a:solidFill>
                  <a:effectLst/>
                  <a:uLnTx/>
                  <a:uFillTx/>
                  <a:latin typeface="Roboto Light" panose="02000000000000000000" pitchFamily="2" charset="0"/>
                  <a:ea typeface="Roboto Light" panose="02000000000000000000" pitchFamily="2" charset="0"/>
                  <a:cs typeface="+mn-cs"/>
                </a:endParaRPr>
              </a:p>
            </p:txBody>
          </p:sp>
          <p:sp>
            <p:nvSpPr>
              <p:cNvPr id="13" name="Freeform 76">
                <a:extLst>
                  <a:ext uri="{FF2B5EF4-FFF2-40B4-BE49-F238E27FC236}">
                    <a16:creationId xmlns:a16="http://schemas.microsoft.com/office/drawing/2014/main" id="{CFB685F4-7EA4-5645-BE01-AA88235E6D76}"/>
                  </a:ext>
                </a:extLst>
              </p:cNvPr>
              <p:cNvSpPr>
                <a:spLocks noChangeArrowheads="1"/>
              </p:cNvSpPr>
              <p:nvPr/>
            </p:nvSpPr>
            <p:spPr bwMode="auto">
              <a:xfrm>
                <a:off x="9283092" y="1337406"/>
                <a:ext cx="615285" cy="480693"/>
              </a:xfrm>
              <a:custGeom>
                <a:avLst/>
                <a:gdLst>
                  <a:gd name="T0" fmla="*/ 988 w 989"/>
                  <a:gd name="T1" fmla="*/ 0 h 773"/>
                  <a:gd name="T2" fmla="*/ 241 w 989"/>
                  <a:gd name="T3" fmla="*/ 0 h 773"/>
                  <a:gd name="T4" fmla="*/ 241 w 989"/>
                  <a:gd name="T5" fmla="*/ 579 h 773"/>
                  <a:gd name="T6" fmla="*/ 225 w 989"/>
                  <a:gd name="T7" fmla="*/ 579 h 773"/>
                  <a:gd name="T8" fmla="*/ 225 w 989"/>
                  <a:gd name="T9" fmla="*/ 568 h 773"/>
                  <a:gd name="T10" fmla="*/ 0 w 989"/>
                  <a:gd name="T11" fmla="*/ 568 h 773"/>
                  <a:gd name="T12" fmla="*/ 0 w 989"/>
                  <a:gd name="T13" fmla="*/ 772 h 773"/>
                  <a:gd name="T14" fmla="*/ 96 w 989"/>
                  <a:gd name="T15" fmla="*/ 772 h 773"/>
                  <a:gd name="T16" fmla="*/ 192 w 989"/>
                  <a:gd name="T17" fmla="*/ 772 h 773"/>
                  <a:gd name="T18" fmla="*/ 225 w 989"/>
                  <a:gd name="T19" fmla="*/ 772 h 773"/>
                  <a:gd name="T20" fmla="*/ 988 w 989"/>
                  <a:gd name="T21" fmla="*/ 772 h 773"/>
                  <a:gd name="T22" fmla="*/ 723 w 989"/>
                  <a:gd name="T23" fmla="*/ 386 h 773"/>
                  <a:gd name="T24" fmla="*/ 988 w 989"/>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9" h="773">
                    <a:moveTo>
                      <a:pt x="988" y="0"/>
                    </a:moveTo>
                    <a:lnTo>
                      <a:pt x="241" y="0"/>
                    </a:lnTo>
                    <a:lnTo>
                      <a:pt x="241" y="579"/>
                    </a:lnTo>
                    <a:lnTo>
                      <a:pt x="225" y="579"/>
                    </a:lnTo>
                    <a:lnTo>
                      <a:pt x="225" y="568"/>
                    </a:lnTo>
                    <a:lnTo>
                      <a:pt x="0" y="568"/>
                    </a:lnTo>
                    <a:lnTo>
                      <a:pt x="0" y="772"/>
                    </a:lnTo>
                    <a:lnTo>
                      <a:pt x="96" y="772"/>
                    </a:lnTo>
                    <a:lnTo>
                      <a:pt x="192" y="772"/>
                    </a:lnTo>
                    <a:lnTo>
                      <a:pt x="225" y="772"/>
                    </a:lnTo>
                    <a:lnTo>
                      <a:pt x="988" y="772"/>
                    </a:lnTo>
                    <a:lnTo>
                      <a:pt x="723" y="386"/>
                    </a:lnTo>
                    <a:lnTo>
                      <a:pt x="988" y="0"/>
                    </a:lnTo>
                  </a:path>
                </a:pathLst>
              </a:custGeom>
              <a:solidFill>
                <a:srgbClr val="000000">
                  <a:alpha val="20000"/>
                </a:srgbClr>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7F7F7F"/>
                  </a:solidFill>
                  <a:effectLst/>
                  <a:uLnTx/>
                  <a:uFillTx/>
                  <a:latin typeface="Roboto Light" panose="02000000000000000000" pitchFamily="2" charset="0"/>
                  <a:ea typeface="Roboto Light" panose="02000000000000000000" pitchFamily="2" charset="0"/>
                  <a:cs typeface="+mn-cs"/>
                </a:endParaRPr>
              </a:p>
            </p:txBody>
          </p:sp>
          <p:sp>
            <p:nvSpPr>
              <p:cNvPr id="14" name="Freeform 77">
                <a:extLst>
                  <a:ext uri="{FF2B5EF4-FFF2-40B4-BE49-F238E27FC236}">
                    <a16:creationId xmlns:a16="http://schemas.microsoft.com/office/drawing/2014/main" id="{A12A90EB-C2E7-AC47-B110-7F10895D7902}"/>
                  </a:ext>
                </a:extLst>
              </p:cNvPr>
              <p:cNvSpPr>
                <a:spLocks noChangeArrowheads="1"/>
              </p:cNvSpPr>
              <p:nvPr/>
            </p:nvSpPr>
            <p:spPr bwMode="auto">
              <a:xfrm>
                <a:off x="9071587" y="1202811"/>
                <a:ext cx="30214" cy="900954"/>
              </a:xfrm>
              <a:custGeom>
                <a:avLst/>
                <a:gdLst>
                  <a:gd name="T0" fmla="*/ 25 w 50"/>
                  <a:gd name="T1" fmla="*/ 0 h 1448"/>
                  <a:gd name="T2" fmla="*/ 25 w 50"/>
                  <a:gd name="T3" fmla="*/ 0 h 1448"/>
                  <a:gd name="T4" fmla="*/ 0 w 50"/>
                  <a:gd name="T5" fmla="*/ 24 h 1448"/>
                  <a:gd name="T6" fmla="*/ 0 w 50"/>
                  <a:gd name="T7" fmla="*/ 97 h 1448"/>
                  <a:gd name="T8" fmla="*/ 0 w 50"/>
                  <a:gd name="T9" fmla="*/ 1423 h 1448"/>
                  <a:gd name="T10" fmla="*/ 0 w 50"/>
                  <a:gd name="T11" fmla="*/ 1423 h 1448"/>
                  <a:gd name="T12" fmla="*/ 25 w 50"/>
                  <a:gd name="T13" fmla="*/ 1447 h 1448"/>
                  <a:gd name="T14" fmla="*/ 25 w 50"/>
                  <a:gd name="T15" fmla="*/ 1447 h 1448"/>
                  <a:gd name="T16" fmla="*/ 49 w 50"/>
                  <a:gd name="T17" fmla="*/ 1423 h 1448"/>
                  <a:gd name="T18" fmla="*/ 49 w 50"/>
                  <a:gd name="T19" fmla="*/ 97 h 1448"/>
                  <a:gd name="T20" fmla="*/ 49 w 50"/>
                  <a:gd name="T21" fmla="*/ 24 h 1448"/>
                  <a:gd name="T22" fmla="*/ 49 w 50"/>
                  <a:gd name="T23" fmla="*/ 24 h 1448"/>
                  <a:gd name="T24" fmla="*/ 25 w 50"/>
                  <a:gd name="T25" fmla="*/ 0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1448">
                    <a:moveTo>
                      <a:pt x="25" y="0"/>
                    </a:moveTo>
                    <a:lnTo>
                      <a:pt x="25" y="0"/>
                    </a:lnTo>
                    <a:cubicBezTo>
                      <a:pt x="12" y="0"/>
                      <a:pt x="0" y="11"/>
                      <a:pt x="0" y="24"/>
                    </a:cubicBezTo>
                    <a:lnTo>
                      <a:pt x="0" y="97"/>
                    </a:lnTo>
                    <a:lnTo>
                      <a:pt x="0" y="1423"/>
                    </a:lnTo>
                    <a:lnTo>
                      <a:pt x="0" y="1423"/>
                    </a:lnTo>
                    <a:cubicBezTo>
                      <a:pt x="0" y="1436"/>
                      <a:pt x="12" y="1447"/>
                      <a:pt x="25" y="1447"/>
                    </a:cubicBezTo>
                    <a:lnTo>
                      <a:pt x="25" y="1447"/>
                    </a:lnTo>
                    <a:cubicBezTo>
                      <a:pt x="38" y="1447"/>
                      <a:pt x="49" y="1436"/>
                      <a:pt x="49" y="1423"/>
                    </a:cubicBezTo>
                    <a:lnTo>
                      <a:pt x="49" y="97"/>
                    </a:lnTo>
                    <a:lnTo>
                      <a:pt x="49" y="24"/>
                    </a:lnTo>
                    <a:lnTo>
                      <a:pt x="49" y="24"/>
                    </a:lnTo>
                    <a:cubicBezTo>
                      <a:pt x="49" y="11"/>
                      <a:pt x="38" y="0"/>
                      <a:pt x="25" y="0"/>
                    </a:cubicBezTo>
                  </a:path>
                </a:pathLst>
              </a:custGeom>
              <a:solidFill>
                <a:schemeClr val="accent4"/>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7F7F7F"/>
                  </a:solidFill>
                  <a:effectLst/>
                  <a:uLnTx/>
                  <a:uFillTx/>
                  <a:latin typeface="Roboto Light" panose="02000000000000000000" pitchFamily="2" charset="0"/>
                  <a:ea typeface="Roboto Light" panose="02000000000000000000" pitchFamily="2" charset="0"/>
                  <a:cs typeface="+mn-cs"/>
                </a:endParaRPr>
              </a:p>
            </p:txBody>
          </p:sp>
          <p:sp>
            <p:nvSpPr>
              <p:cNvPr id="15" name="Freeform 78">
                <a:extLst>
                  <a:ext uri="{FF2B5EF4-FFF2-40B4-BE49-F238E27FC236}">
                    <a16:creationId xmlns:a16="http://schemas.microsoft.com/office/drawing/2014/main" id="{FE60F98B-8536-3143-B031-61679EEBB778}"/>
                  </a:ext>
                </a:extLst>
              </p:cNvPr>
              <p:cNvSpPr>
                <a:spLocks noChangeArrowheads="1"/>
              </p:cNvSpPr>
              <p:nvPr/>
            </p:nvSpPr>
            <p:spPr bwMode="auto">
              <a:xfrm>
                <a:off x="9104552" y="1263241"/>
                <a:ext cx="332363" cy="436742"/>
              </a:xfrm>
              <a:custGeom>
                <a:avLst/>
                <a:gdLst>
                  <a:gd name="T0" fmla="*/ 0 w 532"/>
                  <a:gd name="T1" fmla="*/ 0 h 700"/>
                  <a:gd name="T2" fmla="*/ 531 w 532"/>
                  <a:gd name="T3" fmla="*/ 0 h 700"/>
                  <a:gd name="T4" fmla="*/ 531 w 532"/>
                  <a:gd name="T5" fmla="*/ 699 h 700"/>
                  <a:gd name="T6" fmla="*/ 0 w 532"/>
                  <a:gd name="T7" fmla="*/ 699 h 700"/>
                  <a:gd name="T8" fmla="*/ 0 w 532"/>
                  <a:gd name="T9" fmla="*/ 0 h 700"/>
                </a:gdLst>
                <a:ahLst/>
                <a:cxnLst>
                  <a:cxn ang="0">
                    <a:pos x="T0" y="T1"/>
                  </a:cxn>
                  <a:cxn ang="0">
                    <a:pos x="T2" y="T3"/>
                  </a:cxn>
                  <a:cxn ang="0">
                    <a:pos x="T4" y="T5"/>
                  </a:cxn>
                  <a:cxn ang="0">
                    <a:pos x="T6" y="T7"/>
                  </a:cxn>
                  <a:cxn ang="0">
                    <a:pos x="T8" y="T9"/>
                  </a:cxn>
                </a:cxnLst>
                <a:rect l="0" t="0" r="r" b="b"/>
                <a:pathLst>
                  <a:path w="532" h="700">
                    <a:moveTo>
                      <a:pt x="0" y="0"/>
                    </a:moveTo>
                    <a:lnTo>
                      <a:pt x="531" y="0"/>
                    </a:lnTo>
                    <a:lnTo>
                      <a:pt x="531" y="699"/>
                    </a:lnTo>
                    <a:lnTo>
                      <a:pt x="0" y="699"/>
                    </a:lnTo>
                    <a:lnTo>
                      <a:pt x="0" y="0"/>
                    </a:lnTo>
                  </a:path>
                </a:pathLst>
              </a:custGeom>
              <a:solidFill>
                <a:schemeClr val="accent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7F7F7F"/>
                  </a:solidFill>
                  <a:effectLst/>
                  <a:uLnTx/>
                  <a:uFillTx/>
                  <a:latin typeface="Roboto Light" panose="02000000000000000000" pitchFamily="2" charset="0"/>
                  <a:ea typeface="Roboto Light" panose="02000000000000000000" pitchFamily="2" charset="0"/>
                  <a:cs typeface="+mn-cs"/>
                </a:endParaRPr>
              </a:p>
            </p:txBody>
          </p:sp>
          <p:sp>
            <p:nvSpPr>
              <p:cNvPr id="16" name="Freeform 79">
                <a:extLst>
                  <a:ext uri="{FF2B5EF4-FFF2-40B4-BE49-F238E27FC236}">
                    <a16:creationId xmlns:a16="http://schemas.microsoft.com/office/drawing/2014/main" id="{C3D6D435-251A-A649-A067-6129EE8660D6}"/>
                  </a:ext>
                </a:extLst>
              </p:cNvPr>
              <p:cNvSpPr>
                <a:spLocks noChangeArrowheads="1"/>
              </p:cNvSpPr>
              <p:nvPr/>
            </p:nvSpPr>
            <p:spPr bwMode="auto">
              <a:xfrm>
                <a:off x="9283092" y="1697236"/>
                <a:ext cx="151076" cy="120860"/>
              </a:xfrm>
              <a:custGeom>
                <a:avLst/>
                <a:gdLst>
                  <a:gd name="T0" fmla="*/ 0 w 242"/>
                  <a:gd name="T1" fmla="*/ 193 h 194"/>
                  <a:gd name="T2" fmla="*/ 241 w 242"/>
                  <a:gd name="T3" fmla="*/ 0 h 194"/>
                  <a:gd name="T4" fmla="*/ 0 w 242"/>
                  <a:gd name="T5" fmla="*/ 0 h 194"/>
                  <a:gd name="T6" fmla="*/ 0 w 242"/>
                  <a:gd name="T7" fmla="*/ 193 h 194"/>
                </a:gdLst>
                <a:ahLst/>
                <a:cxnLst>
                  <a:cxn ang="0">
                    <a:pos x="T0" y="T1"/>
                  </a:cxn>
                  <a:cxn ang="0">
                    <a:pos x="T2" y="T3"/>
                  </a:cxn>
                  <a:cxn ang="0">
                    <a:pos x="T4" y="T5"/>
                  </a:cxn>
                  <a:cxn ang="0">
                    <a:pos x="T6" y="T7"/>
                  </a:cxn>
                </a:cxnLst>
                <a:rect l="0" t="0" r="r" b="b"/>
                <a:pathLst>
                  <a:path w="242" h="194">
                    <a:moveTo>
                      <a:pt x="0" y="193"/>
                    </a:moveTo>
                    <a:lnTo>
                      <a:pt x="241" y="0"/>
                    </a:lnTo>
                    <a:lnTo>
                      <a:pt x="0" y="0"/>
                    </a:lnTo>
                    <a:lnTo>
                      <a:pt x="0" y="193"/>
                    </a:lnTo>
                  </a:path>
                </a:pathLst>
              </a:custGeom>
              <a:solidFill>
                <a:schemeClr val="accent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7F7F7F"/>
                  </a:solidFill>
                  <a:effectLst/>
                  <a:uLnTx/>
                  <a:uFillTx/>
                  <a:latin typeface="Roboto Light" panose="02000000000000000000" pitchFamily="2" charset="0"/>
                  <a:ea typeface="Roboto Light" panose="02000000000000000000" pitchFamily="2" charset="0"/>
                  <a:cs typeface="+mn-cs"/>
                </a:endParaRPr>
              </a:p>
            </p:txBody>
          </p:sp>
          <p:sp>
            <p:nvSpPr>
              <p:cNvPr id="17" name="Freeform 79">
                <a:extLst>
                  <a:ext uri="{FF2B5EF4-FFF2-40B4-BE49-F238E27FC236}">
                    <a16:creationId xmlns:a16="http://schemas.microsoft.com/office/drawing/2014/main" id="{8229B006-FEA3-5049-B8E0-49321D399914}"/>
                  </a:ext>
                </a:extLst>
              </p:cNvPr>
              <p:cNvSpPr>
                <a:spLocks noChangeArrowheads="1"/>
              </p:cNvSpPr>
              <p:nvPr/>
            </p:nvSpPr>
            <p:spPr bwMode="auto">
              <a:xfrm>
                <a:off x="9283092" y="1697236"/>
                <a:ext cx="151076" cy="120860"/>
              </a:xfrm>
              <a:custGeom>
                <a:avLst/>
                <a:gdLst>
                  <a:gd name="T0" fmla="*/ 0 w 242"/>
                  <a:gd name="T1" fmla="*/ 193 h 194"/>
                  <a:gd name="T2" fmla="*/ 241 w 242"/>
                  <a:gd name="T3" fmla="*/ 0 h 194"/>
                  <a:gd name="T4" fmla="*/ 0 w 242"/>
                  <a:gd name="T5" fmla="*/ 0 h 194"/>
                  <a:gd name="T6" fmla="*/ 0 w 242"/>
                  <a:gd name="T7" fmla="*/ 193 h 194"/>
                </a:gdLst>
                <a:ahLst/>
                <a:cxnLst>
                  <a:cxn ang="0">
                    <a:pos x="T0" y="T1"/>
                  </a:cxn>
                  <a:cxn ang="0">
                    <a:pos x="T2" y="T3"/>
                  </a:cxn>
                  <a:cxn ang="0">
                    <a:pos x="T4" y="T5"/>
                  </a:cxn>
                  <a:cxn ang="0">
                    <a:pos x="T6" y="T7"/>
                  </a:cxn>
                </a:cxnLst>
                <a:rect l="0" t="0" r="r" b="b"/>
                <a:pathLst>
                  <a:path w="242" h="194">
                    <a:moveTo>
                      <a:pt x="0" y="193"/>
                    </a:moveTo>
                    <a:lnTo>
                      <a:pt x="241" y="0"/>
                    </a:lnTo>
                    <a:lnTo>
                      <a:pt x="0" y="0"/>
                    </a:lnTo>
                    <a:lnTo>
                      <a:pt x="0" y="193"/>
                    </a:lnTo>
                  </a:path>
                </a:pathLst>
              </a:custGeom>
              <a:solidFill>
                <a:srgbClr val="000000">
                  <a:alpha val="30000"/>
                </a:srgbClr>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7F7F7F"/>
                  </a:solidFill>
                  <a:effectLst/>
                  <a:uLnTx/>
                  <a:uFillTx/>
                  <a:latin typeface="Roboto Light" panose="02000000000000000000" pitchFamily="2" charset="0"/>
                  <a:ea typeface="Roboto Light" panose="02000000000000000000" pitchFamily="2" charset="0"/>
                  <a:cs typeface="+mn-cs"/>
                </a:endParaRPr>
              </a:p>
            </p:txBody>
          </p:sp>
          <p:sp>
            <p:nvSpPr>
              <p:cNvPr id="18" name="Freeform 80">
                <a:extLst>
                  <a:ext uri="{FF2B5EF4-FFF2-40B4-BE49-F238E27FC236}">
                    <a16:creationId xmlns:a16="http://schemas.microsoft.com/office/drawing/2014/main" id="{A1CBD420-2346-5E4A-AF7F-30D3AF7FC853}"/>
                  </a:ext>
                </a:extLst>
              </p:cNvPr>
              <p:cNvSpPr>
                <a:spLocks noChangeArrowheads="1"/>
              </p:cNvSpPr>
              <p:nvPr/>
            </p:nvSpPr>
            <p:spPr bwMode="auto">
              <a:xfrm>
                <a:off x="8895795" y="2094392"/>
                <a:ext cx="387296" cy="39687"/>
              </a:xfrm>
              <a:custGeom>
                <a:avLst/>
                <a:gdLst>
                  <a:gd name="T0" fmla="*/ 1245 w 1246"/>
                  <a:gd name="T1" fmla="*/ 126 h 127"/>
                  <a:gd name="T2" fmla="*/ 1245 w 1246"/>
                  <a:gd name="T3" fmla="*/ 126 h 127"/>
                  <a:gd name="T4" fmla="*/ 623 w 1246"/>
                  <a:gd name="T5" fmla="*/ 0 h 127"/>
                  <a:gd name="T6" fmla="*/ 623 w 1246"/>
                  <a:gd name="T7" fmla="*/ 0 h 127"/>
                  <a:gd name="T8" fmla="*/ 0 w 1246"/>
                  <a:gd name="T9" fmla="*/ 126 h 127"/>
                  <a:gd name="T10" fmla="*/ 1245 w 1246"/>
                  <a:gd name="T11" fmla="*/ 126 h 127"/>
                </a:gdLst>
                <a:ahLst/>
                <a:cxnLst>
                  <a:cxn ang="0">
                    <a:pos x="T0" y="T1"/>
                  </a:cxn>
                  <a:cxn ang="0">
                    <a:pos x="T2" y="T3"/>
                  </a:cxn>
                  <a:cxn ang="0">
                    <a:pos x="T4" y="T5"/>
                  </a:cxn>
                  <a:cxn ang="0">
                    <a:pos x="T6" y="T7"/>
                  </a:cxn>
                  <a:cxn ang="0">
                    <a:pos x="T8" y="T9"/>
                  </a:cxn>
                  <a:cxn ang="0">
                    <a:pos x="T10" y="T11"/>
                  </a:cxn>
                </a:cxnLst>
                <a:rect l="0" t="0" r="r" b="b"/>
                <a:pathLst>
                  <a:path w="1246" h="127">
                    <a:moveTo>
                      <a:pt x="1245" y="126"/>
                    </a:moveTo>
                    <a:lnTo>
                      <a:pt x="1245" y="126"/>
                    </a:lnTo>
                    <a:cubicBezTo>
                      <a:pt x="1153" y="53"/>
                      <a:pt x="909" y="0"/>
                      <a:pt x="623" y="0"/>
                    </a:cubicBezTo>
                    <a:lnTo>
                      <a:pt x="623" y="0"/>
                    </a:lnTo>
                    <a:cubicBezTo>
                      <a:pt x="336" y="0"/>
                      <a:pt x="92" y="53"/>
                      <a:pt x="0" y="126"/>
                    </a:cubicBezTo>
                    <a:lnTo>
                      <a:pt x="1245" y="126"/>
                    </a:lnTo>
                  </a:path>
                </a:pathLst>
              </a:custGeom>
              <a:solidFill>
                <a:schemeClr val="accent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7F7F7F"/>
                  </a:solidFill>
                  <a:effectLst/>
                  <a:uLnTx/>
                  <a:uFillTx/>
                  <a:latin typeface="Roboto Light" panose="02000000000000000000" pitchFamily="2" charset="0"/>
                  <a:ea typeface="Roboto Light" panose="02000000000000000000" pitchFamily="2" charset="0"/>
                  <a:cs typeface="+mn-cs"/>
                </a:endParaRPr>
              </a:p>
            </p:txBody>
          </p:sp>
        </p:grpSp>
        <p:sp>
          <p:nvSpPr>
            <p:cNvPr id="20" name="Freeform 19">
              <a:extLst>
                <a:ext uri="{FF2B5EF4-FFF2-40B4-BE49-F238E27FC236}">
                  <a16:creationId xmlns:a16="http://schemas.microsoft.com/office/drawing/2014/main" id="{4F5A023A-F351-D14F-9DB7-98021BC6987C}"/>
                </a:ext>
              </a:extLst>
            </p:cNvPr>
            <p:cNvSpPr>
              <a:spLocks noChangeArrowheads="1"/>
            </p:cNvSpPr>
            <p:nvPr/>
          </p:nvSpPr>
          <p:spPr bwMode="auto">
            <a:xfrm>
              <a:off x="5948414" y="3638317"/>
              <a:ext cx="5334027" cy="2992652"/>
            </a:xfrm>
            <a:custGeom>
              <a:avLst/>
              <a:gdLst>
                <a:gd name="connsiteX0" fmla="*/ 11346695 w 16448871"/>
                <a:gd name="connsiteY0" fmla="*/ 0 h 9442284"/>
                <a:gd name="connsiteX1" fmla="*/ 12148899 w 16448871"/>
                <a:gd name="connsiteY1" fmla="*/ 0 h 9442284"/>
                <a:gd name="connsiteX2" fmla="*/ 12114019 w 16448871"/>
                <a:gd name="connsiteY2" fmla="*/ 9968 h 9442284"/>
                <a:gd name="connsiteX3" fmla="*/ 12001911 w 16448871"/>
                <a:gd name="connsiteY3" fmla="*/ 49841 h 9442284"/>
                <a:gd name="connsiteX4" fmla="*/ 11944611 w 16448871"/>
                <a:gd name="connsiteY4" fmla="*/ 79745 h 9442284"/>
                <a:gd name="connsiteX5" fmla="*/ 11925925 w 16448871"/>
                <a:gd name="connsiteY5" fmla="*/ 98435 h 9442284"/>
                <a:gd name="connsiteX6" fmla="*/ 11925925 w 16448871"/>
                <a:gd name="connsiteY6" fmla="*/ 107157 h 9442284"/>
                <a:gd name="connsiteX7" fmla="*/ 12052983 w 16448871"/>
                <a:gd name="connsiteY7" fmla="*/ 148276 h 9442284"/>
                <a:gd name="connsiteX8" fmla="*/ 12191251 w 16448871"/>
                <a:gd name="connsiteY8" fmla="*/ 198116 h 9442284"/>
                <a:gd name="connsiteX9" fmla="*/ 12328273 w 16448871"/>
                <a:gd name="connsiteY9" fmla="*/ 255433 h 9442284"/>
                <a:gd name="connsiteX10" fmla="*/ 12442873 w 16448871"/>
                <a:gd name="connsiteY10" fmla="*/ 321471 h 9442284"/>
                <a:gd name="connsiteX11" fmla="*/ 12526331 w 16448871"/>
                <a:gd name="connsiteY11" fmla="*/ 417414 h 9442284"/>
                <a:gd name="connsiteX12" fmla="*/ 12501419 w 16448871"/>
                <a:gd name="connsiteY12" fmla="*/ 512111 h 9442284"/>
                <a:gd name="connsiteX13" fmla="*/ 12353187 w 16448871"/>
                <a:gd name="connsiteY13" fmla="*/ 603070 h 9442284"/>
                <a:gd name="connsiteX14" fmla="*/ 12067931 w 16448871"/>
                <a:gd name="connsiteY14" fmla="*/ 687799 h 9442284"/>
                <a:gd name="connsiteX15" fmla="*/ 11757761 w 16448871"/>
                <a:gd name="connsiteY15" fmla="*/ 765052 h 9442284"/>
                <a:gd name="connsiteX16" fmla="*/ 11532297 w 16448871"/>
                <a:gd name="connsiteY16" fmla="*/ 842305 h 9442284"/>
                <a:gd name="connsiteX17" fmla="*/ 11395275 w 16448871"/>
                <a:gd name="connsiteY17" fmla="*/ 923295 h 9442284"/>
                <a:gd name="connsiteX18" fmla="*/ 11350431 w 16448871"/>
                <a:gd name="connsiteY18" fmla="*/ 1009270 h 9442284"/>
                <a:gd name="connsiteX19" fmla="*/ 11412715 w 16448871"/>
                <a:gd name="connsiteY19" fmla="*/ 1122657 h 9442284"/>
                <a:gd name="connsiteX20" fmla="*/ 11670565 w 16448871"/>
                <a:gd name="connsiteY20" fmla="*/ 1293361 h 9442284"/>
                <a:gd name="connsiteX21" fmla="*/ 12258515 w 16448871"/>
                <a:gd name="connsiteY21" fmla="*/ 1545056 h 9442284"/>
                <a:gd name="connsiteX22" fmla="*/ 13408259 w 16448871"/>
                <a:gd name="connsiteY22" fmla="*/ 1923843 h 9442284"/>
                <a:gd name="connsiteX23" fmla="*/ 13813095 w 16448871"/>
                <a:gd name="connsiteY23" fmla="*/ 2053429 h 9442284"/>
                <a:gd name="connsiteX24" fmla="*/ 14204233 w 16448871"/>
                <a:gd name="connsiteY24" fmla="*/ 2197966 h 9442284"/>
                <a:gd name="connsiteX25" fmla="*/ 14576683 w 16448871"/>
                <a:gd name="connsiteY25" fmla="*/ 2359948 h 9442284"/>
                <a:gd name="connsiteX26" fmla="*/ 14929207 w 16448871"/>
                <a:gd name="connsiteY26" fmla="*/ 2539373 h 9442284"/>
                <a:gd name="connsiteX27" fmla="*/ 15274253 w 16448871"/>
                <a:gd name="connsiteY27" fmla="*/ 2748703 h 9442284"/>
                <a:gd name="connsiteX28" fmla="*/ 15590651 w 16448871"/>
                <a:gd name="connsiteY28" fmla="*/ 2985446 h 9442284"/>
                <a:gd name="connsiteX29" fmla="*/ 15873415 w 16448871"/>
                <a:gd name="connsiteY29" fmla="*/ 3252092 h 9442284"/>
                <a:gd name="connsiteX30" fmla="*/ 16112579 w 16448871"/>
                <a:gd name="connsiteY30" fmla="*/ 3554874 h 9442284"/>
                <a:gd name="connsiteX31" fmla="*/ 16369187 w 16448871"/>
                <a:gd name="connsiteY31" fmla="*/ 4088167 h 9442284"/>
                <a:gd name="connsiteX32" fmla="*/ 16446415 w 16448871"/>
                <a:gd name="connsiteY32" fmla="*/ 4731109 h 9442284"/>
                <a:gd name="connsiteX33" fmla="*/ 16277007 w 16448871"/>
                <a:gd name="connsiteY33" fmla="*/ 5518589 h 9442284"/>
                <a:gd name="connsiteX34" fmla="*/ 15757567 w 16448871"/>
                <a:gd name="connsiteY34" fmla="*/ 6499200 h 9442284"/>
                <a:gd name="connsiteX35" fmla="*/ 15087403 w 16448871"/>
                <a:gd name="connsiteY35" fmla="*/ 7360196 h 9442284"/>
                <a:gd name="connsiteX36" fmla="*/ 14067211 w 16448871"/>
                <a:gd name="connsiteY36" fmla="*/ 8414322 h 9442284"/>
                <a:gd name="connsiteX37" fmla="*/ 12909995 w 16448871"/>
                <a:gd name="connsiteY37" fmla="*/ 9442282 h 9442284"/>
                <a:gd name="connsiteX38" fmla="*/ 8875767 w 16448871"/>
                <a:gd name="connsiteY38" fmla="*/ 9442282 h 9442284"/>
                <a:gd name="connsiteX39" fmla="*/ 8875767 w 16448871"/>
                <a:gd name="connsiteY39" fmla="*/ 9442284 h 9442284"/>
                <a:gd name="connsiteX40" fmla="*/ 5773792 w 16448871"/>
                <a:gd name="connsiteY40" fmla="*/ 9442284 h 9442284"/>
                <a:gd name="connsiteX41" fmla="*/ 5773792 w 16448871"/>
                <a:gd name="connsiteY41" fmla="*/ 9442282 h 9442284"/>
                <a:gd name="connsiteX42" fmla="*/ 0 w 16448871"/>
                <a:gd name="connsiteY42" fmla="*/ 9442282 h 9442284"/>
                <a:gd name="connsiteX43" fmla="*/ 790993 w 16448871"/>
                <a:gd name="connsiteY43" fmla="*/ 9206786 h 9442284"/>
                <a:gd name="connsiteX44" fmla="*/ 3355801 w 16448871"/>
                <a:gd name="connsiteY44" fmla="*/ 8401862 h 9442284"/>
                <a:gd name="connsiteX45" fmla="*/ 6427593 w 16448871"/>
                <a:gd name="connsiteY45" fmla="*/ 7350227 h 9442284"/>
                <a:gd name="connsiteX46" fmla="*/ 9277657 w 16448871"/>
                <a:gd name="connsiteY46" fmla="*/ 6256228 h 9442284"/>
                <a:gd name="connsiteX47" fmla="*/ 10586843 w 16448871"/>
                <a:gd name="connsiteY47" fmla="*/ 5686800 h 9442284"/>
                <a:gd name="connsiteX48" fmla="*/ 11604547 w 16448871"/>
                <a:gd name="connsiteY48" fmla="*/ 5193380 h 9442284"/>
                <a:gd name="connsiteX49" fmla="*/ 12385573 w 16448871"/>
                <a:gd name="connsiteY49" fmla="*/ 4761014 h 9442284"/>
                <a:gd name="connsiteX50" fmla="*/ 12967295 w 16448871"/>
                <a:gd name="connsiteY50" fmla="*/ 4380980 h 9442284"/>
                <a:gd name="connsiteX51" fmla="*/ 13314833 w 16448871"/>
                <a:gd name="connsiteY51" fmla="*/ 4104365 h 9442284"/>
                <a:gd name="connsiteX52" fmla="*/ 13600089 w 16448871"/>
                <a:gd name="connsiteY52" fmla="*/ 3812798 h 9442284"/>
                <a:gd name="connsiteX53" fmla="*/ 13771991 w 16448871"/>
                <a:gd name="connsiteY53" fmla="*/ 3527461 h 9442284"/>
                <a:gd name="connsiteX54" fmla="*/ 13796903 w 16448871"/>
                <a:gd name="connsiteY54" fmla="*/ 3262061 h 9442284"/>
                <a:gd name="connsiteX55" fmla="*/ 13607563 w 16448871"/>
                <a:gd name="connsiteY55" fmla="*/ 2991676 h 9442284"/>
                <a:gd name="connsiteX56" fmla="*/ 13279955 w 16448871"/>
                <a:gd name="connsiteY56" fmla="*/ 2774870 h 9442284"/>
                <a:gd name="connsiteX57" fmla="*/ 12942383 w 16448871"/>
                <a:gd name="connsiteY57" fmla="*/ 2615380 h 9442284"/>
                <a:gd name="connsiteX58" fmla="*/ 12694495 w 16448871"/>
                <a:gd name="connsiteY58" fmla="*/ 2519437 h 9442284"/>
                <a:gd name="connsiteX59" fmla="*/ 11334239 w 16448871"/>
                <a:gd name="connsiteY59" fmla="*/ 1958732 h 9442284"/>
                <a:gd name="connsiteX60" fmla="*/ 10601791 w 16448871"/>
                <a:gd name="connsiteY60" fmla="*/ 1550040 h 9442284"/>
                <a:gd name="connsiteX61" fmla="*/ 10282903 w 16448871"/>
                <a:gd name="connsiteY61" fmla="*/ 1238537 h 9442284"/>
                <a:gd name="connsiteX62" fmla="*/ 10257990 w 16448871"/>
                <a:gd name="connsiteY62" fmla="*/ 991826 h 9442284"/>
                <a:gd name="connsiteX63" fmla="*/ 10326501 w 16448871"/>
                <a:gd name="connsiteY63" fmla="*/ 892145 h 9442284"/>
                <a:gd name="connsiteX64" fmla="*/ 10441101 w 16448871"/>
                <a:gd name="connsiteY64" fmla="*/ 802432 h 9442284"/>
                <a:gd name="connsiteX65" fmla="*/ 10594317 w 16448871"/>
                <a:gd name="connsiteY65" fmla="*/ 721441 h 9442284"/>
                <a:gd name="connsiteX66" fmla="*/ 10783657 w 16448871"/>
                <a:gd name="connsiteY66" fmla="*/ 649173 h 9442284"/>
                <a:gd name="connsiteX67" fmla="*/ 10963031 w 16448871"/>
                <a:gd name="connsiteY67" fmla="*/ 595594 h 9442284"/>
                <a:gd name="connsiteX68" fmla="*/ 11142407 w 16448871"/>
                <a:gd name="connsiteY68" fmla="*/ 549492 h 9442284"/>
                <a:gd name="connsiteX69" fmla="*/ 11314307 w 16448871"/>
                <a:gd name="connsiteY69" fmla="*/ 513357 h 9442284"/>
                <a:gd name="connsiteX70" fmla="*/ 11468769 w 16448871"/>
                <a:gd name="connsiteY70" fmla="*/ 482207 h 9442284"/>
                <a:gd name="connsiteX71" fmla="*/ 11589599 w 16448871"/>
                <a:gd name="connsiteY71" fmla="*/ 453549 h 9442284"/>
                <a:gd name="connsiteX72" fmla="*/ 11658109 w 16448871"/>
                <a:gd name="connsiteY72" fmla="*/ 422398 h 9442284"/>
                <a:gd name="connsiteX73" fmla="*/ 11680531 w 16448871"/>
                <a:gd name="connsiteY73" fmla="*/ 390002 h 9442284"/>
                <a:gd name="connsiteX74" fmla="*/ 11660599 w 16448871"/>
                <a:gd name="connsiteY74" fmla="*/ 350130 h 9442284"/>
                <a:gd name="connsiteX75" fmla="*/ 11597071 w 16448871"/>
                <a:gd name="connsiteY75" fmla="*/ 304027 h 9442284"/>
                <a:gd name="connsiteX76" fmla="*/ 11508631 w 16448871"/>
                <a:gd name="connsiteY76" fmla="*/ 259171 h 9442284"/>
                <a:gd name="connsiteX77" fmla="*/ 11408977 w 16448871"/>
                <a:gd name="connsiteY77" fmla="*/ 218052 h 9442284"/>
                <a:gd name="connsiteX78" fmla="*/ 11311815 w 16448871"/>
                <a:gd name="connsiteY78" fmla="*/ 180672 h 9442284"/>
                <a:gd name="connsiteX79" fmla="*/ 11255761 w 16448871"/>
                <a:gd name="connsiteY79" fmla="*/ 153260 h 9442284"/>
                <a:gd name="connsiteX80" fmla="*/ 11220883 w 16448871"/>
                <a:gd name="connsiteY80" fmla="*/ 119617 h 9442284"/>
                <a:gd name="connsiteX81" fmla="*/ 11223375 w 16448871"/>
                <a:gd name="connsiteY81" fmla="*/ 79745 h 9442284"/>
                <a:gd name="connsiteX82" fmla="*/ 11273201 w 16448871"/>
                <a:gd name="connsiteY82" fmla="*/ 34889 h 9442284"/>
                <a:gd name="connsiteX83" fmla="*/ 11318043 w 16448871"/>
                <a:gd name="connsiteY83" fmla="*/ 11214 h 9442284"/>
                <a:gd name="connsiteX84" fmla="*/ 11346695 w 16448871"/>
                <a:gd name="connsiteY84" fmla="*/ 0 h 944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448871" h="9442284">
                  <a:moveTo>
                    <a:pt x="11346695" y="0"/>
                  </a:moveTo>
                  <a:lnTo>
                    <a:pt x="12148899" y="0"/>
                  </a:lnTo>
                  <a:cubicBezTo>
                    <a:pt x="12137687" y="3738"/>
                    <a:pt x="12126475" y="6230"/>
                    <a:pt x="12114019" y="9968"/>
                  </a:cubicBezTo>
                  <a:cubicBezTo>
                    <a:pt x="12065439" y="24920"/>
                    <a:pt x="12029315" y="38627"/>
                    <a:pt x="12001911" y="49841"/>
                  </a:cubicBezTo>
                  <a:cubicBezTo>
                    <a:pt x="11974507" y="62301"/>
                    <a:pt x="11955821" y="71023"/>
                    <a:pt x="11944611" y="79745"/>
                  </a:cubicBezTo>
                  <a:cubicBezTo>
                    <a:pt x="11932155" y="87221"/>
                    <a:pt x="11927171" y="93451"/>
                    <a:pt x="11925925" y="98435"/>
                  </a:cubicBezTo>
                  <a:cubicBezTo>
                    <a:pt x="11923435" y="103419"/>
                    <a:pt x="11924679" y="105911"/>
                    <a:pt x="11925925" y="107157"/>
                  </a:cubicBezTo>
                  <a:cubicBezTo>
                    <a:pt x="11964541" y="119617"/>
                    <a:pt x="12008139" y="133324"/>
                    <a:pt x="12052983" y="148276"/>
                  </a:cubicBezTo>
                  <a:cubicBezTo>
                    <a:pt x="12097827" y="163228"/>
                    <a:pt x="12145161" y="180672"/>
                    <a:pt x="12191251" y="198116"/>
                  </a:cubicBezTo>
                  <a:cubicBezTo>
                    <a:pt x="12238585" y="216806"/>
                    <a:pt x="12285919" y="235497"/>
                    <a:pt x="12328273" y="255433"/>
                  </a:cubicBezTo>
                  <a:cubicBezTo>
                    <a:pt x="12371871" y="276615"/>
                    <a:pt x="12410487" y="299043"/>
                    <a:pt x="12442873" y="321471"/>
                  </a:cubicBezTo>
                  <a:cubicBezTo>
                    <a:pt x="12487717" y="353868"/>
                    <a:pt x="12516367" y="385018"/>
                    <a:pt x="12526331" y="417414"/>
                  </a:cubicBezTo>
                  <a:cubicBezTo>
                    <a:pt x="12537543" y="448565"/>
                    <a:pt x="12530069" y="480961"/>
                    <a:pt x="12501419" y="512111"/>
                  </a:cubicBezTo>
                  <a:cubicBezTo>
                    <a:pt x="12474015" y="543262"/>
                    <a:pt x="12424187" y="573166"/>
                    <a:pt x="12353187" y="603070"/>
                  </a:cubicBezTo>
                  <a:cubicBezTo>
                    <a:pt x="12280939" y="632975"/>
                    <a:pt x="12186267" y="661633"/>
                    <a:pt x="12067931" y="687799"/>
                  </a:cubicBezTo>
                  <a:cubicBezTo>
                    <a:pt x="11949593" y="713965"/>
                    <a:pt x="11846203" y="740132"/>
                    <a:pt x="11757761" y="765052"/>
                  </a:cubicBezTo>
                  <a:cubicBezTo>
                    <a:pt x="11666827" y="791218"/>
                    <a:pt x="11590843" y="817384"/>
                    <a:pt x="11532297" y="842305"/>
                  </a:cubicBezTo>
                  <a:cubicBezTo>
                    <a:pt x="11471259" y="869717"/>
                    <a:pt x="11425171" y="895883"/>
                    <a:pt x="11395275" y="923295"/>
                  </a:cubicBezTo>
                  <a:cubicBezTo>
                    <a:pt x="11364135" y="950708"/>
                    <a:pt x="11350431" y="979366"/>
                    <a:pt x="11350431" y="1009270"/>
                  </a:cubicBezTo>
                  <a:cubicBezTo>
                    <a:pt x="11350431" y="1040421"/>
                    <a:pt x="11366625" y="1077801"/>
                    <a:pt x="11412715" y="1122657"/>
                  </a:cubicBezTo>
                  <a:cubicBezTo>
                    <a:pt x="11461295" y="1170006"/>
                    <a:pt x="11542263" y="1227322"/>
                    <a:pt x="11670565" y="1293361"/>
                  </a:cubicBezTo>
                  <a:cubicBezTo>
                    <a:pt x="11805095" y="1364384"/>
                    <a:pt x="11994435" y="1446621"/>
                    <a:pt x="12258515" y="1545056"/>
                  </a:cubicBezTo>
                  <a:cubicBezTo>
                    <a:pt x="12540035" y="1650967"/>
                    <a:pt x="12913731" y="1774322"/>
                    <a:pt x="13408259" y="1923843"/>
                  </a:cubicBezTo>
                  <a:cubicBezTo>
                    <a:pt x="13547771" y="1964962"/>
                    <a:pt x="13682303" y="2008572"/>
                    <a:pt x="13813095" y="2053429"/>
                  </a:cubicBezTo>
                  <a:cubicBezTo>
                    <a:pt x="13948873" y="2100777"/>
                    <a:pt x="14078421" y="2148126"/>
                    <a:pt x="14204233" y="2197966"/>
                  </a:cubicBezTo>
                  <a:cubicBezTo>
                    <a:pt x="14333781" y="2250299"/>
                    <a:pt x="14457101" y="2303877"/>
                    <a:pt x="14576683" y="2359948"/>
                  </a:cubicBezTo>
                  <a:cubicBezTo>
                    <a:pt x="14698759" y="2417264"/>
                    <a:pt x="14817095" y="2477073"/>
                    <a:pt x="14929207" y="2539373"/>
                  </a:cubicBezTo>
                  <a:cubicBezTo>
                    <a:pt x="15050035" y="2605412"/>
                    <a:pt x="15164635" y="2675189"/>
                    <a:pt x="15274253" y="2748703"/>
                  </a:cubicBezTo>
                  <a:cubicBezTo>
                    <a:pt x="15386363" y="2824710"/>
                    <a:pt x="15492243" y="2903209"/>
                    <a:pt x="15590651" y="2985446"/>
                  </a:cubicBezTo>
                  <a:cubicBezTo>
                    <a:pt x="15692795" y="3071421"/>
                    <a:pt x="15786219" y="3159888"/>
                    <a:pt x="15873415" y="3252092"/>
                  </a:cubicBezTo>
                  <a:cubicBezTo>
                    <a:pt x="15961855" y="3349281"/>
                    <a:pt x="16041579" y="3450208"/>
                    <a:pt x="16112579" y="3554874"/>
                  </a:cubicBezTo>
                  <a:cubicBezTo>
                    <a:pt x="16225935" y="3723085"/>
                    <a:pt x="16311885" y="3900019"/>
                    <a:pt x="16369187" y="4088167"/>
                  </a:cubicBezTo>
                  <a:cubicBezTo>
                    <a:pt x="16430223" y="4290020"/>
                    <a:pt x="16457627" y="4504335"/>
                    <a:pt x="16446415" y="4731109"/>
                  </a:cubicBezTo>
                  <a:cubicBezTo>
                    <a:pt x="16436451" y="4976574"/>
                    <a:pt x="16380397" y="5239482"/>
                    <a:pt x="16277007" y="5518589"/>
                  </a:cubicBezTo>
                  <a:cubicBezTo>
                    <a:pt x="16164899" y="5822616"/>
                    <a:pt x="15994243" y="6149071"/>
                    <a:pt x="15757567" y="6499200"/>
                  </a:cubicBezTo>
                  <a:cubicBezTo>
                    <a:pt x="15575703" y="6768340"/>
                    <a:pt x="15353975" y="7054922"/>
                    <a:pt x="15087403" y="7360196"/>
                  </a:cubicBezTo>
                  <a:cubicBezTo>
                    <a:pt x="14800903" y="7687896"/>
                    <a:pt x="14463331" y="8038026"/>
                    <a:pt x="14067211" y="8414322"/>
                  </a:cubicBezTo>
                  <a:cubicBezTo>
                    <a:pt x="13727147" y="8735793"/>
                    <a:pt x="13342239" y="9078446"/>
                    <a:pt x="12909995" y="9442282"/>
                  </a:cubicBezTo>
                  <a:lnTo>
                    <a:pt x="8875767" y="9442282"/>
                  </a:lnTo>
                  <a:lnTo>
                    <a:pt x="8875767" y="9442284"/>
                  </a:lnTo>
                  <a:lnTo>
                    <a:pt x="5773792" y="9442284"/>
                  </a:lnTo>
                  <a:lnTo>
                    <a:pt x="5773792" y="9442282"/>
                  </a:lnTo>
                  <a:lnTo>
                    <a:pt x="0" y="9442282"/>
                  </a:lnTo>
                  <a:cubicBezTo>
                    <a:pt x="188095" y="9387457"/>
                    <a:pt x="454666" y="9308959"/>
                    <a:pt x="790993" y="9206786"/>
                  </a:cubicBezTo>
                  <a:cubicBezTo>
                    <a:pt x="1443717" y="9009916"/>
                    <a:pt x="2333117" y="8734547"/>
                    <a:pt x="3355801" y="8401862"/>
                  </a:cubicBezTo>
                  <a:cubicBezTo>
                    <a:pt x="4314957" y="8089112"/>
                    <a:pt x="5367539" y="7732753"/>
                    <a:pt x="6427593" y="7350227"/>
                  </a:cubicBezTo>
                  <a:cubicBezTo>
                    <a:pt x="7406679" y="6998852"/>
                    <a:pt x="8375801" y="6630032"/>
                    <a:pt x="9277657" y="6256228"/>
                  </a:cubicBezTo>
                  <a:cubicBezTo>
                    <a:pt x="9757235" y="6058112"/>
                    <a:pt x="10193216" y="5868718"/>
                    <a:pt x="10586843" y="5686800"/>
                  </a:cubicBezTo>
                  <a:cubicBezTo>
                    <a:pt x="10961787" y="5514851"/>
                    <a:pt x="11301851" y="5350378"/>
                    <a:pt x="11604547" y="5193380"/>
                  </a:cubicBezTo>
                  <a:cubicBezTo>
                    <a:pt x="11896029" y="5042612"/>
                    <a:pt x="12155127" y="4898075"/>
                    <a:pt x="12385573" y="4761014"/>
                  </a:cubicBezTo>
                  <a:cubicBezTo>
                    <a:pt x="12604809" y="4628936"/>
                    <a:pt x="12799131" y="4501843"/>
                    <a:pt x="12967295" y="4380980"/>
                  </a:cubicBezTo>
                  <a:cubicBezTo>
                    <a:pt x="13084387" y="4296251"/>
                    <a:pt x="13203971" y="4201554"/>
                    <a:pt x="13314833" y="4104365"/>
                  </a:cubicBezTo>
                  <a:cubicBezTo>
                    <a:pt x="13421959" y="4009668"/>
                    <a:pt x="13520367" y="3912479"/>
                    <a:pt x="13600089" y="3812798"/>
                  </a:cubicBezTo>
                  <a:cubicBezTo>
                    <a:pt x="13677319" y="3718101"/>
                    <a:pt x="13737111" y="3622158"/>
                    <a:pt x="13771991" y="3527461"/>
                  </a:cubicBezTo>
                  <a:cubicBezTo>
                    <a:pt x="13805623" y="3436502"/>
                    <a:pt x="13815587" y="3348035"/>
                    <a:pt x="13796903" y="3262061"/>
                  </a:cubicBezTo>
                  <a:cubicBezTo>
                    <a:pt x="13774481" y="3166118"/>
                    <a:pt x="13703479" y="3075159"/>
                    <a:pt x="13607563" y="2991676"/>
                  </a:cubicBezTo>
                  <a:cubicBezTo>
                    <a:pt x="13515383" y="2911931"/>
                    <a:pt x="13399539" y="2838416"/>
                    <a:pt x="13279955" y="2774870"/>
                  </a:cubicBezTo>
                  <a:cubicBezTo>
                    <a:pt x="13165355" y="2712569"/>
                    <a:pt x="13047017" y="2658991"/>
                    <a:pt x="12942383" y="2615380"/>
                  </a:cubicBezTo>
                  <a:cubicBezTo>
                    <a:pt x="12840239" y="2574262"/>
                    <a:pt x="12753043" y="2540619"/>
                    <a:pt x="12694495" y="2519437"/>
                  </a:cubicBezTo>
                  <a:cubicBezTo>
                    <a:pt x="12131459" y="2308861"/>
                    <a:pt x="11684267" y="2123205"/>
                    <a:pt x="11334239" y="1958732"/>
                  </a:cubicBezTo>
                  <a:cubicBezTo>
                    <a:pt x="11015351" y="1807964"/>
                    <a:pt x="10774939" y="1672149"/>
                    <a:pt x="10601791" y="1550040"/>
                  </a:cubicBezTo>
                  <a:cubicBezTo>
                    <a:pt x="10439855" y="1436652"/>
                    <a:pt x="10336466" y="1333233"/>
                    <a:pt x="10282903" y="1238537"/>
                  </a:cubicBezTo>
                  <a:cubicBezTo>
                    <a:pt x="10231831" y="1150070"/>
                    <a:pt x="10224357" y="1067833"/>
                    <a:pt x="10257990" y="991826"/>
                  </a:cubicBezTo>
                  <a:cubicBezTo>
                    <a:pt x="10272938" y="958184"/>
                    <a:pt x="10295360" y="924541"/>
                    <a:pt x="10326501" y="892145"/>
                  </a:cubicBezTo>
                  <a:cubicBezTo>
                    <a:pt x="10357642" y="860995"/>
                    <a:pt x="10395011" y="831090"/>
                    <a:pt x="10441101" y="802432"/>
                  </a:cubicBezTo>
                  <a:cubicBezTo>
                    <a:pt x="10485945" y="773774"/>
                    <a:pt x="10537017" y="747608"/>
                    <a:pt x="10594317" y="721441"/>
                  </a:cubicBezTo>
                  <a:cubicBezTo>
                    <a:pt x="10650371" y="696521"/>
                    <a:pt x="10713899" y="672847"/>
                    <a:pt x="10783657" y="649173"/>
                  </a:cubicBezTo>
                  <a:cubicBezTo>
                    <a:pt x="10842203" y="630482"/>
                    <a:pt x="10901995" y="611792"/>
                    <a:pt x="10963031" y="595594"/>
                  </a:cubicBezTo>
                  <a:cubicBezTo>
                    <a:pt x="11022823" y="579396"/>
                    <a:pt x="11083861" y="564444"/>
                    <a:pt x="11142407" y="549492"/>
                  </a:cubicBezTo>
                  <a:cubicBezTo>
                    <a:pt x="11202199" y="537032"/>
                    <a:pt x="11258253" y="524571"/>
                    <a:pt x="11314307" y="513357"/>
                  </a:cubicBezTo>
                  <a:cubicBezTo>
                    <a:pt x="11367871" y="502143"/>
                    <a:pt x="11421435" y="492175"/>
                    <a:pt x="11468769" y="482207"/>
                  </a:cubicBezTo>
                  <a:cubicBezTo>
                    <a:pt x="11517351" y="473485"/>
                    <a:pt x="11558455" y="463517"/>
                    <a:pt x="11589599" y="453549"/>
                  </a:cubicBezTo>
                  <a:cubicBezTo>
                    <a:pt x="11620739" y="443581"/>
                    <a:pt x="11643161" y="433613"/>
                    <a:pt x="11658109" y="422398"/>
                  </a:cubicBezTo>
                  <a:cubicBezTo>
                    <a:pt x="11674303" y="412430"/>
                    <a:pt x="11680531" y="401216"/>
                    <a:pt x="11680531" y="390002"/>
                  </a:cubicBezTo>
                  <a:cubicBezTo>
                    <a:pt x="11681775" y="377542"/>
                    <a:pt x="11674303" y="363836"/>
                    <a:pt x="11660599" y="350130"/>
                  </a:cubicBezTo>
                  <a:cubicBezTo>
                    <a:pt x="11645651" y="335178"/>
                    <a:pt x="11623231" y="320225"/>
                    <a:pt x="11597071" y="304027"/>
                  </a:cubicBezTo>
                  <a:cubicBezTo>
                    <a:pt x="11570913" y="289075"/>
                    <a:pt x="11539771" y="274123"/>
                    <a:pt x="11508631" y="259171"/>
                  </a:cubicBezTo>
                  <a:cubicBezTo>
                    <a:pt x="11476243" y="245465"/>
                    <a:pt x="11442611" y="230513"/>
                    <a:pt x="11408977" y="218052"/>
                  </a:cubicBezTo>
                  <a:cubicBezTo>
                    <a:pt x="11375345" y="204346"/>
                    <a:pt x="11342959" y="191886"/>
                    <a:pt x="11311815" y="180672"/>
                  </a:cubicBezTo>
                  <a:cubicBezTo>
                    <a:pt x="11291887" y="171950"/>
                    <a:pt x="11271955" y="163228"/>
                    <a:pt x="11255761" y="153260"/>
                  </a:cubicBezTo>
                  <a:cubicBezTo>
                    <a:pt x="11239567" y="143292"/>
                    <a:pt x="11227111" y="132078"/>
                    <a:pt x="11220883" y="119617"/>
                  </a:cubicBezTo>
                  <a:cubicBezTo>
                    <a:pt x="11214655" y="107157"/>
                    <a:pt x="11214655" y="93451"/>
                    <a:pt x="11223375" y="79745"/>
                  </a:cubicBezTo>
                  <a:cubicBezTo>
                    <a:pt x="11230847" y="66039"/>
                    <a:pt x="11245795" y="51087"/>
                    <a:pt x="11273201" y="34889"/>
                  </a:cubicBezTo>
                  <a:cubicBezTo>
                    <a:pt x="11285657" y="27413"/>
                    <a:pt x="11301851" y="19936"/>
                    <a:pt x="11318043" y="11214"/>
                  </a:cubicBezTo>
                  <a:cubicBezTo>
                    <a:pt x="11326763" y="7476"/>
                    <a:pt x="11336729" y="3738"/>
                    <a:pt x="11346695" y="0"/>
                  </a:cubicBezTo>
                  <a:close/>
                </a:path>
              </a:pathLst>
            </a:custGeom>
            <a:solidFill>
              <a:schemeClr val="tx1">
                <a:lumMod val="40000"/>
                <a:lumOff val="60000"/>
              </a:schemeClr>
            </a:solidFill>
            <a:ln>
              <a:noFill/>
            </a:ln>
            <a:effec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7F7F7F"/>
                </a:solidFill>
                <a:effectLst/>
                <a:uLnTx/>
                <a:uFillTx/>
                <a:latin typeface="Roboto Light" panose="02000000000000000000" pitchFamily="2" charset="0"/>
                <a:ea typeface="Roboto Light" panose="02000000000000000000" pitchFamily="2" charset="0"/>
                <a:cs typeface="+mn-cs"/>
              </a:endParaRPr>
            </a:p>
          </p:txBody>
        </p:sp>
      </p:grpSp>
      <p:sp>
        <p:nvSpPr>
          <p:cNvPr id="21" name="Freeform 20">
            <a:extLst>
              <a:ext uri="{FF2B5EF4-FFF2-40B4-BE49-F238E27FC236}">
                <a16:creationId xmlns:a16="http://schemas.microsoft.com/office/drawing/2014/main" id="{8D8532D6-7E09-C94A-AACF-48E91B43CE18}"/>
              </a:ext>
            </a:extLst>
          </p:cNvPr>
          <p:cNvSpPr>
            <a:spLocks noChangeArrowheads="1"/>
          </p:cNvSpPr>
          <p:nvPr/>
        </p:nvSpPr>
        <p:spPr bwMode="auto">
          <a:xfrm>
            <a:off x="8867775" y="3720596"/>
            <a:ext cx="2786364" cy="2989173"/>
          </a:xfrm>
          <a:custGeom>
            <a:avLst/>
            <a:gdLst>
              <a:gd name="connsiteX0" fmla="*/ 634944 w 4542389"/>
              <a:gd name="connsiteY0" fmla="*/ 4900464 h 5199624"/>
              <a:gd name="connsiteX1" fmla="*/ 638372 w 4542389"/>
              <a:gd name="connsiteY1" fmla="*/ 5076400 h 5199624"/>
              <a:gd name="connsiteX2" fmla="*/ 400440 w 4542389"/>
              <a:gd name="connsiteY2" fmla="*/ 5194147 h 5199624"/>
              <a:gd name="connsiteX3" fmla="*/ 388097 w 4542389"/>
              <a:gd name="connsiteY3" fmla="*/ 5199624 h 5199624"/>
              <a:gd name="connsiteX4" fmla="*/ 0 w 4542389"/>
              <a:gd name="connsiteY4" fmla="*/ 5199624 h 5199624"/>
              <a:gd name="connsiteX5" fmla="*/ 167992 w 4542389"/>
              <a:gd name="connsiteY5" fmla="*/ 5121582 h 5199624"/>
              <a:gd name="connsiteX6" fmla="*/ 404554 w 4542389"/>
              <a:gd name="connsiteY6" fmla="*/ 5010681 h 5199624"/>
              <a:gd name="connsiteX7" fmla="*/ 634944 w 4542389"/>
              <a:gd name="connsiteY7" fmla="*/ 4900464 h 5199624"/>
              <a:gd name="connsiteX8" fmla="*/ 2163147 w 4542389"/>
              <a:gd name="connsiteY8" fmla="*/ 4112998 h 5199624"/>
              <a:gd name="connsiteX9" fmla="*/ 2213305 w 4542389"/>
              <a:gd name="connsiteY9" fmla="*/ 4240630 h 5199624"/>
              <a:gd name="connsiteX10" fmla="*/ 2042218 w 4542389"/>
              <a:gd name="connsiteY10" fmla="*/ 4337384 h 5199624"/>
              <a:gd name="connsiteX11" fmla="*/ 1863573 w 4542389"/>
              <a:gd name="connsiteY11" fmla="*/ 4436196 h 5199624"/>
              <a:gd name="connsiteX12" fmla="*/ 1678745 w 4542389"/>
              <a:gd name="connsiteY12" fmla="*/ 4537066 h 5199624"/>
              <a:gd name="connsiteX13" fmla="*/ 1487732 w 4542389"/>
              <a:gd name="connsiteY13" fmla="*/ 4639309 h 5199624"/>
              <a:gd name="connsiteX14" fmla="*/ 1456813 w 4542389"/>
              <a:gd name="connsiteY14" fmla="*/ 4489719 h 5199624"/>
              <a:gd name="connsiteX15" fmla="*/ 1643016 w 4542389"/>
              <a:gd name="connsiteY15" fmla="*/ 4392965 h 5199624"/>
              <a:gd name="connsiteX16" fmla="*/ 1823035 w 4542389"/>
              <a:gd name="connsiteY16" fmla="*/ 4297584 h 5199624"/>
              <a:gd name="connsiteX17" fmla="*/ 1996183 w 4542389"/>
              <a:gd name="connsiteY17" fmla="*/ 4204262 h 5199624"/>
              <a:gd name="connsiteX18" fmla="*/ 2163147 w 4542389"/>
              <a:gd name="connsiteY18" fmla="*/ 4112998 h 5199624"/>
              <a:gd name="connsiteX19" fmla="*/ 3268994 w 4542389"/>
              <a:gd name="connsiteY19" fmla="*/ 3440623 h 5199624"/>
              <a:gd name="connsiteX20" fmla="*/ 3343019 w 4542389"/>
              <a:gd name="connsiteY20" fmla="*/ 3532056 h 5199624"/>
              <a:gd name="connsiteX21" fmla="*/ 3224443 w 4542389"/>
              <a:gd name="connsiteY21" fmla="*/ 3613866 h 5199624"/>
              <a:gd name="connsiteX22" fmla="*/ 3099013 w 4542389"/>
              <a:gd name="connsiteY22" fmla="*/ 3698425 h 5199624"/>
              <a:gd name="connsiteX23" fmla="*/ 2967414 w 4542389"/>
              <a:gd name="connsiteY23" fmla="*/ 3785046 h 5199624"/>
              <a:gd name="connsiteX24" fmla="*/ 2829647 w 4542389"/>
              <a:gd name="connsiteY24" fmla="*/ 3873042 h 5199624"/>
              <a:gd name="connsiteX25" fmla="*/ 2765218 w 4542389"/>
              <a:gd name="connsiteY25" fmla="*/ 3765109 h 5199624"/>
              <a:gd name="connsiteX26" fmla="*/ 2900929 w 4542389"/>
              <a:gd name="connsiteY26" fmla="*/ 3681238 h 5199624"/>
              <a:gd name="connsiteX27" fmla="*/ 3029101 w 4542389"/>
              <a:gd name="connsiteY27" fmla="*/ 3599429 h 5199624"/>
              <a:gd name="connsiteX28" fmla="*/ 3152475 w 4542389"/>
              <a:gd name="connsiteY28" fmla="*/ 3518994 h 5199624"/>
              <a:gd name="connsiteX29" fmla="*/ 3268994 w 4542389"/>
              <a:gd name="connsiteY29" fmla="*/ 3440623 h 5199624"/>
              <a:gd name="connsiteX30" fmla="*/ 4015835 w 4542389"/>
              <a:gd name="connsiteY30" fmla="*/ 2850023 h 5199624"/>
              <a:gd name="connsiteX31" fmla="*/ 4100194 w 4542389"/>
              <a:gd name="connsiteY31" fmla="*/ 2911740 h 5199624"/>
              <a:gd name="connsiteX32" fmla="*/ 4026123 w 4542389"/>
              <a:gd name="connsiteY32" fmla="*/ 2984429 h 5199624"/>
              <a:gd name="connsiteX33" fmla="*/ 3945879 w 4542389"/>
              <a:gd name="connsiteY33" fmla="*/ 3058490 h 5199624"/>
              <a:gd name="connsiteX34" fmla="*/ 3859463 w 4542389"/>
              <a:gd name="connsiteY34" fmla="*/ 3134608 h 5199624"/>
              <a:gd name="connsiteX35" fmla="*/ 3766189 w 4542389"/>
              <a:gd name="connsiteY35" fmla="*/ 3212783 h 5199624"/>
              <a:gd name="connsiteX36" fmla="*/ 3685945 w 4542389"/>
              <a:gd name="connsiteY36" fmla="*/ 3136665 h 5199624"/>
              <a:gd name="connsiteX37" fmla="*/ 3777848 w 4542389"/>
              <a:gd name="connsiteY37" fmla="*/ 3062604 h 5199624"/>
              <a:gd name="connsiteX38" fmla="*/ 3863578 w 4542389"/>
              <a:gd name="connsiteY38" fmla="*/ 2989915 h 5199624"/>
              <a:gd name="connsiteX39" fmla="*/ 3943136 w 4542389"/>
              <a:gd name="connsiteY39" fmla="*/ 2919283 h 5199624"/>
              <a:gd name="connsiteX40" fmla="*/ 4015835 w 4542389"/>
              <a:gd name="connsiteY40" fmla="*/ 2850023 h 5199624"/>
              <a:gd name="connsiteX41" fmla="*/ 4415170 w 4542389"/>
              <a:gd name="connsiteY41" fmla="*/ 2310911 h 5199624"/>
              <a:gd name="connsiteX42" fmla="*/ 4499982 w 4542389"/>
              <a:gd name="connsiteY42" fmla="*/ 2345801 h 5199624"/>
              <a:gd name="connsiteX43" fmla="*/ 4471711 w 4542389"/>
              <a:gd name="connsiteY43" fmla="*/ 2412160 h 5199624"/>
              <a:gd name="connsiteX44" fmla="*/ 4437235 w 4542389"/>
              <a:gd name="connsiteY44" fmla="*/ 2479887 h 5199624"/>
              <a:gd name="connsiteX45" fmla="*/ 4395863 w 4542389"/>
              <a:gd name="connsiteY45" fmla="*/ 2549667 h 5199624"/>
              <a:gd name="connsiteX46" fmla="*/ 4346905 w 4542389"/>
              <a:gd name="connsiteY46" fmla="*/ 2622184 h 5199624"/>
              <a:gd name="connsiteX47" fmla="*/ 4261403 w 4542389"/>
              <a:gd name="connsiteY47" fmla="*/ 2573611 h 5199624"/>
              <a:gd name="connsiteX48" fmla="*/ 4310360 w 4542389"/>
              <a:gd name="connsiteY48" fmla="*/ 2505200 h 5199624"/>
              <a:gd name="connsiteX49" fmla="*/ 4352422 w 4542389"/>
              <a:gd name="connsiteY49" fmla="*/ 2438156 h 5199624"/>
              <a:gd name="connsiteX50" fmla="*/ 4386899 w 4542389"/>
              <a:gd name="connsiteY50" fmla="*/ 2373165 h 5199624"/>
              <a:gd name="connsiteX51" fmla="*/ 4415170 w 4542389"/>
              <a:gd name="connsiteY51" fmla="*/ 2310911 h 5199624"/>
              <a:gd name="connsiteX52" fmla="*/ 4394665 w 4542389"/>
              <a:gd name="connsiteY52" fmla="*/ 1814202 h 5199624"/>
              <a:gd name="connsiteX53" fmla="*/ 4462372 w 4542389"/>
              <a:gd name="connsiteY53" fmla="*/ 1819720 h 5199624"/>
              <a:gd name="connsiteX54" fmla="*/ 4493832 w 4542389"/>
              <a:gd name="connsiteY54" fmla="*/ 1881111 h 5199624"/>
              <a:gd name="connsiteX55" fmla="*/ 4517768 w 4542389"/>
              <a:gd name="connsiteY55" fmla="*/ 1943881 h 5199624"/>
              <a:gd name="connsiteX56" fmla="*/ 4534182 w 4542389"/>
              <a:gd name="connsiteY56" fmla="*/ 2009410 h 5199624"/>
              <a:gd name="connsiteX57" fmla="*/ 4542389 w 4542389"/>
              <a:gd name="connsiteY57" fmla="*/ 2077009 h 5199624"/>
              <a:gd name="connsiteX58" fmla="*/ 4463740 w 4542389"/>
              <a:gd name="connsiteY58" fmla="*/ 2056315 h 5199624"/>
              <a:gd name="connsiteX59" fmla="*/ 4457585 w 4542389"/>
              <a:gd name="connsiteY59" fmla="*/ 1992166 h 5199624"/>
              <a:gd name="connsiteX60" fmla="*/ 4443906 w 4542389"/>
              <a:gd name="connsiteY60" fmla="*/ 1930775 h 5199624"/>
              <a:gd name="connsiteX61" fmla="*/ 4423389 w 4542389"/>
              <a:gd name="connsiteY61" fmla="*/ 1871454 h 5199624"/>
              <a:gd name="connsiteX62" fmla="*/ 4394665 w 4542389"/>
              <a:gd name="connsiteY62" fmla="*/ 1814202 h 5199624"/>
              <a:gd name="connsiteX63" fmla="*/ 3991362 w 4542389"/>
              <a:gd name="connsiteY63" fmla="*/ 1420471 h 5199624"/>
              <a:gd name="connsiteX64" fmla="*/ 4067215 w 4542389"/>
              <a:gd name="connsiteY64" fmla="*/ 1461833 h 5199624"/>
              <a:gd name="connsiteX65" fmla="*/ 4137551 w 4542389"/>
              <a:gd name="connsiteY65" fmla="*/ 1505953 h 5199624"/>
              <a:gd name="connsiteX66" fmla="*/ 4203061 w 4542389"/>
              <a:gd name="connsiteY66" fmla="*/ 1550072 h 5199624"/>
              <a:gd name="connsiteX67" fmla="*/ 4263743 w 4542389"/>
              <a:gd name="connsiteY67" fmla="*/ 1596949 h 5199624"/>
              <a:gd name="connsiteX68" fmla="*/ 4212715 w 4542389"/>
              <a:gd name="connsiteY68" fmla="*/ 1604532 h 5199624"/>
              <a:gd name="connsiteX69" fmla="*/ 4156170 w 4542389"/>
              <a:gd name="connsiteY69" fmla="*/ 1560413 h 5199624"/>
              <a:gd name="connsiteX70" fmla="*/ 4094798 w 4542389"/>
              <a:gd name="connsiteY70" fmla="*/ 1517672 h 5199624"/>
              <a:gd name="connsiteX71" fmla="*/ 4027909 w 4542389"/>
              <a:gd name="connsiteY71" fmla="*/ 1475620 h 5199624"/>
              <a:gd name="connsiteX72" fmla="*/ 3955504 w 4542389"/>
              <a:gd name="connsiteY72" fmla="*/ 1434948 h 5199624"/>
              <a:gd name="connsiteX73" fmla="*/ 3420217 w 4542389"/>
              <a:gd name="connsiteY73" fmla="*/ 1187259 h 5199624"/>
              <a:gd name="connsiteX74" fmla="*/ 3429154 w 4542389"/>
              <a:gd name="connsiteY74" fmla="*/ 1189974 h 5199624"/>
              <a:gd name="connsiteX75" fmla="*/ 3437403 w 4542389"/>
              <a:gd name="connsiteY75" fmla="*/ 1192690 h 5199624"/>
              <a:gd name="connsiteX76" fmla="*/ 3446339 w 4542389"/>
              <a:gd name="connsiteY76" fmla="*/ 1195405 h 5199624"/>
              <a:gd name="connsiteX77" fmla="*/ 3454588 w 4542389"/>
              <a:gd name="connsiteY77" fmla="*/ 1198799 h 5199624"/>
              <a:gd name="connsiteX78" fmla="*/ 3519205 w 4542389"/>
              <a:gd name="connsiteY78" fmla="*/ 1220523 h 5199624"/>
              <a:gd name="connsiteX79" fmla="*/ 3582447 w 4542389"/>
              <a:gd name="connsiteY79" fmla="*/ 1242246 h 5199624"/>
              <a:gd name="connsiteX80" fmla="*/ 3643627 w 4542389"/>
              <a:gd name="connsiteY80" fmla="*/ 1264648 h 5199624"/>
              <a:gd name="connsiteX81" fmla="*/ 3703432 w 4542389"/>
              <a:gd name="connsiteY81" fmla="*/ 1287730 h 5199624"/>
              <a:gd name="connsiteX82" fmla="*/ 3676622 w 4542389"/>
              <a:gd name="connsiteY82" fmla="*/ 1304701 h 5199624"/>
              <a:gd name="connsiteX83" fmla="*/ 3618880 w 4542389"/>
              <a:gd name="connsiteY83" fmla="*/ 1282299 h 5199624"/>
              <a:gd name="connsiteX84" fmla="*/ 3559075 w 4542389"/>
              <a:gd name="connsiteY84" fmla="*/ 1260575 h 5199624"/>
              <a:gd name="connsiteX85" fmla="*/ 3496520 w 4542389"/>
              <a:gd name="connsiteY85" fmla="*/ 1238173 h 5199624"/>
              <a:gd name="connsiteX86" fmla="*/ 3433278 w 4542389"/>
              <a:gd name="connsiteY86" fmla="*/ 1216450 h 5199624"/>
              <a:gd name="connsiteX87" fmla="*/ 3424342 w 4542389"/>
              <a:gd name="connsiteY87" fmla="*/ 1213734 h 5199624"/>
              <a:gd name="connsiteX88" fmla="*/ 3415405 w 4542389"/>
              <a:gd name="connsiteY88" fmla="*/ 1211019 h 5199624"/>
              <a:gd name="connsiteX89" fmla="*/ 3407156 w 4542389"/>
              <a:gd name="connsiteY89" fmla="*/ 1207625 h 5199624"/>
              <a:gd name="connsiteX90" fmla="*/ 3398220 w 4542389"/>
              <a:gd name="connsiteY90" fmla="*/ 1204909 h 5199624"/>
              <a:gd name="connsiteX91" fmla="*/ 2931924 w 4542389"/>
              <a:gd name="connsiteY91" fmla="*/ 1011593 h 5199624"/>
              <a:gd name="connsiteX92" fmla="*/ 2984645 w 4542389"/>
              <a:gd name="connsiteY92" fmla="*/ 1031771 h 5199624"/>
              <a:gd name="connsiteX93" fmla="*/ 3040790 w 4542389"/>
              <a:gd name="connsiteY93" fmla="*/ 1053340 h 5199624"/>
              <a:gd name="connsiteX94" fmla="*/ 3099673 w 4542389"/>
              <a:gd name="connsiteY94" fmla="*/ 1074909 h 5199624"/>
              <a:gd name="connsiteX95" fmla="*/ 3161294 w 4542389"/>
              <a:gd name="connsiteY95" fmla="*/ 1097174 h 5199624"/>
              <a:gd name="connsiteX96" fmla="*/ 3136646 w 4542389"/>
              <a:gd name="connsiteY96" fmla="*/ 1113873 h 5199624"/>
              <a:gd name="connsiteX97" fmla="*/ 3074339 w 4542389"/>
              <a:gd name="connsiteY97" fmla="*/ 1090912 h 5199624"/>
              <a:gd name="connsiteX98" fmla="*/ 3014771 w 4542389"/>
              <a:gd name="connsiteY98" fmla="*/ 1067951 h 5199624"/>
              <a:gd name="connsiteX99" fmla="*/ 2957943 w 4542389"/>
              <a:gd name="connsiteY99" fmla="*/ 1047078 h 5199624"/>
              <a:gd name="connsiteX100" fmla="*/ 2904537 w 4542389"/>
              <a:gd name="connsiteY100" fmla="*/ 1026204 h 5199624"/>
              <a:gd name="connsiteX101" fmla="*/ 2553709 w 4542389"/>
              <a:gd name="connsiteY101" fmla="*/ 854100 h 5199624"/>
              <a:gd name="connsiteX102" fmla="*/ 2592710 w 4542389"/>
              <a:gd name="connsiteY102" fmla="*/ 871997 h 5199624"/>
              <a:gd name="connsiteX103" fmla="*/ 2635133 w 4542389"/>
              <a:gd name="connsiteY103" fmla="*/ 891270 h 5199624"/>
              <a:gd name="connsiteX104" fmla="*/ 2679608 w 4542389"/>
              <a:gd name="connsiteY104" fmla="*/ 911921 h 5199624"/>
              <a:gd name="connsiteX105" fmla="*/ 2728188 w 4542389"/>
              <a:gd name="connsiteY105" fmla="*/ 932571 h 5199624"/>
              <a:gd name="connsiteX106" fmla="*/ 2698766 w 4542389"/>
              <a:gd name="connsiteY106" fmla="*/ 944273 h 5199624"/>
              <a:gd name="connsiteX107" fmla="*/ 2650186 w 4542389"/>
              <a:gd name="connsiteY107" fmla="*/ 922934 h 5199624"/>
              <a:gd name="connsiteX108" fmla="*/ 2605027 w 4542389"/>
              <a:gd name="connsiteY108" fmla="*/ 902284 h 5199624"/>
              <a:gd name="connsiteX109" fmla="*/ 2561920 w 4542389"/>
              <a:gd name="connsiteY109" fmla="*/ 883010 h 5199624"/>
              <a:gd name="connsiteX110" fmla="*/ 2522919 w 4542389"/>
              <a:gd name="connsiteY110" fmla="*/ 863737 h 5199624"/>
              <a:gd name="connsiteX111" fmla="*/ 2296051 w 4542389"/>
              <a:gd name="connsiteY111" fmla="*/ 702664 h 5199624"/>
              <a:gd name="connsiteX112" fmla="*/ 2319366 w 4542389"/>
              <a:gd name="connsiteY112" fmla="*/ 719701 h 5199624"/>
              <a:gd name="connsiteX113" fmla="*/ 2345424 w 4542389"/>
              <a:gd name="connsiteY113" fmla="*/ 738100 h 5199624"/>
              <a:gd name="connsiteX114" fmla="*/ 2374225 w 4542389"/>
              <a:gd name="connsiteY114" fmla="*/ 756500 h 5199624"/>
              <a:gd name="connsiteX115" fmla="*/ 2407141 w 4542389"/>
              <a:gd name="connsiteY115" fmla="*/ 776262 h 5199624"/>
              <a:gd name="connsiteX116" fmla="*/ 2374225 w 4542389"/>
              <a:gd name="connsiteY116" fmla="*/ 783758 h 5199624"/>
              <a:gd name="connsiteX117" fmla="*/ 2341995 w 4542389"/>
              <a:gd name="connsiteY117" fmla="*/ 763314 h 5199624"/>
              <a:gd name="connsiteX118" fmla="*/ 2311823 w 4542389"/>
              <a:gd name="connsiteY118" fmla="*/ 744233 h 5199624"/>
              <a:gd name="connsiteX119" fmla="*/ 2285764 w 4542389"/>
              <a:gd name="connsiteY119" fmla="*/ 725834 h 5199624"/>
              <a:gd name="connsiteX120" fmla="*/ 2262449 w 4542389"/>
              <a:gd name="connsiteY120" fmla="*/ 708116 h 5199624"/>
              <a:gd name="connsiteX121" fmla="*/ 2203777 w 4542389"/>
              <a:gd name="connsiteY121" fmla="*/ 563342 h 5199624"/>
              <a:gd name="connsiteX122" fmla="*/ 2205186 w 4542389"/>
              <a:gd name="connsiteY122" fmla="*/ 579264 h 5199624"/>
              <a:gd name="connsiteX123" fmla="*/ 2209412 w 4542389"/>
              <a:gd name="connsiteY123" fmla="*/ 596571 h 5199624"/>
              <a:gd name="connsiteX124" fmla="*/ 2217160 w 4542389"/>
              <a:gd name="connsiteY124" fmla="*/ 613878 h 5199624"/>
              <a:gd name="connsiteX125" fmla="*/ 2228430 w 4542389"/>
              <a:gd name="connsiteY125" fmla="*/ 632569 h 5199624"/>
              <a:gd name="connsiteX126" fmla="*/ 2193212 w 4542389"/>
              <a:gd name="connsiteY126" fmla="*/ 635339 h 5199624"/>
              <a:gd name="connsiteX127" fmla="*/ 2181943 w 4542389"/>
              <a:gd name="connsiteY127" fmla="*/ 616647 h 5199624"/>
              <a:gd name="connsiteX128" fmla="*/ 2174195 w 4542389"/>
              <a:gd name="connsiteY128" fmla="*/ 597956 h 5199624"/>
              <a:gd name="connsiteX129" fmla="*/ 2169969 w 4542389"/>
              <a:gd name="connsiteY129" fmla="*/ 580649 h 5199624"/>
              <a:gd name="connsiteX130" fmla="*/ 2168560 w 4542389"/>
              <a:gd name="connsiteY130" fmla="*/ 564034 h 5199624"/>
              <a:gd name="connsiteX131" fmla="*/ 2270964 w 4542389"/>
              <a:gd name="connsiteY131" fmla="*/ 442193 h 5199624"/>
              <a:gd name="connsiteX132" fmla="*/ 2298099 w 4542389"/>
              <a:gd name="connsiteY132" fmla="*/ 447123 h 5199624"/>
              <a:gd name="connsiteX133" fmla="*/ 2277226 w 4542389"/>
              <a:gd name="connsiteY133" fmla="*/ 459802 h 5199624"/>
              <a:gd name="connsiteX134" fmla="*/ 2258440 w 4542389"/>
              <a:gd name="connsiteY134" fmla="*/ 473184 h 5199624"/>
              <a:gd name="connsiteX135" fmla="*/ 2241741 w 4542389"/>
              <a:gd name="connsiteY135" fmla="*/ 486567 h 5199624"/>
              <a:gd name="connsiteX136" fmla="*/ 2227129 w 4542389"/>
              <a:gd name="connsiteY136" fmla="*/ 502063 h 5199624"/>
              <a:gd name="connsiteX137" fmla="*/ 2195819 w 4542389"/>
              <a:gd name="connsiteY137" fmla="*/ 499245 h 5199624"/>
              <a:gd name="connsiteX138" fmla="*/ 2210430 w 4542389"/>
              <a:gd name="connsiteY138" fmla="*/ 483749 h 5199624"/>
              <a:gd name="connsiteX139" fmla="*/ 2228521 w 4542389"/>
              <a:gd name="connsiteY139" fmla="*/ 468958 h 5199624"/>
              <a:gd name="connsiteX140" fmla="*/ 2248699 w 4542389"/>
              <a:gd name="connsiteY140" fmla="*/ 455576 h 5199624"/>
              <a:gd name="connsiteX141" fmla="*/ 2270964 w 4542389"/>
              <a:gd name="connsiteY141" fmla="*/ 442193 h 5199624"/>
              <a:gd name="connsiteX142" fmla="*/ 2495440 w 4542389"/>
              <a:gd name="connsiteY142" fmla="*/ 360421 h 5199624"/>
              <a:gd name="connsiteX143" fmla="*/ 2516170 w 4542389"/>
              <a:gd name="connsiteY143" fmla="*/ 366478 h 5199624"/>
              <a:gd name="connsiteX144" fmla="*/ 2485765 w 4542389"/>
              <a:gd name="connsiteY144" fmla="*/ 374555 h 5199624"/>
              <a:gd name="connsiteX145" fmla="*/ 2456052 w 4542389"/>
              <a:gd name="connsiteY145" fmla="*/ 383304 h 5199624"/>
              <a:gd name="connsiteX146" fmla="*/ 2427029 w 4542389"/>
              <a:gd name="connsiteY146" fmla="*/ 392727 h 5199624"/>
              <a:gd name="connsiteX147" fmla="*/ 2398698 w 4542389"/>
              <a:gd name="connsiteY147" fmla="*/ 402150 h 5199624"/>
              <a:gd name="connsiteX148" fmla="*/ 2374512 w 4542389"/>
              <a:gd name="connsiteY148" fmla="*/ 396765 h 5199624"/>
              <a:gd name="connsiteX149" fmla="*/ 2404226 w 4542389"/>
              <a:gd name="connsiteY149" fmla="*/ 387343 h 5199624"/>
              <a:gd name="connsiteX150" fmla="*/ 2433939 w 4542389"/>
              <a:gd name="connsiteY150" fmla="*/ 377247 h 5199624"/>
              <a:gd name="connsiteX151" fmla="*/ 2464344 w 4542389"/>
              <a:gd name="connsiteY151" fmla="*/ 369170 h 5199624"/>
              <a:gd name="connsiteX152" fmla="*/ 2495440 w 4542389"/>
              <a:gd name="connsiteY152" fmla="*/ 360421 h 5199624"/>
              <a:gd name="connsiteX153" fmla="*/ 2748358 w 4542389"/>
              <a:gd name="connsiteY153" fmla="*/ 302874 h 5199624"/>
              <a:gd name="connsiteX154" fmla="*/ 2767559 w 4542389"/>
              <a:gd name="connsiteY154" fmla="*/ 308871 h 5199624"/>
              <a:gd name="connsiteX155" fmla="*/ 2757273 w 4542389"/>
              <a:gd name="connsiteY155" fmla="*/ 311536 h 5199624"/>
              <a:gd name="connsiteX156" fmla="*/ 2746301 w 4542389"/>
              <a:gd name="connsiteY156" fmla="*/ 313535 h 5199624"/>
              <a:gd name="connsiteX157" fmla="*/ 2733958 w 4542389"/>
              <a:gd name="connsiteY157" fmla="*/ 316867 h 5199624"/>
              <a:gd name="connsiteX158" fmla="*/ 2721614 w 4542389"/>
              <a:gd name="connsiteY158" fmla="*/ 318866 h 5199624"/>
              <a:gd name="connsiteX159" fmla="*/ 2701728 w 4542389"/>
              <a:gd name="connsiteY159" fmla="*/ 322864 h 5199624"/>
              <a:gd name="connsiteX160" fmla="*/ 2682527 w 4542389"/>
              <a:gd name="connsiteY160" fmla="*/ 326862 h 5199624"/>
              <a:gd name="connsiteX161" fmla="*/ 2661954 w 4542389"/>
              <a:gd name="connsiteY161" fmla="*/ 331526 h 5199624"/>
              <a:gd name="connsiteX162" fmla="*/ 2641382 w 4542389"/>
              <a:gd name="connsiteY162" fmla="*/ 335525 h 5199624"/>
              <a:gd name="connsiteX163" fmla="*/ 2622867 w 4542389"/>
              <a:gd name="connsiteY163" fmla="*/ 329527 h 5199624"/>
              <a:gd name="connsiteX164" fmla="*/ 2643439 w 4542389"/>
              <a:gd name="connsiteY164" fmla="*/ 325529 h 5199624"/>
              <a:gd name="connsiteX165" fmla="*/ 2663326 w 4542389"/>
              <a:gd name="connsiteY165" fmla="*/ 320865 h 5199624"/>
              <a:gd name="connsiteX166" fmla="*/ 2683898 w 4542389"/>
              <a:gd name="connsiteY166" fmla="*/ 316867 h 5199624"/>
              <a:gd name="connsiteX167" fmla="*/ 2703785 w 4542389"/>
              <a:gd name="connsiteY167" fmla="*/ 312869 h 5199624"/>
              <a:gd name="connsiteX168" fmla="*/ 2715443 w 4542389"/>
              <a:gd name="connsiteY168" fmla="*/ 310870 h 5199624"/>
              <a:gd name="connsiteX169" fmla="*/ 2727100 w 4542389"/>
              <a:gd name="connsiteY169" fmla="*/ 308205 h 5199624"/>
              <a:gd name="connsiteX170" fmla="*/ 2737386 w 4542389"/>
              <a:gd name="connsiteY170" fmla="*/ 305539 h 5199624"/>
              <a:gd name="connsiteX171" fmla="*/ 2748358 w 4542389"/>
              <a:gd name="connsiteY171" fmla="*/ 302874 h 5199624"/>
              <a:gd name="connsiteX172" fmla="*/ 2887318 w 4542389"/>
              <a:gd name="connsiteY172" fmla="*/ 236240 h 5199624"/>
              <a:gd name="connsiteX173" fmla="*/ 2912932 w 4542389"/>
              <a:gd name="connsiteY173" fmla="*/ 237575 h 5199624"/>
              <a:gd name="connsiteX174" fmla="*/ 2906701 w 4542389"/>
              <a:gd name="connsiteY174" fmla="*/ 246918 h 5199624"/>
              <a:gd name="connsiteX175" fmla="*/ 2897009 w 4542389"/>
              <a:gd name="connsiteY175" fmla="*/ 256261 h 5199624"/>
              <a:gd name="connsiteX176" fmla="*/ 2883856 w 4542389"/>
              <a:gd name="connsiteY176" fmla="*/ 265604 h 5199624"/>
              <a:gd name="connsiteX177" fmla="*/ 2865165 w 4542389"/>
              <a:gd name="connsiteY177" fmla="*/ 274947 h 5199624"/>
              <a:gd name="connsiteX178" fmla="*/ 2840935 w 4542389"/>
              <a:gd name="connsiteY178" fmla="*/ 270942 h 5199624"/>
              <a:gd name="connsiteX179" fmla="*/ 2858242 w 4542389"/>
              <a:gd name="connsiteY179" fmla="*/ 262267 h 5199624"/>
              <a:gd name="connsiteX180" fmla="*/ 2871395 w 4542389"/>
              <a:gd name="connsiteY180" fmla="*/ 253591 h 5199624"/>
              <a:gd name="connsiteX181" fmla="*/ 2880395 w 4542389"/>
              <a:gd name="connsiteY181" fmla="*/ 244248 h 5199624"/>
              <a:gd name="connsiteX182" fmla="*/ 2887318 w 4542389"/>
              <a:gd name="connsiteY182" fmla="*/ 236240 h 5199624"/>
              <a:gd name="connsiteX183" fmla="*/ 2864054 w 4542389"/>
              <a:gd name="connsiteY183" fmla="*/ 160523 h 5199624"/>
              <a:gd name="connsiteX184" fmla="*/ 2876973 w 4542389"/>
              <a:gd name="connsiteY184" fmla="*/ 169114 h 5199624"/>
              <a:gd name="connsiteX185" fmla="*/ 2888531 w 4542389"/>
              <a:gd name="connsiteY185" fmla="*/ 177704 h 5199624"/>
              <a:gd name="connsiteX186" fmla="*/ 2898730 w 4542389"/>
              <a:gd name="connsiteY186" fmla="*/ 186956 h 5199624"/>
              <a:gd name="connsiteX187" fmla="*/ 2906889 w 4542389"/>
              <a:gd name="connsiteY187" fmla="*/ 195546 h 5199624"/>
              <a:gd name="connsiteX188" fmla="*/ 2881732 w 4542389"/>
              <a:gd name="connsiteY188" fmla="*/ 196207 h 5199624"/>
              <a:gd name="connsiteX189" fmla="*/ 2874253 w 4542389"/>
              <a:gd name="connsiteY189" fmla="*/ 186956 h 5199624"/>
              <a:gd name="connsiteX190" fmla="*/ 2865414 w 4542389"/>
              <a:gd name="connsiteY190" fmla="*/ 179026 h 5199624"/>
              <a:gd name="connsiteX191" fmla="*/ 2853855 w 4542389"/>
              <a:gd name="connsiteY191" fmla="*/ 170435 h 5199624"/>
              <a:gd name="connsiteX192" fmla="*/ 2840937 w 4542389"/>
              <a:gd name="connsiteY192" fmla="*/ 162505 h 5199624"/>
              <a:gd name="connsiteX193" fmla="*/ 2726659 w 4542389"/>
              <a:gd name="connsiteY193" fmla="*/ 99951 h 5199624"/>
              <a:gd name="connsiteX194" fmla="*/ 2744967 w 4542389"/>
              <a:gd name="connsiteY194" fmla="*/ 106535 h 5199624"/>
              <a:gd name="connsiteX195" fmla="*/ 2762596 w 4542389"/>
              <a:gd name="connsiteY195" fmla="*/ 113119 h 5199624"/>
              <a:gd name="connsiteX196" fmla="*/ 2780904 w 4542389"/>
              <a:gd name="connsiteY196" fmla="*/ 120362 h 5199624"/>
              <a:gd name="connsiteX197" fmla="*/ 2797856 w 4542389"/>
              <a:gd name="connsiteY197" fmla="*/ 127604 h 5199624"/>
              <a:gd name="connsiteX198" fmla="*/ 2777514 w 4542389"/>
              <a:gd name="connsiteY198" fmla="*/ 129579 h 5199624"/>
              <a:gd name="connsiteX199" fmla="*/ 2760562 w 4542389"/>
              <a:gd name="connsiteY199" fmla="*/ 122337 h 5199624"/>
              <a:gd name="connsiteX200" fmla="*/ 2742932 w 4542389"/>
              <a:gd name="connsiteY200" fmla="*/ 115753 h 5199624"/>
              <a:gd name="connsiteX201" fmla="*/ 2725303 w 4542389"/>
              <a:gd name="connsiteY201" fmla="*/ 108510 h 5199624"/>
              <a:gd name="connsiteX202" fmla="*/ 2707673 w 4542389"/>
              <a:gd name="connsiteY202" fmla="*/ 102585 h 5199624"/>
              <a:gd name="connsiteX203" fmla="*/ 2598639 w 4542389"/>
              <a:gd name="connsiteY203" fmla="*/ 48462 h 5199624"/>
              <a:gd name="connsiteX204" fmla="*/ 2620446 w 4542389"/>
              <a:gd name="connsiteY204" fmla="*/ 48462 h 5199624"/>
              <a:gd name="connsiteX205" fmla="*/ 2620446 w 4542389"/>
              <a:gd name="connsiteY205" fmla="*/ 49904 h 5199624"/>
              <a:gd name="connsiteX206" fmla="*/ 2620446 w 4542389"/>
              <a:gd name="connsiteY206" fmla="*/ 51346 h 5199624"/>
              <a:gd name="connsiteX207" fmla="*/ 2620446 w 4542389"/>
              <a:gd name="connsiteY207" fmla="*/ 52789 h 5199624"/>
              <a:gd name="connsiteX208" fmla="*/ 2620446 w 4542389"/>
              <a:gd name="connsiteY208" fmla="*/ 54952 h 5199624"/>
              <a:gd name="connsiteX209" fmla="*/ 2623853 w 4542389"/>
              <a:gd name="connsiteY209" fmla="*/ 59279 h 5199624"/>
              <a:gd name="connsiteX210" fmla="*/ 2629305 w 4542389"/>
              <a:gd name="connsiteY210" fmla="*/ 64326 h 5199624"/>
              <a:gd name="connsiteX211" fmla="*/ 2637482 w 4542389"/>
              <a:gd name="connsiteY211" fmla="*/ 69374 h 5199624"/>
              <a:gd name="connsiteX212" fmla="*/ 2648386 w 4542389"/>
              <a:gd name="connsiteY212" fmla="*/ 74422 h 5199624"/>
              <a:gd name="connsiteX213" fmla="*/ 2649749 w 4542389"/>
              <a:gd name="connsiteY213" fmla="*/ 74422 h 5199624"/>
              <a:gd name="connsiteX214" fmla="*/ 2650430 w 4542389"/>
              <a:gd name="connsiteY214" fmla="*/ 75143 h 5199624"/>
              <a:gd name="connsiteX215" fmla="*/ 2651793 w 4542389"/>
              <a:gd name="connsiteY215" fmla="*/ 75143 h 5199624"/>
              <a:gd name="connsiteX216" fmla="*/ 2652475 w 4542389"/>
              <a:gd name="connsiteY216" fmla="*/ 75143 h 5199624"/>
              <a:gd name="connsiteX217" fmla="*/ 2634075 w 4542389"/>
              <a:gd name="connsiteY217" fmla="*/ 78028 h 5199624"/>
              <a:gd name="connsiteX218" fmla="*/ 2632712 w 4542389"/>
              <a:gd name="connsiteY218" fmla="*/ 78028 h 5199624"/>
              <a:gd name="connsiteX219" fmla="*/ 2632031 w 4542389"/>
              <a:gd name="connsiteY219" fmla="*/ 77307 h 5199624"/>
              <a:gd name="connsiteX220" fmla="*/ 2630668 w 4542389"/>
              <a:gd name="connsiteY220" fmla="*/ 76586 h 5199624"/>
              <a:gd name="connsiteX221" fmla="*/ 2629986 w 4542389"/>
              <a:gd name="connsiteY221" fmla="*/ 76586 h 5199624"/>
              <a:gd name="connsiteX222" fmla="*/ 2617038 w 4542389"/>
              <a:gd name="connsiteY222" fmla="*/ 70817 h 5199624"/>
              <a:gd name="connsiteX223" fmla="*/ 2608861 w 4542389"/>
              <a:gd name="connsiteY223" fmla="*/ 65769 h 5199624"/>
              <a:gd name="connsiteX224" fmla="*/ 2602046 w 4542389"/>
              <a:gd name="connsiteY224" fmla="*/ 60000 h 5199624"/>
              <a:gd name="connsiteX225" fmla="*/ 2599320 w 4542389"/>
              <a:gd name="connsiteY225" fmla="*/ 54952 h 5199624"/>
              <a:gd name="connsiteX226" fmla="*/ 2599320 w 4542389"/>
              <a:gd name="connsiteY226" fmla="*/ 52789 h 5199624"/>
              <a:gd name="connsiteX227" fmla="*/ 2598639 w 4542389"/>
              <a:gd name="connsiteY227" fmla="*/ 51346 h 5199624"/>
              <a:gd name="connsiteX228" fmla="*/ 2598639 w 4542389"/>
              <a:gd name="connsiteY228" fmla="*/ 49904 h 5199624"/>
              <a:gd name="connsiteX229" fmla="*/ 2598639 w 4542389"/>
              <a:gd name="connsiteY229" fmla="*/ 48462 h 5199624"/>
              <a:gd name="connsiteX230" fmla="*/ 2676246 w 4542389"/>
              <a:gd name="connsiteY230" fmla="*/ 0 h 5199624"/>
              <a:gd name="connsiteX231" fmla="*/ 2694868 w 4542389"/>
              <a:gd name="connsiteY231" fmla="*/ 2019 h 5199624"/>
              <a:gd name="connsiteX232" fmla="*/ 2681074 w 4542389"/>
              <a:gd name="connsiteY232" fmla="*/ 7403 h 5199624"/>
              <a:gd name="connsiteX233" fmla="*/ 2667969 w 4542389"/>
              <a:gd name="connsiteY233" fmla="*/ 12788 h 5199624"/>
              <a:gd name="connsiteX234" fmla="*/ 2656244 w 4542389"/>
              <a:gd name="connsiteY234" fmla="*/ 18172 h 5199624"/>
              <a:gd name="connsiteX235" fmla="*/ 2645899 w 4542389"/>
              <a:gd name="connsiteY235" fmla="*/ 23557 h 5199624"/>
              <a:gd name="connsiteX236" fmla="*/ 2625897 w 4542389"/>
              <a:gd name="connsiteY236" fmla="*/ 22211 h 5199624"/>
              <a:gd name="connsiteX237" fmla="*/ 2636932 w 4542389"/>
              <a:gd name="connsiteY237" fmla="*/ 16153 h 5199624"/>
              <a:gd name="connsiteX238" fmla="*/ 2649347 w 4542389"/>
              <a:gd name="connsiteY238" fmla="*/ 10769 h 5199624"/>
              <a:gd name="connsiteX239" fmla="*/ 2662452 w 4542389"/>
              <a:gd name="connsiteY239" fmla="*/ 5384 h 5199624"/>
              <a:gd name="connsiteX240" fmla="*/ 2676246 w 4542389"/>
              <a:gd name="connsiteY240" fmla="*/ 0 h 519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4542389" h="5199624">
                <a:moveTo>
                  <a:pt x="634944" y="4900464"/>
                </a:moveTo>
                <a:lnTo>
                  <a:pt x="638372" y="5076400"/>
                </a:lnTo>
                <a:cubicBezTo>
                  <a:pt x="559518" y="5115421"/>
                  <a:pt x="479979" y="5155126"/>
                  <a:pt x="400440" y="5194147"/>
                </a:cubicBezTo>
                <a:cubicBezTo>
                  <a:pt x="395640" y="5196201"/>
                  <a:pt x="392211" y="5197570"/>
                  <a:pt x="388097" y="5199624"/>
                </a:cubicBezTo>
                <a:lnTo>
                  <a:pt x="0" y="5199624"/>
                </a:lnTo>
                <a:cubicBezTo>
                  <a:pt x="56226" y="5173610"/>
                  <a:pt x="112452" y="5147596"/>
                  <a:pt x="167992" y="5121582"/>
                </a:cubicBezTo>
                <a:cubicBezTo>
                  <a:pt x="247532" y="5084615"/>
                  <a:pt x="325700" y="5047648"/>
                  <a:pt x="404554" y="5010681"/>
                </a:cubicBezTo>
                <a:cubicBezTo>
                  <a:pt x="481350" y="4973714"/>
                  <a:pt x="558147" y="4937431"/>
                  <a:pt x="634944" y="4900464"/>
                </a:cubicBezTo>
                <a:close/>
                <a:moveTo>
                  <a:pt x="2163147" y="4112998"/>
                </a:moveTo>
                <a:lnTo>
                  <a:pt x="2213305" y="4240630"/>
                </a:lnTo>
                <a:cubicBezTo>
                  <a:pt x="2156963" y="4272881"/>
                  <a:pt x="2099934" y="4305133"/>
                  <a:pt x="2042218" y="4337384"/>
                </a:cubicBezTo>
                <a:cubicBezTo>
                  <a:pt x="1983128" y="4370321"/>
                  <a:pt x="1924038" y="4403258"/>
                  <a:pt x="1863573" y="4436196"/>
                </a:cubicBezTo>
                <a:cubicBezTo>
                  <a:pt x="1803109" y="4469819"/>
                  <a:pt x="1741270" y="4503443"/>
                  <a:pt x="1678745" y="4537066"/>
                </a:cubicBezTo>
                <a:cubicBezTo>
                  <a:pt x="1616219" y="4571376"/>
                  <a:pt x="1552319" y="4604999"/>
                  <a:pt x="1487732" y="4639309"/>
                </a:cubicBezTo>
                <a:lnTo>
                  <a:pt x="1456813" y="4489719"/>
                </a:lnTo>
                <a:cubicBezTo>
                  <a:pt x="1520026" y="4456781"/>
                  <a:pt x="1581864" y="4424530"/>
                  <a:pt x="1643016" y="4392965"/>
                </a:cubicBezTo>
                <a:cubicBezTo>
                  <a:pt x="1704167" y="4360714"/>
                  <a:pt x="1763945" y="4329836"/>
                  <a:pt x="1823035" y="4297584"/>
                </a:cubicBezTo>
                <a:cubicBezTo>
                  <a:pt x="1881438" y="4266706"/>
                  <a:pt x="1939154" y="4235827"/>
                  <a:pt x="1996183" y="4204262"/>
                </a:cubicBezTo>
                <a:cubicBezTo>
                  <a:pt x="2052525" y="4174070"/>
                  <a:pt x="2108179" y="4143191"/>
                  <a:pt x="2163147" y="4112998"/>
                </a:cubicBezTo>
                <a:close/>
                <a:moveTo>
                  <a:pt x="3268994" y="3440623"/>
                </a:moveTo>
                <a:lnTo>
                  <a:pt x="3343019" y="3532056"/>
                </a:lnTo>
                <a:cubicBezTo>
                  <a:pt x="3304636" y="3558868"/>
                  <a:pt x="3264882" y="3587054"/>
                  <a:pt x="3224443" y="3613866"/>
                </a:cubicBezTo>
                <a:cubicBezTo>
                  <a:pt x="3183318" y="3642739"/>
                  <a:pt x="3141508" y="3670238"/>
                  <a:pt x="3099013" y="3698425"/>
                </a:cubicBezTo>
                <a:cubicBezTo>
                  <a:pt x="3056517" y="3727298"/>
                  <a:pt x="3011966" y="3756172"/>
                  <a:pt x="2967414" y="3785046"/>
                </a:cubicBezTo>
                <a:cubicBezTo>
                  <a:pt x="2922177" y="3813920"/>
                  <a:pt x="2876254" y="3843481"/>
                  <a:pt x="2829647" y="3873042"/>
                </a:cubicBezTo>
                <a:lnTo>
                  <a:pt x="2765218" y="3765109"/>
                </a:lnTo>
                <a:cubicBezTo>
                  <a:pt x="2811140" y="3736923"/>
                  <a:pt x="2856378" y="3708737"/>
                  <a:pt x="2900929" y="3681238"/>
                </a:cubicBezTo>
                <a:cubicBezTo>
                  <a:pt x="2944110" y="3653739"/>
                  <a:pt x="2987291" y="3626240"/>
                  <a:pt x="3029101" y="3599429"/>
                </a:cubicBezTo>
                <a:cubicBezTo>
                  <a:pt x="3071596" y="3572617"/>
                  <a:pt x="3112721" y="3545806"/>
                  <a:pt x="3152475" y="3518994"/>
                </a:cubicBezTo>
                <a:cubicBezTo>
                  <a:pt x="3192228" y="3492871"/>
                  <a:pt x="3231297" y="3466747"/>
                  <a:pt x="3268994" y="3440623"/>
                </a:cubicBezTo>
                <a:close/>
                <a:moveTo>
                  <a:pt x="4015835" y="2850023"/>
                </a:moveTo>
                <a:lnTo>
                  <a:pt x="4100194" y="2911740"/>
                </a:lnTo>
                <a:cubicBezTo>
                  <a:pt x="4076876" y="2935741"/>
                  <a:pt x="4051499" y="2959742"/>
                  <a:pt x="4026123" y="2984429"/>
                </a:cubicBezTo>
                <a:cubicBezTo>
                  <a:pt x="4000061" y="3009116"/>
                  <a:pt x="3973999" y="3033803"/>
                  <a:pt x="3945879" y="3058490"/>
                </a:cubicBezTo>
                <a:cubicBezTo>
                  <a:pt x="3917760" y="3083177"/>
                  <a:pt x="3888955" y="3109235"/>
                  <a:pt x="3859463" y="3134608"/>
                </a:cubicBezTo>
                <a:cubicBezTo>
                  <a:pt x="3829286" y="3159980"/>
                  <a:pt x="3798423" y="3186039"/>
                  <a:pt x="3766189" y="3212783"/>
                </a:cubicBezTo>
                <a:lnTo>
                  <a:pt x="3685945" y="3136665"/>
                </a:lnTo>
                <a:cubicBezTo>
                  <a:pt x="3717494" y="3111978"/>
                  <a:pt x="3748357" y="3087291"/>
                  <a:pt x="3777848" y="3062604"/>
                </a:cubicBezTo>
                <a:cubicBezTo>
                  <a:pt x="3807339" y="3037917"/>
                  <a:pt x="3835459" y="3013916"/>
                  <a:pt x="3863578" y="2989915"/>
                </a:cubicBezTo>
                <a:cubicBezTo>
                  <a:pt x="3891012" y="2965914"/>
                  <a:pt x="3917074" y="2942599"/>
                  <a:pt x="3943136" y="2919283"/>
                </a:cubicBezTo>
                <a:cubicBezTo>
                  <a:pt x="3968512" y="2895282"/>
                  <a:pt x="3992517" y="2873338"/>
                  <a:pt x="4015835" y="2850023"/>
                </a:cubicBezTo>
                <a:close/>
                <a:moveTo>
                  <a:pt x="4415170" y="2310911"/>
                </a:moveTo>
                <a:lnTo>
                  <a:pt x="4499982" y="2345801"/>
                </a:lnTo>
                <a:cubicBezTo>
                  <a:pt x="4491018" y="2367692"/>
                  <a:pt x="4482055" y="2389584"/>
                  <a:pt x="4471711" y="2412160"/>
                </a:cubicBezTo>
                <a:cubicBezTo>
                  <a:pt x="4461368" y="2434736"/>
                  <a:pt x="4450336" y="2457312"/>
                  <a:pt x="4437235" y="2479887"/>
                </a:cubicBezTo>
                <a:cubicBezTo>
                  <a:pt x="4424134" y="2503147"/>
                  <a:pt x="4411032" y="2526407"/>
                  <a:pt x="4395863" y="2549667"/>
                </a:cubicBezTo>
                <a:cubicBezTo>
                  <a:pt x="4380003" y="2573611"/>
                  <a:pt x="4364144" y="2598240"/>
                  <a:pt x="4346905" y="2622184"/>
                </a:cubicBezTo>
                <a:lnTo>
                  <a:pt x="4261403" y="2573611"/>
                </a:lnTo>
                <a:cubicBezTo>
                  <a:pt x="4278641" y="2550351"/>
                  <a:pt x="4295190" y="2527776"/>
                  <a:pt x="4310360" y="2505200"/>
                </a:cubicBezTo>
                <a:cubicBezTo>
                  <a:pt x="4324840" y="2482624"/>
                  <a:pt x="4339321" y="2460732"/>
                  <a:pt x="4352422" y="2438156"/>
                </a:cubicBezTo>
                <a:cubicBezTo>
                  <a:pt x="4364833" y="2416265"/>
                  <a:pt x="4376556" y="2395057"/>
                  <a:pt x="4386899" y="2373165"/>
                </a:cubicBezTo>
                <a:cubicBezTo>
                  <a:pt x="4397931" y="2351958"/>
                  <a:pt x="4406895" y="2331434"/>
                  <a:pt x="4415170" y="2310911"/>
                </a:cubicBezTo>
                <a:close/>
                <a:moveTo>
                  <a:pt x="4394665" y="1814202"/>
                </a:moveTo>
                <a:lnTo>
                  <a:pt x="4462372" y="1819720"/>
                </a:lnTo>
                <a:cubicBezTo>
                  <a:pt x="4473998" y="1839724"/>
                  <a:pt x="4484941" y="1860417"/>
                  <a:pt x="4493832" y="1881111"/>
                </a:cubicBezTo>
                <a:cubicBezTo>
                  <a:pt x="4503406" y="1901804"/>
                  <a:pt x="4511613" y="1922498"/>
                  <a:pt x="4517768" y="1943881"/>
                </a:cubicBezTo>
                <a:cubicBezTo>
                  <a:pt x="4524607" y="1965954"/>
                  <a:pt x="4530079" y="1987337"/>
                  <a:pt x="4534182" y="2009410"/>
                </a:cubicBezTo>
                <a:cubicBezTo>
                  <a:pt x="4538286" y="2032173"/>
                  <a:pt x="4541021" y="2054246"/>
                  <a:pt x="4542389" y="2077009"/>
                </a:cubicBezTo>
                <a:lnTo>
                  <a:pt x="4463740" y="2056315"/>
                </a:lnTo>
                <a:cubicBezTo>
                  <a:pt x="4463056" y="2034242"/>
                  <a:pt x="4461004" y="2013549"/>
                  <a:pt x="4457585" y="1992166"/>
                </a:cubicBezTo>
                <a:cubicBezTo>
                  <a:pt x="4454849" y="1971472"/>
                  <a:pt x="4450062" y="1950779"/>
                  <a:pt x="4443906" y="1930775"/>
                </a:cubicBezTo>
                <a:cubicBezTo>
                  <a:pt x="4438435" y="1910771"/>
                  <a:pt x="4430912" y="1890768"/>
                  <a:pt x="4423389" y="1871454"/>
                </a:cubicBezTo>
                <a:cubicBezTo>
                  <a:pt x="4414498" y="1852140"/>
                  <a:pt x="4405608" y="1833516"/>
                  <a:pt x="4394665" y="1814202"/>
                </a:cubicBezTo>
                <a:close/>
                <a:moveTo>
                  <a:pt x="3991362" y="1420471"/>
                </a:moveTo>
                <a:cubicBezTo>
                  <a:pt x="4017566" y="1434258"/>
                  <a:pt x="4043080" y="1448046"/>
                  <a:pt x="4067215" y="1461833"/>
                </a:cubicBezTo>
                <a:cubicBezTo>
                  <a:pt x="4091350" y="1476310"/>
                  <a:pt x="4114796" y="1490787"/>
                  <a:pt x="4137551" y="1505953"/>
                </a:cubicBezTo>
                <a:cubicBezTo>
                  <a:pt x="4160307" y="1520429"/>
                  <a:pt x="4182374" y="1534906"/>
                  <a:pt x="4203061" y="1550072"/>
                </a:cubicBezTo>
                <a:cubicBezTo>
                  <a:pt x="4224438" y="1565928"/>
                  <a:pt x="4245125" y="1581094"/>
                  <a:pt x="4263743" y="1596949"/>
                </a:cubicBezTo>
                <a:lnTo>
                  <a:pt x="4212715" y="1604532"/>
                </a:lnTo>
                <a:cubicBezTo>
                  <a:pt x="4194786" y="1590056"/>
                  <a:pt x="4176168" y="1574890"/>
                  <a:pt x="4156170" y="1560413"/>
                </a:cubicBezTo>
                <a:cubicBezTo>
                  <a:pt x="4136862" y="1545936"/>
                  <a:pt x="4116175" y="1532149"/>
                  <a:pt x="4094798" y="1517672"/>
                </a:cubicBezTo>
                <a:cubicBezTo>
                  <a:pt x="4073421" y="1503195"/>
                  <a:pt x="4050665" y="1489408"/>
                  <a:pt x="4027909" y="1475620"/>
                </a:cubicBezTo>
                <a:cubicBezTo>
                  <a:pt x="4004464" y="1462522"/>
                  <a:pt x="3980329" y="1448046"/>
                  <a:pt x="3955504" y="1434948"/>
                </a:cubicBezTo>
                <a:close/>
                <a:moveTo>
                  <a:pt x="3420217" y="1187259"/>
                </a:moveTo>
                <a:cubicBezTo>
                  <a:pt x="3422967" y="1188617"/>
                  <a:pt x="3425717" y="1189295"/>
                  <a:pt x="3429154" y="1189974"/>
                </a:cubicBezTo>
                <a:cubicBezTo>
                  <a:pt x="3431903" y="1191332"/>
                  <a:pt x="3434653" y="1192011"/>
                  <a:pt x="3437403" y="1192690"/>
                </a:cubicBezTo>
                <a:cubicBezTo>
                  <a:pt x="3440152" y="1194047"/>
                  <a:pt x="3442902" y="1194726"/>
                  <a:pt x="3446339" y="1195405"/>
                </a:cubicBezTo>
                <a:cubicBezTo>
                  <a:pt x="3449089" y="1196763"/>
                  <a:pt x="3451838" y="1197442"/>
                  <a:pt x="3454588" y="1198799"/>
                </a:cubicBezTo>
                <a:cubicBezTo>
                  <a:pt x="3476585" y="1205588"/>
                  <a:pt x="3497895" y="1213055"/>
                  <a:pt x="3519205" y="1220523"/>
                </a:cubicBezTo>
                <a:cubicBezTo>
                  <a:pt x="3540515" y="1227311"/>
                  <a:pt x="3561824" y="1234779"/>
                  <a:pt x="3582447" y="1242246"/>
                </a:cubicBezTo>
                <a:cubicBezTo>
                  <a:pt x="3603069" y="1249714"/>
                  <a:pt x="3623692" y="1257181"/>
                  <a:pt x="3643627" y="1264648"/>
                </a:cubicBezTo>
                <a:cubicBezTo>
                  <a:pt x="3663562" y="1272116"/>
                  <a:pt x="3684184" y="1280262"/>
                  <a:pt x="3703432" y="1287730"/>
                </a:cubicBezTo>
                <a:lnTo>
                  <a:pt x="3676622" y="1304701"/>
                </a:lnTo>
                <a:cubicBezTo>
                  <a:pt x="3658062" y="1297234"/>
                  <a:pt x="3638815" y="1289766"/>
                  <a:pt x="3618880" y="1282299"/>
                </a:cubicBezTo>
                <a:cubicBezTo>
                  <a:pt x="3598945" y="1274831"/>
                  <a:pt x="3579010" y="1267364"/>
                  <a:pt x="3559075" y="1260575"/>
                </a:cubicBezTo>
                <a:cubicBezTo>
                  <a:pt x="3537765" y="1252429"/>
                  <a:pt x="3517143" y="1244962"/>
                  <a:pt x="3496520" y="1238173"/>
                </a:cubicBezTo>
                <a:cubicBezTo>
                  <a:pt x="3475898" y="1230706"/>
                  <a:pt x="3454588" y="1223917"/>
                  <a:pt x="3433278" y="1216450"/>
                </a:cubicBezTo>
                <a:cubicBezTo>
                  <a:pt x="3429841" y="1215092"/>
                  <a:pt x="3427091" y="1214413"/>
                  <a:pt x="3424342" y="1213734"/>
                </a:cubicBezTo>
                <a:cubicBezTo>
                  <a:pt x="3421592" y="1213055"/>
                  <a:pt x="3418155" y="1211698"/>
                  <a:pt x="3415405" y="1211019"/>
                </a:cubicBezTo>
                <a:cubicBezTo>
                  <a:pt x="3412656" y="1209661"/>
                  <a:pt x="3409906" y="1208982"/>
                  <a:pt x="3407156" y="1207625"/>
                </a:cubicBezTo>
                <a:cubicBezTo>
                  <a:pt x="3403719" y="1206946"/>
                  <a:pt x="3400970" y="1205588"/>
                  <a:pt x="3398220" y="1204909"/>
                </a:cubicBezTo>
                <a:close/>
                <a:moveTo>
                  <a:pt x="2931924" y="1011593"/>
                </a:moveTo>
                <a:cubicBezTo>
                  <a:pt x="2949042" y="1018551"/>
                  <a:pt x="2966843" y="1024813"/>
                  <a:pt x="2984645" y="1031771"/>
                </a:cubicBezTo>
                <a:cubicBezTo>
                  <a:pt x="3003132" y="1039424"/>
                  <a:pt x="3021618" y="1045686"/>
                  <a:pt x="3040790" y="1053340"/>
                </a:cubicBezTo>
                <a:cubicBezTo>
                  <a:pt x="3059961" y="1060298"/>
                  <a:pt x="3079132" y="1067256"/>
                  <a:pt x="3099673" y="1074909"/>
                </a:cubicBezTo>
                <a:cubicBezTo>
                  <a:pt x="3119528" y="1081867"/>
                  <a:pt x="3140754" y="1089521"/>
                  <a:pt x="3161294" y="1097174"/>
                </a:cubicBezTo>
                <a:lnTo>
                  <a:pt x="3136646" y="1113873"/>
                </a:lnTo>
                <a:cubicBezTo>
                  <a:pt x="3115420" y="1105524"/>
                  <a:pt x="3094195" y="1097870"/>
                  <a:pt x="3074339" y="1090912"/>
                </a:cubicBezTo>
                <a:cubicBezTo>
                  <a:pt x="3053799" y="1083259"/>
                  <a:pt x="3033943" y="1074909"/>
                  <a:pt x="3014771" y="1067951"/>
                </a:cubicBezTo>
                <a:cubicBezTo>
                  <a:pt x="2995600" y="1060994"/>
                  <a:pt x="2976429" y="1054036"/>
                  <a:pt x="2957943" y="1047078"/>
                </a:cubicBezTo>
                <a:cubicBezTo>
                  <a:pt x="2940141" y="1039424"/>
                  <a:pt x="2922339" y="1032466"/>
                  <a:pt x="2904537" y="1026204"/>
                </a:cubicBezTo>
                <a:close/>
                <a:moveTo>
                  <a:pt x="2553709" y="854100"/>
                </a:moveTo>
                <a:cubicBezTo>
                  <a:pt x="2566710" y="860295"/>
                  <a:pt x="2579026" y="866490"/>
                  <a:pt x="2592710" y="871997"/>
                </a:cubicBezTo>
                <a:cubicBezTo>
                  <a:pt x="2606395" y="878880"/>
                  <a:pt x="2620764" y="885075"/>
                  <a:pt x="2635133" y="891270"/>
                </a:cubicBezTo>
                <a:cubicBezTo>
                  <a:pt x="2649501" y="898154"/>
                  <a:pt x="2664554" y="905037"/>
                  <a:pt x="2679608" y="911921"/>
                </a:cubicBezTo>
                <a:cubicBezTo>
                  <a:pt x="2695345" y="918804"/>
                  <a:pt x="2711082" y="924999"/>
                  <a:pt x="2728188" y="932571"/>
                </a:cubicBezTo>
                <a:lnTo>
                  <a:pt x="2698766" y="944273"/>
                </a:lnTo>
                <a:cubicBezTo>
                  <a:pt x="2681660" y="937389"/>
                  <a:pt x="2665923" y="930506"/>
                  <a:pt x="2650186" y="922934"/>
                </a:cubicBezTo>
                <a:cubicBezTo>
                  <a:pt x="2634448" y="916739"/>
                  <a:pt x="2619395" y="909167"/>
                  <a:pt x="2605027" y="902284"/>
                </a:cubicBezTo>
                <a:cubicBezTo>
                  <a:pt x="2589973" y="896089"/>
                  <a:pt x="2576289" y="889894"/>
                  <a:pt x="2561920" y="883010"/>
                </a:cubicBezTo>
                <a:cubicBezTo>
                  <a:pt x="2548920" y="876127"/>
                  <a:pt x="2535235" y="869932"/>
                  <a:pt x="2522919" y="863737"/>
                </a:cubicBezTo>
                <a:close/>
                <a:moveTo>
                  <a:pt x="2296051" y="702664"/>
                </a:moveTo>
                <a:cubicBezTo>
                  <a:pt x="2303594" y="708116"/>
                  <a:pt x="2311137" y="714249"/>
                  <a:pt x="2319366" y="719701"/>
                </a:cubicBezTo>
                <a:cubicBezTo>
                  <a:pt x="2327595" y="725834"/>
                  <a:pt x="2335824" y="731285"/>
                  <a:pt x="2345424" y="738100"/>
                </a:cubicBezTo>
                <a:cubicBezTo>
                  <a:pt x="2354339" y="744233"/>
                  <a:pt x="2363939" y="750367"/>
                  <a:pt x="2374225" y="756500"/>
                </a:cubicBezTo>
                <a:cubicBezTo>
                  <a:pt x="2385197" y="762633"/>
                  <a:pt x="2395484" y="769448"/>
                  <a:pt x="2407141" y="776262"/>
                </a:cubicBezTo>
                <a:lnTo>
                  <a:pt x="2374225" y="783758"/>
                </a:lnTo>
                <a:cubicBezTo>
                  <a:pt x="2363254" y="776944"/>
                  <a:pt x="2352282" y="770129"/>
                  <a:pt x="2341995" y="763314"/>
                </a:cubicBezTo>
                <a:cubicBezTo>
                  <a:pt x="2331024" y="757181"/>
                  <a:pt x="2320737" y="750367"/>
                  <a:pt x="2311823" y="744233"/>
                </a:cubicBezTo>
                <a:cubicBezTo>
                  <a:pt x="2302908" y="738100"/>
                  <a:pt x="2293993" y="731967"/>
                  <a:pt x="2285764" y="725834"/>
                </a:cubicBezTo>
                <a:cubicBezTo>
                  <a:pt x="2277535" y="719701"/>
                  <a:pt x="2269992" y="714249"/>
                  <a:pt x="2262449" y="708116"/>
                </a:cubicBezTo>
                <a:close/>
                <a:moveTo>
                  <a:pt x="2203777" y="563342"/>
                </a:moveTo>
                <a:cubicBezTo>
                  <a:pt x="2203777" y="568880"/>
                  <a:pt x="2204482" y="574418"/>
                  <a:pt x="2205186" y="579264"/>
                </a:cubicBezTo>
                <a:cubicBezTo>
                  <a:pt x="2205890" y="584802"/>
                  <a:pt x="2208004" y="590341"/>
                  <a:pt x="2209412" y="596571"/>
                </a:cubicBezTo>
                <a:cubicBezTo>
                  <a:pt x="2211525" y="602109"/>
                  <a:pt x="2214343" y="607648"/>
                  <a:pt x="2217160" y="613878"/>
                </a:cubicBezTo>
                <a:cubicBezTo>
                  <a:pt x="2220682" y="620109"/>
                  <a:pt x="2224204" y="626339"/>
                  <a:pt x="2228430" y="632569"/>
                </a:cubicBezTo>
                <a:lnTo>
                  <a:pt x="2193212" y="635339"/>
                </a:lnTo>
                <a:cubicBezTo>
                  <a:pt x="2188986" y="629108"/>
                  <a:pt x="2185464" y="622878"/>
                  <a:pt x="2181943" y="616647"/>
                </a:cubicBezTo>
                <a:cubicBezTo>
                  <a:pt x="2179125" y="610417"/>
                  <a:pt x="2176308" y="604186"/>
                  <a:pt x="2174195" y="597956"/>
                </a:cubicBezTo>
                <a:cubicBezTo>
                  <a:pt x="2172082" y="591725"/>
                  <a:pt x="2170673" y="586187"/>
                  <a:pt x="2169969" y="580649"/>
                </a:cubicBezTo>
                <a:cubicBezTo>
                  <a:pt x="2168560" y="575111"/>
                  <a:pt x="2168560" y="569572"/>
                  <a:pt x="2168560" y="564034"/>
                </a:cubicBezTo>
                <a:close/>
                <a:moveTo>
                  <a:pt x="2270964" y="442193"/>
                </a:moveTo>
                <a:lnTo>
                  <a:pt x="2298099" y="447123"/>
                </a:lnTo>
                <a:cubicBezTo>
                  <a:pt x="2291141" y="451349"/>
                  <a:pt x="2284184" y="455576"/>
                  <a:pt x="2277226" y="459802"/>
                </a:cubicBezTo>
                <a:cubicBezTo>
                  <a:pt x="2270964" y="464028"/>
                  <a:pt x="2264702" y="468254"/>
                  <a:pt x="2258440" y="473184"/>
                </a:cubicBezTo>
                <a:cubicBezTo>
                  <a:pt x="2252177" y="477410"/>
                  <a:pt x="2246611" y="482341"/>
                  <a:pt x="2241741" y="486567"/>
                </a:cubicBezTo>
                <a:cubicBezTo>
                  <a:pt x="2236174" y="492202"/>
                  <a:pt x="2231304" y="496428"/>
                  <a:pt x="2227129" y="502063"/>
                </a:cubicBezTo>
                <a:lnTo>
                  <a:pt x="2195819" y="499245"/>
                </a:lnTo>
                <a:cubicBezTo>
                  <a:pt x="2199994" y="494315"/>
                  <a:pt x="2205560" y="488680"/>
                  <a:pt x="2210430" y="483749"/>
                </a:cubicBezTo>
                <a:cubicBezTo>
                  <a:pt x="2215997" y="478819"/>
                  <a:pt x="2222259" y="473889"/>
                  <a:pt x="2228521" y="468958"/>
                </a:cubicBezTo>
                <a:cubicBezTo>
                  <a:pt x="2234783" y="464028"/>
                  <a:pt x="2241741" y="459802"/>
                  <a:pt x="2248699" y="455576"/>
                </a:cubicBezTo>
                <a:cubicBezTo>
                  <a:pt x="2255656" y="450645"/>
                  <a:pt x="2263310" y="446419"/>
                  <a:pt x="2270964" y="442193"/>
                </a:cubicBezTo>
                <a:close/>
                <a:moveTo>
                  <a:pt x="2495440" y="360421"/>
                </a:moveTo>
                <a:lnTo>
                  <a:pt x="2516170" y="366478"/>
                </a:lnTo>
                <a:cubicBezTo>
                  <a:pt x="2506496" y="369170"/>
                  <a:pt x="2496131" y="371863"/>
                  <a:pt x="2485765" y="374555"/>
                </a:cubicBezTo>
                <a:cubicBezTo>
                  <a:pt x="2475400" y="377247"/>
                  <a:pt x="2466417" y="380612"/>
                  <a:pt x="2456052" y="383304"/>
                </a:cubicBezTo>
                <a:cubicBezTo>
                  <a:pt x="2446378" y="386670"/>
                  <a:pt x="2436703" y="389362"/>
                  <a:pt x="2427029" y="392727"/>
                </a:cubicBezTo>
                <a:cubicBezTo>
                  <a:pt x="2416664" y="396092"/>
                  <a:pt x="2407681" y="398785"/>
                  <a:pt x="2398698" y="402150"/>
                </a:cubicBezTo>
                <a:lnTo>
                  <a:pt x="2374512" y="396765"/>
                </a:lnTo>
                <a:cubicBezTo>
                  <a:pt x="2384186" y="393400"/>
                  <a:pt x="2393860" y="390035"/>
                  <a:pt x="2404226" y="387343"/>
                </a:cubicBezTo>
                <a:cubicBezTo>
                  <a:pt x="2413900" y="383978"/>
                  <a:pt x="2423574" y="380612"/>
                  <a:pt x="2433939" y="377247"/>
                </a:cubicBezTo>
                <a:cubicBezTo>
                  <a:pt x="2444304" y="374555"/>
                  <a:pt x="2453979" y="371863"/>
                  <a:pt x="2464344" y="369170"/>
                </a:cubicBezTo>
                <a:cubicBezTo>
                  <a:pt x="2474709" y="365805"/>
                  <a:pt x="2485074" y="363113"/>
                  <a:pt x="2495440" y="360421"/>
                </a:cubicBezTo>
                <a:close/>
                <a:moveTo>
                  <a:pt x="2748358" y="302874"/>
                </a:moveTo>
                <a:lnTo>
                  <a:pt x="2767559" y="308871"/>
                </a:lnTo>
                <a:cubicBezTo>
                  <a:pt x="2764816" y="309537"/>
                  <a:pt x="2760702" y="310870"/>
                  <a:pt x="2757273" y="311536"/>
                </a:cubicBezTo>
                <a:cubicBezTo>
                  <a:pt x="2753844" y="312203"/>
                  <a:pt x="2749730" y="312869"/>
                  <a:pt x="2746301" y="313535"/>
                </a:cubicBezTo>
                <a:cubicBezTo>
                  <a:pt x="2742187" y="314868"/>
                  <a:pt x="2738072" y="315534"/>
                  <a:pt x="2733958" y="316867"/>
                </a:cubicBezTo>
                <a:cubicBezTo>
                  <a:pt x="2730529" y="317533"/>
                  <a:pt x="2725729" y="318200"/>
                  <a:pt x="2721614" y="318866"/>
                </a:cubicBezTo>
                <a:cubicBezTo>
                  <a:pt x="2715443" y="320199"/>
                  <a:pt x="2708585" y="321531"/>
                  <a:pt x="2701728" y="322864"/>
                </a:cubicBezTo>
                <a:cubicBezTo>
                  <a:pt x="2695556" y="324197"/>
                  <a:pt x="2688699" y="325529"/>
                  <a:pt x="2682527" y="326862"/>
                </a:cubicBezTo>
                <a:cubicBezTo>
                  <a:pt x="2675669" y="328195"/>
                  <a:pt x="2668812" y="329527"/>
                  <a:pt x="2661954" y="331526"/>
                </a:cubicBezTo>
                <a:cubicBezTo>
                  <a:pt x="2655783" y="332859"/>
                  <a:pt x="2648925" y="334192"/>
                  <a:pt x="2641382" y="335525"/>
                </a:cubicBezTo>
                <a:lnTo>
                  <a:pt x="2622867" y="329527"/>
                </a:lnTo>
                <a:cubicBezTo>
                  <a:pt x="2629724" y="328195"/>
                  <a:pt x="2636582" y="326862"/>
                  <a:pt x="2643439" y="325529"/>
                </a:cubicBezTo>
                <a:cubicBezTo>
                  <a:pt x="2650297" y="323530"/>
                  <a:pt x="2657154" y="322198"/>
                  <a:pt x="2663326" y="320865"/>
                </a:cubicBezTo>
                <a:cubicBezTo>
                  <a:pt x="2670183" y="319532"/>
                  <a:pt x="2677041" y="318200"/>
                  <a:pt x="2683898" y="316867"/>
                </a:cubicBezTo>
                <a:cubicBezTo>
                  <a:pt x="2690070" y="315534"/>
                  <a:pt x="2696927" y="314202"/>
                  <a:pt x="2703785" y="312869"/>
                </a:cubicBezTo>
                <a:cubicBezTo>
                  <a:pt x="2707899" y="312203"/>
                  <a:pt x="2712014" y="311536"/>
                  <a:pt x="2715443" y="310870"/>
                </a:cubicBezTo>
                <a:cubicBezTo>
                  <a:pt x="2719557" y="309537"/>
                  <a:pt x="2722986" y="308871"/>
                  <a:pt x="2727100" y="308205"/>
                </a:cubicBezTo>
                <a:cubicBezTo>
                  <a:pt x="2730529" y="307538"/>
                  <a:pt x="2733958" y="306206"/>
                  <a:pt x="2737386" y="305539"/>
                </a:cubicBezTo>
                <a:cubicBezTo>
                  <a:pt x="2740815" y="304873"/>
                  <a:pt x="2744930" y="304207"/>
                  <a:pt x="2748358" y="302874"/>
                </a:cubicBezTo>
                <a:close/>
                <a:moveTo>
                  <a:pt x="2887318" y="236240"/>
                </a:moveTo>
                <a:lnTo>
                  <a:pt x="2912932" y="237575"/>
                </a:lnTo>
                <a:cubicBezTo>
                  <a:pt x="2911547" y="240911"/>
                  <a:pt x="2909470" y="243581"/>
                  <a:pt x="2906701" y="246918"/>
                </a:cubicBezTo>
                <a:cubicBezTo>
                  <a:pt x="2904624" y="249587"/>
                  <a:pt x="2901163" y="252924"/>
                  <a:pt x="2897009" y="256261"/>
                </a:cubicBezTo>
                <a:cubicBezTo>
                  <a:pt x="2893548" y="258930"/>
                  <a:pt x="2888702" y="262267"/>
                  <a:pt x="2883856" y="265604"/>
                </a:cubicBezTo>
                <a:cubicBezTo>
                  <a:pt x="2878318" y="268940"/>
                  <a:pt x="2872087" y="271610"/>
                  <a:pt x="2865165" y="274947"/>
                </a:cubicBezTo>
                <a:lnTo>
                  <a:pt x="2840935" y="270942"/>
                </a:lnTo>
                <a:cubicBezTo>
                  <a:pt x="2847858" y="268273"/>
                  <a:pt x="2852704" y="265604"/>
                  <a:pt x="2858242" y="262267"/>
                </a:cubicBezTo>
                <a:cubicBezTo>
                  <a:pt x="2863088" y="258930"/>
                  <a:pt x="2867241" y="256261"/>
                  <a:pt x="2871395" y="253591"/>
                </a:cubicBezTo>
                <a:cubicBezTo>
                  <a:pt x="2874857" y="250922"/>
                  <a:pt x="2878318" y="247585"/>
                  <a:pt x="2880395" y="244248"/>
                </a:cubicBezTo>
                <a:cubicBezTo>
                  <a:pt x="2883164" y="241579"/>
                  <a:pt x="2885241" y="238909"/>
                  <a:pt x="2887318" y="236240"/>
                </a:cubicBezTo>
                <a:close/>
                <a:moveTo>
                  <a:pt x="2864054" y="160523"/>
                </a:moveTo>
                <a:cubicBezTo>
                  <a:pt x="2868134" y="163827"/>
                  <a:pt x="2872893" y="166470"/>
                  <a:pt x="2876973" y="169114"/>
                </a:cubicBezTo>
                <a:cubicBezTo>
                  <a:pt x="2881052" y="172418"/>
                  <a:pt x="2885132" y="175061"/>
                  <a:pt x="2888531" y="177704"/>
                </a:cubicBezTo>
                <a:cubicBezTo>
                  <a:pt x="2892611" y="181008"/>
                  <a:pt x="2896010" y="183652"/>
                  <a:pt x="2898730" y="186956"/>
                </a:cubicBezTo>
                <a:cubicBezTo>
                  <a:pt x="2901450" y="189599"/>
                  <a:pt x="2904849" y="192903"/>
                  <a:pt x="2906889" y="195546"/>
                </a:cubicBezTo>
                <a:lnTo>
                  <a:pt x="2881732" y="196207"/>
                </a:lnTo>
                <a:cubicBezTo>
                  <a:pt x="2880372" y="193564"/>
                  <a:pt x="2877653" y="190260"/>
                  <a:pt x="2874253" y="186956"/>
                </a:cubicBezTo>
                <a:cubicBezTo>
                  <a:pt x="2871533" y="184312"/>
                  <a:pt x="2868134" y="181669"/>
                  <a:pt x="2865414" y="179026"/>
                </a:cubicBezTo>
                <a:cubicBezTo>
                  <a:pt x="2862014" y="176383"/>
                  <a:pt x="2857935" y="173739"/>
                  <a:pt x="2853855" y="170435"/>
                </a:cubicBezTo>
                <a:cubicBezTo>
                  <a:pt x="2849776" y="167792"/>
                  <a:pt x="2845696" y="165149"/>
                  <a:pt x="2840937" y="162505"/>
                </a:cubicBezTo>
                <a:close/>
                <a:moveTo>
                  <a:pt x="2726659" y="99951"/>
                </a:moveTo>
                <a:cubicBezTo>
                  <a:pt x="2732761" y="102585"/>
                  <a:pt x="2738864" y="104560"/>
                  <a:pt x="2744967" y="106535"/>
                </a:cubicBezTo>
                <a:cubicBezTo>
                  <a:pt x="2750391" y="108510"/>
                  <a:pt x="2757172" y="111144"/>
                  <a:pt x="2762596" y="113119"/>
                </a:cubicBezTo>
                <a:cubicBezTo>
                  <a:pt x="2768699" y="115753"/>
                  <a:pt x="2774802" y="118386"/>
                  <a:pt x="2780904" y="120362"/>
                </a:cubicBezTo>
                <a:cubicBezTo>
                  <a:pt x="2786329" y="122995"/>
                  <a:pt x="2792431" y="125629"/>
                  <a:pt x="2797856" y="127604"/>
                </a:cubicBezTo>
                <a:lnTo>
                  <a:pt x="2777514" y="129579"/>
                </a:lnTo>
                <a:cubicBezTo>
                  <a:pt x="2772089" y="126946"/>
                  <a:pt x="2765987" y="124971"/>
                  <a:pt x="2760562" y="122337"/>
                </a:cubicBezTo>
                <a:cubicBezTo>
                  <a:pt x="2754460" y="119703"/>
                  <a:pt x="2749035" y="117728"/>
                  <a:pt x="2742932" y="115753"/>
                </a:cubicBezTo>
                <a:cubicBezTo>
                  <a:pt x="2736830" y="113119"/>
                  <a:pt x="2731405" y="111144"/>
                  <a:pt x="2725303" y="108510"/>
                </a:cubicBezTo>
                <a:cubicBezTo>
                  <a:pt x="2719200" y="106535"/>
                  <a:pt x="2713776" y="104560"/>
                  <a:pt x="2707673" y="102585"/>
                </a:cubicBezTo>
                <a:close/>
                <a:moveTo>
                  <a:pt x="2598639" y="48462"/>
                </a:moveTo>
                <a:lnTo>
                  <a:pt x="2620446" y="48462"/>
                </a:lnTo>
                <a:cubicBezTo>
                  <a:pt x="2620446" y="49183"/>
                  <a:pt x="2620446" y="49183"/>
                  <a:pt x="2620446" y="49904"/>
                </a:cubicBezTo>
                <a:cubicBezTo>
                  <a:pt x="2620446" y="50625"/>
                  <a:pt x="2620446" y="51346"/>
                  <a:pt x="2620446" y="51346"/>
                </a:cubicBezTo>
                <a:cubicBezTo>
                  <a:pt x="2620446" y="52067"/>
                  <a:pt x="2620446" y="52789"/>
                  <a:pt x="2620446" y="52789"/>
                </a:cubicBezTo>
                <a:cubicBezTo>
                  <a:pt x="2620446" y="53510"/>
                  <a:pt x="2620446" y="53510"/>
                  <a:pt x="2620446" y="54952"/>
                </a:cubicBezTo>
                <a:cubicBezTo>
                  <a:pt x="2621127" y="56394"/>
                  <a:pt x="2622490" y="57836"/>
                  <a:pt x="2623853" y="59279"/>
                </a:cubicBezTo>
                <a:cubicBezTo>
                  <a:pt x="2625216" y="61442"/>
                  <a:pt x="2627260" y="62884"/>
                  <a:pt x="2629305" y="64326"/>
                </a:cubicBezTo>
                <a:cubicBezTo>
                  <a:pt x="2631349" y="66490"/>
                  <a:pt x="2634757" y="67932"/>
                  <a:pt x="2637482" y="69374"/>
                </a:cubicBezTo>
                <a:cubicBezTo>
                  <a:pt x="2640890" y="70817"/>
                  <a:pt x="2644297" y="72259"/>
                  <a:pt x="2648386" y="74422"/>
                </a:cubicBezTo>
                <a:cubicBezTo>
                  <a:pt x="2648386" y="74422"/>
                  <a:pt x="2649067" y="74422"/>
                  <a:pt x="2649749" y="74422"/>
                </a:cubicBezTo>
                <a:cubicBezTo>
                  <a:pt x="2649749" y="74422"/>
                  <a:pt x="2649749" y="74422"/>
                  <a:pt x="2650430" y="75143"/>
                </a:cubicBezTo>
                <a:cubicBezTo>
                  <a:pt x="2650430" y="75143"/>
                  <a:pt x="2651112" y="75143"/>
                  <a:pt x="2651793" y="75143"/>
                </a:cubicBezTo>
                <a:lnTo>
                  <a:pt x="2652475" y="75143"/>
                </a:lnTo>
                <a:lnTo>
                  <a:pt x="2634075" y="78028"/>
                </a:lnTo>
                <a:lnTo>
                  <a:pt x="2632712" y="78028"/>
                </a:lnTo>
                <a:lnTo>
                  <a:pt x="2632031" y="77307"/>
                </a:lnTo>
                <a:cubicBezTo>
                  <a:pt x="2631349" y="77307"/>
                  <a:pt x="2631349" y="76586"/>
                  <a:pt x="2630668" y="76586"/>
                </a:cubicBezTo>
                <a:cubicBezTo>
                  <a:pt x="2629986" y="76586"/>
                  <a:pt x="2629986" y="76586"/>
                  <a:pt x="2629986" y="76586"/>
                </a:cubicBezTo>
                <a:cubicBezTo>
                  <a:pt x="2625216" y="74422"/>
                  <a:pt x="2621127" y="72980"/>
                  <a:pt x="2617038" y="70817"/>
                </a:cubicBezTo>
                <a:cubicBezTo>
                  <a:pt x="2614313" y="69374"/>
                  <a:pt x="2610905" y="67211"/>
                  <a:pt x="2608861" y="65769"/>
                </a:cubicBezTo>
                <a:cubicBezTo>
                  <a:pt x="2606135" y="63605"/>
                  <a:pt x="2604091" y="62163"/>
                  <a:pt x="2602046" y="60000"/>
                </a:cubicBezTo>
                <a:cubicBezTo>
                  <a:pt x="2601365" y="58558"/>
                  <a:pt x="2600002" y="56394"/>
                  <a:pt x="2599320" y="54952"/>
                </a:cubicBezTo>
                <a:cubicBezTo>
                  <a:pt x="2599320" y="53510"/>
                  <a:pt x="2599320" y="53510"/>
                  <a:pt x="2599320" y="52789"/>
                </a:cubicBezTo>
                <a:cubicBezTo>
                  <a:pt x="2598639" y="52789"/>
                  <a:pt x="2598639" y="52067"/>
                  <a:pt x="2598639" y="51346"/>
                </a:cubicBezTo>
                <a:cubicBezTo>
                  <a:pt x="2598639" y="50625"/>
                  <a:pt x="2598639" y="49904"/>
                  <a:pt x="2598639" y="49904"/>
                </a:cubicBezTo>
                <a:cubicBezTo>
                  <a:pt x="2598639" y="49183"/>
                  <a:pt x="2598639" y="48462"/>
                  <a:pt x="2598639" y="48462"/>
                </a:cubicBezTo>
                <a:close/>
                <a:moveTo>
                  <a:pt x="2676246" y="0"/>
                </a:moveTo>
                <a:lnTo>
                  <a:pt x="2694868" y="2019"/>
                </a:lnTo>
                <a:cubicBezTo>
                  <a:pt x="2690040" y="4038"/>
                  <a:pt x="2685212" y="6057"/>
                  <a:pt x="2681074" y="7403"/>
                </a:cubicBezTo>
                <a:cubicBezTo>
                  <a:pt x="2676246" y="9423"/>
                  <a:pt x="2672108" y="10769"/>
                  <a:pt x="2667969" y="12788"/>
                </a:cubicBezTo>
                <a:cubicBezTo>
                  <a:pt x="2663831" y="14134"/>
                  <a:pt x="2660383" y="16826"/>
                  <a:pt x="2656244" y="18172"/>
                </a:cubicBezTo>
                <a:cubicBezTo>
                  <a:pt x="2652796" y="19518"/>
                  <a:pt x="2649347" y="22211"/>
                  <a:pt x="2645899" y="23557"/>
                </a:cubicBezTo>
                <a:lnTo>
                  <a:pt x="2625897" y="22211"/>
                </a:lnTo>
                <a:cubicBezTo>
                  <a:pt x="2629346" y="19518"/>
                  <a:pt x="2632794" y="18172"/>
                  <a:pt x="2636932" y="16153"/>
                </a:cubicBezTo>
                <a:cubicBezTo>
                  <a:pt x="2640381" y="14134"/>
                  <a:pt x="2644519" y="12788"/>
                  <a:pt x="2649347" y="10769"/>
                </a:cubicBezTo>
                <a:cubicBezTo>
                  <a:pt x="2653486" y="9423"/>
                  <a:pt x="2657624" y="6730"/>
                  <a:pt x="2662452" y="5384"/>
                </a:cubicBezTo>
                <a:cubicBezTo>
                  <a:pt x="2666590" y="4038"/>
                  <a:pt x="2671418" y="2019"/>
                  <a:pt x="2676246" y="0"/>
                </a:cubicBezTo>
                <a:close/>
              </a:path>
            </a:pathLst>
          </a:custGeom>
          <a:solidFill>
            <a:schemeClr val="bg1"/>
          </a:solidFill>
          <a:ln>
            <a:noFill/>
          </a:ln>
          <a:effec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srgbClr val="7F7F7F"/>
              </a:solidFill>
              <a:effectLst/>
              <a:uLnTx/>
              <a:uFillTx/>
              <a:latin typeface="Roboto Light" panose="02000000000000000000" pitchFamily="2" charset="0"/>
              <a:ea typeface="Roboto Light" panose="02000000000000000000" pitchFamily="2" charset="0"/>
              <a:cs typeface="+mn-cs"/>
            </a:endParaRPr>
          </a:p>
        </p:txBody>
      </p:sp>
      <p:sp>
        <p:nvSpPr>
          <p:cNvPr id="23" name="TextBox 22">
            <a:extLst>
              <a:ext uri="{FF2B5EF4-FFF2-40B4-BE49-F238E27FC236}">
                <a16:creationId xmlns:a16="http://schemas.microsoft.com/office/drawing/2014/main" id="{4F5C5495-9348-7F40-9449-AB406DEAAAB7}"/>
              </a:ext>
            </a:extLst>
          </p:cNvPr>
          <p:cNvSpPr txBox="1"/>
          <p:nvPr/>
        </p:nvSpPr>
        <p:spPr>
          <a:xfrm>
            <a:off x="594463" y="4681845"/>
            <a:ext cx="4087091" cy="938719"/>
          </a:xfrm>
          <a:prstGeom prst="rect">
            <a:avLst/>
          </a:prstGeom>
          <a:noFill/>
        </p:spPr>
        <p:txBody>
          <a:bodyPr wrap="square" rtlCol="0" anchor="b" anchorCtr="0">
            <a:spAutoFit/>
          </a:bodyPr>
          <a:lstStyle/>
          <a:p>
            <a:pPr marL="0" marR="0" lvl="0" indent="0" defTabSz="91421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Poppins" pitchFamily="2" charset="77"/>
              </a:rPr>
              <a:t>Data Governance Leadership &amp; Org Structure Definition</a:t>
            </a:r>
          </a:p>
          <a:p>
            <a:pPr marL="0" marR="0" lvl="0" indent="0" defTabSz="91421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ukta ExtraLight" panose="020B0000000000000000" pitchFamily="34" charset="77"/>
              </a:rPr>
              <a:t>Define the home for data governance and other key roles around ownership and stewardship, as approved by senior leadership.</a:t>
            </a:r>
          </a:p>
          <a:p>
            <a:pPr marL="0" marR="0" lvl="0" indent="0" algn="r" defTabSz="91421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Poppins" pitchFamily="2" charset="77"/>
            </a:endParaRPr>
          </a:p>
        </p:txBody>
      </p:sp>
      <p:sp>
        <p:nvSpPr>
          <p:cNvPr id="28" name="Subtitle 2">
            <a:extLst>
              <a:ext uri="{FF2B5EF4-FFF2-40B4-BE49-F238E27FC236}">
                <a16:creationId xmlns:a16="http://schemas.microsoft.com/office/drawing/2014/main" id="{33C56C49-BE47-CC42-ADC4-B6EB9B2471E7}"/>
              </a:ext>
            </a:extLst>
          </p:cNvPr>
          <p:cNvSpPr txBox="1">
            <a:spLocks/>
          </p:cNvSpPr>
          <p:nvPr/>
        </p:nvSpPr>
        <p:spPr>
          <a:xfrm>
            <a:off x="1239499" y="4913178"/>
            <a:ext cx="4864424" cy="254044"/>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defTabSz="543818">
              <a:lnSpc>
                <a:spcPts val="1750"/>
              </a:lnSpc>
              <a:defRPr/>
            </a:pPr>
            <a:endParaRPr kumimoji="0" lang="en-US" sz="1100" b="0" i="0" u="none" strike="noStrike" kern="1200" cap="none" spc="0" normalizeH="0" baseline="0" noProof="0" dirty="0">
              <a:ln>
                <a:noFill/>
              </a:ln>
              <a:solidFill>
                <a:srgbClr val="7F7F7F"/>
              </a:solidFill>
              <a:effectLst/>
              <a:uLnTx/>
              <a:uFillTx/>
              <a:latin typeface="Roboto Light" panose="02000000000000000000" pitchFamily="2" charset="0"/>
              <a:ea typeface="Roboto Light" panose="02000000000000000000" pitchFamily="2" charset="0"/>
            </a:endParaRPr>
          </a:p>
        </p:txBody>
      </p:sp>
      <p:sp>
        <p:nvSpPr>
          <p:cNvPr id="29" name="TextBox 28">
            <a:extLst>
              <a:ext uri="{FF2B5EF4-FFF2-40B4-BE49-F238E27FC236}">
                <a16:creationId xmlns:a16="http://schemas.microsoft.com/office/drawing/2014/main" id="{69CBA8AF-A9C3-BA41-9043-95D4BB848E02}"/>
              </a:ext>
            </a:extLst>
          </p:cNvPr>
          <p:cNvSpPr txBox="1"/>
          <p:nvPr/>
        </p:nvSpPr>
        <p:spPr>
          <a:xfrm>
            <a:off x="5557443" y="6075452"/>
            <a:ext cx="4624722" cy="600164"/>
          </a:xfrm>
          <a:prstGeom prst="rect">
            <a:avLst/>
          </a:prstGeom>
          <a:noFill/>
        </p:spPr>
        <p:txBody>
          <a:bodyPr wrap="square" rtlCol="0" anchor="b" anchorCtr="0">
            <a:spAutoFit/>
          </a:bodyPr>
          <a:lstStyle/>
          <a:p>
            <a:pPr marL="0" marR="0" lvl="0" indent="0" defTabSz="91421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Poppins" pitchFamily="2" charset="77"/>
              </a:rPr>
              <a:t>Tools </a:t>
            </a:r>
            <a:r>
              <a:rPr lang="en-US" sz="1100" b="1" dirty="0">
                <a:solidFill>
                  <a:srgbClr val="000000"/>
                </a:solidFill>
                <a:latin typeface="Roboto Light" panose="02000000000000000000" pitchFamily="2" charset="0"/>
                <a:ea typeface="Roboto Light" panose="02000000000000000000" pitchFamily="2" charset="0"/>
                <a:cs typeface="Poppins" pitchFamily="2" charset="77"/>
              </a:rPr>
              <a:t>&amp; </a:t>
            </a:r>
            <a:r>
              <a:rPr kumimoji="0" lang="en-US" sz="1100" b="1"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Poppins" pitchFamily="2" charset="77"/>
              </a:rPr>
              <a:t>Technology</a:t>
            </a:r>
          </a:p>
          <a:p>
            <a:pPr defTabSz="914217">
              <a:defRPr/>
            </a:pPr>
            <a:r>
              <a:rPr kumimoji="0" lang="en-US" sz="11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Explore the tools and technology offering in the data governance space that would serve as an enabler to the program. (e.g. RFI, RFP). </a:t>
            </a:r>
          </a:p>
        </p:txBody>
      </p:sp>
      <p:sp>
        <p:nvSpPr>
          <p:cNvPr id="30" name="Oval 29">
            <a:extLst>
              <a:ext uri="{FF2B5EF4-FFF2-40B4-BE49-F238E27FC236}">
                <a16:creationId xmlns:a16="http://schemas.microsoft.com/office/drawing/2014/main" id="{C78BCBC5-8FB6-6C4A-8983-1C0EE2498FF9}"/>
              </a:ext>
            </a:extLst>
          </p:cNvPr>
          <p:cNvSpPr/>
          <p:nvPr/>
        </p:nvSpPr>
        <p:spPr>
          <a:xfrm>
            <a:off x="496446" y="4768330"/>
            <a:ext cx="136770" cy="1367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grpSp>
        <p:nvGrpSpPr>
          <p:cNvPr id="55" name="Group 54">
            <a:extLst>
              <a:ext uri="{FF2B5EF4-FFF2-40B4-BE49-F238E27FC236}">
                <a16:creationId xmlns:a16="http://schemas.microsoft.com/office/drawing/2014/main" id="{E31E1882-9D39-4113-9F27-376468BF4BD5}"/>
              </a:ext>
            </a:extLst>
          </p:cNvPr>
          <p:cNvGrpSpPr/>
          <p:nvPr/>
        </p:nvGrpSpPr>
        <p:grpSpPr>
          <a:xfrm>
            <a:off x="496446" y="4681845"/>
            <a:ext cx="9832649" cy="999162"/>
            <a:chOff x="413296" y="4684627"/>
            <a:chExt cx="9832649" cy="999162"/>
          </a:xfrm>
        </p:grpSpPr>
        <p:sp>
          <p:nvSpPr>
            <p:cNvPr id="25" name="TextBox 24">
              <a:extLst>
                <a:ext uri="{FF2B5EF4-FFF2-40B4-BE49-F238E27FC236}">
                  <a16:creationId xmlns:a16="http://schemas.microsoft.com/office/drawing/2014/main" id="{D667B8E4-F91A-6D4A-8FE9-DD7C8D930AF1}"/>
                </a:ext>
              </a:extLst>
            </p:cNvPr>
            <p:cNvSpPr txBox="1"/>
            <p:nvPr/>
          </p:nvSpPr>
          <p:spPr>
            <a:xfrm>
              <a:off x="5531193" y="4684627"/>
              <a:ext cx="4714752" cy="430887"/>
            </a:xfrm>
            <a:prstGeom prst="rect">
              <a:avLst/>
            </a:prstGeom>
            <a:noFill/>
          </p:spPr>
          <p:txBody>
            <a:bodyPr wrap="none" rtlCol="0" anchor="b" anchorCtr="0">
              <a:spAutoFit/>
            </a:bodyPr>
            <a:lstStyle/>
            <a:p>
              <a:pPr marL="0" marR="0" lvl="0" indent="0" defTabSz="91421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Poppins" pitchFamily="2" charset="77"/>
                </a:rPr>
                <a:t>Use Case Build and Prioritization</a:t>
              </a:r>
            </a:p>
            <a:p>
              <a:pPr defTabSz="914217">
                <a:defRPr/>
              </a:pPr>
              <a:r>
                <a:rPr kumimoji="0" lang="en-US" sz="11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ukta ExtraLight" panose="020B0000000000000000" pitchFamily="34" charset="77"/>
                </a:rPr>
                <a:t>Build a use case </a:t>
              </a:r>
              <a:r>
                <a:rPr lang="en-US" sz="1100" dirty="0">
                  <a:solidFill>
                    <a:srgbClr val="000000"/>
                  </a:solidFill>
                  <a:latin typeface="Roboto Light" panose="02000000000000000000" pitchFamily="2" charset="0"/>
                  <a:ea typeface="Roboto Light" panose="02000000000000000000" pitchFamily="2" charset="0"/>
                  <a:cs typeface="Mukta ExtraLight" panose="020B0000000000000000" pitchFamily="34" charset="77"/>
                </a:rPr>
                <a:t>that is tied to business capabilities. Prioritize accordingly.</a:t>
              </a:r>
              <a:endParaRPr kumimoji="0" lang="en-US" sz="11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ukta ExtraLight" panose="020B0000000000000000" pitchFamily="34" charset="77"/>
              </a:endParaRPr>
            </a:p>
          </p:txBody>
        </p:sp>
        <p:sp>
          <p:nvSpPr>
            <p:cNvPr id="31" name="Oval 30">
              <a:extLst>
                <a:ext uri="{FF2B5EF4-FFF2-40B4-BE49-F238E27FC236}">
                  <a16:creationId xmlns:a16="http://schemas.microsoft.com/office/drawing/2014/main" id="{BB14FF50-5A65-C64D-BFC0-58FC36434366}"/>
                </a:ext>
              </a:extLst>
            </p:cNvPr>
            <p:cNvSpPr/>
            <p:nvPr/>
          </p:nvSpPr>
          <p:spPr>
            <a:xfrm>
              <a:off x="5396183" y="5427588"/>
              <a:ext cx="136770" cy="1367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56" name="Oval 55">
              <a:extLst>
                <a:ext uri="{FF2B5EF4-FFF2-40B4-BE49-F238E27FC236}">
                  <a16:creationId xmlns:a16="http://schemas.microsoft.com/office/drawing/2014/main" id="{2B801CE1-B3DC-4783-9ACF-83F79EA4F170}"/>
                </a:ext>
              </a:extLst>
            </p:cNvPr>
            <p:cNvSpPr/>
            <p:nvPr/>
          </p:nvSpPr>
          <p:spPr>
            <a:xfrm>
              <a:off x="413296" y="5547019"/>
              <a:ext cx="136770" cy="1367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grpSp>
      <p:sp>
        <p:nvSpPr>
          <p:cNvPr id="33" name="Oval 32">
            <a:extLst>
              <a:ext uri="{FF2B5EF4-FFF2-40B4-BE49-F238E27FC236}">
                <a16:creationId xmlns:a16="http://schemas.microsoft.com/office/drawing/2014/main" id="{72E2846E-4433-D344-9990-101ADD4622E9}"/>
              </a:ext>
            </a:extLst>
          </p:cNvPr>
          <p:cNvSpPr/>
          <p:nvPr/>
        </p:nvSpPr>
        <p:spPr>
          <a:xfrm>
            <a:off x="5438163" y="6153794"/>
            <a:ext cx="153679" cy="1460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42" name="TextBox 41">
            <a:extLst>
              <a:ext uri="{FF2B5EF4-FFF2-40B4-BE49-F238E27FC236}">
                <a16:creationId xmlns:a16="http://schemas.microsoft.com/office/drawing/2014/main" id="{A9874526-A2DA-45EA-810B-740B6EE3E9D7}"/>
              </a:ext>
            </a:extLst>
          </p:cNvPr>
          <p:cNvSpPr txBox="1"/>
          <p:nvPr/>
        </p:nvSpPr>
        <p:spPr>
          <a:xfrm>
            <a:off x="587276" y="6172350"/>
            <a:ext cx="4223483" cy="600164"/>
          </a:xfrm>
          <a:prstGeom prst="rect">
            <a:avLst/>
          </a:prstGeom>
          <a:noFill/>
        </p:spPr>
        <p:txBody>
          <a:bodyPr wrap="square" rtlCol="0" anchor="b" anchorCtr="0">
            <a:spAutoFit/>
          </a:bodyPr>
          <a:lstStyle/>
          <a:p>
            <a:pPr marL="0" marR="0" lvl="0" indent="0" defTabSz="914217" rtl="0" eaLnBrk="1" fontAlgn="auto" latinLnBrk="0" hangingPunct="1">
              <a:lnSpc>
                <a:spcPct val="100000"/>
              </a:lnSpc>
              <a:spcBef>
                <a:spcPts val="0"/>
              </a:spcBef>
              <a:spcAft>
                <a:spcPts val="0"/>
              </a:spcAft>
              <a:buClrTx/>
              <a:buSzTx/>
              <a:buFontTx/>
              <a:buNone/>
              <a:tabLst/>
              <a:defRPr/>
            </a:pPr>
            <a:r>
              <a:rPr lang="en-US" sz="1100" b="1" dirty="0">
                <a:solidFill>
                  <a:srgbClr val="000000"/>
                </a:solidFill>
                <a:latin typeface="Roboto Light" panose="02000000000000000000" pitchFamily="2" charset="0"/>
                <a:ea typeface="Roboto Light" panose="02000000000000000000" pitchFamily="2" charset="0"/>
                <a:cs typeface="Poppins" pitchFamily="2" charset="77"/>
              </a:rPr>
              <a:t>Data Culture Diagnostic</a:t>
            </a:r>
            <a:endParaRPr kumimoji="0" lang="en-US" sz="1100" b="1"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Poppins" pitchFamily="2" charset="77"/>
            </a:endParaRPr>
          </a:p>
          <a:p>
            <a:pPr defTabSz="914217">
              <a:defRPr/>
            </a:pPr>
            <a:r>
              <a:rPr kumimoji="0" lang="en-US" sz="11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ukta ExtraLight" panose="020B0000000000000000" pitchFamily="34" charset="77"/>
              </a:rPr>
              <a:t>Understand the organization’s current data culture, perception of data, value of data, </a:t>
            </a:r>
            <a:r>
              <a:rPr lang="en-US" sz="1100" dirty="0">
                <a:solidFill>
                  <a:srgbClr val="000000"/>
                </a:solidFill>
                <a:latin typeface="Roboto Light" panose="02000000000000000000" pitchFamily="2" charset="0"/>
                <a:ea typeface="Roboto Light" panose="02000000000000000000" pitchFamily="2" charset="0"/>
                <a:cs typeface="Mukta ExtraLight" panose="020B0000000000000000" pitchFamily="34" charset="77"/>
              </a:rPr>
              <a:t>and </a:t>
            </a:r>
            <a:r>
              <a:rPr kumimoji="0" lang="en-US" sz="11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ukta ExtraLight" panose="020B0000000000000000" pitchFamily="34" charset="77"/>
              </a:rPr>
              <a:t>knowledge gaps</a:t>
            </a:r>
            <a:r>
              <a:rPr lang="en-US" sz="1100" dirty="0">
                <a:solidFill>
                  <a:srgbClr val="000000"/>
                </a:solidFill>
                <a:latin typeface="Roboto Light" panose="02000000000000000000" pitchFamily="2" charset="0"/>
                <a:ea typeface="Roboto Light" panose="02000000000000000000" pitchFamily="2" charset="0"/>
                <a:cs typeface="Mukta ExtraLight" panose="020B0000000000000000" pitchFamily="34" charset="77"/>
              </a:rPr>
              <a:t>.</a:t>
            </a:r>
            <a:endParaRPr kumimoji="0" lang="en-US" sz="1100" b="1"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Poppins" pitchFamily="2" charset="77"/>
            </a:endParaRPr>
          </a:p>
        </p:txBody>
      </p:sp>
      <p:sp>
        <p:nvSpPr>
          <p:cNvPr id="41" name="TextBox 40">
            <a:extLst>
              <a:ext uri="{FF2B5EF4-FFF2-40B4-BE49-F238E27FC236}">
                <a16:creationId xmlns:a16="http://schemas.microsoft.com/office/drawing/2014/main" id="{F57CA3C7-423D-46E0-891A-FA7A8DCAAE19}"/>
              </a:ext>
            </a:extLst>
          </p:cNvPr>
          <p:cNvSpPr txBox="1"/>
          <p:nvPr/>
        </p:nvSpPr>
        <p:spPr>
          <a:xfrm>
            <a:off x="320300" y="1005388"/>
            <a:ext cx="10952111" cy="707886"/>
          </a:xfrm>
          <a:prstGeom prst="rect">
            <a:avLst/>
          </a:prstGeom>
          <a:noFill/>
        </p:spPr>
        <p:txBody>
          <a:bodyPr wrap="square" rtlCol="0" anchor="b" anchorCtr="0">
            <a:spAutoFit/>
          </a:bodyPr>
          <a:lstStyle/>
          <a:p>
            <a:pPr marL="0" marR="0" lvl="0" indent="0" defTabSz="914217" rtl="0" eaLnBrk="1" fontAlgn="auto" latinLnBrk="0" hangingPunct="1">
              <a:lnSpc>
                <a:spcPct val="100000"/>
              </a:lnSpc>
              <a:spcBef>
                <a:spcPts val="0"/>
              </a:spcBef>
              <a:spcAft>
                <a:spcPts val="0"/>
              </a:spcAft>
              <a:buClrTx/>
              <a:buSzTx/>
              <a:buFontTx/>
              <a:buNone/>
              <a:tabLst/>
              <a:defRPr/>
            </a:pPr>
            <a:r>
              <a:rPr lang="en-US" sz="2000" dirty="0">
                <a:solidFill>
                  <a:srgbClr val="4A4A4A"/>
                </a:solidFill>
                <a:latin typeface="Montserrat SemiBold" pitchFamily="2" charset="77"/>
                <a:cs typeface="Arial" panose="020B0604020202020204" pitchFamily="34" charset="0"/>
              </a:rPr>
              <a:t>Formulate an actionable roadmap that is right-sized to deliver value in your organization.</a:t>
            </a:r>
          </a:p>
        </p:txBody>
      </p:sp>
      <p:sp>
        <p:nvSpPr>
          <p:cNvPr id="51" name="TextBox 50">
            <a:extLst>
              <a:ext uri="{FF2B5EF4-FFF2-40B4-BE49-F238E27FC236}">
                <a16:creationId xmlns:a16="http://schemas.microsoft.com/office/drawing/2014/main" id="{86DA5911-8E03-4111-A710-FD5DFEC5FF9D}"/>
              </a:ext>
            </a:extLst>
          </p:cNvPr>
          <p:cNvSpPr txBox="1"/>
          <p:nvPr/>
        </p:nvSpPr>
        <p:spPr>
          <a:xfrm>
            <a:off x="337487" y="1808851"/>
            <a:ext cx="10144137" cy="2788777"/>
          </a:xfrm>
          <a:prstGeom prst="rect">
            <a:avLst/>
          </a:prstGeom>
          <a:noFill/>
        </p:spPr>
        <p:txBody>
          <a:bodyPr wrap="square">
            <a:spAutoFit/>
          </a:bodyPr>
          <a:lstStyle/>
          <a:p>
            <a:pPr marR="0" lvl="0" algn="l" defTabSz="914400" rtl="0" eaLnBrk="1" fontAlgn="auto" latinLnBrk="0" hangingPunct="1">
              <a:lnSpc>
                <a:spcPct val="110000"/>
              </a:lnSpc>
              <a:spcBef>
                <a:spcPts val="1000"/>
              </a:spcBef>
              <a:spcAft>
                <a:spcPts val="0"/>
              </a:spcAft>
              <a:buClrTx/>
              <a:buSzTx/>
              <a:tabLst/>
              <a:defRPr/>
            </a:pPr>
            <a:r>
              <a:rPr lang="en-US" sz="1600" b="1" dirty="0">
                <a:solidFill>
                  <a:srgbClr val="000000"/>
                </a:solidFill>
                <a:latin typeface="Roboto Condensed Light" panose="02000000000000000000" pitchFamily="2" charset="0"/>
              </a:rPr>
              <a:t>Key considerations:</a:t>
            </a:r>
          </a:p>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solidFill>
                  <a:srgbClr val="000000"/>
                </a:solidFill>
                <a:latin typeface="Roboto Condensed Light" panose="02000000000000000000" pitchFamily="2" charset="0"/>
              </a:rPr>
              <a:t>When building your data governance roadmap, ensure you do so through an enterprise lens. Be cognizant of other initiatives that might be coming down the pipeline that may require you to align your data governance milestones accordingly.</a:t>
            </a:r>
          </a:p>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solidFill>
                  <a:srgbClr val="000000"/>
                </a:solidFill>
                <a:latin typeface="Roboto Condensed Light" panose="02000000000000000000" pitchFamily="2" charset="0"/>
              </a:rPr>
              <a:t>Apart from doing your planning with consideration for other big projects or launches that might be in-flight and require the time and attention of your data governance partners, also be mindful of the more routine yet still demanding initiatives. </a:t>
            </a:r>
          </a:p>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solidFill>
                  <a:srgbClr val="000000"/>
                </a:solidFill>
                <a:latin typeface="Roboto Condensed Light" panose="02000000000000000000" pitchFamily="2" charset="0"/>
              </a:rPr>
              <a:t>When doing your roadmapping, consider factors like the organization’s fiscal cycle, typical or potential year-end demands, and monthly/quarterly reporting periods and audits. Initiatives such as these are likely to monopolize the time and focus of personnel key to delivering on your data governance milestones.</a:t>
            </a:r>
          </a:p>
          <a:p>
            <a:pPr marR="0" lvl="0" algn="l" defTabSz="914400" rtl="0" eaLnBrk="1" fontAlgn="auto" latinLnBrk="0" hangingPunct="1">
              <a:lnSpc>
                <a:spcPct val="110000"/>
              </a:lnSpc>
              <a:spcBef>
                <a:spcPts val="1000"/>
              </a:spcBef>
              <a:spcAft>
                <a:spcPts val="0"/>
              </a:spcAft>
              <a:buClrTx/>
              <a:buSzTx/>
              <a:tabLst/>
              <a:defRPr/>
            </a:pPr>
            <a:r>
              <a:rPr lang="en-US" sz="1600" b="1" dirty="0">
                <a:solidFill>
                  <a:srgbClr val="000000"/>
                </a:solidFill>
                <a:latin typeface="Roboto Condensed Light" panose="02000000000000000000" pitchFamily="2" charset="0"/>
              </a:rPr>
              <a:t>Sample milestones:</a:t>
            </a:r>
          </a:p>
        </p:txBody>
      </p:sp>
      <p:sp>
        <p:nvSpPr>
          <p:cNvPr id="54" name="TextBox 53">
            <a:extLst>
              <a:ext uri="{FF2B5EF4-FFF2-40B4-BE49-F238E27FC236}">
                <a16:creationId xmlns:a16="http://schemas.microsoft.com/office/drawing/2014/main" id="{DAA2C70D-1006-4642-AD4F-F04987F2362A}"/>
              </a:ext>
            </a:extLst>
          </p:cNvPr>
          <p:cNvSpPr txBox="1"/>
          <p:nvPr/>
        </p:nvSpPr>
        <p:spPr>
          <a:xfrm>
            <a:off x="583590" y="5476049"/>
            <a:ext cx="3896868" cy="600164"/>
          </a:xfrm>
          <a:prstGeom prst="rect">
            <a:avLst/>
          </a:prstGeom>
          <a:noFill/>
        </p:spPr>
        <p:txBody>
          <a:bodyPr wrap="square" rtlCol="0" anchor="b" anchorCtr="0">
            <a:spAutoFit/>
          </a:bodyPr>
          <a:lstStyle/>
          <a:p>
            <a:pPr marL="0" marR="0" lvl="0" indent="0" defTabSz="914217" rtl="0" eaLnBrk="1" fontAlgn="auto" latinLnBrk="0" hangingPunct="1">
              <a:lnSpc>
                <a:spcPct val="100000"/>
              </a:lnSpc>
              <a:spcBef>
                <a:spcPts val="0"/>
              </a:spcBef>
              <a:spcAft>
                <a:spcPts val="0"/>
              </a:spcAft>
              <a:buClrTx/>
              <a:buSzTx/>
              <a:buFontTx/>
              <a:buNone/>
              <a:tabLst/>
              <a:defRPr/>
            </a:pPr>
            <a:r>
              <a:rPr lang="en-US" sz="1100" b="1" dirty="0">
                <a:solidFill>
                  <a:srgbClr val="000000"/>
                </a:solidFill>
                <a:latin typeface="Roboto Light" panose="02000000000000000000" pitchFamily="2" charset="0"/>
                <a:ea typeface="Roboto Light" panose="02000000000000000000" pitchFamily="2" charset="0"/>
                <a:cs typeface="Poppins" pitchFamily="2" charset="77"/>
              </a:rPr>
              <a:t>Data Governance Charter and Policies</a:t>
            </a:r>
          </a:p>
          <a:p>
            <a:pPr marL="0" marR="0" lvl="0" indent="0" defTabSz="914217"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Roboto Light" panose="02000000000000000000" pitchFamily="2" charset="0"/>
                <a:ea typeface="Roboto Light" panose="02000000000000000000" pitchFamily="2" charset="0"/>
                <a:cs typeface="Mukta ExtraLight" panose="020B0000000000000000" pitchFamily="34" charset="77"/>
              </a:rPr>
              <a:t>Create a charter for your program and build/refresh associated policies.</a:t>
            </a:r>
            <a:endParaRPr kumimoji="0" lang="en-US" sz="1100" b="1"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Poppins" pitchFamily="2" charset="77"/>
            </a:endParaRPr>
          </a:p>
        </p:txBody>
      </p:sp>
      <p:sp>
        <p:nvSpPr>
          <p:cNvPr id="57" name="Oval 56">
            <a:extLst>
              <a:ext uri="{FF2B5EF4-FFF2-40B4-BE49-F238E27FC236}">
                <a16:creationId xmlns:a16="http://schemas.microsoft.com/office/drawing/2014/main" id="{CBB1B3E2-A17F-4B6B-B6CF-18927679485D}"/>
              </a:ext>
            </a:extLst>
          </p:cNvPr>
          <p:cNvSpPr/>
          <p:nvPr/>
        </p:nvSpPr>
        <p:spPr>
          <a:xfrm>
            <a:off x="5489058" y="4763905"/>
            <a:ext cx="136770" cy="1367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58" name="TextBox 57">
            <a:extLst>
              <a:ext uri="{FF2B5EF4-FFF2-40B4-BE49-F238E27FC236}">
                <a16:creationId xmlns:a16="http://schemas.microsoft.com/office/drawing/2014/main" id="{DA862829-8BD0-429C-B09A-798FAB6310F7}"/>
              </a:ext>
            </a:extLst>
          </p:cNvPr>
          <p:cNvSpPr txBox="1"/>
          <p:nvPr/>
        </p:nvSpPr>
        <p:spPr>
          <a:xfrm>
            <a:off x="5557443" y="5369704"/>
            <a:ext cx="4864424" cy="600164"/>
          </a:xfrm>
          <a:prstGeom prst="rect">
            <a:avLst/>
          </a:prstGeom>
          <a:noFill/>
        </p:spPr>
        <p:txBody>
          <a:bodyPr wrap="square" rtlCol="0" anchor="b" anchorCtr="0">
            <a:spAutoFit/>
          </a:bodyPr>
          <a:lstStyle/>
          <a:p>
            <a:pPr marL="0" marR="0" lvl="0" indent="0" defTabSz="914217" rtl="0" eaLnBrk="1" fontAlgn="auto" latinLnBrk="0" hangingPunct="1">
              <a:lnSpc>
                <a:spcPct val="100000"/>
              </a:lnSpc>
              <a:spcBef>
                <a:spcPts val="0"/>
              </a:spcBef>
              <a:spcAft>
                <a:spcPts val="0"/>
              </a:spcAft>
              <a:buClrTx/>
              <a:buSzTx/>
              <a:buFontTx/>
              <a:buNone/>
              <a:tabLst/>
              <a:defRPr/>
            </a:pPr>
            <a:r>
              <a:rPr lang="en-US" sz="1100" b="1" dirty="0">
                <a:solidFill>
                  <a:srgbClr val="000000"/>
                </a:solidFill>
                <a:latin typeface="Roboto Light" panose="02000000000000000000" pitchFamily="2" charset="0"/>
                <a:ea typeface="Roboto Light" panose="02000000000000000000" pitchFamily="2" charset="0"/>
                <a:cs typeface="Poppins" pitchFamily="2" charset="77"/>
              </a:rPr>
              <a:t>Business Data Glossary/Catalog</a:t>
            </a:r>
            <a:endParaRPr kumimoji="0" lang="en-US" sz="1100" b="1"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Poppins" pitchFamily="2" charset="77"/>
            </a:endParaRPr>
          </a:p>
          <a:p>
            <a:pPr defTabSz="914217">
              <a:defRPr/>
            </a:pPr>
            <a:r>
              <a:rPr kumimoji="0" lang="en-US" sz="11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ukta ExtraLight" panose="020B0000000000000000" pitchFamily="34" charset="77"/>
              </a:rPr>
              <a:t>Build and/or refresh the business’ glossary for addressing data definitions and standardization issues</a:t>
            </a:r>
            <a:r>
              <a:rPr lang="en-US" sz="1100" dirty="0">
                <a:solidFill>
                  <a:srgbClr val="000000"/>
                </a:solidFill>
                <a:latin typeface="Roboto Light" panose="02000000000000000000" pitchFamily="2" charset="0"/>
                <a:ea typeface="Roboto Light" panose="02000000000000000000" pitchFamily="2" charset="0"/>
                <a:cs typeface="Mukta ExtraLight" panose="020B0000000000000000" pitchFamily="34" charset="77"/>
              </a:rPr>
              <a:t>.</a:t>
            </a:r>
            <a:endParaRPr kumimoji="0" lang="en-US" sz="11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ukta ExtraLight" panose="020B0000000000000000" pitchFamily="34" charset="77"/>
            </a:endParaRPr>
          </a:p>
        </p:txBody>
      </p:sp>
      <p:sp>
        <p:nvSpPr>
          <p:cNvPr id="34" name="TextBox 33">
            <a:extLst>
              <a:ext uri="{FF2B5EF4-FFF2-40B4-BE49-F238E27FC236}">
                <a16:creationId xmlns:a16="http://schemas.microsoft.com/office/drawing/2014/main" id="{FF4F877E-703C-4A39-BFF0-EEF3B1F5F1BF}"/>
              </a:ext>
            </a:extLst>
          </p:cNvPr>
          <p:cNvSpPr txBox="1"/>
          <p:nvPr/>
        </p:nvSpPr>
        <p:spPr>
          <a:xfrm>
            <a:off x="8841054" y="6680388"/>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20</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35" name="Oval 34">
            <a:extLst>
              <a:ext uri="{FF2B5EF4-FFF2-40B4-BE49-F238E27FC236}">
                <a16:creationId xmlns:a16="http://schemas.microsoft.com/office/drawing/2014/main" id="{56428DBA-DA13-43E6-9517-5A914E41A2BF}"/>
              </a:ext>
            </a:extLst>
          </p:cNvPr>
          <p:cNvSpPr/>
          <p:nvPr/>
        </p:nvSpPr>
        <p:spPr>
          <a:xfrm>
            <a:off x="487991" y="6226805"/>
            <a:ext cx="153679" cy="1460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Tree>
    <p:extLst>
      <p:ext uri="{BB962C8B-B14F-4D97-AF65-F5344CB8AC3E}">
        <p14:creationId xmlns:p14="http://schemas.microsoft.com/office/powerpoint/2010/main" val="4026833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a:extLst>
              <a:ext uri="{FF2B5EF4-FFF2-40B4-BE49-F238E27FC236}">
                <a16:creationId xmlns:a16="http://schemas.microsoft.com/office/drawing/2014/main" id="{AAAC5773-DE65-42E4-9C25-7942AEC047FA}"/>
              </a:ext>
            </a:extLst>
          </p:cNvPr>
          <p:cNvSpPr txBox="1"/>
          <p:nvPr/>
        </p:nvSpPr>
        <p:spPr>
          <a:xfrm>
            <a:off x="758087" y="234261"/>
            <a:ext cx="9900387" cy="1200329"/>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17272"/>
                </a:solidFill>
                <a:effectLst/>
                <a:uLnTx/>
                <a:uFillTx/>
                <a:latin typeface="Montserrat" pitchFamily="2" charset="77"/>
                <a:ea typeface="+mn-ea"/>
                <a:cs typeface="+mn-cs"/>
              </a:rPr>
              <a:t>Key takeaways for effective business-driven data governance</a:t>
            </a:r>
          </a:p>
        </p:txBody>
      </p:sp>
      <p:sp>
        <p:nvSpPr>
          <p:cNvPr id="71" name="Rectangle 70">
            <a:extLst>
              <a:ext uri="{FF2B5EF4-FFF2-40B4-BE49-F238E27FC236}">
                <a16:creationId xmlns:a16="http://schemas.microsoft.com/office/drawing/2014/main" id="{07650B0D-7BDF-42FB-A3E7-A82D0794CE48}"/>
              </a:ext>
            </a:extLst>
          </p:cNvPr>
          <p:cNvSpPr/>
          <p:nvPr/>
        </p:nvSpPr>
        <p:spPr>
          <a:xfrm>
            <a:off x="2383" y="2722194"/>
            <a:ext cx="12188825" cy="1768642"/>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72" name="Off-page Connector 4">
            <a:extLst>
              <a:ext uri="{FF2B5EF4-FFF2-40B4-BE49-F238E27FC236}">
                <a16:creationId xmlns:a16="http://schemas.microsoft.com/office/drawing/2014/main" id="{2ED28E8F-EB91-4594-8753-14CEA70B95AD}"/>
              </a:ext>
            </a:extLst>
          </p:cNvPr>
          <p:cNvSpPr/>
          <p:nvPr/>
        </p:nvSpPr>
        <p:spPr>
          <a:xfrm>
            <a:off x="762794" y="2421405"/>
            <a:ext cx="1720516" cy="2838431"/>
          </a:xfrm>
          <a:prstGeom prst="flowChartOffpageConnector">
            <a:avLst/>
          </a:prstGeom>
          <a:solidFill>
            <a:srgbClr val="3DBEA2"/>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73" name="Right Triangle 72">
            <a:extLst>
              <a:ext uri="{FF2B5EF4-FFF2-40B4-BE49-F238E27FC236}">
                <a16:creationId xmlns:a16="http://schemas.microsoft.com/office/drawing/2014/main" id="{2F3D8A5E-BA06-4480-AE7A-85361D100270}"/>
              </a:ext>
            </a:extLst>
          </p:cNvPr>
          <p:cNvSpPr/>
          <p:nvPr/>
        </p:nvSpPr>
        <p:spPr>
          <a:xfrm>
            <a:off x="2483311" y="2421404"/>
            <a:ext cx="156411" cy="300790"/>
          </a:xfrm>
          <a:prstGeom prst="rtTriangle">
            <a:avLst/>
          </a:prstGeom>
          <a:solidFill>
            <a:srgbClr val="3DBEA2">
              <a:lumMod val="50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74" name="Off-page Connector 8">
            <a:extLst>
              <a:ext uri="{FF2B5EF4-FFF2-40B4-BE49-F238E27FC236}">
                <a16:creationId xmlns:a16="http://schemas.microsoft.com/office/drawing/2014/main" id="{67AA0BFC-424E-4C92-A2E3-F3AAFCBFFB5F}"/>
              </a:ext>
            </a:extLst>
          </p:cNvPr>
          <p:cNvSpPr/>
          <p:nvPr/>
        </p:nvSpPr>
        <p:spPr>
          <a:xfrm>
            <a:off x="2999665" y="2421405"/>
            <a:ext cx="1720516" cy="2838431"/>
          </a:xfrm>
          <a:prstGeom prst="flowChartOffpageConnector">
            <a:avLst/>
          </a:prstGeom>
          <a:solidFill>
            <a:srgbClr val="3EBAEC"/>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75" name="Right Triangle 74">
            <a:extLst>
              <a:ext uri="{FF2B5EF4-FFF2-40B4-BE49-F238E27FC236}">
                <a16:creationId xmlns:a16="http://schemas.microsoft.com/office/drawing/2014/main" id="{FF3A7C65-0650-4017-96BD-9EA8502CEDA0}"/>
              </a:ext>
            </a:extLst>
          </p:cNvPr>
          <p:cNvSpPr/>
          <p:nvPr/>
        </p:nvSpPr>
        <p:spPr>
          <a:xfrm>
            <a:off x="4720182" y="2421404"/>
            <a:ext cx="156411" cy="300790"/>
          </a:xfrm>
          <a:prstGeom prst="rtTriangle">
            <a:avLst/>
          </a:prstGeom>
          <a:solidFill>
            <a:srgbClr val="3EBAEC">
              <a:lumMod val="50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76" name="Off-page Connector 11">
            <a:extLst>
              <a:ext uri="{FF2B5EF4-FFF2-40B4-BE49-F238E27FC236}">
                <a16:creationId xmlns:a16="http://schemas.microsoft.com/office/drawing/2014/main" id="{3DF1873C-EE37-44F5-BFB7-1C5170AB4741}"/>
              </a:ext>
            </a:extLst>
          </p:cNvPr>
          <p:cNvSpPr/>
          <p:nvPr/>
        </p:nvSpPr>
        <p:spPr>
          <a:xfrm>
            <a:off x="5236536" y="2421405"/>
            <a:ext cx="1795040" cy="2838431"/>
          </a:xfrm>
          <a:prstGeom prst="flowChartOffpageConnector">
            <a:avLst/>
          </a:prstGeom>
          <a:solidFill>
            <a:srgbClr val="198AD6"/>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77" name="Right Triangle 76">
            <a:extLst>
              <a:ext uri="{FF2B5EF4-FFF2-40B4-BE49-F238E27FC236}">
                <a16:creationId xmlns:a16="http://schemas.microsoft.com/office/drawing/2014/main" id="{20F21FB8-6F02-459C-936A-086634D72E99}"/>
              </a:ext>
            </a:extLst>
          </p:cNvPr>
          <p:cNvSpPr/>
          <p:nvPr/>
        </p:nvSpPr>
        <p:spPr>
          <a:xfrm>
            <a:off x="7033253" y="2421404"/>
            <a:ext cx="156411" cy="300790"/>
          </a:xfrm>
          <a:prstGeom prst="rtTriangle">
            <a:avLst/>
          </a:prstGeom>
          <a:solidFill>
            <a:srgbClr val="198AD6">
              <a:lumMod val="50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78" name="Off-page Connector 14">
            <a:extLst>
              <a:ext uri="{FF2B5EF4-FFF2-40B4-BE49-F238E27FC236}">
                <a16:creationId xmlns:a16="http://schemas.microsoft.com/office/drawing/2014/main" id="{D5450A48-360B-4CE4-9CD3-00B57DC97F09}"/>
              </a:ext>
            </a:extLst>
          </p:cNvPr>
          <p:cNvSpPr/>
          <p:nvPr/>
        </p:nvSpPr>
        <p:spPr>
          <a:xfrm>
            <a:off x="7473407" y="2421405"/>
            <a:ext cx="1720516" cy="2838431"/>
          </a:xfrm>
          <a:prstGeom prst="flowChartOffpageConnector">
            <a:avLst/>
          </a:prstGeom>
          <a:solidFill>
            <a:srgbClr val="13417F"/>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79" name="Right Triangle 78">
            <a:extLst>
              <a:ext uri="{FF2B5EF4-FFF2-40B4-BE49-F238E27FC236}">
                <a16:creationId xmlns:a16="http://schemas.microsoft.com/office/drawing/2014/main" id="{CAA5946A-5B62-4041-BBB3-1945BE69E560}"/>
              </a:ext>
            </a:extLst>
          </p:cNvPr>
          <p:cNvSpPr/>
          <p:nvPr/>
        </p:nvSpPr>
        <p:spPr>
          <a:xfrm>
            <a:off x="9193924" y="2421404"/>
            <a:ext cx="156411" cy="300790"/>
          </a:xfrm>
          <a:prstGeom prst="rtTriangle">
            <a:avLst/>
          </a:prstGeom>
          <a:solidFill>
            <a:srgbClr val="13417F">
              <a:lumMod val="50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80" name="Off-page Connector 17">
            <a:extLst>
              <a:ext uri="{FF2B5EF4-FFF2-40B4-BE49-F238E27FC236}">
                <a16:creationId xmlns:a16="http://schemas.microsoft.com/office/drawing/2014/main" id="{4809B16E-C02E-4D30-AF45-876D96676668}"/>
              </a:ext>
            </a:extLst>
          </p:cNvPr>
          <p:cNvSpPr/>
          <p:nvPr/>
        </p:nvSpPr>
        <p:spPr>
          <a:xfrm>
            <a:off x="9710279" y="2421405"/>
            <a:ext cx="1720516" cy="2838431"/>
          </a:xfrm>
          <a:prstGeom prst="flowChartOffpageConnector">
            <a:avLst/>
          </a:prstGeom>
          <a:solidFill>
            <a:srgbClr val="606CE4"/>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81" name="Right Triangle 80">
            <a:extLst>
              <a:ext uri="{FF2B5EF4-FFF2-40B4-BE49-F238E27FC236}">
                <a16:creationId xmlns:a16="http://schemas.microsoft.com/office/drawing/2014/main" id="{DA1E17C9-9732-4578-BC2E-5DBFBE912FDE}"/>
              </a:ext>
            </a:extLst>
          </p:cNvPr>
          <p:cNvSpPr/>
          <p:nvPr/>
        </p:nvSpPr>
        <p:spPr>
          <a:xfrm>
            <a:off x="11430795" y="2421404"/>
            <a:ext cx="156411" cy="300790"/>
          </a:xfrm>
          <a:prstGeom prst="rtTriangle">
            <a:avLst/>
          </a:prstGeom>
          <a:solidFill>
            <a:srgbClr val="606CE4">
              <a:lumMod val="50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91" name="Freeform 937">
            <a:extLst>
              <a:ext uri="{FF2B5EF4-FFF2-40B4-BE49-F238E27FC236}">
                <a16:creationId xmlns:a16="http://schemas.microsoft.com/office/drawing/2014/main" id="{4B5684C3-126B-4056-9325-69397CED2344}"/>
              </a:ext>
            </a:extLst>
          </p:cNvPr>
          <p:cNvSpPr>
            <a:spLocks noChangeAspect="1"/>
          </p:cNvSpPr>
          <p:nvPr/>
        </p:nvSpPr>
        <p:spPr bwMode="auto">
          <a:xfrm>
            <a:off x="3551970" y="2774483"/>
            <a:ext cx="615907" cy="615907"/>
          </a:xfrm>
          <a:custGeom>
            <a:avLst/>
            <a:gdLst>
              <a:gd name="T0" fmla="*/ 6115414 w 293328"/>
              <a:gd name="T1" fmla="*/ 9689725 h 293328"/>
              <a:gd name="T2" fmla="*/ 6115414 w 293328"/>
              <a:gd name="T3" fmla="*/ 10022509 h 293328"/>
              <a:gd name="T4" fmla="*/ 4441169 w 293328"/>
              <a:gd name="T5" fmla="*/ 9849457 h 293328"/>
              <a:gd name="T6" fmla="*/ 326110 w 293328"/>
              <a:gd name="T7" fmla="*/ 9377273 h 293328"/>
              <a:gd name="T8" fmla="*/ 821836 w 293328"/>
              <a:gd name="T9" fmla="*/ 10330664 h 293328"/>
              <a:gd name="T10" fmla="*/ 10331054 w 293328"/>
              <a:gd name="T11" fmla="*/ 9847428 h 293328"/>
              <a:gd name="T12" fmla="*/ 326110 w 293328"/>
              <a:gd name="T13" fmla="*/ 9377273 h 293328"/>
              <a:gd name="T14" fmla="*/ 430543 w 293328"/>
              <a:gd name="T15" fmla="*/ 9050770 h 293328"/>
              <a:gd name="T16" fmla="*/ 9522332 w 293328"/>
              <a:gd name="T17" fmla="*/ 7640234 h 293328"/>
              <a:gd name="T18" fmla="*/ 7371923 w 293328"/>
              <a:gd name="T19" fmla="*/ 2661536 h 293328"/>
              <a:gd name="T20" fmla="*/ 7593000 w 293328"/>
              <a:gd name="T21" fmla="*/ 2886222 h 293328"/>
              <a:gd name="T22" fmla="*/ 5330401 w 293328"/>
              <a:gd name="T23" fmla="*/ 5120035 h 293328"/>
              <a:gd name="T24" fmla="*/ 4147108 w 293328"/>
              <a:gd name="T25" fmla="*/ 3983288 h 293328"/>
              <a:gd name="T26" fmla="*/ 4381182 w 293328"/>
              <a:gd name="T27" fmla="*/ 3745356 h 293328"/>
              <a:gd name="T28" fmla="*/ 7371923 w 293328"/>
              <a:gd name="T29" fmla="*/ 2661536 h 293328"/>
              <a:gd name="T30" fmla="*/ 6711475 w 293328"/>
              <a:gd name="T31" fmla="*/ 1972231 h 293328"/>
              <a:gd name="T32" fmla="*/ 6515349 w 293328"/>
              <a:gd name="T33" fmla="*/ 2221611 h 293328"/>
              <a:gd name="T34" fmla="*/ 3325974 w 293328"/>
              <a:gd name="T35" fmla="*/ 3823196 h 293328"/>
              <a:gd name="T36" fmla="*/ 4110278 w 293328"/>
              <a:gd name="T37" fmla="*/ 5569121 h 293328"/>
              <a:gd name="T38" fmla="*/ 5312790 w 293328"/>
              <a:gd name="T39" fmla="*/ 5831697 h 293328"/>
              <a:gd name="T40" fmla="*/ 7456515 w 293328"/>
              <a:gd name="T41" fmla="*/ 4138196 h 293328"/>
              <a:gd name="T42" fmla="*/ 5312790 w 293328"/>
              <a:gd name="T43" fmla="*/ 6146705 h 293328"/>
              <a:gd name="T44" fmla="*/ 3273670 w 293328"/>
              <a:gd name="T45" fmla="*/ 6855589 h 293328"/>
              <a:gd name="T46" fmla="*/ 3103781 w 293328"/>
              <a:gd name="T47" fmla="*/ 6894996 h 293328"/>
              <a:gd name="T48" fmla="*/ 2999197 w 293328"/>
              <a:gd name="T49" fmla="*/ 3823196 h 293328"/>
              <a:gd name="T50" fmla="*/ 1669652 w 293328"/>
              <a:gd name="T51" fmla="*/ 326516 h 293328"/>
              <a:gd name="T52" fmla="*/ 1187017 w 293328"/>
              <a:gd name="T53" fmla="*/ 7326789 h 293328"/>
              <a:gd name="T54" fmla="*/ 9457110 w 293328"/>
              <a:gd name="T55" fmla="*/ 809663 h 293328"/>
              <a:gd name="T56" fmla="*/ 1669652 w 293328"/>
              <a:gd name="T57" fmla="*/ 326516 h 293328"/>
              <a:gd name="T58" fmla="*/ 8987492 w 293328"/>
              <a:gd name="T59" fmla="*/ 0 h 293328"/>
              <a:gd name="T60" fmla="*/ 9783232 w 293328"/>
              <a:gd name="T61" fmla="*/ 7444346 h 293328"/>
              <a:gd name="T62" fmla="*/ 10657173 w 293328"/>
              <a:gd name="T63" fmla="*/ 9207496 h 293328"/>
              <a:gd name="T64" fmla="*/ 9835375 w 293328"/>
              <a:gd name="T65" fmla="*/ 10657173 h 293328"/>
              <a:gd name="T66" fmla="*/ 0 w 293328"/>
              <a:gd name="T67" fmla="*/ 9847428 h 293328"/>
              <a:gd name="T68" fmla="*/ 26109 w 293328"/>
              <a:gd name="T69" fmla="*/ 9129172 h 293328"/>
              <a:gd name="T70" fmla="*/ 873969 w 293328"/>
              <a:gd name="T71" fmla="*/ 809663 h 2933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3328" h="293328">
                <a:moveTo>
                  <a:pt x="126591" y="266700"/>
                </a:moveTo>
                <a:lnTo>
                  <a:pt x="168320" y="266700"/>
                </a:lnTo>
                <a:cubicBezTo>
                  <a:pt x="170860" y="266700"/>
                  <a:pt x="172674" y="268898"/>
                  <a:pt x="172674" y="271096"/>
                </a:cubicBezTo>
                <a:cubicBezTo>
                  <a:pt x="172674" y="273661"/>
                  <a:pt x="170860" y="275859"/>
                  <a:pt x="168320" y="275859"/>
                </a:cubicBezTo>
                <a:lnTo>
                  <a:pt x="126591" y="275859"/>
                </a:lnTo>
                <a:cubicBezTo>
                  <a:pt x="124051" y="275859"/>
                  <a:pt x="122237" y="273661"/>
                  <a:pt x="122237" y="271096"/>
                </a:cubicBezTo>
                <a:cubicBezTo>
                  <a:pt x="122237" y="268898"/>
                  <a:pt x="124051" y="266700"/>
                  <a:pt x="126591" y="266700"/>
                </a:cubicBezTo>
                <a:close/>
                <a:moveTo>
                  <a:pt x="8976" y="258100"/>
                </a:moveTo>
                <a:lnTo>
                  <a:pt x="8976" y="271040"/>
                </a:lnTo>
                <a:cubicBezTo>
                  <a:pt x="8976" y="278589"/>
                  <a:pt x="15079" y="284341"/>
                  <a:pt x="22619" y="284341"/>
                </a:cubicBezTo>
                <a:lnTo>
                  <a:pt x="270709" y="284341"/>
                </a:lnTo>
                <a:cubicBezTo>
                  <a:pt x="278249" y="284341"/>
                  <a:pt x="284352" y="278589"/>
                  <a:pt x="284352" y="271040"/>
                </a:cubicBezTo>
                <a:lnTo>
                  <a:pt x="284352" y="258100"/>
                </a:lnTo>
                <a:lnTo>
                  <a:pt x="8976" y="258100"/>
                </a:lnTo>
                <a:close/>
                <a:moveTo>
                  <a:pt x="31236" y="210290"/>
                </a:moveTo>
                <a:lnTo>
                  <a:pt x="11848" y="249113"/>
                </a:lnTo>
                <a:lnTo>
                  <a:pt x="281480" y="249113"/>
                </a:lnTo>
                <a:lnTo>
                  <a:pt x="262092" y="210290"/>
                </a:lnTo>
                <a:lnTo>
                  <a:pt x="31236" y="210290"/>
                </a:lnTo>
                <a:close/>
                <a:moveTo>
                  <a:pt x="202905" y="73256"/>
                </a:moveTo>
                <a:cubicBezTo>
                  <a:pt x="204337" y="71437"/>
                  <a:pt x="207200" y="71437"/>
                  <a:pt x="208990" y="73256"/>
                </a:cubicBezTo>
                <a:cubicBezTo>
                  <a:pt x="210779" y="75075"/>
                  <a:pt x="210779" y="77986"/>
                  <a:pt x="208990" y="79441"/>
                </a:cubicBezTo>
                <a:lnTo>
                  <a:pt x="149935" y="139468"/>
                </a:lnTo>
                <a:cubicBezTo>
                  <a:pt x="149219" y="140559"/>
                  <a:pt x="147787" y="140923"/>
                  <a:pt x="146713" y="140923"/>
                </a:cubicBezTo>
                <a:cubicBezTo>
                  <a:pt x="145998" y="140923"/>
                  <a:pt x="144566" y="140559"/>
                  <a:pt x="143850" y="139468"/>
                </a:cubicBezTo>
                <a:lnTo>
                  <a:pt x="114144" y="109636"/>
                </a:lnTo>
                <a:cubicBezTo>
                  <a:pt x="112712" y="108181"/>
                  <a:pt x="112712" y="104907"/>
                  <a:pt x="114144" y="103088"/>
                </a:cubicBezTo>
                <a:cubicBezTo>
                  <a:pt x="115933" y="101633"/>
                  <a:pt x="118797" y="101633"/>
                  <a:pt x="120586" y="103088"/>
                </a:cubicBezTo>
                <a:lnTo>
                  <a:pt x="146713" y="130009"/>
                </a:lnTo>
                <a:lnTo>
                  <a:pt x="202905" y="73256"/>
                </a:lnTo>
                <a:close/>
                <a:moveTo>
                  <a:pt x="146230" y="41275"/>
                </a:moveTo>
                <a:cubicBezTo>
                  <a:pt x="160261" y="41275"/>
                  <a:pt x="173573" y="45611"/>
                  <a:pt x="184726" y="54283"/>
                </a:cubicBezTo>
                <a:cubicBezTo>
                  <a:pt x="186884" y="55728"/>
                  <a:pt x="187244" y="58618"/>
                  <a:pt x="185805" y="60425"/>
                </a:cubicBezTo>
                <a:cubicBezTo>
                  <a:pt x="184366" y="62232"/>
                  <a:pt x="181488" y="62593"/>
                  <a:pt x="179329" y="61148"/>
                </a:cubicBezTo>
                <a:cubicBezTo>
                  <a:pt x="169975" y="53921"/>
                  <a:pt x="158462" y="50308"/>
                  <a:pt x="146230" y="50308"/>
                </a:cubicBezTo>
                <a:cubicBezTo>
                  <a:pt x="116369" y="50308"/>
                  <a:pt x="91544" y="74878"/>
                  <a:pt x="91544" y="105229"/>
                </a:cubicBezTo>
                <a:lnTo>
                  <a:pt x="91544" y="174963"/>
                </a:lnTo>
                <a:lnTo>
                  <a:pt x="113131" y="153284"/>
                </a:lnTo>
                <a:cubicBezTo>
                  <a:pt x="114570" y="151839"/>
                  <a:pt x="116729" y="151839"/>
                  <a:pt x="118527" y="152562"/>
                </a:cubicBezTo>
                <a:cubicBezTo>
                  <a:pt x="127162" y="157620"/>
                  <a:pt x="136516" y="160511"/>
                  <a:pt x="146230" y="160511"/>
                </a:cubicBezTo>
                <a:cubicBezTo>
                  <a:pt x="172134" y="160511"/>
                  <a:pt x="194440" y="142083"/>
                  <a:pt x="199836" y="117152"/>
                </a:cubicBezTo>
                <a:cubicBezTo>
                  <a:pt x="200556" y="114984"/>
                  <a:pt x="202714" y="113178"/>
                  <a:pt x="205233" y="113900"/>
                </a:cubicBezTo>
                <a:cubicBezTo>
                  <a:pt x="207751" y="114262"/>
                  <a:pt x="209190" y="116791"/>
                  <a:pt x="208471" y="119320"/>
                </a:cubicBezTo>
                <a:cubicBezTo>
                  <a:pt x="201995" y="148226"/>
                  <a:pt x="176091" y="169182"/>
                  <a:pt x="146230" y="169182"/>
                </a:cubicBezTo>
                <a:cubicBezTo>
                  <a:pt x="136156" y="169182"/>
                  <a:pt x="125723" y="166653"/>
                  <a:pt x="117088" y="161956"/>
                </a:cubicBezTo>
                <a:lnTo>
                  <a:pt x="90105" y="188693"/>
                </a:lnTo>
                <a:cubicBezTo>
                  <a:pt x="89386" y="189777"/>
                  <a:pt x="88306" y="190139"/>
                  <a:pt x="87227" y="190139"/>
                </a:cubicBezTo>
                <a:cubicBezTo>
                  <a:pt x="86508" y="190139"/>
                  <a:pt x="85788" y="190139"/>
                  <a:pt x="85428" y="189777"/>
                </a:cubicBezTo>
                <a:cubicBezTo>
                  <a:pt x="83629" y="189055"/>
                  <a:pt x="82550" y="187610"/>
                  <a:pt x="82550" y="185803"/>
                </a:cubicBezTo>
                <a:lnTo>
                  <a:pt x="82550" y="105229"/>
                </a:lnTo>
                <a:cubicBezTo>
                  <a:pt x="82550" y="69819"/>
                  <a:pt x="111332" y="41275"/>
                  <a:pt x="146230" y="41275"/>
                </a:cubicBezTo>
                <a:close/>
                <a:moveTo>
                  <a:pt x="45956" y="8987"/>
                </a:moveTo>
                <a:cubicBezTo>
                  <a:pt x="38775" y="8987"/>
                  <a:pt x="32672" y="14738"/>
                  <a:pt x="32672" y="22287"/>
                </a:cubicBezTo>
                <a:lnTo>
                  <a:pt x="32672" y="201663"/>
                </a:lnTo>
                <a:lnTo>
                  <a:pt x="260297" y="201663"/>
                </a:lnTo>
                <a:lnTo>
                  <a:pt x="260297" y="22287"/>
                </a:lnTo>
                <a:cubicBezTo>
                  <a:pt x="260297" y="14738"/>
                  <a:pt x="254553" y="8987"/>
                  <a:pt x="247372" y="8987"/>
                </a:cubicBezTo>
                <a:lnTo>
                  <a:pt x="45956" y="8987"/>
                </a:lnTo>
                <a:close/>
                <a:moveTo>
                  <a:pt x="45956" y="0"/>
                </a:moveTo>
                <a:lnTo>
                  <a:pt x="247372" y="0"/>
                </a:lnTo>
                <a:cubicBezTo>
                  <a:pt x="259579" y="0"/>
                  <a:pt x="269273" y="10065"/>
                  <a:pt x="269273" y="22287"/>
                </a:cubicBezTo>
                <a:lnTo>
                  <a:pt x="269273" y="204898"/>
                </a:lnTo>
                <a:lnTo>
                  <a:pt x="292610" y="251270"/>
                </a:lnTo>
                <a:cubicBezTo>
                  <a:pt x="292969" y="251989"/>
                  <a:pt x="293328" y="252707"/>
                  <a:pt x="293328" y="253426"/>
                </a:cubicBezTo>
                <a:lnTo>
                  <a:pt x="293328" y="271040"/>
                </a:lnTo>
                <a:cubicBezTo>
                  <a:pt x="293328" y="283622"/>
                  <a:pt x="282916" y="293328"/>
                  <a:pt x="270709" y="293328"/>
                </a:cubicBezTo>
                <a:lnTo>
                  <a:pt x="22619" y="293328"/>
                </a:lnTo>
                <a:cubicBezTo>
                  <a:pt x="10053" y="293328"/>
                  <a:pt x="0" y="283622"/>
                  <a:pt x="0" y="271040"/>
                </a:cubicBezTo>
                <a:lnTo>
                  <a:pt x="0" y="253426"/>
                </a:lnTo>
                <a:cubicBezTo>
                  <a:pt x="0" y="252707"/>
                  <a:pt x="359" y="251989"/>
                  <a:pt x="718" y="251270"/>
                </a:cubicBezTo>
                <a:lnTo>
                  <a:pt x="24055" y="204898"/>
                </a:lnTo>
                <a:lnTo>
                  <a:pt x="24055" y="22287"/>
                </a:lnTo>
                <a:cubicBezTo>
                  <a:pt x="24055" y="10065"/>
                  <a:pt x="33749" y="0"/>
                  <a:pt x="45956" y="0"/>
                </a:cubicBezTo>
                <a:close/>
              </a:path>
            </a:pathLst>
          </a:custGeom>
          <a:solidFill>
            <a:srgbClr val="FFFFFF"/>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92" name="Freeform 938">
            <a:extLst>
              <a:ext uri="{FF2B5EF4-FFF2-40B4-BE49-F238E27FC236}">
                <a16:creationId xmlns:a16="http://schemas.microsoft.com/office/drawing/2014/main" id="{89B14F4D-E6F8-43A4-A245-BFB9BD9B6A17}"/>
              </a:ext>
            </a:extLst>
          </p:cNvPr>
          <p:cNvSpPr>
            <a:spLocks noChangeAspect="1"/>
          </p:cNvSpPr>
          <p:nvPr/>
        </p:nvSpPr>
        <p:spPr bwMode="auto">
          <a:xfrm>
            <a:off x="10427684" y="-1543517"/>
            <a:ext cx="615907" cy="615907"/>
          </a:xfrm>
          <a:custGeom>
            <a:avLst/>
            <a:gdLst>
              <a:gd name="T0" fmla="*/ 3908867 w 293327"/>
              <a:gd name="T1" fmla="*/ 9106418 h 293328"/>
              <a:gd name="T2" fmla="*/ 4627651 w 293327"/>
              <a:gd name="T3" fmla="*/ 9106418 h 293328"/>
              <a:gd name="T4" fmla="*/ 4268257 w 293327"/>
              <a:gd name="T5" fmla="*/ 8420867 h 293328"/>
              <a:gd name="T6" fmla="*/ 4268257 w 293327"/>
              <a:gd name="T7" fmla="*/ 9791887 h 293328"/>
              <a:gd name="T8" fmla="*/ 4268257 w 293327"/>
              <a:gd name="T9" fmla="*/ 8420867 h 293328"/>
              <a:gd name="T10" fmla="*/ 2117656 w 293327"/>
              <a:gd name="T11" fmla="*/ 7311654 h 293328"/>
              <a:gd name="T12" fmla="*/ 2829577 w 293327"/>
              <a:gd name="T13" fmla="*/ 7311654 h 293328"/>
              <a:gd name="T14" fmla="*/ 4545752 w 293327"/>
              <a:gd name="T15" fmla="*/ 6800492 h 293328"/>
              <a:gd name="T16" fmla="*/ 4780006 w 293327"/>
              <a:gd name="T17" fmla="*/ 7035809 h 293328"/>
              <a:gd name="T18" fmla="*/ 2085617 w 293327"/>
              <a:gd name="T19" fmla="*/ 9676631 h 293328"/>
              <a:gd name="T20" fmla="*/ 1968489 w 293327"/>
              <a:gd name="T21" fmla="*/ 9402106 h 293328"/>
              <a:gd name="T22" fmla="*/ 2473597 w 293327"/>
              <a:gd name="T23" fmla="*/ 6632828 h 293328"/>
              <a:gd name="T24" fmla="*/ 2473597 w 293327"/>
              <a:gd name="T25" fmla="*/ 8003799 h 293328"/>
              <a:gd name="T26" fmla="*/ 2473597 w 293327"/>
              <a:gd name="T27" fmla="*/ 6632828 h 293328"/>
              <a:gd name="T28" fmla="*/ 339617 w 293327"/>
              <a:gd name="T29" fmla="*/ 10331239 h 293328"/>
              <a:gd name="T30" fmla="*/ 5826363 w 293327"/>
              <a:gd name="T31" fmla="*/ 5507530 h 293328"/>
              <a:gd name="T32" fmla="*/ 5277686 w 293327"/>
              <a:gd name="T33" fmla="*/ 5989807 h 293328"/>
              <a:gd name="T34" fmla="*/ 4951088 w 293327"/>
              <a:gd name="T35" fmla="*/ 5989807 h 293328"/>
              <a:gd name="T36" fmla="*/ 1828917 w 293327"/>
              <a:gd name="T37" fmla="*/ 5507530 h 293328"/>
              <a:gd name="T38" fmla="*/ 1672147 w 293327"/>
              <a:gd name="T39" fmla="*/ 6146314 h 293328"/>
              <a:gd name="T40" fmla="*/ 1515406 w 293327"/>
              <a:gd name="T41" fmla="*/ 5507530 h 293328"/>
              <a:gd name="T42" fmla="*/ 3383445 w 293327"/>
              <a:gd name="T43" fmla="*/ 3786598 h 293328"/>
              <a:gd name="T44" fmla="*/ 4951088 w 293327"/>
              <a:gd name="T45" fmla="*/ 5181596 h 293328"/>
              <a:gd name="T46" fmla="*/ 3383445 w 293327"/>
              <a:gd name="T47" fmla="*/ 3460617 h 293328"/>
              <a:gd name="T48" fmla="*/ 5970084 w 293327"/>
              <a:gd name="T49" fmla="*/ 5181596 h 293328"/>
              <a:gd name="T50" fmla="*/ 6780043 w 293327"/>
              <a:gd name="T51" fmla="*/ 10487700 h 293328"/>
              <a:gd name="T52" fmla="*/ 6623220 w 293327"/>
              <a:gd name="T53" fmla="*/ 10657173 h 293328"/>
              <a:gd name="T54" fmla="*/ 39158 w 293327"/>
              <a:gd name="T55" fmla="*/ 10605053 h 293328"/>
              <a:gd name="T56" fmla="*/ 653138 w 293327"/>
              <a:gd name="T57" fmla="*/ 5325002 h 293328"/>
              <a:gd name="T58" fmla="*/ 1515406 w 293327"/>
              <a:gd name="T59" fmla="*/ 5181596 h 293328"/>
              <a:gd name="T60" fmla="*/ 6823927 w 293327"/>
              <a:gd name="T61" fmla="*/ 326867 h 293328"/>
              <a:gd name="T62" fmla="*/ 5266850 w 293327"/>
              <a:gd name="T63" fmla="*/ 2157483 h 293328"/>
              <a:gd name="T64" fmla="*/ 8393994 w 293327"/>
              <a:gd name="T65" fmla="*/ 1895931 h 293328"/>
              <a:gd name="T66" fmla="*/ 6823927 w 293327"/>
              <a:gd name="T67" fmla="*/ 0 h 293328"/>
              <a:gd name="T68" fmla="*/ 8721089 w 293327"/>
              <a:gd name="T69" fmla="*/ 2157483 h 293328"/>
              <a:gd name="T70" fmla="*/ 9794012 w 293327"/>
              <a:gd name="T71" fmla="*/ 2301333 h 293328"/>
              <a:gd name="T72" fmla="*/ 10618320 w 293327"/>
              <a:gd name="T73" fmla="*/ 9322855 h 293328"/>
              <a:gd name="T74" fmla="*/ 7098646 w 293327"/>
              <a:gd name="T75" fmla="*/ 9388255 h 293328"/>
              <a:gd name="T76" fmla="*/ 7098646 w 293327"/>
              <a:gd name="T77" fmla="*/ 9061388 h 293328"/>
              <a:gd name="T78" fmla="*/ 10160357 w 293327"/>
              <a:gd name="T79" fmla="*/ 7871491 h 293328"/>
              <a:gd name="T80" fmla="*/ 6745385 w 293327"/>
              <a:gd name="T81" fmla="*/ 7701477 h 293328"/>
              <a:gd name="T82" fmla="*/ 10121102 w 293327"/>
              <a:gd name="T83" fmla="*/ 7544584 h 293328"/>
              <a:gd name="T84" fmla="*/ 8721089 w 293327"/>
              <a:gd name="T85" fmla="*/ 2484348 h 293328"/>
              <a:gd name="T86" fmla="*/ 8551042 w 293327"/>
              <a:gd name="T87" fmla="*/ 3347336 h 293328"/>
              <a:gd name="T88" fmla="*/ 8393994 w 293327"/>
              <a:gd name="T89" fmla="*/ 2484348 h 293328"/>
              <a:gd name="T90" fmla="*/ 5266850 w 293327"/>
              <a:gd name="T91" fmla="*/ 3177369 h 293328"/>
              <a:gd name="T92" fmla="*/ 4939746 w 293327"/>
              <a:gd name="T93" fmla="*/ 3177369 h 293328"/>
              <a:gd name="T94" fmla="*/ 4167856 w 293327"/>
              <a:gd name="T95" fmla="*/ 2484348 h 293328"/>
              <a:gd name="T96" fmla="*/ 3893078 w 293327"/>
              <a:gd name="T97" fmla="*/ 3347336 h 293328"/>
              <a:gd name="T98" fmla="*/ 3866909 w 293327"/>
              <a:gd name="T99" fmla="*/ 2301333 h 293328"/>
              <a:gd name="T100" fmla="*/ 4939746 w 293327"/>
              <a:gd name="T101" fmla="*/ 2157483 h 293328"/>
              <a:gd name="T102" fmla="*/ 6823927 w 293327"/>
              <a:gd name="T103" fmla="*/ 0 h 2933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3327" h="293328">
                <a:moveTo>
                  <a:pt x="117475" y="240846"/>
                </a:moveTo>
                <a:cubicBezTo>
                  <a:pt x="111980" y="240846"/>
                  <a:pt x="107584" y="245201"/>
                  <a:pt x="107584" y="250644"/>
                </a:cubicBezTo>
                <a:cubicBezTo>
                  <a:pt x="107584" y="256086"/>
                  <a:pt x="111980" y="260441"/>
                  <a:pt x="117475" y="260441"/>
                </a:cubicBezTo>
                <a:cubicBezTo>
                  <a:pt x="122604" y="260441"/>
                  <a:pt x="127366" y="256086"/>
                  <a:pt x="127366" y="250644"/>
                </a:cubicBezTo>
                <a:cubicBezTo>
                  <a:pt x="127366" y="245201"/>
                  <a:pt x="122604" y="240846"/>
                  <a:pt x="117475" y="240846"/>
                </a:cubicBezTo>
                <a:close/>
                <a:moveTo>
                  <a:pt x="117475" y="231775"/>
                </a:moveTo>
                <a:cubicBezTo>
                  <a:pt x="127733" y="231775"/>
                  <a:pt x="136159" y="240121"/>
                  <a:pt x="136159" y="250644"/>
                </a:cubicBezTo>
                <a:cubicBezTo>
                  <a:pt x="136159" y="260804"/>
                  <a:pt x="127733" y="269512"/>
                  <a:pt x="117475" y="269512"/>
                </a:cubicBezTo>
                <a:cubicBezTo>
                  <a:pt x="106851" y="269512"/>
                  <a:pt x="98425" y="260804"/>
                  <a:pt x="98425" y="250644"/>
                </a:cubicBezTo>
                <a:cubicBezTo>
                  <a:pt x="98425" y="240121"/>
                  <a:pt x="106851" y="231775"/>
                  <a:pt x="117475" y="231775"/>
                </a:cubicBezTo>
                <a:close/>
                <a:moveTo>
                  <a:pt x="68080" y="191354"/>
                </a:moveTo>
                <a:cubicBezTo>
                  <a:pt x="62638" y="191354"/>
                  <a:pt x="58283" y="195751"/>
                  <a:pt x="58283" y="201246"/>
                </a:cubicBezTo>
                <a:cubicBezTo>
                  <a:pt x="58283" y="206741"/>
                  <a:pt x="62638" y="211503"/>
                  <a:pt x="68080" y="211503"/>
                </a:cubicBezTo>
                <a:cubicBezTo>
                  <a:pt x="73523" y="211503"/>
                  <a:pt x="77878" y="206741"/>
                  <a:pt x="77878" y="201246"/>
                </a:cubicBezTo>
                <a:cubicBezTo>
                  <a:pt x="77878" y="195751"/>
                  <a:pt x="73523" y="191354"/>
                  <a:pt x="68080" y="191354"/>
                </a:cubicBezTo>
                <a:close/>
                <a:moveTo>
                  <a:pt x="125111" y="187176"/>
                </a:moveTo>
                <a:cubicBezTo>
                  <a:pt x="126902" y="185737"/>
                  <a:pt x="129409" y="185737"/>
                  <a:pt x="131559" y="187176"/>
                </a:cubicBezTo>
                <a:cubicBezTo>
                  <a:pt x="132992" y="188976"/>
                  <a:pt x="132992" y="191854"/>
                  <a:pt x="131559" y="193653"/>
                </a:cubicBezTo>
                <a:lnTo>
                  <a:pt x="60626" y="264901"/>
                </a:lnTo>
                <a:cubicBezTo>
                  <a:pt x="59552" y="265980"/>
                  <a:pt x="58477" y="266340"/>
                  <a:pt x="57402" y="266340"/>
                </a:cubicBezTo>
                <a:cubicBezTo>
                  <a:pt x="56328" y="266340"/>
                  <a:pt x="54895" y="265980"/>
                  <a:pt x="54178" y="264901"/>
                </a:cubicBezTo>
                <a:cubicBezTo>
                  <a:pt x="52387" y="263102"/>
                  <a:pt x="52387" y="260223"/>
                  <a:pt x="54178" y="258784"/>
                </a:cubicBezTo>
                <a:lnTo>
                  <a:pt x="125111" y="187176"/>
                </a:lnTo>
                <a:close/>
                <a:moveTo>
                  <a:pt x="68080" y="182562"/>
                </a:moveTo>
                <a:cubicBezTo>
                  <a:pt x="78240" y="182562"/>
                  <a:pt x="86949" y="190988"/>
                  <a:pt x="86949" y="201246"/>
                </a:cubicBezTo>
                <a:cubicBezTo>
                  <a:pt x="86949" y="211870"/>
                  <a:pt x="78240" y="220296"/>
                  <a:pt x="68080" y="220296"/>
                </a:cubicBezTo>
                <a:cubicBezTo>
                  <a:pt x="57558" y="220296"/>
                  <a:pt x="49212" y="211870"/>
                  <a:pt x="49212" y="201246"/>
                </a:cubicBezTo>
                <a:cubicBezTo>
                  <a:pt x="49212" y="190988"/>
                  <a:pt x="57558" y="182562"/>
                  <a:pt x="68080" y="182562"/>
                </a:cubicBezTo>
                <a:close/>
                <a:moveTo>
                  <a:pt x="26247" y="151588"/>
                </a:moveTo>
                <a:lnTo>
                  <a:pt x="9348" y="284357"/>
                </a:lnTo>
                <a:lnTo>
                  <a:pt x="177258" y="284357"/>
                </a:lnTo>
                <a:lnTo>
                  <a:pt x="160359" y="151588"/>
                </a:lnTo>
                <a:lnTo>
                  <a:pt x="145258" y="151588"/>
                </a:lnTo>
                <a:lnTo>
                  <a:pt x="145258" y="164864"/>
                </a:lnTo>
                <a:cubicBezTo>
                  <a:pt x="145258" y="167376"/>
                  <a:pt x="143101" y="169171"/>
                  <a:pt x="140943" y="169171"/>
                </a:cubicBezTo>
                <a:cubicBezTo>
                  <a:pt x="138426" y="169171"/>
                  <a:pt x="136269" y="167376"/>
                  <a:pt x="136269" y="164864"/>
                </a:cubicBezTo>
                <a:lnTo>
                  <a:pt x="136269" y="151588"/>
                </a:lnTo>
                <a:lnTo>
                  <a:pt x="50337" y="151588"/>
                </a:lnTo>
                <a:lnTo>
                  <a:pt x="50337" y="164864"/>
                </a:lnTo>
                <a:cubicBezTo>
                  <a:pt x="50337" y="167376"/>
                  <a:pt x="48179" y="169171"/>
                  <a:pt x="46022" y="169171"/>
                </a:cubicBezTo>
                <a:cubicBezTo>
                  <a:pt x="43505" y="169171"/>
                  <a:pt x="41708" y="167376"/>
                  <a:pt x="41708" y="164864"/>
                </a:cubicBezTo>
                <a:lnTo>
                  <a:pt x="41708" y="151588"/>
                </a:lnTo>
                <a:lnTo>
                  <a:pt x="26247" y="151588"/>
                </a:lnTo>
                <a:close/>
                <a:moveTo>
                  <a:pt x="93123" y="104221"/>
                </a:moveTo>
                <a:cubicBezTo>
                  <a:pt x="71191" y="104221"/>
                  <a:pt x="52854" y="121086"/>
                  <a:pt x="50696" y="142617"/>
                </a:cubicBezTo>
                <a:lnTo>
                  <a:pt x="136269" y="142617"/>
                </a:lnTo>
                <a:cubicBezTo>
                  <a:pt x="133752" y="121086"/>
                  <a:pt x="115415" y="104221"/>
                  <a:pt x="93123" y="104221"/>
                </a:cubicBezTo>
                <a:close/>
                <a:moveTo>
                  <a:pt x="93123" y="95250"/>
                </a:moveTo>
                <a:cubicBezTo>
                  <a:pt x="120449" y="95250"/>
                  <a:pt x="142741" y="116063"/>
                  <a:pt x="144898" y="142617"/>
                </a:cubicBezTo>
                <a:lnTo>
                  <a:pt x="164314" y="142617"/>
                </a:lnTo>
                <a:cubicBezTo>
                  <a:pt x="166831" y="142617"/>
                  <a:pt x="168629" y="144411"/>
                  <a:pt x="168988" y="146564"/>
                </a:cubicBezTo>
                <a:lnTo>
                  <a:pt x="186606" y="288663"/>
                </a:lnTo>
                <a:cubicBezTo>
                  <a:pt x="186966" y="289740"/>
                  <a:pt x="186606" y="291175"/>
                  <a:pt x="185527" y="291893"/>
                </a:cubicBezTo>
                <a:cubicBezTo>
                  <a:pt x="184808" y="292969"/>
                  <a:pt x="183370" y="293328"/>
                  <a:pt x="182291" y="293328"/>
                </a:cubicBezTo>
                <a:lnTo>
                  <a:pt x="4314" y="293328"/>
                </a:lnTo>
                <a:cubicBezTo>
                  <a:pt x="3236" y="293328"/>
                  <a:pt x="2157" y="292969"/>
                  <a:pt x="1079" y="291893"/>
                </a:cubicBezTo>
                <a:cubicBezTo>
                  <a:pt x="359" y="291175"/>
                  <a:pt x="0" y="289740"/>
                  <a:pt x="0" y="288663"/>
                </a:cubicBezTo>
                <a:lnTo>
                  <a:pt x="17977" y="146564"/>
                </a:lnTo>
                <a:cubicBezTo>
                  <a:pt x="18337" y="144411"/>
                  <a:pt x="20135" y="142617"/>
                  <a:pt x="22292" y="142617"/>
                </a:cubicBezTo>
                <a:lnTo>
                  <a:pt x="41708" y="142617"/>
                </a:lnTo>
                <a:cubicBezTo>
                  <a:pt x="44224" y="116063"/>
                  <a:pt x="66157" y="95250"/>
                  <a:pt x="93123" y="95250"/>
                </a:cubicBezTo>
                <a:close/>
                <a:moveTo>
                  <a:pt x="187814" y="8997"/>
                </a:moveTo>
                <a:cubicBezTo>
                  <a:pt x="164046" y="8997"/>
                  <a:pt x="144960" y="28431"/>
                  <a:pt x="144960" y="52184"/>
                </a:cubicBezTo>
                <a:lnTo>
                  <a:pt x="144960" y="59382"/>
                </a:lnTo>
                <a:lnTo>
                  <a:pt x="231027" y="59382"/>
                </a:lnTo>
                <a:lnTo>
                  <a:pt x="231027" y="52184"/>
                </a:lnTo>
                <a:cubicBezTo>
                  <a:pt x="231027" y="28431"/>
                  <a:pt x="211941" y="8997"/>
                  <a:pt x="187814" y="8997"/>
                </a:cubicBezTo>
                <a:close/>
                <a:moveTo>
                  <a:pt x="187814" y="0"/>
                </a:moveTo>
                <a:cubicBezTo>
                  <a:pt x="216623" y="0"/>
                  <a:pt x="240030" y="23393"/>
                  <a:pt x="240030" y="52184"/>
                </a:cubicBezTo>
                <a:lnTo>
                  <a:pt x="240030" y="59382"/>
                </a:lnTo>
                <a:lnTo>
                  <a:pt x="265238" y="59382"/>
                </a:lnTo>
                <a:cubicBezTo>
                  <a:pt x="267399" y="59382"/>
                  <a:pt x="269199" y="61182"/>
                  <a:pt x="269560" y="63341"/>
                </a:cubicBezTo>
                <a:lnTo>
                  <a:pt x="293327" y="253004"/>
                </a:lnTo>
                <a:cubicBezTo>
                  <a:pt x="293327" y="254443"/>
                  <a:pt x="292967" y="255523"/>
                  <a:pt x="292247" y="256603"/>
                </a:cubicBezTo>
                <a:cubicBezTo>
                  <a:pt x="291526" y="257682"/>
                  <a:pt x="290086" y="258402"/>
                  <a:pt x="288646" y="258402"/>
                </a:cubicBezTo>
                <a:lnTo>
                  <a:pt x="195376" y="258402"/>
                </a:lnTo>
                <a:cubicBezTo>
                  <a:pt x="192855" y="258402"/>
                  <a:pt x="190695" y="255883"/>
                  <a:pt x="190695" y="253724"/>
                </a:cubicBezTo>
                <a:cubicBezTo>
                  <a:pt x="190695" y="251204"/>
                  <a:pt x="192855" y="249405"/>
                  <a:pt x="195376" y="249405"/>
                </a:cubicBezTo>
                <a:lnTo>
                  <a:pt x="283964" y="249405"/>
                </a:lnTo>
                <a:lnTo>
                  <a:pt x="279643" y="216655"/>
                </a:lnTo>
                <a:lnTo>
                  <a:pt x="190335" y="216655"/>
                </a:lnTo>
                <a:cubicBezTo>
                  <a:pt x="187814" y="216655"/>
                  <a:pt x="185653" y="214855"/>
                  <a:pt x="185653" y="211976"/>
                </a:cubicBezTo>
                <a:cubicBezTo>
                  <a:pt x="185653" y="209817"/>
                  <a:pt x="187814" y="207657"/>
                  <a:pt x="190335" y="207657"/>
                </a:cubicBezTo>
                <a:lnTo>
                  <a:pt x="278562" y="207657"/>
                </a:lnTo>
                <a:lnTo>
                  <a:pt x="261277" y="68379"/>
                </a:lnTo>
                <a:lnTo>
                  <a:pt x="240030" y="68379"/>
                </a:lnTo>
                <a:lnTo>
                  <a:pt x="240030" y="87454"/>
                </a:lnTo>
                <a:cubicBezTo>
                  <a:pt x="240030" y="90333"/>
                  <a:pt x="237870" y="92132"/>
                  <a:pt x="235349" y="92132"/>
                </a:cubicBezTo>
                <a:cubicBezTo>
                  <a:pt x="232828" y="92132"/>
                  <a:pt x="231027" y="90333"/>
                  <a:pt x="231027" y="87454"/>
                </a:cubicBezTo>
                <a:lnTo>
                  <a:pt x="231027" y="68379"/>
                </a:lnTo>
                <a:lnTo>
                  <a:pt x="144960" y="68379"/>
                </a:lnTo>
                <a:lnTo>
                  <a:pt x="144960" y="87454"/>
                </a:lnTo>
                <a:cubicBezTo>
                  <a:pt x="144960" y="90333"/>
                  <a:pt x="142800" y="92132"/>
                  <a:pt x="140639" y="92132"/>
                </a:cubicBezTo>
                <a:cubicBezTo>
                  <a:pt x="138118" y="92132"/>
                  <a:pt x="135957" y="90333"/>
                  <a:pt x="135957" y="87454"/>
                </a:cubicBezTo>
                <a:lnTo>
                  <a:pt x="135957" y="68379"/>
                </a:lnTo>
                <a:lnTo>
                  <a:pt x="114711" y="68379"/>
                </a:lnTo>
                <a:lnTo>
                  <a:pt x="112190" y="88173"/>
                </a:lnTo>
                <a:cubicBezTo>
                  <a:pt x="111830" y="90693"/>
                  <a:pt x="109669" y="92132"/>
                  <a:pt x="107148" y="92132"/>
                </a:cubicBezTo>
                <a:cubicBezTo>
                  <a:pt x="104628" y="91772"/>
                  <a:pt x="103187" y="89613"/>
                  <a:pt x="103547" y="87094"/>
                </a:cubicBezTo>
                <a:lnTo>
                  <a:pt x="106428" y="63341"/>
                </a:lnTo>
                <a:cubicBezTo>
                  <a:pt x="106788" y="61182"/>
                  <a:pt x="108589" y="59382"/>
                  <a:pt x="110750" y="59382"/>
                </a:cubicBezTo>
                <a:lnTo>
                  <a:pt x="135957" y="59382"/>
                </a:lnTo>
                <a:lnTo>
                  <a:pt x="135957" y="52184"/>
                </a:lnTo>
                <a:cubicBezTo>
                  <a:pt x="135957" y="23393"/>
                  <a:pt x="159365" y="0"/>
                  <a:pt x="187814" y="0"/>
                </a:cubicBezTo>
                <a:close/>
              </a:path>
            </a:pathLst>
          </a:custGeom>
          <a:solidFill>
            <a:srgbClr val="FFFFFF"/>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93" name="Freeform 939">
            <a:extLst>
              <a:ext uri="{FF2B5EF4-FFF2-40B4-BE49-F238E27FC236}">
                <a16:creationId xmlns:a16="http://schemas.microsoft.com/office/drawing/2014/main" id="{C97A0925-136F-4805-BC54-38242F4AD59F}"/>
              </a:ext>
            </a:extLst>
          </p:cNvPr>
          <p:cNvSpPr>
            <a:spLocks noChangeAspect="1"/>
          </p:cNvSpPr>
          <p:nvPr/>
        </p:nvSpPr>
        <p:spPr bwMode="auto">
          <a:xfrm>
            <a:off x="10299012" y="2796017"/>
            <a:ext cx="615907" cy="615907"/>
          </a:xfrm>
          <a:custGeom>
            <a:avLst/>
            <a:gdLst>
              <a:gd name="T0" fmla="*/ 3011771 w 293098"/>
              <a:gd name="T1" fmla="*/ 7671040 h 293328"/>
              <a:gd name="T2" fmla="*/ 2676123 w 293098"/>
              <a:gd name="T3" fmla="*/ 7671040 h 293328"/>
              <a:gd name="T4" fmla="*/ 2309547 w 293098"/>
              <a:gd name="T5" fmla="*/ 5317185 h 293328"/>
              <a:gd name="T6" fmla="*/ 3363275 w 293098"/>
              <a:gd name="T7" fmla="*/ 8138882 h 293328"/>
              <a:gd name="T8" fmla="*/ 2309547 w 293098"/>
              <a:gd name="T9" fmla="*/ 5317185 h 293328"/>
              <a:gd name="T10" fmla="*/ 5022963 w 293098"/>
              <a:gd name="T11" fmla="*/ 2025314 h 293328"/>
              <a:gd name="T12" fmla="*/ 4179952 w 293098"/>
              <a:gd name="T13" fmla="*/ 4481167 h 293328"/>
              <a:gd name="T14" fmla="*/ 3692527 w 293098"/>
              <a:gd name="T15" fmla="*/ 8138882 h 293328"/>
              <a:gd name="T16" fmla="*/ 7538815 w 293098"/>
              <a:gd name="T17" fmla="*/ 8138882 h 293328"/>
              <a:gd name="T18" fmla="*/ 7920842 w 293098"/>
              <a:gd name="T19" fmla="*/ 7446510 h 293328"/>
              <a:gd name="T20" fmla="*/ 8026205 w 293098"/>
              <a:gd name="T21" fmla="*/ 7211383 h 293328"/>
              <a:gd name="T22" fmla="*/ 8276464 w 293098"/>
              <a:gd name="T23" fmla="*/ 6453713 h 293328"/>
              <a:gd name="T24" fmla="*/ 8302807 w 293098"/>
              <a:gd name="T25" fmla="*/ 6205512 h 293328"/>
              <a:gd name="T26" fmla="*/ 8250135 w 293098"/>
              <a:gd name="T27" fmla="*/ 5500129 h 293328"/>
              <a:gd name="T28" fmla="*/ 8250135 w 293098"/>
              <a:gd name="T29" fmla="*/ 5173504 h 293328"/>
              <a:gd name="T30" fmla="*/ 8092095 w 293098"/>
              <a:gd name="T31" fmla="*/ 4376701 h 293328"/>
              <a:gd name="T32" fmla="*/ 5971389 w 293098"/>
              <a:gd name="T33" fmla="*/ 4311343 h 293328"/>
              <a:gd name="T34" fmla="*/ 6050359 w 293098"/>
              <a:gd name="T35" fmla="*/ 3057301 h 293328"/>
              <a:gd name="T36" fmla="*/ 5391801 w 293098"/>
              <a:gd name="T37" fmla="*/ 1685660 h 293328"/>
              <a:gd name="T38" fmla="*/ 6300653 w 293098"/>
              <a:gd name="T39" fmla="*/ 4050098 h 293328"/>
              <a:gd name="T40" fmla="*/ 8776992 w 293098"/>
              <a:gd name="T41" fmla="*/ 4768612 h 293328"/>
              <a:gd name="T42" fmla="*/ 8829705 w 293098"/>
              <a:gd name="T43" fmla="*/ 5839741 h 293328"/>
              <a:gd name="T44" fmla="*/ 8737523 w 293098"/>
              <a:gd name="T45" fmla="*/ 6767227 h 293328"/>
              <a:gd name="T46" fmla="*/ 8302807 w 293098"/>
              <a:gd name="T47" fmla="*/ 7681658 h 293328"/>
              <a:gd name="T48" fmla="*/ 7512500 w 293098"/>
              <a:gd name="T49" fmla="*/ 8465448 h 293328"/>
              <a:gd name="T50" fmla="*/ 1545513 w 293098"/>
              <a:gd name="T51" fmla="*/ 8308702 h 293328"/>
              <a:gd name="T52" fmla="*/ 1980236 w 293098"/>
              <a:gd name="T53" fmla="*/ 8138882 h 293328"/>
              <a:gd name="T54" fmla="*/ 636641 w 293098"/>
              <a:gd name="T55" fmla="*/ 5317185 h 293328"/>
              <a:gd name="T56" fmla="*/ 636641 w 293098"/>
              <a:gd name="T57" fmla="*/ 5003760 h 293328"/>
              <a:gd name="T58" fmla="*/ 3942868 w 293098"/>
              <a:gd name="T59" fmla="*/ 4272152 h 293328"/>
              <a:gd name="T60" fmla="*/ 4667318 w 293098"/>
              <a:gd name="T61" fmla="*/ 1946951 h 293328"/>
              <a:gd name="T62" fmla="*/ 5391801 w 293098"/>
              <a:gd name="T63" fmla="*/ 1685660 h 293328"/>
              <a:gd name="T64" fmla="*/ 328914 w 293098"/>
              <a:gd name="T65" fmla="*/ 5328636 h 293328"/>
              <a:gd name="T66" fmla="*/ 7960206 w 293098"/>
              <a:gd name="T67" fmla="*/ 9638465 h 293328"/>
              <a:gd name="T68" fmla="*/ 10341641 w 293098"/>
              <a:gd name="T69" fmla="*/ 10265362 h 293328"/>
              <a:gd name="T70" fmla="*/ 9696987 w 293098"/>
              <a:gd name="T71" fmla="*/ 7901406 h 293328"/>
              <a:gd name="T72" fmla="*/ 5368217 w 293098"/>
              <a:gd name="T73" fmla="*/ 326516 h 293328"/>
              <a:gd name="T74" fmla="*/ 10736365 w 293098"/>
              <a:gd name="T75" fmla="*/ 5328636 h 293328"/>
              <a:gd name="T76" fmla="*/ 10736365 w 293098"/>
              <a:gd name="T77" fmla="*/ 10448194 h 293328"/>
              <a:gd name="T78" fmla="*/ 10578499 w 293098"/>
              <a:gd name="T79" fmla="*/ 10657173 h 293328"/>
              <a:gd name="T80" fmla="*/ 8078583 w 293098"/>
              <a:gd name="T81" fmla="*/ 9938848 h 293328"/>
              <a:gd name="T82" fmla="*/ 0 w 293098"/>
              <a:gd name="T83" fmla="*/ 5328636 h 2933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3098" h="293328">
                <a:moveTo>
                  <a:pt x="77421" y="206375"/>
                </a:moveTo>
                <a:cubicBezTo>
                  <a:pt x="79986" y="206375"/>
                  <a:pt x="82184" y="208573"/>
                  <a:pt x="82184" y="211138"/>
                </a:cubicBezTo>
                <a:cubicBezTo>
                  <a:pt x="82184" y="213702"/>
                  <a:pt x="79986" y="215534"/>
                  <a:pt x="77421" y="215534"/>
                </a:cubicBezTo>
                <a:cubicBezTo>
                  <a:pt x="74857" y="215534"/>
                  <a:pt x="73025" y="213702"/>
                  <a:pt x="73025" y="211138"/>
                </a:cubicBezTo>
                <a:cubicBezTo>
                  <a:pt x="73025" y="208573"/>
                  <a:pt x="74857" y="206375"/>
                  <a:pt x="77421" y="206375"/>
                </a:cubicBezTo>
                <a:close/>
                <a:moveTo>
                  <a:pt x="63021" y="146351"/>
                </a:moveTo>
                <a:lnTo>
                  <a:pt x="63021" y="224014"/>
                </a:lnTo>
                <a:lnTo>
                  <a:pt x="91776" y="224014"/>
                </a:lnTo>
                <a:lnTo>
                  <a:pt x="91776" y="146351"/>
                </a:lnTo>
                <a:lnTo>
                  <a:pt x="63021" y="146351"/>
                </a:lnTo>
                <a:close/>
                <a:moveTo>
                  <a:pt x="146769" y="55026"/>
                </a:moveTo>
                <a:cubicBezTo>
                  <a:pt x="142096" y="55026"/>
                  <a:pt x="138861" y="55385"/>
                  <a:pt x="137064" y="55745"/>
                </a:cubicBezTo>
                <a:cubicBezTo>
                  <a:pt x="138502" y="63655"/>
                  <a:pt x="141018" y="80554"/>
                  <a:pt x="138502" y="88464"/>
                </a:cubicBezTo>
                <a:cubicBezTo>
                  <a:pt x="133829" y="102127"/>
                  <a:pt x="123046" y="113992"/>
                  <a:pt x="114061" y="123340"/>
                </a:cubicBezTo>
                <a:cubicBezTo>
                  <a:pt x="107591" y="130531"/>
                  <a:pt x="100761" y="137722"/>
                  <a:pt x="100761" y="142037"/>
                </a:cubicBezTo>
                <a:lnTo>
                  <a:pt x="100761" y="224014"/>
                </a:lnTo>
                <a:lnTo>
                  <a:pt x="204997" y="224014"/>
                </a:lnTo>
                <a:cubicBezTo>
                  <a:pt x="205357" y="224014"/>
                  <a:pt x="205357" y="224014"/>
                  <a:pt x="205716" y="224014"/>
                </a:cubicBezTo>
                <a:cubicBezTo>
                  <a:pt x="212545" y="223295"/>
                  <a:pt x="217577" y="217901"/>
                  <a:pt x="217577" y="211430"/>
                </a:cubicBezTo>
                <a:cubicBezTo>
                  <a:pt x="217577" y="209272"/>
                  <a:pt x="217218" y="207115"/>
                  <a:pt x="216140" y="204958"/>
                </a:cubicBezTo>
                <a:cubicBezTo>
                  <a:pt x="215421" y="203879"/>
                  <a:pt x="215421" y="202441"/>
                  <a:pt x="216140" y="201003"/>
                </a:cubicBezTo>
                <a:cubicBezTo>
                  <a:pt x="216499" y="199924"/>
                  <a:pt x="217577" y="198845"/>
                  <a:pt x="219015" y="198486"/>
                </a:cubicBezTo>
                <a:cubicBezTo>
                  <a:pt x="225126" y="197407"/>
                  <a:pt x="229439" y="192014"/>
                  <a:pt x="229439" y="186261"/>
                </a:cubicBezTo>
                <a:cubicBezTo>
                  <a:pt x="229439" y="183025"/>
                  <a:pt x="228361" y="179789"/>
                  <a:pt x="225844" y="177632"/>
                </a:cubicBezTo>
                <a:cubicBezTo>
                  <a:pt x="225126" y="176553"/>
                  <a:pt x="224766" y="175475"/>
                  <a:pt x="224766" y="174036"/>
                </a:cubicBezTo>
                <a:cubicBezTo>
                  <a:pt x="224766" y="172598"/>
                  <a:pt x="225485" y="171520"/>
                  <a:pt x="226563" y="170800"/>
                </a:cubicBezTo>
                <a:cubicBezTo>
                  <a:pt x="229798" y="168284"/>
                  <a:pt x="231955" y="164688"/>
                  <a:pt x="231955" y="160733"/>
                </a:cubicBezTo>
                <a:cubicBezTo>
                  <a:pt x="231955" y="154261"/>
                  <a:pt x="228001" y="151385"/>
                  <a:pt x="225126" y="151385"/>
                </a:cubicBezTo>
                <a:cubicBezTo>
                  <a:pt x="222610" y="151385"/>
                  <a:pt x="220812" y="149227"/>
                  <a:pt x="220812" y="146711"/>
                </a:cubicBezTo>
                <a:cubicBezTo>
                  <a:pt x="220812" y="144194"/>
                  <a:pt x="222610" y="142396"/>
                  <a:pt x="225126" y="142396"/>
                </a:cubicBezTo>
                <a:cubicBezTo>
                  <a:pt x="225844" y="142037"/>
                  <a:pt x="230517" y="139520"/>
                  <a:pt x="230517" y="131250"/>
                </a:cubicBezTo>
                <a:cubicBezTo>
                  <a:pt x="230517" y="125138"/>
                  <a:pt x="225485" y="120464"/>
                  <a:pt x="220812" y="120464"/>
                </a:cubicBezTo>
                <a:lnTo>
                  <a:pt x="166538" y="120464"/>
                </a:lnTo>
                <a:cubicBezTo>
                  <a:pt x="165100" y="120464"/>
                  <a:pt x="163662" y="119744"/>
                  <a:pt x="162944" y="118666"/>
                </a:cubicBezTo>
                <a:cubicBezTo>
                  <a:pt x="161865" y="117587"/>
                  <a:pt x="161865" y="116149"/>
                  <a:pt x="162225" y="114711"/>
                </a:cubicBezTo>
                <a:cubicBezTo>
                  <a:pt x="163303" y="110037"/>
                  <a:pt x="166538" y="98172"/>
                  <a:pt x="165100" y="84149"/>
                </a:cubicBezTo>
                <a:cubicBezTo>
                  <a:pt x="163303" y="67610"/>
                  <a:pt x="155755" y="55385"/>
                  <a:pt x="146769" y="55026"/>
                </a:cubicBezTo>
                <a:close/>
                <a:moveTo>
                  <a:pt x="147128" y="46396"/>
                </a:moveTo>
                <a:cubicBezTo>
                  <a:pt x="161146" y="46756"/>
                  <a:pt x="171929" y="61857"/>
                  <a:pt x="173727" y="83430"/>
                </a:cubicBezTo>
                <a:cubicBezTo>
                  <a:pt x="174805" y="94576"/>
                  <a:pt x="173727" y="105003"/>
                  <a:pt x="171929" y="111475"/>
                </a:cubicBezTo>
                <a:lnTo>
                  <a:pt x="220812" y="111475"/>
                </a:lnTo>
                <a:cubicBezTo>
                  <a:pt x="230877" y="111475"/>
                  <a:pt x="239503" y="120823"/>
                  <a:pt x="239503" y="131250"/>
                </a:cubicBezTo>
                <a:cubicBezTo>
                  <a:pt x="239503" y="137722"/>
                  <a:pt x="237346" y="142756"/>
                  <a:pt x="234471" y="146351"/>
                </a:cubicBezTo>
                <a:cubicBezTo>
                  <a:pt x="238065" y="149227"/>
                  <a:pt x="240941" y="154261"/>
                  <a:pt x="240941" y="160733"/>
                </a:cubicBezTo>
                <a:cubicBezTo>
                  <a:pt x="240941" y="165767"/>
                  <a:pt x="238784" y="170800"/>
                  <a:pt x="235190" y="175115"/>
                </a:cubicBezTo>
                <a:cubicBezTo>
                  <a:pt x="237346" y="178351"/>
                  <a:pt x="238425" y="181946"/>
                  <a:pt x="238425" y="186261"/>
                </a:cubicBezTo>
                <a:cubicBezTo>
                  <a:pt x="238425" y="194531"/>
                  <a:pt x="233393" y="202081"/>
                  <a:pt x="225844" y="205677"/>
                </a:cubicBezTo>
                <a:cubicBezTo>
                  <a:pt x="226204" y="207475"/>
                  <a:pt x="226563" y="209272"/>
                  <a:pt x="226563" y="211430"/>
                </a:cubicBezTo>
                <a:cubicBezTo>
                  <a:pt x="226563" y="222576"/>
                  <a:pt x="218296" y="231564"/>
                  <a:pt x="206435" y="232643"/>
                </a:cubicBezTo>
                <a:cubicBezTo>
                  <a:pt x="206435" y="232643"/>
                  <a:pt x="205716" y="233003"/>
                  <a:pt x="204997" y="233003"/>
                </a:cubicBezTo>
                <a:lnTo>
                  <a:pt x="46846" y="233003"/>
                </a:lnTo>
                <a:cubicBezTo>
                  <a:pt x="44330" y="233003"/>
                  <a:pt x="42173" y="230845"/>
                  <a:pt x="42173" y="228688"/>
                </a:cubicBezTo>
                <a:cubicBezTo>
                  <a:pt x="42173" y="226171"/>
                  <a:pt x="44330" y="224014"/>
                  <a:pt x="46846" y="224014"/>
                </a:cubicBezTo>
                <a:lnTo>
                  <a:pt x="54035" y="224014"/>
                </a:lnTo>
                <a:lnTo>
                  <a:pt x="54035" y="146351"/>
                </a:lnTo>
                <a:lnTo>
                  <a:pt x="17373" y="146351"/>
                </a:lnTo>
                <a:cubicBezTo>
                  <a:pt x="14497" y="146351"/>
                  <a:pt x="12700" y="144553"/>
                  <a:pt x="12700" y="142037"/>
                </a:cubicBezTo>
                <a:cubicBezTo>
                  <a:pt x="12700" y="139520"/>
                  <a:pt x="14497" y="137722"/>
                  <a:pt x="17373" y="137722"/>
                </a:cubicBezTo>
                <a:lnTo>
                  <a:pt x="92854" y="137722"/>
                </a:lnTo>
                <a:cubicBezTo>
                  <a:pt x="94651" y="131250"/>
                  <a:pt x="100761" y="125138"/>
                  <a:pt x="107591" y="117587"/>
                </a:cubicBezTo>
                <a:cubicBezTo>
                  <a:pt x="116217" y="108239"/>
                  <a:pt x="125922" y="97452"/>
                  <a:pt x="129876" y="85587"/>
                </a:cubicBezTo>
                <a:cubicBezTo>
                  <a:pt x="131673" y="80194"/>
                  <a:pt x="129157" y="62936"/>
                  <a:pt x="127360" y="53587"/>
                </a:cubicBezTo>
                <a:cubicBezTo>
                  <a:pt x="127000" y="51790"/>
                  <a:pt x="127719" y="49992"/>
                  <a:pt x="129516" y="48913"/>
                </a:cubicBezTo>
                <a:cubicBezTo>
                  <a:pt x="130235" y="48554"/>
                  <a:pt x="135267" y="46037"/>
                  <a:pt x="147128" y="46396"/>
                </a:cubicBezTo>
                <a:close/>
                <a:moveTo>
                  <a:pt x="146485" y="8987"/>
                </a:moveTo>
                <a:cubicBezTo>
                  <a:pt x="70729" y="8987"/>
                  <a:pt x="8976" y="70816"/>
                  <a:pt x="8976" y="146664"/>
                </a:cubicBezTo>
                <a:cubicBezTo>
                  <a:pt x="8976" y="222871"/>
                  <a:pt x="70729" y="284341"/>
                  <a:pt x="146485" y="284341"/>
                </a:cubicBezTo>
                <a:cubicBezTo>
                  <a:pt x="171617" y="284341"/>
                  <a:pt x="196031" y="277870"/>
                  <a:pt x="217214" y="265289"/>
                </a:cubicBezTo>
                <a:cubicBezTo>
                  <a:pt x="218291" y="264570"/>
                  <a:pt x="219727" y="264211"/>
                  <a:pt x="220804" y="264570"/>
                </a:cubicBezTo>
                <a:lnTo>
                  <a:pt x="282198" y="282544"/>
                </a:lnTo>
                <a:lnTo>
                  <a:pt x="264247" y="221074"/>
                </a:lnTo>
                <a:cubicBezTo>
                  <a:pt x="263888" y="219996"/>
                  <a:pt x="264247" y="218558"/>
                  <a:pt x="264606" y="217479"/>
                </a:cubicBezTo>
                <a:cubicBezTo>
                  <a:pt x="277531" y="196271"/>
                  <a:pt x="283993" y="171827"/>
                  <a:pt x="283993" y="146664"/>
                </a:cubicBezTo>
                <a:cubicBezTo>
                  <a:pt x="283993" y="70816"/>
                  <a:pt x="222599" y="8987"/>
                  <a:pt x="146485" y="8987"/>
                </a:cubicBezTo>
                <a:close/>
                <a:moveTo>
                  <a:pt x="146485" y="0"/>
                </a:moveTo>
                <a:cubicBezTo>
                  <a:pt x="227266" y="0"/>
                  <a:pt x="292969" y="66142"/>
                  <a:pt x="292969" y="146664"/>
                </a:cubicBezTo>
                <a:cubicBezTo>
                  <a:pt x="292969" y="172546"/>
                  <a:pt x="286147" y="198068"/>
                  <a:pt x="273222" y="220355"/>
                </a:cubicBezTo>
                <a:lnTo>
                  <a:pt x="292969" y="287576"/>
                </a:lnTo>
                <a:cubicBezTo>
                  <a:pt x="293328" y="289373"/>
                  <a:pt x="292969" y="291171"/>
                  <a:pt x="291533" y="292249"/>
                </a:cubicBezTo>
                <a:cubicBezTo>
                  <a:pt x="290815" y="292968"/>
                  <a:pt x="289738" y="293328"/>
                  <a:pt x="288661" y="293328"/>
                </a:cubicBezTo>
                <a:cubicBezTo>
                  <a:pt x="287943" y="293328"/>
                  <a:pt x="287584" y="293328"/>
                  <a:pt x="287225" y="293328"/>
                </a:cubicBezTo>
                <a:lnTo>
                  <a:pt x="220445" y="273557"/>
                </a:lnTo>
                <a:cubicBezTo>
                  <a:pt x="197826" y="286498"/>
                  <a:pt x="172694" y="293328"/>
                  <a:pt x="146485" y="293328"/>
                </a:cubicBezTo>
                <a:cubicBezTo>
                  <a:pt x="66061" y="293328"/>
                  <a:pt x="0" y="227545"/>
                  <a:pt x="0" y="146664"/>
                </a:cubicBezTo>
                <a:cubicBezTo>
                  <a:pt x="0" y="66142"/>
                  <a:pt x="66061" y="0"/>
                  <a:pt x="146485" y="0"/>
                </a:cubicBezTo>
                <a:close/>
              </a:path>
            </a:pathLst>
          </a:custGeom>
          <a:solidFill>
            <a:srgbClr val="FFFFFF"/>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94" name="Freeform 940">
            <a:extLst>
              <a:ext uri="{FF2B5EF4-FFF2-40B4-BE49-F238E27FC236}">
                <a16:creationId xmlns:a16="http://schemas.microsoft.com/office/drawing/2014/main" id="{8A9D45F8-EABC-41E9-A981-F9FD7775CB38}"/>
              </a:ext>
            </a:extLst>
          </p:cNvPr>
          <p:cNvSpPr>
            <a:spLocks noChangeAspect="1"/>
          </p:cNvSpPr>
          <p:nvPr/>
        </p:nvSpPr>
        <p:spPr bwMode="auto">
          <a:xfrm>
            <a:off x="5766182" y="2763919"/>
            <a:ext cx="615907" cy="615907"/>
          </a:xfrm>
          <a:custGeom>
            <a:avLst/>
            <a:gdLst>
              <a:gd name="T0" fmla="*/ 10094907 w 293328"/>
              <a:gd name="T1" fmla="*/ 5511422 h 293328"/>
              <a:gd name="T2" fmla="*/ 4550546 w 293328"/>
              <a:gd name="T3" fmla="*/ 4401261 h 293328"/>
              <a:gd name="T4" fmla="*/ 4184428 w 293328"/>
              <a:gd name="T5" fmla="*/ 5798781 h 293328"/>
              <a:gd name="T6" fmla="*/ 5400559 w 293328"/>
              <a:gd name="T7" fmla="*/ 6582348 h 293328"/>
              <a:gd name="T8" fmla="*/ 6472759 w 293328"/>
              <a:gd name="T9" fmla="*/ 5798781 h 293328"/>
              <a:gd name="T10" fmla="*/ 6119705 w 293328"/>
              <a:gd name="T11" fmla="*/ 4401261 h 293328"/>
              <a:gd name="T12" fmla="*/ 5321798 w 293328"/>
              <a:gd name="T13" fmla="*/ 1095835 h 293328"/>
              <a:gd name="T14" fmla="*/ 6224538 w 293328"/>
              <a:gd name="T15" fmla="*/ 1515135 h 293328"/>
              <a:gd name="T16" fmla="*/ 7258088 w 293328"/>
              <a:gd name="T17" fmla="*/ 1764202 h 293328"/>
              <a:gd name="T18" fmla="*/ 7859976 w 293328"/>
              <a:gd name="T19" fmla="*/ 2157309 h 293328"/>
              <a:gd name="T20" fmla="*/ 8461775 w 293328"/>
              <a:gd name="T21" fmla="*/ 3022167 h 293328"/>
              <a:gd name="T22" fmla="*/ 9207529 w 293328"/>
              <a:gd name="T23" fmla="*/ 3703596 h 293328"/>
              <a:gd name="T24" fmla="*/ 9168242 w 293328"/>
              <a:gd name="T25" fmla="*/ 4712642 h 293328"/>
              <a:gd name="T26" fmla="*/ 8815000 w 293328"/>
              <a:gd name="T27" fmla="*/ 4267100 h 293328"/>
              <a:gd name="T28" fmla="*/ 8762695 w 293328"/>
              <a:gd name="T29" fmla="*/ 3677397 h 293328"/>
              <a:gd name="T30" fmla="*/ 8147770 w 293328"/>
              <a:gd name="T31" fmla="*/ 2773181 h 293328"/>
              <a:gd name="T32" fmla="*/ 7624468 w 293328"/>
              <a:gd name="T33" fmla="*/ 2484890 h 293328"/>
              <a:gd name="T34" fmla="*/ 6800175 w 293328"/>
              <a:gd name="T35" fmla="*/ 1711767 h 293328"/>
              <a:gd name="T36" fmla="*/ 5688134 w 293328"/>
              <a:gd name="T37" fmla="*/ 1685538 h 293328"/>
              <a:gd name="T38" fmla="*/ 5112459 w 293328"/>
              <a:gd name="T39" fmla="*/ 1502117 h 293328"/>
              <a:gd name="T40" fmla="*/ 4039633 w 293328"/>
              <a:gd name="T41" fmla="*/ 1724841 h 293328"/>
              <a:gd name="T42" fmla="*/ 3581696 w 293328"/>
              <a:gd name="T43" fmla="*/ 2104830 h 293328"/>
              <a:gd name="T44" fmla="*/ 2561279 w 293328"/>
              <a:gd name="T45" fmla="*/ 2563511 h 293328"/>
              <a:gd name="T46" fmla="*/ 2103257 w 293328"/>
              <a:gd name="T47" fmla="*/ 3585664 h 293328"/>
              <a:gd name="T48" fmla="*/ 1723820 w 293328"/>
              <a:gd name="T49" fmla="*/ 4044268 h 293328"/>
              <a:gd name="T50" fmla="*/ 1501500 w 293328"/>
              <a:gd name="T51" fmla="*/ 5118887 h 293328"/>
              <a:gd name="T52" fmla="*/ 1684654 w 293328"/>
              <a:gd name="T53" fmla="*/ 5695410 h 293328"/>
              <a:gd name="T54" fmla="*/ 1710818 w 293328"/>
              <a:gd name="T55" fmla="*/ 6822380 h 293328"/>
              <a:gd name="T56" fmla="*/ 2495735 w 293328"/>
              <a:gd name="T57" fmla="*/ 7634848 h 293328"/>
              <a:gd name="T58" fmla="*/ 2770578 w 293328"/>
              <a:gd name="T59" fmla="*/ 8159066 h 293328"/>
              <a:gd name="T60" fmla="*/ 3673264 w 293328"/>
              <a:gd name="T61" fmla="*/ 8774958 h 293328"/>
              <a:gd name="T62" fmla="*/ 4261997 w 293328"/>
              <a:gd name="T63" fmla="*/ 8827318 h 293328"/>
              <a:gd name="T64" fmla="*/ 4706832 w 293328"/>
              <a:gd name="T65" fmla="*/ 9181164 h 293328"/>
              <a:gd name="T66" fmla="*/ 3921927 w 293328"/>
              <a:gd name="T67" fmla="*/ 9272849 h 293328"/>
              <a:gd name="T68" fmla="*/ 3280772 w 293328"/>
              <a:gd name="T69" fmla="*/ 8656988 h 293328"/>
              <a:gd name="T70" fmla="*/ 2338782 w 293328"/>
              <a:gd name="T71" fmla="*/ 8316252 h 293328"/>
              <a:gd name="T72" fmla="*/ 1985501 w 293328"/>
              <a:gd name="T73" fmla="*/ 7359697 h 293328"/>
              <a:gd name="T74" fmla="*/ 1422960 w 293328"/>
              <a:gd name="T75" fmla="*/ 6468575 h 293328"/>
              <a:gd name="T76" fmla="*/ 1279018 w 293328"/>
              <a:gd name="T77" fmla="*/ 5760948 h 293328"/>
              <a:gd name="T78" fmla="*/ 1462171 w 293328"/>
              <a:gd name="T79" fmla="*/ 4712642 h 293328"/>
              <a:gd name="T80" fmla="*/ 1409958 w 293328"/>
              <a:gd name="T81" fmla="*/ 3703596 h 293328"/>
              <a:gd name="T82" fmla="*/ 2168654 w 293328"/>
              <a:gd name="T83" fmla="*/ 3022167 h 293328"/>
              <a:gd name="T84" fmla="*/ 2770578 w 293328"/>
              <a:gd name="T85" fmla="*/ 2157309 h 293328"/>
              <a:gd name="T86" fmla="*/ 3372357 w 293328"/>
              <a:gd name="T87" fmla="*/ 1764202 h 293328"/>
              <a:gd name="T88" fmla="*/ 4405936 w 293328"/>
              <a:gd name="T89" fmla="*/ 1515135 h 293328"/>
              <a:gd name="T90" fmla="*/ 5321798 w 293328"/>
              <a:gd name="T91" fmla="*/ 1095835 h 293328"/>
              <a:gd name="T92" fmla="*/ 5165152 w 293328"/>
              <a:gd name="T93" fmla="*/ 10330664 h 293328"/>
              <a:gd name="T94" fmla="*/ 3792097 w 293328"/>
              <a:gd name="T95" fmla="*/ 7705561 h 293328"/>
              <a:gd name="T96" fmla="*/ 3556700 w 293328"/>
              <a:gd name="T97" fmla="*/ 7535724 h 293328"/>
              <a:gd name="T98" fmla="*/ 2563005 w 293328"/>
              <a:gd name="T99" fmla="*/ 4466614 h 293328"/>
              <a:gd name="T100" fmla="*/ 5178176 w 293328"/>
              <a:gd name="T101" fmla="*/ 2546746 h 293328"/>
              <a:gd name="T102" fmla="*/ 7950382 w 293328"/>
              <a:gd name="T103" fmla="*/ 4349099 h 293328"/>
              <a:gd name="T104" fmla="*/ 6799670 w 293328"/>
              <a:gd name="T105" fmla="*/ 5837939 h 293328"/>
              <a:gd name="T106" fmla="*/ 5335118 w 293328"/>
              <a:gd name="T107" fmla="*/ 326516 h 293328"/>
              <a:gd name="T108" fmla="*/ 10617946 w 293328"/>
              <a:gd name="T109" fmla="*/ 5446145 h 293328"/>
              <a:gd name="T110" fmla="*/ 0 w 293328"/>
              <a:gd name="T111" fmla="*/ 5328636 h 2933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93328" h="293328">
                <a:moveTo>
                  <a:pt x="277852" y="151696"/>
                </a:moveTo>
                <a:cubicBezTo>
                  <a:pt x="210908" y="157088"/>
                  <a:pt x="156922" y="211009"/>
                  <a:pt x="151523" y="277870"/>
                </a:cubicBezTo>
                <a:lnTo>
                  <a:pt x="277852" y="151696"/>
                </a:lnTo>
                <a:close/>
                <a:moveTo>
                  <a:pt x="146844" y="81959"/>
                </a:moveTo>
                <a:lnTo>
                  <a:pt x="128489" y="118625"/>
                </a:lnTo>
                <a:cubicBezTo>
                  <a:pt x="127769" y="120423"/>
                  <a:pt x="126689" y="121141"/>
                  <a:pt x="125249" y="121141"/>
                </a:cubicBezTo>
                <a:lnTo>
                  <a:pt x="84579" y="127252"/>
                </a:lnTo>
                <a:lnTo>
                  <a:pt x="114092" y="155651"/>
                </a:lnTo>
                <a:cubicBezTo>
                  <a:pt x="114812" y="156729"/>
                  <a:pt x="115532" y="158167"/>
                  <a:pt x="115172" y="159605"/>
                </a:cubicBezTo>
                <a:lnTo>
                  <a:pt x="108334" y="200225"/>
                </a:lnTo>
                <a:lnTo>
                  <a:pt x="144685" y="181173"/>
                </a:lnTo>
                <a:cubicBezTo>
                  <a:pt x="145764" y="180454"/>
                  <a:pt x="147204" y="180454"/>
                  <a:pt x="148644" y="181173"/>
                </a:cubicBezTo>
                <a:lnTo>
                  <a:pt x="175997" y="195552"/>
                </a:lnTo>
                <a:cubicBezTo>
                  <a:pt x="178156" y="193035"/>
                  <a:pt x="180316" y="190160"/>
                  <a:pt x="182835" y="188003"/>
                </a:cubicBezTo>
                <a:lnTo>
                  <a:pt x="178156" y="159605"/>
                </a:lnTo>
                <a:cubicBezTo>
                  <a:pt x="177797" y="158167"/>
                  <a:pt x="178516" y="156729"/>
                  <a:pt x="179596" y="155651"/>
                </a:cubicBezTo>
                <a:lnTo>
                  <a:pt x="208749" y="127252"/>
                </a:lnTo>
                <a:lnTo>
                  <a:pt x="168439" y="121141"/>
                </a:lnTo>
                <a:cubicBezTo>
                  <a:pt x="166639" y="121141"/>
                  <a:pt x="165560" y="120423"/>
                  <a:pt x="164840" y="118625"/>
                </a:cubicBezTo>
                <a:lnTo>
                  <a:pt x="146844" y="81959"/>
                </a:lnTo>
                <a:close/>
                <a:moveTo>
                  <a:pt x="146477" y="30162"/>
                </a:moveTo>
                <a:cubicBezTo>
                  <a:pt x="150798" y="30162"/>
                  <a:pt x="155119" y="31965"/>
                  <a:pt x="158360" y="35212"/>
                </a:cubicBezTo>
                <a:lnTo>
                  <a:pt x="162681" y="40261"/>
                </a:lnTo>
                <a:cubicBezTo>
                  <a:pt x="165202" y="42425"/>
                  <a:pt x="168443" y="43147"/>
                  <a:pt x="171324" y="41704"/>
                </a:cubicBezTo>
                <a:lnTo>
                  <a:pt x="177806" y="39179"/>
                </a:lnTo>
                <a:cubicBezTo>
                  <a:pt x="181767" y="37376"/>
                  <a:pt x="186448" y="37015"/>
                  <a:pt x="190769" y="38818"/>
                </a:cubicBezTo>
                <a:cubicBezTo>
                  <a:pt x="195091" y="40622"/>
                  <a:pt x="197972" y="44229"/>
                  <a:pt x="199772" y="48557"/>
                </a:cubicBezTo>
                <a:lnTo>
                  <a:pt x="202293" y="54688"/>
                </a:lnTo>
                <a:cubicBezTo>
                  <a:pt x="203373" y="57574"/>
                  <a:pt x="206254" y="59377"/>
                  <a:pt x="209495" y="59738"/>
                </a:cubicBezTo>
                <a:lnTo>
                  <a:pt x="216337" y="59377"/>
                </a:lnTo>
                <a:cubicBezTo>
                  <a:pt x="220658" y="59377"/>
                  <a:pt x="225339" y="60820"/>
                  <a:pt x="228580" y="64427"/>
                </a:cubicBezTo>
                <a:cubicBezTo>
                  <a:pt x="231461" y="67673"/>
                  <a:pt x="233622" y="72001"/>
                  <a:pt x="233262" y="76329"/>
                </a:cubicBezTo>
                <a:lnTo>
                  <a:pt x="232902" y="83182"/>
                </a:lnTo>
                <a:cubicBezTo>
                  <a:pt x="232902" y="86428"/>
                  <a:pt x="235062" y="89314"/>
                  <a:pt x="237943" y="90396"/>
                </a:cubicBezTo>
                <a:lnTo>
                  <a:pt x="244425" y="92920"/>
                </a:lnTo>
                <a:cubicBezTo>
                  <a:pt x="248386" y="94363"/>
                  <a:pt x="251987" y="97609"/>
                  <a:pt x="253428" y="101937"/>
                </a:cubicBezTo>
                <a:cubicBezTo>
                  <a:pt x="255228" y="105905"/>
                  <a:pt x="255228" y="110954"/>
                  <a:pt x="253428" y="114922"/>
                </a:cubicBezTo>
                <a:lnTo>
                  <a:pt x="250547" y="121414"/>
                </a:lnTo>
                <a:cubicBezTo>
                  <a:pt x="249106" y="123939"/>
                  <a:pt x="249826" y="127546"/>
                  <a:pt x="252347" y="129710"/>
                </a:cubicBezTo>
                <a:cubicBezTo>
                  <a:pt x="254148" y="131513"/>
                  <a:pt x="254148" y="134399"/>
                  <a:pt x="252347" y="136202"/>
                </a:cubicBezTo>
                <a:cubicBezTo>
                  <a:pt x="250907" y="137645"/>
                  <a:pt x="248026" y="138005"/>
                  <a:pt x="246225" y="136202"/>
                </a:cubicBezTo>
                <a:cubicBezTo>
                  <a:pt x="241184" y="131513"/>
                  <a:pt x="239744" y="123939"/>
                  <a:pt x="242624" y="117447"/>
                </a:cubicBezTo>
                <a:lnTo>
                  <a:pt x="245145" y="111315"/>
                </a:lnTo>
                <a:cubicBezTo>
                  <a:pt x="246225" y="109512"/>
                  <a:pt x="246225" y="107348"/>
                  <a:pt x="245145" y="105544"/>
                </a:cubicBezTo>
                <a:cubicBezTo>
                  <a:pt x="244785" y="103380"/>
                  <a:pt x="242984" y="101937"/>
                  <a:pt x="241184" y="101216"/>
                </a:cubicBezTo>
                <a:lnTo>
                  <a:pt x="234702" y="98691"/>
                </a:lnTo>
                <a:cubicBezTo>
                  <a:pt x="228220" y="96167"/>
                  <a:pt x="223899" y="90035"/>
                  <a:pt x="224259" y="82821"/>
                </a:cubicBezTo>
                <a:lnTo>
                  <a:pt x="224259" y="76329"/>
                </a:lnTo>
                <a:cubicBezTo>
                  <a:pt x="224259" y="74165"/>
                  <a:pt x="223539" y="72001"/>
                  <a:pt x="222098" y="70558"/>
                </a:cubicBezTo>
                <a:cubicBezTo>
                  <a:pt x="220658" y="69116"/>
                  <a:pt x="218497" y="68394"/>
                  <a:pt x="216337" y="68394"/>
                </a:cubicBezTo>
                <a:lnTo>
                  <a:pt x="209855" y="68394"/>
                </a:lnTo>
                <a:cubicBezTo>
                  <a:pt x="202653" y="68755"/>
                  <a:pt x="196531" y="64427"/>
                  <a:pt x="194010" y="57934"/>
                </a:cubicBezTo>
                <a:lnTo>
                  <a:pt x="191490" y="51442"/>
                </a:lnTo>
                <a:cubicBezTo>
                  <a:pt x="190769" y="49639"/>
                  <a:pt x="189329" y="47835"/>
                  <a:pt x="187168" y="47114"/>
                </a:cubicBezTo>
                <a:cubicBezTo>
                  <a:pt x="185368" y="46393"/>
                  <a:pt x="183207" y="46393"/>
                  <a:pt x="181407" y="47475"/>
                </a:cubicBezTo>
                <a:lnTo>
                  <a:pt x="174925" y="49999"/>
                </a:lnTo>
                <a:cubicBezTo>
                  <a:pt x="168803" y="52885"/>
                  <a:pt x="161241" y="51442"/>
                  <a:pt x="156560" y="46393"/>
                </a:cubicBezTo>
                <a:lnTo>
                  <a:pt x="151878" y="41343"/>
                </a:lnTo>
                <a:cubicBezTo>
                  <a:pt x="150438" y="39900"/>
                  <a:pt x="148637" y="39179"/>
                  <a:pt x="146477" y="39179"/>
                </a:cubicBezTo>
                <a:cubicBezTo>
                  <a:pt x="144316" y="39179"/>
                  <a:pt x="142155" y="39900"/>
                  <a:pt x="140715" y="41343"/>
                </a:cubicBezTo>
                <a:lnTo>
                  <a:pt x="136034" y="46393"/>
                </a:lnTo>
                <a:cubicBezTo>
                  <a:pt x="131352" y="51442"/>
                  <a:pt x="123790" y="52885"/>
                  <a:pt x="117308" y="49999"/>
                </a:cubicBezTo>
                <a:lnTo>
                  <a:pt x="111186" y="47475"/>
                </a:lnTo>
                <a:cubicBezTo>
                  <a:pt x="109386" y="46393"/>
                  <a:pt x="107225" y="46393"/>
                  <a:pt x="105425" y="47114"/>
                </a:cubicBezTo>
                <a:cubicBezTo>
                  <a:pt x="103264" y="47835"/>
                  <a:pt x="101824" y="49639"/>
                  <a:pt x="101104" y="51442"/>
                </a:cubicBezTo>
                <a:lnTo>
                  <a:pt x="98583" y="57934"/>
                </a:lnTo>
                <a:cubicBezTo>
                  <a:pt x="96062" y="64427"/>
                  <a:pt x="89940" y="68755"/>
                  <a:pt x="82738" y="68394"/>
                </a:cubicBezTo>
                <a:lnTo>
                  <a:pt x="76256" y="68394"/>
                </a:lnTo>
                <a:cubicBezTo>
                  <a:pt x="74096" y="68394"/>
                  <a:pt x="71935" y="69116"/>
                  <a:pt x="70495" y="70558"/>
                </a:cubicBezTo>
                <a:cubicBezTo>
                  <a:pt x="69054" y="72001"/>
                  <a:pt x="68334" y="74165"/>
                  <a:pt x="68334" y="76329"/>
                </a:cubicBezTo>
                <a:lnTo>
                  <a:pt x="68694" y="82821"/>
                </a:lnTo>
                <a:cubicBezTo>
                  <a:pt x="68694" y="90035"/>
                  <a:pt x="64373" y="96167"/>
                  <a:pt x="57891" y="98691"/>
                </a:cubicBezTo>
                <a:lnTo>
                  <a:pt x="51409" y="101216"/>
                </a:lnTo>
                <a:cubicBezTo>
                  <a:pt x="49609" y="101937"/>
                  <a:pt x="47808" y="103380"/>
                  <a:pt x="47088" y="105544"/>
                </a:cubicBezTo>
                <a:cubicBezTo>
                  <a:pt x="46368" y="107348"/>
                  <a:pt x="46368" y="109512"/>
                  <a:pt x="47448" y="111315"/>
                </a:cubicBezTo>
                <a:lnTo>
                  <a:pt x="49969" y="117447"/>
                </a:lnTo>
                <a:cubicBezTo>
                  <a:pt x="52850" y="123939"/>
                  <a:pt x="51409" y="131513"/>
                  <a:pt x="46368" y="136202"/>
                </a:cubicBezTo>
                <a:lnTo>
                  <a:pt x="41326" y="140891"/>
                </a:lnTo>
                <a:cubicBezTo>
                  <a:pt x="39886" y="142334"/>
                  <a:pt x="39166" y="144498"/>
                  <a:pt x="39166" y="146301"/>
                </a:cubicBezTo>
                <a:cubicBezTo>
                  <a:pt x="39166" y="148465"/>
                  <a:pt x="39886" y="150629"/>
                  <a:pt x="41326" y="152072"/>
                </a:cubicBezTo>
                <a:lnTo>
                  <a:pt x="46368" y="156761"/>
                </a:lnTo>
                <a:cubicBezTo>
                  <a:pt x="51409" y="161450"/>
                  <a:pt x="52850" y="169024"/>
                  <a:pt x="49969" y="175155"/>
                </a:cubicBezTo>
                <a:lnTo>
                  <a:pt x="47448" y="181648"/>
                </a:lnTo>
                <a:cubicBezTo>
                  <a:pt x="46368" y="183451"/>
                  <a:pt x="46368" y="185615"/>
                  <a:pt x="47088" y="187779"/>
                </a:cubicBezTo>
                <a:cubicBezTo>
                  <a:pt x="47808" y="189583"/>
                  <a:pt x="49609" y="191025"/>
                  <a:pt x="51409" y="191747"/>
                </a:cubicBezTo>
                <a:lnTo>
                  <a:pt x="57891" y="194271"/>
                </a:lnTo>
                <a:cubicBezTo>
                  <a:pt x="64373" y="196796"/>
                  <a:pt x="68694" y="202928"/>
                  <a:pt x="68694" y="210141"/>
                </a:cubicBezTo>
                <a:lnTo>
                  <a:pt x="68334" y="216994"/>
                </a:lnTo>
                <a:cubicBezTo>
                  <a:pt x="68334" y="218798"/>
                  <a:pt x="69054" y="220962"/>
                  <a:pt x="70495" y="222405"/>
                </a:cubicBezTo>
                <a:cubicBezTo>
                  <a:pt x="71935" y="223847"/>
                  <a:pt x="74096" y="224929"/>
                  <a:pt x="76256" y="224569"/>
                </a:cubicBezTo>
                <a:lnTo>
                  <a:pt x="82738" y="224569"/>
                </a:lnTo>
                <a:cubicBezTo>
                  <a:pt x="89940" y="224569"/>
                  <a:pt x="96062" y="228536"/>
                  <a:pt x="98583" y="235028"/>
                </a:cubicBezTo>
                <a:lnTo>
                  <a:pt x="101104" y="241521"/>
                </a:lnTo>
                <a:cubicBezTo>
                  <a:pt x="101824" y="243324"/>
                  <a:pt x="103264" y="245127"/>
                  <a:pt x="105425" y="245488"/>
                </a:cubicBezTo>
                <a:cubicBezTo>
                  <a:pt x="107225" y="246570"/>
                  <a:pt x="109386" y="246570"/>
                  <a:pt x="111186" y="245488"/>
                </a:cubicBezTo>
                <a:lnTo>
                  <a:pt x="117308" y="242963"/>
                </a:lnTo>
                <a:cubicBezTo>
                  <a:pt x="123790" y="240078"/>
                  <a:pt x="131352" y="241521"/>
                  <a:pt x="136034" y="246570"/>
                </a:cubicBezTo>
                <a:cubicBezTo>
                  <a:pt x="137834" y="248373"/>
                  <a:pt x="137834" y="251259"/>
                  <a:pt x="136034" y="252702"/>
                </a:cubicBezTo>
                <a:cubicBezTo>
                  <a:pt x="134233" y="254505"/>
                  <a:pt x="131352" y="254505"/>
                  <a:pt x="129552" y="252702"/>
                </a:cubicBezTo>
                <a:cubicBezTo>
                  <a:pt x="127391" y="250177"/>
                  <a:pt x="123790" y="249816"/>
                  <a:pt x="121269" y="250898"/>
                </a:cubicBezTo>
                <a:lnTo>
                  <a:pt x="114788" y="253784"/>
                </a:lnTo>
                <a:cubicBezTo>
                  <a:pt x="112627" y="254866"/>
                  <a:pt x="110466" y="255226"/>
                  <a:pt x="107946" y="255226"/>
                </a:cubicBezTo>
                <a:cubicBezTo>
                  <a:pt x="105785" y="255226"/>
                  <a:pt x="103624" y="254866"/>
                  <a:pt x="101824" y="253784"/>
                </a:cubicBezTo>
                <a:cubicBezTo>
                  <a:pt x="97863" y="251980"/>
                  <a:pt x="94262" y="248734"/>
                  <a:pt x="92821" y="244406"/>
                </a:cubicBezTo>
                <a:lnTo>
                  <a:pt x="90300" y="238274"/>
                </a:lnTo>
                <a:cubicBezTo>
                  <a:pt x="89220" y="235389"/>
                  <a:pt x="85979" y="233225"/>
                  <a:pt x="83098" y="233225"/>
                </a:cubicBezTo>
                <a:lnTo>
                  <a:pt x="76256" y="233586"/>
                </a:lnTo>
                <a:cubicBezTo>
                  <a:pt x="71935" y="233586"/>
                  <a:pt x="67254" y="231782"/>
                  <a:pt x="64373" y="228897"/>
                </a:cubicBezTo>
                <a:cubicBezTo>
                  <a:pt x="60772" y="225651"/>
                  <a:pt x="59332" y="220962"/>
                  <a:pt x="59332" y="216634"/>
                </a:cubicBezTo>
                <a:lnTo>
                  <a:pt x="59692" y="209781"/>
                </a:lnTo>
                <a:cubicBezTo>
                  <a:pt x="59692" y="206535"/>
                  <a:pt x="57891" y="203649"/>
                  <a:pt x="54650" y="202567"/>
                </a:cubicBezTo>
                <a:lnTo>
                  <a:pt x="48528" y="200042"/>
                </a:lnTo>
                <a:cubicBezTo>
                  <a:pt x="44207" y="198239"/>
                  <a:pt x="40606" y="195354"/>
                  <a:pt x="38806" y="191025"/>
                </a:cubicBezTo>
                <a:cubicBezTo>
                  <a:pt x="37005" y="186697"/>
                  <a:pt x="37365" y="182008"/>
                  <a:pt x="39166" y="178041"/>
                </a:cubicBezTo>
                <a:lnTo>
                  <a:pt x="41686" y="171549"/>
                </a:lnTo>
                <a:cubicBezTo>
                  <a:pt x="43487" y="168663"/>
                  <a:pt x="42407" y="165417"/>
                  <a:pt x="40246" y="162892"/>
                </a:cubicBezTo>
                <a:lnTo>
                  <a:pt x="35205" y="158564"/>
                </a:lnTo>
                <a:cubicBezTo>
                  <a:pt x="32324" y="155318"/>
                  <a:pt x="30163" y="150990"/>
                  <a:pt x="30163" y="146301"/>
                </a:cubicBezTo>
                <a:cubicBezTo>
                  <a:pt x="30163" y="141973"/>
                  <a:pt x="32324" y="137645"/>
                  <a:pt x="35205" y="134399"/>
                </a:cubicBezTo>
                <a:lnTo>
                  <a:pt x="40246" y="129710"/>
                </a:lnTo>
                <a:cubicBezTo>
                  <a:pt x="42407" y="127546"/>
                  <a:pt x="43487" y="123939"/>
                  <a:pt x="41686" y="121414"/>
                </a:cubicBezTo>
                <a:lnTo>
                  <a:pt x="39166" y="114922"/>
                </a:lnTo>
                <a:cubicBezTo>
                  <a:pt x="37365" y="110954"/>
                  <a:pt x="37005" y="105905"/>
                  <a:pt x="38806" y="101937"/>
                </a:cubicBezTo>
                <a:cubicBezTo>
                  <a:pt x="40606" y="97609"/>
                  <a:pt x="44207" y="94363"/>
                  <a:pt x="48528" y="92920"/>
                </a:cubicBezTo>
                <a:lnTo>
                  <a:pt x="54650" y="90396"/>
                </a:lnTo>
                <a:cubicBezTo>
                  <a:pt x="57891" y="89314"/>
                  <a:pt x="59692" y="86428"/>
                  <a:pt x="59692" y="83182"/>
                </a:cubicBezTo>
                <a:lnTo>
                  <a:pt x="59332" y="76329"/>
                </a:lnTo>
                <a:cubicBezTo>
                  <a:pt x="59332" y="71640"/>
                  <a:pt x="60772" y="67673"/>
                  <a:pt x="64373" y="64427"/>
                </a:cubicBezTo>
                <a:cubicBezTo>
                  <a:pt x="67254" y="60820"/>
                  <a:pt x="71575" y="59377"/>
                  <a:pt x="76256" y="59377"/>
                </a:cubicBezTo>
                <a:lnTo>
                  <a:pt x="83098" y="59738"/>
                </a:lnTo>
                <a:cubicBezTo>
                  <a:pt x="86339" y="59377"/>
                  <a:pt x="89220" y="57574"/>
                  <a:pt x="90300" y="54688"/>
                </a:cubicBezTo>
                <a:lnTo>
                  <a:pt x="92821" y="48557"/>
                </a:lnTo>
                <a:cubicBezTo>
                  <a:pt x="94262" y="44229"/>
                  <a:pt x="97863" y="40622"/>
                  <a:pt x="101824" y="38818"/>
                </a:cubicBezTo>
                <a:cubicBezTo>
                  <a:pt x="105785" y="37015"/>
                  <a:pt x="110826" y="37376"/>
                  <a:pt x="114788" y="39179"/>
                </a:cubicBezTo>
                <a:lnTo>
                  <a:pt x="121269" y="41704"/>
                </a:lnTo>
                <a:cubicBezTo>
                  <a:pt x="124150" y="43147"/>
                  <a:pt x="127391" y="42425"/>
                  <a:pt x="129552" y="40261"/>
                </a:cubicBezTo>
                <a:lnTo>
                  <a:pt x="134233" y="35212"/>
                </a:lnTo>
                <a:cubicBezTo>
                  <a:pt x="137474" y="31965"/>
                  <a:pt x="141795" y="30162"/>
                  <a:pt x="146477" y="30162"/>
                </a:cubicBezTo>
                <a:close/>
                <a:moveTo>
                  <a:pt x="146844" y="8987"/>
                </a:moveTo>
                <a:cubicBezTo>
                  <a:pt x="70543" y="8987"/>
                  <a:pt x="8638" y="70816"/>
                  <a:pt x="8638" y="146664"/>
                </a:cubicBezTo>
                <a:cubicBezTo>
                  <a:pt x="8638" y="221434"/>
                  <a:pt x="68383" y="282184"/>
                  <a:pt x="142165" y="284341"/>
                </a:cubicBezTo>
                <a:cubicBezTo>
                  <a:pt x="143245" y="253786"/>
                  <a:pt x="153682" y="225747"/>
                  <a:pt x="170598" y="202741"/>
                </a:cubicBezTo>
                <a:lnTo>
                  <a:pt x="146844" y="189800"/>
                </a:lnTo>
                <a:lnTo>
                  <a:pt x="104375" y="212087"/>
                </a:lnTo>
                <a:cubicBezTo>
                  <a:pt x="103655" y="212447"/>
                  <a:pt x="102935" y="212806"/>
                  <a:pt x="102215" y="212806"/>
                </a:cubicBezTo>
                <a:cubicBezTo>
                  <a:pt x="101495" y="212806"/>
                  <a:pt x="100416" y="212447"/>
                  <a:pt x="99696" y="211728"/>
                </a:cubicBezTo>
                <a:cubicBezTo>
                  <a:pt x="98256" y="211009"/>
                  <a:pt x="97536" y="209212"/>
                  <a:pt x="97896" y="207414"/>
                </a:cubicBezTo>
                <a:lnTo>
                  <a:pt x="105814" y="160683"/>
                </a:lnTo>
                <a:lnTo>
                  <a:pt x="71982" y="127252"/>
                </a:lnTo>
                <a:cubicBezTo>
                  <a:pt x="70543" y="126174"/>
                  <a:pt x="70183" y="124377"/>
                  <a:pt x="70543" y="122939"/>
                </a:cubicBezTo>
                <a:cubicBezTo>
                  <a:pt x="71263" y="121141"/>
                  <a:pt x="72702" y="119704"/>
                  <a:pt x="74142" y="119704"/>
                </a:cubicBezTo>
                <a:lnTo>
                  <a:pt x="121650" y="112874"/>
                </a:lnTo>
                <a:lnTo>
                  <a:pt x="142525" y="70097"/>
                </a:lnTo>
                <a:cubicBezTo>
                  <a:pt x="143965" y="66861"/>
                  <a:pt x="149004" y="66861"/>
                  <a:pt x="150803" y="70097"/>
                </a:cubicBezTo>
                <a:lnTo>
                  <a:pt x="171678" y="112874"/>
                </a:lnTo>
                <a:lnTo>
                  <a:pt x="218826" y="119704"/>
                </a:lnTo>
                <a:cubicBezTo>
                  <a:pt x="220626" y="119704"/>
                  <a:pt x="222066" y="121141"/>
                  <a:pt x="222426" y="122939"/>
                </a:cubicBezTo>
                <a:cubicBezTo>
                  <a:pt x="223145" y="124377"/>
                  <a:pt x="222426" y="126174"/>
                  <a:pt x="221706" y="127252"/>
                </a:cubicBezTo>
                <a:lnTo>
                  <a:pt x="187154" y="160683"/>
                </a:lnTo>
                <a:lnTo>
                  <a:pt x="190753" y="180095"/>
                </a:lnTo>
                <a:cubicBezTo>
                  <a:pt x="215587" y="157448"/>
                  <a:pt x="248339" y="143429"/>
                  <a:pt x="284690" y="142350"/>
                </a:cubicBezTo>
                <a:cubicBezTo>
                  <a:pt x="282171" y="68659"/>
                  <a:pt x="221346" y="8987"/>
                  <a:pt x="146844" y="8987"/>
                </a:cubicBezTo>
                <a:close/>
                <a:moveTo>
                  <a:pt x="146844" y="0"/>
                </a:moveTo>
                <a:cubicBezTo>
                  <a:pt x="227464" y="0"/>
                  <a:pt x="293328" y="66143"/>
                  <a:pt x="293328" y="146664"/>
                </a:cubicBezTo>
                <a:cubicBezTo>
                  <a:pt x="293328" y="148102"/>
                  <a:pt x="292968" y="149180"/>
                  <a:pt x="292248" y="149899"/>
                </a:cubicBezTo>
                <a:lnTo>
                  <a:pt x="149723" y="292249"/>
                </a:lnTo>
                <a:cubicBezTo>
                  <a:pt x="149004" y="292968"/>
                  <a:pt x="147564" y="293328"/>
                  <a:pt x="146844" y="293328"/>
                </a:cubicBezTo>
                <a:cubicBezTo>
                  <a:pt x="65864" y="293328"/>
                  <a:pt x="0" y="227545"/>
                  <a:pt x="0" y="146664"/>
                </a:cubicBezTo>
                <a:cubicBezTo>
                  <a:pt x="0" y="66143"/>
                  <a:pt x="65864" y="0"/>
                  <a:pt x="146844" y="0"/>
                </a:cubicBezTo>
                <a:close/>
              </a:path>
            </a:pathLst>
          </a:custGeom>
          <a:solidFill>
            <a:srgbClr val="FFFFFF"/>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95" name="Freeform 941">
            <a:extLst>
              <a:ext uri="{FF2B5EF4-FFF2-40B4-BE49-F238E27FC236}">
                <a16:creationId xmlns:a16="http://schemas.microsoft.com/office/drawing/2014/main" id="{84BA75D2-3E70-4694-9565-E3632B2E6B12}"/>
              </a:ext>
            </a:extLst>
          </p:cNvPr>
          <p:cNvSpPr>
            <a:spLocks noChangeAspect="1"/>
          </p:cNvSpPr>
          <p:nvPr/>
        </p:nvSpPr>
        <p:spPr bwMode="auto">
          <a:xfrm>
            <a:off x="1315099" y="2774483"/>
            <a:ext cx="615907" cy="615907"/>
          </a:xfrm>
          <a:custGeom>
            <a:avLst/>
            <a:gdLst>
              <a:gd name="T0" fmla="*/ 8791151 w 293297"/>
              <a:gd name="T1" fmla="*/ 9873534 h 293328"/>
              <a:gd name="T2" fmla="*/ 9563036 w 293297"/>
              <a:gd name="T3" fmla="*/ 10265362 h 293328"/>
              <a:gd name="T4" fmla="*/ 10347942 w 293297"/>
              <a:gd name="T5" fmla="*/ 9364179 h 293328"/>
              <a:gd name="T6" fmla="*/ 9876978 w 293297"/>
              <a:gd name="T7" fmla="*/ 8776513 h 293328"/>
              <a:gd name="T8" fmla="*/ 7260594 w 293297"/>
              <a:gd name="T9" fmla="*/ 8358578 h 293328"/>
              <a:gd name="T10" fmla="*/ 9654586 w 293297"/>
              <a:gd name="T11" fmla="*/ 8554467 h 293328"/>
              <a:gd name="T12" fmla="*/ 7208277 w 293297"/>
              <a:gd name="T13" fmla="*/ 6660746 h 293328"/>
              <a:gd name="T14" fmla="*/ 6671911 w 293297"/>
              <a:gd name="T15" fmla="*/ 7209250 h 293328"/>
              <a:gd name="T16" fmla="*/ 7862355 w 293297"/>
              <a:gd name="T17" fmla="*/ 7313723 h 293328"/>
              <a:gd name="T18" fmla="*/ 4099798 w 293297"/>
              <a:gd name="T19" fmla="*/ 2969551 h 293328"/>
              <a:gd name="T20" fmla="*/ 4099798 w 293297"/>
              <a:gd name="T21" fmla="*/ 4156033 h 293328"/>
              <a:gd name="T22" fmla="*/ 4099798 w 293297"/>
              <a:gd name="T23" fmla="*/ 2969551 h 293328"/>
              <a:gd name="T24" fmla="*/ 5010500 w 293297"/>
              <a:gd name="T25" fmla="*/ 3562779 h 293328"/>
              <a:gd name="T26" fmla="*/ 3175872 w 293297"/>
              <a:gd name="T27" fmla="*/ 3562779 h 293328"/>
              <a:gd name="T28" fmla="*/ 4122180 w 293297"/>
              <a:gd name="T29" fmla="*/ 1872354 h 293328"/>
              <a:gd name="T30" fmla="*/ 2417047 w 293297"/>
              <a:gd name="T31" fmla="*/ 3579292 h 293328"/>
              <a:gd name="T32" fmla="*/ 4122180 w 293297"/>
              <a:gd name="T33" fmla="*/ 5995078 h 293328"/>
              <a:gd name="T34" fmla="*/ 5328810 w 293297"/>
              <a:gd name="T35" fmla="*/ 2371298 h 293328"/>
              <a:gd name="T36" fmla="*/ 4122180 w 293297"/>
              <a:gd name="T37" fmla="*/ 1557292 h 293328"/>
              <a:gd name="T38" fmla="*/ 5551781 w 293297"/>
              <a:gd name="T39" fmla="*/ 5010397 h 293328"/>
              <a:gd name="T40" fmla="*/ 6181360 w 293297"/>
              <a:gd name="T41" fmla="*/ 6060737 h 293328"/>
              <a:gd name="T42" fmla="*/ 6181360 w 293297"/>
              <a:gd name="T43" fmla="*/ 6389016 h 293328"/>
              <a:gd name="T44" fmla="*/ 1905551 w 293297"/>
              <a:gd name="T45" fmla="*/ 6231438 h 293328"/>
              <a:gd name="T46" fmla="*/ 3728613 w 293297"/>
              <a:gd name="T47" fmla="*/ 6060737 h 293328"/>
              <a:gd name="T48" fmla="*/ 2692503 w 293297"/>
              <a:gd name="T49" fmla="*/ 2148102 h 293328"/>
              <a:gd name="T50" fmla="*/ 4068543 w 293297"/>
              <a:gd name="T51" fmla="*/ 326516 h 293328"/>
              <a:gd name="T52" fmla="*/ 313994 w 293297"/>
              <a:gd name="T53" fmla="*/ 4074791 h 293328"/>
              <a:gd name="T54" fmla="*/ 4068543 w 293297"/>
              <a:gd name="T55" fmla="*/ 7810025 h 293328"/>
              <a:gd name="T56" fmla="*/ 7823107 w 293297"/>
              <a:gd name="T57" fmla="*/ 4074791 h 293328"/>
              <a:gd name="T58" fmla="*/ 4068543 w 293297"/>
              <a:gd name="T59" fmla="*/ 326516 h 293328"/>
              <a:gd name="T60" fmla="*/ 6946623 w 293297"/>
              <a:gd name="T61" fmla="*/ 1188447 h 293328"/>
              <a:gd name="T62" fmla="*/ 7404468 w 293297"/>
              <a:gd name="T63" fmla="*/ 6399509 h 293328"/>
              <a:gd name="T64" fmla="*/ 8241734 w 293297"/>
              <a:gd name="T65" fmla="*/ 6921938 h 293328"/>
              <a:gd name="T66" fmla="*/ 10491898 w 293297"/>
              <a:gd name="T67" fmla="*/ 8946261 h 293328"/>
              <a:gd name="T68" fmla="*/ 9785448 w 293297"/>
              <a:gd name="T69" fmla="*/ 10487389 h 293328"/>
              <a:gd name="T70" fmla="*/ 8948185 w 293297"/>
              <a:gd name="T71" fmla="*/ 10487389 h 293328"/>
              <a:gd name="T72" fmla="*/ 6933476 w 293297"/>
              <a:gd name="T73" fmla="*/ 8241038 h 293328"/>
              <a:gd name="T74" fmla="*/ 6410235 w 293297"/>
              <a:gd name="T75" fmla="*/ 7405158 h 293328"/>
              <a:gd name="T76" fmla="*/ 1190544 w 293297"/>
              <a:gd name="T77" fmla="*/ 6948058 h 293328"/>
              <a:gd name="T78" fmla="*/ 1190544 w 293297"/>
              <a:gd name="T79" fmla="*/ 1188447 h 2933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93297" h="293328">
                <a:moveTo>
                  <a:pt x="271538" y="241564"/>
                </a:moveTo>
                <a:lnTo>
                  <a:pt x="241687" y="271759"/>
                </a:lnTo>
                <a:lnTo>
                  <a:pt x="252117" y="282544"/>
                </a:lnTo>
                <a:cubicBezTo>
                  <a:pt x="254994" y="285419"/>
                  <a:pt x="259670" y="285419"/>
                  <a:pt x="262906" y="282544"/>
                </a:cubicBezTo>
                <a:lnTo>
                  <a:pt x="282328" y="262773"/>
                </a:lnTo>
                <a:cubicBezTo>
                  <a:pt x="283766" y="261694"/>
                  <a:pt x="284486" y="259537"/>
                  <a:pt x="284486" y="257740"/>
                </a:cubicBezTo>
                <a:cubicBezTo>
                  <a:pt x="284486" y="255583"/>
                  <a:pt x="283766" y="253786"/>
                  <a:pt x="282328" y="252348"/>
                </a:cubicBezTo>
                <a:lnTo>
                  <a:pt x="271538" y="241564"/>
                </a:lnTo>
                <a:close/>
                <a:moveTo>
                  <a:pt x="229818" y="200225"/>
                </a:moveTo>
                <a:lnTo>
                  <a:pt x="199608" y="230061"/>
                </a:lnTo>
                <a:lnTo>
                  <a:pt x="235213" y="265289"/>
                </a:lnTo>
                <a:lnTo>
                  <a:pt x="265424" y="235453"/>
                </a:lnTo>
                <a:lnTo>
                  <a:pt x="229818" y="200225"/>
                </a:lnTo>
                <a:close/>
                <a:moveTo>
                  <a:pt x="198169" y="183330"/>
                </a:moveTo>
                <a:cubicBezTo>
                  <a:pt x="196011" y="186206"/>
                  <a:pt x="193493" y="188722"/>
                  <a:pt x="190976" y="191238"/>
                </a:cubicBezTo>
                <a:cubicBezTo>
                  <a:pt x="188458" y="193754"/>
                  <a:pt x="185941" y="195911"/>
                  <a:pt x="183423" y="198428"/>
                </a:cubicBezTo>
                <a:lnTo>
                  <a:pt x="201046" y="216042"/>
                </a:lnTo>
                <a:lnTo>
                  <a:pt x="216152" y="201303"/>
                </a:lnTo>
                <a:lnTo>
                  <a:pt x="198169" y="183330"/>
                </a:lnTo>
                <a:close/>
                <a:moveTo>
                  <a:pt x="112712" y="81734"/>
                </a:moveTo>
                <a:cubicBezTo>
                  <a:pt x="103641" y="81734"/>
                  <a:pt x="96384" y="88991"/>
                  <a:pt x="96384" y="98062"/>
                </a:cubicBezTo>
                <a:cubicBezTo>
                  <a:pt x="96384" y="107134"/>
                  <a:pt x="103641" y="114391"/>
                  <a:pt x="112712" y="114391"/>
                </a:cubicBezTo>
                <a:cubicBezTo>
                  <a:pt x="121784" y="114391"/>
                  <a:pt x="129041" y="107134"/>
                  <a:pt x="129041" y="98062"/>
                </a:cubicBezTo>
                <a:cubicBezTo>
                  <a:pt x="129041" y="88991"/>
                  <a:pt x="121784" y="81734"/>
                  <a:pt x="112712" y="81734"/>
                </a:cubicBezTo>
                <a:close/>
                <a:moveTo>
                  <a:pt x="112712" y="73025"/>
                </a:moveTo>
                <a:cubicBezTo>
                  <a:pt x="126501" y="73025"/>
                  <a:pt x="137749" y="84274"/>
                  <a:pt x="137749" y="98062"/>
                </a:cubicBezTo>
                <a:cubicBezTo>
                  <a:pt x="137749" y="112214"/>
                  <a:pt x="126501" y="123462"/>
                  <a:pt x="112712" y="123462"/>
                </a:cubicBezTo>
                <a:cubicBezTo>
                  <a:pt x="98924" y="123462"/>
                  <a:pt x="87312" y="112214"/>
                  <a:pt x="87312" y="98062"/>
                </a:cubicBezTo>
                <a:cubicBezTo>
                  <a:pt x="87312" y="84274"/>
                  <a:pt x="98924" y="73025"/>
                  <a:pt x="112712" y="73025"/>
                </a:cubicBezTo>
                <a:close/>
                <a:moveTo>
                  <a:pt x="113326" y="51535"/>
                </a:moveTo>
                <a:cubicBezTo>
                  <a:pt x="100706" y="51535"/>
                  <a:pt x="89167" y="56595"/>
                  <a:pt x="80152" y="65268"/>
                </a:cubicBezTo>
                <a:cubicBezTo>
                  <a:pt x="71498" y="74302"/>
                  <a:pt x="66450" y="85867"/>
                  <a:pt x="66450" y="98515"/>
                </a:cubicBezTo>
                <a:cubicBezTo>
                  <a:pt x="66450" y="111163"/>
                  <a:pt x="71498" y="123089"/>
                  <a:pt x="80152" y="131762"/>
                </a:cubicBezTo>
                <a:lnTo>
                  <a:pt x="113326" y="165009"/>
                </a:lnTo>
                <a:lnTo>
                  <a:pt x="146500" y="131762"/>
                </a:lnTo>
                <a:cubicBezTo>
                  <a:pt x="164529" y="113332"/>
                  <a:pt x="164529" y="83698"/>
                  <a:pt x="146500" y="65268"/>
                </a:cubicBezTo>
                <a:cubicBezTo>
                  <a:pt x="137485" y="56595"/>
                  <a:pt x="125946" y="51535"/>
                  <a:pt x="113326" y="51535"/>
                </a:cubicBezTo>
                <a:close/>
                <a:moveTo>
                  <a:pt x="113326" y="42862"/>
                </a:moveTo>
                <a:cubicBezTo>
                  <a:pt x="128110" y="42862"/>
                  <a:pt x="142173" y="48644"/>
                  <a:pt x="152630" y="59124"/>
                </a:cubicBezTo>
                <a:cubicBezTo>
                  <a:pt x="174265" y="80807"/>
                  <a:pt x="174265" y="116223"/>
                  <a:pt x="152630" y="137906"/>
                </a:cubicBezTo>
                <a:lnTo>
                  <a:pt x="124143" y="166816"/>
                </a:lnTo>
                <a:lnTo>
                  <a:pt x="169938" y="166816"/>
                </a:lnTo>
                <a:cubicBezTo>
                  <a:pt x="172101" y="166816"/>
                  <a:pt x="174265" y="168623"/>
                  <a:pt x="174265" y="171514"/>
                </a:cubicBezTo>
                <a:cubicBezTo>
                  <a:pt x="174265" y="173682"/>
                  <a:pt x="172101" y="175851"/>
                  <a:pt x="169938" y="175851"/>
                </a:cubicBezTo>
                <a:lnTo>
                  <a:pt x="56714" y="175851"/>
                </a:lnTo>
                <a:cubicBezTo>
                  <a:pt x="54551" y="175851"/>
                  <a:pt x="52387" y="173682"/>
                  <a:pt x="52387" y="171514"/>
                </a:cubicBezTo>
                <a:cubicBezTo>
                  <a:pt x="52387" y="168623"/>
                  <a:pt x="54551" y="166816"/>
                  <a:pt x="56714" y="166816"/>
                </a:cubicBezTo>
                <a:lnTo>
                  <a:pt x="102508" y="166816"/>
                </a:lnTo>
                <a:lnTo>
                  <a:pt x="74022" y="137906"/>
                </a:lnTo>
                <a:cubicBezTo>
                  <a:pt x="52387" y="116223"/>
                  <a:pt x="52387" y="80807"/>
                  <a:pt x="74022" y="59124"/>
                </a:cubicBezTo>
                <a:cubicBezTo>
                  <a:pt x="84479" y="48644"/>
                  <a:pt x="98542" y="42862"/>
                  <a:pt x="113326" y="42862"/>
                </a:cubicBezTo>
                <a:close/>
                <a:moveTo>
                  <a:pt x="111852" y="8987"/>
                </a:moveTo>
                <a:cubicBezTo>
                  <a:pt x="84159" y="8987"/>
                  <a:pt x="58624" y="19771"/>
                  <a:pt x="38843" y="39182"/>
                </a:cubicBezTo>
                <a:cubicBezTo>
                  <a:pt x="19422" y="58594"/>
                  <a:pt x="8632" y="84476"/>
                  <a:pt x="8632" y="112155"/>
                </a:cubicBezTo>
                <a:cubicBezTo>
                  <a:pt x="8632" y="139474"/>
                  <a:pt x="19422" y="165356"/>
                  <a:pt x="38843" y="185127"/>
                </a:cubicBezTo>
                <a:cubicBezTo>
                  <a:pt x="58624" y="204539"/>
                  <a:pt x="84159" y="214963"/>
                  <a:pt x="111852" y="214963"/>
                </a:cubicBezTo>
                <a:cubicBezTo>
                  <a:pt x="139186" y="214963"/>
                  <a:pt x="165441" y="204539"/>
                  <a:pt x="184862" y="185127"/>
                </a:cubicBezTo>
                <a:cubicBezTo>
                  <a:pt x="204283" y="165356"/>
                  <a:pt x="215073" y="139474"/>
                  <a:pt x="215073" y="112155"/>
                </a:cubicBezTo>
                <a:cubicBezTo>
                  <a:pt x="215073" y="84476"/>
                  <a:pt x="204283" y="58594"/>
                  <a:pt x="184862" y="39182"/>
                </a:cubicBezTo>
                <a:cubicBezTo>
                  <a:pt x="165441" y="19771"/>
                  <a:pt x="139186" y="8987"/>
                  <a:pt x="111852" y="8987"/>
                </a:cubicBezTo>
                <a:close/>
                <a:moveTo>
                  <a:pt x="111852" y="0"/>
                </a:moveTo>
                <a:cubicBezTo>
                  <a:pt x="142063" y="0"/>
                  <a:pt x="170116" y="11863"/>
                  <a:pt x="190976" y="32712"/>
                </a:cubicBezTo>
                <a:cubicBezTo>
                  <a:pt x="212195" y="54280"/>
                  <a:pt x="223704" y="82319"/>
                  <a:pt x="223704" y="112155"/>
                </a:cubicBezTo>
                <a:cubicBezTo>
                  <a:pt x="223704" y="135520"/>
                  <a:pt x="216511" y="157448"/>
                  <a:pt x="203564" y="176140"/>
                </a:cubicBezTo>
                <a:lnTo>
                  <a:pt x="222266" y="194833"/>
                </a:lnTo>
                <a:lnTo>
                  <a:pt x="226582" y="190519"/>
                </a:lnTo>
                <a:cubicBezTo>
                  <a:pt x="228380" y="188722"/>
                  <a:pt x="231257" y="188722"/>
                  <a:pt x="233055" y="190519"/>
                </a:cubicBezTo>
                <a:lnTo>
                  <a:pt x="288442" y="246237"/>
                </a:lnTo>
                <a:cubicBezTo>
                  <a:pt x="294916" y="252348"/>
                  <a:pt x="294916" y="262773"/>
                  <a:pt x="288442" y="269243"/>
                </a:cubicBezTo>
                <a:lnTo>
                  <a:pt x="269021" y="288654"/>
                </a:lnTo>
                <a:cubicBezTo>
                  <a:pt x="265784" y="291890"/>
                  <a:pt x="261828" y="293328"/>
                  <a:pt x="257512" y="293328"/>
                </a:cubicBezTo>
                <a:cubicBezTo>
                  <a:pt x="253196" y="293328"/>
                  <a:pt x="249240" y="291890"/>
                  <a:pt x="246003" y="288654"/>
                </a:cubicBezTo>
                <a:lnTo>
                  <a:pt x="190616" y="233296"/>
                </a:lnTo>
                <a:cubicBezTo>
                  <a:pt x="188458" y="231139"/>
                  <a:pt x="188458" y="228623"/>
                  <a:pt x="190616" y="226826"/>
                </a:cubicBezTo>
                <a:lnTo>
                  <a:pt x="194572" y="222512"/>
                </a:lnTo>
                <a:lnTo>
                  <a:pt x="176230" y="203820"/>
                </a:lnTo>
                <a:cubicBezTo>
                  <a:pt x="157169" y="217120"/>
                  <a:pt x="135230" y="224309"/>
                  <a:pt x="111852" y="224309"/>
                </a:cubicBezTo>
                <a:cubicBezTo>
                  <a:pt x="82001" y="224309"/>
                  <a:pt x="53948" y="212087"/>
                  <a:pt x="32729" y="191238"/>
                </a:cubicBezTo>
                <a:cubicBezTo>
                  <a:pt x="11509" y="170029"/>
                  <a:pt x="0" y="141991"/>
                  <a:pt x="0" y="112155"/>
                </a:cubicBezTo>
                <a:cubicBezTo>
                  <a:pt x="0" y="82319"/>
                  <a:pt x="11509" y="54280"/>
                  <a:pt x="32729" y="32712"/>
                </a:cubicBezTo>
                <a:cubicBezTo>
                  <a:pt x="53948" y="11863"/>
                  <a:pt x="82001" y="0"/>
                  <a:pt x="111852" y="0"/>
                </a:cubicBezTo>
                <a:close/>
              </a:path>
            </a:pathLst>
          </a:custGeom>
          <a:solidFill>
            <a:srgbClr val="FFFFFF"/>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96" name="TextBox 95">
            <a:extLst>
              <a:ext uri="{FF2B5EF4-FFF2-40B4-BE49-F238E27FC236}">
                <a16:creationId xmlns:a16="http://schemas.microsoft.com/office/drawing/2014/main" id="{2FF92C3D-9873-4B57-9E04-F462C7E9A0AA}"/>
              </a:ext>
            </a:extLst>
          </p:cNvPr>
          <p:cNvSpPr txBox="1"/>
          <p:nvPr/>
        </p:nvSpPr>
        <p:spPr>
          <a:xfrm>
            <a:off x="709237" y="3411614"/>
            <a:ext cx="1720516" cy="124649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Montserrat" pitchFamily="2" charset="77"/>
                <a:ea typeface="+mn-ea"/>
                <a:cs typeface="+mn-cs"/>
              </a:rPr>
              <a:t>Data governance leadership and sponsorship is key.</a:t>
            </a:r>
          </a:p>
        </p:txBody>
      </p:sp>
      <p:sp>
        <p:nvSpPr>
          <p:cNvPr id="97" name="TextBox 96">
            <a:extLst>
              <a:ext uri="{FF2B5EF4-FFF2-40B4-BE49-F238E27FC236}">
                <a16:creationId xmlns:a16="http://schemas.microsoft.com/office/drawing/2014/main" id="{4062F08F-2A02-491B-A247-E7C6CDDB4659}"/>
              </a:ext>
            </a:extLst>
          </p:cNvPr>
          <p:cNvSpPr txBox="1"/>
          <p:nvPr/>
        </p:nvSpPr>
        <p:spPr>
          <a:xfrm>
            <a:off x="2921501" y="3654746"/>
            <a:ext cx="1829958" cy="7848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Montserrat" pitchFamily="2" charset="77"/>
                <a:ea typeface="+mn-ea"/>
                <a:cs typeface="+mn-cs"/>
              </a:rPr>
              <a:t>Ensure strategic business alignment.</a:t>
            </a:r>
          </a:p>
        </p:txBody>
      </p:sp>
      <p:sp>
        <p:nvSpPr>
          <p:cNvPr id="99" name="TextBox 98">
            <a:extLst>
              <a:ext uri="{FF2B5EF4-FFF2-40B4-BE49-F238E27FC236}">
                <a16:creationId xmlns:a16="http://schemas.microsoft.com/office/drawing/2014/main" id="{DA74D645-C8E7-4A2E-B9EF-710DBD6BD75F}"/>
              </a:ext>
            </a:extLst>
          </p:cNvPr>
          <p:cNvSpPr txBox="1"/>
          <p:nvPr/>
        </p:nvSpPr>
        <p:spPr>
          <a:xfrm>
            <a:off x="5403032" y="3398767"/>
            <a:ext cx="1387523" cy="124649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Montserrat" pitchFamily="2" charset="77"/>
                <a:ea typeface="+mn-ea"/>
                <a:cs typeface="+mn-cs"/>
              </a:rPr>
              <a:t>Build and foster a culture of data excellence.</a:t>
            </a:r>
          </a:p>
        </p:txBody>
      </p:sp>
      <p:sp>
        <p:nvSpPr>
          <p:cNvPr id="100" name="TextBox 99">
            <a:extLst>
              <a:ext uri="{FF2B5EF4-FFF2-40B4-BE49-F238E27FC236}">
                <a16:creationId xmlns:a16="http://schemas.microsoft.com/office/drawing/2014/main" id="{839C50D1-4E94-488B-830F-6A6AA846CB23}"/>
              </a:ext>
            </a:extLst>
          </p:cNvPr>
          <p:cNvSpPr txBox="1"/>
          <p:nvPr/>
        </p:nvSpPr>
        <p:spPr>
          <a:xfrm flipH="1">
            <a:off x="7668348" y="3593902"/>
            <a:ext cx="1330634" cy="1246495"/>
          </a:xfrm>
          <a:prstGeom prst="rect">
            <a:avLst/>
          </a:prstGeom>
          <a:noFill/>
        </p:spPr>
        <p:txBody>
          <a:bodyPr wrap="square" rtlCol="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Montserrat" pitchFamily="2" charset="77"/>
                <a:ea typeface="+mn-ea"/>
                <a:cs typeface="+mn-cs"/>
              </a:rPr>
              <a:t>Evolve  </a:t>
            </a:r>
            <a:r>
              <a:rPr lang="en-US" sz="1500" b="1" dirty="0">
                <a:solidFill>
                  <a:srgbClr val="FFFFFF"/>
                </a:solidFill>
                <a:latin typeface="Montserrat" pitchFamily="2" charset="77"/>
              </a:rPr>
              <a:t>al</a:t>
            </a:r>
            <a:r>
              <a:rPr kumimoji="0" lang="en-US" sz="1500" b="1" i="0" u="none" strike="noStrike" kern="1200" cap="none" spc="0" normalizeH="0" baseline="0" noProof="0" dirty="0">
                <a:ln>
                  <a:noFill/>
                </a:ln>
                <a:solidFill>
                  <a:srgbClr val="FFFFFF"/>
                </a:solidFill>
                <a:effectLst/>
                <a:uLnTx/>
                <a:uFillTx/>
                <a:latin typeface="Montserrat" pitchFamily="2" charset="77"/>
                <a:ea typeface="+mn-ea"/>
                <a:cs typeface="+mn-cs"/>
              </a:rPr>
              <a:t>ong </a:t>
            </a:r>
            <a:r>
              <a:rPr lang="en-US" sz="1500" b="1" dirty="0">
                <a:solidFill>
                  <a:srgbClr val="FFFFFF"/>
                </a:solidFill>
                <a:latin typeface="Montserrat" pitchFamily="2" charset="77"/>
              </a:rPr>
              <a:t>the d</a:t>
            </a:r>
            <a:r>
              <a:rPr kumimoji="0" lang="en-US" sz="1500" b="1" i="0" u="none" strike="noStrike" kern="1200" cap="none" spc="0" normalizeH="0" baseline="0" noProof="0" dirty="0">
                <a:ln>
                  <a:noFill/>
                </a:ln>
                <a:solidFill>
                  <a:srgbClr val="FFFFFF"/>
                </a:solidFill>
                <a:effectLst/>
                <a:uLnTx/>
                <a:uFillTx/>
                <a:latin typeface="Montserrat" pitchFamily="2" charset="77"/>
                <a:ea typeface="+mn-ea"/>
                <a:cs typeface="+mn-cs"/>
              </a:rPr>
              <a:t>ata journey.</a:t>
            </a:r>
          </a:p>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Poppins" pitchFamily="2" charset="77"/>
            </a:endParaRPr>
          </a:p>
        </p:txBody>
      </p:sp>
      <p:sp>
        <p:nvSpPr>
          <p:cNvPr id="26" name="TextBox 25">
            <a:extLst>
              <a:ext uri="{FF2B5EF4-FFF2-40B4-BE49-F238E27FC236}">
                <a16:creationId xmlns:a16="http://schemas.microsoft.com/office/drawing/2014/main" id="{D816FE0A-8652-4877-BDE1-4235AD1BDF0B}"/>
              </a:ext>
            </a:extLst>
          </p:cNvPr>
          <p:cNvSpPr txBox="1"/>
          <p:nvPr/>
        </p:nvSpPr>
        <p:spPr>
          <a:xfrm>
            <a:off x="9816827" y="3451419"/>
            <a:ext cx="1514308" cy="1323439"/>
          </a:xfrm>
          <a:prstGeom prst="rect">
            <a:avLst/>
          </a:prstGeom>
          <a:noFill/>
        </p:spPr>
        <p:txBody>
          <a:bodyPr wrap="square">
            <a:spAutoFit/>
          </a:bodyPr>
          <a:lstStyle/>
          <a:p>
            <a:pPr algn="ctr" defTabSz="914217">
              <a:defRPr/>
            </a:pPr>
            <a:r>
              <a:rPr lang="en-US" sz="1600" b="1" dirty="0">
                <a:solidFill>
                  <a:srgbClr val="FFFFFF"/>
                </a:solidFill>
                <a:latin typeface="Montserrat" pitchFamily="2" charset="77"/>
              </a:rPr>
              <a:t>Make data governance an enabler, not a hindrance. </a:t>
            </a:r>
          </a:p>
        </p:txBody>
      </p:sp>
      <p:sp>
        <p:nvSpPr>
          <p:cNvPr id="29" name="Freeform 11">
            <a:extLst>
              <a:ext uri="{FF2B5EF4-FFF2-40B4-BE49-F238E27FC236}">
                <a16:creationId xmlns:a16="http://schemas.microsoft.com/office/drawing/2014/main" id="{5685BB05-875F-4478-9B36-E6319D7ECDF3}"/>
              </a:ext>
            </a:extLst>
          </p:cNvPr>
          <p:cNvSpPr>
            <a:spLocks noChangeAspect="1" noChangeArrowheads="1"/>
          </p:cNvSpPr>
          <p:nvPr/>
        </p:nvSpPr>
        <p:spPr bwMode="auto">
          <a:xfrm>
            <a:off x="8068467" y="2822970"/>
            <a:ext cx="530395" cy="702985"/>
          </a:xfrm>
          <a:custGeom>
            <a:avLst/>
            <a:gdLst>
              <a:gd name="T0" fmla="*/ 2147483646 w 614"/>
              <a:gd name="T1" fmla="*/ 2147483646 h 810"/>
              <a:gd name="T2" fmla="*/ 2147483646 w 614"/>
              <a:gd name="T3" fmla="*/ 2147483646 h 810"/>
              <a:gd name="T4" fmla="*/ 2147483646 w 614"/>
              <a:gd name="T5" fmla="*/ 2147483646 h 810"/>
              <a:gd name="T6" fmla="*/ 2147483646 w 614"/>
              <a:gd name="T7" fmla="*/ 2147483646 h 810"/>
              <a:gd name="T8" fmla="*/ 2147483646 w 614"/>
              <a:gd name="T9" fmla="*/ 2147483646 h 810"/>
              <a:gd name="T10" fmla="*/ 2147483646 w 614"/>
              <a:gd name="T11" fmla="*/ 2147483646 h 810"/>
              <a:gd name="T12" fmla="*/ 2147483646 w 614"/>
              <a:gd name="T13" fmla="*/ 2147483646 h 810"/>
              <a:gd name="T14" fmla="*/ 2147483646 w 614"/>
              <a:gd name="T15" fmla="*/ 2147483646 h 810"/>
              <a:gd name="T16" fmla="*/ 2147483646 w 614"/>
              <a:gd name="T17" fmla="*/ 2147483646 h 810"/>
              <a:gd name="T18" fmla="*/ 2147483646 w 614"/>
              <a:gd name="T19" fmla="*/ 2147483646 h 810"/>
              <a:gd name="T20" fmla="*/ 2147483646 w 614"/>
              <a:gd name="T21" fmla="*/ 2147483646 h 810"/>
              <a:gd name="T22" fmla="*/ 2147483646 w 614"/>
              <a:gd name="T23" fmla="*/ 2147483646 h 810"/>
              <a:gd name="T24" fmla="*/ 2147483646 w 614"/>
              <a:gd name="T25" fmla="*/ 2147483646 h 810"/>
              <a:gd name="T26" fmla="*/ 2147483646 w 614"/>
              <a:gd name="T27" fmla="*/ 2147483646 h 810"/>
              <a:gd name="T28" fmla="*/ 2147483646 w 614"/>
              <a:gd name="T29" fmla="*/ 2147483646 h 810"/>
              <a:gd name="T30" fmla="*/ 2147483646 w 614"/>
              <a:gd name="T31" fmla="*/ 2147483646 h 810"/>
              <a:gd name="T32" fmla="*/ 2147483646 w 614"/>
              <a:gd name="T33" fmla="*/ 2147483646 h 810"/>
              <a:gd name="T34" fmla="*/ 2147483646 w 614"/>
              <a:gd name="T35" fmla="*/ 2147483646 h 810"/>
              <a:gd name="T36" fmla="*/ 2147483646 w 614"/>
              <a:gd name="T37" fmla="*/ 2147483646 h 810"/>
              <a:gd name="T38" fmla="*/ 2147483646 w 614"/>
              <a:gd name="T39" fmla="*/ 2147483646 h 810"/>
              <a:gd name="T40" fmla="*/ 2147483646 w 614"/>
              <a:gd name="T41" fmla="*/ 2147483646 h 810"/>
              <a:gd name="T42" fmla="*/ 2147483646 w 614"/>
              <a:gd name="T43" fmla="*/ 2147483646 h 810"/>
              <a:gd name="T44" fmla="*/ 2147483646 w 614"/>
              <a:gd name="T45" fmla="*/ 2147483646 h 810"/>
              <a:gd name="T46" fmla="*/ 2147483646 w 614"/>
              <a:gd name="T47" fmla="*/ 2147483646 h 810"/>
              <a:gd name="T48" fmla="*/ 2147483646 w 614"/>
              <a:gd name="T49" fmla="*/ 2147483646 h 810"/>
              <a:gd name="T50" fmla="*/ 2147483646 w 614"/>
              <a:gd name="T51" fmla="*/ 2147483646 h 810"/>
              <a:gd name="T52" fmla="*/ 2147483646 w 614"/>
              <a:gd name="T53" fmla="*/ 2147483646 h 810"/>
              <a:gd name="T54" fmla="*/ 2147483646 w 614"/>
              <a:gd name="T55" fmla="*/ 2147483646 h 810"/>
              <a:gd name="T56" fmla="*/ 2147483646 w 614"/>
              <a:gd name="T57" fmla="*/ 2147483646 h 810"/>
              <a:gd name="T58" fmla="*/ 2147483646 w 614"/>
              <a:gd name="T59" fmla="*/ 2147483646 h 810"/>
              <a:gd name="T60" fmla="*/ 2147483646 w 614"/>
              <a:gd name="T61" fmla="*/ 2147483646 h 810"/>
              <a:gd name="T62" fmla="*/ 2147483646 w 614"/>
              <a:gd name="T63" fmla="*/ 2147483646 h 810"/>
              <a:gd name="T64" fmla="*/ 2147483646 w 614"/>
              <a:gd name="T65" fmla="*/ 2147483646 h 810"/>
              <a:gd name="T66" fmla="*/ 2147483646 w 614"/>
              <a:gd name="T67" fmla="*/ 2147483646 h 810"/>
              <a:gd name="T68" fmla="*/ 2147483646 w 614"/>
              <a:gd name="T69" fmla="*/ 2147483646 h 810"/>
              <a:gd name="T70" fmla="*/ 2147483646 w 614"/>
              <a:gd name="T71" fmla="*/ 2147483646 h 810"/>
              <a:gd name="T72" fmla="*/ 2147483646 w 614"/>
              <a:gd name="T73" fmla="*/ 2147483646 h 810"/>
              <a:gd name="T74" fmla="*/ 2147483646 w 614"/>
              <a:gd name="T75" fmla="*/ 2147483646 h 810"/>
              <a:gd name="T76" fmla="*/ 2147483646 w 614"/>
              <a:gd name="T77" fmla="*/ 2147483646 h 810"/>
              <a:gd name="T78" fmla="*/ 2147483646 w 614"/>
              <a:gd name="T79" fmla="*/ 2147483646 h 810"/>
              <a:gd name="T80" fmla="*/ 2147483646 w 614"/>
              <a:gd name="T81" fmla="*/ 2147483646 h 810"/>
              <a:gd name="T82" fmla="*/ 2147483646 w 614"/>
              <a:gd name="T83" fmla="*/ 2147483646 h 810"/>
              <a:gd name="T84" fmla="*/ 2147483646 w 614"/>
              <a:gd name="T85" fmla="*/ 2147483646 h 810"/>
              <a:gd name="T86" fmla="*/ 2147483646 w 614"/>
              <a:gd name="T87" fmla="*/ 0 h 810"/>
              <a:gd name="T88" fmla="*/ 2147483646 w 614"/>
              <a:gd name="T89" fmla="*/ 2147483646 h 810"/>
              <a:gd name="T90" fmla="*/ 2147483646 w 614"/>
              <a:gd name="T91" fmla="*/ 2147483646 h 810"/>
              <a:gd name="T92" fmla="*/ 2147483646 w 614"/>
              <a:gd name="T93" fmla="*/ 2147483646 h 810"/>
              <a:gd name="T94" fmla="*/ 2147483646 w 614"/>
              <a:gd name="T95" fmla="*/ 2147483646 h 810"/>
              <a:gd name="T96" fmla="*/ 2147483646 w 614"/>
              <a:gd name="T97" fmla="*/ 2147483646 h 810"/>
              <a:gd name="T98" fmla="*/ 2147483646 w 614"/>
              <a:gd name="T99" fmla="*/ 2147483646 h 8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4" h="810">
                <a:moveTo>
                  <a:pt x="507" y="505"/>
                </a:moveTo>
                <a:lnTo>
                  <a:pt x="507" y="505"/>
                </a:lnTo>
                <a:cubicBezTo>
                  <a:pt x="485" y="527"/>
                  <a:pt x="470" y="553"/>
                  <a:pt x="462" y="582"/>
                </a:cubicBezTo>
                <a:lnTo>
                  <a:pt x="318" y="582"/>
                </a:lnTo>
                <a:lnTo>
                  <a:pt x="318" y="495"/>
                </a:lnTo>
                <a:cubicBezTo>
                  <a:pt x="327" y="500"/>
                  <a:pt x="337" y="502"/>
                  <a:pt x="348" y="502"/>
                </a:cubicBezTo>
                <a:cubicBezTo>
                  <a:pt x="368" y="502"/>
                  <a:pt x="387" y="494"/>
                  <a:pt x="400" y="478"/>
                </a:cubicBezTo>
                <a:cubicBezTo>
                  <a:pt x="412" y="463"/>
                  <a:pt x="418" y="443"/>
                  <a:pt x="414" y="423"/>
                </a:cubicBezTo>
                <a:cubicBezTo>
                  <a:pt x="409" y="396"/>
                  <a:pt x="387" y="373"/>
                  <a:pt x="359" y="369"/>
                </a:cubicBezTo>
                <a:cubicBezTo>
                  <a:pt x="344" y="366"/>
                  <a:pt x="330" y="369"/>
                  <a:pt x="318" y="375"/>
                </a:cubicBezTo>
                <a:lnTo>
                  <a:pt x="318" y="319"/>
                </a:lnTo>
                <a:lnTo>
                  <a:pt x="435" y="319"/>
                </a:lnTo>
                <a:cubicBezTo>
                  <a:pt x="439" y="319"/>
                  <a:pt x="442" y="317"/>
                  <a:pt x="445" y="314"/>
                </a:cubicBezTo>
                <a:cubicBezTo>
                  <a:pt x="447" y="311"/>
                  <a:pt x="448" y="307"/>
                  <a:pt x="447" y="303"/>
                </a:cubicBezTo>
                <a:cubicBezTo>
                  <a:pt x="447" y="301"/>
                  <a:pt x="445" y="299"/>
                  <a:pt x="443" y="297"/>
                </a:cubicBezTo>
                <a:cubicBezTo>
                  <a:pt x="432" y="287"/>
                  <a:pt x="427" y="274"/>
                  <a:pt x="428" y="260"/>
                </a:cubicBezTo>
                <a:cubicBezTo>
                  <a:pt x="430" y="240"/>
                  <a:pt x="447" y="224"/>
                  <a:pt x="466" y="222"/>
                </a:cubicBezTo>
                <a:cubicBezTo>
                  <a:pt x="478" y="220"/>
                  <a:pt x="490" y="224"/>
                  <a:pt x="499" y="232"/>
                </a:cubicBezTo>
                <a:cubicBezTo>
                  <a:pt x="508" y="240"/>
                  <a:pt x="513" y="252"/>
                  <a:pt x="513" y="264"/>
                </a:cubicBezTo>
                <a:cubicBezTo>
                  <a:pt x="513" y="277"/>
                  <a:pt x="508" y="289"/>
                  <a:pt x="498" y="297"/>
                </a:cubicBezTo>
                <a:cubicBezTo>
                  <a:pt x="494" y="300"/>
                  <a:pt x="493" y="306"/>
                  <a:pt x="495" y="310"/>
                </a:cubicBezTo>
                <a:cubicBezTo>
                  <a:pt x="497" y="316"/>
                  <a:pt x="501" y="319"/>
                  <a:pt x="506" y="319"/>
                </a:cubicBezTo>
                <a:lnTo>
                  <a:pt x="588" y="319"/>
                </a:lnTo>
                <a:cubicBezTo>
                  <a:pt x="584" y="389"/>
                  <a:pt x="556" y="454"/>
                  <a:pt x="507" y="505"/>
                </a:cubicBezTo>
                <a:close/>
                <a:moveTo>
                  <a:pt x="457" y="628"/>
                </a:moveTo>
                <a:lnTo>
                  <a:pt x="457" y="712"/>
                </a:lnTo>
                <a:cubicBezTo>
                  <a:pt x="457" y="714"/>
                  <a:pt x="455" y="716"/>
                  <a:pt x="452" y="716"/>
                </a:cubicBezTo>
                <a:lnTo>
                  <a:pt x="158" y="716"/>
                </a:lnTo>
                <a:cubicBezTo>
                  <a:pt x="156" y="716"/>
                  <a:pt x="154" y="714"/>
                  <a:pt x="154" y="712"/>
                </a:cubicBezTo>
                <a:lnTo>
                  <a:pt x="154" y="674"/>
                </a:lnTo>
                <a:lnTo>
                  <a:pt x="404" y="674"/>
                </a:lnTo>
                <a:cubicBezTo>
                  <a:pt x="410" y="674"/>
                  <a:pt x="416" y="669"/>
                  <a:pt x="416" y="662"/>
                </a:cubicBezTo>
                <a:cubicBezTo>
                  <a:pt x="416" y="655"/>
                  <a:pt x="410" y="650"/>
                  <a:pt x="404" y="650"/>
                </a:cubicBezTo>
                <a:lnTo>
                  <a:pt x="154" y="650"/>
                </a:lnTo>
                <a:lnTo>
                  <a:pt x="154" y="625"/>
                </a:lnTo>
                <a:cubicBezTo>
                  <a:pt x="154" y="619"/>
                  <a:pt x="154" y="613"/>
                  <a:pt x="154" y="607"/>
                </a:cubicBezTo>
                <a:lnTo>
                  <a:pt x="458" y="607"/>
                </a:lnTo>
                <a:cubicBezTo>
                  <a:pt x="457" y="614"/>
                  <a:pt x="457" y="621"/>
                  <a:pt x="457" y="628"/>
                </a:cubicBezTo>
                <a:lnTo>
                  <a:pt x="368" y="784"/>
                </a:lnTo>
                <a:lnTo>
                  <a:pt x="243" y="784"/>
                </a:lnTo>
                <a:cubicBezTo>
                  <a:pt x="216" y="784"/>
                  <a:pt x="194" y="765"/>
                  <a:pt x="188" y="740"/>
                </a:cubicBezTo>
                <a:lnTo>
                  <a:pt x="422" y="740"/>
                </a:lnTo>
                <a:cubicBezTo>
                  <a:pt x="417" y="765"/>
                  <a:pt x="394" y="784"/>
                  <a:pt x="368" y="784"/>
                </a:cubicBezTo>
                <a:lnTo>
                  <a:pt x="457" y="628"/>
                </a:lnTo>
                <a:close/>
                <a:moveTo>
                  <a:pt x="105" y="503"/>
                </a:moveTo>
                <a:lnTo>
                  <a:pt x="105" y="503"/>
                </a:lnTo>
                <a:cubicBezTo>
                  <a:pt x="56" y="453"/>
                  <a:pt x="28" y="388"/>
                  <a:pt x="25" y="319"/>
                </a:cubicBezTo>
                <a:lnTo>
                  <a:pt x="141" y="319"/>
                </a:lnTo>
                <a:cubicBezTo>
                  <a:pt x="148" y="319"/>
                  <a:pt x="153" y="314"/>
                  <a:pt x="154" y="308"/>
                </a:cubicBezTo>
                <a:cubicBezTo>
                  <a:pt x="154" y="304"/>
                  <a:pt x="152" y="300"/>
                  <a:pt x="149" y="297"/>
                </a:cubicBezTo>
                <a:cubicBezTo>
                  <a:pt x="138" y="287"/>
                  <a:pt x="132" y="272"/>
                  <a:pt x="135" y="257"/>
                </a:cubicBezTo>
                <a:cubicBezTo>
                  <a:pt x="137" y="239"/>
                  <a:pt x="152" y="225"/>
                  <a:pt x="169" y="222"/>
                </a:cubicBezTo>
                <a:cubicBezTo>
                  <a:pt x="182" y="219"/>
                  <a:pt x="195" y="223"/>
                  <a:pt x="204" y="231"/>
                </a:cubicBezTo>
                <a:cubicBezTo>
                  <a:pt x="214" y="239"/>
                  <a:pt x="220" y="252"/>
                  <a:pt x="220" y="264"/>
                </a:cubicBezTo>
                <a:cubicBezTo>
                  <a:pt x="220" y="277"/>
                  <a:pt x="214" y="289"/>
                  <a:pt x="204" y="297"/>
                </a:cubicBezTo>
                <a:cubicBezTo>
                  <a:pt x="200" y="300"/>
                  <a:pt x="199" y="306"/>
                  <a:pt x="200" y="310"/>
                </a:cubicBezTo>
                <a:cubicBezTo>
                  <a:pt x="202" y="316"/>
                  <a:pt x="207" y="319"/>
                  <a:pt x="212" y="319"/>
                </a:cubicBezTo>
                <a:lnTo>
                  <a:pt x="293" y="319"/>
                </a:lnTo>
                <a:lnTo>
                  <a:pt x="293" y="400"/>
                </a:lnTo>
                <a:cubicBezTo>
                  <a:pt x="293" y="403"/>
                  <a:pt x="295" y="406"/>
                  <a:pt x="297" y="409"/>
                </a:cubicBezTo>
                <a:cubicBezTo>
                  <a:pt x="300" y="411"/>
                  <a:pt x="303" y="412"/>
                  <a:pt x="306" y="412"/>
                </a:cubicBezTo>
                <a:cubicBezTo>
                  <a:pt x="310" y="411"/>
                  <a:pt x="313" y="410"/>
                  <a:pt x="315" y="407"/>
                </a:cubicBezTo>
                <a:cubicBezTo>
                  <a:pt x="325" y="396"/>
                  <a:pt x="340" y="390"/>
                  <a:pt x="355" y="393"/>
                </a:cubicBezTo>
                <a:cubicBezTo>
                  <a:pt x="373" y="396"/>
                  <a:pt x="387" y="410"/>
                  <a:pt x="390" y="427"/>
                </a:cubicBezTo>
                <a:cubicBezTo>
                  <a:pt x="392" y="440"/>
                  <a:pt x="389" y="452"/>
                  <a:pt x="381" y="462"/>
                </a:cubicBezTo>
                <a:cubicBezTo>
                  <a:pt x="364" y="482"/>
                  <a:pt x="331" y="482"/>
                  <a:pt x="315" y="462"/>
                </a:cubicBezTo>
                <a:cubicBezTo>
                  <a:pt x="311" y="458"/>
                  <a:pt x="306" y="457"/>
                  <a:pt x="301" y="459"/>
                </a:cubicBezTo>
                <a:cubicBezTo>
                  <a:pt x="296" y="461"/>
                  <a:pt x="293" y="465"/>
                  <a:pt x="293" y="470"/>
                </a:cubicBezTo>
                <a:lnTo>
                  <a:pt x="293" y="582"/>
                </a:lnTo>
                <a:lnTo>
                  <a:pt x="149" y="582"/>
                </a:lnTo>
                <a:cubicBezTo>
                  <a:pt x="142" y="553"/>
                  <a:pt x="126" y="525"/>
                  <a:pt x="105" y="503"/>
                </a:cubicBezTo>
                <a:lnTo>
                  <a:pt x="293" y="25"/>
                </a:lnTo>
                <a:lnTo>
                  <a:pt x="293" y="105"/>
                </a:lnTo>
                <a:cubicBezTo>
                  <a:pt x="293" y="110"/>
                  <a:pt x="296" y="114"/>
                  <a:pt x="299" y="116"/>
                </a:cubicBezTo>
                <a:cubicBezTo>
                  <a:pt x="303" y="118"/>
                  <a:pt x="308" y="118"/>
                  <a:pt x="311" y="116"/>
                </a:cubicBezTo>
                <a:cubicBezTo>
                  <a:pt x="313" y="115"/>
                  <a:pt x="314" y="114"/>
                  <a:pt x="315" y="114"/>
                </a:cubicBezTo>
                <a:cubicBezTo>
                  <a:pt x="324" y="103"/>
                  <a:pt x="337" y="97"/>
                  <a:pt x="352" y="98"/>
                </a:cubicBezTo>
                <a:cubicBezTo>
                  <a:pt x="372" y="100"/>
                  <a:pt x="388" y="117"/>
                  <a:pt x="390" y="136"/>
                </a:cubicBezTo>
                <a:cubicBezTo>
                  <a:pt x="392" y="148"/>
                  <a:pt x="388" y="161"/>
                  <a:pt x="380" y="169"/>
                </a:cubicBezTo>
                <a:cubicBezTo>
                  <a:pt x="363" y="188"/>
                  <a:pt x="331" y="188"/>
                  <a:pt x="315" y="168"/>
                </a:cubicBezTo>
                <a:cubicBezTo>
                  <a:pt x="311" y="165"/>
                  <a:pt x="306" y="163"/>
                  <a:pt x="301" y="165"/>
                </a:cubicBezTo>
                <a:cubicBezTo>
                  <a:pt x="296" y="166"/>
                  <a:pt x="293" y="171"/>
                  <a:pt x="293" y="176"/>
                </a:cubicBezTo>
                <a:lnTo>
                  <a:pt x="293" y="294"/>
                </a:lnTo>
                <a:lnTo>
                  <a:pt x="237" y="294"/>
                </a:lnTo>
                <a:cubicBezTo>
                  <a:pt x="242" y="285"/>
                  <a:pt x="244" y="275"/>
                  <a:pt x="244" y="264"/>
                </a:cubicBezTo>
                <a:cubicBezTo>
                  <a:pt x="244" y="244"/>
                  <a:pt x="235" y="225"/>
                  <a:pt x="220" y="212"/>
                </a:cubicBezTo>
                <a:cubicBezTo>
                  <a:pt x="205" y="199"/>
                  <a:pt x="185" y="194"/>
                  <a:pt x="165" y="198"/>
                </a:cubicBezTo>
                <a:cubicBezTo>
                  <a:pt x="137" y="202"/>
                  <a:pt x="115" y="225"/>
                  <a:pt x="110" y="253"/>
                </a:cubicBezTo>
                <a:cubicBezTo>
                  <a:pt x="108" y="268"/>
                  <a:pt x="110" y="282"/>
                  <a:pt x="116" y="294"/>
                </a:cubicBezTo>
                <a:lnTo>
                  <a:pt x="25" y="294"/>
                </a:lnTo>
                <a:cubicBezTo>
                  <a:pt x="32" y="149"/>
                  <a:pt x="148" y="32"/>
                  <a:pt x="293" y="25"/>
                </a:cubicBezTo>
                <a:lnTo>
                  <a:pt x="105" y="503"/>
                </a:lnTo>
                <a:close/>
                <a:moveTo>
                  <a:pt x="318" y="25"/>
                </a:moveTo>
                <a:lnTo>
                  <a:pt x="318" y="25"/>
                </a:lnTo>
                <a:cubicBezTo>
                  <a:pt x="464" y="31"/>
                  <a:pt x="582" y="148"/>
                  <a:pt x="588" y="294"/>
                </a:cubicBezTo>
                <a:lnTo>
                  <a:pt x="531" y="294"/>
                </a:lnTo>
                <a:cubicBezTo>
                  <a:pt x="536" y="285"/>
                  <a:pt x="538" y="275"/>
                  <a:pt x="538" y="264"/>
                </a:cubicBezTo>
                <a:cubicBezTo>
                  <a:pt x="538" y="245"/>
                  <a:pt x="530" y="226"/>
                  <a:pt x="516" y="214"/>
                </a:cubicBezTo>
                <a:cubicBezTo>
                  <a:pt x="502" y="201"/>
                  <a:pt x="482" y="195"/>
                  <a:pt x="463" y="197"/>
                </a:cubicBezTo>
                <a:cubicBezTo>
                  <a:pt x="432" y="200"/>
                  <a:pt x="407" y="226"/>
                  <a:pt x="404" y="258"/>
                </a:cubicBezTo>
                <a:cubicBezTo>
                  <a:pt x="402" y="270"/>
                  <a:pt x="405" y="283"/>
                  <a:pt x="411" y="294"/>
                </a:cubicBezTo>
                <a:lnTo>
                  <a:pt x="318" y="294"/>
                </a:lnTo>
                <a:lnTo>
                  <a:pt x="318" y="201"/>
                </a:lnTo>
                <a:cubicBezTo>
                  <a:pt x="343" y="214"/>
                  <a:pt x="378" y="208"/>
                  <a:pt x="398" y="186"/>
                </a:cubicBezTo>
                <a:cubicBezTo>
                  <a:pt x="411" y="172"/>
                  <a:pt x="417" y="152"/>
                  <a:pt x="415" y="134"/>
                </a:cubicBezTo>
                <a:cubicBezTo>
                  <a:pt x="411" y="102"/>
                  <a:pt x="386" y="77"/>
                  <a:pt x="354" y="74"/>
                </a:cubicBezTo>
                <a:cubicBezTo>
                  <a:pt x="341" y="73"/>
                  <a:pt x="329" y="75"/>
                  <a:pt x="318" y="81"/>
                </a:cubicBezTo>
                <a:lnTo>
                  <a:pt x="318" y="25"/>
                </a:lnTo>
                <a:close/>
                <a:moveTo>
                  <a:pt x="307" y="0"/>
                </a:moveTo>
                <a:lnTo>
                  <a:pt x="307" y="0"/>
                </a:lnTo>
                <a:cubicBezTo>
                  <a:pt x="138" y="0"/>
                  <a:pt x="0" y="138"/>
                  <a:pt x="0" y="306"/>
                </a:cubicBezTo>
                <a:cubicBezTo>
                  <a:pt x="0" y="387"/>
                  <a:pt x="31" y="463"/>
                  <a:pt x="87" y="521"/>
                </a:cubicBezTo>
                <a:cubicBezTo>
                  <a:pt x="115" y="548"/>
                  <a:pt x="130" y="585"/>
                  <a:pt x="130" y="625"/>
                </a:cubicBezTo>
                <a:lnTo>
                  <a:pt x="130" y="712"/>
                </a:lnTo>
                <a:cubicBezTo>
                  <a:pt x="130" y="727"/>
                  <a:pt x="142" y="740"/>
                  <a:pt x="158" y="740"/>
                </a:cubicBezTo>
                <a:lnTo>
                  <a:pt x="164" y="740"/>
                </a:lnTo>
                <a:cubicBezTo>
                  <a:pt x="169" y="779"/>
                  <a:pt x="203" y="809"/>
                  <a:pt x="243" y="809"/>
                </a:cubicBezTo>
                <a:lnTo>
                  <a:pt x="368" y="809"/>
                </a:lnTo>
                <a:cubicBezTo>
                  <a:pt x="408" y="809"/>
                  <a:pt x="441" y="779"/>
                  <a:pt x="447" y="740"/>
                </a:cubicBezTo>
                <a:lnTo>
                  <a:pt x="452" y="740"/>
                </a:lnTo>
                <a:cubicBezTo>
                  <a:pt x="468" y="740"/>
                  <a:pt x="481" y="727"/>
                  <a:pt x="481" y="712"/>
                </a:cubicBezTo>
                <a:lnTo>
                  <a:pt x="481" y="628"/>
                </a:lnTo>
                <a:cubicBezTo>
                  <a:pt x="481" y="588"/>
                  <a:pt x="497" y="550"/>
                  <a:pt x="524" y="522"/>
                </a:cubicBezTo>
                <a:cubicBezTo>
                  <a:pt x="582" y="464"/>
                  <a:pt x="613" y="387"/>
                  <a:pt x="613" y="306"/>
                </a:cubicBezTo>
                <a:cubicBezTo>
                  <a:pt x="613" y="138"/>
                  <a:pt x="475" y="0"/>
                  <a:pt x="307" y="0"/>
                </a:cubicBezTo>
                <a:close/>
              </a:path>
            </a:pathLst>
          </a:custGeom>
          <a:solidFill>
            <a:schemeClr val="bg2"/>
          </a:solidFill>
          <a:ln>
            <a:noFill/>
          </a:ln>
          <a:effectLst/>
        </p:spPr>
        <p:txBody>
          <a:bodyPr wrap="none" anchor="ctr"/>
          <a:lstStyle/>
          <a:p>
            <a:endParaRPr lang="en-US" dirty="0">
              <a:latin typeface="Roboto Condensed Light" panose="02000000000000000000" pitchFamily="2" charset="0"/>
            </a:endParaRPr>
          </a:p>
        </p:txBody>
      </p:sp>
      <p:sp>
        <p:nvSpPr>
          <p:cNvPr id="27" name="TextBox 26">
            <a:extLst>
              <a:ext uri="{FF2B5EF4-FFF2-40B4-BE49-F238E27FC236}">
                <a16:creationId xmlns:a16="http://schemas.microsoft.com/office/drawing/2014/main" id="{04DDABBE-98A2-4507-A13A-1EA79F3E65D3}"/>
              </a:ext>
            </a:extLst>
          </p:cNvPr>
          <p:cNvSpPr txBox="1"/>
          <p:nvPr/>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21</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424354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7F83C-53BE-854C-81B6-A99DD6EDD402}"/>
              </a:ext>
            </a:extLst>
          </p:cNvPr>
          <p:cNvSpPr>
            <a:spLocks noGrp="1"/>
          </p:cNvSpPr>
          <p:nvPr>
            <p:ph type="title"/>
          </p:nvPr>
        </p:nvSpPr>
        <p:spPr/>
        <p:txBody>
          <a:bodyPr/>
          <a:lstStyle/>
          <a:p>
            <a:r>
              <a:rPr lang="en-CA" sz="4000" spc="-79" dirty="0">
                <a:latin typeface="Montserrat SemiBold" panose="00000700000000000000" pitchFamily="2" charset="0"/>
              </a:rPr>
              <a:t>Insight summary</a:t>
            </a:r>
            <a:endParaRPr lang="en-US" sz="4000" dirty="0">
              <a:latin typeface="Montserrat SemiBold" panose="00000700000000000000" pitchFamily="2" charset="0"/>
            </a:endParaRPr>
          </a:p>
        </p:txBody>
      </p:sp>
      <p:graphicFrame>
        <p:nvGraphicFramePr>
          <p:cNvPr id="25" name="Table 24">
            <a:extLst>
              <a:ext uri="{FF2B5EF4-FFF2-40B4-BE49-F238E27FC236}">
                <a16:creationId xmlns:a16="http://schemas.microsoft.com/office/drawing/2014/main" id="{33A80B2B-1D03-4BCD-AEB8-647ADC62AD9F}"/>
              </a:ext>
            </a:extLst>
          </p:cNvPr>
          <p:cNvGraphicFramePr>
            <a:graphicFrameLocks noGrp="1"/>
          </p:cNvGraphicFramePr>
          <p:nvPr/>
        </p:nvGraphicFramePr>
        <p:xfrm>
          <a:off x="3553097" y="429090"/>
          <a:ext cx="8286384" cy="1066800"/>
        </p:xfrm>
        <a:graphic>
          <a:graphicData uri="http://schemas.openxmlformats.org/drawingml/2006/table">
            <a:tbl>
              <a:tblPr bandRow="1">
                <a:tableStyleId>{5C22544A-7EE6-4342-B048-85BDC9FD1C3A}</a:tableStyleId>
              </a:tblPr>
              <a:tblGrid>
                <a:gridCol w="8286384">
                  <a:extLst>
                    <a:ext uri="{9D8B030D-6E8A-4147-A177-3AD203B41FA5}">
                      <a16:colId xmlns:a16="http://schemas.microsoft.com/office/drawing/2014/main" val="1362635670"/>
                    </a:ext>
                  </a:extLst>
                </a:gridCol>
              </a:tblGrid>
              <a:tr h="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Overarching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557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Your organization’s value streams and the associated business capabilities require effectively governed data. Without this, you face the impact of elevated operational costs, missed opportunities, eroded stakeholder satisfaction, and exposure to increased business risk.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6" name="Table 25">
            <a:extLst>
              <a:ext uri="{FF2B5EF4-FFF2-40B4-BE49-F238E27FC236}">
                <a16:creationId xmlns:a16="http://schemas.microsoft.com/office/drawing/2014/main" id="{C09FA1B5-E16C-43CC-976D-E5325F4D9615}"/>
              </a:ext>
            </a:extLst>
          </p:cNvPr>
          <p:cNvGraphicFramePr>
            <a:graphicFrameLocks noGrp="1"/>
          </p:cNvGraphicFramePr>
          <p:nvPr/>
        </p:nvGraphicFramePr>
        <p:xfrm>
          <a:off x="3553097" y="1709108"/>
          <a:ext cx="2677886" cy="2560320"/>
        </p:xfrm>
        <a:graphic>
          <a:graphicData uri="http://schemas.openxmlformats.org/drawingml/2006/table">
            <a:tbl>
              <a:tblPr bandRow="1">
                <a:tableStyleId>{5C22544A-7EE6-4342-B048-85BDC9FD1C3A}</a:tableStyleId>
              </a:tblPr>
              <a:tblGrid>
                <a:gridCol w="2677886">
                  <a:extLst>
                    <a:ext uri="{9D8B030D-6E8A-4147-A177-3AD203B41FA5}">
                      <a16:colId xmlns:a16="http://schemas.microsoft.com/office/drawing/2014/main" val="1362635670"/>
                    </a:ext>
                  </a:extLst>
                </a:gridCol>
              </a:tblGrid>
              <a:tr h="397625">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Insight 1</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21626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Data governance should not sit as an island in your organization. It must continuously align with the organization’s enterprise governance function. It shouldn’t be perceived as a pet project of IT, but rather as an enterprise-wide, business-driven initiative.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7" name="Table 26">
            <a:extLst>
              <a:ext uri="{FF2B5EF4-FFF2-40B4-BE49-F238E27FC236}">
                <a16:creationId xmlns:a16="http://schemas.microsoft.com/office/drawing/2014/main" id="{F3AD3190-68CD-4553-B716-65571393DC30}"/>
              </a:ext>
            </a:extLst>
          </p:cNvPr>
          <p:cNvGraphicFramePr>
            <a:graphicFrameLocks noGrp="1"/>
          </p:cNvGraphicFramePr>
          <p:nvPr/>
        </p:nvGraphicFramePr>
        <p:xfrm>
          <a:off x="6357346" y="1709108"/>
          <a:ext cx="2677886" cy="2560320"/>
        </p:xfrm>
        <a:graphic>
          <a:graphicData uri="http://schemas.openxmlformats.org/drawingml/2006/table">
            <a:tbl>
              <a:tblPr bandRow="1">
                <a:tableStyleId>{5C22544A-7EE6-4342-B048-85BDC9FD1C3A}</a:tableStyleId>
              </a:tblPr>
              <a:tblGrid>
                <a:gridCol w="2677886">
                  <a:extLst>
                    <a:ext uri="{9D8B030D-6E8A-4147-A177-3AD203B41FA5}">
                      <a16:colId xmlns:a16="http://schemas.microsoft.com/office/drawing/2014/main" val="1362635670"/>
                    </a:ext>
                  </a:extLst>
                </a:gridCol>
              </a:tblGrid>
              <a:tr h="290238">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Insight 2</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1823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rgbClr val="2576B7"/>
                          </a:solidFill>
                          <a:latin typeface="Roboto Condensed Light" panose="02000000000000000000" pitchFamily="2" charset="0"/>
                          <a:ea typeface="Roboto Condensed Light" panose="02000000000000000000" pitchFamily="2" charset="0"/>
                          <a:cs typeface="+mn-cs"/>
                        </a:rPr>
                        <a:t>Ensure your data governance program delivers measurable business value by aligning the associated data governance initiatives with the business architecture. Leverage the measures of success or KPIs of the underlying business capabilities to demonstrate the value data governance has yielded for the organization.</a:t>
                      </a:r>
                      <a:endParaRPr lang="en-CA" sz="1400" kern="1200" dirty="0">
                        <a:solidFill>
                          <a:srgbClr val="2576B7"/>
                        </a:solidFill>
                        <a:latin typeface="Roboto Condensed Light" panose="02000000000000000000" pitchFamily="2" charset="0"/>
                        <a:ea typeface="Roboto Condensed Light" panose="02000000000000000000" pitchFamily="2"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8" name="Table 27">
            <a:extLst>
              <a:ext uri="{FF2B5EF4-FFF2-40B4-BE49-F238E27FC236}">
                <a16:creationId xmlns:a16="http://schemas.microsoft.com/office/drawing/2014/main" id="{B64523AE-FEE2-428C-838E-7B923146631D}"/>
              </a:ext>
            </a:extLst>
          </p:cNvPr>
          <p:cNvGraphicFramePr>
            <a:graphicFrameLocks noGrp="1"/>
          </p:cNvGraphicFramePr>
          <p:nvPr/>
        </p:nvGraphicFramePr>
        <p:xfrm>
          <a:off x="9161595" y="1709106"/>
          <a:ext cx="2677886" cy="2560319"/>
        </p:xfrm>
        <a:graphic>
          <a:graphicData uri="http://schemas.openxmlformats.org/drawingml/2006/table">
            <a:tbl>
              <a:tblPr bandRow="1">
                <a:tableStyleId>{5C22544A-7EE6-4342-B048-85BDC9FD1C3A}</a:tableStyleId>
              </a:tblPr>
              <a:tblGrid>
                <a:gridCol w="2677886">
                  <a:extLst>
                    <a:ext uri="{9D8B030D-6E8A-4147-A177-3AD203B41FA5}">
                      <a16:colId xmlns:a16="http://schemas.microsoft.com/office/drawing/2014/main" val="1362635670"/>
                    </a:ext>
                  </a:extLst>
                </a:gridCol>
              </a:tblGrid>
              <a:tr h="406098">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Insight 3</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2154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200" dirty="0">
                          <a:solidFill>
                            <a:srgbClr val="2576B7"/>
                          </a:solidFill>
                          <a:latin typeface="Roboto Condensed Light" panose="02000000000000000000" pitchFamily="2" charset="0"/>
                          <a:ea typeface="Roboto Condensed Light" panose="02000000000000000000" pitchFamily="2" charset="0"/>
                          <a:cs typeface="+mn-cs"/>
                        </a:rPr>
                        <a:t>Data governance remains the foundation of all forms of reporting and analytics. Advanced capabilities such as AI and machine learning require effectively governed data to fuel their success.</a:t>
                      </a:r>
                    </a:p>
                    <a:p>
                      <a:pPr marL="0" indent="0">
                        <a:lnSpc>
                          <a:spcPct val="100000"/>
                        </a:lnSpc>
                        <a:buNone/>
                      </a:pPr>
                      <a:endParaRPr lang="en-CA" sz="1400" kern="1200" dirty="0">
                        <a:solidFill>
                          <a:srgbClr val="2576B7"/>
                        </a:solidFill>
                        <a:latin typeface="Roboto Condensed Light" panose="02000000000000000000" pitchFamily="2" charset="0"/>
                        <a:ea typeface="Roboto Condensed Light" panose="02000000000000000000" pitchFamily="2"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30" name="Table 29">
            <a:extLst>
              <a:ext uri="{FF2B5EF4-FFF2-40B4-BE49-F238E27FC236}">
                <a16:creationId xmlns:a16="http://schemas.microsoft.com/office/drawing/2014/main" id="{99CBCCF7-D5B5-4A4A-9A88-77D5C5CD1BA8}"/>
              </a:ext>
            </a:extLst>
          </p:cNvPr>
          <p:cNvGraphicFramePr>
            <a:graphicFrameLocks noGrp="1"/>
          </p:cNvGraphicFramePr>
          <p:nvPr/>
        </p:nvGraphicFramePr>
        <p:xfrm>
          <a:off x="3553097" y="4578765"/>
          <a:ext cx="8208644" cy="1850146"/>
        </p:xfrm>
        <a:graphic>
          <a:graphicData uri="http://schemas.openxmlformats.org/drawingml/2006/table">
            <a:tbl>
              <a:tblPr bandRow="1">
                <a:tableStyleId>{5C22544A-7EE6-4342-B048-85BDC9FD1C3A}</a:tableStyleId>
              </a:tblPr>
              <a:tblGrid>
                <a:gridCol w="8208644">
                  <a:extLst>
                    <a:ext uri="{9D8B030D-6E8A-4147-A177-3AD203B41FA5}">
                      <a16:colId xmlns:a16="http://schemas.microsoft.com/office/drawing/2014/main" val="1362635670"/>
                    </a:ext>
                  </a:extLst>
                </a:gridCol>
              </a:tblGrid>
              <a:tr h="477151">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Tactical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13729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rgbClr val="2576B7"/>
                          </a:solidFill>
                          <a:latin typeface="Roboto Condensed Light" panose="02000000000000000000" pitchFamily="2" charset="0"/>
                          <a:ea typeface="Roboto Condensed Light" panose="02000000000000000000" pitchFamily="2" charset="0"/>
                          <a:cs typeface="+mn-cs"/>
                        </a:rPr>
                        <a:t>Tailor your data literacy program to meet your organization’s needs, filling your range of knowledge gaps and catering to your different levels of stakeholders.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rgbClr val="2576B7"/>
                          </a:solidFill>
                          <a:latin typeface="Roboto Condensed Light" panose="02000000000000000000" pitchFamily="2" charset="0"/>
                          <a:ea typeface="Roboto Condensed Light" panose="02000000000000000000" pitchFamily="2" charset="0"/>
                          <a:cs typeface="+mn-cs"/>
                        </a:rPr>
                        <a:t>When it comes to rolling out a data literacy program, there is no one-size-fits-all solution. Your data literacy program 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rgbClr val="2576B7"/>
                          </a:solidFill>
                          <a:latin typeface="Roboto Condensed Light" panose="02000000000000000000" pitchFamily="2" charset="0"/>
                          <a:ea typeface="Roboto Condensed Light" panose="02000000000000000000" pitchFamily="2" charset="0"/>
                          <a:cs typeface="+mn-cs"/>
                        </a:rPr>
                        <a:t>intended to fill the knowledge gaps about data, as they exist in your organization. It should be targeted across the board – from your executive leadership and management through to the subject matter experts across different lines of the business in your organization. </a:t>
                      </a:r>
                      <a:endParaRPr lang="en-CA" sz="1400" kern="1200" dirty="0">
                        <a:solidFill>
                          <a:srgbClr val="2576B7"/>
                        </a:solidFill>
                        <a:latin typeface="Roboto Condensed Light" panose="02000000000000000000" pitchFamily="2" charset="0"/>
                        <a:ea typeface="Roboto Condensed Light" panose="02000000000000000000" pitchFamily="2"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sp>
        <p:nvSpPr>
          <p:cNvPr id="8" name="TextBox 7">
            <a:extLst>
              <a:ext uri="{FF2B5EF4-FFF2-40B4-BE49-F238E27FC236}">
                <a16:creationId xmlns:a16="http://schemas.microsoft.com/office/drawing/2014/main" id="{1C36F262-0014-4F4E-9E21-4838AC53BA23}"/>
              </a:ext>
            </a:extLst>
          </p:cNvPr>
          <p:cNvSpPr txBox="1"/>
          <p:nvPr/>
        </p:nvSpPr>
        <p:spPr>
          <a:xfrm>
            <a:off x="8804021" y="6459093"/>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22</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650018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105" y="530021"/>
            <a:ext cx="11536205" cy="1130188"/>
          </a:xfrm>
        </p:spPr>
        <p:txBody>
          <a:bodyPr>
            <a:noAutofit/>
          </a:bodyPr>
          <a:lstStyle/>
          <a:p>
            <a:r>
              <a:rPr lang="en-US" sz="4000" dirty="0">
                <a:latin typeface="Montserrat SemiBold" panose="00000700000000000000" pitchFamily="2" charset="0"/>
              </a:rPr>
              <a:t>Info-Tech’s methodology for establishing data governance</a:t>
            </a:r>
            <a:endParaRPr lang="en-US" sz="4000" dirty="0">
              <a:solidFill>
                <a:srgbClr val="717272"/>
              </a:solidFill>
              <a:latin typeface="Montserrat SemiBold" panose="00000700000000000000" pitchFamily="2" charset="0"/>
            </a:endParaRPr>
          </a:p>
        </p:txBody>
      </p:sp>
      <p:sp>
        <p:nvSpPr>
          <p:cNvPr id="7" name="Rectangle 6">
            <a:extLst>
              <a:ext uri="{FF2B5EF4-FFF2-40B4-BE49-F238E27FC236}">
                <a16:creationId xmlns:a16="http://schemas.microsoft.com/office/drawing/2014/main" id="{CD4FD073-B817-4E3F-89E9-A6CEE16BA7E5}"/>
              </a:ext>
            </a:extLst>
          </p:cNvPr>
          <p:cNvSpPr/>
          <p:nvPr/>
        </p:nvSpPr>
        <p:spPr>
          <a:xfrm flipV="1">
            <a:off x="354105" y="1785789"/>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aphicFrame>
        <p:nvGraphicFramePr>
          <p:cNvPr id="8" name="Table 7">
            <a:extLst>
              <a:ext uri="{FF2B5EF4-FFF2-40B4-BE49-F238E27FC236}">
                <a16:creationId xmlns:a16="http://schemas.microsoft.com/office/drawing/2014/main" id="{7596626A-A49E-49CC-A20B-FA99D5E0E724}"/>
              </a:ext>
            </a:extLst>
          </p:cNvPr>
          <p:cNvGraphicFramePr>
            <a:graphicFrameLocks noGrp="1"/>
          </p:cNvGraphicFramePr>
          <p:nvPr>
            <p:extLst>
              <p:ext uri="{D42A27DB-BD31-4B8C-83A1-F6EECF244321}">
                <p14:modId xmlns:p14="http://schemas.microsoft.com/office/powerpoint/2010/main" val="2496564667"/>
              </p:ext>
            </p:extLst>
          </p:nvPr>
        </p:nvGraphicFramePr>
        <p:xfrm>
          <a:off x="378372" y="2070538"/>
          <a:ext cx="11515179" cy="4171201"/>
        </p:xfrm>
        <a:graphic>
          <a:graphicData uri="http://schemas.openxmlformats.org/drawingml/2006/table">
            <a:tbl>
              <a:tblPr firstRow="1" bandRow="1">
                <a:tableStyleId>{5C22544A-7EE6-4342-B048-85BDC9FD1C3A}</a:tableStyleId>
              </a:tblPr>
              <a:tblGrid>
                <a:gridCol w="1955395">
                  <a:extLst>
                    <a:ext uri="{9D8B030D-6E8A-4147-A177-3AD203B41FA5}">
                      <a16:colId xmlns:a16="http://schemas.microsoft.com/office/drawing/2014/main" val="976837652"/>
                    </a:ext>
                  </a:extLst>
                </a:gridCol>
                <a:gridCol w="3330054">
                  <a:extLst>
                    <a:ext uri="{9D8B030D-6E8A-4147-A177-3AD203B41FA5}">
                      <a16:colId xmlns:a16="http://schemas.microsoft.com/office/drawing/2014/main" val="2500794229"/>
                    </a:ext>
                  </a:extLst>
                </a:gridCol>
                <a:gridCol w="3289110">
                  <a:extLst>
                    <a:ext uri="{9D8B030D-6E8A-4147-A177-3AD203B41FA5}">
                      <a16:colId xmlns:a16="http://schemas.microsoft.com/office/drawing/2014/main" val="1791260046"/>
                    </a:ext>
                  </a:extLst>
                </a:gridCol>
                <a:gridCol w="2940620">
                  <a:extLst>
                    <a:ext uri="{9D8B030D-6E8A-4147-A177-3AD203B41FA5}">
                      <a16:colId xmlns:a16="http://schemas.microsoft.com/office/drawing/2014/main" val="4002077772"/>
                    </a:ext>
                  </a:extLst>
                </a:gridCol>
              </a:tblGrid>
              <a:tr h="1065472">
                <a:tc>
                  <a:txBody>
                    <a:bodyPr/>
                    <a:lstStyle/>
                    <a:p>
                      <a:pPr marL="12700" marR="962660" indent="0">
                        <a:lnSpc>
                          <a:spcPct val="101000"/>
                        </a:lnSpc>
                        <a:spcBef>
                          <a:spcPts val="2045"/>
                        </a:spcBef>
                        <a:tabLst/>
                      </a:pPr>
                      <a:endParaRPr sz="1200" b="0" i="0" dirty="0">
                        <a:latin typeface="Montserrat SemiBold" pitchFamily="2" charset="77"/>
                        <a:cs typeface="Arial" panose="020B0604020202020204" pitchFamily="34" charset="0"/>
                      </a:endParaRPr>
                    </a:p>
                  </a:txBody>
                  <a:tcPr marL="108000" marR="0" marT="216000" marB="108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1800" b="0" i="0" spc="6" dirty="0">
                          <a:solidFill>
                            <a:srgbClr val="2576B7"/>
                          </a:solidFill>
                          <a:latin typeface="Montserrat SemiBold" pitchFamily="2" charset="77"/>
                          <a:cs typeface="Arial" panose="020B0604020202020204" pitchFamily="34" charset="0"/>
                        </a:rPr>
                        <a:t>1. </a:t>
                      </a:r>
                      <a:r>
                        <a:rPr lang="en-US" sz="1800" b="0" i="0" spc="6" dirty="0">
                          <a:solidFill>
                            <a:srgbClr val="2576B7"/>
                          </a:solidFill>
                          <a:latin typeface="Montserrat SemiBold" pitchFamily="2" charset="77"/>
                          <a:cs typeface="Arial" panose="020B0604020202020204" pitchFamily="34" charset="0"/>
                        </a:rPr>
                        <a:t>Build Business and User Context</a:t>
                      </a: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b="0" i="0" spc="6" dirty="0">
                          <a:solidFill>
                            <a:srgbClr val="2576B7"/>
                          </a:solidFill>
                          <a:latin typeface="Montserrat SemiBold" pitchFamily="2" charset="77"/>
                          <a:cs typeface="Arial" panose="020B0604020202020204" pitchFamily="34" charset="0"/>
                        </a:rPr>
                        <a:t>2. </a:t>
                      </a:r>
                      <a:r>
                        <a:rPr lang="en-US" sz="1800" b="0" i="0" spc="6" dirty="0">
                          <a:solidFill>
                            <a:srgbClr val="2576B7"/>
                          </a:solidFill>
                          <a:latin typeface="Montserrat SemiBold" pitchFamily="2" charset="77"/>
                          <a:cs typeface="Arial" panose="020B0604020202020204" pitchFamily="34" charset="0"/>
                        </a:rPr>
                        <a:t>Understand Your Current Data Governance  Capabilities</a:t>
                      </a: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b="0" i="0" spc="6" dirty="0">
                          <a:solidFill>
                            <a:srgbClr val="2576B7"/>
                          </a:solidFill>
                          <a:latin typeface="Montserrat SemiBold" pitchFamily="2" charset="77"/>
                          <a:cs typeface="Arial" panose="020B0604020202020204" pitchFamily="34" charset="0"/>
                        </a:rPr>
                        <a:t>3. Build a Target State Roadmap and Plan</a:t>
                      </a:r>
                      <a:endParaRPr lang="en-CA" sz="18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2052837071"/>
                  </a:ext>
                </a:extLst>
              </a:tr>
              <a:tr h="809635">
                <a:tc>
                  <a:txBody>
                    <a:bodyPr/>
                    <a:lstStyle/>
                    <a:p>
                      <a:r>
                        <a:rPr lang="en-US" sz="1400" b="1" i="0" dirty="0">
                          <a:solidFill>
                            <a:srgbClr val="4A4A4A"/>
                          </a:solidFill>
                          <a:latin typeface="Montserrat SemiBold" pitchFamily="2" charset="77"/>
                        </a:rPr>
                        <a:t>Phase Steps</a:t>
                      </a:r>
                    </a:p>
                  </a:txBody>
                  <a:tcPr marL="108000" marR="0" marT="36000" marB="144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US" sz="13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Substantiate Business Drivers</a:t>
                      </a:r>
                    </a:p>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US" sz="13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Build High-Value Use Cases for Data Governance</a:t>
                      </a:r>
                      <a:endParaRPr lang="en-CA" sz="13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indent="0" algn="ctr">
                        <a:lnSpc>
                          <a:spcPct val="100000"/>
                        </a:lnSpc>
                        <a:buFont typeface="Arial" panose="020B0604020202020204" pitchFamily="34" charset="0"/>
                        <a:buNone/>
                      </a:pPr>
                      <a:r>
                        <a:rPr lang="en-US" sz="13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1. Understand the Key Components of Data Governance</a:t>
                      </a:r>
                    </a:p>
                    <a:p>
                      <a:pPr marL="0" indent="0" algn="ctr">
                        <a:lnSpc>
                          <a:spcPct val="100000"/>
                        </a:lnSpc>
                        <a:buFont typeface="Arial" panose="020B0604020202020204" pitchFamily="34" charset="0"/>
                        <a:buNone/>
                      </a:pPr>
                      <a:r>
                        <a:rPr lang="en-US" sz="13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2. Gauge Your Organization’s  Current Data Culture</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algn="ctr">
                        <a:lnSpc>
                          <a:spcPct val="100000"/>
                        </a:lnSpc>
                      </a:pPr>
                      <a:r>
                        <a:rPr lang="en-US" sz="13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1. Formulate an Actionable Roadmap and Right-Sized Plan</a:t>
                      </a:r>
                    </a:p>
                  </a:txBody>
                  <a:tcPr marL="46800" marR="108000" marT="36000" marB="144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106570360"/>
                  </a:ext>
                </a:extLst>
              </a:tr>
              <a:tr h="2214606">
                <a:tc>
                  <a:txBody>
                    <a:bodyPr/>
                    <a:lstStyle/>
                    <a:p>
                      <a:r>
                        <a:rPr lang="en-US" sz="1400" b="1" i="0" dirty="0">
                          <a:solidFill>
                            <a:srgbClr val="4A4A4A"/>
                          </a:solidFill>
                          <a:latin typeface="Montserrat SemiBold" pitchFamily="2" charset="77"/>
                        </a:rPr>
                        <a:t>Phase Outcomes</a:t>
                      </a:r>
                    </a:p>
                  </a:txBody>
                  <a:tcPr marL="108000" marR="108000" marT="108000" marB="108000"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Your organization’s business capabilities and value streams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A business capability map for your organization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Categorization of your organization’s key capabilities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A strategy map tied to data governance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High-value use cases for data governance</a:t>
                      </a: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171450" indent="-171450" algn="l">
                        <a:lnSpc>
                          <a:spcPct val="100000"/>
                        </a:lnSpc>
                        <a:buFont typeface="Arial" panose="020B0604020202020204" pitchFamily="34" charset="0"/>
                        <a:buChar char="•"/>
                      </a:pPr>
                      <a:r>
                        <a:rPr lang="en-US" sz="13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An understanding of the core components of an effective data governance program</a:t>
                      </a:r>
                    </a:p>
                    <a:p>
                      <a:pPr marL="171450" indent="-171450" algn="l">
                        <a:lnSpc>
                          <a:spcPct val="100000"/>
                        </a:lnSpc>
                        <a:buFont typeface="Arial" panose="020B0604020202020204" pitchFamily="34" charset="0"/>
                        <a:buChar char="•"/>
                      </a:pPr>
                      <a:r>
                        <a:rPr lang="en-US" sz="13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An understanding your organization’s  current data culture</a:t>
                      </a: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171450" indent="-171450" algn="l">
                        <a:lnSpc>
                          <a:spcPct val="100000"/>
                        </a:lnSpc>
                        <a:buFont typeface="Arial" panose="020B0604020202020204" pitchFamily="34" charset="0"/>
                        <a:buChar char="•"/>
                      </a:pPr>
                      <a:r>
                        <a:rPr lang="en-US" sz="13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A data governance roadmap and target-state plan comprising of prioritized initiatives</a:t>
                      </a:r>
                    </a:p>
                  </a:txBody>
                  <a:tcPr marL="180000" marR="180000" marT="180000" marB="18000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385565625"/>
                  </a:ext>
                </a:extLst>
              </a:tr>
            </a:tbl>
          </a:graphicData>
        </a:graphic>
      </p:graphicFrame>
    </p:spTree>
    <p:extLst>
      <p:ext uri="{BB962C8B-B14F-4D97-AF65-F5344CB8AC3E}">
        <p14:creationId xmlns:p14="http://schemas.microsoft.com/office/powerpoint/2010/main" val="2595972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6BB3CB-E573-174B-83BB-8EEF9C3E5BF1}"/>
              </a:ext>
            </a:extLst>
          </p:cNvPr>
          <p:cNvSpPr/>
          <p:nvPr/>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Roboto Condensed Light" panose="02000000000000000000" pitchFamily="2" charset="0"/>
              <a:ea typeface="+mn-ea"/>
              <a:cs typeface="+mn-cs"/>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5226982" y="1178421"/>
            <a:ext cx="5686987" cy="456696"/>
          </a:xfrm>
        </p:spPr>
        <p:txBody>
          <a:bodyPr/>
          <a:lstStyle/>
          <a:p>
            <a:pPr lvl="0">
              <a:lnSpc>
                <a:spcPct val="100000"/>
              </a:lnSpc>
            </a:pPr>
            <a:r>
              <a:rPr lang="en-US" sz="1400" dirty="0">
                <a:solidFill>
                  <a:srgbClr val="000000"/>
                </a:solidFill>
                <a:latin typeface="Montserrat" pitchFamily="2" charset="77"/>
              </a:rPr>
              <a:t>Each step of this blueprint is accompanied by supporting deliverables to help you accomplish your goals:</a:t>
            </a:r>
          </a:p>
          <a:p>
            <a:endParaRPr lang="en-US" sz="1800" dirty="0">
              <a:solidFill>
                <a:srgbClr val="000000"/>
              </a:solidFill>
            </a:endParaRPr>
          </a:p>
        </p:txBody>
      </p:sp>
      <p:sp>
        <p:nvSpPr>
          <p:cNvPr id="4" name="Title 3">
            <a:extLst>
              <a:ext uri="{FF2B5EF4-FFF2-40B4-BE49-F238E27FC236}">
                <a16:creationId xmlns:a16="http://schemas.microsoft.com/office/drawing/2014/main" id="{58FD480F-D98C-5C4A-9642-E63AD86D3330}"/>
              </a:ext>
            </a:extLst>
          </p:cNvPr>
          <p:cNvSpPr>
            <a:spLocks noGrp="1"/>
          </p:cNvSpPr>
          <p:nvPr>
            <p:ph type="title"/>
          </p:nvPr>
        </p:nvSpPr>
        <p:spPr>
          <a:xfrm>
            <a:off x="5194300" y="542721"/>
            <a:ext cx="5956300" cy="605627"/>
          </a:xfrm>
        </p:spPr>
        <p:txBody>
          <a:bodyPr/>
          <a:lstStyle/>
          <a:p>
            <a:r>
              <a:rPr lang="en-CA" dirty="0"/>
              <a:t>Blueprint deliverables</a:t>
            </a:r>
            <a:endParaRPr lang="en-US" dirty="0"/>
          </a:p>
        </p:txBody>
      </p:sp>
      <p:sp>
        <p:nvSpPr>
          <p:cNvPr id="10" name="Text Placeholder 6">
            <a:extLst>
              <a:ext uri="{FF2B5EF4-FFF2-40B4-BE49-F238E27FC236}">
                <a16:creationId xmlns:a16="http://schemas.microsoft.com/office/drawing/2014/main" id="{082B9CCD-7DA0-4B2D-BFEC-F2E76798C491}"/>
              </a:ext>
            </a:extLst>
          </p:cNvPr>
          <p:cNvSpPr txBox="1">
            <a:spLocks/>
          </p:cNvSpPr>
          <p:nvPr/>
        </p:nvSpPr>
        <p:spPr>
          <a:xfrm>
            <a:off x="357173" y="641075"/>
            <a:ext cx="2719621" cy="45663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Montserrat SemiBold" pitchFamily="2" charset="77"/>
                <a:ea typeface="+mn-ea"/>
                <a:cs typeface="Arial" panose="020B0604020202020204" pitchFamily="34" charset="0"/>
              </a:rPr>
              <a:t>Key deliverable</a:t>
            </a:r>
            <a:r>
              <a:rPr kumimoji="0" lang="en-US" sz="2000" b="0" i="0" u="none" strike="noStrike" kern="1200" cap="none" spc="0" normalizeH="0" baseline="0" noProof="0" dirty="0">
                <a:ln>
                  <a:noFill/>
                </a:ln>
                <a:solidFill>
                  <a:srgbClr val="FFFFFF"/>
                </a:solidFill>
                <a:effectLst/>
                <a:uLnTx/>
                <a:uFillTx/>
                <a:latin typeface="Montserrat SemiBold" pitchFamily="2" charset="77"/>
                <a:ea typeface="+mn-ea"/>
                <a:cs typeface="Arial" panose="020B0604020202020204" pitchFamily="34" charset="0"/>
              </a:rPr>
              <a:t>:</a:t>
            </a:r>
          </a:p>
        </p:txBody>
      </p:sp>
      <p:sp>
        <p:nvSpPr>
          <p:cNvPr id="12" name="TextBox 11">
            <a:extLst>
              <a:ext uri="{FF2B5EF4-FFF2-40B4-BE49-F238E27FC236}">
                <a16:creationId xmlns:a16="http://schemas.microsoft.com/office/drawing/2014/main" id="{569449DD-6B21-4B47-B1C6-FB02CD3414D0}"/>
              </a:ext>
            </a:extLst>
          </p:cNvPr>
          <p:cNvSpPr txBox="1"/>
          <p:nvPr/>
        </p:nvSpPr>
        <p:spPr>
          <a:xfrm>
            <a:off x="4396876" y="2518651"/>
            <a:ext cx="2522505" cy="1962076"/>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400" b="0" i="0" u="none" strike="noStrike" kern="1200" cap="none" spc="-30" normalizeH="0" baseline="0" noProof="0" dirty="0">
                <a:ln>
                  <a:noFill/>
                </a:ln>
                <a:solidFill>
                  <a:srgbClr val="2576B7"/>
                </a:solidFill>
                <a:effectLst/>
                <a:uLnTx/>
                <a:uFillTx/>
                <a:latin typeface="Montserrat" pitchFamily="2" charset="77"/>
                <a:ea typeface="+mn-ea"/>
                <a:cs typeface="+mn-cs"/>
              </a:rPr>
              <a:t>Data Governance Planning and Roadmapping Workbook</a:t>
            </a:r>
          </a:p>
          <a:p>
            <a:pPr marL="289917" marR="242951" lvl="1" indent="0" algn="ctr" defTabSz="554437" rtl="0" eaLnBrk="1" fontAlgn="auto" latinLnBrk="0" hangingPunct="1">
              <a:lnSpc>
                <a:spcPct val="100000"/>
              </a:lnSpc>
              <a:spcBef>
                <a:spcPts val="55"/>
              </a:spcBef>
              <a:spcAft>
                <a:spcPts val="0"/>
              </a:spcAft>
              <a:buClrTx/>
              <a:buSzTx/>
              <a:buFontTx/>
              <a:buNone/>
              <a:tabLst/>
              <a:defRPr/>
            </a:pPr>
            <a:endParaRPr lang="en-US" sz="1100" dirty="0">
              <a:solidFill>
                <a:srgbClr val="000000"/>
              </a:solidFill>
              <a:latin typeface="Roboto Condensed Light" panose="02000000000000000000" pitchFamily="2" charset="0"/>
              <a:ea typeface="Roboto Condensed Light" panose="02000000000000000000" pitchFamily="2" charset="0"/>
            </a:endParaRPr>
          </a:p>
          <a:p>
            <a:pPr marL="289917" marR="242951" lvl="1" algn="ctr" defTabSz="554437">
              <a:spcBef>
                <a:spcPts val="55"/>
              </a:spcBef>
              <a:defRPr/>
            </a:pPr>
            <a:r>
              <a:rPr lang="en-US" sz="1100" dirty="0">
                <a:solidFill>
                  <a:srgbClr val="000000"/>
                </a:solidFill>
                <a:latin typeface="Roboto Condensed Light" panose="02000000000000000000" pitchFamily="2" charset="0"/>
                <a:ea typeface="Roboto Condensed Light" panose="02000000000000000000" pitchFamily="2" charset="0"/>
              </a:rPr>
              <a:t>Use the </a:t>
            </a:r>
            <a:r>
              <a:rPr lang="en-US" sz="1100" i="1" dirty="0">
                <a:solidFill>
                  <a:srgbClr val="000000"/>
                </a:solidFill>
                <a:latin typeface="Roboto Condensed Light" panose="02000000000000000000" pitchFamily="2" charset="0"/>
                <a:ea typeface="Roboto Condensed Light" panose="02000000000000000000" pitchFamily="2" charset="0"/>
              </a:rPr>
              <a:t>Data Governance Planning and Roadmapping Workbook </a:t>
            </a:r>
            <a:r>
              <a:rPr lang="en-US" sz="1100" dirty="0">
                <a:solidFill>
                  <a:srgbClr val="000000"/>
                </a:solidFill>
                <a:latin typeface="Roboto Condensed Light" panose="02000000000000000000" pitchFamily="2" charset="0"/>
                <a:ea typeface="Roboto Condensed Light" panose="02000000000000000000" pitchFamily="2" charset="0"/>
              </a:rPr>
              <a:t>as you plan, build, roll-out, and scale data governance in your organization.</a:t>
            </a:r>
          </a:p>
          <a:p>
            <a:pPr marL="289917" marR="242951" lvl="1" indent="0" algn="ctr" defTabSz="554437" rtl="0" eaLnBrk="1" fontAlgn="auto" latinLnBrk="0" hangingPunct="1">
              <a:lnSpc>
                <a:spcPct val="100000"/>
              </a:lnSpc>
              <a:spcBef>
                <a:spcPts val="55"/>
              </a:spcBef>
              <a:spcAft>
                <a:spcPts val="0"/>
              </a:spcAft>
              <a:buClrTx/>
              <a:buSzTx/>
              <a:buFontTx/>
              <a:buNone/>
              <a:tabLst/>
              <a:defRPr/>
            </a:pPr>
            <a:endParaRPr kumimoji="0" lang="en-US" sz="1400" b="0" i="0" u="none" strike="noStrike" kern="1200" cap="none" spc="-30" normalizeH="0" baseline="0" noProof="0" dirty="0">
              <a:ln>
                <a:noFill/>
              </a:ln>
              <a:solidFill>
                <a:srgbClr val="2576B7"/>
              </a:solidFill>
              <a:effectLst/>
              <a:uLnTx/>
              <a:uFillTx/>
              <a:latin typeface="Montserrat" pitchFamily="2" charset="77"/>
              <a:ea typeface="+mn-ea"/>
              <a:cs typeface="+mn-cs"/>
            </a:endParaRPr>
          </a:p>
        </p:txBody>
      </p:sp>
      <p:pic>
        <p:nvPicPr>
          <p:cNvPr id="15" name="Picture 14">
            <a:hlinkClick r:id="rId3"/>
            <a:extLst>
              <a:ext uri="{FF2B5EF4-FFF2-40B4-BE49-F238E27FC236}">
                <a16:creationId xmlns:a16="http://schemas.microsoft.com/office/drawing/2014/main" id="{B8324E6D-B267-4817-ACC6-F2926C4C6A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7259" y="1952680"/>
            <a:ext cx="634917" cy="634917"/>
          </a:xfrm>
          <a:prstGeom prst="rect">
            <a:avLst/>
          </a:prstGeom>
        </p:spPr>
      </p:pic>
      <p:sp>
        <p:nvSpPr>
          <p:cNvPr id="19" name="TextBox 18">
            <a:extLst>
              <a:ext uri="{FF2B5EF4-FFF2-40B4-BE49-F238E27FC236}">
                <a16:creationId xmlns:a16="http://schemas.microsoft.com/office/drawing/2014/main" id="{3F40C270-1BB1-47ED-B351-7E5BA06F2437}"/>
              </a:ext>
            </a:extLst>
          </p:cNvPr>
          <p:cNvSpPr txBox="1"/>
          <p:nvPr/>
        </p:nvSpPr>
        <p:spPr>
          <a:xfrm>
            <a:off x="4702606" y="5086916"/>
            <a:ext cx="1964222" cy="430887"/>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400" b="0" i="0" u="none" strike="noStrike" kern="1200" cap="none" spc="-30" normalizeH="0" baseline="0" noProof="0" dirty="0">
                <a:ln>
                  <a:noFill/>
                </a:ln>
                <a:solidFill>
                  <a:srgbClr val="2576B7"/>
                </a:solidFill>
                <a:effectLst/>
                <a:uLnTx/>
                <a:uFillTx/>
                <a:latin typeface="Montserrat" pitchFamily="2" charset="77"/>
                <a:ea typeface="+mn-ea"/>
                <a:cs typeface="+mn-cs"/>
              </a:rPr>
              <a:t>Business Data Catalog</a:t>
            </a:r>
          </a:p>
        </p:txBody>
      </p:sp>
      <p:sp>
        <p:nvSpPr>
          <p:cNvPr id="20" name="Text Placeholder 7">
            <a:extLst>
              <a:ext uri="{FF2B5EF4-FFF2-40B4-BE49-F238E27FC236}">
                <a16:creationId xmlns:a16="http://schemas.microsoft.com/office/drawing/2014/main" id="{E62AF2FE-EEEF-4035-B6A8-B7A5BA0F9FBF}"/>
              </a:ext>
            </a:extLst>
          </p:cNvPr>
          <p:cNvSpPr txBox="1">
            <a:spLocks/>
          </p:cNvSpPr>
          <p:nvPr/>
        </p:nvSpPr>
        <p:spPr>
          <a:xfrm>
            <a:off x="4900565" y="5617936"/>
            <a:ext cx="1568304" cy="594274"/>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srgbClr val="000000"/>
                </a:solidFill>
                <a:ea typeface="Roboto Condensed Light" panose="02000000000000000000" pitchFamily="2" charset="0"/>
              </a:rPr>
              <a:t>Use this template to d</a:t>
            </a:r>
            <a:r>
              <a:rPr kumimoji="0" lang="en-US" sz="11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rPr>
              <a:t>ocument the key data assets that are to be governed and create a data flow diagram for your organization.</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CA" sz="11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endParaRPr>
          </a:p>
        </p:txBody>
      </p:sp>
      <p:pic>
        <p:nvPicPr>
          <p:cNvPr id="18" name="Picture 17">
            <a:extLst>
              <a:ext uri="{FF2B5EF4-FFF2-40B4-BE49-F238E27FC236}">
                <a16:creationId xmlns:a16="http://schemas.microsoft.com/office/drawing/2014/main" id="{32E33DBA-9EC1-49A4-AAF2-3A04CA7C9A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48258" y="4425693"/>
            <a:ext cx="691294" cy="691294"/>
          </a:xfrm>
          <a:prstGeom prst="rect">
            <a:avLst/>
          </a:prstGeom>
        </p:spPr>
      </p:pic>
      <p:sp>
        <p:nvSpPr>
          <p:cNvPr id="28" name="Text Placeholder 7">
            <a:extLst>
              <a:ext uri="{FF2B5EF4-FFF2-40B4-BE49-F238E27FC236}">
                <a16:creationId xmlns:a16="http://schemas.microsoft.com/office/drawing/2014/main" id="{19E9F9A3-3A7C-4D60-83CF-B5632F469E31}"/>
              </a:ext>
            </a:extLst>
          </p:cNvPr>
          <p:cNvSpPr txBox="1">
            <a:spLocks/>
          </p:cNvSpPr>
          <p:nvPr/>
        </p:nvSpPr>
        <p:spPr>
          <a:xfrm>
            <a:off x="8476609" y="5813061"/>
            <a:ext cx="1608719" cy="577613"/>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rPr>
              <a:t>Leverage Info-Tech’s Data Culture Diagnostic to understand how your organization scores across 10 areas relating to data culture.</a:t>
            </a:r>
            <a:endParaRPr kumimoji="0" lang="en-CA" sz="11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endParaRPr>
          </a:p>
        </p:txBody>
      </p:sp>
      <p:pic>
        <p:nvPicPr>
          <p:cNvPr id="30" name="Picture 29">
            <a:hlinkClick r:id="rId3"/>
            <a:extLst>
              <a:ext uri="{FF2B5EF4-FFF2-40B4-BE49-F238E27FC236}">
                <a16:creationId xmlns:a16="http://schemas.microsoft.com/office/drawing/2014/main" id="{3030017B-7D60-48A7-95E8-B8132DA2DE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16999" y="1234303"/>
            <a:ext cx="634917" cy="634917"/>
          </a:xfrm>
          <a:prstGeom prst="rect">
            <a:avLst/>
          </a:prstGeom>
        </p:spPr>
      </p:pic>
      <p:sp>
        <p:nvSpPr>
          <p:cNvPr id="31" name="TextBox 30">
            <a:extLst>
              <a:ext uri="{FF2B5EF4-FFF2-40B4-BE49-F238E27FC236}">
                <a16:creationId xmlns:a16="http://schemas.microsoft.com/office/drawing/2014/main" id="{5891C79E-7977-4273-B86A-623CEC9EC3AC}"/>
              </a:ext>
            </a:extLst>
          </p:cNvPr>
          <p:cNvSpPr txBox="1"/>
          <p:nvPr/>
        </p:nvSpPr>
        <p:spPr>
          <a:xfrm>
            <a:off x="574019" y="2013042"/>
            <a:ext cx="2820357" cy="1397819"/>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lang="en-US" sz="1800" b="1" spc="-30" dirty="0">
                <a:solidFill>
                  <a:srgbClr val="FFFFFF"/>
                </a:solidFill>
                <a:latin typeface="Montserrat" pitchFamily="2" charset="77"/>
              </a:rPr>
              <a:t>Data Governance Planning and Roadmapping Workbook</a:t>
            </a:r>
          </a:p>
          <a:p>
            <a:pPr marL="289917" marR="242951" lvl="1" indent="0" algn="ctr" defTabSz="554437" rtl="0" eaLnBrk="1" fontAlgn="auto" latinLnBrk="0" hangingPunct="1">
              <a:lnSpc>
                <a:spcPct val="100000"/>
              </a:lnSpc>
              <a:spcBef>
                <a:spcPts val="55"/>
              </a:spcBef>
              <a:spcAft>
                <a:spcPts val="0"/>
              </a:spcAft>
              <a:buClrTx/>
              <a:buSzTx/>
              <a:buFontTx/>
              <a:buNone/>
              <a:tabLst/>
              <a:defRPr/>
            </a:pPr>
            <a:endParaRPr kumimoji="0" lang="en-US" sz="1800" b="1" i="0" u="none" strike="noStrike" kern="1200" cap="none" spc="-30" normalizeH="0" baseline="0" noProof="0" dirty="0">
              <a:ln>
                <a:noFill/>
              </a:ln>
              <a:solidFill>
                <a:srgbClr val="FFFFFF"/>
              </a:solidFill>
              <a:effectLst/>
              <a:uLnTx/>
              <a:uFillTx/>
              <a:latin typeface="Montserrat" pitchFamily="2" charset="77"/>
              <a:ea typeface="+mn-ea"/>
              <a:cs typeface="Arial Narrow"/>
            </a:endParaRPr>
          </a:p>
        </p:txBody>
      </p:sp>
      <p:pic>
        <p:nvPicPr>
          <p:cNvPr id="39" name="Picture 38">
            <a:extLst>
              <a:ext uri="{FF2B5EF4-FFF2-40B4-BE49-F238E27FC236}">
                <a16:creationId xmlns:a16="http://schemas.microsoft.com/office/drawing/2014/main" id="{E537D472-D672-413F-BC4C-AF549DBF8989}"/>
              </a:ext>
            </a:extLst>
          </p:cNvPr>
          <p:cNvPicPr>
            <a:picLocks noChangeAspect="1"/>
          </p:cNvPicPr>
          <p:nvPr/>
        </p:nvPicPr>
        <p:blipFill>
          <a:blip r:embed="rId7"/>
          <a:stretch>
            <a:fillRect/>
          </a:stretch>
        </p:blipFill>
        <p:spPr>
          <a:xfrm>
            <a:off x="6950174" y="4854851"/>
            <a:ext cx="983618" cy="1260356"/>
          </a:xfrm>
          <a:prstGeom prst="rect">
            <a:avLst/>
          </a:prstGeom>
          <a:ln>
            <a:solidFill>
              <a:schemeClr val="bg2">
                <a:lumMod val="75000"/>
              </a:schemeClr>
            </a:solidFill>
          </a:ln>
        </p:spPr>
      </p:pic>
      <p:pic>
        <p:nvPicPr>
          <p:cNvPr id="41" name="Picture 40">
            <a:extLst>
              <a:ext uri="{FF2B5EF4-FFF2-40B4-BE49-F238E27FC236}">
                <a16:creationId xmlns:a16="http://schemas.microsoft.com/office/drawing/2014/main" id="{8EF6D97E-AD65-4E22-B361-9D5E2D21A4D8}"/>
              </a:ext>
            </a:extLst>
          </p:cNvPr>
          <p:cNvPicPr>
            <a:picLocks noChangeAspect="1"/>
          </p:cNvPicPr>
          <p:nvPr/>
        </p:nvPicPr>
        <p:blipFill>
          <a:blip r:embed="rId8"/>
          <a:stretch>
            <a:fillRect/>
          </a:stretch>
        </p:blipFill>
        <p:spPr>
          <a:xfrm>
            <a:off x="6715660" y="4594229"/>
            <a:ext cx="995135" cy="1270128"/>
          </a:xfrm>
          <a:prstGeom prst="rect">
            <a:avLst/>
          </a:prstGeom>
          <a:ln>
            <a:solidFill>
              <a:schemeClr val="bg2">
                <a:lumMod val="75000"/>
              </a:schemeClr>
            </a:solidFill>
          </a:ln>
        </p:spPr>
      </p:pic>
      <p:pic>
        <p:nvPicPr>
          <p:cNvPr id="11" name="Picture 10">
            <a:extLst>
              <a:ext uri="{FF2B5EF4-FFF2-40B4-BE49-F238E27FC236}">
                <a16:creationId xmlns:a16="http://schemas.microsoft.com/office/drawing/2014/main" id="{3471BEF8-6F92-4588-9741-0AFD8EE546D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715941" y="2485837"/>
            <a:ext cx="1308830" cy="851685"/>
          </a:xfrm>
          <a:prstGeom prst="rect">
            <a:avLst/>
          </a:prstGeom>
        </p:spPr>
      </p:pic>
      <p:pic>
        <p:nvPicPr>
          <p:cNvPr id="14" name="Picture 13">
            <a:extLst>
              <a:ext uri="{FF2B5EF4-FFF2-40B4-BE49-F238E27FC236}">
                <a16:creationId xmlns:a16="http://schemas.microsoft.com/office/drawing/2014/main" id="{AD4DA8E2-4302-491A-B911-52A5EF9BAED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315752" y="2485837"/>
            <a:ext cx="1487306" cy="851685"/>
          </a:xfrm>
          <a:prstGeom prst="rect">
            <a:avLst/>
          </a:prstGeom>
        </p:spPr>
      </p:pic>
      <p:sp>
        <p:nvSpPr>
          <p:cNvPr id="16" name="TextBox 15">
            <a:extLst>
              <a:ext uri="{FF2B5EF4-FFF2-40B4-BE49-F238E27FC236}">
                <a16:creationId xmlns:a16="http://schemas.microsoft.com/office/drawing/2014/main" id="{BF499E78-118C-44C1-AC0D-E662C5957BD5}"/>
              </a:ext>
            </a:extLst>
          </p:cNvPr>
          <p:cNvSpPr txBox="1"/>
          <p:nvPr/>
        </p:nvSpPr>
        <p:spPr>
          <a:xfrm>
            <a:off x="8080638" y="2673689"/>
            <a:ext cx="2275777" cy="2085186"/>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400" b="0" i="0" u="none" strike="noStrike" kern="1200" cap="none" spc="-30" normalizeH="0" baseline="0" noProof="0" dirty="0">
                <a:ln>
                  <a:noFill/>
                </a:ln>
                <a:solidFill>
                  <a:srgbClr val="2576B7"/>
                </a:solidFill>
                <a:effectLst/>
                <a:uLnTx/>
                <a:uFillTx/>
                <a:latin typeface="Montserrat" pitchFamily="2" charset="77"/>
                <a:ea typeface="+mn-ea"/>
                <a:cs typeface="+mn-cs"/>
              </a:rPr>
              <a:t>Data Use Case Framework Template</a:t>
            </a:r>
          </a:p>
          <a:p>
            <a:pPr marL="289917" marR="242951" lvl="1" indent="0" algn="ctr" defTabSz="554437" rtl="0" eaLnBrk="1" fontAlgn="auto" latinLnBrk="0" hangingPunct="1">
              <a:lnSpc>
                <a:spcPct val="100000"/>
              </a:lnSpc>
              <a:spcBef>
                <a:spcPts val="55"/>
              </a:spcBef>
              <a:spcAft>
                <a:spcPts val="0"/>
              </a:spcAft>
              <a:buClrTx/>
              <a:buSzTx/>
              <a:buFontTx/>
              <a:buNone/>
              <a:tabLst/>
              <a:defRPr/>
            </a:pPr>
            <a:endParaRPr lang="en-US" sz="1100" dirty="0">
              <a:solidFill>
                <a:srgbClr val="000000"/>
              </a:solidFill>
              <a:latin typeface="Roboto Condensed Light" panose="02000000000000000000" pitchFamily="2" charset="0"/>
              <a:ea typeface="Roboto Condensed Light" panose="02000000000000000000" pitchFamily="2" charset="0"/>
            </a:endParaRPr>
          </a:p>
          <a:p>
            <a:pPr marL="289917" marR="242951" lvl="1" algn="ctr" defTabSz="554437">
              <a:spcBef>
                <a:spcPts val="55"/>
              </a:spcBef>
              <a:defRPr/>
            </a:pPr>
            <a:r>
              <a:rPr lang="en-US" sz="1100" dirty="0">
                <a:solidFill>
                  <a:srgbClr val="000000"/>
                </a:solidFill>
                <a:latin typeface="Roboto Condensed Light" panose="02000000000000000000" pitchFamily="2" charset="0"/>
                <a:ea typeface="Roboto Condensed Light" panose="02000000000000000000" pitchFamily="2" charset="0"/>
              </a:rPr>
              <a:t>This template takes you through a business needs gathering activity to highlight and create relevant use cases around the organization’s data-related problems and opportunities.</a:t>
            </a: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endParaRPr>
          </a:p>
          <a:p>
            <a:pPr marL="289917" marR="242951" lvl="1" indent="0" algn="ctr" defTabSz="554437" rtl="0" eaLnBrk="1" fontAlgn="auto" latinLnBrk="0" hangingPunct="1">
              <a:lnSpc>
                <a:spcPct val="100000"/>
              </a:lnSpc>
              <a:spcBef>
                <a:spcPts val="55"/>
              </a:spcBef>
              <a:spcAft>
                <a:spcPts val="0"/>
              </a:spcAft>
              <a:buClrTx/>
              <a:buSzTx/>
              <a:buFontTx/>
              <a:buNone/>
              <a:tabLst/>
              <a:defRPr/>
            </a:pPr>
            <a:endParaRPr kumimoji="0" lang="en-US" sz="1400" b="0" i="0" u="none" strike="noStrike" kern="1200" cap="none" spc="-30" normalizeH="0" baseline="0" noProof="0" dirty="0">
              <a:ln>
                <a:noFill/>
              </a:ln>
              <a:solidFill>
                <a:srgbClr val="2576B7"/>
              </a:solidFill>
              <a:effectLst/>
              <a:uLnTx/>
              <a:uFillTx/>
              <a:latin typeface="Montserrat" pitchFamily="2" charset="77"/>
              <a:ea typeface="+mn-ea"/>
              <a:cs typeface="+mn-cs"/>
            </a:endParaRPr>
          </a:p>
        </p:txBody>
      </p:sp>
      <p:pic>
        <p:nvPicPr>
          <p:cNvPr id="17" name="Picture 16">
            <a:hlinkClick r:id="rId11"/>
            <a:extLst>
              <a:ext uri="{FF2B5EF4-FFF2-40B4-BE49-F238E27FC236}">
                <a16:creationId xmlns:a16="http://schemas.microsoft.com/office/drawing/2014/main" id="{27DE2D3C-8A18-41DD-9207-14616F86AF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3249" y="2047962"/>
            <a:ext cx="634917" cy="634917"/>
          </a:xfrm>
          <a:prstGeom prst="rect">
            <a:avLst/>
          </a:prstGeom>
        </p:spPr>
      </p:pic>
      <p:pic>
        <p:nvPicPr>
          <p:cNvPr id="22" name="Picture 21">
            <a:extLst>
              <a:ext uri="{FF2B5EF4-FFF2-40B4-BE49-F238E27FC236}">
                <a16:creationId xmlns:a16="http://schemas.microsoft.com/office/drawing/2014/main" id="{E518AD42-14E3-4520-A854-E7DD5008112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2127939" y="5878463"/>
            <a:ext cx="1417262" cy="913959"/>
          </a:xfrm>
          <a:prstGeom prst="rect">
            <a:avLst/>
          </a:prstGeom>
        </p:spPr>
      </p:pic>
      <p:pic>
        <p:nvPicPr>
          <p:cNvPr id="24" name="Picture 23">
            <a:extLst>
              <a:ext uri="{FF2B5EF4-FFF2-40B4-BE49-F238E27FC236}">
                <a16:creationId xmlns:a16="http://schemas.microsoft.com/office/drawing/2014/main" id="{1FA61F28-1170-4656-BC2F-9B0100B2A625}"/>
              </a:ext>
            </a:extLst>
          </p:cNvPr>
          <p:cNvPicPr>
            <a:picLocks noChangeAspect="1"/>
          </p:cNvPicPr>
          <p:nvPr/>
        </p:nvPicPr>
        <p:blipFill>
          <a:blip r:embed="rId13"/>
          <a:stretch>
            <a:fillRect/>
          </a:stretch>
        </p:blipFill>
        <p:spPr>
          <a:xfrm>
            <a:off x="10265154" y="4534315"/>
            <a:ext cx="1456622" cy="913959"/>
          </a:xfrm>
          <a:prstGeom prst="rect">
            <a:avLst/>
          </a:prstGeom>
        </p:spPr>
      </p:pic>
      <p:pic>
        <p:nvPicPr>
          <p:cNvPr id="8" name="Picture 7">
            <a:extLst>
              <a:ext uri="{FF2B5EF4-FFF2-40B4-BE49-F238E27FC236}">
                <a16:creationId xmlns:a16="http://schemas.microsoft.com/office/drawing/2014/main" id="{7607416D-2197-4278-837F-171CFF28E66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200123" y="5091243"/>
            <a:ext cx="1425939" cy="903515"/>
          </a:xfrm>
          <a:prstGeom prst="rect">
            <a:avLst/>
          </a:prstGeom>
        </p:spPr>
      </p:pic>
      <p:pic>
        <p:nvPicPr>
          <p:cNvPr id="5" name="Picture 4">
            <a:extLst>
              <a:ext uri="{FF2B5EF4-FFF2-40B4-BE49-F238E27FC236}">
                <a16:creationId xmlns:a16="http://schemas.microsoft.com/office/drawing/2014/main" id="{8DAD7F7C-3A4F-48F3-8965-11FBF6712E9B}"/>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622630" y="4168073"/>
            <a:ext cx="1572233" cy="1023087"/>
          </a:xfrm>
          <a:prstGeom prst="rect">
            <a:avLst/>
          </a:prstGeom>
        </p:spPr>
      </p:pic>
      <p:pic>
        <p:nvPicPr>
          <p:cNvPr id="25" name="Picture 24">
            <a:hlinkClick r:id="rId16"/>
            <a:extLst>
              <a:ext uri="{FF2B5EF4-FFF2-40B4-BE49-F238E27FC236}">
                <a16:creationId xmlns:a16="http://schemas.microsoft.com/office/drawing/2014/main" id="{79993AF6-C9EA-4A42-A5BE-E1E9F181367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998190" y="4438832"/>
            <a:ext cx="634917" cy="634917"/>
          </a:xfrm>
          <a:prstGeom prst="rect">
            <a:avLst/>
          </a:prstGeom>
        </p:spPr>
      </p:pic>
      <p:sp>
        <p:nvSpPr>
          <p:cNvPr id="27" name="TextBox 26">
            <a:extLst>
              <a:ext uri="{FF2B5EF4-FFF2-40B4-BE49-F238E27FC236}">
                <a16:creationId xmlns:a16="http://schemas.microsoft.com/office/drawing/2014/main" id="{47E99885-3513-4028-A20D-2C343A4CF8A2}"/>
              </a:ext>
            </a:extLst>
          </p:cNvPr>
          <p:cNvSpPr txBox="1"/>
          <p:nvPr/>
        </p:nvSpPr>
        <p:spPr>
          <a:xfrm>
            <a:off x="8117913" y="5099495"/>
            <a:ext cx="2275777" cy="646331"/>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400" b="0" i="0" u="none" strike="noStrike" kern="1200" cap="none" spc="-30" normalizeH="0" baseline="0" noProof="0" dirty="0">
                <a:ln>
                  <a:noFill/>
                </a:ln>
                <a:solidFill>
                  <a:srgbClr val="2576B7"/>
                </a:solidFill>
                <a:effectLst/>
                <a:uLnTx/>
                <a:uFillTx/>
                <a:latin typeface="Montserrat" pitchFamily="2" charset="77"/>
                <a:ea typeface="+mn-ea"/>
                <a:cs typeface="+mn-cs"/>
              </a:rPr>
              <a:t>Data Culture Diagnostic and Scorecard</a:t>
            </a:r>
          </a:p>
        </p:txBody>
      </p:sp>
    </p:spTree>
    <p:extLst>
      <p:ext uri="{BB962C8B-B14F-4D97-AF65-F5344CB8AC3E}">
        <p14:creationId xmlns:p14="http://schemas.microsoft.com/office/powerpoint/2010/main" val="2262299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A7236F-FC67-4F65-B008-D7C12CA3347E}"/>
              </a:ext>
            </a:extLst>
          </p:cNvPr>
          <p:cNvSpPr/>
          <p:nvPr/>
        </p:nvSpPr>
        <p:spPr>
          <a:xfrm>
            <a:off x="-1" y="1126025"/>
            <a:ext cx="12193588" cy="5285873"/>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p:txBody>
          <a:bodyPr/>
          <a:lstStyle/>
          <a:p>
            <a:r>
              <a:rPr lang="en-US" dirty="0">
                <a:solidFill>
                  <a:srgbClr val="2576B7"/>
                </a:solidFill>
              </a:rPr>
              <a:t>Blueprint benefits</a:t>
            </a:r>
          </a:p>
        </p:txBody>
      </p:sp>
      <p:pic>
        <p:nvPicPr>
          <p:cNvPr id="70" name="Picture 69">
            <a:extLst>
              <a:ext uri="{FF2B5EF4-FFF2-40B4-BE49-F238E27FC236}">
                <a16:creationId xmlns:a16="http://schemas.microsoft.com/office/drawing/2014/main" id="{57BE96A1-1C2C-45F7-B1E9-62930424BC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8559" y="1231550"/>
            <a:ext cx="8253610" cy="4540141"/>
          </a:xfrm>
          <a:prstGeom prst="rect">
            <a:avLst/>
          </a:prstGeom>
        </p:spPr>
      </p:pic>
      <p:grpSp>
        <p:nvGrpSpPr>
          <p:cNvPr id="10" name="Group 9">
            <a:extLst>
              <a:ext uri="{FF2B5EF4-FFF2-40B4-BE49-F238E27FC236}">
                <a16:creationId xmlns:a16="http://schemas.microsoft.com/office/drawing/2014/main" id="{1879468B-5C79-420A-BDBD-98F42C649C3B}"/>
              </a:ext>
            </a:extLst>
          </p:cNvPr>
          <p:cNvGrpSpPr/>
          <p:nvPr/>
        </p:nvGrpSpPr>
        <p:grpSpPr>
          <a:xfrm>
            <a:off x="3461659" y="3077963"/>
            <a:ext cx="8447311" cy="3312163"/>
            <a:chOff x="0" y="1801967"/>
            <a:chExt cx="10181555" cy="4821540"/>
          </a:xfrm>
        </p:grpSpPr>
        <p:grpSp>
          <p:nvGrpSpPr>
            <p:cNvPr id="5" name="Group 4">
              <a:extLst>
                <a:ext uri="{FF2B5EF4-FFF2-40B4-BE49-F238E27FC236}">
                  <a16:creationId xmlns:a16="http://schemas.microsoft.com/office/drawing/2014/main" id="{2393E76A-5982-4AEE-B48E-F35B8C430829}"/>
                </a:ext>
              </a:extLst>
            </p:cNvPr>
            <p:cNvGrpSpPr/>
            <p:nvPr/>
          </p:nvGrpSpPr>
          <p:grpSpPr>
            <a:xfrm>
              <a:off x="0" y="1801967"/>
              <a:ext cx="10181555" cy="4821540"/>
              <a:chOff x="1744539" y="1579309"/>
              <a:chExt cx="10181555" cy="4821540"/>
            </a:xfrm>
          </p:grpSpPr>
          <p:grpSp>
            <p:nvGrpSpPr>
              <p:cNvPr id="95" name="Group 94">
                <a:extLst>
                  <a:ext uri="{FF2B5EF4-FFF2-40B4-BE49-F238E27FC236}">
                    <a16:creationId xmlns:a16="http://schemas.microsoft.com/office/drawing/2014/main" id="{EF48CB11-F3E2-460F-BB25-9ED973965DC2}"/>
                  </a:ext>
                </a:extLst>
              </p:cNvPr>
              <p:cNvGrpSpPr/>
              <p:nvPr/>
            </p:nvGrpSpPr>
            <p:grpSpPr>
              <a:xfrm>
                <a:off x="1753394" y="1579309"/>
                <a:ext cx="10172700" cy="3840244"/>
                <a:chOff x="794" y="2014332"/>
                <a:chExt cx="10172700" cy="3840244"/>
              </a:xfrm>
            </p:grpSpPr>
            <p:sp>
              <p:nvSpPr>
                <p:cNvPr id="96" name="Rectangle 95">
                  <a:extLst>
                    <a:ext uri="{FF2B5EF4-FFF2-40B4-BE49-F238E27FC236}">
                      <a16:creationId xmlns:a16="http://schemas.microsoft.com/office/drawing/2014/main" id="{B8C97A9E-8DB2-4214-A443-994E036FA514}"/>
                    </a:ext>
                  </a:extLst>
                </p:cNvPr>
                <p:cNvSpPr/>
                <p:nvPr/>
              </p:nvSpPr>
              <p:spPr>
                <a:xfrm>
                  <a:off x="794" y="2093842"/>
                  <a:ext cx="1055688" cy="860400"/>
                </a:xfrm>
                <a:prstGeom prst="rect">
                  <a:avLst/>
                </a:prstGeom>
                <a:solidFill>
                  <a:srgbClr val="2576B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0" cap="none" spc="0" normalizeH="0" baseline="0" noProof="0" dirty="0">
                    <a:ln>
                      <a:noFill/>
                    </a:ln>
                    <a:solidFill>
                      <a:schemeClr val="bg1"/>
                    </a:solidFill>
                    <a:effectLst/>
                    <a:uLnTx/>
                    <a:uFillTx/>
                    <a:latin typeface="Montserrat" panose="00000500000000000000" pitchFamily="2" charset="0"/>
                  </a:endParaRPr>
                </a:p>
              </p:txBody>
            </p:sp>
            <p:sp>
              <p:nvSpPr>
                <p:cNvPr id="97" name="Rectangle 96">
                  <a:extLst>
                    <a:ext uri="{FF2B5EF4-FFF2-40B4-BE49-F238E27FC236}">
                      <a16:creationId xmlns:a16="http://schemas.microsoft.com/office/drawing/2014/main" id="{72BF2500-C263-4228-B441-3E79DFD70062}"/>
                    </a:ext>
                  </a:extLst>
                </p:cNvPr>
                <p:cNvSpPr/>
                <p:nvPr/>
              </p:nvSpPr>
              <p:spPr>
                <a:xfrm>
                  <a:off x="794" y="3042456"/>
                  <a:ext cx="1055688" cy="860400"/>
                </a:xfrm>
                <a:prstGeom prst="rect">
                  <a:avLst/>
                </a:prstGeom>
                <a:solidFill>
                  <a:srgbClr val="7CADD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0" cap="none" spc="0" normalizeH="0" baseline="0" noProof="0" dirty="0">
                    <a:ln>
                      <a:noFill/>
                    </a:ln>
                    <a:solidFill>
                      <a:schemeClr val="bg1"/>
                    </a:solidFill>
                    <a:effectLst/>
                    <a:uLnTx/>
                    <a:uFillTx/>
                    <a:latin typeface="Montserrat" panose="00000500000000000000" pitchFamily="2" charset="0"/>
                  </a:endParaRPr>
                </a:p>
              </p:txBody>
            </p:sp>
            <p:sp>
              <p:nvSpPr>
                <p:cNvPr id="98" name="Rectangle 97">
                  <a:extLst>
                    <a:ext uri="{FF2B5EF4-FFF2-40B4-BE49-F238E27FC236}">
                      <a16:creationId xmlns:a16="http://schemas.microsoft.com/office/drawing/2014/main" id="{24A5D61C-C932-4AB2-84A5-8B8CB0EA5AA5}"/>
                    </a:ext>
                  </a:extLst>
                </p:cNvPr>
                <p:cNvSpPr/>
                <p:nvPr/>
              </p:nvSpPr>
              <p:spPr>
                <a:xfrm>
                  <a:off x="794" y="4031568"/>
                  <a:ext cx="1055688" cy="860400"/>
                </a:xfrm>
                <a:prstGeom prst="rect">
                  <a:avLst/>
                </a:prstGeom>
                <a:solidFill>
                  <a:srgbClr val="5191C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0" cap="none" spc="0" normalizeH="0" baseline="0" noProof="0" dirty="0">
                    <a:ln>
                      <a:noFill/>
                    </a:ln>
                    <a:solidFill>
                      <a:schemeClr val="bg1"/>
                    </a:solidFill>
                    <a:effectLst/>
                    <a:uLnTx/>
                    <a:uFillTx/>
                    <a:latin typeface="Montserrat" panose="00000500000000000000" pitchFamily="2" charset="0"/>
                  </a:endParaRPr>
                </a:p>
              </p:txBody>
            </p:sp>
            <p:sp>
              <p:nvSpPr>
                <p:cNvPr id="99" name="Rectangle 98">
                  <a:extLst>
                    <a:ext uri="{FF2B5EF4-FFF2-40B4-BE49-F238E27FC236}">
                      <a16:creationId xmlns:a16="http://schemas.microsoft.com/office/drawing/2014/main" id="{C0A65355-E980-428E-AB0C-B25563A2A46E}"/>
                    </a:ext>
                  </a:extLst>
                </p:cNvPr>
                <p:cNvSpPr/>
                <p:nvPr/>
              </p:nvSpPr>
              <p:spPr>
                <a:xfrm>
                  <a:off x="794" y="4994176"/>
                  <a:ext cx="1055688" cy="860400"/>
                </a:xfrm>
                <a:prstGeom prst="rect">
                  <a:avLst/>
                </a:prstGeom>
                <a:solidFill>
                  <a:srgbClr val="1E5E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0" cap="none" spc="0" normalizeH="0" baseline="0" noProof="0" dirty="0">
                    <a:ln>
                      <a:noFill/>
                    </a:ln>
                    <a:solidFill>
                      <a:schemeClr val="bg1"/>
                    </a:solidFill>
                    <a:effectLst/>
                    <a:uLnTx/>
                    <a:uFillTx/>
                    <a:latin typeface="Montserrat" panose="00000500000000000000" pitchFamily="2" charset="0"/>
                  </a:endParaRPr>
                </a:p>
              </p:txBody>
            </p:sp>
            <p:sp>
              <p:nvSpPr>
                <p:cNvPr id="100" name="Pentagon 4">
                  <a:extLst>
                    <a:ext uri="{FF2B5EF4-FFF2-40B4-BE49-F238E27FC236}">
                      <a16:creationId xmlns:a16="http://schemas.microsoft.com/office/drawing/2014/main" id="{623FFBBA-1FF1-4E10-8045-7C05C29B5EFA}"/>
                    </a:ext>
                  </a:extLst>
                </p:cNvPr>
                <p:cNvSpPr/>
                <p:nvPr/>
              </p:nvSpPr>
              <p:spPr>
                <a:xfrm>
                  <a:off x="1056482" y="2014332"/>
                  <a:ext cx="9117010" cy="860400"/>
                </a:xfrm>
                <a:prstGeom prst="homePlate">
                  <a:avLst/>
                </a:prstGeom>
                <a:solidFill>
                  <a:srgbClr val="2576B7"/>
                </a:solidFill>
                <a:ln w="12700" cap="flat" cmpd="sng" algn="ctr">
                  <a:noFill/>
                  <a:prstDash val="solid"/>
                  <a:miter lim="800000"/>
                </a:ln>
                <a:effectLst>
                  <a:outerShdw blurRad="127000" sx="102000" sy="102000" algn="ctr" rotWithShape="0">
                    <a:srgbClr val="000000">
                      <a:alpha val="12000"/>
                    </a:srgbClr>
                  </a:outerShdw>
                </a:effectLst>
              </p:spPr>
              <p:txBody>
                <a:bodyPr lIns="396000" tIns="0" rIns="0" bIns="0" rtlCol="0" anchor="ctr"/>
                <a:lstStyle/>
                <a:p>
                  <a:pPr marL="0" marR="0" lvl="0" indent="0" algn="l" defTabSz="914400" rtl="0" eaLnBrk="1" fontAlgn="auto" latinLnBrk="0" hangingPunct="1">
                    <a:lnSpc>
                      <a:spcPts val="1600"/>
                    </a:lnSpc>
                    <a:spcBef>
                      <a:spcPts val="0"/>
                    </a:spcBef>
                    <a:spcAft>
                      <a:spcPts val="0"/>
                    </a:spcAft>
                    <a:buClrTx/>
                    <a:buSzTx/>
                    <a:buFontTx/>
                    <a:buNone/>
                    <a:tabLst/>
                    <a:defRPr/>
                  </a:pPr>
                  <a:endParaRPr kumimoji="0" lang="en-US" sz="1600" i="0" u="none" strike="noStrike" kern="0" cap="none" spc="0" normalizeH="0" baseline="0" noProof="0" dirty="0">
                    <a:ln>
                      <a:noFill/>
                    </a:ln>
                    <a:solidFill>
                      <a:schemeClr val="bg1"/>
                    </a:solidFill>
                    <a:effectLst/>
                    <a:uLnTx/>
                    <a:uFillTx/>
                    <a:latin typeface="Montserrat" panose="00000500000000000000" pitchFamily="2" charset="0"/>
                  </a:endParaRPr>
                </a:p>
              </p:txBody>
            </p:sp>
            <p:sp>
              <p:nvSpPr>
                <p:cNvPr id="101" name="Pentagon 43">
                  <a:extLst>
                    <a:ext uri="{FF2B5EF4-FFF2-40B4-BE49-F238E27FC236}">
                      <a16:creationId xmlns:a16="http://schemas.microsoft.com/office/drawing/2014/main" id="{17849A7B-0AA8-400C-9566-C7BC15ED749A}"/>
                    </a:ext>
                  </a:extLst>
                </p:cNvPr>
                <p:cNvSpPr/>
                <p:nvPr/>
              </p:nvSpPr>
              <p:spPr>
                <a:xfrm>
                  <a:off x="1056483" y="2983700"/>
                  <a:ext cx="9117011" cy="860400"/>
                </a:xfrm>
                <a:prstGeom prst="homePlate">
                  <a:avLst/>
                </a:prstGeom>
                <a:solidFill>
                  <a:srgbClr val="7CADD4"/>
                </a:solidFill>
                <a:ln w="12700" cap="flat" cmpd="sng" algn="ctr">
                  <a:noFill/>
                  <a:prstDash val="solid"/>
                  <a:miter lim="800000"/>
                </a:ln>
                <a:effectLst>
                  <a:outerShdw blurRad="127000" sx="102000" sy="102000" algn="ctr" rotWithShape="0">
                    <a:srgbClr val="000000">
                      <a:alpha val="12000"/>
                    </a:srgbClr>
                  </a:outerShdw>
                </a:effectLst>
              </p:spPr>
              <p:txBody>
                <a:bodyPr lIns="396000" tIns="0" rIns="0" bIns="0" rtlCol="0" anchor="ctr"/>
                <a:lstStyle/>
                <a:p>
                  <a:pPr marL="0" marR="0" lvl="0" indent="0" algn="l" defTabSz="914400" rtl="0" eaLnBrk="1" fontAlgn="auto" latinLnBrk="0" hangingPunct="1">
                    <a:lnSpc>
                      <a:spcPts val="1600"/>
                    </a:lnSpc>
                    <a:spcBef>
                      <a:spcPts val="0"/>
                    </a:spcBef>
                    <a:spcAft>
                      <a:spcPts val="0"/>
                    </a:spcAft>
                    <a:buClrTx/>
                    <a:buSzTx/>
                    <a:buFontTx/>
                    <a:buNone/>
                    <a:tabLst/>
                    <a:defRPr/>
                  </a:pPr>
                  <a:endParaRPr kumimoji="0" lang="en-US" sz="1600" i="0" u="none" strike="noStrike" kern="0" cap="none" spc="0" normalizeH="0" baseline="0" noProof="0" dirty="0">
                    <a:ln>
                      <a:noFill/>
                    </a:ln>
                    <a:solidFill>
                      <a:schemeClr val="bg1"/>
                    </a:solidFill>
                    <a:effectLst/>
                    <a:uLnTx/>
                    <a:uFillTx/>
                    <a:latin typeface="Montserrat" panose="00000500000000000000" pitchFamily="2" charset="0"/>
                  </a:endParaRPr>
                </a:p>
              </p:txBody>
            </p:sp>
            <p:sp>
              <p:nvSpPr>
                <p:cNvPr id="102" name="Pentagon 44">
                  <a:extLst>
                    <a:ext uri="{FF2B5EF4-FFF2-40B4-BE49-F238E27FC236}">
                      <a16:creationId xmlns:a16="http://schemas.microsoft.com/office/drawing/2014/main" id="{0803CF99-4905-4691-85F9-23742B76203A}"/>
                    </a:ext>
                  </a:extLst>
                </p:cNvPr>
                <p:cNvSpPr/>
                <p:nvPr/>
              </p:nvSpPr>
              <p:spPr>
                <a:xfrm>
                  <a:off x="1056482" y="3946308"/>
                  <a:ext cx="9117010" cy="860400"/>
                </a:xfrm>
                <a:prstGeom prst="homePlate">
                  <a:avLst/>
                </a:prstGeom>
                <a:solidFill>
                  <a:srgbClr val="5191C5"/>
                </a:solidFill>
                <a:ln w="12700" cap="flat" cmpd="sng" algn="ctr">
                  <a:noFill/>
                  <a:prstDash val="solid"/>
                  <a:miter lim="800000"/>
                </a:ln>
                <a:effectLst>
                  <a:outerShdw blurRad="127000" sx="102000" sy="102000" algn="ctr" rotWithShape="0">
                    <a:srgbClr val="000000">
                      <a:alpha val="12000"/>
                    </a:srgbClr>
                  </a:outerShdw>
                </a:effectLst>
              </p:spPr>
              <p:txBody>
                <a:bodyPr lIns="396000" tIns="0" rIns="0" bIns="0" rtlCol="0" anchor="ctr"/>
                <a:lstStyle/>
                <a:p>
                  <a:pPr marL="0" marR="0" lvl="0" indent="0" algn="l" defTabSz="914400" rtl="0" eaLnBrk="1" fontAlgn="auto" latinLnBrk="0" hangingPunct="1">
                    <a:lnSpc>
                      <a:spcPts val="1600"/>
                    </a:lnSpc>
                    <a:spcBef>
                      <a:spcPts val="0"/>
                    </a:spcBef>
                    <a:spcAft>
                      <a:spcPts val="0"/>
                    </a:spcAft>
                    <a:buClrTx/>
                    <a:buSzTx/>
                    <a:buFontTx/>
                    <a:buNone/>
                    <a:tabLst/>
                    <a:defRPr/>
                  </a:pPr>
                  <a:endParaRPr kumimoji="0" lang="en-US" sz="1600" i="0" u="none" strike="noStrike" kern="0" cap="none" spc="0" normalizeH="0" baseline="0" noProof="0" dirty="0">
                    <a:ln>
                      <a:noFill/>
                    </a:ln>
                    <a:solidFill>
                      <a:schemeClr val="bg1"/>
                    </a:solidFill>
                    <a:effectLst/>
                    <a:uLnTx/>
                    <a:uFillTx/>
                    <a:latin typeface="Montserrat" panose="00000500000000000000" pitchFamily="2" charset="0"/>
                  </a:endParaRPr>
                </a:p>
              </p:txBody>
            </p:sp>
            <p:sp>
              <p:nvSpPr>
                <p:cNvPr id="103" name="Pentagon 45">
                  <a:extLst>
                    <a:ext uri="{FF2B5EF4-FFF2-40B4-BE49-F238E27FC236}">
                      <a16:creationId xmlns:a16="http://schemas.microsoft.com/office/drawing/2014/main" id="{AE183E65-36E4-405D-AD90-8714C48EADDD}"/>
                    </a:ext>
                  </a:extLst>
                </p:cNvPr>
                <p:cNvSpPr/>
                <p:nvPr/>
              </p:nvSpPr>
              <p:spPr>
                <a:xfrm>
                  <a:off x="1056481" y="4916422"/>
                  <a:ext cx="9117010" cy="860400"/>
                </a:xfrm>
                <a:prstGeom prst="homePlate">
                  <a:avLst/>
                </a:prstGeom>
                <a:solidFill>
                  <a:srgbClr val="1E5E92"/>
                </a:solidFill>
                <a:ln w="12700" cap="flat" cmpd="sng" algn="ctr">
                  <a:noFill/>
                  <a:prstDash val="solid"/>
                  <a:miter lim="800000"/>
                </a:ln>
                <a:effectLst>
                  <a:outerShdw blurRad="127000" sx="102000" sy="102000" algn="ctr" rotWithShape="0">
                    <a:srgbClr val="000000">
                      <a:alpha val="12000"/>
                    </a:srgbClr>
                  </a:outerShdw>
                </a:effectLst>
              </p:spPr>
              <p:txBody>
                <a:bodyPr lIns="396000" tIns="0" rIns="0" bIns="0" rtlCol="0" anchor="ctr"/>
                <a:lstStyle/>
                <a:p>
                  <a:pPr marL="0" marR="0" lvl="0" indent="0" algn="l" defTabSz="914400" rtl="0" eaLnBrk="1" fontAlgn="auto" latinLnBrk="0" hangingPunct="1">
                    <a:lnSpc>
                      <a:spcPts val="1600"/>
                    </a:lnSpc>
                    <a:spcBef>
                      <a:spcPts val="0"/>
                    </a:spcBef>
                    <a:spcAft>
                      <a:spcPts val="0"/>
                    </a:spcAft>
                    <a:buClrTx/>
                    <a:buSzTx/>
                    <a:buFontTx/>
                    <a:buNone/>
                    <a:tabLst/>
                    <a:defRPr/>
                  </a:pPr>
                  <a:endParaRPr kumimoji="0" lang="en-US" sz="1600" i="0" u="none" strike="noStrike" kern="0" cap="none" spc="0" normalizeH="0" baseline="0" noProof="0" dirty="0">
                    <a:ln>
                      <a:noFill/>
                    </a:ln>
                    <a:solidFill>
                      <a:schemeClr val="bg1"/>
                    </a:solidFill>
                    <a:effectLst/>
                    <a:uLnTx/>
                    <a:uFillTx/>
                    <a:latin typeface="Montserrat" panose="00000500000000000000" pitchFamily="2" charset="0"/>
                  </a:endParaRPr>
                </a:p>
              </p:txBody>
            </p:sp>
            <p:sp>
              <p:nvSpPr>
                <p:cNvPr id="104" name="TextBox 103">
                  <a:extLst>
                    <a:ext uri="{FF2B5EF4-FFF2-40B4-BE49-F238E27FC236}">
                      <a16:creationId xmlns:a16="http://schemas.microsoft.com/office/drawing/2014/main" id="{DCBC0BCF-5CA9-45B2-8AC7-B4BACA4032D6}"/>
                    </a:ext>
                  </a:extLst>
                </p:cNvPr>
                <p:cNvSpPr txBox="1"/>
                <p:nvPr/>
              </p:nvSpPr>
              <p:spPr>
                <a:xfrm>
                  <a:off x="2142999" y="2203415"/>
                  <a:ext cx="7917268" cy="492836"/>
                </a:xfrm>
                <a:prstGeom prst="rect">
                  <a:avLst/>
                </a:prstGeom>
                <a:noFill/>
              </p:spPr>
              <p:txBody>
                <a:bodyPr wrap="square" rtlCol="0">
                  <a:spAutoFit/>
                </a:bodyPr>
                <a:lstStyle/>
                <a:p>
                  <a:pPr marL="289946" marR="242975" lvl="1" indent="0" algn="r" defTabSz="554492" rtl="0" eaLnBrk="1" fontAlgn="auto" latinLnBrk="0" hangingPunct="1">
                    <a:lnSpc>
                      <a:spcPct val="100000"/>
                    </a:lnSpc>
                    <a:spcBef>
                      <a:spcPts val="55"/>
                    </a:spcBef>
                    <a:spcAft>
                      <a:spcPts val="0"/>
                    </a:spcAft>
                    <a:buClrTx/>
                    <a:buSzTx/>
                    <a:buFontTx/>
                    <a:buNone/>
                    <a:tabLst/>
                    <a:defRPr/>
                  </a:pPr>
                  <a:r>
                    <a:rPr kumimoji="0" lang="en-US" sz="1600" i="0" u="none" strike="noStrike" kern="1200" cap="none" spc="-30" normalizeH="0" baseline="0" noProof="0" dirty="0">
                      <a:ln>
                        <a:noFill/>
                      </a:ln>
                      <a:solidFill>
                        <a:schemeClr val="bg1"/>
                      </a:solidFill>
                      <a:effectLst/>
                      <a:uLnTx/>
                      <a:uFillTx/>
                      <a:latin typeface="Montserrat" panose="00000500000000000000" pitchFamily="2" charset="0"/>
                    </a:rPr>
                    <a:t>Defined data accountability &amp; responsibility</a:t>
                  </a:r>
                </a:p>
              </p:txBody>
            </p:sp>
            <p:sp>
              <p:nvSpPr>
                <p:cNvPr id="105" name="TextBox 104">
                  <a:extLst>
                    <a:ext uri="{FF2B5EF4-FFF2-40B4-BE49-F238E27FC236}">
                      <a16:creationId xmlns:a16="http://schemas.microsoft.com/office/drawing/2014/main" id="{C9E78E13-540F-4ED0-9426-FF9951D05CC2}"/>
                    </a:ext>
                  </a:extLst>
                </p:cNvPr>
                <p:cNvSpPr txBox="1"/>
                <p:nvPr/>
              </p:nvSpPr>
              <p:spPr>
                <a:xfrm>
                  <a:off x="1456595" y="3153091"/>
                  <a:ext cx="8316782" cy="492836"/>
                </a:xfrm>
                <a:prstGeom prst="rect">
                  <a:avLst/>
                </a:prstGeom>
                <a:noFill/>
              </p:spPr>
              <p:txBody>
                <a:bodyPr wrap="square" rtlCol="0">
                  <a:spAutoFit/>
                </a:bodyPr>
                <a:lstStyle/>
                <a:p>
                  <a:pPr marL="0" marR="0" lvl="0" indent="0" algn="r" defTabSz="914217" rtl="0" eaLnBrk="1" fontAlgn="auto" latinLnBrk="0" hangingPunct="1">
                    <a:lnSpc>
                      <a:spcPct val="100000"/>
                    </a:lnSpc>
                    <a:spcBef>
                      <a:spcPts val="0"/>
                    </a:spcBef>
                    <a:spcAft>
                      <a:spcPts val="0"/>
                    </a:spcAft>
                    <a:buClrTx/>
                    <a:buSzTx/>
                    <a:buFontTx/>
                    <a:buNone/>
                    <a:tabLst/>
                    <a:defRPr/>
                  </a:pPr>
                  <a:r>
                    <a:rPr lang="en-US" sz="1600" spc="-30" dirty="0">
                      <a:solidFill>
                        <a:schemeClr val="bg1"/>
                      </a:solidFill>
                      <a:latin typeface="Montserrat" panose="00000500000000000000" pitchFamily="2" charset="0"/>
                    </a:rPr>
                    <a:t>Shared knowledge &amp; common understanding of data assets </a:t>
                  </a:r>
                </a:p>
              </p:txBody>
            </p:sp>
            <p:sp>
              <p:nvSpPr>
                <p:cNvPr id="106" name="TextBox 105">
                  <a:extLst>
                    <a:ext uri="{FF2B5EF4-FFF2-40B4-BE49-F238E27FC236}">
                      <a16:creationId xmlns:a16="http://schemas.microsoft.com/office/drawing/2014/main" id="{88A84D9A-04EB-4518-8DD2-072F054CED25}"/>
                    </a:ext>
                  </a:extLst>
                </p:cNvPr>
                <p:cNvSpPr txBox="1"/>
                <p:nvPr/>
              </p:nvSpPr>
              <p:spPr>
                <a:xfrm>
                  <a:off x="668635" y="4130199"/>
                  <a:ext cx="9117011" cy="492836"/>
                </a:xfrm>
                <a:prstGeom prst="rect">
                  <a:avLst/>
                </a:prstGeom>
                <a:noFill/>
              </p:spPr>
              <p:txBody>
                <a:bodyPr wrap="square" rtlCol="0">
                  <a:spAutoFit/>
                </a:bodyPr>
                <a:lstStyle/>
                <a:p>
                  <a:pPr marL="0" marR="0" lvl="0" indent="0" algn="r" defTabSz="914217" rtl="0" eaLnBrk="1" fontAlgn="auto" latinLnBrk="0" hangingPunct="1">
                    <a:lnSpc>
                      <a:spcPct val="100000"/>
                    </a:lnSpc>
                    <a:spcBef>
                      <a:spcPts val="0"/>
                    </a:spcBef>
                    <a:spcAft>
                      <a:spcPts val="0"/>
                    </a:spcAft>
                    <a:buClrTx/>
                    <a:buSzTx/>
                    <a:buFontTx/>
                    <a:buNone/>
                    <a:tabLst/>
                    <a:defRPr/>
                  </a:pPr>
                  <a:r>
                    <a:rPr lang="en-US" sz="1600" spc="-30" dirty="0">
                      <a:solidFill>
                        <a:schemeClr val="bg1"/>
                      </a:solidFill>
                      <a:latin typeface="Montserrat" panose="00000500000000000000" pitchFamily="2" charset="0"/>
                    </a:rPr>
                    <a:t>Elevated trust &amp; confidence in traceable data</a:t>
                  </a:r>
                </a:p>
              </p:txBody>
            </p:sp>
          </p:grpSp>
          <p:sp>
            <p:nvSpPr>
              <p:cNvPr id="3" name="Rectangle 2">
                <a:extLst>
                  <a:ext uri="{FF2B5EF4-FFF2-40B4-BE49-F238E27FC236}">
                    <a16:creationId xmlns:a16="http://schemas.microsoft.com/office/drawing/2014/main" id="{F2EE1AD9-99EB-421F-A811-820118514C8D}"/>
                  </a:ext>
                </a:extLst>
              </p:cNvPr>
              <p:cNvSpPr/>
              <p:nvPr/>
            </p:nvSpPr>
            <p:spPr>
              <a:xfrm>
                <a:off x="1744539" y="5540449"/>
                <a:ext cx="1055688" cy="860400"/>
              </a:xfrm>
              <a:prstGeom prst="rect">
                <a:avLst/>
              </a:prstGeom>
              <a:solidFill>
                <a:srgbClr val="16476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0" cap="none" spc="0" normalizeH="0" baseline="0" noProof="0" dirty="0">
                  <a:ln>
                    <a:noFill/>
                  </a:ln>
                  <a:solidFill>
                    <a:schemeClr val="bg1"/>
                  </a:solidFill>
                  <a:effectLst/>
                  <a:uLnTx/>
                  <a:uFillTx/>
                  <a:latin typeface="Montserrat" panose="00000500000000000000" pitchFamily="2" charset="0"/>
                </a:endParaRPr>
              </a:p>
            </p:txBody>
          </p:sp>
          <p:sp>
            <p:nvSpPr>
              <p:cNvPr id="4" name="Pentagon 45">
                <a:extLst>
                  <a:ext uri="{FF2B5EF4-FFF2-40B4-BE49-F238E27FC236}">
                    <a16:creationId xmlns:a16="http://schemas.microsoft.com/office/drawing/2014/main" id="{37B5EC3F-B5D4-4AC5-B267-4CF986ADCDEB}"/>
                  </a:ext>
                </a:extLst>
              </p:cNvPr>
              <p:cNvSpPr/>
              <p:nvPr/>
            </p:nvSpPr>
            <p:spPr>
              <a:xfrm>
                <a:off x="2800226" y="5462695"/>
                <a:ext cx="9117010" cy="860400"/>
              </a:xfrm>
              <a:prstGeom prst="homePlate">
                <a:avLst/>
              </a:prstGeom>
              <a:solidFill>
                <a:srgbClr val="16476E"/>
              </a:solidFill>
              <a:ln w="12700" cap="flat" cmpd="sng" algn="ctr">
                <a:noFill/>
                <a:prstDash val="solid"/>
                <a:miter lim="800000"/>
              </a:ln>
              <a:effectLst>
                <a:outerShdw blurRad="127000" sx="102000" sy="102000" algn="ctr" rotWithShape="0">
                  <a:srgbClr val="000000">
                    <a:alpha val="12000"/>
                  </a:srgbClr>
                </a:outerShdw>
              </a:effectLst>
            </p:spPr>
            <p:txBody>
              <a:bodyPr lIns="396000" tIns="0" rIns="0" bIns="0"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30" normalizeH="0" baseline="0" noProof="0" dirty="0">
                  <a:ln>
                    <a:noFill/>
                  </a:ln>
                  <a:solidFill>
                    <a:schemeClr val="bg1"/>
                  </a:solidFill>
                  <a:effectLst/>
                  <a:uLnTx/>
                  <a:uFillTx/>
                  <a:latin typeface="Montserrat" panose="00000500000000000000" pitchFamily="2" charset="0"/>
                </a:endParaRPr>
              </a:p>
            </p:txBody>
          </p:sp>
        </p:grpSp>
        <p:sp>
          <p:nvSpPr>
            <p:cNvPr id="2" name="TextBox 1">
              <a:extLst>
                <a:ext uri="{FF2B5EF4-FFF2-40B4-BE49-F238E27FC236}">
                  <a16:creationId xmlns:a16="http://schemas.microsoft.com/office/drawing/2014/main" id="{2982697A-2AF7-4D9D-A323-8B42C0DB856B}"/>
                </a:ext>
              </a:extLst>
            </p:cNvPr>
            <p:cNvSpPr txBox="1"/>
            <p:nvPr/>
          </p:nvSpPr>
          <p:spPr>
            <a:xfrm>
              <a:off x="721282" y="5945692"/>
              <a:ext cx="9108154" cy="492836"/>
            </a:xfrm>
            <a:prstGeom prst="rect">
              <a:avLst/>
            </a:prstGeom>
            <a:noFill/>
          </p:spPr>
          <p:txBody>
            <a:bodyPr wrap="square" rtlCol="0">
              <a:spAutoFit/>
            </a:bodyPr>
            <a:lstStyle/>
            <a:p>
              <a:pPr marL="0" marR="0" lvl="0" indent="0" algn="r" defTabSz="914217" rtl="0" eaLnBrk="1" fontAlgn="auto" latinLnBrk="0" hangingPunct="1">
                <a:lnSpc>
                  <a:spcPct val="100000"/>
                </a:lnSpc>
                <a:spcBef>
                  <a:spcPts val="0"/>
                </a:spcBef>
                <a:spcAft>
                  <a:spcPts val="0"/>
                </a:spcAft>
                <a:buClrTx/>
                <a:buSzTx/>
                <a:buFontTx/>
                <a:buNone/>
                <a:tabLst/>
                <a:defRPr/>
              </a:pPr>
              <a:r>
                <a:rPr lang="en-US" sz="1600" spc="-30" dirty="0">
                  <a:solidFill>
                    <a:schemeClr val="bg1"/>
                  </a:solidFill>
                  <a:latin typeface="Montserrat" panose="00000500000000000000" pitchFamily="2" charset="0"/>
                </a:rPr>
                <a:t>Support for ethical use and handling of data in a culture of excellence</a:t>
              </a:r>
            </a:p>
          </p:txBody>
        </p:sp>
      </p:grpSp>
      <p:sp>
        <p:nvSpPr>
          <p:cNvPr id="23" name="TextBox 22">
            <a:extLst>
              <a:ext uri="{FF2B5EF4-FFF2-40B4-BE49-F238E27FC236}">
                <a16:creationId xmlns:a16="http://schemas.microsoft.com/office/drawing/2014/main" id="{35FE1942-6843-4524-B331-FC56AB7952E6}"/>
              </a:ext>
            </a:extLst>
          </p:cNvPr>
          <p:cNvSpPr txBox="1"/>
          <p:nvPr/>
        </p:nvSpPr>
        <p:spPr>
          <a:xfrm>
            <a:off x="4012913" y="5204134"/>
            <a:ext cx="7564093" cy="338554"/>
          </a:xfrm>
          <a:prstGeom prst="rect">
            <a:avLst/>
          </a:prstGeom>
          <a:noFill/>
        </p:spPr>
        <p:txBody>
          <a:bodyPr wrap="square" rtlCol="0">
            <a:spAutoFit/>
          </a:bodyPr>
          <a:lstStyle/>
          <a:p>
            <a:pPr marL="0" marR="0" lvl="0" indent="0" algn="r" defTabSz="914217" rtl="0" eaLnBrk="1" fontAlgn="auto" latinLnBrk="0" hangingPunct="1">
              <a:lnSpc>
                <a:spcPct val="100000"/>
              </a:lnSpc>
              <a:spcBef>
                <a:spcPts val="0"/>
              </a:spcBef>
              <a:spcAft>
                <a:spcPts val="0"/>
              </a:spcAft>
              <a:buClrTx/>
              <a:buSzTx/>
              <a:buFontTx/>
              <a:buNone/>
              <a:tabLst/>
              <a:defRPr/>
            </a:pPr>
            <a:r>
              <a:rPr lang="en-US" sz="1600" spc="-30" dirty="0">
                <a:solidFill>
                  <a:schemeClr val="bg1"/>
                </a:solidFill>
                <a:latin typeface="Montserrat" panose="00000500000000000000" pitchFamily="2" charset="0"/>
              </a:rPr>
              <a:t>Improved data ROI &amp; reduced data debt</a:t>
            </a:r>
          </a:p>
        </p:txBody>
      </p:sp>
    </p:spTree>
    <p:extLst>
      <p:ext uri="{BB962C8B-B14F-4D97-AF65-F5344CB8AC3E}">
        <p14:creationId xmlns:p14="http://schemas.microsoft.com/office/powerpoint/2010/main" val="2141682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CA" dirty="0">
                <a:solidFill>
                  <a:srgbClr val="2576B7"/>
                </a:solidFill>
              </a:rPr>
              <a:t>Measure the value of this blueprint</a:t>
            </a:r>
            <a:endParaRPr lang="en-US" dirty="0">
              <a:solidFill>
                <a:srgbClr val="2576B7"/>
              </a:solidFill>
            </a:endParaRP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54105" y="1755568"/>
            <a:ext cx="7048181"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Leverage this blueprint’s approach to ensure your data governance initiatives align and support your key value streams and their business capabilities. </a:t>
            </a:r>
          </a:p>
        </p:txBody>
      </p:sp>
      <p:sp>
        <p:nvSpPr>
          <p:cNvPr id="10" name="Text Placeholder 7">
            <a:extLst>
              <a:ext uri="{FF2B5EF4-FFF2-40B4-BE49-F238E27FC236}">
                <a16:creationId xmlns:a16="http://schemas.microsoft.com/office/drawing/2014/main" id="{F2A29190-4792-4B40-B9C6-50DBC5208C37}"/>
              </a:ext>
            </a:extLst>
          </p:cNvPr>
          <p:cNvSpPr txBox="1">
            <a:spLocks/>
          </p:cNvSpPr>
          <p:nvPr/>
        </p:nvSpPr>
        <p:spPr>
          <a:xfrm>
            <a:off x="446286" y="3161841"/>
            <a:ext cx="3254206" cy="2857959"/>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buFont typeface="Arial" panose="020B0604020202020204" pitchFamily="34" charset="0"/>
              <a:buChar char="•"/>
            </a:pPr>
            <a:r>
              <a:rPr lang="en-US" sz="1600" dirty="0">
                <a:solidFill>
                  <a:srgbClr val="000000"/>
                </a:solidFill>
              </a:rPr>
              <a:t>Aligning your data governance program and its initiatives to your organization’s business capabilities is vital for tracing and demonstrating measurable business value for the program.</a:t>
            </a:r>
          </a:p>
          <a:p>
            <a:pPr marL="184150" indent="-184150">
              <a:buFont typeface="Arial" panose="020B0604020202020204" pitchFamily="34" charset="0"/>
              <a:buChar char="•"/>
            </a:pPr>
            <a:r>
              <a:rPr lang="en-US" sz="1600" dirty="0">
                <a:solidFill>
                  <a:srgbClr val="000000"/>
                </a:solidFill>
              </a:rPr>
              <a:t>This alignment of data governance with value streams and business capabilities enables you to use business-defined KPIs and demonstrate tangible value.</a:t>
            </a:r>
            <a:endParaRPr lang="en-CA" sz="1600" dirty="0">
              <a:solidFill>
                <a:srgbClr val="000000"/>
              </a:solidFill>
            </a:endParaRPr>
          </a:p>
        </p:txBody>
      </p:sp>
      <p:pic>
        <p:nvPicPr>
          <p:cNvPr id="4" name="Picture 3">
            <a:extLst>
              <a:ext uri="{FF2B5EF4-FFF2-40B4-BE49-F238E27FC236}">
                <a16:creationId xmlns:a16="http://schemas.microsoft.com/office/drawing/2014/main" id="{FE37CB18-25C1-4C94-8650-2A8E5B774C9E}"/>
              </a:ext>
            </a:extLst>
          </p:cNvPr>
          <p:cNvPicPr>
            <a:picLocks noChangeAspect="1"/>
          </p:cNvPicPr>
          <p:nvPr/>
        </p:nvPicPr>
        <p:blipFill rotWithShape="1">
          <a:blip r:embed="rId2"/>
          <a:srcRect t="2570" r="1107"/>
          <a:stretch/>
        </p:blipFill>
        <p:spPr>
          <a:xfrm>
            <a:off x="3965762" y="3394549"/>
            <a:ext cx="4262063" cy="2392541"/>
          </a:xfrm>
          <a:prstGeom prst="rect">
            <a:avLst/>
          </a:prstGeom>
        </p:spPr>
      </p:pic>
      <p:sp>
        <p:nvSpPr>
          <p:cNvPr id="17" name="Speech Bubble: Rectangle 16">
            <a:extLst>
              <a:ext uri="{FF2B5EF4-FFF2-40B4-BE49-F238E27FC236}">
                <a16:creationId xmlns:a16="http://schemas.microsoft.com/office/drawing/2014/main" id="{1F243873-2F8C-4B40-BED4-26AFABB4088D}"/>
              </a:ext>
            </a:extLst>
          </p:cNvPr>
          <p:cNvSpPr/>
          <p:nvPr/>
        </p:nvSpPr>
        <p:spPr>
          <a:xfrm>
            <a:off x="8839227" y="1755568"/>
            <a:ext cx="2895545" cy="3807032"/>
          </a:xfrm>
          <a:prstGeom prst="wedgeRectCallout">
            <a:avLst>
              <a:gd name="adj1" fmla="val -72354"/>
              <a:gd name="adj2" fmla="val 19831"/>
            </a:avLst>
          </a:prstGeom>
          <a:solidFill>
            <a:schemeClr val="bg1"/>
          </a:solidFill>
          <a:ln w="4127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lnSpc>
                <a:spcPts val="1800"/>
              </a:lnSpc>
              <a:spcBef>
                <a:spcPts val="1000"/>
              </a:spcBef>
            </a:pPr>
            <a:endParaRPr lang="en-US" sz="1400" dirty="0">
              <a:solidFill>
                <a:srgbClr val="000000"/>
              </a:solidFill>
              <a:latin typeface="Roboto Condensed Light" panose="02000000000000000000" pitchFamily="2" charset="0"/>
            </a:endParaRPr>
          </a:p>
          <a:p>
            <a:pPr marL="174625" defTabSz="914400">
              <a:lnSpc>
                <a:spcPts val="1800"/>
              </a:lnSpc>
              <a:spcBef>
                <a:spcPts val="1000"/>
              </a:spcBef>
            </a:pPr>
            <a:r>
              <a:rPr lang="en-US" sz="1400" dirty="0">
                <a:solidFill>
                  <a:srgbClr val="000000"/>
                </a:solidFill>
                <a:latin typeface="Roboto Condensed Light" panose="02000000000000000000" pitchFamily="2" charset="0"/>
              </a:rPr>
              <a:t>I</a:t>
            </a:r>
            <a:r>
              <a:rPr lang="en-CA" sz="1400" dirty="0">
                <a:solidFill>
                  <a:srgbClr val="000000"/>
                </a:solidFill>
                <a:latin typeface="Roboto Condensed Light" panose="02000000000000000000" pitchFamily="2" charset="0"/>
              </a:rPr>
              <a:t>n phases 1 and 2 of this blueprint, we will help you establish the business context, define your business drivers and KPIs, and understand your current data governance capabilities and strengths.</a:t>
            </a:r>
          </a:p>
          <a:p>
            <a:pPr marL="174625" defTabSz="914400">
              <a:lnSpc>
                <a:spcPts val="1800"/>
              </a:lnSpc>
              <a:spcBef>
                <a:spcPts val="1000"/>
              </a:spcBef>
            </a:pPr>
            <a:r>
              <a:rPr lang="en-CA" sz="1400" dirty="0">
                <a:solidFill>
                  <a:srgbClr val="000000"/>
                </a:solidFill>
                <a:latin typeface="Roboto Condensed Light" panose="02000000000000000000" pitchFamily="2" charset="0"/>
              </a:rPr>
              <a:t>In phase 3, we will help you develop a plan and a roadmap for addressing any gaps and improving the relevant data governance capabilities so that data is well positioned to deliver on those defined business metrics. </a:t>
            </a:r>
          </a:p>
          <a:p>
            <a:pPr marL="174625" defTabSz="914400">
              <a:lnSpc>
                <a:spcPts val="1800"/>
              </a:lnSpc>
              <a:spcBef>
                <a:spcPts val="1000"/>
              </a:spcBef>
            </a:pPr>
            <a:endParaRPr lang="en-CA" sz="1400" dirty="0">
              <a:solidFill>
                <a:srgbClr val="000000"/>
              </a:solidFill>
              <a:latin typeface="Roboto Condensed Light" panose="02000000000000000000" pitchFamily="2" charset="0"/>
            </a:endParaRPr>
          </a:p>
        </p:txBody>
      </p:sp>
    </p:spTree>
    <p:extLst>
      <p:ext uri="{BB962C8B-B14F-4D97-AF65-F5344CB8AC3E}">
        <p14:creationId xmlns:p14="http://schemas.microsoft.com/office/powerpoint/2010/main" val="1342520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62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A03A9742-B0B2-D14B-967B-D411C4E0E877}"/>
              </a:ext>
            </a:extLst>
          </p:cNvPr>
          <p:cNvGraphicFramePr>
            <a:graphicFrameLocks noGrp="1"/>
          </p:cNvGraphicFramePr>
          <p:nvPr>
            <p:extLst>
              <p:ext uri="{D42A27DB-BD31-4B8C-83A1-F6EECF244321}">
                <p14:modId xmlns:p14="http://schemas.microsoft.com/office/powerpoint/2010/main" val="1500621211"/>
              </p:ext>
            </p:extLst>
          </p:nvPr>
        </p:nvGraphicFramePr>
        <p:xfrm>
          <a:off x="310515" y="1724704"/>
          <a:ext cx="11522076" cy="4549609"/>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976837652"/>
                    </a:ext>
                  </a:extLst>
                </a:gridCol>
                <a:gridCol w="3492121">
                  <a:extLst>
                    <a:ext uri="{9D8B030D-6E8A-4147-A177-3AD203B41FA5}">
                      <a16:colId xmlns:a16="http://schemas.microsoft.com/office/drawing/2014/main" val="2500794229"/>
                    </a:ext>
                  </a:extLst>
                </a:gridCol>
                <a:gridCol w="3289110">
                  <a:extLst>
                    <a:ext uri="{9D8B030D-6E8A-4147-A177-3AD203B41FA5}">
                      <a16:colId xmlns:a16="http://schemas.microsoft.com/office/drawing/2014/main" val="1791260046"/>
                    </a:ext>
                  </a:extLst>
                </a:gridCol>
                <a:gridCol w="2940620">
                  <a:extLst>
                    <a:ext uri="{9D8B030D-6E8A-4147-A177-3AD203B41FA5}">
                      <a16:colId xmlns:a16="http://schemas.microsoft.com/office/drawing/2014/main" val="4002077772"/>
                    </a:ext>
                  </a:extLst>
                </a:gridCol>
              </a:tblGrid>
              <a:tr h="661896">
                <a:tc>
                  <a:txBody>
                    <a:bodyPr/>
                    <a:lstStyle/>
                    <a:p>
                      <a:pPr marL="12700" marR="962660" indent="0">
                        <a:lnSpc>
                          <a:spcPct val="101000"/>
                        </a:lnSpc>
                        <a:spcBef>
                          <a:spcPts val="2045"/>
                        </a:spcBef>
                        <a:tabLst/>
                      </a:pPr>
                      <a:endParaRPr sz="1200" b="0" i="0" dirty="0">
                        <a:latin typeface="Montserrat SemiBold" pitchFamily="2" charset="77"/>
                        <a:cs typeface="Arial" panose="020B0604020202020204" pitchFamily="34" charset="0"/>
                      </a:endParaRPr>
                    </a:p>
                  </a:txBody>
                  <a:tcPr marL="108000" marR="0" marT="216000" marB="108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1800" b="0" i="0" spc="6" dirty="0">
                          <a:solidFill>
                            <a:srgbClr val="2576B7"/>
                          </a:solidFill>
                          <a:latin typeface="Montserrat SemiBold" pitchFamily="2" charset="77"/>
                          <a:cs typeface="Arial" panose="020B0604020202020204" pitchFamily="34" charset="0"/>
                        </a:rPr>
                        <a:t>1. </a:t>
                      </a:r>
                      <a:r>
                        <a:rPr lang="en-CA" sz="1800" b="0" i="0" kern="1200" spc="6" dirty="0">
                          <a:solidFill>
                            <a:srgbClr val="2576B7"/>
                          </a:solidFill>
                          <a:latin typeface="Montserrat SemiBold" pitchFamily="2" charset="77"/>
                          <a:ea typeface="+mn-ea"/>
                          <a:cs typeface="Arial" panose="020B0604020202020204" pitchFamily="34" charset="0"/>
                        </a:rPr>
                        <a:t>Build Business and User context</a:t>
                      </a:r>
                      <a:endParaRPr lang="en-CA" sz="18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b="0" i="0" spc="6" dirty="0">
                          <a:solidFill>
                            <a:srgbClr val="2576B7"/>
                          </a:solidFill>
                          <a:latin typeface="Montserrat SemiBold" pitchFamily="2" charset="77"/>
                          <a:cs typeface="Arial" panose="020B0604020202020204" pitchFamily="34" charset="0"/>
                        </a:rPr>
                        <a:t>2. </a:t>
                      </a:r>
                      <a:r>
                        <a:rPr lang="en-CA" sz="1800" b="0" i="0" kern="1200" spc="6" dirty="0">
                          <a:solidFill>
                            <a:srgbClr val="2576B7"/>
                          </a:solidFill>
                          <a:latin typeface="Montserrat SemiBold" pitchFamily="2" charset="77"/>
                          <a:ea typeface="+mn-ea"/>
                          <a:cs typeface="Arial" panose="020B0604020202020204" pitchFamily="34" charset="0"/>
                        </a:rPr>
                        <a:t>Understand Your Current Data Governance  Capabilities</a:t>
                      </a:r>
                      <a:endParaRPr lang="en-CA" sz="18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b="0" i="0" spc="6" dirty="0">
                          <a:solidFill>
                            <a:srgbClr val="2576B7"/>
                          </a:solidFill>
                          <a:latin typeface="Montserrat SemiBold" pitchFamily="2" charset="77"/>
                          <a:cs typeface="Arial" panose="020B0604020202020204" pitchFamily="34" charset="0"/>
                        </a:rPr>
                        <a:t>3. </a:t>
                      </a:r>
                      <a:r>
                        <a:rPr lang="en-CA" sz="1800" b="0" i="0" spc="-42" dirty="0">
                          <a:solidFill>
                            <a:srgbClr val="2576B7"/>
                          </a:solidFill>
                          <a:latin typeface="Montserrat SemiBold" pitchFamily="2" charset="77"/>
                          <a:cs typeface="Arial" panose="020B0604020202020204" pitchFamily="34" charset="0"/>
                        </a:rPr>
                        <a:t>B</a:t>
                      </a:r>
                      <a:r>
                        <a:rPr lang="en-CA" sz="1800" b="0" i="0" kern="1200" spc="6" dirty="0">
                          <a:solidFill>
                            <a:srgbClr val="2576B7"/>
                          </a:solidFill>
                          <a:latin typeface="Montserrat SemiBold" pitchFamily="2" charset="77"/>
                          <a:ea typeface="+mn-ea"/>
                          <a:cs typeface="Arial" panose="020B0604020202020204" pitchFamily="34" charset="0"/>
                        </a:rPr>
                        <a:t>uild a Target State Roadmap and Plan</a:t>
                      </a:r>
                      <a:endParaRPr lang="en-CA" sz="18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2052837071"/>
                  </a:ext>
                </a:extLst>
              </a:tr>
              <a:tr h="619454">
                <a:tc>
                  <a:txBody>
                    <a:bodyPr/>
                    <a:lstStyle/>
                    <a:p>
                      <a:r>
                        <a:rPr lang="en-US" sz="1400" b="1" i="0" dirty="0">
                          <a:solidFill>
                            <a:srgbClr val="4A4A4A"/>
                          </a:solidFill>
                          <a:latin typeface="Montserrat SemiBold" pitchFamily="2" charset="77"/>
                        </a:rPr>
                        <a:t>Best-Practice Toolkit</a:t>
                      </a:r>
                    </a:p>
                  </a:txBody>
                  <a:tcPr marL="108000" marR="0" marT="36000" marB="144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ts val="1500"/>
                        </a:lnSpc>
                        <a:spcBef>
                          <a:spcPts val="0"/>
                        </a:spcBef>
                        <a:spcAft>
                          <a:spcPts val="0"/>
                        </a:spcAft>
                        <a:buClrTx/>
                        <a:buSzTx/>
                        <a:buFont typeface="+mj-lt"/>
                        <a:buAutoNum type="arabicPeriod"/>
                        <a:tabLst/>
                        <a:defRPr/>
                      </a:pPr>
                      <a:r>
                        <a:rPr lang="en-US" sz="1200" kern="1200" dirty="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rPr>
                        <a:t>Substantiate Business Drivers</a:t>
                      </a:r>
                    </a:p>
                    <a:p>
                      <a:pPr marL="228600" marR="0" lvl="0" indent="-228600" algn="l" defTabSz="914400" rtl="0" eaLnBrk="1" fontAlgn="auto" latinLnBrk="0" hangingPunct="1">
                        <a:lnSpc>
                          <a:spcPts val="1500"/>
                        </a:lnSpc>
                        <a:spcBef>
                          <a:spcPts val="0"/>
                        </a:spcBef>
                        <a:spcAft>
                          <a:spcPts val="0"/>
                        </a:spcAft>
                        <a:buClrTx/>
                        <a:buSzTx/>
                        <a:buFont typeface="+mj-lt"/>
                        <a:buAutoNum type="arabicPeriod"/>
                        <a:tabLst/>
                        <a:defRPr/>
                      </a:pPr>
                      <a:r>
                        <a:rPr lang="en-US" sz="1200" kern="1200" dirty="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rPr>
                        <a:t>Build High-Value Use Cases for Data Governance</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228600" marR="0" lvl="0" indent="-228600" algn="l" defTabSz="914400" rtl="0" eaLnBrk="1" fontAlgn="auto" latinLnBrk="0" hangingPunct="1">
                        <a:spcBef>
                          <a:spcPts val="0"/>
                        </a:spcBef>
                        <a:spcAft>
                          <a:spcPts val="0"/>
                        </a:spcAft>
                        <a:buClrTx/>
                        <a:buSzTx/>
                        <a:buFont typeface="+mj-lt"/>
                        <a:buAutoNum type="arabicPeriod"/>
                        <a:tabLst/>
                      </a:pPr>
                      <a:r>
                        <a:rPr lang="en-US" sz="1200" kern="1200" dirty="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rPr>
                        <a:t>Understand the Key Components of Data Governance</a:t>
                      </a:r>
                    </a:p>
                    <a:p>
                      <a:pPr marL="228600" marR="0" lvl="0" indent="-228600" algn="l" defTabSz="914400" rtl="0" eaLnBrk="1" fontAlgn="auto" latinLnBrk="0" hangingPunct="1">
                        <a:spcBef>
                          <a:spcPts val="0"/>
                        </a:spcBef>
                        <a:spcAft>
                          <a:spcPts val="0"/>
                        </a:spcAft>
                        <a:buClrTx/>
                        <a:buSzTx/>
                        <a:buFont typeface="+mj-lt"/>
                        <a:buAutoNum type="arabicPeriod"/>
                        <a:tabLst/>
                      </a:pPr>
                      <a:r>
                        <a:rPr lang="en-US" sz="1200" kern="1200" dirty="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rPr>
                        <a:t>Gauge Your Organization’s  Current Data Culture</a:t>
                      </a:r>
                      <a:endParaRPr lang="en-US"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228600" marR="0" lvl="0" indent="-228600" algn="l" defTabSz="914400" rtl="0" eaLnBrk="1" fontAlgn="auto" latinLnBrk="0" hangingPunct="1">
                        <a:lnSpc>
                          <a:spcPts val="1500"/>
                        </a:lnSpc>
                        <a:spcBef>
                          <a:spcPts val="0"/>
                        </a:spcBef>
                        <a:spcAft>
                          <a:spcPts val="0"/>
                        </a:spcAft>
                        <a:buClrTx/>
                        <a:buSzTx/>
                        <a:buFont typeface="+mj-lt"/>
                        <a:buAutoNum type="arabicPeriod"/>
                        <a:tabLst/>
                        <a:defRPr/>
                      </a:pPr>
                      <a:r>
                        <a:rPr lang="en-US" sz="1200" kern="1200" dirty="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rPr>
                        <a:t>Formulate an Actionable Roadmap and Right-Sized Plan</a:t>
                      </a:r>
                    </a:p>
                  </a:txBody>
                  <a:tcPr marL="46800" marR="108000" marT="36000" marB="144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106570360"/>
                  </a:ext>
                </a:extLst>
              </a:tr>
              <a:tr h="337362">
                <a:tc>
                  <a:txBody>
                    <a:bodyPr/>
                    <a:lstStyle/>
                    <a:p>
                      <a:r>
                        <a:rPr lang="en-US" sz="1400" b="1" i="0" dirty="0">
                          <a:solidFill>
                            <a:srgbClr val="4A4A4A"/>
                          </a:solidFill>
                          <a:latin typeface="Montserrat SemiBold" pitchFamily="2" charset="77"/>
                        </a:rPr>
                        <a:t>Guided Implementation</a:t>
                      </a:r>
                    </a:p>
                  </a:txBody>
                  <a:tcPr marL="108000" marR="0" marT="108000" marB="108000"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4400" marR="0" lvl="0" indent="-284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Call 1</a:t>
                      </a:r>
                    </a:p>
                    <a:p>
                      <a:pPr marL="284400" marR="0" lvl="0" indent="-284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Call 2</a:t>
                      </a:r>
                    </a:p>
                    <a:p>
                      <a:pPr marL="284400" marR="0" lvl="0" indent="-284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Call 3</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284400" indent="-284400" algn="l">
                        <a:lnSpc>
                          <a:spcPct val="100000"/>
                        </a:lnSpc>
                        <a:buFont typeface="Arial" panose="020B0604020202020204" pitchFamily="34" charset="0"/>
                        <a:buChar char="•"/>
                      </a:pPr>
                      <a:r>
                        <a:rPr lang="en-US"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Call 4</a:t>
                      </a:r>
                    </a:p>
                    <a:p>
                      <a:pPr marL="284400" indent="-284400" algn="l">
                        <a:lnSpc>
                          <a:spcPct val="100000"/>
                        </a:lnSpc>
                        <a:buFont typeface="Arial" panose="020B0604020202020204" pitchFamily="34" charset="0"/>
                        <a:buChar char="•"/>
                      </a:pPr>
                      <a:r>
                        <a:rPr lang="en-US"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Call 5</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284400" marR="0" lvl="0" indent="-284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Call 6</a:t>
                      </a:r>
                    </a:p>
                    <a:p>
                      <a:pPr marL="284400" marR="0" lvl="0" indent="-284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Call 7</a:t>
                      </a:r>
                    </a:p>
                    <a:p>
                      <a:pPr marL="284400" marR="0" lvl="0" indent="-284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Call 8</a:t>
                      </a:r>
                    </a:p>
                    <a:p>
                      <a:pPr marL="284400" marR="0" lvl="0" indent="-284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Call 9</a:t>
                      </a:r>
                      <a:endParaRPr lang="en-US"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2080014345"/>
                  </a:ext>
                </a:extLst>
              </a:tr>
              <a:tr h="1726489">
                <a:tc>
                  <a:txBody>
                    <a:bodyPr/>
                    <a:lstStyle/>
                    <a:p>
                      <a:r>
                        <a:rPr lang="en-US" sz="1400" b="1" i="0" dirty="0">
                          <a:solidFill>
                            <a:srgbClr val="4A4A4A"/>
                          </a:solidFill>
                          <a:latin typeface="Montserrat SemiBold" pitchFamily="2" charset="77"/>
                        </a:rPr>
                        <a:t>Phase Outcomes</a:t>
                      </a:r>
                    </a:p>
                  </a:txBody>
                  <a:tcPr marL="108000" marR="108000" marT="108000" marB="108000"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Your organization’s business capabilities and value streams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A business capability map for your organization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Categorization of your organization’s key capabilities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A strategy map tied to data governance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High-value use cases for data governance</a:t>
                      </a:r>
                    </a:p>
                  </a:txBody>
                  <a:tcPr marL="180000" marR="1800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171450" indent="-171450" algn="l">
                        <a:lnSpc>
                          <a:spcPct val="100000"/>
                        </a:lnSpc>
                        <a:buFont typeface="Arial" panose="020B0604020202020204" pitchFamily="34" charset="0"/>
                        <a:buChar char="•"/>
                      </a:pPr>
                      <a:endParaRPr lang="en-US" sz="12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endParaRPr>
                    </a:p>
                    <a:p>
                      <a:pPr marL="171450" indent="-171450" algn="l">
                        <a:lnSpc>
                          <a:spcPct val="100000"/>
                        </a:lnSpc>
                        <a:buFont typeface="Arial" panose="020B0604020202020204" pitchFamily="34" charset="0"/>
                        <a:buChar char="•"/>
                      </a:pPr>
                      <a:r>
                        <a:rPr lang="en-US" sz="12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An understanding of the core components of an effective data governance program</a:t>
                      </a:r>
                    </a:p>
                    <a:p>
                      <a:pPr marL="171450" indent="-171450" algn="l">
                        <a:lnSpc>
                          <a:spcPct val="100000"/>
                        </a:lnSpc>
                        <a:buFont typeface="Arial" panose="020B0604020202020204" pitchFamily="34" charset="0"/>
                        <a:buChar char="•"/>
                      </a:pPr>
                      <a:r>
                        <a:rPr lang="en-US" sz="12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An understanding your organization’s  current data culture</a:t>
                      </a:r>
                    </a:p>
                  </a:txBody>
                  <a:tcPr marL="180000" marR="1800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171450" indent="-171450" algn="l">
                        <a:lnSpc>
                          <a:spcPct val="100000"/>
                        </a:lnSpc>
                        <a:buFont typeface="Arial" panose="020B0604020202020204" pitchFamily="34" charset="0"/>
                        <a:buChar char="•"/>
                      </a:pPr>
                      <a:r>
                        <a:rPr lang="en-US" sz="12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A data governance roadmap and target-state plan comprising of prioritized initiatives</a:t>
                      </a:r>
                    </a:p>
                  </a:txBody>
                  <a:tcPr marL="180000" marR="180000" marT="180000" marB="180000">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385565625"/>
                  </a:ext>
                </a:extLst>
              </a:tr>
            </a:tbl>
          </a:graphicData>
        </a:graphic>
      </p:graphicFrame>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106" y="530021"/>
            <a:ext cx="7921214" cy="1130188"/>
          </a:xfrm>
        </p:spPr>
        <p:txBody>
          <a:bodyPr>
            <a:noAutofit/>
          </a:bodyPr>
          <a:lstStyle/>
          <a:p>
            <a:r>
              <a:rPr lang="en-CA" sz="3800" spc="-69" dirty="0"/>
              <a:t>Establish Data Governance</a:t>
            </a:r>
            <a:br>
              <a:rPr lang="en-CA" sz="3800" spc="-69" dirty="0"/>
            </a:br>
            <a:r>
              <a:rPr lang="en-CA" sz="3800" spc="-79" dirty="0"/>
              <a:t>p</a:t>
            </a:r>
            <a:r>
              <a:rPr lang="en-CA" sz="3800" spc="-61" dirty="0"/>
              <a:t>roject</a:t>
            </a:r>
            <a:r>
              <a:rPr lang="en-CA" sz="3800" spc="-197" dirty="0"/>
              <a:t> </a:t>
            </a:r>
            <a:r>
              <a:rPr lang="en-CA" sz="3800" spc="-67" dirty="0"/>
              <a:t>overview</a:t>
            </a:r>
            <a:endParaRPr lang="en-US" sz="3800" dirty="0"/>
          </a:p>
        </p:txBody>
      </p:sp>
      <p:sp>
        <p:nvSpPr>
          <p:cNvPr id="33" name="Text Placeholder 32">
            <a:extLst>
              <a:ext uri="{FF2B5EF4-FFF2-40B4-BE49-F238E27FC236}">
                <a16:creationId xmlns:a16="http://schemas.microsoft.com/office/drawing/2014/main" id="{E0C6670B-9C2E-594B-9351-FCA7AEB88A4A}"/>
              </a:ext>
            </a:extLst>
          </p:cNvPr>
          <p:cNvSpPr>
            <a:spLocks noGrp="1"/>
          </p:cNvSpPr>
          <p:nvPr>
            <p:ph type="body" sz="quarter" idx="10"/>
          </p:nvPr>
        </p:nvSpPr>
        <p:spPr/>
        <p:txBody>
          <a:bodyPr>
            <a:noAutofit/>
          </a:bodyPr>
          <a:lstStyle/>
          <a:p>
            <a:r>
              <a:rPr lang="en-CA" dirty="0">
                <a:latin typeface="Montserrat Medium" pitchFamily="2" charset="77"/>
                <a:cs typeface="Arial"/>
              </a:rPr>
              <a:t>Contact your account representative for more information.</a:t>
            </a:r>
            <a:br>
              <a:rPr lang="en-CA" dirty="0">
                <a:latin typeface="Montserrat Medium" pitchFamily="2" charset="77"/>
                <a:cs typeface="Arial"/>
              </a:rPr>
            </a:br>
            <a:r>
              <a:rPr lang="en-CA" b="1" dirty="0">
                <a:hlinkClick r:id="rId3">
                  <a:extLst>
                    <a:ext uri="{A12FA001-AC4F-418D-AE19-62706E023703}">
                      <ahyp:hlinkClr xmlns:ahyp="http://schemas.microsoft.com/office/drawing/2018/hyperlinkcolor" val="tx"/>
                    </a:ext>
                  </a:extLst>
                </a:hlinkClick>
              </a:rPr>
              <a:t>workshops@infotech.com</a:t>
            </a:r>
            <a:r>
              <a:rPr lang="en-CA" b="1" dirty="0"/>
              <a:t>     </a:t>
            </a:r>
            <a:r>
              <a:rPr lang="en-CA" b="1" dirty="0">
                <a:cs typeface="Arial"/>
              </a:rPr>
              <a:t>1-888-670-8889</a:t>
            </a:r>
          </a:p>
        </p:txBody>
      </p:sp>
    </p:spTree>
    <p:extLst>
      <p:ext uri="{BB962C8B-B14F-4D97-AF65-F5344CB8AC3E}">
        <p14:creationId xmlns:p14="http://schemas.microsoft.com/office/powerpoint/2010/main" val="3151663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Roboto Condensed Light" panose="02000000000000000000" pitchFamily="2" charset="0"/>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marR="0" lvl="0" indent="0" algn="r" defTabSz="914400" rtl="0" eaLnBrk="1" fontAlgn="auto" latinLnBrk="0" hangingPunct="1">
              <a:lnSpc>
                <a:spcPct val="100000"/>
              </a:lnSpc>
              <a:spcBef>
                <a:spcPts val="161"/>
              </a:spcBef>
              <a:spcAft>
                <a:spcPts val="0"/>
              </a:spcAft>
              <a:buClrTx/>
              <a:buSzTx/>
              <a:buFontTx/>
              <a:buNone/>
              <a:tabLst>
                <a:tab pos="1309472" algn="l"/>
              </a:tabLst>
              <a:defRPr/>
            </a:pPr>
            <a:r>
              <a:rPr kumimoji="0" lang="en-CA" sz="788" b="0" i="0" u="none" strike="noStrike" kern="1200" cap="none" spc="-18" normalizeH="0" baseline="0" noProof="0" dirty="0">
                <a:ln>
                  <a:noFill/>
                </a:ln>
                <a:solidFill>
                  <a:srgbClr val="FFFFFF"/>
                </a:solidFill>
                <a:effectLst/>
                <a:uLnTx/>
                <a:uFillTx/>
                <a:latin typeface="Exo" pitchFamily="2" charset="77"/>
                <a:ea typeface="+mn-ea"/>
                <a:cs typeface="Arial"/>
              </a:rPr>
              <a:t>Info-</a:t>
            </a:r>
            <a:r>
              <a:rPr kumimoji="0" lang="en-CA" sz="788" b="0" i="0" u="none" strike="noStrike" kern="1200" cap="none" spc="-103" normalizeH="0" baseline="0" noProof="0" dirty="0">
                <a:ln>
                  <a:noFill/>
                </a:ln>
                <a:solidFill>
                  <a:srgbClr val="FFFFFF"/>
                </a:solidFill>
                <a:effectLst/>
                <a:uLnTx/>
                <a:uFillTx/>
                <a:latin typeface="Exo" pitchFamily="2" charset="77"/>
                <a:ea typeface="+mn-ea"/>
                <a:cs typeface="Arial"/>
              </a:rPr>
              <a:t>T</a:t>
            </a:r>
            <a:r>
              <a:rPr kumimoji="0" lang="en-CA" sz="788" b="0" i="0" u="none" strike="noStrike" kern="1200" cap="none" spc="-15" normalizeH="0" baseline="0" noProof="0" dirty="0">
                <a:ln>
                  <a:noFill/>
                </a:ln>
                <a:solidFill>
                  <a:srgbClr val="FFFFFF"/>
                </a:solidFill>
                <a:effectLst/>
                <a:uLnTx/>
                <a:uFillTx/>
                <a:latin typeface="Exo" pitchFamily="2" charset="77"/>
                <a:ea typeface="+mn-ea"/>
                <a:cs typeface="Arial"/>
              </a:rPr>
              <a:t>ec</a:t>
            </a:r>
            <a:r>
              <a:rPr kumimoji="0" lang="en-CA" sz="788" b="0" i="0" u="none" strike="noStrike" kern="1200" cap="none" spc="6" normalizeH="0" baseline="0" noProof="0" dirty="0">
                <a:ln>
                  <a:noFill/>
                </a:ln>
                <a:solidFill>
                  <a:srgbClr val="FFFFFF"/>
                </a:solidFill>
                <a:effectLst/>
                <a:uLnTx/>
                <a:uFillTx/>
                <a:latin typeface="Exo" pitchFamily="2" charset="77"/>
                <a:ea typeface="+mn-ea"/>
                <a:cs typeface="Arial"/>
              </a:rPr>
              <a:t>h</a:t>
            </a:r>
            <a:r>
              <a:rPr kumimoji="0" lang="en-CA" sz="788" b="0" i="0" u="none" strike="noStrike" kern="1200" cap="none" spc="-39" normalizeH="0" baseline="0" noProof="0" dirty="0">
                <a:ln>
                  <a:noFill/>
                </a:ln>
                <a:solidFill>
                  <a:srgbClr val="FFFFFF"/>
                </a:solidFill>
                <a:effectLst/>
                <a:uLnTx/>
                <a:uFillTx/>
                <a:latin typeface="Exo" pitchFamily="2" charset="77"/>
                <a:ea typeface="+mn-ea"/>
                <a:cs typeface="Arial"/>
              </a:rPr>
              <a:t> </a:t>
            </a:r>
            <a:r>
              <a:rPr kumimoji="0" lang="en-CA" sz="788" b="0" i="0" u="none" strike="noStrike" kern="1200" cap="none" spc="-15" normalizeH="0" baseline="0" noProof="0" dirty="0">
                <a:ln>
                  <a:noFill/>
                </a:ln>
                <a:solidFill>
                  <a:srgbClr val="FFFFFF"/>
                </a:solidFill>
                <a:effectLst/>
                <a:uLnTx/>
                <a:uFillTx/>
                <a:latin typeface="Exo" pitchFamily="2" charset="77"/>
                <a:ea typeface="+mn-ea"/>
                <a:cs typeface="Arial"/>
              </a:rPr>
              <a:t>Researc</a:t>
            </a:r>
            <a:r>
              <a:rPr kumimoji="0" lang="en-CA" sz="788" b="0" i="0" u="none" strike="noStrike" kern="1200" cap="none" spc="6" normalizeH="0" baseline="0" noProof="0" dirty="0">
                <a:ln>
                  <a:noFill/>
                </a:ln>
                <a:solidFill>
                  <a:srgbClr val="FFFFFF"/>
                </a:solidFill>
                <a:effectLst/>
                <a:uLnTx/>
                <a:uFillTx/>
                <a:latin typeface="Exo" pitchFamily="2" charset="77"/>
                <a:ea typeface="+mn-ea"/>
                <a:cs typeface="Arial"/>
              </a:rPr>
              <a:t>h</a:t>
            </a:r>
            <a:r>
              <a:rPr kumimoji="0" lang="en-CA" sz="788" b="0" i="0" u="none" strike="noStrike" kern="1200" cap="none" spc="-39" normalizeH="0" baseline="0" noProof="0" dirty="0">
                <a:ln>
                  <a:noFill/>
                </a:ln>
                <a:solidFill>
                  <a:srgbClr val="FFFFFF"/>
                </a:solidFill>
                <a:effectLst/>
                <a:uLnTx/>
                <a:uFillTx/>
                <a:latin typeface="Exo" pitchFamily="2" charset="77"/>
                <a:ea typeface="+mn-ea"/>
                <a:cs typeface="Arial"/>
              </a:rPr>
              <a:t> </a:t>
            </a:r>
            <a:r>
              <a:rPr kumimoji="0" lang="en-CA" sz="788" b="0" i="0" u="none" strike="noStrike" kern="1200" cap="none" spc="-15" normalizeH="0" baseline="0" noProof="0" dirty="0">
                <a:ln>
                  <a:noFill/>
                </a:ln>
                <a:solidFill>
                  <a:srgbClr val="FFFFFF"/>
                </a:solidFill>
                <a:effectLst/>
                <a:uLnTx/>
                <a:uFillTx/>
                <a:latin typeface="Exo" pitchFamily="2" charset="77"/>
                <a:ea typeface="+mn-ea"/>
                <a:cs typeface="Arial"/>
              </a:rPr>
              <a:t>Grou</a:t>
            </a:r>
            <a:r>
              <a:rPr kumimoji="0" lang="en-CA" sz="788" b="0" i="0" u="none" strike="noStrike" kern="1200" cap="none" spc="6" normalizeH="0" baseline="0" noProof="0" dirty="0">
                <a:ln>
                  <a:noFill/>
                </a:ln>
                <a:solidFill>
                  <a:srgbClr val="FFFFFF"/>
                </a:solidFill>
                <a:effectLst/>
                <a:uLnTx/>
                <a:uFillTx/>
                <a:latin typeface="Exo" pitchFamily="2" charset="77"/>
                <a:ea typeface="+mn-ea"/>
                <a:cs typeface="Arial"/>
              </a:rPr>
              <a:t>p   |   </a:t>
            </a:r>
            <a:fld id="{81D60167-4931-47E6-BA6A-407CBD079E47}" type="slidenum">
              <a:rPr kumimoji="0" sz="788" b="0" i="0" u="none" strike="noStrike" kern="1200" cap="none" spc="6" normalizeH="0" baseline="0" noProof="0" smtClean="0">
                <a:ln>
                  <a:noFill/>
                </a:ln>
                <a:solidFill>
                  <a:srgbClr val="FFFFFF"/>
                </a:solidFill>
                <a:effectLst/>
                <a:uLnTx/>
                <a:uFillTx/>
                <a:latin typeface="Exo" pitchFamily="2" charset="77"/>
                <a:ea typeface="+mn-ea"/>
                <a:cs typeface="Arial" panose="020B0604020202020204" pitchFamily="34" charset="0"/>
              </a:rPr>
              <a:pPr marL="7700" marR="0" lvl="0" indent="0" algn="r" defTabSz="914400" rtl="0" eaLnBrk="1" fontAlgn="auto" latinLnBrk="0" hangingPunct="1">
                <a:lnSpc>
                  <a:spcPct val="100000"/>
                </a:lnSpc>
                <a:spcBef>
                  <a:spcPts val="161"/>
                </a:spcBef>
                <a:spcAft>
                  <a:spcPts val="0"/>
                </a:spcAft>
                <a:buClrTx/>
                <a:buSzTx/>
                <a:buFontTx/>
                <a:buNone/>
                <a:tabLst>
                  <a:tab pos="1309472" algn="l"/>
                </a:tabLst>
                <a:defRPr/>
              </a:pPr>
              <a:t>29</a:t>
            </a:fld>
            <a:endParaRPr kumimoji="0" sz="788" b="0" i="0" u="none" strike="noStrike" kern="1200" cap="none" spc="6" normalizeH="0" baseline="0" noProof="0" dirty="0">
              <a:ln>
                <a:noFill/>
              </a:ln>
              <a:solidFill>
                <a:srgbClr val="FFFFFF"/>
              </a:solidFill>
              <a:effectLst/>
              <a:uLnTx/>
              <a:uFillTx/>
              <a:latin typeface="Exo" pitchFamily="2" charset="77"/>
              <a:ea typeface="+mn-ea"/>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717171"/>
                </a:solidFill>
                <a:effectLst/>
                <a:uLnTx/>
                <a:uFillTx/>
                <a:latin typeface="Montserrat SemiBold" pitchFamily="2" charset="77"/>
                <a:ea typeface="+mj-ea"/>
                <a:cs typeface="Arial" panose="020B0604020202020204" pitchFamily="34" charset="0"/>
              </a:rPr>
              <a:t>Guided Implementation</a:t>
            </a:r>
            <a:endParaRPr kumimoji="0" lang="en-CA" sz="4000" b="0" i="0" u="none" strike="noStrike" kern="1200" cap="none" spc="0" normalizeH="0" baseline="0" noProof="0" dirty="0">
              <a:ln>
                <a:noFill/>
              </a:ln>
              <a:solidFill>
                <a:srgbClr val="717171"/>
              </a:solidFill>
              <a:effectLst/>
              <a:uLnTx/>
              <a:uFillTx/>
              <a:latin typeface="Montserrat SemiBold" pitchFamily="2" charset="77"/>
              <a:ea typeface="+mj-ea"/>
              <a:cs typeface="Arial" panose="020B0604020202020204" pitchFamily="34" charset="0"/>
            </a:endParaRPr>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94949"/>
                </a:solidFill>
                <a:effectLst/>
                <a:uLnTx/>
                <a:uFillTx/>
                <a:latin typeface="Montserrat Medium" pitchFamily="2" charset="77"/>
                <a:ea typeface="+mn-ea"/>
                <a:cs typeface="+mn-cs"/>
              </a:rPr>
              <a:t>What does a typical GI </a:t>
            </a:r>
            <a:r>
              <a:rPr kumimoji="0" lang="en-US" sz="2000" b="0" i="0" u="none" strike="noStrike" kern="1200" cap="none" spc="0" normalizeH="0" baseline="0" noProof="0" dirty="0">
                <a:ln>
                  <a:noFill/>
                </a:ln>
                <a:solidFill>
                  <a:srgbClr val="4A4A4A"/>
                </a:solidFill>
                <a:effectLst/>
                <a:uLnTx/>
                <a:uFillTx/>
                <a:latin typeface="Montserrat Medium" pitchFamily="2" charset="77"/>
                <a:ea typeface="+mn-ea"/>
                <a:cs typeface="+mn-cs"/>
              </a:rPr>
              <a:t>on</a:t>
            </a:r>
            <a:r>
              <a:rPr kumimoji="0" lang="en-US" sz="2000" b="0" i="0" u="none" strike="noStrike" kern="1200" cap="none" spc="0" normalizeH="0" baseline="0" noProof="0" dirty="0">
                <a:ln>
                  <a:noFill/>
                </a:ln>
                <a:solidFill>
                  <a:srgbClr val="494949"/>
                </a:solidFill>
                <a:effectLst/>
                <a:uLnTx/>
                <a:uFillTx/>
                <a:latin typeface="Montserrat Medium" pitchFamily="2" charset="77"/>
                <a:ea typeface="+mn-ea"/>
                <a:cs typeface="+mn-cs"/>
              </a:rPr>
              <a:t> this topic look like?</a:t>
            </a:r>
            <a:endParaRPr kumimoji="0" lang="en-CA" sz="2000" b="0" i="0" u="none" strike="noStrike" kern="1200" cap="none" spc="0" normalizeH="0" baseline="0" noProof="0" dirty="0">
              <a:ln>
                <a:noFill/>
              </a:ln>
              <a:solidFill>
                <a:srgbClr val="494949"/>
              </a:solidFill>
              <a:effectLst/>
              <a:uLnTx/>
              <a:uFillTx/>
              <a:latin typeface="Montserrat Medium" pitchFamily="2" charset="77"/>
              <a:ea typeface="+mn-ea"/>
              <a:cs typeface="+mn-cs"/>
            </a:endParaRPr>
          </a:p>
        </p:txBody>
      </p:sp>
      <p:pic>
        <p:nvPicPr>
          <p:cNvPr id="5" name="Picture 4">
            <a:extLst>
              <a:ext uri="{FF2B5EF4-FFF2-40B4-BE49-F238E27FC236}">
                <a16:creationId xmlns:a16="http://schemas.microsoft.com/office/drawing/2014/main" id="{366A3DAB-D053-472C-9609-F2792872845E}"/>
              </a:ext>
            </a:extLst>
          </p:cNvPr>
          <p:cNvPicPr>
            <a:picLocks noChangeAspect="1"/>
          </p:cNvPicPr>
          <p:nvPr>
            <p:custDataLst>
              <p:tags r:id="rId5"/>
            </p:custDataLst>
          </p:nvPr>
        </p:nvPicPr>
        <p:blipFill>
          <a:blip r:embed="rId30" cstate="screen">
            <a:extLst>
              <a:ext uri="{28A0092B-C50C-407E-A947-70E740481C1C}">
                <a14:useLocalDpi xmlns:a14="http://schemas.microsoft.com/office/drawing/2010/main"/>
              </a:ext>
            </a:extLst>
          </a:blip>
          <a:stretch>
            <a:fillRect/>
          </a:stretch>
        </p:blipFill>
        <p:spPr>
          <a:xfrm>
            <a:off x="259833" y="3268453"/>
            <a:ext cx="520953" cy="520953"/>
          </a:xfrm>
          <a:prstGeom prst="rect">
            <a:avLst/>
          </a:prstGeom>
        </p:spPr>
      </p:pic>
      <p:graphicFrame>
        <p:nvGraphicFramePr>
          <p:cNvPr id="7" name="Diagram 6">
            <a:extLst>
              <a:ext uri="{FF2B5EF4-FFF2-40B4-BE49-F238E27FC236}">
                <a16:creationId xmlns:a16="http://schemas.microsoft.com/office/drawing/2014/main" id="{B8CCC49A-D6A3-43EE-9C49-CA6B950D6A07}"/>
              </a:ext>
            </a:extLst>
          </p:cNvPr>
          <p:cNvGraphicFramePr/>
          <p:nvPr>
            <p:custDataLst>
              <p:tags r:id="rId6"/>
            </p:custDataLst>
            <p:extLst>
              <p:ext uri="{D42A27DB-BD31-4B8C-83A1-F6EECF244321}">
                <p14:modId xmlns:p14="http://schemas.microsoft.com/office/powerpoint/2010/main" val="1314577539"/>
              </p:ext>
            </p:extLst>
          </p:nvPr>
        </p:nvGraphicFramePr>
        <p:xfrm>
          <a:off x="309838" y="2092161"/>
          <a:ext cx="8646551" cy="1016192"/>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sp>
        <p:nvSpPr>
          <p:cNvPr id="8" name="Rectangle 7">
            <a:extLst>
              <a:ext uri="{FF2B5EF4-FFF2-40B4-BE49-F238E27FC236}">
                <a16:creationId xmlns:a16="http://schemas.microsoft.com/office/drawing/2014/main" id="{876C24BD-7B6E-4AFE-84D3-78440DEC4C54}"/>
              </a:ext>
            </a:extLst>
          </p:cNvPr>
          <p:cNvSpPr/>
          <p:nvPr>
            <p:custDataLst>
              <p:tags r:id="rId7"/>
            </p:custDataLst>
          </p:nvPr>
        </p:nvSpPr>
        <p:spPr>
          <a:xfrm>
            <a:off x="745785" y="3315409"/>
            <a:ext cx="1306457" cy="1754326"/>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#1:</a:t>
            </a: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Understand drivers, business context, and scope of data governance at your organization.</a:t>
            </a:r>
          </a:p>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Introduce Info-Tech’s approach and </a:t>
            </a:r>
            <a:r>
              <a:rPr lang="en-US" sz="1200" dirty="0">
                <a:solidFill>
                  <a:srgbClr val="000000"/>
                </a:solidFill>
                <a:latin typeface="Roboto Condensed Light" panose="02000000000000000000" pitchFamily="2" charset="0"/>
                <a:ea typeface="Roboto Condensed Light" panose="02000000000000000000" pitchFamily="2" charset="0"/>
              </a:rPr>
              <a:t>resources.</a:t>
            </a:r>
            <a:endPar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pic>
        <p:nvPicPr>
          <p:cNvPr id="9" name="Picture 8">
            <a:extLst>
              <a:ext uri="{FF2B5EF4-FFF2-40B4-BE49-F238E27FC236}">
                <a16:creationId xmlns:a16="http://schemas.microsoft.com/office/drawing/2014/main" id="{C0706F1E-A435-4E93-8FC5-B8319B197A71}"/>
              </a:ext>
            </a:extLst>
          </p:cNvPr>
          <p:cNvPicPr>
            <a:picLocks noChangeAspect="1"/>
          </p:cNvPicPr>
          <p:nvPr>
            <p:custDataLst>
              <p:tags r:id="rId8"/>
            </p:custDataLst>
          </p:nvPr>
        </p:nvPicPr>
        <p:blipFill>
          <a:blip r:embed="rId30" cstate="screen">
            <a:extLst>
              <a:ext uri="{28A0092B-C50C-407E-A947-70E740481C1C}">
                <a14:useLocalDpi xmlns:a14="http://schemas.microsoft.com/office/drawing/2010/main"/>
              </a:ext>
            </a:extLst>
          </a:blip>
          <a:stretch>
            <a:fillRect/>
          </a:stretch>
        </p:blipFill>
        <p:spPr>
          <a:xfrm>
            <a:off x="1977570" y="3268453"/>
            <a:ext cx="520953" cy="520953"/>
          </a:xfrm>
          <a:prstGeom prst="rect">
            <a:avLst/>
          </a:prstGeom>
        </p:spPr>
      </p:pic>
      <p:sp>
        <p:nvSpPr>
          <p:cNvPr id="10" name="Rectangle 9">
            <a:extLst>
              <a:ext uri="{FF2B5EF4-FFF2-40B4-BE49-F238E27FC236}">
                <a16:creationId xmlns:a16="http://schemas.microsoft.com/office/drawing/2014/main" id="{0A3D6A72-FBE2-44C3-BB5A-FF3B8AE94F0A}"/>
              </a:ext>
            </a:extLst>
          </p:cNvPr>
          <p:cNvSpPr/>
          <p:nvPr>
            <p:custDataLst>
              <p:tags r:id="rId9"/>
            </p:custDataLst>
          </p:nvPr>
        </p:nvSpPr>
        <p:spPr>
          <a:xfrm>
            <a:off x="2444472" y="3315409"/>
            <a:ext cx="1351484"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#2:</a:t>
            </a: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Provide a detailed overview of  </a:t>
            </a:r>
            <a:r>
              <a:rPr lang="en-US" sz="1200" dirty="0">
                <a:solidFill>
                  <a:srgbClr val="000000"/>
                </a:solidFill>
                <a:latin typeface="Roboto Condensed Light" panose="02000000000000000000" pitchFamily="2" charset="0"/>
                <a:ea typeface="Roboto Condensed Light" panose="02000000000000000000" pitchFamily="2" charset="0"/>
              </a:rPr>
              <a:t>Info-Tech’s</a:t>
            </a: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approach, framework, Data Culture Diagnostic, and blueprint.</a:t>
            </a:r>
          </a:p>
        </p:txBody>
      </p:sp>
      <p:sp>
        <p:nvSpPr>
          <p:cNvPr id="11" name="Rectangle 10">
            <a:extLst>
              <a:ext uri="{FF2B5EF4-FFF2-40B4-BE49-F238E27FC236}">
                <a16:creationId xmlns:a16="http://schemas.microsoft.com/office/drawing/2014/main" id="{821F6F67-AB2F-4087-9A7A-78D6B956A59F}"/>
              </a:ext>
            </a:extLst>
          </p:cNvPr>
          <p:cNvSpPr/>
          <p:nvPr>
            <p:custDataLst>
              <p:tags r:id="rId10"/>
            </p:custDataLst>
          </p:nvPr>
        </p:nvSpPr>
        <p:spPr>
          <a:xfrm>
            <a:off x="2444471" y="4999071"/>
            <a:ext cx="1434235" cy="169277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#3: </a:t>
            </a:r>
            <a:r>
              <a:rPr lang="en-US" sz="1300" dirty="0">
                <a:solidFill>
                  <a:srgbClr val="000000"/>
                </a:solidFill>
                <a:latin typeface="Roboto Condensed Light" panose="02000000000000000000" pitchFamily="2" charset="0"/>
                <a:ea typeface="Roboto Condensed Light" panose="02000000000000000000" pitchFamily="2" charset="0"/>
              </a:rPr>
              <a:t> Introduce business capabilities. Align them with your data governance capabilities. Begin to develop a use case framework.</a:t>
            </a:r>
            <a:endParaRPr lang="en-CA" sz="1300" dirty="0">
              <a:solidFill>
                <a:srgbClr val="000000"/>
              </a:solidFill>
              <a:latin typeface="Roboto Condensed Light" panose="02000000000000000000" pitchFamily="2" charset="0"/>
              <a:ea typeface="Roboto Condensed Light" panose="02000000000000000000" pitchFamily="2" charset="0"/>
            </a:endParaRPr>
          </a:p>
        </p:txBody>
      </p:sp>
      <p:cxnSp>
        <p:nvCxnSpPr>
          <p:cNvPr id="12" name="Straight Connector 11">
            <a:extLst>
              <a:ext uri="{FF2B5EF4-FFF2-40B4-BE49-F238E27FC236}">
                <a16:creationId xmlns:a16="http://schemas.microsoft.com/office/drawing/2014/main" id="{8BC4D908-63E3-4DF4-BF38-40DDD2D98765}"/>
              </a:ext>
            </a:extLst>
          </p:cNvPr>
          <p:cNvCxnSpPr>
            <a:cxnSpLocks/>
            <a:stCxn id="9" idx="2"/>
            <a:endCxn id="13" idx="0"/>
          </p:cNvCxnSpPr>
          <p:nvPr>
            <p:custDataLst>
              <p:tags r:id="rId11"/>
            </p:custDataLst>
          </p:nvPr>
        </p:nvCxnSpPr>
        <p:spPr>
          <a:xfrm>
            <a:off x="2238047" y="3789406"/>
            <a:ext cx="22559" cy="119822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D994C6C-B107-4965-8D1C-052FDFE2543D}"/>
              </a:ext>
            </a:extLst>
          </p:cNvPr>
          <p:cNvPicPr>
            <a:picLocks noChangeAspect="1"/>
          </p:cNvPicPr>
          <p:nvPr>
            <p:custDataLst>
              <p:tags r:id="rId12"/>
            </p:custDataLst>
          </p:nvPr>
        </p:nvPicPr>
        <p:blipFill>
          <a:blip r:embed="rId30" cstate="screen">
            <a:extLst>
              <a:ext uri="{28A0092B-C50C-407E-A947-70E740481C1C}">
                <a14:useLocalDpi xmlns:a14="http://schemas.microsoft.com/office/drawing/2010/main"/>
              </a:ext>
            </a:extLst>
          </a:blip>
          <a:stretch>
            <a:fillRect/>
          </a:stretch>
        </p:blipFill>
        <p:spPr>
          <a:xfrm>
            <a:off x="1969658" y="4987630"/>
            <a:ext cx="581895" cy="520953"/>
          </a:xfrm>
          <a:prstGeom prst="rect">
            <a:avLst/>
          </a:prstGeom>
        </p:spPr>
      </p:pic>
      <p:pic>
        <p:nvPicPr>
          <p:cNvPr id="14" name="Picture 13">
            <a:extLst>
              <a:ext uri="{FF2B5EF4-FFF2-40B4-BE49-F238E27FC236}">
                <a16:creationId xmlns:a16="http://schemas.microsoft.com/office/drawing/2014/main" id="{F3EADD81-E9B1-4D37-B4F5-B9C527649DDC}"/>
              </a:ext>
            </a:extLst>
          </p:cNvPr>
          <p:cNvPicPr>
            <a:picLocks noChangeAspect="1"/>
          </p:cNvPicPr>
          <p:nvPr>
            <p:custDataLst>
              <p:tags r:id="rId13"/>
            </p:custDataLst>
          </p:nvPr>
        </p:nvPicPr>
        <p:blipFill>
          <a:blip r:embed="rId30" cstate="screen">
            <a:extLst>
              <a:ext uri="{28A0092B-C50C-407E-A947-70E740481C1C}">
                <a14:useLocalDpi xmlns:a14="http://schemas.microsoft.com/office/drawing/2010/main"/>
              </a:ext>
            </a:extLst>
          </a:blip>
          <a:stretch>
            <a:fillRect/>
          </a:stretch>
        </p:blipFill>
        <p:spPr>
          <a:xfrm>
            <a:off x="3554530" y="3315409"/>
            <a:ext cx="520953" cy="520953"/>
          </a:xfrm>
          <a:prstGeom prst="rect">
            <a:avLst/>
          </a:prstGeom>
        </p:spPr>
      </p:pic>
      <p:sp>
        <p:nvSpPr>
          <p:cNvPr id="15" name="Rectangle 14">
            <a:extLst>
              <a:ext uri="{FF2B5EF4-FFF2-40B4-BE49-F238E27FC236}">
                <a16:creationId xmlns:a16="http://schemas.microsoft.com/office/drawing/2014/main" id="{F995F532-DAD3-413C-BF05-3C3734A69655}"/>
              </a:ext>
            </a:extLst>
          </p:cNvPr>
          <p:cNvSpPr/>
          <p:nvPr>
            <p:custDataLst>
              <p:tags r:id="rId14"/>
            </p:custDataLst>
          </p:nvPr>
        </p:nvSpPr>
        <p:spPr>
          <a:xfrm>
            <a:off x="4040482" y="3362365"/>
            <a:ext cx="1505232" cy="1569660"/>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#4:</a:t>
            </a: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r>
              <a:rPr lang="en-US" sz="1200" dirty="0">
                <a:solidFill>
                  <a:srgbClr val="000000"/>
                </a:solidFill>
                <a:latin typeface="Roboto Condensed Light" panose="02000000000000000000" pitchFamily="2" charset="0"/>
                <a:ea typeface="Roboto Condensed Light" panose="02000000000000000000" pitchFamily="2" charset="0"/>
              </a:rPr>
              <a:t>Further discuss the organization’s alignment of business capabilities to data governance capabilities and use case framework.</a:t>
            </a:r>
            <a:endPar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16" name="Rectangle 15">
            <a:extLst>
              <a:ext uri="{FF2B5EF4-FFF2-40B4-BE49-F238E27FC236}">
                <a16:creationId xmlns:a16="http://schemas.microsoft.com/office/drawing/2014/main" id="{6D800CA0-031A-458F-90E4-1C272CCDB6E4}"/>
              </a:ext>
            </a:extLst>
          </p:cNvPr>
          <p:cNvSpPr/>
          <p:nvPr>
            <p:custDataLst>
              <p:tags r:id="rId15"/>
            </p:custDataLst>
          </p:nvPr>
        </p:nvSpPr>
        <p:spPr>
          <a:xfrm>
            <a:off x="3954756" y="5055552"/>
            <a:ext cx="1897537" cy="1200329"/>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#5: </a:t>
            </a: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Understand and assess </a:t>
            </a:r>
            <a:r>
              <a:rPr lang="en-US" sz="1200" dirty="0">
                <a:solidFill>
                  <a:srgbClr val="000000"/>
                </a:solidFill>
                <a:latin typeface="Roboto Condensed Light" panose="02000000000000000000" pitchFamily="2" charset="0"/>
                <a:ea typeface="Roboto Condensed Light" panose="02000000000000000000" pitchFamily="2" charset="0"/>
              </a:rPr>
              <a:t>your </a:t>
            </a: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current data </a:t>
            </a:r>
            <a:r>
              <a:rPr lang="en-US" sz="1200" dirty="0">
                <a:solidFill>
                  <a:srgbClr val="000000"/>
                </a:solidFill>
                <a:latin typeface="Roboto Condensed Light" panose="02000000000000000000" pitchFamily="2" charset="0"/>
                <a:ea typeface="Roboto Condensed Light" panose="02000000000000000000" pitchFamily="2" charset="0"/>
              </a:rPr>
              <a:t>go</a:t>
            </a: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vernance capabilities and data environment. </a:t>
            </a:r>
            <a:r>
              <a:rPr lang="en-US" sz="1200" dirty="0">
                <a:solidFill>
                  <a:srgbClr val="000000"/>
                </a:solidFill>
                <a:latin typeface="Roboto Condensed Light" panose="02000000000000000000" pitchFamily="2" charset="0"/>
                <a:ea typeface="Roboto Condensed Light" panose="02000000000000000000" pitchFamily="2" charset="0"/>
              </a:rPr>
              <a:t>Review your Data Culture Diagnostic Scorecard, if applicable.</a:t>
            </a:r>
            <a:endParaRPr kumimoji="0" lang="en-CA"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17" name="Straight Connector 16">
            <a:extLst>
              <a:ext uri="{FF2B5EF4-FFF2-40B4-BE49-F238E27FC236}">
                <a16:creationId xmlns:a16="http://schemas.microsoft.com/office/drawing/2014/main" id="{43795F84-DBA5-4611-AFF5-08BD5AB31DA7}"/>
              </a:ext>
            </a:extLst>
          </p:cNvPr>
          <p:cNvCxnSpPr>
            <a:stCxn id="14" idx="2"/>
            <a:endCxn id="18" idx="0"/>
          </p:cNvCxnSpPr>
          <p:nvPr>
            <p:custDataLst>
              <p:tags r:id="rId16"/>
            </p:custDataLst>
          </p:nvPr>
        </p:nvCxnSpPr>
        <p:spPr>
          <a:xfrm flipH="1">
            <a:off x="3807095" y="3836362"/>
            <a:ext cx="7912" cy="119822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E229D89-0003-4F5C-8E9E-C7C880A7FA8F}"/>
              </a:ext>
            </a:extLst>
          </p:cNvPr>
          <p:cNvPicPr>
            <a:picLocks noChangeAspect="1"/>
          </p:cNvPicPr>
          <p:nvPr>
            <p:custDataLst>
              <p:tags r:id="rId17"/>
            </p:custDataLst>
          </p:nvPr>
        </p:nvPicPr>
        <p:blipFill>
          <a:blip r:embed="rId30" cstate="screen">
            <a:extLst>
              <a:ext uri="{28A0092B-C50C-407E-A947-70E740481C1C}">
                <a14:useLocalDpi xmlns:a14="http://schemas.microsoft.com/office/drawing/2010/main"/>
              </a:ext>
            </a:extLst>
          </a:blip>
          <a:stretch>
            <a:fillRect/>
          </a:stretch>
        </p:blipFill>
        <p:spPr>
          <a:xfrm>
            <a:off x="3546618" y="5034586"/>
            <a:ext cx="520953" cy="520953"/>
          </a:xfrm>
          <a:prstGeom prst="rect">
            <a:avLst/>
          </a:prstGeom>
        </p:spPr>
      </p:pic>
      <p:pic>
        <p:nvPicPr>
          <p:cNvPr id="19" name="Picture 18">
            <a:extLst>
              <a:ext uri="{FF2B5EF4-FFF2-40B4-BE49-F238E27FC236}">
                <a16:creationId xmlns:a16="http://schemas.microsoft.com/office/drawing/2014/main" id="{02B68E01-79DA-4B1C-AD8C-903D8F9A8CE5}"/>
              </a:ext>
            </a:extLst>
          </p:cNvPr>
          <p:cNvPicPr>
            <a:picLocks noChangeAspect="1"/>
          </p:cNvPicPr>
          <p:nvPr>
            <p:custDataLst>
              <p:tags r:id="rId18"/>
            </p:custDataLst>
          </p:nvPr>
        </p:nvPicPr>
        <p:blipFill>
          <a:blip r:embed="rId30" cstate="screen">
            <a:extLst>
              <a:ext uri="{28A0092B-C50C-407E-A947-70E740481C1C}">
                <a14:useLocalDpi xmlns:a14="http://schemas.microsoft.com/office/drawing/2010/main"/>
              </a:ext>
            </a:extLst>
          </a:blip>
          <a:stretch>
            <a:fillRect/>
          </a:stretch>
        </p:blipFill>
        <p:spPr>
          <a:xfrm>
            <a:off x="5298712" y="3323923"/>
            <a:ext cx="520953" cy="520953"/>
          </a:xfrm>
          <a:prstGeom prst="rect">
            <a:avLst/>
          </a:prstGeom>
        </p:spPr>
      </p:pic>
      <p:sp>
        <p:nvSpPr>
          <p:cNvPr id="20" name="Rectangle 19">
            <a:extLst>
              <a:ext uri="{FF2B5EF4-FFF2-40B4-BE49-F238E27FC236}">
                <a16:creationId xmlns:a16="http://schemas.microsoft.com/office/drawing/2014/main" id="{0D51DD75-BDD9-416B-996F-FBF3F604DDBE}"/>
              </a:ext>
            </a:extLst>
          </p:cNvPr>
          <p:cNvSpPr/>
          <p:nvPr>
            <p:custDataLst>
              <p:tags r:id="rId19"/>
            </p:custDataLst>
          </p:nvPr>
        </p:nvSpPr>
        <p:spPr>
          <a:xfrm>
            <a:off x="5794189" y="3370879"/>
            <a:ext cx="1442609" cy="1015663"/>
          </a:xfrm>
          <a:prstGeom prst="rect">
            <a:avLst/>
          </a:prstGeom>
        </p:spPr>
        <p:txBody>
          <a:bodyPr wrap="square">
            <a:spAutoFit/>
          </a:bodyPr>
          <a:lstStyle/>
          <a:p>
            <a:pPr defTabSz="554437">
              <a:defRPr/>
            </a:pPr>
            <a:r>
              <a:rPr kumimoji="0" lang="en-US"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#6:</a:t>
            </a: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r>
              <a:rPr lang="en-US" sz="1200" dirty="0">
                <a:solidFill>
                  <a:srgbClr val="000000"/>
                </a:solidFill>
                <a:latin typeface="Roboto Condensed Light" panose="02000000000000000000" pitchFamily="2" charset="0"/>
                <a:ea typeface="Roboto Condensed Light" panose="02000000000000000000" pitchFamily="2" charset="0"/>
              </a:rPr>
              <a:t>Plan target state and corresponding  initiatives.</a:t>
            </a:r>
            <a:endParaRPr kumimoji="0" lang="en-CA"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21" name="Rectangle 20">
            <a:extLst>
              <a:ext uri="{FF2B5EF4-FFF2-40B4-BE49-F238E27FC236}">
                <a16:creationId xmlns:a16="http://schemas.microsoft.com/office/drawing/2014/main" id="{0D40DC66-C24E-4113-9799-023CEE0F10C5}"/>
              </a:ext>
            </a:extLst>
          </p:cNvPr>
          <p:cNvSpPr/>
          <p:nvPr>
            <p:custDataLst>
              <p:tags r:id="rId20"/>
            </p:custDataLst>
          </p:nvPr>
        </p:nvSpPr>
        <p:spPr>
          <a:xfrm>
            <a:off x="5841814" y="4692591"/>
            <a:ext cx="1059096" cy="1015663"/>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#7: </a:t>
            </a:r>
            <a:r>
              <a:rPr kumimoji="0" lang="en-CA"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Identify program risks</a:t>
            </a:r>
            <a:r>
              <a:rPr lang="en-CA" sz="1200" dirty="0">
                <a:solidFill>
                  <a:srgbClr val="000000"/>
                </a:solidFill>
                <a:latin typeface="Roboto Condensed Light" panose="02000000000000000000" pitchFamily="2" charset="0"/>
                <a:ea typeface="Roboto Condensed Light" panose="02000000000000000000" pitchFamily="2" charset="0"/>
              </a:rPr>
              <a:t> and formulate a r</a:t>
            </a:r>
            <a:r>
              <a:rPr kumimoji="0" lang="en-CA"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oadmap</a:t>
            </a:r>
            <a:r>
              <a:rPr lang="en-CA" sz="1200" dirty="0">
                <a:solidFill>
                  <a:srgbClr val="000000"/>
                </a:solidFill>
                <a:latin typeface="Roboto Condensed Light" panose="02000000000000000000" pitchFamily="2" charset="0"/>
                <a:ea typeface="Roboto Condensed Light" panose="02000000000000000000" pitchFamily="2" charset="0"/>
              </a:rPr>
              <a:t>.</a:t>
            </a:r>
            <a:endPar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22" name="Straight Connector 21">
            <a:extLst>
              <a:ext uri="{FF2B5EF4-FFF2-40B4-BE49-F238E27FC236}">
                <a16:creationId xmlns:a16="http://schemas.microsoft.com/office/drawing/2014/main" id="{01A375F6-4276-4357-9BBD-ECB456564305}"/>
              </a:ext>
            </a:extLst>
          </p:cNvPr>
          <p:cNvCxnSpPr>
            <a:stCxn id="19" idx="2"/>
            <a:endCxn id="23" idx="0"/>
          </p:cNvCxnSpPr>
          <p:nvPr>
            <p:custDataLst>
              <p:tags r:id="rId21"/>
            </p:custDataLst>
          </p:nvPr>
        </p:nvCxnSpPr>
        <p:spPr>
          <a:xfrm flipH="1">
            <a:off x="5551276" y="3844875"/>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841EA5F-C7CE-4EE6-8CAB-638CE452BC69}"/>
              </a:ext>
            </a:extLst>
          </p:cNvPr>
          <p:cNvPicPr>
            <a:picLocks noChangeAspect="1"/>
          </p:cNvPicPr>
          <p:nvPr>
            <p:custDataLst>
              <p:tags r:id="rId22"/>
            </p:custDataLst>
          </p:nvPr>
        </p:nvPicPr>
        <p:blipFill>
          <a:blip r:embed="rId30" cstate="screen">
            <a:extLst>
              <a:ext uri="{28A0092B-C50C-407E-A947-70E740481C1C}">
                <a14:useLocalDpi xmlns:a14="http://schemas.microsoft.com/office/drawing/2010/main"/>
              </a:ext>
            </a:extLst>
          </a:blip>
          <a:stretch>
            <a:fillRect/>
          </a:stretch>
        </p:blipFill>
        <p:spPr>
          <a:xfrm>
            <a:off x="5290800" y="4681150"/>
            <a:ext cx="520953" cy="520953"/>
          </a:xfrm>
          <a:prstGeom prst="rect">
            <a:avLst/>
          </a:prstGeom>
        </p:spPr>
      </p:pic>
      <p:pic>
        <p:nvPicPr>
          <p:cNvPr id="24" name="Picture 23">
            <a:extLst>
              <a:ext uri="{FF2B5EF4-FFF2-40B4-BE49-F238E27FC236}">
                <a16:creationId xmlns:a16="http://schemas.microsoft.com/office/drawing/2014/main" id="{368B60EB-C827-4EC6-A97F-5F8A688424CC}"/>
              </a:ext>
            </a:extLst>
          </p:cNvPr>
          <p:cNvPicPr>
            <a:picLocks noChangeAspect="1"/>
          </p:cNvPicPr>
          <p:nvPr>
            <p:custDataLst>
              <p:tags r:id="rId23"/>
            </p:custDataLst>
          </p:nvPr>
        </p:nvPicPr>
        <p:blipFill>
          <a:blip r:embed="rId30" cstate="screen">
            <a:extLst>
              <a:ext uri="{28A0092B-C50C-407E-A947-70E740481C1C}">
                <a14:useLocalDpi xmlns:a14="http://schemas.microsoft.com/office/drawing/2010/main"/>
              </a:ext>
            </a:extLst>
          </a:blip>
          <a:stretch>
            <a:fillRect/>
          </a:stretch>
        </p:blipFill>
        <p:spPr>
          <a:xfrm>
            <a:off x="7023947" y="3315409"/>
            <a:ext cx="520953" cy="520953"/>
          </a:xfrm>
          <a:prstGeom prst="rect">
            <a:avLst/>
          </a:prstGeom>
        </p:spPr>
      </p:pic>
      <p:sp>
        <p:nvSpPr>
          <p:cNvPr id="25" name="Rectangle 24">
            <a:extLst>
              <a:ext uri="{FF2B5EF4-FFF2-40B4-BE49-F238E27FC236}">
                <a16:creationId xmlns:a16="http://schemas.microsoft.com/office/drawing/2014/main" id="{41B92865-F37C-4DD3-84FE-E43198CB0221}"/>
              </a:ext>
            </a:extLst>
          </p:cNvPr>
          <p:cNvSpPr/>
          <p:nvPr>
            <p:custDataLst>
              <p:tags r:id="rId24"/>
            </p:custDataLst>
          </p:nvPr>
        </p:nvSpPr>
        <p:spPr>
          <a:xfrm>
            <a:off x="7509899" y="3362364"/>
            <a:ext cx="1256805" cy="1015663"/>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#8:</a:t>
            </a: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Identify and prioritize improvements. </a:t>
            </a:r>
          </a:p>
          <a:p>
            <a:pPr marL="0" marR="0" lvl="0" indent="0" algn="l" defTabSz="554437"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Roboto Condensed Light" panose="02000000000000000000" pitchFamily="2" charset="0"/>
                <a:ea typeface="Roboto Condensed Light" panose="02000000000000000000" pitchFamily="2" charset="0"/>
              </a:rPr>
              <a:t>Define a RACI chart.</a:t>
            </a:r>
            <a:endPar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26" name="Rectangle 25">
            <a:extLst>
              <a:ext uri="{FF2B5EF4-FFF2-40B4-BE49-F238E27FC236}">
                <a16:creationId xmlns:a16="http://schemas.microsoft.com/office/drawing/2014/main" id="{00B56B9E-6653-467B-918F-AD7214396EEF}"/>
              </a:ext>
            </a:extLst>
          </p:cNvPr>
          <p:cNvSpPr/>
          <p:nvPr>
            <p:custDataLst>
              <p:tags r:id="rId25"/>
            </p:custDataLst>
          </p:nvPr>
        </p:nvSpPr>
        <p:spPr>
          <a:xfrm>
            <a:off x="7509899" y="4684077"/>
            <a:ext cx="1296307" cy="64633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#9:</a:t>
            </a: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Summarize results and plan next steps.</a:t>
            </a:r>
          </a:p>
        </p:txBody>
      </p:sp>
      <p:cxnSp>
        <p:nvCxnSpPr>
          <p:cNvPr id="27" name="Straight Connector 26">
            <a:extLst>
              <a:ext uri="{FF2B5EF4-FFF2-40B4-BE49-F238E27FC236}">
                <a16:creationId xmlns:a16="http://schemas.microsoft.com/office/drawing/2014/main" id="{50595DC1-8D51-4EF1-AC47-0A4885AF2AF2}"/>
              </a:ext>
            </a:extLst>
          </p:cNvPr>
          <p:cNvCxnSpPr>
            <a:stCxn id="24" idx="2"/>
            <a:endCxn id="28" idx="0"/>
          </p:cNvCxnSpPr>
          <p:nvPr>
            <p:custDataLst>
              <p:tags r:id="rId26"/>
            </p:custDataLst>
          </p:nvPr>
        </p:nvCxnSpPr>
        <p:spPr>
          <a:xfrm flipH="1">
            <a:off x="7276511" y="3836361"/>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9FE0DC71-AD8A-4A10-A4AD-A1A5FC4F2C88}"/>
              </a:ext>
            </a:extLst>
          </p:cNvPr>
          <p:cNvPicPr>
            <a:picLocks noChangeAspect="1"/>
          </p:cNvPicPr>
          <p:nvPr>
            <p:custDataLst>
              <p:tags r:id="rId27"/>
            </p:custDataLst>
          </p:nvPr>
        </p:nvPicPr>
        <p:blipFill>
          <a:blip r:embed="rId30" cstate="screen">
            <a:extLst>
              <a:ext uri="{28A0092B-C50C-407E-A947-70E740481C1C}">
                <a14:useLocalDpi xmlns:a14="http://schemas.microsoft.com/office/drawing/2010/main"/>
              </a:ext>
            </a:extLst>
          </a:blip>
          <a:stretch>
            <a:fillRect/>
          </a:stretch>
        </p:blipFill>
        <p:spPr>
          <a:xfrm>
            <a:off x="7016035" y="4672636"/>
            <a:ext cx="520953" cy="520953"/>
          </a:xfrm>
          <a:prstGeom prst="rect">
            <a:avLst/>
          </a:prstGeom>
        </p:spPr>
      </p:pic>
      <p:sp>
        <p:nvSpPr>
          <p:cNvPr id="31" name="TextBox 30">
            <a:extLst>
              <a:ext uri="{FF2B5EF4-FFF2-40B4-BE49-F238E27FC236}">
                <a16:creationId xmlns:a16="http://schemas.microsoft.com/office/drawing/2014/main" id="{3C951CA7-C56F-4944-A437-B07E96483324}"/>
              </a:ext>
            </a:extLst>
          </p:cNvPr>
          <p:cNvSpPr txBox="1"/>
          <p:nvPr>
            <p:custDataLst>
              <p:tags r:id="rId28"/>
            </p:custDataLst>
          </p:nvPr>
        </p:nvSpPr>
        <p:spPr>
          <a:xfrm>
            <a:off x="9423238" y="943806"/>
            <a:ext cx="2693370" cy="4649294"/>
          </a:xfrm>
          <a:prstGeom prst="rect">
            <a:avLst/>
          </a:prstGeom>
        </p:spPr>
        <p:txBody>
          <a:bodyPr vert="horz" wrap="square" lIns="0" tIns="6930" rIns="0" bIns="0" rtlCol="0">
            <a:spAutoFit/>
          </a:bodyPr>
          <a:lstStyle/>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Medium" pitchFamily="2" charset="77"/>
                <a:ea typeface="+mn-ea"/>
                <a:cs typeface="Arial Narrow"/>
              </a:rPr>
              <a:t>A Guided Implementation (GI) is a series </a:t>
            </a: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Medium" pitchFamily="2" charset="77"/>
                <a:ea typeface="+mn-ea"/>
                <a:cs typeface="Arial Narrow"/>
              </a:rPr>
              <a:t>of calls with an Info-Tech analyst to help implement our best practices in your organization.</a:t>
            </a:r>
          </a:p>
          <a:p>
            <a:pPr marL="7700" marR="242951" lvl="0" indent="0" algn="l" defTabSz="554437" rtl="0" eaLnBrk="1" fontAlgn="auto" latinLnBrk="0" hangingPunct="1">
              <a:lnSpc>
                <a:spcPct val="100000"/>
              </a:lnSpc>
              <a:spcBef>
                <a:spcPts val="55"/>
              </a:spcBef>
              <a:spcAft>
                <a:spcPts val="0"/>
              </a:spcAft>
              <a:buClrTx/>
              <a:buSzTx/>
              <a:buFontTx/>
              <a:buNone/>
              <a:tabLst/>
              <a:defRPr/>
            </a:pPr>
            <a:endParaRPr kumimoji="0" lang="en-US" sz="2000" b="0" i="0" u="none" strike="noStrike" kern="1200" cap="none" spc="-30" normalizeH="0" baseline="0" noProof="0" dirty="0">
              <a:ln>
                <a:noFill/>
              </a:ln>
              <a:solidFill>
                <a:srgbClr val="FFFFFF"/>
              </a:solidFill>
              <a:effectLst/>
              <a:uLnTx/>
              <a:uFillTx/>
              <a:latin typeface="Montserrat Medium" pitchFamily="2" charset="77"/>
              <a:ea typeface="+mn-ea"/>
              <a:cs typeface="Arial Narrow"/>
            </a:endParaRP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Medium" pitchFamily="2" charset="77"/>
                <a:ea typeface="+mn-ea"/>
                <a:cs typeface="Arial Narrow"/>
              </a:rPr>
              <a:t>A typical GI is between 8 to 12 calls over the course of 4 to 6 months.</a:t>
            </a:r>
          </a:p>
        </p:txBody>
      </p:sp>
    </p:spTree>
    <p:extLst>
      <p:ext uri="{BB962C8B-B14F-4D97-AF65-F5344CB8AC3E}">
        <p14:creationId xmlns:p14="http://schemas.microsoft.com/office/powerpoint/2010/main" val="4189229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53710" y="1475401"/>
            <a:ext cx="5994371" cy="3373199"/>
          </a:xfrm>
          <a:prstGeom prst="rect">
            <a:avLst/>
          </a:prstGeom>
        </p:spPr>
      </p:pic>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086894" y="1373801"/>
            <a:ext cx="5994372" cy="3373199"/>
          </a:xfrm>
          <a:prstGeom prst="rect">
            <a:avLst/>
          </a:prstGeom>
        </p:spPr>
      </p:pic>
      <p:pic>
        <p:nvPicPr>
          <p:cNvPr id="12" name="Picture 11">
            <a:extLst>
              <a:ext uri="{FF2B5EF4-FFF2-40B4-BE49-F238E27FC236}">
                <a16:creationId xmlns:a16="http://schemas.microsoft.com/office/drawing/2014/main" id="{05757B9C-9790-5541-AD21-63015BF19168}"/>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6934995" y="1742101"/>
            <a:ext cx="5994637" cy="3373349"/>
          </a:xfrm>
          <a:prstGeom prst="rect">
            <a:avLst/>
          </a:prstGeom>
        </p:spPr>
      </p:pic>
      <p:sp>
        <p:nvSpPr>
          <p:cNvPr id="13" name="Rectangle 12">
            <a:extLst>
              <a:ext uri="{FF2B5EF4-FFF2-40B4-BE49-F238E27FC236}">
                <a16:creationId xmlns:a16="http://schemas.microsoft.com/office/drawing/2014/main" id="{81A7BD8C-6502-A549-A087-5E557EF075FB}"/>
              </a:ext>
            </a:extLst>
          </p:cNvPr>
          <p:cNvSpPr/>
          <p:nvPr/>
        </p:nvSpPr>
        <p:spPr>
          <a:xfrm>
            <a:off x="370864" y="5146632"/>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0850" y="5146632"/>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169825" y="5146632"/>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p:txBody>
          <a:bodyPr/>
          <a:lstStyle/>
          <a:p>
            <a:r>
              <a:rPr lang="en-CA" sz="4000" spc="-79" dirty="0">
                <a:latin typeface="Montserrat SemiBold" panose="00000700000000000000" pitchFamily="2" charset="0"/>
              </a:rPr>
              <a:t>E</a:t>
            </a:r>
            <a:r>
              <a:rPr lang="en-CA" sz="4000" spc="-130" dirty="0">
                <a:latin typeface="Montserrat SemiBold" panose="00000700000000000000" pitchFamily="2" charset="0"/>
              </a:rPr>
              <a:t>x</a:t>
            </a:r>
            <a:r>
              <a:rPr lang="en-CA" sz="4000" spc="-79" dirty="0">
                <a:latin typeface="Montserrat SemiBold" panose="00000700000000000000" pitchFamily="2" charset="0"/>
              </a:rPr>
              <a:t>ecuti</a:t>
            </a:r>
            <a:r>
              <a:rPr lang="en-CA" sz="4000" spc="-158" dirty="0">
                <a:latin typeface="Montserrat SemiBold" panose="00000700000000000000" pitchFamily="2" charset="0"/>
              </a:rPr>
              <a:t>v</a:t>
            </a:r>
            <a:r>
              <a:rPr lang="en-CA" sz="4000" spc="-3" dirty="0">
                <a:latin typeface="Montserrat SemiBold" panose="00000700000000000000" pitchFamily="2" charset="0"/>
              </a:rPr>
              <a:t>e </a:t>
            </a:r>
            <a:r>
              <a:rPr lang="en-CA" sz="4000" spc="-42" dirty="0">
                <a:latin typeface="Montserrat SemiBold" panose="00000700000000000000" pitchFamily="2" charset="0"/>
              </a:rPr>
              <a:t>Summary</a:t>
            </a:r>
            <a:endParaRPr lang="en-US" sz="4000" dirty="0">
              <a:latin typeface="Montserrat SemiBold" panose="00000700000000000000" pitchFamily="2" charset="0"/>
            </a:endParaRPr>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a:xfrm>
            <a:off x="368194" y="1229667"/>
            <a:ext cx="3542400" cy="297314"/>
          </a:xfrm>
        </p:spPr>
        <p:txBody>
          <a:bodyPr/>
          <a:lstStyle/>
          <a:p>
            <a:r>
              <a:rPr lang="en-US" dirty="0"/>
              <a:t>Your Challenge</a:t>
            </a:r>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a:xfrm>
            <a:off x="4267994" y="1229667"/>
            <a:ext cx="3542400" cy="297314"/>
          </a:xfrm>
        </p:spPr>
        <p:txBody>
          <a:bodyPr/>
          <a:lstStyle/>
          <a:p>
            <a:r>
              <a:rPr lang="en-US" dirty="0"/>
              <a:t>Common Obstacles</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a:xfrm>
            <a:off x="8130748" y="1229667"/>
            <a:ext cx="3542400" cy="297314"/>
          </a:xfrm>
        </p:spPr>
        <p:txBody>
          <a:bodyPr/>
          <a:lstStyle/>
          <a:p>
            <a:r>
              <a:rPr lang="en-US" dirty="0"/>
              <a:t>Info-Tech’s Approach</a:t>
            </a:r>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xfrm>
            <a:off x="371475" y="1623457"/>
            <a:ext cx="3698319" cy="2015043"/>
          </a:xfrm>
          <a:prstGeom prst="rect">
            <a:avLst/>
          </a:prstGeom>
        </p:spPr>
        <p:txBody>
          <a:bodyPr/>
          <a:lstStyle/>
          <a:p>
            <a:pPr marL="0" indent="0">
              <a:lnSpc>
                <a:spcPts val="1800"/>
              </a:lnSpc>
              <a:buNone/>
            </a:pPr>
            <a:r>
              <a:rPr lang="en-US" dirty="0"/>
              <a:t>The amount of data within organizations is growing at an exponential rate, creating a need for to adopt a formal approach to governing data. </a:t>
            </a:r>
            <a:r>
              <a:rPr lang="en-CA" dirty="0"/>
              <a:t>However, many organizations remain uninformed on how to effectively govern their data. </a:t>
            </a:r>
          </a:p>
          <a:p>
            <a:pPr marL="0" indent="0">
              <a:lnSpc>
                <a:spcPts val="1800"/>
              </a:lnSpc>
              <a:buNone/>
            </a:pPr>
            <a:r>
              <a:rPr lang="en-CA" dirty="0"/>
              <a:t>Comprehensive data governance should define leadership, accountability, and responsibility related to data use and handling and be supported by a well-oiled operating model and relevant polices and procedures. This will help ensure the right data gets to the right people at the right time, using the right mechanisms.</a:t>
            </a:r>
            <a:endParaRPr lang="en-CA" dirty="0">
              <a:solidFill>
                <a:srgbClr val="000000"/>
              </a:solidFill>
            </a:endParaRPr>
          </a:p>
        </p:txBody>
      </p:sp>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xfrm>
            <a:off x="4267994" y="1623457"/>
            <a:ext cx="3658265" cy="3190736"/>
          </a:xfrm>
          <a:prstGeom prst="rect">
            <a:avLst/>
          </a:prstGeom>
        </p:spPr>
        <p:txBody>
          <a:bodyPr/>
          <a:lstStyle/>
          <a:p>
            <a:pPr marL="0" indent="0">
              <a:buNone/>
            </a:pPr>
            <a:r>
              <a:rPr lang="en-US" sz="1400" dirty="0">
                <a:solidFill>
                  <a:schemeClr val="tx1">
                    <a:lumMod val="50000"/>
                  </a:schemeClr>
                </a:solidFill>
              </a:rPr>
              <a:t>Organizations are faced with challenges associated with changing data landscapes, </a:t>
            </a:r>
            <a:r>
              <a:rPr lang="en-US" dirty="0">
                <a:solidFill>
                  <a:schemeClr val="tx1">
                    <a:lumMod val="50000"/>
                  </a:schemeClr>
                </a:solidFill>
              </a:rPr>
              <a:t>evolving business models, industry disruptions, regulatory and compliance obligations, and changing and maturing user landscape and demand for data.</a:t>
            </a:r>
          </a:p>
          <a:p>
            <a:pPr marL="0" indent="0">
              <a:buNone/>
            </a:pPr>
            <a:r>
              <a:rPr lang="en-CA" sz="1400" dirty="0"/>
              <a:t>Although the need for a data governance program is often evident, </a:t>
            </a:r>
            <a:r>
              <a:rPr lang="en-CA" sz="1400"/>
              <a:t>organizations miss </a:t>
            </a:r>
            <a:r>
              <a:rPr lang="en-CA" dirty="0"/>
              <a:t>the mark when their data governance efforts are not directly aligned to delivering measurable business value. Initiatives should support key strategic initiatives, as well as value streams and their underlying business capabilities. </a:t>
            </a:r>
            <a:endParaRPr lang="en-CA" dirty="0">
              <a:solidFill>
                <a:srgbClr val="000000"/>
              </a:solidFill>
            </a:endParaRPr>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xfrm>
            <a:off x="8010398" y="1623457"/>
            <a:ext cx="3936069" cy="2355896"/>
          </a:xfrm>
          <a:prstGeom prst="rect">
            <a:avLst/>
          </a:prstGeom>
        </p:spPr>
        <p:txBody>
          <a:bodyPr/>
          <a:lstStyle/>
          <a:p>
            <a:pPr marL="0" indent="0">
              <a:lnSpc>
                <a:spcPts val="1800"/>
              </a:lnSpc>
              <a:buNone/>
            </a:pPr>
            <a:r>
              <a:rPr lang="en-CA" dirty="0">
                <a:solidFill>
                  <a:srgbClr val="000000"/>
                </a:solidFill>
              </a:rPr>
              <a:t>Info-Tech’s approach to establishing and sustaining effective data governance is anchored in the strong alignment of organizational value streams and their business capabilities with key data governance dimensions and initiatives. </a:t>
            </a:r>
            <a:r>
              <a:rPr lang="en-CA" dirty="0"/>
              <a:t>Organizations should:</a:t>
            </a:r>
            <a:endPar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p>
            <a:pPr marL="285750" indent="-285750">
              <a:lnSpc>
                <a:spcPct val="100000"/>
              </a:lnSpc>
              <a:spcBef>
                <a:spcPts val="0"/>
              </a:spcBef>
              <a:buFont typeface="Arial" panose="020B0604020202020204" pitchFamily="34" charset="0"/>
              <a:buChar char="•"/>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Align their data governance with enterprise governance, business strategy and </a:t>
            </a:r>
            <a:r>
              <a:rPr lang="en-CA" spc="-5" dirty="0">
                <a:cs typeface="Arial" panose="020B0604020202020204" pitchFamily="34" charset="0"/>
              </a:rPr>
              <a:t>value streams</a:t>
            </a: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 to ensure the program delivers measurab</a:t>
            </a:r>
            <a:r>
              <a:rPr lang="en-CA" spc="-5" dirty="0">
                <a:cs typeface="Arial" panose="020B0604020202020204" pitchFamily="34" charset="0"/>
              </a:rPr>
              <a:t>le business value.</a:t>
            </a:r>
          </a:p>
          <a:p>
            <a:pPr marL="285750" indent="-285750">
              <a:lnSpc>
                <a:spcPct val="100000"/>
              </a:lnSpc>
              <a:spcBef>
                <a:spcPts val="0"/>
              </a:spcBef>
              <a:buFont typeface="Arial" panose="020B0604020202020204" pitchFamily="34" charset="0"/>
              <a:buChar char="•"/>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Understand </a:t>
            </a:r>
            <a:r>
              <a:rPr lang="en-CA" spc="-5" dirty="0">
                <a:cs typeface="Arial" panose="020B0604020202020204" pitchFamily="34" charset="0"/>
              </a:rPr>
              <a:t>their</a:t>
            </a: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 current data governance capabilities so as to build out a future state that is right-sized and relevant.</a:t>
            </a:r>
          </a:p>
          <a:p>
            <a:pPr marL="285750" indent="-285750">
              <a:lnSpc>
                <a:spcPct val="100000"/>
              </a:lnSpc>
              <a:spcBef>
                <a:spcPts val="0"/>
              </a:spcBef>
              <a:buFont typeface="Arial" panose="020B0604020202020204" pitchFamily="34" charset="0"/>
              <a:buChar char="•"/>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Define data </a:t>
            </a:r>
            <a:r>
              <a:rPr lang="en-CA" dirty="0"/>
              <a:t>leadership, accountability, and responsibility. Support these with an operating model that effectively manages change and communication and fosters a culture of data excellence.</a:t>
            </a:r>
            <a:endParaRPr lang="en-CA" dirty="0">
              <a:solidFill>
                <a:srgbClr val="000000"/>
              </a:solidFill>
            </a:endParaRPr>
          </a:p>
        </p:txBody>
      </p:sp>
      <p:grpSp>
        <p:nvGrpSpPr>
          <p:cNvPr id="16" name="Group 15">
            <a:extLst>
              <a:ext uri="{FF2B5EF4-FFF2-40B4-BE49-F238E27FC236}">
                <a16:creationId xmlns:a16="http://schemas.microsoft.com/office/drawing/2014/main" id="{CAFF2AC8-5F14-D84D-86C3-BAF386B22002}"/>
              </a:ext>
            </a:extLst>
          </p:cNvPr>
          <p:cNvGrpSpPr/>
          <p:nvPr/>
        </p:nvGrpSpPr>
        <p:grpSpPr>
          <a:xfrm>
            <a:off x="375405" y="5308372"/>
            <a:ext cx="11487081" cy="1057523"/>
            <a:chOff x="6353842" y="3127248"/>
            <a:chExt cx="3887438" cy="1664208"/>
          </a:xfrm>
        </p:grpSpPr>
        <p:sp>
          <p:nvSpPr>
            <p:cNvPr id="17" name="Rectangle 16">
              <a:extLst>
                <a:ext uri="{FF2B5EF4-FFF2-40B4-BE49-F238E27FC236}">
                  <a16:creationId xmlns:a16="http://schemas.microsoft.com/office/drawing/2014/main" id="{78E41E68-57BC-5A45-8C5B-1F4EE2BA8F9D}"/>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Your organization’s value streams and the associated business capabilities require effectively governed data. Without this, you face elevated operating costs, missed opportunities, eroded stakeholder satisfaction, and increased business risk.</a:t>
              </a:r>
            </a:p>
          </p:txBody>
        </p:sp>
        <p:sp>
          <p:nvSpPr>
            <p:cNvPr id="18" name="Rectangle 17">
              <a:extLst>
                <a:ext uri="{FF2B5EF4-FFF2-40B4-BE49-F238E27FC236}">
                  <a16:creationId xmlns:a16="http://schemas.microsoft.com/office/drawing/2014/main" id="{E5C426B7-54D5-6E4B-B315-687203C7E4D7}"/>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
        <p:nvSpPr>
          <p:cNvPr id="19" name="TextBox 18">
            <a:extLst>
              <a:ext uri="{FF2B5EF4-FFF2-40B4-BE49-F238E27FC236}">
                <a16:creationId xmlns:a16="http://schemas.microsoft.com/office/drawing/2014/main" id="{01083ACB-EF23-4A33-938E-E4C9248227CB}"/>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3</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86299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EA4694C-54A6-46F0-8E70-B717AA3158DE}"/>
              </a:ext>
            </a:extLst>
          </p:cNvPr>
          <p:cNvSpPr txBox="1">
            <a:spLocks/>
          </p:cNvSpPr>
          <p:nvPr/>
        </p:nvSpPr>
        <p:spPr>
          <a:xfrm>
            <a:off x="354106" y="528985"/>
            <a:ext cx="8623208" cy="542716"/>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0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rPr>
              <a:t>Workshop overview</a:t>
            </a:r>
          </a:p>
        </p:txBody>
      </p:sp>
      <p:graphicFrame>
        <p:nvGraphicFramePr>
          <p:cNvPr id="5" name="Table 2">
            <a:extLst>
              <a:ext uri="{FF2B5EF4-FFF2-40B4-BE49-F238E27FC236}">
                <a16:creationId xmlns:a16="http://schemas.microsoft.com/office/drawing/2014/main" id="{A2C116FC-287E-48F3-B2A5-369EDCD091AC}"/>
              </a:ext>
            </a:extLst>
          </p:cNvPr>
          <p:cNvGraphicFramePr>
            <a:graphicFrameLocks noGrp="1"/>
          </p:cNvGraphicFramePr>
          <p:nvPr>
            <p:extLst>
              <p:ext uri="{D42A27DB-BD31-4B8C-83A1-F6EECF244321}">
                <p14:modId xmlns:p14="http://schemas.microsoft.com/office/powerpoint/2010/main" val="3909388331"/>
              </p:ext>
            </p:extLst>
          </p:nvPr>
        </p:nvGraphicFramePr>
        <p:xfrm>
          <a:off x="327071" y="1379358"/>
          <a:ext cx="11539446" cy="5241999"/>
        </p:xfrm>
        <a:graphic>
          <a:graphicData uri="http://schemas.openxmlformats.org/drawingml/2006/table">
            <a:tbl>
              <a:tblPr firstRow="1" bandRow="1">
                <a:tableStyleId>{5C22544A-7EE6-4342-B048-85BDC9FD1C3A}</a:tableStyleId>
              </a:tblPr>
              <a:tblGrid>
                <a:gridCol w="538618">
                  <a:extLst>
                    <a:ext uri="{9D8B030D-6E8A-4147-A177-3AD203B41FA5}">
                      <a16:colId xmlns:a16="http://schemas.microsoft.com/office/drawing/2014/main" val="20000"/>
                    </a:ext>
                  </a:extLst>
                </a:gridCol>
                <a:gridCol w="2906211">
                  <a:extLst>
                    <a:ext uri="{9D8B030D-6E8A-4147-A177-3AD203B41FA5}">
                      <a16:colId xmlns:a16="http://schemas.microsoft.com/office/drawing/2014/main" val="20001"/>
                    </a:ext>
                  </a:extLst>
                </a:gridCol>
                <a:gridCol w="2552700">
                  <a:extLst>
                    <a:ext uri="{9D8B030D-6E8A-4147-A177-3AD203B41FA5}">
                      <a16:colId xmlns:a16="http://schemas.microsoft.com/office/drawing/2014/main" val="20002"/>
                    </a:ext>
                  </a:extLst>
                </a:gridCol>
                <a:gridCol w="2791710">
                  <a:extLst>
                    <a:ext uri="{9D8B030D-6E8A-4147-A177-3AD203B41FA5}">
                      <a16:colId xmlns:a16="http://schemas.microsoft.com/office/drawing/2014/main" val="20003"/>
                    </a:ext>
                  </a:extLst>
                </a:gridCol>
                <a:gridCol w="2750207">
                  <a:extLst>
                    <a:ext uri="{9D8B030D-6E8A-4147-A177-3AD203B41FA5}">
                      <a16:colId xmlns:a16="http://schemas.microsoft.com/office/drawing/2014/main" val="20004"/>
                    </a:ext>
                  </a:extLst>
                </a:gridCol>
              </a:tblGrid>
              <a:tr h="405744">
                <a:tc>
                  <a:txBody>
                    <a:bodyPr/>
                    <a:lstStyle/>
                    <a:p>
                      <a:pPr algn="ctr"/>
                      <a:endParaRPr lang="en-CA" sz="1200" b="1" dirty="0">
                        <a:solidFill>
                          <a:schemeClr val="bg1"/>
                        </a:solidFill>
                        <a:latin typeface="Roboto" panose="02000000000000000000" pitchFamily="2" charset="0"/>
                        <a:ea typeface="Roboto" panose="02000000000000000000" pitchFamily="2" charset="0"/>
                      </a:endParaRPr>
                    </a:p>
                  </a:txBody>
                  <a:tcPr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000" b="1" i="0" dirty="0">
                          <a:solidFill>
                            <a:schemeClr val="bg1"/>
                          </a:solidFill>
                          <a:latin typeface="Montserrat SemiBold"/>
                          <a:ea typeface="Roboto"/>
                        </a:rPr>
                        <a:t>Day 1</a:t>
                      </a:r>
                    </a:p>
                  </a:txBody>
                  <a:tcPr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AED4"/>
                    </a:solidFill>
                  </a:tcPr>
                </a:tc>
                <a:tc>
                  <a:txBody>
                    <a:bodyPr/>
                    <a:lstStyle/>
                    <a:p>
                      <a:pPr algn="ctr"/>
                      <a:r>
                        <a:rPr lang="en-CA" sz="2000" b="1" i="0" dirty="0">
                          <a:solidFill>
                            <a:schemeClr val="bg1"/>
                          </a:solidFill>
                          <a:latin typeface="Montserrat SemiBold"/>
                          <a:ea typeface="Roboto"/>
                        </a:rPr>
                        <a:t>Day 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191C5"/>
                    </a:solidFill>
                  </a:tcPr>
                </a:tc>
                <a:tc>
                  <a:txBody>
                    <a:bodyPr/>
                    <a:lstStyle/>
                    <a:p>
                      <a:pPr algn="ctr"/>
                      <a:r>
                        <a:rPr lang="en-CA" sz="2000" b="1" i="0" dirty="0">
                          <a:solidFill>
                            <a:schemeClr val="bg1"/>
                          </a:solidFill>
                          <a:latin typeface="Montserrat SemiBold"/>
                          <a:ea typeface="Roboto"/>
                        </a:rPr>
                        <a:t>Day 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algn="ctr"/>
                      <a:r>
                        <a:rPr lang="en-CA" sz="2000" b="1" i="0" dirty="0">
                          <a:solidFill>
                            <a:schemeClr val="bg1"/>
                          </a:solidFill>
                          <a:latin typeface="Montserrat SemiBold"/>
                          <a:ea typeface="Roboto"/>
                        </a:rPr>
                        <a:t>Day 4</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5E92"/>
                    </a:solidFill>
                  </a:tcPr>
                </a:tc>
                <a:extLst>
                  <a:ext uri="{0D108BD9-81ED-4DB2-BD59-A6C34878D82A}">
                    <a16:rowId xmlns:a16="http://schemas.microsoft.com/office/drawing/2014/main" val="10000"/>
                  </a:ext>
                </a:extLst>
              </a:tr>
              <a:tr h="1003456">
                <a:tc rowSpan="2">
                  <a:txBody>
                    <a:bodyPr/>
                    <a:lstStyle/>
                    <a:p>
                      <a:pPr marL="215900" indent="-457200" algn="ctr">
                        <a:spcAft>
                          <a:spcPts val="500"/>
                        </a:spcAft>
                      </a:pPr>
                      <a:r>
                        <a:rPr lang="en-CA" sz="1400" b="1" i="0" baseline="0" dirty="0">
                          <a:solidFill>
                            <a:srgbClr val="2576B7"/>
                          </a:solidFill>
                          <a:latin typeface="Montserrat SemiBold"/>
                          <a:ea typeface="Roboto"/>
                        </a:rPr>
                        <a:t>Activities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rgbClr val="2576B7"/>
                          </a:solidFill>
                          <a:latin typeface="Montserrat SemiBold"/>
                          <a:ea typeface="Roboto"/>
                          <a:cs typeface="+mn-cs"/>
                        </a:rPr>
                        <a:t>Establish Business Context and Value</a:t>
                      </a:r>
                    </a:p>
                    <a:p>
                      <a:pPr marL="12700" marR="0" lvl="0" indent="0" algn="ctr" defTabSz="914400" rtl="0" eaLnBrk="1" fontAlgn="auto" latinLnBrk="0" hangingPunct="1">
                        <a:lnSpc>
                          <a:spcPct val="100000"/>
                        </a:lnSpc>
                        <a:spcBef>
                          <a:spcPts val="0"/>
                        </a:spcBef>
                        <a:spcAft>
                          <a:spcPts val="0"/>
                        </a:spcAft>
                        <a:buClrTx/>
                        <a:buSzTx/>
                        <a:buFontTx/>
                        <a:buNone/>
                        <a:tabLst/>
                        <a:defRPr/>
                      </a:pPr>
                      <a:endParaRPr lang="en-CA" sz="1200" b="1" i="0" dirty="0">
                        <a:solidFill>
                          <a:srgbClr val="7CAED4"/>
                        </a:solidFill>
                        <a:latin typeface="Montserrat SemiBold"/>
                        <a:ea typeface="Roboto"/>
                      </a:endParaRP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kern="1200" dirty="0">
                          <a:solidFill>
                            <a:srgbClr val="2576B7"/>
                          </a:solidFill>
                          <a:latin typeface="Montserrat SemiBold"/>
                          <a:ea typeface="Roboto"/>
                          <a:cs typeface="+mn-cs"/>
                        </a:rPr>
                        <a:t>Understand Current Data Governance Capabilities and Plot Target-State Levels</a:t>
                      </a:r>
                    </a:p>
                    <a:p>
                      <a:pPr marL="12700" marR="0" lvl="0" indent="0" algn="ctr" defTabSz="914400" rtl="0" eaLnBrk="1" fontAlgn="auto" latinLnBrk="0" hangingPunct="1">
                        <a:lnSpc>
                          <a:spcPts val="1500"/>
                        </a:lnSpc>
                        <a:spcBef>
                          <a:spcPts val="0"/>
                        </a:spcBef>
                        <a:spcAft>
                          <a:spcPts val="0"/>
                        </a:spcAft>
                        <a:buClrTx/>
                        <a:buSzTx/>
                        <a:buFontTx/>
                        <a:buNone/>
                        <a:tabLst/>
                        <a:defRPr/>
                      </a:pPr>
                      <a:endParaRPr lang="en-CA" sz="1200" b="1" i="0" dirty="0">
                        <a:solidFill>
                          <a:srgbClr val="5191C5"/>
                        </a:solidFill>
                        <a:latin typeface="Montserrat SemiBold"/>
                        <a:ea typeface="Roboto"/>
                      </a:endParaRP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rgbClr val="2576B7"/>
                          </a:solidFill>
                          <a:latin typeface="Montserrat SemiBold"/>
                          <a:ea typeface="Roboto"/>
                        </a:rPr>
                        <a:t>Build Data Domain to Data Governance Role Mapping</a:t>
                      </a:r>
                      <a:endParaRPr lang="en-CA" sz="1200" b="1" i="0" dirty="0">
                        <a:solidFill>
                          <a:srgbClr val="2576B7"/>
                        </a:solidFill>
                        <a:latin typeface="Montserrat SemiBold"/>
                        <a:ea typeface="Roboto"/>
                      </a:endParaRP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kern="1200" dirty="0">
                          <a:solidFill>
                            <a:srgbClr val="2576B7"/>
                          </a:solidFill>
                          <a:latin typeface="Montserrat SemiBold"/>
                          <a:ea typeface="Roboto"/>
                          <a:cs typeface="+mn-cs"/>
                        </a:rPr>
                        <a:t>Formulate a Plan to Get to Your Target State</a:t>
                      </a:r>
                      <a:endParaRPr lang="en-US" sz="1200" b="1" i="0" kern="1200" dirty="0">
                        <a:solidFill>
                          <a:srgbClr val="2576B7"/>
                        </a:solidFill>
                        <a:latin typeface="Montserrat SemiBold"/>
                        <a:ea typeface="Roboto"/>
                        <a:cs typeface="+mn-cs"/>
                      </a:endParaRPr>
                    </a:p>
                    <a:p>
                      <a:pPr marL="12700" marR="0" lvl="0" indent="0" algn="ctr" defTabSz="914400" rtl="0" eaLnBrk="1" fontAlgn="auto" latinLnBrk="0" hangingPunct="1">
                        <a:lnSpc>
                          <a:spcPct val="100000"/>
                        </a:lnSpc>
                        <a:spcBef>
                          <a:spcPts val="0"/>
                        </a:spcBef>
                        <a:spcAft>
                          <a:spcPts val="0"/>
                        </a:spcAft>
                        <a:buClrTx/>
                        <a:buSzTx/>
                        <a:buFontTx/>
                        <a:buNone/>
                        <a:tabLst/>
                        <a:defRPr/>
                      </a:pPr>
                      <a:endParaRPr lang="en-CA" sz="1200" b="1" i="0" dirty="0">
                        <a:solidFill>
                          <a:srgbClr val="1E5E92"/>
                        </a:solidFill>
                        <a:latin typeface="Montserrat SemiBold"/>
                        <a:ea typeface="Roboto"/>
                      </a:endParaRP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225850"/>
                  </a:ext>
                </a:extLst>
              </a:tr>
              <a:tr h="2227942">
                <a:tc vMerge="1">
                  <a:txBody>
                    <a:bodyPr/>
                    <a:lstStyle/>
                    <a:p>
                      <a:pPr marL="216000" indent="-457200" algn="ctr">
                        <a:spcAft>
                          <a:spcPts val="500"/>
                        </a:spcAft>
                      </a:pPr>
                      <a:endParaRPr lang="en-CA" sz="1600" b="1" i="0" baseline="0">
                        <a:solidFill>
                          <a:schemeClr val="bg1"/>
                        </a:solidFill>
                        <a:latin typeface="Montserrat SemiBold" pitchFamily="2" charset="77"/>
                        <a:ea typeface="Roboto" panose="02000000000000000000" pitchFamily="2" charset="0"/>
                      </a:endParaRP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marL="171450" lvl="0" indent="-171450" algn="l" defTabSz="914400" rtl="0" eaLnBrk="1" latinLnBrk="0" hangingPunct="1">
                        <a:lnSpc>
                          <a:spcPts val="1300"/>
                        </a:lnSpc>
                        <a:spcBef>
                          <a:spcPts val="600"/>
                        </a:spcBef>
                        <a:spcAft>
                          <a:spcPts val="0"/>
                        </a:spcAft>
                        <a:buFont typeface="Arial" panose="020B0604020202020204" pitchFamily="34" charset="0"/>
                        <a:buChar char="•"/>
                        <a:tabLst>
                          <a:tab pos="457200" algn="l"/>
                        </a:tabLst>
                      </a:pPr>
                      <a:r>
                        <a:rPr lang="en-CA" sz="1200" b="0" i="0" kern="1200" baseline="0" dirty="0">
                          <a:solidFill>
                            <a:srgbClr val="000000"/>
                          </a:solidFill>
                          <a:latin typeface="Roboto Condensed Light" panose="02000000000000000000" pitchFamily="2" charset="0"/>
                          <a:ea typeface="Roboto Condensed Light" panose="02000000000000000000" pitchFamily="2" charset="0"/>
                          <a:cs typeface="+mn-cs"/>
                        </a:rPr>
                        <a:t>Establish business context, value, and scope of data governance at the organization</a:t>
                      </a:r>
                    </a:p>
                    <a:p>
                      <a:pPr marL="171450" lvl="0" indent="-171450" algn="l" defTabSz="914400" rtl="0" eaLnBrk="1" latinLnBrk="0" hangingPunct="1">
                        <a:lnSpc>
                          <a:spcPts val="1300"/>
                        </a:lnSpc>
                        <a:spcBef>
                          <a:spcPts val="600"/>
                        </a:spcBef>
                        <a:spcAft>
                          <a:spcPts val="0"/>
                        </a:spcAft>
                        <a:buFont typeface="Arial" panose="020B0604020202020204" pitchFamily="34" charset="0"/>
                        <a:buChar char="•"/>
                        <a:tabLst>
                          <a:tab pos="457200" algn="l"/>
                        </a:tabLst>
                      </a:pPr>
                      <a:r>
                        <a:rPr lang="en-CA" sz="1200" b="0" i="0" kern="1200" baseline="0" dirty="0">
                          <a:solidFill>
                            <a:srgbClr val="000000"/>
                          </a:solidFill>
                          <a:latin typeface="Roboto Condensed Light" panose="02000000000000000000" pitchFamily="2" charset="0"/>
                          <a:ea typeface="Roboto Condensed Light" panose="02000000000000000000" pitchFamily="2" charset="0"/>
                          <a:cs typeface="+mn-cs"/>
                        </a:rPr>
                        <a:t>Introduction to Info-Tech’s data governance framework</a:t>
                      </a:r>
                    </a:p>
                    <a:p>
                      <a:pPr marL="171450" lvl="0" indent="-171450" algn="l" defTabSz="914400" rtl="0" eaLnBrk="1" latinLnBrk="0" hangingPunct="1">
                        <a:lnSpc>
                          <a:spcPts val="1300"/>
                        </a:lnSpc>
                        <a:spcBef>
                          <a:spcPts val="600"/>
                        </a:spcBef>
                        <a:spcAft>
                          <a:spcPts val="0"/>
                        </a:spcAft>
                        <a:buFont typeface="Arial" panose="020B0604020202020204" pitchFamily="34" charset="0"/>
                        <a:buChar char="•"/>
                        <a:tabLst>
                          <a:tab pos="457200" algn="l"/>
                        </a:tabLst>
                      </a:pPr>
                      <a:r>
                        <a:rPr lang="en-CA" sz="1200" b="0" i="0" kern="1200" baseline="0" dirty="0">
                          <a:solidFill>
                            <a:srgbClr val="000000"/>
                          </a:solidFill>
                          <a:latin typeface="Roboto Condensed Light" panose="02000000000000000000" pitchFamily="2" charset="0"/>
                          <a:ea typeface="Roboto Condensed Light" panose="02000000000000000000" pitchFamily="2" charset="0"/>
                          <a:cs typeface="+mn-cs"/>
                        </a:rPr>
                        <a:t>Discuss vision and mission for data governance</a:t>
                      </a:r>
                    </a:p>
                    <a:p>
                      <a:pPr marL="171450" marR="0" lvl="0" indent="-171450" algn="l" defTabSz="914400" rtl="0" eaLnBrk="1" fontAlgn="auto" latinLnBrk="0" hangingPunct="1">
                        <a:lnSpc>
                          <a:spcPts val="1300"/>
                        </a:lnSpc>
                        <a:spcBef>
                          <a:spcPts val="600"/>
                        </a:spcBef>
                        <a:spcAft>
                          <a:spcPts val="0"/>
                        </a:spcAft>
                        <a:buClrTx/>
                        <a:buSzTx/>
                        <a:buFont typeface="Arial" panose="020B0604020202020204" pitchFamily="34" charset="0"/>
                        <a:buChar char="•"/>
                        <a:tabLst>
                          <a:tab pos="457200" algn="l"/>
                        </a:tabLst>
                        <a:defRPr/>
                      </a:pPr>
                      <a:r>
                        <a:rPr lang="en-CA" sz="1200" b="0" i="0" kern="1200" baseline="0" dirty="0">
                          <a:solidFill>
                            <a:srgbClr val="000000"/>
                          </a:solidFill>
                          <a:latin typeface="Roboto Condensed Light" panose="02000000000000000000" pitchFamily="2" charset="0"/>
                          <a:ea typeface="Roboto Condensed Light" panose="02000000000000000000" pitchFamily="2" charset="0"/>
                          <a:cs typeface="+mn-cs"/>
                        </a:rPr>
                        <a:t>Understand your business architecture, including your business capability map and value streams</a:t>
                      </a:r>
                    </a:p>
                    <a:p>
                      <a:pPr marL="171450" marR="0" lvl="0" indent="-171450" algn="l" defTabSz="914400" rtl="0" eaLnBrk="1" fontAlgn="auto" latinLnBrk="0" hangingPunct="1">
                        <a:lnSpc>
                          <a:spcPts val="1300"/>
                        </a:lnSpc>
                        <a:spcBef>
                          <a:spcPts val="600"/>
                        </a:spcBef>
                        <a:spcAft>
                          <a:spcPts val="0"/>
                        </a:spcAft>
                        <a:buClrTx/>
                        <a:buSzTx/>
                        <a:buFont typeface="Arial" panose="020B0604020202020204" pitchFamily="34" charset="0"/>
                        <a:buChar char="•"/>
                        <a:tabLst>
                          <a:tab pos="457200" algn="l"/>
                        </a:tabLst>
                        <a:defRPr/>
                      </a:pPr>
                      <a:r>
                        <a:rPr lang="en-CA" sz="1200" b="0" i="0" kern="1200" baseline="0" dirty="0">
                          <a:solidFill>
                            <a:srgbClr val="000000"/>
                          </a:solidFill>
                          <a:latin typeface="Roboto Condensed Light" panose="02000000000000000000" pitchFamily="2" charset="0"/>
                          <a:ea typeface="Roboto Condensed Light" panose="02000000000000000000" pitchFamily="2" charset="0"/>
                          <a:cs typeface="+mn-cs"/>
                        </a:rPr>
                        <a:t>Build use cases aligned to core business capabilities</a:t>
                      </a:r>
                      <a:endParaRPr lang="en-CA" sz="1200" b="0" i="0" baseline="0" dirty="0">
                        <a:solidFill>
                          <a:srgbClr val="000000"/>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lgn="l" defTabSz="914400" rtl="0" eaLnBrk="1" latinLnBrk="0" hangingPunct="1">
                        <a:lnSpc>
                          <a:spcPts val="1300"/>
                        </a:lnSpc>
                        <a:spcBef>
                          <a:spcPts val="600"/>
                        </a:spcBef>
                        <a:spcAft>
                          <a:spcPts val="0"/>
                        </a:spcAft>
                        <a:buFont typeface="Arial" panose="020B0604020202020204" pitchFamily="34" charset="0"/>
                        <a:buChar char="•"/>
                        <a:tabLst>
                          <a:tab pos="457200" algn="l"/>
                        </a:tabLst>
                      </a:pPr>
                      <a:r>
                        <a:rPr lang="en-US" sz="1200" b="0" i="0" kern="1200" baseline="0" dirty="0">
                          <a:solidFill>
                            <a:srgbClr val="000000"/>
                          </a:solidFill>
                          <a:latin typeface="Roboto Condensed Light" panose="02000000000000000000" pitchFamily="2" charset="0"/>
                          <a:ea typeface="Roboto Condensed Light" panose="02000000000000000000" pitchFamily="2" charset="0"/>
                          <a:cs typeface="+mn-cs"/>
                        </a:rPr>
                        <a:t>Understand your current data governance capabilities and maturity</a:t>
                      </a:r>
                      <a:endParaRPr lang="en-CA" sz="1200" b="0" i="0" kern="1200" baseline="0" dirty="0">
                        <a:solidFill>
                          <a:srgbClr val="000000"/>
                        </a:solidFill>
                        <a:latin typeface="Roboto Condensed Light" panose="02000000000000000000" pitchFamily="2" charset="0"/>
                        <a:ea typeface="Roboto Condensed Light" panose="02000000000000000000" pitchFamily="2" charset="0"/>
                        <a:cs typeface="+mn-cs"/>
                      </a:endParaRPr>
                    </a:p>
                    <a:p>
                      <a:pPr marL="171450" lvl="0" indent="-171450" algn="l" defTabSz="914400" rtl="0" eaLnBrk="1" latinLnBrk="0" hangingPunct="1">
                        <a:lnSpc>
                          <a:spcPts val="1300"/>
                        </a:lnSpc>
                        <a:spcBef>
                          <a:spcPts val="600"/>
                        </a:spcBef>
                        <a:spcAft>
                          <a:spcPts val="0"/>
                        </a:spcAft>
                        <a:buFont typeface="Arial" panose="020B0604020202020204" pitchFamily="34" charset="0"/>
                        <a:buChar char="•"/>
                        <a:tabLst>
                          <a:tab pos="457200" algn="l"/>
                        </a:tabLst>
                      </a:pPr>
                      <a:r>
                        <a:rPr lang="en-US" sz="1200" b="0" i="0" kern="1200" baseline="0" dirty="0">
                          <a:solidFill>
                            <a:srgbClr val="000000"/>
                          </a:solidFill>
                          <a:latin typeface="Roboto Condensed Light" panose="02000000000000000000" pitchFamily="2" charset="0"/>
                          <a:ea typeface="Roboto Condensed Light" panose="02000000000000000000" pitchFamily="2" charset="0"/>
                          <a:cs typeface="+mn-cs"/>
                        </a:rPr>
                        <a:t>Set target-state data governance capabilities</a:t>
                      </a:r>
                      <a:endParaRPr lang="en-CA" sz="1200" b="0" i="0" kern="1200" baseline="0" dirty="0">
                        <a:solidFill>
                          <a:srgbClr val="000000"/>
                        </a:solidFill>
                        <a:latin typeface="Roboto Condensed Light" panose="02000000000000000000" pitchFamily="2" charset="0"/>
                        <a:ea typeface="Roboto Condensed Light" panose="02000000000000000000" pitchFamily="2" charset="0"/>
                        <a:cs typeface="+mn-cs"/>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300"/>
                        </a:lnSpc>
                        <a:spcBef>
                          <a:spcPts val="600"/>
                        </a:spcBef>
                        <a:spcAft>
                          <a:spcPts val="0"/>
                        </a:spcAft>
                        <a:buClrTx/>
                        <a:buSzTx/>
                        <a:buFont typeface="Arial" panose="020B0604020202020204" pitchFamily="34" charset="0"/>
                        <a:buChar char="•"/>
                        <a:tabLst>
                          <a:tab pos="457200" algn="l"/>
                        </a:tabLst>
                        <a:defRPr/>
                      </a:pPr>
                      <a:r>
                        <a:rPr lang="en-US" sz="1200" b="0" i="0" kern="1200" baseline="0" dirty="0">
                          <a:solidFill>
                            <a:srgbClr val="000000"/>
                          </a:solidFill>
                          <a:latin typeface="Roboto Condensed Light" panose="02000000000000000000" pitchFamily="2" charset="0"/>
                          <a:ea typeface="Roboto Condensed Light" panose="02000000000000000000" pitchFamily="2" charset="0"/>
                          <a:cs typeface="+mn-cs"/>
                        </a:rPr>
                        <a:t>Evaluate and prioritize performance gaps </a:t>
                      </a:r>
                      <a:endParaRPr lang="en-CA" sz="1200" b="0" i="0" kern="1200" baseline="0" dirty="0">
                        <a:solidFill>
                          <a:srgbClr val="000000"/>
                        </a:solidFill>
                        <a:latin typeface="Roboto Condensed Light" panose="02000000000000000000" pitchFamily="2" charset="0"/>
                        <a:ea typeface="Roboto Condensed Light" panose="02000000000000000000" pitchFamily="2" charset="0"/>
                        <a:cs typeface="+mn-cs"/>
                      </a:endParaRPr>
                    </a:p>
                    <a:p>
                      <a:pPr marL="171450" lvl="0" indent="-171450" algn="l" defTabSz="914400" rtl="0" eaLnBrk="1" latinLnBrk="0" hangingPunct="1">
                        <a:lnSpc>
                          <a:spcPts val="1300"/>
                        </a:lnSpc>
                        <a:spcBef>
                          <a:spcPts val="600"/>
                        </a:spcBef>
                        <a:spcAft>
                          <a:spcPts val="0"/>
                        </a:spcAft>
                        <a:buFont typeface="Arial" panose="020B0604020202020204" pitchFamily="34" charset="0"/>
                        <a:buChar char="•"/>
                        <a:tabLst>
                          <a:tab pos="457200" algn="l"/>
                        </a:tabLst>
                      </a:pPr>
                      <a:r>
                        <a:rPr lang="en-US" sz="1200" b="0" i="0" kern="1200" baseline="0" dirty="0">
                          <a:solidFill>
                            <a:srgbClr val="000000"/>
                          </a:solidFill>
                          <a:latin typeface="Roboto Condensed Light" panose="02000000000000000000" pitchFamily="2" charset="0"/>
                          <a:ea typeface="Roboto Condensed Light" panose="02000000000000000000" pitchFamily="2" charset="0"/>
                          <a:cs typeface="+mn-cs"/>
                        </a:rPr>
                        <a:t>Develop and consolidate data governance target-state initiatives</a:t>
                      </a:r>
                    </a:p>
                    <a:p>
                      <a:pPr marL="171450" lvl="0" indent="-171450" algn="l" defTabSz="914400" rtl="0" eaLnBrk="1" latinLnBrk="0" hangingPunct="1">
                        <a:lnSpc>
                          <a:spcPts val="1300"/>
                        </a:lnSpc>
                        <a:spcBef>
                          <a:spcPts val="600"/>
                        </a:spcBef>
                        <a:spcAft>
                          <a:spcPts val="0"/>
                        </a:spcAft>
                        <a:buFont typeface="Arial" panose="020B0604020202020204" pitchFamily="34" charset="0"/>
                        <a:buChar char="•"/>
                        <a:tabLst>
                          <a:tab pos="457200" algn="l"/>
                        </a:tabLst>
                      </a:pPr>
                      <a:r>
                        <a:rPr lang="en-US" sz="1200" b="0" i="0" kern="1200" baseline="0" dirty="0">
                          <a:solidFill>
                            <a:srgbClr val="000000"/>
                          </a:solidFill>
                          <a:latin typeface="Roboto Condensed Light" panose="02000000000000000000" pitchFamily="2" charset="0"/>
                          <a:ea typeface="Roboto Condensed Light" panose="02000000000000000000" pitchFamily="2" charset="0"/>
                          <a:cs typeface="+mn-cs"/>
                        </a:rPr>
                        <a:t>Define the role of data governance: data domain to data governance role mapping</a:t>
                      </a:r>
                    </a:p>
                    <a:p>
                      <a:pPr marL="0" marR="0" lvl="0" indent="0" algn="l" defTabSz="914400" rtl="0" eaLnBrk="1" fontAlgn="auto" latinLnBrk="0" hangingPunct="1">
                        <a:lnSpc>
                          <a:spcPts val="1300"/>
                        </a:lnSpc>
                        <a:spcBef>
                          <a:spcPts val="600"/>
                        </a:spcBef>
                        <a:spcAft>
                          <a:spcPts val="0"/>
                        </a:spcAft>
                        <a:buClrTx/>
                        <a:buSzTx/>
                        <a:buFont typeface="Wingdings" panose="05000000000000000000" pitchFamily="2" charset="2"/>
                        <a:buNone/>
                        <a:tabLst>
                          <a:tab pos="457200" algn="l"/>
                        </a:tabLst>
                        <a:defRPr/>
                      </a:pPr>
                      <a:endParaRPr lang="en-US" sz="1200" b="0" i="0" kern="1200" baseline="0" dirty="0">
                        <a:solidFill>
                          <a:srgbClr val="000000"/>
                        </a:solidFill>
                        <a:latin typeface="Roboto Condensed Light" panose="02000000000000000000" pitchFamily="2" charset="0"/>
                        <a:ea typeface="Roboto Condensed Light" panose="02000000000000000000" pitchFamily="2" charset="0"/>
                        <a:cs typeface="+mn-cs"/>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300"/>
                        </a:lnSpc>
                        <a:spcBef>
                          <a:spcPts val="600"/>
                        </a:spcBef>
                        <a:spcAft>
                          <a:spcPts val="0"/>
                        </a:spcAft>
                        <a:buClrTx/>
                        <a:buSzTx/>
                        <a:buFont typeface="Arial" panose="020B0604020202020204" pitchFamily="34" charset="0"/>
                        <a:buChar char="•"/>
                        <a:tabLst>
                          <a:tab pos="457200" algn="l"/>
                        </a:tabLst>
                        <a:defRPr/>
                      </a:pPr>
                      <a:r>
                        <a:rPr lang="en-US" sz="1200" b="0" i="0" kern="1200" baseline="0" dirty="0">
                          <a:solidFill>
                            <a:srgbClr val="000000"/>
                          </a:solidFill>
                          <a:latin typeface="Roboto Condensed Light" panose="02000000000000000000" pitchFamily="2" charset="0"/>
                          <a:ea typeface="Roboto Condensed Light" panose="02000000000000000000" pitchFamily="2" charset="0"/>
                          <a:cs typeface="+mn-cs"/>
                        </a:rPr>
                        <a:t>Identify and prioritize next steps </a:t>
                      </a:r>
                    </a:p>
                    <a:p>
                      <a:pPr marL="171450" lvl="0" indent="-171450" algn="l" defTabSz="914400" rtl="0" eaLnBrk="1" latinLnBrk="0" hangingPunct="1">
                        <a:lnSpc>
                          <a:spcPts val="1300"/>
                        </a:lnSpc>
                        <a:spcBef>
                          <a:spcPts val="600"/>
                        </a:spcBef>
                        <a:spcAft>
                          <a:spcPts val="0"/>
                        </a:spcAft>
                        <a:buFont typeface="Arial" panose="020B0604020202020204" pitchFamily="34" charset="0"/>
                        <a:buChar char="•"/>
                        <a:tabLst>
                          <a:tab pos="457200" algn="l"/>
                        </a:tabLst>
                      </a:pPr>
                      <a:r>
                        <a:rPr lang="en-CA" sz="1200" b="0" i="0" kern="1200" baseline="0" dirty="0">
                          <a:solidFill>
                            <a:srgbClr val="000000"/>
                          </a:solidFill>
                          <a:latin typeface="Roboto Condensed Light" panose="02000000000000000000" pitchFamily="2" charset="0"/>
                          <a:ea typeface="Roboto Condensed Light" panose="02000000000000000000" pitchFamily="2" charset="0"/>
                          <a:cs typeface="+mn-cs"/>
                        </a:rPr>
                        <a:t>Define roles and responsibilities and complete a high-level RACI</a:t>
                      </a:r>
                    </a:p>
                    <a:p>
                      <a:pPr marL="171450" lvl="0" indent="-171450" algn="l" defTabSz="914400" rtl="0" eaLnBrk="1" latinLnBrk="0" hangingPunct="1">
                        <a:lnSpc>
                          <a:spcPts val="1300"/>
                        </a:lnSpc>
                        <a:spcBef>
                          <a:spcPts val="600"/>
                        </a:spcBef>
                        <a:spcAft>
                          <a:spcPts val="0"/>
                        </a:spcAft>
                        <a:buFont typeface="Arial" panose="020B0604020202020204" pitchFamily="34" charset="0"/>
                        <a:buChar char="•"/>
                        <a:tabLst>
                          <a:tab pos="457200" algn="l"/>
                        </a:tabLst>
                      </a:pPr>
                      <a:r>
                        <a:rPr lang="en-CA" sz="1200" b="0" i="0" kern="1200" baseline="0" dirty="0">
                          <a:solidFill>
                            <a:srgbClr val="000000"/>
                          </a:solidFill>
                          <a:latin typeface="Roboto Condensed Light" panose="02000000000000000000" pitchFamily="2" charset="0"/>
                          <a:ea typeface="Roboto Condensed Light" panose="02000000000000000000" pitchFamily="2" charset="0"/>
                          <a:cs typeface="+mn-cs"/>
                        </a:rPr>
                        <a:t>Wrap-up and discuss next steps and post-workshop support</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66799">
                <a:tc>
                  <a:txBody>
                    <a:bodyPr/>
                    <a:lstStyle/>
                    <a:p>
                      <a:pPr marL="215900" marR="0" indent="-457200" algn="ctr" defTabSz="914400" rtl="0" eaLnBrk="1" fontAlgn="auto" latinLnBrk="0" hangingPunct="1">
                        <a:lnSpc>
                          <a:spcPct val="100000"/>
                        </a:lnSpc>
                        <a:spcBef>
                          <a:spcPts val="0"/>
                        </a:spcBef>
                        <a:spcAft>
                          <a:spcPts val="500"/>
                        </a:spcAft>
                        <a:buClrTx/>
                        <a:buSzTx/>
                        <a:buFontTx/>
                        <a:buNone/>
                        <a:tabLst/>
                        <a:defRPr/>
                      </a:pPr>
                      <a:r>
                        <a:rPr lang="en-CA" sz="1400" b="1" i="0" dirty="0">
                          <a:solidFill>
                            <a:srgbClr val="2576B7"/>
                          </a:solidFill>
                          <a:latin typeface="Montserrat SemiBold"/>
                          <a:ea typeface="Roboto"/>
                        </a:rPr>
                        <a:t>Deliverables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lvl="0" indent="-228600" algn="l" defTabSz="914400" rtl="0" eaLnBrk="1" latinLnBrk="0" hangingPunct="1">
                        <a:lnSpc>
                          <a:spcPts val="1300"/>
                        </a:lnSpc>
                        <a:spcBef>
                          <a:spcPts val="600"/>
                        </a:spcBef>
                        <a:spcAft>
                          <a:spcPts val="0"/>
                        </a:spcAft>
                        <a:buClrTx/>
                        <a:buFont typeface="+mj-lt"/>
                        <a:buAutoNum type="arabicPeriod"/>
                      </a:pPr>
                      <a:r>
                        <a:rPr lang="en-US" sz="1200" b="0" i="0" kern="1200" baseline="0" dirty="0">
                          <a:solidFill>
                            <a:srgbClr val="000000"/>
                          </a:solidFill>
                          <a:latin typeface="Roboto Condensed Light"/>
                          <a:ea typeface="Roboto Condensed Light"/>
                          <a:cs typeface="+mn-cs"/>
                        </a:rPr>
                        <a:t>Sample use cases (tied to the business capability map) and a repeatable use case framework</a:t>
                      </a:r>
                      <a:endParaRPr lang="en-CA" sz="1200" b="0" i="0" kern="1200" baseline="0" dirty="0">
                        <a:solidFill>
                          <a:srgbClr val="000000"/>
                        </a:solidFill>
                        <a:latin typeface="Roboto Condensed Light"/>
                        <a:ea typeface="Roboto Condensed Light"/>
                        <a:cs typeface="+mn-cs"/>
                      </a:endParaRPr>
                    </a:p>
                    <a:p>
                      <a:pPr marL="228600" indent="-228600" algn="l" defTabSz="914400" rtl="0" eaLnBrk="1" latinLnBrk="0" hangingPunct="1">
                        <a:lnSpc>
                          <a:spcPts val="1300"/>
                        </a:lnSpc>
                        <a:spcBef>
                          <a:spcPts val="600"/>
                        </a:spcBef>
                        <a:spcAft>
                          <a:spcPts val="0"/>
                        </a:spcAft>
                        <a:buClrTx/>
                        <a:buFont typeface="+mj-lt"/>
                        <a:buAutoNum type="arabicPeriod"/>
                      </a:pPr>
                      <a:r>
                        <a:rPr lang="en-US" sz="1200" b="0" i="0" kern="1200" baseline="0" dirty="0">
                          <a:solidFill>
                            <a:srgbClr val="000000"/>
                          </a:solidFill>
                          <a:latin typeface="Roboto Condensed Light"/>
                          <a:ea typeface="Roboto Condensed Light"/>
                          <a:cs typeface="+mn-cs"/>
                        </a:rPr>
                        <a:t>Vision and mission for data governance </a:t>
                      </a:r>
                      <a:endParaRPr lang="en-CA" sz="1200" b="0" i="0" kern="1200" baseline="0" dirty="0">
                        <a:solidFill>
                          <a:srgbClr val="000000"/>
                        </a:solidFill>
                        <a:latin typeface="Roboto Condensed Light"/>
                        <a:ea typeface="Roboto Condensed Light"/>
                        <a:cs typeface="+mn-cs"/>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a:ea typeface="Roboto Condensed Light"/>
                        </a:rPr>
                        <a:t>Current state of data governance maturity</a:t>
                      </a:r>
                    </a:p>
                    <a:p>
                      <a:pPr marL="143510" indent="-14351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a:ea typeface="Roboto Condensed Light"/>
                        </a:rPr>
                        <a:t>Definition of target state</a:t>
                      </a:r>
                      <a:endParaRPr lang="en-CA" sz="1200" b="0" i="0" baseline="0" dirty="0">
                        <a:solidFill>
                          <a:srgbClr val="000000"/>
                        </a:solidFill>
                        <a:latin typeface="Roboto Condensed Light"/>
                        <a:ea typeface="Roboto Condensed Light"/>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marR="0" lvl="0" indent="-143510" algn="l" defTabSz="914400" rtl="0" eaLnBrk="1" fontAlgn="auto" latinLnBrk="0" hangingPunct="1">
                        <a:lnSpc>
                          <a:spcPts val="1300"/>
                        </a:lnSpc>
                        <a:spcBef>
                          <a:spcPts val="600"/>
                        </a:spcBef>
                        <a:spcAft>
                          <a:spcPts val="0"/>
                        </a:spcAft>
                        <a:buClrTx/>
                        <a:buSzTx/>
                        <a:buFont typeface="+mj-lt"/>
                        <a:buAutoNum type="arabicPeriod"/>
                        <a:tabLst/>
                        <a:defRPr/>
                      </a:pPr>
                      <a:r>
                        <a:rPr lang="en-US" sz="1200" b="0" i="0" kern="1200" baseline="0" dirty="0">
                          <a:solidFill>
                            <a:srgbClr val="000000"/>
                          </a:solidFill>
                          <a:latin typeface="Roboto Condensed Light" panose="02000000000000000000" pitchFamily="2" charset="0"/>
                          <a:ea typeface="Roboto Condensed Light" panose="02000000000000000000" pitchFamily="2" charset="0"/>
                          <a:cs typeface="+mn-cs"/>
                        </a:rPr>
                        <a:t>Target-state data governance initiatives</a:t>
                      </a:r>
                    </a:p>
                    <a:p>
                      <a:pPr marL="143510" marR="0" lvl="0" indent="-143510" algn="l" defTabSz="914400" rtl="0" eaLnBrk="1" fontAlgn="auto" latinLnBrk="0" hangingPunct="1">
                        <a:lnSpc>
                          <a:spcPts val="1300"/>
                        </a:lnSpc>
                        <a:spcBef>
                          <a:spcPts val="600"/>
                        </a:spcBef>
                        <a:spcAft>
                          <a:spcPts val="0"/>
                        </a:spcAft>
                        <a:buClrTx/>
                        <a:buSzTx/>
                        <a:buFont typeface="+mj-lt"/>
                        <a:buAutoNum type="arabicPeriod"/>
                        <a:tabLst/>
                        <a:defRPr/>
                      </a:pPr>
                      <a:r>
                        <a:rPr lang="en-US" sz="1200" b="0" i="0" kern="1200" baseline="0" dirty="0">
                          <a:solidFill>
                            <a:srgbClr val="000000"/>
                          </a:solidFill>
                          <a:latin typeface="Roboto Condensed Light" panose="02000000000000000000" pitchFamily="2" charset="0"/>
                          <a:ea typeface="Roboto Condensed Light" panose="02000000000000000000" pitchFamily="2" charset="0"/>
                          <a:cs typeface="+mn-cs"/>
                        </a:rPr>
                        <a:t>Data domain to data governance role mapping</a:t>
                      </a:r>
                      <a:endParaRPr lang="en-CA" sz="1200" b="0" i="0" baseline="0" dirty="0">
                        <a:solidFill>
                          <a:srgbClr val="000000"/>
                        </a:solidFill>
                        <a:latin typeface="Roboto Condensed Light"/>
                        <a:ea typeface="Roboto Condensed Light"/>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marR="0" lvl="0" indent="-144000" algn="l" defTabSz="914400" rtl="0" eaLnBrk="1" fontAlgn="auto" latinLnBrk="0" hangingPunct="1">
                        <a:lnSpc>
                          <a:spcPts val="1300"/>
                        </a:lnSpc>
                        <a:spcBef>
                          <a:spcPts val="600"/>
                        </a:spcBef>
                        <a:spcAft>
                          <a:spcPts val="0"/>
                        </a:spcAft>
                        <a:buClrTx/>
                        <a:buSzTx/>
                        <a:buFont typeface="+mj-lt"/>
                        <a:buAutoNum type="arabicPeriod"/>
                        <a:tabLst/>
                        <a:defRPr/>
                      </a:pPr>
                      <a:r>
                        <a:rPr lang="en-US" sz="12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Initialized roadmap</a:t>
                      </a:r>
                    </a:p>
                    <a:p>
                      <a:pPr marL="144000" marR="0" lvl="0" indent="-144000" algn="l" defTabSz="914400" rtl="0" eaLnBrk="1" fontAlgn="auto" latinLnBrk="0" hangingPunct="1">
                        <a:lnSpc>
                          <a:spcPts val="1300"/>
                        </a:lnSpc>
                        <a:spcBef>
                          <a:spcPts val="600"/>
                        </a:spcBef>
                        <a:spcAft>
                          <a:spcPts val="0"/>
                        </a:spcAft>
                        <a:buClrTx/>
                        <a:buSzTx/>
                        <a:buFont typeface="+mj-lt"/>
                        <a:buAutoNum type="arabicPeriod"/>
                        <a:tabLst/>
                        <a:defRPr/>
                      </a:pPr>
                      <a:r>
                        <a:rPr lang="en-US" sz="12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Initialized RACI</a:t>
                      </a:r>
                    </a:p>
                    <a:p>
                      <a:pPr marL="144000" marR="0" lvl="0" indent="-144000" algn="l" defTabSz="914400" rtl="0" eaLnBrk="1" fontAlgn="auto" latinLnBrk="0" hangingPunct="1">
                        <a:lnSpc>
                          <a:spcPts val="1300"/>
                        </a:lnSpc>
                        <a:spcBef>
                          <a:spcPts val="600"/>
                        </a:spcBef>
                        <a:spcAft>
                          <a:spcPts val="0"/>
                        </a:spcAft>
                        <a:buClrTx/>
                        <a:buSzTx/>
                        <a:buFont typeface="+mj-lt"/>
                        <a:buAutoNum type="arabicPeriod"/>
                        <a:tabLst/>
                        <a:defRPr/>
                      </a:pPr>
                      <a:r>
                        <a:rPr lang="en-US" sz="12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Templated data catalog</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6" name="Text Placeholder 29">
            <a:extLst>
              <a:ext uri="{FF2B5EF4-FFF2-40B4-BE49-F238E27FC236}">
                <a16:creationId xmlns:a16="http://schemas.microsoft.com/office/drawing/2014/main" id="{237E9D5F-7F5E-48E1-80EF-8DF1F5E7936B}"/>
              </a:ext>
            </a:extLst>
          </p:cNvPr>
          <p:cNvSpPr txBox="1">
            <a:spLocks/>
          </p:cNvSpPr>
          <p:nvPr/>
        </p:nvSpPr>
        <p:spPr>
          <a:xfrm>
            <a:off x="7237226" y="581657"/>
            <a:ext cx="4656325" cy="4373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200" b="0" i="0" u="none" strike="noStrike" kern="1200" cap="none" spc="0" normalizeH="0" baseline="0" noProof="0" dirty="0">
                <a:ln>
                  <a:noFill/>
                </a:ln>
                <a:solidFill>
                  <a:srgbClr val="2576B7"/>
                </a:solidFill>
                <a:effectLst/>
                <a:uLnTx/>
                <a:uFillTx/>
                <a:latin typeface="Montserrat Medium" pitchFamily="2" charset="77"/>
                <a:ea typeface="+mn-ea"/>
                <a:cs typeface="Arial"/>
              </a:rPr>
              <a:t>Contact your account representative for more information.</a:t>
            </a:r>
            <a:br>
              <a:rPr kumimoji="0" lang="en-CA" sz="28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Arial"/>
              </a:rPr>
            </a:br>
            <a:r>
              <a:rPr kumimoji="0" lang="en-CA" sz="1200" b="1" i="0" u="none" strike="noStrike" kern="1200" cap="none" spc="0" normalizeH="0" baseline="0" noProof="0" dirty="0">
                <a:ln>
                  <a:noFill/>
                </a:ln>
                <a:solidFill>
                  <a:srgbClr val="2576B7"/>
                </a:solidFill>
                <a:effectLst/>
                <a:uLnTx/>
                <a:uFillTx/>
                <a:latin typeface="Montserrat SemiBold" pitchFamily="2" charset="77"/>
                <a:ea typeface="+mn-ea"/>
                <a:cs typeface="Arial" panose="020B0604020202020204" pitchFamily="34" charset="0"/>
                <a:hlinkClick r:id="rId2">
                  <a:extLst>
                    <a:ext uri="{A12FA001-AC4F-418D-AE19-62706E023703}">
                      <ahyp:hlinkClr xmlns:ahyp="http://schemas.microsoft.com/office/drawing/2018/hyperlinkcolor" val="tx"/>
                    </a:ext>
                  </a:extLst>
                </a:hlinkClick>
              </a:rPr>
              <a:t>workshops@infotech.com</a:t>
            </a:r>
            <a:r>
              <a:rPr kumimoji="0" lang="en-CA" sz="1200" b="1" i="0" u="none" strike="noStrike" kern="1200" cap="none" spc="0" normalizeH="0" baseline="0" noProof="0" dirty="0">
                <a:ln>
                  <a:noFill/>
                </a:ln>
                <a:solidFill>
                  <a:srgbClr val="2576B7"/>
                </a:solidFill>
                <a:effectLst/>
                <a:uLnTx/>
                <a:uFillTx/>
                <a:latin typeface="Montserrat SemiBold" pitchFamily="2" charset="77"/>
                <a:ea typeface="+mn-ea"/>
                <a:cs typeface="Arial" panose="020B0604020202020204" pitchFamily="34" charset="0"/>
              </a:rPr>
              <a:t>   1-888-670-8889</a:t>
            </a:r>
          </a:p>
        </p:txBody>
      </p:sp>
    </p:spTree>
    <p:extLst>
      <p:ext uri="{BB962C8B-B14F-4D97-AF65-F5344CB8AC3E}">
        <p14:creationId xmlns:p14="http://schemas.microsoft.com/office/powerpoint/2010/main" val="313065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137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US" sz="4000" dirty="0">
                <a:solidFill>
                  <a:srgbClr val="2576B7"/>
                </a:solidFill>
                <a:latin typeface="Montserrat SemiBold" panose="00000700000000000000" pitchFamily="2" charset="0"/>
              </a:rPr>
              <a:t>Your challenge</a:t>
            </a: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71474" y="1326943"/>
            <a:ext cx="6327906"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A4A4A"/>
                </a:solidFill>
                <a:effectLst/>
                <a:uLnTx/>
                <a:uFillTx/>
                <a:latin typeface="Montserrat SemiBold" pitchFamily="2" charset="77"/>
                <a:ea typeface="+mn-ea"/>
                <a:cs typeface="Arial" panose="020B0604020202020204" pitchFamily="34" charset="0"/>
              </a:rPr>
              <a:t>This research is designed to help organizations build and sustain an effective data governance program.</a:t>
            </a:r>
          </a:p>
        </p:txBody>
      </p:sp>
      <p:sp>
        <p:nvSpPr>
          <p:cNvPr id="8" name="Text Placeholder 7">
            <a:extLst>
              <a:ext uri="{FF2B5EF4-FFF2-40B4-BE49-F238E27FC236}">
                <a16:creationId xmlns:a16="http://schemas.microsoft.com/office/drawing/2014/main" id="{A9187ECB-6A0B-445C-B2F7-BB5522D72622}"/>
              </a:ext>
            </a:extLst>
          </p:cNvPr>
          <p:cNvSpPr txBox="1">
            <a:spLocks/>
          </p:cNvSpPr>
          <p:nvPr/>
        </p:nvSpPr>
        <p:spPr>
          <a:xfrm>
            <a:off x="336087" y="2476872"/>
            <a:ext cx="6691800" cy="3729037"/>
          </a:xfrm>
          <a:prstGeom prst="rect">
            <a:avLst/>
          </a:prstGeom>
        </p:spPr>
        <p:txBody>
          <a:bodyPr lIns="90000" tIns="0" rIns="9000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marR="0" lvl="0" indent="-1841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Condensed Light" panose="02000000000000000000" pitchFamily="2" charset="0"/>
                <a:ea typeface="+mn-ea"/>
              </a:rPr>
              <a:t>Your organization has recognized the need to treat data as a corporate asset for generating business value and/or managing and mitigating risk.</a:t>
            </a:r>
          </a:p>
          <a:p>
            <a:pPr marL="184150" marR="0" lvl="0" indent="-1841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Condensed Light" panose="02000000000000000000" pitchFamily="2" charset="0"/>
                <a:ea typeface="+mn-ea"/>
              </a:rPr>
              <a:t>This has brought data governance to the forefront </a:t>
            </a:r>
            <a:r>
              <a:rPr lang="en-US" sz="1600" dirty="0">
                <a:solidFill>
                  <a:srgbClr val="000000"/>
                </a:solidFill>
              </a:rPr>
              <a:t>and highlighted</a:t>
            </a:r>
            <a:r>
              <a:rPr kumimoji="0" lang="en-US" sz="1600" b="0" i="0" u="none" strike="noStrike" kern="1200" cap="none" spc="0" normalizeH="0" baseline="0" noProof="0" dirty="0">
                <a:ln>
                  <a:noFill/>
                </a:ln>
                <a:solidFill>
                  <a:srgbClr val="000000"/>
                </a:solidFill>
                <a:effectLst/>
                <a:uLnTx/>
                <a:uFillTx/>
                <a:latin typeface="Roboto Condensed Light" panose="02000000000000000000" pitchFamily="2" charset="0"/>
                <a:ea typeface="+mn-ea"/>
              </a:rPr>
              <a:t> the need to build a performance-driven enterprise program for delivering quality, trusted, and readily consumable data to users.</a:t>
            </a:r>
          </a:p>
          <a:p>
            <a:pPr marL="184150" marR="0" lvl="0" indent="-1841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Condensed Light" panose="02000000000000000000" pitchFamily="2" charset="0"/>
                <a:ea typeface="+mn-ea"/>
              </a:rPr>
              <a:t>An effective data governance program is one that defines leadership, accountability. and responsibility related to data use and handling</a:t>
            </a:r>
            <a:r>
              <a:rPr lang="en-US" sz="1600" dirty="0">
                <a:solidFill>
                  <a:srgbClr val="000000"/>
                </a:solidFill>
              </a:rPr>
              <a:t>. It’s </a:t>
            </a:r>
            <a:r>
              <a:rPr kumimoji="0" lang="en-US" sz="1600" b="0" i="0" u="none" strike="noStrike" kern="1200" cap="none" spc="0" normalizeH="0" baseline="0" noProof="0" dirty="0">
                <a:ln>
                  <a:noFill/>
                </a:ln>
                <a:solidFill>
                  <a:srgbClr val="000000"/>
                </a:solidFill>
                <a:effectLst/>
                <a:uLnTx/>
                <a:uFillTx/>
                <a:latin typeface="Roboto Condensed Light" panose="02000000000000000000" pitchFamily="2" charset="0"/>
                <a:ea typeface="+mn-ea"/>
              </a:rPr>
              <a:t>supported by a well-oiled operating model and relevant polices and procedures, all of which help build and foster a culture of data excellence where the right users get access to the right data at the right time via the right mechanisms. </a:t>
            </a:r>
          </a:p>
          <a:p>
            <a:pPr marL="184150" marR="0" lvl="0" indent="-1841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Roboto Condensed Light" panose="02000000000000000000" pitchFamily="2" charset="0"/>
              <a:ea typeface="+mn-ea"/>
            </a:endParaRPr>
          </a:p>
          <a:p>
            <a:pPr marL="184150" marR="0" lvl="0" indent="-1841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Roboto Condensed Light" panose="02000000000000000000" pitchFamily="2" charset="0"/>
              <a:ea typeface="+mn-ea"/>
            </a:endParaRPr>
          </a:p>
        </p:txBody>
      </p:sp>
      <p:sp>
        <p:nvSpPr>
          <p:cNvPr id="11" name="Rectangle 10">
            <a:extLst>
              <a:ext uri="{FF2B5EF4-FFF2-40B4-BE49-F238E27FC236}">
                <a16:creationId xmlns:a16="http://schemas.microsoft.com/office/drawing/2014/main" id="{52982652-A870-4B99-AC52-FA644680E50D}"/>
              </a:ext>
            </a:extLst>
          </p:cNvPr>
          <p:cNvSpPr/>
          <p:nvPr/>
        </p:nvSpPr>
        <p:spPr>
          <a:xfrm>
            <a:off x="469796" y="5538746"/>
            <a:ext cx="6868947" cy="1158538"/>
          </a:xfrm>
          <a:prstGeom prst="rect">
            <a:avLst/>
          </a:prstGeom>
          <a:solidFill>
            <a:schemeClr val="bg1">
              <a:lumMod val="95000"/>
            </a:schemeClr>
          </a:soli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defTabSz="554492" rtl="0" eaLnBrk="1" fontAlgn="auto" latinLnBrk="0" hangingPunct="1">
              <a:lnSpc>
                <a:spcPts val="1800"/>
              </a:lnSpc>
              <a:spcBef>
                <a:spcPts val="8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As you embark on establishing data governance in your organization, it’s vital to ensure from </a:t>
            </a:r>
            <a:r>
              <a:rPr lang="en-US" sz="1400" dirty="0">
                <a:solidFill>
                  <a:srgbClr val="000000"/>
                </a:solidFill>
                <a:latin typeface="Roboto Condensed Light" panose="02000000000000000000" pitchFamily="2" charset="0"/>
                <a:ea typeface="Roboto Condensed Light" panose="02000000000000000000" pitchFamily="2" charset="0"/>
              </a:rPr>
              <a:t>the get-go that</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you define the drivers and business context for the program. Data governance should never be attempted without direction on how the program will yield measurable business value. </a:t>
            </a:r>
          </a:p>
        </p:txBody>
      </p:sp>
      <p:sp>
        <p:nvSpPr>
          <p:cNvPr id="3" name="TextBox 2">
            <a:extLst>
              <a:ext uri="{FF2B5EF4-FFF2-40B4-BE49-F238E27FC236}">
                <a16:creationId xmlns:a16="http://schemas.microsoft.com/office/drawing/2014/main" id="{CF8D5585-FDB7-45D4-96FA-7B05BC433918}"/>
              </a:ext>
            </a:extLst>
          </p:cNvPr>
          <p:cNvSpPr txBox="1"/>
          <p:nvPr/>
        </p:nvSpPr>
        <p:spPr>
          <a:xfrm>
            <a:off x="8212634" y="1656220"/>
            <a:ext cx="3626848" cy="1384995"/>
          </a:xfrm>
          <a:prstGeom prst="rect">
            <a:avLst/>
          </a:prstGeom>
          <a:noFill/>
        </p:spPr>
        <p:txBody>
          <a:bodyPr wrap="square">
            <a:spAutoFit/>
          </a:bodyPr>
          <a:lstStyle/>
          <a:p>
            <a:r>
              <a:rPr lang="en-US" sz="1400" dirty="0">
                <a:solidFill>
                  <a:srgbClr val="4A4A4A"/>
                </a:solidFill>
                <a:latin typeface="Montserrat" pitchFamily="2" charset="77"/>
                <a:ea typeface="Roboto" panose="02000000000000000000" pitchFamily="2" charset="0"/>
              </a:rPr>
              <a:t>“Data processing and cleanup can consume </a:t>
            </a:r>
            <a:r>
              <a:rPr lang="en-US" sz="1400" b="1" dirty="0">
                <a:solidFill>
                  <a:srgbClr val="4A4A4A"/>
                </a:solidFill>
                <a:latin typeface="Montserrat" pitchFamily="2" charset="77"/>
                <a:ea typeface="Roboto" panose="02000000000000000000" pitchFamily="2" charset="0"/>
              </a:rPr>
              <a:t>more than half </a:t>
            </a:r>
            <a:r>
              <a:rPr lang="en-US" sz="1400" dirty="0">
                <a:solidFill>
                  <a:srgbClr val="4A4A4A"/>
                </a:solidFill>
                <a:latin typeface="Montserrat" pitchFamily="2" charset="77"/>
                <a:ea typeface="Roboto" panose="02000000000000000000" pitchFamily="2" charset="0"/>
              </a:rPr>
              <a:t>of an analytics team’s time, including that of highly paid data scientists, which limits scalability and frustrates employees.” </a:t>
            </a:r>
            <a:r>
              <a:rPr lang="en-US" sz="1000" dirty="0">
                <a:solidFill>
                  <a:srgbClr val="4A4A4A"/>
                </a:solidFill>
                <a:latin typeface="Montserrat" panose="00000500000000000000" pitchFamily="2" charset="0"/>
                <a:ea typeface="Roboto" panose="02000000000000000000" pitchFamily="2" charset="0"/>
              </a:rPr>
              <a:t>– Petzold et al., 2020</a:t>
            </a:r>
            <a:endParaRPr lang="en-CA" sz="1000" dirty="0">
              <a:latin typeface="Montserrat" panose="00000500000000000000" pitchFamily="2" charset="0"/>
            </a:endParaRPr>
          </a:p>
        </p:txBody>
      </p:sp>
      <p:sp>
        <p:nvSpPr>
          <p:cNvPr id="23" name="TextBox 22">
            <a:extLst>
              <a:ext uri="{FF2B5EF4-FFF2-40B4-BE49-F238E27FC236}">
                <a16:creationId xmlns:a16="http://schemas.microsoft.com/office/drawing/2014/main" id="{35E095FF-9A90-47B8-8BD9-E9A36E1FA16A}"/>
              </a:ext>
            </a:extLst>
          </p:cNvPr>
          <p:cNvSpPr txBox="1"/>
          <p:nvPr/>
        </p:nvSpPr>
        <p:spPr>
          <a:xfrm>
            <a:off x="8212634" y="4916909"/>
            <a:ext cx="3511158" cy="1538883"/>
          </a:xfrm>
          <a:prstGeom prst="rect">
            <a:avLst/>
          </a:prstGeom>
          <a:noFill/>
        </p:spPr>
        <p:txBody>
          <a:bodyPr wrap="square">
            <a:spAutoFit/>
          </a:bodyPr>
          <a:lstStyle/>
          <a:p>
            <a:r>
              <a:rPr lang="en-US" sz="1400" dirty="0">
                <a:solidFill>
                  <a:srgbClr val="4A4A4A"/>
                </a:solidFill>
                <a:latin typeface="Montserrat" pitchFamily="2" charset="77"/>
                <a:ea typeface="Roboto" panose="02000000000000000000" pitchFamily="2" charset="0"/>
              </a:rPr>
              <a:t>Respondents to McKinsey’s 2019 Global Data Transformation Survey reported that an average of </a:t>
            </a:r>
            <a:r>
              <a:rPr lang="en-US" sz="1400" b="1" dirty="0">
                <a:solidFill>
                  <a:srgbClr val="4A4A4A"/>
                </a:solidFill>
                <a:latin typeface="Montserrat" pitchFamily="2" charset="77"/>
                <a:ea typeface="Roboto" panose="02000000000000000000" pitchFamily="2" charset="0"/>
              </a:rPr>
              <a:t>30%</a:t>
            </a:r>
            <a:r>
              <a:rPr lang="en-US" sz="1400" dirty="0">
                <a:solidFill>
                  <a:srgbClr val="4A4A4A"/>
                </a:solidFill>
                <a:latin typeface="Montserrat" pitchFamily="2" charset="77"/>
                <a:ea typeface="Roboto" panose="02000000000000000000" pitchFamily="2" charset="0"/>
              </a:rPr>
              <a:t>  of their total enterprise time was spent on non-value-added tasks because of poor data quality and availability. </a:t>
            </a:r>
          </a:p>
          <a:p>
            <a:pPr algn="r"/>
            <a:r>
              <a:rPr lang="en-US" sz="1000" dirty="0">
                <a:solidFill>
                  <a:srgbClr val="4A4A4A"/>
                </a:solidFill>
                <a:latin typeface="Montserrat" panose="00000500000000000000" pitchFamily="2" charset="0"/>
                <a:ea typeface="Roboto" panose="02000000000000000000" pitchFamily="2" charset="0"/>
              </a:rPr>
              <a:t>– Petzold et al., 2020</a:t>
            </a:r>
            <a:endParaRPr lang="en-CA" sz="1200" dirty="0">
              <a:solidFill>
                <a:srgbClr val="4A4A4A"/>
              </a:solidFill>
              <a:latin typeface="Montserrat" pitchFamily="2" charset="77"/>
              <a:ea typeface="Roboto" panose="02000000000000000000" pitchFamily="2" charset="0"/>
            </a:endParaRPr>
          </a:p>
        </p:txBody>
      </p:sp>
      <p:grpSp>
        <p:nvGrpSpPr>
          <p:cNvPr id="27" name="Group 26">
            <a:extLst>
              <a:ext uri="{FF2B5EF4-FFF2-40B4-BE49-F238E27FC236}">
                <a16:creationId xmlns:a16="http://schemas.microsoft.com/office/drawing/2014/main" id="{3C47BCF4-0AEF-4B14-BB35-0BF7052E78C2}"/>
              </a:ext>
            </a:extLst>
          </p:cNvPr>
          <p:cNvGrpSpPr/>
          <p:nvPr/>
        </p:nvGrpSpPr>
        <p:grpSpPr>
          <a:xfrm>
            <a:off x="9854339" y="2915869"/>
            <a:ext cx="2560335" cy="1801833"/>
            <a:chOff x="3311801" y="4152275"/>
            <a:chExt cx="3387738" cy="2248804"/>
          </a:xfrm>
        </p:grpSpPr>
        <p:graphicFrame>
          <p:nvGraphicFramePr>
            <p:cNvPr id="28" name="Chart 27">
              <a:extLst>
                <a:ext uri="{FF2B5EF4-FFF2-40B4-BE49-F238E27FC236}">
                  <a16:creationId xmlns:a16="http://schemas.microsoft.com/office/drawing/2014/main" id="{696DAC9E-00E1-43FF-8B2A-8AD36E670FB3}"/>
                </a:ext>
              </a:extLst>
            </p:cNvPr>
            <p:cNvGraphicFramePr/>
            <p:nvPr/>
          </p:nvGraphicFramePr>
          <p:xfrm>
            <a:off x="3311801" y="4152275"/>
            <a:ext cx="3387738" cy="2248804"/>
          </p:xfrm>
          <a:graphic>
            <a:graphicData uri="http://schemas.openxmlformats.org/drawingml/2006/chart">
              <c:chart xmlns:c="http://schemas.openxmlformats.org/drawingml/2006/chart" xmlns:r="http://schemas.openxmlformats.org/officeDocument/2006/relationships" r:id="rId2"/>
            </a:graphicData>
          </a:graphic>
        </p:graphicFrame>
        <p:sp>
          <p:nvSpPr>
            <p:cNvPr id="29" name="TextBox 28">
              <a:extLst>
                <a:ext uri="{FF2B5EF4-FFF2-40B4-BE49-F238E27FC236}">
                  <a16:creationId xmlns:a16="http://schemas.microsoft.com/office/drawing/2014/main" id="{1889659C-21CD-4470-AD37-6FFD4F0B7BC2}"/>
                </a:ext>
              </a:extLst>
            </p:cNvPr>
            <p:cNvSpPr txBox="1"/>
            <p:nvPr/>
          </p:nvSpPr>
          <p:spPr>
            <a:xfrm>
              <a:off x="3898634" y="5086348"/>
              <a:ext cx="2343151" cy="384126"/>
            </a:xfrm>
            <a:prstGeom prst="rect">
              <a:avLst/>
            </a:prstGeom>
          </p:spPr>
          <p:txBody>
            <a:bodyPr vert="horz" wrap="square" lIns="0" tIns="0" rIns="0" bIns="0" rtlCol="0">
              <a:spAutoFit/>
            </a:bodyPr>
            <a:lstStyle/>
            <a:p>
              <a:pPr marL="289946" marR="242975" lvl="1" indent="0" algn="ctr" defTabSz="554492" rtl="0" eaLnBrk="1" fontAlgn="auto" latinLnBrk="0" hangingPunct="1">
                <a:lnSpc>
                  <a:spcPct val="100000"/>
                </a:lnSpc>
                <a:spcBef>
                  <a:spcPts val="55"/>
                </a:spcBef>
                <a:spcAft>
                  <a:spcPts val="0"/>
                </a:spcAft>
                <a:buClrTx/>
                <a:buSzTx/>
                <a:buFontTx/>
                <a:buNone/>
                <a:tabLst/>
                <a:defRPr/>
              </a:pPr>
              <a:r>
                <a:rPr lang="en-US" sz="2000" spc="-30" dirty="0">
                  <a:solidFill>
                    <a:srgbClr val="2576B7"/>
                  </a:solidFill>
                  <a:latin typeface="Exo" panose="02000503000000000000" pitchFamily="2" charset="77"/>
                  <a:cs typeface="Arial Narrow"/>
                </a:rPr>
                <a:t>30</a:t>
              </a:r>
              <a:r>
                <a:rPr kumimoji="0" lang="en-US" sz="2000" b="0" i="0" u="none" strike="noStrike" kern="1200" cap="none" spc="-30" normalizeH="0" baseline="0" noProof="0" dirty="0">
                  <a:ln>
                    <a:noFill/>
                  </a:ln>
                  <a:solidFill>
                    <a:srgbClr val="2576B7"/>
                  </a:solidFill>
                  <a:effectLst/>
                  <a:uLnTx/>
                  <a:uFillTx/>
                  <a:latin typeface="Exo" panose="02000503000000000000" pitchFamily="2" charset="77"/>
                  <a:ea typeface="+mn-ea"/>
                  <a:cs typeface="Arial Narrow"/>
                </a:rPr>
                <a:t>%</a:t>
              </a:r>
            </a:p>
          </p:txBody>
        </p:sp>
      </p:grpSp>
      <p:sp>
        <p:nvSpPr>
          <p:cNvPr id="31" name="TextBox 30">
            <a:extLst>
              <a:ext uri="{FF2B5EF4-FFF2-40B4-BE49-F238E27FC236}">
                <a16:creationId xmlns:a16="http://schemas.microsoft.com/office/drawing/2014/main" id="{3A5F3FEE-9005-4466-85E9-933050433F4C}"/>
              </a:ext>
            </a:extLst>
          </p:cNvPr>
          <p:cNvSpPr txBox="1"/>
          <p:nvPr/>
        </p:nvSpPr>
        <p:spPr>
          <a:xfrm>
            <a:off x="8212634" y="3339732"/>
            <a:ext cx="2089683" cy="1107996"/>
          </a:xfrm>
          <a:prstGeom prst="rect">
            <a:avLst/>
          </a:prstGeom>
          <a:noFill/>
        </p:spPr>
        <p:txBody>
          <a:bodyPr wrap="square">
            <a:spAutoFit/>
          </a:bodyPr>
          <a:lstStyle/>
          <a:p>
            <a:r>
              <a:rPr lang="en-US" sz="1400" dirty="0">
                <a:solidFill>
                  <a:srgbClr val="4A4A4A"/>
                </a:solidFill>
                <a:latin typeface="Montserrat" pitchFamily="2" charset="77"/>
                <a:ea typeface="Roboto" panose="02000000000000000000" pitchFamily="2" charset="0"/>
              </a:rPr>
              <a:t>“The productivity of employees across the organization can suffer.” </a:t>
            </a:r>
          </a:p>
          <a:p>
            <a:pPr algn="r"/>
            <a:r>
              <a:rPr lang="en-US" sz="1000" dirty="0">
                <a:solidFill>
                  <a:srgbClr val="4A4A4A"/>
                </a:solidFill>
                <a:latin typeface="Montserrat" pitchFamily="2" charset="77"/>
                <a:ea typeface="Roboto" panose="02000000000000000000" pitchFamily="2" charset="0"/>
              </a:rPr>
              <a:t>– Petzold et al., 2020</a:t>
            </a:r>
          </a:p>
        </p:txBody>
      </p:sp>
    </p:spTree>
    <p:extLst>
      <p:ext uri="{BB962C8B-B14F-4D97-AF65-F5344CB8AC3E}">
        <p14:creationId xmlns:p14="http://schemas.microsoft.com/office/powerpoint/2010/main" val="2277264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6051090" cy="1130188"/>
          </a:xfrm>
        </p:spPr>
        <p:txBody>
          <a:bodyPr/>
          <a:lstStyle/>
          <a:p>
            <a:r>
              <a:rPr lang="en-US" sz="4000" dirty="0">
                <a:solidFill>
                  <a:srgbClr val="2576B7"/>
                </a:solidFill>
                <a:latin typeface="Montserrat SemiBold" panose="00000700000000000000" pitchFamily="2" charset="0"/>
              </a:rPr>
              <a:t>Common obstacles</a:t>
            </a:r>
          </a:p>
        </p:txBody>
      </p:sp>
      <p:sp>
        <p:nvSpPr>
          <p:cNvPr id="15" name="object 19">
            <a:extLst>
              <a:ext uri="{FF2B5EF4-FFF2-40B4-BE49-F238E27FC236}">
                <a16:creationId xmlns:a16="http://schemas.microsoft.com/office/drawing/2014/main" id="{07D0A3C8-43C2-9A42-BDE5-4C44F613756D}"/>
              </a:ext>
            </a:extLst>
          </p:cNvPr>
          <p:cNvSpPr/>
          <p:nvPr/>
        </p:nvSpPr>
        <p:spPr>
          <a:xfrm rot="10800000" flipH="1">
            <a:off x="6751152" y="987333"/>
            <a:ext cx="379861" cy="5071871"/>
          </a:xfrm>
          <a:custGeom>
            <a:avLst/>
            <a:gdLst/>
            <a:ahLst/>
            <a:cxnLst/>
            <a:rect l="l" t="t" r="r" b="b"/>
            <a:pathLst>
              <a:path h="7791450">
                <a:moveTo>
                  <a:pt x="0" y="0"/>
                </a:moveTo>
                <a:lnTo>
                  <a:pt x="0" y="7790956"/>
                </a:lnTo>
              </a:path>
            </a:pathLst>
          </a:custGeom>
          <a:ln w="3175">
            <a:solidFill>
              <a:srgbClr val="C9C9C9"/>
            </a:solidFill>
          </a:ln>
        </p:spPr>
        <p:txBody>
          <a:bodyPr wrap="square" lIns="0" tIns="0" rIns="0" bIns="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66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2" name="Text Placeholder 7">
            <a:extLst>
              <a:ext uri="{FF2B5EF4-FFF2-40B4-BE49-F238E27FC236}">
                <a16:creationId xmlns:a16="http://schemas.microsoft.com/office/drawing/2014/main" id="{404A78B1-2A18-429A-B1FD-48886CCC7F03}"/>
              </a:ext>
            </a:extLst>
          </p:cNvPr>
          <p:cNvSpPr txBox="1">
            <a:spLocks/>
          </p:cNvSpPr>
          <p:nvPr/>
        </p:nvSpPr>
        <p:spPr>
          <a:xfrm>
            <a:off x="257934" y="2065958"/>
            <a:ext cx="6147262" cy="45380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lnSpc>
                <a:spcPct val="110000"/>
              </a:lnSpc>
            </a:pPr>
            <a:r>
              <a:rPr lang="en-CA" sz="1400" dirty="0">
                <a:solidFill>
                  <a:srgbClr val="000000"/>
                </a:solidFill>
                <a:latin typeface="Roboto Condensed Light" panose="02000000000000000000" pitchFamily="2" charset="0"/>
              </a:rPr>
              <a:t>Gaps in communicating the strategic value of data and data governance to the organization. This is vital for securing senior leadership buy-in and support, which, in turn, is crucial for sustained success of the data governance program.</a:t>
            </a:r>
          </a:p>
          <a:p>
            <a:pPr marL="184150" indent="-184150">
              <a:lnSpc>
                <a:spcPct val="110000"/>
              </a:lnSpc>
            </a:pPr>
            <a:r>
              <a:rPr lang="en-CA" sz="1400" dirty="0">
                <a:solidFill>
                  <a:srgbClr val="000000"/>
                </a:solidFill>
                <a:latin typeface="Roboto Condensed Light" panose="02000000000000000000" pitchFamily="2" charset="0"/>
              </a:rPr>
              <a:t>Misinterpretation or a lack of understanding about data governance, including what it means for the organization and the individual data user. </a:t>
            </a:r>
          </a:p>
          <a:p>
            <a:pPr marL="184150" indent="-184150">
              <a:lnSpc>
                <a:spcPct val="110000"/>
              </a:lnSpc>
            </a:pPr>
            <a:r>
              <a:rPr lang="en-CA" sz="1400" dirty="0">
                <a:solidFill>
                  <a:srgbClr val="000000"/>
                </a:solidFill>
                <a:latin typeface="Roboto Condensed Light" panose="02000000000000000000" pitchFamily="2" charset="0"/>
              </a:rPr>
              <a:t>A perception that data governance is inhibiting or an added layer of bureaucracy or complication rather than an enabling and empowering framework for stakeholders in their use and handling of data.</a:t>
            </a:r>
          </a:p>
          <a:p>
            <a:pPr marL="184150" indent="-184150">
              <a:lnSpc>
                <a:spcPct val="110000"/>
              </a:lnSpc>
            </a:pPr>
            <a:r>
              <a:rPr lang="en-CA" sz="1400" dirty="0">
                <a:solidFill>
                  <a:srgbClr val="000000"/>
                </a:solidFill>
                <a:latin typeface="Roboto Condensed Light" panose="02000000000000000000" pitchFamily="2" charset="0"/>
              </a:rPr>
              <a:t>Embarking on data governance without firmly substantiating and understanding the organizational drivers for doing so. How is data governance going to support the organization’s value streams and their various business capabilities?</a:t>
            </a:r>
          </a:p>
          <a:p>
            <a:pPr marL="184150" indent="-184150">
              <a:lnSpc>
                <a:spcPct val="110000"/>
              </a:lnSpc>
            </a:pPr>
            <a:r>
              <a:rPr lang="en-CA" sz="1400" dirty="0">
                <a:solidFill>
                  <a:srgbClr val="000000"/>
                </a:solidFill>
                <a:latin typeface="Roboto Condensed Light" panose="02000000000000000000" pitchFamily="2" charset="0"/>
              </a:rPr>
              <a:t>Neglecting to define and measure success and performance. Just as in any other enterprise initiative, you have to be able to demonstrate an ROI for time, resources and funding. These metrics must demonstrate the measurable business value that data governance brings to the organization. </a:t>
            </a:r>
          </a:p>
          <a:p>
            <a:pPr marL="184150" indent="-184150">
              <a:lnSpc>
                <a:spcPct val="110000"/>
              </a:lnSpc>
            </a:pPr>
            <a:r>
              <a:rPr lang="en-CA" sz="1400" dirty="0">
                <a:solidFill>
                  <a:srgbClr val="000000"/>
                </a:solidFill>
                <a:latin typeface="Roboto Condensed Light" panose="02000000000000000000" pitchFamily="2" charset="0"/>
              </a:rPr>
              <a:t>Failure to align data governance with enterprise governance.</a:t>
            </a:r>
            <a:endParaRPr lang="en-CA" sz="1400" dirty="0">
              <a:latin typeface="Roboto Condensed Light" panose="02000000000000000000" pitchFamily="2" charset="0"/>
            </a:endParaRPr>
          </a:p>
        </p:txBody>
      </p:sp>
      <p:sp>
        <p:nvSpPr>
          <p:cNvPr id="22" name="Text Placeholder 6">
            <a:extLst>
              <a:ext uri="{FF2B5EF4-FFF2-40B4-BE49-F238E27FC236}">
                <a16:creationId xmlns:a16="http://schemas.microsoft.com/office/drawing/2014/main" id="{AEF12EEA-DE2C-4432-BAA3-6D372EC97D48}"/>
              </a:ext>
            </a:extLst>
          </p:cNvPr>
          <p:cNvSpPr txBox="1">
            <a:spLocks/>
          </p:cNvSpPr>
          <p:nvPr/>
        </p:nvSpPr>
        <p:spPr>
          <a:xfrm>
            <a:off x="371474" y="1117718"/>
            <a:ext cx="6379677"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Some of the barriers that make data governance difficult to address for many organizations include:</a:t>
            </a:r>
          </a:p>
        </p:txBody>
      </p:sp>
      <p:grpSp>
        <p:nvGrpSpPr>
          <p:cNvPr id="26" name="Group 25">
            <a:extLst>
              <a:ext uri="{FF2B5EF4-FFF2-40B4-BE49-F238E27FC236}">
                <a16:creationId xmlns:a16="http://schemas.microsoft.com/office/drawing/2014/main" id="{366F4D21-0BF5-4272-AEF7-AC331DB72472}"/>
              </a:ext>
            </a:extLst>
          </p:cNvPr>
          <p:cNvGrpSpPr/>
          <p:nvPr/>
        </p:nvGrpSpPr>
        <p:grpSpPr>
          <a:xfrm>
            <a:off x="7419911" y="1446995"/>
            <a:ext cx="2560335" cy="1801833"/>
            <a:chOff x="3311801" y="4152275"/>
            <a:chExt cx="3387738" cy="2248804"/>
          </a:xfrm>
        </p:grpSpPr>
        <p:graphicFrame>
          <p:nvGraphicFramePr>
            <p:cNvPr id="27" name="Chart 26">
              <a:extLst>
                <a:ext uri="{FF2B5EF4-FFF2-40B4-BE49-F238E27FC236}">
                  <a16:creationId xmlns:a16="http://schemas.microsoft.com/office/drawing/2014/main" id="{BDC6D4BB-674A-4FB9-90FD-C923BC83340F}"/>
                </a:ext>
              </a:extLst>
            </p:cNvPr>
            <p:cNvGraphicFramePr/>
            <p:nvPr/>
          </p:nvGraphicFramePr>
          <p:xfrm>
            <a:off x="3311801" y="4152275"/>
            <a:ext cx="3387738" cy="2248804"/>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Box 30">
              <a:extLst>
                <a:ext uri="{FF2B5EF4-FFF2-40B4-BE49-F238E27FC236}">
                  <a16:creationId xmlns:a16="http://schemas.microsoft.com/office/drawing/2014/main" id="{CA6C0480-AE30-4BC4-B0DF-080D27EC84C3}"/>
                </a:ext>
              </a:extLst>
            </p:cNvPr>
            <p:cNvSpPr txBox="1"/>
            <p:nvPr/>
          </p:nvSpPr>
          <p:spPr>
            <a:xfrm>
              <a:off x="3898634" y="5086348"/>
              <a:ext cx="2343150" cy="230062"/>
            </a:xfrm>
            <a:prstGeom prst="rect">
              <a:avLst/>
            </a:prstGeom>
          </p:spPr>
          <p:txBody>
            <a:bodyPr vert="horz" wrap="square" lIns="0" tIns="0" rIns="0" bIns="0" rtlCol="0">
              <a:spAutoFit/>
            </a:bodyPr>
            <a:lstStyle/>
            <a:p>
              <a:pPr marL="289946" marR="242975" lvl="1" indent="0" algn="ctr" defTabSz="554492"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2576B7"/>
                  </a:solidFill>
                  <a:effectLst/>
                  <a:uLnTx/>
                  <a:uFillTx/>
                  <a:latin typeface="Exo" panose="02000503000000000000" pitchFamily="2" charset="77"/>
                  <a:ea typeface="+mn-ea"/>
                  <a:cs typeface="Arial Narrow"/>
                </a:rPr>
                <a:t>78%</a:t>
              </a:r>
            </a:p>
          </p:txBody>
        </p:sp>
      </p:grpSp>
      <p:sp>
        <p:nvSpPr>
          <p:cNvPr id="32" name="TextBox 31">
            <a:extLst>
              <a:ext uri="{FF2B5EF4-FFF2-40B4-BE49-F238E27FC236}">
                <a16:creationId xmlns:a16="http://schemas.microsoft.com/office/drawing/2014/main" id="{072D684D-E0A5-40B6-906A-62CA030DC791}"/>
              </a:ext>
            </a:extLst>
          </p:cNvPr>
          <p:cNvSpPr txBox="1"/>
          <p:nvPr/>
        </p:nvSpPr>
        <p:spPr>
          <a:xfrm>
            <a:off x="7768046" y="3693100"/>
            <a:ext cx="2276885" cy="2677656"/>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A4A4A"/>
                </a:solidFill>
                <a:effectLst/>
                <a:uLnTx/>
                <a:uFillTx/>
                <a:latin typeface="Montserrat" pitchFamily="2" charset="77"/>
                <a:ea typeface="Roboto" panose="02000000000000000000" pitchFamily="2" charset="0"/>
                <a:cs typeface="+mn-cs"/>
              </a:rPr>
              <a:t>But despite these ambitions, there appears to be a “data culture disconnect” – </a:t>
            </a:r>
            <a:r>
              <a:rPr kumimoji="0" lang="en-US" sz="1400" b="1" i="0" u="none" strike="noStrike" kern="1200" cap="none" spc="0" normalizeH="0" baseline="0" noProof="0" dirty="0">
                <a:ln>
                  <a:noFill/>
                </a:ln>
                <a:solidFill>
                  <a:srgbClr val="4A4A4A"/>
                </a:solidFill>
                <a:effectLst/>
                <a:uLnTx/>
                <a:uFillTx/>
                <a:latin typeface="Montserrat" pitchFamily="2" charset="77"/>
                <a:ea typeface="Roboto" panose="02000000000000000000" pitchFamily="2" charset="0"/>
                <a:cs typeface="+mn-cs"/>
              </a:rPr>
              <a:t>58%</a:t>
            </a:r>
            <a:r>
              <a:rPr kumimoji="0" lang="en-US" sz="1400" b="0" i="0" u="none" strike="noStrike" kern="1200" cap="none" spc="0" normalizeH="0" baseline="0" noProof="0" dirty="0">
                <a:ln>
                  <a:noFill/>
                </a:ln>
                <a:solidFill>
                  <a:srgbClr val="4A4A4A"/>
                </a:solidFill>
                <a:effectLst/>
                <a:uLnTx/>
                <a:uFillTx/>
                <a:latin typeface="Montserrat" pitchFamily="2" charset="77"/>
                <a:ea typeface="Roboto" panose="02000000000000000000" pitchFamily="2" charset="0"/>
                <a:cs typeface="+mn-cs"/>
              </a:rPr>
              <a:t> of leaders overestimate the current data culture of their enterprises, giving a grade higher than the one produced by the study. </a:t>
            </a:r>
          </a:p>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A4A4A"/>
                </a:solidFill>
                <a:effectLst/>
                <a:uLnTx/>
                <a:uFillTx/>
                <a:latin typeface="Montserrat" pitchFamily="2" charset="77"/>
                <a:ea typeface="Roboto" panose="02000000000000000000" pitchFamily="2" charset="0"/>
                <a:cs typeface="+mn-cs"/>
              </a:rPr>
              <a:t>– Fregoni, 2020</a:t>
            </a:r>
            <a:endParaRPr kumimoji="0" lang="en-CA" sz="1000" b="0" i="0" u="none" strike="noStrike" kern="1200" cap="none" spc="0" normalizeH="0" baseline="0" noProof="0" dirty="0">
              <a:ln>
                <a:noFill/>
              </a:ln>
              <a:solidFill>
                <a:srgbClr val="4A4A4A"/>
              </a:solidFill>
              <a:effectLst/>
              <a:uLnTx/>
              <a:uFillTx/>
              <a:latin typeface="Montserrat" pitchFamily="2" charset="77"/>
              <a:ea typeface="Roboto" panose="02000000000000000000" pitchFamily="2" charset="0"/>
              <a:cs typeface="+mn-cs"/>
            </a:endParaRPr>
          </a:p>
        </p:txBody>
      </p:sp>
      <p:sp>
        <p:nvSpPr>
          <p:cNvPr id="33" name="TextBox 32">
            <a:extLst>
              <a:ext uri="{FF2B5EF4-FFF2-40B4-BE49-F238E27FC236}">
                <a16:creationId xmlns:a16="http://schemas.microsoft.com/office/drawing/2014/main" id="{63E1FB40-D901-47FD-BCF9-EBF8748A350B}"/>
              </a:ext>
            </a:extLst>
          </p:cNvPr>
          <p:cNvSpPr txBox="1"/>
          <p:nvPr/>
        </p:nvSpPr>
        <p:spPr>
          <a:xfrm>
            <a:off x="9617245" y="1520280"/>
            <a:ext cx="1927659" cy="1538883"/>
          </a:xfrm>
          <a:prstGeom prst="rect">
            <a:avLst/>
          </a:prstGeom>
          <a:noFill/>
        </p:spPr>
        <p:txBody>
          <a:bodyPr wrap="square">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lang="en-US" sz="1400" b="1" dirty="0">
                <a:solidFill>
                  <a:srgbClr val="4A4A4A"/>
                </a:solidFill>
                <a:latin typeface="Montserrat" pitchFamily="2" charset="77"/>
                <a:ea typeface="Roboto" panose="02000000000000000000" pitchFamily="2" charset="0"/>
              </a:rPr>
              <a:t>78% </a:t>
            </a:r>
            <a:r>
              <a:rPr kumimoji="0" lang="en-US" sz="1400" b="0" i="0" u="none" strike="noStrike" kern="1200" cap="none" spc="0" normalizeH="0" baseline="0" noProof="0" dirty="0">
                <a:ln>
                  <a:noFill/>
                </a:ln>
                <a:solidFill>
                  <a:srgbClr val="4A4A4A"/>
                </a:solidFill>
                <a:effectLst/>
                <a:uLnTx/>
                <a:uFillTx/>
                <a:latin typeface="Montserrat" pitchFamily="2" charset="77"/>
                <a:ea typeface="Roboto" panose="02000000000000000000" pitchFamily="2" charset="0"/>
                <a:cs typeface="+mn-cs"/>
              </a:rPr>
              <a:t>of companies (and 92% of top-tier companies) have a corporate initiative to become more data-driven. </a:t>
            </a:r>
          </a:p>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A4A4A"/>
                </a:solidFill>
                <a:effectLst/>
                <a:uLnTx/>
                <a:uFillTx/>
                <a:latin typeface="Montserrat" pitchFamily="2" charset="77"/>
                <a:ea typeface="Roboto" panose="02000000000000000000" pitchFamily="2" charset="0"/>
                <a:cs typeface="+mn-cs"/>
              </a:rPr>
              <a:t>– Alation, 2020 </a:t>
            </a:r>
            <a:endParaRPr kumimoji="0" lang="en-CA" sz="1000" b="0" i="0" u="none" strike="noStrike" kern="1200" cap="none" spc="0" normalizeH="0" baseline="0" noProof="0" dirty="0">
              <a:ln>
                <a:noFill/>
              </a:ln>
              <a:solidFill>
                <a:srgbClr val="4A4A4A"/>
              </a:solidFill>
              <a:effectLst/>
              <a:uLnTx/>
              <a:uFillTx/>
              <a:latin typeface="Montserrat" pitchFamily="2" charset="77"/>
              <a:ea typeface="Roboto" panose="02000000000000000000" pitchFamily="2" charset="0"/>
              <a:cs typeface="+mn-cs"/>
            </a:endParaRPr>
          </a:p>
        </p:txBody>
      </p:sp>
      <p:grpSp>
        <p:nvGrpSpPr>
          <p:cNvPr id="34" name="Group 33">
            <a:extLst>
              <a:ext uri="{FF2B5EF4-FFF2-40B4-BE49-F238E27FC236}">
                <a16:creationId xmlns:a16="http://schemas.microsoft.com/office/drawing/2014/main" id="{3A21B6E4-EC35-4CEE-94FA-AD12D6AE4098}"/>
              </a:ext>
            </a:extLst>
          </p:cNvPr>
          <p:cNvGrpSpPr/>
          <p:nvPr/>
        </p:nvGrpSpPr>
        <p:grpSpPr>
          <a:xfrm>
            <a:off x="9634291" y="4227735"/>
            <a:ext cx="2455822" cy="1831469"/>
            <a:chOff x="3439440" y="4137949"/>
            <a:chExt cx="3273953" cy="2159884"/>
          </a:xfrm>
        </p:grpSpPr>
        <p:graphicFrame>
          <p:nvGraphicFramePr>
            <p:cNvPr id="35" name="Chart 34">
              <a:extLst>
                <a:ext uri="{FF2B5EF4-FFF2-40B4-BE49-F238E27FC236}">
                  <a16:creationId xmlns:a16="http://schemas.microsoft.com/office/drawing/2014/main" id="{A45F6E7C-85CB-4E2C-88C1-3B1436A8BEFC}"/>
                </a:ext>
              </a:extLst>
            </p:cNvPr>
            <p:cNvGraphicFramePr/>
            <p:nvPr/>
          </p:nvGraphicFramePr>
          <p:xfrm>
            <a:off x="3439440" y="4137949"/>
            <a:ext cx="3273953" cy="2159884"/>
          </p:xfrm>
          <a:graphic>
            <a:graphicData uri="http://schemas.openxmlformats.org/drawingml/2006/chart">
              <c:chart xmlns:c="http://schemas.openxmlformats.org/drawingml/2006/chart" xmlns:r="http://schemas.openxmlformats.org/officeDocument/2006/relationships" r:id="rId3"/>
            </a:graphicData>
          </a:graphic>
        </p:graphicFrame>
        <p:sp>
          <p:nvSpPr>
            <p:cNvPr id="36" name="TextBox 35">
              <a:extLst>
                <a:ext uri="{FF2B5EF4-FFF2-40B4-BE49-F238E27FC236}">
                  <a16:creationId xmlns:a16="http://schemas.microsoft.com/office/drawing/2014/main" id="{9210F89D-3716-4B5D-88E9-909216DF9FFE}"/>
                </a:ext>
              </a:extLst>
            </p:cNvPr>
            <p:cNvSpPr txBox="1"/>
            <p:nvPr/>
          </p:nvSpPr>
          <p:spPr>
            <a:xfrm>
              <a:off x="3898634" y="5086348"/>
              <a:ext cx="2343150" cy="307777"/>
            </a:xfrm>
            <a:prstGeom prst="rect">
              <a:avLst/>
            </a:prstGeom>
          </p:spPr>
          <p:txBody>
            <a:bodyPr vert="horz" wrap="square" lIns="0" tIns="0" rIns="0" bIns="0" rtlCol="0">
              <a:spAutoFit/>
            </a:bodyPr>
            <a:lstStyle/>
            <a:p>
              <a:pPr marL="289946" marR="242975" lvl="1" indent="0" algn="ctr" defTabSz="554492"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2576B7"/>
                  </a:solidFill>
                  <a:effectLst/>
                  <a:uLnTx/>
                  <a:uFillTx/>
                  <a:latin typeface="Exo" panose="02000503000000000000" pitchFamily="2" charset="77"/>
                  <a:ea typeface="+mn-ea"/>
                  <a:cs typeface="Arial Narrow"/>
                </a:rPr>
                <a:t>58%</a:t>
              </a:r>
            </a:p>
          </p:txBody>
        </p:sp>
      </p:grpSp>
      <p:sp>
        <p:nvSpPr>
          <p:cNvPr id="14" name="TextBox 13">
            <a:extLst>
              <a:ext uri="{FF2B5EF4-FFF2-40B4-BE49-F238E27FC236}">
                <a16:creationId xmlns:a16="http://schemas.microsoft.com/office/drawing/2014/main" id="{7E03D319-8F0F-4047-AC72-51183FD24A88}"/>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5</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66635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653FA145-E76E-4B24-93BC-CFCB2790F7E9}"/>
              </a:ext>
            </a:extLst>
          </p:cNvPr>
          <p:cNvSpPr/>
          <p:nvPr/>
        </p:nvSpPr>
        <p:spPr>
          <a:xfrm>
            <a:off x="412379" y="2614548"/>
            <a:ext cx="2770496" cy="2770496"/>
          </a:xfrm>
          <a:prstGeom prst="ellipse">
            <a:avLst/>
          </a:prstGeom>
          <a:ln>
            <a:noFill/>
          </a:ln>
          <a:effectLst>
            <a:outerShdw blurRad="50800" dist="50800" dir="5400000" algn="ctr" rotWithShape="0">
              <a:schemeClr val="bg2">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800" b="1" dirty="0">
                <a:solidFill>
                  <a:srgbClr val="FFFFFF"/>
                </a:solidFill>
                <a:latin typeface="Exo" panose="02000503000000000000" pitchFamily="2" charset="77"/>
              </a:rPr>
              <a:t>Respond to industry disruptors</a:t>
            </a:r>
          </a:p>
        </p:txBody>
      </p:sp>
      <p:sp>
        <p:nvSpPr>
          <p:cNvPr id="12" name="Oval 11">
            <a:extLst>
              <a:ext uri="{FF2B5EF4-FFF2-40B4-BE49-F238E27FC236}">
                <a16:creationId xmlns:a16="http://schemas.microsoft.com/office/drawing/2014/main" id="{8C18C3D9-0C7B-4BCD-BB22-F3B12D0AB8D6}"/>
              </a:ext>
            </a:extLst>
          </p:cNvPr>
          <p:cNvSpPr/>
          <p:nvPr/>
        </p:nvSpPr>
        <p:spPr>
          <a:xfrm>
            <a:off x="3275322" y="2614548"/>
            <a:ext cx="2770496" cy="2770496"/>
          </a:xfrm>
          <a:prstGeom prst="ellipse">
            <a:avLst/>
          </a:prstGeom>
          <a:solidFill>
            <a:schemeClr val="accent1">
              <a:alpha val="80000"/>
            </a:schemeClr>
          </a:solidFill>
          <a:ln>
            <a:noFill/>
          </a:ln>
          <a:effectLst>
            <a:outerShdw blurRad="50800" dist="50800" dir="5400000" algn="ctr" rotWithShape="0">
              <a:schemeClr val="bg2">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800" b="1" dirty="0">
                <a:solidFill>
                  <a:srgbClr val="FFFFFF"/>
                </a:solidFill>
                <a:latin typeface="Exo" panose="02000503000000000000" pitchFamily="2" charset="77"/>
              </a:rPr>
              <a:t>Optimize the way you serve your stakeholders and customers</a:t>
            </a:r>
            <a:r>
              <a:rPr lang="en-US" sz="1800" b="1" dirty="0">
                <a:solidFill>
                  <a:srgbClr val="4B4B4B"/>
                </a:solidFill>
                <a:latin typeface="Montserrat" pitchFamily="2" charset="77"/>
              </a:rPr>
              <a:t> </a:t>
            </a:r>
          </a:p>
        </p:txBody>
      </p:sp>
      <p:sp>
        <p:nvSpPr>
          <p:cNvPr id="13" name="Oval 12">
            <a:extLst>
              <a:ext uri="{FF2B5EF4-FFF2-40B4-BE49-F238E27FC236}">
                <a16:creationId xmlns:a16="http://schemas.microsoft.com/office/drawing/2014/main" id="{4272256B-F85E-4DA9-B3E0-BB5B92A827DD}"/>
              </a:ext>
            </a:extLst>
          </p:cNvPr>
          <p:cNvSpPr/>
          <p:nvPr/>
        </p:nvSpPr>
        <p:spPr>
          <a:xfrm>
            <a:off x="6182843" y="2589221"/>
            <a:ext cx="2770496" cy="2770496"/>
          </a:xfrm>
          <a:prstGeom prst="ellipse">
            <a:avLst/>
          </a:prstGeom>
          <a:solidFill>
            <a:schemeClr val="accent1">
              <a:alpha val="60000"/>
            </a:schemeClr>
          </a:solidFill>
          <a:ln>
            <a:noFill/>
          </a:ln>
          <a:effectLst>
            <a:outerShdw blurRad="50800" dist="50800" dir="5400000" algn="ctr" rotWithShape="0">
              <a:schemeClr val="bg2">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800" b="1" dirty="0">
                <a:solidFill>
                  <a:srgbClr val="FFFFFF"/>
                </a:solidFill>
                <a:latin typeface="Exo" panose="02000503000000000000" pitchFamily="2" charset="77"/>
              </a:rPr>
              <a:t>Develop products and services  to meet ever-evolving needs</a:t>
            </a:r>
          </a:p>
          <a:p>
            <a:pPr algn="ctr" defTabSz="914400">
              <a:defRPr/>
            </a:pPr>
            <a:endParaRPr lang="en-US" sz="1800" b="1" dirty="0">
              <a:solidFill>
                <a:srgbClr val="FFFFFF"/>
              </a:solidFill>
              <a:latin typeface="Arial" panose="020B0604020202020204"/>
            </a:endParaRPr>
          </a:p>
        </p:txBody>
      </p:sp>
      <p:sp>
        <p:nvSpPr>
          <p:cNvPr id="14" name="Oval 13">
            <a:extLst>
              <a:ext uri="{FF2B5EF4-FFF2-40B4-BE49-F238E27FC236}">
                <a16:creationId xmlns:a16="http://schemas.microsoft.com/office/drawing/2014/main" id="{9DF88C17-6457-4306-B72B-DE5CC2046E6D}"/>
              </a:ext>
            </a:extLst>
          </p:cNvPr>
          <p:cNvSpPr/>
          <p:nvPr/>
        </p:nvSpPr>
        <p:spPr>
          <a:xfrm>
            <a:off x="9049953" y="2589221"/>
            <a:ext cx="2770496" cy="2770496"/>
          </a:xfrm>
          <a:prstGeom prst="ellipse">
            <a:avLst/>
          </a:prstGeom>
          <a:solidFill>
            <a:schemeClr val="accent1">
              <a:alpha val="40000"/>
            </a:schemeClr>
          </a:solidFill>
          <a:ln>
            <a:noFill/>
          </a:ln>
          <a:effectLst>
            <a:outerShdw blurRad="50800" dist="50800" dir="5400000" algn="ctr" rotWithShape="0">
              <a:schemeClr val="bg2">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800" b="1" dirty="0">
                <a:solidFill>
                  <a:srgbClr val="FFFFFF"/>
                </a:solidFill>
                <a:latin typeface="Exo" panose="02000503000000000000" pitchFamily="2" charset="77"/>
              </a:rPr>
              <a:t>Manage operations and mitigate risk</a:t>
            </a:r>
          </a:p>
        </p:txBody>
      </p:sp>
      <p:sp>
        <p:nvSpPr>
          <p:cNvPr id="15" name="Rectangle 14">
            <a:extLst>
              <a:ext uri="{FF2B5EF4-FFF2-40B4-BE49-F238E27FC236}">
                <a16:creationId xmlns:a16="http://schemas.microsoft.com/office/drawing/2014/main" id="{A6485CDA-3F1E-45A4-B517-C6F3154EFBF3}"/>
              </a:ext>
            </a:extLst>
          </p:cNvPr>
          <p:cNvSpPr/>
          <p:nvPr/>
        </p:nvSpPr>
        <p:spPr>
          <a:xfrm>
            <a:off x="412379" y="5598544"/>
            <a:ext cx="8130134" cy="584775"/>
          </a:xfrm>
          <a:prstGeom prst="rect">
            <a:avLst/>
          </a:prstGeom>
        </p:spPr>
        <p:txBody>
          <a:bodyPr wrap="square">
            <a:spAutoFit/>
          </a:bodyPr>
          <a:lstStyle/>
          <a:p>
            <a:pPr defTabSz="914400">
              <a:defRPr/>
            </a:pPr>
            <a:r>
              <a:rPr lang="en-US" sz="3200" dirty="0">
                <a:solidFill>
                  <a:srgbClr val="2576B7"/>
                </a:solidFill>
                <a:latin typeface="Montserrat SemiBold" pitchFamily="2" charset="77"/>
                <a:ea typeface="+mj-ea"/>
                <a:cs typeface="Arial" panose="020B0604020202020204" pitchFamily="34" charset="0"/>
              </a:rPr>
              <a:t>Harness the value of your data </a:t>
            </a:r>
            <a:endParaRPr lang="en-CA" sz="3000" dirty="0">
              <a:solidFill>
                <a:srgbClr val="2576B7"/>
              </a:solidFill>
              <a:latin typeface="Montserrat SemiBold" pitchFamily="2" charset="77"/>
              <a:ea typeface="+mj-ea"/>
              <a:cs typeface="Arial" panose="020B0604020202020204" pitchFamily="34" charset="0"/>
            </a:endParaRPr>
          </a:p>
        </p:txBody>
      </p:sp>
      <p:sp>
        <p:nvSpPr>
          <p:cNvPr id="16" name="Rectangle 15">
            <a:extLst>
              <a:ext uri="{FF2B5EF4-FFF2-40B4-BE49-F238E27FC236}">
                <a16:creationId xmlns:a16="http://schemas.microsoft.com/office/drawing/2014/main" id="{93369643-3DF3-41BD-B1FE-EC6CD37328B2}"/>
              </a:ext>
            </a:extLst>
          </p:cNvPr>
          <p:cNvSpPr/>
          <p:nvPr/>
        </p:nvSpPr>
        <p:spPr>
          <a:xfrm>
            <a:off x="261391" y="303871"/>
            <a:ext cx="11670806" cy="2308324"/>
          </a:xfrm>
          <a:prstGeom prst="rect">
            <a:avLst/>
          </a:prstGeom>
        </p:spPr>
        <p:txBody>
          <a:bodyPr wrap="square">
            <a:spAutoFit/>
          </a:bodyPr>
          <a:lstStyle/>
          <a:p>
            <a:pPr defTabSz="914400">
              <a:lnSpc>
                <a:spcPct val="90000"/>
              </a:lnSpc>
              <a:spcBef>
                <a:spcPct val="0"/>
              </a:spcBef>
            </a:pPr>
            <a:r>
              <a:rPr lang="en-US" sz="4000" dirty="0">
                <a:solidFill>
                  <a:srgbClr val="2576B7"/>
                </a:solidFill>
                <a:latin typeface="Montserrat SemiBold" pitchFamily="2" charset="77"/>
                <a:ea typeface="+mj-ea"/>
                <a:cs typeface="Arial" panose="020B0604020202020204" pitchFamily="34" charset="0"/>
              </a:rPr>
              <a:t>The strategic value of data</a:t>
            </a:r>
            <a:endParaRPr lang="en-CA" sz="4000" dirty="0">
              <a:solidFill>
                <a:srgbClr val="2576B7"/>
              </a:solidFill>
              <a:latin typeface="Montserrat SemiBold" pitchFamily="2" charset="77"/>
              <a:ea typeface="+mj-ea"/>
              <a:cs typeface="Arial" panose="020B0604020202020204" pitchFamily="34" charset="0"/>
            </a:endParaRPr>
          </a:p>
          <a:p>
            <a:pPr defTabSz="914400">
              <a:lnSpc>
                <a:spcPct val="90000"/>
              </a:lnSpc>
              <a:spcBef>
                <a:spcPct val="0"/>
              </a:spcBef>
            </a:pPr>
            <a:endParaRPr lang="en-US" sz="4000" dirty="0">
              <a:solidFill>
                <a:srgbClr val="2576B7"/>
              </a:solidFill>
              <a:latin typeface="Montserrat SemiBold" pitchFamily="2" charset="77"/>
              <a:ea typeface="+mj-ea"/>
              <a:cs typeface="Arial" panose="020B0604020202020204" pitchFamily="34" charset="0"/>
            </a:endParaRPr>
          </a:p>
          <a:p>
            <a:pPr defTabSz="914400">
              <a:lnSpc>
                <a:spcPct val="90000"/>
              </a:lnSpc>
              <a:spcBef>
                <a:spcPct val="0"/>
              </a:spcBef>
            </a:pPr>
            <a:endParaRPr lang="en-US" sz="4000" dirty="0">
              <a:solidFill>
                <a:srgbClr val="2576B7"/>
              </a:solidFill>
              <a:latin typeface="Montserrat SemiBold" pitchFamily="2" charset="77"/>
              <a:ea typeface="+mj-ea"/>
              <a:cs typeface="Arial" panose="020B0604020202020204" pitchFamily="34" charset="0"/>
            </a:endParaRPr>
          </a:p>
          <a:p>
            <a:pPr defTabSz="914400">
              <a:lnSpc>
                <a:spcPct val="90000"/>
              </a:lnSpc>
              <a:spcBef>
                <a:spcPct val="0"/>
              </a:spcBef>
            </a:pPr>
            <a:r>
              <a:rPr lang="en-US" sz="4000" dirty="0">
                <a:solidFill>
                  <a:srgbClr val="2576B7"/>
                </a:solidFill>
                <a:latin typeface="Montserrat SemiBold" pitchFamily="2" charset="77"/>
                <a:ea typeface="+mj-ea"/>
                <a:cs typeface="Arial" panose="020B0604020202020204" pitchFamily="34" charset="0"/>
              </a:rPr>
              <a:t> </a:t>
            </a:r>
            <a:endParaRPr lang="en-CA" sz="4000" dirty="0">
              <a:solidFill>
                <a:srgbClr val="2576B7"/>
              </a:solidFill>
              <a:latin typeface="Montserrat SemiBold" pitchFamily="2" charset="77"/>
              <a:ea typeface="+mj-ea"/>
              <a:cs typeface="Arial" panose="020B0604020202020204" pitchFamily="34" charset="0"/>
            </a:endParaRPr>
          </a:p>
        </p:txBody>
      </p:sp>
      <p:sp>
        <p:nvSpPr>
          <p:cNvPr id="18" name="TextBox 17">
            <a:extLst>
              <a:ext uri="{FF2B5EF4-FFF2-40B4-BE49-F238E27FC236}">
                <a16:creationId xmlns:a16="http://schemas.microsoft.com/office/drawing/2014/main" id="{8B7BAB6B-7466-46F5-9E6E-88FE1586AF46}"/>
              </a:ext>
            </a:extLst>
          </p:cNvPr>
          <p:cNvSpPr txBox="1"/>
          <p:nvPr/>
        </p:nvSpPr>
        <p:spPr>
          <a:xfrm>
            <a:off x="333569" y="1259456"/>
            <a:ext cx="10629899" cy="400110"/>
          </a:xfrm>
          <a:prstGeom prst="rect">
            <a:avLst/>
          </a:prstGeom>
          <a:noFill/>
        </p:spPr>
        <p:txBody>
          <a:bodyPr wrap="square">
            <a:spAutoFit/>
          </a:bodyPr>
          <a:lstStyle/>
          <a:p>
            <a:r>
              <a:rPr lang="en-US" sz="2000" dirty="0">
                <a:solidFill>
                  <a:srgbClr val="2576B7"/>
                </a:solidFill>
                <a:latin typeface="Exo" panose="02000303000000000000" pitchFamily="2" charset="0"/>
                <a:ea typeface="+mj-ea"/>
                <a:cs typeface="Arial" panose="020B0604020202020204" pitchFamily="34" charset="0"/>
              </a:rPr>
              <a:t>Power intelligent and transformative organizational performance through leveraging data.</a:t>
            </a:r>
            <a:endParaRPr lang="en-CA" sz="2000" dirty="0">
              <a:solidFill>
                <a:srgbClr val="2576B7"/>
              </a:solidFill>
              <a:latin typeface="Exo" panose="02000303000000000000" pitchFamily="2" charset="0"/>
              <a:ea typeface="+mj-ea"/>
              <a:cs typeface="Arial" panose="020B0604020202020204" pitchFamily="34" charset="0"/>
            </a:endParaRPr>
          </a:p>
        </p:txBody>
      </p:sp>
      <p:sp>
        <p:nvSpPr>
          <p:cNvPr id="17" name="TextBox 16">
            <a:extLst>
              <a:ext uri="{FF2B5EF4-FFF2-40B4-BE49-F238E27FC236}">
                <a16:creationId xmlns:a16="http://schemas.microsoft.com/office/drawing/2014/main" id="{C50B12C8-D1BB-4205-A70A-D0A7D36346A0}"/>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6</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307804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94D33D-30EB-4B9A-90EC-8DDBA8A3ABAE}"/>
              </a:ext>
            </a:extLst>
          </p:cNvPr>
          <p:cNvPicPr>
            <a:picLocks noChangeAspect="1"/>
          </p:cNvPicPr>
          <p:nvPr/>
        </p:nvPicPr>
        <p:blipFill>
          <a:blip r:embed="rId3">
            <a:duotone>
              <a:srgbClr val="FFFFFF">
                <a:shade val="45000"/>
                <a:satMod val="135000"/>
              </a:srgbClr>
              <a:prstClr val="white"/>
            </a:duotone>
            <a:extLst>
              <a:ext uri="{28A0092B-C50C-407E-A947-70E740481C1C}">
                <a14:useLocalDpi xmlns:a14="http://schemas.microsoft.com/office/drawing/2010/main"/>
              </a:ext>
            </a:extLst>
          </a:blip>
          <a:stretch>
            <a:fillRect/>
          </a:stretch>
        </p:blipFill>
        <p:spPr>
          <a:xfrm>
            <a:off x="1588" y="-1"/>
            <a:ext cx="12192000" cy="6857107"/>
          </a:xfrm>
          <a:prstGeom prst="rect">
            <a:avLst/>
          </a:prstGeom>
        </p:spPr>
      </p:pic>
      <p:sp>
        <p:nvSpPr>
          <p:cNvPr id="9" name="Rectangle 8">
            <a:extLst>
              <a:ext uri="{FF2B5EF4-FFF2-40B4-BE49-F238E27FC236}">
                <a16:creationId xmlns:a16="http://schemas.microsoft.com/office/drawing/2014/main" id="{176BB3CB-E573-174B-83BB-8EEF9C3E5BF1}"/>
              </a:ext>
            </a:extLst>
          </p:cNvPr>
          <p:cNvSpPr/>
          <p:nvPr/>
        </p:nvSpPr>
        <p:spPr>
          <a:xfrm>
            <a:off x="795" y="448"/>
            <a:ext cx="4184073" cy="6857107"/>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 name="Text Placeholder 6">
            <a:extLst>
              <a:ext uri="{FF2B5EF4-FFF2-40B4-BE49-F238E27FC236}">
                <a16:creationId xmlns:a16="http://schemas.microsoft.com/office/drawing/2014/main" id="{082B9CCD-7DA0-4B2D-BFEC-F2E76798C491}"/>
              </a:ext>
            </a:extLst>
          </p:cNvPr>
          <p:cNvSpPr txBox="1">
            <a:spLocks/>
          </p:cNvSpPr>
          <p:nvPr/>
        </p:nvSpPr>
        <p:spPr>
          <a:xfrm>
            <a:off x="357921" y="641438"/>
            <a:ext cx="3099506" cy="456578"/>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CA" sz="3600" b="1" i="0" u="none" strike="noStrike" kern="1200" cap="none" spc="0" normalizeH="0" baseline="0" noProof="0" dirty="0">
                <a:ln>
                  <a:noFill/>
                </a:ln>
                <a:solidFill>
                  <a:srgbClr val="FFFFFF"/>
                </a:solidFill>
                <a:effectLst/>
                <a:uLnTx/>
                <a:uFillTx/>
                <a:latin typeface="Montserrat" pitchFamily="2" charset="77"/>
                <a:ea typeface="+mn-ea"/>
                <a:cs typeface="Arial" panose="020B0604020202020204" pitchFamily="34" charset="0"/>
              </a:rPr>
              <a:t>The journey to being data-driven</a:t>
            </a:r>
          </a:p>
        </p:txBody>
      </p:sp>
      <p:sp>
        <p:nvSpPr>
          <p:cNvPr id="44" name="Rectangle 43">
            <a:extLst>
              <a:ext uri="{FF2B5EF4-FFF2-40B4-BE49-F238E27FC236}">
                <a16:creationId xmlns:a16="http://schemas.microsoft.com/office/drawing/2014/main" id="{11459E43-1921-498A-A5C3-4AC9C43E009C}"/>
              </a:ext>
            </a:extLst>
          </p:cNvPr>
          <p:cNvSpPr/>
          <p:nvPr/>
        </p:nvSpPr>
        <p:spPr>
          <a:xfrm>
            <a:off x="4437142" y="546562"/>
            <a:ext cx="62939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srgbClr val="243F55"/>
                </a:solidFill>
                <a:effectLst/>
                <a:uLnTx/>
                <a:uFillTx/>
                <a:latin typeface="Montserrat" pitchFamily="2" charset="77"/>
                <a:ea typeface="+mn-ea"/>
                <a:cs typeface="+mn-cs"/>
              </a:rPr>
              <a:t>The Data Economy</a:t>
            </a:r>
          </a:p>
        </p:txBody>
      </p:sp>
      <p:sp>
        <p:nvSpPr>
          <p:cNvPr id="45" name="Rectangle 44">
            <a:extLst>
              <a:ext uri="{FF2B5EF4-FFF2-40B4-BE49-F238E27FC236}">
                <a16:creationId xmlns:a16="http://schemas.microsoft.com/office/drawing/2014/main" id="{4762555D-5CC9-4CA9-A597-C92C79279D74}"/>
              </a:ext>
            </a:extLst>
          </p:cNvPr>
          <p:cNvSpPr/>
          <p:nvPr/>
        </p:nvSpPr>
        <p:spPr>
          <a:xfrm>
            <a:off x="500056" y="3059797"/>
            <a:ext cx="2658988"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FFFFFF"/>
                </a:solidFill>
                <a:effectLst/>
                <a:uLnTx/>
                <a:uFillTx/>
                <a:latin typeface="Exo" panose="02000303000000000000" pitchFamily="2" charset="0"/>
              </a:rPr>
              <a:t>The journey to declaring that you are a data-driven organization requires a pit stop at data enablement.</a:t>
            </a:r>
          </a:p>
        </p:txBody>
      </p:sp>
      <p:graphicFrame>
        <p:nvGraphicFramePr>
          <p:cNvPr id="46" name="Diagram 45">
            <a:extLst>
              <a:ext uri="{FF2B5EF4-FFF2-40B4-BE49-F238E27FC236}">
                <a16:creationId xmlns:a16="http://schemas.microsoft.com/office/drawing/2014/main" id="{8D2C8233-B6A3-47EA-B8EE-3ACBDD2E6956}"/>
              </a:ext>
            </a:extLst>
          </p:cNvPr>
          <p:cNvGraphicFramePr/>
          <p:nvPr/>
        </p:nvGraphicFramePr>
        <p:xfrm>
          <a:off x="3863797" y="1739850"/>
          <a:ext cx="6867344" cy="38324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7" name="Rectangle 46">
            <a:extLst>
              <a:ext uri="{FF2B5EF4-FFF2-40B4-BE49-F238E27FC236}">
                <a16:creationId xmlns:a16="http://schemas.microsoft.com/office/drawing/2014/main" id="{64B39D67-02D9-4027-9905-676FF00123D2}"/>
              </a:ext>
            </a:extLst>
          </p:cNvPr>
          <p:cNvSpPr/>
          <p:nvPr/>
        </p:nvSpPr>
        <p:spPr>
          <a:xfrm>
            <a:off x="6457414" y="4134245"/>
            <a:ext cx="2844434"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243F55"/>
                </a:solidFill>
                <a:effectLst/>
                <a:uLnTx/>
                <a:uFillTx/>
                <a:latin typeface="Montserrat" panose="00000500000000000000" pitchFamily="2" charset="0"/>
              </a:rPr>
              <a:t>Technology, data architecture, and people and processes are optimized</a:t>
            </a:r>
            <a:r>
              <a:rPr lang="en-US" sz="1400" i="1" kern="0" dirty="0">
                <a:solidFill>
                  <a:srgbClr val="243F55"/>
                </a:solidFill>
                <a:latin typeface="Montserrat" panose="00000500000000000000" pitchFamily="2" charset="0"/>
              </a:rPr>
              <a:t> and supported by </a:t>
            </a:r>
            <a:r>
              <a:rPr kumimoji="0" lang="en-US" sz="1400" b="1" i="1" u="none" strike="noStrike" kern="0" cap="none" spc="0" normalizeH="0" baseline="0" noProof="0" dirty="0">
                <a:ln>
                  <a:noFill/>
                </a:ln>
                <a:solidFill>
                  <a:srgbClr val="243F55"/>
                </a:solidFill>
                <a:effectLst/>
                <a:uLnTx/>
                <a:uFillTx/>
                <a:latin typeface="Montserrat" panose="00000500000000000000" pitchFamily="2" charset="0"/>
              </a:rPr>
              <a:t>data governance.</a:t>
            </a:r>
            <a:endParaRPr kumimoji="0" lang="en-CA" sz="1400" b="1" i="1" u="none" strike="noStrike" kern="0" cap="none" spc="0" normalizeH="0" baseline="0" noProof="0" dirty="0">
              <a:ln>
                <a:noFill/>
              </a:ln>
              <a:solidFill>
                <a:srgbClr val="243F55"/>
              </a:solidFill>
              <a:effectLst/>
              <a:uLnTx/>
              <a:uFillTx/>
              <a:latin typeface="Montserrat" panose="00000500000000000000" pitchFamily="2" charset="0"/>
            </a:endParaRPr>
          </a:p>
        </p:txBody>
      </p:sp>
      <p:sp>
        <p:nvSpPr>
          <p:cNvPr id="48" name="Rectangle 47">
            <a:extLst>
              <a:ext uri="{FF2B5EF4-FFF2-40B4-BE49-F238E27FC236}">
                <a16:creationId xmlns:a16="http://schemas.microsoft.com/office/drawing/2014/main" id="{34FECE56-4BFB-477E-8E02-CB60070967EF}"/>
              </a:ext>
            </a:extLst>
          </p:cNvPr>
          <p:cNvSpPr/>
          <p:nvPr/>
        </p:nvSpPr>
        <p:spPr>
          <a:xfrm>
            <a:off x="5035197" y="5466202"/>
            <a:ext cx="2844434"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i="1" kern="0" dirty="0">
                <a:solidFill>
                  <a:srgbClr val="243F55"/>
                </a:solidFill>
                <a:latin typeface="Montserrat" panose="00000500000000000000" pitchFamily="2" charset="0"/>
              </a:rPr>
              <a:t>You have a l</a:t>
            </a:r>
            <a:r>
              <a:rPr kumimoji="0" lang="en-CA" sz="1400" b="0" i="1" u="none" strike="noStrike" kern="0" cap="none" spc="0" normalizeH="0" baseline="0" noProof="0" dirty="0">
                <a:ln>
                  <a:noFill/>
                </a:ln>
                <a:solidFill>
                  <a:srgbClr val="243F55"/>
                </a:solidFill>
                <a:effectLst/>
                <a:uLnTx/>
                <a:uFillTx/>
                <a:latin typeface="Montserrat" panose="00000500000000000000" pitchFamily="2" charset="0"/>
              </a:rPr>
              <a:t>ow appetite for data</a:t>
            </a:r>
            <a:r>
              <a:rPr lang="en-CA" sz="1400" i="1" kern="0" dirty="0">
                <a:solidFill>
                  <a:srgbClr val="243F55"/>
                </a:solidFill>
                <a:latin typeface="Montserrat" panose="00000500000000000000" pitchFamily="2" charset="0"/>
              </a:rPr>
              <a:t> and</a:t>
            </a:r>
            <a:r>
              <a:rPr kumimoji="0" lang="en-CA" sz="1400" b="0" i="1" u="none" strike="noStrike" kern="0" cap="none" spc="0" normalizeH="0" baseline="0" noProof="0" dirty="0">
                <a:ln>
                  <a:noFill/>
                </a:ln>
                <a:solidFill>
                  <a:srgbClr val="243F55"/>
                </a:solidFill>
                <a:effectLst/>
                <a:uLnTx/>
                <a:uFillTx/>
                <a:latin typeface="Montserrat" panose="00000500000000000000" pitchFamily="2" charset="0"/>
              </a:rPr>
              <a:t> rarely use data for decision making.</a:t>
            </a:r>
          </a:p>
        </p:txBody>
      </p:sp>
      <p:sp>
        <p:nvSpPr>
          <p:cNvPr id="49" name="Rectangle 48">
            <a:extLst>
              <a:ext uri="{FF2B5EF4-FFF2-40B4-BE49-F238E27FC236}">
                <a16:creationId xmlns:a16="http://schemas.microsoft.com/office/drawing/2014/main" id="{0C9085FE-070B-47C5-9065-97EDAACD3D0D}"/>
              </a:ext>
            </a:extLst>
          </p:cNvPr>
          <p:cNvSpPr/>
          <p:nvPr/>
        </p:nvSpPr>
        <p:spPr>
          <a:xfrm>
            <a:off x="9289308" y="3229074"/>
            <a:ext cx="2743200"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1" u="none" strike="noStrike" kern="0" cap="none" spc="0" normalizeH="0" baseline="0" noProof="0" dirty="0">
                <a:ln>
                  <a:noFill/>
                </a:ln>
                <a:solidFill>
                  <a:srgbClr val="243F55"/>
                </a:solidFill>
                <a:effectLst/>
                <a:uLnTx/>
                <a:uFillTx/>
                <a:latin typeface="Montserrat" panose="00000500000000000000" pitchFamily="2" charset="0"/>
              </a:rPr>
              <a:t>You are differentiating and competing on data and analytics; </a:t>
            </a:r>
            <a:r>
              <a:rPr lang="en-CA" sz="1400" i="1" kern="0" dirty="0">
                <a:solidFill>
                  <a:srgbClr val="243F55"/>
                </a:solidFill>
                <a:latin typeface="Montserrat" panose="00000500000000000000" pitchFamily="2" charset="0"/>
              </a:rPr>
              <a:t>described as </a:t>
            </a:r>
            <a:r>
              <a:rPr kumimoji="0" lang="en-CA" sz="1400" b="0" i="1" u="none" strike="noStrike" kern="0" cap="none" spc="0" normalizeH="0" baseline="0" noProof="0" dirty="0">
                <a:ln>
                  <a:noFill/>
                </a:ln>
                <a:solidFill>
                  <a:srgbClr val="243F55"/>
                </a:solidFill>
                <a:effectLst/>
                <a:uLnTx/>
                <a:uFillTx/>
                <a:latin typeface="Montserrat" panose="00000500000000000000" pitchFamily="2" charset="0"/>
              </a:rPr>
              <a:t>a “data first” organization. You’re collaborating through data. </a:t>
            </a:r>
            <a:r>
              <a:rPr kumimoji="0" lang="en-CA" sz="1400" b="1" i="1" u="none" strike="noStrike" kern="0" cap="none" spc="0" normalizeH="0" baseline="0" noProof="0" dirty="0">
                <a:ln>
                  <a:noFill/>
                </a:ln>
                <a:solidFill>
                  <a:srgbClr val="243F55"/>
                </a:solidFill>
                <a:effectLst/>
                <a:uLnTx/>
                <a:uFillTx/>
                <a:latin typeface="Montserrat" panose="00000500000000000000" pitchFamily="2" charset="0"/>
              </a:rPr>
              <a:t>Data is an asset.</a:t>
            </a:r>
          </a:p>
        </p:txBody>
      </p:sp>
      <p:sp>
        <p:nvSpPr>
          <p:cNvPr id="11" name="TextBox 10">
            <a:extLst>
              <a:ext uri="{FF2B5EF4-FFF2-40B4-BE49-F238E27FC236}">
                <a16:creationId xmlns:a16="http://schemas.microsoft.com/office/drawing/2014/main" id="{71FCB278-3274-4F78-87E0-8CCF891BC5F6}"/>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7</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758631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B45843-4793-0D46-ADB9-5222430FB6D3}"/>
              </a:ext>
            </a:extLst>
          </p:cNvPr>
          <p:cNvSpPr>
            <a:spLocks noGrp="1"/>
          </p:cNvSpPr>
          <p:nvPr>
            <p:ph type="body" sz="quarter" idx="14"/>
          </p:nvPr>
        </p:nvSpPr>
        <p:spPr>
          <a:xfrm>
            <a:off x="8671351" y="464119"/>
            <a:ext cx="3030954" cy="4881142"/>
          </a:xfrm>
        </p:spPr>
        <p:txBody>
          <a:bodyPr/>
          <a:lstStyle/>
          <a:p>
            <a:pPr marL="14287">
              <a:lnSpc>
                <a:spcPct val="120000"/>
              </a:lnSpc>
            </a:pPr>
            <a:r>
              <a:rPr lang="en-CA" sz="2400" dirty="0">
                <a:latin typeface="Montserrat SemiBold" panose="00000700000000000000" pitchFamily="2" charset="0"/>
              </a:rPr>
              <a:t>Data governance is essential for any organization that makes decisions about how it uses its data.</a:t>
            </a:r>
            <a:endParaRPr lang="en-US" sz="2400" dirty="0">
              <a:latin typeface="Montserrat SemiBold" panose="00000700000000000000" pitchFamily="2" charset="0"/>
            </a:endParaRPr>
          </a:p>
        </p:txBody>
      </p:sp>
      <p:pic>
        <p:nvPicPr>
          <p:cNvPr id="17" name="Picture 16">
            <a:extLst>
              <a:ext uri="{FF2B5EF4-FFF2-40B4-BE49-F238E27FC236}">
                <a16:creationId xmlns:a16="http://schemas.microsoft.com/office/drawing/2014/main" id="{5C8CD6FB-6443-4DA7-B7C3-D10743DA3674}"/>
              </a:ext>
            </a:extLst>
          </p:cNvPr>
          <p:cNvPicPr>
            <a:picLocks noChangeAspect="1"/>
          </p:cNvPicPr>
          <p:nvPr/>
        </p:nvPicPr>
        <p:blipFill>
          <a:blip r:embed="rId3" cstate="print">
            <a:duotone>
              <a:srgbClr val="29475F">
                <a:shade val="45000"/>
                <a:satMod val="135000"/>
              </a:srgbClr>
              <a:prstClr val="white"/>
            </a:duotone>
            <a:extLst>
              <a:ext uri="{28A0092B-C50C-407E-A947-70E740481C1C}">
                <a14:useLocalDpi xmlns:a14="http://schemas.microsoft.com/office/drawing/2010/main" val="0"/>
              </a:ext>
            </a:extLst>
          </a:blip>
          <a:stretch>
            <a:fillRect/>
          </a:stretch>
        </p:blipFill>
        <p:spPr>
          <a:xfrm>
            <a:off x="-120580" y="0"/>
            <a:ext cx="8229600" cy="6858000"/>
          </a:xfrm>
          <a:prstGeom prst="rect">
            <a:avLst/>
          </a:prstGeom>
        </p:spPr>
      </p:pic>
      <p:sp>
        <p:nvSpPr>
          <p:cNvPr id="18" name="Rectangle 17">
            <a:extLst>
              <a:ext uri="{FF2B5EF4-FFF2-40B4-BE49-F238E27FC236}">
                <a16:creationId xmlns:a16="http://schemas.microsoft.com/office/drawing/2014/main" id="{11C2F5F2-C1C1-4CC0-B521-3DB70809B92B}"/>
              </a:ext>
            </a:extLst>
          </p:cNvPr>
          <p:cNvSpPr/>
          <p:nvPr/>
        </p:nvSpPr>
        <p:spPr>
          <a:xfrm>
            <a:off x="337529" y="284528"/>
            <a:ext cx="7313381" cy="1107996"/>
          </a:xfrm>
          <a:prstGeom prst="rect">
            <a:avLst/>
          </a:prstGeom>
          <a:solidFill>
            <a:srgbClr val="F2F2F2">
              <a:alpha val="70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243F55"/>
                </a:solidFill>
                <a:effectLst/>
                <a:uLnTx/>
                <a:uFillTx/>
                <a:latin typeface="Montserrat" panose="00000500000000000000" pitchFamily="2" charset="0"/>
              </a:rPr>
              <a:t>Data governance </a:t>
            </a:r>
            <a:r>
              <a:rPr kumimoji="0" lang="en-CA" sz="2000" b="0" i="0" u="none" strike="noStrike" kern="1200" cap="none" spc="0" normalizeH="0" baseline="0" noProof="0" dirty="0">
                <a:ln>
                  <a:noFill/>
                </a:ln>
                <a:solidFill>
                  <a:srgbClr val="243F55"/>
                </a:solidFill>
                <a:effectLst/>
                <a:uLnTx/>
                <a:uFillTx/>
                <a:latin typeface="Montserrat" panose="00000500000000000000" pitchFamily="2" charset="0"/>
              </a:rPr>
              <a:t>is an enabling framework of decision rights, responsibilities, and accountabilities for data assets across the enterprise.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600" b="0" i="0" u="none" strike="noStrike" kern="1200" cap="none" spc="0" normalizeH="0" baseline="0" noProof="0" dirty="0">
              <a:ln>
                <a:noFill/>
              </a:ln>
              <a:solidFill>
                <a:srgbClr val="243F54"/>
              </a:solidFill>
              <a:effectLst/>
              <a:uLnTx/>
              <a:uFillTx/>
              <a:latin typeface="Montserrat" panose="00000500000000000000" pitchFamily="2" charset="0"/>
            </a:endParaRPr>
          </a:p>
        </p:txBody>
      </p:sp>
      <p:sp>
        <p:nvSpPr>
          <p:cNvPr id="19" name="Rectangle 18">
            <a:extLst>
              <a:ext uri="{FF2B5EF4-FFF2-40B4-BE49-F238E27FC236}">
                <a16:creationId xmlns:a16="http://schemas.microsoft.com/office/drawing/2014/main" id="{6232DED8-3914-46DE-84EF-3F1FFCD92B9F}"/>
              </a:ext>
            </a:extLst>
          </p:cNvPr>
          <p:cNvSpPr/>
          <p:nvPr/>
        </p:nvSpPr>
        <p:spPr>
          <a:xfrm>
            <a:off x="337529" y="1965692"/>
            <a:ext cx="3107812" cy="4031873"/>
          </a:xfrm>
          <a:prstGeom prst="rect">
            <a:avLst/>
          </a:prstGeom>
          <a:solidFill>
            <a:srgbClr val="F2F2F2">
              <a:alpha val="70000"/>
            </a:srgbClr>
          </a:solidFill>
        </p:spPr>
        <p:txBody>
          <a:bodyPr wrap="square">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endParaRPr kumimoji="0" lang="en-CA" sz="2000" b="0" i="0" u="none" strike="noStrike" kern="1200" cap="none" spc="0" normalizeH="0" baseline="0" noProof="0" dirty="0">
              <a:ln>
                <a:noFill/>
              </a:ln>
              <a:solidFill>
                <a:srgbClr val="243F55"/>
              </a:solidFill>
              <a:effectLst/>
              <a:uLnTx/>
              <a:uFillTx/>
              <a:latin typeface="Montserrat" panose="00000500000000000000" pitchFamily="2" charset="0"/>
            </a:endParaRPr>
          </a:p>
          <a:p>
            <a:pPr marL="0" marR="0" lvl="0" indent="0" defTabSz="914400" rtl="0" eaLnBrk="1" fontAlgn="auto" latinLnBrk="0" hangingPunct="1">
              <a:lnSpc>
                <a:spcPct val="100000"/>
              </a:lnSpc>
              <a:spcBef>
                <a:spcPts val="0"/>
              </a:spcBef>
              <a:spcAft>
                <a:spcPts val="600"/>
              </a:spcAft>
              <a:buClrTx/>
              <a:buSzTx/>
              <a:buFontTx/>
              <a:buNone/>
              <a:tabLst/>
              <a:defRPr/>
            </a:pPr>
            <a:r>
              <a:rPr kumimoji="0" lang="en-CA" sz="2000" b="0" i="0" u="none" strike="noStrike" kern="1200" cap="none" spc="0" normalizeH="0" baseline="0" noProof="0" dirty="0">
                <a:ln>
                  <a:noFill/>
                </a:ln>
                <a:solidFill>
                  <a:srgbClr val="243F55"/>
                </a:solidFill>
                <a:effectLst/>
                <a:uLnTx/>
                <a:uFillTx/>
                <a:latin typeface="Montserrat" panose="00000500000000000000" pitchFamily="2" charset="0"/>
              </a:rPr>
              <a:t>Data governance </a:t>
            </a:r>
            <a:r>
              <a:rPr kumimoji="0" lang="en-CA" sz="2000" b="1" i="0" u="none" strike="noStrike" kern="1200" cap="none" spc="0" normalizeH="0" baseline="0" noProof="0" dirty="0">
                <a:ln>
                  <a:noFill/>
                </a:ln>
                <a:solidFill>
                  <a:srgbClr val="243F55"/>
                </a:solidFill>
                <a:effectLst/>
                <a:uLnTx/>
                <a:uFillTx/>
                <a:latin typeface="Montserrat" panose="00000500000000000000" pitchFamily="2" charset="0"/>
              </a:rPr>
              <a:t>is:</a:t>
            </a:r>
            <a:endParaRPr kumimoji="0" lang="en-CA" sz="500" b="1" i="0" u="none" strike="noStrike" kern="1200" cap="none" spc="0" normalizeH="0" baseline="0" noProof="0" dirty="0">
              <a:ln>
                <a:noFill/>
              </a:ln>
              <a:solidFill>
                <a:srgbClr val="243F55"/>
              </a:solidFill>
              <a:effectLst/>
              <a:uLnTx/>
              <a:uFillTx/>
              <a:latin typeface="Montserrat" panose="00000500000000000000" pitchFamily="2" charset="0"/>
            </a:endParaRPr>
          </a:p>
          <a:p>
            <a:pPr marL="171450" marR="0" lvl="0" indent="-1714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400" b="0" i="0" u="none" strike="noStrike" kern="1200" cap="none" spc="0" normalizeH="0" baseline="0" noProof="0" dirty="0">
                <a:ln>
                  <a:noFill/>
                </a:ln>
                <a:solidFill>
                  <a:srgbClr val="243F55"/>
                </a:solidFill>
                <a:effectLst/>
                <a:uLnTx/>
                <a:uFillTx/>
                <a:latin typeface="Montserrat" panose="00000500000000000000" pitchFamily="2" charset="0"/>
              </a:rPr>
              <a:t>Executed according to agreed-upon models that describe who can take what actions with what information, when, and using what methods </a:t>
            </a:r>
            <a:r>
              <a:rPr kumimoji="0" lang="en-CA" sz="1000" b="0" i="0" u="none" strike="noStrike" kern="1200" cap="none" spc="0" normalizeH="0" baseline="0" noProof="0" dirty="0">
                <a:ln>
                  <a:noFill/>
                </a:ln>
                <a:solidFill>
                  <a:srgbClr val="243F55"/>
                </a:solidFill>
                <a:effectLst/>
                <a:uLnTx/>
                <a:uFillTx/>
                <a:latin typeface="Montserrat" panose="00000500000000000000" pitchFamily="2" charset="0"/>
              </a:rPr>
              <a:t>(Olavsrud, 2021).</a:t>
            </a:r>
            <a:endParaRPr kumimoji="0" lang="en-CA" sz="1000" b="0" i="0" u="none" strike="noStrike" kern="1200" cap="none" spc="0" normalizeH="0" baseline="0" noProof="0" dirty="0">
              <a:ln>
                <a:noFill/>
              </a:ln>
              <a:solidFill>
                <a:srgbClr val="243F54"/>
              </a:solidFill>
              <a:effectLst/>
              <a:uLnTx/>
              <a:uFillTx/>
              <a:latin typeface="Montserrat" panose="00000500000000000000" pitchFamily="2" charset="0"/>
            </a:endParaRPr>
          </a:p>
          <a:p>
            <a:pPr marL="171450" marR="0" lvl="0" indent="-1714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400" b="1" i="0" u="none" strike="noStrike" kern="1200" cap="none" spc="0" normalizeH="0" baseline="0" noProof="0" dirty="0">
                <a:ln>
                  <a:noFill/>
                </a:ln>
                <a:solidFill>
                  <a:srgbClr val="243F55"/>
                </a:solidFill>
                <a:effectLst/>
                <a:uLnTx/>
                <a:uFillTx/>
                <a:latin typeface="Montserrat" panose="00000500000000000000" pitchFamily="2" charset="0"/>
              </a:rPr>
              <a:t>True business-IT collaboration </a:t>
            </a:r>
            <a:r>
              <a:rPr kumimoji="0" lang="en-CA" sz="1400" b="0" i="0" u="none" strike="noStrike" kern="1200" cap="none" spc="0" normalizeH="0" baseline="0" noProof="0" dirty="0">
                <a:ln>
                  <a:noFill/>
                </a:ln>
                <a:solidFill>
                  <a:srgbClr val="243F55"/>
                </a:solidFill>
                <a:effectLst/>
                <a:uLnTx/>
                <a:uFillTx/>
                <a:latin typeface="Montserrat" panose="00000500000000000000" pitchFamily="2" charset="0"/>
              </a:rPr>
              <a:t>that will lead to increased </a:t>
            </a:r>
            <a:r>
              <a:rPr kumimoji="0" lang="en-CA" sz="1400" b="1" i="0" u="none" strike="noStrike" kern="1200" cap="none" spc="0" normalizeH="0" baseline="0" noProof="0" dirty="0">
                <a:ln>
                  <a:noFill/>
                </a:ln>
                <a:solidFill>
                  <a:srgbClr val="243F55"/>
                </a:solidFill>
                <a:effectLst/>
                <a:uLnTx/>
                <a:uFillTx/>
                <a:latin typeface="Montserrat" panose="00000500000000000000" pitchFamily="2" charset="0"/>
              </a:rPr>
              <a:t>consistency</a:t>
            </a:r>
            <a:r>
              <a:rPr kumimoji="0" lang="en-CA" sz="1400" b="0" i="0" u="none" strike="noStrike" kern="1200" cap="none" spc="0" normalizeH="0" baseline="0" noProof="0" dirty="0">
                <a:ln>
                  <a:noFill/>
                </a:ln>
                <a:solidFill>
                  <a:srgbClr val="243F55"/>
                </a:solidFill>
                <a:effectLst/>
                <a:uLnTx/>
                <a:uFillTx/>
                <a:latin typeface="Montserrat" panose="00000500000000000000" pitchFamily="2" charset="0"/>
              </a:rPr>
              <a:t> and </a:t>
            </a:r>
            <a:r>
              <a:rPr kumimoji="0" lang="en-CA" sz="1400" b="1" i="0" u="none" strike="noStrike" kern="1200" cap="none" spc="0" normalizeH="0" baseline="0" noProof="0" dirty="0">
                <a:ln>
                  <a:noFill/>
                </a:ln>
                <a:solidFill>
                  <a:srgbClr val="243F55"/>
                </a:solidFill>
                <a:effectLst/>
                <a:uLnTx/>
                <a:uFillTx/>
                <a:latin typeface="Montserrat" panose="00000500000000000000" pitchFamily="2" charset="0"/>
              </a:rPr>
              <a:t>confidence</a:t>
            </a:r>
            <a:r>
              <a:rPr kumimoji="0" lang="en-CA" sz="1400" b="0" i="0" u="none" strike="noStrike" kern="1200" cap="none" spc="0" normalizeH="0" baseline="0" noProof="0" dirty="0">
                <a:ln>
                  <a:noFill/>
                </a:ln>
                <a:solidFill>
                  <a:srgbClr val="243F55"/>
                </a:solidFill>
                <a:effectLst/>
                <a:uLnTx/>
                <a:uFillTx/>
                <a:latin typeface="Montserrat" panose="00000500000000000000" pitchFamily="2" charset="0"/>
              </a:rPr>
              <a:t> in data to support decision making</a:t>
            </a:r>
            <a:r>
              <a:rPr lang="en-CA" sz="1400" dirty="0">
                <a:solidFill>
                  <a:srgbClr val="243F55"/>
                </a:solidFill>
                <a:latin typeface="Montserrat" panose="00000500000000000000" pitchFamily="2" charset="0"/>
              </a:rPr>
              <a:t>. This, in turn,</a:t>
            </a:r>
            <a:r>
              <a:rPr kumimoji="0" lang="en-CA" sz="1400" b="0" i="0" u="none" strike="noStrike" kern="1200" cap="none" spc="0" normalizeH="0" baseline="0" noProof="0" dirty="0">
                <a:ln>
                  <a:noFill/>
                </a:ln>
                <a:solidFill>
                  <a:srgbClr val="243F55"/>
                </a:solidFill>
                <a:effectLst/>
                <a:uLnTx/>
                <a:uFillTx/>
                <a:latin typeface="Montserrat" panose="00000500000000000000" pitchFamily="2" charset="0"/>
              </a:rPr>
              <a:t> helps fuel innovation and growth.</a:t>
            </a:r>
          </a:p>
          <a:p>
            <a:pPr marL="171450" marR="0" lvl="0" indent="-1714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CA" sz="1400" b="0" i="0" u="none" strike="noStrike" kern="1200" cap="none" spc="0" normalizeH="0" baseline="0" noProof="0" dirty="0">
              <a:ln>
                <a:noFill/>
              </a:ln>
              <a:solidFill>
                <a:srgbClr val="243F55"/>
              </a:solidFill>
              <a:effectLst/>
              <a:uLnTx/>
              <a:uFillTx/>
              <a:latin typeface="Montserrat" panose="00000500000000000000" pitchFamily="2" charset="0"/>
            </a:endParaRPr>
          </a:p>
        </p:txBody>
      </p:sp>
      <p:sp>
        <p:nvSpPr>
          <p:cNvPr id="20" name="Rectangle 19">
            <a:extLst>
              <a:ext uri="{FF2B5EF4-FFF2-40B4-BE49-F238E27FC236}">
                <a16:creationId xmlns:a16="http://schemas.microsoft.com/office/drawing/2014/main" id="{9C1C5B34-FDE8-48A7-8DCE-293BE5225C50}"/>
              </a:ext>
            </a:extLst>
          </p:cNvPr>
          <p:cNvSpPr/>
          <p:nvPr/>
        </p:nvSpPr>
        <p:spPr>
          <a:xfrm>
            <a:off x="4542888" y="3079508"/>
            <a:ext cx="3107812" cy="3631763"/>
          </a:xfrm>
          <a:prstGeom prst="rect">
            <a:avLst/>
          </a:prstGeom>
          <a:solidFill>
            <a:srgbClr val="F2F2F2">
              <a:alpha val="70000"/>
            </a:srgbClr>
          </a:solidFill>
        </p:spPr>
        <p:txBody>
          <a:bodyPr wrap="square">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endParaRPr kumimoji="0" lang="en-CA" sz="2000" b="0" i="0" u="none" strike="noStrike" kern="1200" cap="none" spc="0" normalizeH="0" baseline="0" noProof="0" dirty="0">
              <a:ln>
                <a:noFill/>
              </a:ln>
              <a:solidFill>
                <a:srgbClr val="243F55"/>
              </a:solidFill>
              <a:effectLst/>
              <a:uLnTx/>
              <a:uFillTx/>
              <a:latin typeface="Montserrat" panose="00000500000000000000" pitchFamily="2" charset="0"/>
            </a:endParaRPr>
          </a:p>
          <a:p>
            <a:pPr marL="0" marR="0" lvl="0" indent="0" defTabSz="914400" rtl="0" eaLnBrk="1" fontAlgn="auto" latinLnBrk="0" hangingPunct="1">
              <a:lnSpc>
                <a:spcPct val="100000"/>
              </a:lnSpc>
              <a:spcBef>
                <a:spcPts val="0"/>
              </a:spcBef>
              <a:spcAft>
                <a:spcPts val="600"/>
              </a:spcAft>
              <a:buClrTx/>
              <a:buSzTx/>
              <a:buFontTx/>
              <a:buNone/>
              <a:tabLst/>
              <a:defRPr/>
            </a:pPr>
            <a:r>
              <a:rPr kumimoji="0" lang="en-CA" sz="2000" b="0" i="0" u="none" strike="noStrike" kern="1200" cap="none" spc="0" normalizeH="0" baseline="0" noProof="0" dirty="0">
                <a:ln>
                  <a:noFill/>
                </a:ln>
                <a:solidFill>
                  <a:srgbClr val="243F55"/>
                </a:solidFill>
                <a:effectLst/>
                <a:uLnTx/>
                <a:uFillTx/>
                <a:latin typeface="Montserrat" panose="00000500000000000000" pitchFamily="2" charset="0"/>
              </a:rPr>
              <a:t>If done correctly, data governance </a:t>
            </a:r>
            <a:r>
              <a:rPr kumimoji="0" lang="en-CA" sz="2000" b="1" i="0" u="none" strike="noStrike" kern="1200" cap="none" spc="0" normalizeH="0" baseline="0" noProof="0" dirty="0">
                <a:ln>
                  <a:noFill/>
                </a:ln>
                <a:solidFill>
                  <a:srgbClr val="243F55"/>
                </a:solidFill>
                <a:effectLst/>
                <a:uLnTx/>
                <a:uFillTx/>
                <a:latin typeface="Montserrat" panose="00000500000000000000" pitchFamily="2" charset="0"/>
              </a:rPr>
              <a:t>is not:</a:t>
            </a:r>
            <a:endParaRPr kumimoji="0" lang="en-CA" sz="500" b="1" i="0" u="none" strike="noStrike" kern="1200" cap="none" spc="0" normalizeH="0" baseline="0" noProof="0" dirty="0">
              <a:ln>
                <a:noFill/>
              </a:ln>
              <a:solidFill>
                <a:srgbClr val="243F55"/>
              </a:solidFill>
              <a:effectLst/>
              <a:uLnTx/>
              <a:uFillTx/>
              <a:latin typeface="Montserrat" panose="00000500000000000000" pitchFamily="2" charset="0"/>
            </a:endParaRPr>
          </a:p>
          <a:p>
            <a:pPr marL="171450" marR="0" lvl="0" indent="-1714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400" b="0" i="0" u="none" strike="noStrike" kern="1200" cap="none" spc="0" normalizeH="0" baseline="0" noProof="0" dirty="0">
                <a:ln>
                  <a:noFill/>
                </a:ln>
                <a:solidFill>
                  <a:srgbClr val="243F55"/>
                </a:solidFill>
                <a:effectLst/>
                <a:uLnTx/>
                <a:uFillTx/>
                <a:latin typeface="Montserrat" panose="00000500000000000000" pitchFamily="2" charset="0"/>
              </a:rPr>
              <a:t>An annoying, finger-waving roadblock in the way of getting things done. </a:t>
            </a:r>
          </a:p>
          <a:p>
            <a:pPr marL="171450" marR="0" lvl="0" indent="-1714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400" b="0" i="0" u="none" strike="noStrike" kern="1200" cap="none" spc="0" normalizeH="0" baseline="0" noProof="0" dirty="0">
                <a:ln>
                  <a:noFill/>
                </a:ln>
                <a:solidFill>
                  <a:srgbClr val="243F55"/>
                </a:solidFill>
                <a:effectLst/>
                <a:uLnTx/>
                <a:uFillTx/>
                <a:latin typeface="Montserrat" panose="00000500000000000000" pitchFamily="2" charset="0"/>
              </a:rPr>
              <a:t>Meant to solve </a:t>
            </a:r>
            <a:r>
              <a:rPr kumimoji="0" lang="en-CA" sz="1400" b="1" i="0" u="none" strike="noStrike" kern="1200" cap="none" spc="0" normalizeH="0" baseline="0" noProof="0" dirty="0">
                <a:ln>
                  <a:noFill/>
                </a:ln>
                <a:solidFill>
                  <a:srgbClr val="243F55"/>
                </a:solidFill>
                <a:effectLst/>
                <a:uLnTx/>
                <a:uFillTx/>
                <a:latin typeface="Montserrat" panose="00000500000000000000" pitchFamily="2" charset="0"/>
              </a:rPr>
              <a:t>all</a:t>
            </a:r>
            <a:r>
              <a:rPr kumimoji="0" lang="en-CA" sz="1400" b="0" i="0" u="none" strike="noStrike" kern="1200" cap="none" spc="0" normalizeH="0" baseline="0" noProof="0" dirty="0">
                <a:ln>
                  <a:noFill/>
                </a:ln>
                <a:solidFill>
                  <a:srgbClr val="243F55"/>
                </a:solidFill>
                <a:effectLst/>
                <a:uLnTx/>
                <a:uFillTx/>
                <a:latin typeface="Montserrat" panose="00000500000000000000" pitchFamily="2" charset="0"/>
              </a:rPr>
              <a:t> data-related business or IT problems in an organization.</a:t>
            </a:r>
          </a:p>
          <a:p>
            <a:pPr marL="171450" marR="0" lvl="0" indent="-1714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400" b="0" i="0" u="none" strike="noStrike" kern="1200" cap="none" spc="0" normalizeH="0" baseline="0" noProof="0" dirty="0">
                <a:ln>
                  <a:noFill/>
                </a:ln>
                <a:solidFill>
                  <a:srgbClr val="243F55"/>
                </a:solidFill>
                <a:effectLst/>
                <a:uLnTx/>
                <a:uFillTx/>
                <a:latin typeface="Montserrat" panose="00000500000000000000" pitchFamily="2" charset="0"/>
              </a:rPr>
              <a:t>An inhibitor or impediment to using and sharing data.</a:t>
            </a:r>
          </a:p>
          <a:p>
            <a:pPr marL="171450" marR="0" lvl="0" indent="-1714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CA" sz="1400" b="0" i="0" u="none" strike="noStrike" kern="1200" cap="none" spc="0" normalizeH="0" baseline="0" noProof="0" dirty="0">
              <a:ln>
                <a:noFill/>
              </a:ln>
              <a:solidFill>
                <a:srgbClr val="243F55"/>
              </a:solidFill>
              <a:effectLst/>
              <a:uLnTx/>
              <a:uFillTx/>
              <a:latin typeface="Montserrat" panose="00000500000000000000" pitchFamily="2" charset="0"/>
            </a:endParaRPr>
          </a:p>
          <a:p>
            <a:pPr marL="171450" marR="0" lvl="0" indent="-1714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CA" sz="1400" b="0" i="0" u="none" strike="noStrike" kern="1200" cap="none" spc="0" normalizeH="0" baseline="0" noProof="0" dirty="0">
              <a:ln>
                <a:noFill/>
              </a:ln>
              <a:solidFill>
                <a:srgbClr val="243F55"/>
              </a:solidFill>
              <a:effectLst/>
              <a:uLnTx/>
              <a:uFillTx/>
              <a:latin typeface="Montserrat" panose="00000500000000000000" pitchFamily="2" charset="0"/>
            </a:endParaRPr>
          </a:p>
        </p:txBody>
      </p:sp>
    </p:spTree>
    <p:extLst>
      <p:ext uri="{BB962C8B-B14F-4D97-AF65-F5344CB8AC3E}">
        <p14:creationId xmlns:p14="http://schemas.microsoft.com/office/powerpoint/2010/main" val="4129492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1242E8FD-8BD2-5A41-AB6E-CCB27B47D4B6}"/>
              </a:ext>
            </a:extLst>
          </p:cNvPr>
          <p:cNvSpPr txBox="1"/>
          <p:nvPr/>
        </p:nvSpPr>
        <p:spPr>
          <a:xfrm>
            <a:off x="103396" y="119809"/>
            <a:ext cx="11011348" cy="707886"/>
          </a:xfrm>
          <a:prstGeom prst="rect">
            <a:avLst/>
          </a:prstGeom>
          <a:noFill/>
        </p:spPr>
        <p:txBody>
          <a:bodyPr wrap="none" rtlCol="0">
            <a:spAutoFit/>
          </a:bodyPr>
          <a:lstStyle/>
          <a:p>
            <a:pPr marL="0" marR="0" lvl="0" indent="0" defTabSz="914217"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2576B7"/>
                </a:solidFill>
                <a:effectLst/>
                <a:uLnTx/>
                <a:uFillTx/>
                <a:latin typeface="Montserrat SemiBold" panose="00000700000000000000" pitchFamily="2" charset="0"/>
              </a:rPr>
              <a:t>Info-Tech’s Data Governance Framework</a:t>
            </a:r>
          </a:p>
        </p:txBody>
      </p:sp>
      <p:sp>
        <p:nvSpPr>
          <p:cNvPr id="88" name="TextBox 87">
            <a:extLst>
              <a:ext uri="{FF2B5EF4-FFF2-40B4-BE49-F238E27FC236}">
                <a16:creationId xmlns:a16="http://schemas.microsoft.com/office/drawing/2014/main" id="{193BF21E-6BB2-3547-9DA1-6E6CFDC2CF92}"/>
              </a:ext>
            </a:extLst>
          </p:cNvPr>
          <p:cNvSpPr txBox="1"/>
          <p:nvPr/>
        </p:nvSpPr>
        <p:spPr>
          <a:xfrm>
            <a:off x="4853508" y="1085265"/>
            <a:ext cx="2486578" cy="307777"/>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C8CC3"/>
                </a:solidFill>
                <a:effectLst/>
                <a:uLnTx/>
                <a:uFillTx/>
                <a:latin typeface="Montserrat" pitchFamily="2" charset="77"/>
                <a:ea typeface="+mn-ea"/>
                <a:cs typeface="+mn-cs"/>
              </a:rPr>
              <a:t>Key to Data Enablement</a:t>
            </a:r>
          </a:p>
        </p:txBody>
      </p:sp>
      <p:grpSp>
        <p:nvGrpSpPr>
          <p:cNvPr id="55" name="Group 54">
            <a:extLst>
              <a:ext uri="{FF2B5EF4-FFF2-40B4-BE49-F238E27FC236}">
                <a16:creationId xmlns:a16="http://schemas.microsoft.com/office/drawing/2014/main" id="{D2A31ABF-4D69-4345-8AC7-C9B822BD8FF5}"/>
              </a:ext>
            </a:extLst>
          </p:cNvPr>
          <p:cNvGrpSpPr/>
          <p:nvPr/>
        </p:nvGrpSpPr>
        <p:grpSpPr>
          <a:xfrm>
            <a:off x="6141309" y="997581"/>
            <a:ext cx="5064552" cy="5198286"/>
            <a:chOff x="-152894" y="1070677"/>
            <a:chExt cx="5064552" cy="5198286"/>
          </a:xfrm>
        </p:grpSpPr>
        <p:sp>
          <p:nvSpPr>
            <p:cNvPr id="56" name="Arc 55">
              <a:extLst>
                <a:ext uri="{FF2B5EF4-FFF2-40B4-BE49-F238E27FC236}">
                  <a16:creationId xmlns:a16="http://schemas.microsoft.com/office/drawing/2014/main" id="{9FD031DE-7069-47CC-BA00-4FA9B6956D5D}"/>
                </a:ext>
              </a:extLst>
            </p:cNvPr>
            <p:cNvSpPr/>
            <p:nvPr/>
          </p:nvSpPr>
          <p:spPr>
            <a:xfrm>
              <a:off x="-152894" y="1591994"/>
              <a:ext cx="4470901" cy="4470901"/>
            </a:xfrm>
            <a:prstGeom prst="arc">
              <a:avLst>
                <a:gd name="adj1" fmla="val 16200000"/>
                <a:gd name="adj2" fmla="val 5410514"/>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grpSp>
          <p:nvGrpSpPr>
            <p:cNvPr id="58" name="Group 57">
              <a:extLst>
                <a:ext uri="{FF2B5EF4-FFF2-40B4-BE49-F238E27FC236}">
                  <a16:creationId xmlns:a16="http://schemas.microsoft.com/office/drawing/2014/main" id="{40C6E0D4-7826-489C-A79C-CCC507BEFF7E}"/>
                </a:ext>
              </a:extLst>
            </p:cNvPr>
            <p:cNvGrpSpPr/>
            <p:nvPr/>
          </p:nvGrpSpPr>
          <p:grpSpPr>
            <a:xfrm>
              <a:off x="1975491" y="1070677"/>
              <a:ext cx="2936167" cy="5198286"/>
              <a:chOff x="1975491" y="1070677"/>
              <a:chExt cx="2936167" cy="5198286"/>
            </a:xfrm>
          </p:grpSpPr>
          <p:sp>
            <p:nvSpPr>
              <p:cNvPr id="59" name="Oval 58">
                <a:extLst>
                  <a:ext uri="{FF2B5EF4-FFF2-40B4-BE49-F238E27FC236}">
                    <a16:creationId xmlns:a16="http://schemas.microsoft.com/office/drawing/2014/main" id="{A3B47380-3652-4496-B503-1B09A16E568C}"/>
                  </a:ext>
                </a:extLst>
              </p:cNvPr>
              <p:cNvSpPr/>
              <p:nvPr/>
            </p:nvSpPr>
            <p:spPr>
              <a:xfrm>
                <a:off x="1975491" y="1484928"/>
                <a:ext cx="214132" cy="21413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60" name="Oval 59">
                <a:extLst>
                  <a:ext uri="{FF2B5EF4-FFF2-40B4-BE49-F238E27FC236}">
                    <a16:creationId xmlns:a16="http://schemas.microsoft.com/office/drawing/2014/main" id="{FBCB8A1B-F5C4-4D68-8259-8556319C385D}"/>
                  </a:ext>
                </a:extLst>
              </p:cNvPr>
              <p:cNvSpPr/>
              <p:nvPr/>
            </p:nvSpPr>
            <p:spPr>
              <a:xfrm>
                <a:off x="1975491" y="5955829"/>
                <a:ext cx="214132" cy="21413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61" name="Oval 60">
                <a:extLst>
                  <a:ext uri="{FF2B5EF4-FFF2-40B4-BE49-F238E27FC236}">
                    <a16:creationId xmlns:a16="http://schemas.microsoft.com/office/drawing/2014/main" id="{4C18D3EA-655A-49F2-BD89-ECDCA4BE327C}"/>
                  </a:ext>
                </a:extLst>
              </p:cNvPr>
              <p:cNvSpPr/>
              <p:nvPr/>
            </p:nvSpPr>
            <p:spPr>
              <a:xfrm>
                <a:off x="3908488" y="3417925"/>
                <a:ext cx="819038" cy="81903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62" name="Oval 61">
                <a:extLst>
                  <a:ext uri="{FF2B5EF4-FFF2-40B4-BE49-F238E27FC236}">
                    <a16:creationId xmlns:a16="http://schemas.microsoft.com/office/drawing/2014/main" id="{181672AE-31B0-4C21-A16A-BF49A7104E89}"/>
                  </a:ext>
                </a:extLst>
              </p:cNvPr>
              <p:cNvSpPr/>
              <p:nvPr/>
            </p:nvSpPr>
            <p:spPr>
              <a:xfrm>
                <a:off x="2587688" y="5449925"/>
                <a:ext cx="819038" cy="81903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63" name="Oval 62">
                <a:extLst>
                  <a:ext uri="{FF2B5EF4-FFF2-40B4-BE49-F238E27FC236}">
                    <a16:creationId xmlns:a16="http://schemas.microsoft.com/office/drawing/2014/main" id="{E8C9C6B2-E740-4669-9F8C-D2D6C0F081BF}"/>
                  </a:ext>
                </a:extLst>
              </p:cNvPr>
              <p:cNvSpPr/>
              <p:nvPr/>
            </p:nvSpPr>
            <p:spPr>
              <a:xfrm>
                <a:off x="2587688" y="1385925"/>
                <a:ext cx="819038" cy="81903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64" name="Oval 63">
                <a:extLst>
                  <a:ext uri="{FF2B5EF4-FFF2-40B4-BE49-F238E27FC236}">
                    <a16:creationId xmlns:a16="http://schemas.microsoft.com/office/drawing/2014/main" id="{7B079E32-0796-4109-A1CF-7B6460C1D0C8}"/>
                  </a:ext>
                </a:extLst>
              </p:cNvPr>
              <p:cNvSpPr/>
              <p:nvPr/>
            </p:nvSpPr>
            <p:spPr>
              <a:xfrm>
                <a:off x="3497989" y="4612926"/>
                <a:ext cx="819038" cy="81903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65" name="Oval 64">
                <a:extLst>
                  <a:ext uri="{FF2B5EF4-FFF2-40B4-BE49-F238E27FC236}">
                    <a16:creationId xmlns:a16="http://schemas.microsoft.com/office/drawing/2014/main" id="{0E87280D-9FB8-43E5-B8D1-4083DF8E92F3}"/>
                  </a:ext>
                </a:extLst>
              </p:cNvPr>
              <p:cNvSpPr/>
              <p:nvPr/>
            </p:nvSpPr>
            <p:spPr>
              <a:xfrm>
                <a:off x="3497989" y="2222924"/>
                <a:ext cx="819038" cy="81903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67" name="TextBox 66">
                <a:extLst>
                  <a:ext uri="{FF2B5EF4-FFF2-40B4-BE49-F238E27FC236}">
                    <a16:creationId xmlns:a16="http://schemas.microsoft.com/office/drawing/2014/main" id="{F62EB817-BAEC-4234-9D6F-135F9AB3CAC0}"/>
                  </a:ext>
                </a:extLst>
              </p:cNvPr>
              <p:cNvSpPr txBox="1"/>
              <p:nvPr/>
            </p:nvSpPr>
            <p:spPr>
              <a:xfrm>
                <a:off x="4635810" y="2291696"/>
                <a:ext cx="184731" cy="338554"/>
              </a:xfrm>
              <a:prstGeom prst="rect">
                <a:avLst/>
              </a:prstGeom>
              <a:noFill/>
            </p:spPr>
            <p:txBody>
              <a:bodyPr wrap="none" rtlCol="0" anchor="b"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8204C"/>
                  </a:solidFill>
                  <a:effectLst/>
                  <a:uLnTx/>
                  <a:uFillTx/>
                  <a:latin typeface="Roboto Light" panose="02000000000000000000" pitchFamily="2" charset="0"/>
                  <a:ea typeface="Roboto Light" panose="02000000000000000000" pitchFamily="2" charset="0"/>
                  <a:cs typeface="Poppins" pitchFamily="2" charset="77"/>
                </a:endParaRPr>
              </a:p>
            </p:txBody>
          </p:sp>
          <p:sp>
            <p:nvSpPr>
              <p:cNvPr id="73" name="TextBox 72">
                <a:extLst>
                  <a:ext uri="{FF2B5EF4-FFF2-40B4-BE49-F238E27FC236}">
                    <a16:creationId xmlns:a16="http://schemas.microsoft.com/office/drawing/2014/main" id="{2E2D2025-B846-4629-ACDD-41236D1A956A}"/>
                  </a:ext>
                </a:extLst>
              </p:cNvPr>
              <p:cNvSpPr txBox="1"/>
              <p:nvPr/>
            </p:nvSpPr>
            <p:spPr>
              <a:xfrm>
                <a:off x="2903355" y="1070677"/>
                <a:ext cx="2008303" cy="646331"/>
              </a:xfrm>
              <a:prstGeom prst="rect">
                <a:avLst/>
              </a:prstGeom>
              <a:noFill/>
            </p:spPr>
            <p:txBody>
              <a:bodyPr wrap="square" rtlCol="0" anchor="b"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8204C"/>
                    </a:solidFill>
                    <a:effectLst/>
                    <a:uLnTx/>
                    <a:uFillTx/>
                    <a:latin typeface="Roboto Light" panose="02000000000000000000" pitchFamily="2" charset="0"/>
                    <a:ea typeface="Roboto Light" panose="02000000000000000000" pitchFamily="2" charset="0"/>
                    <a:cs typeface="Poppins" pitchFamily="2" charset="77"/>
                  </a:rPr>
                  <a:t>Defined Data Accountability &amp; Responsibility</a:t>
                </a:r>
              </a:p>
            </p:txBody>
          </p:sp>
          <p:sp>
            <p:nvSpPr>
              <p:cNvPr id="75" name="Freeform 35">
                <a:extLst>
                  <a:ext uri="{FF2B5EF4-FFF2-40B4-BE49-F238E27FC236}">
                    <a16:creationId xmlns:a16="http://schemas.microsoft.com/office/drawing/2014/main" id="{FD96F1C0-8CC4-4A2C-9C9F-175BF528143F}"/>
                  </a:ext>
                </a:extLst>
              </p:cNvPr>
              <p:cNvSpPr>
                <a:spLocks noChangeAspect="1"/>
              </p:cNvSpPr>
              <p:nvPr/>
            </p:nvSpPr>
            <p:spPr bwMode="auto">
              <a:xfrm>
                <a:off x="2812991" y="1611775"/>
                <a:ext cx="368433" cy="367338"/>
              </a:xfrm>
              <a:custGeom>
                <a:avLst/>
                <a:gdLst>
                  <a:gd name="T0" fmla="*/ 2147483646 w 818"/>
                  <a:gd name="T1" fmla="*/ 2147483646 h 817"/>
                  <a:gd name="T2" fmla="*/ 2147483646 w 818"/>
                  <a:gd name="T3" fmla="*/ 2147483646 h 817"/>
                  <a:gd name="T4" fmla="*/ 2147483646 w 818"/>
                  <a:gd name="T5" fmla="*/ 2147483646 h 817"/>
                  <a:gd name="T6" fmla="*/ 2147483646 w 818"/>
                  <a:gd name="T7" fmla="*/ 2147483646 h 817"/>
                  <a:gd name="T8" fmla="*/ 2147483646 w 818"/>
                  <a:gd name="T9" fmla="*/ 2147483646 h 817"/>
                  <a:gd name="T10" fmla="*/ 2147483646 w 818"/>
                  <a:gd name="T11" fmla="*/ 2147483646 h 817"/>
                  <a:gd name="T12" fmla="*/ 2147483646 w 818"/>
                  <a:gd name="T13" fmla="*/ 2147483646 h 817"/>
                  <a:gd name="T14" fmla="*/ 2147483646 w 818"/>
                  <a:gd name="T15" fmla="*/ 2147483646 h 817"/>
                  <a:gd name="T16" fmla="*/ 2147483646 w 818"/>
                  <a:gd name="T17" fmla="*/ 2147483646 h 817"/>
                  <a:gd name="T18" fmla="*/ 2147483646 w 818"/>
                  <a:gd name="T19" fmla="*/ 2147483646 h 817"/>
                  <a:gd name="T20" fmla="*/ 2147483646 w 818"/>
                  <a:gd name="T21" fmla="*/ 2147483646 h 817"/>
                  <a:gd name="T22" fmla="*/ 2147483646 w 818"/>
                  <a:gd name="T23" fmla="*/ 2147483646 h 817"/>
                  <a:gd name="T24" fmla="*/ 2147483646 w 818"/>
                  <a:gd name="T25" fmla="*/ 2147483646 h 817"/>
                  <a:gd name="T26" fmla="*/ 2147483646 w 818"/>
                  <a:gd name="T27" fmla="*/ 2147483646 h 817"/>
                  <a:gd name="T28" fmla="*/ 2147483646 w 818"/>
                  <a:gd name="T29" fmla="*/ 2147483646 h 817"/>
                  <a:gd name="T30" fmla="*/ 2147483646 w 818"/>
                  <a:gd name="T31" fmla="*/ 2147483646 h 817"/>
                  <a:gd name="T32" fmla="*/ 2147483646 w 818"/>
                  <a:gd name="T33" fmla="*/ 2147483646 h 817"/>
                  <a:gd name="T34" fmla="*/ 2147483646 w 818"/>
                  <a:gd name="T35" fmla="*/ 2147483646 h 817"/>
                  <a:gd name="T36" fmla="*/ 2147483646 w 818"/>
                  <a:gd name="T37" fmla="*/ 2147483646 h 817"/>
                  <a:gd name="T38" fmla="*/ 2147483646 w 818"/>
                  <a:gd name="T39" fmla="*/ 2147483646 h 817"/>
                  <a:gd name="T40" fmla="*/ 2147483646 w 818"/>
                  <a:gd name="T41" fmla="*/ 2147483646 h 817"/>
                  <a:gd name="T42" fmla="*/ 2147483646 w 818"/>
                  <a:gd name="T43" fmla="*/ 2147483646 h 817"/>
                  <a:gd name="T44" fmla="*/ 2147483646 w 818"/>
                  <a:gd name="T45" fmla="*/ 2147483646 h 817"/>
                  <a:gd name="T46" fmla="*/ 2147483646 w 818"/>
                  <a:gd name="T47" fmla="*/ 2147483646 h 817"/>
                  <a:gd name="T48" fmla="*/ 2147483646 w 818"/>
                  <a:gd name="T49" fmla="*/ 2147483646 h 817"/>
                  <a:gd name="T50" fmla="*/ 2147483646 w 818"/>
                  <a:gd name="T51" fmla="*/ 2147483646 h 817"/>
                  <a:gd name="T52" fmla="*/ 2147483646 w 818"/>
                  <a:gd name="T53" fmla="*/ 2147483646 h 817"/>
                  <a:gd name="T54" fmla="*/ 2147483646 w 818"/>
                  <a:gd name="T55" fmla="*/ 2147483646 h 817"/>
                  <a:gd name="T56" fmla="*/ 2147483646 w 818"/>
                  <a:gd name="T57" fmla="*/ 2147483646 h 817"/>
                  <a:gd name="T58" fmla="*/ 2147483646 w 818"/>
                  <a:gd name="T59" fmla="*/ 2147483646 h 817"/>
                  <a:gd name="T60" fmla="*/ 2147483646 w 818"/>
                  <a:gd name="T61" fmla="*/ 2147483646 h 817"/>
                  <a:gd name="T62" fmla="*/ 2147483646 w 818"/>
                  <a:gd name="T63" fmla="*/ 2147483646 h 817"/>
                  <a:gd name="T64" fmla="*/ 2147483646 w 818"/>
                  <a:gd name="T65" fmla="*/ 2147483646 h 817"/>
                  <a:gd name="T66" fmla="*/ 2147483646 w 818"/>
                  <a:gd name="T67" fmla="*/ 2147483646 h 817"/>
                  <a:gd name="T68" fmla="*/ 2147483646 w 818"/>
                  <a:gd name="T69" fmla="*/ 2147483646 h 817"/>
                  <a:gd name="T70" fmla="*/ 2147483646 w 818"/>
                  <a:gd name="T71" fmla="*/ 2147483646 h 817"/>
                  <a:gd name="T72" fmla="*/ 2147483646 w 818"/>
                  <a:gd name="T73" fmla="*/ 2147483646 h 817"/>
                  <a:gd name="T74" fmla="*/ 2147483646 w 818"/>
                  <a:gd name="T75" fmla="*/ 2147483646 h 817"/>
                  <a:gd name="T76" fmla="*/ 2147483646 w 818"/>
                  <a:gd name="T77" fmla="*/ 2147483646 h 817"/>
                  <a:gd name="T78" fmla="*/ 2147483646 w 818"/>
                  <a:gd name="T79" fmla="*/ 2147483646 h 817"/>
                  <a:gd name="T80" fmla="*/ 2147483646 w 818"/>
                  <a:gd name="T81" fmla="*/ 2147483646 h 817"/>
                  <a:gd name="T82" fmla="*/ 2147483646 w 818"/>
                  <a:gd name="T83" fmla="*/ 0 h 817"/>
                  <a:gd name="T84" fmla="*/ 2147483646 w 818"/>
                  <a:gd name="T85" fmla="*/ 0 h 817"/>
                  <a:gd name="T86" fmla="*/ 0 w 818"/>
                  <a:gd name="T87" fmla="*/ 2147483646 h 817"/>
                  <a:gd name="T88" fmla="*/ 2147483646 w 818"/>
                  <a:gd name="T89" fmla="*/ 2147483646 h 817"/>
                  <a:gd name="T90" fmla="*/ 2147483646 w 818"/>
                  <a:gd name="T91" fmla="*/ 2147483646 h 817"/>
                  <a:gd name="T92" fmla="*/ 2147483646 w 818"/>
                  <a:gd name="T93" fmla="*/ 2147483646 h 817"/>
                  <a:gd name="T94" fmla="*/ 2147483646 w 818"/>
                  <a:gd name="T95" fmla="*/ 2147483646 h 817"/>
                  <a:gd name="T96" fmla="*/ 2147483646 w 818"/>
                  <a:gd name="T97" fmla="*/ 2147483646 h 817"/>
                  <a:gd name="T98" fmla="*/ 2147483646 w 818"/>
                  <a:gd name="T99" fmla="*/ 2147483646 h 817"/>
                  <a:gd name="T100" fmla="*/ 2147483646 w 818"/>
                  <a:gd name="T101" fmla="*/ 2147483646 h 817"/>
                  <a:gd name="T102" fmla="*/ 2147483646 w 818"/>
                  <a:gd name="T103" fmla="*/ 2147483646 h 817"/>
                  <a:gd name="T104" fmla="*/ 2147483646 w 818"/>
                  <a:gd name="T105" fmla="*/ 2147483646 h 817"/>
                  <a:gd name="T106" fmla="*/ 2147483646 w 818"/>
                  <a:gd name="T107" fmla="*/ 2147483646 h 817"/>
                  <a:gd name="T108" fmla="*/ 2147483646 w 818"/>
                  <a:gd name="T109" fmla="*/ 0 h 8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18" h="817">
                    <a:moveTo>
                      <a:pt x="588" y="572"/>
                    </a:moveTo>
                    <a:lnTo>
                      <a:pt x="527" y="395"/>
                    </a:lnTo>
                    <a:lnTo>
                      <a:pt x="704" y="456"/>
                    </a:lnTo>
                    <a:lnTo>
                      <a:pt x="628" y="489"/>
                    </a:lnTo>
                    <a:cubicBezTo>
                      <a:pt x="625" y="491"/>
                      <a:pt x="623" y="493"/>
                      <a:pt x="622" y="496"/>
                    </a:cubicBezTo>
                    <a:lnTo>
                      <a:pt x="588" y="572"/>
                    </a:lnTo>
                    <a:close/>
                    <a:moveTo>
                      <a:pt x="792" y="593"/>
                    </a:moveTo>
                    <a:lnTo>
                      <a:pt x="606" y="593"/>
                    </a:lnTo>
                    <a:lnTo>
                      <a:pt x="643" y="510"/>
                    </a:lnTo>
                    <a:lnTo>
                      <a:pt x="743" y="465"/>
                    </a:lnTo>
                    <a:cubicBezTo>
                      <a:pt x="748" y="464"/>
                      <a:pt x="751" y="459"/>
                      <a:pt x="750" y="454"/>
                    </a:cubicBezTo>
                    <a:cubicBezTo>
                      <a:pt x="750" y="449"/>
                      <a:pt x="747" y="444"/>
                      <a:pt x="742" y="442"/>
                    </a:cubicBezTo>
                    <a:lnTo>
                      <a:pt x="586" y="389"/>
                    </a:lnTo>
                    <a:lnTo>
                      <a:pt x="586" y="316"/>
                    </a:lnTo>
                    <a:cubicBezTo>
                      <a:pt x="586" y="310"/>
                      <a:pt x="580" y="304"/>
                      <a:pt x="573" y="304"/>
                    </a:cubicBezTo>
                    <a:cubicBezTo>
                      <a:pt x="567" y="304"/>
                      <a:pt x="561" y="310"/>
                      <a:pt x="561" y="316"/>
                    </a:cubicBezTo>
                    <a:lnTo>
                      <a:pt x="561" y="380"/>
                    </a:lnTo>
                    <a:lnTo>
                      <a:pt x="511" y="363"/>
                    </a:lnTo>
                    <a:cubicBezTo>
                      <a:pt x="507" y="362"/>
                      <a:pt x="502" y="363"/>
                      <a:pt x="498" y="367"/>
                    </a:cubicBezTo>
                    <a:cubicBezTo>
                      <a:pt x="495" y="369"/>
                      <a:pt x="494" y="375"/>
                      <a:pt x="495" y="379"/>
                    </a:cubicBezTo>
                    <a:lnTo>
                      <a:pt x="524" y="462"/>
                    </a:lnTo>
                    <a:lnTo>
                      <a:pt x="256" y="462"/>
                    </a:lnTo>
                    <a:lnTo>
                      <a:pt x="256" y="157"/>
                    </a:lnTo>
                    <a:lnTo>
                      <a:pt x="561" y="157"/>
                    </a:lnTo>
                    <a:lnTo>
                      <a:pt x="561" y="220"/>
                    </a:lnTo>
                    <a:cubicBezTo>
                      <a:pt x="540" y="240"/>
                      <a:pt x="435" y="346"/>
                      <a:pt x="404" y="377"/>
                    </a:cubicBezTo>
                    <a:lnTo>
                      <a:pt x="327" y="300"/>
                    </a:lnTo>
                    <a:cubicBezTo>
                      <a:pt x="322" y="296"/>
                      <a:pt x="314" y="296"/>
                      <a:pt x="309" y="300"/>
                    </a:cubicBezTo>
                    <a:cubicBezTo>
                      <a:pt x="305" y="305"/>
                      <a:pt x="305" y="313"/>
                      <a:pt x="309" y="318"/>
                    </a:cubicBezTo>
                    <a:lnTo>
                      <a:pt x="395" y="404"/>
                    </a:lnTo>
                    <a:cubicBezTo>
                      <a:pt x="400" y="408"/>
                      <a:pt x="408" y="408"/>
                      <a:pt x="413" y="404"/>
                    </a:cubicBezTo>
                    <a:cubicBezTo>
                      <a:pt x="586" y="230"/>
                      <a:pt x="586" y="230"/>
                      <a:pt x="586" y="224"/>
                    </a:cubicBezTo>
                    <a:lnTo>
                      <a:pt x="586" y="144"/>
                    </a:lnTo>
                    <a:cubicBezTo>
                      <a:pt x="586" y="138"/>
                      <a:pt x="580" y="132"/>
                      <a:pt x="573" y="132"/>
                    </a:cubicBezTo>
                    <a:lnTo>
                      <a:pt x="244" y="132"/>
                    </a:lnTo>
                    <a:cubicBezTo>
                      <a:pt x="237" y="132"/>
                      <a:pt x="231" y="138"/>
                      <a:pt x="231" y="144"/>
                    </a:cubicBezTo>
                    <a:lnTo>
                      <a:pt x="231" y="474"/>
                    </a:lnTo>
                    <a:cubicBezTo>
                      <a:pt x="231" y="480"/>
                      <a:pt x="237" y="487"/>
                      <a:pt x="244" y="487"/>
                    </a:cubicBezTo>
                    <a:lnTo>
                      <a:pt x="532" y="487"/>
                    </a:lnTo>
                    <a:lnTo>
                      <a:pt x="575" y="610"/>
                    </a:lnTo>
                    <a:cubicBezTo>
                      <a:pt x="576" y="615"/>
                      <a:pt x="581" y="618"/>
                      <a:pt x="586" y="618"/>
                    </a:cubicBezTo>
                    <a:lnTo>
                      <a:pt x="792" y="618"/>
                    </a:lnTo>
                    <a:lnTo>
                      <a:pt x="792" y="656"/>
                    </a:lnTo>
                    <a:cubicBezTo>
                      <a:pt x="792" y="676"/>
                      <a:pt x="775" y="692"/>
                      <a:pt x="754" y="692"/>
                    </a:cubicBezTo>
                    <a:lnTo>
                      <a:pt x="63" y="692"/>
                    </a:lnTo>
                    <a:cubicBezTo>
                      <a:pt x="42" y="692"/>
                      <a:pt x="25" y="676"/>
                      <a:pt x="25" y="656"/>
                    </a:cubicBezTo>
                    <a:lnTo>
                      <a:pt x="25" y="618"/>
                    </a:lnTo>
                    <a:lnTo>
                      <a:pt x="521" y="618"/>
                    </a:lnTo>
                    <a:cubicBezTo>
                      <a:pt x="527" y="618"/>
                      <a:pt x="533" y="613"/>
                      <a:pt x="533" y="606"/>
                    </a:cubicBezTo>
                    <a:cubicBezTo>
                      <a:pt x="533" y="599"/>
                      <a:pt x="527" y="593"/>
                      <a:pt x="521" y="593"/>
                    </a:cubicBezTo>
                    <a:lnTo>
                      <a:pt x="25" y="593"/>
                    </a:lnTo>
                    <a:lnTo>
                      <a:pt x="25" y="62"/>
                    </a:lnTo>
                    <a:cubicBezTo>
                      <a:pt x="25" y="41"/>
                      <a:pt x="42" y="25"/>
                      <a:pt x="63" y="25"/>
                    </a:cubicBezTo>
                    <a:lnTo>
                      <a:pt x="754" y="25"/>
                    </a:lnTo>
                    <a:cubicBezTo>
                      <a:pt x="775" y="25"/>
                      <a:pt x="792" y="41"/>
                      <a:pt x="792" y="62"/>
                    </a:cubicBezTo>
                    <a:lnTo>
                      <a:pt x="792" y="593"/>
                    </a:lnTo>
                    <a:close/>
                    <a:moveTo>
                      <a:pt x="544" y="791"/>
                    </a:moveTo>
                    <a:lnTo>
                      <a:pt x="272" y="791"/>
                    </a:lnTo>
                    <a:lnTo>
                      <a:pt x="272" y="717"/>
                    </a:lnTo>
                    <a:lnTo>
                      <a:pt x="544" y="717"/>
                    </a:lnTo>
                    <a:lnTo>
                      <a:pt x="544" y="791"/>
                    </a:lnTo>
                    <a:close/>
                    <a:moveTo>
                      <a:pt x="754" y="0"/>
                    </a:moveTo>
                    <a:lnTo>
                      <a:pt x="63" y="0"/>
                    </a:lnTo>
                    <a:cubicBezTo>
                      <a:pt x="28" y="0"/>
                      <a:pt x="0" y="28"/>
                      <a:pt x="0" y="62"/>
                    </a:cubicBezTo>
                    <a:lnTo>
                      <a:pt x="0" y="656"/>
                    </a:lnTo>
                    <a:cubicBezTo>
                      <a:pt x="0" y="690"/>
                      <a:pt x="28" y="717"/>
                      <a:pt x="63" y="717"/>
                    </a:cubicBezTo>
                    <a:lnTo>
                      <a:pt x="248" y="717"/>
                    </a:lnTo>
                    <a:lnTo>
                      <a:pt x="248" y="791"/>
                    </a:lnTo>
                    <a:lnTo>
                      <a:pt x="161" y="791"/>
                    </a:lnTo>
                    <a:cubicBezTo>
                      <a:pt x="154" y="791"/>
                      <a:pt x="149" y="797"/>
                      <a:pt x="149" y="804"/>
                    </a:cubicBezTo>
                    <a:cubicBezTo>
                      <a:pt x="149" y="811"/>
                      <a:pt x="154" y="816"/>
                      <a:pt x="161" y="816"/>
                    </a:cubicBezTo>
                    <a:lnTo>
                      <a:pt x="656" y="816"/>
                    </a:lnTo>
                    <a:cubicBezTo>
                      <a:pt x="663" y="816"/>
                      <a:pt x="668" y="811"/>
                      <a:pt x="668" y="804"/>
                    </a:cubicBezTo>
                    <a:cubicBezTo>
                      <a:pt x="668" y="797"/>
                      <a:pt x="663" y="791"/>
                      <a:pt x="656" y="791"/>
                    </a:cubicBezTo>
                    <a:lnTo>
                      <a:pt x="569" y="791"/>
                    </a:lnTo>
                    <a:lnTo>
                      <a:pt x="569" y="717"/>
                    </a:lnTo>
                    <a:lnTo>
                      <a:pt x="754" y="717"/>
                    </a:lnTo>
                    <a:cubicBezTo>
                      <a:pt x="788" y="717"/>
                      <a:pt x="817" y="690"/>
                      <a:pt x="817" y="656"/>
                    </a:cubicBezTo>
                    <a:lnTo>
                      <a:pt x="817" y="62"/>
                    </a:lnTo>
                    <a:cubicBezTo>
                      <a:pt x="817" y="28"/>
                      <a:pt x="788" y="0"/>
                      <a:pt x="754" y="0"/>
                    </a:cubicBezTo>
                    <a:close/>
                  </a:path>
                </a:pathLst>
              </a:custGeom>
              <a:solidFill>
                <a:schemeClr val="bg1"/>
              </a:solidFill>
              <a:ln>
                <a:noFill/>
              </a:ln>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76" name="Freeform 929">
                <a:extLst>
                  <a:ext uri="{FF2B5EF4-FFF2-40B4-BE49-F238E27FC236}">
                    <a16:creationId xmlns:a16="http://schemas.microsoft.com/office/drawing/2014/main" id="{D610E496-0022-48B6-A970-19A7CC3B9CCF}"/>
                  </a:ext>
                </a:extLst>
              </p:cNvPr>
              <p:cNvSpPr>
                <a:spLocks noChangeAspect="1"/>
              </p:cNvSpPr>
              <p:nvPr/>
            </p:nvSpPr>
            <p:spPr bwMode="auto">
              <a:xfrm>
                <a:off x="3723291" y="2448774"/>
                <a:ext cx="368433" cy="367338"/>
              </a:xfrm>
              <a:custGeom>
                <a:avLst/>
                <a:gdLst>
                  <a:gd name="T0" fmla="*/ 7657895 w 293328"/>
                  <a:gd name="T1" fmla="*/ 9005345 h 293238"/>
                  <a:gd name="T2" fmla="*/ 4498868 w 293328"/>
                  <a:gd name="T3" fmla="*/ 9005345 h 293238"/>
                  <a:gd name="T4" fmla="*/ 3522037 w 293328"/>
                  <a:gd name="T5" fmla="*/ 8834279 h 293238"/>
                  <a:gd name="T6" fmla="*/ 1438230 w 293328"/>
                  <a:gd name="T7" fmla="*/ 9163206 h 293238"/>
                  <a:gd name="T8" fmla="*/ 8017115 w 293328"/>
                  <a:gd name="T9" fmla="*/ 7579894 h 293238"/>
                  <a:gd name="T10" fmla="*/ 9228325 w 293328"/>
                  <a:gd name="T11" fmla="*/ 7908834 h 293238"/>
                  <a:gd name="T12" fmla="*/ 8017115 w 293328"/>
                  <a:gd name="T13" fmla="*/ 7579894 h 293238"/>
                  <a:gd name="T14" fmla="*/ 7196298 w 293328"/>
                  <a:gd name="T15" fmla="*/ 7750944 h 293238"/>
                  <a:gd name="T16" fmla="*/ 5652355 w 293328"/>
                  <a:gd name="T17" fmla="*/ 7750944 h 293238"/>
                  <a:gd name="T18" fmla="*/ 4792152 w 293328"/>
                  <a:gd name="T19" fmla="*/ 7579894 h 293238"/>
                  <a:gd name="T20" fmla="*/ 3615792 w 293328"/>
                  <a:gd name="T21" fmla="*/ 7908834 h 293238"/>
                  <a:gd name="T22" fmla="*/ 1441954 w 293328"/>
                  <a:gd name="T23" fmla="*/ 7579894 h 293238"/>
                  <a:gd name="T24" fmla="*/ 2653087 w 293328"/>
                  <a:gd name="T25" fmla="*/ 7908834 h 293238"/>
                  <a:gd name="T26" fmla="*/ 1441954 w 293328"/>
                  <a:gd name="T27" fmla="*/ 7579894 h 293238"/>
                  <a:gd name="T28" fmla="*/ 7960461 w 293328"/>
                  <a:gd name="T29" fmla="*/ 5049788 h 293238"/>
                  <a:gd name="T30" fmla="*/ 8417216 w 293328"/>
                  <a:gd name="T31" fmla="*/ 6059062 h 293238"/>
                  <a:gd name="T32" fmla="*/ 8417216 w 293328"/>
                  <a:gd name="T33" fmla="*/ 4558084 h 293238"/>
                  <a:gd name="T34" fmla="*/ 7803923 w 293328"/>
                  <a:gd name="T35" fmla="*/ 6136728 h 293238"/>
                  <a:gd name="T36" fmla="*/ 6512036 w 293328"/>
                  <a:gd name="T37" fmla="*/ 6110840 h 293238"/>
                  <a:gd name="T38" fmla="*/ 7582022 w 293328"/>
                  <a:gd name="T39" fmla="*/ 5877936 h 293238"/>
                  <a:gd name="T40" fmla="*/ 7790812 w 293328"/>
                  <a:gd name="T41" fmla="*/ 4803898 h 293238"/>
                  <a:gd name="T42" fmla="*/ 1645443 w 293328"/>
                  <a:gd name="T43" fmla="*/ 4558084 h 293238"/>
                  <a:gd name="T44" fmla="*/ 2827025 w 293328"/>
                  <a:gd name="T45" fmla="*/ 4881567 h 293238"/>
                  <a:gd name="T46" fmla="*/ 1593537 w 293328"/>
                  <a:gd name="T47" fmla="*/ 6007352 h 293238"/>
                  <a:gd name="T48" fmla="*/ 3411399 w 293328"/>
                  <a:gd name="T49" fmla="*/ 6007352 h 293238"/>
                  <a:gd name="T50" fmla="*/ 3735991 w 293328"/>
                  <a:gd name="T51" fmla="*/ 5670900 h 293238"/>
                  <a:gd name="T52" fmla="*/ 1645443 w 293328"/>
                  <a:gd name="T53" fmla="*/ 6369652 h 293238"/>
                  <a:gd name="T54" fmla="*/ 1645443 w 293328"/>
                  <a:gd name="T55" fmla="*/ 4558084 h 293238"/>
                  <a:gd name="T56" fmla="*/ 326516 w 293328"/>
                  <a:gd name="T57" fmla="*/ 9731379 h 293238"/>
                  <a:gd name="T58" fmla="*/ 10330664 w 293328"/>
                  <a:gd name="T59" fmla="*/ 9731379 h 293238"/>
                  <a:gd name="T60" fmla="*/ 8019003 w 293328"/>
                  <a:gd name="T61" fmla="*/ 3715021 h 293238"/>
                  <a:gd name="T62" fmla="*/ 5224068 w 293328"/>
                  <a:gd name="T63" fmla="*/ 6671540 h 293238"/>
                  <a:gd name="T64" fmla="*/ 5328636 w 293328"/>
                  <a:gd name="T65" fmla="*/ 2017972 h 293238"/>
                  <a:gd name="T66" fmla="*/ 5119204 w 293328"/>
                  <a:gd name="T67" fmla="*/ 2950064 h 293238"/>
                  <a:gd name="T68" fmla="*/ 5538018 w 293328"/>
                  <a:gd name="T69" fmla="*/ 2950064 h 293238"/>
                  <a:gd name="T70" fmla="*/ 5328636 w 293328"/>
                  <a:gd name="T71" fmla="*/ 2017972 h 293238"/>
                  <a:gd name="T72" fmla="*/ 5878196 w 293328"/>
                  <a:gd name="T73" fmla="*/ 2975948 h 293238"/>
                  <a:gd name="T74" fmla="*/ 5930522 w 293328"/>
                  <a:gd name="T75" fmla="*/ 4374065 h 293238"/>
                  <a:gd name="T76" fmla="*/ 4569543 w 293328"/>
                  <a:gd name="T77" fmla="*/ 4179851 h 293238"/>
                  <a:gd name="T78" fmla="*/ 5328636 w 293328"/>
                  <a:gd name="T79" fmla="*/ 1707229 h 293238"/>
                  <a:gd name="T80" fmla="*/ 2912433 w 293328"/>
                  <a:gd name="T81" fmla="*/ 3353513 h 293238"/>
                  <a:gd name="T82" fmla="*/ 7757771 w 293328"/>
                  <a:gd name="T83" fmla="*/ 1120021 h 293238"/>
                  <a:gd name="T84" fmla="*/ 5380810 w 293328"/>
                  <a:gd name="T85" fmla="*/ 9598 h 293238"/>
                  <a:gd name="T86" fmla="*/ 8071270 w 293328"/>
                  <a:gd name="T87" fmla="*/ 3353513 h 293238"/>
                  <a:gd name="T88" fmla="*/ 10657173 w 293328"/>
                  <a:gd name="T89" fmla="*/ 4205648 h 293238"/>
                  <a:gd name="T90" fmla="*/ 809663 w 293328"/>
                  <a:gd name="T91" fmla="*/ 10531857 h 293238"/>
                  <a:gd name="T92" fmla="*/ 809663 w 293328"/>
                  <a:gd name="T93" fmla="*/ 3405144 h 293238"/>
                  <a:gd name="T94" fmla="*/ 2585917 w 293328"/>
                  <a:gd name="T95" fmla="*/ 1003808 h 293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3328" h="293238">
                    <a:moveTo>
                      <a:pt x="128173" y="245972"/>
                    </a:moveTo>
                    <a:lnTo>
                      <a:pt x="206065" y="245972"/>
                    </a:lnTo>
                    <a:cubicBezTo>
                      <a:pt x="208601" y="245972"/>
                      <a:pt x="210775" y="248170"/>
                      <a:pt x="210775" y="250735"/>
                    </a:cubicBezTo>
                    <a:cubicBezTo>
                      <a:pt x="210775" y="253299"/>
                      <a:pt x="208601" y="255131"/>
                      <a:pt x="206065" y="255131"/>
                    </a:cubicBezTo>
                    <a:lnTo>
                      <a:pt x="128173" y="255131"/>
                    </a:lnTo>
                    <a:cubicBezTo>
                      <a:pt x="125999" y="255131"/>
                      <a:pt x="123825" y="253299"/>
                      <a:pt x="123825" y="250735"/>
                    </a:cubicBezTo>
                    <a:cubicBezTo>
                      <a:pt x="123825" y="248170"/>
                      <a:pt x="125999" y="245972"/>
                      <a:pt x="128173" y="245972"/>
                    </a:cubicBezTo>
                    <a:close/>
                    <a:moveTo>
                      <a:pt x="39585" y="245972"/>
                    </a:moveTo>
                    <a:lnTo>
                      <a:pt x="96940" y="245972"/>
                    </a:lnTo>
                    <a:cubicBezTo>
                      <a:pt x="99449" y="245972"/>
                      <a:pt x="101241" y="248170"/>
                      <a:pt x="101241" y="250735"/>
                    </a:cubicBezTo>
                    <a:cubicBezTo>
                      <a:pt x="101241" y="253299"/>
                      <a:pt x="99449" y="255131"/>
                      <a:pt x="96940" y="255131"/>
                    </a:cubicBezTo>
                    <a:lnTo>
                      <a:pt x="39585" y="255131"/>
                    </a:lnTo>
                    <a:cubicBezTo>
                      <a:pt x="36717" y="255131"/>
                      <a:pt x="34925" y="253299"/>
                      <a:pt x="34925" y="250735"/>
                    </a:cubicBezTo>
                    <a:cubicBezTo>
                      <a:pt x="34925" y="248170"/>
                      <a:pt x="36717" y="245972"/>
                      <a:pt x="39585" y="245972"/>
                    </a:cubicBezTo>
                    <a:close/>
                    <a:moveTo>
                      <a:pt x="220663" y="211047"/>
                    </a:moveTo>
                    <a:lnTo>
                      <a:pt x="254000" y="211047"/>
                    </a:lnTo>
                    <a:cubicBezTo>
                      <a:pt x="256564" y="211047"/>
                      <a:pt x="258396" y="213245"/>
                      <a:pt x="258396" y="215810"/>
                    </a:cubicBezTo>
                    <a:cubicBezTo>
                      <a:pt x="258396" y="218374"/>
                      <a:pt x="256564" y="220206"/>
                      <a:pt x="254000" y="220206"/>
                    </a:cubicBezTo>
                    <a:lnTo>
                      <a:pt x="220663" y="220206"/>
                    </a:lnTo>
                    <a:cubicBezTo>
                      <a:pt x="218098" y="220206"/>
                      <a:pt x="215900" y="218374"/>
                      <a:pt x="215900" y="215810"/>
                    </a:cubicBezTo>
                    <a:cubicBezTo>
                      <a:pt x="215900" y="213245"/>
                      <a:pt x="218098" y="211047"/>
                      <a:pt x="220663" y="211047"/>
                    </a:cubicBezTo>
                    <a:close/>
                    <a:moveTo>
                      <a:pt x="159971" y="211047"/>
                    </a:moveTo>
                    <a:lnTo>
                      <a:pt x="193308" y="211047"/>
                    </a:lnTo>
                    <a:cubicBezTo>
                      <a:pt x="195873" y="211047"/>
                      <a:pt x="198071" y="213245"/>
                      <a:pt x="198071" y="215810"/>
                    </a:cubicBezTo>
                    <a:cubicBezTo>
                      <a:pt x="198071" y="218374"/>
                      <a:pt x="195873" y="220206"/>
                      <a:pt x="193308" y="220206"/>
                    </a:cubicBezTo>
                    <a:lnTo>
                      <a:pt x="159971" y="220206"/>
                    </a:lnTo>
                    <a:cubicBezTo>
                      <a:pt x="157407" y="220206"/>
                      <a:pt x="155575" y="218374"/>
                      <a:pt x="155575" y="215810"/>
                    </a:cubicBezTo>
                    <a:cubicBezTo>
                      <a:pt x="155575" y="213245"/>
                      <a:pt x="157407" y="211047"/>
                      <a:pt x="159971" y="211047"/>
                    </a:cubicBezTo>
                    <a:close/>
                    <a:moveTo>
                      <a:pt x="99520" y="211047"/>
                    </a:moveTo>
                    <a:lnTo>
                      <a:pt x="131899" y="211047"/>
                    </a:lnTo>
                    <a:cubicBezTo>
                      <a:pt x="134390" y="211047"/>
                      <a:pt x="136169" y="213245"/>
                      <a:pt x="136169" y="215810"/>
                    </a:cubicBezTo>
                    <a:cubicBezTo>
                      <a:pt x="136169" y="218374"/>
                      <a:pt x="134390" y="220206"/>
                      <a:pt x="131899" y="220206"/>
                    </a:cubicBezTo>
                    <a:lnTo>
                      <a:pt x="99520" y="220206"/>
                    </a:lnTo>
                    <a:cubicBezTo>
                      <a:pt x="97029" y="220206"/>
                      <a:pt x="95250" y="218374"/>
                      <a:pt x="95250" y="215810"/>
                    </a:cubicBezTo>
                    <a:cubicBezTo>
                      <a:pt x="95250" y="213245"/>
                      <a:pt x="97029" y="211047"/>
                      <a:pt x="99520" y="211047"/>
                    </a:cubicBezTo>
                    <a:close/>
                    <a:moveTo>
                      <a:pt x="39687" y="211047"/>
                    </a:moveTo>
                    <a:lnTo>
                      <a:pt x="73024" y="211047"/>
                    </a:lnTo>
                    <a:cubicBezTo>
                      <a:pt x="75589" y="211047"/>
                      <a:pt x="77421" y="213245"/>
                      <a:pt x="77421" y="215810"/>
                    </a:cubicBezTo>
                    <a:cubicBezTo>
                      <a:pt x="77421" y="218374"/>
                      <a:pt x="75589" y="220206"/>
                      <a:pt x="73024" y="220206"/>
                    </a:cubicBezTo>
                    <a:lnTo>
                      <a:pt x="39687" y="220206"/>
                    </a:lnTo>
                    <a:cubicBezTo>
                      <a:pt x="36757" y="220206"/>
                      <a:pt x="34925" y="218374"/>
                      <a:pt x="34925" y="215810"/>
                    </a:cubicBezTo>
                    <a:cubicBezTo>
                      <a:pt x="34925" y="213245"/>
                      <a:pt x="36757" y="211047"/>
                      <a:pt x="39687" y="211047"/>
                    </a:cubicBezTo>
                    <a:close/>
                    <a:moveTo>
                      <a:pt x="231675" y="135917"/>
                    </a:moveTo>
                    <a:cubicBezTo>
                      <a:pt x="227365" y="135917"/>
                      <a:pt x="222336" y="137358"/>
                      <a:pt x="219463" y="140241"/>
                    </a:cubicBezTo>
                    <a:cubicBezTo>
                      <a:pt x="219463" y="140241"/>
                      <a:pt x="219463" y="140601"/>
                      <a:pt x="219104" y="140601"/>
                    </a:cubicBezTo>
                    <a:cubicBezTo>
                      <a:pt x="223414" y="147807"/>
                      <a:pt x="223414" y="156453"/>
                      <a:pt x="219104" y="164019"/>
                    </a:cubicBezTo>
                    <a:cubicBezTo>
                      <a:pt x="219463" y="164019"/>
                      <a:pt x="219463" y="164019"/>
                      <a:pt x="219463" y="164019"/>
                    </a:cubicBezTo>
                    <a:cubicBezTo>
                      <a:pt x="222336" y="166902"/>
                      <a:pt x="227365" y="168703"/>
                      <a:pt x="231675" y="168703"/>
                    </a:cubicBezTo>
                    <a:cubicBezTo>
                      <a:pt x="240654" y="168703"/>
                      <a:pt x="247837" y="161137"/>
                      <a:pt x="247837" y="152490"/>
                    </a:cubicBezTo>
                    <a:cubicBezTo>
                      <a:pt x="247837" y="143123"/>
                      <a:pt x="240654" y="135917"/>
                      <a:pt x="231675" y="135917"/>
                    </a:cubicBezTo>
                    <a:close/>
                    <a:moveTo>
                      <a:pt x="231675" y="126910"/>
                    </a:moveTo>
                    <a:cubicBezTo>
                      <a:pt x="245682" y="126910"/>
                      <a:pt x="256816" y="138439"/>
                      <a:pt x="256816" y="152490"/>
                    </a:cubicBezTo>
                    <a:cubicBezTo>
                      <a:pt x="256816" y="166181"/>
                      <a:pt x="245682" y="177350"/>
                      <a:pt x="231675" y="177350"/>
                    </a:cubicBezTo>
                    <a:cubicBezTo>
                      <a:pt x="225569" y="177350"/>
                      <a:pt x="219104" y="174828"/>
                      <a:pt x="214794" y="170865"/>
                    </a:cubicBezTo>
                    <a:cubicBezTo>
                      <a:pt x="214435" y="170504"/>
                      <a:pt x="214435" y="170504"/>
                      <a:pt x="214435" y="170504"/>
                    </a:cubicBezTo>
                    <a:cubicBezTo>
                      <a:pt x="209766" y="175188"/>
                      <a:pt x="203301" y="177350"/>
                      <a:pt x="197195" y="177350"/>
                    </a:cubicBezTo>
                    <a:cubicBezTo>
                      <a:pt x="190730" y="177350"/>
                      <a:pt x="184265" y="174828"/>
                      <a:pt x="179237" y="170144"/>
                    </a:cubicBezTo>
                    <a:cubicBezTo>
                      <a:pt x="177800" y="168343"/>
                      <a:pt x="177800" y="165460"/>
                      <a:pt x="179237" y="163659"/>
                    </a:cubicBezTo>
                    <a:cubicBezTo>
                      <a:pt x="181033" y="162218"/>
                      <a:pt x="183906" y="162218"/>
                      <a:pt x="185702" y="163659"/>
                    </a:cubicBezTo>
                    <a:cubicBezTo>
                      <a:pt x="192167" y="170144"/>
                      <a:pt x="202582" y="170144"/>
                      <a:pt x="208688" y="163659"/>
                    </a:cubicBezTo>
                    <a:cubicBezTo>
                      <a:pt x="215153" y="157534"/>
                      <a:pt x="215153" y="147086"/>
                      <a:pt x="208688" y="140601"/>
                    </a:cubicBezTo>
                    <a:cubicBezTo>
                      <a:pt x="206892" y="138799"/>
                      <a:pt x="206892" y="135917"/>
                      <a:pt x="208688" y="134476"/>
                    </a:cubicBezTo>
                    <a:cubicBezTo>
                      <a:pt x="210125" y="133035"/>
                      <a:pt x="212639" y="132675"/>
                      <a:pt x="214435" y="133755"/>
                    </a:cubicBezTo>
                    <a:cubicBezTo>
                      <a:pt x="214435" y="133755"/>
                      <a:pt x="214435" y="133755"/>
                      <a:pt x="214794" y="133755"/>
                    </a:cubicBezTo>
                    <a:cubicBezTo>
                      <a:pt x="219104" y="129432"/>
                      <a:pt x="225569" y="126910"/>
                      <a:pt x="231675" y="126910"/>
                    </a:cubicBezTo>
                    <a:close/>
                    <a:moveTo>
                      <a:pt x="45289" y="126910"/>
                    </a:moveTo>
                    <a:lnTo>
                      <a:pt x="77812" y="126910"/>
                    </a:lnTo>
                    <a:cubicBezTo>
                      <a:pt x="80314" y="126910"/>
                      <a:pt x="82458" y="129072"/>
                      <a:pt x="82458" y="131233"/>
                    </a:cubicBezTo>
                    <a:cubicBezTo>
                      <a:pt x="82458" y="133755"/>
                      <a:pt x="80314" y="135917"/>
                      <a:pt x="77812" y="135917"/>
                    </a:cubicBezTo>
                    <a:lnTo>
                      <a:pt x="45289" y="135917"/>
                    </a:lnTo>
                    <a:cubicBezTo>
                      <a:pt x="44217" y="135917"/>
                      <a:pt x="43860" y="136638"/>
                      <a:pt x="43860" y="137358"/>
                    </a:cubicBezTo>
                    <a:lnTo>
                      <a:pt x="43860" y="167262"/>
                    </a:lnTo>
                    <a:cubicBezTo>
                      <a:pt x="43860" y="167622"/>
                      <a:pt x="44217" y="168703"/>
                      <a:pt x="45289" y="168703"/>
                    </a:cubicBezTo>
                    <a:lnTo>
                      <a:pt x="92465" y="168703"/>
                    </a:lnTo>
                    <a:cubicBezTo>
                      <a:pt x="93180" y="168703"/>
                      <a:pt x="93895" y="167622"/>
                      <a:pt x="93895" y="167262"/>
                    </a:cubicBezTo>
                    <a:lnTo>
                      <a:pt x="93895" y="157894"/>
                    </a:lnTo>
                    <a:cubicBezTo>
                      <a:pt x="93895" y="155372"/>
                      <a:pt x="95682" y="153211"/>
                      <a:pt x="98183" y="153211"/>
                    </a:cubicBezTo>
                    <a:cubicBezTo>
                      <a:pt x="100685" y="153211"/>
                      <a:pt x="102829" y="155372"/>
                      <a:pt x="102829" y="157894"/>
                    </a:cubicBezTo>
                    <a:lnTo>
                      <a:pt x="102829" y="167262"/>
                    </a:lnTo>
                    <a:cubicBezTo>
                      <a:pt x="102829" y="173026"/>
                      <a:pt x="98183" y="177350"/>
                      <a:pt x="92465" y="177350"/>
                    </a:cubicBezTo>
                    <a:lnTo>
                      <a:pt x="45289" y="177350"/>
                    </a:lnTo>
                    <a:cubicBezTo>
                      <a:pt x="39571" y="177350"/>
                      <a:pt x="34925" y="173026"/>
                      <a:pt x="34925" y="167262"/>
                    </a:cubicBezTo>
                    <a:lnTo>
                      <a:pt x="34925" y="137358"/>
                    </a:lnTo>
                    <a:cubicBezTo>
                      <a:pt x="34925" y="131594"/>
                      <a:pt x="39571" y="126910"/>
                      <a:pt x="45289" y="126910"/>
                    </a:cubicBezTo>
                    <a:close/>
                    <a:moveTo>
                      <a:pt x="22287" y="103437"/>
                    </a:moveTo>
                    <a:cubicBezTo>
                      <a:pt x="15098" y="103437"/>
                      <a:pt x="8987" y="109548"/>
                      <a:pt x="8987" y="117097"/>
                    </a:cubicBezTo>
                    <a:lnTo>
                      <a:pt x="8987" y="270950"/>
                    </a:lnTo>
                    <a:cubicBezTo>
                      <a:pt x="8987" y="278499"/>
                      <a:pt x="15098" y="284251"/>
                      <a:pt x="22287" y="284251"/>
                    </a:cubicBezTo>
                    <a:lnTo>
                      <a:pt x="271041" y="284251"/>
                    </a:lnTo>
                    <a:cubicBezTo>
                      <a:pt x="278230" y="284251"/>
                      <a:pt x="284341" y="278499"/>
                      <a:pt x="284341" y="270950"/>
                    </a:cubicBezTo>
                    <a:lnTo>
                      <a:pt x="284341" y="117097"/>
                    </a:lnTo>
                    <a:cubicBezTo>
                      <a:pt x="284341" y="109548"/>
                      <a:pt x="278230" y="103437"/>
                      <a:pt x="271041" y="103437"/>
                    </a:cubicBezTo>
                    <a:lnTo>
                      <a:pt x="220715" y="103437"/>
                    </a:lnTo>
                    <a:cubicBezTo>
                      <a:pt x="210290" y="139744"/>
                      <a:pt x="152056" y="183599"/>
                      <a:pt x="149180" y="185756"/>
                    </a:cubicBezTo>
                    <a:cubicBezTo>
                      <a:pt x="148461" y="186475"/>
                      <a:pt x="147383" y="186475"/>
                      <a:pt x="146664" y="186475"/>
                    </a:cubicBezTo>
                    <a:cubicBezTo>
                      <a:pt x="145585" y="186475"/>
                      <a:pt x="144867" y="186475"/>
                      <a:pt x="143788" y="185756"/>
                    </a:cubicBezTo>
                    <a:cubicBezTo>
                      <a:pt x="141272" y="183599"/>
                      <a:pt x="83037" y="139744"/>
                      <a:pt x="72972" y="103437"/>
                    </a:cubicBezTo>
                    <a:lnTo>
                      <a:pt x="22287" y="103437"/>
                    </a:lnTo>
                    <a:close/>
                    <a:moveTo>
                      <a:pt x="146664" y="56186"/>
                    </a:moveTo>
                    <a:cubicBezTo>
                      <a:pt x="139820" y="56186"/>
                      <a:pt x="134417" y="61953"/>
                      <a:pt x="134417" y="68441"/>
                    </a:cubicBezTo>
                    <a:cubicBezTo>
                      <a:pt x="134417" y="72045"/>
                      <a:pt x="136218" y="75650"/>
                      <a:pt x="139460" y="77812"/>
                    </a:cubicBezTo>
                    <a:cubicBezTo>
                      <a:pt x="140540" y="78894"/>
                      <a:pt x="141261" y="80335"/>
                      <a:pt x="140900" y="82138"/>
                    </a:cubicBezTo>
                    <a:lnTo>
                      <a:pt x="135498" y="112776"/>
                    </a:lnTo>
                    <a:lnTo>
                      <a:pt x="157830" y="112776"/>
                    </a:lnTo>
                    <a:lnTo>
                      <a:pt x="152427" y="82138"/>
                    </a:lnTo>
                    <a:cubicBezTo>
                      <a:pt x="152066" y="80335"/>
                      <a:pt x="152787" y="78894"/>
                      <a:pt x="154228" y="77812"/>
                    </a:cubicBezTo>
                    <a:cubicBezTo>
                      <a:pt x="157109" y="75650"/>
                      <a:pt x="158550" y="72045"/>
                      <a:pt x="158550" y="68441"/>
                    </a:cubicBezTo>
                    <a:cubicBezTo>
                      <a:pt x="158550" y="61953"/>
                      <a:pt x="153507" y="56186"/>
                      <a:pt x="146664" y="56186"/>
                    </a:cubicBezTo>
                    <a:close/>
                    <a:moveTo>
                      <a:pt x="146664" y="47535"/>
                    </a:moveTo>
                    <a:cubicBezTo>
                      <a:pt x="158190" y="47535"/>
                      <a:pt x="167915" y="56907"/>
                      <a:pt x="167915" y="68441"/>
                    </a:cubicBezTo>
                    <a:cubicBezTo>
                      <a:pt x="167915" y="73847"/>
                      <a:pt x="165394" y="79254"/>
                      <a:pt x="161792" y="82859"/>
                    </a:cubicBezTo>
                    <a:lnTo>
                      <a:pt x="167555" y="116380"/>
                    </a:lnTo>
                    <a:cubicBezTo>
                      <a:pt x="167915" y="117822"/>
                      <a:pt x="167555" y="119264"/>
                      <a:pt x="166834" y="120345"/>
                    </a:cubicBezTo>
                    <a:cubicBezTo>
                      <a:pt x="165754" y="121066"/>
                      <a:pt x="164673" y="121787"/>
                      <a:pt x="163232" y="121787"/>
                    </a:cubicBezTo>
                    <a:lnTo>
                      <a:pt x="130095" y="121787"/>
                    </a:lnTo>
                    <a:cubicBezTo>
                      <a:pt x="128654" y="121787"/>
                      <a:pt x="127573" y="121066"/>
                      <a:pt x="126493" y="120345"/>
                    </a:cubicBezTo>
                    <a:cubicBezTo>
                      <a:pt x="125772" y="119264"/>
                      <a:pt x="125412" y="117822"/>
                      <a:pt x="125772" y="116380"/>
                    </a:cubicBezTo>
                    <a:lnTo>
                      <a:pt x="131535" y="82859"/>
                    </a:lnTo>
                    <a:cubicBezTo>
                      <a:pt x="127933" y="79254"/>
                      <a:pt x="125412" y="73847"/>
                      <a:pt x="125412" y="68441"/>
                    </a:cubicBezTo>
                    <a:cubicBezTo>
                      <a:pt x="125412" y="56907"/>
                      <a:pt x="135137" y="47535"/>
                      <a:pt x="146664" y="47535"/>
                    </a:cubicBezTo>
                    <a:close/>
                    <a:moveTo>
                      <a:pt x="146664" y="8897"/>
                    </a:moveTo>
                    <a:lnTo>
                      <a:pt x="80162" y="31184"/>
                    </a:lnTo>
                    <a:lnTo>
                      <a:pt x="80162" y="93372"/>
                    </a:lnTo>
                    <a:cubicBezTo>
                      <a:pt x="80162" y="122849"/>
                      <a:pt x="134082" y="166704"/>
                      <a:pt x="146664" y="176410"/>
                    </a:cubicBezTo>
                    <a:cubicBezTo>
                      <a:pt x="159245" y="166704"/>
                      <a:pt x="213525" y="122849"/>
                      <a:pt x="213525" y="93372"/>
                    </a:cubicBezTo>
                    <a:lnTo>
                      <a:pt x="213525" y="31184"/>
                    </a:lnTo>
                    <a:lnTo>
                      <a:pt x="146664" y="8897"/>
                    </a:lnTo>
                    <a:close/>
                    <a:moveTo>
                      <a:pt x="145226" y="269"/>
                    </a:moveTo>
                    <a:cubicBezTo>
                      <a:pt x="146304" y="-90"/>
                      <a:pt x="147023" y="-90"/>
                      <a:pt x="148102" y="269"/>
                    </a:cubicBezTo>
                    <a:lnTo>
                      <a:pt x="219277" y="23635"/>
                    </a:lnTo>
                    <a:cubicBezTo>
                      <a:pt x="221074" y="24354"/>
                      <a:pt x="222153" y="26151"/>
                      <a:pt x="222153" y="27949"/>
                    </a:cubicBezTo>
                    <a:lnTo>
                      <a:pt x="222153" y="93372"/>
                    </a:lnTo>
                    <a:cubicBezTo>
                      <a:pt x="222153" y="93732"/>
                      <a:pt x="222153" y="94451"/>
                      <a:pt x="222153" y="94810"/>
                    </a:cubicBezTo>
                    <a:lnTo>
                      <a:pt x="271041" y="94810"/>
                    </a:lnTo>
                    <a:cubicBezTo>
                      <a:pt x="283263" y="94810"/>
                      <a:pt x="293328" y="104875"/>
                      <a:pt x="293328" y="117097"/>
                    </a:cubicBezTo>
                    <a:lnTo>
                      <a:pt x="293328" y="270950"/>
                    </a:lnTo>
                    <a:cubicBezTo>
                      <a:pt x="293328" y="283172"/>
                      <a:pt x="283263" y="293238"/>
                      <a:pt x="271041" y="293238"/>
                    </a:cubicBezTo>
                    <a:lnTo>
                      <a:pt x="22287" y="293238"/>
                    </a:lnTo>
                    <a:cubicBezTo>
                      <a:pt x="10065" y="293238"/>
                      <a:pt x="0" y="283172"/>
                      <a:pt x="0" y="270950"/>
                    </a:cubicBezTo>
                    <a:lnTo>
                      <a:pt x="0" y="117097"/>
                    </a:lnTo>
                    <a:cubicBezTo>
                      <a:pt x="0" y="104875"/>
                      <a:pt x="10065" y="94810"/>
                      <a:pt x="22287" y="94810"/>
                    </a:cubicBezTo>
                    <a:lnTo>
                      <a:pt x="71175" y="94810"/>
                    </a:lnTo>
                    <a:cubicBezTo>
                      <a:pt x="71175" y="94451"/>
                      <a:pt x="71175" y="93732"/>
                      <a:pt x="71175" y="93372"/>
                    </a:cubicBezTo>
                    <a:lnTo>
                      <a:pt x="71175" y="27949"/>
                    </a:lnTo>
                    <a:cubicBezTo>
                      <a:pt x="71175" y="26151"/>
                      <a:pt x="72253" y="24354"/>
                      <a:pt x="74051" y="23635"/>
                    </a:cubicBezTo>
                    <a:lnTo>
                      <a:pt x="145226" y="269"/>
                    </a:lnTo>
                    <a:close/>
                  </a:path>
                </a:pathLst>
              </a:custGeom>
              <a:solidFill>
                <a:schemeClr val="bg1"/>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77" name="Freeform 930">
                <a:extLst>
                  <a:ext uri="{FF2B5EF4-FFF2-40B4-BE49-F238E27FC236}">
                    <a16:creationId xmlns:a16="http://schemas.microsoft.com/office/drawing/2014/main" id="{F1A3F629-4EC3-42C0-ABB4-F8C45646B6D8}"/>
                  </a:ext>
                </a:extLst>
              </p:cNvPr>
              <p:cNvSpPr>
                <a:spLocks noChangeAspect="1"/>
              </p:cNvSpPr>
              <p:nvPr/>
            </p:nvSpPr>
            <p:spPr bwMode="auto">
              <a:xfrm>
                <a:off x="3723291" y="4838776"/>
                <a:ext cx="368433" cy="367338"/>
              </a:xfrm>
              <a:custGeom>
                <a:avLst/>
                <a:gdLst>
                  <a:gd name="T0" fmla="*/ 7104784 w 293328"/>
                  <a:gd name="T1" fmla="*/ 10177891 h 293328"/>
                  <a:gd name="T2" fmla="*/ 326516 w 293328"/>
                  <a:gd name="T3" fmla="*/ 7951914 h 293328"/>
                  <a:gd name="T4" fmla="*/ 10069471 w 293328"/>
                  <a:gd name="T5" fmla="*/ 8904011 h 293328"/>
                  <a:gd name="T6" fmla="*/ 326516 w 293328"/>
                  <a:gd name="T7" fmla="*/ 7951914 h 293328"/>
                  <a:gd name="T8" fmla="*/ 4888705 w 293328"/>
                  <a:gd name="T9" fmla="*/ 5676068 h 293328"/>
                  <a:gd name="T10" fmla="*/ 4597991 w 293328"/>
                  <a:gd name="T11" fmla="*/ 5789671 h 293328"/>
                  <a:gd name="T12" fmla="*/ 8039178 w 293328"/>
                  <a:gd name="T13" fmla="*/ 5378087 h 293328"/>
                  <a:gd name="T14" fmla="*/ 9004515 w 293328"/>
                  <a:gd name="T15" fmla="*/ 5852847 h 293328"/>
                  <a:gd name="T16" fmla="*/ 2064670 w 293328"/>
                  <a:gd name="T17" fmla="*/ 5378087 h 293328"/>
                  <a:gd name="T18" fmla="*/ 2547239 w 293328"/>
                  <a:gd name="T19" fmla="*/ 6327624 h 293328"/>
                  <a:gd name="T20" fmla="*/ 4722522 w 293328"/>
                  <a:gd name="T21" fmla="*/ 4659601 h 293328"/>
                  <a:gd name="T22" fmla="*/ 4556452 w 293328"/>
                  <a:gd name="T23" fmla="*/ 4823209 h 293328"/>
                  <a:gd name="T24" fmla="*/ 4888705 w 293328"/>
                  <a:gd name="T25" fmla="*/ 2992715 h 293328"/>
                  <a:gd name="T26" fmla="*/ 4556452 w 293328"/>
                  <a:gd name="T27" fmla="*/ 3927136 h 293328"/>
                  <a:gd name="T28" fmla="*/ 3691248 w 293328"/>
                  <a:gd name="T29" fmla="*/ 2841184 h 293328"/>
                  <a:gd name="T30" fmla="*/ 3691248 w 293328"/>
                  <a:gd name="T31" fmla="*/ 5840051 h 293328"/>
                  <a:gd name="T32" fmla="*/ 3691248 w 293328"/>
                  <a:gd name="T33" fmla="*/ 2841184 h 293328"/>
                  <a:gd name="T34" fmla="*/ 7713072 w 293328"/>
                  <a:gd name="T35" fmla="*/ 6327624 h 293328"/>
                  <a:gd name="T36" fmla="*/ 6956461 w 293328"/>
                  <a:gd name="T37" fmla="*/ 2195982 h 293328"/>
                  <a:gd name="T38" fmla="*/ 6630338 w 293328"/>
                  <a:gd name="T39" fmla="*/ 6327624 h 293328"/>
                  <a:gd name="T40" fmla="*/ 3134321 w 293328"/>
                  <a:gd name="T41" fmla="*/ 2195982 h 293328"/>
                  <a:gd name="T42" fmla="*/ 5560680 w 293328"/>
                  <a:gd name="T43" fmla="*/ 6327624 h 293328"/>
                  <a:gd name="T44" fmla="*/ 3134321 w 293328"/>
                  <a:gd name="T45" fmla="*/ 1875183 h 293328"/>
                  <a:gd name="T46" fmla="*/ 7439125 w 293328"/>
                  <a:gd name="T47" fmla="*/ 1875183 h 293328"/>
                  <a:gd name="T48" fmla="*/ 8521815 w 293328"/>
                  <a:gd name="T49" fmla="*/ 5044534 h 293328"/>
                  <a:gd name="T50" fmla="*/ 2064670 w 293328"/>
                  <a:gd name="T51" fmla="*/ 6635571 h 293328"/>
                  <a:gd name="T52" fmla="*/ 2547239 w 293328"/>
                  <a:gd name="T53" fmla="*/ 5044534 h 293328"/>
                  <a:gd name="T54" fmla="*/ 9500562 w 293328"/>
                  <a:gd name="T55" fmla="*/ 858675 h 293328"/>
                  <a:gd name="T56" fmla="*/ 9749714 w 293328"/>
                  <a:gd name="T57" fmla="*/ 1073371 h 293328"/>
                  <a:gd name="T58" fmla="*/ 9459040 w 293328"/>
                  <a:gd name="T59" fmla="*/ 959690 h 293328"/>
                  <a:gd name="T60" fmla="*/ 8019401 w 293328"/>
                  <a:gd name="T61" fmla="*/ 858675 h 293328"/>
                  <a:gd name="T62" fmla="*/ 7894845 w 293328"/>
                  <a:gd name="T63" fmla="*/ 1123864 h 293328"/>
                  <a:gd name="T64" fmla="*/ 7784103 w 293328"/>
                  <a:gd name="T65" fmla="*/ 858675 h 293328"/>
                  <a:gd name="T66" fmla="*/ 8753584 w 293328"/>
                  <a:gd name="T67" fmla="*/ 1180159 h 293328"/>
                  <a:gd name="T68" fmla="*/ 600684 w 293328"/>
                  <a:gd name="T69" fmla="*/ 321688 h 293328"/>
                  <a:gd name="T70" fmla="*/ 10330664 w 293328"/>
                  <a:gd name="T71" fmla="*/ 7630233 h 293328"/>
                  <a:gd name="T72" fmla="*/ 600684 w 293328"/>
                  <a:gd name="T73" fmla="*/ 321688 h 293328"/>
                  <a:gd name="T74" fmla="*/ 10657173 w 293328"/>
                  <a:gd name="T75" fmla="*/ 579033 h 293328"/>
                  <a:gd name="T76" fmla="*/ 7431255 w 293328"/>
                  <a:gd name="T77" fmla="*/ 9225699 h 293328"/>
                  <a:gd name="T78" fmla="*/ 8724256 w 293328"/>
                  <a:gd name="T79" fmla="*/ 10345169 h 293328"/>
                  <a:gd name="T80" fmla="*/ 1946019 w 293328"/>
                  <a:gd name="T81" fmla="*/ 10345169 h 293328"/>
                  <a:gd name="T82" fmla="*/ 3238904 w 293328"/>
                  <a:gd name="T83" fmla="*/ 9225699 h 293328"/>
                  <a:gd name="T84" fmla="*/ 0 w 293328"/>
                  <a:gd name="T85" fmla="*/ 579033 h 2933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3328" h="293328">
                    <a:moveTo>
                      <a:pt x="97776" y="257740"/>
                    </a:moveTo>
                    <a:lnTo>
                      <a:pt x="97776" y="284341"/>
                    </a:lnTo>
                    <a:lnTo>
                      <a:pt x="195552" y="284341"/>
                    </a:lnTo>
                    <a:lnTo>
                      <a:pt x="195552" y="257740"/>
                    </a:lnTo>
                    <a:lnTo>
                      <a:pt x="97776" y="257740"/>
                    </a:lnTo>
                    <a:close/>
                    <a:moveTo>
                      <a:pt x="8987" y="222153"/>
                    </a:moveTo>
                    <a:lnTo>
                      <a:pt x="8987" y="241564"/>
                    </a:lnTo>
                    <a:cubicBezTo>
                      <a:pt x="8987" y="245518"/>
                      <a:pt x="12222" y="248753"/>
                      <a:pt x="16535" y="248753"/>
                    </a:cubicBezTo>
                    <a:lnTo>
                      <a:pt x="277152" y="248753"/>
                    </a:lnTo>
                    <a:cubicBezTo>
                      <a:pt x="281106" y="248753"/>
                      <a:pt x="284341" y="245518"/>
                      <a:pt x="284341" y="241564"/>
                    </a:cubicBezTo>
                    <a:lnTo>
                      <a:pt x="284341" y="222153"/>
                    </a:lnTo>
                    <a:lnTo>
                      <a:pt x="8987" y="222153"/>
                    </a:lnTo>
                    <a:close/>
                    <a:moveTo>
                      <a:pt x="126555" y="155398"/>
                    </a:moveTo>
                    <a:cubicBezTo>
                      <a:pt x="128460" y="153987"/>
                      <a:pt x="131508" y="153987"/>
                      <a:pt x="133413" y="155398"/>
                    </a:cubicBezTo>
                    <a:cubicBezTo>
                      <a:pt x="134175" y="156457"/>
                      <a:pt x="134556" y="157515"/>
                      <a:pt x="134556" y="158573"/>
                    </a:cubicBezTo>
                    <a:cubicBezTo>
                      <a:pt x="134556" y="159632"/>
                      <a:pt x="134175" y="160690"/>
                      <a:pt x="133413" y="161395"/>
                    </a:cubicBezTo>
                    <a:cubicBezTo>
                      <a:pt x="132270" y="162454"/>
                      <a:pt x="131508" y="163159"/>
                      <a:pt x="129984" y="163159"/>
                    </a:cubicBezTo>
                    <a:cubicBezTo>
                      <a:pt x="128841" y="163159"/>
                      <a:pt x="127698" y="162454"/>
                      <a:pt x="126555" y="161748"/>
                    </a:cubicBezTo>
                    <a:cubicBezTo>
                      <a:pt x="126174" y="160690"/>
                      <a:pt x="125412" y="159632"/>
                      <a:pt x="125412" y="158573"/>
                    </a:cubicBezTo>
                    <a:cubicBezTo>
                      <a:pt x="125412" y="157515"/>
                      <a:pt x="125793" y="156457"/>
                      <a:pt x="126555" y="155398"/>
                    </a:cubicBezTo>
                    <a:close/>
                    <a:moveTo>
                      <a:pt x="221270" y="150249"/>
                    </a:moveTo>
                    <a:lnTo>
                      <a:pt x="221270" y="176775"/>
                    </a:lnTo>
                    <a:lnTo>
                      <a:pt x="234555" y="176775"/>
                    </a:lnTo>
                    <a:cubicBezTo>
                      <a:pt x="241736" y="176775"/>
                      <a:pt x="247840" y="170681"/>
                      <a:pt x="247840" y="163512"/>
                    </a:cubicBezTo>
                    <a:cubicBezTo>
                      <a:pt x="247840" y="155984"/>
                      <a:pt x="241736" y="150249"/>
                      <a:pt x="234555" y="150249"/>
                    </a:cubicBezTo>
                    <a:lnTo>
                      <a:pt x="221270" y="150249"/>
                    </a:lnTo>
                    <a:close/>
                    <a:moveTo>
                      <a:pt x="56827" y="150249"/>
                    </a:moveTo>
                    <a:cubicBezTo>
                      <a:pt x="49646" y="150249"/>
                      <a:pt x="43542" y="155984"/>
                      <a:pt x="43542" y="163512"/>
                    </a:cubicBezTo>
                    <a:cubicBezTo>
                      <a:pt x="43542" y="170681"/>
                      <a:pt x="49646" y="176775"/>
                      <a:pt x="56827" y="176775"/>
                    </a:cubicBezTo>
                    <a:lnTo>
                      <a:pt x="70111" y="176775"/>
                    </a:lnTo>
                    <a:lnTo>
                      <a:pt x="70111" y="150249"/>
                    </a:lnTo>
                    <a:lnTo>
                      <a:pt x="56827" y="150249"/>
                    </a:lnTo>
                    <a:close/>
                    <a:moveTo>
                      <a:pt x="129984" y="130175"/>
                    </a:moveTo>
                    <a:cubicBezTo>
                      <a:pt x="132651" y="130175"/>
                      <a:pt x="134556" y="132461"/>
                      <a:pt x="134556" y="134747"/>
                    </a:cubicBezTo>
                    <a:cubicBezTo>
                      <a:pt x="134556" y="137414"/>
                      <a:pt x="132651" y="139319"/>
                      <a:pt x="129984" y="139319"/>
                    </a:cubicBezTo>
                    <a:cubicBezTo>
                      <a:pt x="127698" y="139319"/>
                      <a:pt x="125412" y="137414"/>
                      <a:pt x="125412" y="134747"/>
                    </a:cubicBezTo>
                    <a:cubicBezTo>
                      <a:pt x="125412" y="132461"/>
                      <a:pt x="127698" y="130175"/>
                      <a:pt x="129984" y="130175"/>
                    </a:cubicBezTo>
                    <a:close/>
                    <a:moveTo>
                      <a:pt x="129984" y="79375"/>
                    </a:moveTo>
                    <a:cubicBezTo>
                      <a:pt x="132651" y="79375"/>
                      <a:pt x="134556" y="81492"/>
                      <a:pt x="134556" y="83608"/>
                    </a:cubicBezTo>
                    <a:lnTo>
                      <a:pt x="134556" y="109714"/>
                    </a:lnTo>
                    <a:cubicBezTo>
                      <a:pt x="134556" y="111831"/>
                      <a:pt x="132651" y="113947"/>
                      <a:pt x="129984" y="113947"/>
                    </a:cubicBezTo>
                    <a:cubicBezTo>
                      <a:pt x="127698" y="113947"/>
                      <a:pt x="125412" y="111831"/>
                      <a:pt x="125412" y="109714"/>
                    </a:cubicBezTo>
                    <a:lnTo>
                      <a:pt x="125412" y="83608"/>
                    </a:lnTo>
                    <a:cubicBezTo>
                      <a:pt x="125412" y="81492"/>
                      <a:pt x="127698" y="79375"/>
                      <a:pt x="129984" y="79375"/>
                    </a:cubicBezTo>
                    <a:close/>
                    <a:moveTo>
                      <a:pt x="101599" y="79375"/>
                    </a:moveTo>
                    <a:cubicBezTo>
                      <a:pt x="104164" y="79375"/>
                      <a:pt x="105996" y="81523"/>
                      <a:pt x="105996" y="83671"/>
                    </a:cubicBezTo>
                    <a:lnTo>
                      <a:pt x="105996" y="158500"/>
                    </a:lnTo>
                    <a:cubicBezTo>
                      <a:pt x="105996" y="161006"/>
                      <a:pt x="104164" y="163154"/>
                      <a:pt x="101599" y="163154"/>
                    </a:cubicBezTo>
                    <a:cubicBezTo>
                      <a:pt x="98669" y="163154"/>
                      <a:pt x="96837" y="161006"/>
                      <a:pt x="96837" y="158500"/>
                    </a:cubicBezTo>
                    <a:lnTo>
                      <a:pt x="96837" y="83671"/>
                    </a:lnTo>
                    <a:cubicBezTo>
                      <a:pt x="96837" y="81523"/>
                      <a:pt x="98669" y="79375"/>
                      <a:pt x="101599" y="79375"/>
                    </a:cubicBezTo>
                    <a:close/>
                    <a:moveTo>
                      <a:pt x="191469" y="61349"/>
                    </a:moveTo>
                    <a:lnTo>
                      <a:pt x="191469" y="176775"/>
                    </a:lnTo>
                    <a:lnTo>
                      <a:pt x="212294" y="176775"/>
                    </a:lnTo>
                    <a:lnTo>
                      <a:pt x="212294" y="68877"/>
                    </a:lnTo>
                    <a:cubicBezTo>
                      <a:pt x="212294" y="64575"/>
                      <a:pt x="209063" y="61349"/>
                      <a:pt x="204754" y="61349"/>
                    </a:cubicBezTo>
                    <a:lnTo>
                      <a:pt x="191469" y="61349"/>
                    </a:lnTo>
                    <a:close/>
                    <a:moveTo>
                      <a:pt x="162027" y="61349"/>
                    </a:moveTo>
                    <a:lnTo>
                      <a:pt x="162027" y="176775"/>
                    </a:lnTo>
                    <a:lnTo>
                      <a:pt x="182493" y="176775"/>
                    </a:lnTo>
                    <a:lnTo>
                      <a:pt x="182493" y="61349"/>
                    </a:lnTo>
                    <a:lnTo>
                      <a:pt x="162027" y="61349"/>
                    </a:lnTo>
                    <a:close/>
                    <a:moveTo>
                      <a:pt x="86269" y="61349"/>
                    </a:moveTo>
                    <a:cubicBezTo>
                      <a:pt x="82319" y="61349"/>
                      <a:pt x="79088" y="64575"/>
                      <a:pt x="79088" y="68877"/>
                    </a:cubicBezTo>
                    <a:lnTo>
                      <a:pt x="79088" y="176775"/>
                    </a:lnTo>
                    <a:lnTo>
                      <a:pt x="153051" y="176775"/>
                    </a:lnTo>
                    <a:lnTo>
                      <a:pt x="153051" y="61349"/>
                    </a:lnTo>
                    <a:lnTo>
                      <a:pt x="86269" y="61349"/>
                    </a:lnTo>
                    <a:close/>
                    <a:moveTo>
                      <a:pt x="86269" y="52387"/>
                    </a:moveTo>
                    <a:lnTo>
                      <a:pt x="157360" y="52387"/>
                    </a:lnTo>
                    <a:lnTo>
                      <a:pt x="187161" y="52387"/>
                    </a:lnTo>
                    <a:lnTo>
                      <a:pt x="204754" y="52387"/>
                    </a:lnTo>
                    <a:cubicBezTo>
                      <a:pt x="213730" y="52387"/>
                      <a:pt x="221270" y="59915"/>
                      <a:pt x="221270" y="68877"/>
                    </a:cubicBezTo>
                    <a:lnTo>
                      <a:pt x="221270" y="140929"/>
                    </a:lnTo>
                    <a:lnTo>
                      <a:pt x="234555" y="140929"/>
                    </a:lnTo>
                    <a:cubicBezTo>
                      <a:pt x="246763" y="140929"/>
                      <a:pt x="256816" y="151324"/>
                      <a:pt x="256816" y="163512"/>
                    </a:cubicBezTo>
                    <a:cubicBezTo>
                      <a:pt x="256816" y="175700"/>
                      <a:pt x="246763" y="185379"/>
                      <a:pt x="234555" y="185379"/>
                    </a:cubicBezTo>
                    <a:lnTo>
                      <a:pt x="56827" y="185379"/>
                    </a:lnTo>
                    <a:cubicBezTo>
                      <a:pt x="44619" y="185379"/>
                      <a:pt x="34925" y="175700"/>
                      <a:pt x="34925" y="163512"/>
                    </a:cubicBezTo>
                    <a:cubicBezTo>
                      <a:pt x="34925" y="151324"/>
                      <a:pt x="44619" y="140929"/>
                      <a:pt x="56827" y="140929"/>
                    </a:cubicBezTo>
                    <a:lnTo>
                      <a:pt x="70111" y="140929"/>
                    </a:lnTo>
                    <a:lnTo>
                      <a:pt x="70111" y="68877"/>
                    </a:lnTo>
                    <a:cubicBezTo>
                      <a:pt x="70111" y="59915"/>
                      <a:pt x="77651" y="52387"/>
                      <a:pt x="86269" y="52387"/>
                    </a:cubicBezTo>
                    <a:close/>
                    <a:moveTo>
                      <a:pt x="261493" y="23989"/>
                    </a:moveTo>
                    <a:cubicBezTo>
                      <a:pt x="263398" y="22225"/>
                      <a:pt x="266446" y="22225"/>
                      <a:pt x="268351" y="23989"/>
                    </a:cubicBezTo>
                    <a:cubicBezTo>
                      <a:pt x="269113" y="24694"/>
                      <a:pt x="269494" y="25753"/>
                      <a:pt x="269494" y="26811"/>
                    </a:cubicBezTo>
                    <a:cubicBezTo>
                      <a:pt x="269494" y="28222"/>
                      <a:pt x="269113" y="29281"/>
                      <a:pt x="268351" y="29986"/>
                    </a:cubicBezTo>
                    <a:cubicBezTo>
                      <a:pt x="267208" y="31044"/>
                      <a:pt x="266065" y="31397"/>
                      <a:pt x="264922" y="31397"/>
                    </a:cubicBezTo>
                    <a:cubicBezTo>
                      <a:pt x="263398" y="31397"/>
                      <a:pt x="262255" y="31044"/>
                      <a:pt x="261493" y="29986"/>
                    </a:cubicBezTo>
                    <a:cubicBezTo>
                      <a:pt x="260731" y="29281"/>
                      <a:pt x="260350" y="28222"/>
                      <a:pt x="260350" y="26811"/>
                    </a:cubicBezTo>
                    <a:cubicBezTo>
                      <a:pt x="260350" y="25753"/>
                      <a:pt x="260731" y="24694"/>
                      <a:pt x="261493" y="23989"/>
                    </a:cubicBezTo>
                    <a:close/>
                    <a:moveTo>
                      <a:pt x="214249" y="23989"/>
                    </a:moveTo>
                    <a:cubicBezTo>
                      <a:pt x="215773" y="22225"/>
                      <a:pt x="218821" y="22225"/>
                      <a:pt x="220726" y="23989"/>
                    </a:cubicBezTo>
                    <a:cubicBezTo>
                      <a:pt x="221488" y="24694"/>
                      <a:pt x="221869" y="25753"/>
                      <a:pt x="221869" y="26811"/>
                    </a:cubicBezTo>
                    <a:cubicBezTo>
                      <a:pt x="221869" y="28222"/>
                      <a:pt x="221488" y="29281"/>
                      <a:pt x="220726" y="29986"/>
                    </a:cubicBezTo>
                    <a:cubicBezTo>
                      <a:pt x="219583" y="31044"/>
                      <a:pt x="218440" y="31397"/>
                      <a:pt x="217297" y="31397"/>
                    </a:cubicBezTo>
                    <a:cubicBezTo>
                      <a:pt x="216154" y="31397"/>
                      <a:pt x="214630" y="31044"/>
                      <a:pt x="214249" y="29986"/>
                    </a:cubicBezTo>
                    <a:cubicBezTo>
                      <a:pt x="213106" y="29281"/>
                      <a:pt x="212725" y="28222"/>
                      <a:pt x="212725" y="26811"/>
                    </a:cubicBezTo>
                    <a:cubicBezTo>
                      <a:pt x="212725" y="25753"/>
                      <a:pt x="213106" y="24694"/>
                      <a:pt x="214249" y="23989"/>
                    </a:cubicBezTo>
                    <a:close/>
                    <a:moveTo>
                      <a:pt x="240933" y="23812"/>
                    </a:moveTo>
                    <a:cubicBezTo>
                      <a:pt x="243497" y="23812"/>
                      <a:pt x="245696" y="26010"/>
                      <a:pt x="245696" y="28208"/>
                    </a:cubicBezTo>
                    <a:cubicBezTo>
                      <a:pt x="245696" y="30773"/>
                      <a:pt x="243497" y="32971"/>
                      <a:pt x="240933" y="32971"/>
                    </a:cubicBezTo>
                    <a:cubicBezTo>
                      <a:pt x="238369" y="32971"/>
                      <a:pt x="236537" y="30773"/>
                      <a:pt x="236537" y="28208"/>
                    </a:cubicBezTo>
                    <a:cubicBezTo>
                      <a:pt x="236537" y="26010"/>
                      <a:pt x="238369" y="23812"/>
                      <a:pt x="240933" y="23812"/>
                    </a:cubicBezTo>
                    <a:close/>
                    <a:moveTo>
                      <a:pt x="16535" y="8987"/>
                    </a:moveTo>
                    <a:cubicBezTo>
                      <a:pt x="12222" y="8987"/>
                      <a:pt x="8987" y="12222"/>
                      <a:pt x="8987" y="16176"/>
                    </a:cubicBezTo>
                    <a:lnTo>
                      <a:pt x="8987" y="213166"/>
                    </a:lnTo>
                    <a:lnTo>
                      <a:pt x="284341" y="213166"/>
                    </a:lnTo>
                    <a:lnTo>
                      <a:pt x="284341" y="16176"/>
                    </a:lnTo>
                    <a:cubicBezTo>
                      <a:pt x="284341" y="12222"/>
                      <a:pt x="281106" y="8987"/>
                      <a:pt x="277152" y="8987"/>
                    </a:cubicBezTo>
                    <a:lnTo>
                      <a:pt x="16535" y="8987"/>
                    </a:lnTo>
                    <a:close/>
                    <a:moveTo>
                      <a:pt x="16535" y="0"/>
                    </a:moveTo>
                    <a:lnTo>
                      <a:pt x="277152" y="0"/>
                    </a:lnTo>
                    <a:cubicBezTo>
                      <a:pt x="286138" y="0"/>
                      <a:pt x="293328" y="7189"/>
                      <a:pt x="293328" y="16176"/>
                    </a:cubicBezTo>
                    <a:lnTo>
                      <a:pt x="293328" y="241564"/>
                    </a:lnTo>
                    <a:cubicBezTo>
                      <a:pt x="293328" y="250551"/>
                      <a:pt x="286138" y="257740"/>
                      <a:pt x="277152" y="257740"/>
                    </a:cubicBezTo>
                    <a:lnTo>
                      <a:pt x="204538" y="257740"/>
                    </a:lnTo>
                    <a:lnTo>
                      <a:pt x="204538" y="284341"/>
                    </a:lnTo>
                    <a:lnTo>
                      <a:pt x="235812" y="284341"/>
                    </a:lnTo>
                    <a:cubicBezTo>
                      <a:pt x="237969" y="284341"/>
                      <a:pt x="240126" y="286498"/>
                      <a:pt x="240126" y="289014"/>
                    </a:cubicBezTo>
                    <a:cubicBezTo>
                      <a:pt x="240126" y="291530"/>
                      <a:pt x="237969" y="293328"/>
                      <a:pt x="235812" y="293328"/>
                    </a:cubicBezTo>
                    <a:lnTo>
                      <a:pt x="57875" y="293328"/>
                    </a:lnTo>
                    <a:cubicBezTo>
                      <a:pt x="55358" y="293328"/>
                      <a:pt x="53561" y="291530"/>
                      <a:pt x="53561" y="289014"/>
                    </a:cubicBezTo>
                    <a:cubicBezTo>
                      <a:pt x="53561" y="286498"/>
                      <a:pt x="55358" y="284341"/>
                      <a:pt x="57875" y="284341"/>
                    </a:cubicBezTo>
                    <a:lnTo>
                      <a:pt x="89148" y="284341"/>
                    </a:lnTo>
                    <a:lnTo>
                      <a:pt x="89148" y="257740"/>
                    </a:lnTo>
                    <a:lnTo>
                      <a:pt x="16535" y="257740"/>
                    </a:lnTo>
                    <a:cubicBezTo>
                      <a:pt x="7549" y="257740"/>
                      <a:pt x="0" y="250551"/>
                      <a:pt x="0" y="241564"/>
                    </a:cubicBezTo>
                    <a:lnTo>
                      <a:pt x="0" y="16176"/>
                    </a:lnTo>
                    <a:cubicBezTo>
                      <a:pt x="0" y="7189"/>
                      <a:pt x="7549" y="0"/>
                      <a:pt x="16535" y="0"/>
                    </a:cubicBezTo>
                    <a:close/>
                  </a:path>
                </a:pathLst>
              </a:custGeom>
              <a:solidFill>
                <a:schemeClr val="bg1"/>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78" name="Freeform 931">
                <a:extLst>
                  <a:ext uri="{FF2B5EF4-FFF2-40B4-BE49-F238E27FC236}">
                    <a16:creationId xmlns:a16="http://schemas.microsoft.com/office/drawing/2014/main" id="{555811D8-5985-44C2-A5F3-E7B32EA05248}"/>
                  </a:ext>
                </a:extLst>
              </p:cNvPr>
              <p:cNvSpPr>
                <a:spLocks noChangeAspect="1"/>
              </p:cNvSpPr>
              <p:nvPr/>
            </p:nvSpPr>
            <p:spPr bwMode="auto">
              <a:xfrm>
                <a:off x="2812991" y="5675775"/>
                <a:ext cx="368433" cy="367338"/>
              </a:xfrm>
              <a:custGeom>
                <a:avLst/>
                <a:gdLst>
                  <a:gd name="T0" fmla="*/ 7859658 w 293328"/>
                  <a:gd name="T1" fmla="*/ 8127578 h 293326"/>
                  <a:gd name="T2" fmla="*/ 4110621 w 293328"/>
                  <a:gd name="T3" fmla="*/ 7487107 h 293326"/>
                  <a:gd name="T4" fmla="*/ 4442221 w 293328"/>
                  <a:gd name="T5" fmla="*/ 7813878 h 293326"/>
                  <a:gd name="T6" fmla="*/ 8522949 w 293328"/>
                  <a:gd name="T7" fmla="*/ 7813878 h 293326"/>
                  <a:gd name="T8" fmla="*/ 7859658 w 293328"/>
                  <a:gd name="T9" fmla="*/ 7160373 h 293326"/>
                  <a:gd name="T10" fmla="*/ 4110621 w 293328"/>
                  <a:gd name="T11" fmla="*/ 8454348 h 293326"/>
                  <a:gd name="T12" fmla="*/ 5991851 w 293328"/>
                  <a:gd name="T13" fmla="*/ 6478409 h 293326"/>
                  <a:gd name="T14" fmla="*/ 6624621 w 293328"/>
                  <a:gd name="T15" fmla="*/ 7123578 h 293326"/>
                  <a:gd name="T16" fmla="*/ 5991851 w 293328"/>
                  <a:gd name="T17" fmla="*/ 7046188 h 293326"/>
                  <a:gd name="T18" fmla="*/ 6677367 w 293328"/>
                  <a:gd name="T19" fmla="*/ 8259035 h 293326"/>
                  <a:gd name="T20" fmla="*/ 5991851 w 293328"/>
                  <a:gd name="T21" fmla="*/ 9136437 h 293326"/>
                  <a:gd name="T22" fmla="*/ 5358978 w 293328"/>
                  <a:gd name="T23" fmla="*/ 8491269 h 293326"/>
                  <a:gd name="T24" fmla="*/ 5991851 w 293328"/>
                  <a:gd name="T25" fmla="*/ 8555819 h 293326"/>
                  <a:gd name="T26" fmla="*/ 5306272 w 293328"/>
                  <a:gd name="T27" fmla="*/ 7342911 h 293326"/>
                  <a:gd name="T28" fmla="*/ 5991851 w 293328"/>
                  <a:gd name="T29" fmla="*/ 6478409 h 293326"/>
                  <a:gd name="T30" fmla="*/ 2563300 w 293328"/>
                  <a:gd name="T31" fmla="*/ 8592102 h 293326"/>
                  <a:gd name="T32" fmla="*/ 9362842 w 293328"/>
                  <a:gd name="T33" fmla="*/ 8592102 h 293326"/>
                  <a:gd name="T34" fmla="*/ 3190900 w 293328"/>
                  <a:gd name="T35" fmla="*/ 6346447 h 293326"/>
                  <a:gd name="T36" fmla="*/ 9035975 w 293328"/>
                  <a:gd name="T37" fmla="*/ 6178653 h 293326"/>
                  <a:gd name="T38" fmla="*/ 9676671 w 293328"/>
                  <a:gd name="T39" fmla="*/ 8734099 h 293326"/>
                  <a:gd name="T40" fmla="*/ 8879035 w 293328"/>
                  <a:gd name="T41" fmla="*/ 9534286 h 293326"/>
                  <a:gd name="T42" fmla="*/ 2406263 w 293328"/>
                  <a:gd name="T43" fmla="*/ 8888979 h 293326"/>
                  <a:gd name="T44" fmla="*/ 2406263 w 293328"/>
                  <a:gd name="T45" fmla="*/ 6656187 h 293326"/>
                  <a:gd name="T46" fmla="*/ 1596249 w 293328"/>
                  <a:gd name="T47" fmla="*/ 5393866 h 293326"/>
                  <a:gd name="T48" fmla="*/ 10342888 w 293328"/>
                  <a:gd name="T49" fmla="*/ 5393866 h 293326"/>
                  <a:gd name="T50" fmla="*/ 10500047 w 293328"/>
                  <a:gd name="T51" fmla="*/ 5057672 h 293326"/>
                  <a:gd name="T52" fmla="*/ 10500047 w 293328"/>
                  <a:gd name="T53" fmla="*/ 10500283 h 293326"/>
                  <a:gd name="T54" fmla="*/ 1268902 w 293328"/>
                  <a:gd name="T55" fmla="*/ 5225783 h 293326"/>
                  <a:gd name="T56" fmla="*/ 6335547 w 293328"/>
                  <a:gd name="T57" fmla="*/ 4148488 h 293326"/>
                  <a:gd name="T58" fmla="*/ 3904986 w 293328"/>
                  <a:gd name="T59" fmla="*/ 4476308 h 293326"/>
                  <a:gd name="T60" fmla="*/ 1194807 w 293328"/>
                  <a:gd name="T61" fmla="*/ 4148488 h 293326"/>
                  <a:gd name="T62" fmla="*/ 2944820 w 293328"/>
                  <a:gd name="T63" fmla="*/ 4476308 h 293326"/>
                  <a:gd name="T64" fmla="*/ 1194807 w 293328"/>
                  <a:gd name="T65" fmla="*/ 4148488 h 293326"/>
                  <a:gd name="T66" fmla="*/ 7427260 w 293328"/>
                  <a:gd name="T67" fmla="*/ 3396588 h 293326"/>
                  <a:gd name="T68" fmla="*/ 6171464 w 293328"/>
                  <a:gd name="T69" fmla="*/ 3396588 h 293326"/>
                  <a:gd name="T70" fmla="*/ 5539982 w 293328"/>
                  <a:gd name="T71" fmla="*/ 3239199 h 293326"/>
                  <a:gd name="T72" fmla="*/ 4611211 w 293328"/>
                  <a:gd name="T73" fmla="*/ 3567085 h 293326"/>
                  <a:gd name="T74" fmla="*/ 2925452 w 293328"/>
                  <a:gd name="T75" fmla="*/ 3239199 h 293326"/>
                  <a:gd name="T76" fmla="*/ 3854194 w 293328"/>
                  <a:gd name="T77" fmla="*/ 3567085 h 293326"/>
                  <a:gd name="T78" fmla="*/ 2925452 w 293328"/>
                  <a:gd name="T79" fmla="*/ 3239199 h 293326"/>
                  <a:gd name="T80" fmla="*/ 2293890 w 293328"/>
                  <a:gd name="T81" fmla="*/ 3396588 h 293326"/>
                  <a:gd name="T82" fmla="*/ 1038174 w 293328"/>
                  <a:gd name="T83" fmla="*/ 3396588 h 293326"/>
                  <a:gd name="T84" fmla="*/ 6475814 w 293328"/>
                  <a:gd name="T85" fmla="*/ 1452999 h 293326"/>
                  <a:gd name="T86" fmla="*/ 6736524 w 293328"/>
                  <a:gd name="T87" fmla="*/ 2104707 h 293326"/>
                  <a:gd name="T88" fmla="*/ 5837123 w 293328"/>
                  <a:gd name="T89" fmla="*/ 1348718 h 293326"/>
                  <a:gd name="T90" fmla="*/ 6215092 w 293328"/>
                  <a:gd name="T91" fmla="*/ 1726732 h 293326"/>
                  <a:gd name="T92" fmla="*/ 1365399 w 293328"/>
                  <a:gd name="T93" fmla="*/ 1400867 h 293326"/>
                  <a:gd name="T94" fmla="*/ 2491089 w 293328"/>
                  <a:gd name="T95" fmla="*/ 2104707 h 293326"/>
                  <a:gd name="T96" fmla="*/ 2491089 w 293328"/>
                  <a:gd name="T97" fmla="*/ 1348718 h 293326"/>
                  <a:gd name="T98" fmla="*/ 6280294 w 293328"/>
                  <a:gd name="T99" fmla="*/ 1192301 h 293326"/>
                  <a:gd name="T100" fmla="*/ 6736524 w 293328"/>
                  <a:gd name="T101" fmla="*/ 2430592 h 293326"/>
                  <a:gd name="T102" fmla="*/ 5133300 w 293328"/>
                  <a:gd name="T103" fmla="*/ 1726732 h 293326"/>
                  <a:gd name="T104" fmla="*/ 2491089 w 293328"/>
                  <a:gd name="T105" fmla="*/ 1022852 h 293326"/>
                  <a:gd name="T106" fmla="*/ 2491089 w 293328"/>
                  <a:gd name="T107" fmla="*/ 2430592 h 293326"/>
                  <a:gd name="T108" fmla="*/ 1038174 w 293328"/>
                  <a:gd name="T109" fmla="*/ 1400867 h 293326"/>
                  <a:gd name="T110" fmla="*/ 7920889 w 293328"/>
                  <a:gd name="T111" fmla="*/ 0 h 293326"/>
                  <a:gd name="T112" fmla="*/ 8352914 w 293328"/>
                  <a:gd name="T113" fmla="*/ 4760749 h 293326"/>
                  <a:gd name="T114" fmla="*/ 7920889 w 293328"/>
                  <a:gd name="T115" fmla="*/ 320804 h 293326"/>
                  <a:gd name="T116" fmla="*/ 314256 w 293328"/>
                  <a:gd name="T117" fmla="*/ 5761657 h 293326"/>
                  <a:gd name="T118" fmla="*/ 955691 w 293328"/>
                  <a:gd name="T119" fmla="*/ 6185102 h 293326"/>
                  <a:gd name="T120" fmla="*/ 0 w 293328"/>
                  <a:gd name="T121" fmla="*/ 5761657 h 2933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93328" h="293326">
                    <a:moveTo>
                      <a:pt x="216329" y="209153"/>
                    </a:moveTo>
                    <a:cubicBezTo>
                      <a:pt x="211582" y="209153"/>
                      <a:pt x="207566" y="213169"/>
                      <a:pt x="207566" y="218281"/>
                    </a:cubicBezTo>
                    <a:cubicBezTo>
                      <a:pt x="207566" y="223028"/>
                      <a:pt x="211582" y="227044"/>
                      <a:pt x="216329" y="227044"/>
                    </a:cubicBezTo>
                    <a:cubicBezTo>
                      <a:pt x="221441" y="227044"/>
                      <a:pt x="225457" y="223028"/>
                      <a:pt x="225457" y="218281"/>
                    </a:cubicBezTo>
                    <a:cubicBezTo>
                      <a:pt x="225457" y="213169"/>
                      <a:pt x="221441" y="209153"/>
                      <a:pt x="216329" y="209153"/>
                    </a:cubicBezTo>
                    <a:close/>
                    <a:moveTo>
                      <a:pt x="113141" y="209153"/>
                    </a:moveTo>
                    <a:cubicBezTo>
                      <a:pt x="108395" y="209153"/>
                      <a:pt x="104013" y="213169"/>
                      <a:pt x="104013" y="218281"/>
                    </a:cubicBezTo>
                    <a:cubicBezTo>
                      <a:pt x="104013" y="223028"/>
                      <a:pt x="108395" y="227044"/>
                      <a:pt x="113141" y="227044"/>
                    </a:cubicBezTo>
                    <a:cubicBezTo>
                      <a:pt x="118253" y="227044"/>
                      <a:pt x="122269" y="223028"/>
                      <a:pt x="122269" y="218281"/>
                    </a:cubicBezTo>
                    <a:cubicBezTo>
                      <a:pt x="122269" y="213169"/>
                      <a:pt x="118253" y="209153"/>
                      <a:pt x="113141" y="209153"/>
                    </a:cubicBezTo>
                    <a:close/>
                    <a:moveTo>
                      <a:pt x="216329" y="200025"/>
                    </a:moveTo>
                    <a:cubicBezTo>
                      <a:pt x="226552" y="200025"/>
                      <a:pt x="234585" y="208423"/>
                      <a:pt x="234585" y="218281"/>
                    </a:cubicBezTo>
                    <a:cubicBezTo>
                      <a:pt x="234585" y="228139"/>
                      <a:pt x="226552" y="236172"/>
                      <a:pt x="216329" y="236172"/>
                    </a:cubicBezTo>
                    <a:cubicBezTo>
                      <a:pt x="206836" y="236172"/>
                      <a:pt x="198438" y="228139"/>
                      <a:pt x="198438" y="218281"/>
                    </a:cubicBezTo>
                    <a:cubicBezTo>
                      <a:pt x="198438" y="208423"/>
                      <a:pt x="206836" y="200025"/>
                      <a:pt x="216329" y="200025"/>
                    </a:cubicBezTo>
                    <a:close/>
                    <a:moveTo>
                      <a:pt x="113141" y="200025"/>
                    </a:moveTo>
                    <a:cubicBezTo>
                      <a:pt x="123000" y="200025"/>
                      <a:pt x="131398" y="208423"/>
                      <a:pt x="131398" y="218281"/>
                    </a:cubicBezTo>
                    <a:cubicBezTo>
                      <a:pt x="131398" y="228139"/>
                      <a:pt x="123000" y="236172"/>
                      <a:pt x="113141" y="236172"/>
                    </a:cubicBezTo>
                    <a:cubicBezTo>
                      <a:pt x="103283" y="236172"/>
                      <a:pt x="95250" y="228139"/>
                      <a:pt x="95250" y="218281"/>
                    </a:cubicBezTo>
                    <a:cubicBezTo>
                      <a:pt x="95250" y="208423"/>
                      <a:pt x="103283" y="200025"/>
                      <a:pt x="113141" y="200025"/>
                    </a:cubicBezTo>
                    <a:close/>
                    <a:moveTo>
                      <a:pt x="164919" y="180975"/>
                    </a:moveTo>
                    <a:cubicBezTo>
                      <a:pt x="167096" y="180975"/>
                      <a:pt x="169273" y="182777"/>
                      <a:pt x="169273" y="185300"/>
                    </a:cubicBezTo>
                    <a:lnTo>
                      <a:pt x="169273" y="188544"/>
                    </a:lnTo>
                    <a:cubicBezTo>
                      <a:pt x="175079" y="189986"/>
                      <a:pt x="180159" y="193591"/>
                      <a:pt x="182336" y="198997"/>
                    </a:cubicBezTo>
                    <a:cubicBezTo>
                      <a:pt x="183062" y="201160"/>
                      <a:pt x="182336" y="203683"/>
                      <a:pt x="179796" y="204764"/>
                    </a:cubicBezTo>
                    <a:cubicBezTo>
                      <a:pt x="177256" y="205846"/>
                      <a:pt x="175079" y="204764"/>
                      <a:pt x="173990" y="202241"/>
                    </a:cubicBezTo>
                    <a:cubicBezTo>
                      <a:pt x="172539" y="198997"/>
                      <a:pt x="168910" y="196835"/>
                      <a:pt x="164919" y="196835"/>
                    </a:cubicBezTo>
                    <a:cubicBezTo>
                      <a:pt x="159476" y="196835"/>
                      <a:pt x="155122" y="200800"/>
                      <a:pt x="155122" y="205125"/>
                    </a:cubicBezTo>
                    <a:cubicBezTo>
                      <a:pt x="155122" y="210892"/>
                      <a:pt x="158387" y="213415"/>
                      <a:pt x="164919" y="213415"/>
                    </a:cubicBezTo>
                    <a:cubicBezTo>
                      <a:pt x="176167" y="213415"/>
                      <a:pt x="183787" y="220264"/>
                      <a:pt x="183787" y="230716"/>
                    </a:cubicBezTo>
                    <a:cubicBezTo>
                      <a:pt x="183787" y="239007"/>
                      <a:pt x="177256" y="245495"/>
                      <a:pt x="169273" y="247657"/>
                    </a:cubicBezTo>
                    <a:lnTo>
                      <a:pt x="169273" y="250901"/>
                    </a:lnTo>
                    <a:cubicBezTo>
                      <a:pt x="169273" y="253064"/>
                      <a:pt x="167096" y="255227"/>
                      <a:pt x="164919" y="255227"/>
                    </a:cubicBezTo>
                    <a:cubicBezTo>
                      <a:pt x="162379" y="255227"/>
                      <a:pt x="160564" y="253064"/>
                      <a:pt x="160564" y="250901"/>
                    </a:cubicBezTo>
                    <a:lnTo>
                      <a:pt x="160564" y="247657"/>
                    </a:lnTo>
                    <a:cubicBezTo>
                      <a:pt x="154759" y="246216"/>
                      <a:pt x="149679" y="242611"/>
                      <a:pt x="147502" y="237204"/>
                    </a:cubicBezTo>
                    <a:cubicBezTo>
                      <a:pt x="146413" y="235042"/>
                      <a:pt x="147502" y="232519"/>
                      <a:pt x="150042" y="231437"/>
                    </a:cubicBezTo>
                    <a:cubicBezTo>
                      <a:pt x="152219" y="230356"/>
                      <a:pt x="154759" y="231437"/>
                      <a:pt x="155847" y="233600"/>
                    </a:cubicBezTo>
                    <a:cubicBezTo>
                      <a:pt x="157299" y="237204"/>
                      <a:pt x="160927" y="239007"/>
                      <a:pt x="164919" y="239007"/>
                    </a:cubicBezTo>
                    <a:cubicBezTo>
                      <a:pt x="170362" y="239007"/>
                      <a:pt x="174716" y="235402"/>
                      <a:pt x="174716" y="230716"/>
                    </a:cubicBezTo>
                    <a:cubicBezTo>
                      <a:pt x="174716" y="225310"/>
                      <a:pt x="171450" y="222426"/>
                      <a:pt x="164919" y="222426"/>
                    </a:cubicBezTo>
                    <a:cubicBezTo>
                      <a:pt x="151130" y="222426"/>
                      <a:pt x="146050" y="213415"/>
                      <a:pt x="146050" y="205125"/>
                    </a:cubicBezTo>
                    <a:cubicBezTo>
                      <a:pt x="146050" y="197195"/>
                      <a:pt x="152219" y="190347"/>
                      <a:pt x="160564" y="188544"/>
                    </a:cubicBezTo>
                    <a:lnTo>
                      <a:pt x="160564" y="185300"/>
                    </a:lnTo>
                    <a:cubicBezTo>
                      <a:pt x="160564" y="182777"/>
                      <a:pt x="162379" y="180975"/>
                      <a:pt x="164919" y="180975"/>
                    </a:cubicBezTo>
                    <a:close/>
                    <a:moveTo>
                      <a:pt x="87826" y="177288"/>
                    </a:moveTo>
                    <a:cubicBezTo>
                      <a:pt x="86387" y="185941"/>
                      <a:pt x="79548" y="192791"/>
                      <a:pt x="70551" y="194594"/>
                    </a:cubicBezTo>
                    <a:lnTo>
                      <a:pt x="70551" y="240021"/>
                    </a:lnTo>
                    <a:cubicBezTo>
                      <a:pt x="79548" y="241823"/>
                      <a:pt x="86387" y="248674"/>
                      <a:pt x="87826" y="257326"/>
                    </a:cubicBezTo>
                    <a:lnTo>
                      <a:pt x="240067" y="257326"/>
                    </a:lnTo>
                    <a:cubicBezTo>
                      <a:pt x="241867" y="248674"/>
                      <a:pt x="248705" y="241823"/>
                      <a:pt x="257702" y="240021"/>
                    </a:cubicBezTo>
                    <a:lnTo>
                      <a:pt x="257702" y="194594"/>
                    </a:lnTo>
                    <a:cubicBezTo>
                      <a:pt x="248705" y="192791"/>
                      <a:pt x="241867" y="185941"/>
                      <a:pt x="240067" y="177288"/>
                    </a:cubicBezTo>
                    <a:lnTo>
                      <a:pt x="87826" y="177288"/>
                    </a:lnTo>
                    <a:close/>
                    <a:moveTo>
                      <a:pt x="83867" y="168275"/>
                    </a:moveTo>
                    <a:lnTo>
                      <a:pt x="244386" y="168275"/>
                    </a:lnTo>
                    <a:cubicBezTo>
                      <a:pt x="246545" y="168275"/>
                      <a:pt x="248705" y="170078"/>
                      <a:pt x="248705" y="172601"/>
                    </a:cubicBezTo>
                    <a:cubicBezTo>
                      <a:pt x="248705" y="180172"/>
                      <a:pt x="254463" y="185941"/>
                      <a:pt x="262021" y="185941"/>
                    </a:cubicBezTo>
                    <a:cubicBezTo>
                      <a:pt x="264541" y="185941"/>
                      <a:pt x="266340" y="188104"/>
                      <a:pt x="266340" y="190628"/>
                    </a:cubicBezTo>
                    <a:lnTo>
                      <a:pt x="266340" y="243987"/>
                    </a:lnTo>
                    <a:cubicBezTo>
                      <a:pt x="266340" y="246510"/>
                      <a:pt x="264541" y="248313"/>
                      <a:pt x="262021" y="248313"/>
                    </a:cubicBezTo>
                    <a:cubicBezTo>
                      <a:pt x="254463" y="248313"/>
                      <a:pt x="248705" y="254442"/>
                      <a:pt x="248705" y="262013"/>
                    </a:cubicBezTo>
                    <a:cubicBezTo>
                      <a:pt x="248705" y="264176"/>
                      <a:pt x="246545" y="266340"/>
                      <a:pt x="244386" y="266340"/>
                    </a:cubicBezTo>
                    <a:lnTo>
                      <a:pt x="83867" y="266340"/>
                    </a:lnTo>
                    <a:cubicBezTo>
                      <a:pt x="81348" y="266340"/>
                      <a:pt x="79548" y="264176"/>
                      <a:pt x="79548" y="262013"/>
                    </a:cubicBezTo>
                    <a:cubicBezTo>
                      <a:pt x="79548" y="254442"/>
                      <a:pt x="73790" y="248313"/>
                      <a:pt x="66232" y="248313"/>
                    </a:cubicBezTo>
                    <a:cubicBezTo>
                      <a:pt x="63712" y="248313"/>
                      <a:pt x="61913" y="246510"/>
                      <a:pt x="61913" y="243987"/>
                    </a:cubicBezTo>
                    <a:lnTo>
                      <a:pt x="61913" y="190628"/>
                    </a:lnTo>
                    <a:cubicBezTo>
                      <a:pt x="61913" y="188104"/>
                      <a:pt x="63712" y="185941"/>
                      <a:pt x="66232" y="185941"/>
                    </a:cubicBezTo>
                    <a:cubicBezTo>
                      <a:pt x="73790" y="185941"/>
                      <a:pt x="79548" y="180172"/>
                      <a:pt x="79548" y="172601"/>
                    </a:cubicBezTo>
                    <a:cubicBezTo>
                      <a:pt x="79548" y="170078"/>
                      <a:pt x="81348" y="168275"/>
                      <a:pt x="83867" y="168275"/>
                    </a:cubicBezTo>
                    <a:close/>
                    <a:moveTo>
                      <a:pt x="43935" y="150677"/>
                    </a:moveTo>
                    <a:lnTo>
                      <a:pt x="43935" y="284297"/>
                    </a:lnTo>
                    <a:lnTo>
                      <a:pt x="284678" y="284297"/>
                    </a:lnTo>
                    <a:lnTo>
                      <a:pt x="284678" y="150677"/>
                    </a:lnTo>
                    <a:lnTo>
                      <a:pt x="43935" y="150677"/>
                    </a:lnTo>
                    <a:close/>
                    <a:moveTo>
                      <a:pt x="39610" y="141287"/>
                    </a:moveTo>
                    <a:lnTo>
                      <a:pt x="289003" y="141287"/>
                    </a:lnTo>
                    <a:cubicBezTo>
                      <a:pt x="291526" y="141287"/>
                      <a:pt x="293328" y="143454"/>
                      <a:pt x="293328" y="145982"/>
                    </a:cubicBezTo>
                    <a:lnTo>
                      <a:pt x="293328" y="288992"/>
                    </a:lnTo>
                    <a:cubicBezTo>
                      <a:pt x="293328" y="291520"/>
                      <a:pt x="291526" y="293326"/>
                      <a:pt x="289003" y="293326"/>
                    </a:cubicBezTo>
                    <a:lnTo>
                      <a:pt x="39610" y="293326"/>
                    </a:lnTo>
                    <a:cubicBezTo>
                      <a:pt x="37087" y="293326"/>
                      <a:pt x="34925" y="291520"/>
                      <a:pt x="34925" y="288992"/>
                    </a:cubicBezTo>
                    <a:lnTo>
                      <a:pt x="34925" y="145982"/>
                    </a:lnTo>
                    <a:cubicBezTo>
                      <a:pt x="34925" y="143454"/>
                      <a:pt x="37087" y="141287"/>
                      <a:pt x="39610" y="141287"/>
                    </a:cubicBezTo>
                    <a:close/>
                    <a:moveTo>
                      <a:pt x="107481" y="115887"/>
                    </a:moveTo>
                    <a:lnTo>
                      <a:pt x="174380" y="115887"/>
                    </a:lnTo>
                    <a:cubicBezTo>
                      <a:pt x="177242" y="115887"/>
                      <a:pt x="179030" y="118085"/>
                      <a:pt x="179030" y="120283"/>
                    </a:cubicBezTo>
                    <a:cubicBezTo>
                      <a:pt x="179030" y="122848"/>
                      <a:pt x="177242" y="125046"/>
                      <a:pt x="174380" y="125046"/>
                    </a:cubicBezTo>
                    <a:lnTo>
                      <a:pt x="107481" y="125046"/>
                    </a:lnTo>
                    <a:cubicBezTo>
                      <a:pt x="104977" y="125046"/>
                      <a:pt x="103188" y="122848"/>
                      <a:pt x="103188" y="120283"/>
                    </a:cubicBezTo>
                    <a:cubicBezTo>
                      <a:pt x="103188" y="118085"/>
                      <a:pt x="104977" y="115887"/>
                      <a:pt x="107481" y="115887"/>
                    </a:cubicBezTo>
                    <a:close/>
                    <a:moveTo>
                      <a:pt x="32888" y="115887"/>
                    </a:moveTo>
                    <a:lnTo>
                      <a:pt x="81052" y="115887"/>
                    </a:lnTo>
                    <a:cubicBezTo>
                      <a:pt x="83568" y="115887"/>
                      <a:pt x="85365" y="118085"/>
                      <a:pt x="85365" y="120283"/>
                    </a:cubicBezTo>
                    <a:cubicBezTo>
                      <a:pt x="85365" y="122848"/>
                      <a:pt x="83568" y="125046"/>
                      <a:pt x="81052" y="125046"/>
                    </a:cubicBezTo>
                    <a:lnTo>
                      <a:pt x="32888" y="125046"/>
                    </a:lnTo>
                    <a:cubicBezTo>
                      <a:pt x="30372" y="125046"/>
                      <a:pt x="28575" y="122848"/>
                      <a:pt x="28575" y="120283"/>
                    </a:cubicBezTo>
                    <a:cubicBezTo>
                      <a:pt x="28575" y="118085"/>
                      <a:pt x="30372" y="115887"/>
                      <a:pt x="32888" y="115887"/>
                    </a:cubicBezTo>
                    <a:close/>
                    <a:moveTo>
                      <a:pt x="174544" y="90487"/>
                    </a:moveTo>
                    <a:lnTo>
                      <a:pt x="200107" y="90487"/>
                    </a:lnTo>
                    <a:cubicBezTo>
                      <a:pt x="202628" y="90487"/>
                      <a:pt x="204428" y="92685"/>
                      <a:pt x="204428" y="94883"/>
                    </a:cubicBezTo>
                    <a:cubicBezTo>
                      <a:pt x="204428" y="97448"/>
                      <a:pt x="202628" y="99646"/>
                      <a:pt x="200107" y="99646"/>
                    </a:cubicBezTo>
                    <a:lnTo>
                      <a:pt x="174544" y="99646"/>
                    </a:lnTo>
                    <a:cubicBezTo>
                      <a:pt x="172023" y="99646"/>
                      <a:pt x="169863" y="97448"/>
                      <a:pt x="169863" y="94883"/>
                    </a:cubicBezTo>
                    <a:cubicBezTo>
                      <a:pt x="169863" y="92685"/>
                      <a:pt x="172023" y="90487"/>
                      <a:pt x="174544" y="90487"/>
                    </a:cubicBezTo>
                    <a:close/>
                    <a:moveTo>
                      <a:pt x="126919" y="90487"/>
                    </a:moveTo>
                    <a:lnTo>
                      <a:pt x="152482" y="90487"/>
                    </a:lnTo>
                    <a:cubicBezTo>
                      <a:pt x="154643" y="90487"/>
                      <a:pt x="156803" y="92685"/>
                      <a:pt x="156803" y="94883"/>
                    </a:cubicBezTo>
                    <a:cubicBezTo>
                      <a:pt x="156803" y="97448"/>
                      <a:pt x="154643" y="99646"/>
                      <a:pt x="152482" y="99646"/>
                    </a:cubicBezTo>
                    <a:lnTo>
                      <a:pt x="126919" y="99646"/>
                    </a:lnTo>
                    <a:cubicBezTo>
                      <a:pt x="124398" y="99646"/>
                      <a:pt x="122238" y="97448"/>
                      <a:pt x="122238" y="94883"/>
                    </a:cubicBezTo>
                    <a:cubicBezTo>
                      <a:pt x="122238" y="92685"/>
                      <a:pt x="124398" y="90487"/>
                      <a:pt x="126919" y="90487"/>
                    </a:cubicBezTo>
                    <a:close/>
                    <a:moveTo>
                      <a:pt x="80520" y="90487"/>
                    </a:moveTo>
                    <a:lnTo>
                      <a:pt x="106084" y="90487"/>
                    </a:lnTo>
                    <a:cubicBezTo>
                      <a:pt x="108965" y="90487"/>
                      <a:pt x="110765" y="92685"/>
                      <a:pt x="110765" y="94883"/>
                    </a:cubicBezTo>
                    <a:cubicBezTo>
                      <a:pt x="110765" y="97448"/>
                      <a:pt x="108965" y="99646"/>
                      <a:pt x="106084" y="99646"/>
                    </a:cubicBezTo>
                    <a:lnTo>
                      <a:pt x="80520" y="99646"/>
                    </a:lnTo>
                    <a:cubicBezTo>
                      <a:pt x="78000" y="99646"/>
                      <a:pt x="76200" y="97448"/>
                      <a:pt x="76200" y="94883"/>
                    </a:cubicBezTo>
                    <a:cubicBezTo>
                      <a:pt x="76200" y="92685"/>
                      <a:pt x="78000" y="90487"/>
                      <a:pt x="80520" y="90487"/>
                    </a:cubicBezTo>
                    <a:close/>
                    <a:moveTo>
                      <a:pt x="32940" y="90487"/>
                    </a:moveTo>
                    <a:lnTo>
                      <a:pt x="58770" y="90487"/>
                    </a:lnTo>
                    <a:cubicBezTo>
                      <a:pt x="61317" y="90487"/>
                      <a:pt x="63136" y="92685"/>
                      <a:pt x="63136" y="94883"/>
                    </a:cubicBezTo>
                    <a:cubicBezTo>
                      <a:pt x="63136" y="97448"/>
                      <a:pt x="61317" y="99646"/>
                      <a:pt x="58770" y="99646"/>
                    </a:cubicBezTo>
                    <a:lnTo>
                      <a:pt x="32940" y="99646"/>
                    </a:lnTo>
                    <a:cubicBezTo>
                      <a:pt x="30394" y="99646"/>
                      <a:pt x="28575" y="97448"/>
                      <a:pt x="28575" y="94883"/>
                    </a:cubicBezTo>
                    <a:cubicBezTo>
                      <a:pt x="28575" y="92685"/>
                      <a:pt x="30394" y="90487"/>
                      <a:pt x="32940" y="90487"/>
                    </a:cubicBezTo>
                    <a:close/>
                    <a:moveTo>
                      <a:pt x="185415" y="37677"/>
                    </a:moveTo>
                    <a:cubicBezTo>
                      <a:pt x="182545" y="37677"/>
                      <a:pt x="180034" y="38770"/>
                      <a:pt x="178240" y="40590"/>
                    </a:cubicBezTo>
                    <a:cubicBezTo>
                      <a:pt x="179316" y="42775"/>
                      <a:pt x="179675" y="45688"/>
                      <a:pt x="179675" y="48236"/>
                    </a:cubicBezTo>
                    <a:cubicBezTo>
                      <a:pt x="179675" y="50785"/>
                      <a:pt x="179316" y="53698"/>
                      <a:pt x="178240" y="56247"/>
                    </a:cubicBezTo>
                    <a:cubicBezTo>
                      <a:pt x="180034" y="57703"/>
                      <a:pt x="182545" y="58795"/>
                      <a:pt x="185415" y="58795"/>
                    </a:cubicBezTo>
                    <a:cubicBezTo>
                      <a:pt x="190797" y="58795"/>
                      <a:pt x="195460" y="54062"/>
                      <a:pt x="195460" y="48236"/>
                    </a:cubicBezTo>
                    <a:cubicBezTo>
                      <a:pt x="195460" y="42411"/>
                      <a:pt x="190797" y="37677"/>
                      <a:pt x="185415" y="37677"/>
                    </a:cubicBezTo>
                    <a:close/>
                    <a:moveTo>
                      <a:pt x="160661" y="37677"/>
                    </a:moveTo>
                    <a:cubicBezTo>
                      <a:pt x="154921" y="37677"/>
                      <a:pt x="150257" y="42411"/>
                      <a:pt x="150257" y="48236"/>
                    </a:cubicBezTo>
                    <a:cubicBezTo>
                      <a:pt x="150257" y="54062"/>
                      <a:pt x="154921" y="58795"/>
                      <a:pt x="160661" y="58795"/>
                    </a:cubicBezTo>
                    <a:cubicBezTo>
                      <a:pt x="166401" y="58795"/>
                      <a:pt x="171065" y="54062"/>
                      <a:pt x="171065" y="48236"/>
                    </a:cubicBezTo>
                    <a:cubicBezTo>
                      <a:pt x="171065" y="42411"/>
                      <a:pt x="166401" y="37677"/>
                      <a:pt x="160661" y="37677"/>
                    </a:cubicBezTo>
                    <a:close/>
                    <a:moveTo>
                      <a:pt x="39023" y="37677"/>
                    </a:moveTo>
                    <a:cubicBezTo>
                      <a:pt x="38303" y="37677"/>
                      <a:pt x="37582" y="38406"/>
                      <a:pt x="37582" y="39134"/>
                    </a:cubicBezTo>
                    <a:lnTo>
                      <a:pt x="37582" y="57339"/>
                    </a:lnTo>
                    <a:cubicBezTo>
                      <a:pt x="37582" y="58067"/>
                      <a:pt x="38303" y="58795"/>
                      <a:pt x="39023" y="58795"/>
                    </a:cubicBezTo>
                    <a:lnTo>
                      <a:pt x="68566" y="58795"/>
                    </a:lnTo>
                    <a:cubicBezTo>
                      <a:pt x="69647" y="58795"/>
                      <a:pt x="70007" y="58067"/>
                      <a:pt x="70007" y="57339"/>
                    </a:cubicBezTo>
                    <a:lnTo>
                      <a:pt x="70007" y="39134"/>
                    </a:lnTo>
                    <a:cubicBezTo>
                      <a:pt x="70007" y="38406"/>
                      <a:pt x="69647" y="37677"/>
                      <a:pt x="68566" y="37677"/>
                    </a:cubicBezTo>
                    <a:lnTo>
                      <a:pt x="39023" y="37677"/>
                    </a:lnTo>
                    <a:close/>
                    <a:moveTo>
                      <a:pt x="160661" y="28575"/>
                    </a:moveTo>
                    <a:cubicBezTo>
                      <a:pt x="165325" y="28575"/>
                      <a:pt x="169630" y="30760"/>
                      <a:pt x="172859" y="33308"/>
                    </a:cubicBezTo>
                    <a:cubicBezTo>
                      <a:pt x="176446" y="30395"/>
                      <a:pt x="180393" y="28575"/>
                      <a:pt x="185415" y="28575"/>
                    </a:cubicBezTo>
                    <a:cubicBezTo>
                      <a:pt x="195819" y="28575"/>
                      <a:pt x="204429" y="37313"/>
                      <a:pt x="204429" y="48236"/>
                    </a:cubicBezTo>
                    <a:cubicBezTo>
                      <a:pt x="204429" y="59159"/>
                      <a:pt x="195819" y="67898"/>
                      <a:pt x="185415" y="67898"/>
                    </a:cubicBezTo>
                    <a:cubicBezTo>
                      <a:pt x="180393" y="67898"/>
                      <a:pt x="176446" y="66077"/>
                      <a:pt x="172859" y="63165"/>
                    </a:cubicBezTo>
                    <a:cubicBezTo>
                      <a:pt x="169630" y="66077"/>
                      <a:pt x="165325" y="67898"/>
                      <a:pt x="160661" y="67898"/>
                    </a:cubicBezTo>
                    <a:cubicBezTo>
                      <a:pt x="149898" y="67898"/>
                      <a:pt x="141288" y="59159"/>
                      <a:pt x="141288" y="48236"/>
                    </a:cubicBezTo>
                    <a:cubicBezTo>
                      <a:pt x="141288" y="37313"/>
                      <a:pt x="149898" y="28575"/>
                      <a:pt x="160661" y="28575"/>
                    </a:cubicBezTo>
                    <a:close/>
                    <a:moveTo>
                      <a:pt x="39023" y="28575"/>
                    </a:moveTo>
                    <a:lnTo>
                      <a:pt x="68566" y="28575"/>
                    </a:lnTo>
                    <a:cubicBezTo>
                      <a:pt x="74331" y="28575"/>
                      <a:pt x="79015" y="33308"/>
                      <a:pt x="79015" y="39134"/>
                    </a:cubicBezTo>
                    <a:lnTo>
                      <a:pt x="79015" y="57339"/>
                    </a:lnTo>
                    <a:cubicBezTo>
                      <a:pt x="79015" y="63165"/>
                      <a:pt x="74331" y="67898"/>
                      <a:pt x="68566" y="67898"/>
                    </a:cubicBezTo>
                    <a:lnTo>
                      <a:pt x="39023" y="67898"/>
                    </a:lnTo>
                    <a:cubicBezTo>
                      <a:pt x="32898" y="67898"/>
                      <a:pt x="28575" y="63165"/>
                      <a:pt x="28575" y="57339"/>
                    </a:cubicBezTo>
                    <a:lnTo>
                      <a:pt x="28575" y="39134"/>
                    </a:lnTo>
                    <a:cubicBezTo>
                      <a:pt x="28575" y="33308"/>
                      <a:pt x="32898" y="28575"/>
                      <a:pt x="39023" y="28575"/>
                    </a:cubicBezTo>
                    <a:close/>
                    <a:moveTo>
                      <a:pt x="16216" y="0"/>
                    </a:moveTo>
                    <a:lnTo>
                      <a:pt x="218014" y="0"/>
                    </a:lnTo>
                    <a:cubicBezTo>
                      <a:pt x="227022" y="0"/>
                      <a:pt x="234590" y="7169"/>
                      <a:pt x="234590" y="16131"/>
                    </a:cubicBezTo>
                    <a:lnTo>
                      <a:pt x="234590" y="128331"/>
                    </a:lnTo>
                    <a:cubicBezTo>
                      <a:pt x="234590" y="130841"/>
                      <a:pt x="232428" y="132991"/>
                      <a:pt x="229905" y="132991"/>
                    </a:cubicBezTo>
                    <a:cubicBezTo>
                      <a:pt x="227383" y="132991"/>
                      <a:pt x="225581" y="130841"/>
                      <a:pt x="225581" y="128331"/>
                    </a:cubicBezTo>
                    <a:lnTo>
                      <a:pt x="225581" y="16131"/>
                    </a:lnTo>
                    <a:cubicBezTo>
                      <a:pt x="225581" y="12188"/>
                      <a:pt x="222338" y="8962"/>
                      <a:pt x="218014" y="8962"/>
                    </a:cubicBezTo>
                    <a:lnTo>
                      <a:pt x="16216" y="8962"/>
                    </a:lnTo>
                    <a:cubicBezTo>
                      <a:pt x="11892" y="8962"/>
                      <a:pt x="8648" y="12188"/>
                      <a:pt x="8648" y="16131"/>
                    </a:cubicBezTo>
                    <a:lnTo>
                      <a:pt x="8648" y="160952"/>
                    </a:lnTo>
                    <a:cubicBezTo>
                      <a:pt x="8648" y="165254"/>
                      <a:pt x="11892" y="168480"/>
                      <a:pt x="16216" y="168480"/>
                    </a:cubicBezTo>
                    <a:lnTo>
                      <a:pt x="21981" y="168480"/>
                    </a:lnTo>
                    <a:cubicBezTo>
                      <a:pt x="24504" y="168480"/>
                      <a:pt x="26306" y="170272"/>
                      <a:pt x="26306" y="172781"/>
                    </a:cubicBezTo>
                    <a:cubicBezTo>
                      <a:pt x="26306" y="175291"/>
                      <a:pt x="24504" y="177441"/>
                      <a:pt x="21981" y="177441"/>
                    </a:cubicBezTo>
                    <a:lnTo>
                      <a:pt x="16216" y="177441"/>
                    </a:lnTo>
                    <a:cubicBezTo>
                      <a:pt x="7207" y="177441"/>
                      <a:pt x="0" y="169914"/>
                      <a:pt x="0" y="160952"/>
                    </a:cubicBezTo>
                    <a:lnTo>
                      <a:pt x="0" y="16131"/>
                    </a:lnTo>
                    <a:cubicBezTo>
                      <a:pt x="0" y="7169"/>
                      <a:pt x="7207" y="0"/>
                      <a:pt x="16216" y="0"/>
                    </a:cubicBezTo>
                    <a:close/>
                  </a:path>
                </a:pathLst>
              </a:custGeom>
              <a:solidFill>
                <a:schemeClr val="bg1"/>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sp>
            <p:nvSpPr>
              <p:cNvPr id="79" name="Freeform 932">
                <a:extLst>
                  <a:ext uri="{FF2B5EF4-FFF2-40B4-BE49-F238E27FC236}">
                    <a16:creationId xmlns:a16="http://schemas.microsoft.com/office/drawing/2014/main" id="{453F3C5A-BF69-4E60-B213-C4D9B5A1F31E}"/>
                  </a:ext>
                </a:extLst>
              </p:cNvPr>
              <p:cNvSpPr>
                <a:spLocks noChangeAspect="1"/>
              </p:cNvSpPr>
              <p:nvPr/>
            </p:nvSpPr>
            <p:spPr bwMode="auto">
              <a:xfrm>
                <a:off x="4133791" y="3643775"/>
                <a:ext cx="368433" cy="367338"/>
              </a:xfrm>
              <a:custGeom>
                <a:avLst/>
                <a:gdLst>
                  <a:gd name="T0" fmla="*/ 6095595 w 293327"/>
                  <a:gd name="T1" fmla="*/ 8948186 h 293328"/>
                  <a:gd name="T2" fmla="*/ 7367182 w 293327"/>
                  <a:gd name="T3" fmla="*/ 9215487 h 293328"/>
                  <a:gd name="T4" fmla="*/ 7655617 w 293327"/>
                  <a:gd name="T5" fmla="*/ 8362698 h 293328"/>
                  <a:gd name="T6" fmla="*/ 3265833 w 293327"/>
                  <a:gd name="T7" fmla="*/ 8273602 h 293328"/>
                  <a:gd name="T8" fmla="*/ 3083357 w 293327"/>
                  <a:gd name="T9" fmla="*/ 8999110 h 293328"/>
                  <a:gd name="T10" fmla="*/ 4543306 w 293327"/>
                  <a:gd name="T11" fmla="*/ 9139131 h 293328"/>
                  <a:gd name="T12" fmla="*/ 4321683 w 293327"/>
                  <a:gd name="T13" fmla="*/ 8273602 h 293328"/>
                  <a:gd name="T14" fmla="*/ 7445859 w 293327"/>
                  <a:gd name="T15" fmla="*/ 7955366 h 293328"/>
                  <a:gd name="T16" fmla="*/ 7957115 w 293327"/>
                  <a:gd name="T17" fmla="*/ 9050024 h 293328"/>
                  <a:gd name="T18" fmla="*/ 5925230 w 293327"/>
                  <a:gd name="T19" fmla="*/ 9355518 h 293328"/>
                  <a:gd name="T20" fmla="*/ 6384047 w 293327"/>
                  <a:gd name="T21" fmla="*/ 7955366 h 293328"/>
                  <a:gd name="T22" fmla="*/ 4921303 w 293327"/>
                  <a:gd name="T23" fmla="*/ 8502717 h 293328"/>
                  <a:gd name="T24" fmla="*/ 4347750 w 293327"/>
                  <a:gd name="T25" fmla="*/ 9533672 h 293328"/>
                  <a:gd name="T26" fmla="*/ 2679307 w 293327"/>
                  <a:gd name="T27" fmla="*/ 8629981 h 293328"/>
                  <a:gd name="T28" fmla="*/ 6493252 w 293327"/>
                  <a:gd name="T29" fmla="*/ 5946382 h 293328"/>
                  <a:gd name="T30" fmla="*/ 6285609 w 293327"/>
                  <a:gd name="T31" fmla="*/ 6806040 h 293328"/>
                  <a:gd name="T32" fmla="*/ 8037609 w 293327"/>
                  <a:gd name="T33" fmla="*/ 6677724 h 293328"/>
                  <a:gd name="T34" fmla="*/ 7855873 w 293327"/>
                  <a:gd name="T35" fmla="*/ 5946382 h 293328"/>
                  <a:gd name="T36" fmla="*/ 2651821 w 293327"/>
                  <a:gd name="T37" fmla="*/ 6036181 h 293328"/>
                  <a:gd name="T38" fmla="*/ 2937267 w 293327"/>
                  <a:gd name="T39" fmla="*/ 6895839 h 293328"/>
                  <a:gd name="T40" fmla="*/ 4507579 w 293327"/>
                  <a:gd name="T41" fmla="*/ 6613578 h 293328"/>
                  <a:gd name="T42" fmla="*/ 2859450 w 293327"/>
                  <a:gd name="T43" fmla="*/ 5946382 h 293328"/>
                  <a:gd name="T44" fmla="*/ 8297143 w 293327"/>
                  <a:gd name="T45" fmla="*/ 5830910 h 293328"/>
                  <a:gd name="T46" fmla="*/ 7778005 w 293327"/>
                  <a:gd name="T47" fmla="*/ 7203826 h 293328"/>
                  <a:gd name="T48" fmla="*/ 5883279 w 293327"/>
                  <a:gd name="T49" fmla="*/ 6600738 h 293328"/>
                  <a:gd name="T50" fmla="*/ 2859450 w 293327"/>
                  <a:gd name="T51" fmla="*/ 5625582 h 293328"/>
                  <a:gd name="T52" fmla="*/ 4819115 w 293327"/>
                  <a:gd name="T53" fmla="*/ 6600738 h 293328"/>
                  <a:gd name="T54" fmla="*/ 2937267 w 293327"/>
                  <a:gd name="T55" fmla="*/ 7203826 h 293328"/>
                  <a:gd name="T56" fmla="*/ 2405182 w 293327"/>
                  <a:gd name="T57" fmla="*/ 5830910 h 293328"/>
                  <a:gd name="T58" fmla="*/ 2026899 w 293327"/>
                  <a:gd name="T59" fmla="*/ 9817636 h 293328"/>
                  <a:gd name="T60" fmla="*/ 8617547 w 293327"/>
                  <a:gd name="T61" fmla="*/ 9817636 h 293328"/>
                  <a:gd name="T62" fmla="*/ 5322244 w 293327"/>
                  <a:gd name="T63" fmla="*/ 5417053 h 293328"/>
                  <a:gd name="T64" fmla="*/ 5344545 w 293327"/>
                  <a:gd name="T65" fmla="*/ 2613882 h 293328"/>
                  <a:gd name="T66" fmla="*/ 6103762 w 293327"/>
                  <a:gd name="T67" fmla="*/ 3361876 h 293328"/>
                  <a:gd name="T68" fmla="*/ 5514725 w 293327"/>
                  <a:gd name="T69" fmla="*/ 3671393 h 293328"/>
                  <a:gd name="T70" fmla="*/ 5187411 w 293327"/>
                  <a:gd name="T71" fmla="*/ 4264628 h 293328"/>
                  <a:gd name="T72" fmla="*/ 4441236 w 293327"/>
                  <a:gd name="T73" fmla="*/ 3516634 h 293328"/>
                  <a:gd name="T74" fmla="*/ 5187411 w 293327"/>
                  <a:gd name="T75" fmla="*/ 2781553 h 293328"/>
                  <a:gd name="T76" fmla="*/ 3766079 w 293327"/>
                  <a:gd name="T77" fmla="*/ 3551307 h 293328"/>
                  <a:gd name="T78" fmla="*/ 5322244 w 293327"/>
                  <a:gd name="T79" fmla="*/ 2020163 h 293328"/>
                  <a:gd name="T80" fmla="*/ 7806817 w 293327"/>
                  <a:gd name="T81" fmla="*/ 1273880 h 293328"/>
                  <a:gd name="T82" fmla="*/ 2850703 w 293327"/>
                  <a:gd name="T83" fmla="*/ 321688 h 293328"/>
                  <a:gd name="T84" fmla="*/ 3334594 w 293327"/>
                  <a:gd name="T85" fmla="*/ 797696 h 293328"/>
                  <a:gd name="T86" fmla="*/ 3661517 w 293327"/>
                  <a:gd name="T87" fmla="*/ 797696 h 293328"/>
                  <a:gd name="T88" fmla="*/ 863003 w 293327"/>
                  <a:gd name="T89" fmla="*/ 4670801 h 293328"/>
                  <a:gd name="T90" fmla="*/ 5322244 w 293327"/>
                  <a:gd name="T91" fmla="*/ 1698446 h 293328"/>
                  <a:gd name="T92" fmla="*/ 9794485 w 293327"/>
                  <a:gd name="T93" fmla="*/ 4670801 h 293328"/>
                  <a:gd name="T94" fmla="*/ 7009129 w 293327"/>
                  <a:gd name="T95" fmla="*/ 797696 h 293328"/>
                  <a:gd name="T96" fmla="*/ 8329890 w 293327"/>
                  <a:gd name="T97" fmla="*/ 1402480 h 293328"/>
                  <a:gd name="T98" fmla="*/ 10657531 w 293327"/>
                  <a:gd name="T99" fmla="*/ 4825134 h 293328"/>
                  <a:gd name="T100" fmla="*/ 8931422 w 293327"/>
                  <a:gd name="T101" fmla="*/ 9907690 h 293328"/>
                  <a:gd name="T102" fmla="*/ 1726097 w 293327"/>
                  <a:gd name="T103" fmla="*/ 9907690 h 293328"/>
                  <a:gd name="T104" fmla="*/ 0 w 293327"/>
                  <a:gd name="T105" fmla="*/ 4825134 h 293328"/>
                  <a:gd name="T106" fmla="*/ 2327665 w 293327"/>
                  <a:gd name="T107" fmla="*/ 1402480 h 2933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3327" h="293328">
                    <a:moveTo>
                      <a:pt x="175708" y="231140"/>
                    </a:moveTo>
                    <a:cubicBezTo>
                      <a:pt x="171739" y="231140"/>
                      <a:pt x="168492" y="233985"/>
                      <a:pt x="168492" y="238252"/>
                    </a:cubicBezTo>
                    <a:lnTo>
                      <a:pt x="167770" y="249987"/>
                    </a:lnTo>
                    <a:cubicBezTo>
                      <a:pt x="167770" y="251765"/>
                      <a:pt x="168492" y="253898"/>
                      <a:pt x="169935" y="255321"/>
                    </a:cubicBezTo>
                    <a:cubicBezTo>
                      <a:pt x="171017" y="256743"/>
                      <a:pt x="173182" y="257454"/>
                      <a:pt x="174986" y="257454"/>
                    </a:cubicBezTo>
                    <a:lnTo>
                      <a:pt x="202767" y="257454"/>
                    </a:lnTo>
                    <a:cubicBezTo>
                      <a:pt x="206375" y="257454"/>
                      <a:pt x="209622" y="254965"/>
                      <a:pt x="210344" y="251409"/>
                    </a:cubicBezTo>
                    <a:lnTo>
                      <a:pt x="212509" y="239674"/>
                    </a:lnTo>
                    <a:cubicBezTo>
                      <a:pt x="212509" y="237541"/>
                      <a:pt x="212148" y="235407"/>
                      <a:pt x="210705" y="233629"/>
                    </a:cubicBezTo>
                    <a:cubicBezTo>
                      <a:pt x="209262" y="232207"/>
                      <a:pt x="207097" y="231140"/>
                      <a:pt x="204932" y="231140"/>
                    </a:cubicBezTo>
                    <a:lnTo>
                      <a:pt x="175708" y="231140"/>
                    </a:lnTo>
                    <a:close/>
                    <a:moveTo>
                      <a:pt x="89886" y="231140"/>
                    </a:moveTo>
                    <a:cubicBezTo>
                      <a:pt x="87734" y="231140"/>
                      <a:pt x="85581" y="232207"/>
                      <a:pt x="84505" y="233629"/>
                    </a:cubicBezTo>
                    <a:cubicBezTo>
                      <a:pt x="82711" y="235407"/>
                      <a:pt x="82352" y="237541"/>
                      <a:pt x="82711" y="239674"/>
                    </a:cubicBezTo>
                    <a:lnTo>
                      <a:pt x="84864" y="251409"/>
                    </a:lnTo>
                    <a:cubicBezTo>
                      <a:pt x="85222" y="254965"/>
                      <a:pt x="88451" y="257454"/>
                      <a:pt x="92039" y="257454"/>
                    </a:cubicBezTo>
                    <a:lnTo>
                      <a:pt x="119663" y="257454"/>
                    </a:lnTo>
                    <a:cubicBezTo>
                      <a:pt x="121457" y="257454"/>
                      <a:pt x="123610" y="256743"/>
                      <a:pt x="125045" y="255321"/>
                    </a:cubicBezTo>
                    <a:cubicBezTo>
                      <a:pt x="126480" y="253898"/>
                      <a:pt x="127198" y="251765"/>
                      <a:pt x="127198" y="249987"/>
                    </a:cubicBezTo>
                    <a:lnTo>
                      <a:pt x="126480" y="238252"/>
                    </a:lnTo>
                    <a:cubicBezTo>
                      <a:pt x="126121" y="233985"/>
                      <a:pt x="122892" y="231140"/>
                      <a:pt x="118946" y="231140"/>
                    </a:cubicBezTo>
                    <a:lnTo>
                      <a:pt x="89886" y="231140"/>
                    </a:lnTo>
                    <a:close/>
                    <a:moveTo>
                      <a:pt x="175708" y="222250"/>
                    </a:moveTo>
                    <a:lnTo>
                      <a:pt x="204932" y="222250"/>
                    </a:lnTo>
                    <a:cubicBezTo>
                      <a:pt x="209983" y="222250"/>
                      <a:pt x="214313" y="224384"/>
                      <a:pt x="217560" y="227940"/>
                    </a:cubicBezTo>
                    <a:cubicBezTo>
                      <a:pt x="220807" y="231496"/>
                      <a:pt x="221889" y="236474"/>
                      <a:pt x="221168" y="241097"/>
                    </a:cubicBezTo>
                    <a:lnTo>
                      <a:pt x="219003" y="252832"/>
                    </a:lnTo>
                    <a:cubicBezTo>
                      <a:pt x="217560" y="260655"/>
                      <a:pt x="211066" y="266344"/>
                      <a:pt x="202767" y="266344"/>
                    </a:cubicBezTo>
                    <a:lnTo>
                      <a:pt x="174986" y="266344"/>
                    </a:lnTo>
                    <a:cubicBezTo>
                      <a:pt x="170656" y="266344"/>
                      <a:pt x="166327" y="264566"/>
                      <a:pt x="163080" y="261366"/>
                    </a:cubicBezTo>
                    <a:cubicBezTo>
                      <a:pt x="160193" y="258166"/>
                      <a:pt x="158750" y="253898"/>
                      <a:pt x="158750" y="249276"/>
                    </a:cubicBezTo>
                    <a:lnTo>
                      <a:pt x="159472" y="237541"/>
                    </a:lnTo>
                    <a:cubicBezTo>
                      <a:pt x="159472" y="229362"/>
                      <a:pt x="166688" y="222250"/>
                      <a:pt x="175708" y="222250"/>
                    </a:cubicBezTo>
                    <a:close/>
                    <a:moveTo>
                      <a:pt x="89886" y="222250"/>
                    </a:moveTo>
                    <a:lnTo>
                      <a:pt x="118946" y="222250"/>
                    </a:lnTo>
                    <a:cubicBezTo>
                      <a:pt x="127556" y="222250"/>
                      <a:pt x="134731" y="229362"/>
                      <a:pt x="135449" y="237541"/>
                    </a:cubicBezTo>
                    <a:lnTo>
                      <a:pt x="135808" y="249276"/>
                    </a:lnTo>
                    <a:cubicBezTo>
                      <a:pt x="136166" y="253898"/>
                      <a:pt x="134373" y="258166"/>
                      <a:pt x="131144" y="261366"/>
                    </a:cubicBezTo>
                    <a:cubicBezTo>
                      <a:pt x="128274" y="264566"/>
                      <a:pt x="124328" y="266344"/>
                      <a:pt x="119663" y="266344"/>
                    </a:cubicBezTo>
                    <a:lnTo>
                      <a:pt x="92039" y="266344"/>
                    </a:lnTo>
                    <a:cubicBezTo>
                      <a:pt x="84146" y="266344"/>
                      <a:pt x="77330" y="260655"/>
                      <a:pt x="75895" y="252832"/>
                    </a:cubicBezTo>
                    <a:lnTo>
                      <a:pt x="73742" y="241097"/>
                    </a:lnTo>
                    <a:cubicBezTo>
                      <a:pt x="73025" y="236474"/>
                      <a:pt x="74460" y="231496"/>
                      <a:pt x="77330" y="227940"/>
                    </a:cubicBezTo>
                    <a:cubicBezTo>
                      <a:pt x="80559" y="224384"/>
                      <a:pt x="85222" y="222250"/>
                      <a:pt x="89886" y="222250"/>
                    </a:cubicBezTo>
                    <a:close/>
                    <a:moveTo>
                      <a:pt x="178713" y="166124"/>
                    </a:moveTo>
                    <a:cubicBezTo>
                      <a:pt x="174784" y="166124"/>
                      <a:pt x="171569" y="168991"/>
                      <a:pt x="171569" y="172935"/>
                    </a:cubicBezTo>
                    <a:lnTo>
                      <a:pt x="170855" y="184764"/>
                    </a:lnTo>
                    <a:cubicBezTo>
                      <a:pt x="170855" y="186915"/>
                      <a:pt x="171569" y="188707"/>
                      <a:pt x="172998" y="190141"/>
                    </a:cubicBezTo>
                    <a:cubicBezTo>
                      <a:pt x="174427" y="191575"/>
                      <a:pt x="176213" y="192650"/>
                      <a:pt x="178356" y="192650"/>
                    </a:cubicBezTo>
                    <a:lnTo>
                      <a:pt x="214074" y="192650"/>
                    </a:lnTo>
                    <a:cubicBezTo>
                      <a:pt x="217646" y="192650"/>
                      <a:pt x="220861" y="190141"/>
                      <a:pt x="221218" y="186556"/>
                    </a:cubicBezTo>
                    <a:lnTo>
                      <a:pt x="223718" y="174727"/>
                    </a:lnTo>
                    <a:cubicBezTo>
                      <a:pt x="224075" y="172576"/>
                      <a:pt x="223361" y="170425"/>
                      <a:pt x="221932" y="168633"/>
                    </a:cubicBezTo>
                    <a:cubicBezTo>
                      <a:pt x="220504" y="166841"/>
                      <a:pt x="218360" y="166124"/>
                      <a:pt x="216217" y="166124"/>
                    </a:cubicBezTo>
                    <a:lnTo>
                      <a:pt x="178713" y="166124"/>
                    </a:lnTo>
                    <a:close/>
                    <a:moveTo>
                      <a:pt x="78700" y="166124"/>
                    </a:moveTo>
                    <a:cubicBezTo>
                      <a:pt x="76557" y="166124"/>
                      <a:pt x="74413" y="166841"/>
                      <a:pt x="72985" y="168633"/>
                    </a:cubicBezTo>
                    <a:cubicBezTo>
                      <a:pt x="71913" y="170425"/>
                      <a:pt x="71199" y="172576"/>
                      <a:pt x="71556" y="174727"/>
                    </a:cubicBezTo>
                    <a:lnTo>
                      <a:pt x="73699" y="186556"/>
                    </a:lnTo>
                    <a:cubicBezTo>
                      <a:pt x="74056" y="190141"/>
                      <a:pt x="77271" y="192650"/>
                      <a:pt x="80843" y="192650"/>
                    </a:cubicBezTo>
                    <a:lnTo>
                      <a:pt x="116562" y="192650"/>
                    </a:lnTo>
                    <a:cubicBezTo>
                      <a:pt x="118705" y="192650"/>
                      <a:pt x="120848" y="191575"/>
                      <a:pt x="121920" y="190141"/>
                    </a:cubicBezTo>
                    <a:cubicBezTo>
                      <a:pt x="123349" y="188707"/>
                      <a:pt x="124063" y="186915"/>
                      <a:pt x="124063" y="184764"/>
                    </a:cubicBezTo>
                    <a:lnTo>
                      <a:pt x="123349" y="172935"/>
                    </a:lnTo>
                    <a:cubicBezTo>
                      <a:pt x="123349" y="168991"/>
                      <a:pt x="120134" y="166124"/>
                      <a:pt x="115847" y="166124"/>
                    </a:cubicBezTo>
                    <a:lnTo>
                      <a:pt x="78700" y="166124"/>
                    </a:lnTo>
                    <a:close/>
                    <a:moveTo>
                      <a:pt x="178713" y="157162"/>
                    </a:moveTo>
                    <a:lnTo>
                      <a:pt x="216217" y="157162"/>
                    </a:lnTo>
                    <a:cubicBezTo>
                      <a:pt x="220861" y="157162"/>
                      <a:pt x="225504" y="159313"/>
                      <a:pt x="228362" y="162898"/>
                    </a:cubicBezTo>
                    <a:cubicBezTo>
                      <a:pt x="231576" y="166841"/>
                      <a:pt x="233005" y="171501"/>
                      <a:pt x="231934" y="176161"/>
                    </a:cubicBezTo>
                    <a:lnTo>
                      <a:pt x="230148" y="187990"/>
                    </a:lnTo>
                    <a:cubicBezTo>
                      <a:pt x="228719" y="195877"/>
                      <a:pt x="221932" y="201254"/>
                      <a:pt x="214074" y="201254"/>
                    </a:cubicBezTo>
                    <a:lnTo>
                      <a:pt x="178356" y="201254"/>
                    </a:lnTo>
                    <a:cubicBezTo>
                      <a:pt x="173712" y="201254"/>
                      <a:pt x="169783" y="199820"/>
                      <a:pt x="166569" y="196235"/>
                    </a:cubicBezTo>
                    <a:cubicBezTo>
                      <a:pt x="163354" y="193367"/>
                      <a:pt x="161925" y="189066"/>
                      <a:pt x="161925" y="184406"/>
                    </a:cubicBezTo>
                    <a:lnTo>
                      <a:pt x="162640" y="172576"/>
                    </a:lnTo>
                    <a:cubicBezTo>
                      <a:pt x="162997" y="163973"/>
                      <a:pt x="170141" y="157162"/>
                      <a:pt x="178713" y="157162"/>
                    </a:cubicBezTo>
                    <a:close/>
                    <a:moveTo>
                      <a:pt x="78700" y="157162"/>
                    </a:moveTo>
                    <a:lnTo>
                      <a:pt x="115847" y="157162"/>
                    </a:lnTo>
                    <a:cubicBezTo>
                      <a:pt x="124778" y="157162"/>
                      <a:pt x="131921" y="163973"/>
                      <a:pt x="132279" y="172576"/>
                    </a:cubicBezTo>
                    <a:lnTo>
                      <a:pt x="132636" y="184406"/>
                    </a:lnTo>
                    <a:cubicBezTo>
                      <a:pt x="132993" y="189066"/>
                      <a:pt x="131564" y="193367"/>
                      <a:pt x="128350" y="196235"/>
                    </a:cubicBezTo>
                    <a:cubicBezTo>
                      <a:pt x="125135" y="199820"/>
                      <a:pt x="121205" y="201254"/>
                      <a:pt x="116562" y="201254"/>
                    </a:cubicBezTo>
                    <a:lnTo>
                      <a:pt x="80843" y="201254"/>
                    </a:lnTo>
                    <a:cubicBezTo>
                      <a:pt x="72985" y="201254"/>
                      <a:pt x="66198" y="195877"/>
                      <a:pt x="64769" y="187990"/>
                    </a:cubicBezTo>
                    <a:lnTo>
                      <a:pt x="62626" y="176161"/>
                    </a:lnTo>
                    <a:cubicBezTo>
                      <a:pt x="61912" y="171501"/>
                      <a:pt x="63341" y="166841"/>
                      <a:pt x="66198" y="162898"/>
                    </a:cubicBezTo>
                    <a:cubicBezTo>
                      <a:pt x="69413" y="159313"/>
                      <a:pt x="74056" y="157162"/>
                      <a:pt x="78700" y="157162"/>
                    </a:cubicBezTo>
                    <a:close/>
                    <a:moveTo>
                      <a:pt x="21954" y="139115"/>
                    </a:moveTo>
                    <a:lnTo>
                      <a:pt x="55786" y="274276"/>
                    </a:lnTo>
                    <a:cubicBezTo>
                      <a:pt x="57585" y="280387"/>
                      <a:pt x="62984" y="284341"/>
                      <a:pt x="69103" y="284341"/>
                    </a:cubicBezTo>
                    <a:lnTo>
                      <a:pt x="224225" y="284341"/>
                    </a:lnTo>
                    <a:cubicBezTo>
                      <a:pt x="230703" y="284341"/>
                      <a:pt x="235742" y="280387"/>
                      <a:pt x="237181" y="274276"/>
                    </a:cubicBezTo>
                    <a:lnTo>
                      <a:pt x="271373" y="139115"/>
                    </a:lnTo>
                    <a:lnTo>
                      <a:pt x="179596" y="139115"/>
                    </a:lnTo>
                    <a:cubicBezTo>
                      <a:pt x="170598" y="146664"/>
                      <a:pt x="159441" y="151337"/>
                      <a:pt x="146484" y="151337"/>
                    </a:cubicBezTo>
                    <a:cubicBezTo>
                      <a:pt x="134247" y="151337"/>
                      <a:pt x="122730" y="146664"/>
                      <a:pt x="113731" y="139115"/>
                    </a:cubicBezTo>
                    <a:lnTo>
                      <a:pt x="21954" y="139115"/>
                    </a:lnTo>
                    <a:close/>
                    <a:moveTo>
                      <a:pt x="147097" y="73025"/>
                    </a:moveTo>
                    <a:cubicBezTo>
                      <a:pt x="149979" y="73025"/>
                      <a:pt x="151781" y="75187"/>
                      <a:pt x="151781" y="77709"/>
                    </a:cubicBezTo>
                    <a:lnTo>
                      <a:pt x="151781" y="93921"/>
                    </a:lnTo>
                    <a:lnTo>
                      <a:pt x="167993" y="93921"/>
                    </a:lnTo>
                    <a:cubicBezTo>
                      <a:pt x="170515" y="93921"/>
                      <a:pt x="172677" y="95723"/>
                      <a:pt x="172677" y="98245"/>
                    </a:cubicBezTo>
                    <a:cubicBezTo>
                      <a:pt x="172677" y="100767"/>
                      <a:pt x="170515" y="102568"/>
                      <a:pt x="167993" y="102568"/>
                    </a:cubicBezTo>
                    <a:lnTo>
                      <a:pt x="151781" y="102568"/>
                    </a:lnTo>
                    <a:lnTo>
                      <a:pt x="151781" y="119141"/>
                    </a:lnTo>
                    <a:cubicBezTo>
                      <a:pt x="151781" y="121663"/>
                      <a:pt x="149979" y="123465"/>
                      <a:pt x="147097" y="123465"/>
                    </a:cubicBezTo>
                    <a:cubicBezTo>
                      <a:pt x="144935" y="123465"/>
                      <a:pt x="142773" y="121663"/>
                      <a:pt x="142773" y="119141"/>
                    </a:cubicBezTo>
                    <a:lnTo>
                      <a:pt x="142773" y="102568"/>
                    </a:lnTo>
                    <a:lnTo>
                      <a:pt x="126561" y="102568"/>
                    </a:lnTo>
                    <a:cubicBezTo>
                      <a:pt x="124039" y="102568"/>
                      <a:pt x="122237" y="100767"/>
                      <a:pt x="122237" y="98245"/>
                    </a:cubicBezTo>
                    <a:cubicBezTo>
                      <a:pt x="122237" y="95723"/>
                      <a:pt x="124039" y="93921"/>
                      <a:pt x="126561" y="93921"/>
                    </a:cubicBezTo>
                    <a:lnTo>
                      <a:pt x="142773" y="93921"/>
                    </a:lnTo>
                    <a:lnTo>
                      <a:pt x="142773" y="77709"/>
                    </a:lnTo>
                    <a:cubicBezTo>
                      <a:pt x="142773" y="75187"/>
                      <a:pt x="144935" y="73025"/>
                      <a:pt x="147097" y="73025"/>
                    </a:cubicBezTo>
                    <a:close/>
                    <a:moveTo>
                      <a:pt x="146484" y="56437"/>
                    </a:moveTo>
                    <a:cubicBezTo>
                      <a:pt x="123090" y="56437"/>
                      <a:pt x="103654" y="75848"/>
                      <a:pt x="103654" y="99214"/>
                    </a:cubicBezTo>
                    <a:cubicBezTo>
                      <a:pt x="103654" y="122939"/>
                      <a:pt x="123090" y="141991"/>
                      <a:pt x="146484" y="141991"/>
                    </a:cubicBezTo>
                    <a:cubicBezTo>
                      <a:pt x="170238" y="141991"/>
                      <a:pt x="189673" y="122939"/>
                      <a:pt x="189673" y="99214"/>
                    </a:cubicBezTo>
                    <a:cubicBezTo>
                      <a:pt x="189673" y="75848"/>
                      <a:pt x="170238" y="56437"/>
                      <a:pt x="146484" y="56437"/>
                    </a:cubicBezTo>
                    <a:close/>
                    <a:moveTo>
                      <a:pt x="214867" y="8987"/>
                    </a:moveTo>
                    <a:cubicBezTo>
                      <a:pt x="207669" y="8987"/>
                      <a:pt x="201550" y="14738"/>
                      <a:pt x="201550" y="22287"/>
                    </a:cubicBezTo>
                    <a:cubicBezTo>
                      <a:pt x="201550" y="29477"/>
                      <a:pt x="207669" y="35587"/>
                      <a:pt x="214867" y="35587"/>
                    </a:cubicBezTo>
                    <a:cubicBezTo>
                      <a:pt x="222425" y="35587"/>
                      <a:pt x="228184" y="29477"/>
                      <a:pt x="228184" y="22287"/>
                    </a:cubicBezTo>
                    <a:cubicBezTo>
                      <a:pt x="228184" y="14738"/>
                      <a:pt x="222425" y="8987"/>
                      <a:pt x="214867" y="8987"/>
                    </a:cubicBezTo>
                    <a:close/>
                    <a:moveTo>
                      <a:pt x="78460" y="8987"/>
                    </a:moveTo>
                    <a:cubicBezTo>
                      <a:pt x="71262" y="8987"/>
                      <a:pt x="65144" y="14738"/>
                      <a:pt x="65144" y="22287"/>
                    </a:cubicBezTo>
                    <a:cubicBezTo>
                      <a:pt x="65144" y="29477"/>
                      <a:pt x="71262" y="35587"/>
                      <a:pt x="78460" y="35587"/>
                    </a:cubicBezTo>
                    <a:cubicBezTo>
                      <a:pt x="86018" y="35587"/>
                      <a:pt x="91777" y="29477"/>
                      <a:pt x="91777" y="22287"/>
                    </a:cubicBezTo>
                    <a:cubicBezTo>
                      <a:pt x="91777" y="14738"/>
                      <a:pt x="86018" y="8987"/>
                      <a:pt x="78460" y="8987"/>
                    </a:cubicBezTo>
                    <a:close/>
                    <a:moveTo>
                      <a:pt x="78460" y="0"/>
                    </a:moveTo>
                    <a:cubicBezTo>
                      <a:pt x="90697" y="0"/>
                      <a:pt x="100775" y="10065"/>
                      <a:pt x="100775" y="22287"/>
                    </a:cubicBezTo>
                    <a:cubicBezTo>
                      <a:pt x="100775" y="34509"/>
                      <a:pt x="90697" y="44215"/>
                      <a:pt x="78460" y="44215"/>
                    </a:cubicBezTo>
                    <a:cubicBezTo>
                      <a:pt x="76301" y="44215"/>
                      <a:pt x="73781" y="43855"/>
                      <a:pt x="71982" y="43496"/>
                    </a:cubicBezTo>
                    <a:lnTo>
                      <a:pt x="23754" y="130488"/>
                    </a:lnTo>
                    <a:lnTo>
                      <a:pt x="105094" y="130488"/>
                    </a:lnTo>
                    <a:cubicBezTo>
                      <a:pt x="98615" y="121501"/>
                      <a:pt x="95016" y="110717"/>
                      <a:pt x="95016" y="99214"/>
                    </a:cubicBezTo>
                    <a:cubicBezTo>
                      <a:pt x="95016" y="70816"/>
                      <a:pt x="118050" y="47450"/>
                      <a:pt x="146484" y="47450"/>
                    </a:cubicBezTo>
                    <a:cubicBezTo>
                      <a:pt x="175277" y="47450"/>
                      <a:pt x="198671" y="70816"/>
                      <a:pt x="198671" y="99214"/>
                    </a:cubicBezTo>
                    <a:cubicBezTo>
                      <a:pt x="198671" y="110717"/>
                      <a:pt x="194712" y="121501"/>
                      <a:pt x="187874" y="130488"/>
                    </a:cubicBezTo>
                    <a:lnTo>
                      <a:pt x="269573" y="130488"/>
                    </a:lnTo>
                    <a:lnTo>
                      <a:pt x="221345" y="43496"/>
                    </a:lnTo>
                    <a:cubicBezTo>
                      <a:pt x="219546" y="43855"/>
                      <a:pt x="217386" y="44215"/>
                      <a:pt x="214867" y="44215"/>
                    </a:cubicBezTo>
                    <a:cubicBezTo>
                      <a:pt x="202630" y="44215"/>
                      <a:pt x="192912" y="34509"/>
                      <a:pt x="192912" y="22287"/>
                    </a:cubicBezTo>
                    <a:cubicBezTo>
                      <a:pt x="192912" y="10065"/>
                      <a:pt x="202630" y="0"/>
                      <a:pt x="214867" y="0"/>
                    </a:cubicBezTo>
                    <a:cubicBezTo>
                      <a:pt x="227104" y="0"/>
                      <a:pt x="237181" y="10065"/>
                      <a:pt x="237181" y="22287"/>
                    </a:cubicBezTo>
                    <a:cubicBezTo>
                      <a:pt x="237181" y="29117"/>
                      <a:pt x="233942" y="34869"/>
                      <a:pt x="229263" y="39182"/>
                    </a:cubicBezTo>
                    <a:lnTo>
                      <a:pt x="279651" y="130488"/>
                    </a:lnTo>
                    <a:lnTo>
                      <a:pt x="289008" y="130488"/>
                    </a:lnTo>
                    <a:cubicBezTo>
                      <a:pt x="291528" y="130488"/>
                      <a:pt x="293327" y="132285"/>
                      <a:pt x="293327" y="134801"/>
                    </a:cubicBezTo>
                    <a:cubicBezTo>
                      <a:pt x="293327" y="137318"/>
                      <a:pt x="291528" y="139115"/>
                      <a:pt x="289008" y="139115"/>
                    </a:cubicBezTo>
                    <a:lnTo>
                      <a:pt x="280730" y="139115"/>
                    </a:lnTo>
                    <a:lnTo>
                      <a:pt x="245819" y="276792"/>
                    </a:lnTo>
                    <a:cubicBezTo>
                      <a:pt x="243300" y="286498"/>
                      <a:pt x="234662" y="293328"/>
                      <a:pt x="224225" y="293328"/>
                    </a:cubicBezTo>
                    <a:lnTo>
                      <a:pt x="69103" y="293328"/>
                    </a:lnTo>
                    <a:cubicBezTo>
                      <a:pt x="58665" y="293328"/>
                      <a:pt x="49667" y="286498"/>
                      <a:pt x="47508" y="276792"/>
                    </a:cubicBezTo>
                    <a:lnTo>
                      <a:pt x="12597" y="139115"/>
                    </a:lnTo>
                    <a:lnTo>
                      <a:pt x="4319" y="139115"/>
                    </a:lnTo>
                    <a:cubicBezTo>
                      <a:pt x="1799" y="139115"/>
                      <a:pt x="0" y="137318"/>
                      <a:pt x="0" y="134801"/>
                    </a:cubicBezTo>
                    <a:cubicBezTo>
                      <a:pt x="0" y="132285"/>
                      <a:pt x="1799" y="130488"/>
                      <a:pt x="4319" y="130488"/>
                    </a:cubicBezTo>
                    <a:lnTo>
                      <a:pt x="13316" y="130488"/>
                    </a:lnTo>
                    <a:lnTo>
                      <a:pt x="64064" y="39182"/>
                    </a:lnTo>
                    <a:cubicBezTo>
                      <a:pt x="59385" y="34869"/>
                      <a:pt x="56506" y="29117"/>
                      <a:pt x="56506" y="22287"/>
                    </a:cubicBezTo>
                    <a:cubicBezTo>
                      <a:pt x="56506" y="10065"/>
                      <a:pt x="66223" y="0"/>
                      <a:pt x="78460" y="0"/>
                    </a:cubicBezTo>
                    <a:close/>
                  </a:path>
                </a:pathLst>
              </a:custGeom>
              <a:solidFill>
                <a:schemeClr val="bg1"/>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AAAAA"/>
                  </a:solidFill>
                  <a:effectLst/>
                  <a:uLnTx/>
                  <a:uFillTx/>
                  <a:latin typeface="Roboto Light" panose="02000000000000000000" pitchFamily="2" charset="0"/>
                  <a:ea typeface="Roboto Light" panose="02000000000000000000" pitchFamily="2" charset="0"/>
                  <a:cs typeface="+mn-cs"/>
                </a:endParaRPr>
              </a:p>
            </p:txBody>
          </p:sp>
        </p:grpSp>
      </p:grpSp>
      <p:sp>
        <p:nvSpPr>
          <p:cNvPr id="89" name="TextBox 88">
            <a:extLst>
              <a:ext uri="{FF2B5EF4-FFF2-40B4-BE49-F238E27FC236}">
                <a16:creationId xmlns:a16="http://schemas.microsoft.com/office/drawing/2014/main" id="{534DA71D-8569-4BB3-8A2D-E039A6A92FCC}"/>
              </a:ext>
            </a:extLst>
          </p:cNvPr>
          <p:cNvSpPr txBox="1"/>
          <p:nvPr/>
        </p:nvSpPr>
        <p:spPr>
          <a:xfrm>
            <a:off x="10837514" y="3460672"/>
            <a:ext cx="1429347" cy="646331"/>
          </a:xfrm>
          <a:prstGeom prst="rect">
            <a:avLst/>
          </a:prstGeom>
          <a:noFill/>
        </p:spPr>
        <p:txBody>
          <a:bodyPr wrap="square" rtlCol="0" anchor="b"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8204C"/>
                </a:solidFill>
                <a:effectLst/>
                <a:uLnTx/>
                <a:uFillTx/>
                <a:latin typeface="Roboto Light" panose="02000000000000000000" pitchFamily="2" charset="0"/>
                <a:ea typeface="Roboto Light" panose="02000000000000000000" pitchFamily="2" charset="0"/>
                <a:cs typeface="Poppins" pitchFamily="2" charset="77"/>
              </a:rPr>
              <a:t>Trust &amp; Confidence in Traceable Data</a:t>
            </a:r>
          </a:p>
        </p:txBody>
      </p:sp>
      <p:sp>
        <p:nvSpPr>
          <p:cNvPr id="90" name="TextBox 89">
            <a:extLst>
              <a:ext uri="{FF2B5EF4-FFF2-40B4-BE49-F238E27FC236}">
                <a16:creationId xmlns:a16="http://schemas.microsoft.com/office/drawing/2014/main" id="{4ABDD60F-D07D-4E5E-909A-048B9ECF9B35}"/>
              </a:ext>
            </a:extLst>
          </p:cNvPr>
          <p:cNvSpPr txBox="1"/>
          <p:nvPr/>
        </p:nvSpPr>
        <p:spPr>
          <a:xfrm>
            <a:off x="9623782" y="5767357"/>
            <a:ext cx="1569876" cy="646331"/>
          </a:xfrm>
          <a:prstGeom prst="rect">
            <a:avLst/>
          </a:prstGeom>
          <a:noFill/>
        </p:spPr>
        <p:txBody>
          <a:bodyPr wrap="square" rtlCol="0" anchor="b"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8204C"/>
                </a:solidFill>
                <a:effectLst/>
                <a:uLnTx/>
                <a:uFillTx/>
                <a:latin typeface="Roboto Light" panose="02000000000000000000" pitchFamily="2" charset="0"/>
                <a:ea typeface="Roboto Light" panose="02000000000000000000" pitchFamily="2" charset="0"/>
                <a:cs typeface="Poppins" pitchFamily="2" charset="77"/>
              </a:rPr>
              <a:t>Support Ethical Use of Data in a Data-Driven Culture</a:t>
            </a:r>
          </a:p>
        </p:txBody>
      </p:sp>
      <p:sp>
        <p:nvSpPr>
          <p:cNvPr id="94" name="TextBox 93">
            <a:extLst>
              <a:ext uri="{FF2B5EF4-FFF2-40B4-BE49-F238E27FC236}">
                <a16:creationId xmlns:a16="http://schemas.microsoft.com/office/drawing/2014/main" id="{C295A9D4-38D5-4AB5-AC71-B90B1CAD255E}"/>
              </a:ext>
            </a:extLst>
          </p:cNvPr>
          <p:cNvSpPr txBox="1"/>
          <p:nvPr/>
        </p:nvSpPr>
        <p:spPr>
          <a:xfrm>
            <a:off x="10416829" y="2078873"/>
            <a:ext cx="1612763" cy="830997"/>
          </a:xfrm>
          <a:prstGeom prst="rect">
            <a:avLst/>
          </a:prstGeom>
          <a:noFill/>
        </p:spPr>
        <p:txBody>
          <a:bodyPr wrap="square" rtlCol="0" anchor="b"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8204C"/>
                </a:solidFill>
                <a:effectLst/>
                <a:uLnTx/>
                <a:uFillTx/>
                <a:latin typeface="Roboto Light" panose="02000000000000000000" pitchFamily="2" charset="0"/>
                <a:ea typeface="Roboto Light" panose="02000000000000000000" pitchFamily="2" charset="0"/>
                <a:cs typeface="Poppins" pitchFamily="2" charset="77"/>
              </a:rPr>
              <a:t>Knowledge &amp; Common Understanding of Data Assets </a:t>
            </a:r>
          </a:p>
        </p:txBody>
      </p:sp>
      <p:sp>
        <p:nvSpPr>
          <p:cNvPr id="96" name="TextBox 95">
            <a:extLst>
              <a:ext uri="{FF2B5EF4-FFF2-40B4-BE49-F238E27FC236}">
                <a16:creationId xmlns:a16="http://schemas.microsoft.com/office/drawing/2014/main" id="{73B055CA-84B3-4320-A4A2-F503CAC8868F}"/>
              </a:ext>
            </a:extLst>
          </p:cNvPr>
          <p:cNvSpPr txBox="1"/>
          <p:nvPr/>
        </p:nvSpPr>
        <p:spPr>
          <a:xfrm>
            <a:off x="10518822" y="4798206"/>
            <a:ext cx="1266483" cy="646331"/>
          </a:xfrm>
          <a:prstGeom prst="rect">
            <a:avLst/>
          </a:prstGeom>
          <a:noFill/>
        </p:spPr>
        <p:txBody>
          <a:bodyPr wrap="square" rtlCol="0" anchor="b"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8204C"/>
                </a:solidFill>
                <a:effectLst/>
                <a:uLnTx/>
                <a:uFillTx/>
                <a:latin typeface="Roboto Light" panose="02000000000000000000" pitchFamily="2" charset="0"/>
                <a:ea typeface="Roboto Light" panose="02000000000000000000" pitchFamily="2" charset="0"/>
                <a:cs typeface="Poppins" pitchFamily="2" charset="77"/>
              </a:rPr>
              <a:t>Improved Data ROI &amp; Reduced Data Debt</a:t>
            </a:r>
          </a:p>
        </p:txBody>
      </p:sp>
      <p:sp>
        <p:nvSpPr>
          <p:cNvPr id="14" name="Arrow: Right 13">
            <a:extLst>
              <a:ext uri="{FF2B5EF4-FFF2-40B4-BE49-F238E27FC236}">
                <a16:creationId xmlns:a16="http://schemas.microsoft.com/office/drawing/2014/main" id="{397B22C4-C711-4F78-A399-13F623E40ED2}"/>
              </a:ext>
            </a:extLst>
          </p:cNvPr>
          <p:cNvSpPr/>
          <p:nvPr/>
        </p:nvSpPr>
        <p:spPr>
          <a:xfrm>
            <a:off x="8662939" y="3548049"/>
            <a:ext cx="1354555" cy="427482"/>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pSp>
        <p:nvGrpSpPr>
          <p:cNvPr id="15" name="Group 14">
            <a:extLst>
              <a:ext uri="{FF2B5EF4-FFF2-40B4-BE49-F238E27FC236}">
                <a16:creationId xmlns:a16="http://schemas.microsoft.com/office/drawing/2014/main" id="{7157E20B-AB39-4A18-BC9F-245F73C73EEE}"/>
              </a:ext>
            </a:extLst>
          </p:cNvPr>
          <p:cNvGrpSpPr/>
          <p:nvPr/>
        </p:nvGrpSpPr>
        <p:grpSpPr>
          <a:xfrm>
            <a:off x="3528004" y="1753130"/>
            <a:ext cx="5029202" cy="5029200"/>
            <a:chOff x="3526970" y="1431758"/>
            <a:chExt cx="5029202" cy="5029200"/>
          </a:xfrm>
        </p:grpSpPr>
        <p:sp>
          <p:nvSpPr>
            <p:cNvPr id="49" name="Freeform 48">
              <a:extLst>
                <a:ext uri="{FF2B5EF4-FFF2-40B4-BE49-F238E27FC236}">
                  <a16:creationId xmlns:a16="http://schemas.microsoft.com/office/drawing/2014/main" id="{1A3A5CD7-2C21-E643-9FF2-4B8EC8EA28FF}"/>
                </a:ext>
              </a:extLst>
            </p:cNvPr>
            <p:cNvSpPr/>
            <p:nvPr/>
          </p:nvSpPr>
          <p:spPr>
            <a:xfrm>
              <a:off x="5331707" y="1431758"/>
              <a:ext cx="2455727" cy="1692397"/>
            </a:xfrm>
            <a:custGeom>
              <a:avLst/>
              <a:gdLst>
                <a:gd name="connsiteX0" fmla="*/ 1419727 w 4911453"/>
                <a:gd name="connsiteY0" fmla="*/ 0 h 3384793"/>
                <a:gd name="connsiteX1" fmla="*/ 1508755 w 4911453"/>
                <a:gd name="connsiteY1" fmla="*/ 4496 h 3384793"/>
                <a:gd name="connsiteX2" fmla="*/ 1508755 w 4911453"/>
                <a:gd name="connsiteY2" fmla="*/ 2251 h 3384793"/>
                <a:gd name="connsiteX3" fmla="*/ 1678528 w 4911453"/>
                <a:gd name="connsiteY3" fmla="*/ 6544 h 3384793"/>
                <a:gd name="connsiteX4" fmla="*/ 4801246 w 4911453"/>
                <a:gd name="connsiteY4" fmla="*/ 1306495 h 3384793"/>
                <a:gd name="connsiteX5" fmla="*/ 4911453 w 4911453"/>
                <a:gd name="connsiteY5" fmla="*/ 1411568 h 3384793"/>
                <a:gd name="connsiteX6" fmla="*/ 4909775 w 4911453"/>
                <a:gd name="connsiteY6" fmla="*/ 1413246 h 3384793"/>
                <a:gd name="connsiteX7" fmla="*/ 4868081 w 4911453"/>
                <a:gd name="connsiteY7" fmla="*/ 1375560 h 3384793"/>
                <a:gd name="connsiteX8" fmla="*/ 2968110 w 4911453"/>
                <a:gd name="connsiteY8" fmla="*/ 1473020 h 3384793"/>
                <a:gd name="connsiteX9" fmla="*/ 2876361 w 4911453"/>
                <a:gd name="connsiteY9" fmla="*/ 1573890 h 3384793"/>
                <a:gd name="connsiteX10" fmla="*/ 2819094 w 4911453"/>
                <a:gd name="connsiteY10" fmla="*/ 1650267 h 3384793"/>
                <a:gd name="connsiteX11" fmla="*/ 2810610 w 4911453"/>
                <a:gd name="connsiteY11" fmla="*/ 1705852 h 3384793"/>
                <a:gd name="connsiteX12" fmla="*/ 2596987 w 4911453"/>
                <a:gd name="connsiteY12" fmla="*/ 2213510 h 3384793"/>
                <a:gd name="connsiteX13" fmla="*/ 2572121 w 4911453"/>
                <a:gd name="connsiteY13" fmla="*/ 2246763 h 3384793"/>
                <a:gd name="connsiteX14" fmla="*/ 2565708 w 4911453"/>
                <a:gd name="connsiteY14" fmla="*/ 2281556 h 3384793"/>
                <a:gd name="connsiteX15" fmla="*/ 2870650 w 4911453"/>
                <a:gd name="connsiteY15" fmla="*/ 3372991 h 3384793"/>
                <a:gd name="connsiteX16" fmla="*/ 2881317 w 4911453"/>
                <a:gd name="connsiteY16" fmla="*/ 3384793 h 3384793"/>
                <a:gd name="connsiteX17" fmla="*/ 2817559 w 4911453"/>
                <a:gd name="connsiteY17" fmla="*/ 3326846 h 3384793"/>
                <a:gd name="connsiteX18" fmla="*/ 1415693 w 4911453"/>
                <a:gd name="connsiteY18" fmla="*/ 2823589 h 3384793"/>
                <a:gd name="connsiteX19" fmla="*/ 1267631 w 4911453"/>
                <a:gd name="connsiteY19" fmla="*/ 2831066 h 3384793"/>
                <a:gd name="connsiteX20" fmla="*/ 1133602 w 4911453"/>
                <a:gd name="connsiteY20" fmla="*/ 2810611 h 3384793"/>
                <a:gd name="connsiteX21" fmla="*/ 0 w 4911453"/>
                <a:gd name="connsiteY21" fmla="*/ 1419727 h 3384793"/>
                <a:gd name="connsiteX22" fmla="*/ 1419727 w 4911453"/>
                <a:gd name="connsiteY22" fmla="*/ 0 h 338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1453" h="3384793">
                  <a:moveTo>
                    <a:pt x="1419727" y="0"/>
                  </a:moveTo>
                  <a:lnTo>
                    <a:pt x="1508755" y="4496"/>
                  </a:lnTo>
                  <a:lnTo>
                    <a:pt x="1508755" y="2251"/>
                  </a:lnTo>
                  <a:lnTo>
                    <a:pt x="1678528" y="6544"/>
                  </a:lnTo>
                  <a:cubicBezTo>
                    <a:pt x="2878589" y="67375"/>
                    <a:pt x="3967666" y="548864"/>
                    <a:pt x="4801246" y="1306495"/>
                  </a:cubicBezTo>
                  <a:lnTo>
                    <a:pt x="4911453" y="1411568"/>
                  </a:lnTo>
                  <a:lnTo>
                    <a:pt x="4909775" y="1413246"/>
                  </a:lnTo>
                  <a:lnTo>
                    <a:pt x="4868081" y="1375560"/>
                  </a:lnTo>
                  <a:cubicBezTo>
                    <a:pt x="4310449" y="920747"/>
                    <a:pt x="3487896" y="953234"/>
                    <a:pt x="2968110" y="1473020"/>
                  </a:cubicBezTo>
                  <a:cubicBezTo>
                    <a:pt x="2935623" y="1505507"/>
                    <a:pt x="2905040" y="1539176"/>
                    <a:pt x="2876361" y="1573890"/>
                  </a:cubicBezTo>
                  <a:lnTo>
                    <a:pt x="2819094" y="1650267"/>
                  </a:lnTo>
                  <a:lnTo>
                    <a:pt x="2810610" y="1705852"/>
                  </a:lnTo>
                  <a:cubicBezTo>
                    <a:pt x="2772786" y="1890694"/>
                    <a:pt x="2699041" y="2062450"/>
                    <a:pt x="2596987" y="2213510"/>
                  </a:cubicBezTo>
                  <a:lnTo>
                    <a:pt x="2572121" y="2246763"/>
                  </a:lnTo>
                  <a:lnTo>
                    <a:pt x="2565708" y="2281556"/>
                  </a:lnTo>
                  <a:cubicBezTo>
                    <a:pt x="2513171" y="2661833"/>
                    <a:pt x="2614818" y="3059323"/>
                    <a:pt x="2870650" y="3372991"/>
                  </a:cubicBezTo>
                  <a:lnTo>
                    <a:pt x="2881317" y="3384793"/>
                  </a:lnTo>
                  <a:lnTo>
                    <a:pt x="2817559" y="3326846"/>
                  </a:lnTo>
                  <a:cubicBezTo>
                    <a:pt x="2436600" y="3012451"/>
                    <a:pt x="1948202" y="2823589"/>
                    <a:pt x="1415693" y="2823589"/>
                  </a:cubicBezTo>
                  <a:lnTo>
                    <a:pt x="1267631" y="2831066"/>
                  </a:lnTo>
                  <a:lnTo>
                    <a:pt x="1133602" y="2810611"/>
                  </a:lnTo>
                  <a:cubicBezTo>
                    <a:pt x="486657" y="2678226"/>
                    <a:pt x="0" y="2105810"/>
                    <a:pt x="0" y="1419727"/>
                  </a:cubicBezTo>
                  <a:cubicBezTo>
                    <a:pt x="0" y="635633"/>
                    <a:pt x="635633" y="0"/>
                    <a:pt x="1419727" y="0"/>
                  </a:cubicBezTo>
                  <a:close/>
                </a:path>
              </a:pathLst>
            </a:cu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47" name="Freeform 46">
              <a:extLst>
                <a:ext uri="{FF2B5EF4-FFF2-40B4-BE49-F238E27FC236}">
                  <a16:creationId xmlns:a16="http://schemas.microsoft.com/office/drawing/2014/main" id="{E5DB3857-443E-2646-9788-89998D96F5C5}"/>
                </a:ext>
              </a:extLst>
            </p:cNvPr>
            <p:cNvSpPr/>
            <p:nvPr/>
          </p:nvSpPr>
          <p:spPr>
            <a:xfrm>
              <a:off x="6607848" y="1960353"/>
              <a:ext cx="1947196" cy="1941491"/>
            </a:xfrm>
            <a:custGeom>
              <a:avLst/>
              <a:gdLst>
                <a:gd name="connsiteX0" fmla="*/ 1419727 w 3894391"/>
                <a:gd name="connsiteY0" fmla="*/ 0 h 3882982"/>
                <a:gd name="connsiteX1" fmla="*/ 2423625 w 3894391"/>
                <a:gd name="connsiteY1" fmla="*/ 415828 h 3882982"/>
                <a:gd name="connsiteX2" fmla="*/ 2483399 w 3894391"/>
                <a:gd name="connsiteY2" fmla="*/ 481961 h 3882982"/>
                <a:gd name="connsiteX3" fmla="*/ 2485077 w 3894391"/>
                <a:gd name="connsiteY3" fmla="*/ 480283 h 3882982"/>
                <a:gd name="connsiteX4" fmla="*/ 2590149 w 3894391"/>
                <a:gd name="connsiteY4" fmla="*/ 590490 h 3882982"/>
                <a:gd name="connsiteX5" fmla="*/ 3890099 w 3894391"/>
                <a:gd name="connsiteY5" fmla="*/ 3713208 h 3882982"/>
                <a:gd name="connsiteX6" fmla="*/ 3894391 w 3894391"/>
                <a:gd name="connsiteY6" fmla="*/ 3882982 h 3882982"/>
                <a:gd name="connsiteX7" fmla="*/ 3892149 w 3894391"/>
                <a:gd name="connsiteY7" fmla="*/ 3882982 h 3882982"/>
                <a:gd name="connsiteX8" fmla="*/ 3889315 w 3894391"/>
                <a:gd name="connsiteY8" fmla="*/ 3826850 h 3882982"/>
                <a:gd name="connsiteX9" fmla="*/ 2476918 w 3894391"/>
                <a:gd name="connsiteY9" fmla="*/ 2552282 h 3882982"/>
                <a:gd name="connsiteX10" fmla="*/ 2340716 w 3894391"/>
                <a:gd name="connsiteY10" fmla="*/ 2558731 h 3882982"/>
                <a:gd name="connsiteX11" fmla="*/ 2246213 w 3894391"/>
                <a:gd name="connsiteY11" fmla="*/ 2572244 h 3882982"/>
                <a:gd name="connsiteX12" fmla="*/ 2200909 w 3894391"/>
                <a:gd name="connsiteY12" fmla="*/ 2605551 h 3882982"/>
                <a:gd name="connsiteX13" fmla="*/ 1690886 w 3894391"/>
                <a:gd name="connsiteY13" fmla="*/ 2813466 h 3882982"/>
                <a:gd name="connsiteX14" fmla="*/ 1649791 w 3894391"/>
                <a:gd name="connsiteY14" fmla="*/ 2819396 h 3882982"/>
                <a:gd name="connsiteX15" fmla="*/ 1620656 w 3894391"/>
                <a:gd name="connsiteY15" fmla="*/ 2839462 h 3882982"/>
                <a:gd name="connsiteX16" fmla="*/ 1064521 w 3894391"/>
                <a:gd name="connsiteY16" fmla="*/ 3826850 h 3882982"/>
                <a:gd name="connsiteX17" fmla="*/ 1062280 w 3894391"/>
                <a:gd name="connsiteY17" fmla="*/ 3871227 h 3882982"/>
                <a:gd name="connsiteX18" fmla="*/ 1055903 w 3894391"/>
                <a:gd name="connsiteY18" fmla="*/ 3744936 h 3882982"/>
                <a:gd name="connsiteX19" fmla="*/ 421783 w 3894391"/>
                <a:gd name="connsiteY19" fmla="*/ 2411898 h 3882982"/>
                <a:gd name="connsiteX20" fmla="*/ 329042 w 3894391"/>
                <a:gd name="connsiteY20" fmla="*/ 2327610 h 3882982"/>
                <a:gd name="connsiteX21" fmla="*/ 318368 w 3894391"/>
                <a:gd name="connsiteY21" fmla="*/ 2315800 h 3882982"/>
                <a:gd name="connsiteX22" fmla="*/ 415828 w 3894391"/>
                <a:gd name="connsiteY22" fmla="*/ 415828 h 3882982"/>
                <a:gd name="connsiteX23" fmla="*/ 1419727 w 3894391"/>
                <a:gd name="connsiteY23" fmla="*/ 0 h 388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94391" h="3882982">
                  <a:moveTo>
                    <a:pt x="1419727" y="0"/>
                  </a:moveTo>
                  <a:cubicBezTo>
                    <a:pt x="1783066" y="0"/>
                    <a:pt x="2146406" y="138609"/>
                    <a:pt x="2423625" y="415828"/>
                  </a:cubicBezTo>
                  <a:lnTo>
                    <a:pt x="2483399" y="481961"/>
                  </a:lnTo>
                  <a:lnTo>
                    <a:pt x="2485077" y="480283"/>
                  </a:lnTo>
                  <a:lnTo>
                    <a:pt x="2590149" y="590490"/>
                  </a:lnTo>
                  <a:cubicBezTo>
                    <a:pt x="3347780" y="1424070"/>
                    <a:pt x="3829267" y="2513148"/>
                    <a:pt x="3890099" y="3713208"/>
                  </a:cubicBezTo>
                  <a:lnTo>
                    <a:pt x="3894391" y="3882982"/>
                  </a:lnTo>
                  <a:lnTo>
                    <a:pt x="3892149" y="3882982"/>
                  </a:lnTo>
                  <a:lnTo>
                    <a:pt x="3889315" y="3826850"/>
                  </a:lnTo>
                  <a:cubicBezTo>
                    <a:pt x="3816611" y="3110944"/>
                    <a:pt x="3212006" y="2552282"/>
                    <a:pt x="2476918" y="2552282"/>
                  </a:cubicBezTo>
                  <a:cubicBezTo>
                    <a:pt x="2430975" y="2552282"/>
                    <a:pt x="2385542" y="2554465"/>
                    <a:pt x="2340716" y="2558731"/>
                  </a:cubicBezTo>
                  <a:lnTo>
                    <a:pt x="2246213" y="2572244"/>
                  </a:lnTo>
                  <a:lnTo>
                    <a:pt x="2200909" y="2605551"/>
                  </a:lnTo>
                  <a:cubicBezTo>
                    <a:pt x="2043460" y="2709508"/>
                    <a:pt x="1869864" y="2778813"/>
                    <a:pt x="1690886" y="2813466"/>
                  </a:cubicBezTo>
                  <a:lnTo>
                    <a:pt x="1649791" y="2819396"/>
                  </a:lnTo>
                  <a:lnTo>
                    <a:pt x="1620656" y="2839462"/>
                  </a:lnTo>
                  <a:cubicBezTo>
                    <a:pt x="1314610" y="3071209"/>
                    <a:pt x="1105417" y="3424153"/>
                    <a:pt x="1064521" y="3826850"/>
                  </a:cubicBezTo>
                  <a:lnTo>
                    <a:pt x="1062280" y="3871227"/>
                  </a:lnTo>
                  <a:lnTo>
                    <a:pt x="1055903" y="3744936"/>
                  </a:lnTo>
                  <a:cubicBezTo>
                    <a:pt x="1003235" y="3226323"/>
                    <a:pt x="770752" y="2760867"/>
                    <a:pt x="421783" y="2411898"/>
                  </a:cubicBezTo>
                  <a:lnTo>
                    <a:pt x="329042" y="2327610"/>
                  </a:lnTo>
                  <a:lnTo>
                    <a:pt x="318368" y="2315800"/>
                  </a:lnTo>
                  <a:cubicBezTo>
                    <a:pt x="-136444" y="1758169"/>
                    <a:pt x="-103958" y="935615"/>
                    <a:pt x="415828" y="415828"/>
                  </a:cubicBezTo>
                  <a:cubicBezTo>
                    <a:pt x="693047" y="138609"/>
                    <a:pt x="1056387" y="0"/>
                    <a:pt x="1419727"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45" name="Freeform 44">
              <a:extLst>
                <a:ext uri="{FF2B5EF4-FFF2-40B4-BE49-F238E27FC236}">
                  <a16:creationId xmlns:a16="http://schemas.microsoft.com/office/drawing/2014/main" id="{20DABDAD-0455-604A-ADC7-5E4B36343DCC}"/>
                </a:ext>
              </a:extLst>
            </p:cNvPr>
            <p:cNvSpPr/>
            <p:nvPr/>
          </p:nvSpPr>
          <p:spPr>
            <a:xfrm>
              <a:off x="6853433" y="3236495"/>
              <a:ext cx="1702739" cy="2455727"/>
            </a:xfrm>
            <a:custGeom>
              <a:avLst/>
              <a:gdLst>
                <a:gd name="connsiteX0" fmla="*/ 1985750 w 3405477"/>
                <a:gd name="connsiteY0" fmla="*/ 0 h 4911454"/>
                <a:gd name="connsiteX1" fmla="*/ 3405477 w 3405477"/>
                <a:gd name="connsiteY1" fmla="*/ 1419727 h 4911454"/>
                <a:gd name="connsiteX2" fmla="*/ 3400981 w 3405477"/>
                <a:gd name="connsiteY2" fmla="*/ 1508756 h 4911454"/>
                <a:gd name="connsiteX3" fmla="*/ 3403223 w 3405477"/>
                <a:gd name="connsiteY3" fmla="*/ 1508756 h 4911454"/>
                <a:gd name="connsiteX4" fmla="*/ 3398931 w 3405477"/>
                <a:gd name="connsiteY4" fmla="*/ 1678529 h 4911454"/>
                <a:gd name="connsiteX5" fmla="*/ 2098981 w 3405477"/>
                <a:gd name="connsiteY5" fmla="*/ 4801247 h 4911454"/>
                <a:gd name="connsiteX6" fmla="*/ 1993909 w 3405477"/>
                <a:gd name="connsiteY6" fmla="*/ 4911454 h 4911454"/>
                <a:gd name="connsiteX7" fmla="*/ 1992232 w 3405477"/>
                <a:gd name="connsiteY7" fmla="*/ 4909777 h 4911454"/>
                <a:gd name="connsiteX8" fmla="*/ 2029917 w 3405477"/>
                <a:gd name="connsiteY8" fmla="*/ 4868083 h 4911454"/>
                <a:gd name="connsiteX9" fmla="*/ 2109484 w 3405477"/>
                <a:gd name="connsiteY9" fmla="*/ 4760561 h 4911454"/>
                <a:gd name="connsiteX10" fmla="*/ 2111867 w 3405477"/>
                <a:gd name="connsiteY10" fmla="*/ 4756612 h 4911454"/>
                <a:gd name="connsiteX11" fmla="*/ 2114382 w 3405477"/>
                <a:gd name="connsiteY11" fmla="*/ 4753192 h 4911454"/>
                <a:gd name="connsiteX12" fmla="*/ 2135383 w 3405477"/>
                <a:gd name="connsiteY12" fmla="*/ 4717653 h 4911454"/>
                <a:gd name="connsiteX13" fmla="*/ 2177629 w 3405477"/>
                <a:gd name="connsiteY13" fmla="*/ 4647662 h 4911454"/>
                <a:gd name="connsiteX14" fmla="*/ 2181596 w 3405477"/>
                <a:gd name="connsiteY14" fmla="*/ 4639449 h 4911454"/>
                <a:gd name="connsiteX15" fmla="*/ 2185852 w 3405477"/>
                <a:gd name="connsiteY15" fmla="*/ 4632246 h 4911454"/>
                <a:gd name="connsiteX16" fmla="*/ 2204983 w 3405477"/>
                <a:gd name="connsiteY16" fmla="*/ 4591028 h 4911454"/>
                <a:gd name="connsiteX17" fmla="*/ 2234354 w 3405477"/>
                <a:gd name="connsiteY17" fmla="*/ 4530216 h 4911454"/>
                <a:gd name="connsiteX18" fmla="*/ 2239109 w 3405477"/>
                <a:gd name="connsiteY18" fmla="*/ 4517500 h 4911454"/>
                <a:gd name="connsiteX19" fmla="*/ 2244328 w 3405477"/>
                <a:gd name="connsiteY19" fmla="*/ 4506254 h 4911454"/>
                <a:gd name="connsiteX20" fmla="*/ 2259029 w 3405477"/>
                <a:gd name="connsiteY20" fmla="*/ 4464226 h 4911454"/>
                <a:gd name="connsiteX21" fmla="*/ 2279658 w 3405477"/>
                <a:gd name="connsiteY21" fmla="*/ 4409056 h 4911454"/>
                <a:gd name="connsiteX22" fmla="*/ 2284405 w 3405477"/>
                <a:gd name="connsiteY22" fmla="*/ 4391678 h 4911454"/>
                <a:gd name="connsiteX23" fmla="*/ 2289810 w 3405477"/>
                <a:gd name="connsiteY23" fmla="*/ 4376225 h 4911454"/>
                <a:gd name="connsiteX24" fmla="*/ 2299780 w 3405477"/>
                <a:gd name="connsiteY24" fmla="*/ 4335389 h 4911454"/>
                <a:gd name="connsiteX25" fmla="*/ 2313540 w 3405477"/>
                <a:gd name="connsiteY25" fmla="*/ 4285014 h 4911454"/>
                <a:gd name="connsiteX26" fmla="*/ 2317481 w 3405477"/>
                <a:gd name="connsiteY26" fmla="*/ 4262891 h 4911454"/>
                <a:gd name="connsiteX27" fmla="*/ 2322296 w 3405477"/>
                <a:gd name="connsiteY27" fmla="*/ 4243169 h 4911454"/>
                <a:gd name="connsiteX28" fmla="*/ 2327851 w 3405477"/>
                <a:gd name="connsiteY28" fmla="*/ 4204677 h 4911454"/>
                <a:gd name="connsiteX29" fmla="*/ 2336002 w 3405477"/>
                <a:gd name="connsiteY29" fmla="*/ 4158920 h 4911454"/>
                <a:gd name="connsiteX30" fmla="*/ 2338333 w 3405477"/>
                <a:gd name="connsiteY30" fmla="*/ 4132041 h 4911454"/>
                <a:gd name="connsiteX31" fmla="*/ 2341788 w 3405477"/>
                <a:gd name="connsiteY31" fmla="*/ 4108094 h 4911454"/>
                <a:gd name="connsiteX32" fmla="*/ 2343478 w 3405477"/>
                <a:gd name="connsiteY32" fmla="*/ 4072710 h 4911454"/>
                <a:gd name="connsiteX33" fmla="*/ 2347042 w 3405477"/>
                <a:gd name="connsiteY33" fmla="*/ 4031607 h 4911454"/>
                <a:gd name="connsiteX34" fmla="*/ 2346948 w 3405477"/>
                <a:gd name="connsiteY34" fmla="*/ 4000027 h 4911454"/>
                <a:gd name="connsiteX35" fmla="*/ 2348286 w 3405477"/>
                <a:gd name="connsiteY35" fmla="*/ 3972010 h 4911454"/>
                <a:gd name="connsiteX36" fmla="*/ 2346770 w 3405477"/>
                <a:gd name="connsiteY36" fmla="*/ 3940261 h 4911454"/>
                <a:gd name="connsiteX37" fmla="*/ 2346661 w 3405477"/>
                <a:gd name="connsiteY37" fmla="*/ 3903905 h 4911454"/>
                <a:gd name="connsiteX38" fmla="*/ 2343307 w 3405477"/>
                <a:gd name="connsiteY38" fmla="*/ 3867736 h 4911454"/>
                <a:gd name="connsiteX39" fmla="*/ 2341788 w 3405477"/>
                <a:gd name="connsiteY39" fmla="*/ 3835925 h 4911454"/>
                <a:gd name="connsiteX40" fmla="*/ 2337783 w 3405477"/>
                <a:gd name="connsiteY40" fmla="*/ 3808169 h 4911454"/>
                <a:gd name="connsiteX41" fmla="*/ 2334860 w 3405477"/>
                <a:gd name="connsiteY41" fmla="*/ 3776647 h 4911454"/>
                <a:gd name="connsiteX42" fmla="*/ 2327374 w 3405477"/>
                <a:gd name="connsiteY42" fmla="*/ 3736040 h 4911454"/>
                <a:gd name="connsiteX43" fmla="*/ 2322296 w 3405477"/>
                <a:gd name="connsiteY43" fmla="*/ 3700850 h 4911454"/>
                <a:gd name="connsiteX44" fmla="*/ 2316547 w 3405477"/>
                <a:gd name="connsiteY44" fmla="*/ 3677304 h 4911454"/>
                <a:gd name="connsiteX45" fmla="*/ 2311637 w 3405477"/>
                <a:gd name="connsiteY45" fmla="*/ 3650664 h 4911454"/>
                <a:gd name="connsiteX46" fmla="*/ 2299085 w 3405477"/>
                <a:gd name="connsiteY46" fmla="*/ 3605784 h 4911454"/>
                <a:gd name="connsiteX47" fmla="*/ 2289810 w 3405477"/>
                <a:gd name="connsiteY47" fmla="*/ 3567794 h 4911454"/>
                <a:gd name="connsiteX48" fmla="*/ 2283080 w 3405477"/>
                <a:gd name="connsiteY48" fmla="*/ 3548554 h 4911454"/>
                <a:gd name="connsiteX49" fmla="*/ 2276993 w 3405477"/>
                <a:gd name="connsiteY49" fmla="*/ 3526788 h 4911454"/>
                <a:gd name="connsiteX50" fmla="*/ 2258314 w 3405477"/>
                <a:gd name="connsiteY50" fmla="*/ 3477750 h 4911454"/>
                <a:gd name="connsiteX51" fmla="*/ 2244328 w 3405477"/>
                <a:gd name="connsiteY51" fmla="*/ 3437765 h 4911454"/>
                <a:gd name="connsiteX52" fmla="*/ 2237389 w 3405477"/>
                <a:gd name="connsiteY52" fmla="*/ 3422814 h 4911454"/>
                <a:gd name="connsiteX53" fmla="*/ 2230928 w 3405477"/>
                <a:gd name="connsiteY53" fmla="*/ 3405850 h 4911454"/>
                <a:gd name="connsiteX54" fmla="*/ 2204793 w 3405477"/>
                <a:gd name="connsiteY54" fmla="*/ 3352583 h 4911454"/>
                <a:gd name="connsiteX55" fmla="*/ 2185852 w 3405477"/>
                <a:gd name="connsiteY55" fmla="*/ 3311773 h 4911454"/>
                <a:gd name="connsiteX56" fmla="*/ 2179480 w 3405477"/>
                <a:gd name="connsiteY56" fmla="*/ 3300989 h 4911454"/>
                <a:gd name="connsiteX57" fmla="*/ 2173442 w 3405477"/>
                <a:gd name="connsiteY57" fmla="*/ 3288682 h 4911454"/>
                <a:gd name="connsiteX58" fmla="*/ 2137822 w 3405477"/>
                <a:gd name="connsiteY58" fmla="*/ 3230494 h 4911454"/>
                <a:gd name="connsiteX59" fmla="*/ 2114382 w 3405477"/>
                <a:gd name="connsiteY59" fmla="*/ 3190827 h 4911454"/>
                <a:gd name="connsiteX60" fmla="*/ 2109354 w 3405477"/>
                <a:gd name="connsiteY60" fmla="*/ 3183988 h 4911454"/>
                <a:gd name="connsiteX61" fmla="*/ 2104535 w 3405477"/>
                <a:gd name="connsiteY61" fmla="*/ 3176115 h 4911454"/>
                <a:gd name="connsiteX62" fmla="*/ 2054834 w 3405477"/>
                <a:gd name="connsiteY62" fmla="*/ 3109830 h 4911454"/>
                <a:gd name="connsiteX63" fmla="*/ 2029917 w 3405477"/>
                <a:gd name="connsiteY63" fmla="*/ 3075937 h 4911454"/>
                <a:gd name="connsiteX64" fmla="*/ 2027011 w 3405477"/>
                <a:gd name="connsiteY64" fmla="*/ 3072722 h 4911454"/>
                <a:gd name="connsiteX65" fmla="*/ 2024206 w 3405477"/>
                <a:gd name="connsiteY65" fmla="*/ 3068981 h 4911454"/>
                <a:gd name="connsiteX66" fmla="*/ 1932595 w 3405477"/>
                <a:gd name="connsiteY66" fmla="*/ 2968264 h 4911454"/>
                <a:gd name="connsiteX67" fmla="*/ 1932457 w 3405477"/>
                <a:gd name="connsiteY67" fmla="*/ 2968111 h 4911454"/>
                <a:gd name="connsiteX68" fmla="*/ 1932289 w 3405477"/>
                <a:gd name="connsiteY68" fmla="*/ 2967959 h 4911454"/>
                <a:gd name="connsiteX69" fmla="*/ 1831588 w 3405477"/>
                <a:gd name="connsiteY69" fmla="*/ 2876363 h 4911454"/>
                <a:gd name="connsiteX70" fmla="*/ 1827848 w 3405477"/>
                <a:gd name="connsiteY70" fmla="*/ 2873559 h 4911454"/>
                <a:gd name="connsiteX71" fmla="*/ 1824631 w 3405477"/>
                <a:gd name="connsiteY71" fmla="*/ 2870651 h 4911454"/>
                <a:gd name="connsiteX72" fmla="*/ 1790715 w 3405477"/>
                <a:gd name="connsiteY72" fmla="*/ 2845717 h 4911454"/>
                <a:gd name="connsiteX73" fmla="*/ 1755207 w 3405477"/>
                <a:gd name="connsiteY73" fmla="*/ 2819093 h 4911454"/>
                <a:gd name="connsiteX74" fmla="*/ 1754316 w 3405477"/>
                <a:gd name="connsiteY74" fmla="*/ 2818957 h 4911454"/>
                <a:gd name="connsiteX75" fmla="*/ 1709741 w 3405477"/>
                <a:gd name="connsiteY75" fmla="*/ 2786186 h 4911454"/>
                <a:gd name="connsiteX76" fmla="*/ 1199717 w 3405477"/>
                <a:gd name="connsiteY76" fmla="*/ 2578271 h 4911454"/>
                <a:gd name="connsiteX77" fmla="*/ 1159100 w 3405477"/>
                <a:gd name="connsiteY77" fmla="*/ 2572410 h 4911454"/>
                <a:gd name="connsiteX78" fmla="*/ 1158716 w 3405477"/>
                <a:gd name="connsiteY78" fmla="*/ 2572123 h 4911454"/>
                <a:gd name="connsiteX79" fmla="*/ 1123922 w 3405477"/>
                <a:gd name="connsiteY79" fmla="*/ 2565709 h 4911454"/>
                <a:gd name="connsiteX80" fmla="*/ 1095521 w 3405477"/>
                <a:gd name="connsiteY80" fmla="*/ 2563235 h 4911454"/>
                <a:gd name="connsiteX81" fmla="*/ 1064642 w 3405477"/>
                <a:gd name="connsiteY81" fmla="*/ 2558779 h 4911454"/>
                <a:gd name="connsiteX82" fmla="*/ 1019759 w 3405477"/>
                <a:gd name="connsiteY82" fmla="*/ 2556637 h 4911454"/>
                <a:gd name="connsiteX83" fmla="*/ 980709 w 3405477"/>
                <a:gd name="connsiteY83" fmla="*/ 2553235 h 4911454"/>
                <a:gd name="connsiteX84" fmla="*/ 955733 w 3405477"/>
                <a:gd name="connsiteY84" fmla="*/ 2553580 h 4911454"/>
                <a:gd name="connsiteX85" fmla="*/ 928558 w 3405477"/>
                <a:gd name="connsiteY85" fmla="*/ 2552282 h 4911454"/>
                <a:gd name="connsiteX86" fmla="*/ 879309 w 3405477"/>
                <a:gd name="connsiteY86" fmla="*/ 2554634 h 4911454"/>
                <a:gd name="connsiteX87" fmla="*/ 837065 w 3405477"/>
                <a:gd name="connsiteY87" fmla="*/ 2555216 h 4911454"/>
                <a:gd name="connsiteX88" fmla="*/ 815746 w 3405477"/>
                <a:gd name="connsiteY88" fmla="*/ 2557668 h 4911454"/>
                <a:gd name="connsiteX89" fmla="*/ 792474 w 3405477"/>
                <a:gd name="connsiteY89" fmla="*/ 2558779 h 4911454"/>
                <a:gd name="connsiteX90" fmla="*/ 739005 w 3405477"/>
                <a:gd name="connsiteY90" fmla="*/ 2566495 h 4911454"/>
                <a:gd name="connsiteX91" fmla="*/ 694176 w 3405477"/>
                <a:gd name="connsiteY91" fmla="*/ 2571652 h 4911454"/>
                <a:gd name="connsiteX92" fmla="*/ 676640 w 3405477"/>
                <a:gd name="connsiteY92" fmla="*/ 2575495 h 4911454"/>
                <a:gd name="connsiteX93" fmla="*/ 657399 w 3405477"/>
                <a:gd name="connsiteY93" fmla="*/ 2578271 h 4911454"/>
                <a:gd name="connsiteX94" fmla="*/ 599786 w 3405477"/>
                <a:gd name="connsiteY94" fmla="*/ 2592338 h 4911454"/>
                <a:gd name="connsiteX95" fmla="*/ 553226 w 3405477"/>
                <a:gd name="connsiteY95" fmla="*/ 2602542 h 4911454"/>
                <a:gd name="connsiteX96" fmla="*/ 539507 w 3405477"/>
                <a:gd name="connsiteY96" fmla="*/ 2607056 h 4911454"/>
                <a:gd name="connsiteX97" fmla="*/ 524343 w 3405477"/>
                <a:gd name="connsiteY97" fmla="*/ 2610758 h 4911454"/>
                <a:gd name="connsiteX98" fmla="*/ 462436 w 3405477"/>
                <a:gd name="connsiteY98" fmla="*/ 2632412 h 4911454"/>
                <a:gd name="connsiteX99" fmla="*/ 415397 w 3405477"/>
                <a:gd name="connsiteY99" fmla="*/ 2647888 h 4911454"/>
                <a:gd name="connsiteX100" fmla="*/ 405431 w 3405477"/>
                <a:gd name="connsiteY100" fmla="*/ 2652351 h 4911454"/>
                <a:gd name="connsiteX101" fmla="*/ 394314 w 3405477"/>
                <a:gd name="connsiteY101" fmla="*/ 2656240 h 4911454"/>
                <a:gd name="connsiteX102" fmla="*/ 327243 w 3405477"/>
                <a:gd name="connsiteY102" fmla="*/ 2687369 h 4911454"/>
                <a:gd name="connsiteX103" fmla="*/ 281875 w 3405477"/>
                <a:gd name="connsiteY103" fmla="*/ 2707688 h 4911454"/>
                <a:gd name="connsiteX104" fmla="*/ 275508 w 3405477"/>
                <a:gd name="connsiteY104" fmla="*/ 2711380 h 4911454"/>
                <a:gd name="connsiteX105" fmla="*/ 268322 w 3405477"/>
                <a:gd name="connsiteY105" fmla="*/ 2714715 h 4911454"/>
                <a:gd name="connsiteX106" fmla="*/ 192358 w 3405477"/>
                <a:gd name="connsiteY106" fmla="*/ 2759605 h 4911454"/>
                <a:gd name="connsiteX107" fmla="*/ 153843 w 3405477"/>
                <a:gd name="connsiteY107" fmla="*/ 2781942 h 4911454"/>
                <a:gd name="connsiteX108" fmla="*/ 150830 w 3405477"/>
                <a:gd name="connsiteY108" fmla="*/ 2784145 h 4911454"/>
                <a:gd name="connsiteX109" fmla="*/ 147376 w 3405477"/>
                <a:gd name="connsiteY109" fmla="*/ 2786186 h 4911454"/>
                <a:gd name="connsiteX110" fmla="*/ 32486 w 3405477"/>
                <a:gd name="connsiteY110" fmla="*/ 2870651 h 4911454"/>
                <a:gd name="connsiteX111" fmla="*/ 0 w 3405477"/>
                <a:gd name="connsiteY111" fmla="*/ 2900014 h 4911454"/>
                <a:gd name="connsiteX112" fmla="*/ 72856 w 3405477"/>
                <a:gd name="connsiteY112" fmla="*/ 2819852 h 4911454"/>
                <a:gd name="connsiteX113" fmla="*/ 576113 w 3405477"/>
                <a:gd name="connsiteY113" fmla="*/ 1417986 h 4911454"/>
                <a:gd name="connsiteX114" fmla="*/ 571112 w 3405477"/>
                <a:gd name="connsiteY114" fmla="*/ 1318948 h 4911454"/>
                <a:gd name="connsiteX115" fmla="*/ 573353 w 3405477"/>
                <a:gd name="connsiteY115" fmla="*/ 1274568 h 4911454"/>
                <a:gd name="connsiteX116" fmla="*/ 1985750 w 3405477"/>
                <a:gd name="connsiteY116" fmla="*/ 0 h 491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3405477" h="4911454">
                  <a:moveTo>
                    <a:pt x="1985750" y="0"/>
                  </a:moveTo>
                  <a:cubicBezTo>
                    <a:pt x="2769844" y="0"/>
                    <a:pt x="3405477" y="635633"/>
                    <a:pt x="3405477" y="1419727"/>
                  </a:cubicBezTo>
                  <a:lnTo>
                    <a:pt x="3400981" y="1508756"/>
                  </a:lnTo>
                  <a:lnTo>
                    <a:pt x="3403223" y="1508756"/>
                  </a:lnTo>
                  <a:lnTo>
                    <a:pt x="3398931" y="1678529"/>
                  </a:lnTo>
                  <a:cubicBezTo>
                    <a:pt x="3338099" y="2878590"/>
                    <a:pt x="2856612" y="3967667"/>
                    <a:pt x="2098981" y="4801247"/>
                  </a:cubicBezTo>
                  <a:lnTo>
                    <a:pt x="1993909" y="4911454"/>
                  </a:lnTo>
                  <a:lnTo>
                    <a:pt x="1992232" y="4909777"/>
                  </a:lnTo>
                  <a:lnTo>
                    <a:pt x="2029917" y="4868083"/>
                  </a:lnTo>
                  <a:cubicBezTo>
                    <a:pt x="2058343" y="4833231"/>
                    <a:pt x="2084865" y="4797344"/>
                    <a:pt x="2109484" y="4760561"/>
                  </a:cubicBezTo>
                  <a:lnTo>
                    <a:pt x="2111867" y="4756612"/>
                  </a:lnTo>
                  <a:lnTo>
                    <a:pt x="2114382" y="4753192"/>
                  </a:lnTo>
                  <a:lnTo>
                    <a:pt x="2135383" y="4717653"/>
                  </a:lnTo>
                  <a:lnTo>
                    <a:pt x="2177629" y="4647662"/>
                  </a:lnTo>
                  <a:lnTo>
                    <a:pt x="2181596" y="4639449"/>
                  </a:lnTo>
                  <a:lnTo>
                    <a:pt x="2185852" y="4632246"/>
                  </a:lnTo>
                  <a:lnTo>
                    <a:pt x="2204983" y="4591028"/>
                  </a:lnTo>
                  <a:lnTo>
                    <a:pt x="2234354" y="4530216"/>
                  </a:lnTo>
                  <a:lnTo>
                    <a:pt x="2239109" y="4517500"/>
                  </a:lnTo>
                  <a:lnTo>
                    <a:pt x="2244328" y="4506254"/>
                  </a:lnTo>
                  <a:lnTo>
                    <a:pt x="2259029" y="4464226"/>
                  </a:lnTo>
                  <a:lnTo>
                    <a:pt x="2279658" y="4409056"/>
                  </a:lnTo>
                  <a:lnTo>
                    <a:pt x="2284405" y="4391678"/>
                  </a:lnTo>
                  <a:lnTo>
                    <a:pt x="2289810" y="4376225"/>
                  </a:lnTo>
                  <a:lnTo>
                    <a:pt x="2299780" y="4335389"/>
                  </a:lnTo>
                  <a:lnTo>
                    <a:pt x="2313540" y="4285014"/>
                  </a:lnTo>
                  <a:lnTo>
                    <a:pt x="2317481" y="4262891"/>
                  </a:lnTo>
                  <a:lnTo>
                    <a:pt x="2322296" y="4243169"/>
                  </a:lnTo>
                  <a:lnTo>
                    <a:pt x="2327851" y="4204677"/>
                  </a:lnTo>
                  <a:lnTo>
                    <a:pt x="2336002" y="4158920"/>
                  </a:lnTo>
                  <a:lnTo>
                    <a:pt x="2338333" y="4132041"/>
                  </a:lnTo>
                  <a:lnTo>
                    <a:pt x="2341788" y="4108094"/>
                  </a:lnTo>
                  <a:lnTo>
                    <a:pt x="2343478" y="4072710"/>
                  </a:lnTo>
                  <a:lnTo>
                    <a:pt x="2347042" y="4031607"/>
                  </a:lnTo>
                  <a:lnTo>
                    <a:pt x="2346948" y="4000027"/>
                  </a:lnTo>
                  <a:lnTo>
                    <a:pt x="2348286" y="3972010"/>
                  </a:lnTo>
                  <a:lnTo>
                    <a:pt x="2346770" y="3940261"/>
                  </a:lnTo>
                  <a:lnTo>
                    <a:pt x="2346661" y="3903905"/>
                  </a:lnTo>
                  <a:lnTo>
                    <a:pt x="2343307" y="3867736"/>
                  </a:lnTo>
                  <a:lnTo>
                    <a:pt x="2341788" y="3835925"/>
                  </a:lnTo>
                  <a:lnTo>
                    <a:pt x="2337783" y="3808169"/>
                  </a:lnTo>
                  <a:lnTo>
                    <a:pt x="2334860" y="3776647"/>
                  </a:lnTo>
                  <a:lnTo>
                    <a:pt x="2327374" y="3736040"/>
                  </a:lnTo>
                  <a:lnTo>
                    <a:pt x="2322296" y="3700850"/>
                  </a:lnTo>
                  <a:lnTo>
                    <a:pt x="2316547" y="3677304"/>
                  </a:lnTo>
                  <a:lnTo>
                    <a:pt x="2311637" y="3650664"/>
                  </a:lnTo>
                  <a:lnTo>
                    <a:pt x="2299085" y="3605784"/>
                  </a:lnTo>
                  <a:lnTo>
                    <a:pt x="2289810" y="3567794"/>
                  </a:lnTo>
                  <a:lnTo>
                    <a:pt x="2283080" y="3548554"/>
                  </a:lnTo>
                  <a:lnTo>
                    <a:pt x="2276993" y="3526788"/>
                  </a:lnTo>
                  <a:lnTo>
                    <a:pt x="2258314" y="3477750"/>
                  </a:lnTo>
                  <a:lnTo>
                    <a:pt x="2244328" y="3437765"/>
                  </a:lnTo>
                  <a:lnTo>
                    <a:pt x="2237389" y="3422814"/>
                  </a:lnTo>
                  <a:lnTo>
                    <a:pt x="2230928" y="3405850"/>
                  </a:lnTo>
                  <a:lnTo>
                    <a:pt x="2204793" y="3352583"/>
                  </a:lnTo>
                  <a:lnTo>
                    <a:pt x="2185852" y="3311773"/>
                  </a:lnTo>
                  <a:lnTo>
                    <a:pt x="2179480" y="3300989"/>
                  </a:lnTo>
                  <a:lnTo>
                    <a:pt x="2173442" y="3288682"/>
                  </a:lnTo>
                  <a:lnTo>
                    <a:pt x="2137822" y="3230494"/>
                  </a:lnTo>
                  <a:lnTo>
                    <a:pt x="2114382" y="3190827"/>
                  </a:lnTo>
                  <a:lnTo>
                    <a:pt x="2109354" y="3183988"/>
                  </a:lnTo>
                  <a:lnTo>
                    <a:pt x="2104535" y="3176115"/>
                  </a:lnTo>
                  <a:lnTo>
                    <a:pt x="2054834" y="3109830"/>
                  </a:lnTo>
                  <a:lnTo>
                    <a:pt x="2029917" y="3075937"/>
                  </a:lnTo>
                  <a:lnTo>
                    <a:pt x="2027011" y="3072722"/>
                  </a:lnTo>
                  <a:lnTo>
                    <a:pt x="2024206" y="3068981"/>
                  </a:lnTo>
                  <a:lnTo>
                    <a:pt x="1932595" y="2968264"/>
                  </a:lnTo>
                  <a:lnTo>
                    <a:pt x="1932457" y="2968111"/>
                  </a:lnTo>
                  <a:lnTo>
                    <a:pt x="1932289" y="2967959"/>
                  </a:lnTo>
                  <a:lnTo>
                    <a:pt x="1831588" y="2876363"/>
                  </a:lnTo>
                  <a:lnTo>
                    <a:pt x="1827848" y="2873559"/>
                  </a:lnTo>
                  <a:lnTo>
                    <a:pt x="1824631" y="2870651"/>
                  </a:lnTo>
                  <a:lnTo>
                    <a:pt x="1790715" y="2845717"/>
                  </a:lnTo>
                  <a:lnTo>
                    <a:pt x="1755207" y="2819093"/>
                  </a:lnTo>
                  <a:lnTo>
                    <a:pt x="1754316" y="2818957"/>
                  </a:lnTo>
                  <a:lnTo>
                    <a:pt x="1709741" y="2786186"/>
                  </a:lnTo>
                  <a:cubicBezTo>
                    <a:pt x="1552292" y="2682229"/>
                    <a:pt x="1378696" y="2612924"/>
                    <a:pt x="1199717" y="2578271"/>
                  </a:cubicBezTo>
                  <a:lnTo>
                    <a:pt x="1159100" y="2572410"/>
                  </a:lnTo>
                  <a:lnTo>
                    <a:pt x="1158716" y="2572123"/>
                  </a:lnTo>
                  <a:lnTo>
                    <a:pt x="1123922" y="2565709"/>
                  </a:lnTo>
                  <a:lnTo>
                    <a:pt x="1095521" y="2563235"/>
                  </a:lnTo>
                  <a:lnTo>
                    <a:pt x="1064642" y="2558779"/>
                  </a:lnTo>
                  <a:lnTo>
                    <a:pt x="1019759" y="2556637"/>
                  </a:lnTo>
                  <a:lnTo>
                    <a:pt x="980709" y="2553235"/>
                  </a:lnTo>
                  <a:lnTo>
                    <a:pt x="955733" y="2553580"/>
                  </a:lnTo>
                  <a:lnTo>
                    <a:pt x="928558" y="2552282"/>
                  </a:lnTo>
                  <a:lnTo>
                    <a:pt x="879309" y="2554634"/>
                  </a:lnTo>
                  <a:lnTo>
                    <a:pt x="837065" y="2555216"/>
                  </a:lnTo>
                  <a:lnTo>
                    <a:pt x="815746" y="2557668"/>
                  </a:lnTo>
                  <a:lnTo>
                    <a:pt x="792474" y="2558779"/>
                  </a:lnTo>
                  <a:lnTo>
                    <a:pt x="739005" y="2566495"/>
                  </a:lnTo>
                  <a:lnTo>
                    <a:pt x="694176" y="2571652"/>
                  </a:lnTo>
                  <a:lnTo>
                    <a:pt x="676640" y="2575495"/>
                  </a:lnTo>
                  <a:lnTo>
                    <a:pt x="657399" y="2578271"/>
                  </a:lnTo>
                  <a:lnTo>
                    <a:pt x="599786" y="2592338"/>
                  </a:lnTo>
                  <a:lnTo>
                    <a:pt x="553226" y="2602542"/>
                  </a:lnTo>
                  <a:lnTo>
                    <a:pt x="539507" y="2607056"/>
                  </a:lnTo>
                  <a:lnTo>
                    <a:pt x="524343" y="2610758"/>
                  </a:lnTo>
                  <a:lnTo>
                    <a:pt x="462436" y="2632412"/>
                  </a:lnTo>
                  <a:lnTo>
                    <a:pt x="415397" y="2647888"/>
                  </a:lnTo>
                  <a:lnTo>
                    <a:pt x="405431" y="2652351"/>
                  </a:lnTo>
                  <a:lnTo>
                    <a:pt x="394314" y="2656240"/>
                  </a:lnTo>
                  <a:lnTo>
                    <a:pt x="327243" y="2687369"/>
                  </a:lnTo>
                  <a:lnTo>
                    <a:pt x="281875" y="2707688"/>
                  </a:lnTo>
                  <a:lnTo>
                    <a:pt x="275508" y="2711380"/>
                  </a:lnTo>
                  <a:lnTo>
                    <a:pt x="268322" y="2714715"/>
                  </a:lnTo>
                  <a:lnTo>
                    <a:pt x="192358" y="2759605"/>
                  </a:lnTo>
                  <a:lnTo>
                    <a:pt x="153843" y="2781942"/>
                  </a:lnTo>
                  <a:lnTo>
                    <a:pt x="150830" y="2784145"/>
                  </a:lnTo>
                  <a:lnTo>
                    <a:pt x="147376" y="2786186"/>
                  </a:lnTo>
                  <a:cubicBezTo>
                    <a:pt x="108014" y="2812175"/>
                    <a:pt x="69661" y="2840330"/>
                    <a:pt x="32486" y="2870651"/>
                  </a:cubicBezTo>
                  <a:lnTo>
                    <a:pt x="0" y="2900014"/>
                  </a:lnTo>
                  <a:lnTo>
                    <a:pt x="72856" y="2819852"/>
                  </a:lnTo>
                  <a:cubicBezTo>
                    <a:pt x="387251" y="2438893"/>
                    <a:pt x="576113" y="1950495"/>
                    <a:pt x="576113" y="1417986"/>
                  </a:cubicBezTo>
                  <a:lnTo>
                    <a:pt x="571112" y="1318948"/>
                  </a:lnTo>
                  <a:lnTo>
                    <a:pt x="573353" y="1274568"/>
                  </a:lnTo>
                  <a:cubicBezTo>
                    <a:pt x="646057" y="558662"/>
                    <a:pt x="1250662" y="0"/>
                    <a:pt x="1985750" y="0"/>
                  </a:cubicBezTo>
                  <a:close/>
                </a:path>
              </a:pathLst>
            </a:custGeom>
            <a:solidFill>
              <a:srgbClr val="F4AA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43" name="Freeform 42">
              <a:extLst>
                <a:ext uri="{FF2B5EF4-FFF2-40B4-BE49-F238E27FC236}">
                  <a16:creationId xmlns:a16="http://schemas.microsoft.com/office/drawing/2014/main" id="{B9022DA4-173A-5440-9BD5-BA1F022179A4}"/>
                </a:ext>
              </a:extLst>
            </p:cNvPr>
            <p:cNvSpPr/>
            <p:nvPr/>
          </p:nvSpPr>
          <p:spPr>
            <a:xfrm>
              <a:off x="6086085" y="4512636"/>
              <a:ext cx="1941490" cy="1947197"/>
            </a:xfrm>
            <a:custGeom>
              <a:avLst/>
              <a:gdLst>
                <a:gd name="connsiteX0" fmla="*/ 2463253 w 3882980"/>
                <a:gd name="connsiteY0" fmla="*/ 0 h 3894394"/>
                <a:gd name="connsiteX1" fmla="*/ 3467152 w 3882980"/>
                <a:gd name="connsiteY1" fmla="*/ 415829 h 3894394"/>
                <a:gd name="connsiteX2" fmla="*/ 3467152 w 3882980"/>
                <a:gd name="connsiteY2" fmla="*/ 2423626 h 3894394"/>
                <a:gd name="connsiteX3" fmla="*/ 3401021 w 3882980"/>
                <a:gd name="connsiteY3" fmla="*/ 2483400 h 3894394"/>
                <a:gd name="connsiteX4" fmla="*/ 3402698 w 3882980"/>
                <a:gd name="connsiteY4" fmla="*/ 2485077 h 3894394"/>
                <a:gd name="connsiteX5" fmla="*/ 3292491 w 3882980"/>
                <a:gd name="connsiteY5" fmla="*/ 2590150 h 3894394"/>
                <a:gd name="connsiteX6" fmla="*/ 169773 w 3882980"/>
                <a:gd name="connsiteY6" fmla="*/ 3890101 h 3894394"/>
                <a:gd name="connsiteX7" fmla="*/ 0 w 3882980"/>
                <a:gd name="connsiteY7" fmla="*/ 3894394 h 3894394"/>
                <a:gd name="connsiteX8" fmla="*/ 0 w 3882980"/>
                <a:gd name="connsiteY8" fmla="*/ 3892149 h 3894394"/>
                <a:gd name="connsiteX9" fmla="*/ 56130 w 3882980"/>
                <a:gd name="connsiteY9" fmla="*/ 3889315 h 3894394"/>
                <a:gd name="connsiteX10" fmla="*/ 56131 w 3882980"/>
                <a:gd name="connsiteY10" fmla="*/ 3889315 h 3894394"/>
                <a:gd name="connsiteX11" fmla="*/ 188423 w 3882980"/>
                <a:gd name="connsiteY11" fmla="*/ 3869548 h 3894394"/>
                <a:gd name="connsiteX12" fmla="*/ 192894 w 3882980"/>
                <a:gd name="connsiteY12" fmla="*/ 3868442 h 3894394"/>
                <a:gd name="connsiteX13" fmla="*/ 197096 w 3882980"/>
                <a:gd name="connsiteY13" fmla="*/ 3867801 h 3894394"/>
                <a:gd name="connsiteX14" fmla="*/ 237113 w 3882980"/>
                <a:gd name="connsiteY14" fmla="*/ 3857512 h 3894394"/>
                <a:gd name="connsiteX15" fmla="*/ 316441 w 3882980"/>
                <a:gd name="connsiteY15" fmla="*/ 3837902 h 3894394"/>
                <a:gd name="connsiteX16" fmla="*/ 325050 w 3882980"/>
                <a:gd name="connsiteY16" fmla="*/ 3834901 h 3894394"/>
                <a:gd name="connsiteX17" fmla="*/ 333155 w 3882980"/>
                <a:gd name="connsiteY17" fmla="*/ 3832817 h 3894394"/>
                <a:gd name="connsiteX18" fmla="*/ 375837 w 3882980"/>
                <a:gd name="connsiteY18" fmla="*/ 3817195 h 3894394"/>
                <a:gd name="connsiteX19" fmla="*/ 439598 w 3882980"/>
                <a:gd name="connsiteY19" fmla="*/ 3794966 h 3894394"/>
                <a:gd name="connsiteX20" fmla="*/ 451950 w 3882980"/>
                <a:gd name="connsiteY20" fmla="*/ 3789337 h 3894394"/>
                <a:gd name="connsiteX21" fmla="*/ 463593 w 3882980"/>
                <a:gd name="connsiteY21" fmla="*/ 3785076 h 3894394"/>
                <a:gd name="connsiteX22" fmla="*/ 503706 w 3882980"/>
                <a:gd name="connsiteY22" fmla="*/ 3765753 h 3894394"/>
                <a:gd name="connsiteX23" fmla="*/ 557305 w 3882980"/>
                <a:gd name="connsiteY23" fmla="*/ 3741328 h 3894394"/>
                <a:gd name="connsiteX24" fmla="*/ 572951 w 3882980"/>
                <a:gd name="connsiteY24" fmla="*/ 3732395 h 3894394"/>
                <a:gd name="connsiteX25" fmla="*/ 587697 w 3882980"/>
                <a:gd name="connsiteY25" fmla="*/ 3725292 h 3894394"/>
                <a:gd name="connsiteX26" fmla="*/ 623617 w 3882980"/>
                <a:gd name="connsiteY26" fmla="*/ 3703470 h 3894394"/>
                <a:gd name="connsiteX27" fmla="*/ 668975 w 3882980"/>
                <a:gd name="connsiteY27" fmla="*/ 3677575 h 3894394"/>
                <a:gd name="connsiteX28" fmla="*/ 687409 w 3882980"/>
                <a:gd name="connsiteY28" fmla="*/ 3664716 h 3894394"/>
                <a:gd name="connsiteX29" fmla="*/ 704754 w 3882980"/>
                <a:gd name="connsiteY29" fmla="*/ 3654178 h 3894394"/>
                <a:gd name="connsiteX30" fmla="*/ 735892 w 3882980"/>
                <a:gd name="connsiteY30" fmla="*/ 3630894 h 3894394"/>
                <a:gd name="connsiteX31" fmla="*/ 774019 w 3882980"/>
                <a:gd name="connsiteY31" fmla="*/ 3604296 h 3894394"/>
                <a:gd name="connsiteX32" fmla="*/ 794679 w 3882980"/>
                <a:gd name="connsiteY32" fmla="*/ 3586934 h 3894394"/>
                <a:gd name="connsiteX33" fmla="*/ 814049 w 3882980"/>
                <a:gd name="connsiteY33" fmla="*/ 3572449 h 3894394"/>
                <a:gd name="connsiteX34" fmla="*/ 840257 w 3882980"/>
                <a:gd name="connsiteY34" fmla="*/ 3548630 h 3894394"/>
                <a:gd name="connsiteX35" fmla="*/ 871850 w 3882980"/>
                <a:gd name="connsiteY35" fmla="*/ 3522078 h 3894394"/>
                <a:gd name="connsiteX36" fmla="*/ 894120 w 3882980"/>
                <a:gd name="connsiteY36" fmla="*/ 3499675 h 3894394"/>
                <a:gd name="connsiteX37" fmla="*/ 914870 w 3882980"/>
                <a:gd name="connsiteY37" fmla="*/ 3480817 h 3894394"/>
                <a:gd name="connsiteX38" fmla="*/ 936240 w 3882980"/>
                <a:gd name="connsiteY38" fmla="*/ 3457304 h 3894394"/>
                <a:gd name="connsiteX39" fmla="*/ 961880 w 3882980"/>
                <a:gd name="connsiteY39" fmla="*/ 3431511 h 3894394"/>
                <a:gd name="connsiteX40" fmla="*/ 985092 w 3882980"/>
                <a:gd name="connsiteY40" fmla="*/ 3403553 h 3894394"/>
                <a:gd name="connsiteX41" fmla="*/ 1006502 w 3882980"/>
                <a:gd name="connsiteY41" fmla="*/ 3379996 h 3894394"/>
                <a:gd name="connsiteX42" fmla="*/ 1023288 w 3882980"/>
                <a:gd name="connsiteY42" fmla="*/ 3357548 h 3894394"/>
                <a:gd name="connsiteX43" fmla="*/ 1043520 w 3882980"/>
                <a:gd name="connsiteY43" fmla="*/ 3333180 h 3894394"/>
                <a:gd name="connsiteX44" fmla="*/ 1066952 w 3882980"/>
                <a:gd name="connsiteY44" fmla="*/ 3299157 h 3894394"/>
                <a:gd name="connsiteX45" fmla="*/ 1088231 w 3882980"/>
                <a:gd name="connsiteY45" fmla="*/ 3270701 h 3894394"/>
                <a:gd name="connsiteX46" fmla="*/ 1100808 w 3882980"/>
                <a:gd name="connsiteY46" fmla="*/ 3249999 h 3894394"/>
                <a:gd name="connsiteX47" fmla="*/ 1116182 w 3882980"/>
                <a:gd name="connsiteY47" fmla="*/ 3227676 h 3894394"/>
                <a:gd name="connsiteX48" fmla="*/ 1125020 w 3882980"/>
                <a:gd name="connsiteY48" fmla="*/ 3210144 h 3894394"/>
                <a:gd name="connsiteX49" fmla="*/ 1159345 w 3882980"/>
                <a:gd name="connsiteY49" fmla="*/ 3153644 h 3894394"/>
                <a:gd name="connsiteX50" fmla="*/ 1219129 w 3882980"/>
                <a:gd name="connsiteY50" fmla="*/ 3029540 h 3894394"/>
                <a:gd name="connsiteX51" fmla="*/ 1224034 w 3882980"/>
                <a:gd name="connsiteY51" fmla="*/ 3013738 h 3894394"/>
                <a:gd name="connsiteX52" fmla="*/ 1232222 w 3882980"/>
                <a:gd name="connsiteY52" fmla="*/ 2997496 h 3894394"/>
                <a:gd name="connsiteX53" fmla="*/ 1277340 w 3882980"/>
                <a:gd name="connsiteY53" fmla="*/ 2842015 h 3894394"/>
                <a:gd name="connsiteX54" fmla="*/ 1301854 w 3882980"/>
                <a:gd name="connsiteY54" fmla="*/ 2763043 h 3894394"/>
                <a:gd name="connsiteX55" fmla="*/ 1303627 w 3882980"/>
                <a:gd name="connsiteY55" fmla="*/ 2751426 h 3894394"/>
                <a:gd name="connsiteX56" fmla="*/ 1305296 w 3882980"/>
                <a:gd name="connsiteY56" fmla="*/ 2745676 h 3894394"/>
                <a:gd name="connsiteX57" fmla="*/ 1306583 w 3882980"/>
                <a:gd name="connsiteY57" fmla="*/ 2732060 h 3894394"/>
                <a:gd name="connsiteX58" fmla="*/ 1323368 w 3882980"/>
                <a:gd name="connsiteY58" fmla="*/ 2622077 h 3894394"/>
                <a:gd name="connsiteX59" fmla="*/ 1330697 w 3882980"/>
                <a:gd name="connsiteY59" fmla="*/ 2476941 h 3894394"/>
                <a:gd name="connsiteX60" fmla="*/ 1330699 w 3882980"/>
                <a:gd name="connsiteY60" fmla="*/ 2476918 h 3894394"/>
                <a:gd name="connsiteX61" fmla="*/ 1324250 w 3882980"/>
                <a:gd name="connsiteY61" fmla="*/ 2340716 h 3894394"/>
                <a:gd name="connsiteX62" fmla="*/ 1323586 w 3882980"/>
                <a:gd name="connsiteY62" fmla="*/ 2336072 h 3894394"/>
                <a:gd name="connsiteX63" fmla="*/ 1323368 w 3882980"/>
                <a:gd name="connsiteY63" fmla="*/ 2331759 h 3894394"/>
                <a:gd name="connsiteX64" fmla="*/ 1317044 w 3882980"/>
                <a:gd name="connsiteY64" fmla="*/ 2290320 h 3894394"/>
                <a:gd name="connsiteX65" fmla="*/ 1310737 w 3882980"/>
                <a:gd name="connsiteY65" fmla="*/ 2246214 h 3894394"/>
                <a:gd name="connsiteX66" fmla="*/ 1310201 w 3882980"/>
                <a:gd name="connsiteY66" fmla="*/ 2245485 h 3894394"/>
                <a:gd name="connsiteX67" fmla="*/ 1301854 w 3882980"/>
                <a:gd name="connsiteY67" fmla="*/ 2190793 h 3894394"/>
                <a:gd name="connsiteX68" fmla="*/ 1088231 w 3882980"/>
                <a:gd name="connsiteY68" fmla="*/ 1683135 h 3894394"/>
                <a:gd name="connsiteX69" fmla="*/ 1063655 w 3882980"/>
                <a:gd name="connsiteY69" fmla="*/ 1650270 h 3894394"/>
                <a:gd name="connsiteX70" fmla="*/ 1063586 w 3882980"/>
                <a:gd name="connsiteY70" fmla="*/ 1649791 h 3894394"/>
                <a:gd name="connsiteX71" fmla="*/ 1043520 w 3882980"/>
                <a:gd name="connsiteY71" fmla="*/ 1620656 h 3894394"/>
                <a:gd name="connsiteX72" fmla="*/ 1025170 w 3882980"/>
                <a:gd name="connsiteY72" fmla="*/ 1598805 h 3894394"/>
                <a:gd name="connsiteX73" fmla="*/ 1006502 w 3882980"/>
                <a:gd name="connsiteY73" fmla="*/ 1573840 h 3894394"/>
                <a:gd name="connsiteX74" fmla="*/ 976303 w 3882980"/>
                <a:gd name="connsiteY74" fmla="*/ 1540613 h 3894394"/>
                <a:gd name="connsiteX75" fmla="*/ 951073 w 3882980"/>
                <a:gd name="connsiteY75" fmla="*/ 1510568 h 3894394"/>
                <a:gd name="connsiteX76" fmla="*/ 933153 w 3882980"/>
                <a:gd name="connsiteY76" fmla="*/ 1493136 h 3894394"/>
                <a:gd name="connsiteX77" fmla="*/ 914870 w 3882980"/>
                <a:gd name="connsiteY77" fmla="*/ 1473019 h 3894394"/>
                <a:gd name="connsiteX78" fmla="*/ 878412 w 3882980"/>
                <a:gd name="connsiteY78" fmla="*/ 1439885 h 3894394"/>
                <a:gd name="connsiteX79" fmla="*/ 848101 w 3882980"/>
                <a:gd name="connsiteY79" fmla="*/ 1410398 h 3894394"/>
                <a:gd name="connsiteX80" fmla="*/ 831275 w 3882980"/>
                <a:gd name="connsiteY80" fmla="*/ 1397044 h 3894394"/>
                <a:gd name="connsiteX81" fmla="*/ 814049 w 3882980"/>
                <a:gd name="connsiteY81" fmla="*/ 1381388 h 3894394"/>
                <a:gd name="connsiteX82" fmla="*/ 770820 w 3882980"/>
                <a:gd name="connsiteY82" fmla="*/ 1349062 h 3894394"/>
                <a:gd name="connsiteX83" fmla="*/ 735441 w 3882980"/>
                <a:gd name="connsiteY83" fmla="*/ 1320982 h 3894394"/>
                <a:gd name="connsiteX84" fmla="*/ 720310 w 3882980"/>
                <a:gd name="connsiteY84" fmla="*/ 1311290 h 3894394"/>
                <a:gd name="connsiteX85" fmla="*/ 704754 w 3882980"/>
                <a:gd name="connsiteY85" fmla="*/ 1299658 h 3894394"/>
                <a:gd name="connsiteX86" fmla="*/ 654114 w 3882980"/>
                <a:gd name="connsiteY86" fmla="*/ 1268893 h 3894394"/>
                <a:gd name="connsiteX87" fmla="*/ 613931 w 3882980"/>
                <a:gd name="connsiteY87" fmla="*/ 1243157 h 3894394"/>
                <a:gd name="connsiteX88" fmla="*/ 601024 w 3882980"/>
                <a:gd name="connsiteY88" fmla="*/ 1236641 h 3894394"/>
                <a:gd name="connsiteX89" fmla="*/ 587697 w 3882980"/>
                <a:gd name="connsiteY89" fmla="*/ 1228544 h 3894394"/>
                <a:gd name="connsiteX90" fmla="*/ 528670 w 3882980"/>
                <a:gd name="connsiteY90" fmla="*/ 1200109 h 3894394"/>
                <a:gd name="connsiteX91" fmla="*/ 484408 w 3882980"/>
                <a:gd name="connsiteY91" fmla="*/ 1177762 h 3894394"/>
                <a:gd name="connsiteX92" fmla="*/ 474192 w 3882980"/>
                <a:gd name="connsiteY92" fmla="*/ 1173866 h 3894394"/>
                <a:gd name="connsiteX93" fmla="*/ 463593 w 3882980"/>
                <a:gd name="connsiteY93" fmla="*/ 1168760 h 3894394"/>
                <a:gd name="connsiteX94" fmla="*/ 394231 w 3882980"/>
                <a:gd name="connsiteY94" fmla="*/ 1143373 h 3894394"/>
                <a:gd name="connsiteX95" fmla="*/ 347709 w 3882980"/>
                <a:gd name="connsiteY95" fmla="*/ 1125632 h 3894394"/>
                <a:gd name="connsiteX96" fmla="*/ 340584 w 3882980"/>
                <a:gd name="connsiteY96" fmla="*/ 1123738 h 3894394"/>
                <a:gd name="connsiteX97" fmla="*/ 333155 w 3882980"/>
                <a:gd name="connsiteY97" fmla="*/ 1121019 h 3894394"/>
                <a:gd name="connsiteX98" fmla="*/ 247806 w 3882980"/>
                <a:gd name="connsiteY98" fmla="*/ 1099074 h 3894394"/>
                <a:gd name="connsiteX99" fmla="*/ 204671 w 3882980"/>
                <a:gd name="connsiteY99" fmla="*/ 1087606 h 3894394"/>
                <a:gd name="connsiteX100" fmla="*/ 200973 w 3882980"/>
                <a:gd name="connsiteY100" fmla="*/ 1087032 h 3894394"/>
                <a:gd name="connsiteX101" fmla="*/ 197096 w 3882980"/>
                <a:gd name="connsiteY101" fmla="*/ 1086035 h 3894394"/>
                <a:gd name="connsiteX102" fmla="*/ 56150 w 3882980"/>
                <a:gd name="connsiteY102" fmla="*/ 1064524 h 3894394"/>
                <a:gd name="connsiteX103" fmla="*/ 56131 w 3882980"/>
                <a:gd name="connsiteY103" fmla="*/ 1064521 h 3894394"/>
                <a:gd name="connsiteX104" fmla="*/ 56130 w 3882980"/>
                <a:gd name="connsiteY104" fmla="*/ 1064521 h 3894394"/>
                <a:gd name="connsiteX105" fmla="*/ 31567 w 3882980"/>
                <a:gd name="connsiteY105" fmla="*/ 1063281 h 3894394"/>
                <a:gd name="connsiteX106" fmla="*/ 132271 w 3882980"/>
                <a:gd name="connsiteY106" fmla="*/ 1058196 h 3894394"/>
                <a:gd name="connsiteX107" fmla="*/ 1465309 w 3882980"/>
                <a:gd name="connsiteY107" fmla="*/ 424076 h 3894394"/>
                <a:gd name="connsiteX108" fmla="*/ 1534696 w 3882980"/>
                <a:gd name="connsiteY108" fmla="*/ 347731 h 3894394"/>
                <a:gd name="connsiteX109" fmla="*/ 1567181 w 3882980"/>
                <a:gd name="connsiteY109" fmla="*/ 318369 h 3894394"/>
                <a:gd name="connsiteX110" fmla="*/ 2463253 w 3882980"/>
                <a:gd name="connsiteY110" fmla="*/ 0 h 389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882980" h="3894394">
                  <a:moveTo>
                    <a:pt x="2463253" y="0"/>
                  </a:moveTo>
                  <a:cubicBezTo>
                    <a:pt x="2826593" y="0"/>
                    <a:pt x="3189933" y="138610"/>
                    <a:pt x="3467152" y="415829"/>
                  </a:cubicBezTo>
                  <a:cubicBezTo>
                    <a:pt x="4021590" y="970267"/>
                    <a:pt x="4021590" y="1869188"/>
                    <a:pt x="3467152" y="2423626"/>
                  </a:cubicBezTo>
                  <a:lnTo>
                    <a:pt x="3401021" y="2483400"/>
                  </a:lnTo>
                  <a:lnTo>
                    <a:pt x="3402698" y="2485077"/>
                  </a:lnTo>
                  <a:lnTo>
                    <a:pt x="3292491" y="2590150"/>
                  </a:lnTo>
                  <a:cubicBezTo>
                    <a:pt x="2458911" y="3347781"/>
                    <a:pt x="1369834" y="3829270"/>
                    <a:pt x="169773" y="3890101"/>
                  </a:cubicBezTo>
                  <a:lnTo>
                    <a:pt x="0" y="3894394"/>
                  </a:lnTo>
                  <a:lnTo>
                    <a:pt x="0" y="3892149"/>
                  </a:lnTo>
                  <a:lnTo>
                    <a:pt x="56130" y="3889315"/>
                  </a:lnTo>
                  <a:lnTo>
                    <a:pt x="56131" y="3889315"/>
                  </a:lnTo>
                  <a:cubicBezTo>
                    <a:pt x="100875" y="3884771"/>
                    <a:pt x="145005" y="3878149"/>
                    <a:pt x="188423" y="3869548"/>
                  </a:cubicBezTo>
                  <a:lnTo>
                    <a:pt x="192894" y="3868442"/>
                  </a:lnTo>
                  <a:lnTo>
                    <a:pt x="197096" y="3867801"/>
                  </a:lnTo>
                  <a:lnTo>
                    <a:pt x="237113" y="3857512"/>
                  </a:lnTo>
                  <a:lnTo>
                    <a:pt x="316441" y="3837902"/>
                  </a:lnTo>
                  <a:lnTo>
                    <a:pt x="325050" y="3834901"/>
                  </a:lnTo>
                  <a:lnTo>
                    <a:pt x="333155" y="3832817"/>
                  </a:lnTo>
                  <a:lnTo>
                    <a:pt x="375837" y="3817195"/>
                  </a:lnTo>
                  <a:lnTo>
                    <a:pt x="439598" y="3794966"/>
                  </a:lnTo>
                  <a:lnTo>
                    <a:pt x="451950" y="3789337"/>
                  </a:lnTo>
                  <a:lnTo>
                    <a:pt x="463593" y="3785076"/>
                  </a:lnTo>
                  <a:lnTo>
                    <a:pt x="503706" y="3765753"/>
                  </a:lnTo>
                  <a:lnTo>
                    <a:pt x="557305" y="3741328"/>
                  </a:lnTo>
                  <a:lnTo>
                    <a:pt x="572951" y="3732395"/>
                  </a:lnTo>
                  <a:lnTo>
                    <a:pt x="587697" y="3725292"/>
                  </a:lnTo>
                  <a:lnTo>
                    <a:pt x="623617" y="3703470"/>
                  </a:lnTo>
                  <a:lnTo>
                    <a:pt x="668975" y="3677575"/>
                  </a:lnTo>
                  <a:lnTo>
                    <a:pt x="687409" y="3664716"/>
                  </a:lnTo>
                  <a:lnTo>
                    <a:pt x="704754" y="3654178"/>
                  </a:lnTo>
                  <a:lnTo>
                    <a:pt x="735892" y="3630894"/>
                  </a:lnTo>
                  <a:lnTo>
                    <a:pt x="774019" y="3604296"/>
                  </a:lnTo>
                  <a:lnTo>
                    <a:pt x="794679" y="3586934"/>
                  </a:lnTo>
                  <a:lnTo>
                    <a:pt x="814049" y="3572449"/>
                  </a:lnTo>
                  <a:lnTo>
                    <a:pt x="840257" y="3548630"/>
                  </a:lnTo>
                  <a:lnTo>
                    <a:pt x="871850" y="3522078"/>
                  </a:lnTo>
                  <a:lnTo>
                    <a:pt x="894120" y="3499675"/>
                  </a:lnTo>
                  <a:lnTo>
                    <a:pt x="914870" y="3480817"/>
                  </a:lnTo>
                  <a:lnTo>
                    <a:pt x="936240" y="3457304"/>
                  </a:lnTo>
                  <a:lnTo>
                    <a:pt x="961880" y="3431511"/>
                  </a:lnTo>
                  <a:lnTo>
                    <a:pt x="985092" y="3403553"/>
                  </a:lnTo>
                  <a:lnTo>
                    <a:pt x="1006502" y="3379996"/>
                  </a:lnTo>
                  <a:lnTo>
                    <a:pt x="1023288" y="3357548"/>
                  </a:lnTo>
                  <a:lnTo>
                    <a:pt x="1043520" y="3333180"/>
                  </a:lnTo>
                  <a:lnTo>
                    <a:pt x="1066952" y="3299157"/>
                  </a:lnTo>
                  <a:lnTo>
                    <a:pt x="1088231" y="3270701"/>
                  </a:lnTo>
                  <a:lnTo>
                    <a:pt x="1100808" y="3249999"/>
                  </a:lnTo>
                  <a:lnTo>
                    <a:pt x="1116182" y="3227676"/>
                  </a:lnTo>
                  <a:lnTo>
                    <a:pt x="1125020" y="3210144"/>
                  </a:lnTo>
                  <a:lnTo>
                    <a:pt x="1159345" y="3153644"/>
                  </a:lnTo>
                  <a:cubicBezTo>
                    <a:pt x="1181201" y="3113411"/>
                    <a:pt x="1201168" y="3072003"/>
                    <a:pt x="1219129" y="3029540"/>
                  </a:cubicBezTo>
                  <a:lnTo>
                    <a:pt x="1224034" y="3013738"/>
                  </a:lnTo>
                  <a:lnTo>
                    <a:pt x="1232222" y="2997496"/>
                  </a:lnTo>
                  <a:lnTo>
                    <a:pt x="1277340" y="2842015"/>
                  </a:lnTo>
                  <a:lnTo>
                    <a:pt x="1301854" y="2763043"/>
                  </a:lnTo>
                  <a:lnTo>
                    <a:pt x="1303627" y="2751426"/>
                  </a:lnTo>
                  <a:lnTo>
                    <a:pt x="1305296" y="2745676"/>
                  </a:lnTo>
                  <a:lnTo>
                    <a:pt x="1306583" y="2732060"/>
                  </a:lnTo>
                  <a:lnTo>
                    <a:pt x="1323368" y="2622077"/>
                  </a:lnTo>
                  <a:lnTo>
                    <a:pt x="1330697" y="2476941"/>
                  </a:lnTo>
                  <a:lnTo>
                    <a:pt x="1330699" y="2476918"/>
                  </a:lnTo>
                  <a:cubicBezTo>
                    <a:pt x="1330699" y="2430975"/>
                    <a:pt x="1328517" y="2385542"/>
                    <a:pt x="1324250" y="2340716"/>
                  </a:cubicBezTo>
                  <a:lnTo>
                    <a:pt x="1323586" y="2336072"/>
                  </a:lnTo>
                  <a:lnTo>
                    <a:pt x="1323368" y="2331759"/>
                  </a:lnTo>
                  <a:lnTo>
                    <a:pt x="1317044" y="2290320"/>
                  </a:lnTo>
                  <a:lnTo>
                    <a:pt x="1310737" y="2246214"/>
                  </a:lnTo>
                  <a:lnTo>
                    <a:pt x="1310201" y="2245485"/>
                  </a:lnTo>
                  <a:lnTo>
                    <a:pt x="1301854" y="2190793"/>
                  </a:lnTo>
                  <a:cubicBezTo>
                    <a:pt x="1264030" y="2005952"/>
                    <a:pt x="1190285" y="1834195"/>
                    <a:pt x="1088231" y="1683135"/>
                  </a:cubicBezTo>
                  <a:lnTo>
                    <a:pt x="1063655" y="1650270"/>
                  </a:lnTo>
                  <a:lnTo>
                    <a:pt x="1063586" y="1649791"/>
                  </a:lnTo>
                  <a:lnTo>
                    <a:pt x="1043520" y="1620656"/>
                  </a:lnTo>
                  <a:lnTo>
                    <a:pt x="1025170" y="1598805"/>
                  </a:lnTo>
                  <a:lnTo>
                    <a:pt x="1006502" y="1573840"/>
                  </a:lnTo>
                  <a:lnTo>
                    <a:pt x="976303" y="1540613"/>
                  </a:lnTo>
                  <a:lnTo>
                    <a:pt x="951073" y="1510568"/>
                  </a:lnTo>
                  <a:lnTo>
                    <a:pt x="933153" y="1493136"/>
                  </a:lnTo>
                  <a:lnTo>
                    <a:pt x="914870" y="1473019"/>
                  </a:lnTo>
                  <a:lnTo>
                    <a:pt x="878412" y="1439885"/>
                  </a:lnTo>
                  <a:lnTo>
                    <a:pt x="848101" y="1410398"/>
                  </a:lnTo>
                  <a:lnTo>
                    <a:pt x="831275" y="1397044"/>
                  </a:lnTo>
                  <a:lnTo>
                    <a:pt x="814049" y="1381388"/>
                  </a:lnTo>
                  <a:lnTo>
                    <a:pt x="770820" y="1349062"/>
                  </a:lnTo>
                  <a:lnTo>
                    <a:pt x="735441" y="1320982"/>
                  </a:lnTo>
                  <a:lnTo>
                    <a:pt x="720310" y="1311290"/>
                  </a:lnTo>
                  <a:lnTo>
                    <a:pt x="704754" y="1299658"/>
                  </a:lnTo>
                  <a:lnTo>
                    <a:pt x="654114" y="1268893"/>
                  </a:lnTo>
                  <a:lnTo>
                    <a:pt x="613931" y="1243157"/>
                  </a:lnTo>
                  <a:lnTo>
                    <a:pt x="601024" y="1236641"/>
                  </a:lnTo>
                  <a:lnTo>
                    <a:pt x="587697" y="1228544"/>
                  </a:lnTo>
                  <a:lnTo>
                    <a:pt x="528670" y="1200109"/>
                  </a:lnTo>
                  <a:lnTo>
                    <a:pt x="484408" y="1177762"/>
                  </a:lnTo>
                  <a:lnTo>
                    <a:pt x="474192" y="1173866"/>
                  </a:lnTo>
                  <a:lnTo>
                    <a:pt x="463593" y="1168760"/>
                  </a:lnTo>
                  <a:lnTo>
                    <a:pt x="394231" y="1143373"/>
                  </a:lnTo>
                  <a:lnTo>
                    <a:pt x="347709" y="1125632"/>
                  </a:lnTo>
                  <a:lnTo>
                    <a:pt x="340584" y="1123738"/>
                  </a:lnTo>
                  <a:lnTo>
                    <a:pt x="333155" y="1121019"/>
                  </a:lnTo>
                  <a:lnTo>
                    <a:pt x="247806" y="1099074"/>
                  </a:lnTo>
                  <a:lnTo>
                    <a:pt x="204671" y="1087606"/>
                  </a:lnTo>
                  <a:lnTo>
                    <a:pt x="200973" y="1087032"/>
                  </a:lnTo>
                  <a:lnTo>
                    <a:pt x="197096" y="1086035"/>
                  </a:lnTo>
                  <a:lnTo>
                    <a:pt x="56150" y="1064524"/>
                  </a:lnTo>
                  <a:lnTo>
                    <a:pt x="56131" y="1064521"/>
                  </a:lnTo>
                  <a:lnTo>
                    <a:pt x="56130" y="1064521"/>
                  </a:lnTo>
                  <a:lnTo>
                    <a:pt x="31567" y="1063281"/>
                  </a:lnTo>
                  <a:lnTo>
                    <a:pt x="132271" y="1058196"/>
                  </a:lnTo>
                  <a:cubicBezTo>
                    <a:pt x="650885" y="1005528"/>
                    <a:pt x="1116340" y="773045"/>
                    <a:pt x="1465309" y="424076"/>
                  </a:cubicBezTo>
                  <a:lnTo>
                    <a:pt x="1534696" y="347731"/>
                  </a:lnTo>
                  <a:lnTo>
                    <a:pt x="1567181" y="318369"/>
                  </a:lnTo>
                  <a:cubicBezTo>
                    <a:pt x="1827409" y="106123"/>
                    <a:pt x="2145331" y="0"/>
                    <a:pt x="2463253" y="0"/>
                  </a:cubicBezTo>
                  <a:close/>
                </a:path>
              </a:pathLst>
            </a:custGeom>
            <a:solidFill>
              <a:srgbClr val="F08C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41" name="Freeform 40">
              <a:extLst>
                <a:ext uri="{FF2B5EF4-FFF2-40B4-BE49-F238E27FC236}">
                  <a16:creationId xmlns:a16="http://schemas.microsoft.com/office/drawing/2014/main" id="{A0BDA6A2-7ED5-CA4D-BB7E-B4001D63BA40}"/>
                </a:ext>
              </a:extLst>
            </p:cNvPr>
            <p:cNvSpPr/>
            <p:nvPr/>
          </p:nvSpPr>
          <p:spPr>
            <a:xfrm>
              <a:off x="4295707" y="4777083"/>
              <a:ext cx="2455727" cy="1683875"/>
            </a:xfrm>
            <a:custGeom>
              <a:avLst/>
              <a:gdLst>
                <a:gd name="connsiteX0" fmla="*/ 2044653 w 4911454"/>
                <a:gd name="connsiteY0" fmla="*/ 0 h 3367750"/>
                <a:gd name="connsiteX1" fmla="*/ 2085828 w 4911454"/>
                <a:gd name="connsiteY1" fmla="*/ 37422 h 3367750"/>
                <a:gd name="connsiteX2" fmla="*/ 3487694 w 4911454"/>
                <a:gd name="connsiteY2" fmla="*/ 540679 h 3367750"/>
                <a:gd name="connsiteX3" fmla="*/ 3612326 w 4911454"/>
                <a:gd name="connsiteY3" fmla="*/ 534386 h 3367750"/>
                <a:gd name="connsiteX4" fmla="*/ 3636886 w 4911454"/>
                <a:gd name="connsiteY4" fmla="*/ 535626 h 3367750"/>
                <a:gd name="connsiteX5" fmla="*/ 4911454 w 4911454"/>
                <a:gd name="connsiteY5" fmla="*/ 1948023 h 3367750"/>
                <a:gd name="connsiteX6" fmla="*/ 3491727 w 4911454"/>
                <a:gd name="connsiteY6" fmla="*/ 3367750 h 3367750"/>
                <a:gd name="connsiteX7" fmla="*/ 3402699 w 4911454"/>
                <a:gd name="connsiteY7" fmla="*/ 3363254 h 3367750"/>
                <a:gd name="connsiteX8" fmla="*/ 3402699 w 4911454"/>
                <a:gd name="connsiteY8" fmla="*/ 3365499 h 3367750"/>
                <a:gd name="connsiteX9" fmla="*/ 3232925 w 4911454"/>
                <a:gd name="connsiteY9" fmla="*/ 3361206 h 3367750"/>
                <a:gd name="connsiteX10" fmla="*/ 110207 w 4911454"/>
                <a:gd name="connsiteY10" fmla="*/ 2061255 h 3367750"/>
                <a:gd name="connsiteX11" fmla="*/ 0 w 4911454"/>
                <a:gd name="connsiteY11" fmla="*/ 1956182 h 3367750"/>
                <a:gd name="connsiteX12" fmla="*/ 1676 w 4911454"/>
                <a:gd name="connsiteY12" fmla="*/ 1954506 h 3367750"/>
                <a:gd name="connsiteX13" fmla="*/ 38047 w 4911454"/>
                <a:gd name="connsiteY13" fmla="*/ 1987380 h 3367750"/>
                <a:gd name="connsiteX14" fmla="*/ 43370 w 4911454"/>
                <a:gd name="connsiteY14" fmla="*/ 1992192 h 3367750"/>
                <a:gd name="connsiteX15" fmla="*/ 43371 w 4911454"/>
                <a:gd name="connsiteY15" fmla="*/ 1992193 h 3367750"/>
                <a:gd name="connsiteX16" fmla="*/ 43391 w 4911454"/>
                <a:gd name="connsiteY16" fmla="*/ 1992207 h 3367750"/>
                <a:gd name="connsiteX17" fmla="*/ 150892 w 4911454"/>
                <a:gd name="connsiteY17" fmla="*/ 2071759 h 3367750"/>
                <a:gd name="connsiteX18" fmla="*/ 154833 w 4911454"/>
                <a:gd name="connsiteY18" fmla="*/ 2074138 h 3367750"/>
                <a:gd name="connsiteX19" fmla="*/ 158261 w 4911454"/>
                <a:gd name="connsiteY19" fmla="*/ 2076658 h 3367750"/>
                <a:gd name="connsiteX20" fmla="*/ 193876 w 4911454"/>
                <a:gd name="connsiteY20" fmla="*/ 2097704 h 3367750"/>
                <a:gd name="connsiteX21" fmla="*/ 263791 w 4911454"/>
                <a:gd name="connsiteY21" fmla="*/ 2139904 h 3367750"/>
                <a:gd name="connsiteX22" fmla="*/ 271995 w 4911454"/>
                <a:gd name="connsiteY22" fmla="*/ 2143867 h 3367750"/>
                <a:gd name="connsiteX23" fmla="*/ 279207 w 4911454"/>
                <a:gd name="connsiteY23" fmla="*/ 2148129 h 3367750"/>
                <a:gd name="connsiteX24" fmla="*/ 320478 w 4911454"/>
                <a:gd name="connsiteY24" fmla="*/ 2167283 h 3367750"/>
                <a:gd name="connsiteX25" fmla="*/ 381237 w 4911454"/>
                <a:gd name="connsiteY25" fmla="*/ 2196629 h 3367750"/>
                <a:gd name="connsiteX26" fmla="*/ 393942 w 4911454"/>
                <a:gd name="connsiteY26" fmla="*/ 2201380 h 3367750"/>
                <a:gd name="connsiteX27" fmla="*/ 405199 w 4911454"/>
                <a:gd name="connsiteY27" fmla="*/ 2206604 h 3367750"/>
                <a:gd name="connsiteX28" fmla="*/ 447269 w 4911454"/>
                <a:gd name="connsiteY28" fmla="*/ 2221320 h 3367750"/>
                <a:gd name="connsiteX29" fmla="*/ 502397 w 4911454"/>
                <a:gd name="connsiteY29" fmla="*/ 2241933 h 3367750"/>
                <a:gd name="connsiteX30" fmla="*/ 519762 w 4911454"/>
                <a:gd name="connsiteY30" fmla="*/ 2246676 h 3367750"/>
                <a:gd name="connsiteX31" fmla="*/ 535228 w 4911454"/>
                <a:gd name="connsiteY31" fmla="*/ 2252086 h 3367750"/>
                <a:gd name="connsiteX32" fmla="*/ 576099 w 4911454"/>
                <a:gd name="connsiteY32" fmla="*/ 2262064 h 3367750"/>
                <a:gd name="connsiteX33" fmla="*/ 626439 w 4911454"/>
                <a:gd name="connsiteY33" fmla="*/ 2275815 h 3367750"/>
                <a:gd name="connsiteX34" fmla="*/ 648548 w 4911454"/>
                <a:gd name="connsiteY34" fmla="*/ 2279753 h 3367750"/>
                <a:gd name="connsiteX35" fmla="*/ 668284 w 4911454"/>
                <a:gd name="connsiteY35" fmla="*/ 2284572 h 3367750"/>
                <a:gd name="connsiteX36" fmla="*/ 706805 w 4911454"/>
                <a:gd name="connsiteY36" fmla="*/ 2290131 h 3367750"/>
                <a:gd name="connsiteX37" fmla="*/ 752533 w 4911454"/>
                <a:gd name="connsiteY37" fmla="*/ 2298277 h 3367750"/>
                <a:gd name="connsiteX38" fmla="*/ 779394 w 4911454"/>
                <a:gd name="connsiteY38" fmla="*/ 2300606 h 3367750"/>
                <a:gd name="connsiteX39" fmla="*/ 803359 w 4911454"/>
                <a:gd name="connsiteY39" fmla="*/ 2304064 h 3367750"/>
                <a:gd name="connsiteX40" fmla="*/ 838770 w 4911454"/>
                <a:gd name="connsiteY40" fmla="*/ 2305755 h 3367750"/>
                <a:gd name="connsiteX41" fmla="*/ 879846 w 4911454"/>
                <a:gd name="connsiteY41" fmla="*/ 2309317 h 3367750"/>
                <a:gd name="connsiteX42" fmla="*/ 911406 w 4911454"/>
                <a:gd name="connsiteY42" fmla="*/ 2309223 h 3367750"/>
                <a:gd name="connsiteX43" fmla="*/ 939444 w 4911454"/>
                <a:gd name="connsiteY43" fmla="*/ 2310562 h 3367750"/>
                <a:gd name="connsiteX44" fmla="*/ 971216 w 4911454"/>
                <a:gd name="connsiteY44" fmla="*/ 2309045 h 3367750"/>
                <a:gd name="connsiteX45" fmla="*/ 1007548 w 4911454"/>
                <a:gd name="connsiteY45" fmla="*/ 2308936 h 3367750"/>
                <a:gd name="connsiteX46" fmla="*/ 1043695 w 4911454"/>
                <a:gd name="connsiteY46" fmla="*/ 2305584 h 3367750"/>
                <a:gd name="connsiteX47" fmla="*/ 1075528 w 4911454"/>
                <a:gd name="connsiteY47" fmla="*/ 2304064 h 3367750"/>
                <a:gd name="connsiteX48" fmla="*/ 1103304 w 4911454"/>
                <a:gd name="connsiteY48" fmla="*/ 2300056 h 3367750"/>
                <a:gd name="connsiteX49" fmla="*/ 1134806 w 4911454"/>
                <a:gd name="connsiteY49" fmla="*/ 2297134 h 3367750"/>
                <a:gd name="connsiteX50" fmla="*/ 1175388 w 4911454"/>
                <a:gd name="connsiteY50" fmla="*/ 2289654 h 3367750"/>
                <a:gd name="connsiteX51" fmla="*/ 1210603 w 4911454"/>
                <a:gd name="connsiteY51" fmla="*/ 2284572 h 3367750"/>
                <a:gd name="connsiteX52" fmla="*/ 1234166 w 4911454"/>
                <a:gd name="connsiteY52" fmla="*/ 2278819 h 3367750"/>
                <a:gd name="connsiteX53" fmla="*/ 1260789 w 4911454"/>
                <a:gd name="connsiteY53" fmla="*/ 2273912 h 3367750"/>
                <a:gd name="connsiteX54" fmla="*/ 1305641 w 4911454"/>
                <a:gd name="connsiteY54" fmla="*/ 2261368 h 3367750"/>
                <a:gd name="connsiteX55" fmla="*/ 1343659 w 4911454"/>
                <a:gd name="connsiteY55" fmla="*/ 2252086 h 3367750"/>
                <a:gd name="connsiteX56" fmla="*/ 1362914 w 4911454"/>
                <a:gd name="connsiteY56" fmla="*/ 2245351 h 3367750"/>
                <a:gd name="connsiteX57" fmla="*/ 1384665 w 4911454"/>
                <a:gd name="connsiteY57" fmla="*/ 2239268 h 3367750"/>
                <a:gd name="connsiteX58" fmla="*/ 1433669 w 4911454"/>
                <a:gd name="connsiteY58" fmla="*/ 2220602 h 3367750"/>
                <a:gd name="connsiteX59" fmla="*/ 1473688 w 4911454"/>
                <a:gd name="connsiteY59" fmla="*/ 2206604 h 3367750"/>
                <a:gd name="connsiteX60" fmla="*/ 1488652 w 4911454"/>
                <a:gd name="connsiteY60" fmla="*/ 2199659 h 3367750"/>
                <a:gd name="connsiteX61" fmla="*/ 1505603 w 4911454"/>
                <a:gd name="connsiteY61" fmla="*/ 2193203 h 3367750"/>
                <a:gd name="connsiteX62" fmla="*/ 1558831 w 4911454"/>
                <a:gd name="connsiteY62" fmla="*/ 2167087 h 3367750"/>
                <a:gd name="connsiteX63" fmla="*/ 1599680 w 4911454"/>
                <a:gd name="connsiteY63" fmla="*/ 2148129 h 3367750"/>
                <a:gd name="connsiteX64" fmla="*/ 1610474 w 4911454"/>
                <a:gd name="connsiteY64" fmla="*/ 2141750 h 3367750"/>
                <a:gd name="connsiteX65" fmla="*/ 1622771 w 4911454"/>
                <a:gd name="connsiteY65" fmla="*/ 2135717 h 3367750"/>
                <a:gd name="connsiteX66" fmla="*/ 1680914 w 4911454"/>
                <a:gd name="connsiteY66" fmla="*/ 2100125 h 3367750"/>
                <a:gd name="connsiteX67" fmla="*/ 1720626 w 4911454"/>
                <a:gd name="connsiteY67" fmla="*/ 2076658 h 3367750"/>
                <a:gd name="connsiteX68" fmla="*/ 1727473 w 4911454"/>
                <a:gd name="connsiteY68" fmla="*/ 2071624 h 3367750"/>
                <a:gd name="connsiteX69" fmla="*/ 1735338 w 4911454"/>
                <a:gd name="connsiteY69" fmla="*/ 2066810 h 3367750"/>
                <a:gd name="connsiteX70" fmla="*/ 1801558 w 4911454"/>
                <a:gd name="connsiteY70" fmla="*/ 2017158 h 3367750"/>
                <a:gd name="connsiteX71" fmla="*/ 1835516 w 4911454"/>
                <a:gd name="connsiteY71" fmla="*/ 1992193 h 3367750"/>
                <a:gd name="connsiteX72" fmla="*/ 1838737 w 4911454"/>
                <a:gd name="connsiteY72" fmla="*/ 1989282 h 3367750"/>
                <a:gd name="connsiteX73" fmla="*/ 1842472 w 4911454"/>
                <a:gd name="connsiteY73" fmla="*/ 1986481 h 3367750"/>
                <a:gd name="connsiteX74" fmla="*/ 1943022 w 4911454"/>
                <a:gd name="connsiteY74" fmla="*/ 1895022 h 3367750"/>
                <a:gd name="connsiteX75" fmla="*/ 1943342 w 4911454"/>
                <a:gd name="connsiteY75" fmla="*/ 1894733 h 3367750"/>
                <a:gd name="connsiteX76" fmla="*/ 1943631 w 4911454"/>
                <a:gd name="connsiteY76" fmla="*/ 1894413 h 3367750"/>
                <a:gd name="connsiteX77" fmla="*/ 2035090 w 4911454"/>
                <a:gd name="connsiteY77" fmla="*/ 1793863 h 3367750"/>
                <a:gd name="connsiteX78" fmla="*/ 2037890 w 4911454"/>
                <a:gd name="connsiteY78" fmla="*/ 1790128 h 3367750"/>
                <a:gd name="connsiteX79" fmla="*/ 2040802 w 4911454"/>
                <a:gd name="connsiteY79" fmla="*/ 1786907 h 3367750"/>
                <a:gd name="connsiteX80" fmla="*/ 2065765 w 4911454"/>
                <a:gd name="connsiteY80" fmla="*/ 1752952 h 3367750"/>
                <a:gd name="connsiteX81" fmla="*/ 2092361 w 4911454"/>
                <a:gd name="connsiteY81" fmla="*/ 1717481 h 3367750"/>
                <a:gd name="connsiteX82" fmla="*/ 2092497 w 4911454"/>
                <a:gd name="connsiteY82" fmla="*/ 1716591 h 3367750"/>
                <a:gd name="connsiteX83" fmla="*/ 2125267 w 4911454"/>
                <a:gd name="connsiteY83" fmla="*/ 1672017 h 3367750"/>
                <a:gd name="connsiteX84" fmla="*/ 2333181 w 4911454"/>
                <a:gd name="connsiteY84" fmla="*/ 1161994 h 3367750"/>
                <a:gd name="connsiteX85" fmla="*/ 2339042 w 4911454"/>
                <a:gd name="connsiteY85" fmla="*/ 1121377 h 3367750"/>
                <a:gd name="connsiteX86" fmla="*/ 2339330 w 4911454"/>
                <a:gd name="connsiteY86" fmla="*/ 1120992 h 3367750"/>
                <a:gd name="connsiteX87" fmla="*/ 2345743 w 4911454"/>
                <a:gd name="connsiteY87" fmla="*/ 1086197 h 3367750"/>
                <a:gd name="connsiteX88" fmla="*/ 2348216 w 4911454"/>
                <a:gd name="connsiteY88" fmla="*/ 1057808 h 3367750"/>
                <a:gd name="connsiteX89" fmla="*/ 2352673 w 4911454"/>
                <a:gd name="connsiteY89" fmla="*/ 1026919 h 3367750"/>
                <a:gd name="connsiteX90" fmla="*/ 2354817 w 4911454"/>
                <a:gd name="connsiteY90" fmla="*/ 982021 h 3367750"/>
                <a:gd name="connsiteX91" fmla="*/ 2358217 w 4911454"/>
                <a:gd name="connsiteY91" fmla="*/ 942984 h 3367750"/>
                <a:gd name="connsiteX92" fmla="*/ 2357873 w 4911454"/>
                <a:gd name="connsiteY92" fmla="*/ 918016 h 3367750"/>
                <a:gd name="connsiteX93" fmla="*/ 2359170 w 4911454"/>
                <a:gd name="connsiteY93" fmla="*/ 890835 h 3367750"/>
                <a:gd name="connsiteX94" fmla="*/ 2356819 w 4911454"/>
                <a:gd name="connsiteY94" fmla="*/ 841576 h 3367750"/>
                <a:gd name="connsiteX95" fmla="*/ 2356236 w 4911454"/>
                <a:gd name="connsiteY95" fmla="*/ 799340 h 3367750"/>
                <a:gd name="connsiteX96" fmla="*/ 2353784 w 4911454"/>
                <a:gd name="connsiteY96" fmla="*/ 778024 h 3367750"/>
                <a:gd name="connsiteX97" fmla="*/ 2352673 w 4911454"/>
                <a:gd name="connsiteY97" fmla="*/ 754750 h 3367750"/>
                <a:gd name="connsiteX98" fmla="*/ 2344957 w 4911454"/>
                <a:gd name="connsiteY98" fmla="*/ 701277 h 3367750"/>
                <a:gd name="connsiteX99" fmla="*/ 2339801 w 4911454"/>
                <a:gd name="connsiteY99" fmla="*/ 656451 h 3367750"/>
                <a:gd name="connsiteX100" fmla="*/ 2335958 w 4911454"/>
                <a:gd name="connsiteY100" fmla="*/ 638916 h 3367750"/>
                <a:gd name="connsiteX101" fmla="*/ 2333181 w 4911454"/>
                <a:gd name="connsiteY101" fmla="*/ 619675 h 3367750"/>
                <a:gd name="connsiteX102" fmla="*/ 2319115 w 4911454"/>
                <a:gd name="connsiteY102" fmla="*/ 562065 h 3367750"/>
                <a:gd name="connsiteX103" fmla="*/ 2308910 w 4911454"/>
                <a:gd name="connsiteY103" fmla="*/ 515501 h 3367750"/>
                <a:gd name="connsiteX104" fmla="*/ 2304396 w 4911454"/>
                <a:gd name="connsiteY104" fmla="*/ 501780 h 3367750"/>
                <a:gd name="connsiteX105" fmla="*/ 2300695 w 4911454"/>
                <a:gd name="connsiteY105" fmla="*/ 486619 h 3367750"/>
                <a:gd name="connsiteX106" fmla="*/ 2279045 w 4911454"/>
                <a:gd name="connsiteY106" fmla="*/ 424724 h 3367750"/>
                <a:gd name="connsiteX107" fmla="*/ 2263565 w 4911454"/>
                <a:gd name="connsiteY107" fmla="*/ 377672 h 3367750"/>
                <a:gd name="connsiteX108" fmla="*/ 2259101 w 4911454"/>
                <a:gd name="connsiteY108" fmla="*/ 367704 h 3367750"/>
                <a:gd name="connsiteX109" fmla="*/ 2255213 w 4911454"/>
                <a:gd name="connsiteY109" fmla="*/ 356590 h 3367750"/>
                <a:gd name="connsiteX110" fmla="*/ 2224095 w 4911454"/>
                <a:gd name="connsiteY110" fmla="*/ 289542 h 3367750"/>
                <a:gd name="connsiteX111" fmla="*/ 2203765 w 4911454"/>
                <a:gd name="connsiteY111" fmla="*/ 244150 h 3367750"/>
                <a:gd name="connsiteX112" fmla="*/ 2200071 w 4911454"/>
                <a:gd name="connsiteY112" fmla="*/ 237780 h 3367750"/>
                <a:gd name="connsiteX113" fmla="*/ 2196737 w 4911454"/>
                <a:gd name="connsiteY113" fmla="*/ 230598 h 3367750"/>
                <a:gd name="connsiteX114" fmla="*/ 2151877 w 4911454"/>
                <a:gd name="connsiteY114" fmla="*/ 154684 h 3367750"/>
                <a:gd name="connsiteX115" fmla="*/ 2129511 w 4911454"/>
                <a:gd name="connsiteY115" fmla="*/ 116118 h 3367750"/>
                <a:gd name="connsiteX116" fmla="*/ 2127305 w 4911454"/>
                <a:gd name="connsiteY116" fmla="*/ 113101 h 3367750"/>
                <a:gd name="connsiteX117" fmla="*/ 2125267 w 4911454"/>
                <a:gd name="connsiteY117" fmla="*/ 109652 h 336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11454" h="3367750">
                  <a:moveTo>
                    <a:pt x="2044653" y="0"/>
                  </a:moveTo>
                  <a:lnTo>
                    <a:pt x="2085828" y="37422"/>
                  </a:lnTo>
                  <a:cubicBezTo>
                    <a:pt x="2466787" y="351817"/>
                    <a:pt x="2955185" y="540679"/>
                    <a:pt x="3487694" y="540679"/>
                  </a:cubicBezTo>
                  <a:lnTo>
                    <a:pt x="3612326" y="534386"/>
                  </a:lnTo>
                  <a:lnTo>
                    <a:pt x="3636886" y="535626"/>
                  </a:lnTo>
                  <a:cubicBezTo>
                    <a:pt x="4352792" y="608330"/>
                    <a:pt x="4911454" y="1212935"/>
                    <a:pt x="4911454" y="1948023"/>
                  </a:cubicBezTo>
                  <a:cubicBezTo>
                    <a:pt x="4911454" y="2732117"/>
                    <a:pt x="4275821" y="3367750"/>
                    <a:pt x="3491727" y="3367750"/>
                  </a:cubicBezTo>
                  <a:lnTo>
                    <a:pt x="3402699" y="3363254"/>
                  </a:lnTo>
                  <a:lnTo>
                    <a:pt x="3402699" y="3365499"/>
                  </a:lnTo>
                  <a:lnTo>
                    <a:pt x="3232925" y="3361206"/>
                  </a:lnTo>
                  <a:cubicBezTo>
                    <a:pt x="2032864" y="3300375"/>
                    <a:pt x="943787" y="2818886"/>
                    <a:pt x="110207" y="2061255"/>
                  </a:cubicBezTo>
                  <a:lnTo>
                    <a:pt x="0" y="1956182"/>
                  </a:lnTo>
                  <a:lnTo>
                    <a:pt x="1676" y="1954506"/>
                  </a:lnTo>
                  <a:lnTo>
                    <a:pt x="38047" y="1987380"/>
                  </a:lnTo>
                  <a:lnTo>
                    <a:pt x="43370" y="1992192"/>
                  </a:lnTo>
                  <a:lnTo>
                    <a:pt x="43371" y="1992193"/>
                  </a:lnTo>
                  <a:lnTo>
                    <a:pt x="43391" y="1992207"/>
                  </a:lnTo>
                  <a:lnTo>
                    <a:pt x="150892" y="2071759"/>
                  </a:lnTo>
                  <a:lnTo>
                    <a:pt x="154833" y="2074138"/>
                  </a:lnTo>
                  <a:lnTo>
                    <a:pt x="158261" y="2076658"/>
                  </a:lnTo>
                  <a:lnTo>
                    <a:pt x="193876" y="2097704"/>
                  </a:lnTo>
                  <a:lnTo>
                    <a:pt x="263791" y="2139904"/>
                  </a:lnTo>
                  <a:lnTo>
                    <a:pt x="271995" y="2143867"/>
                  </a:lnTo>
                  <a:lnTo>
                    <a:pt x="279207" y="2148129"/>
                  </a:lnTo>
                  <a:lnTo>
                    <a:pt x="320478" y="2167283"/>
                  </a:lnTo>
                  <a:lnTo>
                    <a:pt x="381237" y="2196629"/>
                  </a:lnTo>
                  <a:lnTo>
                    <a:pt x="393942" y="2201380"/>
                  </a:lnTo>
                  <a:lnTo>
                    <a:pt x="405199" y="2206604"/>
                  </a:lnTo>
                  <a:lnTo>
                    <a:pt x="447269" y="2221320"/>
                  </a:lnTo>
                  <a:lnTo>
                    <a:pt x="502397" y="2241933"/>
                  </a:lnTo>
                  <a:lnTo>
                    <a:pt x="519762" y="2246676"/>
                  </a:lnTo>
                  <a:lnTo>
                    <a:pt x="535228" y="2252086"/>
                  </a:lnTo>
                  <a:lnTo>
                    <a:pt x="576099" y="2262064"/>
                  </a:lnTo>
                  <a:lnTo>
                    <a:pt x="626439" y="2275815"/>
                  </a:lnTo>
                  <a:lnTo>
                    <a:pt x="648548" y="2279753"/>
                  </a:lnTo>
                  <a:lnTo>
                    <a:pt x="668284" y="2284572"/>
                  </a:lnTo>
                  <a:lnTo>
                    <a:pt x="706805" y="2290131"/>
                  </a:lnTo>
                  <a:lnTo>
                    <a:pt x="752533" y="2298277"/>
                  </a:lnTo>
                  <a:lnTo>
                    <a:pt x="779394" y="2300606"/>
                  </a:lnTo>
                  <a:lnTo>
                    <a:pt x="803359" y="2304064"/>
                  </a:lnTo>
                  <a:lnTo>
                    <a:pt x="838770" y="2305755"/>
                  </a:lnTo>
                  <a:lnTo>
                    <a:pt x="879846" y="2309317"/>
                  </a:lnTo>
                  <a:lnTo>
                    <a:pt x="911406" y="2309223"/>
                  </a:lnTo>
                  <a:lnTo>
                    <a:pt x="939444" y="2310562"/>
                  </a:lnTo>
                  <a:lnTo>
                    <a:pt x="971216" y="2309045"/>
                  </a:lnTo>
                  <a:lnTo>
                    <a:pt x="1007548" y="2308936"/>
                  </a:lnTo>
                  <a:lnTo>
                    <a:pt x="1043695" y="2305584"/>
                  </a:lnTo>
                  <a:lnTo>
                    <a:pt x="1075528" y="2304064"/>
                  </a:lnTo>
                  <a:lnTo>
                    <a:pt x="1103304" y="2300056"/>
                  </a:lnTo>
                  <a:lnTo>
                    <a:pt x="1134806" y="2297134"/>
                  </a:lnTo>
                  <a:lnTo>
                    <a:pt x="1175388" y="2289654"/>
                  </a:lnTo>
                  <a:lnTo>
                    <a:pt x="1210603" y="2284572"/>
                  </a:lnTo>
                  <a:lnTo>
                    <a:pt x="1234166" y="2278819"/>
                  </a:lnTo>
                  <a:lnTo>
                    <a:pt x="1260789" y="2273912"/>
                  </a:lnTo>
                  <a:lnTo>
                    <a:pt x="1305641" y="2261368"/>
                  </a:lnTo>
                  <a:lnTo>
                    <a:pt x="1343659" y="2252086"/>
                  </a:lnTo>
                  <a:lnTo>
                    <a:pt x="1362914" y="2245351"/>
                  </a:lnTo>
                  <a:lnTo>
                    <a:pt x="1384665" y="2239268"/>
                  </a:lnTo>
                  <a:lnTo>
                    <a:pt x="1433669" y="2220602"/>
                  </a:lnTo>
                  <a:lnTo>
                    <a:pt x="1473688" y="2206604"/>
                  </a:lnTo>
                  <a:lnTo>
                    <a:pt x="1488652" y="2199659"/>
                  </a:lnTo>
                  <a:lnTo>
                    <a:pt x="1505603" y="2193203"/>
                  </a:lnTo>
                  <a:lnTo>
                    <a:pt x="1558831" y="2167087"/>
                  </a:lnTo>
                  <a:lnTo>
                    <a:pt x="1599680" y="2148129"/>
                  </a:lnTo>
                  <a:lnTo>
                    <a:pt x="1610474" y="2141750"/>
                  </a:lnTo>
                  <a:lnTo>
                    <a:pt x="1622771" y="2135717"/>
                  </a:lnTo>
                  <a:lnTo>
                    <a:pt x="1680914" y="2100125"/>
                  </a:lnTo>
                  <a:lnTo>
                    <a:pt x="1720626" y="2076658"/>
                  </a:lnTo>
                  <a:lnTo>
                    <a:pt x="1727473" y="2071624"/>
                  </a:lnTo>
                  <a:lnTo>
                    <a:pt x="1735338" y="2066810"/>
                  </a:lnTo>
                  <a:lnTo>
                    <a:pt x="1801558" y="2017158"/>
                  </a:lnTo>
                  <a:lnTo>
                    <a:pt x="1835516" y="1992193"/>
                  </a:lnTo>
                  <a:lnTo>
                    <a:pt x="1838737" y="1989282"/>
                  </a:lnTo>
                  <a:lnTo>
                    <a:pt x="1842472" y="1986481"/>
                  </a:lnTo>
                  <a:lnTo>
                    <a:pt x="1943022" y="1895022"/>
                  </a:lnTo>
                  <a:lnTo>
                    <a:pt x="1943342" y="1894733"/>
                  </a:lnTo>
                  <a:lnTo>
                    <a:pt x="1943631" y="1894413"/>
                  </a:lnTo>
                  <a:lnTo>
                    <a:pt x="2035090" y="1793863"/>
                  </a:lnTo>
                  <a:lnTo>
                    <a:pt x="2037890" y="1790128"/>
                  </a:lnTo>
                  <a:lnTo>
                    <a:pt x="2040802" y="1786907"/>
                  </a:lnTo>
                  <a:lnTo>
                    <a:pt x="2065765" y="1752952"/>
                  </a:lnTo>
                  <a:lnTo>
                    <a:pt x="2092361" y="1717481"/>
                  </a:lnTo>
                  <a:lnTo>
                    <a:pt x="2092497" y="1716591"/>
                  </a:lnTo>
                  <a:lnTo>
                    <a:pt x="2125267" y="1672017"/>
                  </a:lnTo>
                  <a:cubicBezTo>
                    <a:pt x="2229224" y="1514568"/>
                    <a:pt x="2298529" y="1340972"/>
                    <a:pt x="2333181" y="1161994"/>
                  </a:cubicBezTo>
                  <a:lnTo>
                    <a:pt x="2339042" y="1121377"/>
                  </a:lnTo>
                  <a:lnTo>
                    <a:pt x="2339330" y="1120992"/>
                  </a:lnTo>
                  <a:lnTo>
                    <a:pt x="2345743" y="1086197"/>
                  </a:lnTo>
                  <a:lnTo>
                    <a:pt x="2348216" y="1057808"/>
                  </a:lnTo>
                  <a:lnTo>
                    <a:pt x="2352673" y="1026919"/>
                  </a:lnTo>
                  <a:lnTo>
                    <a:pt x="2354817" y="982021"/>
                  </a:lnTo>
                  <a:lnTo>
                    <a:pt x="2358217" y="942984"/>
                  </a:lnTo>
                  <a:lnTo>
                    <a:pt x="2357873" y="918016"/>
                  </a:lnTo>
                  <a:lnTo>
                    <a:pt x="2359170" y="890835"/>
                  </a:lnTo>
                  <a:lnTo>
                    <a:pt x="2356819" y="841576"/>
                  </a:lnTo>
                  <a:lnTo>
                    <a:pt x="2356236" y="799340"/>
                  </a:lnTo>
                  <a:lnTo>
                    <a:pt x="2353784" y="778024"/>
                  </a:lnTo>
                  <a:lnTo>
                    <a:pt x="2352673" y="754750"/>
                  </a:lnTo>
                  <a:lnTo>
                    <a:pt x="2344957" y="701277"/>
                  </a:lnTo>
                  <a:lnTo>
                    <a:pt x="2339801" y="656451"/>
                  </a:lnTo>
                  <a:lnTo>
                    <a:pt x="2335958" y="638916"/>
                  </a:lnTo>
                  <a:lnTo>
                    <a:pt x="2333181" y="619675"/>
                  </a:lnTo>
                  <a:lnTo>
                    <a:pt x="2319115" y="562065"/>
                  </a:lnTo>
                  <a:lnTo>
                    <a:pt x="2308910" y="515501"/>
                  </a:lnTo>
                  <a:lnTo>
                    <a:pt x="2304396" y="501780"/>
                  </a:lnTo>
                  <a:lnTo>
                    <a:pt x="2300695" y="486619"/>
                  </a:lnTo>
                  <a:lnTo>
                    <a:pt x="2279045" y="424724"/>
                  </a:lnTo>
                  <a:lnTo>
                    <a:pt x="2263565" y="377672"/>
                  </a:lnTo>
                  <a:lnTo>
                    <a:pt x="2259101" y="367704"/>
                  </a:lnTo>
                  <a:lnTo>
                    <a:pt x="2255213" y="356590"/>
                  </a:lnTo>
                  <a:lnTo>
                    <a:pt x="2224095" y="289542"/>
                  </a:lnTo>
                  <a:lnTo>
                    <a:pt x="2203765" y="244150"/>
                  </a:lnTo>
                  <a:lnTo>
                    <a:pt x="2200071" y="237780"/>
                  </a:lnTo>
                  <a:lnTo>
                    <a:pt x="2196737" y="230598"/>
                  </a:lnTo>
                  <a:lnTo>
                    <a:pt x="2151877" y="154684"/>
                  </a:lnTo>
                  <a:lnTo>
                    <a:pt x="2129511" y="116118"/>
                  </a:lnTo>
                  <a:lnTo>
                    <a:pt x="2127305" y="113101"/>
                  </a:lnTo>
                  <a:lnTo>
                    <a:pt x="2125267" y="109652"/>
                  </a:lnTo>
                  <a:close/>
                </a:path>
              </a:pathLst>
            </a:custGeom>
            <a:solidFill>
              <a:srgbClr val="EE55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39" name="Freeform 38">
              <a:extLst>
                <a:ext uri="{FF2B5EF4-FFF2-40B4-BE49-F238E27FC236}">
                  <a16:creationId xmlns:a16="http://schemas.microsoft.com/office/drawing/2014/main" id="{C77B8974-4B18-B04C-BB8F-DCD4E581D525}"/>
                </a:ext>
              </a:extLst>
            </p:cNvPr>
            <p:cNvSpPr/>
            <p:nvPr/>
          </p:nvSpPr>
          <p:spPr>
            <a:xfrm>
              <a:off x="3528096" y="3990873"/>
              <a:ext cx="1947196" cy="1941491"/>
            </a:xfrm>
            <a:custGeom>
              <a:avLst/>
              <a:gdLst>
                <a:gd name="connsiteX0" fmla="*/ 0 w 3894391"/>
                <a:gd name="connsiteY0" fmla="*/ 0 h 3882982"/>
                <a:gd name="connsiteX1" fmla="*/ 2244 w 3894391"/>
                <a:gd name="connsiteY1" fmla="*/ 0 h 3882982"/>
                <a:gd name="connsiteX2" fmla="*/ 5078 w 3894391"/>
                <a:gd name="connsiteY2" fmla="*/ 56130 h 3882982"/>
                <a:gd name="connsiteX3" fmla="*/ 5083 w 3894391"/>
                <a:gd name="connsiteY3" fmla="*/ 56161 h 3882982"/>
                <a:gd name="connsiteX4" fmla="*/ 24846 w 3894391"/>
                <a:gd name="connsiteY4" fmla="*/ 188422 h 3882982"/>
                <a:gd name="connsiteX5" fmla="*/ 25951 w 3894391"/>
                <a:gd name="connsiteY5" fmla="*/ 192892 h 3882982"/>
                <a:gd name="connsiteX6" fmla="*/ 26592 w 3894391"/>
                <a:gd name="connsiteY6" fmla="*/ 197096 h 3882982"/>
                <a:gd name="connsiteX7" fmla="*/ 36887 w 3894391"/>
                <a:gd name="connsiteY7" fmla="*/ 237135 h 3882982"/>
                <a:gd name="connsiteX8" fmla="*/ 56491 w 3894391"/>
                <a:gd name="connsiteY8" fmla="*/ 316440 h 3882982"/>
                <a:gd name="connsiteX9" fmla="*/ 59491 w 3894391"/>
                <a:gd name="connsiteY9" fmla="*/ 325046 h 3882982"/>
                <a:gd name="connsiteX10" fmla="*/ 61576 w 3894391"/>
                <a:gd name="connsiteY10" fmla="*/ 333155 h 3882982"/>
                <a:gd name="connsiteX11" fmla="*/ 77205 w 3894391"/>
                <a:gd name="connsiteY11" fmla="*/ 375856 h 3882982"/>
                <a:gd name="connsiteX12" fmla="*/ 99427 w 3894391"/>
                <a:gd name="connsiteY12" fmla="*/ 439597 h 3882982"/>
                <a:gd name="connsiteX13" fmla="*/ 105054 w 3894391"/>
                <a:gd name="connsiteY13" fmla="*/ 451945 h 3882982"/>
                <a:gd name="connsiteX14" fmla="*/ 109317 w 3894391"/>
                <a:gd name="connsiteY14" fmla="*/ 463593 h 3882982"/>
                <a:gd name="connsiteX15" fmla="*/ 128649 w 3894391"/>
                <a:gd name="connsiteY15" fmla="*/ 503724 h 3882982"/>
                <a:gd name="connsiteX16" fmla="*/ 153066 w 3894391"/>
                <a:gd name="connsiteY16" fmla="*/ 557304 h 3882982"/>
                <a:gd name="connsiteX17" fmla="*/ 161995 w 3894391"/>
                <a:gd name="connsiteY17" fmla="*/ 572945 h 3882982"/>
                <a:gd name="connsiteX18" fmla="*/ 169102 w 3894391"/>
                <a:gd name="connsiteY18" fmla="*/ 587697 h 3882982"/>
                <a:gd name="connsiteX19" fmla="*/ 190933 w 3894391"/>
                <a:gd name="connsiteY19" fmla="*/ 623632 h 3882982"/>
                <a:gd name="connsiteX20" fmla="*/ 216818 w 3894391"/>
                <a:gd name="connsiteY20" fmla="*/ 668974 h 3882982"/>
                <a:gd name="connsiteX21" fmla="*/ 229673 w 3894391"/>
                <a:gd name="connsiteY21" fmla="*/ 687401 h 3882982"/>
                <a:gd name="connsiteX22" fmla="*/ 240215 w 3894391"/>
                <a:gd name="connsiteY22" fmla="*/ 704754 h 3882982"/>
                <a:gd name="connsiteX23" fmla="*/ 263510 w 3894391"/>
                <a:gd name="connsiteY23" fmla="*/ 735905 h 3882982"/>
                <a:gd name="connsiteX24" fmla="*/ 290098 w 3894391"/>
                <a:gd name="connsiteY24" fmla="*/ 774018 h 3882982"/>
                <a:gd name="connsiteX25" fmla="*/ 307453 w 3894391"/>
                <a:gd name="connsiteY25" fmla="*/ 794670 h 3882982"/>
                <a:gd name="connsiteX26" fmla="*/ 321945 w 3894391"/>
                <a:gd name="connsiteY26" fmla="*/ 814049 h 3882982"/>
                <a:gd name="connsiteX27" fmla="*/ 345774 w 3894391"/>
                <a:gd name="connsiteY27" fmla="*/ 840269 h 3882982"/>
                <a:gd name="connsiteX28" fmla="*/ 372315 w 3894391"/>
                <a:gd name="connsiteY28" fmla="*/ 871849 h 3882982"/>
                <a:gd name="connsiteX29" fmla="*/ 394709 w 3894391"/>
                <a:gd name="connsiteY29" fmla="*/ 894110 h 3882982"/>
                <a:gd name="connsiteX30" fmla="*/ 413577 w 3894391"/>
                <a:gd name="connsiteY30" fmla="*/ 914870 h 3882982"/>
                <a:gd name="connsiteX31" fmla="*/ 437101 w 3894391"/>
                <a:gd name="connsiteY31" fmla="*/ 936250 h 3882982"/>
                <a:gd name="connsiteX32" fmla="*/ 462883 w 3894391"/>
                <a:gd name="connsiteY32" fmla="*/ 961879 h 3882982"/>
                <a:gd name="connsiteX33" fmla="*/ 490829 w 3894391"/>
                <a:gd name="connsiteY33" fmla="*/ 985081 h 3882982"/>
                <a:gd name="connsiteX34" fmla="*/ 514397 w 3894391"/>
                <a:gd name="connsiteY34" fmla="*/ 1006502 h 3882982"/>
                <a:gd name="connsiteX35" fmla="*/ 536857 w 3894391"/>
                <a:gd name="connsiteY35" fmla="*/ 1023297 h 3882982"/>
                <a:gd name="connsiteX36" fmla="*/ 561213 w 3894391"/>
                <a:gd name="connsiteY36" fmla="*/ 1043519 h 3882982"/>
                <a:gd name="connsiteX37" fmla="*/ 595218 w 3894391"/>
                <a:gd name="connsiteY37" fmla="*/ 1066938 h 3882982"/>
                <a:gd name="connsiteX38" fmla="*/ 623692 w 3894391"/>
                <a:gd name="connsiteY38" fmla="*/ 1088231 h 3882982"/>
                <a:gd name="connsiteX39" fmla="*/ 644407 w 3894391"/>
                <a:gd name="connsiteY39" fmla="*/ 1100816 h 3882982"/>
                <a:gd name="connsiteX40" fmla="*/ 666717 w 3894391"/>
                <a:gd name="connsiteY40" fmla="*/ 1116181 h 3882982"/>
                <a:gd name="connsiteX41" fmla="*/ 684240 w 3894391"/>
                <a:gd name="connsiteY41" fmla="*/ 1125015 h 3882982"/>
                <a:gd name="connsiteX42" fmla="*/ 740749 w 3894391"/>
                <a:gd name="connsiteY42" fmla="*/ 1159345 h 3882982"/>
                <a:gd name="connsiteX43" fmla="*/ 864853 w 3894391"/>
                <a:gd name="connsiteY43" fmla="*/ 1219129 h 3882982"/>
                <a:gd name="connsiteX44" fmla="*/ 880660 w 3894391"/>
                <a:gd name="connsiteY44" fmla="*/ 1224036 h 3882982"/>
                <a:gd name="connsiteX45" fmla="*/ 896897 w 3894391"/>
                <a:gd name="connsiteY45" fmla="*/ 1232221 h 3882982"/>
                <a:gd name="connsiteX46" fmla="*/ 1052329 w 3894391"/>
                <a:gd name="connsiteY46" fmla="*/ 1277325 h 3882982"/>
                <a:gd name="connsiteX47" fmla="*/ 1131351 w 3894391"/>
                <a:gd name="connsiteY47" fmla="*/ 1301854 h 3882982"/>
                <a:gd name="connsiteX48" fmla="*/ 1142975 w 3894391"/>
                <a:gd name="connsiteY48" fmla="*/ 1303628 h 3882982"/>
                <a:gd name="connsiteX49" fmla="*/ 1148718 w 3894391"/>
                <a:gd name="connsiteY49" fmla="*/ 1305295 h 3882982"/>
                <a:gd name="connsiteX50" fmla="*/ 1162316 w 3894391"/>
                <a:gd name="connsiteY50" fmla="*/ 1306580 h 3882982"/>
                <a:gd name="connsiteX51" fmla="*/ 1272316 w 3894391"/>
                <a:gd name="connsiteY51" fmla="*/ 1323368 h 3882982"/>
                <a:gd name="connsiteX52" fmla="*/ 1417475 w 3894391"/>
                <a:gd name="connsiteY52" fmla="*/ 1330698 h 3882982"/>
                <a:gd name="connsiteX53" fmla="*/ 1553677 w 3894391"/>
                <a:gd name="connsiteY53" fmla="*/ 1324249 h 3882982"/>
                <a:gd name="connsiteX54" fmla="*/ 1558311 w 3894391"/>
                <a:gd name="connsiteY54" fmla="*/ 1323587 h 3882982"/>
                <a:gd name="connsiteX55" fmla="*/ 1562634 w 3894391"/>
                <a:gd name="connsiteY55" fmla="*/ 1323368 h 3882982"/>
                <a:gd name="connsiteX56" fmla="*/ 1604154 w 3894391"/>
                <a:gd name="connsiteY56" fmla="*/ 1317031 h 3882982"/>
                <a:gd name="connsiteX57" fmla="*/ 1648182 w 3894391"/>
                <a:gd name="connsiteY57" fmla="*/ 1310736 h 3882982"/>
                <a:gd name="connsiteX58" fmla="*/ 1648910 w 3894391"/>
                <a:gd name="connsiteY58" fmla="*/ 1310201 h 3882982"/>
                <a:gd name="connsiteX59" fmla="*/ 1703600 w 3894391"/>
                <a:gd name="connsiteY59" fmla="*/ 1301854 h 3882982"/>
                <a:gd name="connsiteX60" fmla="*/ 2211258 w 3894391"/>
                <a:gd name="connsiteY60" fmla="*/ 1088231 h 3882982"/>
                <a:gd name="connsiteX61" fmla="*/ 2244122 w 3894391"/>
                <a:gd name="connsiteY61" fmla="*/ 1063656 h 3882982"/>
                <a:gd name="connsiteX62" fmla="*/ 2244598 w 3894391"/>
                <a:gd name="connsiteY62" fmla="*/ 1063587 h 3882982"/>
                <a:gd name="connsiteX63" fmla="*/ 2273737 w 3894391"/>
                <a:gd name="connsiteY63" fmla="*/ 1043519 h 3882982"/>
                <a:gd name="connsiteX64" fmla="*/ 2295578 w 3894391"/>
                <a:gd name="connsiteY64" fmla="*/ 1025178 h 3882982"/>
                <a:gd name="connsiteX65" fmla="*/ 2320553 w 3894391"/>
                <a:gd name="connsiteY65" fmla="*/ 1006502 h 3882982"/>
                <a:gd name="connsiteX66" fmla="*/ 2353793 w 3894391"/>
                <a:gd name="connsiteY66" fmla="*/ 976291 h 3882982"/>
                <a:gd name="connsiteX67" fmla="*/ 2383825 w 3894391"/>
                <a:gd name="connsiteY67" fmla="*/ 951072 h 3882982"/>
                <a:gd name="connsiteX68" fmla="*/ 2401249 w 3894391"/>
                <a:gd name="connsiteY68" fmla="*/ 933161 h 3882982"/>
                <a:gd name="connsiteX69" fmla="*/ 2421374 w 3894391"/>
                <a:gd name="connsiteY69" fmla="*/ 914870 h 3882982"/>
                <a:gd name="connsiteX70" fmla="*/ 2454522 w 3894391"/>
                <a:gd name="connsiteY70" fmla="*/ 878398 h 3882982"/>
                <a:gd name="connsiteX71" fmla="*/ 2483995 w 3894391"/>
                <a:gd name="connsiteY71" fmla="*/ 848100 h 3882982"/>
                <a:gd name="connsiteX72" fmla="*/ 2497343 w 3894391"/>
                <a:gd name="connsiteY72" fmla="*/ 831282 h 3882982"/>
                <a:gd name="connsiteX73" fmla="*/ 2513006 w 3894391"/>
                <a:gd name="connsiteY73" fmla="*/ 814049 h 3882982"/>
                <a:gd name="connsiteX74" fmla="*/ 2545343 w 3894391"/>
                <a:gd name="connsiteY74" fmla="*/ 770805 h 3882982"/>
                <a:gd name="connsiteX75" fmla="*/ 2573411 w 3894391"/>
                <a:gd name="connsiteY75" fmla="*/ 735440 h 3882982"/>
                <a:gd name="connsiteX76" fmla="*/ 2583099 w 3894391"/>
                <a:gd name="connsiteY76" fmla="*/ 720315 h 3882982"/>
                <a:gd name="connsiteX77" fmla="*/ 2594735 w 3894391"/>
                <a:gd name="connsiteY77" fmla="*/ 704754 h 3882982"/>
                <a:gd name="connsiteX78" fmla="*/ 2625510 w 3894391"/>
                <a:gd name="connsiteY78" fmla="*/ 654097 h 3882982"/>
                <a:gd name="connsiteX79" fmla="*/ 2651236 w 3894391"/>
                <a:gd name="connsiteY79" fmla="*/ 613930 h 3882982"/>
                <a:gd name="connsiteX80" fmla="*/ 2657750 w 3894391"/>
                <a:gd name="connsiteY80" fmla="*/ 601029 h 3882982"/>
                <a:gd name="connsiteX81" fmla="*/ 2665849 w 3894391"/>
                <a:gd name="connsiteY81" fmla="*/ 587697 h 3882982"/>
                <a:gd name="connsiteX82" fmla="*/ 2694294 w 3894391"/>
                <a:gd name="connsiteY82" fmla="*/ 528649 h 3882982"/>
                <a:gd name="connsiteX83" fmla="*/ 2716631 w 3894391"/>
                <a:gd name="connsiteY83" fmla="*/ 484407 h 3882982"/>
                <a:gd name="connsiteX84" fmla="*/ 2720525 w 3894391"/>
                <a:gd name="connsiteY84" fmla="*/ 474196 h 3882982"/>
                <a:gd name="connsiteX85" fmla="*/ 2725633 w 3894391"/>
                <a:gd name="connsiteY85" fmla="*/ 463593 h 3882982"/>
                <a:gd name="connsiteX86" fmla="*/ 2751029 w 3894391"/>
                <a:gd name="connsiteY86" fmla="*/ 394206 h 3882982"/>
                <a:gd name="connsiteX87" fmla="*/ 2768761 w 3894391"/>
                <a:gd name="connsiteY87" fmla="*/ 347708 h 3882982"/>
                <a:gd name="connsiteX88" fmla="*/ 2770654 w 3894391"/>
                <a:gd name="connsiteY88" fmla="*/ 340587 h 3882982"/>
                <a:gd name="connsiteX89" fmla="*/ 2773374 w 3894391"/>
                <a:gd name="connsiteY89" fmla="*/ 333155 h 3882982"/>
                <a:gd name="connsiteX90" fmla="*/ 2795327 w 3894391"/>
                <a:gd name="connsiteY90" fmla="*/ 247777 h 3882982"/>
                <a:gd name="connsiteX91" fmla="*/ 2806787 w 3894391"/>
                <a:gd name="connsiteY91" fmla="*/ 204670 h 3882982"/>
                <a:gd name="connsiteX92" fmla="*/ 2807361 w 3894391"/>
                <a:gd name="connsiteY92" fmla="*/ 200975 h 3882982"/>
                <a:gd name="connsiteX93" fmla="*/ 2808358 w 3894391"/>
                <a:gd name="connsiteY93" fmla="*/ 197096 h 3882982"/>
                <a:gd name="connsiteX94" fmla="*/ 2827311 w 3894391"/>
                <a:gd name="connsiteY94" fmla="*/ 72915 h 3882982"/>
                <a:gd name="connsiteX95" fmla="*/ 2830423 w 3894391"/>
                <a:gd name="connsiteY95" fmla="*/ 134563 h 3882982"/>
                <a:gd name="connsiteX96" fmla="*/ 3464544 w 3894391"/>
                <a:gd name="connsiteY96" fmla="*/ 1467602 h 3882982"/>
                <a:gd name="connsiteX97" fmla="*/ 3579874 w 3894391"/>
                <a:gd name="connsiteY97" fmla="*/ 1572421 h 3882982"/>
                <a:gd name="connsiteX98" fmla="*/ 3660488 w 3894391"/>
                <a:gd name="connsiteY98" fmla="*/ 1682073 h 3882982"/>
                <a:gd name="connsiteX99" fmla="*/ 3478563 w 3894391"/>
                <a:gd name="connsiteY99" fmla="*/ 3467154 h 3882982"/>
                <a:gd name="connsiteX100" fmla="*/ 1470766 w 3894391"/>
                <a:gd name="connsiteY100" fmla="*/ 3467154 h 3882982"/>
                <a:gd name="connsiteX101" fmla="*/ 1410992 w 3894391"/>
                <a:gd name="connsiteY101" fmla="*/ 3401022 h 3882982"/>
                <a:gd name="connsiteX102" fmla="*/ 1409316 w 3894391"/>
                <a:gd name="connsiteY102" fmla="*/ 3402698 h 3882982"/>
                <a:gd name="connsiteX103" fmla="*/ 1304244 w 3894391"/>
                <a:gd name="connsiteY103" fmla="*/ 3292491 h 3882982"/>
                <a:gd name="connsiteX104" fmla="*/ 4293 w 3894391"/>
                <a:gd name="connsiteY104" fmla="*/ 169773 h 388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894391" h="3882982">
                  <a:moveTo>
                    <a:pt x="0" y="0"/>
                  </a:moveTo>
                  <a:lnTo>
                    <a:pt x="2244" y="0"/>
                  </a:lnTo>
                  <a:lnTo>
                    <a:pt x="5078" y="56130"/>
                  </a:lnTo>
                  <a:lnTo>
                    <a:pt x="5083" y="56161"/>
                  </a:lnTo>
                  <a:lnTo>
                    <a:pt x="24846" y="188422"/>
                  </a:lnTo>
                  <a:lnTo>
                    <a:pt x="25951" y="192892"/>
                  </a:lnTo>
                  <a:lnTo>
                    <a:pt x="26592" y="197096"/>
                  </a:lnTo>
                  <a:lnTo>
                    <a:pt x="36887" y="237135"/>
                  </a:lnTo>
                  <a:lnTo>
                    <a:pt x="56491" y="316440"/>
                  </a:lnTo>
                  <a:lnTo>
                    <a:pt x="59491" y="325046"/>
                  </a:lnTo>
                  <a:lnTo>
                    <a:pt x="61576" y="333155"/>
                  </a:lnTo>
                  <a:lnTo>
                    <a:pt x="77205" y="375856"/>
                  </a:lnTo>
                  <a:lnTo>
                    <a:pt x="99427" y="439597"/>
                  </a:lnTo>
                  <a:lnTo>
                    <a:pt x="105054" y="451945"/>
                  </a:lnTo>
                  <a:lnTo>
                    <a:pt x="109317" y="463593"/>
                  </a:lnTo>
                  <a:lnTo>
                    <a:pt x="128649" y="503724"/>
                  </a:lnTo>
                  <a:lnTo>
                    <a:pt x="153066" y="557304"/>
                  </a:lnTo>
                  <a:lnTo>
                    <a:pt x="161995" y="572945"/>
                  </a:lnTo>
                  <a:lnTo>
                    <a:pt x="169102" y="587697"/>
                  </a:lnTo>
                  <a:lnTo>
                    <a:pt x="190933" y="623632"/>
                  </a:lnTo>
                  <a:lnTo>
                    <a:pt x="216818" y="668974"/>
                  </a:lnTo>
                  <a:lnTo>
                    <a:pt x="229673" y="687401"/>
                  </a:lnTo>
                  <a:lnTo>
                    <a:pt x="240215" y="704754"/>
                  </a:lnTo>
                  <a:lnTo>
                    <a:pt x="263510" y="735905"/>
                  </a:lnTo>
                  <a:lnTo>
                    <a:pt x="290098" y="774018"/>
                  </a:lnTo>
                  <a:lnTo>
                    <a:pt x="307453" y="794670"/>
                  </a:lnTo>
                  <a:lnTo>
                    <a:pt x="321945" y="814049"/>
                  </a:lnTo>
                  <a:lnTo>
                    <a:pt x="345774" y="840269"/>
                  </a:lnTo>
                  <a:lnTo>
                    <a:pt x="372315" y="871849"/>
                  </a:lnTo>
                  <a:lnTo>
                    <a:pt x="394709" y="894110"/>
                  </a:lnTo>
                  <a:lnTo>
                    <a:pt x="413577" y="914870"/>
                  </a:lnTo>
                  <a:lnTo>
                    <a:pt x="437101" y="936250"/>
                  </a:lnTo>
                  <a:lnTo>
                    <a:pt x="462883" y="961879"/>
                  </a:lnTo>
                  <a:lnTo>
                    <a:pt x="490829" y="985081"/>
                  </a:lnTo>
                  <a:lnTo>
                    <a:pt x="514397" y="1006502"/>
                  </a:lnTo>
                  <a:lnTo>
                    <a:pt x="536857" y="1023297"/>
                  </a:lnTo>
                  <a:lnTo>
                    <a:pt x="561213" y="1043519"/>
                  </a:lnTo>
                  <a:lnTo>
                    <a:pt x="595218" y="1066938"/>
                  </a:lnTo>
                  <a:lnTo>
                    <a:pt x="623692" y="1088231"/>
                  </a:lnTo>
                  <a:lnTo>
                    <a:pt x="644407" y="1100816"/>
                  </a:lnTo>
                  <a:lnTo>
                    <a:pt x="666717" y="1116181"/>
                  </a:lnTo>
                  <a:lnTo>
                    <a:pt x="684240" y="1125015"/>
                  </a:lnTo>
                  <a:lnTo>
                    <a:pt x="740749" y="1159345"/>
                  </a:lnTo>
                  <a:cubicBezTo>
                    <a:pt x="780982" y="1181201"/>
                    <a:pt x="822390" y="1201168"/>
                    <a:pt x="864853" y="1219129"/>
                  </a:cubicBezTo>
                  <a:lnTo>
                    <a:pt x="880660" y="1224036"/>
                  </a:lnTo>
                  <a:lnTo>
                    <a:pt x="896897" y="1232221"/>
                  </a:lnTo>
                  <a:lnTo>
                    <a:pt x="1052329" y="1277325"/>
                  </a:lnTo>
                  <a:lnTo>
                    <a:pt x="1131351" y="1301854"/>
                  </a:lnTo>
                  <a:lnTo>
                    <a:pt x="1142975" y="1303628"/>
                  </a:lnTo>
                  <a:lnTo>
                    <a:pt x="1148718" y="1305295"/>
                  </a:lnTo>
                  <a:lnTo>
                    <a:pt x="1162316" y="1306580"/>
                  </a:lnTo>
                  <a:lnTo>
                    <a:pt x="1272316" y="1323368"/>
                  </a:lnTo>
                  <a:cubicBezTo>
                    <a:pt x="1320043" y="1328215"/>
                    <a:pt x="1368469" y="1330698"/>
                    <a:pt x="1417475" y="1330698"/>
                  </a:cubicBezTo>
                  <a:cubicBezTo>
                    <a:pt x="1463418" y="1330698"/>
                    <a:pt x="1508851" y="1328516"/>
                    <a:pt x="1553677" y="1324249"/>
                  </a:cubicBezTo>
                  <a:lnTo>
                    <a:pt x="1558311" y="1323587"/>
                  </a:lnTo>
                  <a:lnTo>
                    <a:pt x="1562634" y="1323368"/>
                  </a:lnTo>
                  <a:lnTo>
                    <a:pt x="1604154" y="1317031"/>
                  </a:lnTo>
                  <a:lnTo>
                    <a:pt x="1648182" y="1310736"/>
                  </a:lnTo>
                  <a:lnTo>
                    <a:pt x="1648910" y="1310201"/>
                  </a:lnTo>
                  <a:lnTo>
                    <a:pt x="1703600" y="1301854"/>
                  </a:lnTo>
                  <a:cubicBezTo>
                    <a:pt x="1888441" y="1264030"/>
                    <a:pt x="2060198" y="1190285"/>
                    <a:pt x="2211258" y="1088231"/>
                  </a:cubicBezTo>
                  <a:lnTo>
                    <a:pt x="2244122" y="1063656"/>
                  </a:lnTo>
                  <a:lnTo>
                    <a:pt x="2244598" y="1063587"/>
                  </a:lnTo>
                  <a:lnTo>
                    <a:pt x="2273737" y="1043519"/>
                  </a:lnTo>
                  <a:lnTo>
                    <a:pt x="2295578" y="1025178"/>
                  </a:lnTo>
                  <a:lnTo>
                    <a:pt x="2320553" y="1006502"/>
                  </a:lnTo>
                  <a:lnTo>
                    <a:pt x="2353793" y="976291"/>
                  </a:lnTo>
                  <a:lnTo>
                    <a:pt x="2383825" y="951072"/>
                  </a:lnTo>
                  <a:lnTo>
                    <a:pt x="2401249" y="933161"/>
                  </a:lnTo>
                  <a:lnTo>
                    <a:pt x="2421374" y="914870"/>
                  </a:lnTo>
                  <a:lnTo>
                    <a:pt x="2454522" y="878398"/>
                  </a:lnTo>
                  <a:lnTo>
                    <a:pt x="2483995" y="848100"/>
                  </a:lnTo>
                  <a:lnTo>
                    <a:pt x="2497343" y="831282"/>
                  </a:lnTo>
                  <a:lnTo>
                    <a:pt x="2513006" y="814049"/>
                  </a:lnTo>
                  <a:lnTo>
                    <a:pt x="2545343" y="770805"/>
                  </a:lnTo>
                  <a:lnTo>
                    <a:pt x="2573411" y="735440"/>
                  </a:lnTo>
                  <a:lnTo>
                    <a:pt x="2583099" y="720315"/>
                  </a:lnTo>
                  <a:lnTo>
                    <a:pt x="2594735" y="704754"/>
                  </a:lnTo>
                  <a:lnTo>
                    <a:pt x="2625510" y="654097"/>
                  </a:lnTo>
                  <a:lnTo>
                    <a:pt x="2651236" y="613930"/>
                  </a:lnTo>
                  <a:lnTo>
                    <a:pt x="2657750" y="601029"/>
                  </a:lnTo>
                  <a:lnTo>
                    <a:pt x="2665849" y="587697"/>
                  </a:lnTo>
                  <a:lnTo>
                    <a:pt x="2694294" y="528649"/>
                  </a:lnTo>
                  <a:lnTo>
                    <a:pt x="2716631" y="484407"/>
                  </a:lnTo>
                  <a:lnTo>
                    <a:pt x="2720525" y="474196"/>
                  </a:lnTo>
                  <a:lnTo>
                    <a:pt x="2725633" y="463593"/>
                  </a:lnTo>
                  <a:lnTo>
                    <a:pt x="2751029" y="394206"/>
                  </a:lnTo>
                  <a:lnTo>
                    <a:pt x="2768761" y="347708"/>
                  </a:lnTo>
                  <a:lnTo>
                    <a:pt x="2770654" y="340587"/>
                  </a:lnTo>
                  <a:lnTo>
                    <a:pt x="2773374" y="333155"/>
                  </a:lnTo>
                  <a:lnTo>
                    <a:pt x="2795327" y="247777"/>
                  </a:lnTo>
                  <a:lnTo>
                    <a:pt x="2806787" y="204670"/>
                  </a:lnTo>
                  <a:lnTo>
                    <a:pt x="2807361" y="200975"/>
                  </a:lnTo>
                  <a:lnTo>
                    <a:pt x="2808358" y="197096"/>
                  </a:lnTo>
                  <a:lnTo>
                    <a:pt x="2827311" y="72915"/>
                  </a:lnTo>
                  <a:lnTo>
                    <a:pt x="2830423" y="134563"/>
                  </a:lnTo>
                  <a:cubicBezTo>
                    <a:pt x="2883092" y="653177"/>
                    <a:pt x="3115574" y="1118632"/>
                    <a:pt x="3464544" y="1467602"/>
                  </a:cubicBezTo>
                  <a:lnTo>
                    <a:pt x="3579874" y="1572421"/>
                  </a:lnTo>
                  <a:lnTo>
                    <a:pt x="3660488" y="1682073"/>
                  </a:lnTo>
                  <a:cubicBezTo>
                    <a:pt x="4024338" y="2233143"/>
                    <a:pt x="3963696" y="2982021"/>
                    <a:pt x="3478563" y="3467154"/>
                  </a:cubicBezTo>
                  <a:cubicBezTo>
                    <a:pt x="2924125" y="4021592"/>
                    <a:pt x="2025204" y="4021592"/>
                    <a:pt x="1470766" y="3467154"/>
                  </a:cubicBezTo>
                  <a:lnTo>
                    <a:pt x="1410992" y="3401022"/>
                  </a:lnTo>
                  <a:lnTo>
                    <a:pt x="1409316" y="3402698"/>
                  </a:lnTo>
                  <a:lnTo>
                    <a:pt x="1304244" y="3292491"/>
                  </a:lnTo>
                  <a:cubicBezTo>
                    <a:pt x="546613" y="2458911"/>
                    <a:pt x="65124" y="1369834"/>
                    <a:pt x="4293" y="169773"/>
                  </a:cubicBezTo>
                  <a:close/>
                </a:path>
              </a:pathLst>
            </a:custGeom>
            <a:solidFill>
              <a:srgbClr val="8252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37" name="Freeform 36">
              <a:extLst>
                <a:ext uri="{FF2B5EF4-FFF2-40B4-BE49-F238E27FC236}">
                  <a16:creationId xmlns:a16="http://schemas.microsoft.com/office/drawing/2014/main" id="{5493571F-7B5A-1B47-8192-B7AA9DEE1A52}"/>
                </a:ext>
              </a:extLst>
            </p:cNvPr>
            <p:cNvSpPr/>
            <p:nvPr/>
          </p:nvSpPr>
          <p:spPr>
            <a:xfrm>
              <a:off x="3526970" y="2200495"/>
              <a:ext cx="1678314" cy="2455727"/>
            </a:xfrm>
            <a:custGeom>
              <a:avLst/>
              <a:gdLst>
                <a:gd name="connsiteX0" fmla="*/ 1411569 w 3356627"/>
                <a:gd name="connsiteY0" fmla="*/ 0 h 4911453"/>
                <a:gd name="connsiteX1" fmla="*/ 1413244 w 3356627"/>
                <a:gd name="connsiteY1" fmla="*/ 1675 h 4911453"/>
                <a:gd name="connsiteX2" fmla="*/ 1375557 w 3356627"/>
                <a:gd name="connsiteY2" fmla="*/ 43370 h 4911453"/>
                <a:gd name="connsiteX3" fmla="*/ 1375281 w 3356627"/>
                <a:gd name="connsiteY3" fmla="*/ 43745 h 4911453"/>
                <a:gd name="connsiteX4" fmla="*/ 1295991 w 3356627"/>
                <a:gd name="connsiteY4" fmla="*/ 150893 h 4911453"/>
                <a:gd name="connsiteX5" fmla="*/ 1293621 w 3356627"/>
                <a:gd name="connsiteY5" fmla="*/ 154821 h 4911453"/>
                <a:gd name="connsiteX6" fmla="*/ 1291092 w 3356627"/>
                <a:gd name="connsiteY6" fmla="*/ 158261 h 4911453"/>
                <a:gd name="connsiteX7" fmla="*/ 1269971 w 3356627"/>
                <a:gd name="connsiteY7" fmla="*/ 194001 h 4911453"/>
                <a:gd name="connsiteX8" fmla="*/ 1227846 w 3356627"/>
                <a:gd name="connsiteY8" fmla="*/ 263793 h 4911453"/>
                <a:gd name="connsiteX9" fmla="*/ 1223891 w 3356627"/>
                <a:gd name="connsiteY9" fmla="*/ 271981 h 4911453"/>
                <a:gd name="connsiteX10" fmla="*/ 1219621 w 3356627"/>
                <a:gd name="connsiteY10" fmla="*/ 279206 h 4911453"/>
                <a:gd name="connsiteX11" fmla="*/ 1200430 w 3356627"/>
                <a:gd name="connsiteY11" fmla="*/ 320556 h 4911453"/>
                <a:gd name="connsiteX12" fmla="*/ 1171121 w 3356627"/>
                <a:gd name="connsiteY12" fmla="*/ 381238 h 4911453"/>
                <a:gd name="connsiteX13" fmla="*/ 1166377 w 3356627"/>
                <a:gd name="connsiteY13" fmla="*/ 393927 h 4911453"/>
                <a:gd name="connsiteX14" fmla="*/ 1161145 w 3356627"/>
                <a:gd name="connsiteY14" fmla="*/ 405198 h 4911453"/>
                <a:gd name="connsiteX15" fmla="*/ 1146410 w 3356627"/>
                <a:gd name="connsiteY15" fmla="*/ 447325 h 4911453"/>
                <a:gd name="connsiteX16" fmla="*/ 1125818 w 3356627"/>
                <a:gd name="connsiteY16" fmla="*/ 502398 h 4911453"/>
                <a:gd name="connsiteX17" fmla="*/ 1121079 w 3356627"/>
                <a:gd name="connsiteY17" fmla="*/ 519746 h 4911453"/>
                <a:gd name="connsiteX18" fmla="*/ 1115664 w 3356627"/>
                <a:gd name="connsiteY18" fmla="*/ 535227 h 4911453"/>
                <a:gd name="connsiteX19" fmla="*/ 1105675 w 3356627"/>
                <a:gd name="connsiteY19" fmla="*/ 576140 h 4911453"/>
                <a:gd name="connsiteX20" fmla="*/ 1091935 w 3356627"/>
                <a:gd name="connsiteY20" fmla="*/ 626440 h 4911453"/>
                <a:gd name="connsiteX21" fmla="*/ 1088000 w 3356627"/>
                <a:gd name="connsiteY21" fmla="*/ 648531 h 4911453"/>
                <a:gd name="connsiteX22" fmla="*/ 1083177 w 3356627"/>
                <a:gd name="connsiteY22" fmla="*/ 668284 h 4911453"/>
                <a:gd name="connsiteX23" fmla="*/ 1077614 w 3356627"/>
                <a:gd name="connsiteY23" fmla="*/ 706837 h 4911453"/>
                <a:gd name="connsiteX24" fmla="*/ 1069474 w 3356627"/>
                <a:gd name="connsiteY24" fmla="*/ 752534 h 4911453"/>
                <a:gd name="connsiteX25" fmla="*/ 1067146 w 3356627"/>
                <a:gd name="connsiteY25" fmla="*/ 779378 h 4911453"/>
                <a:gd name="connsiteX26" fmla="*/ 1063685 w 3356627"/>
                <a:gd name="connsiteY26" fmla="*/ 803359 h 4911453"/>
                <a:gd name="connsiteX27" fmla="*/ 1061994 w 3356627"/>
                <a:gd name="connsiteY27" fmla="*/ 838792 h 4911453"/>
                <a:gd name="connsiteX28" fmla="*/ 1058433 w 3356627"/>
                <a:gd name="connsiteY28" fmla="*/ 879848 h 4911453"/>
                <a:gd name="connsiteX29" fmla="*/ 1058527 w 3356627"/>
                <a:gd name="connsiteY29" fmla="*/ 911391 h 4911453"/>
                <a:gd name="connsiteX30" fmla="*/ 1057188 w 3356627"/>
                <a:gd name="connsiteY30" fmla="*/ 939443 h 4911453"/>
                <a:gd name="connsiteX31" fmla="*/ 1058706 w 3356627"/>
                <a:gd name="connsiteY31" fmla="*/ 971231 h 4911453"/>
                <a:gd name="connsiteX32" fmla="*/ 1058814 w 3356627"/>
                <a:gd name="connsiteY32" fmla="*/ 1007549 h 4911453"/>
                <a:gd name="connsiteX33" fmla="*/ 1062165 w 3356627"/>
                <a:gd name="connsiteY33" fmla="*/ 1043682 h 4911453"/>
                <a:gd name="connsiteX34" fmla="*/ 1063685 w 3356627"/>
                <a:gd name="connsiteY34" fmla="*/ 1075527 h 4911453"/>
                <a:gd name="connsiteX35" fmla="*/ 1067695 w 3356627"/>
                <a:gd name="connsiteY35" fmla="*/ 1103314 h 4911453"/>
                <a:gd name="connsiteX36" fmla="*/ 1070616 w 3356627"/>
                <a:gd name="connsiteY36" fmla="*/ 1134807 h 4911453"/>
                <a:gd name="connsiteX37" fmla="*/ 1078094 w 3356627"/>
                <a:gd name="connsiteY37" fmla="*/ 1175377 h 4911453"/>
                <a:gd name="connsiteX38" fmla="*/ 1083177 w 3356627"/>
                <a:gd name="connsiteY38" fmla="*/ 1210602 h 4911453"/>
                <a:gd name="connsiteX39" fmla="*/ 1088932 w 3356627"/>
                <a:gd name="connsiteY39" fmla="*/ 1234171 h 4911453"/>
                <a:gd name="connsiteX40" fmla="*/ 1093839 w 3356627"/>
                <a:gd name="connsiteY40" fmla="*/ 1260790 h 4911453"/>
                <a:gd name="connsiteX41" fmla="*/ 1106381 w 3356627"/>
                <a:gd name="connsiteY41" fmla="*/ 1305636 h 4911453"/>
                <a:gd name="connsiteX42" fmla="*/ 1115664 w 3356627"/>
                <a:gd name="connsiteY42" fmla="*/ 1343659 h 4911453"/>
                <a:gd name="connsiteX43" fmla="*/ 1122400 w 3356627"/>
                <a:gd name="connsiteY43" fmla="*/ 1362915 h 4911453"/>
                <a:gd name="connsiteX44" fmla="*/ 1128483 w 3356627"/>
                <a:gd name="connsiteY44" fmla="*/ 1384666 h 4911453"/>
                <a:gd name="connsiteX45" fmla="*/ 1147150 w 3356627"/>
                <a:gd name="connsiteY45" fmla="*/ 1433674 h 4911453"/>
                <a:gd name="connsiteX46" fmla="*/ 1161145 w 3356627"/>
                <a:gd name="connsiteY46" fmla="*/ 1473687 h 4911453"/>
                <a:gd name="connsiteX47" fmla="*/ 1168089 w 3356627"/>
                <a:gd name="connsiteY47" fmla="*/ 1488648 h 4911453"/>
                <a:gd name="connsiteX48" fmla="*/ 1174548 w 3356627"/>
                <a:gd name="connsiteY48" fmla="*/ 1505604 h 4911453"/>
                <a:gd name="connsiteX49" fmla="*/ 1200671 w 3356627"/>
                <a:gd name="connsiteY49" fmla="*/ 1558848 h 4911453"/>
                <a:gd name="connsiteX50" fmla="*/ 1219621 w 3356627"/>
                <a:gd name="connsiteY50" fmla="*/ 1599679 h 4911453"/>
                <a:gd name="connsiteX51" fmla="*/ 1225997 w 3356627"/>
                <a:gd name="connsiteY51" fmla="*/ 1610468 h 4911453"/>
                <a:gd name="connsiteX52" fmla="*/ 1232033 w 3356627"/>
                <a:gd name="connsiteY52" fmla="*/ 1622772 h 4911453"/>
                <a:gd name="connsiteX53" fmla="*/ 1267645 w 3356627"/>
                <a:gd name="connsiteY53" fmla="*/ 1680947 h 4911453"/>
                <a:gd name="connsiteX54" fmla="*/ 1291092 w 3356627"/>
                <a:gd name="connsiteY54" fmla="*/ 1720625 h 4911453"/>
                <a:gd name="connsiteX55" fmla="*/ 1296121 w 3356627"/>
                <a:gd name="connsiteY55" fmla="*/ 1727466 h 4911453"/>
                <a:gd name="connsiteX56" fmla="*/ 1300941 w 3356627"/>
                <a:gd name="connsiteY56" fmla="*/ 1735339 h 4911453"/>
                <a:gd name="connsiteX57" fmla="*/ 1350649 w 3356627"/>
                <a:gd name="connsiteY57" fmla="*/ 1801636 h 4911453"/>
                <a:gd name="connsiteX58" fmla="*/ 1375557 w 3356627"/>
                <a:gd name="connsiteY58" fmla="*/ 1835515 h 4911453"/>
                <a:gd name="connsiteX59" fmla="*/ 1378461 w 3356627"/>
                <a:gd name="connsiteY59" fmla="*/ 1838728 h 4911453"/>
                <a:gd name="connsiteX60" fmla="*/ 1381269 w 3356627"/>
                <a:gd name="connsiteY60" fmla="*/ 1842473 h 4911453"/>
                <a:gd name="connsiteX61" fmla="*/ 1472992 w 3356627"/>
                <a:gd name="connsiteY61" fmla="*/ 1943314 h 4911453"/>
                <a:gd name="connsiteX62" fmla="*/ 1473017 w 3356627"/>
                <a:gd name="connsiteY62" fmla="*/ 1943341 h 4911453"/>
                <a:gd name="connsiteX63" fmla="*/ 1473018 w 3356627"/>
                <a:gd name="connsiteY63" fmla="*/ 1943342 h 4911453"/>
                <a:gd name="connsiteX64" fmla="*/ 1573887 w 3356627"/>
                <a:gd name="connsiteY64" fmla="*/ 2035092 h 4911453"/>
                <a:gd name="connsiteX65" fmla="*/ 1577640 w 3356627"/>
                <a:gd name="connsiteY65" fmla="*/ 2037906 h 4911453"/>
                <a:gd name="connsiteX66" fmla="*/ 1580843 w 3356627"/>
                <a:gd name="connsiteY66" fmla="*/ 2040801 h 4911453"/>
                <a:gd name="connsiteX67" fmla="*/ 1614625 w 3356627"/>
                <a:gd name="connsiteY67" fmla="*/ 2065637 h 4911453"/>
                <a:gd name="connsiteX68" fmla="*/ 1650266 w 3356627"/>
                <a:gd name="connsiteY68" fmla="*/ 2092360 h 4911453"/>
                <a:gd name="connsiteX69" fmla="*/ 1651160 w 3356627"/>
                <a:gd name="connsiteY69" fmla="*/ 2092497 h 4911453"/>
                <a:gd name="connsiteX70" fmla="*/ 1695733 w 3356627"/>
                <a:gd name="connsiteY70" fmla="*/ 2125266 h 4911453"/>
                <a:gd name="connsiteX71" fmla="*/ 2205756 w 3356627"/>
                <a:gd name="connsiteY71" fmla="*/ 2333180 h 4911453"/>
                <a:gd name="connsiteX72" fmla="*/ 2246374 w 3356627"/>
                <a:gd name="connsiteY72" fmla="*/ 2339042 h 4911453"/>
                <a:gd name="connsiteX73" fmla="*/ 2246762 w 3356627"/>
                <a:gd name="connsiteY73" fmla="*/ 2339332 h 4911453"/>
                <a:gd name="connsiteX74" fmla="*/ 2281553 w 3356627"/>
                <a:gd name="connsiteY74" fmla="*/ 2345745 h 4911453"/>
                <a:gd name="connsiteX75" fmla="*/ 2309994 w 3356627"/>
                <a:gd name="connsiteY75" fmla="*/ 2348222 h 4911453"/>
                <a:gd name="connsiteX76" fmla="*/ 2340831 w 3356627"/>
                <a:gd name="connsiteY76" fmla="*/ 2352672 h 4911453"/>
                <a:gd name="connsiteX77" fmla="*/ 2385654 w 3356627"/>
                <a:gd name="connsiteY77" fmla="*/ 2354812 h 4911453"/>
                <a:gd name="connsiteX78" fmla="*/ 2424766 w 3356627"/>
                <a:gd name="connsiteY78" fmla="*/ 2358219 h 4911453"/>
                <a:gd name="connsiteX79" fmla="*/ 2449781 w 3356627"/>
                <a:gd name="connsiteY79" fmla="*/ 2357874 h 4911453"/>
                <a:gd name="connsiteX80" fmla="*/ 2476916 w 3356627"/>
                <a:gd name="connsiteY80" fmla="*/ 2359170 h 4911453"/>
                <a:gd name="connsiteX81" fmla="*/ 2526091 w 3356627"/>
                <a:gd name="connsiteY81" fmla="*/ 2356822 h 4911453"/>
                <a:gd name="connsiteX82" fmla="*/ 2568410 w 3356627"/>
                <a:gd name="connsiteY82" fmla="*/ 2356238 h 4911453"/>
                <a:gd name="connsiteX83" fmla="*/ 2589767 w 3356627"/>
                <a:gd name="connsiteY83" fmla="*/ 2353782 h 4911453"/>
                <a:gd name="connsiteX84" fmla="*/ 2613000 w 3356627"/>
                <a:gd name="connsiteY84" fmla="*/ 2352672 h 4911453"/>
                <a:gd name="connsiteX85" fmla="*/ 2666383 w 3356627"/>
                <a:gd name="connsiteY85" fmla="*/ 2344969 h 4911453"/>
                <a:gd name="connsiteX86" fmla="*/ 2711299 w 3356627"/>
                <a:gd name="connsiteY86" fmla="*/ 2339803 h 4911453"/>
                <a:gd name="connsiteX87" fmla="*/ 2728868 w 3356627"/>
                <a:gd name="connsiteY87" fmla="*/ 2335952 h 4911453"/>
                <a:gd name="connsiteX88" fmla="*/ 2748075 w 3356627"/>
                <a:gd name="connsiteY88" fmla="*/ 2333180 h 4911453"/>
                <a:gd name="connsiteX89" fmla="*/ 2805586 w 3356627"/>
                <a:gd name="connsiteY89" fmla="*/ 2319139 h 4911453"/>
                <a:gd name="connsiteX90" fmla="*/ 2852249 w 3356627"/>
                <a:gd name="connsiteY90" fmla="*/ 2308912 h 4911453"/>
                <a:gd name="connsiteX91" fmla="*/ 2865999 w 3356627"/>
                <a:gd name="connsiteY91" fmla="*/ 2304389 h 4911453"/>
                <a:gd name="connsiteX92" fmla="*/ 2881131 w 3356627"/>
                <a:gd name="connsiteY92" fmla="*/ 2300694 h 4911453"/>
                <a:gd name="connsiteX93" fmla="*/ 2942914 w 3356627"/>
                <a:gd name="connsiteY93" fmla="*/ 2279084 h 4911453"/>
                <a:gd name="connsiteX94" fmla="*/ 2990078 w 3356627"/>
                <a:gd name="connsiteY94" fmla="*/ 2263567 h 4911453"/>
                <a:gd name="connsiteX95" fmla="*/ 3000070 w 3356627"/>
                <a:gd name="connsiteY95" fmla="*/ 2259092 h 4911453"/>
                <a:gd name="connsiteX96" fmla="*/ 3011160 w 3356627"/>
                <a:gd name="connsiteY96" fmla="*/ 2255213 h 4911453"/>
                <a:gd name="connsiteX97" fmla="*/ 3078077 w 3356627"/>
                <a:gd name="connsiteY97" fmla="*/ 2224155 h 4911453"/>
                <a:gd name="connsiteX98" fmla="*/ 3123600 w 3356627"/>
                <a:gd name="connsiteY98" fmla="*/ 2203767 h 4911453"/>
                <a:gd name="connsiteX99" fmla="*/ 3129988 w 3356627"/>
                <a:gd name="connsiteY99" fmla="*/ 2200062 h 4911453"/>
                <a:gd name="connsiteX100" fmla="*/ 3137152 w 3356627"/>
                <a:gd name="connsiteY100" fmla="*/ 2196737 h 4911453"/>
                <a:gd name="connsiteX101" fmla="*/ 3212888 w 3356627"/>
                <a:gd name="connsiteY101" fmla="*/ 2151982 h 4911453"/>
                <a:gd name="connsiteX102" fmla="*/ 3251632 w 3356627"/>
                <a:gd name="connsiteY102" fmla="*/ 2129512 h 4911453"/>
                <a:gd name="connsiteX103" fmla="*/ 3254663 w 3356627"/>
                <a:gd name="connsiteY103" fmla="*/ 2127296 h 4911453"/>
                <a:gd name="connsiteX104" fmla="*/ 3258098 w 3356627"/>
                <a:gd name="connsiteY104" fmla="*/ 2125266 h 4911453"/>
                <a:gd name="connsiteX105" fmla="*/ 3356627 w 3356627"/>
                <a:gd name="connsiteY105" fmla="*/ 2052829 h 4911453"/>
                <a:gd name="connsiteX106" fmla="*/ 3324554 w 3356627"/>
                <a:gd name="connsiteY106" fmla="*/ 2088119 h 4911453"/>
                <a:gd name="connsiteX107" fmla="*/ 2821297 w 3356627"/>
                <a:gd name="connsiteY107" fmla="*/ 3489985 h 4911453"/>
                <a:gd name="connsiteX108" fmla="*/ 2829563 w 3356627"/>
                <a:gd name="connsiteY108" fmla="*/ 3653670 h 4911453"/>
                <a:gd name="connsiteX109" fmla="*/ 2810610 w 3356627"/>
                <a:gd name="connsiteY109" fmla="*/ 3777851 h 4911453"/>
                <a:gd name="connsiteX110" fmla="*/ 1419727 w 3356627"/>
                <a:gd name="connsiteY110" fmla="*/ 4911453 h 4911453"/>
                <a:gd name="connsiteX111" fmla="*/ 0 w 3356627"/>
                <a:gd name="connsiteY111" fmla="*/ 3491726 h 4911453"/>
                <a:gd name="connsiteX112" fmla="*/ 4496 w 3356627"/>
                <a:gd name="connsiteY112" fmla="*/ 3402699 h 4911453"/>
                <a:gd name="connsiteX113" fmla="*/ 2252 w 3356627"/>
                <a:gd name="connsiteY113" fmla="*/ 3402699 h 4911453"/>
                <a:gd name="connsiteX114" fmla="*/ 6545 w 3356627"/>
                <a:gd name="connsiteY114" fmla="*/ 3232925 h 4911453"/>
                <a:gd name="connsiteX115" fmla="*/ 1306496 w 3356627"/>
                <a:gd name="connsiteY115" fmla="*/ 110207 h 49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356627" h="4911453">
                  <a:moveTo>
                    <a:pt x="1411569" y="0"/>
                  </a:moveTo>
                  <a:lnTo>
                    <a:pt x="1413244" y="1675"/>
                  </a:lnTo>
                  <a:lnTo>
                    <a:pt x="1375557" y="43370"/>
                  </a:lnTo>
                  <a:lnTo>
                    <a:pt x="1375281" y="43745"/>
                  </a:lnTo>
                  <a:lnTo>
                    <a:pt x="1295991" y="150893"/>
                  </a:lnTo>
                  <a:lnTo>
                    <a:pt x="1293621" y="154821"/>
                  </a:lnTo>
                  <a:lnTo>
                    <a:pt x="1291092" y="158261"/>
                  </a:lnTo>
                  <a:lnTo>
                    <a:pt x="1269971" y="194001"/>
                  </a:lnTo>
                  <a:lnTo>
                    <a:pt x="1227846" y="263793"/>
                  </a:lnTo>
                  <a:lnTo>
                    <a:pt x="1223891" y="271981"/>
                  </a:lnTo>
                  <a:lnTo>
                    <a:pt x="1219621" y="279206"/>
                  </a:lnTo>
                  <a:lnTo>
                    <a:pt x="1200430" y="320556"/>
                  </a:lnTo>
                  <a:lnTo>
                    <a:pt x="1171121" y="381238"/>
                  </a:lnTo>
                  <a:lnTo>
                    <a:pt x="1166377" y="393927"/>
                  </a:lnTo>
                  <a:lnTo>
                    <a:pt x="1161145" y="405198"/>
                  </a:lnTo>
                  <a:lnTo>
                    <a:pt x="1146410" y="447325"/>
                  </a:lnTo>
                  <a:lnTo>
                    <a:pt x="1125818" y="502398"/>
                  </a:lnTo>
                  <a:lnTo>
                    <a:pt x="1121079" y="519746"/>
                  </a:lnTo>
                  <a:lnTo>
                    <a:pt x="1115664" y="535227"/>
                  </a:lnTo>
                  <a:lnTo>
                    <a:pt x="1105675" y="576140"/>
                  </a:lnTo>
                  <a:lnTo>
                    <a:pt x="1091935" y="626440"/>
                  </a:lnTo>
                  <a:lnTo>
                    <a:pt x="1088000" y="648531"/>
                  </a:lnTo>
                  <a:lnTo>
                    <a:pt x="1083177" y="668284"/>
                  </a:lnTo>
                  <a:lnTo>
                    <a:pt x="1077614" y="706837"/>
                  </a:lnTo>
                  <a:lnTo>
                    <a:pt x="1069474" y="752534"/>
                  </a:lnTo>
                  <a:lnTo>
                    <a:pt x="1067146" y="779378"/>
                  </a:lnTo>
                  <a:lnTo>
                    <a:pt x="1063685" y="803359"/>
                  </a:lnTo>
                  <a:lnTo>
                    <a:pt x="1061994" y="838792"/>
                  </a:lnTo>
                  <a:lnTo>
                    <a:pt x="1058433" y="879848"/>
                  </a:lnTo>
                  <a:lnTo>
                    <a:pt x="1058527" y="911391"/>
                  </a:lnTo>
                  <a:lnTo>
                    <a:pt x="1057188" y="939443"/>
                  </a:lnTo>
                  <a:lnTo>
                    <a:pt x="1058706" y="971231"/>
                  </a:lnTo>
                  <a:lnTo>
                    <a:pt x="1058814" y="1007549"/>
                  </a:lnTo>
                  <a:lnTo>
                    <a:pt x="1062165" y="1043682"/>
                  </a:lnTo>
                  <a:lnTo>
                    <a:pt x="1063685" y="1075527"/>
                  </a:lnTo>
                  <a:lnTo>
                    <a:pt x="1067695" y="1103314"/>
                  </a:lnTo>
                  <a:lnTo>
                    <a:pt x="1070616" y="1134807"/>
                  </a:lnTo>
                  <a:lnTo>
                    <a:pt x="1078094" y="1175377"/>
                  </a:lnTo>
                  <a:lnTo>
                    <a:pt x="1083177" y="1210602"/>
                  </a:lnTo>
                  <a:lnTo>
                    <a:pt x="1088932" y="1234171"/>
                  </a:lnTo>
                  <a:lnTo>
                    <a:pt x="1093839" y="1260790"/>
                  </a:lnTo>
                  <a:lnTo>
                    <a:pt x="1106381" y="1305636"/>
                  </a:lnTo>
                  <a:lnTo>
                    <a:pt x="1115664" y="1343659"/>
                  </a:lnTo>
                  <a:lnTo>
                    <a:pt x="1122400" y="1362915"/>
                  </a:lnTo>
                  <a:lnTo>
                    <a:pt x="1128483" y="1384666"/>
                  </a:lnTo>
                  <a:lnTo>
                    <a:pt x="1147150" y="1433674"/>
                  </a:lnTo>
                  <a:lnTo>
                    <a:pt x="1161145" y="1473687"/>
                  </a:lnTo>
                  <a:lnTo>
                    <a:pt x="1168089" y="1488648"/>
                  </a:lnTo>
                  <a:lnTo>
                    <a:pt x="1174548" y="1505604"/>
                  </a:lnTo>
                  <a:lnTo>
                    <a:pt x="1200671" y="1558848"/>
                  </a:lnTo>
                  <a:lnTo>
                    <a:pt x="1219621" y="1599679"/>
                  </a:lnTo>
                  <a:lnTo>
                    <a:pt x="1225997" y="1610468"/>
                  </a:lnTo>
                  <a:lnTo>
                    <a:pt x="1232033" y="1622772"/>
                  </a:lnTo>
                  <a:lnTo>
                    <a:pt x="1267645" y="1680947"/>
                  </a:lnTo>
                  <a:lnTo>
                    <a:pt x="1291092" y="1720625"/>
                  </a:lnTo>
                  <a:lnTo>
                    <a:pt x="1296121" y="1727466"/>
                  </a:lnTo>
                  <a:lnTo>
                    <a:pt x="1300941" y="1735339"/>
                  </a:lnTo>
                  <a:lnTo>
                    <a:pt x="1350649" y="1801636"/>
                  </a:lnTo>
                  <a:lnTo>
                    <a:pt x="1375557" y="1835515"/>
                  </a:lnTo>
                  <a:lnTo>
                    <a:pt x="1378461" y="1838728"/>
                  </a:lnTo>
                  <a:lnTo>
                    <a:pt x="1381269" y="1842473"/>
                  </a:lnTo>
                  <a:lnTo>
                    <a:pt x="1472992" y="1943314"/>
                  </a:lnTo>
                  <a:lnTo>
                    <a:pt x="1473017" y="1943341"/>
                  </a:lnTo>
                  <a:lnTo>
                    <a:pt x="1473018" y="1943342"/>
                  </a:lnTo>
                  <a:cubicBezTo>
                    <a:pt x="1505505" y="1975829"/>
                    <a:pt x="1539174" y="2006412"/>
                    <a:pt x="1573887" y="2035092"/>
                  </a:cubicBezTo>
                  <a:lnTo>
                    <a:pt x="1577640" y="2037906"/>
                  </a:lnTo>
                  <a:lnTo>
                    <a:pt x="1580843" y="2040801"/>
                  </a:lnTo>
                  <a:lnTo>
                    <a:pt x="1614625" y="2065637"/>
                  </a:lnTo>
                  <a:lnTo>
                    <a:pt x="1650266" y="2092360"/>
                  </a:lnTo>
                  <a:lnTo>
                    <a:pt x="1651160" y="2092497"/>
                  </a:lnTo>
                  <a:lnTo>
                    <a:pt x="1695733" y="2125266"/>
                  </a:lnTo>
                  <a:cubicBezTo>
                    <a:pt x="1853182" y="2229223"/>
                    <a:pt x="2026778" y="2298528"/>
                    <a:pt x="2205756" y="2333180"/>
                  </a:cubicBezTo>
                  <a:lnTo>
                    <a:pt x="2246374" y="2339042"/>
                  </a:lnTo>
                  <a:lnTo>
                    <a:pt x="2246762" y="2339332"/>
                  </a:lnTo>
                  <a:lnTo>
                    <a:pt x="2281553" y="2345745"/>
                  </a:lnTo>
                  <a:lnTo>
                    <a:pt x="2309994" y="2348222"/>
                  </a:lnTo>
                  <a:lnTo>
                    <a:pt x="2340831" y="2352672"/>
                  </a:lnTo>
                  <a:lnTo>
                    <a:pt x="2385654" y="2354812"/>
                  </a:lnTo>
                  <a:lnTo>
                    <a:pt x="2424766" y="2358219"/>
                  </a:lnTo>
                  <a:lnTo>
                    <a:pt x="2449781" y="2357874"/>
                  </a:lnTo>
                  <a:lnTo>
                    <a:pt x="2476916" y="2359170"/>
                  </a:lnTo>
                  <a:lnTo>
                    <a:pt x="2526091" y="2356822"/>
                  </a:lnTo>
                  <a:lnTo>
                    <a:pt x="2568410" y="2356238"/>
                  </a:lnTo>
                  <a:lnTo>
                    <a:pt x="2589767" y="2353782"/>
                  </a:lnTo>
                  <a:lnTo>
                    <a:pt x="2613000" y="2352672"/>
                  </a:lnTo>
                  <a:lnTo>
                    <a:pt x="2666383" y="2344969"/>
                  </a:lnTo>
                  <a:lnTo>
                    <a:pt x="2711299" y="2339803"/>
                  </a:lnTo>
                  <a:lnTo>
                    <a:pt x="2728868" y="2335952"/>
                  </a:lnTo>
                  <a:lnTo>
                    <a:pt x="2748075" y="2333180"/>
                  </a:lnTo>
                  <a:lnTo>
                    <a:pt x="2805586" y="2319139"/>
                  </a:lnTo>
                  <a:lnTo>
                    <a:pt x="2852249" y="2308912"/>
                  </a:lnTo>
                  <a:lnTo>
                    <a:pt x="2865999" y="2304389"/>
                  </a:lnTo>
                  <a:lnTo>
                    <a:pt x="2881131" y="2300694"/>
                  </a:lnTo>
                  <a:lnTo>
                    <a:pt x="2942914" y="2279084"/>
                  </a:lnTo>
                  <a:lnTo>
                    <a:pt x="2990078" y="2263567"/>
                  </a:lnTo>
                  <a:lnTo>
                    <a:pt x="3000070" y="2259092"/>
                  </a:lnTo>
                  <a:lnTo>
                    <a:pt x="3011160" y="2255213"/>
                  </a:lnTo>
                  <a:lnTo>
                    <a:pt x="3078077" y="2224155"/>
                  </a:lnTo>
                  <a:lnTo>
                    <a:pt x="3123600" y="2203767"/>
                  </a:lnTo>
                  <a:lnTo>
                    <a:pt x="3129988" y="2200062"/>
                  </a:lnTo>
                  <a:lnTo>
                    <a:pt x="3137152" y="2196737"/>
                  </a:lnTo>
                  <a:lnTo>
                    <a:pt x="3212888" y="2151982"/>
                  </a:lnTo>
                  <a:lnTo>
                    <a:pt x="3251632" y="2129512"/>
                  </a:lnTo>
                  <a:lnTo>
                    <a:pt x="3254663" y="2127296"/>
                  </a:lnTo>
                  <a:lnTo>
                    <a:pt x="3258098" y="2125266"/>
                  </a:lnTo>
                  <a:lnTo>
                    <a:pt x="3356627" y="2052829"/>
                  </a:lnTo>
                  <a:lnTo>
                    <a:pt x="3324554" y="2088119"/>
                  </a:lnTo>
                  <a:cubicBezTo>
                    <a:pt x="3010159" y="2469078"/>
                    <a:pt x="2821297" y="2957476"/>
                    <a:pt x="2821297" y="3489985"/>
                  </a:cubicBezTo>
                  <a:lnTo>
                    <a:pt x="2829563" y="3653670"/>
                  </a:lnTo>
                  <a:lnTo>
                    <a:pt x="2810610" y="3777851"/>
                  </a:lnTo>
                  <a:cubicBezTo>
                    <a:pt x="2678226" y="4424796"/>
                    <a:pt x="2105809" y="4911453"/>
                    <a:pt x="1419727" y="4911453"/>
                  </a:cubicBezTo>
                  <a:cubicBezTo>
                    <a:pt x="635633" y="4911453"/>
                    <a:pt x="0" y="4275820"/>
                    <a:pt x="0" y="3491726"/>
                  </a:cubicBezTo>
                  <a:lnTo>
                    <a:pt x="4496" y="3402699"/>
                  </a:lnTo>
                  <a:lnTo>
                    <a:pt x="2252" y="3402699"/>
                  </a:lnTo>
                  <a:lnTo>
                    <a:pt x="6545" y="3232925"/>
                  </a:lnTo>
                  <a:cubicBezTo>
                    <a:pt x="67376" y="2032865"/>
                    <a:pt x="548865" y="943787"/>
                    <a:pt x="1306496" y="110207"/>
                  </a:cubicBezTo>
                  <a:close/>
                </a:path>
              </a:pathLst>
            </a:custGeom>
            <a:solidFill>
              <a:srgbClr val="4E88E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51" name="Freeform 50">
              <a:extLst>
                <a:ext uri="{FF2B5EF4-FFF2-40B4-BE49-F238E27FC236}">
                  <a16:creationId xmlns:a16="http://schemas.microsoft.com/office/drawing/2014/main" id="{7A08FE76-C35F-154E-853F-A69A6D21249F}"/>
                </a:ext>
              </a:extLst>
            </p:cNvPr>
            <p:cNvSpPr/>
            <p:nvPr/>
          </p:nvSpPr>
          <p:spPr>
            <a:xfrm>
              <a:off x="4055564" y="1432884"/>
              <a:ext cx="1941492" cy="1947196"/>
            </a:xfrm>
            <a:custGeom>
              <a:avLst/>
              <a:gdLst>
                <a:gd name="connsiteX0" fmla="*/ 3882984 w 3882984"/>
                <a:gd name="connsiteY0" fmla="*/ 0 h 3894392"/>
                <a:gd name="connsiteX1" fmla="*/ 3882984 w 3882984"/>
                <a:gd name="connsiteY1" fmla="*/ 2244 h 3894392"/>
                <a:gd name="connsiteX2" fmla="*/ 3826853 w 3882984"/>
                <a:gd name="connsiteY2" fmla="*/ 5078 h 3894392"/>
                <a:gd name="connsiteX3" fmla="*/ 3694561 w 3882984"/>
                <a:gd name="connsiteY3" fmla="*/ 24845 h 3894392"/>
                <a:gd name="connsiteX4" fmla="*/ 3690079 w 3882984"/>
                <a:gd name="connsiteY4" fmla="*/ 25954 h 3894392"/>
                <a:gd name="connsiteX5" fmla="*/ 3685888 w 3882984"/>
                <a:gd name="connsiteY5" fmla="*/ 26593 h 3894392"/>
                <a:gd name="connsiteX6" fmla="*/ 3645976 w 3882984"/>
                <a:gd name="connsiteY6" fmla="*/ 36855 h 3894392"/>
                <a:gd name="connsiteX7" fmla="*/ 3566543 w 3882984"/>
                <a:gd name="connsiteY7" fmla="*/ 56491 h 3894392"/>
                <a:gd name="connsiteX8" fmla="*/ 3557924 w 3882984"/>
                <a:gd name="connsiteY8" fmla="*/ 59496 h 3894392"/>
                <a:gd name="connsiteX9" fmla="*/ 3549830 w 3882984"/>
                <a:gd name="connsiteY9" fmla="*/ 61577 h 3894392"/>
                <a:gd name="connsiteX10" fmla="*/ 3507205 w 3882984"/>
                <a:gd name="connsiteY10" fmla="*/ 77178 h 3894392"/>
                <a:gd name="connsiteX11" fmla="*/ 3443386 w 3882984"/>
                <a:gd name="connsiteY11" fmla="*/ 99427 h 3894392"/>
                <a:gd name="connsiteX12" fmla="*/ 3431022 w 3882984"/>
                <a:gd name="connsiteY12" fmla="*/ 105061 h 3894392"/>
                <a:gd name="connsiteX13" fmla="*/ 3419391 w 3882984"/>
                <a:gd name="connsiteY13" fmla="*/ 109318 h 3894392"/>
                <a:gd name="connsiteX14" fmla="*/ 3379318 w 3882984"/>
                <a:gd name="connsiteY14" fmla="*/ 128623 h 3894392"/>
                <a:gd name="connsiteX15" fmla="*/ 3325679 w 3882984"/>
                <a:gd name="connsiteY15" fmla="*/ 153065 h 3894392"/>
                <a:gd name="connsiteX16" fmla="*/ 3310021 w 3882984"/>
                <a:gd name="connsiteY16" fmla="*/ 162004 h 3894392"/>
                <a:gd name="connsiteX17" fmla="*/ 3295287 w 3882984"/>
                <a:gd name="connsiteY17" fmla="*/ 169103 h 3894392"/>
                <a:gd name="connsiteX18" fmla="*/ 3259395 w 3882984"/>
                <a:gd name="connsiteY18" fmla="*/ 190907 h 3894392"/>
                <a:gd name="connsiteX19" fmla="*/ 3214009 w 3882984"/>
                <a:gd name="connsiteY19" fmla="*/ 216818 h 3894392"/>
                <a:gd name="connsiteX20" fmla="*/ 3195565 w 3882984"/>
                <a:gd name="connsiteY20" fmla="*/ 229685 h 3894392"/>
                <a:gd name="connsiteX21" fmla="*/ 3178230 w 3882984"/>
                <a:gd name="connsiteY21" fmla="*/ 240216 h 3894392"/>
                <a:gd name="connsiteX22" fmla="*/ 3147112 w 3882984"/>
                <a:gd name="connsiteY22" fmla="*/ 263485 h 3894392"/>
                <a:gd name="connsiteX23" fmla="*/ 3108965 w 3882984"/>
                <a:gd name="connsiteY23" fmla="*/ 290097 h 3894392"/>
                <a:gd name="connsiteX24" fmla="*/ 3088294 w 3882984"/>
                <a:gd name="connsiteY24" fmla="*/ 307469 h 3894392"/>
                <a:gd name="connsiteX25" fmla="*/ 3068935 w 3882984"/>
                <a:gd name="connsiteY25" fmla="*/ 321946 h 3894392"/>
                <a:gd name="connsiteX26" fmla="*/ 3042743 w 3882984"/>
                <a:gd name="connsiteY26" fmla="*/ 345751 h 3894392"/>
                <a:gd name="connsiteX27" fmla="*/ 3011134 w 3882984"/>
                <a:gd name="connsiteY27" fmla="*/ 372315 h 3894392"/>
                <a:gd name="connsiteX28" fmla="*/ 2988853 w 3882984"/>
                <a:gd name="connsiteY28" fmla="*/ 394729 h 3894392"/>
                <a:gd name="connsiteX29" fmla="*/ 2968114 w 3882984"/>
                <a:gd name="connsiteY29" fmla="*/ 413577 h 3894392"/>
                <a:gd name="connsiteX30" fmla="*/ 2946755 w 3882984"/>
                <a:gd name="connsiteY30" fmla="*/ 437079 h 3894392"/>
                <a:gd name="connsiteX31" fmla="*/ 2921104 w 3882984"/>
                <a:gd name="connsiteY31" fmla="*/ 462883 h 3894392"/>
                <a:gd name="connsiteX32" fmla="*/ 2897883 w 3882984"/>
                <a:gd name="connsiteY32" fmla="*/ 490852 h 3894392"/>
                <a:gd name="connsiteX33" fmla="*/ 2876483 w 3882984"/>
                <a:gd name="connsiteY33" fmla="*/ 514398 h 3894392"/>
                <a:gd name="connsiteX34" fmla="*/ 2859703 w 3882984"/>
                <a:gd name="connsiteY34" fmla="*/ 536837 h 3894392"/>
                <a:gd name="connsiteX35" fmla="*/ 2839464 w 3882984"/>
                <a:gd name="connsiteY35" fmla="*/ 561213 h 3894392"/>
                <a:gd name="connsiteX36" fmla="*/ 2816025 w 3882984"/>
                <a:gd name="connsiteY36" fmla="*/ 595247 h 3894392"/>
                <a:gd name="connsiteX37" fmla="*/ 2794753 w 3882984"/>
                <a:gd name="connsiteY37" fmla="*/ 623693 h 3894392"/>
                <a:gd name="connsiteX38" fmla="*/ 2782181 w 3882984"/>
                <a:gd name="connsiteY38" fmla="*/ 644388 h 3894392"/>
                <a:gd name="connsiteX39" fmla="*/ 2766802 w 3882984"/>
                <a:gd name="connsiteY39" fmla="*/ 666717 h 3894392"/>
                <a:gd name="connsiteX40" fmla="*/ 2757961 w 3882984"/>
                <a:gd name="connsiteY40" fmla="*/ 684255 h 3894392"/>
                <a:gd name="connsiteX41" fmla="*/ 2723639 w 3882984"/>
                <a:gd name="connsiteY41" fmla="*/ 740750 h 3894392"/>
                <a:gd name="connsiteX42" fmla="*/ 2663855 w 3882984"/>
                <a:gd name="connsiteY42" fmla="*/ 864854 h 3894392"/>
                <a:gd name="connsiteX43" fmla="*/ 2658951 w 3882984"/>
                <a:gd name="connsiteY43" fmla="*/ 880653 h 3894392"/>
                <a:gd name="connsiteX44" fmla="*/ 2650762 w 3882984"/>
                <a:gd name="connsiteY44" fmla="*/ 896897 h 3894392"/>
                <a:gd name="connsiteX45" fmla="*/ 2605640 w 3882984"/>
                <a:gd name="connsiteY45" fmla="*/ 1052394 h 3894392"/>
                <a:gd name="connsiteX46" fmla="*/ 2581130 w 3882984"/>
                <a:gd name="connsiteY46" fmla="*/ 1131352 h 3894392"/>
                <a:gd name="connsiteX47" fmla="*/ 2579357 w 3882984"/>
                <a:gd name="connsiteY47" fmla="*/ 1142966 h 3894392"/>
                <a:gd name="connsiteX48" fmla="*/ 2577688 w 3882984"/>
                <a:gd name="connsiteY48" fmla="*/ 1148718 h 3894392"/>
                <a:gd name="connsiteX49" fmla="*/ 2576401 w 3882984"/>
                <a:gd name="connsiteY49" fmla="*/ 1162335 h 3894392"/>
                <a:gd name="connsiteX50" fmla="*/ 2559616 w 3882984"/>
                <a:gd name="connsiteY50" fmla="*/ 1272317 h 3894392"/>
                <a:gd name="connsiteX51" fmla="*/ 2552287 w 3882984"/>
                <a:gd name="connsiteY51" fmla="*/ 1417451 h 3894392"/>
                <a:gd name="connsiteX52" fmla="*/ 2552285 w 3882984"/>
                <a:gd name="connsiteY52" fmla="*/ 1417475 h 3894392"/>
                <a:gd name="connsiteX53" fmla="*/ 2558734 w 3882984"/>
                <a:gd name="connsiteY53" fmla="*/ 1553677 h 3894392"/>
                <a:gd name="connsiteX54" fmla="*/ 2559398 w 3882984"/>
                <a:gd name="connsiteY54" fmla="*/ 1558321 h 3894392"/>
                <a:gd name="connsiteX55" fmla="*/ 2559616 w 3882984"/>
                <a:gd name="connsiteY55" fmla="*/ 1562635 h 3894392"/>
                <a:gd name="connsiteX56" fmla="*/ 2565946 w 3882984"/>
                <a:gd name="connsiteY56" fmla="*/ 1604114 h 3894392"/>
                <a:gd name="connsiteX57" fmla="*/ 2572248 w 3882984"/>
                <a:gd name="connsiteY57" fmla="*/ 1648183 h 3894392"/>
                <a:gd name="connsiteX58" fmla="*/ 2572783 w 3882984"/>
                <a:gd name="connsiteY58" fmla="*/ 1648911 h 3894392"/>
                <a:gd name="connsiteX59" fmla="*/ 2581130 w 3882984"/>
                <a:gd name="connsiteY59" fmla="*/ 1703601 h 3894392"/>
                <a:gd name="connsiteX60" fmla="*/ 2794753 w 3882984"/>
                <a:gd name="connsiteY60" fmla="*/ 2211259 h 3894392"/>
                <a:gd name="connsiteX61" fmla="*/ 2819326 w 3882984"/>
                <a:gd name="connsiteY61" fmla="*/ 2244121 h 3894392"/>
                <a:gd name="connsiteX62" fmla="*/ 2819395 w 3882984"/>
                <a:gd name="connsiteY62" fmla="*/ 2244597 h 3894392"/>
                <a:gd name="connsiteX63" fmla="*/ 2839464 w 3882984"/>
                <a:gd name="connsiteY63" fmla="*/ 2273738 h 3894392"/>
                <a:gd name="connsiteX64" fmla="*/ 2857814 w 3882984"/>
                <a:gd name="connsiteY64" fmla="*/ 2295589 h 3894392"/>
                <a:gd name="connsiteX65" fmla="*/ 2876483 w 3882984"/>
                <a:gd name="connsiteY65" fmla="*/ 2320555 h 3894392"/>
                <a:gd name="connsiteX66" fmla="*/ 2906683 w 3882984"/>
                <a:gd name="connsiteY66" fmla="*/ 2353784 h 3894392"/>
                <a:gd name="connsiteX67" fmla="*/ 2931911 w 3882984"/>
                <a:gd name="connsiteY67" fmla="*/ 2383826 h 3894392"/>
                <a:gd name="connsiteX68" fmla="*/ 2949828 w 3882984"/>
                <a:gd name="connsiteY68" fmla="*/ 2401255 h 3894392"/>
                <a:gd name="connsiteX69" fmla="*/ 2968114 w 3882984"/>
                <a:gd name="connsiteY69" fmla="*/ 2421375 h 3894392"/>
                <a:gd name="connsiteX70" fmla="*/ 3004579 w 3882984"/>
                <a:gd name="connsiteY70" fmla="*/ 2454516 h 3894392"/>
                <a:gd name="connsiteX71" fmla="*/ 3034883 w 3882984"/>
                <a:gd name="connsiteY71" fmla="*/ 2483996 h 3894392"/>
                <a:gd name="connsiteX72" fmla="*/ 3051703 w 3882984"/>
                <a:gd name="connsiteY72" fmla="*/ 2497346 h 3894392"/>
                <a:gd name="connsiteX73" fmla="*/ 3068935 w 3882984"/>
                <a:gd name="connsiteY73" fmla="*/ 2513007 h 3894392"/>
                <a:gd name="connsiteX74" fmla="*/ 3112178 w 3882984"/>
                <a:gd name="connsiteY74" fmla="*/ 2545343 h 3894392"/>
                <a:gd name="connsiteX75" fmla="*/ 3147543 w 3882984"/>
                <a:gd name="connsiteY75" fmla="*/ 2573412 h 3894392"/>
                <a:gd name="connsiteX76" fmla="*/ 3162668 w 3882984"/>
                <a:gd name="connsiteY76" fmla="*/ 2583099 h 3894392"/>
                <a:gd name="connsiteX77" fmla="*/ 3178230 w 3882984"/>
                <a:gd name="connsiteY77" fmla="*/ 2594736 h 3894392"/>
                <a:gd name="connsiteX78" fmla="*/ 3228893 w 3882984"/>
                <a:gd name="connsiteY78" fmla="*/ 2625515 h 3894392"/>
                <a:gd name="connsiteX79" fmla="*/ 3269053 w 3882984"/>
                <a:gd name="connsiteY79" fmla="*/ 2651236 h 3894392"/>
                <a:gd name="connsiteX80" fmla="*/ 3281952 w 3882984"/>
                <a:gd name="connsiteY80" fmla="*/ 2657749 h 3894392"/>
                <a:gd name="connsiteX81" fmla="*/ 3295287 w 3882984"/>
                <a:gd name="connsiteY81" fmla="*/ 2665850 h 3894392"/>
                <a:gd name="connsiteX82" fmla="*/ 3354353 w 3882984"/>
                <a:gd name="connsiteY82" fmla="*/ 2694304 h 3894392"/>
                <a:gd name="connsiteX83" fmla="*/ 3398576 w 3882984"/>
                <a:gd name="connsiteY83" fmla="*/ 2716632 h 3894392"/>
                <a:gd name="connsiteX84" fmla="*/ 3408782 w 3882984"/>
                <a:gd name="connsiteY84" fmla="*/ 2720524 h 3894392"/>
                <a:gd name="connsiteX85" fmla="*/ 3419391 w 3882984"/>
                <a:gd name="connsiteY85" fmla="*/ 2725634 h 3894392"/>
                <a:gd name="connsiteX86" fmla="*/ 3488818 w 3882984"/>
                <a:gd name="connsiteY86" fmla="*/ 2751045 h 3894392"/>
                <a:gd name="connsiteX87" fmla="*/ 3535275 w 3882984"/>
                <a:gd name="connsiteY87" fmla="*/ 2768761 h 3894392"/>
                <a:gd name="connsiteX88" fmla="*/ 3542390 w 3882984"/>
                <a:gd name="connsiteY88" fmla="*/ 2770652 h 3894392"/>
                <a:gd name="connsiteX89" fmla="*/ 3549830 w 3882984"/>
                <a:gd name="connsiteY89" fmla="*/ 2773375 h 3894392"/>
                <a:gd name="connsiteX90" fmla="*/ 3635292 w 3882984"/>
                <a:gd name="connsiteY90" fmla="*/ 2795350 h 3894392"/>
                <a:gd name="connsiteX91" fmla="*/ 3678313 w 3882984"/>
                <a:gd name="connsiteY91" fmla="*/ 2806787 h 3894392"/>
                <a:gd name="connsiteX92" fmla="*/ 3682001 w 3882984"/>
                <a:gd name="connsiteY92" fmla="*/ 2807360 h 3894392"/>
                <a:gd name="connsiteX93" fmla="*/ 3685888 w 3882984"/>
                <a:gd name="connsiteY93" fmla="*/ 2808359 h 3894392"/>
                <a:gd name="connsiteX94" fmla="*/ 3819918 w 3882984"/>
                <a:gd name="connsiteY94" fmla="*/ 2828815 h 3894392"/>
                <a:gd name="connsiteX95" fmla="*/ 3742646 w 3882984"/>
                <a:gd name="connsiteY95" fmla="*/ 2832717 h 3894392"/>
                <a:gd name="connsiteX96" fmla="*/ 2409608 w 3882984"/>
                <a:gd name="connsiteY96" fmla="*/ 3466837 h 3894392"/>
                <a:gd name="connsiteX97" fmla="*/ 2299440 w 3882984"/>
                <a:gd name="connsiteY97" fmla="*/ 3588052 h 3894392"/>
                <a:gd name="connsiteX98" fmla="*/ 2200910 w 3882984"/>
                <a:gd name="connsiteY98" fmla="*/ 3660489 h 3894392"/>
                <a:gd name="connsiteX99" fmla="*/ 415829 w 3882984"/>
                <a:gd name="connsiteY99" fmla="*/ 3478564 h 3894392"/>
                <a:gd name="connsiteX100" fmla="*/ 415829 w 3882984"/>
                <a:gd name="connsiteY100" fmla="*/ 1470767 h 3894392"/>
                <a:gd name="connsiteX101" fmla="*/ 481961 w 3882984"/>
                <a:gd name="connsiteY101" fmla="*/ 1410993 h 3894392"/>
                <a:gd name="connsiteX102" fmla="*/ 480285 w 3882984"/>
                <a:gd name="connsiteY102" fmla="*/ 1409317 h 3894392"/>
                <a:gd name="connsiteX103" fmla="*/ 590492 w 3882984"/>
                <a:gd name="connsiteY103" fmla="*/ 1304244 h 3894392"/>
                <a:gd name="connsiteX104" fmla="*/ 3713210 w 3882984"/>
                <a:gd name="connsiteY104" fmla="*/ 4293 h 389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882984" h="3894392">
                  <a:moveTo>
                    <a:pt x="3882984" y="0"/>
                  </a:moveTo>
                  <a:lnTo>
                    <a:pt x="3882984" y="2244"/>
                  </a:lnTo>
                  <a:lnTo>
                    <a:pt x="3826853" y="5078"/>
                  </a:lnTo>
                  <a:cubicBezTo>
                    <a:pt x="3782109" y="9622"/>
                    <a:pt x="3737979" y="16244"/>
                    <a:pt x="3694561" y="24845"/>
                  </a:cubicBezTo>
                  <a:lnTo>
                    <a:pt x="3690079" y="25954"/>
                  </a:lnTo>
                  <a:lnTo>
                    <a:pt x="3685888" y="26593"/>
                  </a:lnTo>
                  <a:lnTo>
                    <a:pt x="3645976" y="36855"/>
                  </a:lnTo>
                  <a:lnTo>
                    <a:pt x="3566543" y="56491"/>
                  </a:lnTo>
                  <a:lnTo>
                    <a:pt x="3557924" y="59496"/>
                  </a:lnTo>
                  <a:lnTo>
                    <a:pt x="3549830" y="61577"/>
                  </a:lnTo>
                  <a:lnTo>
                    <a:pt x="3507205" y="77178"/>
                  </a:lnTo>
                  <a:lnTo>
                    <a:pt x="3443386" y="99427"/>
                  </a:lnTo>
                  <a:lnTo>
                    <a:pt x="3431022" y="105061"/>
                  </a:lnTo>
                  <a:lnTo>
                    <a:pt x="3419391" y="109318"/>
                  </a:lnTo>
                  <a:lnTo>
                    <a:pt x="3379318" y="128623"/>
                  </a:lnTo>
                  <a:lnTo>
                    <a:pt x="3325679" y="153065"/>
                  </a:lnTo>
                  <a:lnTo>
                    <a:pt x="3310021" y="162004"/>
                  </a:lnTo>
                  <a:lnTo>
                    <a:pt x="3295287" y="169103"/>
                  </a:lnTo>
                  <a:lnTo>
                    <a:pt x="3259395" y="190907"/>
                  </a:lnTo>
                  <a:lnTo>
                    <a:pt x="3214009" y="216818"/>
                  </a:lnTo>
                  <a:lnTo>
                    <a:pt x="3195565" y="229685"/>
                  </a:lnTo>
                  <a:lnTo>
                    <a:pt x="3178230" y="240216"/>
                  </a:lnTo>
                  <a:lnTo>
                    <a:pt x="3147112" y="263485"/>
                  </a:lnTo>
                  <a:lnTo>
                    <a:pt x="3108965" y="290097"/>
                  </a:lnTo>
                  <a:lnTo>
                    <a:pt x="3088294" y="307469"/>
                  </a:lnTo>
                  <a:lnTo>
                    <a:pt x="3068935" y="321946"/>
                  </a:lnTo>
                  <a:lnTo>
                    <a:pt x="3042743" y="345751"/>
                  </a:lnTo>
                  <a:lnTo>
                    <a:pt x="3011134" y="372315"/>
                  </a:lnTo>
                  <a:lnTo>
                    <a:pt x="2988853" y="394729"/>
                  </a:lnTo>
                  <a:lnTo>
                    <a:pt x="2968114" y="413577"/>
                  </a:lnTo>
                  <a:lnTo>
                    <a:pt x="2946755" y="437079"/>
                  </a:lnTo>
                  <a:lnTo>
                    <a:pt x="2921104" y="462883"/>
                  </a:lnTo>
                  <a:lnTo>
                    <a:pt x="2897883" y="490852"/>
                  </a:lnTo>
                  <a:lnTo>
                    <a:pt x="2876483" y="514398"/>
                  </a:lnTo>
                  <a:lnTo>
                    <a:pt x="2859703" y="536837"/>
                  </a:lnTo>
                  <a:lnTo>
                    <a:pt x="2839464" y="561213"/>
                  </a:lnTo>
                  <a:lnTo>
                    <a:pt x="2816025" y="595247"/>
                  </a:lnTo>
                  <a:lnTo>
                    <a:pt x="2794753" y="623693"/>
                  </a:lnTo>
                  <a:lnTo>
                    <a:pt x="2782181" y="644388"/>
                  </a:lnTo>
                  <a:lnTo>
                    <a:pt x="2766802" y="666717"/>
                  </a:lnTo>
                  <a:lnTo>
                    <a:pt x="2757961" y="684255"/>
                  </a:lnTo>
                  <a:lnTo>
                    <a:pt x="2723639" y="740750"/>
                  </a:lnTo>
                  <a:cubicBezTo>
                    <a:pt x="2701783" y="780983"/>
                    <a:pt x="2681816" y="822391"/>
                    <a:pt x="2663855" y="864854"/>
                  </a:cubicBezTo>
                  <a:lnTo>
                    <a:pt x="2658951" y="880653"/>
                  </a:lnTo>
                  <a:lnTo>
                    <a:pt x="2650762" y="896897"/>
                  </a:lnTo>
                  <a:lnTo>
                    <a:pt x="2605640" y="1052394"/>
                  </a:lnTo>
                  <a:lnTo>
                    <a:pt x="2581130" y="1131352"/>
                  </a:lnTo>
                  <a:lnTo>
                    <a:pt x="2579357" y="1142966"/>
                  </a:lnTo>
                  <a:lnTo>
                    <a:pt x="2577688" y="1148718"/>
                  </a:lnTo>
                  <a:lnTo>
                    <a:pt x="2576401" y="1162335"/>
                  </a:lnTo>
                  <a:lnTo>
                    <a:pt x="2559616" y="1272317"/>
                  </a:lnTo>
                  <a:lnTo>
                    <a:pt x="2552287" y="1417451"/>
                  </a:lnTo>
                  <a:lnTo>
                    <a:pt x="2552285" y="1417475"/>
                  </a:lnTo>
                  <a:cubicBezTo>
                    <a:pt x="2552285" y="1463418"/>
                    <a:pt x="2554467" y="1508852"/>
                    <a:pt x="2558734" y="1553677"/>
                  </a:cubicBezTo>
                  <a:lnTo>
                    <a:pt x="2559398" y="1558321"/>
                  </a:lnTo>
                  <a:lnTo>
                    <a:pt x="2559616" y="1562635"/>
                  </a:lnTo>
                  <a:lnTo>
                    <a:pt x="2565946" y="1604114"/>
                  </a:lnTo>
                  <a:lnTo>
                    <a:pt x="2572248" y="1648183"/>
                  </a:lnTo>
                  <a:lnTo>
                    <a:pt x="2572783" y="1648911"/>
                  </a:lnTo>
                  <a:lnTo>
                    <a:pt x="2581130" y="1703601"/>
                  </a:lnTo>
                  <a:cubicBezTo>
                    <a:pt x="2618954" y="1888443"/>
                    <a:pt x="2692699" y="2060199"/>
                    <a:pt x="2794753" y="2211259"/>
                  </a:cubicBezTo>
                  <a:lnTo>
                    <a:pt x="2819326" y="2244121"/>
                  </a:lnTo>
                  <a:lnTo>
                    <a:pt x="2819395" y="2244597"/>
                  </a:lnTo>
                  <a:lnTo>
                    <a:pt x="2839464" y="2273738"/>
                  </a:lnTo>
                  <a:lnTo>
                    <a:pt x="2857814" y="2295589"/>
                  </a:lnTo>
                  <a:lnTo>
                    <a:pt x="2876483" y="2320555"/>
                  </a:lnTo>
                  <a:lnTo>
                    <a:pt x="2906683" y="2353784"/>
                  </a:lnTo>
                  <a:lnTo>
                    <a:pt x="2931911" y="2383826"/>
                  </a:lnTo>
                  <a:lnTo>
                    <a:pt x="2949828" y="2401255"/>
                  </a:lnTo>
                  <a:lnTo>
                    <a:pt x="2968114" y="2421375"/>
                  </a:lnTo>
                  <a:lnTo>
                    <a:pt x="3004579" y="2454516"/>
                  </a:lnTo>
                  <a:lnTo>
                    <a:pt x="3034883" y="2483996"/>
                  </a:lnTo>
                  <a:lnTo>
                    <a:pt x="3051703" y="2497346"/>
                  </a:lnTo>
                  <a:lnTo>
                    <a:pt x="3068935" y="2513007"/>
                  </a:lnTo>
                  <a:lnTo>
                    <a:pt x="3112178" y="2545343"/>
                  </a:lnTo>
                  <a:lnTo>
                    <a:pt x="3147543" y="2573412"/>
                  </a:lnTo>
                  <a:lnTo>
                    <a:pt x="3162668" y="2583099"/>
                  </a:lnTo>
                  <a:lnTo>
                    <a:pt x="3178230" y="2594736"/>
                  </a:lnTo>
                  <a:lnTo>
                    <a:pt x="3228893" y="2625515"/>
                  </a:lnTo>
                  <a:lnTo>
                    <a:pt x="3269053" y="2651236"/>
                  </a:lnTo>
                  <a:lnTo>
                    <a:pt x="3281952" y="2657749"/>
                  </a:lnTo>
                  <a:lnTo>
                    <a:pt x="3295287" y="2665850"/>
                  </a:lnTo>
                  <a:lnTo>
                    <a:pt x="3354353" y="2694304"/>
                  </a:lnTo>
                  <a:lnTo>
                    <a:pt x="3398576" y="2716632"/>
                  </a:lnTo>
                  <a:lnTo>
                    <a:pt x="3408782" y="2720524"/>
                  </a:lnTo>
                  <a:lnTo>
                    <a:pt x="3419391" y="2725634"/>
                  </a:lnTo>
                  <a:lnTo>
                    <a:pt x="3488818" y="2751045"/>
                  </a:lnTo>
                  <a:lnTo>
                    <a:pt x="3535275" y="2768761"/>
                  </a:lnTo>
                  <a:lnTo>
                    <a:pt x="3542390" y="2770652"/>
                  </a:lnTo>
                  <a:lnTo>
                    <a:pt x="3549830" y="2773375"/>
                  </a:lnTo>
                  <a:lnTo>
                    <a:pt x="3635292" y="2795350"/>
                  </a:lnTo>
                  <a:lnTo>
                    <a:pt x="3678313" y="2806787"/>
                  </a:lnTo>
                  <a:lnTo>
                    <a:pt x="3682001" y="2807360"/>
                  </a:lnTo>
                  <a:lnTo>
                    <a:pt x="3685888" y="2808359"/>
                  </a:lnTo>
                  <a:lnTo>
                    <a:pt x="3819918" y="2828815"/>
                  </a:lnTo>
                  <a:lnTo>
                    <a:pt x="3742646" y="2832717"/>
                  </a:lnTo>
                  <a:cubicBezTo>
                    <a:pt x="3224032" y="2885385"/>
                    <a:pt x="2758577" y="3117868"/>
                    <a:pt x="2409608" y="3466837"/>
                  </a:cubicBezTo>
                  <a:lnTo>
                    <a:pt x="2299440" y="3588052"/>
                  </a:lnTo>
                  <a:lnTo>
                    <a:pt x="2200910" y="3660489"/>
                  </a:lnTo>
                  <a:cubicBezTo>
                    <a:pt x="1649840" y="4024339"/>
                    <a:pt x="900962" y="3963698"/>
                    <a:pt x="415829" y="3478564"/>
                  </a:cubicBezTo>
                  <a:cubicBezTo>
                    <a:pt x="-138610" y="2924126"/>
                    <a:pt x="-138610" y="2025205"/>
                    <a:pt x="415829" y="1470767"/>
                  </a:cubicBezTo>
                  <a:lnTo>
                    <a:pt x="481961" y="1410993"/>
                  </a:lnTo>
                  <a:lnTo>
                    <a:pt x="480285" y="1409317"/>
                  </a:lnTo>
                  <a:lnTo>
                    <a:pt x="590492" y="1304244"/>
                  </a:lnTo>
                  <a:cubicBezTo>
                    <a:pt x="1424072" y="546613"/>
                    <a:pt x="2513149" y="65124"/>
                    <a:pt x="3713210" y="4293"/>
                  </a:cubicBezTo>
                  <a:close/>
                </a:path>
              </a:pathLst>
            </a:custGeom>
            <a:solidFill>
              <a:srgbClr val="1359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36" name="Rectangle 35">
              <a:extLst>
                <a:ext uri="{FF2B5EF4-FFF2-40B4-BE49-F238E27FC236}">
                  <a16:creationId xmlns:a16="http://schemas.microsoft.com/office/drawing/2014/main" id="{4D0CB312-93E4-4A8D-92B5-CDBD39E1A9ED}"/>
                </a:ext>
              </a:extLst>
            </p:cNvPr>
            <p:cNvSpPr/>
            <p:nvPr/>
          </p:nvSpPr>
          <p:spPr>
            <a:xfrm>
              <a:off x="3599300" y="3509922"/>
              <a:ext cx="114755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Data Leadership</a:t>
              </a:r>
            </a:p>
          </p:txBody>
        </p:sp>
        <p:sp>
          <p:nvSpPr>
            <p:cNvPr id="40" name="Rectangle 39">
              <a:extLst>
                <a:ext uri="{FF2B5EF4-FFF2-40B4-BE49-F238E27FC236}">
                  <a16:creationId xmlns:a16="http://schemas.microsoft.com/office/drawing/2014/main" id="{17E14281-A2F5-498E-8D24-8226E80E18D8}"/>
                </a:ext>
              </a:extLst>
            </p:cNvPr>
            <p:cNvSpPr/>
            <p:nvPr/>
          </p:nvSpPr>
          <p:spPr>
            <a:xfrm>
              <a:off x="7019201" y="2469434"/>
              <a:ext cx="100837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Policies &amp; Procedures</a:t>
              </a:r>
            </a:p>
          </p:txBody>
        </p:sp>
        <p:sp>
          <p:nvSpPr>
            <p:cNvPr id="42" name="Rectangle 41">
              <a:extLst>
                <a:ext uri="{FF2B5EF4-FFF2-40B4-BE49-F238E27FC236}">
                  <a16:creationId xmlns:a16="http://schemas.microsoft.com/office/drawing/2014/main" id="{8F4E3E08-4932-477B-9A72-5694C3B7DC76}"/>
                </a:ext>
              </a:extLst>
            </p:cNvPr>
            <p:cNvSpPr/>
            <p:nvPr/>
          </p:nvSpPr>
          <p:spPr>
            <a:xfrm>
              <a:off x="4262490" y="2161311"/>
              <a:ext cx="114755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Data Ownership &amp; Stewardship</a:t>
              </a:r>
            </a:p>
          </p:txBody>
        </p:sp>
        <p:sp>
          <p:nvSpPr>
            <p:cNvPr id="44" name="Rectangle 43">
              <a:extLst>
                <a:ext uri="{FF2B5EF4-FFF2-40B4-BE49-F238E27FC236}">
                  <a16:creationId xmlns:a16="http://schemas.microsoft.com/office/drawing/2014/main" id="{5CF10712-290F-42BF-AB74-2AC10DA1F258}"/>
                </a:ext>
              </a:extLst>
            </p:cNvPr>
            <p:cNvSpPr/>
            <p:nvPr/>
          </p:nvSpPr>
          <p:spPr>
            <a:xfrm>
              <a:off x="7377613" y="3784108"/>
              <a:ext cx="103955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Data Literacy &amp; Culture</a:t>
              </a:r>
            </a:p>
          </p:txBody>
        </p:sp>
        <p:sp>
          <p:nvSpPr>
            <p:cNvPr id="46" name="Rectangle 45">
              <a:extLst>
                <a:ext uri="{FF2B5EF4-FFF2-40B4-BE49-F238E27FC236}">
                  <a16:creationId xmlns:a16="http://schemas.microsoft.com/office/drawing/2014/main" id="{2328B8D7-4601-4299-B6DE-061C9D2FC14F}"/>
                </a:ext>
              </a:extLst>
            </p:cNvPr>
            <p:cNvSpPr/>
            <p:nvPr/>
          </p:nvSpPr>
          <p:spPr>
            <a:xfrm>
              <a:off x="6680369" y="5076577"/>
              <a:ext cx="114755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cs typeface="+mn-cs"/>
              </a:endParaRPr>
            </a:p>
          </p:txBody>
        </p:sp>
        <p:sp>
          <p:nvSpPr>
            <p:cNvPr id="48" name="Rectangle 47">
              <a:extLst>
                <a:ext uri="{FF2B5EF4-FFF2-40B4-BE49-F238E27FC236}">
                  <a16:creationId xmlns:a16="http://schemas.microsoft.com/office/drawing/2014/main" id="{454DF944-0F32-434D-9AE5-2D2328A54B1A}"/>
                </a:ext>
              </a:extLst>
            </p:cNvPr>
            <p:cNvSpPr/>
            <p:nvPr/>
          </p:nvSpPr>
          <p:spPr>
            <a:xfrm>
              <a:off x="5460295" y="5497259"/>
              <a:ext cx="114755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Data Management</a:t>
              </a:r>
            </a:p>
          </p:txBody>
        </p:sp>
        <p:sp>
          <p:nvSpPr>
            <p:cNvPr id="52" name="TextBox 51">
              <a:extLst>
                <a:ext uri="{FF2B5EF4-FFF2-40B4-BE49-F238E27FC236}">
                  <a16:creationId xmlns:a16="http://schemas.microsoft.com/office/drawing/2014/main" id="{918FD8EE-D78B-41E0-9ECB-597EE535C7E5}"/>
                </a:ext>
              </a:extLst>
            </p:cNvPr>
            <p:cNvSpPr txBox="1"/>
            <p:nvPr/>
          </p:nvSpPr>
          <p:spPr>
            <a:xfrm>
              <a:off x="5151137" y="3548049"/>
              <a:ext cx="1730078" cy="646331"/>
            </a:xfrm>
            <a:prstGeom prst="rect">
              <a:avLst/>
            </a:prstGeom>
            <a:noFill/>
          </p:spPr>
          <p:txBody>
            <a:bodyPr wrap="squar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576B7"/>
                  </a:solidFill>
                  <a:effectLst/>
                  <a:uLnTx/>
                  <a:uFillTx/>
                  <a:latin typeface="Roboto Light" panose="02000000000000000000" pitchFamily="2" charset="0"/>
                  <a:ea typeface="Roboto Light" panose="02000000000000000000" pitchFamily="2" charset="0"/>
                  <a:cs typeface="+mn-cs"/>
                </a:rPr>
                <a:t>DATA GOVERNANCE</a:t>
              </a:r>
              <a:endParaRPr kumimoji="0" lang="en-CA" sz="1800" b="1" i="0" u="none" strike="noStrike" kern="1200" cap="none" spc="0" normalizeH="0" baseline="0" noProof="0" dirty="0">
                <a:ln>
                  <a:noFill/>
                </a:ln>
                <a:solidFill>
                  <a:srgbClr val="2576B7"/>
                </a:solidFill>
                <a:effectLst/>
                <a:uLnTx/>
                <a:uFillTx/>
                <a:latin typeface="Roboto Light" panose="02000000000000000000" pitchFamily="2" charset="0"/>
                <a:ea typeface="Roboto Light" panose="02000000000000000000" pitchFamily="2" charset="0"/>
                <a:cs typeface="+mn-cs"/>
              </a:endParaRPr>
            </a:p>
          </p:txBody>
        </p:sp>
        <p:sp>
          <p:nvSpPr>
            <p:cNvPr id="54" name="Rectangle 53">
              <a:extLst>
                <a:ext uri="{FF2B5EF4-FFF2-40B4-BE49-F238E27FC236}">
                  <a16:creationId xmlns:a16="http://schemas.microsoft.com/office/drawing/2014/main" id="{2E70313B-E757-4F5A-A839-CD58B25E89B5}"/>
                </a:ext>
              </a:extLst>
            </p:cNvPr>
            <p:cNvSpPr/>
            <p:nvPr/>
          </p:nvSpPr>
          <p:spPr>
            <a:xfrm>
              <a:off x="6747229" y="5024306"/>
              <a:ext cx="114755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Enterprise Projects &amp; Services</a:t>
              </a:r>
            </a:p>
          </p:txBody>
        </p:sp>
        <p:sp>
          <p:nvSpPr>
            <p:cNvPr id="139" name="Rectangle 138">
              <a:extLst>
                <a:ext uri="{FF2B5EF4-FFF2-40B4-BE49-F238E27FC236}">
                  <a16:creationId xmlns:a16="http://schemas.microsoft.com/office/drawing/2014/main" id="{7A6D2D30-90AD-40BE-8149-A718E5AF08F1}"/>
                </a:ext>
              </a:extLst>
            </p:cNvPr>
            <p:cNvSpPr/>
            <p:nvPr/>
          </p:nvSpPr>
          <p:spPr>
            <a:xfrm>
              <a:off x="4035380" y="5008092"/>
              <a:ext cx="114755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Data Privacy &amp; Security </a:t>
              </a:r>
              <a:endParaRPr kumimoji="0" lang="en-US" sz="1200" b="1"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cs typeface="+mn-cs"/>
              </a:endParaRPr>
            </a:p>
          </p:txBody>
        </p:sp>
      </p:grpSp>
      <p:sp>
        <p:nvSpPr>
          <p:cNvPr id="6" name="Rectangle 5">
            <a:extLst>
              <a:ext uri="{FF2B5EF4-FFF2-40B4-BE49-F238E27FC236}">
                <a16:creationId xmlns:a16="http://schemas.microsoft.com/office/drawing/2014/main" id="{E5A6A64E-7699-4708-975A-AFBB78691388}"/>
              </a:ext>
            </a:extLst>
          </p:cNvPr>
          <p:cNvSpPr/>
          <p:nvPr/>
        </p:nvSpPr>
        <p:spPr>
          <a:xfrm>
            <a:off x="5549922" y="2152967"/>
            <a:ext cx="103955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Operating Model</a:t>
            </a:r>
          </a:p>
        </p:txBody>
      </p:sp>
      <p:grpSp>
        <p:nvGrpSpPr>
          <p:cNvPr id="28" name="Group 27">
            <a:extLst>
              <a:ext uri="{FF2B5EF4-FFF2-40B4-BE49-F238E27FC236}">
                <a16:creationId xmlns:a16="http://schemas.microsoft.com/office/drawing/2014/main" id="{C3F7B393-E6CE-4A39-8EBE-32009DB8D5A3}"/>
              </a:ext>
            </a:extLst>
          </p:cNvPr>
          <p:cNvGrpSpPr/>
          <p:nvPr/>
        </p:nvGrpSpPr>
        <p:grpSpPr>
          <a:xfrm>
            <a:off x="1925016" y="1642950"/>
            <a:ext cx="2701019" cy="2513549"/>
            <a:chOff x="1802173" y="1389019"/>
            <a:chExt cx="2701019" cy="2513549"/>
          </a:xfrm>
        </p:grpSpPr>
        <p:sp>
          <p:nvSpPr>
            <p:cNvPr id="23" name="Arrow: Curved Left 22">
              <a:extLst>
                <a:ext uri="{FF2B5EF4-FFF2-40B4-BE49-F238E27FC236}">
                  <a16:creationId xmlns:a16="http://schemas.microsoft.com/office/drawing/2014/main" id="{9BA924B8-9098-414C-A2A6-27B9C46D78C6}"/>
                </a:ext>
              </a:extLst>
            </p:cNvPr>
            <p:cNvSpPr/>
            <p:nvPr/>
          </p:nvSpPr>
          <p:spPr>
            <a:xfrm rot="10645260" flipH="1">
              <a:off x="3554476" y="1397801"/>
              <a:ext cx="948716" cy="2217689"/>
            </a:xfrm>
            <a:prstGeom prst="curvedLef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 name="TextBox 2">
              <a:extLst>
                <a:ext uri="{FF2B5EF4-FFF2-40B4-BE49-F238E27FC236}">
                  <a16:creationId xmlns:a16="http://schemas.microsoft.com/office/drawing/2014/main" id="{57257ED4-FAF4-41B9-8AF5-940B890D7BC1}"/>
                </a:ext>
              </a:extLst>
            </p:cNvPr>
            <p:cNvSpPr txBox="1"/>
            <p:nvPr/>
          </p:nvSpPr>
          <p:spPr>
            <a:xfrm>
              <a:off x="1802173" y="1389019"/>
              <a:ext cx="2566618" cy="523220"/>
            </a:xfrm>
            <a:prstGeom prst="rect">
              <a:avLst/>
            </a:prstGeom>
            <a:noFill/>
          </p:spPr>
          <p:txBody>
            <a:bodyPr wrap="squar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576B7"/>
                  </a:solidFill>
                  <a:effectLst/>
                  <a:uLnTx/>
                  <a:uFillTx/>
                  <a:latin typeface="Roboto Light" panose="02000000000000000000" pitchFamily="2" charset="0"/>
                  <a:ea typeface="Roboto Light" panose="02000000000000000000" pitchFamily="2" charset="0"/>
                  <a:cs typeface="+mn-cs"/>
                </a:rPr>
                <a:t>Enterprise </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576B7"/>
                  </a:solidFill>
                  <a:effectLst/>
                  <a:uLnTx/>
                  <a:uFillTx/>
                  <a:latin typeface="Roboto Light" panose="02000000000000000000" pitchFamily="2" charset="0"/>
                  <a:ea typeface="Roboto Light" panose="02000000000000000000" pitchFamily="2" charset="0"/>
                  <a:cs typeface="+mn-cs"/>
                </a:rPr>
                <a:t>Governance</a:t>
              </a:r>
            </a:p>
          </p:txBody>
        </p:sp>
        <p:sp>
          <p:nvSpPr>
            <p:cNvPr id="22" name="Arrow: Curved Right 21">
              <a:extLst>
                <a:ext uri="{FF2B5EF4-FFF2-40B4-BE49-F238E27FC236}">
                  <a16:creationId xmlns:a16="http://schemas.microsoft.com/office/drawing/2014/main" id="{F1750096-4C5F-4485-9B56-02C1F4FDAA84}"/>
                </a:ext>
              </a:extLst>
            </p:cNvPr>
            <p:cNvSpPr/>
            <p:nvPr/>
          </p:nvSpPr>
          <p:spPr>
            <a:xfrm>
              <a:off x="2610322" y="1870568"/>
              <a:ext cx="1020447" cy="2032000"/>
            </a:xfrm>
            <a:prstGeom prst="curved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grpSp>
        <p:nvGrpSpPr>
          <p:cNvPr id="27" name="Group 26">
            <a:extLst>
              <a:ext uri="{FF2B5EF4-FFF2-40B4-BE49-F238E27FC236}">
                <a16:creationId xmlns:a16="http://schemas.microsoft.com/office/drawing/2014/main" id="{EA30C27E-1F71-4805-BA63-3932D6AB0A4C}"/>
              </a:ext>
            </a:extLst>
          </p:cNvPr>
          <p:cNvGrpSpPr/>
          <p:nvPr/>
        </p:nvGrpSpPr>
        <p:grpSpPr>
          <a:xfrm>
            <a:off x="285750" y="3129013"/>
            <a:ext cx="3207722" cy="1545371"/>
            <a:chOff x="262565" y="2790806"/>
            <a:chExt cx="3548669" cy="1781014"/>
          </a:xfrm>
        </p:grpSpPr>
        <p:sp>
          <p:nvSpPr>
            <p:cNvPr id="131" name="Freeform 7">
              <a:extLst>
                <a:ext uri="{FF2B5EF4-FFF2-40B4-BE49-F238E27FC236}">
                  <a16:creationId xmlns:a16="http://schemas.microsoft.com/office/drawing/2014/main" id="{C3C22F4D-14B6-41D2-B722-2C561E26FD3A}"/>
                </a:ext>
              </a:extLst>
            </p:cNvPr>
            <p:cNvSpPr>
              <a:spLocks/>
            </p:cNvSpPr>
            <p:nvPr/>
          </p:nvSpPr>
          <p:spPr bwMode="auto">
            <a:xfrm>
              <a:off x="661318" y="3523404"/>
              <a:ext cx="1464035" cy="483177"/>
            </a:xfrm>
            <a:custGeom>
              <a:avLst/>
              <a:gdLst>
                <a:gd name="T0" fmla="*/ 872 w 874"/>
                <a:gd name="T1" fmla="*/ 0 h 553"/>
                <a:gd name="T2" fmla="*/ 680 w 874"/>
                <a:gd name="T3" fmla="*/ 71 h 553"/>
                <a:gd name="T4" fmla="*/ 437 w 874"/>
                <a:gd name="T5" fmla="*/ 89 h 553"/>
                <a:gd name="T6" fmla="*/ 3 w 874"/>
                <a:gd name="T7" fmla="*/ 0 h 553"/>
                <a:gd name="T8" fmla="*/ 3 w 874"/>
                <a:gd name="T9" fmla="*/ 0 h 553"/>
                <a:gd name="T10" fmla="*/ 0 w 874"/>
                <a:gd name="T11" fmla="*/ 0 h 553"/>
                <a:gd name="T12" fmla="*/ 1 w 874"/>
                <a:gd name="T13" fmla="*/ 1 h 553"/>
                <a:gd name="T14" fmla="*/ 15 w 874"/>
                <a:gd name="T15" fmla="*/ 35 h 553"/>
                <a:gd name="T16" fmla="*/ 61 w 874"/>
                <a:gd name="T17" fmla="*/ 142 h 553"/>
                <a:gd name="T18" fmla="*/ 224 w 874"/>
                <a:gd name="T19" fmla="*/ 524 h 553"/>
                <a:gd name="T20" fmla="*/ 427 w 874"/>
                <a:gd name="T21" fmla="*/ 553 h 553"/>
                <a:gd name="T22" fmla="*/ 437 w 874"/>
                <a:gd name="T23" fmla="*/ 553 h 553"/>
                <a:gd name="T24" fmla="*/ 448 w 874"/>
                <a:gd name="T25" fmla="*/ 553 h 553"/>
                <a:gd name="T26" fmla="*/ 651 w 874"/>
                <a:gd name="T27" fmla="*/ 524 h 553"/>
                <a:gd name="T28" fmla="*/ 859 w 874"/>
                <a:gd name="T29" fmla="*/ 35 h 553"/>
                <a:gd name="T30" fmla="*/ 874 w 874"/>
                <a:gd name="T31" fmla="*/ 0 h 553"/>
                <a:gd name="T32" fmla="*/ 872 w 874"/>
                <a:gd name="T33"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4" h="553">
                  <a:moveTo>
                    <a:pt x="872" y="0"/>
                  </a:moveTo>
                  <a:cubicBezTo>
                    <a:pt x="843" y="32"/>
                    <a:pt x="771" y="56"/>
                    <a:pt x="680" y="71"/>
                  </a:cubicBezTo>
                  <a:cubicBezTo>
                    <a:pt x="607" y="83"/>
                    <a:pt x="522" y="89"/>
                    <a:pt x="437" y="89"/>
                  </a:cubicBezTo>
                  <a:cubicBezTo>
                    <a:pt x="246" y="88"/>
                    <a:pt x="55" y="59"/>
                    <a:pt x="3" y="0"/>
                  </a:cubicBezTo>
                  <a:cubicBezTo>
                    <a:pt x="3" y="0"/>
                    <a:pt x="3" y="0"/>
                    <a:pt x="3" y="0"/>
                  </a:cubicBezTo>
                  <a:cubicBezTo>
                    <a:pt x="0" y="0"/>
                    <a:pt x="0" y="0"/>
                    <a:pt x="0" y="0"/>
                  </a:cubicBezTo>
                  <a:cubicBezTo>
                    <a:pt x="1" y="1"/>
                    <a:pt x="1" y="1"/>
                    <a:pt x="1" y="1"/>
                  </a:cubicBezTo>
                  <a:cubicBezTo>
                    <a:pt x="15" y="35"/>
                    <a:pt x="15" y="35"/>
                    <a:pt x="15" y="35"/>
                  </a:cubicBezTo>
                  <a:cubicBezTo>
                    <a:pt x="61" y="142"/>
                    <a:pt x="61" y="142"/>
                    <a:pt x="61" y="142"/>
                  </a:cubicBezTo>
                  <a:cubicBezTo>
                    <a:pt x="224" y="524"/>
                    <a:pt x="224" y="524"/>
                    <a:pt x="224" y="524"/>
                  </a:cubicBezTo>
                  <a:cubicBezTo>
                    <a:pt x="289" y="543"/>
                    <a:pt x="357" y="553"/>
                    <a:pt x="427" y="553"/>
                  </a:cubicBezTo>
                  <a:cubicBezTo>
                    <a:pt x="430" y="553"/>
                    <a:pt x="434" y="553"/>
                    <a:pt x="437" y="553"/>
                  </a:cubicBezTo>
                  <a:cubicBezTo>
                    <a:pt x="441" y="553"/>
                    <a:pt x="445" y="553"/>
                    <a:pt x="448" y="553"/>
                  </a:cubicBezTo>
                  <a:cubicBezTo>
                    <a:pt x="518" y="553"/>
                    <a:pt x="586" y="543"/>
                    <a:pt x="651" y="524"/>
                  </a:cubicBezTo>
                  <a:cubicBezTo>
                    <a:pt x="859" y="35"/>
                    <a:pt x="859" y="35"/>
                    <a:pt x="859" y="35"/>
                  </a:cubicBezTo>
                  <a:cubicBezTo>
                    <a:pt x="874" y="0"/>
                    <a:pt x="874" y="0"/>
                    <a:pt x="874" y="0"/>
                  </a:cubicBezTo>
                  <a:lnTo>
                    <a:pt x="872" y="0"/>
                  </a:lnTo>
                  <a:close/>
                </a:path>
              </a:pathLst>
            </a:custGeom>
            <a:solidFill>
              <a:srgbClr val="95B8F2"/>
            </a:solidFill>
            <a:ln w="3175" cap="flat">
              <a:no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id-ID" sz="3599" b="0" i="0" u="none" strike="noStrike" kern="1200" cap="none" spc="0" normalizeH="0" baseline="0" noProof="0" dirty="0">
                <a:ln>
                  <a:noFill/>
                </a:ln>
                <a:solidFill>
                  <a:srgbClr val="2A2A2A"/>
                </a:solidFill>
                <a:effectLst/>
                <a:uLnTx/>
                <a:uFillTx/>
                <a:latin typeface="Roboto Light" panose="02000000000000000000" pitchFamily="2" charset="0"/>
                <a:ea typeface="Roboto Light" panose="02000000000000000000" pitchFamily="2" charset="0"/>
                <a:cs typeface="+mn-cs"/>
              </a:endParaRPr>
            </a:p>
          </p:txBody>
        </p:sp>
        <p:sp>
          <p:nvSpPr>
            <p:cNvPr id="132" name="Freeform 10">
              <a:extLst>
                <a:ext uri="{FF2B5EF4-FFF2-40B4-BE49-F238E27FC236}">
                  <a16:creationId xmlns:a16="http://schemas.microsoft.com/office/drawing/2014/main" id="{2B361926-3ADC-4054-8740-DC1749FF9A28}"/>
                </a:ext>
              </a:extLst>
            </p:cNvPr>
            <p:cNvSpPr>
              <a:spLocks/>
            </p:cNvSpPr>
            <p:nvPr/>
          </p:nvSpPr>
          <p:spPr bwMode="auto">
            <a:xfrm>
              <a:off x="262565" y="2926411"/>
              <a:ext cx="2279002" cy="484692"/>
            </a:xfrm>
            <a:custGeom>
              <a:avLst/>
              <a:gdLst>
                <a:gd name="T0" fmla="*/ 1357 w 1359"/>
                <a:gd name="T1" fmla="*/ 0 h 555"/>
                <a:gd name="T2" fmla="*/ 1352 w 1359"/>
                <a:gd name="T3" fmla="*/ 2 h 555"/>
                <a:gd name="T4" fmla="*/ 741 w 1359"/>
                <a:gd name="T5" fmla="*/ 122 h 555"/>
                <a:gd name="T6" fmla="*/ 679 w 1359"/>
                <a:gd name="T7" fmla="*/ 123 h 555"/>
                <a:gd name="T8" fmla="*/ 9 w 1359"/>
                <a:gd name="T9" fmla="*/ 3 h 555"/>
                <a:gd name="T10" fmla="*/ 7 w 1359"/>
                <a:gd name="T11" fmla="*/ 2 h 555"/>
                <a:gd name="T12" fmla="*/ 2 w 1359"/>
                <a:gd name="T13" fmla="*/ 0 h 555"/>
                <a:gd name="T14" fmla="*/ 0 w 1359"/>
                <a:gd name="T15" fmla="*/ 0 h 555"/>
                <a:gd name="T16" fmla="*/ 3 w 1359"/>
                <a:gd name="T17" fmla="*/ 6 h 555"/>
                <a:gd name="T18" fmla="*/ 19 w 1359"/>
                <a:gd name="T19" fmla="*/ 45 h 555"/>
                <a:gd name="T20" fmla="*/ 196 w 1359"/>
                <a:gd name="T21" fmla="*/ 469 h 555"/>
                <a:gd name="T22" fmla="*/ 426 w 1359"/>
                <a:gd name="T23" fmla="*/ 535 h 555"/>
                <a:gd name="T24" fmla="*/ 654 w 1359"/>
                <a:gd name="T25" fmla="*/ 555 h 555"/>
                <a:gd name="T26" fmla="*/ 679 w 1359"/>
                <a:gd name="T27" fmla="*/ 555 h 555"/>
                <a:gd name="T28" fmla="*/ 705 w 1359"/>
                <a:gd name="T29" fmla="*/ 555 h 555"/>
                <a:gd name="T30" fmla="*/ 1113 w 1359"/>
                <a:gd name="T31" fmla="*/ 487 h 555"/>
                <a:gd name="T32" fmla="*/ 1162 w 1359"/>
                <a:gd name="T33" fmla="*/ 469 h 555"/>
                <a:gd name="T34" fmla="*/ 1359 w 1359"/>
                <a:gd name="T35" fmla="*/ 0 h 555"/>
                <a:gd name="T36" fmla="*/ 1357 w 1359"/>
                <a:gd name="T37"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9" h="555">
                  <a:moveTo>
                    <a:pt x="1357" y="0"/>
                  </a:moveTo>
                  <a:cubicBezTo>
                    <a:pt x="1355" y="1"/>
                    <a:pt x="1354" y="1"/>
                    <a:pt x="1352" y="2"/>
                  </a:cubicBezTo>
                  <a:cubicBezTo>
                    <a:pt x="1179" y="71"/>
                    <a:pt x="969" y="114"/>
                    <a:pt x="741" y="122"/>
                  </a:cubicBezTo>
                  <a:cubicBezTo>
                    <a:pt x="721" y="123"/>
                    <a:pt x="700" y="123"/>
                    <a:pt x="679" y="123"/>
                  </a:cubicBezTo>
                  <a:cubicBezTo>
                    <a:pt x="428" y="122"/>
                    <a:pt x="197" y="77"/>
                    <a:pt x="9" y="3"/>
                  </a:cubicBezTo>
                  <a:cubicBezTo>
                    <a:pt x="9" y="3"/>
                    <a:pt x="8" y="2"/>
                    <a:pt x="7" y="2"/>
                  </a:cubicBezTo>
                  <a:cubicBezTo>
                    <a:pt x="5" y="1"/>
                    <a:pt x="3" y="1"/>
                    <a:pt x="2" y="0"/>
                  </a:cubicBezTo>
                  <a:cubicBezTo>
                    <a:pt x="0" y="0"/>
                    <a:pt x="0" y="0"/>
                    <a:pt x="0" y="0"/>
                  </a:cubicBezTo>
                  <a:cubicBezTo>
                    <a:pt x="3" y="6"/>
                    <a:pt x="3" y="6"/>
                    <a:pt x="3" y="6"/>
                  </a:cubicBezTo>
                  <a:cubicBezTo>
                    <a:pt x="19" y="45"/>
                    <a:pt x="19" y="45"/>
                    <a:pt x="19" y="45"/>
                  </a:cubicBezTo>
                  <a:cubicBezTo>
                    <a:pt x="196" y="469"/>
                    <a:pt x="196" y="469"/>
                    <a:pt x="196" y="469"/>
                  </a:cubicBezTo>
                  <a:cubicBezTo>
                    <a:pt x="269" y="498"/>
                    <a:pt x="346" y="520"/>
                    <a:pt x="426" y="535"/>
                  </a:cubicBezTo>
                  <a:cubicBezTo>
                    <a:pt x="500" y="548"/>
                    <a:pt x="576" y="555"/>
                    <a:pt x="654" y="555"/>
                  </a:cubicBezTo>
                  <a:cubicBezTo>
                    <a:pt x="663" y="555"/>
                    <a:pt x="671" y="555"/>
                    <a:pt x="679" y="555"/>
                  </a:cubicBezTo>
                  <a:cubicBezTo>
                    <a:pt x="688" y="555"/>
                    <a:pt x="696" y="555"/>
                    <a:pt x="705" y="555"/>
                  </a:cubicBezTo>
                  <a:cubicBezTo>
                    <a:pt x="849" y="555"/>
                    <a:pt x="986" y="531"/>
                    <a:pt x="1113" y="487"/>
                  </a:cubicBezTo>
                  <a:cubicBezTo>
                    <a:pt x="1130" y="482"/>
                    <a:pt x="1146" y="476"/>
                    <a:pt x="1162" y="469"/>
                  </a:cubicBezTo>
                  <a:cubicBezTo>
                    <a:pt x="1359" y="0"/>
                    <a:pt x="1359" y="0"/>
                    <a:pt x="1359" y="0"/>
                  </a:cubicBezTo>
                  <a:lnTo>
                    <a:pt x="1357" y="0"/>
                  </a:lnTo>
                  <a:close/>
                </a:path>
              </a:pathLst>
            </a:custGeom>
            <a:solidFill>
              <a:srgbClr val="B8CFF6"/>
            </a:solidFill>
            <a:ln w="3175" cap="flat">
              <a:no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id-ID" sz="3599" b="0" i="0" u="none" strike="noStrike" kern="1200" cap="none" spc="0" normalizeH="0" baseline="0" noProof="0" dirty="0">
                <a:ln>
                  <a:noFill/>
                </a:ln>
                <a:solidFill>
                  <a:srgbClr val="2A2A2A"/>
                </a:solidFill>
                <a:effectLst/>
                <a:uLnTx/>
                <a:uFillTx/>
                <a:latin typeface="Roboto Light" panose="02000000000000000000" pitchFamily="2" charset="0"/>
                <a:ea typeface="Roboto Light" panose="02000000000000000000" pitchFamily="2" charset="0"/>
                <a:cs typeface="+mn-cs"/>
              </a:endParaRPr>
            </a:p>
          </p:txBody>
        </p:sp>
        <p:sp>
          <p:nvSpPr>
            <p:cNvPr id="7" name="Rectangle 6">
              <a:extLst>
                <a:ext uri="{FF2B5EF4-FFF2-40B4-BE49-F238E27FC236}">
                  <a16:creationId xmlns:a16="http://schemas.microsoft.com/office/drawing/2014/main" id="{F0D15BD4-67B6-4961-9052-3E5293CC615D}"/>
                </a:ext>
              </a:extLst>
            </p:cNvPr>
            <p:cNvSpPr/>
            <p:nvPr/>
          </p:nvSpPr>
          <p:spPr>
            <a:xfrm>
              <a:off x="643827" y="2790806"/>
              <a:ext cx="1598951" cy="276999"/>
            </a:xfrm>
            <a:prstGeom prst="rect">
              <a:avLst/>
            </a:prstGeom>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8204C"/>
                  </a:solidFill>
                  <a:effectLst/>
                  <a:uLnTx/>
                  <a:uFillTx/>
                  <a:latin typeface="Roboto Light" panose="02000000000000000000" pitchFamily="2" charset="0"/>
                  <a:ea typeface="Roboto Light" panose="02000000000000000000" pitchFamily="2" charset="0"/>
                  <a:cs typeface="+mn-cs"/>
                </a:rPr>
                <a:t>Business Strategy</a:t>
              </a:r>
            </a:p>
          </p:txBody>
        </p:sp>
        <p:sp>
          <p:nvSpPr>
            <p:cNvPr id="8" name="Rectangle 7">
              <a:extLst>
                <a:ext uri="{FF2B5EF4-FFF2-40B4-BE49-F238E27FC236}">
                  <a16:creationId xmlns:a16="http://schemas.microsoft.com/office/drawing/2014/main" id="{0AF076FF-8646-4D15-BD83-491CBAD443A5}"/>
                </a:ext>
              </a:extLst>
            </p:cNvPr>
            <p:cNvSpPr/>
            <p:nvPr/>
          </p:nvSpPr>
          <p:spPr>
            <a:xfrm>
              <a:off x="650476" y="3359166"/>
              <a:ext cx="1644810" cy="276999"/>
            </a:xfrm>
            <a:prstGeom prst="rect">
              <a:avLst/>
            </a:prstGeom>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8204C"/>
                  </a:solidFill>
                  <a:effectLst/>
                  <a:uLnTx/>
                  <a:uFillTx/>
                  <a:latin typeface="Roboto Light" panose="02000000000000000000" pitchFamily="2" charset="0"/>
                  <a:ea typeface="Roboto Light" panose="02000000000000000000" pitchFamily="2" charset="0"/>
                  <a:cs typeface="+mn-cs"/>
                </a:rPr>
                <a:t>Data Strategy</a:t>
              </a:r>
              <a:endParaRPr kumimoji="0" lang="en-CA" sz="1200" b="0" i="0" u="none" strike="noStrike" kern="1200" cap="none" spc="0" normalizeH="0" baseline="0" noProof="0" dirty="0">
                <a:ln>
                  <a:noFill/>
                </a:ln>
                <a:solidFill>
                  <a:srgbClr val="494949"/>
                </a:solidFill>
                <a:effectLst/>
                <a:uLnTx/>
                <a:uFillTx/>
                <a:latin typeface="Roboto Light" panose="02000000000000000000" pitchFamily="2" charset="0"/>
                <a:ea typeface="Roboto Light" panose="02000000000000000000" pitchFamily="2" charset="0"/>
                <a:cs typeface="+mn-cs"/>
              </a:endParaRPr>
            </a:p>
          </p:txBody>
        </p:sp>
        <p:sp>
          <p:nvSpPr>
            <p:cNvPr id="13" name="Arrow: Bent 12">
              <a:extLst>
                <a:ext uri="{FF2B5EF4-FFF2-40B4-BE49-F238E27FC236}">
                  <a16:creationId xmlns:a16="http://schemas.microsoft.com/office/drawing/2014/main" id="{8DDFED67-5219-4A40-9641-DD663539535F}"/>
                </a:ext>
              </a:extLst>
            </p:cNvPr>
            <p:cNvSpPr/>
            <p:nvPr/>
          </p:nvSpPr>
          <p:spPr>
            <a:xfrm flipV="1">
              <a:off x="1357011" y="4088644"/>
              <a:ext cx="2454223" cy="483176"/>
            </a:xfrm>
            <a:prstGeom prst="bentArrow">
              <a:avLst>
                <a:gd name="adj1" fmla="val 38669"/>
                <a:gd name="adj2" fmla="val 28672"/>
                <a:gd name="adj3" fmla="val 25000"/>
                <a:gd name="adj4" fmla="val 31012"/>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26" name="TextBox 25">
              <a:extLst>
                <a:ext uri="{FF2B5EF4-FFF2-40B4-BE49-F238E27FC236}">
                  <a16:creationId xmlns:a16="http://schemas.microsoft.com/office/drawing/2014/main" id="{56135912-AFE9-4CDC-8DD7-817EA93FBB7D}"/>
                </a:ext>
              </a:extLst>
            </p:cNvPr>
            <p:cNvSpPr txBox="1"/>
            <p:nvPr/>
          </p:nvSpPr>
          <p:spPr>
            <a:xfrm>
              <a:off x="1870158" y="3851881"/>
              <a:ext cx="1904293" cy="276999"/>
            </a:xfrm>
            <a:prstGeom prst="rect">
              <a:avLst/>
            </a:prstGeom>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94949">
                      <a:lumMod val="50000"/>
                    </a:srgbClr>
                  </a:solidFill>
                  <a:effectLst/>
                  <a:uLnTx/>
                  <a:uFillTx/>
                  <a:latin typeface="Roboto Light" panose="02000000000000000000" pitchFamily="2" charset="0"/>
                  <a:ea typeface="Roboto Light" panose="02000000000000000000" pitchFamily="2" charset="0"/>
                </a:rPr>
                <a:t>Strategic Goals &amp; Objectives </a:t>
              </a:r>
              <a:endParaRPr kumimoji="0" lang="en-CA" sz="1200" b="1" i="0" u="none" strike="noStrike" kern="1200" cap="none" spc="0" normalizeH="0" baseline="0" noProof="0" dirty="0">
                <a:ln>
                  <a:noFill/>
                </a:ln>
                <a:solidFill>
                  <a:srgbClr val="494949">
                    <a:lumMod val="50000"/>
                  </a:srgbClr>
                </a:solidFill>
                <a:effectLst/>
                <a:uLnTx/>
                <a:uFillTx/>
                <a:latin typeface="Roboto Light" panose="02000000000000000000" pitchFamily="2" charset="0"/>
                <a:ea typeface="Roboto Light" panose="02000000000000000000" pitchFamily="2" charset="0"/>
              </a:endParaRPr>
            </a:p>
          </p:txBody>
        </p:sp>
      </p:grpSp>
      <p:sp>
        <p:nvSpPr>
          <p:cNvPr id="30" name="TextBox 29">
            <a:extLst>
              <a:ext uri="{FF2B5EF4-FFF2-40B4-BE49-F238E27FC236}">
                <a16:creationId xmlns:a16="http://schemas.microsoft.com/office/drawing/2014/main" id="{C791D2A0-A2A3-46B9-956F-19E87C6F1659}"/>
              </a:ext>
            </a:extLst>
          </p:cNvPr>
          <p:cNvSpPr txBox="1"/>
          <p:nvPr/>
        </p:nvSpPr>
        <p:spPr>
          <a:xfrm>
            <a:off x="3118485" y="2549968"/>
            <a:ext cx="825044" cy="461665"/>
          </a:xfrm>
          <a:prstGeom prst="rect">
            <a:avLst/>
          </a:prstGeom>
        </p:spPr>
        <p:txBody>
          <a:bodyPr wrap="square" lIns="0" tIns="0" rIns="0" bIns="0" numCol="1" spcCol="360000" rtlCol="0">
            <a:no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94949">
                    <a:lumMod val="50000"/>
                  </a:srgbClr>
                </a:solidFill>
                <a:effectLst/>
                <a:uLnTx/>
                <a:uFillTx/>
                <a:latin typeface="Roboto Light" panose="02000000000000000000" pitchFamily="2" charset="0"/>
                <a:ea typeface="Roboto Light" panose="02000000000000000000" pitchFamily="2" charset="0"/>
              </a:rPr>
              <a:t>Oversight  &amp; Alignment </a:t>
            </a:r>
            <a:endParaRPr kumimoji="0" lang="en-CA" sz="1200" b="1" i="0" u="none" strike="noStrike" kern="1200" cap="none" spc="0" normalizeH="0" baseline="0" noProof="0" dirty="0">
              <a:ln>
                <a:noFill/>
              </a:ln>
              <a:solidFill>
                <a:srgbClr val="494949">
                  <a:lumMod val="50000"/>
                </a:srgbClr>
              </a:solidFill>
              <a:effectLst/>
              <a:uLnTx/>
              <a:uFillTx/>
              <a:latin typeface="Roboto Light" panose="02000000000000000000" pitchFamily="2" charset="0"/>
              <a:ea typeface="Roboto Light" panose="02000000000000000000" pitchFamily="2" charset="0"/>
            </a:endParaRPr>
          </a:p>
        </p:txBody>
      </p:sp>
      <p:sp>
        <p:nvSpPr>
          <p:cNvPr id="57" name="TextBox 56">
            <a:extLst>
              <a:ext uri="{FF2B5EF4-FFF2-40B4-BE49-F238E27FC236}">
                <a16:creationId xmlns:a16="http://schemas.microsoft.com/office/drawing/2014/main" id="{959FC62E-4F54-4F52-8AE7-E3F82F746BB2}"/>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9</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6388186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26D55-63B7-4B3D-AAA2-5A650791BA9E}&quot;/&gt;&lt;isInvalidForFieldText val=&quot;0&quot;/&gt;&lt;Image&gt;&lt;filename val=&quot;C:\Users\natalie.sansone\AppData\Local\Temp\CP8220724968Session\CPTrustFolder8220724984\PPTImport822012416828\data\asimages\{DA226D55-63B7-4B3D-AAA2-5A650791BA9E}_16.png&quot;/&gt;&lt;left val=&quot;232&quot;/&gt;&lt;top val=&quot;396&quot;/&gt;&lt;width val=&quot;3&quot;/&gt;&lt;height val=&quot;90&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7098DC-DAB6-4EBE-A50C-7EF82B98056F}&quot;/&gt;&lt;isInvalidForFieldText val=&quot;0&quot;/&gt;&lt;Image&gt;&lt;filename val=&quot;C:\Users\natalie.sansone\AppData\Local\Temp\CP8220724968Session\CPTrustFolder8220724984\PPTImport822012416828\data\asimages\{F87098DC-DAB6-4EBE-A50C-7EF82B98056F}_16.png&quot;/&gt;&lt;left val=&quot;371&quot;/&gt;&lt;top val=&quot;489&quot;/&gt;&lt;width val=&quot;56&quot;/&gt;&lt;height val=&quot;56&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81C16A-FA89-4C4B-8C06-BF439964DC40}&quot;/&gt;&lt;isInvalidForFieldText val=&quot;0&quot;/&gt;&lt;Image&gt;&lt;filename val=&quot;C:\Users\natalie.sansone\AppData\Local\Temp\CP8220724968Session\CPTrustFolder8220724984\PPTImport822012416828\data\asimages\{7381C16A-FA89-4C4B-8C06-BF439964DC40}_16.png&quot;/&gt;&lt;left val=&quot;542&quot;/&gt;&lt;top val=&quot;348&quot;/&gt;&lt;width val=&quot;55&quot;/&gt;&lt;height val=&quot;55&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1&quot;/&gt;&lt;lineCharCount val=&quot;15&quot;/&gt;&lt;lineCharCount val=&quot;12&quot;/&gt;&lt;lineCharCount val=&quot;10&quot;/&gt;&lt;/TableIndex&gt;&lt;/ShapeTextInfo&gt;"/>
  <p:tag name="HTML_SHAPEINFO" val="&lt;ThreeDShapeInfo&gt;&lt;uuid val=&quot;{9D041F7F-B4D1-4CFA-8BF6-476072E66827}&quot;/&gt;&lt;isInvalidForFieldText val=&quot;0&quot;/&gt;&lt;Image&gt;&lt;filename val=&quot;C:\Users\natalie.sansone\AppData\Local\Temp\CP8220724968Session\CPTrustFolder8220724984\PPTImport822012416828\data\asimages\{9D041F7F-B4D1-4CFA-8BF6-476072E66827}_16.png&quot;/&gt;&lt;left val=&quot;592&quot;/&gt;&lt;top val=&quot;352&quot;/&gt;&lt;width val=&quot;137&quot;/&gt;&lt;height val=&quot;13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4&quot;/&gt;&lt;lineCharCount val=&quot;12&quot;/&gt;&lt;lineCharCount val=&quot;14&quot;/&gt;&lt;/TableIndex&gt;&lt;/ShapeTextInfo&gt;"/>
  <p:tag name="HTML_SHAPEINFO" val="&lt;ThreeDShapeInfo&gt;&lt;uuid val=&quot;{E014B474-F32A-4372-807B-DB4C9B862E10}&quot;/&gt;&lt;isInvalidForFieldText val=&quot;0&quot;/&gt;&lt;Image&gt;&lt;filename val=&quot;C:\Users\natalie.sansone\AppData\Local\Temp\CP8220724968Session\CPTrustFolder8220724984\PPTImport822012416828\data\asimages\{E014B474-F32A-4372-807B-DB4C9B862E10}_16.png&quot;/&gt;&lt;left val=&quot;592&quot;/&gt;&lt;top val=&quot;490&quot;/&gt;&lt;width val=&quot;118&quot;/&gt;&lt;height val=&quot;107&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E51CE0-FFE7-42C5-9268-C69AD7260F57}&quot;/&gt;&lt;isInvalidForFieldText val=&quot;0&quot;/&gt;&lt;Image&gt;&lt;filename val=&quot;C:\Users\natalie.sansone\AppData\Local\Temp\CP8220724968Session\CPTrustFolder8220724984\PPTImport822012416828\data\asimages\{84E51CE0-FFE7-42C5-9268-C69AD7260F57}_16.png&quot;/&gt;&lt;left val=&quot;568&quot;/&gt;&lt;top val=&quot;403&quot;/&gt;&lt;width val=&quot;3&quot;/&gt;&lt;height val=&quot;89&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C6706C-9433-4BB1-953C-066E225E5BF9}&quot;/&gt;&lt;isInvalidForFieldText val=&quot;0&quot;/&gt;&lt;Image&gt;&lt;filename val=&quot;C:\Users\natalie.sansone\AppData\Local\Temp\CP8220724968Session\CPTrustFolder8220724984\PPTImport822012416828\data\asimages\{06C6706C-9433-4BB1-953C-066E225E5BF9}_16.png&quot;/&gt;&lt;left val=&quot;541&quot;/&gt;&lt;top val=&quot;490&quot;/&gt;&lt;width val=&quot;55&quot;/&gt;&lt;height val=&quot;56&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B8B66D-7957-48F1-B00B-0CD06BEE03EA}&quot;/&gt;&lt;isInvalidForFieldText val=&quot;0&quot;/&gt;&lt;Image&gt;&lt;filename val=&quot;C:\Users\natalie.sansone\AppData\Local\Temp\CP8220724968Session\CPTrustFolder8220724984\PPTImport822012416828\data\asimages\{DEB8B66D-7957-48F1-B00B-0CD06BEE03EA}_16.png&quot;/&gt;&lt;left val=&quot;717&quot;/&gt;&lt;top val=&quot;347&quot;/&gt;&lt;width val=&quot;55&quot;/&gt;&lt;height val=&quot;55&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5&quot;/&gt;&lt;lineCharCount val=&quot;14&quot;/&gt;&lt;/TableIndex&gt;&lt;/ShapeTextInfo&gt;"/>
  <p:tag name="HTML_SHAPEINFO" val="&lt;ThreeDShapeInfo&gt;&lt;uuid val=&quot;{9E6D2209-8A17-4548-959D-9E0C2AA12002}&quot;/&gt;&lt;isInvalidForFieldText val=&quot;0&quot;/&gt;&lt;Image&gt;&lt;filename val=&quot;C:\Users\natalie.sansone\AppData\Local\Temp\CP8220724968Session\CPTrustFolder8220724984\PPTImport822012416828\data\asimages\{9E6D2209-8A17-4548-959D-9E0C2AA12002}_16.png&quot;/&gt;&lt;left val=&quot;766&quot;/&gt;&lt;top val=&quot;352&quot;/&gt;&lt;width val=&quot;136&quot;/&gt;&lt;height val=&quot;85&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0&quot;/&gt;&lt;lineCharCount val=&quot;17&quot;/&gt;&lt;lineCharCount val=&quot;11&quot;/&gt;&lt;/TableIndex&gt;&lt;/ShapeTextInfo&gt;"/>
  <p:tag name="HTML_SHAPEINFO" val="&lt;ThreeDShapeInfo&gt;&lt;uuid val=&quot;{91B8FD51-CF2D-4E45-AD4C-62C71CE2E01C}&quot;/&gt;&lt;isInvalidForFieldText val=&quot;0&quot;/&gt;&lt;Image&gt;&lt;filename val=&quot;C:\Users\natalie.sansone\AppData\Local\Temp\CP8220724968Session\CPTrustFolder8220724984\PPTImport822012416828\data\asimages\{91B8FD51-CF2D-4E45-AD4C-62C71CE2E01C}_16.png&quot;/&gt;&lt;left val=&quot;766&quot;/&gt;&lt;top val=&quot;490&quot;/&gt;&lt;width val=&quot;139&quot;/&gt;&lt;height val=&quot;107&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479C18-9940-4388-811D-1939BAE52F28}&quot;/&gt;&lt;isInvalidForFieldText val=&quot;0&quot;/&gt;&lt;Image&gt;&lt;filename val=&quot;C:\Users\natalie.sansone\AppData\Local\Temp\CP8220724968Session\CPTrustFolder8220724984\PPTImport822012416828\data\asimages\{CC479C18-9940-4388-811D-1939BAE52F28}_16.png&quot;/&gt;&lt;left val=&quot;743&quot;/&gt;&lt;top val=&quot;402&quot;/&gt;&lt;width val=&quot;3&quot;/&gt;&lt;height val=&quot;89&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0259C7-4627-4C8D-BC35-F326B8C02A6D}&quot;/&gt;&lt;isInvalidForFieldText val=&quot;0&quot;/&gt;&lt;Image&gt;&lt;filename val=&quot;C:\Users\natalie.sansone\AppData\Local\Temp\CP8220724968Session\CPTrustFolder8220724984\PPTImport822012416828\data\asimages\{C10259C7-4627-4C8D-BC35-F326B8C02A6D}_16.png&quot;/&gt;&lt;left val=&quot;716&quot;/&gt;&lt;top val=&quot;489&quot;/&gt;&lt;width val=&quot;56&quot;/&gt;&lt;height val=&quot;56&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383ABA-C57C-4A97-AAAC-8381DAB36AE5}&quot;/&gt;&lt;isInvalidForFieldText val=&quot;0&quot;/&gt;&lt;Image&gt;&lt;filename val=&quot;C:\Users\natalie.sansone\AppData\Local\Temp\CP8220724968Session\CPTrustFolder8220724984\PPTImport822012416828\data\asimages\{9B383ABA-C57C-4A97-AAAC-8381DAB36AE5}_16.png&quot;/&gt;&lt;left val=&quot;26&quot;/&gt;&lt;top val=&quot;342&quot;/&gt;&lt;width val=&quot;55&quot;/&gt;&lt;height val=&quot;5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14&quot;/&gt;&lt;lineCharCount val=&quot;16&quot;/&gt;&lt;lineCharCount val=&quot;14&quot;/&gt;&lt;lineCharCount val=&quot;12&quot;/&gt;&lt;lineCharCount val=&quot;9&quot;/&gt;&lt;lineCharCount val=&quot;14&quot;/&gt;&lt;lineCharCount val=&quot;11&quot;/&gt;&lt;lineCharCount val=&quot;16&quot;/&gt;&lt;/TableIndex&gt;&lt;/ShapeTextInfo&gt;"/>
  <p:tag name="HTML_SHAPEINFO" val="&lt;ThreeDShapeInfo&gt;&lt;uuid val=&quot;{C52FA0B8-11A0-4601-8461-0186D8E83F7E}&quot;/&gt;&lt;isInvalidForFieldText val=&quot;0&quot;/&gt;&lt;Image&gt;&lt;filename val=&quot;C:\Users\natalie.sansone\AppData\Local\Temp\CP8220724968Session\CPTrustFolder8220724984\PPTImport822012416828\data\asimages\{C52FA0B8-11A0-4601-8461-0186D8E83F7E}_16.png&quot;/&gt;&lt;left val=&quot;75&quot;/&gt;&lt;top val=&quot;346&quot;/&gt;&lt;width val=&quot;135&quot;/&gt;&lt;height val=&quot;219&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heme/theme1.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4330</Words>
  <Application>Microsoft Office PowerPoint</Application>
  <PresentationFormat>Custom</PresentationFormat>
  <Paragraphs>434</Paragraphs>
  <Slides>31</Slides>
  <Notes>21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Exo</vt:lpstr>
      <vt:lpstr>Roboto Condensed Light</vt:lpstr>
      <vt:lpstr>Montserrat</vt:lpstr>
      <vt:lpstr>Roboto</vt:lpstr>
      <vt:lpstr>Arial</vt:lpstr>
      <vt:lpstr>Wingdings</vt:lpstr>
      <vt:lpstr>Montserrat Light</vt:lpstr>
      <vt:lpstr>Montserrat SemiBold</vt:lpstr>
      <vt:lpstr>Montserrat Medium</vt:lpstr>
      <vt:lpstr>Exo Light</vt:lpstr>
      <vt:lpstr>Roboto Light</vt:lpstr>
      <vt:lpstr>BackCovers&amp;Dividers-Dark</vt:lpstr>
      <vt:lpstr>BackCovers&amp;Dividers-Light</vt:lpstr>
      <vt:lpstr>Slide-Generic</vt:lpstr>
      <vt:lpstr>PowerPoint Presentation</vt:lpstr>
      <vt:lpstr>Analyst Perspective</vt:lpstr>
      <vt:lpstr>Executive Summary</vt:lpstr>
      <vt:lpstr>Your challenge</vt:lpstr>
      <vt:lpstr>Common obstacles</vt:lpstr>
      <vt:lpstr>PowerPoint Presentation</vt:lpstr>
      <vt:lpstr>PowerPoint Presentation</vt:lpstr>
      <vt:lpstr>PowerPoint Presentation</vt:lpstr>
      <vt:lpstr>PowerPoint Presentation</vt:lpstr>
      <vt:lpstr>Create impactful data governance by embedding it within enterprise governance</vt:lpstr>
      <vt:lpstr>PowerPoint Presentation</vt:lpstr>
      <vt:lpstr>PowerPoint Presentation</vt:lpstr>
      <vt:lpstr>Traditional data governance organizational structure</vt:lpstr>
      <vt:lpstr>PowerPoint Presentation</vt:lpstr>
      <vt:lpstr>Data literacy is an essential part of a data-driven culture</vt:lpstr>
      <vt:lpstr>Despite investments in data initiative, organizations are carrying high levels of data debt</vt:lpstr>
      <vt:lpstr>PowerPoint Presentation</vt:lpstr>
      <vt:lpstr>Embrace the technology </vt:lpstr>
      <vt:lpstr>Measure success to demonstrate tangible business value </vt:lpstr>
      <vt:lpstr>PowerPoint Presentation</vt:lpstr>
      <vt:lpstr>PowerPoint Presentation</vt:lpstr>
      <vt:lpstr>Insight summary</vt:lpstr>
      <vt:lpstr>Info-Tech’s methodology for establishing data governance</vt:lpstr>
      <vt:lpstr>Blueprint deliverables</vt:lpstr>
      <vt:lpstr>Blueprint benefits</vt:lpstr>
      <vt:lpstr>Measure the value of this blueprint</vt:lpstr>
      <vt:lpstr>PowerPoint Presentation</vt:lpstr>
      <vt:lpstr>Establish Data Governance project overview</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2021-09-13T18:29:47Z</dcterms:created>
  <dcterms:modified xsi:type="dcterms:W3CDTF">2021-09-13T18:30:04Z</dcterms:modified>
</cp:coreProperties>
</file>