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771" r:id="rId2"/>
    <p:sldMasterId id="2147483788" r:id="rId3"/>
    <p:sldMasterId id="2147483667" r:id="rId4"/>
  </p:sldMasterIdLst>
  <p:notesMasterIdLst>
    <p:notesMasterId r:id="rId23"/>
  </p:notesMasterIdLst>
  <p:handoutMasterIdLst>
    <p:handoutMasterId r:id="rId24"/>
  </p:handoutMasterIdLst>
  <p:sldIdLst>
    <p:sldId id="547" r:id="rId5"/>
    <p:sldId id="308" r:id="rId6"/>
    <p:sldId id="312" r:id="rId7"/>
    <p:sldId id="583" r:id="rId8"/>
    <p:sldId id="5352" r:id="rId9"/>
    <p:sldId id="5214" r:id="rId10"/>
    <p:sldId id="5290" r:id="rId11"/>
    <p:sldId id="537" r:id="rId12"/>
    <p:sldId id="538" r:id="rId13"/>
    <p:sldId id="584" r:id="rId14"/>
    <p:sldId id="581" r:id="rId15"/>
    <p:sldId id="712" r:id="rId16"/>
    <p:sldId id="5289" r:id="rId17"/>
    <p:sldId id="539" r:id="rId18"/>
    <p:sldId id="5291" r:id="rId19"/>
    <p:sldId id="543" r:id="rId20"/>
    <p:sldId id="5306" r:id="rId21"/>
    <p:sldId id="374" r:id="rId22"/>
  </p:sldIdLst>
  <p:sldSz cx="12193588" cy="6858000"/>
  <p:notesSz cx="11309350" cy="20104100"/>
  <p:embeddedFontLst>
    <p:embeddedFont>
      <p:font typeface="Calibri" panose="020F0502020204030204" pitchFamily="34" charset="0"/>
      <p:regular r:id="rId25"/>
      <p:bold r:id="rId26"/>
      <p:italic r:id="rId27"/>
      <p:boldItalic r:id="rId28"/>
    </p:embeddedFont>
    <p:embeddedFont>
      <p:font typeface="Exo" panose="02000303000000000000" pitchFamily="2" charset="0"/>
      <p:regular r:id="rId29"/>
      <p:bold r:id="rId30"/>
      <p:italic r:id="rId31"/>
      <p:boldItalic r:id="rId32"/>
    </p:embeddedFont>
    <p:embeddedFont>
      <p:font typeface="Exo DemiBold" panose="02000703000000000000" pitchFamily="2" charset="0"/>
      <p:bold r:id="rId33"/>
    </p:embeddedFont>
    <p:embeddedFont>
      <p:font typeface="Exo Light" panose="02000303000000000000" pitchFamily="2" charset="0"/>
      <p:regular r:id="rId34"/>
      <p:italic r:id="rId35"/>
    </p:embeddedFont>
    <p:embeddedFont>
      <p:font typeface="Montserrat" panose="00000500000000000000" pitchFamily="2" charset="0"/>
      <p:regular r:id="rId36"/>
      <p:bold r:id="rId37"/>
      <p:italic r:id="rId38"/>
      <p:boldItalic r:id="rId39"/>
    </p:embeddedFont>
    <p:embeddedFont>
      <p:font typeface="Montserrat Light" panose="00000400000000000000" pitchFamily="2" charset="0"/>
      <p:regular r:id="rId40"/>
      <p:italic r:id="rId41"/>
    </p:embeddedFont>
    <p:embeddedFont>
      <p:font typeface="Montserrat Medium" panose="00000600000000000000" pitchFamily="2" charset="0"/>
      <p:regular r:id="rId42"/>
      <p:bold r:id="rId43"/>
      <p:italic r:id="rId44"/>
    </p:embeddedFont>
    <p:embeddedFont>
      <p:font typeface="Montserrat SemiBold" panose="00000700000000000000" pitchFamily="2" charset="0"/>
      <p:regular r:id="rId45"/>
      <p:bold r:id="rId46"/>
      <p:italic r:id="rId47"/>
      <p:boldItalic r:id="rId48"/>
    </p:embeddedFont>
    <p:embeddedFont>
      <p:font typeface="Roboto" panose="02000000000000000000" pitchFamily="2" charset="0"/>
      <p:regular r:id="rId49"/>
      <p:bold r:id="rId50"/>
      <p:italic r:id="rId51"/>
      <p:boldItalic r:id="rId52"/>
    </p:embeddedFont>
    <p:embeddedFont>
      <p:font typeface="Roboto Condensed Light" panose="02000000000000000000" pitchFamily="2" charset="0"/>
      <p:regular r:id="rId53"/>
      <p:italic r:id="rId54"/>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5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1"/>
    <a:srgbClr val="1E5E92"/>
    <a:srgbClr val="289D48"/>
    <a:srgbClr val="EFC351"/>
    <a:srgbClr val="5E3391"/>
    <a:srgbClr val="5E3290"/>
    <a:srgbClr val="5191C5"/>
    <a:srgbClr val="2576B7"/>
    <a:srgbClr val="299D47"/>
    <a:srgbClr val="F17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1D00A-78B3-8D1F-C192-F32E161C8581}" v="183" dt="2021-08-10T13:18:35.729"/>
    <p1510:client id="{F268A028-38F8-48A0-8C53-5DC9E85B1A62}" v="68" dt="2021-08-10T18:10:10.3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01" autoAdjust="0"/>
    <p:restoredTop sz="94796" autoAdjust="0"/>
  </p:normalViewPr>
  <p:slideViewPr>
    <p:cSldViewPr snapToGrid="0">
      <p:cViewPr varScale="1">
        <p:scale>
          <a:sx n="63" d="100"/>
          <a:sy n="63" d="100"/>
        </p:scale>
        <p:origin x="1192" y="64"/>
      </p:cViewPr>
      <p:guideLst>
        <p:guide orient="horz" pos="3792"/>
        <p:guide pos="381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27.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7.fntdata"/><Relationship Id="rId54"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6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Exo demibold" panose="02000703000000000000" pitchFamily="2" charset="0"/>
                <a:ea typeface="+mn-ea"/>
                <a:cs typeface="+mn-cs"/>
              </a:defRPr>
            </a:pPr>
            <a:r>
              <a:rPr lang="en-CA" dirty="0">
                <a:solidFill>
                  <a:schemeClr val="tx1">
                    <a:lumMod val="50000"/>
                  </a:schemeClr>
                </a:solidFill>
                <a:latin typeface="Exo DemiBold" panose="02000703000000000000" pitchFamily="2" charset="0"/>
              </a:rPr>
              <a:t>Average Total Cost of a Data Breach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Exo demibold" panose="02000703000000000000" pitchFamily="2"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Sheet1!$B$2:$B$8</c:f>
              <c:numCache>
                <c:formatCode>General</c:formatCode>
                <c:ptCount val="7"/>
                <c:pt idx="0" formatCode="&quot;$&quot;#,##0.00_);[Red]\(&quot;$&quot;#,##0.00\)">
                  <c:v>3.5</c:v>
                </c:pt>
                <c:pt idx="1">
                  <c:v>3.79</c:v>
                </c:pt>
                <c:pt idx="2">
                  <c:v>4</c:v>
                </c:pt>
                <c:pt idx="3">
                  <c:v>3.62</c:v>
                </c:pt>
                <c:pt idx="4">
                  <c:v>3.86</c:v>
                </c:pt>
                <c:pt idx="5">
                  <c:v>3.92</c:v>
                </c:pt>
                <c:pt idx="6">
                  <c:v>3.86</c:v>
                </c:pt>
              </c:numCache>
            </c:numRef>
          </c:val>
          <c:smooth val="0"/>
          <c:extLst>
            <c:ext xmlns:c16="http://schemas.microsoft.com/office/drawing/2014/chart" uri="{C3380CC4-5D6E-409C-BE32-E72D297353CC}">
              <c16:uniqueId val="{00000000-950B-47C8-93A2-1FB882914F38}"/>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Sheet1!$C$2:$C$8</c:f>
              <c:numCache>
                <c:formatCode>General</c:formatCode>
                <c:ptCount val="7"/>
              </c:numCache>
            </c:numRef>
          </c:val>
          <c:smooth val="0"/>
          <c:extLst>
            <c:ext xmlns:c16="http://schemas.microsoft.com/office/drawing/2014/chart" uri="{C3380CC4-5D6E-409C-BE32-E72D297353CC}">
              <c16:uniqueId val="{00000001-950B-47C8-93A2-1FB882914F38}"/>
            </c:ext>
          </c:extLst>
        </c:ser>
        <c:ser>
          <c:idx val="2"/>
          <c:order val="2"/>
          <c:tx>
            <c:strRef>
              <c:f>Sheet1!$D$1</c:f>
              <c:strCache>
                <c:ptCount val="1"/>
                <c:pt idx="0">
                  <c:v>Column2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Sheet1!$D$2:$D$8</c:f>
              <c:numCache>
                <c:formatCode>General</c:formatCode>
                <c:ptCount val="7"/>
              </c:numCache>
            </c:numRef>
          </c:val>
          <c:smooth val="0"/>
          <c:extLst>
            <c:ext xmlns:c16="http://schemas.microsoft.com/office/drawing/2014/chart" uri="{C3380CC4-5D6E-409C-BE32-E72D297353CC}">
              <c16:uniqueId val="{00000002-950B-47C8-93A2-1FB882914F38}"/>
            </c:ext>
          </c:extLst>
        </c:ser>
        <c:dLbls>
          <c:showLegendKey val="0"/>
          <c:showVal val="0"/>
          <c:showCatName val="0"/>
          <c:showSerName val="0"/>
          <c:showPercent val="0"/>
          <c:showBubbleSize val="0"/>
        </c:dLbls>
        <c:marker val="1"/>
        <c:smooth val="0"/>
        <c:axId val="159794496"/>
        <c:axId val="159777440"/>
      </c:lineChart>
      <c:catAx>
        <c:axId val="1597944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50000"/>
                      </a:schemeClr>
                    </a:solidFill>
                    <a:latin typeface="Exo demibold" panose="02000703000000000000" pitchFamily="2" charset="0"/>
                    <a:ea typeface="+mn-ea"/>
                    <a:cs typeface="+mn-cs"/>
                  </a:defRPr>
                </a:pPr>
                <a:r>
                  <a:rPr lang="en-CA" b="0" dirty="0">
                    <a:solidFill>
                      <a:schemeClr val="tx1">
                        <a:lumMod val="50000"/>
                      </a:schemeClr>
                    </a:solidFill>
                    <a:latin typeface="Exo DemiBold" panose="02000703000000000000" pitchFamily="2"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50000"/>
                    </a:schemeClr>
                  </a:solidFill>
                  <a:latin typeface="Exo demibold" panose="02000703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Exo demibold" panose="02000703000000000000" pitchFamily="2" charset="0"/>
                <a:ea typeface="+mn-ea"/>
                <a:cs typeface="+mn-cs"/>
              </a:defRPr>
            </a:pPr>
            <a:endParaRPr lang="en-US"/>
          </a:p>
        </c:txPr>
        <c:crossAx val="159777440"/>
        <c:crosses val="autoZero"/>
        <c:auto val="1"/>
        <c:lblAlgn val="ctr"/>
        <c:lblOffset val="100"/>
        <c:noMultiLvlLbl val="0"/>
      </c:catAx>
      <c:valAx>
        <c:axId val="159777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50000"/>
                      </a:schemeClr>
                    </a:solidFill>
                    <a:latin typeface="Exo demibold" panose="02000703000000000000" pitchFamily="2" charset="0"/>
                    <a:ea typeface="+mn-ea"/>
                    <a:cs typeface="+mn-cs"/>
                  </a:defRPr>
                </a:pPr>
                <a:r>
                  <a:rPr lang="en-CA" dirty="0">
                    <a:solidFill>
                      <a:schemeClr val="tx1">
                        <a:lumMod val="50000"/>
                      </a:schemeClr>
                    </a:solidFill>
                    <a:latin typeface="Exo DemiBold" panose="02000703000000000000" pitchFamily="2" charset="0"/>
                  </a:rPr>
                  <a:t>Millions US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50000"/>
                    </a:schemeClr>
                  </a:solidFill>
                  <a:latin typeface="Exo demibold" panose="02000703000000000000" pitchFamily="2" charset="0"/>
                  <a:ea typeface="+mn-ea"/>
                  <a:cs typeface="+mn-cs"/>
                </a:defRPr>
              </a:pPr>
              <a:endParaRPr lang="en-US"/>
            </a:p>
          </c:txPr>
        </c:title>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Exo demibold" panose="02000703000000000000" pitchFamily="2" charset="0"/>
                <a:ea typeface="+mn-ea"/>
                <a:cs typeface="+mn-cs"/>
              </a:defRPr>
            </a:pPr>
            <a:endParaRPr lang="en-US"/>
          </a:p>
        </c:txPr>
        <c:crossAx val="15979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FF5-4E69-BB27-A65C30762356}"/>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AFF5-4E69-BB27-A65C30762356}"/>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FF5-4E69-BB27-A65C3076235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Exo demibold" panose="02000703000000000000" pitchFamily="2"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Malicious Attack</c:v>
                </c:pt>
                <c:pt idx="1">
                  <c:v>System Glitch</c:v>
                </c:pt>
                <c:pt idx="2">
                  <c:v>Human Error</c:v>
                </c:pt>
              </c:strCache>
            </c:strRef>
          </c:cat>
          <c:val>
            <c:numRef>
              <c:f>Sheet1!$B$2:$B$4</c:f>
              <c:numCache>
                <c:formatCode>0%</c:formatCode>
                <c:ptCount val="3"/>
                <c:pt idx="0">
                  <c:v>0.52</c:v>
                </c:pt>
                <c:pt idx="1">
                  <c:v>0.25</c:v>
                </c:pt>
                <c:pt idx="2">
                  <c:v>0.23</c:v>
                </c:pt>
              </c:numCache>
            </c:numRef>
          </c:val>
          <c:extLst>
            <c:ext xmlns:c16="http://schemas.microsoft.com/office/drawing/2014/chart" uri="{C3380CC4-5D6E-409C-BE32-E72D297353CC}">
              <c16:uniqueId val="{00000006-AFF5-4E69-BB27-A65C30762356}"/>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60252630198162949"/>
          <c:y val="0.24273268843049164"/>
          <c:w val="0.39431855334380744"/>
          <c:h val="0.5048869090395282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50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3" csCatId="accent1" phldr="1"/>
      <dgm:spPr/>
      <dgm:t>
        <a:bodyPr/>
        <a:lstStyle/>
        <a:p>
          <a:endParaRPr lang="en-US"/>
        </a:p>
      </dgm:t>
    </dgm:pt>
    <dgm:pt modelId="{71621DFA-AD3E-CC48-A3D1-088566281118}">
      <dgm:prSet phldrT="[Text]" custT="1"/>
      <dgm:spPr/>
      <dgm:t>
        <a:bodyPr/>
        <a:lstStyle/>
        <a:p>
          <a:r>
            <a:rPr lang="en-US" sz="1200" dirty="0">
              <a:latin typeface="Montserrat" panose="00000500000000000000" pitchFamily="2" charset="0"/>
            </a:rPr>
            <a:t>Phase 1</a:t>
          </a:r>
        </a:p>
      </dgm:t>
    </dgm:pt>
    <dgm:pt modelId="{CB671421-7FE8-4F41-9B3C-CC2253A545B3}" type="parTrans" cxnId="{00A46D62-97D5-AA4F-9AB8-C84F71CDFFEE}">
      <dgm:prSet/>
      <dgm:spPr/>
      <dgm:t>
        <a:bodyPr/>
        <a:lstStyle/>
        <a:p>
          <a:endParaRPr lang="en-US" sz="1200">
            <a:latin typeface="Montserrat" panose="00000500000000000000" pitchFamily="2" charset="0"/>
          </a:endParaRPr>
        </a:p>
      </dgm:t>
    </dgm:pt>
    <dgm:pt modelId="{864DB94F-04A8-1846-AFB3-43417D234F21}" type="sibTrans" cxnId="{00A46D62-97D5-AA4F-9AB8-C84F71CDFFEE}">
      <dgm:prSet/>
      <dgm:spPr/>
      <dgm:t>
        <a:bodyPr/>
        <a:lstStyle/>
        <a:p>
          <a:endParaRPr lang="en-US" sz="1200">
            <a:latin typeface="Montserrat" panose="00000500000000000000" pitchFamily="2" charset="0"/>
          </a:endParaRPr>
        </a:p>
      </dgm:t>
    </dgm:pt>
    <dgm:pt modelId="{1D29978D-6375-461D-AFDD-E12FF6B400FF}">
      <dgm:prSet custT="1"/>
      <dgm:spPr/>
      <dgm:t>
        <a:bodyPr/>
        <a:lstStyle/>
        <a:p>
          <a:r>
            <a:rPr lang="en-US" sz="1200" dirty="0">
              <a:latin typeface="Montserrat" panose="00000500000000000000" pitchFamily="2" charset="0"/>
            </a:rPr>
            <a:t>Phase 2</a:t>
          </a:r>
          <a:endParaRPr lang="en-CA" sz="1200" dirty="0">
            <a:latin typeface="Montserrat" panose="00000500000000000000" pitchFamily="2" charset="0"/>
          </a:endParaRPr>
        </a:p>
      </dgm:t>
    </dgm:pt>
    <dgm:pt modelId="{27AF93DC-62EF-490F-BF95-BE2CE58191FD}" type="parTrans" cxnId="{E29BECCF-4CD0-4C8B-B367-68F288F0752A}">
      <dgm:prSet/>
      <dgm:spPr/>
      <dgm:t>
        <a:bodyPr/>
        <a:lstStyle/>
        <a:p>
          <a:endParaRPr lang="en-CA" sz="1200">
            <a:latin typeface="Montserrat" panose="00000500000000000000" pitchFamily="2" charset="0"/>
          </a:endParaRPr>
        </a:p>
      </dgm:t>
    </dgm:pt>
    <dgm:pt modelId="{343F2AF3-CD6D-43F9-9493-B2C1D0FEDA48}" type="sibTrans" cxnId="{E29BECCF-4CD0-4C8B-B367-68F288F0752A}">
      <dgm:prSet/>
      <dgm:spPr/>
      <dgm:t>
        <a:bodyPr/>
        <a:lstStyle/>
        <a:p>
          <a:endParaRPr lang="en-CA" sz="1200">
            <a:latin typeface="Montserrat" panose="00000500000000000000" pitchFamily="2" charset="0"/>
          </a:endParaRPr>
        </a:p>
      </dgm:t>
    </dgm:pt>
    <dgm:pt modelId="{D3F0A6D6-0FA2-45F8-AF4D-E995798E6A73}">
      <dgm:prSet custT="1"/>
      <dgm:spPr/>
      <dgm:t>
        <a:bodyPr/>
        <a:lstStyle/>
        <a:p>
          <a:r>
            <a:rPr lang="en-US" sz="1200" dirty="0">
              <a:latin typeface="Montserrat" panose="00000500000000000000" pitchFamily="2" charset="0"/>
            </a:rPr>
            <a:t>Phase 3</a:t>
          </a:r>
          <a:endParaRPr lang="en-CA" sz="1200" dirty="0">
            <a:latin typeface="Montserrat" panose="00000500000000000000" pitchFamily="2" charset="0"/>
          </a:endParaRPr>
        </a:p>
      </dgm:t>
    </dgm:pt>
    <dgm:pt modelId="{1FF7585F-8592-41B5-8A81-C0360E064060}" type="parTrans" cxnId="{9B56F1FF-DF04-4335-BFFE-EC7653E4EA87}">
      <dgm:prSet/>
      <dgm:spPr/>
      <dgm:t>
        <a:bodyPr/>
        <a:lstStyle/>
        <a:p>
          <a:endParaRPr lang="en-CA" sz="1200">
            <a:latin typeface="Montserrat" panose="00000500000000000000" pitchFamily="2" charset="0"/>
          </a:endParaRPr>
        </a:p>
      </dgm:t>
    </dgm:pt>
    <dgm:pt modelId="{5F0499E6-A836-4741-8AD6-C1E85B597A6F}" type="sibTrans" cxnId="{9B56F1FF-DF04-4335-BFFE-EC7653E4EA87}">
      <dgm:prSet/>
      <dgm:spPr/>
      <dgm:t>
        <a:bodyPr/>
        <a:lstStyle/>
        <a:p>
          <a:endParaRPr lang="en-CA" sz="1200">
            <a:latin typeface="Montserrat" panose="00000500000000000000" pitchFamily="2" charset="0"/>
          </a:endParaRPr>
        </a:p>
      </dgm:t>
    </dgm:pt>
    <dgm:pt modelId="{9F474F36-DA79-054F-BBFD-666192C13D50}" type="pres">
      <dgm:prSet presAssocID="{FC53A58F-395B-E34E-974F-C212E9B9E745}" presName="Name0" presStyleCnt="0">
        <dgm:presLayoutVars>
          <dgm:dir/>
          <dgm:resizeHandles val="exact"/>
        </dgm:presLayoutVars>
      </dgm:prSet>
      <dgm:spPr/>
    </dgm:pt>
    <dgm:pt modelId="{F66021E2-87C1-414D-A414-56A2AAE44F47}" type="pres">
      <dgm:prSet presAssocID="{71621DFA-AD3E-CC48-A3D1-088566281118}" presName="parTxOnly" presStyleLbl="node1" presStyleIdx="0" presStyleCnt="3">
        <dgm:presLayoutVars>
          <dgm:bulletEnabled val="1"/>
        </dgm:presLayoutVars>
      </dgm:prSet>
      <dgm:spPr/>
    </dgm:pt>
    <dgm:pt modelId="{847D648B-91A5-F24B-A7E9-1B0D1BDDB165}" type="pres">
      <dgm:prSet presAssocID="{864DB94F-04A8-1846-AFB3-43417D234F21}" presName="parSpace" presStyleCnt="0"/>
      <dgm:spPr/>
    </dgm:pt>
    <dgm:pt modelId="{BE840A39-1306-4AEF-ADCD-28099CAE7BE1}" type="pres">
      <dgm:prSet presAssocID="{1D29978D-6375-461D-AFDD-E12FF6B400FF}" presName="parTxOnly" presStyleLbl="node1" presStyleIdx="1" presStyleCnt="3">
        <dgm:presLayoutVars>
          <dgm:bulletEnabled val="1"/>
        </dgm:presLayoutVars>
      </dgm:prSet>
      <dgm:spPr/>
    </dgm:pt>
    <dgm:pt modelId="{9ECB9DCA-17FA-42DF-9A2F-9DB82C0EE3D0}" type="pres">
      <dgm:prSet presAssocID="{343F2AF3-CD6D-43F9-9493-B2C1D0FEDA48}" presName="parSpace" presStyleCnt="0"/>
      <dgm:spPr/>
    </dgm:pt>
    <dgm:pt modelId="{A8612D2A-892A-4F89-A395-9A98FAF04D82}" type="pres">
      <dgm:prSet presAssocID="{D3F0A6D6-0FA2-45F8-AF4D-E995798E6A73}" presName="parTxOnly" presStyleLbl="node1" presStyleIdx="2" presStyleCnt="3">
        <dgm:presLayoutVars>
          <dgm:bulletEnabled val="1"/>
        </dgm:presLayoutVars>
      </dgm:prSet>
      <dgm:spPr/>
    </dgm:pt>
  </dgm:ptLst>
  <dgm:cxnLst>
    <dgm:cxn modelId="{14FA4C2A-7E59-41C0-944A-B3F495779FE3}" type="presOf" srcId="{71621DFA-AD3E-CC48-A3D1-088566281118}" destId="{F66021E2-87C1-414D-A414-56A2AAE44F47}" srcOrd="0" destOrd="0" presId="urn:microsoft.com/office/officeart/2005/8/layout/hChevron3"/>
    <dgm:cxn modelId="{00A46D62-97D5-AA4F-9AB8-C84F71CDFFEE}" srcId="{FC53A58F-395B-E34E-974F-C212E9B9E745}" destId="{71621DFA-AD3E-CC48-A3D1-088566281118}" srcOrd="0" destOrd="0" parTransId="{CB671421-7FE8-4F41-9B3C-CC2253A545B3}" sibTransId="{864DB94F-04A8-1846-AFB3-43417D234F21}"/>
    <dgm:cxn modelId="{4C3E2C7F-1D2E-4655-A78A-27F207E64FF6}" type="presOf" srcId="{FC53A58F-395B-E34E-974F-C212E9B9E745}" destId="{9F474F36-DA79-054F-BBFD-666192C13D50}" srcOrd="0" destOrd="0" presId="urn:microsoft.com/office/officeart/2005/8/layout/hChevron3"/>
    <dgm:cxn modelId="{95C4CAC5-B88A-453B-8D70-13CAC2C88719}" type="presOf" srcId="{D3F0A6D6-0FA2-45F8-AF4D-E995798E6A73}" destId="{A8612D2A-892A-4F89-A395-9A98FAF04D82}" srcOrd="0" destOrd="0" presId="urn:microsoft.com/office/officeart/2005/8/layout/hChevron3"/>
    <dgm:cxn modelId="{E29BECCF-4CD0-4C8B-B367-68F288F0752A}" srcId="{FC53A58F-395B-E34E-974F-C212E9B9E745}" destId="{1D29978D-6375-461D-AFDD-E12FF6B400FF}" srcOrd="1" destOrd="0" parTransId="{27AF93DC-62EF-490F-BF95-BE2CE58191FD}" sibTransId="{343F2AF3-CD6D-43F9-9493-B2C1D0FEDA48}"/>
    <dgm:cxn modelId="{4DE26DF6-AF32-4823-85A2-912511404D97}" type="presOf" srcId="{1D29978D-6375-461D-AFDD-E12FF6B400FF}" destId="{BE840A39-1306-4AEF-ADCD-28099CAE7BE1}" srcOrd="0" destOrd="0" presId="urn:microsoft.com/office/officeart/2005/8/layout/hChevron3"/>
    <dgm:cxn modelId="{9B56F1FF-DF04-4335-BFFE-EC7653E4EA87}" srcId="{FC53A58F-395B-E34E-974F-C212E9B9E745}" destId="{D3F0A6D6-0FA2-45F8-AF4D-E995798E6A73}" srcOrd="2" destOrd="0" parTransId="{1FF7585F-8592-41B5-8A81-C0360E064060}" sibTransId="{5F0499E6-A836-4741-8AD6-C1E85B597A6F}"/>
    <dgm:cxn modelId="{1AE3423E-4818-46D4-B01E-377CB3D326C5}" type="presParOf" srcId="{9F474F36-DA79-054F-BBFD-666192C13D50}" destId="{F66021E2-87C1-414D-A414-56A2AAE44F47}" srcOrd="0" destOrd="0" presId="urn:microsoft.com/office/officeart/2005/8/layout/hChevron3"/>
    <dgm:cxn modelId="{CD45549B-2335-4131-8FE7-D21E988D38B2}" type="presParOf" srcId="{9F474F36-DA79-054F-BBFD-666192C13D50}" destId="{847D648B-91A5-F24B-A7E9-1B0D1BDDB165}" srcOrd="1" destOrd="0" presId="urn:microsoft.com/office/officeart/2005/8/layout/hChevron3"/>
    <dgm:cxn modelId="{24118234-8513-478E-A60D-5E0BB83B8B73}" type="presParOf" srcId="{9F474F36-DA79-054F-BBFD-666192C13D50}" destId="{BE840A39-1306-4AEF-ADCD-28099CAE7BE1}" srcOrd="2" destOrd="0" presId="urn:microsoft.com/office/officeart/2005/8/layout/hChevron3"/>
    <dgm:cxn modelId="{0ADC04EB-47DA-4917-8F5F-2660F595DEE6}" type="presParOf" srcId="{9F474F36-DA79-054F-BBFD-666192C13D50}" destId="{9ECB9DCA-17FA-42DF-9A2F-9DB82C0EE3D0}" srcOrd="3" destOrd="0" presId="urn:microsoft.com/office/officeart/2005/8/layout/hChevron3"/>
    <dgm:cxn modelId="{9B24C2AE-E529-474F-A208-4D2CED6A6E57}" type="presParOf" srcId="{9F474F36-DA79-054F-BBFD-666192C13D50}" destId="{A8612D2A-892A-4F89-A395-9A98FAF04D82}" srcOrd="4" destOrd="0" presId="urn:microsoft.com/office/officeart/2005/8/layout/hChevron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21E2-87C1-414D-A414-56A2AAE44F47}">
      <dsp:nvSpPr>
        <dsp:cNvPr id="0" name=""/>
        <dsp:cNvSpPr/>
      </dsp:nvSpPr>
      <dsp:spPr>
        <a:xfrm>
          <a:off x="3799" y="0"/>
          <a:ext cx="3322673" cy="1016192"/>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1</a:t>
          </a:r>
        </a:p>
      </dsp:txBody>
      <dsp:txXfrm>
        <a:off x="3799" y="0"/>
        <a:ext cx="3068625" cy="1016192"/>
      </dsp:txXfrm>
    </dsp:sp>
    <dsp:sp modelId="{BE840A39-1306-4AEF-ADCD-28099CAE7BE1}">
      <dsp:nvSpPr>
        <dsp:cNvPr id="0" name=""/>
        <dsp:cNvSpPr/>
      </dsp:nvSpPr>
      <dsp:spPr>
        <a:xfrm>
          <a:off x="2661938" y="0"/>
          <a:ext cx="3322673" cy="1016192"/>
        </a:xfrm>
        <a:prstGeom prst="chevron">
          <a:avLst/>
        </a:prstGeom>
        <a:solidFill>
          <a:schemeClr val="accent1">
            <a:shade val="80000"/>
            <a:hueOff val="267459"/>
            <a:satOff val="-14837"/>
            <a:lumOff val="158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2</a:t>
          </a:r>
          <a:endParaRPr lang="en-CA" sz="1200" kern="1200" dirty="0">
            <a:latin typeface="Montserrat" panose="00000500000000000000" pitchFamily="2" charset="0"/>
          </a:endParaRPr>
        </a:p>
      </dsp:txBody>
      <dsp:txXfrm>
        <a:off x="3170034" y="0"/>
        <a:ext cx="2306481" cy="1016192"/>
      </dsp:txXfrm>
    </dsp:sp>
    <dsp:sp modelId="{A8612D2A-892A-4F89-A395-9A98FAF04D82}">
      <dsp:nvSpPr>
        <dsp:cNvPr id="0" name=""/>
        <dsp:cNvSpPr/>
      </dsp:nvSpPr>
      <dsp:spPr>
        <a:xfrm>
          <a:off x="5320077" y="0"/>
          <a:ext cx="3322673" cy="1016192"/>
        </a:xfrm>
        <a:prstGeom prst="chevron">
          <a:avLst/>
        </a:prstGeom>
        <a:solidFill>
          <a:schemeClr val="accent1">
            <a:shade val="80000"/>
            <a:hueOff val="534918"/>
            <a:satOff val="-29673"/>
            <a:lumOff val="31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3</a:t>
          </a:r>
          <a:endParaRPr lang="en-CA" sz="1200" kern="1200" dirty="0">
            <a:latin typeface="Montserrat" panose="00000500000000000000" pitchFamily="2" charset="0"/>
          </a:endParaRPr>
        </a:p>
      </dsp:txBody>
      <dsp:txXfrm>
        <a:off x="5828173" y="0"/>
        <a:ext cx="2306481" cy="10161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8/10/2021</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8/10/2021</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a:t>
            </a:fld>
            <a:endParaRPr lang="en-US" dirty="0"/>
          </a:p>
        </p:txBody>
      </p:sp>
    </p:spTree>
    <p:extLst>
      <p:ext uri="{BB962C8B-B14F-4D97-AF65-F5344CB8AC3E}">
        <p14:creationId xmlns:p14="http://schemas.microsoft.com/office/powerpoint/2010/main" val="300724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dirty="0"/>
          </a:p>
        </p:txBody>
      </p:sp>
    </p:spTree>
    <p:extLst>
      <p:ext uri="{BB962C8B-B14F-4D97-AF65-F5344CB8AC3E}">
        <p14:creationId xmlns:p14="http://schemas.microsoft.com/office/powerpoint/2010/main" val="3185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17</a:t>
            </a:fld>
            <a:endParaRPr lang="en-US" dirty="0"/>
          </a:p>
        </p:txBody>
      </p:sp>
    </p:spTree>
    <p:extLst>
      <p:ext uri="{BB962C8B-B14F-4D97-AF65-F5344CB8AC3E}">
        <p14:creationId xmlns:p14="http://schemas.microsoft.com/office/powerpoint/2010/main" val="193854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377677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170224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6</a:t>
            </a:fld>
            <a:endParaRPr lang="en-US" dirty="0"/>
          </a:p>
        </p:txBody>
      </p:sp>
    </p:spTree>
    <p:extLst>
      <p:ext uri="{BB962C8B-B14F-4D97-AF65-F5344CB8AC3E}">
        <p14:creationId xmlns:p14="http://schemas.microsoft.com/office/powerpoint/2010/main" val="340815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95065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9</a:t>
            </a:fld>
            <a:endParaRPr lang="en-US" dirty="0"/>
          </a:p>
        </p:txBody>
      </p:sp>
    </p:spTree>
    <p:extLst>
      <p:ext uri="{BB962C8B-B14F-4D97-AF65-F5344CB8AC3E}">
        <p14:creationId xmlns:p14="http://schemas.microsoft.com/office/powerpoint/2010/main" val="2907799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10</a:t>
            </a:fld>
            <a:endParaRPr lang="en-US" dirty="0"/>
          </a:p>
        </p:txBody>
      </p:sp>
    </p:spTree>
    <p:extLst>
      <p:ext uri="{BB962C8B-B14F-4D97-AF65-F5344CB8AC3E}">
        <p14:creationId xmlns:p14="http://schemas.microsoft.com/office/powerpoint/2010/main" val="87055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11</a:t>
            </a:fld>
            <a:endParaRPr lang="en-US" dirty="0"/>
          </a:p>
        </p:txBody>
      </p:sp>
    </p:spTree>
    <p:extLst>
      <p:ext uri="{BB962C8B-B14F-4D97-AF65-F5344CB8AC3E}">
        <p14:creationId xmlns:p14="http://schemas.microsoft.com/office/powerpoint/2010/main" val="3018289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12</a:t>
            </a:fld>
            <a:endParaRPr lang="en-US" dirty="0"/>
          </a:p>
        </p:txBody>
      </p:sp>
    </p:spTree>
    <p:extLst>
      <p:ext uri="{BB962C8B-B14F-4D97-AF65-F5344CB8AC3E}">
        <p14:creationId xmlns:p14="http://schemas.microsoft.com/office/powerpoint/2010/main" val="31853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4.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ackCover-Dark-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0122FD-5377-C042-9CE6-05CAB010AC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7693" y="2785036"/>
            <a:ext cx="2818202" cy="965200"/>
          </a:xfrm>
          <a:prstGeom prst="rect">
            <a:avLst/>
          </a:prstGeom>
        </p:spPr>
      </p:pic>
    </p:spTree>
    <p:extLst>
      <p:ext uri="{BB962C8B-B14F-4D97-AF65-F5344CB8AC3E}">
        <p14:creationId xmlns:p14="http://schemas.microsoft.com/office/powerpoint/2010/main" val="391424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ases tab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1" y="5054266"/>
            <a:ext cx="12193586" cy="1937084"/>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371475" y="5198224"/>
            <a:ext cx="5689600" cy="1334923"/>
          </a:xfrm>
          <a:prstGeom prst="rect">
            <a:avLst/>
          </a:prstGeom>
        </p:spPr>
        <p:txBody>
          <a:bodyPr lIns="0" tIns="0" rIns="0" bIns="0" numCol="2"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7193883" y="5190061"/>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87CC9A51-A52D-E842-9650-65635AA1CCED}"/>
              </a:ext>
            </a:extLst>
          </p:cNvPr>
          <p:cNvSpPr>
            <a:spLocks noGrp="1"/>
          </p:cNvSpPr>
          <p:nvPr>
            <p:ph type="body" sz="quarter" idx="16"/>
          </p:nvPr>
        </p:nvSpPr>
        <p:spPr>
          <a:xfrm>
            <a:off x="1814518" y="2667857"/>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EE7AE534-5D92-7542-94CD-46B93F8B035B}"/>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9556F70E-8924-D244-81F8-898F318C8A2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06577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48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of Accomplish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B14535-AFB4-DB4C-ADB9-BBB42A2A64E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8638" y="-1"/>
            <a:ext cx="4044950" cy="6873276"/>
          </a:xfrm>
          <a:prstGeom prst="rect">
            <a:avLst/>
          </a:prstGeom>
        </p:spPr>
      </p:pic>
      <p:sp>
        <p:nvSpPr>
          <p:cNvPr id="18" name="Rectangle 17">
            <a:extLst>
              <a:ext uri="{FF2B5EF4-FFF2-40B4-BE49-F238E27FC236}">
                <a16:creationId xmlns:a16="http://schemas.microsoft.com/office/drawing/2014/main" id="{75343A8B-D3CE-D643-83E5-369C20113AA8}"/>
              </a:ext>
            </a:extLst>
          </p:cNvPr>
          <p:cNvSpPr/>
          <p:nvPr userDrawn="1"/>
        </p:nvSpPr>
        <p:spPr>
          <a:xfrm>
            <a:off x="8148638" y="0"/>
            <a:ext cx="404494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4" name="Text Placeholder 13">
            <a:extLst>
              <a:ext uri="{FF2B5EF4-FFF2-40B4-BE49-F238E27FC236}">
                <a16:creationId xmlns:a16="http://schemas.microsoft.com/office/drawing/2014/main" id="{B3A129CD-E31F-6C4B-AE63-A4E96E7F66D2}"/>
              </a:ext>
            </a:extLst>
          </p:cNvPr>
          <p:cNvSpPr>
            <a:spLocks noGrp="1"/>
          </p:cNvSpPr>
          <p:nvPr>
            <p:ph type="body" sz="quarter" idx="10" hasCustomPrompt="1"/>
          </p:nvPr>
        </p:nvSpPr>
        <p:spPr>
          <a:xfrm>
            <a:off x="374493" y="1827340"/>
            <a:ext cx="5319668" cy="377825"/>
          </a:xfrm>
          <a:prstGeom prst="rect">
            <a:avLst/>
          </a:prstGeom>
        </p:spPr>
        <p:txBody>
          <a:bodyPr lIns="0">
            <a:noAutofit/>
          </a:bodyPr>
          <a:lstStyle>
            <a:lvl1pPr marL="0" indent="0">
              <a:lnSpc>
                <a:spcPct val="110000"/>
              </a:lnSpc>
              <a:buNone/>
              <a:defRPr sz="2000" b="1" i="0" u="none">
                <a:solidFill>
                  <a:schemeClr val="accent1"/>
                </a:solidFill>
                <a:latin typeface="Montserrat SemiBold" pitchFamily="2" charset="77"/>
              </a:defRPr>
            </a:lvl1pPr>
            <a:lvl2pPr>
              <a:defRPr sz="2000" b="1" i="0">
                <a:solidFill>
                  <a:schemeClr val="accent1"/>
                </a:solidFill>
                <a:latin typeface="Montserrat SemiBold" pitchFamily="2" charset="77"/>
              </a:defRPr>
            </a:lvl2pPr>
            <a:lvl3pPr>
              <a:defRPr sz="2000" b="1" i="0">
                <a:solidFill>
                  <a:schemeClr val="accent1"/>
                </a:solidFill>
                <a:latin typeface="Montserrat SemiBold" pitchFamily="2" charset="77"/>
              </a:defRPr>
            </a:lvl3pPr>
            <a:lvl4pPr>
              <a:defRPr sz="2000" b="1" i="0">
                <a:solidFill>
                  <a:schemeClr val="accent1"/>
                </a:solidFill>
                <a:latin typeface="Montserrat SemiBold" pitchFamily="2" charset="77"/>
              </a:defRPr>
            </a:lvl4pPr>
            <a:lvl5pPr>
              <a:defRPr sz="2000" b="1" i="0">
                <a:solidFill>
                  <a:schemeClr val="accent1"/>
                </a:solidFill>
                <a:latin typeface="Montserrat SemiBold" pitchFamily="2" charset="77"/>
              </a:defRPr>
            </a:lvl5pPr>
          </a:lstStyle>
          <a:p>
            <a:pPr lvl="0"/>
            <a:r>
              <a:rPr lang="en-US"/>
              <a:t>Problem Solved</a:t>
            </a:r>
          </a:p>
        </p:txBody>
      </p:sp>
      <p:sp>
        <p:nvSpPr>
          <p:cNvPr id="11" name="TextBox 10">
            <a:extLst>
              <a:ext uri="{FF2B5EF4-FFF2-40B4-BE49-F238E27FC236}">
                <a16:creationId xmlns:a16="http://schemas.microsoft.com/office/drawing/2014/main" id="{1FAADCBA-255E-B849-A84F-D25B3C02195D}"/>
              </a:ext>
            </a:extLst>
          </p:cNvPr>
          <p:cNvSpPr txBox="1"/>
          <p:nvPr userDrawn="1"/>
        </p:nvSpPr>
        <p:spPr>
          <a:xfrm>
            <a:off x="8460606" y="739094"/>
            <a:ext cx="3128212" cy="1668992"/>
          </a:xfrm>
          <a:prstGeom prst="rect">
            <a:avLst/>
          </a:prstGeom>
        </p:spPr>
        <p:txBody>
          <a:bodyPr vert="horz" wrap="square" lIns="0" tIns="6931" rIns="0" bIns="0" rtlCol="0">
            <a:noAutofit/>
          </a:bodyPr>
          <a:lstStyle/>
          <a:p>
            <a:pPr rtl="0">
              <a:lnSpc>
                <a:spcPct val="11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If you would like additional support, have our analysts guide you through other phases as part of an Info-Tech workshop.</a:t>
            </a:r>
          </a:p>
        </p:txBody>
      </p:sp>
      <p:sp>
        <p:nvSpPr>
          <p:cNvPr id="15" name="TextBox 14">
            <a:extLst>
              <a:ext uri="{FF2B5EF4-FFF2-40B4-BE49-F238E27FC236}">
                <a16:creationId xmlns:a16="http://schemas.microsoft.com/office/drawing/2014/main" id="{845C2704-E323-6E41-84B8-A3709A2F6FB3}"/>
              </a:ext>
            </a:extLst>
          </p:cNvPr>
          <p:cNvSpPr txBox="1"/>
          <p:nvPr userDrawn="1"/>
        </p:nvSpPr>
        <p:spPr>
          <a:xfrm>
            <a:off x="8441356" y="2914403"/>
            <a:ext cx="3628724" cy="1481761"/>
          </a:xfrm>
          <a:prstGeom prst="rect">
            <a:avLst/>
          </a:prstGeom>
        </p:spPr>
        <p:txBody>
          <a:bodyPr vert="horz" wrap="square" lIns="0" tIns="6931" rIns="0" bIns="0" rtlCol="0">
            <a:noAutofit/>
          </a:bodyPr>
          <a:lstStyle/>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chemeClr val="bg1"/>
                </a:solidFill>
                <a:latin typeface="Exo" panose="02000503000000000000" pitchFamily="2" charset="77"/>
              </a:rPr>
              <a:t>Contact your account representative for more information.</a:t>
            </a:r>
          </a:p>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chemeClr val="bg1"/>
                </a:solidFill>
                <a:latin typeface="Exo" panose="02000503000000000000" pitchFamily="2" charset="77"/>
              </a:rPr>
              <a:t>workshops@infotech.com  </a:t>
            </a:r>
            <a:br>
              <a:rPr lang="en-US" sz="1600" dirty="0">
                <a:solidFill>
                  <a:schemeClr val="bg1"/>
                </a:solidFill>
                <a:latin typeface="Exo" panose="02000503000000000000" pitchFamily="2" charset="77"/>
              </a:rPr>
            </a:br>
            <a:r>
              <a:rPr lang="en-US" sz="1600" dirty="0">
                <a:solidFill>
                  <a:schemeClr val="bg1"/>
                </a:solidFill>
                <a:latin typeface="Exo" panose="02000503000000000000" pitchFamily="2" charset="77"/>
              </a:rPr>
              <a:t>1-888-670-8889</a:t>
            </a:r>
          </a:p>
          <a:p>
            <a:pPr marL="7701" marR="242975" lvl="0" indent="0" algn="l" defTabSz="554492" rtl="0" eaLnBrk="1" fontAlgn="auto" latinLnBrk="0" hangingPunct="1">
              <a:lnSpc>
                <a:spcPct val="110000"/>
              </a:lnSpc>
              <a:spcBef>
                <a:spcPts val="1000"/>
              </a:spcBef>
              <a:spcAft>
                <a:spcPts val="0"/>
              </a:spcAft>
              <a:buClrTx/>
              <a:buSzTx/>
              <a:buFontTx/>
              <a:buNone/>
              <a:tabLst/>
              <a:defRPr/>
            </a:pPr>
            <a:endParaRPr lang="en-US" sz="1600" dirty="0">
              <a:solidFill>
                <a:schemeClr val="bg1"/>
              </a:solidFill>
              <a:latin typeface="Exo" panose="02000503000000000000" pitchFamily="2" charset="77"/>
            </a:endParaRPr>
          </a:p>
        </p:txBody>
      </p:sp>
      <p:sp>
        <p:nvSpPr>
          <p:cNvPr id="19" name="TextBox 18">
            <a:extLst>
              <a:ext uri="{FF2B5EF4-FFF2-40B4-BE49-F238E27FC236}">
                <a16:creationId xmlns:a16="http://schemas.microsoft.com/office/drawing/2014/main" id="{E6640ACC-131C-E349-9AAB-91F1BC775CA0}"/>
              </a:ext>
            </a:extLst>
          </p:cNvPr>
          <p:cNvSpPr txBox="1"/>
          <p:nvPr userDrawn="1"/>
        </p:nvSpPr>
        <p:spPr>
          <a:xfrm>
            <a:off x="336885" y="544781"/>
            <a:ext cx="569815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Summary of Accomplishment</a:t>
            </a:r>
            <a:endParaRPr lang="en-US" sz="4000" b="1" i="0" spc="-30" dirty="0">
              <a:solidFill>
                <a:srgbClr val="717171"/>
              </a:solidFill>
              <a:latin typeface="Montserrat SemiBold" pitchFamily="2" charset="77"/>
              <a:cs typeface="Arial Narrow"/>
            </a:endParaRPr>
          </a:p>
        </p:txBody>
      </p:sp>
      <p:sp>
        <p:nvSpPr>
          <p:cNvPr id="10" name="TextBox 9">
            <a:extLst>
              <a:ext uri="{FF2B5EF4-FFF2-40B4-BE49-F238E27FC236}">
                <a16:creationId xmlns:a16="http://schemas.microsoft.com/office/drawing/2014/main" id="{79D91D97-00C2-684C-8E8B-1CA8A8AB29F2}"/>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3A86E219-348B-4147-B8CE-5C090235D034}"/>
              </a:ext>
            </a:extLst>
          </p:cNvPr>
          <p:cNvSpPr>
            <a:spLocks noGrp="1"/>
          </p:cNvSpPr>
          <p:nvPr>
            <p:ph type="body" sz="quarter" idx="33"/>
          </p:nvPr>
        </p:nvSpPr>
        <p:spPr>
          <a:xfrm>
            <a:off x="371476" y="2306297"/>
            <a:ext cx="5689600" cy="3839322"/>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3579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2576B7"/>
                </a:solidFill>
                <a:latin typeface="Montserrat SemiBold" pitchFamily="2" charset="77"/>
              </a:rPr>
              <a:t>Diagnostics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Info-Tech offers various levels of support to best suit your needs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userDrawn="1">
          <p15:clr>
            <a:srgbClr val="FBAE40"/>
          </p15:clr>
        </p15:guide>
        <p15:guide id="2" orient="horz" pos="19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lated Research B">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3BF8330-F21B-D442-AE37-1705C7870D32}"/>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29" name="Rectangle 28">
            <a:extLst>
              <a:ext uri="{FF2B5EF4-FFF2-40B4-BE49-F238E27FC236}">
                <a16:creationId xmlns:a16="http://schemas.microsoft.com/office/drawing/2014/main" id="{9942D4EE-B043-184F-8E87-10B454B4B973}"/>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3983" y="481675"/>
            <a:ext cx="2419409"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14" name="Picture Placeholder 31">
            <a:extLst>
              <a:ext uri="{FF2B5EF4-FFF2-40B4-BE49-F238E27FC236}">
                <a16:creationId xmlns:a16="http://schemas.microsoft.com/office/drawing/2014/main" id="{9D81BA75-D3B6-FE4B-9E28-055DAEF016DA}"/>
              </a:ext>
            </a:extLst>
          </p:cNvPr>
          <p:cNvSpPr>
            <a:spLocks noGrp="1"/>
          </p:cNvSpPr>
          <p:nvPr>
            <p:ph type="pic" sz="quarter" idx="13"/>
          </p:nvPr>
        </p:nvSpPr>
        <p:spPr>
          <a:xfrm>
            <a:off x="6463627" y="481675"/>
            <a:ext cx="2419409"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15" name="Picture Placeholder 31">
            <a:extLst>
              <a:ext uri="{FF2B5EF4-FFF2-40B4-BE49-F238E27FC236}">
                <a16:creationId xmlns:a16="http://schemas.microsoft.com/office/drawing/2014/main" id="{63BF6C5D-F071-0843-B2AB-0EEC00DDAA7E}"/>
              </a:ext>
            </a:extLst>
          </p:cNvPr>
          <p:cNvSpPr>
            <a:spLocks noGrp="1"/>
          </p:cNvSpPr>
          <p:nvPr>
            <p:ph type="pic" sz="quarter" idx="14"/>
          </p:nvPr>
        </p:nvSpPr>
        <p:spPr>
          <a:xfrm>
            <a:off x="9280205" y="481675"/>
            <a:ext cx="2419409"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4" name="Text Placeholder 3">
            <a:extLst>
              <a:ext uri="{FF2B5EF4-FFF2-40B4-BE49-F238E27FC236}">
                <a16:creationId xmlns:a16="http://schemas.microsoft.com/office/drawing/2014/main" id="{35FEB7B1-6275-0248-A0C2-CFA4FE5E587C}"/>
              </a:ext>
            </a:extLst>
          </p:cNvPr>
          <p:cNvSpPr>
            <a:spLocks noGrp="1"/>
          </p:cNvSpPr>
          <p:nvPr>
            <p:ph type="body" sz="quarter" idx="15" hasCustomPrompt="1"/>
          </p:nvPr>
        </p:nvSpPr>
        <p:spPr>
          <a:xfrm>
            <a:off x="3661721" y="2852939"/>
            <a:ext cx="2435073" cy="446087"/>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24" name="Text Placeholder 3">
            <a:extLst>
              <a:ext uri="{FF2B5EF4-FFF2-40B4-BE49-F238E27FC236}">
                <a16:creationId xmlns:a16="http://schemas.microsoft.com/office/drawing/2014/main" id="{108CB76C-02AD-EF41-B531-F5DB3CB2D699}"/>
              </a:ext>
            </a:extLst>
          </p:cNvPr>
          <p:cNvSpPr>
            <a:spLocks noGrp="1"/>
          </p:cNvSpPr>
          <p:nvPr>
            <p:ph type="body" sz="quarter" idx="19" hasCustomPrompt="1"/>
          </p:nvPr>
        </p:nvSpPr>
        <p:spPr>
          <a:xfrm>
            <a:off x="6476173" y="2852939"/>
            <a:ext cx="2435073" cy="446087"/>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26" name="Text Placeholder 3">
            <a:extLst>
              <a:ext uri="{FF2B5EF4-FFF2-40B4-BE49-F238E27FC236}">
                <a16:creationId xmlns:a16="http://schemas.microsoft.com/office/drawing/2014/main" id="{8AD22B1A-68AA-BD46-9959-0E6C0630032C}"/>
              </a:ext>
            </a:extLst>
          </p:cNvPr>
          <p:cNvSpPr>
            <a:spLocks noGrp="1"/>
          </p:cNvSpPr>
          <p:nvPr>
            <p:ph type="body" sz="quarter" idx="21" hasCustomPrompt="1"/>
          </p:nvPr>
        </p:nvSpPr>
        <p:spPr>
          <a:xfrm>
            <a:off x="9284687" y="2852939"/>
            <a:ext cx="2435073" cy="446087"/>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7" name="Title 1">
            <a:extLst>
              <a:ext uri="{FF2B5EF4-FFF2-40B4-BE49-F238E27FC236}">
                <a16:creationId xmlns:a16="http://schemas.microsoft.com/office/drawing/2014/main" id="{0E684A7A-566C-524F-9059-7AED86894B10}"/>
              </a:ext>
            </a:extLst>
          </p:cNvPr>
          <p:cNvSpPr>
            <a:spLocks noGrp="1"/>
          </p:cNvSpPr>
          <p:nvPr>
            <p:ph type="title" hasCustomPrompt="1"/>
          </p:nvPr>
        </p:nvSpPr>
        <p:spPr>
          <a:xfrm>
            <a:off x="354107" y="530020"/>
            <a:ext cx="2528793"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20" name="Text Placeholder 4">
            <a:extLst>
              <a:ext uri="{FF2B5EF4-FFF2-40B4-BE49-F238E27FC236}">
                <a16:creationId xmlns:a16="http://schemas.microsoft.com/office/drawing/2014/main" id="{601906B8-F10B-5344-931F-79A91218159A}"/>
              </a:ext>
            </a:extLst>
          </p:cNvPr>
          <p:cNvSpPr>
            <a:spLocks noGrp="1"/>
          </p:cNvSpPr>
          <p:nvPr>
            <p:ph type="body" sz="quarter" idx="33"/>
          </p:nvPr>
        </p:nvSpPr>
        <p:spPr>
          <a:xfrm>
            <a:off x="3654167" y="3518409"/>
            <a:ext cx="2551371" cy="23613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7CDAC451-E2DC-5E43-8A65-BDD2C214A4E3}"/>
              </a:ext>
            </a:extLst>
          </p:cNvPr>
          <p:cNvSpPr>
            <a:spLocks noGrp="1"/>
          </p:cNvSpPr>
          <p:nvPr>
            <p:ph type="body" sz="quarter" idx="34"/>
          </p:nvPr>
        </p:nvSpPr>
        <p:spPr>
          <a:xfrm>
            <a:off x="6477794" y="3518409"/>
            <a:ext cx="2551371" cy="23613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20852FC8-6DA5-4540-982F-D5CBC2F29FE2}"/>
              </a:ext>
            </a:extLst>
          </p:cNvPr>
          <p:cNvSpPr>
            <a:spLocks noGrp="1"/>
          </p:cNvSpPr>
          <p:nvPr>
            <p:ph type="body" sz="quarter" idx="35"/>
          </p:nvPr>
        </p:nvSpPr>
        <p:spPr>
          <a:xfrm>
            <a:off x="9297194" y="3518409"/>
            <a:ext cx="2551371" cy="23613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459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8985" y="1552498"/>
            <a:ext cx="5477732" cy="4503847"/>
          </a:xfrm>
          <a:prstGeom prst="rect">
            <a:avLst/>
          </a:prstGeom>
        </p:spPr>
        <p:txBody>
          <a:bodyPr lIns="0" tIns="0" rIns="0" bIns="0">
            <a:noAutofit/>
          </a:bodyPr>
          <a:lstStyle>
            <a:lvl1pPr marL="0" indent="0" algn="l">
              <a:lnSpc>
                <a:spcPct val="110000"/>
              </a:lnSpc>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106" y="530021"/>
            <a:ext cx="6713321" cy="1130188"/>
          </a:xfrm>
        </p:spPr>
        <p:txBody>
          <a:bodyPr>
            <a:noAutofit/>
          </a:bodyPr>
          <a:lstStyle>
            <a:lvl1pPr>
              <a:defRPr>
                <a:solidFill>
                  <a:srgbClr val="2576B7"/>
                </a:solidFill>
              </a:defRPr>
            </a:lvl1pPr>
          </a:lstStyle>
          <a:p>
            <a:r>
              <a:rPr lang="en-US"/>
              <a:t>Bibliography</a:t>
            </a:r>
          </a:p>
        </p:txBody>
      </p:sp>
      <p:sp>
        <p:nvSpPr>
          <p:cNvPr id="7" name="Text Placeholder 10">
            <a:extLst>
              <a:ext uri="{FF2B5EF4-FFF2-40B4-BE49-F238E27FC236}">
                <a16:creationId xmlns:a16="http://schemas.microsoft.com/office/drawing/2014/main" id="{F31CD5B0-F94C-7D4D-97FF-D8D98F6F0C8E}"/>
              </a:ext>
            </a:extLst>
          </p:cNvPr>
          <p:cNvSpPr>
            <a:spLocks noGrp="1"/>
          </p:cNvSpPr>
          <p:nvPr>
            <p:ph type="body" sz="quarter" idx="13" hasCustomPrompt="1"/>
          </p:nvPr>
        </p:nvSpPr>
        <p:spPr>
          <a:xfrm>
            <a:off x="381794" y="1552498"/>
            <a:ext cx="5477732" cy="4503847"/>
          </a:xfrm>
          <a:prstGeom prst="rect">
            <a:avLst/>
          </a:prstGeom>
        </p:spPr>
        <p:txBody>
          <a:bodyPr lIns="0" tIns="0" rIns="0" bIns="0">
            <a:noAutofit/>
          </a:bodyPr>
          <a:lstStyle>
            <a:lvl1pPr marL="0" indent="0" algn="l">
              <a:lnSpc>
                <a:spcPct val="110000"/>
              </a:lnSpc>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Tree>
    <p:extLst>
      <p:ext uri="{BB962C8B-B14F-4D97-AF65-F5344CB8AC3E}">
        <p14:creationId xmlns:p14="http://schemas.microsoft.com/office/powerpoint/2010/main" val="616787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7885768"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D050D33A-BAAD-1241-BF28-F42F2761FBCA}"/>
              </a:ext>
            </a:extLst>
          </p:cNvPr>
          <p:cNvSpPr>
            <a:spLocks noGrp="1"/>
          </p:cNvSpPr>
          <p:nvPr>
            <p:ph type="body" sz="quarter" idx="33"/>
          </p:nvPr>
        </p:nvSpPr>
        <p:spPr>
          <a:xfrm>
            <a:off x="371475" y="3114371"/>
            <a:ext cx="6678613" cy="2403927"/>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248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735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Slide-blue-leftSideba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1F8296-8DED-48CF-845F-6F3B506B8422}"/>
              </a:ext>
            </a:extLst>
          </p:cNvPr>
          <p:cNvSpPr/>
          <p:nvPr userDrawn="1"/>
        </p:nvSpPr>
        <p:spPr>
          <a:xfrm>
            <a:off x="-1" y="0"/>
            <a:ext cx="4260849"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tx1">
                    <a:lumMod val="50000"/>
                  </a:schemeClr>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508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Dark-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34B150E7-0967-3246-ABB2-972057E9D2B9}"/>
              </a:ext>
            </a:extLst>
          </p:cNvPr>
          <p:cNvSpPr>
            <a:spLocks noGrp="1"/>
          </p:cNvSpPr>
          <p:nvPr>
            <p:ph type="body" sz="quarter" idx="10" hasCustomPrompt="1"/>
          </p:nvPr>
        </p:nvSpPr>
        <p:spPr>
          <a:xfrm>
            <a:off x="650874" y="1079498"/>
            <a:ext cx="7385845" cy="1306512"/>
          </a:xfrm>
          <a:prstGeom prst="rect">
            <a:avLst/>
          </a:prstGeom>
        </p:spPr>
        <p:txBody>
          <a:bodyPr/>
          <a:lstStyle>
            <a:lvl1pPr>
              <a:lnSpc>
                <a:spcPct val="90000"/>
              </a:lnSpc>
              <a:defRPr sz="4400" b="1" i="0">
                <a:solidFill>
                  <a:schemeClr val="bg1"/>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7FB5A696-0DF3-A945-B3D5-4B0D13DD0D4A}"/>
              </a:ext>
            </a:extLst>
          </p:cNvPr>
          <p:cNvSpPr>
            <a:spLocks noGrp="1"/>
          </p:cNvSpPr>
          <p:nvPr>
            <p:ph type="body" sz="quarter" idx="11" hasCustomPrompt="1"/>
          </p:nvPr>
        </p:nvSpPr>
        <p:spPr>
          <a:xfrm>
            <a:off x="650875" y="2482056"/>
            <a:ext cx="5703626" cy="1893887"/>
          </a:xfrm>
          <a:prstGeom prst="rect">
            <a:avLst/>
          </a:prstGeom>
        </p:spPr>
        <p:txBody>
          <a:bodyPr/>
          <a:lstStyle>
            <a:lvl1pPr>
              <a:lnSpc>
                <a:spcPct val="100000"/>
              </a:lnSpc>
              <a:defRPr sz="2400" b="0" i="0">
                <a:solidFill>
                  <a:schemeClr val="bg1"/>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4163167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345"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63" y="530021"/>
            <a:ext cx="667272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5762" y="0"/>
            <a:ext cx="418782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75" y="2508316"/>
            <a:ext cx="6678613"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904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673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Slide-smaller headers">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639749"/>
            <a:ext cx="4967041" cy="1130188"/>
          </a:xfrm>
        </p:spPr>
        <p:txBody>
          <a:bodyPr>
            <a:noAutofit/>
          </a:bodyPr>
          <a:lstStyle>
            <a:lvl1pPr>
              <a:lnSpc>
                <a:spcPct val="90000"/>
              </a:lnSpc>
              <a:defRPr sz="3000" b="0" i="0"/>
            </a:lvl1pPr>
          </a:lstStyle>
          <a:p>
            <a:r>
              <a:rPr lang="en-US"/>
              <a:t>Click to edit Master title style</a:t>
            </a:r>
          </a:p>
        </p:txBody>
      </p:sp>
      <p:sp>
        <p:nvSpPr>
          <p:cNvPr id="8" name="Text Placeholder 4">
            <a:extLst>
              <a:ext uri="{FF2B5EF4-FFF2-40B4-BE49-F238E27FC236}">
                <a16:creationId xmlns:a16="http://schemas.microsoft.com/office/drawing/2014/main" id="{72B6490B-6D4F-0845-B0AE-4710BA366ADC}"/>
              </a:ext>
            </a:extLst>
          </p:cNvPr>
          <p:cNvSpPr>
            <a:spLocks noGrp="1"/>
          </p:cNvSpPr>
          <p:nvPr>
            <p:ph type="body" sz="quarter" idx="33"/>
          </p:nvPr>
        </p:nvSpPr>
        <p:spPr>
          <a:xfrm>
            <a:off x="371475" y="3135637"/>
            <a:ext cx="6678613" cy="2648475"/>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330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31214"/>
            <a:ext cx="12193588"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92" dirty="0">
              <a:solidFill>
                <a:srgbClr val="FFFFFF"/>
              </a:solidFill>
            </a:endParaRPr>
          </a:p>
        </p:txBody>
      </p:sp>
      <p:sp>
        <p:nvSpPr>
          <p:cNvPr id="2" name="Title 1"/>
          <p:cNvSpPr>
            <a:spLocks noGrp="1"/>
          </p:cNvSpPr>
          <p:nvPr>
            <p:ph type="title" hasCustomPrompt="1"/>
          </p:nvPr>
        </p:nvSpPr>
        <p:spPr>
          <a:xfrm>
            <a:off x="0" y="-31213"/>
            <a:ext cx="12193588" cy="1124744"/>
          </a:xfrm>
        </p:spPr>
        <p:txBody>
          <a:bodyPr/>
          <a:lstStyle>
            <a:lvl1pPr marL="182563" indent="0">
              <a:defRPr>
                <a:solidFill>
                  <a:schemeClr val="bg1"/>
                </a:solidFill>
                <a:latin typeface="+mn-lt"/>
              </a:defRPr>
            </a:lvl1pPr>
          </a:lstStyle>
          <a:p>
            <a:r>
              <a:rPr lang="en-US" dirty="0"/>
              <a:t>Executive Brief slide</a:t>
            </a:r>
            <a:endParaRPr lang="en-CA" dirty="0"/>
          </a:p>
        </p:txBody>
      </p:sp>
    </p:spTree>
    <p:extLst>
      <p:ext uri="{BB962C8B-B14F-4D97-AF65-F5344CB8AC3E}">
        <p14:creationId xmlns:p14="http://schemas.microsoft.com/office/powerpoint/2010/main" val="239822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106" y="530021"/>
            <a:ext cx="2644071"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851" y="1713470"/>
            <a:ext cx="7424644" cy="4337706"/>
          </a:xfrm>
          <a:prstGeom prst="rect">
            <a:avLst/>
          </a:prstGeom>
        </p:spPr>
        <p:txBody>
          <a:bodyPr lIns="0" tIns="0" rIns="0" bIns="0" numCol="2" spcCol="360000">
            <a:noAutofit/>
          </a:bodyPr>
          <a:lstStyle>
            <a:lvl1pPr marL="14288" marR="0" indent="-230188" algn="l" defTabSz="914400" rtl="0" eaLnBrk="1" fontAlgn="auto" latinLnBrk="0" hangingPunct="1">
              <a:lnSpc>
                <a:spcPct val="90000"/>
              </a:lnSpc>
              <a:spcBef>
                <a:spcPts val="1000"/>
              </a:spcBef>
              <a:spcAft>
                <a:spcPts val="800"/>
              </a:spcAft>
              <a:buClrTx/>
              <a:buSzTx/>
              <a:buFont typeface="Arial" panose="020B0604020202020204" pitchFamily="34" charset="0"/>
              <a:buNone/>
              <a:tabLst>
                <a:tab pos="439738" algn="l"/>
              </a:tabLst>
              <a:defRPr sz="1600" b="0" i="0">
                <a:solidFill>
                  <a:srgbClr val="000000"/>
                </a:solidFill>
                <a:latin typeface="Montserrat"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396822990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71717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Light"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Light"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Light"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64650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71717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1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1"/>
            <a:ext cx="3259394"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710797"/>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88813"/>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90932"/>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2400" y="1710872"/>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2400" y="32766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2400" y="48768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373356"/>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seStudy-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4106" y="544309"/>
            <a:ext cx="4239409" cy="1130188"/>
          </a:xfrm>
        </p:spPr>
        <p:txBody>
          <a:bodyPr>
            <a:noAutofit/>
          </a:bodyPr>
          <a:lstStyle>
            <a:lvl1pPr>
              <a:lnSpc>
                <a:spcPct val="90000"/>
              </a:lnSpc>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5" name="Picture Placeholder 4">
            <a:extLst>
              <a:ext uri="{FF2B5EF4-FFF2-40B4-BE49-F238E27FC236}">
                <a16:creationId xmlns:a16="http://schemas.microsoft.com/office/drawing/2014/main" id="{AFE4CAC1-B9B9-024E-B3E7-4D1206EF72DF}"/>
              </a:ext>
            </a:extLst>
          </p:cNvPr>
          <p:cNvSpPr>
            <a:spLocks noGrp="1"/>
          </p:cNvSpPr>
          <p:nvPr>
            <p:ph type="pic" sz="quarter" idx="30"/>
          </p:nvPr>
        </p:nvSpPr>
        <p:spPr>
          <a:xfrm>
            <a:off x="7032624" y="2124635"/>
            <a:ext cx="4860925" cy="4047564"/>
          </a:xfrm>
          <a:prstGeom prst="rect">
            <a:avLst/>
          </a:prstGeom>
        </p:spPr>
        <p:txBody>
          <a:bodyPr>
            <a:noAutofit/>
          </a:bodyPr>
          <a:lstStyle>
            <a:lvl1pPr marL="0" indent="0">
              <a:buNone/>
              <a:defRPr b="0" i="0">
                <a:latin typeface="Roboto Condensed Light" panose="02000000000000000000" pitchFamily="2" charset="0"/>
              </a:defRPr>
            </a:lvl1pPr>
          </a:lstStyle>
          <a:p>
            <a:endParaRPr lang="en-US" dirty="0"/>
          </a:p>
        </p:txBody>
      </p:sp>
      <p:sp>
        <p:nvSpPr>
          <p:cNvPr id="14" name="Text Placeholder 12">
            <a:extLst>
              <a:ext uri="{FF2B5EF4-FFF2-40B4-BE49-F238E27FC236}">
                <a16:creationId xmlns:a16="http://schemas.microsoft.com/office/drawing/2014/main" id="{7D441952-BD23-B242-9B5C-D5C6DA3DE40B}"/>
              </a:ext>
            </a:extLst>
          </p:cNvPr>
          <p:cNvSpPr>
            <a:spLocks noGrp="1"/>
          </p:cNvSpPr>
          <p:nvPr>
            <p:ph type="body" sz="quarter" idx="15"/>
          </p:nvPr>
        </p:nvSpPr>
        <p:spPr>
          <a:xfrm>
            <a:off x="8005763" y="1124222"/>
            <a:ext cx="1404051" cy="410110"/>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8D823B61-7726-3346-846D-40B1264E5986}"/>
              </a:ext>
            </a:extLst>
          </p:cNvPr>
          <p:cNvSpPr>
            <a:spLocks noGrp="1"/>
          </p:cNvSpPr>
          <p:nvPr>
            <p:ph type="body" sz="quarter" idx="16" hasCustomPrompt="1"/>
          </p:nvPr>
        </p:nvSpPr>
        <p:spPr>
          <a:xfrm>
            <a:off x="8005764" y="977814"/>
            <a:ext cx="1173968" cy="122566"/>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16" name="Text Placeholder 12">
            <a:extLst>
              <a:ext uri="{FF2B5EF4-FFF2-40B4-BE49-F238E27FC236}">
                <a16:creationId xmlns:a16="http://schemas.microsoft.com/office/drawing/2014/main" id="{AF958D72-D010-BD41-AAB3-D39EB2105AF5}"/>
              </a:ext>
            </a:extLst>
          </p:cNvPr>
          <p:cNvSpPr>
            <a:spLocks noGrp="1"/>
          </p:cNvSpPr>
          <p:nvPr>
            <p:ph type="body" sz="quarter" idx="17"/>
          </p:nvPr>
        </p:nvSpPr>
        <p:spPr>
          <a:xfrm>
            <a:off x="9603439" y="1124222"/>
            <a:ext cx="2245661"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B09F62B-9BDB-BC45-A3AC-9FFB6C0402B7}"/>
              </a:ext>
            </a:extLst>
          </p:cNvPr>
          <p:cNvSpPr>
            <a:spLocks noGrp="1"/>
          </p:cNvSpPr>
          <p:nvPr>
            <p:ph type="body" sz="quarter" idx="18" hasCustomPrompt="1"/>
          </p:nvPr>
        </p:nvSpPr>
        <p:spPr>
          <a:xfrm>
            <a:off x="9606841" y="977814"/>
            <a:ext cx="2230468"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20" name="Text Placeholder 14">
            <a:extLst>
              <a:ext uri="{FF2B5EF4-FFF2-40B4-BE49-F238E27FC236}">
                <a16:creationId xmlns:a16="http://schemas.microsoft.com/office/drawing/2014/main" id="{1BC12CB5-9BB7-8C49-8194-139E3BAA7D69}"/>
              </a:ext>
            </a:extLst>
          </p:cNvPr>
          <p:cNvSpPr>
            <a:spLocks noGrp="1"/>
          </p:cNvSpPr>
          <p:nvPr>
            <p:ph type="body" sz="quarter" idx="32" hasCustomPrompt="1"/>
          </p:nvPr>
        </p:nvSpPr>
        <p:spPr>
          <a:xfrm>
            <a:off x="381794" y="5157693"/>
            <a:ext cx="3764382" cy="466166"/>
          </a:xfrm>
          <a:prstGeom prst="rect">
            <a:avLst/>
          </a:prstGeom>
        </p:spPr>
        <p:txBody>
          <a:bodyPr lIns="0" tIns="0" rIns="0" bIns="0">
            <a:noAutofit/>
          </a:bodyPr>
          <a:lstStyle>
            <a:lvl1pPr marL="0" indent="0" algn="l">
              <a:lnSpc>
                <a:spcPct val="9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Text Placeholder 11">
            <a:extLst>
              <a:ext uri="{FF2B5EF4-FFF2-40B4-BE49-F238E27FC236}">
                <a16:creationId xmlns:a16="http://schemas.microsoft.com/office/drawing/2014/main" id="{36501568-0B5A-3B46-9D7A-7765F33AA1B2}"/>
              </a:ext>
            </a:extLst>
          </p:cNvPr>
          <p:cNvSpPr>
            <a:spLocks noGrp="1"/>
          </p:cNvSpPr>
          <p:nvPr>
            <p:ph type="body" sz="quarter" idx="11"/>
          </p:nvPr>
        </p:nvSpPr>
        <p:spPr>
          <a:xfrm>
            <a:off x="367657" y="1998139"/>
            <a:ext cx="5247331" cy="364061"/>
          </a:xfrm>
          <a:prstGeom prst="rect">
            <a:avLst/>
          </a:prstGeom>
        </p:spPr>
        <p:txBody>
          <a:bodyPr lIns="0" tIns="0" rIns="0" bIns="0">
            <a:noAutofit/>
          </a:bodyPr>
          <a:lstStyle>
            <a:lvl1pPr marL="0" indent="0">
              <a:lnSpc>
                <a:spcPct val="90000"/>
              </a:lnSpc>
              <a:buNone/>
              <a:defRPr sz="2000" b="1" i="0" spc="0">
                <a:solidFill>
                  <a:srgbClr val="717272"/>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462CEC65-B9EA-EA44-A6D5-1231E78B0881}"/>
              </a:ext>
            </a:extLst>
          </p:cNvPr>
          <p:cNvSpPr>
            <a:spLocks noGrp="1"/>
          </p:cNvSpPr>
          <p:nvPr>
            <p:ph type="body" sz="quarter" idx="33"/>
          </p:nvPr>
        </p:nvSpPr>
        <p:spPr>
          <a:xfrm>
            <a:off x="371475" y="2412622"/>
            <a:ext cx="5689600" cy="2605945"/>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1C874C85-5C23-4C46-A544-C114B1F3C76E}"/>
              </a:ext>
            </a:extLst>
          </p:cNvPr>
          <p:cNvSpPr>
            <a:spLocks noGrp="1"/>
          </p:cNvSpPr>
          <p:nvPr>
            <p:ph type="body" sz="quarter" idx="34"/>
          </p:nvPr>
        </p:nvSpPr>
        <p:spPr>
          <a:xfrm>
            <a:off x="371475" y="5410201"/>
            <a:ext cx="5689600" cy="79921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25655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Study-Text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4106" y="544309"/>
            <a:ext cx="4239409" cy="1130188"/>
          </a:xfrm>
        </p:spPr>
        <p:txBody>
          <a:bodyPr>
            <a:noAutofit/>
          </a:bodyPr>
          <a:lstStyle>
            <a:lvl1pPr>
              <a:lnSpc>
                <a:spcPct val="90000"/>
              </a:lnSpc>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23" name="Text Placeholder 12">
            <a:extLst>
              <a:ext uri="{FF2B5EF4-FFF2-40B4-BE49-F238E27FC236}">
                <a16:creationId xmlns:a16="http://schemas.microsoft.com/office/drawing/2014/main" id="{29150395-533A-924C-B5E0-5EE9880D89B5}"/>
              </a:ext>
            </a:extLst>
          </p:cNvPr>
          <p:cNvSpPr>
            <a:spLocks noGrp="1"/>
          </p:cNvSpPr>
          <p:nvPr>
            <p:ph type="body" sz="quarter" idx="28"/>
          </p:nvPr>
        </p:nvSpPr>
        <p:spPr>
          <a:xfrm>
            <a:off x="5151718" y="925505"/>
            <a:ext cx="2597946" cy="381201"/>
          </a:xfrm>
          <a:prstGeom prst="rect">
            <a:avLst/>
          </a:prstGeom>
        </p:spPr>
        <p:txBody>
          <a:bodyPr lIns="0" tIns="0" rIns="0" bIns="0">
            <a:noAutofit/>
          </a:bodyPr>
          <a:lstStyle>
            <a:lvl1pPr marL="0" indent="0" algn="r">
              <a:lnSpc>
                <a:spcPct val="90000"/>
              </a:lnSpc>
              <a:buNone/>
              <a:defRPr sz="2000" b="0" i="0">
                <a:solidFill>
                  <a:srgbClr val="717272"/>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12">
            <a:extLst>
              <a:ext uri="{FF2B5EF4-FFF2-40B4-BE49-F238E27FC236}">
                <a16:creationId xmlns:a16="http://schemas.microsoft.com/office/drawing/2014/main" id="{3300E188-1864-0246-AEEF-0DA302745A09}"/>
              </a:ext>
            </a:extLst>
          </p:cNvPr>
          <p:cNvSpPr>
            <a:spLocks noGrp="1"/>
          </p:cNvSpPr>
          <p:nvPr>
            <p:ph type="body" sz="quarter" idx="15"/>
          </p:nvPr>
        </p:nvSpPr>
        <p:spPr>
          <a:xfrm>
            <a:off x="8260185" y="1124222"/>
            <a:ext cx="1381527"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12">
            <a:extLst>
              <a:ext uri="{FF2B5EF4-FFF2-40B4-BE49-F238E27FC236}">
                <a16:creationId xmlns:a16="http://schemas.microsoft.com/office/drawing/2014/main" id="{4042EDEF-8EFA-AA4F-9826-DC81E340633B}"/>
              </a:ext>
            </a:extLst>
          </p:cNvPr>
          <p:cNvSpPr>
            <a:spLocks noGrp="1"/>
          </p:cNvSpPr>
          <p:nvPr>
            <p:ph type="body" sz="quarter" idx="16" hasCustomPrompt="1"/>
          </p:nvPr>
        </p:nvSpPr>
        <p:spPr>
          <a:xfrm>
            <a:off x="8260186" y="977814"/>
            <a:ext cx="1372180"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32" name="Text Placeholder 12">
            <a:extLst>
              <a:ext uri="{FF2B5EF4-FFF2-40B4-BE49-F238E27FC236}">
                <a16:creationId xmlns:a16="http://schemas.microsoft.com/office/drawing/2014/main" id="{70B19ABB-4B00-E74B-89A8-C90E3AFF7591}"/>
              </a:ext>
            </a:extLst>
          </p:cNvPr>
          <p:cNvSpPr>
            <a:spLocks noGrp="1"/>
          </p:cNvSpPr>
          <p:nvPr>
            <p:ph type="body" sz="quarter" idx="17"/>
          </p:nvPr>
        </p:nvSpPr>
        <p:spPr>
          <a:xfrm>
            <a:off x="9603439" y="1124222"/>
            <a:ext cx="2245661"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3" name="Text Placeholder 12">
            <a:extLst>
              <a:ext uri="{FF2B5EF4-FFF2-40B4-BE49-F238E27FC236}">
                <a16:creationId xmlns:a16="http://schemas.microsoft.com/office/drawing/2014/main" id="{4481DEEF-1C68-3741-B514-B679F5DBB677}"/>
              </a:ext>
            </a:extLst>
          </p:cNvPr>
          <p:cNvSpPr>
            <a:spLocks noGrp="1"/>
          </p:cNvSpPr>
          <p:nvPr>
            <p:ph type="body" sz="quarter" idx="18" hasCustomPrompt="1"/>
          </p:nvPr>
        </p:nvSpPr>
        <p:spPr>
          <a:xfrm>
            <a:off x="9606841" y="977814"/>
            <a:ext cx="2230468"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36" name="Text Placeholder 14">
            <a:extLst>
              <a:ext uri="{FF2B5EF4-FFF2-40B4-BE49-F238E27FC236}">
                <a16:creationId xmlns:a16="http://schemas.microsoft.com/office/drawing/2014/main" id="{92FE754F-3797-DD43-AF5E-29DB12099C03}"/>
              </a:ext>
            </a:extLst>
          </p:cNvPr>
          <p:cNvSpPr>
            <a:spLocks noGrp="1"/>
          </p:cNvSpPr>
          <p:nvPr>
            <p:ph type="body" sz="quarter" idx="31" hasCustomPrompt="1"/>
          </p:nvPr>
        </p:nvSpPr>
        <p:spPr>
          <a:xfrm>
            <a:off x="381794" y="5157693"/>
            <a:ext cx="3764382" cy="466166"/>
          </a:xfrm>
          <a:prstGeom prst="rect">
            <a:avLst/>
          </a:prstGeom>
        </p:spPr>
        <p:txBody>
          <a:bodyPr lIns="0" tIns="0" rIns="0" bIns="0">
            <a:noAutofit/>
          </a:bodyPr>
          <a:lstStyle>
            <a:lvl1pPr marL="0" indent="0" algn="l">
              <a:lnSpc>
                <a:spcPct val="9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37" name="Text Placeholder 11">
            <a:extLst>
              <a:ext uri="{FF2B5EF4-FFF2-40B4-BE49-F238E27FC236}">
                <a16:creationId xmlns:a16="http://schemas.microsoft.com/office/drawing/2014/main" id="{80FAEFFE-1DAD-5547-BDCC-FC025A6BEEB1}"/>
              </a:ext>
            </a:extLst>
          </p:cNvPr>
          <p:cNvSpPr>
            <a:spLocks noGrp="1"/>
          </p:cNvSpPr>
          <p:nvPr>
            <p:ph type="body" sz="quarter" idx="11"/>
          </p:nvPr>
        </p:nvSpPr>
        <p:spPr>
          <a:xfrm>
            <a:off x="367657" y="1998139"/>
            <a:ext cx="4761556" cy="364061"/>
          </a:xfrm>
          <a:prstGeom prst="rect">
            <a:avLst/>
          </a:prstGeom>
        </p:spPr>
        <p:txBody>
          <a:bodyPr lIns="0" tIns="0" rIns="0" bIns="0">
            <a:noAutofit/>
          </a:bodyPr>
          <a:lstStyle>
            <a:lvl1pPr marL="0" indent="0">
              <a:lnSpc>
                <a:spcPct val="90000"/>
              </a:lnSpc>
              <a:buNone/>
              <a:defRPr sz="2000" b="1" i="0" spc="0">
                <a:solidFill>
                  <a:srgbClr val="717272"/>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Rectangle 37">
            <a:extLst>
              <a:ext uri="{FF2B5EF4-FFF2-40B4-BE49-F238E27FC236}">
                <a16:creationId xmlns:a16="http://schemas.microsoft.com/office/drawing/2014/main" id="{B584FF99-9DA9-0047-B0E1-4CADD3930676}"/>
              </a:ext>
            </a:extLst>
          </p:cNvPr>
          <p:cNvSpPr/>
          <p:nvPr userDrawn="1"/>
        </p:nvSpPr>
        <p:spPr>
          <a:xfrm>
            <a:off x="7032625" y="2124635"/>
            <a:ext cx="4860925"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sp>
        <p:nvSpPr>
          <p:cNvPr id="39" name="Text Placeholder 14">
            <a:extLst>
              <a:ext uri="{FF2B5EF4-FFF2-40B4-BE49-F238E27FC236}">
                <a16:creationId xmlns:a16="http://schemas.microsoft.com/office/drawing/2014/main" id="{258EAA78-7F51-8E4F-9E61-E2647A6F8767}"/>
              </a:ext>
            </a:extLst>
          </p:cNvPr>
          <p:cNvSpPr>
            <a:spLocks noGrp="1"/>
          </p:cNvSpPr>
          <p:nvPr>
            <p:ph type="body" sz="quarter" idx="19"/>
          </p:nvPr>
        </p:nvSpPr>
        <p:spPr>
          <a:xfrm>
            <a:off x="7580896" y="2505635"/>
            <a:ext cx="3764382" cy="466166"/>
          </a:xfrm>
          <a:prstGeom prst="rect">
            <a:avLst/>
          </a:prstGeom>
        </p:spPr>
        <p:txBody>
          <a:bodyPr lIns="0" tIns="0" rIns="0" bIns="0">
            <a:noAutofit/>
          </a:bodyPr>
          <a:lstStyle>
            <a:lvl1pPr marL="0" indent="0" algn="ctr">
              <a:lnSpc>
                <a:spcPct val="100000"/>
              </a:lnSpc>
              <a:buNone/>
              <a:defRPr sz="1200" b="1" i="0">
                <a:solidFill>
                  <a:srgbClr val="717272"/>
                </a:solidFill>
                <a:latin typeface="Montserrat"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0" name="Text Placeholder 14">
            <a:extLst>
              <a:ext uri="{FF2B5EF4-FFF2-40B4-BE49-F238E27FC236}">
                <a16:creationId xmlns:a16="http://schemas.microsoft.com/office/drawing/2014/main" id="{4B9AA5B1-BA22-C24C-A0E6-CA575EEBE6A3}"/>
              </a:ext>
            </a:extLst>
          </p:cNvPr>
          <p:cNvSpPr>
            <a:spLocks noGrp="1"/>
          </p:cNvSpPr>
          <p:nvPr>
            <p:ph type="body" sz="quarter" idx="21"/>
          </p:nvPr>
        </p:nvSpPr>
        <p:spPr>
          <a:xfrm>
            <a:off x="7930078" y="5545418"/>
            <a:ext cx="1523206" cy="363070"/>
          </a:xfrm>
          <a:prstGeom prst="rect">
            <a:avLst/>
          </a:prstGeom>
        </p:spPr>
        <p:txBody>
          <a:bodyPr lIns="0" tIns="0" rIns="0" bIns="0">
            <a:noAutofit/>
          </a:bodyPr>
          <a:lstStyle>
            <a:lvl1pPr marL="0" indent="0" algn="l">
              <a:lnSpc>
                <a:spcPct val="100000"/>
              </a:lnSpc>
              <a:buNone/>
              <a:defRPr sz="10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1" name="Text Placeholder 14">
            <a:extLst>
              <a:ext uri="{FF2B5EF4-FFF2-40B4-BE49-F238E27FC236}">
                <a16:creationId xmlns:a16="http://schemas.microsoft.com/office/drawing/2014/main" id="{2755B4EA-F05E-CC41-A285-92E1AF10B13A}"/>
              </a:ext>
            </a:extLst>
          </p:cNvPr>
          <p:cNvSpPr>
            <a:spLocks noGrp="1"/>
          </p:cNvSpPr>
          <p:nvPr>
            <p:ph type="body" sz="quarter" idx="22"/>
          </p:nvPr>
        </p:nvSpPr>
        <p:spPr>
          <a:xfrm>
            <a:off x="7648132" y="3106269"/>
            <a:ext cx="3629911" cy="413999"/>
          </a:xfrm>
          <a:prstGeom prst="rect">
            <a:avLst/>
          </a:prstGeom>
          <a:solidFill>
            <a:srgbClr val="2576B7"/>
          </a:solidFill>
        </p:spPr>
        <p:txBody>
          <a:bodyPr lIns="0" tIns="0" rIns="0" bIns="0" anchor="ctr" anchorCtr="0">
            <a:noAutofit/>
          </a:bodyPr>
          <a:lstStyle>
            <a:lvl1pPr marL="0" indent="0" algn="ctr">
              <a:lnSpc>
                <a:spcPct val="1000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2" name="Text Placeholder 14">
            <a:extLst>
              <a:ext uri="{FF2B5EF4-FFF2-40B4-BE49-F238E27FC236}">
                <a16:creationId xmlns:a16="http://schemas.microsoft.com/office/drawing/2014/main" id="{6A0DA0F8-4895-FF44-B91D-5112B0B838EB}"/>
              </a:ext>
            </a:extLst>
          </p:cNvPr>
          <p:cNvSpPr>
            <a:spLocks noGrp="1"/>
          </p:cNvSpPr>
          <p:nvPr>
            <p:ph type="body" sz="quarter" idx="23"/>
          </p:nvPr>
        </p:nvSpPr>
        <p:spPr>
          <a:xfrm>
            <a:off x="7648132" y="3555625"/>
            <a:ext cx="3629911" cy="413999"/>
          </a:xfrm>
          <a:prstGeom prst="rect">
            <a:avLst/>
          </a:prstGeom>
          <a:solidFill>
            <a:srgbClr val="2576B7"/>
          </a:solidFill>
        </p:spPr>
        <p:txBody>
          <a:bodyPr lIns="0" tIns="0" rIns="0" bIns="0" anchor="ctr" anchorCtr="0">
            <a:noAutofit/>
          </a:bodyPr>
          <a:lstStyle>
            <a:lvl1pPr marL="0" indent="0" algn="ctr">
              <a:lnSpc>
                <a:spcPct val="1000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3" name="Text Placeholder 14">
            <a:extLst>
              <a:ext uri="{FF2B5EF4-FFF2-40B4-BE49-F238E27FC236}">
                <a16:creationId xmlns:a16="http://schemas.microsoft.com/office/drawing/2014/main" id="{2A95364D-BAED-AE40-AC31-BEBB9DD40ABD}"/>
              </a:ext>
            </a:extLst>
          </p:cNvPr>
          <p:cNvSpPr>
            <a:spLocks noGrp="1"/>
          </p:cNvSpPr>
          <p:nvPr>
            <p:ph type="body" sz="quarter" idx="24"/>
          </p:nvPr>
        </p:nvSpPr>
        <p:spPr>
          <a:xfrm>
            <a:off x="7648132" y="4004981"/>
            <a:ext cx="3629911" cy="413999"/>
          </a:xfrm>
          <a:prstGeom prst="rect">
            <a:avLst/>
          </a:prstGeom>
          <a:solidFill>
            <a:srgbClr val="16476E"/>
          </a:solidFill>
        </p:spPr>
        <p:txBody>
          <a:bodyPr lIns="0" tIns="0" rIns="0" bIns="0" anchor="ctr" anchorCtr="0">
            <a:noAutofit/>
          </a:bodyPr>
          <a:lstStyle>
            <a:lvl1pPr marL="0" indent="0" algn="ctr">
              <a:lnSpc>
                <a:spcPct val="1000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4" name="Text Placeholder 14">
            <a:extLst>
              <a:ext uri="{FF2B5EF4-FFF2-40B4-BE49-F238E27FC236}">
                <a16:creationId xmlns:a16="http://schemas.microsoft.com/office/drawing/2014/main" id="{B765E2A1-DDBC-BF46-9AC6-3AE0D46B4085}"/>
              </a:ext>
            </a:extLst>
          </p:cNvPr>
          <p:cNvSpPr>
            <a:spLocks noGrp="1"/>
          </p:cNvSpPr>
          <p:nvPr>
            <p:ph type="body" sz="quarter" idx="25"/>
          </p:nvPr>
        </p:nvSpPr>
        <p:spPr>
          <a:xfrm>
            <a:off x="7648132" y="4454337"/>
            <a:ext cx="3629911" cy="413999"/>
          </a:xfrm>
          <a:prstGeom prst="rect">
            <a:avLst/>
          </a:prstGeom>
          <a:solidFill>
            <a:srgbClr val="2576B7"/>
          </a:solidFill>
        </p:spPr>
        <p:txBody>
          <a:bodyPr lIns="0" tIns="0" rIns="0" bIns="0" anchor="ctr" anchorCtr="0">
            <a:noAutofit/>
          </a:bodyPr>
          <a:lstStyle>
            <a:lvl1pPr marL="0" indent="0" algn="ctr">
              <a:lnSpc>
                <a:spcPct val="1000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5" name="Text Placeholder 14">
            <a:extLst>
              <a:ext uri="{FF2B5EF4-FFF2-40B4-BE49-F238E27FC236}">
                <a16:creationId xmlns:a16="http://schemas.microsoft.com/office/drawing/2014/main" id="{371799F4-9286-BF45-92F2-0A8083CE9245}"/>
              </a:ext>
            </a:extLst>
          </p:cNvPr>
          <p:cNvSpPr>
            <a:spLocks noGrp="1"/>
          </p:cNvSpPr>
          <p:nvPr>
            <p:ph type="body" sz="quarter" idx="26"/>
          </p:nvPr>
        </p:nvSpPr>
        <p:spPr>
          <a:xfrm>
            <a:off x="7648132" y="4903694"/>
            <a:ext cx="3629911" cy="413999"/>
          </a:xfrm>
          <a:prstGeom prst="rect">
            <a:avLst/>
          </a:prstGeom>
          <a:solidFill>
            <a:srgbClr val="2576B7"/>
          </a:solidFill>
        </p:spPr>
        <p:txBody>
          <a:bodyPr lIns="0" tIns="0" rIns="0" bIns="0" anchor="ctr" anchorCtr="0">
            <a:noAutofit/>
          </a:bodyPr>
          <a:lstStyle>
            <a:lvl1pPr marL="0" indent="0" algn="ctr">
              <a:lnSpc>
                <a:spcPct val="1000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6" name="Text Placeholder 14">
            <a:extLst>
              <a:ext uri="{FF2B5EF4-FFF2-40B4-BE49-F238E27FC236}">
                <a16:creationId xmlns:a16="http://schemas.microsoft.com/office/drawing/2014/main" id="{103D2457-DE1F-044E-87B3-0D345D9FABC4}"/>
              </a:ext>
            </a:extLst>
          </p:cNvPr>
          <p:cNvSpPr>
            <a:spLocks noGrp="1"/>
          </p:cNvSpPr>
          <p:nvPr>
            <p:ph type="body" sz="quarter" idx="27"/>
          </p:nvPr>
        </p:nvSpPr>
        <p:spPr>
          <a:xfrm>
            <a:off x="9960583" y="5545418"/>
            <a:ext cx="1342417" cy="363070"/>
          </a:xfrm>
          <a:prstGeom prst="rect">
            <a:avLst/>
          </a:prstGeom>
        </p:spPr>
        <p:txBody>
          <a:bodyPr lIns="0" tIns="0" rIns="0" bIns="0">
            <a:noAutofit/>
          </a:bodyPr>
          <a:lstStyle>
            <a:lvl1pPr marL="0" indent="0" algn="l">
              <a:lnSpc>
                <a:spcPct val="100000"/>
              </a:lnSpc>
              <a:buNone/>
              <a:defRPr sz="10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 Placeholder 4">
            <a:extLst>
              <a:ext uri="{FF2B5EF4-FFF2-40B4-BE49-F238E27FC236}">
                <a16:creationId xmlns:a16="http://schemas.microsoft.com/office/drawing/2014/main" id="{279345FD-BE68-FC47-9A8F-DB7EFEC6E2C9}"/>
              </a:ext>
            </a:extLst>
          </p:cNvPr>
          <p:cNvSpPr>
            <a:spLocks noGrp="1"/>
          </p:cNvSpPr>
          <p:nvPr>
            <p:ph type="body" sz="quarter" idx="32"/>
          </p:nvPr>
        </p:nvSpPr>
        <p:spPr>
          <a:xfrm>
            <a:off x="371475" y="2412622"/>
            <a:ext cx="5689600" cy="2605945"/>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FCCF63A8-C5C7-7A40-847E-1DA929CB145A}"/>
              </a:ext>
            </a:extLst>
          </p:cNvPr>
          <p:cNvSpPr>
            <a:spLocks noGrp="1"/>
          </p:cNvSpPr>
          <p:nvPr>
            <p:ph type="body" sz="quarter" idx="33"/>
          </p:nvPr>
        </p:nvSpPr>
        <p:spPr>
          <a:xfrm>
            <a:off x="371475" y="5410201"/>
            <a:ext cx="5689600" cy="799214"/>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5684148"/>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906"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21</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84488"/>
      </p:ext>
    </p:extLst>
  </p:cSld>
  <p:clrMap bg1="lt1" tx1="dk1" bg2="lt2" tx2="dk2" accent1="accent1" accent2="accent2" accent3="accent3" accent4="accent4" accent5="accent5" accent6="accent6" hlink="hlink" folHlink="folHlink"/>
  <p:sldLayoutIdLst>
    <p:sldLayoutId id="2147483804"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01997"/>
      </p:ext>
    </p:extLst>
  </p:cSld>
  <p:clrMap bg1="lt1" tx1="dk1" bg2="lt2" tx2="dk2" accent1="accent1" accent2="accent2" accent3="accent3" accent4="accent4" accent5="accent5" accent6="accent6" hlink="hlink" folHlink="folHlink"/>
  <p:sldLayoutIdLst>
    <p:sldLayoutId id="2147483811"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718" r:id="rId2"/>
    <p:sldLayoutId id="2147483672" r:id="rId3"/>
    <p:sldLayoutId id="2147483677" r:id="rId4"/>
    <p:sldLayoutId id="2147483676" r:id="rId5"/>
    <p:sldLayoutId id="2147483680" r:id="rId6"/>
    <p:sldLayoutId id="2147483679" r:id="rId7"/>
    <p:sldLayoutId id="2147483669" r:id="rId8"/>
    <p:sldLayoutId id="2147483737" r:id="rId9"/>
    <p:sldLayoutId id="2147483732" r:id="rId10"/>
    <p:sldLayoutId id="2147483701" r:id="rId11"/>
    <p:sldLayoutId id="2147483695" r:id="rId12"/>
    <p:sldLayoutId id="2147483686" r:id="rId13"/>
    <p:sldLayoutId id="2147483684" r:id="rId14"/>
    <p:sldLayoutId id="2147483739" r:id="rId15"/>
    <p:sldLayoutId id="2147483741" r:id="rId16"/>
    <p:sldLayoutId id="2147483814" r:id="rId17"/>
    <p:sldLayoutId id="2147483742" r:id="rId18"/>
    <p:sldLayoutId id="2147483708" r:id="rId19"/>
    <p:sldLayoutId id="2147483735" r:id="rId20"/>
    <p:sldLayoutId id="2147483812" r:id="rId21"/>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microsoft.com/office/2007/relationships/hdphoto" Target="../media/hdphoto4.wdp"/><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29.png"/><Relationship Id="rId5" Type="http://schemas.microsoft.com/office/2007/relationships/hdphoto" Target="../media/hdphoto5.wdp"/><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diagramColors" Target="../diagrams/colors1.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diagramQuickStyle" Target="../diagrams/quickStyle1.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diagramLayout" Target="../diagrams/layout1.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diagramData" Target="../diagrams/data1.xml"/><Relationship Id="rId28" Type="http://schemas.openxmlformats.org/officeDocument/2006/relationships/image" Target="../media/image34.png"/><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slideLayout" Target="../slideLayouts/slideLayout3.xml"/><Relationship Id="rId27"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21262F-7657-2C49-88E5-B4441F92B5F5}"/>
              </a:ext>
            </a:extLst>
          </p:cNvPr>
          <p:cNvSpPr>
            <a:spLocks noGrp="1"/>
          </p:cNvSpPr>
          <p:nvPr>
            <p:ph type="body" sz="quarter" idx="10"/>
          </p:nvPr>
        </p:nvSpPr>
        <p:spPr/>
        <p:txBody>
          <a:bodyPr/>
          <a:lstStyle/>
          <a:p>
            <a:r>
              <a:rPr lang="en-US" dirty="0">
                <a:latin typeface="Montserrat SemiBold" panose="00000700000000000000" pitchFamily="2" charset="0"/>
              </a:rPr>
              <a:t>Threat Preparedness Using </a:t>
            </a:r>
            <a:r>
              <a:rPr lang="en-CA" b="0" dirty="0">
                <a:effectLst/>
                <a:latin typeface="Montserrat SemiBold" panose="00000700000000000000" pitchFamily="2" charset="0"/>
              </a:rPr>
              <a:t>MITRE ATT&amp;CK</a:t>
            </a:r>
            <a:r>
              <a:rPr lang="en-CA" b="0" baseline="30000" dirty="0">
                <a:effectLst/>
                <a:latin typeface="Montserrat SemiBold" panose="00000700000000000000" pitchFamily="2" charset="0"/>
              </a:rPr>
              <a:t>®</a:t>
            </a:r>
            <a:endParaRPr lang="en-US" dirty="0">
              <a:latin typeface="Montserrat SemiBold" panose="00000700000000000000" pitchFamily="2" charset="0"/>
            </a:endParaRPr>
          </a:p>
          <a:p>
            <a:endParaRPr lang="en-US" dirty="0"/>
          </a:p>
        </p:txBody>
      </p:sp>
      <p:sp>
        <p:nvSpPr>
          <p:cNvPr id="7" name="Text Placeholder 6">
            <a:extLst>
              <a:ext uri="{FF2B5EF4-FFF2-40B4-BE49-F238E27FC236}">
                <a16:creationId xmlns:a16="http://schemas.microsoft.com/office/drawing/2014/main" id="{7DB459F0-C235-A14E-8E90-0BA73AFA83CA}"/>
              </a:ext>
            </a:extLst>
          </p:cNvPr>
          <p:cNvSpPr>
            <a:spLocks noGrp="1"/>
          </p:cNvSpPr>
          <p:nvPr>
            <p:ph type="body" sz="quarter" idx="11"/>
          </p:nvPr>
        </p:nvSpPr>
        <p:spPr/>
        <p:txBody>
          <a:bodyPr/>
          <a:lstStyle/>
          <a:p>
            <a:r>
              <a:rPr lang="en-US" dirty="0"/>
              <a:t>Keep track of tactics, techniques, and procedures as they evolve.</a:t>
            </a:r>
          </a:p>
          <a:p>
            <a:endParaRPr lang="en-US" dirty="0"/>
          </a:p>
        </p:txBody>
      </p:sp>
      <p:sp>
        <p:nvSpPr>
          <p:cNvPr id="4" name="Rectangle 3">
            <a:extLst>
              <a:ext uri="{FF2B5EF4-FFF2-40B4-BE49-F238E27FC236}">
                <a16:creationId xmlns:a16="http://schemas.microsoft.com/office/drawing/2014/main" id="{ED94F9B4-ABC6-4834-8EF4-68C80CF6D4BA}"/>
              </a:ext>
            </a:extLst>
          </p:cNvPr>
          <p:cNvSpPr/>
          <p:nvPr/>
        </p:nvSpPr>
        <p:spPr>
          <a:xfrm>
            <a:off x="0" y="4785448"/>
            <a:ext cx="12193588" cy="902525"/>
          </a:xfrm>
          <a:prstGeom prst="rect">
            <a:avLst/>
          </a:prstGeom>
          <a:gradFill>
            <a:gsLst>
              <a:gs pos="74000">
                <a:srgbClr val="2576B7">
                  <a:alpha val="9000"/>
                </a:srgbClr>
              </a:gs>
              <a:gs pos="0">
                <a:srgbClr val="2576B7">
                  <a:alpha val="4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62F9D4E-EE59-454A-B94A-798108A83064}"/>
              </a:ext>
            </a:extLst>
          </p:cNvPr>
          <p:cNvSpPr txBox="1"/>
          <p:nvPr/>
        </p:nvSpPr>
        <p:spPr>
          <a:xfrm>
            <a:off x="658368"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Light" pitchFamily="2" charset="77"/>
                <a:ea typeface="Roboto Condensed Light" panose="02000000000000000000" pitchFamily="2" charset="0"/>
              </a:rPr>
              <a:t>EXECUTIVE BRIEF</a:t>
            </a:r>
          </a:p>
          <a:p>
            <a:pPr>
              <a:lnSpc>
                <a:spcPts val="1400"/>
              </a:lnSpc>
            </a:pPr>
            <a:br>
              <a:rPr lang="en-US" spc="500" dirty="0">
                <a:solidFill>
                  <a:schemeClr val="bg1"/>
                </a:solidFill>
                <a:latin typeface="Montserrat" pitchFamily="2" charset="77"/>
              </a:rPr>
            </a:br>
            <a:endParaRPr lang="en-US" spc="500" dirty="0">
              <a:solidFill>
                <a:schemeClr val="bg1"/>
              </a:solidFill>
              <a:latin typeface="Montserrat" pitchFamily="2" charset="77"/>
            </a:endParaRPr>
          </a:p>
        </p:txBody>
      </p:sp>
    </p:spTree>
    <p:extLst>
      <p:ext uri="{BB962C8B-B14F-4D97-AF65-F5344CB8AC3E}">
        <p14:creationId xmlns:p14="http://schemas.microsoft.com/office/powerpoint/2010/main" val="280248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71475" y="443946"/>
            <a:ext cx="10741242" cy="1130188"/>
          </a:xfrm>
        </p:spPr>
        <p:txBody>
          <a:bodyPr/>
          <a:lstStyle/>
          <a:p>
            <a:r>
              <a:rPr lang="en-US" sz="3600" dirty="0">
                <a:solidFill>
                  <a:srgbClr val="2576B7"/>
                </a:solidFill>
              </a:rPr>
              <a:t>Understanding the </a:t>
            </a:r>
            <a:r>
              <a:rPr lang="en-US" sz="3600" dirty="0">
                <a:solidFill>
                  <a:schemeClr val="accent5"/>
                </a:solidFill>
              </a:rPr>
              <a:t>ATT&amp;CK</a:t>
            </a:r>
            <a:r>
              <a:rPr lang="en-CA" sz="3600" b="0" i="1" baseline="30000" dirty="0">
                <a:solidFill>
                  <a:schemeClr val="accent5"/>
                </a:solidFill>
                <a:effectLst/>
                <a:latin typeface="Montserrat SemiBold" panose="00000700000000000000" pitchFamily="2" charset="0"/>
              </a:rPr>
              <a:t> ®</a:t>
            </a:r>
            <a:r>
              <a:rPr lang="en-US" sz="3600" dirty="0">
                <a:solidFill>
                  <a:schemeClr val="accent5"/>
                </a:solidFill>
              </a:rPr>
              <a:t> </a:t>
            </a:r>
            <a:r>
              <a:rPr lang="en-US" sz="3600" dirty="0">
                <a:solidFill>
                  <a:srgbClr val="2576B7"/>
                </a:solidFill>
              </a:rPr>
              <a:t>Matrix for Enterprise</a:t>
            </a:r>
          </a:p>
        </p:txBody>
      </p:sp>
      <p:grpSp>
        <p:nvGrpSpPr>
          <p:cNvPr id="7" name="Group 6">
            <a:extLst>
              <a:ext uri="{FF2B5EF4-FFF2-40B4-BE49-F238E27FC236}">
                <a16:creationId xmlns:a16="http://schemas.microsoft.com/office/drawing/2014/main" id="{1DBEEB99-4073-43BE-8069-83D20AC539B0}"/>
              </a:ext>
            </a:extLst>
          </p:cNvPr>
          <p:cNvGrpSpPr/>
          <p:nvPr/>
        </p:nvGrpSpPr>
        <p:grpSpPr>
          <a:xfrm>
            <a:off x="702103" y="2189619"/>
            <a:ext cx="3239821" cy="4248710"/>
            <a:chOff x="336954" y="2352694"/>
            <a:chExt cx="4513278" cy="4248710"/>
          </a:xfrm>
        </p:grpSpPr>
        <p:sp>
          <p:nvSpPr>
            <p:cNvPr id="2" name="TextBox 1">
              <a:extLst>
                <a:ext uri="{FF2B5EF4-FFF2-40B4-BE49-F238E27FC236}">
                  <a16:creationId xmlns:a16="http://schemas.microsoft.com/office/drawing/2014/main" id="{3196B234-3A52-44F0-AD49-9A96AD18A259}"/>
                </a:ext>
              </a:extLst>
            </p:cNvPr>
            <p:cNvSpPr txBox="1"/>
            <p:nvPr/>
          </p:nvSpPr>
          <p:spPr>
            <a:xfrm>
              <a:off x="336954" y="2352694"/>
              <a:ext cx="4513277" cy="989901"/>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Reconnaissance</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gather information they can use to plan future operations.</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 name="TextBox 2">
              <a:extLst>
                <a:ext uri="{FF2B5EF4-FFF2-40B4-BE49-F238E27FC236}">
                  <a16:creationId xmlns:a16="http://schemas.microsoft.com/office/drawing/2014/main" id="{5293F17D-19FC-4E53-89C9-D9840E198137}"/>
                </a:ext>
              </a:extLst>
            </p:cNvPr>
            <p:cNvSpPr txBox="1"/>
            <p:nvPr/>
          </p:nvSpPr>
          <p:spPr>
            <a:xfrm>
              <a:off x="336955" y="3979252"/>
              <a:ext cx="4513277" cy="989901"/>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Initial Access</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get into your network. </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4" name="TextBox 3">
              <a:extLst>
                <a:ext uri="{FF2B5EF4-FFF2-40B4-BE49-F238E27FC236}">
                  <a16:creationId xmlns:a16="http://schemas.microsoft.com/office/drawing/2014/main" id="{9F6F64A6-8D90-406D-BCAC-05B50AFCBE46}"/>
                </a:ext>
              </a:extLst>
            </p:cNvPr>
            <p:cNvSpPr txBox="1"/>
            <p:nvPr/>
          </p:nvSpPr>
          <p:spPr>
            <a:xfrm>
              <a:off x="336954" y="4763877"/>
              <a:ext cx="4513277" cy="841933"/>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Execution</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run malicious code on your network.</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5" name="TextBox 4">
              <a:extLst>
                <a:ext uri="{FF2B5EF4-FFF2-40B4-BE49-F238E27FC236}">
                  <a16:creationId xmlns:a16="http://schemas.microsoft.com/office/drawing/2014/main" id="{AA94EEE0-916B-4E0D-8703-FF3DFE2CB26A}"/>
                </a:ext>
              </a:extLst>
            </p:cNvPr>
            <p:cNvSpPr txBox="1"/>
            <p:nvPr/>
          </p:nvSpPr>
          <p:spPr>
            <a:xfrm>
              <a:off x="336954" y="5611503"/>
              <a:ext cx="4513277" cy="989901"/>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Persistence</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maintain their foothold on your network. </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8" name="TextBox 7">
              <a:extLst>
                <a:ext uri="{FF2B5EF4-FFF2-40B4-BE49-F238E27FC236}">
                  <a16:creationId xmlns:a16="http://schemas.microsoft.com/office/drawing/2014/main" id="{E01B1551-AC5E-4C76-9ABD-77EB6B245C2C}"/>
                </a:ext>
              </a:extLst>
            </p:cNvPr>
            <p:cNvSpPr txBox="1"/>
            <p:nvPr/>
          </p:nvSpPr>
          <p:spPr>
            <a:xfrm>
              <a:off x="336954" y="3183879"/>
              <a:ext cx="4513277" cy="694590"/>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Resource Development</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establish resources they can use to support operations. </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grpSp>
      <p:sp>
        <p:nvSpPr>
          <p:cNvPr id="14" name="TextBox 13">
            <a:extLst>
              <a:ext uri="{FF2B5EF4-FFF2-40B4-BE49-F238E27FC236}">
                <a16:creationId xmlns:a16="http://schemas.microsoft.com/office/drawing/2014/main" id="{875F5648-18D0-4096-9013-7642D155F4C8}"/>
              </a:ext>
            </a:extLst>
          </p:cNvPr>
          <p:cNvSpPr txBox="1"/>
          <p:nvPr/>
        </p:nvSpPr>
        <p:spPr>
          <a:xfrm>
            <a:off x="371475" y="1478816"/>
            <a:ext cx="10501091" cy="841933"/>
          </a:xfrm>
          <a:prstGeom prst="rect">
            <a:avLst/>
          </a:prstGeom>
        </p:spPr>
        <p:txBody>
          <a:bodyPr wrap="square" lIns="0" tIns="0" rIns="0" bIns="0" numCol="1" spcCol="360000" rtlCol="0">
            <a:noAutofit/>
          </a:bodyPr>
          <a:lstStyle/>
          <a:p>
            <a:pPr algn="l">
              <a:lnSpc>
                <a:spcPct val="110000"/>
              </a:lnSpc>
              <a:tabLst/>
            </a:pPr>
            <a:r>
              <a:rPr lang="en-CA" sz="1600" b="1" dirty="0">
                <a:solidFill>
                  <a:schemeClr val="accent6"/>
                </a:solidFill>
                <a:latin typeface="Exo DemiBold" panose="02000703000000000000" pitchFamily="2" charset="0"/>
                <a:ea typeface="Roboto Condensed Light" panose="02000000000000000000" pitchFamily="2" charset="0"/>
              </a:rPr>
              <a:t>The </a:t>
            </a:r>
            <a:r>
              <a:rPr lang="en-US" sz="1600" dirty="0">
                <a:solidFill>
                  <a:schemeClr val="accent5"/>
                </a:solidFill>
                <a:latin typeface="Exo DemiBold" panose="02000703000000000000" pitchFamily="2" charset="0"/>
              </a:rPr>
              <a:t>ATT&amp;CK</a:t>
            </a:r>
            <a:r>
              <a:rPr lang="en-CA" sz="1600" b="0" baseline="30000" dirty="0">
                <a:solidFill>
                  <a:schemeClr val="accent5"/>
                </a:solidFill>
                <a:effectLst/>
                <a:latin typeface="Exo DemiBold" panose="02000703000000000000" pitchFamily="2" charset="0"/>
              </a:rPr>
              <a:t> ®</a:t>
            </a:r>
            <a:r>
              <a:rPr lang="en-US" sz="1600" dirty="0">
                <a:solidFill>
                  <a:schemeClr val="accent5"/>
                </a:solidFill>
                <a:latin typeface="Exo DemiBold" panose="02000703000000000000" pitchFamily="2" charset="0"/>
              </a:rPr>
              <a:t> </a:t>
            </a:r>
            <a:r>
              <a:rPr lang="en-CA" sz="1600" b="1" dirty="0">
                <a:solidFill>
                  <a:schemeClr val="accent6"/>
                </a:solidFill>
                <a:latin typeface="Exo DemiBold" panose="02000703000000000000" pitchFamily="2" charset="0"/>
                <a:ea typeface="Roboto Condensed Light" panose="02000000000000000000" pitchFamily="2" charset="0"/>
              </a:rPr>
              <a:t>framework consists of 14 different attack techniques that a malicious actor may use to attempt to gain purchase and achieve some goal in your network. </a:t>
            </a:r>
          </a:p>
        </p:txBody>
      </p:sp>
      <p:grpSp>
        <p:nvGrpSpPr>
          <p:cNvPr id="13" name="Group 12">
            <a:extLst>
              <a:ext uri="{FF2B5EF4-FFF2-40B4-BE49-F238E27FC236}">
                <a16:creationId xmlns:a16="http://schemas.microsoft.com/office/drawing/2014/main" id="{8653F658-1C55-451B-9D4E-E315E31EA28D}"/>
              </a:ext>
            </a:extLst>
          </p:cNvPr>
          <p:cNvGrpSpPr/>
          <p:nvPr/>
        </p:nvGrpSpPr>
        <p:grpSpPr>
          <a:xfrm>
            <a:off x="4349107" y="2189619"/>
            <a:ext cx="3293132" cy="4240965"/>
            <a:chOff x="336954" y="2352694"/>
            <a:chExt cx="4550107" cy="4240965"/>
          </a:xfrm>
        </p:grpSpPr>
        <p:sp>
          <p:nvSpPr>
            <p:cNvPr id="15" name="TextBox 14">
              <a:extLst>
                <a:ext uri="{FF2B5EF4-FFF2-40B4-BE49-F238E27FC236}">
                  <a16:creationId xmlns:a16="http://schemas.microsoft.com/office/drawing/2014/main" id="{57D126D4-30D2-44DF-8598-20FF0F5BBD40}"/>
                </a:ext>
              </a:extLst>
            </p:cNvPr>
            <p:cNvSpPr txBox="1"/>
            <p:nvPr/>
          </p:nvSpPr>
          <p:spPr>
            <a:xfrm>
              <a:off x="336954" y="2352694"/>
              <a:ext cx="4513277" cy="989901"/>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Privilege Escalation</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gain higher or additional permissions on your network.</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6" name="TextBox 15">
              <a:extLst>
                <a:ext uri="{FF2B5EF4-FFF2-40B4-BE49-F238E27FC236}">
                  <a16:creationId xmlns:a16="http://schemas.microsoft.com/office/drawing/2014/main" id="{AF30F4BB-36B6-4E74-B211-A7A1BAA84C22}"/>
                </a:ext>
              </a:extLst>
            </p:cNvPr>
            <p:cNvSpPr txBox="1"/>
            <p:nvPr/>
          </p:nvSpPr>
          <p:spPr>
            <a:xfrm>
              <a:off x="336955" y="3979252"/>
              <a:ext cx="4513277" cy="989901"/>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Credential Access</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steal account names and passwords to further their goals.</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8" name="TextBox 17">
              <a:extLst>
                <a:ext uri="{FF2B5EF4-FFF2-40B4-BE49-F238E27FC236}">
                  <a16:creationId xmlns:a16="http://schemas.microsoft.com/office/drawing/2014/main" id="{D4146FFF-6C26-45FB-BE76-01CE3F2A950C}"/>
                </a:ext>
              </a:extLst>
            </p:cNvPr>
            <p:cNvSpPr txBox="1"/>
            <p:nvPr/>
          </p:nvSpPr>
          <p:spPr>
            <a:xfrm>
              <a:off x="373784" y="4761825"/>
              <a:ext cx="4513277" cy="841933"/>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Discovery</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figure out your network’s environment.</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9" name="TextBox 18">
              <a:extLst>
                <a:ext uri="{FF2B5EF4-FFF2-40B4-BE49-F238E27FC236}">
                  <a16:creationId xmlns:a16="http://schemas.microsoft.com/office/drawing/2014/main" id="{7CD85B40-C03D-42D4-AEB9-3D389BECEF77}"/>
                </a:ext>
              </a:extLst>
            </p:cNvPr>
            <p:cNvSpPr txBox="1"/>
            <p:nvPr/>
          </p:nvSpPr>
          <p:spPr>
            <a:xfrm>
              <a:off x="373784" y="5603758"/>
              <a:ext cx="4513277" cy="989901"/>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Lateral Movement</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move themselves through your environment. </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21" name="TextBox 20">
              <a:extLst>
                <a:ext uri="{FF2B5EF4-FFF2-40B4-BE49-F238E27FC236}">
                  <a16:creationId xmlns:a16="http://schemas.microsoft.com/office/drawing/2014/main" id="{E2FF792C-AF6D-4020-8D55-997DAD3DDF1F}"/>
                </a:ext>
              </a:extLst>
            </p:cNvPr>
            <p:cNvSpPr txBox="1"/>
            <p:nvPr/>
          </p:nvSpPr>
          <p:spPr>
            <a:xfrm>
              <a:off x="336954" y="3183879"/>
              <a:ext cx="4513277" cy="694590"/>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Defense Evasion</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avoid being detected on your network.</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grpSp>
      <p:grpSp>
        <p:nvGrpSpPr>
          <p:cNvPr id="22" name="Group 21">
            <a:extLst>
              <a:ext uri="{FF2B5EF4-FFF2-40B4-BE49-F238E27FC236}">
                <a16:creationId xmlns:a16="http://schemas.microsoft.com/office/drawing/2014/main" id="{F6922856-FD6B-4723-857D-DC418AB45B37}"/>
              </a:ext>
            </a:extLst>
          </p:cNvPr>
          <p:cNvGrpSpPr/>
          <p:nvPr/>
        </p:nvGrpSpPr>
        <p:grpSpPr>
          <a:xfrm>
            <a:off x="8076078" y="2189619"/>
            <a:ext cx="3239821" cy="3424483"/>
            <a:chOff x="336953" y="2187020"/>
            <a:chExt cx="4513279" cy="3424483"/>
          </a:xfrm>
        </p:grpSpPr>
        <p:sp>
          <p:nvSpPr>
            <p:cNvPr id="24" name="TextBox 23">
              <a:extLst>
                <a:ext uri="{FF2B5EF4-FFF2-40B4-BE49-F238E27FC236}">
                  <a16:creationId xmlns:a16="http://schemas.microsoft.com/office/drawing/2014/main" id="{FFFE1DED-5803-4265-9BDF-863E594E28BD}"/>
                </a:ext>
              </a:extLst>
            </p:cNvPr>
            <p:cNvSpPr txBox="1"/>
            <p:nvPr/>
          </p:nvSpPr>
          <p:spPr>
            <a:xfrm>
              <a:off x="336954" y="2187020"/>
              <a:ext cx="4513277" cy="989901"/>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Collection</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gather data or information that is relevant to their goals.</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25" name="TextBox 24">
              <a:extLst>
                <a:ext uri="{FF2B5EF4-FFF2-40B4-BE49-F238E27FC236}">
                  <a16:creationId xmlns:a16="http://schemas.microsoft.com/office/drawing/2014/main" id="{488DA3BA-D4EE-4697-9F8E-88E35F23A160}"/>
                </a:ext>
              </a:extLst>
            </p:cNvPr>
            <p:cNvSpPr txBox="1"/>
            <p:nvPr/>
          </p:nvSpPr>
          <p:spPr>
            <a:xfrm>
              <a:off x="336955" y="3979252"/>
              <a:ext cx="4513277" cy="989901"/>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Exfiltration</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steal data or information off your network. </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26" name="TextBox 25">
              <a:extLst>
                <a:ext uri="{FF2B5EF4-FFF2-40B4-BE49-F238E27FC236}">
                  <a16:creationId xmlns:a16="http://schemas.microsoft.com/office/drawing/2014/main" id="{A035FF08-BA86-4CBA-9259-A8DB0AAD9494}"/>
                </a:ext>
              </a:extLst>
            </p:cNvPr>
            <p:cNvSpPr txBox="1"/>
            <p:nvPr/>
          </p:nvSpPr>
          <p:spPr>
            <a:xfrm>
              <a:off x="336953" y="4769570"/>
              <a:ext cx="4513278" cy="841933"/>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Impact</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manipulate, interrupt, or destroy your system and/or data. </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28" name="TextBox 27">
              <a:extLst>
                <a:ext uri="{FF2B5EF4-FFF2-40B4-BE49-F238E27FC236}">
                  <a16:creationId xmlns:a16="http://schemas.microsoft.com/office/drawing/2014/main" id="{14B88FEC-686E-4685-AD81-F4C76B1C0AB4}"/>
                </a:ext>
              </a:extLst>
            </p:cNvPr>
            <p:cNvSpPr txBox="1"/>
            <p:nvPr/>
          </p:nvSpPr>
          <p:spPr>
            <a:xfrm>
              <a:off x="336954" y="3183879"/>
              <a:ext cx="4513277" cy="694590"/>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1"/>
                  </a:solidFill>
                  <a:latin typeface="Exo" panose="02000303000000000000" pitchFamily="2" charset="0"/>
                  <a:ea typeface="Roboto Condensed Light" panose="02000000000000000000" pitchFamily="2" charset="0"/>
                </a:rPr>
                <a:t>Command and Control</a:t>
              </a:r>
            </a:p>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An attacker is trying to communicate with a compromised system to gain control over it.</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179044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B4604C93-2AA4-4787-9AE0-06E638C7C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6" y="1735282"/>
            <a:ext cx="4105983" cy="1693718"/>
          </a:xfrm>
          <a:prstGeom prst="rect">
            <a:avLst/>
          </a:prstGeom>
        </p:spPr>
      </p:pic>
      <p:sp>
        <p:nvSpPr>
          <p:cNvPr id="3" name="Title 2">
            <a:extLst>
              <a:ext uri="{FF2B5EF4-FFF2-40B4-BE49-F238E27FC236}">
                <a16:creationId xmlns:a16="http://schemas.microsoft.com/office/drawing/2014/main" id="{AAA53F1F-DE72-4116-AF18-5AFB2866F621}"/>
              </a:ext>
            </a:extLst>
          </p:cNvPr>
          <p:cNvSpPr>
            <a:spLocks noGrp="1"/>
          </p:cNvSpPr>
          <p:nvPr>
            <p:ph type="title"/>
          </p:nvPr>
        </p:nvSpPr>
        <p:spPr>
          <a:xfrm>
            <a:off x="5232400" y="530021"/>
            <a:ext cx="6593531" cy="1130188"/>
          </a:xfrm>
        </p:spPr>
        <p:txBody>
          <a:bodyPr/>
          <a:lstStyle/>
          <a:p>
            <a:r>
              <a:rPr lang="en-US" dirty="0">
                <a:solidFill>
                  <a:schemeClr val="accent1"/>
                </a:solidFill>
              </a:rPr>
              <a:t>Each technique under the framework has a series of sub-techniques</a:t>
            </a:r>
            <a:endParaRPr lang="en-CA" dirty="0">
              <a:solidFill>
                <a:schemeClr val="accent1"/>
              </a:solidFill>
            </a:endParaRPr>
          </a:p>
        </p:txBody>
      </p:sp>
      <p:sp>
        <p:nvSpPr>
          <p:cNvPr id="7" name="Text Placeholder 6">
            <a:extLst>
              <a:ext uri="{FF2B5EF4-FFF2-40B4-BE49-F238E27FC236}">
                <a16:creationId xmlns:a16="http://schemas.microsoft.com/office/drawing/2014/main" id="{BDF3A49C-F99D-473F-BC83-EDA001C6CB99}"/>
              </a:ext>
            </a:extLst>
          </p:cNvPr>
          <p:cNvSpPr>
            <a:spLocks noGrp="1"/>
          </p:cNvSpPr>
          <p:nvPr>
            <p:ph type="body" sz="quarter" idx="33"/>
          </p:nvPr>
        </p:nvSpPr>
        <p:spPr/>
        <p:txBody>
          <a:bodyPr/>
          <a:lstStyle/>
          <a:p>
            <a:r>
              <a:rPr lang="en-US" dirty="0"/>
              <a:t>Each tactic has techniques directly tied to it. Under these techniques are further sub-techniques that represent a more granular approach to how an attack may attempt to breach your network. These areas will be covered more extensively later in the blueprint.</a:t>
            </a:r>
          </a:p>
          <a:p>
            <a:r>
              <a:rPr lang="en-US" dirty="0"/>
              <a:t>The level of granularity that is applicable to each business will change drastically based on the maturity of your enterprise. However, while not all tactics and their subsequent techniques may be relevant, understanding the possible avenues for entrance into your network has extensive value in and of itself. </a:t>
            </a:r>
            <a:endParaRPr lang="en-CA" dirty="0"/>
          </a:p>
          <a:p>
            <a:r>
              <a:rPr lang="en-CA" dirty="0"/>
              <a:t>The sections of the ATT&amp;CK framework covered in this blueprint will be limited to enterprise sections. However, the ATT&amp;CK framework does make provisions for both mobile and ICS controls, which may be considered later for threat preparedness.</a:t>
            </a:r>
          </a:p>
          <a:p>
            <a:endParaRPr lang="en-US" dirty="0"/>
          </a:p>
        </p:txBody>
      </p:sp>
      <p:pic>
        <p:nvPicPr>
          <p:cNvPr id="11" name="Picture 10" descr="Icon&#10;&#10;Description automatically generated">
            <a:extLst>
              <a:ext uri="{FF2B5EF4-FFF2-40B4-BE49-F238E27FC236}">
                <a16:creationId xmlns:a16="http://schemas.microsoft.com/office/drawing/2014/main" id="{9F3275BC-0E4E-4198-B1D9-81AF296F16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298" y="3239668"/>
            <a:ext cx="3242218" cy="667995"/>
          </a:xfrm>
          <a:prstGeom prst="rect">
            <a:avLst/>
          </a:prstGeom>
        </p:spPr>
      </p:pic>
    </p:spTree>
    <p:extLst>
      <p:ext uri="{BB962C8B-B14F-4D97-AF65-F5344CB8AC3E}">
        <p14:creationId xmlns:p14="http://schemas.microsoft.com/office/powerpoint/2010/main" val="331906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gs>
              <a:gs pos="100000">
                <a:schemeClr val="accent1">
                  <a:lumMod val="60000"/>
                  <a:lumOff val="40000"/>
                </a:schemeClr>
              </a:gs>
            </a:gsLst>
            <a:lin ang="16200000" scaled="1"/>
            <a:tileRect/>
          </a:gradFill>
        </p:spPr>
        <p:txBody>
          <a:bodyPr anchor="ctr"/>
          <a:lstStyle/>
          <a:p>
            <a:r>
              <a:rPr lang="en-CA" sz="3200" dirty="0">
                <a:solidFill>
                  <a:schemeClr val="bg2"/>
                </a:solidFill>
                <a:latin typeface="Montserrat SemiBold" panose="00000700000000000000" pitchFamily="2" charset="0"/>
              </a:rPr>
              <a:t>Use Info-Tech’s blueprint to know how prepared you are for every threat vector</a:t>
            </a:r>
          </a:p>
        </p:txBody>
      </p:sp>
      <p:graphicFrame>
        <p:nvGraphicFramePr>
          <p:cNvPr id="10" name="Table 9">
            <a:extLst>
              <a:ext uri="{FF2B5EF4-FFF2-40B4-BE49-F238E27FC236}">
                <a16:creationId xmlns:a16="http://schemas.microsoft.com/office/drawing/2014/main" id="{F04ACE7C-0D7D-4602-A346-B75D51826FE6}"/>
              </a:ext>
            </a:extLst>
          </p:cNvPr>
          <p:cNvGraphicFramePr>
            <a:graphicFrameLocks noGrp="1"/>
          </p:cNvGraphicFramePr>
          <p:nvPr>
            <p:extLst>
              <p:ext uri="{D42A27DB-BD31-4B8C-83A1-F6EECF244321}">
                <p14:modId xmlns:p14="http://schemas.microsoft.com/office/powerpoint/2010/main" val="4001370147"/>
              </p:ext>
            </p:extLst>
          </p:nvPr>
        </p:nvGraphicFramePr>
        <p:xfrm>
          <a:off x="893371" y="1197382"/>
          <a:ext cx="10844866" cy="4236612"/>
        </p:xfrm>
        <a:graphic>
          <a:graphicData uri="http://schemas.openxmlformats.org/drawingml/2006/table">
            <a:tbl>
              <a:tblPr firstRow="1" bandRow="1">
                <a:tableStyleId>{5C22544A-7EE6-4342-B048-85BDC9FD1C3A}</a:tableStyleId>
              </a:tblPr>
              <a:tblGrid>
                <a:gridCol w="5340104">
                  <a:extLst>
                    <a:ext uri="{9D8B030D-6E8A-4147-A177-3AD203B41FA5}">
                      <a16:colId xmlns:a16="http://schemas.microsoft.com/office/drawing/2014/main" val="2500794229"/>
                    </a:ext>
                  </a:extLst>
                </a:gridCol>
                <a:gridCol w="5504762">
                  <a:extLst>
                    <a:ext uri="{9D8B030D-6E8A-4147-A177-3AD203B41FA5}">
                      <a16:colId xmlns:a16="http://schemas.microsoft.com/office/drawing/2014/main" val="1791260046"/>
                    </a:ext>
                  </a:extLst>
                </a:gridCol>
              </a:tblGrid>
              <a:tr h="544046">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1600" b="0" i="0" spc="6" dirty="0">
                          <a:solidFill>
                            <a:srgbClr val="2576B7"/>
                          </a:solidFill>
                          <a:latin typeface="Montserrat SemiBold" pitchFamily="2" charset="77"/>
                          <a:cs typeface="Arial" panose="020B0604020202020204" pitchFamily="34" charset="0"/>
                        </a:rPr>
                        <a:t>IT Benefits</a:t>
                      </a:r>
                      <a:endParaRPr lang="en-CA" sz="16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0" i="0" spc="6" dirty="0">
                          <a:solidFill>
                            <a:srgbClr val="2576B7"/>
                          </a:solidFill>
                          <a:latin typeface="Montserrat SemiBold" pitchFamily="2" charset="77"/>
                          <a:cs typeface="Arial" panose="020B0604020202020204" pitchFamily="34" charset="0"/>
                        </a:rPr>
                        <a:t>Business Benefits</a:t>
                      </a:r>
                      <a:endParaRPr lang="en-CA" sz="16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52837071"/>
                  </a:ext>
                </a:extLst>
              </a:tr>
              <a:tr h="3668772">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a:ea typeface="+mn-ea"/>
                          <a:cs typeface="+mn-cs"/>
                        </a:rPr>
                        <a:t>IT can determine the capabilities of its current security structure to deal with various attack vectors.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IT will no longer have to disallow certain applications and services because they are cloud based.</a:t>
                      </a:r>
                    </a:p>
                    <a:p>
                      <a:pPr marL="184150" indent="-184150" algn="l"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a:ea typeface="+mn-ea"/>
                          <a:cs typeface="+mn-cs"/>
                        </a:rPr>
                        <a:t>Analyzing and threat modeling are no longer a buckshot of guessing what the most pressing concerns are. Know your vulnerabilities and remediate and plan proactively instead of reactively. </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a:ea typeface="+mn-ea"/>
                          <a:cs typeface="+mn-cs"/>
                        </a:rPr>
                        <a:t>Line-of-business managers can understand which areas need improvement and which can be deprioritized.</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Gain an in-depth understanding of the management aspects of security and threat vectors and techniques.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Know which mitigative and detective measures should be implemented to best protect your environment without additional guesswork.</a:t>
                      </a:r>
                      <a:endParaRPr lang="en-US" sz="1600" b="0" i="0" kern="1200" dirty="0">
                        <a:solidFill>
                          <a:srgbClr val="000000"/>
                        </a:solidFill>
                        <a:latin typeface="Roboto Condensed Light" panose="02000000000000000000" pitchFamily="2" charset="0"/>
                        <a:ea typeface="+mn-ea"/>
                        <a:cs typeface="+mn-cs"/>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106570360"/>
                  </a:ext>
                </a:extLst>
              </a:tr>
            </a:tbl>
          </a:graphicData>
        </a:graphic>
      </p:graphicFrame>
      <p:sp>
        <p:nvSpPr>
          <p:cNvPr id="14" name="TextBox 13">
            <a:extLst>
              <a:ext uri="{FF2B5EF4-FFF2-40B4-BE49-F238E27FC236}">
                <a16:creationId xmlns:a16="http://schemas.microsoft.com/office/drawing/2014/main" id="{3F30487A-0C3B-43F5-A921-DBA59C4C534E}"/>
              </a:ext>
            </a:extLst>
          </p:cNvPr>
          <p:cNvSpPr txBox="1"/>
          <p:nvPr/>
        </p:nvSpPr>
        <p:spPr>
          <a:xfrm>
            <a:off x="6368094" y="1189252"/>
            <a:ext cx="5370143" cy="4312384"/>
          </a:xfrm>
          <a:prstGeom prst="rect">
            <a:avLst/>
          </a:prstGeom>
        </p:spPr>
        <p:txBody>
          <a:bodyPr wrap="square" lIns="0" tIns="0" rIns="0" bIns="0" numCol="1" spcCol="360000" rtlCol="0">
            <a:noAutofit/>
          </a:bodyPr>
          <a:lstStyle/>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grpSp>
        <p:nvGrpSpPr>
          <p:cNvPr id="43" name="Group 42">
            <a:extLst>
              <a:ext uri="{FF2B5EF4-FFF2-40B4-BE49-F238E27FC236}">
                <a16:creationId xmlns:a16="http://schemas.microsoft.com/office/drawing/2014/main" id="{9230C4C4-4032-4E63-8D09-4480EF4F7B3E}"/>
              </a:ext>
            </a:extLst>
          </p:cNvPr>
          <p:cNvGrpSpPr/>
          <p:nvPr/>
        </p:nvGrpSpPr>
        <p:grpSpPr>
          <a:xfrm>
            <a:off x="4085797" y="5528442"/>
            <a:ext cx="1787549" cy="635000"/>
            <a:chOff x="9713681" y="4201885"/>
            <a:chExt cx="1787549" cy="635000"/>
          </a:xfrm>
        </p:grpSpPr>
        <p:pic>
          <p:nvPicPr>
            <p:cNvPr id="41" name="Picture 40">
              <a:extLst>
                <a:ext uri="{FF2B5EF4-FFF2-40B4-BE49-F238E27FC236}">
                  <a16:creationId xmlns:a16="http://schemas.microsoft.com/office/drawing/2014/main" id="{D80EF95C-507D-45DA-9FDE-76670A4F2C49}"/>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713681" y="4201885"/>
              <a:ext cx="635000" cy="635000"/>
            </a:xfrm>
            <a:prstGeom prst="rect">
              <a:avLst/>
            </a:prstGeom>
          </p:spPr>
        </p:pic>
        <p:sp>
          <p:nvSpPr>
            <p:cNvPr id="40" name="TextBox 39">
              <a:extLst>
                <a:ext uri="{FF2B5EF4-FFF2-40B4-BE49-F238E27FC236}">
                  <a16:creationId xmlns:a16="http://schemas.microsoft.com/office/drawing/2014/main" id="{7708C76F-9471-428F-9BFC-66546947EEB8}"/>
                </a:ext>
              </a:extLst>
            </p:cNvPr>
            <p:cNvSpPr txBox="1"/>
            <p:nvPr/>
          </p:nvSpPr>
          <p:spPr>
            <a:xfrm>
              <a:off x="10378122" y="4406594"/>
              <a:ext cx="1123108" cy="292540"/>
            </a:xfrm>
            <a:prstGeom prst="rect">
              <a:avLst/>
            </a:prstGeom>
          </p:spPr>
          <p:txBody>
            <a:bodyPr wrap="square" lIns="0" tIns="0" rIns="0" bIns="0" numCol="1" spcCol="360000" rtlCol="0">
              <a:noAutofit/>
            </a:bodyPr>
            <a:lstStyle/>
            <a:p>
              <a:pPr algn="l">
                <a:lnSpc>
                  <a:spcPct val="110000"/>
                </a:lnSpc>
                <a:tabLst/>
              </a:pPr>
              <a:r>
                <a:rPr lang="en-CA" sz="1400" dirty="0">
                  <a:solidFill>
                    <a:schemeClr val="tx1">
                      <a:lumMod val="50000"/>
                    </a:schemeClr>
                  </a:solidFill>
                  <a:latin typeface="Montserrat SemiBold" panose="00000700000000000000" pitchFamily="2" charset="0"/>
                  <a:ea typeface="Roboto Condensed Light" panose="02000000000000000000" pitchFamily="2" charset="0"/>
                </a:rPr>
                <a:t>Discovery</a:t>
              </a:r>
            </a:p>
          </p:txBody>
        </p:sp>
      </p:grpSp>
      <p:grpSp>
        <p:nvGrpSpPr>
          <p:cNvPr id="46" name="Group 45">
            <a:extLst>
              <a:ext uri="{FF2B5EF4-FFF2-40B4-BE49-F238E27FC236}">
                <a16:creationId xmlns:a16="http://schemas.microsoft.com/office/drawing/2014/main" id="{1B484EE1-FFA8-401F-A53B-437FB07AE9BA}"/>
              </a:ext>
            </a:extLst>
          </p:cNvPr>
          <p:cNvGrpSpPr/>
          <p:nvPr/>
        </p:nvGrpSpPr>
        <p:grpSpPr>
          <a:xfrm>
            <a:off x="6368094" y="5509766"/>
            <a:ext cx="1835345" cy="635000"/>
            <a:chOff x="9693376" y="5753589"/>
            <a:chExt cx="1835345" cy="635000"/>
          </a:xfrm>
        </p:grpSpPr>
        <p:pic>
          <p:nvPicPr>
            <p:cNvPr id="42" name="Picture 41">
              <a:extLst>
                <a:ext uri="{FF2B5EF4-FFF2-40B4-BE49-F238E27FC236}">
                  <a16:creationId xmlns:a16="http://schemas.microsoft.com/office/drawing/2014/main" id="{F66E9C6C-CBBB-4275-ADAB-D70886FD0337}"/>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693376" y="5753589"/>
              <a:ext cx="684746" cy="635000"/>
            </a:xfrm>
            <a:prstGeom prst="rect">
              <a:avLst/>
            </a:prstGeom>
          </p:spPr>
        </p:pic>
        <p:sp>
          <p:nvSpPr>
            <p:cNvPr id="45" name="TextBox 44">
              <a:extLst>
                <a:ext uri="{FF2B5EF4-FFF2-40B4-BE49-F238E27FC236}">
                  <a16:creationId xmlns:a16="http://schemas.microsoft.com/office/drawing/2014/main" id="{C6358B7E-94D5-45CE-A9C0-5CBFD3F6415B}"/>
                </a:ext>
              </a:extLst>
            </p:cNvPr>
            <p:cNvSpPr txBox="1"/>
            <p:nvPr/>
          </p:nvSpPr>
          <p:spPr>
            <a:xfrm>
              <a:off x="10378122" y="6013831"/>
              <a:ext cx="1150599" cy="256858"/>
            </a:xfrm>
            <a:prstGeom prst="rect">
              <a:avLst/>
            </a:prstGeom>
          </p:spPr>
          <p:txBody>
            <a:bodyPr wrap="square" lIns="0" tIns="0" rIns="0" bIns="0" numCol="1" spcCol="360000" rtlCol="0">
              <a:noAutofit/>
            </a:bodyPr>
            <a:lstStyle/>
            <a:p>
              <a:pPr algn="l">
                <a:lnSpc>
                  <a:spcPct val="110000"/>
                </a:lnSpc>
                <a:tabLst/>
              </a:pPr>
              <a:r>
                <a:rPr lang="en-CA" sz="1400" dirty="0">
                  <a:solidFill>
                    <a:schemeClr val="tx1">
                      <a:lumMod val="50000"/>
                    </a:schemeClr>
                  </a:solidFill>
                  <a:latin typeface="Montserrat SemiBold" panose="00000700000000000000" pitchFamily="2" charset="0"/>
                  <a:ea typeface="Roboto Condensed Light" panose="02000000000000000000" pitchFamily="2" charset="0"/>
                </a:rPr>
                <a:t>Assessment</a:t>
              </a:r>
            </a:p>
          </p:txBody>
        </p:sp>
      </p:grpSp>
      <p:sp>
        <p:nvSpPr>
          <p:cNvPr id="47" name="TextBox 46">
            <a:extLst>
              <a:ext uri="{FF2B5EF4-FFF2-40B4-BE49-F238E27FC236}">
                <a16:creationId xmlns:a16="http://schemas.microsoft.com/office/drawing/2014/main" id="{507E6AFE-2B88-49BF-AC8A-3B42F10688C4}"/>
              </a:ext>
            </a:extLst>
          </p:cNvPr>
          <p:cNvSpPr txBox="1"/>
          <p:nvPr/>
        </p:nvSpPr>
        <p:spPr>
          <a:xfrm>
            <a:off x="5822530" y="5701784"/>
            <a:ext cx="469364" cy="508515"/>
          </a:xfrm>
          <a:prstGeom prst="rect">
            <a:avLst/>
          </a:prstGeom>
        </p:spPr>
        <p:txBody>
          <a:bodyPr wrap="square" lIns="0" tIns="0" rIns="0" bIns="0" numCol="1" spcCol="360000" rtlCol="0">
            <a:noAutofit/>
          </a:bodyPr>
          <a:lstStyle/>
          <a:p>
            <a:pPr algn="ctr">
              <a:lnSpc>
                <a:spcPct val="110000"/>
              </a:lnSpc>
              <a:tabLst/>
            </a:pPr>
            <a:r>
              <a:rPr lang="en-CA" sz="2200" dirty="0">
                <a:solidFill>
                  <a:schemeClr val="accent1"/>
                </a:solidFill>
                <a:latin typeface="Exo DemiBold" panose="02000703000000000000" pitchFamily="2" charset="0"/>
                <a:ea typeface="Roboto Condensed Light" panose="02000000000000000000" pitchFamily="2" charset="0"/>
              </a:rPr>
              <a:t>&amp;</a:t>
            </a:r>
          </a:p>
        </p:txBody>
      </p:sp>
    </p:spTree>
    <p:extLst>
      <p:ext uri="{BB962C8B-B14F-4D97-AF65-F5344CB8AC3E}">
        <p14:creationId xmlns:p14="http://schemas.microsoft.com/office/powerpoint/2010/main" val="207912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213"/>
            <a:ext cx="12193588" cy="1124744"/>
          </a:xfrm>
          <a:gradFill flip="none" rotWithShape="1">
            <a:gsLst>
              <a:gs pos="0">
                <a:schemeClr val="accent1"/>
              </a:gs>
              <a:gs pos="100000">
                <a:schemeClr val="accent1">
                  <a:lumMod val="60000"/>
                  <a:lumOff val="40000"/>
                </a:schemeClr>
              </a:gs>
            </a:gsLst>
            <a:lin ang="16200000" scaled="1"/>
            <a:tileRect/>
          </a:gradFill>
        </p:spPr>
        <p:txBody>
          <a:bodyPr anchor="ctr"/>
          <a:lstStyle/>
          <a:p>
            <a:r>
              <a:rPr lang="en-CA" sz="3200" dirty="0">
                <a:solidFill>
                  <a:schemeClr val="bg2"/>
                </a:solidFill>
                <a:latin typeface="Montserrat SemiBold" panose="00000700000000000000" pitchFamily="2" charset="0"/>
              </a:rPr>
              <a:t>Use Info-Tech’s blueprint to improve enterprise security posture</a:t>
            </a:r>
          </a:p>
        </p:txBody>
      </p:sp>
      <p:sp>
        <p:nvSpPr>
          <p:cNvPr id="50" name="TextBox 19"/>
          <p:cNvSpPr txBox="1"/>
          <p:nvPr/>
        </p:nvSpPr>
        <p:spPr>
          <a:xfrm>
            <a:off x="367280" y="1272605"/>
            <a:ext cx="5922822" cy="338554"/>
          </a:xfrm>
          <a:prstGeom prst="rect">
            <a:avLst/>
          </a:prstGeom>
          <a:noFill/>
          <a:ln w="19050">
            <a:solidFill>
              <a:schemeClr val="accent6"/>
            </a:solidFill>
          </a:ln>
        </p:spPr>
        <p:txBody>
          <a:bodyPr wrap="square" rtlCol="0">
            <a:spAutoFit/>
          </a:bodyPr>
          <a:lstStyle/>
          <a:p>
            <a:pPr algn="ctr"/>
            <a:r>
              <a:rPr lang="en-US" sz="1600" dirty="0">
                <a:solidFill>
                  <a:schemeClr val="tx1">
                    <a:lumMod val="50000"/>
                  </a:schemeClr>
                </a:solidFill>
                <a:latin typeface="Exo DemiBold" panose="02000703000000000000" pitchFamily="2" charset="0"/>
              </a:rPr>
              <a:t>Threat preparedness can be used to effectively evaluate:</a:t>
            </a:r>
          </a:p>
        </p:txBody>
      </p:sp>
      <p:sp>
        <p:nvSpPr>
          <p:cNvPr id="49" name="object 19">
            <a:extLst>
              <a:ext uri="{FF2B5EF4-FFF2-40B4-BE49-F238E27FC236}">
                <a16:creationId xmlns:a16="http://schemas.microsoft.com/office/drawing/2014/main" id="{E77B64D6-BF20-4366-A6D1-0896FC62EBCA}"/>
              </a:ext>
            </a:extLst>
          </p:cNvPr>
          <p:cNvSpPr/>
          <p:nvPr/>
        </p:nvSpPr>
        <p:spPr>
          <a:xfrm rot="16200000" flipH="1">
            <a:off x="5479596" y="1209616"/>
            <a:ext cx="379861" cy="8700345"/>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grpSp>
        <p:nvGrpSpPr>
          <p:cNvPr id="68" name="Group 67">
            <a:extLst>
              <a:ext uri="{FF2B5EF4-FFF2-40B4-BE49-F238E27FC236}">
                <a16:creationId xmlns:a16="http://schemas.microsoft.com/office/drawing/2014/main" id="{72A42723-3BAA-444B-BC69-DF0705B69119}"/>
              </a:ext>
            </a:extLst>
          </p:cNvPr>
          <p:cNvGrpSpPr/>
          <p:nvPr/>
        </p:nvGrpSpPr>
        <p:grpSpPr>
          <a:xfrm>
            <a:off x="315479" y="5486547"/>
            <a:ext cx="6135952" cy="1316571"/>
            <a:chOff x="1045994" y="5269375"/>
            <a:chExt cx="5750858" cy="1581942"/>
          </a:xfrm>
        </p:grpSpPr>
        <p:sp>
          <p:nvSpPr>
            <p:cNvPr id="69" name="Rectangle 68">
              <a:extLst>
                <a:ext uri="{FF2B5EF4-FFF2-40B4-BE49-F238E27FC236}">
                  <a16:creationId xmlns:a16="http://schemas.microsoft.com/office/drawing/2014/main" id="{AD5C3A46-B342-498D-B1AA-A5B90297356C}"/>
                </a:ext>
              </a:extLst>
            </p:cNvPr>
            <p:cNvSpPr/>
            <p:nvPr/>
          </p:nvSpPr>
          <p:spPr>
            <a:xfrm>
              <a:off x="1045994" y="5269375"/>
              <a:ext cx="2263455" cy="443775"/>
            </a:xfrm>
            <a:prstGeom prst="rect">
              <a:avLst/>
            </a:prstGeom>
          </p:spPr>
          <p:txBody>
            <a:bodyPr wrap="square">
              <a:spAutoFit/>
            </a:bodyPr>
            <a:lstStyle/>
            <a:p>
              <a:r>
                <a:rPr lang="en-CA" sz="1800" b="1" dirty="0">
                  <a:solidFill>
                    <a:schemeClr val="tx1">
                      <a:lumMod val="50000"/>
                    </a:schemeClr>
                  </a:solidFill>
                  <a:latin typeface="Exo DemiBold" panose="02000703000000000000" pitchFamily="2" charset="0"/>
                </a:rPr>
                <a:t>Iterative benefit</a:t>
              </a:r>
              <a:endParaRPr lang="en-CA" sz="1800" dirty="0">
                <a:solidFill>
                  <a:schemeClr val="tx1">
                    <a:lumMod val="50000"/>
                  </a:schemeClr>
                </a:solidFill>
                <a:latin typeface="Exo DemiBold" panose="02000703000000000000" pitchFamily="2" charset="0"/>
              </a:endParaRPr>
            </a:p>
          </p:txBody>
        </p:sp>
        <p:sp>
          <p:nvSpPr>
            <p:cNvPr id="70" name="Rectangle 69">
              <a:extLst>
                <a:ext uri="{FF2B5EF4-FFF2-40B4-BE49-F238E27FC236}">
                  <a16:creationId xmlns:a16="http://schemas.microsoft.com/office/drawing/2014/main" id="{D2227073-3610-4D1A-839B-428C773F9F93}"/>
                </a:ext>
              </a:extLst>
            </p:cNvPr>
            <p:cNvSpPr/>
            <p:nvPr/>
          </p:nvSpPr>
          <p:spPr>
            <a:xfrm>
              <a:off x="1045994" y="5612445"/>
              <a:ext cx="5750858" cy="1238872"/>
            </a:xfrm>
            <a:prstGeom prst="rect">
              <a:avLst/>
            </a:prstGeom>
          </p:spPr>
          <p:txBody>
            <a:bodyPr wrap="square">
              <a:spAutoFit/>
            </a:bodyPr>
            <a:lstStyle/>
            <a:p>
              <a:r>
                <a:rPr lang="en-CA" sz="1500" dirty="0">
                  <a:solidFill>
                    <a:schemeClr val="tx1">
                      <a:lumMod val="50000"/>
                    </a:schemeClr>
                  </a:solidFill>
                  <a:latin typeface="Roboto Condensed Light" panose="02000000000000000000" pitchFamily="2" charset="0"/>
                  <a:ea typeface="Roboto Condensed Light" panose="02000000000000000000" pitchFamily="2" charset="0"/>
                </a:rPr>
                <a:t>Over time, experience incremental value from knowing the attack vectors through which you can be attacked. Through continual updates your security protocols will evolve with less associated effort, time, and costs.</a:t>
              </a:r>
            </a:p>
            <a:p>
              <a:endParaRPr lang="en-CA" sz="1600" dirty="0"/>
            </a:p>
          </p:txBody>
        </p:sp>
      </p:grpSp>
      <p:grpSp>
        <p:nvGrpSpPr>
          <p:cNvPr id="71" name="Group 70">
            <a:extLst>
              <a:ext uri="{FF2B5EF4-FFF2-40B4-BE49-F238E27FC236}">
                <a16:creationId xmlns:a16="http://schemas.microsoft.com/office/drawing/2014/main" id="{B736CBFC-9906-4D60-8597-89A0508B508D}"/>
              </a:ext>
            </a:extLst>
          </p:cNvPr>
          <p:cNvGrpSpPr/>
          <p:nvPr/>
        </p:nvGrpSpPr>
        <p:grpSpPr>
          <a:xfrm>
            <a:off x="6733442" y="5808544"/>
            <a:ext cx="1787549" cy="635000"/>
            <a:chOff x="9713681" y="4201885"/>
            <a:chExt cx="1787549" cy="635000"/>
          </a:xfrm>
        </p:grpSpPr>
        <p:pic>
          <p:nvPicPr>
            <p:cNvPr id="72" name="Picture 71">
              <a:extLst>
                <a:ext uri="{FF2B5EF4-FFF2-40B4-BE49-F238E27FC236}">
                  <a16:creationId xmlns:a16="http://schemas.microsoft.com/office/drawing/2014/main" id="{E227B37E-3913-482F-A7AB-D462397164BA}"/>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713681" y="4201885"/>
              <a:ext cx="635000" cy="635000"/>
            </a:xfrm>
            <a:prstGeom prst="rect">
              <a:avLst/>
            </a:prstGeom>
          </p:spPr>
        </p:pic>
        <p:sp>
          <p:nvSpPr>
            <p:cNvPr id="73" name="TextBox 72">
              <a:extLst>
                <a:ext uri="{FF2B5EF4-FFF2-40B4-BE49-F238E27FC236}">
                  <a16:creationId xmlns:a16="http://schemas.microsoft.com/office/drawing/2014/main" id="{ACC89A76-1EA3-4154-A274-70F859BB6D37}"/>
                </a:ext>
              </a:extLst>
            </p:cNvPr>
            <p:cNvSpPr txBox="1"/>
            <p:nvPr/>
          </p:nvSpPr>
          <p:spPr>
            <a:xfrm>
              <a:off x="10378122" y="4406594"/>
              <a:ext cx="1123108" cy="292540"/>
            </a:xfrm>
            <a:prstGeom prst="rect">
              <a:avLst/>
            </a:prstGeom>
          </p:spPr>
          <p:txBody>
            <a:bodyPr wrap="square" lIns="0" tIns="0" rIns="0" bIns="0" numCol="1" spcCol="360000" rtlCol="0">
              <a:noAutofit/>
            </a:bodyPr>
            <a:lstStyle/>
            <a:p>
              <a:pPr algn="l">
                <a:lnSpc>
                  <a:spcPct val="110000"/>
                </a:lnSpc>
                <a:tabLst/>
              </a:pPr>
              <a:r>
                <a:rPr lang="en-CA" sz="1400" dirty="0">
                  <a:solidFill>
                    <a:schemeClr val="tx1">
                      <a:lumMod val="50000"/>
                    </a:schemeClr>
                  </a:solidFill>
                  <a:latin typeface="Montserrat SemiBold" panose="00000700000000000000" pitchFamily="2" charset="0"/>
                  <a:ea typeface="Roboto Condensed Light" panose="02000000000000000000" pitchFamily="2" charset="0"/>
                </a:rPr>
                <a:t>Discovery</a:t>
              </a:r>
            </a:p>
          </p:txBody>
        </p:sp>
      </p:grpSp>
      <p:grpSp>
        <p:nvGrpSpPr>
          <p:cNvPr id="74" name="Group 73">
            <a:extLst>
              <a:ext uri="{FF2B5EF4-FFF2-40B4-BE49-F238E27FC236}">
                <a16:creationId xmlns:a16="http://schemas.microsoft.com/office/drawing/2014/main" id="{16362836-AEE8-49F1-97B6-B66405EF60AE}"/>
              </a:ext>
            </a:extLst>
          </p:cNvPr>
          <p:cNvGrpSpPr/>
          <p:nvPr/>
        </p:nvGrpSpPr>
        <p:grpSpPr>
          <a:xfrm>
            <a:off x="9015739" y="5789868"/>
            <a:ext cx="1835345" cy="635000"/>
            <a:chOff x="9693376" y="5753589"/>
            <a:chExt cx="1835345" cy="635000"/>
          </a:xfrm>
        </p:grpSpPr>
        <p:pic>
          <p:nvPicPr>
            <p:cNvPr id="75" name="Picture 74">
              <a:extLst>
                <a:ext uri="{FF2B5EF4-FFF2-40B4-BE49-F238E27FC236}">
                  <a16:creationId xmlns:a16="http://schemas.microsoft.com/office/drawing/2014/main" id="{2764A7D2-3EA1-4661-8A02-AEB072A97CD7}"/>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693376" y="5753589"/>
              <a:ext cx="684746" cy="635000"/>
            </a:xfrm>
            <a:prstGeom prst="rect">
              <a:avLst/>
            </a:prstGeom>
          </p:spPr>
        </p:pic>
        <p:sp>
          <p:nvSpPr>
            <p:cNvPr id="76" name="TextBox 75">
              <a:extLst>
                <a:ext uri="{FF2B5EF4-FFF2-40B4-BE49-F238E27FC236}">
                  <a16:creationId xmlns:a16="http://schemas.microsoft.com/office/drawing/2014/main" id="{8465D4EE-4A59-4224-9896-54CB87461FC0}"/>
                </a:ext>
              </a:extLst>
            </p:cNvPr>
            <p:cNvSpPr txBox="1"/>
            <p:nvPr/>
          </p:nvSpPr>
          <p:spPr>
            <a:xfrm>
              <a:off x="10378122" y="6013831"/>
              <a:ext cx="1150599" cy="256858"/>
            </a:xfrm>
            <a:prstGeom prst="rect">
              <a:avLst/>
            </a:prstGeom>
          </p:spPr>
          <p:txBody>
            <a:bodyPr wrap="square" lIns="0" tIns="0" rIns="0" bIns="0" numCol="1" spcCol="360000" rtlCol="0">
              <a:noAutofit/>
            </a:bodyPr>
            <a:lstStyle/>
            <a:p>
              <a:pPr algn="l">
                <a:lnSpc>
                  <a:spcPct val="110000"/>
                </a:lnSpc>
                <a:tabLst/>
              </a:pPr>
              <a:r>
                <a:rPr lang="en-CA" sz="1400" dirty="0">
                  <a:solidFill>
                    <a:schemeClr val="tx1">
                      <a:lumMod val="50000"/>
                    </a:schemeClr>
                  </a:solidFill>
                  <a:latin typeface="Montserrat SemiBold" panose="00000700000000000000" pitchFamily="2" charset="0"/>
                  <a:ea typeface="Roboto Condensed Light" panose="02000000000000000000" pitchFamily="2" charset="0"/>
                </a:rPr>
                <a:t>Assessment</a:t>
              </a:r>
            </a:p>
          </p:txBody>
        </p:sp>
      </p:grpSp>
      <p:sp>
        <p:nvSpPr>
          <p:cNvPr id="77" name="TextBox 76">
            <a:extLst>
              <a:ext uri="{FF2B5EF4-FFF2-40B4-BE49-F238E27FC236}">
                <a16:creationId xmlns:a16="http://schemas.microsoft.com/office/drawing/2014/main" id="{D31F6F05-398B-4CDA-B384-CCF7DBFF925F}"/>
              </a:ext>
            </a:extLst>
          </p:cNvPr>
          <p:cNvSpPr txBox="1"/>
          <p:nvPr/>
        </p:nvSpPr>
        <p:spPr>
          <a:xfrm>
            <a:off x="8470175" y="5981886"/>
            <a:ext cx="469364" cy="508515"/>
          </a:xfrm>
          <a:prstGeom prst="rect">
            <a:avLst/>
          </a:prstGeom>
        </p:spPr>
        <p:txBody>
          <a:bodyPr wrap="square" lIns="0" tIns="0" rIns="0" bIns="0" numCol="1" spcCol="360000" rtlCol="0">
            <a:noAutofit/>
          </a:bodyPr>
          <a:lstStyle/>
          <a:p>
            <a:pPr algn="ctr">
              <a:lnSpc>
                <a:spcPct val="110000"/>
              </a:lnSpc>
              <a:tabLst/>
            </a:pPr>
            <a:r>
              <a:rPr lang="en-CA" sz="2200" dirty="0">
                <a:solidFill>
                  <a:schemeClr val="accent1"/>
                </a:solidFill>
                <a:latin typeface="Exo DemiBold" panose="02000703000000000000" pitchFamily="2" charset="0"/>
                <a:ea typeface="Roboto Condensed Light" panose="02000000000000000000" pitchFamily="2" charset="0"/>
              </a:rPr>
              <a:t>&amp;</a:t>
            </a:r>
          </a:p>
        </p:txBody>
      </p:sp>
      <p:grpSp>
        <p:nvGrpSpPr>
          <p:cNvPr id="6" name="Group 5">
            <a:extLst>
              <a:ext uri="{FF2B5EF4-FFF2-40B4-BE49-F238E27FC236}">
                <a16:creationId xmlns:a16="http://schemas.microsoft.com/office/drawing/2014/main" id="{F991E5D8-2DBB-45E2-9EC8-9A4EC4B33BB3}"/>
              </a:ext>
            </a:extLst>
          </p:cNvPr>
          <p:cNvGrpSpPr/>
          <p:nvPr/>
        </p:nvGrpSpPr>
        <p:grpSpPr>
          <a:xfrm>
            <a:off x="309685" y="1899528"/>
            <a:ext cx="6589140" cy="760224"/>
            <a:chOff x="310718" y="1693767"/>
            <a:chExt cx="6589140" cy="760224"/>
          </a:xfrm>
        </p:grpSpPr>
        <p:pic>
          <p:nvPicPr>
            <p:cNvPr id="81" name="Picture 80">
              <a:extLst>
                <a:ext uri="{FF2B5EF4-FFF2-40B4-BE49-F238E27FC236}">
                  <a16:creationId xmlns:a16="http://schemas.microsoft.com/office/drawing/2014/main" id="{69DE196C-6D99-4595-AE63-E78CAD4E6B75}"/>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10718" y="1693767"/>
              <a:ext cx="635000" cy="635000"/>
            </a:xfrm>
            <a:prstGeom prst="rect">
              <a:avLst/>
            </a:prstGeom>
          </p:spPr>
        </p:pic>
        <p:sp>
          <p:nvSpPr>
            <p:cNvPr id="86" name="TextBox 85">
              <a:extLst>
                <a:ext uri="{FF2B5EF4-FFF2-40B4-BE49-F238E27FC236}">
                  <a16:creationId xmlns:a16="http://schemas.microsoft.com/office/drawing/2014/main" id="{591187BD-F217-41CA-9289-31A4FA6DDC03}"/>
                </a:ext>
              </a:extLst>
            </p:cNvPr>
            <p:cNvSpPr txBox="1"/>
            <p:nvPr/>
          </p:nvSpPr>
          <p:spPr>
            <a:xfrm>
              <a:off x="945718" y="1699938"/>
              <a:ext cx="5954140" cy="754053"/>
            </a:xfrm>
            <a:prstGeom prst="rect">
              <a:avLst/>
            </a:prstGeom>
            <a:noFill/>
            <a:ln w="12700">
              <a:solidFill>
                <a:srgbClr val="B0C534"/>
              </a:solidFill>
            </a:ln>
            <a:effectLst>
              <a:softEdge rad="63500"/>
            </a:effectLst>
          </p:spPr>
          <p:txBody>
            <a:bodyPr wrap="square" rtlCol="0">
              <a:spAutoFit/>
            </a:bodyPr>
            <a:lstStyle/>
            <a:p>
              <a:r>
                <a:rPr lang="en-US" sz="1500" b="1" dirty="0">
                  <a:solidFill>
                    <a:schemeClr val="accent1"/>
                  </a:solidFill>
                  <a:latin typeface="Exo DemiBold" panose="02000703000000000000" pitchFamily="2" charset="0"/>
                </a:rPr>
                <a:t>Organizational preparedness </a:t>
              </a:r>
            </a:p>
            <a:p>
              <a:r>
                <a:rPr lang="en-US" sz="1400" dirty="0">
                  <a:solidFill>
                    <a:schemeClr val="tx1">
                      <a:lumMod val="50000"/>
                    </a:schemeClr>
                  </a:solidFill>
                  <a:latin typeface="Roboto Condensed Light" panose="02000000000000000000" pitchFamily="2" charset="0"/>
                  <a:ea typeface="Roboto Condensed Light" panose="02000000000000000000" pitchFamily="2" charset="0"/>
                </a:rPr>
                <a:t>Expose operational weak points and transition teams from a reactive approach to a more proactive security program. </a:t>
              </a:r>
            </a:p>
          </p:txBody>
        </p:sp>
      </p:grpSp>
      <p:grpSp>
        <p:nvGrpSpPr>
          <p:cNvPr id="7" name="Group 6">
            <a:extLst>
              <a:ext uri="{FF2B5EF4-FFF2-40B4-BE49-F238E27FC236}">
                <a16:creationId xmlns:a16="http://schemas.microsoft.com/office/drawing/2014/main" id="{55AB3610-0262-45C6-89B9-F7F5750E4F62}"/>
              </a:ext>
            </a:extLst>
          </p:cNvPr>
          <p:cNvGrpSpPr/>
          <p:nvPr/>
        </p:nvGrpSpPr>
        <p:grpSpPr>
          <a:xfrm>
            <a:off x="309685" y="2771314"/>
            <a:ext cx="6589140" cy="754053"/>
            <a:chOff x="310718" y="2402210"/>
            <a:chExt cx="6589140" cy="754053"/>
          </a:xfrm>
        </p:grpSpPr>
        <p:pic>
          <p:nvPicPr>
            <p:cNvPr id="78" name="Picture 77">
              <a:extLst>
                <a:ext uri="{FF2B5EF4-FFF2-40B4-BE49-F238E27FC236}">
                  <a16:creationId xmlns:a16="http://schemas.microsoft.com/office/drawing/2014/main" id="{B25B3F58-E020-452E-8A33-625FBC729AF4}"/>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10718" y="2402272"/>
              <a:ext cx="635000" cy="635000"/>
            </a:xfrm>
            <a:prstGeom prst="rect">
              <a:avLst/>
            </a:prstGeom>
          </p:spPr>
        </p:pic>
        <p:sp>
          <p:nvSpPr>
            <p:cNvPr id="88" name="TextBox 87">
              <a:extLst>
                <a:ext uri="{FF2B5EF4-FFF2-40B4-BE49-F238E27FC236}">
                  <a16:creationId xmlns:a16="http://schemas.microsoft.com/office/drawing/2014/main" id="{F1A6D52C-F403-47F4-A6A3-63406636F9C8}"/>
                </a:ext>
              </a:extLst>
            </p:cNvPr>
            <p:cNvSpPr txBox="1"/>
            <p:nvPr/>
          </p:nvSpPr>
          <p:spPr>
            <a:xfrm>
              <a:off x="945718" y="2402210"/>
              <a:ext cx="5954140" cy="754053"/>
            </a:xfrm>
            <a:prstGeom prst="rect">
              <a:avLst/>
            </a:prstGeom>
            <a:noFill/>
            <a:ln w="12700">
              <a:solidFill>
                <a:srgbClr val="B0C534"/>
              </a:solidFill>
            </a:ln>
            <a:effectLst>
              <a:softEdge rad="63500"/>
            </a:effectLst>
          </p:spPr>
          <p:txBody>
            <a:bodyPr wrap="square" rtlCol="0">
              <a:spAutoFit/>
            </a:bodyPr>
            <a:lstStyle/>
            <a:p>
              <a:r>
                <a:rPr lang="en-US" sz="1500" b="1" dirty="0">
                  <a:solidFill>
                    <a:schemeClr val="accent1"/>
                  </a:solidFill>
                  <a:latin typeface="Exo DemiBold" panose="02000703000000000000" pitchFamily="2" charset="0"/>
                </a:rPr>
                <a:t>Enhanced threat detection, prevention, analysis, and response</a:t>
              </a:r>
            </a:p>
            <a:p>
              <a:r>
                <a:rPr lang="en-US" sz="1400" dirty="0">
                  <a:solidFill>
                    <a:schemeClr val="tx1">
                      <a:lumMod val="50000"/>
                    </a:schemeClr>
                  </a:solidFill>
                  <a:latin typeface="Roboto Condensed Light" panose="02000000000000000000" pitchFamily="2" charset="0"/>
                  <a:ea typeface="Roboto Condensed Light" panose="02000000000000000000" pitchFamily="2" charset="0"/>
                </a:rPr>
                <a:t>Enhance the collaboration and use of your security investments through the simulated evaluation of your threat collaboration environment.</a:t>
              </a:r>
            </a:p>
          </p:txBody>
        </p:sp>
      </p:grpSp>
      <p:grpSp>
        <p:nvGrpSpPr>
          <p:cNvPr id="9" name="Group 8">
            <a:extLst>
              <a:ext uri="{FF2B5EF4-FFF2-40B4-BE49-F238E27FC236}">
                <a16:creationId xmlns:a16="http://schemas.microsoft.com/office/drawing/2014/main" id="{C4F0F990-8D2E-441F-AABB-497E21EB7FEF}"/>
              </a:ext>
            </a:extLst>
          </p:cNvPr>
          <p:cNvGrpSpPr/>
          <p:nvPr/>
        </p:nvGrpSpPr>
        <p:grpSpPr>
          <a:xfrm>
            <a:off x="309685" y="4540965"/>
            <a:ext cx="6588107" cy="754053"/>
            <a:chOff x="310718" y="4326470"/>
            <a:chExt cx="6588107" cy="754053"/>
          </a:xfrm>
        </p:grpSpPr>
        <p:pic>
          <p:nvPicPr>
            <p:cNvPr id="83" name="Picture 82">
              <a:extLst>
                <a:ext uri="{FF2B5EF4-FFF2-40B4-BE49-F238E27FC236}">
                  <a16:creationId xmlns:a16="http://schemas.microsoft.com/office/drawing/2014/main" id="{571DAEF7-7E1D-4DBE-B9C6-124A748349D4}"/>
                </a:ext>
              </a:extLst>
            </p:cNvPr>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0718" y="4332136"/>
              <a:ext cx="635000" cy="635000"/>
            </a:xfrm>
            <a:prstGeom prst="rect">
              <a:avLst/>
            </a:prstGeom>
          </p:spPr>
        </p:pic>
        <p:sp>
          <p:nvSpPr>
            <p:cNvPr id="91" name="TextBox 90">
              <a:extLst>
                <a:ext uri="{FF2B5EF4-FFF2-40B4-BE49-F238E27FC236}">
                  <a16:creationId xmlns:a16="http://schemas.microsoft.com/office/drawing/2014/main" id="{29501ABA-5A82-4972-8019-CD186C076006}"/>
                </a:ext>
              </a:extLst>
            </p:cNvPr>
            <p:cNvSpPr txBox="1"/>
            <p:nvPr/>
          </p:nvSpPr>
          <p:spPr>
            <a:xfrm>
              <a:off x="944685" y="4326470"/>
              <a:ext cx="5954140" cy="754053"/>
            </a:xfrm>
            <a:prstGeom prst="rect">
              <a:avLst/>
            </a:prstGeom>
            <a:noFill/>
            <a:ln w="12700">
              <a:solidFill>
                <a:srgbClr val="B0C534"/>
              </a:solidFill>
            </a:ln>
            <a:effectLst>
              <a:softEdge rad="63500"/>
            </a:effectLst>
          </p:spPr>
          <p:txBody>
            <a:bodyPr wrap="square" rtlCol="0">
              <a:spAutoFit/>
            </a:bodyPr>
            <a:lstStyle/>
            <a:p>
              <a:r>
                <a:rPr lang="en-US" sz="1500" b="1" dirty="0">
                  <a:solidFill>
                    <a:schemeClr val="accent1"/>
                  </a:solidFill>
                  <a:latin typeface="Exo DemiBold" panose="02000703000000000000" pitchFamily="2" charset="0"/>
                </a:rPr>
                <a:t>Identify blind spots and opportunities for continuous improvement</a:t>
              </a:r>
            </a:p>
            <a:p>
              <a:r>
                <a:rPr lang="en-US" sz="1400" dirty="0">
                  <a:solidFill>
                    <a:schemeClr val="tx1">
                      <a:lumMod val="50000"/>
                    </a:schemeClr>
                  </a:solidFill>
                  <a:latin typeface="Roboto Condensed Light" panose="02000000000000000000" pitchFamily="2" charset="0"/>
                  <a:ea typeface="Roboto Condensed Light" panose="02000000000000000000" pitchFamily="2" charset="0"/>
                </a:rPr>
                <a:t>Provide increased visibility into current performance levels, and accurately identify</a:t>
              </a:r>
              <a:r>
                <a:rPr lang="en-US" sz="1400" b="1" dirty="0">
                  <a:solidFill>
                    <a:schemeClr val="tx1">
                      <a:lumMod val="50000"/>
                    </a:schemeClr>
                  </a:solidFill>
                  <a:latin typeface="Roboto Condensed Light" panose="02000000000000000000" pitchFamily="2" charset="0"/>
                  <a:ea typeface="Roboto Condensed Light" panose="02000000000000000000" pitchFamily="2" charset="0"/>
                </a:rPr>
                <a:t> </a:t>
              </a:r>
              <a:r>
                <a:rPr lang="en-US" sz="1400" dirty="0">
                  <a:solidFill>
                    <a:schemeClr val="tx1">
                      <a:lumMod val="50000"/>
                    </a:schemeClr>
                  </a:solidFill>
                  <a:latin typeface="Roboto Condensed Light" panose="02000000000000000000" pitchFamily="2" charset="0"/>
                  <a:ea typeface="Roboto Condensed Light" panose="02000000000000000000" pitchFamily="2" charset="0"/>
                </a:rPr>
                <a:t>opportunities for continuous improvement with a holistic measurement program.</a:t>
              </a:r>
            </a:p>
          </p:txBody>
        </p:sp>
      </p:grpSp>
      <p:grpSp>
        <p:nvGrpSpPr>
          <p:cNvPr id="8" name="Group 7">
            <a:extLst>
              <a:ext uri="{FF2B5EF4-FFF2-40B4-BE49-F238E27FC236}">
                <a16:creationId xmlns:a16="http://schemas.microsoft.com/office/drawing/2014/main" id="{540E08BA-C5E1-495F-9E75-94607C7BC313}"/>
              </a:ext>
            </a:extLst>
          </p:cNvPr>
          <p:cNvGrpSpPr/>
          <p:nvPr/>
        </p:nvGrpSpPr>
        <p:grpSpPr>
          <a:xfrm>
            <a:off x="310718" y="3672902"/>
            <a:ext cx="6603641" cy="597666"/>
            <a:chOff x="295184" y="3792610"/>
            <a:chExt cx="6603641" cy="597666"/>
          </a:xfrm>
        </p:grpSpPr>
        <p:sp>
          <p:nvSpPr>
            <p:cNvPr id="90" name="TextBox 89">
              <a:extLst>
                <a:ext uri="{FF2B5EF4-FFF2-40B4-BE49-F238E27FC236}">
                  <a16:creationId xmlns:a16="http://schemas.microsoft.com/office/drawing/2014/main" id="{5373DC44-303C-46F4-B681-43B3417A755F}"/>
                </a:ext>
              </a:extLst>
            </p:cNvPr>
            <p:cNvSpPr txBox="1"/>
            <p:nvPr/>
          </p:nvSpPr>
          <p:spPr>
            <a:xfrm>
              <a:off x="944685" y="3800342"/>
              <a:ext cx="5954140" cy="538609"/>
            </a:xfrm>
            <a:prstGeom prst="rect">
              <a:avLst/>
            </a:prstGeom>
            <a:noFill/>
            <a:ln w="12700">
              <a:solidFill>
                <a:srgbClr val="B0C534"/>
              </a:solidFill>
            </a:ln>
            <a:effectLst>
              <a:softEdge rad="63500"/>
            </a:effectLst>
          </p:spPr>
          <p:txBody>
            <a:bodyPr wrap="square" rtlCol="0">
              <a:spAutoFit/>
            </a:bodyPr>
            <a:lstStyle/>
            <a:p>
              <a:r>
                <a:rPr lang="en-US" sz="1500" b="1" dirty="0">
                  <a:solidFill>
                    <a:schemeClr val="accent1"/>
                  </a:solidFill>
                  <a:latin typeface="Exo DemiBold" panose="02000703000000000000" pitchFamily="2" charset="0"/>
                </a:rPr>
                <a:t>Improve return on security investment</a:t>
              </a:r>
            </a:p>
            <a:p>
              <a:r>
                <a:rPr lang="en-US" sz="1400" dirty="0">
                  <a:solidFill>
                    <a:schemeClr val="tx1">
                      <a:lumMod val="50000"/>
                    </a:schemeClr>
                  </a:solidFill>
                  <a:latin typeface="Roboto Condensed Light" panose="02000000000000000000" pitchFamily="2" charset="0"/>
                  <a:ea typeface="Roboto Condensed Light" panose="02000000000000000000" pitchFamily="2" charset="0"/>
                </a:rPr>
                <a:t>Evaluate core staff on their use of process and technology to defend the organization.</a:t>
              </a:r>
            </a:p>
          </p:txBody>
        </p:sp>
        <p:pic>
          <p:nvPicPr>
            <p:cNvPr id="92" name="Picture 91">
              <a:extLst>
                <a:ext uri="{FF2B5EF4-FFF2-40B4-BE49-F238E27FC236}">
                  <a16:creationId xmlns:a16="http://schemas.microsoft.com/office/drawing/2014/main" id="{A810AC4D-FDA0-466B-A427-A18F31950B00}"/>
                </a:ext>
              </a:extLst>
            </p:cNvPr>
            <p:cNvPicPr>
              <a:picLocks noChangeAspect="1"/>
            </p:cNvPicPr>
            <p:nvPr/>
          </p:nvPicPr>
          <p:blipFill>
            <a:blip r:embed="rId8">
              <a:duotone>
                <a:schemeClr val="accent4">
                  <a:shade val="45000"/>
                  <a:satMod val="135000"/>
                </a:schemeClr>
                <a:prstClr val="white"/>
              </a:duotone>
            </a:blip>
            <a:stretch>
              <a:fillRect/>
            </a:stretch>
          </p:blipFill>
          <p:spPr>
            <a:xfrm>
              <a:off x="295184" y="3792610"/>
              <a:ext cx="666068" cy="597666"/>
            </a:xfrm>
            <a:prstGeom prst="rect">
              <a:avLst/>
            </a:prstGeom>
            <a:noFill/>
            <a:ln>
              <a:noFill/>
            </a:ln>
          </p:spPr>
        </p:pic>
      </p:grpSp>
      <p:sp>
        <p:nvSpPr>
          <p:cNvPr id="5" name="TextBox 4">
            <a:extLst>
              <a:ext uri="{FF2B5EF4-FFF2-40B4-BE49-F238E27FC236}">
                <a16:creationId xmlns:a16="http://schemas.microsoft.com/office/drawing/2014/main" id="{B348A669-8091-4457-A4A0-D267AC86B4FF}"/>
              </a:ext>
            </a:extLst>
          </p:cNvPr>
          <p:cNvSpPr txBox="1"/>
          <p:nvPr/>
        </p:nvSpPr>
        <p:spPr>
          <a:xfrm>
            <a:off x="7895727" y="1855857"/>
            <a:ext cx="3906175" cy="987986"/>
          </a:xfrm>
          <a:prstGeom prst="rect">
            <a:avLst/>
          </a:prstGeom>
        </p:spPr>
        <p:txBody>
          <a:bodyPr wrap="square" lIns="0" tIns="0" rIns="0" bIns="0" numCol="1" spcCol="360000" rtlCol="0">
            <a:noAutofit/>
          </a:bodyPr>
          <a:lstStyle/>
          <a:p>
            <a:pPr marL="285750" indent="-285750" algn="l">
              <a:lnSpc>
                <a:spcPct val="110000"/>
              </a:lnSpc>
              <a:buFont typeface="Wingdings" panose="05000000000000000000" pitchFamily="2" charset="2"/>
              <a:buChar char="ü"/>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Ensure organizational preparedness.</a:t>
            </a:r>
          </a:p>
          <a:p>
            <a:pPr marL="285750" indent="-285750" algn="l">
              <a:lnSpc>
                <a:spcPct val="110000"/>
              </a:lnSpc>
              <a:buFont typeface="Wingdings" panose="05000000000000000000" pitchFamily="2" charset="2"/>
              <a:buChar char="ü"/>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Identify effectiveness of the overall security program.</a:t>
            </a:r>
          </a:p>
          <a:p>
            <a:pPr marL="285750" indent="-285750" algn="l">
              <a:lnSpc>
                <a:spcPct val="110000"/>
              </a:lnSpc>
              <a:buFont typeface="Wingdings" panose="05000000000000000000" pitchFamily="2" charset="2"/>
              <a:buChar char="ü"/>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Streamline the security management program.</a:t>
            </a:r>
          </a:p>
          <a:p>
            <a:pPr marL="285750" indent="-285750" algn="l">
              <a:lnSpc>
                <a:spcPct val="110000"/>
              </a:lnSpc>
              <a:buFont typeface="Wingdings" panose="05000000000000000000" pitchFamily="2" charset="2"/>
              <a:buChar char="ü"/>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Identify people, process, and technology gaps.</a:t>
            </a:r>
          </a:p>
          <a:p>
            <a:pPr marL="285750" indent="-285750" algn="l">
              <a:lnSpc>
                <a:spcPct val="110000"/>
              </a:lnSpc>
              <a:buFont typeface="Wingdings" panose="05000000000000000000" pitchFamily="2" charset="2"/>
              <a:buChar char="ü"/>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93" name="TextBox 92">
            <a:extLst>
              <a:ext uri="{FF2B5EF4-FFF2-40B4-BE49-F238E27FC236}">
                <a16:creationId xmlns:a16="http://schemas.microsoft.com/office/drawing/2014/main" id="{D7F7F19E-0C4B-4B11-A071-75EE65A611CF}"/>
              </a:ext>
            </a:extLst>
          </p:cNvPr>
          <p:cNvSpPr txBox="1"/>
          <p:nvPr/>
        </p:nvSpPr>
        <p:spPr>
          <a:xfrm>
            <a:off x="7894693" y="3580802"/>
            <a:ext cx="3906175" cy="1751635"/>
          </a:xfrm>
          <a:prstGeom prst="rect">
            <a:avLst/>
          </a:prstGeom>
        </p:spPr>
        <p:txBody>
          <a:bodyPr wrap="square" lIns="0" tIns="0" rIns="0" bIns="0" numCol="1" spcCol="360000" rtlCol="0">
            <a:noAutofit/>
          </a:bodyPr>
          <a:lstStyle/>
          <a:p>
            <a:pPr marL="285750" indent="-285750" algn="l">
              <a:lnSpc>
                <a:spcPct val="110000"/>
              </a:lnSpc>
              <a:buFont typeface="Wingdings" panose="05000000000000000000" pitchFamily="2" charset="2"/>
              <a:buChar char="ü"/>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Reduce incident costs and remediation time.</a:t>
            </a:r>
          </a:p>
          <a:p>
            <a:pPr marL="285750" indent="-285750" algn="l">
              <a:lnSpc>
                <a:spcPct val="110000"/>
              </a:lnSpc>
              <a:buFont typeface="Wingdings" panose="05000000000000000000" pitchFamily="2" charset="2"/>
              <a:buChar char="ü"/>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Increase operational collaboration between prevention, detection, analysis, and response efforts.</a:t>
            </a:r>
          </a:p>
          <a:p>
            <a:pPr marL="285750" indent="-285750" algn="l">
              <a:lnSpc>
                <a:spcPct val="110000"/>
              </a:lnSpc>
              <a:buFont typeface="Wingdings" panose="05000000000000000000" pitchFamily="2" charset="2"/>
              <a:buChar char="ü"/>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Enhance security pressure posture.</a:t>
            </a:r>
          </a:p>
          <a:p>
            <a:pPr marL="285750" indent="-285750" algn="l">
              <a:lnSpc>
                <a:spcPct val="110000"/>
              </a:lnSpc>
              <a:buFont typeface="Wingdings" panose="05000000000000000000" pitchFamily="2" charset="2"/>
              <a:buChar char="ü"/>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Improve communication with executives about relevant security risks to the business.</a:t>
            </a:r>
          </a:p>
          <a:p>
            <a:pPr marL="285750" indent="-285750" algn="l">
              <a:lnSpc>
                <a:spcPct val="110000"/>
              </a:lnSpc>
              <a:buFont typeface="Wingdings" panose="05000000000000000000" pitchFamily="2" charset="2"/>
              <a:buChar char="ü"/>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Preserve reputation and brand equity.</a:t>
            </a:r>
          </a:p>
          <a:p>
            <a:pPr marL="285750" indent="-285750" algn="l">
              <a:lnSpc>
                <a:spcPct val="110000"/>
              </a:lnSpc>
              <a:buFont typeface="Wingdings" panose="05000000000000000000" pitchFamily="2" charset="2"/>
              <a:buChar char="ü"/>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0" name="TextBox 9">
            <a:extLst>
              <a:ext uri="{FF2B5EF4-FFF2-40B4-BE49-F238E27FC236}">
                <a16:creationId xmlns:a16="http://schemas.microsoft.com/office/drawing/2014/main" id="{6E63CF2D-8A98-4A02-8985-035605FE92BD}"/>
              </a:ext>
            </a:extLst>
          </p:cNvPr>
          <p:cNvSpPr txBox="1"/>
          <p:nvPr/>
        </p:nvSpPr>
        <p:spPr>
          <a:xfrm>
            <a:off x="7895726" y="3233930"/>
            <a:ext cx="3666479" cy="368372"/>
          </a:xfrm>
          <a:prstGeom prst="rect">
            <a:avLst/>
          </a:prstGeom>
        </p:spPr>
        <p:txBody>
          <a:bodyPr wrap="square" lIns="0" tIns="0" rIns="0" bIns="0" numCol="1" spcCol="360000" rtlCol="0">
            <a:noAutofit/>
          </a:bodyPr>
          <a:lstStyle/>
          <a:p>
            <a:pPr algn="l">
              <a:lnSpc>
                <a:spcPct val="110000"/>
              </a:lnSpc>
              <a:tabLst/>
            </a:pPr>
            <a:r>
              <a:rPr lang="en-CA" sz="1400" dirty="0">
                <a:solidFill>
                  <a:schemeClr val="tx1">
                    <a:lumMod val="50000"/>
                  </a:schemeClr>
                </a:solidFill>
                <a:latin typeface="Exo DemiBold" panose="02000703000000000000" pitchFamily="2" charset="0"/>
                <a:ea typeface="Roboto Condensed Light" panose="02000000000000000000" pitchFamily="2" charset="0"/>
              </a:rPr>
              <a:t>Long-term benefits</a:t>
            </a:r>
          </a:p>
        </p:txBody>
      </p:sp>
      <p:sp>
        <p:nvSpPr>
          <p:cNvPr id="94" name="TextBox 93">
            <a:extLst>
              <a:ext uri="{FF2B5EF4-FFF2-40B4-BE49-F238E27FC236}">
                <a16:creationId xmlns:a16="http://schemas.microsoft.com/office/drawing/2014/main" id="{37EF8EC9-05A1-4F38-AA9F-2DF37615F4F1}"/>
              </a:ext>
            </a:extLst>
          </p:cNvPr>
          <p:cNvSpPr txBox="1"/>
          <p:nvPr/>
        </p:nvSpPr>
        <p:spPr>
          <a:xfrm>
            <a:off x="7895726" y="1487485"/>
            <a:ext cx="3542190" cy="368372"/>
          </a:xfrm>
          <a:prstGeom prst="rect">
            <a:avLst/>
          </a:prstGeom>
        </p:spPr>
        <p:txBody>
          <a:bodyPr wrap="square" lIns="0" tIns="0" rIns="0" bIns="0" numCol="1" spcCol="360000" rtlCol="0">
            <a:noAutofit/>
          </a:bodyPr>
          <a:lstStyle/>
          <a:p>
            <a:pPr algn="l">
              <a:lnSpc>
                <a:spcPct val="110000"/>
              </a:lnSpc>
              <a:tabLst/>
            </a:pPr>
            <a:r>
              <a:rPr lang="en-CA" sz="1400" dirty="0">
                <a:solidFill>
                  <a:schemeClr val="tx1">
                    <a:lumMod val="50000"/>
                  </a:schemeClr>
                </a:solidFill>
                <a:latin typeface="Exo DemiBold" panose="02000703000000000000" pitchFamily="2" charset="0"/>
                <a:ea typeface="Roboto Condensed Light" panose="02000000000000000000" pitchFamily="2" charset="0"/>
              </a:rPr>
              <a:t>Short-term benefits</a:t>
            </a:r>
          </a:p>
        </p:txBody>
      </p:sp>
    </p:spTree>
    <p:extLst>
      <p:ext uri="{BB962C8B-B14F-4D97-AF65-F5344CB8AC3E}">
        <p14:creationId xmlns:p14="http://schemas.microsoft.com/office/powerpoint/2010/main" val="201194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5252382" y="1252518"/>
            <a:ext cx="5686987" cy="456696"/>
          </a:xfrm>
        </p:spPr>
        <p:txBody>
          <a:bodyPr/>
          <a:lstStyle/>
          <a:p>
            <a:pPr lvl="0">
              <a:lnSpc>
                <a:spcPct val="100000"/>
              </a:lnSpc>
            </a:pPr>
            <a:r>
              <a:rPr lang="en-US" sz="1400" dirty="0">
                <a:solidFill>
                  <a:srgbClr val="717171"/>
                </a:solidFill>
                <a:latin typeface="Montserrat" pitchFamily="2" charset="77"/>
              </a:rPr>
              <a:t>Each step of this blueprint is accompanied by supporting deliverables to help you accomplish your goals:</a:t>
            </a:r>
          </a:p>
          <a:p>
            <a:endParaRPr lang="en-US" sz="1800" dirty="0">
              <a:solidFill>
                <a:srgbClr val="F17A26"/>
              </a:solidFill>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a:xfrm>
            <a:off x="5232400" y="595065"/>
            <a:ext cx="5219933" cy="668903"/>
          </a:xfrm>
        </p:spPr>
        <p:txBody>
          <a:bodyPr/>
          <a:lstStyle/>
          <a:p>
            <a:r>
              <a:rPr lang="en-CA" dirty="0"/>
              <a:t>Blueprint materials</a:t>
            </a:r>
            <a:endParaRPr lang="en-US" dirty="0"/>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698904" y="477069"/>
            <a:ext cx="2719621"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Key deliverable</a:t>
            </a:r>
            <a:r>
              <a:rPr lang="en-US" dirty="0">
                <a:solidFill>
                  <a:schemeClr val="bg1"/>
                </a:solidFill>
              </a:rPr>
              <a:t>:</a:t>
            </a:r>
          </a:p>
        </p:txBody>
      </p:sp>
      <p:grpSp>
        <p:nvGrpSpPr>
          <p:cNvPr id="11" name="Group 10">
            <a:extLst>
              <a:ext uri="{FF2B5EF4-FFF2-40B4-BE49-F238E27FC236}">
                <a16:creationId xmlns:a16="http://schemas.microsoft.com/office/drawing/2014/main" id="{57950610-460A-41B5-9FD5-1AA40362DEF3}"/>
              </a:ext>
            </a:extLst>
          </p:cNvPr>
          <p:cNvGrpSpPr/>
          <p:nvPr/>
        </p:nvGrpSpPr>
        <p:grpSpPr>
          <a:xfrm>
            <a:off x="5162232" y="4035487"/>
            <a:ext cx="2342845" cy="2009515"/>
            <a:chOff x="4742302" y="3598798"/>
            <a:chExt cx="2343150" cy="2009774"/>
          </a:xfrm>
        </p:grpSpPr>
        <p:sp>
          <p:nvSpPr>
            <p:cNvPr id="12" name="TextBox 11">
              <a:extLst>
                <a:ext uri="{FF2B5EF4-FFF2-40B4-BE49-F238E27FC236}">
                  <a16:creationId xmlns:a16="http://schemas.microsoft.com/office/drawing/2014/main" id="{569449DD-6B21-4B47-B1C6-FB02CD3414D0}"/>
                </a:ext>
              </a:extLst>
            </p:cNvPr>
            <p:cNvSpPr txBox="1"/>
            <p:nvPr/>
          </p:nvSpPr>
          <p:spPr>
            <a:xfrm>
              <a:off x="4742302" y="4233798"/>
              <a:ext cx="2343150" cy="646415"/>
            </a:xfrm>
            <a:prstGeom prst="rect">
              <a:avLst/>
            </a:prstGeom>
          </p:spPr>
          <p:txBody>
            <a:bodyPr vert="horz" wrap="square" lIns="0" tIns="0" rIns="0" bIns="0" rtlCol="0">
              <a:spAutoFit/>
            </a:bodyPr>
            <a:lstStyle/>
            <a:p>
              <a:pPr algn="ctr"/>
              <a:r>
                <a:rPr lang="en-US" sz="1400" dirty="0">
                  <a:solidFill>
                    <a:schemeClr val="accent1"/>
                  </a:solidFill>
                  <a:latin typeface="Montserrat" panose="00000500000000000000" pitchFamily="2" charset="0"/>
                </a:rPr>
                <a:t>Threat Preparedness Using </a:t>
              </a:r>
              <a:r>
                <a:rPr lang="en-CA" sz="1400" dirty="0">
                  <a:solidFill>
                    <a:schemeClr val="accent1"/>
                  </a:solidFill>
                  <a:latin typeface="Montserrat" panose="00000500000000000000" pitchFamily="2" charset="0"/>
                </a:rPr>
                <a:t>MITRE ATT&amp;CK</a:t>
              </a:r>
              <a:r>
                <a:rPr lang="en-CA" sz="1400" baseline="30000" dirty="0">
                  <a:solidFill>
                    <a:schemeClr val="accent1"/>
                  </a:solidFill>
                  <a:latin typeface="Montserrat" panose="00000500000000000000" pitchFamily="2" charset="0"/>
                </a:rPr>
                <a:t>® </a:t>
              </a:r>
              <a:r>
                <a:rPr lang="en-CA" sz="1400" dirty="0">
                  <a:solidFill>
                    <a:schemeClr val="accent1"/>
                  </a:solidFill>
                  <a:latin typeface="Montserrat" panose="00000500000000000000" pitchFamily="2" charset="0"/>
                </a:rPr>
                <a:t>Storyboard</a:t>
              </a:r>
              <a:endParaRPr lang="en-US" sz="1400" dirty="0">
                <a:solidFill>
                  <a:schemeClr val="accent1"/>
                </a:solidFill>
                <a:latin typeface="Montserrat" panose="00000500000000000000" pitchFamily="2" charset="0"/>
              </a:endParaRPr>
            </a:p>
          </p:txBody>
        </p:sp>
        <p:sp>
          <p:nvSpPr>
            <p:cNvPr id="13" name="Text Placeholder 7">
              <a:extLst>
                <a:ext uri="{FF2B5EF4-FFF2-40B4-BE49-F238E27FC236}">
                  <a16:creationId xmlns:a16="http://schemas.microsoft.com/office/drawing/2014/main" id="{883DD862-27A6-49BD-B644-3AA5AA9A8E3B}"/>
                </a:ext>
              </a:extLst>
            </p:cNvPr>
            <p:cNvSpPr txBox="1">
              <a:spLocks/>
            </p:cNvSpPr>
            <p:nvPr/>
          </p:nvSpPr>
          <p:spPr>
            <a:xfrm>
              <a:off x="5015692" y="4920991"/>
              <a:ext cx="1813302" cy="68758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Understand the various threat methods that can be used against you. Learn how to use the tools to improve your security posture.</a:t>
              </a:r>
            </a:p>
            <a:p>
              <a:pPr algn="ctr">
                <a:lnSpc>
                  <a:spcPct val="100000"/>
                </a:lnSpc>
                <a:spcBef>
                  <a:spcPts val="0"/>
                </a:spcBef>
              </a:pPr>
              <a:endParaRPr lang="en-CA" sz="1100" dirty="0">
                <a:ea typeface="Roboto Condensed Light" panose="02000000000000000000" pitchFamily="2" charset="0"/>
              </a:endParaRPr>
            </a:p>
          </p:txBody>
        </p:sp>
        <p:pic>
          <p:nvPicPr>
            <p:cNvPr id="15" name="Picture 14">
              <a:extLst>
                <a:ext uri="{FF2B5EF4-FFF2-40B4-BE49-F238E27FC236}">
                  <a16:creationId xmlns:a16="http://schemas.microsoft.com/office/drawing/2014/main" id="{B8324E6D-B267-4817-ACC6-F2926C4C6A0A}"/>
                </a:ext>
              </a:extLst>
            </p:cNvPr>
            <p:cNvPicPr>
              <a:picLocks noChangeAspect="1"/>
            </p:cNvPicPr>
            <p:nvPr/>
          </p:nvPicPr>
          <p:blipFill>
            <a:blip r:embed="rId2" cstate="screen">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5604844" y="3598798"/>
              <a:ext cx="635000" cy="635000"/>
            </a:xfrm>
            <a:prstGeom prst="rect">
              <a:avLst/>
            </a:prstGeom>
          </p:spPr>
        </p:pic>
      </p:grpSp>
      <p:grpSp>
        <p:nvGrpSpPr>
          <p:cNvPr id="24" name="Group 23">
            <a:extLst>
              <a:ext uri="{FF2B5EF4-FFF2-40B4-BE49-F238E27FC236}">
                <a16:creationId xmlns:a16="http://schemas.microsoft.com/office/drawing/2014/main" id="{9C390758-4392-4592-8BE0-F5A2013F7BA7}"/>
              </a:ext>
            </a:extLst>
          </p:cNvPr>
          <p:cNvGrpSpPr/>
          <p:nvPr/>
        </p:nvGrpSpPr>
        <p:grpSpPr>
          <a:xfrm>
            <a:off x="8367507" y="4032479"/>
            <a:ext cx="2680707" cy="2090771"/>
            <a:chOff x="3218436" y="1627804"/>
            <a:chExt cx="2681051" cy="2091042"/>
          </a:xfrm>
        </p:grpSpPr>
        <p:grpSp>
          <p:nvGrpSpPr>
            <p:cNvPr id="25" name="Group 24">
              <a:extLst>
                <a:ext uri="{FF2B5EF4-FFF2-40B4-BE49-F238E27FC236}">
                  <a16:creationId xmlns:a16="http://schemas.microsoft.com/office/drawing/2014/main" id="{D6D57671-67C1-4380-BD14-F0276C70D45F}"/>
                </a:ext>
              </a:extLst>
            </p:cNvPr>
            <p:cNvGrpSpPr/>
            <p:nvPr/>
          </p:nvGrpSpPr>
          <p:grpSpPr>
            <a:xfrm>
              <a:off x="3218436" y="2262805"/>
              <a:ext cx="2681051" cy="1456041"/>
              <a:chOff x="4619580" y="4022795"/>
              <a:chExt cx="2681051" cy="1456041"/>
            </a:xfrm>
          </p:grpSpPr>
          <p:sp>
            <p:nvSpPr>
              <p:cNvPr id="27" name="TextBox 26">
                <a:extLst>
                  <a:ext uri="{FF2B5EF4-FFF2-40B4-BE49-F238E27FC236}">
                    <a16:creationId xmlns:a16="http://schemas.microsoft.com/office/drawing/2014/main" id="{452E91F2-C3D3-491F-9B7F-D9C5CECEEB8E}"/>
                  </a:ext>
                </a:extLst>
              </p:cNvPr>
              <p:cNvSpPr txBox="1"/>
              <p:nvPr/>
            </p:nvSpPr>
            <p:spPr>
              <a:xfrm>
                <a:off x="4619580" y="4022795"/>
                <a:ext cx="2681051" cy="430943"/>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Enterprise Threat Preparedness Workbook</a:t>
                </a:r>
              </a:p>
            </p:txBody>
          </p:sp>
          <p:sp>
            <p:nvSpPr>
              <p:cNvPr id="28" name="Text Placeholder 7">
                <a:extLst>
                  <a:ext uri="{FF2B5EF4-FFF2-40B4-BE49-F238E27FC236}">
                    <a16:creationId xmlns:a16="http://schemas.microsoft.com/office/drawing/2014/main" id="{19E9F9A3-3A7C-4D60-83CF-B5632F469E31}"/>
                  </a:ext>
                </a:extLst>
              </p:cNvPr>
              <p:cNvSpPr txBox="1">
                <a:spLocks/>
              </p:cNvSpPr>
              <p:nvPr/>
            </p:nvSpPr>
            <p:spPr>
              <a:xfrm>
                <a:off x="5053452" y="4541023"/>
                <a:ext cx="1813302" cy="937813"/>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554437">
                  <a:lnSpc>
                    <a:spcPct val="100000"/>
                  </a:lnSpc>
                </a:pPr>
                <a:r>
                  <a:rPr lang="en-CA" sz="1100" dirty="0">
                    <a:solidFill>
                      <a:schemeClr val="tx1"/>
                    </a:solidFill>
                    <a:ea typeface="Roboto Condensed Light" panose="02000000000000000000" pitchFamily="2" charset="0"/>
                  </a:rPr>
                  <a:t>Document your preparedness for each of the attack tactics and sub-techniques that may be used to breach your network.   </a:t>
                </a:r>
              </a:p>
            </p:txBody>
          </p:sp>
        </p:grpSp>
        <p:pic>
          <p:nvPicPr>
            <p:cNvPr id="26" name="Picture 25">
              <a:extLst>
                <a:ext uri="{FF2B5EF4-FFF2-40B4-BE49-F238E27FC236}">
                  <a16:creationId xmlns:a16="http://schemas.microsoft.com/office/drawing/2014/main" id="{F3EF4C0D-37A3-4190-A441-861D960D228F}"/>
                </a:ext>
              </a:extLst>
            </p:cNvPr>
            <p:cNvPicPr>
              <a:picLocks noChangeAspect="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4241459" y="1627804"/>
              <a:ext cx="635000" cy="635000"/>
            </a:xfrm>
            <a:prstGeom prst="rect">
              <a:avLst/>
            </a:prstGeom>
          </p:spPr>
        </p:pic>
      </p:grpSp>
      <p:sp>
        <p:nvSpPr>
          <p:cNvPr id="29" name="Rectangle 28">
            <a:extLst>
              <a:ext uri="{FF2B5EF4-FFF2-40B4-BE49-F238E27FC236}">
                <a16:creationId xmlns:a16="http://schemas.microsoft.com/office/drawing/2014/main" id="{EF584645-5E2C-4554-AC9F-77DC7EE720BE}"/>
              </a:ext>
            </a:extLst>
          </p:cNvPr>
          <p:cNvSpPr/>
          <p:nvPr/>
        </p:nvSpPr>
        <p:spPr>
          <a:xfrm>
            <a:off x="260607" y="2387580"/>
            <a:ext cx="3736894" cy="1384995"/>
          </a:xfrm>
          <a:prstGeom prst="rect">
            <a:avLst/>
          </a:prstGeom>
        </p:spPr>
        <p:txBody>
          <a:bodyPr wrap="square">
            <a:spAutoFit/>
          </a:bodyPr>
          <a:lstStyle/>
          <a:p>
            <a:pPr defTabSz="554437"/>
            <a:r>
              <a:rPr lang="en-CA" sz="1400" dirty="0">
                <a:solidFill>
                  <a:srgbClr val="FFFFFF"/>
                </a:solidFill>
                <a:latin typeface="Montserrat" panose="00000500000000000000" pitchFamily="2" charset="0"/>
              </a:rPr>
              <a:t>Organize and calculate the associated risks for each of the possible attack vectors that a malicious actor could use to breach your network. Prioritize remediation efforts in accordance to your risks.   </a:t>
            </a:r>
          </a:p>
        </p:txBody>
      </p:sp>
      <p:pic>
        <p:nvPicPr>
          <p:cNvPr id="34" name="Picture 33">
            <a:extLst>
              <a:ext uri="{FF2B5EF4-FFF2-40B4-BE49-F238E27FC236}">
                <a16:creationId xmlns:a16="http://schemas.microsoft.com/office/drawing/2014/main" id="{0B16D307-6E77-4367-9853-2EE1EE9FF89C}"/>
              </a:ext>
            </a:extLst>
          </p:cNvPr>
          <p:cNvPicPr>
            <a:picLocks noChangeAspect="1"/>
          </p:cNvPicPr>
          <p:nvPr/>
        </p:nvPicPr>
        <p:blipFill>
          <a:blip r:embed="rId6" cstate="screen">
            <a:biLevel thresh="25000"/>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1741255" y="1121574"/>
            <a:ext cx="634918" cy="634918"/>
          </a:xfrm>
          <a:prstGeom prst="rect">
            <a:avLst/>
          </a:prstGeom>
        </p:spPr>
      </p:pic>
      <p:grpSp>
        <p:nvGrpSpPr>
          <p:cNvPr id="8" name="Group 7">
            <a:extLst>
              <a:ext uri="{FF2B5EF4-FFF2-40B4-BE49-F238E27FC236}">
                <a16:creationId xmlns:a16="http://schemas.microsoft.com/office/drawing/2014/main" id="{C78ACAD3-80BE-410E-9D9B-FC613EB6BA20}"/>
              </a:ext>
            </a:extLst>
          </p:cNvPr>
          <p:cNvGrpSpPr/>
          <p:nvPr/>
        </p:nvGrpSpPr>
        <p:grpSpPr>
          <a:xfrm>
            <a:off x="5002550" y="2195706"/>
            <a:ext cx="2523683" cy="1678215"/>
            <a:chOff x="6545828" y="1913614"/>
            <a:chExt cx="2523683" cy="1678215"/>
          </a:xfrm>
        </p:grpSpPr>
        <p:pic>
          <p:nvPicPr>
            <p:cNvPr id="52" name="Picture 51">
              <a:extLst>
                <a:ext uri="{FF2B5EF4-FFF2-40B4-BE49-F238E27FC236}">
                  <a16:creationId xmlns:a16="http://schemas.microsoft.com/office/drawing/2014/main" id="{59C115FA-D381-4442-AE59-638BB22345D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545828" y="1913614"/>
              <a:ext cx="1767294" cy="994103"/>
            </a:xfrm>
            <a:prstGeom prst="rect">
              <a:avLst/>
            </a:prstGeom>
            <a:effectLst>
              <a:outerShdw blurRad="50800" dist="38100" dir="5400000" algn="t" rotWithShape="0">
                <a:prstClr val="black">
                  <a:alpha val="40000"/>
                </a:prstClr>
              </a:outerShdw>
            </a:effectLst>
          </p:spPr>
        </p:pic>
        <p:pic>
          <p:nvPicPr>
            <p:cNvPr id="50" name="Picture 49">
              <a:extLst>
                <a:ext uri="{FF2B5EF4-FFF2-40B4-BE49-F238E27FC236}">
                  <a16:creationId xmlns:a16="http://schemas.microsoft.com/office/drawing/2014/main" id="{D7DE4DE7-6FB6-473B-BF53-CEFC521133E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01456" y="2255670"/>
              <a:ext cx="1407400" cy="994103"/>
            </a:xfrm>
            <a:prstGeom prst="rect">
              <a:avLst/>
            </a:prstGeom>
            <a:effectLst>
              <a:outerShdw blurRad="50800" dist="38100" dir="5400000" algn="t" rotWithShape="0">
                <a:prstClr val="black">
                  <a:alpha val="40000"/>
                </a:prstClr>
              </a:outerShdw>
            </a:effectLst>
          </p:spPr>
        </p:pic>
        <p:pic>
          <p:nvPicPr>
            <p:cNvPr id="48" name="Picture 47">
              <a:extLst>
                <a:ext uri="{FF2B5EF4-FFF2-40B4-BE49-F238E27FC236}">
                  <a16:creationId xmlns:a16="http://schemas.microsoft.com/office/drawing/2014/main" id="{D40CB9EB-DB81-49AA-8216-C581520F8CE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97189" y="2597726"/>
              <a:ext cx="1772322" cy="994103"/>
            </a:xfrm>
            <a:prstGeom prst="rect">
              <a:avLst/>
            </a:prstGeom>
            <a:effectLst>
              <a:outerShdw blurRad="50800" dist="38100" dir="5400000" algn="t" rotWithShape="0">
                <a:prstClr val="black">
                  <a:alpha val="40000"/>
                </a:prstClr>
              </a:outerShdw>
            </a:effectLst>
          </p:spPr>
        </p:pic>
      </p:grpSp>
      <p:grpSp>
        <p:nvGrpSpPr>
          <p:cNvPr id="2" name="Group 1">
            <a:extLst>
              <a:ext uri="{FF2B5EF4-FFF2-40B4-BE49-F238E27FC236}">
                <a16:creationId xmlns:a16="http://schemas.microsoft.com/office/drawing/2014/main" id="{3A9254B0-DDD6-418C-AEC6-772C2CDF6EA7}"/>
              </a:ext>
            </a:extLst>
          </p:cNvPr>
          <p:cNvGrpSpPr/>
          <p:nvPr/>
        </p:nvGrpSpPr>
        <p:grpSpPr>
          <a:xfrm>
            <a:off x="317096" y="4026345"/>
            <a:ext cx="3560213" cy="2211880"/>
            <a:chOff x="317096" y="4026345"/>
            <a:chExt cx="3560213" cy="2211880"/>
          </a:xfrm>
        </p:grpSpPr>
        <p:pic>
          <p:nvPicPr>
            <p:cNvPr id="54" name="Picture 53">
              <a:extLst>
                <a:ext uri="{FF2B5EF4-FFF2-40B4-BE49-F238E27FC236}">
                  <a16:creationId xmlns:a16="http://schemas.microsoft.com/office/drawing/2014/main" id="{D5301054-FBA2-4621-8720-0A8ECF673C3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17096" y="4026345"/>
              <a:ext cx="2709283" cy="1282104"/>
            </a:xfrm>
            <a:prstGeom prst="rect">
              <a:avLst/>
            </a:prstGeom>
            <a:effectLst>
              <a:outerShdw blurRad="50800" dist="38100" dir="5400000" algn="t" rotWithShape="0">
                <a:prstClr val="black">
                  <a:alpha val="40000"/>
                </a:prstClr>
              </a:outerShdw>
            </a:effectLst>
          </p:spPr>
        </p:pic>
        <p:pic>
          <p:nvPicPr>
            <p:cNvPr id="56" name="Picture 55">
              <a:extLst>
                <a:ext uri="{FF2B5EF4-FFF2-40B4-BE49-F238E27FC236}">
                  <a16:creationId xmlns:a16="http://schemas.microsoft.com/office/drawing/2014/main" id="{13060E93-82CF-4A5A-86B4-7922A1D1D30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42561" y="4490868"/>
              <a:ext cx="2709283" cy="1282834"/>
            </a:xfrm>
            <a:prstGeom prst="rect">
              <a:avLst/>
            </a:prstGeom>
            <a:effectLst>
              <a:outerShdw blurRad="50800" dist="38100" dir="5400000" algn="t" rotWithShape="0">
                <a:prstClr val="black">
                  <a:alpha val="40000"/>
                </a:prstClr>
              </a:outerShdw>
            </a:effectLst>
          </p:spPr>
        </p:pic>
        <p:pic>
          <p:nvPicPr>
            <p:cNvPr id="58" name="Picture 57">
              <a:extLst>
                <a:ext uri="{FF2B5EF4-FFF2-40B4-BE49-F238E27FC236}">
                  <a16:creationId xmlns:a16="http://schemas.microsoft.com/office/drawing/2014/main" id="{4061D306-9256-4B11-B46B-7D206D9727B8}"/>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168026" y="4956121"/>
              <a:ext cx="2709283" cy="1282104"/>
            </a:xfrm>
            <a:prstGeom prst="rect">
              <a:avLst/>
            </a:prstGeom>
            <a:effectLst>
              <a:outerShdw blurRad="50800" dist="38100" dir="5400000" algn="t" rotWithShape="0">
                <a:prstClr val="black">
                  <a:alpha val="40000"/>
                </a:prstClr>
              </a:outerShdw>
            </a:effectLst>
          </p:spPr>
        </p:pic>
      </p:grpSp>
      <p:sp>
        <p:nvSpPr>
          <p:cNvPr id="30" name="TextBox 29">
            <a:extLst>
              <a:ext uri="{FF2B5EF4-FFF2-40B4-BE49-F238E27FC236}">
                <a16:creationId xmlns:a16="http://schemas.microsoft.com/office/drawing/2014/main" id="{654C89F8-9B54-4C33-92B9-07EC0E3A6640}"/>
              </a:ext>
            </a:extLst>
          </p:cNvPr>
          <p:cNvSpPr txBox="1"/>
          <p:nvPr/>
        </p:nvSpPr>
        <p:spPr>
          <a:xfrm>
            <a:off x="260606" y="1790273"/>
            <a:ext cx="3641671" cy="553998"/>
          </a:xfrm>
          <a:prstGeom prst="rect">
            <a:avLst/>
          </a:prstGeom>
        </p:spPr>
        <p:txBody>
          <a:bodyPr vert="horz" wrap="square" lIns="0" tIns="0" rIns="0" bIns="0" rtlCol="0">
            <a:spAutoFit/>
          </a:bodyPr>
          <a:lstStyle/>
          <a:p>
            <a:pPr marL="289917" marR="242951" lvl="1" algn="ctr" defTabSz="554437">
              <a:spcBef>
                <a:spcPts val="55"/>
              </a:spcBef>
            </a:pPr>
            <a:r>
              <a:rPr lang="en-US" sz="1800" b="1" spc="-30" dirty="0">
                <a:solidFill>
                  <a:schemeClr val="bg1"/>
                </a:solidFill>
                <a:latin typeface="Montserrat" pitchFamily="2" charset="77"/>
              </a:rPr>
              <a:t>Enterprise Threat Preparedness Workbook</a:t>
            </a:r>
          </a:p>
        </p:txBody>
      </p:sp>
      <p:grpSp>
        <p:nvGrpSpPr>
          <p:cNvPr id="32" name="Group 31">
            <a:extLst>
              <a:ext uri="{FF2B5EF4-FFF2-40B4-BE49-F238E27FC236}">
                <a16:creationId xmlns:a16="http://schemas.microsoft.com/office/drawing/2014/main" id="{E7445205-B7C6-4390-8D86-4287A34AA0F9}"/>
              </a:ext>
            </a:extLst>
          </p:cNvPr>
          <p:cNvGrpSpPr/>
          <p:nvPr/>
        </p:nvGrpSpPr>
        <p:grpSpPr>
          <a:xfrm>
            <a:off x="8282622" y="2200501"/>
            <a:ext cx="2754123" cy="1667657"/>
            <a:chOff x="317096" y="4026345"/>
            <a:chExt cx="3560213" cy="2211880"/>
          </a:xfrm>
        </p:grpSpPr>
        <p:pic>
          <p:nvPicPr>
            <p:cNvPr id="33" name="Picture 32">
              <a:extLst>
                <a:ext uri="{FF2B5EF4-FFF2-40B4-BE49-F238E27FC236}">
                  <a16:creationId xmlns:a16="http://schemas.microsoft.com/office/drawing/2014/main" id="{89C63808-183E-45C7-A87E-BE0FC80F8198}"/>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17096" y="4026345"/>
              <a:ext cx="2709283" cy="1282104"/>
            </a:xfrm>
            <a:prstGeom prst="rect">
              <a:avLst/>
            </a:prstGeom>
            <a:effectLst>
              <a:outerShdw blurRad="50800" dist="38100" dir="5400000" algn="t" rotWithShape="0">
                <a:prstClr val="black">
                  <a:alpha val="40000"/>
                </a:prstClr>
              </a:outerShdw>
            </a:effectLst>
          </p:spPr>
        </p:pic>
        <p:pic>
          <p:nvPicPr>
            <p:cNvPr id="35" name="Picture 34">
              <a:extLst>
                <a:ext uri="{FF2B5EF4-FFF2-40B4-BE49-F238E27FC236}">
                  <a16:creationId xmlns:a16="http://schemas.microsoft.com/office/drawing/2014/main" id="{AEFDA087-6116-43F7-A29F-2C8A576119DD}"/>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42561" y="4490868"/>
              <a:ext cx="2709283" cy="1282834"/>
            </a:xfrm>
            <a:prstGeom prst="rect">
              <a:avLst/>
            </a:prstGeom>
            <a:effectLst>
              <a:outerShdw blurRad="50800" dist="38100" dir="5400000" algn="t" rotWithShape="0">
                <a:prstClr val="black">
                  <a:alpha val="40000"/>
                </a:prstClr>
              </a:outerShdw>
            </a:effectLst>
          </p:spPr>
        </p:pic>
        <p:pic>
          <p:nvPicPr>
            <p:cNvPr id="36" name="Picture 35">
              <a:extLst>
                <a:ext uri="{FF2B5EF4-FFF2-40B4-BE49-F238E27FC236}">
                  <a16:creationId xmlns:a16="http://schemas.microsoft.com/office/drawing/2014/main" id="{89E070C3-2F52-4106-BD8F-3D3F647323ED}"/>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168026" y="4956121"/>
              <a:ext cx="2709283" cy="128210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5419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891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2761" y="1"/>
            <a:ext cx="3030827" cy="6857999"/>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97A6139-8636-49C9-AC94-29F3DD54AD18}"/>
              </a:ext>
            </a:extLst>
          </p:cNvPr>
          <p:cNvSpPr txBox="1">
            <a:spLocks/>
          </p:cNvSpPr>
          <p:nvPr>
            <p:custDataLst>
              <p:tags r:id="rId2"/>
            </p:custDataLst>
          </p:nvPr>
        </p:nvSpPr>
        <p:spPr>
          <a:xfrm>
            <a:off x="9649144" y="6453854"/>
            <a:ext cx="2240414" cy="121252"/>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0" algn="r" defTabSz="914400">
              <a:spcBef>
                <a:spcPts val="161"/>
              </a:spcBef>
              <a:tabLst>
                <a:tab pos="1309472" algn="l"/>
              </a:tabLst>
              <a:defRPr/>
            </a:pPr>
            <a:r>
              <a:rPr lang="en-CA" sz="788" spc="-18" dirty="0">
                <a:solidFill>
                  <a:srgbClr val="FFFFFF"/>
                </a:solidFill>
                <a:latin typeface="Exo" pitchFamily="2" charset="77"/>
                <a:cs typeface="Arial"/>
              </a:rPr>
              <a:t>Info-</a:t>
            </a:r>
            <a:r>
              <a:rPr lang="en-CA" sz="788" spc="-103" dirty="0">
                <a:solidFill>
                  <a:srgbClr val="FFFFFF"/>
                </a:solidFill>
                <a:latin typeface="Exo" pitchFamily="2" charset="77"/>
                <a:cs typeface="Arial"/>
              </a:rPr>
              <a:t>T</a:t>
            </a:r>
            <a:r>
              <a:rPr lang="en-CA" sz="788" spc="-15" dirty="0">
                <a:solidFill>
                  <a:srgbClr val="FFFFFF"/>
                </a:solidFill>
                <a:latin typeface="Exo" pitchFamily="2" charset="77"/>
                <a:cs typeface="Arial"/>
              </a:rPr>
              <a:t>ec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Researc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Grou</a:t>
            </a:r>
            <a:r>
              <a:rPr lang="en-CA" sz="788" spc="6" dirty="0">
                <a:solidFill>
                  <a:srgbClr val="FFFFFF"/>
                </a:solidFill>
                <a:latin typeface="Exo" pitchFamily="2" charset="77"/>
                <a:cs typeface="Arial"/>
              </a:rPr>
              <a:t>p   |   </a:t>
            </a:r>
            <a:fld id="{81D60167-4931-47E6-BA6A-407CBD079E47}" type="slidenum">
              <a:rPr sz="788" spc="6" smtClean="0">
                <a:solidFill>
                  <a:srgbClr val="FFFFFF"/>
                </a:solidFill>
                <a:latin typeface="Exo" pitchFamily="2" charset="77"/>
                <a:cs typeface="Arial" panose="020B0604020202020204" pitchFamily="34" charset="0"/>
              </a:rPr>
              <a:pPr marL="7700" algn="r" defTabSz="914400">
                <a:spcBef>
                  <a:spcPts val="161"/>
                </a:spcBef>
                <a:tabLst>
                  <a:tab pos="1309472" algn="l"/>
                </a:tabLst>
                <a:defRPr/>
              </a:pPr>
              <a:t>16</a:t>
            </a:fld>
            <a:endParaRPr sz="788" spc="6" dirty="0">
              <a:solidFill>
                <a:srgbClr val="FFFFFF"/>
              </a:solidFill>
              <a:latin typeface="Exo" pitchFamily="2" charset="77"/>
              <a:cs typeface="Arial" panose="020B0604020202020204" pitchFamily="34" charset="0"/>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3"/>
            </p:custDataLst>
          </p:nvPr>
        </p:nvSpPr>
        <p:spPr>
          <a:xfrm>
            <a:off x="354855" y="530399"/>
            <a:ext cx="6674475" cy="1130041"/>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t>Guided Implementation</a:t>
            </a:r>
            <a:endParaRPr lang="en-CA" dirty="0"/>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4"/>
            </p:custDataLst>
          </p:nvPr>
        </p:nvSpPr>
        <p:spPr>
          <a:xfrm>
            <a:off x="354854" y="1230096"/>
            <a:ext cx="7461054" cy="669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ontserrat Light" panose="00000400000000000000" pitchFamily="2" charset="0"/>
              </a:rPr>
              <a:t>What does a typical GI on this topic look like?</a:t>
            </a:r>
            <a:endParaRPr lang="en-CA" sz="2000" dirty="0">
              <a:latin typeface="Montserrat Light" panose="00000400000000000000" pitchFamily="2" charset="0"/>
            </a:endParaRPr>
          </a:p>
        </p:txBody>
      </p:sp>
      <p:graphicFrame>
        <p:nvGraphicFramePr>
          <p:cNvPr id="7" name="Diagram 6">
            <a:extLst>
              <a:ext uri="{FF2B5EF4-FFF2-40B4-BE49-F238E27FC236}">
                <a16:creationId xmlns:a16="http://schemas.microsoft.com/office/drawing/2014/main" id="{B8CCC49A-D6A3-43EE-9C49-CA6B950D6A07}"/>
              </a:ext>
            </a:extLst>
          </p:cNvPr>
          <p:cNvGraphicFramePr/>
          <p:nvPr>
            <p:custDataLst>
              <p:tags r:id="rId5"/>
            </p:custDataLst>
            <p:extLst>
              <p:ext uri="{D42A27DB-BD31-4B8C-83A1-F6EECF244321}">
                <p14:modId xmlns:p14="http://schemas.microsoft.com/office/powerpoint/2010/main" val="811586596"/>
              </p:ext>
            </p:extLst>
          </p:nvPr>
        </p:nvGraphicFramePr>
        <p:xfrm>
          <a:off x="309838" y="2092161"/>
          <a:ext cx="8646551" cy="101619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9" name="Picture 8">
            <a:extLst>
              <a:ext uri="{FF2B5EF4-FFF2-40B4-BE49-F238E27FC236}">
                <a16:creationId xmlns:a16="http://schemas.microsoft.com/office/drawing/2014/main" id="{C0706F1E-A435-4E93-8FC5-B8319B197A71}"/>
              </a:ext>
            </a:extLst>
          </p:cNvPr>
          <p:cNvPicPr>
            <a:picLocks noChangeAspect="1"/>
          </p:cNvPicPr>
          <p:nvPr>
            <p:custDataLst>
              <p:tags r:id="rId6"/>
            </p:custDataLst>
          </p:nvPr>
        </p:nvPicPr>
        <p:blipFill>
          <a:blip r:embed="rId28" cstate="screen">
            <a:extLst>
              <a:ext uri="{28A0092B-C50C-407E-A947-70E740481C1C}">
                <a14:useLocalDpi xmlns:a14="http://schemas.microsoft.com/office/drawing/2010/main"/>
              </a:ext>
            </a:extLst>
          </a:blip>
          <a:stretch>
            <a:fillRect/>
          </a:stretch>
        </p:blipFill>
        <p:spPr>
          <a:xfrm>
            <a:off x="642723" y="3228695"/>
            <a:ext cx="520953" cy="520953"/>
          </a:xfrm>
          <a:prstGeom prst="rect">
            <a:avLst/>
          </a:prstGeom>
        </p:spPr>
      </p:pic>
      <p:sp>
        <p:nvSpPr>
          <p:cNvPr id="10" name="Rectangle 9">
            <a:extLst>
              <a:ext uri="{FF2B5EF4-FFF2-40B4-BE49-F238E27FC236}">
                <a16:creationId xmlns:a16="http://schemas.microsoft.com/office/drawing/2014/main" id="{0A3D6A72-FBE2-44C3-BB5A-FF3B8AE94F0A}"/>
              </a:ext>
            </a:extLst>
          </p:cNvPr>
          <p:cNvSpPr/>
          <p:nvPr>
            <p:custDataLst>
              <p:tags r:id="rId7"/>
            </p:custDataLst>
          </p:nvPr>
        </p:nvSpPr>
        <p:spPr>
          <a:xfrm>
            <a:off x="1128675" y="3275651"/>
            <a:ext cx="1118097"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#1:</a:t>
            </a:r>
            <a:r>
              <a:rPr lang="en-US" sz="1400" dirty="0">
                <a:solidFill>
                  <a:srgbClr val="494949"/>
                </a:solidFill>
                <a:latin typeface="Roboto Condensed Light" panose="02000000000000000000" pitchFamily="2" charset="0"/>
                <a:ea typeface="Roboto Condensed Light" panose="02000000000000000000" pitchFamily="2" charset="0"/>
              </a:rPr>
              <a:t> Explain methodology and scoping.</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p>
        </p:txBody>
      </p:sp>
      <p:sp>
        <p:nvSpPr>
          <p:cNvPr id="11" name="Rectangle 10">
            <a:extLst>
              <a:ext uri="{FF2B5EF4-FFF2-40B4-BE49-F238E27FC236}">
                <a16:creationId xmlns:a16="http://schemas.microsoft.com/office/drawing/2014/main" id="{821F6F67-AB2F-4087-9A7A-78D6B956A59F}"/>
              </a:ext>
            </a:extLst>
          </p:cNvPr>
          <p:cNvSpPr/>
          <p:nvPr>
            <p:custDataLst>
              <p:tags r:id="rId8"/>
            </p:custDataLst>
          </p:nvPr>
        </p:nvSpPr>
        <p:spPr>
          <a:xfrm>
            <a:off x="1128675" y="4597363"/>
            <a:ext cx="1184698"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#2:</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Identify relevant attack tactics and techniques.</a:t>
            </a: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2" name="Straight Connector 11">
            <a:extLst>
              <a:ext uri="{FF2B5EF4-FFF2-40B4-BE49-F238E27FC236}">
                <a16:creationId xmlns:a16="http://schemas.microsoft.com/office/drawing/2014/main" id="{8BC4D908-63E3-4DF4-BF38-40DDD2D98765}"/>
              </a:ext>
            </a:extLst>
          </p:cNvPr>
          <p:cNvCxnSpPr>
            <a:cxnSpLocks/>
            <a:stCxn id="9" idx="2"/>
            <a:endCxn id="13" idx="0"/>
          </p:cNvCxnSpPr>
          <p:nvPr>
            <p:custDataLst>
              <p:tags r:id="rId9"/>
            </p:custDataLst>
          </p:nvPr>
        </p:nvCxnSpPr>
        <p:spPr>
          <a:xfrm flipH="1">
            <a:off x="895288" y="3749648"/>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D994C6C-B107-4965-8D1C-052FDFE2543D}"/>
              </a:ext>
            </a:extLst>
          </p:cNvPr>
          <p:cNvPicPr>
            <a:picLocks noChangeAspect="1"/>
          </p:cNvPicPr>
          <p:nvPr>
            <p:custDataLst>
              <p:tags r:id="rId10"/>
            </p:custDataLst>
          </p:nvPr>
        </p:nvPicPr>
        <p:blipFill>
          <a:blip r:embed="rId28" cstate="screen">
            <a:extLst>
              <a:ext uri="{28A0092B-C50C-407E-A947-70E740481C1C}">
                <a14:useLocalDpi xmlns:a14="http://schemas.microsoft.com/office/drawing/2010/main"/>
              </a:ext>
            </a:extLst>
          </a:blip>
          <a:stretch>
            <a:fillRect/>
          </a:stretch>
        </p:blipFill>
        <p:spPr>
          <a:xfrm>
            <a:off x="634811" y="4585922"/>
            <a:ext cx="520953" cy="520953"/>
          </a:xfrm>
          <a:prstGeom prst="rect">
            <a:avLst/>
          </a:prstGeom>
        </p:spPr>
      </p:pic>
      <p:pic>
        <p:nvPicPr>
          <p:cNvPr id="14" name="Picture 13">
            <a:extLst>
              <a:ext uri="{FF2B5EF4-FFF2-40B4-BE49-F238E27FC236}">
                <a16:creationId xmlns:a16="http://schemas.microsoft.com/office/drawing/2014/main" id="{F3EADD81-E9B1-4D37-B4F5-B9C527649DDC}"/>
              </a:ext>
            </a:extLst>
          </p:cNvPr>
          <p:cNvPicPr>
            <a:picLocks noChangeAspect="1"/>
          </p:cNvPicPr>
          <p:nvPr>
            <p:custDataLst>
              <p:tags r:id="rId11"/>
            </p:custDataLst>
          </p:nvPr>
        </p:nvPicPr>
        <p:blipFill>
          <a:blip r:embed="rId28" cstate="screen">
            <a:extLst>
              <a:ext uri="{28A0092B-C50C-407E-A947-70E740481C1C}">
                <a14:useLocalDpi xmlns:a14="http://schemas.microsoft.com/office/drawing/2010/main"/>
              </a:ext>
            </a:extLst>
          </a:blip>
          <a:stretch>
            <a:fillRect/>
          </a:stretch>
        </p:blipFill>
        <p:spPr>
          <a:xfrm>
            <a:off x="3441051" y="3181739"/>
            <a:ext cx="520953" cy="520953"/>
          </a:xfrm>
          <a:prstGeom prst="rect">
            <a:avLst/>
          </a:prstGeom>
        </p:spPr>
      </p:pic>
      <p:sp>
        <p:nvSpPr>
          <p:cNvPr id="15" name="Rectangle 14">
            <a:extLst>
              <a:ext uri="{FF2B5EF4-FFF2-40B4-BE49-F238E27FC236}">
                <a16:creationId xmlns:a16="http://schemas.microsoft.com/office/drawing/2014/main" id="{F995F532-DAD3-413C-BF05-3C3734A69655}"/>
              </a:ext>
            </a:extLst>
          </p:cNvPr>
          <p:cNvSpPr/>
          <p:nvPr>
            <p:custDataLst>
              <p:tags r:id="rId12"/>
            </p:custDataLst>
          </p:nvPr>
        </p:nvSpPr>
        <p:spPr>
          <a:xfrm>
            <a:off x="3927003" y="3228695"/>
            <a:ext cx="1351485" cy="138499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#3:</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Work through associated techniques and sub-techniques.</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16" name="Rectangle 15">
            <a:extLst>
              <a:ext uri="{FF2B5EF4-FFF2-40B4-BE49-F238E27FC236}">
                <a16:creationId xmlns:a16="http://schemas.microsoft.com/office/drawing/2014/main" id="{6D800CA0-031A-458F-90E4-1C272CCDB6E4}"/>
              </a:ext>
            </a:extLst>
          </p:cNvPr>
          <p:cNvSpPr/>
          <p:nvPr>
            <p:custDataLst>
              <p:tags r:id="rId13"/>
            </p:custDataLst>
          </p:nvPr>
        </p:nvSpPr>
        <p:spPr>
          <a:xfrm>
            <a:off x="3927003" y="4550407"/>
            <a:ext cx="1174220" cy="1384995"/>
          </a:xfrm>
          <a:prstGeom prst="rect">
            <a:avLst/>
          </a:prstGeom>
        </p:spPr>
        <p:txBody>
          <a:bodyPr wrap="square" lIns="91440" tIns="45720" rIns="91440" bIns="45720" anchor="t">
            <a:spAutoFit/>
          </a:bodyPr>
          <a:lstStyle/>
          <a:p>
            <a:pPr defTabSz="554437">
              <a:defRPr/>
            </a:pPr>
            <a:r>
              <a:rPr kumimoji="0" lang="en-US" sz="1400" b="1" i="0" u="none" strike="noStrike" kern="1200" cap="none" spc="0" normalizeH="0" baseline="0" noProof="0" dirty="0">
                <a:ln>
                  <a:noFill/>
                </a:ln>
                <a:solidFill>
                  <a:srgbClr val="494949"/>
                </a:solidFill>
                <a:effectLst/>
                <a:uLnTx/>
                <a:uFillTx/>
                <a:latin typeface="Roboto Condensed Light"/>
                <a:ea typeface="Roboto Condensed Light"/>
              </a:rPr>
              <a:t>Call #4: </a:t>
            </a:r>
            <a:r>
              <a:rPr kumimoji="0" lang="en-US" sz="1400" i="0" u="none" strike="noStrike" kern="1200" cap="none" spc="0" normalizeH="0" baseline="0" noProof="0" dirty="0">
                <a:ln>
                  <a:noFill/>
                </a:ln>
                <a:solidFill>
                  <a:srgbClr val="494949"/>
                </a:solidFill>
                <a:effectLst/>
                <a:uLnTx/>
                <a:uFillTx/>
                <a:latin typeface="Roboto Condensed Light"/>
                <a:ea typeface="Roboto Condensed Light"/>
              </a:rPr>
              <a:t>Analyze preparedness and </a:t>
            </a:r>
            <a:r>
              <a:rPr lang="en-US" sz="1400">
                <a:solidFill>
                  <a:srgbClr val="494949"/>
                </a:solidFill>
                <a:latin typeface="Roboto Condensed Light"/>
                <a:ea typeface="Roboto Condensed Light"/>
              </a:rPr>
              <a:t>plan for </a:t>
            </a:r>
            <a:r>
              <a:rPr lang="en-US" sz="1400" dirty="0">
                <a:solidFill>
                  <a:srgbClr val="494949"/>
                </a:solidFill>
                <a:latin typeface="Roboto Condensed Light"/>
                <a:ea typeface="Roboto Condensed Light"/>
              </a:rPr>
              <a:t>attack vectors.</a:t>
            </a: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7" name="Straight Connector 16">
            <a:extLst>
              <a:ext uri="{FF2B5EF4-FFF2-40B4-BE49-F238E27FC236}">
                <a16:creationId xmlns:a16="http://schemas.microsoft.com/office/drawing/2014/main" id="{43795F84-DBA5-4611-AFF5-08BD5AB31DA7}"/>
              </a:ext>
            </a:extLst>
          </p:cNvPr>
          <p:cNvCxnSpPr>
            <a:stCxn id="14" idx="2"/>
            <a:endCxn id="18" idx="0"/>
          </p:cNvCxnSpPr>
          <p:nvPr>
            <p:custDataLst>
              <p:tags r:id="rId14"/>
            </p:custDataLst>
          </p:nvPr>
        </p:nvCxnSpPr>
        <p:spPr>
          <a:xfrm flipH="1">
            <a:off x="3693615" y="3702691"/>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E229D89-0003-4F5C-8E9E-C7C880A7FA8F}"/>
              </a:ext>
            </a:extLst>
          </p:cNvPr>
          <p:cNvPicPr>
            <a:picLocks noChangeAspect="1"/>
          </p:cNvPicPr>
          <p:nvPr>
            <p:custDataLst>
              <p:tags r:id="rId15"/>
            </p:custDataLst>
          </p:nvPr>
        </p:nvPicPr>
        <p:blipFill>
          <a:blip r:embed="rId28" cstate="screen">
            <a:extLst>
              <a:ext uri="{28A0092B-C50C-407E-A947-70E740481C1C}">
                <a14:useLocalDpi xmlns:a14="http://schemas.microsoft.com/office/drawing/2010/main"/>
              </a:ext>
            </a:extLst>
          </a:blip>
          <a:stretch>
            <a:fillRect/>
          </a:stretch>
        </p:blipFill>
        <p:spPr>
          <a:xfrm>
            <a:off x="3433139" y="4538966"/>
            <a:ext cx="520953" cy="520953"/>
          </a:xfrm>
          <a:prstGeom prst="rect">
            <a:avLst/>
          </a:prstGeom>
        </p:spPr>
      </p:pic>
      <p:sp>
        <p:nvSpPr>
          <p:cNvPr id="25" name="Rectangle 24">
            <a:extLst>
              <a:ext uri="{FF2B5EF4-FFF2-40B4-BE49-F238E27FC236}">
                <a16:creationId xmlns:a16="http://schemas.microsoft.com/office/drawing/2014/main" id="{41B92865-F37C-4DD3-84FE-E43198CB0221}"/>
              </a:ext>
            </a:extLst>
          </p:cNvPr>
          <p:cNvSpPr/>
          <p:nvPr>
            <p:custDataLst>
              <p:tags r:id="rId16"/>
            </p:custDataLst>
          </p:nvPr>
        </p:nvSpPr>
        <p:spPr>
          <a:xfrm>
            <a:off x="6948241" y="3317280"/>
            <a:ext cx="1256805"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#5:</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Identify and prioritize </a:t>
            </a:r>
            <a:r>
              <a:rPr lang="en-US" sz="1400" dirty="0">
                <a:solidFill>
                  <a:srgbClr val="494949"/>
                </a:solidFill>
                <a:latin typeface="Roboto Condensed Light" panose="02000000000000000000" pitchFamily="2" charset="0"/>
                <a:ea typeface="Roboto Condensed Light" panose="02000000000000000000" pitchFamily="2" charset="0"/>
              </a:rPr>
              <a:t>detective and mitigative measures.</a:t>
            </a: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26" name="Rectangle 25">
            <a:extLst>
              <a:ext uri="{FF2B5EF4-FFF2-40B4-BE49-F238E27FC236}">
                <a16:creationId xmlns:a16="http://schemas.microsoft.com/office/drawing/2014/main" id="{00B56B9E-6653-467B-918F-AD7214396EEF}"/>
              </a:ext>
            </a:extLst>
          </p:cNvPr>
          <p:cNvSpPr/>
          <p:nvPr>
            <p:custDataLst>
              <p:tags r:id="rId17"/>
            </p:custDataLst>
          </p:nvPr>
        </p:nvSpPr>
        <p:spPr>
          <a:xfrm>
            <a:off x="6948241" y="4638993"/>
            <a:ext cx="1296307"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#6:</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Summarize results and plan next steps.</a:t>
            </a:r>
          </a:p>
        </p:txBody>
      </p:sp>
      <p:cxnSp>
        <p:nvCxnSpPr>
          <p:cNvPr id="27" name="Straight Connector 26">
            <a:extLst>
              <a:ext uri="{FF2B5EF4-FFF2-40B4-BE49-F238E27FC236}">
                <a16:creationId xmlns:a16="http://schemas.microsoft.com/office/drawing/2014/main" id="{50595DC1-8D51-4EF1-AC47-0A4885AF2AF2}"/>
              </a:ext>
            </a:extLst>
          </p:cNvPr>
          <p:cNvCxnSpPr>
            <a:cxnSpLocks/>
            <a:endCxn id="28" idx="0"/>
          </p:cNvCxnSpPr>
          <p:nvPr>
            <p:custDataLst>
              <p:tags r:id="rId18"/>
            </p:custDataLst>
          </p:nvPr>
        </p:nvCxnSpPr>
        <p:spPr>
          <a:xfrm flipH="1">
            <a:off x="6714853" y="3791277"/>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9FE0DC71-AD8A-4A10-A4AD-A1A5FC4F2C88}"/>
              </a:ext>
            </a:extLst>
          </p:cNvPr>
          <p:cNvPicPr>
            <a:picLocks noChangeAspect="1"/>
          </p:cNvPicPr>
          <p:nvPr>
            <p:custDataLst>
              <p:tags r:id="rId19"/>
            </p:custDataLst>
          </p:nvPr>
        </p:nvPicPr>
        <p:blipFill>
          <a:blip r:embed="rId28" cstate="screen">
            <a:extLst>
              <a:ext uri="{28A0092B-C50C-407E-A947-70E740481C1C}">
                <a14:useLocalDpi xmlns:a14="http://schemas.microsoft.com/office/drawing/2010/main"/>
              </a:ext>
            </a:extLst>
          </a:blip>
          <a:stretch>
            <a:fillRect/>
          </a:stretch>
        </p:blipFill>
        <p:spPr>
          <a:xfrm>
            <a:off x="6454377" y="4627552"/>
            <a:ext cx="520953" cy="520953"/>
          </a:xfrm>
          <a:prstGeom prst="rect">
            <a:avLst/>
          </a:prstGeom>
        </p:spPr>
      </p:pic>
      <p:sp>
        <p:nvSpPr>
          <p:cNvPr id="31" name="TextBox 30">
            <a:extLst>
              <a:ext uri="{FF2B5EF4-FFF2-40B4-BE49-F238E27FC236}">
                <a16:creationId xmlns:a16="http://schemas.microsoft.com/office/drawing/2014/main" id="{3C951CA7-C56F-4944-A437-B07E96483324}"/>
              </a:ext>
            </a:extLst>
          </p:cNvPr>
          <p:cNvSpPr txBox="1"/>
          <p:nvPr>
            <p:custDataLst>
              <p:tags r:id="rId20"/>
            </p:custDataLst>
          </p:nvPr>
        </p:nvSpPr>
        <p:spPr>
          <a:xfrm>
            <a:off x="9423238" y="943806"/>
            <a:ext cx="2549774" cy="4649294"/>
          </a:xfrm>
          <a:prstGeom prst="rect">
            <a:avLst/>
          </a:prstGeom>
        </p:spPr>
        <p:txBody>
          <a:bodyPr vert="horz" wrap="square" lIns="0" tIns="6930" rIns="0" bIns="0" rtlCol="0">
            <a:spAutoFit/>
          </a:bodyPr>
          <a:lstStyle/>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Guided Implementation (GI) is series of calls with an Info-Tech analyst to help implement our best practices in your organization.</a:t>
            </a:r>
          </a:p>
          <a:p>
            <a:pPr marL="7700" marR="242951" lvl="0" indent="0" algn="l" defTabSz="554437" rtl="0" eaLnBrk="1" fontAlgn="auto" latinLnBrk="0" hangingPunct="1">
              <a:lnSpc>
                <a:spcPct val="100000"/>
              </a:lnSpc>
              <a:spcBef>
                <a:spcPts val="55"/>
              </a:spcBef>
              <a:spcAft>
                <a:spcPts val="0"/>
              </a:spcAft>
              <a:buClrTx/>
              <a:buSzTx/>
              <a:buFontTx/>
              <a:buNone/>
              <a:tabLst/>
              <a:defRPr/>
            </a:pPr>
            <a:endPar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endParaRPr>
          </a:p>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typical GI is between 1 to </a:t>
            </a:r>
            <a:r>
              <a:rPr lang="en-US" sz="2000" spc="-30" dirty="0">
                <a:solidFill>
                  <a:srgbClr val="FFFFFF"/>
                </a:solidFill>
                <a:latin typeface="Montserrat" panose="00000500000000000000" pitchFamily="2" charset="0"/>
                <a:cs typeface="Arial Narrow"/>
              </a:rPr>
              <a:t>6</a:t>
            </a: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 calls over the course of 1 to 2 months.</a:t>
            </a:r>
          </a:p>
        </p:txBody>
      </p:sp>
      <p:pic>
        <p:nvPicPr>
          <p:cNvPr id="32" name="Picture 31">
            <a:extLst>
              <a:ext uri="{FF2B5EF4-FFF2-40B4-BE49-F238E27FC236}">
                <a16:creationId xmlns:a16="http://schemas.microsoft.com/office/drawing/2014/main" id="{548074A9-CFEB-4436-8DC9-7570E9F55E71}"/>
              </a:ext>
            </a:extLst>
          </p:cNvPr>
          <p:cNvPicPr>
            <a:picLocks noChangeAspect="1"/>
          </p:cNvPicPr>
          <p:nvPr>
            <p:custDataLst>
              <p:tags r:id="rId21"/>
            </p:custDataLst>
          </p:nvPr>
        </p:nvPicPr>
        <p:blipFill>
          <a:blip r:embed="rId28" cstate="screen">
            <a:extLst>
              <a:ext uri="{28A0092B-C50C-407E-A947-70E740481C1C}">
                <a14:useLocalDpi xmlns:a14="http://schemas.microsoft.com/office/drawing/2010/main"/>
              </a:ext>
            </a:extLst>
          </a:blip>
          <a:stretch>
            <a:fillRect/>
          </a:stretch>
        </p:blipFill>
        <p:spPr>
          <a:xfrm>
            <a:off x="6474385" y="3239276"/>
            <a:ext cx="520953" cy="520953"/>
          </a:xfrm>
          <a:prstGeom prst="rect">
            <a:avLst/>
          </a:prstGeom>
        </p:spPr>
      </p:pic>
    </p:spTree>
    <p:extLst>
      <p:ext uri="{BB962C8B-B14F-4D97-AF65-F5344CB8AC3E}">
        <p14:creationId xmlns:p14="http://schemas.microsoft.com/office/powerpoint/2010/main" val="22991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304ACC-8DC3-BE4C-B1AB-E5BBFC7460EE}"/>
              </a:ext>
            </a:extLst>
          </p:cNvPr>
          <p:cNvSpPr>
            <a:spLocks noGrp="1"/>
          </p:cNvSpPr>
          <p:nvPr>
            <p:ph type="body" sz="quarter" idx="15"/>
          </p:nvPr>
        </p:nvSpPr>
        <p:spPr/>
        <p:txBody>
          <a:bodyPr>
            <a:noAutofit/>
          </a:bodyPr>
          <a:lstStyle/>
          <a:p>
            <a:r>
              <a:rPr lang="en-US" dirty="0"/>
              <a:t>Video Communications</a:t>
            </a:r>
          </a:p>
        </p:txBody>
      </p:sp>
      <p:sp>
        <p:nvSpPr>
          <p:cNvPr id="6" name="Text Placeholder 5">
            <a:extLst>
              <a:ext uri="{FF2B5EF4-FFF2-40B4-BE49-F238E27FC236}">
                <a16:creationId xmlns:a16="http://schemas.microsoft.com/office/drawing/2014/main" id="{3C8D81D0-17C1-C343-9574-C01B7CA2E322}"/>
              </a:ext>
            </a:extLst>
          </p:cNvPr>
          <p:cNvSpPr>
            <a:spLocks noGrp="1"/>
          </p:cNvSpPr>
          <p:nvPr>
            <p:ph type="body" sz="quarter" idx="16"/>
          </p:nvPr>
        </p:nvSpPr>
        <p:spPr/>
        <p:txBody>
          <a:bodyPr>
            <a:noAutofit/>
          </a:bodyPr>
          <a:lstStyle/>
          <a:p>
            <a:r>
              <a:rPr lang="en-US" dirty="0"/>
              <a:t>INDUSTRY</a:t>
            </a:r>
          </a:p>
        </p:txBody>
      </p:sp>
      <p:sp>
        <p:nvSpPr>
          <p:cNvPr id="7" name="Text Placeholder 6">
            <a:extLst>
              <a:ext uri="{FF2B5EF4-FFF2-40B4-BE49-F238E27FC236}">
                <a16:creationId xmlns:a16="http://schemas.microsoft.com/office/drawing/2014/main" id="{2E22FD7B-B11F-CF49-942C-C1B352F07094}"/>
              </a:ext>
            </a:extLst>
          </p:cNvPr>
          <p:cNvSpPr>
            <a:spLocks noGrp="1"/>
          </p:cNvSpPr>
          <p:nvPr>
            <p:ph type="body" sz="quarter" idx="17"/>
          </p:nvPr>
        </p:nvSpPr>
        <p:spPr>
          <a:xfrm>
            <a:off x="9775960" y="1124222"/>
            <a:ext cx="2245661" cy="381201"/>
          </a:xfrm>
        </p:spPr>
        <p:txBody>
          <a:bodyPr>
            <a:noAutofit/>
          </a:bodyPr>
          <a:lstStyle/>
          <a:p>
            <a:r>
              <a:rPr lang="en-CA" dirty="0">
                <a:cs typeface="Arial"/>
              </a:rPr>
              <a:t>Cloud Security Alliance</a:t>
            </a:r>
          </a:p>
        </p:txBody>
      </p:sp>
      <p:sp>
        <p:nvSpPr>
          <p:cNvPr id="8" name="Text Placeholder 7">
            <a:extLst>
              <a:ext uri="{FF2B5EF4-FFF2-40B4-BE49-F238E27FC236}">
                <a16:creationId xmlns:a16="http://schemas.microsoft.com/office/drawing/2014/main" id="{467294EB-E3B3-6D4A-91FC-256065D24BA0}"/>
              </a:ext>
            </a:extLst>
          </p:cNvPr>
          <p:cNvSpPr>
            <a:spLocks noGrp="1"/>
          </p:cNvSpPr>
          <p:nvPr>
            <p:ph type="body" sz="quarter" idx="18"/>
          </p:nvPr>
        </p:nvSpPr>
        <p:spPr>
          <a:xfrm>
            <a:off x="9779362" y="977814"/>
            <a:ext cx="2230468" cy="148752"/>
          </a:xfrm>
        </p:spPr>
        <p:txBody>
          <a:bodyPr>
            <a:noAutofit/>
          </a:bodyPr>
          <a:lstStyle/>
          <a:p>
            <a:r>
              <a:rPr lang="en-US" dirty="0"/>
              <a:t>SOURCE</a:t>
            </a:r>
          </a:p>
        </p:txBody>
      </p:sp>
      <p:sp>
        <p:nvSpPr>
          <p:cNvPr id="11" name="Text Placeholder 10">
            <a:extLst>
              <a:ext uri="{FF2B5EF4-FFF2-40B4-BE49-F238E27FC236}">
                <a16:creationId xmlns:a16="http://schemas.microsoft.com/office/drawing/2014/main" id="{FAF9A9A2-55AD-CA4B-B075-129A2694DE00}"/>
              </a:ext>
            </a:extLst>
          </p:cNvPr>
          <p:cNvSpPr>
            <a:spLocks noGrp="1"/>
          </p:cNvSpPr>
          <p:nvPr>
            <p:ph type="body" sz="quarter" idx="31"/>
          </p:nvPr>
        </p:nvSpPr>
        <p:spPr>
          <a:xfrm>
            <a:off x="356279" y="4938400"/>
            <a:ext cx="3764382" cy="272383"/>
          </a:xfrm>
        </p:spPr>
        <p:txBody>
          <a:bodyPr>
            <a:noAutofit/>
          </a:bodyPr>
          <a:lstStyle/>
          <a:p>
            <a:r>
              <a:rPr lang="en-US" dirty="0"/>
              <a:t>Key Takeaways</a:t>
            </a:r>
          </a:p>
        </p:txBody>
      </p:sp>
      <p:sp>
        <p:nvSpPr>
          <p:cNvPr id="12" name="Text Placeholder 11">
            <a:extLst>
              <a:ext uri="{FF2B5EF4-FFF2-40B4-BE49-F238E27FC236}">
                <a16:creationId xmlns:a16="http://schemas.microsoft.com/office/drawing/2014/main" id="{6406DAF5-A123-F345-A82D-297943616D8A}"/>
              </a:ext>
            </a:extLst>
          </p:cNvPr>
          <p:cNvSpPr>
            <a:spLocks noGrp="1"/>
          </p:cNvSpPr>
          <p:nvPr>
            <p:ph type="body" sz="quarter" idx="11"/>
          </p:nvPr>
        </p:nvSpPr>
        <p:spPr>
          <a:xfrm>
            <a:off x="368036" y="1784317"/>
            <a:ext cx="4761556" cy="364061"/>
          </a:xfrm>
        </p:spPr>
        <p:txBody>
          <a:bodyPr>
            <a:noAutofit/>
          </a:bodyPr>
          <a:lstStyle/>
          <a:p>
            <a:r>
              <a:rPr lang="en-US" dirty="0">
                <a:solidFill>
                  <a:srgbClr val="717171"/>
                </a:solidFill>
              </a:rPr>
              <a:t>Zoom</a:t>
            </a:r>
          </a:p>
        </p:txBody>
      </p:sp>
      <p:sp>
        <p:nvSpPr>
          <p:cNvPr id="33" name="Text Placeholder 70">
            <a:extLst>
              <a:ext uri="{FF2B5EF4-FFF2-40B4-BE49-F238E27FC236}">
                <a16:creationId xmlns:a16="http://schemas.microsoft.com/office/drawing/2014/main" id="{031C98AD-8C8A-B442-95E4-0C08A4493253}"/>
              </a:ext>
            </a:extLst>
          </p:cNvPr>
          <p:cNvSpPr>
            <a:spLocks noGrp="1"/>
          </p:cNvSpPr>
          <p:nvPr>
            <p:ph type="body" sz="quarter" idx="19"/>
          </p:nvPr>
        </p:nvSpPr>
        <p:spPr>
          <a:xfrm>
            <a:off x="7571093" y="2148388"/>
            <a:ext cx="3764382" cy="466166"/>
          </a:xfrm>
        </p:spPr>
        <p:txBody>
          <a:bodyPr>
            <a:noAutofit/>
          </a:bodyPr>
          <a:lstStyle/>
          <a:p>
            <a:r>
              <a:rPr lang="en-CA" sz="1200" b="1" spc="-3" dirty="0">
                <a:solidFill>
                  <a:schemeClr val="tx1">
                    <a:lumMod val="50000"/>
                  </a:schemeClr>
                </a:solidFill>
              </a:rPr>
              <a:t>Impact Statement for Zoom</a:t>
            </a:r>
            <a:endParaRPr lang="en-CA" sz="1200" b="1" dirty="0">
              <a:solidFill>
                <a:schemeClr val="tx1">
                  <a:lumMod val="50000"/>
                </a:schemeClr>
              </a:solidFill>
            </a:endParaRPr>
          </a:p>
          <a:p>
            <a:endParaRPr lang="en-US" sz="1200" b="1" dirty="0">
              <a:solidFill>
                <a:srgbClr val="717272"/>
              </a:solidFill>
            </a:endParaRPr>
          </a:p>
        </p:txBody>
      </p:sp>
      <p:sp>
        <p:nvSpPr>
          <p:cNvPr id="43" name="object 19">
            <a:extLst>
              <a:ext uri="{FF2B5EF4-FFF2-40B4-BE49-F238E27FC236}">
                <a16:creationId xmlns:a16="http://schemas.microsoft.com/office/drawing/2014/main" id="{33304B4D-F40A-754C-8326-AAC1A6A5F20B}"/>
              </a:ext>
            </a:extLst>
          </p:cNvPr>
          <p:cNvSpPr/>
          <p:nvPr/>
        </p:nvSpPr>
        <p:spPr>
          <a:xfrm flipH="1">
            <a:off x="7964423" y="941832"/>
            <a:ext cx="45719" cy="475488"/>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sp>
        <p:nvSpPr>
          <p:cNvPr id="25" name="Text Placeholder 55">
            <a:extLst>
              <a:ext uri="{FF2B5EF4-FFF2-40B4-BE49-F238E27FC236}">
                <a16:creationId xmlns:a16="http://schemas.microsoft.com/office/drawing/2014/main" id="{C2339243-23AD-4AD9-975F-0F0645737BA7}"/>
              </a:ext>
            </a:extLst>
          </p:cNvPr>
          <p:cNvSpPr>
            <a:spLocks noGrp="1"/>
          </p:cNvSpPr>
          <p:nvPr>
            <p:ph type="body" sz="quarter" idx="32"/>
          </p:nvPr>
        </p:nvSpPr>
        <p:spPr>
          <a:xfrm>
            <a:off x="368036" y="2203167"/>
            <a:ext cx="6070471" cy="2616669"/>
          </a:xfrm>
          <a:prstGeom prst="rect">
            <a:avLst/>
          </a:prstGeom>
        </p:spPr>
        <p:txBody>
          <a:bodyPr>
            <a:noAutofit/>
          </a:bodyPr>
          <a:lstStyle/>
          <a:p>
            <a:pPr marL="0" indent="0">
              <a:lnSpc>
                <a:spcPct val="100000"/>
              </a:lnSpc>
              <a:spcBef>
                <a:spcPts val="55"/>
              </a:spcBef>
              <a:buNone/>
            </a:pPr>
            <a:r>
              <a:rPr lang="en-CA" spc="-3" dirty="0">
                <a:cs typeface="Arial Narrow"/>
              </a:rPr>
              <a:t>With the prevalence of users moving to remote and work-from-home during the pandemic, Zoom saw a sharp increase in number of users. Subsequently, several issues arose with poor meeting-room security and no preventative, detective, or mitigative controls in place. </a:t>
            </a:r>
          </a:p>
          <a:p>
            <a:pPr marL="0" indent="0">
              <a:lnSpc>
                <a:spcPct val="100000"/>
              </a:lnSpc>
              <a:spcBef>
                <a:spcPts val="55"/>
              </a:spcBef>
              <a:buNone/>
            </a:pPr>
            <a:endParaRPr lang="en-US" spc="-6" dirty="0">
              <a:cs typeface="Arial Narrow"/>
            </a:endParaRPr>
          </a:p>
          <a:p>
            <a:pPr marL="0" indent="0">
              <a:lnSpc>
                <a:spcPct val="100000"/>
              </a:lnSpc>
              <a:spcBef>
                <a:spcPts val="55"/>
              </a:spcBef>
              <a:buNone/>
            </a:pPr>
            <a:r>
              <a:rPr lang="en-US" spc="-6" dirty="0">
                <a:cs typeface="Arial Narrow"/>
              </a:rPr>
              <a:t>Customer credential reuse was a common issue because of the lack of appropriate mitigating security protocols. Attackers also used Zoom Windows client group-chat features to share links that leaked Windows network credentials. Attackers could potentially breach confidentiality of companies’ intellectual property during insecure virtual meetings, or other highly sensitive information. An example of this is UK Prime Minister Boris Johnson using his personal meeting ID instead of a separate code. In posting a tweet, Johnson compromised the forum and potentially discussions of state-held business.</a:t>
            </a:r>
          </a:p>
        </p:txBody>
      </p:sp>
      <p:sp>
        <p:nvSpPr>
          <p:cNvPr id="28" name="Text Placeholder 107">
            <a:extLst>
              <a:ext uri="{FF2B5EF4-FFF2-40B4-BE49-F238E27FC236}">
                <a16:creationId xmlns:a16="http://schemas.microsoft.com/office/drawing/2014/main" id="{2E3B592A-3861-424C-AE2E-E9613025A16B}"/>
              </a:ext>
            </a:extLst>
          </p:cNvPr>
          <p:cNvSpPr>
            <a:spLocks noGrp="1"/>
          </p:cNvSpPr>
          <p:nvPr>
            <p:ph type="body" sz="quarter" idx="33"/>
          </p:nvPr>
        </p:nvSpPr>
        <p:spPr>
          <a:xfrm>
            <a:off x="356278" y="5265572"/>
            <a:ext cx="6082227" cy="1319754"/>
          </a:xfrm>
          <a:prstGeom prst="rect">
            <a:avLst/>
          </a:prstGeom>
        </p:spPr>
        <p:txBody>
          <a:bodyPr>
            <a:noAutofit/>
          </a:bodyPr>
          <a:lstStyle/>
          <a:p>
            <a:pPr marL="0" indent="0">
              <a:lnSpc>
                <a:spcPct val="100000"/>
              </a:lnSpc>
              <a:buNone/>
            </a:pPr>
            <a:r>
              <a:rPr lang="en-US" dirty="0"/>
              <a:t>Before the launch of any service, give ample considerations to threat modeling. Threat modeling allows security architects and developers to evaluate control gaps to ensure that security protection is not bolted on but is rather considered from the start. Agile development patterns also aid in ensuring that the security protocols are given multiple reviews, and they allow for quicker responses to feature requirements.</a:t>
            </a:r>
          </a:p>
        </p:txBody>
      </p:sp>
      <p:sp>
        <p:nvSpPr>
          <p:cNvPr id="26" name="TextBox 25">
            <a:extLst>
              <a:ext uri="{FF2B5EF4-FFF2-40B4-BE49-F238E27FC236}">
                <a16:creationId xmlns:a16="http://schemas.microsoft.com/office/drawing/2014/main" id="{7507B474-EC85-469B-9606-2C597058F74F}"/>
              </a:ext>
            </a:extLst>
          </p:cNvPr>
          <p:cNvSpPr txBox="1"/>
          <p:nvPr/>
        </p:nvSpPr>
        <p:spPr>
          <a:xfrm>
            <a:off x="7169170" y="2257504"/>
            <a:ext cx="4656382" cy="1612906"/>
          </a:xfrm>
          <a:prstGeom prst="rect">
            <a:avLst/>
          </a:prstGeom>
        </p:spPr>
        <p:txBody>
          <a:bodyPr wrap="square" lIns="0" tIns="0" rIns="0" bIns="0" numCol="1" spcCol="360000" rtlCol="0">
            <a:noAutofit/>
          </a:bodyPr>
          <a:lstStyle/>
          <a:p>
            <a:pPr>
              <a:lnSpc>
                <a:spcPct val="110000"/>
              </a:lnSpc>
            </a:pPr>
            <a:r>
              <a:rPr lang="en-CA" sz="1200" b="1" spc="3" dirty="0">
                <a:solidFill>
                  <a:schemeClr val="accent5"/>
                </a:solidFill>
                <a:latin typeface="Roboto Condensed Light" panose="02000000000000000000" pitchFamily="2" charset="0"/>
                <a:ea typeface="Roboto Condensed Light" panose="02000000000000000000" pitchFamily="2" charset="0"/>
              </a:rPr>
              <a:t>Vulnerabilities:</a:t>
            </a:r>
          </a:p>
          <a:p>
            <a:pPr marL="179388" indent="-179388">
              <a:lnSpc>
                <a:spcPct val="110000"/>
              </a:lnSpc>
              <a:buFont typeface="Arial" panose="020B0604020202020204" pitchFamily="34" charset="0"/>
              <a:buChar char="•"/>
            </a:pPr>
            <a:r>
              <a:rPr lang="en-CA" sz="1200" spc="3" dirty="0">
                <a:solidFill>
                  <a:schemeClr val="tx1">
                    <a:lumMod val="50000"/>
                  </a:schemeClr>
                </a:solidFill>
                <a:latin typeface="Roboto Condensed Light" panose="02000000000000000000" pitchFamily="2" charset="0"/>
                <a:ea typeface="Roboto Condensed Light" panose="02000000000000000000" pitchFamily="2" charset="0"/>
              </a:rPr>
              <a:t>Insecure interfaces and APIs – Zoom looked for simplified operations and </a:t>
            </a:r>
            <a:r>
              <a:rPr lang="en-CA" sz="1200" b="1" spc="3" dirty="0">
                <a:solidFill>
                  <a:schemeClr val="accent1"/>
                </a:solidFill>
                <a:latin typeface="Roboto Condensed Light" panose="02000000000000000000" pitchFamily="2" charset="0"/>
                <a:ea typeface="Roboto Condensed Light" panose="02000000000000000000" pitchFamily="2" charset="0"/>
              </a:rPr>
              <a:t>used or performed poor threat modeling </a:t>
            </a:r>
            <a:r>
              <a:rPr lang="en-CA" sz="1200" spc="3" dirty="0">
                <a:solidFill>
                  <a:schemeClr val="tx1">
                    <a:lumMod val="50000"/>
                  </a:schemeClr>
                </a:solidFill>
                <a:latin typeface="Roboto Condensed Light" panose="02000000000000000000" pitchFamily="2" charset="0"/>
                <a:ea typeface="Roboto Condensed Light" panose="02000000000000000000" pitchFamily="2" charset="0"/>
              </a:rPr>
              <a:t>to predict which attack vectors were likely to occur.</a:t>
            </a:r>
          </a:p>
          <a:p>
            <a:pPr marL="179388" indent="-179388">
              <a:lnSpc>
                <a:spcPct val="110000"/>
              </a:lnSpc>
              <a:buFont typeface="Arial" panose="020B0604020202020204" pitchFamily="34" charset="0"/>
              <a:buChar char="•"/>
            </a:pPr>
            <a:r>
              <a:rPr lang="en-CA" sz="1200" spc="3" dirty="0">
                <a:solidFill>
                  <a:schemeClr val="tx1">
                    <a:lumMod val="50000"/>
                  </a:schemeClr>
                </a:solidFill>
                <a:latin typeface="Roboto Condensed Light" panose="02000000000000000000" pitchFamily="2" charset="0"/>
                <a:ea typeface="Roboto Condensed Light" panose="02000000000000000000" pitchFamily="2" charset="0"/>
              </a:rPr>
              <a:t>Misconfiguration and inadequate change control on Zoom accounts – This resulted in easily guessed or non-existent passwords.</a:t>
            </a:r>
          </a:p>
          <a:p>
            <a:pPr marL="179388" indent="-179388">
              <a:lnSpc>
                <a:spcPct val="110000"/>
              </a:lnSpc>
              <a:buFont typeface="Arial" panose="020B0604020202020204" pitchFamily="34" charset="0"/>
              <a:buChar char="•"/>
            </a:pPr>
            <a:r>
              <a:rPr lang="en-CA" sz="1200" spc="3" dirty="0">
                <a:solidFill>
                  <a:schemeClr val="tx1">
                    <a:lumMod val="50000"/>
                  </a:schemeClr>
                </a:solidFill>
                <a:latin typeface="Roboto Condensed Light" panose="02000000000000000000" pitchFamily="2" charset="0"/>
                <a:ea typeface="Roboto Condensed Light" panose="02000000000000000000" pitchFamily="2" charset="0"/>
              </a:rPr>
              <a:t>Insufficient identity, credential, and access management – Inadequate testing of credentials allowed for credential-stuffing attack.</a:t>
            </a:r>
          </a:p>
          <a:p>
            <a:pPr marL="179388" indent="-179388" algn="l">
              <a:lnSpc>
                <a:spcPct val="110000"/>
              </a:lnSpc>
              <a:buFont typeface="Arial" panose="020B0604020202020204" pitchFamily="34" charset="0"/>
              <a:buChar char="•"/>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29" name="TextBox 28">
            <a:extLst>
              <a:ext uri="{FF2B5EF4-FFF2-40B4-BE49-F238E27FC236}">
                <a16:creationId xmlns:a16="http://schemas.microsoft.com/office/drawing/2014/main" id="{CE38894F-AEDA-4ADB-99E7-95C1C367786C}"/>
              </a:ext>
            </a:extLst>
          </p:cNvPr>
          <p:cNvSpPr txBox="1"/>
          <p:nvPr/>
        </p:nvSpPr>
        <p:spPr>
          <a:xfrm>
            <a:off x="7169170" y="3958512"/>
            <a:ext cx="4656382" cy="2220345"/>
          </a:xfrm>
          <a:prstGeom prst="rect">
            <a:avLst/>
          </a:prstGeom>
        </p:spPr>
        <p:txBody>
          <a:bodyPr wrap="square" lIns="0" tIns="0" rIns="0" bIns="0" numCol="1" spcCol="360000" rtlCol="0">
            <a:noAutofit/>
          </a:bodyPr>
          <a:lstStyle/>
          <a:p>
            <a:pPr>
              <a:lnSpc>
                <a:spcPct val="110000"/>
              </a:lnSpc>
            </a:pPr>
            <a:r>
              <a:rPr lang="en-CA" sz="1200" b="1" spc="3" dirty="0">
                <a:solidFill>
                  <a:schemeClr val="accent5"/>
                </a:solidFill>
                <a:latin typeface="Roboto Condensed Light" panose="02000000000000000000" pitchFamily="2" charset="0"/>
                <a:ea typeface="Roboto Condensed Light" panose="02000000000000000000" pitchFamily="2" charset="0"/>
              </a:rPr>
              <a:t>Business Impacts:</a:t>
            </a:r>
          </a:p>
          <a:p>
            <a:pPr marL="179388" indent="-179388">
              <a:lnSpc>
                <a:spcPct val="110000"/>
              </a:lnSpc>
              <a:buFont typeface="Arial" panose="020B0604020202020204" pitchFamily="34" charset="0"/>
              <a:buChar char="•"/>
            </a:pPr>
            <a:r>
              <a:rPr lang="en-CA" sz="1200" b="1" spc="3" dirty="0">
                <a:solidFill>
                  <a:schemeClr val="tx1">
                    <a:lumMod val="50000"/>
                  </a:schemeClr>
                </a:solidFill>
                <a:latin typeface="Roboto Condensed Light" panose="02000000000000000000" pitchFamily="2" charset="0"/>
                <a:ea typeface="Roboto Condensed Light" panose="02000000000000000000" pitchFamily="2" charset="0"/>
              </a:rPr>
              <a:t>Financial: </a:t>
            </a:r>
            <a:r>
              <a:rPr lang="en-CA" sz="1200" spc="3" dirty="0">
                <a:solidFill>
                  <a:schemeClr val="tx1">
                    <a:lumMod val="50000"/>
                  </a:schemeClr>
                </a:solidFill>
                <a:latin typeface="Roboto Condensed Light" panose="02000000000000000000" pitchFamily="2" charset="0"/>
                <a:ea typeface="Roboto Condensed Light" panose="02000000000000000000" pitchFamily="2" charset="0"/>
              </a:rPr>
              <a:t>Business impacts could be significant, from loss of IP to strategic disclosure. Several organizations banned Zoom as a communications platform, resulting in loss of business.</a:t>
            </a:r>
          </a:p>
          <a:p>
            <a:pPr marL="179388" indent="-179388">
              <a:lnSpc>
                <a:spcPct val="110000"/>
              </a:lnSpc>
              <a:buFont typeface="Arial" panose="020B0604020202020204" pitchFamily="34" charset="0"/>
              <a:buChar char="•"/>
            </a:pPr>
            <a:r>
              <a:rPr lang="en-CA" sz="1200" b="1" spc="3" dirty="0">
                <a:solidFill>
                  <a:schemeClr val="tx1">
                    <a:lumMod val="50000"/>
                  </a:schemeClr>
                </a:solidFill>
                <a:latin typeface="Roboto Condensed Light" panose="02000000000000000000" pitchFamily="2" charset="0"/>
                <a:ea typeface="Roboto Condensed Light" panose="02000000000000000000" pitchFamily="2" charset="0"/>
              </a:rPr>
              <a:t>Operational: </a:t>
            </a:r>
            <a:r>
              <a:rPr lang="en-CA" sz="1200" spc="3" dirty="0">
                <a:solidFill>
                  <a:schemeClr val="tx1">
                    <a:lumMod val="50000"/>
                  </a:schemeClr>
                </a:solidFill>
                <a:latin typeface="Roboto Condensed Light" panose="02000000000000000000" pitchFamily="2" charset="0"/>
                <a:ea typeface="Roboto Condensed Light" panose="02000000000000000000" pitchFamily="2" charset="0"/>
              </a:rPr>
              <a:t>While Zoom instituted new corrective security controls, the damage was already done – business trust had faded.</a:t>
            </a:r>
          </a:p>
          <a:p>
            <a:pPr marL="179388" indent="-179388">
              <a:lnSpc>
                <a:spcPct val="110000"/>
              </a:lnSpc>
              <a:buFont typeface="Arial" panose="020B0604020202020204" pitchFamily="34" charset="0"/>
              <a:buChar char="•"/>
            </a:pPr>
            <a:r>
              <a:rPr lang="en-CA" sz="1200" b="1" spc="3" dirty="0">
                <a:solidFill>
                  <a:schemeClr val="tx1">
                    <a:lumMod val="50000"/>
                  </a:schemeClr>
                </a:solidFill>
                <a:latin typeface="Roboto Condensed Light" panose="02000000000000000000" pitchFamily="2" charset="0"/>
                <a:ea typeface="Roboto Condensed Light" panose="02000000000000000000" pitchFamily="2" charset="0"/>
              </a:rPr>
              <a:t>Compliance: </a:t>
            </a:r>
            <a:r>
              <a:rPr lang="en-CA" sz="1200" spc="3" dirty="0">
                <a:solidFill>
                  <a:schemeClr val="tx1">
                    <a:lumMod val="50000"/>
                  </a:schemeClr>
                </a:solidFill>
                <a:latin typeface="Roboto Condensed Light" panose="02000000000000000000" pitchFamily="2" charset="0"/>
                <a:ea typeface="Roboto Condensed Light" panose="02000000000000000000" pitchFamily="2" charset="0"/>
              </a:rPr>
              <a:t>Liabilities for breaches disclosing PII. Multiple government organizations asked for customized security protocols as a result.</a:t>
            </a:r>
          </a:p>
          <a:p>
            <a:pPr marL="179388" indent="-179388">
              <a:lnSpc>
                <a:spcPct val="110000"/>
              </a:lnSpc>
              <a:buFont typeface="Arial" panose="020B0604020202020204" pitchFamily="34" charset="0"/>
              <a:buChar char="•"/>
            </a:pPr>
            <a:r>
              <a:rPr lang="en-CA" sz="1200" b="1" spc="3" dirty="0">
                <a:solidFill>
                  <a:schemeClr val="tx1">
                    <a:lumMod val="50000"/>
                  </a:schemeClr>
                </a:solidFill>
                <a:latin typeface="Roboto Condensed Light" panose="02000000000000000000" pitchFamily="2" charset="0"/>
                <a:ea typeface="Roboto Condensed Light" panose="02000000000000000000" pitchFamily="2" charset="0"/>
              </a:rPr>
              <a:t>Reputational: </a:t>
            </a:r>
            <a:r>
              <a:rPr lang="en-CA" sz="1200" spc="3" dirty="0">
                <a:solidFill>
                  <a:schemeClr val="tx1">
                    <a:lumMod val="50000"/>
                  </a:schemeClr>
                </a:solidFill>
                <a:latin typeface="Roboto Condensed Light" panose="02000000000000000000" pitchFamily="2" charset="0"/>
                <a:ea typeface="Roboto Condensed Light" panose="02000000000000000000" pitchFamily="2" charset="0"/>
              </a:rPr>
              <a:t>Zoom was banned by multiple companies, decreasing trust in the brand, and lost its status as the standard video communication platform. Trust erodes quickly but is hard to build up again. </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pic>
        <p:nvPicPr>
          <p:cNvPr id="1026" name="Picture 2" descr="Zoom Logo | Blue Star Trinidad &amp; Tobago">
            <a:extLst>
              <a:ext uri="{FF2B5EF4-FFF2-40B4-BE49-F238E27FC236}">
                <a16:creationId xmlns:a16="http://schemas.microsoft.com/office/drawing/2014/main" id="{993B0169-C62C-48A1-85DE-3228E3F312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8941" y="545801"/>
            <a:ext cx="2056606" cy="1156841"/>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47">
            <a:extLst>
              <a:ext uri="{FF2B5EF4-FFF2-40B4-BE49-F238E27FC236}">
                <a16:creationId xmlns:a16="http://schemas.microsoft.com/office/drawing/2014/main" id="{D354EA66-9918-402E-B777-8844E34E2EF5}"/>
              </a:ext>
            </a:extLst>
          </p:cNvPr>
          <p:cNvSpPr>
            <a:spLocks noGrp="1"/>
          </p:cNvSpPr>
          <p:nvPr>
            <p:ph type="title"/>
          </p:nvPr>
        </p:nvSpPr>
        <p:spPr>
          <a:xfrm>
            <a:off x="354106" y="530021"/>
            <a:ext cx="4983207" cy="1130188"/>
          </a:xfrm>
        </p:spPr>
        <p:txBody>
          <a:bodyPr>
            <a:noAutofit/>
          </a:bodyPr>
          <a:lstStyle/>
          <a:p>
            <a:r>
              <a:rPr lang="en-CA" spc="-85" dirty="0">
                <a:solidFill>
                  <a:srgbClr val="636363"/>
                </a:solidFill>
              </a:rPr>
              <a:t>Executive</a:t>
            </a:r>
            <a:r>
              <a:rPr lang="en-CA" spc="-188" dirty="0">
                <a:solidFill>
                  <a:srgbClr val="636363"/>
                </a:solidFill>
              </a:rPr>
              <a:t> </a:t>
            </a:r>
            <a:r>
              <a:rPr lang="en-CA" spc="-79" dirty="0">
                <a:solidFill>
                  <a:srgbClr val="636363"/>
                </a:solidFill>
              </a:rPr>
              <a:t>Brief  </a:t>
            </a:r>
            <a:r>
              <a:rPr lang="en-CA" spc="-61" dirty="0">
                <a:solidFill>
                  <a:srgbClr val="636363"/>
                </a:solidFill>
              </a:rPr>
              <a:t>Case</a:t>
            </a:r>
            <a:r>
              <a:rPr lang="en-CA" spc="-158" dirty="0">
                <a:solidFill>
                  <a:srgbClr val="636363"/>
                </a:solidFill>
              </a:rPr>
              <a:t> </a:t>
            </a:r>
            <a:r>
              <a:rPr lang="en-CA" spc="-79" dirty="0">
                <a:solidFill>
                  <a:srgbClr val="636363"/>
                </a:solidFill>
              </a:rPr>
              <a:t>Study</a:t>
            </a:r>
            <a:endParaRPr lang="en-US" dirty="0"/>
          </a:p>
        </p:txBody>
      </p:sp>
    </p:spTree>
    <p:extLst>
      <p:ext uri="{BB962C8B-B14F-4D97-AF65-F5344CB8AC3E}">
        <p14:creationId xmlns:p14="http://schemas.microsoft.com/office/powerpoint/2010/main" val="267393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99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p:txBody>
          <a:bodyPr>
            <a:noAutofit/>
          </a:bodyPr>
          <a:lstStyle/>
          <a:p>
            <a:r>
              <a:rPr lang="en-US" dirty="0">
                <a:solidFill>
                  <a:srgbClr val="2576B7"/>
                </a:solidFill>
              </a:rPr>
              <a:t>Analyst</a:t>
            </a:r>
            <a:br>
              <a:rPr lang="en-US" dirty="0">
                <a:solidFill>
                  <a:srgbClr val="2576B7"/>
                </a:solidFill>
              </a:rPr>
            </a:br>
            <a:r>
              <a:rPr lang="en-US" dirty="0">
                <a:solidFill>
                  <a:srgbClr val="2576B7"/>
                </a:solidFill>
              </a:rPr>
              <a:t>Perspective</a:t>
            </a:r>
          </a:p>
        </p:txBody>
      </p:sp>
      <p:sp>
        <p:nvSpPr>
          <p:cNvPr id="3" name="Text Placeholder 2">
            <a:extLst>
              <a:ext uri="{FF2B5EF4-FFF2-40B4-BE49-F238E27FC236}">
                <a16:creationId xmlns:a16="http://schemas.microsoft.com/office/drawing/2014/main" id="{3689B9D3-E749-9E4F-B868-F1D6E60CDACB}"/>
              </a:ext>
            </a:extLst>
          </p:cNvPr>
          <p:cNvSpPr>
            <a:spLocks noGrp="1"/>
          </p:cNvSpPr>
          <p:nvPr>
            <p:ph type="body" sz="quarter" idx="11"/>
          </p:nvPr>
        </p:nvSpPr>
        <p:spPr>
          <a:xfrm>
            <a:off x="367657" y="1667939"/>
            <a:ext cx="3586505" cy="863505"/>
          </a:xfrm>
        </p:spPr>
        <p:txBody>
          <a:bodyPr>
            <a:noAutofit/>
          </a:bodyPr>
          <a:lstStyle/>
          <a:p>
            <a:r>
              <a:rPr lang="en-CA" dirty="0">
                <a:cs typeface="Arial"/>
              </a:rPr>
              <a:t>To effectively remediate, you need to know the attack surface.</a:t>
            </a:r>
            <a:endParaRPr lang="en-US" dirty="0"/>
          </a:p>
        </p:txBody>
      </p:sp>
      <p:sp>
        <p:nvSpPr>
          <p:cNvPr id="8" name="Text Placeholder 7"/>
          <p:cNvSpPr>
            <a:spLocks noGrp="1"/>
          </p:cNvSpPr>
          <p:nvPr>
            <p:ph type="body" sz="quarter" idx="13"/>
          </p:nvPr>
        </p:nvSpPr>
        <p:spPr>
          <a:xfrm>
            <a:off x="5238246" y="5120360"/>
            <a:ext cx="3655497" cy="847303"/>
          </a:xfrm>
        </p:spPr>
        <p:txBody>
          <a:bodyPr>
            <a:noAutofit/>
          </a:bodyPr>
          <a:lstStyle/>
          <a:p>
            <a:r>
              <a:rPr lang="en-US" dirty="0"/>
              <a:t>Isaac Kinsella</a:t>
            </a:r>
            <a:br>
              <a:rPr lang="en-US" dirty="0"/>
            </a:br>
            <a:r>
              <a:rPr lang="en-US" dirty="0">
                <a:latin typeface="Montserrat Light" panose="020B0604020202020204" charset="0"/>
              </a:rPr>
              <a:t>Research Specialist, Security, Risk &amp; Compliance</a:t>
            </a:r>
            <a:br>
              <a:rPr lang="en-US" dirty="0">
                <a:latin typeface="Montserrat Light" panose="020B0604020202020204" charset="0"/>
              </a:rPr>
            </a:br>
            <a:r>
              <a:rPr lang="en-US" dirty="0">
                <a:latin typeface="Montserrat Light" panose="020B0604020202020204" charset="0"/>
              </a:rPr>
              <a:t>Info-Tech Research Group</a:t>
            </a:r>
            <a:endParaRPr lang="en-CA" dirty="0">
              <a:latin typeface="Montserrat Light" panose="020B0604020202020204" charset="0"/>
            </a:endParaRP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4"/>
          </p:nvPr>
        </p:nvSpPr>
        <p:spPr>
          <a:xfrm>
            <a:off x="5232400" y="1591595"/>
            <a:ext cx="6661150" cy="3086058"/>
          </a:xfrm>
          <a:prstGeom prst="rect">
            <a:avLst/>
          </a:prstGeom>
        </p:spPr>
        <p:txBody>
          <a:bodyPr>
            <a:noAutofit/>
          </a:bodyPr>
          <a:lstStyle/>
          <a:p>
            <a:pPr marL="0" indent="0">
              <a:spcAft>
                <a:spcPts val="1200"/>
              </a:spcAft>
              <a:buNone/>
            </a:pPr>
            <a:r>
              <a:rPr lang="en-CA" sz="1400" dirty="0">
                <a:solidFill>
                  <a:schemeClr val="tx1"/>
                </a:solidFill>
              </a:rPr>
              <a:t>Is my </a:t>
            </a:r>
            <a:r>
              <a:rPr lang="en-CA" dirty="0">
                <a:solidFill>
                  <a:schemeClr val="tx1"/>
                </a:solidFill>
              </a:rPr>
              <a:t>enterprise</a:t>
            </a:r>
            <a:r>
              <a:rPr lang="en-CA" sz="1400" dirty="0">
                <a:solidFill>
                  <a:schemeClr val="tx1"/>
                </a:solidFill>
              </a:rPr>
              <a:t> secure? And how would I know if it </a:t>
            </a:r>
            <a:r>
              <a:rPr lang="en-CA" dirty="0">
                <a:solidFill>
                  <a:schemeClr val="tx1"/>
                </a:solidFill>
              </a:rPr>
              <a:t>was not secure</a:t>
            </a:r>
            <a:r>
              <a:rPr lang="en-CA" sz="1400" dirty="0">
                <a:solidFill>
                  <a:schemeClr val="tx1"/>
                </a:solidFill>
              </a:rPr>
              <a:t>? Security professionals are asked this question all the time. </a:t>
            </a:r>
            <a:r>
              <a:rPr lang="en-CA" dirty="0">
                <a:solidFill>
                  <a:schemeClr val="tx1"/>
                </a:solidFill>
              </a:rPr>
              <a:t>They often answer</a:t>
            </a:r>
            <a:r>
              <a:rPr lang="en-CA" sz="1400" dirty="0">
                <a:solidFill>
                  <a:schemeClr val="tx1"/>
                </a:solidFill>
              </a:rPr>
              <a:t> by referring to various threat modeling sessions</a:t>
            </a:r>
            <a:r>
              <a:rPr lang="en-CA" dirty="0">
                <a:solidFill>
                  <a:schemeClr val="tx1"/>
                </a:solidFill>
              </a:rPr>
              <a:t> to demonstrate what is in place to block potential threat vectors. </a:t>
            </a:r>
            <a:r>
              <a:rPr lang="en-CA" sz="1400" dirty="0">
                <a:solidFill>
                  <a:schemeClr val="tx1"/>
                </a:solidFill>
              </a:rPr>
              <a:t>However, even with models and understanding, highly compliant companies continue to be breached on a regular basis. Traditional threat modeling is often too much hoping that you’ve mapped the correct attack vector. Security leaders cannot </a:t>
            </a:r>
            <a:r>
              <a:rPr lang="en-CA" dirty="0">
                <a:solidFill>
                  <a:schemeClr val="tx1"/>
                </a:solidFill>
              </a:rPr>
              <a:t>rely on best guesses </a:t>
            </a:r>
            <a:r>
              <a:rPr lang="en-CA" sz="1400" dirty="0">
                <a:solidFill>
                  <a:schemeClr val="tx1"/>
                </a:solidFill>
              </a:rPr>
              <a:t>to optimize security countermeasures. Truly optimized security requires a thorough understanding of the organization’s threat landscape, th</a:t>
            </a:r>
            <a:r>
              <a:rPr lang="en-CA" dirty="0">
                <a:solidFill>
                  <a:schemeClr val="tx1"/>
                </a:solidFill>
              </a:rPr>
              <a:t>e possible attack tactics and techniques,</a:t>
            </a:r>
            <a:r>
              <a:rPr lang="en-CA" sz="1400" dirty="0">
                <a:solidFill>
                  <a:schemeClr val="tx1"/>
                </a:solidFill>
              </a:rPr>
              <a:t> and the security protocols that are currently in place</a:t>
            </a:r>
            <a:r>
              <a:rPr lang="en-CA" dirty="0">
                <a:solidFill>
                  <a:schemeClr val="tx1"/>
                </a:solidFill>
              </a:rPr>
              <a:t> to block them.</a:t>
            </a:r>
            <a:endParaRPr lang="en-CA" sz="1400" dirty="0">
              <a:solidFill>
                <a:schemeClr val="tx1"/>
              </a:solidFill>
            </a:endParaRPr>
          </a:p>
          <a:p>
            <a:pPr marL="0" indent="0">
              <a:spcAft>
                <a:spcPts val="1200"/>
              </a:spcAft>
              <a:buNone/>
            </a:pPr>
            <a:r>
              <a:rPr lang="en-CA" sz="1400" dirty="0">
                <a:solidFill>
                  <a:schemeClr val="tx1"/>
                </a:solidFill>
              </a:rPr>
              <a:t>Understanding the tactics and methods attackers may use will give you the proper insight to effectively remediate. Know the </a:t>
            </a:r>
            <a:r>
              <a:rPr lang="en-CA" dirty="0">
                <a:solidFill>
                  <a:schemeClr val="tx1"/>
                </a:solidFill>
              </a:rPr>
              <a:t>techniques you are most susceptible to and plan accordingly to protect against them. Assumptions and patchwork security aren’t enough to keep you safe; do the work and know what techniques are coming to breach you. </a:t>
            </a:r>
            <a:endParaRPr lang="en-CA" sz="1400" dirty="0">
              <a:solidFill>
                <a:schemeClr val="tx1"/>
              </a:solidFill>
            </a:endParaRPr>
          </a:p>
        </p:txBody>
      </p:sp>
      <p:sp>
        <p:nvSpPr>
          <p:cNvPr id="6" name="Rectangle 5">
            <a:extLst>
              <a:ext uri="{FF2B5EF4-FFF2-40B4-BE49-F238E27FC236}">
                <a16:creationId xmlns:a16="http://schemas.microsoft.com/office/drawing/2014/main" id="{CA77F5FC-FE14-7A4D-AA82-AFE3CFD0AC20}"/>
              </a:ext>
            </a:extLst>
          </p:cNvPr>
          <p:cNvSpPr/>
          <p:nvPr/>
        </p:nvSpPr>
        <p:spPr>
          <a:xfrm>
            <a:off x="5232400" y="4839462"/>
            <a:ext cx="6624638"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pic>
        <p:nvPicPr>
          <p:cNvPr id="10" name="Picture 9">
            <a:extLst>
              <a:ext uri="{FF2B5EF4-FFF2-40B4-BE49-F238E27FC236}">
                <a16:creationId xmlns:a16="http://schemas.microsoft.com/office/drawing/2014/main" id="{4F694FE4-2B8E-445F-B098-A24F272F8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57" y="2763411"/>
            <a:ext cx="2735502" cy="195081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02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9F5F89-FF8D-5F49-8452-D4CC10E288E8}"/>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853710" y="2240858"/>
            <a:ext cx="5994371" cy="3373199"/>
          </a:xfrm>
          <a:prstGeom prst="rect">
            <a:avLst/>
          </a:prstGeom>
        </p:spPr>
      </p:pic>
      <p:pic>
        <p:nvPicPr>
          <p:cNvPr id="11" name="Picture 10">
            <a:extLst>
              <a:ext uri="{FF2B5EF4-FFF2-40B4-BE49-F238E27FC236}">
                <a16:creationId xmlns:a16="http://schemas.microsoft.com/office/drawing/2014/main" id="{C05D3A47-8F5D-9647-A863-1DE56A91E3A4}"/>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3086894" y="2139258"/>
            <a:ext cx="5994372" cy="3373199"/>
          </a:xfrm>
          <a:prstGeom prst="rect">
            <a:avLst/>
          </a:prstGeom>
        </p:spPr>
      </p:pic>
      <p:pic>
        <p:nvPicPr>
          <p:cNvPr id="12" name="Picture 11">
            <a:extLst>
              <a:ext uri="{FF2B5EF4-FFF2-40B4-BE49-F238E27FC236}">
                <a16:creationId xmlns:a16="http://schemas.microsoft.com/office/drawing/2014/main" id="{05757B9C-9790-5541-AD21-63015BF19168}"/>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6934995" y="2139258"/>
            <a:ext cx="5994637" cy="3373349"/>
          </a:xfrm>
          <a:prstGeom prst="rect">
            <a:avLst/>
          </a:prstGeom>
        </p:spPr>
      </p:pic>
      <p:sp>
        <p:nvSpPr>
          <p:cNvPr id="13" name="Rectangle 12">
            <a:extLst>
              <a:ext uri="{FF2B5EF4-FFF2-40B4-BE49-F238E27FC236}">
                <a16:creationId xmlns:a16="http://schemas.microsoft.com/office/drawing/2014/main" id="{81A7BD8C-6502-A549-A087-5E557EF075FB}"/>
              </a:ext>
            </a:extLst>
          </p:cNvPr>
          <p:cNvSpPr/>
          <p:nvPr/>
        </p:nvSpPr>
        <p:spPr>
          <a:xfrm>
            <a:off x="370864" y="5238989"/>
            <a:ext cx="3708401"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4" name="Rectangle 13">
            <a:extLst>
              <a:ext uri="{FF2B5EF4-FFF2-40B4-BE49-F238E27FC236}">
                <a16:creationId xmlns:a16="http://schemas.microsoft.com/office/drawing/2014/main" id="{05BCA3C4-18C9-9845-B05E-44B99BE411EC}"/>
              </a:ext>
            </a:extLst>
          </p:cNvPr>
          <p:cNvSpPr/>
          <p:nvPr/>
        </p:nvSpPr>
        <p:spPr>
          <a:xfrm>
            <a:off x="4260850" y="5238989"/>
            <a:ext cx="3708401"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5" name="Rectangle 14">
            <a:extLst>
              <a:ext uri="{FF2B5EF4-FFF2-40B4-BE49-F238E27FC236}">
                <a16:creationId xmlns:a16="http://schemas.microsoft.com/office/drawing/2014/main" id="{8B947AAF-002F-4B47-B7A1-5BED7E696C90}"/>
              </a:ext>
            </a:extLst>
          </p:cNvPr>
          <p:cNvSpPr/>
          <p:nvPr/>
        </p:nvSpPr>
        <p:spPr>
          <a:xfrm>
            <a:off x="8169825" y="5238989"/>
            <a:ext cx="3708401"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a:xfrm>
            <a:off x="354106" y="530021"/>
            <a:ext cx="11220578" cy="1163598"/>
          </a:xfrm>
        </p:spPr>
        <p:txBody>
          <a:bodyPr/>
          <a:lstStyle/>
          <a:p>
            <a:r>
              <a:rPr lang="en-CA" dirty="0"/>
              <a:t>Executive Summary</a:t>
            </a:r>
            <a:endParaRPr lang="en-US" dirty="0"/>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368300" y="1247629"/>
            <a:ext cx="3541713" cy="296862"/>
          </a:xfrm>
        </p:spPr>
        <p:txBody>
          <a:bodyPr/>
          <a:lstStyle/>
          <a:p>
            <a:r>
              <a:rPr lang="en-US" dirty="0"/>
              <a:t>Your Challenge</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a:xfrm>
            <a:off x="4268788" y="1247629"/>
            <a:ext cx="3541712" cy="296862"/>
          </a:xfrm>
        </p:spPr>
        <p:txBody>
          <a:bodyPr/>
          <a:lstStyle/>
          <a:p>
            <a:r>
              <a:rPr lang="en-US" dirty="0"/>
              <a:t>Common Obstacles</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8131175" y="1247629"/>
            <a:ext cx="3541713" cy="296862"/>
          </a:xfrm>
        </p:spPr>
        <p:txBody>
          <a:bodyPr/>
          <a:lstStyle/>
          <a:p>
            <a:r>
              <a:rPr lang="en-US" dirty="0"/>
              <a:t>Info-Tech’s Approach</a:t>
            </a: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8"/>
          </p:nvPr>
        </p:nvSpPr>
        <p:spPr>
          <a:xfrm>
            <a:off x="371475" y="1641329"/>
            <a:ext cx="3657600" cy="3190875"/>
          </a:xfrm>
        </p:spPr>
        <p:txBody>
          <a:bodyPr/>
          <a:lstStyle/>
          <a:p>
            <a:r>
              <a:rPr lang="en-CA" dirty="0"/>
              <a:t>To effectively protect your business interests, you need to be able to address what the most pressing vulnerabilities in your network are. Which attack vectors should you model first? How do you adequately understand your threat vectors when attacks continually change and adapt?</a:t>
            </a:r>
          </a:p>
          <a:p>
            <a:r>
              <a:rPr lang="en-CA" dirty="0"/>
              <a:t>Adequately modeling any and every possible scenario is ineffective and haphazard at best. Hoping that you have chosen the most pressing attack vectors to model will not work in the modern day of threat tactics.</a:t>
            </a: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9"/>
          </p:nvPr>
        </p:nvSpPr>
        <p:spPr>
          <a:xfrm>
            <a:off x="4268788" y="1641329"/>
            <a:ext cx="3657600" cy="3190875"/>
          </a:xfrm>
        </p:spPr>
        <p:txBody>
          <a:bodyPr/>
          <a:lstStyle/>
          <a:p>
            <a:r>
              <a:rPr lang="en-CA" dirty="0"/>
              <a:t>How do you know where to start when looking at threats? The scope and scale are overwhelming, and there is so much to account for.</a:t>
            </a:r>
          </a:p>
          <a:p>
            <a:r>
              <a:rPr lang="en-CA" dirty="0"/>
              <a:t>Security can often be asked the world but given a minimal budget with which to accomplish it.</a:t>
            </a:r>
          </a:p>
          <a:p>
            <a:r>
              <a:rPr lang="en-CA" dirty="0"/>
              <a:t>Security decisions are always under pressure from varying demands that pull even the most well-balanced security team in every direction.</a:t>
            </a:r>
          </a:p>
          <a:p>
            <a:r>
              <a:rPr lang="en-CA" dirty="0"/>
              <a:t>Conducting a typical threat modeling session without accounting for what threats are the most pressing to your organization will leave you open to attack vectors that you may have failed to consider.</a:t>
            </a: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20"/>
          </p:nvPr>
        </p:nvSpPr>
        <p:spPr>
          <a:xfrm>
            <a:off x="8154988" y="1641329"/>
            <a:ext cx="3657600" cy="3190875"/>
          </a:xfrm>
        </p:spPr>
        <p:txBody>
          <a:bodyPr/>
          <a:lstStyle/>
          <a:p>
            <a:r>
              <a:rPr lang="en-CA" dirty="0"/>
              <a:t>Using the MITRE ATT&amp;CK framework, Info-Tech’s approach helps you understand your preparedness and effective detection and mitigation actions.</a:t>
            </a:r>
          </a:p>
          <a:p>
            <a:pPr marL="452438" lvl="1">
              <a:buFont typeface="Courier New" panose="02070309020205020404" pitchFamily="49" charset="0"/>
              <a:buChar char="o"/>
            </a:pPr>
            <a:r>
              <a:rPr lang="en-CA" dirty="0"/>
              <a:t>Learn about potential attack vectors and the techniques that hostile actors will use to breach and maintain a presence on your network. </a:t>
            </a:r>
          </a:p>
          <a:p>
            <a:pPr marL="452438" lvl="1">
              <a:buFont typeface="Courier New" panose="02070309020205020404" pitchFamily="49" charset="0"/>
              <a:buChar char="o"/>
            </a:pPr>
            <a:r>
              <a:rPr lang="en-CA" dirty="0"/>
              <a:t>Analyze your current protocols versus the impact of an attack technique on your network. </a:t>
            </a:r>
          </a:p>
          <a:p>
            <a:pPr marL="452438" lvl="1">
              <a:buFont typeface="Courier New" panose="02070309020205020404" pitchFamily="49" charset="0"/>
              <a:buChar char="o"/>
            </a:pPr>
            <a:r>
              <a:rPr lang="en-CA" dirty="0"/>
              <a:t>Discover detection and mitigation actions.</a:t>
            </a:r>
          </a:p>
          <a:p>
            <a:pPr marL="452438" lvl="1">
              <a:buFont typeface="Courier New" panose="02070309020205020404" pitchFamily="49" charset="0"/>
              <a:buChar char="o"/>
            </a:pPr>
            <a:r>
              <a:rPr lang="en-CA" dirty="0"/>
              <a:t>Create a prioritized series of security considerations, with basic actionable remediation items. Plan your next threat model by knowing what you’re vulnerable to. </a:t>
            </a:r>
          </a:p>
        </p:txBody>
      </p:sp>
      <p:grpSp>
        <p:nvGrpSpPr>
          <p:cNvPr id="16" name="Group 15">
            <a:extLst>
              <a:ext uri="{FF2B5EF4-FFF2-40B4-BE49-F238E27FC236}">
                <a16:creationId xmlns:a16="http://schemas.microsoft.com/office/drawing/2014/main" id="{CAFF2AC8-5F14-D84D-86C3-BAF386B22002}"/>
              </a:ext>
            </a:extLst>
          </p:cNvPr>
          <p:cNvGrpSpPr/>
          <p:nvPr/>
        </p:nvGrpSpPr>
        <p:grpSpPr>
          <a:xfrm>
            <a:off x="370864" y="5443871"/>
            <a:ext cx="9955391" cy="1264232"/>
            <a:chOff x="6353842" y="3127248"/>
            <a:chExt cx="3887438" cy="1664208"/>
          </a:xfrm>
        </p:grpSpPr>
        <p:sp>
          <p:nvSpPr>
            <p:cNvPr id="17" name="Rectangle 16">
              <a:extLst>
                <a:ext uri="{FF2B5EF4-FFF2-40B4-BE49-F238E27FC236}">
                  <a16:creationId xmlns:a16="http://schemas.microsoft.com/office/drawing/2014/main" id="{78E41E68-57BC-5A45-8C5B-1F4EE2BA8F9D}"/>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dirty="0">
                  <a:solidFill>
                    <a:schemeClr val="bg1"/>
                  </a:solidFill>
                  <a:latin typeface="Montserrat Medium" pitchFamily="2" charset="77"/>
                </a:rPr>
                <a:t>Info-Tech Insight</a:t>
              </a:r>
            </a:p>
            <a:p>
              <a:pPr algn="l">
                <a:lnSpc>
                  <a:spcPct val="110000"/>
                </a:lnSpc>
                <a:tabLst/>
              </a:pPr>
              <a:r>
                <a:rPr lang="en-CA" sz="1400" dirty="0">
                  <a:solidFill>
                    <a:schemeClr val="bg1"/>
                  </a:solidFill>
                  <a:latin typeface="Roboto Condensed Light" panose="02000000000000000000" pitchFamily="2" charset="0"/>
                  <a:ea typeface="Roboto Condensed Light" panose="02000000000000000000" pitchFamily="2" charset="0"/>
                </a:rPr>
                <a:t>Traditional threat modeling such as STRIDE or PASTA is based on a spray-and-pray approach to identifying your next potential threat vector. Instead, take a structured risk-based approach to understanding both an attacker’s tactics and how they may be used against your enterprise. Threat preparedness requires precision, not guesswork. </a:t>
              </a:r>
            </a:p>
          </p:txBody>
        </p:sp>
        <p:sp>
          <p:nvSpPr>
            <p:cNvPr id="18" name="Rectangle 17">
              <a:extLst>
                <a:ext uri="{FF2B5EF4-FFF2-40B4-BE49-F238E27FC236}">
                  <a16:creationId xmlns:a16="http://schemas.microsoft.com/office/drawing/2014/main" id="{E5C426B7-54D5-6E4B-B315-687203C7E4D7}"/>
                </a:ext>
              </a:extLst>
            </p:cNvPr>
            <p:cNvSpPr/>
            <p:nvPr/>
          </p:nvSpPr>
          <p:spPr>
            <a:xfrm>
              <a:off x="6353842" y="3127248"/>
              <a:ext cx="3887438" cy="1664208"/>
            </a:xfrm>
            <a:prstGeom prst="rect">
              <a:avLst/>
            </a:prstGeom>
            <a:noFill/>
            <a:ln w="3175" cmpd="thinThick">
              <a:gradFill>
                <a:gsLst>
                  <a:gs pos="0">
                    <a:srgbClr val="2576B7"/>
                  </a:gs>
                  <a:gs pos="50000">
                    <a:srgbClr val="2576B7">
                      <a:alpha val="0"/>
                    </a:srgbClr>
                  </a:gs>
                  <a:gs pos="99000">
                    <a:srgbClr val="2576B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78981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87C9C1-5947-3344-BD5D-99D1F6827F03}"/>
              </a:ext>
            </a:extLst>
          </p:cNvPr>
          <p:cNvSpPr/>
          <p:nvPr/>
        </p:nvSpPr>
        <p:spPr>
          <a:xfrm>
            <a:off x="6541809" y="2119629"/>
            <a:ext cx="5311022" cy="2405496"/>
          </a:xfrm>
          <a:prstGeom prst="rect">
            <a:avLst/>
          </a:prstGeom>
          <a:solidFill>
            <a:schemeClr val="bg1"/>
          </a:solidFill>
          <a:ln>
            <a:noFill/>
          </a:ln>
          <a:effectLst>
            <a:outerShdw blurRad="254000" sx="105000" sy="105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5E92"/>
              </a:solidFill>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75539" y="1435795"/>
            <a:ext cx="5686987" cy="683834"/>
          </a:xfrm>
        </p:spPr>
        <p:txBody>
          <a:bodyPr/>
          <a:lstStyle/>
          <a:p>
            <a:pPr algn="l"/>
            <a:r>
              <a:rPr lang="en-US" dirty="0">
                <a:solidFill>
                  <a:schemeClr val="accent1"/>
                </a:solidFill>
                <a:latin typeface="Montserrat" panose="00000500000000000000" pitchFamily="2" charset="0"/>
              </a:rPr>
              <a:t>Preparedness makes all the difference in effectively securing your enterprise.</a:t>
            </a:r>
            <a:endParaRPr lang="en-US" sz="2000" dirty="0">
              <a:solidFill>
                <a:schemeClr val="accent1"/>
              </a:solidFill>
              <a:latin typeface="Montserrat" panose="00000500000000000000" pitchFamily="2" charset="0"/>
            </a:endParaRPr>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13"/>
          </p:nvPr>
        </p:nvSpPr>
        <p:spPr>
          <a:xfrm>
            <a:off x="6789155" y="2178606"/>
            <a:ext cx="4847209" cy="689408"/>
          </a:xfrm>
          <a:prstGeom prst="rect">
            <a:avLst/>
          </a:prstGeom>
        </p:spPr>
        <p:txBody>
          <a:bodyPr/>
          <a:lstStyle/>
          <a:p>
            <a:r>
              <a:rPr lang="en-US" sz="2000" dirty="0">
                <a:latin typeface="Montserrat" panose="00000500000000000000" pitchFamily="2" charset="0"/>
                <a:ea typeface="Roboto Condensed Light" panose="02000000000000000000" pitchFamily="2" charset="0"/>
              </a:rPr>
              <a:t>Incident response preparedness was the highest cost saver for businesses.</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161395" y="73891"/>
            <a:ext cx="11841215" cy="1150535"/>
          </a:xfrm>
        </p:spPr>
        <p:txBody>
          <a:bodyPr anchor="ctr"/>
          <a:lstStyle/>
          <a:p>
            <a:r>
              <a:rPr lang="en-CA" sz="3200" spc="-79" dirty="0">
                <a:solidFill>
                  <a:schemeClr val="bg1"/>
                </a:solidFill>
              </a:rPr>
              <a:t>Threat preparedness is increasingly important as the stakes continue to rise</a:t>
            </a:r>
            <a:endParaRPr lang="en-US" sz="3200" dirty="0">
              <a:solidFill>
                <a:schemeClr val="bg1"/>
              </a:solidFill>
            </a:endParaRPr>
          </a:p>
        </p:txBody>
      </p:sp>
      <p:graphicFrame>
        <p:nvGraphicFramePr>
          <p:cNvPr id="10" name="Chart 9">
            <a:extLst>
              <a:ext uri="{FF2B5EF4-FFF2-40B4-BE49-F238E27FC236}">
                <a16:creationId xmlns:a16="http://schemas.microsoft.com/office/drawing/2014/main" id="{60631887-7965-4537-AEE5-5E5D22489804}"/>
              </a:ext>
            </a:extLst>
          </p:cNvPr>
          <p:cNvGraphicFramePr/>
          <p:nvPr>
            <p:extLst>
              <p:ext uri="{D42A27DB-BD31-4B8C-83A1-F6EECF244321}">
                <p14:modId xmlns:p14="http://schemas.microsoft.com/office/powerpoint/2010/main" val="758910376"/>
              </p:ext>
            </p:extLst>
          </p:nvPr>
        </p:nvGraphicFramePr>
        <p:xfrm>
          <a:off x="375539" y="2171361"/>
          <a:ext cx="6204795" cy="421565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BC58F883-AA16-4E53-8FB6-20ADAC110A31}"/>
              </a:ext>
            </a:extLst>
          </p:cNvPr>
          <p:cNvSpPr txBox="1"/>
          <p:nvPr/>
        </p:nvSpPr>
        <p:spPr>
          <a:xfrm>
            <a:off x="6738205" y="5059217"/>
            <a:ext cx="3102545" cy="803564"/>
          </a:xfrm>
          <a:prstGeom prst="rect">
            <a:avLst/>
          </a:prstGeom>
        </p:spPr>
        <p:txBody>
          <a:bodyPr wrap="square" lIns="0" tIns="0" rIns="0" bIns="0" numCol="1" spcCol="360000" rtlCol="0">
            <a:noAutofit/>
          </a:bodyPr>
          <a:lstStyle/>
          <a:p>
            <a:pPr algn="l">
              <a:lnSpc>
                <a:spcPct val="110000"/>
              </a:lnSpc>
              <a:tabLst/>
            </a:pPr>
            <a:r>
              <a:rPr lang="en-CA" sz="1400" b="1" dirty="0">
                <a:solidFill>
                  <a:schemeClr val="accent6"/>
                </a:solidFill>
                <a:latin typeface="Exo DemiBold" panose="02000703000000000000" pitchFamily="2" charset="0"/>
                <a:ea typeface="Roboto Condensed Light" panose="02000000000000000000" pitchFamily="2" charset="0"/>
              </a:rPr>
              <a:t>The average cost of a data breach has increased by </a:t>
            </a:r>
            <a:r>
              <a:rPr lang="en-CA" sz="1400" b="1" dirty="0">
                <a:latin typeface="Exo DemiBold" panose="02000703000000000000" pitchFamily="2" charset="0"/>
                <a:ea typeface="Roboto Condensed Light" panose="02000000000000000000" pitchFamily="2" charset="0"/>
              </a:rPr>
              <a:t>10%</a:t>
            </a:r>
            <a:r>
              <a:rPr lang="en-CA" sz="1400" b="1" dirty="0">
                <a:solidFill>
                  <a:schemeClr val="accent6"/>
                </a:solidFill>
                <a:latin typeface="Exo DemiBold" panose="02000703000000000000" pitchFamily="2" charset="0"/>
                <a:ea typeface="Roboto Condensed Light" panose="02000000000000000000" pitchFamily="2" charset="0"/>
              </a:rPr>
              <a:t> since 2014. The weighted average </a:t>
            </a:r>
            <a:r>
              <a:rPr lang="en-CA" sz="1400" b="1" dirty="0">
                <a:latin typeface="Exo DemiBold" panose="02000703000000000000" pitchFamily="2" charset="0"/>
                <a:ea typeface="Roboto Condensed Light" panose="02000000000000000000" pitchFamily="2" charset="0"/>
              </a:rPr>
              <a:t>is $3.79 million over seven years.</a:t>
            </a:r>
          </a:p>
        </p:txBody>
      </p:sp>
      <p:sp>
        <p:nvSpPr>
          <p:cNvPr id="3" name="TextBox 2">
            <a:extLst>
              <a:ext uri="{FF2B5EF4-FFF2-40B4-BE49-F238E27FC236}">
                <a16:creationId xmlns:a16="http://schemas.microsoft.com/office/drawing/2014/main" id="{E08D56F5-0BDB-49E8-B858-D459B59B52FA}"/>
              </a:ext>
            </a:extLst>
          </p:cNvPr>
          <p:cNvSpPr txBox="1"/>
          <p:nvPr/>
        </p:nvSpPr>
        <p:spPr>
          <a:xfrm>
            <a:off x="6835806" y="2317072"/>
            <a:ext cx="4918229" cy="1133318"/>
          </a:xfrm>
          <a:prstGeom prst="rect">
            <a:avLst/>
          </a:prstGeom>
        </p:spPr>
        <p:txBody>
          <a:bodyPr wrap="square" lIns="0" tIns="0" rIns="0" bIns="0" numCol="1" spcCol="360000" rtlCol="0">
            <a:noAutofit/>
          </a:bodyPr>
          <a:lstStyle/>
          <a:p>
            <a:pPr marL="179388" indent="-179388" algn="l">
              <a:lnSpc>
                <a:spcPct val="110000"/>
              </a:lnSpc>
              <a:buFont typeface="Arial" panose="020B0604020202020204" pitchFamily="34" charset="0"/>
              <a:buChar char="•"/>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4" name="TextBox 3">
            <a:extLst>
              <a:ext uri="{FF2B5EF4-FFF2-40B4-BE49-F238E27FC236}">
                <a16:creationId xmlns:a16="http://schemas.microsoft.com/office/drawing/2014/main" id="{5FBF68F7-0946-48EF-982F-4DEA0A10E9A8}"/>
              </a:ext>
            </a:extLst>
          </p:cNvPr>
          <p:cNvSpPr txBox="1"/>
          <p:nvPr/>
        </p:nvSpPr>
        <p:spPr>
          <a:xfrm>
            <a:off x="6738205" y="3055503"/>
            <a:ext cx="4918229" cy="1280581"/>
          </a:xfrm>
          <a:prstGeom prst="rect">
            <a:avLst/>
          </a:prstGeom>
        </p:spPr>
        <p:txBody>
          <a:bodyPr wrap="square" lIns="0" tIns="0" rIns="0" bIns="0" numCol="1" spcCol="360000" rtlCol="0">
            <a:noAutofit/>
          </a:bodyPr>
          <a:lstStyle/>
          <a:p>
            <a:pPr algn="l">
              <a:lnSpc>
                <a:spcPct val="110000"/>
              </a:lnSpc>
              <a:tabLst/>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“The average total cost of a data breach for companies with an IR team that also tested an IR plan using table-top exercises or simulations was </a:t>
            </a:r>
            <a:r>
              <a:rPr lang="en-CA" sz="1400" b="1" dirty="0">
                <a:solidFill>
                  <a:schemeClr val="tx1">
                    <a:lumMod val="50000"/>
                  </a:schemeClr>
                </a:solidFill>
                <a:latin typeface="Roboto Condensed Light" panose="02000000000000000000" pitchFamily="2" charset="0"/>
                <a:ea typeface="Roboto Condensed Light" panose="02000000000000000000" pitchFamily="2" charset="0"/>
              </a:rPr>
              <a:t>$3.29 million, </a:t>
            </a:r>
            <a:r>
              <a:rPr lang="en-CA" sz="1400" dirty="0">
                <a:solidFill>
                  <a:schemeClr val="tx1">
                    <a:lumMod val="50000"/>
                  </a:schemeClr>
                </a:solidFill>
                <a:latin typeface="Roboto Condensed Light" panose="02000000000000000000" pitchFamily="2" charset="0"/>
                <a:ea typeface="Roboto Condensed Light" panose="02000000000000000000" pitchFamily="2" charset="0"/>
              </a:rPr>
              <a:t>compared to </a:t>
            </a:r>
            <a:r>
              <a:rPr lang="en-CA" sz="1400" b="1" dirty="0">
                <a:solidFill>
                  <a:schemeClr val="tx1">
                    <a:lumMod val="50000"/>
                  </a:schemeClr>
                </a:solidFill>
                <a:latin typeface="Roboto Condensed Light" panose="02000000000000000000" pitchFamily="2" charset="0"/>
                <a:ea typeface="Roboto Condensed Light" panose="02000000000000000000" pitchFamily="2" charset="0"/>
              </a:rPr>
              <a:t>$5.29 million </a:t>
            </a:r>
            <a:r>
              <a:rPr lang="en-CA" sz="1400" dirty="0">
                <a:solidFill>
                  <a:schemeClr val="tx1">
                    <a:lumMod val="50000"/>
                  </a:schemeClr>
                </a:solidFill>
                <a:latin typeface="Roboto Condensed Light" panose="02000000000000000000" pitchFamily="2" charset="0"/>
                <a:ea typeface="Roboto Condensed Light" panose="02000000000000000000" pitchFamily="2" charset="0"/>
              </a:rPr>
              <a:t>for companies with neither an IR team nor test of the IR plan – a difference of </a:t>
            </a:r>
            <a:r>
              <a:rPr lang="en-CA" sz="1400" b="1" dirty="0">
                <a:solidFill>
                  <a:schemeClr val="tx1">
                    <a:lumMod val="50000"/>
                  </a:schemeClr>
                </a:solidFill>
                <a:latin typeface="Roboto Condensed Light" panose="02000000000000000000" pitchFamily="2" charset="0"/>
                <a:ea typeface="Roboto Condensed Light" panose="02000000000000000000" pitchFamily="2" charset="0"/>
              </a:rPr>
              <a:t>$2 million</a:t>
            </a:r>
            <a:r>
              <a:rPr lang="en-CA" sz="1400" dirty="0">
                <a:solidFill>
                  <a:schemeClr val="tx1">
                    <a:lumMod val="50000"/>
                  </a:schemeClr>
                </a:solidFill>
                <a:latin typeface="Roboto Condensed Light" panose="02000000000000000000" pitchFamily="2" charset="0"/>
                <a:ea typeface="Roboto Condensed Light" panose="02000000000000000000" pitchFamily="2" charset="0"/>
              </a:rPr>
              <a:t>. The cost difference between these groups was </a:t>
            </a:r>
            <a:r>
              <a:rPr lang="en-CA" sz="1400" b="1" dirty="0">
                <a:solidFill>
                  <a:schemeClr val="tx1">
                    <a:lumMod val="50000"/>
                  </a:schemeClr>
                </a:solidFill>
                <a:latin typeface="Roboto Condensed Light" panose="02000000000000000000" pitchFamily="2" charset="0"/>
                <a:ea typeface="Roboto Condensed Light" panose="02000000000000000000" pitchFamily="2" charset="0"/>
              </a:rPr>
              <a:t>1.23 million </a:t>
            </a:r>
            <a:r>
              <a:rPr lang="en-CA" sz="1400" dirty="0">
                <a:solidFill>
                  <a:schemeClr val="tx1">
                    <a:lumMod val="50000"/>
                  </a:schemeClr>
                </a:solidFill>
                <a:latin typeface="Roboto Condensed Light" panose="02000000000000000000" pitchFamily="2" charset="0"/>
                <a:ea typeface="Roboto Condensed Light" panose="02000000000000000000" pitchFamily="2" charset="0"/>
              </a:rPr>
              <a:t>in the 2019 study.” </a:t>
            </a:r>
          </a:p>
        </p:txBody>
      </p:sp>
      <p:sp>
        <p:nvSpPr>
          <p:cNvPr id="5" name="TextBox 4">
            <a:extLst>
              <a:ext uri="{FF2B5EF4-FFF2-40B4-BE49-F238E27FC236}">
                <a16:creationId xmlns:a16="http://schemas.microsoft.com/office/drawing/2014/main" id="{423DDB31-C6E9-45A1-B882-7B326599D117}"/>
              </a:ext>
            </a:extLst>
          </p:cNvPr>
          <p:cNvSpPr txBox="1"/>
          <p:nvPr/>
        </p:nvSpPr>
        <p:spPr>
          <a:xfrm>
            <a:off x="375539" y="6387011"/>
            <a:ext cx="4547437" cy="288997"/>
          </a:xfrm>
          <a:prstGeom prst="rect">
            <a:avLst/>
          </a:prstGeom>
        </p:spPr>
        <p:txBody>
          <a:bodyPr wrap="square" lIns="0" tIns="0" rIns="0" bIns="0" numCol="1" spcCol="360000" rtlCol="0">
            <a:noAutofit/>
          </a:bodyPr>
          <a:lstStyle/>
          <a:p>
            <a:pPr algn="l">
              <a:lnSpc>
                <a:spcPct val="110000"/>
              </a:lnSpc>
              <a:tabLst/>
            </a:pPr>
            <a:r>
              <a:rPr lang="en-CA" sz="1400" dirty="0">
                <a:solidFill>
                  <a:schemeClr val="tx1">
                    <a:lumMod val="50000"/>
                  </a:schemeClr>
                </a:solidFill>
                <a:latin typeface="Montserrat" panose="00000500000000000000" pitchFamily="2" charset="0"/>
                <a:ea typeface="Roboto Condensed Light" panose="02000000000000000000" pitchFamily="2" charset="0"/>
              </a:rPr>
              <a:t>Source: </a:t>
            </a:r>
            <a:r>
              <a:rPr lang="en-US" sz="1400" dirty="0">
                <a:solidFill>
                  <a:schemeClr val="tx1">
                    <a:lumMod val="50000"/>
                  </a:schemeClr>
                </a:solidFill>
                <a:latin typeface="Montserrat" panose="00000500000000000000" pitchFamily="2" charset="0"/>
                <a:ea typeface="Roboto Condensed Light" panose="02000000000000000000" pitchFamily="2" charset="0"/>
              </a:rPr>
              <a:t>IBM</a:t>
            </a:r>
            <a:endParaRPr lang="en-CA" sz="1400" dirty="0">
              <a:solidFill>
                <a:schemeClr val="tx1">
                  <a:lumMod val="50000"/>
                </a:schemeClr>
              </a:solidFill>
              <a:latin typeface="Montserrat" panose="00000500000000000000" pitchFamily="2" charset="0"/>
              <a:ea typeface="Roboto Condensed Light" panose="02000000000000000000" pitchFamily="2" charset="0"/>
            </a:endParaRPr>
          </a:p>
        </p:txBody>
      </p:sp>
    </p:spTree>
    <p:extLst>
      <p:ext uri="{BB962C8B-B14F-4D97-AF65-F5344CB8AC3E}">
        <p14:creationId xmlns:p14="http://schemas.microsoft.com/office/powerpoint/2010/main" val="323904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CC59-7ED1-4CFA-A496-A6B6288E09BD}"/>
              </a:ext>
            </a:extLst>
          </p:cNvPr>
          <p:cNvSpPr>
            <a:spLocks noGrp="1"/>
          </p:cNvSpPr>
          <p:nvPr>
            <p:ph type="title"/>
          </p:nvPr>
        </p:nvSpPr>
        <p:spPr>
          <a:xfrm>
            <a:off x="392938" y="298296"/>
            <a:ext cx="11958139" cy="646598"/>
          </a:xfrm>
        </p:spPr>
        <p:txBody>
          <a:bodyPr anchor="ctr"/>
          <a:lstStyle/>
          <a:p>
            <a:r>
              <a:rPr lang="en-CA" sz="2800" dirty="0"/>
              <a:t>Preparing yourself properly can save you costs and headaches</a:t>
            </a:r>
          </a:p>
        </p:txBody>
      </p:sp>
      <p:grpSp>
        <p:nvGrpSpPr>
          <p:cNvPr id="3" name="Group 2">
            <a:extLst>
              <a:ext uri="{FF2B5EF4-FFF2-40B4-BE49-F238E27FC236}">
                <a16:creationId xmlns:a16="http://schemas.microsoft.com/office/drawing/2014/main" id="{38765CF2-E3E1-488C-A249-3478FD86D3D2}"/>
              </a:ext>
            </a:extLst>
          </p:cNvPr>
          <p:cNvGrpSpPr/>
          <p:nvPr/>
        </p:nvGrpSpPr>
        <p:grpSpPr>
          <a:xfrm>
            <a:off x="6293790" y="1809970"/>
            <a:ext cx="5382562" cy="4456956"/>
            <a:chOff x="7270787" y="1612070"/>
            <a:chExt cx="4796130" cy="4053485"/>
          </a:xfrm>
        </p:grpSpPr>
        <p:sp>
          <p:nvSpPr>
            <p:cNvPr id="15" name="Oval 14">
              <a:extLst>
                <a:ext uri="{FF2B5EF4-FFF2-40B4-BE49-F238E27FC236}">
                  <a16:creationId xmlns:a16="http://schemas.microsoft.com/office/drawing/2014/main" id="{12BEE965-6D70-4CC5-8889-D0679A90CFC3}"/>
                </a:ext>
              </a:extLst>
            </p:cNvPr>
            <p:cNvSpPr>
              <a:spLocks noChangeAspect="1"/>
            </p:cNvSpPr>
            <p:nvPr/>
          </p:nvSpPr>
          <p:spPr>
            <a:xfrm>
              <a:off x="7270787" y="1612070"/>
              <a:ext cx="1483210" cy="1483210"/>
            </a:xfrm>
            <a:prstGeom prst="ellipse">
              <a:avLst/>
            </a:prstGeom>
            <a:gradFill flip="none" rotWithShape="1">
              <a:gsLst>
                <a:gs pos="0">
                  <a:schemeClr val="accent6"/>
                </a:gs>
                <a:gs pos="100000">
                  <a:schemeClr val="accent6">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400" dirty="0">
                  <a:latin typeface="Exo DemiBold" panose="02000703000000000000" pitchFamily="2" charset="0"/>
                </a:rPr>
                <a:t>Technology</a:t>
              </a:r>
            </a:p>
            <a:p>
              <a:pPr algn="ctr"/>
              <a:r>
                <a:rPr lang="en-US" sz="1400" dirty="0">
                  <a:latin typeface="Exo DemiBold" panose="02000703000000000000" pitchFamily="2" charset="0"/>
                </a:rPr>
                <a:t>$5.0M</a:t>
              </a:r>
              <a:endParaRPr lang="en-CA" sz="1400" dirty="0">
                <a:latin typeface="Exo DemiBold" panose="02000703000000000000" pitchFamily="2" charset="0"/>
              </a:endParaRPr>
            </a:p>
          </p:txBody>
        </p:sp>
        <p:sp>
          <p:nvSpPr>
            <p:cNvPr id="14" name="Oval 13">
              <a:extLst>
                <a:ext uri="{FF2B5EF4-FFF2-40B4-BE49-F238E27FC236}">
                  <a16:creationId xmlns:a16="http://schemas.microsoft.com/office/drawing/2014/main" id="{773F0DEF-6AAD-4E9C-9F81-DFCEC70B8CA2}"/>
                </a:ext>
              </a:extLst>
            </p:cNvPr>
            <p:cNvSpPr>
              <a:spLocks noChangeAspect="1"/>
            </p:cNvSpPr>
            <p:nvPr/>
          </p:nvSpPr>
          <p:spPr>
            <a:xfrm>
              <a:off x="8571197" y="1691839"/>
              <a:ext cx="1512873" cy="1512873"/>
            </a:xfrm>
            <a:prstGeom prst="ellipse">
              <a:avLst/>
            </a:prstGeom>
            <a:gradFill flip="none" rotWithShape="1">
              <a:gsLst>
                <a:gs pos="0">
                  <a:schemeClr val="accent4"/>
                </a:gs>
                <a:gs pos="100000">
                  <a:schemeClr val="accent4">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Exo DemiBold" panose="02000703000000000000" pitchFamily="2" charset="0"/>
                </a:rPr>
                <a:t>Pharma</a:t>
              </a:r>
            </a:p>
            <a:p>
              <a:pPr algn="ctr"/>
              <a:r>
                <a:rPr lang="en-US" sz="1400" dirty="0">
                  <a:latin typeface="Exo DemiBold" panose="02000703000000000000" pitchFamily="2" charset="0"/>
                </a:rPr>
                <a:t>$5.1M</a:t>
              </a:r>
              <a:endParaRPr lang="en-CA" sz="1400" dirty="0">
                <a:latin typeface="Exo DemiBold" panose="02000703000000000000" pitchFamily="2" charset="0"/>
              </a:endParaRPr>
            </a:p>
          </p:txBody>
        </p:sp>
        <p:sp>
          <p:nvSpPr>
            <p:cNvPr id="12" name="Oval 11">
              <a:extLst>
                <a:ext uri="{FF2B5EF4-FFF2-40B4-BE49-F238E27FC236}">
                  <a16:creationId xmlns:a16="http://schemas.microsoft.com/office/drawing/2014/main" id="{DCBC9B5A-DDF6-415B-918F-385FEECF5DF4}"/>
                </a:ext>
              </a:extLst>
            </p:cNvPr>
            <p:cNvSpPr>
              <a:spLocks noChangeAspect="1"/>
            </p:cNvSpPr>
            <p:nvPr/>
          </p:nvSpPr>
          <p:spPr>
            <a:xfrm>
              <a:off x="9856894" y="1892056"/>
              <a:ext cx="1750186" cy="1750186"/>
            </a:xfrm>
            <a:prstGeom prst="ellipse">
              <a:avLst/>
            </a:prstGeom>
            <a:gradFill flip="none" rotWithShape="1">
              <a:gsLst>
                <a:gs pos="0">
                  <a:schemeClr val="accent3">
                    <a:lumMod val="75000"/>
                  </a:schemeClr>
                </a:gs>
                <a:gs pos="100000">
                  <a:schemeClr val="accent3">
                    <a:lumMod val="65000"/>
                    <a:lumOff val="35000"/>
                  </a:schemeClr>
                </a:gs>
              </a:gsLst>
              <a:lin ang="16200000" scaled="0"/>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Exo DemiBold" panose="02000703000000000000" pitchFamily="2" charset="0"/>
                </a:rPr>
                <a:t>Finance</a:t>
              </a:r>
            </a:p>
            <a:p>
              <a:pPr algn="ctr"/>
              <a:r>
                <a:rPr lang="en-US" sz="1400" dirty="0">
                  <a:latin typeface="Exo DemiBold" panose="02000703000000000000" pitchFamily="2" charset="0"/>
                </a:rPr>
                <a:t>$5.9M</a:t>
              </a:r>
              <a:endParaRPr lang="en-CA" sz="1400" dirty="0">
                <a:latin typeface="Exo DemiBold" panose="02000703000000000000" pitchFamily="2" charset="0"/>
              </a:endParaRPr>
            </a:p>
          </p:txBody>
        </p:sp>
        <p:sp>
          <p:nvSpPr>
            <p:cNvPr id="11" name="Oval 10">
              <a:extLst>
                <a:ext uri="{FF2B5EF4-FFF2-40B4-BE49-F238E27FC236}">
                  <a16:creationId xmlns:a16="http://schemas.microsoft.com/office/drawing/2014/main" id="{AA88E75D-70D9-4C65-A7E6-D3063C4A5809}"/>
                </a:ext>
              </a:extLst>
            </p:cNvPr>
            <p:cNvSpPr>
              <a:spLocks noChangeAspect="1"/>
            </p:cNvSpPr>
            <p:nvPr/>
          </p:nvSpPr>
          <p:spPr>
            <a:xfrm>
              <a:off x="8378354" y="2940981"/>
              <a:ext cx="1898504" cy="1898504"/>
            </a:xfrm>
            <a:prstGeom prst="ellipse">
              <a:avLst/>
            </a:prstGeom>
            <a:gradFill flip="none" rotWithShape="1">
              <a:gsLst>
                <a:gs pos="0">
                  <a:schemeClr val="accent2"/>
                </a:gs>
                <a:gs pos="100000">
                  <a:schemeClr val="accent2">
                    <a:lumMod val="60000"/>
                    <a:lumOff val="40000"/>
                  </a:schemeClr>
                </a:gs>
              </a:gsLst>
              <a:lin ang="16200000" scaled="0"/>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Exo DemiBold" panose="02000703000000000000" pitchFamily="2" charset="0"/>
                </a:rPr>
                <a:t>Energy</a:t>
              </a:r>
            </a:p>
            <a:p>
              <a:pPr algn="ctr"/>
              <a:r>
                <a:rPr lang="en-US" sz="1400" dirty="0">
                  <a:latin typeface="Exo DemiBold" panose="02000703000000000000" pitchFamily="2" charset="0"/>
                </a:rPr>
                <a:t>$6.4M</a:t>
              </a:r>
              <a:endParaRPr lang="en-CA" sz="1400" dirty="0">
                <a:latin typeface="Exo DemiBold" panose="02000703000000000000" pitchFamily="2" charset="0"/>
              </a:endParaRPr>
            </a:p>
          </p:txBody>
        </p:sp>
        <p:sp>
          <p:nvSpPr>
            <p:cNvPr id="8" name="Oval 7">
              <a:extLst>
                <a:ext uri="{FF2B5EF4-FFF2-40B4-BE49-F238E27FC236}">
                  <a16:creationId xmlns:a16="http://schemas.microsoft.com/office/drawing/2014/main" id="{3AE1B1EE-8307-4245-8951-061B6F0E226C}"/>
                </a:ext>
              </a:extLst>
            </p:cNvPr>
            <p:cNvSpPr/>
            <p:nvPr/>
          </p:nvSpPr>
          <p:spPr>
            <a:xfrm>
              <a:off x="9789339" y="3358412"/>
              <a:ext cx="2277578" cy="2307143"/>
            </a:xfrm>
            <a:prstGeom prst="ellipse">
              <a:avLst/>
            </a:prstGeom>
            <a:gradFill flip="none" rotWithShape="1">
              <a:gsLst>
                <a:gs pos="0">
                  <a:schemeClr val="accent1"/>
                </a:gs>
                <a:gs pos="100000">
                  <a:schemeClr val="accent1">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Exo DemiBold" panose="02000703000000000000" pitchFamily="2" charset="0"/>
                </a:rPr>
                <a:t>Healthcare </a:t>
              </a:r>
            </a:p>
            <a:p>
              <a:pPr algn="ctr"/>
              <a:r>
                <a:rPr lang="en-US" sz="1400" dirty="0">
                  <a:latin typeface="Exo DemiBold" panose="02000703000000000000" pitchFamily="2" charset="0"/>
                </a:rPr>
                <a:t>$7.1M</a:t>
              </a:r>
              <a:endParaRPr lang="en-CA" sz="1400" dirty="0">
                <a:latin typeface="Exo DemiBold" panose="02000703000000000000" pitchFamily="2" charset="0"/>
              </a:endParaRPr>
            </a:p>
          </p:txBody>
        </p:sp>
      </p:grpSp>
      <p:sp>
        <p:nvSpPr>
          <p:cNvPr id="9" name="TextBox 8">
            <a:extLst>
              <a:ext uri="{FF2B5EF4-FFF2-40B4-BE49-F238E27FC236}">
                <a16:creationId xmlns:a16="http://schemas.microsoft.com/office/drawing/2014/main" id="{58653802-7EF7-4B89-A5D9-B0D330126E18}"/>
              </a:ext>
            </a:extLst>
          </p:cNvPr>
          <p:cNvSpPr txBox="1"/>
          <p:nvPr/>
        </p:nvSpPr>
        <p:spPr>
          <a:xfrm>
            <a:off x="6207853" y="968148"/>
            <a:ext cx="5780947" cy="793200"/>
          </a:xfrm>
          <a:prstGeom prst="rect">
            <a:avLst/>
          </a:prstGeom>
        </p:spPr>
        <p:txBody>
          <a:bodyPr wrap="square" lIns="0" tIns="0" rIns="0" bIns="0" numCol="1" spcCol="360000" rtlCol="0">
            <a:noAutofit/>
          </a:bodyPr>
          <a:lstStyle/>
          <a:p>
            <a:pPr algn="ctr">
              <a:lnSpc>
                <a:spcPct val="110000"/>
              </a:lnSpc>
              <a:tabLst/>
            </a:pPr>
            <a:r>
              <a:rPr lang="en-US" sz="1800" b="1" dirty="0">
                <a:solidFill>
                  <a:schemeClr val="tx1">
                    <a:lumMod val="50000"/>
                  </a:schemeClr>
                </a:solidFill>
                <a:latin typeface="Exo DemiBold" panose="02000703000000000000" pitchFamily="2" charset="0"/>
                <a:ea typeface="Roboto Condensed Light" panose="02000000000000000000" pitchFamily="2" charset="0"/>
              </a:rPr>
              <a:t>Average Total Cost of a Data Breach by Industry Sector</a:t>
            </a:r>
            <a:br>
              <a:rPr lang="en-US" sz="1800" b="1" dirty="0">
                <a:solidFill>
                  <a:schemeClr val="tx1">
                    <a:lumMod val="50000"/>
                  </a:schemeClr>
                </a:solidFill>
                <a:latin typeface="Exo DemiBold" panose="02000703000000000000" pitchFamily="2" charset="0"/>
                <a:ea typeface="Roboto Condensed Light" panose="02000000000000000000" pitchFamily="2" charset="0"/>
              </a:rPr>
            </a:br>
            <a:r>
              <a:rPr lang="en-US" sz="1800" b="1" dirty="0">
                <a:solidFill>
                  <a:schemeClr val="tx1">
                    <a:lumMod val="50000"/>
                  </a:schemeClr>
                </a:solidFill>
                <a:latin typeface="Exo DemiBold" panose="02000703000000000000" pitchFamily="2" charset="0"/>
                <a:ea typeface="Roboto Condensed Light" panose="02000000000000000000" pitchFamily="2" charset="0"/>
              </a:rPr>
              <a:t>(Top Five Industries in US Millions) </a:t>
            </a:r>
            <a:endParaRPr lang="en-CA" sz="1800" b="1" dirty="0">
              <a:solidFill>
                <a:schemeClr val="tx1">
                  <a:lumMod val="50000"/>
                </a:schemeClr>
              </a:solidFill>
              <a:latin typeface="Exo DemiBold" panose="02000703000000000000" pitchFamily="2" charset="0"/>
              <a:ea typeface="Roboto Condensed Light" panose="02000000000000000000" pitchFamily="2" charset="0"/>
            </a:endParaRPr>
          </a:p>
        </p:txBody>
      </p:sp>
      <p:sp>
        <p:nvSpPr>
          <p:cNvPr id="4" name="Rectangle 3">
            <a:extLst>
              <a:ext uri="{FF2B5EF4-FFF2-40B4-BE49-F238E27FC236}">
                <a16:creationId xmlns:a16="http://schemas.microsoft.com/office/drawing/2014/main" id="{AC59A9A2-B1D4-486F-8E4A-C93099804E75}"/>
              </a:ext>
            </a:extLst>
          </p:cNvPr>
          <p:cNvSpPr/>
          <p:nvPr/>
        </p:nvSpPr>
        <p:spPr>
          <a:xfrm>
            <a:off x="392938" y="1306535"/>
            <a:ext cx="5382562" cy="4456956"/>
          </a:xfrm>
          <a:prstGeom prst="rect">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0F04E2E3-6BC9-4F92-A4EF-01B56061FDBC}"/>
              </a:ext>
            </a:extLst>
          </p:cNvPr>
          <p:cNvSpPr txBox="1"/>
          <p:nvPr/>
        </p:nvSpPr>
        <p:spPr>
          <a:xfrm>
            <a:off x="517236" y="1402257"/>
            <a:ext cx="5067379" cy="4222688"/>
          </a:xfrm>
          <a:prstGeom prst="rect">
            <a:avLst/>
          </a:prstGeom>
        </p:spPr>
        <p:txBody>
          <a:bodyPr wrap="square" lIns="0" tIns="0" rIns="0" bIns="0" numCol="1" spcCol="360000" rtlCol="0">
            <a:noAutofit/>
          </a:bodyPr>
          <a:lstStyle/>
          <a:p>
            <a:pPr algn="l">
              <a:lnSpc>
                <a:spcPct val="110000"/>
              </a:lnSpc>
              <a:tabLst/>
            </a:pPr>
            <a:r>
              <a:rPr lang="en-CA" sz="1600" dirty="0">
                <a:solidFill>
                  <a:schemeClr val="tx1">
                    <a:lumMod val="50000"/>
                  </a:schemeClr>
                </a:solidFill>
                <a:latin typeface="Roboto Condensed Light" panose="02000000000000000000" pitchFamily="2" charset="0"/>
                <a:ea typeface="Roboto Condensed Light" panose="02000000000000000000" pitchFamily="2" charset="0"/>
              </a:rPr>
              <a:t>Every breach is perpetrated by a different vector. The majority of breaches, however, are conducted via malicious attacks against your network. How prepared are you for these attacks? Do you know what to look for or how best to remediate?</a:t>
            </a:r>
          </a:p>
          <a:p>
            <a:pPr algn="l">
              <a:lnSpc>
                <a:spcPct val="110000"/>
              </a:lnSpc>
              <a:tabLst/>
            </a:pPr>
            <a:endParaRPr lang="en-CA" sz="1600" dirty="0">
              <a:solidFill>
                <a:schemeClr val="tx1">
                  <a:lumMod val="50000"/>
                </a:schemeClr>
              </a:solidFill>
              <a:latin typeface="Roboto Condensed Light" panose="02000000000000000000" pitchFamily="2" charset="0"/>
              <a:ea typeface="Roboto Condensed Light" panose="02000000000000000000" pitchFamily="2" charset="0"/>
            </a:endParaRPr>
          </a:p>
          <a:p>
            <a:pPr algn="l">
              <a:lnSpc>
                <a:spcPct val="110000"/>
              </a:lnSpc>
              <a:tabLst/>
            </a:pPr>
            <a:r>
              <a:rPr lang="en-CA" sz="1600" dirty="0">
                <a:solidFill>
                  <a:schemeClr val="tx1">
                    <a:lumMod val="50000"/>
                  </a:schemeClr>
                </a:solidFill>
                <a:latin typeface="Roboto Condensed Light" panose="02000000000000000000" pitchFamily="2" charset="0"/>
                <a:ea typeface="Roboto Condensed Light" panose="02000000000000000000" pitchFamily="2" charset="0"/>
              </a:rPr>
              <a:t>Every industry is under constant pressure from malicious attackers, and the cost of a data breach has been rising in key sectors. </a:t>
            </a:r>
          </a:p>
        </p:txBody>
      </p:sp>
      <p:graphicFrame>
        <p:nvGraphicFramePr>
          <p:cNvPr id="19" name="Chart 18">
            <a:extLst>
              <a:ext uri="{FF2B5EF4-FFF2-40B4-BE49-F238E27FC236}">
                <a16:creationId xmlns:a16="http://schemas.microsoft.com/office/drawing/2014/main" id="{DC10C02D-B2F6-470D-839D-4E6A7904610E}"/>
              </a:ext>
            </a:extLst>
          </p:cNvPr>
          <p:cNvGraphicFramePr/>
          <p:nvPr>
            <p:extLst>
              <p:ext uri="{D42A27DB-BD31-4B8C-83A1-F6EECF244321}">
                <p14:modId xmlns:p14="http://schemas.microsoft.com/office/powerpoint/2010/main" val="3269483784"/>
              </p:ext>
            </p:extLst>
          </p:nvPr>
        </p:nvGraphicFramePr>
        <p:xfrm>
          <a:off x="933280" y="3315934"/>
          <a:ext cx="4025172" cy="2632748"/>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EDC405BF-E3A4-4962-9BEF-C99367CB8FD1}"/>
              </a:ext>
            </a:extLst>
          </p:cNvPr>
          <p:cNvSpPr txBox="1"/>
          <p:nvPr/>
        </p:nvSpPr>
        <p:spPr>
          <a:xfrm>
            <a:off x="375539" y="6387011"/>
            <a:ext cx="4547437" cy="288997"/>
          </a:xfrm>
          <a:prstGeom prst="rect">
            <a:avLst/>
          </a:prstGeom>
        </p:spPr>
        <p:txBody>
          <a:bodyPr wrap="square" lIns="0" tIns="0" rIns="0" bIns="0" numCol="1" spcCol="360000" rtlCol="0">
            <a:noAutofit/>
          </a:bodyPr>
          <a:lstStyle/>
          <a:p>
            <a:pPr algn="l">
              <a:lnSpc>
                <a:spcPct val="110000"/>
              </a:lnSpc>
              <a:tabLst/>
            </a:pPr>
            <a:r>
              <a:rPr lang="en-CA" sz="1400" dirty="0">
                <a:solidFill>
                  <a:schemeClr val="tx1">
                    <a:lumMod val="50000"/>
                  </a:schemeClr>
                </a:solidFill>
                <a:latin typeface="Montserrat" panose="00000500000000000000" pitchFamily="2" charset="0"/>
                <a:ea typeface="Roboto Condensed Light" panose="02000000000000000000" pitchFamily="2" charset="0"/>
              </a:rPr>
              <a:t>Source: </a:t>
            </a:r>
            <a:r>
              <a:rPr lang="en-US" sz="1400" dirty="0">
                <a:solidFill>
                  <a:schemeClr val="tx1">
                    <a:lumMod val="50000"/>
                  </a:schemeClr>
                </a:solidFill>
                <a:latin typeface="Montserrat" panose="00000500000000000000" pitchFamily="2" charset="0"/>
                <a:ea typeface="Roboto Condensed Light" panose="02000000000000000000" pitchFamily="2" charset="0"/>
              </a:rPr>
              <a:t>IBM</a:t>
            </a:r>
            <a:endParaRPr lang="en-CA" sz="1400" dirty="0">
              <a:solidFill>
                <a:schemeClr val="tx1">
                  <a:lumMod val="50000"/>
                </a:schemeClr>
              </a:solidFill>
              <a:latin typeface="Montserrat" panose="00000500000000000000" pitchFamily="2" charset="0"/>
              <a:ea typeface="Roboto Condensed Light" panose="02000000000000000000" pitchFamily="2" charset="0"/>
            </a:endParaRPr>
          </a:p>
        </p:txBody>
      </p:sp>
    </p:spTree>
    <p:extLst>
      <p:ext uri="{BB962C8B-B14F-4D97-AF65-F5344CB8AC3E}">
        <p14:creationId xmlns:p14="http://schemas.microsoft.com/office/powerpoint/2010/main" val="73541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5F98E920-2C01-4CAC-8971-0D7C8CDE31CD}"/>
              </a:ext>
            </a:extLst>
          </p:cNvPr>
          <p:cNvSpPr/>
          <p:nvPr/>
        </p:nvSpPr>
        <p:spPr>
          <a:xfrm>
            <a:off x="926850" y="5199637"/>
            <a:ext cx="2315936" cy="1656949"/>
          </a:xfrm>
          <a:prstGeom prst="rect">
            <a:avLst/>
          </a:prstGeom>
          <a:solidFill>
            <a:srgbClr val="7CADD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2" name="Rectangle 51">
            <a:extLst>
              <a:ext uri="{FF2B5EF4-FFF2-40B4-BE49-F238E27FC236}">
                <a16:creationId xmlns:a16="http://schemas.microsoft.com/office/drawing/2014/main" id="{23E1BB5A-5A18-47A7-906C-B92CB42ECA51}"/>
              </a:ext>
            </a:extLst>
          </p:cNvPr>
          <p:cNvSpPr/>
          <p:nvPr/>
        </p:nvSpPr>
        <p:spPr>
          <a:xfrm>
            <a:off x="3218927" y="5201051"/>
            <a:ext cx="1608871" cy="1649739"/>
          </a:xfrm>
          <a:prstGeom prst="rect">
            <a:avLst/>
          </a:prstGeom>
          <a:solidFill>
            <a:srgbClr val="7CADD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6" name="Rectangle 55">
            <a:extLst>
              <a:ext uri="{FF2B5EF4-FFF2-40B4-BE49-F238E27FC236}">
                <a16:creationId xmlns:a16="http://schemas.microsoft.com/office/drawing/2014/main" id="{E04A0300-15DD-40CF-AA1E-819E2319F685}"/>
              </a:ext>
            </a:extLst>
          </p:cNvPr>
          <p:cNvSpPr/>
          <p:nvPr/>
        </p:nvSpPr>
        <p:spPr>
          <a:xfrm>
            <a:off x="4843511" y="5201051"/>
            <a:ext cx="1371601" cy="1649739"/>
          </a:xfrm>
          <a:prstGeom prst="rect">
            <a:avLst/>
          </a:prstGeom>
          <a:solidFill>
            <a:srgbClr val="7CADD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3" name="Rectangle 62">
            <a:extLst>
              <a:ext uri="{FF2B5EF4-FFF2-40B4-BE49-F238E27FC236}">
                <a16:creationId xmlns:a16="http://schemas.microsoft.com/office/drawing/2014/main" id="{2F95EC97-496B-4E71-9755-B3537AB63133}"/>
              </a:ext>
            </a:extLst>
          </p:cNvPr>
          <p:cNvSpPr/>
          <p:nvPr/>
        </p:nvSpPr>
        <p:spPr>
          <a:xfrm>
            <a:off x="6216040" y="5199637"/>
            <a:ext cx="1766110" cy="1649739"/>
          </a:xfrm>
          <a:prstGeom prst="rect">
            <a:avLst/>
          </a:prstGeom>
          <a:solidFill>
            <a:srgbClr val="7CADD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a:xfrm>
            <a:off x="122701" y="95592"/>
            <a:ext cx="7879090" cy="516582"/>
          </a:xfrm>
        </p:spPr>
        <p:txBody>
          <a:bodyPr/>
          <a:lstStyle/>
          <a:p>
            <a:r>
              <a:rPr lang="en-US" dirty="0">
                <a:latin typeface="Exo DemiBold" panose="02000703000000000000" pitchFamily="2" charset="0"/>
              </a:rPr>
              <a:t>Info-Tech’s Threat Preparedness</a:t>
            </a:r>
            <a:br>
              <a:rPr lang="en-CA" dirty="0"/>
            </a:br>
            <a:endParaRPr lang="en-US" dirty="0"/>
          </a:p>
        </p:txBody>
      </p:sp>
      <p:sp>
        <p:nvSpPr>
          <p:cNvPr id="11" name="Text Placeholder 7">
            <a:extLst>
              <a:ext uri="{FF2B5EF4-FFF2-40B4-BE49-F238E27FC236}">
                <a16:creationId xmlns:a16="http://schemas.microsoft.com/office/drawing/2014/main" id="{6B241221-753B-460C-8EA2-8E0C94D4D3DB}"/>
              </a:ext>
            </a:extLst>
          </p:cNvPr>
          <p:cNvSpPr txBox="1">
            <a:spLocks/>
          </p:cNvSpPr>
          <p:nvPr/>
        </p:nvSpPr>
        <p:spPr>
          <a:xfrm>
            <a:off x="8269178" y="1233083"/>
            <a:ext cx="3417687" cy="47555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CA" sz="1600" dirty="0">
                <a:solidFill>
                  <a:schemeClr val="bg1"/>
                </a:solidFill>
                <a:latin typeface="Roboto Condensed Light" panose="02000000000000000000" pitchFamily="2" charset="0"/>
              </a:rPr>
              <a:t>Threat preparedness is based on understanding:</a:t>
            </a:r>
          </a:p>
          <a:p>
            <a:pPr marL="536575" lvl="1" indent="-342900">
              <a:lnSpc>
                <a:spcPct val="110000"/>
              </a:lnSpc>
              <a:spcBef>
                <a:spcPts val="600"/>
              </a:spcBef>
              <a:buFont typeface="+mj-lt"/>
              <a:buAutoNum type="arabicPeriod"/>
            </a:pPr>
            <a:r>
              <a:rPr lang="en-CA" sz="1600" b="1" dirty="0">
                <a:solidFill>
                  <a:schemeClr val="bg1"/>
                </a:solidFill>
                <a:latin typeface="Roboto Condensed Light" panose="02000000000000000000" pitchFamily="2" charset="0"/>
              </a:rPr>
              <a:t>What the attack vectors are </a:t>
            </a:r>
            <a:r>
              <a:rPr lang="en-CA" sz="1400" dirty="0">
                <a:solidFill>
                  <a:schemeClr val="bg1"/>
                </a:solidFill>
                <a:latin typeface="Roboto Condensed Light" panose="02000000000000000000" pitchFamily="2" charset="0"/>
              </a:rPr>
              <a:t>–</a:t>
            </a:r>
            <a:r>
              <a:rPr lang="en-CA" sz="1600" dirty="0">
                <a:solidFill>
                  <a:schemeClr val="bg1"/>
                </a:solidFill>
                <a:latin typeface="Roboto Condensed Light" panose="02000000000000000000" pitchFamily="2" charset="0"/>
              </a:rPr>
              <a:t> </a:t>
            </a:r>
            <a:r>
              <a:rPr lang="en-CA" sz="1400" dirty="0">
                <a:solidFill>
                  <a:schemeClr val="bg1"/>
                </a:solidFill>
                <a:latin typeface="Roboto Condensed Light" panose="02000000000000000000" pitchFamily="2" charset="0"/>
              </a:rPr>
              <a:t>Using the </a:t>
            </a:r>
            <a:r>
              <a:rPr lang="en-CA" sz="1400" b="0" dirty="0">
                <a:solidFill>
                  <a:schemeClr val="bg1"/>
                </a:solidFill>
                <a:effectLst/>
                <a:latin typeface="Roboto Condensed Light" panose="02000000000000000000" pitchFamily="2" charset="0"/>
                <a:ea typeface="Roboto Condensed Light" panose="02000000000000000000" pitchFamily="2" charset="0"/>
              </a:rPr>
              <a:t>MITRE ATT&amp;CK</a:t>
            </a:r>
            <a:r>
              <a:rPr lang="en-CA" sz="1400" b="0" baseline="30000" dirty="0">
                <a:solidFill>
                  <a:schemeClr val="bg1"/>
                </a:solidFill>
                <a:effectLst/>
                <a:latin typeface="Roboto Condensed Light" panose="02000000000000000000" pitchFamily="2" charset="0"/>
                <a:ea typeface="Roboto Condensed Light" panose="02000000000000000000" pitchFamily="2" charset="0"/>
              </a:rPr>
              <a:t>®</a:t>
            </a:r>
            <a:r>
              <a:rPr lang="en-US" sz="1400" b="0" baseline="30000" dirty="0">
                <a:solidFill>
                  <a:schemeClr val="bg1"/>
                </a:solidFill>
                <a:effectLst/>
                <a:latin typeface="Roboto Condensed Light" panose="02000000000000000000" pitchFamily="2" charset="0"/>
                <a:ea typeface="Roboto Condensed Light" panose="02000000000000000000" pitchFamily="2" charset="0"/>
              </a:rPr>
              <a:t> </a:t>
            </a:r>
            <a:r>
              <a:rPr lang="en-CA" sz="1400" dirty="0">
                <a:solidFill>
                  <a:schemeClr val="bg1"/>
                </a:solidFill>
                <a:latin typeface="Roboto Condensed Light" panose="02000000000000000000" pitchFamily="2" charset="0"/>
                <a:ea typeface="Roboto Condensed Light" panose="02000000000000000000" pitchFamily="2" charset="0"/>
              </a:rPr>
              <a:t>framework, understand how </a:t>
            </a:r>
            <a:r>
              <a:rPr lang="en-CA" sz="1400" dirty="0">
                <a:solidFill>
                  <a:schemeClr val="bg1"/>
                </a:solidFill>
                <a:latin typeface="Roboto Condensed Light" panose="02000000000000000000" pitchFamily="2" charset="0"/>
              </a:rPr>
              <a:t>adversaries may attempt to breach your network.</a:t>
            </a:r>
            <a:endParaRPr lang="en-CA" sz="1600" b="1" dirty="0">
              <a:solidFill>
                <a:schemeClr val="bg1"/>
              </a:solidFill>
              <a:latin typeface="Roboto Condensed Light" panose="02000000000000000000" pitchFamily="2" charset="0"/>
            </a:endParaRPr>
          </a:p>
          <a:p>
            <a:pPr marL="536575" lvl="1" indent="-342900">
              <a:lnSpc>
                <a:spcPct val="110000"/>
              </a:lnSpc>
              <a:spcBef>
                <a:spcPts val="600"/>
              </a:spcBef>
              <a:buFont typeface="+mj-lt"/>
              <a:buAutoNum type="arabicPeriod"/>
            </a:pPr>
            <a:r>
              <a:rPr lang="en-CA" sz="1600" b="1" dirty="0">
                <a:solidFill>
                  <a:schemeClr val="bg1"/>
                </a:solidFill>
                <a:latin typeface="Roboto Condensed Light" panose="02000000000000000000" pitchFamily="2" charset="0"/>
              </a:rPr>
              <a:t>How prepared you are for an attack tactic </a:t>
            </a:r>
            <a:r>
              <a:rPr lang="en-CA" sz="1400" dirty="0">
                <a:solidFill>
                  <a:schemeClr val="bg1"/>
                </a:solidFill>
                <a:latin typeface="Roboto Condensed Light" panose="02000000000000000000" pitchFamily="2" charset="0"/>
              </a:rPr>
              <a:t>– Leverage the synthesized framework by contrasting your current security protocols against the impact of the techniques.</a:t>
            </a:r>
          </a:p>
          <a:p>
            <a:pPr marL="536575" lvl="1" indent="-342900">
              <a:lnSpc>
                <a:spcPct val="110000"/>
              </a:lnSpc>
              <a:spcBef>
                <a:spcPts val="600"/>
              </a:spcBef>
              <a:buFont typeface="+mj-lt"/>
              <a:buAutoNum type="arabicPeriod"/>
            </a:pPr>
            <a:r>
              <a:rPr lang="en-CA" sz="1600" b="1" dirty="0">
                <a:solidFill>
                  <a:schemeClr val="bg1"/>
                </a:solidFill>
                <a:latin typeface="Roboto Condensed Light" panose="02000000000000000000" pitchFamily="2" charset="0"/>
              </a:rPr>
              <a:t>How to remediate and prioritize </a:t>
            </a:r>
            <a:r>
              <a:rPr lang="en-CA" sz="1400" dirty="0">
                <a:solidFill>
                  <a:schemeClr val="bg1"/>
                </a:solidFill>
                <a:latin typeface="Roboto Condensed Light" panose="02000000000000000000" pitchFamily="2" charset="0"/>
              </a:rPr>
              <a:t>– Plan your next threat model with a risk-based approach and actionable detection and mitigation measures.</a:t>
            </a:r>
            <a:endParaRPr lang="en-CA" sz="1200" dirty="0">
              <a:solidFill>
                <a:schemeClr val="bg1"/>
              </a:solidFill>
              <a:latin typeface="Roboto Condensed Light" panose="02000000000000000000" pitchFamily="2" charset="0"/>
            </a:endParaRPr>
          </a:p>
        </p:txBody>
      </p:sp>
      <p:sp>
        <p:nvSpPr>
          <p:cNvPr id="12" name="TextBox 11">
            <a:extLst>
              <a:ext uri="{FF2B5EF4-FFF2-40B4-BE49-F238E27FC236}">
                <a16:creationId xmlns:a16="http://schemas.microsoft.com/office/drawing/2014/main" id="{D8DCEB49-21B5-40C9-8A45-30D7DAAE2A59}"/>
              </a:ext>
            </a:extLst>
          </p:cNvPr>
          <p:cNvSpPr txBox="1"/>
          <p:nvPr>
            <p:custDataLst>
              <p:tags r:id="rId1"/>
            </p:custDataLst>
          </p:nvPr>
        </p:nvSpPr>
        <p:spPr>
          <a:xfrm>
            <a:off x="8992395" y="427684"/>
            <a:ext cx="2908713" cy="253187"/>
          </a:xfrm>
          <a:prstGeom prst="rect">
            <a:avLst/>
          </a:prstGeom>
        </p:spPr>
        <p:txBody>
          <a:bodyPr vert="horz" wrap="square" lIns="0" tIns="6930" rIns="0" bIns="0" rtlCol="0">
            <a:spAutoFit/>
          </a:bodyPr>
          <a:lstStyle/>
          <a:p>
            <a:pPr marL="7700" marR="242951" algn="ctr">
              <a:spcBef>
                <a:spcPts val="55"/>
              </a:spcBef>
            </a:pPr>
            <a:r>
              <a:rPr lang="en-US" sz="1600" b="1" spc="-30" dirty="0">
                <a:solidFill>
                  <a:schemeClr val="bg1"/>
                </a:solidFill>
                <a:latin typeface="Montserrat" panose="00000500000000000000" pitchFamily="2" charset="0"/>
                <a:cs typeface="Arial Narrow"/>
              </a:rPr>
              <a:t>The Info-Tech difference:</a:t>
            </a:r>
            <a:endParaRPr lang="en-CA" sz="1600" b="1" spc="-30" dirty="0">
              <a:solidFill>
                <a:schemeClr val="bg1"/>
              </a:solidFill>
              <a:latin typeface="Montserrat" panose="00000500000000000000" pitchFamily="2" charset="0"/>
              <a:cs typeface="Arial Narrow"/>
            </a:endParaRPr>
          </a:p>
        </p:txBody>
      </p:sp>
      <p:pic>
        <p:nvPicPr>
          <p:cNvPr id="10" name="Picture 9">
            <a:extLst>
              <a:ext uri="{FF2B5EF4-FFF2-40B4-BE49-F238E27FC236}">
                <a16:creationId xmlns:a16="http://schemas.microsoft.com/office/drawing/2014/main" id="{0791E580-D274-472D-A05A-BF3E98C8EA12}"/>
              </a:ext>
            </a:extLst>
          </p:cNvPr>
          <p:cNvPicPr>
            <a:picLocks noChangeAspect="1"/>
          </p:cNvPicPr>
          <p:nvPr/>
        </p:nvPicPr>
        <p:blipFill>
          <a:blip r:embed="rId4"/>
          <a:stretch>
            <a:fillRect/>
          </a:stretch>
        </p:blipFill>
        <p:spPr>
          <a:xfrm>
            <a:off x="8183942" y="95592"/>
            <a:ext cx="922905" cy="922905"/>
          </a:xfrm>
          <a:prstGeom prst="rect">
            <a:avLst/>
          </a:prstGeom>
        </p:spPr>
      </p:pic>
      <p:pic>
        <p:nvPicPr>
          <p:cNvPr id="45" name="Picture 44" descr="best-practice-blueprints.png">
            <a:extLst>
              <a:ext uri="{FF2B5EF4-FFF2-40B4-BE49-F238E27FC236}">
                <a16:creationId xmlns:a16="http://schemas.microsoft.com/office/drawing/2014/main" id="{EBABDBFF-5A04-4113-9B2A-DD5CD052927D}"/>
              </a:ext>
            </a:extLst>
          </p:cNvPr>
          <p:cNvPicPr>
            <a:picLocks noChangeAspect="1"/>
          </p:cNvPicPr>
          <p:nvPr/>
        </p:nvPicPr>
        <p:blipFill>
          <a:blip r:embed="rId5" cstate="print"/>
          <a:stretch>
            <a:fillRect/>
          </a:stretch>
        </p:blipFill>
        <p:spPr>
          <a:xfrm>
            <a:off x="6939056" y="3189975"/>
            <a:ext cx="352712" cy="343262"/>
          </a:xfrm>
          <a:prstGeom prst="rect">
            <a:avLst/>
          </a:prstGeom>
          <a:noFill/>
          <a:effectLst/>
        </p:spPr>
      </p:pic>
      <p:sp>
        <p:nvSpPr>
          <p:cNvPr id="53" name="Rectangle 52">
            <a:extLst>
              <a:ext uri="{FF2B5EF4-FFF2-40B4-BE49-F238E27FC236}">
                <a16:creationId xmlns:a16="http://schemas.microsoft.com/office/drawing/2014/main" id="{EED5A2FA-060C-4E22-BD55-DA734700EB0E}"/>
              </a:ext>
            </a:extLst>
          </p:cNvPr>
          <p:cNvSpPr/>
          <p:nvPr/>
        </p:nvSpPr>
        <p:spPr>
          <a:xfrm>
            <a:off x="38811" y="5201051"/>
            <a:ext cx="1778049" cy="1649746"/>
          </a:xfrm>
          <a:prstGeom prst="rect">
            <a:avLst/>
          </a:prstGeom>
          <a:solidFill>
            <a:srgbClr val="7CADD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4" name="Freeform: Shape 53">
            <a:extLst>
              <a:ext uri="{FF2B5EF4-FFF2-40B4-BE49-F238E27FC236}">
                <a16:creationId xmlns:a16="http://schemas.microsoft.com/office/drawing/2014/main" id="{F1889D96-ECA7-4110-B74E-8185A7EF0DAC}"/>
              </a:ext>
            </a:extLst>
          </p:cNvPr>
          <p:cNvSpPr/>
          <p:nvPr/>
        </p:nvSpPr>
        <p:spPr>
          <a:xfrm>
            <a:off x="38808" y="3716372"/>
            <a:ext cx="7943341" cy="1937644"/>
          </a:xfrm>
          <a:custGeom>
            <a:avLst/>
            <a:gdLst>
              <a:gd name="connsiteX0" fmla="*/ 0 w 7956000"/>
              <a:gd name="connsiteY0" fmla="*/ 0 h 1655554"/>
              <a:gd name="connsiteX1" fmla="*/ 7956000 w 7956000"/>
              <a:gd name="connsiteY1" fmla="*/ 0 h 1655554"/>
              <a:gd name="connsiteX2" fmla="*/ 7956000 w 7956000"/>
              <a:gd name="connsiteY2" fmla="*/ 1260000 h 1655554"/>
              <a:gd name="connsiteX3" fmla="*/ 4153757 w 7956000"/>
              <a:gd name="connsiteY3" fmla="*/ 1260000 h 1655554"/>
              <a:gd name="connsiteX4" fmla="*/ 4153757 w 7956000"/>
              <a:gd name="connsiteY4" fmla="*/ 1449523 h 1655554"/>
              <a:gd name="connsiteX5" fmla="*/ 4347513 w 7956000"/>
              <a:gd name="connsiteY5" fmla="*/ 1449523 h 1655554"/>
              <a:gd name="connsiteX6" fmla="*/ 3960001 w 7956000"/>
              <a:gd name="connsiteY6" fmla="*/ 1655554 h 1655554"/>
              <a:gd name="connsiteX7" fmla="*/ 3572488 w 7956000"/>
              <a:gd name="connsiteY7" fmla="*/ 1449523 h 1655554"/>
              <a:gd name="connsiteX8" fmla="*/ 3766244 w 7956000"/>
              <a:gd name="connsiteY8" fmla="*/ 1449523 h 1655554"/>
              <a:gd name="connsiteX9" fmla="*/ 3766244 w 7956000"/>
              <a:gd name="connsiteY9" fmla="*/ 1260000 h 1655554"/>
              <a:gd name="connsiteX10" fmla="*/ 0 w 7956000"/>
              <a:gd name="connsiteY10" fmla="*/ 1260000 h 165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6000" h="1655554">
                <a:moveTo>
                  <a:pt x="0" y="0"/>
                </a:moveTo>
                <a:lnTo>
                  <a:pt x="7956000" y="0"/>
                </a:lnTo>
                <a:lnTo>
                  <a:pt x="7956000" y="1260000"/>
                </a:lnTo>
                <a:lnTo>
                  <a:pt x="4153757" y="1260000"/>
                </a:lnTo>
                <a:lnTo>
                  <a:pt x="4153757" y="1449523"/>
                </a:lnTo>
                <a:lnTo>
                  <a:pt x="4347513" y="1449523"/>
                </a:lnTo>
                <a:lnTo>
                  <a:pt x="3960001" y="1655554"/>
                </a:lnTo>
                <a:lnTo>
                  <a:pt x="3572488" y="1449523"/>
                </a:lnTo>
                <a:lnTo>
                  <a:pt x="3766244" y="1449523"/>
                </a:lnTo>
                <a:lnTo>
                  <a:pt x="3766244" y="1260000"/>
                </a:lnTo>
                <a:lnTo>
                  <a:pt x="0" y="1260000"/>
                </a:lnTo>
                <a:close/>
              </a:path>
            </a:pathLst>
          </a:custGeom>
          <a:solidFill>
            <a:srgbClr val="5191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0EDA743B-87F1-4583-9361-0528F6564D34}"/>
              </a:ext>
            </a:extLst>
          </p:cNvPr>
          <p:cNvSpPr/>
          <p:nvPr/>
        </p:nvSpPr>
        <p:spPr>
          <a:xfrm>
            <a:off x="3984754" y="2853886"/>
            <a:ext cx="3997398" cy="1267474"/>
          </a:xfrm>
          <a:custGeom>
            <a:avLst/>
            <a:gdLst>
              <a:gd name="connsiteX0" fmla="*/ 0 w 3960000"/>
              <a:gd name="connsiteY0" fmla="*/ 0 h 1663900"/>
              <a:gd name="connsiteX1" fmla="*/ 3960000 w 3960000"/>
              <a:gd name="connsiteY1" fmla="*/ 0 h 1663900"/>
              <a:gd name="connsiteX2" fmla="*/ 3960000 w 3960000"/>
              <a:gd name="connsiteY2" fmla="*/ 1260000 h 1663900"/>
              <a:gd name="connsiteX3" fmla="*/ 2168844 w 3960000"/>
              <a:gd name="connsiteY3" fmla="*/ 1260000 h 1663900"/>
              <a:gd name="connsiteX4" fmla="*/ 2168844 w 3960000"/>
              <a:gd name="connsiteY4" fmla="*/ 1461950 h 1663900"/>
              <a:gd name="connsiteX5" fmla="*/ 2357687 w 3960000"/>
              <a:gd name="connsiteY5" fmla="*/ 1461950 h 1663900"/>
              <a:gd name="connsiteX6" fmla="*/ 1980000 w 3960000"/>
              <a:gd name="connsiteY6" fmla="*/ 1663900 h 1663900"/>
              <a:gd name="connsiteX7" fmla="*/ 1602313 w 3960000"/>
              <a:gd name="connsiteY7" fmla="*/ 1461950 h 1663900"/>
              <a:gd name="connsiteX8" fmla="*/ 1791157 w 3960000"/>
              <a:gd name="connsiteY8" fmla="*/ 1461950 h 1663900"/>
              <a:gd name="connsiteX9" fmla="*/ 1791157 w 3960000"/>
              <a:gd name="connsiteY9" fmla="*/ 1260000 h 1663900"/>
              <a:gd name="connsiteX10" fmla="*/ 0 w 3960000"/>
              <a:gd name="connsiteY10" fmla="*/ 1260000 h 166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0000" h="1663900">
                <a:moveTo>
                  <a:pt x="0" y="0"/>
                </a:moveTo>
                <a:lnTo>
                  <a:pt x="3960000" y="0"/>
                </a:lnTo>
                <a:lnTo>
                  <a:pt x="3960000" y="1260000"/>
                </a:lnTo>
                <a:lnTo>
                  <a:pt x="2168844" y="1260000"/>
                </a:lnTo>
                <a:lnTo>
                  <a:pt x="2168844" y="1461950"/>
                </a:lnTo>
                <a:lnTo>
                  <a:pt x="2357687" y="1461950"/>
                </a:lnTo>
                <a:lnTo>
                  <a:pt x="1980000" y="1663900"/>
                </a:lnTo>
                <a:lnTo>
                  <a:pt x="1602313" y="1461950"/>
                </a:lnTo>
                <a:lnTo>
                  <a:pt x="1791157" y="1461950"/>
                </a:lnTo>
                <a:lnTo>
                  <a:pt x="1791157" y="1260000"/>
                </a:lnTo>
                <a:lnTo>
                  <a:pt x="0" y="1260000"/>
                </a:lnTo>
                <a:close/>
              </a:path>
            </a:pathLst>
          </a:cu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TextBox 57">
            <a:extLst>
              <a:ext uri="{FF2B5EF4-FFF2-40B4-BE49-F238E27FC236}">
                <a16:creationId xmlns:a16="http://schemas.microsoft.com/office/drawing/2014/main" id="{786AE85F-2E1C-4617-BDC8-1798FB797A36}"/>
              </a:ext>
            </a:extLst>
          </p:cNvPr>
          <p:cNvSpPr txBox="1"/>
          <p:nvPr/>
        </p:nvSpPr>
        <p:spPr>
          <a:xfrm>
            <a:off x="4027915" y="2874282"/>
            <a:ext cx="3954238" cy="325189"/>
          </a:xfrm>
          <a:prstGeom prst="rect">
            <a:avLst/>
          </a:prstGeom>
        </p:spPr>
        <p:txBody>
          <a:bodyPr wrap="square" lIns="0" tIns="0" rIns="0" bIns="0" numCol="1" spcCol="360000" rtlCol="0">
            <a:noAutofit/>
          </a:bodyPr>
          <a:lstStyle/>
          <a:p>
            <a:pPr algn="ctr">
              <a:lnSpc>
                <a:spcPct val="110000"/>
              </a:lnSpc>
              <a:tabLst/>
            </a:pPr>
            <a:r>
              <a:rPr lang="en-CA" sz="1400" dirty="0">
                <a:solidFill>
                  <a:schemeClr val="bg1"/>
                </a:solidFill>
                <a:latin typeface="Montserrat SemiBold" panose="00000700000000000000" pitchFamily="2" charset="0"/>
                <a:ea typeface="Roboto Condensed Light" panose="02000000000000000000" pitchFamily="2" charset="0"/>
              </a:rPr>
              <a:t>Current Mitigations</a:t>
            </a:r>
          </a:p>
        </p:txBody>
      </p:sp>
      <p:sp>
        <p:nvSpPr>
          <p:cNvPr id="59" name="Freeform: Shape 58">
            <a:extLst>
              <a:ext uri="{FF2B5EF4-FFF2-40B4-BE49-F238E27FC236}">
                <a16:creationId xmlns:a16="http://schemas.microsoft.com/office/drawing/2014/main" id="{D9AC5F6D-1920-4B55-8EF6-02A43FF03A91}"/>
              </a:ext>
            </a:extLst>
          </p:cNvPr>
          <p:cNvSpPr/>
          <p:nvPr/>
        </p:nvSpPr>
        <p:spPr>
          <a:xfrm>
            <a:off x="38810" y="2853886"/>
            <a:ext cx="3954238" cy="1267474"/>
          </a:xfrm>
          <a:custGeom>
            <a:avLst/>
            <a:gdLst>
              <a:gd name="connsiteX0" fmla="*/ 0 w 3960000"/>
              <a:gd name="connsiteY0" fmla="*/ 0 h 1663900"/>
              <a:gd name="connsiteX1" fmla="*/ 3960000 w 3960000"/>
              <a:gd name="connsiteY1" fmla="*/ 0 h 1663900"/>
              <a:gd name="connsiteX2" fmla="*/ 3960000 w 3960000"/>
              <a:gd name="connsiteY2" fmla="*/ 1260000 h 1663900"/>
              <a:gd name="connsiteX3" fmla="*/ 2168844 w 3960000"/>
              <a:gd name="connsiteY3" fmla="*/ 1260000 h 1663900"/>
              <a:gd name="connsiteX4" fmla="*/ 2168844 w 3960000"/>
              <a:gd name="connsiteY4" fmla="*/ 1461950 h 1663900"/>
              <a:gd name="connsiteX5" fmla="*/ 2357687 w 3960000"/>
              <a:gd name="connsiteY5" fmla="*/ 1461950 h 1663900"/>
              <a:gd name="connsiteX6" fmla="*/ 1980000 w 3960000"/>
              <a:gd name="connsiteY6" fmla="*/ 1663900 h 1663900"/>
              <a:gd name="connsiteX7" fmla="*/ 1602313 w 3960000"/>
              <a:gd name="connsiteY7" fmla="*/ 1461950 h 1663900"/>
              <a:gd name="connsiteX8" fmla="*/ 1791157 w 3960000"/>
              <a:gd name="connsiteY8" fmla="*/ 1461950 h 1663900"/>
              <a:gd name="connsiteX9" fmla="*/ 1791157 w 3960000"/>
              <a:gd name="connsiteY9" fmla="*/ 1260000 h 1663900"/>
              <a:gd name="connsiteX10" fmla="*/ 0 w 3960000"/>
              <a:gd name="connsiteY10" fmla="*/ 1260000 h 166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0000" h="1663900">
                <a:moveTo>
                  <a:pt x="0" y="0"/>
                </a:moveTo>
                <a:lnTo>
                  <a:pt x="3960000" y="0"/>
                </a:lnTo>
                <a:lnTo>
                  <a:pt x="3960000" y="1260000"/>
                </a:lnTo>
                <a:lnTo>
                  <a:pt x="2168844" y="1260000"/>
                </a:lnTo>
                <a:lnTo>
                  <a:pt x="2168844" y="1461950"/>
                </a:lnTo>
                <a:lnTo>
                  <a:pt x="2357687" y="1461950"/>
                </a:lnTo>
                <a:lnTo>
                  <a:pt x="1980000" y="1663900"/>
                </a:lnTo>
                <a:lnTo>
                  <a:pt x="1602313" y="1461950"/>
                </a:lnTo>
                <a:lnTo>
                  <a:pt x="1791157" y="1461950"/>
                </a:lnTo>
                <a:lnTo>
                  <a:pt x="1791157" y="1260000"/>
                </a:lnTo>
                <a:lnTo>
                  <a:pt x="0" y="1260000"/>
                </a:lnTo>
                <a:close/>
              </a:path>
            </a:pathLst>
          </a:custGeom>
          <a:solidFill>
            <a:srgbClr val="16476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Box 60">
            <a:extLst>
              <a:ext uri="{FF2B5EF4-FFF2-40B4-BE49-F238E27FC236}">
                <a16:creationId xmlns:a16="http://schemas.microsoft.com/office/drawing/2014/main" id="{D254E844-67EA-4912-8AC2-9DC2C3D0AAE9}"/>
              </a:ext>
            </a:extLst>
          </p:cNvPr>
          <p:cNvSpPr txBox="1"/>
          <p:nvPr/>
        </p:nvSpPr>
        <p:spPr>
          <a:xfrm>
            <a:off x="2233819" y="4940153"/>
            <a:ext cx="3513741" cy="325189"/>
          </a:xfrm>
          <a:prstGeom prst="rect">
            <a:avLst/>
          </a:prstGeom>
        </p:spPr>
        <p:txBody>
          <a:bodyPr wrap="square" lIns="0" tIns="0" rIns="0" bIns="0" numCol="1" spcCol="360000" rtlCol="0">
            <a:noAutofit/>
          </a:bodyPr>
          <a:lstStyle/>
          <a:p>
            <a:pPr algn="ctr">
              <a:lnSpc>
                <a:spcPct val="110000"/>
              </a:lnSpc>
              <a:tabLst/>
            </a:pPr>
            <a:r>
              <a:rPr lang="en-US" sz="1400" dirty="0">
                <a:solidFill>
                  <a:schemeClr val="bg1"/>
                </a:solidFill>
                <a:latin typeface="Montserrat SemiBold" panose="00000700000000000000" pitchFamily="2" charset="0"/>
                <a:ea typeface="Roboto Condensed Light" panose="02000000000000000000" pitchFamily="2" charset="0"/>
              </a:rPr>
              <a:t>Remediation</a:t>
            </a:r>
            <a:endParaRPr lang="en-CA" sz="1400" dirty="0">
              <a:solidFill>
                <a:schemeClr val="bg1"/>
              </a:solidFill>
              <a:latin typeface="Montserrat SemiBold" panose="00000700000000000000" pitchFamily="2" charset="0"/>
              <a:ea typeface="Roboto Condensed Light" panose="02000000000000000000" pitchFamily="2" charset="0"/>
            </a:endParaRPr>
          </a:p>
        </p:txBody>
      </p:sp>
      <p:sp>
        <p:nvSpPr>
          <p:cNvPr id="62" name="TextBox 61">
            <a:extLst>
              <a:ext uri="{FF2B5EF4-FFF2-40B4-BE49-F238E27FC236}">
                <a16:creationId xmlns:a16="http://schemas.microsoft.com/office/drawing/2014/main" id="{993B6E1C-5726-49F6-BD39-59F86D3EF977}"/>
              </a:ext>
            </a:extLst>
          </p:cNvPr>
          <p:cNvSpPr txBox="1"/>
          <p:nvPr/>
        </p:nvSpPr>
        <p:spPr>
          <a:xfrm>
            <a:off x="1579975" y="6641187"/>
            <a:ext cx="4796761" cy="216813"/>
          </a:xfrm>
          <a:prstGeom prst="rect">
            <a:avLst/>
          </a:prstGeom>
        </p:spPr>
        <p:txBody>
          <a:bodyPr wrap="square" lIns="0" tIns="0" rIns="0" bIns="0" numCol="1" spcCol="360000" rtlCol="0">
            <a:noAutofit/>
          </a:bodyPr>
          <a:lstStyle/>
          <a:p>
            <a:pPr algn="ctr">
              <a:lnSpc>
                <a:spcPct val="110000"/>
              </a:lnSpc>
              <a:tabLst/>
            </a:pPr>
            <a:r>
              <a:rPr lang="en-US" sz="1400" dirty="0">
                <a:solidFill>
                  <a:schemeClr val="tx1">
                    <a:lumMod val="50000"/>
                  </a:schemeClr>
                </a:solidFill>
                <a:latin typeface="Montserrat SemiBold" panose="00000700000000000000" pitchFamily="2" charset="0"/>
                <a:ea typeface="Roboto Condensed Light" panose="02000000000000000000" pitchFamily="2" charset="0"/>
              </a:rPr>
              <a:t>Risk-Based Prioritization for Threat Preparedness</a:t>
            </a: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66" name="TextBox 65">
            <a:extLst>
              <a:ext uri="{FF2B5EF4-FFF2-40B4-BE49-F238E27FC236}">
                <a16:creationId xmlns:a16="http://schemas.microsoft.com/office/drawing/2014/main" id="{40470A49-21DF-40D5-A177-815890C96FB4}"/>
              </a:ext>
            </a:extLst>
          </p:cNvPr>
          <p:cNvSpPr txBox="1"/>
          <p:nvPr/>
        </p:nvSpPr>
        <p:spPr>
          <a:xfrm>
            <a:off x="-4160" y="2861479"/>
            <a:ext cx="3946386" cy="325189"/>
          </a:xfrm>
          <a:prstGeom prst="rect">
            <a:avLst/>
          </a:prstGeom>
        </p:spPr>
        <p:txBody>
          <a:bodyPr wrap="square" lIns="0" tIns="0" rIns="0" bIns="0" numCol="1" spcCol="360000" rtlCol="0">
            <a:noAutofit/>
          </a:bodyPr>
          <a:lstStyle/>
          <a:p>
            <a:pPr algn="ctr">
              <a:lnSpc>
                <a:spcPct val="110000"/>
              </a:lnSpc>
              <a:tabLst/>
            </a:pPr>
            <a:r>
              <a:rPr lang="en-CA" sz="1400" dirty="0">
                <a:solidFill>
                  <a:schemeClr val="bg1"/>
                </a:solidFill>
                <a:latin typeface="Montserrat SemiBold" panose="00000700000000000000" pitchFamily="2" charset="0"/>
                <a:ea typeface="Roboto Condensed Light" panose="02000000000000000000" pitchFamily="2" charset="0"/>
              </a:rPr>
              <a:t>Business Impact</a:t>
            </a:r>
          </a:p>
        </p:txBody>
      </p:sp>
      <p:sp>
        <p:nvSpPr>
          <p:cNvPr id="93" name="Rectangle 92">
            <a:extLst>
              <a:ext uri="{FF2B5EF4-FFF2-40B4-BE49-F238E27FC236}">
                <a16:creationId xmlns:a16="http://schemas.microsoft.com/office/drawing/2014/main" id="{0CC16BE7-9D7B-4B3A-85B6-3F2B816D23C1}"/>
              </a:ext>
            </a:extLst>
          </p:cNvPr>
          <p:cNvSpPr/>
          <p:nvPr/>
        </p:nvSpPr>
        <p:spPr>
          <a:xfrm flipH="1">
            <a:off x="1525076" y="3154551"/>
            <a:ext cx="951108" cy="539930"/>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How prepared are you for threat tactics?</a:t>
            </a:r>
          </a:p>
        </p:txBody>
      </p:sp>
      <p:sp>
        <p:nvSpPr>
          <p:cNvPr id="94" name="Rectangle 93">
            <a:extLst>
              <a:ext uri="{FF2B5EF4-FFF2-40B4-BE49-F238E27FC236}">
                <a16:creationId xmlns:a16="http://schemas.microsoft.com/office/drawing/2014/main" id="{04519425-184E-46B3-BA87-3CE8787007AE}"/>
              </a:ext>
            </a:extLst>
          </p:cNvPr>
          <p:cNvSpPr/>
          <p:nvPr/>
        </p:nvSpPr>
        <p:spPr>
          <a:xfrm flipH="1">
            <a:off x="5514944" y="3134287"/>
            <a:ext cx="951108" cy="539930"/>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What security protocols are in place?</a:t>
            </a:r>
          </a:p>
        </p:txBody>
      </p:sp>
      <p:sp>
        <p:nvSpPr>
          <p:cNvPr id="95" name="Rectangle 94">
            <a:extLst>
              <a:ext uri="{FF2B5EF4-FFF2-40B4-BE49-F238E27FC236}">
                <a16:creationId xmlns:a16="http://schemas.microsoft.com/office/drawing/2014/main" id="{CC774A0C-D6C6-4644-9E53-91294E26DFCE}"/>
              </a:ext>
            </a:extLst>
          </p:cNvPr>
          <p:cNvSpPr/>
          <p:nvPr/>
        </p:nvSpPr>
        <p:spPr>
          <a:xfrm flipH="1">
            <a:off x="4559069" y="4218228"/>
            <a:ext cx="1371600" cy="685800"/>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300" dirty="0">
                <a:solidFill>
                  <a:schemeClr val="tx1">
                    <a:lumMod val="50000"/>
                  </a:schemeClr>
                </a:solidFill>
                <a:latin typeface="Exo DemiBold" panose="02000703000000000000" pitchFamily="2" charset="0"/>
                <a:ea typeface="Roboto Light" panose="02000000000000000000" pitchFamily="2" charset="0"/>
              </a:rPr>
              <a:t>Mitigation Actions</a:t>
            </a:r>
          </a:p>
        </p:txBody>
      </p:sp>
      <p:sp>
        <p:nvSpPr>
          <p:cNvPr id="96" name="Rectangle 95">
            <a:extLst>
              <a:ext uri="{FF2B5EF4-FFF2-40B4-BE49-F238E27FC236}">
                <a16:creationId xmlns:a16="http://schemas.microsoft.com/office/drawing/2014/main" id="{A56F11DA-BDFB-4639-A959-9BE3D76AE45F}"/>
              </a:ext>
            </a:extLst>
          </p:cNvPr>
          <p:cNvSpPr/>
          <p:nvPr/>
        </p:nvSpPr>
        <p:spPr>
          <a:xfrm flipH="1">
            <a:off x="2017357" y="4218228"/>
            <a:ext cx="1371600" cy="685800"/>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300" dirty="0">
                <a:solidFill>
                  <a:schemeClr val="tx1">
                    <a:lumMod val="50000"/>
                  </a:schemeClr>
                </a:solidFill>
                <a:latin typeface="Exo DemiBold" panose="02000703000000000000" pitchFamily="2" charset="0"/>
                <a:ea typeface="Roboto Light" panose="02000000000000000000" pitchFamily="2" charset="0"/>
              </a:rPr>
              <a:t>Detection Actions</a:t>
            </a:r>
          </a:p>
        </p:txBody>
      </p:sp>
      <p:sp>
        <p:nvSpPr>
          <p:cNvPr id="55" name="Freeform: Shape 54">
            <a:extLst>
              <a:ext uri="{FF2B5EF4-FFF2-40B4-BE49-F238E27FC236}">
                <a16:creationId xmlns:a16="http://schemas.microsoft.com/office/drawing/2014/main" id="{E3B6F1D9-6722-427A-8853-758A93C01C1C}"/>
              </a:ext>
            </a:extLst>
          </p:cNvPr>
          <p:cNvSpPr/>
          <p:nvPr/>
        </p:nvSpPr>
        <p:spPr>
          <a:xfrm>
            <a:off x="38811" y="680871"/>
            <a:ext cx="7943342" cy="2862310"/>
          </a:xfrm>
          <a:custGeom>
            <a:avLst/>
            <a:gdLst>
              <a:gd name="connsiteX0" fmla="*/ 0 w 7956000"/>
              <a:gd name="connsiteY0" fmla="*/ 0 h 1655554"/>
              <a:gd name="connsiteX1" fmla="*/ 7956000 w 7956000"/>
              <a:gd name="connsiteY1" fmla="*/ 0 h 1655554"/>
              <a:gd name="connsiteX2" fmla="*/ 7956000 w 7956000"/>
              <a:gd name="connsiteY2" fmla="*/ 1260000 h 1655554"/>
              <a:gd name="connsiteX3" fmla="*/ 4153757 w 7956000"/>
              <a:gd name="connsiteY3" fmla="*/ 1260000 h 1655554"/>
              <a:gd name="connsiteX4" fmla="*/ 4153757 w 7956000"/>
              <a:gd name="connsiteY4" fmla="*/ 1449523 h 1655554"/>
              <a:gd name="connsiteX5" fmla="*/ 4347513 w 7956000"/>
              <a:gd name="connsiteY5" fmla="*/ 1449523 h 1655554"/>
              <a:gd name="connsiteX6" fmla="*/ 3960001 w 7956000"/>
              <a:gd name="connsiteY6" fmla="*/ 1655554 h 1655554"/>
              <a:gd name="connsiteX7" fmla="*/ 3572488 w 7956000"/>
              <a:gd name="connsiteY7" fmla="*/ 1449523 h 1655554"/>
              <a:gd name="connsiteX8" fmla="*/ 3766244 w 7956000"/>
              <a:gd name="connsiteY8" fmla="*/ 1449523 h 1655554"/>
              <a:gd name="connsiteX9" fmla="*/ 3766244 w 7956000"/>
              <a:gd name="connsiteY9" fmla="*/ 1260000 h 1655554"/>
              <a:gd name="connsiteX10" fmla="*/ 0 w 7956000"/>
              <a:gd name="connsiteY10" fmla="*/ 1260000 h 165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6000" h="1655554">
                <a:moveTo>
                  <a:pt x="0" y="0"/>
                </a:moveTo>
                <a:lnTo>
                  <a:pt x="7956000" y="0"/>
                </a:lnTo>
                <a:lnTo>
                  <a:pt x="7956000" y="1260000"/>
                </a:lnTo>
                <a:lnTo>
                  <a:pt x="4153757" y="1260000"/>
                </a:lnTo>
                <a:lnTo>
                  <a:pt x="4153757" y="1449523"/>
                </a:lnTo>
                <a:lnTo>
                  <a:pt x="4347513" y="1449523"/>
                </a:lnTo>
                <a:lnTo>
                  <a:pt x="3960001" y="1655554"/>
                </a:lnTo>
                <a:lnTo>
                  <a:pt x="3572488" y="1449523"/>
                </a:lnTo>
                <a:lnTo>
                  <a:pt x="3766244" y="1449523"/>
                </a:lnTo>
                <a:lnTo>
                  <a:pt x="3766244" y="1260000"/>
                </a:lnTo>
                <a:lnTo>
                  <a:pt x="0" y="1260000"/>
                </a:lnTo>
                <a:close/>
              </a:path>
            </a:pathLst>
          </a:cu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E33CC62B-B898-4F3A-8C04-A7168A9CEB21}"/>
              </a:ext>
            </a:extLst>
          </p:cNvPr>
          <p:cNvSpPr/>
          <p:nvPr/>
        </p:nvSpPr>
        <p:spPr>
          <a:xfrm flipH="1">
            <a:off x="6226347" y="1658363"/>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Command &amp; Control</a:t>
            </a:r>
          </a:p>
        </p:txBody>
      </p:sp>
      <p:sp>
        <p:nvSpPr>
          <p:cNvPr id="41" name="Rectangle 40">
            <a:extLst>
              <a:ext uri="{FF2B5EF4-FFF2-40B4-BE49-F238E27FC236}">
                <a16:creationId xmlns:a16="http://schemas.microsoft.com/office/drawing/2014/main" id="{5D1C96D8-3077-4CCA-A475-188E08C6C314}"/>
              </a:ext>
            </a:extLst>
          </p:cNvPr>
          <p:cNvSpPr/>
          <p:nvPr/>
        </p:nvSpPr>
        <p:spPr>
          <a:xfrm flipH="1">
            <a:off x="5162088" y="1656950"/>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Collection</a:t>
            </a:r>
          </a:p>
        </p:txBody>
      </p:sp>
      <p:sp>
        <p:nvSpPr>
          <p:cNvPr id="81" name="Rectangle 80">
            <a:extLst>
              <a:ext uri="{FF2B5EF4-FFF2-40B4-BE49-F238E27FC236}">
                <a16:creationId xmlns:a16="http://schemas.microsoft.com/office/drawing/2014/main" id="{8E041718-3637-4697-B4AC-79D84059FD5E}"/>
              </a:ext>
            </a:extLst>
          </p:cNvPr>
          <p:cNvSpPr/>
          <p:nvPr/>
        </p:nvSpPr>
        <p:spPr>
          <a:xfrm flipH="1">
            <a:off x="231998" y="1073857"/>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Reconnaissance</a:t>
            </a:r>
          </a:p>
        </p:txBody>
      </p:sp>
      <p:sp>
        <p:nvSpPr>
          <p:cNvPr id="82" name="Rectangle 81">
            <a:extLst>
              <a:ext uri="{FF2B5EF4-FFF2-40B4-BE49-F238E27FC236}">
                <a16:creationId xmlns:a16="http://schemas.microsoft.com/office/drawing/2014/main" id="{E34BBF0E-4EE4-4E00-8853-E55F97DFC338}"/>
              </a:ext>
            </a:extLst>
          </p:cNvPr>
          <p:cNvSpPr/>
          <p:nvPr/>
        </p:nvSpPr>
        <p:spPr>
          <a:xfrm flipH="1">
            <a:off x="4135582" y="2271704"/>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Impact</a:t>
            </a:r>
          </a:p>
        </p:txBody>
      </p:sp>
      <p:sp>
        <p:nvSpPr>
          <p:cNvPr id="83" name="Rectangle 82">
            <a:extLst>
              <a:ext uri="{FF2B5EF4-FFF2-40B4-BE49-F238E27FC236}">
                <a16:creationId xmlns:a16="http://schemas.microsoft.com/office/drawing/2014/main" id="{8F10D75A-A766-42CB-9474-EA91A61E8F29}"/>
              </a:ext>
            </a:extLst>
          </p:cNvPr>
          <p:cNvSpPr/>
          <p:nvPr/>
        </p:nvSpPr>
        <p:spPr>
          <a:xfrm flipH="1">
            <a:off x="1376607" y="1068353"/>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Resource Development</a:t>
            </a:r>
          </a:p>
        </p:txBody>
      </p:sp>
      <p:sp>
        <p:nvSpPr>
          <p:cNvPr id="84" name="Rectangle 83">
            <a:extLst>
              <a:ext uri="{FF2B5EF4-FFF2-40B4-BE49-F238E27FC236}">
                <a16:creationId xmlns:a16="http://schemas.microsoft.com/office/drawing/2014/main" id="{478FF7CE-675E-4DD9-9F3F-82333D22AE24}"/>
              </a:ext>
            </a:extLst>
          </p:cNvPr>
          <p:cNvSpPr/>
          <p:nvPr/>
        </p:nvSpPr>
        <p:spPr>
          <a:xfrm flipH="1">
            <a:off x="2978914" y="2285154"/>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Exfiltration</a:t>
            </a:r>
          </a:p>
        </p:txBody>
      </p:sp>
      <p:sp>
        <p:nvSpPr>
          <p:cNvPr id="85" name="Rectangle 84">
            <a:extLst>
              <a:ext uri="{FF2B5EF4-FFF2-40B4-BE49-F238E27FC236}">
                <a16:creationId xmlns:a16="http://schemas.microsoft.com/office/drawing/2014/main" id="{B5AF3600-0CFC-4CB1-8FBE-2906014CBEDC}"/>
              </a:ext>
            </a:extLst>
          </p:cNvPr>
          <p:cNvSpPr/>
          <p:nvPr/>
        </p:nvSpPr>
        <p:spPr>
          <a:xfrm flipH="1">
            <a:off x="4097829" y="1656950"/>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Lateral Movement</a:t>
            </a:r>
          </a:p>
        </p:txBody>
      </p:sp>
      <p:sp>
        <p:nvSpPr>
          <p:cNvPr id="86" name="Rectangle 85">
            <a:extLst>
              <a:ext uri="{FF2B5EF4-FFF2-40B4-BE49-F238E27FC236}">
                <a16:creationId xmlns:a16="http://schemas.microsoft.com/office/drawing/2014/main" id="{F6FFC222-C297-460B-A9C0-5AF83844EE19}"/>
              </a:ext>
            </a:extLst>
          </p:cNvPr>
          <p:cNvSpPr/>
          <p:nvPr/>
        </p:nvSpPr>
        <p:spPr>
          <a:xfrm flipH="1">
            <a:off x="2507831" y="1062838"/>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Initial Access</a:t>
            </a:r>
          </a:p>
        </p:txBody>
      </p:sp>
      <p:sp>
        <p:nvSpPr>
          <p:cNvPr id="87" name="Rectangle 86">
            <a:extLst>
              <a:ext uri="{FF2B5EF4-FFF2-40B4-BE49-F238E27FC236}">
                <a16:creationId xmlns:a16="http://schemas.microsoft.com/office/drawing/2014/main" id="{1E4C7328-A76D-4F55-83BF-37905CD153D0}"/>
              </a:ext>
            </a:extLst>
          </p:cNvPr>
          <p:cNvSpPr/>
          <p:nvPr/>
        </p:nvSpPr>
        <p:spPr>
          <a:xfrm flipH="1">
            <a:off x="2983946" y="1656950"/>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Discovery</a:t>
            </a:r>
          </a:p>
        </p:txBody>
      </p:sp>
      <p:sp>
        <p:nvSpPr>
          <p:cNvPr id="88" name="Rectangle 87">
            <a:extLst>
              <a:ext uri="{FF2B5EF4-FFF2-40B4-BE49-F238E27FC236}">
                <a16:creationId xmlns:a16="http://schemas.microsoft.com/office/drawing/2014/main" id="{C076880E-7493-4E73-91C2-3B1A228E4638}"/>
              </a:ext>
            </a:extLst>
          </p:cNvPr>
          <p:cNvSpPr/>
          <p:nvPr/>
        </p:nvSpPr>
        <p:spPr>
          <a:xfrm flipH="1">
            <a:off x="1816860" y="1656950"/>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Credential Access</a:t>
            </a:r>
          </a:p>
        </p:txBody>
      </p:sp>
      <p:sp>
        <p:nvSpPr>
          <p:cNvPr id="89" name="Rectangle 88">
            <a:extLst>
              <a:ext uri="{FF2B5EF4-FFF2-40B4-BE49-F238E27FC236}">
                <a16:creationId xmlns:a16="http://schemas.microsoft.com/office/drawing/2014/main" id="{1687BD23-5CE3-4CD2-8406-3EEB630512B9}"/>
              </a:ext>
            </a:extLst>
          </p:cNvPr>
          <p:cNvSpPr/>
          <p:nvPr/>
        </p:nvSpPr>
        <p:spPr>
          <a:xfrm flipH="1">
            <a:off x="4713417" y="1062838"/>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Persistence</a:t>
            </a:r>
          </a:p>
        </p:txBody>
      </p:sp>
      <p:sp>
        <p:nvSpPr>
          <p:cNvPr id="90" name="Rectangle 89">
            <a:extLst>
              <a:ext uri="{FF2B5EF4-FFF2-40B4-BE49-F238E27FC236}">
                <a16:creationId xmlns:a16="http://schemas.microsoft.com/office/drawing/2014/main" id="{B16D9C47-40F7-44E8-AE69-219EB513A061}"/>
              </a:ext>
            </a:extLst>
          </p:cNvPr>
          <p:cNvSpPr/>
          <p:nvPr/>
        </p:nvSpPr>
        <p:spPr>
          <a:xfrm flipH="1">
            <a:off x="3613058" y="1056160"/>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Execution</a:t>
            </a:r>
          </a:p>
        </p:txBody>
      </p:sp>
      <p:sp>
        <p:nvSpPr>
          <p:cNvPr id="91" name="Rectangle 90">
            <a:extLst>
              <a:ext uri="{FF2B5EF4-FFF2-40B4-BE49-F238E27FC236}">
                <a16:creationId xmlns:a16="http://schemas.microsoft.com/office/drawing/2014/main" id="{72418B1B-6309-4830-92EB-313CABA358F6}"/>
              </a:ext>
            </a:extLst>
          </p:cNvPr>
          <p:cNvSpPr/>
          <p:nvPr/>
        </p:nvSpPr>
        <p:spPr>
          <a:xfrm flipH="1">
            <a:off x="6855350" y="1062839"/>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Defense Evasion</a:t>
            </a:r>
          </a:p>
        </p:txBody>
      </p:sp>
      <p:sp>
        <p:nvSpPr>
          <p:cNvPr id="92" name="Rectangle 91">
            <a:extLst>
              <a:ext uri="{FF2B5EF4-FFF2-40B4-BE49-F238E27FC236}">
                <a16:creationId xmlns:a16="http://schemas.microsoft.com/office/drawing/2014/main" id="{F3E3B472-23F1-4006-88E2-B8E5A80BF471}"/>
              </a:ext>
            </a:extLst>
          </p:cNvPr>
          <p:cNvSpPr/>
          <p:nvPr/>
        </p:nvSpPr>
        <p:spPr>
          <a:xfrm flipH="1">
            <a:off x="5789504" y="1058482"/>
            <a:ext cx="1005840" cy="499847"/>
          </a:xfrm>
          <a:prstGeom prst="rect">
            <a:avLst/>
          </a:prstGeom>
          <a:gradFill flip="none" rotWithShape="1">
            <a:gsLst>
              <a:gs pos="0">
                <a:schemeClr val="accent6"/>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Privilege Escalation</a:t>
            </a:r>
          </a:p>
        </p:txBody>
      </p:sp>
      <p:sp>
        <p:nvSpPr>
          <p:cNvPr id="60" name="TextBox 59">
            <a:extLst>
              <a:ext uri="{FF2B5EF4-FFF2-40B4-BE49-F238E27FC236}">
                <a16:creationId xmlns:a16="http://schemas.microsoft.com/office/drawing/2014/main" id="{FD613793-4D88-4966-9E74-731F84019A91}"/>
              </a:ext>
            </a:extLst>
          </p:cNvPr>
          <p:cNvSpPr txBox="1"/>
          <p:nvPr/>
        </p:nvSpPr>
        <p:spPr>
          <a:xfrm>
            <a:off x="2275764" y="716042"/>
            <a:ext cx="3513741" cy="325189"/>
          </a:xfrm>
          <a:prstGeom prst="rect">
            <a:avLst/>
          </a:prstGeom>
        </p:spPr>
        <p:txBody>
          <a:bodyPr wrap="square" lIns="0" tIns="0" rIns="0" bIns="0" numCol="1" spcCol="360000" rtlCol="0">
            <a:noAutofit/>
          </a:bodyPr>
          <a:lstStyle/>
          <a:p>
            <a:pPr algn="ctr">
              <a:lnSpc>
                <a:spcPct val="110000"/>
              </a:lnSpc>
              <a:tabLst/>
            </a:pPr>
            <a:r>
              <a:rPr lang="en-US" sz="1400" dirty="0">
                <a:solidFill>
                  <a:schemeClr val="bg1"/>
                </a:solidFill>
                <a:latin typeface="Montserrat SemiBold" panose="00000700000000000000" pitchFamily="2" charset="0"/>
                <a:ea typeface="Roboto Condensed Light" panose="02000000000000000000" pitchFamily="2" charset="0"/>
              </a:rPr>
              <a:t>Attack Tactics</a:t>
            </a:r>
            <a:endParaRPr lang="en-CA" sz="1400" dirty="0">
              <a:solidFill>
                <a:schemeClr val="bg1"/>
              </a:solidFill>
              <a:latin typeface="Montserrat SemiBold" panose="00000700000000000000" pitchFamily="2" charset="0"/>
              <a:ea typeface="Roboto Condensed Light" panose="02000000000000000000" pitchFamily="2" charset="0"/>
            </a:endParaRPr>
          </a:p>
        </p:txBody>
      </p:sp>
      <p:cxnSp>
        <p:nvCxnSpPr>
          <p:cNvPr id="4" name="Connector: Elbow 3">
            <a:extLst>
              <a:ext uri="{FF2B5EF4-FFF2-40B4-BE49-F238E27FC236}">
                <a16:creationId xmlns:a16="http://schemas.microsoft.com/office/drawing/2014/main" id="{370A4C69-EC30-47F3-9A03-0D1CCF584CC0}"/>
              </a:ext>
            </a:extLst>
          </p:cNvPr>
          <p:cNvCxnSpPr>
            <a:cxnSpLocks/>
            <a:stCxn id="96" idx="1"/>
            <a:endCxn id="61" idx="0"/>
          </p:cNvCxnSpPr>
          <p:nvPr/>
        </p:nvCxnSpPr>
        <p:spPr>
          <a:xfrm>
            <a:off x="3388957" y="4561128"/>
            <a:ext cx="601733" cy="379025"/>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9065CEDC-6412-4606-8C32-472C038F0875}"/>
              </a:ext>
            </a:extLst>
          </p:cNvPr>
          <p:cNvCxnSpPr>
            <a:cxnSpLocks/>
            <a:stCxn id="95" idx="3"/>
            <a:endCxn id="61" idx="0"/>
          </p:cNvCxnSpPr>
          <p:nvPr/>
        </p:nvCxnSpPr>
        <p:spPr>
          <a:xfrm rot="10800000" flipV="1">
            <a:off x="3990691" y="4561127"/>
            <a:ext cx="568379" cy="379025"/>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018C2F7-556A-4DC6-9501-9A82BE260FCC}"/>
              </a:ext>
            </a:extLst>
          </p:cNvPr>
          <p:cNvSpPr/>
          <p:nvPr/>
        </p:nvSpPr>
        <p:spPr>
          <a:xfrm flipH="1">
            <a:off x="2057866" y="5819209"/>
            <a:ext cx="1005840" cy="4998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Reconnaissance</a:t>
            </a:r>
          </a:p>
        </p:txBody>
      </p:sp>
      <p:sp>
        <p:nvSpPr>
          <p:cNvPr id="44" name="Rectangle 43">
            <a:extLst>
              <a:ext uri="{FF2B5EF4-FFF2-40B4-BE49-F238E27FC236}">
                <a16:creationId xmlns:a16="http://schemas.microsoft.com/office/drawing/2014/main" id="{20285919-0918-4C4B-A876-B5567638C967}"/>
              </a:ext>
            </a:extLst>
          </p:cNvPr>
          <p:cNvSpPr/>
          <p:nvPr/>
        </p:nvSpPr>
        <p:spPr>
          <a:xfrm flipH="1">
            <a:off x="6613621" y="5619247"/>
            <a:ext cx="1005840" cy="49984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bg1"/>
                </a:solidFill>
                <a:latin typeface="Exo DemiBold" panose="02000703000000000000" pitchFamily="2" charset="0"/>
                <a:ea typeface="Roboto Light" panose="02000000000000000000" pitchFamily="2" charset="0"/>
              </a:rPr>
              <a:t>Defense Evasion</a:t>
            </a:r>
          </a:p>
        </p:txBody>
      </p:sp>
      <p:sp>
        <p:nvSpPr>
          <p:cNvPr id="47" name="Rectangle 46">
            <a:extLst>
              <a:ext uri="{FF2B5EF4-FFF2-40B4-BE49-F238E27FC236}">
                <a16:creationId xmlns:a16="http://schemas.microsoft.com/office/drawing/2014/main" id="{980E2F39-C95A-4BD7-9D8D-61D65D621E0E}"/>
              </a:ext>
            </a:extLst>
          </p:cNvPr>
          <p:cNvSpPr/>
          <p:nvPr/>
        </p:nvSpPr>
        <p:spPr>
          <a:xfrm flipH="1">
            <a:off x="3475436" y="6113148"/>
            <a:ext cx="1005840" cy="4998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Credential Access</a:t>
            </a:r>
          </a:p>
        </p:txBody>
      </p:sp>
      <p:sp>
        <p:nvSpPr>
          <p:cNvPr id="48" name="Rectangle 47">
            <a:extLst>
              <a:ext uri="{FF2B5EF4-FFF2-40B4-BE49-F238E27FC236}">
                <a16:creationId xmlns:a16="http://schemas.microsoft.com/office/drawing/2014/main" id="{D047A45C-2ABD-47B2-B47C-BE1CEB517231}"/>
              </a:ext>
            </a:extLst>
          </p:cNvPr>
          <p:cNvSpPr/>
          <p:nvPr/>
        </p:nvSpPr>
        <p:spPr>
          <a:xfrm flipH="1">
            <a:off x="489444" y="5607254"/>
            <a:ext cx="1005840" cy="49984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bg1"/>
                </a:solidFill>
                <a:latin typeface="Exo DemiBold" panose="02000703000000000000" pitchFamily="2" charset="0"/>
                <a:ea typeface="Roboto Light" panose="02000000000000000000" pitchFamily="2" charset="0"/>
              </a:rPr>
              <a:t>Exfiltration</a:t>
            </a:r>
          </a:p>
        </p:txBody>
      </p:sp>
      <p:sp>
        <p:nvSpPr>
          <p:cNvPr id="49" name="Rectangle 48">
            <a:extLst>
              <a:ext uri="{FF2B5EF4-FFF2-40B4-BE49-F238E27FC236}">
                <a16:creationId xmlns:a16="http://schemas.microsoft.com/office/drawing/2014/main" id="{44496877-96E2-4939-A5DB-994C75D3FFD4}"/>
              </a:ext>
            </a:extLst>
          </p:cNvPr>
          <p:cNvSpPr/>
          <p:nvPr/>
        </p:nvSpPr>
        <p:spPr>
          <a:xfrm flipH="1">
            <a:off x="5018999" y="5819210"/>
            <a:ext cx="1005840" cy="499847"/>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a:solidFill>
                  <a:schemeClr val="tx1">
                    <a:lumMod val="50000"/>
                  </a:schemeClr>
                </a:solidFill>
                <a:latin typeface="Exo DemiBold" panose="02000703000000000000" pitchFamily="2" charset="0"/>
                <a:ea typeface="Roboto Light" panose="02000000000000000000" pitchFamily="2" charset="0"/>
              </a:rPr>
              <a:t>Lateral Movement</a:t>
            </a:r>
          </a:p>
        </p:txBody>
      </p:sp>
      <p:sp>
        <p:nvSpPr>
          <p:cNvPr id="9" name="TextBox 8">
            <a:extLst>
              <a:ext uri="{FF2B5EF4-FFF2-40B4-BE49-F238E27FC236}">
                <a16:creationId xmlns:a16="http://schemas.microsoft.com/office/drawing/2014/main" id="{77BAE76C-31CA-4B42-A0AE-85D0C7DB5688}"/>
              </a:ext>
            </a:extLst>
          </p:cNvPr>
          <p:cNvSpPr txBox="1"/>
          <p:nvPr/>
        </p:nvSpPr>
        <p:spPr>
          <a:xfrm>
            <a:off x="231998" y="5301435"/>
            <a:ext cx="1401917" cy="167349"/>
          </a:xfrm>
          <a:prstGeom prst="rect">
            <a:avLst/>
          </a:prstGeom>
        </p:spPr>
        <p:txBody>
          <a:bodyPr wrap="square" lIns="0" tIns="0" rIns="0" bIns="0" numCol="1" spcCol="360000" rtlCol="0">
            <a:noAutofit/>
          </a:bodyPr>
          <a:lstStyle/>
          <a:p>
            <a:pPr algn="ctr">
              <a:lnSpc>
                <a:spcPct val="110000"/>
              </a:lnSpc>
              <a:tabLst/>
            </a:pPr>
            <a:r>
              <a:rPr lang="en-CA" sz="1350" dirty="0">
                <a:solidFill>
                  <a:schemeClr val="tx1">
                    <a:lumMod val="50000"/>
                  </a:schemeClr>
                </a:solidFill>
                <a:latin typeface="Exo DemiBold" panose="02000703000000000000" pitchFamily="2" charset="0"/>
                <a:ea typeface="Roboto Condensed Light" panose="02000000000000000000" pitchFamily="2" charset="0"/>
              </a:rPr>
              <a:t>Prepared</a:t>
            </a:r>
          </a:p>
        </p:txBody>
      </p:sp>
      <p:sp>
        <p:nvSpPr>
          <p:cNvPr id="64" name="TextBox 63">
            <a:extLst>
              <a:ext uri="{FF2B5EF4-FFF2-40B4-BE49-F238E27FC236}">
                <a16:creationId xmlns:a16="http://schemas.microsoft.com/office/drawing/2014/main" id="{00E100F8-0A33-40EA-A9DB-FC730D23F86A}"/>
              </a:ext>
            </a:extLst>
          </p:cNvPr>
          <p:cNvSpPr txBox="1"/>
          <p:nvPr/>
        </p:nvSpPr>
        <p:spPr>
          <a:xfrm>
            <a:off x="1848725" y="5365217"/>
            <a:ext cx="1354489" cy="159609"/>
          </a:xfrm>
          <a:prstGeom prst="rect">
            <a:avLst/>
          </a:prstGeom>
        </p:spPr>
        <p:txBody>
          <a:bodyPr wrap="square" lIns="0" tIns="0" rIns="0" bIns="0" numCol="1" spcCol="360000" rtlCol="0">
            <a:noAutofit/>
          </a:bodyPr>
          <a:lstStyle/>
          <a:p>
            <a:pPr algn="ctr">
              <a:lnSpc>
                <a:spcPct val="110000"/>
              </a:lnSpc>
              <a:tabLst/>
            </a:pPr>
            <a:r>
              <a:rPr lang="en-CA" sz="1350" dirty="0">
                <a:solidFill>
                  <a:schemeClr val="tx1">
                    <a:lumMod val="50000"/>
                  </a:schemeClr>
                </a:solidFill>
                <a:latin typeface="Exo DemiBold" panose="02000703000000000000" pitchFamily="2" charset="0"/>
                <a:ea typeface="Roboto Condensed Light" panose="02000000000000000000" pitchFamily="2" charset="0"/>
              </a:rPr>
              <a:t>Mostly Prepared</a:t>
            </a:r>
          </a:p>
        </p:txBody>
      </p:sp>
      <p:sp>
        <p:nvSpPr>
          <p:cNvPr id="65" name="TextBox 64">
            <a:extLst>
              <a:ext uri="{FF2B5EF4-FFF2-40B4-BE49-F238E27FC236}">
                <a16:creationId xmlns:a16="http://schemas.microsoft.com/office/drawing/2014/main" id="{057195A6-3655-465F-9BFA-2F9F048AF46C}"/>
              </a:ext>
            </a:extLst>
          </p:cNvPr>
          <p:cNvSpPr txBox="1"/>
          <p:nvPr/>
        </p:nvSpPr>
        <p:spPr>
          <a:xfrm>
            <a:off x="3283795" y="5660822"/>
            <a:ext cx="1401917" cy="263328"/>
          </a:xfrm>
          <a:prstGeom prst="rect">
            <a:avLst/>
          </a:prstGeom>
        </p:spPr>
        <p:txBody>
          <a:bodyPr wrap="square" lIns="0" tIns="0" rIns="0" bIns="0" numCol="1" spcCol="360000" rtlCol="0">
            <a:noAutofit/>
          </a:bodyPr>
          <a:lstStyle/>
          <a:p>
            <a:pPr algn="ctr">
              <a:lnSpc>
                <a:spcPct val="110000"/>
              </a:lnSpc>
              <a:tabLst/>
            </a:pPr>
            <a:r>
              <a:rPr lang="en-CA" sz="1350" dirty="0">
                <a:solidFill>
                  <a:schemeClr val="tx1">
                    <a:lumMod val="50000"/>
                  </a:schemeClr>
                </a:solidFill>
                <a:latin typeface="Exo DemiBold" panose="02000703000000000000" pitchFamily="2" charset="0"/>
                <a:ea typeface="Roboto Condensed Light" panose="02000000000000000000" pitchFamily="2" charset="0"/>
              </a:rPr>
              <a:t>Somewhat Prepared</a:t>
            </a:r>
          </a:p>
        </p:txBody>
      </p:sp>
      <p:sp>
        <p:nvSpPr>
          <p:cNvPr id="67" name="TextBox 66">
            <a:extLst>
              <a:ext uri="{FF2B5EF4-FFF2-40B4-BE49-F238E27FC236}">
                <a16:creationId xmlns:a16="http://schemas.microsoft.com/office/drawing/2014/main" id="{00842AE5-70F4-4C9A-BCB5-ECC22C5D4108}"/>
              </a:ext>
            </a:extLst>
          </p:cNvPr>
          <p:cNvSpPr txBox="1"/>
          <p:nvPr/>
        </p:nvSpPr>
        <p:spPr>
          <a:xfrm>
            <a:off x="4916122" y="5368321"/>
            <a:ext cx="1226378" cy="201737"/>
          </a:xfrm>
          <a:prstGeom prst="rect">
            <a:avLst/>
          </a:prstGeom>
        </p:spPr>
        <p:txBody>
          <a:bodyPr wrap="square" lIns="0" tIns="0" rIns="0" bIns="0" numCol="1" spcCol="360000" rtlCol="0">
            <a:noAutofit/>
          </a:bodyPr>
          <a:lstStyle/>
          <a:p>
            <a:pPr algn="ctr">
              <a:lnSpc>
                <a:spcPct val="110000"/>
              </a:lnSpc>
              <a:tabLst/>
            </a:pPr>
            <a:r>
              <a:rPr lang="en-CA" sz="1350" dirty="0">
                <a:solidFill>
                  <a:schemeClr val="tx1">
                    <a:lumMod val="50000"/>
                  </a:schemeClr>
                </a:solidFill>
                <a:latin typeface="Exo DemiBold" panose="02000703000000000000" pitchFamily="2" charset="0"/>
                <a:ea typeface="Roboto Condensed Light" panose="02000000000000000000" pitchFamily="2" charset="0"/>
              </a:rPr>
              <a:t>Mostly Unprepared</a:t>
            </a:r>
          </a:p>
        </p:txBody>
      </p:sp>
      <p:sp>
        <p:nvSpPr>
          <p:cNvPr id="68" name="TextBox 67">
            <a:extLst>
              <a:ext uri="{FF2B5EF4-FFF2-40B4-BE49-F238E27FC236}">
                <a16:creationId xmlns:a16="http://schemas.microsoft.com/office/drawing/2014/main" id="{CB07BFCF-893E-4B23-A31C-1BEE98A5A267}"/>
              </a:ext>
            </a:extLst>
          </p:cNvPr>
          <p:cNvSpPr txBox="1"/>
          <p:nvPr/>
        </p:nvSpPr>
        <p:spPr>
          <a:xfrm>
            <a:off x="6437460" y="5281628"/>
            <a:ext cx="1401917" cy="167349"/>
          </a:xfrm>
          <a:prstGeom prst="rect">
            <a:avLst/>
          </a:prstGeom>
        </p:spPr>
        <p:txBody>
          <a:bodyPr wrap="square" lIns="0" tIns="0" rIns="0" bIns="0" numCol="1" spcCol="360000" rtlCol="0">
            <a:noAutofit/>
          </a:bodyPr>
          <a:lstStyle/>
          <a:p>
            <a:pPr algn="ctr">
              <a:lnSpc>
                <a:spcPct val="110000"/>
              </a:lnSpc>
              <a:tabLst/>
            </a:pPr>
            <a:r>
              <a:rPr lang="en-CA" sz="1350" dirty="0">
                <a:solidFill>
                  <a:schemeClr val="tx1">
                    <a:lumMod val="50000"/>
                  </a:schemeClr>
                </a:solidFill>
                <a:latin typeface="Exo DemiBold" panose="02000703000000000000" pitchFamily="2" charset="0"/>
                <a:ea typeface="Roboto Condensed Light" panose="02000000000000000000" pitchFamily="2" charset="0"/>
              </a:rPr>
              <a:t>Unprepared</a:t>
            </a:r>
          </a:p>
        </p:txBody>
      </p:sp>
    </p:spTree>
    <p:extLst>
      <p:ext uri="{BB962C8B-B14F-4D97-AF65-F5344CB8AC3E}">
        <p14:creationId xmlns:p14="http://schemas.microsoft.com/office/powerpoint/2010/main" val="170665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1A9BD7-94BD-47E9-81B9-CA6D084ACCA6}"/>
              </a:ext>
            </a:extLst>
          </p:cNvPr>
          <p:cNvSpPr/>
          <p:nvPr/>
        </p:nvSpPr>
        <p:spPr>
          <a:xfrm>
            <a:off x="9311413" y="0"/>
            <a:ext cx="2909094" cy="6858000"/>
          </a:xfrm>
          <a:prstGeom prst="rect">
            <a:avLst/>
          </a:prstGeom>
          <a:gradFill flip="none" rotWithShape="1">
            <a:gsLst>
              <a:gs pos="0">
                <a:schemeClr val="accent1"/>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 Placeholder 7">
            <a:extLst>
              <a:ext uri="{FF2B5EF4-FFF2-40B4-BE49-F238E27FC236}">
                <a16:creationId xmlns:a16="http://schemas.microsoft.com/office/drawing/2014/main" id="{6FFAE301-C08C-416E-900C-E17533EF6A7A}"/>
              </a:ext>
            </a:extLst>
          </p:cNvPr>
          <p:cNvSpPr txBox="1">
            <a:spLocks/>
          </p:cNvSpPr>
          <p:nvPr/>
        </p:nvSpPr>
        <p:spPr>
          <a:xfrm>
            <a:off x="9443678" y="1390459"/>
            <a:ext cx="2749909" cy="4857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mj-lt"/>
              <a:buAutoNum type="arabicPeriod"/>
            </a:pPr>
            <a:r>
              <a:rPr lang="en-CA" sz="1600" dirty="0">
                <a:solidFill>
                  <a:schemeClr val="bg1"/>
                </a:solidFill>
                <a:latin typeface="Roboto Condensed Light" panose="02000000000000000000" pitchFamily="2" charset="0"/>
              </a:rPr>
              <a:t>A structured approach to understanding the tactics, techniques, and sub-techniques facing your enterprise.</a:t>
            </a:r>
          </a:p>
          <a:p>
            <a:pPr marL="342900" indent="-342900">
              <a:lnSpc>
                <a:spcPct val="110000"/>
              </a:lnSpc>
              <a:buFont typeface="+mj-lt"/>
              <a:buAutoNum type="arabicPeriod"/>
            </a:pPr>
            <a:r>
              <a:rPr lang="en-CA" sz="1600" dirty="0">
                <a:solidFill>
                  <a:schemeClr val="bg1"/>
                </a:solidFill>
                <a:latin typeface="Roboto Condensed Light" panose="02000000000000000000" pitchFamily="2" charset="0"/>
              </a:rPr>
              <a:t>A dynamic toolset that responds to your unique environment and is customized to understand your threat preparedness.</a:t>
            </a:r>
          </a:p>
          <a:p>
            <a:pPr marL="342900" indent="-342900">
              <a:lnSpc>
                <a:spcPct val="110000"/>
              </a:lnSpc>
              <a:buFont typeface="+mj-lt"/>
              <a:buAutoNum type="arabicPeriod"/>
            </a:pPr>
            <a:r>
              <a:rPr lang="en-CA" sz="1600" dirty="0">
                <a:solidFill>
                  <a:schemeClr val="bg1"/>
                </a:solidFill>
                <a:latin typeface="Roboto Condensed Light" panose="02000000000000000000" pitchFamily="2" charset="0"/>
              </a:rPr>
              <a:t>Visually appealing templates to communicate and socialize the tactics and techniques.</a:t>
            </a:r>
            <a:endParaRPr lang="en-US" sz="1600" dirty="0">
              <a:solidFill>
                <a:schemeClr val="bg1"/>
              </a:solidFill>
              <a:latin typeface="Roboto Condensed Light" panose="02000000000000000000" pitchFamily="2" charset="0"/>
            </a:endParaRPr>
          </a:p>
        </p:txBody>
      </p:sp>
      <p:sp>
        <p:nvSpPr>
          <p:cNvPr id="10" name="TextBox 9">
            <a:extLst>
              <a:ext uri="{FF2B5EF4-FFF2-40B4-BE49-F238E27FC236}">
                <a16:creationId xmlns:a16="http://schemas.microsoft.com/office/drawing/2014/main" id="{55CFEFE1-AC10-4751-873C-8AF0D922F19A}"/>
              </a:ext>
            </a:extLst>
          </p:cNvPr>
          <p:cNvSpPr txBox="1"/>
          <p:nvPr>
            <p:custDataLst>
              <p:tags r:id="rId1"/>
            </p:custDataLst>
          </p:nvPr>
        </p:nvSpPr>
        <p:spPr>
          <a:xfrm>
            <a:off x="9177300" y="736139"/>
            <a:ext cx="2909092" cy="499441"/>
          </a:xfrm>
          <a:prstGeom prst="rect">
            <a:avLst/>
          </a:prstGeom>
        </p:spPr>
        <p:txBody>
          <a:bodyPr vert="horz" wrap="square" lIns="0" tIns="6931" rIns="0" bIns="0" rtlCol="0">
            <a:spAutoFit/>
          </a:bodyPr>
          <a:lstStyle/>
          <a:p>
            <a:pPr marL="7701" marR="242975" algn="ctr">
              <a:spcBef>
                <a:spcPts val="55"/>
              </a:spcBef>
            </a:pPr>
            <a:r>
              <a:rPr lang="en-US" sz="1600" b="1" spc="-30" dirty="0">
                <a:solidFill>
                  <a:schemeClr val="bg1"/>
                </a:solidFill>
                <a:latin typeface="Montserrat" panose="00000500000000000000" pitchFamily="2" charset="0"/>
                <a:cs typeface="Arial Narrow"/>
              </a:rPr>
              <a:t>The Info-Tech Understanding:</a:t>
            </a:r>
            <a:endParaRPr lang="en-CA" sz="1600" b="1" spc="-30" dirty="0">
              <a:solidFill>
                <a:schemeClr val="bg1"/>
              </a:solidFill>
              <a:latin typeface="Montserrat" panose="00000500000000000000" pitchFamily="2" charset="0"/>
              <a:cs typeface="Arial Narrow"/>
            </a:endParaRPr>
          </a:p>
        </p:txBody>
      </p:sp>
      <p:pic>
        <p:nvPicPr>
          <p:cNvPr id="12" name="Picture 11">
            <a:extLst>
              <a:ext uri="{FF2B5EF4-FFF2-40B4-BE49-F238E27FC236}">
                <a16:creationId xmlns:a16="http://schemas.microsoft.com/office/drawing/2014/main" id="{CFBC7769-DB87-45CC-9680-3FF68D95B90C}"/>
              </a:ext>
            </a:extLst>
          </p:cNvPr>
          <p:cNvPicPr>
            <a:picLocks noChangeAspect="1"/>
          </p:cNvPicPr>
          <p:nvPr/>
        </p:nvPicPr>
        <p:blipFill>
          <a:blip r:embed="rId4"/>
          <a:stretch>
            <a:fillRect/>
          </a:stretch>
        </p:blipFill>
        <p:spPr>
          <a:xfrm>
            <a:off x="9177300" y="-71518"/>
            <a:ext cx="923025" cy="923025"/>
          </a:xfrm>
          <a:prstGeom prst="rect">
            <a:avLst/>
          </a:prstGeom>
        </p:spPr>
      </p:pic>
      <p:sp>
        <p:nvSpPr>
          <p:cNvPr id="14" name="Title 2">
            <a:extLst>
              <a:ext uri="{FF2B5EF4-FFF2-40B4-BE49-F238E27FC236}">
                <a16:creationId xmlns:a16="http://schemas.microsoft.com/office/drawing/2014/main" id="{0A9B85E7-9DE5-43CF-A89B-D40486CA1922}"/>
              </a:ext>
            </a:extLst>
          </p:cNvPr>
          <p:cNvSpPr>
            <a:spLocks noGrp="1"/>
          </p:cNvSpPr>
          <p:nvPr>
            <p:ph type="title"/>
          </p:nvPr>
        </p:nvSpPr>
        <p:spPr>
          <a:xfrm>
            <a:off x="161182" y="266307"/>
            <a:ext cx="7688212" cy="677350"/>
          </a:xfrm>
        </p:spPr>
        <p:txBody>
          <a:bodyPr/>
          <a:lstStyle/>
          <a:p>
            <a:r>
              <a:rPr lang="en-CA" b="0" dirty="0">
                <a:solidFill>
                  <a:schemeClr val="accent1"/>
                </a:solidFill>
                <a:effectLst/>
                <a:latin typeface="Montserrat SemiBold" panose="00000700000000000000" pitchFamily="2" charset="0"/>
              </a:rPr>
              <a:t>MITRE</a:t>
            </a:r>
            <a:r>
              <a:rPr lang="en-CA" b="0" dirty="0">
                <a:effectLst/>
                <a:latin typeface="Montserrat SemiBold" panose="00000700000000000000" pitchFamily="2" charset="0"/>
              </a:rPr>
              <a:t> </a:t>
            </a:r>
            <a:r>
              <a:rPr lang="en-CA" b="0" dirty="0">
                <a:solidFill>
                  <a:schemeClr val="accent5"/>
                </a:solidFill>
                <a:effectLst/>
                <a:latin typeface="Montserrat SemiBold" panose="00000700000000000000" pitchFamily="2" charset="0"/>
              </a:rPr>
              <a:t>ATT&amp;CK</a:t>
            </a:r>
            <a:r>
              <a:rPr lang="en-CA" b="0" baseline="30000" dirty="0">
                <a:solidFill>
                  <a:schemeClr val="accent5"/>
                </a:solidFill>
                <a:effectLst/>
                <a:latin typeface="Montserrat SemiBold" panose="00000700000000000000" pitchFamily="2" charset="0"/>
              </a:rPr>
              <a:t>®</a:t>
            </a:r>
            <a:r>
              <a:rPr lang="en-US" b="0" i="1" baseline="30000" dirty="0">
                <a:effectLst/>
                <a:latin typeface="Montserrat SemiBold" panose="00000700000000000000" pitchFamily="2" charset="0"/>
              </a:rPr>
              <a:t> </a:t>
            </a:r>
            <a:r>
              <a:rPr lang="en-US" dirty="0"/>
              <a:t>Framework</a:t>
            </a:r>
          </a:p>
        </p:txBody>
      </p:sp>
      <p:pic>
        <p:nvPicPr>
          <p:cNvPr id="5" name="Picture 4">
            <a:extLst>
              <a:ext uri="{FF2B5EF4-FFF2-40B4-BE49-F238E27FC236}">
                <a16:creationId xmlns:a16="http://schemas.microsoft.com/office/drawing/2014/main" id="{24D039D7-A77C-42A5-80C0-50ABB81CB3CD}"/>
              </a:ext>
            </a:extLst>
          </p:cNvPr>
          <p:cNvPicPr>
            <a:picLocks noChangeAspect="1"/>
          </p:cNvPicPr>
          <p:nvPr/>
        </p:nvPicPr>
        <p:blipFill>
          <a:blip r:embed="rId5"/>
          <a:stretch>
            <a:fillRect/>
          </a:stretch>
        </p:blipFill>
        <p:spPr>
          <a:xfrm>
            <a:off x="11379" y="1062805"/>
            <a:ext cx="9298187" cy="5184666"/>
          </a:xfrm>
          <a:prstGeom prst="rect">
            <a:avLst/>
          </a:prstGeom>
        </p:spPr>
      </p:pic>
      <p:sp>
        <p:nvSpPr>
          <p:cNvPr id="9" name="TextBox 8">
            <a:extLst>
              <a:ext uri="{FF2B5EF4-FFF2-40B4-BE49-F238E27FC236}">
                <a16:creationId xmlns:a16="http://schemas.microsoft.com/office/drawing/2014/main" id="{9DB60CB0-90B9-4F45-8F31-AF18A8DE20AE}"/>
              </a:ext>
            </a:extLst>
          </p:cNvPr>
          <p:cNvSpPr txBox="1"/>
          <p:nvPr/>
        </p:nvSpPr>
        <p:spPr>
          <a:xfrm>
            <a:off x="161182" y="6461497"/>
            <a:ext cx="6748665" cy="260392"/>
          </a:xfrm>
          <a:prstGeom prst="rect">
            <a:avLst/>
          </a:prstGeom>
          <a:noFill/>
        </p:spPr>
        <p:txBody>
          <a:bodyPr wrap="square">
            <a:spAutoFit/>
          </a:bodyPr>
          <a:lstStyle/>
          <a:p>
            <a:r>
              <a:rPr lang="en-US" b="0" i="0" dirty="0">
                <a:solidFill>
                  <a:srgbClr val="39434C"/>
                </a:solidFill>
                <a:effectLst/>
                <a:latin typeface="Roboto Condensed Light" panose="02000000000000000000" pitchFamily="2" charset="0"/>
                <a:ea typeface="Roboto Condensed Light" panose="02000000000000000000" pitchFamily="2" charset="0"/>
              </a:rPr>
              <a:t>© 2021 The MITRE Corporation. This work is reproduced and distributed with the permission of The MITRE Corporation.</a:t>
            </a:r>
            <a:endParaRPr lang="en-US" dirty="0">
              <a:latin typeface="Roboto Condensed Light" panose="02000000000000000000" pitchFamily="2" charset="0"/>
              <a:ea typeface="Roboto Condensed Light" panose="02000000000000000000" pitchFamily="2" charset="0"/>
            </a:endParaRPr>
          </a:p>
        </p:txBody>
      </p:sp>
      <p:sp>
        <p:nvSpPr>
          <p:cNvPr id="11" name="Slide Number Placeholder 1">
            <a:extLst>
              <a:ext uri="{FF2B5EF4-FFF2-40B4-BE49-F238E27FC236}">
                <a16:creationId xmlns:a16="http://schemas.microsoft.com/office/drawing/2014/main" id="{82EE44E4-C274-4F80-A0A2-2A4C86F30480}"/>
              </a:ext>
            </a:extLst>
          </p:cNvPr>
          <p:cNvSpPr txBox="1">
            <a:spLocks/>
          </p:cNvSpPr>
          <p:nvPr>
            <p:custDataLst>
              <p:tags r:id="rId2"/>
            </p:custDataLst>
          </p:nvPr>
        </p:nvSpPr>
        <p:spPr>
          <a:xfrm>
            <a:off x="9649144" y="6453854"/>
            <a:ext cx="2240414" cy="121252"/>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0" algn="r" defTabSz="914400">
              <a:spcBef>
                <a:spcPts val="161"/>
              </a:spcBef>
              <a:tabLst>
                <a:tab pos="1309472" algn="l"/>
              </a:tabLst>
              <a:defRPr/>
            </a:pPr>
            <a:r>
              <a:rPr lang="en-CA" sz="788" spc="-18" dirty="0">
                <a:solidFill>
                  <a:srgbClr val="FFFFFF"/>
                </a:solidFill>
                <a:latin typeface="Exo" pitchFamily="2" charset="77"/>
                <a:cs typeface="Arial"/>
              </a:rPr>
              <a:t>Info-</a:t>
            </a:r>
            <a:r>
              <a:rPr lang="en-CA" sz="788" spc="-103" dirty="0">
                <a:solidFill>
                  <a:srgbClr val="FFFFFF"/>
                </a:solidFill>
                <a:latin typeface="Exo" pitchFamily="2" charset="77"/>
                <a:cs typeface="Arial"/>
              </a:rPr>
              <a:t>T</a:t>
            </a:r>
            <a:r>
              <a:rPr lang="en-CA" sz="788" spc="-15" dirty="0">
                <a:solidFill>
                  <a:srgbClr val="FFFFFF"/>
                </a:solidFill>
                <a:latin typeface="Exo" pitchFamily="2" charset="77"/>
                <a:cs typeface="Arial"/>
              </a:rPr>
              <a:t>ec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Researc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Grou</a:t>
            </a:r>
            <a:r>
              <a:rPr lang="en-CA" sz="788" spc="6" dirty="0">
                <a:solidFill>
                  <a:srgbClr val="FFFFFF"/>
                </a:solidFill>
                <a:latin typeface="Exo" pitchFamily="2" charset="77"/>
                <a:cs typeface="Arial"/>
              </a:rPr>
              <a:t>p   |   </a:t>
            </a:r>
            <a:fld id="{81D60167-4931-47E6-BA6A-407CBD079E47}" type="slidenum">
              <a:rPr sz="788" spc="6" smtClean="0">
                <a:solidFill>
                  <a:srgbClr val="FFFFFF"/>
                </a:solidFill>
                <a:latin typeface="Exo" pitchFamily="2" charset="77"/>
                <a:cs typeface="Arial" panose="020B0604020202020204" pitchFamily="34" charset="0"/>
              </a:rPr>
              <a:pPr marL="7700" algn="r" defTabSz="914400">
                <a:spcBef>
                  <a:spcPts val="161"/>
                </a:spcBef>
                <a:tabLst>
                  <a:tab pos="1309472" algn="l"/>
                </a:tabLst>
                <a:defRPr/>
              </a:pPr>
              <a:t>7</a:t>
            </a:fld>
            <a:endParaRPr sz="788" spc="6" dirty="0">
              <a:solidFill>
                <a:srgbClr val="FFFFFF"/>
              </a:solidFill>
              <a:latin typeface="Exo" pitchFamily="2" charset="77"/>
              <a:cs typeface="Arial" panose="020B0604020202020204" pitchFamily="34" charset="0"/>
            </a:endParaRPr>
          </a:p>
        </p:txBody>
      </p:sp>
    </p:spTree>
    <p:extLst>
      <p:ext uri="{BB962C8B-B14F-4D97-AF65-F5344CB8AC3E}">
        <p14:creationId xmlns:p14="http://schemas.microsoft.com/office/powerpoint/2010/main" val="2476878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192672" y="382308"/>
            <a:ext cx="11536206" cy="1130188"/>
          </a:xfrm>
        </p:spPr>
        <p:txBody>
          <a:bodyPr>
            <a:noAutofit/>
          </a:bodyPr>
          <a:lstStyle/>
          <a:p>
            <a:r>
              <a:rPr lang="en-US" sz="3400" dirty="0"/>
              <a:t>Info-Tech’s Methodology for Threat Preparedness</a:t>
            </a:r>
            <a:endParaRPr lang="en-US" sz="3400" dirty="0">
              <a:solidFill>
                <a:srgbClr val="717272"/>
              </a:solidFill>
            </a:endParaRPr>
          </a:p>
        </p:txBody>
      </p:sp>
      <p:sp>
        <p:nvSpPr>
          <p:cNvPr id="7" name="Rectangle 6">
            <a:extLst>
              <a:ext uri="{FF2B5EF4-FFF2-40B4-BE49-F238E27FC236}">
                <a16:creationId xmlns:a16="http://schemas.microsoft.com/office/drawing/2014/main" id="{CD4FD073-B817-4E3F-89E9-A6CEE16BA7E5}"/>
              </a:ext>
            </a:extLst>
          </p:cNvPr>
          <p:cNvSpPr/>
          <p:nvPr/>
        </p:nvSpPr>
        <p:spPr>
          <a:xfrm flipV="1">
            <a:off x="192672" y="837452"/>
            <a:ext cx="11536206" cy="83864"/>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extLst>
              <p:ext uri="{D42A27DB-BD31-4B8C-83A1-F6EECF244321}">
                <p14:modId xmlns:p14="http://schemas.microsoft.com/office/powerpoint/2010/main" val="929115207"/>
              </p:ext>
            </p:extLst>
          </p:nvPr>
        </p:nvGraphicFramePr>
        <p:xfrm>
          <a:off x="213699" y="947638"/>
          <a:ext cx="11515179" cy="5634120"/>
        </p:xfrm>
        <a:graphic>
          <a:graphicData uri="http://schemas.openxmlformats.org/drawingml/2006/table">
            <a:tbl>
              <a:tblPr firstRow="1" bandRow="1">
                <a:tableStyleId>{5C22544A-7EE6-4342-B048-85BDC9FD1C3A}</a:tableStyleId>
              </a:tblPr>
              <a:tblGrid>
                <a:gridCol w="1955395">
                  <a:extLst>
                    <a:ext uri="{9D8B030D-6E8A-4147-A177-3AD203B41FA5}">
                      <a16:colId xmlns:a16="http://schemas.microsoft.com/office/drawing/2014/main" val="976837652"/>
                    </a:ext>
                  </a:extLst>
                </a:gridCol>
                <a:gridCol w="3330054">
                  <a:extLst>
                    <a:ext uri="{9D8B030D-6E8A-4147-A177-3AD203B41FA5}">
                      <a16:colId xmlns:a16="http://schemas.microsoft.com/office/drawing/2014/main" val="2500794229"/>
                    </a:ext>
                  </a:extLst>
                </a:gridCol>
                <a:gridCol w="3289110">
                  <a:extLst>
                    <a:ext uri="{9D8B030D-6E8A-4147-A177-3AD203B41FA5}">
                      <a16:colId xmlns:a16="http://schemas.microsoft.com/office/drawing/2014/main" val="1791260046"/>
                    </a:ext>
                  </a:extLst>
                </a:gridCol>
                <a:gridCol w="2940620">
                  <a:extLst>
                    <a:ext uri="{9D8B030D-6E8A-4147-A177-3AD203B41FA5}">
                      <a16:colId xmlns:a16="http://schemas.microsoft.com/office/drawing/2014/main" val="4002077772"/>
                    </a:ext>
                  </a:extLst>
                </a:gridCol>
              </a:tblGrid>
              <a:tr h="905526">
                <a:tc>
                  <a:txBody>
                    <a:bodyPr/>
                    <a:lstStyle/>
                    <a:p>
                      <a:pPr marL="12700" marR="962660" indent="0">
                        <a:lnSpc>
                          <a:spcPct val="101000"/>
                        </a:lnSpc>
                        <a:spcBef>
                          <a:spcPts val="2045"/>
                        </a:spcBef>
                        <a:tabLst/>
                      </a:pPr>
                      <a:endParaRPr sz="1200" b="0" i="0" dirty="0">
                        <a:latin typeface="Montserrat SemiBold" pitchFamily="2" charset="77"/>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1. Attack Tactics and Techniques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2. Threat Preparedness Workbook Mapping</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3. Execute Remediation and Detective Measures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2672697">
                <a:tc>
                  <a:txBody>
                    <a:bodyPr/>
                    <a:lstStyle/>
                    <a:p>
                      <a:r>
                        <a:rPr lang="en-US" sz="1400" b="1" i="0" dirty="0">
                          <a:solidFill>
                            <a:srgbClr val="4A4A4A"/>
                          </a:solidFill>
                          <a:latin typeface="Montserrat SemiBold" pitchFamily="2" charset="77"/>
                        </a:rPr>
                        <a:t>Phase Steps</a:t>
                      </a:r>
                    </a:p>
                  </a:txBody>
                  <a:tcPr marL="108000" marR="0" marT="36000" marB="14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1.1  Reconnaissance</a:t>
                      </a:r>
                      <a:endParaRPr lang="en-CA" sz="13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1.2  Resource Development</a:t>
                      </a:r>
                      <a:endParaRPr lang="en-CA" sz="13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1.3  Initial Access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1.4  Execution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1.5  Persistence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1.6  Privilege Escalation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1.7  Defense Evasion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1.8  Credential Access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1.9  Lateral Movement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1.10  Collection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1.11  Command and Control</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1.12  Exfiltration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3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1.13  Impact</a:t>
                      </a:r>
                      <a:endParaRPr lang="en-CA" sz="13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l">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2.1 Threat Preparedness</a:t>
                      </a:r>
                    </a:p>
                    <a:p>
                      <a:pPr algn="l">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2.2  Enterprise Matrix</a:t>
                      </a:r>
                    </a:p>
                    <a:p>
                      <a:pPr algn="l">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2.3  Tactic Tabs</a:t>
                      </a:r>
                    </a:p>
                    <a:p>
                      <a:pPr algn="l">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2.4  Remediation</a:t>
                      </a:r>
                    </a:p>
                    <a:p>
                      <a:pPr algn="ctr">
                        <a:lnSpc>
                          <a:spcPct val="100000"/>
                        </a:lnSpc>
                      </a:pP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spcAft>
                          <a:spcPts val="0"/>
                        </a:spcAft>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3.1 Prioritized Tactics</a:t>
                      </a:r>
                    </a:p>
                    <a:p>
                      <a:pPr>
                        <a:spcAft>
                          <a:spcPts val="0"/>
                        </a:spcAft>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3.2 Next Steps</a:t>
                      </a:r>
                    </a:p>
                    <a:p>
                      <a:pPr>
                        <a:spcAft>
                          <a:spcPts val="0"/>
                        </a:spcAft>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3.2 Summary of Accomplishment</a:t>
                      </a:r>
                    </a:p>
                  </a:txBody>
                  <a:tcPr marL="46800" marR="108000" marT="36000" marB="144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1550978">
                <a:tc>
                  <a:txBody>
                    <a:bodyPr/>
                    <a:lstStyle/>
                    <a:p>
                      <a:r>
                        <a:rPr lang="en-US" sz="1400" b="1" i="0" dirty="0">
                          <a:solidFill>
                            <a:srgbClr val="4A4A4A"/>
                          </a:solidFill>
                          <a:latin typeface="Montserrat SemiBold" pitchFamily="2" charset="77"/>
                        </a:rPr>
                        <a:t>Phase Outcomes</a:t>
                      </a:r>
                    </a:p>
                  </a:txBody>
                  <a:tcPr marL="108000" marR="10800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dk1"/>
                          </a:solidFill>
                          <a:effectLst/>
                          <a:latin typeface="Roboto Condensed Light" panose="02000000000000000000" pitchFamily="2" charset="0"/>
                          <a:ea typeface="Roboto Condensed Light" panose="02000000000000000000" pitchFamily="2" charset="0"/>
                          <a:cs typeface="+mn-cs"/>
                        </a:rPr>
                        <a:t>A breakdown of each of the attack vectors and their overarching techniques for additional context and insight into the most prevalent attack tactics.</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ctr">
                        <a:lnSpc>
                          <a:spcPct val="100000"/>
                        </a:lnSpc>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Map your current security protocols against the impacts of various techniques on your network to determine your risk preparedness. </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ctr">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Use your prioritized attack vectors to plan your next threat modeling session with confidence that the most pressing security concerns are being addressed with substantive remediation actions.</a:t>
                      </a:r>
                    </a:p>
                  </a:txBody>
                  <a:tcPr marL="180000" marR="180000" marT="180000" marB="180000" anchor="ct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Tree>
    <p:extLst>
      <p:ext uri="{BB962C8B-B14F-4D97-AF65-F5344CB8AC3E}">
        <p14:creationId xmlns:p14="http://schemas.microsoft.com/office/powerpoint/2010/main" val="259597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p:txBody>
          <a:bodyPr/>
          <a:lstStyle/>
          <a:p>
            <a:r>
              <a:rPr lang="en-CA" spc="-79" dirty="0"/>
              <a:t>Insight summary</a:t>
            </a:r>
            <a:endParaRPr lang="en-US" dirty="0"/>
          </a:p>
        </p:txBody>
      </p:sp>
      <p:graphicFrame>
        <p:nvGraphicFramePr>
          <p:cNvPr id="25" name="Table 24">
            <a:extLst>
              <a:ext uri="{FF2B5EF4-FFF2-40B4-BE49-F238E27FC236}">
                <a16:creationId xmlns:a16="http://schemas.microsoft.com/office/drawing/2014/main" id="{33A80B2B-1D03-4BCD-AEB8-647ADC62AD9F}"/>
              </a:ext>
            </a:extLst>
          </p:cNvPr>
          <p:cNvGraphicFramePr>
            <a:graphicFrameLocks noGrp="1"/>
          </p:cNvGraphicFramePr>
          <p:nvPr>
            <p:extLst>
              <p:ext uri="{D42A27DB-BD31-4B8C-83A1-F6EECF244321}">
                <p14:modId xmlns:p14="http://schemas.microsoft.com/office/powerpoint/2010/main" val="3674233194"/>
              </p:ext>
            </p:extLst>
          </p:nvPr>
        </p:nvGraphicFramePr>
        <p:xfrm>
          <a:off x="3553097" y="513011"/>
          <a:ext cx="8286384" cy="1116013"/>
        </p:xfrm>
        <a:graphic>
          <a:graphicData uri="http://schemas.openxmlformats.org/drawingml/2006/table">
            <a:tbl>
              <a:tblPr bandRow="1">
                <a:tableStyleId>{5C22544A-7EE6-4342-B048-85BDC9FD1C3A}</a:tableStyleId>
              </a:tblPr>
              <a:tblGrid>
                <a:gridCol w="8286384">
                  <a:extLst>
                    <a:ext uri="{9D8B030D-6E8A-4147-A177-3AD203B41FA5}">
                      <a16:colId xmlns:a16="http://schemas.microsoft.com/office/drawing/2014/main" val="1362635670"/>
                    </a:ext>
                  </a:extLst>
                </a:gridCol>
              </a:tblGrid>
              <a:tr h="0">
                <a:tc>
                  <a:txBody>
                    <a:bodyPr/>
                    <a:lstStyle/>
                    <a:p>
                      <a:pPr marL="0" algn="l" defTabSz="914400" rtl="0" eaLnBrk="1" latinLnBrk="0" hangingPunct="1">
                        <a:spcBef>
                          <a:spcPts val="800"/>
                        </a:spcBef>
                      </a:pPr>
                      <a:r>
                        <a:rPr lang="en-US" sz="1600" b="1" kern="1200" dirty="0">
                          <a:solidFill>
                            <a:schemeClr val="accent1"/>
                          </a:solidFill>
                          <a:latin typeface="Montserrat SemiBold" pitchFamily="2" charset="77"/>
                          <a:ea typeface="+mn-ea"/>
                          <a:cs typeface="+mn-cs"/>
                        </a:rPr>
                        <a:t>Precision is critical to being able to successfully defend against threats</a:t>
                      </a:r>
                      <a:endParaRPr lang="en-CA" sz="1600" b="1" kern="1200" dirty="0">
                        <a:solidFill>
                          <a:schemeClr val="accent1"/>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557048">
                <a:tc>
                  <a:txBody>
                    <a:bodyPr/>
                    <a:lstStyle/>
                    <a:p>
                      <a:pPr algn="l">
                        <a:lnSpc>
                          <a:spcPct val="110000"/>
                        </a:lnSpc>
                        <a:tabLst/>
                      </a:pPr>
                      <a:r>
                        <a:rPr lang="en-CA" sz="1400" dirty="0">
                          <a:solidFill>
                            <a:schemeClr val="accent1"/>
                          </a:solidFill>
                          <a:latin typeface="Roboto Condensed Light" panose="02000000000000000000" pitchFamily="2" charset="0"/>
                          <a:ea typeface="Roboto Condensed Light" panose="02000000000000000000" pitchFamily="2" charset="0"/>
                        </a:rPr>
                        <a:t>Traditional threat modeling such as STRIDE or PASTA is based on a spray-and-pray approach to identifying your next potential threat vector. Instead, take a structured risk-based approach to understanding both an attacker’s tactics and how they may be used against your enterprise. Threat preparedness requires precision, not guesswork.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6" name="Table 25">
            <a:extLst>
              <a:ext uri="{FF2B5EF4-FFF2-40B4-BE49-F238E27FC236}">
                <a16:creationId xmlns:a16="http://schemas.microsoft.com/office/drawing/2014/main" id="{C09FA1B5-E16C-43CC-976D-E5325F4D9615}"/>
              </a:ext>
            </a:extLst>
          </p:cNvPr>
          <p:cNvGraphicFramePr>
            <a:graphicFrameLocks noGrp="1"/>
          </p:cNvGraphicFramePr>
          <p:nvPr>
            <p:extLst>
              <p:ext uri="{D42A27DB-BD31-4B8C-83A1-F6EECF244321}">
                <p14:modId xmlns:p14="http://schemas.microsoft.com/office/powerpoint/2010/main" val="3363719934"/>
              </p:ext>
            </p:extLst>
          </p:nvPr>
        </p:nvGraphicFramePr>
        <p:xfrm>
          <a:off x="3553097" y="1827969"/>
          <a:ext cx="2677886" cy="2847192"/>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630214">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Knowing is half the battle</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216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You may be doing better than you think. Undoubtedly, there is a large surface area to cover with threat modeling. By preparing beforehand, you can separate what’s important from what’s not and identify which attack vectors are the most pressing for your business.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7" name="Table 26">
            <a:extLst>
              <a:ext uri="{FF2B5EF4-FFF2-40B4-BE49-F238E27FC236}">
                <a16:creationId xmlns:a16="http://schemas.microsoft.com/office/drawing/2014/main" id="{F3AD3190-68CD-4553-B716-65571393DC30}"/>
              </a:ext>
            </a:extLst>
          </p:cNvPr>
          <p:cNvGraphicFramePr>
            <a:graphicFrameLocks noGrp="1"/>
          </p:cNvGraphicFramePr>
          <p:nvPr>
            <p:extLst>
              <p:ext uri="{D42A27DB-BD31-4B8C-83A1-F6EECF244321}">
                <p14:modId xmlns:p14="http://schemas.microsoft.com/office/powerpoint/2010/main" val="2881917544"/>
              </p:ext>
            </p:extLst>
          </p:nvPr>
        </p:nvGraphicFramePr>
        <p:xfrm>
          <a:off x="6357346" y="1827968"/>
          <a:ext cx="2677886" cy="2847193"/>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619583">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Be realistic and measured</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2276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Do not try to remediate everything. Some attack vectors and approaches are nearly impossible to account for. Take control of the areas that have reasonable mitigation methods and act on those.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8" name="Table 27">
            <a:extLst>
              <a:ext uri="{FF2B5EF4-FFF2-40B4-BE49-F238E27FC236}">
                <a16:creationId xmlns:a16="http://schemas.microsoft.com/office/drawing/2014/main" id="{B64523AE-FEE2-428C-838E-7B923146631D}"/>
              </a:ext>
            </a:extLst>
          </p:cNvPr>
          <p:cNvGraphicFramePr>
            <a:graphicFrameLocks noGrp="1"/>
          </p:cNvGraphicFramePr>
          <p:nvPr>
            <p:extLst>
              <p:ext uri="{D42A27DB-BD31-4B8C-83A1-F6EECF244321}">
                <p14:modId xmlns:p14="http://schemas.microsoft.com/office/powerpoint/2010/main" val="378486046"/>
              </p:ext>
            </p:extLst>
          </p:nvPr>
        </p:nvGraphicFramePr>
        <p:xfrm>
          <a:off x="9161595" y="1827967"/>
          <a:ext cx="2677886" cy="2847192"/>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390931">
                <a:tc>
                  <a:txBody>
                    <a:bodyPr/>
                    <a:lstStyle/>
                    <a:p>
                      <a:pPr marL="0" algn="l" defTabSz="914400" rtl="0" eaLnBrk="1" latinLnBrk="0" hangingPunct="1">
                        <a:spcBef>
                          <a:spcPts val="800"/>
                        </a:spcBef>
                      </a:pPr>
                      <a:r>
                        <a:rPr lang="en-CA" sz="1600" b="1" kern="1200" dirty="0">
                          <a:solidFill>
                            <a:srgbClr val="2576B7"/>
                          </a:solidFill>
                          <a:latin typeface="Montserrat SemiBold" pitchFamily="2" charset="77"/>
                          <a:ea typeface="+mn-ea"/>
                          <a:cs typeface="+mn-cs"/>
                        </a:rPr>
                        <a:t>Identify blind spots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456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Understand what is out there and how other enterprises are being attacked and breached. See how you stack up to the myriad of attack tactics that have been used in real-life breaches and how prepared you are. Know what you’re ready for and what you’re not ready for.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9" name="Table 28">
            <a:extLst>
              <a:ext uri="{FF2B5EF4-FFF2-40B4-BE49-F238E27FC236}">
                <a16:creationId xmlns:a16="http://schemas.microsoft.com/office/drawing/2014/main" id="{9ADA2143-A8C4-4662-89D6-356689B01EDC}"/>
              </a:ext>
            </a:extLst>
          </p:cNvPr>
          <p:cNvGraphicFramePr>
            <a:graphicFrameLocks noGrp="1"/>
          </p:cNvGraphicFramePr>
          <p:nvPr>
            <p:extLst>
              <p:ext uri="{D42A27DB-BD31-4B8C-83A1-F6EECF244321}">
                <p14:modId xmlns:p14="http://schemas.microsoft.com/office/powerpoint/2010/main" val="793913925"/>
              </p:ext>
            </p:extLst>
          </p:nvPr>
        </p:nvGraphicFramePr>
        <p:xfrm>
          <a:off x="3566160" y="4874105"/>
          <a:ext cx="4068000" cy="1470884"/>
        </p:xfrm>
        <a:graphic>
          <a:graphicData uri="http://schemas.openxmlformats.org/drawingml/2006/table">
            <a:tbl>
              <a:tblPr bandRow="1">
                <a:tableStyleId>{5C22544A-7EE6-4342-B048-85BDC9FD1C3A}</a:tableStyleId>
              </a:tblPr>
              <a:tblGrid>
                <a:gridCol w="4068000">
                  <a:extLst>
                    <a:ext uri="{9D8B030D-6E8A-4147-A177-3AD203B41FA5}">
                      <a16:colId xmlns:a16="http://schemas.microsoft.com/office/drawing/2014/main" val="1362635670"/>
                    </a:ext>
                  </a:extLst>
                </a:gridCol>
              </a:tblGrid>
              <a:tr h="385232">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Analyze the most pressing vectors</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1085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Prioritize the attack vectors that are relevant to you. If an attack vector is an area of concern for your business, start there. Do not cover the entire tactics list if certain areas are not relevant.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graphicFrame>
        <p:nvGraphicFramePr>
          <p:cNvPr id="30" name="Table 29">
            <a:extLst>
              <a:ext uri="{FF2B5EF4-FFF2-40B4-BE49-F238E27FC236}">
                <a16:creationId xmlns:a16="http://schemas.microsoft.com/office/drawing/2014/main" id="{99CBCCF7-D5B5-4A4A-9A88-77D5C5CD1BA8}"/>
              </a:ext>
            </a:extLst>
          </p:cNvPr>
          <p:cNvGraphicFramePr>
            <a:graphicFrameLocks noGrp="1"/>
          </p:cNvGraphicFramePr>
          <p:nvPr>
            <p:extLst>
              <p:ext uri="{D42A27DB-BD31-4B8C-83A1-F6EECF244321}">
                <p14:modId xmlns:p14="http://schemas.microsoft.com/office/powerpoint/2010/main" val="3212542600"/>
              </p:ext>
            </p:extLst>
          </p:nvPr>
        </p:nvGraphicFramePr>
        <p:xfrm>
          <a:off x="7771481" y="4874105"/>
          <a:ext cx="4068000" cy="1470884"/>
        </p:xfrm>
        <a:graphic>
          <a:graphicData uri="http://schemas.openxmlformats.org/drawingml/2006/table">
            <a:tbl>
              <a:tblPr bandRow="1">
                <a:tableStyleId>{5C22544A-7EE6-4342-B048-85BDC9FD1C3A}</a:tableStyleId>
              </a:tblPr>
              <a:tblGrid>
                <a:gridCol w="4068000">
                  <a:extLst>
                    <a:ext uri="{9D8B030D-6E8A-4147-A177-3AD203B41FA5}">
                      <a16:colId xmlns:a16="http://schemas.microsoft.com/office/drawing/2014/main" val="1362635670"/>
                    </a:ext>
                  </a:extLst>
                </a:gridCol>
              </a:tblGrid>
              <a:tr h="388396">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Detection and mitigation lead to better remediation</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891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For each relevant tactic and techniques, there are actionable detection and mitigation methods to add to your list of remediation efforts.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spTree>
    <p:extLst>
      <p:ext uri="{BB962C8B-B14F-4D97-AF65-F5344CB8AC3E}">
        <p14:creationId xmlns:p14="http://schemas.microsoft.com/office/powerpoint/2010/main" val="2375331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5B2D50A-4076-44B2-A355-1B3E6359D545}&quot;/&gt;&lt;isInvalidForFieldText val=&quot;0&quot;/&gt;&lt;Image&gt;&lt;filename val=&quot;C:\Users\natalie.sansone\AppData\Local\Temp\CP8220724968Session\CPTrustFolder8220724984\PPTImport822012416828\data\asimages\{C5B2D50A-4076-44B2-A355-1B3E6359D545}_5.png&quot;/&gt;&lt;left val=&quot;105&quot;/&gt;&lt;top val=&quot;204&quot;/&gt;&lt;width val=&quot;282&quot;/&gt;&lt;height val=&quot;40&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7&quot;/&gt;&lt;lineCharCount val=&quot;12&quot;/&gt;&lt;/TableIndex&gt;&lt;/ShapeTextInfo&gt;"/>
  <p:tag name="HTML_SHAPEINFO" val="&lt;ThreeDShapeInfo&gt;&lt;uuid val=&quot;{E9D1F414-E548-4C0D-AA1D-FA33352AB456}&quot;/&gt;&lt;isInvalidForFieldText val=&quot;0&quot;/&gt;&lt;Image&gt;&lt;filename val=&quot;C:\Users\natalie.sansone\AppData\Local\Temp\CP8220724968Session\CPTrustFolder8220724984\PPTImport822012416828\data\asimages\{E9D1F414-E548-4C0D-AA1D-FA33352AB456}_16.png&quot;/&gt;&lt;left val=&quot;256&quot;/&gt;&lt;top val=&quot;485&quot;/&gt;&lt;width val=&quot;120&quot;/&gt;&lt;height val=&quot;10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2&quot;/&gt;&lt;lineCharCount val=&quot;12&quot;/&gt;&lt;/TableIndex&gt;&lt;/ShapeTextInfo&gt;"/>
  <p:tag name="HTML_SHAPEINFO" val="&lt;ThreeDShapeInfo&gt;&lt;uuid val=&quot;{90D34A26-61AB-4A28-AE69-393D70125EE8}&quot;/&gt;&lt;isInvalidForFieldText val=&quot;0&quot;/&gt;&lt;Image&gt;&lt;filename val=&quot;C:\Users\natalie.sansone\AppData\Local\Temp\CP8220724968Session\CPTrustFolder8220724984\PPTImport822012416828\data\asimages\{90D34A26-61AB-4A28-AE69-393D70125EE8}_16.png&quot;/&gt;&lt;left val=&quot;421&quot;/&gt;&lt;top val=&quot;490&quot;/&gt;&lt;width val=&quot;126&quot;/&gt;&lt;height val=&quot;10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15&quot;/&gt;&lt;lineCharCount val=&quot;14&quot;/&gt;&lt;/TableIndex&gt;&lt;/ShapeTextInfo&gt;"/>
  <p:tag name="HTML_SHAPEINFO" val="&lt;ThreeDShapeInfo&gt;&lt;uuid val=&quot;{9E6D2209-8A17-4548-959D-9E0C2AA12002}&quot;/&gt;&lt;isInvalidForFieldText val=&quot;0&quot;/&gt;&lt;Image&gt;&lt;filename val=&quot;C:\Users\natalie.sansone\AppData\Local\Temp\CP8220724968Session\CPTrustFolder8220724984\PPTImport822012416828\data\asimages\{9E6D2209-8A17-4548-959D-9E0C2AA12002}_16.png&quot;/&gt;&lt;left val=&quot;766&quot;/&gt;&lt;top val=&quot;352&quot;/&gt;&lt;width val=&quot;136&quot;/&gt;&lt;height val=&quot;8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5B2D50A-4076-44B2-A355-1B3E6359D545}&quot;/&gt;&lt;isInvalidForFieldText val=&quot;0&quot;/&gt;&lt;Image&gt;&lt;filename val=&quot;C:\Users\natalie.sansone\AppData\Local\Temp\CP8220724968Session\CPTrustFolder8220724984\PPTImport822012416828\data\asimages\{C5B2D50A-4076-44B2-A355-1B3E6359D545}_5.png&quot;/&gt;&lt;left val=&quot;105&quot;/&gt;&lt;top val=&quot;204&quot;/&gt;&lt;width val=&quot;282&quot;/&gt;&lt;height val=&quot;40&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0&quot;/&gt;&lt;lineCharCount val=&quot;17&quot;/&gt;&lt;lineCharCount val=&quot;11&quot;/&gt;&lt;/TableIndex&gt;&lt;/ShapeTextInfo&gt;"/>
  <p:tag name="HTML_SHAPEINFO" val="&lt;ThreeDShapeInfo&gt;&lt;uuid val=&quot;{91B8FD51-CF2D-4E45-AD4C-62C71CE2E01C}&quot;/&gt;&lt;isInvalidForFieldText val=&quot;0&quot;/&gt;&lt;Image&gt;&lt;filename val=&quot;C:\Users\natalie.sansone\AppData\Local\Temp\CP8220724968Session\CPTrustFolder8220724984\PPTImport822012416828\data\asimages\{91B8FD51-CF2D-4E45-AD4C-62C71CE2E01C}_16.png&quot;/&gt;&lt;left val=&quot;766&quot;/&gt;&lt;top val=&quot;490&quot;/&gt;&lt;width val=&quot;139&quot;/&gt;&lt;height val=&quot;10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479C18-9940-4388-811D-1939BAE52F28}&quot;/&gt;&lt;isInvalidForFieldText val=&quot;0&quot;/&gt;&lt;Image&gt;&lt;filename val=&quot;C:\Users\natalie.sansone\AppData\Local\Temp\CP8220724968Session\CPTrustFolder8220724984\PPTImport822012416828\data\asimages\{CC479C18-9940-4388-811D-1939BAE52F28}_16.png&quot;/&gt;&lt;left val=&quot;743&quot;/&gt;&lt;top val=&quot;402&quot;/&gt;&lt;width val=&quot;3&quot;/&gt;&lt;height val=&quot;89&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0259C7-4627-4C8D-BC35-F326B8C02A6D}&quot;/&gt;&lt;isInvalidForFieldText val=&quot;0&quot;/&gt;&lt;Image&gt;&lt;filename val=&quot;C:\Users\natalie.sansone\AppData\Local\Temp\CP8220724968Session\CPTrustFolder8220724984\PPTImport822012416828\data\asimages\{C10259C7-4627-4C8D-BC35-F326B8C02A6D}_16.png&quot;/&gt;&lt;left val=&quot;716&quot;/&gt;&lt;top val=&quot;489&quot;/&gt;&lt;width val=&quot;56&quot;/&gt;&lt;height val=&quot;5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0259C7-4627-4C8D-BC35-F326B8C02A6D}&quot;/&gt;&lt;isInvalidForFieldText val=&quot;0&quot;/&gt;&lt;Image&gt;&lt;filename val=&quot;C:\Users\natalie.sansone\AppData\Local\Temp\CP8220724968Session\CPTrustFolder8220724984\PPTImport822012416828\data\asimages\{C10259C7-4627-4C8D-BC35-F326B8C02A6D}_16.png&quot;/&gt;&lt;left val=&quot;716&quot;/&gt;&lt;top val=&quot;489&quot;/&gt;&lt;width val=&quot;56&quot;/&gt;&lt;height val=&quot;5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07E574-932B-4458-8098-133C4B777F71}&quot;/&gt;&lt;isInvalidForFieldText val=&quot;0&quot;/&gt;&lt;Image&gt;&lt;filename val=&quot;C:\Users\natalie.sansone\AppData\Local\Temp\CP8220724968Session\CPTrustFolder8220724984\PPTImport822012416828\data\asimages\{A207E574-932B-4458-8098-133C4B777F71}_16.png&quot;/&gt;&lt;left val=&quot;30&quot;/&gt;&lt;top val=&quot;218&quot;/&gt;&lt;width val=&quot;910&quot;/&gt;&lt;height val=&quot;108&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heme/theme1.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BackCovers&amp;Dividers-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3.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4.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2943</Words>
  <Application>Microsoft Office PowerPoint</Application>
  <PresentationFormat>Custom</PresentationFormat>
  <Paragraphs>267</Paragraphs>
  <Slides>18</Slides>
  <Notes>11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18</vt:i4>
      </vt:variant>
    </vt:vector>
  </HeadingPairs>
  <TitlesOfParts>
    <vt:vector size="35" baseType="lpstr">
      <vt:lpstr>Roboto Condensed Light</vt:lpstr>
      <vt:lpstr>Exo DemiBold</vt:lpstr>
      <vt:lpstr>Montserrat Medium</vt:lpstr>
      <vt:lpstr>Wingdings</vt:lpstr>
      <vt:lpstr>Montserrat SemiBold</vt:lpstr>
      <vt:lpstr>Courier New</vt:lpstr>
      <vt:lpstr>Exo</vt:lpstr>
      <vt:lpstr>Montserrat</vt:lpstr>
      <vt:lpstr>Calibri</vt:lpstr>
      <vt:lpstr>Arial</vt:lpstr>
      <vt:lpstr>Exo Light</vt:lpstr>
      <vt:lpstr>Roboto</vt:lpstr>
      <vt:lpstr>Montserrat Light</vt:lpstr>
      <vt:lpstr>FrontCovers-Light</vt:lpstr>
      <vt:lpstr>BackCovers&amp;Dividers-Dark</vt:lpstr>
      <vt:lpstr>BackCovers&amp;Dividers-Light</vt:lpstr>
      <vt:lpstr>Slide-Generic</vt:lpstr>
      <vt:lpstr>PowerPoint Presentation</vt:lpstr>
      <vt:lpstr>Analyst Perspective</vt:lpstr>
      <vt:lpstr>Executive Summary</vt:lpstr>
      <vt:lpstr>Threat preparedness is increasingly important as the stakes continue to rise</vt:lpstr>
      <vt:lpstr>Preparing yourself properly can save you costs and headaches</vt:lpstr>
      <vt:lpstr>Info-Tech’s Threat Preparedness </vt:lpstr>
      <vt:lpstr>MITRE ATT&amp;CK® Framework</vt:lpstr>
      <vt:lpstr>Info-Tech’s Methodology for Threat Preparedness</vt:lpstr>
      <vt:lpstr>Insight summary</vt:lpstr>
      <vt:lpstr>Understanding the ATT&amp;CK ® Matrix for Enterprise</vt:lpstr>
      <vt:lpstr>Each technique under the framework has a series of sub-techniques</vt:lpstr>
      <vt:lpstr>Use Info-Tech’s blueprint to know how prepared you are for every threat vector</vt:lpstr>
      <vt:lpstr>Use Info-Tech’s blueprint to improve enterprise security posture</vt:lpstr>
      <vt:lpstr>Blueprint materials</vt:lpstr>
      <vt:lpstr>PowerPoint Presentation</vt:lpstr>
      <vt:lpstr>PowerPoint Presentation</vt:lpstr>
      <vt:lpstr>Executive Brief  Case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2021-08-10T18:44:45Z</dcterms:created>
  <dcterms:modified xsi:type="dcterms:W3CDTF">2021-08-10T19:35:58Z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2021-08-10T18:50:15Z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7e7faa15-5a77-4cec-a4bb-226b9c03bca6</vt:lpwstr>
  </property>
  <property fmtid="{D5CDD505-2E9C-101B-9397-08002B2CF9AE}" pid="8" name="MSIP_Label_7d24214e-5322-4789-8422-cbe411bc3a74_ContentBits">
    <vt:lpwstr>0</vt:lpwstr>
  </property>
</Properties>
</file>