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p:sldMasterIdLst>
    <p:sldMasterId id="2147483713" r:id="rId1"/>
    <p:sldMasterId id="2147483788" r:id="rId2"/>
    <p:sldMasterId id="2147483667" r:id="rId3"/>
  </p:sldMasterIdLst>
  <p:notesMasterIdLst>
    <p:notesMasterId r:id="rId27"/>
  </p:notesMasterIdLst>
  <p:handoutMasterIdLst>
    <p:handoutMasterId r:id="rId28"/>
  </p:handoutMasterIdLst>
  <p:sldIdLst>
    <p:sldId id="552" r:id="rId4"/>
    <p:sldId id="551" r:id="rId5"/>
    <p:sldId id="549" r:id="rId6"/>
    <p:sldId id="308" r:id="rId7"/>
    <p:sldId id="312" r:id="rId8"/>
    <p:sldId id="534" r:id="rId9"/>
    <p:sldId id="535" r:id="rId10"/>
    <p:sldId id="4186" r:id="rId11"/>
    <p:sldId id="7040" r:id="rId12"/>
    <p:sldId id="4296" r:id="rId13"/>
    <p:sldId id="4185" r:id="rId14"/>
    <p:sldId id="406" r:id="rId15"/>
    <p:sldId id="4273" r:id="rId16"/>
    <p:sldId id="4183" r:id="rId17"/>
    <p:sldId id="539" r:id="rId18"/>
    <p:sldId id="541" r:id="rId19"/>
    <p:sldId id="542" r:id="rId20"/>
    <p:sldId id="356" r:id="rId21"/>
    <p:sldId id="543" r:id="rId22"/>
    <p:sldId id="544" r:id="rId23"/>
    <p:sldId id="4187" r:id="rId24"/>
    <p:sldId id="4298" r:id="rId25"/>
    <p:sldId id="4188" r:id="rId26"/>
  </p:sldIdLst>
  <p:sldSz cx="12193588" cy="6858000"/>
  <p:notesSz cx="7010400" cy="9296400"/>
  <p:embeddedFontLst>
    <p:embeddedFont>
      <p:font typeface="Calibri" panose="020F0502020204030204" pitchFamily="34" charset="0"/>
      <p:regular r:id="rId29"/>
      <p:bold r:id="rId30"/>
      <p:italic r:id="rId31"/>
      <p:boldItalic r:id="rId32"/>
    </p:embeddedFont>
    <p:embeddedFont>
      <p:font typeface="Exo" panose="02000303000000000000" pitchFamily="2" charset="0"/>
      <p:regular r:id="rId33"/>
      <p:bold r:id="rId34"/>
      <p:italic r:id="rId35"/>
      <p:boldItalic r:id="rId36"/>
    </p:embeddedFont>
    <p:embeddedFont>
      <p:font typeface="Exo Light" panose="02000303000000000000" pitchFamily="2" charset="0"/>
      <p:regular r:id="rId37"/>
    </p:embeddedFont>
    <p:embeddedFont>
      <p:font typeface="Montserrat" panose="00000500000000000000" pitchFamily="2" charset="0"/>
      <p:regular r:id="rId38"/>
      <p:bold r:id="rId39"/>
      <p:italic r:id="rId40"/>
      <p:boldItalic r:id="rId41"/>
    </p:embeddedFont>
    <p:embeddedFont>
      <p:font typeface="Montserrat Light" panose="00000400000000000000" pitchFamily="2" charset="0"/>
      <p:regular r:id="rId42"/>
      <p:italic r:id="rId43"/>
    </p:embeddedFont>
    <p:embeddedFont>
      <p:font typeface="Montserrat Medium" panose="00000600000000000000" pitchFamily="2" charset="0"/>
      <p:regular r:id="rId44"/>
      <p:bold r:id="rId45"/>
      <p:italic r:id="rId46"/>
    </p:embeddedFont>
    <p:embeddedFont>
      <p:font typeface="Montserrat SemiBold" panose="00000700000000000000" pitchFamily="2" charset="0"/>
      <p:regular r:id="rId47"/>
      <p:bold r:id="rId48"/>
      <p:italic r:id="rId49"/>
      <p:boldItalic r:id="rId50"/>
    </p:embeddedFont>
    <p:embeddedFont>
      <p:font typeface="Roboto" panose="02000000000000000000" pitchFamily="2" charset="0"/>
      <p:regular r:id="rId51"/>
      <p:bold r:id="rId52"/>
      <p:italic r:id="rId53"/>
      <p:boldItalic r:id="rId54"/>
    </p:embeddedFont>
    <p:embeddedFont>
      <p:font typeface="Roboto Condensed Light" panose="02000000000000000000" pitchFamily="2" charset="0"/>
      <p:regular r:id="rId55"/>
      <p:italic r:id="rId56"/>
    </p:embeddedFont>
    <p:embeddedFont>
      <p:font typeface="Roboto Light" panose="02000000000000000000" pitchFamily="2" charset="0"/>
      <p:regular r:id="rId57"/>
      <p:italic r:id="rId58"/>
    </p:embeddedFont>
  </p:embeddedFontLst>
  <p:defaultTex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p:defaultTextStyle>
  <p:extLst>
    <p:ext uri="{521415D9-36F7-43E2-AB2F-B90AF26B5E84}">
      <p14:sectionLst xmlns:p14="http://schemas.microsoft.com/office/powerpoint/2010/main">
        <p14:section name="Increase Grant Application Success" id="{6A1D1021-3E3C-4A3E-B409-44F2AF7649CF}">
          <p14:sldIdLst>
            <p14:sldId id="552"/>
            <p14:sldId id="551"/>
          </p14:sldIdLst>
        </p14:section>
        <p14:section name="Executive Brief" id="{D435746F-A556-4FBB-BEDD-DDCBBFB2227F}">
          <p14:sldIdLst>
            <p14:sldId id="549"/>
            <p14:sldId id="308"/>
            <p14:sldId id="312"/>
            <p14:sldId id="534"/>
            <p14:sldId id="535"/>
            <p14:sldId id="4186"/>
            <p14:sldId id="7040"/>
            <p14:sldId id="4296"/>
            <p14:sldId id="4185"/>
            <p14:sldId id="406"/>
            <p14:sldId id="4273"/>
            <p14:sldId id="4183"/>
            <p14:sldId id="539"/>
            <p14:sldId id="541"/>
            <p14:sldId id="542"/>
            <p14:sldId id="356"/>
            <p14:sldId id="543"/>
            <p14:sldId id="544"/>
            <p14:sldId id="4187"/>
            <p14:sldId id="4298"/>
            <p14:sldId id="4188"/>
          </p14:sldIdLst>
        </p14:section>
      </p14:sectionLst>
    </p:ext>
    <p:ext uri="{EFAFB233-063F-42B5-8137-9DF3F51BA10A}">
      <p15:sldGuideLst xmlns:p15="http://schemas.microsoft.com/office/powerpoint/2012/main">
        <p15:guide id="1" orient="horz" pos="3792"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93"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EFF6"/>
    <a:srgbClr val="F1F6FA"/>
    <a:srgbClr val="000000"/>
    <a:srgbClr val="2576B7"/>
    <a:srgbClr val="299D48"/>
    <a:srgbClr val="F6C332"/>
    <a:srgbClr val="4A4A4A"/>
    <a:srgbClr val="717171"/>
    <a:srgbClr val="009999"/>
    <a:srgbClr val="EBF4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napVertSplitter="1" vertBarState="minimized" horzBarState="maximized">
    <p:restoredLeft sz="9091" autoAdjust="0"/>
    <p:restoredTop sz="96005" autoAdjust="0"/>
  </p:normalViewPr>
  <p:slideViewPr>
    <p:cSldViewPr snapToGrid="0">
      <p:cViewPr varScale="1">
        <p:scale>
          <a:sx n="106" d="100"/>
          <a:sy n="106" d="100"/>
        </p:scale>
        <p:origin x="1524" y="108"/>
      </p:cViewPr>
      <p:guideLst>
        <p:guide orient="horz" pos="3792"/>
        <p:guide pos="3817"/>
      </p:guideLst>
    </p:cSldViewPr>
  </p:slideViewPr>
  <p:notesTextViewPr>
    <p:cViewPr>
      <p:scale>
        <a:sx n="1" d="1"/>
        <a:sy n="1" d="1"/>
      </p:scale>
      <p:origin x="0" y="0"/>
    </p:cViewPr>
  </p:notesTextViewPr>
  <p:sorterViewPr>
    <p:cViewPr>
      <p:scale>
        <a:sx n="100" d="100"/>
        <a:sy n="100" d="100"/>
      </p:scale>
      <p:origin x="0" y="-23766"/>
    </p:cViewPr>
  </p:sorterViewPr>
  <p:notesViewPr>
    <p:cSldViewPr snapToGrid="0">
      <p:cViewPr>
        <p:scale>
          <a:sx n="1" d="2"/>
          <a:sy n="1" d="2"/>
        </p:scale>
        <p:origin x="3930" y="-64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11.fntdata"/><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font" Target="fonts/font27.fntdata"/><Relationship Id="rId63"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font" Target="fonts/font1.fntdata"/><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8" Type="http://schemas.openxmlformats.org/officeDocument/2006/relationships/font" Target="fonts/font30.fntdata"/><Relationship Id="rId5" Type="http://schemas.openxmlformats.org/officeDocument/2006/relationships/slide" Target="slides/slide2.xml"/><Relationship Id="rId61" Type="http://schemas.openxmlformats.org/officeDocument/2006/relationships/viewProps" Target="view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font" Target="fonts/font28.fntdata"/><Relationship Id="rId64" Type="http://schemas.microsoft.com/office/2018/10/relationships/authors" Target="authors.xml"/><Relationship Id="rId8" Type="http://schemas.openxmlformats.org/officeDocument/2006/relationships/slide" Target="slides/slide5.xml"/><Relationship Id="rId51" Type="http://schemas.openxmlformats.org/officeDocument/2006/relationships/font" Target="fonts/font23.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59" Type="http://schemas.openxmlformats.org/officeDocument/2006/relationships/commentAuthors" Target="commentAuthors.xml"/><Relationship Id="rId20" Type="http://schemas.openxmlformats.org/officeDocument/2006/relationships/slide" Target="slides/slide17.xml"/><Relationship Id="rId41" Type="http://schemas.openxmlformats.org/officeDocument/2006/relationships/font" Target="fonts/font13.fntdata"/><Relationship Id="rId54" Type="http://schemas.openxmlformats.org/officeDocument/2006/relationships/font" Target="fonts/font26.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font" Target="fonts/font29.fntdata"/><Relationship Id="rId10" Type="http://schemas.openxmlformats.org/officeDocument/2006/relationships/slide" Target="slides/slide7.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 Id="rId6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s>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53A58F-395B-E34E-974F-C212E9B9E745}" type="doc">
      <dgm:prSet loTypeId="urn:microsoft.com/office/officeart/2005/8/layout/hChevron3" loCatId="" qsTypeId="urn:microsoft.com/office/officeart/2005/8/quickstyle/simple1" qsCatId="simple" csTypeId="urn:microsoft.com/office/officeart/2005/8/colors/accent1_3" csCatId="accent1" phldr="1"/>
      <dgm:spPr/>
      <dgm:t>
        <a:bodyPr/>
        <a:lstStyle/>
        <a:p>
          <a:endParaRPr lang="en-US"/>
        </a:p>
      </dgm:t>
    </dgm:pt>
    <dgm:pt modelId="{71621DFA-AD3E-CC48-A3D1-088566281118}">
      <dgm:prSet phldrT="[Text]" custT="1"/>
      <dgm:spPr/>
      <dgm:t>
        <a:bodyPr/>
        <a:lstStyle/>
        <a:p>
          <a:r>
            <a:rPr lang="en-US" sz="1200" dirty="0">
              <a:latin typeface="Montserrat" panose="00000500000000000000" pitchFamily="2" charset="0"/>
            </a:rPr>
            <a:t>Phase 1</a:t>
          </a:r>
        </a:p>
      </dgm:t>
    </dgm:pt>
    <dgm:pt modelId="{CB671421-7FE8-4F41-9B3C-CC2253A545B3}" type="parTrans" cxnId="{00A46D62-97D5-AA4F-9AB8-C84F71CDFFEE}">
      <dgm:prSet/>
      <dgm:spPr/>
      <dgm:t>
        <a:bodyPr/>
        <a:lstStyle/>
        <a:p>
          <a:endParaRPr lang="en-US" sz="1200">
            <a:latin typeface="Montserrat" panose="00000500000000000000" pitchFamily="2" charset="0"/>
          </a:endParaRPr>
        </a:p>
      </dgm:t>
    </dgm:pt>
    <dgm:pt modelId="{864DB94F-04A8-1846-AFB3-43417D234F21}" type="sibTrans" cxnId="{00A46D62-97D5-AA4F-9AB8-C84F71CDFFEE}">
      <dgm:prSet/>
      <dgm:spPr/>
      <dgm:t>
        <a:bodyPr/>
        <a:lstStyle/>
        <a:p>
          <a:endParaRPr lang="en-US" sz="1200">
            <a:latin typeface="Montserrat" panose="00000500000000000000" pitchFamily="2" charset="0"/>
          </a:endParaRPr>
        </a:p>
      </dgm:t>
    </dgm:pt>
    <dgm:pt modelId="{7056D383-411B-7148-8C11-DEBBCFD10AE9}">
      <dgm:prSet phldrT="[Text]" custT="1"/>
      <dgm:spPr/>
      <dgm:t>
        <a:bodyPr/>
        <a:lstStyle/>
        <a:p>
          <a:r>
            <a:rPr lang="en-US" sz="1200" dirty="0">
              <a:latin typeface="Montserrat" panose="00000500000000000000" pitchFamily="2" charset="0"/>
            </a:rPr>
            <a:t>Phase 4</a:t>
          </a:r>
        </a:p>
      </dgm:t>
    </dgm:pt>
    <dgm:pt modelId="{D1165063-84DD-F249-B58B-B618D7B2D8D6}" type="parTrans" cxnId="{DB280919-C679-5349-A63E-298813BEF1C0}">
      <dgm:prSet/>
      <dgm:spPr/>
      <dgm:t>
        <a:bodyPr/>
        <a:lstStyle/>
        <a:p>
          <a:endParaRPr lang="en-US" sz="1200">
            <a:latin typeface="Montserrat" panose="00000500000000000000" pitchFamily="2" charset="0"/>
          </a:endParaRPr>
        </a:p>
      </dgm:t>
    </dgm:pt>
    <dgm:pt modelId="{A5AF815B-3CF0-6E42-8D38-9ADD345D7F12}" type="sibTrans" cxnId="{DB280919-C679-5349-A63E-298813BEF1C0}">
      <dgm:prSet/>
      <dgm:spPr/>
      <dgm:t>
        <a:bodyPr/>
        <a:lstStyle/>
        <a:p>
          <a:endParaRPr lang="en-US" sz="1200">
            <a:latin typeface="Montserrat" panose="00000500000000000000" pitchFamily="2" charset="0"/>
          </a:endParaRPr>
        </a:p>
      </dgm:t>
    </dgm:pt>
    <dgm:pt modelId="{1D29978D-6375-461D-AFDD-E12FF6B400FF}">
      <dgm:prSet custT="1"/>
      <dgm:spPr/>
      <dgm:t>
        <a:bodyPr/>
        <a:lstStyle/>
        <a:p>
          <a:r>
            <a:rPr lang="en-US" sz="1200" dirty="0">
              <a:latin typeface="Montserrat" panose="00000500000000000000" pitchFamily="2" charset="0"/>
            </a:rPr>
            <a:t>Phase 2</a:t>
          </a:r>
          <a:endParaRPr lang="en-CA" sz="1200" dirty="0">
            <a:latin typeface="Montserrat" panose="00000500000000000000" pitchFamily="2" charset="0"/>
          </a:endParaRPr>
        </a:p>
      </dgm:t>
    </dgm:pt>
    <dgm:pt modelId="{27AF93DC-62EF-490F-BF95-BE2CE58191FD}" type="parTrans" cxnId="{E29BECCF-4CD0-4C8B-B367-68F288F0752A}">
      <dgm:prSet/>
      <dgm:spPr/>
      <dgm:t>
        <a:bodyPr/>
        <a:lstStyle/>
        <a:p>
          <a:endParaRPr lang="en-CA" sz="1200">
            <a:latin typeface="Montserrat" panose="00000500000000000000" pitchFamily="2" charset="0"/>
          </a:endParaRPr>
        </a:p>
      </dgm:t>
    </dgm:pt>
    <dgm:pt modelId="{343F2AF3-CD6D-43F9-9493-B2C1D0FEDA48}" type="sibTrans" cxnId="{E29BECCF-4CD0-4C8B-B367-68F288F0752A}">
      <dgm:prSet/>
      <dgm:spPr/>
      <dgm:t>
        <a:bodyPr/>
        <a:lstStyle/>
        <a:p>
          <a:endParaRPr lang="en-CA" sz="1200">
            <a:latin typeface="Montserrat" panose="00000500000000000000" pitchFamily="2" charset="0"/>
          </a:endParaRPr>
        </a:p>
      </dgm:t>
    </dgm:pt>
    <dgm:pt modelId="{D3F0A6D6-0FA2-45F8-AF4D-E995798E6A73}">
      <dgm:prSet custT="1"/>
      <dgm:spPr/>
      <dgm:t>
        <a:bodyPr/>
        <a:lstStyle/>
        <a:p>
          <a:r>
            <a:rPr lang="en-US" sz="1200" dirty="0">
              <a:latin typeface="Montserrat" panose="00000500000000000000" pitchFamily="2" charset="0"/>
            </a:rPr>
            <a:t>Phase 3</a:t>
          </a:r>
          <a:endParaRPr lang="en-CA" sz="1200" dirty="0">
            <a:latin typeface="Montserrat" panose="00000500000000000000" pitchFamily="2" charset="0"/>
          </a:endParaRPr>
        </a:p>
      </dgm:t>
    </dgm:pt>
    <dgm:pt modelId="{1FF7585F-8592-41B5-8A81-C0360E064060}" type="parTrans" cxnId="{9B56F1FF-DF04-4335-BFFE-EC7653E4EA87}">
      <dgm:prSet/>
      <dgm:spPr/>
      <dgm:t>
        <a:bodyPr/>
        <a:lstStyle/>
        <a:p>
          <a:endParaRPr lang="en-CA" sz="1200">
            <a:latin typeface="Montserrat" panose="00000500000000000000" pitchFamily="2" charset="0"/>
          </a:endParaRPr>
        </a:p>
      </dgm:t>
    </dgm:pt>
    <dgm:pt modelId="{5F0499E6-A836-4741-8AD6-C1E85B597A6F}" type="sibTrans" cxnId="{9B56F1FF-DF04-4335-BFFE-EC7653E4EA87}">
      <dgm:prSet/>
      <dgm:spPr/>
      <dgm:t>
        <a:bodyPr/>
        <a:lstStyle/>
        <a:p>
          <a:endParaRPr lang="en-CA" sz="1200">
            <a:latin typeface="Montserrat" panose="00000500000000000000" pitchFamily="2" charset="0"/>
          </a:endParaRPr>
        </a:p>
      </dgm:t>
    </dgm:pt>
    <dgm:pt modelId="{9F474F36-DA79-054F-BBFD-666192C13D50}" type="pres">
      <dgm:prSet presAssocID="{FC53A58F-395B-E34E-974F-C212E9B9E745}" presName="Name0" presStyleCnt="0">
        <dgm:presLayoutVars>
          <dgm:dir/>
          <dgm:resizeHandles val="exact"/>
        </dgm:presLayoutVars>
      </dgm:prSet>
      <dgm:spPr/>
    </dgm:pt>
    <dgm:pt modelId="{F66021E2-87C1-414D-A414-56A2AAE44F47}" type="pres">
      <dgm:prSet presAssocID="{71621DFA-AD3E-CC48-A3D1-088566281118}" presName="parTxOnly" presStyleLbl="node1" presStyleIdx="0" presStyleCnt="4">
        <dgm:presLayoutVars>
          <dgm:bulletEnabled val="1"/>
        </dgm:presLayoutVars>
      </dgm:prSet>
      <dgm:spPr/>
    </dgm:pt>
    <dgm:pt modelId="{847D648B-91A5-F24B-A7E9-1B0D1BDDB165}" type="pres">
      <dgm:prSet presAssocID="{864DB94F-04A8-1846-AFB3-43417D234F21}" presName="parSpace" presStyleCnt="0"/>
      <dgm:spPr/>
    </dgm:pt>
    <dgm:pt modelId="{BE840A39-1306-4AEF-ADCD-28099CAE7BE1}" type="pres">
      <dgm:prSet presAssocID="{1D29978D-6375-461D-AFDD-E12FF6B400FF}" presName="parTxOnly" presStyleLbl="node1" presStyleIdx="1" presStyleCnt="4">
        <dgm:presLayoutVars>
          <dgm:bulletEnabled val="1"/>
        </dgm:presLayoutVars>
      </dgm:prSet>
      <dgm:spPr/>
    </dgm:pt>
    <dgm:pt modelId="{9ECB9DCA-17FA-42DF-9A2F-9DB82C0EE3D0}" type="pres">
      <dgm:prSet presAssocID="{343F2AF3-CD6D-43F9-9493-B2C1D0FEDA48}" presName="parSpace" presStyleCnt="0"/>
      <dgm:spPr/>
    </dgm:pt>
    <dgm:pt modelId="{A8612D2A-892A-4F89-A395-9A98FAF04D82}" type="pres">
      <dgm:prSet presAssocID="{D3F0A6D6-0FA2-45F8-AF4D-E995798E6A73}" presName="parTxOnly" presStyleLbl="node1" presStyleIdx="2" presStyleCnt="4">
        <dgm:presLayoutVars>
          <dgm:bulletEnabled val="1"/>
        </dgm:presLayoutVars>
      </dgm:prSet>
      <dgm:spPr/>
    </dgm:pt>
    <dgm:pt modelId="{29175B23-9301-4638-A3F5-836D9EBFA5B8}" type="pres">
      <dgm:prSet presAssocID="{5F0499E6-A836-4741-8AD6-C1E85B597A6F}" presName="parSpace" presStyleCnt="0"/>
      <dgm:spPr/>
    </dgm:pt>
    <dgm:pt modelId="{3DB7A99E-41BC-AC47-994C-7774AEF62FE1}" type="pres">
      <dgm:prSet presAssocID="{7056D383-411B-7148-8C11-DEBBCFD10AE9}" presName="parTxOnly" presStyleLbl="node1" presStyleIdx="3" presStyleCnt="4">
        <dgm:presLayoutVars>
          <dgm:bulletEnabled val="1"/>
        </dgm:presLayoutVars>
      </dgm:prSet>
      <dgm:spPr/>
    </dgm:pt>
  </dgm:ptLst>
  <dgm:cxnLst>
    <dgm:cxn modelId="{DB280919-C679-5349-A63E-298813BEF1C0}" srcId="{FC53A58F-395B-E34E-974F-C212E9B9E745}" destId="{7056D383-411B-7148-8C11-DEBBCFD10AE9}" srcOrd="3" destOrd="0" parTransId="{D1165063-84DD-F249-B58B-B618D7B2D8D6}" sibTransId="{A5AF815B-3CF0-6E42-8D38-9ADD345D7F12}"/>
    <dgm:cxn modelId="{14FA4C2A-7E59-41C0-944A-B3F495779FE3}" type="presOf" srcId="{71621DFA-AD3E-CC48-A3D1-088566281118}" destId="{F66021E2-87C1-414D-A414-56A2AAE44F47}" srcOrd="0" destOrd="0" presId="urn:microsoft.com/office/officeart/2005/8/layout/hChevron3"/>
    <dgm:cxn modelId="{00A46D62-97D5-AA4F-9AB8-C84F71CDFFEE}" srcId="{FC53A58F-395B-E34E-974F-C212E9B9E745}" destId="{71621DFA-AD3E-CC48-A3D1-088566281118}" srcOrd="0" destOrd="0" parTransId="{CB671421-7FE8-4F41-9B3C-CC2253A545B3}" sibTransId="{864DB94F-04A8-1846-AFB3-43417D234F21}"/>
    <dgm:cxn modelId="{4C3E2C7F-1D2E-4655-A78A-27F207E64FF6}" type="presOf" srcId="{FC53A58F-395B-E34E-974F-C212E9B9E745}" destId="{9F474F36-DA79-054F-BBFD-666192C13D50}" srcOrd="0" destOrd="0" presId="urn:microsoft.com/office/officeart/2005/8/layout/hChevron3"/>
    <dgm:cxn modelId="{5185D2AA-7298-4CFD-B9B1-4BC438C9C953}" type="presOf" srcId="{7056D383-411B-7148-8C11-DEBBCFD10AE9}" destId="{3DB7A99E-41BC-AC47-994C-7774AEF62FE1}" srcOrd="0" destOrd="0" presId="urn:microsoft.com/office/officeart/2005/8/layout/hChevron3"/>
    <dgm:cxn modelId="{95C4CAC5-B88A-453B-8D70-13CAC2C88719}" type="presOf" srcId="{D3F0A6D6-0FA2-45F8-AF4D-E995798E6A73}" destId="{A8612D2A-892A-4F89-A395-9A98FAF04D82}" srcOrd="0" destOrd="0" presId="urn:microsoft.com/office/officeart/2005/8/layout/hChevron3"/>
    <dgm:cxn modelId="{E29BECCF-4CD0-4C8B-B367-68F288F0752A}" srcId="{FC53A58F-395B-E34E-974F-C212E9B9E745}" destId="{1D29978D-6375-461D-AFDD-E12FF6B400FF}" srcOrd="1" destOrd="0" parTransId="{27AF93DC-62EF-490F-BF95-BE2CE58191FD}" sibTransId="{343F2AF3-CD6D-43F9-9493-B2C1D0FEDA48}"/>
    <dgm:cxn modelId="{4DE26DF6-AF32-4823-85A2-912511404D97}" type="presOf" srcId="{1D29978D-6375-461D-AFDD-E12FF6B400FF}" destId="{BE840A39-1306-4AEF-ADCD-28099CAE7BE1}" srcOrd="0" destOrd="0" presId="urn:microsoft.com/office/officeart/2005/8/layout/hChevron3"/>
    <dgm:cxn modelId="{9B56F1FF-DF04-4335-BFFE-EC7653E4EA87}" srcId="{FC53A58F-395B-E34E-974F-C212E9B9E745}" destId="{D3F0A6D6-0FA2-45F8-AF4D-E995798E6A73}" srcOrd="2" destOrd="0" parTransId="{1FF7585F-8592-41B5-8A81-C0360E064060}" sibTransId="{5F0499E6-A836-4741-8AD6-C1E85B597A6F}"/>
    <dgm:cxn modelId="{1AE3423E-4818-46D4-B01E-377CB3D326C5}" type="presParOf" srcId="{9F474F36-DA79-054F-BBFD-666192C13D50}" destId="{F66021E2-87C1-414D-A414-56A2AAE44F47}" srcOrd="0" destOrd="0" presId="urn:microsoft.com/office/officeart/2005/8/layout/hChevron3"/>
    <dgm:cxn modelId="{CD45549B-2335-4131-8FE7-D21E988D38B2}" type="presParOf" srcId="{9F474F36-DA79-054F-BBFD-666192C13D50}" destId="{847D648B-91A5-F24B-A7E9-1B0D1BDDB165}" srcOrd="1" destOrd="0" presId="urn:microsoft.com/office/officeart/2005/8/layout/hChevron3"/>
    <dgm:cxn modelId="{24118234-8513-478E-A60D-5E0BB83B8B73}" type="presParOf" srcId="{9F474F36-DA79-054F-BBFD-666192C13D50}" destId="{BE840A39-1306-4AEF-ADCD-28099CAE7BE1}" srcOrd="2" destOrd="0" presId="urn:microsoft.com/office/officeart/2005/8/layout/hChevron3"/>
    <dgm:cxn modelId="{0ADC04EB-47DA-4917-8F5F-2660F595DEE6}" type="presParOf" srcId="{9F474F36-DA79-054F-BBFD-666192C13D50}" destId="{9ECB9DCA-17FA-42DF-9A2F-9DB82C0EE3D0}" srcOrd="3" destOrd="0" presId="urn:microsoft.com/office/officeart/2005/8/layout/hChevron3"/>
    <dgm:cxn modelId="{9B24C2AE-E529-474F-A208-4D2CED6A6E57}" type="presParOf" srcId="{9F474F36-DA79-054F-BBFD-666192C13D50}" destId="{A8612D2A-892A-4F89-A395-9A98FAF04D82}" srcOrd="4" destOrd="0" presId="urn:microsoft.com/office/officeart/2005/8/layout/hChevron3"/>
    <dgm:cxn modelId="{D6DA4E03-2184-4397-BD3A-8022B4BEF974}" type="presParOf" srcId="{9F474F36-DA79-054F-BBFD-666192C13D50}" destId="{29175B23-9301-4638-A3F5-836D9EBFA5B8}" srcOrd="5" destOrd="0" presId="urn:microsoft.com/office/officeart/2005/8/layout/hChevron3"/>
    <dgm:cxn modelId="{0E64C360-D841-4C8A-84C9-D785DD990BD7}" type="presParOf" srcId="{9F474F36-DA79-054F-BBFD-666192C13D50}" destId="{3DB7A99E-41BC-AC47-994C-7774AEF62FE1}" srcOrd="6" destOrd="0" presId="urn:microsoft.com/office/officeart/2005/8/layout/hChevron3"/>
  </dgm:cxnLst>
  <dgm:bg/>
  <dgm:whole/>
  <dgm:extLst>
    <a:ext uri="http://schemas.microsoft.com/office/drawing/2008/diagram">
      <dsp:dataModelExt xmlns:dsp="http://schemas.microsoft.com/office/drawing/2008/diagram" relId="rId3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021E2-87C1-414D-A414-56A2AAE44F47}">
      <dsp:nvSpPr>
        <dsp:cNvPr id="0" name=""/>
        <dsp:cNvSpPr/>
      </dsp:nvSpPr>
      <dsp:spPr>
        <a:xfrm>
          <a:off x="2533" y="0"/>
          <a:ext cx="2541613" cy="1016192"/>
        </a:xfrm>
        <a:prstGeom prst="homePlate">
          <a:avLst/>
        </a:prstGeom>
        <a:solidFill>
          <a:schemeClr val="accent1">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1</a:t>
          </a:r>
        </a:p>
      </dsp:txBody>
      <dsp:txXfrm>
        <a:off x="2533" y="0"/>
        <a:ext cx="2287565" cy="1016192"/>
      </dsp:txXfrm>
    </dsp:sp>
    <dsp:sp modelId="{BE840A39-1306-4AEF-ADCD-28099CAE7BE1}">
      <dsp:nvSpPr>
        <dsp:cNvPr id="0" name=""/>
        <dsp:cNvSpPr/>
      </dsp:nvSpPr>
      <dsp:spPr>
        <a:xfrm>
          <a:off x="2035823" y="0"/>
          <a:ext cx="2541613" cy="1016192"/>
        </a:xfrm>
        <a:prstGeom prst="chevron">
          <a:avLst/>
        </a:prstGeom>
        <a:solidFill>
          <a:schemeClr val="accent1">
            <a:shade val="80000"/>
            <a:hueOff val="178306"/>
            <a:satOff val="-9891"/>
            <a:lumOff val="1058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2</a:t>
          </a:r>
          <a:endParaRPr lang="en-CA" sz="1200" kern="1200" dirty="0">
            <a:latin typeface="Montserrat" panose="00000500000000000000" pitchFamily="2" charset="0"/>
          </a:endParaRPr>
        </a:p>
      </dsp:txBody>
      <dsp:txXfrm>
        <a:off x="2543919" y="0"/>
        <a:ext cx="1525421" cy="1016192"/>
      </dsp:txXfrm>
    </dsp:sp>
    <dsp:sp modelId="{A8612D2A-892A-4F89-A395-9A98FAF04D82}">
      <dsp:nvSpPr>
        <dsp:cNvPr id="0" name=""/>
        <dsp:cNvSpPr/>
      </dsp:nvSpPr>
      <dsp:spPr>
        <a:xfrm>
          <a:off x="4069114" y="0"/>
          <a:ext cx="2541613" cy="1016192"/>
        </a:xfrm>
        <a:prstGeom prst="chevron">
          <a:avLst/>
        </a:prstGeom>
        <a:solidFill>
          <a:schemeClr val="accent1">
            <a:shade val="80000"/>
            <a:hueOff val="356612"/>
            <a:satOff val="-19782"/>
            <a:lumOff val="2116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3</a:t>
          </a:r>
          <a:endParaRPr lang="en-CA" sz="1200" kern="1200" dirty="0">
            <a:latin typeface="Montserrat" panose="00000500000000000000" pitchFamily="2" charset="0"/>
          </a:endParaRPr>
        </a:p>
      </dsp:txBody>
      <dsp:txXfrm>
        <a:off x="4577210" y="0"/>
        <a:ext cx="1525421" cy="1016192"/>
      </dsp:txXfrm>
    </dsp:sp>
    <dsp:sp modelId="{3DB7A99E-41BC-AC47-994C-7774AEF62FE1}">
      <dsp:nvSpPr>
        <dsp:cNvPr id="0" name=""/>
        <dsp:cNvSpPr/>
      </dsp:nvSpPr>
      <dsp:spPr>
        <a:xfrm>
          <a:off x="6102404" y="0"/>
          <a:ext cx="2541613" cy="1016192"/>
        </a:xfrm>
        <a:prstGeom prst="chevron">
          <a:avLst/>
        </a:prstGeom>
        <a:solidFill>
          <a:schemeClr val="accent1">
            <a:shade val="80000"/>
            <a:hueOff val="534918"/>
            <a:satOff val="-29673"/>
            <a:lumOff val="3174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marL="0" lvl="0" indent="0" algn="ctr" defTabSz="533400">
            <a:lnSpc>
              <a:spcPct val="90000"/>
            </a:lnSpc>
            <a:spcBef>
              <a:spcPct val="0"/>
            </a:spcBef>
            <a:spcAft>
              <a:spcPct val="35000"/>
            </a:spcAft>
            <a:buNone/>
          </a:pPr>
          <a:r>
            <a:rPr lang="en-US" sz="1200" kern="1200" dirty="0">
              <a:latin typeface="Montserrat" panose="00000500000000000000" pitchFamily="2" charset="0"/>
            </a:rPr>
            <a:t>Phase 4</a:t>
          </a:r>
        </a:p>
      </dsp:txBody>
      <dsp:txXfrm>
        <a:off x="6610500" y="0"/>
        <a:ext cx="1525421" cy="1016192"/>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F4BFADC-759D-9A4E-9A09-AD89F1BCC0AE}"/>
              </a:ext>
            </a:extLst>
          </p:cNvPr>
          <p:cNvSpPr>
            <a:spLocks noGrp="1"/>
          </p:cNvSpPr>
          <p:nvPr>
            <p:ph type="hdr" sz="quarter"/>
          </p:nvPr>
        </p:nvSpPr>
        <p:spPr>
          <a:xfrm>
            <a:off x="0" y="0"/>
            <a:ext cx="3037987" cy="465865"/>
          </a:xfrm>
          <a:prstGeom prst="rect">
            <a:avLst/>
          </a:prstGeom>
        </p:spPr>
        <p:txBody>
          <a:bodyPr vert="horz" lIns="47467" tIns="23733" rIns="47467" bIns="23733" rtlCol="0"/>
          <a:lstStyle>
            <a:lvl1pPr algn="l">
              <a:defRPr sz="600"/>
            </a:lvl1pPr>
          </a:lstStyle>
          <a:p>
            <a:endParaRPr lang="en-US"/>
          </a:p>
        </p:txBody>
      </p:sp>
      <p:sp>
        <p:nvSpPr>
          <p:cNvPr id="3" name="Date Placeholder 2">
            <a:extLst>
              <a:ext uri="{FF2B5EF4-FFF2-40B4-BE49-F238E27FC236}">
                <a16:creationId xmlns:a16="http://schemas.microsoft.com/office/drawing/2014/main" id="{ED62EC22-1B51-694A-94D5-D4CB2538FD12}"/>
              </a:ext>
            </a:extLst>
          </p:cNvPr>
          <p:cNvSpPr>
            <a:spLocks noGrp="1"/>
          </p:cNvSpPr>
          <p:nvPr>
            <p:ph type="dt" sz="quarter" idx="1"/>
          </p:nvPr>
        </p:nvSpPr>
        <p:spPr>
          <a:xfrm>
            <a:off x="3970752" y="0"/>
            <a:ext cx="3037987" cy="465865"/>
          </a:xfrm>
          <a:prstGeom prst="rect">
            <a:avLst/>
          </a:prstGeom>
        </p:spPr>
        <p:txBody>
          <a:bodyPr vert="horz" lIns="47467" tIns="23733" rIns="47467" bIns="23733" rtlCol="0"/>
          <a:lstStyle>
            <a:lvl1pPr algn="r">
              <a:defRPr sz="600"/>
            </a:lvl1pPr>
          </a:lstStyle>
          <a:p>
            <a:fld id="{3421FBE2-D7AF-034E-A3E8-B3AFB8825F2F}" type="datetimeFigureOut">
              <a:rPr lang="en-US" smtClean="0"/>
              <a:t>7/15/2021</a:t>
            </a:fld>
            <a:endParaRPr lang="en-US"/>
          </a:p>
        </p:txBody>
      </p:sp>
      <p:sp>
        <p:nvSpPr>
          <p:cNvPr id="4" name="Footer Placeholder 3">
            <a:extLst>
              <a:ext uri="{FF2B5EF4-FFF2-40B4-BE49-F238E27FC236}">
                <a16:creationId xmlns:a16="http://schemas.microsoft.com/office/drawing/2014/main" id="{2202C9E9-64FF-014C-96CA-5B97C999C1FF}"/>
              </a:ext>
            </a:extLst>
          </p:cNvPr>
          <p:cNvSpPr>
            <a:spLocks noGrp="1"/>
          </p:cNvSpPr>
          <p:nvPr>
            <p:ph type="ftr" sz="quarter" idx="2"/>
          </p:nvPr>
        </p:nvSpPr>
        <p:spPr>
          <a:xfrm>
            <a:off x="0" y="8830537"/>
            <a:ext cx="3037987" cy="465864"/>
          </a:xfrm>
          <a:prstGeom prst="rect">
            <a:avLst/>
          </a:prstGeom>
        </p:spPr>
        <p:txBody>
          <a:bodyPr vert="horz" lIns="47467" tIns="23733" rIns="47467" bIns="23733" rtlCol="0" anchor="b"/>
          <a:lstStyle>
            <a:lvl1pPr algn="l">
              <a:defRPr sz="600"/>
            </a:lvl1pPr>
          </a:lstStyle>
          <a:p>
            <a:endParaRPr lang="en-US"/>
          </a:p>
        </p:txBody>
      </p:sp>
      <p:sp>
        <p:nvSpPr>
          <p:cNvPr id="5" name="Slide Number Placeholder 4">
            <a:extLst>
              <a:ext uri="{FF2B5EF4-FFF2-40B4-BE49-F238E27FC236}">
                <a16:creationId xmlns:a16="http://schemas.microsoft.com/office/drawing/2014/main" id="{5E38FAC2-6080-3440-A5EF-CDB292825895}"/>
              </a:ext>
            </a:extLst>
          </p:cNvPr>
          <p:cNvSpPr>
            <a:spLocks noGrp="1"/>
          </p:cNvSpPr>
          <p:nvPr>
            <p:ph type="sldNum" sz="quarter" idx="3"/>
          </p:nvPr>
        </p:nvSpPr>
        <p:spPr>
          <a:xfrm>
            <a:off x="3970752" y="8830537"/>
            <a:ext cx="3037987" cy="465864"/>
          </a:xfrm>
          <a:prstGeom prst="rect">
            <a:avLst/>
          </a:prstGeom>
        </p:spPr>
        <p:txBody>
          <a:bodyPr vert="horz" lIns="47467" tIns="23733" rIns="47467" bIns="23733" rtlCol="0" anchor="b"/>
          <a:lstStyle>
            <a:lvl1pPr algn="r">
              <a:defRPr sz="600"/>
            </a:lvl1pPr>
          </a:lstStyle>
          <a:p>
            <a:fld id="{A0D59A62-6DDC-664C-B490-E4412C3B9B65}" type="slidenum">
              <a:rPr lang="en-US" smtClean="0"/>
              <a:t>‹#›</a:t>
            </a:fld>
            <a:endParaRPr lang="en-US"/>
          </a:p>
        </p:txBody>
      </p:sp>
    </p:spTree>
    <p:extLst>
      <p:ext uri="{BB962C8B-B14F-4D97-AF65-F5344CB8AC3E}">
        <p14:creationId xmlns:p14="http://schemas.microsoft.com/office/powerpoint/2010/main" val="12334922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987" cy="465865"/>
          </a:xfrm>
          <a:prstGeom prst="rect">
            <a:avLst/>
          </a:prstGeom>
        </p:spPr>
        <p:txBody>
          <a:bodyPr vert="horz" lIns="47467" tIns="23733" rIns="47467" bIns="23733" rtlCol="0"/>
          <a:lstStyle>
            <a:lvl1pPr algn="l">
              <a:defRPr sz="600" b="0" i="0">
                <a:latin typeface="Roboto Condensed Light" panose="02000000000000000000" pitchFamily="2" charset="0"/>
              </a:defRPr>
            </a:lvl1pPr>
          </a:lstStyle>
          <a:p>
            <a:endParaRPr lang="en-US"/>
          </a:p>
        </p:txBody>
      </p:sp>
      <p:sp>
        <p:nvSpPr>
          <p:cNvPr id="3" name="Date Placeholder 2"/>
          <p:cNvSpPr>
            <a:spLocks noGrp="1"/>
          </p:cNvSpPr>
          <p:nvPr>
            <p:ph type="dt" idx="1"/>
          </p:nvPr>
        </p:nvSpPr>
        <p:spPr>
          <a:xfrm>
            <a:off x="3970752" y="0"/>
            <a:ext cx="3037987" cy="465865"/>
          </a:xfrm>
          <a:prstGeom prst="rect">
            <a:avLst/>
          </a:prstGeom>
        </p:spPr>
        <p:txBody>
          <a:bodyPr vert="horz" lIns="47467" tIns="23733" rIns="47467" bIns="23733" rtlCol="0"/>
          <a:lstStyle>
            <a:lvl1pPr algn="r">
              <a:defRPr sz="600" b="0" i="0">
                <a:latin typeface="Roboto Condensed Light" panose="02000000000000000000" pitchFamily="2" charset="0"/>
              </a:defRPr>
            </a:lvl1pPr>
          </a:lstStyle>
          <a:p>
            <a:fld id="{F0A9609A-B772-C646-9832-EF91D164CC90}" type="datetimeFigureOut">
              <a:rPr lang="en-US" smtClean="0"/>
              <a:pPr/>
              <a:t>7/15/2021</a:t>
            </a:fld>
            <a:endParaRPr lang="en-US"/>
          </a:p>
        </p:txBody>
      </p:sp>
      <p:sp>
        <p:nvSpPr>
          <p:cNvPr id="4" name="Slide Image Placeholder 3"/>
          <p:cNvSpPr>
            <a:spLocks noGrp="1" noRot="1" noChangeAspect="1"/>
          </p:cNvSpPr>
          <p:nvPr>
            <p:ph type="sldImg" idx="2"/>
          </p:nvPr>
        </p:nvSpPr>
        <p:spPr>
          <a:xfrm>
            <a:off x="715963" y="1162050"/>
            <a:ext cx="5578475" cy="3136900"/>
          </a:xfrm>
          <a:prstGeom prst="rect">
            <a:avLst/>
          </a:prstGeom>
          <a:noFill/>
          <a:ln w="12700">
            <a:solidFill>
              <a:prstClr val="black"/>
            </a:solidFill>
          </a:ln>
        </p:spPr>
        <p:txBody>
          <a:bodyPr vert="horz" lIns="47467" tIns="23733" rIns="47467" bIns="23733" rtlCol="0" anchor="ctr"/>
          <a:lstStyle/>
          <a:p>
            <a:endParaRPr lang="en-US"/>
          </a:p>
        </p:txBody>
      </p:sp>
      <p:sp>
        <p:nvSpPr>
          <p:cNvPr id="5" name="Notes Placeholder 4"/>
          <p:cNvSpPr>
            <a:spLocks noGrp="1"/>
          </p:cNvSpPr>
          <p:nvPr>
            <p:ph type="body" sz="quarter" idx="3"/>
          </p:nvPr>
        </p:nvSpPr>
        <p:spPr>
          <a:xfrm>
            <a:off x="700819" y="4473338"/>
            <a:ext cx="5608763" cy="3661665"/>
          </a:xfrm>
          <a:prstGeom prst="rect">
            <a:avLst/>
          </a:prstGeom>
        </p:spPr>
        <p:txBody>
          <a:bodyPr vert="horz" lIns="47467" tIns="23733" rIns="47467" bIns="237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30537"/>
            <a:ext cx="3037987" cy="465864"/>
          </a:xfrm>
          <a:prstGeom prst="rect">
            <a:avLst/>
          </a:prstGeom>
        </p:spPr>
        <p:txBody>
          <a:bodyPr vert="horz" lIns="47467" tIns="23733" rIns="47467" bIns="23733" rtlCol="0" anchor="b"/>
          <a:lstStyle>
            <a:lvl1pPr algn="l">
              <a:defRPr sz="600" b="0" i="0">
                <a:latin typeface="Roboto Condensed Light" panose="02000000000000000000" pitchFamily="2" charset="0"/>
              </a:defRPr>
            </a:lvl1pPr>
          </a:lstStyle>
          <a:p>
            <a:endParaRPr lang="en-US"/>
          </a:p>
        </p:txBody>
      </p:sp>
      <p:sp>
        <p:nvSpPr>
          <p:cNvPr id="7" name="Slide Number Placeholder 6"/>
          <p:cNvSpPr>
            <a:spLocks noGrp="1"/>
          </p:cNvSpPr>
          <p:nvPr>
            <p:ph type="sldNum" sz="quarter" idx="5"/>
          </p:nvPr>
        </p:nvSpPr>
        <p:spPr>
          <a:xfrm>
            <a:off x="3970752" y="8830537"/>
            <a:ext cx="3037987" cy="465864"/>
          </a:xfrm>
          <a:prstGeom prst="rect">
            <a:avLst/>
          </a:prstGeom>
        </p:spPr>
        <p:txBody>
          <a:bodyPr vert="horz" lIns="47467" tIns="23733" rIns="47467" bIns="23733" rtlCol="0" anchor="b"/>
          <a:lstStyle>
            <a:lvl1pPr algn="r">
              <a:defRPr sz="600" b="0" i="0">
                <a:latin typeface="Roboto Condensed Light" panose="02000000000000000000" pitchFamily="2" charset="0"/>
              </a:defRPr>
            </a:lvl1pPr>
          </a:lstStyle>
          <a:p>
            <a:fld id="{06B0FC7D-8687-9A40-9CA8-0B2F00AB98E3}" type="slidenum">
              <a:rPr lang="en-US" smtClean="0"/>
              <a:pPr/>
              <a:t>‹#›</a:t>
            </a:fld>
            <a:endParaRPr lang="en-US"/>
          </a:p>
        </p:txBody>
      </p:sp>
    </p:spTree>
    <p:extLst>
      <p:ext uri="{BB962C8B-B14F-4D97-AF65-F5344CB8AC3E}">
        <p14:creationId xmlns:p14="http://schemas.microsoft.com/office/powerpoint/2010/main" val="2316559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Roboto Condensed Light" panose="02000000000000000000" pitchFamily="2" charset="0"/>
        <a:ea typeface="+mn-ea"/>
        <a:cs typeface="+mn-cs"/>
      </a:defRPr>
    </a:lvl1pPr>
    <a:lvl2pPr marL="457200" algn="l" defTabSz="914400" rtl="0" eaLnBrk="1" latinLnBrk="0" hangingPunct="1">
      <a:defRPr sz="1200" b="0" i="0" kern="1200">
        <a:solidFill>
          <a:schemeClr val="tx1"/>
        </a:solidFill>
        <a:latin typeface="Roboto Condensed Light" panose="02000000000000000000" pitchFamily="2" charset="0"/>
        <a:ea typeface="+mn-ea"/>
        <a:cs typeface="+mn-cs"/>
      </a:defRPr>
    </a:lvl2pPr>
    <a:lvl3pPr marL="914400" algn="l" defTabSz="914400" rtl="0" eaLnBrk="1" latinLnBrk="0" hangingPunct="1">
      <a:defRPr sz="1200" b="0" i="0" kern="1200">
        <a:solidFill>
          <a:schemeClr val="tx1"/>
        </a:solidFill>
        <a:latin typeface="Roboto Condensed Light" panose="02000000000000000000" pitchFamily="2" charset="0"/>
        <a:ea typeface="+mn-ea"/>
        <a:cs typeface="+mn-cs"/>
      </a:defRPr>
    </a:lvl3pPr>
    <a:lvl4pPr marL="1371600" algn="l" defTabSz="914400" rtl="0" eaLnBrk="1" latinLnBrk="0" hangingPunct="1">
      <a:defRPr sz="1200" b="0" i="0" kern="1200">
        <a:solidFill>
          <a:schemeClr val="tx1"/>
        </a:solidFill>
        <a:latin typeface="Roboto Condensed Light" panose="02000000000000000000" pitchFamily="2" charset="0"/>
        <a:ea typeface="+mn-ea"/>
        <a:cs typeface="+mn-cs"/>
      </a:defRPr>
    </a:lvl4pPr>
    <a:lvl5pPr marL="1828800" algn="l" defTabSz="914400" rtl="0" eaLnBrk="1" latinLnBrk="0" hangingPunct="1">
      <a:defRPr sz="1200" b="0" i="0" kern="1200">
        <a:solidFill>
          <a:schemeClr val="tx1"/>
        </a:solidFill>
        <a:latin typeface="Roboto Condensed Light"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a:t>
            </a:fld>
            <a:endParaRPr lang="en-US" dirty="0"/>
          </a:p>
        </p:txBody>
      </p:sp>
    </p:spTree>
    <p:extLst>
      <p:ext uri="{BB962C8B-B14F-4D97-AF65-F5344CB8AC3E}">
        <p14:creationId xmlns:p14="http://schemas.microsoft.com/office/powerpoint/2010/main" val="18605653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22</a:t>
            </a:fld>
            <a:endParaRPr lang="en-US" dirty="0"/>
          </a:p>
        </p:txBody>
      </p:sp>
    </p:spTree>
    <p:extLst>
      <p:ext uri="{BB962C8B-B14F-4D97-AF65-F5344CB8AC3E}">
        <p14:creationId xmlns:p14="http://schemas.microsoft.com/office/powerpoint/2010/main" val="13274953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23</a:t>
            </a:fld>
            <a:endParaRPr lang="en-US" dirty="0"/>
          </a:p>
        </p:txBody>
      </p:sp>
    </p:spTree>
    <p:extLst>
      <p:ext uri="{BB962C8B-B14F-4D97-AF65-F5344CB8AC3E}">
        <p14:creationId xmlns:p14="http://schemas.microsoft.com/office/powerpoint/2010/main" val="36013965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a:t>
            </a:fld>
            <a:endParaRPr lang="en-US" dirty="0"/>
          </a:p>
        </p:txBody>
      </p:sp>
    </p:spTree>
    <p:extLst>
      <p:ext uri="{BB962C8B-B14F-4D97-AF65-F5344CB8AC3E}">
        <p14:creationId xmlns:p14="http://schemas.microsoft.com/office/powerpoint/2010/main" val="296301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Roboto" panose="02000000000000000000" pitchFamily="2" charset="0"/>
              <a:ea typeface="Roboto" panose="02000000000000000000" pitchFamily="2" charset="0"/>
            </a:endParaRPr>
          </a:p>
        </p:txBody>
      </p:sp>
      <p:sp>
        <p:nvSpPr>
          <p:cNvPr id="4" name="Slide Number Placeholder 3"/>
          <p:cNvSpPr>
            <a:spLocks noGrp="1"/>
          </p:cNvSpPr>
          <p:nvPr>
            <p:ph type="sldNum" sz="quarter" idx="5"/>
          </p:nvPr>
        </p:nvSpPr>
        <p:spPr/>
        <p:txBody>
          <a:bodyPr/>
          <a:lstStyle/>
          <a:p>
            <a:fld id="{06B0FC7D-8687-9A40-9CA8-0B2F00AB98E3}" type="slidenum">
              <a:rPr lang="en-US" smtClean="0"/>
              <a:pPr/>
              <a:t>4</a:t>
            </a:fld>
            <a:endParaRPr lang="en-US" dirty="0"/>
          </a:p>
        </p:txBody>
      </p:sp>
    </p:spTree>
    <p:extLst>
      <p:ext uri="{BB962C8B-B14F-4D97-AF65-F5344CB8AC3E}">
        <p14:creationId xmlns:p14="http://schemas.microsoft.com/office/powerpoint/2010/main" val="3776771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5</a:t>
            </a:fld>
            <a:endParaRPr lang="en-US" dirty="0"/>
          </a:p>
        </p:txBody>
      </p:sp>
    </p:spTree>
    <p:extLst>
      <p:ext uri="{BB962C8B-B14F-4D97-AF65-F5344CB8AC3E}">
        <p14:creationId xmlns:p14="http://schemas.microsoft.com/office/powerpoint/2010/main" val="170224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8</a:t>
            </a:fld>
            <a:endParaRPr lang="en-US" dirty="0"/>
          </a:p>
        </p:txBody>
      </p:sp>
    </p:spTree>
    <p:extLst>
      <p:ext uri="{BB962C8B-B14F-4D97-AF65-F5344CB8AC3E}">
        <p14:creationId xmlns:p14="http://schemas.microsoft.com/office/powerpoint/2010/main" val="3302863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87837">
              <a:defRPr/>
            </a:pPr>
            <a:fld id="{06B0FC7D-8687-9A40-9CA8-0B2F00AB98E3}" type="slidenum">
              <a:rPr lang="en-US">
                <a:solidFill>
                  <a:prstClr val="black"/>
                </a:solidFill>
              </a:rPr>
              <a:pPr defTabSz="287837">
                <a:defRPr/>
              </a:pPr>
              <a:t>13</a:t>
            </a:fld>
            <a:endParaRPr lang="en-US" dirty="0">
              <a:solidFill>
                <a:prstClr val="black"/>
              </a:solidFill>
            </a:endParaRPr>
          </a:p>
        </p:txBody>
      </p:sp>
    </p:spTree>
    <p:extLst>
      <p:ext uri="{BB962C8B-B14F-4D97-AF65-F5344CB8AC3E}">
        <p14:creationId xmlns:p14="http://schemas.microsoft.com/office/powerpoint/2010/main" val="1950659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14</a:t>
            </a:fld>
            <a:endParaRPr lang="en-US" dirty="0"/>
          </a:p>
        </p:txBody>
      </p:sp>
    </p:spTree>
    <p:extLst>
      <p:ext uri="{BB962C8B-B14F-4D97-AF65-F5344CB8AC3E}">
        <p14:creationId xmlns:p14="http://schemas.microsoft.com/office/powerpoint/2010/main" val="1968640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287837">
              <a:defRPr/>
            </a:pPr>
            <a:fld id="{06B0FC7D-8687-9A40-9CA8-0B2F00AB98E3}" type="slidenum">
              <a:rPr lang="en-US">
                <a:solidFill>
                  <a:prstClr val="black"/>
                </a:solidFill>
              </a:rPr>
              <a:pPr defTabSz="287837">
                <a:defRPr/>
              </a:pPr>
              <a:t>16</a:t>
            </a:fld>
            <a:endParaRPr lang="en-US" dirty="0">
              <a:solidFill>
                <a:prstClr val="black"/>
              </a:solidFill>
            </a:endParaRPr>
          </a:p>
        </p:txBody>
      </p:sp>
    </p:spTree>
    <p:extLst>
      <p:ext uri="{BB962C8B-B14F-4D97-AF65-F5344CB8AC3E}">
        <p14:creationId xmlns:p14="http://schemas.microsoft.com/office/powerpoint/2010/main" val="129682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B0FC7D-8687-9A40-9CA8-0B2F00AB98E3}" type="slidenum">
              <a:rPr lang="en-US" smtClean="0"/>
              <a:pPr/>
              <a:t>21</a:t>
            </a:fld>
            <a:endParaRPr lang="en-US" dirty="0"/>
          </a:p>
        </p:txBody>
      </p:sp>
    </p:spTree>
    <p:extLst>
      <p:ext uri="{BB962C8B-B14F-4D97-AF65-F5344CB8AC3E}">
        <p14:creationId xmlns:p14="http://schemas.microsoft.com/office/powerpoint/2010/main" val="214725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hyperlink" Target="http://www.accenture.com/SiteCollectionDocuments/PDF/OutlookPDF_AgileOrganization_02" TargetMode="External"/><Relationship Id="rId2" Type="http://schemas.openxmlformats.org/officeDocument/2006/relationships/hyperlink" Target="http://www.forbes.com/sites/joshbersin/2013/05/06/time-to-scrap-performance-" TargetMode="External"/><Relationship Id="rId1" Type="http://schemas.openxmlformats.org/officeDocument/2006/relationships/slideMaster" Target="../slideMasters/slideMaster3.xml"/><Relationship Id="rId6" Type="http://schemas.openxmlformats.org/officeDocument/2006/relationships/hyperlink" Target="http://ryanestis.com/adobe-interview/" TargetMode="External"/><Relationship Id="rId5" Type="http://schemas.openxmlformats.org/officeDocument/2006/relationships/hyperlink" Target="http://www.forbes.com/sites/stevedenning/2012/04/17/" TargetMode="External"/><Relationship Id="rId4" Type="http://schemas.openxmlformats.org/officeDocument/2006/relationships/hyperlink" Target="http://www.huffingtonpost.com/samuel-culbert/performance-" TargetMode="Externa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5" name="Text Placeholder 12">
            <a:extLst>
              <a:ext uri="{FF2B5EF4-FFF2-40B4-BE49-F238E27FC236}">
                <a16:creationId xmlns:a16="http://schemas.microsoft.com/office/drawing/2014/main" id="{A4CCF3E3-77ED-8B47-BA4F-C8AA5DC7EF51}"/>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7411734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Phases - 2">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F88C0029-8423-2840-9D9A-D481031AEB21}"/>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86EA329F-0476-2243-890D-1CF74AB7760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472082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Phases - 3">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2"/>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26EB3AA1-C1E1-C840-A0B5-67D720C4643B}"/>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A453A9C9-4CC4-3945-9AF3-39B2C8D9A5C4}"/>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26242467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Phases - 4">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70" y="1527275"/>
            <a:ext cx="9299072" cy="5695681"/>
          </a:xfrm>
          <a:prstGeom prst="rect">
            <a:avLst/>
          </a:prstGeom>
        </p:spPr>
      </p:pic>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582793"/>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582793"/>
            <a:ext cx="206729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15846"/>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B3319451-64B4-1E41-83F2-9E6FFA4414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1454508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tep slide">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en-US"/>
          </a:p>
        </p:txBody>
      </p:sp>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4" name="Text Placeholder 11">
            <a:extLst>
              <a:ext uri="{FF2B5EF4-FFF2-40B4-BE49-F238E27FC236}">
                <a16:creationId xmlns:a16="http://schemas.microsoft.com/office/drawing/2014/main" id="{AFF3E0B4-46E9-884B-8F5F-3F97FE21CDA1}"/>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26" name="Text Placeholder 14">
            <a:extLst>
              <a:ext uri="{FF2B5EF4-FFF2-40B4-BE49-F238E27FC236}">
                <a16:creationId xmlns:a16="http://schemas.microsoft.com/office/drawing/2014/main" id="{8C23CA75-41C7-1B4F-A0B0-3377675711B0}"/>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374474" y="2082070"/>
            <a:ext cx="4529132" cy="371902"/>
          </a:xfrm>
          <a:prstGeom prst="rect">
            <a:avLst/>
          </a:prstGeom>
        </p:spPr>
        <p:txBody>
          <a:bodyPr lIns="0" tIns="0" rIns="0" bIns="0">
            <a:noAutofit/>
          </a:bodyPr>
          <a:lstStyle>
            <a:lvl1pPr marL="0" indent="0" algn="l">
              <a:lnSpc>
                <a:spcPct val="9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9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9" name="Text Placeholder 14">
            <a:extLst>
              <a:ext uri="{FF2B5EF4-FFF2-40B4-BE49-F238E27FC236}">
                <a16:creationId xmlns:a16="http://schemas.microsoft.com/office/drawing/2014/main" id="{C4C6D666-F1FC-4C45-8814-EC78F26C85BE}"/>
              </a:ext>
            </a:extLst>
          </p:cNvPr>
          <p:cNvSpPr>
            <a:spLocks noGrp="1"/>
          </p:cNvSpPr>
          <p:nvPr>
            <p:ph type="body" sz="quarter" idx="15"/>
          </p:nvPr>
        </p:nvSpPr>
        <p:spPr>
          <a:xfrm>
            <a:off x="9362364" y="4949429"/>
            <a:ext cx="2544797" cy="1324301"/>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0" name="Text Placeholder 11">
            <a:extLst>
              <a:ext uri="{FF2B5EF4-FFF2-40B4-BE49-F238E27FC236}">
                <a16:creationId xmlns:a16="http://schemas.microsoft.com/office/drawing/2014/main" id="{07BB7D92-C928-3E42-B0C1-1E8CA4149E24}"/>
              </a:ext>
            </a:extLst>
          </p:cNvPr>
          <p:cNvSpPr>
            <a:spLocks noGrp="1"/>
          </p:cNvSpPr>
          <p:nvPr>
            <p:ph type="body" sz="quarter" idx="35"/>
          </p:nvPr>
        </p:nvSpPr>
        <p:spPr>
          <a:xfrm>
            <a:off x="358603" y="4835636"/>
            <a:ext cx="7070567" cy="939371"/>
          </a:xfrm>
          <a:prstGeom prst="rect">
            <a:avLst/>
          </a:prstGeom>
        </p:spPr>
        <p:txBody>
          <a:bodyPr lIns="0" tIns="0" rIns="0" bIns="0">
            <a:noAutofit/>
          </a:bodyPr>
          <a:lstStyle>
            <a:lvl1pPr marL="0" indent="0">
              <a:lnSpc>
                <a:spcPct val="90000"/>
              </a:lnSpc>
              <a:buNone/>
              <a:defRPr sz="2000" b="1" i="0" spc="0">
                <a:solidFill>
                  <a:srgbClr val="4A4A4A"/>
                </a:solidFill>
                <a:latin typeface="Montserrat SemiBold"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3" name="Text Placeholder 14">
            <a:extLst>
              <a:ext uri="{FF2B5EF4-FFF2-40B4-BE49-F238E27FC236}">
                <a16:creationId xmlns:a16="http://schemas.microsoft.com/office/drawing/2014/main" id="{FDEDCE3A-356D-4642-851B-3AB57D790ADD}"/>
              </a:ext>
            </a:extLst>
          </p:cNvPr>
          <p:cNvSpPr>
            <a:spLocks noGrp="1"/>
          </p:cNvSpPr>
          <p:nvPr>
            <p:ph type="body" sz="quarter" idx="34"/>
          </p:nvPr>
        </p:nvSpPr>
        <p:spPr>
          <a:xfrm>
            <a:off x="380033" y="2580323"/>
            <a:ext cx="5237948" cy="1263015"/>
          </a:xfrm>
          <a:prstGeom prst="rect">
            <a:avLst/>
          </a:prstGeom>
        </p:spPr>
        <p:txBody>
          <a:bodyPr lIns="0" tIns="0" rIns="0" bIns="0">
            <a:noAutofit/>
          </a:bodyPr>
          <a:lstStyle>
            <a:lvl1pPr marL="0" indent="0">
              <a:lnSpc>
                <a:spcPct val="90000"/>
              </a:lnSpc>
              <a:buNone/>
              <a:defRPr sz="1600" b="0" i="0">
                <a:solidFill>
                  <a:srgbClr val="000000"/>
                </a:solidFill>
                <a:latin typeface="Exo" panose="02000503000000000000"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extBox 11">
            <a:extLst>
              <a:ext uri="{FF2B5EF4-FFF2-40B4-BE49-F238E27FC236}">
                <a16:creationId xmlns:a16="http://schemas.microsoft.com/office/drawing/2014/main" id="{907E2940-62C3-4846-A4B6-19D915C5EDE1}"/>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6526390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Generic-slide">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5632357" cy="1130188"/>
          </a:xfrm>
        </p:spPr>
        <p:txBody>
          <a:bodyPr>
            <a:noAutofit/>
          </a:bodyPr>
          <a:lstStyle>
            <a:lvl1pPr>
              <a:defRPr b="0" i="0"/>
            </a:lvl1pPr>
          </a:lstStyle>
          <a:p>
            <a:r>
              <a:rPr lang="en-US"/>
              <a:t>Click to edit Master title style</a:t>
            </a:r>
          </a:p>
        </p:txBody>
      </p:sp>
    </p:spTree>
    <p:extLst>
      <p:ext uri="{BB962C8B-B14F-4D97-AF65-F5344CB8AC3E}">
        <p14:creationId xmlns:p14="http://schemas.microsoft.com/office/powerpoint/2010/main" val="405738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slide-1">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44769"/>
            <a:ext cx="4967041" cy="1130188"/>
          </a:xfrm>
        </p:spPr>
        <p:txBody>
          <a:bodyPr>
            <a:noAutofit/>
          </a:bodyPr>
          <a:lstStyle>
            <a:lvl1pPr>
              <a:lnSpc>
                <a:spcPct val="90000"/>
              </a:lnSpc>
              <a:defRPr b="0" i="0"/>
            </a:lvl1pPr>
          </a:lstStyle>
          <a:p>
            <a:r>
              <a:rPr lang="en-US"/>
              <a:t>Click to edit Master title style</a:t>
            </a:r>
          </a:p>
        </p:txBody>
      </p:sp>
      <p:sp>
        <p:nvSpPr>
          <p:cNvPr id="4" name="Text Placeholder 11">
            <a:extLst>
              <a:ext uri="{FF2B5EF4-FFF2-40B4-BE49-F238E27FC236}">
                <a16:creationId xmlns:a16="http://schemas.microsoft.com/office/drawing/2014/main" id="{DDF1013D-24FA-B04E-AE09-DB6F11760046}"/>
              </a:ext>
            </a:extLst>
          </p:cNvPr>
          <p:cNvSpPr>
            <a:spLocks noGrp="1"/>
          </p:cNvSpPr>
          <p:nvPr>
            <p:ph type="body" sz="quarter" idx="11"/>
          </p:nvPr>
        </p:nvSpPr>
        <p:spPr>
          <a:xfrm>
            <a:off x="367658" y="1643564"/>
            <a:ext cx="4116208" cy="669978"/>
          </a:xfrm>
          <a:prstGeom prst="rect">
            <a:avLst/>
          </a:prstGeom>
        </p:spPr>
        <p:txBody>
          <a:bodyPr lIns="0" tIns="0" rIns="0" bIns="0">
            <a:noAutofit/>
          </a:bodyPr>
          <a:lstStyle>
            <a:lvl1pPr marL="0" indent="0">
              <a:lnSpc>
                <a:spcPct val="110000"/>
              </a:lnSpc>
              <a:buNone/>
              <a:defRPr sz="2000" b="0" i="0" spc="0">
                <a:solidFill>
                  <a:srgbClr val="2576B7"/>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5" name="Text Placeholder 4">
            <a:extLst>
              <a:ext uri="{FF2B5EF4-FFF2-40B4-BE49-F238E27FC236}">
                <a16:creationId xmlns:a16="http://schemas.microsoft.com/office/drawing/2014/main" id="{9881DA12-3A02-104C-8DA9-67C6D34506B4}"/>
              </a:ext>
            </a:extLst>
          </p:cNvPr>
          <p:cNvSpPr>
            <a:spLocks noGrp="1"/>
          </p:cNvSpPr>
          <p:nvPr>
            <p:ph type="body" sz="quarter" idx="33"/>
          </p:nvPr>
        </p:nvSpPr>
        <p:spPr>
          <a:xfrm>
            <a:off x="371476" y="2710334"/>
            <a:ext cx="5689599" cy="2999350"/>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68480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rack Metrics">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hasCustomPrompt="1"/>
          </p:nvPr>
        </p:nvSpPr>
        <p:spPr>
          <a:xfrm>
            <a:off x="380233" y="530021"/>
            <a:ext cx="4239409" cy="511093"/>
          </a:xfrm>
        </p:spPr>
        <p:txBody>
          <a:bodyPr>
            <a:noAutofit/>
          </a:bodyPr>
          <a:lstStyle>
            <a:lvl1pPr>
              <a:lnSpc>
                <a:spcPct val="90000"/>
              </a:lnSpc>
              <a:defRPr b="0" i="0">
                <a:solidFill>
                  <a:srgbClr val="2576B7"/>
                </a:solidFill>
              </a:defRPr>
            </a:lvl1pPr>
          </a:lstStyle>
          <a:p>
            <a:r>
              <a:rPr lang="en-US"/>
              <a:t>Track Metrics</a:t>
            </a:r>
          </a:p>
        </p:txBody>
      </p:sp>
      <p:sp>
        <p:nvSpPr>
          <p:cNvPr id="3" name="Text Placeholder 2">
            <a:extLst>
              <a:ext uri="{FF2B5EF4-FFF2-40B4-BE49-F238E27FC236}">
                <a16:creationId xmlns:a16="http://schemas.microsoft.com/office/drawing/2014/main" id="{301B465C-B3AC-CE48-A04D-8964E9E436C5}"/>
              </a:ext>
            </a:extLst>
          </p:cNvPr>
          <p:cNvSpPr>
            <a:spLocks noGrp="1"/>
          </p:cNvSpPr>
          <p:nvPr>
            <p:ph type="body" sz="quarter" idx="10" hasCustomPrompt="1"/>
          </p:nvPr>
        </p:nvSpPr>
        <p:spPr>
          <a:xfrm>
            <a:off x="380232" y="1097774"/>
            <a:ext cx="3762283" cy="966157"/>
          </a:xfrm>
          <a:prstGeom prst="rect">
            <a:avLst/>
          </a:prstGeom>
        </p:spPr>
        <p:txBody>
          <a:bodyPr lIns="0">
            <a:noAutofit/>
          </a:bodyPr>
          <a:lstStyle>
            <a:lvl1pPr marL="0" indent="0">
              <a:lnSpc>
                <a:spcPct val="110000"/>
              </a:lnSpc>
              <a:buNone/>
              <a:defRPr sz="1600" b="0" i="0">
                <a:solidFill>
                  <a:srgbClr val="000000"/>
                </a:solidFill>
                <a:latin typeface="Exo" panose="020B0604020202020204" charset="0"/>
                <a:ea typeface="Roboto Condensed Light" panose="02000000000000000000" pitchFamily="2" charset="0"/>
              </a:defRPr>
            </a:lvl1pPr>
            <a:lvl2pPr>
              <a:defRPr sz="2000" b="0" i="0">
                <a:latin typeface="Roboto Condensed Light" panose="02000000000000000000" pitchFamily="2" charset="0"/>
                <a:ea typeface="Roboto Condensed Light" panose="02000000000000000000" pitchFamily="2" charset="0"/>
              </a:defRPr>
            </a:lvl2pPr>
            <a:lvl3pPr>
              <a:defRPr sz="2000" b="0" i="0">
                <a:latin typeface="Roboto Condensed Light" panose="02000000000000000000" pitchFamily="2" charset="0"/>
                <a:ea typeface="Roboto Condensed Light" panose="02000000000000000000" pitchFamily="2" charset="0"/>
              </a:defRPr>
            </a:lvl3pPr>
            <a:lvl4pPr>
              <a:defRPr sz="2000" b="0" i="0">
                <a:latin typeface="Roboto Condensed Light" panose="02000000000000000000" pitchFamily="2" charset="0"/>
                <a:ea typeface="Roboto Condensed Light" panose="02000000000000000000" pitchFamily="2" charset="0"/>
              </a:defRPr>
            </a:lvl4pPr>
            <a:lvl5pPr>
              <a:defRPr sz="2000" b="0" i="0">
                <a:latin typeface="Roboto Condensed Light" panose="02000000000000000000" pitchFamily="2" charset="0"/>
                <a:ea typeface="Roboto Condensed Light" panose="02000000000000000000" pitchFamily="2" charset="0"/>
              </a:defRPr>
            </a:lvl5pPr>
          </a:lstStyle>
          <a:p>
            <a:pPr lvl="0"/>
            <a:r>
              <a:rPr lang="en-US" dirty="0"/>
              <a:t>Track metrics throughout the project to keep stakeholders informed</a:t>
            </a:r>
          </a:p>
        </p:txBody>
      </p:sp>
      <p:sp>
        <p:nvSpPr>
          <p:cNvPr id="18" name="Table Placeholder 17">
            <a:extLst>
              <a:ext uri="{FF2B5EF4-FFF2-40B4-BE49-F238E27FC236}">
                <a16:creationId xmlns:a16="http://schemas.microsoft.com/office/drawing/2014/main" id="{49673129-DC2E-FA40-A288-610FE0AB920C}"/>
              </a:ext>
            </a:extLst>
          </p:cNvPr>
          <p:cNvSpPr>
            <a:spLocks noGrp="1"/>
          </p:cNvSpPr>
          <p:nvPr>
            <p:ph type="tbl" sz="quarter" idx="11"/>
          </p:nvPr>
        </p:nvSpPr>
        <p:spPr>
          <a:xfrm>
            <a:off x="373063" y="3274287"/>
            <a:ext cx="11447462" cy="2949939"/>
          </a:xfrm>
          <a:prstGeom prst="rect">
            <a:avLst/>
          </a:prstGeom>
        </p:spPr>
        <p:txBody>
          <a:bodyPr>
            <a:noAutofit/>
          </a:bodyPr>
          <a:lstStyle>
            <a:lvl1pPr>
              <a:lnSpc>
                <a:spcPct val="110000"/>
              </a:lnSpc>
              <a:defRPr>
                <a:latin typeface="Roboto Condensed Light" panose="02000000000000000000" pitchFamily="2" charset="0"/>
                <a:ea typeface="Roboto Condensed Light" panose="02000000000000000000" pitchFamily="2" charset="0"/>
              </a:defRPr>
            </a:lvl1pPr>
          </a:lstStyle>
          <a:p>
            <a:endParaRPr lang="en-US"/>
          </a:p>
        </p:txBody>
      </p:sp>
      <p:sp>
        <p:nvSpPr>
          <p:cNvPr id="20" name="Text Placeholder 19">
            <a:extLst>
              <a:ext uri="{FF2B5EF4-FFF2-40B4-BE49-F238E27FC236}">
                <a16:creationId xmlns:a16="http://schemas.microsoft.com/office/drawing/2014/main" id="{4782DCFE-ADE5-3844-AFE5-4BA068CE7F23}"/>
              </a:ext>
            </a:extLst>
          </p:cNvPr>
          <p:cNvSpPr>
            <a:spLocks noGrp="1"/>
          </p:cNvSpPr>
          <p:nvPr>
            <p:ph type="body" sz="quarter" idx="12" hasCustomPrompt="1"/>
          </p:nvPr>
        </p:nvSpPr>
        <p:spPr>
          <a:xfrm>
            <a:off x="7189016" y="718229"/>
            <a:ext cx="3559175" cy="339468"/>
          </a:xfrm>
          <a:prstGeom prst="rect">
            <a:avLst/>
          </a:prstGeom>
        </p:spPr>
        <p:txBody>
          <a:bodyPr lIns="0">
            <a:noAutofit/>
          </a:bodyPr>
          <a:lstStyle>
            <a:lvl1pPr marL="0" indent="0">
              <a:lnSpc>
                <a:spcPct val="110000"/>
              </a:lnSpc>
              <a:buNone/>
              <a:defRPr sz="1400">
                <a:solidFill>
                  <a:srgbClr val="000000"/>
                </a:solidFill>
                <a:latin typeface="Exo" panose="020B0604020202020204" charset="0"/>
                <a:ea typeface="Roboto Condensed Light" panose="02000000000000000000" pitchFamily="2" charset="0"/>
              </a:defRPr>
            </a:lvl1pPr>
            <a:lvl2pPr>
              <a:defRPr>
                <a:latin typeface="Roboto Condensed Light" panose="02000000000000000000" pitchFamily="2" charset="0"/>
                <a:ea typeface="Roboto Condensed Light" panose="02000000000000000000" pitchFamily="2" charset="0"/>
              </a:defRPr>
            </a:lvl2pPr>
            <a:lvl3pPr>
              <a:defRPr>
                <a:latin typeface="Roboto Condensed Light" panose="02000000000000000000" pitchFamily="2" charset="0"/>
                <a:ea typeface="Roboto Condensed Light" panose="02000000000000000000" pitchFamily="2" charset="0"/>
              </a:defRPr>
            </a:lvl3pPr>
            <a:lvl4pPr>
              <a:defRPr>
                <a:latin typeface="Roboto Condensed Light" panose="02000000000000000000" pitchFamily="2" charset="0"/>
                <a:ea typeface="Roboto Condensed Light" panose="02000000000000000000" pitchFamily="2" charset="0"/>
              </a:defRPr>
            </a:lvl4pPr>
            <a:lvl5pPr>
              <a:defRPr>
                <a:latin typeface="Roboto Condensed Light" panose="02000000000000000000" pitchFamily="2" charset="0"/>
                <a:ea typeface="Roboto Condensed Light" panose="02000000000000000000" pitchFamily="2" charset="0"/>
              </a:defRPr>
            </a:lvl5pPr>
          </a:lstStyle>
          <a:p>
            <a:pPr lvl="0"/>
            <a:r>
              <a:rPr lang="en-US" sz="1600" dirty="0"/>
              <a:t>As the project nears completion:</a:t>
            </a:r>
            <a:endParaRPr lang="en-US" dirty="0"/>
          </a:p>
        </p:txBody>
      </p:sp>
      <p:sp>
        <p:nvSpPr>
          <p:cNvPr id="25" name="Text Placeholder 4">
            <a:extLst>
              <a:ext uri="{FF2B5EF4-FFF2-40B4-BE49-F238E27FC236}">
                <a16:creationId xmlns:a16="http://schemas.microsoft.com/office/drawing/2014/main" id="{4F63F1AB-A833-D948-BE31-90BABA3914CD}"/>
              </a:ext>
            </a:extLst>
          </p:cNvPr>
          <p:cNvSpPr>
            <a:spLocks noGrp="1"/>
          </p:cNvSpPr>
          <p:nvPr>
            <p:ph type="body" sz="quarter" idx="13" hasCustomPrompt="1"/>
          </p:nvPr>
        </p:nvSpPr>
        <p:spPr>
          <a:xfrm>
            <a:off x="7189016" y="1105437"/>
            <a:ext cx="4295259" cy="2165643"/>
          </a:xfrm>
          <a:prstGeom prst="rect">
            <a:avLst/>
          </a:prstGeom>
        </p:spPr>
        <p:txBody>
          <a:bodyPr lIns="0">
            <a:noAutofit/>
          </a:bodyPr>
          <a:lstStyle>
            <a:lvl1pPr marL="342900" indent="-342900">
              <a:lnSpc>
                <a:spcPct val="110000"/>
              </a:lnSpc>
              <a:buClr>
                <a:srgbClr val="2576B7"/>
              </a:buClr>
              <a:buSzPct val="100000"/>
              <a:buFont typeface="+mj-lt"/>
              <a:buAutoNum type="arabicPeriod"/>
              <a:defRPr sz="1400" b="0" i="0">
                <a:solidFill>
                  <a:srgbClr val="000000"/>
                </a:solidFill>
                <a:latin typeface="Roboto Condensed Light" panose="02000000000000000000" pitchFamily="2" charset="0"/>
                <a:ea typeface="Roboto Condensed Light" panose="02000000000000000000" pitchFamily="2" charset="0"/>
              </a:defRPr>
            </a:lvl1pPr>
          </a:lstStyle>
          <a:p>
            <a:pPr lvl="0"/>
            <a:r>
              <a:rPr lang="en-US" b="0" i="0">
                <a:latin typeface="Roboto Condensed Light" panose="02000000000000000000" pitchFamily="2" charset="0"/>
                <a:ea typeface="Roboto Condensed Light" panose="02000000000000000000" pitchFamily="2" charset="0"/>
              </a:rPr>
              <a:t>The number of tickets should decrease.</a:t>
            </a:r>
          </a:p>
          <a:p>
            <a:pPr lvl="0"/>
            <a:r>
              <a:rPr lang="en-US" b="0" i="0">
                <a:latin typeface="Roboto Condensed Light" panose="02000000000000000000" pitchFamily="2" charset="0"/>
                <a:ea typeface="Roboto Condensed Light" panose="02000000000000000000" pitchFamily="2" charset="0"/>
              </a:rPr>
              <a:t>Percentage of calls resolved at first contact and at Tier 1 should increase.</a:t>
            </a:r>
          </a:p>
          <a:p>
            <a:pPr lvl="0"/>
            <a:r>
              <a:rPr lang="en-US" b="0" i="0">
                <a:latin typeface="Roboto Condensed Light" panose="02000000000000000000" pitchFamily="2" charset="0"/>
                <a:ea typeface="Roboto Condensed Light" panose="02000000000000000000" pitchFamily="2" charset="0"/>
              </a:rPr>
              <a:t>Average time to resolve and escalate an incident should decrease.</a:t>
            </a:r>
          </a:p>
        </p:txBody>
      </p:sp>
    </p:spTree>
    <p:extLst>
      <p:ext uri="{BB962C8B-B14F-4D97-AF65-F5344CB8AC3E}">
        <p14:creationId xmlns:p14="http://schemas.microsoft.com/office/powerpoint/2010/main" val="336759556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ummary of Accomplishment">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B2B14535-AFB4-DB4C-ADB9-BBB42A2A64ED}"/>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629" r="31547" b="28119"/>
          <a:stretch/>
        </p:blipFill>
        <p:spPr>
          <a:xfrm>
            <a:off x="8148638" y="-1"/>
            <a:ext cx="4044950" cy="6873276"/>
          </a:xfrm>
          <a:prstGeom prst="rect">
            <a:avLst/>
          </a:prstGeom>
        </p:spPr>
      </p:pic>
      <p:sp>
        <p:nvSpPr>
          <p:cNvPr id="18" name="Rectangle 17">
            <a:extLst>
              <a:ext uri="{FF2B5EF4-FFF2-40B4-BE49-F238E27FC236}">
                <a16:creationId xmlns:a16="http://schemas.microsoft.com/office/drawing/2014/main" id="{75343A8B-D3CE-D643-83E5-369C20113AA8}"/>
              </a:ext>
            </a:extLst>
          </p:cNvPr>
          <p:cNvSpPr/>
          <p:nvPr userDrawn="1"/>
        </p:nvSpPr>
        <p:spPr>
          <a:xfrm>
            <a:off x="8148638" y="0"/>
            <a:ext cx="4044949" cy="6858000"/>
          </a:xfrm>
          <a:prstGeom prst="rect">
            <a:avLst/>
          </a:prstGeom>
          <a:gradFill>
            <a:gsLst>
              <a:gs pos="19000">
                <a:srgbClr val="2576B7">
                  <a:alpha val="29000"/>
                </a:srgbClr>
              </a:gs>
              <a:gs pos="99000">
                <a:schemeClr val="accent1">
                  <a:lumMod val="60000"/>
                  <a:lumOff val="40000"/>
                  <a:alpha val="98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14" name="Text Placeholder 13">
            <a:extLst>
              <a:ext uri="{FF2B5EF4-FFF2-40B4-BE49-F238E27FC236}">
                <a16:creationId xmlns:a16="http://schemas.microsoft.com/office/drawing/2014/main" id="{B3A129CD-E31F-6C4B-AE63-A4E96E7F66D2}"/>
              </a:ext>
            </a:extLst>
          </p:cNvPr>
          <p:cNvSpPr>
            <a:spLocks noGrp="1"/>
          </p:cNvSpPr>
          <p:nvPr>
            <p:ph type="body" sz="quarter" idx="10" hasCustomPrompt="1"/>
          </p:nvPr>
        </p:nvSpPr>
        <p:spPr>
          <a:xfrm>
            <a:off x="374493" y="1827340"/>
            <a:ext cx="5319668" cy="377825"/>
          </a:xfrm>
          <a:prstGeom prst="rect">
            <a:avLst/>
          </a:prstGeom>
        </p:spPr>
        <p:txBody>
          <a:bodyPr lIns="0">
            <a:noAutofit/>
          </a:bodyPr>
          <a:lstStyle>
            <a:lvl1pPr marL="0" indent="0">
              <a:lnSpc>
                <a:spcPct val="110000"/>
              </a:lnSpc>
              <a:buNone/>
              <a:defRPr sz="2000" b="1" i="0" u="none">
                <a:solidFill>
                  <a:schemeClr val="accent1"/>
                </a:solidFill>
                <a:latin typeface="Montserrat SemiBold" pitchFamily="2" charset="77"/>
              </a:defRPr>
            </a:lvl1pPr>
            <a:lvl2pPr>
              <a:defRPr sz="2000" b="1" i="0">
                <a:solidFill>
                  <a:schemeClr val="accent1"/>
                </a:solidFill>
                <a:latin typeface="Montserrat SemiBold" pitchFamily="2" charset="77"/>
              </a:defRPr>
            </a:lvl2pPr>
            <a:lvl3pPr>
              <a:defRPr sz="2000" b="1" i="0">
                <a:solidFill>
                  <a:schemeClr val="accent1"/>
                </a:solidFill>
                <a:latin typeface="Montserrat SemiBold" pitchFamily="2" charset="77"/>
              </a:defRPr>
            </a:lvl3pPr>
            <a:lvl4pPr>
              <a:defRPr sz="2000" b="1" i="0">
                <a:solidFill>
                  <a:schemeClr val="accent1"/>
                </a:solidFill>
                <a:latin typeface="Montserrat SemiBold" pitchFamily="2" charset="77"/>
              </a:defRPr>
            </a:lvl4pPr>
            <a:lvl5pPr>
              <a:defRPr sz="2000" b="1" i="0">
                <a:solidFill>
                  <a:schemeClr val="accent1"/>
                </a:solidFill>
                <a:latin typeface="Montserrat SemiBold" pitchFamily="2" charset="77"/>
              </a:defRPr>
            </a:lvl5pPr>
          </a:lstStyle>
          <a:p>
            <a:pPr lvl="0"/>
            <a:r>
              <a:rPr lang="en-US"/>
              <a:t>Problem Solved</a:t>
            </a:r>
          </a:p>
        </p:txBody>
      </p:sp>
      <p:sp>
        <p:nvSpPr>
          <p:cNvPr id="11" name="TextBox 10">
            <a:extLst>
              <a:ext uri="{FF2B5EF4-FFF2-40B4-BE49-F238E27FC236}">
                <a16:creationId xmlns:a16="http://schemas.microsoft.com/office/drawing/2014/main" id="{1FAADCBA-255E-B849-A84F-D25B3C02195D}"/>
              </a:ext>
            </a:extLst>
          </p:cNvPr>
          <p:cNvSpPr txBox="1"/>
          <p:nvPr userDrawn="1"/>
        </p:nvSpPr>
        <p:spPr>
          <a:xfrm>
            <a:off x="8460606" y="739094"/>
            <a:ext cx="3128212" cy="1668992"/>
          </a:xfrm>
          <a:prstGeom prst="rect">
            <a:avLst/>
          </a:prstGeom>
        </p:spPr>
        <p:txBody>
          <a:bodyPr vert="horz" wrap="square" lIns="0" tIns="6931" rIns="0" bIns="0" rtlCol="0">
            <a:noAutofit/>
          </a:bodyPr>
          <a:lstStyle/>
          <a:p>
            <a:pPr rtl="0">
              <a:lnSpc>
                <a:spcPct val="11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If you would like additional support, have our analysts guide you through other phases as part of an Info-Tech workshop.</a:t>
            </a:r>
          </a:p>
        </p:txBody>
      </p:sp>
      <p:sp>
        <p:nvSpPr>
          <p:cNvPr id="15" name="TextBox 14">
            <a:extLst>
              <a:ext uri="{FF2B5EF4-FFF2-40B4-BE49-F238E27FC236}">
                <a16:creationId xmlns:a16="http://schemas.microsoft.com/office/drawing/2014/main" id="{845C2704-E323-6E41-84B8-A3709A2F6FB3}"/>
              </a:ext>
            </a:extLst>
          </p:cNvPr>
          <p:cNvSpPr txBox="1"/>
          <p:nvPr userDrawn="1"/>
        </p:nvSpPr>
        <p:spPr>
          <a:xfrm>
            <a:off x="8441356" y="2914403"/>
            <a:ext cx="3628724"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a:solidFill>
                  <a:schemeClr val="bg1"/>
                </a:solidFill>
                <a:latin typeface="Exo" panose="02000503000000000000" pitchFamily="2" charset="77"/>
              </a:rPr>
              <a:t>Contact your account representative for more information.</a:t>
            </a:r>
          </a:p>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err="1">
                <a:solidFill>
                  <a:schemeClr val="bg1"/>
                </a:solidFill>
                <a:latin typeface="Exo" panose="02000503000000000000" pitchFamily="2" charset="77"/>
              </a:rPr>
              <a:t>workshops@infotech.com</a:t>
            </a:r>
            <a:r>
              <a:rPr lang="en-US" sz="1600">
                <a:solidFill>
                  <a:schemeClr val="bg1"/>
                </a:solidFill>
                <a:latin typeface="Exo" panose="02000503000000000000" pitchFamily="2" charset="77"/>
              </a:rPr>
              <a:t>  </a:t>
            </a:r>
            <a:br>
              <a:rPr lang="en-US" sz="1600">
                <a:solidFill>
                  <a:schemeClr val="bg1"/>
                </a:solidFill>
                <a:latin typeface="Exo" panose="02000503000000000000" pitchFamily="2" charset="77"/>
              </a:rPr>
            </a:br>
            <a:r>
              <a:rPr lang="en-US" sz="1600">
                <a:solidFill>
                  <a:schemeClr val="bg1"/>
                </a:solidFill>
                <a:latin typeface="Exo" panose="02000503000000000000" pitchFamily="2" charset="77"/>
              </a:rPr>
              <a:t>1-888-670-8889</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a:solidFill>
                <a:schemeClr val="bg1"/>
              </a:solidFill>
              <a:latin typeface="Exo" panose="02000503000000000000" pitchFamily="2" charset="77"/>
            </a:endParaRPr>
          </a:p>
        </p:txBody>
      </p:sp>
      <p:sp>
        <p:nvSpPr>
          <p:cNvPr id="19" name="TextBox 18">
            <a:extLst>
              <a:ext uri="{FF2B5EF4-FFF2-40B4-BE49-F238E27FC236}">
                <a16:creationId xmlns:a16="http://schemas.microsoft.com/office/drawing/2014/main" id="{E6640ACC-131C-E349-9AAB-91F1BC775CA0}"/>
              </a:ext>
            </a:extLst>
          </p:cNvPr>
          <p:cNvSpPr txBox="1"/>
          <p:nvPr userDrawn="1"/>
        </p:nvSpPr>
        <p:spPr>
          <a:xfrm>
            <a:off x="336885" y="544781"/>
            <a:ext cx="569815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Summary of Accomplishment</a:t>
            </a:r>
            <a:endParaRPr lang="en-US" sz="4000" b="1" i="0" spc="-30" dirty="0">
              <a:solidFill>
                <a:srgbClr val="4A4A4A"/>
              </a:solidFill>
              <a:latin typeface="Montserrat SemiBold" pitchFamily="2" charset="77"/>
              <a:cs typeface="Arial Narrow"/>
            </a:endParaRPr>
          </a:p>
        </p:txBody>
      </p:sp>
      <p:sp>
        <p:nvSpPr>
          <p:cNvPr id="10" name="TextBox 9">
            <a:extLst>
              <a:ext uri="{FF2B5EF4-FFF2-40B4-BE49-F238E27FC236}">
                <a16:creationId xmlns:a16="http://schemas.microsoft.com/office/drawing/2014/main" id="{79D91D97-00C2-684C-8E8B-1CA8A8AB29F2}"/>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3A86E219-348B-4147-B8CE-5C090235D034}"/>
              </a:ext>
            </a:extLst>
          </p:cNvPr>
          <p:cNvSpPr>
            <a:spLocks noGrp="1"/>
          </p:cNvSpPr>
          <p:nvPr>
            <p:ph type="body" sz="quarter" idx="33"/>
          </p:nvPr>
        </p:nvSpPr>
        <p:spPr>
          <a:xfrm>
            <a:off x="371476" y="2306297"/>
            <a:ext cx="5689600" cy="3839322"/>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1357972"/>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arious Levels of Support">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04D20383-3FCC-7C4F-B1C5-B9D644F808E1}"/>
              </a:ext>
            </a:extLst>
          </p:cNvPr>
          <p:cNvSpPr txBox="1"/>
          <p:nvPr userDrawn="1"/>
        </p:nvSpPr>
        <p:spPr>
          <a:xfrm>
            <a:off x="351314" y="5561419"/>
            <a:ext cx="11572240" cy="283998"/>
          </a:xfrm>
          <a:prstGeom prst="rect">
            <a:avLst/>
          </a:prstGeom>
        </p:spPr>
        <p:txBody>
          <a:bodyPr vert="horz" wrap="square" lIns="0" tIns="6931" rIns="0" bIns="0" rtlCol="0">
            <a:spAutoFit/>
          </a:bodyPr>
          <a:lstStyle/>
          <a:p>
            <a:pPr marL="7701" marR="242975" lvl="0" indent="0" algn="ctr" defTabSz="554492" rtl="0" eaLnBrk="1" fontAlgn="auto" latinLnBrk="0" hangingPunct="1">
              <a:lnSpc>
                <a:spcPct val="90000"/>
              </a:lnSpc>
              <a:spcBef>
                <a:spcPts val="1000"/>
              </a:spcBef>
              <a:spcAft>
                <a:spcPts val="0"/>
              </a:spcAft>
              <a:buClrTx/>
              <a:buSzTx/>
              <a:buFontTx/>
              <a:buNone/>
              <a:tabLst/>
              <a:defRPr/>
            </a:pPr>
            <a:r>
              <a:rPr lang="en-US" sz="2000" b="1" i="0" dirty="0">
                <a:solidFill>
                  <a:srgbClr val="2576B7"/>
                </a:solidFill>
                <a:latin typeface="Montserrat SemiBold" pitchFamily="2" charset="77"/>
              </a:rPr>
              <a:t>Diagnostics and consistent frameworks are used throughout all four options.</a:t>
            </a:r>
          </a:p>
        </p:txBody>
      </p:sp>
      <p:sp>
        <p:nvSpPr>
          <p:cNvPr id="26" name="Oval 25">
            <a:extLst>
              <a:ext uri="{FF2B5EF4-FFF2-40B4-BE49-F238E27FC236}">
                <a16:creationId xmlns:a16="http://schemas.microsoft.com/office/drawing/2014/main" id="{9E98C6B9-9801-2049-89AF-F94E0519AED1}"/>
              </a:ext>
            </a:extLst>
          </p:cNvPr>
          <p:cNvSpPr/>
          <p:nvPr userDrawn="1"/>
        </p:nvSpPr>
        <p:spPr>
          <a:xfrm>
            <a:off x="640080" y="2235200"/>
            <a:ext cx="2834640" cy="2834640"/>
          </a:xfrm>
          <a:prstGeom prst="ellipse">
            <a:avLst/>
          </a:prstGeom>
          <a:solidFill>
            <a:srgbClr val="2576B7">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8C5C57C-EF5C-A14F-8C7D-2C892950EE5D}"/>
              </a:ext>
            </a:extLst>
          </p:cNvPr>
          <p:cNvSpPr txBox="1"/>
          <p:nvPr userDrawn="1"/>
        </p:nvSpPr>
        <p:spPr>
          <a:xfrm>
            <a:off x="746493"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DIY Toolkit</a:t>
            </a:r>
          </a:p>
        </p:txBody>
      </p:sp>
      <p:sp>
        <p:nvSpPr>
          <p:cNvPr id="28" name="TextBox 27">
            <a:extLst>
              <a:ext uri="{FF2B5EF4-FFF2-40B4-BE49-F238E27FC236}">
                <a16:creationId xmlns:a16="http://schemas.microsoft.com/office/drawing/2014/main" id="{822836B6-57C7-3145-A73C-5DECF33CF9CF}"/>
              </a:ext>
            </a:extLst>
          </p:cNvPr>
          <p:cNvSpPr txBox="1"/>
          <p:nvPr userDrawn="1"/>
        </p:nvSpPr>
        <p:spPr>
          <a:xfrm>
            <a:off x="1031240" y="3439160"/>
            <a:ext cx="2052320" cy="1009837"/>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“Our team has already made this critical project a priority, and we have the time and capability, but some guidance along the way would be helpful.” </a:t>
            </a:r>
          </a:p>
        </p:txBody>
      </p:sp>
      <p:sp>
        <p:nvSpPr>
          <p:cNvPr id="29" name="Oval 28">
            <a:extLst>
              <a:ext uri="{FF2B5EF4-FFF2-40B4-BE49-F238E27FC236}">
                <a16:creationId xmlns:a16="http://schemas.microsoft.com/office/drawing/2014/main" id="{5F7934EF-7D77-8E47-B92E-DB566035F413}"/>
              </a:ext>
            </a:extLst>
          </p:cNvPr>
          <p:cNvSpPr/>
          <p:nvPr userDrawn="1"/>
        </p:nvSpPr>
        <p:spPr>
          <a:xfrm>
            <a:off x="3312425" y="2235200"/>
            <a:ext cx="2834640" cy="2834640"/>
          </a:xfrm>
          <a:prstGeom prst="ellipse">
            <a:avLst/>
          </a:prstGeom>
          <a:solidFill>
            <a:srgbClr val="2576B7">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2687958E-F387-1B47-A1A1-7456666D95C1}"/>
              </a:ext>
            </a:extLst>
          </p:cNvPr>
          <p:cNvSpPr txBox="1"/>
          <p:nvPr userDrawn="1"/>
        </p:nvSpPr>
        <p:spPr>
          <a:xfrm>
            <a:off x="3409207" y="2746944"/>
            <a:ext cx="2621815" cy="560996"/>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Guided Implementation</a:t>
            </a:r>
          </a:p>
        </p:txBody>
      </p:sp>
      <p:sp>
        <p:nvSpPr>
          <p:cNvPr id="31" name="TextBox 30">
            <a:extLst>
              <a:ext uri="{FF2B5EF4-FFF2-40B4-BE49-F238E27FC236}">
                <a16:creationId xmlns:a16="http://schemas.microsoft.com/office/drawing/2014/main" id="{39C0FAF0-D25D-C846-9AB6-57D70838B891}"/>
              </a:ext>
            </a:extLst>
          </p:cNvPr>
          <p:cNvSpPr txBox="1"/>
          <p:nvPr userDrawn="1"/>
        </p:nvSpPr>
        <p:spPr>
          <a:xfrm>
            <a:off x="3693954" y="3439160"/>
            <a:ext cx="2052320" cy="1212970"/>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knows that we need to fix a process, but we need assistance to determine where to focus. Some check-ins along the way would help keep us on track.”</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2" name="Oval 31">
            <a:extLst>
              <a:ext uri="{FF2B5EF4-FFF2-40B4-BE49-F238E27FC236}">
                <a16:creationId xmlns:a16="http://schemas.microsoft.com/office/drawing/2014/main" id="{2ACC858F-1D39-2B41-949E-070EB0C0418C}"/>
              </a:ext>
            </a:extLst>
          </p:cNvPr>
          <p:cNvSpPr/>
          <p:nvPr userDrawn="1"/>
        </p:nvSpPr>
        <p:spPr>
          <a:xfrm>
            <a:off x="5984770" y="2235200"/>
            <a:ext cx="2834640" cy="2834640"/>
          </a:xfrm>
          <a:prstGeom prst="ellipse">
            <a:avLst/>
          </a:prstGeom>
          <a:solidFill>
            <a:srgbClr val="2576B7">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7248CF82-0839-1B42-90C6-2565B8E19DAA}"/>
              </a:ext>
            </a:extLst>
          </p:cNvPr>
          <p:cNvSpPr txBox="1"/>
          <p:nvPr userDrawn="1"/>
        </p:nvSpPr>
        <p:spPr>
          <a:xfrm>
            <a:off x="611176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Workshop</a:t>
            </a:r>
          </a:p>
        </p:txBody>
      </p:sp>
      <p:sp>
        <p:nvSpPr>
          <p:cNvPr id="34" name="TextBox 33">
            <a:extLst>
              <a:ext uri="{FF2B5EF4-FFF2-40B4-BE49-F238E27FC236}">
                <a16:creationId xmlns:a16="http://schemas.microsoft.com/office/drawing/2014/main" id="{FFE019FE-4785-EB46-B01D-CB07AB2C430F}"/>
              </a:ext>
            </a:extLst>
          </p:cNvPr>
          <p:cNvSpPr txBox="1"/>
          <p:nvPr userDrawn="1"/>
        </p:nvSpPr>
        <p:spPr>
          <a:xfrm>
            <a:off x="6416834" y="3439160"/>
            <a:ext cx="1944846" cy="1212970"/>
          </a:xfrm>
          <a:prstGeom prst="rect">
            <a:avLst/>
          </a:prstGeom>
        </p:spPr>
        <p:txBody>
          <a:bodyPr vert="horz" wrap="square" lIns="0" tIns="6931" rIns="0" bIns="0" rtlCol="0">
            <a:spAutoFit/>
          </a:bodyPr>
          <a:lstStyle/>
          <a:p>
            <a:pPr algn="ctr">
              <a:lnSpc>
                <a:spcPct val="110000"/>
              </a:lnSpc>
            </a:pPr>
            <a:r>
              <a:rPr lang="en-CA" sz="1200" b="0" i="0" kern="1200" dirty="0">
                <a:solidFill>
                  <a:schemeClr val="bg1"/>
                </a:solidFill>
                <a:effectLst/>
                <a:latin typeface="Roboto Condensed Light" panose="02000000000000000000" pitchFamily="2" charset="0"/>
                <a:ea typeface="Roboto Condensed Light" panose="02000000000000000000" pitchFamily="2" charset="0"/>
                <a:cs typeface="+mn-cs"/>
              </a:rPr>
              <a:t>“We need to hit the ground running and get this project kicked off immediately. Our team has the ability to take this over once we get a framework and strategy in place.”</a:t>
            </a:r>
          </a:p>
        </p:txBody>
      </p:sp>
      <p:sp>
        <p:nvSpPr>
          <p:cNvPr id="36" name="Oval 35">
            <a:extLst>
              <a:ext uri="{FF2B5EF4-FFF2-40B4-BE49-F238E27FC236}">
                <a16:creationId xmlns:a16="http://schemas.microsoft.com/office/drawing/2014/main" id="{4613E971-548E-644E-AC62-5E7A3EB2413E}"/>
              </a:ext>
            </a:extLst>
          </p:cNvPr>
          <p:cNvSpPr/>
          <p:nvPr userDrawn="1"/>
        </p:nvSpPr>
        <p:spPr>
          <a:xfrm>
            <a:off x="8657114" y="2235200"/>
            <a:ext cx="2834640" cy="2834640"/>
          </a:xfrm>
          <a:prstGeom prst="ellipse">
            <a:avLst/>
          </a:prstGeom>
          <a:solidFill>
            <a:srgbClr val="2576B7">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CDDF159-01E9-D844-865D-6938B43C7FC3}"/>
              </a:ext>
            </a:extLst>
          </p:cNvPr>
          <p:cNvSpPr txBox="1"/>
          <p:nvPr userDrawn="1"/>
        </p:nvSpPr>
        <p:spPr>
          <a:xfrm>
            <a:off x="8773687" y="3021264"/>
            <a:ext cx="2621815" cy="283998"/>
          </a:xfrm>
          <a:prstGeom prst="rect">
            <a:avLst/>
          </a:prstGeom>
        </p:spPr>
        <p:txBody>
          <a:bodyPr vert="horz" wrap="square" lIns="0" tIns="6931" rIns="0" bIns="0" rtlCol="0">
            <a:spAutoFit/>
          </a:bodyPr>
          <a:lstStyle/>
          <a:p>
            <a:pPr algn="ctr" rtl="0">
              <a:lnSpc>
                <a:spcPct val="90000"/>
              </a:lnSpc>
              <a:buSzPts val="2800"/>
              <a:buFont typeface="Arial" panose="020B0604020202020204" pitchFamily="34" charset="0"/>
              <a:buNone/>
            </a:pPr>
            <a:r>
              <a:rPr lang="en-US" sz="2000" b="1" i="0" u="none" strike="noStrike" kern="1200" baseline="0">
                <a:solidFill>
                  <a:schemeClr val="bg1"/>
                </a:solidFill>
                <a:latin typeface="Montserrat SemiBold" pitchFamily="2" charset="77"/>
              </a:rPr>
              <a:t>Consulting</a:t>
            </a:r>
          </a:p>
        </p:txBody>
      </p:sp>
      <p:sp>
        <p:nvSpPr>
          <p:cNvPr id="38" name="TextBox 37">
            <a:extLst>
              <a:ext uri="{FF2B5EF4-FFF2-40B4-BE49-F238E27FC236}">
                <a16:creationId xmlns:a16="http://schemas.microsoft.com/office/drawing/2014/main" id="{2A598409-5DD3-E046-B8A2-B2ECEB9E82DB}"/>
              </a:ext>
            </a:extLst>
          </p:cNvPr>
          <p:cNvSpPr txBox="1"/>
          <p:nvPr userDrawn="1"/>
        </p:nvSpPr>
        <p:spPr>
          <a:xfrm>
            <a:off x="9058434" y="3439160"/>
            <a:ext cx="2052320" cy="1009837"/>
          </a:xfrm>
          <a:prstGeom prst="rect">
            <a:avLst/>
          </a:prstGeom>
        </p:spPr>
        <p:txBody>
          <a:bodyPr vert="horz" wrap="square" lIns="0" tIns="6931" rIns="0" bIns="0" rtlCol="0">
            <a:spAutoFit/>
          </a:bodyPr>
          <a:lstStyle/>
          <a:p>
            <a:pPr algn="ctr">
              <a:lnSpc>
                <a:spcPct val="110000"/>
              </a:lnSpc>
            </a:pPr>
            <a:r>
              <a:rPr lang="en-CA" sz="1200" b="0" i="0" kern="1200">
                <a:solidFill>
                  <a:schemeClr val="bg1"/>
                </a:solidFill>
                <a:effectLst/>
                <a:latin typeface="Roboto Condensed Light" panose="02000000000000000000" pitchFamily="2" charset="0"/>
                <a:ea typeface="Roboto Condensed Light" panose="02000000000000000000" pitchFamily="2" charset="0"/>
                <a:cs typeface="+mn-cs"/>
              </a:rPr>
              <a:t>“Our team does not have the time or the knowledge to take this project on. We need assistance through the entirety of this project.”</a:t>
            </a:r>
          </a:p>
          <a:p>
            <a:pPr algn="ctr">
              <a:lnSpc>
                <a:spcPct val="110000"/>
              </a:lnSpc>
            </a:pPr>
            <a:endParaRPr lang="en-CA" sz="1200" b="0" i="0" kern="1200">
              <a:solidFill>
                <a:schemeClr val="bg1"/>
              </a:solidFill>
              <a:effectLst/>
              <a:latin typeface="Roboto Condensed Light" panose="02000000000000000000" pitchFamily="2" charset="0"/>
              <a:ea typeface="Roboto Condensed Light" panose="02000000000000000000" pitchFamily="2" charset="0"/>
              <a:cs typeface="+mn-cs"/>
            </a:endParaRPr>
          </a:p>
        </p:txBody>
      </p:sp>
      <p:sp>
        <p:nvSpPr>
          <p:cNvPr id="39" name="TextBox 38">
            <a:extLst>
              <a:ext uri="{FF2B5EF4-FFF2-40B4-BE49-F238E27FC236}">
                <a16:creationId xmlns:a16="http://schemas.microsoft.com/office/drawing/2014/main" id="{B7A24B53-8F5A-EF4B-A9C9-8343BC4F4E5B}"/>
              </a:ext>
            </a:extLst>
          </p:cNvPr>
          <p:cNvSpPr txBox="1"/>
          <p:nvPr userDrawn="1"/>
        </p:nvSpPr>
        <p:spPr>
          <a:xfrm>
            <a:off x="336885" y="514801"/>
            <a:ext cx="8705515" cy="1032921"/>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Info-Tech offers various levels of support to best suit your needs</a:t>
            </a:r>
            <a:endParaRPr lang="en-US" sz="4000" b="1" i="0" spc="-30" dirty="0">
              <a:solidFill>
                <a:srgbClr val="4A4A4A"/>
              </a:solidFill>
              <a:latin typeface="Montserrat SemiBold" pitchFamily="2" charset="77"/>
              <a:cs typeface="Arial Narrow"/>
            </a:endParaRPr>
          </a:p>
        </p:txBody>
      </p:sp>
    </p:spTree>
    <p:extLst>
      <p:ext uri="{BB962C8B-B14F-4D97-AF65-F5344CB8AC3E}">
        <p14:creationId xmlns:p14="http://schemas.microsoft.com/office/powerpoint/2010/main" val="3792006705"/>
      </p:ext>
    </p:extLst>
  </p:cSld>
  <p:clrMapOvr>
    <a:masterClrMapping/>
  </p:clrMapOvr>
  <p:extLst>
    <p:ext uri="{DCECCB84-F9BA-43D5-87BE-67443E8EF086}">
      <p15:sldGuideLst xmlns:p15="http://schemas.microsoft.com/office/powerpoint/2012/main">
        <p15:guide id="1" orient="horz" pos="1865" userDrawn="1">
          <p15:clr>
            <a:srgbClr val="FBAE40"/>
          </p15:clr>
        </p15:guide>
        <p15:guide id="2" orient="horz" pos="1979"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dditional Suppor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AFDF7C4F-1942-A845-B557-F88B7A27320F}"/>
              </a:ext>
            </a:extLst>
          </p:cNvPr>
          <p:cNvSpPr>
            <a:spLocks noGrp="1"/>
          </p:cNvSpPr>
          <p:nvPr>
            <p:ph type="pic" sz="quarter" idx="11"/>
          </p:nvPr>
        </p:nvSpPr>
        <p:spPr>
          <a:xfrm>
            <a:off x="6061075"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9" name="object 7">
            <a:extLst>
              <a:ext uri="{FF2B5EF4-FFF2-40B4-BE49-F238E27FC236}">
                <a16:creationId xmlns:a16="http://schemas.microsoft.com/office/drawing/2014/main" id="{84D0A54C-032B-734B-AB0B-44B5BEA685CC}"/>
              </a:ext>
            </a:extLst>
          </p:cNvPr>
          <p:cNvSpPr/>
          <p:nvPr userDrawn="1"/>
        </p:nvSpPr>
        <p:spPr>
          <a:xfrm>
            <a:off x="-8709" y="3310826"/>
            <a:ext cx="54000" cy="1224000"/>
          </a:xfrm>
          <a:custGeom>
            <a:avLst/>
            <a:gdLst/>
            <a:ahLst/>
            <a:cxnLst/>
            <a:rect l="l" t="t" r="r" b="b"/>
            <a:pathLst>
              <a:path w="104775" h="2171065">
                <a:moveTo>
                  <a:pt x="0" y="2170782"/>
                </a:moveTo>
                <a:lnTo>
                  <a:pt x="104708" y="2170782"/>
                </a:lnTo>
                <a:lnTo>
                  <a:pt x="104708" y="0"/>
                </a:lnTo>
                <a:lnTo>
                  <a:pt x="0" y="0"/>
                </a:lnTo>
                <a:lnTo>
                  <a:pt x="0" y="2170782"/>
                </a:lnTo>
                <a:close/>
              </a:path>
            </a:pathLst>
          </a:custGeom>
          <a:solidFill>
            <a:srgbClr val="0076B7"/>
          </a:solidFill>
        </p:spPr>
        <p:txBody>
          <a:bodyPr wrap="square" lIns="0" tIns="0" rIns="0" bIns="0" rtlCol="0">
            <a:noAutofit/>
          </a:bodyPr>
          <a:lstStyle/>
          <a:p>
            <a:pPr>
              <a:lnSpc>
                <a:spcPct val="110000"/>
              </a:lnSpc>
            </a:pPr>
            <a:endParaRPr sz="662">
              <a:latin typeface="Roboto Condensed Light" panose="02000000000000000000" pitchFamily="2" charset="0"/>
            </a:endParaRPr>
          </a:p>
        </p:txBody>
      </p:sp>
      <p:sp>
        <p:nvSpPr>
          <p:cNvPr id="18" name="Picture Placeholder 16">
            <a:extLst>
              <a:ext uri="{FF2B5EF4-FFF2-40B4-BE49-F238E27FC236}">
                <a16:creationId xmlns:a16="http://schemas.microsoft.com/office/drawing/2014/main" id="{5DB72151-D5F9-F64A-A051-C8EBC82549B2}"/>
              </a:ext>
            </a:extLst>
          </p:cNvPr>
          <p:cNvSpPr>
            <a:spLocks noGrp="1"/>
          </p:cNvSpPr>
          <p:nvPr>
            <p:ph type="pic" sz="quarter" idx="12"/>
          </p:nvPr>
        </p:nvSpPr>
        <p:spPr>
          <a:xfrm>
            <a:off x="9131227" y="3282771"/>
            <a:ext cx="2660650" cy="10398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20" name="Picture Placeholder 19">
            <a:extLst>
              <a:ext uri="{FF2B5EF4-FFF2-40B4-BE49-F238E27FC236}">
                <a16:creationId xmlns:a16="http://schemas.microsoft.com/office/drawing/2014/main" id="{077EFE0D-4219-394E-9FD0-38C929E33BA2}"/>
              </a:ext>
            </a:extLst>
          </p:cNvPr>
          <p:cNvSpPr>
            <a:spLocks noGrp="1"/>
          </p:cNvSpPr>
          <p:nvPr>
            <p:ph type="pic" sz="quarter" idx="13"/>
          </p:nvPr>
        </p:nvSpPr>
        <p:spPr>
          <a:xfrm>
            <a:off x="6066872" y="541857"/>
            <a:ext cx="1026078" cy="984147"/>
          </a:xfrm>
          <a:prstGeom prst="rect">
            <a:avLst/>
          </a:prstGeom>
          <a:blipFill>
            <a:blip r:embed="rId2" cstate="screen">
              <a:extLst>
                <a:ext uri="{28A0092B-C50C-407E-A947-70E740481C1C}">
                  <a14:useLocalDpi xmlns:a14="http://schemas.microsoft.com/office/drawing/2010/main"/>
                </a:ext>
              </a:extLst>
            </a:blip>
            <a:stretch>
              <a:fillRect/>
            </a:stretch>
          </a:blipFill>
        </p:spPr>
        <p:txBody>
          <a:bodyPr>
            <a:noAutofit/>
          </a:bodyPr>
          <a:lstStyle>
            <a:lvl1pPr>
              <a:lnSpc>
                <a:spcPct val="110000"/>
              </a:lnSpc>
              <a:defRPr sz="1200" b="1" i="0">
                <a:latin typeface="Montserrat SemiBold" pitchFamily="2" charset="77"/>
              </a:defRPr>
            </a:lvl1pPr>
          </a:lstStyle>
          <a:p>
            <a:endParaRPr lang="en-US"/>
          </a:p>
        </p:txBody>
      </p:sp>
      <p:sp>
        <p:nvSpPr>
          <p:cNvPr id="27" name="Text Placeholder 26">
            <a:extLst>
              <a:ext uri="{FF2B5EF4-FFF2-40B4-BE49-F238E27FC236}">
                <a16:creationId xmlns:a16="http://schemas.microsoft.com/office/drawing/2014/main" id="{5EBCF6F3-8C74-8448-B393-09691B01DD72}"/>
              </a:ext>
            </a:extLst>
          </p:cNvPr>
          <p:cNvSpPr>
            <a:spLocks noGrp="1"/>
          </p:cNvSpPr>
          <p:nvPr>
            <p:ph type="body" sz="quarter" idx="14" hasCustomPrompt="1"/>
          </p:nvPr>
        </p:nvSpPr>
        <p:spPr>
          <a:xfrm>
            <a:off x="6052596"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9" name="Text Placeholder 26">
            <a:extLst>
              <a:ext uri="{FF2B5EF4-FFF2-40B4-BE49-F238E27FC236}">
                <a16:creationId xmlns:a16="http://schemas.microsoft.com/office/drawing/2014/main" id="{2AB9A0CE-721B-C049-A1F0-90286778FBFA}"/>
              </a:ext>
            </a:extLst>
          </p:cNvPr>
          <p:cNvSpPr>
            <a:spLocks noGrp="1"/>
          </p:cNvSpPr>
          <p:nvPr>
            <p:ph type="body" sz="quarter" idx="16" hasCustomPrompt="1"/>
          </p:nvPr>
        </p:nvSpPr>
        <p:spPr>
          <a:xfrm>
            <a:off x="9121775" y="4561399"/>
            <a:ext cx="2669129" cy="292307"/>
          </a:xfrm>
          <a:prstGeom prst="rect">
            <a:avLst/>
          </a:prstGeom>
        </p:spPr>
        <p:txBody>
          <a:bodyPr lIns="0" tIns="0" rIns="0" bIns="0">
            <a:noAutofit/>
          </a:bodyPr>
          <a:lstStyle>
            <a:lvl1pPr marL="0" indent="0">
              <a:lnSpc>
                <a:spcPct val="110000"/>
              </a:lnSpc>
              <a:buNone/>
              <a:defRPr sz="1600" b="1" i="0">
                <a:solidFill>
                  <a:srgbClr val="2576B7"/>
                </a:solidFill>
                <a:latin typeface="Montserrat SemiBold" panose="020B0604020202020204" charset="0"/>
              </a:defRPr>
            </a:lvl1pPr>
            <a:lvl2pPr>
              <a:defRPr sz="1600" b="1" i="0">
                <a:latin typeface="Montserrat SemiBold" pitchFamily="2" charset="77"/>
              </a:defRPr>
            </a:lvl2pPr>
            <a:lvl3pPr>
              <a:defRPr sz="1600" b="1" i="0">
                <a:latin typeface="Montserrat SemiBold" pitchFamily="2" charset="77"/>
              </a:defRPr>
            </a:lvl3pPr>
            <a:lvl4pPr>
              <a:defRPr sz="1600" b="1" i="0">
                <a:latin typeface="Montserrat SemiBold" pitchFamily="2" charset="77"/>
              </a:defRPr>
            </a:lvl4pPr>
            <a:lvl5pPr>
              <a:defRPr sz="1600" b="1" i="0">
                <a:latin typeface="Montserrat SemiBold" pitchFamily="2" charset="77"/>
              </a:defRPr>
            </a:lvl5pPr>
          </a:lstStyle>
          <a:p>
            <a:pPr lvl="0"/>
            <a:r>
              <a:rPr lang="en-US"/>
              <a:t>Name of Activity</a:t>
            </a:r>
          </a:p>
        </p:txBody>
      </p:sp>
      <p:sp>
        <p:nvSpPr>
          <p:cNvPr id="24" name="Text Placeholder 11">
            <a:extLst>
              <a:ext uri="{FF2B5EF4-FFF2-40B4-BE49-F238E27FC236}">
                <a16:creationId xmlns:a16="http://schemas.microsoft.com/office/drawing/2014/main" id="{85DDFA7D-F891-5541-AA0E-D25B89A7FB95}"/>
              </a:ext>
            </a:extLst>
          </p:cNvPr>
          <p:cNvSpPr>
            <a:spLocks noGrp="1"/>
          </p:cNvSpPr>
          <p:nvPr>
            <p:ph type="body" sz="quarter" idx="35"/>
          </p:nvPr>
        </p:nvSpPr>
        <p:spPr>
          <a:xfrm>
            <a:off x="6061075" y="2497122"/>
            <a:ext cx="5832475" cy="661714"/>
          </a:xfrm>
          <a:prstGeom prst="rect">
            <a:avLst/>
          </a:prstGeom>
        </p:spPr>
        <p:txBody>
          <a:bodyPr lIns="0" tIns="0" rIns="0" bIns="0">
            <a:noAutofit/>
          </a:bodyPr>
          <a:lstStyle>
            <a:lvl1pPr marL="0" indent="0">
              <a:lnSpc>
                <a:spcPct val="110000"/>
              </a:lnSpc>
              <a:buNone/>
              <a:defRPr sz="1600" b="0" i="0" spc="0">
                <a:solidFill>
                  <a:srgbClr val="2576B7"/>
                </a:solidFill>
                <a:latin typeface="Exo"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5" name="Text Placeholder 11">
            <a:extLst>
              <a:ext uri="{FF2B5EF4-FFF2-40B4-BE49-F238E27FC236}">
                <a16:creationId xmlns:a16="http://schemas.microsoft.com/office/drawing/2014/main" id="{85DDFA7D-F891-5541-AA0E-D25B89A7FB95}"/>
              </a:ext>
            </a:extLst>
          </p:cNvPr>
          <p:cNvSpPr>
            <a:spLocks noGrp="1"/>
          </p:cNvSpPr>
          <p:nvPr>
            <p:ph type="body" sz="quarter" idx="36" hasCustomPrompt="1"/>
          </p:nvPr>
        </p:nvSpPr>
        <p:spPr>
          <a:xfrm>
            <a:off x="7336972" y="778330"/>
            <a:ext cx="2960914" cy="1028700"/>
          </a:xfrm>
          <a:prstGeom prst="rect">
            <a:avLst/>
          </a:prstGeom>
        </p:spPr>
        <p:txBody>
          <a:bodyPr lIns="0" tIns="0" rIns="0" bIns="0">
            <a:noAutofit/>
          </a:bodyPr>
          <a:lstStyle>
            <a:lvl1pPr marL="0" indent="0">
              <a:lnSpc>
                <a:spcPct val="110000"/>
              </a:lnSpc>
              <a:spcBef>
                <a:spcPts val="0"/>
              </a:spcBef>
              <a:buNone/>
              <a:defRPr sz="1200" b="0" i="0" spc="0">
                <a:solidFill>
                  <a:srgbClr val="2576B7"/>
                </a:solidFill>
                <a:latin typeface="Montserrat" panose="020B0604020202020204" charset="0"/>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Contact your account representative for more information.</a:t>
            </a:r>
            <a:br>
              <a:rPr lang="en-US"/>
            </a:br>
            <a:r>
              <a:rPr lang="en-US" err="1"/>
              <a:t>workshops@infotech.com</a:t>
            </a:r>
            <a:r>
              <a:rPr lang="en-US"/>
              <a:t>   </a:t>
            </a:r>
            <a:br>
              <a:rPr lang="en-US"/>
            </a:br>
            <a:r>
              <a:rPr lang="en-US"/>
              <a:t>1-888-670-8889</a:t>
            </a:r>
          </a:p>
          <a:p>
            <a:pPr lvl="0"/>
            <a:endParaRPr lang="en-US"/>
          </a:p>
        </p:txBody>
      </p:sp>
      <p:sp>
        <p:nvSpPr>
          <p:cNvPr id="31" name="Text Placeholder 14">
            <a:extLst>
              <a:ext uri="{FF2B5EF4-FFF2-40B4-BE49-F238E27FC236}">
                <a16:creationId xmlns:a16="http://schemas.microsoft.com/office/drawing/2014/main" id="{D7149EE9-D7CB-2245-A969-E3DC476D8DF6}"/>
              </a:ext>
            </a:extLst>
          </p:cNvPr>
          <p:cNvSpPr>
            <a:spLocks noGrp="1"/>
          </p:cNvSpPr>
          <p:nvPr>
            <p:ph type="body" sz="quarter" idx="38"/>
          </p:nvPr>
        </p:nvSpPr>
        <p:spPr>
          <a:xfrm>
            <a:off x="6061075" y="4884772"/>
            <a:ext cx="2916238"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4">
            <a:extLst>
              <a:ext uri="{FF2B5EF4-FFF2-40B4-BE49-F238E27FC236}">
                <a16:creationId xmlns:a16="http://schemas.microsoft.com/office/drawing/2014/main" id="{D7149EE9-D7CB-2245-A969-E3DC476D8DF6}"/>
              </a:ext>
            </a:extLst>
          </p:cNvPr>
          <p:cNvSpPr>
            <a:spLocks noGrp="1"/>
          </p:cNvSpPr>
          <p:nvPr>
            <p:ph type="body" sz="quarter" idx="39"/>
          </p:nvPr>
        </p:nvSpPr>
        <p:spPr>
          <a:xfrm>
            <a:off x="9131227" y="4884772"/>
            <a:ext cx="2762323" cy="137149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3" name="Text Placeholder 14">
            <a:extLst>
              <a:ext uri="{FF2B5EF4-FFF2-40B4-BE49-F238E27FC236}">
                <a16:creationId xmlns:a16="http://schemas.microsoft.com/office/drawing/2014/main" id="{D7149EE9-D7CB-2245-A969-E3DC476D8DF6}"/>
              </a:ext>
            </a:extLst>
          </p:cNvPr>
          <p:cNvSpPr>
            <a:spLocks noGrp="1"/>
          </p:cNvSpPr>
          <p:nvPr>
            <p:ph type="body" sz="quarter" idx="40"/>
          </p:nvPr>
        </p:nvSpPr>
        <p:spPr>
          <a:xfrm>
            <a:off x="354106" y="3310826"/>
            <a:ext cx="4733832" cy="1801477"/>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Box 18">
            <a:extLst>
              <a:ext uri="{FF2B5EF4-FFF2-40B4-BE49-F238E27FC236}">
                <a16:creationId xmlns:a16="http://schemas.microsoft.com/office/drawing/2014/main" id="{1A52D467-0F26-DA4A-97AF-2CD0DAFEB6E1}"/>
              </a:ext>
            </a:extLst>
          </p:cNvPr>
          <p:cNvSpPr txBox="1"/>
          <p:nvPr userDrawn="1"/>
        </p:nvSpPr>
        <p:spPr>
          <a:xfrm>
            <a:off x="336885" y="514801"/>
            <a:ext cx="7580199" cy="541209"/>
          </a:xfrm>
          <a:prstGeom prst="rect">
            <a:avLst/>
          </a:prstGeom>
        </p:spPr>
        <p:txBody>
          <a:bodyPr vert="horz" wrap="square" lIns="0" tIns="6931" rIns="0" bIns="0" rtlCol="0">
            <a:noAutofit/>
          </a:bodyPr>
          <a:lstStyle/>
          <a:p>
            <a:pPr marL="7701" marR="242975" algn="l">
              <a:lnSpc>
                <a:spcPct val="90000"/>
              </a:lnSpc>
              <a:spcBef>
                <a:spcPts val="55"/>
              </a:spcBef>
            </a:pPr>
            <a:r>
              <a:rPr lang="en-US" sz="4000" b="1" i="0" dirty="0">
                <a:solidFill>
                  <a:srgbClr val="4A4A4A"/>
                </a:solidFill>
                <a:latin typeface="Montserrat SemiBold" pitchFamily="2" charset="77"/>
              </a:rPr>
              <a:t>Additional Support</a:t>
            </a:r>
            <a:endParaRPr lang="en-US" sz="4000" b="1" i="0" spc="-30" dirty="0">
              <a:solidFill>
                <a:srgbClr val="4A4A4A"/>
              </a:solidFill>
              <a:latin typeface="Montserrat SemiBold" pitchFamily="2" charset="77"/>
              <a:cs typeface="Arial Narrow"/>
            </a:endParaRPr>
          </a:p>
        </p:txBody>
      </p:sp>
      <p:sp>
        <p:nvSpPr>
          <p:cNvPr id="21" name="TextBox 20">
            <a:extLst>
              <a:ext uri="{FF2B5EF4-FFF2-40B4-BE49-F238E27FC236}">
                <a16:creationId xmlns:a16="http://schemas.microsoft.com/office/drawing/2014/main" id="{A36A0B17-8F6F-A645-8BB5-4B6254632B2D}"/>
              </a:ext>
            </a:extLst>
          </p:cNvPr>
          <p:cNvSpPr txBox="1"/>
          <p:nvPr userDrawn="1"/>
        </p:nvSpPr>
        <p:spPr>
          <a:xfrm>
            <a:off x="362227" y="1163682"/>
            <a:ext cx="4059302" cy="1481761"/>
          </a:xfrm>
          <a:prstGeom prst="rect">
            <a:avLst/>
          </a:prstGeom>
        </p:spPr>
        <p:txBody>
          <a:bodyPr vert="horz" wrap="square" lIns="0" tIns="6931" rIns="0" bIns="0" rtlCol="0">
            <a:noAutofit/>
          </a:bodyPr>
          <a:lstStyle/>
          <a:p>
            <a:pPr marL="7701" marR="242975" lvl="0" indent="0" algn="l" defTabSz="554492" rtl="0" eaLnBrk="1" fontAlgn="auto" latinLnBrk="0" hangingPunct="1">
              <a:lnSpc>
                <a:spcPct val="110000"/>
              </a:lnSpc>
              <a:spcBef>
                <a:spcPts val="1000"/>
              </a:spcBef>
              <a:spcAft>
                <a:spcPts val="0"/>
              </a:spcAft>
              <a:buClrTx/>
              <a:buSzTx/>
              <a:buFontTx/>
              <a:buNone/>
              <a:tabLst/>
              <a:defRPr/>
            </a:pPr>
            <a:r>
              <a:rPr lang="en-US" sz="1600" dirty="0">
                <a:solidFill>
                  <a:srgbClr val="000000"/>
                </a:solidFill>
                <a:latin typeface="Exo" panose="02000503000000000000" pitchFamily="2" charset="77"/>
              </a:rPr>
              <a:t>If you would like additional support, have our analysts guide you through other phases as part of an Info-Tech Workshop.</a:t>
            </a: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a:p>
            <a:pPr marL="7701" marR="242975" lvl="0" indent="0" algn="l" defTabSz="554492" rtl="0" eaLnBrk="1" fontAlgn="auto" latinLnBrk="0" hangingPunct="1">
              <a:lnSpc>
                <a:spcPct val="110000"/>
              </a:lnSpc>
              <a:spcBef>
                <a:spcPts val="1000"/>
              </a:spcBef>
              <a:spcAft>
                <a:spcPts val="0"/>
              </a:spcAft>
              <a:buClrTx/>
              <a:buSzTx/>
              <a:buFontTx/>
              <a:buNone/>
              <a:tabLst/>
              <a:defRPr/>
            </a:pPr>
            <a:endParaRPr lang="en-US" sz="1600" dirty="0">
              <a:solidFill>
                <a:srgbClr val="000000"/>
              </a:solidFill>
              <a:latin typeface="Exo" panose="02000503000000000000" pitchFamily="2" charset="77"/>
            </a:endParaRPr>
          </a:p>
        </p:txBody>
      </p:sp>
    </p:spTree>
    <p:extLst>
      <p:ext uri="{BB962C8B-B14F-4D97-AF65-F5344CB8AC3E}">
        <p14:creationId xmlns:p14="http://schemas.microsoft.com/office/powerpoint/2010/main" val="3272561956"/>
      </p:ext>
    </p:extLst>
  </p:cSld>
  <p:clrMapOvr>
    <a:masterClrMapping/>
  </p:clrMapOvr>
  <p:extLst>
    <p:ext uri="{DCECCB84-F9BA-43D5-87BE-67443E8EF086}">
      <p15:sldGuideLst xmlns:p15="http://schemas.microsoft.com/office/powerpoint/2012/main">
        <p15:guide id="1" orient="horz" pos="845"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Back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CED2D3-C5F7-A340-9A6C-DD3EEEE7C8B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26078" y="3195534"/>
            <a:ext cx="2341433" cy="466933"/>
          </a:xfrm>
          <a:prstGeom prst="rect">
            <a:avLst/>
          </a:prstGeom>
        </p:spPr>
      </p:pic>
    </p:spTree>
    <p:extLst>
      <p:ext uri="{BB962C8B-B14F-4D97-AF65-F5344CB8AC3E}">
        <p14:creationId xmlns:p14="http://schemas.microsoft.com/office/powerpoint/2010/main" val="855993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lated Research A">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0910DF08-7026-664D-B665-454241ABB911}"/>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24" name="Rectangle 23">
            <a:extLst>
              <a:ext uri="{FF2B5EF4-FFF2-40B4-BE49-F238E27FC236}">
                <a16:creationId xmlns:a16="http://schemas.microsoft.com/office/drawing/2014/main" id="{617BD03E-54AB-3E4C-8B2B-01F4843F6E8D}"/>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sp>
        <p:nvSpPr>
          <p:cNvPr id="32" name="Picture Placeholder 31">
            <a:extLst>
              <a:ext uri="{FF2B5EF4-FFF2-40B4-BE49-F238E27FC236}">
                <a16:creationId xmlns:a16="http://schemas.microsoft.com/office/drawing/2014/main" id="{06E425A5-C952-374F-8050-A2393321E7A8}"/>
              </a:ext>
            </a:extLst>
          </p:cNvPr>
          <p:cNvSpPr>
            <a:spLocks noGrp="1"/>
          </p:cNvSpPr>
          <p:nvPr>
            <p:ph type="pic" sz="quarter" idx="11"/>
          </p:nvPr>
        </p:nvSpPr>
        <p:spPr>
          <a:xfrm>
            <a:off x="3662363" y="574675"/>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4" name="Picture Placeholder 31">
            <a:extLst>
              <a:ext uri="{FF2B5EF4-FFF2-40B4-BE49-F238E27FC236}">
                <a16:creationId xmlns:a16="http://schemas.microsoft.com/office/drawing/2014/main" id="{A16A3254-CD4F-E745-B5D3-9721CB4A246F}"/>
              </a:ext>
            </a:extLst>
          </p:cNvPr>
          <p:cNvSpPr>
            <a:spLocks noGrp="1"/>
          </p:cNvSpPr>
          <p:nvPr>
            <p:ph type="pic" sz="quarter" idx="12"/>
          </p:nvPr>
        </p:nvSpPr>
        <p:spPr>
          <a:xfrm>
            <a:off x="3662363" y="2341386"/>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35" name="Picture Placeholder 31">
            <a:extLst>
              <a:ext uri="{FF2B5EF4-FFF2-40B4-BE49-F238E27FC236}">
                <a16:creationId xmlns:a16="http://schemas.microsoft.com/office/drawing/2014/main" id="{2BBE0ADF-1343-9540-96CB-1F8B7367207D}"/>
              </a:ext>
            </a:extLst>
          </p:cNvPr>
          <p:cNvSpPr>
            <a:spLocks noGrp="1"/>
          </p:cNvSpPr>
          <p:nvPr>
            <p:ph type="pic" sz="quarter" idx="13"/>
          </p:nvPr>
        </p:nvSpPr>
        <p:spPr>
          <a:xfrm>
            <a:off x="3662363" y="4158897"/>
            <a:ext cx="2660650" cy="1217613"/>
          </a:xfrm>
          <a:prstGeom prst="rect">
            <a:avLst/>
          </a:prstGeom>
        </p:spPr>
        <p:txBody>
          <a:bodyPr>
            <a:noAutofit/>
          </a:bodyPr>
          <a:lstStyle>
            <a:lvl1pPr>
              <a:lnSpc>
                <a:spcPct val="110000"/>
              </a:lnSpc>
              <a:defRPr sz="1800" b="1" i="0">
                <a:latin typeface="Montserrat SemiBold" pitchFamily="2" charset="77"/>
              </a:defRPr>
            </a:lvl1pPr>
          </a:lstStyle>
          <a:p>
            <a:endParaRPr lang="en-US"/>
          </a:p>
        </p:txBody>
      </p:sp>
      <p:sp>
        <p:nvSpPr>
          <p:cNvPr id="4" name="Text Placeholder 3">
            <a:extLst>
              <a:ext uri="{FF2B5EF4-FFF2-40B4-BE49-F238E27FC236}">
                <a16:creationId xmlns:a16="http://schemas.microsoft.com/office/drawing/2014/main" id="{060A9573-73C9-FD44-B7AF-0D9F9C006C8B}"/>
              </a:ext>
            </a:extLst>
          </p:cNvPr>
          <p:cNvSpPr>
            <a:spLocks noGrp="1"/>
          </p:cNvSpPr>
          <p:nvPr>
            <p:ph type="body" sz="quarter" idx="19" hasCustomPrompt="1"/>
          </p:nvPr>
        </p:nvSpPr>
        <p:spPr>
          <a:xfrm>
            <a:off x="6501813" y="522421"/>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8" name="Text Placeholder 3">
            <a:extLst>
              <a:ext uri="{FF2B5EF4-FFF2-40B4-BE49-F238E27FC236}">
                <a16:creationId xmlns:a16="http://schemas.microsoft.com/office/drawing/2014/main" id="{DE4B797A-3634-5A48-B5BC-3ECDA11783E2}"/>
              </a:ext>
            </a:extLst>
          </p:cNvPr>
          <p:cNvSpPr>
            <a:spLocks noGrp="1"/>
          </p:cNvSpPr>
          <p:nvPr>
            <p:ph type="body" sz="quarter" idx="21" hasCustomPrompt="1"/>
          </p:nvPr>
        </p:nvSpPr>
        <p:spPr>
          <a:xfrm>
            <a:off x="6501813" y="2297433"/>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20" name="Text Placeholder 3">
            <a:extLst>
              <a:ext uri="{FF2B5EF4-FFF2-40B4-BE49-F238E27FC236}">
                <a16:creationId xmlns:a16="http://schemas.microsoft.com/office/drawing/2014/main" id="{944478D2-E7F8-C243-AA66-3B1878B49256}"/>
              </a:ext>
            </a:extLst>
          </p:cNvPr>
          <p:cNvSpPr>
            <a:spLocks noGrp="1"/>
          </p:cNvSpPr>
          <p:nvPr>
            <p:ph type="body" sz="quarter" idx="23" hasCustomPrompt="1"/>
          </p:nvPr>
        </p:nvSpPr>
        <p:spPr>
          <a:xfrm>
            <a:off x="6501813" y="4099339"/>
            <a:ext cx="2973113" cy="467491"/>
          </a:xfrm>
          <a:prstGeom prst="rect">
            <a:avLst/>
          </a:prstGeom>
        </p:spPr>
        <p:txBody>
          <a:bodyPr lIns="0" tIns="0" rIns="0" bIns="0">
            <a:noAutofit/>
          </a:bodyPr>
          <a:lstStyle>
            <a:lvl1pPr marL="0" indent="0">
              <a:lnSpc>
                <a:spcPct val="110000"/>
              </a:lnSpc>
              <a:buNone/>
              <a:defRPr sz="1600" b="0" i="0">
                <a:solidFill>
                  <a:srgbClr val="2576B7"/>
                </a:solidFill>
                <a:latin typeface="Exo" panose="020B0604020202020204" charset="0"/>
              </a:defRPr>
            </a:lvl1pPr>
          </a:lstStyle>
          <a:p>
            <a:pPr lvl="0"/>
            <a:r>
              <a:rPr lang="en-US"/>
              <a:t>Observe the Evolution of Quantum Capability</a:t>
            </a:r>
          </a:p>
        </p:txBody>
      </p:sp>
      <p:sp>
        <p:nvSpPr>
          <p:cNvPr id="14" name="Title 1">
            <a:extLst>
              <a:ext uri="{FF2B5EF4-FFF2-40B4-BE49-F238E27FC236}">
                <a16:creationId xmlns:a16="http://schemas.microsoft.com/office/drawing/2014/main" id="{C42E7176-D606-0141-AE7A-6525F8273FB2}"/>
              </a:ext>
            </a:extLst>
          </p:cNvPr>
          <p:cNvSpPr>
            <a:spLocks noGrp="1"/>
          </p:cNvSpPr>
          <p:nvPr>
            <p:ph type="title" hasCustomPrompt="1"/>
          </p:nvPr>
        </p:nvSpPr>
        <p:spPr>
          <a:xfrm>
            <a:off x="354107" y="530020"/>
            <a:ext cx="2528793" cy="1655967"/>
          </a:xfrm>
        </p:spPr>
        <p:txBody>
          <a:bodyPr>
            <a:noAutofit/>
          </a:bodyPr>
          <a:lstStyle>
            <a:lvl1pPr>
              <a:defRPr>
                <a:solidFill>
                  <a:schemeClr val="bg1"/>
                </a:solidFill>
              </a:defRPr>
            </a:lvl1pPr>
          </a:lstStyle>
          <a:p>
            <a:r>
              <a:rPr lang="en-US"/>
              <a:t>Related Info-Tech</a:t>
            </a:r>
            <a:br>
              <a:rPr lang="en-US"/>
            </a:br>
            <a:r>
              <a:rPr lang="en-US"/>
              <a:t>Research</a:t>
            </a:r>
          </a:p>
        </p:txBody>
      </p:sp>
      <p:sp>
        <p:nvSpPr>
          <p:cNvPr id="19" name="Text Placeholder 4">
            <a:extLst>
              <a:ext uri="{FF2B5EF4-FFF2-40B4-BE49-F238E27FC236}">
                <a16:creationId xmlns:a16="http://schemas.microsoft.com/office/drawing/2014/main" id="{6DD138BE-D45D-9D4D-AF5B-E321D9F85B7D}"/>
              </a:ext>
            </a:extLst>
          </p:cNvPr>
          <p:cNvSpPr>
            <a:spLocks noGrp="1"/>
          </p:cNvSpPr>
          <p:nvPr>
            <p:ph type="body" sz="quarter" idx="33"/>
          </p:nvPr>
        </p:nvSpPr>
        <p:spPr>
          <a:xfrm>
            <a:off x="6495828" y="108355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Text Placeholder 4">
            <a:extLst>
              <a:ext uri="{FF2B5EF4-FFF2-40B4-BE49-F238E27FC236}">
                <a16:creationId xmlns:a16="http://schemas.microsoft.com/office/drawing/2014/main" id="{5869B384-9C2F-F347-BAE3-5DCC96829BB3}"/>
              </a:ext>
            </a:extLst>
          </p:cNvPr>
          <p:cNvSpPr>
            <a:spLocks noGrp="1"/>
          </p:cNvSpPr>
          <p:nvPr>
            <p:ph type="body" sz="quarter" idx="34"/>
          </p:nvPr>
        </p:nvSpPr>
        <p:spPr>
          <a:xfrm>
            <a:off x="6495828" y="2842435"/>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Text Placeholder 4">
            <a:extLst>
              <a:ext uri="{FF2B5EF4-FFF2-40B4-BE49-F238E27FC236}">
                <a16:creationId xmlns:a16="http://schemas.microsoft.com/office/drawing/2014/main" id="{C13E2497-852B-6C4D-9573-4A393AA2B2EF}"/>
              </a:ext>
            </a:extLst>
          </p:cNvPr>
          <p:cNvSpPr>
            <a:spLocks noGrp="1"/>
          </p:cNvSpPr>
          <p:nvPr>
            <p:ph type="body" sz="quarter" idx="35"/>
          </p:nvPr>
        </p:nvSpPr>
        <p:spPr>
          <a:xfrm>
            <a:off x="6495828" y="4660602"/>
            <a:ext cx="5397722" cy="989796"/>
          </a:xfrm>
          <a:prstGeom prst="rect">
            <a:avLst/>
          </a:prstGeom>
        </p:spPr>
        <p:txBody>
          <a:bodyPr lIns="0" tIns="0" rIns="0" bIns="0" numCol="1" spcCol="292608"/>
          <a:lstStyle>
            <a:lvl1pPr marL="179388" indent="-179388">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2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66C2654F-9C93-6344-819C-768695BC5C3E}"/>
              </a:ext>
            </a:extLst>
          </p:cNvPr>
          <p:cNvSpPr txBox="1"/>
          <p:nvPr userDrawn="1"/>
        </p:nvSpPr>
        <p:spPr>
          <a:xfrm>
            <a:off x="10911840" y="64109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
        <p:nvSpPr>
          <p:cNvPr id="3" name="TextBox 2">
            <a:extLst>
              <a:ext uri="{FF2B5EF4-FFF2-40B4-BE49-F238E27FC236}">
                <a16:creationId xmlns:a16="http://schemas.microsoft.com/office/drawing/2014/main" id="{BBA02A3B-65E5-6B43-A0D5-3A83153EAC5B}"/>
              </a:ext>
            </a:extLst>
          </p:cNvPr>
          <p:cNvSpPr txBox="1"/>
          <p:nvPr userDrawn="1"/>
        </p:nvSpPr>
        <p:spPr>
          <a:xfrm>
            <a:off x="11501120" y="651256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3294910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bliograph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64A327A-EE11-AC48-BC31-DE279A6E652A}"/>
              </a:ext>
            </a:extLst>
          </p:cNvPr>
          <p:cNvSpPr>
            <a:spLocks noGrp="1"/>
          </p:cNvSpPr>
          <p:nvPr>
            <p:ph type="title" hasCustomPrompt="1"/>
          </p:nvPr>
        </p:nvSpPr>
        <p:spPr>
          <a:xfrm>
            <a:off x="354106" y="530021"/>
            <a:ext cx="6713321" cy="1130188"/>
          </a:xfrm>
        </p:spPr>
        <p:txBody>
          <a:bodyPr>
            <a:noAutofit/>
          </a:bodyPr>
          <a:lstStyle>
            <a:lvl1pPr>
              <a:defRPr>
                <a:solidFill>
                  <a:srgbClr val="2576B7"/>
                </a:solidFill>
              </a:defRPr>
            </a:lvl1pPr>
          </a:lstStyle>
          <a:p>
            <a:r>
              <a:rPr lang="en-US"/>
              <a:t>Bibliography</a:t>
            </a:r>
          </a:p>
        </p:txBody>
      </p:sp>
      <p:sp>
        <p:nvSpPr>
          <p:cNvPr id="7" name="Text Placeholder 10">
            <a:extLst>
              <a:ext uri="{FF2B5EF4-FFF2-40B4-BE49-F238E27FC236}">
                <a16:creationId xmlns:a16="http://schemas.microsoft.com/office/drawing/2014/main" id="{F31CD5B0-F94C-7D4D-97FF-D8D98F6F0C8E}"/>
              </a:ext>
            </a:extLst>
          </p:cNvPr>
          <p:cNvSpPr>
            <a:spLocks noGrp="1"/>
          </p:cNvSpPr>
          <p:nvPr>
            <p:ph type="body" sz="quarter" idx="13" hasCustomPrompt="1"/>
          </p:nvPr>
        </p:nvSpPr>
        <p:spPr>
          <a:xfrm>
            <a:off x="381794"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
        <p:nvSpPr>
          <p:cNvPr id="8" name="Text Placeholder 10">
            <a:extLst>
              <a:ext uri="{FF2B5EF4-FFF2-40B4-BE49-F238E27FC236}">
                <a16:creationId xmlns:a16="http://schemas.microsoft.com/office/drawing/2014/main" id="{1EAEE0FF-8280-464B-BE45-2710E99284E9}"/>
              </a:ext>
            </a:extLst>
          </p:cNvPr>
          <p:cNvSpPr>
            <a:spLocks noGrp="1"/>
          </p:cNvSpPr>
          <p:nvPr>
            <p:ph type="body" sz="quarter" idx="14" hasCustomPrompt="1"/>
          </p:nvPr>
        </p:nvSpPr>
        <p:spPr>
          <a:xfrm>
            <a:off x="6205538" y="1552498"/>
            <a:ext cx="5477732" cy="4503847"/>
          </a:xfrm>
          <a:prstGeom prst="rect">
            <a:avLst/>
          </a:prstGeom>
        </p:spPr>
        <p:txBody>
          <a:bodyPr lIns="0" tIns="0" rIns="0" bIns="0">
            <a:noAutofit/>
          </a:bodyPr>
          <a:lstStyle>
            <a:lvl1pPr marL="179388" marR="182520" indent="-179388" algn="l">
              <a:lnSpc>
                <a:spcPct val="110000"/>
              </a:lnSpc>
              <a:spcBef>
                <a:spcPts val="3"/>
              </a:spcBef>
              <a:spcAft>
                <a:spcPts val="1200"/>
              </a:spcAft>
              <a:buFont typeface="Arial" panose="020B0604020202020204" pitchFamily="34" charset="0"/>
              <a:buChar char="•"/>
              <a:tabLst/>
              <a:defRPr sz="1600" baseline="0">
                <a:solidFill>
                  <a:srgbClr val="2576B7"/>
                </a:solidFill>
                <a:latin typeface="Roboto Condensed Light" panose="02000000000000000000" pitchFamily="2" charset="0"/>
              </a:defRPr>
            </a:lvl1pPr>
          </a:lstStyle>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Bersin</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Josh.</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“Time</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to</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Scrap</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Appraisals?”</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Forbes</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5</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Web.  </a:t>
            </a:r>
            <a:r>
              <a:rPr lang="en-CA" sz="1200" spc="-21" dirty="0">
                <a:solidFill>
                  <a:srgbClr val="000000"/>
                </a:solidFill>
                <a:latin typeface="Roboto Condensed Light" panose="02000000000000000000" pitchFamily="2" charset="0"/>
                <a:cs typeface="Arial Narrow"/>
              </a:rPr>
              <a:t>30 </a:t>
            </a:r>
            <a:r>
              <a:rPr lang="en-CA" sz="1200" spc="-24" dirty="0">
                <a:solidFill>
                  <a:srgbClr val="000000"/>
                </a:solidFill>
                <a:latin typeface="Roboto Condensed Light" panose="02000000000000000000" pitchFamily="2" charset="0"/>
                <a:cs typeface="Arial Narrow"/>
              </a:rPr>
              <a:t>Oct </a:t>
            </a:r>
            <a:r>
              <a:rPr lang="en-CA" sz="1200" spc="-30" dirty="0">
                <a:solidFill>
                  <a:srgbClr val="000000"/>
                </a:solidFill>
                <a:latin typeface="Roboto Condensed Light" panose="02000000000000000000" pitchFamily="2" charset="0"/>
                <a:cs typeface="Arial Narrow"/>
              </a:rPr>
              <a:t>2013. </a:t>
            </a:r>
            <a:r>
              <a:rPr lang="en-CA" sz="1200" spc="-36" dirty="0">
                <a:solidFill>
                  <a:srgbClr val="2576B7"/>
                </a:solidFill>
                <a:latin typeface="Roboto Condensed Light" panose="02000000000000000000" pitchFamily="2" charset="0"/>
                <a:cs typeface="Arial Narrow"/>
                <a:hlinkClick r:id="rId2">
                  <a:extLst>
                    <a:ext uri="{A12FA001-AC4F-418D-AE19-62706E023703}">
                      <ahyp:hlinkClr xmlns:ahyp="http://schemas.microsoft.com/office/drawing/2018/hyperlinkcolor" val="tx"/>
                    </a:ext>
                  </a:extLst>
                </a:hlinkClick>
              </a:rPr>
              <a:t>&lt;http://www.forbes.com/sites/joshbersin/2013/05/06/time-to-scrap-performance- </a:t>
            </a:r>
            <a:r>
              <a:rPr lang="en-CA" sz="1200" spc="-36" dirty="0">
                <a:solidFill>
                  <a:srgbClr val="2576B7"/>
                </a:solidFill>
                <a:latin typeface="Roboto Condensed Light" panose="02000000000000000000" pitchFamily="2" charset="0"/>
                <a:cs typeface="Arial Narrow"/>
              </a:rPr>
              <a:t> </a:t>
            </a:r>
            <a:r>
              <a:rPr lang="en-CA" sz="1200" spc="-33" dirty="0">
                <a:solidFill>
                  <a:srgbClr val="2576B7"/>
                </a:solidFill>
                <a:latin typeface="Roboto Condensed Light" panose="02000000000000000000" pitchFamily="2" charset="0"/>
                <a:cs typeface="Arial Narrow"/>
              </a:rPr>
              <a:t>appraisals/&gt;.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a:solidFill>
                  <a:srgbClr val="000000"/>
                </a:solidFill>
                <a:latin typeface="Roboto Condensed Light" panose="02000000000000000000" pitchFamily="2" charset="0"/>
                <a:cs typeface="Arial Narrow"/>
              </a:rPr>
              <a:t>Cheese,</a:t>
            </a:r>
            <a:r>
              <a:rPr lang="en-CA" sz="1200" spc="-67" dirty="0">
                <a:solidFill>
                  <a:srgbClr val="000000"/>
                </a:solidFill>
                <a:latin typeface="Roboto Condensed Light" panose="02000000000000000000" pitchFamily="2" charset="0"/>
                <a:cs typeface="Arial Narrow"/>
              </a:rPr>
              <a:t> </a:t>
            </a:r>
            <a:r>
              <a:rPr lang="en-CA" sz="1200" spc="-39" dirty="0">
                <a:solidFill>
                  <a:srgbClr val="000000"/>
                </a:solidFill>
                <a:latin typeface="Roboto Condensed Light" panose="02000000000000000000" pitchFamily="2" charset="0"/>
                <a:cs typeface="Arial Narrow"/>
              </a:rPr>
              <a:t>Peter,</a:t>
            </a:r>
            <a:r>
              <a:rPr lang="en-CA" sz="1200" spc="-64"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4"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Creating</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an</a:t>
            </a:r>
            <a:r>
              <a:rPr lang="en-CA" sz="1200" spc="-12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Agile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Organization.”</a:t>
            </a:r>
            <a:r>
              <a:rPr lang="en-CA" sz="1200" spc="-12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Accenture.</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2009.</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2013.</a:t>
            </a:r>
            <a:br>
              <a:rPr lang="en-CA" sz="1200" spc="0" dirty="0">
                <a:solidFill>
                  <a:srgbClr val="000000"/>
                </a:solidFill>
                <a:latin typeface="Roboto Condensed Light" panose="02000000000000000000" pitchFamily="2" charset="0"/>
                <a:cs typeface="Arial Narrow"/>
              </a:rPr>
            </a:br>
            <a:r>
              <a:rPr lang="en-CA" sz="1200" spc="-36" dirty="0">
                <a:solidFill>
                  <a:srgbClr val="2576B7"/>
                </a:solidFill>
                <a:latin typeface="Roboto Condensed Light" panose="02000000000000000000" pitchFamily="2" charset="0"/>
                <a:cs typeface="Arial Narrow"/>
                <a:hlinkClick r:id="rId3">
                  <a:extLst>
                    <a:ext uri="{A12FA001-AC4F-418D-AE19-62706E023703}">
                      <ahyp:hlinkClr xmlns:ahyp="http://schemas.microsoft.com/office/drawing/2018/hyperlinkcolor" val="tx"/>
                    </a:ext>
                  </a:extLst>
                </a:hlinkClick>
              </a:rPr>
              <a:t>&lt;http://www.accenture.com/SiteCollectionDocuments/PDF/OutlookPDF_AgileOrganization_02. </a:t>
            </a:r>
            <a:r>
              <a:rPr lang="en-CA" sz="1200" spc="-36" dirty="0">
                <a:solidFill>
                  <a:srgbClr val="2576B7"/>
                </a:solidFill>
                <a:latin typeface="Roboto Condensed Light" panose="02000000000000000000" pitchFamily="2" charset="0"/>
                <a:cs typeface="Arial Narrow"/>
              </a:rPr>
              <a:t> </a:t>
            </a:r>
            <a:r>
              <a:rPr lang="en-CA" sz="1200" spc="-30" dirty="0">
                <a:solidFill>
                  <a:srgbClr val="2576B7"/>
                </a:solidFill>
                <a:latin typeface="Roboto Condensed Light" panose="02000000000000000000" pitchFamily="2" charset="0"/>
                <a:cs typeface="Arial Narrow"/>
              </a:rPr>
              <a:t>pdf&gt;.</a:t>
            </a:r>
            <a:endParaRPr lang="en-CA" sz="1200" spc="0" dirty="0">
              <a:solidFill>
                <a:srgbClr val="2576B7"/>
              </a:solidFill>
              <a:latin typeface="Roboto Condensed Light" panose="02000000000000000000" pitchFamily="2" charset="0"/>
              <a:cs typeface="Times New Roman"/>
            </a:endParaRPr>
          </a:p>
          <a:p>
            <a:pPr marL="7701" marR="242975" indent="0" algn="l">
              <a:lnSpc>
                <a:spcPct val="110000"/>
              </a:lnSpc>
              <a:spcBef>
                <a:spcPts val="55"/>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Croxon</a:t>
            </a:r>
            <a:r>
              <a:rPr lang="en-CA" sz="1200" spc="-30" dirty="0">
                <a:solidFill>
                  <a:srgbClr val="000000"/>
                </a:solidFill>
                <a:latin typeface="Roboto Condensed Light" panose="02000000000000000000" pitchFamily="2" charset="0"/>
                <a:cs typeface="Arial Narrow"/>
              </a:rPr>
              <a:t>,</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18" dirty="0">
                <a:solidFill>
                  <a:srgbClr val="000000"/>
                </a:solidFill>
                <a:latin typeface="Roboto Condensed Light" panose="02000000000000000000" pitchFamily="2" charset="0"/>
                <a:cs typeface="Arial Narrow"/>
              </a:rPr>
              <a:t>et</a:t>
            </a:r>
            <a:r>
              <a:rPr lang="en-CA" sz="1200" spc="-64"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al.</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“Dinner</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Series:</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Management</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67"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Bruce</a:t>
            </a:r>
            <a:r>
              <a:rPr lang="en-CA" sz="1200" spc="-67" dirty="0">
                <a:solidFill>
                  <a:srgbClr val="000000"/>
                </a:solidFill>
                <a:latin typeface="Roboto Condensed Light" panose="02000000000000000000" pitchFamily="2" charset="0"/>
                <a:cs typeface="Arial Narrow"/>
              </a:rPr>
              <a:t> </a:t>
            </a:r>
            <a:r>
              <a:rPr lang="en-CA" sz="1200" spc="-30" dirty="0" err="1">
                <a:solidFill>
                  <a:srgbClr val="000000"/>
                </a:solidFill>
                <a:latin typeface="Roboto Condensed Light" panose="02000000000000000000" pitchFamily="2" charset="0"/>
                <a:cs typeface="Arial Narrow"/>
              </a:rPr>
              <a:t>Croxon</a:t>
            </a:r>
            <a:r>
              <a:rPr lang="en-CA" sz="1200" spc="-64"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from</a:t>
            </a:r>
            <a:r>
              <a:rPr lang="en-CA" sz="1200" spc="-67"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CBC’s  ‘Dragon’s </a:t>
            </a:r>
            <a:r>
              <a:rPr lang="en-CA" sz="1200" spc="-30" dirty="0">
                <a:solidFill>
                  <a:srgbClr val="000000"/>
                </a:solidFill>
                <a:latin typeface="Roboto Condensed Light" panose="02000000000000000000" pitchFamily="2" charset="0"/>
                <a:cs typeface="Arial Narrow"/>
              </a:rPr>
              <a:t>Den’” </a:t>
            </a:r>
            <a:r>
              <a:rPr lang="en-CA" sz="1200" spc="-49" dirty="0">
                <a:solidFill>
                  <a:srgbClr val="000000"/>
                </a:solidFill>
                <a:latin typeface="Roboto Condensed Light" panose="02000000000000000000" pitchFamily="2" charset="0"/>
                <a:cs typeface="Arial Narrow"/>
              </a:rPr>
              <a:t>HRPA Toronto </a:t>
            </a:r>
            <a:r>
              <a:rPr lang="en-CA" sz="1200" spc="-39" dirty="0">
                <a:solidFill>
                  <a:srgbClr val="000000"/>
                </a:solidFill>
                <a:latin typeface="Roboto Condensed Light" panose="02000000000000000000" pitchFamily="2" charset="0"/>
                <a:cs typeface="Arial Narrow"/>
              </a:rPr>
              <a:t>Chapter. </a:t>
            </a:r>
            <a:r>
              <a:rPr lang="en-CA" sz="1200" spc="-33" dirty="0">
                <a:solidFill>
                  <a:srgbClr val="000000"/>
                </a:solidFill>
                <a:latin typeface="Roboto Condensed Light" panose="02000000000000000000" pitchFamily="2" charset="0"/>
                <a:cs typeface="Arial Narrow"/>
              </a:rPr>
              <a:t>Sheraton </a:t>
            </a:r>
            <a:r>
              <a:rPr lang="en-CA" sz="1200" spc="-30" dirty="0">
                <a:solidFill>
                  <a:srgbClr val="000000"/>
                </a:solidFill>
                <a:latin typeface="Roboto Condensed Light" panose="02000000000000000000" pitchFamily="2" charset="0"/>
                <a:cs typeface="Arial Narrow"/>
              </a:rPr>
              <a:t>Hotel, </a:t>
            </a:r>
            <a:r>
              <a:rPr lang="en-CA" sz="1200" spc="-45" dirty="0">
                <a:solidFill>
                  <a:srgbClr val="000000"/>
                </a:solidFill>
                <a:latin typeface="Roboto Condensed Light" panose="02000000000000000000" pitchFamily="2" charset="0"/>
                <a:cs typeface="Arial Narrow"/>
              </a:rPr>
              <a:t>Toronto, </a:t>
            </a:r>
            <a:r>
              <a:rPr lang="en-CA" sz="1200" spc="-24" dirty="0">
                <a:solidFill>
                  <a:srgbClr val="000000"/>
                </a:solidFill>
                <a:latin typeface="Roboto Condensed Light" panose="02000000000000000000" pitchFamily="2" charset="0"/>
                <a:cs typeface="Arial Narrow"/>
              </a:rPr>
              <a:t>ON. </a:t>
            </a:r>
            <a:r>
              <a:rPr lang="en-CA" sz="1200" spc="-21" dirty="0">
                <a:solidFill>
                  <a:srgbClr val="000000"/>
                </a:solidFill>
                <a:latin typeface="Roboto Condensed Light" panose="02000000000000000000" pitchFamily="2" charset="0"/>
                <a:cs typeface="Arial Narrow"/>
              </a:rPr>
              <a:t>12 </a:t>
            </a:r>
            <a:r>
              <a:rPr lang="en-CA" sz="1200" spc="-49" dirty="0">
                <a:solidFill>
                  <a:srgbClr val="000000"/>
                </a:solidFill>
                <a:latin typeface="Roboto Condensed Light" panose="02000000000000000000" pitchFamily="2" charset="0"/>
                <a:cs typeface="Arial Narrow"/>
              </a:rPr>
              <a:t>Nov. </a:t>
            </a:r>
            <a:r>
              <a:rPr lang="en-CA" sz="1200" spc="-30" dirty="0">
                <a:solidFill>
                  <a:srgbClr val="000000"/>
                </a:solidFill>
                <a:latin typeface="Roboto Condensed Light" panose="02000000000000000000" pitchFamily="2" charset="0"/>
                <a:cs typeface="Arial Narrow"/>
              </a:rPr>
              <a:t>2013. </a:t>
            </a:r>
            <a:r>
              <a:rPr lang="en-CA" sz="1200" spc="-36" dirty="0">
                <a:solidFill>
                  <a:srgbClr val="000000"/>
                </a:solidFill>
                <a:latin typeface="Roboto Condensed Light" panose="02000000000000000000" pitchFamily="2" charset="0"/>
                <a:cs typeface="Arial Narrow"/>
              </a:rPr>
              <a:t>Panel  discussion.</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err="1">
                <a:solidFill>
                  <a:srgbClr val="000000"/>
                </a:solidFill>
                <a:latin typeface="Roboto Condensed Light" panose="02000000000000000000" pitchFamily="2" charset="0"/>
                <a:cs typeface="Arial Narrow"/>
              </a:rPr>
              <a:t>Culbert</a:t>
            </a:r>
            <a:r>
              <a:rPr lang="en-CA" sz="1200" spc="-33"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Samuel. </a:t>
            </a:r>
            <a:r>
              <a:rPr lang="en-CA" sz="1200" spc="-24" dirty="0">
                <a:solidFill>
                  <a:srgbClr val="000000"/>
                </a:solidFill>
                <a:latin typeface="Roboto Condensed Light" panose="02000000000000000000" pitchFamily="2" charset="0"/>
                <a:cs typeface="Arial Narrow"/>
              </a:rPr>
              <a:t>“10 </a:t>
            </a:r>
            <a:r>
              <a:rPr lang="en-CA" sz="1200" spc="-33" dirty="0">
                <a:solidFill>
                  <a:srgbClr val="000000"/>
                </a:solidFill>
                <a:latin typeface="Roboto Condensed Light" panose="02000000000000000000" pitchFamily="2" charset="0"/>
                <a:cs typeface="Arial Narrow"/>
              </a:rPr>
              <a:t>Reasons </a:t>
            </a:r>
            <a:r>
              <a:rPr lang="en-CA" sz="1200" spc="-18" dirty="0">
                <a:solidFill>
                  <a:srgbClr val="000000"/>
                </a:solidFill>
                <a:latin typeface="Roboto Condensed Light" panose="02000000000000000000" pitchFamily="2" charset="0"/>
                <a:cs typeface="Arial Narrow"/>
              </a:rPr>
              <a:t>to </a:t>
            </a:r>
            <a:r>
              <a:rPr lang="en-CA" sz="1200" spc="-24" dirty="0">
                <a:solidFill>
                  <a:srgbClr val="000000"/>
                </a:solidFill>
                <a:latin typeface="Roboto Condensed Light" panose="02000000000000000000" pitchFamily="2" charset="0"/>
                <a:cs typeface="Arial Narrow"/>
              </a:rPr>
              <a:t>Get Rid </a:t>
            </a:r>
            <a:r>
              <a:rPr lang="en-CA" sz="1200" spc="-18" dirty="0">
                <a:solidFill>
                  <a:srgbClr val="000000"/>
                </a:solidFill>
                <a:latin typeface="Roboto Condensed Light" panose="02000000000000000000" pitchFamily="2" charset="0"/>
                <a:cs typeface="Arial Narrow"/>
              </a:rPr>
              <a:t>of </a:t>
            </a:r>
            <a:r>
              <a:rPr lang="en-CA" sz="1200" spc="-33" dirty="0">
                <a:solidFill>
                  <a:srgbClr val="000000"/>
                </a:solidFill>
                <a:latin typeface="Roboto Condensed Light" panose="02000000000000000000" pitchFamily="2" charset="0"/>
                <a:cs typeface="Arial Narrow"/>
              </a:rPr>
              <a:t>Performance Reviews.” </a:t>
            </a:r>
            <a:r>
              <a:rPr lang="en-CA" sz="1200" spc="-30" dirty="0">
                <a:solidFill>
                  <a:srgbClr val="000000"/>
                </a:solidFill>
                <a:latin typeface="Roboto Condensed Light" panose="02000000000000000000" pitchFamily="2" charset="0"/>
                <a:cs typeface="Arial Narrow"/>
              </a:rPr>
              <a:t>Huffington </a:t>
            </a:r>
            <a:r>
              <a:rPr lang="en-CA" sz="1200" spc="-27" dirty="0">
                <a:solidFill>
                  <a:srgbClr val="000000"/>
                </a:solidFill>
                <a:latin typeface="Roboto Condensed Light" panose="02000000000000000000" pitchFamily="2" charset="0"/>
                <a:cs typeface="Arial Narrow"/>
              </a:rPr>
              <a:t>Post </a:t>
            </a:r>
            <a:r>
              <a:rPr lang="en-CA" sz="1200" spc="-36" dirty="0">
                <a:solidFill>
                  <a:srgbClr val="000000"/>
                </a:solidFill>
                <a:latin typeface="Roboto Condensed Light" panose="02000000000000000000" pitchFamily="2" charset="0"/>
                <a:cs typeface="Arial Narrow"/>
              </a:rPr>
              <a:t>Business.  </a:t>
            </a:r>
            <a:r>
              <a:rPr lang="en-CA" sz="1200" spc="-21" dirty="0">
                <a:solidFill>
                  <a:srgbClr val="000000"/>
                </a:solidFill>
                <a:latin typeface="Roboto Condensed Light" panose="02000000000000000000" pitchFamily="2" charset="0"/>
                <a:cs typeface="Arial Narrow"/>
              </a:rPr>
              <a:t>18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Dec.</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28</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58"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4">
                  <a:extLst>
                    <a:ext uri="{A12FA001-AC4F-418D-AE19-62706E023703}">
                      <ahyp:hlinkClr xmlns:ahyp="http://schemas.microsoft.com/office/drawing/2018/hyperlinkcolor" val="tx"/>
                    </a:ext>
                  </a:extLst>
                </a:hlinkClick>
              </a:rPr>
              <a:t>&lt;http://www.huffingtonpost.com/samuel-culbert/performance- </a:t>
            </a:r>
            <a:r>
              <a:rPr lang="en-CA" sz="1200" spc="-36" dirty="0">
                <a:solidFill>
                  <a:srgbClr val="2576B7"/>
                </a:solidFill>
                <a:latin typeface="Roboto Condensed Light" panose="02000000000000000000" pitchFamily="2" charset="0"/>
                <a:cs typeface="Arial Narrow"/>
              </a:rPr>
              <a:t> reviews_b_2325104.html&gt;.</a:t>
            </a:r>
            <a:endParaRPr lang="en-CA" sz="1200" spc="0" dirty="0">
              <a:solidFill>
                <a:srgbClr val="2576B7"/>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3" dirty="0">
                <a:solidFill>
                  <a:srgbClr val="000000"/>
                </a:solidFill>
                <a:latin typeface="Roboto Condensed Light" panose="02000000000000000000" pitchFamily="2" charset="0"/>
                <a:cs typeface="Arial Narrow"/>
              </a:rPr>
              <a:t>Denning, </a:t>
            </a:r>
            <a:r>
              <a:rPr lang="en-CA" sz="1200" spc="-30" dirty="0">
                <a:solidFill>
                  <a:srgbClr val="000000"/>
                </a:solidFill>
                <a:latin typeface="Roboto Condensed Light" panose="02000000000000000000" pitchFamily="2" charset="0"/>
                <a:cs typeface="Arial Narrow"/>
              </a:rPr>
              <a:t>Steve. </a:t>
            </a:r>
            <a:r>
              <a:rPr lang="en-CA" sz="1200" spc="-27" dirty="0">
                <a:solidFill>
                  <a:srgbClr val="000000"/>
                </a:solidFill>
                <a:latin typeface="Roboto Condensed Light" panose="02000000000000000000" pitchFamily="2" charset="0"/>
                <a:cs typeface="Arial Narrow"/>
              </a:rPr>
              <a:t>“The Case </a:t>
            </a:r>
            <a:r>
              <a:rPr lang="en-CA" sz="1200" spc="-30" dirty="0">
                <a:solidFill>
                  <a:srgbClr val="000000"/>
                </a:solidFill>
                <a:latin typeface="Roboto Condensed Light" panose="02000000000000000000" pitchFamily="2" charset="0"/>
                <a:cs typeface="Arial Narrow"/>
              </a:rPr>
              <a:t>Against Agile: </a:t>
            </a:r>
            <a:r>
              <a:rPr lang="en-CA" sz="1200" spc="-64" dirty="0">
                <a:solidFill>
                  <a:srgbClr val="000000"/>
                </a:solidFill>
                <a:latin typeface="Roboto Condensed Light" panose="02000000000000000000" pitchFamily="2" charset="0"/>
                <a:cs typeface="Arial Narrow"/>
              </a:rPr>
              <a:t>Ten </a:t>
            </a:r>
            <a:r>
              <a:rPr lang="en-CA" sz="1200" spc="-33" dirty="0">
                <a:solidFill>
                  <a:srgbClr val="000000"/>
                </a:solidFill>
                <a:latin typeface="Roboto Condensed Light" panose="02000000000000000000" pitchFamily="2" charset="0"/>
                <a:cs typeface="Arial Narrow"/>
              </a:rPr>
              <a:t>Perennial Management Objections.” </a:t>
            </a:r>
            <a:r>
              <a:rPr lang="en-CA" sz="1200" spc="-36" dirty="0">
                <a:solidFill>
                  <a:srgbClr val="000000"/>
                </a:solidFill>
                <a:latin typeface="Roboto Condensed Light" panose="02000000000000000000" pitchFamily="2" charset="0"/>
                <a:cs typeface="Arial Narrow"/>
              </a:rPr>
              <a:t>Forbes  </a:t>
            </a:r>
            <a:r>
              <a:rPr lang="en-CA" sz="1200" spc="-33" dirty="0">
                <a:solidFill>
                  <a:srgbClr val="000000"/>
                </a:solidFill>
                <a:latin typeface="Roboto Condensed Light" panose="02000000000000000000" pitchFamily="2" charset="0"/>
                <a:cs typeface="Arial Narrow"/>
              </a:rPr>
              <a:t>Magazine.</a:t>
            </a:r>
            <a:r>
              <a:rPr lang="en-CA" sz="1200" spc="-64"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124" dirty="0">
                <a:solidFill>
                  <a:srgbClr val="000000"/>
                </a:solidFill>
                <a:latin typeface="Roboto Condensed Light" panose="02000000000000000000" pitchFamily="2" charset="0"/>
                <a:cs typeface="Arial Narrow"/>
              </a:rPr>
              <a:t> </a:t>
            </a:r>
            <a:r>
              <a:rPr lang="en-CA" sz="1200" spc="-42" dirty="0">
                <a:solidFill>
                  <a:srgbClr val="000000"/>
                </a:solidFill>
                <a:latin typeface="Roboto Condensed Light" panose="02000000000000000000" pitchFamily="2" charset="0"/>
                <a:cs typeface="Arial Narrow"/>
              </a:rPr>
              <a:t>Apr.</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2012.</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4" dirty="0">
                <a:solidFill>
                  <a:srgbClr val="000000"/>
                </a:solidFill>
                <a:latin typeface="Roboto Condensed Light" panose="02000000000000000000" pitchFamily="2" charset="0"/>
                <a:cs typeface="Arial Narrow"/>
              </a:rPr>
              <a:t> </a:t>
            </a:r>
            <a:r>
              <a:rPr lang="en-CA" sz="1200" spc="-49" dirty="0">
                <a:solidFill>
                  <a:srgbClr val="000000"/>
                </a:solidFill>
                <a:latin typeface="Roboto Condensed Light" panose="02000000000000000000" pitchFamily="2" charset="0"/>
                <a:cs typeface="Arial Narrow"/>
              </a:rPr>
              <a:t>Nov.</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58" dirty="0">
                <a:solidFill>
                  <a:srgbClr val="000000"/>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hlinkClick r:id="rId5">
                  <a:extLst>
                    <a:ext uri="{A12FA001-AC4F-418D-AE19-62706E023703}">
                      <ahyp:hlinkClr xmlns:ahyp="http://schemas.microsoft.com/office/drawing/2018/hyperlinkcolor" val="tx"/>
                    </a:ext>
                  </a:extLst>
                </a:hlinkClick>
              </a:rPr>
              <a:t>&lt;http://www.forbes.com/sites/stevedenning/2012/04/17/ </a:t>
            </a:r>
            <a:r>
              <a:rPr lang="en-CA" sz="1200" spc="-36" dirty="0">
                <a:solidFill>
                  <a:srgbClr val="2576B7"/>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the-case-against-agile-ten-perennial-management-objections/&gt;.</a:t>
            </a:r>
            <a:endParaRPr lang="en-CA" sz="1200" spc="0" dirty="0">
              <a:solidFill>
                <a:srgbClr val="000000"/>
              </a:solidFill>
              <a:latin typeface="Roboto Condensed Light" panose="02000000000000000000" pitchFamily="2" charset="0"/>
              <a:cs typeface="Times New Roman"/>
            </a:endParaRPr>
          </a:p>
          <a:p>
            <a:pPr marL="7701" marR="182520" indent="0" algn="l">
              <a:lnSpc>
                <a:spcPct val="110000"/>
              </a:lnSpc>
              <a:spcBef>
                <a:spcPts val="3"/>
              </a:spcBef>
              <a:spcAft>
                <a:spcPts val="1200"/>
              </a:spcAft>
              <a:buFont typeface="Arial" panose="020B0604020202020204" pitchFamily="34" charset="0"/>
              <a:buNone/>
            </a:pPr>
            <a:r>
              <a:rPr lang="en-CA" sz="1200" spc="-30" dirty="0" err="1">
                <a:solidFill>
                  <a:srgbClr val="000000"/>
                </a:solidFill>
                <a:latin typeface="Roboto Condensed Light" panose="02000000000000000000" pitchFamily="2" charset="0"/>
                <a:cs typeface="Arial Narrow"/>
              </a:rPr>
              <a:t>Estis</a:t>
            </a:r>
            <a:r>
              <a:rPr lang="en-CA" sz="1200" spc="-30" dirty="0">
                <a:solidFill>
                  <a:srgbClr val="000000"/>
                </a:solidFill>
                <a:latin typeface="Roboto Condensed Light" panose="02000000000000000000" pitchFamily="2" charset="0"/>
                <a:cs typeface="Arial Narrow"/>
              </a:rPr>
              <a:t>,</a:t>
            </a:r>
            <a:r>
              <a:rPr lang="en-CA" sz="1200" spc="-64"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Ryan.</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“Blowing</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up</a:t>
            </a:r>
            <a:r>
              <a:rPr lang="en-CA" sz="1200" spc="-61" dirty="0">
                <a:solidFill>
                  <a:srgbClr val="000000"/>
                </a:solidFill>
                <a:latin typeface="Roboto Condensed Light" panose="02000000000000000000" pitchFamily="2" charset="0"/>
                <a:cs typeface="Arial Narrow"/>
              </a:rPr>
              <a:t> </a:t>
            </a:r>
            <a:r>
              <a:rPr lang="en-CA" sz="1200" spc="-24" dirty="0">
                <a:solidFill>
                  <a:srgbClr val="000000"/>
                </a:solidFill>
                <a:latin typeface="Roboto Condensed Light" panose="02000000000000000000" pitchFamily="2" charset="0"/>
                <a:cs typeface="Arial Narrow"/>
              </a:rPr>
              <a:t>the</a:t>
            </a:r>
            <a:r>
              <a:rPr lang="en-CA" sz="1200" spc="-64"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Performance</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Review:</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Interview</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with</a:t>
            </a:r>
            <a:r>
              <a:rPr lang="en-CA" sz="1200" spc="-12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Adobe’s</a:t>
            </a:r>
            <a:r>
              <a:rPr lang="en-CA" sz="1200" spc="-61"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Donna</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Morris.”</a:t>
            </a:r>
            <a:r>
              <a:rPr lang="en-CA" sz="1200" spc="-64" dirty="0">
                <a:solidFill>
                  <a:srgbClr val="000000"/>
                </a:solidFill>
                <a:latin typeface="Roboto Condensed Light" panose="02000000000000000000" pitchFamily="2" charset="0"/>
                <a:cs typeface="Arial Narrow"/>
              </a:rPr>
              <a:t> </a:t>
            </a:r>
            <a:r>
              <a:rPr lang="en-CA" sz="1200" spc="-36" dirty="0">
                <a:solidFill>
                  <a:srgbClr val="000000"/>
                </a:solidFill>
                <a:latin typeface="Roboto Condensed Light" panose="02000000000000000000" pitchFamily="2" charset="0"/>
                <a:cs typeface="Arial Narrow"/>
              </a:rPr>
              <a:t>Ryan  </a:t>
            </a:r>
            <a:r>
              <a:rPr lang="en-CA" sz="1200" spc="-30" dirty="0" err="1">
                <a:solidFill>
                  <a:srgbClr val="000000"/>
                </a:solidFill>
                <a:latin typeface="Roboto Condensed Light" panose="02000000000000000000" pitchFamily="2" charset="0"/>
                <a:cs typeface="Arial Narrow"/>
              </a:rPr>
              <a:t>Estis</a:t>
            </a:r>
            <a:r>
              <a:rPr lang="en-CA" sz="1200" spc="-61" dirty="0">
                <a:solidFill>
                  <a:srgbClr val="000000"/>
                </a:solidFill>
                <a:latin typeface="Roboto Condensed Light" panose="02000000000000000000" pitchFamily="2" charset="0"/>
                <a:cs typeface="Arial Narrow"/>
              </a:rPr>
              <a:t> </a:t>
            </a:r>
            <a:r>
              <a:rPr lang="en-CA" sz="1200" spc="-3" dirty="0">
                <a:solidFill>
                  <a:srgbClr val="000000"/>
                </a:solidFill>
                <a:latin typeface="Roboto Condensed Light" panose="02000000000000000000" pitchFamily="2" charset="0"/>
                <a:cs typeface="Arial Narrow"/>
              </a:rPr>
              <a:t>&amp;</a:t>
            </a:r>
            <a:r>
              <a:rPr lang="en-CA" sz="1200" spc="-118"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Associates.</a:t>
            </a:r>
            <a:r>
              <a:rPr lang="en-CA" sz="1200" spc="-61" dirty="0">
                <a:solidFill>
                  <a:srgbClr val="000000"/>
                </a:solidFill>
                <a:latin typeface="Roboto Condensed Light" panose="02000000000000000000" pitchFamily="2" charset="0"/>
                <a:cs typeface="Arial Narrow"/>
              </a:rPr>
              <a:t> </a:t>
            </a:r>
            <a:r>
              <a:rPr lang="en-CA" sz="1200" spc="-21" dirty="0">
                <a:solidFill>
                  <a:srgbClr val="000000"/>
                </a:solidFill>
                <a:latin typeface="Roboto Condensed Light" panose="02000000000000000000" pitchFamily="2" charset="0"/>
                <a:cs typeface="Arial Narrow"/>
              </a:rPr>
              <a:t>17</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June</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61" dirty="0">
                <a:solidFill>
                  <a:srgbClr val="000000"/>
                </a:solidFill>
                <a:latin typeface="Roboto Condensed Light" panose="02000000000000000000" pitchFamily="2" charset="0"/>
                <a:cs typeface="Arial Narrow"/>
              </a:rPr>
              <a:t> </a:t>
            </a:r>
            <a:r>
              <a:rPr lang="en-CA" sz="1200" spc="-33" dirty="0">
                <a:solidFill>
                  <a:srgbClr val="000000"/>
                </a:solidFill>
                <a:latin typeface="Roboto Condensed Light" panose="02000000000000000000" pitchFamily="2" charset="0"/>
                <a:cs typeface="Arial Narrow"/>
              </a:rPr>
              <a:t>Web.</a:t>
            </a:r>
            <a:r>
              <a:rPr lang="en-CA" sz="1200" spc="-61" dirty="0">
                <a:solidFill>
                  <a:srgbClr val="000000"/>
                </a:solidFill>
                <a:latin typeface="Roboto Condensed Light" panose="02000000000000000000" pitchFamily="2" charset="0"/>
                <a:cs typeface="Arial Narrow"/>
              </a:rPr>
              <a:t> </a:t>
            </a:r>
            <a:r>
              <a:rPr lang="en-CA" sz="1200" spc="-27" dirty="0">
                <a:solidFill>
                  <a:srgbClr val="000000"/>
                </a:solidFill>
                <a:latin typeface="Roboto Condensed Light" panose="02000000000000000000" pitchFamily="2" charset="0"/>
                <a:cs typeface="Arial Narrow"/>
              </a:rPr>
              <a:t>Oct.</a:t>
            </a:r>
            <a:r>
              <a:rPr lang="en-CA" sz="1200" spc="-58" dirty="0">
                <a:solidFill>
                  <a:srgbClr val="000000"/>
                </a:solidFill>
                <a:latin typeface="Roboto Condensed Light" panose="02000000000000000000" pitchFamily="2" charset="0"/>
                <a:cs typeface="Arial Narrow"/>
              </a:rPr>
              <a:t> </a:t>
            </a:r>
            <a:r>
              <a:rPr lang="en-CA" sz="1200" spc="-30" dirty="0">
                <a:solidFill>
                  <a:srgbClr val="000000"/>
                </a:solidFill>
                <a:latin typeface="Roboto Condensed Light" panose="02000000000000000000" pitchFamily="2" charset="0"/>
                <a:cs typeface="Arial Narrow"/>
              </a:rPr>
              <a:t>2013</a:t>
            </a:r>
            <a:r>
              <a:rPr lang="en-CA" sz="1200" spc="-30" dirty="0">
                <a:solidFill>
                  <a:srgbClr val="2576B7"/>
                </a:solidFill>
                <a:latin typeface="Roboto Condensed Light" panose="02000000000000000000" pitchFamily="2" charset="0"/>
                <a:cs typeface="Arial Narrow"/>
              </a:rPr>
              <a:t>.</a:t>
            </a:r>
            <a:r>
              <a:rPr lang="en-CA" sz="1200" spc="-61" dirty="0">
                <a:solidFill>
                  <a:srgbClr val="2576B7"/>
                </a:solidFill>
                <a:latin typeface="Roboto Condensed Light" panose="02000000000000000000" pitchFamily="2" charset="0"/>
                <a:cs typeface="Arial Narrow"/>
              </a:rPr>
              <a:t> </a:t>
            </a:r>
            <a:r>
              <a:rPr lang="en-CA" sz="1200" spc="-36" dirty="0">
                <a:solidFill>
                  <a:srgbClr val="2576B7"/>
                </a:solidFill>
                <a:latin typeface="Roboto Condensed Light" panose="02000000000000000000" pitchFamily="2" charset="0"/>
                <a:cs typeface="Arial Narrow"/>
              </a:rPr>
              <a:t>&lt;</a:t>
            </a:r>
            <a:r>
              <a:rPr lang="en-CA" sz="1200" spc="-36" dirty="0">
                <a:solidFill>
                  <a:srgbClr val="2576B7"/>
                </a:solidFill>
                <a:latin typeface="Roboto Condensed Light" panose="02000000000000000000" pitchFamily="2" charset="0"/>
                <a:cs typeface="Arial Narrow"/>
                <a:hlinkClick r:id="rId6">
                  <a:extLst>
                    <a:ext uri="{A12FA001-AC4F-418D-AE19-62706E023703}">
                      <ahyp:hlinkClr xmlns:ahyp="http://schemas.microsoft.com/office/drawing/2018/hyperlinkcolor" val="tx"/>
                    </a:ext>
                  </a:extLst>
                </a:hlinkClick>
              </a:rPr>
              <a:t>http://ryanestis.com/adobe-interview/&gt;</a:t>
            </a:r>
            <a:r>
              <a:rPr lang="en-CA" sz="1200" spc="-36" dirty="0">
                <a:solidFill>
                  <a:srgbClr val="2576B7"/>
                </a:solidFill>
                <a:latin typeface="Roboto Condensed Light" panose="02000000000000000000" pitchFamily="2" charset="0"/>
                <a:cs typeface="Arial Narrow"/>
              </a:rPr>
              <a:t>.</a:t>
            </a:r>
            <a:endParaRPr lang="en-CA" sz="1200" dirty="0">
              <a:solidFill>
                <a:srgbClr val="2576B7"/>
              </a:solidFill>
              <a:latin typeface="Roboto Condensed Light" panose="02000000000000000000" pitchFamily="2" charset="0"/>
              <a:cs typeface="Arial Narrow"/>
            </a:endParaRPr>
          </a:p>
          <a:p>
            <a:pPr marL="0" lvl="0" indent="0" algn="l">
              <a:lnSpc>
                <a:spcPct val="110000"/>
              </a:lnSpc>
              <a:spcAft>
                <a:spcPts val="1200"/>
              </a:spcAft>
              <a:buFont typeface="Arial" panose="020B0604020202020204" pitchFamily="34" charset="0"/>
              <a:buNone/>
            </a:pPr>
            <a:endParaRPr lang="en-US" sz="1200" dirty="0">
              <a:solidFill>
                <a:srgbClr val="000000"/>
              </a:solidFill>
            </a:endParaRPr>
          </a:p>
          <a:p>
            <a:pPr marL="0" indent="0" algn="l">
              <a:lnSpc>
                <a:spcPct val="110000"/>
              </a:lnSpc>
              <a:spcAft>
                <a:spcPts val="1200"/>
              </a:spcAft>
              <a:buFont typeface="Arial" panose="020B0604020202020204" pitchFamily="34" charset="0"/>
              <a:buNone/>
              <a:tabLst/>
            </a:pPr>
            <a:endParaRPr lang="en-US" sz="1200" dirty="0">
              <a:solidFill>
                <a:srgbClr val="000000"/>
              </a:solidFill>
              <a:latin typeface="Roboto Condensed Light" panose="02000000000000000000" pitchFamily="2" charset="0"/>
              <a:ea typeface="Roboto Condensed Light" panose="02000000000000000000" pitchFamily="2" charset="0"/>
            </a:endParaRPr>
          </a:p>
          <a:p>
            <a:pPr marL="179388" indent="-179388" algn="l">
              <a:lnSpc>
                <a:spcPct val="110000"/>
              </a:lnSpc>
              <a:spcAft>
                <a:spcPts val="1200"/>
              </a:spcAft>
              <a:buFont typeface="Arial" panose="020B0604020202020204" pitchFamily="34" charset="0"/>
              <a:buChar char="•"/>
              <a:tabLst/>
            </a:pPr>
            <a:endParaRPr lang="en-US" sz="1200" dirty="0" err="1">
              <a:solidFill>
                <a:srgbClr val="000000"/>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6167870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7885768" cy="1130188"/>
          </a:xfrm>
        </p:spPr>
        <p:txBody>
          <a:bodyPr>
            <a:noAutofit/>
          </a:bodyPr>
          <a:lstStyle>
            <a:lvl1pPr>
              <a:lnSpc>
                <a:spcPct val="90000"/>
              </a:lnSpc>
              <a:defRPr b="0" i="0">
                <a:solidFill>
                  <a:srgbClr val="4A4A4A"/>
                </a:solidFill>
              </a:defRPr>
            </a:lvl1pPr>
          </a:lstStyle>
          <a:p>
            <a:r>
              <a:rPr lang="en-US"/>
              <a:t>Click to edit Master title style</a:t>
            </a:r>
          </a:p>
        </p:txBody>
      </p:sp>
      <p:sp>
        <p:nvSpPr>
          <p:cNvPr id="8" name="Text Placeholder 4">
            <a:extLst>
              <a:ext uri="{FF2B5EF4-FFF2-40B4-BE49-F238E27FC236}">
                <a16:creationId xmlns:a16="http://schemas.microsoft.com/office/drawing/2014/main" id="{D050D33A-BAAD-1241-BF28-F42F2761FBCA}"/>
              </a:ext>
            </a:extLst>
          </p:cNvPr>
          <p:cNvSpPr>
            <a:spLocks noGrp="1"/>
          </p:cNvSpPr>
          <p:nvPr>
            <p:ph type="body" sz="quarter" idx="33"/>
          </p:nvPr>
        </p:nvSpPr>
        <p:spPr>
          <a:xfrm>
            <a:off x="371475" y="3114371"/>
            <a:ext cx="6678613" cy="2403927"/>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51248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Content Slide-blue-lef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5252382"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5232400" y="530021"/>
            <a:ext cx="4967041"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367657" y="952499"/>
            <a:ext cx="3289943" cy="5367277"/>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4">
            <a:extLst>
              <a:ext uri="{FF2B5EF4-FFF2-40B4-BE49-F238E27FC236}">
                <a16:creationId xmlns:a16="http://schemas.microsoft.com/office/drawing/2014/main" id="{BFD1FFC3-1E5E-9546-8506-BC69F33F92C0}"/>
              </a:ext>
            </a:extLst>
          </p:cNvPr>
          <p:cNvSpPr>
            <a:spLocks noGrp="1"/>
          </p:cNvSpPr>
          <p:nvPr>
            <p:ph type="body" sz="quarter" idx="33"/>
          </p:nvPr>
        </p:nvSpPr>
        <p:spPr>
          <a:xfrm>
            <a:off x="5232400" y="2518948"/>
            <a:ext cx="6661150" cy="327579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967353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ntent Slide-blue-right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97345"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77363" y="530021"/>
            <a:ext cx="6672725" cy="1130188"/>
          </a:xfrm>
        </p:spPr>
        <p:txBody>
          <a:bodyPr>
            <a:noAutofit/>
          </a:bodyPr>
          <a:lstStyle>
            <a:lvl1pPr>
              <a:lnSpc>
                <a:spcPct val="90000"/>
              </a:lnSpc>
              <a:defRPr b="0" i="0"/>
            </a:lvl1pPr>
          </a:lstStyle>
          <a:p>
            <a:r>
              <a:rPr lang="en-US"/>
              <a:t>Click to edit Master title style</a:t>
            </a:r>
          </a:p>
        </p:txBody>
      </p:sp>
      <p:sp>
        <p:nvSpPr>
          <p:cNvPr id="8" name="Rectangle 7">
            <a:extLst>
              <a:ext uri="{FF2B5EF4-FFF2-40B4-BE49-F238E27FC236}">
                <a16:creationId xmlns:a16="http://schemas.microsoft.com/office/drawing/2014/main" id="{F2D5BCB0-D6FF-CC4C-92CC-90D104D4F343}"/>
              </a:ext>
            </a:extLst>
          </p:cNvPr>
          <p:cNvSpPr/>
          <p:nvPr userDrawn="1"/>
        </p:nvSpPr>
        <p:spPr>
          <a:xfrm>
            <a:off x="8005762" y="0"/>
            <a:ext cx="4187825"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solidFill>
                <a:srgbClr val="1E5E92"/>
              </a:solidFill>
            </a:endParaRPr>
          </a:p>
        </p:txBody>
      </p:sp>
      <p:sp>
        <p:nvSpPr>
          <p:cNvPr id="9" name="Text Placeholder 11">
            <a:extLst>
              <a:ext uri="{FF2B5EF4-FFF2-40B4-BE49-F238E27FC236}">
                <a16:creationId xmlns:a16="http://schemas.microsoft.com/office/drawing/2014/main" id="{2FD860C3-79CC-434D-9984-9C39951BAE42}"/>
              </a:ext>
            </a:extLst>
          </p:cNvPr>
          <p:cNvSpPr>
            <a:spLocks noGrp="1"/>
          </p:cNvSpPr>
          <p:nvPr>
            <p:ph type="body" sz="quarter" idx="14"/>
          </p:nvPr>
        </p:nvSpPr>
        <p:spPr>
          <a:xfrm>
            <a:off x="8559384" y="952500"/>
            <a:ext cx="3030954" cy="4881142"/>
          </a:xfrm>
          <a:prstGeom prst="rect">
            <a:avLst/>
          </a:prstGeom>
        </p:spPr>
        <p:txBody>
          <a:bodyPr lIns="0" tIns="0" rIns="0" bIns="0" anchor="ctr" anchorCtr="0">
            <a:noAutofit/>
          </a:bodyPr>
          <a:lstStyle>
            <a:lvl1pPr marL="0" indent="0">
              <a:lnSpc>
                <a:spcPct val="11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Box 6">
            <a:extLst>
              <a:ext uri="{FF2B5EF4-FFF2-40B4-BE49-F238E27FC236}">
                <a16:creationId xmlns:a16="http://schemas.microsoft.com/office/drawing/2014/main" id="{2AD1AD55-DE6F-7A48-87C1-BCB637DDFBB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Text Placeholder 4">
            <a:extLst>
              <a:ext uri="{FF2B5EF4-FFF2-40B4-BE49-F238E27FC236}">
                <a16:creationId xmlns:a16="http://schemas.microsoft.com/office/drawing/2014/main" id="{9827AB02-2D82-654F-ADA6-39B4D879BBE4}"/>
              </a:ext>
            </a:extLst>
          </p:cNvPr>
          <p:cNvSpPr>
            <a:spLocks noGrp="1"/>
          </p:cNvSpPr>
          <p:nvPr>
            <p:ph type="body" sz="quarter" idx="33"/>
          </p:nvPr>
        </p:nvSpPr>
        <p:spPr>
          <a:xfrm>
            <a:off x="371475" y="2508316"/>
            <a:ext cx="6678613" cy="324389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5904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8" name="Text Placeholder 4">
            <a:extLst>
              <a:ext uri="{FF2B5EF4-FFF2-40B4-BE49-F238E27FC236}">
                <a16:creationId xmlns:a16="http://schemas.microsoft.com/office/drawing/2014/main" id="{2721BB38-35D8-6041-AE06-91C7C44D942C}"/>
              </a:ext>
            </a:extLst>
          </p:cNvPr>
          <p:cNvSpPr>
            <a:spLocks noGrp="1"/>
          </p:cNvSpPr>
          <p:nvPr>
            <p:ph type="body" sz="quarter" idx="33"/>
          </p:nvPr>
        </p:nvSpPr>
        <p:spPr>
          <a:xfrm>
            <a:off x="371475" y="3125003"/>
            <a:ext cx="6678613" cy="263784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extBox 1">
            <a:extLst>
              <a:ext uri="{FF2B5EF4-FFF2-40B4-BE49-F238E27FC236}">
                <a16:creationId xmlns:a16="http://schemas.microsoft.com/office/drawing/2014/main" id="{F39C547E-7388-DC4A-B7BE-F29EBC5287ED}"/>
              </a:ext>
            </a:extLst>
          </p:cNvPr>
          <p:cNvSpPr txBox="1"/>
          <p:nvPr userDrawn="1"/>
        </p:nvSpPr>
        <p:spPr>
          <a:xfrm>
            <a:off x="11409680" y="647192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err="1">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246735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Content Slide-graySidebar-thin">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4967041" cy="1130188"/>
          </a:xfrm>
        </p:spPr>
        <p:txBody>
          <a:bodyPr>
            <a:noAutofit/>
          </a:bodyPr>
          <a:lstStyle>
            <a:lvl1pPr>
              <a:lnSpc>
                <a:spcPct val="90000"/>
              </a:lnSpc>
              <a:defRPr b="0" i="0"/>
            </a:lvl1pPr>
          </a:lstStyle>
          <a:p>
            <a:r>
              <a:rPr lang="en-US"/>
              <a:t>Click to edit Master title style</a:t>
            </a:r>
          </a:p>
        </p:txBody>
      </p:sp>
      <p:sp>
        <p:nvSpPr>
          <p:cNvPr id="9" name="TextBox 8">
            <a:extLst>
              <a:ext uri="{FF2B5EF4-FFF2-40B4-BE49-F238E27FC236}">
                <a16:creationId xmlns:a16="http://schemas.microsoft.com/office/drawing/2014/main" id="{F9E3C8D6-0ED5-894A-BD50-6C9A62AE65FA}"/>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0" name="Rectangle 9">
            <a:extLst>
              <a:ext uri="{FF2B5EF4-FFF2-40B4-BE49-F238E27FC236}">
                <a16:creationId xmlns:a16="http://schemas.microsoft.com/office/drawing/2014/main" id="{11BBAA67-01EA-5442-AE17-60831E18D0A2}"/>
              </a:ext>
            </a:extLst>
          </p:cNvPr>
          <p:cNvSpPr/>
          <p:nvPr userDrawn="1"/>
        </p:nvSpPr>
        <p:spPr>
          <a:xfrm>
            <a:off x="8012624" y="0"/>
            <a:ext cx="4180964" cy="6858000"/>
          </a:xfrm>
          <a:prstGeom prst="rect">
            <a:avLst/>
          </a:prstGeom>
          <a:gradFill>
            <a:gsLst>
              <a:gs pos="15000">
                <a:schemeClr val="bg1"/>
              </a:gs>
              <a:gs pos="85000">
                <a:schemeClr val="bg1">
                  <a:lumMod val="8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a:p>
        </p:txBody>
      </p:sp>
      <p:sp>
        <p:nvSpPr>
          <p:cNvPr id="18" name="TextBox 17">
            <a:extLst>
              <a:ext uri="{FF2B5EF4-FFF2-40B4-BE49-F238E27FC236}">
                <a16:creationId xmlns:a16="http://schemas.microsoft.com/office/drawing/2014/main" id="{173855CD-7213-0F47-93AA-736E3E614C05}"/>
              </a:ext>
            </a:extLst>
          </p:cNvPr>
          <p:cNvSpPr txBox="1"/>
          <p:nvPr userDrawn="1"/>
        </p:nvSpPr>
        <p:spPr>
          <a:xfrm>
            <a:off x="8801553" y="6451496"/>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tx1">
                    <a:lumMod val="50000"/>
                  </a:schemeClr>
                </a:solidFill>
                <a:latin typeface="Exo" panose="02000503000000000000" pitchFamily="2" charset="77"/>
              </a:rPr>
              <a:t>Info-</a:t>
            </a:r>
            <a:r>
              <a:rPr lang="en-CA" sz="800" spc="-103">
                <a:solidFill>
                  <a:schemeClr val="tx1">
                    <a:lumMod val="50000"/>
                  </a:schemeClr>
                </a:solidFill>
                <a:latin typeface="Exo" panose="02000503000000000000" pitchFamily="2" charset="77"/>
              </a:rPr>
              <a:t>T</a:t>
            </a:r>
            <a:r>
              <a:rPr lang="en-CA" sz="800" spc="-15">
                <a:solidFill>
                  <a:schemeClr val="tx1">
                    <a:lumMod val="50000"/>
                  </a:schemeClr>
                </a:solidFill>
                <a:latin typeface="Exo" panose="02000503000000000000" pitchFamily="2" charset="77"/>
              </a:rPr>
              <a:t>ec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Researc</a:t>
            </a:r>
            <a:r>
              <a:rPr lang="en-CA" sz="800" spc="6">
                <a:solidFill>
                  <a:schemeClr val="tx1">
                    <a:lumMod val="50000"/>
                  </a:schemeClr>
                </a:solidFill>
                <a:latin typeface="Exo" panose="02000503000000000000" pitchFamily="2" charset="77"/>
              </a:rPr>
              <a:t>h</a:t>
            </a:r>
            <a:r>
              <a:rPr lang="en-CA" sz="800" spc="-39">
                <a:solidFill>
                  <a:schemeClr val="tx1">
                    <a:lumMod val="50000"/>
                  </a:schemeClr>
                </a:solidFill>
                <a:latin typeface="Exo" panose="02000503000000000000" pitchFamily="2" charset="77"/>
              </a:rPr>
              <a:t> </a:t>
            </a:r>
            <a:r>
              <a:rPr lang="en-CA" sz="800" spc="-15">
                <a:solidFill>
                  <a:schemeClr val="tx1">
                    <a:lumMod val="50000"/>
                  </a:schemeClr>
                </a:solidFill>
                <a:latin typeface="Exo" panose="02000503000000000000" pitchFamily="2" charset="77"/>
              </a:rPr>
              <a:t>Grou</a:t>
            </a:r>
            <a:r>
              <a:rPr lang="en-CA" sz="800" spc="6">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tx1">
                  <a:lumMod val="50000"/>
                </a:schemeClr>
              </a:solidFill>
              <a:latin typeface="Exo" panose="02000503000000000000" pitchFamily="2" charset="77"/>
              <a:cs typeface="Arial" panose="020B0604020202020204" pitchFamily="34" charset="0"/>
            </a:endParaRPr>
          </a:p>
        </p:txBody>
      </p:sp>
      <p:sp>
        <p:nvSpPr>
          <p:cNvPr id="13" name="Text Placeholder 4">
            <a:extLst>
              <a:ext uri="{FF2B5EF4-FFF2-40B4-BE49-F238E27FC236}">
                <a16:creationId xmlns:a16="http://schemas.microsoft.com/office/drawing/2014/main" id="{41C2BBAD-B7E6-B347-BE98-685621B93336}"/>
              </a:ext>
            </a:extLst>
          </p:cNvPr>
          <p:cNvSpPr>
            <a:spLocks noGrp="1"/>
          </p:cNvSpPr>
          <p:nvPr>
            <p:ph type="body" sz="quarter" idx="33"/>
          </p:nvPr>
        </p:nvSpPr>
        <p:spPr>
          <a:xfrm>
            <a:off x="371475" y="3135637"/>
            <a:ext cx="5689600" cy="2744168"/>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57011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ontent Slide-smaller headers">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11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628191"/>
            <a:ext cx="4967041" cy="1130188"/>
          </a:xfrm>
        </p:spPr>
        <p:txBody>
          <a:bodyPr>
            <a:noAutofit/>
          </a:bodyPr>
          <a:lstStyle>
            <a:lvl1pPr>
              <a:lnSpc>
                <a:spcPct val="90000"/>
              </a:lnSpc>
              <a:defRPr sz="3000" b="0" i="0">
                <a:solidFill>
                  <a:srgbClr val="2576B7"/>
                </a:solidFill>
              </a:defRPr>
            </a:lvl1pPr>
          </a:lstStyle>
          <a:p>
            <a:r>
              <a:rPr lang="en-US"/>
              <a:t>Click to edit Master title style</a:t>
            </a:r>
          </a:p>
        </p:txBody>
      </p:sp>
      <p:sp>
        <p:nvSpPr>
          <p:cNvPr id="8" name="Text Placeholder 4">
            <a:extLst>
              <a:ext uri="{FF2B5EF4-FFF2-40B4-BE49-F238E27FC236}">
                <a16:creationId xmlns:a16="http://schemas.microsoft.com/office/drawing/2014/main" id="{E2FF14F4-5112-EB4A-875A-8BC71999E52F}"/>
              </a:ext>
            </a:extLst>
          </p:cNvPr>
          <p:cNvSpPr>
            <a:spLocks noGrp="1"/>
          </p:cNvSpPr>
          <p:nvPr>
            <p:ph type="body" sz="quarter" idx="33"/>
          </p:nvPr>
        </p:nvSpPr>
        <p:spPr>
          <a:xfrm>
            <a:off x="371475" y="3135637"/>
            <a:ext cx="6678613" cy="2765433"/>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26972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_Content Slide-gray-sidebar">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D426E116-0FE3-D446-B568-6373B436AD1A}"/>
              </a:ext>
            </a:extLst>
          </p:cNvPr>
          <p:cNvSpPr>
            <a:spLocks noGrp="1"/>
          </p:cNvSpPr>
          <p:nvPr>
            <p:ph type="body" sz="quarter" idx="11"/>
          </p:nvPr>
        </p:nvSpPr>
        <p:spPr>
          <a:xfrm>
            <a:off x="374088" y="1648758"/>
            <a:ext cx="5686987" cy="456696"/>
          </a:xfrm>
          <a:prstGeom prst="rect">
            <a:avLst/>
          </a:prstGeom>
        </p:spPr>
        <p:txBody>
          <a:bodyPr lIns="0" tIns="0" rIns="0" bIns="0">
            <a:noAutofit/>
          </a:bodyPr>
          <a:lstStyle>
            <a:lvl1pPr marL="0" indent="0">
              <a:lnSpc>
                <a:spcPct val="9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7" name="Text Placeholder 17">
            <a:extLst>
              <a:ext uri="{FF2B5EF4-FFF2-40B4-BE49-F238E27FC236}">
                <a16:creationId xmlns:a16="http://schemas.microsoft.com/office/drawing/2014/main" id="{BC346A8C-5C1D-114F-94D6-BBB1ED290669}"/>
              </a:ext>
            </a:extLst>
          </p:cNvPr>
          <p:cNvSpPr>
            <a:spLocks noGrp="1"/>
          </p:cNvSpPr>
          <p:nvPr>
            <p:ph type="body" sz="quarter" idx="13"/>
          </p:nvPr>
        </p:nvSpPr>
        <p:spPr>
          <a:xfrm>
            <a:off x="383858" y="2035250"/>
            <a:ext cx="5677217" cy="473616"/>
          </a:xfrm>
          <a:prstGeom prst="rect">
            <a:avLst/>
          </a:prstGeom>
        </p:spPr>
        <p:txBody>
          <a:bodyPr lIns="0" tIns="0" rIns="0" bIns="0">
            <a:noAutofit/>
          </a:bodyPr>
          <a:lstStyle>
            <a:lvl1pPr marL="0" indent="0">
              <a:lnSpc>
                <a:spcPct val="90000"/>
              </a:lnSpc>
              <a:buNone/>
              <a:defRPr sz="1600" b="0" i="0">
                <a:solidFill>
                  <a:srgbClr val="2576B7"/>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1" name="Text Placeholder 14">
            <a:extLst>
              <a:ext uri="{FF2B5EF4-FFF2-40B4-BE49-F238E27FC236}">
                <a16:creationId xmlns:a16="http://schemas.microsoft.com/office/drawing/2014/main" id="{4B8B8A6C-F3E5-4C48-A9BB-D5FCE566C12E}"/>
              </a:ext>
            </a:extLst>
          </p:cNvPr>
          <p:cNvSpPr>
            <a:spLocks noGrp="1"/>
          </p:cNvSpPr>
          <p:nvPr>
            <p:ph type="body" sz="quarter" idx="12"/>
          </p:nvPr>
        </p:nvSpPr>
        <p:spPr>
          <a:xfrm>
            <a:off x="371476" y="3127757"/>
            <a:ext cx="3744912" cy="2680175"/>
          </a:xfrm>
          <a:prstGeom prst="rect">
            <a:avLst/>
          </a:prstGeom>
        </p:spPr>
        <p:txBody>
          <a:bodyPr lIns="0" tIns="0" rIns="0" bIns="0" numCol="1" spcCol="360000">
            <a:noAutofit/>
          </a:bodyPr>
          <a:lstStyle>
            <a:lvl1pPr marL="0" indent="0">
              <a:lnSpc>
                <a:spcPct val="110000"/>
              </a:lnSpc>
              <a:buNone/>
              <a:defRPr sz="1400" b="0" i="0">
                <a:solidFill>
                  <a:srgbClr val="000000"/>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itle 9">
            <a:extLst>
              <a:ext uri="{FF2B5EF4-FFF2-40B4-BE49-F238E27FC236}">
                <a16:creationId xmlns:a16="http://schemas.microsoft.com/office/drawing/2014/main" id="{488EE5B4-C583-A04D-B5FC-EA23A0B46B36}"/>
              </a:ext>
            </a:extLst>
          </p:cNvPr>
          <p:cNvSpPr>
            <a:spLocks noGrp="1"/>
          </p:cNvSpPr>
          <p:nvPr>
            <p:ph type="title"/>
          </p:nvPr>
        </p:nvSpPr>
        <p:spPr>
          <a:xfrm>
            <a:off x="354106" y="530021"/>
            <a:ext cx="8533862" cy="1130188"/>
          </a:xfrm>
        </p:spPr>
        <p:txBody>
          <a:bodyPr>
            <a:noAutofit/>
          </a:bodyPr>
          <a:lstStyle>
            <a:lvl1pPr>
              <a:lnSpc>
                <a:spcPct val="90000"/>
              </a:lnSpc>
              <a:defRPr b="0" i="0"/>
            </a:lvl1pPr>
          </a:lstStyle>
          <a:p>
            <a:r>
              <a:rPr lang="en-US"/>
              <a:t>Click to edit Master title style</a:t>
            </a:r>
          </a:p>
        </p:txBody>
      </p:sp>
    </p:spTree>
    <p:extLst>
      <p:ext uri="{BB962C8B-B14F-4D97-AF65-F5344CB8AC3E}">
        <p14:creationId xmlns:p14="http://schemas.microsoft.com/office/powerpoint/2010/main" val="8998604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
        <p:nvSpPr>
          <p:cNvPr id="2" name="Title Placeholder 11">
            <a:extLst>
              <a:ext uri="{FF2B5EF4-FFF2-40B4-BE49-F238E27FC236}">
                <a16:creationId xmlns:a16="http://schemas.microsoft.com/office/drawing/2014/main" id="{E52F795C-27C2-8046-8EBA-637111198D80}"/>
              </a:ext>
            </a:extLst>
          </p:cNvPr>
          <p:cNvSpPr>
            <a:spLocks noGrp="1"/>
          </p:cNvSpPr>
          <p:nvPr>
            <p:ph type="title"/>
          </p:nvPr>
        </p:nvSpPr>
        <p:spPr>
          <a:xfrm>
            <a:off x="369016" y="528895"/>
            <a:ext cx="10516970" cy="1325563"/>
          </a:xfrm>
          <a:prstGeom prst="rect">
            <a:avLst/>
          </a:prstGeom>
        </p:spPr>
        <p:txBody>
          <a:bodyPr vert="horz" lIns="0" tIns="0" rIns="0" bIns="0" rtlCol="0" anchor="t">
            <a:normAutofit/>
          </a:bodyPr>
          <a:lstStyle>
            <a:lvl1pPr>
              <a:defRPr sz="4000" b="1" i="0">
                <a:solidFill>
                  <a:srgbClr val="717171"/>
                </a:solidFill>
                <a:latin typeface="Montserrat SemiBold" pitchFamily="2" charset="77"/>
              </a:defRPr>
            </a:lvl1pPr>
          </a:lstStyle>
          <a:p>
            <a:r>
              <a:rPr lang="en-US"/>
              <a:t>Click to edit Master title style</a:t>
            </a:r>
          </a:p>
        </p:txBody>
      </p:sp>
      <p:sp>
        <p:nvSpPr>
          <p:cNvPr id="3" name="Text Placeholder 4">
            <a:extLst>
              <a:ext uri="{FF2B5EF4-FFF2-40B4-BE49-F238E27FC236}">
                <a16:creationId xmlns:a16="http://schemas.microsoft.com/office/drawing/2014/main" id="{410EDEE3-640B-504D-9EE5-6837D51D0F1B}"/>
              </a:ext>
            </a:extLst>
          </p:cNvPr>
          <p:cNvSpPr>
            <a:spLocks noGrp="1"/>
          </p:cNvSpPr>
          <p:nvPr>
            <p:ph type="body" sz="quarter" idx="10"/>
          </p:nvPr>
        </p:nvSpPr>
        <p:spPr>
          <a:xfrm>
            <a:off x="369937" y="1098118"/>
            <a:ext cx="3832724" cy="616383"/>
          </a:xfrm>
          <a:prstGeom prst="rect">
            <a:avLst/>
          </a:prstGeom>
        </p:spPr>
        <p:txBody>
          <a:bodyPr lIns="0" tIns="0" rIns="0" bIns="0"/>
          <a:lstStyle>
            <a:lvl1pPr marL="0" indent="0">
              <a:lnSpc>
                <a:spcPct val="110000"/>
              </a:lnSpc>
              <a:buNone/>
              <a:defRPr sz="1600" b="0" i="0">
                <a:solidFill>
                  <a:srgbClr val="717171"/>
                </a:solidFill>
                <a:latin typeface="Exo" panose="02000503000000000000" pitchFamily="2" charset="77"/>
              </a:defRPr>
            </a:lvl1pPr>
            <a:lvl2pPr marL="457200" indent="0">
              <a:lnSpc>
                <a:spcPct val="110000"/>
              </a:lnSpc>
              <a:buNone/>
              <a:defRPr sz="1600" b="0" i="0">
                <a:solidFill>
                  <a:srgbClr val="717171"/>
                </a:solidFill>
                <a:latin typeface="Exo" panose="02000503000000000000" pitchFamily="2" charset="77"/>
              </a:defRPr>
            </a:lvl2pPr>
            <a:lvl3pPr marL="914400" indent="0">
              <a:lnSpc>
                <a:spcPct val="110000"/>
              </a:lnSpc>
              <a:buNone/>
              <a:defRPr sz="1600" b="0" i="0">
                <a:solidFill>
                  <a:srgbClr val="717171"/>
                </a:solidFill>
                <a:latin typeface="Exo" panose="02000503000000000000" pitchFamily="2" charset="77"/>
              </a:defRPr>
            </a:lvl3pPr>
            <a:lvl4pPr marL="1371600" indent="0">
              <a:lnSpc>
                <a:spcPct val="110000"/>
              </a:lnSpc>
              <a:buNone/>
              <a:defRPr sz="1600" b="0" i="0">
                <a:solidFill>
                  <a:srgbClr val="717171"/>
                </a:solidFill>
                <a:latin typeface="Exo" panose="02000503000000000000" pitchFamily="2" charset="77"/>
              </a:defRPr>
            </a:lvl4pPr>
            <a:lvl5pPr marL="1828800" indent="0">
              <a:lnSpc>
                <a:spcPct val="110000"/>
              </a:lnSpc>
              <a:buNone/>
              <a:defRPr sz="1600" b="0" i="0">
                <a:solidFill>
                  <a:srgbClr val="717171"/>
                </a:solidFill>
                <a:latin typeface="Exo" panose="02000503000000000000" pitchFamily="2"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49689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lours">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4881123"/>
      </p:ext>
    </p:extLst>
  </p:cSld>
  <p:clrMapOvr>
    <a:masterClrMapping/>
  </p:clrMapOvr>
  <p:extLst>
    <p:ext uri="{DCECCB84-F9BA-43D5-87BE-67443E8EF086}">
      <p15:sldGuideLst xmlns:p15="http://schemas.microsoft.com/office/powerpoint/2012/main">
        <p15:guide id="1" orient="horz" pos="572"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Cover-Light-C">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CED198-04B0-1D4B-9CF9-27BE895D0690}"/>
              </a:ext>
            </a:extLst>
          </p:cNvPr>
          <p:cNvSpPr>
            <a:spLocks noGrp="1"/>
          </p:cNvSpPr>
          <p:nvPr>
            <p:ph type="body" sz="quarter" idx="10" hasCustomPrompt="1"/>
          </p:nvPr>
        </p:nvSpPr>
        <p:spPr>
          <a:xfrm>
            <a:off x="650874" y="1391732"/>
            <a:ext cx="7385845" cy="1306512"/>
          </a:xfrm>
          <a:prstGeom prst="rect">
            <a:avLst/>
          </a:prstGeom>
        </p:spPr>
        <p:txBody>
          <a:bodyPr/>
          <a:lstStyle>
            <a:lvl1pPr>
              <a:lnSpc>
                <a:spcPct val="90000"/>
              </a:lnSpc>
              <a:defRPr sz="4400" b="1" i="0">
                <a:solidFill>
                  <a:srgbClr val="2576B7"/>
                </a:solidFill>
                <a:latin typeface="Montserrat SemiBold" pitchFamily="2" charset="77"/>
              </a:defRPr>
            </a:lvl1pPr>
            <a:lvl2pPr>
              <a:defRPr sz="4400" b="1" i="0">
                <a:solidFill>
                  <a:schemeClr val="bg1"/>
                </a:solidFill>
                <a:latin typeface="Montserrat SemiBold" pitchFamily="2" charset="77"/>
              </a:defRPr>
            </a:lvl2pPr>
            <a:lvl3pPr>
              <a:defRPr sz="4400" b="1" i="0">
                <a:solidFill>
                  <a:schemeClr val="bg1"/>
                </a:solidFill>
                <a:latin typeface="Montserrat SemiBold" pitchFamily="2" charset="77"/>
              </a:defRPr>
            </a:lvl3pPr>
            <a:lvl4pPr>
              <a:defRPr sz="4400" b="1" i="0">
                <a:solidFill>
                  <a:schemeClr val="bg1"/>
                </a:solidFill>
                <a:latin typeface="Montserrat SemiBold" pitchFamily="2" charset="77"/>
              </a:defRPr>
            </a:lvl4pPr>
            <a:lvl5pPr>
              <a:defRPr sz="4400" b="1" i="0">
                <a:solidFill>
                  <a:schemeClr val="bg1"/>
                </a:solidFill>
                <a:latin typeface="Montserrat SemiBold" pitchFamily="2" charset="77"/>
              </a:defRPr>
            </a:lvl5pPr>
          </a:lstStyle>
          <a:p>
            <a:pPr lvl="0"/>
            <a:r>
              <a:rPr lang="en-US" dirty="0"/>
              <a:t>Observe the Evolution of Quantum Capacity</a:t>
            </a:r>
          </a:p>
        </p:txBody>
      </p:sp>
      <p:sp>
        <p:nvSpPr>
          <p:cNvPr id="6" name="Text Placeholder 12">
            <a:extLst>
              <a:ext uri="{FF2B5EF4-FFF2-40B4-BE49-F238E27FC236}">
                <a16:creationId xmlns:a16="http://schemas.microsoft.com/office/drawing/2014/main" id="{C4B5D076-5C82-0E4B-B729-E581F0703B13}"/>
              </a:ext>
            </a:extLst>
          </p:cNvPr>
          <p:cNvSpPr>
            <a:spLocks noGrp="1"/>
          </p:cNvSpPr>
          <p:nvPr>
            <p:ph type="body" sz="quarter" idx="11" hasCustomPrompt="1"/>
          </p:nvPr>
        </p:nvSpPr>
        <p:spPr>
          <a:xfrm>
            <a:off x="650875" y="2794290"/>
            <a:ext cx="5703626" cy="1893887"/>
          </a:xfrm>
          <a:prstGeom prst="rect">
            <a:avLst/>
          </a:prstGeom>
        </p:spPr>
        <p:txBody>
          <a:bodyPr/>
          <a:lstStyle>
            <a:lvl1pPr>
              <a:lnSpc>
                <a:spcPct val="100000"/>
              </a:lnSpc>
              <a:defRPr sz="2400" b="0" i="0">
                <a:solidFill>
                  <a:srgbClr val="4A4A4A"/>
                </a:solidFill>
                <a:latin typeface="Exo" panose="02000503000000000000" pitchFamily="2" charset="77"/>
              </a:defRPr>
            </a:lvl1pPr>
            <a:lvl2pPr>
              <a:defRPr sz="3000" b="0" i="0">
                <a:solidFill>
                  <a:schemeClr val="bg1"/>
                </a:solidFill>
                <a:latin typeface="Exo Light" pitchFamily="2" charset="77"/>
              </a:defRPr>
            </a:lvl2pPr>
            <a:lvl3pPr>
              <a:defRPr sz="3000" b="0" i="0">
                <a:solidFill>
                  <a:schemeClr val="bg1"/>
                </a:solidFill>
                <a:latin typeface="Exo Light" pitchFamily="2" charset="77"/>
              </a:defRPr>
            </a:lvl3pPr>
            <a:lvl4pPr>
              <a:defRPr sz="3000" b="0" i="0">
                <a:solidFill>
                  <a:schemeClr val="bg1"/>
                </a:solidFill>
                <a:latin typeface="Exo Light" pitchFamily="2" charset="77"/>
              </a:defRPr>
            </a:lvl4pPr>
            <a:lvl5pPr>
              <a:defRPr sz="3000" b="0" i="0">
                <a:solidFill>
                  <a:schemeClr val="bg1"/>
                </a:solidFill>
                <a:latin typeface="Exo Light" pitchFamily="2" charset="77"/>
              </a:defRPr>
            </a:lvl5pPr>
          </a:lstStyle>
          <a:p>
            <a:pPr lvl="0"/>
            <a:r>
              <a:rPr lang="en-US" dirty="0"/>
              <a:t>Keep track of a transformational technology as it evolves.</a:t>
            </a:r>
          </a:p>
        </p:txBody>
      </p:sp>
    </p:spTree>
    <p:extLst>
      <p:ext uri="{BB962C8B-B14F-4D97-AF65-F5344CB8AC3E}">
        <p14:creationId xmlns:p14="http://schemas.microsoft.com/office/powerpoint/2010/main" val="1323124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able of Contents-1">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3B3D8F-5786-FC48-873E-3DA295CC8CA4}"/>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79000"/>
                    </a14:imgEffect>
                  </a14:imgLayer>
                </a14:imgProps>
              </a:ext>
              <a:ext uri="{28A0092B-C50C-407E-A947-70E740481C1C}">
                <a14:useLocalDpi xmlns:a14="http://schemas.microsoft.com/office/drawing/2010/main"/>
              </a:ext>
            </a:extLst>
          </a:blip>
          <a:srcRect l="39120" r="37452" b="28119"/>
          <a:stretch/>
        </p:blipFill>
        <p:spPr>
          <a:xfrm>
            <a:off x="0" y="-1"/>
            <a:ext cx="3287713" cy="6873276"/>
          </a:xfrm>
          <a:prstGeom prst="rect">
            <a:avLst/>
          </a:prstGeom>
        </p:spPr>
      </p:pic>
      <p:sp>
        <p:nvSpPr>
          <p:cNvPr id="12" name="Rectangle 11">
            <a:extLst>
              <a:ext uri="{FF2B5EF4-FFF2-40B4-BE49-F238E27FC236}">
                <a16:creationId xmlns:a16="http://schemas.microsoft.com/office/drawing/2014/main" id="{9BA5524D-4A89-5440-A5DA-D262B0A1B43F}"/>
              </a:ext>
            </a:extLst>
          </p:cNvPr>
          <p:cNvSpPr/>
          <p:nvPr userDrawn="1"/>
        </p:nvSpPr>
        <p:spPr>
          <a:xfrm>
            <a:off x="2" y="0"/>
            <a:ext cx="3287711" cy="6858000"/>
          </a:xfrm>
          <a:prstGeom prst="rect">
            <a:avLst/>
          </a:prstGeom>
          <a:gradFill>
            <a:gsLst>
              <a:gs pos="19000">
                <a:srgbClr val="2576B7">
                  <a:alpha val="11000"/>
                </a:srgbClr>
              </a:gs>
              <a:gs pos="99000">
                <a:schemeClr val="accent1">
                  <a:lumMod val="60000"/>
                  <a:lumOff val="40000"/>
                  <a:alpha val="59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hasCustomPrompt="1"/>
          </p:nvPr>
        </p:nvSpPr>
        <p:spPr>
          <a:xfrm>
            <a:off x="354106" y="530021"/>
            <a:ext cx="2644071" cy="1163598"/>
          </a:xfrm>
        </p:spPr>
        <p:txBody>
          <a:bodyPr>
            <a:noAutofit/>
          </a:bodyPr>
          <a:lstStyle>
            <a:lvl1pPr>
              <a:defRPr b="0" i="0">
                <a:solidFill>
                  <a:schemeClr val="bg1"/>
                </a:solidFill>
              </a:defRPr>
            </a:lvl1pPr>
          </a:lstStyle>
          <a:p>
            <a:r>
              <a:rPr lang="en-US"/>
              <a:t>Table of Contents</a:t>
            </a:r>
          </a:p>
        </p:txBody>
      </p:sp>
      <p:sp>
        <p:nvSpPr>
          <p:cNvPr id="9" name="Text Placeholder 14">
            <a:extLst>
              <a:ext uri="{FF2B5EF4-FFF2-40B4-BE49-F238E27FC236}">
                <a16:creationId xmlns:a16="http://schemas.microsoft.com/office/drawing/2014/main" id="{D7149EE9-D7CB-2245-A969-E3DC476D8DF6}"/>
              </a:ext>
            </a:extLst>
          </p:cNvPr>
          <p:cNvSpPr>
            <a:spLocks noGrp="1"/>
          </p:cNvSpPr>
          <p:nvPr>
            <p:ph type="body" sz="quarter" idx="12" hasCustomPrompt="1"/>
          </p:nvPr>
        </p:nvSpPr>
        <p:spPr>
          <a:xfrm>
            <a:off x="4260851" y="1713470"/>
            <a:ext cx="7424644" cy="4337706"/>
          </a:xfrm>
          <a:prstGeom prst="rect">
            <a:avLst/>
          </a:prstGeom>
        </p:spPr>
        <p:txBody>
          <a:bodyPr lIns="0" tIns="0" rIns="0" bIns="0" numCol="2" spcCol="360000">
            <a:noAutofit/>
          </a:bodyPr>
          <a:lstStyle>
            <a:lvl1pPr marL="14288" marR="0" indent="-230188" algn="l" defTabSz="914400" rtl="0" eaLnBrk="1" fontAlgn="auto" latinLnBrk="0" hangingPunct="1">
              <a:lnSpc>
                <a:spcPct val="90000"/>
              </a:lnSpc>
              <a:spcBef>
                <a:spcPts val="1000"/>
              </a:spcBef>
              <a:spcAft>
                <a:spcPts val="800"/>
              </a:spcAft>
              <a:buClrTx/>
              <a:buSzTx/>
              <a:buFont typeface="Arial" panose="020B0604020202020204" pitchFamily="34" charset="0"/>
              <a:buNone/>
              <a:tabLst>
                <a:tab pos="439738" algn="l"/>
              </a:tabLst>
              <a:defRPr sz="1600" b="0" i="0">
                <a:solidFill>
                  <a:srgbClr val="4A4A4A"/>
                </a:solidFill>
                <a:latin typeface="Montserrat Medium" pitchFamily="2" charset="77"/>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	Click to edit Master text styles</a:t>
            </a:r>
          </a:p>
          <a:p>
            <a:pPr lvl="0"/>
            <a:r>
              <a:rPr lang="en-US"/>
              <a:t>#	Click to edit Master text styles</a:t>
            </a:r>
          </a:p>
          <a:p>
            <a:pPr lvl="0"/>
            <a:r>
              <a:rPr lang="en-US"/>
              <a:t>#	Click to edit Master text styles</a:t>
            </a:r>
          </a:p>
        </p:txBody>
      </p:sp>
    </p:spTree>
    <p:extLst>
      <p:ext uri="{BB962C8B-B14F-4D97-AF65-F5344CB8AC3E}">
        <p14:creationId xmlns:p14="http://schemas.microsoft.com/office/powerpoint/2010/main" val="3968229900"/>
      </p:ext>
    </p:extLst>
  </p:cSld>
  <p:clrMapOvr>
    <a:masterClrMapping/>
  </p:clrMapOvr>
  <p:extLst>
    <p:ext uri="{DCECCB84-F9BA-43D5-87BE-67443E8EF086}">
      <p15:sldGuideLst xmlns:p15="http://schemas.microsoft.com/office/powerpoint/2012/main">
        <p15:guide id="1" orient="horz" pos="1185">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nalysts Perspectiv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9739219" cy="1130188"/>
          </a:xfrm>
        </p:spPr>
        <p:txBody>
          <a:bodyPr>
            <a:noAutofit/>
          </a:bodyPr>
          <a:lstStyle>
            <a:lvl1pPr>
              <a:defRPr b="0" i="0">
                <a:solidFill>
                  <a:srgbClr val="4A4A4A"/>
                </a:solidFill>
              </a:defRPr>
            </a:lvl1pPr>
          </a:lstStyle>
          <a:p>
            <a:r>
              <a:rPr lang="en-US" dirty="0"/>
              <a:t>Click to edit Master title style</a:t>
            </a:r>
          </a:p>
        </p:txBody>
      </p:sp>
      <p:sp>
        <p:nvSpPr>
          <p:cNvPr id="4" name="Text Placeholder 11">
            <a:extLst>
              <a:ext uri="{FF2B5EF4-FFF2-40B4-BE49-F238E27FC236}">
                <a16:creationId xmlns:a16="http://schemas.microsoft.com/office/drawing/2014/main" id="{04E9795F-CBFB-B94E-B0A4-612B5868B666}"/>
              </a:ext>
            </a:extLst>
          </p:cNvPr>
          <p:cNvSpPr>
            <a:spLocks noGrp="1"/>
          </p:cNvSpPr>
          <p:nvPr>
            <p:ph type="body" sz="quarter" idx="11"/>
          </p:nvPr>
        </p:nvSpPr>
        <p:spPr>
          <a:xfrm>
            <a:off x="367657" y="1667939"/>
            <a:ext cx="4547243" cy="770461"/>
          </a:xfrm>
          <a:prstGeom prst="rect">
            <a:avLst/>
          </a:prstGeom>
        </p:spPr>
        <p:txBody>
          <a:bodyPr lIns="0" tIns="0" rIns="0" bIns="0">
            <a:noAutofit/>
          </a:bodyPr>
          <a:lstStyle>
            <a:lvl1pPr marL="0" indent="0">
              <a:lnSpc>
                <a:spcPct val="110000"/>
              </a:lnSpc>
              <a:buNone/>
              <a:defRPr sz="2000" b="0" i="0" spc="0">
                <a:solidFill>
                  <a:srgbClr val="4A4A4A"/>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6" name="Text Placeholder 17">
            <a:extLst>
              <a:ext uri="{FF2B5EF4-FFF2-40B4-BE49-F238E27FC236}">
                <a16:creationId xmlns:a16="http://schemas.microsoft.com/office/drawing/2014/main" id="{191A5D26-F935-C243-B55A-263E1DDC326D}"/>
              </a:ext>
            </a:extLst>
          </p:cNvPr>
          <p:cNvSpPr>
            <a:spLocks noGrp="1"/>
          </p:cNvSpPr>
          <p:nvPr>
            <p:ph type="body" sz="quarter" idx="13"/>
          </p:nvPr>
        </p:nvSpPr>
        <p:spPr>
          <a:xfrm>
            <a:off x="5238246" y="5120360"/>
            <a:ext cx="2840037" cy="1269682"/>
          </a:xfrm>
          <a:prstGeom prst="rect">
            <a:avLst/>
          </a:prstGeom>
        </p:spPr>
        <p:txBody>
          <a:bodyPr lIns="0" tIns="0" rIns="0" bIns="0">
            <a:noAutofit/>
          </a:bodyPr>
          <a:lstStyle>
            <a:lvl1pPr marL="0" indent="0">
              <a:lnSpc>
                <a:spcPct val="110000"/>
              </a:lnSpc>
              <a:spcBef>
                <a:spcPts val="0"/>
              </a:spcBef>
              <a:buNone/>
              <a:defRPr sz="1200" b="0" i="0">
                <a:solidFill>
                  <a:srgbClr val="2576B7"/>
                </a:solidFill>
                <a:latin typeface="Montserrat SemiBold" pitchFamily="2" charset="77"/>
                <a:cs typeface="Arial" panose="020B0604020202020204" pitchFamily="34" charset="0"/>
              </a:defRPr>
            </a:lvl1pPr>
            <a:lvl2pPr marL="457200" indent="0">
              <a:lnSpc>
                <a:spcPct val="110000"/>
              </a:lnSpc>
              <a:spcBef>
                <a:spcPts val="0"/>
              </a:spcBef>
              <a:buNone/>
              <a:defRPr sz="1200" b="0" i="0">
                <a:solidFill>
                  <a:srgbClr val="2576B7"/>
                </a:solidFill>
                <a:latin typeface="Montserrat Medium" pitchFamily="2" charset="77"/>
                <a:cs typeface="Arial" panose="020B0604020202020204" pitchFamily="34" charset="0"/>
              </a:defRPr>
            </a:lvl2pPr>
            <a:lvl3pPr marL="914400" indent="0">
              <a:lnSpc>
                <a:spcPct val="110000"/>
              </a:lnSpc>
              <a:spcBef>
                <a:spcPts val="0"/>
              </a:spcBef>
              <a:buNone/>
              <a:defRPr sz="1200" b="0" i="0">
                <a:solidFill>
                  <a:srgbClr val="2576B7"/>
                </a:solidFill>
                <a:latin typeface="Montserrat Medium" pitchFamily="2" charset="77"/>
                <a:cs typeface="Arial" panose="020B0604020202020204" pitchFamily="34" charset="0"/>
              </a:defRPr>
            </a:lvl3pPr>
            <a:lvl4pPr marL="1371600" indent="0">
              <a:lnSpc>
                <a:spcPct val="110000"/>
              </a:lnSpc>
              <a:spcBef>
                <a:spcPts val="0"/>
              </a:spcBef>
              <a:buNone/>
              <a:defRPr sz="1200" b="0" i="0">
                <a:solidFill>
                  <a:srgbClr val="2576B7"/>
                </a:solidFill>
                <a:latin typeface="Montserrat Medium" pitchFamily="2" charset="77"/>
                <a:cs typeface="Arial" panose="020B0604020202020204" pitchFamily="34" charset="0"/>
              </a:defRPr>
            </a:lvl4pPr>
            <a:lvl5pPr marL="1828800" indent="0">
              <a:lnSpc>
                <a:spcPct val="110000"/>
              </a:lnSpc>
              <a:spcBef>
                <a:spcPts val="0"/>
              </a:spcBef>
              <a:buNone/>
              <a:defRPr sz="1200" b="0" i="0">
                <a:solidFill>
                  <a:srgbClr val="2576B7"/>
                </a:solidFill>
                <a:latin typeface="Montserrat Medium" pitchFamily="2" charset="77"/>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27F9FF2-D4F4-2F42-9C38-CF0156BDA8A6}"/>
              </a:ext>
            </a:extLst>
          </p:cNvPr>
          <p:cNvSpPr>
            <a:spLocks noGrp="1"/>
          </p:cNvSpPr>
          <p:nvPr>
            <p:ph type="body" sz="quarter" idx="14"/>
          </p:nvPr>
        </p:nvSpPr>
        <p:spPr>
          <a:xfrm>
            <a:off x="5243286" y="1753404"/>
            <a:ext cx="6661150" cy="4218417"/>
          </a:xfrm>
          <a:prstGeom prst="rect">
            <a:avLst/>
          </a:prstGeom>
        </p:spPr>
        <p:txBody>
          <a:bodyPr lIns="0" tIns="0" rIns="0" bIns="0"/>
          <a:lstStyle>
            <a:lvl1pPr marL="179388" indent="-179388">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spcBef>
                <a:spcPts val="0"/>
              </a:spcBef>
              <a:spcAft>
                <a:spcPts val="800"/>
              </a:spcAft>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207646507"/>
      </p:ext>
    </p:extLst>
  </p:cSld>
  <p:clrMapOvr>
    <a:masterClrMapping/>
  </p:clrMapOvr>
  <p:extLst>
    <p:ext uri="{DCECCB84-F9BA-43D5-87BE-67443E8EF086}">
      <p15:sldGuideLst xmlns:p15="http://schemas.microsoft.com/office/powerpoint/2012/main">
        <p15:guide id="1" orient="horz" pos="1389"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xecSummary-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11220578" cy="1163598"/>
          </a:xfrm>
        </p:spPr>
        <p:txBody>
          <a:bodyPr>
            <a:noAutofit/>
          </a:bodyPr>
          <a:lstStyle>
            <a:lvl1pPr>
              <a:lnSpc>
                <a:spcPct val="90000"/>
              </a:lnSpc>
              <a:defRPr b="0" i="0">
                <a:solidFill>
                  <a:srgbClr val="4A4A4A"/>
                </a:solidFill>
              </a:defRPr>
            </a:lvl1pPr>
          </a:lstStyle>
          <a:p>
            <a:r>
              <a:rPr lang="en-US" dirty="0"/>
              <a:t>Click to edit Master title style</a:t>
            </a:r>
          </a:p>
        </p:txBody>
      </p:sp>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8194" y="1597967"/>
            <a:ext cx="3542400" cy="297314"/>
          </a:xfrm>
          <a:prstGeom prst="rect">
            <a:avLst/>
          </a:prstGeom>
        </p:spPr>
        <p:txBody>
          <a:bodyPr lIns="0" tIns="0" rIns="0" bIns="0">
            <a:noAutofit/>
          </a:bodyPr>
          <a:lstStyle>
            <a:lvl1pPr marL="0" indent="0" algn="l">
              <a:lnSpc>
                <a:spcPct val="90000"/>
              </a:lnSpc>
              <a:buNone/>
              <a:defRPr sz="1800" b="0" i="0">
                <a:solidFill>
                  <a:srgbClr val="B3252E"/>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edit Master text styles</a:t>
            </a:r>
          </a:p>
        </p:txBody>
      </p:sp>
      <p:sp>
        <p:nvSpPr>
          <p:cNvPr id="26" name="Text Placeholder 12">
            <a:extLst>
              <a:ext uri="{FF2B5EF4-FFF2-40B4-BE49-F238E27FC236}">
                <a16:creationId xmlns:a16="http://schemas.microsoft.com/office/drawing/2014/main" id="{9BDD2CC1-5E1E-A249-A7A5-AE4A1333D147}"/>
              </a:ext>
            </a:extLst>
          </p:cNvPr>
          <p:cNvSpPr>
            <a:spLocks noGrp="1"/>
          </p:cNvSpPr>
          <p:nvPr>
            <p:ph type="body" sz="quarter" idx="15"/>
          </p:nvPr>
        </p:nvSpPr>
        <p:spPr>
          <a:xfrm>
            <a:off x="4267994" y="1597967"/>
            <a:ext cx="3542400" cy="297314"/>
          </a:xfrm>
          <a:prstGeom prst="rect">
            <a:avLst/>
          </a:prstGeom>
        </p:spPr>
        <p:txBody>
          <a:bodyPr lIns="0" tIns="0" rIns="0" bIns="0">
            <a:noAutofit/>
          </a:bodyPr>
          <a:lstStyle>
            <a:lvl1pPr marL="0" indent="0" algn="l">
              <a:lnSpc>
                <a:spcPct val="90000"/>
              </a:lnSpc>
              <a:buNone/>
              <a:defRPr sz="1800" b="0" i="0">
                <a:solidFill>
                  <a:srgbClr val="F17A26"/>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8" name="Text Placeholder 12">
            <a:extLst>
              <a:ext uri="{FF2B5EF4-FFF2-40B4-BE49-F238E27FC236}">
                <a16:creationId xmlns:a16="http://schemas.microsoft.com/office/drawing/2014/main" id="{DE52E9E9-EF0F-F148-B77C-A1985515528A}"/>
              </a:ext>
            </a:extLst>
          </p:cNvPr>
          <p:cNvSpPr>
            <a:spLocks noGrp="1"/>
          </p:cNvSpPr>
          <p:nvPr>
            <p:ph type="body" sz="quarter" idx="17"/>
          </p:nvPr>
        </p:nvSpPr>
        <p:spPr>
          <a:xfrm>
            <a:off x="8130748" y="1597967"/>
            <a:ext cx="3542400" cy="297314"/>
          </a:xfrm>
          <a:prstGeom prst="rect">
            <a:avLst/>
          </a:prstGeom>
        </p:spPr>
        <p:txBody>
          <a:bodyPr lIns="0" tIns="0" rIns="0" bIns="0">
            <a:noAutofit/>
          </a:bodyPr>
          <a:lstStyle>
            <a:lvl1pPr marL="0" indent="0" algn="l">
              <a:lnSpc>
                <a:spcPct val="90000"/>
              </a:lnSpc>
              <a:buNone/>
              <a:defRPr sz="1800" b="0" i="0">
                <a:solidFill>
                  <a:srgbClr val="2B9E48"/>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4">
            <a:extLst>
              <a:ext uri="{FF2B5EF4-FFF2-40B4-BE49-F238E27FC236}">
                <a16:creationId xmlns:a16="http://schemas.microsoft.com/office/drawing/2014/main" id="{FA4AA16A-AF07-4A4A-AA0D-C83BCCC518CB}"/>
              </a:ext>
            </a:extLst>
          </p:cNvPr>
          <p:cNvSpPr>
            <a:spLocks noGrp="1"/>
          </p:cNvSpPr>
          <p:nvPr>
            <p:ph type="body" sz="quarter" idx="18"/>
          </p:nvPr>
        </p:nvSpPr>
        <p:spPr>
          <a:xfrm>
            <a:off x="371475"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478D611E-AB20-6F4F-AAF0-75575E9D6DB6}"/>
              </a:ext>
            </a:extLst>
          </p:cNvPr>
          <p:cNvSpPr>
            <a:spLocks noGrp="1"/>
          </p:cNvSpPr>
          <p:nvPr>
            <p:ph type="body" sz="quarter" idx="19"/>
          </p:nvPr>
        </p:nvSpPr>
        <p:spPr>
          <a:xfrm>
            <a:off x="42679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4">
            <a:extLst>
              <a:ext uri="{FF2B5EF4-FFF2-40B4-BE49-F238E27FC236}">
                <a16:creationId xmlns:a16="http://schemas.microsoft.com/office/drawing/2014/main" id="{37BEB711-C86D-6A42-AF2D-7578AE11B32E}"/>
              </a:ext>
            </a:extLst>
          </p:cNvPr>
          <p:cNvSpPr>
            <a:spLocks noGrp="1"/>
          </p:cNvSpPr>
          <p:nvPr>
            <p:ph type="body" sz="quarter" idx="20"/>
          </p:nvPr>
        </p:nvSpPr>
        <p:spPr>
          <a:xfrm>
            <a:off x="8154194" y="1991757"/>
            <a:ext cx="3658265" cy="3190736"/>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5014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ExecSummary-Insigh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337839D-3E87-9946-9EF1-9F4ECADABFBD}"/>
              </a:ext>
            </a:extLst>
          </p:cNvPr>
          <p:cNvSpPr/>
          <p:nvPr userDrawn="1"/>
        </p:nvSpPr>
        <p:spPr>
          <a:xfrm>
            <a:off x="1" y="0"/>
            <a:ext cx="3293806" cy="6858000"/>
          </a:xfrm>
          <a:prstGeom prst="rect">
            <a:avLst/>
          </a:prstGeom>
          <a:gradFill>
            <a:gsLst>
              <a:gs pos="21000">
                <a:srgbClr val="2576B7"/>
              </a:gs>
              <a:gs pos="87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a:p>
        </p:txBody>
      </p:sp>
      <p:sp>
        <p:nvSpPr>
          <p:cNvPr id="2" name="Title 1">
            <a:extLst>
              <a:ext uri="{FF2B5EF4-FFF2-40B4-BE49-F238E27FC236}">
                <a16:creationId xmlns:a16="http://schemas.microsoft.com/office/drawing/2014/main" id="{F4ADDE57-4E30-2343-9DAE-39F3DBBD9B61}"/>
              </a:ext>
            </a:extLst>
          </p:cNvPr>
          <p:cNvSpPr>
            <a:spLocks noGrp="1"/>
          </p:cNvSpPr>
          <p:nvPr>
            <p:ph type="title"/>
          </p:nvPr>
        </p:nvSpPr>
        <p:spPr>
          <a:xfrm>
            <a:off x="354106" y="530021"/>
            <a:ext cx="2644071" cy="1163598"/>
          </a:xfrm>
        </p:spPr>
        <p:txBody>
          <a:bodyPr>
            <a:noAutofit/>
          </a:bodyPr>
          <a:lstStyle>
            <a:lvl1pPr>
              <a:lnSpc>
                <a:spcPct val="90000"/>
              </a:lnSpc>
              <a:defRPr b="0" i="0">
                <a:solidFill>
                  <a:schemeClr val="bg1"/>
                </a:solidFill>
              </a:defRPr>
            </a:lvl1pPr>
          </a:lstStyle>
          <a:p>
            <a:r>
              <a:rPr lang="en-US"/>
              <a:t>Click to edit Master title style</a:t>
            </a:r>
          </a:p>
        </p:txBody>
      </p:sp>
      <p:pic>
        <p:nvPicPr>
          <p:cNvPr id="10" name="Picture 9" descr="A close up of a logo&#10;&#10;Description automatically generated">
            <a:extLst>
              <a:ext uri="{FF2B5EF4-FFF2-40B4-BE49-F238E27FC236}">
                <a16:creationId xmlns:a16="http://schemas.microsoft.com/office/drawing/2014/main" id="{E5D50CBB-3A71-9340-95F5-5C848CF4D0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37727" r="29802" b="15666"/>
          <a:stretch/>
        </p:blipFill>
        <p:spPr>
          <a:xfrm>
            <a:off x="0" y="2094271"/>
            <a:ext cx="3259394" cy="4763729"/>
          </a:xfrm>
          <a:prstGeom prst="rect">
            <a:avLst/>
          </a:prstGeom>
        </p:spPr>
      </p:pic>
      <p:sp>
        <p:nvSpPr>
          <p:cNvPr id="13" name="Text Placeholder 12">
            <a:extLst>
              <a:ext uri="{FF2B5EF4-FFF2-40B4-BE49-F238E27FC236}">
                <a16:creationId xmlns:a16="http://schemas.microsoft.com/office/drawing/2014/main" id="{A5895281-F05F-284A-93B8-DF31D5A43342}"/>
              </a:ext>
            </a:extLst>
          </p:cNvPr>
          <p:cNvSpPr>
            <a:spLocks noGrp="1"/>
          </p:cNvSpPr>
          <p:nvPr>
            <p:ph type="body" sz="quarter" idx="13"/>
          </p:nvPr>
        </p:nvSpPr>
        <p:spPr>
          <a:xfrm>
            <a:off x="3646192" y="1710797"/>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5" name="Text Placeholder 12">
            <a:extLst>
              <a:ext uri="{FF2B5EF4-FFF2-40B4-BE49-F238E27FC236}">
                <a16:creationId xmlns:a16="http://schemas.microsoft.com/office/drawing/2014/main" id="{51E67745-F8B6-7742-9C85-BF94D59B17E3}"/>
              </a:ext>
            </a:extLst>
          </p:cNvPr>
          <p:cNvSpPr>
            <a:spLocks noGrp="1"/>
          </p:cNvSpPr>
          <p:nvPr>
            <p:ph type="body" sz="quarter" idx="15"/>
          </p:nvPr>
        </p:nvSpPr>
        <p:spPr>
          <a:xfrm>
            <a:off x="3646192" y="3288813"/>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7" name="Text Placeholder 12">
            <a:extLst>
              <a:ext uri="{FF2B5EF4-FFF2-40B4-BE49-F238E27FC236}">
                <a16:creationId xmlns:a16="http://schemas.microsoft.com/office/drawing/2014/main" id="{FD5BBA39-4C80-D648-B340-F00E0C6C3B2C}"/>
              </a:ext>
            </a:extLst>
          </p:cNvPr>
          <p:cNvSpPr>
            <a:spLocks noGrp="1"/>
          </p:cNvSpPr>
          <p:nvPr>
            <p:ph type="body" sz="quarter" idx="17"/>
          </p:nvPr>
        </p:nvSpPr>
        <p:spPr>
          <a:xfrm>
            <a:off x="3646192" y="4890932"/>
            <a:ext cx="1363689" cy="1456894"/>
          </a:xfrm>
          <a:prstGeom prst="rect">
            <a:avLst/>
          </a:prstGeom>
        </p:spPr>
        <p:txBody>
          <a:bodyPr lIns="0" tIns="0" rIns="0" bIns="0">
            <a:noAutofit/>
          </a:bodyPr>
          <a:lstStyle>
            <a:lvl1pPr marL="0" indent="0" algn="r">
              <a:lnSpc>
                <a:spcPct val="90000"/>
              </a:lnSpc>
              <a:buNone/>
              <a:defRPr sz="1800" b="0" i="0">
                <a:solidFill>
                  <a:srgbClr val="2576B7"/>
                </a:solidFill>
                <a:latin typeface="Exo" panose="02000503000000000000" pitchFamily="2" charset="77"/>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11">
            <a:extLst>
              <a:ext uri="{FF2B5EF4-FFF2-40B4-BE49-F238E27FC236}">
                <a16:creationId xmlns:a16="http://schemas.microsoft.com/office/drawing/2014/main" id="{D313ADEA-A1F4-A542-85A5-487F1DAC52A4}"/>
              </a:ext>
            </a:extLst>
          </p:cNvPr>
          <p:cNvSpPr>
            <a:spLocks noGrp="1"/>
          </p:cNvSpPr>
          <p:nvPr>
            <p:ph type="body" sz="quarter" idx="11"/>
          </p:nvPr>
        </p:nvSpPr>
        <p:spPr>
          <a:xfrm>
            <a:off x="367657" y="1643564"/>
            <a:ext cx="1938567" cy="1689100"/>
          </a:xfrm>
          <a:prstGeom prst="rect">
            <a:avLst/>
          </a:prstGeom>
        </p:spPr>
        <p:txBody>
          <a:bodyPr lIns="0" tIns="0" rIns="0" bIns="0">
            <a:noAutofit/>
          </a:bodyPr>
          <a:lstStyle>
            <a:lvl1pPr marL="0" indent="0">
              <a:lnSpc>
                <a:spcPct val="90000"/>
              </a:lnSpc>
              <a:buNone/>
              <a:defRPr sz="2000" b="0" i="0" spc="0">
                <a:solidFill>
                  <a:schemeClr val="bg1"/>
                </a:solidFill>
                <a:latin typeface="Montserrat Medium"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2" name="Text Placeholder 4">
            <a:extLst>
              <a:ext uri="{FF2B5EF4-FFF2-40B4-BE49-F238E27FC236}">
                <a16:creationId xmlns:a16="http://schemas.microsoft.com/office/drawing/2014/main" id="{2502EE92-7C7A-FA4E-AE72-3E591F5B1581}"/>
              </a:ext>
            </a:extLst>
          </p:cNvPr>
          <p:cNvSpPr>
            <a:spLocks noGrp="1"/>
          </p:cNvSpPr>
          <p:nvPr>
            <p:ph type="body" sz="quarter" idx="18"/>
          </p:nvPr>
        </p:nvSpPr>
        <p:spPr>
          <a:xfrm>
            <a:off x="5232400" y="1710872"/>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Text Placeholder 4">
            <a:extLst>
              <a:ext uri="{FF2B5EF4-FFF2-40B4-BE49-F238E27FC236}">
                <a16:creationId xmlns:a16="http://schemas.microsoft.com/office/drawing/2014/main" id="{98706D75-EAF6-024B-B02C-354058500E9C}"/>
              </a:ext>
            </a:extLst>
          </p:cNvPr>
          <p:cNvSpPr>
            <a:spLocks noGrp="1"/>
          </p:cNvSpPr>
          <p:nvPr>
            <p:ph type="body" sz="quarter" idx="19"/>
          </p:nvPr>
        </p:nvSpPr>
        <p:spPr>
          <a:xfrm>
            <a:off x="5232400" y="32766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4">
            <a:extLst>
              <a:ext uri="{FF2B5EF4-FFF2-40B4-BE49-F238E27FC236}">
                <a16:creationId xmlns:a16="http://schemas.microsoft.com/office/drawing/2014/main" id="{8021F9AD-DC72-2E4A-948D-1084BB950A0D}"/>
              </a:ext>
            </a:extLst>
          </p:cNvPr>
          <p:cNvSpPr>
            <a:spLocks noGrp="1"/>
          </p:cNvSpPr>
          <p:nvPr>
            <p:ph type="body" sz="quarter" idx="20"/>
          </p:nvPr>
        </p:nvSpPr>
        <p:spPr>
          <a:xfrm>
            <a:off x="5232400" y="4876800"/>
            <a:ext cx="6261395" cy="1393834"/>
          </a:xfrm>
          <a:prstGeom prst="rect">
            <a:avLst/>
          </a:prstGeom>
        </p:spPr>
        <p:txBody>
          <a:bodyPr lIns="0" tIns="0" rIns="0" bIns="0" numCol="1" spcCol="292608"/>
          <a:lstStyle>
            <a:lvl1pPr marL="179388" indent="-179388">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1pPr>
            <a:lvl2pPr marL="6286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2pPr>
            <a:lvl3pPr marL="1089025" indent="-174625">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3pPr>
            <a:lvl4pPr marL="1549400" indent="-17780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4pPr>
            <a:lvl5pPr marL="2000250" indent="-171450">
              <a:lnSpc>
                <a:spcPct val="110000"/>
              </a:lnSpc>
              <a:tabLst/>
              <a:defRPr sz="1400">
                <a:solidFill>
                  <a:srgbClr val="000000"/>
                </a:solidFill>
                <a:latin typeface="Roboto Condensed Light" panose="02000000000000000000" pitchFamily="2" charset="0"/>
                <a:ea typeface="Roboto Condensed Light"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3373356"/>
      </p:ext>
    </p:extLst>
  </p:cSld>
  <p:clrMapOvr>
    <a:masterClrMapping/>
  </p:clrMapOvr>
  <p:extLst>
    <p:ext uri="{DCECCB84-F9BA-43D5-87BE-67443E8EF086}">
      <p15:sldGuideLst xmlns:p15="http://schemas.microsoft.com/office/powerpoint/2012/main">
        <p15:guide id="1" orient="horz" pos="1185"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ueprint Overview">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8047F413-7CC3-9041-B985-1939336F2C65}"/>
              </a:ext>
            </a:extLst>
          </p:cNvPr>
          <p:cNvSpPr>
            <a:spLocks noGrp="1"/>
          </p:cNvSpPr>
          <p:nvPr>
            <p:ph type="title"/>
          </p:nvPr>
        </p:nvSpPr>
        <p:spPr>
          <a:xfrm>
            <a:off x="354106" y="530021"/>
            <a:ext cx="5410086" cy="1130188"/>
          </a:xfrm>
        </p:spPr>
        <p:txBody>
          <a:bodyPr>
            <a:noAutofit/>
          </a:bodyPr>
          <a:lstStyle>
            <a:lvl1pPr>
              <a:defRPr b="0" i="0">
                <a:solidFill>
                  <a:srgbClr val="4A4A4A"/>
                </a:solidFill>
              </a:defRPr>
            </a:lvl1pPr>
          </a:lstStyle>
          <a:p>
            <a:r>
              <a:rPr lang="en-US" dirty="0"/>
              <a:t>Click to edit Master title style</a:t>
            </a:r>
          </a:p>
        </p:txBody>
      </p:sp>
      <p:sp>
        <p:nvSpPr>
          <p:cNvPr id="15" name="Text Placeholder 13">
            <a:extLst>
              <a:ext uri="{FF2B5EF4-FFF2-40B4-BE49-F238E27FC236}">
                <a16:creationId xmlns:a16="http://schemas.microsoft.com/office/drawing/2014/main" id="{74424E38-EBD1-9942-88D3-BFBB97FDAA1A}"/>
              </a:ext>
            </a:extLst>
          </p:cNvPr>
          <p:cNvSpPr>
            <a:spLocks noGrp="1"/>
          </p:cNvSpPr>
          <p:nvPr>
            <p:ph type="body" sz="quarter" idx="10"/>
          </p:nvPr>
        </p:nvSpPr>
        <p:spPr>
          <a:xfrm>
            <a:off x="7177088" y="1085064"/>
            <a:ext cx="4656325" cy="726888"/>
          </a:xfrm>
          <a:prstGeom prst="rect">
            <a:avLst/>
          </a:prstGeom>
        </p:spPr>
        <p:txBody>
          <a:bodyPr lIns="0" tIns="0" rIns="0" bIns="0">
            <a:noAutofit/>
          </a:bodyPr>
          <a:lstStyle>
            <a:lvl1pPr marL="0" indent="0">
              <a:lnSpc>
                <a:spcPct val="100000"/>
              </a:lnSpc>
              <a:buNone/>
              <a:defRPr sz="1200" b="0" i="0">
                <a:solidFill>
                  <a:srgbClr val="2576B7"/>
                </a:solidFill>
                <a:latin typeface="Montserrat SemiBold" pitchFamily="2" charset="77"/>
                <a:cs typeface="Arial" panose="020B0604020202020204" pitchFamily="34" charset="0"/>
              </a:defRPr>
            </a:lvl1pPr>
          </a:lstStyle>
          <a:p>
            <a:pPr lvl="0"/>
            <a:r>
              <a:rPr lang="en-US"/>
              <a:t>Click to edit Master text styles</a:t>
            </a:r>
          </a:p>
        </p:txBody>
      </p:sp>
    </p:spTree>
    <p:extLst>
      <p:ext uri="{BB962C8B-B14F-4D97-AF65-F5344CB8AC3E}">
        <p14:creationId xmlns:p14="http://schemas.microsoft.com/office/powerpoint/2010/main" val="569714441"/>
      </p:ext>
    </p:extLst>
  </p:cSld>
  <p:clrMapOvr>
    <a:masterClrMapping/>
  </p:clrMapOvr>
  <p:extLst>
    <p:ext uri="{DCECCB84-F9BA-43D5-87BE-67443E8EF086}">
      <p15:sldGuideLst xmlns:p15="http://schemas.microsoft.com/office/powerpoint/2012/main">
        <p15:guide id="1" orient="horz" pos="89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Phases - 1">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EFF76D18-C940-E84E-830D-6CF9AF3924F1}"/>
              </a:ext>
            </a:extLst>
          </p:cNvPr>
          <p:cNvSpPr/>
          <p:nvPr userDrawn="1"/>
        </p:nvSpPr>
        <p:spPr>
          <a:xfrm>
            <a:off x="9105899" y="0"/>
            <a:ext cx="3087687" cy="6858000"/>
          </a:xfrm>
          <a:prstGeom prst="rect">
            <a:avLst/>
          </a:prstGeom>
          <a:gradFill>
            <a:gsLst>
              <a:gs pos="19000">
                <a:srgbClr val="2576B7"/>
              </a:gs>
              <a:gs pos="100000">
                <a:schemeClr val="accent1">
                  <a:lumMod val="60000"/>
                  <a:lumOff val="40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10000"/>
              </a:lnSpc>
            </a:pPr>
            <a:endParaRPr lang="en-US"/>
          </a:p>
        </p:txBody>
      </p:sp>
      <p:pic>
        <p:nvPicPr>
          <p:cNvPr id="28" name="Picture 27">
            <a:extLst>
              <a:ext uri="{FF2B5EF4-FFF2-40B4-BE49-F238E27FC236}">
                <a16:creationId xmlns:a16="http://schemas.microsoft.com/office/drawing/2014/main" id="{5FC0D861-0F86-244F-B1FC-F0B485AE5B26}"/>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493969" y="1527275"/>
            <a:ext cx="9299074" cy="5695683"/>
          </a:xfrm>
          <a:prstGeom prst="rect">
            <a:avLst/>
          </a:prstGeom>
        </p:spPr>
      </p:pic>
      <p:sp>
        <p:nvSpPr>
          <p:cNvPr id="29" name="Text Placeholder 17">
            <a:extLst>
              <a:ext uri="{FF2B5EF4-FFF2-40B4-BE49-F238E27FC236}">
                <a16:creationId xmlns:a16="http://schemas.microsoft.com/office/drawing/2014/main" id="{3D4F850B-D58B-594D-978A-673E1E69514E}"/>
              </a:ext>
            </a:extLst>
          </p:cNvPr>
          <p:cNvSpPr>
            <a:spLocks noGrp="1"/>
          </p:cNvSpPr>
          <p:nvPr>
            <p:ph type="body" sz="quarter" idx="16"/>
          </p:nvPr>
        </p:nvSpPr>
        <p:spPr>
          <a:xfrm>
            <a:off x="1814518"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0" name="Text Placeholder 17">
            <a:extLst>
              <a:ext uri="{FF2B5EF4-FFF2-40B4-BE49-F238E27FC236}">
                <a16:creationId xmlns:a16="http://schemas.microsoft.com/office/drawing/2014/main" id="{21E5E6BA-7B19-CB4E-8C09-F08633FF13E9}"/>
              </a:ext>
            </a:extLst>
          </p:cNvPr>
          <p:cNvSpPr>
            <a:spLocks noGrp="1"/>
          </p:cNvSpPr>
          <p:nvPr>
            <p:ph type="body" sz="quarter" idx="17"/>
          </p:nvPr>
        </p:nvSpPr>
        <p:spPr>
          <a:xfrm>
            <a:off x="1943582"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1" name="Text Placeholder 17">
            <a:extLst>
              <a:ext uri="{FF2B5EF4-FFF2-40B4-BE49-F238E27FC236}">
                <a16:creationId xmlns:a16="http://schemas.microsoft.com/office/drawing/2014/main" id="{C12A483F-AB9D-1340-89D6-84D92512A4BF}"/>
              </a:ext>
            </a:extLst>
          </p:cNvPr>
          <p:cNvSpPr>
            <a:spLocks noGrp="1"/>
          </p:cNvSpPr>
          <p:nvPr>
            <p:ph type="body" sz="quarter" idx="18"/>
          </p:nvPr>
        </p:nvSpPr>
        <p:spPr>
          <a:xfrm>
            <a:off x="4099821" y="2604059"/>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2" name="Text Placeholder 17">
            <a:extLst>
              <a:ext uri="{FF2B5EF4-FFF2-40B4-BE49-F238E27FC236}">
                <a16:creationId xmlns:a16="http://schemas.microsoft.com/office/drawing/2014/main" id="{6F058501-090B-514B-8A63-B990BA8B7F35}"/>
              </a:ext>
            </a:extLst>
          </p:cNvPr>
          <p:cNvSpPr>
            <a:spLocks noGrp="1"/>
          </p:cNvSpPr>
          <p:nvPr>
            <p:ph type="body" sz="quarter" idx="19"/>
          </p:nvPr>
        </p:nvSpPr>
        <p:spPr>
          <a:xfrm>
            <a:off x="4228885" y="2947634"/>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8" name="Text Placeholder 17">
            <a:extLst>
              <a:ext uri="{FF2B5EF4-FFF2-40B4-BE49-F238E27FC236}">
                <a16:creationId xmlns:a16="http://schemas.microsoft.com/office/drawing/2014/main" id="{0B9E58A6-0F71-2B44-BF10-C6A65531FE7E}"/>
              </a:ext>
            </a:extLst>
          </p:cNvPr>
          <p:cNvSpPr>
            <a:spLocks noGrp="1"/>
          </p:cNvSpPr>
          <p:nvPr>
            <p:ph type="body" sz="quarter" idx="14"/>
          </p:nvPr>
        </p:nvSpPr>
        <p:spPr>
          <a:xfrm>
            <a:off x="9362364" y="4720830"/>
            <a:ext cx="2542732" cy="473616"/>
          </a:xfrm>
          <a:prstGeom prst="rect">
            <a:avLst/>
          </a:prstGeom>
        </p:spPr>
        <p:txBody>
          <a:bodyPr lIns="0" tIns="0" rIns="0" bIns="0">
            <a:noAutofit/>
          </a:bodyPr>
          <a:lstStyle>
            <a:lvl1pPr marL="0" indent="0">
              <a:lnSpc>
                <a:spcPct val="110000"/>
              </a:lnSpc>
              <a:buNone/>
              <a:defRPr sz="1600" b="0" i="0">
                <a:solidFill>
                  <a:schemeClr val="bg1"/>
                </a:solidFill>
                <a:latin typeface="Exo" panose="02000503000000000000"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5" name="Text Placeholder 17">
            <a:extLst>
              <a:ext uri="{FF2B5EF4-FFF2-40B4-BE49-F238E27FC236}">
                <a16:creationId xmlns:a16="http://schemas.microsoft.com/office/drawing/2014/main" id="{D5DE6353-617A-F045-8DD4-989F8768F211}"/>
              </a:ext>
            </a:extLst>
          </p:cNvPr>
          <p:cNvSpPr>
            <a:spLocks noGrp="1"/>
          </p:cNvSpPr>
          <p:nvPr>
            <p:ph type="body" sz="quarter" idx="22"/>
          </p:nvPr>
        </p:nvSpPr>
        <p:spPr>
          <a:xfrm>
            <a:off x="2948679"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6" name="Text Placeholder 17">
            <a:extLst>
              <a:ext uri="{FF2B5EF4-FFF2-40B4-BE49-F238E27FC236}">
                <a16:creationId xmlns:a16="http://schemas.microsoft.com/office/drawing/2014/main" id="{842D3A75-6A9D-1042-9C2D-6361B665EE74}"/>
              </a:ext>
            </a:extLst>
          </p:cNvPr>
          <p:cNvSpPr>
            <a:spLocks noGrp="1"/>
          </p:cNvSpPr>
          <p:nvPr>
            <p:ph type="body" sz="quarter" idx="23"/>
          </p:nvPr>
        </p:nvSpPr>
        <p:spPr>
          <a:xfrm>
            <a:off x="3077743"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7" name="Text Placeholder 17">
            <a:extLst>
              <a:ext uri="{FF2B5EF4-FFF2-40B4-BE49-F238E27FC236}">
                <a16:creationId xmlns:a16="http://schemas.microsoft.com/office/drawing/2014/main" id="{374B5EEB-EBD7-A549-992E-1DFD77B8E8C7}"/>
              </a:ext>
            </a:extLst>
          </p:cNvPr>
          <p:cNvSpPr>
            <a:spLocks noGrp="1"/>
          </p:cNvSpPr>
          <p:nvPr>
            <p:ph type="body" sz="quarter" idx="24"/>
          </p:nvPr>
        </p:nvSpPr>
        <p:spPr>
          <a:xfrm>
            <a:off x="5254995" y="4537112"/>
            <a:ext cx="2076769" cy="371902"/>
          </a:xfrm>
          <a:prstGeom prst="rect">
            <a:avLst/>
          </a:prstGeom>
        </p:spPr>
        <p:txBody>
          <a:bodyPr lIns="0" tIns="0" rIns="0" bIns="0">
            <a:noAutofit/>
          </a:bodyPr>
          <a:lstStyle>
            <a:lvl1pPr marL="0" indent="0" algn="ctr">
              <a:lnSpc>
                <a:spcPct val="110000"/>
              </a:lnSpc>
              <a:buNone/>
              <a:defRPr sz="1800" b="0" i="0">
                <a:solidFill>
                  <a:srgbClr val="2576B7"/>
                </a:solidFill>
                <a:latin typeface="Montserrat SemiBold" pitchFamily="2" charset="77"/>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38" name="Text Placeholder 17">
            <a:extLst>
              <a:ext uri="{FF2B5EF4-FFF2-40B4-BE49-F238E27FC236}">
                <a16:creationId xmlns:a16="http://schemas.microsoft.com/office/drawing/2014/main" id="{E2AEEBD7-BCFB-8B48-96FA-F7ADFE1CC3C3}"/>
              </a:ext>
            </a:extLst>
          </p:cNvPr>
          <p:cNvSpPr>
            <a:spLocks noGrp="1"/>
          </p:cNvSpPr>
          <p:nvPr>
            <p:ph type="body" sz="quarter" idx="25"/>
          </p:nvPr>
        </p:nvSpPr>
        <p:spPr>
          <a:xfrm>
            <a:off x="5384059" y="4880687"/>
            <a:ext cx="1818640" cy="1048604"/>
          </a:xfrm>
          <a:prstGeom prst="rect">
            <a:avLst/>
          </a:prstGeom>
        </p:spPr>
        <p:txBody>
          <a:bodyPr lIns="0" tIns="0" rIns="0" bIns="0">
            <a:noAutofit/>
          </a:bodyPr>
          <a:lstStyle>
            <a:lvl1pPr marL="0" indent="0" algn="ctr">
              <a:lnSpc>
                <a:spcPct val="110000"/>
              </a:lnSpc>
              <a:spcBef>
                <a:spcPts val="0"/>
              </a:spcBef>
              <a:buNone/>
              <a:defRPr sz="1200" b="0" i="0">
                <a:solidFill>
                  <a:srgbClr val="2576B7"/>
                </a:solidFill>
                <a:latin typeface="Roboto Condensed Light" panose="02000000000000000000" pitchFamily="2" charset="0"/>
                <a:ea typeface="Roboto Condensed Light" panose="02000000000000000000" pitchFamily="2" charset="0"/>
                <a:cs typeface="Arial" panose="020B0604020202020204" pitchFamily="34" charset="0"/>
              </a:defRPr>
            </a:lvl1pPr>
            <a:lvl2pPr marL="457200" indent="0">
              <a:lnSpc>
                <a:spcPts val="1400"/>
              </a:lnSpc>
              <a:buNone/>
              <a:defRPr sz="1400">
                <a:solidFill>
                  <a:srgbClr val="2576B7"/>
                </a:solidFill>
                <a:latin typeface="Arial" panose="020B0604020202020204" pitchFamily="34" charset="0"/>
                <a:cs typeface="Arial" panose="020B0604020202020204" pitchFamily="34" charset="0"/>
              </a:defRPr>
            </a:lvl2pPr>
            <a:lvl3pPr marL="914400" indent="0">
              <a:lnSpc>
                <a:spcPts val="1400"/>
              </a:lnSpc>
              <a:buNone/>
              <a:defRPr sz="1400">
                <a:solidFill>
                  <a:srgbClr val="2576B7"/>
                </a:solidFill>
                <a:latin typeface="Arial" panose="020B0604020202020204" pitchFamily="34" charset="0"/>
                <a:cs typeface="Arial" panose="020B0604020202020204" pitchFamily="34" charset="0"/>
              </a:defRPr>
            </a:lvl3pPr>
            <a:lvl4pPr marL="1371600" indent="0">
              <a:lnSpc>
                <a:spcPts val="1400"/>
              </a:lnSpc>
              <a:buNone/>
              <a:defRPr sz="1400">
                <a:solidFill>
                  <a:srgbClr val="2576B7"/>
                </a:solidFill>
                <a:latin typeface="Arial" panose="020B0604020202020204" pitchFamily="34" charset="0"/>
                <a:cs typeface="Arial" panose="020B0604020202020204" pitchFamily="34" charset="0"/>
              </a:defRPr>
            </a:lvl4pPr>
            <a:lvl5pPr marL="1828800" indent="0">
              <a:lnSpc>
                <a:spcPts val="1400"/>
              </a:lnSpc>
              <a:buNone/>
              <a:defRPr sz="1400">
                <a:solidFill>
                  <a:srgbClr val="2576B7"/>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19" name="Text Placeholder 14">
            <a:extLst>
              <a:ext uri="{FF2B5EF4-FFF2-40B4-BE49-F238E27FC236}">
                <a16:creationId xmlns:a16="http://schemas.microsoft.com/office/drawing/2014/main" id="{11F567C2-76D8-5C40-89C6-D69B0FB05A5C}"/>
              </a:ext>
            </a:extLst>
          </p:cNvPr>
          <p:cNvSpPr>
            <a:spLocks noGrp="1"/>
          </p:cNvSpPr>
          <p:nvPr>
            <p:ph type="body" sz="quarter" idx="12"/>
          </p:nvPr>
        </p:nvSpPr>
        <p:spPr>
          <a:xfrm>
            <a:off x="9362364" y="662318"/>
            <a:ext cx="2531187" cy="3783558"/>
          </a:xfrm>
          <a:prstGeom prst="rect">
            <a:avLst/>
          </a:prstGeom>
        </p:spPr>
        <p:txBody>
          <a:bodyPr lIns="0" tIns="0" rIns="0" bIns="0" numCol="1" spcCol="360000">
            <a:noAutofit/>
          </a:bodyPr>
          <a:lstStyle>
            <a:lvl1pPr marL="0" indent="0">
              <a:lnSpc>
                <a:spcPct val="110000"/>
              </a:lnSpc>
              <a:buNone/>
              <a:defRPr sz="1200" b="0" i="0">
                <a:solidFill>
                  <a:schemeClr val="bg1"/>
                </a:solidFill>
                <a:latin typeface="Roboto Condensed Light" panose="02000000000000000000" pitchFamily="2" charset="0"/>
                <a:cs typeface="Arial Narrow" panose="020B0604020202020204" pitchFamily="34" charset="0"/>
              </a:defRPr>
            </a:lvl1pPr>
            <a:lvl2pPr marL="457200" indent="0">
              <a:lnSpc>
                <a:spcPts val="1700"/>
              </a:lnSpc>
              <a:buNone/>
              <a:defRPr sz="1400">
                <a:solidFill>
                  <a:srgbClr val="4B4B4B"/>
                </a:solidFill>
                <a:latin typeface="Arial" panose="020B0604020202020204" pitchFamily="34" charset="0"/>
                <a:cs typeface="Arial" panose="020B0604020202020204" pitchFamily="34" charset="0"/>
              </a:defRPr>
            </a:lvl2pPr>
            <a:lvl3pPr marL="914400" indent="0">
              <a:lnSpc>
                <a:spcPts val="1700"/>
              </a:lnSpc>
              <a:buNone/>
              <a:defRPr sz="1400">
                <a:solidFill>
                  <a:srgbClr val="4B4B4B"/>
                </a:solidFill>
                <a:latin typeface="Arial" panose="020B0604020202020204" pitchFamily="34" charset="0"/>
                <a:cs typeface="Arial" panose="020B0604020202020204" pitchFamily="34" charset="0"/>
              </a:defRPr>
            </a:lvl3pPr>
            <a:lvl4pPr marL="1371600" indent="0">
              <a:lnSpc>
                <a:spcPts val="1700"/>
              </a:lnSpc>
              <a:buNone/>
              <a:defRPr sz="1400">
                <a:solidFill>
                  <a:srgbClr val="4B4B4B"/>
                </a:solidFill>
                <a:latin typeface="Arial" panose="020B0604020202020204" pitchFamily="34" charset="0"/>
                <a:cs typeface="Arial" panose="020B0604020202020204" pitchFamily="34" charset="0"/>
              </a:defRPr>
            </a:lvl4pPr>
            <a:lvl5pPr marL="1828800" indent="0">
              <a:lnSpc>
                <a:spcPts val="1700"/>
              </a:lnSpc>
              <a:buNone/>
              <a:defRPr sz="1400">
                <a:solidFill>
                  <a:srgbClr val="4B4B4B"/>
                </a:solidFill>
                <a:latin typeface="Arial" panose="020B0604020202020204" pitchFamily="34" charset="0"/>
                <a:cs typeface="Arial" panose="020B0604020202020204" pitchFamily="34" charset="0"/>
              </a:defRPr>
            </a:lvl5pPr>
          </a:lstStyle>
          <a:p>
            <a:pPr lvl="0"/>
            <a:r>
              <a:rPr lang="en-US"/>
              <a:t>Click to edit Master text styles</a:t>
            </a:r>
          </a:p>
        </p:txBody>
      </p:sp>
      <p:sp>
        <p:nvSpPr>
          <p:cNvPr id="21" name="TextBox 20">
            <a:extLst>
              <a:ext uri="{FF2B5EF4-FFF2-40B4-BE49-F238E27FC236}">
                <a16:creationId xmlns:a16="http://schemas.microsoft.com/office/drawing/2014/main" id="{345207F7-C52E-B341-AB58-8C4B67B9AE8E}"/>
              </a:ext>
            </a:extLst>
          </p:cNvPr>
          <p:cNvSpPr txBox="1"/>
          <p:nvPr userDrawn="1"/>
        </p:nvSpPr>
        <p:spPr>
          <a:xfrm>
            <a:off x="8804021" y="6449568"/>
            <a:ext cx="3438335" cy="13183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10000"/>
              </a:lnSpc>
              <a:spcBef>
                <a:spcPts val="55"/>
              </a:spcBef>
              <a:spcAft>
                <a:spcPts val="0"/>
              </a:spcAft>
              <a:buClrTx/>
              <a:buSzTx/>
              <a:buFontTx/>
              <a:buNone/>
              <a:tabLst/>
              <a:defRPr/>
            </a:pPr>
            <a:r>
              <a:rPr lang="en-CA" sz="800" spc="-18">
                <a:solidFill>
                  <a:schemeClr val="bg1"/>
                </a:solidFill>
                <a:latin typeface="Exo" panose="02000503000000000000" pitchFamily="2" charset="77"/>
              </a:rPr>
              <a:t>Info-</a:t>
            </a:r>
            <a:r>
              <a:rPr lang="en-CA" sz="800" spc="-103">
                <a:solidFill>
                  <a:schemeClr val="bg1"/>
                </a:solidFill>
                <a:latin typeface="Exo" panose="02000503000000000000" pitchFamily="2" charset="77"/>
              </a:rPr>
              <a:t>T</a:t>
            </a:r>
            <a:r>
              <a:rPr lang="en-CA" sz="800" spc="-15">
                <a:solidFill>
                  <a:schemeClr val="bg1"/>
                </a:solidFill>
                <a:latin typeface="Exo" panose="02000503000000000000" pitchFamily="2" charset="77"/>
              </a:rPr>
              <a:t>ec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Researc</a:t>
            </a:r>
            <a:r>
              <a:rPr lang="en-CA" sz="800" spc="6">
                <a:solidFill>
                  <a:schemeClr val="bg1"/>
                </a:solidFill>
                <a:latin typeface="Exo" panose="02000503000000000000" pitchFamily="2" charset="77"/>
              </a:rPr>
              <a:t>h</a:t>
            </a:r>
            <a:r>
              <a:rPr lang="en-CA" sz="800" spc="-39">
                <a:solidFill>
                  <a:schemeClr val="bg1"/>
                </a:solidFill>
                <a:latin typeface="Exo" panose="02000503000000000000" pitchFamily="2" charset="77"/>
              </a:rPr>
              <a:t> </a:t>
            </a:r>
            <a:r>
              <a:rPr lang="en-CA" sz="800" spc="-15">
                <a:solidFill>
                  <a:schemeClr val="bg1"/>
                </a:solidFill>
                <a:latin typeface="Exo" panose="02000503000000000000" pitchFamily="2" charset="77"/>
              </a:rPr>
              <a:t>Grou</a:t>
            </a:r>
            <a:r>
              <a:rPr lang="en-CA" sz="800" spc="6">
                <a:solidFill>
                  <a:schemeClr val="bg1"/>
                </a:solidFill>
                <a:latin typeface="Exo" panose="02000503000000000000" pitchFamily="2" charset="77"/>
              </a:rPr>
              <a:t>p   |   </a:t>
            </a:r>
            <a:fld id="{81D60167-4931-47E6-BA6A-407CBD079E47}" type="slidenum">
              <a:rPr lang="en-CA" sz="800" spc="6" smtClean="0">
                <a:solidFill>
                  <a:schemeClr val="bg1"/>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10000"/>
                </a:lnSpc>
                <a:spcBef>
                  <a:spcPts val="55"/>
                </a:spcBef>
                <a:spcAft>
                  <a:spcPts val="0"/>
                </a:spcAft>
                <a:buClrTx/>
                <a:buSzTx/>
                <a:buFontTx/>
                <a:buNone/>
                <a:tabLst/>
                <a:defRPr/>
              </a:pPr>
              <a:t>‹#›</a:t>
            </a:fld>
            <a:endParaRPr sz="800" spc="6">
              <a:solidFill>
                <a:schemeClr val="bg1"/>
              </a:solidFill>
              <a:latin typeface="Exo" panose="02000503000000000000" pitchFamily="2" charset="77"/>
              <a:cs typeface="Arial" panose="020B0604020202020204" pitchFamily="34" charset="0"/>
            </a:endParaRPr>
          </a:p>
        </p:txBody>
      </p:sp>
      <p:sp>
        <p:nvSpPr>
          <p:cNvPr id="17" name="Title 9">
            <a:extLst>
              <a:ext uri="{FF2B5EF4-FFF2-40B4-BE49-F238E27FC236}">
                <a16:creationId xmlns:a16="http://schemas.microsoft.com/office/drawing/2014/main" id="{BBF1825F-D3DD-4B7A-8BE4-C5DBA654C410}"/>
              </a:ext>
            </a:extLst>
          </p:cNvPr>
          <p:cNvSpPr>
            <a:spLocks noGrp="1"/>
          </p:cNvSpPr>
          <p:nvPr>
            <p:ph type="title"/>
          </p:nvPr>
        </p:nvSpPr>
        <p:spPr>
          <a:xfrm>
            <a:off x="354106" y="530021"/>
            <a:ext cx="8480612" cy="519691"/>
          </a:xfrm>
        </p:spPr>
        <p:txBody>
          <a:bodyPr>
            <a:noAutofit/>
          </a:bodyPr>
          <a:lstStyle>
            <a:lvl1pPr>
              <a:lnSpc>
                <a:spcPct val="90000"/>
              </a:lnSpc>
              <a:defRPr b="0" i="0">
                <a:solidFill>
                  <a:srgbClr val="4A4A4A"/>
                </a:solidFill>
              </a:defRPr>
            </a:lvl1pPr>
          </a:lstStyle>
          <a:p>
            <a:r>
              <a:rPr lang="en-US"/>
              <a:t>Click to edit Master title style</a:t>
            </a:r>
          </a:p>
        </p:txBody>
      </p:sp>
      <p:sp>
        <p:nvSpPr>
          <p:cNvPr id="18" name="Text Placeholder 11">
            <a:extLst>
              <a:ext uri="{FF2B5EF4-FFF2-40B4-BE49-F238E27FC236}">
                <a16:creationId xmlns:a16="http://schemas.microsoft.com/office/drawing/2014/main" id="{88FAAAF5-6BC6-4BA5-A366-89F49D4EB830}"/>
              </a:ext>
            </a:extLst>
          </p:cNvPr>
          <p:cNvSpPr>
            <a:spLocks noGrp="1"/>
          </p:cNvSpPr>
          <p:nvPr>
            <p:ph type="body" sz="quarter" idx="11"/>
          </p:nvPr>
        </p:nvSpPr>
        <p:spPr>
          <a:xfrm>
            <a:off x="374088" y="1177271"/>
            <a:ext cx="5686987" cy="456696"/>
          </a:xfrm>
          <a:prstGeom prst="rect">
            <a:avLst/>
          </a:prstGeom>
        </p:spPr>
        <p:txBody>
          <a:bodyPr lIns="0" tIns="0" rIns="0" bIns="0">
            <a:noAutofit/>
          </a:bodyPr>
          <a:lstStyle>
            <a:lvl1pPr marL="0" indent="0">
              <a:lnSpc>
                <a:spcPct val="110000"/>
              </a:lnSpc>
              <a:buNone/>
              <a:defRPr sz="2000" b="0" i="0">
                <a:solidFill>
                  <a:srgbClr val="4A4A4A"/>
                </a:solidFill>
                <a:latin typeface="Montserrat SemiBold" pitchFamily="2" charset="77"/>
                <a:cs typeface="Arial" panose="020B0604020202020204" pitchFamily="34" charset="0"/>
              </a:defRPr>
            </a:lvl1pPr>
            <a:lvl2pPr marL="457200" indent="0">
              <a:lnSpc>
                <a:spcPts val="2400"/>
              </a:lnSpc>
              <a:buNone/>
              <a:defRPr sz="2000">
                <a:solidFill>
                  <a:srgbClr val="848585"/>
                </a:solidFill>
                <a:latin typeface="Arial" panose="020B0604020202020204" pitchFamily="34" charset="0"/>
                <a:cs typeface="Arial" panose="020B0604020202020204" pitchFamily="34" charset="0"/>
              </a:defRPr>
            </a:lvl2pPr>
            <a:lvl3pPr marL="914400" indent="0">
              <a:lnSpc>
                <a:spcPts val="2400"/>
              </a:lnSpc>
              <a:buNone/>
              <a:defRPr sz="2000">
                <a:solidFill>
                  <a:srgbClr val="848585"/>
                </a:solidFill>
                <a:latin typeface="Arial" panose="020B0604020202020204" pitchFamily="34" charset="0"/>
                <a:cs typeface="Arial" panose="020B0604020202020204" pitchFamily="34" charset="0"/>
              </a:defRPr>
            </a:lvl3pPr>
            <a:lvl4pPr marL="1371600" indent="0">
              <a:lnSpc>
                <a:spcPts val="2400"/>
              </a:lnSpc>
              <a:buNone/>
              <a:defRPr sz="2000">
                <a:solidFill>
                  <a:srgbClr val="848585"/>
                </a:solidFill>
                <a:latin typeface="Arial" panose="020B0604020202020204" pitchFamily="34" charset="0"/>
                <a:cs typeface="Arial" panose="020B0604020202020204" pitchFamily="34" charset="0"/>
              </a:defRPr>
            </a:lvl4pPr>
            <a:lvl5pPr marL="1828800" indent="0">
              <a:lnSpc>
                <a:spcPts val="2400"/>
              </a:lnSpc>
              <a:buNone/>
              <a:defRPr sz="2000">
                <a:solidFill>
                  <a:srgbClr val="848585"/>
                </a:solidFill>
                <a:latin typeface="Arial" panose="020B0604020202020204" pitchFamily="34" charset="0"/>
                <a:cs typeface="Arial" panose="020B0604020202020204" pitchFamily="34" charset="0"/>
              </a:defRPr>
            </a:lvl5pPr>
          </a:lstStyle>
          <a:p>
            <a:pPr lvl="0"/>
            <a:r>
              <a:rPr lang="en-US" dirty="0"/>
              <a:t>Click to edit Master text styles</a:t>
            </a:r>
          </a:p>
        </p:txBody>
      </p:sp>
    </p:spTree>
    <p:extLst>
      <p:ext uri="{BB962C8B-B14F-4D97-AF65-F5344CB8AC3E}">
        <p14:creationId xmlns:p14="http://schemas.microsoft.com/office/powerpoint/2010/main" val="427245055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29" Type="http://schemas.openxmlformats.org/officeDocument/2006/relationships/theme" Target="../theme/theme3.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object 40">
            <a:extLst>
              <a:ext uri="{FF2B5EF4-FFF2-40B4-BE49-F238E27FC236}">
                <a16:creationId xmlns:a16="http://schemas.microsoft.com/office/drawing/2014/main" id="{CAA2DC47-C07C-8841-8398-880188265DC9}"/>
              </a:ext>
            </a:extLst>
          </p:cNvPr>
          <p:cNvSpPr txBox="1"/>
          <p:nvPr userDrawn="1"/>
        </p:nvSpPr>
        <p:spPr>
          <a:xfrm>
            <a:off x="5965031" y="6040551"/>
            <a:ext cx="3221785" cy="502469"/>
          </a:xfrm>
          <a:prstGeom prst="rect">
            <a:avLst/>
          </a:prstGeom>
        </p:spPr>
        <p:txBody>
          <a:bodyPr vert="horz" wrap="square" lIns="0" tIns="2310" rIns="0" bIns="0" rtlCol="0">
            <a:noAutofit/>
          </a:bodyPr>
          <a:lstStyle/>
          <a:p>
            <a:pPr marL="7701" marR="3081" indent="33886" algn="r">
              <a:lnSpc>
                <a:spcPts val="958"/>
              </a:lnSpc>
              <a:spcBef>
                <a:spcPts val="18"/>
              </a:spcBef>
            </a:pP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 </a:t>
            </a:r>
            <a:r>
              <a:rPr sz="788" b="0" i="0" spc="3" dirty="0">
                <a:solidFill>
                  <a:schemeClr val="tx1"/>
                </a:solidFill>
                <a:latin typeface="Roboto Condensed Light" panose="02000000000000000000" pitchFamily="2" charset="0"/>
                <a:ea typeface="Roboto Condensed Light" panose="02000000000000000000" pitchFamily="2" charset="0"/>
                <a:cs typeface="Arial"/>
              </a:rPr>
              <a:t>Inc. </a:t>
            </a:r>
            <a:r>
              <a:rPr sz="788" b="0" i="0" dirty="0">
                <a:solidFill>
                  <a:schemeClr val="tx1"/>
                </a:solidFill>
                <a:latin typeface="Roboto Condensed Light" panose="02000000000000000000" pitchFamily="2" charset="0"/>
                <a:ea typeface="Roboto Condensed Light" panose="02000000000000000000" pitchFamily="2" charset="0"/>
                <a:cs typeface="Arial"/>
              </a:rPr>
              <a:t>is </a:t>
            </a:r>
            <a:r>
              <a:rPr sz="788" b="0" i="0" spc="6" dirty="0">
                <a:solidFill>
                  <a:schemeClr val="tx1"/>
                </a:solidFill>
                <a:latin typeface="Roboto Condensed Light" panose="02000000000000000000" pitchFamily="2" charset="0"/>
                <a:ea typeface="Roboto Condensed Light" panose="02000000000000000000" pitchFamily="2" charset="0"/>
                <a:cs typeface="Arial"/>
              </a:rPr>
              <a:t>a </a:t>
            </a:r>
            <a:r>
              <a:rPr sz="788" b="0" i="0" dirty="0">
                <a:solidFill>
                  <a:schemeClr val="tx1"/>
                </a:solidFill>
                <a:latin typeface="Roboto Condensed Light" panose="02000000000000000000" pitchFamily="2" charset="0"/>
                <a:ea typeface="Roboto Condensed Light" panose="02000000000000000000" pitchFamily="2" charset="0"/>
                <a:cs typeface="Arial"/>
              </a:rPr>
              <a:t>global leader </a:t>
            </a:r>
            <a:r>
              <a:rPr sz="788" b="0" i="0" spc="3" dirty="0">
                <a:solidFill>
                  <a:schemeClr val="tx1"/>
                </a:solidFill>
                <a:latin typeface="Roboto Condensed Light" panose="02000000000000000000" pitchFamily="2" charset="0"/>
                <a:ea typeface="Roboto Condensed Light" panose="02000000000000000000" pitchFamily="2" charset="0"/>
                <a:cs typeface="Arial"/>
              </a:rPr>
              <a:t>in </a:t>
            </a:r>
            <a:r>
              <a:rPr sz="788" b="0" i="0" dirty="0">
                <a:solidFill>
                  <a:schemeClr val="tx1"/>
                </a:solidFill>
                <a:latin typeface="Roboto Condensed Light" panose="02000000000000000000" pitchFamily="2" charset="0"/>
                <a:ea typeface="Roboto Condensed Light" panose="02000000000000000000" pitchFamily="2" charset="0"/>
                <a:cs typeface="Arial"/>
              </a:rPr>
              <a:t>providing </a:t>
            </a:r>
            <a:r>
              <a:rPr sz="788" b="0" i="0" spc="3" dirty="0">
                <a:solidFill>
                  <a:schemeClr val="tx1"/>
                </a:solidFill>
                <a:latin typeface="Roboto Condensed Light" panose="02000000000000000000" pitchFamily="2" charset="0"/>
                <a:ea typeface="Roboto Condensed Light" panose="02000000000000000000" pitchFamily="2" charset="0"/>
                <a:cs typeface="Arial"/>
              </a:rPr>
              <a:t>IT research</a:t>
            </a:r>
            <a:r>
              <a:rPr sz="788" b="0" i="0" spc="64"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and</a:t>
            </a:r>
            <a:r>
              <a:rPr sz="788" b="0" i="0" spc="9"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advice.</a:t>
            </a:r>
            <a:r>
              <a:rPr lang="en-CA" sz="788" b="0" i="0"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Info-Tech’s </a:t>
            </a:r>
            <a:r>
              <a:rPr sz="788" b="0" i="0" dirty="0">
                <a:solidFill>
                  <a:schemeClr val="tx1"/>
                </a:solidFill>
                <a:latin typeface="Roboto Condensed Light" panose="02000000000000000000" pitchFamily="2" charset="0"/>
                <a:ea typeface="Roboto Condensed Light" panose="02000000000000000000" pitchFamily="2" charset="0"/>
                <a:cs typeface="Arial"/>
              </a:rPr>
              <a:t>products </a:t>
            </a:r>
            <a:r>
              <a:rPr sz="788" b="0" i="0" spc="3" dirty="0">
                <a:solidFill>
                  <a:schemeClr val="tx1"/>
                </a:solidFill>
                <a:latin typeface="Roboto Condensed Light" panose="02000000000000000000" pitchFamily="2" charset="0"/>
                <a:ea typeface="Roboto Condensed Light" panose="02000000000000000000" pitchFamily="2" charset="0"/>
                <a:cs typeface="Arial"/>
              </a:rPr>
              <a:t>and services </a:t>
            </a:r>
            <a:r>
              <a:rPr sz="788" b="0" i="0" spc="6" dirty="0">
                <a:solidFill>
                  <a:schemeClr val="tx1"/>
                </a:solidFill>
                <a:latin typeface="Roboto Condensed Light" panose="02000000000000000000" pitchFamily="2" charset="0"/>
                <a:ea typeface="Roboto Condensed Light" panose="02000000000000000000" pitchFamily="2" charset="0"/>
                <a:cs typeface="Arial"/>
              </a:rPr>
              <a:t>combine </a:t>
            </a:r>
            <a:r>
              <a:rPr sz="788" b="0" i="0" dirty="0">
                <a:solidFill>
                  <a:schemeClr val="tx1"/>
                </a:solidFill>
                <a:latin typeface="Roboto Condensed Light" panose="02000000000000000000" pitchFamily="2" charset="0"/>
                <a:ea typeface="Roboto Condensed Light" panose="02000000000000000000" pitchFamily="2" charset="0"/>
                <a:cs typeface="Arial"/>
              </a:rPr>
              <a:t>actionable insight </a:t>
            </a:r>
            <a:r>
              <a:rPr sz="788" b="0" i="0" spc="3" dirty="0">
                <a:solidFill>
                  <a:schemeClr val="tx1"/>
                </a:solidFill>
                <a:latin typeface="Roboto Condensed Light" panose="02000000000000000000" pitchFamily="2" charset="0"/>
                <a:ea typeface="Roboto Condensed Light" panose="02000000000000000000" pitchFamily="2" charset="0"/>
                <a:cs typeface="Arial"/>
              </a:rPr>
              <a:t>and relevant</a:t>
            </a:r>
            <a:r>
              <a:rPr sz="788" b="0" i="0" spc="7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advice</a:t>
            </a:r>
            <a:r>
              <a:rPr sz="788" b="0" i="0" spc="12" dirty="0">
                <a:solidFill>
                  <a:schemeClr val="tx1"/>
                </a:solidFill>
                <a:latin typeface="Roboto Condensed Light" panose="02000000000000000000" pitchFamily="2" charset="0"/>
                <a:ea typeface="Roboto Condensed Light" panose="02000000000000000000" pitchFamily="2" charset="0"/>
                <a:cs typeface="Arial"/>
              </a:rPr>
              <a:t> </a:t>
            </a:r>
            <a:r>
              <a:rPr sz="788" b="0" i="0" dirty="0">
                <a:solidFill>
                  <a:schemeClr val="tx1"/>
                </a:solidFill>
                <a:latin typeface="Roboto Condensed Light" panose="02000000000000000000" pitchFamily="2" charset="0"/>
                <a:ea typeface="Roboto Condensed Light" panose="02000000000000000000" pitchFamily="2" charset="0"/>
                <a:cs typeface="Arial"/>
              </a:rPr>
              <a:t>with</a:t>
            </a:r>
            <a:r>
              <a:rPr lang="en-CA" sz="788" b="0" i="0"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ready-to-use tools and templates that cover the full spectrum of IT</a:t>
            </a:r>
            <a:r>
              <a:rPr sz="788" b="0" i="0" spc="73"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concerns.</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a:p>
            <a:pPr marR="3851" algn="r">
              <a:lnSpc>
                <a:spcPts val="931"/>
              </a:lnSpc>
            </a:pPr>
            <a:r>
              <a:rPr sz="788" b="0" i="0" spc="6"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1997-</a:t>
            </a:r>
            <a:r>
              <a:rPr lang="en-CA" sz="788" b="0" i="0" spc="3" dirty="0">
                <a:solidFill>
                  <a:schemeClr val="tx1"/>
                </a:solidFill>
                <a:latin typeface="Roboto Condensed Light" panose="02000000000000000000" pitchFamily="2" charset="0"/>
                <a:ea typeface="Roboto Condensed Light" panose="02000000000000000000" pitchFamily="2" charset="0"/>
                <a:cs typeface="Arial"/>
              </a:rPr>
              <a:t>2021</a:t>
            </a:r>
            <a:r>
              <a:rPr sz="788" b="0" i="0" spc="3" dirty="0">
                <a:solidFill>
                  <a:schemeClr val="tx1"/>
                </a:solidFill>
                <a:latin typeface="Roboto Condensed Light" panose="02000000000000000000" pitchFamily="2" charset="0"/>
                <a:ea typeface="Roboto Condensed Light" panose="02000000000000000000" pitchFamily="2" charset="0"/>
                <a:cs typeface="Arial"/>
              </a:rPr>
              <a:t> </a:t>
            </a:r>
            <a:r>
              <a:rPr sz="788" b="0" i="0" spc="-6" dirty="0">
                <a:solidFill>
                  <a:schemeClr val="tx1"/>
                </a:solidFill>
                <a:latin typeface="Roboto Condensed Light" panose="02000000000000000000" pitchFamily="2" charset="0"/>
                <a:ea typeface="Roboto Condensed Light" panose="02000000000000000000" pitchFamily="2" charset="0"/>
                <a:cs typeface="Arial"/>
              </a:rPr>
              <a:t>Info-Tech </a:t>
            </a:r>
            <a:r>
              <a:rPr sz="788" b="0" i="0" spc="3" dirty="0">
                <a:solidFill>
                  <a:schemeClr val="tx1"/>
                </a:solidFill>
                <a:latin typeface="Roboto Condensed Light" panose="02000000000000000000" pitchFamily="2" charset="0"/>
                <a:ea typeface="Roboto Condensed Light" panose="02000000000000000000" pitchFamily="2" charset="0"/>
                <a:cs typeface="Arial"/>
              </a:rPr>
              <a:t>Research </a:t>
            </a:r>
            <a:r>
              <a:rPr sz="788" b="0" i="0" spc="6" dirty="0">
                <a:solidFill>
                  <a:schemeClr val="tx1"/>
                </a:solidFill>
                <a:latin typeface="Roboto Condensed Light" panose="02000000000000000000" pitchFamily="2" charset="0"/>
                <a:ea typeface="Roboto Condensed Light" panose="02000000000000000000" pitchFamily="2" charset="0"/>
                <a:cs typeface="Arial"/>
              </a:rPr>
              <a:t>Group</a:t>
            </a:r>
            <a:r>
              <a:rPr sz="788" b="0" i="0" spc="-27" dirty="0">
                <a:solidFill>
                  <a:schemeClr val="tx1"/>
                </a:solidFill>
                <a:latin typeface="Roboto Condensed Light" panose="02000000000000000000" pitchFamily="2" charset="0"/>
                <a:ea typeface="Roboto Condensed Light" panose="02000000000000000000" pitchFamily="2" charset="0"/>
                <a:cs typeface="Arial"/>
              </a:rPr>
              <a:t> </a:t>
            </a:r>
            <a:r>
              <a:rPr sz="788" b="0" i="0" spc="3" dirty="0">
                <a:solidFill>
                  <a:schemeClr val="tx1"/>
                </a:solidFill>
                <a:latin typeface="Roboto Condensed Light" panose="02000000000000000000" pitchFamily="2" charset="0"/>
                <a:ea typeface="Roboto Condensed Light" panose="02000000000000000000" pitchFamily="2" charset="0"/>
                <a:cs typeface="Arial"/>
              </a:rPr>
              <a:t>Inc.</a:t>
            </a:r>
            <a:endParaRPr sz="788" b="0" i="0" dirty="0">
              <a:solidFill>
                <a:schemeClr val="tx1"/>
              </a:solidFill>
              <a:latin typeface="Roboto Condensed Light" panose="02000000000000000000" pitchFamily="2" charset="0"/>
              <a:ea typeface="Roboto Condensed Light" panose="02000000000000000000" pitchFamily="2" charset="0"/>
              <a:cs typeface="Arial"/>
            </a:endParaRPr>
          </a:p>
        </p:txBody>
      </p:sp>
      <p:pic>
        <p:nvPicPr>
          <p:cNvPr id="6" name="Picture 5">
            <a:extLst>
              <a:ext uri="{FF2B5EF4-FFF2-40B4-BE49-F238E27FC236}">
                <a16:creationId xmlns:a16="http://schemas.microsoft.com/office/drawing/2014/main" id="{E9D10E23-5B6C-0E46-8E09-10A336299F8B}"/>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551943" y="6057692"/>
            <a:ext cx="2341433" cy="466933"/>
          </a:xfrm>
          <a:prstGeom prst="rect">
            <a:avLst/>
          </a:prstGeom>
        </p:spPr>
      </p:pic>
    </p:spTree>
    <p:extLst>
      <p:ext uri="{BB962C8B-B14F-4D97-AF65-F5344CB8AC3E}">
        <p14:creationId xmlns:p14="http://schemas.microsoft.com/office/powerpoint/2010/main" val="200115512"/>
      </p:ext>
    </p:extLst>
  </p:cSld>
  <p:clrMap bg1="lt1" tx1="dk1" bg2="lt2" tx2="dk2" accent1="accent1" accent2="accent2" accent3="accent3" accent4="accent4" accent5="accent5" accent6="accent6" hlink="hlink" folHlink="folHlink"/>
  <p:sldLayoutIdLst>
    <p:sldLayoutId id="2147483716"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201997"/>
      </p:ext>
    </p:extLst>
  </p:cSld>
  <p:clrMap bg1="lt1" tx1="dk1" bg2="lt2" tx2="dk2" accent1="accent1" accent2="accent2" accent3="accent3" accent4="accent4" accent5="accent5" accent6="accent6" hlink="hlink" folHlink="folHlink"/>
  <p:sldLayoutIdLst>
    <p:sldLayoutId id="2147483799" r:id="rId1"/>
  </p:sldLayoutIdLst>
  <p:hf hdr="0" ftr="0" dt="0"/>
  <p:txStyles>
    <p:titleStyle>
      <a:lvl1pPr>
        <a:defRPr>
          <a:latin typeface="+mj-lt"/>
          <a:ea typeface="+mj-ea"/>
          <a:cs typeface="+mj-cs"/>
        </a:defRPr>
      </a:lvl1pPr>
    </p:titleStyle>
    <p:body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bodyStyle>
    <p:otherStyle>
      <a:lvl1pPr marL="0">
        <a:defRPr>
          <a:latin typeface="+mn-lt"/>
          <a:ea typeface="+mn-ea"/>
          <a:cs typeface="+mn-cs"/>
        </a:defRPr>
      </a:lvl1pPr>
      <a:lvl2pPr marL="277246">
        <a:defRPr>
          <a:latin typeface="+mn-lt"/>
          <a:ea typeface="+mn-ea"/>
          <a:cs typeface="+mn-cs"/>
        </a:defRPr>
      </a:lvl2pPr>
      <a:lvl3pPr marL="554492">
        <a:defRPr>
          <a:latin typeface="+mn-lt"/>
          <a:ea typeface="+mn-ea"/>
          <a:cs typeface="+mn-cs"/>
        </a:defRPr>
      </a:lvl3pPr>
      <a:lvl4pPr marL="831738">
        <a:defRPr>
          <a:latin typeface="+mn-lt"/>
          <a:ea typeface="+mn-ea"/>
          <a:cs typeface="+mn-cs"/>
        </a:defRPr>
      </a:lvl4pPr>
      <a:lvl5pPr marL="1108984">
        <a:defRPr>
          <a:latin typeface="+mn-lt"/>
          <a:ea typeface="+mn-ea"/>
          <a:cs typeface="+mn-cs"/>
        </a:defRPr>
      </a:lvl5pPr>
      <a:lvl6pPr marL="1386230">
        <a:defRPr>
          <a:latin typeface="+mn-lt"/>
          <a:ea typeface="+mn-ea"/>
          <a:cs typeface="+mn-cs"/>
        </a:defRPr>
      </a:lvl6pPr>
      <a:lvl7pPr marL="1663476">
        <a:defRPr>
          <a:latin typeface="+mn-lt"/>
          <a:ea typeface="+mn-ea"/>
          <a:cs typeface="+mn-cs"/>
        </a:defRPr>
      </a:lvl7pPr>
      <a:lvl8pPr marL="1940723">
        <a:defRPr>
          <a:latin typeface="+mn-lt"/>
          <a:ea typeface="+mn-ea"/>
          <a:cs typeface="+mn-cs"/>
        </a:defRPr>
      </a:lvl8pPr>
      <a:lvl9pPr marL="2217969">
        <a:defRPr>
          <a:latin typeface="+mn-lt"/>
          <a:ea typeface="+mn-ea"/>
          <a:cs typeface="+mn-cs"/>
        </a:defRPr>
      </a:lvl9pPr>
    </p:otherStyle>
  </p:txStyles>
  <p:extLst>
    <p:ext uri="{27BBF7A9-308A-43DC-89C8-2F10F3537804}">
      <p15:sldGuideLst xmlns:p15="http://schemas.microsoft.com/office/powerpoint/2012/main">
        <p15:guide id="1" orient="horz" pos="4110">
          <p15:clr>
            <a:srgbClr val="F26B43"/>
          </p15:clr>
        </p15:guide>
        <p15:guide id="2" pos="3840">
          <p15:clr>
            <a:srgbClr val="F26B43"/>
          </p15:clr>
        </p15:guide>
        <p15:guide id="3" orient="horz" pos="381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9D2D98CA-E486-8443-9BF6-95C9C1E815D5}"/>
              </a:ext>
            </a:extLst>
          </p:cNvPr>
          <p:cNvSpPr>
            <a:spLocks noGrp="1"/>
          </p:cNvSpPr>
          <p:nvPr>
            <p:ph type="title"/>
          </p:nvPr>
        </p:nvSpPr>
        <p:spPr>
          <a:xfrm>
            <a:off x="354106" y="530021"/>
            <a:ext cx="5632357" cy="1130188"/>
          </a:xfrm>
          <a:prstGeom prst="rect">
            <a:avLst/>
          </a:prstGeom>
        </p:spPr>
        <p:txBody>
          <a:bodyPr vert="horz" lIns="0" tIns="0" rIns="0" bIns="0" rtlCol="0" anchor="t" anchorCtr="0">
            <a:noAutofit/>
          </a:bodyPr>
          <a:lstStyle/>
          <a:p>
            <a:r>
              <a:rPr lang="en-US" dirty="0"/>
              <a:t>Click to edit Master title style</a:t>
            </a:r>
          </a:p>
        </p:txBody>
      </p:sp>
      <p:sp>
        <p:nvSpPr>
          <p:cNvPr id="12" name="TextBox 11">
            <a:extLst>
              <a:ext uri="{FF2B5EF4-FFF2-40B4-BE49-F238E27FC236}">
                <a16:creationId xmlns:a16="http://schemas.microsoft.com/office/drawing/2014/main" id="{9A5610B7-08DB-7849-96D1-46BF1C785ED5}"/>
              </a:ext>
            </a:extLst>
          </p:cNvPr>
          <p:cNvSpPr txBox="1"/>
          <p:nvPr userDrawn="1"/>
        </p:nvSpPr>
        <p:spPr>
          <a:xfrm>
            <a:off x="8804021" y="6449568"/>
            <a:ext cx="3438335" cy="123111"/>
          </a:xfrm>
          <a:prstGeom prst="rect">
            <a:avLst/>
          </a:prstGeom>
        </p:spPr>
        <p:txBody>
          <a:bodyPr vert="horz" wrap="square" lIns="0" tIns="0" rIns="91440" bIns="0" rtlCol="0">
            <a:spAutoFit/>
          </a:bodyPr>
          <a:lstStyle/>
          <a:p>
            <a:pPr marL="7701" marR="242975" lvl="0" indent="0" algn="r" defTabSz="554492" rtl="0" eaLnBrk="1" fontAlgn="auto" latinLnBrk="0" hangingPunct="1">
              <a:lnSpc>
                <a:spcPct val="100000"/>
              </a:lnSpc>
              <a:spcBef>
                <a:spcPts val="55"/>
              </a:spcBef>
              <a:spcAft>
                <a:spcPts val="0"/>
              </a:spcAft>
              <a:buClrTx/>
              <a:buSzTx/>
              <a:buFontTx/>
              <a:buNone/>
              <a:tabLst/>
              <a:defRPr/>
            </a:pPr>
            <a:r>
              <a:rPr lang="en-CA" sz="800" spc="-18" dirty="0">
                <a:solidFill>
                  <a:schemeClr val="tx1">
                    <a:lumMod val="50000"/>
                  </a:schemeClr>
                </a:solidFill>
                <a:latin typeface="Exo" panose="02000503000000000000" pitchFamily="2" charset="77"/>
              </a:rPr>
              <a:t>Info-</a:t>
            </a:r>
            <a:r>
              <a:rPr lang="en-CA" sz="800" spc="-103" dirty="0">
                <a:solidFill>
                  <a:schemeClr val="tx1">
                    <a:lumMod val="50000"/>
                  </a:schemeClr>
                </a:solidFill>
                <a:latin typeface="Exo" panose="02000503000000000000" pitchFamily="2" charset="77"/>
              </a:rPr>
              <a:t>T</a:t>
            </a:r>
            <a:r>
              <a:rPr lang="en-CA" sz="800" spc="-15" dirty="0">
                <a:solidFill>
                  <a:schemeClr val="tx1">
                    <a:lumMod val="50000"/>
                  </a:schemeClr>
                </a:solidFill>
                <a:latin typeface="Exo" panose="02000503000000000000" pitchFamily="2" charset="77"/>
              </a:rPr>
              <a:t>ec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Researc</a:t>
            </a:r>
            <a:r>
              <a:rPr lang="en-CA" sz="800" spc="6" dirty="0">
                <a:solidFill>
                  <a:schemeClr val="tx1">
                    <a:lumMod val="50000"/>
                  </a:schemeClr>
                </a:solidFill>
                <a:latin typeface="Exo" panose="02000503000000000000" pitchFamily="2" charset="77"/>
              </a:rPr>
              <a:t>h</a:t>
            </a:r>
            <a:r>
              <a:rPr lang="en-CA" sz="800" spc="-39" dirty="0">
                <a:solidFill>
                  <a:schemeClr val="tx1">
                    <a:lumMod val="50000"/>
                  </a:schemeClr>
                </a:solidFill>
                <a:latin typeface="Exo" panose="02000503000000000000" pitchFamily="2" charset="77"/>
              </a:rPr>
              <a:t> </a:t>
            </a:r>
            <a:r>
              <a:rPr lang="en-CA" sz="800" spc="-15" dirty="0">
                <a:solidFill>
                  <a:schemeClr val="tx1">
                    <a:lumMod val="50000"/>
                  </a:schemeClr>
                </a:solidFill>
                <a:latin typeface="Exo" panose="02000503000000000000" pitchFamily="2" charset="77"/>
              </a:rPr>
              <a:t>Grou</a:t>
            </a:r>
            <a:r>
              <a:rPr lang="en-CA" sz="800" spc="6" dirty="0">
                <a:solidFill>
                  <a:schemeClr val="tx1">
                    <a:lumMod val="50000"/>
                  </a:schemeClr>
                </a:solidFill>
                <a:latin typeface="Exo" panose="02000503000000000000" pitchFamily="2" charset="77"/>
              </a:rPr>
              <a:t>p  |  </a:t>
            </a:r>
            <a:fld id="{81D60167-4931-47E6-BA6A-407CBD079E47}" type="slidenum">
              <a:rPr lang="en-CA" sz="800" spc="6" smtClean="0">
                <a:solidFill>
                  <a:schemeClr val="tx1">
                    <a:lumMod val="50000"/>
                  </a:schemeClr>
                </a:solidFill>
                <a:latin typeface="Exo" panose="02000503000000000000" pitchFamily="2" charset="77"/>
                <a:cs typeface="Arial" panose="020B0604020202020204" pitchFamily="34" charset="0"/>
              </a:rPr>
              <a:pPr marL="7701" marR="242975" lvl="0" indent="0" algn="r" defTabSz="554492" rtl="0" eaLnBrk="1" fontAlgn="auto" latinLnBrk="0" hangingPunct="1">
                <a:lnSpc>
                  <a:spcPct val="100000"/>
                </a:lnSpc>
                <a:spcBef>
                  <a:spcPts val="55"/>
                </a:spcBef>
                <a:spcAft>
                  <a:spcPts val="0"/>
                </a:spcAft>
                <a:buClrTx/>
                <a:buSzTx/>
                <a:buFontTx/>
                <a:buNone/>
                <a:tabLst/>
                <a:defRPr/>
              </a:pPr>
              <a:t>‹#›</a:t>
            </a:fld>
            <a:endParaRPr sz="800" spc="6" dirty="0">
              <a:solidFill>
                <a:schemeClr val="tx1">
                  <a:lumMod val="50000"/>
                </a:schemeClr>
              </a:solidFill>
              <a:latin typeface="Exo" panose="02000503000000000000" pitchFamily="2" charset="77"/>
              <a:cs typeface="Arial" panose="020B0604020202020204" pitchFamily="34" charset="0"/>
            </a:endParaRPr>
          </a:p>
        </p:txBody>
      </p:sp>
    </p:spTree>
    <p:extLst>
      <p:ext uri="{BB962C8B-B14F-4D97-AF65-F5344CB8AC3E}">
        <p14:creationId xmlns:p14="http://schemas.microsoft.com/office/powerpoint/2010/main" val="3961882258"/>
      </p:ext>
    </p:extLst>
  </p:cSld>
  <p:clrMap bg1="lt1" tx1="dk1" bg2="lt2" tx2="dk2" accent1="accent1" accent2="accent2" accent3="accent3" accent4="accent4" accent5="accent5" accent6="accent6" hlink="hlink" folHlink="folHlink"/>
  <p:sldLayoutIdLst>
    <p:sldLayoutId id="2147483700" r:id="rId1"/>
    <p:sldLayoutId id="2147483718" r:id="rId2"/>
    <p:sldLayoutId id="2147483672" r:id="rId3"/>
    <p:sldLayoutId id="2147483677" r:id="rId4"/>
    <p:sldLayoutId id="2147483676" r:id="rId5"/>
    <p:sldLayoutId id="2147483669" r:id="rId6"/>
    <p:sldLayoutId id="2147483728" r:id="rId7"/>
    <p:sldLayoutId id="2147483729" r:id="rId8"/>
    <p:sldLayoutId id="2147483730" r:id="rId9"/>
    <p:sldLayoutId id="2147483731" r:id="rId10"/>
    <p:sldLayoutId id="2147483734" r:id="rId11"/>
    <p:sldLayoutId id="2147483682" r:id="rId12"/>
    <p:sldLayoutId id="2147483732" r:id="rId13"/>
    <p:sldLayoutId id="2147483703" r:id="rId14"/>
    <p:sldLayoutId id="2147483701" r:id="rId15"/>
    <p:sldLayoutId id="2147483695" r:id="rId16"/>
    <p:sldLayoutId id="2147483693" r:id="rId17"/>
    <p:sldLayoutId id="2147483685" r:id="rId18"/>
    <p:sldLayoutId id="2147483684" r:id="rId19"/>
    <p:sldLayoutId id="2147483739" r:id="rId20"/>
    <p:sldLayoutId id="2147483741" r:id="rId21"/>
    <p:sldLayoutId id="2147483742" r:id="rId22"/>
    <p:sldLayoutId id="2147483708" r:id="rId23"/>
    <p:sldLayoutId id="2147483740" r:id="rId24"/>
    <p:sldLayoutId id="2147483736" r:id="rId25"/>
    <p:sldLayoutId id="2147483806" r:id="rId26"/>
    <p:sldLayoutId id="2147483819" r:id="rId27"/>
    <p:sldLayoutId id="2147483822" r:id="rId28"/>
  </p:sldLayoutIdLst>
  <p:hf hdr="0" ftr="0" dt="0"/>
  <p:txStyles>
    <p:titleStyle>
      <a:lvl1pPr algn="l" defTabSz="914400" rtl="0" eaLnBrk="1" latinLnBrk="0" hangingPunct="1">
        <a:lnSpc>
          <a:spcPct val="90000"/>
        </a:lnSpc>
        <a:spcBef>
          <a:spcPct val="0"/>
        </a:spcBef>
        <a:buNone/>
        <a:defRPr sz="4000" b="0" i="0" kern="1200">
          <a:solidFill>
            <a:srgbClr val="4A4A4A"/>
          </a:solidFill>
          <a:latin typeface="Montserrat SemiBold" pitchFamily="2" charset="77"/>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296" userDrawn="1">
          <p15:clr>
            <a:srgbClr val="F26B43"/>
          </p15:clr>
        </p15:guide>
        <p15:guide id="2" pos="3818" userDrawn="1">
          <p15:clr>
            <a:srgbClr val="F26B43"/>
          </p15:clr>
        </p15:guide>
        <p15:guide id="3" pos="3909" userDrawn="1">
          <p15:clr>
            <a:srgbClr val="F26B43"/>
          </p15:clr>
        </p15:guide>
        <p15:guide id="4" pos="4441" userDrawn="1">
          <p15:clr>
            <a:srgbClr val="F26B43"/>
          </p15:clr>
        </p15:guide>
        <p15:guide id="5" pos="3205" userDrawn="1">
          <p15:clr>
            <a:srgbClr val="F26B43"/>
          </p15:clr>
        </p15:guide>
        <p15:guide id="6" pos="2684" userDrawn="1">
          <p15:clr>
            <a:srgbClr val="F26B43"/>
          </p15:clr>
        </p15:guide>
        <p15:guide id="7" pos="2593" userDrawn="1">
          <p15:clr>
            <a:srgbClr val="F26B43"/>
          </p15:clr>
        </p15:guide>
        <p15:guide id="8" pos="2071" userDrawn="1">
          <p15:clr>
            <a:srgbClr val="F26B43"/>
          </p15:clr>
        </p15:guide>
        <p15:guide id="9" pos="4521" userDrawn="1">
          <p15:clr>
            <a:srgbClr val="F26B43"/>
          </p15:clr>
        </p15:guide>
        <p15:guide id="10" pos="5043" userDrawn="1">
          <p15:clr>
            <a:srgbClr val="F26B43"/>
          </p15:clr>
        </p15:guide>
        <p15:guide id="11" pos="5133" userDrawn="1">
          <p15:clr>
            <a:srgbClr val="F26B43"/>
          </p15:clr>
        </p15:guide>
        <p15:guide id="12" pos="5655" userDrawn="1">
          <p15:clr>
            <a:srgbClr val="F26B43"/>
          </p15:clr>
        </p15:guide>
        <p15:guide id="13" pos="5737" userDrawn="1">
          <p15:clr>
            <a:srgbClr val="F26B43"/>
          </p15:clr>
        </p15:guide>
        <p15:guide id="14" pos="6265" userDrawn="1">
          <p15:clr>
            <a:srgbClr val="F26B43"/>
          </p15:clr>
        </p15:guide>
        <p15:guide id="15" pos="6358" userDrawn="1">
          <p15:clr>
            <a:srgbClr val="F26B43"/>
          </p15:clr>
        </p15:guide>
        <p15:guide id="16" pos="6880" userDrawn="1">
          <p15:clr>
            <a:srgbClr val="F26B43"/>
          </p15:clr>
        </p15:guide>
        <p15:guide id="17" pos="6970" userDrawn="1">
          <p15:clr>
            <a:srgbClr val="F26B43"/>
          </p15:clr>
        </p15:guide>
        <p15:guide id="18" pos="7492" userDrawn="1">
          <p15:clr>
            <a:srgbClr val="F26B43"/>
          </p15:clr>
        </p15:guide>
        <p15:guide id="19" pos="1981" userDrawn="1">
          <p15:clr>
            <a:srgbClr val="F26B43"/>
          </p15:clr>
        </p15:guide>
        <p15:guide id="20" pos="1459" userDrawn="1">
          <p15:clr>
            <a:srgbClr val="F26B43"/>
          </p15:clr>
        </p15:guide>
        <p15:guide id="21" pos="1368" userDrawn="1">
          <p15:clr>
            <a:srgbClr val="F26B43"/>
          </p15:clr>
        </p15:guide>
        <p15:guide id="22" pos="847" userDrawn="1">
          <p15:clr>
            <a:srgbClr val="F26B43"/>
          </p15:clr>
        </p15:guide>
        <p15:guide id="23" pos="756" userDrawn="1">
          <p15:clr>
            <a:srgbClr val="F26B43"/>
          </p15:clr>
        </p15:guide>
        <p15:guide id="24" pos="234" userDrawn="1">
          <p15:clr>
            <a:srgbClr val="F26B43"/>
          </p15:clr>
        </p15:guide>
        <p15:guide id="25" orient="horz" pos="60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29.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3" Type="http://schemas.openxmlformats.org/officeDocument/2006/relationships/hyperlink" Target="https://www.infotech.com/research/grant-follow-up-email-template" TargetMode="External"/><Relationship Id="rId7" Type="http://schemas.openxmlformats.org/officeDocument/2006/relationships/hyperlink" Target="https://www.infotech.com/research/grant-writing-checklist" TargetMode="External"/><Relationship Id="rId12" Type="http://schemas.openxmlformats.org/officeDocument/2006/relationships/image" Target="../media/image32.png"/><Relationship Id="rId2" Type="http://schemas.openxmlformats.org/officeDocument/2006/relationships/image" Target="../media/image25.png"/><Relationship Id="rId16" Type="http://schemas.openxmlformats.org/officeDocument/2006/relationships/image" Target="../media/image36.png"/><Relationship Id="rId1" Type="http://schemas.openxmlformats.org/officeDocument/2006/relationships/slideLayout" Target="../slideLayouts/slideLayout23.xml"/><Relationship Id="rId6" Type="http://schemas.openxmlformats.org/officeDocument/2006/relationships/image" Target="../media/image27.png"/><Relationship Id="rId11" Type="http://schemas.openxmlformats.org/officeDocument/2006/relationships/image" Target="../media/image31.png"/><Relationship Id="rId5" Type="http://schemas.openxmlformats.org/officeDocument/2006/relationships/hyperlink" Target="https://www.infotech.com/research/grant-identification-and-prioritization-tool-for-organizations" TargetMode="External"/><Relationship Id="rId15" Type="http://schemas.openxmlformats.org/officeDocument/2006/relationships/image" Target="../media/image35.png"/><Relationship Id="rId10" Type="http://schemas.openxmlformats.org/officeDocument/2006/relationships/image" Target="../media/image30.png"/><Relationship Id="rId4" Type="http://schemas.openxmlformats.org/officeDocument/2006/relationships/image" Target="../media/image26.png"/><Relationship Id="rId9" Type="http://schemas.openxmlformats.org/officeDocument/2006/relationships/image" Target="../media/image29.png"/><Relationship Id="rId14" Type="http://schemas.openxmlformats.org/officeDocument/2006/relationships/image" Target="../media/image3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 Type="http://schemas.openxmlformats.org/officeDocument/2006/relationships/tags" Target="../tags/tag3.xml"/><Relationship Id="rId21" Type="http://schemas.openxmlformats.org/officeDocument/2006/relationships/tags" Target="../tags/tag21.xml"/><Relationship Id="rId34" Type="http://schemas.openxmlformats.org/officeDocument/2006/relationships/diagramQuickStyle" Target="../diagrams/quickStyle1.xml"/><Relationship Id="rId7" Type="http://schemas.openxmlformats.org/officeDocument/2006/relationships/tags" Target="../tags/tag7.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diagramLayout" Target="../diagrams/layout1.xml"/><Relationship Id="rId2" Type="http://schemas.openxmlformats.org/officeDocument/2006/relationships/tags" Target="../tags/tag2.xml"/><Relationship Id="rId16" Type="http://schemas.openxmlformats.org/officeDocument/2006/relationships/tags" Target="../tags/tag16.xml"/><Relationship Id="rId20" Type="http://schemas.openxmlformats.org/officeDocument/2006/relationships/tags" Target="../tags/tag20.xml"/><Relationship Id="rId29" Type="http://schemas.openxmlformats.org/officeDocument/2006/relationships/tags" Target="../tags/tag29.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diagramData" Target="../diagrams/data1.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microsoft.com/office/2007/relationships/diagramDrawing" Target="../diagrams/drawing1.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image" Target="../media/image37.png"/><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slideLayout" Target="../slideLayouts/slideLayout3.xml"/><Relationship Id="rId35" Type="http://schemas.openxmlformats.org/officeDocument/2006/relationships/diagramColors" Target="../diagrams/colors1.xml"/><Relationship Id="rId8" Type="http://schemas.openxmlformats.org/officeDocument/2006/relationships/tags" Target="../tags/tag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hyperlink" Target="mailto:workshops@infotech.com"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9.xml"/><Relationship Id="rId1" Type="http://schemas.openxmlformats.org/officeDocument/2006/relationships/slideLayout" Target="../slideLayouts/slideLayout28.xml"/><Relationship Id="rId6" Type="http://schemas.openxmlformats.org/officeDocument/2006/relationships/image" Target="../media/image41.svg"/><Relationship Id="rId5" Type="http://schemas.openxmlformats.org/officeDocument/2006/relationships/image" Target="../media/image40.png"/><Relationship Id="rId10" Type="http://schemas.openxmlformats.org/officeDocument/2006/relationships/image" Target="../media/image45.svg"/><Relationship Id="rId4" Type="http://schemas.openxmlformats.org/officeDocument/2006/relationships/image" Target="../media/image39.sv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2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jpeg"/><Relationship Id="rId4"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69062D9-2B73-AD4E-A744-A96E487D619D}"/>
              </a:ext>
            </a:extLst>
          </p:cNvPr>
          <p:cNvSpPr>
            <a:spLocks noGrp="1"/>
          </p:cNvSpPr>
          <p:nvPr>
            <p:ph type="body" sz="quarter" idx="10"/>
          </p:nvPr>
        </p:nvSpPr>
        <p:spPr>
          <a:xfrm>
            <a:off x="650874" y="1391731"/>
            <a:ext cx="7258215" cy="1228921"/>
          </a:xfrm>
        </p:spPr>
        <p:txBody>
          <a:bodyPr lIns="91440" tIns="45720" rIns="91440" bIns="45720" anchor="t"/>
          <a:lstStyle/>
          <a:p>
            <a:r>
              <a:rPr lang="en-US" dirty="0">
                <a:latin typeface="Montserrat SemiBold"/>
              </a:rPr>
              <a:t>Increase Grant Application Success</a:t>
            </a:r>
            <a:endParaRPr lang="en-US" dirty="0"/>
          </a:p>
        </p:txBody>
      </p:sp>
      <p:sp>
        <p:nvSpPr>
          <p:cNvPr id="5" name="Text Placeholder 4">
            <a:extLst>
              <a:ext uri="{FF2B5EF4-FFF2-40B4-BE49-F238E27FC236}">
                <a16:creationId xmlns:a16="http://schemas.microsoft.com/office/drawing/2014/main" id="{D2E36ABC-364E-584B-A19D-34FC9EC8ACD0}"/>
              </a:ext>
            </a:extLst>
          </p:cNvPr>
          <p:cNvSpPr>
            <a:spLocks noGrp="1"/>
          </p:cNvSpPr>
          <p:nvPr>
            <p:ph type="body" sz="quarter" idx="11"/>
          </p:nvPr>
        </p:nvSpPr>
        <p:spPr>
          <a:xfrm>
            <a:off x="650874" y="2830010"/>
            <a:ext cx="10661291" cy="1116700"/>
          </a:xfrm>
        </p:spPr>
        <p:txBody>
          <a:bodyPr lIns="91440" tIns="45720" rIns="91440" bIns="45720" anchor="t"/>
          <a:lstStyle/>
          <a:p>
            <a:r>
              <a:rPr lang="en-US" dirty="0">
                <a:latin typeface="Exo"/>
              </a:rPr>
              <a:t>Enhance your organization's grant writing process.</a:t>
            </a:r>
          </a:p>
        </p:txBody>
      </p:sp>
      <p:sp>
        <p:nvSpPr>
          <p:cNvPr id="2" name="TextBox 1">
            <a:extLst>
              <a:ext uri="{FF2B5EF4-FFF2-40B4-BE49-F238E27FC236}">
                <a16:creationId xmlns:a16="http://schemas.microsoft.com/office/drawing/2014/main" id="{C851C6D3-5F1F-A34C-94BD-5F5CE7448FB2}"/>
              </a:ext>
            </a:extLst>
          </p:cNvPr>
          <p:cNvSpPr txBox="1"/>
          <p:nvPr/>
        </p:nvSpPr>
        <p:spPr>
          <a:xfrm flipH="1" flipV="1">
            <a:off x="8979613" y="6051479"/>
            <a:ext cx="1212351" cy="102741"/>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0526857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86FBA04-3DC4-4647-81A9-F2EA0AFECC99}"/>
              </a:ext>
            </a:extLst>
          </p:cNvPr>
          <p:cNvSpPr>
            <a:spLocks noGrp="1"/>
          </p:cNvSpPr>
          <p:nvPr>
            <p:ph type="title"/>
          </p:nvPr>
        </p:nvSpPr>
        <p:spPr>
          <a:xfrm>
            <a:off x="184404" y="98873"/>
            <a:ext cx="10516970" cy="573244"/>
          </a:xfrm>
        </p:spPr>
        <p:txBody>
          <a:bodyPr/>
          <a:lstStyle/>
          <a:p>
            <a:r>
              <a:rPr lang="en-US" dirty="0"/>
              <a:t>Grant application lifecycle </a:t>
            </a:r>
          </a:p>
        </p:txBody>
      </p:sp>
      <p:sp>
        <p:nvSpPr>
          <p:cNvPr id="5" name="Text Placeholder 4">
            <a:extLst>
              <a:ext uri="{FF2B5EF4-FFF2-40B4-BE49-F238E27FC236}">
                <a16:creationId xmlns:a16="http://schemas.microsoft.com/office/drawing/2014/main" id="{99B414A0-784F-D44F-9346-EFB57E00FB64}"/>
              </a:ext>
            </a:extLst>
          </p:cNvPr>
          <p:cNvSpPr>
            <a:spLocks noGrp="1"/>
          </p:cNvSpPr>
          <p:nvPr>
            <p:ph type="body" sz="quarter" idx="10"/>
          </p:nvPr>
        </p:nvSpPr>
        <p:spPr>
          <a:xfrm>
            <a:off x="259070" y="789928"/>
            <a:ext cx="4280141" cy="616383"/>
          </a:xfrm>
        </p:spPr>
        <p:txBody>
          <a:bodyPr/>
          <a:lstStyle/>
          <a:p>
            <a:r>
              <a:rPr lang="en-US" sz="1400" dirty="0"/>
              <a:t>The grant lifecycle is a part of the greater grant management framework. The entire grant application lifecycle will take approximately 6 to 12 months. </a:t>
            </a:r>
          </a:p>
          <a:p>
            <a:endParaRPr lang="en-US" sz="1400" dirty="0"/>
          </a:p>
        </p:txBody>
      </p:sp>
      <p:sp>
        <p:nvSpPr>
          <p:cNvPr id="36" name="TextBox 35">
            <a:extLst>
              <a:ext uri="{FF2B5EF4-FFF2-40B4-BE49-F238E27FC236}">
                <a16:creationId xmlns:a16="http://schemas.microsoft.com/office/drawing/2014/main" id="{80243B6D-A660-4999-936D-46F5C53F45D9}"/>
              </a:ext>
            </a:extLst>
          </p:cNvPr>
          <p:cNvSpPr txBox="1"/>
          <p:nvPr/>
        </p:nvSpPr>
        <p:spPr>
          <a:xfrm>
            <a:off x="8426965" y="1700253"/>
            <a:ext cx="2826251" cy="253852"/>
          </a:xfrm>
          <a:prstGeom prst="rect">
            <a:avLst/>
          </a:prstGeom>
          <a:noFill/>
        </p:spPr>
        <p:txBody>
          <a:bodyPr wrap="square" lIns="0" tIns="0" rIns="0" bIns="0" rtlCol="0" anchor="b" anchorCtr="0">
            <a:spAutoFit/>
          </a:bodyPr>
          <a:lstStyle/>
          <a:p>
            <a:pPr>
              <a:lnSpc>
                <a:spcPct val="110000"/>
              </a:lnSpc>
            </a:pPr>
            <a:r>
              <a:rPr lang="en-US" sz="1600" b="1" dirty="0">
                <a:solidFill>
                  <a:srgbClr val="717171"/>
                </a:solidFill>
                <a:latin typeface="Montserrat SemiBold" pitchFamily="2" charset="77"/>
                <a:ea typeface="League Spartan" charset="0"/>
                <a:cs typeface="Poppins" pitchFamily="2" charset="77"/>
              </a:rPr>
              <a:t>02 Prioritization</a:t>
            </a:r>
          </a:p>
        </p:txBody>
      </p:sp>
      <p:sp>
        <p:nvSpPr>
          <p:cNvPr id="43" name="Subtitle 2">
            <a:extLst>
              <a:ext uri="{FF2B5EF4-FFF2-40B4-BE49-F238E27FC236}">
                <a16:creationId xmlns:a16="http://schemas.microsoft.com/office/drawing/2014/main" id="{3B99BE25-548A-456B-8C17-9DF2B8613AD8}"/>
              </a:ext>
            </a:extLst>
          </p:cNvPr>
          <p:cNvSpPr txBox="1">
            <a:spLocks/>
          </p:cNvSpPr>
          <p:nvPr/>
        </p:nvSpPr>
        <p:spPr>
          <a:xfrm>
            <a:off x="8426965" y="1957336"/>
            <a:ext cx="3286683" cy="999889"/>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2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Based on available grants, choose those which your organization has the greatest likelihood of receiving. Additionally, ensure the effort involved in the application process will be worth the grant funding amount. </a:t>
            </a:r>
          </a:p>
        </p:txBody>
      </p:sp>
      <p:sp>
        <p:nvSpPr>
          <p:cNvPr id="44" name="Subtitle 2">
            <a:extLst>
              <a:ext uri="{FF2B5EF4-FFF2-40B4-BE49-F238E27FC236}">
                <a16:creationId xmlns:a16="http://schemas.microsoft.com/office/drawing/2014/main" id="{DB435DB4-434E-4832-BE3E-79737512651E}"/>
              </a:ext>
            </a:extLst>
          </p:cNvPr>
          <p:cNvSpPr txBox="1">
            <a:spLocks/>
          </p:cNvSpPr>
          <p:nvPr/>
        </p:nvSpPr>
        <p:spPr>
          <a:xfrm>
            <a:off x="893706" y="4109942"/>
            <a:ext cx="3089666" cy="79682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10000"/>
              </a:lnSpc>
            </a:pPr>
            <a:r>
              <a:rPr lang="en-US" sz="12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Whether successful or not, it is important to follow up with the Agency and inquire about comments and feedback. Document this information to use in next year’s application. </a:t>
            </a:r>
          </a:p>
        </p:txBody>
      </p:sp>
      <p:sp>
        <p:nvSpPr>
          <p:cNvPr id="47" name="TextBox 46">
            <a:extLst>
              <a:ext uri="{FF2B5EF4-FFF2-40B4-BE49-F238E27FC236}">
                <a16:creationId xmlns:a16="http://schemas.microsoft.com/office/drawing/2014/main" id="{5303B773-832A-4DBB-A5B0-5093615E8E2E}"/>
              </a:ext>
            </a:extLst>
          </p:cNvPr>
          <p:cNvSpPr txBox="1"/>
          <p:nvPr/>
        </p:nvSpPr>
        <p:spPr>
          <a:xfrm>
            <a:off x="8426965" y="3607339"/>
            <a:ext cx="1586973" cy="253852"/>
          </a:xfrm>
          <a:prstGeom prst="rect">
            <a:avLst/>
          </a:prstGeom>
          <a:noFill/>
        </p:spPr>
        <p:txBody>
          <a:bodyPr wrap="none" lIns="0" tIns="0" rIns="0" bIns="0" rtlCol="0" anchor="b" anchorCtr="0">
            <a:spAutoFit/>
          </a:bodyPr>
          <a:lstStyle/>
          <a:p>
            <a:pPr>
              <a:lnSpc>
                <a:spcPct val="110000"/>
              </a:lnSpc>
            </a:pPr>
            <a:r>
              <a:rPr lang="en-US" sz="1600" b="1" dirty="0">
                <a:solidFill>
                  <a:srgbClr val="717171"/>
                </a:solidFill>
                <a:latin typeface="Montserrat SemiBold" pitchFamily="2" charset="77"/>
                <a:ea typeface="League Spartan" charset="0"/>
                <a:cs typeface="Poppins" pitchFamily="2" charset="77"/>
              </a:rPr>
              <a:t>03 Application </a:t>
            </a:r>
          </a:p>
        </p:txBody>
      </p:sp>
      <p:sp>
        <p:nvSpPr>
          <p:cNvPr id="50" name="Subtitle 2">
            <a:extLst>
              <a:ext uri="{FF2B5EF4-FFF2-40B4-BE49-F238E27FC236}">
                <a16:creationId xmlns:a16="http://schemas.microsoft.com/office/drawing/2014/main" id="{9E9F6568-3B33-4A46-BF14-0691AC8005BE}"/>
              </a:ext>
            </a:extLst>
          </p:cNvPr>
          <p:cNvSpPr txBox="1">
            <a:spLocks/>
          </p:cNvSpPr>
          <p:nvPr/>
        </p:nvSpPr>
        <p:spPr>
          <a:xfrm>
            <a:off x="8426965" y="3910716"/>
            <a:ext cx="3050169" cy="120597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2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There will be written components associated with an application. This critical piece of the process is where your organization communicates how the intended use of the grant funds aligns with the criteria of the funding opportunity. </a:t>
            </a:r>
          </a:p>
        </p:txBody>
      </p:sp>
      <p:sp>
        <p:nvSpPr>
          <p:cNvPr id="57" name="TextBox 56">
            <a:extLst>
              <a:ext uri="{FF2B5EF4-FFF2-40B4-BE49-F238E27FC236}">
                <a16:creationId xmlns:a16="http://schemas.microsoft.com/office/drawing/2014/main" id="{4FACA74F-8E14-47AB-A4E3-D77A373F8A13}"/>
              </a:ext>
            </a:extLst>
          </p:cNvPr>
          <p:cNvSpPr txBox="1"/>
          <p:nvPr/>
        </p:nvSpPr>
        <p:spPr>
          <a:xfrm>
            <a:off x="2024921" y="1700253"/>
            <a:ext cx="1962741" cy="253852"/>
          </a:xfrm>
          <a:prstGeom prst="rect">
            <a:avLst/>
          </a:prstGeom>
          <a:noFill/>
        </p:spPr>
        <p:txBody>
          <a:bodyPr wrap="square" lIns="0" tIns="0" rIns="0" bIns="0" rtlCol="0" anchor="b" anchorCtr="0">
            <a:spAutoFit/>
          </a:bodyPr>
          <a:lstStyle/>
          <a:p>
            <a:pPr algn="r">
              <a:lnSpc>
                <a:spcPct val="110000"/>
              </a:lnSpc>
            </a:pPr>
            <a:r>
              <a:rPr lang="en-US" sz="1600" b="1" dirty="0">
                <a:solidFill>
                  <a:srgbClr val="717171"/>
                </a:solidFill>
                <a:latin typeface="Montserrat SemiBold" pitchFamily="2" charset="77"/>
                <a:ea typeface="League Spartan" charset="0"/>
                <a:cs typeface="Poppins" pitchFamily="2" charset="77"/>
              </a:rPr>
              <a:t>01 Identification</a:t>
            </a:r>
          </a:p>
        </p:txBody>
      </p:sp>
      <p:sp>
        <p:nvSpPr>
          <p:cNvPr id="58" name="Subtitle 2">
            <a:extLst>
              <a:ext uri="{FF2B5EF4-FFF2-40B4-BE49-F238E27FC236}">
                <a16:creationId xmlns:a16="http://schemas.microsoft.com/office/drawing/2014/main" id="{F4FC0551-FAD9-4BC9-85A1-1EE0D135A33E}"/>
              </a:ext>
            </a:extLst>
          </p:cNvPr>
          <p:cNvSpPr txBox="1">
            <a:spLocks/>
          </p:cNvSpPr>
          <p:nvPr/>
        </p:nvSpPr>
        <p:spPr>
          <a:xfrm>
            <a:off x="945082" y="1970176"/>
            <a:ext cx="3042580" cy="796821"/>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r">
              <a:lnSpc>
                <a:spcPct val="110000"/>
              </a:lnSpc>
            </a:pPr>
            <a:r>
              <a:rPr lang="en-US" sz="12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The process of identifying potential grant opportunities for your organization. Knowledge of upcoming projects in your organization supports this process. </a:t>
            </a:r>
          </a:p>
        </p:txBody>
      </p:sp>
      <p:grpSp>
        <p:nvGrpSpPr>
          <p:cNvPr id="9" name="Group 8">
            <a:extLst>
              <a:ext uri="{FF2B5EF4-FFF2-40B4-BE49-F238E27FC236}">
                <a16:creationId xmlns:a16="http://schemas.microsoft.com/office/drawing/2014/main" id="{435F0F90-CA6E-6C40-8812-AEA6D921E368}"/>
              </a:ext>
            </a:extLst>
          </p:cNvPr>
          <p:cNvGrpSpPr/>
          <p:nvPr/>
        </p:nvGrpSpPr>
        <p:grpSpPr>
          <a:xfrm>
            <a:off x="4220631" y="1375991"/>
            <a:ext cx="3964785" cy="3966263"/>
            <a:chOff x="4191663" y="1604702"/>
            <a:chExt cx="3642616" cy="3643974"/>
          </a:xfrm>
        </p:grpSpPr>
        <p:grpSp>
          <p:nvGrpSpPr>
            <p:cNvPr id="8" name="Group 7">
              <a:extLst>
                <a:ext uri="{FF2B5EF4-FFF2-40B4-BE49-F238E27FC236}">
                  <a16:creationId xmlns:a16="http://schemas.microsoft.com/office/drawing/2014/main" id="{51B6B24B-EE6B-FC4F-A735-A1DF03C4DED9}"/>
                </a:ext>
              </a:extLst>
            </p:cNvPr>
            <p:cNvGrpSpPr/>
            <p:nvPr/>
          </p:nvGrpSpPr>
          <p:grpSpPr>
            <a:xfrm>
              <a:off x="4397382" y="1604702"/>
              <a:ext cx="2148887" cy="1714418"/>
              <a:chOff x="4397382" y="1604702"/>
              <a:chExt cx="2148887" cy="1714418"/>
            </a:xfrm>
          </p:grpSpPr>
          <p:sp>
            <p:nvSpPr>
              <p:cNvPr id="78" name="Freeform 77">
                <a:extLst>
                  <a:ext uri="{FF2B5EF4-FFF2-40B4-BE49-F238E27FC236}">
                    <a16:creationId xmlns:a16="http://schemas.microsoft.com/office/drawing/2014/main" id="{C7F12D52-9E92-0440-8E4C-A3DF1695168F}"/>
                  </a:ext>
                </a:extLst>
              </p:cNvPr>
              <p:cNvSpPr/>
              <p:nvPr/>
            </p:nvSpPr>
            <p:spPr>
              <a:xfrm rot="5400000">
                <a:off x="4614617" y="1387467"/>
                <a:ext cx="1714418" cy="2148887"/>
              </a:xfrm>
              <a:custGeom>
                <a:avLst/>
                <a:gdLst>
                  <a:gd name="connsiteX0" fmla="*/ 576010 w 4854841"/>
                  <a:gd name="connsiteY0" fmla="*/ 1641215 h 6085158"/>
                  <a:gd name="connsiteX1" fmla="*/ 3517577 w 4854841"/>
                  <a:gd name="connsiteY1" fmla="*/ 1641215 h 6085158"/>
                  <a:gd name="connsiteX2" fmla="*/ 3519477 w 4854841"/>
                  <a:gd name="connsiteY2" fmla="*/ 1678825 h 6085158"/>
                  <a:gd name="connsiteX3" fmla="*/ 4848877 w 4854841"/>
                  <a:gd name="connsiteY3" fmla="*/ 3130891 h 6085158"/>
                  <a:gd name="connsiteX4" fmla="*/ 4854841 w 4854841"/>
                  <a:gd name="connsiteY4" fmla="*/ 3131763 h 6085158"/>
                  <a:gd name="connsiteX5" fmla="*/ 3651200 w 4854841"/>
                  <a:gd name="connsiteY5" fmla="*/ 4627801 h 6085158"/>
                  <a:gd name="connsiteX6" fmla="*/ 4823720 w 4854841"/>
                  <a:gd name="connsiteY6" fmla="*/ 6085158 h 6085158"/>
                  <a:gd name="connsiteX7" fmla="*/ 4706599 w 4854841"/>
                  <a:gd name="connsiteY7" fmla="*/ 6076438 h 6085158"/>
                  <a:gd name="connsiteX8" fmla="*/ 578665 w 4854841"/>
                  <a:gd name="connsiteY8" fmla="*/ 1746216 h 6085158"/>
                  <a:gd name="connsiteX9" fmla="*/ 0 w 4854841"/>
                  <a:gd name="connsiteY9" fmla="*/ 1641214 h 6085158"/>
                  <a:gd name="connsiteX10" fmla="*/ 2039910 w 4854841"/>
                  <a:gd name="connsiteY10" fmla="*/ 0 h 6085158"/>
                  <a:gd name="connsiteX11" fmla="*/ 4079818 w 4854841"/>
                  <a:gd name="connsiteY11" fmla="*/ 1641214 h 608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4841" h="6085158">
                    <a:moveTo>
                      <a:pt x="576010" y="1641215"/>
                    </a:moveTo>
                    <a:lnTo>
                      <a:pt x="3517577" y="1641215"/>
                    </a:lnTo>
                    <a:lnTo>
                      <a:pt x="3519477" y="1678825"/>
                    </a:lnTo>
                    <a:cubicBezTo>
                      <a:pt x="3593425" y="2406993"/>
                      <a:pt x="4140758" y="2995213"/>
                      <a:pt x="4848877" y="3130891"/>
                    </a:cubicBezTo>
                    <a:lnTo>
                      <a:pt x="4854841" y="3131763"/>
                    </a:lnTo>
                    <a:lnTo>
                      <a:pt x="3651200" y="4627801"/>
                    </a:lnTo>
                    <a:lnTo>
                      <a:pt x="4823720" y="6085158"/>
                    </a:lnTo>
                    <a:lnTo>
                      <a:pt x="4706599" y="6076438"/>
                    </a:lnTo>
                    <a:cubicBezTo>
                      <a:pt x="2463034" y="5855743"/>
                      <a:pt x="693881" y="4019161"/>
                      <a:pt x="578665" y="1746216"/>
                    </a:cubicBezTo>
                    <a:close/>
                    <a:moveTo>
                      <a:pt x="0" y="1641214"/>
                    </a:moveTo>
                    <a:lnTo>
                      <a:pt x="2039910" y="0"/>
                    </a:lnTo>
                    <a:lnTo>
                      <a:pt x="4079818" y="1641214"/>
                    </a:lnTo>
                    <a:close/>
                  </a:path>
                </a:pathLst>
              </a:custGeom>
              <a:solidFill>
                <a:srgbClr val="299D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37" name="TextBox 36">
                <a:extLst>
                  <a:ext uri="{FF2B5EF4-FFF2-40B4-BE49-F238E27FC236}">
                    <a16:creationId xmlns:a16="http://schemas.microsoft.com/office/drawing/2014/main" id="{9972781B-B6B7-2144-AF4A-4E37DC8B0E24}"/>
                  </a:ext>
                </a:extLst>
              </p:cNvPr>
              <p:cNvSpPr txBox="1"/>
              <p:nvPr/>
            </p:nvSpPr>
            <p:spPr>
              <a:xfrm>
                <a:off x="5875908" y="2124380"/>
                <a:ext cx="416860" cy="401372"/>
              </a:xfrm>
              <a:prstGeom prst="rect">
                <a:avLst/>
              </a:prstGeom>
              <a:noFill/>
            </p:spPr>
            <p:txBody>
              <a:bodyPr wrap="none" rtlCol="0" anchor="ctr" anchorCtr="0">
                <a:spAutoFit/>
              </a:bodyPr>
              <a:lstStyle/>
              <a:p>
                <a:pPr algn="ctr">
                  <a:lnSpc>
                    <a:spcPct val="110000"/>
                  </a:lnSpc>
                </a:pPr>
                <a:r>
                  <a:rPr lang="en-US" sz="3000" b="1" dirty="0">
                    <a:solidFill>
                      <a:schemeClr val="bg1"/>
                    </a:solidFill>
                    <a:latin typeface="Montserrat SemiBold" pitchFamily="2" charset="77"/>
                    <a:ea typeface="League Spartan" charset="0"/>
                    <a:cs typeface="Poppins" pitchFamily="2" charset="77"/>
                  </a:rPr>
                  <a:t>01</a:t>
                </a:r>
              </a:p>
            </p:txBody>
          </p:sp>
          <p:pic>
            <p:nvPicPr>
              <p:cNvPr id="59" name="Graphic 58" descr="Magnifying glass">
                <a:extLst>
                  <a:ext uri="{FF2B5EF4-FFF2-40B4-BE49-F238E27FC236}">
                    <a16:creationId xmlns:a16="http://schemas.microsoft.com/office/drawing/2014/main" id="{26FA1C9E-FA8F-41DD-9FF9-33FA7023D7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008589" y="2172281"/>
                <a:ext cx="645815" cy="645815"/>
              </a:xfrm>
              <a:prstGeom prst="rect">
                <a:avLst/>
              </a:prstGeom>
            </p:spPr>
          </p:pic>
        </p:grpSp>
        <p:grpSp>
          <p:nvGrpSpPr>
            <p:cNvPr id="7" name="Group 6">
              <a:extLst>
                <a:ext uri="{FF2B5EF4-FFF2-40B4-BE49-F238E27FC236}">
                  <a16:creationId xmlns:a16="http://schemas.microsoft.com/office/drawing/2014/main" id="{D1740812-947E-C54A-8212-E0C3EDFAB4A2}"/>
                </a:ext>
              </a:extLst>
            </p:cNvPr>
            <p:cNvGrpSpPr/>
            <p:nvPr/>
          </p:nvGrpSpPr>
          <p:grpSpPr>
            <a:xfrm>
              <a:off x="4191663" y="2894071"/>
              <a:ext cx="1714376" cy="2148998"/>
              <a:chOff x="4191663" y="2894071"/>
              <a:chExt cx="1714376" cy="2148998"/>
            </a:xfrm>
          </p:grpSpPr>
          <p:sp>
            <p:nvSpPr>
              <p:cNvPr id="79" name="Freeform 78">
                <a:extLst>
                  <a:ext uri="{FF2B5EF4-FFF2-40B4-BE49-F238E27FC236}">
                    <a16:creationId xmlns:a16="http://schemas.microsoft.com/office/drawing/2014/main" id="{D4F77FFF-CB03-7340-A4D2-2EEFD0C7B4D9}"/>
                  </a:ext>
                </a:extLst>
              </p:cNvPr>
              <p:cNvSpPr/>
              <p:nvPr/>
            </p:nvSpPr>
            <p:spPr>
              <a:xfrm rot="5400000">
                <a:off x="3974352" y="3111382"/>
                <a:ext cx="2148998" cy="1714376"/>
              </a:xfrm>
              <a:custGeom>
                <a:avLst/>
                <a:gdLst>
                  <a:gd name="connsiteX0" fmla="*/ 1641214 w 6085474"/>
                  <a:gd name="connsiteY0" fmla="*/ 4282378 h 4854721"/>
                  <a:gd name="connsiteX1" fmla="*/ 1641215 w 6085474"/>
                  <a:gd name="connsiteY1" fmla="*/ 1340812 h 4854721"/>
                  <a:gd name="connsiteX2" fmla="*/ 1678826 w 6085474"/>
                  <a:gd name="connsiteY2" fmla="*/ 1338912 h 4854721"/>
                  <a:gd name="connsiteX3" fmla="*/ 3130892 w 6085474"/>
                  <a:gd name="connsiteY3" fmla="*/ 9511 h 4854721"/>
                  <a:gd name="connsiteX4" fmla="*/ 3132283 w 6085474"/>
                  <a:gd name="connsiteY4" fmla="*/ 0 h 4854721"/>
                  <a:gd name="connsiteX5" fmla="*/ 4627802 w 6085474"/>
                  <a:gd name="connsiteY5" fmla="*/ 1203224 h 4854721"/>
                  <a:gd name="connsiteX6" fmla="*/ 6085474 w 6085474"/>
                  <a:gd name="connsiteY6" fmla="*/ 30450 h 4854721"/>
                  <a:gd name="connsiteX7" fmla="*/ 6076439 w 6085474"/>
                  <a:gd name="connsiteY7" fmla="*/ 151789 h 4854721"/>
                  <a:gd name="connsiteX8" fmla="*/ 1746217 w 6085474"/>
                  <a:gd name="connsiteY8" fmla="*/ 4279723 h 4854721"/>
                  <a:gd name="connsiteX9" fmla="*/ 0 w 6085474"/>
                  <a:gd name="connsiteY9" fmla="*/ 2814812 h 4854721"/>
                  <a:gd name="connsiteX10" fmla="*/ 1641214 w 6085474"/>
                  <a:gd name="connsiteY10" fmla="*/ 774903 h 4854721"/>
                  <a:gd name="connsiteX11" fmla="*/ 1641214 w 6085474"/>
                  <a:gd name="connsiteY11" fmla="*/ 4282378 h 4854721"/>
                  <a:gd name="connsiteX12" fmla="*/ 1641214 w 6085474"/>
                  <a:gd name="connsiteY12" fmla="*/ 4854721 h 4854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6085474" h="4854721">
                    <a:moveTo>
                      <a:pt x="1641214" y="4282378"/>
                    </a:moveTo>
                    <a:lnTo>
                      <a:pt x="1641215" y="1340812"/>
                    </a:lnTo>
                    <a:lnTo>
                      <a:pt x="1678826" y="1338912"/>
                    </a:lnTo>
                    <a:cubicBezTo>
                      <a:pt x="2406993" y="1264963"/>
                      <a:pt x="2995214" y="717630"/>
                      <a:pt x="3130892" y="9511"/>
                    </a:cubicBezTo>
                    <a:lnTo>
                      <a:pt x="3132283" y="0"/>
                    </a:lnTo>
                    <a:lnTo>
                      <a:pt x="4627802" y="1203224"/>
                    </a:lnTo>
                    <a:lnTo>
                      <a:pt x="6085474" y="30450"/>
                    </a:lnTo>
                    <a:lnTo>
                      <a:pt x="6076439" y="151789"/>
                    </a:lnTo>
                    <a:cubicBezTo>
                      <a:pt x="5855745" y="2395354"/>
                      <a:pt x="4019161" y="4164506"/>
                      <a:pt x="1746217" y="4279723"/>
                    </a:cubicBezTo>
                    <a:close/>
                    <a:moveTo>
                      <a:pt x="0" y="2814812"/>
                    </a:moveTo>
                    <a:lnTo>
                      <a:pt x="1641214" y="774903"/>
                    </a:lnTo>
                    <a:lnTo>
                      <a:pt x="1641214" y="4282378"/>
                    </a:lnTo>
                    <a:lnTo>
                      <a:pt x="1641214" y="4854721"/>
                    </a:lnTo>
                    <a:close/>
                  </a:path>
                </a:pathLst>
              </a:cu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40" name="TextBox 39">
                <a:extLst>
                  <a:ext uri="{FF2B5EF4-FFF2-40B4-BE49-F238E27FC236}">
                    <a16:creationId xmlns:a16="http://schemas.microsoft.com/office/drawing/2014/main" id="{6D1BAE2C-333A-AA4C-91DE-D9FACA6B49EC}"/>
                  </a:ext>
                </a:extLst>
              </p:cNvPr>
              <p:cNvSpPr txBox="1"/>
              <p:nvPr/>
            </p:nvSpPr>
            <p:spPr>
              <a:xfrm>
                <a:off x="4662840" y="3162504"/>
                <a:ext cx="498375" cy="401372"/>
              </a:xfrm>
              <a:prstGeom prst="rect">
                <a:avLst/>
              </a:prstGeom>
              <a:noFill/>
            </p:spPr>
            <p:txBody>
              <a:bodyPr wrap="none" rtlCol="0" anchor="ctr" anchorCtr="0">
                <a:spAutoFit/>
              </a:bodyPr>
              <a:lstStyle/>
              <a:p>
                <a:pPr algn="ctr">
                  <a:lnSpc>
                    <a:spcPct val="110000"/>
                  </a:lnSpc>
                </a:pPr>
                <a:r>
                  <a:rPr lang="en-US" sz="3000" b="1" dirty="0">
                    <a:solidFill>
                      <a:schemeClr val="bg1"/>
                    </a:solidFill>
                    <a:latin typeface="Montserrat SemiBold" pitchFamily="2" charset="77"/>
                    <a:ea typeface="League Spartan" charset="0"/>
                    <a:cs typeface="Poppins" pitchFamily="2" charset="77"/>
                  </a:rPr>
                  <a:t>04</a:t>
                </a:r>
              </a:p>
            </p:txBody>
          </p:sp>
          <p:pic>
            <p:nvPicPr>
              <p:cNvPr id="60" name="Graphic 59" descr="Questions">
                <a:extLst>
                  <a:ext uri="{FF2B5EF4-FFF2-40B4-BE49-F238E27FC236}">
                    <a16:creationId xmlns:a16="http://schemas.microsoft.com/office/drawing/2014/main" id="{418135BB-E3B6-4AFC-B027-239C3678533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740234" y="3727383"/>
                <a:ext cx="645815" cy="645815"/>
              </a:xfrm>
              <a:prstGeom prst="rect">
                <a:avLst/>
              </a:prstGeom>
            </p:spPr>
          </p:pic>
        </p:grpSp>
        <p:grpSp>
          <p:nvGrpSpPr>
            <p:cNvPr id="6" name="Group 5">
              <a:extLst>
                <a:ext uri="{FF2B5EF4-FFF2-40B4-BE49-F238E27FC236}">
                  <a16:creationId xmlns:a16="http://schemas.microsoft.com/office/drawing/2014/main" id="{AE40BCB2-48D7-0943-A0EA-8DC4304853A3}"/>
                </a:ext>
              </a:extLst>
            </p:cNvPr>
            <p:cNvGrpSpPr/>
            <p:nvPr/>
          </p:nvGrpSpPr>
          <p:grpSpPr>
            <a:xfrm>
              <a:off x="5481137" y="3535601"/>
              <a:ext cx="2147492" cy="1713075"/>
              <a:chOff x="5481137" y="3535601"/>
              <a:chExt cx="2147492" cy="1713075"/>
            </a:xfrm>
          </p:grpSpPr>
          <p:sp>
            <p:nvSpPr>
              <p:cNvPr id="80" name="Freeform 79">
                <a:extLst>
                  <a:ext uri="{FF2B5EF4-FFF2-40B4-BE49-F238E27FC236}">
                    <a16:creationId xmlns:a16="http://schemas.microsoft.com/office/drawing/2014/main" id="{E067C105-1CEF-584F-A511-47FFD8134067}"/>
                  </a:ext>
                </a:extLst>
              </p:cNvPr>
              <p:cNvSpPr/>
              <p:nvPr/>
            </p:nvSpPr>
            <p:spPr>
              <a:xfrm rot="5400000">
                <a:off x="5698345" y="3318393"/>
                <a:ext cx="1713075" cy="2147492"/>
              </a:xfrm>
              <a:custGeom>
                <a:avLst/>
                <a:gdLst>
                  <a:gd name="connsiteX0" fmla="*/ 0 w 4851038"/>
                  <a:gd name="connsiteY0" fmla="*/ 2953426 h 6081207"/>
                  <a:gd name="connsiteX1" fmla="*/ 1203508 w 4851038"/>
                  <a:gd name="connsiteY1" fmla="*/ 1457554 h 6081207"/>
                  <a:gd name="connsiteX2" fmla="*/ 30830 w 4851038"/>
                  <a:gd name="connsiteY2" fmla="*/ 0 h 6081207"/>
                  <a:gd name="connsiteX3" fmla="*/ 148106 w 4851038"/>
                  <a:gd name="connsiteY3" fmla="*/ 8732 h 6081207"/>
                  <a:gd name="connsiteX4" fmla="*/ 4276040 w 4851038"/>
                  <a:gd name="connsiteY4" fmla="*/ 4338954 h 6081207"/>
                  <a:gd name="connsiteX5" fmla="*/ 4278596 w 4851038"/>
                  <a:gd name="connsiteY5" fmla="*/ 4439993 h 6081207"/>
                  <a:gd name="connsiteX6" fmla="*/ 4851038 w 4851038"/>
                  <a:gd name="connsiteY6" fmla="*/ 4439993 h 6081207"/>
                  <a:gd name="connsiteX7" fmla="*/ 2811130 w 4851038"/>
                  <a:gd name="connsiteY7" fmla="*/ 6081207 h 6081207"/>
                  <a:gd name="connsiteX8" fmla="*/ 771222 w 4851038"/>
                  <a:gd name="connsiteY8" fmla="*/ 4439993 h 6081207"/>
                  <a:gd name="connsiteX9" fmla="*/ 1336928 w 4851038"/>
                  <a:gd name="connsiteY9" fmla="*/ 4439993 h 6081207"/>
                  <a:gd name="connsiteX10" fmla="*/ 1335228 w 4851038"/>
                  <a:gd name="connsiteY10" fmla="*/ 4406346 h 6081207"/>
                  <a:gd name="connsiteX11" fmla="*/ 5829 w 4851038"/>
                  <a:gd name="connsiteY11" fmla="*/ 2954279 h 608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51038" h="6081207">
                    <a:moveTo>
                      <a:pt x="0" y="2953426"/>
                    </a:moveTo>
                    <a:lnTo>
                      <a:pt x="1203508" y="1457554"/>
                    </a:lnTo>
                    <a:lnTo>
                      <a:pt x="30830" y="0"/>
                    </a:lnTo>
                    <a:lnTo>
                      <a:pt x="148106" y="8732"/>
                    </a:lnTo>
                    <a:cubicBezTo>
                      <a:pt x="2391672" y="229427"/>
                      <a:pt x="4160825" y="2066009"/>
                      <a:pt x="4276040" y="4338954"/>
                    </a:cubicBezTo>
                    <a:lnTo>
                      <a:pt x="4278596" y="4439993"/>
                    </a:lnTo>
                    <a:lnTo>
                      <a:pt x="4851038" y="4439993"/>
                    </a:lnTo>
                    <a:lnTo>
                      <a:pt x="2811130" y="6081207"/>
                    </a:lnTo>
                    <a:lnTo>
                      <a:pt x="771222" y="4439993"/>
                    </a:lnTo>
                    <a:lnTo>
                      <a:pt x="1336928" y="4439993"/>
                    </a:lnTo>
                    <a:lnTo>
                      <a:pt x="1335228" y="4406346"/>
                    </a:lnTo>
                    <a:cubicBezTo>
                      <a:pt x="1261280" y="3678178"/>
                      <a:pt x="713947" y="3089956"/>
                      <a:pt x="5829" y="2954279"/>
                    </a:cubicBezTo>
                    <a:close/>
                  </a:path>
                </a:pathLst>
              </a:cu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38" name="TextBox 37">
                <a:extLst>
                  <a:ext uri="{FF2B5EF4-FFF2-40B4-BE49-F238E27FC236}">
                    <a16:creationId xmlns:a16="http://schemas.microsoft.com/office/drawing/2014/main" id="{1BA5758D-B06A-164F-96B8-6B714E82279D}"/>
                  </a:ext>
                </a:extLst>
              </p:cNvPr>
              <p:cNvSpPr txBox="1"/>
              <p:nvPr/>
            </p:nvSpPr>
            <p:spPr>
              <a:xfrm>
                <a:off x="5706898" y="4327627"/>
                <a:ext cx="472336" cy="401372"/>
              </a:xfrm>
              <a:prstGeom prst="rect">
                <a:avLst/>
              </a:prstGeom>
              <a:solidFill>
                <a:srgbClr val="16002B">
                  <a:alpha val="0"/>
                </a:srgbClr>
              </a:solidFill>
            </p:spPr>
            <p:txBody>
              <a:bodyPr wrap="none" rtlCol="0" anchor="ctr" anchorCtr="0">
                <a:spAutoFit/>
              </a:bodyPr>
              <a:lstStyle/>
              <a:p>
                <a:pPr algn="ctr">
                  <a:lnSpc>
                    <a:spcPct val="110000"/>
                  </a:lnSpc>
                </a:pPr>
                <a:r>
                  <a:rPr lang="en-US" sz="3000" b="1" dirty="0">
                    <a:solidFill>
                      <a:srgbClr val="16002B"/>
                    </a:solidFill>
                    <a:latin typeface="Montserrat SemiBold" pitchFamily="2" charset="77"/>
                    <a:ea typeface="League Spartan" charset="0"/>
                    <a:cs typeface="Poppins" pitchFamily="2" charset="77"/>
                  </a:rPr>
                  <a:t>03</a:t>
                </a:r>
              </a:p>
            </p:txBody>
          </p:sp>
          <p:pic>
            <p:nvPicPr>
              <p:cNvPr id="61" name="Graphic 60" descr="Checklist RTL">
                <a:extLst>
                  <a:ext uri="{FF2B5EF4-FFF2-40B4-BE49-F238E27FC236}">
                    <a16:creationId xmlns:a16="http://schemas.microsoft.com/office/drawing/2014/main" id="{75865B52-B112-4209-83FA-2D7B2A4045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416109" y="3934331"/>
                <a:ext cx="645815" cy="645815"/>
              </a:xfrm>
              <a:prstGeom prst="rect">
                <a:avLst/>
              </a:prstGeom>
            </p:spPr>
          </p:pic>
        </p:grpSp>
        <p:grpSp>
          <p:nvGrpSpPr>
            <p:cNvPr id="2" name="Group 1">
              <a:extLst>
                <a:ext uri="{FF2B5EF4-FFF2-40B4-BE49-F238E27FC236}">
                  <a16:creationId xmlns:a16="http://schemas.microsoft.com/office/drawing/2014/main" id="{1B43F0D3-982F-B742-949C-5137A221C9DB}"/>
                </a:ext>
              </a:extLst>
            </p:cNvPr>
            <p:cNvGrpSpPr/>
            <p:nvPr/>
          </p:nvGrpSpPr>
          <p:grpSpPr>
            <a:xfrm>
              <a:off x="6120288" y="1811798"/>
              <a:ext cx="1713991" cy="2148805"/>
              <a:chOff x="6120288" y="1811798"/>
              <a:chExt cx="1713991" cy="2148805"/>
            </a:xfrm>
          </p:grpSpPr>
          <p:sp>
            <p:nvSpPr>
              <p:cNvPr id="33" name="Freeform 32">
                <a:extLst>
                  <a:ext uri="{FF2B5EF4-FFF2-40B4-BE49-F238E27FC236}">
                    <a16:creationId xmlns:a16="http://schemas.microsoft.com/office/drawing/2014/main" id="{968448C3-E00F-DE4E-A8B8-5D2F36697F41}"/>
                  </a:ext>
                </a:extLst>
              </p:cNvPr>
              <p:cNvSpPr/>
              <p:nvPr/>
            </p:nvSpPr>
            <p:spPr>
              <a:xfrm rot="5400000">
                <a:off x="5902881" y="2029205"/>
                <a:ext cx="2148805" cy="1713991"/>
              </a:xfrm>
              <a:custGeom>
                <a:avLst/>
                <a:gdLst>
                  <a:gd name="connsiteX0" fmla="*/ 4443713 w 6084927"/>
                  <a:gd name="connsiteY0" fmla="*/ 4079819 h 4853633"/>
                  <a:gd name="connsiteX1" fmla="*/ 4443713 w 6084927"/>
                  <a:gd name="connsiteY1" fmla="*/ 0 h 4853633"/>
                  <a:gd name="connsiteX2" fmla="*/ 6084927 w 6084927"/>
                  <a:gd name="connsiteY2" fmla="*/ 2039910 h 4853633"/>
                  <a:gd name="connsiteX3" fmla="*/ 0 w 6084927"/>
                  <a:gd name="connsiteY3" fmla="*/ 4816737 h 4853633"/>
                  <a:gd name="connsiteX4" fmla="*/ 8488 w 6084927"/>
                  <a:gd name="connsiteY4" fmla="*/ 4702750 h 4853633"/>
                  <a:gd name="connsiteX5" fmla="*/ 4338710 w 6084927"/>
                  <a:gd name="connsiteY5" fmla="*/ 574816 h 4853633"/>
                  <a:gd name="connsiteX6" fmla="*/ 4443712 w 6084927"/>
                  <a:gd name="connsiteY6" fmla="*/ 572161 h 4853633"/>
                  <a:gd name="connsiteX7" fmla="*/ 4443712 w 6084927"/>
                  <a:gd name="connsiteY7" fmla="*/ 3513727 h 4853633"/>
                  <a:gd name="connsiteX8" fmla="*/ 4406101 w 6084927"/>
                  <a:gd name="connsiteY8" fmla="*/ 3515627 h 4853633"/>
                  <a:gd name="connsiteX9" fmla="*/ 2954035 w 6084927"/>
                  <a:gd name="connsiteY9" fmla="*/ 4845028 h 4853633"/>
                  <a:gd name="connsiteX10" fmla="*/ 2952776 w 6084927"/>
                  <a:gd name="connsiteY10" fmla="*/ 4853633 h 4853633"/>
                  <a:gd name="connsiteX11" fmla="*/ 1453459 w 6084927"/>
                  <a:gd name="connsiteY11" fmla="*/ 3647353 h 485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84927" h="4853633">
                    <a:moveTo>
                      <a:pt x="4443713" y="4079819"/>
                    </a:moveTo>
                    <a:lnTo>
                      <a:pt x="4443713" y="0"/>
                    </a:lnTo>
                    <a:lnTo>
                      <a:pt x="6084927" y="2039910"/>
                    </a:lnTo>
                    <a:close/>
                    <a:moveTo>
                      <a:pt x="0" y="4816737"/>
                    </a:moveTo>
                    <a:lnTo>
                      <a:pt x="8488" y="4702750"/>
                    </a:lnTo>
                    <a:cubicBezTo>
                      <a:pt x="229182" y="2459185"/>
                      <a:pt x="2065764" y="690032"/>
                      <a:pt x="4338710" y="574816"/>
                    </a:cubicBezTo>
                    <a:lnTo>
                      <a:pt x="4443712" y="572161"/>
                    </a:lnTo>
                    <a:lnTo>
                      <a:pt x="4443712" y="3513727"/>
                    </a:lnTo>
                    <a:lnTo>
                      <a:pt x="4406101" y="3515627"/>
                    </a:lnTo>
                    <a:cubicBezTo>
                      <a:pt x="3677933" y="3589575"/>
                      <a:pt x="3089712" y="4136909"/>
                      <a:pt x="2954035" y="4845028"/>
                    </a:cubicBezTo>
                    <a:lnTo>
                      <a:pt x="2952776" y="4853633"/>
                    </a:lnTo>
                    <a:lnTo>
                      <a:pt x="1453459" y="3647353"/>
                    </a:lnTo>
                    <a:close/>
                  </a:path>
                </a:pathLst>
              </a:custGeom>
              <a:noFill/>
              <a:ln w="25400">
                <a:solidFill>
                  <a:srgbClr val="1600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81" name="Freeform 80">
                <a:extLst>
                  <a:ext uri="{FF2B5EF4-FFF2-40B4-BE49-F238E27FC236}">
                    <a16:creationId xmlns:a16="http://schemas.microsoft.com/office/drawing/2014/main" id="{97E080E8-FE16-AD4F-8474-F087344020C5}"/>
                  </a:ext>
                </a:extLst>
              </p:cNvPr>
              <p:cNvSpPr/>
              <p:nvPr/>
            </p:nvSpPr>
            <p:spPr>
              <a:xfrm rot="5400000">
                <a:off x="5902881" y="2029205"/>
                <a:ext cx="2148805" cy="1713991"/>
              </a:xfrm>
              <a:custGeom>
                <a:avLst/>
                <a:gdLst>
                  <a:gd name="connsiteX0" fmla="*/ 4443713 w 6084927"/>
                  <a:gd name="connsiteY0" fmla="*/ 4079819 h 4853633"/>
                  <a:gd name="connsiteX1" fmla="*/ 4443713 w 6084927"/>
                  <a:gd name="connsiteY1" fmla="*/ 0 h 4853633"/>
                  <a:gd name="connsiteX2" fmla="*/ 6084927 w 6084927"/>
                  <a:gd name="connsiteY2" fmla="*/ 2039910 h 4853633"/>
                  <a:gd name="connsiteX3" fmla="*/ 0 w 6084927"/>
                  <a:gd name="connsiteY3" fmla="*/ 4816737 h 4853633"/>
                  <a:gd name="connsiteX4" fmla="*/ 8488 w 6084927"/>
                  <a:gd name="connsiteY4" fmla="*/ 4702750 h 4853633"/>
                  <a:gd name="connsiteX5" fmla="*/ 4338710 w 6084927"/>
                  <a:gd name="connsiteY5" fmla="*/ 574816 h 4853633"/>
                  <a:gd name="connsiteX6" fmla="*/ 4443712 w 6084927"/>
                  <a:gd name="connsiteY6" fmla="*/ 572161 h 4853633"/>
                  <a:gd name="connsiteX7" fmla="*/ 4443712 w 6084927"/>
                  <a:gd name="connsiteY7" fmla="*/ 3513727 h 4853633"/>
                  <a:gd name="connsiteX8" fmla="*/ 4406101 w 6084927"/>
                  <a:gd name="connsiteY8" fmla="*/ 3515627 h 4853633"/>
                  <a:gd name="connsiteX9" fmla="*/ 2954035 w 6084927"/>
                  <a:gd name="connsiteY9" fmla="*/ 4845028 h 4853633"/>
                  <a:gd name="connsiteX10" fmla="*/ 2952776 w 6084927"/>
                  <a:gd name="connsiteY10" fmla="*/ 4853633 h 4853633"/>
                  <a:gd name="connsiteX11" fmla="*/ 1453459 w 6084927"/>
                  <a:gd name="connsiteY11" fmla="*/ 3647353 h 4853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084927" h="4853633">
                    <a:moveTo>
                      <a:pt x="4443713" y="4079819"/>
                    </a:moveTo>
                    <a:lnTo>
                      <a:pt x="4443713" y="0"/>
                    </a:lnTo>
                    <a:lnTo>
                      <a:pt x="6084927" y="2039910"/>
                    </a:lnTo>
                    <a:close/>
                    <a:moveTo>
                      <a:pt x="0" y="4816737"/>
                    </a:moveTo>
                    <a:lnTo>
                      <a:pt x="8488" y="4702750"/>
                    </a:lnTo>
                    <a:cubicBezTo>
                      <a:pt x="229182" y="2459185"/>
                      <a:pt x="2065764" y="690032"/>
                      <a:pt x="4338710" y="574816"/>
                    </a:cubicBezTo>
                    <a:lnTo>
                      <a:pt x="4443712" y="572161"/>
                    </a:lnTo>
                    <a:lnTo>
                      <a:pt x="4443712" y="3513727"/>
                    </a:lnTo>
                    <a:lnTo>
                      <a:pt x="4406101" y="3515627"/>
                    </a:lnTo>
                    <a:cubicBezTo>
                      <a:pt x="3677933" y="3589575"/>
                      <a:pt x="3089712" y="4136909"/>
                      <a:pt x="2954035" y="4845028"/>
                    </a:cubicBezTo>
                    <a:lnTo>
                      <a:pt x="2952776" y="4853633"/>
                    </a:lnTo>
                    <a:lnTo>
                      <a:pt x="1453459" y="3647353"/>
                    </a:lnTo>
                    <a:close/>
                  </a:path>
                </a:pathLst>
              </a:cu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10000"/>
                  </a:lnSpc>
                </a:pPr>
                <a:endParaRPr lang="en-US" sz="900" dirty="0">
                  <a:latin typeface="Arial" panose="020B0604020202020204" pitchFamily="34" charset="0"/>
                </a:endParaRPr>
              </a:p>
            </p:txBody>
          </p:sp>
          <p:sp>
            <p:nvSpPr>
              <p:cNvPr id="39" name="TextBox 38">
                <a:extLst>
                  <a:ext uri="{FF2B5EF4-FFF2-40B4-BE49-F238E27FC236}">
                    <a16:creationId xmlns:a16="http://schemas.microsoft.com/office/drawing/2014/main" id="{7F8A3664-E360-3648-90C6-85B65E6B8EE1}"/>
                  </a:ext>
                </a:extLst>
              </p:cNvPr>
              <p:cNvSpPr txBox="1"/>
              <p:nvPr/>
            </p:nvSpPr>
            <p:spPr>
              <a:xfrm>
                <a:off x="6877746" y="3236051"/>
                <a:ext cx="472336" cy="401372"/>
              </a:xfrm>
              <a:prstGeom prst="rect">
                <a:avLst/>
              </a:prstGeom>
              <a:noFill/>
            </p:spPr>
            <p:txBody>
              <a:bodyPr wrap="none" rtlCol="0" anchor="ctr" anchorCtr="0">
                <a:spAutoFit/>
              </a:bodyPr>
              <a:lstStyle/>
              <a:p>
                <a:pPr algn="ctr">
                  <a:lnSpc>
                    <a:spcPct val="110000"/>
                  </a:lnSpc>
                </a:pPr>
                <a:r>
                  <a:rPr lang="en-US" sz="3000" b="1" dirty="0">
                    <a:solidFill>
                      <a:srgbClr val="16002B"/>
                    </a:solidFill>
                    <a:latin typeface="Montserrat SemiBold" pitchFamily="2" charset="77"/>
                    <a:ea typeface="League Spartan" charset="0"/>
                    <a:cs typeface="Poppins" pitchFamily="2" charset="77"/>
                  </a:rPr>
                  <a:t>02</a:t>
                </a:r>
              </a:p>
            </p:txBody>
          </p:sp>
          <p:pic>
            <p:nvPicPr>
              <p:cNvPr id="62" name="Graphic 61" descr="Checkmark">
                <a:extLst>
                  <a:ext uri="{FF2B5EF4-FFF2-40B4-BE49-F238E27FC236}">
                    <a16:creationId xmlns:a16="http://schemas.microsoft.com/office/drawing/2014/main" id="{C2002BE1-F5EA-4875-BE24-CB6838694B4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618293" y="2417105"/>
                <a:ext cx="645815" cy="645815"/>
              </a:xfrm>
              <a:prstGeom prst="rect">
                <a:avLst/>
              </a:prstGeom>
            </p:spPr>
          </p:pic>
        </p:grpSp>
      </p:grpSp>
      <p:sp>
        <p:nvSpPr>
          <p:cNvPr id="63" name="TextBox 62">
            <a:extLst>
              <a:ext uri="{FF2B5EF4-FFF2-40B4-BE49-F238E27FC236}">
                <a16:creationId xmlns:a16="http://schemas.microsoft.com/office/drawing/2014/main" id="{E7BF434E-F033-4EA7-9B1C-B0B12648D51C}"/>
              </a:ext>
            </a:extLst>
          </p:cNvPr>
          <p:cNvSpPr txBox="1"/>
          <p:nvPr/>
        </p:nvSpPr>
        <p:spPr>
          <a:xfrm>
            <a:off x="1842041" y="3896795"/>
            <a:ext cx="2141331" cy="253852"/>
          </a:xfrm>
          <a:prstGeom prst="rect">
            <a:avLst/>
          </a:prstGeom>
          <a:noFill/>
        </p:spPr>
        <p:txBody>
          <a:bodyPr wrap="square" lIns="0" tIns="0" rIns="0" bIns="0" rtlCol="0" anchor="b" anchorCtr="0">
            <a:spAutoFit/>
          </a:bodyPr>
          <a:lstStyle/>
          <a:p>
            <a:pPr algn="r">
              <a:lnSpc>
                <a:spcPct val="110000"/>
              </a:lnSpc>
            </a:pPr>
            <a:r>
              <a:rPr lang="en-US" sz="1600" b="1" dirty="0">
                <a:solidFill>
                  <a:srgbClr val="717171"/>
                </a:solidFill>
                <a:latin typeface="Montserrat SemiBold" pitchFamily="2" charset="77"/>
                <a:ea typeface="League Spartan" charset="0"/>
                <a:cs typeface="Poppins" pitchFamily="2" charset="77"/>
              </a:rPr>
              <a:t>04 Evaluation</a:t>
            </a:r>
          </a:p>
        </p:txBody>
      </p:sp>
      <p:sp>
        <p:nvSpPr>
          <p:cNvPr id="30" name="Subtitle 2">
            <a:extLst>
              <a:ext uri="{FF2B5EF4-FFF2-40B4-BE49-F238E27FC236}">
                <a16:creationId xmlns:a16="http://schemas.microsoft.com/office/drawing/2014/main" id="{AF111402-1211-4C21-A976-DD57808BC765}"/>
              </a:ext>
            </a:extLst>
          </p:cNvPr>
          <p:cNvSpPr txBox="1">
            <a:spLocks/>
          </p:cNvSpPr>
          <p:nvPr/>
        </p:nvSpPr>
        <p:spPr>
          <a:xfrm>
            <a:off x="1072661" y="5777745"/>
            <a:ext cx="6933101" cy="596574"/>
          </a:xfrm>
          <a:prstGeom prst="rect">
            <a:avLst/>
          </a:prstGeom>
        </p:spPr>
        <p:txBody>
          <a:bodyPr vert="horz" wrap="square" lIns="0" tIns="0" rIns="0" bIns="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gn="l">
              <a:lnSpc>
                <a:spcPct val="110000"/>
              </a:lnSpc>
            </a:pPr>
            <a:r>
              <a:rPr lang="en-US" sz="12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If you are successfully awarded the grant, move through the phases of Grant Performance Management followed by the phases of Grant Management Continuous Improvement to optimize the Grant Management Process.</a:t>
            </a:r>
          </a:p>
        </p:txBody>
      </p:sp>
      <p:grpSp>
        <p:nvGrpSpPr>
          <p:cNvPr id="11" name="Group 10">
            <a:extLst>
              <a:ext uri="{FF2B5EF4-FFF2-40B4-BE49-F238E27FC236}">
                <a16:creationId xmlns:a16="http://schemas.microsoft.com/office/drawing/2014/main" id="{91DF4532-59E9-6C4F-A2BD-56BA9B5B67FF}"/>
              </a:ext>
            </a:extLst>
          </p:cNvPr>
          <p:cNvGrpSpPr/>
          <p:nvPr/>
        </p:nvGrpSpPr>
        <p:grpSpPr>
          <a:xfrm>
            <a:off x="1072661" y="5185937"/>
            <a:ext cx="1938528" cy="432433"/>
            <a:chOff x="1596525" y="5088401"/>
            <a:chExt cx="1938528" cy="432433"/>
          </a:xfrm>
        </p:grpSpPr>
        <p:sp>
          <p:nvSpPr>
            <p:cNvPr id="41" name="TextBox 40">
              <a:extLst>
                <a:ext uri="{FF2B5EF4-FFF2-40B4-BE49-F238E27FC236}">
                  <a16:creationId xmlns:a16="http://schemas.microsoft.com/office/drawing/2014/main" id="{59D27DF0-05F4-0C4E-93BC-49B68C9F2D7A}"/>
                </a:ext>
              </a:extLst>
            </p:cNvPr>
            <p:cNvSpPr txBox="1"/>
            <p:nvPr/>
          </p:nvSpPr>
          <p:spPr>
            <a:xfrm>
              <a:off x="1694062" y="5088401"/>
              <a:ext cx="1730214" cy="253852"/>
            </a:xfrm>
            <a:prstGeom prst="rect">
              <a:avLst/>
            </a:prstGeom>
            <a:noFill/>
          </p:spPr>
          <p:txBody>
            <a:bodyPr wrap="square" lIns="0" tIns="0" rIns="0" bIns="0" rtlCol="0" anchor="b" anchorCtr="0">
              <a:spAutoFit/>
            </a:bodyPr>
            <a:lstStyle/>
            <a:p>
              <a:pPr algn="ctr">
                <a:lnSpc>
                  <a:spcPct val="110000"/>
                </a:lnSpc>
              </a:pPr>
              <a:r>
                <a:rPr lang="en-US" sz="1600" b="1" dirty="0">
                  <a:solidFill>
                    <a:srgbClr val="717171"/>
                  </a:solidFill>
                  <a:latin typeface="Montserrat SemiBold" pitchFamily="2" charset="77"/>
                  <a:ea typeface="League Spartan" charset="0"/>
                  <a:cs typeface="Poppins" pitchFamily="2" charset="77"/>
                </a:rPr>
                <a:t>Grant Awarded</a:t>
              </a:r>
            </a:p>
          </p:txBody>
        </p:sp>
        <p:cxnSp>
          <p:nvCxnSpPr>
            <p:cNvPr id="42" name="Straight Arrow Connector 41">
              <a:extLst>
                <a:ext uri="{FF2B5EF4-FFF2-40B4-BE49-F238E27FC236}">
                  <a16:creationId xmlns:a16="http://schemas.microsoft.com/office/drawing/2014/main" id="{83D5BA8A-7117-A54C-980B-FC115B7DCCB8}"/>
                </a:ext>
              </a:extLst>
            </p:cNvPr>
            <p:cNvCxnSpPr>
              <a:cxnSpLocks/>
            </p:cNvCxnSpPr>
            <p:nvPr/>
          </p:nvCxnSpPr>
          <p:spPr>
            <a:xfrm>
              <a:off x="1596525" y="5140379"/>
              <a:ext cx="0" cy="380455"/>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FC6172DF-86CB-5C47-8278-B23D8C595FB8}"/>
                </a:ext>
              </a:extLst>
            </p:cNvPr>
            <p:cNvCxnSpPr>
              <a:cxnSpLocks/>
            </p:cNvCxnSpPr>
            <p:nvPr/>
          </p:nvCxnSpPr>
          <p:spPr>
            <a:xfrm>
              <a:off x="3535053" y="5140379"/>
              <a:ext cx="0" cy="380455"/>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28771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7912171" y="1227518"/>
            <a:ext cx="3783582" cy="456696"/>
          </a:xfrm>
        </p:spPr>
        <p:txBody>
          <a:bodyPr/>
          <a:lstStyle/>
          <a:p>
            <a:r>
              <a:rPr lang="en-US" dirty="0">
                <a:solidFill>
                  <a:srgbClr val="F8C435"/>
                </a:solidFill>
              </a:rPr>
              <a:t>Loans, on the other hand…</a:t>
            </a:r>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p:txBody>
          <a:bodyPr/>
          <a:lstStyle/>
          <a:p>
            <a:r>
              <a:rPr lang="en-US" dirty="0">
                <a:solidFill>
                  <a:srgbClr val="2576B7"/>
                </a:solidFill>
              </a:rPr>
              <a:t>What are grants?</a:t>
            </a:r>
          </a:p>
        </p:txBody>
      </p:sp>
      <p:sp>
        <p:nvSpPr>
          <p:cNvPr id="15" name="object 19">
            <a:extLst>
              <a:ext uri="{FF2B5EF4-FFF2-40B4-BE49-F238E27FC236}">
                <a16:creationId xmlns:a16="http://schemas.microsoft.com/office/drawing/2014/main" id="{07D0A3C8-43C2-9A42-BDE5-4C44F613756D}"/>
              </a:ext>
            </a:extLst>
          </p:cNvPr>
          <p:cNvSpPr/>
          <p:nvPr/>
        </p:nvSpPr>
        <p:spPr>
          <a:xfrm rot="10800000" flipH="1">
            <a:off x="7417440" y="894977"/>
            <a:ext cx="379861" cy="5071871"/>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endParaRPr sz="662" dirty="0">
              <a:latin typeface="Roboto Condensed Light" panose="02000000000000000000" pitchFamily="2" charset="0"/>
            </a:endParaRPr>
          </a:p>
        </p:txBody>
      </p:sp>
      <p:sp>
        <p:nvSpPr>
          <p:cNvPr id="23" name="Text Placeholder 6">
            <a:extLst>
              <a:ext uri="{FF2B5EF4-FFF2-40B4-BE49-F238E27FC236}">
                <a16:creationId xmlns:a16="http://schemas.microsoft.com/office/drawing/2014/main" id="{C0993190-C877-3D41-8E0E-B87780A65E45}"/>
              </a:ext>
            </a:extLst>
          </p:cNvPr>
          <p:cNvSpPr txBox="1">
            <a:spLocks/>
          </p:cNvSpPr>
          <p:nvPr/>
        </p:nvSpPr>
        <p:spPr>
          <a:xfrm>
            <a:off x="497835" y="1233098"/>
            <a:ext cx="5686987" cy="456696"/>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And how do they differ from loans?</a:t>
            </a:r>
          </a:p>
        </p:txBody>
      </p:sp>
      <p:sp>
        <p:nvSpPr>
          <p:cNvPr id="24" name="Text Placeholder 7">
            <a:extLst>
              <a:ext uri="{FF2B5EF4-FFF2-40B4-BE49-F238E27FC236}">
                <a16:creationId xmlns:a16="http://schemas.microsoft.com/office/drawing/2014/main" id="{F2E898C7-A1DC-D745-BBB2-F0F0CB08192A}"/>
              </a:ext>
            </a:extLst>
          </p:cNvPr>
          <p:cNvSpPr txBox="1">
            <a:spLocks/>
          </p:cNvSpPr>
          <p:nvPr/>
        </p:nvSpPr>
        <p:spPr>
          <a:xfrm>
            <a:off x="354106" y="1837509"/>
            <a:ext cx="6490831" cy="3474720"/>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r>
              <a:rPr lang="en-CA" dirty="0">
                <a:solidFill>
                  <a:srgbClr val="000000"/>
                </a:solidFill>
                <a:latin typeface="Montserrat" panose="00000500000000000000" pitchFamily="2" charset="0"/>
              </a:rPr>
              <a:t>A grant is a form of financial assistance.</a:t>
            </a:r>
          </a:p>
          <a:p>
            <a:pPr marL="184150" indent="-184150">
              <a:buFont typeface="Arial" panose="020B0604020202020204" pitchFamily="34" charset="0"/>
              <a:buChar char="•"/>
            </a:pPr>
            <a:r>
              <a:rPr lang="en-CA" dirty="0">
                <a:solidFill>
                  <a:srgbClr val="000000"/>
                </a:solidFill>
                <a:latin typeface="Montserrat" panose="00000500000000000000" pitchFamily="2" charset="0"/>
              </a:rPr>
              <a:t>A grant is an award that often comes in a monetary form from a corporation, foundation, or government.</a:t>
            </a:r>
          </a:p>
          <a:p>
            <a:pPr marL="184150" indent="-184150">
              <a:buFont typeface="Arial" panose="020B0604020202020204" pitchFamily="34" charset="0"/>
              <a:buChar char="•"/>
            </a:pPr>
            <a:r>
              <a:rPr lang="en-CA" dirty="0">
                <a:solidFill>
                  <a:srgbClr val="000000"/>
                </a:solidFill>
                <a:latin typeface="Montserrat"/>
              </a:rPr>
              <a:t>Grants are applied for and often required to be used for a very specific reason, project, or initiative. The award cannot be transferred to a different initiative that is deemed more worthy of the funds by the organization.</a:t>
            </a:r>
          </a:p>
          <a:p>
            <a:pPr marL="184150" indent="-184150">
              <a:buFont typeface="Arial" panose="020B0604020202020204" pitchFamily="34" charset="0"/>
              <a:buChar char="•"/>
            </a:pPr>
            <a:r>
              <a:rPr lang="en-CA" dirty="0">
                <a:solidFill>
                  <a:srgbClr val="000000"/>
                </a:solidFill>
                <a:latin typeface="Montserrat"/>
              </a:rPr>
              <a:t>A grant involves the organization preparing and submitting an application that will be reviewed by a group who will select the application(s) they consider the most deserving.</a:t>
            </a:r>
          </a:p>
          <a:p>
            <a:pPr marL="184150" indent="-184150">
              <a:buFont typeface="Arial" panose="020B0604020202020204" pitchFamily="34" charset="0"/>
              <a:buChar char="•"/>
            </a:pPr>
            <a:r>
              <a:rPr lang="en-CA" dirty="0">
                <a:solidFill>
                  <a:srgbClr val="000000"/>
                </a:solidFill>
                <a:latin typeface="Montserrat" panose="00000500000000000000" pitchFamily="2" charset="0"/>
              </a:rPr>
              <a:t>Governments and their associated agencies are some of the most common sources of grants.</a:t>
            </a:r>
          </a:p>
        </p:txBody>
      </p:sp>
      <p:sp>
        <p:nvSpPr>
          <p:cNvPr id="25" name="Text Placeholder 7">
            <a:extLst>
              <a:ext uri="{FF2B5EF4-FFF2-40B4-BE49-F238E27FC236}">
                <a16:creationId xmlns:a16="http://schemas.microsoft.com/office/drawing/2014/main" id="{7ADC85E1-A98B-1847-B2C4-B319B6276C03}"/>
              </a:ext>
            </a:extLst>
          </p:cNvPr>
          <p:cNvSpPr txBox="1">
            <a:spLocks/>
          </p:cNvSpPr>
          <p:nvPr/>
        </p:nvSpPr>
        <p:spPr>
          <a:xfrm>
            <a:off x="7912171" y="1631635"/>
            <a:ext cx="3169117" cy="433521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ts val="2000"/>
              </a:lnSpc>
              <a:buFont typeface="Arial" panose="020B0604020202020204" pitchFamily="34" charset="0"/>
              <a:buChar char="•"/>
            </a:pPr>
            <a:r>
              <a:rPr lang="en-CA" sz="1600" dirty="0">
                <a:solidFill>
                  <a:srgbClr val="000000"/>
                </a:solidFill>
                <a:ea typeface="Roboto Condensed Light" panose="02000000000000000000" pitchFamily="2" charset="0"/>
              </a:rPr>
              <a:t>Loans are also considered a form of financial assistance.</a:t>
            </a:r>
          </a:p>
          <a:p>
            <a:pPr marL="285750" indent="-285750">
              <a:lnSpc>
                <a:spcPts val="2000"/>
              </a:lnSpc>
              <a:buFont typeface="Arial" panose="020B0604020202020204" pitchFamily="34" charset="0"/>
              <a:buChar char="•"/>
            </a:pPr>
            <a:r>
              <a:rPr lang="en-CA" sz="1600" dirty="0">
                <a:solidFill>
                  <a:srgbClr val="000000"/>
                </a:solidFill>
                <a:ea typeface="Roboto Condensed Light" panose="02000000000000000000" pitchFamily="2" charset="0"/>
              </a:rPr>
              <a:t>Loans will need to be repaid and generally at a higher amount than originally borrowed once interest has been calculated.</a:t>
            </a:r>
          </a:p>
          <a:p>
            <a:pPr marL="285750" indent="-285750">
              <a:lnSpc>
                <a:spcPts val="2000"/>
              </a:lnSpc>
              <a:buFont typeface="Arial" panose="020B0604020202020204" pitchFamily="34" charset="0"/>
              <a:buChar char="•"/>
            </a:pPr>
            <a:r>
              <a:rPr lang="en-CA" sz="1600" dirty="0">
                <a:solidFill>
                  <a:srgbClr val="000000"/>
                </a:solidFill>
                <a:ea typeface="Roboto Condensed Light" panose="02000000000000000000" pitchFamily="2" charset="0"/>
              </a:rPr>
              <a:t>The source of loans varies and includes financial institutions and other agencies related to this sector.</a:t>
            </a:r>
          </a:p>
          <a:p>
            <a:pPr marL="285750" indent="-285750">
              <a:lnSpc>
                <a:spcPts val="2000"/>
              </a:lnSpc>
              <a:buFont typeface="Arial" panose="020B0604020202020204" pitchFamily="34" charset="0"/>
              <a:buChar char="•"/>
            </a:pPr>
            <a:r>
              <a:rPr lang="en-CA" sz="1600" dirty="0">
                <a:solidFill>
                  <a:srgbClr val="000000"/>
                </a:solidFill>
                <a:ea typeface="Roboto Condensed Light" panose="02000000000000000000" pitchFamily="2" charset="0"/>
              </a:rPr>
              <a:t>Loans require an application and are generally awarded based on eligibility (and not merit).</a:t>
            </a:r>
          </a:p>
          <a:p>
            <a:pPr marL="182563" indent="-182563">
              <a:lnSpc>
                <a:spcPts val="2000"/>
              </a:lnSpc>
              <a:buFont typeface="+mj-lt"/>
              <a:buAutoNum type="arabicPeriod"/>
            </a:pPr>
            <a:endParaRPr lang="en-CA" sz="1600" dirty="0">
              <a:solidFill>
                <a:srgbClr val="000000"/>
              </a:solidFill>
              <a:ea typeface="Roboto Condensed Light" panose="02000000000000000000" pitchFamily="2" charset="0"/>
            </a:endParaRPr>
          </a:p>
        </p:txBody>
      </p:sp>
      <p:sp>
        <p:nvSpPr>
          <p:cNvPr id="8" name="Text Placeholder 7">
            <a:extLst>
              <a:ext uri="{FF2B5EF4-FFF2-40B4-BE49-F238E27FC236}">
                <a16:creationId xmlns:a16="http://schemas.microsoft.com/office/drawing/2014/main" id="{7F320B16-95E0-48C9-AA94-1CF0E05C9414}"/>
              </a:ext>
            </a:extLst>
          </p:cNvPr>
          <p:cNvSpPr txBox="1">
            <a:spLocks/>
          </p:cNvSpPr>
          <p:nvPr/>
        </p:nvSpPr>
        <p:spPr>
          <a:xfrm>
            <a:off x="354106" y="6078797"/>
            <a:ext cx="8600236" cy="779203"/>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000" dirty="0">
                <a:solidFill>
                  <a:schemeClr val="tx2"/>
                </a:solidFill>
                <a:ea typeface="Roboto Condensed Light" panose="02000000000000000000" pitchFamily="2" charset="0"/>
              </a:rPr>
              <a:t>Sources:</a:t>
            </a:r>
          </a:p>
          <a:p>
            <a:pPr>
              <a:lnSpc>
                <a:spcPct val="100000"/>
              </a:lnSpc>
              <a:spcBef>
                <a:spcPts val="0"/>
              </a:spcBef>
            </a:pPr>
            <a:r>
              <a:rPr lang="en-US" sz="1000" dirty="0">
                <a:solidFill>
                  <a:schemeClr val="tx2"/>
                </a:solidFill>
                <a:ea typeface="Roboto Condensed Light" panose="02000000000000000000" pitchFamily="2" charset="0"/>
              </a:rPr>
              <a:t>Chinook Indian Nation. “Wanted, An Experienced Contract-Based Grant Writer.” </a:t>
            </a:r>
            <a:r>
              <a:rPr lang="en-US" sz="1000" i="1" dirty="0">
                <a:solidFill>
                  <a:schemeClr val="tx2"/>
                </a:solidFill>
                <a:ea typeface="Roboto Condensed Light" panose="02000000000000000000" pitchFamily="2" charset="0"/>
              </a:rPr>
              <a:t>Chinook Indian Nation.</a:t>
            </a:r>
          </a:p>
          <a:p>
            <a:pPr>
              <a:lnSpc>
                <a:spcPct val="100000"/>
              </a:lnSpc>
              <a:spcBef>
                <a:spcPts val="0"/>
              </a:spcBef>
            </a:pPr>
            <a:r>
              <a:rPr lang="en-US" sz="1000" dirty="0">
                <a:solidFill>
                  <a:schemeClr val="tx2"/>
                </a:solidFill>
                <a:ea typeface="Roboto Condensed Light" panose="02000000000000000000" pitchFamily="2" charset="0"/>
              </a:rPr>
              <a:t>Granted Consulting. “The Difference Between a Grant and a Loan.” </a:t>
            </a:r>
            <a:r>
              <a:rPr lang="en-US" sz="1000" i="1" dirty="0">
                <a:solidFill>
                  <a:schemeClr val="tx2"/>
                </a:solidFill>
                <a:ea typeface="Roboto Condensed Light" panose="02000000000000000000" pitchFamily="2" charset="0"/>
              </a:rPr>
              <a:t>Granted Consulting, </a:t>
            </a:r>
            <a:r>
              <a:rPr lang="en-US" sz="1000" dirty="0">
                <a:solidFill>
                  <a:schemeClr val="tx2"/>
                </a:solidFill>
                <a:ea typeface="Roboto Condensed Light" panose="02000000000000000000" pitchFamily="2" charset="0"/>
              </a:rPr>
              <a:t>16 Mar. 2020.</a:t>
            </a:r>
          </a:p>
          <a:p>
            <a:pPr>
              <a:lnSpc>
                <a:spcPct val="100000"/>
              </a:lnSpc>
              <a:spcBef>
                <a:spcPts val="0"/>
              </a:spcBef>
            </a:pPr>
            <a:r>
              <a:rPr lang="en-US" sz="1000" dirty="0">
                <a:solidFill>
                  <a:schemeClr val="tx2"/>
                </a:solidFill>
                <a:ea typeface="Roboto Condensed Light" panose="02000000000000000000" pitchFamily="2" charset="0"/>
              </a:rPr>
              <a:t>Market Business News. “What is a grant? Definition and meaning.” </a:t>
            </a:r>
            <a:r>
              <a:rPr lang="en-US" sz="1000" i="1" dirty="0">
                <a:solidFill>
                  <a:schemeClr val="tx2"/>
                </a:solidFill>
                <a:ea typeface="Roboto Condensed Light" panose="02000000000000000000" pitchFamily="2" charset="0"/>
              </a:rPr>
              <a:t>Market Business News,</a:t>
            </a:r>
            <a:r>
              <a:rPr lang="en-US" sz="1000" dirty="0">
                <a:solidFill>
                  <a:schemeClr val="tx2"/>
                </a:solidFill>
                <a:ea typeface="Roboto Condensed Light" panose="02000000000000000000" pitchFamily="2" charset="0"/>
              </a:rPr>
              <a:t> 2020. </a:t>
            </a:r>
          </a:p>
        </p:txBody>
      </p:sp>
    </p:spTree>
    <p:extLst>
      <p:ext uri="{BB962C8B-B14F-4D97-AF65-F5344CB8AC3E}">
        <p14:creationId xmlns:p14="http://schemas.microsoft.com/office/powerpoint/2010/main" val="2220319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p:txBody>
          <a:bodyPr/>
          <a:lstStyle/>
          <a:p>
            <a:r>
              <a:rPr lang="en-US" dirty="0">
                <a:solidFill>
                  <a:srgbClr val="F17A26"/>
                </a:solidFill>
              </a:rPr>
              <a:t>Why are they worth pursuing?</a:t>
            </a:r>
          </a:p>
        </p:txBody>
      </p:sp>
      <p:sp>
        <p:nvSpPr>
          <p:cNvPr id="3" name="Title 2">
            <a:extLst>
              <a:ext uri="{FF2B5EF4-FFF2-40B4-BE49-F238E27FC236}">
                <a16:creationId xmlns:a16="http://schemas.microsoft.com/office/drawing/2014/main" id="{F68B145A-C295-1547-A8EA-92502FAB1EA7}"/>
              </a:ext>
            </a:extLst>
          </p:cNvPr>
          <p:cNvSpPr>
            <a:spLocks noGrp="1"/>
          </p:cNvSpPr>
          <p:nvPr>
            <p:ph type="title"/>
          </p:nvPr>
        </p:nvSpPr>
        <p:spPr>
          <a:xfrm>
            <a:off x="377363" y="530021"/>
            <a:ext cx="6881853" cy="1130188"/>
          </a:xfrm>
        </p:spPr>
        <p:txBody>
          <a:bodyPr/>
          <a:lstStyle/>
          <a:p>
            <a:r>
              <a:rPr lang="en-US" dirty="0">
                <a:latin typeface="Montserrat SemiBold"/>
                <a:cs typeface="Arial"/>
              </a:rPr>
              <a:t>The importance of grants for organizations </a:t>
            </a:r>
            <a:endParaRPr lang="en-US" dirty="0"/>
          </a:p>
        </p:txBody>
      </p:sp>
      <p:sp>
        <p:nvSpPr>
          <p:cNvPr id="4" name="Text Placeholder 3">
            <a:extLst>
              <a:ext uri="{FF2B5EF4-FFF2-40B4-BE49-F238E27FC236}">
                <a16:creationId xmlns:a16="http://schemas.microsoft.com/office/drawing/2014/main" id="{29B45843-4793-0D46-ADB9-5222430FB6D3}"/>
              </a:ext>
            </a:extLst>
          </p:cNvPr>
          <p:cNvSpPr>
            <a:spLocks noGrp="1"/>
          </p:cNvSpPr>
          <p:nvPr>
            <p:ph type="body" sz="quarter" idx="14"/>
          </p:nvPr>
        </p:nvSpPr>
        <p:spPr>
          <a:xfrm>
            <a:off x="8334130" y="2113306"/>
            <a:ext cx="3622433" cy="3007372"/>
          </a:xfrm>
        </p:spPr>
        <p:txBody>
          <a:bodyPr/>
          <a:lstStyle/>
          <a:p>
            <a:pPr marL="13970">
              <a:lnSpc>
                <a:spcPct val="120000"/>
              </a:lnSpc>
            </a:pPr>
            <a:endParaRPr lang="en-US" sz="2400" dirty="0">
              <a:latin typeface="Montserrat Medium"/>
              <a:cs typeface="Arial"/>
            </a:endParaRPr>
          </a:p>
          <a:p>
            <a:pPr marL="13970">
              <a:lnSpc>
                <a:spcPct val="120000"/>
              </a:lnSpc>
            </a:pPr>
            <a:r>
              <a:rPr lang="en-US" sz="2400" dirty="0">
                <a:latin typeface="Montserrat Medium"/>
                <a:cs typeface="Arial"/>
              </a:rPr>
              <a:t>“The funds allowed us to provide all clinicians with new equipment, and more importantly clients were now reconnected with clinicians.”</a:t>
            </a:r>
            <a:endParaRPr lang="en-US" sz="2400" dirty="0"/>
          </a:p>
          <a:p>
            <a:pPr marL="13970">
              <a:lnSpc>
                <a:spcPct val="120000"/>
              </a:lnSpc>
            </a:pPr>
            <a:r>
              <a:rPr lang="en-US" sz="1200" dirty="0">
                <a:latin typeface="Montserrat Medium"/>
                <a:cs typeface="Arial"/>
              </a:rPr>
              <a:t>–Jenni Pollen, Preferred Behavioral Health Group, quoted in </a:t>
            </a:r>
            <a:r>
              <a:rPr lang="en-US" sz="1200" i="1" dirty="0">
                <a:latin typeface="Montserrat Medium"/>
                <a:cs typeface="Arial"/>
              </a:rPr>
              <a:t>Healthcare IT News, </a:t>
            </a:r>
            <a:r>
              <a:rPr lang="en-US" sz="1200" dirty="0">
                <a:latin typeface="Montserrat Medium"/>
                <a:cs typeface="Arial"/>
              </a:rPr>
              <a:t>2021</a:t>
            </a:r>
          </a:p>
          <a:p>
            <a:pPr marL="13970">
              <a:lnSpc>
                <a:spcPct val="120000"/>
              </a:lnSpc>
            </a:pPr>
            <a:endParaRPr lang="en-US" sz="1400" dirty="0">
              <a:latin typeface="Montserrat Medium"/>
              <a:cs typeface="Arial"/>
            </a:endParaRPr>
          </a:p>
          <a:p>
            <a:pPr marL="13970">
              <a:lnSpc>
                <a:spcPct val="120000"/>
              </a:lnSpc>
            </a:pPr>
            <a:endParaRPr lang="en-US" sz="1400" dirty="0">
              <a:latin typeface="Montserrat Medium"/>
              <a:cs typeface="Arial"/>
            </a:endParaRPr>
          </a:p>
          <a:p>
            <a:pPr marL="13970">
              <a:lnSpc>
                <a:spcPct val="120000"/>
              </a:lnSpc>
            </a:pPr>
            <a:endParaRPr lang="en-US" sz="1400" dirty="0"/>
          </a:p>
        </p:txBody>
      </p:sp>
      <p:sp>
        <p:nvSpPr>
          <p:cNvPr id="8" name="Text Placeholder 7">
            <a:extLst>
              <a:ext uri="{FF2B5EF4-FFF2-40B4-BE49-F238E27FC236}">
                <a16:creationId xmlns:a16="http://schemas.microsoft.com/office/drawing/2014/main" id="{EF0A2FEC-8B02-6D42-864C-B8720FDC6A82}"/>
              </a:ext>
            </a:extLst>
          </p:cNvPr>
          <p:cNvSpPr>
            <a:spLocks noGrp="1"/>
          </p:cNvSpPr>
          <p:nvPr>
            <p:ph type="body" sz="quarter" idx="33"/>
          </p:nvPr>
        </p:nvSpPr>
        <p:spPr>
          <a:xfrm>
            <a:off x="374418" y="2352187"/>
            <a:ext cx="6678613" cy="3029438"/>
          </a:xfrm>
          <a:prstGeom prst="rect">
            <a:avLst/>
          </a:prstGeom>
        </p:spPr>
        <p:txBody>
          <a:bodyPr lIns="0" tIns="0" rIns="0" bIns="0" numCol="1" spcCol="292608" anchor="t"/>
          <a:lstStyle/>
          <a:p>
            <a:pPr marL="184150" indent="-184150"/>
            <a:r>
              <a:rPr lang="en-CA" dirty="0">
                <a:latin typeface="Roboto Condensed Light"/>
                <a:ea typeface="Roboto Condensed Light"/>
              </a:rPr>
              <a:t>Many organizations want to carry out vital projects and programs, but require funds to operate. Grants can be an advantageous way to secure these funds.</a:t>
            </a:r>
            <a:endParaRPr lang="en-CA" dirty="0"/>
          </a:p>
          <a:p>
            <a:pPr marL="184150" indent="-184150"/>
            <a:r>
              <a:rPr lang="en-CA" dirty="0">
                <a:latin typeface="Roboto Condensed Light"/>
                <a:ea typeface="Roboto Condensed Light"/>
              </a:rPr>
              <a:t>After analyzing your alternatives, your organization believes the use of grant funds may be the best method to implement certain projects.</a:t>
            </a:r>
            <a:endParaRPr lang="en-CA" dirty="0"/>
          </a:p>
          <a:p>
            <a:pPr marL="184150" indent="-184150"/>
            <a:r>
              <a:rPr lang="en-CA" dirty="0">
                <a:latin typeface="Roboto Condensed Light"/>
                <a:ea typeface="Roboto Condensed Light"/>
              </a:rPr>
              <a:t>Your organization may need to supplement the revenue it generates through its various enterprises. Grants can be one of the primary sources of this revenue.</a:t>
            </a:r>
            <a:endParaRPr lang="en-CA" dirty="0"/>
          </a:p>
          <a:p>
            <a:pPr marL="184150" indent="-184150"/>
            <a:r>
              <a:rPr lang="en-CA" dirty="0">
                <a:latin typeface="Roboto Condensed Light"/>
                <a:ea typeface="Roboto Condensed Light"/>
              </a:rPr>
              <a:t>Winning a grant elicits credibility, exposure, and an increased likelihood of being awarded more grants.</a:t>
            </a:r>
            <a:endParaRPr lang="en-CA" dirty="0"/>
          </a:p>
        </p:txBody>
      </p:sp>
      <p:sp>
        <p:nvSpPr>
          <p:cNvPr id="6" name="Text Placeholder 7">
            <a:extLst>
              <a:ext uri="{FF2B5EF4-FFF2-40B4-BE49-F238E27FC236}">
                <a16:creationId xmlns:a16="http://schemas.microsoft.com/office/drawing/2014/main" id="{0067B020-DCF9-4F53-BA1A-67CC6C3B6DDB}"/>
              </a:ext>
            </a:extLst>
          </p:cNvPr>
          <p:cNvSpPr txBox="1">
            <a:spLocks/>
          </p:cNvSpPr>
          <p:nvPr/>
        </p:nvSpPr>
        <p:spPr>
          <a:xfrm>
            <a:off x="200025" y="5599783"/>
            <a:ext cx="7715250" cy="1117982"/>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000" dirty="0">
                <a:solidFill>
                  <a:srgbClr val="000000"/>
                </a:solidFill>
              </a:rPr>
              <a:t>Sources:</a:t>
            </a:r>
          </a:p>
          <a:p>
            <a:pPr>
              <a:lnSpc>
                <a:spcPct val="100000"/>
              </a:lnSpc>
              <a:spcBef>
                <a:spcPts val="0"/>
              </a:spcBef>
            </a:pPr>
            <a:r>
              <a:rPr lang="en-CA" sz="1000" dirty="0">
                <a:solidFill>
                  <a:srgbClr val="000000"/>
                </a:solidFill>
              </a:rPr>
              <a:t>Glatt, Carter. “GYT Technology Announces Continued Positive Impact for Tribal Nations’ Grant Activities.” </a:t>
            </a:r>
            <a:r>
              <a:rPr lang="en-CA" sz="1000" i="1" dirty="0">
                <a:solidFill>
                  <a:srgbClr val="000000"/>
                </a:solidFill>
              </a:rPr>
              <a:t>Business Wire,</a:t>
            </a:r>
            <a:r>
              <a:rPr lang="en-CA" sz="1000" dirty="0">
                <a:solidFill>
                  <a:srgbClr val="000000"/>
                </a:solidFill>
              </a:rPr>
              <a:t> 2020. </a:t>
            </a:r>
          </a:p>
          <a:p>
            <a:pPr>
              <a:lnSpc>
                <a:spcPct val="100000"/>
              </a:lnSpc>
              <a:spcBef>
                <a:spcPts val="0"/>
              </a:spcBef>
            </a:pPr>
            <a:r>
              <a:rPr lang="en-CA" sz="1000" dirty="0">
                <a:solidFill>
                  <a:srgbClr val="000000"/>
                </a:solidFill>
              </a:rPr>
              <a:t>Walker, Kevin. “Equity for Native American Communities: Using Mission Investments Alongside Grants.” </a:t>
            </a:r>
            <a:r>
              <a:rPr lang="en-CA" sz="1000" i="1" dirty="0">
                <a:solidFill>
                  <a:srgbClr val="000000"/>
                </a:solidFill>
              </a:rPr>
              <a:t>Stanford Social Innovation Review, </a:t>
            </a:r>
            <a:r>
              <a:rPr lang="en-CA" sz="1000" dirty="0">
                <a:solidFill>
                  <a:srgbClr val="000000"/>
                </a:solidFill>
              </a:rPr>
              <a:t>1 Apr. 2019. </a:t>
            </a:r>
            <a:br>
              <a:rPr lang="en-CA" sz="1000" dirty="0">
                <a:solidFill>
                  <a:srgbClr val="000000"/>
                </a:solidFill>
              </a:rPr>
            </a:br>
            <a:r>
              <a:rPr lang="en-US" sz="1000" dirty="0">
                <a:solidFill>
                  <a:srgbClr val="000000"/>
                </a:solidFill>
              </a:rPr>
              <a:t>“The Importance of Grant Writing for Non-Profits.” </a:t>
            </a:r>
            <a:r>
              <a:rPr lang="en-US" sz="1000" i="1" dirty="0">
                <a:solidFill>
                  <a:srgbClr val="000000"/>
                </a:solidFill>
              </a:rPr>
              <a:t>Lesley University</a:t>
            </a:r>
            <a:r>
              <a:rPr lang="en-US" sz="1000" dirty="0">
                <a:solidFill>
                  <a:srgbClr val="000000"/>
                </a:solidFill>
              </a:rPr>
              <a:t>.</a:t>
            </a:r>
            <a:endParaRPr lang="en-CA" sz="1000" dirty="0">
              <a:solidFill>
                <a:srgbClr val="000000"/>
              </a:solidFill>
            </a:endParaRPr>
          </a:p>
          <a:p>
            <a:pPr>
              <a:lnSpc>
                <a:spcPct val="100000"/>
              </a:lnSpc>
              <a:spcBef>
                <a:spcPts val="0"/>
              </a:spcBef>
            </a:pPr>
            <a:r>
              <a:rPr lang="en-CA" sz="1000" dirty="0">
                <a:solidFill>
                  <a:srgbClr val="000000"/>
                </a:solidFill>
              </a:rPr>
              <a:t>Martin, J. Melanie. “Why Are Grants Important?” </a:t>
            </a:r>
            <a:r>
              <a:rPr lang="en-CA" sz="1000" i="1" dirty="0">
                <a:solidFill>
                  <a:srgbClr val="000000"/>
                </a:solidFill>
              </a:rPr>
              <a:t>Bizfluent, </a:t>
            </a:r>
            <a:r>
              <a:rPr lang="en-CA" sz="1000" dirty="0">
                <a:solidFill>
                  <a:srgbClr val="000000"/>
                </a:solidFill>
              </a:rPr>
              <a:t>26 Sept. 2017.</a:t>
            </a:r>
          </a:p>
          <a:p>
            <a:pPr>
              <a:lnSpc>
                <a:spcPct val="100000"/>
              </a:lnSpc>
              <a:spcBef>
                <a:spcPts val="0"/>
              </a:spcBef>
            </a:pPr>
            <a:r>
              <a:rPr lang="en-CA" sz="1000" dirty="0">
                <a:solidFill>
                  <a:srgbClr val="000000"/>
                </a:solidFill>
                <a:latin typeface="Roboto Condensed Light"/>
                <a:ea typeface="Roboto Condensed Light"/>
              </a:rPr>
              <a:t>Cuellar, Henry. "Why Apply for a Grant?" </a:t>
            </a:r>
            <a:r>
              <a:rPr lang="en-CA" sz="1000" i="1" dirty="0">
                <a:solidFill>
                  <a:srgbClr val="000000"/>
                </a:solidFill>
                <a:latin typeface="Roboto Condensed Light"/>
                <a:ea typeface="Roboto Condensed Light"/>
              </a:rPr>
              <a:t>United States Congressman Henry Cuellar</a:t>
            </a:r>
            <a:r>
              <a:rPr lang="en-CA" sz="1000" dirty="0">
                <a:solidFill>
                  <a:srgbClr val="000000"/>
                </a:solidFill>
                <a:latin typeface="Roboto Condensed Light"/>
                <a:ea typeface="Roboto Condensed Light"/>
              </a:rPr>
              <a:t>.</a:t>
            </a:r>
            <a:endParaRPr lang="en-CA" sz="1000" i="1" dirty="0">
              <a:solidFill>
                <a:srgbClr val="000000"/>
              </a:solidFill>
              <a:ea typeface="Roboto Condensed Light"/>
            </a:endParaRPr>
          </a:p>
          <a:p>
            <a:pPr>
              <a:lnSpc>
                <a:spcPct val="100000"/>
              </a:lnSpc>
              <a:spcBef>
                <a:spcPts val="0"/>
              </a:spcBef>
            </a:pPr>
            <a:endParaRPr lang="en-CA" sz="1000" dirty="0">
              <a:solidFill>
                <a:srgbClr val="000000"/>
              </a:solidFill>
              <a:ea typeface="Roboto Condensed Light"/>
            </a:endParaRPr>
          </a:p>
        </p:txBody>
      </p:sp>
    </p:spTree>
    <p:extLst>
      <p:ext uri="{BB962C8B-B14F-4D97-AF65-F5344CB8AC3E}">
        <p14:creationId xmlns:p14="http://schemas.microsoft.com/office/powerpoint/2010/main" val="40022898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a:extLst>
              <a:ext uri="{FF2B5EF4-FFF2-40B4-BE49-F238E27FC236}">
                <a16:creationId xmlns:a16="http://schemas.microsoft.com/office/drawing/2014/main" id="{A579B9F4-F655-8B4D-9FCC-74877991C78F}"/>
              </a:ext>
            </a:extLst>
          </p:cNvPr>
          <p:cNvSpPr>
            <a:spLocks noGrp="1"/>
          </p:cNvSpPr>
          <p:nvPr>
            <p:ph type="title"/>
          </p:nvPr>
        </p:nvSpPr>
        <p:spPr>
          <a:xfrm>
            <a:off x="354854" y="530399"/>
            <a:ext cx="11534703" cy="1130041"/>
          </a:xfrm>
        </p:spPr>
        <p:txBody>
          <a:bodyPr>
            <a:noAutofit/>
          </a:bodyPr>
          <a:lstStyle/>
          <a:p>
            <a:r>
              <a:rPr lang="en-US" dirty="0">
                <a:latin typeface="Montserrat SemiBold"/>
                <a:cs typeface="Arial"/>
              </a:rPr>
              <a:t>Info-Tech’s methodology for organizations applying for grant funding </a:t>
            </a:r>
            <a:endParaRPr lang="en-US" dirty="0">
              <a:solidFill>
                <a:srgbClr val="717272"/>
              </a:solidFill>
            </a:endParaRPr>
          </a:p>
        </p:txBody>
      </p:sp>
      <p:sp>
        <p:nvSpPr>
          <p:cNvPr id="7" name="Rectangle 6">
            <a:extLst>
              <a:ext uri="{FF2B5EF4-FFF2-40B4-BE49-F238E27FC236}">
                <a16:creationId xmlns:a16="http://schemas.microsoft.com/office/drawing/2014/main" id="{CD4FD073-B817-4E3F-89E9-A6CEE16BA7E5}"/>
              </a:ext>
            </a:extLst>
          </p:cNvPr>
          <p:cNvSpPr/>
          <p:nvPr/>
        </p:nvSpPr>
        <p:spPr>
          <a:xfrm flipV="1">
            <a:off x="354853" y="1786004"/>
            <a:ext cx="11534704" cy="83853"/>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defTabSz="554437">
              <a:defRPr/>
            </a:pPr>
            <a:endParaRPr lang="en-US" dirty="0">
              <a:solidFill>
                <a:srgbClr val="FFFFFF"/>
              </a:solidFill>
              <a:latin typeface="Roboto Condensed Light" panose="02000000000000000000" pitchFamily="2" charset="0"/>
            </a:endParaRPr>
          </a:p>
        </p:txBody>
      </p:sp>
      <p:graphicFrame>
        <p:nvGraphicFramePr>
          <p:cNvPr id="8" name="Table 7">
            <a:extLst>
              <a:ext uri="{FF2B5EF4-FFF2-40B4-BE49-F238E27FC236}">
                <a16:creationId xmlns:a16="http://schemas.microsoft.com/office/drawing/2014/main" id="{7596626A-A49E-49CC-A20B-FA99D5E0E724}"/>
              </a:ext>
            </a:extLst>
          </p:cNvPr>
          <p:cNvGraphicFramePr>
            <a:graphicFrameLocks noGrp="1"/>
          </p:cNvGraphicFramePr>
          <p:nvPr>
            <p:extLst>
              <p:ext uri="{D42A27DB-BD31-4B8C-83A1-F6EECF244321}">
                <p14:modId xmlns:p14="http://schemas.microsoft.com/office/powerpoint/2010/main" val="1421998715"/>
              </p:ext>
            </p:extLst>
          </p:nvPr>
        </p:nvGraphicFramePr>
        <p:xfrm>
          <a:off x="379117" y="2070716"/>
          <a:ext cx="11492131" cy="4245110"/>
        </p:xfrm>
        <a:graphic>
          <a:graphicData uri="http://schemas.openxmlformats.org/drawingml/2006/table">
            <a:tbl>
              <a:tblPr firstRow="1" bandRow="1">
                <a:tableStyleId>{5C22544A-7EE6-4342-B048-85BDC9FD1C3A}</a:tableStyleId>
              </a:tblPr>
              <a:tblGrid>
                <a:gridCol w="1557423">
                  <a:extLst>
                    <a:ext uri="{9D8B030D-6E8A-4147-A177-3AD203B41FA5}">
                      <a16:colId xmlns:a16="http://schemas.microsoft.com/office/drawing/2014/main" val="976837652"/>
                    </a:ext>
                  </a:extLst>
                </a:gridCol>
                <a:gridCol w="2483677">
                  <a:extLst>
                    <a:ext uri="{9D8B030D-6E8A-4147-A177-3AD203B41FA5}">
                      <a16:colId xmlns:a16="http://schemas.microsoft.com/office/drawing/2014/main" val="2500794229"/>
                    </a:ext>
                  </a:extLst>
                </a:gridCol>
                <a:gridCol w="2483677">
                  <a:extLst>
                    <a:ext uri="{9D8B030D-6E8A-4147-A177-3AD203B41FA5}">
                      <a16:colId xmlns:a16="http://schemas.microsoft.com/office/drawing/2014/main" val="1791260046"/>
                    </a:ext>
                  </a:extLst>
                </a:gridCol>
                <a:gridCol w="2483677">
                  <a:extLst>
                    <a:ext uri="{9D8B030D-6E8A-4147-A177-3AD203B41FA5}">
                      <a16:colId xmlns:a16="http://schemas.microsoft.com/office/drawing/2014/main" val="4002077772"/>
                    </a:ext>
                  </a:extLst>
                </a:gridCol>
                <a:gridCol w="2483677">
                  <a:extLst>
                    <a:ext uri="{9D8B030D-6E8A-4147-A177-3AD203B41FA5}">
                      <a16:colId xmlns:a16="http://schemas.microsoft.com/office/drawing/2014/main" val="1123812409"/>
                    </a:ext>
                  </a:extLst>
                </a:gridCol>
              </a:tblGrid>
              <a:tr h="1238239">
                <a:tc>
                  <a:txBody>
                    <a:bodyPr/>
                    <a:lstStyle/>
                    <a:p>
                      <a:pPr marL="12700" marR="962660" indent="0">
                        <a:lnSpc>
                          <a:spcPct val="101000"/>
                        </a:lnSpc>
                        <a:spcBef>
                          <a:spcPts val="2045"/>
                        </a:spcBef>
                        <a:tabLst/>
                      </a:pPr>
                      <a:endParaRPr sz="1200" b="0" i="0" dirty="0">
                        <a:latin typeface="Montserrat SemiBold" pitchFamily="2" charset="77"/>
                        <a:cs typeface="Arial" panose="020B0604020202020204" pitchFamily="34" charset="0"/>
                      </a:endParaRPr>
                    </a:p>
                  </a:txBody>
                  <a:tcPr marL="107986" marR="0" marT="215972" marB="107986" anchor="ctr">
                    <a:lnL w="12700" cmpd="sng">
                      <a:noFill/>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Identify opportunities</a:t>
                      </a:r>
                      <a:endParaRPr lang="en-CA" sz="2000" b="0" i="0" dirty="0">
                        <a:solidFill>
                          <a:srgbClr val="2576B7"/>
                        </a:solidFill>
                        <a:latin typeface="Montserrat SemiBold" pitchFamily="2" charset="77"/>
                        <a:cs typeface="Arial" panose="020B0604020202020204" pitchFamily="34" charset="0"/>
                      </a:endParaRPr>
                    </a:p>
                  </a:txBody>
                  <a:tcPr marL="107986" marR="107986" marT="215972" marB="1079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Prioritize opportunities</a:t>
                      </a:r>
                      <a:endParaRPr lang="en-CA" sz="2000" b="0" i="0" dirty="0">
                        <a:solidFill>
                          <a:srgbClr val="2576B7"/>
                        </a:solidFill>
                        <a:latin typeface="Montserrat SemiBold" pitchFamily="2" charset="77"/>
                        <a:cs typeface="Arial" panose="020B0604020202020204" pitchFamily="34" charset="0"/>
                      </a:endParaRPr>
                    </a:p>
                  </a:txBody>
                  <a:tcPr marL="107986" marR="107986" marT="215972" marB="10798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pitchFamily="2" charset="77"/>
                          <a:cs typeface="Arial" panose="020B0604020202020204" pitchFamily="34" charset="0"/>
                        </a:rPr>
                        <a:t>Write the application </a:t>
                      </a:r>
                      <a:endParaRPr lang="en-CA" sz="2000" b="0" i="0" dirty="0">
                        <a:solidFill>
                          <a:srgbClr val="2576B7"/>
                        </a:solidFill>
                        <a:latin typeface="Montserrat SemiBold" pitchFamily="2" charset="77"/>
                        <a:cs typeface="Arial" panose="020B0604020202020204" pitchFamily="34" charset="0"/>
                      </a:endParaRPr>
                    </a:p>
                  </a:txBody>
                  <a:tcPr marL="107986" marR="107986" marT="215972" marB="107986"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0" i="0" dirty="0">
                          <a:solidFill>
                            <a:srgbClr val="2576B7"/>
                          </a:solidFill>
                          <a:latin typeface="Montserrat SemiBold" pitchFamily="2" charset="77"/>
                          <a:cs typeface="Arial" panose="020B0604020202020204" pitchFamily="34" charset="0"/>
                        </a:rPr>
                        <a:t>Submit the application </a:t>
                      </a:r>
                    </a:p>
                  </a:txBody>
                  <a:tcPr marL="107986" marR="107986" marT="215972" marB="107986" anchor="ctr">
                    <a:lnL w="12700" cap="flat" cmpd="sng" algn="ctr">
                      <a:noFill/>
                      <a:prstDash val="solid"/>
                      <a:round/>
                      <a:headEnd type="none" w="med" len="med"/>
                      <a:tailEnd type="none" w="med" len="med"/>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2052837071"/>
                  </a:ext>
                </a:extLst>
              </a:tr>
              <a:tr h="980054">
                <a:tc>
                  <a:txBody>
                    <a:bodyPr/>
                    <a:lstStyle/>
                    <a:p>
                      <a:r>
                        <a:rPr lang="en-US" sz="1400" b="1" i="0" dirty="0">
                          <a:solidFill>
                            <a:srgbClr val="4A4A4A"/>
                          </a:solidFill>
                          <a:latin typeface="Montserrat SemiBold" pitchFamily="2" charset="77"/>
                        </a:rPr>
                        <a:t>Phase Steps</a:t>
                      </a:r>
                    </a:p>
                  </a:txBody>
                  <a:tcPr marL="107986" marR="0" marT="35995" marB="143981" anchor="ctr">
                    <a:lnL w="12700" cmpd="sng">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a:ea typeface="Roboto Condensed Light"/>
                          <a:cs typeface="Arial"/>
                        </a:rPr>
                        <a:t>Identify organizational priorities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400" b="0" i="0" spc="-5" dirty="0">
                          <a:solidFill>
                            <a:srgbClr val="000000"/>
                          </a:solidFill>
                          <a:latin typeface="Roboto Condensed Light"/>
                          <a:ea typeface="Roboto Condensed Light"/>
                          <a:cs typeface="Arial"/>
                        </a:rPr>
                        <a:t>Identify grant opportunities that align with organizational priorities</a:t>
                      </a:r>
                    </a:p>
                  </a:txBody>
                  <a:tcPr marL="46794" marR="107986" marT="35995" marB="1439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Prioritize funding opportunities</a:t>
                      </a:r>
                    </a:p>
                  </a:txBody>
                  <a:tcPr marL="46794" marR="107986" marT="35995" marB="14398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Write an exemplary grant application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CA"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Enhance the grant application </a:t>
                      </a:r>
                      <a:endParaRPr lang="en-CA" sz="1400" b="0" i="0" dirty="0">
                        <a:solidFill>
                          <a:srgbClr val="000000"/>
                        </a:solidFill>
                        <a:highlight>
                          <a:srgbClr val="FFFF00"/>
                        </a:highlight>
                        <a:latin typeface="Roboto Condensed Light" panose="02000000000000000000" pitchFamily="2" charset="0"/>
                        <a:ea typeface="Roboto Condensed Light" panose="02000000000000000000" pitchFamily="2" charset="0"/>
                        <a:cs typeface="Arial" panose="020B0604020202020204" pitchFamily="34" charset="0"/>
                      </a:endParaRPr>
                    </a:p>
                  </a:txBody>
                  <a:tcPr marL="46794" marR="107986" marT="35995" marB="143981"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400" b="0" i="0" spc="-5"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Submit the application</a:t>
                      </a:r>
                    </a:p>
                    <a:p>
                      <a:pPr marL="228600" marR="0" lvl="0" indent="-228600" algn="l" rtl="0" eaLnBrk="1" fontAlgn="auto" latinLnBrk="0" hangingPunct="1">
                        <a:lnSpc>
                          <a:spcPct val="100000"/>
                        </a:lnSpc>
                        <a:spcBef>
                          <a:spcPts val="0"/>
                        </a:spcBef>
                        <a:spcAft>
                          <a:spcPts val="0"/>
                        </a:spcAft>
                        <a:buClrTx/>
                        <a:buSzTx/>
                        <a:buFont typeface="+mj-lt"/>
                        <a:buAutoNum type="arabicPeriod"/>
                      </a:pPr>
                      <a:r>
                        <a:rPr lang="en-US" sz="1400" b="0" i="0" spc="-5" dirty="0">
                          <a:solidFill>
                            <a:srgbClr val="000000"/>
                          </a:solidFill>
                          <a:latin typeface="Roboto Condensed Light"/>
                          <a:ea typeface="Roboto Condensed Light"/>
                          <a:cs typeface="Arial"/>
                        </a:rPr>
                        <a:t>Improve your organization’s grant writing capabilities </a:t>
                      </a:r>
                    </a:p>
                  </a:txBody>
                  <a:tcPr marL="46794" marR="107986" marT="35995" marB="143981" anchor="ct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106570360"/>
                  </a:ext>
                </a:extLst>
              </a:tr>
              <a:tr h="1973455">
                <a:tc>
                  <a:txBody>
                    <a:bodyPr/>
                    <a:lstStyle/>
                    <a:p>
                      <a:r>
                        <a:rPr lang="en-US" sz="1400" b="1" i="0" dirty="0">
                          <a:solidFill>
                            <a:srgbClr val="4A4A4A"/>
                          </a:solidFill>
                          <a:latin typeface="Montserrat SemiBold" pitchFamily="2" charset="77"/>
                        </a:rPr>
                        <a:t>Phase Outcomes</a:t>
                      </a:r>
                    </a:p>
                  </a:txBody>
                  <a:tcPr marL="107986" marR="107986" marT="107986" marB="107986" anchor="ctr">
                    <a:lnL w="12700" cmpd="sng">
                      <a:noFill/>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Tx/>
                        <a:buSzTx/>
                        <a:buFontTx/>
                        <a:buNone/>
                      </a:pPr>
                      <a:r>
                        <a:rPr lang="en-CA" sz="1400" b="0" i="0" kern="1200" dirty="0">
                          <a:solidFill>
                            <a:srgbClr val="000000"/>
                          </a:solidFill>
                          <a:effectLst/>
                          <a:latin typeface="Roboto Condensed Light"/>
                          <a:ea typeface="Roboto Condensed Light"/>
                          <a:cs typeface="Arial"/>
                        </a:rPr>
                        <a:t>Identify grant funding opportunities that align with your organization’s priorities. </a:t>
                      </a:r>
                      <a:endParaRPr lang="en-CA"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79977" marR="179977" marT="179977" marB="1799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algn="l">
                        <a:lnSpc>
                          <a:spcPct val="100000"/>
                        </a:lnSpc>
                      </a:pPr>
                      <a:r>
                        <a:rPr lang="en-CA" sz="1400" b="0" i="0" kern="1200" dirty="0">
                          <a:solidFill>
                            <a:srgbClr val="000000"/>
                          </a:solidFill>
                          <a:effectLst/>
                          <a:latin typeface="Roboto Condensed Light"/>
                          <a:ea typeface="Roboto Condensed Light"/>
                          <a:cs typeface="Arial"/>
                        </a:rPr>
                        <a:t>Select grant funding opportunities that have a high rate of success by aligning with your organization’s priorities and capabilities. </a:t>
                      </a:r>
                      <a:endPar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79977" marR="179977" marT="179977" marB="17997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tc>
                  <a:txBody>
                    <a:bodyPr/>
                    <a:lstStyle/>
                    <a:p>
                      <a:pPr algn="l">
                        <a:lnSpc>
                          <a:spcPct val="100000"/>
                        </a:lnSpc>
                      </a:pPr>
                      <a:r>
                        <a:rPr lang="en-CA" sz="1400" b="0" i="0" kern="1200" dirty="0">
                          <a:solidFill>
                            <a:srgbClr val="000000"/>
                          </a:solidFill>
                          <a:effectLst/>
                          <a:latin typeface="Roboto Condensed Light" panose="02000000000000000000" pitchFamily="2" charset="0"/>
                          <a:ea typeface="Roboto Condensed Light" panose="02000000000000000000" pitchFamily="2" charset="0"/>
                          <a:cs typeface="Arial" panose="020B0604020202020204" pitchFamily="34" charset="0"/>
                        </a:rPr>
                        <a:t>Enhance your grant writing capabilities. Apply best practices and avoid the common mistakes that lead to not being awarded funding. </a:t>
                      </a:r>
                      <a:endPar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endParaRPr>
                    </a:p>
                  </a:txBody>
                  <a:tcPr marL="179977" marR="179977" marT="179977" marB="179977"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tc>
                  <a:txBody>
                    <a:bodyPr/>
                    <a:lstStyle/>
                    <a:p>
                      <a:pPr algn="l">
                        <a:lnSpc>
                          <a:spcPct val="100000"/>
                        </a:lnSpc>
                      </a:pPr>
                      <a:r>
                        <a:rPr lang="en-US" sz="1400" b="0" i="0" dirty="0">
                          <a:solidFill>
                            <a:srgbClr val="000000"/>
                          </a:solidFill>
                          <a:latin typeface="Roboto Condensed Light" panose="02000000000000000000" pitchFamily="2" charset="0"/>
                          <a:ea typeface="Roboto Condensed Light" panose="02000000000000000000" pitchFamily="2" charset="0"/>
                          <a:cs typeface="Arial" panose="020B0604020202020204" pitchFamily="34" charset="0"/>
                        </a:rPr>
                        <a:t>Ensure your grant application is submitted with complete and on time. Identify opportunities for improvement on future applications. </a:t>
                      </a:r>
                    </a:p>
                  </a:txBody>
                  <a:tcPr marL="179977" marR="179977" marT="179977" marB="179977" anchor="ctr">
                    <a:lnL w="12700" cap="flat" cmpd="sng" algn="ctr">
                      <a:noFill/>
                      <a:prstDash val="solid"/>
                      <a:round/>
                      <a:headEnd type="none" w="med" len="med"/>
                      <a:tailEnd type="none" w="med" len="med"/>
                    </a:lnL>
                    <a:lnR w="12700" cmpd="sng">
                      <a:noFill/>
                    </a:lnR>
                    <a:lnT w="12700" cap="flat" cmpd="sng" algn="ctr">
                      <a:solidFill>
                        <a:srgbClr val="C9C9C9"/>
                      </a:solid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30000"/>
                      </a:srgbClr>
                    </a:solidFill>
                  </a:tcPr>
                </a:tc>
                <a:extLst>
                  <a:ext uri="{0D108BD9-81ED-4DB2-BD59-A6C34878D82A}">
                    <a16:rowId xmlns:a16="http://schemas.microsoft.com/office/drawing/2014/main" val="385565625"/>
                  </a:ext>
                </a:extLst>
              </a:tr>
            </a:tbl>
          </a:graphicData>
        </a:graphic>
      </p:graphicFrame>
    </p:spTree>
    <p:extLst>
      <p:ext uri="{BB962C8B-B14F-4D97-AF65-F5344CB8AC3E}">
        <p14:creationId xmlns:p14="http://schemas.microsoft.com/office/powerpoint/2010/main" val="9493330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07F83C-53BE-854C-81B6-A99DD6EDD402}"/>
              </a:ext>
            </a:extLst>
          </p:cNvPr>
          <p:cNvSpPr>
            <a:spLocks noGrp="1"/>
          </p:cNvSpPr>
          <p:nvPr>
            <p:ph type="title"/>
          </p:nvPr>
        </p:nvSpPr>
        <p:spPr/>
        <p:txBody>
          <a:bodyPr/>
          <a:lstStyle/>
          <a:p>
            <a:r>
              <a:rPr lang="en-CA" spc="-79" dirty="0"/>
              <a:t>Insight summary</a:t>
            </a:r>
            <a:endParaRPr lang="en-US" dirty="0"/>
          </a:p>
        </p:txBody>
      </p:sp>
      <p:graphicFrame>
        <p:nvGraphicFramePr>
          <p:cNvPr id="25" name="Table 24">
            <a:extLst>
              <a:ext uri="{FF2B5EF4-FFF2-40B4-BE49-F238E27FC236}">
                <a16:creationId xmlns:a16="http://schemas.microsoft.com/office/drawing/2014/main" id="{33A80B2B-1D03-4BCD-AEB8-647ADC62AD9F}"/>
              </a:ext>
            </a:extLst>
          </p:cNvPr>
          <p:cNvGraphicFramePr>
            <a:graphicFrameLocks noGrp="1"/>
          </p:cNvGraphicFramePr>
          <p:nvPr>
            <p:extLst>
              <p:ext uri="{D42A27DB-BD31-4B8C-83A1-F6EECF244321}">
                <p14:modId xmlns:p14="http://schemas.microsoft.com/office/powerpoint/2010/main" val="3603482227"/>
              </p:ext>
            </p:extLst>
          </p:nvPr>
        </p:nvGraphicFramePr>
        <p:xfrm>
          <a:off x="3553097" y="702774"/>
          <a:ext cx="8286384" cy="892328"/>
        </p:xfrm>
        <a:graphic>
          <a:graphicData uri="http://schemas.openxmlformats.org/drawingml/2006/table">
            <a:tbl>
              <a:tblPr bandRow="1">
                <a:tableStyleId>{5C22544A-7EE6-4342-B048-85BDC9FD1C3A}</a:tableStyleId>
              </a:tblPr>
              <a:tblGrid>
                <a:gridCol w="8286384">
                  <a:extLst>
                    <a:ext uri="{9D8B030D-6E8A-4147-A177-3AD203B41FA5}">
                      <a16:colId xmlns:a16="http://schemas.microsoft.com/office/drawing/2014/main" val="1362635670"/>
                    </a:ext>
                  </a:extLst>
                </a:gridCol>
              </a:tblGrid>
              <a:tr h="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Overarching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557048">
                <a:tc>
                  <a:txBody>
                    <a:bodyPr/>
                    <a:lstStyle/>
                    <a:p>
                      <a:pPr marL="0" marR="0" lvl="0" indent="0" algn="l">
                        <a:lnSpc>
                          <a:spcPct val="100000"/>
                        </a:lnSpc>
                        <a:spcBef>
                          <a:spcPts val="0"/>
                        </a:spcBef>
                        <a:spcAft>
                          <a:spcPts val="0"/>
                        </a:spcAft>
                        <a:buNone/>
                      </a:pPr>
                      <a:r>
                        <a:rPr lang="en-US" sz="1400" dirty="0">
                          <a:solidFill>
                            <a:srgbClr val="2576B7"/>
                          </a:solidFill>
                          <a:latin typeface="Roboto Condensed Light"/>
                          <a:ea typeface="Roboto Condensed Light"/>
                        </a:rPr>
                        <a:t>Organizations need to select grants that align with their organization’s goals, spend sufficient time and resources on the application, and assess the organization’s readiness to implement the funds if awarded the grant. </a:t>
                      </a:r>
                      <a:endParaRPr lang="en-US" sz="1400" dirty="0">
                        <a:solidFill>
                          <a:srgbClr val="2576B7"/>
                        </a:solidFill>
                        <a:latin typeface="Roboto Condensed Light" panose="02000000000000000000" pitchFamily="2" charset="0"/>
                        <a:ea typeface="Roboto Condensed Light"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6" name="Table 25">
            <a:extLst>
              <a:ext uri="{FF2B5EF4-FFF2-40B4-BE49-F238E27FC236}">
                <a16:creationId xmlns:a16="http://schemas.microsoft.com/office/drawing/2014/main" id="{C09FA1B5-E16C-43CC-976D-E5325F4D9615}"/>
              </a:ext>
            </a:extLst>
          </p:cNvPr>
          <p:cNvGraphicFramePr>
            <a:graphicFrameLocks noGrp="1"/>
          </p:cNvGraphicFramePr>
          <p:nvPr>
            <p:extLst>
              <p:ext uri="{D42A27DB-BD31-4B8C-83A1-F6EECF244321}">
                <p14:modId xmlns:p14="http://schemas.microsoft.com/office/powerpoint/2010/main" val="3248584822"/>
              </p:ext>
            </p:extLst>
          </p:nvPr>
        </p:nvGraphicFramePr>
        <p:xfrm>
          <a:off x="3553097" y="1768808"/>
          <a:ext cx="2016000" cy="2791200"/>
        </p:xfrm>
        <a:graphic>
          <a:graphicData uri="http://schemas.openxmlformats.org/drawingml/2006/table">
            <a:tbl>
              <a:tblPr bandRow="1">
                <a:tableStyleId>{5C22544A-7EE6-4342-B048-85BDC9FD1C3A}</a:tableStyleId>
              </a:tblPr>
              <a:tblGrid>
                <a:gridCol w="2016000">
                  <a:extLst>
                    <a:ext uri="{9D8B030D-6E8A-4147-A177-3AD203B41FA5}">
                      <a16:colId xmlns:a16="http://schemas.microsoft.com/office/drawing/2014/main" val="1362635670"/>
                    </a:ext>
                  </a:extLst>
                </a:gridCol>
              </a:tblGrid>
              <a:tr h="35280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1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216679">
                <a:tc>
                  <a:txBody>
                    <a:bodyPr/>
                    <a:lstStyle/>
                    <a:p>
                      <a:pPr marL="0" marR="0" lvl="0" indent="0" algn="l">
                        <a:lnSpc>
                          <a:spcPct val="100000"/>
                        </a:lnSpc>
                        <a:spcBef>
                          <a:spcPts val="0"/>
                        </a:spcBef>
                        <a:spcAft>
                          <a:spcPts val="0"/>
                        </a:spcAft>
                        <a:buNone/>
                      </a:pPr>
                      <a:r>
                        <a:rPr lang="en-US" sz="1400" dirty="0">
                          <a:solidFill>
                            <a:srgbClr val="2576B7"/>
                          </a:solidFill>
                          <a:latin typeface="Roboto Condensed Light"/>
                          <a:ea typeface="Roboto Condensed Light"/>
                        </a:rPr>
                        <a:t>Your grant identification process needs to start well before the deadline. Most people assume applying half-heartedly is better than not applying at all, but when it comes to grants that is not the case. You need to plan and strategize well in advance.</a:t>
                      </a:r>
                    </a:p>
                    <a:p>
                      <a:pPr marL="0" marR="0" lvl="0" indent="0" algn="l">
                        <a:lnSpc>
                          <a:spcPct val="100000"/>
                        </a:lnSpc>
                        <a:spcBef>
                          <a:spcPts val="0"/>
                        </a:spcBef>
                        <a:spcAft>
                          <a:spcPts val="0"/>
                        </a:spcAft>
                        <a:buNone/>
                      </a:pPr>
                      <a:endParaRPr lang="en-US" sz="1400" dirty="0">
                        <a:solidFill>
                          <a:srgbClr val="2576B7"/>
                        </a:solidFill>
                        <a:latin typeface="Roboto Condensed Light" panose="02000000000000000000" pitchFamily="2" charset="0"/>
                        <a:ea typeface="Roboto Condensed Light"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7" name="Table 26">
            <a:extLst>
              <a:ext uri="{FF2B5EF4-FFF2-40B4-BE49-F238E27FC236}">
                <a16:creationId xmlns:a16="http://schemas.microsoft.com/office/drawing/2014/main" id="{F3AD3190-68CD-4553-B716-65571393DC30}"/>
              </a:ext>
            </a:extLst>
          </p:cNvPr>
          <p:cNvGraphicFramePr>
            <a:graphicFrameLocks noGrp="1"/>
          </p:cNvGraphicFramePr>
          <p:nvPr>
            <p:extLst>
              <p:ext uri="{D42A27DB-BD31-4B8C-83A1-F6EECF244321}">
                <p14:modId xmlns:p14="http://schemas.microsoft.com/office/powerpoint/2010/main" val="1347043910"/>
              </p:ext>
            </p:extLst>
          </p:nvPr>
        </p:nvGraphicFramePr>
        <p:xfrm>
          <a:off x="7715143" y="1768808"/>
          <a:ext cx="2016000" cy="3004560"/>
        </p:xfrm>
        <a:graphic>
          <a:graphicData uri="http://schemas.openxmlformats.org/drawingml/2006/table">
            <a:tbl>
              <a:tblPr bandRow="1">
                <a:tableStyleId>{5C22544A-7EE6-4342-B048-85BDC9FD1C3A}</a:tableStyleId>
              </a:tblPr>
              <a:tblGrid>
                <a:gridCol w="2016000">
                  <a:extLst>
                    <a:ext uri="{9D8B030D-6E8A-4147-A177-3AD203B41FA5}">
                      <a16:colId xmlns:a16="http://schemas.microsoft.com/office/drawing/2014/main" val="1362635670"/>
                    </a:ext>
                  </a:extLst>
                </a:gridCol>
              </a:tblGrid>
              <a:tr h="35280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3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216679">
                <a:tc>
                  <a:txBody>
                    <a:bodyPr/>
                    <a:lstStyle/>
                    <a:p>
                      <a:pPr marL="0" marR="0" lvl="0" indent="0" algn="l">
                        <a:lnSpc>
                          <a:spcPct val="100000"/>
                        </a:lnSpc>
                        <a:spcBef>
                          <a:spcPts val="0"/>
                        </a:spcBef>
                        <a:spcAft>
                          <a:spcPts val="0"/>
                        </a:spcAft>
                        <a:buNone/>
                      </a:pPr>
                      <a:r>
                        <a:rPr lang="en-US" sz="1400" dirty="0">
                          <a:solidFill>
                            <a:srgbClr val="2576B7"/>
                          </a:solidFill>
                          <a:latin typeface="Roboto Condensed Light"/>
                          <a:ea typeface="Roboto Condensed Light"/>
                        </a:rPr>
                        <a:t>Grant writing is like telling a story. There should be a beginning, middle, and end. The reviewer should be introduced to a problem, understand the solution, and be inclined to support your organization in meeting its goal. Make the reviewer want to see the end come to fruition by funding the initiative. </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graphicFrame>
        <p:nvGraphicFramePr>
          <p:cNvPr id="28" name="Table 27">
            <a:extLst>
              <a:ext uri="{FF2B5EF4-FFF2-40B4-BE49-F238E27FC236}">
                <a16:creationId xmlns:a16="http://schemas.microsoft.com/office/drawing/2014/main" id="{B64523AE-FEE2-428C-838E-7B923146631D}"/>
              </a:ext>
            </a:extLst>
          </p:cNvPr>
          <p:cNvGraphicFramePr>
            <a:graphicFrameLocks noGrp="1"/>
          </p:cNvGraphicFramePr>
          <p:nvPr>
            <p:extLst>
              <p:ext uri="{D42A27DB-BD31-4B8C-83A1-F6EECF244321}">
                <p14:modId xmlns:p14="http://schemas.microsoft.com/office/powerpoint/2010/main" val="1653091717"/>
              </p:ext>
            </p:extLst>
          </p:nvPr>
        </p:nvGraphicFramePr>
        <p:xfrm>
          <a:off x="9810418" y="1768807"/>
          <a:ext cx="2016000" cy="3004560"/>
        </p:xfrm>
        <a:graphic>
          <a:graphicData uri="http://schemas.openxmlformats.org/drawingml/2006/table">
            <a:tbl>
              <a:tblPr bandRow="1">
                <a:tableStyleId>{5C22544A-7EE6-4342-B048-85BDC9FD1C3A}</a:tableStyleId>
              </a:tblPr>
              <a:tblGrid>
                <a:gridCol w="2016000">
                  <a:extLst>
                    <a:ext uri="{9D8B030D-6E8A-4147-A177-3AD203B41FA5}">
                      <a16:colId xmlns:a16="http://schemas.microsoft.com/office/drawing/2014/main" val="1362635670"/>
                    </a:ext>
                  </a:extLst>
                </a:gridCol>
              </a:tblGrid>
              <a:tr h="35280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4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1384045114"/>
                  </a:ext>
                </a:extLst>
              </a:tr>
              <a:tr h="2216679">
                <a:tc>
                  <a:txBody>
                    <a:bodyPr/>
                    <a:lstStyle/>
                    <a:p>
                      <a:pPr marL="0" marR="0" lvl="0" indent="0" algn="l">
                        <a:lnSpc>
                          <a:spcPct val="100000"/>
                        </a:lnSpc>
                        <a:spcBef>
                          <a:spcPts val="0"/>
                        </a:spcBef>
                        <a:spcAft>
                          <a:spcPts val="0"/>
                        </a:spcAft>
                        <a:buNone/>
                      </a:pPr>
                      <a:r>
                        <a:rPr lang="en-US" sz="1400" dirty="0">
                          <a:solidFill>
                            <a:srgbClr val="2576B7"/>
                          </a:solidFill>
                          <a:latin typeface="Roboto Condensed Light"/>
                          <a:ea typeface="Roboto Condensed Light"/>
                        </a:rPr>
                        <a:t>The post-award process is just as critical to the grant process as the pre-application process. Reach out to the reviewers. Hearing from them what was good about your application and what could be improved will provide valuable lessons and help ensure success in future applications.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60000"/>
                        <a:lumOff val="40000"/>
                        <a:alpha val="23000"/>
                      </a:schemeClr>
                    </a:solidFill>
                  </a:tcPr>
                </a:tc>
                <a:extLst>
                  <a:ext uri="{0D108BD9-81ED-4DB2-BD59-A6C34878D82A}">
                    <a16:rowId xmlns:a16="http://schemas.microsoft.com/office/drawing/2014/main" val="4099423048"/>
                  </a:ext>
                </a:extLst>
              </a:tr>
            </a:tbl>
          </a:graphicData>
        </a:graphic>
      </p:graphicFrame>
      <p:graphicFrame>
        <p:nvGraphicFramePr>
          <p:cNvPr id="29" name="Table 28">
            <a:extLst>
              <a:ext uri="{FF2B5EF4-FFF2-40B4-BE49-F238E27FC236}">
                <a16:creationId xmlns:a16="http://schemas.microsoft.com/office/drawing/2014/main" id="{9ADA2143-A8C4-4662-89D6-356689B01EDC}"/>
              </a:ext>
            </a:extLst>
          </p:cNvPr>
          <p:cNvGraphicFramePr>
            <a:graphicFrameLocks noGrp="1"/>
          </p:cNvGraphicFramePr>
          <p:nvPr>
            <p:extLst>
              <p:ext uri="{D42A27DB-BD31-4B8C-83A1-F6EECF244321}">
                <p14:modId xmlns:p14="http://schemas.microsoft.com/office/powerpoint/2010/main" val="111955277"/>
              </p:ext>
            </p:extLst>
          </p:nvPr>
        </p:nvGraphicFramePr>
        <p:xfrm>
          <a:off x="3553097" y="4947072"/>
          <a:ext cx="4068000" cy="1280160"/>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12252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Tactical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769808">
                <a:tc>
                  <a:txBody>
                    <a:bodyPr/>
                    <a:lstStyle/>
                    <a:p>
                      <a:pPr marL="0" marR="0" lvl="0" indent="0" algn="l" rtl="0" eaLnBrk="1" fontAlgn="auto" latinLnBrk="0" hangingPunct="1">
                        <a:lnSpc>
                          <a:spcPct val="100000"/>
                        </a:lnSpc>
                        <a:spcBef>
                          <a:spcPts val="0"/>
                        </a:spcBef>
                        <a:spcAft>
                          <a:spcPts val="0"/>
                        </a:spcAft>
                        <a:buFontTx/>
                        <a:buNone/>
                      </a:pPr>
                      <a:r>
                        <a:rPr lang="en-US" sz="1400" dirty="0">
                          <a:solidFill>
                            <a:srgbClr val="2576B7"/>
                          </a:solidFill>
                          <a:latin typeface="Roboto Condensed Light"/>
                          <a:ea typeface="Roboto Condensed Light"/>
                        </a:rPr>
                        <a:t>Don’t be afraid to reach out to previous grant recipients. Their experience provides a valuable perspective that your organization will want to consider during the application process.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30" name="Table 29">
            <a:extLst>
              <a:ext uri="{FF2B5EF4-FFF2-40B4-BE49-F238E27FC236}">
                <a16:creationId xmlns:a16="http://schemas.microsoft.com/office/drawing/2014/main" id="{99CBCCF7-D5B5-4A4A-9A88-77D5C5CD1BA8}"/>
              </a:ext>
            </a:extLst>
          </p:cNvPr>
          <p:cNvGraphicFramePr>
            <a:graphicFrameLocks noGrp="1"/>
          </p:cNvGraphicFramePr>
          <p:nvPr>
            <p:extLst>
              <p:ext uri="{D42A27DB-BD31-4B8C-83A1-F6EECF244321}">
                <p14:modId xmlns:p14="http://schemas.microsoft.com/office/powerpoint/2010/main" val="2305233398"/>
              </p:ext>
            </p:extLst>
          </p:nvPr>
        </p:nvGraphicFramePr>
        <p:xfrm>
          <a:off x="7758418" y="4947072"/>
          <a:ext cx="4068000" cy="1493520"/>
        </p:xfrm>
        <a:graphic>
          <a:graphicData uri="http://schemas.openxmlformats.org/drawingml/2006/table">
            <a:tbl>
              <a:tblPr bandRow="1">
                <a:tableStyleId>{5C22544A-7EE6-4342-B048-85BDC9FD1C3A}</a:tableStyleId>
              </a:tblPr>
              <a:tblGrid>
                <a:gridCol w="4068000">
                  <a:extLst>
                    <a:ext uri="{9D8B030D-6E8A-4147-A177-3AD203B41FA5}">
                      <a16:colId xmlns:a16="http://schemas.microsoft.com/office/drawing/2014/main" val="1362635670"/>
                    </a:ext>
                  </a:extLst>
                </a:gridCol>
              </a:tblGrid>
              <a:tr h="12252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Tactical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1384045114"/>
                  </a:ext>
                </a:extLst>
              </a:tr>
              <a:tr h="769808">
                <a:tc>
                  <a:txBody>
                    <a:bodyPr/>
                    <a:lstStyle/>
                    <a:p>
                      <a:pPr marL="0" marR="0" lvl="0" indent="0" algn="l">
                        <a:lnSpc>
                          <a:spcPct val="100000"/>
                        </a:lnSpc>
                        <a:spcBef>
                          <a:spcPts val="0"/>
                        </a:spcBef>
                        <a:spcAft>
                          <a:spcPts val="0"/>
                        </a:spcAft>
                        <a:buNone/>
                      </a:pPr>
                      <a:r>
                        <a:rPr lang="en-US" sz="1400" dirty="0">
                          <a:solidFill>
                            <a:srgbClr val="2576B7"/>
                          </a:solidFill>
                          <a:latin typeface="Roboto Condensed Light"/>
                          <a:ea typeface="Roboto Condensed Light"/>
                        </a:rPr>
                        <a:t>Partnerships are key when it comes to grants. Based on the type of grant you are looking to secure, you may wish to partner with local academics, non-profits, and/or experts to increase your organization's chances of success.</a:t>
                      </a:r>
                      <a:endParaRPr lang="en-US"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20000"/>
                        <a:lumOff val="80000"/>
                        <a:alpha val="23000"/>
                      </a:schemeClr>
                    </a:solidFill>
                  </a:tcPr>
                </a:tc>
                <a:extLst>
                  <a:ext uri="{0D108BD9-81ED-4DB2-BD59-A6C34878D82A}">
                    <a16:rowId xmlns:a16="http://schemas.microsoft.com/office/drawing/2014/main" val="4099423048"/>
                  </a:ext>
                </a:extLst>
              </a:tr>
            </a:tbl>
          </a:graphicData>
        </a:graphic>
      </p:graphicFrame>
      <p:graphicFrame>
        <p:nvGraphicFramePr>
          <p:cNvPr id="9" name="Table 8">
            <a:extLst>
              <a:ext uri="{FF2B5EF4-FFF2-40B4-BE49-F238E27FC236}">
                <a16:creationId xmlns:a16="http://schemas.microsoft.com/office/drawing/2014/main" id="{9AFB715A-EBE5-4E9E-AFA5-4E5D6BCDF14F}"/>
              </a:ext>
            </a:extLst>
          </p:cNvPr>
          <p:cNvGraphicFramePr>
            <a:graphicFrameLocks noGrp="1"/>
          </p:cNvGraphicFramePr>
          <p:nvPr>
            <p:extLst>
              <p:ext uri="{D42A27DB-BD31-4B8C-83A1-F6EECF244321}">
                <p14:modId xmlns:p14="http://schemas.microsoft.com/office/powerpoint/2010/main" val="488023204"/>
              </p:ext>
            </p:extLst>
          </p:nvPr>
        </p:nvGraphicFramePr>
        <p:xfrm>
          <a:off x="5634120" y="1768807"/>
          <a:ext cx="2016000" cy="2791200"/>
        </p:xfrm>
        <a:graphic>
          <a:graphicData uri="http://schemas.openxmlformats.org/drawingml/2006/table">
            <a:tbl>
              <a:tblPr bandRow="1">
                <a:tableStyleId>{5C22544A-7EE6-4342-B048-85BDC9FD1C3A}</a:tableStyleId>
              </a:tblPr>
              <a:tblGrid>
                <a:gridCol w="2016000">
                  <a:extLst>
                    <a:ext uri="{9D8B030D-6E8A-4147-A177-3AD203B41FA5}">
                      <a16:colId xmlns:a16="http://schemas.microsoft.com/office/drawing/2014/main" val="1362635670"/>
                    </a:ext>
                  </a:extLst>
                </a:gridCol>
              </a:tblGrid>
              <a:tr h="352800">
                <a:tc>
                  <a:txBody>
                    <a:bodyPr/>
                    <a:lstStyle/>
                    <a:p>
                      <a:pPr marL="0" algn="l" defTabSz="914400" rtl="0" eaLnBrk="1" latinLnBrk="0" hangingPunct="1">
                        <a:spcBef>
                          <a:spcPts val="800"/>
                        </a:spcBef>
                      </a:pPr>
                      <a:r>
                        <a:rPr lang="en-US" sz="1600" b="1" kern="1200" dirty="0">
                          <a:solidFill>
                            <a:srgbClr val="2576B7"/>
                          </a:solidFill>
                          <a:latin typeface="Montserrat SemiBold" pitchFamily="2" charset="77"/>
                          <a:ea typeface="+mn-ea"/>
                          <a:cs typeface="+mn-cs"/>
                        </a:rPr>
                        <a:t>Phase 2 insight </a:t>
                      </a:r>
                      <a:endParaRPr lang="en-CA" sz="1600" b="1" kern="1200" dirty="0">
                        <a:solidFill>
                          <a:srgbClr val="2576B7"/>
                        </a:solidFill>
                        <a:latin typeface="Montserrat SemiBold" pitchFamily="2" charset="77"/>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1384045114"/>
                  </a:ext>
                </a:extLst>
              </a:tr>
              <a:tr h="2216679">
                <a:tc>
                  <a:txBody>
                    <a:bodyPr/>
                    <a:lstStyle/>
                    <a:p>
                      <a:pPr marL="0" marR="0" lvl="0" indent="0" algn="l">
                        <a:lnSpc>
                          <a:spcPct val="100000"/>
                        </a:lnSpc>
                        <a:spcBef>
                          <a:spcPts val="0"/>
                        </a:spcBef>
                        <a:spcAft>
                          <a:spcPts val="0"/>
                        </a:spcAft>
                        <a:buNone/>
                      </a:pPr>
                      <a:r>
                        <a:rPr lang="en-US" sz="1400" strike="noStrike" dirty="0">
                          <a:solidFill>
                            <a:srgbClr val="2576B7"/>
                          </a:solidFill>
                          <a:latin typeface="Roboto Condensed Light"/>
                          <a:ea typeface="Roboto Condensed Light"/>
                        </a:rPr>
                        <a:t>Set your organization up for success by pursuing a funding opportunity that is related to an initiative or project that you would pursue regardless of whether you received the grant. If it’s that critical of an initiative, you can highlight its value better. </a:t>
                      </a:r>
                    </a:p>
                    <a:p>
                      <a:pPr marL="0" marR="0" lvl="0" indent="0" algn="l">
                        <a:lnSpc>
                          <a:spcPct val="100000"/>
                        </a:lnSpc>
                        <a:spcBef>
                          <a:spcPts val="0"/>
                        </a:spcBef>
                        <a:spcAft>
                          <a:spcPts val="0"/>
                        </a:spcAft>
                        <a:buNone/>
                      </a:pPr>
                      <a:endParaRPr lang="en-US" sz="1400" strike="noStrike" dirty="0">
                        <a:solidFill>
                          <a:srgbClr val="2576B7"/>
                        </a:solidFill>
                        <a:latin typeface="Roboto Condensed Light" panose="02000000000000000000" pitchFamily="2" charset="0"/>
                        <a:ea typeface="Roboto Condensed Light" panose="02000000000000000000" pitchFamily="2"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1">
                        <a:lumMod val="40000"/>
                        <a:lumOff val="60000"/>
                        <a:alpha val="23000"/>
                      </a:schemeClr>
                    </a:solidFill>
                  </a:tcPr>
                </a:tc>
                <a:extLst>
                  <a:ext uri="{0D108BD9-81ED-4DB2-BD59-A6C34878D82A}">
                    <a16:rowId xmlns:a16="http://schemas.microsoft.com/office/drawing/2014/main" val="4099423048"/>
                  </a:ext>
                </a:extLst>
              </a:tr>
            </a:tbl>
          </a:graphicData>
        </a:graphic>
      </p:graphicFrame>
    </p:spTree>
    <p:extLst>
      <p:ext uri="{BB962C8B-B14F-4D97-AF65-F5344CB8AC3E}">
        <p14:creationId xmlns:p14="http://schemas.microsoft.com/office/powerpoint/2010/main" val="32382687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76BB3CB-E573-174B-83BB-8EEF9C3E5BF1}"/>
              </a:ext>
            </a:extLst>
          </p:cNvPr>
          <p:cNvSpPr/>
          <p:nvPr/>
        </p:nvSpPr>
        <p:spPr>
          <a:xfrm>
            <a:off x="0" y="0"/>
            <a:ext cx="4260850" cy="6858000"/>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92"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7" name="Text Placeholder 6">
            <a:extLst>
              <a:ext uri="{FF2B5EF4-FFF2-40B4-BE49-F238E27FC236}">
                <a16:creationId xmlns:a16="http://schemas.microsoft.com/office/drawing/2014/main" id="{E26898AF-7A03-F140-B7B4-6BF59FD40A8E}"/>
              </a:ext>
            </a:extLst>
          </p:cNvPr>
          <p:cNvSpPr>
            <a:spLocks noGrp="1"/>
          </p:cNvSpPr>
          <p:nvPr>
            <p:ph type="body" sz="quarter" idx="11"/>
          </p:nvPr>
        </p:nvSpPr>
        <p:spPr>
          <a:xfrm>
            <a:off x="5226982" y="1178421"/>
            <a:ext cx="5686987" cy="456696"/>
          </a:xfrm>
        </p:spPr>
        <p:txBody>
          <a:bodyPr/>
          <a:lstStyle/>
          <a:p>
            <a:pPr lvl="0">
              <a:lnSpc>
                <a:spcPct val="100000"/>
              </a:lnSpc>
            </a:pPr>
            <a:r>
              <a:rPr lang="en-US" sz="1400" dirty="0">
                <a:solidFill>
                  <a:srgbClr val="000000"/>
                </a:solidFill>
                <a:latin typeface="Montserrat" pitchFamily="2" charset="77"/>
              </a:rPr>
              <a:t>Each step of this blueprint is accompanied by supporting deliverables to help you accomplish your goals:</a:t>
            </a:r>
          </a:p>
          <a:p>
            <a:endParaRPr lang="en-US" sz="1800" dirty="0">
              <a:solidFill>
                <a:srgbClr val="000000"/>
              </a:solidFill>
            </a:endParaRPr>
          </a:p>
        </p:txBody>
      </p:sp>
      <p:sp>
        <p:nvSpPr>
          <p:cNvPr id="4" name="Title 3">
            <a:extLst>
              <a:ext uri="{FF2B5EF4-FFF2-40B4-BE49-F238E27FC236}">
                <a16:creationId xmlns:a16="http://schemas.microsoft.com/office/drawing/2014/main" id="{58FD480F-D98C-5C4A-9642-E63AD86D3330}"/>
              </a:ext>
            </a:extLst>
          </p:cNvPr>
          <p:cNvSpPr>
            <a:spLocks noGrp="1"/>
          </p:cNvSpPr>
          <p:nvPr>
            <p:ph type="title"/>
          </p:nvPr>
        </p:nvSpPr>
        <p:spPr>
          <a:xfrm>
            <a:off x="5194300" y="542721"/>
            <a:ext cx="5956300" cy="605627"/>
          </a:xfrm>
        </p:spPr>
        <p:txBody>
          <a:bodyPr/>
          <a:lstStyle/>
          <a:p>
            <a:r>
              <a:rPr lang="en-CA" dirty="0"/>
              <a:t>Blueprint deliverables</a:t>
            </a:r>
            <a:endParaRPr lang="en-US" dirty="0"/>
          </a:p>
        </p:txBody>
      </p:sp>
      <p:sp>
        <p:nvSpPr>
          <p:cNvPr id="10" name="Text Placeholder 6">
            <a:extLst>
              <a:ext uri="{FF2B5EF4-FFF2-40B4-BE49-F238E27FC236}">
                <a16:creationId xmlns:a16="http://schemas.microsoft.com/office/drawing/2014/main" id="{082B9CCD-7DA0-4B2D-BFEC-F2E76798C491}"/>
              </a:ext>
            </a:extLst>
          </p:cNvPr>
          <p:cNvSpPr txBox="1">
            <a:spLocks/>
          </p:cNvSpPr>
          <p:nvPr/>
        </p:nvSpPr>
        <p:spPr>
          <a:xfrm>
            <a:off x="357173" y="641075"/>
            <a:ext cx="2719621" cy="456637"/>
          </a:xfrm>
          <a:prstGeom prst="rect">
            <a:avLst/>
          </a:prstGeom>
        </p:spPr>
        <p:txBody>
          <a:bodyPr lIns="0" tIns="0" rIns="0" bIns="0">
            <a:noAutofit/>
          </a:bodyPr>
          <a:lstStyle>
            <a:lvl1pPr marL="0" indent="0" algn="l" defTabSz="914400" rtl="0" eaLnBrk="1" latinLnBrk="0" hangingPunct="1">
              <a:lnSpc>
                <a:spcPct val="1100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bg1"/>
                </a:solidFill>
              </a:rPr>
              <a:t>Key deliverable</a:t>
            </a:r>
            <a:r>
              <a:rPr lang="en-US" dirty="0">
                <a:solidFill>
                  <a:schemeClr val="bg1"/>
                </a:solidFill>
              </a:rPr>
              <a:t>:</a:t>
            </a:r>
          </a:p>
        </p:txBody>
      </p:sp>
      <p:sp>
        <p:nvSpPr>
          <p:cNvPr id="12" name="TextBox 11">
            <a:extLst>
              <a:ext uri="{FF2B5EF4-FFF2-40B4-BE49-F238E27FC236}">
                <a16:creationId xmlns:a16="http://schemas.microsoft.com/office/drawing/2014/main" id="{569449DD-6B21-4B47-B1C6-FB02CD3414D0}"/>
              </a:ext>
            </a:extLst>
          </p:cNvPr>
          <p:cNvSpPr txBox="1"/>
          <p:nvPr/>
        </p:nvSpPr>
        <p:spPr>
          <a:xfrm>
            <a:off x="4403567" y="2630888"/>
            <a:ext cx="2342845"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Grant Application SWOT Analysis </a:t>
            </a:r>
          </a:p>
        </p:txBody>
      </p:sp>
      <p:sp>
        <p:nvSpPr>
          <p:cNvPr id="13" name="Text Placeholder 7">
            <a:extLst>
              <a:ext uri="{FF2B5EF4-FFF2-40B4-BE49-F238E27FC236}">
                <a16:creationId xmlns:a16="http://schemas.microsoft.com/office/drawing/2014/main" id="{883DD862-27A6-49BD-B644-3AA5AA9A8E3B}"/>
              </a:ext>
            </a:extLst>
          </p:cNvPr>
          <p:cNvSpPr txBox="1">
            <a:spLocks/>
          </p:cNvSpPr>
          <p:nvPr/>
        </p:nvSpPr>
        <p:spPr>
          <a:xfrm>
            <a:off x="4727554" y="3235759"/>
            <a:ext cx="1694869" cy="68749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Critically examine your grant application’s internal capabilities and external opportunities from the perspective of an external party.</a:t>
            </a:r>
          </a:p>
          <a:p>
            <a:pPr algn="ctr">
              <a:lnSpc>
                <a:spcPct val="100000"/>
              </a:lnSpc>
              <a:spcBef>
                <a:spcPts val="0"/>
              </a:spcBef>
            </a:pPr>
            <a:endParaRPr lang="en-CA" sz="1100" dirty="0">
              <a:solidFill>
                <a:srgbClr val="000000"/>
              </a:solidFill>
              <a:ea typeface="Roboto Condensed Light" panose="02000000000000000000" pitchFamily="2" charset="0"/>
            </a:endParaRPr>
          </a:p>
        </p:txBody>
      </p:sp>
      <p:pic>
        <p:nvPicPr>
          <p:cNvPr id="15" name="Picture 14">
            <a:extLst>
              <a:ext uri="{FF2B5EF4-FFF2-40B4-BE49-F238E27FC236}">
                <a16:creationId xmlns:a16="http://schemas.microsoft.com/office/drawing/2014/main" id="{B8324E6D-B267-4817-ACC6-F2926C4C6A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257531" y="1952680"/>
            <a:ext cx="634917" cy="634917"/>
          </a:xfrm>
          <a:prstGeom prst="rect">
            <a:avLst/>
          </a:prstGeom>
        </p:spPr>
      </p:pic>
      <p:sp>
        <p:nvSpPr>
          <p:cNvPr id="19" name="TextBox 18">
            <a:extLst>
              <a:ext uri="{FF2B5EF4-FFF2-40B4-BE49-F238E27FC236}">
                <a16:creationId xmlns:a16="http://schemas.microsoft.com/office/drawing/2014/main" id="{3F40C270-1BB1-47ED-B351-7E5BA06F2437}"/>
              </a:ext>
            </a:extLst>
          </p:cNvPr>
          <p:cNvSpPr txBox="1"/>
          <p:nvPr/>
        </p:nvSpPr>
        <p:spPr>
          <a:xfrm>
            <a:off x="4592878" y="5012268"/>
            <a:ext cx="1964222" cy="430887"/>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Grant Follow-up Email Template</a:t>
            </a:r>
          </a:p>
        </p:txBody>
      </p:sp>
      <p:sp>
        <p:nvSpPr>
          <p:cNvPr id="20" name="Text Placeholder 7">
            <a:extLst>
              <a:ext uri="{FF2B5EF4-FFF2-40B4-BE49-F238E27FC236}">
                <a16:creationId xmlns:a16="http://schemas.microsoft.com/office/drawing/2014/main" id="{E62AF2FE-EEEF-4035-B6A8-B7A5BA0F9FBF}"/>
              </a:ext>
            </a:extLst>
          </p:cNvPr>
          <p:cNvSpPr txBox="1">
            <a:spLocks/>
          </p:cNvSpPr>
          <p:nvPr/>
        </p:nvSpPr>
        <p:spPr>
          <a:xfrm>
            <a:off x="4790837" y="5497679"/>
            <a:ext cx="1568304" cy="594274"/>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Follow up with grant program officers and request feedback on unsuccessful applications.</a:t>
            </a:r>
          </a:p>
        </p:txBody>
      </p:sp>
      <p:pic>
        <p:nvPicPr>
          <p:cNvPr id="18" name="Picture 17">
            <a:hlinkClick r:id="rId3"/>
            <a:extLst>
              <a:ext uri="{FF2B5EF4-FFF2-40B4-BE49-F238E27FC236}">
                <a16:creationId xmlns:a16="http://schemas.microsoft.com/office/drawing/2014/main" id="{32E33DBA-9EC1-49A4-AAF2-3A04CA7C9AB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7531" y="4362159"/>
            <a:ext cx="634917" cy="634917"/>
          </a:xfrm>
          <a:prstGeom prst="rect">
            <a:avLst/>
          </a:prstGeom>
        </p:spPr>
      </p:pic>
      <p:sp>
        <p:nvSpPr>
          <p:cNvPr id="22" name="TextBox 21">
            <a:extLst>
              <a:ext uri="{FF2B5EF4-FFF2-40B4-BE49-F238E27FC236}">
                <a16:creationId xmlns:a16="http://schemas.microsoft.com/office/drawing/2014/main" id="{A099B95D-3827-48AF-8DF9-3D996A6D6405}"/>
              </a:ext>
            </a:extLst>
          </p:cNvPr>
          <p:cNvSpPr txBox="1"/>
          <p:nvPr/>
        </p:nvSpPr>
        <p:spPr>
          <a:xfrm>
            <a:off x="8305214" y="2655375"/>
            <a:ext cx="2178059" cy="646331"/>
          </a:xfrm>
          <a:prstGeom prst="rect">
            <a:avLst/>
          </a:prstGeom>
        </p:spPr>
        <p:txBody>
          <a:bodyPr vert="horz" wrap="square" lIns="0" tIns="0" rIns="0" bIns="0" rtlCol="0" anchor="t">
            <a:spAutoFit/>
          </a:bodyPr>
          <a:lstStyle/>
          <a:p>
            <a:pPr marL="289560" marR="242570" lvl="1" algn="ctr" defTabSz="554437">
              <a:spcBef>
                <a:spcPts val="55"/>
              </a:spcBef>
            </a:pPr>
            <a:r>
              <a:rPr lang="en-US" sz="1400" spc="-30" dirty="0">
                <a:solidFill>
                  <a:srgbClr val="2576B7"/>
                </a:solidFill>
                <a:latin typeface="Montserrat"/>
              </a:rPr>
              <a:t>Grant Writing Checklist: Do’s and Don’ts </a:t>
            </a:r>
            <a:endParaRPr lang="en-US" dirty="0"/>
          </a:p>
        </p:txBody>
      </p:sp>
      <p:sp>
        <p:nvSpPr>
          <p:cNvPr id="23" name="Text Placeholder 7">
            <a:extLst>
              <a:ext uri="{FF2B5EF4-FFF2-40B4-BE49-F238E27FC236}">
                <a16:creationId xmlns:a16="http://schemas.microsoft.com/office/drawing/2014/main" id="{F3AD2D30-E8D4-496B-A0FA-E6B5ADE9B4F2}"/>
              </a:ext>
            </a:extLst>
          </p:cNvPr>
          <p:cNvSpPr txBox="1">
            <a:spLocks/>
          </p:cNvSpPr>
          <p:nvPr/>
        </p:nvSpPr>
        <p:spPr>
          <a:xfrm>
            <a:off x="8648185" y="3533895"/>
            <a:ext cx="1492116" cy="702602"/>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Apply best practices when it comes to your grant applications.</a:t>
            </a:r>
          </a:p>
        </p:txBody>
      </p:sp>
      <p:sp>
        <p:nvSpPr>
          <p:cNvPr id="27" name="TextBox 26">
            <a:extLst>
              <a:ext uri="{FF2B5EF4-FFF2-40B4-BE49-F238E27FC236}">
                <a16:creationId xmlns:a16="http://schemas.microsoft.com/office/drawing/2014/main" id="{452E91F2-C3D3-491F-9B7F-D9C5CECEEB8E}"/>
              </a:ext>
            </a:extLst>
          </p:cNvPr>
          <p:cNvSpPr txBox="1"/>
          <p:nvPr/>
        </p:nvSpPr>
        <p:spPr>
          <a:xfrm>
            <a:off x="8461598" y="5037465"/>
            <a:ext cx="1797521" cy="646331"/>
          </a:xfrm>
          <a:prstGeom prst="rect">
            <a:avLst/>
          </a:prstGeom>
        </p:spPr>
        <p:txBody>
          <a:bodyPr vert="horz" wrap="square" lIns="0" tIns="0" rIns="0" bIns="0" rtlCol="0">
            <a:spAutoFit/>
          </a:bodyPr>
          <a:lstStyle/>
          <a:p>
            <a:pPr marL="289917" marR="242951" lvl="1" algn="ctr" defTabSz="554437">
              <a:spcBef>
                <a:spcPts val="55"/>
              </a:spcBef>
            </a:pPr>
            <a:r>
              <a:rPr lang="en-US" sz="1400" spc="-30" dirty="0">
                <a:solidFill>
                  <a:srgbClr val="2576B7"/>
                </a:solidFill>
                <a:latin typeface="Montserrat" pitchFamily="2" charset="77"/>
              </a:rPr>
              <a:t>Grant Application Retrospective </a:t>
            </a:r>
          </a:p>
        </p:txBody>
      </p:sp>
      <p:sp>
        <p:nvSpPr>
          <p:cNvPr id="28" name="Text Placeholder 7">
            <a:extLst>
              <a:ext uri="{FF2B5EF4-FFF2-40B4-BE49-F238E27FC236}">
                <a16:creationId xmlns:a16="http://schemas.microsoft.com/office/drawing/2014/main" id="{19E9F9A3-3A7C-4D60-83CF-B5632F469E31}"/>
              </a:ext>
            </a:extLst>
          </p:cNvPr>
          <p:cNvSpPr txBox="1">
            <a:spLocks/>
          </p:cNvSpPr>
          <p:nvPr/>
        </p:nvSpPr>
        <p:spPr>
          <a:xfrm>
            <a:off x="8581167" y="5679579"/>
            <a:ext cx="1568304" cy="646331"/>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pPr>
            <a:r>
              <a:rPr lang="en-CA" sz="1100" dirty="0">
                <a:solidFill>
                  <a:srgbClr val="000000"/>
                </a:solidFill>
                <a:ea typeface="Roboto Condensed Light" panose="02000000000000000000" pitchFamily="2" charset="0"/>
              </a:rPr>
              <a:t>Review the success rate of your grant applications and identify opportunities to improve future applications.</a:t>
            </a:r>
          </a:p>
        </p:txBody>
      </p:sp>
      <p:pic>
        <p:nvPicPr>
          <p:cNvPr id="26" name="Picture 25">
            <a:hlinkClick r:id="rId5"/>
            <a:extLst>
              <a:ext uri="{FF2B5EF4-FFF2-40B4-BE49-F238E27FC236}">
                <a16:creationId xmlns:a16="http://schemas.microsoft.com/office/drawing/2014/main" id="{F3EF4C0D-37A3-4190-A441-861D960D228F}"/>
              </a:ext>
            </a:extLst>
          </p:cNvPr>
          <p:cNvPicPr>
            <a:picLocks noChangeAspect="1"/>
          </p:cNvPicPr>
          <p:nvPr/>
        </p:nvPicPr>
        <p:blipFill>
          <a:blip r:embed="rId6" cstate="screen">
            <a:biLevel thresh="25000"/>
            <a:extLst>
              <a:ext uri="{28A0092B-C50C-407E-A947-70E740481C1C}">
                <a14:useLocalDpi xmlns:a14="http://schemas.microsoft.com/office/drawing/2010/main"/>
              </a:ext>
            </a:extLst>
          </a:blip>
          <a:stretch>
            <a:fillRect/>
          </a:stretch>
        </p:blipFill>
        <p:spPr>
          <a:xfrm>
            <a:off x="1811057" y="1271351"/>
            <a:ext cx="634918" cy="634918"/>
          </a:xfrm>
          <a:prstGeom prst="rect">
            <a:avLst/>
          </a:prstGeom>
        </p:spPr>
      </p:pic>
      <p:sp>
        <p:nvSpPr>
          <p:cNvPr id="29" name="Rectangle 28">
            <a:extLst>
              <a:ext uri="{FF2B5EF4-FFF2-40B4-BE49-F238E27FC236}">
                <a16:creationId xmlns:a16="http://schemas.microsoft.com/office/drawing/2014/main" id="{EF584645-5E2C-4554-AC9F-77DC7EE720BE}"/>
              </a:ext>
            </a:extLst>
          </p:cNvPr>
          <p:cNvSpPr/>
          <p:nvPr/>
        </p:nvSpPr>
        <p:spPr>
          <a:xfrm>
            <a:off x="540541" y="2846331"/>
            <a:ext cx="3152453" cy="954107"/>
          </a:xfrm>
          <a:prstGeom prst="rect">
            <a:avLst/>
          </a:prstGeom>
        </p:spPr>
        <p:txBody>
          <a:bodyPr wrap="square" lIns="91440" tIns="45720" rIns="91440" bIns="45720" anchor="t">
            <a:spAutoFit/>
          </a:bodyPr>
          <a:lstStyle/>
          <a:p>
            <a:pPr defTabSz="554437"/>
            <a:r>
              <a:rPr lang="en-US" sz="1400" dirty="0">
                <a:solidFill>
                  <a:srgbClr val="FFFFFF"/>
                </a:solidFill>
                <a:latin typeface="Montserrat"/>
              </a:rPr>
              <a:t>Leverage this tool to track the potential grant funding opportunities that align with your organization’s priorities. </a:t>
            </a:r>
            <a:endParaRPr lang="en-CA" sz="1400" dirty="0">
              <a:solidFill>
                <a:srgbClr val="FFFFFF"/>
              </a:solidFill>
              <a:latin typeface="Montserrat" panose="00000500000000000000" pitchFamily="2" charset="0"/>
            </a:endParaRPr>
          </a:p>
        </p:txBody>
      </p:sp>
      <p:sp>
        <p:nvSpPr>
          <p:cNvPr id="31" name="TextBox 30">
            <a:extLst>
              <a:ext uri="{FF2B5EF4-FFF2-40B4-BE49-F238E27FC236}">
                <a16:creationId xmlns:a16="http://schemas.microsoft.com/office/drawing/2014/main" id="{5891C79E-7977-4273-B86A-623CEC9EC3AC}"/>
              </a:ext>
            </a:extLst>
          </p:cNvPr>
          <p:cNvSpPr txBox="1"/>
          <p:nvPr/>
        </p:nvSpPr>
        <p:spPr>
          <a:xfrm>
            <a:off x="552291" y="1931839"/>
            <a:ext cx="3152452" cy="830997"/>
          </a:xfrm>
          <a:prstGeom prst="rect">
            <a:avLst/>
          </a:prstGeom>
        </p:spPr>
        <p:txBody>
          <a:bodyPr vert="horz" wrap="square" lIns="0" tIns="0" rIns="0" bIns="0" rtlCol="0">
            <a:spAutoFit/>
          </a:bodyPr>
          <a:lstStyle/>
          <a:p>
            <a:pPr marL="289917" marR="242951" lvl="1" algn="ctr" defTabSz="554437">
              <a:spcBef>
                <a:spcPts val="55"/>
              </a:spcBef>
            </a:pPr>
            <a:r>
              <a:rPr lang="en-US" sz="1800" b="1" spc="-30" dirty="0">
                <a:solidFill>
                  <a:srgbClr val="FFFFFF"/>
                </a:solidFill>
                <a:latin typeface="Montserrat" pitchFamily="2" charset="77"/>
                <a:cs typeface="Arial Narrow"/>
              </a:rPr>
              <a:t>Grant Identification and Prioritization Tool for Organizations </a:t>
            </a:r>
          </a:p>
        </p:txBody>
      </p:sp>
      <p:pic>
        <p:nvPicPr>
          <p:cNvPr id="43" name="Picture 42">
            <a:hlinkClick r:id="rId7"/>
            <a:extLst>
              <a:ext uri="{FF2B5EF4-FFF2-40B4-BE49-F238E27FC236}">
                <a16:creationId xmlns:a16="http://schemas.microsoft.com/office/drawing/2014/main" id="{8C3B0168-76CA-46F1-84EE-0F9D59E7C0EC}"/>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9042900" y="1998994"/>
            <a:ext cx="634917" cy="628870"/>
          </a:xfrm>
          <a:prstGeom prst="rect">
            <a:avLst/>
          </a:prstGeom>
        </p:spPr>
      </p:pic>
      <p:pic>
        <p:nvPicPr>
          <p:cNvPr id="6" name="Picture 5">
            <a:extLst>
              <a:ext uri="{FF2B5EF4-FFF2-40B4-BE49-F238E27FC236}">
                <a16:creationId xmlns:a16="http://schemas.microsoft.com/office/drawing/2014/main" id="{99BB23DF-3AB0-4F77-B9C3-CEC7C4EEE872}"/>
              </a:ext>
            </a:extLst>
          </p:cNvPr>
          <p:cNvPicPr>
            <a:picLocks noChangeAspect="1"/>
          </p:cNvPicPr>
          <p:nvPr/>
        </p:nvPicPr>
        <p:blipFill rotWithShape="1">
          <a:blip r:embed="rId9"/>
          <a:srcRect l="857" t="26728" r="56388" b="10031"/>
          <a:stretch/>
        </p:blipFill>
        <p:spPr>
          <a:xfrm>
            <a:off x="1838912" y="5150349"/>
            <a:ext cx="2080873" cy="865663"/>
          </a:xfrm>
          <a:prstGeom prst="rect">
            <a:avLst/>
          </a:prstGeom>
          <a:ln>
            <a:solidFill>
              <a:schemeClr val="tx1"/>
            </a:solidFill>
          </a:ln>
        </p:spPr>
      </p:pic>
      <p:pic>
        <p:nvPicPr>
          <p:cNvPr id="5" name="Picture 4">
            <a:extLst>
              <a:ext uri="{FF2B5EF4-FFF2-40B4-BE49-F238E27FC236}">
                <a16:creationId xmlns:a16="http://schemas.microsoft.com/office/drawing/2014/main" id="{23E6B815-FBF8-4405-9A9E-37A49150574E}"/>
              </a:ext>
            </a:extLst>
          </p:cNvPr>
          <p:cNvPicPr>
            <a:picLocks noChangeAspect="1"/>
          </p:cNvPicPr>
          <p:nvPr/>
        </p:nvPicPr>
        <p:blipFill rotWithShape="1">
          <a:blip r:embed="rId10"/>
          <a:srcRect l="1429" t="26728" r="50776" b="10031"/>
          <a:stretch/>
        </p:blipFill>
        <p:spPr>
          <a:xfrm>
            <a:off x="1026220" y="4749895"/>
            <a:ext cx="2081349" cy="774542"/>
          </a:xfrm>
          <a:prstGeom prst="rect">
            <a:avLst/>
          </a:prstGeom>
          <a:ln>
            <a:solidFill>
              <a:schemeClr val="tx1"/>
            </a:solidFill>
          </a:ln>
        </p:spPr>
      </p:pic>
      <p:pic>
        <p:nvPicPr>
          <p:cNvPr id="8" name="Picture 7">
            <a:extLst>
              <a:ext uri="{FF2B5EF4-FFF2-40B4-BE49-F238E27FC236}">
                <a16:creationId xmlns:a16="http://schemas.microsoft.com/office/drawing/2014/main" id="{C446B04E-0EE7-4EA5-9ACD-50AB3710785F}"/>
              </a:ext>
            </a:extLst>
          </p:cNvPr>
          <p:cNvPicPr>
            <a:picLocks noChangeAspect="1"/>
          </p:cNvPicPr>
          <p:nvPr/>
        </p:nvPicPr>
        <p:blipFill rotWithShape="1">
          <a:blip r:embed="rId11"/>
          <a:srcRect l="1000" t="25418" r="55686" b="11484"/>
          <a:stretch/>
        </p:blipFill>
        <p:spPr>
          <a:xfrm>
            <a:off x="10256660" y="4992448"/>
            <a:ext cx="1797260" cy="736363"/>
          </a:xfrm>
          <a:prstGeom prst="rect">
            <a:avLst/>
          </a:prstGeom>
          <a:ln>
            <a:solidFill>
              <a:schemeClr val="tx1"/>
            </a:solidFill>
          </a:ln>
        </p:spPr>
      </p:pic>
      <p:pic>
        <p:nvPicPr>
          <p:cNvPr id="44" name="Picture 43">
            <a:extLst>
              <a:ext uri="{FF2B5EF4-FFF2-40B4-BE49-F238E27FC236}">
                <a16:creationId xmlns:a16="http://schemas.microsoft.com/office/drawing/2014/main" id="{BE1ED9E9-51B4-4B4D-9EBC-0641298770F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042900" y="4362159"/>
            <a:ext cx="634918" cy="634918"/>
          </a:xfrm>
          <a:prstGeom prst="rect">
            <a:avLst/>
          </a:prstGeom>
        </p:spPr>
      </p:pic>
      <p:pic>
        <p:nvPicPr>
          <p:cNvPr id="45" name="Picture 44">
            <a:extLst>
              <a:ext uri="{FF2B5EF4-FFF2-40B4-BE49-F238E27FC236}">
                <a16:creationId xmlns:a16="http://schemas.microsoft.com/office/drawing/2014/main" id="{B33FE1CB-9A41-4ACE-A20B-B4C3DA788635}"/>
              </a:ext>
            </a:extLst>
          </p:cNvPr>
          <p:cNvPicPr>
            <a:picLocks noChangeAspect="1"/>
          </p:cNvPicPr>
          <p:nvPr/>
        </p:nvPicPr>
        <p:blipFill rotWithShape="1">
          <a:blip r:embed="rId12"/>
          <a:srcRect l="25175" t="21777" r="58716" b="7276"/>
          <a:stretch/>
        </p:blipFill>
        <p:spPr>
          <a:xfrm>
            <a:off x="6949511" y="5004913"/>
            <a:ext cx="1089300" cy="1349331"/>
          </a:xfrm>
          <a:prstGeom prst="rect">
            <a:avLst/>
          </a:prstGeom>
          <a:ln>
            <a:solidFill>
              <a:schemeClr val="tx1"/>
            </a:solidFill>
          </a:ln>
        </p:spPr>
      </p:pic>
      <p:pic>
        <p:nvPicPr>
          <p:cNvPr id="11" name="Picture 10">
            <a:extLst>
              <a:ext uri="{FF2B5EF4-FFF2-40B4-BE49-F238E27FC236}">
                <a16:creationId xmlns:a16="http://schemas.microsoft.com/office/drawing/2014/main" id="{2C2D3ED0-803A-4391-B746-C61A3C7DEE1A}"/>
              </a:ext>
            </a:extLst>
          </p:cNvPr>
          <p:cNvPicPr>
            <a:picLocks noChangeAspect="1"/>
          </p:cNvPicPr>
          <p:nvPr/>
        </p:nvPicPr>
        <p:blipFill rotWithShape="1">
          <a:blip r:embed="rId12"/>
          <a:srcRect l="9213" t="21777" r="75202" b="7276"/>
          <a:stretch/>
        </p:blipFill>
        <p:spPr>
          <a:xfrm>
            <a:off x="6477945" y="4625452"/>
            <a:ext cx="1147771" cy="1469615"/>
          </a:xfrm>
          <a:prstGeom prst="rect">
            <a:avLst/>
          </a:prstGeom>
          <a:ln>
            <a:solidFill>
              <a:schemeClr val="tx1"/>
            </a:solidFill>
          </a:ln>
        </p:spPr>
      </p:pic>
      <p:pic>
        <p:nvPicPr>
          <p:cNvPr id="2" name="Picture 1">
            <a:extLst>
              <a:ext uri="{FF2B5EF4-FFF2-40B4-BE49-F238E27FC236}">
                <a16:creationId xmlns:a16="http://schemas.microsoft.com/office/drawing/2014/main" id="{F925D9EA-3494-4882-9848-2DB11DBC0163}"/>
              </a:ext>
            </a:extLst>
          </p:cNvPr>
          <p:cNvPicPr>
            <a:picLocks noChangeAspect="1"/>
          </p:cNvPicPr>
          <p:nvPr/>
        </p:nvPicPr>
        <p:blipFill rotWithShape="1">
          <a:blip r:embed="rId13"/>
          <a:srcRect l="57203" t="20921" r="10494" b="15628"/>
          <a:stretch/>
        </p:blipFill>
        <p:spPr>
          <a:xfrm>
            <a:off x="6779816" y="3058797"/>
            <a:ext cx="1540188" cy="863367"/>
          </a:xfrm>
          <a:prstGeom prst="rect">
            <a:avLst/>
          </a:prstGeom>
          <a:ln>
            <a:solidFill>
              <a:schemeClr val="tx1">
                <a:lumMod val="50000"/>
              </a:schemeClr>
            </a:solidFill>
          </a:ln>
        </p:spPr>
      </p:pic>
      <p:pic>
        <p:nvPicPr>
          <p:cNvPr id="16" name="Picture 15">
            <a:extLst>
              <a:ext uri="{FF2B5EF4-FFF2-40B4-BE49-F238E27FC236}">
                <a16:creationId xmlns:a16="http://schemas.microsoft.com/office/drawing/2014/main" id="{EDFA6964-526C-49C6-884B-29D2E44646EF}"/>
              </a:ext>
            </a:extLst>
          </p:cNvPr>
          <p:cNvPicPr>
            <a:picLocks noChangeAspect="1"/>
          </p:cNvPicPr>
          <p:nvPr/>
        </p:nvPicPr>
        <p:blipFill rotWithShape="1">
          <a:blip r:embed="rId14"/>
          <a:srcRect l="56502" t="20167" r="10494" b="14051"/>
          <a:stretch/>
        </p:blipFill>
        <p:spPr>
          <a:xfrm>
            <a:off x="6472686" y="2395330"/>
            <a:ext cx="1540188" cy="863367"/>
          </a:xfrm>
          <a:prstGeom prst="rect">
            <a:avLst/>
          </a:prstGeom>
          <a:ln>
            <a:solidFill>
              <a:schemeClr val="tx1">
                <a:lumMod val="50000"/>
              </a:schemeClr>
            </a:solidFill>
          </a:ln>
        </p:spPr>
      </p:pic>
      <p:pic>
        <p:nvPicPr>
          <p:cNvPr id="17" name="Picture 20">
            <a:extLst>
              <a:ext uri="{FF2B5EF4-FFF2-40B4-BE49-F238E27FC236}">
                <a16:creationId xmlns:a16="http://schemas.microsoft.com/office/drawing/2014/main" id="{DAC378F5-59EA-439E-A024-BE2E9AE8D071}"/>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10563732" y="2209799"/>
            <a:ext cx="1180267" cy="2090057"/>
          </a:xfrm>
          <a:prstGeom prst="rect">
            <a:avLst/>
          </a:prstGeom>
          <a:ln>
            <a:solidFill>
              <a:schemeClr val="tx1"/>
            </a:solidFill>
          </a:ln>
        </p:spPr>
      </p:pic>
      <p:pic>
        <p:nvPicPr>
          <p:cNvPr id="21" name="Picture 20" descr="Graphical user interface, text, application, email&#10;&#10;Description automatically generated">
            <a:extLst>
              <a:ext uri="{FF2B5EF4-FFF2-40B4-BE49-F238E27FC236}">
                <a16:creationId xmlns:a16="http://schemas.microsoft.com/office/drawing/2014/main" id="{7990FA7E-4770-4BEA-858A-33F893A1643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13435" y="4112747"/>
            <a:ext cx="2609707" cy="1068445"/>
          </a:xfrm>
          <a:prstGeom prst="rect">
            <a:avLst/>
          </a:prstGeom>
        </p:spPr>
      </p:pic>
    </p:spTree>
    <p:extLst>
      <p:ext uri="{BB962C8B-B14F-4D97-AF65-F5344CB8AC3E}">
        <p14:creationId xmlns:p14="http://schemas.microsoft.com/office/powerpoint/2010/main" val="12541921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E6E8AF-AA02-8A45-8B51-0888B0C66904}"/>
              </a:ext>
            </a:extLst>
          </p:cNvPr>
          <p:cNvSpPr>
            <a:spLocks noGrp="1"/>
          </p:cNvSpPr>
          <p:nvPr>
            <p:ph type="title"/>
          </p:nvPr>
        </p:nvSpPr>
        <p:spPr>
          <a:xfrm>
            <a:off x="354106" y="530021"/>
            <a:ext cx="8449652" cy="1130188"/>
          </a:xfrm>
        </p:spPr>
        <p:txBody>
          <a:bodyPr/>
          <a:lstStyle/>
          <a:p>
            <a:r>
              <a:rPr lang="en-US" dirty="0"/>
              <a:t>Blueprint benefits </a:t>
            </a:r>
          </a:p>
        </p:txBody>
      </p:sp>
      <p:graphicFrame>
        <p:nvGraphicFramePr>
          <p:cNvPr id="11" name="Table 10">
            <a:extLst>
              <a:ext uri="{FF2B5EF4-FFF2-40B4-BE49-F238E27FC236}">
                <a16:creationId xmlns:a16="http://schemas.microsoft.com/office/drawing/2014/main" id="{D07E744E-A6AF-4096-8DEB-1E2503376BA5}"/>
              </a:ext>
            </a:extLst>
          </p:cNvPr>
          <p:cNvGraphicFramePr>
            <a:graphicFrameLocks noGrp="1"/>
          </p:cNvGraphicFramePr>
          <p:nvPr>
            <p:extLst>
              <p:ext uri="{D42A27DB-BD31-4B8C-83A1-F6EECF244321}">
                <p14:modId xmlns:p14="http://schemas.microsoft.com/office/powerpoint/2010/main" val="1258862439"/>
              </p:ext>
            </p:extLst>
          </p:nvPr>
        </p:nvGraphicFramePr>
        <p:xfrm>
          <a:off x="371474" y="1660440"/>
          <a:ext cx="11450640" cy="4183312"/>
        </p:xfrm>
        <a:graphic>
          <a:graphicData uri="http://schemas.openxmlformats.org/drawingml/2006/table">
            <a:tbl>
              <a:tblPr firstRow="1" bandRow="1">
                <a:tableStyleId>{5C22544A-7EE6-4342-B048-85BDC9FD1C3A}</a:tableStyleId>
              </a:tblPr>
              <a:tblGrid>
                <a:gridCol w="5638392">
                  <a:extLst>
                    <a:ext uri="{9D8B030D-6E8A-4147-A177-3AD203B41FA5}">
                      <a16:colId xmlns:a16="http://schemas.microsoft.com/office/drawing/2014/main" val="2500794229"/>
                    </a:ext>
                  </a:extLst>
                </a:gridCol>
                <a:gridCol w="5812248">
                  <a:extLst>
                    <a:ext uri="{9D8B030D-6E8A-4147-A177-3AD203B41FA5}">
                      <a16:colId xmlns:a16="http://schemas.microsoft.com/office/drawing/2014/main" val="1791260046"/>
                    </a:ext>
                  </a:extLst>
                </a:gridCol>
              </a:tblGrid>
              <a:tr h="760281">
                <a:tc>
                  <a:txBody>
                    <a:bodyPr/>
                    <a:lstStyle/>
                    <a:p>
                      <a:pPr marL="0" marR="0" lvl="0" indent="0" algn="ctr" defTabSz="914400" rtl="0" eaLnBrk="1" fontAlgn="auto" latinLnBrk="0" hangingPunct="1">
                        <a:lnSpc>
                          <a:spcPct val="100000"/>
                        </a:lnSpc>
                        <a:spcBef>
                          <a:spcPts val="0"/>
                        </a:spcBef>
                        <a:spcAft>
                          <a:spcPts val="0"/>
                        </a:spcAft>
                        <a:buClrTx/>
                        <a:buSzTx/>
                        <a:buFont typeface="+mj-lt"/>
                        <a:buNone/>
                        <a:tabLst/>
                        <a:defRPr/>
                      </a:pPr>
                      <a:r>
                        <a:rPr lang="en-CA" sz="2000" b="0" i="0" spc="6" dirty="0">
                          <a:solidFill>
                            <a:srgbClr val="2576B7"/>
                          </a:solidFill>
                          <a:latin typeface="Montserrat SemiBold" pitchFamily="2" charset="77"/>
                          <a:cs typeface="Arial" panose="020B0604020202020204" pitchFamily="34" charset="0"/>
                        </a:rPr>
                        <a:t>IT benefits</a:t>
                      </a:r>
                      <a:endParaRPr lang="en-CA" sz="2000" b="0" i="0" dirty="0">
                        <a:solidFill>
                          <a:srgbClr val="2576B7"/>
                        </a:solidFill>
                        <a:latin typeface="Montserrat SemiBold" pitchFamily="2" charset="77"/>
                        <a:cs typeface="Arial" panose="020B0604020202020204" pitchFamily="34" charset="0"/>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2000" b="0" i="0" spc="6" dirty="0">
                          <a:solidFill>
                            <a:srgbClr val="2576B7"/>
                          </a:solidFill>
                          <a:latin typeface="Montserrat SemiBold"/>
                          <a:cs typeface="Arial"/>
                        </a:rPr>
                        <a:t>Organization benefits</a:t>
                      </a:r>
                      <a:endParaRPr lang="en-CA" sz="2000" b="0" i="0" dirty="0">
                        <a:solidFill>
                          <a:srgbClr val="2576B7"/>
                        </a:solidFill>
                        <a:latin typeface="Montserrat SemiBold"/>
                        <a:cs typeface="Arial"/>
                      </a:endParaRPr>
                    </a:p>
                  </a:txBody>
                  <a:tcPr marL="108000" marR="108000" marT="216000" marB="1080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2052837071"/>
                  </a:ext>
                </a:extLst>
              </a:tr>
              <a:tr h="3423031">
                <a:tc>
                  <a:txBody>
                    <a:bodyPr/>
                    <a:lstStyle/>
                    <a:p>
                      <a:pPr marL="467995" marR="0" lvl="2"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endParaRPr lang="en-US" sz="1600" kern="1200" dirty="0">
                        <a:solidFill>
                          <a:schemeClr val="tx2">
                            <a:lumMod val="50000"/>
                          </a:schemeClr>
                        </a:solidFill>
                        <a:effectLst/>
                        <a:latin typeface="Roboto Condensed Light"/>
                        <a:ea typeface="Roboto Condensed Light"/>
                        <a:cs typeface="+mn-cs"/>
                      </a:endParaRPr>
                    </a:p>
                    <a:p>
                      <a:pPr marL="467995" marR="0" lvl="2"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600" kern="1200" dirty="0">
                          <a:solidFill>
                            <a:schemeClr val="tx2">
                              <a:lumMod val="50000"/>
                            </a:schemeClr>
                          </a:solidFill>
                          <a:effectLst/>
                          <a:latin typeface="Roboto Condensed Light"/>
                          <a:ea typeface="Roboto Condensed Light"/>
                          <a:cs typeface="+mn-cs"/>
                        </a:rPr>
                        <a:t>Enables your IT department/division to apply for more grants and increase the chances of success of those applications.</a:t>
                      </a:r>
                      <a:endParaRPr lang="en-US" sz="1600" kern="1200" dirty="0">
                        <a:solidFill>
                          <a:schemeClr val="tx2">
                            <a:lumMod val="50000"/>
                          </a:schemeClr>
                        </a:solidFill>
                        <a:effectLst/>
                        <a:latin typeface="Roboto Condensed Light" panose="02000000000000000000" pitchFamily="2" charset="0"/>
                        <a:ea typeface="Roboto Condensed Light" panose="02000000000000000000" pitchFamily="2" charset="0"/>
                        <a:cs typeface="+mn-cs"/>
                      </a:endParaRPr>
                    </a:p>
                    <a:p>
                      <a:pPr marL="467995" marR="0" lvl="2" indent="-285750" algn="l" rtl="0" eaLnBrk="1" fontAlgn="auto" latinLnBrk="0" hangingPunct="1">
                        <a:lnSpc>
                          <a:spcPct val="100000"/>
                        </a:lnSpc>
                        <a:spcBef>
                          <a:spcPts val="1200"/>
                        </a:spcBef>
                        <a:spcAft>
                          <a:spcPts val="0"/>
                        </a:spcAft>
                        <a:buClrTx/>
                        <a:buSzTx/>
                        <a:buFont typeface="Arial" panose="020B0604020202020204" pitchFamily="34" charset="0"/>
                        <a:buChar char="•"/>
                      </a:pPr>
                      <a:r>
                        <a:rPr lang="en-US" sz="1600" kern="1200" dirty="0">
                          <a:solidFill>
                            <a:schemeClr val="tx2">
                              <a:lumMod val="50000"/>
                            </a:schemeClr>
                          </a:solidFill>
                          <a:effectLst/>
                          <a:latin typeface="Roboto Condensed Light"/>
                          <a:ea typeface="Roboto Condensed Light"/>
                          <a:cs typeface="+mn-cs"/>
                        </a:rPr>
                        <a:t>Provides an opportunity for your IT department/division to collaborate with other departments/divisions of your organization and to participate in the grant application process.</a:t>
                      </a:r>
                      <a:endParaRPr lang="en-CA" sz="1600" kern="1200" dirty="0">
                        <a:solidFill>
                          <a:schemeClr val="tx2">
                            <a:lumMod val="50000"/>
                          </a:schemeClr>
                        </a:solidFill>
                        <a:effectLst/>
                        <a:latin typeface="Roboto Condensed Light"/>
                        <a:ea typeface="Roboto Condensed Light"/>
                        <a:cs typeface="+mn-cs"/>
                      </a:endParaRPr>
                    </a:p>
                    <a:p>
                      <a:pPr marL="467995" marR="0" lvl="2" indent="-285750" algn="l" defTabSz="914400" rtl="0" eaLnBrk="1" fontAlgn="auto" latinLnBrk="0" hangingPunct="1">
                        <a:lnSpc>
                          <a:spcPct val="100000"/>
                        </a:lnSpc>
                        <a:spcBef>
                          <a:spcPts val="1200"/>
                        </a:spcBef>
                        <a:spcAft>
                          <a:spcPts val="0"/>
                        </a:spcAft>
                        <a:buClrTx/>
                        <a:buSzTx/>
                        <a:buFont typeface="Arial" panose="020B0604020202020204" pitchFamily="34" charset="0"/>
                        <a:buChar char="•"/>
                        <a:tabLst/>
                        <a:defRPr/>
                      </a:pPr>
                      <a:r>
                        <a:rPr lang="en-US" sz="1600" kern="1200" dirty="0">
                          <a:solidFill>
                            <a:schemeClr val="tx2">
                              <a:lumMod val="50000"/>
                            </a:schemeClr>
                          </a:solidFill>
                          <a:effectLst/>
                          <a:latin typeface="Roboto Condensed Light"/>
                          <a:ea typeface="Roboto Condensed Light"/>
                          <a:cs typeface="+mn-cs"/>
                        </a:rPr>
                        <a:t>Standardizes the process for those being asked to perform grant writing as an ad hoc responsibility within your IT department /division.</a:t>
                      </a:r>
                      <a:endParaRPr lang="en-CA" sz="1600" kern="1200" dirty="0">
                        <a:solidFill>
                          <a:schemeClr val="tx2">
                            <a:lumMod val="50000"/>
                          </a:schemeClr>
                        </a:solidFill>
                        <a:effectLst/>
                        <a:latin typeface="Roboto Condensed Light"/>
                        <a:ea typeface="Roboto Condensed Light"/>
                        <a:cs typeface="+mn-cs"/>
                      </a:endParaRPr>
                    </a:p>
                    <a:p>
                      <a:pPr marL="468313" lvl="2" indent="-285750">
                        <a:lnSpc>
                          <a:spcPct val="100000"/>
                        </a:lnSpc>
                        <a:spcBef>
                          <a:spcPts val="1200"/>
                        </a:spcBef>
                        <a:buFont typeface="Arial" panose="020B0604020202020204" pitchFamily="34" charset="0"/>
                        <a:buChar char="•"/>
                      </a:pPr>
                      <a:endParaRPr lang="en-CA" sz="1800" kern="1200" dirty="0">
                        <a:solidFill>
                          <a:schemeClr val="dk1"/>
                        </a:solidFill>
                        <a:effectLst/>
                        <a:latin typeface="+mn-lt"/>
                        <a:ea typeface="+mn-ea"/>
                        <a:cs typeface="+mn-cs"/>
                      </a:endParaRPr>
                    </a:p>
                  </a:txBody>
                  <a:tcPr marL="46800" marR="108000" marT="36000" marB="14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10000"/>
                      </a:srgbClr>
                    </a:solidFill>
                  </a:tcPr>
                </a:tc>
                <a:tc>
                  <a:txBody>
                    <a:bodyPr/>
                    <a:lstStyle/>
                    <a:p>
                      <a:pPr marL="184150" indent="-184150" algn="l" defTabSz="914400" rtl="0" eaLnBrk="1" latinLnBrk="0" hangingPunct="1">
                        <a:lnSpc>
                          <a:spcPct val="100000"/>
                        </a:lnSpc>
                        <a:spcBef>
                          <a:spcPts val="1200"/>
                        </a:spcBef>
                        <a:buFont typeface="Arial" panose="020B0604020202020204" pitchFamily="34" charset="0"/>
                        <a:buChar char="•"/>
                      </a:pPr>
                      <a:endParaRPr lang="en-CA" sz="1600" b="0" i="0" kern="1200" dirty="0">
                        <a:solidFill>
                          <a:srgbClr val="000000"/>
                        </a:solidFill>
                        <a:latin typeface="Roboto Condensed Light" panose="02000000000000000000" pitchFamily="2" charset="0"/>
                        <a:ea typeface="+mn-ea"/>
                        <a:cs typeface="+mn-cs"/>
                      </a:endParaRPr>
                    </a:p>
                    <a:p>
                      <a:pPr marL="184150" indent="-184150" algn="l" defTabSz="914400" rtl="0" eaLnBrk="1" latinLnBrk="0" hangingPunct="1">
                        <a:lnSpc>
                          <a:spcPct val="100000"/>
                        </a:lnSpc>
                        <a:spcBef>
                          <a:spcPts val="1200"/>
                        </a:spcBef>
                        <a:buFont typeface="Arial" panose="020B0604020202020204" pitchFamily="34" charset="0"/>
                        <a:buChar char="•"/>
                      </a:pPr>
                      <a:r>
                        <a:rPr lang="en-CA" sz="1600" b="0" i="0" kern="1200" dirty="0">
                          <a:solidFill>
                            <a:srgbClr val="000000"/>
                          </a:solidFill>
                          <a:latin typeface="Roboto Condensed Light"/>
                          <a:ea typeface="+mn-ea"/>
                          <a:cs typeface="+mn-cs"/>
                        </a:rPr>
                        <a:t>Ensures that organizations are applying to grant funding opportunities in a strategic manner that takes into consideration the various initiatives that different departments and divisions are pursuing.</a:t>
                      </a:r>
                    </a:p>
                    <a:p>
                      <a:pPr marL="184150" indent="-184150" algn="l" rtl="0" eaLnBrk="1" latinLnBrk="0" hangingPunct="1">
                        <a:lnSpc>
                          <a:spcPct val="100000"/>
                        </a:lnSpc>
                        <a:spcBef>
                          <a:spcPts val="1200"/>
                        </a:spcBef>
                        <a:buFont typeface="Arial" panose="020B0604020202020204" pitchFamily="34" charset="0"/>
                        <a:buChar char="•"/>
                      </a:pPr>
                      <a:r>
                        <a:rPr lang="en-CA" sz="1600" b="0" i="0" kern="1200" dirty="0">
                          <a:solidFill>
                            <a:srgbClr val="000000"/>
                          </a:solidFill>
                          <a:latin typeface="Roboto Condensed Light"/>
                          <a:ea typeface="+mn-ea"/>
                          <a:cs typeface="+mn-cs"/>
                        </a:rPr>
                        <a:t>Secures more funds for the organization to create, continue, or enhance its programs and services</a:t>
                      </a:r>
                    </a:p>
                    <a:p>
                      <a:pPr marL="184150" indent="-184150" algn="l" rtl="0" eaLnBrk="1" latinLnBrk="0" hangingPunct="1">
                        <a:lnSpc>
                          <a:spcPct val="100000"/>
                        </a:lnSpc>
                        <a:spcBef>
                          <a:spcPts val="1200"/>
                        </a:spcBef>
                        <a:buFont typeface="Arial" panose="020B0604020202020204" pitchFamily="34" charset="0"/>
                        <a:buChar char="•"/>
                      </a:pPr>
                      <a:r>
                        <a:rPr lang="en-CA" sz="1600" b="0" i="0" kern="1200" dirty="0">
                          <a:solidFill>
                            <a:srgbClr val="000000"/>
                          </a:solidFill>
                          <a:latin typeface="Roboto Condensed Light"/>
                          <a:ea typeface="+mn-ea"/>
                          <a:cs typeface="+mn-cs"/>
                        </a:rPr>
                        <a:t>Improves the grant writing capabilities of the organization and exercises the best practices that granting agencies and reviewers look for when awarding grants. </a:t>
                      </a:r>
                    </a:p>
                  </a:txBody>
                  <a:tcPr marL="46800" marR="108000" marT="36000" marB="14400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C9C9C9"/>
                      </a:solidFill>
                      <a:prstDash val="solid"/>
                      <a:round/>
                      <a:headEnd type="none" w="med" len="med"/>
                      <a:tailEnd type="none" w="med" len="med"/>
                    </a:lnB>
                    <a:lnTlToBr w="12700" cmpd="sng">
                      <a:noFill/>
                      <a:prstDash val="solid"/>
                    </a:lnTlToBr>
                    <a:lnBlToTr w="12700" cmpd="sng">
                      <a:noFill/>
                      <a:prstDash val="solid"/>
                    </a:lnBlToTr>
                    <a:solidFill>
                      <a:srgbClr val="7CADD4">
                        <a:alpha val="20000"/>
                      </a:srgbClr>
                    </a:solidFill>
                  </a:tcPr>
                </a:tc>
                <a:extLst>
                  <a:ext uri="{0D108BD9-81ED-4DB2-BD59-A6C34878D82A}">
                    <a16:rowId xmlns:a16="http://schemas.microsoft.com/office/drawing/2014/main" val="106570360"/>
                  </a:ext>
                </a:extLst>
              </a:tr>
            </a:tbl>
          </a:graphicData>
        </a:graphic>
      </p:graphicFrame>
    </p:spTree>
    <p:extLst>
      <p:ext uri="{BB962C8B-B14F-4D97-AF65-F5344CB8AC3E}">
        <p14:creationId xmlns:p14="http://schemas.microsoft.com/office/powerpoint/2010/main" val="4044380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CA" dirty="0">
                <a:solidFill>
                  <a:srgbClr val="2576B7"/>
                </a:solidFill>
              </a:rPr>
              <a:t>Measure the value of this blueprint</a:t>
            </a:r>
            <a:endParaRPr lang="en-US" dirty="0">
              <a:solidFill>
                <a:srgbClr val="2576B7"/>
              </a:solidFill>
            </a:endParaRP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54106" y="1785009"/>
            <a:ext cx="7142068" cy="658554"/>
          </a:xfrm>
          <a:prstGeom prst="rect">
            <a:avLst/>
          </a:prstGeom>
        </p:spPr>
        <p:txBody>
          <a:bodyPr lIns="0" tIns="0" rIns="0" bIns="0">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rPr>
              <a:t>Success in grant writing can look like:</a:t>
            </a:r>
          </a:p>
        </p:txBody>
      </p:sp>
      <p:sp>
        <p:nvSpPr>
          <p:cNvPr id="10" name="Text Placeholder 7">
            <a:extLst>
              <a:ext uri="{FF2B5EF4-FFF2-40B4-BE49-F238E27FC236}">
                <a16:creationId xmlns:a16="http://schemas.microsoft.com/office/drawing/2014/main" id="{F2A29190-4792-4B40-B9C6-50DBC5208C37}"/>
              </a:ext>
            </a:extLst>
          </p:cNvPr>
          <p:cNvSpPr txBox="1">
            <a:spLocks/>
          </p:cNvSpPr>
          <p:nvPr/>
        </p:nvSpPr>
        <p:spPr>
          <a:xfrm>
            <a:off x="354106" y="2293129"/>
            <a:ext cx="7142068" cy="4511986"/>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buFont typeface="Arial" panose="020B0604020202020204" pitchFamily="34" charset="0"/>
              <a:buChar char="•"/>
            </a:pPr>
            <a:r>
              <a:rPr lang="en-CA" dirty="0">
                <a:solidFill>
                  <a:srgbClr val="000000"/>
                </a:solidFill>
              </a:rPr>
              <a:t>A more effective way to find, prioritize, and apply for grant funding opportunities.</a:t>
            </a:r>
          </a:p>
          <a:p>
            <a:pPr marL="184150" indent="-184150">
              <a:buFont typeface="Arial" panose="020B0604020202020204" pitchFamily="34" charset="0"/>
              <a:buChar char="•"/>
            </a:pPr>
            <a:r>
              <a:rPr lang="en-CA" dirty="0">
                <a:solidFill>
                  <a:srgbClr val="000000"/>
                </a:solidFill>
              </a:rPr>
              <a:t>A reduction in the number of grant funding opportunities that are applied to in an ad hoc manner.</a:t>
            </a:r>
          </a:p>
          <a:p>
            <a:pPr marL="184150" indent="-184150">
              <a:buFont typeface="Arial" panose="020B0604020202020204" pitchFamily="34" charset="0"/>
              <a:buChar char="•"/>
            </a:pPr>
            <a:r>
              <a:rPr lang="en-CA" dirty="0">
                <a:solidFill>
                  <a:srgbClr val="000000"/>
                </a:solidFill>
                <a:latin typeface="Roboto Condensed Light"/>
                <a:ea typeface="Roboto Condensed Light"/>
              </a:rPr>
              <a:t>A method of successfully aligning your grant funding opportunities with your organization’s priorities.</a:t>
            </a:r>
            <a:endParaRPr lang="en-CA" dirty="0">
              <a:solidFill>
                <a:srgbClr val="000000"/>
              </a:solidFill>
              <a:ea typeface="Roboto Condensed Light"/>
            </a:endParaRPr>
          </a:p>
          <a:p>
            <a:pPr marL="184150" indent="-184150">
              <a:buFont typeface="Arial" panose="020B0604020202020204" pitchFamily="34" charset="0"/>
              <a:buChar char="•"/>
            </a:pPr>
            <a:r>
              <a:rPr lang="en-CA" dirty="0">
                <a:solidFill>
                  <a:srgbClr val="000000"/>
                </a:solidFill>
                <a:latin typeface="Roboto Condensed Light"/>
                <a:ea typeface="Roboto Condensed Light"/>
              </a:rPr>
              <a:t>A reduction in the number of grants that are applied for by multiple divisions within a single organization.</a:t>
            </a:r>
            <a:endParaRPr lang="en-CA" dirty="0">
              <a:solidFill>
                <a:srgbClr val="000000"/>
              </a:solidFill>
              <a:ea typeface="Roboto Condensed Light"/>
            </a:endParaRPr>
          </a:p>
          <a:p>
            <a:pPr marL="184150" indent="-184150">
              <a:buFont typeface="Arial" panose="020B0604020202020204" pitchFamily="34" charset="0"/>
              <a:buChar char="•"/>
            </a:pPr>
            <a:r>
              <a:rPr lang="en-CA" dirty="0">
                <a:solidFill>
                  <a:srgbClr val="000000"/>
                </a:solidFill>
                <a:latin typeface="Roboto Condensed Light"/>
                <a:ea typeface="Roboto Condensed Light"/>
              </a:rPr>
              <a:t>A reduction in the amount of time it takes to write a quality grant application (your organization does not have time to waste on a bad application!). To reduce the time spent on grant applications, aim to develop:</a:t>
            </a:r>
          </a:p>
          <a:p>
            <a:pPr marL="742950" lvl="1" indent="-285750">
              <a:buFont typeface="Courier New" panose="02070309020205020404" pitchFamily="49" charset="0"/>
              <a:buChar char="o"/>
            </a:pPr>
            <a:r>
              <a:rPr lang="en-CA" dirty="0">
                <a:solidFill>
                  <a:srgbClr val="000000"/>
                </a:solidFill>
                <a:latin typeface="Roboto Condensed Light" panose="02000000000000000000" pitchFamily="2" charset="0"/>
                <a:ea typeface="Roboto Condensed Light" panose="02000000000000000000" pitchFamily="2" charset="0"/>
              </a:rPr>
              <a:t>Relationships with other departments that lead to quick turnarounds.</a:t>
            </a:r>
          </a:p>
          <a:p>
            <a:pPr marL="742950" lvl="1" indent="-285750">
              <a:buFont typeface="Courier New" panose="02070309020205020404" pitchFamily="49" charset="0"/>
              <a:buChar char="o"/>
            </a:pPr>
            <a:r>
              <a:rPr lang="en-CA" dirty="0">
                <a:solidFill>
                  <a:srgbClr val="000000"/>
                </a:solidFill>
                <a:latin typeface="Roboto Condensed Light" panose="02000000000000000000" pitchFamily="2" charset="0"/>
                <a:ea typeface="Roboto Condensed Light" panose="02000000000000000000" pitchFamily="2" charset="0"/>
              </a:rPr>
              <a:t>The ability to write a good application.</a:t>
            </a:r>
          </a:p>
          <a:p>
            <a:pPr marL="742950" lvl="1" indent="-285750">
              <a:buFont typeface="Courier New" panose="02070309020205020404" pitchFamily="49" charset="0"/>
              <a:buChar char="o"/>
            </a:pPr>
            <a:r>
              <a:rPr lang="en-CA" dirty="0">
                <a:solidFill>
                  <a:srgbClr val="000000"/>
                </a:solidFill>
                <a:latin typeface="Roboto Condensed Light" panose="02000000000000000000" pitchFamily="2" charset="0"/>
                <a:ea typeface="Roboto Condensed Light" panose="02000000000000000000" pitchFamily="2" charset="0"/>
              </a:rPr>
              <a:t>The expertise needed to generate a budget.</a:t>
            </a:r>
          </a:p>
          <a:p>
            <a:pPr marL="742950" lvl="1" indent="-285750">
              <a:buFont typeface="Courier New" panose="02070309020205020404" pitchFamily="49" charset="0"/>
              <a:buChar char="o"/>
            </a:pPr>
            <a:r>
              <a:rPr lang="en-CA" dirty="0">
                <a:solidFill>
                  <a:srgbClr val="000000"/>
                </a:solidFill>
                <a:latin typeface="Roboto Condensed Light" panose="02000000000000000000" pitchFamily="2" charset="0"/>
                <a:ea typeface="Roboto Condensed Light" panose="02000000000000000000" pitchFamily="2" charset="0"/>
              </a:rPr>
              <a:t>The capability to track specific metrics regularly for quick access.</a:t>
            </a:r>
          </a:p>
          <a:p>
            <a:pPr marL="184150" indent="-184150">
              <a:buFont typeface="Arial" panose="020B0604020202020204" pitchFamily="34" charset="0"/>
              <a:buChar char="•"/>
            </a:pPr>
            <a:r>
              <a:rPr lang="en-CA" dirty="0">
                <a:solidFill>
                  <a:srgbClr val="000000"/>
                </a:solidFill>
                <a:latin typeface="Roboto Condensed Light"/>
                <a:ea typeface="Roboto Condensed Light"/>
              </a:rPr>
              <a:t>An increase in the number of grants that your organization is awarded. </a:t>
            </a:r>
            <a:endParaRPr lang="en-CA" dirty="0">
              <a:solidFill>
                <a:srgbClr val="000000"/>
              </a:solidFill>
              <a:ea typeface="Roboto Condensed Light"/>
            </a:endParaRPr>
          </a:p>
          <a:p>
            <a:pPr marL="184150" indent="-184150">
              <a:buFont typeface="Arial" panose="020B0604020202020204" pitchFamily="34" charset="0"/>
              <a:buChar char="•"/>
            </a:pPr>
            <a:r>
              <a:rPr lang="en-CA" dirty="0">
                <a:solidFill>
                  <a:srgbClr val="000000"/>
                </a:solidFill>
                <a:latin typeface="Roboto Condensed Light"/>
                <a:ea typeface="Roboto Condensed Light"/>
              </a:rPr>
              <a:t>An increase in your organization’s funding that comes from grant sources.</a:t>
            </a:r>
          </a:p>
          <a:p>
            <a:pPr marL="184150" indent="-184150">
              <a:buFont typeface="Arial" panose="020B0604020202020204" pitchFamily="34" charset="0"/>
              <a:buChar char="•"/>
            </a:pPr>
            <a:endParaRPr lang="en-CA" dirty="0">
              <a:solidFill>
                <a:srgbClr val="000000"/>
              </a:solidFill>
            </a:endParaRPr>
          </a:p>
          <a:p>
            <a:pPr marL="641350" lvl="1" indent="-184150">
              <a:buFont typeface="Arial" panose="020B0604020202020204" pitchFamily="34" charset="0"/>
              <a:buChar char="•"/>
            </a:pPr>
            <a:endParaRPr lang="en-CA" dirty="0">
              <a:solidFill>
                <a:srgbClr val="000000"/>
              </a:solidFill>
            </a:endParaRPr>
          </a:p>
          <a:p>
            <a:pPr marL="641350" lvl="1" indent="-184150">
              <a:buFont typeface="Arial" panose="020B0604020202020204" pitchFamily="34" charset="0"/>
              <a:buChar char="•"/>
            </a:pPr>
            <a:endParaRPr lang="en-CA" dirty="0">
              <a:solidFill>
                <a:srgbClr val="000000"/>
              </a:solidFill>
            </a:endParaRPr>
          </a:p>
        </p:txBody>
      </p:sp>
      <p:sp>
        <p:nvSpPr>
          <p:cNvPr id="2" name="Rectangle 1">
            <a:extLst>
              <a:ext uri="{FF2B5EF4-FFF2-40B4-BE49-F238E27FC236}">
                <a16:creationId xmlns:a16="http://schemas.microsoft.com/office/drawing/2014/main" id="{824BE8A3-934F-4ECB-9EEB-6A15B3007945}"/>
              </a:ext>
            </a:extLst>
          </p:cNvPr>
          <p:cNvSpPr/>
          <p:nvPr/>
        </p:nvSpPr>
        <p:spPr>
          <a:xfrm>
            <a:off x="8020050" y="247203"/>
            <a:ext cx="4173538" cy="6555641"/>
          </a:xfrm>
          <a:prstGeom prst="rect">
            <a:avLst/>
          </a:prstGeom>
        </p:spPr>
        <p:txBody>
          <a:bodyPr wrap="square" lIns="91440" tIns="45720" rIns="91440" bIns="45720" anchor="t">
            <a:spAutoFit/>
          </a:bodyPr>
          <a:lstStyle/>
          <a:p>
            <a:pPr marL="0" lvl="2" algn="ctr"/>
            <a:r>
              <a:rPr lang="en-US" sz="1800" dirty="0">
                <a:latin typeface="Montserrat Medium" panose="00000600000000000000" pitchFamily="2" charset="0"/>
              </a:rPr>
              <a:t>“The average success rate for federal grant programs is between 6% and 40%.”</a:t>
            </a:r>
          </a:p>
          <a:p>
            <a:pPr marL="0" lvl="2"/>
            <a:r>
              <a:rPr lang="en-US" sz="900" dirty="0">
                <a:latin typeface="Montserrat Medium" panose="00000600000000000000" pitchFamily="2" charset="0"/>
              </a:rPr>
              <a:t>Source: National Endowment for the Humanities, “NEH’s Application Review Process.”</a:t>
            </a:r>
            <a:endParaRPr lang="en-US" sz="1200" dirty="0">
              <a:latin typeface="Montserrat Medium" panose="00000600000000000000" pitchFamily="2" charset="0"/>
            </a:endParaRPr>
          </a:p>
          <a:p>
            <a:pPr marL="0" lvl="2"/>
            <a:endParaRPr lang="en-US" sz="1200" dirty="0">
              <a:latin typeface="Montserrat Medium" panose="00000600000000000000" pitchFamily="2" charset="0"/>
            </a:endParaRPr>
          </a:p>
          <a:p>
            <a:pPr marL="0" lvl="2" algn="ctr"/>
            <a:r>
              <a:rPr lang="en-US" sz="1800" dirty="0">
                <a:latin typeface="Montserrat Medium" panose="00000600000000000000" pitchFamily="2" charset="0"/>
              </a:rPr>
              <a:t>“Spending about 6 weeks minimum on a grant application is recommended.”</a:t>
            </a:r>
          </a:p>
          <a:p>
            <a:pPr marL="0" lvl="2"/>
            <a:r>
              <a:rPr lang="en-US" sz="900" dirty="0">
                <a:latin typeface="Montserrat Medium" panose="00000600000000000000" pitchFamily="2" charset="0"/>
              </a:rPr>
              <a:t>Source: Kiethly, Beth. “Part One: How Long Does it Take to Write a Grant? In Praise of Going Slow.” </a:t>
            </a:r>
            <a:r>
              <a:rPr lang="en-US" sz="900" i="1" dirty="0">
                <a:latin typeface="Montserrat Medium" panose="00000600000000000000" pitchFamily="2" charset="0"/>
              </a:rPr>
              <a:t>The University of Texas at Dallas Office of Research. </a:t>
            </a:r>
            <a:endParaRPr lang="en-CA" sz="900" i="1" dirty="0">
              <a:latin typeface="Montserrat Medium" panose="00000600000000000000" pitchFamily="2" charset="0"/>
            </a:endParaRPr>
          </a:p>
          <a:p>
            <a:pPr marL="0" lvl="2" algn="ctr"/>
            <a:endParaRPr lang="en-US" sz="900" dirty="0">
              <a:solidFill>
                <a:srgbClr val="808080"/>
              </a:solidFill>
              <a:latin typeface="Montserrat Medium" panose="00000600000000000000" pitchFamily="2" charset="0"/>
              <a:ea typeface="Calibri" panose="020F0502020204030204" pitchFamily="34" charset="0"/>
              <a:cs typeface="Times New Roman" panose="02020603050405020304" pitchFamily="18" charset="0"/>
            </a:endParaRPr>
          </a:p>
          <a:p>
            <a:pPr marL="0" lvl="2" algn="ctr"/>
            <a:endParaRPr lang="en-US" sz="900" dirty="0">
              <a:solidFill>
                <a:srgbClr val="808080"/>
              </a:solidFill>
              <a:latin typeface="Montserrat Medium" panose="00000600000000000000" pitchFamily="2" charset="0"/>
              <a:ea typeface="Calibri" panose="020F0502020204030204" pitchFamily="34" charset="0"/>
              <a:cs typeface="Times New Roman" panose="02020603050405020304" pitchFamily="18" charset="0"/>
            </a:endParaRPr>
          </a:p>
          <a:p>
            <a:pPr marL="0" lvl="2" algn="ctr"/>
            <a:endParaRPr lang="en-US" sz="900" dirty="0">
              <a:solidFill>
                <a:srgbClr val="808080"/>
              </a:solidFill>
              <a:latin typeface="Montserrat Medium" panose="00000600000000000000" pitchFamily="2" charset="0"/>
              <a:ea typeface="Calibri" panose="020F0502020204030204" pitchFamily="34" charset="0"/>
              <a:cs typeface="Times New Roman" panose="02020603050405020304" pitchFamily="18" charset="0"/>
            </a:endParaRPr>
          </a:p>
          <a:p>
            <a:pPr marL="0" lvl="2" algn="ctr"/>
            <a:r>
              <a:rPr lang="en-US" sz="1800" dirty="0">
                <a:latin typeface="Montserrat Medium" panose="00000600000000000000" pitchFamily="2" charset="0"/>
                <a:ea typeface="Calibri" panose="020F0502020204030204" pitchFamily="34" charset="0"/>
                <a:cs typeface="Times New Roman" panose="02020603050405020304" pitchFamily="18" charset="0"/>
              </a:rPr>
              <a:t>“The entire grant application lifecycle is 6 to 12 months.”</a:t>
            </a:r>
          </a:p>
          <a:p>
            <a:pPr marL="0" lvl="2"/>
            <a:r>
              <a:rPr lang="en-US" sz="900" dirty="0">
                <a:latin typeface="Montserrat Medium" panose="00000600000000000000" pitchFamily="2" charset="0"/>
              </a:rPr>
              <a:t>Source: “Tips for the Application Process.” </a:t>
            </a:r>
            <a:r>
              <a:rPr lang="en-US" sz="900" i="1" dirty="0">
                <a:latin typeface="Montserrat Medium" panose="00000600000000000000" pitchFamily="2" charset="0"/>
              </a:rPr>
              <a:t>Research Guides: University of Wisconsin-Madison Libraries. </a:t>
            </a:r>
          </a:p>
          <a:p>
            <a:pPr marL="0" lvl="2"/>
            <a:endParaRPr lang="en-CA" sz="1000" dirty="0">
              <a:latin typeface="Montserrat Medium" panose="00000600000000000000" pitchFamily="2" charset="0"/>
              <a:ea typeface="Calibri" panose="020F0502020204030204" pitchFamily="34" charset="0"/>
              <a:cs typeface="Times New Roman" panose="02020603050405020304" pitchFamily="18" charset="0"/>
            </a:endParaRPr>
          </a:p>
          <a:p>
            <a:pPr marL="0" lvl="2"/>
            <a:endParaRPr lang="en-CA" sz="1000" dirty="0">
              <a:latin typeface="Montserrat Medium" panose="00000600000000000000" pitchFamily="2" charset="0"/>
              <a:ea typeface="Calibri" panose="020F0502020204030204" pitchFamily="34" charset="0"/>
              <a:cs typeface="Times New Roman" panose="02020603050405020304" pitchFamily="18" charset="0"/>
            </a:endParaRPr>
          </a:p>
          <a:p>
            <a:pPr marL="0" lvl="2"/>
            <a:endParaRPr lang="en-CA" sz="1000" dirty="0">
              <a:latin typeface="Montserrat Medium" panose="00000600000000000000" pitchFamily="2" charset="0"/>
              <a:ea typeface="Calibri" panose="020F0502020204030204" pitchFamily="34" charset="0"/>
              <a:cs typeface="Times New Roman" panose="02020603050405020304" pitchFamily="18" charset="0"/>
            </a:endParaRPr>
          </a:p>
          <a:p>
            <a:pPr marL="0" lvl="2" algn="ctr"/>
            <a:r>
              <a:rPr lang="en-CA" sz="1800" dirty="0">
                <a:latin typeface="Montserrat Medium"/>
                <a:ea typeface="Calibri" panose="020F0502020204030204" pitchFamily="34" charset="0"/>
                <a:cs typeface="Times New Roman"/>
              </a:rPr>
              <a:t>“34.7% of a non-profit organization's revenue sources come from government grants and private and corporate foundations .”</a:t>
            </a:r>
          </a:p>
          <a:p>
            <a:pPr marL="0" lvl="2"/>
            <a:r>
              <a:rPr lang="en-US" sz="900" dirty="0">
                <a:latin typeface="Montserrat Medium"/>
                <a:ea typeface="Calibri" panose="020F0502020204030204" pitchFamily="34" charset="0"/>
                <a:cs typeface="Times New Roman"/>
              </a:rPr>
              <a:t>Source: </a:t>
            </a:r>
            <a:r>
              <a:rPr lang="en-US" sz="900" dirty="0">
                <a:latin typeface="Montserrat Medium"/>
                <a:cs typeface="Times New Roman"/>
              </a:rPr>
              <a:t>National </a:t>
            </a:r>
            <a:r>
              <a:rPr lang="en-CA" sz="900" dirty="0">
                <a:latin typeface="Montserrat Medium"/>
              </a:rPr>
              <a:t>Council of Nonprofits, “Nonprofit Impact Matters,” 2019. </a:t>
            </a:r>
            <a:endParaRPr lang="en-US" sz="900" dirty="0">
              <a:latin typeface="Montserrat Medium" panose="00000600000000000000" pitchFamily="2" charset="0"/>
              <a:ea typeface="Calibri" panose="020F0502020204030204" pitchFamily="34" charset="0"/>
              <a:cs typeface="Times New Roman" panose="02020603050405020304" pitchFamily="18" charset="0"/>
            </a:endParaRPr>
          </a:p>
          <a:p>
            <a:pPr marL="0" lvl="2"/>
            <a:endParaRPr lang="en-US" sz="1800" dirty="0">
              <a:latin typeface="Montserrat Medium" panose="00000600000000000000" pitchFamily="2" charset="0"/>
              <a:ea typeface="Calibri" panose="020F0502020204030204" pitchFamily="34" charset="0"/>
              <a:cs typeface="Times New Roman" panose="02020603050405020304" pitchFamily="18" charset="0"/>
            </a:endParaRPr>
          </a:p>
          <a:p>
            <a:pPr marL="0" lvl="2"/>
            <a:endParaRPr lang="en-US" sz="1800" dirty="0">
              <a:latin typeface="Montserrat Medium" panose="00000600000000000000"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42520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37620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D383AB38-FA35-4D14-B357-1289235E2CF2}"/>
              </a:ext>
            </a:extLst>
          </p:cNvPr>
          <p:cNvSpPr/>
          <p:nvPr>
            <p:custDataLst>
              <p:tags r:id="rId1"/>
            </p:custDataLst>
          </p:nvPr>
        </p:nvSpPr>
        <p:spPr>
          <a:xfrm>
            <a:off x="9162761" y="1"/>
            <a:ext cx="3030827" cy="6857999"/>
          </a:xfrm>
          <a:prstGeom prst="rect">
            <a:avLst/>
          </a:prstGeom>
          <a:gradFill>
            <a:gsLst>
              <a:gs pos="0">
                <a:schemeClr val="accent1">
                  <a:lumMod val="60000"/>
                  <a:lumOff val="40000"/>
                </a:schemeClr>
              </a:gs>
              <a:gs pos="89000">
                <a:srgbClr val="2576B7"/>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54437" rtl="0" eaLnBrk="1" fontAlgn="auto" latinLnBrk="0" hangingPunct="1">
              <a:lnSpc>
                <a:spcPct val="100000"/>
              </a:lnSpc>
              <a:spcBef>
                <a:spcPts val="0"/>
              </a:spcBef>
              <a:spcAft>
                <a:spcPts val="0"/>
              </a:spcAft>
              <a:buClrTx/>
              <a:buSzTx/>
              <a:buFontTx/>
              <a:buNone/>
              <a:tabLst/>
              <a:defRPr/>
            </a:pPr>
            <a:endParaRPr kumimoji="0" lang="en-US" sz="1092" b="0" i="0" u="none" strike="noStrike" kern="1200" cap="none" spc="0" normalizeH="0" baseline="0" noProof="0" dirty="0">
              <a:ln>
                <a:noFill/>
              </a:ln>
              <a:solidFill>
                <a:srgbClr val="1E5E92"/>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C97A6139-8636-49C9-AC94-29F3DD54AD18}"/>
              </a:ext>
            </a:extLst>
          </p:cNvPr>
          <p:cNvSpPr txBox="1">
            <a:spLocks/>
          </p:cNvSpPr>
          <p:nvPr>
            <p:custDataLst>
              <p:tags r:id="rId2"/>
            </p:custDataLst>
          </p:nvPr>
        </p:nvSpPr>
        <p:spPr>
          <a:xfrm>
            <a:off x="9649144" y="6453854"/>
            <a:ext cx="2240414" cy="121252"/>
          </a:xfrm>
          <a:prstGeom prst="rect">
            <a:avLst/>
          </a:prstGeom>
        </p:spPr>
        <p:txBody>
          <a:bodyPr/>
          <a:lstStyle>
            <a:defPPr>
              <a:defRPr lang="en-US"/>
            </a:defPPr>
            <a:lvl1pPr marL="0" algn="l" defTabSz="554492" rtl="0" eaLnBrk="1" latinLnBrk="0" hangingPunct="1">
              <a:defRPr sz="1092" kern="1200">
                <a:solidFill>
                  <a:schemeClr val="tx1"/>
                </a:solidFill>
                <a:latin typeface="+mn-lt"/>
                <a:ea typeface="+mn-ea"/>
                <a:cs typeface="+mn-cs"/>
              </a:defRPr>
            </a:lvl1pPr>
            <a:lvl2pPr marL="277246" algn="l" defTabSz="554492" rtl="0" eaLnBrk="1" latinLnBrk="0" hangingPunct="1">
              <a:defRPr sz="1092" kern="1200">
                <a:solidFill>
                  <a:schemeClr val="tx1"/>
                </a:solidFill>
                <a:latin typeface="+mn-lt"/>
                <a:ea typeface="+mn-ea"/>
                <a:cs typeface="+mn-cs"/>
              </a:defRPr>
            </a:lvl2pPr>
            <a:lvl3pPr marL="554492" algn="l" defTabSz="554492" rtl="0" eaLnBrk="1" latinLnBrk="0" hangingPunct="1">
              <a:defRPr sz="1092" kern="1200">
                <a:solidFill>
                  <a:schemeClr val="tx1"/>
                </a:solidFill>
                <a:latin typeface="+mn-lt"/>
                <a:ea typeface="+mn-ea"/>
                <a:cs typeface="+mn-cs"/>
              </a:defRPr>
            </a:lvl3pPr>
            <a:lvl4pPr marL="831738" algn="l" defTabSz="554492" rtl="0" eaLnBrk="1" latinLnBrk="0" hangingPunct="1">
              <a:defRPr sz="1092" kern="1200">
                <a:solidFill>
                  <a:schemeClr val="tx1"/>
                </a:solidFill>
                <a:latin typeface="+mn-lt"/>
                <a:ea typeface="+mn-ea"/>
                <a:cs typeface="+mn-cs"/>
              </a:defRPr>
            </a:lvl4pPr>
            <a:lvl5pPr marL="1108984" algn="l" defTabSz="554492" rtl="0" eaLnBrk="1" latinLnBrk="0" hangingPunct="1">
              <a:defRPr sz="1092" kern="1200">
                <a:solidFill>
                  <a:schemeClr val="tx1"/>
                </a:solidFill>
                <a:latin typeface="+mn-lt"/>
                <a:ea typeface="+mn-ea"/>
                <a:cs typeface="+mn-cs"/>
              </a:defRPr>
            </a:lvl5pPr>
            <a:lvl6pPr marL="1386230" algn="l" defTabSz="554492" rtl="0" eaLnBrk="1" latinLnBrk="0" hangingPunct="1">
              <a:defRPr sz="1092" kern="1200">
                <a:solidFill>
                  <a:schemeClr val="tx1"/>
                </a:solidFill>
                <a:latin typeface="+mn-lt"/>
                <a:ea typeface="+mn-ea"/>
                <a:cs typeface="+mn-cs"/>
              </a:defRPr>
            </a:lvl6pPr>
            <a:lvl7pPr marL="1663476" algn="l" defTabSz="554492" rtl="0" eaLnBrk="1" latinLnBrk="0" hangingPunct="1">
              <a:defRPr sz="1092" kern="1200">
                <a:solidFill>
                  <a:schemeClr val="tx1"/>
                </a:solidFill>
                <a:latin typeface="+mn-lt"/>
                <a:ea typeface="+mn-ea"/>
                <a:cs typeface="+mn-cs"/>
              </a:defRPr>
            </a:lvl7pPr>
            <a:lvl8pPr marL="1940723" algn="l" defTabSz="554492" rtl="0" eaLnBrk="1" latinLnBrk="0" hangingPunct="1">
              <a:defRPr sz="1092" kern="1200">
                <a:solidFill>
                  <a:schemeClr val="tx1"/>
                </a:solidFill>
                <a:latin typeface="+mn-lt"/>
                <a:ea typeface="+mn-ea"/>
                <a:cs typeface="+mn-cs"/>
              </a:defRPr>
            </a:lvl8pPr>
            <a:lvl9pPr marL="2217969" algn="l" defTabSz="554492" rtl="0" eaLnBrk="1" latinLnBrk="0" hangingPunct="1">
              <a:defRPr sz="1092" kern="1200">
                <a:solidFill>
                  <a:schemeClr val="tx1"/>
                </a:solidFill>
                <a:latin typeface="+mn-lt"/>
                <a:ea typeface="+mn-ea"/>
                <a:cs typeface="+mn-cs"/>
              </a:defRPr>
            </a:lvl9pPr>
          </a:lstStyle>
          <a:p>
            <a:pPr marL="7700" algn="r" defTabSz="914400">
              <a:spcBef>
                <a:spcPts val="161"/>
              </a:spcBef>
              <a:tabLst>
                <a:tab pos="1309472" algn="l"/>
              </a:tabLst>
              <a:defRPr/>
            </a:pPr>
            <a:r>
              <a:rPr lang="en-CA" sz="788" spc="-18" dirty="0">
                <a:solidFill>
                  <a:srgbClr val="FFFFFF"/>
                </a:solidFill>
                <a:latin typeface="Exo" pitchFamily="2" charset="77"/>
                <a:cs typeface="Arial"/>
              </a:rPr>
              <a:t>Info-</a:t>
            </a:r>
            <a:r>
              <a:rPr lang="en-CA" sz="788" spc="-103" dirty="0">
                <a:solidFill>
                  <a:srgbClr val="FFFFFF"/>
                </a:solidFill>
                <a:latin typeface="Exo" pitchFamily="2" charset="77"/>
                <a:cs typeface="Arial"/>
              </a:rPr>
              <a:t>T</a:t>
            </a:r>
            <a:r>
              <a:rPr lang="en-CA" sz="788" spc="-15" dirty="0">
                <a:solidFill>
                  <a:srgbClr val="FFFFFF"/>
                </a:solidFill>
                <a:latin typeface="Exo" pitchFamily="2" charset="77"/>
                <a:cs typeface="Arial"/>
              </a:rPr>
              <a:t>ec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Researc</a:t>
            </a:r>
            <a:r>
              <a:rPr lang="en-CA" sz="788" spc="6" dirty="0">
                <a:solidFill>
                  <a:srgbClr val="FFFFFF"/>
                </a:solidFill>
                <a:latin typeface="Exo" pitchFamily="2" charset="77"/>
                <a:cs typeface="Arial"/>
              </a:rPr>
              <a:t>h</a:t>
            </a:r>
            <a:r>
              <a:rPr lang="en-CA" sz="788" spc="-39" dirty="0">
                <a:solidFill>
                  <a:srgbClr val="FFFFFF"/>
                </a:solidFill>
                <a:latin typeface="Exo" pitchFamily="2" charset="77"/>
                <a:cs typeface="Arial"/>
              </a:rPr>
              <a:t> </a:t>
            </a:r>
            <a:r>
              <a:rPr lang="en-CA" sz="788" spc="-15" dirty="0">
                <a:solidFill>
                  <a:srgbClr val="FFFFFF"/>
                </a:solidFill>
                <a:latin typeface="Exo" pitchFamily="2" charset="77"/>
                <a:cs typeface="Arial"/>
              </a:rPr>
              <a:t>Grou</a:t>
            </a:r>
            <a:r>
              <a:rPr lang="en-CA" sz="788" spc="6" dirty="0">
                <a:solidFill>
                  <a:srgbClr val="FFFFFF"/>
                </a:solidFill>
                <a:latin typeface="Exo" pitchFamily="2" charset="77"/>
                <a:cs typeface="Arial"/>
              </a:rPr>
              <a:t>p  |  </a:t>
            </a:r>
            <a:fld id="{81D60167-4931-47E6-BA6A-407CBD079E47}" type="slidenum">
              <a:rPr sz="788" spc="6" smtClean="0">
                <a:solidFill>
                  <a:srgbClr val="FFFFFF"/>
                </a:solidFill>
                <a:latin typeface="Exo" pitchFamily="2" charset="77"/>
                <a:cs typeface="Arial" panose="020B0604020202020204" pitchFamily="34" charset="0"/>
              </a:rPr>
              <a:pPr marL="7700" algn="r" defTabSz="914400">
                <a:spcBef>
                  <a:spcPts val="161"/>
                </a:spcBef>
                <a:tabLst>
                  <a:tab pos="1309472" algn="l"/>
                </a:tabLst>
                <a:defRPr/>
              </a:pPr>
              <a:t>19</a:t>
            </a:fld>
            <a:endParaRPr sz="788" spc="6" dirty="0">
              <a:solidFill>
                <a:srgbClr val="FFFFFF"/>
              </a:solidFill>
              <a:latin typeface="Exo" pitchFamily="2" charset="77"/>
              <a:cs typeface="Arial" panose="020B0604020202020204" pitchFamily="34" charset="0"/>
            </a:endParaRPr>
          </a:p>
        </p:txBody>
      </p:sp>
      <p:sp>
        <p:nvSpPr>
          <p:cNvPr id="3" name="Title 2">
            <a:extLst>
              <a:ext uri="{FF2B5EF4-FFF2-40B4-BE49-F238E27FC236}">
                <a16:creationId xmlns:a16="http://schemas.microsoft.com/office/drawing/2014/main" id="{4A3FF544-102B-48E8-9033-F9A7D5C60557}"/>
              </a:ext>
            </a:extLst>
          </p:cNvPr>
          <p:cNvSpPr txBox="1">
            <a:spLocks/>
          </p:cNvSpPr>
          <p:nvPr>
            <p:custDataLst>
              <p:tags r:id="rId3"/>
            </p:custDataLst>
          </p:nvPr>
        </p:nvSpPr>
        <p:spPr>
          <a:xfrm>
            <a:off x="354855" y="530399"/>
            <a:ext cx="6674475" cy="1130041"/>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US" dirty="0"/>
              <a:t>Guided Implementation</a:t>
            </a:r>
            <a:endParaRPr lang="en-CA" dirty="0"/>
          </a:p>
        </p:txBody>
      </p:sp>
      <p:sp>
        <p:nvSpPr>
          <p:cNvPr id="4" name="Text Placeholder 3">
            <a:extLst>
              <a:ext uri="{FF2B5EF4-FFF2-40B4-BE49-F238E27FC236}">
                <a16:creationId xmlns:a16="http://schemas.microsoft.com/office/drawing/2014/main" id="{F73541B2-A2ED-44E7-838B-967AFBDA9C3D}"/>
              </a:ext>
            </a:extLst>
          </p:cNvPr>
          <p:cNvSpPr txBox="1">
            <a:spLocks/>
          </p:cNvSpPr>
          <p:nvPr>
            <p:custDataLst>
              <p:tags r:id="rId4"/>
            </p:custDataLst>
          </p:nvPr>
        </p:nvSpPr>
        <p:spPr>
          <a:xfrm>
            <a:off x="354854" y="1230096"/>
            <a:ext cx="7461054" cy="66997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dirty="0">
                <a:latin typeface="Montserrat Medium" pitchFamily="2" charset="77"/>
              </a:rPr>
              <a:t>What does a typical GI </a:t>
            </a:r>
            <a:r>
              <a:rPr lang="en-US" sz="2000" dirty="0">
                <a:solidFill>
                  <a:srgbClr val="4A4A4A"/>
                </a:solidFill>
                <a:latin typeface="Montserrat Medium" pitchFamily="2" charset="77"/>
              </a:rPr>
              <a:t>on</a:t>
            </a:r>
            <a:r>
              <a:rPr lang="en-US" sz="2000" dirty="0">
                <a:latin typeface="Montserrat Medium" pitchFamily="2" charset="77"/>
              </a:rPr>
              <a:t> this topic look like?</a:t>
            </a:r>
            <a:endParaRPr lang="en-CA" sz="2000" dirty="0">
              <a:latin typeface="Montserrat Medium" pitchFamily="2" charset="77"/>
            </a:endParaRPr>
          </a:p>
        </p:txBody>
      </p:sp>
      <p:pic>
        <p:nvPicPr>
          <p:cNvPr id="5" name="Picture 4">
            <a:extLst>
              <a:ext uri="{FF2B5EF4-FFF2-40B4-BE49-F238E27FC236}">
                <a16:creationId xmlns:a16="http://schemas.microsoft.com/office/drawing/2014/main" id="{366A3DAB-D053-472C-9609-F2792872845E}"/>
              </a:ext>
            </a:extLst>
          </p:cNvPr>
          <p:cNvPicPr>
            <a:picLocks noChangeAspect="1"/>
          </p:cNvPicPr>
          <p:nvPr>
            <p:custDataLst>
              <p:tags r:id="rId5"/>
            </p:custDataLst>
          </p:nvPr>
        </p:nvPicPr>
        <p:blipFill>
          <a:blip r:embed="rId31" cstate="screen">
            <a:extLst>
              <a:ext uri="{28A0092B-C50C-407E-A947-70E740481C1C}">
                <a14:useLocalDpi xmlns:a14="http://schemas.microsoft.com/office/drawing/2010/main"/>
              </a:ext>
            </a:extLst>
          </a:blip>
          <a:stretch>
            <a:fillRect/>
          </a:stretch>
        </p:blipFill>
        <p:spPr>
          <a:xfrm>
            <a:off x="259833" y="3268453"/>
            <a:ext cx="520953" cy="520953"/>
          </a:xfrm>
          <a:prstGeom prst="rect">
            <a:avLst/>
          </a:prstGeom>
        </p:spPr>
      </p:pic>
      <p:graphicFrame>
        <p:nvGraphicFramePr>
          <p:cNvPr id="7" name="Diagram 6">
            <a:extLst>
              <a:ext uri="{FF2B5EF4-FFF2-40B4-BE49-F238E27FC236}">
                <a16:creationId xmlns:a16="http://schemas.microsoft.com/office/drawing/2014/main" id="{B8CCC49A-D6A3-43EE-9C49-CA6B950D6A07}"/>
              </a:ext>
            </a:extLst>
          </p:cNvPr>
          <p:cNvGraphicFramePr/>
          <p:nvPr>
            <p:custDataLst>
              <p:tags r:id="rId6"/>
            </p:custDataLst>
            <p:extLst>
              <p:ext uri="{D42A27DB-BD31-4B8C-83A1-F6EECF244321}">
                <p14:modId xmlns:p14="http://schemas.microsoft.com/office/powerpoint/2010/main" val="394346686"/>
              </p:ext>
            </p:extLst>
          </p:nvPr>
        </p:nvGraphicFramePr>
        <p:xfrm>
          <a:off x="309838" y="2092161"/>
          <a:ext cx="8646551" cy="1016192"/>
        </p:xfrm>
        <a:graphic>
          <a:graphicData uri="http://schemas.openxmlformats.org/drawingml/2006/diagram">
            <dgm:relIds xmlns:dgm="http://schemas.openxmlformats.org/drawingml/2006/diagram" xmlns:r="http://schemas.openxmlformats.org/officeDocument/2006/relationships" r:dm="rId32" r:lo="rId33" r:qs="rId34" r:cs="rId35"/>
          </a:graphicData>
        </a:graphic>
      </p:graphicFrame>
      <p:sp>
        <p:nvSpPr>
          <p:cNvPr id="8" name="Rectangle 7">
            <a:extLst>
              <a:ext uri="{FF2B5EF4-FFF2-40B4-BE49-F238E27FC236}">
                <a16:creationId xmlns:a16="http://schemas.microsoft.com/office/drawing/2014/main" id="{876C24BD-7B6E-4AFE-84D3-78440DEC4C54}"/>
              </a:ext>
            </a:extLst>
          </p:cNvPr>
          <p:cNvSpPr/>
          <p:nvPr>
            <p:custDataLst>
              <p:tags r:id="rId7"/>
            </p:custDataLst>
          </p:nvPr>
        </p:nvSpPr>
        <p:spPr>
          <a:xfrm>
            <a:off x="783738" y="3219998"/>
            <a:ext cx="1333979" cy="2021679"/>
          </a:xfrm>
          <a:prstGeom prst="rect">
            <a:avLst/>
          </a:prstGeom>
        </p:spPr>
        <p:txBody>
          <a:bodyPr wrap="square" lIns="91440" tIns="45720" rIns="91440" bIns="45720" anchor="t">
            <a:spAutoFit/>
          </a:bodyPr>
          <a:lstStyle/>
          <a:p>
            <a:pPr defTabSz="554437">
              <a:defRPr/>
            </a:pPr>
            <a:r>
              <a:rPr kumimoji="0" lang="en-US" sz="1400" b="1" i="0" u="none" strike="noStrike" kern="1200" cap="none" spc="0" normalizeH="0" baseline="0" noProof="0" dirty="0">
                <a:ln>
                  <a:noFill/>
                </a:ln>
                <a:solidFill>
                  <a:srgbClr val="000000"/>
                </a:solidFill>
                <a:effectLst/>
                <a:uLnTx/>
                <a:uFillTx/>
                <a:latin typeface="Roboto Condensed Light"/>
                <a:ea typeface="Roboto Condensed Light"/>
              </a:rPr>
              <a:t>Call #1:</a:t>
            </a:r>
            <a:r>
              <a:rPr kumimoji="0" lang="en-US" sz="1400" b="0" i="0" u="none" strike="noStrike" kern="1200" cap="none" spc="0" normalizeH="0" baseline="0" noProof="0" dirty="0">
                <a:ln>
                  <a:noFill/>
                </a:ln>
                <a:solidFill>
                  <a:srgbClr val="000000"/>
                </a:solidFill>
                <a:effectLst/>
                <a:uLnTx/>
                <a:uFillTx/>
                <a:latin typeface="Roboto Condensed Light"/>
                <a:ea typeface="Roboto Condensed Light"/>
              </a:rPr>
              <a:t> Discuss your </a:t>
            </a:r>
            <a:r>
              <a:rPr lang="en-US" sz="1400" dirty="0">
                <a:solidFill>
                  <a:srgbClr val="000000"/>
                </a:solidFill>
                <a:latin typeface="Roboto Condensed Light"/>
                <a:ea typeface="Roboto Condensed Light"/>
              </a:rPr>
              <a:t>organization's </a:t>
            </a:r>
            <a:endParaRPr lang="en-US" dirty="0"/>
          </a:p>
          <a:p>
            <a:pPr defTabSz="554437">
              <a:defRPr/>
            </a:pPr>
            <a:r>
              <a:rPr kumimoji="0" lang="en-US" sz="1400" b="0" i="0" u="none" strike="noStrike" kern="1200" cap="none" spc="0" normalizeH="0" baseline="0" noProof="0" dirty="0">
                <a:ln>
                  <a:noFill/>
                </a:ln>
                <a:solidFill>
                  <a:srgbClr val="000000"/>
                </a:solidFill>
                <a:effectLst/>
                <a:uLnTx/>
                <a:uFillTx/>
                <a:latin typeface="Roboto Condensed Light"/>
                <a:ea typeface="Roboto Condensed Light"/>
              </a:rPr>
              <a:t>current grant writing capabilities and be introduced to the methodology.</a:t>
            </a:r>
            <a:endParaRPr lang="en-US" dirty="0"/>
          </a:p>
        </p:txBody>
      </p:sp>
      <p:sp>
        <p:nvSpPr>
          <p:cNvPr id="10" name="Rectangle 9">
            <a:extLst>
              <a:ext uri="{FF2B5EF4-FFF2-40B4-BE49-F238E27FC236}">
                <a16:creationId xmlns:a16="http://schemas.microsoft.com/office/drawing/2014/main" id="{0A3D6A72-FBE2-44C3-BB5A-FF3B8AE94F0A}"/>
              </a:ext>
            </a:extLst>
          </p:cNvPr>
          <p:cNvSpPr/>
          <p:nvPr>
            <p:custDataLst>
              <p:tags r:id="rId8"/>
            </p:custDataLst>
          </p:nvPr>
        </p:nvSpPr>
        <p:spPr>
          <a:xfrm>
            <a:off x="777294" y="5131291"/>
            <a:ext cx="1340419" cy="1600438"/>
          </a:xfrm>
          <a:prstGeom prst="rect">
            <a:avLst/>
          </a:prstGeom>
        </p:spPr>
        <p:txBody>
          <a:bodyPr wrap="square" lIns="91440" tIns="45720" rIns="91440" bIns="45720" anchor="t">
            <a:spAutoFit/>
          </a:bodyPr>
          <a:lstStyle/>
          <a:p>
            <a:pPr defTabSz="554437">
              <a:defRPr/>
            </a:pPr>
            <a:r>
              <a:rPr kumimoji="0" lang="en-US" sz="1400" b="1" i="0" u="none" strike="noStrike" kern="1200" cap="none" spc="0" normalizeH="0" baseline="0" noProof="0" dirty="0">
                <a:ln>
                  <a:noFill/>
                </a:ln>
                <a:solidFill>
                  <a:srgbClr val="000000"/>
                </a:solidFill>
                <a:effectLst/>
                <a:uLnTx/>
                <a:uFillTx/>
                <a:latin typeface="Roboto Condensed Light"/>
                <a:ea typeface="Roboto Condensed Light"/>
              </a:rPr>
              <a:t>Call #2:</a:t>
            </a:r>
            <a:r>
              <a:rPr kumimoji="0" lang="en-US" sz="1400" b="0" i="0" u="none" strike="noStrike" kern="1200" cap="none" spc="0" normalizeH="0" baseline="0" noProof="0" dirty="0">
                <a:ln>
                  <a:noFill/>
                </a:ln>
                <a:solidFill>
                  <a:srgbClr val="000000"/>
                </a:solidFill>
                <a:effectLst/>
                <a:uLnTx/>
                <a:uFillTx/>
                <a:latin typeface="Roboto Condensed Light"/>
                <a:ea typeface="Roboto Condensed Light"/>
              </a:rPr>
              <a:t> Determine your </a:t>
            </a:r>
            <a:r>
              <a:rPr lang="en-US" sz="1400" dirty="0">
                <a:solidFill>
                  <a:srgbClr val="000000"/>
                </a:solidFill>
                <a:latin typeface="Roboto Condensed Light"/>
                <a:ea typeface="Roboto Condensed Light"/>
              </a:rPr>
              <a:t>organization’s </a:t>
            </a:r>
            <a:r>
              <a:rPr kumimoji="0" lang="en-US" sz="1400" b="0" i="0" u="none" strike="noStrike" kern="1200" cap="none" spc="0" normalizeH="0" baseline="0" noProof="0" dirty="0">
                <a:ln>
                  <a:noFill/>
                </a:ln>
                <a:solidFill>
                  <a:srgbClr val="000000"/>
                </a:solidFill>
                <a:effectLst/>
                <a:uLnTx/>
                <a:uFillTx/>
                <a:latin typeface="Roboto Condensed Light"/>
                <a:ea typeface="Roboto Condensed Light"/>
              </a:rPr>
              <a:t>priorities. Search for potential funding opportunities.</a:t>
            </a:r>
            <a:r>
              <a:rPr lang="en-US" sz="1400" dirty="0">
                <a:solidFill>
                  <a:srgbClr val="000000"/>
                </a:solidFill>
                <a:latin typeface="Roboto Condensed Light"/>
                <a:ea typeface="Roboto Condensed Light"/>
              </a:rPr>
              <a:t> </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1" name="Rectangle 10">
            <a:extLst>
              <a:ext uri="{FF2B5EF4-FFF2-40B4-BE49-F238E27FC236}">
                <a16:creationId xmlns:a16="http://schemas.microsoft.com/office/drawing/2014/main" id="{821F6F67-AB2F-4087-9A7A-78D6B956A59F}"/>
              </a:ext>
            </a:extLst>
          </p:cNvPr>
          <p:cNvSpPr/>
          <p:nvPr>
            <p:custDataLst>
              <p:tags r:id="rId9"/>
            </p:custDataLst>
          </p:nvPr>
        </p:nvSpPr>
        <p:spPr>
          <a:xfrm>
            <a:off x="2534007" y="3323923"/>
            <a:ext cx="1768910"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#3:</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Input information about grants and identify which grants will be prioritized. </a:t>
            </a: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2" name="Straight Connector 11">
            <a:extLst>
              <a:ext uri="{FF2B5EF4-FFF2-40B4-BE49-F238E27FC236}">
                <a16:creationId xmlns:a16="http://schemas.microsoft.com/office/drawing/2014/main" id="{8BC4D908-63E3-4DF4-BF38-40DDD2D98765}"/>
              </a:ext>
            </a:extLst>
          </p:cNvPr>
          <p:cNvCxnSpPr>
            <a:cxnSpLocks/>
          </p:cNvCxnSpPr>
          <p:nvPr>
            <p:custDataLst>
              <p:tags r:id="rId10"/>
            </p:custDataLst>
          </p:nvPr>
        </p:nvCxnSpPr>
        <p:spPr>
          <a:xfrm>
            <a:off x="520253" y="3789406"/>
            <a:ext cx="0" cy="154088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994C6C-B107-4965-8D1C-052FDFE2543D}"/>
              </a:ext>
            </a:extLst>
          </p:cNvPr>
          <p:cNvPicPr>
            <a:picLocks noChangeAspect="1"/>
          </p:cNvPicPr>
          <p:nvPr>
            <p:custDataLst>
              <p:tags r:id="rId11"/>
            </p:custDataLst>
          </p:nvPr>
        </p:nvPicPr>
        <p:blipFill>
          <a:blip r:embed="rId31" cstate="screen">
            <a:extLst>
              <a:ext uri="{28A0092B-C50C-407E-A947-70E740481C1C}">
                <a14:useLocalDpi xmlns:a14="http://schemas.microsoft.com/office/drawing/2010/main"/>
              </a:ext>
            </a:extLst>
          </a:blip>
          <a:stretch>
            <a:fillRect/>
          </a:stretch>
        </p:blipFill>
        <p:spPr>
          <a:xfrm>
            <a:off x="256709" y="5358609"/>
            <a:ext cx="520953" cy="520953"/>
          </a:xfrm>
          <a:prstGeom prst="rect">
            <a:avLst/>
          </a:prstGeom>
        </p:spPr>
      </p:pic>
      <p:pic>
        <p:nvPicPr>
          <p:cNvPr id="14" name="Picture 13">
            <a:extLst>
              <a:ext uri="{FF2B5EF4-FFF2-40B4-BE49-F238E27FC236}">
                <a16:creationId xmlns:a16="http://schemas.microsoft.com/office/drawing/2014/main" id="{F3EADD81-E9B1-4D37-B4F5-B9C527649DDC}"/>
              </a:ext>
            </a:extLst>
          </p:cNvPr>
          <p:cNvPicPr>
            <a:picLocks noChangeAspect="1"/>
          </p:cNvPicPr>
          <p:nvPr>
            <p:custDataLst>
              <p:tags r:id="rId12"/>
            </p:custDataLst>
          </p:nvPr>
        </p:nvPicPr>
        <p:blipFill>
          <a:blip r:embed="rId31" cstate="screen">
            <a:extLst>
              <a:ext uri="{28A0092B-C50C-407E-A947-70E740481C1C}">
                <a14:useLocalDpi xmlns:a14="http://schemas.microsoft.com/office/drawing/2010/main"/>
              </a:ext>
            </a:extLst>
          </a:blip>
          <a:stretch>
            <a:fillRect/>
          </a:stretch>
        </p:blipFill>
        <p:spPr>
          <a:xfrm>
            <a:off x="2090625" y="3296895"/>
            <a:ext cx="520953" cy="520953"/>
          </a:xfrm>
          <a:prstGeom prst="rect">
            <a:avLst/>
          </a:prstGeom>
        </p:spPr>
      </p:pic>
      <p:sp>
        <p:nvSpPr>
          <p:cNvPr id="15" name="Rectangle 14">
            <a:extLst>
              <a:ext uri="{FF2B5EF4-FFF2-40B4-BE49-F238E27FC236}">
                <a16:creationId xmlns:a16="http://schemas.microsoft.com/office/drawing/2014/main" id="{F995F532-DAD3-413C-BF05-3C3734A69655}"/>
              </a:ext>
            </a:extLst>
          </p:cNvPr>
          <p:cNvSpPr/>
          <p:nvPr>
            <p:custDataLst>
              <p:tags r:id="rId13"/>
            </p:custDataLst>
          </p:nvPr>
        </p:nvSpPr>
        <p:spPr>
          <a:xfrm>
            <a:off x="2533835" y="4693253"/>
            <a:ext cx="1545439" cy="1600438"/>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#4:</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Discuss the prioritized list with leadership and pursue funding opportunities selected.</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16" name="Rectangle 15">
            <a:extLst>
              <a:ext uri="{FF2B5EF4-FFF2-40B4-BE49-F238E27FC236}">
                <a16:creationId xmlns:a16="http://schemas.microsoft.com/office/drawing/2014/main" id="{6D800CA0-031A-458F-90E4-1C272CCDB6E4}"/>
              </a:ext>
            </a:extLst>
          </p:cNvPr>
          <p:cNvSpPr/>
          <p:nvPr>
            <p:custDataLst>
              <p:tags r:id="rId14"/>
            </p:custDataLst>
          </p:nvPr>
        </p:nvSpPr>
        <p:spPr>
          <a:xfrm>
            <a:off x="4878961" y="3165714"/>
            <a:ext cx="1513554"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#5: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Sketch out your grant application.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cxnSp>
        <p:nvCxnSpPr>
          <p:cNvPr id="17" name="Straight Connector 16">
            <a:extLst>
              <a:ext uri="{FF2B5EF4-FFF2-40B4-BE49-F238E27FC236}">
                <a16:creationId xmlns:a16="http://schemas.microsoft.com/office/drawing/2014/main" id="{43795F84-DBA5-4611-AFF5-08BD5AB31DA7}"/>
              </a:ext>
            </a:extLst>
          </p:cNvPr>
          <p:cNvCxnSpPr>
            <a:stCxn id="14" idx="2"/>
            <a:endCxn id="18" idx="0"/>
          </p:cNvCxnSpPr>
          <p:nvPr>
            <p:custDataLst>
              <p:tags r:id="rId15"/>
            </p:custDataLst>
          </p:nvPr>
        </p:nvCxnSpPr>
        <p:spPr>
          <a:xfrm flipH="1">
            <a:off x="2343189" y="3817847"/>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9E229D89-0003-4F5C-8E9E-C7C880A7FA8F}"/>
              </a:ext>
            </a:extLst>
          </p:cNvPr>
          <p:cNvPicPr>
            <a:picLocks noChangeAspect="1"/>
          </p:cNvPicPr>
          <p:nvPr>
            <p:custDataLst>
              <p:tags r:id="rId16"/>
            </p:custDataLst>
          </p:nvPr>
        </p:nvPicPr>
        <p:blipFill>
          <a:blip r:embed="rId31" cstate="screen">
            <a:extLst>
              <a:ext uri="{28A0092B-C50C-407E-A947-70E740481C1C}">
                <a14:useLocalDpi xmlns:a14="http://schemas.microsoft.com/office/drawing/2010/main"/>
              </a:ext>
            </a:extLst>
          </a:blip>
          <a:stretch>
            <a:fillRect/>
          </a:stretch>
        </p:blipFill>
        <p:spPr>
          <a:xfrm>
            <a:off x="2082713" y="4654122"/>
            <a:ext cx="520953" cy="520953"/>
          </a:xfrm>
          <a:prstGeom prst="rect">
            <a:avLst/>
          </a:prstGeom>
        </p:spPr>
      </p:pic>
      <p:pic>
        <p:nvPicPr>
          <p:cNvPr id="19" name="Picture 18">
            <a:extLst>
              <a:ext uri="{FF2B5EF4-FFF2-40B4-BE49-F238E27FC236}">
                <a16:creationId xmlns:a16="http://schemas.microsoft.com/office/drawing/2014/main" id="{02B68E01-79DA-4B1C-AD8C-903D8F9A8CE5}"/>
              </a:ext>
            </a:extLst>
          </p:cNvPr>
          <p:cNvPicPr>
            <a:picLocks noChangeAspect="1"/>
          </p:cNvPicPr>
          <p:nvPr>
            <p:custDataLst>
              <p:tags r:id="rId17"/>
            </p:custDataLst>
          </p:nvPr>
        </p:nvPicPr>
        <p:blipFill>
          <a:blip r:embed="rId31" cstate="screen">
            <a:extLst>
              <a:ext uri="{28A0092B-C50C-407E-A947-70E740481C1C}">
                <a14:useLocalDpi xmlns:a14="http://schemas.microsoft.com/office/drawing/2010/main"/>
              </a:ext>
            </a:extLst>
          </a:blip>
          <a:stretch>
            <a:fillRect/>
          </a:stretch>
        </p:blipFill>
        <p:spPr>
          <a:xfrm>
            <a:off x="4331839" y="4345671"/>
            <a:ext cx="520953" cy="520953"/>
          </a:xfrm>
          <a:prstGeom prst="rect">
            <a:avLst/>
          </a:prstGeom>
        </p:spPr>
      </p:pic>
      <p:sp>
        <p:nvSpPr>
          <p:cNvPr id="20" name="Rectangle 19">
            <a:extLst>
              <a:ext uri="{FF2B5EF4-FFF2-40B4-BE49-F238E27FC236}">
                <a16:creationId xmlns:a16="http://schemas.microsoft.com/office/drawing/2014/main" id="{0D51DD75-BDD9-416B-996F-FBF3F604DDBE}"/>
              </a:ext>
            </a:extLst>
          </p:cNvPr>
          <p:cNvSpPr/>
          <p:nvPr>
            <p:custDataLst>
              <p:tags r:id="rId18"/>
            </p:custDataLst>
          </p:nvPr>
        </p:nvSpPr>
        <p:spPr>
          <a:xfrm>
            <a:off x="4817791" y="4392627"/>
            <a:ext cx="1616438" cy="1384995"/>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#6:</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kumimoji="0" lang="en-CA"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Conduct a SWOT analysis to critically assess the draft for improvement. </a:t>
            </a:r>
          </a:p>
          <a:p>
            <a:pPr marL="0" marR="0" lvl="0" indent="0" algn="l" defTabSz="55443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1" name="Rectangle 20">
            <a:extLst>
              <a:ext uri="{FF2B5EF4-FFF2-40B4-BE49-F238E27FC236}">
                <a16:creationId xmlns:a16="http://schemas.microsoft.com/office/drawing/2014/main" id="{0D40DC66-C24E-4113-9799-023CEE0F10C5}"/>
              </a:ext>
            </a:extLst>
          </p:cNvPr>
          <p:cNvSpPr/>
          <p:nvPr>
            <p:custDataLst>
              <p:tags r:id="rId19"/>
            </p:custDataLst>
          </p:nvPr>
        </p:nvSpPr>
        <p:spPr>
          <a:xfrm>
            <a:off x="4817790" y="5714339"/>
            <a:ext cx="1796062" cy="954107"/>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#7: </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Solicit feedback on </a:t>
            </a:r>
            <a:r>
              <a:rPr lang="en-US" sz="1400" dirty="0">
                <a:solidFill>
                  <a:srgbClr val="000000"/>
                </a:solidFill>
                <a:latin typeface="Roboto Condensed Light" panose="02000000000000000000" pitchFamily="2" charset="0"/>
                <a:ea typeface="Roboto Condensed Light" panose="02000000000000000000" pitchFamily="2" charset="0"/>
              </a:rPr>
              <a:t>the draft </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from internal and external reviewers. </a:t>
            </a:r>
          </a:p>
        </p:txBody>
      </p:sp>
      <p:cxnSp>
        <p:nvCxnSpPr>
          <p:cNvPr id="22" name="Straight Connector 21">
            <a:extLst>
              <a:ext uri="{FF2B5EF4-FFF2-40B4-BE49-F238E27FC236}">
                <a16:creationId xmlns:a16="http://schemas.microsoft.com/office/drawing/2014/main" id="{01A375F6-4276-4357-9BBD-ECB456564305}"/>
              </a:ext>
            </a:extLst>
          </p:cNvPr>
          <p:cNvCxnSpPr>
            <a:stCxn id="19" idx="2"/>
            <a:endCxn id="23" idx="0"/>
          </p:cNvCxnSpPr>
          <p:nvPr>
            <p:custDataLst>
              <p:tags r:id="rId20"/>
            </p:custDataLst>
          </p:nvPr>
        </p:nvCxnSpPr>
        <p:spPr>
          <a:xfrm flipH="1">
            <a:off x="4584403" y="4866623"/>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3" name="Picture 22">
            <a:extLst>
              <a:ext uri="{FF2B5EF4-FFF2-40B4-BE49-F238E27FC236}">
                <a16:creationId xmlns:a16="http://schemas.microsoft.com/office/drawing/2014/main" id="{C841EA5F-C7CE-4EE6-8CAB-638CE452BC69}"/>
              </a:ext>
            </a:extLst>
          </p:cNvPr>
          <p:cNvPicPr>
            <a:picLocks noChangeAspect="1"/>
          </p:cNvPicPr>
          <p:nvPr>
            <p:custDataLst>
              <p:tags r:id="rId21"/>
            </p:custDataLst>
          </p:nvPr>
        </p:nvPicPr>
        <p:blipFill>
          <a:blip r:embed="rId31" cstate="screen">
            <a:extLst>
              <a:ext uri="{28A0092B-C50C-407E-A947-70E740481C1C}">
                <a14:useLocalDpi xmlns:a14="http://schemas.microsoft.com/office/drawing/2010/main"/>
              </a:ext>
            </a:extLst>
          </a:blip>
          <a:stretch>
            <a:fillRect/>
          </a:stretch>
        </p:blipFill>
        <p:spPr>
          <a:xfrm>
            <a:off x="4323927" y="5702898"/>
            <a:ext cx="520953" cy="520953"/>
          </a:xfrm>
          <a:prstGeom prst="rect">
            <a:avLst/>
          </a:prstGeom>
        </p:spPr>
      </p:pic>
      <p:pic>
        <p:nvPicPr>
          <p:cNvPr id="24" name="Picture 23">
            <a:extLst>
              <a:ext uri="{FF2B5EF4-FFF2-40B4-BE49-F238E27FC236}">
                <a16:creationId xmlns:a16="http://schemas.microsoft.com/office/drawing/2014/main" id="{368B60EB-C827-4EC6-A97F-5F8A688424CC}"/>
              </a:ext>
            </a:extLst>
          </p:cNvPr>
          <p:cNvPicPr>
            <a:picLocks noChangeAspect="1"/>
          </p:cNvPicPr>
          <p:nvPr>
            <p:custDataLst>
              <p:tags r:id="rId22"/>
            </p:custDataLst>
          </p:nvPr>
        </p:nvPicPr>
        <p:blipFill>
          <a:blip r:embed="rId31" cstate="screen">
            <a:extLst>
              <a:ext uri="{28A0092B-C50C-407E-A947-70E740481C1C}">
                <a14:useLocalDpi xmlns:a14="http://schemas.microsoft.com/office/drawing/2010/main"/>
              </a:ext>
            </a:extLst>
          </a:blip>
          <a:stretch>
            <a:fillRect/>
          </a:stretch>
        </p:blipFill>
        <p:spPr>
          <a:xfrm>
            <a:off x="6492678" y="3117396"/>
            <a:ext cx="520953" cy="520953"/>
          </a:xfrm>
          <a:prstGeom prst="rect">
            <a:avLst/>
          </a:prstGeom>
        </p:spPr>
      </p:pic>
      <p:sp>
        <p:nvSpPr>
          <p:cNvPr id="25" name="Rectangle 24">
            <a:extLst>
              <a:ext uri="{FF2B5EF4-FFF2-40B4-BE49-F238E27FC236}">
                <a16:creationId xmlns:a16="http://schemas.microsoft.com/office/drawing/2014/main" id="{41B92865-F37C-4DD3-84FE-E43198CB0221}"/>
              </a:ext>
            </a:extLst>
          </p:cNvPr>
          <p:cNvSpPr/>
          <p:nvPr>
            <p:custDataLst>
              <p:tags r:id="rId23"/>
            </p:custDataLst>
          </p:nvPr>
        </p:nvSpPr>
        <p:spPr>
          <a:xfrm>
            <a:off x="6989281" y="3221152"/>
            <a:ext cx="1794278" cy="1815882"/>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#8:</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r>
              <a:rPr lang="en-US" sz="1400" dirty="0">
                <a:solidFill>
                  <a:srgbClr val="000000"/>
                </a:solidFill>
                <a:latin typeface="Roboto Condensed Light" panose="02000000000000000000" pitchFamily="2" charset="0"/>
                <a:ea typeface="Roboto Condensed Light" panose="02000000000000000000" pitchFamily="2" charset="0"/>
              </a:rPr>
              <a:t>Submit the application. Follow up with the grant agency and/or program officer once you’ve been notified of the grant outcome. Ask for feedback.</a:t>
            </a:r>
            <a:endPar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endParaRPr>
          </a:p>
        </p:txBody>
      </p:sp>
      <p:sp>
        <p:nvSpPr>
          <p:cNvPr id="26" name="Rectangle 25">
            <a:extLst>
              <a:ext uri="{FF2B5EF4-FFF2-40B4-BE49-F238E27FC236}">
                <a16:creationId xmlns:a16="http://schemas.microsoft.com/office/drawing/2014/main" id="{00B56B9E-6653-467B-918F-AD7214396EEF}"/>
              </a:ext>
            </a:extLst>
          </p:cNvPr>
          <p:cNvSpPr/>
          <p:nvPr>
            <p:custDataLst>
              <p:tags r:id="rId24"/>
            </p:custDataLst>
          </p:nvPr>
        </p:nvSpPr>
        <p:spPr>
          <a:xfrm>
            <a:off x="7013631" y="5010399"/>
            <a:ext cx="1794278" cy="1169551"/>
          </a:xfrm>
          <a:prstGeom prst="rect">
            <a:avLst/>
          </a:prstGeom>
        </p:spPr>
        <p:txBody>
          <a:bodyPr wrap="square">
            <a:spAutoFit/>
          </a:bodyPr>
          <a:lstStyle/>
          <a:p>
            <a:pPr marL="0" marR="0" lvl="0" indent="0" algn="l" defTabSz="554437"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Call #9:</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Have a retrospective meeting to discuss </a:t>
            </a:r>
            <a:r>
              <a:rPr lang="en-US" sz="1400" dirty="0">
                <a:solidFill>
                  <a:srgbClr val="000000"/>
                </a:solidFill>
                <a:latin typeface="Roboto Condensed Light" panose="02000000000000000000" pitchFamily="2" charset="0"/>
                <a:ea typeface="Roboto Condensed Light" panose="02000000000000000000" pitchFamily="2" charset="0"/>
              </a:rPr>
              <a:t>the </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feedback to improve future grant </a:t>
            </a:r>
            <a:r>
              <a:rPr lang="en-US" sz="1400" dirty="0">
                <a:solidFill>
                  <a:srgbClr val="000000"/>
                </a:solidFill>
                <a:latin typeface="Roboto Condensed Light" panose="02000000000000000000" pitchFamily="2" charset="0"/>
                <a:ea typeface="Roboto Condensed Light" panose="02000000000000000000" pitchFamily="2" charset="0"/>
              </a:rPr>
              <a:t>endeavors</a:t>
            </a:r>
            <a:r>
              <a:rPr kumimoji="0" lang="en-US" sz="1400" b="0" i="0" u="none" strike="noStrike" kern="1200" cap="none" spc="0" normalizeH="0" baseline="0" noProof="0" dirty="0">
                <a:ln>
                  <a:noFill/>
                </a:ln>
                <a:solidFill>
                  <a:srgbClr val="000000"/>
                </a:solidFill>
                <a:effectLst/>
                <a:uLnTx/>
                <a:uFillTx/>
                <a:latin typeface="Roboto Condensed Light" panose="02000000000000000000" pitchFamily="2" charset="0"/>
                <a:ea typeface="Roboto Condensed Light" panose="02000000000000000000" pitchFamily="2" charset="0"/>
                <a:cs typeface="+mn-cs"/>
              </a:rPr>
              <a:t>. </a:t>
            </a:r>
          </a:p>
        </p:txBody>
      </p:sp>
      <p:cxnSp>
        <p:nvCxnSpPr>
          <p:cNvPr id="27" name="Straight Connector 26">
            <a:extLst>
              <a:ext uri="{FF2B5EF4-FFF2-40B4-BE49-F238E27FC236}">
                <a16:creationId xmlns:a16="http://schemas.microsoft.com/office/drawing/2014/main" id="{50595DC1-8D51-4EF1-AC47-0A4885AF2AF2}"/>
              </a:ext>
            </a:extLst>
          </p:cNvPr>
          <p:cNvCxnSpPr>
            <a:stCxn id="24" idx="2"/>
            <a:endCxn id="28" idx="0"/>
          </p:cNvCxnSpPr>
          <p:nvPr>
            <p:custDataLst>
              <p:tags r:id="rId25"/>
            </p:custDataLst>
          </p:nvPr>
        </p:nvCxnSpPr>
        <p:spPr>
          <a:xfrm>
            <a:off x="6753155" y="3638349"/>
            <a:ext cx="6231" cy="1339279"/>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9FE0DC71-AD8A-4A10-A4AD-A1A5FC4F2C88}"/>
              </a:ext>
            </a:extLst>
          </p:cNvPr>
          <p:cNvPicPr>
            <a:picLocks noChangeAspect="1"/>
          </p:cNvPicPr>
          <p:nvPr>
            <p:custDataLst>
              <p:tags r:id="rId26"/>
            </p:custDataLst>
          </p:nvPr>
        </p:nvPicPr>
        <p:blipFill>
          <a:blip r:embed="rId31" cstate="screen">
            <a:extLst>
              <a:ext uri="{28A0092B-C50C-407E-A947-70E740481C1C}">
                <a14:useLocalDpi xmlns:a14="http://schemas.microsoft.com/office/drawing/2010/main"/>
              </a:ext>
            </a:extLst>
          </a:blip>
          <a:stretch>
            <a:fillRect/>
          </a:stretch>
        </p:blipFill>
        <p:spPr>
          <a:xfrm>
            <a:off x="6498909" y="4977628"/>
            <a:ext cx="520953" cy="520953"/>
          </a:xfrm>
          <a:prstGeom prst="rect">
            <a:avLst/>
          </a:prstGeom>
        </p:spPr>
      </p:pic>
      <p:sp>
        <p:nvSpPr>
          <p:cNvPr id="31" name="TextBox 30">
            <a:extLst>
              <a:ext uri="{FF2B5EF4-FFF2-40B4-BE49-F238E27FC236}">
                <a16:creationId xmlns:a16="http://schemas.microsoft.com/office/drawing/2014/main" id="{3C951CA7-C56F-4944-A437-B07E96483324}"/>
              </a:ext>
            </a:extLst>
          </p:cNvPr>
          <p:cNvSpPr txBox="1"/>
          <p:nvPr>
            <p:custDataLst>
              <p:tags r:id="rId27"/>
            </p:custDataLst>
          </p:nvPr>
        </p:nvSpPr>
        <p:spPr>
          <a:xfrm>
            <a:off x="9423238" y="943806"/>
            <a:ext cx="2693370" cy="4662118"/>
          </a:xfrm>
          <a:prstGeom prst="rect">
            <a:avLst/>
          </a:prstGeom>
        </p:spPr>
        <p:txBody>
          <a:bodyPr vert="horz" wrap="square" lIns="0" tIns="6930" rIns="0" bIns="0" rtlCol="0">
            <a:spAutoFit/>
          </a:bodyPr>
          <a:lstStyle/>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Guided Implementation (GI) is a series </a:t>
            </a: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of calls with an Info-Tech analyst to help implement our best practices in your organization.</a:t>
            </a:r>
          </a:p>
          <a:p>
            <a:pPr marL="7700" marR="242951" lvl="0" indent="0" algn="l" defTabSz="554437" rtl="0" eaLnBrk="1" fontAlgn="auto" latinLnBrk="0" hangingPunct="1">
              <a:lnSpc>
                <a:spcPct val="100000"/>
              </a:lnSpc>
              <a:spcBef>
                <a:spcPts val="55"/>
              </a:spcBef>
              <a:spcAft>
                <a:spcPts val="0"/>
              </a:spcAft>
              <a:buClrTx/>
              <a:buSzTx/>
              <a:buFontTx/>
              <a:buNone/>
              <a:tabLst/>
              <a:defRPr/>
            </a:pPr>
            <a:endParaRPr kumimoji="0" lang="en-US" sz="2000" u="none" strike="noStrike" kern="1200" cap="none" spc="-30" normalizeH="0" baseline="0" noProof="0" dirty="0">
              <a:ln>
                <a:noFill/>
              </a:ln>
              <a:solidFill>
                <a:srgbClr val="FFFFFF"/>
              </a:solidFill>
              <a:effectLst/>
              <a:uLnTx/>
              <a:uFillTx/>
              <a:latin typeface="Montserrat Medium" pitchFamily="2" charset="77"/>
              <a:cs typeface="Arial Narrow"/>
            </a:endParaRPr>
          </a:p>
          <a:p>
            <a:pPr marL="7700" marR="242951" lvl="0" indent="0" algn="l" defTabSz="554437" rtl="0" eaLnBrk="1" fontAlgn="auto" latinLnBrk="0" hangingPunct="1">
              <a:lnSpc>
                <a:spcPct val="100000"/>
              </a:lnSpc>
              <a:spcBef>
                <a:spcPts val="55"/>
              </a:spcBef>
              <a:spcAft>
                <a:spcPts val="0"/>
              </a:spcAft>
              <a:buClrTx/>
              <a:buSzTx/>
              <a:buFontTx/>
              <a:buNone/>
              <a:tabLst/>
              <a:defRPr/>
            </a:pP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A typical GI is between 6 to </a:t>
            </a:r>
            <a:r>
              <a:rPr lang="en-US" sz="2000" spc="-30" dirty="0">
                <a:solidFill>
                  <a:srgbClr val="FFFFFF"/>
                </a:solidFill>
                <a:latin typeface="Montserrat Medium" pitchFamily="2" charset="77"/>
                <a:cs typeface="Arial Narrow"/>
              </a:rPr>
              <a:t>10</a:t>
            </a:r>
            <a:r>
              <a:rPr kumimoji="0" lang="en-US" sz="2000" u="none" strike="noStrike" kern="1200" cap="none" spc="-30" normalizeH="0" baseline="0" noProof="0" dirty="0">
                <a:ln>
                  <a:noFill/>
                </a:ln>
                <a:solidFill>
                  <a:srgbClr val="FFFFFF"/>
                </a:solidFill>
                <a:effectLst/>
                <a:uLnTx/>
                <a:uFillTx/>
                <a:latin typeface="Montserrat Medium" pitchFamily="2" charset="77"/>
                <a:cs typeface="Arial Narrow"/>
              </a:rPr>
              <a:t> calls over the course of 3 to 6 months.</a:t>
            </a:r>
          </a:p>
        </p:txBody>
      </p:sp>
      <p:pic>
        <p:nvPicPr>
          <p:cNvPr id="33" name="Picture 32">
            <a:extLst>
              <a:ext uri="{FF2B5EF4-FFF2-40B4-BE49-F238E27FC236}">
                <a16:creationId xmlns:a16="http://schemas.microsoft.com/office/drawing/2014/main" id="{9118A85E-5C40-4706-B08C-92C0F3DFA515}"/>
              </a:ext>
            </a:extLst>
          </p:cNvPr>
          <p:cNvPicPr>
            <a:picLocks noChangeAspect="1"/>
          </p:cNvPicPr>
          <p:nvPr>
            <p:custDataLst>
              <p:tags r:id="rId28"/>
            </p:custDataLst>
          </p:nvPr>
        </p:nvPicPr>
        <p:blipFill>
          <a:blip r:embed="rId31" cstate="screen">
            <a:extLst>
              <a:ext uri="{28A0092B-C50C-407E-A947-70E740481C1C}">
                <a14:useLocalDpi xmlns:a14="http://schemas.microsoft.com/office/drawing/2010/main"/>
              </a:ext>
            </a:extLst>
          </a:blip>
          <a:stretch>
            <a:fillRect/>
          </a:stretch>
        </p:blipFill>
        <p:spPr>
          <a:xfrm>
            <a:off x="4325291" y="3063446"/>
            <a:ext cx="520953" cy="520953"/>
          </a:xfrm>
          <a:prstGeom prst="rect">
            <a:avLst/>
          </a:prstGeom>
        </p:spPr>
      </p:pic>
      <p:cxnSp>
        <p:nvCxnSpPr>
          <p:cNvPr id="34" name="Straight Connector 33">
            <a:extLst>
              <a:ext uri="{FF2B5EF4-FFF2-40B4-BE49-F238E27FC236}">
                <a16:creationId xmlns:a16="http://schemas.microsoft.com/office/drawing/2014/main" id="{3321E7C6-F4D9-467D-8658-D3B1798E35A6}"/>
              </a:ext>
            </a:extLst>
          </p:cNvPr>
          <p:cNvCxnSpPr>
            <a:stCxn id="33" idx="2"/>
          </p:cNvCxnSpPr>
          <p:nvPr>
            <p:custDataLst>
              <p:tags r:id="rId29"/>
            </p:custDataLst>
          </p:nvPr>
        </p:nvCxnSpPr>
        <p:spPr>
          <a:xfrm flipH="1">
            <a:off x="4577855" y="3584398"/>
            <a:ext cx="7912" cy="836274"/>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917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0E1619-3DFE-8F4D-B3F0-D432A9862129}"/>
              </a:ext>
            </a:extLst>
          </p:cNvPr>
          <p:cNvSpPr>
            <a:spLocks noGrp="1"/>
          </p:cNvSpPr>
          <p:nvPr>
            <p:ph type="title"/>
          </p:nvPr>
        </p:nvSpPr>
        <p:spPr/>
        <p:txBody>
          <a:bodyPr/>
          <a:lstStyle/>
          <a:p>
            <a:r>
              <a:rPr lang="en-US" dirty="0"/>
              <a:t>Table of contents</a:t>
            </a:r>
            <a:endParaRPr lang="en-US" i="1" dirty="0"/>
          </a:p>
        </p:txBody>
      </p:sp>
      <p:sp>
        <p:nvSpPr>
          <p:cNvPr id="6" name="Text Placeholder 5">
            <a:extLst>
              <a:ext uri="{FF2B5EF4-FFF2-40B4-BE49-F238E27FC236}">
                <a16:creationId xmlns:a16="http://schemas.microsoft.com/office/drawing/2014/main" id="{76DC2281-6B05-4A56-8F32-2FBFA7E0DEA8}"/>
              </a:ext>
            </a:extLst>
          </p:cNvPr>
          <p:cNvSpPr>
            <a:spLocks noGrp="1"/>
          </p:cNvSpPr>
          <p:nvPr>
            <p:ph type="body" sz="quarter" idx="12"/>
          </p:nvPr>
        </p:nvSpPr>
        <p:spPr>
          <a:xfrm>
            <a:off x="4127501" y="780020"/>
            <a:ext cx="7424643" cy="4915930"/>
          </a:xfrm>
        </p:spPr>
        <p:txBody>
          <a:bodyPr lIns="0" tIns="0" rIns="0" bIns="0" numCol="2" spcCol="360000" anchor="t">
            <a:noAutofit/>
          </a:bodyPr>
          <a:lstStyle/>
          <a:p>
            <a:pPr marL="12700" indent="-229870">
              <a:spcAft>
                <a:spcPts val="800"/>
              </a:spcAft>
              <a:tabLst>
                <a:tab pos="439738" algn="l"/>
              </a:tabLst>
            </a:pPr>
            <a:r>
              <a:rPr lang="en-CA" dirty="0">
                <a:solidFill>
                  <a:srgbClr val="2576B7"/>
                </a:solidFill>
                <a:latin typeface="Montserrat Medium" panose="00000600000000000000" pitchFamily="2" charset="0"/>
              </a:rPr>
              <a:t>4</a:t>
            </a:r>
            <a:r>
              <a:rPr lang="en-CA" sz="1600" dirty="0">
                <a:solidFill>
                  <a:srgbClr val="717272"/>
                </a:solidFill>
                <a:latin typeface="Montserrat Medium" panose="00000600000000000000" pitchFamily="2" charset="0"/>
              </a:rPr>
              <a:t>	</a:t>
            </a:r>
            <a:r>
              <a:rPr lang="en-US" sz="1600" dirty="0">
                <a:solidFill>
                  <a:srgbClr val="717272"/>
                </a:solidFill>
                <a:latin typeface="Montserrat Medium" panose="00000600000000000000" pitchFamily="2" charset="0"/>
              </a:rPr>
              <a:t>Analyst perspective</a:t>
            </a:r>
            <a:endParaRPr lang="en-US" dirty="0">
              <a:latin typeface="Montserrat Medium" panose="00000600000000000000" pitchFamily="2" charset="0"/>
            </a:endParaRPr>
          </a:p>
          <a:p>
            <a:pPr marL="12700" indent="-229870"/>
            <a:r>
              <a:rPr lang="en-US" dirty="0">
                <a:solidFill>
                  <a:srgbClr val="2576B7"/>
                </a:solidFill>
                <a:latin typeface="Montserrat Medium" panose="00000600000000000000" pitchFamily="2" charset="0"/>
              </a:rPr>
              <a:t>5</a:t>
            </a:r>
            <a:r>
              <a:rPr lang="en-US" dirty="0">
                <a:solidFill>
                  <a:srgbClr val="717272"/>
                </a:solidFill>
                <a:latin typeface="Montserrat Medium" panose="00000600000000000000" pitchFamily="2" charset="0"/>
              </a:rPr>
              <a:t>	Executive summary</a:t>
            </a:r>
          </a:p>
          <a:p>
            <a:pPr marL="12700" indent="-229870">
              <a:spcAft>
                <a:spcPts val="800"/>
              </a:spcAft>
              <a:tabLst>
                <a:tab pos="439738" algn="l"/>
              </a:tabLst>
            </a:pPr>
            <a:r>
              <a:rPr lang="en-CA" dirty="0">
                <a:solidFill>
                  <a:srgbClr val="2576B7"/>
                </a:solidFill>
                <a:latin typeface="Montserrat Medium" panose="00000600000000000000" pitchFamily="2" charset="0"/>
              </a:rPr>
              <a:t>6</a:t>
            </a:r>
            <a:r>
              <a:rPr lang="en-CA" sz="1600" dirty="0">
                <a:solidFill>
                  <a:srgbClr val="2576B7"/>
                </a:solidFill>
                <a:latin typeface="Montserrat Medium" panose="00000600000000000000" pitchFamily="2" charset="0"/>
              </a:rPr>
              <a:t>	</a:t>
            </a:r>
            <a:r>
              <a:rPr lang="en-US" sz="1600" dirty="0">
                <a:solidFill>
                  <a:srgbClr val="636363"/>
                </a:solidFill>
                <a:latin typeface="Montserrat Medium" panose="00000600000000000000" pitchFamily="2" charset="0"/>
              </a:rPr>
              <a:t>Your challenge</a:t>
            </a:r>
            <a:endParaRPr lang="en-US" sz="1600" dirty="0">
              <a:solidFill>
                <a:srgbClr val="717272"/>
              </a:solidFill>
              <a:latin typeface="Montserrat Medium" panose="00000600000000000000" pitchFamily="2" charset="0"/>
            </a:endParaRPr>
          </a:p>
          <a:p>
            <a:pPr marL="400050" indent="-617220"/>
            <a:r>
              <a:rPr lang="en-CA" sz="1600" dirty="0">
                <a:solidFill>
                  <a:srgbClr val="2576B7"/>
                </a:solidFill>
                <a:latin typeface="Montserrat Medium" panose="00000600000000000000" pitchFamily="2" charset="0"/>
              </a:rPr>
              <a:t>24	</a:t>
            </a:r>
            <a:r>
              <a:rPr lang="en-CA" sz="1600" dirty="0">
                <a:solidFill>
                  <a:srgbClr val="717272"/>
                </a:solidFill>
                <a:latin typeface="Montserrat Medium" panose="00000600000000000000" pitchFamily="2" charset="0"/>
              </a:rPr>
              <a:t>P</a:t>
            </a:r>
            <a:r>
              <a:rPr lang="en-CA" dirty="0">
                <a:solidFill>
                  <a:srgbClr val="717272"/>
                </a:solidFill>
                <a:latin typeface="Montserrat Medium" panose="00000600000000000000" pitchFamily="2" charset="0"/>
              </a:rPr>
              <a:t>hase 1: Identify opportunities</a:t>
            </a:r>
            <a:endParaRPr lang="en-US" sz="1600" i="1" dirty="0">
              <a:solidFill>
                <a:srgbClr val="717272"/>
              </a:solidFill>
              <a:latin typeface="Montserrat Medium" panose="00000600000000000000" pitchFamily="2" charset="0"/>
            </a:endParaRPr>
          </a:p>
          <a:p>
            <a:pPr marL="400050" indent="-617220"/>
            <a:r>
              <a:rPr lang="en-CA" dirty="0">
                <a:solidFill>
                  <a:srgbClr val="2576B7"/>
                </a:solidFill>
                <a:latin typeface="Montserrat Medium" panose="00000600000000000000" pitchFamily="2" charset="0"/>
              </a:rPr>
              <a:t>25</a:t>
            </a:r>
            <a:r>
              <a:rPr lang="en-CA" sz="1600" dirty="0">
                <a:solidFill>
                  <a:srgbClr val="2576B7"/>
                </a:solidFill>
                <a:latin typeface="Montserrat Medium" panose="00000600000000000000" pitchFamily="2" charset="0"/>
              </a:rPr>
              <a:t>	</a:t>
            </a:r>
            <a:r>
              <a:rPr lang="en-CA" dirty="0">
                <a:solidFill>
                  <a:srgbClr val="717272"/>
                </a:solidFill>
                <a:latin typeface="Montserrat Medium" panose="00000600000000000000" pitchFamily="2" charset="0"/>
              </a:rPr>
              <a:t>Step 1.1: Identify organization priorities</a:t>
            </a:r>
          </a:p>
          <a:p>
            <a:pPr marL="361950" indent="-361950">
              <a:tabLst/>
            </a:pPr>
            <a:r>
              <a:rPr lang="en-CA" dirty="0">
                <a:solidFill>
                  <a:srgbClr val="2576B7"/>
                </a:solidFill>
                <a:latin typeface="Montserrat Medium" panose="00000600000000000000" pitchFamily="2" charset="0"/>
              </a:rPr>
              <a:t>33	</a:t>
            </a:r>
            <a:r>
              <a:rPr lang="en-CA" dirty="0">
                <a:solidFill>
                  <a:srgbClr val="717272"/>
                </a:solidFill>
                <a:latin typeface="Montserrat Medium" panose="00000600000000000000" pitchFamily="2" charset="0"/>
              </a:rPr>
              <a:t>Step 1.2:</a:t>
            </a:r>
            <a:r>
              <a:rPr lang="en-CA" i="1" dirty="0">
                <a:solidFill>
                  <a:srgbClr val="717272"/>
                </a:solidFill>
                <a:latin typeface="Montserrat Medium" panose="00000600000000000000" pitchFamily="2" charset="0"/>
              </a:rPr>
              <a:t> </a:t>
            </a:r>
            <a:r>
              <a:rPr lang="en-US" dirty="0">
                <a:solidFill>
                  <a:srgbClr val="717272"/>
                </a:solidFill>
                <a:latin typeface="Montserrat Medium" panose="00000600000000000000" pitchFamily="2" charset="0"/>
              </a:rPr>
              <a:t>Identify grant opportunities that align with organization priorities</a:t>
            </a:r>
          </a:p>
          <a:p>
            <a:pPr marL="400050" indent="-617220"/>
            <a:r>
              <a:rPr lang="en-CA" dirty="0">
                <a:solidFill>
                  <a:srgbClr val="2576B7"/>
                </a:solidFill>
                <a:latin typeface="Montserrat Medium" panose="00000600000000000000" pitchFamily="2" charset="0"/>
              </a:rPr>
              <a:t>41	</a:t>
            </a:r>
            <a:r>
              <a:rPr lang="en-CA" sz="1600" dirty="0">
                <a:solidFill>
                  <a:srgbClr val="717272"/>
                </a:solidFill>
                <a:latin typeface="Montserrat Medium" panose="00000600000000000000" pitchFamily="2" charset="0"/>
              </a:rPr>
              <a:t>P</a:t>
            </a:r>
            <a:r>
              <a:rPr lang="en-CA" dirty="0">
                <a:solidFill>
                  <a:srgbClr val="717272"/>
                </a:solidFill>
                <a:latin typeface="Montserrat Medium" panose="00000600000000000000" pitchFamily="2" charset="0"/>
              </a:rPr>
              <a:t>hase 2: </a:t>
            </a:r>
            <a:r>
              <a:rPr lang="en-US" dirty="0">
                <a:solidFill>
                  <a:srgbClr val="717272"/>
                </a:solidFill>
                <a:latin typeface="Montserrat Medium" panose="00000600000000000000" pitchFamily="2" charset="0"/>
              </a:rPr>
              <a:t>Grant prioritization</a:t>
            </a:r>
            <a:endParaRPr lang="en-US" i="1" dirty="0">
              <a:solidFill>
                <a:srgbClr val="717272"/>
              </a:solidFill>
              <a:latin typeface="Montserrat Medium" panose="00000600000000000000" pitchFamily="2" charset="0"/>
            </a:endParaRPr>
          </a:p>
          <a:p>
            <a:pPr marL="400050" indent="-617220"/>
            <a:r>
              <a:rPr lang="en-CA" dirty="0">
                <a:solidFill>
                  <a:srgbClr val="2576B7"/>
                </a:solidFill>
                <a:latin typeface="Montserrat Medium" panose="00000600000000000000" pitchFamily="2" charset="0"/>
              </a:rPr>
              <a:t>42	</a:t>
            </a:r>
            <a:r>
              <a:rPr lang="en-CA" dirty="0">
                <a:solidFill>
                  <a:srgbClr val="717272"/>
                </a:solidFill>
                <a:latin typeface="Montserrat Medium" panose="00000600000000000000" pitchFamily="2" charset="0"/>
              </a:rPr>
              <a:t>Step 2.1: Prioritize funding opportunities</a:t>
            </a:r>
          </a:p>
          <a:p>
            <a:pPr marL="400050" indent="-617220"/>
            <a:r>
              <a:rPr lang="en-CA" sz="1600" dirty="0">
                <a:solidFill>
                  <a:srgbClr val="2576B7"/>
                </a:solidFill>
                <a:latin typeface="Montserrat Medium" panose="00000600000000000000" pitchFamily="2" charset="0"/>
              </a:rPr>
              <a:t>54	</a:t>
            </a:r>
            <a:r>
              <a:rPr lang="en-CA" sz="1600" dirty="0">
                <a:solidFill>
                  <a:srgbClr val="717272"/>
                </a:solidFill>
                <a:latin typeface="Montserrat Medium" panose="00000600000000000000" pitchFamily="2" charset="0"/>
              </a:rPr>
              <a:t>P</a:t>
            </a:r>
            <a:r>
              <a:rPr lang="en-CA" dirty="0">
                <a:solidFill>
                  <a:srgbClr val="717272"/>
                </a:solidFill>
                <a:latin typeface="Montserrat Medium" panose="00000600000000000000" pitchFamily="2" charset="0"/>
              </a:rPr>
              <a:t>hase 3: Write the grant application</a:t>
            </a:r>
            <a:r>
              <a:rPr lang="en-CA" i="1" dirty="0">
                <a:solidFill>
                  <a:srgbClr val="717272"/>
                </a:solidFill>
                <a:latin typeface="Montserrat Medium" panose="00000600000000000000" pitchFamily="2" charset="0"/>
              </a:rPr>
              <a:t> </a:t>
            </a:r>
            <a:endParaRPr lang="en-CA" dirty="0">
              <a:solidFill>
                <a:srgbClr val="2576B7"/>
              </a:solidFill>
              <a:latin typeface="Montserrat Medium" panose="00000600000000000000" pitchFamily="2" charset="0"/>
            </a:endParaRPr>
          </a:p>
          <a:p>
            <a:pPr marL="400050" indent="-617220"/>
            <a:r>
              <a:rPr lang="en-CA" dirty="0">
                <a:solidFill>
                  <a:srgbClr val="2576B7"/>
                </a:solidFill>
                <a:latin typeface="Montserrat Medium" panose="00000600000000000000" pitchFamily="2" charset="0"/>
              </a:rPr>
              <a:t>55	</a:t>
            </a:r>
            <a:r>
              <a:rPr lang="en-US" sz="1600" dirty="0">
                <a:solidFill>
                  <a:srgbClr val="717272"/>
                </a:solidFill>
                <a:latin typeface="Montserrat Medium" panose="00000600000000000000" pitchFamily="2" charset="0"/>
              </a:rPr>
              <a:t>Step 3.1: </a:t>
            </a:r>
            <a:r>
              <a:rPr lang="en-US" dirty="0">
                <a:solidFill>
                  <a:srgbClr val="717272"/>
                </a:solidFill>
                <a:latin typeface="Montserrat Medium" panose="00000600000000000000" pitchFamily="2" charset="0"/>
              </a:rPr>
              <a:t>Write an exemplary grant application</a:t>
            </a:r>
          </a:p>
          <a:p>
            <a:pPr marL="400050" indent="-617220"/>
            <a:r>
              <a:rPr lang="en-CA" sz="1600" dirty="0">
                <a:solidFill>
                  <a:srgbClr val="2576B7"/>
                </a:solidFill>
                <a:latin typeface="Montserrat Medium" panose="00000600000000000000" pitchFamily="2" charset="0"/>
              </a:rPr>
              <a:t>65	</a:t>
            </a:r>
            <a:r>
              <a:rPr lang="en-US" dirty="0">
                <a:solidFill>
                  <a:srgbClr val="717272"/>
                </a:solidFill>
                <a:latin typeface="Montserrat Medium" panose="00000600000000000000" pitchFamily="2" charset="0"/>
              </a:rPr>
              <a:t>Step 3.2: Enhance the grant application </a:t>
            </a:r>
            <a:endParaRPr lang="en-US" sz="1600" dirty="0">
              <a:solidFill>
                <a:srgbClr val="717272"/>
              </a:solidFill>
              <a:latin typeface="Montserrat Medium" panose="00000600000000000000" pitchFamily="2" charset="0"/>
            </a:endParaRPr>
          </a:p>
          <a:p>
            <a:pPr marL="400050" indent="-617220"/>
            <a:r>
              <a:rPr lang="en-CA" dirty="0">
                <a:solidFill>
                  <a:srgbClr val="2576B7"/>
                </a:solidFill>
                <a:latin typeface="Montserrat Medium" panose="00000600000000000000" pitchFamily="2" charset="0"/>
              </a:rPr>
              <a:t>74	</a:t>
            </a:r>
            <a:r>
              <a:rPr lang="en-CA" sz="1600" dirty="0">
                <a:solidFill>
                  <a:srgbClr val="717272"/>
                </a:solidFill>
                <a:latin typeface="Montserrat Medium" panose="00000600000000000000" pitchFamily="2" charset="0"/>
              </a:rPr>
              <a:t>P</a:t>
            </a:r>
            <a:r>
              <a:rPr lang="en-CA" dirty="0">
                <a:solidFill>
                  <a:srgbClr val="717272"/>
                </a:solidFill>
                <a:latin typeface="Montserrat Medium" panose="00000600000000000000" pitchFamily="2" charset="0"/>
              </a:rPr>
              <a:t>hase 4: Submit the grant application</a:t>
            </a:r>
            <a:r>
              <a:rPr lang="en-CA" i="1" dirty="0">
                <a:solidFill>
                  <a:srgbClr val="717272"/>
                </a:solidFill>
                <a:latin typeface="Montserrat Medium" panose="00000600000000000000" pitchFamily="2" charset="0"/>
              </a:rPr>
              <a:t> </a:t>
            </a:r>
            <a:endParaRPr lang="en-CA" dirty="0">
              <a:solidFill>
                <a:srgbClr val="2576B7"/>
              </a:solidFill>
              <a:latin typeface="Montserrat Medium" panose="00000600000000000000" pitchFamily="2" charset="0"/>
            </a:endParaRPr>
          </a:p>
          <a:p>
            <a:pPr marL="0" indent="0"/>
            <a:r>
              <a:rPr lang="en-CA" dirty="0">
                <a:solidFill>
                  <a:srgbClr val="2576B7"/>
                </a:solidFill>
                <a:latin typeface="Montserrat Medium" panose="00000600000000000000" pitchFamily="2" charset="0"/>
              </a:rPr>
              <a:t>75</a:t>
            </a:r>
            <a:r>
              <a:rPr lang="en-CA" sz="1600" dirty="0">
                <a:solidFill>
                  <a:srgbClr val="2576B7"/>
                </a:solidFill>
                <a:latin typeface="Montserrat Medium" panose="00000600000000000000" pitchFamily="2" charset="0"/>
              </a:rPr>
              <a:t>	</a:t>
            </a:r>
            <a:r>
              <a:rPr lang="en-US" dirty="0">
                <a:solidFill>
                  <a:srgbClr val="717272"/>
                </a:solidFill>
                <a:latin typeface="Montserrat Medium" panose="00000600000000000000" pitchFamily="2" charset="0"/>
              </a:rPr>
              <a:t>Step 4.1: Submit the grant 	application </a:t>
            </a:r>
            <a:endParaRPr lang="en-US" sz="1600" dirty="0">
              <a:solidFill>
                <a:srgbClr val="717272"/>
              </a:solidFill>
              <a:latin typeface="Montserrat Medium" panose="00000600000000000000" pitchFamily="2" charset="0"/>
            </a:endParaRPr>
          </a:p>
          <a:p>
            <a:pPr marL="0" indent="0"/>
            <a:r>
              <a:rPr lang="en-CA" sz="1600" dirty="0">
                <a:solidFill>
                  <a:srgbClr val="2576B7"/>
                </a:solidFill>
                <a:latin typeface="Montserrat Medium" panose="00000600000000000000" pitchFamily="2" charset="0"/>
              </a:rPr>
              <a:t>83	</a:t>
            </a:r>
            <a:r>
              <a:rPr lang="en-US" dirty="0">
                <a:solidFill>
                  <a:srgbClr val="717272"/>
                </a:solidFill>
                <a:latin typeface="Montserrat Medium" panose="00000600000000000000" pitchFamily="2" charset="0"/>
              </a:rPr>
              <a:t>Step 4.2: Improve your 	organization’s grant writing 	capabilities</a:t>
            </a:r>
            <a:endParaRPr lang="en-US" sz="1600" dirty="0">
              <a:solidFill>
                <a:srgbClr val="717272"/>
              </a:solidFill>
              <a:latin typeface="Montserrat Medium" panose="00000600000000000000" pitchFamily="2" charset="0"/>
            </a:endParaRPr>
          </a:p>
          <a:p>
            <a:pPr marL="12700" indent="-229870">
              <a:spcAft>
                <a:spcPts val="800"/>
              </a:spcAft>
              <a:tabLst>
                <a:tab pos="439738" algn="l"/>
              </a:tabLst>
            </a:pPr>
            <a:r>
              <a:rPr lang="en-CA" sz="1600" dirty="0">
                <a:solidFill>
                  <a:srgbClr val="2576B7"/>
                </a:solidFill>
                <a:latin typeface="Montserrat Medium" panose="00000600000000000000" pitchFamily="2" charset="0"/>
              </a:rPr>
              <a:t>87	</a:t>
            </a:r>
            <a:r>
              <a:rPr lang="en-US" sz="1600" dirty="0">
                <a:solidFill>
                  <a:srgbClr val="717272"/>
                </a:solidFill>
                <a:latin typeface="Montserrat Medium" panose="00000600000000000000" pitchFamily="2" charset="0"/>
              </a:rPr>
              <a:t>Summary of 	accomplishment</a:t>
            </a:r>
          </a:p>
          <a:p>
            <a:pPr marL="12700" indent="-229870">
              <a:spcAft>
                <a:spcPts val="800"/>
              </a:spcAft>
              <a:tabLst>
                <a:tab pos="439738" algn="l"/>
              </a:tabLst>
            </a:pPr>
            <a:r>
              <a:rPr lang="en-CA" sz="1600" dirty="0">
                <a:solidFill>
                  <a:srgbClr val="2576B7"/>
                </a:solidFill>
                <a:latin typeface="Montserrat Medium" panose="00000600000000000000" pitchFamily="2" charset="0"/>
              </a:rPr>
              <a:t>88	</a:t>
            </a:r>
            <a:r>
              <a:rPr lang="en-CA" dirty="0">
                <a:solidFill>
                  <a:srgbClr val="717272"/>
                </a:solidFill>
                <a:latin typeface="Montserrat Medium" panose="00000600000000000000" pitchFamily="2" charset="0"/>
              </a:rPr>
              <a:t>Additional </a:t>
            </a:r>
            <a:r>
              <a:rPr lang="en-US" sz="1600" dirty="0">
                <a:solidFill>
                  <a:srgbClr val="717272"/>
                </a:solidFill>
                <a:latin typeface="Montserrat Medium" panose="00000600000000000000" pitchFamily="2" charset="0"/>
              </a:rPr>
              <a:t>support</a:t>
            </a:r>
          </a:p>
          <a:p>
            <a:pPr marL="12700" indent="-229870">
              <a:spcAft>
                <a:spcPts val="800"/>
              </a:spcAft>
              <a:tabLst>
                <a:tab pos="439738" algn="l"/>
              </a:tabLst>
            </a:pPr>
            <a:r>
              <a:rPr lang="en-CA" sz="1600" dirty="0">
                <a:solidFill>
                  <a:srgbClr val="2576B7"/>
                </a:solidFill>
                <a:latin typeface="Montserrat Medium" panose="00000600000000000000" pitchFamily="2" charset="0"/>
              </a:rPr>
              <a:t>91	</a:t>
            </a:r>
            <a:r>
              <a:rPr lang="en-US" sz="1600" dirty="0">
                <a:solidFill>
                  <a:srgbClr val="717272"/>
                </a:solidFill>
                <a:latin typeface="Montserrat Medium" panose="00000600000000000000" pitchFamily="2" charset="0"/>
              </a:rPr>
              <a:t>Bibliography</a:t>
            </a:r>
          </a:p>
        </p:txBody>
      </p:sp>
    </p:spTree>
    <p:extLst>
      <p:ext uri="{BB962C8B-B14F-4D97-AF65-F5344CB8AC3E}">
        <p14:creationId xmlns:p14="http://schemas.microsoft.com/office/powerpoint/2010/main" val="2538328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7EA4694C-54A6-46F0-8E70-B717AA3158DE}"/>
              </a:ext>
            </a:extLst>
          </p:cNvPr>
          <p:cNvSpPr txBox="1">
            <a:spLocks/>
          </p:cNvSpPr>
          <p:nvPr/>
        </p:nvSpPr>
        <p:spPr>
          <a:xfrm>
            <a:off x="354106" y="528985"/>
            <a:ext cx="8623208" cy="542716"/>
          </a:xfrm>
          <a:prstGeom prst="rect">
            <a:avLst/>
          </a:prstGeom>
        </p:spPr>
        <p:txBody>
          <a:bodyPr/>
          <a:lstStyle>
            <a:lvl1pPr algn="l" defTabSz="914400" rtl="0" eaLnBrk="1" latinLnBrk="0" hangingPunct="1">
              <a:lnSpc>
                <a:spcPct val="90000"/>
              </a:lnSpc>
              <a:spcBef>
                <a:spcPct val="0"/>
              </a:spcBef>
              <a:buNone/>
              <a:defRPr sz="4000" b="0" i="0" kern="1200">
                <a:solidFill>
                  <a:srgbClr val="717171"/>
                </a:solidFill>
                <a:latin typeface="Montserrat SemiBold" pitchFamily="2" charset="77"/>
                <a:ea typeface="+mj-ea"/>
                <a:cs typeface="Arial" panose="020B0604020202020204" pitchFamily="34" charset="0"/>
              </a:defRPr>
            </a:lvl1pPr>
          </a:lstStyle>
          <a:p>
            <a:r>
              <a:rPr lang="en-CA" dirty="0">
                <a:solidFill>
                  <a:srgbClr val="4A4A4A"/>
                </a:solidFill>
              </a:rPr>
              <a:t>Workshop Overview</a:t>
            </a:r>
          </a:p>
        </p:txBody>
      </p:sp>
      <p:graphicFrame>
        <p:nvGraphicFramePr>
          <p:cNvPr id="5" name="Table 2">
            <a:extLst>
              <a:ext uri="{FF2B5EF4-FFF2-40B4-BE49-F238E27FC236}">
                <a16:creationId xmlns:a16="http://schemas.microsoft.com/office/drawing/2014/main" id="{A2C116FC-287E-48F3-B2A5-369EDCD091AC}"/>
              </a:ext>
            </a:extLst>
          </p:cNvPr>
          <p:cNvGraphicFramePr>
            <a:graphicFrameLocks noGrp="1"/>
          </p:cNvGraphicFramePr>
          <p:nvPr>
            <p:extLst>
              <p:ext uri="{D42A27DB-BD31-4B8C-83A1-F6EECF244321}">
                <p14:modId xmlns:p14="http://schemas.microsoft.com/office/powerpoint/2010/main" val="2932237092"/>
              </p:ext>
            </p:extLst>
          </p:nvPr>
        </p:nvGraphicFramePr>
        <p:xfrm>
          <a:off x="354106" y="1215542"/>
          <a:ext cx="11539445" cy="5121880"/>
        </p:xfrm>
        <a:graphic>
          <a:graphicData uri="http://schemas.openxmlformats.org/drawingml/2006/table">
            <a:tbl>
              <a:tblPr firstRow="1" bandRow="1">
                <a:tableStyleId>{5C22544A-7EE6-4342-B048-85BDC9FD1C3A}</a:tableStyleId>
              </a:tblPr>
              <a:tblGrid>
                <a:gridCol w="434955">
                  <a:extLst>
                    <a:ext uri="{9D8B030D-6E8A-4147-A177-3AD203B41FA5}">
                      <a16:colId xmlns:a16="http://schemas.microsoft.com/office/drawing/2014/main" val="20000"/>
                    </a:ext>
                  </a:extLst>
                </a:gridCol>
                <a:gridCol w="2220898">
                  <a:extLst>
                    <a:ext uri="{9D8B030D-6E8A-4147-A177-3AD203B41FA5}">
                      <a16:colId xmlns:a16="http://schemas.microsoft.com/office/drawing/2014/main" val="20001"/>
                    </a:ext>
                  </a:extLst>
                </a:gridCol>
                <a:gridCol w="2220898">
                  <a:extLst>
                    <a:ext uri="{9D8B030D-6E8A-4147-A177-3AD203B41FA5}">
                      <a16:colId xmlns:a16="http://schemas.microsoft.com/office/drawing/2014/main" val="20002"/>
                    </a:ext>
                  </a:extLst>
                </a:gridCol>
                <a:gridCol w="2220898">
                  <a:extLst>
                    <a:ext uri="{9D8B030D-6E8A-4147-A177-3AD203B41FA5}">
                      <a16:colId xmlns:a16="http://schemas.microsoft.com/office/drawing/2014/main" val="20003"/>
                    </a:ext>
                  </a:extLst>
                </a:gridCol>
                <a:gridCol w="2220898">
                  <a:extLst>
                    <a:ext uri="{9D8B030D-6E8A-4147-A177-3AD203B41FA5}">
                      <a16:colId xmlns:a16="http://schemas.microsoft.com/office/drawing/2014/main" val="20004"/>
                    </a:ext>
                  </a:extLst>
                </a:gridCol>
                <a:gridCol w="2220898">
                  <a:extLst>
                    <a:ext uri="{9D8B030D-6E8A-4147-A177-3AD203B41FA5}">
                      <a16:colId xmlns:a16="http://schemas.microsoft.com/office/drawing/2014/main" val="20005"/>
                    </a:ext>
                  </a:extLst>
                </a:gridCol>
              </a:tblGrid>
              <a:tr h="448184">
                <a:tc>
                  <a:txBody>
                    <a:bodyPr/>
                    <a:lstStyle/>
                    <a:p>
                      <a:pPr algn="ctr"/>
                      <a:endParaRPr lang="en-CA" sz="1200" b="1" dirty="0">
                        <a:solidFill>
                          <a:schemeClr val="bg1"/>
                        </a:solidFill>
                        <a:latin typeface="Roboto" panose="02000000000000000000" pitchFamily="2" charset="0"/>
                        <a:ea typeface="Roboto" panose="02000000000000000000" pitchFamily="2" charset="0"/>
                      </a:endParaRPr>
                    </a:p>
                  </a:txBody>
                  <a:tcPr anchor="ctr">
                    <a:lnL w="12700" cap="flat" cmpd="sng" algn="ctr">
                      <a:no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2700" cap="flat" cmpd="sng" algn="ctr">
                      <a:no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2000" b="1" i="0" dirty="0">
                          <a:solidFill>
                            <a:schemeClr val="bg1"/>
                          </a:solidFill>
                          <a:latin typeface="Montserrat SemiBold"/>
                          <a:ea typeface="Roboto"/>
                        </a:rPr>
                        <a:t>Day 1</a:t>
                      </a:r>
                    </a:p>
                  </a:txBody>
                  <a:tcPr anchor="ctr">
                    <a:lnL w="3175" cap="flat" cmpd="sng" algn="ctr">
                      <a:solidFill>
                        <a:schemeClr val="bg1">
                          <a:lumMod val="75000"/>
                        </a:schemeClr>
                      </a:solid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7CAED4"/>
                    </a:solidFill>
                  </a:tcPr>
                </a:tc>
                <a:tc>
                  <a:txBody>
                    <a:bodyPr/>
                    <a:lstStyle/>
                    <a:p>
                      <a:pPr algn="ctr"/>
                      <a:r>
                        <a:rPr lang="en-CA" sz="2000" b="1" i="0" dirty="0">
                          <a:solidFill>
                            <a:schemeClr val="bg1"/>
                          </a:solidFill>
                          <a:latin typeface="Montserrat SemiBold"/>
                          <a:ea typeface="Roboto"/>
                        </a:rPr>
                        <a:t>Day 2</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5191C5"/>
                    </a:solidFill>
                  </a:tcPr>
                </a:tc>
                <a:tc>
                  <a:txBody>
                    <a:bodyPr/>
                    <a:lstStyle/>
                    <a:p>
                      <a:pPr algn="ctr"/>
                      <a:r>
                        <a:rPr lang="en-CA" sz="2000" b="1" i="0" dirty="0">
                          <a:solidFill>
                            <a:schemeClr val="bg1"/>
                          </a:solidFill>
                          <a:latin typeface="Montserrat SemiBold"/>
                          <a:ea typeface="Roboto"/>
                        </a:rPr>
                        <a:t>Day 3</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algn="ctr"/>
                      <a:r>
                        <a:rPr lang="en-CA" sz="2000" b="1" i="0" dirty="0">
                          <a:solidFill>
                            <a:schemeClr val="bg1"/>
                          </a:solidFill>
                          <a:latin typeface="Montserrat SemiBold"/>
                          <a:ea typeface="Roboto"/>
                        </a:rPr>
                        <a:t>Day 4</a:t>
                      </a:r>
                    </a:p>
                  </a:txBody>
                  <a:tcPr anchor="ctr">
                    <a:lnL w="3175"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E5E92"/>
                    </a:solidFill>
                  </a:tcPr>
                </a:tc>
                <a:tc>
                  <a:txBody>
                    <a:bodyPr/>
                    <a:lstStyle/>
                    <a:p>
                      <a:pPr algn="ctr"/>
                      <a:r>
                        <a:rPr lang="en-CA" sz="2000" b="1" i="0" baseline="0" dirty="0">
                          <a:solidFill>
                            <a:schemeClr val="bg1"/>
                          </a:solidFill>
                          <a:latin typeface="Montserrat SemiBold"/>
                          <a:ea typeface="Roboto"/>
                        </a:rPr>
                        <a:t>Day 5</a:t>
                      </a:r>
                      <a:endParaRPr lang="en-CA" sz="2000" b="1" i="0" dirty="0">
                        <a:solidFill>
                          <a:schemeClr val="bg1"/>
                        </a:solidFill>
                        <a:latin typeface="Montserrat SemiBold"/>
                        <a:ea typeface="Roboto"/>
                      </a:endParaRPr>
                    </a:p>
                  </a:txBody>
                  <a:tcPr anchor="ctr">
                    <a:lnL w="31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solidFill>
                      <a:srgbClr val="16476E"/>
                    </a:solidFill>
                  </a:tcPr>
                </a:tc>
                <a:extLst>
                  <a:ext uri="{0D108BD9-81ED-4DB2-BD59-A6C34878D82A}">
                    <a16:rowId xmlns:a16="http://schemas.microsoft.com/office/drawing/2014/main" val="10000"/>
                  </a:ext>
                </a:extLst>
              </a:tr>
              <a:tr h="502910">
                <a:tc rowSpan="2">
                  <a:txBody>
                    <a:bodyPr/>
                    <a:lstStyle/>
                    <a:p>
                      <a:pPr marL="215900" indent="-457200" algn="ctr">
                        <a:spcAft>
                          <a:spcPts val="500"/>
                        </a:spcAft>
                      </a:pPr>
                      <a:r>
                        <a:rPr lang="en-CA" sz="1600" b="1" i="0" baseline="0" dirty="0">
                          <a:solidFill>
                            <a:srgbClr val="2576B7"/>
                          </a:solidFill>
                          <a:latin typeface="Montserrat SemiBold"/>
                          <a:ea typeface="Roboto"/>
                        </a:rPr>
                        <a:t>Activities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rtl="0" eaLnBrk="1" fontAlgn="auto" latinLnBrk="0" hangingPunct="1">
                        <a:lnSpc>
                          <a:spcPct val="100000"/>
                        </a:lnSpc>
                        <a:spcBef>
                          <a:spcPts val="0"/>
                        </a:spcBef>
                        <a:spcAft>
                          <a:spcPts val="0"/>
                        </a:spcAft>
                        <a:buClrTx/>
                        <a:buSzTx/>
                        <a:buFontTx/>
                        <a:buNone/>
                      </a:pPr>
                      <a:r>
                        <a:rPr lang="en-US" sz="1200" b="1" i="0" dirty="0">
                          <a:solidFill>
                            <a:srgbClr val="7CAED4"/>
                          </a:solidFill>
                          <a:latin typeface="Montserrat SemiBold"/>
                          <a:ea typeface="Roboto"/>
                        </a:rPr>
                        <a:t>D</a:t>
                      </a:r>
                      <a:r>
                        <a:rPr lang="en-CA" sz="1200" b="1" i="0" dirty="0">
                          <a:solidFill>
                            <a:srgbClr val="7CAED4"/>
                          </a:solidFill>
                          <a:latin typeface="Montserrat SemiBold"/>
                          <a:ea typeface="Roboto"/>
                        </a:rPr>
                        <a:t>etermine Organization Priorities </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ts val="1500"/>
                        </a:lnSpc>
                        <a:spcBef>
                          <a:spcPts val="0"/>
                        </a:spcBef>
                        <a:spcAft>
                          <a:spcPts val="0"/>
                        </a:spcAft>
                        <a:buClrTx/>
                        <a:buSzTx/>
                        <a:buFontTx/>
                        <a:buNone/>
                        <a:tabLst/>
                        <a:defRPr/>
                      </a:pPr>
                      <a:r>
                        <a:rPr lang="en-CA" sz="1200" b="1" i="0" dirty="0">
                          <a:solidFill>
                            <a:srgbClr val="5191C5"/>
                          </a:solidFill>
                          <a:latin typeface="Montserrat SemiBold"/>
                          <a:ea typeface="Roboto"/>
                        </a:rPr>
                        <a:t>Prioritize Grant Funding Opportunities </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2576B7"/>
                          </a:solidFill>
                          <a:latin typeface="Montserrat SemiBold"/>
                          <a:ea typeface="Roboto"/>
                        </a:rPr>
                        <a:t>Sketch Out a Grant Application </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E5E92"/>
                          </a:solidFill>
                          <a:latin typeface="Montserrat SemiBold"/>
                          <a:ea typeface="Roboto"/>
                        </a:rPr>
                        <a:t>Prepare to Submit the Grant Application </a:t>
                      </a:r>
                    </a:p>
                  </a:txBody>
                  <a:tcPr marL="108000" marR="108000" marT="144000" marB="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2700" marR="0" lvl="0" indent="0" algn="ctr" defTabSz="914400" rtl="0" eaLnBrk="1" fontAlgn="auto" latinLnBrk="0" hangingPunct="1">
                        <a:lnSpc>
                          <a:spcPct val="100000"/>
                        </a:lnSpc>
                        <a:spcBef>
                          <a:spcPts val="0"/>
                        </a:spcBef>
                        <a:spcAft>
                          <a:spcPts val="0"/>
                        </a:spcAft>
                        <a:buClrTx/>
                        <a:buSzTx/>
                        <a:buFontTx/>
                        <a:buNone/>
                        <a:tabLst/>
                        <a:defRPr/>
                      </a:pPr>
                      <a:r>
                        <a:rPr lang="en-CA" sz="1200" b="1" i="0" dirty="0">
                          <a:solidFill>
                            <a:srgbClr val="16476E"/>
                          </a:solidFill>
                          <a:latin typeface="Montserrat SemiBold"/>
                          <a:ea typeface="Roboto"/>
                        </a:rPr>
                        <a:t>Next Steps and </a:t>
                      </a:r>
                      <a:br>
                        <a:rPr lang="en-CA" sz="1200" b="1" i="0" dirty="0">
                          <a:solidFill>
                            <a:srgbClr val="16476E"/>
                          </a:solidFill>
                          <a:latin typeface="Montserrat SemiBold"/>
                          <a:ea typeface="Roboto"/>
                        </a:rPr>
                      </a:br>
                      <a:r>
                        <a:rPr lang="en-CA" sz="1200" b="1" i="0" dirty="0">
                          <a:solidFill>
                            <a:srgbClr val="16476E"/>
                          </a:solidFill>
                          <a:latin typeface="Montserrat SemiBold"/>
                          <a:ea typeface="Roboto"/>
                        </a:rPr>
                        <a:t>Wrap-Up (Offsite)</a:t>
                      </a:r>
                    </a:p>
                  </a:txBody>
                  <a:tcPr marL="108000" marR="108000" marT="144000" marB="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97225850"/>
                  </a:ext>
                </a:extLst>
              </a:tr>
              <a:tr h="2469967">
                <a:tc vMerge="1">
                  <a:txBody>
                    <a:bodyPr/>
                    <a:lstStyle/>
                    <a:p>
                      <a:pPr marL="216000" indent="-457200" algn="ctr">
                        <a:spcAft>
                          <a:spcPts val="500"/>
                        </a:spcAft>
                      </a:pPr>
                      <a:endParaRPr lang="en-CA" sz="1600" b="1" i="0" baseline="0">
                        <a:solidFill>
                          <a:schemeClr val="bg1"/>
                        </a:solidFill>
                        <a:latin typeface="Montserrat SemiBold" pitchFamily="2" charset="77"/>
                        <a:ea typeface="Roboto" panose="02000000000000000000" pitchFamily="2" charset="0"/>
                      </a:endParaRPr>
                    </a:p>
                  </a:txBody>
                  <a:tcPr vert="vert27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31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2576B7"/>
                    </a:solidFill>
                  </a:tcPr>
                </a:tc>
                <a:tc>
                  <a:txBody>
                    <a:bodyPr/>
                    <a:lstStyle/>
                    <a:p>
                      <a:pPr marL="215900" marR="0" lvl="0" indent="-457200" algn="l" defTabSz="914400" rtl="0" eaLnBrk="1" fontAlgn="auto" latinLnBrk="0" hangingPunct="1">
                        <a:lnSpc>
                          <a:spcPts val="1300"/>
                        </a:lnSpc>
                        <a:spcBef>
                          <a:spcPts val="600"/>
                        </a:spcBef>
                        <a:spcAft>
                          <a:spcPts val="0"/>
                        </a:spcAft>
                        <a:buClrTx/>
                        <a:buSzTx/>
                        <a:buFontTx/>
                        <a:buNone/>
                        <a:tabLst/>
                        <a:defRPr/>
                      </a:pPr>
                      <a:r>
                        <a:rPr lang="en-CA" sz="1200" b="0" i="0" dirty="0">
                          <a:solidFill>
                            <a:srgbClr val="000000"/>
                          </a:solidFill>
                          <a:latin typeface="Roboto Condensed Light"/>
                          <a:ea typeface="Roboto Condensed Light"/>
                        </a:rPr>
                        <a:t>1.1 Discuss your grant funding rationale and the importance of grants to the organization.</a:t>
                      </a:r>
                    </a:p>
                    <a:p>
                      <a:pPr marL="215900" indent="-457200">
                        <a:lnSpc>
                          <a:spcPts val="1300"/>
                        </a:lnSpc>
                        <a:spcBef>
                          <a:spcPts val="600"/>
                        </a:spcBef>
                        <a:spcAft>
                          <a:spcPts val="0"/>
                        </a:spcAft>
                      </a:pPr>
                      <a:r>
                        <a:rPr lang="en-CA" sz="1200" b="0" i="0" dirty="0">
                          <a:solidFill>
                            <a:srgbClr val="000000"/>
                          </a:solidFill>
                          <a:latin typeface="Roboto Condensed Light"/>
                          <a:ea typeface="Roboto Condensed Light"/>
                        </a:rPr>
                        <a:t>1.2 Identify</a:t>
                      </a:r>
                      <a:r>
                        <a:rPr lang="en-CA" sz="1200" b="0" i="0" baseline="0" dirty="0">
                          <a:solidFill>
                            <a:srgbClr val="000000"/>
                          </a:solidFill>
                          <a:latin typeface="Roboto Condensed Light"/>
                          <a:ea typeface="Roboto Condensed Light"/>
                        </a:rPr>
                        <a:t> your organization’s priorities.</a:t>
                      </a:r>
                      <a:endParaRPr lang="en-CA" sz="1200" b="0" i="0" dirty="0">
                        <a:solidFill>
                          <a:srgbClr val="000000"/>
                        </a:solidFill>
                        <a:latin typeface="Roboto Condensed Light"/>
                        <a:ea typeface="Roboto Condensed Light"/>
                      </a:endParaRPr>
                    </a:p>
                    <a:p>
                      <a:pPr marL="216000" indent="-457200">
                        <a:lnSpc>
                          <a:spcPts val="1300"/>
                        </a:lnSpc>
                        <a:spcBef>
                          <a:spcPts val="600"/>
                        </a:spcBef>
                        <a:spcAft>
                          <a:spcPts val="0"/>
                        </a:spcAft>
                      </a:pP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2.1</a:t>
                      </a:r>
                      <a:r>
                        <a:rPr lang="en-CA" sz="1200" b="0" i="0" baseline="0" dirty="0">
                          <a:solidFill>
                            <a:srgbClr val="000000"/>
                          </a:solidFill>
                          <a:latin typeface="Roboto Condensed Light" panose="02000000000000000000" pitchFamily="2" charset="0"/>
                          <a:ea typeface="Roboto Condensed Light" panose="02000000000000000000" pitchFamily="2" charset="0"/>
                        </a:rPr>
                        <a:t> Identify a list of potential grant funding opportunities.</a:t>
                      </a:r>
                    </a:p>
                    <a:p>
                      <a:pPr marL="215900" indent="-457200">
                        <a:lnSpc>
                          <a:spcPts val="1300"/>
                        </a:lnSpc>
                        <a:spcBef>
                          <a:spcPts val="600"/>
                        </a:spcBef>
                        <a:spcAft>
                          <a:spcPts val="0"/>
                        </a:spcAft>
                      </a:pPr>
                      <a:r>
                        <a:rPr lang="en-CA" sz="1200" b="0" i="0" dirty="0">
                          <a:solidFill>
                            <a:srgbClr val="000000"/>
                          </a:solidFill>
                          <a:latin typeface="Roboto Condensed Light"/>
                          <a:ea typeface="Roboto Condensed Light"/>
                        </a:rPr>
                        <a:t>2.2 Define the capacity your organization has to support the granting writing process.</a:t>
                      </a:r>
                      <a:endParaRPr lang="en-CA" sz="1200" b="0" i="0" baseline="0" dirty="0">
                        <a:solidFill>
                          <a:srgbClr val="000000"/>
                        </a:solidFill>
                        <a:latin typeface="Roboto Condensed Light"/>
                        <a:ea typeface="Roboto Condensed Light"/>
                      </a:endParaRPr>
                    </a:p>
                    <a:p>
                      <a:pPr marL="216000" indent="-457200">
                        <a:lnSpc>
                          <a:spcPts val="1300"/>
                        </a:lnSpc>
                        <a:spcBef>
                          <a:spcPts val="600"/>
                        </a:spcBef>
                        <a:spcAft>
                          <a:spcPts val="0"/>
                        </a:spcAft>
                      </a:pPr>
                      <a:r>
                        <a:rPr lang="en-CA" sz="1200" b="0" i="0" baseline="0" dirty="0">
                          <a:solidFill>
                            <a:srgbClr val="000000"/>
                          </a:solidFill>
                          <a:latin typeface="Roboto Condensed Light" panose="02000000000000000000" pitchFamily="2" charset="0"/>
                          <a:ea typeface="Roboto Condensed Light" panose="02000000000000000000" pitchFamily="2" charset="0"/>
                        </a:rPr>
                        <a:t>2.3 Discuss and p</a:t>
                      </a:r>
                      <a:r>
                        <a:rPr lang="en-CA" sz="1200" b="0" i="0" dirty="0">
                          <a:solidFill>
                            <a:srgbClr val="000000"/>
                          </a:solidFill>
                          <a:latin typeface="Roboto Condensed Light" panose="02000000000000000000" pitchFamily="2" charset="0"/>
                          <a:ea typeface="Roboto Condensed Light" panose="02000000000000000000" pitchFamily="2" charset="0"/>
                        </a:rPr>
                        <a:t>rioritize grant funding opportunities.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3.1 Sketch out a grant application. </a:t>
                      </a:r>
                    </a:p>
                    <a:p>
                      <a:pPr marL="216000" marR="0" lvl="0" indent="-457200" algn="l" defTabSz="914400" rtl="0" eaLnBrk="1" fontAlgn="auto" latinLnBrk="0" hangingPunct="1">
                        <a:lnSpc>
                          <a:spcPts val="1300"/>
                        </a:lnSpc>
                        <a:spcBef>
                          <a:spcPts val="600"/>
                        </a:spcBef>
                        <a:spcAft>
                          <a:spcPts val="0"/>
                        </a:spcAft>
                        <a:buClrTx/>
                        <a:buSzTx/>
                        <a:buFontTx/>
                        <a:buNone/>
                        <a:tabLst/>
                        <a:defRPr/>
                      </a:pPr>
                      <a:r>
                        <a:rPr lang="en-CA" sz="1200" b="0" i="0" baseline="0" dirty="0">
                          <a:solidFill>
                            <a:srgbClr val="000000"/>
                          </a:solidFill>
                          <a:latin typeface="Roboto Condensed Light" panose="02000000000000000000" pitchFamily="2" charset="0"/>
                          <a:ea typeface="Roboto Condensed Light" panose="02000000000000000000" pitchFamily="2" charset="0"/>
                        </a:rPr>
                        <a:t>3.2 Conduct a SWOT analysis to critically assess your sketch. </a:t>
                      </a:r>
                      <a:endParaRPr lang="en-CA" sz="1200" b="0" i="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4.1 Identify potential individuals who will review the draft of your application. </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4.2 Discuss next steps for the grant submission.</a:t>
                      </a:r>
                    </a:p>
                    <a:p>
                      <a:pPr marL="216000" indent="-457200">
                        <a:lnSpc>
                          <a:spcPts val="1300"/>
                        </a:lnSpc>
                        <a:spcBef>
                          <a:spcPts val="600"/>
                        </a:spcBef>
                        <a:spcAft>
                          <a:spcPts val="0"/>
                        </a:spcAft>
                      </a:pPr>
                      <a:r>
                        <a:rPr lang="en-CA" sz="1200" b="0" i="0" dirty="0">
                          <a:solidFill>
                            <a:srgbClr val="000000"/>
                          </a:solidFill>
                          <a:latin typeface="Roboto Condensed Light" panose="02000000000000000000" pitchFamily="2" charset="0"/>
                          <a:ea typeface="Roboto Condensed Light" panose="02000000000000000000" pitchFamily="2" charset="0"/>
                        </a:rPr>
                        <a:t>4.3 Review grant writing best practices. </a:t>
                      </a:r>
                      <a:endParaRPr lang="en-CA" sz="1200" b="0" i="0" baseline="0" dirty="0">
                        <a:solidFill>
                          <a:srgbClr val="000000"/>
                        </a:solidFill>
                        <a:latin typeface="Roboto Condensed Light" panose="02000000000000000000" pitchFamily="2" charset="0"/>
                        <a:ea typeface="Roboto Condensed Light" panose="02000000000000000000" pitchFamily="2" charset="0"/>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15900" indent="-457200">
                        <a:lnSpc>
                          <a:spcPts val="1300"/>
                        </a:lnSpc>
                        <a:spcBef>
                          <a:spcPts val="600"/>
                        </a:spcBef>
                        <a:spcAft>
                          <a:spcPts val="0"/>
                        </a:spcAft>
                      </a:pPr>
                      <a:r>
                        <a:rPr lang="en-CA" sz="1200" b="0" i="0" baseline="0" dirty="0">
                          <a:solidFill>
                            <a:srgbClr val="000000"/>
                          </a:solidFill>
                          <a:latin typeface="Roboto Condensed Light"/>
                          <a:ea typeface="Roboto Condensed Light"/>
                        </a:rPr>
                        <a:t>5.1 Complete in-progress deliverables from the previous four days.</a:t>
                      </a:r>
                    </a:p>
                    <a:p>
                      <a:pPr marL="215900" indent="-457200">
                        <a:lnSpc>
                          <a:spcPts val="1300"/>
                        </a:lnSpc>
                        <a:spcBef>
                          <a:spcPts val="600"/>
                        </a:spcBef>
                        <a:spcAft>
                          <a:spcPts val="0"/>
                        </a:spcAft>
                      </a:pPr>
                      <a:r>
                        <a:rPr lang="en-CA" sz="1200" b="0" i="0" baseline="0" dirty="0">
                          <a:solidFill>
                            <a:srgbClr val="000000"/>
                          </a:solidFill>
                          <a:latin typeface="Roboto Condensed Light"/>
                          <a:ea typeface="Roboto Condensed Light"/>
                        </a:rPr>
                        <a:t>5.2 Set up a time to review workshop deliverables and to discuss next steps.</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no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688698">
                <a:tc>
                  <a:txBody>
                    <a:bodyPr/>
                    <a:lstStyle/>
                    <a:p>
                      <a:pPr marL="215900" marR="0" indent="-457200" algn="ctr" defTabSz="914400" rtl="0" eaLnBrk="1" fontAlgn="auto" latinLnBrk="0" hangingPunct="1">
                        <a:lnSpc>
                          <a:spcPct val="100000"/>
                        </a:lnSpc>
                        <a:spcBef>
                          <a:spcPts val="0"/>
                        </a:spcBef>
                        <a:spcAft>
                          <a:spcPts val="500"/>
                        </a:spcAft>
                        <a:buClrTx/>
                        <a:buSzTx/>
                        <a:buFontTx/>
                        <a:buNone/>
                        <a:tabLst/>
                        <a:defRPr/>
                      </a:pPr>
                      <a:r>
                        <a:rPr lang="en-CA" sz="1600" b="1" i="0" dirty="0">
                          <a:solidFill>
                            <a:srgbClr val="2576B7"/>
                          </a:solidFill>
                          <a:latin typeface="Montserrat SemiBold"/>
                          <a:ea typeface="Roboto"/>
                        </a:rPr>
                        <a:t>Deliverables</a:t>
                      </a:r>
                    </a:p>
                  </a:txBody>
                  <a:tcPr vert="vert270" anchor="ctr">
                    <a:lnL w="19050" cap="flat" cmpd="sng" algn="ctr">
                      <a:solidFill>
                        <a:schemeClr val="bg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List of organization priorities.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dirty="0">
                          <a:solidFill>
                            <a:srgbClr val="000000"/>
                          </a:solidFill>
                          <a:latin typeface="Roboto Condensed Light"/>
                          <a:ea typeface="Roboto Condensed Light"/>
                        </a:rPr>
                        <a:t>List of feasible grant funding opportunities to be pursued based on priority. </a:t>
                      </a:r>
                      <a:endParaRPr lang="en-CA" sz="1200" b="0" i="0" baseline="0" dirty="0">
                        <a:solidFill>
                          <a:srgbClr val="000000"/>
                        </a:solidFill>
                        <a:latin typeface="Roboto Condensed Light"/>
                        <a:ea typeface="Roboto Condensed Light"/>
                      </a:endParaRP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3510" indent="-14351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A sketched version of the grant application that is ready to be drafted. </a:t>
                      </a:r>
                    </a:p>
                    <a:p>
                      <a:pPr marL="143510" indent="-14351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a:ea typeface="Roboto Condensed Light"/>
                        </a:rPr>
                        <a:t>Grant sketch SWOT analysis.</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44000" indent="-1440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panose="02000000000000000000" pitchFamily="2" charset="0"/>
                          <a:ea typeface="Roboto Condensed Light" panose="02000000000000000000" pitchFamily="2" charset="0"/>
                        </a:rPr>
                        <a:t>List of potential internal and external reviewers of the grant draft. </a:t>
                      </a:r>
                    </a:p>
                    <a:p>
                      <a:pPr marL="144000" indent="-1440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panose="02000000000000000000" pitchFamily="2" charset="0"/>
                          <a:ea typeface="Roboto Condensed Light" panose="02000000000000000000" pitchFamily="2" charset="0"/>
                        </a:rPr>
                        <a:t>Grant writing best practices to leverage. </a:t>
                      </a:r>
                    </a:p>
                  </a:txBody>
                  <a:tcPr marL="144000" marR="144000" marT="72000" marB="108000">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28600" indent="-228600">
                        <a:lnSpc>
                          <a:spcPts val="1300"/>
                        </a:lnSpc>
                        <a:spcBef>
                          <a:spcPts val="600"/>
                        </a:spcBef>
                        <a:spcAft>
                          <a:spcPts val="0"/>
                        </a:spcAft>
                        <a:buClrTx/>
                        <a:buFont typeface="+mj-lt"/>
                        <a:buAutoNum type="arabicPeriod"/>
                      </a:pPr>
                      <a:r>
                        <a:rPr lang="en-CA" sz="1200" b="0" i="0" baseline="0" dirty="0">
                          <a:solidFill>
                            <a:srgbClr val="000000"/>
                          </a:solidFill>
                          <a:latin typeface="Roboto Condensed Light" panose="02000000000000000000" pitchFamily="2" charset="0"/>
                          <a:ea typeface="Roboto Condensed Light" panose="02000000000000000000" pitchFamily="2" charset="0"/>
                        </a:rPr>
                        <a:t>Review of the activities and suggestions on next steps. </a:t>
                      </a:r>
                    </a:p>
                  </a:txBody>
                  <a:tcPr marL="144000" marR="144000" marT="72000" marB="108000">
                    <a:lnL w="3175" cap="flat" cmpd="sng" algn="ctr">
                      <a:solidFill>
                        <a:schemeClr val="bg1">
                          <a:lumMod val="75000"/>
                        </a:schemeClr>
                      </a:solidFill>
                      <a:prstDash val="solid"/>
                      <a:round/>
                      <a:headEnd type="none" w="med" len="med"/>
                      <a:tailEnd type="none" w="med" len="med"/>
                    </a:lnL>
                    <a:lnR w="19050" cap="flat" cmpd="sng" algn="ctr">
                      <a:solidFill>
                        <a:schemeClr val="bg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1905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bl>
          </a:graphicData>
        </a:graphic>
      </p:graphicFrame>
      <p:sp>
        <p:nvSpPr>
          <p:cNvPr id="6" name="Text Placeholder 29">
            <a:extLst>
              <a:ext uri="{FF2B5EF4-FFF2-40B4-BE49-F238E27FC236}">
                <a16:creationId xmlns:a16="http://schemas.microsoft.com/office/drawing/2014/main" id="{237E9D5F-7F5E-48E1-80EF-8DF1F5E7936B}"/>
              </a:ext>
            </a:extLst>
          </p:cNvPr>
          <p:cNvSpPr txBox="1">
            <a:spLocks/>
          </p:cNvSpPr>
          <p:nvPr/>
        </p:nvSpPr>
        <p:spPr>
          <a:xfrm>
            <a:off x="7237226" y="581657"/>
            <a:ext cx="4656325"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1200" dirty="0">
                <a:solidFill>
                  <a:srgbClr val="2576B7"/>
                </a:solidFill>
                <a:latin typeface="Montserrat Medium" pitchFamily="2" charset="77"/>
                <a:cs typeface="Arial"/>
              </a:rPr>
              <a:t>Contact your account representative for more information.</a:t>
            </a:r>
            <a:br>
              <a:rPr lang="en-CA" dirty="0">
                <a:cs typeface="Arial"/>
              </a:rPr>
            </a:br>
            <a:r>
              <a:rPr lang="en-CA" sz="1200" b="1" dirty="0">
                <a:solidFill>
                  <a:srgbClr val="2576B7"/>
                </a:solidFill>
                <a:latin typeface="Montserrat SemiBold" pitchFamily="2" charset="77"/>
                <a:cs typeface="Arial" panose="020B0604020202020204" pitchFamily="34" charset="0"/>
                <a:hlinkClick r:id="rId2">
                  <a:extLst>
                    <a:ext uri="{A12FA001-AC4F-418D-AE19-62706E023703}">
                      <ahyp:hlinkClr xmlns:ahyp="http://schemas.microsoft.com/office/drawing/2018/hyperlinkcolor" val="tx"/>
                    </a:ext>
                  </a:extLst>
                </a:hlinkClick>
              </a:rPr>
              <a:t>workshops@infotech.com</a:t>
            </a:r>
            <a:r>
              <a:rPr lang="en-CA" sz="1200" b="1" dirty="0">
                <a:solidFill>
                  <a:srgbClr val="2576B7"/>
                </a:solidFill>
                <a:latin typeface="Montserrat SemiBold" pitchFamily="2" charset="77"/>
                <a:cs typeface="Arial" panose="020B0604020202020204" pitchFamily="34" charset="0"/>
              </a:rPr>
              <a:t>  1-888-670-8889</a:t>
            </a:r>
          </a:p>
        </p:txBody>
      </p:sp>
    </p:spTree>
    <p:extLst>
      <p:ext uri="{BB962C8B-B14F-4D97-AF65-F5344CB8AC3E}">
        <p14:creationId xmlns:p14="http://schemas.microsoft.com/office/powerpoint/2010/main" val="41387855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8327557" cy="774798"/>
          </a:xfrm>
        </p:spPr>
        <p:txBody>
          <a:bodyPr/>
          <a:lstStyle/>
          <a:p>
            <a:r>
              <a:rPr lang="en-US" dirty="0"/>
              <a:t>Concierge Service: Grant Application Review</a:t>
            </a:r>
          </a:p>
        </p:txBody>
      </p:sp>
      <p:sp>
        <p:nvSpPr>
          <p:cNvPr id="28" name="TextBox 27">
            <a:extLst>
              <a:ext uri="{FF2B5EF4-FFF2-40B4-BE49-F238E27FC236}">
                <a16:creationId xmlns:a16="http://schemas.microsoft.com/office/drawing/2014/main" id="{4C9E228B-B30F-394E-A599-344FD077C107}"/>
              </a:ext>
            </a:extLst>
          </p:cNvPr>
          <p:cNvSpPr txBox="1"/>
          <p:nvPr/>
        </p:nvSpPr>
        <p:spPr>
          <a:xfrm>
            <a:off x="2820812" y="3226759"/>
            <a:ext cx="3247408" cy="492443"/>
          </a:xfrm>
          <a:prstGeom prst="rect">
            <a:avLst/>
          </a:prstGeom>
        </p:spPr>
        <p:txBody>
          <a:bodyPr vert="horz" wrap="square" lIns="0" tIns="0" rIns="0" bIns="0" rtlCol="0" anchor="t">
            <a:spAutoFit/>
          </a:bodyPr>
          <a:lstStyle/>
          <a:p>
            <a:pPr marL="289560" marR="242570" lvl="1" algn="ctr">
              <a:spcBef>
                <a:spcPts val="55"/>
              </a:spcBef>
            </a:pPr>
            <a:r>
              <a:rPr lang="en-US" sz="1600" spc="-30" dirty="0">
                <a:solidFill>
                  <a:srgbClr val="2576B7"/>
                </a:solidFill>
                <a:latin typeface="Montserrat"/>
                <a:cs typeface="Arial Narrow"/>
              </a:rPr>
              <a:t>Confident that grant aligns with priorities</a:t>
            </a:r>
            <a:endParaRPr lang="en-US" dirty="0"/>
          </a:p>
        </p:txBody>
      </p:sp>
      <p:sp>
        <p:nvSpPr>
          <p:cNvPr id="29" name="Text Placeholder 7">
            <a:extLst>
              <a:ext uri="{FF2B5EF4-FFF2-40B4-BE49-F238E27FC236}">
                <a16:creationId xmlns:a16="http://schemas.microsoft.com/office/drawing/2014/main" id="{3E33ED69-74AC-9D42-BB28-5EF7327539DB}"/>
              </a:ext>
            </a:extLst>
          </p:cNvPr>
          <p:cNvSpPr txBox="1">
            <a:spLocks/>
          </p:cNvSpPr>
          <p:nvPr/>
        </p:nvSpPr>
        <p:spPr>
          <a:xfrm>
            <a:off x="3400379" y="3746871"/>
            <a:ext cx="2088275" cy="1547356"/>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latin typeface="Roboto Condensed Light"/>
                <a:ea typeface="Roboto Condensed Light"/>
              </a:rPr>
              <a:t>Have the intended purpose of the grant checked against your organization’s priorities and ensure these are aligned.</a:t>
            </a:r>
            <a:endParaRPr lang="en-US" dirty="0">
              <a:solidFill>
                <a:srgbClr val="000000"/>
              </a:solidFill>
              <a:latin typeface="Roboto Condensed Light"/>
              <a:ea typeface="Roboto Condensed Light"/>
            </a:endParaRPr>
          </a:p>
        </p:txBody>
      </p:sp>
      <p:sp>
        <p:nvSpPr>
          <p:cNvPr id="31" name="TextBox 30">
            <a:extLst>
              <a:ext uri="{FF2B5EF4-FFF2-40B4-BE49-F238E27FC236}">
                <a16:creationId xmlns:a16="http://schemas.microsoft.com/office/drawing/2014/main" id="{BB5BD109-0B09-1D4A-B636-C8EDB7A33DA8}"/>
              </a:ext>
            </a:extLst>
          </p:cNvPr>
          <p:cNvSpPr txBox="1"/>
          <p:nvPr/>
        </p:nvSpPr>
        <p:spPr>
          <a:xfrm>
            <a:off x="5673077" y="3213073"/>
            <a:ext cx="3378388"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Verify funding objectives are feasible</a:t>
            </a:r>
          </a:p>
        </p:txBody>
      </p:sp>
      <p:sp>
        <p:nvSpPr>
          <p:cNvPr id="32" name="Text Placeholder 7">
            <a:extLst>
              <a:ext uri="{FF2B5EF4-FFF2-40B4-BE49-F238E27FC236}">
                <a16:creationId xmlns:a16="http://schemas.microsoft.com/office/drawing/2014/main" id="{78FE4641-CF67-E74A-8893-5C7CCA20166C}"/>
              </a:ext>
            </a:extLst>
          </p:cNvPr>
          <p:cNvSpPr txBox="1">
            <a:spLocks/>
          </p:cNvSpPr>
          <p:nvPr/>
        </p:nvSpPr>
        <p:spPr>
          <a:xfrm>
            <a:off x="6318134" y="3723972"/>
            <a:ext cx="2088275"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rPr>
              <a:t>Succeed by putting forward realistic and manageable objectives for the grant funds that shows the grant agency you will succeed. </a:t>
            </a:r>
            <a:endParaRPr lang="en-US" dirty="0">
              <a:solidFill>
                <a:srgbClr val="000000"/>
              </a:solidFill>
            </a:endParaRPr>
          </a:p>
        </p:txBody>
      </p:sp>
      <p:sp>
        <p:nvSpPr>
          <p:cNvPr id="33" name="TextBox 32">
            <a:extLst>
              <a:ext uri="{FF2B5EF4-FFF2-40B4-BE49-F238E27FC236}">
                <a16:creationId xmlns:a16="http://schemas.microsoft.com/office/drawing/2014/main" id="{C1602895-CD87-C74B-BAF0-75F88911013A}"/>
              </a:ext>
            </a:extLst>
          </p:cNvPr>
          <p:cNvSpPr txBox="1"/>
          <p:nvPr/>
        </p:nvSpPr>
        <p:spPr>
          <a:xfrm>
            <a:off x="140498" y="3221137"/>
            <a:ext cx="3259882"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Increase in grant application quality </a:t>
            </a:r>
          </a:p>
        </p:txBody>
      </p:sp>
      <p:sp>
        <p:nvSpPr>
          <p:cNvPr id="34" name="Text Placeholder 7">
            <a:extLst>
              <a:ext uri="{FF2B5EF4-FFF2-40B4-BE49-F238E27FC236}">
                <a16:creationId xmlns:a16="http://schemas.microsoft.com/office/drawing/2014/main" id="{C6465DA9-CEED-B346-AD04-05BD0D6D5F06}"/>
              </a:ext>
            </a:extLst>
          </p:cNvPr>
          <p:cNvSpPr txBox="1">
            <a:spLocks/>
          </p:cNvSpPr>
          <p:nvPr/>
        </p:nvSpPr>
        <p:spPr>
          <a:xfrm>
            <a:off x="785554" y="3725011"/>
            <a:ext cx="2088275"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rPr>
              <a:t>Ensure your application stands out from the competition by enhancing the overall quality of each component of your application. </a:t>
            </a:r>
            <a:endParaRPr lang="en-US" dirty="0">
              <a:solidFill>
                <a:srgbClr val="000000"/>
              </a:solidFill>
            </a:endParaRPr>
          </a:p>
        </p:txBody>
      </p:sp>
      <p:sp>
        <p:nvSpPr>
          <p:cNvPr id="3" name="Oval 2">
            <a:extLst>
              <a:ext uri="{FF2B5EF4-FFF2-40B4-BE49-F238E27FC236}">
                <a16:creationId xmlns:a16="http://schemas.microsoft.com/office/drawing/2014/main" id="{4B24599B-65E4-FD44-8584-4A89C4E047EF}"/>
              </a:ext>
            </a:extLst>
          </p:cNvPr>
          <p:cNvSpPr/>
          <p:nvPr/>
        </p:nvSpPr>
        <p:spPr>
          <a:xfrm>
            <a:off x="1418174" y="2290719"/>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648D023C-E869-5849-823C-4EE7AA3F5E8F}"/>
              </a:ext>
            </a:extLst>
          </p:cNvPr>
          <p:cNvSpPr/>
          <p:nvPr/>
        </p:nvSpPr>
        <p:spPr>
          <a:xfrm>
            <a:off x="4033000" y="2287231"/>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66388BAB-77F5-4040-A141-91B0553E0C92}"/>
              </a:ext>
            </a:extLst>
          </p:cNvPr>
          <p:cNvSpPr/>
          <p:nvPr/>
        </p:nvSpPr>
        <p:spPr>
          <a:xfrm>
            <a:off x="6950755" y="2290763"/>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29">
            <a:extLst>
              <a:ext uri="{FF2B5EF4-FFF2-40B4-BE49-F238E27FC236}">
                <a16:creationId xmlns:a16="http://schemas.microsoft.com/office/drawing/2014/main" id="{900B3E86-E141-48D2-B1B5-15B7BBF6F7CD}"/>
              </a:ext>
            </a:extLst>
          </p:cNvPr>
          <p:cNvSpPr txBox="1">
            <a:spLocks/>
          </p:cNvSpPr>
          <p:nvPr/>
        </p:nvSpPr>
        <p:spPr>
          <a:xfrm>
            <a:off x="7778075" y="243625"/>
            <a:ext cx="4161467"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CA" sz="2400" dirty="0">
                <a:solidFill>
                  <a:srgbClr val="2576B7"/>
                </a:solidFill>
                <a:latin typeface="Montserrat Medium" pitchFamily="2" charset="77"/>
                <a:cs typeface="Arial"/>
              </a:rPr>
              <a:t>Service Benefits </a:t>
            </a:r>
            <a:endParaRPr lang="en-CA" sz="2400" b="1" dirty="0">
              <a:solidFill>
                <a:srgbClr val="2576B7"/>
              </a:solidFill>
              <a:latin typeface="Montserrat SemiBold" pitchFamily="2" charset="77"/>
              <a:cs typeface="Arial" panose="020B0604020202020204" pitchFamily="34" charset="0"/>
            </a:endParaRPr>
          </a:p>
        </p:txBody>
      </p:sp>
      <p:sp>
        <p:nvSpPr>
          <p:cNvPr id="19" name="TextBox 18">
            <a:extLst>
              <a:ext uri="{FF2B5EF4-FFF2-40B4-BE49-F238E27FC236}">
                <a16:creationId xmlns:a16="http://schemas.microsoft.com/office/drawing/2014/main" id="{CD2348DD-4BE9-454C-9DFE-B865BD8A2324}"/>
              </a:ext>
            </a:extLst>
          </p:cNvPr>
          <p:cNvSpPr txBox="1"/>
          <p:nvPr/>
        </p:nvSpPr>
        <p:spPr>
          <a:xfrm>
            <a:off x="8533722" y="3213073"/>
            <a:ext cx="3378388"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Get valuable external feedback</a:t>
            </a:r>
          </a:p>
        </p:txBody>
      </p:sp>
      <p:sp>
        <p:nvSpPr>
          <p:cNvPr id="20" name="Text Placeholder 7">
            <a:extLst>
              <a:ext uri="{FF2B5EF4-FFF2-40B4-BE49-F238E27FC236}">
                <a16:creationId xmlns:a16="http://schemas.microsoft.com/office/drawing/2014/main" id="{BAAB99E0-7CE9-4654-A7F5-00034414C35F}"/>
              </a:ext>
            </a:extLst>
          </p:cNvPr>
          <p:cNvSpPr txBox="1">
            <a:spLocks/>
          </p:cNvSpPr>
          <p:nvPr/>
        </p:nvSpPr>
        <p:spPr>
          <a:xfrm>
            <a:off x="9178779" y="3723972"/>
            <a:ext cx="2088275" cy="1547356"/>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latin typeface="Roboto Condensed Light"/>
                <a:ea typeface="Roboto Condensed Light"/>
              </a:rPr>
              <a:t>Having someone who is external to your organization review the application and provide critical feedback will improve your application materials. </a:t>
            </a:r>
            <a:endParaRPr lang="en-US" dirty="0">
              <a:solidFill>
                <a:srgbClr val="000000"/>
              </a:solidFill>
            </a:endParaRPr>
          </a:p>
        </p:txBody>
      </p:sp>
      <p:sp>
        <p:nvSpPr>
          <p:cNvPr id="22" name="Oval 21">
            <a:extLst>
              <a:ext uri="{FF2B5EF4-FFF2-40B4-BE49-F238E27FC236}">
                <a16:creationId xmlns:a16="http://schemas.microsoft.com/office/drawing/2014/main" id="{ADF01CDA-1D5E-466F-A2DB-B4F530701FA3}"/>
              </a:ext>
            </a:extLst>
          </p:cNvPr>
          <p:cNvSpPr/>
          <p:nvPr/>
        </p:nvSpPr>
        <p:spPr>
          <a:xfrm>
            <a:off x="9811400" y="2290763"/>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Graphic 6" descr="Upward trend">
            <a:extLst>
              <a:ext uri="{FF2B5EF4-FFF2-40B4-BE49-F238E27FC236}">
                <a16:creationId xmlns:a16="http://schemas.microsoft.com/office/drawing/2014/main" id="{F8A1887B-BB47-4ADC-9F1F-9690FCA211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360133" y="2229190"/>
            <a:ext cx="914400" cy="914400"/>
          </a:xfrm>
          <a:prstGeom prst="rect">
            <a:avLst/>
          </a:prstGeom>
        </p:spPr>
      </p:pic>
      <p:pic>
        <p:nvPicPr>
          <p:cNvPr id="9" name="Graphic 8" descr="Checkmark">
            <a:extLst>
              <a:ext uri="{FF2B5EF4-FFF2-40B4-BE49-F238E27FC236}">
                <a16:creationId xmlns:a16="http://schemas.microsoft.com/office/drawing/2014/main" id="{451EB005-C503-4E06-A4B1-A80E68A9367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92714" y="2253879"/>
            <a:ext cx="914400" cy="914400"/>
          </a:xfrm>
          <a:prstGeom prst="rect">
            <a:avLst/>
          </a:prstGeom>
        </p:spPr>
      </p:pic>
      <p:pic>
        <p:nvPicPr>
          <p:cNvPr id="11" name="Graphic 10" descr="Bullseye">
            <a:extLst>
              <a:ext uri="{FF2B5EF4-FFF2-40B4-BE49-F238E27FC236}">
                <a16:creationId xmlns:a16="http://schemas.microsoft.com/office/drawing/2014/main" id="{006AC2B6-A0B0-46E2-A8E2-ECD873CDAB7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987316" y="2229190"/>
            <a:ext cx="914400" cy="914400"/>
          </a:xfrm>
          <a:prstGeom prst="rect">
            <a:avLst/>
          </a:prstGeom>
        </p:spPr>
      </p:pic>
      <p:pic>
        <p:nvPicPr>
          <p:cNvPr id="13" name="Graphic 12" descr="Questions">
            <a:extLst>
              <a:ext uri="{FF2B5EF4-FFF2-40B4-BE49-F238E27FC236}">
                <a16:creationId xmlns:a16="http://schemas.microsoft.com/office/drawing/2014/main" id="{291A3CFE-C355-4BA2-81FB-5D5325E3E1B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753359" y="2171150"/>
            <a:ext cx="914400" cy="914400"/>
          </a:xfrm>
          <a:prstGeom prst="rect">
            <a:avLst/>
          </a:prstGeom>
        </p:spPr>
      </p:pic>
    </p:spTree>
    <p:extLst>
      <p:ext uri="{BB962C8B-B14F-4D97-AF65-F5344CB8AC3E}">
        <p14:creationId xmlns:p14="http://schemas.microsoft.com/office/powerpoint/2010/main" val="2482063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val 35">
            <a:extLst>
              <a:ext uri="{FF2B5EF4-FFF2-40B4-BE49-F238E27FC236}">
                <a16:creationId xmlns:a16="http://schemas.microsoft.com/office/drawing/2014/main" id="{5F331202-4BBE-47DB-B061-D1DFCFFD5274}"/>
              </a:ext>
            </a:extLst>
          </p:cNvPr>
          <p:cNvSpPr/>
          <p:nvPr/>
        </p:nvSpPr>
        <p:spPr>
          <a:xfrm>
            <a:off x="9916824" y="2023426"/>
            <a:ext cx="1071148" cy="99889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2EDA6BFD-8C51-4F1E-A337-9915E7E74E02}"/>
              </a:ext>
            </a:extLst>
          </p:cNvPr>
          <p:cNvSpPr/>
          <p:nvPr/>
        </p:nvSpPr>
        <p:spPr>
          <a:xfrm>
            <a:off x="6964302" y="2078183"/>
            <a:ext cx="1071148" cy="99889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649E0D9C-2070-40D7-85EB-8BCB208F755B}"/>
              </a:ext>
            </a:extLst>
          </p:cNvPr>
          <p:cNvSpPr/>
          <p:nvPr/>
        </p:nvSpPr>
        <p:spPr>
          <a:xfrm>
            <a:off x="3884570" y="1989852"/>
            <a:ext cx="1071148" cy="99889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8327557" cy="774798"/>
          </a:xfrm>
        </p:spPr>
        <p:txBody>
          <a:bodyPr/>
          <a:lstStyle/>
          <a:p>
            <a:r>
              <a:rPr lang="en-US" dirty="0"/>
              <a:t>Concierge Service: Grant Application Review</a:t>
            </a:r>
          </a:p>
        </p:txBody>
      </p:sp>
      <p:sp>
        <p:nvSpPr>
          <p:cNvPr id="28" name="TextBox 27">
            <a:extLst>
              <a:ext uri="{FF2B5EF4-FFF2-40B4-BE49-F238E27FC236}">
                <a16:creationId xmlns:a16="http://schemas.microsoft.com/office/drawing/2014/main" id="{4C9E228B-B30F-394E-A599-344FD077C107}"/>
              </a:ext>
            </a:extLst>
          </p:cNvPr>
          <p:cNvSpPr txBox="1"/>
          <p:nvPr/>
        </p:nvSpPr>
        <p:spPr>
          <a:xfrm>
            <a:off x="2820811" y="3226759"/>
            <a:ext cx="3370007"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Grants reviewed by external bodies are higher quality </a:t>
            </a:r>
          </a:p>
        </p:txBody>
      </p:sp>
      <p:sp>
        <p:nvSpPr>
          <p:cNvPr id="29" name="Text Placeholder 7">
            <a:extLst>
              <a:ext uri="{FF2B5EF4-FFF2-40B4-BE49-F238E27FC236}">
                <a16:creationId xmlns:a16="http://schemas.microsoft.com/office/drawing/2014/main" id="{3E33ED69-74AC-9D42-BB28-5EF7327539DB}"/>
              </a:ext>
            </a:extLst>
          </p:cNvPr>
          <p:cNvSpPr txBox="1">
            <a:spLocks/>
          </p:cNvSpPr>
          <p:nvPr/>
        </p:nvSpPr>
        <p:spPr>
          <a:xfrm>
            <a:off x="3247655" y="3845679"/>
            <a:ext cx="2088275" cy="1547356"/>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latin typeface="Roboto Condensed Light"/>
                <a:ea typeface="Roboto Condensed Light"/>
              </a:rPr>
              <a:t>When a grant has been reviewed by an objective external party, it will identify opportunities for clarity that will enable the Review panel to better understand your organization's goals. </a:t>
            </a:r>
            <a:endParaRPr lang="en-US" dirty="0">
              <a:solidFill>
                <a:srgbClr val="000000"/>
              </a:solidFill>
            </a:endParaRPr>
          </a:p>
        </p:txBody>
      </p:sp>
      <p:sp>
        <p:nvSpPr>
          <p:cNvPr id="31" name="TextBox 30">
            <a:extLst>
              <a:ext uri="{FF2B5EF4-FFF2-40B4-BE49-F238E27FC236}">
                <a16:creationId xmlns:a16="http://schemas.microsoft.com/office/drawing/2014/main" id="{BB5BD109-0B09-1D4A-B636-C8EDB7A33DA8}"/>
              </a:ext>
            </a:extLst>
          </p:cNvPr>
          <p:cNvSpPr txBox="1"/>
          <p:nvPr/>
        </p:nvSpPr>
        <p:spPr>
          <a:xfrm>
            <a:off x="5673077" y="3213073"/>
            <a:ext cx="3378388"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Grant agencies will look forward to your applications</a:t>
            </a:r>
          </a:p>
        </p:txBody>
      </p:sp>
      <p:sp>
        <p:nvSpPr>
          <p:cNvPr id="32" name="Text Placeholder 7">
            <a:extLst>
              <a:ext uri="{FF2B5EF4-FFF2-40B4-BE49-F238E27FC236}">
                <a16:creationId xmlns:a16="http://schemas.microsoft.com/office/drawing/2014/main" id="{78FE4641-CF67-E74A-8893-5C7CCA20166C}"/>
              </a:ext>
            </a:extLst>
          </p:cNvPr>
          <p:cNvSpPr txBox="1">
            <a:spLocks/>
          </p:cNvSpPr>
          <p:nvPr/>
        </p:nvSpPr>
        <p:spPr>
          <a:xfrm>
            <a:off x="6318133" y="3845679"/>
            <a:ext cx="2088275"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rPr>
              <a:t>The more high-quality grant applications you submit, the more likely grantors will begin to expect and sometimes even seek out your funding applications. </a:t>
            </a:r>
            <a:endParaRPr lang="en-US" dirty="0">
              <a:solidFill>
                <a:srgbClr val="000000"/>
              </a:solidFill>
            </a:endParaRPr>
          </a:p>
        </p:txBody>
      </p:sp>
      <p:sp>
        <p:nvSpPr>
          <p:cNvPr id="33" name="TextBox 32">
            <a:extLst>
              <a:ext uri="{FF2B5EF4-FFF2-40B4-BE49-F238E27FC236}">
                <a16:creationId xmlns:a16="http://schemas.microsoft.com/office/drawing/2014/main" id="{C1602895-CD87-C74B-BAF0-75F88911013A}"/>
              </a:ext>
            </a:extLst>
          </p:cNvPr>
          <p:cNvSpPr txBox="1"/>
          <p:nvPr/>
        </p:nvSpPr>
        <p:spPr>
          <a:xfrm>
            <a:off x="140497" y="3221137"/>
            <a:ext cx="3378387"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Quality grants are more likely to be successful</a:t>
            </a:r>
          </a:p>
        </p:txBody>
      </p:sp>
      <p:sp>
        <p:nvSpPr>
          <p:cNvPr id="34" name="Text Placeholder 7">
            <a:extLst>
              <a:ext uri="{FF2B5EF4-FFF2-40B4-BE49-F238E27FC236}">
                <a16:creationId xmlns:a16="http://schemas.microsoft.com/office/drawing/2014/main" id="{C6465DA9-CEED-B346-AD04-05BD0D6D5F06}"/>
              </a:ext>
            </a:extLst>
          </p:cNvPr>
          <p:cNvSpPr txBox="1">
            <a:spLocks/>
          </p:cNvSpPr>
          <p:nvPr/>
        </p:nvSpPr>
        <p:spPr>
          <a:xfrm>
            <a:off x="773195" y="3845679"/>
            <a:ext cx="2088275"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rPr>
              <a:t>A high-quality grant will see greater success, and this will be transpired across other grant funding opportunities. </a:t>
            </a:r>
            <a:endParaRPr lang="en-US" dirty="0">
              <a:solidFill>
                <a:srgbClr val="000000"/>
              </a:solidFill>
            </a:endParaRPr>
          </a:p>
        </p:txBody>
      </p:sp>
      <p:sp>
        <p:nvSpPr>
          <p:cNvPr id="18" name="Text Placeholder 29">
            <a:extLst>
              <a:ext uri="{FF2B5EF4-FFF2-40B4-BE49-F238E27FC236}">
                <a16:creationId xmlns:a16="http://schemas.microsoft.com/office/drawing/2014/main" id="{900B3E86-E141-48D2-B1B5-15B7BBF6F7CD}"/>
              </a:ext>
            </a:extLst>
          </p:cNvPr>
          <p:cNvSpPr txBox="1">
            <a:spLocks/>
          </p:cNvSpPr>
          <p:nvPr/>
        </p:nvSpPr>
        <p:spPr>
          <a:xfrm>
            <a:off x="7778075" y="243625"/>
            <a:ext cx="4161467"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CA" sz="2400" dirty="0">
                <a:solidFill>
                  <a:srgbClr val="2576B7"/>
                </a:solidFill>
                <a:latin typeface="Montserrat Medium" pitchFamily="2" charset="77"/>
                <a:cs typeface="Arial"/>
              </a:rPr>
              <a:t>Our Perspective </a:t>
            </a:r>
            <a:endParaRPr lang="en-CA" sz="2400" b="1" dirty="0">
              <a:solidFill>
                <a:srgbClr val="2576B7"/>
              </a:solidFill>
              <a:latin typeface="Montserrat SemiBold" pitchFamily="2" charset="77"/>
              <a:cs typeface="Arial" panose="020B0604020202020204" pitchFamily="34" charset="0"/>
            </a:endParaRPr>
          </a:p>
        </p:txBody>
      </p:sp>
      <p:sp>
        <p:nvSpPr>
          <p:cNvPr id="19" name="TextBox 18">
            <a:extLst>
              <a:ext uri="{FF2B5EF4-FFF2-40B4-BE49-F238E27FC236}">
                <a16:creationId xmlns:a16="http://schemas.microsoft.com/office/drawing/2014/main" id="{CD2348DD-4BE9-454C-9DFE-B865BD8A2324}"/>
              </a:ext>
            </a:extLst>
          </p:cNvPr>
          <p:cNvSpPr txBox="1"/>
          <p:nvPr/>
        </p:nvSpPr>
        <p:spPr>
          <a:xfrm>
            <a:off x="8533722" y="3213073"/>
            <a:ext cx="3378388"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Time shouldn’t be wasted on a bad grant application</a:t>
            </a:r>
          </a:p>
        </p:txBody>
      </p:sp>
      <p:sp>
        <p:nvSpPr>
          <p:cNvPr id="20" name="Text Placeholder 7">
            <a:extLst>
              <a:ext uri="{FF2B5EF4-FFF2-40B4-BE49-F238E27FC236}">
                <a16:creationId xmlns:a16="http://schemas.microsoft.com/office/drawing/2014/main" id="{BAAB99E0-7CE9-4654-A7F5-00034414C35F}"/>
              </a:ext>
            </a:extLst>
          </p:cNvPr>
          <p:cNvSpPr txBox="1">
            <a:spLocks/>
          </p:cNvSpPr>
          <p:nvPr/>
        </p:nvSpPr>
        <p:spPr>
          <a:xfrm>
            <a:off x="9178778" y="3846241"/>
            <a:ext cx="2088275" cy="1547356"/>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latin typeface="Roboto Condensed Light"/>
                <a:ea typeface="Roboto Condensed Light"/>
              </a:rPr>
              <a:t>Your organization’s resources are valuable and shouldn’t be wasted on creating and submitting a bad grant application. Put forward your best application every time. </a:t>
            </a:r>
            <a:endParaRPr lang="en-US" dirty="0">
              <a:solidFill>
                <a:srgbClr val="000000"/>
              </a:solidFill>
            </a:endParaRPr>
          </a:p>
        </p:txBody>
      </p:sp>
      <p:pic>
        <p:nvPicPr>
          <p:cNvPr id="17" name="Picture 16">
            <a:extLst>
              <a:ext uri="{FF2B5EF4-FFF2-40B4-BE49-F238E27FC236}">
                <a16:creationId xmlns:a16="http://schemas.microsoft.com/office/drawing/2014/main" id="{04E6AE83-425F-465B-A01D-61860DD4E5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60495" y="1920925"/>
            <a:ext cx="1313412" cy="1313412"/>
          </a:xfrm>
          <a:prstGeom prst="rect">
            <a:avLst/>
          </a:prstGeom>
        </p:spPr>
      </p:pic>
      <p:pic>
        <p:nvPicPr>
          <p:cNvPr id="21" name="Picture 20">
            <a:extLst>
              <a:ext uri="{FF2B5EF4-FFF2-40B4-BE49-F238E27FC236}">
                <a16:creationId xmlns:a16="http://schemas.microsoft.com/office/drawing/2014/main" id="{A2B01ED5-DE19-4471-8B43-8922108674C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90007" y="1860483"/>
            <a:ext cx="1324781" cy="1324781"/>
          </a:xfrm>
          <a:prstGeom prst="rect">
            <a:avLst/>
          </a:prstGeom>
        </p:spPr>
      </p:pic>
      <p:pic>
        <p:nvPicPr>
          <p:cNvPr id="22" name="Picture 21">
            <a:extLst>
              <a:ext uri="{FF2B5EF4-FFF2-40B4-BE49-F238E27FC236}">
                <a16:creationId xmlns:a16="http://schemas.microsoft.com/office/drawing/2014/main" id="{0353CBB9-AD87-436B-B634-370216108F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809163" y="1851388"/>
            <a:ext cx="1221962" cy="1221962"/>
          </a:xfrm>
          <a:prstGeom prst="rect">
            <a:avLst/>
          </a:prstGeom>
        </p:spPr>
      </p:pic>
      <p:sp>
        <p:nvSpPr>
          <p:cNvPr id="23" name="Oval 22">
            <a:extLst>
              <a:ext uri="{FF2B5EF4-FFF2-40B4-BE49-F238E27FC236}">
                <a16:creationId xmlns:a16="http://schemas.microsoft.com/office/drawing/2014/main" id="{710B6202-5664-4189-8D51-9CD06FA91345}"/>
              </a:ext>
            </a:extLst>
          </p:cNvPr>
          <p:cNvSpPr/>
          <p:nvPr/>
        </p:nvSpPr>
        <p:spPr>
          <a:xfrm>
            <a:off x="1344097" y="2090141"/>
            <a:ext cx="1071148" cy="998897"/>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a:extLst>
              <a:ext uri="{FF2B5EF4-FFF2-40B4-BE49-F238E27FC236}">
                <a16:creationId xmlns:a16="http://schemas.microsoft.com/office/drawing/2014/main" id="{DA5FC356-B939-4115-885E-B030C73C043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380222" y="2084519"/>
            <a:ext cx="1035023" cy="1035023"/>
          </a:xfrm>
          <a:prstGeom prst="rect">
            <a:avLst/>
          </a:prstGeom>
        </p:spPr>
      </p:pic>
    </p:spTree>
    <p:extLst>
      <p:ext uri="{BB962C8B-B14F-4D97-AF65-F5344CB8AC3E}">
        <p14:creationId xmlns:p14="http://schemas.microsoft.com/office/powerpoint/2010/main" val="26027836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8327557" cy="1140136"/>
          </a:xfrm>
        </p:spPr>
        <p:txBody>
          <a:bodyPr/>
          <a:lstStyle/>
          <a:p>
            <a:r>
              <a:rPr lang="en-US" dirty="0"/>
              <a:t>Concierge Service: Grant Application Review</a:t>
            </a:r>
          </a:p>
        </p:txBody>
      </p:sp>
      <p:sp>
        <p:nvSpPr>
          <p:cNvPr id="28" name="TextBox 27">
            <a:extLst>
              <a:ext uri="{FF2B5EF4-FFF2-40B4-BE49-F238E27FC236}">
                <a16:creationId xmlns:a16="http://schemas.microsoft.com/office/drawing/2014/main" id="{4C9E228B-B30F-394E-A599-344FD077C107}"/>
              </a:ext>
            </a:extLst>
          </p:cNvPr>
          <p:cNvSpPr txBox="1"/>
          <p:nvPr/>
        </p:nvSpPr>
        <p:spPr>
          <a:xfrm>
            <a:off x="3202516" y="3079461"/>
            <a:ext cx="2484000"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Score the application </a:t>
            </a:r>
          </a:p>
        </p:txBody>
      </p:sp>
      <p:sp>
        <p:nvSpPr>
          <p:cNvPr id="29" name="Text Placeholder 7">
            <a:extLst>
              <a:ext uri="{FF2B5EF4-FFF2-40B4-BE49-F238E27FC236}">
                <a16:creationId xmlns:a16="http://schemas.microsoft.com/office/drawing/2014/main" id="{3E33ED69-74AC-9D42-BB28-5EF7327539DB}"/>
              </a:ext>
            </a:extLst>
          </p:cNvPr>
          <p:cNvSpPr txBox="1">
            <a:spLocks/>
          </p:cNvSpPr>
          <p:nvPr/>
        </p:nvSpPr>
        <p:spPr>
          <a:xfrm>
            <a:off x="3400379" y="3743737"/>
            <a:ext cx="2088275"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rPr>
              <a:t>Conduct an initial pass and score the application based solely on the information obtained through the FOA. Identify opportunities for improvement as an impartial third party. </a:t>
            </a:r>
            <a:endParaRPr lang="en-US" dirty="0">
              <a:solidFill>
                <a:srgbClr val="000000"/>
              </a:solidFill>
            </a:endParaRPr>
          </a:p>
        </p:txBody>
      </p:sp>
      <p:sp>
        <p:nvSpPr>
          <p:cNvPr id="31" name="TextBox 30">
            <a:extLst>
              <a:ext uri="{FF2B5EF4-FFF2-40B4-BE49-F238E27FC236}">
                <a16:creationId xmlns:a16="http://schemas.microsoft.com/office/drawing/2014/main" id="{BB5BD109-0B09-1D4A-B636-C8EDB7A33DA8}"/>
              </a:ext>
            </a:extLst>
          </p:cNvPr>
          <p:cNvSpPr txBox="1"/>
          <p:nvPr/>
        </p:nvSpPr>
        <p:spPr>
          <a:xfrm>
            <a:off x="6107914" y="3080636"/>
            <a:ext cx="2484000"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Discuss with member</a:t>
            </a:r>
          </a:p>
        </p:txBody>
      </p:sp>
      <p:sp>
        <p:nvSpPr>
          <p:cNvPr id="32" name="Text Placeholder 7">
            <a:extLst>
              <a:ext uri="{FF2B5EF4-FFF2-40B4-BE49-F238E27FC236}">
                <a16:creationId xmlns:a16="http://schemas.microsoft.com/office/drawing/2014/main" id="{78FE4641-CF67-E74A-8893-5C7CCA20166C}"/>
              </a:ext>
            </a:extLst>
          </p:cNvPr>
          <p:cNvSpPr txBox="1">
            <a:spLocks/>
          </p:cNvSpPr>
          <p:nvPr/>
        </p:nvSpPr>
        <p:spPr>
          <a:xfrm>
            <a:off x="6318134" y="3720838"/>
            <a:ext cx="2088275" cy="1547356"/>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dirty="0">
                <a:solidFill>
                  <a:srgbClr val="000000"/>
                </a:solidFill>
                <a:latin typeface="Roboto Condensed Light"/>
                <a:ea typeface="Roboto Condensed Light"/>
              </a:rPr>
              <a:t>H</a:t>
            </a:r>
            <a:r>
              <a:rPr lang="en-CA" dirty="0">
                <a:solidFill>
                  <a:srgbClr val="000000"/>
                </a:solidFill>
                <a:latin typeface="Roboto Condensed Light"/>
                <a:ea typeface="Roboto Condensed Light"/>
              </a:rPr>
              <a:t>ave a conversation with the member to better understand why this was the grant they selected and how it aligns with the organization’s priorities. </a:t>
            </a:r>
            <a:endParaRPr lang="en-US" dirty="0">
              <a:solidFill>
                <a:srgbClr val="000000"/>
              </a:solidFill>
            </a:endParaRPr>
          </a:p>
        </p:txBody>
      </p:sp>
      <p:sp>
        <p:nvSpPr>
          <p:cNvPr id="33" name="TextBox 32">
            <a:extLst>
              <a:ext uri="{FF2B5EF4-FFF2-40B4-BE49-F238E27FC236}">
                <a16:creationId xmlns:a16="http://schemas.microsoft.com/office/drawing/2014/main" id="{C1602895-CD87-C74B-BAF0-75F88911013A}"/>
              </a:ext>
            </a:extLst>
          </p:cNvPr>
          <p:cNvSpPr txBox="1"/>
          <p:nvPr/>
        </p:nvSpPr>
        <p:spPr>
          <a:xfrm>
            <a:off x="125333" y="3079461"/>
            <a:ext cx="3384000"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Review funding opportunity announcement</a:t>
            </a:r>
          </a:p>
        </p:txBody>
      </p:sp>
      <p:sp>
        <p:nvSpPr>
          <p:cNvPr id="34" name="Text Placeholder 7">
            <a:extLst>
              <a:ext uri="{FF2B5EF4-FFF2-40B4-BE49-F238E27FC236}">
                <a16:creationId xmlns:a16="http://schemas.microsoft.com/office/drawing/2014/main" id="{C6465DA9-CEED-B346-AD04-05BD0D6D5F06}"/>
              </a:ext>
            </a:extLst>
          </p:cNvPr>
          <p:cNvSpPr txBox="1">
            <a:spLocks/>
          </p:cNvSpPr>
          <p:nvPr/>
        </p:nvSpPr>
        <p:spPr>
          <a:xfrm>
            <a:off x="785554" y="3721877"/>
            <a:ext cx="2088275" cy="1547356"/>
          </a:xfrm>
          <a:prstGeom prst="rect">
            <a:avLst/>
          </a:prstGeom>
        </p:spPr>
        <p:txBody>
          <a:bodyPr lIns="0" tIns="0" rIns="0" bIns="0" numCol="1" spcCol="360000">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rPr>
              <a:t>Examine the funding opportunity announcement (FOA) and any other information provided by the grantor that will be used to inform its decision. </a:t>
            </a:r>
            <a:endParaRPr lang="en-US" dirty="0">
              <a:solidFill>
                <a:srgbClr val="000000"/>
              </a:solidFill>
            </a:endParaRPr>
          </a:p>
        </p:txBody>
      </p:sp>
      <p:grpSp>
        <p:nvGrpSpPr>
          <p:cNvPr id="4" name="Group 3">
            <a:extLst>
              <a:ext uri="{FF2B5EF4-FFF2-40B4-BE49-F238E27FC236}">
                <a16:creationId xmlns:a16="http://schemas.microsoft.com/office/drawing/2014/main" id="{3723BBF0-085B-8E47-8335-7FE95C060BE6}"/>
              </a:ext>
            </a:extLst>
          </p:cNvPr>
          <p:cNvGrpSpPr/>
          <p:nvPr/>
        </p:nvGrpSpPr>
        <p:grpSpPr>
          <a:xfrm>
            <a:off x="1323063" y="2064292"/>
            <a:ext cx="1013254" cy="798319"/>
            <a:chOff x="1876919" y="2642575"/>
            <a:chExt cx="1013254" cy="798319"/>
          </a:xfrm>
        </p:grpSpPr>
        <p:sp>
          <p:nvSpPr>
            <p:cNvPr id="3" name="Oval 2">
              <a:extLst>
                <a:ext uri="{FF2B5EF4-FFF2-40B4-BE49-F238E27FC236}">
                  <a16:creationId xmlns:a16="http://schemas.microsoft.com/office/drawing/2014/main" id="{4B24599B-65E4-FD44-8584-4A89C4E047EF}"/>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E757AC60-F123-C747-A92D-FDA909AA30E8}"/>
                </a:ext>
              </a:extLst>
            </p:cNvPr>
            <p:cNvSpPr txBox="1"/>
            <p:nvPr/>
          </p:nvSpPr>
          <p:spPr>
            <a:xfrm>
              <a:off x="1876919" y="2718487"/>
              <a:ext cx="1013254" cy="710976"/>
            </a:xfrm>
            <a:prstGeom prst="rect">
              <a:avLst/>
            </a:prstGeom>
          </p:spPr>
          <p:txBody>
            <a:bodyPr wrap="square" lIns="0" tIns="0" rIns="0" bIns="0" numCol="1" spcCol="360000" rtlCol="0">
              <a:noAutofit/>
            </a:bodyPr>
            <a:lstStyle/>
            <a:p>
              <a:pPr algn="ctr">
                <a:lnSpc>
                  <a:spcPct val="110000"/>
                </a:lnSpc>
              </a:pPr>
              <a:r>
                <a:rPr lang="en-US" sz="4000" dirty="0">
                  <a:solidFill>
                    <a:srgbClr val="2576B7"/>
                  </a:solidFill>
                  <a:latin typeface="Montserrat" pitchFamily="2" charset="77"/>
                  <a:ea typeface="Roboto Condensed Light" panose="02000000000000000000" pitchFamily="2" charset="0"/>
                </a:rPr>
                <a:t>1</a:t>
              </a:r>
            </a:p>
          </p:txBody>
        </p:sp>
      </p:grpSp>
      <p:grpSp>
        <p:nvGrpSpPr>
          <p:cNvPr id="36" name="Group 35">
            <a:extLst>
              <a:ext uri="{FF2B5EF4-FFF2-40B4-BE49-F238E27FC236}">
                <a16:creationId xmlns:a16="http://schemas.microsoft.com/office/drawing/2014/main" id="{2B2FF0A2-927D-F042-8D5B-6C7C196F1EE7}"/>
              </a:ext>
            </a:extLst>
          </p:cNvPr>
          <p:cNvGrpSpPr/>
          <p:nvPr/>
        </p:nvGrpSpPr>
        <p:grpSpPr>
          <a:xfrm>
            <a:off x="3937889" y="2060804"/>
            <a:ext cx="1013254" cy="798319"/>
            <a:chOff x="1876919" y="2642575"/>
            <a:chExt cx="1013254" cy="798319"/>
          </a:xfrm>
        </p:grpSpPr>
        <p:sp>
          <p:nvSpPr>
            <p:cNvPr id="37" name="Oval 36">
              <a:extLst>
                <a:ext uri="{FF2B5EF4-FFF2-40B4-BE49-F238E27FC236}">
                  <a16:creationId xmlns:a16="http://schemas.microsoft.com/office/drawing/2014/main" id="{648D023C-E869-5849-823C-4EE7AA3F5E8F}"/>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TextBox 37">
              <a:extLst>
                <a:ext uri="{FF2B5EF4-FFF2-40B4-BE49-F238E27FC236}">
                  <a16:creationId xmlns:a16="http://schemas.microsoft.com/office/drawing/2014/main" id="{CECB6F29-882D-1548-90B2-4AE6F5D6F77F}"/>
                </a:ext>
              </a:extLst>
            </p:cNvPr>
            <p:cNvSpPr txBox="1"/>
            <p:nvPr/>
          </p:nvSpPr>
          <p:spPr>
            <a:xfrm>
              <a:off x="1876919" y="2718487"/>
              <a:ext cx="1013254" cy="710976"/>
            </a:xfrm>
            <a:prstGeom prst="rect">
              <a:avLst/>
            </a:prstGeom>
          </p:spPr>
          <p:txBody>
            <a:bodyPr wrap="square" lIns="0" tIns="0" rIns="0" bIns="0" numCol="1" spcCol="360000" rtlCol="0">
              <a:noAutofit/>
            </a:bodyPr>
            <a:lstStyle/>
            <a:p>
              <a:pPr algn="ctr">
                <a:lnSpc>
                  <a:spcPct val="110000"/>
                </a:lnSpc>
              </a:pPr>
              <a:r>
                <a:rPr lang="en-US" sz="4000" dirty="0">
                  <a:solidFill>
                    <a:srgbClr val="2576B7"/>
                  </a:solidFill>
                  <a:latin typeface="Montserrat" pitchFamily="2" charset="77"/>
                  <a:ea typeface="Roboto Condensed Light" panose="02000000000000000000" pitchFamily="2" charset="0"/>
                </a:rPr>
                <a:t>2</a:t>
              </a:r>
            </a:p>
          </p:txBody>
        </p:sp>
      </p:grpSp>
      <p:grpSp>
        <p:nvGrpSpPr>
          <p:cNvPr id="39" name="Group 38">
            <a:extLst>
              <a:ext uri="{FF2B5EF4-FFF2-40B4-BE49-F238E27FC236}">
                <a16:creationId xmlns:a16="http://schemas.microsoft.com/office/drawing/2014/main" id="{4780C8A4-9512-0F45-B030-01C3FFFA3657}"/>
              </a:ext>
            </a:extLst>
          </p:cNvPr>
          <p:cNvGrpSpPr/>
          <p:nvPr/>
        </p:nvGrpSpPr>
        <p:grpSpPr>
          <a:xfrm>
            <a:off x="6855644" y="2064336"/>
            <a:ext cx="1013254" cy="798319"/>
            <a:chOff x="1876919" y="2642575"/>
            <a:chExt cx="1013254" cy="798319"/>
          </a:xfrm>
        </p:grpSpPr>
        <p:sp>
          <p:nvSpPr>
            <p:cNvPr id="40" name="Oval 39">
              <a:extLst>
                <a:ext uri="{FF2B5EF4-FFF2-40B4-BE49-F238E27FC236}">
                  <a16:creationId xmlns:a16="http://schemas.microsoft.com/office/drawing/2014/main" id="{66388BAB-77F5-4040-A141-91B0553E0C92}"/>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2198B637-CDF7-2D47-BF50-DCCAB5DE7419}"/>
                </a:ext>
              </a:extLst>
            </p:cNvPr>
            <p:cNvSpPr txBox="1"/>
            <p:nvPr/>
          </p:nvSpPr>
          <p:spPr>
            <a:xfrm>
              <a:off x="1876919" y="2718487"/>
              <a:ext cx="1013254" cy="710976"/>
            </a:xfrm>
            <a:prstGeom prst="rect">
              <a:avLst/>
            </a:prstGeom>
          </p:spPr>
          <p:txBody>
            <a:bodyPr wrap="square" lIns="0" tIns="0" rIns="0" bIns="0" numCol="1" spcCol="360000" rtlCol="0">
              <a:noAutofit/>
            </a:bodyPr>
            <a:lstStyle/>
            <a:p>
              <a:pPr algn="ctr">
                <a:lnSpc>
                  <a:spcPct val="110000"/>
                </a:lnSpc>
              </a:pPr>
              <a:r>
                <a:rPr lang="en-US" sz="4000" dirty="0">
                  <a:solidFill>
                    <a:srgbClr val="2576B7"/>
                  </a:solidFill>
                  <a:latin typeface="Montserrat" pitchFamily="2" charset="77"/>
                  <a:ea typeface="Roboto Condensed Light" panose="02000000000000000000" pitchFamily="2" charset="0"/>
                </a:rPr>
                <a:t>3</a:t>
              </a:r>
            </a:p>
          </p:txBody>
        </p:sp>
      </p:grpSp>
      <p:sp>
        <p:nvSpPr>
          <p:cNvPr id="18" name="Text Placeholder 29">
            <a:extLst>
              <a:ext uri="{FF2B5EF4-FFF2-40B4-BE49-F238E27FC236}">
                <a16:creationId xmlns:a16="http://schemas.microsoft.com/office/drawing/2014/main" id="{900B3E86-E141-48D2-B1B5-15B7BBF6F7CD}"/>
              </a:ext>
            </a:extLst>
          </p:cNvPr>
          <p:cNvSpPr txBox="1">
            <a:spLocks/>
          </p:cNvSpPr>
          <p:nvPr/>
        </p:nvSpPr>
        <p:spPr>
          <a:xfrm>
            <a:off x="7778075" y="243625"/>
            <a:ext cx="4161467" cy="43737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en-CA" sz="2400" dirty="0">
                <a:solidFill>
                  <a:srgbClr val="2576B7"/>
                </a:solidFill>
                <a:latin typeface="Montserrat Medium" pitchFamily="2" charset="77"/>
                <a:cs typeface="Arial"/>
              </a:rPr>
              <a:t>Service Overview </a:t>
            </a:r>
            <a:endParaRPr lang="en-CA" sz="2400" b="1" dirty="0">
              <a:solidFill>
                <a:srgbClr val="2576B7"/>
              </a:solidFill>
              <a:latin typeface="Montserrat SemiBold" pitchFamily="2" charset="77"/>
              <a:cs typeface="Arial" panose="020B0604020202020204" pitchFamily="34" charset="0"/>
            </a:endParaRPr>
          </a:p>
        </p:txBody>
      </p:sp>
      <p:sp>
        <p:nvSpPr>
          <p:cNvPr id="19" name="TextBox 18">
            <a:extLst>
              <a:ext uri="{FF2B5EF4-FFF2-40B4-BE49-F238E27FC236}">
                <a16:creationId xmlns:a16="http://schemas.microsoft.com/office/drawing/2014/main" id="{CD2348DD-4BE9-454C-9DFE-B865BD8A2324}"/>
              </a:ext>
            </a:extLst>
          </p:cNvPr>
          <p:cNvSpPr txBox="1"/>
          <p:nvPr/>
        </p:nvSpPr>
        <p:spPr>
          <a:xfrm>
            <a:off x="8824559" y="3079461"/>
            <a:ext cx="2772000" cy="492443"/>
          </a:xfrm>
          <a:prstGeom prst="rect">
            <a:avLst/>
          </a:prstGeom>
        </p:spPr>
        <p:txBody>
          <a:bodyPr vert="horz" wrap="square" lIns="0" tIns="0" rIns="0" bIns="0" rtlCol="0">
            <a:spAutoFit/>
          </a:bodyPr>
          <a:lstStyle/>
          <a:p>
            <a:pPr marL="289946" marR="242975" lvl="1" algn="ctr">
              <a:spcBef>
                <a:spcPts val="55"/>
              </a:spcBef>
            </a:pPr>
            <a:r>
              <a:rPr lang="en-US" sz="1600" spc="-30" dirty="0">
                <a:solidFill>
                  <a:srgbClr val="2576B7"/>
                </a:solidFill>
                <a:latin typeface="Montserrat" pitchFamily="2" charset="77"/>
                <a:cs typeface="Arial Narrow"/>
              </a:rPr>
              <a:t>Complete scoring and provide feedback</a:t>
            </a:r>
          </a:p>
        </p:txBody>
      </p:sp>
      <p:sp>
        <p:nvSpPr>
          <p:cNvPr id="20" name="Text Placeholder 7">
            <a:extLst>
              <a:ext uri="{FF2B5EF4-FFF2-40B4-BE49-F238E27FC236}">
                <a16:creationId xmlns:a16="http://schemas.microsoft.com/office/drawing/2014/main" id="{BAAB99E0-7CE9-4654-A7F5-00034414C35F}"/>
              </a:ext>
            </a:extLst>
          </p:cNvPr>
          <p:cNvSpPr txBox="1">
            <a:spLocks/>
          </p:cNvSpPr>
          <p:nvPr/>
        </p:nvSpPr>
        <p:spPr>
          <a:xfrm>
            <a:off x="9178779" y="3720838"/>
            <a:ext cx="2088275" cy="1547356"/>
          </a:xfrm>
          <a:prstGeom prst="rect">
            <a:avLst/>
          </a:prstGeom>
        </p:spPr>
        <p:txBody>
          <a:bodyPr lIns="0" tIns="0" rIns="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CA" dirty="0">
                <a:solidFill>
                  <a:srgbClr val="000000"/>
                </a:solidFill>
                <a:latin typeface="Roboto Condensed Light"/>
                <a:ea typeface="Roboto Condensed Light"/>
              </a:rPr>
              <a:t>Provide a final score and qualitative feedback on how the grant application can be improved. Aim to better highlight the benefit of the organization being awarded the grant funds. </a:t>
            </a:r>
            <a:endParaRPr lang="en-US" dirty="0">
              <a:solidFill>
                <a:srgbClr val="000000"/>
              </a:solidFill>
            </a:endParaRPr>
          </a:p>
        </p:txBody>
      </p:sp>
      <p:grpSp>
        <p:nvGrpSpPr>
          <p:cNvPr id="21" name="Group 20">
            <a:extLst>
              <a:ext uri="{FF2B5EF4-FFF2-40B4-BE49-F238E27FC236}">
                <a16:creationId xmlns:a16="http://schemas.microsoft.com/office/drawing/2014/main" id="{BA43A857-0A53-41A6-9EF0-A004D690B167}"/>
              </a:ext>
            </a:extLst>
          </p:cNvPr>
          <p:cNvGrpSpPr/>
          <p:nvPr/>
        </p:nvGrpSpPr>
        <p:grpSpPr>
          <a:xfrm>
            <a:off x="9716289" y="2064336"/>
            <a:ext cx="1013254" cy="798319"/>
            <a:chOff x="1876919" y="2642575"/>
            <a:chExt cx="1013254" cy="798319"/>
          </a:xfrm>
        </p:grpSpPr>
        <p:sp>
          <p:nvSpPr>
            <p:cNvPr id="22" name="Oval 21">
              <a:extLst>
                <a:ext uri="{FF2B5EF4-FFF2-40B4-BE49-F238E27FC236}">
                  <a16:creationId xmlns:a16="http://schemas.microsoft.com/office/drawing/2014/main" id="{ADF01CDA-1D5E-466F-A2DB-B4F530701FA3}"/>
                </a:ext>
              </a:extLst>
            </p:cNvPr>
            <p:cNvSpPr/>
            <p:nvPr/>
          </p:nvSpPr>
          <p:spPr>
            <a:xfrm>
              <a:off x="1972030" y="2642575"/>
              <a:ext cx="798319" cy="79831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Box 22">
              <a:extLst>
                <a:ext uri="{FF2B5EF4-FFF2-40B4-BE49-F238E27FC236}">
                  <a16:creationId xmlns:a16="http://schemas.microsoft.com/office/drawing/2014/main" id="{E3B8428B-4C59-43DD-9BBC-AA189EACC361}"/>
                </a:ext>
              </a:extLst>
            </p:cNvPr>
            <p:cNvSpPr txBox="1"/>
            <p:nvPr/>
          </p:nvSpPr>
          <p:spPr>
            <a:xfrm>
              <a:off x="1876919" y="2718487"/>
              <a:ext cx="1013254" cy="710976"/>
            </a:xfrm>
            <a:prstGeom prst="rect">
              <a:avLst/>
            </a:prstGeom>
          </p:spPr>
          <p:txBody>
            <a:bodyPr wrap="square" lIns="0" tIns="0" rIns="0" bIns="0" numCol="1" spcCol="360000" rtlCol="0">
              <a:noAutofit/>
            </a:bodyPr>
            <a:lstStyle/>
            <a:p>
              <a:pPr algn="ctr">
                <a:lnSpc>
                  <a:spcPct val="110000"/>
                </a:lnSpc>
              </a:pPr>
              <a:r>
                <a:rPr lang="en-US" sz="4000" dirty="0">
                  <a:solidFill>
                    <a:srgbClr val="2576B7"/>
                  </a:solidFill>
                  <a:latin typeface="Montserrat" pitchFamily="2" charset="77"/>
                  <a:ea typeface="Roboto Condensed Light" panose="02000000000000000000" pitchFamily="2" charset="0"/>
                </a:rPr>
                <a:t>4</a:t>
              </a:r>
            </a:p>
          </p:txBody>
        </p:sp>
      </p:grpSp>
      <p:sp>
        <p:nvSpPr>
          <p:cNvPr id="5" name="TextBox 4">
            <a:extLst>
              <a:ext uri="{FF2B5EF4-FFF2-40B4-BE49-F238E27FC236}">
                <a16:creationId xmlns:a16="http://schemas.microsoft.com/office/drawing/2014/main" id="{84FBFC11-F1CC-439E-A63C-2EB21B5334DD}"/>
              </a:ext>
            </a:extLst>
          </p:cNvPr>
          <p:cNvSpPr txBox="1"/>
          <p:nvPr/>
        </p:nvSpPr>
        <p:spPr>
          <a:xfrm>
            <a:off x="979301" y="2570255"/>
            <a:ext cx="537509" cy="197181"/>
          </a:xfrm>
          <a:prstGeom prst="rect">
            <a:avLst/>
          </a:prstGeom>
        </p:spPr>
        <p:txBody>
          <a:bodyPr wrap="square" lIns="0" tIns="0" rIns="0" bIns="0" numCol="1" spcCol="360000" rtlCol="0">
            <a:noAutofit/>
          </a:bodyPr>
          <a:lstStyle/>
          <a:p>
            <a:pPr algn="l">
              <a:lnSpc>
                <a:spcPct val="110000"/>
              </a:lnSpc>
              <a:tabLst/>
            </a:pPr>
            <a:r>
              <a:rPr lang="en-US" sz="1800" dirty="0">
                <a:solidFill>
                  <a:schemeClr val="tx1">
                    <a:lumMod val="50000"/>
                  </a:schemeClr>
                </a:solidFill>
                <a:latin typeface="Montserrat Medium" panose="00000600000000000000" pitchFamily="2" charset="0"/>
                <a:ea typeface="Roboto Condensed Light" panose="02000000000000000000" pitchFamily="2" charset="0"/>
              </a:rPr>
              <a:t>Step</a:t>
            </a:r>
            <a:endParaRPr lang="en-CA" sz="1800" dirty="0">
              <a:solidFill>
                <a:schemeClr val="tx1">
                  <a:lumMod val="50000"/>
                </a:schemeClr>
              </a:solidFill>
              <a:latin typeface="Montserrat Medium" panose="00000600000000000000" pitchFamily="2" charset="0"/>
              <a:ea typeface="Roboto Condensed Light" panose="02000000000000000000" pitchFamily="2" charset="0"/>
            </a:endParaRPr>
          </a:p>
        </p:txBody>
      </p:sp>
      <p:sp>
        <p:nvSpPr>
          <p:cNvPr id="30" name="TextBox 29">
            <a:extLst>
              <a:ext uri="{FF2B5EF4-FFF2-40B4-BE49-F238E27FC236}">
                <a16:creationId xmlns:a16="http://schemas.microsoft.com/office/drawing/2014/main" id="{D5F40ED2-4C1C-45AB-BDE5-F3E3983B1F81}"/>
              </a:ext>
            </a:extLst>
          </p:cNvPr>
          <p:cNvSpPr txBox="1"/>
          <p:nvPr/>
        </p:nvSpPr>
        <p:spPr>
          <a:xfrm>
            <a:off x="3594127" y="2570255"/>
            <a:ext cx="537509" cy="197181"/>
          </a:xfrm>
          <a:prstGeom prst="rect">
            <a:avLst/>
          </a:prstGeom>
        </p:spPr>
        <p:txBody>
          <a:bodyPr wrap="square" lIns="0" tIns="0" rIns="0" bIns="0" numCol="1" spcCol="360000" rtlCol="0">
            <a:noAutofit/>
          </a:bodyPr>
          <a:lstStyle/>
          <a:p>
            <a:pPr algn="l">
              <a:lnSpc>
                <a:spcPct val="110000"/>
              </a:lnSpc>
              <a:tabLst/>
            </a:pPr>
            <a:r>
              <a:rPr lang="en-US" sz="1800" dirty="0">
                <a:solidFill>
                  <a:schemeClr val="tx1">
                    <a:lumMod val="50000"/>
                  </a:schemeClr>
                </a:solidFill>
                <a:latin typeface="Montserrat Medium" panose="00000600000000000000" pitchFamily="2" charset="0"/>
                <a:ea typeface="Roboto Condensed Light" panose="02000000000000000000" pitchFamily="2" charset="0"/>
              </a:rPr>
              <a:t>Step</a:t>
            </a:r>
            <a:endParaRPr lang="en-CA" sz="1800" dirty="0">
              <a:solidFill>
                <a:schemeClr val="tx1">
                  <a:lumMod val="50000"/>
                </a:schemeClr>
              </a:solidFill>
              <a:latin typeface="Montserrat Medium" panose="00000600000000000000" pitchFamily="2" charset="0"/>
              <a:ea typeface="Roboto Condensed Light" panose="02000000000000000000" pitchFamily="2" charset="0"/>
            </a:endParaRPr>
          </a:p>
        </p:txBody>
      </p:sp>
      <p:sp>
        <p:nvSpPr>
          <p:cNvPr id="35" name="TextBox 34">
            <a:extLst>
              <a:ext uri="{FF2B5EF4-FFF2-40B4-BE49-F238E27FC236}">
                <a16:creationId xmlns:a16="http://schemas.microsoft.com/office/drawing/2014/main" id="{AAFEC125-7DFB-4D2C-89D8-0A18FBB40F30}"/>
              </a:ext>
            </a:extLst>
          </p:cNvPr>
          <p:cNvSpPr txBox="1"/>
          <p:nvPr/>
        </p:nvSpPr>
        <p:spPr>
          <a:xfrm>
            <a:off x="6502421" y="2570255"/>
            <a:ext cx="537509" cy="197181"/>
          </a:xfrm>
          <a:prstGeom prst="rect">
            <a:avLst/>
          </a:prstGeom>
        </p:spPr>
        <p:txBody>
          <a:bodyPr wrap="square" lIns="0" tIns="0" rIns="0" bIns="0" numCol="1" spcCol="360000" rtlCol="0">
            <a:noAutofit/>
          </a:bodyPr>
          <a:lstStyle/>
          <a:p>
            <a:pPr algn="l">
              <a:lnSpc>
                <a:spcPct val="110000"/>
              </a:lnSpc>
              <a:tabLst/>
            </a:pPr>
            <a:r>
              <a:rPr lang="en-US" sz="1800" dirty="0">
                <a:solidFill>
                  <a:schemeClr val="tx1">
                    <a:lumMod val="50000"/>
                  </a:schemeClr>
                </a:solidFill>
                <a:latin typeface="Montserrat Medium" panose="00000600000000000000" pitchFamily="2" charset="0"/>
                <a:ea typeface="Roboto Condensed Light" panose="02000000000000000000" pitchFamily="2" charset="0"/>
              </a:rPr>
              <a:t>Step</a:t>
            </a:r>
            <a:endParaRPr lang="en-CA" sz="1800" dirty="0">
              <a:solidFill>
                <a:schemeClr val="tx1">
                  <a:lumMod val="50000"/>
                </a:schemeClr>
              </a:solidFill>
              <a:latin typeface="Montserrat Medium" panose="00000600000000000000" pitchFamily="2" charset="0"/>
              <a:ea typeface="Roboto Condensed Light" panose="02000000000000000000" pitchFamily="2" charset="0"/>
            </a:endParaRPr>
          </a:p>
        </p:txBody>
      </p:sp>
      <p:sp>
        <p:nvSpPr>
          <p:cNvPr id="42" name="TextBox 41">
            <a:extLst>
              <a:ext uri="{FF2B5EF4-FFF2-40B4-BE49-F238E27FC236}">
                <a16:creationId xmlns:a16="http://schemas.microsoft.com/office/drawing/2014/main" id="{0FA3BD2F-B9EF-4DA5-8C82-00D7370B792D}"/>
              </a:ext>
            </a:extLst>
          </p:cNvPr>
          <p:cNvSpPr txBox="1"/>
          <p:nvPr/>
        </p:nvSpPr>
        <p:spPr>
          <a:xfrm>
            <a:off x="9372527" y="2570255"/>
            <a:ext cx="537509" cy="197181"/>
          </a:xfrm>
          <a:prstGeom prst="rect">
            <a:avLst/>
          </a:prstGeom>
        </p:spPr>
        <p:txBody>
          <a:bodyPr wrap="square" lIns="0" tIns="0" rIns="0" bIns="0" numCol="1" spcCol="360000" rtlCol="0">
            <a:noAutofit/>
          </a:bodyPr>
          <a:lstStyle/>
          <a:p>
            <a:pPr algn="l">
              <a:lnSpc>
                <a:spcPct val="110000"/>
              </a:lnSpc>
              <a:tabLst/>
            </a:pPr>
            <a:r>
              <a:rPr lang="en-US" sz="1800" dirty="0">
                <a:solidFill>
                  <a:schemeClr val="tx1">
                    <a:lumMod val="50000"/>
                  </a:schemeClr>
                </a:solidFill>
                <a:latin typeface="Montserrat Medium" panose="00000600000000000000" pitchFamily="2" charset="0"/>
                <a:ea typeface="Roboto Condensed Light" panose="02000000000000000000" pitchFamily="2" charset="0"/>
              </a:rPr>
              <a:t>Step</a:t>
            </a:r>
            <a:endParaRPr lang="en-CA" sz="1800" dirty="0">
              <a:solidFill>
                <a:schemeClr val="tx1">
                  <a:lumMod val="50000"/>
                </a:schemeClr>
              </a:solidFill>
              <a:latin typeface="Montserrat Medium" panose="00000600000000000000" pitchFamily="2" charset="0"/>
              <a:ea typeface="Roboto Condensed Light" panose="02000000000000000000" pitchFamily="2" charset="0"/>
            </a:endParaRPr>
          </a:p>
        </p:txBody>
      </p:sp>
    </p:spTree>
    <p:extLst>
      <p:ext uri="{BB962C8B-B14F-4D97-AF65-F5344CB8AC3E}">
        <p14:creationId xmlns:p14="http://schemas.microsoft.com/office/powerpoint/2010/main" val="13736238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E6CAC72-EE71-984F-87CD-B1A261DA6D68}"/>
              </a:ext>
            </a:extLst>
          </p:cNvPr>
          <p:cNvSpPr>
            <a:spLocks noGrp="1"/>
          </p:cNvSpPr>
          <p:nvPr>
            <p:ph type="body" sz="quarter" idx="10"/>
          </p:nvPr>
        </p:nvSpPr>
        <p:spPr/>
        <p:txBody>
          <a:bodyPr/>
          <a:lstStyle/>
          <a:p>
            <a:pPr marL="0" indent="0">
              <a:buNone/>
            </a:pPr>
            <a:r>
              <a:rPr lang="en-US" dirty="0">
                <a:latin typeface="Montserrat SemiBold"/>
              </a:rPr>
              <a:t>Increase Grant Application Success</a:t>
            </a:r>
            <a:endParaRPr lang="en-US" dirty="0"/>
          </a:p>
          <a:p>
            <a:pPr marL="0" indent="0">
              <a:buNone/>
            </a:pPr>
            <a:endParaRPr lang="en-US" dirty="0"/>
          </a:p>
        </p:txBody>
      </p:sp>
      <p:sp>
        <p:nvSpPr>
          <p:cNvPr id="3" name="Text Placeholder 2">
            <a:extLst>
              <a:ext uri="{FF2B5EF4-FFF2-40B4-BE49-F238E27FC236}">
                <a16:creationId xmlns:a16="http://schemas.microsoft.com/office/drawing/2014/main" id="{E41A5F77-EC63-3F46-B3D9-1379BC93D260}"/>
              </a:ext>
            </a:extLst>
          </p:cNvPr>
          <p:cNvSpPr>
            <a:spLocks noGrp="1"/>
          </p:cNvSpPr>
          <p:nvPr>
            <p:ph type="body" sz="quarter" idx="11"/>
          </p:nvPr>
        </p:nvSpPr>
        <p:spPr>
          <a:xfrm>
            <a:off x="650874" y="2794290"/>
            <a:ext cx="8429751" cy="1893887"/>
          </a:xfrm>
        </p:spPr>
        <p:txBody>
          <a:bodyPr/>
          <a:lstStyle/>
          <a:p>
            <a:pPr marL="0" indent="0">
              <a:buNone/>
            </a:pPr>
            <a:r>
              <a:rPr lang="en-US" dirty="0">
                <a:latin typeface="Exo"/>
              </a:rPr>
              <a:t>Enhance your organization's grant writing process.</a:t>
            </a:r>
          </a:p>
          <a:p>
            <a:pPr marL="0" indent="0">
              <a:buNone/>
            </a:pPr>
            <a:endParaRPr lang="en-US" dirty="0"/>
          </a:p>
        </p:txBody>
      </p:sp>
      <p:grpSp>
        <p:nvGrpSpPr>
          <p:cNvPr id="6" name="Group 5">
            <a:extLst>
              <a:ext uri="{FF2B5EF4-FFF2-40B4-BE49-F238E27FC236}">
                <a16:creationId xmlns:a16="http://schemas.microsoft.com/office/drawing/2014/main" id="{F8868313-D31B-4837-BA2B-6D683D2B7EB5}"/>
              </a:ext>
            </a:extLst>
          </p:cNvPr>
          <p:cNvGrpSpPr/>
          <p:nvPr/>
        </p:nvGrpSpPr>
        <p:grpSpPr>
          <a:xfrm>
            <a:off x="0" y="4767200"/>
            <a:ext cx="12193588" cy="969356"/>
            <a:chOff x="0" y="4767200"/>
            <a:chExt cx="12193588" cy="969356"/>
          </a:xfrm>
        </p:grpSpPr>
        <p:sp>
          <p:nvSpPr>
            <p:cNvPr id="7" name="Rectangle 6">
              <a:extLst>
                <a:ext uri="{FF2B5EF4-FFF2-40B4-BE49-F238E27FC236}">
                  <a16:creationId xmlns:a16="http://schemas.microsoft.com/office/drawing/2014/main" id="{4918D035-86B5-40A3-B15C-7B80E39A611B}"/>
                </a:ext>
              </a:extLst>
            </p:cNvPr>
            <p:cNvSpPr/>
            <p:nvPr/>
          </p:nvSpPr>
          <p:spPr>
            <a:xfrm>
              <a:off x="0" y="4767200"/>
              <a:ext cx="12193588" cy="902525"/>
            </a:xfrm>
            <a:prstGeom prst="rect">
              <a:avLst/>
            </a:prstGeom>
            <a:gradFill>
              <a:gsLst>
                <a:gs pos="99000">
                  <a:schemeClr val="bg1">
                    <a:alpha val="15000"/>
                  </a:schemeClr>
                </a:gs>
                <a:gs pos="0">
                  <a:srgbClr val="2576B7">
                    <a:alpha val="94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 name="TextBox 7">
              <a:extLst>
                <a:ext uri="{FF2B5EF4-FFF2-40B4-BE49-F238E27FC236}">
                  <a16:creationId xmlns:a16="http://schemas.microsoft.com/office/drawing/2014/main" id="{153C2CBB-654B-458B-8303-FD5F42A5A0C8}"/>
                </a:ext>
              </a:extLst>
            </p:cNvPr>
            <p:cNvSpPr txBox="1"/>
            <p:nvPr/>
          </p:nvSpPr>
          <p:spPr>
            <a:xfrm>
              <a:off x="707136" y="5182558"/>
              <a:ext cx="7498080" cy="553998"/>
            </a:xfrm>
            <a:prstGeom prst="rect">
              <a:avLst/>
            </a:prstGeom>
            <a:noFill/>
          </p:spPr>
          <p:txBody>
            <a:bodyPr wrap="square" lIns="0" tIns="0" rIns="0" bIns="0" rtlCol="0">
              <a:spAutoFit/>
            </a:bodyPr>
            <a:lstStyle/>
            <a:p>
              <a:pPr>
                <a:lnSpc>
                  <a:spcPts val="1600"/>
                </a:lnSpc>
              </a:pPr>
              <a:r>
                <a:rPr lang="en-US" sz="2800" spc="500" dirty="0">
                  <a:solidFill>
                    <a:schemeClr val="bg1"/>
                  </a:solidFill>
                  <a:latin typeface="Montserrat Medium" pitchFamily="2" charset="77"/>
                  <a:ea typeface="Roboto Condensed Light" panose="02000000000000000000" pitchFamily="2" charset="0"/>
                </a:rPr>
                <a:t>EXECUTIVE BRIEF</a:t>
              </a:r>
            </a:p>
            <a:p>
              <a:pPr>
                <a:lnSpc>
                  <a:spcPts val="1400"/>
                </a:lnSpc>
              </a:pPr>
              <a:br>
                <a:rPr lang="en-US" spc="500" dirty="0">
                  <a:solidFill>
                    <a:srgbClr val="2576B7"/>
                  </a:solidFill>
                  <a:latin typeface="Montserrat" pitchFamily="2" charset="77"/>
                </a:rPr>
              </a:br>
              <a:endParaRPr lang="en-US" spc="500" dirty="0">
                <a:solidFill>
                  <a:srgbClr val="2576B7"/>
                </a:solidFill>
                <a:latin typeface="Montserrat" pitchFamily="2" charset="77"/>
              </a:endParaRPr>
            </a:p>
          </p:txBody>
        </p:sp>
      </p:grpSp>
    </p:spTree>
    <p:extLst>
      <p:ext uri="{BB962C8B-B14F-4D97-AF65-F5344CB8AC3E}">
        <p14:creationId xmlns:p14="http://schemas.microsoft.com/office/powerpoint/2010/main" val="300340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4BE87D-1B3A-C148-99E8-F80C50325912}"/>
              </a:ext>
            </a:extLst>
          </p:cNvPr>
          <p:cNvSpPr>
            <a:spLocks noGrp="1"/>
          </p:cNvSpPr>
          <p:nvPr>
            <p:ph type="title"/>
          </p:nvPr>
        </p:nvSpPr>
        <p:spPr/>
        <p:txBody>
          <a:bodyPr>
            <a:noAutofit/>
          </a:bodyPr>
          <a:lstStyle/>
          <a:p>
            <a:r>
              <a:rPr lang="en-US" dirty="0">
                <a:solidFill>
                  <a:srgbClr val="2576B7"/>
                </a:solidFill>
              </a:rPr>
              <a:t>Analyst</a:t>
            </a:r>
            <a:br>
              <a:rPr lang="en-US" dirty="0">
                <a:solidFill>
                  <a:srgbClr val="2576B7"/>
                </a:solidFill>
              </a:rPr>
            </a:br>
            <a:r>
              <a:rPr lang="en-US" dirty="0">
                <a:solidFill>
                  <a:srgbClr val="2576B7"/>
                </a:solidFill>
              </a:rPr>
              <a:t>perspective</a:t>
            </a:r>
          </a:p>
        </p:txBody>
      </p:sp>
      <p:sp>
        <p:nvSpPr>
          <p:cNvPr id="3" name="Text Placeholder 2">
            <a:extLst>
              <a:ext uri="{FF2B5EF4-FFF2-40B4-BE49-F238E27FC236}">
                <a16:creationId xmlns:a16="http://schemas.microsoft.com/office/drawing/2014/main" id="{3689B9D3-E749-9E4F-B868-F1D6E60CDACB}"/>
              </a:ext>
            </a:extLst>
          </p:cNvPr>
          <p:cNvSpPr>
            <a:spLocks noGrp="1"/>
          </p:cNvSpPr>
          <p:nvPr>
            <p:ph type="body" sz="quarter" idx="11"/>
          </p:nvPr>
        </p:nvSpPr>
        <p:spPr>
          <a:xfrm>
            <a:off x="367656" y="1667938"/>
            <a:ext cx="3975744" cy="1361012"/>
          </a:xfrm>
        </p:spPr>
        <p:txBody>
          <a:bodyPr lIns="0" tIns="0" rIns="0" bIns="0" anchor="t">
            <a:noAutofit/>
          </a:bodyPr>
          <a:lstStyle/>
          <a:p>
            <a:r>
              <a:rPr lang="en-CA" dirty="0">
                <a:latin typeface="Montserrat Medium"/>
                <a:cs typeface="Arial"/>
              </a:rPr>
              <a:t>Your organization deserves to be awarded more grants. Write better applications and obtain more funding. </a:t>
            </a:r>
            <a:endParaRPr lang="en-US" dirty="0"/>
          </a:p>
        </p:txBody>
      </p:sp>
      <p:sp>
        <p:nvSpPr>
          <p:cNvPr id="5" name="Text Placeholder 4">
            <a:extLst>
              <a:ext uri="{FF2B5EF4-FFF2-40B4-BE49-F238E27FC236}">
                <a16:creationId xmlns:a16="http://schemas.microsoft.com/office/drawing/2014/main" id="{6CDA48C0-BB8D-0447-AF41-29869BBEE7C7}"/>
              </a:ext>
            </a:extLst>
          </p:cNvPr>
          <p:cNvSpPr>
            <a:spLocks noGrp="1"/>
          </p:cNvSpPr>
          <p:nvPr>
            <p:ph type="body" sz="quarter" idx="14"/>
          </p:nvPr>
        </p:nvSpPr>
        <p:spPr>
          <a:xfrm>
            <a:off x="5243286" y="1753405"/>
            <a:ext cx="6661150" cy="3086058"/>
          </a:xfrm>
          <a:prstGeom prst="rect">
            <a:avLst/>
          </a:prstGeom>
        </p:spPr>
        <p:txBody>
          <a:bodyPr lIns="0" tIns="0" rIns="0" bIns="0" anchor="t">
            <a:noAutofit/>
          </a:bodyPr>
          <a:lstStyle/>
          <a:p>
            <a:pPr marL="0" marR="2540" indent="0">
              <a:lnSpc>
                <a:spcPct val="101000"/>
              </a:lnSpc>
              <a:spcBef>
                <a:spcPts val="58"/>
              </a:spcBef>
              <a:buNone/>
            </a:pPr>
            <a:r>
              <a:rPr lang="en-US" sz="1500" dirty="0">
                <a:latin typeface="Roboto Condensed Light"/>
                <a:ea typeface="Roboto Condensed Light"/>
              </a:rPr>
              <a:t>Grant writing needs to be an organized and systematic component of your organization’s daily functions to consistently secure funding. When grants are identified and applied for in an ad hoc manner, it reduces your organization’s chances of being awarded these grants. Moreover, there are many common mistakes those writing grant applications make – especially when this is not part of their regular responsibilities. </a:t>
            </a:r>
            <a:endParaRPr lang="en-US" dirty="0"/>
          </a:p>
          <a:p>
            <a:pPr marL="0" marR="2540" indent="0">
              <a:lnSpc>
                <a:spcPct val="101000"/>
              </a:lnSpc>
              <a:spcBef>
                <a:spcPts val="58"/>
              </a:spcBef>
              <a:buNone/>
            </a:pPr>
            <a:r>
              <a:rPr lang="en-US" sz="1500" dirty="0">
                <a:latin typeface="Roboto Condensed Light"/>
                <a:ea typeface="Roboto Condensed Light"/>
              </a:rPr>
              <a:t>Bring structure to this process by first identifying funding opportunities that can support the priorities of your organization and its various departments and divisions. Next, prioritize the grant funding opportunities that have the highest chances of success. Apply best practices when writing and submitting the grant applications. Use learnings from unsuccessful applications as an opportunity to develop your organization’s grant writing capabilities and enhance your organization’s chances of being awarded future grants. </a:t>
            </a:r>
            <a:endParaRPr lang="en-US" sz="1500" dirty="0"/>
          </a:p>
        </p:txBody>
      </p:sp>
      <p:sp>
        <p:nvSpPr>
          <p:cNvPr id="6" name="Rectangle 5">
            <a:extLst>
              <a:ext uri="{FF2B5EF4-FFF2-40B4-BE49-F238E27FC236}">
                <a16:creationId xmlns:a16="http://schemas.microsoft.com/office/drawing/2014/main" id="{CA77F5FC-FE14-7A4D-AA82-AFE3CFD0AC20}"/>
              </a:ext>
            </a:extLst>
          </p:cNvPr>
          <p:cNvSpPr/>
          <p:nvPr/>
        </p:nvSpPr>
        <p:spPr>
          <a:xfrm>
            <a:off x="5232400" y="4839462"/>
            <a:ext cx="6624638" cy="54000"/>
          </a:xfrm>
          <a:prstGeom prst="rect">
            <a:avLst/>
          </a:prstGeom>
          <a:solidFill>
            <a:srgbClr val="2576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1" name="Text Placeholder 7">
            <a:extLst>
              <a:ext uri="{FF2B5EF4-FFF2-40B4-BE49-F238E27FC236}">
                <a16:creationId xmlns:a16="http://schemas.microsoft.com/office/drawing/2014/main" id="{EF35059F-4844-4FA2-9451-CD54F28F03D6}"/>
              </a:ext>
            </a:extLst>
          </p:cNvPr>
          <p:cNvSpPr txBox="1">
            <a:spLocks/>
          </p:cNvSpPr>
          <p:nvPr/>
        </p:nvSpPr>
        <p:spPr>
          <a:xfrm>
            <a:off x="5223715" y="5120691"/>
            <a:ext cx="3345519" cy="1269682"/>
          </a:xfrm>
          <a:prstGeom prst="rect">
            <a:avLst/>
          </a:prstGeom>
        </p:spPr>
        <p:txBody>
          <a:bodyPr lIns="0" tIns="0" rIns="0" bIns="0" anchor="t">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ontserrat SemiBold"/>
                <a:cs typeface="Arial"/>
              </a:rPr>
              <a:t>Larry Fretz</a:t>
            </a:r>
            <a:br>
              <a:rPr lang="en-US" dirty="0"/>
            </a:br>
            <a:r>
              <a:rPr lang="en-US" dirty="0">
                <a:latin typeface="Montserrat Light"/>
                <a:cs typeface="Arial"/>
              </a:rPr>
              <a:t>Practice Lead, Industry</a:t>
            </a:r>
            <a:endParaRPr lang="en-CA" dirty="0">
              <a:latin typeface="Montserrat Light"/>
              <a:cs typeface="Arial"/>
            </a:endParaRPr>
          </a:p>
          <a:p>
            <a:r>
              <a:rPr lang="en-US" dirty="0">
                <a:latin typeface="Montserrat Light"/>
                <a:cs typeface="Arial"/>
              </a:rPr>
              <a:t>Info-Tech Research Group</a:t>
            </a:r>
            <a:endParaRPr lang="en-CA" dirty="0">
              <a:latin typeface="Montserrat Light"/>
              <a:cs typeface="Arial"/>
            </a:endParaRPr>
          </a:p>
        </p:txBody>
      </p:sp>
      <p:sp>
        <p:nvSpPr>
          <p:cNvPr id="12" name="Text Placeholder 7">
            <a:extLst>
              <a:ext uri="{FF2B5EF4-FFF2-40B4-BE49-F238E27FC236}">
                <a16:creationId xmlns:a16="http://schemas.microsoft.com/office/drawing/2014/main" id="{0ED3424B-F620-456F-817B-1B2C4A43939E}"/>
              </a:ext>
            </a:extLst>
          </p:cNvPr>
          <p:cNvSpPr txBox="1">
            <a:spLocks/>
          </p:cNvSpPr>
          <p:nvPr/>
        </p:nvSpPr>
        <p:spPr>
          <a:xfrm>
            <a:off x="8683290" y="5120691"/>
            <a:ext cx="3345519" cy="1269682"/>
          </a:xfrm>
          <a:prstGeom prst="rect">
            <a:avLst/>
          </a:prstGeom>
        </p:spPr>
        <p:txBody>
          <a:bodyPr lIns="0" tIns="0" rIns="0" bIns="0" anchor="t">
            <a:noAutofit/>
          </a:bodyPr>
          <a:lstStyle>
            <a:lvl1pPr marL="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SemiBold" pitchFamily="2" charset="77"/>
                <a:ea typeface="+mn-ea"/>
                <a:cs typeface="Arial" panose="020B0604020202020204" pitchFamily="34" charset="0"/>
              </a:defRPr>
            </a:lvl1pPr>
            <a:lvl2pPr marL="4572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2pPr>
            <a:lvl3pPr marL="9144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3pPr>
            <a:lvl4pPr marL="13716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4pPr>
            <a:lvl5pPr marL="1828800" indent="0" algn="l" defTabSz="914400" rtl="0" eaLnBrk="1" latinLnBrk="0" hangingPunct="1">
              <a:lnSpc>
                <a:spcPct val="110000"/>
              </a:lnSpc>
              <a:spcBef>
                <a:spcPts val="0"/>
              </a:spcBef>
              <a:buFont typeface="Arial" panose="020B0604020202020204" pitchFamily="34" charset="0"/>
              <a:buNone/>
              <a:defRPr sz="1200" b="0" i="0" kern="1200">
                <a:solidFill>
                  <a:srgbClr val="2576B7"/>
                </a:solidFill>
                <a:latin typeface="Montserrat Light" pitchFamily="2" charset="77"/>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latin typeface="Montserrat SemiBold"/>
                <a:cs typeface="Arial"/>
              </a:rPr>
              <a:t>Brittany Lutes</a:t>
            </a:r>
            <a:br>
              <a:rPr lang="en-US" dirty="0"/>
            </a:br>
            <a:r>
              <a:rPr lang="en-US" dirty="0">
                <a:latin typeface="Montserrat Light"/>
                <a:cs typeface="Arial"/>
              </a:rPr>
              <a:t>Research Analyst, Industry</a:t>
            </a:r>
            <a:endParaRPr lang="en-US" dirty="0">
              <a:latin typeface="Montserrat Light" panose="020B0604020202020204" charset="0"/>
            </a:endParaRPr>
          </a:p>
          <a:p>
            <a:r>
              <a:rPr lang="en-US" dirty="0">
                <a:latin typeface="Montserrat Light" panose="020B0604020202020204" charset="0"/>
              </a:rPr>
              <a:t>Info-Tech Research Group</a:t>
            </a:r>
            <a:endParaRPr lang="en-CA" dirty="0">
              <a:latin typeface="Montserrat Light" panose="020B0604020202020204" charset="0"/>
            </a:endParaRPr>
          </a:p>
        </p:txBody>
      </p:sp>
      <p:pic>
        <p:nvPicPr>
          <p:cNvPr id="13" name="Picture 12" descr="A person standing in front of a brick building&#10;&#10;Description automatically generated">
            <a:extLst>
              <a:ext uri="{FF2B5EF4-FFF2-40B4-BE49-F238E27FC236}">
                <a16:creationId xmlns:a16="http://schemas.microsoft.com/office/drawing/2014/main" id="{CFA6F8D2-E389-4DBE-BEE4-878BA741B1BB}"/>
              </a:ext>
            </a:extLst>
          </p:cNvPr>
          <p:cNvPicPr>
            <a:picLocks noChangeAspect="1"/>
          </p:cNvPicPr>
          <p:nvPr/>
        </p:nvPicPr>
        <p:blipFill rotWithShape="1">
          <a:blip r:embed="rId3" cstate="print">
            <a:grayscl/>
            <a:extLst>
              <a:ext uri="{BEBA8EAE-BF5A-486C-A8C5-ECC9F3942E4B}">
                <a14:imgProps xmlns:a14="http://schemas.microsoft.com/office/drawing/2010/main">
                  <a14:imgLayer r:embed="rId4">
                    <a14:imgEffect>
                      <a14:colorTemperature colorTemp="5300"/>
                    </a14:imgEffect>
                    <a14:imgEffect>
                      <a14:saturation sat="0"/>
                    </a14:imgEffect>
                  </a14:imgLayer>
                </a14:imgProps>
              </a:ext>
              <a:ext uri="{28A0092B-C50C-407E-A947-70E740481C1C}">
                <a14:useLocalDpi xmlns:a14="http://schemas.microsoft.com/office/drawing/2010/main" val="0"/>
              </a:ext>
            </a:extLst>
          </a:blip>
          <a:srcRect/>
          <a:stretch/>
        </p:blipFill>
        <p:spPr>
          <a:xfrm>
            <a:off x="2580182" y="3441503"/>
            <a:ext cx="1649140" cy="2165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4" name="Picture 13" descr="A person wearing a suit and tie&#10;&#10;Description automatically generated">
            <a:extLst>
              <a:ext uri="{FF2B5EF4-FFF2-40B4-BE49-F238E27FC236}">
                <a16:creationId xmlns:a16="http://schemas.microsoft.com/office/drawing/2014/main" id="{15B5A926-C14B-4E61-BA3E-EE70C9825C6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484566" y="3441503"/>
            <a:ext cx="1713791" cy="21656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380227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9F5F89-FF8D-5F49-8452-D4CC10E288E8}"/>
              </a:ext>
            </a:extLst>
          </p:cNvPr>
          <p:cNvPicPr>
            <a:picLocks noChangeAspect="1"/>
          </p:cNvPicPr>
          <p:nvPr/>
        </p:nvPicPr>
        <p:blipFill>
          <a:blip r:embed="rId3" cstate="screen">
            <a:alphaModFix amt="50000"/>
            <a:extLst>
              <a:ext uri="{28A0092B-C50C-407E-A947-70E740481C1C}">
                <a14:useLocalDpi xmlns:a14="http://schemas.microsoft.com/office/drawing/2010/main"/>
              </a:ext>
            </a:extLst>
          </a:blip>
          <a:stretch>
            <a:fillRect/>
          </a:stretch>
        </p:blipFill>
        <p:spPr>
          <a:xfrm>
            <a:off x="-853710" y="1843701"/>
            <a:ext cx="5994371" cy="3373199"/>
          </a:xfrm>
          <a:prstGeom prst="rect">
            <a:avLst/>
          </a:prstGeom>
        </p:spPr>
      </p:pic>
      <p:pic>
        <p:nvPicPr>
          <p:cNvPr id="11" name="Picture 10">
            <a:extLst>
              <a:ext uri="{FF2B5EF4-FFF2-40B4-BE49-F238E27FC236}">
                <a16:creationId xmlns:a16="http://schemas.microsoft.com/office/drawing/2014/main" id="{C05D3A47-8F5D-9647-A863-1DE56A91E3A4}"/>
              </a:ext>
            </a:extLst>
          </p:cNvPr>
          <p:cNvPicPr>
            <a:picLocks noChangeAspect="1"/>
          </p:cNvPicPr>
          <p:nvPr/>
        </p:nvPicPr>
        <p:blipFill>
          <a:blip r:embed="rId4" cstate="screen">
            <a:alphaModFix amt="50000"/>
            <a:extLst>
              <a:ext uri="{28A0092B-C50C-407E-A947-70E740481C1C}">
                <a14:useLocalDpi xmlns:a14="http://schemas.microsoft.com/office/drawing/2010/main"/>
              </a:ext>
            </a:extLst>
          </a:blip>
          <a:stretch>
            <a:fillRect/>
          </a:stretch>
        </p:blipFill>
        <p:spPr>
          <a:xfrm>
            <a:off x="3086894" y="1742101"/>
            <a:ext cx="5994372" cy="3373199"/>
          </a:xfrm>
          <a:prstGeom prst="rect">
            <a:avLst/>
          </a:prstGeom>
        </p:spPr>
      </p:pic>
      <p:pic>
        <p:nvPicPr>
          <p:cNvPr id="12" name="Picture 11">
            <a:extLst>
              <a:ext uri="{FF2B5EF4-FFF2-40B4-BE49-F238E27FC236}">
                <a16:creationId xmlns:a16="http://schemas.microsoft.com/office/drawing/2014/main" id="{05757B9C-9790-5541-AD21-63015BF19168}"/>
              </a:ext>
            </a:extLst>
          </p:cNvPr>
          <p:cNvPicPr>
            <a:picLocks noChangeAspect="1"/>
          </p:cNvPicPr>
          <p:nvPr/>
        </p:nvPicPr>
        <p:blipFill>
          <a:blip r:embed="rId5" cstate="screen">
            <a:alphaModFix amt="50000"/>
            <a:extLst>
              <a:ext uri="{28A0092B-C50C-407E-A947-70E740481C1C}">
                <a14:useLocalDpi xmlns:a14="http://schemas.microsoft.com/office/drawing/2010/main"/>
              </a:ext>
            </a:extLst>
          </a:blip>
          <a:stretch>
            <a:fillRect/>
          </a:stretch>
        </p:blipFill>
        <p:spPr>
          <a:xfrm>
            <a:off x="6934995" y="1742101"/>
            <a:ext cx="5994637" cy="3373349"/>
          </a:xfrm>
          <a:prstGeom prst="rect">
            <a:avLst/>
          </a:prstGeom>
        </p:spPr>
      </p:pic>
      <p:sp>
        <p:nvSpPr>
          <p:cNvPr id="13" name="Rectangle 12">
            <a:extLst>
              <a:ext uri="{FF2B5EF4-FFF2-40B4-BE49-F238E27FC236}">
                <a16:creationId xmlns:a16="http://schemas.microsoft.com/office/drawing/2014/main" id="{81A7BD8C-6502-A549-A087-5E557EF075FB}"/>
              </a:ext>
            </a:extLst>
          </p:cNvPr>
          <p:cNvSpPr/>
          <p:nvPr/>
        </p:nvSpPr>
        <p:spPr>
          <a:xfrm>
            <a:off x="370864" y="4841832"/>
            <a:ext cx="3708401" cy="54000"/>
          </a:xfrm>
          <a:prstGeom prst="rect">
            <a:avLst/>
          </a:prstGeom>
          <a:solidFill>
            <a:srgbClr val="B325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4" name="Rectangle 13">
            <a:extLst>
              <a:ext uri="{FF2B5EF4-FFF2-40B4-BE49-F238E27FC236}">
                <a16:creationId xmlns:a16="http://schemas.microsoft.com/office/drawing/2014/main" id="{05BCA3C4-18C9-9845-B05E-44B99BE411EC}"/>
              </a:ext>
            </a:extLst>
          </p:cNvPr>
          <p:cNvSpPr/>
          <p:nvPr/>
        </p:nvSpPr>
        <p:spPr>
          <a:xfrm>
            <a:off x="4260850" y="4841832"/>
            <a:ext cx="3708401" cy="54000"/>
          </a:xfrm>
          <a:prstGeom prst="rect">
            <a:avLst/>
          </a:prstGeom>
          <a:solidFill>
            <a:srgbClr val="F17A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15" name="Rectangle 14">
            <a:extLst>
              <a:ext uri="{FF2B5EF4-FFF2-40B4-BE49-F238E27FC236}">
                <a16:creationId xmlns:a16="http://schemas.microsoft.com/office/drawing/2014/main" id="{8B947AAF-002F-4B47-B7A1-5BED7E696C90}"/>
              </a:ext>
            </a:extLst>
          </p:cNvPr>
          <p:cNvSpPr/>
          <p:nvPr/>
        </p:nvSpPr>
        <p:spPr>
          <a:xfrm>
            <a:off x="8169825" y="4841832"/>
            <a:ext cx="3708401" cy="54000"/>
          </a:xfrm>
          <a:prstGeom prst="rect">
            <a:avLst/>
          </a:prstGeom>
          <a:solidFill>
            <a:srgbClr val="2B9E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latin typeface="Roboto Condensed Light" panose="02000000000000000000" pitchFamily="2" charset="0"/>
            </a:endParaRPr>
          </a:p>
        </p:txBody>
      </p:sp>
      <p:sp>
        <p:nvSpPr>
          <p:cNvPr id="2" name="Title 1">
            <a:extLst>
              <a:ext uri="{FF2B5EF4-FFF2-40B4-BE49-F238E27FC236}">
                <a16:creationId xmlns:a16="http://schemas.microsoft.com/office/drawing/2014/main" id="{BDBEB923-D4F6-E94C-814E-8C31A0E743B5}"/>
              </a:ext>
            </a:extLst>
          </p:cNvPr>
          <p:cNvSpPr>
            <a:spLocks noGrp="1"/>
          </p:cNvSpPr>
          <p:nvPr>
            <p:ph type="title"/>
          </p:nvPr>
        </p:nvSpPr>
        <p:spPr/>
        <p:txBody>
          <a:bodyPr/>
          <a:lstStyle/>
          <a:p>
            <a:r>
              <a:rPr lang="en-CA" spc="-79" dirty="0"/>
              <a:t>E</a:t>
            </a:r>
            <a:r>
              <a:rPr lang="en-CA" spc="-130" dirty="0"/>
              <a:t>x</a:t>
            </a:r>
            <a:r>
              <a:rPr lang="en-CA" spc="-79" dirty="0"/>
              <a:t>ecuti</a:t>
            </a:r>
            <a:r>
              <a:rPr lang="en-CA" spc="-158" dirty="0"/>
              <a:t>v</a:t>
            </a:r>
            <a:r>
              <a:rPr lang="en-CA" spc="-3" dirty="0"/>
              <a:t>e </a:t>
            </a:r>
            <a:r>
              <a:rPr lang="en-CA" spc="-42" dirty="0"/>
              <a:t>summary</a:t>
            </a:r>
            <a:endParaRPr lang="en-US" dirty="0"/>
          </a:p>
        </p:txBody>
      </p:sp>
      <p:sp>
        <p:nvSpPr>
          <p:cNvPr id="5" name="Text Placeholder 4">
            <a:extLst>
              <a:ext uri="{FF2B5EF4-FFF2-40B4-BE49-F238E27FC236}">
                <a16:creationId xmlns:a16="http://schemas.microsoft.com/office/drawing/2014/main" id="{80005E5B-FABC-E34E-BB01-080338E4F048}"/>
              </a:ext>
            </a:extLst>
          </p:cNvPr>
          <p:cNvSpPr>
            <a:spLocks noGrp="1"/>
          </p:cNvSpPr>
          <p:nvPr>
            <p:ph type="body" sz="quarter" idx="13"/>
          </p:nvPr>
        </p:nvSpPr>
        <p:spPr/>
        <p:txBody>
          <a:bodyPr/>
          <a:lstStyle/>
          <a:p>
            <a:r>
              <a:rPr lang="en-US" dirty="0"/>
              <a:t>Your challenge</a:t>
            </a:r>
          </a:p>
        </p:txBody>
      </p:sp>
      <p:sp>
        <p:nvSpPr>
          <p:cNvPr id="7" name="Text Placeholder 6">
            <a:extLst>
              <a:ext uri="{FF2B5EF4-FFF2-40B4-BE49-F238E27FC236}">
                <a16:creationId xmlns:a16="http://schemas.microsoft.com/office/drawing/2014/main" id="{59A6EC1C-F28C-7B4C-8F22-A6457C4B8A70}"/>
              </a:ext>
            </a:extLst>
          </p:cNvPr>
          <p:cNvSpPr>
            <a:spLocks noGrp="1"/>
          </p:cNvSpPr>
          <p:nvPr>
            <p:ph type="body" sz="quarter" idx="15"/>
          </p:nvPr>
        </p:nvSpPr>
        <p:spPr/>
        <p:txBody>
          <a:bodyPr/>
          <a:lstStyle/>
          <a:p>
            <a:r>
              <a:rPr lang="en-US" dirty="0"/>
              <a:t>Common obstacles</a:t>
            </a:r>
          </a:p>
        </p:txBody>
      </p:sp>
      <p:sp>
        <p:nvSpPr>
          <p:cNvPr id="9" name="Text Placeholder 8">
            <a:extLst>
              <a:ext uri="{FF2B5EF4-FFF2-40B4-BE49-F238E27FC236}">
                <a16:creationId xmlns:a16="http://schemas.microsoft.com/office/drawing/2014/main" id="{6C42E00F-3E3D-DB41-AFB7-AF68944040C3}"/>
              </a:ext>
            </a:extLst>
          </p:cNvPr>
          <p:cNvSpPr>
            <a:spLocks noGrp="1"/>
          </p:cNvSpPr>
          <p:nvPr>
            <p:ph type="body" sz="quarter" idx="17"/>
          </p:nvPr>
        </p:nvSpPr>
        <p:spPr/>
        <p:txBody>
          <a:bodyPr/>
          <a:lstStyle/>
          <a:p>
            <a:r>
              <a:rPr lang="en-US" dirty="0"/>
              <a:t>Info-Tech’s approach</a:t>
            </a:r>
          </a:p>
        </p:txBody>
      </p:sp>
      <p:sp>
        <p:nvSpPr>
          <p:cNvPr id="4" name="Text Placeholder 3">
            <a:extLst>
              <a:ext uri="{FF2B5EF4-FFF2-40B4-BE49-F238E27FC236}">
                <a16:creationId xmlns:a16="http://schemas.microsoft.com/office/drawing/2014/main" id="{27793FA1-A38B-2C4F-AAC9-FBF515D54EB3}"/>
              </a:ext>
            </a:extLst>
          </p:cNvPr>
          <p:cNvSpPr>
            <a:spLocks noGrp="1"/>
          </p:cNvSpPr>
          <p:nvPr>
            <p:ph type="body" sz="quarter" idx="18"/>
          </p:nvPr>
        </p:nvSpPr>
        <p:spPr>
          <a:prstGeom prst="rect">
            <a:avLst/>
          </a:prstGeom>
        </p:spPr>
        <p:txBody>
          <a:bodyPr lIns="0" tIns="0" rIns="0" bIns="0" numCol="1" spcCol="292608" anchor="t"/>
          <a:lstStyle/>
          <a:p>
            <a:pPr marL="0" indent="0">
              <a:lnSpc>
                <a:spcPts val="1800"/>
              </a:lnSpc>
              <a:buNone/>
            </a:pPr>
            <a:r>
              <a:rPr lang="en-US" dirty="0">
                <a:latin typeface="Roboto Condensed Light"/>
                <a:ea typeface="Roboto Condensed Light"/>
              </a:rPr>
              <a:t>Your organization is unable to pursue projects and initiatives because:</a:t>
            </a:r>
            <a:endParaRPr lang="en-CA" dirty="0">
              <a:solidFill>
                <a:srgbClr val="000000"/>
              </a:solidFill>
              <a:latin typeface="Roboto Condensed Light"/>
              <a:ea typeface="Roboto Condensed Light"/>
            </a:endParaRPr>
          </a:p>
          <a:p>
            <a:pPr marL="179070" indent="-179070">
              <a:lnSpc>
                <a:spcPts val="1800"/>
              </a:lnSpc>
            </a:pPr>
            <a:r>
              <a:rPr lang="en-CA" dirty="0"/>
              <a:t>It does not have access to sufficient funding.</a:t>
            </a:r>
            <a:endParaRPr lang="en-CA" dirty="0">
              <a:solidFill>
                <a:srgbClr val="000000"/>
              </a:solidFill>
            </a:endParaRPr>
          </a:p>
          <a:p>
            <a:pPr marL="179070" indent="-179070">
              <a:lnSpc>
                <a:spcPts val="1800"/>
              </a:lnSpc>
            </a:pPr>
            <a:r>
              <a:rPr lang="en-CA" dirty="0">
                <a:latin typeface="Roboto Condensed Light"/>
                <a:ea typeface="Roboto Condensed Light"/>
              </a:rPr>
              <a:t>Writing grants is not prioritized by the organization.</a:t>
            </a:r>
            <a:endParaRPr lang="en-CA" dirty="0">
              <a:solidFill>
                <a:srgbClr val="000000"/>
              </a:solidFill>
              <a:latin typeface="Roboto Condensed Light"/>
              <a:ea typeface="Roboto Condensed Light"/>
            </a:endParaRPr>
          </a:p>
          <a:p>
            <a:pPr marL="0" indent="0">
              <a:lnSpc>
                <a:spcPts val="1800"/>
              </a:lnSpc>
              <a:buNone/>
            </a:pPr>
            <a:r>
              <a:rPr lang="en-US" dirty="0">
                <a:latin typeface="Roboto Condensed Light"/>
                <a:ea typeface="Roboto Condensed Light"/>
              </a:rPr>
              <a:t>As a result, the organization (or its divisions and/or departments) is required to seek out and apply for grants to secure the funding that will provide the necessary financial support.</a:t>
            </a:r>
            <a:endParaRPr lang="en-CA" dirty="0">
              <a:solidFill>
                <a:srgbClr val="000000"/>
              </a:solidFill>
              <a:latin typeface="Roboto Condensed Light"/>
              <a:ea typeface="Roboto Condensed Light"/>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6" name="Text Placeholder 5">
            <a:extLst>
              <a:ext uri="{FF2B5EF4-FFF2-40B4-BE49-F238E27FC236}">
                <a16:creationId xmlns:a16="http://schemas.microsoft.com/office/drawing/2014/main" id="{A7C9325C-82FA-1447-94F3-75405DB036ED}"/>
              </a:ext>
            </a:extLst>
          </p:cNvPr>
          <p:cNvSpPr>
            <a:spLocks noGrp="1"/>
          </p:cNvSpPr>
          <p:nvPr>
            <p:ph type="body" sz="quarter" idx="19"/>
          </p:nvPr>
        </p:nvSpPr>
        <p:spPr>
          <a:prstGeom prst="rect">
            <a:avLst/>
          </a:prstGeom>
        </p:spPr>
        <p:txBody>
          <a:bodyPr lIns="0" tIns="0" rIns="0" bIns="0" numCol="1" spcCol="292608" anchor="t"/>
          <a:lstStyle/>
          <a:p>
            <a:pPr marL="0" lvl="2" indent="0">
              <a:buNone/>
            </a:pPr>
            <a:r>
              <a:rPr lang="en-US" dirty="0">
                <a:latin typeface="Roboto Condensed Light"/>
                <a:ea typeface="Roboto Condensed Light"/>
              </a:rPr>
              <a:t>Grants are found and applied to in an ad hoc manner by employees of the organization because:</a:t>
            </a:r>
            <a:endParaRPr lang="en-CA" dirty="0">
              <a:latin typeface="Roboto Condensed Light"/>
              <a:ea typeface="Roboto Condensed Light"/>
            </a:endParaRPr>
          </a:p>
          <a:p>
            <a:pPr marL="179070" indent="-179070">
              <a:lnSpc>
                <a:spcPts val="1800"/>
              </a:lnSpc>
            </a:pPr>
            <a:r>
              <a:rPr lang="en-CA" dirty="0">
                <a:solidFill>
                  <a:srgbClr val="000000"/>
                </a:solidFill>
              </a:rPr>
              <a:t>Other responsibilities demand the employees’ time and resources. </a:t>
            </a:r>
          </a:p>
          <a:p>
            <a:pPr marL="179070" indent="-179070">
              <a:lnSpc>
                <a:spcPts val="1800"/>
              </a:lnSpc>
            </a:pPr>
            <a:r>
              <a:rPr lang="en-CA" dirty="0">
                <a:solidFill>
                  <a:srgbClr val="000000"/>
                </a:solidFill>
              </a:rPr>
              <a:t>Selecting and prioritizing grant funding opportunities is not formalized.</a:t>
            </a:r>
          </a:p>
          <a:p>
            <a:pPr marL="179070" indent="-179070">
              <a:lnSpc>
                <a:spcPts val="1800"/>
              </a:lnSpc>
            </a:pPr>
            <a:r>
              <a:rPr lang="en-CA" dirty="0">
                <a:solidFill>
                  <a:srgbClr val="000000"/>
                </a:solidFill>
              </a:rPr>
              <a:t>Grants require too much time.</a:t>
            </a:r>
          </a:p>
          <a:p>
            <a:pPr marL="0" indent="0">
              <a:lnSpc>
                <a:spcPts val="1800"/>
              </a:lnSpc>
              <a:buNone/>
            </a:pPr>
            <a:r>
              <a:rPr lang="en-CA" dirty="0"/>
              <a:t>As a result, applications are submitted that are incomplete, not in alignment with guidelines, and/or missing critical components.</a:t>
            </a: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a:p>
            <a:pPr marL="0" indent="0">
              <a:lnSpc>
                <a:spcPts val="1800"/>
              </a:lnSpc>
              <a:buNone/>
            </a:pPr>
            <a:endParaRPr lang="en-CA" dirty="0">
              <a:solidFill>
                <a:srgbClr val="000000"/>
              </a:solidFill>
            </a:endParaRPr>
          </a:p>
        </p:txBody>
      </p:sp>
      <p:sp>
        <p:nvSpPr>
          <p:cNvPr id="8" name="Text Placeholder 7">
            <a:extLst>
              <a:ext uri="{FF2B5EF4-FFF2-40B4-BE49-F238E27FC236}">
                <a16:creationId xmlns:a16="http://schemas.microsoft.com/office/drawing/2014/main" id="{90AD9441-D636-F047-A10D-3ADBEEBBB987}"/>
              </a:ext>
            </a:extLst>
          </p:cNvPr>
          <p:cNvSpPr>
            <a:spLocks noGrp="1"/>
          </p:cNvSpPr>
          <p:nvPr>
            <p:ph type="body" sz="quarter" idx="20"/>
          </p:nvPr>
        </p:nvSpPr>
        <p:spPr>
          <a:prstGeom prst="rect">
            <a:avLst/>
          </a:prstGeom>
        </p:spPr>
        <p:txBody>
          <a:bodyPr lIns="0" tIns="0" rIns="0" bIns="0" numCol="1" spcCol="292608" anchor="t"/>
          <a:lstStyle/>
          <a:p>
            <a:pPr marL="179070" indent="-179070">
              <a:lnSpc>
                <a:spcPts val="1800"/>
              </a:lnSpc>
            </a:pPr>
            <a:r>
              <a:rPr lang="en-US" dirty="0">
                <a:latin typeface="Roboto Condensed Light"/>
                <a:ea typeface="Roboto Condensed Light"/>
              </a:rPr>
              <a:t>Our approach is to optimize your organization’s grant application process with key insights and best practice steps for successful grant writing. </a:t>
            </a:r>
            <a:endParaRPr lang="en-US" dirty="0"/>
          </a:p>
          <a:p>
            <a:pPr marL="179070" indent="-179070">
              <a:lnSpc>
                <a:spcPts val="1800"/>
              </a:lnSpc>
            </a:pPr>
            <a:r>
              <a:rPr lang="en-US" dirty="0">
                <a:latin typeface="Roboto Condensed Light"/>
                <a:ea typeface="Roboto Condensed Light"/>
              </a:rPr>
              <a:t>It is critical your organization select the right grants to apply for and submit competitive applications to increase your chances of success. </a:t>
            </a:r>
            <a:endParaRPr lang="en-US" dirty="0"/>
          </a:p>
          <a:p>
            <a:pPr marL="0" indent="0">
              <a:lnSpc>
                <a:spcPts val="1800"/>
              </a:lnSpc>
              <a:buNone/>
            </a:pPr>
            <a:r>
              <a:rPr lang="en-CA" dirty="0">
                <a:solidFill>
                  <a:srgbClr val="000000"/>
                </a:solidFill>
                <a:latin typeface="Roboto Condensed Light"/>
                <a:ea typeface="Roboto Condensed Light"/>
              </a:rPr>
              <a:t>Use Info-Tech’s methodology to enhance your </a:t>
            </a:r>
            <a:r>
              <a:rPr lang="en-CA" dirty="0">
                <a:latin typeface="Roboto Condensed Light"/>
                <a:ea typeface="Roboto Condensed Light"/>
              </a:rPr>
              <a:t>organization’s </a:t>
            </a:r>
            <a:r>
              <a:rPr lang="en-CA" dirty="0">
                <a:solidFill>
                  <a:srgbClr val="000000"/>
                </a:solidFill>
                <a:latin typeface="Roboto Condensed Light"/>
                <a:ea typeface="Roboto Condensed Light"/>
              </a:rPr>
              <a:t>grant writing capabilities and increase the number of funding opportunities awarded.</a:t>
            </a:r>
            <a:r>
              <a:rPr lang="en-CA" dirty="0">
                <a:latin typeface="Roboto Condensed Light"/>
                <a:ea typeface="Roboto Condensed Light"/>
              </a:rPr>
              <a:t> </a:t>
            </a:r>
            <a:endParaRPr lang="en-CA" dirty="0">
              <a:solidFill>
                <a:srgbClr val="000000"/>
              </a:solidFill>
            </a:endParaRPr>
          </a:p>
          <a:p>
            <a:pPr marL="0" indent="0">
              <a:lnSpc>
                <a:spcPts val="1800"/>
              </a:lnSpc>
              <a:buNone/>
            </a:pPr>
            <a:endParaRPr lang="en-CA" dirty="0">
              <a:solidFill>
                <a:srgbClr val="000000"/>
              </a:solidFill>
            </a:endParaRPr>
          </a:p>
        </p:txBody>
      </p:sp>
      <p:grpSp>
        <p:nvGrpSpPr>
          <p:cNvPr id="16" name="Group 15">
            <a:extLst>
              <a:ext uri="{FF2B5EF4-FFF2-40B4-BE49-F238E27FC236}">
                <a16:creationId xmlns:a16="http://schemas.microsoft.com/office/drawing/2014/main" id="{CAFF2AC8-5F14-D84D-86C3-BAF386B22002}"/>
              </a:ext>
            </a:extLst>
          </p:cNvPr>
          <p:cNvGrpSpPr/>
          <p:nvPr/>
        </p:nvGrpSpPr>
        <p:grpSpPr>
          <a:xfrm>
            <a:off x="375405" y="5189834"/>
            <a:ext cx="11297743" cy="1138145"/>
            <a:chOff x="6353842" y="3127248"/>
            <a:chExt cx="3887438" cy="1664208"/>
          </a:xfrm>
        </p:grpSpPr>
        <p:sp>
          <p:nvSpPr>
            <p:cNvPr id="17" name="Rectangle 16">
              <a:extLst>
                <a:ext uri="{FF2B5EF4-FFF2-40B4-BE49-F238E27FC236}">
                  <a16:creationId xmlns:a16="http://schemas.microsoft.com/office/drawing/2014/main" id="{78E41E68-57BC-5A45-8C5B-1F4EE2BA8F9D}"/>
                </a:ext>
              </a:extLst>
            </p:cNvPr>
            <p:cNvSpPr/>
            <p:nvPr/>
          </p:nvSpPr>
          <p:spPr>
            <a:xfrm>
              <a:off x="6353842" y="3127248"/>
              <a:ext cx="3887438" cy="1664208"/>
            </a:xfrm>
            <a:prstGeom prst="rect">
              <a:avLst/>
            </a:prstGeom>
            <a:gradFill>
              <a:gsLst>
                <a:gs pos="0">
                  <a:srgbClr val="2576B7"/>
                </a:gs>
                <a:gs pos="100000">
                  <a:schemeClr val="accent1">
                    <a:lumMod val="60000"/>
                    <a:lumOff val="40000"/>
                  </a:schemeClr>
                </a:gs>
              </a:gsLst>
              <a:lin ang="2700000" scaled="0"/>
            </a:gra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spcBef>
                  <a:spcPts val="800"/>
                </a:spcBef>
              </a:pPr>
              <a:r>
                <a:rPr lang="en-US" sz="1600" dirty="0">
                  <a:solidFill>
                    <a:schemeClr val="bg1"/>
                  </a:solidFill>
                  <a:latin typeface="Montserrat Medium" pitchFamily="2" charset="77"/>
                </a:rPr>
                <a:t>Info-Tech Insight</a:t>
              </a:r>
            </a:p>
            <a:p>
              <a:pPr>
                <a:lnSpc>
                  <a:spcPts val="1800"/>
                </a:lnSpc>
                <a:spcBef>
                  <a:spcPts val="800"/>
                </a:spcBef>
              </a:pPr>
              <a:r>
                <a:rPr lang="en-US" sz="1400" dirty="0">
                  <a:solidFill>
                    <a:schemeClr val="bg1"/>
                  </a:solidFill>
                  <a:latin typeface="Roboto Condensed Light"/>
                  <a:ea typeface="Roboto Condensed Light"/>
                </a:rPr>
                <a:t>The grant application process involves being strategic in the grant opportunities your organization pursues, dedicating time and resources to writing competitive grant applications, and ensuring your organization will be able to adhere to the grant parameters if awarded the funding. </a:t>
              </a:r>
              <a:endParaRPr lang="en-US" sz="1400" dirty="0">
                <a:solidFill>
                  <a:schemeClr val="bg1"/>
                </a:solidFill>
                <a:latin typeface="Roboto Condensed Light" panose="02000000000000000000" pitchFamily="2" charset="0"/>
                <a:ea typeface="Roboto Condensed Light" panose="02000000000000000000" pitchFamily="2" charset="0"/>
              </a:endParaRPr>
            </a:p>
          </p:txBody>
        </p:sp>
        <p:sp>
          <p:nvSpPr>
            <p:cNvPr id="18" name="Rectangle 17">
              <a:extLst>
                <a:ext uri="{FF2B5EF4-FFF2-40B4-BE49-F238E27FC236}">
                  <a16:creationId xmlns:a16="http://schemas.microsoft.com/office/drawing/2014/main" id="{E5C426B7-54D5-6E4B-B315-687203C7E4D7}"/>
                </a:ext>
              </a:extLst>
            </p:cNvPr>
            <p:cNvSpPr/>
            <p:nvPr/>
          </p:nvSpPr>
          <p:spPr>
            <a:xfrm>
              <a:off x="6353842" y="3127248"/>
              <a:ext cx="3887438" cy="1664208"/>
            </a:xfrm>
            <a:prstGeom prst="rect">
              <a:avLst/>
            </a:prstGeom>
            <a:noFill/>
            <a:ln w="3175" cmpd="thinThick">
              <a:gradFill>
                <a:gsLst>
                  <a:gs pos="0">
                    <a:srgbClr val="2576B7"/>
                  </a:gs>
                  <a:gs pos="50000">
                    <a:srgbClr val="2576B7">
                      <a:alpha val="0"/>
                    </a:srgbClr>
                  </a:gs>
                  <a:gs pos="99000">
                    <a:srgbClr val="2576B7"/>
                  </a:gs>
                </a:gsLst>
                <a:lin ang="2700000" scaled="0"/>
              </a:gradFill>
            </a:ln>
          </p:spPr>
          <p:style>
            <a:lnRef idx="2">
              <a:schemeClr val="accent1">
                <a:shade val="50000"/>
              </a:schemeClr>
            </a:lnRef>
            <a:fillRef idx="1">
              <a:schemeClr val="accent1"/>
            </a:fillRef>
            <a:effectRef idx="0">
              <a:schemeClr val="accent1"/>
            </a:effectRef>
            <a:fontRef idx="minor">
              <a:schemeClr val="lt1"/>
            </a:fontRef>
          </p:style>
          <p:txBody>
            <a:bodyPr lIns="216000" tIns="216000" rIns="216000" bIns="216000" rtlCol="0" anchor="ctr">
              <a:noAutofit/>
            </a:bodyPr>
            <a:lstStyle/>
            <a:p>
              <a:pPr>
                <a:spcBef>
                  <a:spcPts val="800"/>
                </a:spcBef>
              </a:pPr>
              <a:endParaRPr lang="en-US" sz="1400" dirty="0">
                <a:solidFill>
                  <a:srgbClr val="2576B7"/>
                </a:solidFill>
                <a:latin typeface="Roboto Condensed Light" panose="02000000000000000000" pitchFamily="2" charset="0"/>
                <a:ea typeface="Roboto Condensed Light" panose="02000000000000000000" pitchFamily="2" charset="0"/>
              </a:endParaRPr>
            </a:p>
          </p:txBody>
        </p:sp>
      </p:grpSp>
    </p:spTree>
    <p:extLst>
      <p:ext uri="{BB962C8B-B14F-4D97-AF65-F5344CB8AC3E}">
        <p14:creationId xmlns:p14="http://schemas.microsoft.com/office/powerpoint/2010/main" val="7898191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6" y="530021"/>
            <a:ext cx="4848089" cy="1130188"/>
          </a:xfrm>
        </p:spPr>
        <p:txBody>
          <a:bodyPr/>
          <a:lstStyle/>
          <a:p>
            <a:r>
              <a:rPr lang="en-US" dirty="0">
                <a:solidFill>
                  <a:srgbClr val="2576B7"/>
                </a:solidFill>
              </a:rPr>
              <a:t>Your challenge</a:t>
            </a:r>
          </a:p>
        </p:txBody>
      </p:sp>
      <p:sp>
        <p:nvSpPr>
          <p:cNvPr id="7" name="Text Placeholder 6">
            <a:extLst>
              <a:ext uri="{FF2B5EF4-FFF2-40B4-BE49-F238E27FC236}">
                <a16:creationId xmlns:a16="http://schemas.microsoft.com/office/drawing/2014/main" id="{68B9093A-6C76-4D5C-A83A-7045BC4E2AF3}"/>
              </a:ext>
            </a:extLst>
          </p:cNvPr>
          <p:cNvSpPr txBox="1">
            <a:spLocks/>
          </p:cNvSpPr>
          <p:nvPr/>
        </p:nvSpPr>
        <p:spPr>
          <a:xfrm>
            <a:off x="371474" y="1326942"/>
            <a:ext cx="5457739" cy="1007953"/>
          </a:xfrm>
          <a:prstGeom prst="rect">
            <a:avLst/>
          </a:prstGeom>
        </p:spPr>
        <p:txBody>
          <a:bodyPr lIns="0" tIns="0" rIns="0" bIns="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latin typeface="Montserrat SemiBold"/>
                <a:cs typeface="Arial"/>
              </a:rPr>
              <a:t>This research is designed to help organizations facing these challenges:</a:t>
            </a:r>
          </a:p>
        </p:txBody>
      </p:sp>
      <p:sp>
        <p:nvSpPr>
          <p:cNvPr id="8" name="Text Placeholder 7">
            <a:extLst>
              <a:ext uri="{FF2B5EF4-FFF2-40B4-BE49-F238E27FC236}">
                <a16:creationId xmlns:a16="http://schemas.microsoft.com/office/drawing/2014/main" id="{A9187ECB-6A0B-445C-B2F7-BB5522D72622}"/>
              </a:ext>
            </a:extLst>
          </p:cNvPr>
          <p:cNvSpPr txBox="1">
            <a:spLocks/>
          </p:cNvSpPr>
          <p:nvPr/>
        </p:nvSpPr>
        <p:spPr>
          <a:xfrm>
            <a:off x="354105" y="2334896"/>
            <a:ext cx="7274603" cy="2662617"/>
          </a:xfrm>
          <a:prstGeom prst="rect">
            <a:avLst/>
          </a:prstGeom>
        </p:spPr>
        <p:txBody>
          <a:bodyPr lIns="90000" tIns="0" rIns="90000" bIns="0" numCol="1" spcCol="360000" anchor="t">
            <a:no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buFont typeface="Arial" panose="020B0604020202020204" pitchFamily="34" charset="0"/>
              <a:buChar char="•"/>
            </a:pPr>
            <a:r>
              <a:rPr lang="en-US" sz="1600" dirty="0">
                <a:solidFill>
                  <a:srgbClr val="000000"/>
                </a:solidFill>
                <a:latin typeface="Roboto Condensed Light"/>
                <a:ea typeface="Roboto Condensed Light"/>
              </a:rPr>
              <a:t>Your organization seeks to secure funds in the form of grants to provide necessary services and resources for your program, recipients, clients, and/or projects.</a:t>
            </a:r>
          </a:p>
          <a:p>
            <a:pPr marL="184150" indent="-184150">
              <a:lnSpc>
                <a:spcPct val="110000"/>
              </a:lnSpc>
              <a:buFont typeface="Arial" panose="020B0604020202020204" pitchFamily="34" charset="0"/>
              <a:buChar char="•"/>
            </a:pPr>
            <a:r>
              <a:rPr lang="en-US" sz="1600" dirty="0">
                <a:solidFill>
                  <a:srgbClr val="000000"/>
                </a:solidFill>
                <a:latin typeface="Roboto Condensed Light"/>
                <a:ea typeface="Roboto Condensed Light"/>
              </a:rPr>
              <a:t>Your organization is unable to start, finish, and/or continue priority projects, programs, or initiatives because it doesn’t have sufficient funds.</a:t>
            </a:r>
          </a:p>
          <a:p>
            <a:pPr marL="184150" indent="-184150">
              <a:lnSpc>
                <a:spcPct val="110000"/>
              </a:lnSpc>
              <a:buFont typeface="Arial" panose="020B0604020202020204" pitchFamily="34" charset="0"/>
              <a:buChar char="•"/>
            </a:pPr>
            <a:r>
              <a:rPr lang="en-US" sz="1600" dirty="0">
                <a:solidFill>
                  <a:srgbClr val="000000"/>
                </a:solidFill>
                <a:latin typeface="Roboto Condensed Light"/>
                <a:ea typeface="Roboto Condensed Light"/>
              </a:rPr>
              <a:t>Your organization does not know how to look for and select grant funding opportunities.</a:t>
            </a:r>
          </a:p>
          <a:p>
            <a:pPr marL="184150" indent="-184150">
              <a:lnSpc>
                <a:spcPct val="110000"/>
              </a:lnSpc>
              <a:buFont typeface="Arial" panose="020B0604020202020204" pitchFamily="34" charset="0"/>
              <a:buChar char="•"/>
            </a:pPr>
            <a:r>
              <a:rPr lang="en-US" sz="1600" dirty="0">
                <a:solidFill>
                  <a:srgbClr val="000000"/>
                </a:solidFill>
                <a:latin typeface="Roboto Condensed Light"/>
                <a:ea typeface="Roboto Condensed Light"/>
              </a:rPr>
              <a:t>Given the amount of time and resources that go into the grants process, if your organization is likely to be denied at any point during application, submission, or selection, it’s probably not worth it for your organization to pursue the opportunity.</a:t>
            </a:r>
          </a:p>
        </p:txBody>
      </p:sp>
      <p:sp>
        <p:nvSpPr>
          <p:cNvPr id="11" name="Rectangle 10">
            <a:extLst>
              <a:ext uri="{FF2B5EF4-FFF2-40B4-BE49-F238E27FC236}">
                <a16:creationId xmlns:a16="http://schemas.microsoft.com/office/drawing/2014/main" id="{52982652-A870-4B99-AC52-FA644680E50D}"/>
              </a:ext>
            </a:extLst>
          </p:cNvPr>
          <p:cNvSpPr/>
          <p:nvPr/>
        </p:nvSpPr>
        <p:spPr>
          <a:xfrm>
            <a:off x="354106" y="5137735"/>
            <a:ext cx="7358091" cy="1070984"/>
          </a:xfrm>
          <a:prstGeom prst="rect">
            <a:avLst/>
          </a:prstGeom>
          <a:solidFill>
            <a:schemeClr val="tx2">
              <a:lumMod val="20000"/>
              <a:lumOff val="80000"/>
            </a:schemeClr>
          </a:solidFill>
          <a:ln w="187325"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324000" tIns="324000" rIns="324000" bIns="324000" rtlCol="0" anchor="ctr">
            <a:noAutofit/>
          </a:bodyPr>
          <a:lstStyle/>
          <a:p>
            <a:pPr>
              <a:lnSpc>
                <a:spcPts val="1800"/>
              </a:lnSpc>
              <a:spcBef>
                <a:spcPts val="800"/>
              </a:spcBef>
            </a:pPr>
            <a:r>
              <a:rPr lang="en-US" sz="1400" dirty="0">
                <a:solidFill>
                  <a:srgbClr val="000000"/>
                </a:solidFill>
                <a:latin typeface="Roboto Condensed Light"/>
                <a:ea typeface="Roboto Condensed Light"/>
              </a:rPr>
              <a:t>Organizations can fund their key priorities through grant awards. Spending sufficient time and resources increases your chances of success. </a:t>
            </a:r>
            <a:endParaRPr lang="en-US" sz="1400" dirty="0">
              <a:solidFill>
                <a:srgbClr val="000000"/>
              </a:solidFill>
              <a:latin typeface="Roboto Condensed Light" panose="02000000000000000000" pitchFamily="2" charset="0"/>
              <a:ea typeface="Roboto Condensed Light" panose="02000000000000000000" pitchFamily="2" charset="0"/>
            </a:endParaRPr>
          </a:p>
        </p:txBody>
      </p:sp>
      <p:sp>
        <p:nvSpPr>
          <p:cNvPr id="2" name="TextBox 1">
            <a:extLst>
              <a:ext uri="{FF2B5EF4-FFF2-40B4-BE49-F238E27FC236}">
                <a16:creationId xmlns:a16="http://schemas.microsoft.com/office/drawing/2014/main" id="{A59F9413-53A7-4CD0-9C8D-B20048D554EA}"/>
              </a:ext>
            </a:extLst>
          </p:cNvPr>
          <p:cNvSpPr txBox="1"/>
          <p:nvPr/>
        </p:nvSpPr>
        <p:spPr>
          <a:xfrm>
            <a:off x="8255726" y="945693"/>
            <a:ext cx="3744686" cy="4965088"/>
          </a:xfrm>
          <a:prstGeom prst="rect">
            <a:avLst/>
          </a:prstGeom>
        </p:spPr>
        <p:txBody>
          <a:bodyPr wrap="square" lIns="0" tIns="0" rIns="0" bIns="0" numCol="1" spcCol="360000" rtlCol="0" anchor="t">
            <a:noAutofit/>
          </a:bodyPr>
          <a:lstStyle/>
          <a:p>
            <a:pPr algn="ctr">
              <a:lnSpc>
                <a:spcPct val="110000"/>
              </a:lnSpc>
            </a:pPr>
            <a:r>
              <a:rPr lang="en-US" sz="1800" dirty="0">
                <a:solidFill>
                  <a:schemeClr val="tx1">
                    <a:lumMod val="50000"/>
                  </a:schemeClr>
                </a:solidFill>
                <a:latin typeface="Roboto Condensed Light" panose="02000000000000000000" pitchFamily="2" charset="0"/>
                <a:ea typeface="Roboto Condensed Light" panose="02000000000000000000" pitchFamily="2" charset="0"/>
              </a:rPr>
              <a:t>In 2019, a total of </a:t>
            </a:r>
          </a:p>
          <a:p>
            <a:pPr algn="ctr">
              <a:lnSpc>
                <a:spcPct val="110000"/>
              </a:lnSpc>
              <a:tabLst/>
            </a:pPr>
            <a:r>
              <a:rPr lang="en-US" sz="3600" b="1" dirty="0">
                <a:solidFill>
                  <a:schemeClr val="tx1">
                    <a:lumMod val="50000"/>
                  </a:schemeClr>
                </a:solidFill>
                <a:latin typeface="Roboto Condensed Light" panose="02000000000000000000" pitchFamily="2" charset="0"/>
                <a:ea typeface="Roboto Condensed Light" panose="02000000000000000000" pitchFamily="2" charset="0"/>
              </a:rPr>
              <a:t>US$721B</a:t>
            </a:r>
          </a:p>
          <a:p>
            <a:pPr algn="ctr">
              <a:lnSpc>
                <a:spcPct val="110000"/>
              </a:lnSpc>
            </a:pPr>
            <a:r>
              <a:rPr lang="en-US" sz="1800" b="1" dirty="0">
                <a:solidFill>
                  <a:schemeClr val="tx1">
                    <a:lumMod val="50000"/>
                  </a:schemeClr>
                </a:solidFill>
                <a:latin typeface="Roboto Condensed Light" panose="02000000000000000000" pitchFamily="2" charset="0"/>
                <a:ea typeface="Roboto Condensed Light" panose="02000000000000000000" pitchFamily="2" charset="0"/>
              </a:rPr>
              <a:t>i</a:t>
            </a:r>
            <a:r>
              <a:rPr lang="en-US" sz="1800" dirty="0">
                <a:solidFill>
                  <a:schemeClr val="tx1">
                    <a:lumMod val="50000"/>
                  </a:schemeClr>
                </a:solidFill>
                <a:latin typeface="Roboto Condensed Light" panose="02000000000000000000" pitchFamily="2" charset="0"/>
                <a:ea typeface="Roboto Condensed Light" panose="02000000000000000000" pitchFamily="2" charset="0"/>
              </a:rPr>
              <a:t>n grants were distributed to states and local governments.</a:t>
            </a:r>
          </a:p>
          <a:p>
            <a:pPr algn="ctr">
              <a:lnSpc>
                <a:spcPct val="110000"/>
              </a:lnSpc>
            </a:pPr>
            <a:r>
              <a:rPr lang="en-US" sz="1000" dirty="0">
                <a:solidFill>
                  <a:schemeClr val="tx1">
                    <a:lumMod val="50000"/>
                  </a:schemeClr>
                </a:solidFill>
                <a:latin typeface="Roboto Condensed Light" panose="02000000000000000000" pitchFamily="2" charset="0"/>
                <a:ea typeface="Roboto Condensed Light" panose="02000000000000000000" pitchFamily="2" charset="0"/>
              </a:rPr>
              <a:t>Source: Tax Policy Center, 2019. </a:t>
            </a:r>
            <a:endParaRPr lang="en-CA" sz="1000" dirty="0">
              <a:solidFill>
                <a:schemeClr val="tx1">
                  <a:lumMod val="50000"/>
                </a:schemeClr>
              </a:solidFill>
              <a:latin typeface="Roboto Condensed Light" panose="02000000000000000000" pitchFamily="2" charset="0"/>
              <a:ea typeface="Roboto Condensed Light" panose="02000000000000000000" pitchFamily="2" charset="0"/>
            </a:endParaRPr>
          </a:p>
          <a:p>
            <a:pPr algn="ctr">
              <a:lnSpc>
                <a:spcPct val="110000"/>
              </a:lnSpc>
              <a:tabLst/>
            </a:pPr>
            <a:endParaRPr lang="en-CA" sz="1800" dirty="0">
              <a:solidFill>
                <a:schemeClr val="tx1">
                  <a:lumMod val="50000"/>
                </a:schemeClr>
              </a:solidFill>
              <a:latin typeface="Roboto Condensed Light" panose="02000000000000000000" pitchFamily="2" charset="0"/>
              <a:ea typeface="Roboto Condensed Light" panose="02000000000000000000" pitchFamily="2" charset="0"/>
            </a:endParaRPr>
          </a:p>
          <a:p>
            <a:pPr algn="ctr">
              <a:lnSpc>
                <a:spcPct val="110000"/>
              </a:lnSpc>
              <a:tabLst/>
            </a:pPr>
            <a:endParaRPr lang="en-CA" sz="1800" dirty="0">
              <a:solidFill>
                <a:schemeClr val="tx1">
                  <a:lumMod val="50000"/>
                </a:schemeClr>
              </a:solidFill>
              <a:latin typeface="Roboto Condensed Light" panose="02000000000000000000" pitchFamily="2" charset="0"/>
              <a:ea typeface="Roboto Condensed Light" panose="02000000000000000000" pitchFamily="2" charset="0"/>
            </a:endParaRPr>
          </a:p>
          <a:p>
            <a:pPr algn="ctr">
              <a:lnSpc>
                <a:spcPct val="110000"/>
              </a:lnSpc>
              <a:tabLst/>
            </a:pPr>
            <a:endParaRPr lang="en-CA" sz="1800" dirty="0">
              <a:solidFill>
                <a:schemeClr val="tx1">
                  <a:lumMod val="50000"/>
                </a:schemeClr>
              </a:solidFill>
              <a:latin typeface="Roboto Condensed Light" panose="02000000000000000000" pitchFamily="2" charset="0"/>
              <a:ea typeface="Roboto Condensed Light" panose="02000000000000000000" pitchFamily="2" charset="0"/>
            </a:endParaRPr>
          </a:p>
          <a:p>
            <a:pPr algn="ctr">
              <a:lnSpc>
                <a:spcPct val="110000"/>
              </a:lnSpc>
            </a:pPr>
            <a:r>
              <a:rPr lang="en-US" sz="1800" dirty="0">
                <a:latin typeface="Roboto Condensed Light" panose="02000000000000000000" pitchFamily="2" charset="0"/>
                <a:ea typeface="Roboto Condensed Light" panose="02000000000000000000" pitchFamily="2" charset="0"/>
              </a:rPr>
              <a:t>In 2021, the National Endowment for the Humanities announced</a:t>
            </a:r>
          </a:p>
          <a:p>
            <a:pPr algn="ctr">
              <a:lnSpc>
                <a:spcPct val="110000"/>
              </a:lnSpc>
            </a:pPr>
            <a:r>
              <a:rPr lang="en-US" sz="3600" b="1" dirty="0">
                <a:latin typeface="Roboto Condensed Light" panose="02000000000000000000" pitchFamily="2" charset="0"/>
                <a:ea typeface="Roboto Condensed Light" panose="02000000000000000000" pitchFamily="2" charset="0"/>
              </a:rPr>
              <a:t>$32.8M in grants</a:t>
            </a:r>
            <a:endParaRPr lang="en-US" dirty="0">
              <a:latin typeface="Roboto Condensed Light" panose="02000000000000000000" pitchFamily="2" charset="0"/>
              <a:ea typeface="Roboto Condensed Light" panose="02000000000000000000" pitchFamily="2" charset="0"/>
            </a:endParaRPr>
          </a:p>
          <a:p>
            <a:pPr algn="ctr">
              <a:lnSpc>
                <a:spcPct val="110000"/>
              </a:lnSpc>
            </a:pPr>
            <a:r>
              <a:rPr lang="en-US" sz="1800" dirty="0">
                <a:latin typeface="Roboto Condensed Light" panose="02000000000000000000" pitchFamily="2" charset="0"/>
                <a:ea typeface="Roboto Condensed Light" panose="02000000000000000000" pitchFamily="2" charset="0"/>
              </a:rPr>
              <a:t>to support </a:t>
            </a:r>
            <a:r>
              <a:rPr lang="en-US" sz="2400" b="1" dirty="0">
                <a:latin typeface="Roboto Condensed Light" panose="02000000000000000000" pitchFamily="2" charset="0"/>
                <a:ea typeface="Roboto Condensed Light" panose="02000000000000000000" pitchFamily="2" charset="0"/>
              </a:rPr>
              <a:t>213 </a:t>
            </a:r>
            <a:r>
              <a:rPr lang="en-US" sz="1800" dirty="0">
                <a:latin typeface="Roboto Condensed Light" panose="02000000000000000000" pitchFamily="2" charset="0"/>
                <a:ea typeface="Roboto Condensed Light" panose="02000000000000000000" pitchFamily="2" charset="0"/>
              </a:rPr>
              <a:t>humanities projects across the United States. </a:t>
            </a:r>
          </a:p>
          <a:p>
            <a:pPr algn="ctr">
              <a:lnSpc>
                <a:spcPct val="110000"/>
              </a:lnSpc>
            </a:pPr>
            <a:r>
              <a:rPr lang="en-CA" sz="1000" dirty="0">
                <a:latin typeface="Roboto Condensed Light" panose="02000000000000000000" pitchFamily="2" charset="0"/>
                <a:ea typeface="Roboto Condensed Light" panose="02000000000000000000" pitchFamily="2" charset="0"/>
              </a:rPr>
              <a:t>Source: National Endowment for the Humanities, 2021</a:t>
            </a:r>
          </a:p>
          <a:p>
            <a:pPr algn="l">
              <a:lnSpc>
                <a:spcPct val="110000"/>
              </a:lnSpc>
              <a:tabLst/>
            </a:pPr>
            <a:endParaRPr lang="en-CA" sz="1800" dirty="0">
              <a:solidFill>
                <a:schemeClr val="tx1">
                  <a:lumMod val="50000"/>
                </a:schemeClr>
              </a:solidFill>
              <a:latin typeface="Roboto Condensed Light" panose="02000000000000000000" pitchFamily="2" charset="0"/>
              <a:ea typeface="Roboto Condensed Light" panose="02000000000000000000" pitchFamily="2" charset="0"/>
            </a:endParaRPr>
          </a:p>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a:p>
            <a:pPr algn="l">
              <a:lnSpc>
                <a:spcPct val="110000"/>
              </a:lnSpc>
              <a:tabLst/>
            </a:pPr>
            <a:endParaRPr lang="en-CA"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3839635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4CA82B1-EF6B-6442-AFD4-99B7AC11CD83}"/>
              </a:ext>
            </a:extLst>
          </p:cNvPr>
          <p:cNvSpPr>
            <a:spLocks noGrp="1"/>
          </p:cNvSpPr>
          <p:nvPr>
            <p:ph type="title"/>
          </p:nvPr>
        </p:nvSpPr>
        <p:spPr>
          <a:xfrm>
            <a:off x="354105" y="530021"/>
            <a:ext cx="5454179" cy="1130188"/>
          </a:xfrm>
        </p:spPr>
        <p:txBody>
          <a:bodyPr/>
          <a:lstStyle/>
          <a:p>
            <a:r>
              <a:rPr lang="en-US" dirty="0">
                <a:solidFill>
                  <a:srgbClr val="2576B7"/>
                </a:solidFill>
              </a:rPr>
              <a:t>Common obstacles</a:t>
            </a:r>
          </a:p>
        </p:txBody>
      </p:sp>
      <p:sp>
        <p:nvSpPr>
          <p:cNvPr id="15" name="object 19">
            <a:extLst>
              <a:ext uri="{FF2B5EF4-FFF2-40B4-BE49-F238E27FC236}">
                <a16:creationId xmlns:a16="http://schemas.microsoft.com/office/drawing/2014/main" id="{07D0A3C8-43C2-9A42-BDE5-4C44F613756D}"/>
              </a:ext>
            </a:extLst>
          </p:cNvPr>
          <p:cNvSpPr/>
          <p:nvPr/>
        </p:nvSpPr>
        <p:spPr>
          <a:xfrm rot="10800000" flipH="1">
            <a:off x="5967041" y="914400"/>
            <a:ext cx="379861" cy="5071871"/>
          </a:xfrm>
          <a:custGeom>
            <a:avLst/>
            <a:gdLst/>
            <a:ahLst/>
            <a:cxnLst/>
            <a:rect l="l" t="t" r="r" b="b"/>
            <a:pathLst>
              <a:path h="7791450">
                <a:moveTo>
                  <a:pt x="0" y="0"/>
                </a:moveTo>
                <a:lnTo>
                  <a:pt x="0" y="7790956"/>
                </a:lnTo>
              </a:path>
            </a:pathLst>
          </a:custGeom>
          <a:ln w="3175">
            <a:solidFill>
              <a:srgbClr val="C9C9C9"/>
            </a:solidFill>
          </a:ln>
        </p:spPr>
        <p:txBody>
          <a:bodyPr wrap="square" lIns="0" tIns="0" rIns="0" bIns="0" rtlCol="0">
            <a:noAutofit/>
          </a:bodyPr>
          <a:lstStyle/>
          <a:p>
            <a:pPr marL="0" marR="0" lvl="0" indent="0" algn="l" defTabSz="554492" rtl="0" eaLnBrk="1" fontAlgn="auto" latinLnBrk="0" hangingPunct="1">
              <a:lnSpc>
                <a:spcPct val="100000"/>
              </a:lnSpc>
              <a:spcBef>
                <a:spcPts val="0"/>
              </a:spcBef>
              <a:spcAft>
                <a:spcPts val="0"/>
              </a:spcAft>
              <a:buClrTx/>
              <a:buSzTx/>
              <a:buFontTx/>
              <a:buNone/>
              <a:tabLst/>
              <a:defRPr/>
            </a:pPr>
            <a:endParaRPr kumimoji="0" sz="662" b="0" i="0" u="none" strike="noStrike" kern="1200" cap="none" spc="0" normalizeH="0" baseline="0" noProof="0" dirty="0">
              <a:ln>
                <a:noFill/>
              </a:ln>
              <a:solidFill>
                <a:srgbClr val="494949"/>
              </a:solidFill>
              <a:effectLst/>
              <a:uLnTx/>
              <a:uFillTx/>
              <a:latin typeface="Roboto Condensed Light" panose="02000000000000000000" pitchFamily="2" charset="0"/>
              <a:ea typeface="+mn-ea"/>
              <a:cs typeface="+mn-cs"/>
            </a:endParaRPr>
          </a:p>
        </p:txBody>
      </p:sp>
      <p:sp>
        <p:nvSpPr>
          <p:cNvPr id="12" name="Text Placeholder 7">
            <a:extLst>
              <a:ext uri="{FF2B5EF4-FFF2-40B4-BE49-F238E27FC236}">
                <a16:creationId xmlns:a16="http://schemas.microsoft.com/office/drawing/2014/main" id="{404A78B1-2A18-429A-B1FD-48886CCC7F03}"/>
              </a:ext>
            </a:extLst>
          </p:cNvPr>
          <p:cNvSpPr txBox="1">
            <a:spLocks/>
          </p:cNvSpPr>
          <p:nvPr/>
        </p:nvSpPr>
        <p:spPr>
          <a:xfrm>
            <a:off x="371474" y="2430754"/>
            <a:ext cx="5070964" cy="3409649"/>
          </a:xfrm>
          <a:prstGeom prst="rect">
            <a:avLst/>
          </a:prstGeom>
        </p:spPr>
        <p:txBody>
          <a:bodyPr lIns="91440" tIns="45720" rIns="91440" bIns="45720" anchor="t"/>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4150" indent="-184150">
              <a:lnSpc>
                <a:spcPct val="110000"/>
              </a:lnSpc>
            </a:pPr>
            <a:r>
              <a:rPr lang="en-CA" sz="1400" dirty="0">
                <a:solidFill>
                  <a:srgbClr val="000000"/>
                </a:solidFill>
                <a:latin typeface="Roboto Condensed Light"/>
                <a:ea typeface="Roboto Condensed Light"/>
              </a:rPr>
              <a:t>Many organizations do not have a dedicated grant writer, let alone an office that oversees all funding opportunities.</a:t>
            </a:r>
          </a:p>
          <a:p>
            <a:pPr marL="184150" indent="-184150">
              <a:lnSpc>
                <a:spcPct val="110000"/>
              </a:lnSpc>
            </a:pPr>
            <a:r>
              <a:rPr lang="en-CA" sz="1400" dirty="0">
                <a:solidFill>
                  <a:srgbClr val="000000"/>
                </a:solidFill>
                <a:latin typeface="Roboto Condensed Light"/>
                <a:ea typeface="Roboto Condensed Light"/>
              </a:rPr>
              <a:t>The grant application process is not formally embedded in the decision-making or governance structures of the organization.</a:t>
            </a:r>
            <a:endParaRPr lang="en-CA" sz="1400" dirty="0">
              <a:solidFill>
                <a:srgbClr val="000000"/>
              </a:solidFill>
              <a:latin typeface="Roboto Condensed Light" panose="02000000000000000000" pitchFamily="2" charset="0"/>
              <a:ea typeface="Roboto Condensed Light"/>
            </a:endParaRPr>
          </a:p>
          <a:p>
            <a:pPr marL="184150" indent="-184150">
              <a:lnSpc>
                <a:spcPct val="110000"/>
              </a:lnSpc>
            </a:pPr>
            <a:r>
              <a:rPr lang="en-CA" sz="1400" dirty="0">
                <a:solidFill>
                  <a:srgbClr val="000000"/>
                </a:solidFill>
                <a:latin typeface="Roboto Condensed Light"/>
                <a:ea typeface="Roboto Condensed Light"/>
              </a:rPr>
              <a:t>It is difficult to determine which grant funding opportunities are the most appropriate for your organization. Meeting the grant’s eligibility criteria and the grant’s alignment with the organization's priorities help ensure higher success rates.</a:t>
            </a:r>
          </a:p>
          <a:p>
            <a:pPr marL="184150" indent="-184150">
              <a:lnSpc>
                <a:spcPct val="110000"/>
              </a:lnSpc>
            </a:pPr>
            <a:r>
              <a:rPr lang="en-CA" sz="1400" dirty="0">
                <a:solidFill>
                  <a:srgbClr val="000000"/>
                </a:solidFill>
                <a:latin typeface="Roboto Condensed Light"/>
                <a:ea typeface="Roboto Condensed Light"/>
              </a:rPr>
              <a:t>Members of your staff might believe that it is unfair that you are required to spend time and resources applying to funding opportunities (especially government funded ones) when you deserve and are owed those funds. </a:t>
            </a:r>
            <a:endParaRPr lang="en-CA" sz="1400" dirty="0">
              <a:solidFill>
                <a:srgbClr val="000000"/>
              </a:solidFill>
              <a:latin typeface="Roboto Condensed Light" panose="02000000000000000000" pitchFamily="2" charset="0"/>
              <a:ea typeface="Roboto Condensed Light"/>
            </a:endParaRPr>
          </a:p>
        </p:txBody>
      </p:sp>
      <p:sp>
        <p:nvSpPr>
          <p:cNvPr id="17" name="Text Placeholder 7">
            <a:extLst>
              <a:ext uri="{FF2B5EF4-FFF2-40B4-BE49-F238E27FC236}">
                <a16:creationId xmlns:a16="http://schemas.microsoft.com/office/drawing/2014/main" id="{6DB8918A-9DD1-4891-B67B-20B5AF9E5EE1}"/>
              </a:ext>
            </a:extLst>
          </p:cNvPr>
          <p:cNvSpPr txBox="1">
            <a:spLocks/>
          </p:cNvSpPr>
          <p:nvPr/>
        </p:nvSpPr>
        <p:spPr>
          <a:xfrm>
            <a:off x="8630444" y="1095115"/>
            <a:ext cx="3263106" cy="1503232"/>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en-US" dirty="0">
                <a:latin typeface="Montserrat Medium" pitchFamily="2" charset="77"/>
              </a:rPr>
              <a:t>The average number of hours spent on a </a:t>
            </a:r>
            <a:r>
              <a:rPr lang="en-CA" dirty="0">
                <a:latin typeface="Montserrat Medium" panose="00000600000000000000" pitchFamily="2" charset="0"/>
              </a:rPr>
              <a:t>standard NSF (National Science Foundation) grant or NIH RO1 (National Institute of Health Research Grant Program)</a:t>
            </a:r>
          </a:p>
          <a:p>
            <a:pPr algn="r">
              <a:lnSpc>
                <a:spcPts val="2000"/>
              </a:lnSpc>
              <a:spcBef>
                <a:spcPts val="0"/>
              </a:spcBef>
            </a:pPr>
            <a:r>
              <a:rPr lang="en-CA" sz="900" dirty="0">
                <a:solidFill>
                  <a:srgbClr val="333333"/>
                </a:solidFill>
              </a:rPr>
              <a:t>Source: Beth Keithly, The University of Texas at Dallas, Office of Research </a:t>
            </a:r>
            <a:endParaRPr lang="en-CA" sz="900" dirty="0"/>
          </a:p>
        </p:txBody>
      </p:sp>
      <p:sp>
        <p:nvSpPr>
          <p:cNvPr id="18" name="Text Placeholder 7">
            <a:extLst>
              <a:ext uri="{FF2B5EF4-FFF2-40B4-BE49-F238E27FC236}">
                <a16:creationId xmlns:a16="http://schemas.microsoft.com/office/drawing/2014/main" id="{F062F117-6C12-48E6-949F-BBDFD0700EC9}"/>
              </a:ext>
            </a:extLst>
          </p:cNvPr>
          <p:cNvSpPr txBox="1">
            <a:spLocks/>
          </p:cNvSpPr>
          <p:nvPr/>
        </p:nvSpPr>
        <p:spPr>
          <a:xfrm>
            <a:off x="6346902" y="3845938"/>
            <a:ext cx="3263106" cy="913327"/>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CA" dirty="0">
                <a:latin typeface="Montserrat Medium" pitchFamily="2" charset="77"/>
              </a:rPr>
              <a:t>The application success rate across all National Endowment of the Humanities grant programs.</a:t>
            </a:r>
          </a:p>
          <a:p>
            <a:pPr algn="r">
              <a:lnSpc>
                <a:spcPts val="2000"/>
              </a:lnSpc>
              <a:spcBef>
                <a:spcPts val="0"/>
              </a:spcBef>
            </a:pPr>
            <a:r>
              <a:rPr lang="en-CA" sz="900" dirty="0">
                <a:solidFill>
                  <a:srgbClr val="333333"/>
                </a:solidFill>
              </a:rPr>
              <a:t>Source</a:t>
            </a:r>
            <a:r>
              <a:rPr lang="en-CA" sz="900" b="1" dirty="0">
                <a:solidFill>
                  <a:srgbClr val="333333"/>
                </a:solidFill>
              </a:rPr>
              <a:t>: </a:t>
            </a:r>
            <a:r>
              <a:rPr lang="en-CA" sz="900" dirty="0">
                <a:solidFill>
                  <a:prstClr val="black">
                    <a:lumMod val="85000"/>
                    <a:lumOff val="15000"/>
                  </a:prstClr>
                </a:solidFill>
                <a:ea typeface="Roboto" panose="02000000000000000000" pitchFamily="2" charset="0"/>
              </a:rPr>
              <a:t>National Endowment for the Humanities, Grants</a:t>
            </a:r>
            <a:endParaRPr lang="en-CA" sz="900" dirty="0"/>
          </a:p>
        </p:txBody>
      </p:sp>
      <p:sp>
        <p:nvSpPr>
          <p:cNvPr id="22" name="Text Placeholder 6">
            <a:extLst>
              <a:ext uri="{FF2B5EF4-FFF2-40B4-BE49-F238E27FC236}">
                <a16:creationId xmlns:a16="http://schemas.microsoft.com/office/drawing/2014/main" id="{AEF12EEA-DE2C-4432-BAA3-6D372EC97D48}"/>
              </a:ext>
            </a:extLst>
          </p:cNvPr>
          <p:cNvSpPr txBox="1">
            <a:spLocks/>
          </p:cNvSpPr>
          <p:nvPr/>
        </p:nvSpPr>
        <p:spPr>
          <a:xfrm>
            <a:off x="371474" y="1300566"/>
            <a:ext cx="5070963" cy="658554"/>
          </a:xfrm>
          <a:prstGeom prst="rect">
            <a:avLst/>
          </a:prstGeom>
        </p:spPr>
        <p:txBody>
          <a:bodyPr lIns="0" tIns="0" rIns="0" bIns="0" anchor="t">
            <a:noAutofit/>
          </a:bodyPr>
          <a:lstStyle>
            <a:lvl1pPr marL="0" indent="0" algn="l" defTabSz="914400" rtl="0" eaLnBrk="1" latinLnBrk="0" hangingPunct="1">
              <a:lnSpc>
                <a:spcPts val="2400"/>
              </a:lnSpc>
              <a:spcBef>
                <a:spcPts val="1000"/>
              </a:spcBef>
              <a:buFont typeface="Arial" panose="020B0604020202020204" pitchFamily="34" charset="0"/>
              <a:buNone/>
              <a:defRPr sz="2000" b="0" i="0" kern="1200">
                <a:solidFill>
                  <a:srgbClr val="848585"/>
                </a:solidFill>
                <a:latin typeface="Montserrat SemiBold" pitchFamily="2" charset="77"/>
                <a:ea typeface="+mn-ea"/>
                <a:cs typeface="Arial" panose="020B0604020202020204" pitchFamily="34" charset="0"/>
              </a:defRPr>
            </a:lvl1pPr>
            <a:lvl2pPr marL="4572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2400"/>
              </a:lnSpc>
              <a:spcBef>
                <a:spcPts val="500"/>
              </a:spcBef>
              <a:buFont typeface="Arial" panose="020B0604020202020204" pitchFamily="34" charset="0"/>
              <a:buNone/>
              <a:defRPr sz="2000" kern="1200">
                <a:solidFill>
                  <a:srgbClr val="848585"/>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solidFill>
                  <a:srgbClr val="4A4A4A"/>
                </a:solidFill>
                <a:latin typeface="Montserrat SemiBold"/>
                <a:cs typeface="Arial"/>
              </a:rPr>
              <a:t>These barriers may be difficult to address for many organizations:</a:t>
            </a:r>
          </a:p>
        </p:txBody>
      </p:sp>
      <p:sp>
        <p:nvSpPr>
          <p:cNvPr id="24" name="Text Placeholder 7">
            <a:extLst>
              <a:ext uri="{FF2B5EF4-FFF2-40B4-BE49-F238E27FC236}">
                <a16:creationId xmlns:a16="http://schemas.microsoft.com/office/drawing/2014/main" id="{D8DEDAC3-D934-42F2-9C9E-33E0DE5CEC44}"/>
              </a:ext>
            </a:extLst>
          </p:cNvPr>
          <p:cNvSpPr txBox="1">
            <a:spLocks/>
          </p:cNvSpPr>
          <p:nvPr/>
        </p:nvSpPr>
        <p:spPr>
          <a:xfrm>
            <a:off x="6284870" y="1094806"/>
            <a:ext cx="1946054" cy="1460593"/>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2000"/>
              </a:lnSpc>
            </a:pPr>
            <a:endParaRPr lang="en-US" sz="7200" b="1" dirty="0">
              <a:latin typeface="Montserrat Medium" pitchFamily="2" charset="77"/>
            </a:endParaRPr>
          </a:p>
          <a:p>
            <a:pPr algn="ctr">
              <a:lnSpc>
                <a:spcPts val="2000"/>
              </a:lnSpc>
            </a:pPr>
            <a:endParaRPr lang="en-US" sz="7200" b="1" dirty="0">
              <a:latin typeface="Montserrat Medium" pitchFamily="2" charset="77"/>
            </a:endParaRPr>
          </a:p>
          <a:p>
            <a:pPr algn="ctr">
              <a:lnSpc>
                <a:spcPts val="2000"/>
              </a:lnSpc>
            </a:pPr>
            <a:r>
              <a:rPr lang="en-US" sz="7200" b="1" dirty="0">
                <a:latin typeface="Montserrat Medium" pitchFamily="2" charset="77"/>
              </a:rPr>
              <a:t>120</a:t>
            </a:r>
          </a:p>
          <a:p>
            <a:pPr algn="ctr">
              <a:lnSpc>
                <a:spcPts val="2000"/>
              </a:lnSpc>
            </a:pPr>
            <a:r>
              <a:rPr lang="en-US" sz="3600" dirty="0">
                <a:latin typeface="Montserrat Medium" pitchFamily="2" charset="77"/>
              </a:rPr>
              <a:t>HOURS</a:t>
            </a:r>
          </a:p>
        </p:txBody>
      </p:sp>
      <p:sp>
        <p:nvSpPr>
          <p:cNvPr id="27" name="Text Placeholder 7">
            <a:extLst>
              <a:ext uri="{FF2B5EF4-FFF2-40B4-BE49-F238E27FC236}">
                <a16:creationId xmlns:a16="http://schemas.microsoft.com/office/drawing/2014/main" id="{663D1AFF-62AA-4C0B-AA7C-64444B596C99}"/>
              </a:ext>
            </a:extLst>
          </p:cNvPr>
          <p:cNvSpPr txBox="1">
            <a:spLocks/>
          </p:cNvSpPr>
          <p:nvPr/>
        </p:nvSpPr>
        <p:spPr>
          <a:xfrm>
            <a:off x="10261997" y="4302601"/>
            <a:ext cx="1778603" cy="720000"/>
          </a:xfrm>
          <a:prstGeom prst="rect">
            <a:avLst/>
          </a:prstGeom>
        </p:spPr>
        <p:txBody>
          <a:bodyPr wrap="square" lIns="0" tIns="0" rIns="0" bIns="0" numCol="1" spcCol="360000">
            <a:spAutoFit/>
          </a:bodyPr>
          <a:lstStyle>
            <a:lvl1pPr marL="0" indent="0" algn="l" defTabSz="914400" rtl="0" eaLnBrk="1" latinLnBrk="0" hangingPunct="1">
              <a:lnSpc>
                <a:spcPts val="1800"/>
              </a:lnSpc>
              <a:spcBef>
                <a:spcPts val="1000"/>
              </a:spcBef>
              <a:buFont typeface="Arial" panose="020B0604020202020204" pitchFamily="34" charset="0"/>
              <a:buNone/>
              <a:defRPr sz="1400" b="0" i="0" kern="1200">
                <a:solidFill>
                  <a:srgbClr val="4A4A4A"/>
                </a:solidFill>
                <a:latin typeface="Roboto Condensed Light" panose="02000000000000000000" pitchFamily="2" charset="0"/>
                <a:ea typeface="+mn-ea"/>
                <a:cs typeface="Arial Narrow" panose="020B0604020202020204" pitchFamily="34" charset="0"/>
              </a:defRPr>
            </a:lvl1pPr>
            <a:lvl2pPr marL="4572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ts val="1700"/>
              </a:lnSpc>
              <a:spcBef>
                <a:spcPts val="500"/>
              </a:spcBef>
              <a:buFont typeface="Arial" panose="020B0604020202020204" pitchFamily="34" charset="0"/>
              <a:buNone/>
              <a:defRPr sz="1400" kern="1200">
                <a:solidFill>
                  <a:srgbClr val="4B4B4B"/>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lang="en-US" sz="7200" b="1" dirty="0">
                <a:latin typeface="Montserrat Medium" panose="00000600000000000000" pitchFamily="2" charset="0"/>
              </a:rPr>
              <a:t>16%</a:t>
            </a:r>
            <a:endParaRPr lang="en-CA" sz="7200" b="1" dirty="0">
              <a:latin typeface="Montserrat Medium" panose="00000600000000000000" pitchFamily="2" charset="0"/>
            </a:endParaRPr>
          </a:p>
        </p:txBody>
      </p:sp>
    </p:spTree>
    <p:extLst>
      <p:ext uri="{BB962C8B-B14F-4D97-AF65-F5344CB8AC3E}">
        <p14:creationId xmlns:p14="http://schemas.microsoft.com/office/powerpoint/2010/main" val="24520599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Rectangle 54"/>
          <p:cNvSpPr/>
          <p:nvPr/>
        </p:nvSpPr>
        <p:spPr>
          <a:xfrm>
            <a:off x="0" y="1116822"/>
            <a:ext cx="12193588" cy="57444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2" name="Rettangolo arrotondato 4">
            <a:extLst>
              <a:ext uri="{FF2B5EF4-FFF2-40B4-BE49-F238E27FC236}">
                <a16:creationId xmlns:a16="http://schemas.microsoft.com/office/drawing/2014/main" id="{BC6258E3-7D9B-B14D-92CC-B34D43F1F7B1}"/>
              </a:ext>
            </a:extLst>
          </p:cNvPr>
          <p:cNvSpPr/>
          <p:nvPr/>
        </p:nvSpPr>
        <p:spPr>
          <a:xfrm>
            <a:off x="5719245" y="1613242"/>
            <a:ext cx="1619961" cy="1631059"/>
          </a:xfrm>
          <a:prstGeom prst="roundRect">
            <a:avLst/>
          </a:prstGeom>
          <a:noFill/>
          <a:ln w="25400">
            <a:solidFill>
              <a:schemeClr val="bg1"/>
            </a:solid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endParaRPr lang="en-US" sz="900" b="1" dirty="0">
              <a:solidFill>
                <a:schemeClr val="tx1"/>
              </a:solidFill>
            </a:endParaRPr>
          </a:p>
        </p:txBody>
      </p:sp>
      <p:sp>
        <p:nvSpPr>
          <p:cNvPr id="61" name="Rettangolo arrotondato 4">
            <a:extLst>
              <a:ext uri="{FF2B5EF4-FFF2-40B4-BE49-F238E27FC236}">
                <a16:creationId xmlns:a16="http://schemas.microsoft.com/office/drawing/2014/main" id="{DFC3A92F-AC98-6D42-ACB2-9C355090771B}"/>
              </a:ext>
            </a:extLst>
          </p:cNvPr>
          <p:cNvSpPr/>
          <p:nvPr/>
        </p:nvSpPr>
        <p:spPr>
          <a:xfrm>
            <a:off x="4011078" y="1613242"/>
            <a:ext cx="1619961" cy="1631059"/>
          </a:xfrm>
          <a:prstGeom prst="roundRect">
            <a:avLst/>
          </a:prstGeom>
          <a:solidFill>
            <a:schemeClr val="bg1"/>
          </a:solidFill>
          <a:ln w="25400">
            <a:solidFill>
              <a:schemeClr val="bg1"/>
            </a:solid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endParaRPr lang="en-US" sz="900" b="1" dirty="0">
              <a:solidFill>
                <a:schemeClr val="tx1"/>
              </a:solidFill>
            </a:endParaRPr>
          </a:p>
        </p:txBody>
      </p:sp>
      <p:sp>
        <p:nvSpPr>
          <p:cNvPr id="63" name="Rettangolo arrotondato 4">
            <a:extLst>
              <a:ext uri="{FF2B5EF4-FFF2-40B4-BE49-F238E27FC236}">
                <a16:creationId xmlns:a16="http://schemas.microsoft.com/office/drawing/2014/main" id="{CB280A52-9713-7040-A06B-1950745850B9}"/>
              </a:ext>
            </a:extLst>
          </p:cNvPr>
          <p:cNvSpPr/>
          <p:nvPr/>
        </p:nvSpPr>
        <p:spPr>
          <a:xfrm>
            <a:off x="7439202" y="1613242"/>
            <a:ext cx="1619961" cy="1631059"/>
          </a:xfrm>
          <a:prstGeom prst="roundRect">
            <a:avLst/>
          </a:prstGeom>
          <a:noFill/>
          <a:ln w="25400">
            <a:solidFill>
              <a:schemeClr val="bg1"/>
            </a:solid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endParaRPr lang="en-US" sz="900" b="1" dirty="0">
              <a:solidFill>
                <a:schemeClr val="tx1"/>
              </a:solidFill>
            </a:endParaRPr>
          </a:p>
        </p:txBody>
      </p:sp>
      <p:sp>
        <p:nvSpPr>
          <p:cNvPr id="59" name="Rettangolo arrotondato 4">
            <a:extLst>
              <a:ext uri="{FF2B5EF4-FFF2-40B4-BE49-F238E27FC236}">
                <a16:creationId xmlns:a16="http://schemas.microsoft.com/office/drawing/2014/main" id="{147FF2A1-E447-294F-8974-444D489C1944}"/>
              </a:ext>
            </a:extLst>
          </p:cNvPr>
          <p:cNvSpPr/>
          <p:nvPr/>
        </p:nvSpPr>
        <p:spPr>
          <a:xfrm>
            <a:off x="2311348" y="1607386"/>
            <a:ext cx="1619961" cy="1631059"/>
          </a:xfrm>
          <a:prstGeom prst="roundRect">
            <a:avLst/>
          </a:prstGeom>
          <a:noFill/>
          <a:ln w="25400">
            <a:solidFill>
              <a:schemeClr val="bg1"/>
            </a:solid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endParaRPr lang="en-US" sz="900" b="1" dirty="0">
              <a:solidFill>
                <a:schemeClr val="tx1"/>
              </a:solidFill>
            </a:endParaRPr>
          </a:p>
        </p:txBody>
      </p:sp>
      <p:sp>
        <p:nvSpPr>
          <p:cNvPr id="2" name="Title 1"/>
          <p:cNvSpPr>
            <a:spLocks noGrp="1"/>
          </p:cNvSpPr>
          <p:nvPr>
            <p:ph type="title"/>
          </p:nvPr>
        </p:nvSpPr>
        <p:spPr>
          <a:xfrm>
            <a:off x="354106" y="69058"/>
            <a:ext cx="10638572" cy="1130188"/>
          </a:xfrm>
        </p:spPr>
        <p:txBody>
          <a:bodyPr anchor="ctr"/>
          <a:lstStyle/>
          <a:p>
            <a:r>
              <a:rPr lang="en-CA" b="1" dirty="0"/>
              <a:t>Grant Management Framework</a:t>
            </a:r>
          </a:p>
        </p:txBody>
      </p:sp>
      <p:sp>
        <p:nvSpPr>
          <p:cNvPr id="4" name="Right Brace 3"/>
          <p:cNvSpPr/>
          <p:nvPr/>
        </p:nvSpPr>
        <p:spPr>
          <a:xfrm>
            <a:off x="9363146" y="1194117"/>
            <a:ext cx="323681" cy="5589860"/>
          </a:xfrm>
          <a:prstGeom prst="rightBrace">
            <a:avLst>
              <a:gd name="adj1" fmla="val 30709"/>
              <a:gd name="adj2" fmla="val 50532"/>
            </a:avLst>
          </a:prstGeom>
          <a:noFill/>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dirty="0">
              <a:solidFill>
                <a:schemeClr val="bg1"/>
              </a:solidFill>
            </a:endParaRPr>
          </a:p>
        </p:txBody>
      </p:sp>
      <p:grpSp>
        <p:nvGrpSpPr>
          <p:cNvPr id="10" name="Group 9"/>
          <p:cNvGrpSpPr/>
          <p:nvPr/>
        </p:nvGrpSpPr>
        <p:grpSpPr>
          <a:xfrm>
            <a:off x="1590896" y="1213409"/>
            <a:ext cx="7772249" cy="288170"/>
            <a:chOff x="792051" y="3376507"/>
            <a:chExt cx="7393739" cy="81902"/>
          </a:xfrm>
        </p:grpSpPr>
        <p:sp>
          <p:nvSpPr>
            <p:cNvPr id="12" name="CasellaDiTesto 3"/>
            <p:cNvSpPr txBox="1">
              <a:spLocks noChangeArrowheads="1"/>
            </p:cNvSpPr>
            <p:nvPr/>
          </p:nvSpPr>
          <p:spPr bwMode="auto">
            <a:xfrm>
              <a:off x="792051" y="3376507"/>
              <a:ext cx="1581448" cy="7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200" b="1" dirty="0">
                  <a:latin typeface="Montserrat" pitchFamily="2" charset="77"/>
                </a:rPr>
                <a:t>Grant Governance</a:t>
              </a:r>
            </a:p>
          </p:txBody>
        </p:sp>
        <p:sp>
          <p:nvSpPr>
            <p:cNvPr id="14" name="CasellaDiTesto 3"/>
            <p:cNvSpPr txBox="1">
              <a:spLocks noChangeArrowheads="1"/>
            </p:cNvSpPr>
            <p:nvPr/>
          </p:nvSpPr>
          <p:spPr bwMode="auto">
            <a:xfrm>
              <a:off x="6445314" y="3379682"/>
              <a:ext cx="1740476" cy="78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1200" b="1" dirty="0">
                  <a:latin typeface="Montserrat" pitchFamily="2" charset="77"/>
                </a:rPr>
                <a:t>Grant Management</a:t>
              </a:r>
            </a:p>
          </p:txBody>
        </p:sp>
      </p:grpSp>
      <p:sp>
        <p:nvSpPr>
          <p:cNvPr id="52" name="Rettangolo arrotondato 8"/>
          <p:cNvSpPr/>
          <p:nvPr/>
        </p:nvSpPr>
        <p:spPr>
          <a:xfrm>
            <a:off x="2479310" y="3989452"/>
            <a:ext cx="2898055" cy="1126663"/>
          </a:xfrm>
          <a:prstGeom prst="roundRect">
            <a:avLst>
              <a:gd name="adj" fmla="val 9815"/>
            </a:avLst>
          </a:prstGeom>
          <a:solidFill>
            <a:schemeClr val="bg1"/>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90000" tIns="54000" rIns="90000" bIns="90000" anchor="t"/>
          <a:lstStyle/>
          <a:p>
            <a:r>
              <a:rPr lang="en-US" altLang="en-US" sz="900" b="1" dirty="0">
                <a:solidFill>
                  <a:schemeClr val="tx1"/>
                </a:solidFill>
                <a:latin typeface="Roboto" panose="02000000000000000000" pitchFamily="2" charset="0"/>
                <a:ea typeface="Roboto" panose="02000000000000000000" pitchFamily="2" charset="0"/>
                <a:cs typeface="Roboto" panose="02000000000000000000" pitchFamily="2" charset="0"/>
              </a:rPr>
              <a:t>IDENTIFICATION TO SUBMISSION CYCLE</a:t>
            </a:r>
            <a:endParaRPr lang="en-US" altLang="en-US" sz="900" b="1" u="sng"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rPr>
              <a:t>Identifying ways to obtain grants that align with the organization's strategic goals.</a:t>
            </a:r>
          </a:p>
          <a:p>
            <a:pPr marL="171450" indent="-171450">
              <a:buFont typeface="Arial" panose="020B0604020202020204" pitchFamily="34" charset="0"/>
              <a:buChar char="•"/>
            </a:pPr>
            <a:r>
              <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rPr>
              <a:t>Ensuring the organization successfully applies for, receives, and uses grant funding.</a:t>
            </a:r>
          </a:p>
          <a:p>
            <a:pPr marL="171450" indent="-171450">
              <a:buFont typeface="Arial" panose="020B0604020202020204" pitchFamily="34" charset="0"/>
              <a:buChar char="•"/>
            </a:pPr>
            <a:r>
              <a:rPr lang="en-CA" sz="900" dirty="0">
                <a:latin typeface="Roboto"/>
                <a:ea typeface="Roboto"/>
                <a:cs typeface="Roboto" panose="02000000000000000000" pitchFamily="2" charset="0"/>
              </a:rPr>
              <a:t>Writing competitive grant applications that align with the organization’s priorities.</a:t>
            </a:r>
          </a:p>
        </p:txBody>
      </p:sp>
      <p:sp>
        <p:nvSpPr>
          <p:cNvPr id="51" name="Rettangolo arrotondato 8"/>
          <p:cNvSpPr/>
          <p:nvPr/>
        </p:nvSpPr>
        <p:spPr>
          <a:xfrm>
            <a:off x="5901256" y="3964215"/>
            <a:ext cx="2938000" cy="1151900"/>
          </a:xfrm>
          <a:prstGeom prst="roundRect">
            <a:avLst>
              <a:gd name="adj" fmla="val 4676"/>
            </a:avLst>
          </a:prstGeom>
          <a:solidFill>
            <a:schemeClr val="bg1"/>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90000" tIns="54000" rIns="90000" bIns="90000" anchor="t"/>
          <a:lstStyle/>
          <a:p>
            <a:r>
              <a:rPr lang="en-US" altLang="en-US" sz="900" b="1" dirty="0">
                <a:solidFill>
                  <a:schemeClr val="tx1"/>
                </a:solidFill>
                <a:latin typeface="Roboto" panose="02000000000000000000" pitchFamily="2" charset="0"/>
                <a:ea typeface="Roboto" panose="02000000000000000000" pitchFamily="2" charset="0"/>
                <a:cs typeface="Roboto" panose="02000000000000000000" pitchFamily="2" charset="0"/>
              </a:rPr>
              <a:t>SUBMISSION TO OPTIMIZATION CYCLE</a:t>
            </a:r>
            <a:endParaRPr lang="en-US" altLang="en-US" sz="900" b="1" u="sng"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rPr>
              <a:t>Identifying how to optimize the grant application process.</a:t>
            </a:r>
          </a:p>
          <a:p>
            <a:pPr marL="171450" indent="-171450">
              <a:buFont typeface="Arial" panose="020B0604020202020204" pitchFamily="34" charset="0"/>
              <a:buChar char="•"/>
            </a:pPr>
            <a:r>
              <a:rPr lang="en-US" altLang="en-US" sz="900" dirty="0">
                <a:solidFill>
                  <a:schemeClr val="tx1"/>
                </a:solidFill>
                <a:latin typeface="Roboto"/>
                <a:ea typeface="Roboto"/>
                <a:cs typeface="Roboto" panose="02000000000000000000" pitchFamily="2" charset="0"/>
              </a:rPr>
              <a:t>Selecting grants that will deliver high value to the organization.</a:t>
            </a:r>
            <a:endPar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171450" indent="-171450">
              <a:buFont typeface="Arial" panose="020B0604020202020204" pitchFamily="34" charset="0"/>
              <a:buChar char="•"/>
            </a:pPr>
            <a:r>
              <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rPr>
              <a:t>Optimizing the grant application process through partnerships </a:t>
            </a:r>
            <a:endParaRPr lang="en-US" altLang="en-US" sz="12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cxnSp>
        <p:nvCxnSpPr>
          <p:cNvPr id="73" name="Straight Arrow Connector 72"/>
          <p:cNvCxnSpPr>
            <a:cxnSpLocks/>
          </p:cNvCxnSpPr>
          <p:nvPr/>
        </p:nvCxnSpPr>
        <p:spPr>
          <a:xfrm>
            <a:off x="3121329" y="3150552"/>
            <a:ext cx="842643" cy="769161"/>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a:cxnSpLocks/>
          </p:cNvCxnSpPr>
          <p:nvPr/>
        </p:nvCxnSpPr>
        <p:spPr>
          <a:xfrm flipH="1">
            <a:off x="3963973" y="3681978"/>
            <a:ext cx="271319" cy="237735"/>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a:cxnSpLocks/>
          </p:cNvCxnSpPr>
          <p:nvPr/>
        </p:nvCxnSpPr>
        <p:spPr>
          <a:xfrm>
            <a:off x="7092708" y="3651509"/>
            <a:ext cx="274339" cy="242967"/>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81" name="Rettangolo arrotondato 4"/>
          <p:cNvSpPr/>
          <p:nvPr/>
        </p:nvSpPr>
        <p:spPr>
          <a:xfrm>
            <a:off x="9783604" y="1194117"/>
            <a:ext cx="394255" cy="5589860"/>
          </a:xfrm>
          <a:prstGeom prst="roundRect">
            <a:avLst/>
          </a:prstGeom>
          <a:solidFill>
            <a:schemeClr val="bg1">
              <a:lumMod val="50000"/>
            </a:schemeClr>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endPar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O</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G</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Z</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I</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O</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N</a:t>
            </a:r>
          </a:p>
          <a:p>
            <a:pPr algn="ctr">
              <a:defRPr/>
            </a:pPr>
            <a:endPar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T</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A</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K</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E</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H</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O</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L</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D</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E</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R</a:t>
            </a:r>
          </a:p>
          <a:p>
            <a:pPr algn="ctr">
              <a:defRPr/>
            </a:pPr>
            <a:r>
              <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S</a:t>
            </a:r>
          </a:p>
          <a:p>
            <a:pPr algn="ctr">
              <a:defRPr/>
            </a:pPr>
            <a:endParaRPr lang="en-US" sz="1400" dirty="0">
              <a:solidFill>
                <a:schemeClr val="bg1"/>
              </a:solidFill>
              <a:latin typeface="Roboto Light" panose="02000000000000000000" pitchFamily="2" charset="0"/>
              <a:ea typeface="Roboto Light" panose="02000000000000000000" pitchFamily="2" charset="0"/>
              <a:cs typeface="Roboto Light" panose="02000000000000000000" pitchFamily="2" charset="0"/>
            </a:endParaRPr>
          </a:p>
        </p:txBody>
      </p:sp>
      <p:cxnSp>
        <p:nvCxnSpPr>
          <p:cNvPr id="98" name="Straight Arrow Connector 97"/>
          <p:cNvCxnSpPr>
            <a:cxnSpLocks/>
          </p:cNvCxnSpPr>
          <p:nvPr/>
        </p:nvCxnSpPr>
        <p:spPr>
          <a:xfrm flipH="1">
            <a:off x="7367047" y="3158795"/>
            <a:ext cx="882136" cy="735681"/>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grpSp>
        <p:nvGrpSpPr>
          <p:cNvPr id="76" name="Group 75"/>
          <p:cNvGrpSpPr/>
          <p:nvPr/>
        </p:nvGrpSpPr>
        <p:grpSpPr>
          <a:xfrm>
            <a:off x="2405715" y="1574823"/>
            <a:ext cx="1416932" cy="1502289"/>
            <a:chOff x="1801520" y="910014"/>
            <a:chExt cx="1692000" cy="1502289"/>
          </a:xfrm>
        </p:grpSpPr>
        <p:sp>
          <p:nvSpPr>
            <p:cNvPr id="90" name="Rettangolo arrotondato 96"/>
            <p:cNvSpPr/>
            <p:nvPr/>
          </p:nvSpPr>
          <p:spPr bwMode="auto">
            <a:xfrm>
              <a:off x="1801520" y="910014"/>
              <a:ext cx="1692000" cy="648000"/>
            </a:xfrm>
            <a:prstGeom prst="roundRect">
              <a:avLst/>
            </a:prstGeom>
            <a:solidFill>
              <a:schemeClr val="accent1">
                <a:lumMod val="20000"/>
                <a:lumOff val="80000"/>
                <a:alpha val="0"/>
              </a:schemeClr>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1050" b="1" dirty="0">
                  <a:solidFill>
                    <a:srgbClr val="16002B"/>
                  </a:solidFill>
                  <a:latin typeface="Roboto" panose="02000000000000000000" pitchFamily="2" charset="0"/>
                  <a:ea typeface="Roboto" panose="02000000000000000000" pitchFamily="2" charset="0"/>
                  <a:cs typeface="Roboto" panose="02000000000000000000" pitchFamily="2" charset="0"/>
                </a:rPr>
                <a:t>Grant Management Office Creation</a:t>
              </a:r>
              <a:endParaRPr lang="en-US" altLang="en-US" sz="1600" b="1" dirty="0">
                <a:solidFill>
                  <a:srgbClr val="16002B"/>
                </a:solidFill>
                <a:latin typeface="Roboto" panose="02000000000000000000" pitchFamily="2" charset="0"/>
                <a:ea typeface="Roboto" panose="02000000000000000000" pitchFamily="2" charset="0"/>
                <a:cs typeface="Roboto" panose="02000000000000000000" pitchFamily="2" charset="0"/>
              </a:endParaRPr>
            </a:p>
          </p:txBody>
        </p:sp>
        <p:sp>
          <p:nvSpPr>
            <p:cNvPr id="91" name="Rettangolo arrotondato 79"/>
            <p:cNvSpPr/>
            <p:nvPr/>
          </p:nvSpPr>
          <p:spPr>
            <a:xfrm>
              <a:off x="1929271" y="1455226"/>
              <a:ext cx="720000" cy="468000"/>
            </a:xfrm>
            <a:prstGeom prst="roundRect">
              <a:avLst/>
            </a:prstGeom>
            <a:solidFill>
              <a:srgbClr val="299D48"/>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chemeClr val="bg1"/>
                  </a:solidFill>
                  <a:latin typeface="Roboto" panose="02000000000000000000" pitchFamily="2" charset="0"/>
                  <a:ea typeface="Roboto" panose="02000000000000000000" pitchFamily="2" charset="0"/>
                  <a:cs typeface="Roboto" panose="02000000000000000000" pitchFamily="2" charset="0"/>
                </a:rPr>
                <a:t>Mission, Vision, Values</a:t>
              </a:r>
            </a:p>
          </p:txBody>
        </p:sp>
        <p:sp>
          <p:nvSpPr>
            <p:cNvPr id="92" name="Rettangolo arrotondato 81"/>
            <p:cNvSpPr/>
            <p:nvPr/>
          </p:nvSpPr>
          <p:spPr>
            <a:xfrm>
              <a:off x="2669485" y="1455226"/>
              <a:ext cx="720000" cy="468000"/>
            </a:xfrm>
            <a:prstGeom prst="roundRect">
              <a:avLst/>
            </a:prstGeom>
            <a:solidFill>
              <a:schemeClr val="bg1"/>
            </a:solidFill>
            <a:ln w="3175">
              <a:solidFill>
                <a:srgbClr val="8F8F8F"/>
              </a:solid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rgbClr val="16002B"/>
                  </a:solidFill>
                  <a:latin typeface="Roboto" panose="02000000000000000000" pitchFamily="2" charset="0"/>
                  <a:ea typeface="Roboto" panose="02000000000000000000" pitchFamily="2" charset="0"/>
                  <a:cs typeface="Roboto" panose="02000000000000000000" pitchFamily="2" charset="0"/>
                </a:rPr>
                <a:t>Strategic Roadmap</a:t>
              </a:r>
            </a:p>
          </p:txBody>
        </p:sp>
        <p:sp>
          <p:nvSpPr>
            <p:cNvPr id="93" name="Rettangolo arrotondato 81"/>
            <p:cNvSpPr/>
            <p:nvPr/>
          </p:nvSpPr>
          <p:spPr>
            <a:xfrm>
              <a:off x="1928971" y="1944303"/>
              <a:ext cx="720000" cy="468000"/>
            </a:xfrm>
            <a:prstGeom prst="roundRect">
              <a:avLst/>
            </a:prstGeom>
            <a:solidFill>
              <a:srgbClr val="F6C332"/>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rgbClr val="002060"/>
                  </a:solidFill>
                  <a:latin typeface="Roboto" panose="02000000000000000000" pitchFamily="2" charset="0"/>
                  <a:ea typeface="Roboto" panose="02000000000000000000" pitchFamily="2" charset="0"/>
                  <a:cs typeface="Roboto" panose="02000000000000000000" pitchFamily="2" charset="0"/>
                </a:rPr>
                <a:t>Organization Structure</a:t>
              </a:r>
            </a:p>
          </p:txBody>
        </p:sp>
        <p:sp>
          <p:nvSpPr>
            <p:cNvPr id="94" name="Rettangolo arrotondato 81"/>
            <p:cNvSpPr/>
            <p:nvPr/>
          </p:nvSpPr>
          <p:spPr>
            <a:xfrm>
              <a:off x="2669485" y="1940861"/>
              <a:ext cx="720000" cy="468000"/>
            </a:xfrm>
            <a:prstGeom prst="roundRect">
              <a:avLst/>
            </a:prstGeom>
            <a:solidFill>
              <a:srgbClr val="2576B7"/>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chemeClr val="bg1"/>
                  </a:solidFill>
                  <a:latin typeface="Roboto" panose="02000000000000000000" pitchFamily="2" charset="0"/>
                  <a:ea typeface="Roboto" panose="02000000000000000000" pitchFamily="2" charset="0"/>
                  <a:cs typeface="Roboto" panose="02000000000000000000" pitchFamily="2" charset="0"/>
                </a:rPr>
                <a:t>Grant Operating Model</a:t>
              </a:r>
            </a:p>
          </p:txBody>
        </p:sp>
      </p:grpSp>
      <p:grpSp>
        <p:nvGrpSpPr>
          <p:cNvPr id="95" name="Group 94"/>
          <p:cNvGrpSpPr/>
          <p:nvPr/>
        </p:nvGrpSpPr>
        <p:grpSpPr>
          <a:xfrm>
            <a:off x="4107758" y="1542627"/>
            <a:ext cx="1416932" cy="1517394"/>
            <a:chOff x="1801520" y="894909"/>
            <a:chExt cx="1692000" cy="1517394"/>
          </a:xfrm>
        </p:grpSpPr>
        <p:sp>
          <p:nvSpPr>
            <p:cNvPr id="97" name="Rettangolo arrotondato 96"/>
            <p:cNvSpPr/>
            <p:nvPr/>
          </p:nvSpPr>
          <p:spPr bwMode="auto">
            <a:xfrm>
              <a:off x="1801520" y="894909"/>
              <a:ext cx="1692000" cy="648000"/>
            </a:xfrm>
            <a:prstGeom prst="roundRect">
              <a:avLst/>
            </a:prstGeom>
            <a:solidFill>
              <a:srgbClr val="8F8F8F">
                <a:alpha val="0"/>
              </a:srgbClr>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1050" b="1" dirty="0">
                  <a:solidFill>
                    <a:srgbClr val="16002B"/>
                  </a:solidFill>
                  <a:latin typeface="Roboto" panose="02000000000000000000" pitchFamily="2" charset="0"/>
                  <a:ea typeface="Roboto" panose="02000000000000000000" pitchFamily="2" charset="0"/>
                  <a:cs typeface="Roboto" panose="02000000000000000000" pitchFamily="2" charset="0"/>
                </a:rPr>
                <a:t>Grant Application Management </a:t>
              </a:r>
              <a:endParaRPr lang="en-US" altLang="en-US" sz="1600" b="1" dirty="0">
                <a:solidFill>
                  <a:srgbClr val="16002B"/>
                </a:solidFill>
                <a:latin typeface="Roboto" panose="02000000000000000000" pitchFamily="2" charset="0"/>
                <a:ea typeface="Roboto" panose="02000000000000000000" pitchFamily="2" charset="0"/>
                <a:cs typeface="Roboto" panose="02000000000000000000" pitchFamily="2" charset="0"/>
              </a:endParaRPr>
            </a:p>
          </p:txBody>
        </p:sp>
        <p:sp>
          <p:nvSpPr>
            <p:cNvPr id="100" name="Rettangolo arrotondato 79"/>
            <p:cNvSpPr/>
            <p:nvPr/>
          </p:nvSpPr>
          <p:spPr>
            <a:xfrm>
              <a:off x="1929271" y="1455226"/>
              <a:ext cx="720000" cy="468000"/>
            </a:xfrm>
            <a:prstGeom prst="roundRect">
              <a:avLst/>
            </a:prstGeom>
            <a:solidFill>
              <a:srgbClr val="299D48"/>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chemeClr val="bg1"/>
                  </a:solidFill>
                  <a:latin typeface="Roboto" panose="02000000000000000000" pitchFamily="2" charset="0"/>
                  <a:ea typeface="Roboto" panose="02000000000000000000" pitchFamily="2" charset="0"/>
                  <a:cs typeface="Roboto" panose="02000000000000000000" pitchFamily="2" charset="0"/>
                </a:rPr>
                <a:t>Identify Opportunities</a:t>
              </a:r>
            </a:p>
          </p:txBody>
        </p:sp>
        <p:sp>
          <p:nvSpPr>
            <p:cNvPr id="101" name="Rettangolo arrotondato 81"/>
            <p:cNvSpPr/>
            <p:nvPr/>
          </p:nvSpPr>
          <p:spPr>
            <a:xfrm>
              <a:off x="2669485" y="1455226"/>
              <a:ext cx="720000" cy="468000"/>
            </a:xfrm>
            <a:prstGeom prst="roundRect">
              <a:avLst/>
            </a:prstGeom>
            <a:solidFill>
              <a:schemeClr val="bg1"/>
            </a:solidFill>
            <a:ln w="3175">
              <a:solidFill>
                <a:srgbClr val="8F8F8F"/>
              </a:solid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rgbClr val="16002B"/>
                  </a:solidFill>
                  <a:latin typeface="Roboto" panose="02000000000000000000" pitchFamily="2" charset="0"/>
                  <a:ea typeface="Roboto" panose="02000000000000000000" pitchFamily="2" charset="0"/>
                  <a:cs typeface="Roboto" panose="02000000000000000000" pitchFamily="2" charset="0"/>
                </a:rPr>
                <a:t>Prioritize Opportunities</a:t>
              </a:r>
            </a:p>
          </p:txBody>
        </p:sp>
        <p:sp>
          <p:nvSpPr>
            <p:cNvPr id="102" name="Rettangolo arrotondato 81"/>
            <p:cNvSpPr/>
            <p:nvPr/>
          </p:nvSpPr>
          <p:spPr>
            <a:xfrm>
              <a:off x="1928971" y="1944303"/>
              <a:ext cx="720000" cy="468000"/>
            </a:xfrm>
            <a:prstGeom prst="roundRect">
              <a:avLst/>
            </a:prstGeom>
            <a:solidFill>
              <a:srgbClr val="F6C332"/>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rgbClr val="002060"/>
                  </a:solidFill>
                  <a:latin typeface="Roboto" panose="02000000000000000000" pitchFamily="2" charset="0"/>
                  <a:ea typeface="Roboto" panose="02000000000000000000" pitchFamily="2" charset="0"/>
                  <a:cs typeface="Roboto" panose="02000000000000000000" pitchFamily="2" charset="0"/>
                </a:rPr>
                <a:t>Write Application</a:t>
              </a:r>
            </a:p>
          </p:txBody>
        </p:sp>
        <p:sp>
          <p:nvSpPr>
            <p:cNvPr id="103" name="Rettangolo arrotondato 81"/>
            <p:cNvSpPr/>
            <p:nvPr/>
          </p:nvSpPr>
          <p:spPr>
            <a:xfrm>
              <a:off x="2669485" y="1940861"/>
              <a:ext cx="720000" cy="468000"/>
            </a:xfrm>
            <a:prstGeom prst="roundRect">
              <a:avLst/>
            </a:prstGeom>
            <a:solidFill>
              <a:srgbClr val="2576B7"/>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chemeClr val="bg1"/>
                  </a:solidFill>
                  <a:latin typeface="Roboto" panose="02000000000000000000" pitchFamily="2" charset="0"/>
                  <a:ea typeface="Roboto" panose="02000000000000000000" pitchFamily="2" charset="0"/>
                  <a:cs typeface="Roboto" panose="02000000000000000000" pitchFamily="2" charset="0"/>
                </a:rPr>
                <a:t>Submit Application</a:t>
              </a:r>
            </a:p>
          </p:txBody>
        </p:sp>
      </p:grpSp>
      <p:grpSp>
        <p:nvGrpSpPr>
          <p:cNvPr id="104" name="Group 103"/>
          <p:cNvGrpSpPr/>
          <p:nvPr/>
        </p:nvGrpSpPr>
        <p:grpSpPr>
          <a:xfrm>
            <a:off x="5820760" y="1557196"/>
            <a:ext cx="1416932" cy="1528159"/>
            <a:chOff x="1801520" y="884144"/>
            <a:chExt cx="1692000" cy="1528159"/>
          </a:xfrm>
        </p:grpSpPr>
        <p:sp>
          <p:nvSpPr>
            <p:cNvPr id="113" name="Rettangolo arrotondato 96"/>
            <p:cNvSpPr/>
            <p:nvPr/>
          </p:nvSpPr>
          <p:spPr bwMode="auto">
            <a:xfrm>
              <a:off x="1801520" y="884144"/>
              <a:ext cx="1692000" cy="648000"/>
            </a:xfrm>
            <a:prstGeom prst="roundRect">
              <a:avLst/>
            </a:prstGeom>
            <a:solidFill>
              <a:schemeClr val="accent1">
                <a:lumMod val="20000"/>
                <a:lumOff val="80000"/>
                <a:alpha val="0"/>
              </a:schemeClr>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1050" b="1" dirty="0">
                  <a:solidFill>
                    <a:srgbClr val="16002B"/>
                  </a:solidFill>
                  <a:latin typeface="Roboto" panose="02000000000000000000" pitchFamily="2" charset="0"/>
                  <a:ea typeface="Roboto" panose="02000000000000000000" pitchFamily="2" charset="0"/>
                  <a:cs typeface="Roboto" panose="02000000000000000000" pitchFamily="2" charset="0"/>
                </a:rPr>
                <a:t>Grant Performance Management</a:t>
              </a:r>
              <a:endParaRPr lang="en-US" altLang="en-US" sz="1600" b="1" dirty="0">
                <a:solidFill>
                  <a:srgbClr val="16002B"/>
                </a:solidFill>
                <a:latin typeface="Roboto" panose="02000000000000000000" pitchFamily="2" charset="0"/>
                <a:ea typeface="Roboto" panose="02000000000000000000" pitchFamily="2" charset="0"/>
                <a:cs typeface="Roboto" panose="02000000000000000000" pitchFamily="2" charset="0"/>
              </a:endParaRPr>
            </a:p>
          </p:txBody>
        </p:sp>
        <p:sp>
          <p:nvSpPr>
            <p:cNvPr id="114" name="Rettangolo arrotondato 79"/>
            <p:cNvSpPr/>
            <p:nvPr/>
          </p:nvSpPr>
          <p:spPr>
            <a:xfrm>
              <a:off x="1929271" y="1455226"/>
              <a:ext cx="720000" cy="468000"/>
            </a:xfrm>
            <a:prstGeom prst="roundRect">
              <a:avLst/>
            </a:prstGeom>
            <a:solidFill>
              <a:srgbClr val="299D48"/>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chemeClr val="bg1"/>
                  </a:solidFill>
                  <a:latin typeface="Roboto" panose="02000000000000000000" pitchFamily="2" charset="0"/>
                  <a:ea typeface="Roboto" panose="02000000000000000000" pitchFamily="2" charset="0"/>
                  <a:cs typeface="Roboto" panose="02000000000000000000" pitchFamily="2" charset="0"/>
                </a:rPr>
                <a:t>Success Rate</a:t>
              </a:r>
            </a:p>
          </p:txBody>
        </p:sp>
        <p:sp>
          <p:nvSpPr>
            <p:cNvPr id="115" name="Rettangolo arrotondato 81"/>
            <p:cNvSpPr/>
            <p:nvPr/>
          </p:nvSpPr>
          <p:spPr>
            <a:xfrm>
              <a:off x="2669485" y="1455226"/>
              <a:ext cx="720000" cy="468000"/>
            </a:xfrm>
            <a:prstGeom prst="roundRect">
              <a:avLst/>
            </a:prstGeom>
            <a:solidFill>
              <a:schemeClr val="bg1"/>
            </a:solidFill>
            <a:ln w="3175">
              <a:solidFill>
                <a:srgbClr val="8F8F8F"/>
              </a:solid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rgbClr val="16002B"/>
                  </a:solidFill>
                  <a:latin typeface="Roboto" panose="02000000000000000000" pitchFamily="2" charset="0"/>
                  <a:ea typeface="Roboto" panose="02000000000000000000" pitchFamily="2" charset="0"/>
                  <a:cs typeface="Roboto" panose="02000000000000000000" pitchFamily="2" charset="0"/>
                </a:rPr>
                <a:t>Time and Resources for Application</a:t>
              </a:r>
            </a:p>
          </p:txBody>
        </p:sp>
        <p:sp>
          <p:nvSpPr>
            <p:cNvPr id="116" name="Rettangolo arrotondato 81"/>
            <p:cNvSpPr/>
            <p:nvPr/>
          </p:nvSpPr>
          <p:spPr>
            <a:xfrm>
              <a:off x="1928971" y="1944303"/>
              <a:ext cx="720000" cy="468000"/>
            </a:xfrm>
            <a:prstGeom prst="roundRect">
              <a:avLst/>
            </a:prstGeom>
            <a:solidFill>
              <a:srgbClr val="F6C332"/>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rgbClr val="002060"/>
                  </a:solidFill>
                  <a:latin typeface="Roboto" panose="02000000000000000000" pitchFamily="2" charset="0"/>
                  <a:ea typeface="Roboto" panose="02000000000000000000" pitchFamily="2" charset="0"/>
                  <a:cs typeface="Roboto" panose="02000000000000000000" pitchFamily="2" charset="0"/>
                </a:rPr>
                <a:t>Adherence to Grant Parameters </a:t>
              </a:r>
            </a:p>
          </p:txBody>
        </p:sp>
        <p:sp>
          <p:nvSpPr>
            <p:cNvPr id="117" name="Rettangolo arrotondato 81"/>
            <p:cNvSpPr/>
            <p:nvPr/>
          </p:nvSpPr>
          <p:spPr>
            <a:xfrm>
              <a:off x="2669485" y="1940861"/>
              <a:ext cx="720000" cy="468000"/>
            </a:xfrm>
            <a:prstGeom prst="roundRect">
              <a:avLst/>
            </a:prstGeom>
            <a:solidFill>
              <a:srgbClr val="2576B7"/>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chemeClr val="bg1"/>
                  </a:solidFill>
                  <a:latin typeface="Roboto" panose="02000000000000000000" pitchFamily="2" charset="0"/>
                  <a:ea typeface="Roboto" panose="02000000000000000000" pitchFamily="2" charset="0"/>
                  <a:cs typeface="Roboto" panose="02000000000000000000" pitchFamily="2" charset="0"/>
                </a:rPr>
                <a:t>Ongoing Grant Identification</a:t>
              </a:r>
            </a:p>
          </p:txBody>
        </p:sp>
      </p:grpSp>
      <p:grpSp>
        <p:nvGrpSpPr>
          <p:cNvPr id="118" name="Group 117"/>
          <p:cNvGrpSpPr/>
          <p:nvPr/>
        </p:nvGrpSpPr>
        <p:grpSpPr>
          <a:xfrm>
            <a:off x="7533569" y="1578354"/>
            <a:ext cx="1416932" cy="1507001"/>
            <a:chOff x="1801520" y="905302"/>
            <a:chExt cx="1692000" cy="1507001"/>
          </a:xfrm>
        </p:grpSpPr>
        <p:sp>
          <p:nvSpPr>
            <p:cNvPr id="120" name="Rettangolo arrotondato 96"/>
            <p:cNvSpPr/>
            <p:nvPr/>
          </p:nvSpPr>
          <p:spPr bwMode="auto">
            <a:xfrm>
              <a:off x="1801520" y="905302"/>
              <a:ext cx="1692000" cy="648000"/>
            </a:xfrm>
            <a:prstGeom prst="roundRect">
              <a:avLst/>
            </a:prstGeom>
            <a:solidFill>
              <a:schemeClr val="accent1">
                <a:lumMod val="20000"/>
                <a:lumOff val="80000"/>
                <a:alpha val="0"/>
              </a:schemeClr>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1050" b="1" dirty="0">
                  <a:solidFill>
                    <a:srgbClr val="16002B"/>
                  </a:solidFill>
                  <a:latin typeface="Roboto" panose="02000000000000000000" pitchFamily="2" charset="0"/>
                  <a:ea typeface="Roboto" panose="02000000000000000000" pitchFamily="2" charset="0"/>
                  <a:cs typeface="Roboto" panose="02000000000000000000" pitchFamily="2" charset="0"/>
                </a:rPr>
                <a:t>Grant Management Continual Improvement</a:t>
              </a:r>
              <a:endParaRPr lang="en-US" altLang="en-US" sz="1600" b="1" dirty="0">
                <a:solidFill>
                  <a:srgbClr val="16002B"/>
                </a:solidFill>
                <a:latin typeface="Roboto" panose="02000000000000000000" pitchFamily="2" charset="0"/>
                <a:ea typeface="Roboto" panose="02000000000000000000" pitchFamily="2" charset="0"/>
                <a:cs typeface="Roboto" panose="02000000000000000000" pitchFamily="2" charset="0"/>
              </a:endParaRPr>
            </a:p>
          </p:txBody>
        </p:sp>
        <p:sp>
          <p:nvSpPr>
            <p:cNvPr id="121" name="Rettangolo arrotondato 79"/>
            <p:cNvSpPr/>
            <p:nvPr/>
          </p:nvSpPr>
          <p:spPr>
            <a:xfrm>
              <a:off x="1929271" y="1455226"/>
              <a:ext cx="720000" cy="468000"/>
            </a:xfrm>
            <a:prstGeom prst="roundRect">
              <a:avLst/>
            </a:prstGeom>
            <a:solidFill>
              <a:srgbClr val="299D48"/>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chemeClr val="bg1"/>
                  </a:solidFill>
                  <a:latin typeface="Roboto" panose="02000000000000000000" pitchFamily="2" charset="0"/>
                  <a:ea typeface="Roboto" panose="02000000000000000000" pitchFamily="2" charset="0"/>
                  <a:cs typeface="Roboto" panose="02000000000000000000" pitchFamily="2" charset="0"/>
                </a:rPr>
                <a:t>Strategic Partners</a:t>
              </a:r>
            </a:p>
          </p:txBody>
        </p:sp>
        <p:sp>
          <p:nvSpPr>
            <p:cNvPr id="122" name="Rettangolo arrotondato 81"/>
            <p:cNvSpPr/>
            <p:nvPr/>
          </p:nvSpPr>
          <p:spPr>
            <a:xfrm>
              <a:off x="2669485" y="1455226"/>
              <a:ext cx="720000" cy="468000"/>
            </a:xfrm>
            <a:prstGeom prst="roundRect">
              <a:avLst/>
            </a:prstGeom>
            <a:solidFill>
              <a:schemeClr val="bg1"/>
            </a:solidFill>
            <a:ln w="3175">
              <a:solidFill>
                <a:srgbClr val="8F8F8F"/>
              </a:solid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rgbClr val="16002B"/>
                  </a:solidFill>
                  <a:latin typeface="Roboto" panose="02000000000000000000" pitchFamily="2" charset="0"/>
                  <a:ea typeface="Roboto" panose="02000000000000000000" pitchFamily="2" charset="0"/>
                  <a:cs typeface="Roboto" panose="02000000000000000000" pitchFamily="2" charset="0"/>
                </a:rPr>
                <a:t>Sustainment and Continuity </a:t>
              </a:r>
            </a:p>
          </p:txBody>
        </p:sp>
        <p:sp>
          <p:nvSpPr>
            <p:cNvPr id="123" name="Rettangolo arrotondato 81"/>
            <p:cNvSpPr/>
            <p:nvPr/>
          </p:nvSpPr>
          <p:spPr>
            <a:xfrm>
              <a:off x="1928971" y="1944303"/>
              <a:ext cx="720000" cy="468000"/>
            </a:xfrm>
            <a:prstGeom prst="roundRect">
              <a:avLst/>
            </a:prstGeom>
            <a:solidFill>
              <a:srgbClr val="F6C332"/>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defRPr/>
              </a:pPr>
              <a:r>
                <a:rPr lang="en-US" sz="700" dirty="0">
                  <a:solidFill>
                    <a:srgbClr val="002060"/>
                  </a:solidFill>
                  <a:latin typeface="Roboto" panose="02000000000000000000" pitchFamily="2" charset="0"/>
                  <a:ea typeface="Roboto" panose="02000000000000000000" pitchFamily="2" charset="0"/>
                  <a:cs typeface="Roboto" panose="02000000000000000000" pitchFamily="2" charset="0"/>
                </a:rPr>
                <a:t>Grant Categories</a:t>
              </a:r>
            </a:p>
          </p:txBody>
        </p:sp>
        <p:sp>
          <p:nvSpPr>
            <p:cNvPr id="124" name="Rettangolo arrotondato 81"/>
            <p:cNvSpPr/>
            <p:nvPr/>
          </p:nvSpPr>
          <p:spPr>
            <a:xfrm>
              <a:off x="2669485" y="1940861"/>
              <a:ext cx="720000" cy="468000"/>
            </a:xfrm>
            <a:prstGeom prst="roundRect">
              <a:avLst/>
            </a:prstGeom>
            <a:solidFill>
              <a:srgbClr val="2576B7"/>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tIns="45720" rIns="0" bIns="45720" anchor="ctr"/>
            <a:lstStyle/>
            <a:p>
              <a:pPr algn="ctr">
                <a:defRPr/>
              </a:pPr>
              <a:r>
                <a:rPr lang="en-US" sz="700" dirty="0">
                  <a:solidFill>
                    <a:schemeClr val="bg1"/>
                  </a:solidFill>
                  <a:latin typeface="Roboto"/>
                  <a:ea typeface="Roboto"/>
                  <a:cs typeface="Roboto" panose="02000000000000000000" pitchFamily="2" charset="0"/>
                </a:rPr>
                <a:t>Organization Values</a:t>
              </a:r>
            </a:p>
          </p:txBody>
        </p:sp>
      </p:grpSp>
      <p:sp>
        <p:nvSpPr>
          <p:cNvPr id="6" name="Rettangolo arrotondato 8"/>
          <p:cNvSpPr/>
          <p:nvPr/>
        </p:nvSpPr>
        <p:spPr>
          <a:xfrm>
            <a:off x="1908897" y="5724705"/>
            <a:ext cx="804314" cy="788953"/>
          </a:xfrm>
          <a:prstGeom prst="roundRect">
            <a:avLst/>
          </a:prstGeom>
          <a:solidFill>
            <a:schemeClr val="bg1"/>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900" b="1" dirty="0">
                <a:solidFill>
                  <a:schemeClr val="tx1"/>
                </a:solidFill>
                <a:latin typeface="Roboto" panose="02000000000000000000" pitchFamily="2" charset="0"/>
                <a:ea typeface="Roboto" panose="02000000000000000000" pitchFamily="2" charset="0"/>
                <a:cs typeface="Roboto" panose="02000000000000000000" pitchFamily="2" charset="0"/>
              </a:rPr>
              <a:t>Executive Branch</a:t>
            </a:r>
            <a:endParaRPr lang="en-US" altLang="en-US" sz="1200" b="1"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sp>
        <p:nvSpPr>
          <p:cNvPr id="37" name="Rettangolo arrotondato 8"/>
          <p:cNvSpPr/>
          <p:nvPr/>
        </p:nvSpPr>
        <p:spPr>
          <a:xfrm>
            <a:off x="2738076" y="5737042"/>
            <a:ext cx="804314" cy="788953"/>
          </a:xfrm>
          <a:prstGeom prst="roundRect">
            <a:avLst/>
          </a:prstGeom>
          <a:solidFill>
            <a:schemeClr val="bg1"/>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900" b="1" dirty="0">
                <a:solidFill>
                  <a:schemeClr val="tx1"/>
                </a:solidFill>
                <a:latin typeface="Roboto" panose="02000000000000000000" pitchFamily="2" charset="0"/>
                <a:ea typeface="Roboto" panose="02000000000000000000" pitchFamily="2" charset="0"/>
                <a:cs typeface="Roboto" panose="02000000000000000000" pitchFamily="2" charset="0"/>
              </a:rPr>
              <a:t>Finance</a:t>
            </a:r>
          </a:p>
        </p:txBody>
      </p:sp>
      <p:sp>
        <p:nvSpPr>
          <p:cNvPr id="38" name="Rettangolo arrotondato 8"/>
          <p:cNvSpPr/>
          <p:nvPr/>
        </p:nvSpPr>
        <p:spPr>
          <a:xfrm>
            <a:off x="6048445" y="5715166"/>
            <a:ext cx="3264970" cy="788953"/>
          </a:xfrm>
          <a:prstGeom prst="roundRect">
            <a:avLst/>
          </a:prstGeom>
          <a:solidFill>
            <a:schemeClr val="bg1"/>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900" b="1" dirty="0">
                <a:solidFill>
                  <a:schemeClr val="tx1"/>
                </a:solidFill>
                <a:latin typeface="Roboto" panose="02000000000000000000" pitchFamily="2" charset="0"/>
                <a:ea typeface="Roboto" panose="02000000000000000000" pitchFamily="2" charset="0"/>
                <a:cs typeface="Roboto" panose="02000000000000000000" pitchFamily="2" charset="0"/>
              </a:rPr>
              <a:t>CRITICAL DEPARTMENTS</a:t>
            </a:r>
          </a:p>
          <a:p>
            <a:pPr algn="ctr"/>
            <a:r>
              <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rPr>
              <a:t>Education</a:t>
            </a:r>
          </a:p>
          <a:p>
            <a:pPr algn="ctr"/>
            <a:r>
              <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rPr>
              <a:t>Social Services</a:t>
            </a:r>
          </a:p>
          <a:p>
            <a:pPr algn="ctr"/>
            <a:r>
              <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rPr>
              <a:t>Health Services</a:t>
            </a:r>
          </a:p>
          <a:p>
            <a:pPr algn="ctr"/>
            <a:r>
              <a:rPr lang="en-US" altLang="en-US" sz="900" dirty="0">
                <a:solidFill>
                  <a:schemeClr val="tx1"/>
                </a:solidFill>
                <a:latin typeface="Roboto" panose="02000000000000000000" pitchFamily="2" charset="0"/>
                <a:ea typeface="Roboto" panose="02000000000000000000" pitchFamily="2" charset="0"/>
                <a:cs typeface="Roboto" panose="02000000000000000000" pitchFamily="2" charset="0"/>
              </a:rPr>
              <a:t>Housing Services </a:t>
            </a:r>
          </a:p>
        </p:txBody>
      </p:sp>
      <p:sp>
        <p:nvSpPr>
          <p:cNvPr id="40" name="Rettangolo arrotondato 8"/>
          <p:cNvSpPr/>
          <p:nvPr/>
        </p:nvSpPr>
        <p:spPr>
          <a:xfrm>
            <a:off x="5221474" y="5720437"/>
            <a:ext cx="804314" cy="788953"/>
          </a:xfrm>
          <a:prstGeom prst="roundRect">
            <a:avLst/>
          </a:prstGeom>
          <a:solidFill>
            <a:schemeClr val="bg1"/>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900" b="1" dirty="0">
                <a:solidFill>
                  <a:schemeClr val="tx1"/>
                </a:solidFill>
                <a:latin typeface="Roboto" panose="02000000000000000000" pitchFamily="2" charset="0"/>
                <a:ea typeface="Roboto" panose="02000000000000000000" pitchFamily="2" charset="0"/>
                <a:cs typeface="Roboto" panose="02000000000000000000" pitchFamily="2" charset="0"/>
              </a:rPr>
              <a:t>IT</a:t>
            </a:r>
          </a:p>
        </p:txBody>
      </p:sp>
      <p:sp>
        <p:nvSpPr>
          <p:cNvPr id="42" name="Rettangolo arrotondato 8"/>
          <p:cNvSpPr/>
          <p:nvPr/>
        </p:nvSpPr>
        <p:spPr>
          <a:xfrm>
            <a:off x="4405440" y="5722564"/>
            <a:ext cx="804314" cy="788953"/>
          </a:xfrm>
          <a:prstGeom prst="roundRect">
            <a:avLst/>
          </a:prstGeom>
          <a:solidFill>
            <a:schemeClr val="bg1"/>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900" b="1" dirty="0">
                <a:solidFill>
                  <a:schemeClr val="tx1"/>
                </a:solidFill>
                <a:latin typeface="Roboto" panose="02000000000000000000" pitchFamily="2" charset="0"/>
                <a:ea typeface="Roboto" panose="02000000000000000000" pitchFamily="2" charset="0"/>
                <a:cs typeface="Roboto" panose="02000000000000000000" pitchFamily="2" charset="0"/>
              </a:rPr>
              <a:t>Judicial Branch</a:t>
            </a:r>
          </a:p>
        </p:txBody>
      </p:sp>
      <p:sp>
        <p:nvSpPr>
          <p:cNvPr id="43" name="Rettangolo arrotondato 8"/>
          <p:cNvSpPr/>
          <p:nvPr/>
        </p:nvSpPr>
        <p:spPr>
          <a:xfrm>
            <a:off x="3574041" y="5720438"/>
            <a:ext cx="804314" cy="788953"/>
          </a:xfrm>
          <a:prstGeom prst="roundRect">
            <a:avLst/>
          </a:prstGeom>
          <a:solidFill>
            <a:schemeClr val="bg1"/>
          </a:solidFill>
          <a:ln w="3175">
            <a:noFill/>
          </a:ln>
          <a:effectLst>
            <a:outerShdw sx="1000" sy="1000" algn="bl" rotWithShape="0">
              <a:prstClr val="black"/>
            </a:outerShdw>
          </a:effectLst>
        </p:spPr>
        <p:style>
          <a:lnRef idx="1">
            <a:schemeClr val="accent3"/>
          </a:lnRef>
          <a:fillRef idx="2">
            <a:schemeClr val="accent3"/>
          </a:fillRef>
          <a:effectRef idx="1">
            <a:schemeClr val="accent3"/>
          </a:effectRef>
          <a:fontRef idx="minor">
            <a:schemeClr val="dk1"/>
          </a:fontRef>
        </p:style>
        <p:txBody>
          <a:bodyPr lIns="0" rIns="0" anchor="ctr"/>
          <a:lstStyle/>
          <a:p>
            <a:pPr algn="ctr"/>
            <a:r>
              <a:rPr lang="en-US" altLang="en-US" sz="900" b="1" dirty="0">
                <a:solidFill>
                  <a:schemeClr val="tx1"/>
                </a:solidFill>
                <a:latin typeface="Roboto" panose="02000000000000000000" pitchFamily="2" charset="0"/>
                <a:ea typeface="Roboto" panose="02000000000000000000" pitchFamily="2" charset="0"/>
                <a:cs typeface="Roboto" panose="02000000000000000000" pitchFamily="2" charset="0"/>
              </a:rPr>
              <a:t>Legislative Branch</a:t>
            </a:r>
          </a:p>
        </p:txBody>
      </p:sp>
      <p:sp>
        <p:nvSpPr>
          <p:cNvPr id="3" name="TextBox 2">
            <a:extLst>
              <a:ext uri="{FF2B5EF4-FFF2-40B4-BE49-F238E27FC236}">
                <a16:creationId xmlns:a16="http://schemas.microsoft.com/office/drawing/2014/main" id="{FEFAAA93-7839-1C4B-8198-A8DEEBD0592F}"/>
              </a:ext>
            </a:extLst>
          </p:cNvPr>
          <p:cNvSpPr txBox="1"/>
          <p:nvPr/>
        </p:nvSpPr>
        <p:spPr>
          <a:xfrm>
            <a:off x="982980" y="605790"/>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grpSp>
        <p:nvGrpSpPr>
          <p:cNvPr id="27" name="Group 26">
            <a:extLst>
              <a:ext uri="{FF2B5EF4-FFF2-40B4-BE49-F238E27FC236}">
                <a16:creationId xmlns:a16="http://schemas.microsoft.com/office/drawing/2014/main" id="{991620D2-6EFE-0848-8946-F9C54217F531}"/>
              </a:ext>
            </a:extLst>
          </p:cNvPr>
          <p:cNvGrpSpPr/>
          <p:nvPr/>
        </p:nvGrpSpPr>
        <p:grpSpPr>
          <a:xfrm>
            <a:off x="4061115" y="3288896"/>
            <a:ext cx="3270294" cy="351048"/>
            <a:chOff x="4061115" y="3068230"/>
            <a:chExt cx="3270294" cy="351048"/>
          </a:xfrm>
        </p:grpSpPr>
        <p:pic>
          <p:nvPicPr>
            <p:cNvPr id="72" name="Picture 71">
              <a:extLst>
                <a:ext uri="{FF2B5EF4-FFF2-40B4-BE49-F238E27FC236}">
                  <a16:creationId xmlns:a16="http://schemas.microsoft.com/office/drawing/2014/main" id="{A6E83F7F-3B6D-494C-8E3B-5514CFAD4BE7}"/>
                </a:ext>
              </a:extLst>
            </p:cNvPr>
            <p:cNvPicPr>
              <a:picLocks noChangeAspect="1"/>
            </p:cNvPicPr>
            <p:nvPr/>
          </p:nvPicPr>
          <p:blipFill>
            <a:blip r:embed="rId3"/>
            <a:stretch>
              <a:fillRect/>
            </a:stretch>
          </p:blipFill>
          <p:spPr>
            <a:xfrm>
              <a:off x="4140512" y="3068230"/>
              <a:ext cx="3111500" cy="152400"/>
            </a:xfrm>
            <a:prstGeom prst="rect">
              <a:avLst/>
            </a:prstGeom>
          </p:spPr>
        </p:pic>
        <p:sp>
          <p:nvSpPr>
            <p:cNvPr id="11" name="Rectangle 10">
              <a:extLst>
                <a:ext uri="{FF2B5EF4-FFF2-40B4-BE49-F238E27FC236}">
                  <a16:creationId xmlns:a16="http://schemas.microsoft.com/office/drawing/2014/main" id="{9AFD1F45-EDA3-EF48-94BE-F3DF547EAC04}"/>
                </a:ext>
              </a:extLst>
            </p:cNvPr>
            <p:cNvSpPr/>
            <p:nvPr/>
          </p:nvSpPr>
          <p:spPr>
            <a:xfrm>
              <a:off x="4061115" y="3188446"/>
              <a:ext cx="3270294" cy="230832"/>
            </a:xfrm>
            <a:prstGeom prst="rect">
              <a:avLst/>
            </a:prstGeom>
          </p:spPr>
          <p:txBody>
            <a:bodyPr wrap="square">
              <a:spAutoFit/>
            </a:bodyPr>
            <a:lstStyle/>
            <a:p>
              <a:pPr algn="ctr">
                <a:defRPr/>
              </a:pPr>
              <a:r>
                <a:rPr lang="en-US" sz="900" dirty="0">
                  <a:latin typeface="Roboto" panose="02000000000000000000" pitchFamily="2" charset="0"/>
                  <a:ea typeface="Roboto" panose="02000000000000000000" pitchFamily="2" charset="0"/>
                  <a:cs typeface="Roboto" panose="02000000000000000000" pitchFamily="2" charset="0"/>
                </a:rPr>
                <a:t>GRANTOR APPLICATION &amp; APPROVAL STAKEHOLDERS</a:t>
              </a:r>
            </a:p>
          </p:txBody>
        </p:sp>
      </p:grpSp>
      <p:sp>
        <p:nvSpPr>
          <p:cNvPr id="5" name="TextBox 4">
            <a:extLst>
              <a:ext uri="{FF2B5EF4-FFF2-40B4-BE49-F238E27FC236}">
                <a16:creationId xmlns:a16="http://schemas.microsoft.com/office/drawing/2014/main" id="{DD5A5643-9ED4-444C-81F4-0B5DF1281904}"/>
              </a:ext>
            </a:extLst>
          </p:cNvPr>
          <p:cNvSpPr txBox="1"/>
          <p:nvPr/>
        </p:nvSpPr>
        <p:spPr>
          <a:xfrm>
            <a:off x="944217" y="934278"/>
            <a:ext cx="0" cy="0"/>
          </a:xfrm>
          <a:prstGeom prst="rect">
            <a:avLst/>
          </a:prstGeom>
        </p:spPr>
        <p:txBody>
          <a:bodyPr wrap="none" lIns="0" tIns="0" rIns="0" bIns="0" numCol="1" spcCol="360000" rtlCol="0">
            <a:noAutofit/>
          </a:bodyPr>
          <a:lstStyle/>
          <a:p>
            <a:pPr marL="179388" indent="-179388" algn="l">
              <a:lnSpc>
                <a:spcPct val="110000"/>
              </a:lnSpc>
              <a:buFont typeface="Arial" panose="020B0604020202020204" pitchFamily="34" charset="0"/>
              <a:buChar char="•"/>
              <a:tabLst/>
            </a:pPr>
            <a:endParaRPr lang="en-US" sz="1400" dirty="0">
              <a:solidFill>
                <a:schemeClr val="tx1">
                  <a:lumMod val="50000"/>
                </a:schemeClr>
              </a:solidFill>
              <a:latin typeface="Roboto Condensed Light" panose="02000000000000000000" pitchFamily="2" charset="0"/>
              <a:ea typeface="Roboto Condensed Light" panose="02000000000000000000" pitchFamily="2" charset="0"/>
            </a:endParaRPr>
          </a:p>
        </p:txBody>
      </p:sp>
      <p:cxnSp>
        <p:nvCxnSpPr>
          <p:cNvPr id="74" name="Straight Arrow Connector 73">
            <a:extLst>
              <a:ext uri="{FF2B5EF4-FFF2-40B4-BE49-F238E27FC236}">
                <a16:creationId xmlns:a16="http://schemas.microsoft.com/office/drawing/2014/main" id="{65020A68-3EDD-BE4F-9CAC-D541F5ADFB75}"/>
              </a:ext>
            </a:extLst>
          </p:cNvPr>
          <p:cNvCxnSpPr>
            <a:cxnSpLocks/>
          </p:cNvCxnSpPr>
          <p:nvPr/>
        </p:nvCxnSpPr>
        <p:spPr>
          <a:xfrm flipV="1">
            <a:off x="2329074" y="5240057"/>
            <a:ext cx="0" cy="365759"/>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a:extLst>
              <a:ext uri="{FF2B5EF4-FFF2-40B4-BE49-F238E27FC236}">
                <a16:creationId xmlns:a16="http://schemas.microsoft.com/office/drawing/2014/main" id="{1D8E4DBE-0AA1-274A-846D-0C9BBD7B8537}"/>
              </a:ext>
            </a:extLst>
          </p:cNvPr>
          <p:cNvCxnSpPr>
            <a:cxnSpLocks/>
          </p:cNvCxnSpPr>
          <p:nvPr/>
        </p:nvCxnSpPr>
        <p:spPr>
          <a:xfrm flipV="1">
            <a:off x="3158130" y="5240057"/>
            <a:ext cx="0" cy="365759"/>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id="{39030A9B-0067-6047-952B-DB76A0B3D398}"/>
              </a:ext>
            </a:extLst>
          </p:cNvPr>
          <p:cNvCxnSpPr>
            <a:cxnSpLocks/>
          </p:cNvCxnSpPr>
          <p:nvPr/>
        </p:nvCxnSpPr>
        <p:spPr>
          <a:xfrm flipV="1">
            <a:off x="3987186" y="5240057"/>
            <a:ext cx="0" cy="365759"/>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8CF2C415-3E01-5B4B-AB80-308F79425D72}"/>
              </a:ext>
            </a:extLst>
          </p:cNvPr>
          <p:cNvCxnSpPr>
            <a:cxnSpLocks/>
          </p:cNvCxnSpPr>
          <p:nvPr/>
        </p:nvCxnSpPr>
        <p:spPr>
          <a:xfrm flipV="1">
            <a:off x="4836714" y="5240057"/>
            <a:ext cx="0" cy="365759"/>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id="{49D2A687-7CC2-EE47-A63A-7B5BEECA276E}"/>
              </a:ext>
            </a:extLst>
          </p:cNvPr>
          <p:cNvCxnSpPr>
            <a:cxnSpLocks/>
          </p:cNvCxnSpPr>
          <p:nvPr/>
        </p:nvCxnSpPr>
        <p:spPr>
          <a:xfrm flipV="1">
            <a:off x="5633106" y="5240057"/>
            <a:ext cx="0" cy="365759"/>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a:extLst>
              <a:ext uri="{FF2B5EF4-FFF2-40B4-BE49-F238E27FC236}">
                <a16:creationId xmlns:a16="http://schemas.microsoft.com/office/drawing/2014/main" id="{2302D2FD-F71B-BF4D-9BC6-AEE6C2D87204}"/>
              </a:ext>
            </a:extLst>
          </p:cNvPr>
          <p:cNvCxnSpPr>
            <a:cxnSpLocks/>
          </p:cNvCxnSpPr>
          <p:nvPr/>
        </p:nvCxnSpPr>
        <p:spPr>
          <a:xfrm flipV="1">
            <a:off x="7750602" y="5240057"/>
            <a:ext cx="0" cy="365759"/>
          </a:xfrm>
          <a:prstGeom prst="straightConnector1">
            <a:avLst/>
          </a:prstGeom>
          <a:ln w="25400">
            <a:solidFill>
              <a:schemeClr val="bg1">
                <a:lumMod val="50000"/>
              </a:schemeClr>
            </a:solidFill>
            <a:prstDash val="solid"/>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a:extLst>
              <a:ext uri="{FF2B5EF4-FFF2-40B4-BE49-F238E27FC236}">
                <a16:creationId xmlns:a16="http://schemas.microsoft.com/office/drawing/2014/main" id="{FD2A29ED-9322-F242-A5A0-008A1251EF81}"/>
              </a:ext>
            </a:extLst>
          </p:cNvPr>
          <p:cNvCxnSpPr>
            <a:cxnSpLocks/>
          </p:cNvCxnSpPr>
          <p:nvPr/>
        </p:nvCxnSpPr>
        <p:spPr>
          <a:xfrm>
            <a:off x="3176500" y="1351686"/>
            <a:ext cx="4463800" cy="1"/>
          </a:xfrm>
          <a:prstGeom prst="straightConnector1">
            <a:avLst/>
          </a:prstGeom>
          <a:ln w="25400">
            <a:solidFill>
              <a:schemeClr val="bg1">
                <a:lumMod val="50000"/>
              </a:schemeClr>
            </a:solidFill>
            <a:prstDash val="solid"/>
            <a:headEnd type="arrow"/>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26836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1C1B57A-7D51-3747-8E36-ABAA75D771C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410" y="0"/>
            <a:ext cx="12180771" cy="6852794"/>
          </a:xfrm>
          <a:prstGeom prst="rect">
            <a:avLst/>
          </a:prstGeom>
        </p:spPr>
      </p:pic>
    </p:spTree>
    <p:extLst>
      <p:ext uri="{BB962C8B-B14F-4D97-AF65-F5344CB8AC3E}">
        <p14:creationId xmlns:p14="http://schemas.microsoft.com/office/powerpoint/2010/main" val="23686772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 name="HTML_SHAPEINFO" val="&lt;ThreeDShapeInfo&gt;&lt;uuid val=&quot;{AFA3460B-1D53-42B3-AEE9-E160A75B4DD1}&quot;/&gt;&lt;isInvalidForFieldText val=&quot;0&quot;/&gt;&lt;Image&gt;&lt;filename val=&quot;C:\Users\natalie.sansone\AppData\Local\Temp\CP8220724968Session\CPTrustFolder8220724984\PPTImport822012416828\data\asimages\{AFA3460B-1D53-42B3-AEE9-E160A75B4DD1}_16.png&quot;/&gt;&lt;left val=&quot;956&quot;/&gt;&lt;top val=&quot;-1&quot;/&gt;&lt;width val=&quot;324&quot;/&gt;&lt;height val=&quot;722&quot;/&gt;&lt;hasText val=&quot;1&quot;/&gt;&lt;/Image&gt;&lt;/ThreeDShapeInfo&gt;"/>
</p:tagLst>
</file>

<file path=ppt/tags/tag10.xml><?xml version="1.0" encoding="utf-8"?>
<p:tagLst xmlns:a="http://schemas.openxmlformats.org/drawingml/2006/main" xmlns:r="http://schemas.openxmlformats.org/officeDocument/2006/relationships" xmlns:p="http://schemas.openxmlformats.org/presentationml/2006/main">
  <p:tag name="PRESENTER_SHAPEINFO" val="&lt;ThreeDShapeInfo&gt;&lt;uuid val=&quot;{DA226D55-63B7-4B3D-AAA2-5A650791BA9E}&quot;/&gt;&lt;isInvalidForFieldText val=&quot;0&quot;/&gt;&lt;Image&gt;&lt;filename val=&quot;C:\Users\natalie.sansone\AppData\Local\Temp\CP8220724968Session\CPTrustFolder8220724984\PPTImport822012416828\data\asimages\{DA226D55-63B7-4B3D-AAA2-5A650791BA9E}_16.png&quot;/&gt;&lt;left val=&quot;232&quot;/&gt;&lt;top val=&quot;396&quot;/&gt;&lt;width val=&quot;3&quot;/&gt;&lt;height val=&quot;90&quot;/&gt;&lt;hasText val=&quot;1&quot;/&gt;&lt;/Image&gt;&lt;/ThreeDShapeInfo&gt;"/>
</p:tagLst>
</file>

<file path=ppt/tags/tag11.xml><?xml version="1.0" encoding="utf-8"?>
<p:tagLst xmlns:a="http://schemas.openxmlformats.org/drawingml/2006/main" xmlns:r="http://schemas.openxmlformats.org/officeDocument/2006/relationships" xmlns:p="http://schemas.openxmlformats.org/presentationml/2006/main">
  <p:tag name="PRESENTER_SHAPEINFO" val="&lt;ThreeDShapeInfo&gt;&lt;uuid val=&quot;{618E8F54-6298-4740-A126-768F6EADE83B}&quot;/&gt;&lt;isInvalidForFieldText val=&quot;0&quot;/&gt;&lt;Image&gt;&lt;filename val=&quot;C:\Users\natalie.sansone\AppData\Local\Temp\CP8220724968Session\CPTrustFolder8220724984\PPTImport822012416828\data\asimages\{618E8F54-6298-4740-A126-768F6EADE83B}_16.png&quot;/&gt;&lt;left val=&quot;205&quot;/&gt;&lt;top val=&quot;485&quot;/&gt;&lt;width val=&quot;56&quot;/&gt;&lt;height val=&quot;55&quot;/&gt;&lt;hasText val=&quot;1&quot;/&gt;&lt;/Image&gt;&lt;/ThreeDShapeInfo&gt;"/>
</p:tagLst>
</file>

<file path=ppt/tags/tag12.xml><?xml version="1.0" encoding="utf-8"?>
<p:tagLst xmlns:a="http://schemas.openxmlformats.org/drawingml/2006/main" xmlns:r="http://schemas.openxmlformats.org/officeDocument/2006/relationships" xmlns:p="http://schemas.openxmlformats.org/presentationml/2006/main">
  <p:tag name="PRESENTER_SHAPEINFO" val="&lt;ThreeDShapeInfo&gt;&lt;uuid val=&quot;{96C38A4A-71C8-4492-8A9B-ECF53A4F5231}&quot;/&gt;&lt;isInvalidForFieldText val=&quot;0&quot;/&gt;&lt;Image&gt;&lt;filename val=&quot;C:\Users\natalie.sansone\AppData\Local\Temp\CP8220724968Session\CPTrustFolder8220724984\PPTImport822012416828\data\asimages\{96C38A4A-71C8-4492-8A9B-ECF53A4F5231}_16.png&quot;/&gt;&lt;left val=&quot;372&quot;/&gt;&lt;top val=&quot;347&quot;/&gt;&lt;width val=&quot;56&quot;/&gt;&lt;height val=&quot;55&quot;/&gt;&lt;hasText val=&quot;1&quot;/&gt;&lt;/Image&gt;&lt;/ThreeDShape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16&quot;/&gt;&lt;lineCharCount val=&quot;10&quot;/&gt;&lt;lineCharCount val=&quot;18&quot;/&gt;&lt;lineCharCount val=&quot;14&quot;/&gt;&lt;/TableIndex&gt;&lt;/ShapeTextInfo&gt;"/>
  <p:tag name="HTML_SHAPEINFO" val="&lt;ThreeDShapeInfo&gt;&lt;uuid val=&quot;{E09F5014-2C4C-48F5-9407-A8024D46B161}&quot;/&gt;&lt;isInvalidForFieldText val=&quot;0&quot;/&gt;&lt;Image&gt;&lt;filename val=&quot;C:\Users\natalie.sansone\AppData\Local\Temp\CP8220724968Session\CPTrustFolder8220724984\PPTImport822012416828\data\asimages\{E09F5014-2C4C-48F5-9407-A8024D46B161}_16.png&quot;/&gt;&lt;left val=&quot;421&quot;/&gt;&lt;top val=&quot;352&quot;/&gt;&lt;width val=&quot;150&quot;/&gt;&lt;height val=&quot;106&quot;/&gt;&lt;hasText val=&quot;1&quot;/&gt;&lt;/Image&gt;&lt;/ThreeDShape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3&quot;/&gt;&lt;lineCharCount val=&quot;12&quot;/&gt;&lt;lineCharCount val=&quot;12&quot;/&gt;&lt;/TableIndex&gt;&lt;/ShapeTextInfo&gt;"/>
  <p:tag name="HTML_SHAPEINFO" val="&lt;ThreeDShapeInfo&gt;&lt;uuid val=&quot;{90D34A26-61AB-4A28-AE69-393D70125EE8}&quot;/&gt;&lt;isInvalidForFieldText val=&quot;0&quot;/&gt;&lt;Image&gt;&lt;filename val=&quot;C:\Users\natalie.sansone\AppData\Local\Temp\CP8220724968Session\CPTrustFolder8220724984\PPTImport822012416828\data\asimages\{90D34A26-61AB-4A28-AE69-393D70125EE8}_16.png&quot;/&gt;&lt;left val=&quot;421&quot;/&gt;&lt;top val=&quot;490&quot;/&gt;&lt;width val=&quot;126&quot;/&gt;&lt;height val=&quot;107&quot;/&gt;&lt;hasText val=&quot;1&quot;/&gt;&lt;/Image&gt;&lt;/ThreeDShapeInfo&gt;"/>
</p:tagLst>
</file>

<file path=ppt/tags/tag15.xml><?xml version="1.0" encoding="utf-8"?>
<p:tagLst xmlns:a="http://schemas.openxmlformats.org/drawingml/2006/main" xmlns:r="http://schemas.openxmlformats.org/officeDocument/2006/relationships" xmlns:p="http://schemas.openxmlformats.org/presentationml/2006/main">
  <p:tag name="PRESENTER_SHAPEINFO" val="&lt;ThreeDShapeInfo&gt;&lt;uuid val=&quot;{75AB799E-8B97-4459-A2A5-85A23343DE6C}&quot;/&gt;&lt;isInvalidForFieldText val=&quot;0&quot;/&gt;&lt;Image&gt;&lt;filename val=&quot;C:\Users\natalie.sansone\AppData\Local\Temp\CP8220724968Session\CPTrustFolder8220724984\PPTImport822012416828\data\asimages\{75AB799E-8B97-4459-A2A5-85A23343DE6C}_16.png&quot;/&gt;&lt;left val=&quot;397&quot;/&gt;&lt;top val=&quot;402&quot;/&gt;&lt;width val=&quot;4&quot;/&gt;&lt;height val=&quot;89&quot;/&gt;&lt;hasText val=&quot;1&quot;/&gt;&lt;/Image&gt;&lt;/ThreeDShapeInfo&gt;"/>
</p:tagLst>
</file>

<file path=ppt/tags/tag16.xml><?xml version="1.0" encoding="utf-8"?>
<p:tagLst xmlns:a="http://schemas.openxmlformats.org/drawingml/2006/main" xmlns:r="http://schemas.openxmlformats.org/officeDocument/2006/relationships" xmlns:p="http://schemas.openxmlformats.org/presentationml/2006/main">
  <p:tag name="PRESENTER_SHAPEINFO" val="&lt;ThreeDShapeInfo&gt;&lt;uuid val=&quot;{F87098DC-DAB6-4EBE-A50C-7EF82B98056F}&quot;/&gt;&lt;isInvalidForFieldText val=&quot;0&quot;/&gt;&lt;Image&gt;&lt;filename val=&quot;C:\Users\natalie.sansone\AppData\Local\Temp\CP8220724968Session\CPTrustFolder8220724984\PPTImport822012416828\data\asimages\{F87098DC-DAB6-4EBE-A50C-7EF82B98056F}_16.png&quot;/&gt;&lt;left val=&quot;371&quot;/&gt;&lt;top val=&quot;489&quot;/&gt;&lt;width val=&quot;56&quot;/&gt;&lt;height val=&quot;56&quot;/&gt;&lt;hasText val=&quot;1&quot;/&gt;&lt;/Image&gt;&lt;/ThreeDShapeInfo&gt;"/>
</p:tagLst>
</file>

<file path=ppt/tags/tag17.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16&quot;/&gt;&lt;lineCharCount val=&quot;11&quot;/&gt;&lt;lineCharCount val=&quot;15&quot;/&gt;&lt;lineCharCount val=&quot;12&quot;/&gt;&lt;lineCharCount val=&quot;10&quot;/&gt;&lt;/TableIndex&gt;&lt;/ShapeTextInfo&gt;"/>
  <p:tag name="HTML_SHAPEINFO" val="&lt;ThreeDShapeInfo&gt;&lt;uuid val=&quot;{9D041F7F-B4D1-4CFA-8BF6-476072E66827}&quot;/&gt;&lt;isInvalidForFieldText val=&quot;0&quot;/&gt;&lt;Image&gt;&lt;filename val=&quot;C:\Users\natalie.sansone\AppData\Local\Temp\CP8220724968Session\CPTrustFolder8220724984\PPTImport822012416828\data\asimages\{9D041F7F-B4D1-4CFA-8BF6-476072E66827}_16.png&quot;/&gt;&lt;left val=&quot;592&quot;/&gt;&lt;top val=&quot;352&quot;/&gt;&lt;width val=&quot;137&quot;/&gt;&lt;height val=&quot;130&quot;/&gt;&lt;hasText val=&quot;1&quot;/&gt;&lt;/Image&gt;&lt;/ThreeDShape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4&quot;/&gt;&lt;lineCharCount val=&quot;12&quot;/&gt;&lt;lineCharCount val=&quot;14&quot;/&gt;&lt;/TableIndex&gt;&lt;/ShapeTextInfo&gt;"/>
  <p:tag name="HTML_SHAPEINFO" val="&lt;ThreeDShapeInfo&gt;&lt;uuid val=&quot;{E014B474-F32A-4372-807B-DB4C9B862E10}&quot;/&gt;&lt;isInvalidForFieldText val=&quot;0&quot;/&gt;&lt;Image&gt;&lt;filename val=&quot;C:\Users\natalie.sansone\AppData\Local\Temp\CP8220724968Session\CPTrustFolder8220724984\PPTImport822012416828\data\asimages\{E014B474-F32A-4372-807B-DB4C9B862E10}_16.png&quot;/&gt;&lt;left val=&quot;592&quot;/&gt;&lt;top val=&quot;490&quot;/&gt;&lt;width val=&quot;118&quot;/&gt;&lt;height val=&quot;107&quot;/&gt;&lt;hasText val=&quot;1&quot;/&gt;&lt;/Image&gt;&lt;/ThreeDShape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755F8865-0CC6-44E8-9126-E90AD3BD4A28}&quot;/&gt;&lt;isInvalidForFieldText val=&quot;0&quot;/&gt;&lt;Image&gt;&lt;filename val=&quot;C:\Users\natalie.sansone\AppData\Local\Temp\CP8220724968Session\CPTrustFolder8220724984\PPTImport822012416828\data\asimages\{755F8865-0CC6-44E8-9126-E90AD3BD4A28}_16.png&quot;/&gt;&lt;left val=&quot;1012&quot;/&gt;&lt;top val=&quot;674&quot;/&gt;&lt;width val=&quot;243&quot;/&gt;&lt;height val=&quot;23&quot;/&gt;&lt;hasText val=&quot;1&quot;/&gt;&lt;/Image&gt;&lt;/ThreeDShapeInfo&gt;"/>
</p:tagLst>
</file>

<file path=ppt/tags/tag20.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21.xml><?xml version="1.0" encoding="utf-8"?>
<p:tagLst xmlns:a="http://schemas.openxmlformats.org/drawingml/2006/main" xmlns:r="http://schemas.openxmlformats.org/officeDocument/2006/relationships" xmlns:p="http://schemas.openxmlformats.org/presentationml/2006/main">
  <p:tag name="PRESENTER_SHAPEINFO" val="&lt;ThreeDShapeInfo&gt;&lt;uuid val=&quot;{06C6706C-9433-4BB1-953C-066E225E5BF9}&quot;/&gt;&lt;isInvalidForFieldText val=&quot;0&quot;/&gt;&lt;Image&gt;&lt;filename val=&quot;C:\Users\natalie.sansone\AppData\Local\Temp\CP8220724968Session\CPTrustFolder8220724984\PPTImport822012416828\data\asimages\{06C6706C-9433-4BB1-953C-066E225E5BF9}_16.png&quot;/&gt;&lt;left val=&quot;541&quot;/&gt;&lt;top val=&quot;490&quot;/&gt;&lt;width val=&quot;55&quot;/&gt;&lt;height val=&quot;56&quot;/&gt;&lt;hasText val=&quot;1&quot;/&gt;&lt;/Image&gt;&lt;/ThreeDShapeInfo&gt;"/>
</p:tagLst>
</file>

<file path=ppt/tags/tag22.xml><?xml version="1.0" encoding="utf-8"?>
<p:tagLst xmlns:a="http://schemas.openxmlformats.org/drawingml/2006/main" xmlns:r="http://schemas.openxmlformats.org/officeDocument/2006/relationships" xmlns:p="http://schemas.openxmlformats.org/presentationml/2006/main">
  <p:tag name="PRESENTER_SHAPEINFO" val="&lt;ThreeDShapeInfo&gt;&lt;uuid val=&quot;{DEB8B66D-7957-48F1-B00B-0CD06BEE03EA}&quot;/&gt;&lt;isInvalidForFieldText val=&quot;0&quot;/&gt;&lt;Image&gt;&lt;filename val=&quot;C:\Users\natalie.sansone\AppData\Local\Temp\CP8220724968Session\CPTrustFolder8220724984\PPTImport822012416828\data\asimages\{DEB8B66D-7957-48F1-B00B-0CD06BEE03EA}_16.png&quot;/&gt;&lt;left val=&quot;717&quot;/&gt;&lt;top val=&quot;347&quot;/&gt;&lt;width val=&quot;55&quot;/&gt;&lt;height val=&quot;55&quot;/&gt;&lt;hasText val=&quot;1&quot;/&gt;&lt;/Image&gt;&lt;/ThreeDShape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3&quot;/&gt;&lt;lineCharCount val=&quot;18&quot;/&gt;&lt;lineCharCount val=&quot;15&quot;/&gt;&lt;lineCharCount val=&quot;14&quot;/&gt;&lt;/TableIndex&gt;&lt;/ShapeTextInfo&gt;"/>
  <p:tag name="HTML_SHAPEINFO" val="&lt;ThreeDShapeInfo&gt;&lt;uuid val=&quot;{9E6D2209-8A17-4548-959D-9E0C2AA12002}&quot;/&gt;&lt;isInvalidForFieldText val=&quot;0&quot;/&gt;&lt;Image&gt;&lt;filename val=&quot;C:\Users\natalie.sansone\AppData\Local\Temp\CP8220724968Session\CPTrustFolder8220724984\PPTImport822012416828\data\asimages\{9E6D2209-8A17-4548-959D-9E0C2AA12002}_16.png&quot;/&gt;&lt;left val=&quot;766&quot;/&gt;&lt;top val=&quot;352&quot;/&gt;&lt;width val=&quot;136&quot;/&gt;&lt;height val=&quot;85&quot;/&gt;&lt;hasText val=&quot;1&quot;/&gt;&lt;/Image&gt;&lt;/ThreeDShape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10&quot;/&gt;&lt;lineCharCount val=&quot;17&quot;/&gt;&lt;lineCharCount val=&quot;11&quot;/&gt;&lt;/TableIndex&gt;&lt;/ShapeTextInfo&gt;"/>
  <p:tag name="HTML_SHAPEINFO" val="&lt;ThreeDShapeInfo&gt;&lt;uuid val=&quot;{91B8FD51-CF2D-4E45-AD4C-62C71CE2E01C}&quot;/&gt;&lt;isInvalidForFieldText val=&quot;0&quot;/&gt;&lt;Image&gt;&lt;filename val=&quot;C:\Users\natalie.sansone\AppData\Local\Temp\CP8220724968Session\CPTrustFolder8220724984\PPTImport822012416828\data\asimages\{91B8FD51-CF2D-4E45-AD4C-62C71CE2E01C}_16.png&quot;/&gt;&lt;left val=&quot;766&quot;/&gt;&lt;top val=&quot;490&quot;/&gt;&lt;width val=&quot;139&quot;/&gt;&lt;height val=&quot;107&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INFO" val="&lt;ThreeDShapeInfo&gt;&lt;uuid val=&quot;{CC479C18-9940-4388-811D-1939BAE52F28}&quot;/&gt;&lt;isInvalidForFieldText val=&quot;0&quot;/&gt;&lt;Image&gt;&lt;filename val=&quot;C:\Users\natalie.sansone\AppData\Local\Temp\CP8220724968Session\CPTrustFolder8220724984\PPTImport822012416828\data\asimages\{CC479C18-9940-4388-811D-1939BAE52F28}_16.png&quot;/&gt;&lt;left val=&quot;743&quot;/&gt;&lt;top val=&quot;402&quot;/&gt;&lt;width val=&quot;3&quot;/&gt;&lt;height val=&quot;89&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INFO" val="&lt;ThreeDShapeInfo&gt;&lt;uuid val=&quot;{C10259C7-4627-4C8D-BC35-F326B8C02A6D}&quot;/&gt;&lt;isInvalidForFieldText val=&quot;0&quot;/&gt;&lt;Image&gt;&lt;filename val=&quot;C:\Users\natalie.sansone\AppData\Local\Temp\CP8220724968Session\CPTrustFolder8220724984\PPTImport822012416828\data\asimages\{C10259C7-4627-4C8D-BC35-F326B8C02A6D}_16.png&quot;/&gt;&lt;left val=&quot;716&quot;/&gt;&lt;top val=&quot;489&quot;/&gt;&lt;width val=&quot;56&quot;/&gt;&lt;height val=&quot;56&quot;/&gt;&lt;hasText val=&quot;1&quot;/&gt;&lt;/Image&gt;&lt;/ThreeDShapeInfo&gt;"/>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3&quot;/&gt;&lt;lineCharCount val=&quot;11&quot;/&gt;&lt;lineCharCount val=&quot;10&quot;/&gt;&lt;lineCharCount val=&quot;1&quot;/&gt;&lt;lineCharCount val=&quot;11&quot;/&gt;&lt;lineCharCount val=&quot;1&quot;/&gt;&lt;lineCharCount val=&quot;18&quot;/&gt;&lt;lineCharCount val=&quot;1&quot;/&gt;&lt;lineCharCount val=&quot;10&quot;/&gt;&lt;/TableIndex&gt;&lt;/ShapeTextInfo&gt;"/>
  <p:tag name="HTML_SHAPEINFO" val="&lt;ThreeDShapeInfo&gt;&lt;uuid val=&quot;{4E849F1B-288C-489E-B5ED-1EB974316CE9}&quot;/&gt;&lt;isInvalidForFieldText val=&quot;0&quot;/&gt;&lt;Image&gt;&lt;filename val=&quot;C:\Users\natalie.sansone\AppData\Local\Temp\CP8220724968Session\CPTrustFolder8220724984\PPTImport822012416828\data\asimages\{4E849F1B-288C-489E-B5ED-1EB974316CE9}_16.png&quot;/&gt;&lt;left val=&quot;990&quot;/&gt;&lt;top val=&quot;183&quot;/&gt;&lt;width val=&quot;272&quot;/&gt;&lt;height val=&quot;322&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INFO" val="&lt;ThreeDShapeInfo&gt;&lt;uuid val=&quot;{7381C16A-FA89-4C4B-8C06-BF439964DC40}&quot;/&gt;&lt;isInvalidForFieldText val=&quot;0&quot;/&gt;&lt;Image&gt;&lt;filename val=&quot;C:\Users\natalie.sansone\AppData\Local\Temp\CP8220724968Session\CPTrustFolder8220724984\PPTImport822012416828\data\asimages\{7381C16A-FA89-4C4B-8C06-BF439964DC40}_16.png&quot;/&gt;&lt;left val=&quot;542&quot;/&gt;&lt;top val=&quot;348&quot;/&gt;&lt;width val=&quot;55&quot;/&gt;&lt;height val=&quot;55&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RESENTER_SHAPEINFO" val="&lt;ThreeDShapeInfo&gt;&lt;uuid val=&quot;{84E51CE0-FFE7-42C5-9268-C69AD7260F57}&quot;/&gt;&lt;isInvalidForFieldText val=&quot;0&quot;/&gt;&lt;Image&gt;&lt;filename val=&quot;C:\Users\natalie.sansone\AppData\Local\Temp\CP8220724968Session\CPTrustFolder8220724984\PPTImport822012416828\data\asimages\{84E51CE0-FFE7-42C5-9268-C69AD7260F57}_16.png&quot;/&gt;&lt;left val=&quot;568&quot;/&gt;&lt;top val=&quot;403&quot;/&gt;&lt;width val=&quot;3&quot;/&gt;&lt;height val=&quot;89&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1&quot;/&gt;&lt;/TableIndex&gt;&lt;/ShapeTextInfo&gt;"/>
  <p:tag name="HTML_SHAPEINFO" val="&lt;ThreeDShapeInfo&gt;&lt;uuid val=&quot;{42C41969-24DE-4EB9-8B46-A382E2CC6BF7}&quot;/&gt;&lt;isInvalidForFieldText val=&quot;0&quot;/&gt;&lt;Image&gt;&lt;filename val=&quot;C:\Users\natalie.sansone\AppData\Local\Temp\CP8220724968Session\CPTrustFolder8220724984\PPTImport822012416828\data\asimages\{42C41969-24DE-4EB9-8B46-A382E2CC6BF7}_16.png&quot;/&gt;&lt;left val=&quot;4&quot;/&gt;&lt;top val=&quot;28&quot;/&gt;&lt;width val=&quot;733&quot;/&gt;&lt;height val=&quot;146&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A29F339E-C602-40BD-9DCA-E448DEF8B45F}&quot;/&gt;&lt;isInvalidForFieldText val=&quot;0&quot;/&gt;&lt;Image&gt;&lt;filename val=&quot;C:\Users\natalie.sansone\AppData\Local\Temp\CP8220724968Session\CPTrustFolder8220724984\PPTImport822012416828\data\asimages\{A29F339E-C602-40BD-9DCA-E448DEF8B45F}_16.png&quot;/&gt;&lt;left val=&quot;20&quot;/&gt;&lt;top val=&quot;120&quot;/&gt;&lt;width val=&quot;801&quot;/&gt;&lt;height val=&quot;80&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9B383ABA-C57C-4A97-AAAC-8381DAB36AE5}&quot;/&gt;&lt;isInvalidForFieldText val=&quot;0&quot;/&gt;&lt;Image&gt;&lt;filename val=&quot;C:\Users\natalie.sansone\AppData\Local\Temp\CP8220724968Session\CPTrustFolder8220724984\PPTImport822012416828\data\asimages\{9B383ABA-C57C-4A97-AAAC-8381DAB36AE5}_16.png&quot;/&gt;&lt;left val=&quot;26&quot;/&gt;&lt;top val=&quot;342&quot;/&gt;&lt;width val=&quot;55&quot;/&gt;&lt;height val=&quot;56&quot;/&gt;&lt;hasText val=&quot;1&quot;/&gt;&lt;/Image&gt;&lt;/ThreeDShapeInfo&gt;"/>
</p:tagLst>
</file>

<file path=ppt/tags/tag6.xml><?xml version="1.0" encoding="utf-8"?>
<p:tagLst xmlns:a="http://schemas.openxmlformats.org/drawingml/2006/main" xmlns:r="http://schemas.openxmlformats.org/officeDocument/2006/relationships" xmlns:p="http://schemas.openxmlformats.org/presentationml/2006/main">
  <p:tag name="PRESENTER_SHAPEINFO" val="&lt;ThreeDShapeInfo&gt;&lt;uuid val=&quot;{A207E574-932B-4458-8098-133C4B777F71}&quot;/&gt;&lt;isInvalidForFieldText val=&quot;0&quot;/&gt;&lt;Image&gt;&lt;filename val=&quot;C:\Users\natalie.sansone\AppData\Local\Temp\CP8220724968Session\CPTrustFolder8220724984\PPTImport822012416828\data\asimages\{A207E574-932B-4458-8098-133C4B777F71}_16.png&quot;/&gt;&lt;left val=&quot;30&quot;/&gt;&lt;top val=&quot;218&quot;/&gt;&lt;width val=&quot;910&quot;/&gt;&lt;height val=&quot;108&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9&quot;/&gt;&lt;lineCharCount val=&quot;15&quot;/&gt;&lt;lineCharCount val=&quot;14&quot;/&gt;&lt;lineCharCount val=&quot;16&quot;/&gt;&lt;lineCharCount val=&quot;14&quot;/&gt;&lt;lineCharCount val=&quot;12&quot;/&gt;&lt;lineCharCount val=&quot;9&quot;/&gt;&lt;lineCharCount val=&quot;14&quot;/&gt;&lt;lineCharCount val=&quot;11&quot;/&gt;&lt;lineCharCount val=&quot;16&quot;/&gt;&lt;/TableIndex&gt;&lt;/ShapeTextInfo&gt;"/>
  <p:tag name="HTML_SHAPEINFO" val="&lt;ThreeDShapeInfo&gt;&lt;uuid val=&quot;{C52FA0B8-11A0-4601-8461-0186D8E83F7E}&quot;/&gt;&lt;isInvalidForFieldText val=&quot;0&quot;/&gt;&lt;Image&gt;&lt;filename val=&quot;C:\Users\natalie.sansone\AppData\Local\Temp\CP8220724968Session\CPTrustFolder8220724984\PPTImport822012416828\data\asimages\{C52FA0B8-11A0-4601-8461-0186D8E83F7E}_16.png&quot;/&gt;&lt;left val=&quot;75&quot;/&gt;&lt;top val=&quot;346&quot;/&gt;&lt;width val=&quot;135&quot;/&gt;&lt;height val=&quot;219&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7&quot;/&gt;&lt;lineCharCount val=&quot;12&quot;/&gt;&lt;lineCharCount val=&quot;10&quot;/&gt;&lt;/TableIndex&gt;&lt;/ShapeTextInfo&gt;"/>
  <p:tag name="HTML_SHAPEINFO" val="&lt;ThreeDShapeInfo&gt;&lt;uuid val=&quot;{C1C9C7AA-DE78-4977-A3C5-14E7A430BD5F}&quot;/&gt;&lt;isInvalidForFieldText val=&quot;0&quot;/&gt;&lt;Image&gt;&lt;filename val=&quot;C:\Users\natalie.sansone\AppData\Local\Temp\CP8220724968Session\CPTrustFolder8220724984\PPTImport822012416828\data\asimages\{C1C9C7AA-DE78-4977-A3C5-14E7A430BD5F}_16.png&quot;/&gt;&lt;left val=&quot;256&quot;/&gt;&lt;top val=&quot;346&quot;/&gt;&lt;width val=&quot;114&quot;/&gt;&lt;height val=&quot;107&quot;/&gt;&lt;hasText val=&quot;1&quot;/&gt;&lt;/Image&gt;&lt;/ThreeDShape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4&quot;/&gt;&lt;lineCharCount val=&quot;9&quot;/&gt;&lt;lineCharCount val=&quot;9&quot;/&gt;&lt;lineCharCount val=&quot;7&quot;/&gt;&lt;lineCharCount val=&quot;12&quot;/&gt;&lt;/TableIndex&gt;&lt;/ShapeTextInfo&gt;"/>
  <p:tag name="HTML_SHAPEINFO" val="&lt;ThreeDShapeInfo&gt;&lt;uuid val=&quot;{E9D1F414-E548-4C0D-AA1D-FA33352AB456}&quot;/&gt;&lt;isInvalidForFieldText val=&quot;0&quot;/&gt;&lt;Image&gt;&lt;filename val=&quot;C:\Users\natalie.sansone\AppData\Local\Temp\CP8220724968Session\CPTrustFolder8220724984\PPTImport822012416828\data\asimages\{E9D1F414-E548-4C0D-AA1D-FA33352AB456}_16.png&quot;/&gt;&lt;left val=&quot;256&quot;/&gt;&lt;top val=&quot;485&quot;/&gt;&lt;width val=&quot;120&quot;/&gt;&lt;height val=&quot;107&quot;/&gt;&lt;hasText val=&quot;1&quot;/&gt;&lt;/Image&gt;&lt;/ThreeDShapeInfo&gt;"/>
</p:tagLst>
</file>

<file path=ppt/theme/theme1.xml><?xml version="1.0" encoding="utf-8"?>
<a:theme xmlns:a="http://schemas.openxmlformats.org/drawingml/2006/main" name="FrontCovers-Ligh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2.xml><?xml version="1.0" encoding="utf-8"?>
<a:theme xmlns:a="http://schemas.openxmlformats.org/drawingml/2006/main" name="BackCovers&amp;Dividers-Light">
  <a:themeElements>
    <a:clrScheme name="Info-Tech-ResearchDeck">
      <a:dk1>
        <a:srgbClr val="494A4A"/>
      </a:dk1>
      <a:lt1>
        <a:srgbClr val="FFFFFF"/>
      </a:lt1>
      <a:dk2>
        <a:srgbClr val="494A4A"/>
      </a:dk2>
      <a:lt2>
        <a:srgbClr val="FFFFFF"/>
      </a:lt2>
      <a:accent1>
        <a:srgbClr val="2576B6"/>
      </a:accent1>
      <a:accent2>
        <a:srgbClr val="5D3291"/>
      </a:accent2>
      <a:accent3>
        <a:srgbClr val="F7C435"/>
      </a:accent3>
      <a:accent4>
        <a:srgbClr val="299C47"/>
      </a:accent4>
      <a:accent5>
        <a:srgbClr val="B3252E"/>
      </a:accent5>
      <a:accent6>
        <a:srgbClr val="F07925"/>
      </a:accent6>
      <a:hlink>
        <a:srgbClr val="2576B6"/>
      </a:hlink>
      <a:folHlink>
        <a:srgbClr val="16476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theme>
</file>

<file path=ppt/theme/theme3.xml><?xml version="1.0" encoding="utf-8"?>
<a:theme xmlns:a="http://schemas.openxmlformats.org/drawingml/2006/main" name="Slide-Generic">
  <a:themeElements>
    <a:clrScheme name="Custom 1">
      <a:dk1>
        <a:srgbClr val="494949"/>
      </a:dk1>
      <a:lt1>
        <a:srgbClr val="FFFFFF"/>
      </a:lt1>
      <a:dk2>
        <a:srgbClr val="494949"/>
      </a:dk2>
      <a:lt2>
        <a:srgbClr val="FFFFFF"/>
      </a:lt2>
      <a:accent1>
        <a:srgbClr val="2576B7"/>
      </a:accent1>
      <a:accent2>
        <a:srgbClr val="5E3391"/>
      </a:accent2>
      <a:accent3>
        <a:srgbClr val="EFC351"/>
      </a:accent3>
      <a:accent4>
        <a:srgbClr val="289D48"/>
      </a:accent4>
      <a:accent5>
        <a:srgbClr val="B3242E"/>
      </a:accent5>
      <a:accent6>
        <a:srgbClr val="F17926"/>
      </a:accent6>
      <a:hlink>
        <a:srgbClr val="2476B7"/>
      </a:hlink>
      <a:folHlink>
        <a:srgbClr val="1647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wrap="square" lIns="0" tIns="0" rIns="0" bIns="0" numCol="1" spcCol="360000" rtlCol="0">
        <a:noAutofit/>
      </a:bodyPr>
      <a:lstStyle>
        <a:defPPr marL="179388" indent="-179388" algn="l">
          <a:lnSpc>
            <a:spcPct val="110000"/>
          </a:lnSpc>
          <a:buFont typeface="Arial" panose="020B0604020202020204" pitchFamily="34" charset="0"/>
          <a:buChar char="•"/>
          <a:tabLst/>
          <a:defRPr sz="1400" dirty="0" err="1" smtClean="0">
            <a:solidFill>
              <a:schemeClr val="tx1">
                <a:lumMod val="50000"/>
              </a:schemeClr>
            </a:solidFill>
            <a:latin typeface="Roboto Condensed Light" panose="02000000000000000000" pitchFamily="2" charset="0"/>
            <a:ea typeface="Roboto Condensed Light"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3817</Words>
  <Application>Microsoft Office PowerPoint</Application>
  <PresentationFormat>Custom</PresentationFormat>
  <Paragraphs>392</Paragraphs>
  <Slides>23</Slides>
  <Notes>11</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23</vt:i4>
      </vt:variant>
    </vt:vector>
  </HeadingPairs>
  <TitlesOfParts>
    <vt:vector size="38" baseType="lpstr">
      <vt:lpstr>Roboto Condensed Light</vt:lpstr>
      <vt:lpstr>Montserrat SemiBold</vt:lpstr>
      <vt:lpstr>Exo</vt:lpstr>
      <vt:lpstr>Courier New</vt:lpstr>
      <vt:lpstr>Calibri</vt:lpstr>
      <vt:lpstr>Arial</vt:lpstr>
      <vt:lpstr>Montserrat Light</vt:lpstr>
      <vt:lpstr>Roboto</vt:lpstr>
      <vt:lpstr>Montserrat</vt:lpstr>
      <vt:lpstr>Exo Light</vt:lpstr>
      <vt:lpstr>Roboto Light</vt:lpstr>
      <vt:lpstr>Montserrat Medium</vt:lpstr>
      <vt:lpstr>FrontCovers-Light</vt:lpstr>
      <vt:lpstr>BackCovers&amp;Dividers-Light</vt:lpstr>
      <vt:lpstr>Slide-Generic</vt:lpstr>
      <vt:lpstr>PowerPoint Presentation</vt:lpstr>
      <vt:lpstr>Table of contents</vt:lpstr>
      <vt:lpstr>PowerPoint Presentation</vt:lpstr>
      <vt:lpstr>Analyst perspective</vt:lpstr>
      <vt:lpstr>Executive summary</vt:lpstr>
      <vt:lpstr>Your challenge</vt:lpstr>
      <vt:lpstr>Common obstacles</vt:lpstr>
      <vt:lpstr>Grant Management Framework</vt:lpstr>
      <vt:lpstr>PowerPoint Presentation</vt:lpstr>
      <vt:lpstr>Grant application lifecycle </vt:lpstr>
      <vt:lpstr>What are grants?</vt:lpstr>
      <vt:lpstr>The importance of grants for organizations </vt:lpstr>
      <vt:lpstr>Info-Tech’s methodology for organizations applying for grant funding </vt:lpstr>
      <vt:lpstr>Insight summary</vt:lpstr>
      <vt:lpstr>Blueprint deliverables</vt:lpstr>
      <vt:lpstr>Blueprint benefits </vt:lpstr>
      <vt:lpstr>Measure the value of this blueprint</vt:lpstr>
      <vt:lpstr>PowerPoint Presentation</vt:lpstr>
      <vt:lpstr>PowerPoint Presentation</vt:lpstr>
      <vt:lpstr>PowerPoint Presentation</vt:lpstr>
      <vt:lpstr>Concierge Service: Grant Application Review</vt:lpstr>
      <vt:lpstr>Concierge Service: Grant Application Review</vt:lpstr>
      <vt:lpstr>Concierge Service: Grant Application Review</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2021-07-15T15:08:29Z</dcterms:created>
  <dcterms:modified xsi:type="dcterms:W3CDTF">2021-07-15T15:08:56Z</dcterms:modified>
</cp:coreProperties>
</file>