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837" r:id="rId2"/>
    <p:sldMasterId id="2147483981" r:id="rId3"/>
  </p:sldMasterIdLst>
  <p:notesMasterIdLst>
    <p:notesMasterId r:id="rId20"/>
  </p:notesMasterIdLst>
  <p:handoutMasterIdLst>
    <p:handoutMasterId r:id="rId21"/>
  </p:handoutMasterIdLst>
  <p:sldIdLst>
    <p:sldId id="278" r:id="rId4"/>
    <p:sldId id="462" r:id="rId5"/>
    <p:sldId id="463" r:id="rId6"/>
    <p:sldId id="464" r:id="rId7"/>
    <p:sldId id="539" r:id="rId8"/>
    <p:sldId id="582" r:id="rId9"/>
    <p:sldId id="549" r:id="rId10"/>
    <p:sldId id="541" r:id="rId11"/>
    <p:sldId id="5086" r:id="rId12"/>
    <p:sldId id="692" r:id="rId13"/>
    <p:sldId id="543" r:id="rId14"/>
    <p:sldId id="548" r:id="rId15"/>
    <p:sldId id="769" r:id="rId16"/>
    <p:sldId id="544" r:id="rId17"/>
    <p:sldId id="4165" r:id="rId18"/>
    <p:sldId id="695" r:id="rId19"/>
  </p:sldIdLst>
  <p:sldSz cx="9144000" cy="6858000" type="screen4x3"/>
  <p:notesSz cx="7315200" cy="9601200"/>
  <p:custShowLst>
    <p:custShow name="Custom Show 1" id="0">
      <p:sldLst>
        <p:sld r:id="rId4"/>
      </p:sldLst>
    </p:custShow>
  </p:custShow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10" userDrawn="1">
          <p15:clr>
            <a:srgbClr val="A4A3A4"/>
          </p15:clr>
        </p15:guide>
        <p15:guide id="6" orient="horz" pos="232" userDrawn="1">
          <p15:clr>
            <a:srgbClr val="A4A3A4"/>
          </p15:clr>
        </p15:guide>
        <p15:guide id="8" pos="3107" userDrawn="1">
          <p15:clr>
            <a:srgbClr val="A4A3A4"/>
          </p15:clr>
        </p15:guide>
        <p15:guide id="9" pos="2880" userDrawn="1">
          <p15:clr>
            <a:srgbClr val="A4A3A4"/>
          </p15:clr>
        </p15:guide>
        <p15:guide id="10" pos="2653" userDrawn="1">
          <p15:clr>
            <a:srgbClr val="A4A3A4"/>
          </p15:clr>
        </p15:guide>
        <p15:guide id="11" orient="horz" pos="618" userDrawn="1">
          <p15:clr>
            <a:srgbClr val="A4A3A4"/>
          </p15:clr>
        </p15:guide>
        <p15:guide id="12" orient="horz" pos="8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31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8DDED"/>
    <a:srgbClr val="ABDCE0"/>
    <a:srgbClr val="824A85"/>
    <a:srgbClr val="005BCA"/>
    <a:srgbClr val="DFF3EA"/>
    <a:srgbClr val="EEE1EE"/>
    <a:srgbClr val="D6D6D6"/>
    <a:srgbClr val="DCD6E0"/>
    <a:srgbClr val="B6D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70" autoAdjust="0"/>
    <p:restoredTop sz="93772" autoAdjust="0"/>
  </p:normalViewPr>
  <p:slideViewPr>
    <p:cSldViewPr snapToGrid="0">
      <p:cViewPr varScale="1">
        <p:scale>
          <a:sx n="110" d="100"/>
          <a:sy n="110" d="100"/>
        </p:scale>
        <p:origin x="2346" y="108"/>
      </p:cViewPr>
      <p:guideLst>
        <p:guide orient="horz" pos="4110"/>
        <p:guide orient="horz" pos="232"/>
        <p:guide pos="3107"/>
        <p:guide pos="2880"/>
        <p:guide pos="2653"/>
        <p:guide orient="horz" pos="618"/>
        <p:guide orient="horz" pos="86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202"/>
    </p:cViewPr>
  </p:sorterViewPr>
  <p:notesViewPr>
    <p:cSldViewPr snapToGrid="0">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Sheet1!$B$17</c:f>
              <c:strCache>
                <c:ptCount val="1"/>
                <c:pt idx="0">
                  <c:v>No-one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27F-4DBA-950F-5CF08F9F15EA}"/>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927F-4DBA-950F-5CF08F9F15E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27F-4DBA-950F-5CF08F9F15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Sheet1!$C$16:$E$16</c:f>
              <c:strCache>
                <c:ptCount val="3"/>
                <c:pt idx="0">
                  <c:v>Managers</c:v>
                </c:pt>
                <c:pt idx="1">
                  <c:v>HR Professionals</c:v>
                </c:pt>
                <c:pt idx="2">
                  <c:v>Employees</c:v>
                </c:pt>
              </c:strCache>
            </c:strRef>
          </c:cat>
          <c:val>
            <c:numRef>
              <c:f>Sheet1!$C$17:$E$17</c:f>
              <c:numCache>
                <c:formatCode>0%</c:formatCode>
                <c:ptCount val="3"/>
                <c:pt idx="0">
                  <c:v>7.0000000000000007E-2</c:v>
                </c:pt>
                <c:pt idx="1">
                  <c:v>0.05</c:v>
                </c:pt>
                <c:pt idx="2">
                  <c:v>0.28000000000000003</c:v>
                </c:pt>
              </c:numCache>
            </c:numRef>
          </c:val>
          <c:extLst>
            <c:ext xmlns:c16="http://schemas.microsoft.com/office/drawing/2014/chart" uri="{C3380CC4-5D6E-409C-BE32-E72D297353CC}">
              <c16:uniqueId val="{00000006-927F-4DBA-950F-5CF08F9F15EA}"/>
            </c:ext>
          </c:extLst>
        </c:ser>
        <c:dLbls>
          <c:showLegendKey val="0"/>
          <c:showVal val="0"/>
          <c:showCatName val="0"/>
          <c:showSerName val="0"/>
          <c:showPercent val="0"/>
          <c:showBubbleSize val="0"/>
        </c:dLbls>
        <c:gapWidth val="50"/>
        <c:overlap val="-27"/>
        <c:axId val="1126002648"/>
        <c:axId val="1125997160"/>
      </c:barChart>
      <c:catAx>
        <c:axId val="1126002648"/>
        <c:scaling>
          <c:orientation val="minMax"/>
        </c:scaling>
        <c:delete val="1"/>
        <c:axPos val="b"/>
        <c:numFmt formatCode="General" sourceLinked="1"/>
        <c:majorTickMark val="none"/>
        <c:minorTickMark val="none"/>
        <c:tickLblPos val="nextTo"/>
        <c:crossAx val="1125997160"/>
        <c:crosses val="autoZero"/>
        <c:auto val="1"/>
        <c:lblAlgn val="ctr"/>
        <c:lblOffset val="100"/>
        <c:noMultiLvlLbl val="0"/>
      </c:catAx>
      <c:valAx>
        <c:axId val="112599716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12600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Sheet1!$B$13</c:f>
              <c:strCache>
                <c:ptCount val="1"/>
                <c:pt idx="0">
                  <c:v>Executive Team</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9FC9-4888-9333-FF238DB166C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9FC9-4888-9333-FF238DB166C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Sheet1!$C$12:$E$12</c:f>
              <c:strCache>
                <c:ptCount val="3"/>
                <c:pt idx="0">
                  <c:v>Managers</c:v>
                </c:pt>
                <c:pt idx="1">
                  <c:v>HR Professionals</c:v>
                </c:pt>
                <c:pt idx="2">
                  <c:v>Employees</c:v>
                </c:pt>
              </c:strCache>
            </c:strRef>
          </c:cat>
          <c:val>
            <c:numRef>
              <c:f>Sheet1!$C$13:$E$13</c:f>
              <c:numCache>
                <c:formatCode>0%</c:formatCode>
                <c:ptCount val="3"/>
                <c:pt idx="0">
                  <c:v>0.26</c:v>
                </c:pt>
                <c:pt idx="1">
                  <c:v>0.11</c:v>
                </c:pt>
                <c:pt idx="2">
                  <c:v>0.09</c:v>
                </c:pt>
              </c:numCache>
            </c:numRef>
          </c:val>
          <c:extLst>
            <c:ext xmlns:c16="http://schemas.microsoft.com/office/drawing/2014/chart" uri="{C3380CC4-5D6E-409C-BE32-E72D297353CC}">
              <c16:uniqueId val="{00000004-9FC9-4888-9333-FF238DB166C9}"/>
            </c:ext>
          </c:extLst>
        </c:ser>
        <c:dLbls>
          <c:dLblPos val="outEnd"/>
          <c:showLegendKey val="0"/>
          <c:showVal val="1"/>
          <c:showCatName val="0"/>
          <c:showSerName val="0"/>
          <c:showPercent val="0"/>
          <c:showBubbleSize val="0"/>
        </c:dLbls>
        <c:gapWidth val="50"/>
        <c:overlap val="-27"/>
        <c:axId val="1125998336"/>
        <c:axId val="1125990888"/>
      </c:barChart>
      <c:catAx>
        <c:axId val="1125998336"/>
        <c:scaling>
          <c:orientation val="minMax"/>
        </c:scaling>
        <c:delete val="1"/>
        <c:axPos val="b"/>
        <c:numFmt formatCode="General" sourceLinked="1"/>
        <c:majorTickMark val="none"/>
        <c:minorTickMark val="none"/>
        <c:tickLblPos val="nextTo"/>
        <c:crossAx val="1125990888"/>
        <c:crosses val="autoZero"/>
        <c:auto val="1"/>
        <c:lblAlgn val="ctr"/>
        <c:lblOffset val="100"/>
        <c:noMultiLvlLbl val="0"/>
      </c:catAx>
      <c:valAx>
        <c:axId val="112599088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12599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Sheet1!$B$21</c:f>
              <c:strCache>
                <c:ptCount val="1"/>
                <c:pt idx="0">
                  <c:v>Employees</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D9C2-40E8-9133-5EC5504A61F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D9C2-40E8-9133-5EC5504A61F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Sheet1!$C$20:$E$20</c:f>
              <c:strCache>
                <c:ptCount val="3"/>
                <c:pt idx="0">
                  <c:v>Managers</c:v>
                </c:pt>
                <c:pt idx="1">
                  <c:v>HR Professionals</c:v>
                </c:pt>
                <c:pt idx="2">
                  <c:v>Employees</c:v>
                </c:pt>
              </c:strCache>
            </c:strRef>
          </c:cat>
          <c:val>
            <c:numRef>
              <c:f>Sheet1!$C$21:$E$21</c:f>
              <c:numCache>
                <c:formatCode>0%</c:formatCode>
                <c:ptCount val="3"/>
                <c:pt idx="0">
                  <c:v>0.13</c:v>
                </c:pt>
                <c:pt idx="1">
                  <c:v>0.09</c:v>
                </c:pt>
                <c:pt idx="2">
                  <c:v>0.28999999999999998</c:v>
                </c:pt>
              </c:numCache>
            </c:numRef>
          </c:val>
          <c:extLst>
            <c:ext xmlns:c16="http://schemas.microsoft.com/office/drawing/2014/chart" uri="{C3380CC4-5D6E-409C-BE32-E72D297353CC}">
              <c16:uniqueId val="{00000004-D9C2-40E8-9133-5EC5504A61F2}"/>
            </c:ext>
          </c:extLst>
        </c:ser>
        <c:dLbls>
          <c:showLegendKey val="0"/>
          <c:showVal val="0"/>
          <c:showCatName val="0"/>
          <c:showSerName val="0"/>
          <c:showPercent val="0"/>
          <c:showBubbleSize val="0"/>
        </c:dLbls>
        <c:gapWidth val="50"/>
        <c:overlap val="-27"/>
        <c:axId val="1125994416"/>
        <c:axId val="1125996376"/>
      </c:barChart>
      <c:catAx>
        <c:axId val="1125994416"/>
        <c:scaling>
          <c:orientation val="minMax"/>
        </c:scaling>
        <c:delete val="1"/>
        <c:axPos val="b"/>
        <c:numFmt formatCode="General" sourceLinked="1"/>
        <c:majorTickMark val="none"/>
        <c:minorTickMark val="none"/>
        <c:tickLblPos val="nextTo"/>
        <c:crossAx val="1125996376"/>
        <c:crosses val="autoZero"/>
        <c:auto val="1"/>
        <c:lblAlgn val="ctr"/>
        <c:lblOffset val="100"/>
        <c:noMultiLvlLbl val="0"/>
      </c:catAx>
      <c:valAx>
        <c:axId val="112599637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12599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Sheet1!$B$25</c:f>
              <c:strCache>
                <c:ptCount val="1"/>
                <c:pt idx="0">
                  <c:v>Head of HR</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344D-4A43-92DA-72E7697A483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344D-4A43-92DA-72E7697A483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Sheet1!$C$24:$E$24</c:f>
              <c:strCache>
                <c:ptCount val="3"/>
                <c:pt idx="0">
                  <c:v>Managers</c:v>
                </c:pt>
                <c:pt idx="1">
                  <c:v>HR Professionals</c:v>
                </c:pt>
                <c:pt idx="2">
                  <c:v>Employees</c:v>
                </c:pt>
              </c:strCache>
            </c:strRef>
          </c:cat>
          <c:val>
            <c:numRef>
              <c:f>Sheet1!$C$25:$E$25</c:f>
              <c:numCache>
                <c:formatCode>0%</c:formatCode>
                <c:ptCount val="3"/>
                <c:pt idx="0">
                  <c:v>0.1</c:v>
                </c:pt>
                <c:pt idx="1">
                  <c:v>0.33</c:v>
                </c:pt>
                <c:pt idx="2">
                  <c:v>0.03</c:v>
                </c:pt>
              </c:numCache>
            </c:numRef>
          </c:val>
          <c:extLst>
            <c:ext xmlns:c16="http://schemas.microsoft.com/office/drawing/2014/chart" uri="{C3380CC4-5D6E-409C-BE32-E72D297353CC}">
              <c16:uniqueId val="{00000004-344D-4A43-92DA-72E7697A483F}"/>
            </c:ext>
          </c:extLst>
        </c:ser>
        <c:dLbls>
          <c:dLblPos val="outEnd"/>
          <c:showLegendKey val="0"/>
          <c:showVal val="1"/>
          <c:showCatName val="0"/>
          <c:showSerName val="0"/>
          <c:showPercent val="0"/>
          <c:showBubbleSize val="0"/>
        </c:dLbls>
        <c:gapWidth val="50"/>
        <c:overlap val="-27"/>
        <c:axId val="1125994024"/>
        <c:axId val="1125999904"/>
      </c:barChart>
      <c:catAx>
        <c:axId val="1125994024"/>
        <c:scaling>
          <c:orientation val="minMax"/>
        </c:scaling>
        <c:delete val="1"/>
        <c:axPos val="b"/>
        <c:numFmt formatCode="General" sourceLinked="1"/>
        <c:majorTickMark val="none"/>
        <c:minorTickMark val="none"/>
        <c:tickLblPos val="nextTo"/>
        <c:crossAx val="1125999904"/>
        <c:crosses val="autoZero"/>
        <c:auto val="1"/>
        <c:lblAlgn val="ctr"/>
        <c:lblOffset val="100"/>
        <c:noMultiLvlLbl val="0"/>
      </c:catAx>
      <c:valAx>
        <c:axId val="112599990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12599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63" tIns="48332" rIns="96663" bIns="48332" rtlCol="0"/>
          <a:lstStyle>
            <a:lvl1pPr algn="r">
              <a:defRPr sz="1300"/>
            </a:lvl1pPr>
          </a:lstStyle>
          <a:p>
            <a:fld id="{ED006EA4-D462-4253-8FC7-D35175043F19}" type="datetimeFigureOut">
              <a:rPr lang="en-US" smtClean="0"/>
              <a:t>10/26/2023</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63" tIns="48332" rIns="96663" bIns="48332" rtlCol="0" anchor="b"/>
          <a:lstStyle>
            <a:lvl1pPr algn="r">
              <a:defRPr sz="13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34E1B6C9-DAE3-4E7B-AB3C-9473EC02D78D}" type="datetimeFigureOut">
              <a:rPr lang="en-US" smtClean="0"/>
              <a:t>10/26/2023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86847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203952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79038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347885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29440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4238667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3726582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660" cy="6094440"/>
          </a:xfrm>
          <a:prstGeom prst="rect">
            <a:avLst/>
          </a:prstGeom>
        </p:spPr>
      </p:pic>
      <p:sp>
        <p:nvSpPr>
          <p:cNvPr id="3" name="Rectangle 2"/>
          <p:cNvSpPr/>
          <p:nvPr userDrawn="1"/>
        </p:nvSpPr>
        <p:spPr>
          <a:xfrm>
            <a:off x="2339" y="0"/>
            <a:ext cx="9141661" cy="6096382"/>
          </a:xfrm>
          <a:prstGeom prst="rect">
            <a:avLst/>
          </a:prstGeom>
          <a:solidFill>
            <a:srgbClr val="29475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a:extLst>
              <a:ext uri="{FF2B5EF4-FFF2-40B4-BE49-F238E27FC236}">
                <a16:creationId xmlns:a16="http://schemas.microsoft.com/office/drawing/2014/main" id="{0CBC7EFB-A0D7-4F80-9492-E99EF04DD0EA}"/>
              </a:ext>
            </a:extLst>
          </p:cNvPr>
          <p:cNvSpPr/>
          <p:nvPr userDrawn="1"/>
        </p:nvSpPr>
        <p:spPr>
          <a:xfrm>
            <a:off x="0" y="5914772"/>
            <a:ext cx="9144000" cy="943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bject 40">
            <a:extLst>
              <a:ext uri="{FF2B5EF4-FFF2-40B4-BE49-F238E27FC236}">
                <a16:creationId xmlns:a16="http://schemas.microsoft.com/office/drawing/2014/main" id="{726E8936-513C-405B-8EE0-DEAF981874A5}"/>
              </a:ext>
            </a:extLst>
          </p:cNvPr>
          <p:cNvSpPr txBox="1"/>
          <p:nvPr userDrawn="1"/>
        </p:nvSpPr>
        <p:spPr>
          <a:xfrm>
            <a:off x="1932225" y="6022781"/>
            <a:ext cx="2309667" cy="502469"/>
          </a:xfrm>
          <a:prstGeom prst="rect">
            <a:avLst/>
          </a:prstGeom>
        </p:spPr>
        <p:txBody>
          <a:bodyPr vert="horz" wrap="square" lIns="0" tIns="2310" rIns="0" bIns="0" rtlCol="0">
            <a:noAutofit/>
          </a:bodyPr>
          <a:lstStyle/>
          <a:p>
            <a:pPr marL="7701" marR="3081" indent="0" algn="l">
              <a:lnSpc>
                <a:spcPts val="958"/>
              </a:lnSpc>
              <a:spcBef>
                <a:spcPts val="18"/>
              </a:spcBef>
            </a:pPr>
            <a:r>
              <a:rPr lang="en-US" sz="700" b="0" i="0" spc="-6"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r>
              <a:rPr lang="en-US" sz="700" b="0" i="0" spc="0" dirty="0">
                <a:solidFill>
                  <a:srgbClr val="000000"/>
                </a:solidFill>
                <a:latin typeface="Roboto Condensed Light" panose="02000000000000000000" pitchFamily="2" charset="0"/>
                <a:ea typeface="Roboto Condensed Light" panose="02000000000000000000" pitchFamily="2" charset="0"/>
                <a:cs typeface="Arial"/>
              </a:rPr>
              <a:t> </a:t>
            </a:r>
            <a:r>
              <a:rPr lang="en-CA" sz="700" b="0" i="0" spc="6" dirty="0">
                <a:solidFill>
                  <a:srgbClr val="000000"/>
                </a:solidFill>
                <a:latin typeface="Roboto Condensed Light" panose="02000000000000000000" pitchFamily="2" charset="0"/>
                <a:ea typeface="Roboto Condensed Light" panose="02000000000000000000" pitchFamily="2" charset="0"/>
                <a:cs typeface="Arial"/>
              </a:rPr>
              <a:t>©</a:t>
            </a:r>
            <a:r>
              <a:rPr sz="700" b="0" i="0" spc="6" dirty="0">
                <a:solidFill>
                  <a:srgbClr val="000000"/>
                </a:solidFill>
                <a:latin typeface="Roboto Condensed Light" panose="02000000000000000000" pitchFamily="2" charset="0"/>
                <a:ea typeface="Roboto Condensed Light" panose="02000000000000000000" pitchFamily="2" charset="0"/>
                <a:cs typeface="Arial"/>
              </a:rPr>
              <a:t> </a:t>
            </a:r>
            <a:r>
              <a:rPr sz="700" b="0" i="0" spc="3" dirty="0">
                <a:solidFill>
                  <a:srgbClr val="000000"/>
                </a:solidFill>
                <a:latin typeface="Roboto Condensed Light" panose="02000000000000000000" pitchFamily="2" charset="0"/>
                <a:ea typeface="Roboto Condensed Light" panose="02000000000000000000" pitchFamily="2" charset="0"/>
                <a:cs typeface="Arial"/>
              </a:rPr>
              <a:t>1997-20</a:t>
            </a:r>
            <a:r>
              <a:rPr lang="en-US" sz="700" b="0" i="0" spc="3" dirty="0">
                <a:solidFill>
                  <a:srgbClr val="000000"/>
                </a:solidFill>
                <a:latin typeface="Roboto Condensed Light" panose="02000000000000000000" pitchFamily="2" charset="0"/>
                <a:ea typeface="Roboto Condensed Light" panose="02000000000000000000" pitchFamily="2" charset="0"/>
                <a:cs typeface="Arial"/>
              </a:rPr>
              <a:t>21 </a:t>
            </a:r>
          </a:p>
          <a:p>
            <a:pPr marL="7701" marR="3081" indent="0" algn="l">
              <a:lnSpc>
                <a:spcPts val="958"/>
              </a:lnSpc>
              <a:spcBef>
                <a:spcPts val="18"/>
              </a:spcBef>
            </a:pPr>
            <a:r>
              <a:rPr lang="en-US" sz="700" b="0" i="0" spc="3" dirty="0">
                <a:solidFill>
                  <a:srgbClr val="000000"/>
                </a:solidFill>
                <a:latin typeface="Roboto Condensed Light" panose="02000000000000000000" pitchFamily="2" charset="0"/>
                <a:ea typeface="Roboto Condensed Light" panose="02000000000000000000" pitchFamily="2" charset="0"/>
                <a:cs typeface="Arial"/>
              </a:rPr>
              <a:t>McLean &amp; Company is a division of</a:t>
            </a:r>
            <a:r>
              <a:rPr sz="700" b="0" i="0" spc="3" dirty="0">
                <a:solidFill>
                  <a:srgbClr val="000000"/>
                </a:solidFill>
                <a:latin typeface="Roboto Condensed Light" panose="02000000000000000000" pitchFamily="2" charset="0"/>
                <a:ea typeface="Roboto Condensed Light" panose="02000000000000000000" pitchFamily="2" charset="0"/>
                <a:cs typeface="Arial"/>
              </a:rPr>
              <a:t> </a:t>
            </a:r>
            <a:r>
              <a:rPr sz="700" b="0" i="0" spc="-6" dirty="0">
                <a:solidFill>
                  <a:srgbClr val="000000"/>
                </a:solidFill>
                <a:latin typeface="Roboto Condensed Light" panose="02000000000000000000" pitchFamily="2" charset="0"/>
                <a:ea typeface="Roboto Condensed Light" panose="02000000000000000000" pitchFamily="2" charset="0"/>
                <a:cs typeface="Arial"/>
              </a:rPr>
              <a:t>Info-Tech </a:t>
            </a:r>
            <a:r>
              <a:rPr sz="700" b="0" i="0" spc="3" dirty="0">
                <a:solidFill>
                  <a:srgbClr val="000000"/>
                </a:solidFill>
                <a:latin typeface="Roboto Condensed Light" panose="02000000000000000000" pitchFamily="2" charset="0"/>
                <a:ea typeface="Roboto Condensed Light" panose="02000000000000000000" pitchFamily="2" charset="0"/>
                <a:cs typeface="Arial"/>
              </a:rPr>
              <a:t>Research </a:t>
            </a:r>
            <a:r>
              <a:rPr sz="700" b="0" i="0" spc="6" dirty="0">
                <a:solidFill>
                  <a:srgbClr val="000000"/>
                </a:solidFill>
                <a:latin typeface="Roboto Condensed Light" panose="02000000000000000000" pitchFamily="2" charset="0"/>
                <a:ea typeface="Roboto Condensed Light" panose="02000000000000000000" pitchFamily="2" charset="0"/>
                <a:cs typeface="Arial"/>
              </a:rPr>
              <a:t>Group</a:t>
            </a:r>
            <a:r>
              <a:rPr sz="700" b="0" i="0" spc="-27" dirty="0">
                <a:solidFill>
                  <a:srgbClr val="000000"/>
                </a:solidFill>
                <a:latin typeface="Roboto Condensed Light" panose="02000000000000000000" pitchFamily="2" charset="0"/>
                <a:ea typeface="Roboto Condensed Light" panose="02000000000000000000" pitchFamily="2" charset="0"/>
                <a:cs typeface="Arial"/>
              </a:rPr>
              <a:t> </a:t>
            </a:r>
            <a:r>
              <a:rPr sz="700" b="0" i="0" spc="3" dirty="0">
                <a:solidFill>
                  <a:srgbClr val="000000"/>
                </a:solidFill>
                <a:latin typeface="Roboto Condensed Light" panose="02000000000000000000" pitchFamily="2" charset="0"/>
                <a:ea typeface="Roboto Condensed Light" panose="02000000000000000000" pitchFamily="2" charset="0"/>
                <a:cs typeface="Arial"/>
              </a:rPr>
              <a:t>Inc.</a:t>
            </a:r>
            <a:endParaRPr sz="700"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12" name="Picture 2" descr="McLean &amp; Company Logo">
            <a:extLst>
              <a:ext uri="{FF2B5EF4-FFF2-40B4-BE49-F238E27FC236}">
                <a16:creationId xmlns:a16="http://schemas.microsoft.com/office/drawing/2014/main" id="{7DDB1CF1-C33B-4E18-B121-4F93A37161C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284" y="5914772"/>
            <a:ext cx="1827941" cy="7540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040EF18-E1D7-4484-84BF-7FC3789D0A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53667" y="6058319"/>
            <a:ext cx="2341128" cy="466933"/>
          </a:xfrm>
          <a:prstGeom prst="rect">
            <a:avLst/>
          </a:prstGeom>
        </p:spPr>
      </p:pic>
      <p:sp>
        <p:nvSpPr>
          <p:cNvPr id="14" name="object 40">
            <a:extLst>
              <a:ext uri="{FF2B5EF4-FFF2-40B4-BE49-F238E27FC236}">
                <a16:creationId xmlns:a16="http://schemas.microsoft.com/office/drawing/2014/main" id="{E9EF8F84-4A7F-430A-94E9-83EE6DB16851}"/>
              </a:ext>
            </a:extLst>
          </p:cNvPr>
          <p:cNvSpPr txBox="1"/>
          <p:nvPr userDrawn="1"/>
        </p:nvSpPr>
        <p:spPr>
          <a:xfrm>
            <a:off x="4244232" y="6022781"/>
            <a:ext cx="2271377" cy="502469"/>
          </a:xfrm>
          <a:prstGeom prst="rect">
            <a:avLst/>
          </a:prstGeom>
        </p:spPr>
        <p:txBody>
          <a:bodyPr vert="horz" wrap="square" lIns="0" tIns="2310" rIns="0" bIns="0" rtlCol="0">
            <a:noAutofit/>
          </a:bodyPr>
          <a:lstStyle>
            <a:defPPr>
              <a:defRPr lang="en-US"/>
            </a:defPPr>
            <a:lvl1pPr marL="7701" marR="3081" indent="33886">
              <a:lnSpc>
                <a:spcPts val="958"/>
              </a:lnSpc>
              <a:spcBef>
                <a:spcPts val="18"/>
              </a:spcBef>
              <a:defRPr sz="788" b="0" i="0" spc="-6">
                <a:solidFill>
                  <a:srgbClr val="000000"/>
                </a:solidFill>
                <a:latin typeface="Roboto Condensed Light" panose="02000000000000000000" pitchFamily="2" charset="0"/>
                <a:ea typeface="Roboto Condensed Light" panose="02000000000000000000" pitchFamily="2" charset="0"/>
                <a:cs typeface="Arial"/>
              </a:defRPr>
            </a:lvl1pPr>
          </a:lstStyle>
          <a:p>
            <a:pPr lvl="0" algn="r"/>
            <a:r>
              <a:rPr sz="700" dirty="0"/>
              <a:t>Info-Tech Research Group Inc. is a global leader in providing IT research and advice.  Info-Tech’s products and services combine actionable insight and relevant advice with  ready-to-use tools and templates that cover the full spectrum of IT concerns.</a:t>
            </a:r>
            <a:r>
              <a:rPr lang="en-US" sz="700" dirty="0"/>
              <a:t> </a:t>
            </a:r>
          </a:p>
          <a:p>
            <a:pPr lvl="0" algn="r"/>
            <a:r>
              <a:rPr sz="700" dirty="0"/>
              <a:t>© 1997-20</a:t>
            </a:r>
            <a:r>
              <a:rPr lang="en-US" sz="700" dirty="0"/>
              <a:t>21</a:t>
            </a:r>
            <a:r>
              <a:rPr sz="700" dirty="0"/>
              <a:t> Info-Tech Research Group Inc.</a:t>
            </a:r>
          </a:p>
        </p:txBody>
      </p:sp>
    </p:spTree>
    <p:extLst>
      <p:ext uri="{BB962C8B-B14F-4D97-AF65-F5344CB8AC3E}">
        <p14:creationId xmlns:p14="http://schemas.microsoft.com/office/powerpoint/2010/main" val="406557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276726" y="528896"/>
            <a:ext cx="7886700" cy="1325563"/>
          </a:xfrm>
          <a:prstGeom prst="rect">
            <a:avLst/>
          </a:prstGeom>
        </p:spPr>
        <p:txBody>
          <a:bodyPr vert="horz" lIns="0" tIns="0" rIns="0" bIns="0" rtlCol="0" anchor="t">
            <a:normAutofit/>
          </a:bodyPr>
          <a:lstStyle>
            <a:lvl1pPr>
              <a:defRPr sz="3000" b="1" i="0">
                <a:solidFill>
                  <a:srgbClr val="717171"/>
                </a:solidFill>
                <a:latin typeface="Arial Black" panose="020B0A04020102020204" pitchFamily="34" charset="0"/>
              </a:defRPr>
            </a:lvl1pPr>
          </a:lstStyle>
          <a:p>
            <a:r>
              <a:rPr lang="en-US" dirty="0"/>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277416" y="1098119"/>
            <a:ext cx="2874169" cy="616383"/>
          </a:xfrm>
          <a:prstGeom prst="rect">
            <a:avLst/>
          </a:prstGeom>
        </p:spPr>
        <p:txBody>
          <a:bodyPr lIns="0" tIns="0" rIns="0" bIns="0"/>
          <a:lstStyle>
            <a:lvl1pPr marL="0" indent="0">
              <a:lnSpc>
                <a:spcPct val="110000"/>
              </a:lnSpc>
              <a:buNone/>
              <a:defRPr sz="1200" b="0" i="0">
                <a:solidFill>
                  <a:srgbClr val="717171"/>
                </a:solidFill>
                <a:latin typeface="Arial" panose="020B0604020202020204" pitchFamily="34" charset="0"/>
                <a:cs typeface="Arial" panose="020B0604020202020204" pitchFamily="34" charset="0"/>
              </a:defRPr>
            </a:lvl1pPr>
            <a:lvl2pPr marL="342854" indent="0">
              <a:lnSpc>
                <a:spcPct val="110000"/>
              </a:lnSpc>
              <a:buNone/>
              <a:defRPr sz="1200" b="0" i="0">
                <a:solidFill>
                  <a:srgbClr val="717171"/>
                </a:solidFill>
                <a:latin typeface="Arial" panose="020B0604020202020204" pitchFamily="34" charset="0"/>
                <a:cs typeface="Arial" panose="020B0604020202020204" pitchFamily="34" charset="0"/>
              </a:defRPr>
            </a:lvl2pPr>
            <a:lvl3pPr marL="685709" indent="0">
              <a:lnSpc>
                <a:spcPct val="110000"/>
              </a:lnSpc>
              <a:buNone/>
              <a:defRPr sz="1200" b="0" i="0">
                <a:solidFill>
                  <a:srgbClr val="717171"/>
                </a:solidFill>
                <a:latin typeface="Arial" panose="020B0604020202020204" pitchFamily="34" charset="0"/>
                <a:cs typeface="Arial" panose="020B0604020202020204" pitchFamily="34" charset="0"/>
              </a:defRPr>
            </a:lvl3pPr>
            <a:lvl4pPr marL="1028563" indent="0">
              <a:lnSpc>
                <a:spcPct val="110000"/>
              </a:lnSpc>
              <a:buNone/>
              <a:defRPr sz="1200" b="0" i="0">
                <a:solidFill>
                  <a:srgbClr val="717171"/>
                </a:solidFill>
                <a:latin typeface="Arial" panose="020B0604020202020204" pitchFamily="34" charset="0"/>
                <a:cs typeface="Arial" panose="020B0604020202020204" pitchFamily="34" charset="0"/>
              </a:defRPr>
            </a:lvl4pPr>
            <a:lvl5pPr marL="1371417" indent="0">
              <a:lnSpc>
                <a:spcPct val="110000"/>
              </a:lnSpc>
              <a:buNone/>
              <a:defRPr sz="1200" b="0" i="0">
                <a:solidFill>
                  <a:srgbClr val="71717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267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C7810-360F-4C81-9B70-2109AF5D14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9D3E26-1281-4D56-A0D4-0530E7DC958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4721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b="1">
                <a:latin typeface="Arial Black" panose="020B0A04020102020204" pitchFamily="34" charset="0"/>
              </a:defRPr>
            </a:lvl1pPr>
          </a:lstStyle>
          <a:p>
            <a:pPr lvl="0"/>
            <a:endParaRPr lang="en-CA" dirty="0"/>
          </a:p>
        </p:txBody>
      </p:sp>
    </p:spTree>
    <p:extLst>
      <p:ext uri="{BB962C8B-B14F-4D97-AF65-F5344CB8AC3E}">
        <p14:creationId xmlns:p14="http://schemas.microsoft.com/office/powerpoint/2010/main" val="19522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 New Content">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Arial Black" panose="020B0A04020102020204" pitchFamily="34" charset="0"/>
              </a:defRPr>
            </a:lvl1pPr>
          </a:lstStyle>
          <a:p>
            <a:pPr lvl="0"/>
            <a:endParaRPr lang="en-CA" dirty="0"/>
          </a:p>
        </p:txBody>
      </p:sp>
    </p:spTree>
    <p:extLst>
      <p:ext uri="{BB962C8B-B14F-4D97-AF65-F5344CB8AC3E}">
        <p14:creationId xmlns:p14="http://schemas.microsoft.com/office/powerpoint/2010/main" val="3441915218"/>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29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2" name="Picture 1" descr="fcfgcvhjgfv.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3078480" cy="6527800"/>
          </a:xfrm>
          <a:prstGeom prst="rect">
            <a:avLst/>
          </a:prstGeom>
        </p:spPr>
      </p:pic>
      <p:sp>
        <p:nvSpPr>
          <p:cNvPr id="3" name="Rectangle 2"/>
          <p:cNvSpPr/>
          <p:nvPr userDrawn="1"/>
        </p:nvSpPr>
        <p:spPr>
          <a:xfrm>
            <a:off x="8977033" y="1130455"/>
            <a:ext cx="166967" cy="5395313"/>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37519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5" name="TextBox 14"/>
          <p:cNvSpPr txBox="1"/>
          <p:nvPr userDrawn="1"/>
        </p:nvSpPr>
        <p:spPr>
          <a:xfrm>
            <a:off x="302853" y="187743"/>
            <a:ext cx="3647043" cy="707886"/>
          </a:xfrm>
          <a:prstGeom prst="rect">
            <a:avLst/>
          </a:prstGeom>
        </p:spPr>
        <p:txBody>
          <a:bodyPr wrap="square" rtlCol="0">
            <a:spAutoFit/>
          </a:bodyPr>
          <a:lstStyle/>
          <a:p>
            <a:r>
              <a:rPr lang="en-CA" sz="4000" dirty="0">
                <a:solidFill>
                  <a:schemeClr val="accent1"/>
                </a:solidFill>
                <a:latin typeface="Arial Unicode MS" panose="020B0604020202020204" pitchFamily="34" charset="-128"/>
              </a:rPr>
              <a:t> </a:t>
            </a:r>
          </a:p>
        </p:txBody>
      </p:sp>
      <p:sp>
        <p:nvSpPr>
          <p:cNvPr id="5" name="Text Placeholder 6"/>
          <p:cNvSpPr>
            <a:spLocks noGrp="1"/>
          </p:cNvSpPr>
          <p:nvPr>
            <p:ph type="body" sz="quarter" idx="11" hasCustomPrompt="1"/>
          </p:nvPr>
        </p:nvSpPr>
        <p:spPr>
          <a:xfrm>
            <a:off x="511200" y="374400"/>
            <a:ext cx="7887600" cy="554400"/>
          </a:xfrm>
          <a:prstGeom prst="rect">
            <a:avLst/>
          </a:prstGeom>
        </p:spPr>
        <p:txBody>
          <a:bodyPr/>
          <a:lstStyle>
            <a:lvl1pPr marL="0" indent="0">
              <a:buNone/>
              <a:defRPr sz="2400" b="1" baseline="0">
                <a:solidFill>
                  <a:sysClr val="windowText" lastClr="000000"/>
                </a:solidFill>
                <a:latin typeface="Arial Black" panose="020B0A04020102020204" pitchFamily="34" charset="0"/>
              </a:defRPr>
            </a:lvl1pPr>
          </a:lstStyle>
          <a:p>
            <a:pPr lvl="0"/>
            <a:r>
              <a:rPr lang="en-CA" dirty="0"/>
              <a:t>Works Cited</a:t>
            </a:r>
          </a:p>
        </p:txBody>
      </p:sp>
      <p:sp>
        <p:nvSpPr>
          <p:cNvPr id="6" name="Text Placeholder 5"/>
          <p:cNvSpPr>
            <a:spLocks noGrp="1"/>
          </p:cNvSpPr>
          <p:nvPr>
            <p:ph type="body" sz="quarter" idx="12"/>
          </p:nvPr>
        </p:nvSpPr>
        <p:spPr>
          <a:xfrm>
            <a:off x="511200" y="1316038"/>
            <a:ext cx="7993038" cy="5092700"/>
          </a:xfrm>
          <a:prstGeom prst="rect">
            <a:avLst/>
          </a:prstGeom>
        </p:spPr>
        <p:txBody>
          <a:bodyPr/>
          <a:lstStyle>
            <a:lvl1pPr marL="0" indent="0">
              <a:spcBef>
                <a:spcPts val="0"/>
              </a:spcBef>
              <a:spcAft>
                <a:spcPts val="600"/>
              </a:spcAft>
              <a:buNone/>
              <a:defRPr>
                <a:latin typeface="Arial" panose="020B0604020202020204" pitchFamily="34" charset="0"/>
                <a:cs typeface="Arial" panose="020B0604020202020204" pitchFamily="34" charset="0"/>
              </a:defRPr>
            </a:lvl1pPr>
          </a:lstStyle>
          <a:p>
            <a:pPr lvl="0"/>
            <a:endParaRPr lang="en-CA" dirty="0"/>
          </a:p>
        </p:txBody>
      </p:sp>
      <p:sp>
        <p:nvSpPr>
          <p:cNvPr id="7" name="Rectangle 6"/>
          <p:cNvSpPr/>
          <p:nvPr userDrawn="1"/>
        </p:nvSpPr>
        <p:spPr>
          <a:xfrm>
            <a:off x="8977033" y="1130455"/>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63507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pSp>
        <p:nvGrpSpPr>
          <p:cNvPr id="11" name="Group 10"/>
          <p:cNvGrpSpPr/>
          <p:nvPr userDrawn="1"/>
        </p:nvGrpSpPr>
        <p:grpSpPr>
          <a:xfrm>
            <a:off x="5628105" y="0"/>
            <a:ext cx="3515895" cy="6522720"/>
            <a:chOff x="-1" y="0"/>
            <a:chExt cx="3419231" cy="6522720"/>
          </a:xfrm>
          <a:solidFill>
            <a:schemeClr val="accent5"/>
          </a:solidFill>
        </p:grpSpPr>
        <p:sp>
          <p:nvSpPr>
            <p:cNvPr id="12" name="Rectangle 11"/>
            <p:cNvSpPr/>
            <p:nvPr/>
          </p:nvSpPr>
          <p:spPr>
            <a:xfrm>
              <a:off x="-1" y="0"/>
              <a:ext cx="3419231" cy="65227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323685" y="643137"/>
              <a:ext cx="2314451" cy="690445"/>
            </a:xfrm>
            <a:prstGeom prst="rect">
              <a:avLst/>
            </a:prstGeom>
            <a:grpFill/>
          </p:spPr>
          <p:txBody>
            <a:bodyPr wrap="square" rtlCol="0">
              <a:spAutoFit/>
            </a:bodyPr>
            <a:lstStyle/>
            <a:p>
              <a:pPr>
                <a:lnSpc>
                  <a:spcPct val="80000"/>
                </a:lnSpc>
              </a:pPr>
              <a:r>
                <a:rPr lang="en-CA" sz="2400" b="1" dirty="0">
                  <a:solidFill>
                    <a:schemeClr val="bg1"/>
                  </a:solidFill>
                  <a:latin typeface="Arial Black" panose="020B0A04020102020204" pitchFamily="34" charset="0"/>
                  <a:cs typeface="Segoe UI" panose="020B0502040204020203" pitchFamily="34" charset="0"/>
                </a:rPr>
                <a:t>INFO-TECH</a:t>
              </a:r>
            </a:p>
            <a:p>
              <a:pPr>
                <a:lnSpc>
                  <a:spcPct val="80000"/>
                </a:lnSpc>
              </a:pPr>
              <a:r>
                <a:rPr lang="en-CA" sz="2400" b="1" dirty="0">
                  <a:solidFill>
                    <a:schemeClr val="bg1"/>
                  </a:solidFill>
                  <a:latin typeface="Arial Black" panose="020B0A04020102020204" pitchFamily="34" charset="0"/>
                  <a:cs typeface="Segoe UI" panose="020B0502040204020203" pitchFamily="34" charset="0"/>
                </a:rPr>
                <a:t>CASE STUDY</a:t>
              </a:r>
            </a:p>
          </p:txBody>
        </p:sp>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2" name="Text Placeholder 21"/>
          <p:cNvSpPr>
            <a:spLocks noGrp="1"/>
          </p:cNvSpPr>
          <p:nvPr>
            <p:ph type="body" sz="quarter" idx="12" hasCustomPrompt="1"/>
          </p:nvPr>
        </p:nvSpPr>
        <p:spPr>
          <a:xfrm>
            <a:off x="884238" y="243923"/>
            <a:ext cx="4572000" cy="657225"/>
          </a:xfrm>
          <a:prstGeom prst="rect">
            <a:avLst/>
          </a:prstGeom>
        </p:spPr>
        <p:txBody>
          <a:bodyPr/>
          <a:lstStyle>
            <a:lvl1pPr marL="0" indent="0">
              <a:buNone/>
              <a:defRPr sz="2400" b="1">
                <a:solidFill>
                  <a:schemeClr val="accent5"/>
                </a:solidFill>
                <a:latin typeface="Arial Black" panose="020B0A04020102020204" pitchFamily="34" charset="0"/>
              </a:defRPr>
            </a:lvl1pPr>
          </a:lstStyle>
          <a:p>
            <a:pPr lvl="0"/>
            <a:r>
              <a:rPr lang="en-CA" dirty="0"/>
              <a:t>Title</a:t>
            </a:r>
          </a:p>
        </p:txBody>
      </p:sp>
      <p:sp>
        <p:nvSpPr>
          <p:cNvPr id="4" name="Text Placeholder 3"/>
          <p:cNvSpPr>
            <a:spLocks noGrp="1"/>
          </p:cNvSpPr>
          <p:nvPr>
            <p:ph type="body" sz="quarter" idx="15" hasCustomPrompt="1"/>
          </p:nvPr>
        </p:nvSpPr>
        <p:spPr>
          <a:xfrm>
            <a:off x="6283992" y="1582183"/>
            <a:ext cx="2324237" cy="914135"/>
          </a:xfrm>
          <a:prstGeom prst="rect">
            <a:avLst/>
          </a:prstGeom>
        </p:spPr>
        <p:txBody>
          <a:bodyPr/>
          <a:lstStyle>
            <a:lvl1pPr marL="0" indent="0">
              <a:buNone/>
              <a:defRPr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Industry: &lt;Insert&gt;</a:t>
            </a:r>
          </a:p>
          <a:p>
            <a:pPr lvl="0"/>
            <a:r>
              <a:rPr lang="en-US" dirty="0"/>
              <a:t>Size: &lt;Insert&gt;</a:t>
            </a:r>
          </a:p>
          <a:p>
            <a:pPr lvl="0"/>
            <a:r>
              <a:rPr lang="en-US" dirty="0"/>
              <a:t>Source: &lt;Insert&gt;</a:t>
            </a:r>
          </a:p>
        </p:txBody>
      </p:sp>
      <p:sp>
        <p:nvSpPr>
          <p:cNvPr id="23" name="Text Placeholder 3"/>
          <p:cNvSpPr>
            <a:spLocks noGrp="1"/>
          </p:cNvSpPr>
          <p:nvPr>
            <p:ph type="body" sz="quarter" idx="16" hasCustomPrompt="1"/>
          </p:nvPr>
        </p:nvSpPr>
        <p:spPr>
          <a:xfrm>
            <a:off x="6641180" y="4243552"/>
            <a:ext cx="1768475" cy="1051130"/>
          </a:xfrm>
          <a:prstGeom prst="rect">
            <a:avLst/>
          </a:prstGeom>
        </p:spPr>
        <p:txBody>
          <a:bodyPr/>
          <a:lstStyle>
            <a:lvl1pPr marL="0" indent="0">
              <a:buNone/>
              <a:defRPr i="1"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Quote in italic Arial</a:t>
            </a:r>
          </a:p>
        </p:txBody>
      </p:sp>
      <p:pic>
        <p:nvPicPr>
          <p:cNvPr id="10" name="Picture 9">
            <a:extLst>
              <a:ext uri="{FF2B5EF4-FFF2-40B4-BE49-F238E27FC236}">
                <a16:creationId xmlns:a16="http://schemas.microsoft.com/office/drawing/2014/main" id="{777A8996-40D7-4CA4-9846-A18E0336B010}"/>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8297517" y="694571"/>
            <a:ext cx="399844" cy="413154"/>
          </a:xfrm>
          <a:prstGeom prst="rect">
            <a:avLst/>
          </a:prstGeom>
          <a:solidFill>
            <a:schemeClr val="accent5"/>
          </a:solidFill>
        </p:spPr>
      </p:pic>
    </p:spTree>
    <p:extLst>
      <p:ext uri="{BB962C8B-B14F-4D97-AF65-F5344CB8AC3E}">
        <p14:creationId xmlns:p14="http://schemas.microsoft.com/office/powerpoint/2010/main" val="385593550"/>
      </p:ext>
    </p:extLst>
  </p:cSld>
  <p:clrMapOvr>
    <a:masterClrMapping/>
  </p:clrMapOvr>
  <p:extLst>
    <p:ext uri="{DCECCB84-F9BA-43D5-87BE-67443E8EF086}">
      <p15:sldGuideLst xmlns:p15="http://schemas.microsoft.com/office/powerpoint/2012/main">
        <p15:guide id="1" orient="horz" pos="368" userDrawn="1">
          <p15:clr>
            <a:srgbClr val="FBAE40"/>
          </p15:clr>
        </p15:guide>
        <p15:guide id="2" pos="6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Case Study">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6899275" y="1733550"/>
            <a:ext cx="1979613" cy="842963"/>
          </a:xfrm>
          <a:prstGeom prst="rect">
            <a:avLst/>
          </a:prstGeom>
        </p:spPr>
        <p:txBody>
          <a:bodyPr anchor="t"/>
          <a:lstStyle>
            <a:lvl1pPr marL="0" indent="0">
              <a:buNone/>
              <a:defRPr>
                <a:latin typeface="Arial" panose="020B0604020202020204" pitchFamily="34" charset="0"/>
                <a:cs typeface="Arial" panose="020B0604020202020204" pitchFamily="34" charset="0"/>
              </a:defRPr>
            </a:lvl1pPr>
          </a:lstStyle>
          <a:p>
            <a:pPr lvl="0"/>
            <a:r>
              <a:rPr lang="en-US" dirty="0"/>
              <a:t>Industry: &lt;Insert&gt;</a:t>
            </a:r>
          </a:p>
          <a:p>
            <a:pPr lvl="0"/>
            <a:r>
              <a:rPr lang="en-US" dirty="0"/>
              <a:t>Size: &lt;Insert&gt;</a:t>
            </a:r>
          </a:p>
          <a:p>
            <a:pPr lvl="0"/>
            <a:r>
              <a:rPr lang="en-US" dirty="0"/>
              <a:t>Source: &lt;Insert&gt;</a:t>
            </a:r>
          </a:p>
        </p:txBody>
      </p:sp>
      <p:sp>
        <p:nvSpPr>
          <p:cNvPr id="5" name="Text Placeholder 4"/>
          <p:cNvSpPr>
            <a:spLocks noGrp="1"/>
          </p:cNvSpPr>
          <p:nvPr>
            <p:ph type="body" sz="quarter" idx="16" hasCustomPrompt="1"/>
          </p:nvPr>
        </p:nvSpPr>
        <p:spPr>
          <a:xfrm>
            <a:off x="5922963" y="2773363"/>
            <a:ext cx="2955925" cy="2517775"/>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a:t>&lt;Insert case details&gt;</a:t>
            </a:r>
          </a:p>
        </p:txBody>
      </p:sp>
      <p:sp>
        <p:nvSpPr>
          <p:cNvPr id="12" name="Rectangle 11"/>
          <p:cNvSpPr/>
          <p:nvPr/>
        </p:nvSpPr>
        <p:spPr>
          <a:xfrm>
            <a:off x="5628105" y="0"/>
            <a:ext cx="3515895" cy="6522720"/>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4" name="Text Placeholder 23"/>
          <p:cNvSpPr>
            <a:spLocks noGrp="1"/>
          </p:cNvSpPr>
          <p:nvPr>
            <p:ph type="body" sz="quarter" idx="13" hasCustomPrompt="1"/>
          </p:nvPr>
        </p:nvSpPr>
        <p:spPr>
          <a:xfrm>
            <a:off x="5923277" y="5730552"/>
            <a:ext cx="2956137"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a:t>&lt;Insert&gt;</a:t>
            </a:r>
          </a:p>
        </p:txBody>
      </p:sp>
      <p:sp>
        <p:nvSpPr>
          <p:cNvPr id="15" name="Text Placeholder 6"/>
          <p:cNvSpPr>
            <a:spLocks noGrp="1"/>
          </p:cNvSpPr>
          <p:nvPr>
            <p:ph type="body" sz="quarter" idx="15"/>
          </p:nvPr>
        </p:nvSpPr>
        <p:spPr>
          <a:xfrm>
            <a:off x="510041" y="375558"/>
            <a:ext cx="4946197" cy="863600"/>
          </a:xfrm>
          <a:prstGeom prst="rect">
            <a:avLst/>
          </a:prstGeom>
        </p:spPr>
        <p:txBody>
          <a:bodyPr/>
          <a:lstStyle>
            <a:lvl1pPr marL="0" indent="0">
              <a:buNone/>
              <a:defRPr sz="2400" b="1">
                <a:latin typeface="Arial Black" panose="020B0A04020102020204" pitchFamily="34" charset="0"/>
              </a:defRPr>
            </a:lvl1pPr>
          </a:lstStyle>
          <a:p>
            <a:pPr lvl="0"/>
            <a:endParaRPr lang="en-CA" dirty="0"/>
          </a:p>
        </p:txBody>
      </p:sp>
      <p:sp>
        <p:nvSpPr>
          <p:cNvPr id="16" name="TextBox 15">
            <a:extLst>
              <a:ext uri="{FF2B5EF4-FFF2-40B4-BE49-F238E27FC236}">
                <a16:creationId xmlns:a16="http://schemas.microsoft.com/office/drawing/2014/main" id="{F440FA45-90AC-491B-AC8B-AD1ECDE0C6FE}"/>
              </a:ext>
            </a:extLst>
          </p:cNvPr>
          <p:cNvSpPr txBox="1"/>
          <p:nvPr userDrawn="1"/>
        </p:nvSpPr>
        <p:spPr>
          <a:xfrm>
            <a:off x="5960942" y="643137"/>
            <a:ext cx="2379882" cy="690445"/>
          </a:xfrm>
          <a:prstGeom prst="rect">
            <a:avLst/>
          </a:prstGeom>
          <a:noFill/>
        </p:spPr>
        <p:txBody>
          <a:bodyPr wrap="square" rtlCol="0">
            <a:spAutoFit/>
          </a:bodyPr>
          <a:lstStyle/>
          <a:p>
            <a:pPr>
              <a:lnSpc>
                <a:spcPct val="80000"/>
              </a:lnSpc>
            </a:pPr>
            <a:r>
              <a:rPr lang="en-CA" sz="2400" b="1" dirty="0">
                <a:solidFill>
                  <a:schemeClr val="accent5"/>
                </a:solidFill>
                <a:latin typeface="Arial Black" panose="020B0A04020102020204" pitchFamily="34" charset="0"/>
                <a:cs typeface="Segoe UI" panose="020B0502040204020203" pitchFamily="34" charset="0"/>
              </a:rPr>
              <a:t>INFO-TECH</a:t>
            </a:r>
          </a:p>
          <a:p>
            <a:pPr>
              <a:lnSpc>
                <a:spcPct val="80000"/>
              </a:lnSpc>
            </a:pPr>
            <a:r>
              <a:rPr lang="en-CA" sz="2400" b="1" dirty="0">
                <a:solidFill>
                  <a:schemeClr val="accent5"/>
                </a:solidFill>
                <a:latin typeface="Arial Black" panose="020B0A04020102020204" pitchFamily="34" charset="0"/>
                <a:cs typeface="Segoe UI" panose="020B0502040204020203" pitchFamily="34" charset="0"/>
              </a:rPr>
              <a:t>CASE STUDY</a:t>
            </a:r>
          </a:p>
        </p:txBody>
      </p:sp>
      <p:pic>
        <p:nvPicPr>
          <p:cNvPr id="17" name="Picture 16">
            <a:extLst>
              <a:ext uri="{FF2B5EF4-FFF2-40B4-BE49-F238E27FC236}">
                <a16:creationId xmlns:a16="http://schemas.microsoft.com/office/drawing/2014/main" id="{64C0C970-019E-47B3-84D1-B25ED66B16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4950" y="693469"/>
            <a:ext cx="399539" cy="413154"/>
          </a:xfrm>
          <a:prstGeom prst="rect">
            <a:avLst/>
          </a:prstGeom>
          <a:noFill/>
          <a:ln w="28575">
            <a:noFill/>
          </a:ln>
        </p:spPr>
      </p:pic>
    </p:spTree>
    <p:extLst>
      <p:ext uri="{BB962C8B-B14F-4D97-AF65-F5344CB8AC3E}">
        <p14:creationId xmlns:p14="http://schemas.microsoft.com/office/powerpoint/2010/main" val="281097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Tool-Template">
    <p:spTree>
      <p:nvGrpSpPr>
        <p:cNvPr id="1" name=""/>
        <p:cNvGrpSpPr/>
        <p:nvPr/>
      </p:nvGrpSpPr>
      <p:grpSpPr>
        <a:xfrm>
          <a:off x="0" y="0"/>
          <a:ext cx="0" cy="0"/>
          <a:chOff x="0" y="0"/>
          <a:chExt cx="0" cy="0"/>
        </a:xfrm>
      </p:grpSpPr>
      <p:sp>
        <p:nvSpPr>
          <p:cNvPr id="12" name="Rectangle 11"/>
          <p:cNvSpPr/>
          <p:nvPr/>
        </p:nvSpPr>
        <p:spPr>
          <a:xfrm>
            <a:off x="5628105" y="0"/>
            <a:ext cx="3515895" cy="6522720"/>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15" name="Text Placeholder 6"/>
          <p:cNvSpPr>
            <a:spLocks noGrp="1"/>
          </p:cNvSpPr>
          <p:nvPr>
            <p:ph type="body" sz="quarter" idx="15" hasCustomPrompt="1"/>
          </p:nvPr>
        </p:nvSpPr>
        <p:spPr>
          <a:xfrm>
            <a:off x="510041" y="375558"/>
            <a:ext cx="4946197" cy="863600"/>
          </a:xfrm>
          <a:prstGeom prst="rect">
            <a:avLst/>
          </a:prstGeom>
        </p:spPr>
        <p:txBody>
          <a:bodyPr/>
          <a:lstStyle>
            <a:lvl1pPr marL="0" indent="0">
              <a:buNone/>
              <a:defRPr sz="2400" b="1">
                <a:solidFill>
                  <a:sysClr val="windowText" lastClr="000000"/>
                </a:solidFill>
                <a:latin typeface="Arial Black" panose="020B0A04020102020204" pitchFamily="34" charset="0"/>
              </a:defRPr>
            </a:lvl1pPr>
          </a:lstStyle>
          <a:p>
            <a:r>
              <a:rPr lang="en-US" dirty="0"/>
              <a:t>Use McLean &amp; Company’s &lt;tool&gt; to &lt;insert outcome&gt;</a:t>
            </a:r>
          </a:p>
        </p:txBody>
      </p:sp>
    </p:spTree>
    <p:extLst>
      <p:ext uri="{BB962C8B-B14F-4D97-AF65-F5344CB8AC3E}">
        <p14:creationId xmlns:p14="http://schemas.microsoft.com/office/powerpoint/2010/main" val="347514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chemeClr val="bg1">
                    <a:lumMod val="65000"/>
                  </a:schemeClr>
                </a:solidFill>
                <a:latin typeface="Arial Black" panose="020B0A04020102020204" pitchFamily="34" charset="0"/>
              </a:rPr>
              <a:t>							</a:t>
            </a:r>
            <a:r>
              <a:rPr lang="en-CA" sz="1000" dirty="0">
                <a:solidFill>
                  <a:schemeClr val="bg1">
                    <a:lumMod val="65000"/>
                  </a:schemeClr>
                </a:solidFill>
                <a:latin typeface="Arial" panose="020B0604020202020204" pitchFamily="34" charset="0"/>
                <a:cs typeface="Segoe UI" panose="020B0502040204020203" pitchFamily="34" charset="0"/>
              </a:rPr>
              <a:t>Info-Tech Research Group</a:t>
            </a:r>
          </a:p>
        </p:txBody>
      </p:sp>
      <p:sp>
        <p:nvSpPr>
          <p:cNvPr id="10" name="Rectangle 9"/>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b="0" i="0" smtClean="0">
                <a:solidFill>
                  <a:schemeClr val="bg1">
                    <a:lumMod val="65000"/>
                  </a:schemeClr>
                </a:solidFill>
                <a:latin typeface="Arial" panose="020B0604020202020204" pitchFamily="34" charset="0"/>
                <a:cs typeface="Segoe UI" panose="020B0502040204020203" pitchFamily="34" charset="0"/>
              </a:rPr>
              <a:pPr marL="179388" fontAlgn="base">
                <a:spcBef>
                  <a:spcPct val="0"/>
                </a:spcBef>
                <a:spcAft>
                  <a:spcPct val="0"/>
                </a:spcAft>
              </a:pPr>
              <a:t>‹#›</a:t>
            </a:fld>
            <a:endParaRPr lang="en-CA" sz="1000" b="0" i="0" dirty="0">
              <a:solidFill>
                <a:schemeClr val="bg1">
                  <a:lumMod val="65000"/>
                </a:schemeClr>
              </a:solidFill>
              <a:latin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835" r:id="rId1"/>
    <p:sldLayoutId id="2147483781" r:id="rId2"/>
    <p:sldLayoutId id="2147483785" r:id="rId3"/>
    <p:sldLayoutId id="2147483773" r:id="rId4"/>
    <p:sldLayoutId id="2147483827" r:id="rId5"/>
    <p:sldLayoutId id="2147483819" r:id="rId6"/>
    <p:sldLayoutId id="2147483793" r:id="rId7"/>
    <p:sldLayoutId id="2147483820" r:id="rId8"/>
    <p:sldLayoutId id="2147483822" r:id="rId9"/>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265545" y="530021"/>
            <a:ext cx="4223718" cy="1130188"/>
          </a:xfrm>
          <a:prstGeom prst="rect">
            <a:avLst/>
          </a:prstGeom>
        </p:spPr>
        <p:txBody>
          <a:bodyPr vert="horz" lIns="0" tIns="0" rIns="0" bIns="0" rtlCol="0" anchor="t" anchorCtr="0">
            <a:noAutofit/>
          </a:bodyPr>
          <a:lstStyle/>
          <a:p>
            <a:r>
              <a:rPr lang="en-US" dirty="0"/>
              <a:t>Click to edit Master title style</a:t>
            </a:r>
          </a:p>
        </p:txBody>
      </p:sp>
      <p:sp>
        <p:nvSpPr>
          <p:cNvPr id="4" name="Rectangle 3">
            <a:extLst>
              <a:ext uri="{FF2B5EF4-FFF2-40B4-BE49-F238E27FC236}">
                <a16:creationId xmlns:a16="http://schemas.microsoft.com/office/drawing/2014/main" id="{E0DEF615-B1DB-453F-93DB-75BB8EAB31C3}"/>
              </a:ext>
            </a:extLst>
          </p:cNvPr>
          <p:cNvSpPr/>
          <p:nvPr userDrawn="1"/>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chemeClr val="bg1">
                    <a:lumMod val="65000"/>
                  </a:schemeClr>
                </a:solidFill>
                <a:latin typeface="Arial Black" panose="020B0A04020102020204" pitchFamily="34" charset="0"/>
              </a:rPr>
              <a:t>							</a:t>
            </a:r>
            <a:r>
              <a:rPr lang="en-CA" sz="1000" dirty="0">
                <a:solidFill>
                  <a:schemeClr val="bg1">
                    <a:lumMod val="65000"/>
                  </a:schemeClr>
                </a:solidFill>
                <a:latin typeface="Arial" panose="020B0604020202020204" pitchFamily="34" charset="0"/>
                <a:cs typeface="Segoe UI" panose="020B0502040204020203" pitchFamily="34" charset="0"/>
              </a:rPr>
              <a:t>Info-Tech Research Group</a:t>
            </a:r>
          </a:p>
        </p:txBody>
      </p:sp>
      <p:sp>
        <p:nvSpPr>
          <p:cNvPr id="5" name="Rectangle 4">
            <a:extLst>
              <a:ext uri="{FF2B5EF4-FFF2-40B4-BE49-F238E27FC236}">
                <a16:creationId xmlns:a16="http://schemas.microsoft.com/office/drawing/2014/main" id="{D31139E0-E1D0-4659-9AD5-6D0F62C2FB8B}"/>
              </a:ext>
            </a:extLst>
          </p:cNvPr>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b="0" i="0" smtClean="0">
                <a:solidFill>
                  <a:schemeClr val="bg1">
                    <a:lumMod val="65000"/>
                  </a:schemeClr>
                </a:solidFill>
                <a:latin typeface="Arial" panose="020B0604020202020204" pitchFamily="34" charset="0"/>
                <a:cs typeface="Segoe UI" panose="020B0502040204020203" pitchFamily="34" charset="0"/>
              </a:rPr>
              <a:pPr marL="179388" fontAlgn="base">
                <a:spcBef>
                  <a:spcPct val="0"/>
                </a:spcBef>
                <a:spcAft>
                  <a:spcPct val="0"/>
                </a:spcAft>
              </a:pPr>
              <a:t>‹#›</a:t>
            </a:fld>
            <a:endParaRPr lang="en-CA" sz="1000" b="0" i="0" dirty="0">
              <a:solidFill>
                <a:schemeClr val="bg1">
                  <a:lumMod val="65000"/>
                </a:schemeClr>
              </a:solidFill>
              <a:latin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3742110730"/>
      </p:ext>
    </p:extLst>
  </p:cSld>
  <p:clrMap bg1="lt1" tx1="dk1" bg2="lt2" tx2="dk2" accent1="accent1" accent2="accent2" accent3="accent3" accent4="accent4" accent5="accent5" accent6="accent6" hlink="hlink" folHlink="folHlink"/>
  <p:sldLayoutIdLst>
    <p:sldLayoutId id="2147483894" r:id="rId1"/>
  </p:sldLayoutIdLst>
  <p:hf hdr="0" ftr="0" dt="0"/>
  <p:txStyles>
    <p:titleStyle>
      <a:lvl1pPr algn="l" defTabSz="685709" rtl="0" eaLnBrk="1" latinLnBrk="0" hangingPunct="1">
        <a:lnSpc>
          <a:spcPct val="90000"/>
        </a:lnSpc>
        <a:spcBef>
          <a:spcPct val="0"/>
        </a:spcBef>
        <a:buNone/>
        <a:defRPr sz="3000" b="0" i="0" kern="1200">
          <a:solidFill>
            <a:srgbClr val="717171"/>
          </a:solidFill>
          <a:latin typeface="Arial Black" panose="020B0A04020102020204" pitchFamily="34" charset="0"/>
          <a:ea typeface="+mj-ea"/>
          <a:cs typeface="Arial" panose="020B0604020202020204" pitchFamily="34" charset="0"/>
        </a:defRPr>
      </a:lvl1pPr>
    </p:titleStyle>
    <p:bodyStyle>
      <a:lvl1pPr marL="171427" indent="-171427" algn="l" defTabSz="6857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1" indent="-171427" algn="l" defTabSz="6857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36" indent="-171427" algn="l" defTabSz="6857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90"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44"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265546" y="530021"/>
            <a:ext cx="4223717" cy="1130188"/>
          </a:xfrm>
          <a:prstGeom prst="rect">
            <a:avLst/>
          </a:prstGeom>
        </p:spPr>
        <p:txBody>
          <a:bodyPr vert="horz" lIns="0" tIns="0" rIns="0" bIns="0" rtlCol="0" anchor="t" anchorCtr="0">
            <a:noAutofit/>
          </a:bodyPr>
          <a:lstStyle/>
          <a:p>
            <a:r>
              <a:rPr lang="en-US" dirty="0"/>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6602157" y="6449570"/>
            <a:ext cx="2578415" cy="92333"/>
          </a:xfrm>
          <a:prstGeom prst="rect">
            <a:avLst/>
          </a:prstGeom>
        </p:spPr>
        <p:txBody>
          <a:bodyPr vert="horz" wrap="square" lIns="0" tIns="0" rIns="68571" bIns="0" rtlCol="0">
            <a:spAutoFit/>
          </a:bodyPr>
          <a:lstStyle/>
          <a:p>
            <a:pPr marL="5775" marR="182213" lvl="0" indent="0" algn="r" defTabSz="415828" rtl="0" eaLnBrk="1" fontAlgn="auto" latinLnBrk="0" hangingPunct="1">
              <a:lnSpc>
                <a:spcPct val="100000"/>
              </a:lnSpc>
              <a:spcBef>
                <a:spcPts val="41"/>
              </a:spcBef>
              <a:spcAft>
                <a:spcPts val="0"/>
              </a:spcAft>
              <a:buClrTx/>
              <a:buSzTx/>
              <a:buFontTx/>
              <a:buNone/>
              <a:tabLst/>
              <a:defRPr/>
            </a:pPr>
            <a:r>
              <a:rPr lang="en-CA" sz="600" spc="-14" dirty="0">
                <a:solidFill>
                  <a:schemeClr val="tx1">
                    <a:lumMod val="50000"/>
                  </a:schemeClr>
                </a:solidFill>
                <a:latin typeface="Exo" panose="02000503000000000000" pitchFamily="2" charset="77"/>
              </a:rPr>
              <a:t>Info-</a:t>
            </a:r>
            <a:r>
              <a:rPr lang="en-CA" sz="600" spc="-77" dirty="0">
                <a:solidFill>
                  <a:schemeClr val="tx1">
                    <a:lumMod val="50000"/>
                  </a:schemeClr>
                </a:solidFill>
                <a:latin typeface="Exo" panose="02000503000000000000" pitchFamily="2" charset="77"/>
              </a:rPr>
              <a:t>T</a:t>
            </a:r>
            <a:r>
              <a:rPr lang="en-CA" sz="600" spc="-11" dirty="0">
                <a:solidFill>
                  <a:schemeClr val="tx1">
                    <a:lumMod val="50000"/>
                  </a:schemeClr>
                </a:solidFill>
                <a:latin typeface="Exo" panose="02000503000000000000" pitchFamily="2" charset="77"/>
              </a:rPr>
              <a:t>ec</a:t>
            </a:r>
            <a:r>
              <a:rPr lang="en-CA" sz="600" spc="5" dirty="0">
                <a:solidFill>
                  <a:schemeClr val="tx1">
                    <a:lumMod val="50000"/>
                  </a:schemeClr>
                </a:solidFill>
                <a:latin typeface="Exo" panose="02000503000000000000" pitchFamily="2" charset="77"/>
              </a:rPr>
              <a:t>h</a:t>
            </a:r>
            <a:r>
              <a:rPr lang="en-CA" sz="600" spc="-29" dirty="0">
                <a:solidFill>
                  <a:schemeClr val="tx1">
                    <a:lumMod val="50000"/>
                  </a:schemeClr>
                </a:solidFill>
                <a:latin typeface="Exo" panose="02000503000000000000" pitchFamily="2" charset="77"/>
              </a:rPr>
              <a:t> </a:t>
            </a:r>
            <a:r>
              <a:rPr lang="en-CA" sz="600" spc="-11" dirty="0">
                <a:solidFill>
                  <a:schemeClr val="tx1">
                    <a:lumMod val="50000"/>
                  </a:schemeClr>
                </a:solidFill>
                <a:latin typeface="Exo" panose="02000503000000000000" pitchFamily="2" charset="77"/>
              </a:rPr>
              <a:t>Researc</a:t>
            </a:r>
            <a:r>
              <a:rPr lang="en-CA" sz="600" spc="5" dirty="0">
                <a:solidFill>
                  <a:schemeClr val="tx1">
                    <a:lumMod val="50000"/>
                  </a:schemeClr>
                </a:solidFill>
                <a:latin typeface="Exo" panose="02000503000000000000" pitchFamily="2" charset="77"/>
              </a:rPr>
              <a:t>h</a:t>
            </a:r>
            <a:r>
              <a:rPr lang="en-CA" sz="600" spc="-29" dirty="0">
                <a:solidFill>
                  <a:schemeClr val="tx1">
                    <a:lumMod val="50000"/>
                  </a:schemeClr>
                </a:solidFill>
                <a:latin typeface="Exo" panose="02000503000000000000" pitchFamily="2" charset="77"/>
              </a:rPr>
              <a:t> </a:t>
            </a:r>
            <a:r>
              <a:rPr lang="en-CA" sz="600" spc="-11" dirty="0">
                <a:solidFill>
                  <a:schemeClr val="tx1">
                    <a:lumMod val="50000"/>
                  </a:schemeClr>
                </a:solidFill>
                <a:latin typeface="Exo" panose="02000503000000000000" pitchFamily="2" charset="77"/>
              </a:rPr>
              <a:t>Grou</a:t>
            </a:r>
            <a:r>
              <a:rPr lang="en-CA" sz="600" spc="5" dirty="0">
                <a:solidFill>
                  <a:schemeClr val="tx1">
                    <a:lumMod val="50000"/>
                  </a:schemeClr>
                </a:solidFill>
                <a:latin typeface="Exo" panose="02000503000000000000" pitchFamily="2" charset="77"/>
              </a:rPr>
              <a:t>p   |   </a:t>
            </a:r>
            <a:fld id="{81D60167-4931-47E6-BA6A-407CBD079E47}" type="slidenum">
              <a:rPr lang="en-CA" sz="600" spc="5" smtClean="0">
                <a:solidFill>
                  <a:schemeClr val="tx1">
                    <a:lumMod val="50000"/>
                  </a:schemeClr>
                </a:solidFill>
                <a:latin typeface="Exo" panose="02000503000000000000" pitchFamily="2" charset="77"/>
                <a:cs typeface="Arial" panose="020B0604020202020204" pitchFamily="34" charset="0"/>
              </a:rPr>
              <a:pPr marL="5775" marR="182213" lvl="0" indent="0" algn="r" defTabSz="415828" rtl="0" eaLnBrk="1" fontAlgn="auto" latinLnBrk="0" hangingPunct="1">
                <a:lnSpc>
                  <a:spcPct val="100000"/>
                </a:lnSpc>
                <a:spcBef>
                  <a:spcPts val="41"/>
                </a:spcBef>
                <a:spcAft>
                  <a:spcPts val="0"/>
                </a:spcAft>
                <a:buClrTx/>
                <a:buSzTx/>
                <a:buFontTx/>
                <a:buNone/>
                <a:tabLst/>
                <a:defRPr/>
              </a:pPr>
              <a:t>‹#›</a:t>
            </a:fld>
            <a:endParaRPr sz="600" spc="5"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388748716"/>
      </p:ext>
    </p:extLst>
  </p:cSld>
  <p:clrMap bg1="lt1" tx1="dk1" bg2="lt2" tx2="dk2" accent1="accent1" accent2="accent2" accent3="accent3" accent4="accent4" accent5="accent5" accent6="accent6" hlink="hlink" folHlink="folHlink"/>
  <p:sldLayoutIdLst>
    <p:sldLayoutId id="2147483982" r:id="rId1"/>
  </p:sldLayoutIdLst>
  <p:hf hdr="0" ftr="0" dt="0"/>
  <p:txStyles>
    <p:titleStyle>
      <a:lvl1pPr algn="l" defTabSz="685732" rtl="0" eaLnBrk="1" latinLnBrk="0" hangingPunct="1">
        <a:lnSpc>
          <a:spcPct val="90000"/>
        </a:lnSpc>
        <a:spcBef>
          <a:spcPct val="0"/>
        </a:spcBef>
        <a:buNone/>
        <a:defRPr sz="3000" b="0" i="0" kern="1200">
          <a:solidFill>
            <a:srgbClr val="717171"/>
          </a:solidFill>
          <a:latin typeface="Arial Black" panose="020B0A04020102020204" pitchFamily="34" charset="0"/>
          <a:ea typeface="+mj-ea"/>
          <a:cs typeface="Arial" panose="020B0604020202020204" pitchFamily="34" charset="0"/>
        </a:defRPr>
      </a:lvl1pPr>
    </p:titleStyle>
    <p:bodyStyle>
      <a:lvl1pPr marL="171433" indent="-171433"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8" indent="-171433"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3"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6"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7"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3"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58"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7" algn="l" defTabSz="685732" rtl="0" eaLnBrk="1" latinLnBrk="0" hangingPunct="1">
        <a:defRPr sz="1350" kern="1200">
          <a:solidFill>
            <a:schemeClr val="tx1"/>
          </a:solidFill>
          <a:latin typeface="+mn-lt"/>
          <a:ea typeface="+mn-ea"/>
          <a:cs typeface="+mn-cs"/>
        </a:defRPr>
      </a:lvl4pPr>
      <a:lvl5pPr marL="1371463" algn="l" defTabSz="685732" rtl="0" eaLnBrk="1" latinLnBrk="0" hangingPunct="1">
        <a:defRPr sz="1350" kern="1200">
          <a:solidFill>
            <a:schemeClr val="tx1"/>
          </a:solidFill>
          <a:latin typeface="+mn-lt"/>
          <a:ea typeface="+mn-ea"/>
          <a:cs typeface="+mn-cs"/>
        </a:defRPr>
      </a:lvl5pPr>
      <a:lvl6pPr marL="1714328"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x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616170" y="-2"/>
            <a:ext cx="1942731" cy="177210"/>
          </a:xfrm>
          <a:prstGeom prst="rect">
            <a:avLst/>
          </a:prstGeom>
          <a:solidFill>
            <a:srgbClr val="29475F"/>
          </a:solidFill>
          <a:ln>
            <a:solidFill>
              <a:srgbClr val="2947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475F"/>
              </a:solidFill>
              <a:latin typeface="Arial Black" panose="020B0A04020102020204" pitchFamily="34" charset="0"/>
            </a:endParaRPr>
          </a:p>
        </p:txBody>
      </p:sp>
      <p:sp>
        <p:nvSpPr>
          <p:cNvPr id="9" name="Blueprint Title">
            <a:hlinkClick r:id="rId3" action="ppaction://hlinkfile"/>
          </p:cNvPr>
          <p:cNvSpPr txBox="1">
            <a:spLocks/>
          </p:cNvSpPr>
          <p:nvPr/>
        </p:nvSpPr>
        <p:spPr>
          <a:xfrm>
            <a:off x="518921" y="556926"/>
            <a:ext cx="7808650" cy="1043274"/>
          </a:xfrm>
          <a:prstGeom prst="rect">
            <a:avLst/>
          </a:prstGeom>
          <a:no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None/>
            </a:pPr>
            <a:r>
              <a:rPr lang="en-US" sz="4400" b="1" dirty="0">
                <a:solidFill>
                  <a:schemeClr val="bg1"/>
                </a:solidFill>
                <a:latin typeface="Arial Black" panose="020B0A04020102020204" pitchFamily="34" charset="0"/>
                <a:cs typeface="Segoe UI" panose="020B0502040204020203" pitchFamily="34" charset="0"/>
              </a:rPr>
              <a:t>Design and Sustain a Purposeful IT Culture</a:t>
            </a:r>
            <a:endParaRPr lang="en-US" dirty="0">
              <a:latin typeface="Arial Black" panose="020B0A04020102020204" pitchFamily="34" charset="0"/>
            </a:endParaRPr>
          </a:p>
        </p:txBody>
      </p:sp>
      <p:sp>
        <p:nvSpPr>
          <p:cNvPr id="2" name="Rectangle 1"/>
          <p:cNvSpPr/>
          <p:nvPr/>
        </p:nvSpPr>
        <p:spPr>
          <a:xfrm>
            <a:off x="567546" y="2218518"/>
            <a:ext cx="7711400" cy="338554"/>
          </a:xfrm>
          <a:prstGeom prst="rect">
            <a:avLst/>
          </a:prstGeom>
        </p:spPr>
        <p:txBody>
          <a:bodyPr wrap="square">
            <a:spAutoFit/>
          </a:bodyPr>
          <a:lstStyle/>
          <a:p>
            <a:pPr>
              <a:spcAft>
                <a:spcPts val="200"/>
              </a:spcAft>
            </a:pPr>
            <a:r>
              <a:rPr lang="en-US" sz="1600" b="1" dirty="0">
                <a:solidFill>
                  <a:schemeClr val="bg1"/>
                </a:solidFill>
                <a:latin typeface="Arial" panose="020B0604020202020204" pitchFamily="34" charset="0"/>
                <a:cs typeface="Arial" panose="020B0604020202020204" pitchFamily="34" charset="0"/>
              </a:rPr>
              <a:t>Improve your culture and enable your strategy. </a:t>
            </a:r>
          </a:p>
        </p:txBody>
      </p:sp>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Use Info-Tech’s model to clarify accountabilities </a:t>
            </a:r>
          </a:p>
        </p:txBody>
      </p:sp>
      <p:sp>
        <p:nvSpPr>
          <p:cNvPr id="3" name="Rectangle 2"/>
          <p:cNvSpPr/>
          <p:nvPr/>
        </p:nvSpPr>
        <p:spPr>
          <a:xfrm>
            <a:off x="510041" y="5707281"/>
            <a:ext cx="7901483" cy="784830"/>
          </a:xfrm>
          <a:prstGeom prst="rect">
            <a:avLst/>
          </a:prstGeom>
        </p:spPr>
        <p:txBody>
          <a:bodyPr wrap="square">
            <a:spAutoFit/>
          </a:bodyPr>
          <a:lstStyle/>
          <a:p>
            <a:pPr lvl="0" algn="ctr"/>
            <a:r>
              <a:rPr lang="en-US" sz="1400" b="1" i="1" dirty="0"/>
              <a:t>Culture isn’t created by one person, or one team </a:t>
            </a:r>
            <a:r>
              <a:rPr lang="en-US" sz="1400" i="1" dirty="0"/>
              <a:t>in a company; you can’t just delegate it to HR or a ‘designated Culture Coordinator’, </a:t>
            </a:r>
            <a:r>
              <a:rPr lang="en-US" sz="1400" b="1" i="1" dirty="0"/>
              <a:t>everyone should be accountable </a:t>
            </a:r>
            <a:r>
              <a:rPr lang="en-US" sz="1400" i="1" dirty="0"/>
              <a:t>for company culture.</a:t>
            </a:r>
          </a:p>
          <a:p>
            <a:pPr algn="r">
              <a:spcBef>
                <a:spcPts val="600"/>
              </a:spcBef>
            </a:pPr>
            <a:r>
              <a:rPr lang="en-US" sz="1200" dirty="0"/>
              <a:t>– Alexis Dean, Remote Company Culture Consultant and Founder, Dovetail</a:t>
            </a:r>
          </a:p>
        </p:txBody>
      </p:sp>
      <p:sp>
        <p:nvSpPr>
          <p:cNvPr id="5" name="TextBox 4"/>
          <p:cNvSpPr txBox="1"/>
          <p:nvPr/>
        </p:nvSpPr>
        <p:spPr>
          <a:xfrm>
            <a:off x="233613" y="5707281"/>
            <a:ext cx="375361" cy="552587"/>
          </a:xfrm>
          <a:prstGeom prst="rect">
            <a:avLst/>
          </a:prstGeom>
        </p:spPr>
        <p:txBody>
          <a:bodyPr wrap="square" tIns="0" bIns="0"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 </a:t>
            </a:r>
          </a:p>
        </p:txBody>
      </p:sp>
      <p:sp>
        <p:nvSpPr>
          <p:cNvPr id="6" name="TextBox 5"/>
          <p:cNvSpPr txBox="1"/>
          <p:nvPr/>
        </p:nvSpPr>
        <p:spPr>
          <a:xfrm>
            <a:off x="8142053" y="5988566"/>
            <a:ext cx="357835" cy="644920"/>
          </a:xfrm>
          <a:prstGeom prst="rect">
            <a:avLst/>
          </a:prstGeom>
        </p:spPr>
        <p:txBody>
          <a:bodyPr wrap="square"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a:t>
            </a:r>
          </a:p>
        </p:txBody>
      </p:sp>
      <p:sp>
        <p:nvSpPr>
          <p:cNvPr id="11" name="Rectangle 10"/>
          <p:cNvSpPr/>
          <p:nvPr/>
        </p:nvSpPr>
        <p:spPr>
          <a:xfrm>
            <a:off x="347870" y="1245689"/>
            <a:ext cx="8615743" cy="523220"/>
          </a:xfrm>
          <a:prstGeom prst="rect">
            <a:avLst/>
          </a:prstGeom>
        </p:spPr>
        <p:txBody>
          <a:bodyPr wrap="square">
            <a:spAutoFit/>
          </a:bodyPr>
          <a:lstStyle/>
          <a:p>
            <a:pPr lvl="0"/>
            <a:r>
              <a:rPr lang="en-US" sz="1400" dirty="0"/>
              <a:t>This blueprint is a </a:t>
            </a:r>
            <a:r>
              <a:rPr lang="en-US" sz="1400" b="1" dirty="0"/>
              <a:t>guide for IT leaders </a:t>
            </a:r>
            <a:r>
              <a:rPr lang="en-US" sz="1400" dirty="0"/>
              <a:t>to help their organizations define a target culture aligned to strategy, diagnose their current culture, and work toward their target culture.</a:t>
            </a:r>
            <a:endParaRPr lang="en-CA" sz="1400" dirty="0"/>
          </a:p>
        </p:txBody>
      </p:sp>
      <p:graphicFrame>
        <p:nvGraphicFramePr>
          <p:cNvPr id="12" name="Table 3"/>
          <p:cNvGraphicFramePr>
            <a:graphicFrameLocks noGrp="1"/>
          </p:cNvGraphicFramePr>
          <p:nvPr>
            <p:extLst>
              <p:ext uri="{D42A27DB-BD31-4B8C-83A1-F6EECF244321}">
                <p14:modId xmlns:p14="http://schemas.microsoft.com/office/powerpoint/2010/main" val="3379088969"/>
              </p:ext>
            </p:extLst>
          </p:nvPr>
        </p:nvGraphicFramePr>
        <p:xfrm>
          <a:off x="233613" y="2179386"/>
          <a:ext cx="8730000" cy="3386520"/>
        </p:xfrm>
        <a:graphic>
          <a:graphicData uri="http://schemas.openxmlformats.org/drawingml/2006/table">
            <a:tbl>
              <a:tblPr firstRow="1" bandRow="1">
                <a:tableStyleId>{5C22544A-7EE6-4342-B048-85BDC9FD1C3A}</a:tableStyleId>
              </a:tblPr>
              <a:tblGrid>
                <a:gridCol w="2658674">
                  <a:extLst>
                    <a:ext uri="{9D8B030D-6E8A-4147-A177-3AD203B41FA5}">
                      <a16:colId xmlns:a16="http://schemas.microsoft.com/office/drawing/2014/main" val="20000"/>
                    </a:ext>
                  </a:extLst>
                </a:gridCol>
                <a:gridCol w="3329609">
                  <a:extLst>
                    <a:ext uri="{9D8B030D-6E8A-4147-A177-3AD203B41FA5}">
                      <a16:colId xmlns:a16="http://schemas.microsoft.com/office/drawing/2014/main" val="20001"/>
                    </a:ext>
                  </a:extLst>
                </a:gridCol>
                <a:gridCol w="2741717">
                  <a:extLst>
                    <a:ext uri="{9D8B030D-6E8A-4147-A177-3AD203B41FA5}">
                      <a16:colId xmlns:a16="http://schemas.microsoft.com/office/drawing/2014/main" val="20002"/>
                    </a:ext>
                  </a:extLst>
                </a:gridCol>
              </a:tblGrid>
              <a:tr h="289253">
                <a:tc>
                  <a:txBody>
                    <a:bodyPr/>
                    <a:lstStyle/>
                    <a:p>
                      <a:pPr algn="ctr"/>
                      <a:r>
                        <a:rPr lang="en-CA" sz="1400" dirty="0"/>
                        <a:t>IT Executives</a:t>
                      </a:r>
                    </a:p>
                  </a:txBody>
                  <a:tcPr>
                    <a:solidFill>
                      <a:schemeClr val="accent2"/>
                    </a:solidFill>
                  </a:tcPr>
                </a:tc>
                <a:tc>
                  <a:txBody>
                    <a:bodyPr/>
                    <a:lstStyle/>
                    <a:p>
                      <a:pPr algn="ctr"/>
                      <a:r>
                        <a:rPr lang="en-CA" sz="1400" dirty="0"/>
                        <a:t>IT Leaders</a:t>
                      </a:r>
                    </a:p>
                  </a:txBody>
                  <a:tcPr>
                    <a:solidFill>
                      <a:schemeClr val="accent2"/>
                    </a:solidFill>
                  </a:tcPr>
                </a:tc>
                <a:tc>
                  <a:txBody>
                    <a:bodyPr/>
                    <a:lstStyle/>
                    <a:p>
                      <a:pPr algn="ctr"/>
                      <a:r>
                        <a:rPr lang="en-CA" sz="1400" dirty="0"/>
                        <a:t>IT Employees</a:t>
                      </a:r>
                    </a:p>
                  </a:txBody>
                  <a:tcPr>
                    <a:solidFill>
                      <a:schemeClr val="accent2"/>
                    </a:solidFill>
                  </a:tcPr>
                </a:tc>
                <a:extLst>
                  <a:ext uri="{0D108BD9-81ED-4DB2-BD59-A6C34878D82A}">
                    <a16:rowId xmlns:a16="http://schemas.microsoft.com/office/drawing/2014/main" val="10000"/>
                  </a:ext>
                </a:extLst>
              </a:tr>
              <a:tr h="1200401">
                <a:tc>
                  <a:txBody>
                    <a:bodyPr/>
                    <a:lstStyle/>
                    <a:p>
                      <a:pPr marL="171450" lvl="1" indent="-171450">
                        <a:spcBef>
                          <a:spcPts val="0"/>
                        </a:spcBef>
                        <a:spcAft>
                          <a:spcPts val="300"/>
                        </a:spcAft>
                        <a:buFont typeface="Arial" panose="020B0604020202020204" pitchFamily="34" charset="0"/>
                        <a:buChar char="•"/>
                      </a:pPr>
                      <a:r>
                        <a:rPr lang="en-US" sz="1200" b="0" dirty="0"/>
                        <a:t>Define target culture</a:t>
                      </a:r>
                      <a:r>
                        <a:rPr lang="en-US" sz="1200" b="0" baseline="0" dirty="0"/>
                        <a:t> </a:t>
                      </a:r>
                      <a:r>
                        <a:rPr lang="en-US" sz="1200" b="0" dirty="0"/>
                        <a:t>linked to strategy.</a:t>
                      </a:r>
                      <a:endParaRPr lang="en-CA" sz="1200" b="0" dirty="0"/>
                    </a:p>
                    <a:p>
                      <a:pPr marL="171450" lvl="1" indent="-171450">
                        <a:spcBef>
                          <a:spcPts val="0"/>
                        </a:spcBef>
                        <a:spcAft>
                          <a:spcPts val="300"/>
                        </a:spcAft>
                        <a:buFont typeface="Arial" panose="020B0604020202020204" pitchFamily="34" charset="0"/>
                        <a:buChar char="•"/>
                      </a:pPr>
                      <a:r>
                        <a:rPr lang="en-US" sz="1200" b="0" dirty="0"/>
                        <a:t>Model the culture.</a:t>
                      </a:r>
                      <a:endParaRPr lang="en-CA" sz="1200" b="0" dirty="0"/>
                    </a:p>
                    <a:p>
                      <a:pPr marL="171450" lvl="1" indent="-171450">
                        <a:spcBef>
                          <a:spcPts val="0"/>
                        </a:spcBef>
                        <a:spcAft>
                          <a:spcPts val="300"/>
                        </a:spcAft>
                        <a:buFont typeface="Arial" panose="020B0604020202020204" pitchFamily="34" charset="0"/>
                        <a:buChar char="•"/>
                      </a:pPr>
                      <a:r>
                        <a:rPr lang="en-US" sz="1200" b="0" dirty="0"/>
                        <a:t>Work with managers to review the way work is done to support desired behaviors.</a:t>
                      </a:r>
                      <a:endParaRPr lang="en-CA" sz="1200" b="0" dirty="0"/>
                    </a:p>
                  </a:txBody>
                  <a:tcPr>
                    <a:lnB w="38100" cap="flat" cmpd="sng" algn="ctr">
                      <a:solidFill>
                        <a:schemeClr val="bg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t>Instill the target culture throughout their units through</a:t>
                      </a:r>
                      <a:r>
                        <a:rPr lang="en-US" sz="1200" b="0" baseline="0" dirty="0"/>
                        <a:t> modeling and feedback.</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baseline="0" dirty="0"/>
                        <a:t>Align </a:t>
                      </a:r>
                      <a:r>
                        <a:rPr lang="en-US" sz="1200" b="0" dirty="0"/>
                        <a:t>work practices with the desired culture.</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CA" sz="1200" b="0" dirty="0"/>
                    </a:p>
                  </a:txBody>
                  <a:tcPr>
                    <a:lnB w="38100" cap="flat" cmpd="sng" algn="ctr">
                      <a:solidFill>
                        <a:schemeClr val="bg1"/>
                      </a:solidFill>
                      <a:prstDash val="solid"/>
                      <a:round/>
                      <a:headEnd type="none" w="med" len="med"/>
                      <a:tailEnd type="none" w="med" len="med"/>
                    </a:lnB>
                    <a:solidFill>
                      <a:schemeClr val="bg2"/>
                    </a:solidFill>
                  </a:tcPr>
                </a:tc>
                <a:tc>
                  <a:txBody>
                    <a:bodyPr/>
                    <a:lstStyle/>
                    <a:p>
                      <a:pPr marL="171450" lvl="1" indent="-171450">
                        <a:spcAft>
                          <a:spcPts val="300"/>
                        </a:spcAft>
                        <a:buFont typeface="Arial" panose="020B0604020202020204" pitchFamily="34" charset="0"/>
                        <a:buChar char="•"/>
                      </a:pPr>
                      <a:r>
                        <a:rPr lang="en-US" sz="1200" b="0" dirty="0"/>
                        <a:t>Provide truthful feedback on the lived experience and speak up when it isn’t aligned with the message they are receiving.</a:t>
                      </a:r>
                      <a:endParaRPr lang="en-CA" sz="1200" b="0" dirty="0"/>
                    </a:p>
                    <a:p>
                      <a:pPr marL="171450" lvl="1" indent="-171450">
                        <a:spcBef>
                          <a:spcPts val="0"/>
                        </a:spcBef>
                        <a:spcAft>
                          <a:spcPts val="300"/>
                        </a:spcAft>
                        <a:buFont typeface="Arial" panose="020B0604020202020204" pitchFamily="34" charset="0"/>
                        <a:buChar char="•"/>
                      </a:pPr>
                      <a:r>
                        <a:rPr lang="en-US" sz="1200" b="0" dirty="0"/>
                        <a:t>Act</a:t>
                      </a:r>
                      <a:r>
                        <a:rPr lang="en-US" sz="1200" b="0" baseline="0" dirty="0"/>
                        <a:t> as informal</a:t>
                      </a:r>
                      <a:r>
                        <a:rPr lang="en-US" sz="1200" b="0" dirty="0"/>
                        <a:t> leaders to</a:t>
                      </a:r>
                      <a:r>
                        <a:rPr lang="en-US" sz="1200" b="0" baseline="0" dirty="0"/>
                        <a:t> </a:t>
                      </a:r>
                      <a:r>
                        <a:rPr lang="en-US" sz="1200" b="0" dirty="0"/>
                        <a:t>model the behaviors.</a:t>
                      </a:r>
                    </a:p>
                  </a:txBody>
                  <a:tcPr>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89253">
                <a:tc>
                  <a:txBody>
                    <a:bodyPr/>
                    <a:lstStyle/>
                    <a:p>
                      <a:pPr marL="0" lvl="1" indent="0" algn="ctr">
                        <a:spcBef>
                          <a:spcPts val="600"/>
                        </a:spcBef>
                        <a:buFont typeface="Arial" panose="020B0604020202020204" pitchFamily="34" charset="0"/>
                        <a:buNone/>
                      </a:pPr>
                      <a:r>
                        <a:rPr lang="en-CA" sz="1400" b="1" i="0" dirty="0">
                          <a:solidFill>
                            <a:schemeClr val="bg1"/>
                          </a:solidFill>
                        </a:rPr>
                        <a:t>The Board (if applicable)</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marL="0" lvl="1" indent="0" algn="ctr">
                        <a:spcBef>
                          <a:spcPts val="600"/>
                        </a:spcBef>
                        <a:buFont typeface="Arial" panose="020B0604020202020204" pitchFamily="34" charset="0"/>
                        <a:buNone/>
                      </a:pPr>
                      <a:r>
                        <a:rPr lang="en-CA" sz="1400" b="1" i="0" dirty="0">
                          <a:solidFill>
                            <a:schemeClr val="bg1"/>
                          </a:solidFill>
                        </a:rPr>
                        <a:t>Culture Champion</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CA" sz="1400" b="1" dirty="0">
                          <a:solidFill>
                            <a:schemeClr val="bg1"/>
                          </a:solidFill>
                        </a:rPr>
                        <a:t>Communications</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1512000">
                <a:tc>
                  <a:txBody>
                    <a:bodyPr/>
                    <a:lstStyle/>
                    <a:p>
                      <a:pPr marL="172800" indent="-172800" algn="l">
                        <a:spcAft>
                          <a:spcPts val="300"/>
                        </a:spcAft>
                        <a:buFont typeface="Arial" panose="020B0604020202020204" pitchFamily="34" charset="0"/>
                        <a:buChar char="•"/>
                      </a:pPr>
                      <a:r>
                        <a:rPr lang="en-CA" sz="1200" b="0" dirty="0"/>
                        <a:t>Understand the culture and how</a:t>
                      </a:r>
                      <a:r>
                        <a:rPr lang="en-CA" sz="1200" b="0" baseline="0" dirty="0"/>
                        <a:t> it</a:t>
                      </a:r>
                      <a:r>
                        <a:rPr lang="en-CA" sz="1200" b="0" dirty="0"/>
                        <a:t> is related to strategy.</a:t>
                      </a:r>
                    </a:p>
                    <a:p>
                      <a:pPr marL="172800" indent="-172800" algn="l">
                        <a:spcAft>
                          <a:spcPts val="300"/>
                        </a:spcAft>
                        <a:buFont typeface="Arial" panose="020B0604020202020204" pitchFamily="34" charset="0"/>
                        <a:buChar char="•"/>
                      </a:pPr>
                      <a:r>
                        <a:rPr lang="en-CA" sz="1200" b="0" dirty="0"/>
                        <a:t>Hire</a:t>
                      </a:r>
                      <a:r>
                        <a:rPr lang="en-CA" sz="1200" b="0" baseline="0" dirty="0"/>
                        <a:t> a CIO whose values are aligned with the department’s current strategy (unless seeking a strategic shift).</a:t>
                      </a:r>
                      <a:endParaRPr lang="en-CA" sz="1200" b="0" dirty="0"/>
                    </a:p>
                  </a:txBody>
                  <a:tcPr>
                    <a:lnT w="38100" cap="flat" cmpd="sng" algn="ctr">
                      <a:solidFill>
                        <a:schemeClr val="bg1"/>
                      </a:solidFill>
                      <a:prstDash val="solid"/>
                      <a:round/>
                      <a:headEnd type="none" w="med" len="med"/>
                      <a:tailEnd type="none" w="med" len="med"/>
                    </a:lnT>
                    <a:solidFill>
                      <a:schemeClr val="bg2"/>
                    </a:solidFill>
                  </a:tcPr>
                </a:tc>
                <a:tc>
                  <a:txBody>
                    <a:bodyPr/>
                    <a:lstStyle/>
                    <a:p>
                      <a:pPr marL="171450"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t>Assess</a:t>
                      </a:r>
                      <a:r>
                        <a:rPr lang="en-US" sz="1200" b="0" baseline="0" dirty="0"/>
                        <a:t> and report on</a:t>
                      </a:r>
                      <a:r>
                        <a:rPr lang="en-US" sz="1200" b="0" dirty="0"/>
                        <a:t> the current culture.</a:t>
                      </a:r>
                    </a:p>
                    <a:p>
                      <a:pPr marL="171450"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t>Give executives tools and support to achieve their culture responsibilities.</a:t>
                      </a:r>
                    </a:p>
                    <a:p>
                      <a:pPr marL="171450"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t>Provide coaching to help executives model the culture.</a:t>
                      </a:r>
                      <a:endParaRPr lang="en-CA" sz="1200" b="0" dirty="0"/>
                    </a:p>
                    <a:p>
                      <a:pPr marL="171450" lvl="1" indent="-171450">
                        <a:spcBef>
                          <a:spcPts val="0"/>
                        </a:spcBef>
                        <a:spcAft>
                          <a:spcPts val="300"/>
                        </a:spcAft>
                        <a:buFont typeface="Arial" panose="020B0604020202020204" pitchFamily="34" charset="0"/>
                        <a:buChar char="•"/>
                      </a:pPr>
                      <a:r>
                        <a:rPr lang="en-US" sz="1200" b="0" dirty="0"/>
                        <a:t>Align IT processes with the desired culture.</a:t>
                      </a:r>
                      <a:endParaRPr lang="en-CA" sz="1200" b="0" dirty="0"/>
                    </a:p>
                  </a:txBody>
                  <a:tcPr>
                    <a:lnT w="38100" cap="flat" cmpd="sng" algn="ctr">
                      <a:solidFill>
                        <a:schemeClr val="bg1"/>
                      </a:solidFill>
                      <a:prstDash val="solid"/>
                      <a:round/>
                      <a:headEnd type="none" w="med" len="med"/>
                      <a:tailEnd type="none" w="med" len="med"/>
                    </a:lnT>
                    <a:solidFill>
                      <a:schemeClr val="bg2"/>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t>Craft the message that is sent to employees in the form of tag lines, newsletters, competencies, etc.</a:t>
                      </a:r>
                      <a:endParaRPr lang="en-CA" sz="1200" b="0" dirty="0"/>
                    </a:p>
                    <a:p>
                      <a:pPr marL="360000" lvl="1" indent="-171450">
                        <a:spcBef>
                          <a:spcPts val="0"/>
                        </a:spcBef>
                        <a:spcAft>
                          <a:spcPts val="300"/>
                        </a:spcAft>
                        <a:buFont typeface="Courier New" panose="02070309020205020404" pitchFamily="49" charset="0"/>
                        <a:buChar char="o"/>
                      </a:pPr>
                      <a:r>
                        <a:rPr lang="en-CA" sz="1200" b="0" dirty="0"/>
                        <a:t>Note: This may</a:t>
                      </a:r>
                      <a:r>
                        <a:rPr lang="en-CA" sz="1200" b="0" baseline="0" dirty="0"/>
                        <a:t> become HR’s responsibility if the organization has no communications department.</a:t>
                      </a:r>
                      <a:endParaRPr lang="en-CA" sz="1200" b="0" dirty="0"/>
                    </a:p>
                  </a:txBody>
                  <a:tcPr>
                    <a:lnT w="381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10003"/>
                  </a:ext>
                </a:extLst>
              </a:tr>
            </a:tbl>
          </a:graphicData>
        </a:graphic>
      </p:graphicFrame>
      <p:sp>
        <p:nvSpPr>
          <p:cNvPr id="13" name="Rectangle 12"/>
          <p:cNvSpPr/>
          <p:nvPr/>
        </p:nvSpPr>
        <p:spPr>
          <a:xfrm>
            <a:off x="233613" y="1851731"/>
            <a:ext cx="8730000" cy="307777"/>
          </a:xfrm>
          <a:prstGeom prst="rect">
            <a:avLst/>
          </a:prstGeom>
          <a:solidFill>
            <a:schemeClr val="accent1"/>
          </a:solidFill>
          <a:ln>
            <a:noFill/>
          </a:ln>
        </p:spPr>
        <p:txBody>
          <a:bodyPr wrap="square" anchor="ctr">
            <a:spAutoFit/>
          </a:bodyPr>
          <a:lstStyle/>
          <a:p>
            <a:pPr lvl="0" algn="ctr"/>
            <a:r>
              <a:rPr lang="en-US" sz="1400" b="1" dirty="0">
                <a:solidFill>
                  <a:schemeClr val="bg1"/>
                </a:solidFill>
              </a:rPr>
              <a:t>Culture is a shared accountability:</a:t>
            </a:r>
            <a:endParaRPr lang="en-CA" sz="1400" b="1" dirty="0">
              <a:solidFill>
                <a:schemeClr val="bg1"/>
              </a:solidFill>
            </a:endParaRPr>
          </a:p>
        </p:txBody>
      </p:sp>
    </p:spTree>
    <p:extLst>
      <p:ext uri="{BB962C8B-B14F-4D97-AF65-F5344CB8AC3E}">
        <p14:creationId xmlns:p14="http://schemas.microsoft.com/office/powerpoint/2010/main" val="69435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Focus on behaviors to make culture actionable </a:t>
            </a:r>
          </a:p>
        </p:txBody>
      </p:sp>
      <p:sp>
        <p:nvSpPr>
          <p:cNvPr id="5" name="Rectangle 4"/>
          <p:cNvSpPr/>
          <p:nvPr/>
        </p:nvSpPr>
        <p:spPr>
          <a:xfrm>
            <a:off x="1257592" y="1708915"/>
            <a:ext cx="7580208" cy="104946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6" name="Rectangle 5"/>
          <p:cNvSpPr/>
          <p:nvPr/>
        </p:nvSpPr>
        <p:spPr>
          <a:xfrm>
            <a:off x="1257592" y="2901377"/>
            <a:ext cx="7579149" cy="1439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Pentagon 6"/>
          <p:cNvSpPr/>
          <p:nvPr/>
        </p:nvSpPr>
        <p:spPr>
          <a:xfrm>
            <a:off x="370895" y="3314912"/>
            <a:ext cx="1240249" cy="612000"/>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rPr>
              <a:t>Values</a:t>
            </a:r>
            <a:endParaRPr lang="en-US" sz="1600" dirty="0">
              <a:latin typeface="Arial" panose="020B0604020202020204" pitchFamily="34" charset="0"/>
            </a:endParaRPr>
          </a:p>
        </p:txBody>
      </p:sp>
      <p:sp>
        <p:nvSpPr>
          <p:cNvPr id="9" name="Pentagon 8"/>
          <p:cNvSpPr/>
          <p:nvPr/>
        </p:nvSpPr>
        <p:spPr>
          <a:xfrm>
            <a:off x="370895" y="1926107"/>
            <a:ext cx="1240249" cy="615084"/>
          </a:xfrm>
          <a:prstGeom prst="homePlat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rPr>
              <a:t>Symbols</a:t>
            </a:r>
          </a:p>
        </p:txBody>
      </p:sp>
      <p:graphicFrame>
        <p:nvGraphicFramePr>
          <p:cNvPr id="11" name="Table 2"/>
          <p:cNvGraphicFramePr>
            <a:graphicFrameLocks noGrp="1"/>
          </p:cNvGraphicFramePr>
          <p:nvPr>
            <p:extLst>
              <p:ext uri="{D42A27DB-BD31-4B8C-83A1-F6EECF244321}">
                <p14:modId xmlns:p14="http://schemas.microsoft.com/office/powerpoint/2010/main" val="1446355181"/>
              </p:ext>
            </p:extLst>
          </p:nvPr>
        </p:nvGraphicFramePr>
        <p:xfrm>
          <a:off x="1651137" y="1358865"/>
          <a:ext cx="7087510" cy="370840"/>
        </p:xfrm>
        <a:graphic>
          <a:graphicData uri="http://schemas.openxmlformats.org/drawingml/2006/table">
            <a:tbl>
              <a:tblPr firstRow="1" bandRow="1">
                <a:tableStyleId>{5C22544A-7EE6-4342-B048-85BDC9FD1C3A}</a:tableStyleId>
              </a:tblPr>
              <a:tblGrid>
                <a:gridCol w="3543755">
                  <a:extLst>
                    <a:ext uri="{9D8B030D-6E8A-4147-A177-3AD203B41FA5}">
                      <a16:colId xmlns:a16="http://schemas.microsoft.com/office/drawing/2014/main" val="20000"/>
                    </a:ext>
                  </a:extLst>
                </a:gridCol>
                <a:gridCol w="3543755">
                  <a:extLst>
                    <a:ext uri="{9D8B030D-6E8A-4147-A177-3AD203B41FA5}">
                      <a16:colId xmlns:a16="http://schemas.microsoft.com/office/drawing/2014/main" val="20001"/>
                    </a:ext>
                  </a:extLst>
                </a:gridCol>
              </a:tblGrid>
              <a:tr h="370840">
                <a:tc>
                  <a:txBody>
                    <a:bodyPr/>
                    <a:lstStyle/>
                    <a:p>
                      <a:pPr algn="ctr"/>
                      <a:r>
                        <a:rPr lang="en-CA" sz="1600" b="0" i="1" dirty="0">
                          <a:solidFill>
                            <a:schemeClr val="tx1"/>
                          </a:solidFill>
                        </a:rPr>
                        <a:t>What they are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600" b="0" i="1" dirty="0">
                          <a:solidFill>
                            <a:schemeClr val="tx1"/>
                          </a:solidFill>
                        </a:rPr>
                        <a:t>Why they matter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 name="Table 5"/>
          <p:cNvGraphicFramePr>
            <a:graphicFrameLocks noGrp="1"/>
          </p:cNvGraphicFramePr>
          <p:nvPr>
            <p:extLst>
              <p:ext uri="{D42A27DB-BD31-4B8C-83A1-F6EECF244321}">
                <p14:modId xmlns:p14="http://schemas.microsoft.com/office/powerpoint/2010/main" val="4016410032"/>
              </p:ext>
            </p:extLst>
          </p:nvPr>
        </p:nvGraphicFramePr>
        <p:xfrm>
          <a:off x="1539506" y="2897012"/>
          <a:ext cx="7276296" cy="1409700"/>
        </p:xfrm>
        <a:graphic>
          <a:graphicData uri="http://schemas.openxmlformats.org/drawingml/2006/table">
            <a:tbl>
              <a:tblPr firstRow="1" bandRow="1">
                <a:tableStyleId>{5C22544A-7EE6-4342-B048-85BDC9FD1C3A}</a:tableStyleId>
              </a:tblPr>
              <a:tblGrid>
                <a:gridCol w="3858211">
                  <a:extLst>
                    <a:ext uri="{9D8B030D-6E8A-4147-A177-3AD203B41FA5}">
                      <a16:colId xmlns:a16="http://schemas.microsoft.com/office/drawing/2014/main" val="20000"/>
                    </a:ext>
                  </a:extLst>
                </a:gridCol>
                <a:gridCol w="3418085">
                  <a:extLst>
                    <a:ext uri="{9D8B030D-6E8A-4147-A177-3AD203B41FA5}">
                      <a16:colId xmlns:a16="http://schemas.microsoft.com/office/drawing/2014/main" val="20001"/>
                    </a:ext>
                  </a:extLst>
                </a:gridCol>
              </a:tblGrid>
              <a:tr h="1280937">
                <a:tc>
                  <a:txBody>
                    <a:bodyPr/>
                    <a:lstStyle/>
                    <a:p>
                      <a:pPr marL="182563" indent="-182563" algn="l">
                        <a:spcAft>
                          <a:spcPts val="300"/>
                        </a:spcAft>
                        <a:buFont typeface="Arial" panose="020B0604020202020204" pitchFamily="34" charset="0"/>
                        <a:buChar char="•"/>
                      </a:pPr>
                      <a:r>
                        <a:rPr lang="en-CA" sz="1200" b="0" i="0" dirty="0">
                          <a:solidFill>
                            <a:schemeClr val="tx1"/>
                          </a:solidFill>
                        </a:rPr>
                        <a:t>As</a:t>
                      </a:r>
                      <a:r>
                        <a:rPr lang="en-CA" sz="1200" b="0" i="0" baseline="0" dirty="0">
                          <a:solidFill>
                            <a:schemeClr val="tx1"/>
                          </a:solidFill>
                        </a:rPr>
                        <a:t> t</a:t>
                      </a:r>
                      <a:r>
                        <a:rPr lang="en-CA" sz="1200" b="0" i="0" dirty="0">
                          <a:solidFill>
                            <a:schemeClr val="tx1"/>
                          </a:solidFill>
                        </a:rPr>
                        <a:t>he </a:t>
                      </a:r>
                      <a:r>
                        <a:rPr lang="en-CA" sz="1200" b="1" i="0" dirty="0">
                          <a:solidFill>
                            <a:schemeClr val="tx1"/>
                          </a:solidFill>
                        </a:rPr>
                        <a:t>deepest level of culture</a:t>
                      </a:r>
                      <a:r>
                        <a:rPr lang="en-CA" sz="1200" b="0" i="0" dirty="0">
                          <a:solidFill>
                            <a:schemeClr val="tx1"/>
                          </a:solidFill>
                        </a:rPr>
                        <a:t>, values guide decisions. </a:t>
                      </a:r>
                    </a:p>
                    <a:p>
                      <a:pPr marL="182563" indent="-182563" algn="l">
                        <a:spcAft>
                          <a:spcPts val="300"/>
                        </a:spcAft>
                        <a:buFont typeface="Arial" panose="020B0604020202020204" pitchFamily="34" charset="0"/>
                        <a:buChar char="•"/>
                      </a:pPr>
                      <a:r>
                        <a:rPr lang="en-CA" sz="1200" b="0" i="0" dirty="0">
                          <a:solidFill>
                            <a:schemeClr val="tx1"/>
                          </a:solidFill>
                        </a:rPr>
                        <a:t>Values are also strongly </a:t>
                      </a:r>
                      <a:r>
                        <a:rPr lang="en-CA" sz="1200" b="1" i="0" dirty="0">
                          <a:solidFill>
                            <a:schemeClr val="tx1"/>
                          </a:solidFill>
                        </a:rPr>
                        <a:t>influenced by individual experiences</a:t>
                      </a:r>
                      <a:r>
                        <a:rPr lang="en-CA" sz="1200" b="0" i="0" dirty="0">
                          <a:solidFill>
                            <a:schemeClr val="tx1"/>
                          </a:solidFill>
                        </a:rPr>
                        <a:t> outside of the work environment.</a:t>
                      </a:r>
                    </a:p>
                    <a:p>
                      <a:pPr marL="182563" indent="-182563" algn="l">
                        <a:spcAft>
                          <a:spcPts val="300"/>
                        </a:spcAft>
                        <a:buFont typeface="Arial" panose="020B0604020202020204" pitchFamily="34" charset="0"/>
                        <a:buChar char="•"/>
                      </a:pPr>
                      <a:r>
                        <a:rPr lang="en-CA" sz="1200" b="0" i="0" dirty="0">
                          <a:solidFill>
                            <a:schemeClr val="tx1"/>
                          </a:solidFill>
                        </a:rPr>
                        <a:t>Examples include respect</a:t>
                      </a:r>
                      <a:r>
                        <a:rPr lang="en-CA" sz="1200" b="0" i="0" baseline="0" dirty="0">
                          <a:solidFill>
                            <a:schemeClr val="tx1"/>
                          </a:solidFill>
                        </a:rPr>
                        <a:t> for others or desire to work individually or in a team.</a:t>
                      </a:r>
                      <a:endParaRPr lang="en-CA" sz="1200" b="0" i="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82563" indent="-182563" algn="l">
                        <a:spcAft>
                          <a:spcPts val="300"/>
                        </a:spcAft>
                        <a:buFont typeface="Arial" panose="020B0604020202020204" pitchFamily="34" charset="0"/>
                        <a:buChar char="•"/>
                      </a:pPr>
                      <a:r>
                        <a:rPr lang="en-CA" sz="1200" b="0" i="0" baseline="0" dirty="0">
                          <a:solidFill>
                            <a:schemeClr val="tx1"/>
                          </a:solidFill>
                        </a:rPr>
                        <a:t>When individuals encounter a non-routine situation, </a:t>
                      </a:r>
                      <a:r>
                        <a:rPr lang="en-CA" sz="1200" b="1" i="0" baseline="0" dirty="0">
                          <a:solidFill>
                            <a:schemeClr val="tx1"/>
                          </a:solidFill>
                        </a:rPr>
                        <a:t>values are used to guide decisions</a:t>
                      </a:r>
                      <a:r>
                        <a:rPr lang="en-CA" sz="1200" b="0" i="0" baseline="0" dirty="0">
                          <a:solidFill>
                            <a:schemeClr val="tx1"/>
                          </a:solidFill>
                        </a:rPr>
                        <a:t>.</a:t>
                      </a:r>
                    </a:p>
                    <a:p>
                      <a:pPr marL="182563" indent="-182563" algn="l">
                        <a:spcAft>
                          <a:spcPts val="300"/>
                        </a:spcAft>
                        <a:buFont typeface="Arial" panose="020B0604020202020204" pitchFamily="34" charset="0"/>
                        <a:buChar char="•"/>
                      </a:pPr>
                      <a:r>
                        <a:rPr lang="en-CA" sz="1200" b="0" i="0" baseline="0" dirty="0">
                          <a:solidFill>
                            <a:schemeClr val="tx1"/>
                          </a:solidFill>
                        </a:rPr>
                        <a:t>There </a:t>
                      </a:r>
                      <a:r>
                        <a:rPr lang="en-CA" sz="1200" b="1" i="0" baseline="0" dirty="0">
                          <a:solidFill>
                            <a:schemeClr val="tx1"/>
                          </a:solidFill>
                        </a:rPr>
                        <a:t>needs to be some degree of alignment </a:t>
                      </a:r>
                      <a:r>
                        <a:rPr lang="en-CA" sz="1200" b="0" i="0" baseline="0" dirty="0">
                          <a:solidFill>
                            <a:schemeClr val="tx1"/>
                          </a:solidFill>
                        </a:rPr>
                        <a:t>between an individual’s values and the organization’s, or it can be harmful for both.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3" name="Table 14"/>
          <p:cNvGraphicFramePr>
            <a:graphicFrameLocks noGrp="1"/>
          </p:cNvGraphicFramePr>
          <p:nvPr>
            <p:extLst>
              <p:ext uri="{D42A27DB-BD31-4B8C-83A1-F6EECF244321}">
                <p14:modId xmlns:p14="http://schemas.microsoft.com/office/powerpoint/2010/main" val="670558153"/>
              </p:ext>
            </p:extLst>
          </p:nvPr>
        </p:nvGraphicFramePr>
        <p:xfrm>
          <a:off x="1540565" y="1593181"/>
          <a:ext cx="7296176" cy="1280937"/>
        </p:xfrm>
        <a:graphic>
          <a:graphicData uri="http://schemas.openxmlformats.org/drawingml/2006/table">
            <a:tbl>
              <a:tblPr firstRow="1" bandRow="1">
                <a:tableStyleId>{5C22544A-7EE6-4342-B048-85BDC9FD1C3A}</a:tableStyleId>
              </a:tblPr>
              <a:tblGrid>
                <a:gridCol w="3881551">
                  <a:extLst>
                    <a:ext uri="{9D8B030D-6E8A-4147-A177-3AD203B41FA5}">
                      <a16:colId xmlns:a16="http://schemas.microsoft.com/office/drawing/2014/main" val="20000"/>
                    </a:ext>
                  </a:extLst>
                </a:gridCol>
                <a:gridCol w="3414625">
                  <a:extLst>
                    <a:ext uri="{9D8B030D-6E8A-4147-A177-3AD203B41FA5}">
                      <a16:colId xmlns:a16="http://schemas.microsoft.com/office/drawing/2014/main" val="20001"/>
                    </a:ext>
                  </a:extLst>
                </a:gridCol>
              </a:tblGrid>
              <a:tr h="1280937">
                <a:tc>
                  <a:txBody>
                    <a:bodyPr/>
                    <a:lstStyle/>
                    <a:p>
                      <a:pPr marL="182563" indent="-182563" algn="l">
                        <a:spcAft>
                          <a:spcPts val="400"/>
                        </a:spcAft>
                        <a:buFont typeface="Arial" panose="020B0604020202020204" pitchFamily="34" charset="0"/>
                        <a:buChar char="•"/>
                      </a:pPr>
                      <a:r>
                        <a:rPr lang="en-CA" sz="1200" b="1" i="0" dirty="0">
                          <a:solidFill>
                            <a:schemeClr val="tx1"/>
                          </a:solidFill>
                        </a:rPr>
                        <a:t>Visible – often written –</a:t>
                      </a:r>
                      <a:r>
                        <a:rPr lang="en-CA" sz="1200" b="0" i="0" dirty="0">
                          <a:solidFill>
                            <a:schemeClr val="tx1"/>
                          </a:solidFill>
                        </a:rPr>
                        <a:t> manifestations of your culture. </a:t>
                      </a:r>
                    </a:p>
                    <a:p>
                      <a:pPr marL="182563" indent="-182563" algn="l">
                        <a:spcAft>
                          <a:spcPts val="400"/>
                        </a:spcAft>
                        <a:buFont typeface="Arial" panose="020B0604020202020204" pitchFamily="34" charset="0"/>
                        <a:buChar char="•"/>
                      </a:pPr>
                      <a:r>
                        <a:rPr lang="en-CA" sz="1200" b="0" i="0" dirty="0">
                          <a:solidFill>
                            <a:schemeClr val="tx1"/>
                          </a:solidFill>
                        </a:rPr>
                        <a:t>Examples include writte</a:t>
                      </a:r>
                      <a:r>
                        <a:rPr lang="en-CA" sz="1200" b="0" i="0" baseline="0" dirty="0">
                          <a:solidFill>
                            <a:schemeClr val="tx1"/>
                          </a:solidFill>
                        </a:rPr>
                        <a:t>n mission and </a:t>
                      </a:r>
                      <a:r>
                        <a:rPr lang="en-CA" sz="1200" b="0" i="0" dirty="0">
                          <a:solidFill>
                            <a:schemeClr val="tx1"/>
                          </a:solidFill>
                        </a:rPr>
                        <a:t>value statements</a:t>
                      </a:r>
                      <a:r>
                        <a:rPr lang="en-CA" sz="1200" b="0" i="0" baseline="0" dirty="0">
                          <a:solidFill>
                            <a:schemeClr val="tx1"/>
                          </a:solidFill>
                        </a:rPr>
                        <a:t> and</a:t>
                      </a:r>
                      <a:r>
                        <a:rPr lang="en-CA" sz="1200" b="0" i="0" dirty="0">
                          <a:solidFill>
                            <a:schemeClr val="tx1"/>
                          </a:solidFill>
                        </a:rPr>
                        <a:t> the office layout.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82563" indent="-182563" algn="l">
                        <a:spcAft>
                          <a:spcPts val="400"/>
                        </a:spcAft>
                        <a:buFont typeface="Arial" panose="020B0604020202020204" pitchFamily="34" charset="0"/>
                        <a:buChar char="•"/>
                      </a:pPr>
                      <a:r>
                        <a:rPr lang="en-CA" sz="1200" b="1" i="0" dirty="0">
                          <a:solidFill>
                            <a:schemeClr val="tx1"/>
                          </a:solidFill>
                        </a:rPr>
                        <a:t>They are the first items </a:t>
                      </a:r>
                      <a:r>
                        <a:rPr lang="en-CA" sz="1200" b="0" i="0" dirty="0">
                          <a:solidFill>
                            <a:schemeClr val="tx1"/>
                          </a:solidFill>
                        </a:rPr>
                        <a:t>that outsiders (including new employees) will reference to understand the culture. </a:t>
                      </a:r>
                    </a:p>
                    <a:p>
                      <a:pPr marL="182563" indent="-182563" algn="l">
                        <a:spcAft>
                          <a:spcPts val="400"/>
                        </a:spcAft>
                        <a:buFont typeface="Arial" panose="020B0604020202020204" pitchFamily="34" charset="0"/>
                        <a:buChar char="•"/>
                      </a:pPr>
                      <a:r>
                        <a:rPr lang="en-CA" sz="1200" b="1" i="0" dirty="0">
                          <a:solidFill>
                            <a:schemeClr val="tx1"/>
                          </a:solidFill>
                        </a:rPr>
                        <a:t>Symbols provide guidance </a:t>
                      </a:r>
                      <a:r>
                        <a:rPr lang="en-CA" sz="1200" b="0" i="0" dirty="0">
                          <a:solidFill>
                            <a:schemeClr val="tx1"/>
                          </a:solidFill>
                        </a:rPr>
                        <a:t>on how employees are expected to act.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23"/>
          <p:cNvSpPr txBox="1"/>
          <p:nvPr/>
        </p:nvSpPr>
        <p:spPr>
          <a:xfrm>
            <a:off x="268357" y="965516"/>
            <a:ext cx="8368098" cy="307777"/>
          </a:xfrm>
          <a:prstGeom prst="rect">
            <a:avLst/>
          </a:prstGeom>
        </p:spPr>
        <p:txBody>
          <a:bodyPr wrap="square" rtlCol="0">
            <a:spAutoFit/>
          </a:bodyPr>
          <a:lstStyle/>
          <a:p>
            <a:pPr lvl="0"/>
            <a:r>
              <a:rPr lang="en-CA" sz="1400" dirty="0"/>
              <a:t>Organizational culture has several aspects: symbols, behaviors, and underlying values.</a:t>
            </a:r>
          </a:p>
        </p:txBody>
      </p:sp>
      <p:sp>
        <p:nvSpPr>
          <p:cNvPr id="18" name="Rectangle 24"/>
          <p:cNvSpPr/>
          <p:nvPr/>
        </p:nvSpPr>
        <p:spPr>
          <a:xfrm>
            <a:off x="1258649" y="4450004"/>
            <a:ext cx="7579150" cy="127817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graphicFrame>
        <p:nvGraphicFramePr>
          <p:cNvPr id="19" name="Table 5"/>
          <p:cNvGraphicFramePr>
            <a:graphicFrameLocks noGrp="1"/>
          </p:cNvGraphicFramePr>
          <p:nvPr>
            <p:extLst>
              <p:ext uri="{D42A27DB-BD31-4B8C-83A1-F6EECF244321}">
                <p14:modId xmlns:p14="http://schemas.microsoft.com/office/powerpoint/2010/main" val="3841817897"/>
              </p:ext>
            </p:extLst>
          </p:nvPr>
        </p:nvGraphicFramePr>
        <p:xfrm>
          <a:off x="1539506" y="4275179"/>
          <a:ext cx="7139880" cy="1667048"/>
        </p:xfrm>
        <a:graphic>
          <a:graphicData uri="http://schemas.openxmlformats.org/drawingml/2006/table">
            <a:tbl>
              <a:tblPr firstRow="1" bandRow="1">
                <a:tableStyleId>{5C22544A-7EE6-4342-B048-85BDC9FD1C3A}</a:tableStyleId>
              </a:tblPr>
              <a:tblGrid>
                <a:gridCol w="3888319">
                  <a:extLst>
                    <a:ext uri="{9D8B030D-6E8A-4147-A177-3AD203B41FA5}">
                      <a16:colId xmlns:a16="http://schemas.microsoft.com/office/drawing/2014/main" val="20000"/>
                    </a:ext>
                  </a:extLst>
                </a:gridCol>
                <a:gridCol w="3251561">
                  <a:extLst>
                    <a:ext uri="{9D8B030D-6E8A-4147-A177-3AD203B41FA5}">
                      <a16:colId xmlns:a16="http://schemas.microsoft.com/office/drawing/2014/main" val="20001"/>
                    </a:ext>
                  </a:extLst>
                </a:gridCol>
              </a:tblGrid>
              <a:tr h="1667048">
                <a:tc>
                  <a:txBody>
                    <a:bodyPr/>
                    <a:lstStyle/>
                    <a:p>
                      <a:pPr marL="171450" indent="-171450" algn="l">
                        <a:spcAft>
                          <a:spcPts val="400"/>
                        </a:spcAft>
                        <a:buFont typeface="Arial" panose="020B0604020202020204" pitchFamily="34" charset="0"/>
                        <a:buChar char="•"/>
                      </a:pPr>
                      <a:r>
                        <a:rPr lang="en-CA" sz="1200" b="0" i="0" dirty="0">
                          <a:solidFill>
                            <a:schemeClr val="tx1"/>
                          </a:solidFill>
                        </a:rPr>
                        <a:t>Actions that are repeated on a regular basis; these are often </a:t>
                      </a:r>
                      <a:r>
                        <a:rPr lang="en-CA" sz="1200" b="1" i="0" dirty="0">
                          <a:solidFill>
                            <a:schemeClr val="tx1"/>
                          </a:solidFill>
                        </a:rPr>
                        <a:t>built into daily work practices</a:t>
                      </a:r>
                      <a:r>
                        <a:rPr lang="en-CA" sz="1200" b="0" i="0" dirty="0">
                          <a:solidFill>
                            <a:schemeClr val="tx1"/>
                          </a:solidFill>
                        </a:rPr>
                        <a:t>. </a:t>
                      </a:r>
                    </a:p>
                    <a:p>
                      <a:pPr marL="171450" indent="-171450" algn="l">
                        <a:spcAft>
                          <a:spcPts val="400"/>
                        </a:spcAft>
                        <a:buFont typeface="Arial" panose="020B0604020202020204" pitchFamily="34" charset="0"/>
                        <a:buChar char="•"/>
                      </a:pPr>
                      <a:r>
                        <a:rPr lang="en-CA" sz="1200" b="0" i="0" dirty="0">
                          <a:solidFill>
                            <a:schemeClr val="tx1"/>
                          </a:solidFill>
                        </a:rPr>
                        <a:t>Examples include the tone</a:t>
                      </a:r>
                      <a:r>
                        <a:rPr lang="en-CA" sz="1200" b="0" i="0" baseline="0" dirty="0">
                          <a:solidFill>
                            <a:schemeClr val="tx1"/>
                          </a:solidFill>
                        </a:rPr>
                        <a:t> </a:t>
                      </a:r>
                      <a:r>
                        <a:rPr lang="en-CA" sz="1200" b="0" i="0" dirty="0">
                          <a:solidFill>
                            <a:schemeClr val="tx1"/>
                          </a:solidFill>
                        </a:rPr>
                        <a:t>of emails to clients, how many layers of approval are required for initiating a project, or the response of a manager to a report who has deviated from regular protocol</a:t>
                      </a:r>
                      <a:r>
                        <a:rPr lang="en-CA" sz="1400" b="0" i="0" dirty="0">
                          <a:solidFill>
                            <a:schemeClr val="tx1"/>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82563" indent="-182563" algn="l">
                        <a:spcAft>
                          <a:spcPts val="400"/>
                        </a:spcAft>
                        <a:buFont typeface="Arial" panose="020B0604020202020204" pitchFamily="34" charset="0"/>
                        <a:buChar char="•"/>
                      </a:pPr>
                      <a:r>
                        <a:rPr lang="en-CA" sz="1200" b="1" i="0" dirty="0">
                          <a:solidFill>
                            <a:schemeClr val="tx1"/>
                          </a:solidFill>
                        </a:rPr>
                        <a:t>Behaviors have a clear link to outcomes </a:t>
                      </a:r>
                      <a:r>
                        <a:rPr lang="en-CA" sz="1200" b="0" i="0" dirty="0">
                          <a:solidFill>
                            <a:schemeClr val="tx1"/>
                          </a:solidFill>
                        </a:rPr>
                        <a:t>and are the deepest level of culture that </a:t>
                      </a:r>
                      <a:r>
                        <a:rPr lang="en-CA" sz="1200" b="1" i="0" dirty="0">
                          <a:solidFill>
                            <a:schemeClr val="tx1"/>
                          </a:solidFill>
                        </a:rPr>
                        <a:t>are observable</a:t>
                      </a:r>
                      <a:r>
                        <a:rPr lang="en-CA" sz="1200" b="0" i="0" dirty="0">
                          <a:solidFill>
                            <a:schemeClr val="tx1"/>
                          </a:solidFill>
                        </a:rPr>
                        <a:t>.</a:t>
                      </a:r>
                    </a:p>
                    <a:p>
                      <a:pPr marL="182563" indent="-182563" algn="l">
                        <a:spcAft>
                          <a:spcPts val="400"/>
                        </a:spcAft>
                        <a:buFont typeface="Arial" panose="020B0604020202020204" pitchFamily="34" charset="0"/>
                        <a:buChar char="•"/>
                      </a:pPr>
                      <a:r>
                        <a:rPr lang="en-CA" sz="1200" b="1" i="0" dirty="0">
                          <a:solidFill>
                            <a:schemeClr val="tx1"/>
                          </a:solidFill>
                        </a:rPr>
                        <a:t>They can be changed</a:t>
                      </a:r>
                      <a:r>
                        <a:rPr lang="en-CA" sz="1200" b="0" i="0" dirty="0">
                          <a:solidFill>
                            <a:schemeClr val="tx1"/>
                          </a:solidFill>
                        </a:rPr>
                        <a:t> through modeling or by modifying processes.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Pentagon 26"/>
          <p:cNvSpPr/>
          <p:nvPr/>
        </p:nvSpPr>
        <p:spPr>
          <a:xfrm>
            <a:off x="370895" y="4800903"/>
            <a:ext cx="1240249" cy="615600"/>
          </a:xfrm>
          <a:prstGeom prst="homePlate">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latin typeface="Arial" panose="020B0604020202020204" pitchFamily="34" charset="0"/>
              </a:rPr>
              <a:t>Behaviors</a:t>
            </a:r>
          </a:p>
        </p:txBody>
      </p:sp>
      <p:sp>
        <p:nvSpPr>
          <p:cNvPr id="17" name="TextBox 24"/>
          <p:cNvSpPr txBox="1"/>
          <p:nvPr/>
        </p:nvSpPr>
        <p:spPr>
          <a:xfrm>
            <a:off x="370895" y="5846669"/>
            <a:ext cx="8465845" cy="677108"/>
          </a:xfrm>
          <a:prstGeom prst="wedgeRectCallout">
            <a:avLst>
              <a:gd name="adj1" fmla="val 23527"/>
              <a:gd name="adj2" fmla="val -85110"/>
            </a:avLst>
          </a:prstGeom>
          <a:solidFill>
            <a:schemeClr val="bg1"/>
          </a:solidFill>
          <a:ln w="28575">
            <a:solidFill>
              <a:schemeClr val="accent1"/>
            </a:solidFill>
          </a:ln>
          <a:effectLst>
            <a:outerShdw blurRad="50800" dist="38100" dir="2700000" algn="tl" rotWithShape="0">
              <a:prstClr val="black">
                <a:alpha val="40000"/>
              </a:prstClr>
            </a:outerShdw>
          </a:effectLst>
        </p:spPr>
        <p:txBody>
          <a:bodyPr wrap="square" rtlCol="0">
            <a:spAutoFit/>
          </a:bodyPr>
          <a:lstStyle/>
          <a:p>
            <a:pPr marL="87313"/>
            <a:r>
              <a:rPr lang="en-US" sz="1200" dirty="0"/>
              <a:t>While the traditional view is that culture change starts with values, which are translated into behaviors, recent neuroscience research suggests the opposite is true. </a:t>
            </a:r>
            <a:r>
              <a:rPr lang="en-US" sz="1400" b="1" i="1" dirty="0">
                <a:solidFill>
                  <a:schemeClr val="accent1"/>
                </a:solidFill>
              </a:rPr>
              <a:t>“People act themselves into believing” </a:t>
            </a:r>
            <a:r>
              <a:rPr lang="en-US" sz="1200" dirty="0"/>
              <a:t>(Katzenbach et al., 2016).</a:t>
            </a:r>
            <a:endParaRPr lang="en-CA" sz="1200" dirty="0"/>
          </a:p>
        </p:txBody>
      </p:sp>
    </p:spTree>
    <p:extLst>
      <p:ext uri="{BB962C8B-B14F-4D97-AF65-F5344CB8AC3E}">
        <p14:creationId xmlns:p14="http://schemas.microsoft.com/office/powerpoint/2010/main" val="374201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400999" y="1831336"/>
            <a:ext cx="4584934" cy="10787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tIns="108000" rtlCol="0" anchor="t">
            <a:noAutofit/>
          </a:bodyPr>
          <a:lstStyle/>
          <a:p>
            <a:pPr marL="684000" indent="288000"/>
            <a:r>
              <a:rPr lang="en-CA" sz="1300" dirty="0"/>
              <a:t>“We want a good culture.” </a:t>
            </a:r>
          </a:p>
          <a:p>
            <a:pPr marL="180000">
              <a:spcBef>
                <a:spcPts val="1800"/>
              </a:spcBef>
            </a:pPr>
            <a:r>
              <a:rPr lang="en-CA" sz="1300" b="1" dirty="0"/>
              <a:t>Cultures are not inherently good or bad.</a:t>
            </a:r>
            <a:r>
              <a:rPr lang="en-CA" sz="1300" dirty="0"/>
              <a:t> It is a question of how aligned the culture is with your strategy.</a:t>
            </a:r>
          </a:p>
        </p:txBody>
      </p:sp>
      <p:sp>
        <p:nvSpPr>
          <p:cNvPr id="2" name="Text Placeholder 1"/>
          <p:cNvSpPr>
            <a:spLocks noGrp="1"/>
          </p:cNvSpPr>
          <p:nvPr>
            <p:ph type="body" sz="quarter" idx="10"/>
          </p:nvPr>
        </p:nvSpPr>
        <p:spPr/>
        <p:txBody>
          <a:bodyPr/>
          <a:lstStyle/>
          <a:p>
            <a:r>
              <a:rPr lang="en-CA" dirty="0"/>
              <a:t>Define a culture that is related to your IT strategy and organizational culture</a:t>
            </a:r>
          </a:p>
        </p:txBody>
      </p:sp>
      <p:sp>
        <p:nvSpPr>
          <p:cNvPr id="19" name="TextBox 18"/>
          <p:cNvSpPr txBox="1"/>
          <p:nvPr/>
        </p:nvSpPr>
        <p:spPr>
          <a:xfrm>
            <a:off x="6356567" y="1849162"/>
            <a:ext cx="2238320" cy="3600986"/>
          </a:xfrm>
          <a:prstGeom prst="rect">
            <a:avLst/>
          </a:prstGeom>
        </p:spPr>
        <p:txBody>
          <a:bodyPr wrap="square" rtlCol="0">
            <a:spAutoFit/>
          </a:bodyPr>
          <a:lstStyle/>
          <a:p>
            <a:pPr algn="ctr"/>
            <a:r>
              <a:rPr lang="en-CA" sz="1200" i="1" dirty="0"/>
              <a:t>Culture creates stability for groups so when you try to make major changes to culture, it often generates defensiveness and resistance.</a:t>
            </a:r>
          </a:p>
          <a:p>
            <a:pPr algn="ctr"/>
            <a:endParaRPr lang="en-CA" sz="1200" i="1" dirty="0"/>
          </a:p>
          <a:p>
            <a:pPr algn="ctr"/>
            <a:r>
              <a:rPr lang="en-CA" sz="1200" i="1" dirty="0"/>
              <a:t>A more effective and balanced approach is to simultaneously identify and appreciate the parts of the current culture that you can retain, and, at the same time, target specific parts of the current culture that must change to better support the business.</a:t>
            </a:r>
            <a:endParaRPr lang="en-CA" sz="1200" dirty="0"/>
          </a:p>
          <a:p>
            <a:pPr algn="r"/>
            <a:endParaRPr lang="en-CA" sz="1200" dirty="0"/>
          </a:p>
          <a:p>
            <a:pPr algn="r"/>
            <a:r>
              <a:rPr lang="en-CA" sz="1200" dirty="0"/>
              <a:t>− Dr. David S. Weiss, President &amp; CEO of Weiss International Ltd.</a:t>
            </a:r>
          </a:p>
        </p:txBody>
      </p:sp>
      <p:sp>
        <p:nvSpPr>
          <p:cNvPr id="20" name="TextBox 19"/>
          <p:cNvSpPr txBox="1"/>
          <p:nvPr/>
        </p:nvSpPr>
        <p:spPr>
          <a:xfrm>
            <a:off x="6210452" y="1809619"/>
            <a:ext cx="375361" cy="552587"/>
          </a:xfrm>
          <a:prstGeom prst="rect">
            <a:avLst/>
          </a:prstGeom>
        </p:spPr>
        <p:txBody>
          <a:bodyPr wrap="square" tIns="0" bIns="0"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 </a:t>
            </a:r>
          </a:p>
        </p:txBody>
      </p:sp>
      <p:sp>
        <p:nvSpPr>
          <p:cNvPr id="21" name="TextBox 20"/>
          <p:cNvSpPr txBox="1"/>
          <p:nvPr/>
        </p:nvSpPr>
        <p:spPr>
          <a:xfrm>
            <a:off x="8278618" y="4448394"/>
            <a:ext cx="357835" cy="644920"/>
          </a:xfrm>
          <a:prstGeom prst="rect">
            <a:avLst/>
          </a:prstGeom>
        </p:spPr>
        <p:txBody>
          <a:bodyPr wrap="square"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a:t>
            </a:r>
          </a:p>
        </p:txBody>
      </p:sp>
      <p:sp>
        <p:nvSpPr>
          <p:cNvPr id="22" name="Pentagon 21"/>
          <p:cNvSpPr/>
          <p:nvPr/>
        </p:nvSpPr>
        <p:spPr>
          <a:xfrm>
            <a:off x="510041" y="1888397"/>
            <a:ext cx="1835226" cy="281641"/>
          </a:xfrm>
          <a:prstGeom prst="homePlate">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latin typeface="+mj-lt"/>
              </a:rPr>
              <a:t>Traditional Thinking</a:t>
            </a:r>
          </a:p>
        </p:txBody>
      </p:sp>
      <p:sp>
        <p:nvSpPr>
          <p:cNvPr id="26" name="Pentagon 25"/>
          <p:cNvSpPr/>
          <p:nvPr/>
        </p:nvSpPr>
        <p:spPr>
          <a:xfrm>
            <a:off x="510041" y="2305224"/>
            <a:ext cx="1143507" cy="515973"/>
          </a:xfrm>
          <a:prstGeom prst="homePlate">
            <a:avLst/>
          </a:prstGeom>
          <a:solidFill>
            <a:schemeClr val="accent6">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solidFill>
                  <a:schemeClr val="bg1"/>
                </a:solidFill>
                <a:latin typeface="+mj-lt"/>
              </a:rPr>
              <a:t>New Thinking</a:t>
            </a:r>
          </a:p>
        </p:txBody>
      </p:sp>
      <p:grpSp>
        <p:nvGrpSpPr>
          <p:cNvPr id="28" name="Group 5"/>
          <p:cNvGrpSpPr/>
          <p:nvPr/>
        </p:nvGrpSpPr>
        <p:grpSpPr>
          <a:xfrm>
            <a:off x="510041" y="5667040"/>
            <a:ext cx="8321324" cy="752834"/>
            <a:chOff x="4034956" y="5536340"/>
            <a:chExt cx="4253888" cy="623192"/>
          </a:xfrm>
        </p:grpSpPr>
        <p:sp>
          <p:nvSpPr>
            <p:cNvPr id="30" name="Rectangle 6"/>
            <p:cNvSpPr/>
            <p:nvPr/>
          </p:nvSpPr>
          <p:spPr>
            <a:xfrm>
              <a:off x="4034956" y="5536340"/>
              <a:ext cx="4253888" cy="258411"/>
            </a:xfrm>
            <a:prstGeom prst="rect">
              <a:avLst/>
            </a:prstGeom>
            <a:solidFill>
              <a:schemeClr val="accent1"/>
            </a:solidFill>
          </p:spPr>
          <p:txBody>
            <a:bodyPr wrap="square">
              <a:noAutofit/>
            </a:bodyPr>
            <a:lstStyle/>
            <a:p>
              <a:r>
                <a:rPr lang="en-US" sz="1400" b="1" dirty="0">
                  <a:solidFill>
                    <a:schemeClr val="bg1"/>
                  </a:solidFill>
                  <a:latin typeface="Arial Black" panose="020B0A04020102020204" pitchFamily="34" charset="0"/>
                </a:rPr>
                <a:t>Info-Tech </a:t>
              </a:r>
              <a:r>
                <a:rPr lang="en-US" sz="1200" dirty="0">
                  <a:solidFill>
                    <a:schemeClr val="bg1"/>
                  </a:solidFill>
                  <a:latin typeface="Arial" panose="020B0604020202020204" pitchFamily="34" charset="0"/>
                  <a:cs typeface="Arial" panose="020B0604020202020204" pitchFamily="34" charset="0"/>
                </a:rPr>
                <a:t>insight</a:t>
              </a:r>
            </a:p>
          </p:txBody>
        </p:sp>
        <p:sp>
          <p:nvSpPr>
            <p:cNvPr id="32" name="Double Bracket 8"/>
            <p:cNvSpPr/>
            <p:nvPr/>
          </p:nvSpPr>
          <p:spPr>
            <a:xfrm>
              <a:off x="4034956" y="5836389"/>
              <a:ext cx="4253888" cy="323143"/>
            </a:xfrm>
            <a:prstGeom prst="bracketPair">
              <a:avLst>
                <a:gd name="adj" fmla="val 0"/>
              </a:avLst>
            </a:prstGeom>
            <a:noFill/>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en-CA" sz="1200" b="1" dirty="0">
                  <a:latin typeface="Arial" panose="020B0604020202020204" pitchFamily="34" charset="0"/>
                  <a:cs typeface="Arial" panose="020B0604020202020204" pitchFamily="34" charset="0"/>
                </a:rPr>
                <a:t>It is okay to pursue diverging values </a:t>
              </a:r>
              <a:r>
                <a:rPr lang="en-CA" sz="1200" dirty="0">
                  <a:latin typeface="Arial" panose="020B0604020202020204" pitchFamily="34" charset="0"/>
                  <a:cs typeface="Arial" panose="020B0604020202020204" pitchFamily="34" charset="0"/>
                </a:rPr>
                <a:t>(for example, innovative and efficient), but </a:t>
              </a:r>
              <a:r>
                <a:rPr lang="en-CA" sz="1200" b="1" dirty="0">
                  <a:latin typeface="Arial" panose="020B0604020202020204" pitchFamily="34" charset="0"/>
                  <a:cs typeface="Arial" panose="020B0604020202020204" pitchFamily="34" charset="0"/>
                </a:rPr>
                <a:t>departments need to signal which is the more important</a:t>
              </a:r>
              <a:r>
                <a:rPr lang="en-CA" sz="1200" dirty="0">
                  <a:latin typeface="Arial" panose="020B0604020202020204" pitchFamily="34" charset="0"/>
                  <a:cs typeface="Arial" panose="020B0604020202020204" pitchFamily="34" charset="0"/>
                </a:rPr>
                <a:t> value or how the values will correlate (e.g. innovations could lead to efficiency).</a:t>
              </a:r>
              <a:endParaRPr lang="en-US" sz="1200" b="1" dirty="0">
                <a:latin typeface="Arial" panose="020B0604020202020204" pitchFamily="34" charset="0"/>
                <a:cs typeface="Arial" panose="020B0604020202020204" pitchFamily="34" charset="0"/>
              </a:endParaRPr>
            </a:p>
          </p:txBody>
        </p:sp>
      </p:grpSp>
      <p:sp>
        <p:nvSpPr>
          <p:cNvPr id="44" name="TextBox 43"/>
          <p:cNvSpPr txBox="1"/>
          <p:nvPr/>
        </p:nvSpPr>
        <p:spPr>
          <a:xfrm>
            <a:off x="1400999" y="3059633"/>
            <a:ext cx="4584934" cy="115031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tIns="108000" rtlCol="0" anchor="t">
            <a:noAutofit/>
          </a:bodyPr>
          <a:lstStyle/>
          <a:p>
            <a:pPr marL="684000" indent="288000"/>
            <a:r>
              <a:rPr lang="en-CA" sz="1300" dirty="0"/>
              <a:t>“We want a culture that gives us everything.” </a:t>
            </a:r>
          </a:p>
          <a:p>
            <a:pPr marL="180000">
              <a:spcBef>
                <a:spcPts val="1800"/>
              </a:spcBef>
            </a:pPr>
            <a:r>
              <a:rPr lang="en-CA" sz="1300" b="1" dirty="0"/>
              <a:t>All cultures involve trade-offs.</a:t>
            </a:r>
            <a:r>
              <a:rPr lang="en-CA" sz="1300" dirty="0"/>
              <a:t> Organizations focused on delivering existing products efficiently may not benefit from an innovative culture.</a:t>
            </a:r>
          </a:p>
        </p:txBody>
      </p:sp>
      <p:sp>
        <p:nvSpPr>
          <p:cNvPr id="45" name="Pentagon 44"/>
          <p:cNvSpPr/>
          <p:nvPr/>
        </p:nvSpPr>
        <p:spPr>
          <a:xfrm>
            <a:off x="510041" y="3116694"/>
            <a:ext cx="1835226" cy="281641"/>
          </a:xfrm>
          <a:prstGeom prst="homePlate">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latin typeface="+mj-lt"/>
              </a:rPr>
              <a:t>Traditional Thinking</a:t>
            </a:r>
          </a:p>
        </p:txBody>
      </p:sp>
      <p:sp>
        <p:nvSpPr>
          <p:cNvPr id="46" name="Pentagon 45"/>
          <p:cNvSpPr/>
          <p:nvPr/>
        </p:nvSpPr>
        <p:spPr>
          <a:xfrm>
            <a:off x="510041" y="3652057"/>
            <a:ext cx="1143507" cy="515973"/>
          </a:xfrm>
          <a:prstGeom prst="homePlate">
            <a:avLst/>
          </a:prstGeom>
          <a:solidFill>
            <a:schemeClr val="accent6">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solidFill>
                  <a:schemeClr val="bg1"/>
                </a:solidFill>
                <a:latin typeface="+mj-lt"/>
              </a:rPr>
              <a:t>New Thinking</a:t>
            </a:r>
          </a:p>
        </p:txBody>
      </p:sp>
      <p:sp>
        <p:nvSpPr>
          <p:cNvPr id="47" name="TextBox 12"/>
          <p:cNvSpPr txBox="1"/>
          <p:nvPr/>
        </p:nvSpPr>
        <p:spPr>
          <a:xfrm>
            <a:off x="1400999" y="4381231"/>
            <a:ext cx="4584934" cy="115031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tIns="108000" rtlCol="0" anchor="t">
            <a:noAutofit/>
          </a:bodyPr>
          <a:lstStyle/>
          <a:p>
            <a:pPr marL="684000" indent="288000"/>
            <a:r>
              <a:rPr lang="en-CA" sz="1300" dirty="0"/>
              <a:t>“Our entire culture is awful.”</a:t>
            </a:r>
          </a:p>
          <a:p>
            <a:pPr marL="180000">
              <a:spcBef>
                <a:spcPts val="1800"/>
              </a:spcBef>
            </a:pPr>
            <a:r>
              <a:rPr lang="en-CA" sz="1300" b="1" dirty="0"/>
              <a:t>There will be parts of your culture that you can leverage </a:t>
            </a:r>
            <a:r>
              <a:rPr lang="en-CA" sz="1300" dirty="0"/>
              <a:t>and build upon to help you achieve your strategic goals.</a:t>
            </a:r>
          </a:p>
        </p:txBody>
      </p:sp>
      <p:sp>
        <p:nvSpPr>
          <p:cNvPr id="48" name="Pentagon 13"/>
          <p:cNvSpPr/>
          <p:nvPr/>
        </p:nvSpPr>
        <p:spPr>
          <a:xfrm>
            <a:off x="510041" y="4438292"/>
            <a:ext cx="1835226" cy="281641"/>
          </a:xfrm>
          <a:prstGeom prst="homePlate">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latin typeface="+mj-lt"/>
              </a:rPr>
              <a:t>Traditional Thinking</a:t>
            </a:r>
          </a:p>
        </p:txBody>
      </p:sp>
      <p:sp>
        <p:nvSpPr>
          <p:cNvPr id="49" name="Pentagon 14"/>
          <p:cNvSpPr/>
          <p:nvPr/>
        </p:nvSpPr>
        <p:spPr>
          <a:xfrm>
            <a:off x="510041" y="4973655"/>
            <a:ext cx="1143507" cy="515973"/>
          </a:xfrm>
          <a:prstGeom prst="homePlate">
            <a:avLst/>
          </a:prstGeom>
          <a:solidFill>
            <a:schemeClr val="accent6">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solidFill>
                  <a:schemeClr val="bg1"/>
                </a:solidFill>
                <a:latin typeface="+mj-lt"/>
              </a:rPr>
              <a:t>New Thinking</a:t>
            </a:r>
          </a:p>
        </p:txBody>
      </p:sp>
      <p:sp>
        <p:nvSpPr>
          <p:cNvPr id="3" name="TextBox 3"/>
          <p:cNvSpPr txBox="1"/>
          <p:nvPr/>
        </p:nvSpPr>
        <p:spPr>
          <a:xfrm>
            <a:off x="510042" y="1222313"/>
            <a:ext cx="8126412" cy="523220"/>
          </a:xfrm>
          <a:prstGeom prst="rect">
            <a:avLst/>
          </a:prstGeom>
        </p:spPr>
        <p:txBody>
          <a:bodyPr wrap="square" rtlCol="0">
            <a:spAutoFit/>
          </a:bodyPr>
          <a:lstStyle/>
          <a:p>
            <a:r>
              <a:rPr lang="en-CA" sz="1400" dirty="0"/>
              <a:t>There is no one ideal culture. </a:t>
            </a:r>
            <a:r>
              <a:rPr lang="en-CA" sz="1400" b="1" dirty="0"/>
              <a:t>Organizations should not try to copy a culture </a:t>
            </a:r>
            <a:r>
              <a:rPr lang="en-CA" sz="1400" dirty="0"/>
              <a:t>they see working elsewhere.</a:t>
            </a:r>
          </a:p>
        </p:txBody>
      </p:sp>
    </p:spTree>
    <p:extLst>
      <p:ext uri="{BB962C8B-B14F-4D97-AF65-F5344CB8AC3E}">
        <p14:creationId xmlns:p14="http://schemas.microsoft.com/office/powerpoint/2010/main" val="9604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5095" y="243923"/>
            <a:ext cx="5181143" cy="657225"/>
          </a:xfrm>
        </p:spPr>
        <p:txBody>
          <a:bodyPr/>
          <a:lstStyle/>
          <a:p>
            <a:r>
              <a:rPr lang="en-CA" dirty="0"/>
              <a:t>A manufacturing facility recognized the need to align its culture to its strategy </a:t>
            </a:r>
          </a:p>
        </p:txBody>
      </p:sp>
      <p:sp>
        <p:nvSpPr>
          <p:cNvPr id="4" name="Text Placeholder 3"/>
          <p:cNvSpPr>
            <a:spLocks noGrp="1"/>
          </p:cNvSpPr>
          <p:nvPr>
            <p:ph type="body" sz="quarter" idx="15"/>
          </p:nvPr>
        </p:nvSpPr>
        <p:spPr/>
        <p:txBody>
          <a:bodyPr/>
          <a:lstStyle/>
          <a:p>
            <a:r>
              <a:rPr lang="en-CA" dirty="0"/>
              <a:t>Industry: Manufacturing</a:t>
            </a:r>
          </a:p>
          <a:p>
            <a:r>
              <a:rPr lang="en-CA" dirty="0"/>
              <a:t>Source: Dr. David S. Weiss, President &amp; CEO of </a:t>
            </a:r>
            <a:br>
              <a:rPr lang="en-CA" dirty="0"/>
            </a:br>
            <a:r>
              <a:rPr lang="en-CA" dirty="0"/>
              <a:t>Weiss International Ltd.</a:t>
            </a:r>
          </a:p>
          <a:p>
            <a:r>
              <a:rPr lang="en-CA" dirty="0"/>
              <a:t>www.weissinternational.ca</a:t>
            </a:r>
          </a:p>
        </p:txBody>
      </p:sp>
      <p:sp>
        <p:nvSpPr>
          <p:cNvPr id="5" name="Text Placeholder 4"/>
          <p:cNvSpPr>
            <a:spLocks noGrp="1"/>
          </p:cNvSpPr>
          <p:nvPr>
            <p:ph type="body" sz="quarter" idx="16"/>
          </p:nvPr>
        </p:nvSpPr>
        <p:spPr>
          <a:xfrm>
            <a:off x="6559818" y="2788356"/>
            <a:ext cx="1768475" cy="2476658"/>
          </a:xfrm>
        </p:spPr>
        <p:txBody>
          <a:bodyPr/>
          <a:lstStyle/>
          <a:p>
            <a:pPr algn="ctr"/>
            <a:r>
              <a:rPr lang="en-CA" sz="1400" dirty="0"/>
              <a:t>This case is particularly instructive because it is counterintuitive for most leaders. The leaders in this case needed to create a culture of compliance to succeed in their new competitive environment.</a:t>
            </a:r>
          </a:p>
          <a:p>
            <a:pPr algn="ctr"/>
            <a:endParaRPr lang="en-CA" sz="1400" dirty="0"/>
          </a:p>
          <a:p>
            <a:pPr algn="ctr"/>
            <a:r>
              <a:rPr lang="en-CA" i="0" dirty="0"/>
              <a:t>− Dr. David S. Weiss</a:t>
            </a:r>
          </a:p>
        </p:txBody>
      </p:sp>
      <p:sp>
        <p:nvSpPr>
          <p:cNvPr id="9" name="Text Placeholder 3"/>
          <p:cNvSpPr txBox="1">
            <a:spLocks/>
          </p:cNvSpPr>
          <p:nvPr/>
        </p:nvSpPr>
        <p:spPr>
          <a:xfrm>
            <a:off x="275094" y="5713452"/>
            <a:ext cx="5181143" cy="612226"/>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b="1" dirty="0"/>
          </a:p>
        </p:txBody>
      </p:sp>
      <p:sp>
        <p:nvSpPr>
          <p:cNvPr id="10" name="TextBox 9"/>
          <p:cNvSpPr txBox="1"/>
          <p:nvPr/>
        </p:nvSpPr>
        <p:spPr>
          <a:xfrm>
            <a:off x="275094" y="1423230"/>
            <a:ext cx="5390767" cy="5262979"/>
          </a:xfrm>
          <a:prstGeom prst="rect">
            <a:avLst/>
          </a:prstGeom>
        </p:spPr>
        <p:txBody>
          <a:bodyPr wrap="square" rtlCol="0">
            <a:spAutoFit/>
          </a:bodyPr>
          <a:lstStyle/>
          <a:p>
            <a:pPr>
              <a:spcBef>
                <a:spcPts val="600"/>
              </a:spcBef>
            </a:pPr>
            <a:r>
              <a:rPr lang="en-CA" sz="1400" b="1" dirty="0">
                <a:solidFill>
                  <a:schemeClr val="accent5"/>
                </a:solidFill>
              </a:rPr>
              <a:t>Situation</a:t>
            </a:r>
            <a:endParaRPr lang="en-CA" sz="1400" dirty="0">
              <a:solidFill>
                <a:schemeClr val="accent5"/>
              </a:solidFill>
            </a:endParaRPr>
          </a:p>
          <a:p>
            <a:pPr marL="180000" indent="-180000">
              <a:spcAft>
                <a:spcPts val="300"/>
              </a:spcAft>
              <a:buFont typeface="Arial" panose="020B0604020202020204" pitchFamily="34" charset="0"/>
              <a:buChar char="•"/>
            </a:pPr>
            <a:r>
              <a:rPr lang="en-CA" sz="1200" dirty="0"/>
              <a:t>A manufacturing facility that had historically supported the organization’s R&amp;D division with new product development was becoming a commercial manufacturing site for the US market. </a:t>
            </a:r>
          </a:p>
          <a:p>
            <a:pPr marL="180000" indent="-180000">
              <a:spcAft>
                <a:spcPts val="300"/>
              </a:spcAft>
              <a:buFont typeface="Arial" panose="020B0604020202020204" pitchFamily="34" charset="0"/>
              <a:buChar char="•"/>
            </a:pPr>
            <a:r>
              <a:rPr lang="en-CA" sz="1200" dirty="0"/>
              <a:t>To meet commercial standards, the facility would have to </a:t>
            </a:r>
            <a:r>
              <a:rPr lang="en-CA" sz="1200" b="1" dirty="0"/>
              <a:t>shift from an innovative culture to a compliance culture</a:t>
            </a:r>
            <a:r>
              <a:rPr lang="en-CA" sz="1200" dirty="0"/>
              <a:t>. </a:t>
            </a:r>
          </a:p>
          <a:p>
            <a:pPr>
              <a:spcBef>
                <a:spcPts val="600"/>
              </a:spcBef>
            </a:pPr>
            <a:r>
              <a:rPr lang="en-CA" sz="1400" b="1" dirty="0">
                <a:solidFill>
                  <a:schemeClr val="accent5"/>
                </a:solidFill>
              </a:rPr>
              <a:t>Action</a:t>
            </a:r>
            <a:r>
              <a:rPr lang="en-CA" sz="1400" dirty="0"/>
              <a:t> </a:t>
            </a:r>
            <a:endParaRPr lang="en-CA" sz="1200" dirty="0"/>
          </a:p>
          <a:p>
            <a:pPr marL="180000" indent="-180000">
              <a:spcAft>
                <a:spcPts val="300"/>
              </a:spcAft>
              <a:buFont typeface="Arial" panose="020B0604020202020204" pitchFamily="34" charset="0"/>
              <a:buChar char="•"/>
            </a:pPr>
            <a:r>
              <a:rPr lang="en-CA" sz="1200" dirty="0"/>
              <a:t>The VP of Operations </a:t>
            </a:r>
            <a:r>
              <a:rPr lang="en-CA" sz="1200" b="1" dirty="0"/>
              <a:t>spoke to all employees </a:t>
            </a:r>
            <a:r>
              <a:rPr lang="en-CA" sz="1200" dirty="0"/>
              <a:t>about the challenges they were facing in the US market and urged them to balance their spirit of innovation with a new need for standardized excellence.</a:t>
            </a:r>
          </a:p>
          <a:p>
            <a:pPr marL="180000" indent="-180000">
              <a:spcAft>
                <a:spcPts val="300"/>
              </a:spcAft>
              <a:buFont typeface="Arial" panose="020B0604020202020204" pitchFamily="34" charset="0"/>
              <a:buChar char="•"/>
            </a:pPr>
            <a:r>
              <a:rPr lang="en-CA" sz="1200" b="1" dirty="0"/>
              <a:t>The executives hired new leadership talent focused specifically on the US market, compliance, and safety </a:t>
            </a:r>
            <a:r>
              <a:rPr lang="en-CA" sz="1200" dirty="0"/>
              <a:t>to demonstrate their commitment to the new culture of safety and compliance. </a:t>
            </a:r>
          </a:p>
          <a:p>
            <a:pPr marL="180000" indent="-180000">
              <a:spcAft>
                <a:spcPts val="300"/>
              </a:spcAft>
              <a:buFont typeface="Arial" panose="020B0604020202020204" pitchFamily="34" charset="0"/>
              <a:buChar char="•"/>
            </a:pPr>
            <a:r>
              <a:rPr lang="en-CA" sz="1200" dirty="0"/>
              <a:t>An unfortunate accident occurred because of an employee who was not compliant with safety standards. </a:t>
            </a:r>
            <a:r>
              <a:rPr lang="en-CA" sz="1200" b="1" dirty="0"/>
              <a:t>The executives used this emotionally charged event to launch a </a:t>
            </a:r>
            <a:r>
              <a:rPr lang="en-CA" sz="1200" b="1" i="1" dirty="0"/>
              <a:t>SafetyFirst</a:t>
            </a:r>
            <a:r>
              <a:rPr lang="en-CA" sz="1200" b="1" dirty="0"/>
              <a:t> program that engaged all employees with the importance of complying </a:t>
            </a:r>
            <a:r>
              <a:rPr lang="en-CA" sz="1200" dirty="0"/>
              <a:t>with standards. </a:t>
            </a:r>
            <a:endParaRPr lang="en-CA" sz="1200" b="1" dirty="0"/>
          </a:p>
          <a:p>
            <a:r>
              <a:rPr lang="en-CA" sz="1400" b="1" dirty="0">
                <a:solidFill>
                  <a:schemeClr val="accent5"/>
                </a:solidFill>
              </a:rPr>
              <a:t>Result</a:t>
            </a:r>
            <a:endParaRPr lang="en-CA" sz="1400" dirty="0">
              <a:solidFill>
                <a:schemeClr val="accent5"/>
              </a:solidFill>
            </a:endParaRPr>
          </a:p>
          <a:p>
            <a:pPr marL="180000" indent="-180000">
              <a:buFont typeface="Arial" panose="020B0604020202020204" pitchFamily="34" charset="0"/>
              <a:buChar char="•"/>
            </a:pPr>
            <a:r>
              <a:rPr lang="en-CA" sz="1200" dirty="0"/>
              <a:t>By </a:t>
            </a:r>
            <a:r>
              <a:rPr lang="en-CA" sz="1200" b="1" dirty="0"/>
              <a:t>changing the mindset, structure, and rewards </a:t>
            </a:r>
            <a:r>
              <a:rPr lang="en-CA" sz="1200" dirty="0"/>
              <a:t>within the organization, the executive was able to successfully shift the culture that supported their organizational needs and strategy.</a:t>
            </a:r>
          </a:p>
          <a:p>
            <a:pPr>
              <a:spcBef>
                <a:spcPts val="1200"/>
              </a:spcBef>
              <a:spcAft>
                <a:spcPts val="300"/>
              </a:spcAft>
            </a:pPr>
            <a:r>
              <a:rPr lang="en-CA" sz="1400" b="1" dirty="0">
                <a:solidFill>
                  <a:schemeClr val="accent2"/>
                </a:solidFill>
                <a:latin typeface="Arial Black" panose="020B0A04020102020204" pitchFamily="34" charset="0"/>
              </a:rPr>
              <a:t>Key Takeaway</a:t>
            </a:r>
          </a:p>
          <a:p>
            <a:pPr>
              <a:spcAft>
                <a:spcPts val="300"/>
              </a:spcAft>
            </a:pPr>
            <a:r>
              <a:rPr lang="en-CA" sz="1200" dirty="0"/>
              <a:t>Don’t blindly pursue a trendy culture − one size does not fit all. Align your culture with your strategy to</a:t>
            </a:r>
            <a:r>
              <a:rPr lang="en-CA" sz="1200" b="1" dirty="0"/>
              <a:t> build a competitive advantage</a:t>
            </a:r>
            <a:r>
              <a:rPr lang="en-CA" sz="1200" dirty="0"/>
              <a:t>.</a:t>
            </a:r>
          </a:p>
        </p:txBody>
      </p:sp>
      <p:sp>
        <p:nvSpPr>
          <p:cNvPr id="13" name="Text Placeholder 4"/>
          <p:cNvSpPr txBox="1">
            <a:spLocks/>
          </p:cNvSpPr>
          <p:nvPr/>
        </p:nvSpPr>
        <p:spPr>
          <a:xfrm>
            <a:off x="6242813" y="5265014"/>
            <a:ext cx="771957" cy="698188"/>
          </a:xfrm>
          <a:prstGeom prst="rect">
            <a:avLst/>
          </a:prstGeom>
        </p:spPr>
        <p:txBody>
          <a:bodyPr/>
          <a:lstStyle>
            <a:lvl1pPr marL="0" indent="0" algn="l" rtl="0" eaLnBrk="1" fontAlgn="base" hangingPunct="1">
              <a:spcBef>
                <a:spcPct val="20000"/>
              </a:spcBef>
              <a:spcAft>
                <a:spcPct val="0"/>
              </a:spcAft>
              <a:buClr>
                <a:schemeClr val="tx1"/>
              </a:buClr>
              <a:buSzPct val="120000"/>
              <a:buFont typeface="Arial" pitchFamily="34" charset="0"/>
              <a:buNone/>
              <a:defRPr sz="1200" i="1" kern="1200" baseline="0">
                <a:solidFill>
                  <a:schemeClr val="bg1"/>
                </a:solidFill>
                <a:latin typeface="Arial" panose="020B0604020202020204" pitchFamily="34" charset="0"/>
                <a:ea typeface="+mn-ea"/>
                <a:cs typeface="Arial" panose="020B0604020202020204" pitchFamily="34" charset="0"/>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CA" sz="7200" b="1" i="0" dirty="0"/>
          </a:p>
        </p:txBody>
      </p:sp>
      <p:sp>
        <p:nvSpPr>
          <p:cNvPr id="15" name="TextBox 11"/>
          <p:cNvSpPr txBox="1"/>
          <p:nvPr/>
        </p:nvSpPr>
        <p:spPr>
          <a:xfrm>
            <a:off x="6441110" y="2788356"/>
            <a:ext cx="375361" cy="552587"/>
          </a:xfrm>
          <a:prstGeom prst="rect">
            <a:avLst/>
          </a:prstGeom>
        </p:spPr>
        <p:txBody>
          <a:bodyPr wrap="square" tIns="0" bIns="0" rtlCol="0">
            <a:spAutoFit/>
          </a:bodyPr>
          <a:lstStyle/>
          <a:p>
            <a:pPr algn="ctr">
              <a:lnSpc>
                <a:spcPts val="4200"/>
              </a:lnSpc>
            </a:pPr>
            <a:r>
              <a:rPr lang="en-CA" sz="4400" dirty="0">
                <a:solidFill>
                  <a:schemeClr val="bg1"/>
                </a:solidFill>
                <a:latin typeface="Arial Black" panose="020B0A04020102020204" pitchFamily="34" charset="0"/>
                <a:cs typeface="Arial" panose="020B0604020202020204" pitchFamily="34" charset="0"/>
              </a:rPr>
              <a:t>“ </a:t>
            </a:r>
          </a:p>
        </p:txBody>
      </p:sp>
      <p:sp>
        <p:nvSpPr>
          <p:cNvPr id="16" name="TextBox 12"/>
          <p:cNvSpPr txBox="1"/>
          <p:nvPr/>
        </p:nvSpPr>
        <p:spPr>
          <a:xfrm>
            <a:off x="8149375" y="5161733"/>
            <a:ext cx="357835" cy="644920"/>
          </a:xfrm>
          <a:prstGeom prst="rect">
            <a:avLst/>
          </a:prstGeom>
        </p:spPr>
        <p:txBody>
          <a:bodyPr wrap="square" rtlCol="0">
            <a:spAutoFit/>
          </a:bodyPr>
          <a:lstStyle/>
          <a:p>
            <a:pPr algn="ctr">
              <a:lnSpc>
                <a:spcPts val="4200"/>
              </a:lnSpc>
            </a:pPr>
            <a:r>
              <a:rPr lang="en-CA" sz="4400" dirty="0">
                <a:solidFill>
                  <a:schemeClr val="bg1"/>
                </a:solidFill>
                <a:latin typeface="Arial Black" panose="020B0A04020102020204" pitchFamily="34" charset="0"/>
                <a:cs typeface="Arial" panose="020B0604020202020204" pitchFamily="34" charset="0"/>
              </a:rPr>
              <a:t>”</a:t>
            </a:r>
          </a:p>
        </p:txBody>
      </p:sp>
    </p:spTree>
    <p:extLst>
      <p:ext uri="{BB962C8B-B14F-4D97-AF65-F5344CB8AC3E}">
        <p14:creationId xmlns:p14="http://schemas.microsoft.com/office/powerpoint/2010/main" val="131258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iped Right Arrow 5"/>
          <p:cNvSpPr/>
          <p:nvPr/>
        </p:nvSpPr>
        <p:spPr>
          <a:xfrm>
            <a:off x="592667" y="2440100"/>
            <a:ext cx="8043786" cy="702479"/>
          </a:xfrm>
          <a:prstGeom prst="stripedRightArrow">
            <a:avLst>
              <a:gd name="adj1" fmla="val 65096"/>
              <a:gd name="adj2" fmla="val 50000"/>
            </a:avLst>
          </a:prstGeom>
          <a:solidFill>
            <a:srgbClr val="34C5D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 Placeholder 1"/>
          <p:cNvSpPr>
            <a:spLocks noGrp="1"/>
          </p:cNvSpPr>
          <p:nvPr>
            <p:ph type="body" sz="quarter" idx="10"/>
          </p:nvPr>
        </p:nvSpPr>
        <p:spPr/>
        <p:txBody>
          <a:bodyPr/>
          <a:lstStyle/>
          <a:p>
            <a:r>
              <a:rPr lang="en-CA" dirty="0"/>
              <a:t>Ideally, culture is the behavioral articulation of strategically aligned values</a:t>
            </a:r>
          </a:p>
        </p:txBody>
      </p:sp>
      <p:sp>
        <p:nvSpPr>
          <p:cNvPr id="8" name="TextBox 7"/>
          <p:cNvSpPr txBox="1"/>
          <p:nvPr/>
        </p:nvSpPr>
        <p:spPr>
          <a:xfrm>
            <a:off x="510040" y="1203858"/>
            <a:ext cx="8126413" cy="1182375"/>
          </a:xfrm>
          <a:prstGeom prst="rect">
            <a:avLst/>
          </a:prstGeom>
        </p:spPr>
        <p:txBody>
          <a:bodyPr wrap="square" rtlCol="0">
            <a:spAutoFit/>
          </a:bodyPr>
          <a:lstStyle/>
          <a:p>
            <a:pPr>
              <a:spcAft>
                <a:spcPts val="300"/>
              </a:spcAft>
            </a:pPr>
            <a:r>
              <a:rPr lang="en-US" sz="1300" dirty="0"/>
              <a:t>There should be a clear link between </a:t>
            </a:r>
            <a:r>
              <a:rPr lang="en-US" sz="1300" b="1" dirty="0"/>
              <a:t>the strategy</a:t>
            </a:r>
            <a:r>
              <a:rPr lang="en-US" sz="1300" dirty="0"/>
              <a:t> you are pursuing, </a:t>
            </a:r>
            <a:r>
              <a:rPr lang="en-US" sz="1300" b="1" dirty="0"/>
              <a:t>the values </a:t>
            </a:r>
            <a:r>
              <a:rPr lang="en-US" sz="1300" dirty="0"/>
              <a:t>you ask employees to reference when making decisions, and </a:t>
            </a:r>
            <a:r>
              <a:rPr lang="en-US" sz="1300" b="1" dirty="0"/>
              <a:t>the behaviors </a:t>
            </a:r>
            <a:r>
              <a:rPr lang="en-US" sz="1300" dirty="0"/>
              <a:t>you’re encouraging. </a:t>
            </a:r>
            <a:endParaRPr lang="en-US" sz="1400" dirty="0"/>
          </a:p>
          <a:p>
            <a:pPr marL="285750" indent="-285750">
              <a:spcAft>
                <a:spcPts val="300"/>
              </a:spcAft>
              <a:buFont typeface="Arial" panose="020B0604020202020204" pitchFamily="34" charset="0"/>
              <a:buChar char="•"/>
            </a:pPr>
            <a:r>
              <a:rPr lang="en-US" sz="1300" dirty="0"/>
              <a:t>There is no one path to success, and different organizations use different behaviors and values to achieve the same objective.</a:t>
            </a:r>
          </a:p>
          <a:p>
            <a:pPr marL="285750" indent="-285750">
              <a:spcAft>
                <a:spcPts val="400"/>
              </a:spcAft>
              <a:buFont typeface="Arial" panose="020B0604020202020204" pitchFamily="34" charset="0"/>
              <a:buChar char="•"/>
            </a:pPr>
            <a:r>
              <a:rPr lang="en-US" sz="1300" dirty="0"/>
              <a:t>Values will be manifested by different behaviors across the organization.</a:t>
            </a:r>
            <a:endParaRPr lang="en-CA" sz="1300" dirty="0"/>
          </a:p>
        </p:txBody>
      </p:sp>
      <p:graphicFrame>
        <p:nvGraphicFramePr>
          <p:cNvPr id="11" name="Table 2"/>
          <p:cNvGraphicFramePr>
            <a:graphicFrameLocks noGrp="1"/>
          </p:cNvGraphicFramePr>
          <p:nvPr>
            <p:extLst>
              <p:ext uri="{D42A27DB-BD31-4B8C-83A1-F6EECF244321}">
                <p14:modId xmlns:p14="http://schemas.microsoft.com/office/powerpoint/2010/main" val="279919328"/>
              </p:ext>
            </p:extLst>
          </p:nvPr>
        </p:nvGraphicFramePr>
        <p:xfrm>
          <a:off x="592667" y="2615140"/>
          <a:ext cx="8111208" cy="3574171"/>
        </p:xfrm>
        <a:graphic>
          <a:graphicData uri="http://schemas.openxmlformats.org/drawingml/2006/table">
            <a:tbl>
              <a:tblPr bandRow="1">
                <a:tableStyleId>{5C22544A-7EE6-4342-B048-85BDC9FD1C3A}</a:tableStyleId>
              </a:tblPr>
              <a:tblGrid>
                <a:gridCol w="1454247">
                  <a:extLst>
                    <a:ext uri="{9D8B030D-6E8A-4147-A177-3AD203B41FA5}">
                      <a16:colId xmlns:a16="http://schemas.microsoft.com/office/drawing/2014/main" val="20000"/>
                    </a:ext>
                  </a:extLst>
                </a:gridCol>
                <a:gridCol w="1400961">
                  <a:extLst>
                    <a:ext uri="{9D8B030D-6E8A-4147-A177-3AD203B41FA5}">
                      <a16:colId xmlns:a16="http://schemas.microsoft.com/office/drawing/2014/main" val="20001"/>
                    </a:ext>
                  </a:extLst>
                </a:gridCol>
                <a:gridCol w="5256000">
                  <a:extLst>
                    <a:ext uri="{9D8B030D-6E8A-4147-A177-3AD203B41FA5}">
                      <a16:colId xmlns:a16="http://schemas.microsoft.com/office/drawing/2014/main" val="20002"/>
                    </a:ext>
                  </a:extLst>
                </a:gridCol>
              </a:tblGrid>
              <a:tr h="404251">
                <a:tc>
                  <a:txBody>
                    <a:bodyPr/>
                    <a:lstStyle/>
                    <a:p>
                      <a:r>
                        <a:rPr lang="en-CA" sz="1600" b="1" dirty="0"/>
                        <a:t>Strategy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sz="1600" b="1" dirty="0"/>
                        <a:t>Value</a:t>
                      </a:r>
                      <a:endParaRPr lang="en-CA"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600" b="1" dirty="0"/>
                        <a:t>Example Behaviors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CA" sz="1200" dirty="0"/>
                        <a:t>Growth</a:t>
                      </a:r>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CA" sz="1200" dirty="0"/>
                        <a:t>Customer service excellence</a:t>
                      </a:r>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i="1" dirty="0"/>
                        <a:t>IT: </a:t>
                      </a:r>
                      <a:r>
                        <a:rPr lang="en-US" sz="1200" b="0" i="0" dirty="0"/>
                        <a:t>Responding to all customer inquiries within 24 hours.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i="1" dirty="0"/>
                        <a:t>Managers: </a:t>
                      </a:r>
                      <a:r>
                        <a:rPr lang="en-US" sz="1200" b="0" i="0" dirty="0"/>
                        <a:t>Highlighting customer response as a key performance indicator (KPI) and helping remove any barriers to quick response time.</a:t>
                      </a:r>
                      <a:endParaRPr lang="en-CA" sz="1200" b="0" i="0"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200" dirty="0"/>
                        <a:t>New product/ service </a:t>
                      </a:r>
                    </a:p>
                    <a:p>
                      <a:r>
                        <a:rPr lang="en-US" sz="1200" dirty="0"/>
                        <a:t>(innovation) </a:t>
                      </a:r>
                      <a:endParaRPr lang="en-CA" sz="12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dirty="0"/>
                        <a:t>Risk taking </a:t>
                      </a:r>
                      <a:endParaRPr lang="en-CA" sz="12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lang="en-US" sz="1200" b="0" i="1" dirty="0"/>
                        <a:t>IT: </a:t>
                      </a:r>
                      <a:r>
                        <a:rPr lang="en-US" sz="1200" b="0" i="0" dirty="0"/>
                        <a:t>Set up meetings in which the team will collaborate, problem solve, and produce innovative ideas.</a:t>
                      </a:r>
                    </a:p>
                    <a:p>
                      <a:pPr marL="171450" indent="-171450">
                        <a:spcAft>
                          <a:spcPts val="300"/>
                        </a:spcAft>
                        <a:buFont typeface="Arial" panose="020B0604020202020204" pitchFamily="34" charset="0"/>
                        <a:buChar char="•"/>
                      </a:pPr>
                      <a:r>
                        <a:rPr lang="en-US" sz="1200" b="0" i="1" dirty="0"/>
                        <a:t>Executive: </a:t>
                      </a:r>
                      <a:r>
                        <a:rPr lang="en-US" sz="1200" b="0" i="0" dirty="0"/>
                        <a:t>Share</a:t>
                      </a:r>
                      <a:r>
                        <a:rPr lang="en-US" sz="1200" b="0" i="0" baseline="0" dirty="0"/>
                        <a:t> stories of failure and learning with the organization.</a:t>
                      </a:r>
                      <a:endParaRPr lang="en-CA" sz="1200" b="0" i="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200" dirty="0"/>
                        <a:t>Market share </a:t>
                      </a:r>
                      <a:endParaRPr lang="en-CA" sz="12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dirty="0"/>
                        <a:t>Accountability </a:t>
                      </a:r>
                      <a:endParaRPr lang="en-CA" sz="120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i="1" dirty="0"/>
                        <a:t>Managers:</a:t>
                      </a:r>
                      <a:r>
                        <a:rPr lang="en-US" sz="1200" b="0" i="0" dirty="0"/>
                        <a:t> End meetings by assigning responsibility for next steps.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i="1" dirty="0"/>
                        <a:t>Executive: </a:t>
                      </a:r>
                      <a:r>
                        <a:rPr lang="en-US" sz="1200" b="0" i="0" dirty="0"/>
                        <a:t>When</a:t>
                      </a:r>
                      <a:r>
                        <a:rPr lang="en-US" sz="1200" b="0" i="0" baseline="0" dirty="0"/>
                        <a:t> decisions are made, document why and what the alternatives were.</a:t>
                      </a:r>
                      <a:endParaRPr lang="en-US" sz="1200" b="0" i="0"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200" strike="noStrike" dirty="0"/>
                        <a:t>Acquisition</a:t>
                      </a:r>
                      <a:endParaRPr lang="en-CA" sz="1200" strike="noStrike"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strike="noStrike" dirty="0"/>
                        <a:t>Collaboration </a:t>
                      </a:r>
                      <a:endParaRPr lang="en-CA" sz="1200" strike="noStrike"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strike="noStrike" dirty="0"/>
                        <a:t>Managers:</a:t>
                      </a:r>
                      <a:r>
                        <a:rPr lang="en-US" sz="1200" b="0" i="1" strike="noStrike" baseline="0" dirty="0"/>
                        <a:t> </a:t>
                      </a:r>
                      <a:r>
                        <a:rPr lang="en-US" sz="1200" b="0" i="0" strike="noStrike" baseline="0" dirty="0"/>
                        <a:t>Create a simple process to convene cross-functional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strike="noStrike" baseline="0" dirty="0"/>
                        <a:t>IT</a:t>
                      </a:r>
                      <a:r>
                        <a:rPr lang="en-US" sz="1200" b="0" i="0" strike="noStrike" baseline="0" dirty="0"/>
                        <a:t>: Recognize and reward team achievements rather than individual ones.</a:t>
                      </a:r>
                      <a:endParaRPr lang="en-US" sz="1200" b="0" i="0" strike="noStrike"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200" dirty="0"/>
                        <a:t>Cost reduction </a:t>
                      </a:r>
                      <a:endParaRPr lang="en-CA" sz="1200" dirty="0"/>
                    </a:p>
                  </a:txBody>
                  <a:tcPr>
                    <a:lnT w="12700" cap="flat" cmpd="sng" algn="ctr">
                      <a:solidFill>
                        <a:schemeClr val="tx1"/>
                      </a:solidFill>
                      <a:prstDash val="sysDot"/>
                      <a:round/>
                      <a:headEnd type="none" w="med" len="med"/>
                      <a:tailEnd type="none" w="med" len="med"/>
                    </a:lnT>
                    <a:noFill/>
                  </a:tcPr>
                </a:tc>
                <a:tc>
                  <a:txBody>
                    <a:bodyPr/>
                    <a:lstStyle/>
                    <a:p>
                      <a:r>
                        <a:rPr lang="en-US" sz="1200" dirty="0"/>
                        <a:t>Transparency </a:t>
                      </a:r>
                      <a:endParaRPr lang="en-CA" sz="1200" dirty="0"/>
                    </a:p>
                  </a:txBody>
                  <a:tcPr>
                    <a:lnT w="12700" cap="flat" cmpd="sng" algn="ctr">
                      <a:solidFill>
                        <a:schemeClr val="tx1"/>
                      </a:solidFill>
                      <a:prstDash val="sysDot"/>
                      <a:round/>
                      <a:headEnd type="none" w="med" len="med"/>
                      <a:tailEnd type="none" w="med" len="med"/>
                    </a:lnT>
                    <a:no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i="1" dirty="0"/>
                        <a:t>Finance: </a:t>
                      </a:r>
                      <a:r>
                        <a:rPr lang="en-US" sz="1200" b="0" i="0" dirty="0"/>
                        <a:t>Share expense information across the organization.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i="1" dirty="0"/>
                        <a:t>IT: </a:t>
                      </a:r>
                      <a:r>
                        <a:rPr lang="en-US" sz="1200" b="0" i="0" dirty="0"/>
                        <a:t>Evaluate vendor spend.</a:t>
                      </a:r>
                      <a:endParaRPr lang="en-CA" sz="1200" b="0" i="0" dirty="0"/>
                    </a:p>
                  </a:txBody>
                  <a:tcPr>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703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5A0009-2690-49B0-AA34-4EAF500FD3D7}"/>
              </a:ext>
            </a:extLst>
          </p:cNvPr>
          <p:cNvGrpSpPr/>
          <p:nvPr/>
        </p:nvGrpSpPr>
        <p:grpSpPr>
          <a:xfrm>
            <a:off x="493777" y="1240091"/>
            <a:ext cx="8504173" cy="3401441"/>
            <a:chOff x="515191" y="1541781"/>
            <a:chExt cx="8504173" cy="3401441"/>
          </a:xfrm>
        </p:grpSpPr>
        <p:sp>
          <p:nvSpPr>
            <p:cNvPr id="56" name="Freeform 55">
              <a:extLst>
                <a:ext uri="{FF2B5EF4-FFF2-40B4-BE49-F238E27FC236}">
                  <a16:creationId xmlns:a16="http://schemas.microsoft.com/office/drawing/2014/main" id="{3EA17423-4530-C444-878F-C0E52B77E274}"/>
                </a:ext>
              </a:extLst>
            </p:cNvPr>
            <p:cNvSpPr/>
            <p:nvPr/>
          </p:nvSpPr>
          <p:spPr>
            <a:xfrm>
              <a:off x="2909372" y="1541781"/>
              <a:ext cx="1662628" cy="1662629"/>
            </a:xfrm>
            <a:custGeom>
              <a:avLst/>
              <a:gdLst>
                <a:gd name="connsiteX0" fmla="*/ 0 w 4434251"/>
                <a:gd name="connsiteY0" fmla="*/ 0 h 4434253"/>
                <a:gd name="connsiteX1" fmla="*/ 4434251 w 4434251"/>
                <a:gd name="connsiteY1" fmla="*/ 979570 h 4434253"/>
                <a:gd name="connsiteX2" fmla="*/ 4434251 w 4434251"/>
                <a:gd name="connsiteY2" fmla="*/ 2412618 h 4434253"/>
                <a:gd name="connsiteX3" fmla="*/ 4324008 w 4434251"/>
                <a:gd name="connsiteY3" fmla="*/ 2418185 h 4434253"/>
                <a:gd name="connsiteX4" fmla="*/ 2474661 w 4434251"/>
                <a:gd name="connsiteY4" fmla="*/ 4267532 h 4434253"/>
                <a:gd name="connsiteX5" fmla="*/ 2466242 w 4434251"/>
                <a:gd name="connsiteY5" fmla="*/ 4434253 h 4434253"/>
                <a:gd name="connsiteX6" fmla="*/ 979569 w 4434251"/>
                <a:gd name="connsiteY6" fmla="*/ 443425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3">
                  <a:moveTo>
                    <a:pt x="0" y="0"/>
                  </a:moveTo>
                  <a:lnTo>
                    <a:pt x="4434251" y="979570"/>
                  </a:lnTo>
                  <a:lnTo>
                    <a:pt x="4434251" y="2412618"/>
                  </a:lnTo>
                  <a:lnTo>
                    <a:pt x="4324008" y="2418185"/>
                  </a:lnTo>
                  <a:cubicBezTo>
                    <a:pt x="3348899" y="2517213"/>
                    <a:pt x="2573689" y="3292424"/>
                    <a:pt x="2474661" y="4267532"/>
                  </a:cubicBezTo>
                  <a:lnTo>
                    <a:pt x="2466242" y="4434253"/>
                  </a:lnTo>
                  <a:lnTo>
                    <a:pt x="979569" y="44342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lnSpc>
                  <a:spcPct val="110000"/>
                </a:lnSpc>
              </a:pPr>
              <a:endParaRPr lang="en-US" sz="675" dirty="0">
                <a:solidFill>
                  <a:srgbClr val="FFFFFF"/>
                </a:solidFill>
                <a:latin typeface="Arial" panose="020B0604020202020204" pitchFamily="34" charset="0"/>
              </a:endParaRPr>
            </a:p>
          </p:txBody>
        </p:sp>
        <p:sp>
          <p:nvSpPr>
            <p:cNvPr id="58" name="Freeform 57">
              <a:extLst>
                <a:ext uri="{FF2B5EF4-FFF2-40B4-BE49-F238E27FC236}">
                  <a16:creationId xmlns:a16="http://schemas.microsoft.com/office/drawing/2014/main" id="{510713A2-9E31-9B40-BD50-E6FBE265D4AF}"/>
                </a:ext>
              </a:extLst>
            </p:cNvPr>
            <p:cNvSpPr/>
            <p:nvPr/>
          </p:nvSpPr>
          <p:spPr>
            <a:xfrm>
              <a:off x="4648184" y="1541781"/>
              <a:ext cx="1662629" cy="1662628"/>
            </a:xfrm>
            <a:custGeom>
              <a:avLst/>
              <a:gdLst>
                <a:gd name="connsiteX0" fmla="*/ 4434254 w 4434254"/>
                <a:gd name="connsiteY0" fmla="*/ 0 h 4434252"/>
                <a:gd name="connsiteX1" fmla="*/ 3454684 w 4434254"/>
                <a:gd name="connsiteY1" fmla="*/ 4434252 h 4434252"/>
                <a:gd name="connsiteX2" fmla="*/ 1968016 w 4434254"/>
                <a:gd name="connsiteY2" fmla="*/ 4434252 h 4434252"/>
                <a:gd name="connsiteX3" fmla="*/ 1959597 w 4434254"/>
                <a:gd name="connsiteY3" fmla="*/ 4267530 h 4434252"/>
                <a:gd name="connsiteX4" fmla="*/ 110250 w 4434254"/>
                <a:gd name="connsiteY4" fmla="*/ 2418183 h 4434252"/>
                <a:gd name="connsiteX5" fmla="*/ 0 w 4434254"/>
                <a:gd name="connsiteY5" fmla="*/ 2412616 h 4434252"/>
                <a:gd name="connsiteX6" fmla="*/ 0 w 4434254"/>
                <a:gd name="connsiteY6" fmla="*/ 979569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2">
                  <a:moveTo>
                    <a:pt x="4434254" y="0"/>
                  </a:moveTo>
                  <a:lnTo>
                    <a:pt x="3454684" y="4434252"/>
                  </a:lnTo>
                  <a:lnTo>
                    <a:pt x="1968016" y="4434252"/>
                  </a:lnTo>
                  <a:lnTo>
                    <a:pt x="1959597" y="4267530"/>
                  </a:lnTo>
                  <a:cubicBezTo>
                    <a:pt x="1860570" y="3292422"/>
                    <a:pt x="1085359" y="2517211"/>
                    <a:pt x="110250" y="2418183"/>
                  </a:cubicBezTo>
                  <a:lnTo>
                    <a:pt x="0" y="2412616"/>
                  </a:lnTo>
                  <a:lnTo>
                    <a:pt x="0" y="9795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lnSpc>
                  <a:spcPct val="110000"/>
                </a:lnSpc>
              </a:pPr>
              <a:endParaRPr lang="en-US" sz="675" dirty="0">
                <a:solidFill>
                  <a:srgbClr val="FFFFFF"/>
                </a:solidFill>
                <a:latin typeface="Arial" panose="020B0604020202020204" pitchFamily="34" charset="0"/>
              </a:endParaRPr>
            </a:p>
          </p:txBody>
        </p:sp>
        <p:sp>
          <p:nvSpPr>
            <p:cNvPr id="62" name="Freeform 61">
              <a:extLst>
                <a:ext uri="{FF2B5EF4-FFF2-40B4-BE49-F238E27FC236}">
                  <a16:creationId xmlns:a16="http://schemas.microsoft.com/office/drawing/2014/main" id="{8C899A5D-5B4F-6147-85B6-5C2595C5C368}"/>
                </a:ext>
              </a:extLst>
            </p:cNvPr>
            <p:cNvSpPr/>
            <p:nvPr/>
          </p:nvSpPr>
          <p:spPr>
            <a:xfrm>
              <a:off x="2909372" y="3280592"/>
              <a:ext cx="1662628" cy="1662628"/>
            </a:xfrm>
            <a:custGeom>
              <a:avLst/>
              <a:gdLst>
                <a:gd name="connsiteX0" fmla="*/ 979569 w 4434251"/>
                <a:gd name="connsiteY0" fmla="*/ 0 h 4434252"/>
                <a:gd name="connsiteX1" fmla="*/ 2471946 w 4434251"/>
                <a:gd name="connsiteY1" fmla="*/ 0 h 4434252"/>
                <a:gd name="connsiteX2" fmla="*/ 2474661 w 4434251"/>
                <a:gd name="connsiteY2" fmla="*/ 53772 h 4434252"/>
                <a:gd name="connsiteX3" fmla="*/ 4324008 w 4434251"/>
                <a:gd name="connsiteY3" fmla="*/ 1903119 h 4434252"/>
                <a:gd name="connsiteX4" fmla="*/ 4434251 w 4434251"/>
                <a:gd name="connsiteY4" fmla="*/ 1908686 h 4434252"/>
                <a:gd name="connsiteX5" fmla="*/ 4434251 w 4434251"/>
                <a:gd name="connsiteY5" fmla="*/ 3454683 h 4434252"/>
                <a:gd name="connsiteX6" fmla="*/ 0 w 4434251"/>
                <a:gd name="connsiteY6" fmla="*/ 4434252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2">
                  <a:moveTo>
                    <a:pt x="979569" y="0"/>
                  </a:moveTo>
                  <a:lnTo>
                    <a:pt x="2471946" y="0"/>
                  </a:lnTo>
                  <a:lnTo>
                    <a:pt x="2474661" y="53772"/>
                  </a:lnTo>
                  <a:cubicBezTo>
                    <a:pt x="2573689" y="1028881"/>
                    <a:pt x="3348899" y="1804091"/>
                    <a:pt x="4324008" y="1903119"/>
                  </a:cubicBezTo>
                  <a:lnTo>
                    <a:pt x="4434251" y="1908686"/>
                  </a:lnTo>
                  <a:lnTo>
                    <a:pt x="4434251" y="3454683"/>
                  </a:lnTo>
                  <a:lnTo>
                    <a:pt x="0" y="44342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lnSpc>
                  <a:spcPct val="110000"/>
                </a:lnSpc>
              </a:pPr>
              <a:endParaRPr lang="en-US" sz="675" dirty="0">
                <a:solidFill>
                  <a:srgbClr val="FFFFFF"/>
                </a:solidFill>
                <a:latin typeface="Arial" panose="020B0604020202020204" pitchFamily="34" charset="0"/>
              </a:endParaRPr>
            </a:p>
          </p:txBody>
        </p:sp>
        <p:sp>
          <p:nvSpPr>
            <p:cNvPr id="60" name="Freeform 59">
              <a:extLst>
                <a:ext uri="{FF2B5EF4-FFF2-40B4-BE49-F238E27FC236}">
                  <a16:creationId xmlns:a16="http://schemas.microsoft.com/office/drawing/2014/main" id="{164E4F4E-0F8E-C643-9377-ABADF95653C4}"/>
                </a:ext>
              </a:extLst>
            </p:cNvPr>
            <p:cNvSpPr/>
            <p:nvPr/>
          </p:nvSpPr>
          <p:spPr>
            <a:xfrm>
              <a:off x="4648184" y="3280593"/>
              <a:ext cx="1662629" cy="1662629"/>
            </a:xfrm>
            <a:custGeom>
              <a:avLst/>
              <a:gdLst>
                <a:gd name="connsiteX0" fmla="*/ 1962312 w 4434254"/>
                <a:gd name="connsiteY0" fmla="*/ 0 h 4434253"/>
                <a:gd name="connsiteX1" fmla="*/ 3454684 w 4434254"/>
                <a:gd name="connsiteY1" fmla="*/ 0 h 4434253"/>
                <a:gd name="connsiteX2" fmla="*/ 4434254 w 4434254"/>
                <a:gd name="connsiteY2" fmla="*/ 4434253 h 4434253"/>
                <a:gd name="connsiteX3" fmla="*/ 0 w 4434254"/>
                <a:gd name="connsiteY3" fmla="*/ 3454683 h 4434253"/>
                <a:gd name="connsiteX4" fmla="*/ 0 w 4434254"/>
                <a:gd name="connsiteY4" fmla="*/ 1908687 h 4434253"/>
                <a:gd name="connsiteX5" fmla="*/ 110250 w 4434254"/>
                <a:gd name="connsiteY5" fmla="*/ 1903120 h 4434253"/>
                <a:gd name="connsiteX6" fmla="*/ 1959597 w 4434254"/>
                <a:gd name="connsiteY6" fmla="*/ 5377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3">
                  <a:moveTo>
                    <a:pt x="1962312" y="0"/>
                  </a:moveTo>
                  <a:lnTo>
                    <a:pt x="3454684" y="0"/>
                  </a:lnTo>
                  <a:lnTo>
                    <a:pt x="4434254" y="4434253"/>
                  </a:lnTo>
                  <a:lnTo>
                    <a:pt x="0" y="3454683"/>
                  </a:lnTo>
                  <a:lnTo>
                    <a:pt x="0" y="1908687"/>
                  </a:lnTo>
                  <a:lnTo>
                    <a:pt x="110250" y="1903120"/>
                  </a:lnTo>
                  <a:cubicBezTo>
                    <a:pt x="1085359" y="1804092"/>
                    <a:pt x="1860570" y="1028882"/>
                    <a:pt x="1959597" y="537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lnSpc>
                  <a:spcPct val="110000"/>
                </a:lnSpc>
              </a:pPr>
              <a:endParaRPr lang="en-US" sz="675" dirty="0">
                <a:solidFill>
                  <a:srgbClr val="FFFFFF"/>
                </a:solidFill>
                <a:latin typeface="Arial" panose="020B0604020202020204" pitchFamily="34" charset="0"/>
              </a:endParaRPr>
            </a:p>
          </p:txBody>
        </p:sp>
        <p:sp>
          <p:nvSpPr>
            <p:cNvPr id="52" name="Freeform 10">
              <a:extLst>
                <a:ext uri="{FF2B5EF4-FFF2-40B4-BE49-F238E27FC236}">
                  <a16:creationId xmlns:a16="http://schemas.microsoft.com/office/drawing/2014/main" id="{BF2E8F95-F978-F340-9FDA-38FB52F369E3}"/>
                </a:ext>
              </a:extLst>
            </p:cNvPr>
            <p:cNvSpPr>
              <a:spLocks noChangeAspect="1" noChangeArrowheads="1"/>
            </p:cNvSpPr>
            <p:nvPr/>
          </p:nvSpPr>
          <p:spPr bwMode="auto">
            <a:xfrm>
              <a:off x="5302012" y="2181621"/>
              <a:ext cx="424693" cy="424693"/>
            </a:xfrm>
            <a:custGeom>
              <a:avLst/>
              <a:gdLst>
                <a:gd name="T0" fmla="*/ 2147483646 w 810"/>
                <a:gd name="T1" fmla="*/ 2147483646 h 810"/>
                <a:gd name="T2" fmla="*/ 2147483646 w 810"/>
                <a:gd name="T3" fmla="*/ 2147483646 h 810"/>
                <a:gd name="T4" fmla="*/ 2147483646 w 810"/>
                <a:gd name="T5" fmla="*/ 2147483646 h 810"/>
                <a:gd name="T6" fmla="*/ 2147483646 w 810"/>
                <a:gd name="T7" fmla="*/ 2147483646 h 810"/>
                <a:gd name="T8" fmla="*/ 2147483646 w 810"/>
                <a:gd name="T9" fmla="*/ 2147483646 h 810"/>
                <a:gd name="T10" fmla="*/ 2147483646 w 810"/>
                <a:gd name="T11" fmla="*/ 2147483646 h 810"/>
                <a:gd name="T12" fmla="*/ 2147483646 w 810"/>
                <a:gd name="T13" fmla="*/ 2147483646 h 810"/>
                <a:gd name="T14" fmla="*/ 2147483646 w 810"/>
                <a:gd name="T15" fmla="*/ 2147483646 h 810"/>
                <a:gd name="T16" fmla="*/ 2147483646 w 810"/>
                <a:gd name="T17" fmla="*/ 2147483646 h 810"/>
                <a:gd name="T18" fmla="*/ 2147483646 w 810"/>
                <a:gd name="T19" fmla="*/ 2147483646 h 810"/>
                <a:gd name="T20" fmla="*/ 2147483646 w 810"/>
                <a:gd name="T21" fmla="*/ 2147483646 h 810"/>
                <a:gd name="T22" fmla="*/ 2147483646 w 810"/>
                <a:gd name="T23" fmla="*/ 2147483646 h 810"/>
                <a:gd name="T24" fmla="*/ 2147483646 w 810"/>
                <a:gd name="T25" fmla="*/ 2147483646 h 810"/>
                <a:gd name="T26" fmla="*/ 2147483646 w 810"/>
                <a:gd name="T27" fmla="*/ 2147483646 h 810"/>
                <a:gd name="T28" fmla="*/ 2147483646 w 810"/>
                <a:gd name="T29" fmla="*/ 2147483646 h 810"/>
                <a:gd name="T30" fmla="*/ 2147483646 w 810"/>
                <a:gd name="T31" fmla="*/ 2147483646 h 810"/>
                <a:gd name="T32" fmla="*/ 2147483646 w 810"/>
                <a:gd name="T33" fmla="*/ 2147483646 h 810"/>
                <a:gd name="T34" fmla="*/ 2147483646 w 810"/>
                <a:gd name="T35" fmla="*/ 2147483646 h 810"/>
                <a:gd name="T36" fmla="*/ 2147483646 w 810"/>
                <a:gd name="T37" fmla="*/ 2147483646 h 810"/>
                <a:gd name="T38" fmla="*/ 2147483646 w 810"/>
                <a:gd name="T39" fmla="*/ 2147483646 h 810"/>
                <a:gd name="T40" fmla="*/ 2147483646 w 810"/>
                <a:gd name="T41" fmla="*/ 2147483646 h 810"/>
                <a:gd name="T42" fmla="*/ 2147483646 w 810"/>
                <a:gd name="T43" fmla="*/ 2147483646 h 810"/>
                <a:gd name="T44" fmla="*/ 2147483646 w 810"/>
                <a:gd name="T45" fmla="*/ 2147483646 h 810"/>
                <a:gd name="T46" fmla="*/ 2147483646 w 810"/>
                <a:gd name="T47" fmla="*/ 2147483646 h 810"/>
                <a:gd name="T48" fmla="*/ 2147483646 w 810"/>
                <a:gd name="T49" fmla="*/ 2147483646 h 810"/>
                <a:gd name="T50" fmla="*/ 2147483646 w 810"/>
                <a:gd name="T51" fmla="*/ 2147483646 h 810"/>
                <a:gd name="T52" fmla="*/ 2147483646 w 810"/>
                <a:gd name="T53" fmla="*/ 2147483646 h 810"/>
                <a:gd name="T54" fmla="*/ 2147483646 w 810"/>
                <a:gd name="T55" fmla="*/ 2147483646 h 810"/>
                <a:gd name="T56" fmla="*/ 2147483646 w 810"/>
                <a:gd name="T57" fmla="*/ 2147483646 h 810"/>
                <a:gd name="T58" fmla="*/ 2147483646 w 810"/>
                <a:gd name="T59" fmla="*/ 2147483646 h 810"/>
                <a:gd name="T60" fmla="*/ 2147483646 w 810"/>
                <a:gd name="T61" fmla="*/ 2147483646 h 810"/>
                <a:gd name="T62" fmla="*/ 2147483646 w 810"/>
                <a:gd name="T63" fmla="*/ 2147483646 h 810"/>
                <a:gd name="T64" fmla="*/ 2147483646 w 810"/>
                <a:gd name="T65" fmla="*/ 2147483646 h 810"/>
                <a:gd name="T66" fmla="*/ 2147483646 w 810"/>
                <a:gd name="T67" fmla="*/ 2147483646 h 810"/>
                <a:gd name="T68" fmla="*/ 2147483646 w 810"/>
                <a:gd name="T69" fmla="*/ 2147483646 h 810"/>
                <a:gd name="T70" fmla="*/ 2147483646 w 810"/>
                <a:gd name="T71" fmla="*/ 2147483646 h 810"/>
                <a:gd name="T72" fmla="*/ 2147483646 w 810"/>
                <a:gd name="T73" fmla="*/ 2147483646 h 810"/>
                <a:gd name="T74" fmla="*/ 2147483646 w 810"/>
                <a:gd name="T75" fmla="*/ 2147483646 h 810"/>
                <a:gd name="T76" fmla="*/ 2147483646 w 810"/>
                <a:gd name="T77" fmla="*/ 2147483646 h 810"/>
                <a:gd name="T78" fmla="*/ 2147483646 w 810"/>
                <a:gd name="T79" fmla="*/ 2147483646 h 810"/>
                <a:gd name="T80" fmla="*/ 2147483646 w 810"/>
                <a:gd name="T81" fmla="*/ 2147483646 h 810"/>
                <a:gd name="T82" fmla="*/ 2147483646 w 810"/>
                <a:gd name="T83" fmla="*/ 2147483646 h 810"/>
                <a:gd name="T84" fmla="*/ 2147483646 w 810"/>
                <a:gd name="T85" fmla="*/ 2147483646 h 810"/>
                <a:gd name="T86" fmla="*/ 2147483646 w 810"/>
                <a:gd name="T87" fmla="*/ 2147483646 h 810"/>
                <a:gd name="T88" fmla="*/ 2147483646 w 810"/>
                <a:gd name="T89" fmla="*/ 2147483646 h 810"/>
                <a:gd name="T90" fmla="*/ 2147483646 w 810"/>
                <a:gd name="T91" fmla="*/ 2147483646 h 810"/>
                <a:gd name="T92" fmla="*/ 2147483646 w 810"/>
                <a:gd name="T93" fmla="*/ 2147483646 h 810"/>
                <a:gd name="T94" fmla="*/ 2147483646 w 810"/>
                <a:gd name="T95" fmla="*/ 2147483646 h 810"/>
                <a:gd name="T96" fmla="*/ 2147483646 w 810"/>
                <a:gd name="T97" fmla="*/ 2147483646 h 810"/>
                <a:gd name="T98" fmla="*/ 2147483646 w 810"/>
                <a:gd name="T99" fmla="*/ 2147483646 h 810"/>
                <a:gd name="T100" fmla="*/ 2147483646 w 810"/>
                <a:gd name="T101" fmla="*/ 2147483646 h 810"/>
                <a:gd name="T102" fmla="*/ 2147483646 w 810"/>
                <a:gd name="T103" fmla="*/ 2147483646 h 810"/>
                <a:gd name="T104" fmla="*/ 2147483646 w 810"/>
                <a:gd name="T105" fmla="*/ 2147483646 h 810"/>
                <a:gd name="T106" fmla="*/ 2147483646 w 810"/>
                <a:gd name="T107" fmla="*/ 0 h 810"/>
                <a:gd name="T108" fmla="*/ 2147483646 w 810"/>
                <a:gd name="T109" fmla="*/ 0 h 810"/>
                <a:gd name="T110" fmla="*/ 2147483646 w 810"/>
                <a:gd name="T111" fmla="*/ 2147483646 h 810"/>
                <a:gd name="T112" fmla="*/ 2147483646 w 810"/>
                <a:gd name="T113" fmla="*/ 2147483646 h 810"/>
                <a:gd name="T114" fmla="*/ 2147483646 w 810"/>
                <a:gd name="T115" fmla="*/ 2147483646 h 810"/>
                <a:gd name="T116" fmla="*/ 0 w 810"/>
                <a:gd name="T117" fmla="*/ 2147483646 h 810"/>
                <a:gd name="T118" fmla="*/ 2147483646 w 810"/>
                <a:gd name="T119" fmla="*/ 2147483646 h 810"/>
                <a:gd name="T120" fmla="*/ 2147483646 w 810"/>
                <a:gd name="T121" fmla="*/ 2147483646 h 810"/>
                <a:gd name="T122" fmla="*/ 2147483646 w 810"/>
                <a:gd name="T123" fmla="*/ 2147483646 h 810"/>
                <a:gd name="T124" fmla="*/ 2147483646 w 810"/>
                <a:gd name="T125" fmla="*/ 2147483646 h 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10" h="810">
                  <a:moveTo>
                    <a:pt x="784" y="654"/>
                  </a:moveTo>
                  <a:lnTo>
                    <a:pt x="784" y="654"/>
                  </a:lnTo>
                  <a:cubicBezTo>
                    <a:pt x="715" y="660"/>
                    <a:pt x="660" y="715"/>
                    <a:pt x="654" y="784"/>
                  </a:cubicBezTo>
                  <a:lnTo>
                    <a:pt x="155" y="784"/>
                  </a:lnTo>
                  <a:cubicBezTo>
                    <a:pt x="149" y="715"/>
                    <a:pt x="94" y="660"/>
                    <a:pt x="25" y="654"/>
                  </a:cubicBezTo>
                  <a:lnTo>
                    <a:pt x="25" y="243"/>
                  </a:lnTo>
                  <a:lnTo>
                    <a:pt x="78" y="401"/>
                  </a:lnTo>
                  <a:cubicBezTo>
                    <a:pt x="91" y="440"/>
                    <a:pt x="126" y="465"/>
                    <a:pt x="166" y="465"/>
                  </a:cubicBezTo>
                  <a:lnTo>
                    <a:pt x="180" y="465"/>
                  </a:lnTo>
                  <a:lnTo>
                    <a:pt x="180" y="478"/>
                  </a:lnTo>
                  <a:cubicBezTo>
                    <a:pt x="180" y="512"/>
                    <a:pt x="207" y="540"/>
                    <a:pt x="241" y="540"/>
                  </a:cubicBezTo>
                  <a:cubicBezTo>
                    <a:pt x="275" y="540"/>
                    <a:pt x="302" y="512"/>
                    <a:pt x="302" y="478"/>
                  </a:cubicBezTo>
                  <a:lnTo>
                    <a:pt x="302" y="465"/>
                  </a:lnTo>
                  <a:lnTo>
                    <a:pt x="506" y="465"/>
                  </a:lnTo>
                  <a:lnTo>
                    <a:pt x="506" y="478"/>
                  </a:lnTo>
                  <a:cubicBezTo>
                    <a:pt x="506" y="512"/>
                    <a:pt x="534" y="540"/>
                    <a:pt x="568" y="540"/>
                  </a:cubicBezTo>
                  <a:cubicBezTo>
                    <a:pt x="602" y="540"/>
                    <a:pt x="629" y="512"/>
                    <a:pt x="629" y="478"/>
                  </a:cubicBezTo>
                  <a:lnTo>
                    <a:pt x="629" y="465"/>
                  </a:lnTo>
                  <a:lnTo>
                    <a:pt x="642" y="465"/>
                  </a:lnTo>
                  <a:cubicBezTo>
                    <a:pt x="683" y="465"/>
                    <a:pt x="718" y="440"/>
                    <a:pt x="731" y="401"/>
                  </a:cubicBezTo>
                  <a:lnTo>
                    <a:pt x="784" y="243"/>
                  </a:lnTo>
                  <a:lnTo>
                    <a:pt x="784" y="654"/>
                  </a:lnTo>
                  <a:close/>
                  <a:moveTo>
                    <a:pt x="784" y="747"/>
                  </a:moveTo>
                  <a:lnTo>
                    <a:pt x="784" y="747"/>
                  </a:lnTo>
                  <a:cubicBezTo>
                    <a:pt x="784" y="768"/>
                    <a:pt x="768" y="784"/>
                    <a:pt x="748" y="784"/>
                  </a:cubicBezTo>
                  <a:lnTo>
                    <a:pt x="679" y="784"/>
                  </a:lnTo>
                  <a:cubicBezTo>
                    <a:pt x="684" y="729"/>
                    <a:pt x="729" y="684"/>
                    <a:pt x="784" y="679"/>
                  </a:cubicBezTo>
                  <a:lnTo>
                    <a:pt x="784" y="747"/>
                  </a:lnTo>
                  <a:close/>
                  <a:moveTo>
                    <a:pt x="61" y="784"/>
                  </a:moveTo>
                  <a:lnTo>
                    <a:pt x="61" y="784"/>
                  </a:lnTo>
                  <a:cubicBezTo>
                    <a:pt x="41" y="784"/>
                    <a:pt x="25" y="768"/>
                    <a:pt x="25" y="747"/>
                  </a:cubicBezTo>
                  <a:lnTo>
                    <a:pt x="25" y="679"/>
                  </a:lnTo>
                  <a:cubicBezTo>
                    <a:pt x="80" y="684"/>
                    <a:pt x="125" y="729"/>
                    <a:pt x="130" y="784"/>
                  </a:cubicBezTo>
                  <a:lnTo>
                    <a:pt x="61" y="784"/>
                  </a:lnTo>
                  <a:close/>
                  <a:moveTo>
                    <a:pt x="278" y="425"/>
                  </a:moveTo>
                  <a:lnTo>
                    <a:pt x="278" y="478"/>
                  </a:lnTo>
                  <a:cubicBezTo>
                    <a:pt x="278" y="498"/>
                    <a:pt x="261" y="515"/>
                    <a:pt x="241" y="515"/>
                  </a:cubicBezTo>
                  <a:cubicBezTo>
                    <a:pt x="221" y="515"/>
                    <a:pt x="205" y="498"/>
                    <a:pt x="205" y="478"/>
                  </a:cubicBezTo>
                  <a:lnTo>
                    <a:pt x="205" y="425"/>
                  </a:lnTo>
                  <a:lnTo>
                    <a:pt x="278" y="425"/>
                  </a:lnTo>
                  <a:close/>
                  <a:moveTo>
                    <a:pt x="604" y="425"/>
                  </a:moveTo>
                  <a:lnTo>
                    <a:pt x="604" y="478"/>
                  </a:lnTo>
                  <a:cubicBezTo>
                    <a:pt x="604" y="498"/>
                    <a:pt x="588" y="515"/>
                    <a:pt x="568" y="515"/>
                  </a:cubicBezTo>
                  <a:cubicBezTo>
                    <a:pt x="548" y="515"/>
                    <a:pt x="531" y="498"/>
                    <a:pt x="531" y="478"/>
                  </a:cubicBezTo>
                  <a:lnTo>
                    <a:pt x="531" y="425"/>
                  </a:lnTo>
                  <a:lnTo>
                    <a:pt x="604" y="425"/>
                  </a:lnTo>
                  <a:close/>
                  <a:moveTo>
                    <a:pt x="32" y="138"/>
                  </a:moveTo>
                  <a:lnTo>
                    <a:pt x="32" y="138"/>
                  </a:lnTo>
                  <a:cubicBezTo>
                    <a:pt x="38" y="128"/>
                    <a:pt x="49" y="123"/>
                    <a:pt x="61" y="123"/>
                  </a:cubicBezTo>
                  <a:lnTo>
                    <a:pt x="747" y="123"/>
                  </a:lnTo>
                  <a:cubicBezTo>
                    <a:pt x="760" y="123"/>
                    <a:pt x="770" y="128"/>
                    <a:pt x="777" y="138"/>
                  </a:cubicBezTo>
                  <a:cubicBezTo>
                    <a:pt x="784" y="148"/>
                    <a:pt x="786" y="159"/>
                    <a:pt x="783" y="171"/>
                  </a:cubicBezTo>
                  <a:lnTo>
                    <a:pt x="708" y="394"/>
                  </a:lnTo>
                  <a:cubicBezTo>
                    <a:pt x="698" y="422"/>
                    <a:pt x="672" y="441"/>
                    <a:pt x="642" y="441"/>
                  </a:cubicBezTo>
                  <a:lnTo>
                    <a:pt x="629" y="441"/>
                  </a:lnTo>
                  <a:lnTo>
                    <a:pt x="629" y="412"/>
                  </a:lnTo>
                  <a:cubicBezTo>
                    <a:pt x="629" y="406"/>
                    <a:pt x="624" y="400"/>
                    <a:pt x="617" y="400"/>
                  </a:cubicBezTo>
                  <a:lnTo>
                    <a:pt x="519" y="400"/>
                  </a:lnTo>
                  <a:cubicBezTo>
                    <a:pt x="512" y="400"/>
                    <a:pt x="506" y="406"/>
                    <a:pt x="506" y="412"/>
                  </a:cubicBezTo>
                  <a:lnTo>
                    <a:pt x="506" y="441"/>
                  </a:lnTo>
                  <a:lnTo>
                    <a:pt x="302" y="441"/>
                  </a:lnTo>
                  <a:lnTo>
                    <a:pt x="302" y="412"/>
                  </a:lnTo>
                  <a:cubicBezTo>
                    <a:pt x="302" y="406"/>
                    <a:pt x="297" y="400"/>
                    <a:pt x="290" y="400"/>
                  </a:cubicBezTo>
                  <a:lnTo>
                    <a:pt x="192" y="400"/>
                  </a:lnTo>
                  <a:cubicBezTo>
                    <a:pt x="185" y="400"/>
                    <a:pt x="180" y="406"/>
                    <a:pt x="180" y="412"/>
                  </a:cubicBezTo>
                  <a:lnTo>
                    <a:pt x="180" y="441"/>
                  </a:lnTo>
                  <a:lnTo>
                    <a:pt x="166" y="441"/>
                  </a:lnTo>
                  <a:cubicBezTo>
                    <a:pt x="137" y="441"/>
                    <a:pt x="110" y="422"/>
                    <a:pt x="101" y="394"/>
                  </a:cubicBezTo>
                  <a:lnTo>
                    <a:pt x="27" y="171"/>
                  </a:lnTo>
                  <a:cubicBezTo>
                    <a:pt x="23" y="159"/>
                    <a:pt x="25" y="148"/>
                    <a:pt x="32" y="138"/>
                  </a:cubicBezTo>
                  <a:close/>
                  <a:moveTo>
                    <a:pt x="253" y="78"/>
                  </a:moveTo>
                  <a:lnTo>
                    <a:pt x="253" y="78"/>
                  </a:lnTo>
                  <a:cubicBezTo>
                    <a:pt x="253" y="48"/>
                    <a:pt x="277" y="24"/>
                    <a:pt x="306" y="24"/>
                  </a:cubicBezTo>
                  <a:lnTo>
                    <a:pt x="502" y="24"/>
                  </a:lnTo>
                  <a:cubicBezTo>
                    <a:pt x="532" y="24"/>
                    <a:pt x="556" y="48"/>
                    <a:pt x="556" y="78"/>
                  </a:cubicBezTo>
                  <a:lnTo>
                    <a:pt x="556" y="98"/>
                  </a:lnTo>
                  <a:lnTo>
                    <a:pt x="253" y="98"/>
                  </a:lnTo>
                  <a:lnTo>
                    <a:pt x="253" y="78"/>
                  </a:lnTo>
                  <a:close/>
                  <a:moveTo>
                    <a:pt x="797" y="124"/>
                  </a:moveTo>
                  <a:lnTo>
                    <a:pt x="797" y="124"/>
                  </a:lnTo>
                  <a:cubicBezTo>
                    <a:pt x="785" y="107"/>
                    <a:pt x="767" y="98"/>
                    <a:pt x="747" y="98"/>
                  </a:cubicBezTo>
                  <a:lnTo>
                    <a:pt x="580" y="98"/>
                  </a:lnTo>
                  <a:lnTo>
                    <a:pt x="580" y="78"/>
                  </a:lnTo>
                  <a:cubicBezTo>
                    <a:pt x="580" y="35"/>
                    <a:pt x="545" y="0"/>
                    <a:pt x="502" y="0"/>
                  </a:cubicBezTo>
                  <a:lnTo>
                    <a:pt x="306" y="0"/>
                  </a:lnTo>
                  <a:cubicBezTo>
                    <a:pt x="264" y="0"/>
                    <a:pt x="229" y="35"/>
                    <a:pt x="229" y="78"/>
                  </a:cubicBezTo>
                  <a:lnTo>
                    <a:pt x="229" y="98"/>
                  </a:lnTo>
                  <a:lnTo>
                    <a:pt x="61" y="98"/>
                  </a:lnTo>
                  <a:cubicBezTo>
                    <a:pt x="41" y="98"/>
                    <a:pt x="24" y="107"/>
                    <a:pt x="12" y="124"/>
                  </a:cubicBezTo>
                  <a:cubicBezTo>
                    <a:pt x="4" y="135"/>
                    <a:pt x="0" y="148"/>
                    <a:pt x="0" y="161"/>
                  </a:cubicBezTo>
                  <a:lnTo>
                    <a:pt x="0" y="747"/>
                  </a:lnTo>
                  <a:cubicBezTo>
                    <a:pt x="0" y="782"/>
                    <a:pt x="28" y="809"/>
                    <a:pt x="61" y="809"/>
                  </a:cubicBezTo>
                  <a:lnTo>
                    <a:pt x="748" y="809"/>
                  </a:lnTo>
                  <a:cubicBezTo>
                    <a:pt x="781" y="809"/>
                    <a:pt x="809" y="782"/>
                    <a:pt x="809" y="747"/>
                  </a:cubicBezTo>
                  <a:lnTo>
                    <a:pt x="809" y="161"/>
                  </a:lnTo>
                  <a:cubicBezTo>
                    <a:pt x="809" y="148"/>
                    <a:pt x="805" y="135"/>
                    <a:pt x="797" y="124"/>
                  </a:cubicBezTo>
                  <a:close/>
                </a:path>
              </a:pathLst>
            </a:custGeom>
            <a:solidFill>
              <a:schemeClr val="bg1"/>
            </a:solidFill>
            <a:ln>
              <a:noFill/>
            </a:ln>
            <a:effectLst/>
          </p:spPr>
          <p:txBody>
            <a:bodyPr wrap="none" anchor="ctr"/>
            <a:lstStyle/>
            <a:p>
              <a:pPr defTabSz="415814">
                <a:lnSpc>
                  <a:spcPct val="110000"/>
                </a:lnSpc>
              </a:pPr>
              <a:endParaRPr lang="en-US" sz="675" dirty="0">
                <a:solidFill>
                  <a:srgbClr val="494949"/>
                </a:solidFill>
                <a:latin typeface="Arial" panose="020B0604020202020204" pitchFamily="34" charset="0"/>
              </a:endParaRPr>
            </a:p>
          </p:txBody>
        </p:sp>
        <p:sp>
          <p:nvSpPr>
            <p:cNvPr id="53" name="Freeform 11">
              <a:extLst>
                <a:ext uri="{FF2B5EF4-FFF2-40B4-BE49-F238E27FC236}">
                  <a16:creationId xmlns:a16="http://schemas.microsoft.com/office/drawing/2014/main" id="{9DC839FA-E36D-0644-8910-BE646DA7E907}"/>
                </a:ext>
              </a:extLst>
            </p:cNvPr>
            <p:cNvSpPr>
              <a:spLocks noChangeAspect="1" noChangeArrowheads="1"/>
            </p:cNvSpPr>
            <p:nvPr/>
          </p:nvSpPr>
          <p:spPr bwMode="auto">
            <a:xfrm>
              <a:off x="3548244" y="2118034"/>
              <a:ext cx="384883" cy="510123"/>
            </a:xfrm>
            <a:custGeom>
              <a:avLst/>
              <a:gdLst>
                <a:gd name="T0" fmla="*/ 2147483646 w 614"/>
                <a:gd name="T1" fmla="*/ 2147483646 h 810"/>
                <a:gd name="T2" fmla="*/ 2147483646 w 614"/>
                <a:gd name="T3" fmla="*/ 2147483646 h 810"/>
                <a:gd name="T4" fmla="*/ 2147483646 w 614"/>
                <a:gd name="T5" fmla="*/ 2147483646 h 810"/>
                <a:gd name="T6" fmla="*/ 2147483646 w 614"/>
                <a:gd name="T7" fmla="*/ 2147483646 h 810"/>
                <a:gd name="T8" fmla="*/ 2147483646 w 614"/>
                <a:gd name="T9" fmla="*/ 2147483646 h 810"/>
                <a:gd name="T10" fmla="*/ 2147483646 w 614"/>
                <a:gd name="T11" fmla="*/ 2147483646 h 810"/>
                <a:gd name="T12" fmla="*/ 2147483646 w 614"/>
                <a:gd name="T13" fmla="*/ 2147483646 h 810"/>
                <a:gd name="T14" fmla="*/ 2147483646 w 614"/>
                <a:gd name="T15" fmla="*/ 2147483646 h 810"/>
                <a:gd name="T16" fmla="*/ 2147483646 w 614"/>
                <a:gd name="T17" fmla="*/ 2147483646 h 810"/>
                <a:gd name="T18" fmla="*/ 2147483646 w 614"/>
                <a:gd name="T19" fmla="*/ 2147483646 h 810"/>
                <a:gd name="T20" fmla="*/ 2147483646 w 614"/>
                <a:gd name="T21" fmla="*/ 2147483646 h 810"/>
                <a:gd name="T22" fmla="*/ 2147483646 w 614"/>
                <a:gd name="T23" fmla="*/ 2147483646 h 810"/>
                <a:gd name="T24" fmla="*/ 2147483646 w 614"/>
                <a:gd name="T25" fmla="*/ 2147483646 h 810"/>
                <a:gd name="T26" fmla="*/ 2147483646 w 614"/>
                <a:gd name="T27" fmla="*/ 2147483646 h 810"/>
                <a:gd name="T28" fmla="*/ 2147483646 w 614"/>
                <a:gd name="T29" fmla="*/ 2147483646 h 810"/>
                <a:gd name="T30" fmla="*/ 2147483646 w 614"/>
                <a:gd name="T31" fmla="*/ 2147483646 h 810"/>
                <a:gd name="T32" fmla="*/ 2147483646 w 614"/>
                <a:gd name="T33" fmla="*/ 2147483646 h 810"/>
                <a:gd name="T34" fmla="*/ 2147483646 w 614"/>
                <a:gd name="T35" fmla="*/ 2147483646 h 810"/>
                <a:gd name="T36" fmla="*/ 2147483646 w 614"/>
                <a:gd name="T37" fmla="*/ 2147483646 h 810"/>
                <a:gd name="T38" fmla="*/ 2147483646 w 614"/>
                <a:gd name="T39" fmla="*/ 2147483646 h 810"/>
                <a:gd name="T40" fmla="*/ 2147483646 w 614"/>
                <a:gd name="T41" fmla="*/ 2147483646 h 810"/>
                <a:gd name="T42" fmla="*/ 2147483646 w 614"/>
                <a:gd name="T43" fmla="*/ 2147483646 h 810"/>
                <a:gd name="T44" fmla="*/ 2147483646 w 614"/>
                <a:gd name="T45" fmla="*/ 2147483646 h 810"/>
                <a:gd name="T46" fmla="*/ 2147483646 w 614"/>
                <a:gd name="T47" fmla="*/ 2147483646 h 810"/>
                <a:gd name="T48" fmla="*/ 2147483646 w 614"/>
                <a:gd name="T49" fmla="*/ 2147483646 h 810"/>
                <a:gd name="T50" fmla="*/ 2147483646 w 614"/>
                <a:gd name="T51" fmla="*/ 2147483646 h 810"/>
                <a:gd name="T52" fmla="*/ 2147483646 w 614"/>
                <a:gd name="T53" fmla="*/ 2147483646 h 810"/>
                <a:gd name="T54" fmla="*/ 2147483646 w 614"/>
                <a:gd name="T55" fmla="*/ 2147483646 h 810"/>
                <a:gd name="T56" fmla="*/ 2147483646 w 614"/>
                <a:gd name="T57" fmla="*/ 2147483646 h 810"/>
                <a:gd name="T58" fmla="*/ 2147483646 w 614"/>
                <a:gd name="T59" fmla="*/ 2147483646 h 810"/>
                <a:gd name="T60" fmla="*/ 2147483646 w 614"/>
                <a:gd name="T61" fmla="*/ 2147483646 h 810"/>
                <a:gd name="T62" fmla="*/ 2147483646 w 614"/>
                <a:gd name="T63" fmla="*/ 2147483646 h 810"/>
                <a:gd name="T64" fmla="*/ 2147483646 w 614"/>
                <a:gd name="T65" fmla="*/ 2147483646 h 810"/>
                <a:gd name="T66" fmla="*/ 2147483646 w 614"/>
                <a:gd name="T67" fmla="*/ 2147483646 h 810"/>
                <a:gd name="T68" fmla="*/ 2147483646 w 614"/>
                <a:gd name="T69" fmla="*/ 2147483646 h 810"/>
                <a:gd name="T70" fmla="*/ 2147483646 w 614"/>
                <a:gd name="T71" fmla="*/ 2147483646 h 810"/>
                <a:gd name="T72" fmla="*/ 2147483646 w 614"/>
                <a:gd name="T73" fmla="*/ 2147483646 h 810"/>
                <a:gd name="T74" fmla="*/ 2147483646 w 614"/>
                <a:gd name="T75" fmla="*/ 2147483646 h 810"/>
                <a:gd name="T76" fmla="*/ 2147483646 w 614"/>
                <a:gd name="T77" fmla="*/ 2147483646 h 810"/>
                <a:gd name="T78" fmla="*/ 2147483646 w 614"/>
                <a:gd name="T79" fmla="*/ 2147483646 h 810"/>
                <a:gd name="T80" fmla="*/ 2147483646 w 614"/>
                <a:gd name="T81" fmla="*/ 2147483646 h 810"/>
                <a:gd name="T82" fmla="*/ 2147483646 w 614"/>
                <a:gd name="T83" fmla="*/ 2147483646 h 810"/>
                <a:gd name="T84" fmla="*/ 2147483646 w 614"/>
                <a:gd name="T85" fmla="*/ 2147483646 h 810"/>
                <a:gd name="T86" fmla="*/ 2147483646 w 614"/>
                <a:gd name="T87" fmla="*/ 0 h 810"/>
                <a:gd name="T88" fmla="*/ 2147483646 w 614"/>
                <a:gd name="T89" fmla="*/ 2147483646 h 810"/>
                <a:gd name="T90" fmla="*/ 2147483646 w 614"/>
                <a:gd name="T91" fmla="*/ 2147483646 h 810"/>
                <a:gd name="T92" fmla="*/ 2147483646 w 614"/>
                <a:gd name="T93" fmla="*/ 2147483646 h 810"/>
                <a:gd name="T94" fmla="*/ 2147483646 w 614"/>
                <a:gd name="T95" fmla="*/ 2147483646 h 810"/>
                <a:gd name="T96" fmla="*/ 2147483646 w 614"/>
                <a:gd name="T97" fmla="*/ 2147483646 h 810"/>
                <a:gd name="T98" fmla="*/ 2147483646 w 614"/>
                <a:gd name="T99" fmla="*/ 2147483646 h 8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4" h="810">
                  <a:moveTo>
                    <a:pt x="507" y="505"/>
                  </a:moveTo>
                  <a:lnTo>
                    <a:pt x="507" y="505"/>
                  </a:lnTo>
                  <a:cubicBezTo>
                    <a:pt x="485" y="527"/>
                    <a:pt x="470" y="553"/>
                    <a:pt x="462" y="582"/>
                  </a:cubicBezTo>
                  <a:lnTo>
                    <a:pt x="318" y="582"/>
                  </a:lnTo>
                  <a:lnTo>
                    <a:pt x="318" y="495"/>
                  </a:lnTo>
                  <a:cubicBezTo>
                    <a:pt x="327" y="500"/>
                    <a:pt x="337" y="502"/>
                    <a:pt x="348" y="502"/>
                  </a:cubicBezTo>
                  <a:cubicBezTo>
                    <a:pt x="368" y="502"/>
                    <a:pt x="387" y="494"/>
                    <a:pt x="400" y="478"/>
                  </a:cubicBezTo>
                  <a:cubicBezTo>
                    <a:pt x="412" y="463"/>
                    <a:pt x="418" y="443"/>
                    <a:pt x="414" y="423"/>
                  </a:cubicBezTo>
                  <a:cubicBezTo>
                    <a:pt x="409" y="396"/>
                    <a:pt x="387" y="373"/>
                    <a:pt x="359" y="369"/>
                  </a:cubicBezTo>
                  <a:cubicBezTo>
                    <a:pt x="344" y="366"/>
                    <a:pt x="330" y="369"/>
                    <a:pt x="318" y="375"/>
                  </a:cubicBezTo>
                  <a:lnTo>
                    <a:pt x="318" y="319"/>
                  </a:lnTo>
                  <a:lnTo>
                    <a:pt x="435" y="319"/>
                  </a:lnTo>
                  <a:cubicBezTo>
                    <a:pt x="439" y="319"/>
                    <a:pt x="442" y="317"/>
                    <a:pt x="445" y="314"/>
                  </a:cubicBezTo>
                  <a:cubicBezTo>
                    <a:pt x="447" y="311"/>
                    <a:pt x="448" y="307"/>
                    <a:pt x="447" y="303"/>
                  </a:cubicBezTo>
                  <a:cubicBezTo>
                    <a:pt x="447" y="301"/>
                    <a:pt x="445" y="299"/>
                    <a:pt x="443" y="297"/>
                  </a:cubicBezTo>
                  <a:cubicBezTo>
                    <a:pt x="432" y="287"/>
                    <a:pt x="427" y="274"/>
                    <a:pt x="428" y="260"/>
                  </a:cubicBezTo>
                  <a:cubicBezTo>
                    <a:pt x="430" y="240"/>
                    <a:pt x="447" y="224"/>
                    <a:pt x="466" y="222"/>
                  </a:cubicBezTo>
                  <a:cubicBezTo>
                    <a:pt x="478" y="220"/>
                    <a:pt x="490" y="224"/>
                    <a:pt x="499" y="232"/>
                  </a:cubicBezTo>
                  <a:cubicBezTo>
                    <a:pt x="508" y="240"/>
                    <a:pt x="513" y="252"/>
                    <a:pt x="513" y="264"/>
                  </a:cubicBezTo>
                  <a:cubicBezTo>
                    <a:pt x="513" y="277"/>
                    <a:pt x="508" y="289"/>
                    <a:pt x="498" y="297"/>
                  </a:cubicBezTo>
                  <a:cubicBezTo>
                    <a:pt x="494" y="300"/>
                    <a:pt x="493" y="306"/>
                    <a:pt x="495" y="310"/>
                  </a:cubicBezTo>
                  <a:cubicBezTo>
                    <a:pt x="497" y="316"/>
                    <a:pt x="501" y="319"/>
                    <a:pt x="506" y="319"/>
                  </a:cubicBezTo>
                  <a:lnTo>
                    <a:pt x="588" y="319"/>
                  </a:lnTo>
                  <a:cubicBezTo>
                    <a:pt x="584" y="389"/>
                    <a:pt x="556" y="454"/>
                    <a:pt x="507" y="505"/>
                  </a:cubicBezTo>
                  <a:close/>
                  <a:moveTo>
                    <a:pt x="457" y="628"/>
                  </a:moveTo>
                  <a:lnTo>
                    <a:pt x="457" y="712"/>
                  </a:lnTo>
                  <a:cubicBezTo>
                    <a:pt x="457" y="714"/>
                    <a:pt x="455" y="716"/>
                    <a:pt x="452" y="716"/>
                  </a:cubicBezTo>
                  <a:lnTo>
                    <a:pt x="158" y="716"/>
                  </a:lnTo>
                  <a:cubicBezTo>
                    <a:pt x="156" y="716"/>
                    <a:pt x="154" y="714"/>
                    <a:pt x="154" y="712"/>
                  </a:cubicBezTo>
                  <a:lnTo>
                    <a:pt x="154" y="674"/>
                  </a:lnTo>
                  <a:lnTo>
                    <a:pt x="404" y="674"/>
                  </a:lnTo>
                  <a:cubicBezTo>
                    <a:pt x="410" y="674"/>
                    <a:pt x="416" y="669"/>
                    <a:pt x="416" y="662"/>
                  </a:cubicBezTo>
                  <a:cubicBezTo>
                    <a:pt x="416" y="655"/>
                    <a:pt x="410" y="650"/>
                    <a:pt x="404" y="650"/>
                  </a:cubicBezTo>
                  <a:lnTo>
                    <a:pt x="154" y="650"/>
                  </a:lnTo>
                  <a:lnTo>
                    <a:pt x="154" y="625"/>
                  </a:lnTo>
                  <a:cubicBezTo>
                    <a:pt x="154" y="619"/>
                    <a:pt x="154" y="613"/>
                    <a:pt x="154" y="607"/>
                  </a:cubicBezTo>
                  <a:lnTo>
                    <a:pt x="458" y="607"/>
                  </a:lnTo>
                  <a:cubicBezTo>
                    <a:pt x="457" y="614"/>
                    <a:pt x="457" y="621"/>
                    <a:pt x="457" y="628"/>
                  </a:cubicBezTo>
                  <a:lnTo>
                    <a:pt x="368" y="784"/>
                  </a:lnTo>
                  <a:lnTo>
                    <a:pt x="243" y="784"/>
                  </a:lnTo>
                  <a:cubicBezTo>
                    <a:pt x="216" y="784"/>
                    <a:pt x="194" y="765"/>
                    <a:pt x="188" y="740"/>
                  </a:cubicBezTo>
                  <a:lnTo>
                    <a:pt x="422" y="740"/>
                  </a:lnTo>
                  <a:cubicBezTo>
                    <a:pt x="417" y="765"/>
                    <a:pt x="394" y="784"/>
                    <a:pt x="368" y="784"/>
                  </a:cubicBezTo>
                  <a:lnTo>
                    <a:pt x="457" y="628"/>
                  </a:lnTo>
                  <a:close/>
                  <a:moveTo>
                    <a:pt x="105" y="503"/>
                  </a:moveTo>
                  <a:lnTo>
                    <a:pt x="105" y="503"/>
                  </a:lnTo>
                  <a:cubicBezTo>
                    <a:pt x="56" y="453"/>
                    <a:pt x="28" y="388"/>
                    <a:pt x="25" y="319"/>
                  </a:cubicBezTo>
                  <a:lnTo>
                    <a:pt x="141" y="319"/>
                  </a:lnTo>
                  <a:cubicBezTo>
                    <a:pt x="148" y="319"/>
                    <a:pt x="153" y="314"/>
                    <a:pt x="154" y="308"/>
                  </a:cubicBezTo>
                  <a:cubicBezTo>
                    <a:pt x="154" y="304"/>
                    <a:pt x="152" y="300"/>
                    <a:pt x="149" y="297"/>
                  </a:cubicBezTo>
                  <a:cubicBezTo>
                    <a:pt x="138" y="287"/>
                    <a:pt x="132" y="272"/>
                    <a:pt x="135" y="257"/>
                  </a:cubicBezTo>
                  <a:cubicBezTo>
                    <a:pt x="137" y="239"/>
                    <a:pt x="152" y="225"/>
                    <a:pt x="169" y="222"/>
                  </a:cubicBezTo>
                  <a:cubicBezTo>
                    <a:pt x="182" y="219"/>
                    <a:pt x="195" y="223"/>
                    <a:pt x="204" y="231"/>
                  </a:cubicBezTo>
                  <a:cubicBezTo>
                    <a:pt x="214" y="239"/>
                    <a:pt x="220" y="252"/>
                    <a:pt x="220" y="264"/>
                  </a:cubicBezTo>
                  <a:cubicBezTo>
                    <a:pt x="220" y="277"/>
                    <a:pt x="214" y="289"/>
                    <a:pt x="204" y="297"/>
                  </a:cubicBezTo>
                  <a:cubicBezTo>
                    <a:pt x="200" y="300"/>
                    <a:pt x="199" y="306"/>
                    <a:pt x="200" y="310"/>
                  </a:cubicBezTo>
                  <a:cubicBezTo>
                    <a:pt x="202" y="316"/>
                    <a:pt x="207" y="319"/>
                    <a:pt x="212" y="319"/>
                  </a:cubicBezTo>
                  <a:lnTo>
                    <a:pt x="293" y="319"/>
                  </a:lnTo>
                  <a:lnTo>
                    <a:pt x="293" y="400"/>
                  </a:lnTo>
                  <a:cubicBezTo>
                    <a:pt x="293" y="403"/>
                    <a:pt x="295" y="406"/>
                    <a:pt x="297" y="409"/>
                  </a:cubicBezTo>
                  <a:cubicBezTo>
                    <a:pt x="300" y="411"/>
                    <a:pt x="303" y="412"/>
                    <a:pt x="306" y="412"/>
                  </a:cubicBezTo>
                  <a:cubicBezTo>
                    <a:pt x="310" y="411"/>
                    <a:pt x="313" y="410"/>
                    <a:pt x="315" y="407"/>
                  </a:cubicBezTo>
                  <a:cubicBezTo>
                    <a:pt x="325" y="396"/>
                    <a:pt x="340" y="390"/>
                    <a:pt x="355" y="393"/>
                  </a:cubicBezTo>
                  <a:cubicBezTo>
                    <a:pt x="373" y="396"/>
                    <a:pt x="387" y="410"/>
                    <a:pt x="390" y="427"/>
                  </a:cubicBezTo>
                  <a:cubicBezTo>
                    <a:pt x="392" y="440"/>
                    <a:pt x="389" y="452"/>
                    <a:pt x="381" y="462"/>
                  </a:cubicBezTo>
                  <a:cubicBezTo>
                    <a:pt x="364" y="482"/>
                    <a:pt x="331" y="482"/>
                    <a:pt x="315" y="462"/>
                  </a:cubicBezTo>
                  <a:cubicBezTo>
                    <a:pt x="311" y="458"/>
                    <a:pt x="306" y="457"/>
                    <a:pt x="301" y="459"/>
                  </a:cubicBezTo>
                  <a:cubicBezTo>
                    <a:pt x="296" y="461"/>
                    <a:pt x="293" y="465"/>
                    <a:pt x="293" y="470"/>
                  </a:cubicBezTo>
                  <a:lnTo>
                    <a:pt x="293" y="582"/>
                  </a:lnTo>
                  <a:lnTo>
                    <a:pt x="149" y="582"/>
                  </a:lnTo>
                  <a:cubicBezTo>
                    <a:pt x="142" y="553"/>
                    <a:pt x="126" y="525"/>
                    <a:pt x="105" y="503"/>
                  </a:cubicBezTo>
                  <a:lnTo>
                    <a:pt x="293" y="25"/>
                  </a:lnTo>
                  <a:lnTo>
                    <a:pt x="293" y="105"/>
                  </a:lnTo>
                  <a:cubicBezTo>
                    <a:pt x="293" y="110"/>
                    <a:pt x="296" y="114"/>
                    <a:pt x="299" y="116"/>
                  </a:cubicBezTo>
                  <a:cubicBezTo>
                    <a:pt x="303" y="118"/>
                    <a:pt x="308" y="118"/>
                    <a:pt x="311" y="116"/>
                  </a:cubicBezTo>
                  <a:cubicBezTo>
                    <a:pt x="313" y="115"/>
                    <a:pt x="314" y="114"/>
                    <a:pt x="315" y="114"/>
                  </a:cubicBezTo>
                  <a:cubicBezTo>
                    <a:pt x="324" y="103"/>
                    <a:pt x="337" y="97"/>
                    <a:pt x="352" y="98"/>
                  </a:cubicBezTo>
                  <a:cubicBezTo>
                    <a:pt x="372" y="100"/>
                    <a:pt x="388" y="117"/>
                    <a:pt x="390" y="136"/>
                  </a:cubicBezTo>
                  <a:cubicBezTo>
                    <a:pt x="392" y="148"/>
                    <a:pt x="388" y="161"/>
                    <a:pt x="380" y="169"/>
                  </a:cubicBezTo>
                  <a:cubicBezTo>
                    <a:pt x="363" y="188"/>
                    <a:pt x="331" y="188"/>
                    <a:pt x="315" y="168"/>
                  </a:cubicBezTo>
                  <a:cubicBezTo>
                    <a:pt x="311" y="165"/>
                    <a:pt x="306" y="163"/>
                    <a:pt x="301" y="165"/>
                  </a:cubicBezTo>
                  <a:cubicBezTo>
                    <a:pt x="296" y="166"/>
                    <a:pt x="293" y="171"/>
                    <a:pt x="293" y="176"/>
                  </a:cubicBezTo>
                  <a:lnTo>
                    <a:pt x="293" y="294"/>
                  </a:lnTo>
                  <a:lnTo>
                    <a:pt x="237" y="294"/>
                  </a:lnTo>
                  <a:cubicBezTo>
                    <a:pt x="242" y="285"/>
                    <a:pt x="244" y="275"/>
                    <a:pt x="244" y="264"/>
                  </a:cubicBezTo>
                  <a:cubicBezTo>
                    <a:pt x="244" y="244"/>
                    <a:pt x="235" y="225"/>
                    <a:pt x="220" y="212"/>
                  </a:cubicBezTo>
                  <a:cubicBezTo>
                    <a:pt x="205" y="199"/>
                    <a:pt x="185" y="194"/>
                    <a:pt x="165" y="198"/>
                  </a:cubicBezTo>
                  <a:cubicBezTo>
                    <a:pt x="137" y="202"/>
                    <a:pt x="115" y="225"/>
                    <a:pt x="110" y="253"/>
                  </a:cubicBezTo>
                  <a:cubicBezTo>
                    <a:pt x="108" y="268"/>
                    <a:pt x="110" y="282"/>
                    <a:pt x="116" y="294"/>
                  </a:cubicBezTo>
                  <a:lnTo>
                    <a:pt x="25" y="294"/>
                  </a:lnTo>
                  <a:cubicBezTo>
                    <a:pt x="32" y="149"/>
                    <a:pt x="148" y="32"/>
                    <a:pt x="293" y="25"/>
                  </a:cubicBezTo>
                  <a:lnTo>
                    <a:pt x="105" y="503"/>
                  </a:lnTo>
                  <a:close/>
                  <a:moveTo>
                    <a:pt x="318" y="25"/>
                  </a:moveTo>
                  <a:lnTo>
                    <a:pt x="318" y="25"/>
                  </a:lnTo>
                  <a:cubicBezTo>
                    <a:pt x="464" y="31"/>
                    <a:pt x="582" y="148"/>
                    <a:pt x="588" y="294"/>
                  </a:cubicBezTo>
                  <a:lnTo>
                    <a:pt x="531" y="294"/>
                  </a:lnTo>
                  <a:cubicBezTo>
                    <a:pt x="536" y="285"/>
                    <a:pt x="538" y="275"/>
                    <a:pt x="538" y="264"/>
                  </a:cubicBezTo>
                  <a:cubicBezTo>
                    <a:pt x="538" y="245"/>
                    <a:pt x="530" y="226"/>
                    <a:pt x="516" y="214"/>
                  </a:cubicBezTo>
                  <a:cubicBezTo>
                    <a:pt x="502" y="201"/>
                    <a:pt x="482" y="195"/>
                    <a:pt x="463" y="197"/>
                  </a:cubicBezTo>
                  <a:cubicBezTo>
                    <a:pt x="432" y="200"/>
                    <a:pt x="407" y="226"/>
                    <a:pt x="404" y="258"/>
                  </a:cubicBezTo>
                  <a:cubicBezTo>
                    <a:pt x="402" y="270"/>
                    <a:pt x="405" y="283"/>
                    <a:pt x="411" y="294"/>
                  </a:cubicBezTo>
                  <a:lnTo>
                    <a:pt x="318" y="294"/>
                  </a:lnTo>
                  <a:lnTo>
                    <a:pt x="318" y="201"/>
                  </a:lnTo>
                  <a:cubicBezTo>
                    <a:pt x="343" y="214"/>
                    <a:pt x="378" y="208"/>
                    <a:pt x="398" y="186"/>
                  </a:cubicBezTo>
                  <a:cubicBezTo>
                    <a:pt x="411" y="172"/>
                    <a:pt x="417" y="152"/>
                    <a:pt x="415" y="134"/>
                  </a:cubicBezTo>
                  <a:cubicBezTo>
                    <a:pt x="411" y="102"/>
                    <a:pt x="386" y="77"/>
                    <a:pt x="354" y="74"/>
                  </a:cubicBezTo>
                  <a:cubicBezTo>
                    <a:pt x="341" y="73"/>
                    <a:pt x="329" y="75"/>
                    <a:pt x="318" y="81"/>
                  </a:cubicBezTo>
                  <a:lnTo>
                    <a:pt x="318" y="25"/>
                  </a:lnTo>
                  <a:close/>
                  <a:moveTo>
                    <a:pt x="307" y="0"/>
                  </a:moveTo>
                  <a:lnTo>
                    <a:pt x="307" y="0"/>
                  </a:lnTo>
                  <a:cubicBezTo>
                    <a:pt x="138" y="0"/>
                    <a:pt x="0" y="138"/>
                    <a:pt x="0" y="306"/>
                  </a:cubicBezTo>
                  <a:cubicBezTo>
                    <a:pt x="0" y="387"/>
                    <a:pt x="31" y="463"/>
                    <a:pt x="87" y="521"/>
                  </a:cubicBezTo>
                  <a:cubicBezTo>
                    <a:pt x="115" y="548"/>
                    <a:pt x="130" y="585"/>
                    <a:pt x="130" y="625"/>
                  </a:cubicBezTo>
                  <a:lnTo>
                    <a:pt x="130" y="712"/>
                  </a:lnTo>
                  <a:cubicBezTo>
                    <a:pt x="130" y="727"/>
                    <a:pt x="142" y="740"/>
                    <a:pt x="158" y="740"/>
                  </a:cubicBezTo>
                  <a:lnTo>
                    <a:pt x="164" y="740"/>
                  </a:lnTo>
                  <a:cubicBezTo>
                    <a:pt x="169" y="779"/>
                    <a:pt x="203" y="809"/>
                    <a:pt x="243" y="809"/>
                  </a:cubicBezTo>
                  <a:lnTo>
                    <a:pt x="368" y="809"/>
                  </a:lnTo>
                  <a:cubicBezTo>
                    <a:pt x="408" y="809"/>
                    <a:pt x="441" y="779"/>
                    <a:pt x="447" y="740"/>
                  </a:cubicBezTo>
                  <a:lnTo>
                    <a:pt x="452" y="740"/>
                  </a:lnTo>
                  <a:cubicBezTo>
                    <a:pt x="468" y="740"/>
                    <a:pt x="481" y="727"/>
                    <a:pt x="481" y="712"/>
                  </a:cubicBezTo>
                  <a:lnTo>
                    <a:pt x="481" y="628"/>
                  </a:lnTo>
                  <a:cubicBezTo>
                    <a:pt x="481" y="588"/>
                    <a:pt x="497" y="550"/>
                    <a:pt x="524" y="522"/>
                  </a:cubicBezTo>
                  <a:cubicBezTo>
                    <a:pt x="582" y="464"/>
                    <a:pt x="613" y="387"/>
                    <a:pt x="613" y="306"/>
                  </a:cubicBezTo>
                  <a:cubicBezTo>
                    <a:pt x="613" y="138"/>
                    <a:pt x="475" y="0"/>
                    <a:pt x="307" y="0"/>
                  </a:cubicBezTo>
                  <a:close/>
                </a:path>
              </a:pathLst>
            </a:custGeom>
            <a:solidFill>
              <a:schemeClr val="bg1"/>
            </a:solidFill>
            <a:ln>
              <a:noFill/>
            </a:ln>
            <a:effectLst/>
          </p:spPr>
          <p:txBody>
            <a:bodyPr wrap="none" anchor="ctr"/>
            <a:lstStyle/>
            <a:p>
              <a:pPr defTabSz="415814">
                <a:lnSpc>
                  <a:spcPct val="110000"/>
                </a:lnSpc>
              </a:pPr>
              <a:endParaRPr lang="en-US" sz="675" dirty="0">
                <a:solidFill>
                  <a:srgbClr val="494949"/>
                </a:solidFill>
                <a:latin typeface="Arial" panose="020B0604020202020204" pitchFamily="34" charset="0"/>
              </a:endParaRPr>
            </a:p>
          </p:txBody>
        </p:sp>
        <p:sp>
          <p:nvSpPr>
            <p:cNvPr id="54" name="Freeform 943">
              <a:extLst>
                <a:ext uri="{FF2B5EF4-FFF2-40B4-BE49-F238E27FC236}">
                  <a16:creationId xmlns:a16="http://schemas.microsoft.com/office/drawing/2014/main" id="{644C6E9A-9B47-964C-8F6B-11CBAE73AD56}"/>
                </a:ext>
              </a:extLst>
            </p:cNvPr>
            <p:cNvSpPr>
              <a:spLocks noChangeAspect="1" noChangeArrowheads="1"/>
            </p:cNvSpPr>
            <p:nvPr/>
          </p:nvSpPr>
          <p:spPr bwMode="auto">
            <a:xfrm>
              <a:off x="3502998" y="3874219"/>
              <a:ext cx="475376" cy="475376"/>
            </a:xfrm>
            <a:custGeom>
              <a:avLst/>
              <a:gdLst>
                <a:gd name="T0" fmla="*/ 2274359 w 291740"/>
                <a:gd name="T1" fmla="*/ 3672369 h 291739"/>
                <a:gd name="T2" fmla="*/ 2091526 w 291740"/>
                <a:gd name="T3" fmla="*/ 3672369 h 291739"/>
                <a:gd name="T4" fmla="*/ 1891668 w 291740"/>
                <a:gd name="T5" fmla="*/ 2482001 h 291739"/>
                <a:gd name="T6" fmla="*/ 2411324 w 291740"/>
                <a:gd name="T7" fmla="*/ 3900877 h 291739"/>
                <a:gd name="T8" fmla="*/ 1891668 w 291740"/>
                <a:gd name="T9" fmla="*/ 2482001 h 291739"/>
                <a:gd name="T10" fmla="*/ 2894341 w 291740"/>
                <a:gd name="T11" fmla="*/ 910378 h 291739"/>
                <a:gd name="T12" fmla="*/ 997083 w 291740"/>
                <a:gd name="T13" fmla="*/ 2919157 h 291739"/>
                <a:gd name="T14" fmla="*/ 4207263 w 291740"/>
                <a:gd name="T15" fmla="*/ 4323173 h 291739"/>
                <a:gd name="T16" fmla="*/ 4329919 w 291740"/>
                <a:gd name="T17" fmla="*/ 4452775 h 291739"/>
                <a:gd name="T18" fmla="*/ 823928 w 291740"/>
                <a:gd name="T19" fmla="*/ 2919157 h 291739"/>
                <a:gd name="T20" fmla="*/ 3436152 w 291740"/>
                <a:gd name="T21" fmla="*/ 789399 h 291739"/>
                <a:gd name="T22" fmla="*/ 3291791 w 291740"/>
                <a:gd name="T23" fmla="*/ 1394422 h 291739"/>
                <a:gd name="T24" fmla="*/ 2591732 w 291740"/>
                <a:gd name="T25" fmla="*/ 3900877 h 291739"/>
                <a:gd name="T26" fmla="*/ 4749683 w 291740"/>
                <a:gd name="T27" fmla="*/ 3670424 h 291739"/>
                <a:gd name="T28" fmla="*/ 4713581 w 291740"/>
                <a:gd name="T29" fmla="*/ 3483131 h 291739"/>
                <a:gd name="T30" fmla="*/ 4973387 w 291740"/>
                <a:gd name="T31" fmla="*/ 3209433 h 291739"/>
                <a:gd name="T32" fmla="*/ 4886801 w 291740"/>
                <a:gd name="T33" fmla="*/ 2978965 h 291739"/>
                <a:gd name="T34" fmla="*/ 5016700 w 291740"/>
                <a:gd name="T35" fmla="*/ 2734067 h 291739"/>
                <a:gd name="T36" fmla="*/ 4807422 w 291740"/>
                <a:gd name="T37" fmla="*/ 2482001 h 291739"/>
                <a:gd name="T38" fmla="*/ 4987812 w 291740"/>
                <a:gd name="T39" fmla="*/ 2193889 h 291739"/>
                <a:gd name="T40" fmla="*/ 3804205 w 291740"/>
                <a:gd name="T41" fmla="*/ 1992211 h 291739"/>
                <a:gd name="T42" fmla="*/ 3717620 w 291740"/>
                <a:gd name="T43" fmla="*/ 1884190 h 291739"/>
                <a:gd name="T44" fmla="*/ 3436152 w 291740"/>
                <a:gd name="T45" fmla="*/ 789399 h 291739"/>
                <a:gd name="T46" fmla="*/ 3948557 w 291740"/>
                <a:gd name="T47" fmla="*/ 1300793 h 291739"/>
                <a:gd name="T48" fmla="*/ 4814610 w 291740"/>
                <a:gd name="T49" fmla="*/ 1819336 h 291739"/>
                <a:gd name="T50" fmla="*/ 5074439 w 291740"/>
                <a:gd name="T51" fmla="*/ 2467599 h 291739"/>
                <a:gd name="T52" fmla="*/ 5088891 w 291740"/>
                <a:gd name="T53" fmla="*/ 3000571 h 291739"/>
                <a:gd name="T54" fmla="*/ 4915670 w 291740"/>
                <a:gd name="T55" fmla="*/ 3569584 h 291739"/>
                <a:gd name="T56" fmla="*/ 4554813 w 291740"/>
                <a:gd name="T57" fmla="*/ 4080958 h 291739"/>
                <a:gd name="T58" fmla="*/ 1797849 w 291740"/>
                <a:gd name="T59" fmla="*/ 4080958 h 291739"/>
                <a:gd name="T60" fmla="*/ 1711240 w 291740"/>
                <a:gd name="T61" fmla="*/ 2388356 h 291739"/>
                <a:gd name="T62" fmla="*/ 2461848 w 291740"/>
                <a:gd name="T63" fmla="*/ 2301936 h 291739"/>
                <a:gd name="T64" fmla="*/ 3075300 w 291740"/>
                <a:gd name="T65" fmla="*/ 753415 h 291739"/>
                <a:gd name="T66" fmla="*/ 3443364 w 291740"/>
                <a:gd name="T67" fmla="*/ 609356 h 291739"/>
                <a:gd name="T68" fmla="*/ 179943 w 291740"/>
                <a:gd name="T69" fmla="*/ 2915579 h 291739"/>
                <a:gd name="T70" fmla="*/ 5643767 w 291740"/>
                <a:gd name="T71" fmla="*/ 2915579 h 291739"/>
                <a:gd name="T72" fmla="*/ 2908273 w 291740"/>
                <a:gd name="T73" fmla="*/ 0 h 291739"/>
                <a:gd name="T74" fmla="*/ 2908273 w 291740"/>
                <a:gd name="T75" fmla="*/ 5823931 h 291739"/>
                <a:gd name="T76" fmla="*/ 2908273 w 291740"/>
                <a:gd name="T77" fmla="*/ 0 h 291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1740" h="291739">
                  <a:moveTo>
                    <a:pt x="109171" y="179388"/>
                  </a:moveTo>
                  <a:cubicBezTo>
                    <a:pt x="111736" y="179388"/>
                    <a:pt x="113934" y="181674"/>
                    <a:pt x="113934" y="183960"/>
                  </a:cubicBezTo>
                  <a:cubicBezTo>
                    <a:pt x="113934" y="186627"/>
                    <a:pt x="111736" y="188532"/>
                    <a:pt x="109171" y="188532"/>
                  </a:cubicBezTo>
                  <a:cubicBezTo>
                    <a:pt x="106607" y="188532"/>
                    <a:pt x="104775" y="186627"/>
                    <a:pt x="104775" y="183960"/>
                  </a:cubicBezTo>
                  <a:cubicBezTo>
                    <a:pt x="104775" y="181674"/>
                    <a:pt x="106607" y="179388"/>
                    <a:pt x="109171" y="179388"/>
                  </a:cubicBezTo>
                  <a:close/>
                  <a:moveTo>
                    <a:pt x="94763" y="124331"/>
                  </a:moveTo>
                  <a:lnTo>
                    <a:pt x="94763" y="195407"/>
                  </a:lnTo>
                  <a:lnTo>
                    <a:pt x="120795" y="195407"/>
                  </a:lnTo>
                  <a:lnTo>
                    <a:pt x="120795" y="124331"/>
                  </a:lnTo>
                  <a:lnTo>
                    <a:pt x="94763" y="124331"/>
                  </a:lnTo>
                  <a:close/>
                  <a:moveTo>
                    <a:pt x="140655" y="41636"/>
                  </a:moveTo>
                  <a:cubicBezTo>
                    <a:pt x="143185" y="41275"/>
                    <a:pt x="144992" y="43439"/>
                    <a:pt x="144992" y="45603"/>
                  </a:cubicBezTo>
                  <a:cubicBezTo>
                    <a:pt x="145353" y="48128"/>
                    <a:pt x="143546" y="50292"/>
                    <a:pt x="141017" y="50292"/>
                  </a:cubicBezTo>
                  <a:cubicBezTo>
                    <a:pt x="90061" y="52816"/>
                    <a:pt x="49948" y="95015"/>
                    <a:pt x="49948" y="146230"/>
                  </a:cubicBezTo>
                  <a:cubicBezTo>
                    <a:pt x="49948" y="198888"/>
                    <a:pt x="92953" y="241808"/>
                    <a:pt x="145715" y="241808"/>
                  </a:cubicBezTo>
                  <a:cubicBezTo>
                    <a:pt x="169927" y="241808"/>
                    <a:pt x="193056" y="232791"/>
                    <a:pt x="210763" y="216561"/>
                  </a:cubicBezTo>
                  <a:cubicBezTo>
                    <a:pt x="212570" y="214758"/>
                    <a:pt x="215461" y="215119"/>
                    <a:pt x="217268" y="216561"/>
                  </a:cubicBezTo>
                  <a:cubicBezTo>
                    <a:pt x="218714" y="218725"/>
                    <a:pt x="218714" y="221250"/>
                    <a:pt x="216907" y="223053"/>
                  </a:cubicBezTo>
                  <a:cubicBezTo>
                    <a:pt x="197754" y="240726"/>
                    <a:pt x="172457" y="250464"/>
                    <a:pt x="145715" y="250464"/>
                  </a:cubicBezTo>
                  <a:cubicBezTo>
                    <a:pt x="88255" y="250464"/>
                    <a:pt x="41275" y="203577"/>
                    <a:pt x="41275" y="146230"/>
                  </a:cubicBezTo>
                  <a:cubicBezTo>
                    <a:pt x="41275" y="90326"/>
                    <a:pt x="84641" y="44521"/>
                    <a:pt x="140655" y="41636"/>
                  </a:cubicBezTo>
                  <a:close/>
                  <a:moveTo>
                    <a:pt x="172134" y="39544"/>
                  </a:moveTo>
                  <a:cubicBezTo>
                    <a:pt x="168157" y="39183"/>
                    <a:pt x="165264" y="39544"/>
                    <a:pt x="163095" y="39904"/>
                  </a:cubicBezTo>
                  <a:cubicBezTo>
                    <a:pt x="164903" y="47481"/>
                    <a:pt x="167072" y="62995"/>
                    <a:pt x="164903" y="69850"/>
                  </a:cubicBezTo>
                  <a:cubicBezTo>
                    <a:pt x="157672" y="90777"/>
                    <a:pt x="135618" y="115311"/>
                    <a:pt x="129833" y="121444"/>
                  </a:cubicBezTo>
                  <a:lnTo>
                    <a:pt x="129833" y="195407"/>
                  </a:lnTo>
                  <a:lnTo>
                    <a:pt x="227088" y="195407"/>
                  </a:lnTo>
                  <a:cubicBezTo>
                    <a:pt x="233234" y="195047"/>
                    <a:pt x="237935" y="189995"/>
                    <a:pt x="237935" y="183862"/>
                  </a:cubicBezTo>
                  <a:cubicBezTo>
                    <a:pt x="237935" y="182058"/>
                    <a:pt x="237573" y="179893"/>
                    <a:pt x="236488" y="178450"/>
                  </a:cubicBezTo>
                  <a:cubicBezTo>
                    <a:pt x="235765" y="177007"/>
                    <a:pt x="235765" y="175564"/>
                    <a:pt x="236127" y="174481"/>
                  </a:cubicBezTo>
                  <a:cubicBezTo>
                    <a:pt x="236850" y="173038"/>
                    <a:pt x="237935" y="172316"/>
                    <a:pt x="239381" y="171956"/>
                  </a:cubicBezTo>
                  <a:cubicBezTo>
                    <a:pt x="245165" y="170873"/>
                    <a:pt x="249142" y="166183"/>
                    <a:pt x="249142" y="160771"/>
                  </a:cubicBezTo>
                  <a:cubicBezTo>
                    <a:pt x="249142" y="157885"/>
                    <a:pt x="248058" y="154998"/>
                    <a:pt x="245888" y="152833"/>
                  </a:cubicBezTo>
                  <a:cubicBezTo>
                    <a:pt x="244804" y="151751"/>
                    <a:pt x="244442" y="150669"/>
                    <a:pt x="244804" y="149225"/>
                  </a:cubicBezTo>
                  <a:cubicBezTo>
                    <a:pt x="244804" y="148143"/>
                    <a:pt x="245527" y="147061"/>
                    <a:pt x="246612" y="146339"/>
                  </a:cubicBezTo>
                  <a:cubicBezTo>
                    <a:pt x="249504" y="144174"/>
                    <a:pt x="251312" y="140566"/>
                    <a:pt x="251312" y="136958"/>
                  </a:cubicBezTo>
                  <a:cubicBezTo>
                    <a:pt x="251312" y="131186"/>
                    <a:pt x="247335" y="128660"/>
                    <a:pt x="245165" y="128660"/>
                  </a:cubicBezTo>
                  <a:cubicBezTo>
                    <a:pt x="242635" y="128660"/>
                    <a:pt x="240827" y="126856"/>
                    <a:pt x="240827" y="124331"/>
                  </a:cubicBezTo>
                  <a:cubicBezTo>
                    <a:pt x="240827" y="121805"/>
                    <a:pt x="242635" y="119640"/>
                    <a:pt x="245165" y="119640"/>
                  </a:cubicBezTo>
                  <a:cubicBezTo>
                    <a:pt x="245888" y="119640"/>
                    <a:pt x="249865" y="117115"/>
                    <a:pt x="249865" y="109899"/>
                  </a:cubicBezTo>
                  <a:cubicBezTo>
                    <a:pt x="249865" y="104126"/>
                    <a:pt x="245527" y="99796"/>
                    <a:pt x="241188" y="99796"/>
                  </a:cubicBezTo>
                  <a:lnTo>
                    <a:pt x="190572" y="99796"/>
                  </a:lnTo>
                  <a:cubicBezTo>
                    <a:pt x="189126" y="99796"/>
                    <a:pt x="188042" y="99075"/>
                    <a:pt x="186957" y="97993"/>
                  </a:cubicBezTo>
                  <a:cubicBezTo>
                    <a:pt x="186234" y="96910"/>
                    <a:pt x="185872" y="95467"/>
                    <a:pt x="186234" y="94385"/>
                  </a:cubicBezTo>
                  <a:cubicBezTo>
                    <a:pt x="187680" y="90055"/>
                    <a:pt x="190211" y="78870"/>
                    <a:pt x="189126" y="65882"/>
                  </a:cubicBezTo>
                  <a:cubicBezTo>
                    <a:pt x="187680" y="50728"/>
                    <a:pt x="180449" y="39544"/>
                    <a:pt x="172134" y="39544"/>
                  </a:cubicBezTo>
                  <a:close/>
                  <a:moveTo>
                    <a:pt x="172495" y="30524"/>
                  </a:moveTo>
                  <a:cubicBezTo>
                    <a:pt x="185872" y="31245"/>
                    <a:pt x="195996" y="44956"/>
                    <a:pt x="197803" y="65160"/>
                  </a:cubicBezTo>
                  <a:cubicBezTo>
                    <a:pt x="198888" y="75623"/>
                    <a:pt x="197442" y="85004"/>
                    <a:pt x="195996" y="91137"/>
                  </a:cubicBezTo>
                  <a:lnTo>
                    <a:pt x="241188" y="91137"/>
                  </a:lnTo>
                  <a:cubicBezTo>
                    <a:pt x="250588" y="91137"/>
                    <a:pt x="258904" y="99436"/>
                    <a:pt x="258904" y="109899"/>
                  </a:cubicBezTo>
                  <a:cubicBezTo>
                    <a:pt x="258904" y="116032"/>
                    <a:pt x="257096" y="120362"/>
                    <a:pt x="254204" y="123609"/>
                  </a:cubicBezTo>
                  <a:cubicBezTo>
                    <a:pt x="257819" y="126495"/>
                    <a:pt x="259989" y="131186"/>
                    <a:pt x="259989" y="136958"/>
                  </a:cubicBezTo>
                  <a:cubicBezTo>
                    <a:pt x="259989" y="142010"/>
                    <a:pt x="258181" y="146700"/>
                    <a:pt x="254927" y="150308"/>
                  </a:cubicBezTo>
                  <a:cubicBezTo>
                    <a:pt x="257096" y="153555"/>
                    <a:pt x="257819" y="157163"/>
                    <a:pt x="257819" y="160771"/>
                  </a:cubicBezTo>
                  <a:cubicBezTo>
                    <a:pt x="257819" y="168348"/>
                    <a:pt x="253481" y="175564"/>
                    <a:pt x="246250" y="178811"/>
                  </a:cubicBezTo>
                  <a:cubicBezTo>
                    <a:pt x="246612" y="180615"/>
                    <a:pt x="246973" y="182058"/>
                    <a:pt x="246973" y="183862"/>
                  </a:cubicBezTo>
                  <a:cubicBezTo>
                    <a:pt x="246973" y="194325"/>
                    <a:pt x="239019" y="203345"/>
                    <a:pt x="228173" y="204427"/>
                  </a:cubicBezTo>
                  <a:cubicBezTo>
                    <a:pt x="227811" y="204427"/>
                    <a:pt x="227088" y="204427"/>
                    <a:pt x="226727" y="204427"/>
                  </a:cubicBezTo>
                  <a:lnTo>
                    <a:pt x="90063" y="204427"/>
                  </a:lnTo>
                  <a:cubicBezTo>
                    <a:pt x="87894" y="204427"/>
                    <a:pt x="85725" y="202262"/>
                    <a:pt x="85725" y="200098"/>
                  </a:cubicBezTo>
                  <a:lnTo>
                    <a:pt x="85725" y="119640"/>
                  </a:lnTo>
                  <a:cubicBezTo>
                    <a:pt x="85725" y="117115"/>
                    <a:pt x="87894" y="115311"/>
                    <a:pt x="90063" y="115311"/>
                  </a:cubicBezTo>
                  <a:lnTo>
                    <a:pt x="123326" y="115311"/>
                  </a:lnTo>
                  <a:cubicBezTo>
                    <a:pt x="128749" y="109538"/>
                    <a:pt x="150080" y="85725"/>
                    <a:pt x="156226" y="66964"/>
                  </a:cubicBezTo>
                  <a:cubicBezTo>
                    <a:pt x="158034" y="61913"/>
                    <a:pt x="155503" y="46399"/>
                    <a:pt x="154057" y="37740"/>
                  </a:cubicBezTo>
                  <a:cubicBezTo>
                    <a:pt x="153695" y="35936"/>
                    <a:pt x="154418" y="33771"/>
                    <a:pt x="155864" y="33049"/>
                  </a:cubicBezTo>
                  <a:cubicBezTo>
                    <a:pt x="156587" y="32328"/>
                    <a:pt x="161287" y="30163"/>
                    <a:pt x="172495" y="30524"/>
                  </a:cubicBezTo>
                  <a:close/>
                  <a:moveTo>
                    <a:pt x="145690" y="9015"/>
                  </a:moveTo>
                  <a:cubicBezTo>
                    <a:pt x="70320" y="9015"/>
                    <a:pt x="9015" y="70320"/>
                    <a:pt x="9015" y="146050"/>
                  </a:cubicBezTo>
                  <a:cubicBezTo>
                    <a:pt x="9015" y="221419"/>
                    <a:pt x="70320" y="282724"/>
                    <a:pt x="145690" y="282724"/>
                  </a:cubicBezTo>
                  <a:cubicBezTo>
                    <a:pt x="221419" y="282724"/>
                    <a:pt x="282724" y="221419"/>
                    <a:pt x="282724" y="146050"/>
                  </a:cubicBezTo>
                  <a:cubicBezTo>
                    <a:pt x="282724" y="70320"/>
                    <a:pt x="221419" y="9015"/>
                    <a:pt x="145690" y="9015"/>
                  </a:cubicBezTo>
                  <a:close/>
                  <a:moveTo>
                    <a:pt x="145690" y="0"/>
                  </a:moveTo>
                  <a:cubicBezTo>
                    <a:pt x="226107" y="0"/>
                    <a:pt x="291740" y="65632"/>
                    <a:pt x="291740" y="146050"/>
                  </a:cubicBezTo>
                  <a:cubicBezTo>
                    <a:pt x="291740" y="226107"/>
                    <a:pt x="226107" y="291739"/>
                    <a:pt x="145690" y="291739"/>
                  </a:cubicBezTo>
                  <a:cubicBezTo>
                    <a:pt x="65632" y="291739"/>
                    <a:pt x="0" y="226107"/>
                    <a:pt x="0" y="146050"/>
                  </a:cubicBezTo>
                  <a:cubicBezTo>
                    <a:pt x="0" y="65632"/>
                    <a:pt x="65632" y="0"/>
                    <a:pt x="145690" y="0"/>
                  </a:cubicBezTo>
                  <a:close/>
                </a:path>
              </a:pathLst>
            </a:custGeom>
            <a:solidFill>
              <a:schemeClr val="bg1"/>
            </a:solidFill>
            <a:ln>
              <a:noFill/>
            </a:ln>
            <a:effectLst/>
          </p:spPr>
          <p:txBody>
            <a:bodyPr anchor="ctr"/>
            <a:lstStyle/>
            <a:p>
              <a:pPr defTabSz="415814">
                <a:lnSpc>
                  <a:spcPct val="110000"/>
                </a:lnSpc>
              </a:pPr>
              <a:endParaRPr lang="en-US" sz="675" dirty="0">
                <a:solidFill>
                  <a:srgbClr val="494949"/>
                </a:solidFill>
                <a:latin typeface="Arial" panose="020B0604020202020204" pitchFamily="34" charset="0"/>
              </a:endParaRPr>
            </a:p>
          </p:txBody>
        </p:sp>
        <p:sp>
          <p:nvSpPr>
            <p:cNvPr id="55" name="Freeform 45">
              <a:extLst>
                <a:ext uri="{FF2B5EF4-FFF2-40B4-BE49-F238E27FC236}">
                  <a16:creationId xmlns:a16="http://schemas.microsoft.com/office/drawing/2014/main" id="{6E9817CE-6EAD-A34E-9C7D-3D64C6A810F5}"/>
                </a:ext>
              </a:extLst>
            </p:cNvPr>
            <p:cNvSpPr>
              <a:spLocks noChangeAspect="1" noChangeArrowheads="1"/>
            </p:cNvSpPr>
            <p:nvPr/>
          </p:nvSpPr>
          <p:spPr bwMode="auto">
            <a:xfrm>
              <a:off x="5319850" y="3930094"/>
              <a:ext cx="473952" cy="475376"/>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bg1"/>
            </a:solidFill>
            <a:ln>
              <a:noFill/>
            </a:ln>
            <a:effectLst/>
          </p:spPr>
          <p:txBody>
            <a:bodyPr wrap="none" anchor="ctr"/>
            <a:lstStyle/>
            <a:p>
              <a:pPr defTabSz="415814">
                <a:lnSpc>
                  <a:spcPct val="110000"/>
                </a:lnSpc>
              </a:pPr>
              <a:endParaRPr lang="en-US" sz="675" dirty="0">
                <a:solidFill>
                  <a:srgbClr val="494949"/>
                </a:solidFill>
                <a:latin typeface="Arial" panose="020B0604020202020204" pitchFamily="34" charset="0"/>
              </a:endParaRPr>
            </a:p>
          </p:txBody>
        </p:sp>
        <p:sp>
          <p:nvSpPr>
            <p:cNvPr id="63" name="Oval 62">
              <a:extLst>
                <a:ext uri="{FF2B5EF4-FFF2-40B4-BE49-F238E27FC236}">
                  <a16:creationId xmlns:a16="http://schemas.microsoft.com/office/drawing/2014/main" id="{FC977DE5-D8BB-294C-8CBD-A9F03FEDC0D0}"/>
                </a:ext>
              </a:extLst>
            </p:cNvPr>
            <p:cNvSpPr/>
            <p:nvPr/>
          </p:nvSpPr>
          <p:spPr>
            <a:xfrm>
              <a:off x="3833237" y="2465647"/>
              <a:ext cx="1553709" cy="15537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814">
                <a:lnSpc>
                  <a:spcPct val="110000"/>
                </a:lnSpc>
              </a:pPr>
              <a:endParaRPr lang="en-US" sz="675" dirty="0">
                <a:solidFill>
                  <a:srgbClr val="FFFFFF"/>
                </a:solidFill>
                <a:latin typeface="Arial" panose="020B0604020202020204" pitchFamily="34" charset="0"/>
              </a:endParaRPr>
            </a:p>
          </p:txBody>
        </p:sp>
        <p:sp>
          <p:nvSpPr>
            <p:cNvPr id="13" name="TextBox 12">
              <a:extLst>
                <a:ext uri="{FF2B5EF4-FFF2-40B4-BE49-F238E27FC236}">
                  <a16:creationId xmlns:a16="http://schemas.microsoft.com/office/drawing/2014/main" id="{6E01C6CA-0F1C-0740-B80F-6C3E3FA8F28E}"/>
                </a:ext>
              </a:extLst>
            </p:cNvPr>
            <p:cNvSpPr txBox="1"/>
            <p:nvPr/>
          </p:nvSpPr>
          <p:spPr>
            <a:xfrm>
              <a:off x="515192" y="3833899"/>
              <a:ext cx="2060696" cy="192873"/>
            </a:xfrm>
            <a:prstGeom prst="rect">
              <a:avLst/>
            </a:prstGeom>
            <a:noFill/>
          </p:spPr>
          <p:txBody>
            <a:bodyPr wrap="square" lIns="0" tIns="0" rIns="0" bIns="0" rtlCol="0" anchor="b" anchorCtr="0">
              <a:spAutoFit/>
            </a:bodyPr>
            <a:lstStyle>
              <a:defPPr>
                <a:defRPr lang="en-US"/>
              </a:defPPr>
              <a:lvl1pPr defTabSz="415814">
                <a:lnSpc>
                  <a:spcPct val="110000"/>
                </a:lnSpc>
                <a:defRPr sz="1200" b="1">
                  <a:solidFill>
                    <a:srgbClr val="717171"/>
                  </a:solidFill>
                  <a:latin typeface="Arial Black" panose="020B0A04020102020204" pitchFamily="34" charset="0"/>
                  <a:ea typeface="League Spartan" charset="0"/>
                  <a:cs typeface="Poppins" pitchFamily="2" charset="77"/>
                </a:defRPr>
              </a:lvl1pPr>
            </a:lstStyle>
            <a:p>
              <a:pPr algn="r"/>
              <a:r>
                <a:rPr lang="en-US" dirty="0"/>
                <a:t>Step 4 </a:t>
              </a:r>
              <a:r>
                <a:rPr lang="en-US" b="1" dirty="0">
                  <a:solidFill>
                    <a:srgbClr val="717171"/>
                  </a:solidFill>
                  <a:latin typeface="Arial Black" panose="020B0A04020102020204" pitchFamily="34" charset="0"/>
                  <a:ea typeface="League Spartan" charset="0"/>
                  <a:cs typeface="Poppins" pitchFamily="2" charset="77"/>
                </a:rPr>
                <a:t>–</a:t>
              </a:r>
              <a:r>
                <a:rPr lang="en-US" dirty="0"/>
                <a:t> Sustainment</a:t>
              </a:r>
            </a:p>
          </p:txBody>
        </p:sp>
        <p:sp>
          <p:nvSpPr>
            <p:cNvPr id="14" name="Subtitle 2">
              <a:extLst>
                <a:ext uri="{FF2B5EF4-FFF2-40B4-BE49-F238E27FC236}">
                  <a16:creationId xmlns:a16="http://schemas.microsoft.com/office/drawing/2014/main" id="{29F792F0-FAD6-314B-AA92-83B73202420D}"/>
                </a:ext>
              </a:extLst>
            </p:cNvPr>
            <p:cNvSpPr txBox="1">
              <a:spLocks/>
            </p:cNvSpPr>
            <p:nvPr/>
          </p:nvSpPr>
          <p:spPr>
            <a:xfrm>
              <a:off x="620009" y="4050625"/>
              <a:ext cx="1955878" cy="35798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815618">
                <a:lnSpc>
                  <a:spcPct val="110000"/>
                </a:lnSpc>
              </a:pPr>
              <a:r>
                <a:rPr lang="en-US" sz="1100" dirty="0">
                  <a:solidFill>
                    <a:srgbClr val="000000"/>
                  </a:solidFill>
                  <a:latin typeface="Arial" panose="020B0604020202020204" pitchFamily="34" charset="0"/>
                  <a:ea typeface="Roboto Condensed Light" panose="02000000000000000000" pitchFamily="2" charset="0"/>
                  <a:cs typeface="Mukta ExtraLight" panose="020B0000000000000000" pitchFamily="34" charset="77"/>
                </a:rPr>
                <a:t>Disseminate and manage culture within the department.</a:t>
              </a:r>
            </a:p>
          </p:txBody>
        </p:sp>
        <p:sp>
          <p:nvSpPr>
            <p:cNvPr id="15" name="TextBox 14">
              <a:extLst>
                <a:ext uri="{FF2B5EF4-FFF2-40B4-BE49-F238E27FC236}">
                  <a16:creationId xmlns:a16="http://schemas.microsoft.com/office/drawing/2014/main" id="{D624002F-BE79-8A47-A876-5495725509FB}"/>
                </a:ext>
              </a:extLst>
            </p:cNvPr>
            <p:cNvSpPr txBox="1"/>
            <p:nvPr/>
          </p:nvSpPr>
          <p:spPr>
            <a:xfrm>
              <a:off x="6663233" y="3623350"/>
              <a:ext cx="2356131" cy="396006"/>
            </a:xfrm>
            <a:prstGeom prst="rect">
              <a:avLst/>
            </a:prstGeom>
            <a:noFill/>
          </p:spPr>
          <p:txBody>
            <a:bodyPr wrap="square" lIns="0" tIns="0" rIns="0" bIns="0" rtlCol="0" anchor="b" anchorCtr="0">
              <a:spAutoFit/>
            </a:bodyPr>
            <a:lstStyle/>
            <a:p>
              <a:pPr defTabSz="415814">
                <a:lnSpc>
                  <a:spcPct val="110000"/>
                </a:lnSpc>
              </a:pPr>
              <a:r>
                <a:rPr lang="en-US" sz="1200" b="1" dirty="0">
                  <a:solidFill>
                    <a:srgbClr val="717171"/>
                  </a:solidFill>
                  <a:latin typeface="Arial Black" panose="020B0A04020102020204" pitchFamily="34" charset="0"/>
                  <a:ea typeface="League Spartan" charset="0"/>
                  <a:cs typeface="Poppins" pitchFamily="2" charset="77"/>
                </a:rPr>
                <a:t>Step 3 – Behavioral Alignment </a:t>
              </a:r>
            </a:p>
          </p:txBody>
        </p:sp>
        <p:sp>
          <p:nvSpPr>
            <p:cNvPr id="16" name="Subtitle 2">
              <a:extLst>
                <a:ext uri="{FF2B5EF4-FFF2-40B4-BE49-F238E27FC236}">
                  <a16:creationId xmlns:a16="http://schemas.microsoft.com/office/drawing/2014/main" id="{ADC4DD84-D1B2-4441-B077-C1A3EA710752}"/>
                </a:ext>
              </a:extLst>
            </p:cNvPr>
            <p:cNvSpPr txBox="1">
              <a:spLocks/>
            </p:cNvSpPr>
            <p:nvPr/>
          </p:nvSpPr>
          <p:spPr>
            <a:xfrm>
              <a:off x="6663233" y="4050625"/>
              <a:ext cx="1955878" cy="35798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618">
                <a:lnSpc>
                  <a:spcPct val="110000"/>
                </a:lnSpc>
              </a:pPr>
              <a:r>
                <a:rPr lang="en-US" sz="1100" dirty="0">
                  <a:solidFill>
                    <a:srgbClr val="000000"/>
                  </a:solidFill>
                  <a:latin typeface="Arial" panose="020B0604020202020204" pitchFamily="34" charset="0"/>
                  <a:ea typeface="Roboto Condensed Light" panose="02000000000000000000" pitchFamily="2" charset="0"/>
                  <a:cs typeface="Mukta ExtraLight" panose="020B0000000000000000" pitchFamily="34" charset="77"/>
                </a:rPr>
                <a:t>Align IT behaviors to the desired culture.</a:t>
              </a:r>
            </a:p>
          </p:txBody>
        </p:sp>
        <p:sp>
          <p:nvSpPr>
            <p:cNvPr id="17" name="TextBox 16">
              <a:extLst>
                <a:ext uri="{FF2B5EF4-FFF2-40B4-BE49-F238E27FC236}">
                  <a16:creationId xmlns:a16="http://schemas.microsoft.com/office/drawing/2014/main" id="{5102ECAF-59FA-E64F-984F-874390A71102}"/>
                </a:ext>
              </a:extLst>
            </p:cNvPr>
            <p:cNvSpPr txBox="1"/>
            <p:nvPr/>
          </p:nvSpPr>
          <p:spPr>
            <a:xfrm>
              <a:off x="515191" y="2118034"/>
              <a:ext cx="2060696" cy="192873"/>
            </a:xfrm>
            <a:prstGeom prst="rect">
              <a:avLst/>
            </a:prstGeom>
            <a:noFill/>
          </p:spPr>
          <p:txBody>
            <a:bodyPr wrap="square" lIns="0" tIns="0" rIns="0" bIns="0" rtlCol="0" anchor="b" anchorCtr="0">
              <a:spAutoFit/>
            </a:bodyPr>
            <a:lstStyle>
              <a:defPPr>
                <a:defRPr lang="en-US"/>
              </a:defPPr>
              <a:lvl1pPr defTabSz="415814">
                <a:lnSpc>
                  <a:spcPct val="110000"/>
                </a:lnSpc>
                <a:defRPr sz="1200" b="1">
                  <a:solidFill>
                    <a:srgbClr val="717171"/>
                  </a:solidFill>
                  <a:latin typeface="Arial Black" panose="020B0A04020102020204" pitchFamily="34" charset="0"/>
                  <a:ea typeface="League Spartan" charset="0"/>
                  <a:cs typeface="Poppins" pitchFamily="2" charset="77"/>
                </a:defRPr>
              </a:lvl1pPr>
            </a:lstStyle>
            <a:p>
              <a:pPr algn="r"/>
              <a:r>
                <a:rPr lang="en-US" dirty="0"/>
                <a:t>Step 1 </a:t>
              </a:r>
              <a:r>
                <a:rPr lang="en-US" b="1" dirty="0">
                  <a:solidFill>
                    <a:srgbClr val="717171"/>
                  </a:solidFill>
                  <a:latin typeface="Arial Black" panose="020B0A04020102020204" pitchFamily="34" charset="0"/>
                  <a:ea typeface="League Spartan" charset="0"/>
                  <a:cs typeface="Poppins" pitchFamily="2" charset="77"/>
                </a:rPr>
                <a:t>–</a:t>
              </a:r>
              <a:r>
                <a:rPr lang="en-US" dirty="0"/>
                <a:t> Assessment </a:t>
              </a:r>
            </a:p>
          </p:txBody>
        </p:sp>
        <p:sp>
          <p:nvSpPr>
            <p:cNvPr id="18" name="Subtitle 2">
              <a:extLst>
                <a:ext uri="{FF2B5EF4-FFF2-40B4-BE49-F238E27FC236}">
                  <a16:creationId xmlns:a16="http://schemas.microsoft.com/office/drawing/2014/main" id="{D46CB4E8-3434-874D-8235-65CAA34B9279}"/>
                </a:ext>
              </a:extLst>
            </p:cNvPr>
            <p:cNvSpPr txBox="1">
              <a:spLocks/>
            </p:cNvSpPr>
            <p:nvPr/>
          </p:nvSpPr>
          <p:spPr>
            <a:xfrm>
              <a:off x="620009" y="2345830"/>
              <a:ext cx="1955878" cy="35798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815618">
                <a:lnSpc>
                  <a:spcPct val="110000"/>
                </a:lnSpc>
              </a:pPr>
              <a:r>
                <a:rPr lang="en-US" sz="1100" dirty="0">
                  <a:solidFill>
                    <a:srgbClr val="000000"/>
                  </a:solidFill>
                  <a:latin typeface="Arial" panose="020B0604020202020204" pitchFamily="34" charset="0"/>
                  <a:ea typeface="Roboto Condensed Light" panose="02000000000000000000" pitchFamily="2" charset="0"/>
                  <a:cs typeface="Mukta ExtraLight" panose="020B0000000000000000" pitchFamily="34" charset="77"/>
                </a:rPr>
                <a:t>Determine current culture and identify focus values.</a:t>
              </a:r>
            </a:p>
          </p:txBody>
        </p:sp>
        <p:sp>
          <p:nvSpPr>
            <p:cNvPr id="19" name="TextBox 18">
              <a:extLst>
                <a:ext uri="{FF2B5EF4-FFF2-40B4-BE49-F238E27FC236}">
                  <a16:creationId xmlns:a16="http://schemas.microsoft.com/office/drawing/2014/main" id="{B7F3EB27-C301-CC44-8351-6C896C292433}"/>
                </a:ext>
              </a:extLst>
            </p:cNvPr>
            <p:cNvSpPr txBox="1"/>
            <p:nvPr/>
          </p:nvSpPr>
          <p:spPr>
            <a:xfrm>
              <a:off x="6663233" y="2118034"/>
              <a:ext cx="1448081" cy="192873"/>
            </a:xfrm>
            <a:prstGeom prst="rect">
              <a:avLst/>
            </a:prstGeom>
            <a:noFill/>
          </p:spPr>
          <p:txBody>
            <a:bodyPr wrap="square" lIns="0" tIns="0" rIns="0" bIns="0" rtlCol="0" anchor="b" anchorCtr="0">
              <a:spAutoFit/>
            </a:bodyPr>
            <a:lstStyle>
              <a:defPPr>
                <a:defRPr lang="en-US"/>
              </a:defPPr>
              <a:lvl1pPr defTabSz="415814">
                <a:lnSpc>
                  <a:spcPct val="110000"/>
                </a:lnSpc>
                <a:defRPr sz="1200" b="1">
                  <a:solidFill>
                    <a:srgbClr val="717171"/>
                  </a:solidFill>
                  <a:latin typeface="Arial Black" panose="020B0A04020102020204" pitchFamily="34" charset="0"/>
                  <a:ea typeface="League Spartan" charset="0"/>
                  <a:cs typeface="Poppins" pitchFamily="2" charset="77"/>
                </a:defRPr>
              </a:lvl1pPr>
            </a:lstStyle>
            <a:p>
              <a:r>
                <a:rPr lang="en-US" dirty="0"/>
                <a:t>Step 2 </a:t>
              </a:r>
              <a:r>
                <a:rPr lang="en-US" b="1" dirty="0">
                  <a:solidFill>
                    <a:srgbClr val="717171"/>
                  </a:solidFill>
                  <a:latin typeface="Arial Black" panose="020B0A04020102020204" pitchFamily="34" charset="0"/>
                  <a:ea typeface="League Spartan" charset="0"/>
                  <a:cs typeface="Poppins" pitchFamily="2" charset="77"/>
                </a:rPr>
                <a:t>–</a:t>
              </a:r>
              <a:r>
                <a:rPr lang="en-US" dirty="0"/>
                <a:t> Tools</a:t>
              </a:r>
            </a:p>
          </p:txBody>
        </p:sp>
        <p:sp>
          <p:nvSpPr>
            <p:cNvPr id="20" name="Subtitle 2">
              <a:extLst>
                <a:ext uri="{FF2B5EF4-FFF2-40B4-BE49-F238E27FC236}">
                  <a16:creationId xmlns:a16="http://schemas.microsoft.com/office/drawing/2014/main" id="{B4B41FF8-0C39-C24A-86CC-5234F64EDBE8}"/>
                </a:ext>
              </a:extLst>
            </p:cNvPr>
            <p:cNvSpPr txBox="1">
              <a:spLocks/>
            </p:cNvSpPr>
            <p:nvPr/>
          </p:nvSpPr>
          <p:spPr>
            <a:xfrm>
              <a:off x="6663233" y="2345830"/>
              <a:ext cx="1955878" cy="35798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618">
                <a:lnSpc>
                  <a:spcPct val="110000"/>
                </a:lnSpc>
              </a:pPr>
              <a:r>
                <a:rPr lang="en-US" sz="1100" dirty="0">
                  <a:solidFill>
                    <a:srgbClr val="000000"/>
                  </a:solidFill>
                  <a:latin typeface="Arial" panose="020B0604020202020204" pitchFamily="34" charset="0"/>
                  <a:ea typeface="Roboto Condensed Light" panose="02000000000000000000" pitchFamily="2" charset="0"/>
                  <a:cs typeface="Mukta ExtraLight" panose="020B0000000000000000" pitchFamily="34" charset="77"/>
                </a:rPr>
                <a:t>Give IT executives the tools to drive change. </a:t>
              </a:r>
            </a:p>
          </p:txBody>
        </p:sp>
      </p:grpSp>
      <p:sp>
        <p:nvSpPr>
          <p:cNvPr id="4" name="Title 3">
            <a:extLst>
              <a:ext uri="{FF2B5EF4-FFF2-40B4-BE49-F238E27FC236}">
                <a16:creationId xmlns:a16="http://schemas.microsoft.com/office/drawing/2014/main" id="{99378974-6833-E046-989C-55BC7EFBA2EA}"/>
              </a:ext>
            </a:extLst>
          </p:cNvPr>
          <p:cNvSpPr>
            <a:spLocks noGrp="1"/>
          </p:cNvSpPr>
          <p:nvPr>
            <p:ph type="title"/>
          </p:nvPr>
        </p:nvSpPr>
        <p:spPr>
          <a:xfrm>
            <a:off x="281477" y="254726"/>
            <a:ext cx="5766985" cy="775515"/>
          </a:xfrm>
        </p:spPr>
        <p:txBody>
          <a:bodyPr>
            <a:normAutofit/>
          </a:bodyPr>
          <a:lstStyle/>
          <a:p>
            <a:r>
              <a:rPr lang="en-US" sz="2800" dirty="0">
                <a:solidFill>
                  <a:schemeClr val="tx1"/>
                </a:solidFill>
                <a:latin typeface="Arial Black" panose="020B0A04020102020204" pitchFamily="34" charset="0"/>
              </a:rPr>
              <a:t>Steps to Design and Sustain a Purposeful IT Culture</a:t>
            </a:r>
          </a:p>
        </p:txBody>
      </p:sp>
      <p:sp>
        <p:nvSpPr>
          <p:cNvPr id="22" name="Rectangle 35">
            <a:extLst>
              <a:ext uri="{FF2B5EF4-FFF2-40B4-BE49-F238E27FC236}">
                <a16:creationId xmlns:a16="http://schemas.microsoft.com/office/drawing/2014/main" id="{CE42F1DD-09BD-44D1-99F7-93782D2D1F37}"/>
              </a:ext>
            </a:extLst>
          </p:cNvPr>
          <p:cNvSpPr/>
          <p:nvPr/>
        </p:nvSpPr>
        <p:spPr>
          <a:xfrm>
            <a:off x="2664293" y="5041529"/>
            <a:ext cx="3815413" cy="27502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2000" dirty="0"/>
          </a:p>
        </p:txBody>
      </p:sp>
      <p:sp>
        <p:nvSpPr>
          <p:cNvPr id="23" name="TextBox 36">
            <a:extLst>
              <a:ext uri="{FF2B5EF4-FFF2-40B4-BE49-F238E27FC236}">
                <a16:creationId xmlns:a16="http://schemas.microsoft.com/office/drawing/2014/main" id="{9D12B067-4C86-4B1A-A68B-1A0E6F170814}"/>
              </a:ext>
            </a:extLst>
          </p:cNvPr>
          <p:cNvSpPr txBox="1"/>
          <p:nvPr/>
        </p:nvSpPr>
        <p:spPr>
          <a:xfrm>
            <a:off x="493777" y="5038547"/>
            <a:ext cx="8103919" cy="1376432"/>
          </a:xfrm>
          <a:prstGeom prst="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CA" sz="1200" b="1" dirty="0">
                <a:solidFill>
                  <a:schemeClr val="bg1"/>
                </a:solidFill>
                <a:latin typeface="Arial" panose="020B0604020202020204" pitchFamily="34" charset="0"/>
                <a:ea typeface="Roboto" panose="02000000000000000000" pitchFamily="2" charset="0"/>
                <a:cs typeface="Arial" panose="020B0604020202020204" pitchFamily="34" charset="0"/>
              </a:rPr>
              <a:t>Glossary of Culture Terms</a:t>
            </a:r>
          </a:p>
          <a:p>
            <a:pPr>
              <a:spcBef>
                <a:spcPts val="1000"/>
              </a:spcBef>
              <a:spcAft>
                <a:spcPts val="600"/>
              </a:spcAft>
            </a:pPr>
            <a:r>
              <a:rPr lang="en-CA" sz="1100" b="1" dirty="0">
                <a:latin typeface="Arial" panose="020B0604020202020204" pitchFamily="34" charset="0"/>
                <a:ea typeface="Roboto" panose="02000000000000000000" pitchFamily="2" charset="0"/>
                <a:cs typeface="Arial" panose="020B0604020202020204" pitchFamily="34" charset="0"/>
              </a:rPr>
              <a:t>Focus values </a:t>
            </a:r>
            <a:r>
              <a:rPr lang="en-CA" sz="1100" dirty="0">
                <a:latin typeface="Arial" panose="020B0604020202020204" pitchFamily="34" charset="0"/>
                <a:ea typeface="Roboto" panose="02000000000000000000" pitchFamily="2" charset="0"/>
                <a:cs typeface="Arial" panose="020B0604020202020204" pitchFamily="34" charset="0"/>
              </a:rPr>
              <a:t>are the two or three values your organization has chosen to emphasize. </a:t>
            </a:r>
          </a:p>
          <a:p>
            <a:pPr>
              <a:spcBef>
                <a:spcPts val="600"/>
              </a:spcBef>
              <a:spcAft>
                <a:spcPts val="600"/>
              </a:spcAft>
            </a:pPr>
            <a:r>
              <a:rPr lang="en-CA" sz="1100" b="1" dirty="0">
                <a:latin typeface="Arial" panose="020B0604020202020204" pitchFamily="34" charset="0"/>
                <a:ea typeface="Roboto" panose="02000000000000000000" pitchFamily="2" charset="0"/>
                <a:cs typeface="Arial" panose="020B0604020202020204" pitchFamily="34" charset="0"/>
              </a:rPr>
              <a:t>Competencies </a:t>
            </a:r>
            <a:r>
              <a:rPr lang="en-CA" sz="1100" dirty="0">
                <a:latin typeface="Arial" panose="020B0604020202020204" pitchFamily="34" charset="0"/>
                <a:ea typeface="Roboto" panose="02000000000000000000" pitchFamily="2" charset="0"/>
                <a:cs typeface="Arial" panose="020B0604020202020204" pitchFamily="34" charset="0"/>
              </a:rPr>
              <a:t>can include skills and knowledge, but in the context of this blueprint, they refer to codified behaviors expected of leaders and employees.</a:t>
            </a:r>
          </a:p>
          <a:p>
            <a:pPr>
              <a:spcBef>
                <a:spcPts val="600"/>
              </a:spcBef>
              <a:spcAft>
                <a:spcPts val="600"/>
              </a:spcAft>
            </a:pPr>
            <a:r>
              <a:rPr lang="en-CA" sz="1100" b="1" dirty="0">
                <a:latin typeface="Arial" panose="020B0604020202020204" pitchFamily="34" charset="0"/>
                <a:ea typeface="Roboto" panose="02000000000000000000" pitchFamily="2" charset="0"/>
                <a:cs typeface="Arial" panose="020B0604020202020204" pitchFamily="34" charset="0"/>
              </a:rPr>
              <a:t>Work practices </a:t>
            </a:r>
            <a:r>
              <a:rPr lang="en-CA" sz="1100" dirty="0">
                <a:latin typeface="Arial" panose="020B0604020202020204" pitchFamily="34" charset="0"/>
                <a:ea typeface="Roboto" panose="02000000000000000000" pitchFamily="2" charset="0"/>
                <a:cs typeface="Arial" panose="020B0604020202020204" pitchFamily="34" charset="0"/>
              </a:rPr>
              <a:t>are job-specific behaviors, or the regular way employees will go about fulfilling their core responsibilities.</a:t>
            </a:r>
            <a:endParaRPr lang="en-CA" sz="1100" b="1"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94945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0041" y="375558"/>
            <a:ext cx="8236394" cy="863600"/>
          </a:xfrm>
        </p:spPr>
        <p:txBody>
          <a:bodyPr/>
          <a:lstStyle/>
          <a:p>
            <a:r>
              <a:rPr lang="en-CA" dirty="0"/>
              <a:t>Before starting this project</a:t>
            </a:r>
          </a:p>
        </p:txBody>
      </p:sp>
      <p:grpSp>
        <p:nvGrpSpPr>
          <p:cNvPr id="23" name="Group 60"/>
          <p:cNvGrpSpPr/>
          <p:nvPr/>
        </p:nvGrpSpPr>
        <p:grpSpPr>
          <a:xfrm>
            <a:off x="510039" y="2401223"/>
            <a:ext cx="7968039" cy="1807389"/>
            <a:chOff x="538033" y="3274515"/>
            <a:chExt cx="7968039" cy="1807389"/>
          </a:xfrm>
        </p:grpSpPr>
        <p:sp>
          <p:nvSpPr>
            <p:cNvPr id="7" name="TextBox 61"/>
            <p:cNvSpPr txBox="1"/>
            <p:nvPr/>
          </p:nvSpPr>
          <p:spPr>
            <a:xfrm>
              <a:off x="768455" y="3712298"/>
              <a:ext cx="7668043" cy="1369606"/>
            </a:xfrm>
            <a:prstGeom prst="rect">
              <a:avLst/>
            </a:prstGeom>
          </p:spPr>
          <p:txBody>
            <a:bodyPr wrap="square" rtlCol="0">
              <a:spAutoFit/>
            </a:bodyPr>
            <a:lstStyle/>
            <a:p>
              <a:pPr marL="285750" indent="-180000">
                <a:spcAft>
                  <a:spcPts val="300"/>
                </a:spcAft>
                <a:buFont typeface="Arial" panose="020B0604020202020204" pitchFamily="34" charset="0"/>
                <a:buChar char="•"/>
              </a:pPr>
              <a:r>
                <a:rPr lang="en-CA" sz="1300" dirty="0"/>
                <a:t>The most obvious warning sign is the </a:t>
              </a:r>
              <a:r>
                <a:rPr lang="en-CA" sz="1300" b="1" dirty="0"/>
                <a:t>organization’s</a:t>
              </a:r>
              <a:r>
                <a:rPr lang="en-CA" sz="1300" dirty="0"/>
                <a:t> </a:t>
              </a:r>
              <a:r>
                <a:rPr lang="en-CA" sz="1300" b="1" dirty="0"/>
                <a:t>inability to execute its strategic objectives</a:t>
              </a:r>
              <a:r>
                <a:rPr lang="en-CA" sz="1300" dirty="0"/>
                <a:t>.</a:t>
              </a:r>
            </a:p>
            <a:p>
              <a:pPr marL="285750" indent="-180000">
                <a:spcAft>
                  <a:spcPts val="300"/>
                </a:spcAft>
                <a:buFont typeface="Arial" panose="020B0604020202020204" pitchFamily="34" charset="0"/>
                <a:buChar char="•"/>
              </a:pPr>
              <a:r>
                <a:rPr lang="en-CA" sz="1300" b="1" dirty="0"/>
                <a:t>Low engagement and high turnover </a:t>
              </a:r>
              <a:r>
                <a:rPr lang="en-CA" sz="1300" dirty="0"/>
                <a:t>will also result if the culture isn’t aligned with employees’ personal values.</a:t>
              </a:r>
            </a:p>
            <a:p>
              <a:pPr marL="285750" indent="-180000">
                <a:spcAft>
                  <a:spcPts val="300"/>
                </a:spcAft>
                <a:buFont typeface="Arial" panose="020B0604020202020204" pitchFamily="34" charset="0"/>
                <a:buChar char="•"/>
              </a:pPr>
              <a:r>
                <a:rPr lang="en-CA" sz="1300" dirty="0"/>
                <a:t>Culture can change on its own, so </a:t>
              </a:r>
              <a:r>
                <a:rPr lang="en-CA" sz="1300" b="1" dirty="0"/>
                <a:t>it needs to be actively managed </a:t>
              </a:r>
              <a:r>
                <a:rPr lang="en-CA" sz="1300" dirty="0"/>
                <a:t>to ensure it remains healthy and aligned with strategy.</a:t>
              </a:r>
            </a:p>
          </p:txBody>
        </p:sp>
        <p:sp>
          <p:nvSpPr>
            <p:cNvPr id="15" name="Rounded Rectangle 62"/>
            <p:cNvSpPr/>
            <p:nvPr/>
          </p:nvSpPr>
          <p:spPr>
            <a:xfrm>
              <a:off x="902635" y="3354430"/>
              <a:ext cx="7603437" cy="35700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r>
                <a:rPr lang="en-CA" sz="1400" b="1" dirty="0"/>
                <a:t>Look for signs that culture needs to change</a:t>
              </a:r>
            </a:p>
          </p:txBody>
        </p:sp>
        <p:sp>
          <p:nvSpPr>
            <p:cNvPr id="16" name="Oval 63"/>
            <p:cNvSpPr/>
            <p:nvPr/>
          </p:nvSpPr>
          <p:spPr>
            <a:xfrm>
              <a:off x="538033" y="3274515"/>
              <a:ext cx="516835" cy="516835"/>
            </a:xfrm>
            <a:prstGeom prst="ellips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9" name="Picture 6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50" y="3380871"/>
              <a:ext cx="324000" cy="324000"/>
            </a:xfrm>
            <a:prstGeom prst="rect">
              <a:avLst/>
            </a:prstGeom>
          </p:spPr>
        </p:pic>
      </p:grpSp>
      <p:grpSp>
        <p:nvGrpSpPr>
          <p:cNvPr id="22" name="Group 70"/>
          <p:cNvGrpSpPr/>
          <p:nvPr/>
        </p:nvGrpSpPr>
        <p:grpSpPr>
          <a:xfrm>
            <a:off x="510039" y="1088146"/>
            <a:ext cx="7968039" cy="1322641"/>
            <a:chOff x="510039" y="1744125"/>
            <a:chExt cx="7968039" cy="1322641"/>
          </a:xfrm>
        </p:grpSpPr>
        <p:sp>
          <p:nvSpPr>
            <p:cNvPr id="6" name="TextBox 71"/>
            <p:cNvSpPr txBox="1"/>
            <p:nvPr/>
          </p:nvSpPr>
          <p:spPr>
            <a:xfrm>
              <a:off x="768455" y="2181908"/>
              <a:ext cx="7640049" cy="884858"/>
            </a:xfrm>
            <a:prstGeom prst="rect">
              <a:avLst/>
            </a:prstGeom>
          </p:spPr>
          <p:txBody>
            <a:bodyPr wrap="square" tIns="0" rtlCol="0">
              <a:spAutoFit/>
            </a:bodyPr>
            <a:lstStyle/>
            <a:p>
              <a:pPr marL="285750" indent="-180000">
                <a:spcAft>
                  <a:spcPts val="300"/>
                </a:spcAft>
                <a:buFont typeface="Arial" panose="020B0604020202020204" pitchFamily="34" charset="0"/>
                <a:buChar char="•"/>
              </a:pPr>
              <a:r>
                <a:rPr lang="en-CA" sz="1300" b="1" dirty="0"/>
                <a:t>Without support from the most senior leaders in an organization, the chances of a successful culture change are minimal.</a:t>
              </a:r>
            </a:p>
            <a:p>
              <a:pPr marL="285750" indent="-180000">
                <a:spcAft>
                  <a:spcPts val="300"/>
                </a:spcAft>
                <a:buFont typeface="Arial" panose="020B0604020202020204" pitchFamily="34" charset="0"/>
                <a:buChar char="•"/>
              </a:pPr>
              <a:r>
                <a:rPr lang="en-CA" sz="1300" dirty="0"/>
                <a:t>It is not enough for senior leaders to offer verbal support; they </a:t>
              </a:r>
              <a:r>
                <a:rPr lang="en-CA" sz="1300" b="1" dirty="0"/>
                <a:t>need to be willing to look at their own behavior and change it</a:t>
              </a:r>
              <a:r>
                <a:rPr lang="en-CA" sz="1300" dirty="0"/>
                <a:t>.</a:t>
              </a:r>
            </a:p>
          </p:txBody>
        </p:sp>
        <p:sp>
          <p:nvSpPr>
            <p:cNvPr id="14" name="Rounded Rectangle 72"/>
            <p:cNvSpPr/>
            <p:nvPr/>
          </p:nvSpPr>
          <p:spPr>
            <a:xfrm>
              <a:off x="874641" y="1824040"/>
              <a:ext cx="7603437" cy="357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r>
                <a:rPr lang="en-CA" sz="1400" b="1" dirty="0"/>
                <a:t>The CIO needs to be fully committed to this project</a:t>
              </a:r>
            </a:p>
          </p:txBody>
        </p:sp>
        <p:sp>
          <p:nvSpPr>
            <p:cNvPr id="13" name="Oval 73"/>
            <p:cNvSpPr/>
            <p:nvPr/>
          </p:nvSpPr>
          <p:spPr>
            <a:xfrm>
              <a:off x="510039" y="1744125"/>
              <a:ext cx="516835" cy="516835"/>
            </a:xfrm>
            <a:prstGeom prst="ellipse">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1"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56" y="1840542"/>
              <a:ext cx="324000" cy="324000"/>
            </a:xfrm>
            <a:prstGeom prst="rect">
              <a:avLst/>
            </a:prstGeom>
          </p:spPr>
        </p:pic>
      </p:grpSp>
      <p:sp>
        <p:nvSpPr>
          <p:cNvPr id="28" name="Rectangle 59"/>
          <p:cNvSpPr/>
          <p:nvPr/>
        </p:nvSpPr>
        <p:spPr>
          <a:xfrm>
            <a:off x="-1421" y="1036087"/>
            <a:ext cx="158562" cy="5482055"/>
          </a:xfrm>
          <a:prstGeom prst="rect">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grpSp>
        <p:nvGrpSpPr>
          <p:cNvPr id="44" name="Group 5"/>
          <p:cNvGrpSpPr/>
          <p:nvPr/>
        </p:nvGrpSpPr>
        <p:grpSpPr>
          <a:xfrm>
            <a:off x="633838" y="5620024"/>
            <a:ext cx="7876325" cy="829556"/>
            <a:chOff x="4034955" y="5692577"/>
            <a:chExt cx="4253889" cy="686702"/>
          </a:xfrm>
        </p:grpSpPr>
        <p:sp>
          <p:nvSpPr>
            <p:cNvPr id="45" name="Rectangle 6"/>
            <p:cNvSpPr/>
            <p:nvPr/>
          </p:nvSpPr>
          <p:spPr>
            <a:xfrm>
              <a:off x="4034956" y="5692577"/>
              <a:ext cx="4253888" cy="242050"/>
            </a:xfrm>
            <a:prstGeom prst="rect">
              <a:avLst/>
            </a:prstGeom>
            <a:solidFill>
              <a:schemeClr val="accent1"/>
            </a:solidFill>
          </p:spPr>
          <p:txBody>
            <a:bodyPr wrap="square">
              <a:noAutofit/>
            </a:bodyPr>
            <a:lstStyle/>
            <a:p>
              <a:r>
                <a:rPr lang="en-US" sz="1400" b="1" dirty="0">
                  <a:solidFill>
                    <a:schemeClr val="bg1"/>
                  </a:solidFill>
                  <a:latin typeface="Arial Black" panose="020B0A04020102020204" pitchFamily="34" charset="0"/>
                </a:rPr>
                <a:t>Info-Tech </a:t>
              </a:r>
              <a:r>
                <a:rPr lang="en-US" sz="1200" dirty="0">
                  <a:solidFill>
                    <a:schemeClr val="bg1"/>
                  </a:solidFill>
                  <a:latin typeface="Arial" panose="020B0604020202020204" pitchFamily="34" charset="0"/>
                  <a:cs typeface="Arial" panose="020B0604020202020204" pitchFamily="34" charset="0"/>
                </a:rPr>
                <a:t>insight</a:t>
              </a:r>
            </a:p>
          </p:txBody>
        </p:sp>
        <p:sp>
          <p:nvSpPr>
            <p:cNvPr id="46" name="Double Bracket 8"/>
            <p:cNvSpPr/>
            <p:nvPr/>
          </p:nvSpPr>
          <p:spPr>
            <a:xfrm>
              <a:off x="4034955" y="5966311"/>
              <a:ext cx="4253888" cy="412968"/>
            </a:xfrm>
            <a:prstGeom prst="bracketPair">
              <a:avLst>
                <a:gd name="adj" fmla="val 0"/>
              </a:avLst>
            </a:prstGeom>
            <a:noFill/>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05750">
                <a:spcAft>
                  <a:spcPts val="300"/>
                </a:spcAft>
              </a:pPr>
              <a:r>
                <a:rPr lang="en-CA" sz="1200" dirty="0"/>
                <a:t>Most organizations initiate a culture discussion with the intention of changing culture, but leveraging culture can be just as impactful as shifting it. </a:t>
              </a:r>
              <a:r>
                <a:rPr lang="en-CA" sz="1200" b="1" dirty="0"/>
                <a:t>Organizations that understand their values can use these strengths to improve bottom-line results.</a:t>
              </a:r>
            </a:p>
          </p:txBody>
        </p:sp>
      </p:grpSp>
      <p:grpSp>
        <p:nvGrpSpPr>
          <p:cNvPr id="49" name="Group 83"/>
          <p:cNvGrpSpPr/>
          <p:nvPr/>
        </p:nvGrpSpPr>
        <p:grpSpPr>
          <a:xfrm>
            <a:off x="510039" y="4164865"/>
            <a:ext cx="7968039" cy="1399791"/>
            <a:chOff x="510039" y="4339579"/>
            <a:chExt cx="7968039" cy="1399791"/>
          </a:xfrm>
        </p:grpSpPr>
        <p:sp>
          <p:nvSpPr>
            <p:cNvPr id="8" name="TextBox 39"/>
            <p:cNvSpPr txBox="1"/>
            <p:nvPr/>
          </p:nvSpPr>
          <p:spPr>
            <a:xfrm>
              <a:off x="726464" y="4792957"/>
              <a:ext cx="7682040" cy="946413"/>
            </a:xfrm>
            <a:prstGeom prst="rect">
              <a:avLst/>
            </a:prstGeom>
          </p:spPr>
          <p:txBody>
            <a:bodyPr wrap="square" rtlCol="0">
              <a:spAutoFit/>
            </a:bodyPr>
            <a:lstStyle/>
            <a:p>
              <a:pPr marL="285750" indent="-180000">
                <a:spcAft>
                  <a:spcPts val="300"/>
                </a:spcAft>
                <a:buFont typeface="Arial" panose="020B0604020202020204" pitchFamily="34" charset="0"/>
                <a:buChar char="•"/>
              </a:pPr>
              <a:r>
                <a:rPr lang="en-CA" sz="1300" dirty="0"/>
                <a:t>This blueprint follows a 12 to 18 month timeline, with iterative processes to achieve larger change; however, it is reasonable to expect</a:t>
              </a:r>
              <a:r>
                <a:rPr lang="en-CA" sz="1300" b="1" dirty="0"/>
                <a:t> wholesale culture</a:t>
              </a:r>
              <a:r>
                <a:rPr lang="en-CA" sz="1400" b="1" dirty="0">
                  <a:solidFill>
                    <a:schemeClr val="accent3"/>
                  </a:solidFill>
                </a:rPr>
                <a:t> </a:t>
              </a:r>
              <a:r>
                <a:rPr lang="en-CA" sz="1300" b="1" dirty="0"/>
                <a:t>change to take 5 to 15 years</a:t>
              </a:r>
              <a:r>
                <a:rPr lang="en-CA" sz="1300" dirty="0"/>
                <a:t>. </a:t>
              </a:r>
            </a:p>
            <a:p>
              <a:pPr marL="285750" indent="-180000">
                <a:spcAft>
                  <a:spcPts val="300"/>
                </a:spcAft>
                <a:buFont typeface="Arial" panose="020B0604020202020204" pitchFamily="34" charset="0"/>
                <a:buChar char="•"/>
              </a:pPr>
              <a:r>
                <a:rPr lang="en-CA" sz="1300" dirty="0"/>
                <a:t>This long-term reality is why boards need to be informed about the target culture so they can include it as a consideration when selecting CIOs. </a:t>
              </a:r>
            </a:p>
          </p:txBody>
        </p:sp>
        <p:sp>
          <p:nvSpPr>
            <p:cNvPr id="17" name="Rounded Rectangle 40"/>
            <p:cNvSpPr/>
            <p:nvPr/>
          </p:nvSpPr>
          <p:spPr>
            <a:xfrm>
              <a:off x="874641" y="4419494"/>
              <a:ext cx="7603437" cy="35700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r>
                <a:rPr lang="en-CA" sz="1400" b="1" dirty="0"/>
                <a:t>Understand the time commitment required for change</a:t>
              </a:r>
            </a:p>
          </p:txBody>
        </p:sp>
        <p:sp>
          <p:nvSpPr>
            <p:cNvPr id="18" name="Oval 41"/>
            <p:cNvSpPr/>
            <p:nvPr/>
          </p:nvSpPr>
          <p:spPr>
            <a:xfrm>
              <a:off x="510039" y="4339579"/>
              <a:ext cx="516835" cy="516835"/>
            </a:xfrm>
            <a:prstGeom prst="ellipse">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8" name="Picture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20" y="4440737"/>
              <a:ext cx="324000" cy="324000"/>
            </a:xfrm>
            <a:prstGeom prst="rect">
              <a:avLst/>
            </a:prstGeom>
          </p:spPr>
        </p:pic>
      </p:grpSp>
    </p:spTree>
    <p:extLst>
      <p:ext uri="{BB962C8B-B14F-4D97-AF65-F5344CB8AC3E}">
        <p14:creationId xmlns:p14="http://schemas.microsoft.com/office/powerpoint/2010/main" val="151810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32474" y="-6681"/>
            <a:ext cx="3311525" cy="6531306"/>
          </a:xfrm>
          <a:prstGeom prst="rect">
            <a:avLst/>
          </a:prstGeom>
        </p:spPr>
      </p:pic>
      <p:sp>
        <p:nvSpPr>
          <p:cNvPr id="5" name="TextBox 4"/>
          <p:cNvSpPr txBox="1"/>
          <p:nvPr/>
        </p:nvSpPr>
        <p:spPr>
          <a:xfrm>
            <a:off x="6219911" y="2954068"/>
            <a:ext cx="2740769" cy="1200329"/>
          </a:xfrm>
          <a:prstGeom prst="rect">
            <a:avLst/>
          </a:prstGeom>
        </p:spPr>
        <p:txBody>
          <a:bodyPr wrap="square" rtlCol="0">
            <a:spAutoFit/>
          </a:bodyPr>
          <a:lstStyle/>
          <a:p>
            <a:pPr>
              <a:spcAft>
                <a:spcPts val="600"/>
              </a:spcAft>
            </a:pPr>
            <a:r>
              <a:rPr lang="en-CA" sz="1400" dirty="0">
                <a:solidFill>
                  <a:srgbClr val="FFFFFF"/>
                </a:solidFill>
                <a:latin typeface="Arial" panose="020B0604020202020204" pitchFamily="34" charset="0"/>
                <a:cs typeface="Arial" panose="020B0604020202020204" pitchFamily="34" charset="0"/>
              </a:rPr>
              <a:t>This research is designed for:</a:t>
            </a:r>
          </a:p>
          <a:p>
            <a:pPr marL="171450" indent="-171450">
              <a:spcAft>
                <a:spcPts val="600"/>
              </a:spcAft>
              <a:buFont typeface="Arial" panose="020B0604020202020204" pitchFamily="34" charset="0"/>
              <a:buChar char="•"/>
            </a:pPr>
            <a:r>
              <a:rPr lang="en-CA" sz="1200" dirty="0">
                <a:solidFill>
                  <a:srgbClr val="FFFFFF"/>
                </a:solidFill>
                <a:latin typeface="Arial" panose="020B0604020202020204" pitchFamily="34" charset="0"/>
                <a:cs typeface="Arial" panose="020B0604020202020204" pitchFamily="34" charset="0"/>
              </a:rPr>
              <a:t>CIOs and IT leaders.</a:t>
            </a:r>
          </a:p>
          <a:p>
            <a:pPr marL="171450" indent="-171450">
              <a:spcAft>
                <a:spcPts val="600"/>
              </a:spcAft>
              <a:buFont typeface="Arial" panose="020B0604020202020204" pitchFamily="34" charset="0"/>
              <a:buChar char="•"/>
            </a:pPr>
            <a:r>
              <a:rPr lang="en-CA" sz="1200" dirty="0">
                <a:solidFill>
                  <a:srgbClr val="FFFFFF"/>
                </a:solidFill>
                <a:latin typeface="Arial" panose="020B0604020202020204" pitchFamily="34" charset="0"/>
                <a:cs typeface="Arial" panose="020B0604020202020204" pitchFamily="34" charset="0"/>
              </a:rPr>
              <a:t>Any senior leader tasked with leveraging or changing an department’s culture.</a:t>
            </a:r>
          </a:p>
        </p:txBody>
      </p:sp>
      <p:sp>
        <p:nvSpPr>
          <p:cNvPr id="16" name="TextBox 15"/>
          <p:cNvSpPr txBox="1"/>
          <p:nvPr/>
        </p:nvSpPr>
        <p:spPr>
          <a:xfrm>
            <a:off x="6225307" y="4173631"/>
            <a:ext cx="2770496" cy="1831271"/>
          </a:xfrm>
          <a:prstGeom prst="rect">
            <a:avLst/>
          </a:prstGeom>
        </p:spPr>
        <p:txBody>
          <a:bodyPr wrap="square" rtlCol="0">
            <a:spAutoFit/>
          </a:bodyPr>
          <a:lstStyle/>
          <a:p>
            <a:pPr>
              <a:spcAft>
                <a:spcPts val="600"/>
              </a:spcAft>
            </a:pPr>
            <a:r>
              <a:rPr lang="en-CA" sz="1400" dirty="0">
                <a:solidFill>
                  <a:srgbClr val="FFFFFF"/>
                </a:solidFill>
                <a:latin typeface="Arial" panose="020B0604020202020204" pitchFamily="34" charset="0"/>
                <a:cs typeface="Arial" panose="020B0604020202020204" pitchFamily="34" charset="0"/>
              </a:rPr>
              <a:t>This research will help you:</a:t>
            </a:r>
          </a:p>
          <a:p>
            <a:pPr marL="171450" indent="-171450">
              <a:spcAft>
                <a:spcPts val="600"/>
              </a:spcAft>
              <a:buFont typeface="Arial" panose="020B0604020202020204" pitchFamily="34" charset="0"/>
              <a:buChar char="•"/>
            </a:pPr>
            <a:r>
              <a:rPr lang="en-CA" sz="1200" dirty="0">
                <a:solidFill>
                  <a:srgbClr val="FFFFFF"/>
                </a:solidFill>
                <a:latin typeface="Arial" panose="020B0604020202020204" pitchFamily="34" charset="0"/>
                <a:cs typeface="Arial" panose="020B0604020202020204" pitchFamily="34" charset="0"/>
              </a:rPr>
              <a:t>Define a culture that will lead to successful execution of strategy.</a:t>
            </a:r>
          </a:p>
          <a:p>
            <a:pPr marL="171450" indent="-171450">
              <a:spcAft>
                <a:spcPts val="600"/>
              </a:spcAft>
              <a:buFont typeface="Arial" panose="020B0604020202020204" pitchFamily="34" charset="0"/>
              <a:buChar char="•"/>
            </a:pPr>
            <a:r>
              <a:rPr lang="en-CA" sz="1200" dirty="0">
                <a:solidFill>
                  <a:srgbClr val="FFFFFF"/>
                </a:solidFill>
                <a:latin typeface="Arial" panose="020B0604020202020204" pitchFamily="34" charset="0"/>
                <a:cs typeface="Arial" panose="020B0604020202020204" pitchFamily="34" charset="0"/>
              </a:rPr>
              <a:t>Understand your current culture as it exists in reality, not just on paper.</a:t>
            </a:r>
          </a:p>
          <a:p>
            <a:pPr marL="171450" indent="-171450">
              <a:spcAft>
                <a:spcPts val="600"/>
              </a:spcAft>
              <a:buFont typeface="Arial" panose="020B0604020202020204" pitchFamily="34" charset="0"/>
              <a:buChar char="•"/>
            </a:pPr>
            <a:r>
              <a:rPr lang="en-CA" sz="1200" dirty="0">
                <a:solidFill>
                  <a:srgbClr val="FFFFFF"/>
                </a:solidFill>
                <a:latin typeface="Arial" panose="020B0604020202020204" pitchFamily="34" charset="0"/>
                <a:cs typeface="Arial" panose="020B0604020202020204" pitchFamily="34" charset="0"/>
              </a:rPr>
              <a:t>Lead the department through a process that will drive culture as a competitive advantage.</a:t>
            </a:r>
          </a:p>
        </p:txBody>
      </p:sp>
      <p:sp>
        <p:nvSpPr>
          <p:cNvPr id="17" name="TextBox 16"/>
          <p:cNvSpPr txBox="1"/>
          <p:nvPr/>
        </p:nvSpPr>
        <p:spPr>
          <a:xfrm>
            <a:off x="6219911" y="1996115"/>
            <a:ext cx="2770496" cy="938719"/>
          </a:xfrm>
          <a:prstGeom prst="rect">
            <a:avLst/>
          </a:prstGeom>
        </p:spPr>
        <p:txBody>
          <a:bodyPr wrap="square" rtlCol="0">
            <a:spAutoFit/>
          </a:bodyPr>
          <a:lstStyle/>
          <a:p>
            <a:pPr>
              <a:spcAft>
                <a:spcPts val="600"/>
              </a:spcAft>
            </a:pPr>
            <a:r>
              <a:rPr lang="en-CA" sz="1400" dirty="0">
                <a:solidFill>
                  <a:srgbClr val="FFFFFF"/>
                </a:solidFill>
                <a:latin typeface="Arial" panose="020B0604020202020204" pitchFamily="34" charset="0"/>
                <a:cs typeface="Arial" panose="020B0604020202020204" pitchFamily="34" charset="0"/>
              </a:rPr>
              <a:t>Your challenge:</a:t>
            </a:r>
          </a:p>
          <a:p>
            <a:pPr marL="171450" indent="-171450">
              <a:spcAft>
                <a:spcPts val="600"/>
              </a:spcAft>
              <a:buFont typeface="Arial" panose="020B0604020202020204" pitchFamily="34" charset="0"/>
              <a:buChar char="•"/>
            </a:pPr>
            <a:r>
              <a:rPr lang="en-CA" sz="1200" dirty="0">
                <a:solidFill>
                  <a:srgbClr val="FFFFFF"/>
                </a:solidFill>
                <a:latin typeface="Arial" panose="020B0604020202020204" pitchFamily="34" charset="0"/>
                <a:cs typeface="Arial" panose="020B0604020202020204" pitchFamily="34" charset="0"/>
              </a:rPr>
              <a:t>Go beyond value statements to create a culture that enables the departmental strategy.</a:t>
            </a:r>
          </a:p>
        </p:txBody>
      </p:sp>
      <p:sp>
        <p:nvSpPr>
          <p:cNvPr id="13" name="TextBox 12"/>
          <p:cNvSpPr txBox="1"/>
          <p:nvPr/>
        </p:nvSpPr>
        <p:spPr>
          <a:xfrm>
            <a:off x="553356" y="1179286"/>
            <a:ext cx="4943929" cy="5078314"/>
          </a:xfrm>
          <a:prstGeom prst="rect">
            <a:avLst/>
          </a:prstGeom>
        </p:spPr>
        <p:txBody>
          <a:bodyPr wrap="square" rtlCol="0">
            <a:spAutoFit/>
          </a:bodyPr>
          <a:lstStyle/>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sp>
        <p:nvSpPr>
          <p:cNvPr id="14" name="TextBox 13"/>
          <p:cNvSpPr txBox="1"/>
          <p:nvPr/>
        </p:nvSpPr>
        <p:spPr>
          <a:xfrm>
            <a:off x="551543" y="1113971"/>
            <a:ext cx="4274458" cy="5078314"/>
          </a:xfrm>
          <a:prstGeom prst="rect">
            <a:avLst/>
          </a:prstGeom>
        </p:spPr>
        <p:txBody>
          <a:bodyPr wrap="square" rtlCol="0">
            <a:spAutoFit/>
          </a:bodyPr>
          <a:lstStyle/>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sp>
        <p:nvSpPr>
          <p:cNvPr id="3" name="TextBox 2"/>
          <p:cNvSpPr txBox="1"/>
          <p:nvPr/>
        </p:nvSpPr>
        <p:spPr>
          <a:xfrm>
            <a:off x="492005" y="1433307"/>
            <a:ext cx="4829637" cy="4242187"/>
          </a:xfrm>
          <a:prstGeom prst="rect">
            <a:avLst/>
          </a:prstGeom>
        </p:spPr>
        <p:txBody>
          <a:bodyPr wrap="square" rtlCol="0">
            <a:spAutoFit/>
          </a:bodyPr>
          <a:lstStyle/>
          <a:p>
            <a:pPr>
              <a:lnSpc>
                <a:spcPct val="150000"/>
              </a:lnSpc>
            </a:pPr>
            <a:r>
              <a:rPr lang="en-US" sz="1400" dirty="0">
                <a:solidFill>
                  <a:schemeClr val="accent5"/>
                </a:solidFill>
                <a:latin typeface="Arial" panose="020B0604020202020204" pitchFamily="34" charset="0"/>
                <a:cs typeface="Arial" panose="020B0604020202020204" pitchFamily="34" charset="0"/>
                <a:hlinkClick r:id="rId4" action="ppaction://hlinksldjump"/>
              </a:rPr>
              <a:t>Project Rationale</a:t>
            </a:r>
            <a:endParaRPr lang="en-US" sz="1400" dirty="0">
              <a:solidFill>
                <a:schemeClr val="accent5"/>
              </a:solidFill>
              <a:latin typeface="Arial" panose="020B0604020202020204" pitchFamily="34" charset="0"/>
              <a:cs typeface="Arial" panose="020B0604020202020204" pitchFamily="34" charset="0"/>
            </a:endParaRPr>
          </a:p>
          <a:p>
            <a:pPr>
              <a:lnSpc>
                <a:spcPct val="150000"/>
              </a:lnSpc>
            </a:pPr>
            <a:r>
              <a:rPr lang="en-US" sz="1400" dirty="0">
                <a:solidFill>
                  <a:schemeClr val="accent5"/>
                </a:solidFill>
                <a:latin typeface="Arial" panose="020B0604020202020204" pitchFamily="34" charset="0"/>
                <a:cs typeface="Arial" panose="020B0604020202020204" pitchFamily="34" charset="0"/>
              </a:rPr>
              <a:t>Execute the Project</a:t>
            </a:r>
          </a:p>
          <a:p>
            <a:pPr marL="259200">
              <a:lnSpc>
                <a:spcPct val="150000"/>
              </a:lnSpc>
            </a:pPr>
            <a:r>
              <a:rPr lang="en-US" sz="1200" dirty="0">
                <a:solidFill>
                  <a:schemeClr val="tx2">
                    <a:lumMod val="90000"/>
                    <a:lumOff val="10000"/>
                  </a:schemeClr>
                </a:solidFill>
                <a:latin typeface="Arial" panose="020B0604020202020204" pitchFamily="34" charset="0"/>
                <a:cs typeface="Arial" panose="020B0604020202020204" pitchFamily="34" charset="0"/>
              </a:rPr>
              <a:t>1. Assessment: </a:t>
            </a:r>
            <a:r>
              <a:rPr lang="en-US" sz="1200" dirty="0">
                <a:solidFill>
                  <a:schemeClr val="tx2">
                    <a:lumMod val="90000"/>
                    <a:lumOff val="10000"/>
                  </a:schemeClr>
                </a:solidFill>
                <a:latin typeface="Arial" panose="020B0604020202020204" pitchFamily="34" charset="0"/>
                <a:cs typeface="Arial" panose="020B0604020202020204" pitchFamily="34" charset="0"/>
                <a:hlinkClick r:id="" action="ppaction://noaction"/>
              </a:rPr>
              <a:t>Determine Current Culture and Identify Focus Values</a:t>
            </a:r>
            <a:endParaRPr lang="en-US" sz="1200" dirty="0">
              <a:solidFill>
                <a:schemeClr val="tx2">
                  <a:lumMod val="90000"/>
                  <a:lumOff val="10000"/>
                </a:schemeClr>
              </a:solidFill>
              <a:latin typeface="Arial" panose="020B0604020202020204" pitchFamily="34" charset="0"/>
              <a:cs typeface="Arial" panose="020B0604020202020204" pitchFamily="34" charset="0"/>
            </a:endParaRPr>
          </a:p>
          <a:p>
            <a:pPr marL="259200">
              <a:lnSpc>
                <a:spcPct val="150000"/>
              </a:lnSpc>
            </a:pPr>
            <a:r>
              <a:rPr lang="en-US" sz="1200" dirty="0">
                <a:solidFill>
                  <a:schemeClr val="tx2">
                    <a:lumMod val="90000"/>
                    <a:lumOff val="10000"/>
                  </a:schemeClr>
                </a:solidFill>
                <a:latin typeface="Arial" panose="020B0604020202020204" pitchFamily="34" charset="0"/>
                <a:cs typeface="Arial" panose="020B0604020202020204" pitchFamily="34" charset="0"/>
              </a:rPr>
              <a:t>2. Tools: </a:t>
            </a:r>
            <a:r>
              <a:rPr lang="en-US" sz="1200" dirty="0">
                <a:solidFill>
                  <a:schemeClr val="tx2">
                    <a:lumMod val="90000"/>
                    <a:lumOff val="10000"/>
                  </a:schemeClr>
                </a:solidFill>
                <a:latin typeface="Arial" panose="020B0604020202020204" pitchFamily="34" charset="0"/>
                <a:cs typeface="Arial" panose="020B0604020202020204" pitchFamily="34" charset="0"/>
                <a:hlinkClick r:id="" action="ppaction://noaction"/>
              </a:rPr>
              <a:t>Give Executives the Tools to Drive Change</a:t>
            </a:r>
            <a:endParaRPr lang="en-US" sz="1200" dirty="0">
              <a:solidFill>
                <a:schemeClr val="tx2">
                  <a:lumMod val="90000"/>
                  <a:lumOff val="10000"/>
                </a:schemeClr>
              </a:solidFill>
              <a:latin typeface="Arial" panose="020B0604020202020204" pitchFamily="34" charset="0"/>
              <a:cs typeface="Arial" panose="020B0604020202020204" pitchFamily="34" charset="0"/>
            </a:endParaRPr>
          </a:p>
          <a:p>
            <a:pPr marL="259200">
              <a:lnSpc>
                <a:spcPct val="150000"/>
              </a:lnSpc>
            </a:pPr>
            <a:r>
              <a:rPr lang="en-US" sz="1200" dirty="0">
                <a:solidFill>
                  <a:schemeClr val="tx2">
                    <a:lumMod val="90000"/>
                    <a:lumOff val="10000"/>
                  </a:schemeClr>
                </a:solidFill>
                <a:latin typeface="Arial" panose="020B0604020202020204" pitchFamily="34" charset="0"/>
                <a:cs typeface="Arial" panose="020B0604020202020204" pitchFamily="34" charset="0"/>
              </a:rPr>
              <a:t>3. Behavioral Alignment: </a:t>
            </a:r>
            <a:r>
              <a:rPr lang="en-US" sz="1200" dirty="0">
                <a:solidFill>
                  <a:schemeClr val="tx2">
                    <a:lumMod val="90000"/>
                    <a:lumOff val="10000"/>
                  </a:schemeClr>
                </a:solidFill>
                <a:latin typeface="Arial" panose="020B0604020202020204" pitchFamily="34" charset="0"/>
                <a:cs typeface="Arial" panose="020B0604020202020204" pitchFamily="34" charset="0"/>
                <a:hlinkClick r:id="" action="ppaction://noaction"/>
              </a:rPr>
              <a:t>Align IT Behaviors to the Desired Culture</a:t>
            </a:r>
            <a:endParaRPr lang="en-US" sz="1200" dirty="0">
              <a:solidFill>
                <a:schemeClr val="tx2">
                  <a:lumMod val="90000"/>
                  <a:lumOff val="10000"/>
                </a:schemeClr>
              </a:solidFill>
              <a:latin typeface="Arial" panose="020B0604020202020204" pitchFamily="34" charset="0"/>
              <a:cs typeface="Arial" panose="020B0604020202020204" pitchFamily="34" charset="0"/>
            </a:endParaRPr>
          </a:p>
          <a:p>
            <a:pPr marL="259200">
              <a:lnSpc>
                <a:spcPct val="150000"/>
              </a:lnSpc>
            </a:pPr>
            <a:r>
              <a:rPr lang="en-US" sz="1200" dirty="0">
                <a:solidFill>
                  <a:schemeClr val="tx2">
                    <a:lumMod val="90000"/>
                    <a:lumOff val="10000"/>
                  </a:schemeClr>
                </a:solidFill>
                <a:latin typeface="Arial" panose="020B0604020202020204" pitchFamily="34" charset="0"/>
                <a:cs typeface="Arial" panose="020B0604020202020204" pitchFamily="34" charset="0"/>
              </a:rPr>
              <a:t>4. Sustainment: </a:t>
            </a:r>
            <a:r>
              <a:rPr lang="en-US" sz="1200" dirty="0">
                <a:solidFill>
                  <a:schemeClr val="tx2">
                    <a:lumMod val="90000"/>
                    <a:lumOff val="10000"/>
                  </a:schemeClr>
                </a:solidFill>
                <a:latin typeface="Arial" panose="020B0604020202020204" pitchFamily="34" charset="0"/>
                <a:cs typeface="Arial" panose="020B0604020202020204" pitchFamily="34" charset="0"/>
                <a:hlinkClick r:id="" action="ppaction://noaction"/>
              </a:rPr>
              <a:t>Spread and Manage Culture</a:t>
            </a:r>
            <a:endParaRPr lang="en-US" sz="1200" dirty="0">
              <a:solidFill>
                <a:schemeClr val="tx2">
                  <a:lumMod val="90000"/>
                  <a:lumOff val="10000"/>
                </a:schemeClr>
              </a:solidFill>
              <a:latin typeface="Arial" panose="020B0604020202020204" pitchFamily="34" charset="0"/>
              <a:cs typeface="Arial" panose="020B0604020202020204" pitchFamily="34" charset="0"/>
            </a:endParaRPr>
          </a:p>
          <a:p>
            <a:pPr>
              <a:lnSpc>
                <a:spcPct val="150000"/>
              </a:lnSpc>
            </a:pPr>
            <a:r>
              <a:rPr lang="en-US" sz="1400" dirty="0">
                <a:solidFill>
                  <a:schemeClr val="accent5"/>
                </a:solidFill>
                <a:latin typeface="Arial" panose="020B0604020202020204" pitchFamily="34" charset="0"/>
                <a:cs typeface="Arial" panose="020B0604020202020204" pitchFamily="34" charset="0"/>
                <a:hlinkClick r:id="" action="ppaction://noaction"/>
              </a:rPr>
              <a:t>Summary</a:t>
            </a:r>
            <a:endParaRPr lang="en-US" sz="1400" dirty="0">
              <a:solidFill>
                <a:schemeClr val="accent5"/>
              </a:solidFill>
              <a:latin typeface="Arial" panose="020B0604020202020204" pitchFamily="34" charset="0"/>
              <a:cs typeface="Arial" panose="020B0604020202020204" pitchFamily="34" charset="0"/>
            </a:endParaRPr>
          </a:p>
          <a:p>
            <a:pPr>
              <a:lnSpc>
                <a:spcPct val="150000"/>
              </a:lnSpc>
            </a:pPr>
            <a:r>
              <a:rPr lang="en-US" sz="1400" dirty="0">
                <a:solidFill>
                  <a:schemeClr val="accent5"/>
                </a:solidFill>
                <a:latin typeface="Arial" panose="020B0604020202020204" pitchFamily="34" charset="0"/>
                <a:cs typeface="Arial" panose="020B0604020202020204" pitchFamily="34" charset="0"/>
                <a:hlinkClick r:id="" action="ppaction://noaction"/>
              </a:rPr>
              <a:t>Appendix</a:t>
            </a:r>
            <a:endParaRPr lang="en-US" sz="1400" dirty="0">
              <a:solidFill>
                <a:schemeClr val="accent5"/>
              </a:solidFill>
              <a:latin typeface="Arial" panose="020B0604020202020204" pitchFamily="34" charset="0"/>
              <a:cs typeface="Arial" panose="020B0604020202020204" pitchFamily="34" charset="0"/>
            </a:endParaRPr>
          </a:p>
          <a:p>
            <a:pPr>
              <a:lnSpc>
                <a:spcPct val="150000"/>
              </a:lnSpc>
            </a:pPr>
            <a:r>
              <a:rPr lang="en-US" sz="1400" dirty="0">
                <a:solidFill>
                  <a:schemeClr val="accent5"/>
                </a:solidFill>
                <a:latin typeface="Arial" panose="020B0604020202020204" pitchFamily="34" charset="0"/>
                <a:cs typeface="Arial" panose="020B0604020202020204" pitchFamily="34" charset="0"/>
                <a:hlinkClick r:id="" action="ppaction://noaction"/>
              </a:rPr>
              <a:t>Workshop Activities</a:t>
            </a:r>
            <a:r>
              <a:rPr lang="en-US" dirty="0">
                <a:latin typeface="Arial" panose="020B0604020202020204" pitchFamily="34" charset="0"/>
                <a:cs typeface="Arial" panose="020B0604020202020204" pitchFamily="34" charset="0"/>
                <a:hlinkClick r:id="" action="ppaction://noaction"/>
              </a:rPr>
              <a:t>  </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    </a:t>
            </a:r>
          </a:p>
          <a:p>
            <a:pPr>
              <a:lnSpc>
                <a:spcPct val="150000"/>
              </a:lnSpc>
            </a:pP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508000" y="1000504"/>
            <a:ext cx="4730750" cy="461665"/>
          </a:xfrm>
          <a:prstGeom prst="rect">
            <a:avLst/>
          </a:prstGeom>
        </p:spPr>
        <p:txBody>
          <a:bodyPr wrap="square" rtlCol="0">
            <a:spAutoFit/>
          </a:bodyPr>
          <a:lstStyle/>
          <a:p>
            <a:r>
              <a:rPr lang="en-CA" sz="2400" b="1" dirty="0">
                <a:solidFill>
                  <a:schemeClr val="accent5"/>
                </a:solidFill>
                <a:latin typeface="Arial Black" panose="020B0A04020102020204" pitchFamily="34" charset="0"/>
                <a:cs typeface="Segoe UI" panose="020B0502040204020203" pitchFamily="34" charset="0"/>
              </a:rPr>
              <a:t>TABLE OF CONTENTS </a:t>
            </a:r>
            <a:endParaRPr lang="en-CA" sz="2400" b="1" dirty="0">
              <a:solidFill>
                <a:schemeClr val="accent1"/>
              </a:solidFill>
              <a:latin typeface="Arial Black" panose="020B0A04020102020204" pitchFamily="34" charset="0"/>
              <a:cs typeface="Segoe UI" panose="020B0502040204020203" pitchFamily="34" charset="0"/>
            </a:endParaRPr>
          </a:p>
        </p:txBody>
      </p:sp>
      <p:sp>
        <p:nvSpPr>
          <p:cNvPr id="19" name="TextBox 18"/>
          <p:cNvSpPr txBox="1"/>
          <p:nvPr/>
        </p:nvSpPr>
        <p:spPr>
          <a:xfrm>
            <a:off x="5974702" y="1120775"/>
            <a:ext cx="2924836" cy="646331"/>
          </a:xfrm>
          <a:prstGeom prst="rect">
            <a:avLst/>
          </a:prstGeom>
        </p:spPr>
        <p:txBody>
          <a:bodyPr wrap="square" rtlCol="0">
            <a:spAutoFit/>
          </a:bodyPr>
          <a:lstStyle/>
          <a:p>
            <a:r>
              <a:rPr lang="en-US" b="1" dirty="0">
                <a:solidFill>
                  <a:srgbClr val="FFFFFF"/>
                </a:solidFill>
                <a:latin typeface="Arial Black" panose="020B0A04020102020204" pitchFamily="34" charset="0"/>
                <a:cs typeface="Segoe UI" panose="020B0502040204020203" pitchFamily="34" charset="0"/>
              </a:rPr>
              <a:t>Our understanding of the problem</a:t>
            </a:r>
          </a:p>
        </p:txBody>
      </p:sp>
      <p:sp>
        <p:nvSpPr>
          <p:cNvPr id="21" name="Rectangle 20"/>
          <p:cNvSpPr/>
          <p:nvPr/>
        </p:nvSpPr>
        <p:spPr>
          <a:xfrm>
            <a:off x="6070600" y="1798417"/>
            <a:ext cx="3073400" cy="523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50000"/>
                  </a:schemeClr>
                </a:solidFill>
              </a:ln>
              <a:solidFill>
                <a:srgbClr val="FFFFFF"/>
              </a:solidFill>
              <a:latin typeface="Arial Black" panose="020B0A04020102020204" pitchFamily="34" charset="0"/>
            </a:endParaRPr>
          </a:p>
        </p:txBody>
      </p:sp>
      <p:sp>
        <p:nvSpPr>
          <p:cNvPr id="18" name="Rectangle 17"/>
          <p:cNvSpPr/>
          <p:nvPr/>
        </p:nvSpPr>
        <p:spPr>
          <a:xfrm>
            <a:off x="-1" y="1120775"/>
            <a:ext cx="168275"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303844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9"/>
          <a:stretch/>
        </p:blipFill>
        <p:spPr>
          <a:xfrm>
            <a:off x="5832474" y="0"/>
            <a:ext cx="3311525" cy="6522294"/>
          </a:xfrm>
          <a:prstGeom prst="rect">
            <a:avLst/>
          </a:prstGeom>
        </p:spPr>
      </p:pic>
      <p:sp>
        <p:nvSpPr>
          <p:cNvPr id="20" name="Rectangle 19"/>
          <p:cNvSpPr/>
          <p:nvPr/>
        </p:nvSpPr>
        <p:spPr>
          <a:xfrm>
            <a:off x="-1" y="1120775"/>
            <a:ext cx="168275" cy="539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latin typeface="Arial Black" panose="020B0A04020102020204" pitchFamily="34" charset="0"/>
            </a:endParaRPr>
          </a:p>
        </p:txBody>
      </p:sp>
      <p:grpSp>
        <p:nvGrpSpPr>
          <p:cNvPr id="11" name="Group 16"/>
          <p:cNvGrpSpPr/>
          <p:nvPr/>
        </p:nvGrpSpPr>
        <p:grpSpPr>
          <a:xfrm>
            <a:off x="517206" y="1751605"/>
            <a:ext cx="4708408" cy="4171893"/>
            <a:chOff x="450188" y="1251942"/>
            <a:chExt cx="6472194" cy="4171893"/>
          </a:xfrm>
        </p:grpSpPr>
        <p:sp>
          <p:nvSpPr>
            <p:cNvPr id="12" name="TextBox 17"/>
            <p:cNvSpPr txBox="1"/>
            <p:nvPr/>
          </p:nvSpPr>
          <p:spPr>
            <a:xfrm>
              <a:off x="462096" y="1251942"/>
              <a:ext cx="6371209" cy="1295226"/>
            </a:xfrm>
            <a:prstGeom prst="rect">
              <a:avLst/>
            </a:prstGeom>
          </p:spPr>
          <p:txBody>
            <a:bodyPr wrap="square" rtlCol="0">
              <a:spAutoFit/>
            </a:bodyPr>
            <a:lstStyle/>
            <a:p>
              <a:pPr>
                <a:spcAft>
                  <a:spcPts val="300"/>
                </a:spcAft>
              </a:pPr>
              <a:r>
                <a:rPr lang="en-US" sz="1400" b="1" dirty="0">
                  <a:solidFill>
                    <a:schemeClr val="accent1"/>
                  </a:solidFill>
                  <a:latin typeface="Arial Black" panose="020B0A04020102020204" pitchFamily="34" charset="0"/>
                  <a:cs typeface="Segoe UI" panose="020B0502040204020203" pitchFamily="34" charset="0"/>
                </a:rPr>
                <a:t>Situation</a:t>
              </a:r>
            </a:p>
            <a:p>
              <a:pPr marL="180975" indent="-180975">
                <a:spcAft>
                  <a:spcPts val="200"/>
                </a:spcAft>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Research has shown that culture impacts organizational results, including bottom-line metrics such as revenue, cash flow, and stock price.</a:t>
              </a:r>
            </a:p>
            <a:p>
              <a:pPr marL="180975" indent="-180975">
                <a:spcAft>
                  <a:spcPts val="200"/>
                </a:spcAft>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Leaders believe in the effect culture can have and want to leverage the power of culture in their own organizations.</a:t>
              </a:r>
            </a:p>
          </p:txBody>
        </p:sp>
        <p:sp>
          <p:nvSpPr>
            <p:cNvPr id="19" name="Rectangle 20"/>
            <p:cNvSpPr/>
            <p:nvPr/>
          </p:nvSpPr>
          <p:spPr>
            <a:xfrm>
              <a:off x="463623" y="4128609"/>
              <a:ext cx="6458759" cy="1295226"/>
            </a:xfrm>
            <a:prstGeom prst="rect">
              <a:avLst/>
            </a:prstGeom>
          </p:spPr>
          <p:txBody>
            <a:bodyPr wrap="square">
              <a:spAutoFit/>
            </a:bodyPr>
            <a:lstStyle/>
            <a:p>
              <a:pPr>
                <a:spcBef>
                  <a:spcPts val="1200"/>
                </a:spcBef>
                <a:spcAft>
                  <a:spcPts val="300"/>
                </a:spcAft>
              </a:pPr>
              <a:r>
                <a:rPr lang="en-US" sz="1400" b="1" dirty="0">
                  <a:solidFill>
                    <a:schemeClr val="accent1"/>
                  </a:solidFill>
                  <a:latin typeface="Arial Black" panose="020B0A04020102020204" pitchFamily="34" charset="0"/>
                  <a:cs typeface="Segoe UI" panose="020B0502040204020203" pitchFamily="34" charset="0"/>
                </a:rPr>
                <a:t>Resolution</a:t>
              </a:r>
            </a:p>
            <a:p>
              <a:pPr marL="214313" indent="-214313">
                <a:spcAft>
                  <a:spcPts val="200"/>
                </a:spcAft>
                <a:buFont typeface="Arial" panose="020B0604020202020204" pitchFamily="34" charset="0"/>
                <a:buChar char="•"/>
              </a:pPr>
              <a:r>
                <a:rPr lang="en-US" sz="1200" dirty="0">
                  <a:solidFill>
                    <a:srgbClr val="666666"/>
                  </a:solidFill>
                  <a:latin typeface="Arial" panose="020B0604020202020204" pitchFamily="34" charset="0"/>
                  <a:cs typeface="Arial" panose="020B0604020202020204" pitchFamily="34" charset="0"/>
                </a:rPr>
                <a:t>Executives need to clarify how the culture they want will help achieve their strategy and need to choose the focus values that will have the maximum impact.</a:t>
              </a:r>
            </a:p>
            <a:p>
              <a:pPr marL="214313" indent="-214313">
                <a:spcAft>
                  <a:spcPts val="200"/>
                </a:spcAft>
                <a:buFont typeface="Arial" panose="020B0604020202020204" pitchFamily="34" charset="0"/>
                <a:buChar char="•"/>
              </a:pPr>
              <a:r>
                <a:rPr lang="en-US" sz="1200" dirty="0">
                  <a:solidFill>
                    <a:srgbClr val="666666"/>
                  </a:solidFill>
                  <a:latin typeface="Arial" panose="020B0604020202020204" pitchFamily="34" charset="0"/>
                  <a:cs typeface="Arial" panose="020B0604020202020204" pitchFamily="34" charset="0"/>
                </a:rPr>
                <a:t>Measure the current state of culture and facilitate the process of leveraging existing elements while shifting undesirable ones.</a:t>
              </a:r>
            </a:p>
          </p:txBody>
        </p:sp>
        <p:sp>
          <p:nvSpPr>
            <p:cNvPr id="22" name="Rectangle 22"/>
            <p:cNvSpPr/>
            <p:nvPr/>
          </p:nvSpPr>
          <p:spPr>
            <a:xfrm>
              <a:off x="450188" y="2665367"/>
              <a:ext cx="6371209" cy="1479892"/>
            </a:xfrm>
            <a:prstGeom prst="rect">
              <a:avLst/>
            </a:prstGeom>
          </p:spPr>
          <p:txBody>
            <a:bodyPr wrap="square">
              <a:spAutoFit/>
            </a:bodyPr>
            <a:lstStyle/>
            <a:p>
              <a:pPr>
                <a:spcBef>
                  <a:spcPts val="1200"/>
                </a:spcBef>
                <a:spcAft>
                  <a:spcPts val="300"/>
                </a:spcAft>
              </a:pPr>
              <a:r>
                <a:rPr lang="en-US" sz="1400" b="1" dirty="0">
                  <a:solidFill>
                    <a:schemeClr val="accent1"/>
                  </a:solidFill>
                  <a:latin typeface="Arial Black" panose="020B0A04020102020204" pitchFamily="34" charset="0"/>
                  <a:cs typeface="Segoe UI" panose="020B0502040204020203" pitchFamily="34" charset="0"/>
                </a:rPr>
                <a:t>Complication</a:t>
              </a:r>
            </a:p>
            <a:p>
              <a:pPr marL="180975" indent="-180975">
                <a:spcAft>
                  <a:spcPts val="200"/>
                </a:spcAft>
                <a:buFont typeface="Arial" panose="020B0604020202020204" pitchFamily="34" charset="0"/>
                <a:buChar char="•"/>
              </a:pPr>
              <a:r>
                <a:rPr lang="en-US" sz="1200" dirty="0">
                  <a:solidFill>
                    <a:srgbClr val="666666"/>
                  </a:solidFill>
                  <a:latin typeface="Arial" panose="020B0604020202020204" pitchFamily="34" charset="0"/>
                  <a:cs typeface="Arial" panose="020B0604020202020204" pitchFamily="34" charset="0"/>
                </a:rPr>
                <a:t>There is confusion about how to translate culture from an abstract concept to something that is measurable, actionable, and process driven.</a:t>
              </a:r>
            </a:p>
            <a:p>
              <a:pPr marL="180975" indent="-180975">
                <a:spcAft>
                  <a:spcPts val="200"/>
                </a:spcAft>
                <a:buFont typeface="Arial" panose="020B0604020202020204" pitchFamily="34" charset="0"/>
                <a:buChar char="•"/>
              </a:pPr>
              <a:r>
                <a:rPr lang="en-US" sz="1200" dirty="0">
                  <a:solidFill>
                    <a:srgbClr val="666666"/>
                  </a:solidFill>
                  <a:latin typeface="Arial" panose="020B0604020202020204" pitchFamily="34" charset="0"/>
                  <a:cs typeface="Arial" panose="020B0604020202020204" pitchFamily="34" charset="0"/>
                </a:rPr>
                <a:t>Organizations lack clarity about who is accountable and responsible for culture, with groups often pointing fingers at each other.</a:t>
              </a:r>
            </a:p>
          </p:txBody>
        </p:sp>
      </p:grpSp>
      <p:sp>
        <p:nvSpPr>
          <p:cNvPr id="4" name="Rectangle 3"/>
          <p:cNvSpPr/>
          <p:nvPr/>
        </p:nvSpPr>
        <p:spPr>
          <a:xfrm>
            <a:off x="5832474" y="0"/>
            <a:ext cx="3311525" cy="6518275"/>
          </a:xfrm>
          <a:prstGeom prst="rect">
            <a:avLst/>
          </a:prstGeom>
          <a:solidFill>
            <a:srgbClr val="29475F">
              <a:alpha val="34902"/>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latin typeface="Arial Black" panose="020B0A04020102020204" pitchFamily="34" charset="0"/>
            </a:endParaRPr>
          </a:p>
        </p:txBody>
      </p:sp>
      <p:sp>
        <p:nvSpPr>
          <p:cNvPr id="15" name="TextBox 19"/>
          <p:cNvSpPr txBox="1"/>
          <p:nvPr/>
        </p:nvSpPr>
        <p:spPr>
          <a:xfrm>
            <a:off x="5965163" y="2063693"/>
            <a:ext cx="2924837" cy="3642023"/>
          </a:xfrm>
          <a:prstGeom prst="rect">
            <a:avLst/>
          </a:prstGeom>
        </p:spPr>
        <p:txBody>
          <a:bodyPr wrap="square" rtlCol="0">
            <a:spAutoFit/>
          </a:bodyPr>
          <a:lstStyle/>
          <a:p>
            <a:pPr marL="180975" indent="-180975">
              <a:spcAft>
                <a:spcPts val="200"/>
              </a:spcAft>
              <a:buFont typeface="Arial" panose="020B0604020202020204" pitchFamily="34" charset="0"/>
              <a:buChar char="•"/>
            </a:pPr>
            <a:r>
              <a:rPr lang="en-US" sz="1400" dirty="0">
                <a:solidFill>
                  <a:srgbClr val="FFFFFF"/>
                </a:solidFill>
                <a:latin typeface="Arial" panose="020B0604020202020204" pitchFamily="34" charset="0"/>
                <a:cs typeface="Arial" panose="020B0604020202020204" pitchFamily="34" charset="0"/>
              </a:rPr>
              <a:t>Focused values that will directly contribute to executing departmental strategy.</a:t>
            </a:r>
          </a:p>
          <a:p>
            <a:pPr marL="180975" indent="-180975">
              <a:spcAft>
                <a:spcPts val="200"/>
              </a:spcAft>
              <a:buFont typeface="Arial" panose="020B0604020202020204" pitchFamily="34" charset="0"/>
              <a:buChar char="•"/>
            </a:pPr>
            <a:r>
              <a:rPr lang="en-US" sz="1400" dirty="0">
                <a:solidFill>
                  <a:srgbClr val="FFFFFF"/>
                </a:solidFill>
                <a:latin typeface="Arial" panose="020B0604020202020204" pitchFamily="34" charset="0"/>
                <a:cs typeface="Arial" panose="020B0604020202020204" pitchFamily="34" charset="0"/>
              </a:rPr>
              <a:t>An understanding of what the true lived experience of culture is in your organization.</a:t>
            </a:r>
          </a:p>
          <a:p>
            <a:pPr marL="180975" indent="-180975">
              <a:spcAft>
                <a:spcPts val="200"/>
              </a:spcAft>
              <a:buFont typeface="Arial" panose="020B0604020202020204" pitchFamily="34" charset="0"/>
              <a:buChar char="•"/>
            </a:pPr>
            <a:r>
              <a:rPr lang="en-US" sz="1400" dirty="0">
                <a:solidFill>
                  <a:srgbClr val="FFFFFF"/>
                </a:solidFill>
                <a:latin typeface="Arial" panose="020B0604020202020204" pitchFamily="34" charset="0"/>
                <a:cs typeface="Arial" panose="020B0604020202020204" pitchFamily="34" charset="0"/>
              </a:rPr>
              <a:t>Tools and techniques that will support the executives as they work to model the focus values.</a:t>
            </a:r>
          </a:p>
          <a:p>
            <a:pPr marL="180975" indent="-180975">
              <a:spcAft>
                <a:spcPts val="200"/>
              </a:spcAft>
              <a:buFont typeface="Arial" panose="020B0604020202020204" pitchFamily="34" charset="0"/>
              <a:buChar char="•"/>
            </a:pPr>
            <a:r>
              <a:rPr lang="en-US" sz="1400" dirty="0">
                <a:solidFill>
                  <a:srgbClr val="FFFFFF"/>
                </a:solidFill>
                <a:latin typeface="Arial" panose="020B0604020202020204" pitchFamily="34" charset="0"/>
                <a:cs typeface="Arial" panose="020B0604020202020204" pitchFamily="34" charset="0"/>
              </a:rPr>
              <a:t>A prioritized list of IT processes that will need to be aligned with the target culture.</a:t>
            </a:r>
          </a:p>
          <a:p>
            <a:pPr marL="180975" indent="-180975">
              <a:spcAft>
                <a:spcPts val="200"/>
              </a:spcAft>
              <a:buFont typeface="Arial" panose="020B0604020202020204" pitchFamily="34" charset="0"/>
              <a:buChar char="•"/>
            </a:pPr>
            <a:r>
              <a:rPr lang="en-US" sz="1400" dirty="0">
                <a:solidFill>
                  <a:srgbClr val="FFFFFF"/>
                </a:solidFill>
                <a:latin typeface="Arial" panose="020B0604020202020204" pitchFamily="34" charset="0"/>
                <a:cs typeface="Arial" panose="020B0604020202020204" pitchFamily="34" charset="0"/>
              </a:rPr>
              <a:t>A process that will allow behaviors reflective of the focus values to be built into work practices.</a:t>
            </a:r>
          </a:p>
        </p:txBody>
      </p:sp>
      <p:sp>
        <p:nvSpPr>
          <p:cNvPr id="2" name="TextBox 1"/>
          <p:cNvSpPr txBox="1"/>
          <p:nvPr/>
        </p:nvSpPr>
        <p:spPr>
          <a:xfrm>
            <a:off x="5974702" y="1120775"/>
            <a:ext cx="2924836" cy="646331"/>
          </a:xfrm>
          <a:prstGeom prst="rect">
            <a:avLst/>
          </a:prstGeom>
        </p:spPr>
        <p:txBody>
          <a:bodyPr wrap="square" rtlCol="0">
            <a:spAutoFit/>
          </a:bodyPr>
          <a:lstStyle/>
          <a:p>
            <a:r>
              <a:rPr lang="en-US" b="1" dirty="0">
                <a:solidFill>
                  <a:srgbClr val="FFFFFF"/>
                </a:solidFill>
                <a:latin typeface="Arial Black" panose="020B0A04020102020204" pitchFamily="34" charset="0"/>
                <a:cs typeface="Segoe UI" panose="020B0502040204020203" pitchFamily="34" charset="0"/>
              </a:rPr>
              <a:t>Walk away from this blueprint with:</a:t>
            </a:r>
          </a:p>
        </p:txBody>
      </p:sp>
      <p:sp>
        <p:nvSpPr>
          <p:cNvPr id="21" name="Rectangle 20"/>
          <p:cNvSpPr/>
          <p:nvPr/>
        </p:nvSpPr>
        <p:spPr>
          <a:xfrm>
            <a:off x="6070600" y="1798417"/>
            <a:ext cx="3073400" cy="523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50000"/>
                  </a:schemeClr>
                </a:solidFill>
              </a:ln>
              <a:solidFill>
                <a:srgbClr val="FFFFFF"/>
              </a:solidFill>
              <a:latin typeface="Arial Black" panose="020B0A04020102020204" pitchFamily="34" charset="0"/>
            </a:endParaRPr>
          </a:p>
        </p:txBody>
      </p:sp>
      <p:sp>
        <p:nvSpPr>
          <p:cNvPr id="14" name="TextBox 13"/>
          <p:cNvSpPr txBox="1"/>
          <p:nvPr/>
        </p:nvSpPr>
        <p:spPr>
          <a:xfrm>
            <a:off x="405190" y="1084036"/>
            <a:ext cx="4943929" cy="5078314"/>
          </a:xfrm>
          <a:prstGeom prst="rect">
            <a:avLst/>
          </a:prstGeom>
        </p:spPr>
        <p:txBody>
          <a:bodyPr wrap="square" rtlCol="0">
            <a:spAutoFit/>
          </a:bodyPr>
          <a:lstStyle/>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sp>
        <p:nvSpPr>
          <p:cNvPr id="16" name="TextBox 15"/>
          <p:cNvSpPr txBox="1"/>
          <p:nvPr/>
        </p:nvSpPr>
        <p:spPr>
          <a:xfrm>
            <a:off x="508000" y="1000504"/>
            <a:ext cx="4730750" cy="461665"/>
          </a:xfrm>
          <a:prstGeom prst="rect">
            <a:avLst/>
          </a:prstGeom>
        </p:spPr>
        <p:txBody>
          <a:bodyPr wrap="square" rtlCol="0">
            <a:spAutoFit/>
          </a:bodyPr>
          <a:lstStyle/>
          <a:p>
            <a:r>
              <a:rPr lang="en-US" sz="2400" b="1" dirty="0">
                <a:solidFill>
                  <a:schemeClr val="accent1"/>
                </a:solidFill>
                <a:latin typeface="Arial Black" panose="020B0A04020102020204" pitchFamily="34" charset="0"/>
                <a:cs typeface="Segoe UI" panose="020B0502040204020203" pitchFamily="34" charset="0"/>
              </a:rPr>
              <a:t>EXECUTIVE SUMMARY</a:t>
            </a:r>
          </a:p>
        </p:txBody>
      </p:sp>
    </p:spTree>
    <p:extLst>
      <p:ext uri="{BB962C8B-B14F-4D97-AF65-F5344CB8AC3E}">
        <p14:creationId xmlns:p14="http://schemas.microsoft.com/office/powerpoint/2010/main" val="99394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dfdg.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1558324"/>
          </a:xfrm>
          <a:prstGeom prst="rect">
            <a:avLst/>
          </a:prstGeom>
        </p:spPr>
      </p:pic>
      <p:sp>
        <p:nvSpPr>
          <p:cNvPr id="2" name="Title 1"/>
          <p:cNvSpPr>
            <a:spLocks noGrp="1"/>
          </p:cNvSpPr>
          <p:nvPr>
            <p:ph type="title" idx="4294967295"/>
          </p:nvPr>
        </p:nvSpPr>
        <p:spPr>
          <a:xfrm>
            <a:off x="255787" y="529600"/>
            <a:ext cx="8696327" cy="877887"/>
          </a:xfrm>
          <a:prstGeom prst="rect">
            <a:avLst/>
          </a:prstGeom>
        </p:spPr>
        <p:txBody>
          <a:bodyPr/>
          <a:lstStyle/>
          <a:p>
            <a:pPr>
              <a:lnSpc>
                <a:spcPct val="80000"/>
              </a:lnSpc>
            </a:pPr>
            <a:r>
              <a:rPr lang="en-US" b="1" dirty="0">
                <a:solidFill>
                  <a:schemeClr val="bg1"/>
                </a:solidFill>
                <a:latin typeface="Arial Black" panose="020B0A04020102020204" pitchFamily="34" charset="0"/>
                <a:cs typeface="Segoe UI" panose="020B0502040204020203" pitchFamily="34" charset="0"/>
              </a:rPr>
              <a:t>INFO-TECH OFFERS VARIOUS LEVELS OF SUPPORT TO BEST SUIT YOUR NEEDS</a:t>
            </a:r>
          </a:p>
        </p:txBody>
      </p:sp>
      <p:grpSp>
        <p:nvGrpSpPr>
          <p:cNvPr id="5" name="Group 4"/>
          <p:cNvGrpSpPr/>
          <p:nvPr/>
        </p:nvGrpSpPr>
        <p:grpSpPr>
          <a:xfrm>
            <a:off x="380306" y="1871984"/>
            <a:ext cx="8360297" cy="3051390"/>
            <a:chOff x="431635" y="2218348"/>
            <a:chExt cx="8360297" cy="3051390"/>
          </a:xfrm>
        </p:grpSpPr>
        <p:cxnSp>
          <p:nvCxnSpPr>
            <p:cNvPr id="38" name="Straight Arrow Connector 37"/>
            <p:cNvCxnSpPr/>
            <p:nvPr/>
          </p:nvCxnSpPr>
          <p:spPr>
            <a:xfrm>
              <a:off x="951171" y="3300534"/>
              <a:ext cx="7840761" cy="0"/>
            </a:xfrm>
            <a:prstGeom prst="straightConnector1">
              <a:avLst/>
            </a:prstGeom>
            <a:ln>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7093920" y="2218348"/>
              <a:ext cx="1620000" cy="3048925"/>
              <a:chOff x="6656757" y="1326494"/>
              <a:chExt cx="1620000" cy="3048925"/>
            </a:xfrm>
          </p:grpSpPr>
          <p:sp>
            <p:nvSpPr>
              <p:cNvPr id="40" name="Oval 39"/>
              <p:cNvSpPr/>
              <p:nvPr/>
            </p:nvSpPr>
            <p:spPr>
              <a:xfrm>
                <a:off x="7111157" y="2011140"/>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Black" panose="020B0A04020102020204" pitchFamily="34" charset="0"/>
                </a:endParaRPr>
              </a:p>
            </p:txBody>
          </p:sp>
          <p:sp>
            <p:nvSpPr>
              <p:cNvPr id="41" name="TextBox 40"/>
              <p:cNvSpPr txBox="1"/>
              <p:nvPr/>
            </p:nvSpPr>
            <p:spPr>
              <a:xfrm>
                <a:off x="6656757" y="1326494"/>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a:ln>
                      <a:noFill/>
                    </a:ln>
                    <a:solidFill>
                      <a:srgbClr val="133B5C"/>
                    </a:solidFill>
                    <a:effectLst/>
                    <a:uLnTx/>
                    <a:uFillTx/>
                    <a:latin typeface="Arial" panose="020B0604020202020204" pitchFamily="34" charset="0"/>
                    <a:cs typeface="Arial" panose="020B0604020202020204" pitchFamily="34" charset="0"/>
                  </a:rPr>
                  <a:t>CONSULTING</a:t>
                </a:r>
              </a:p>
            </p:txBody>
          </p:sp>
          <p:sp>
            <p:nvSpPr>
              <p:cNvPr id="42" name="TextBox 41"/>
              <p:cNvSpPr txBox="1"/>
              <p:nvPr/>
            </p:nvSpPr>
            <p:spPr>
              <a:xfrm>
                <a:off x="6656757" y="2935419"/>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solidFill>
                      <a:srgbClr val="666666"/>
                    </a:solidFill>
                    <a:effectLst/>
                    <a:uLnTx/>
                    <a:uFillTx/>
                    <a:latin typeface="Arial" panose="020B0604020202020204" pitchFamily="34" charset="0"/>
                    <a:cs typeface="Arial" panose="020B0604020202020204" pitchFamily="34" charset="0"/>
                  </a:rPr>
                  <a:t>“Our team does not have the time or the knowledge to take this project on. We need assistance through the entirety of this project.”</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940" y="2199136"/>
                <a:ext cx="336908" cy="336908"/>
              </a:xfrm>
              <a:prstGeom prst="rect">
                <a:avLst/>
              </a:prstGeom>
              <a:noFill/>
            </p:spPr>
          </p:pic>
        </p:grpSp>
        <p:grpSp>
          <p:nvGrpSpPr>
            <p:cNvPr id="44" name="Group 43"/>
            <p:cNvGrpSpPr/>
            <p:nvPr/>
          </p:nvGrpSpPr>
          <p:grpSpPr>
            <a:xfrm>
              <a:off x="2483271" y="2218348"/>
              <a:ext cx="2129440" cy="3046863"/>
              <a:chOff x="2724527" y="1974729"/>
              <a:chExt cx="2129440" cy="3046863"/>
            </a:xfrm>
          </p:grpSpPr>
          <p:sp>
            <p:nvSpPr>
              <p:cNvPr id="45" name="Oval 44"/>
              <p:cNvSpPr/>
              <p:nvPr/>
            </p:nvSpPr>
            <p:spPr>
              <a:xfrm>
                <a:off x="3433647" y="2726777"/>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Black" panose="020B0A04020102020204" pitchFamily="34" charset="0"/>
                </a:endParaRPr>
              </a:p>
            </p:txBody>
          </p:sp>
          <p:sp>
            <p:nvSpPr>
              <p:cNvPr id="46" name="TextBox 45"/>
              <p:cNvSpPr txBox="1"/>
              <p:nvPr/>
            </p:nvSpPr>
            <p:spPr>
              <a:xfrm>
                <a:off x="2724527" y="1974729"/>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a:ln>
                      <a:noFill/>
                    </a:ln>
                    <a:solidFill>
                      <a:srgbClr val="133B5C"/>
                    </a:solidFill>
                    <a:effectLst/>
                    <a:uLnTx/>
                    <a:uFillTx/>
                    <a:latin typeface="Arial" panose="020B0604020202020204" pitchFamily="34" charset="0"/>
                    <a:cs typeface="Arial" panose="020B0604020202020204" pitchFamily="34" charset="0"/>
                  </a:rPr>
                  <a:t>GUIDED IMPLEMENTATION</a:t>
                </a:r>
              </a:p>
            </p:txBody>
          </p:sp>
          <p:sp>
            <p:nvSpPr>
              <p:cNvPr id="47" name="TextBox 46"/>
              <p:cNvSpPr txBox="1"/>
              <p:nvPr/>
            </p:nvSpPr>
            <p:spPr>
              <a:xfrm>
                <a:off x="2979247" y="358159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solidFill>
                      <a:srgbClr val="666666"/>
                    </a:solidFill>
                    <a:effectLst/>
                    <a:uLnTx/>
                    <a:uFillTx/>
                    <a:latin typeface="Arial" panose="020B0604020202020204" pitchFamily="34" charset="0"/>
                    <a:cs typeface="Arial" panose="020B0604020202020204" pitchFamily="34" charset="0"/>
                  </a:rPr>
                  <a:t>“Our team knows that we need to fix a process, but we need assistance to determine where to focus. Some check-ins along the way would help keep us on track.”</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918" y="2909423"/>
                <a:ext cx="337358" cy="337358"/>
              </a:xfrm>
              <a:prstGeom prst="rect">
                <a:avLst/>
              </a:prstGeom>
              <a:noFill/>
            </p:spPr>
          </p:pic>
        </p:grpSp>
        <p:grpSp>
          <p:nvGrpSpPr>
            <p:cNvPr id="49" name="Group 48"/>
            <p:cNvGrpSpPr/>
            <p:nvPr/>
          </p:nvGrpSpPr>
          <p:grpSpPr>
            <a:xfrm>
              <a:off x="431635" y="2218348"/>
              <a:ext cx="1620000" cy="3051390"/>
              <a:chOff x="1308153" y="2483113"/>
              <a:chExt cx="1620000" cy="3051390"/>
            </a:xfrm>
          </p:grpSpPr>
          <p:sp>
            <p:nvSpPr>
              <p:cNvPr id="50" name="Oval 49"/>
              <p:cNvSpPr/>
              <p:nvPr/>
            </p:nvSpPr>
            <p:spPr>
              <a:xfrm>
                <a:off x="1762553" y="3228163"/>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Black" panose="020B0A04020102020204" pitchFamily="34" charset="0"/>
                </a:endParaRPr>
              </a:p>
            </p:txBody>
          </p:sp>
          <p:sp>
            <p:nvSpPr>
              <p:cNvPr id="51" name="TextBox 50"/>
              <p:cNvSpPr txBox="1"/>
              <p:nvPr/>
            </p:nvSpPr>
            <p:spPr>
              <a:xfrm>
                <a:off x="1308153" y="2483113"/>
                <a:ext cx="1620000" cy="540000"/>
              </a:xfrm>
              <a:prstGeom prst="rect">
                <a:avLst/>
              </a:prstGeom>
              <a:noFill/>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en-CA" sz="1600" b="1" u="none" strike="noStrike" kern="0" cap="none" spc="0" normalizeH="0" baseline="0" noProof="0" dirty="0">
                    <a:ln>
                      <a:noFill/>
                    </a:ln>
                    <a:solidFill>
                      <a:srgbClr val="133B5C"/>
                    </a:solidFill>
                    <a:effectLst/>
                    <a:uLnTx/>
                    <a:uFillTx/>
                    <a:latin typeface="Arial" panose="020B0604020202020204" pitchFamily="34" charset="0"/>
                    <a:cs typeface="Arial" panose="020B0604020202020204" pitchFamily="34" charset="0"/>
                  </a:rPr>
                  <a:t>DIY </a:t>
                </a:r>
              </a:p>
              <a:p>
                <a:pPr marL="0" marR="0" lvl="0" indent="0" algn="ctr" defTabSz="914400" eaLnBrk="1" fontAlgn="auto" latinLnBrk="0" hangingPunct="1">
                  <a:spcBef>
                    <a:spcPts val="0"/>
                  </a:spcBef>
                  <a:spcAft>
                    <a:spcPts val="0"/>
                  </a:spcAft>
                  <a:buClrTx/>
                  <a:buSzTx/>
                  <a:buFontTx/>
                  <a:buNone/>
                  <a:tabLst/>
                  <a:defRPr/>
                </a:pPr>
                <a:r>
                  <a:rPr kumimoji="0" lang="en-CA" sz="1600" b="1" u="none" strike="noStrike" kern="0" cap="none" spc="0" normalizeH="0" baseline="0" noProof="0" dirty="0">
                    <a:ln>
                      <a:noFill/>
                    </a:ln>
                    <a:solidFill>
                      <a:srgbClr val="133B5C"/>
                    </a:solidFill>
                    <a:effectLst/>
                    <a:uLnTx/>
                    <a:uFillTx/>
                    <a:latin typeface="Arial" panose="020B0604020202020204" pitchFamily="34" charset="0"/>
                    <a:cs typeface="Arial" panose="020B0604020202020204" pitchFamily="34" charset="0"/>
                  </a:rPr>
                  <a:t>TOOLKIT</a:t>
                </a:r>
              </a:p>
            </p:txBody>
          </p:sp>
          <p:sp>
            <p:nvSpPr>
              <p:cNvPr id="52" name="TextBox 51"/>
              <p:cNvSpPr txBox="1"/>
              <p:nvPr/>
            </p:nvSpPr>
            <p:spPr>
              <a:xfrm>
                <a:off x="1308153" y="4094503"/>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solidFill>
                      <a:schemeClr val="tx2">
                        <a:lumMod val="75000"/>
                        <a:lumOff val="25000"/>
                      </a:schemeClr>
                    </a:solidFill>
                    <a:effectLst/>
                    <a:uLnTx/>
                    <a:uFillTx/>
                    <a:latin typeface="Arial" panose="020B0604020202020204" pitchFamily="34" charset="0"/>
                    <a:cs typeface="Arial" panose="020B0604020202020204" pitchFamily="34" charset="0"/>
                  </a:rPr>
                  <a:t>“Our team has already made this critical project a priority, and we have the time and capability, but some guidance along the way would be helpful.”</a:t>
                </a:r>
              </a:p>
            </p:txBody>
          </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909" y="3389684"/>
                <a:ext cx="295188" cy="337358"/>
              </a:xfrm>
              <a:prstGeom prst="rect">
                <a:avLst/>
              </a:prstGeom>
            </p:spPr>
          </p:pic>
        </p:grpSp>
        <p:grpSp>
          <p:nvGrpSpPr>
            <p:cNvPr id="54" name="Group 53"/>
            <p:cNvGrpSpPr/>
            <p:nvPr/>
          </p:nvGrpSpPr>
          <p:grpSpPr>
            <a:xfrm>
              <a:off x="5033614" y="2218348"/>
              <a:ext cx="1620000" cy="3049107"/>
              <a:chOff x="4855445" y="1690247"/>
              <a:chExt cx="1620000" cy="3049107"/>
            </a:xfrm>
          </p:grpSpPr>
          <p:sp>
            <p:nvSpPr>
              <p:cNvPr id="55" name="Oval 54"/>
              <p:cNvSpPr/>
              <p:nvPr/>
            </p:nvSpPr>
            <p:spPr>
              <a:xfrm>
                <a:off x="5309845" y="2380757"/>
                <a:ext cx="711200" cy="711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Black" panose="020B0A04020102020204" pitchFamily="34" charset="0"/>
                </a:endParaRPr>
              </a:p>
            </p:txBody>
          </p:sp>
          <p:sp>
            <p:nvSpPr>
              <p:cNvPr id="56" name="TextBox 55"/>
              <p:cNvSpPr txBox="1"/>
              <p:nvPr/>
            </p:nvSpPr>
            <p:spPr>
              <a:xfrm>
                <a:off x="4855445" y="1690247"/>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WORKSHOP</a:t>
                </a:r>
              </a:p>
            </p:txBody>
          </p:sp>
          <p:sp>
            <p:nvSpPr>
              <p:cNvPr id="57" name="TextBox 56"/>
              <p:cNvSpPr txBox="1"/>
              <p:nvPr/>
            </p:nvSpPr>
            <p:spPr>
              <a:xfrm>
                <a:off x="4855445" y="3299354"/>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“We need to hit the ground running and get this project kicked off immediately. Our team has the ability to take this over once we get a framework and strategy in place.</a:t>
                </a:r>
                <a:r>
                  <a:rPr kumimoji="0" lang="en-CA" sz="12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a:t>
                </a:r>
              </a:p>
            </p:txBody>
          </p:sp>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2005" y="2612829"/>
                <a:ext cx="361456" cy="240970"/>
              </a:xfrm>
              <a:prstGeom prst="rect">
                <a:avLst/>
              </a:prstGeom>
              <a:noFill/>
            </p:spPr>
          </p:pic>
        </p:grpSp>
      </p:grpSp>
      <p:sp>
        <p:nvSpPr>
          <p:cNvPr id="59" name="Rectangle 58"/>
          <p:cNvSpPr/>
          <p:nvPr/>
        </p:nvSpPr>
        <p:spPr>
          <a:xfrm>
            <a:off x="2463891" y="6117057"/>
            <a:ext cx="4216219" cy="2308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CA" sz="100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Diagnostics and consistent frameworks used throughout all four options</a:t>
            </a:r>
          </a:p>
        </p:txBody>
      </p:sp>
      <p:sp>
        <p:nvSpPr>
          <p:cNvPr id="4" name="Rectangle 3"/>
          <p:cNvSpPr/>
          <p:nvPr/>
        </p:nvSpPr>
        <p:spPr>
          <a:xfrm>
            <a:off x="0" y="-6238"/>
            <a:ext cx="8435163" cy="170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Black" panose="020B0A04020102020204" pitchFamily="34" charset="0"/>
            </a:endParaRPr>
          </a:p>
        </p:txBody>
      </p:sp>
    </p:spTree>
    <p:extLst>
      <p:ext uri="{BB962C8B-B14F-4D97-AF65-F5344CB8AC3E}">
        <p14:creationId xmlns:p14="http://schemas.microsoft.com/office/powerpoint/2010/main" val="329550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Culture impacts bottom-line results</a:t>
            </a:r>
          </a:p>
        </p:txBody>
      </p:sp>
      <p:sp>
        <p:nvSpPr>
          <p:cNvPr id="8" name="TextBox 7"/>
          <p:cNvSpPr txBox="1"/>
          <p:nvPr/>
        </p:nvSpPr>
        <p:spPr>
          <a:xfrm>
            <a:off x="4442691" y="2140247"/>
            <a:ext cx="4193760" cy="1933850"/>
          </a:xfrm>
          <a:prstGeom prst="rect">
            <a:avLst/>
          </a:prstGeom>
          <a:ln>
            <a:solidFill>
              <a:schemeClr val="accent6">
                <a:lumMod val="75000"/>
              </a:schemeClr>
            </a:solidFill>
          </a:ln>
        </p:spPr>
        <p:txBody>
          <a:bodyPr wrap="square" rtlCol="0" anchor="t">
            <a:noAutofit/>
          </a:bodyPr>
          <a:lstStyle/>
          <a:p>
            <a:pPr marL="144000" lvl="0" indent="-144000">
              <a:spcAft>
                <a:spcPts val="300"/>
              </a:spcAft>
              <a:buFont typeface="Arial" panose="020B0604020202020204" pitchFamily="34" charset="0"/>
              <a:buChar char="•"/>
            </a:pPr>
            <a:r>
              <a:rPr lang="en-CA" sz="1200" dirty="0"/>
              <a:t>Alignment with organizational culture is the top driver of engagement </a:t>
            </a:r>
            <a:r>
              <a:rPr lang="en-CA" sz="1100" dirty="0"/>
              <a:t>(McLean &amp; Company Engagement Survey, 2017; </a:t>
            </a:r>
            <a:r>
              <a:rPr lang="en-CA" sz="1100" i="1" dirty="0"/>
              <a:t>N=195,389</a:t>
            </a:r>
            <a:r>
              <a:rPr lang="en-CA" sz="1100" dirty="0"/>
              <a:t>).</a:t>
            </a:r>
          </a:p>
          <a:p>
            <a:pPr marL="144000" lvl="0" indent="-144000">
              <a:spcAft>
                <a:spcPts val="300"/>
              </a:spcAft>
              <a:buFont typeface="Arial" panose="020B0604020202020204" pitchFamily="34" charset="0"/>
              <a:buChar char="•"/>
            </a:pPr>
            <a:r>
              <a:rPr lang="en-CA" sz="1200" dirty="0"/>
              <a:t>Nearly 1/3 of employees leaving their organization cited culture as having influenced their decision </a:t>
            </a:r>
            <a:r>
              <a:rPr lang="en-CA" sz="1100" dirty="0"/>
              <a:t>(McLean &amp; Company Exit Survey, 2017; </a:t>
            </a:r>
            <a:r>
              <a:rPr lang="en-CA" sz="1100" i="1" dirty="0"/>
              <a:t>N=3,161</a:t>
            </a:r>
            <a:r>
              <a:rPr lang="en-CA" sz="1100" dirty="0"/>
              <a:t>).</a:t>
            </a:r>
          </a:p>
          <a:p>
            <a:pPr marL="144000" lvl="0" indent="-144000">
              <a:spcAft>
                <a:spcPts val="300"/>
              </a:spcAft>
              <a:buFont typeface="Arial" panose="020B0604020202020204" pitchFamily="34" charset="0"/>
              <a:buChar char="•"/>
            </a:pPr>
            <a:r>
              <a:rPr lang="en-US" sz="1200" dirty="0"/>
              <a:t>84% of executives believe poor culture increases the chance that an employee might do something unethical or illegal </a:t>
            </a:r>
            <a:r>
              <a:rPr lang="en-US" sz="1100" dirty="0"/>
              <a:t>(Grahem et al, 2015)</a:t>
            </a:r>
            <a:r>
              <a:rPr lang="en-US" sz="1200" dirty="0"/>
              <a:t>. </a:t>
            </a:r>
            <a:endParaRPr lang="en-CA" sz="1200" dirty="0"/>
          </a:p>
        </p:txBody>
      </p:sp>
      <p:sp>
        <p:nvSpPr>
          <p:cNvPr id="13" name="Rectangle 12"/>
          <p:cNvSpPr/>
          <p:nvPr/>
        </p:nvSpPr>
        <p:spPr>
          <a:xfrm>
            <a:off x="389271" y="972210"/>
            <a:ext cx="8247181" cy="738664"/>
          </a:xfrm>
          <a:prstGeom prst="rect">
            <a:avLst/>
          </a:prstGeom>
        </p:spPr>
        <p:txBody>
          <a:bodyPr wrap="square">
            <a:spAutoFit/>
          </a:bodyPr>
          <a:lstStyle/>
          <a:p>
            <a:r>
              <a:rPr lang="en-US" sz="1400" dirty="0"/>
              <a:t>The simplest definition of culture is “</a:t>
            </a:r>
            <a:r>
              <a:rPr lang="en-US" sz="1400" b="1" dirty="0"/>
              <a:t>the way we do things here</a:t>
            </a:r>
            <a:r>
              <a:rPr lang="en-US" sz="1400" dirty="0"/>
              <a:t>.” This simple aspect of organizational life has huge implications for executing strategy, driving engagement, and providing a guiding force that ensures organizations are able to work together toward common goals.</a:t>
            </a:r>
            <a:endParaRPr lang="en-CA" sz="1400" dirty="0"/>
          </a:p>
        </p:txBody>
      </p:sp>
      <p:sp>
        <p:nvSpPr>
          <p:cNvPr id="14" name="Rectangle 13"/>
          <p:cNvSpPr/>
          <p:nvPr/>
        </p:nvSpPr>
        <p:spPr>
          <a:xfrm>
            <a:off x="510040" y="2140247"/>
            <a:ext cx="3806121" cy="1933850"/>
          </a:xfrm>
          <a:prstGeom prst="rect">
            <a:avLst/>
          </a:prstGeom>
          <a:ln>
            <a:solidFill>
              <a:schemeClr val="accent6">
                <a:lumMod val="75000"/>
              </a:schemeClr>
            </a:solidFill>
          </a:ln>
        </p:spPr>
        <p:txBody>
          <a:bodyPr wrap="square" anchor="t">
            <a:noAutofit/>
          </a:bodyPr>
          <a:lstStyle/>
          <a:p>
            <a:pPr lvl="0">
              <a:spcAft>
                <a:spcPts val="300"/>
              </a:spcAft>
            </a:pPr>
            <a:r>
              <a:rPr lang="en-US" sz="1200" dirty="0"/>
              <a:t>91% of executives agree that improving corporate culture would increase their organization’s value. </a:t>
            </a:r>
          </a:p>
          <a:p>
            <a:pPr>
              <a:spcAft>
                <a:spcPts val="300"/>
              </a:spcAft>
            </a:pPr>
            <a:r>
              <a:rPr lang="en-US" sz="1200" dirty="0"/>
              <a:t>Culture improves value and profitability by:</a:t>
            </a:r>
          </a:p>
          <a:p>
            <a:pPr marL="171450" indent="-171450">
              <a:spcAft>
                <a:spcPts val="300"/>
              </a:spcAft>
              <a:buFont typeface="Arial" panose="020B0604020202020204" pitchFamily="34" charset="0"/>
              <a:buChar char="•"/>
            </a:pPr>
            <a:r>
              <a:rPr lang="en-US" sz="1200" dirty="0"/>
              <a:t>Encouraging desired behaviors, including creativity, greater risk tolerance, or honest feedback. </a:t>
            </a:r>
            <a:endParaRPr lang="en-CA" sz="1200" dirty="0"/>
          </a:p>
          <a:p>
            <a:pPr marL="171450" lvl="0" indent="-171450">
              <a:spcAft>
                <a:spcPts val="300"/>
              </a:spcAft>
              <a:buFont typeface="Arial" panose="020B0604020202020204" pitchFamily="34" charset="0"/>
              <a:buChar char="•"/>
            </a:pPr>
            <a:r>
              <a:rPr lang="en-CA" sz="1200" dirty="0"/>
              <a:t>Increasing productivity. </a:t>
            </a:r>
          </a:p>
          <a:p>
            <a:pPr marL="171450" lvl="0" indent="-171450">
              <a:spcAft>
                <a:spcPts val="300"/>
              </a:spcAft>
              <a:buFont typeface="Arial" panose="020B0604020202020204" pitchFamily="34" charset="0"/>
              <a:buChar char="•"/>
            </a:pPr>
            <a:r>
              <a:rPr lang="en-US" sz="1200" dirty="0"/>
              <a:t>“Compensating for mistakes in ways that the firm’s assets cannot.”</a:t>
            </a:r>
          </a:p>
        </p:txBody>
      </p:sp>
      <p:grpSp>
        <p:nvGrpSpPr>
          <p:cNvPr id="18" name="Group 5"/>
          <p:cNvGrpSpPr/>
          <p:nvPr/>
        </p:nvGrpSpPr>
        <p:grpSpPr>
          <a:xfrm>
            <a:off x="510039" y="5805187"/>
            <a:ext cx="8126411" cy="691164"/>
            <a:chOff x="4034956" y="5684041"/>
            <a:chExt cx="4253888" cy="572143"/>
          </a:xfrm>
        </p:grpSpPr>
        <p:sp>
          <p:nvSpPr>
            <p:cNvPr id="19" name="Rectangle 6"/>
            <p:cNvSpPr/>
            <p:nvPr/>
          </p:nvSpPr>
          <p:spPr>
            <a:xfrm>
              <a:off x="4034956" y="5684041"/>
              <a:ext cx="4253888" cy="254777"/>
            </a:xfrm>
            <a:prstGeom prst="rect">
              <a:avLst/>
            </a:prstGeom>
            <a:solidFill>
              <a:schemeClr val="accent1"/>
            </a:solidFill>
          </p:spPr>
          <p:txBody>
            <a:bodyPr wrap="square">
              <a:spAutoFit/>
            </a:bodyPr>
            <a:lstStyle/>
            <a:p>
              <a:r>
                <a:rPr lang="en-US" sz="1400" b="1" dirty="0">
                  <a:solidFill>
                    <a:schemeClr val="bg1"/>
                  </a:solidFill>
                  <a:latin typeface="Arial Black" panose="020B0A04020102020204" pitchFamily="34" charset="0"/>
                </a:rPr>
                <a:t>Info-Tech </a:t>
              </a:r>
              <a:r>
                <a:rPr lang="en-US" sz="1200" dirty="0">
                  <a:solidFill>
                    <a:schemeClr val="bg1"/>
                  </a:solidFill>
                  <a:latin typeface="Arial" panose="020B0604020202020204" pitchFamily="34" charset="0"/>
                  <a:cs typeface="Arial" panose="020B0604020202020204" pitchFamily="34" charset="0"/>
                </a:rPr>
                <a:t>insight</a:t>
              </a:r>
            </a:p>
          </p:txBody>
        </p:sp>
        <p:sp>
          <p:nvSpPr>
            <p:cNvPr id="20" name="Double Bracket 8"/>
            <p:cNvSpPr/>
            <p:nvPr/>
          </p:nvSpPr>
          <p:spPr>
            <a:xfrm>
              <a:off x="4034956" y="5983774"/>
              <a:ext cx="4253888" cy="272410"/>
            </a:xfrm>
            <a:prstGeom prst="bracketPair">
              <a:avLst>
                <a:gd name="adj" fmla="val 0"/>
              </a:avLst>
            </a:prstGeom>
            <a:noFill/>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en-CA" sz="1200" b="1" dirty="0">
                  <a:latin typeface="Arial" panose="020B0604020202020204" pitchFamily="34" charset="0"/>
                  <a:cs typeface="Arial" panose="020B0604020202020204" pitchFamily="34" charset="0"/>
                </a:rPr>
                <a:t>Culture is the pattern of behaviors within organizations</a:t>
              </a:r>
              <a:r>
                <a:rPr lang="en-CA" sz="1200" dirty="0">
                  <a:latin typeface="Arial" panose="020B0604020202020204" pitchFamily="34" charset="0"/>
                  <a:cs typeface="Arial" panose="020B0604020202020204" pitchFamily="34" charset="0"/>
                </a:rPr>
                <a:t>, and the lived experience can be different from stated values. Perks, working environment, and policy can influence the culture, but they are not the same thing.</a:t>
              </a:r>
              <a:endParaRPr lang="en-US" sz="1200" dirty="0">
                <a:latin typeface="Arial" panose="020B0604020202020204" pitchFamily="34" charset="0"/>
                <a:cs typeface="Arial" panose="020B0604020202020204" pitchFamily="34" charset="0"/>
              </a:endParaRPr>
            </a:p>
          </p:txBody>
        </p:sp>
      </p:grpSp>
      <p:sp>
        <p:nvSpPr>
          <p:cNvPr id="16" name="TextBox 15"/>
          <p:cNvSpPr txBox="1"/>
          <p:nvPr/>
        </p:nvSpPr>
        <p:spPr>
          <a:xfrm>
            <a:off x="510041" y="1777173"/>
            <a:ext cx="3806121" cy="308867"/>
          </a:xfrm>
          <a:prstGeom prst="rect">
            <a:avLst/>
          </a:prstGeom>
          <a:solidFill>
            <a:schemeClr val="accent6">
              <a:lumMod val="75000"/>
            </a:schemeClr>
          </a:solidFill>
          <a:ln>
            <a:noFill/>
          </a:ln>
        </p:spPr>
        <p:txBody>
          <a:bodyPr wrap="square" lIns="72000" tIns="46800" rIns="36000" rtlCol="0">
            <a:spAutoFit/>
          </a:bodyPr>
          <a:lstStyle/>
          <a:p>
            <a:r>
              <a:rPr lang="en-CA" sz="1400" b="1" dirty="0">
                <a:solidFill>
                  <a:schemeClr val="bg1"/>
                </a:solidFill>
              </a:rPr>
              <a:t>Culture contributes to top-line growth</a:t>
            </a:r>
          </a:p>
        </p:txBody>
      </p:sp>
      <p:sp>
        <p:nvSpPr>
          <p:cNvPr id="22" name="TextBox 21"/>
          <p:cNvSpPr txBox="1"/>
          <p:nvPr/>
        </p:nvSpPr>
        <p:spPr>
          <a:xfrm>
            <a:off x="4442691" y="1777173"/>
            <a:ext cx="4193760" cy="307777"/>
          </a:xfrm>
          <a:prstGeom prst="rect">
            <a:avLst/>
          </a:prstGeom>
          <a:solidFill>
            <a:schemeClr val="accent6">
              <a:lumMod val="75000"/>
            </a:schemeClr>
          </a:solidFill>
          <a:ln>
            <a:noFill/>
          </a:ln>
        </p:spPr>
        <p:txBody>
          <a:bodyPr wrap="square" lIns="72000" rIns="72000" rtlCol="0">
            <a:spAutoFit/>
          </a:bodyPr>
          <a:lstStyle/>
          <a:p>
            <a:r>
              <a:rPr lang="en-CA" sz="1400" b="1" dirty="0">
                <a:solidFill>
                  <a:schemeClr val="bg1"/>
                </a:solidFill>
              </a:rPr>
              <a:t>Lack of focus on culture increases people risks</a:t>
            </a:r>
          </a:p>
        </p:txBody>
      </p:sp>
      <p:sp>
        <p:nvSpPr>
          <p:cNvPr id="23" name="Rectangle 22"/>
          <p:cNvSpPr/>
          <p:nvPr/>
        </p:nvSpPr>
        <p:spPr>
          <a:xfrm>
            <a:off x="3608781" y="4512974"/>
            <a:ext cx="2561110" cy="1249060"/>
          </a:xfrm>
          <a:prstGeom prst="rect">
            <a:avLst/>
          </a:prstGeom>
        </p:spPr>
        <p:txBody>
          <a:bodyPr wrap="square">
            <a:spAutoFit/>
          </a:bodyPr>
          <a:lstStyle/>
          <a:p>
            <a:r>
              <a:rPr lang="en-US" sz="1200" dirty="0"/>
              <a:t>In a study of high-tech organizations, </a:t>
            </a:r>
            <a:r>
              <a:rPr lang="en-US" sz="1200" b="1" dirty="0"/>
              <a:t>adaptable cultures</a:t>
            </a:r>
            <a:r>
              <a:rPr lang="en-US" sz="1200" dirty="0"/>
              <a:t> </a:t>
            </a:r>
            <a:r>
              <a:rPr lang="en-US" sz="1200" b="1" dirty="0"/>
              <a:t>outperformed</a:t>
            </a:r>
            <a:r>
              <a:rPr lang="en-US" sz="1200" dirty="0"/>
              <a:t> </a:t>
            </a:r>
            <a:r>
              <a:rPr lang="en-US" sz="1200" b="1" dirty="0"/>
              <a:t>with</a:t>
            </a:r>
            <a:r>
              <a:rPr lang="en-US" sz="1200" dirty="0"/>
              <a:t> </a:t>
            </a:r>
            <a:r>
              <a:rPr lang="en-US" sz="1200" b="1" dirty="0"/>
              <a:t>higher net incomes, revenues, and operating cash flow</a:t>
            </a:r>
            <a:r>
              <a:rPr lang="en-US" sz="1200" dirty="0"/>
              <a:t>. </a:t>
            </a:r>
          </a:p>
          <a:p>
            <a:pPr algn="r">
              <a:spcBef>
                <a:spcPts val="500"/>
              </a:spcBef>
            </a:pPr>
            <a:r>
              <a:rPr lang="en-US" sz="1100" dirty="0"/>
              <a:t>Chatman et al., 2014</a:t>
            </a:r>
            <a:endParaRPr lang="en-CA" sz="1200" dirty="0"/>
          </a:p>
        </p:txBody>
      </p:sp>
      <p:sp>
        <p:nvSpPr>
          <p:cNvPr id="25" name="Rectangle 24"/>
          <p:cNvSpPr/>
          <p:nvPr/>
        </p:nvSpPr>
        <p:spPr>
          <a:xfrm>
            <a:off x="6188360" y="4512974"/>
            <a:ext cx="2448091" cy="1249060"/>
          </a:xfrm>
          <a:prstGeom prst="rect">
            <a:avLst/>
          </a:prstGeom>
        </p:spPr>
        <p:txBody>
          <a:bodyPr wrap="square">
            <a:spAutoFit/>
          </a:bodyPr>
          <a:lstStyle/>
          <a:p>
            <a:pPr lvl="0"/>
            <a:r>
              <a:rPr lang="en-US" sz="1200" dirty="0"/>
              <a:t>In a study of 95 auto dealerships over 6 years, department </a:t>
            </a:r>
            <a:r>
              <a:rPr lang="en-US" sz="1200" b="1" dirty="0"/>
              <a:t>culture</a:t>
            </a:r>
            <a:r>
              <a:rPr lang="en-US" sz="1200" dirty="0"/>
              <a:t> was found to </a:t>
            </a:r>
            <a:r>
              <a:rPr lang="en-US" sz="1200" b="1" dirty="0"/>
              <a:t>consistently drive higher levels of customer satisfaction and vehicle sales</a:t>
            </a:r>
            <a:r>
              <a:rPr lang="en-US" sz="1200" dirty="0"/>
              <a:t>. </a:t>
            </a:r>
          </a:p>
          <a:p>
            <a:pPr algn="r">
              <a:spcBef>
                <a:spcPts val="500"/>
              </a:spcBef>
            </a:pPr>
            <a:r>
              <a:rPr lang="en-US" sz="1100" dirty="0"/>
              <a:t>Boyce et al. 2015 </a:t>
            </a:r>
            <a:endParaRPr lang="en-US" sz="1200" dirty="0"/>
          </a:p>
        </p:txBody>
      </p:sp>
      <p:sp>
        <p:nvSpPr>
          <p:cNvPr id="17" name="Rectangle 6"/>
          <p:cNvSpPr/>
          <p:nvPr/>
        </p:nvSpPr>
        <p:spPr>
          <a:xfrm>
            <a:off x="3921551" y="4305706"/>
            <a:ext cx="2520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8"/>
          <p:cNvGrpSpPr/>
          <p:nvPr/>
        </p:nvGrpSpPr>
        <p:grpSpPr>
          <a:xfrm>
            <a:off x="3590312" y="4179706"/>
            <a:ext cx="360000" cy="360000"/>
            <a:chOff x="3895108" y="3795538"/>
            <a:chExt cx="360000" cy="360000"/>
          </a:xfrm>
        </p:grpSpPr>
        <p:sp>
          <p:nvSpPr>
            <p:cNvPr id="21" name="Oval 9"/>
            <p:cNvSpPr/>
            <p:nvPr/>
          </p:nvSpPr>
          <p:spPr>
            <a:xfrm>
              <a:off x="3895108" y="3795538"/>
              <a:ext cx="360000" cy="3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7"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108" y="3889817"/>
              <a:ext cx="216000" cy="180969"/>
            </a:xfrm>
            <a:prstGeom prst="rect">
              <a:avLst/>
            </a:prstGeom>
          </p:spPr>
        </p:pic>
      </p:grpSp>
      <p:sp>
        <p:nvSpPr>
          <p:cNvPr id="24" name="Rectangle 27"/>
          <p:cNvSpPr/>
          <p:nvPr/>
        </p:nvSpPr>
        <p:spPr>
          <a:xfrm>
            <a:off x="6424784" y="4305706"/>
            <a:ext cx="2216254"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 name="Group 29"/>
          <p:cNvGrpSpPr/>
          <p:nvPr/>
        </p:nvGrpSpPr>
        <p:grpSpPr>
          <a:xfrm>
            <a:off x="6188360" y="4179706"/>
            <a:ext cx="360000" cy="360000"/>
            <a:chOff x="6414176" y="3780944"/>
            <a:chExt cx="360000" cy="360000"/>
          </a:xfrm>
        </p:grpSpPr>
        <p:sp>
          <p:nvSpPr>
            <p:cNvPr id="26" name="Oval 31"/>
            <p:cNvSpPr/>
            <p:nvPr/>
          </p:nvSpPr>
          <p:spPr>
            <a:xfrm>
              <a:off x="6414176" y="3780944"/>
              <a:ext cx="360000" cy="3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Picture 3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86176" y="3875707"/>
              <a:ext cx="216000" cy="180000"/>
            </a:xfrm>
            <a:prstGeom prst="rect">
              <a:avLst/>
            </a:prstGeom>
          </p:spPr>
        </p:pic>
      </p:grpSp>
      <p:sp>
        <p:nvSpPr>
          <p:cNvPr id="5" name="TextBox 36"/>
          <p:cNvSpPr txBox="1"/>
          <p:nvPr/>
        </p:nvSpPr>
        <p:spPr>
          <a:xfrm>
            <a:off x="2809101" y="3824252"/>
            <a:ext cx="1764146" cy="261610"/>
          </a:xfrm>
          <a:prstGeom prst="rect">
            <a:avLst/>
          </a:prstGeom>
        </p:spPr>
        <p:txBody>
          <a:bodyPr wrap="square" rtlCol="0">
            <a:spAutoFit/>
          </a:bodyPr>
          <a:lstStyle/>
          <a:p>
            <a:r>
              <a:rPr lang="en-US" sz="1100" dirty="0"/>
              <a:t>Grahem et al., 2015</a:t>
            </a:r>
            <a:endParaRPr lang="en-CA" sz="1100" dirty="0"/>
          </a:p>
        </p:txBody>
      </p:sp>
      <p:sp>
        <p:nvSpPr>
          <p:cNvPr id="28" name="Rectangle 6"/>
          <p:cNvSpPr/>
          <p:nvPr/>
        </p:nvSpPr>
        <p:spPr>
          <a:xfrm>
            <a:off x="861541" y="4305706"/>
            <a:ext cx="2772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9" name="Group 8"/>
          <p:cNvGrpSpPr/>
          <p:nvPr/>
        </p:nvGrpSpPr>
        <p:grpSpPr>
          <a:xfrm>
            <a:off x="530302" y="4179706"/>
            <a:ext cx="360000" cy="360000"/>
            <a:chOff x="3895108" y="3795538"/>
            <a:chExt cx="360000" cy="360000"/>
          </a:xfrm>
        </p:grpSpPr>
        <p:sp>
          <p:nvSpPr>
            <p:cNvPr id="30" name="Oval 9"/>
            <p:cNvSpPr/>
            <p:nvPr/>
          </p:nvSpPr>
          <p:spPr>
            <a:xfrm>
              <a:off x="3895108" y="3795538"/>
              <a:ext cx="360000" cy="3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108" y="3889817"/>
              <a:ext cx="216000" cy="180969"/>
            </a:xfrm>
            <a:prstGeom prst="rect">
              <a:avLst/>
            </a:prstGeom>
          </p:spPr>
        </p:pic>
      </p:grpSp>
      <p:sp>
        <p:nvSpPr>
          <p:cNvPr id="32" name="Rectangle 41"/>
          <p:cNvSpPr/>
          <p:nvPr/>
        </p:nvSpPr>
        <p:spPr>
          <a:xfrm>
            <a:off x="532263" y="4512974"/>
            <a:ext cx="3058049" cy="1249060"/>
          </a:xfrm>
          <a:prstGeom prst="rect">
            <a:avLst/>
          </a:prstGeom>
        </p:spPr>
        <p:txBody>
          <a:bodyPr wrap="square">
            <a:spAutoFit/>
          </a:bodyPr>
          <a:lstStyle/>
          <a:p>
            <a:r>
              <a:rPr lang="en-US" sz="1200" dirty="0"/>
              <a:t>In a large cross-industry study of digital maturity, digitally mature organizations were</a:t>
            </a:r>
            <a:r>
              <a:rPr lang="en-US" sz="1200" b="1" dirty="0"/>
              <a:t> 3.5x more likely to be focused on cultivating certain cultures and behaviors</a:t>
            </a:r>
            <a:r>
              <a:rPr lang="en-US" sz="1200" dirty="0"/>
              <a:t>.</a:t>
            </a:r>
          </a:p>
          <a:p>
            <a:pPr algn="r">
              <a:spcBef>
                <a:spcPts val="500"/>
              </a:spcBef>
            </a:pPr>
            <a:r>
              <a:rPr lang="en-US" sz="1100" dirty="0"/>
              <a:t>Kane et al., 2016</a:t>
            </a:r>
            <a:endParaRPr lang="en-CA" sz="1100" dirty="0"/>
          </a:p>
        </p:txBody>
      </p:sp>
    </p:spTree>
    <p:extLst>
      <p:ext uri="{BB962C8B-B14F-4D97-AF65-F5344CB8AC3E}">
        <p14:creationId xmlns:p14="http://schemas.microsoft.com/office/powerpoint/2010/main" val="226408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There is increased focus on culture to improve the bottom line</a:t>
            </a:r>
          </a:p>
        </p:txBody>
      </p:sp>
      <p:sp>
        <p:nvSpPr>
          <p:cNvPr id="5" name="TextBox 4"/>
          <p:cNvSpPr txBox="1"/>
          <p:nvPr/>
        </p:nvSpPr>
        <p:spPr>
          <a:xfrm>
            <a:off x="3723701" y="1436585"/>
            <a:ext cx="4912751" cy="4932000"/>
          </a:xfrm>
          <a:custGeom>
            <a:avLst/>
            <a:gdLst>
              <a:gd name="connsiteX0" fmla="*/ 0 w 5175759"/>
              <a:gd name="connsiteY0" fmla="*/ 0 h 4932000"/>
              <a:gd name="connsiteX1" fmla="*/ 5175759 w 5175759"/>
              <a:gd name="connsiteY1" fmla="*/ 0 h 4932000"/>
              <a:gd name="connsiteX2" fmla="*/ 5175759 w 5175759"/>
              <a:gd name="connsiteY2" fmla="*/ 4932000 h 4932000"/>
              <a:gd name="connsiteX3" fmla="*/ 0 w 5175759"/>
              <a:gd name="connsiteY3" fmla="*/ 4932000 h 4932000"/>
              <a:gd name="connsiteX4" fmla="*/ 477463 w 5175759"/>
              <a:gd name="connsiteY4" fmla="*/ 2466000 h 4932000"/>
              <a:gd name="connsiteX5" fmla="*/ 0 w 5175759"/>
              <a:gd name="connsiteY5" fmla="*/ 0 h 49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5759" h="4932000">
                <a:moveTo>
                  <a:pt x="0" y="0"/>
                </a:moveTo>
                <a:lnTo>
                  <a:pt x="5175759" y="0"/>
                </a:lnTo>
                <a:lnTo>
                  <a:pt x="5175759" y="4932000"/>
                </a:lnTo>
                <a:lnTo>
                  <a:pt x="0" y="4932000"/>
                </a:lnTo>
                <a:lnTo>
                  <a:pt x="477463" y="2466000"/>
                </a:lnTo>
                <a:lnTo>
                  <a:pt x="0" y="0"/>
                </a:lnTo>
                <a:close/>
              </a:path>
            </a:pathLst>
          </a:custGeom>
          <a:solidFill>
            <a:schemeClr val="accent6">
              <a:lumMod val="20000"/>
              <a:lumOff val="80000"/>
            </a:schemeClr>
          </a:solidFill>
          <a:ln w="28575">
            <a:noFill/>
          </a:ln>
        </p:spPr>
        <p:txBody>
          <a:bodyPr wrap="square" lIns="0" rtlCol="0" anchor="ctr">
            <a:noAutofit/>
          </a:bodyPr>
          <a:lstStyle/>
          <a:p>
            <a:pPr marL="742950" lvl="1" indent="-285750">
              <a:spcBef>
                <a:spcPts val="600"/>
              </a:spcBef>
              <a:spcAft>
                <a:spcPts val="600"/>
              </a:spcAft>
              <a:buFont typeface="Arial" panose="020B0604020202020204" pitchFamily="34" charset="0"/>
              <a:buChar char="•"/>
            </a:pPr>
            <a:r>
              <a:rPr lang="en-US" sz="1400" b="1" dirty="0"/>
              <a:t>“</a:t>
            </a:r>
            <a:r>
              <a:rPr lang="en-US" sz="1400" dirty="0"/>
              <a:t>Driving culture change” is one of the top three leadership development priorities </a:t>
            </a:r>
            <a:r>
              <a:rPr lang="en-US" sz="1300" dirty="0"/>
              <a:t>(Korn Ferry, 2016).</a:t>
            </a:r>
            <a:endParaRPr lang="en-CA" sz="1300" dirty="0"/>
          </a:p>
          <a:p>
            <a:pPr marL="742950" lvl="1" indent="-285750">
              <a:spcBef>
                <a:spcPts val="600"/>
              </a:spcBef>
              <a:spcAft>
                <a:spcPts val="600"/>
              </a:spcAft>
              <a:buFont typeface="Arial" panose="020B0604020202020204" pitchFamily="34" charset="0"/>
              <a:buChar char="•"/>
            </a:pPr>
            <a:r>
              <a:rPr lang="en-US" sz="1400" dirty="0"/>
              <a:t>Executives are placing a greater emphasis on understanding, developing, and maintaining their organization’s culture </a:t>
            </a:r>
            <a:r>
              <a:rPr lang="en-US" sz="1300" dirty="0"/>
              <a:t>(Grahem et al., 2015)</a:t>
            </a:r>
            <a:r>
              <a:rPr lang="en-US" sz="1400" dirty="0"/>
              <a:t>.</a:t>
            </a:r>
            <a:r>
              <a:rPr lang="en-CA" sz="1400" dirty="0"/>
              <a:t> </a:t>
            </a:r>
            <a:endParaRPr lang="en-US" sz="1400" dirty="0"/>
          </a:p>
          <a:p>
            <a:pPr marL="742950" lvl="1" indent="-285750">
              <a:spcBef>
                <a:spcPts val="600"/>
              </a:spcBef>
              <a:spcAft>
                <a:spcPts val="600"/>
              </a:spcAft>
              <a:buFont typeface="Arial" panose="020B0604020202020204" pitchFamily="34" charset="0"/>
              <a:buChar char="•"/>
            </a:pPr>
            <a:r>
              <a:rPr lang="en-CA" sz="1400" dirty="0"/>
              <a:t>72% of executives agreed that culture is extremely important to organizational performance, yet only 32% believed their own organization’s culture is aligned to its business strategies </a:t>
            </a:r>
            <a:r>
              <a:rPr lang="en-CA" sz="1300" dirty="0"/>
              <a:t>(Korn Ferry, 2014).</a:t>
            </a:r>
            <a:r>
              <a:rPr lang="en-CA" sz="1400" dirty="0"/>
              <a:t>  </a:t>
            </a:r>
          </a:p>
          <a:p>
            <a:pPr marL="742950" lvl="1" indent="-285750">
              <a:spcBef>
                <a:spcPts val="600"/>
              </a:spcBef>
              <a:spcAft>
                <a:spcPts val="600"/>
              </a:spcAft>
              <a:buFont typeface="Arial" panose="020B0604020202020204" pitchFamily="34" charset="0"/>
              <a:buChar char="•"/>
            </a:pPr>
            <a:r>
              <a:rPr lang="en-US" sz="1400" dirty="0"/>
              <a:t>41% of executives are focused on changing workplace culture and behaviors to make the greatest impact on attracting, retaining, and engaging the people they need to remain relevant and competitive </a:t>
            </a:r>
            <a:r>
              <a:rPr lang="en-US" sz="1300" dirty="0"/>
              <a:t>(PwC, 2016).</a:t>
            </a:r>
            <a:r>
              <a:rPr lang="en-CA" sz="1400" dirty="0"/>
              <a:t> </a:t>
            </a:r>
            <a:endParaRPr lang="en-US" sz="1400" dirty="0"/>
          </a:p>
        </p:txBody>
      </p:sp>
      <p:sp>
        <p:nvSpPr>
          <p:cNvPr id="8" name="TextBox 7"/>
          <p:cNvSpPr txBox="1"/>
          <p:nvPr/>
        </p:nvSpPr>
        <p:spPr>
          <a:xfrm>
            <a:off x="510041" y="1436585"/>
            <a:ext cx="3428115" cy="4907536"/>
          </a:xfrm>
          <a:prstGeom prst="homePlate">
            <a:avLst>
              <a:gd name="adj" fmla="val 14424"/>
            </a:avLst>
          </a:prstGeom>
          <a:solidFill>
            <a:schemeClr val="accent6">
              <a:lumMod val="75000"/>
            </a:schemeClr>
          </a:solidFill>
          <a:ln w="28575">
            <a:noFill/>
          </a:ln>
        </p:spPr>
        <p:txBody>
          <a:bodyPr wrap="square" lIns="0" rtlCol="0" anchor="ctr">
            <a:noAutofit/>
          </a:bodyPr>
          <a:lstStyle/>
          <a:p>
            <a:pPr marL="540000" lvl="1" indent="-171450">
              <a:spcBef>
                <a:spcPts val="600"/>
              </a:spcBef>
              <a:spcAft>
                <a:spcPts val="600"/>
              </a:spcAft>
              <a:buFont typeface="Arial" panose="020B0604020202020204" pitchFamily="34" charset="0"/>
              <a:buChar char="•"/>
            </a:pPr>
            <a:r>
              <a:rPr lang="en-US" sz="1400" b="1" dirty="0">
                <a:solidFill>
                  <a:schemeClr val="bg1"/>
                </a:solidFill>
              </a:rPr>
              <a:t>Culture</a:t>
            </a:r>
            <a:r>
              <a:rPr lang="en-CA" sz="1600" b="1" dirty="0">
                <a:solidFill>
                  <a:schemeClr val="bg1"/>
                </a:solidFill>
              </a:rPr>
              <a:t> </a:t>
            </a:r>
            <a:r>
              <a:rPr lang="en-US" sz="1400" dirty="0">
                <a:solidFill>
                  <a:schemeClr val="bg1"/>
                </a:solidFill>
              </a:rPr>
              <a:t>is the </a:t>
            </a:r>
            <a:r>
              <a:rPr lang="en-US" sz="1400" b="1" dirty="0">
                <a:solidFill>
                  <a:schemeClr val="bg1"/>
                </a:solidFill>
              </a:rPr>
              <a:t>#2 HR priority </a:t>
            </a:r>
            <a:r>
              <a:rPr lang="en-US" sz="1400" dirty="0">
                <a:solidFill>
                  <a:schemeClr val="bg1"/>
                </a:solidFill>
              </a:rPr>
              <a:t>after strategy </a:t>
            </a:r>
            <a:r>
              <a:rPr lang="en-US" sz="1300" dirty="0">
                <a:solidFill>
                  <a:schemeClr val="bg1"/>
                </a:solidFill>
              </a:rPr>
              <a:t>(McLean &amp; Company 2017 HR Trends Report; </a:t>
            </a:r>
            <a:r>
              <a:rPr lang="en-US" sz="1300" i="1" dirty="0">
                <a:solidFill>
                  <a:schemeClr val="bg1"/>
                </a:solidFill>
              </a:rPr>
              <a:t>N=792</a:t>
            </a:r>
            <a:r>
              <a:rPr lang="en-US" sz="1300" dirty="0">
                <a:solidFill>
                  <a:schemeClr val="bg1"/>
                </a:solidFill>
              </a:rPr>
              <a:t>)</a:t>
            </a:r>
            <a:r>
              <a:rPr lang="en-CA" sz="1400" dirty="0">
                <a:solidFill>
                  <a:schemeClr val="bg1"/>
                </a:solidFill>
              </a:rPr>
              <a:t>.</a:t>
            </a:r>
          </a:p>
          <a:p>
            <a:pPr marL="540000" lvl="1" indent="-171450">
              <a:spcBef>
                <a:spcPts val="600"/>
              </a:spcBef>
              <a:spcAft>
                <a:spcPts val="600"/>
              </a:spcAft>
              <a:buFont typeface="Arial" panose="020B0604020202020204" pitchFamily="34" charset="0"/>
              <a:buChar char="•"/>
            </a:pPr>
            <a:r>
              <a:rPr lang="en-CA" sz="1400" b="1" dirty="0">
                <a:solidFill>
                  <a:schemeClr val="bg1"/>
                </a:solidFill>
              </a:rPr>
              <a:t>46%</a:t>
            </a:r>
            <a:r>
              <a:rPr lang="en-CA" sz="1400" dirty="0">
                <a:solidFill>
                  <a:schemeClr val="bg1"/>
                </a:solidFill>
              </a:rPr>
              <a:t> of organizations listed </a:t>
            </a:r>
            <a:r>
              <a:rPr lang="en-CA" sz="1400" b="1" dirty="0">
                <a:solidFill>
                  <a:schemeClr val="bg1"/>
                </a:solidFill>
              </a:rPr>
              <a:t>identifying and aligning culture</a:t>
            </a:r>
            <a:r>
              <a:rPr lang="en-CA" sz="1400" dirty="0">
                <a:solidFill>
                  <a:schemeClr val="bg1"/>
                </a:solidFill>
              </a:rPr>
              <a:t> as a </a:t>
            </a:r>
            <a:r>
              <a:rPr lang="en-CA" sz="1400" b="1" dirty="0">
                <a:solidFill>
                  <a:schemeClr val="bg1"/>
                </a:solidFill>
              </a:rPr>
              <a:t>top priority </a:t>
            </a:r>
            <a:r>
              <a:rPr lang="en-CA" sz="1300" dirty="0">
                <a:solidFill>
                  <a:schemeClr val="bg1"/>
                </a:solidFill>
              </a:rPr>
              <a:t>(Aon Hewitt, 2016)</a:t>
            </a:r>
            <a:r>
              <a:rPr lang="en-CA" sz="1400" dirty="0">
                <a:solidFill>
                  <a:schemeClr val="bg1"/>
                </a:solidFill>
              </a:rPr>
              <a:t>.</a:t>
            </a:r>
          </a:p>
        </p:txBody>
      </p:sp>
      <p:sp>
        <p:nvSpPr>
          <p:cNvPr id="3" name="TextBox 3"/>
          <p:cNvSpPr txBox="1"/>
          <p:nvPr/>
        </p:nvSpPr>
        <p:spPr>
          <a:xfrm>
            <a:off x="785446" y="1664677"/>
            <a:ext cx="2509594" cy="369332"/>
          </a:xfrm>
          <a:prstGeom prst="rect">
            <a:avLst/>
          </a:prstGeom>
        </p:spPr>
        <p:txBody>
          <a:bodyPr wrap="square" rtlCol="0">
            <a:spAutoFit/>
          </a:bodyPr>
          <a:lstStyle/>
          <a:p>
            <a:pPr algn="ctr"/>
            <a:r>
              <a:rPr lang="en-CA" b="1" dirty="0">
                <a:solidFill>
                  <a:schemeClr val="bg1"/>
                </a:solidFill>
              </a:rPr>
              <a:t>Organizations</a:t>
            </a:r>
            <a:endParaRPr lang="en-CA" dirty="0">
              <a:solidFill>
                <a:schemeClr val="bg1"/>
              </a:solidFill>
            </a:endParaRPr>
          </a:p>
        </p:txBody>
      </p:sp>
      <p:sp>
        <p:nvSpPr>
          <p:cNvPr id="6" name="TextBox 6"/>
          <p:cNvSpPr txBox="1"/>
          <p:nvPr/>
        </p:nvSpPr>
        <p:spPr>
          <a:xfrm>
            <a:off x="5001907" y="1664677"/>
            <a:ext cx="2356338" cy="369332"/>
          </a:xfrm>
          <a:prstGeom prst="rect">
            <a:avLst/>
          </a:prstGeom>
        </p:spPr>
        <p:txBody>
          <a:bodyPr wrap="square" rtlCol="0">
            <a:spAutoFit/>
          </a:bodyPr>
          <a:lstStyle/>
          <a:p>
            <a:pPr algn="ctr"/>
            <a:r>
              <a:rPr lang="en-CA" b="1" dirty="0"/>
              <a:t>Executives</a:t>
            </a:r>
            <a:endParaRPr lang="en-CA" dirty="0"/>
          </a:p>
        </p:txBody>
      </p:sp>
    </p:spTree>
    <p:extLst>
      <p:ext uri="{BB962C8B-B14F-4D97-AF65-F5344CB8AC3E}">
        <p14:creationId xmlns:p14="http://schemas.microsoft.com/office/powerpoint/2010/main" val="335247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0040" y="375558"/>
            <a:ext cx="8362843" cy="863600"/>
          </a:xfrm>
        </p:spPr>
        <p:txBody>
          <a:bodyPr/>
          <a:lstStyle/>
          <a:p>
            <a:r>
              <a:rPr lang="en-CA" dirty="0"/>
              <a:t>Yet there is an obvious difference between the stated culture and lived experience</a:t>
            </a:r>
          </a:p>
        </p:txBody>
      </p:sp>
      <p:sp>
        <p:nvSpPr>
          <p:cNvPr id="11" name="Rectangle 10"/>
          <p:cNvSpPr/>
          <p:nvPr/>
        </p:nvSpPr>
        <p:spPr>
          <a:xfrm>
            <a:off x="539475" y="3107850"/>
            <a:ext cx="8277973" cy="1272143"/>
          </a:xfrm>
          <a:prstGeom prst="rect">
            <a:avLst/>
          </a:prstGeom>
        </p:spPr>
        <p:txBody>
          <a:bodyPr wrap="square">
            <a:spAutoFit/>
          </a:bodyPr>
          <a:lstStyle/>
          <a:p>
            <a:pPr lvl="0">
              <a:spcAft>
                <a:spcPts val="400"/>
              </a:spcAft>
            </a:pPr>
            <a:r>
              <a:rPr lang="en-CA" sz="1400" dirty="0"/>
              <a:t>A survey conducted with over 1,200 employees, managers, and executives revealed that </a:t>
            </a:r>
            <a:r>
              <a:rPr lang="en-US" sz="1400" b="1" dirty="0"/>
              <a:t>employees have a significantly more negative view of their culture than their management team does</a:t>
            </a:r>
            <a:r>
              <a:rPr lang="en-US" sz="1400" dirty="0"/>
              <a:t>.</a:t>
            </a:r>
            <a:r>
              <a:rPr lang="en-CA" sz="1400" dirty="0"/>
              <a:t> </a:t>
            </a:r>
          </a:p>
          <a:p>
            <a:pPr marL="360000" lvl="1" indent="-171450">
              <a:spcAft>
                <a:spcPts val="400"/>
              </a:spcAft>
              <a:buFont typeface="Arial" panose="020B0604020202020204" pitchFamily="34" charset="0"/>
              <a:buChar char="•"/>
            </a:pPr>
            <a:r>
              <a:rPr lang="en-US" sz="1400" dirty="0"/>
              <a:t>Managers and executives were </a:t>
            </a:r>
            <a:r>
              <a:rPr lang="en-US" sz="1400" b="1" dirty="0"/>
              <a:t>1.7x more likely to have a favorable opinion of their organization’s culture</a:t>
            </a:r>
            <a:r>
              <a:rPr lang="en-US" sz="1400" dirty="0"/>
              <a:t> compared to employees.</a:t>
            </a:r>
          </a:p>
          <a:p>
            <a:pPr marL="360000" lvl="1" indent="-171450">
              <a:spcAft>
                <a:spcPts val="400"/>
              </a:spcAft>
              <a:buFont typeface="Arial" panose="020B0604020202020204" pitchFamily="34" charset="0"/>
              <a:buChar char="•"/>
            </a:pPr>
            <a:r>
              <a:rPr lang="en-US" sz="1400" dirty="0"/>
              <a:t>Employees and leaders </a:t>
            </a:r>
            <a:r>
              <a:rPr lang="en-US" sz="1400" b="1" dirty="0"/>
              <a:t>clashed on all values</a:t>
            </a:r>
            <a:r>
              <a:rPr lang="en-US" sz="1400" dirty="0"/>
              <a:t> used to describe their culture. </a:t>
            </a:r>
          </a:p>
        </p:txBody>
      </p:sp>
      <p:sp>
        <p:nvSpPr>
          <p:cNvPr id="5" name="TextBox 4"/>
          <p:cNvSpPr txBox="1"/>
          <p:nvPr/>
        </p:nvSpPr>
        <p:spPr>
          <a:xfrm>
            <a:off x="510040" y="1239158"/>
            <a:ext cx="8362843" cy="738664"/>
          </a:xfrm>
          <a:prstGeom prst="rect">
            <a:avLst/>
          </a:prstGeom>
        </p:spPr>
        <p:txBody>
          <a:bodyPr wrap="square" rtlCol="0">
            <a:spAutoFit/>
          </a:bodyPr>
          <a:lstStyle/>
          <a:p>
            <a:r>
              <a:rPr lang="en-CA" sz="1400" dirty="0"/>
              <a:t>Despite the clear link between culture and organizational performance, </a:t>
            </a:r>
            <a:r>
              <a:rPr lang="en-CA" sz="1400" b="1" dirty="0"/>
              <a:t>there is no link between stated culture and performance</a:t>
            </a:r>
            <a:r>
              <a:rPr lang="en-CA" sz="1400" dirty="0"/>
              <a:t> </a:t>
            </a:r>
            <a:r>
              <a:rPr lang="en-CA" sz="1300" dirty="0"/>
              <a:t>(Guiso et al., 2014)</a:t>
            </a:r>
            <a:r>
              <a:rPr lang="en-CA" sz="1400" dirty="0"/>
              <a:t>. </a:t>
            </a:r>
            <a:r>
              <a:rPr lang="en-CA" sz="1400" b="1" dirty="0"/>
              <a:t>Organizations are struggling to translate their vision into reality.</a:t>
            </a:r>
          </a:p>
        </p:txBody>
      </p:sp>
      <p:sp>
        <p:nvSpPr>
          <p:cNvPr id="21" name="Freeform 20"/>
          <p:cNvSpPr/>
          <p:nvPr/>
        </p:nvSpPr>
        <p:spPr>
          <a:xfrm>
            <a:off x="594909" y="2367052"/>
            <a:ext cx="917329" cy="657225"/>
          </a:xfrm>
          <a:custGeom>
            <a:avLst/>
            <a:gdLst>
              <a:gd name="connsiteX0" fmla="*/ 588717 w 917329"/>
              <a:gd name="connsiteY0" fmla="*/ 0 h 657225"/>
              <a:gd name="connsiteX1" fmla="*/ 754378 w 917329"/>
              <a:gd name="connsiteY1" fmla="*/ 165661 h 657225"/>
              <a:gd name="connsiteX2" fmla="*/ 917329 w 917329"/>
              <a:gd name="connsiteY2" fmla="*/ 328613 h 657225"/>
              <a:gd name="connsiteX3" fmla="*/ 753438 w 917329"/>
              <a:gd name="connsiteY3" fmla="*/ 492504 h 657225"/>
              <a:gd name="connsiteX4" fmla="*/ 588717 w 917329"/>
              <a:gd name="connsiteY4" fmla="*/ 657225 h 657225"/>
              <a:gd name="connsiteX5" fmla="*/ 588717 w 917329"/>
              <a:gd name="connsiteY5" fmla="*/ 492919 h 657225"/>
              <a:gd name="connsiteX6" fmla="*/ 0 w 917329"/>
              <a:gd name="connsiteY6" fmla="*/ 492919 h 657225"/>
              <a:gd name="connsiteX7" fmla="*/ 0 w 917329"/>
              <a:gd name="connsiteY7" fmla="*/ 164306 h 657225"/>
              <a:gd name="connsiteX8" fmla="*/ 588717 w 917329"/>
              <a:gd name="connsiteY8" fmla="*/ 164306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329" h="657225">
                <a:moveTo>
                  <a:pt x="588717" y="0"/>
                </a:moveTo>
                <a:lnTo>
                  <a:pt x="754378" y="165661"/>
                </a:lnTo>
                <a:lnTo>
                  <a:pt x="917329" y="328613"/>
                </a:lnTo>
                <a:lnTo>
                  <a:pt x="753438" y="492504"/>
                </a:lnTo>
                <a:lnTo>
                  <a:pt x="588717" y="657225"/>
                </a:lnTo>
                <a:lnTo>
                  <a:pt x="588717" y="492919"/>
                </a:lnTo>
                <a:lnTo>
                  <a:pt x="0" y="492919"/>
                </a:lnTo>
                <a:lnTo>
                  <a:pt x="0" y="164306"/>
                </a:lnTo>
                <a:lnTo>
                  <a:pt x="588717" y="164306"/>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latin typeface="Arial Black" panose="020B0A04020102020204" pitchFamily="34" charset="0"/>
            </a:endParaRPr>
          </a:p>
        </p:txBody>
      </p:sp>
      <p:grpSp>
        <p:nvGrpSpPr>
          <p:cNvPr id="23" name="Group 22"/>
          <p:cNvGrpSpPr/>
          <p:nvPr/>
        </p:nvGrpSpPr>
        <p:grpSpPr>
          <a:xfrm>
            <a:off x="1512238" y="2530535"/>
            <a:ext cx="7387271" cy="330025"/>
            <a:chOff x="1476376" y="2975542"/>
            <a:chExt cx="7408619" cy="330025"/>
          </a:xfrm>
        </p:grpSpPr>
        <p:sp>
          <p:nvSpPr>
            <p:cNvPr id="18" name="Freeform 17"/>
            <p:cNvSpPr/>
            <p:nvPr/>
          </p:nvSpPr>
          <p:spPr>
            <a:xfrm>
              <a:off x="1476376" y="2975542"/>
              <a:ext cx="7248984" cy="326843"/>
            </a:xfrm>
            <a:custGeom>
              <a:avLst/>
              <a:gdLst>
                <a:gd name="connsiteX0" fmla="*/ 940 w 7524537"/>
                <a:gd name="connsiteY0" fmla="*/ 0 h 326843"/>
                <a:gd name="connsiteX1" fmla="*/ 7524537 w 7524537"/>
                <a:gd name="connsiteY1" fmla="*/ 0 h 326843"/>
                <a:gd name="connsiteX2" fmla="*/ 7524537 w 7524537"/>
                <a:gd name="connsiteY2" fmla="*/ 326843 h 326843"/>
                <a:gd name="connsiteX3" fmla="*/ 0 w 7524537"/>
                <a:gd name="connsiteY3" fmla="*/ 326843 h 326843"/>
                <a:gd name="connsiteX4" fmla="*/ 163891 w 7524537"/>
                <a:gd name="connsiteY4" fmla="*/ 162952 h 326843"/>
                <a:gd name="connsiteX5" fmla="*/ 940 w 7524537"/>
                <a:gd name="connsiteY5" fmla="*/ 0 h 32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4537" h="326843">
                  <a:moveTo>
                    <a:pt x="940" y="0"/>
                  </a:moveTo>
                  <a:lnTo>
                    <a:pt x="7524537" y="0"/>
                  </a:lnTo>
                  <a:lnTo>
                    <a:pt x="7524537" y="326843"/>
                  </a:lnTo>
                  <a:lnTo>
                    <a:pt x="0" y="326843"/>
                  </a:lnTo>
                  <a:lnTo>
                    <a:pt x="163891" y="162952"/>
                  </a:lnTo>
                  <a:lnTo>
                    <a:pt x="940" y="0"/>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80000" lvl="0"/>
              <a:r>
                <a:rPr lang="en-US" sz="1400" dirty="0"/>
                <a:t>Many executives lack insight into the </a:t>
              </a:r>
              <a:r>
                <a:rPr lang="en-US" sz="1400" b="1" dirty="0"/>
                <a:t>employees’ lived experience </a:t>
              </a:r>
              <a:r>
                <a:rPr lang="en-US" sz="1400" dirty="0"/>
                <a:t>in their culture.</a:t>
              </a:r>
              <a:r>
                <a:rPr lang="en-US" sz="1400" b="1" dirty="0"/>
                <a:t> </a:t>
              </a:r>
            </a:p>
          </p:txBody>
        </p:sp>
        <p:sp>
          <p:nvSpPr>
            <p:cNvPr id="22" name="Isosceles Triangle 21"/>
            <p:cNvSpPr/>
            <p:nvPr/>
          </p:nvSpPr>
          <p:spPr>
            <a:xfrm rot="5400000">
              <a:off x="8639275" y="3059847"/>
              <a:ext cx="326844" cy="164596"/>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Oval 23"/>
          <p:cNvSpPr/>
          <p:nvPr/>
        </p:nvSpPr>
        <p:spPr>
          <a:xfrm>
            <a:off x="971638" y="4798111"/>
            <a:ext cx="3240000" cy="1404000"/>
          </a:xfrm>
          <a:prstGeom prst="ellipse">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lumMod val="50000"/>
                  </a:schemeClr>
                </a:solidFill>
              </a:rPr>
              <a:t>Leaders often cited </a:t>
            </a:r>
            <a:r>
              <a:rPr lang="en-CA" sz="1400" b="1" dirty="0">
                <a:solidFill>
                  <a:schemeClr val="tx1">
                    <a:lumMod val="50000"/>
                  </a:schemeClr>
                </a:solidFill>
              </a:rPr>
              <a:t>innovation, initiative, candor, and teamwork </a:t>
            </a:r>
            <a:r>
              <a:rPr lang="en-CA" sz="1400" dirty="0">
                <a:solidFill>
                  <a:schemeClr val="tx1">
                    <a:lumMod val="50000"/>
                  </a:schemeClr>
                </a:solidFill>
              </a:rPr>
              <a:t>as held values.</a:t>
            </a:r>
          </a:p>
        </p:txBody>
      </p:sp>
      <p:sp>
        <p:nvSpPr>
          <p:cNvPr id="25" name="Oval 24"/>
          <p:cNvSpPr/>
          <p:nvPr/>
        </p:nvSpPr>
        <p:spPr>
          <a:xfrm>
            <a:off x="4932363" y="4798111"/>
            <a:ext cx="3240000" cy="1404000"/>
          </a:xfrm>
          <a:prstGeom prst="ellipse">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400" dirty="0">
                <a:solidFill>
                  <a:schemeClr val="tx1">
                    <a:lumMod val="50000"/>
                  </a:schemeClr>
                </a:solidFill>
              </a:rPr>
              <a:t>Employees felt what was </a:t>
            </a:r>
          </a:p>
          <a:p>
            <a:pPr algn="ctr"/>
            <a:r>
              <a:rPr lang="en-CA" sz="1400" dirty="0">
                <a:solidFill>
                  <a:schemeClr val="tx1">
                    <a:lumMod val="50000"/>
                  </a:schemeClr>
                </a:solidFill>
              </a:rPr>
              <a:t>actually valued was </a:t>
            </a:r>
            <a:r>
              <a:rPr lang="en-CA" sz="1400" b="1" dirty="0">
                <a:solidFill>
                  <a:schemeClr val="tx1">
                    <a:lumMod val="50000"/>
                  </a:schemeClr>
                </a:solidFill>
              </a:rPr>
              <a:t>obedience, </a:t>
            </a:r>
          </a:p>
          <a:p>
            <a:pPr algn="ctr"/>
            <a:r>
              <a:rPr lang="en-CA" sz="1400" b="1" dirty="0">
                <a:solidFill>
                  <a:schemeClr val="tx1">
                    <a:lumMod val="50000"/>
                  </a:schemeClr>
                </a:solidFill>
              </a:rPr>
              <a:t>predictability, deference to authority,</a:t>
            </a:r>
          </a:p>
          <a:p>
            <a:pPr algn="ctr"/>
            <a:r>
              <a:rPr lang="en-CA" sz="1400" b="1" dirty="0">
                <a:solidFill>
                  <a:schemeClr val="tx1">
                    <a:lumMod val="50000"/>
                  </a:schemeClr>
                </a:solidFill>
              </a:rPr>
              <a:t> and competition</a:t>
            </a:r>
            <a:r>
              <a:rPr lang="en-CA" sz="1400" dirty="0">
                <a:solidFill>
                  <a:schemeClr val="tx1">
                    <a:lumMod val="50000"/>
                  </a:schemeClr>
                </a:solidFill>
              </a:rPr>
              <a:t> with peers.</a:t>
            </a:r>
          </a:p>
        </p:txBody>
      </p:sp>
      <p:sp>
        <p:nvSpPr>
          <p:cNvPr id="26" name="TextBox 25"/>
          <p:cNvSpPr txBox="1"/>
          <p:nvPr/>
        </p:nvSpPr>
        <p:spPr>
          <a:xfrm>
            <a:off x="6515272" y="6217849"/>
            <a:ext cx="2357610" cy="261610"/>
          </a:xfrm>
          <a:prstGeom prst="rect">
            <a:avLst/>
          </a:prstGeom>
        </p:spPr>
        <p:txBody>
          <a:bodyPr wrap="square" rtlCol="0">
            <a:spAutoFit/>
          </a:bodyPr>
          <a:lstStyle/>
          <a:p>
            <a:pPr algn="r"/>
            <a:r>
              <a:rPr lang="en-CA" sz="1100" dirty="0"/>
              <a:t>Grenny and Maxfield, 2016</a:t>
            </a:r>
            <a:endParaRPr lang="en-US" sz="1100" dirty="0"/>
          </a:p>
        </p:txBody>
      </p:sp>
      <p:sp>
        <p:nvSpPr>
          <p:cNvPr id="37" name="Down Arrow 36"/>
          <p:cNvSpPr/>
          <p:nvPr/>
        </p:nvSpPr>
        <p:spPr>
          <a:xfrm rot="2700000">
            <a:off x="3965981" y="4756750"/>
            <a:ext cx="360363" cy="34066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Down Arrow 37"/>
          <p:cNvSpPr/>
          <p:nvPr/>
        </p:nvSpPr>
        <p:spPr>
          <a:xfrm rot="18900000">
            <a:off x="4807809" y="4767767"/>
            <a:ext cx="360363" cy="34066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520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Everyone thinks </a:t>
            </a:r>
            <a:r>
              <a:rPr lang="en-CA" i="1" dirty="0"/>
              <a:t>they</a:t>
            </a:r>
            <a:r>
              <a:rPr lang="en-CA" dirty="0"/>
              <a:t> define culture</a:t>
            </a:r>
          </a:p>
        </p:txBody>
      </p:sp>
      <p:sp>
        <p:nvSpPr>
          <p:cNvPr id="14" name="TextBox 13"/>
          <p:cNvSpPr txBox="1"/>
          <p:nvPr/>
        </p:nvSpPr>
        <p:spPr>
          <a:xfrm>
            <a:off x="6836147" y="4296057"/>
            <a:ext cx="1796545" cy="261610"/>
          </a:xfrm>
          <a:prstGeom prst="rect">
            <a:avLst/>
          </a:prstGeom>
        </p:spPr>
        <p:txBody>
          <a:bodyPr wrap="square" rtlCol="0">
            <a:spAutoFit/>
          </a:bodyPr>
          <a:lstStyle/>
          <a:p>
            <a:pPr algn="r"/>
            <a:r>
              <a:rPr lang="en-CA" sz="1100" dirty="0"/>
              <a:t>Kronos, 2016; </a:t>
            </a:r>
            <a:r>
              <a:rPr lang="en-CA" sz="1100" i="1" dirty="0"/>
              <a:t>N=1,807</a:t>
            </a:r>
            <a:endParaRPr lang="en-CA" sz="1100" dirty="0"/>
          </a:p>
        </p:txBody>
      </p:sp>
      <p:grpSp>
        <p:nvGrpSpPr>
          <p:cNvPr id="6" name="Group 3"/>
          <p:cNvGrpSpPr/>
          <p:nvPr/>
        </p:nvGrpSpPr>
        <p:grpSpPr>
          <a:xfrm>
            <a:off x="6836453" y="1880507"/>
            <a:ext cx="1800000" cy="1809247"/>
            <a:chOff x="6753281" y="1880507"/>
            <a:chExt cx="1800000" cy="1809247"/>
          </a:xfrm>
        </p:grpSpPr>
        <p:graphicFrame>
          <p:nvGraphicFramePr>
            <p:cNvPr id="12" name="Chart 11"/>
            <p:cNvGraphicFramePr>
              <a:graphicFrameLocks/>
            </p:cNvGraphicFramePr>
            <p:nvPr>
              <p:extLst>
                <p:ext uri="{D42A27DB-BD31-4B8C-83A1-F6EECF244321}">
                  <p14:modId xmlns:p14="http://schemas.microsoft.com/office/powerpoint/2010/main" val="66466679"/>
                </p:ext>
              </p:extLst>
            </p:nvPr>
          </p:nvGraphicFramePr>
          <p:xfrm>
            <a:off x="6753281" y="2105754"/>
            <a:ext cx="1800000" cy="1584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7006076" y="1880507"/>
              <a:ext cx="1294411" cy="307777"/>
            </a:xfrm>
            <a:prstGeom prst="rect">
              <a:avLst/>
            </a:prstGeom>
          </p:spPr>
          <p:txBody>
            <a:bodyPr wrap="square" rtlCol="0">
              <a:spAutoFit/>
            </a:bodyPr>
            <a:lstStyle/>
            <a:p>
              <a:pPr algn="ctr"/>
              <a:r>
                <a:rPr lang="en-CA" sz="1400" dirty="0"/>
                <a:t>No One</a:t>
              </a:r>
              <a:endParaRPr lang="en-CA" sz="1200" dirty="0"/>
            </a:p>
          </p:txBody>
        </p:sp>
      </p:grpSp>
      <p:grpSp>
        <p:nvGrpSpPr>
          <p:cNvPr id="23" name="Group 8"/>
          <p:cNvGrpSpPr/>
          <p:nvPr/>
        </p:nvGrpSpPr>
        <p:grpSpPr>
          <a:xfrm>
            <a:off x="516215" y="1880507"/>
            <a:ext cx="1800000" cy="1809247"/>
            <a:chOff x="618023" y="1880507"/>
            <a:chExt cx="1800000" cy="1809247"/>
          </a:xfrm>
        </p:grpSpPr>
        <p:graphicFrame>
          <p:nvGraphicFramePr>
            <p:cNvPr id="9" name="Chart 9"/>
            <p:cNvGraphicFramePr>
              <a:graphicFrameLocks/>
            </p:cNvGraphicFramePr>
            <p:nvPr>
              <p:extLst>
                <p:ext uri="{D42A27DB-BD31-4B8C-83A1-F6EECF244321}">
                  <p14:modId xmlns:p14="http://schemas.microsoft.com/office/powerpoint/2010/main" val="1273961589"/>
                </p:ext>
              </p:extLst>
            </p:nvPr>
          </p:nvGraphicFramePr>
          <p:xfrm>
            <a:off x="618023" y="2105754"/>
            <a:ext cx="1800000" cy="1584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19127" y="1880507"/>
              <a:ext cx="1597793" cy="307777"/>
            </a:xfrm>
            <a:prstGeom prst="rect">
              <a:avLst/>
            </a:prstGeom>
          </p:spPr>
          <p:txBody>
            <a:bodyPr wrap="square" rtlCol="0">
              <a:spAutoFit/>
            </a:bodyPr>
            <a:lstStyle/>
            <a:p>
              <a:pPr algn="ctr"/>
              <a:r>
                <a:rPr lang="en-CA" sz="1400" dirty="0"/>
                <a:t>Executive Team</a:t>
              </a:r>
              <a:endParaRPr lang="en-CA" sz="1200" dirty="0"/>
            </a:p>
          </p:txBody>
        </p:sp>
      </p:grpSp>
      <p:grpSp>
        <p:nvGrpSpPr>
          <p:cNvPr id="21" name="Group 17"/>
          <p:cNvGrpSpPr/>
          <p:nvPr/>
        </p:nvGrpSpPr>
        <p:grpSpPr>
          <a:xfrm>
            <a:off x="4729707" y="1880507"/>
            <a:ext cx="1800000" cy="1809247"/>
            <a:chOff x="4700487" y="1880507"/>
            <a:chExt cx="1800000" cy="1809247"/>
          </a:xfrm>
        </p:grpSpPr>
        <p:graphicFrame>
          <p:nvGraphicFramePr>
            <p:cNvPr id="10" name="Chart 18"/>
            <p:cNvGraphicFramePr>
              <a:graphicFrameLocks/>
            </p:cNvGraphicFramePr>
            <p:nvPr>
              <p:extLst>
                <p:ext uri="{D42A27DB-BD31-4B8C-83A1-F6EECF244321}">
                  <p14:modId xmlns:p14="http://schemas.microsoft.com/office/powerpoint/2010/main" val="1719617484"/>
                </p:ext>
              </p:extLst>
            </p:nvPr>
          </p:nvGraphicFramePr>
          <p:xfrm>
            <a:off x="4700487" y="2105754"/>
            <a:ext cx="1800000" cy="15840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9"/>
            <p:cNvSpPr txBox="1"/>
            <p:nvPr/>
          </p:nvSpPr>
          <p:spPr>
            <a:xfrm>
              <a:off x="4926025" y="1880507"/>
              <a:ext cx="1348925" cy="307777"/>
            </a:xfrm>
            <a:prstGeom prst="rect">
              <a:avLst/>
            </a:prstGeom>
          </p:spPr>
          <p:txBody>
            <a:bodyPr wrap="square" rtlCol="0">
              <a:spAutoFit/>
            </a:bodyPr>
            <a:lstStyle/>
            <a:p>
              <a:pPr algn="ctr"/>
              <a:r>
                <a:rPr lang="en-CA" sz="1400" dirty="0"/>
                <a:t>Employees</a:t>
              </a:r>
              <a:endParaRPr lang="en-CA" sz="1200" dirty="0"/>
            </a:p>
          </p:txBody>
        </p:sp>
      </p:grpSp>
      <p:sp>
        <p:nvSpPr>
          <p:cNvPr id="5" name="TextBox 30"/>
          <p:cNvSpPr txBox="1"/>
          <p:nvPr/>
        </p:nvSpPr>
        <p:spPr>
          <a:xfrm>
            <a:off x="617319" y="1421176"/>
            <a:ext cx="8015373" cy="307777"/>
          </a:xfrm>
          <a:prstGeom prst="rect">
            <a:avLst/>
          </a:prstGeom>
          <a:solidFill>
            <a:schemeClr val="accent6">
              <a:lumMod val="75000"/>
            </a:schemeClr>
          </a:solidFill>
        </p:spPr>
        <p:txBody>
          <a:bodyPr wrap="square" rtlCol="0">
            <a:spAutoFit/>
          </a:bodyPr>
          <a:lstStyle/>
          <a:p>
            <a:r>
              <a:rPr lang="en-CA" sz="1400" dirty="0">
                <a:solidFill>
                  <a:schemeClr val="bg1"/>
                </a:solidFill>
              </a:rPr>
              <a:t>A recent survey found uncertainty and disagreement about who defines culture in the workplace</a:t>
            </a:r>
            <a:endParaRPr lang="en-CA" sz="1600" dirty="0">
              <a:solidFill>
                <a:schemeClr val="bg1"/>
              </a:solidFill>
            </a:endParaRPr>
          </a:p>
        </p:txBody>
      </p:sp>
      <p:grpSp>
        <p:nvGrpSpPr>
          <p:cNvPr id="22" name="Group 33"/>
          <p:cNvGrpSpPr/>
          <p:nvPr/>
        </p:nvGrpSpPr>
        <p:grpSpPr>
          <a:xfrm>
            <a:off x="2622961" y="1880507"/>
            <a:ext cx="1800000" cy="1809247"/>
            <a:chOff x="2773247" y="1880507"/>
            <a:chExt cx="1800000" cy="1809247"/>
          </a:xfrm>
        </p:grpSpPr>
        <p:graphicFrame>
          <p:nvGraphicFramePr>
            <p:cNvPr id="19" name="Chart 34"/>
            <p:cNvGraphicFramePr>
              <a:graphicFrameLocks/>
            </p:cNvGraphicFramePr>
            <p:nvPr>
              <p:extLst>
                <p:ext uri="{D42A27DB-BD31-4B8C-83A1-F6EECF244321}">
                  <p14:modId xmlns:p14="http://schemas.microsoft.com/office/powerpoint/2010/main" val="1120227887"/>
                </p:ext>
              </p:extLst>
            </p:nvPr>
          </p:nvGraphicFramePr>
          <p:xfrm>
            <a:off x="2773247" y="2105754"/>
            <a:ext cx="1800000" cy="15840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40"/>
            <p:cNvSpPr txBox="1"/>
            <p:nvPr/>
          </p:nvSpPr>
          <p:spPr>
            <a:xfrm>
              <a:off x="2998785" y="1880507"/>
              <a:ext cx="1348925" cy="307777"/>
            </a:xfrm>
            <a:prstGeom prst="rect">
              <a:avLst/>
            </a:prstGeom>
          </p:spPr>
          <p:txBody>
            <a:bodyPr wrap="square" rtlCol="0">
              <a:spAutoFit/>
            </a:bodyPr>
            <a:lstStyle/>
            <a:p>
              <a:pPr algn="ctr"/>
              <a:r>
                <a:rPr lang="en-CA" sz="1400" dirty="0"/>
                <a:t>Head of HR</a:t>
              </a:r>
              <a:endParaRPr lang="en-CA" sz="1200" dirty="0"/>
            </a:p>
          </p:txBody>
        </p:sp>
      </p:grpSp>
      <p:sp>
        <p:nvSpPr>
          <p:cNvPr id="25" name="Rectangle 41"/>
          <p:cNvSpPr/>
          <p:nvPr/>
        </p:nvSpPr>
        <p:spPr>
          <a:xfrm>
            <a:off x="617319" y="3590382"/>
            <a:ext cx="1597793" cy="830997"/>
          </a:xfrm>
          <a:prstGeom prst="rect">
            <a:avLst/>
          </a:prstGeom>
        </p:spPr>
        <p:txBody>
          <a:bodyPr wrap="square">
            <a:spAutoFit/>
          </a:bodyPr>
          <a:lstStyle/>
          <a:p>
            <a:pPr marL="0" lvl="1" algn="ctr"/>
            <a:r>
              <a:rPr lang="en-CA" sz="1200" dirty="0"/>
              <a:t>Management mostly thought the executive team defined culture.</a:t>
            </a:r>
          </a:p>
        </p:txBody>
      </p:sp>
      <p:sp>
        <p:nvSpPr>
          <p:cNvPr id="26" name="Rectangle 42"/>
          <p:cNvSpPr/>
          <p:nvPr/>
        </p:nvSpPr>
        <p:spPr>
          <a:xfrm>
            <a:off x="2724065" y="3590382"/>
            <a:ext cx="1597793" cy="646331"/>
          </a:xfrm>
          <a:prstGeom prst="rect">
            <a:avLst/>
          </a:prstGeom>
        </p:spPr>
        <p:txBody>
          <a:bodyPr wrap="square">
            <a:spAutoFit/>
          </a:bodyPr>
          <a:lstStyle/>
          <a:p>
            <a:pPr marL="0" lvl="1" algn="ctr"/>
            <a:r>
              <a:rPr lang="en-CA" sz="1200" dirty="0"/>
              <a:t>HR mostly thought the head of HR defined culture.</a:t>
            </a:r>
          </a:p>
        </p:txBody>
      </p:sp>
      <p:sp>
        <p:nvSpPr>
          <p:cNvPr id="27" name="Rectangle 43"/>
          <p:cNvSpPr/>
          <p:nvPr/>
        </p:nvSpPr>
        <p:spPr>
          <a:xfrm>
            <a:off x="4830811" y="3590382"/>
            <a:ext cx="1597793" cy="646331"/>
          </a:xfrm>
          <a:prstGeom prst="rect">
            <a:avLst/>
          </a:prstGeom>
        </p:spPr>
        <p:txBody>
          <a:bodyPr wrap="square">
            <a:spAutoFit/>
          </a:bodyPr>
          <a:lstStyle/>
          <a:p>
            <a:pPr marL="0" lvl="1" algn="ctr"/>
            <a:r>
              <a:rPr lang="en-CA" sz="1200" dirty="0"/>
              <a:t>Employees mostly thought they defined culture.</a:t>
            </a:r>
          </a:p>
        </p:txBody>
      </p:sp>
      <p:sp>
        <p:nvSpPr>
          <p:cNvPr id="28" name="Rectangle 44"/>
          <p:cNvSpPr/>
          <p:nvPr/>
        </p:nvSpPr>
        <p:spPr>
          <a:xfrm>
            <a:off x="6840215" y="3587719"/>
            <a:ext cx="1792477" cy="646331"/>
          </a:xfrm>
          <a:prstGeom prst="rect">
            <a:avLst/>
          </a:prstGeom>
        </p:spPr>
        <p:txBody>
          <a:bodyPr wrap="square">
            <a:spAutoFit/>
          </a:bodyPr>
          <a:lstStyle/>
          <a:p>
            <a:pPr marL="0" lvl="1" algn="ctr"/>
            <a:r>
              <a:rPr lang="en-CA" sz="1200" dirty="0"/>
              <a:t>A shocking number of employees thought no one defined culture.</a:t>
            </a:r>
          </a:p>
        </p:txBody>
      </p:sp>
      <p:sp>
        <p:nvSpPr>
          <p:cNvPr id="29" name="Rectangle 45"/>
          <p:cNvSpPr/>
          <p:nvPr/>
        </p:nvSpPr>
        <p:spPr>
          <a:xfrm>
            <a:off x="617320" y="5024173"/>
            <a:ext cx="6147180" cy="1394336"/>
          </a:xfrm>
          <a:prstGeom prst="rect">
            <a:avLst/>
          </a:prstGeom>
          <a:ln w="12700">
            <a:noFill/>
          </a:ln>
        </p:spPr>
        <p:txBody>
          <a:bodyPr wrap="square">
            <a:noAutofit/>
          </a:bodyPr>
          <a:lstStyle/>
          <a:p>
            <a:r>
              <a:rPr lang="en-US" sz="1400" dirty="0"/>
              <a:t>HR is a valuable source of </a:t>
            </a:r>
            <a:r>
              <a:rPr lang="en-CA" sz="1400" dirty="0"/>
              <a:t>knowledge and acts as a coach and facilitator, but </a:t>
            </a:r>
            <a:r>
              <a:rPr lang="en-CA" sz="1400" b="1" dirty="0"/>
              <a:t>accountability starts and rests with senior leaders</a:t>
            </a:r>
            <a:r>
              <a:rPr lang="en-CA" sz="1400" dirty="0"/>
              <a:t>.</a:t>
            </a:r>
            <a:r>
              <a:rPr lang="en-CA" sz="1400" b="1" dirty="0"/>
              <a:t> </a:t>
            </a:r>
          </a:p>
          <a:p>
            <a:pPr marL="180000"/>
            <a:endParaRPr lang="en-CA" sz="1400" b="1" dirty="0"/>
          </a:p>
          <a:p>
            <a:pPr marL="180000" algn="ctr"/>
            <a:r>
              <a:rPr lang="en-CA" sz="1400" i="1" dirty="0"/>
              <a:t>HR plays three roles when it comes to culture: the role of the architect, the role of the conscience, and the role of the coach.</a:t>
            </a:r>
          </a:p>
          <a:p>
            <a:pPr algn="ctr"/>
            <a:r>
              <a:rPr lang="en-CA" sz="1200" dirty="0"/>
              <a:t>− Carolyn Taylor, CEO, Walking the Talk</a:t>
            </a:r>
          </a:p>
          <a:p>
            <a:endParaRPr lang="en-CA" sz="1400" b="1" dirty="0"/>
          </a:p>
        </p:txBody>
      </p:sp>
      <p:sp>
        <p:nvSpPr>
          <p:cNvPr id="30" name="TextBox 46"/>
          <p:cNvSpPr txBox="1"/>
          <p:nvPr/>
        </p:nvSpPr>
        <p:spPr>
          <a:xfrm>
            <a:off x="634107" y="4658307"/>
            <a:ext cx="6130040" cy="307777"/>
          </a:xfrm>
          <a:prstGeom prst="rect">
            <a:avLst/>
          </a:prstGeom>
          <a:solidFill>
            <a:schemeClr val="accent6">
              <a:lumMod val="75000"/>
            </a:schemeClr>
          </a:solidFill>
        </p:spPr>
        <p:txBody>
          <a:bodyPr wrap="square" rtlCol="0">
            <a:spAutoFit/>
          </a:bodyPr>
          <a:lstStyle/>
          <a:p>
            <a:r>
              <a:rPr lang="en-CA" sz="1400" dirty="0">
                <a:solidFill>
                  <a:schemeClr val="bg1"/>
                </a:solidFill>
              </a:rPr>
              <a:t>But research and cultural experts are in agreement</a:t>
            </a:r>
            <a:endParaRPr lang="en-CA" sz="1600" dirty="0"/>
          </a:p>
        </p:txBody>
      </p:sp>
      <p:sp>
        <p:nvSpPr>
          <p:cNvPr id="32" name="Rectangle 6"/>
          <p:cNvSpPr/>
          <p:nvPr/>
        </p:nvSpPr>
        <p:spPr>
          <a:xfrm>
            <a:off x="7016147" y="4755749"/>
            <a:ext cx="1559598" cy="1433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3" name="Group 8"/>
          <p:cNvGrpSpPr/>
          <p:nvPr/>
        </p:nvGrpSpPr>
        <p:grpSpPr>
          <a:xfrm>
            <a:off x="6836147" y="4629898"/>
            <a:ext cx="360000" cy="360000"/>
            <a:chOff x="3895108" y="3795538"/>
            <a:chExt cx="360000" cy="360000"/>
          </a:xfrm>
        </p:grpSpPr>
        <p:sp>
          <p:nvSpPr>
            <p:cNvPr id="34" name="Oval 9"/>
            <p:cNvSpPr/>
            <p:nvPr/>
          </p:nvSpPr>
          <p:spPr>
            <a:xfrm>
              <a:off x="3895108" y="3795538"/>
              <a:ext cx="360000" cy="3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5"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7108" y="3889817"/>
              <a:ext cx="216000" cy="180969"/>
            </a:xfrm>
            <a:prstGeom prst="rect">
              <a:avLst/>
            </a:prstGeom>
          </p:spPr>
        </p:pic>
      </p:grpSp>
      <p:sp>
        <p:nvSpPr>
          <p:cNvPr id="36" name="Rectangle 51"/>
          <p:cNvSpPr/>
          <p:nvPr/>
        </p:nvSpPr>
        <p:spPr>
          <a:xfrm>
            <a:off x="6933673" y="5089225"/>
            <a:ext cx="1724545" cy="1169551"/>
          </a:xfrm>
          <a:prstGeom prst="rect">
            <a:avLst/>
          </a:prstGeom>
        </p:spPr>
        <p:txBody>
          <a:bodyPr wrap="square">
            <a:spAutoFit/>
          </a:bodyPr>
          <a:lstStyle/>
          <a:p>
            <a:r>
              <a:rPr lang="en-CA" sz="1400" dirty="0"/>
              <a:t>A study of high-tech firms linked CEO personality to culture </a:t>
            </a:r>
            <a:r>
              <a:rPr lang="en-CA" sz="1300" dirty="0"/>
              <a:t>(O’Reilly et al., 2014)</a:t>
            </a:r>
            <a:r>
              <a:rPr lang="en-CA" sz="1400" dirty="0"/>
              <a:t>.</a:t>
            </a:r>
          </a:p>
        </p:txBody>
      </p:sp>
      <p:sp>
        <p:nvSpPr>
          <p:cNvPr id="38" name="TextBox 53"/>
          <p:cNvSpPr txBox="1"/>
          <p:nvPr/>
        </p:nvSpPr>
        <p:spPr>
          <a:xfrm>
            <a:off x="617319" y="5652761"/>
            <a:ext cx="375361" cy="552587"/>
          </a:xfrm>
          <a:prstGeom prst="rect">
            <a:avLst/>
          </a:prstGeom>
        </p:spPr>
        <p:txBody>
          <a:bodyPr wrap="square" tIns="0" bIns="0"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 </a:t>
            </a:r>
          </a:p>
        </p:txBody>
      </p:sp>
      <p:sp>
        <p:nvSpPr>
          <p:cNvPr id="39" name="TextBox 54"/>
          <p:cNvSpPr txBox="1"/>
          <p:nvPr/>
        </p:nvSpPr>
        <p:spPr>
          <a:xfrm>
            <a:off x="5857800" y="5929055"/>
            <a:ext cx="357835" cy="644920"/>
          </a:xfrm>
          <a:prstGeom prst="rect">
            <a:avLst/>
          </a:prstGeom>
        </p:spPr>
        <p:txBody>
          <a:bodyPr wrap="square"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a:t>
            </a:r>
          </a:p>
        </p:txBody>
      </p:sp>
      <p:sp>
        <p:nvSpPr>
          <p:cNvPr id="40" name="Rectangle 55"/>
          <p:cNvSpPr/>
          <p:nvPr/>
        </p:nvSpPr>
        <p:spPr>
          <a:xfrm>
            <a:off x="617319" y="1815148"/>
            <a:ext cx="8015373" cy="2727049"/>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46"/>
          <p:cNvGrpSpPr/>
          <p:nvPr/>
        </p:nvGrpSpPr>
        <p:grpSpPr>
          <a:xfrm>
            <a:off x="2816075" y="4249863"/>
            <a:ext cx="1258719" cy="276999"/>
            <a:chOff x="-1154715" y="2676621"/>
            <a:chExt cx="1258719" cy="276999"/>
          </a:xfrm>
        </p:grpSpPr>
        <p:sp>
          <p:nvSpPr>
            <p:cNvPr id="3" name="Rectangle 47"/>
            <p:cNvSpPr/>
            <p:nvPr/>
          </p:nvSpPr>
          <p:spPr>
            <a:xfrm>
              <a:off x="-1154715" y="2711929"/>
              <a:ext cx="203102" cy="2063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41"/>
            <p:cNvSpPr/>
            <p:nvPr/>
          </p:nvSpPr>
          <p:spPr>
            <a:xfrm>
              <a:off x="-970314" y="2676621"/>
              <a:ext cx="1074318" cy="276999"/>
            </a:xfrm>
            <a:prstGeom prst="rect">
              <a:avLst/>
            </a:prstGeom>
          </p:spPr>
          <p:txBody>
            <a:bodyPr wrap="square">
              <a:spAutoFit/>
            </a:bodyPr>
            <a:lstStyle/>
            <a:p>
              <a:pPr marL="0" lvl="1"/>
              <a:r>
                <a:rPr lang="en-CA" sz="1200" dirty="0"/>
                <a:t>Management</a:t>
              </a:r>
            </a:p>
          </p:txBody>
        </p:sp>
      </p:grpSp>
      <p:grpSp>
        <p:nvGrpSpPr>
          <p:cNvPr id="11" name="Group 52"/>
          <p:cNvGrpSpPr/>
          <p:nvPr/>
        </p:nvGrpSpPr>
        <p:grpSpPr>
          <a:xfrm>
            <a:off x="4271525" y="4249863"/>
            <a:ext cx="653293" cy="276999"/>
            <a:chOff x="-1154715" y="3049407"/>
            <a:chExt cx="653293" cy="276999"/>
          </a:xfrm>
        </p:grpSpPr>
        <p:sp>
          <p:nvSpPr>
            <p:cNvPr id="42" name="Rectangle 53"/>
            <p:cNvSpPr/>
            <p:nvPr/>
          </p:nvSpPr>
          <p:spPr>
            <a:xfrm>
              <a:off x="-1154715" y="3084715"/>
              <a:ext cx="203102" cy="2063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5"/>
                </a:solidFill>
              </a:endParaRPr>
            </a:p>
          </p:txBody>
        </p:sp>
        <p:sp>
          <p:nvSpPr>
            <p:cNvPr id="43" name="Rectangle 41"/>
            <p:cNvSpPr/>
            <p:nvPr/>
          </p:nvSpPr>
          <p:spPr>
            <a:xfrm>
              <a:off x="-970315" y="3049407"/>
              <a:ext cx="468893" cy="276999"/>
            </a:xfrm>
            <a:prstGeom prst="rect">
              <a:avLst/>
            </a:prstGeom>
          </p:spPr>
          <p:txBody>
            <a:bodyPr wrap="square">
              <a:spAutoFit/>
            </a:bodyPr>
            <a:lstStyle/>
            <a:p>
              <a:pPr marL="0" lvl="1"/>
              <a:r>
                <a:rPr lang="en-CA" sz="1200" dirty="0"/>
                <a:t>HR</a:t>
              </a:r>
            </a:p>
          </p:txBody>
        </p:sp>
      </p:grpSp>
      <p:grpSp>
        <p:nvGrpSpPr>
          <p:cNvPr id="13" name="Group 58"/>
          <p:cNvGrpSpPr/>
          <p:nvPr/>
        </p:nvGrpSpPr>
        <p:grpSpPr>
          <a:xfrm>
            <a:off x="5121550" y="4249863"/>
            <a:ext cx="1236018" cy="276999"/>
            <a:chOff x="-1154715" y="3390432"/>
            <a:chExt cx="1236018" cy="276999"/>
          </a:xfrm>
        </p:grpSpPr>
        <p:sp>
          <p:nvSpPr>
            <p:cNvPr id="44" name="Rectangle 59"/>
            <p:cNvSpPr/>
            <p:nvPr/>
          </p:nvSpPr>
          <p:spPr>
            <a:xfrm>
              <a:off x="-1154715" y="3425740"/>
              <a:ext cx="203102" cy="206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ectangle 41"/>
            <p:cNvSpPr/>
            <p:nvPr/>
          </p:nvSpPr>
          <p:spPr>
            <a:xfrm>
              <a:off x="-970315" y="3390432"/>
              <a:ext cx="1051618" cy="276999"/>
            </a:xfrm>
            <a:prstGeom prst="rect">
              <a:avLst/>
            </a:prstGeom>
          </p:spPr>
          <p:txBody>
            <a:bodyPr wrap="square">
              <a:spAutoFit/>
            </a:bodyPr>
            <a:lstStyle/>
            <a:p>
              <a:pPr marL="0" lvl="1"/>
              <a:r>
                <a:rPr lang="en-CA" sz="1200" dirty="0"/>
                <a:t>Employees</a:t>
              </a:r>
            </a:p>
          </p:txBody>
        </p:sp>
      </p:grpSp>
    </p:spTree>
    <p:extLst>
      <p:ext uri="{BB962C8B-B14F-4D97-AF65-F5344CB8AC3E}">
        <p14:creationId xmlns:p14="http://schemas.microsoft.com/office/powerpoint/2010/main" val="209856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E1214-546A-44A4-A0D1-67A1EB7340C8}"/>
              </a:ext>
            </a:extLst>
          </p:cNvPr>
          <p:cNvSpPr>
            <a:spLocks noGrp="1"/>
          </p:cNvSpPr>
          <p:nvPr>
            <p:ph type="body" sz="quarter" idx="10"/>
          </p:nvPr>
        </p:nvSpPr>
        <p:spPr/>
        <p:txBody>
          <a:bodyPr/>
          <a:lstStyle/>
          <a:p>
            <a:r>
              <a:rPr lang="en-US" dirty="0"/>
              <a:t>How to define and drive culture</a:t>
            </a:r>
            <a:endParaRPr lang="en-CA" dirty="0"/>
          </a:p>
        </p:txBody>
      </p:sp>
      <p:grpSp>
        <p:nvGrpSpPr>
          <p:cNvPr id="20" name="Group 19">
            <a:extLst>
              <a:ext uri="{FF2B5EF4-FFF2-40B4-BE49-F238E27FC236}">
                <a16:creationId xmlns:a16="http://schemas.microsoft.com/office/drawing/2014/main" id="{ED85893C-4A2F-41F9-BE47-928A3C568C2B}"/>
              </a:ext>
            </a:extLst>
          </p:cNvPr>
          <p:cNvGrpSpPr/>
          <p:nvPr/>
        </p:nvGrpSpPr>
        <p:grpSpPr>
          <a:xfrm rot="5400000">
            <a:off x="2223395" y="701588"/>
            <a:ext cx="5198659" cy="6192963"/>
            <a:chOff x="1076996" y="1995243"/>
            <a:chExt cx="7085966" cy="4057292"/>
          </a:xfrm>
        </p:grpSpPr>
        <p:sp>
          <p:nvSpPr>
            <p:cNvPr id="21" name="Triangle 3">
              <a:extLst>
                <a:ext uri="{FF2B5EF4-FFF2-40B4-BE49-F238E27FC236}">
                  <a16:creationId xmlns:a16="http://schemas.microsoft.com/office/drawing/2014/main" id="{B98BDCCD-CC62-482E-9F50-AEC7AC58A7BD}"/>
                </a:ext>
              </a:extLst>
            </p:cNvPr>
            <p:cNvSpPr/>
            <p:nvPr/>
          </p:nvSpPr>
          <p:spPr>
            <a:xfrm>
              <a:off x="1521113" y="1995243"/>
              <a:ext cx="6217502" cy="1072871"/>
            </a:xfrm>
            <a:prstGeom prst="triangle">
              <a:avLst>
                <a:gd name="adj" fmla="val 48804"/>
              </a:avLst>
            </a:prstGeom>
            <a:solidFill>
              <a:srgbClr val="2576B7"/>
            </a:solidFill>
            <a:ln w="12700" cap="flat" cmpd="sng" algn="ctr">
              <a:noFill/>
              <a:prstDash val="solid"/>
              <a:miter lim="800000"/>
            </a:ln>
            <a:effectLst/>
          </p:spPr>
          <p:txBody>
            <a:bodyPr rtlCol="0" anchor="ctr"/>
            <a:lstStyle/>
            <a:p>
              <a:pPr marL="0" marR="0" lvl="0" indent="0" algn="ctr" defTabSz="415814"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3BB21EF-4EC6-4686-9427-CD99FDFD4EF4}"/>
                </a:ext>
              </a:extLst>
            </p:cNvPr>
            <p:cNvSpPr/>
            <p:nvPr/>
          </p:nvSpPr>
          <p:spPr>
            <a:xfrm>
              <a:off x="3552609" y="3180566"/>
              <a:ext cx="2031817" cy="1949370"/>
            </a:xfrm>
            <a:prstGeom prst="rect">
              <a:avLst/>
            </a:prstGeom>
            <a:solidFill>
              <a:srgbClr val="717171"/>
            </a:solidFill>
            <a:ln w="12700" cap="flat" cmpd="sng" algn="ctr">
              <a:noFill/>
              <a:prstDash val="solid"/>
              <a:miter lim="800000"/>
            </a:ln>
            <a:effectLst/>
          </p:spPr>
          <p:txBody>
            <a:bodyPr rtlCol="0" anchor="ctr"/>
            <a:lstStyle/>
            <a:p>
              <a:pPr marL="0" marR="0" lvl="0" indent="0" algn="ctr" defTabSz="415814"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0D16740-E20A-40EF-AE05-A3DF30ECF068}"/>
                </a:ext>
              </a:extLst>
            </p:cNvPr>
            <p:cNvSpPr/>
            <p:nvPr/>
          </p:nvSpPr>
          <p:spPr>
            <a:xfrm>
              <a:off x="5646293" y="3166887"/>
              <a:ext cx="2031817" cy="1949370"/>
            </a:xfrm>
            <a:prstGeom prst="rect">
              <a:avLst/>
            </a:prstGeom>
            <a:solidFill>
              <a:srgbClr val="299C47"/>
            </a:solidFill>
            <a:ln w="12700" cap="flat" cmpd="sng" algn="ctr">
              <a:noFill/>
              <a:prstDash val="solid"/>
              <a:miter lim="800000"/>
            </a:ln>
            <a:effectLst/>
          </p:spPr>
          <p:txBody>
            <a:bodyPr rtlCol="0" anchor="ctr"/>
            <a:lstStyle/>
            <a:p>
              <a:pPr marL="0" marR="0" lvl="0" indent="0" algn="ctr" defTabSz="415814"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2A60584-E70F-43E6-A0D9-AA0B38875BAC}"/>
                </a:ext>
              </a:extLst>
            </p:cNvPr>
            <p:cNvSpPr/>
            <p:nvPr/>
          </p:nvSpPr>
          <p:spPr>
            <a:xfrm>
              <a:off x="1463252" y="3180566"/>
              <a:ext cx="2031817" cy="1949370"/>
            </a:xfrm>
            <a:prstGeom prst="rect">
              <a:avLst/>
            </a:prstGeom>
            <a:solidFill>
              <a:srgbClr val="5090C4"/>
            </a:solidFill>
            <a:ln w="12700" cap="flat" cmpd="sng" algn="ctr">
              <a:noFill/>
              <a:prstDash val="solid"/>
              <a:miter lim="800000"/>
            </a:ln>
            <a:effectLst/>
          </p:spPr>
          <p:txBody>
            <a:bodyPr rtlCol="0" anchor="ctr"/>
            <a:lstStyle/>
            <a:p>
              <a:pPr marL="0" marR="0" lvl="0" indent="0" algn="ctr" defTabSz="415814"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5" name="Trapezoid 24">
              <a:extLst>
                <a:ext uri="{FF2B5EF4-FFF2-40B4-BE49-F238E27FC236}">
                  <a16:creationId xmlns:a16="http://schemas.microsoft.com/office/drawing/2014/main" id="{AC7D30C7-8462-4E7B-A2E1-D8FEFB8898FF}"/>
                </a:ext>
              </a:extLst>
            </p:cNvPr>
            <p:cNvSpPr/>
            <p:nvPr/>
          </p:nvSpPr>
          <p:spPr>
            <a:xfrm>
              <a:off x="1076996" y="5635749"/>
              <a:ext cx="7085966" cy="416786"/>
            </a:xfrm>
            <a:prstGeom prst="trapezoid">
              <a:avLst>
                <a:gd name="adj" fmla="val 46643"/>
              </a:avLst>
            </a:prstGeom>
            <a:solidFill>
              <a:srgbClr val="494A4A"/>
            </a:solidFill>
            <a:ln w="12700" cap="flat" cmpd="sng" algn="ctr">
              <a:noFill/>
              <a:prstDash val="solid"/>
              <a:miter lim="800000"/>
            </a:ln>
            <a:effectLst/>
          </p:spPr>
          <p:txBody>
            <a:bodyPr rtlCol="0" anchor="ctr"/>
            <a:lstStyle/>
            <a:p>
              <a:pPr marL="0" marR="0" lvl="0" indent="0" algn="ctr" defTabSz="415814"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D470DCD-79D6-416E-B990-7927BB89795A}"/>
                </a:ext>
              </a:extLst>
            </p:cNvPr>
            <p:cNvSpPr txBox="1"/>
            <p:nvPr/>
          </p:nvSpPr>
          <p:spPr>
            <a:xfrm rot="16200000">
              <a:off x="4005665" y="2483514"/>
              <a:ext cx="473850" cy="377734"/>
            </a:xfrm>
            <a:prstGeom prst="rect">
              <a:avLst/>
            </a:prstGeom>
            <a:noFill/>
          </p:spPr>
          <p:txBody>
            <a:bodyPr wrap="none" rtlCol="0" anchor="b" anchorCtr="0">
              <a:spAutoFit/>
            </a:bodyPr>
            <a:lstStyle/>
            <a:p>
              <a:pPr marL="0" marR="0" lvl="0" indent="0" algn="ctr" defTabSz="415814" eaLnBrk="1" fontAlgn="auto" latinLnBrk="0" hangingPunct="1">
                <a:lnSpc>
                  <a:spcPct val="100000"/>
                </a:lnSpc>
                <a:spcBef>
                  <a:spcPts val="0"/>
                </a:spcBef>
                <a:spcAft>
                  <a:spcPts val="0"/>
                </a:spcAft>
                <a:buClrTx/>
                <a:buSzTx/>
                <a:buFontTx/>
                <a:buNone/>
                <a:tabLst/>
                <a:defRPr/>
              </a:pPr>
              <a:r>
                <a:rPr kumimoji="0" lang="en-US" sz="1201" b="1" i="0" u="none" strike="noStrike" kern="0" cap="none" spc="0" normalizeH="0" baseline="0" noProof="0" dirty="0">
                  <a:ln>
                    <a:noFill/>
                  </a:ln>
                  <a:solidFill>
                    <a:srgbClr val="FFFFFF"/>
                  </a:solidFill>
                  <a:effectLst/>
                  <a:uLnTx/>
                  <a:uFillTx/>
                  <a:latin typeface="+mj-lt"/>
                  <a:ea typeface="League Spartan" charset="0"/>
                  <a:cs typeface="Poppins" pitchFamily="2" charset="77"/>
                </a:rPr>
                <a:t>Culture</a:t>
              </a:r>
            </a:p>
          </p:txBody>
        </p:sp>
        <p:sp>
          <p:nvSpPr>
            <p:cNvPr id="27" name="Subtitle 2">
              <a:extLst>
                <a:ext uri="{FF2B5EF4-FFF2-40B4-BE49-F238E27FC236}">
                  <a16:creationId xmlns:a16="http://schemas.microsoft.com/office/drawing/2014/main" id="{62721479-E008-4E56-9950-F6B57BED36AD}"/>
                </a:ext>
              </a:extLst>
            </p:cNvPr>
            <p:cNvSpPr txBox="1">
              <a:spLocks/>
            </p:cNvSpPr>
            <p:nvPr/>
          </p:nvSpPr>
          <p:spPr>
            <a:xfrm rot="16200000">
              <a:off x="4630650" y="2091181"/>
              <a:ext cx="697234" cy="1162401"/>
            </a:xfrm>
            <a:prstGeom prst="rect">
              <a:avLst/>
            </a:prstGeom>
          </p:spPr>
          <p:txBody>
            <a:bodyPr vert="horz" wrap="square" lIns="34295" tIns="17147" rIns="34295" bIns="1714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815618" rtl="0" eaLnBrk="1" fontAlgn="auto" latinLnBrk="0" hangingPunct="1">
                <a:lnSpc>
                  <a:spcPts val="1313"/>
                </a:lnSpc>
                <a:spcBef>
                  <a:spcPct val="20000"/>
                </a:spcBef>
                <a:spcAft>
                  <a:spcPts val="0"/>
                </a:spcAft>
                <a:buClrTx/>
                <a:buSzTx/>
                <a:buFont typeface="Arial"/>
                <a:buNone/>
                <a:tabLst/>
                <a:defRPr/>
              </a:pPr>
              <a:r>
                <a:rPr kumimoji="0" lang="en-US" sz="901" b="0" i="0" u="none" strike="noStrike" kern="1200" cap="none" spc="0" normalizeH="0" baseline="0" noProof="0" dirty="0">
                  <a:ln>
                    <a:noFill/>
                  </a:ln>
                  <a:solidFill>
                    <a:srgbClr val="FFFFFF"/>
                  </a:solidFill>
                  <a:effectLst/>
                  <a:uLnTx/>
                  <a:uFillTx/>
                  <a:latin typeface="Arial" panose="020B0604020202020204" pitchFamily="34" charset="0"/>
                  <a:ea typeface="Roboto Condensed Light" panose="02000000000000000000" pitchFamily="2" charset="0"/>
                  <a:cs typeface="Mukta ExtraLight" panose="020B0000000000000000" pitchFamily="34" charset="77"/>
                </a:rPr>
                <a:t>Where strategy and focus values drive behaviors of all staff in the department</a:t>
              </a:r>
            </a:p>
          </p:txBody>
        </p:sp>
        <p:sp>
          <p:nvSpPr>
            <p:cNvPr id="28" name="TextBox 27">
              <a:extLst>
                <a:ext uri="{FF2B5EF4-FFF2-40B4-BE49-F238E27FC236}">
                  <a16:creationId xmlns:a16="http://schemas.microsoft.com/office/drawing/2014/main" id="{27CD54A5-2E62-47A4-9AB1-11F6E6AB02D5}"/>
                </a:ext>
              </a:extLst>
            </p:cNvPr>
            <p:cNvSpPr txBox="1"/>
            <p:nvPr/>
          </p:nvSpPr>
          <p:spPr>
            <a:xfrm rot="16200000">
              <a:off x="3936633" y="3989920"/>
              <a:ext cx="771057" cy="377734"/>
            </a:xfrm>
            <a:prstGeom prst="rect">
              <a:avLst/>
            </a:prstGeom>
            <a:noFill/>
          </p:spPr>
          <p:txBody>
            <a:bodyPr wrap="none" rtlCol="0" anchor="b" anchorCtr="0">
              <a:spAutoFit/>
            </a:bodyPr>
            <a:lstStyle/>
            <a:p>
              <a:pPr marL="0" marR="0" lvl="0" indent="0" algn="ctr" defTabSz="415814" eaLnBrk="1" fontAlgn="auto" latinLnBrk="0" hangingPunct="1">
                <a:lnSpc>
                  <a:spcPct val="100000"/>
                </a:lnSpc>
                <a:spcBef>
                  <a:spcPts val="0"/>
                </a:spcBef>
                <a:spcAft>
                  <a:spcPts val="0"/>
                </a:spcAft>
                <a:buClrTx/>
                <a:buSzTx/>
                <a:buFontTx/>
                <a:buNone/>
                <a:tabLst/>
                <a:defRPr/>
              </a:pPr>
              <a:r>
                <a:rPr kumimoji="0" lang="en-US" sz="1201" b="1" i="0" u="none" strike="noStrike" kern="0" cap="none" spc="0" normalizeH="0" baseline="0" noProof="0" dirty="0">
                  <a:ln>
                    <a:noFill/>
                  </a:ln>
                  <a:solidFill>
                    <a:srgbClr val="FFFFFF"/>
                  </a:solidFill>
                  <a:effectLst/>
                  <a:uLnTx/>
                  <a:uFillTx/>
                  <a:latin typeface="+mj-lt"/>
                  <a:ea typeface="League Spartan" charset="0"/>
                  <a:cs typeface="Poppins" pitchFamily="2" charset="77"/>
                </a:rPr>
                <a:t>IT Employees</a:t>
              </a:r>
            </a:p>
          </p:txBody>
        </p:sp>
        <p:sp>
          <p:nvSpPr>
            <p:cNvPr id="29" name="Subtitle 2">
              <a:extLst>
                <a:ext uri="{FF2B5EF4-FFF2-40B4-BE49-F238E27FC236}">
                  <a16:creationId xmlns:a16="http://schemas.microsoft.com/office/drawing/2014/main" id="{AF7B7FBA-A8F9-4701-AA0E-9B7C752B3B8B}"/>
                </a:ext>
              </a:extLst>
            </p:cNvPr>
            <p:cNvSpPr txBox="1">
              <a:spLocks/>
            </p:cNvSpPr>
            <p:nvPr/>
          </p:nvSpPr>
          <p:spPr>
            <a:xfrm rot="16200000">
              <a:off x="4421935" y="3824823"/>
              <a:ext cx="1013784" cy="707930"/>
            </a:xfrm>
            <a:prstGeom prst="rect">
              <a:avLst/>
            </a:prstGeom>
          </p:spPr>
          <p:txBody>
            <a:bodyPr vert="horz" wrap="square" lIns="34295" tIns="17147" rIns="34295" bIns="1714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815618" rtl="0" eaLnBrk="1" fontAlgn="auto" latinLnBrk="0" hangingPunct="1">
                <a:lnSpc>
                  <a:spcPts val="1313"/>
                </a:lnSpc>
                <a:spcBef>
                  <a:spcPct val="20000"/>
                </a:spcBef>
                <a:spcAft>
                  <a:spcPts val="0"/>
                </a:spcAft>
                <a:buClrTx/>
                <a:buSzTx/>
                <a:buFont typeface="Arial"/>
                <a:buNone/>
                <a:tabLst/>
                <a:defRPr/>
              </a:pPr>
              <a:r>
                <a:rPr kumimoji="0" lang="en-US" sz="901" b="0" i="0" u="none" strike="noStrike" kern="1200" cap="none" spc="0" normalizeH="0" baseline="0" noProof="0" dirty="0">
                  <a:ln>
                    <a:noFill/>
                  </a:ln>
                  <a:solidFill>
                    <a:srgbClr val="FFFFFF"/>
                  </a:solidFill>
                  <a:effectLst/>
                  <a:uLnTx/>
                  <a:uFillTx/>
                  <a:latin typeface="Arial" panose="020B0604020202020204" pitchFamily="34" charset="0"/>
                  <a:ea typeface="Roboto Condensed Light" panose="02000000000000000000" pitchFamily="2" charset="0"/>
                  <a:cs typeface="Mukta ExtraLight" panose="020B0000000000000000" pitchFamily="34" charset="77"/>
                </a:rPr>
                <a:t>Through modeling and support, carry out the desired behaviors.</a:t>
              </a:r>
            </a:p>
          </p:txBody>
        </p:sp>
        <p:sp>
          <p:nvSpPr>
            <p:cNvPr id="30" name="TextBox 29">
              <a:extLst>
                <a:ext uri="{FF2B5EF4-FFF2-40B4-BE49-F238E27FC236}">
                  <a16:creationId xmlns:a16="http://schemas.microsoft.com/office/drawing/2014/main" id="{0E8F787D-9AD2-496B-8686-6FB92DAA83E7}"/>
                </a:ext>
              </a:extLst>
            </p:cNvPr>
            <p:cNvSpPr txBox="1"/>
            <p:nvPr/>
          </p:nvSpPr>
          <p:spPr>
            <a:xfrm rot="16200000">
              <a:off x="1997787" y="3982199"/>
              <a:ext cx="764756" cy="377734"/>
            </a:xfrm>
            <a:prstGeom prst="rect">
              <a:avLst/>
            </a:prstGeom>
            <a:noFill/>
          </p:spPr>
          <p:txBody>
            <a:bodyPr wrap="none" rtlCol="0" anchor="b" anchorCtr="0">
              <a:spAutoFit/>
            </a:bodyPr>
            <a:lstStyle/>
            <a:p>
              <a:pPr marL="0" marR="0" lvl="0" indent="0" algn="ctr" defTabSz="415814" eaLnBrk="1" fontAlgn="auto" latinLnBrk="0" hangingPunct="1">
                <a:lnSpc>
                  <a:spcPct val="100000"/>
                </a:lnSpc>
                <a:spcBef>
                  <a:spcPts val="0"/>
                </a:spcBef>
                <a:spcAft>
                  <a:spcPts val="0"/>
                </a:spcAft>
                <a:buClrTx/>
                <a:buSzTx/>
                <a:buFontTx/>
                <a:buNone/>
                <a:tabLst/>
                <a:defRPr/>
              </a:pPr>
              <a:r>
                <a:rPr kumimoji="0" lang="en-US" sz="1201" b="1" i="0" u="none" strike="noStrike" kern="0" cap="none" spc="0" normalizeH="0" baseline="0" noProof="0" dirty="0">
                  <a:ln>
                    <a:noFill/>
                  </a:ln>
                  <a:solidFill>
                    <a:srgbClr val="FFFFFF"/>
                  </a:solidFill>
                  <a:effectLst/>
                  <a:uLnTx/>
                  <a:uFillTx/>
                  <a:latin typeface="+mj-lt"/>
                  <a:ea typeface="League Spartan" charset="0"/>
                  <a:cs typeface="Poppins" pitchFamily="2" charset="77"/>
                </a:rPr>
                <a:t>IT Executives</a:t>
              </a:r>
            </a:p>
          </p:txBody>
        </p:sp>
        <p:sp>
          <p:nvSpPr>
            <p:cNvPr id="31" name="Subtitle 2">
              <a:extLst>
                <a:ext uri="{FF2B5EF4-FFF2-40B4-BE49-F238E27FC236}">
                  <a16:creationId xmlns:a16="http://schemas.microsoft.com/office/drawing/2014/main" id="{CE32F09B-A28B-46C4-90F7-E22FF83DE4F6}"/>
                </a:ext>
              </a:extLst>
            </p:cNvPr>
            <p:cNvSpPr txBox="1">
              <a:spLocks/>
            </p:cNvSpPr>
            <p:nvPr/>
          </p:nvSpPr>
          <p:spPr>
            <a:xfrm rot="16200000">
              <a:off x="2331518" y="4052059"/>
              <a:ext cx="1013784" cy="253460"/>
            </a:xfrm>
            <a:prstGeom prst="rect">
              <a:avLst/>
            </a:prstGeom>
          </p:spPr>
          <p:txBody>
            <a:bodyPr vert="horz" wrap="square" lIns="34295" tIns="17147" rIns="34295" bIns="1714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815618" rtl="0" eaLnBrk="1" fontAlgn="auto" latinLnBrk="0" hangingPunct="1">
                <a:lnSpc>
                  <a:spcPts val="1313"/>
                </a:lnSpc>
                <a:spcBef>
                  <a:spcPct val="20000"/>
                </a:spcBef>
                <a:spcAft>
                  <a:spcPts val="0"/>
                </a:spcAft>
                <a:buClrTx/>
                <a:buSzTx/>
                <a:buFont typeface="Arial"/>
                <a:buNone/>
                <a:tabLst/>
                <a:defRPr/>
              </a:pPr>
              <a:r>
                <a:rPr kumimoji="0" lang="en-US" sz="901" i="0" u="none" strike="noStrike" kern="1200" cap="none" spc="0" normalizeH="0" baseline="0" noProof="0" dirty="0">
                  <a:ln>
                    <a:noFill/>
                  </a:ln>
                  <a:solidFill>
                    <a:srgbClr val="FFFFFF"/>
                  </a:solidFill>
                  <a:effectLst/>
                  <a:uLnTx/>
                  <a:uFillTx/>
                  <a:latin typeface="Arial" panose="020B0604020202020204" pitchFamily="34" charset="0"/>
                  <a:ea typeface="Roboto Condensed Light" panose="02000000000000000000" pitchFamily="2" charset="0"/>
                  <a:cs typeface="Mukta ExtraLight" panose="020B0000000000000000" pitchFamily="34" charset="77"/>
                </a:rPr>
                <a:t>Model</a:t>
              </a:r>
              <a:r>
                <a:rPr kumimoji="0" lang="en-US" sz="901" b="1" i="0" u="none" strike="noStrike" kern="1200" cap="none" spc="0" normalizeH="0" baseline="0" noProof="0" dirty="0">
                  <a:ln>
                    <a:noFill/>
                  </a:ln>
                  <a:solidFill>
                    <a:srgbClr val="FFFFFF"/>
                  </a:solidFill>
                  <a:effectLst/>
                  <a:uLnTx/>
                  <a:uFillTx/>
                  <a:latin typeface="Arial" panose="020B0604020202020204" pitchFamily="34" charset="0"/>
                  <a:ea typeface="Roboto Condensed Light" panose="02000000000000000000" pitchFamily="2" charset="0"/>
                  <a:cs typeface="Mukta ExtraLight" panose="020B0000000000000000" pitchFamily="34" charset="77"/>
                </a:rPr>
                <a:t> </a:t>
              </a:r>
              <a:r>
                <a:rPr kumimoji="0" lang="en-US" sz="901" b="0" i="0" u="none" strike="noStrike" kern="1200" cap="none" spc="0" normalizeH="0" baseline="0" noProof="0" dirty="0">
                  <a:ln>
                    <a:noFill/>
                  </a:ln>
                  <a:solidFill>
                    <a:srgbClr val="FFFFFF"/>
                  </a:solidFill>
                  <a:effectLst/>
                  <a:uLnTx/>
                  <a:uFillTx/>
                  <a:latin typeface="Arial" panose="020B0604020202020204" pitchFamily="34" charset="0"/>
                  <a:ea typeface="Roboto Condensed Light" panose="02000000000000000000" pitchFamily="2" charset="0"/>
                  <a:cs typeface="Mukta ExtraLight" panose="020B0000000000000000" pitchFamily="34" charset="77"/>
                </a:rPr>
                <a:t>the desired behaviors.</a:t>
              </a:r>
            </a:p>
          </p:txBody>
        </p:sp>
        <p:sp>
          <p:nvSpPr>
            <p:cNvPr id="32" name="TextBox 31">
              <a:extLst>
                <a:ext uri="{FF2B5EF4-FFF2-40B4-BE49-F238E27FC236}">
                  <a16:creationId xmlns:a16="http://schemas.microsoft.com/office/drawing/2014/main" id="{E10849DA-C20D-4754-AE1D-9279601DC376}"/>
                </a:ext>
              </a:extLst>
            </p:cNvPr>
            <p:cNvSpPr txBox="1"/>
            <p:nvPr/>
          </p:nvSpPr>
          <p:spPr>
            <a:xfrm rot="16200000">
              <a:off x="5910163" y="3989920"/>
              <a:ext cx="887629" cy="377734"/>
            </a:xfrm>
            <a:prstGeom prst="rect">
              <a:avLst/>
            </a:prstGeom>
            <a:noFill/>
          </p:spPr>
          <p:txBody>
            <a:bodyPr wrap="none" rtlCol="0" anchor="b" anchorCtr="0">
              <a:spAutoFit/>
            </a:bodyPr>
            <a:lstStyle/>
            <a:p>
              <a:pPr marL="0" marR="0" lvl="0" indent="0" algn="ctr" defTabSz="415814" eaLnBrk="1" fontAlgn="auto" latinLnBrk="0" hangingPunct="1">
                <a:lnSpc>
                  <a:spcPct val="100000"/>
                </a:lnSpc>
                <a:spcBef>
                  <a:spcPts val="0"/>
                </a:spcBef>
                <a:spcAft>
                  <a:spcPts val="0"/>
                </a:spcAft>
                <a:buClrTx/>
                <a:buSzTx/>
                <a:buFontTx/>
                <a:buNone/>
                <a:tabLst/>
                <a:defRPr/>
              </a:pPr>
              <a:r>
                <a:rPr kumimoji="0" lang="en-US" sz="1201" b="1" i="0" u="none" strike="noStrike" kern="0" cap="none" spc="0" normalizeH="0" baseline="0" noProof="0" dirty="0">
                  <a:ln>
                    <a:noFill/>
                  </a:ln>
                  <a:solidFill>
                    <a:srgbClr val="FFFFFF"/>
                  </a:solidFill>
                  <a:effectLst/>
                  <a:uLnTx/>
                  <a:uFillTx/>
                  <a:latin typeface="+mj-lt"/>
                  <a:ea typeface="League Spartan" charset="0"/>
                  <a:cs typeface="Poppins" pitchFamily="2" charset="77"/>
                </a:rPr>
                <a:t>Culture Leaders</a:t>
              </a:r>
            </a:p>
          </p:txBody>
        </p:sp>
        <p:sp>
          <p:nvSpPr>
            <p:cNvPr id="33" name="Subtitle 2">
              <a:extLst>
                <a:ext uri="{FF2B5EF4-FFF2-40B4-BE49-F238E27FC236}">
                  <a16:creationId xmlns:a16="http://schemas.microsoft.com/office/drawing/2014/main" id="{78A47A12-D04C-4015-A9CB-71645B0F48D5}"/>
                </a:ext>
              </a:extLst>
            </p:cNvPr>
            <p:cNvSpPr txBox="1">
              <a:spLocks/>
            </p:cNvSpPr>
            <p:nvPr/>
          </p:nvSpPr>
          <p:spPr>
            <a:xfrm rot="16200000">
              <a:off x="6361915" y="3903799"/>
              <a:ext cx="1013784" cy="572365"/>
            </a:xfrm>
            <a:prstGeom prst="rect">
              <a:avLst/>
            </a:prstGeom>
          </p:spPr>
          <p:txBody>
            <a:bodyPr vert="horz" wrap="square" lIns="34295" tIns="17147" rIns="34295" bIns="1714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815618" rtl="0" eaLnBrk="1" fontAlgn="auto" latinLnBrk="0" hangingPunct="1">
                <a:lnSpc>
                  <a:spcPts val="1313"/>
                </a:lnSpc>
                <a:spcBef>
                  <a:spcPct val="20000"/>
                </a:spcBef>
                <a:spcAft>
                  <a:spcPts val="0"/>
                </a:spcAft>
                <a:buClrTx/>
                <a:buSzTx/>
                <a:buFont typeface="Arial"/>
                <a:buNone/>
                <a:tabLst/>
                <a:defRPr/>
              </a:pPr>
              <a:r>
                <a:rPr kumimoji="0" lang="en-US" sz="901" b="1" i="0" u="none" strike="noStrike" kern="1200" cap="none" spc="0" normalizeH="0" baseline="0" noProof="0" dirty="0">
                  <a:ln>
                    <a:noFill/>
                  </a:ln>
                  <a:solidFill>
                    <a:srgbClr val="FFFFFF"/>
                  </a:solidFill>
                  <a:effectLst/>
                  <a:uLnTx/>
                  <a:uFillTx/>
                  <a:latin typeface="Arial" panose="020B0604020202020204" pitchFamily="34" charset="0"/>
                  <a:ea typeface="Roboto Condensed Light" panose="02000000000000000000" pitchFamily="2" charset="0"/>
                  <a:cs typeface="Mukta ExtraLight" panose="020B0000000000000000" pitchFamily="34" charset="77"/>
                </a:rPr>
                <a:t>Provide support </a:t>
              </a:r>
              <a:r>
                <a:rPr kumimoji="0" lang="en-US" sz="901" b="0" i="0" u="none" strike="noStrike" kern="1200" cap="none" spc="0" normalizeH="0" baseline="0" noProof="0" dirty="0">
                  <a:ln>
                    <a:noFill/>
                  </a:ln>
                  <a:solidFill>
                    <a:srgbClr val="FFFFFF"/>
                  </a:solidFill>
                  <a:effectLst/>
                  <a:uLnTx/>
                  <a:uFillTx/>
                  <a:latin typeface="Arial" panose="020B0604020202020204" pitchFamily="34" charset="0"/>
                  <a:ea typeface="Roboto Condensed Light" panose="02000000000000000000" pitchFamily="2" charset="0"/>
                  <a:cs typeface="Mukta ExtraLight" panose="020B0000000000000000" pitchFamily="34" charset="77"/>
                </a:rPr>
                <a:t>for the program and the people.</a:t>
              </a:r>
            </a:p>
          </p:txBody>
        </p:sp>
        <p:sp>
          <p:nvSpPr>
            <p:cNvPr id="35" name="Subtitle 2">
              <a:extLst>
                <a:ext uri="{FF2B5EF4-FFF2-40B4-BE49-F238E27FC236}">
                  <a16:creationId xmlns:a16="http://schemas.microsoft.com/office/drawing/2014/main" id="{BFFEBFF2-BC32-4466-A3F8-D3CF5D204352}"/>
                </a:ext>
              </a:extLst>
            </p:cNvPr>
            <p:cNvSpPr txBox="1">
              <a:spLocks/>
            </p:cNvSpPr>
            <p:nvPr/>
          </p:nvSpPr>
          <p:spPr>
            <a:xfrm>
              <a:off x="3882825" y="5749894"/>
              <a:ext cx="1763469" cy="241129"/>
            </a:xfrm>
            <a:prstGeom prst="rect">
              <a:avLst/>
            </a:prstGeom>
          </p:spPr>
          <p:txBody>
            <a:bodyPr vert="horz" wrap="square" lIns="34295" tIns="17147" rIns="34295" bIns="1714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815618" rtl="0" eaLnBrk="1" fontAlgn="auto" latinLnBrk="0" hangingPunct="1">
                <a:lnSpc>
                  <a:spcPts val="1313"/>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FFFFFF"/>
                  </a:solidFill>
                  <a:effectLst/>
                  <a:uLnTx/>
                  <a:uFillTx/>
                  <a:latin typeface="+mj-lt"/>
                  <a:ea typeface="Roboto Condensed Light" panose="02000000000000000000" pitchFamily="2" charset="0"/>
                  <a:cs typeface="Mukta ExtraLight" panose="020B0000000000000000" pitchFamily="34" charset="77"/>
                </a:rPr>
                <a:t>Strategy and Focus Values</a:t>
              </a:r>
            </a:p>
          </p:txBody>
        </p:sp>
        <p:sp>
          <p:nvSpPr>
            <p:cNvPr id="36" name="Rectangle 35">
              <a:extLst>
                <a:ext uri="{FF2B5EF4-FFF2-40B4-BE49-F238E27FC236}">
                  <a16:creationId xmlns:a16="http://schemas.microsoft.com/office/drawing/2014/main" id="{2FEDD3FE-965D-4439-A0D7-51BB4B8FADC6}"/>
                </a:ext>
              </a:extLst>
            </p:cNvPr>
            <p:cNvSpPr/>
            <p:nvPr/>
          </p:nvSpPr>
          <p:spPr>
            <a:xfrm>
              <a:off x="1521111" y="5225093"/>
              <a:ext cx="6156999" cy="295440"/>
            </a:xfrm>
            <a:prstGeom prst="rect">
              <a:avLst/>
            </a:prstGeom>
            <a:solidFill>
              <a:srgbClr val="2576B7"/>
            </a:solidFill>
            <a:ln w="12700" cap="flat" cmpd="sng" algn="ctr">
              <a:solidFill>
                <a:srgbClr val="2576B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Behaviors</a:t>
              </a:r>
              <a:endParaRPr kumimoji="0" lang="en-CA" sz="1200" b="1" i="0" u="none" strike="noStrike" kern="0" cap="none" spc="0" normalizeH="0" baseline="0" noProof="0" dirty="0">
                <a:ln>
                  <a:noFill/>
                </a:ln>
                <a:solidFill>
                  <a:srgbClr val="FFFFFF"/>
                </a:solidFill>
                <a:effectLst/>
                <a:uLnTx/>
                <a:uFillTx/>
                <a:latin typeface="+mj-lt"/>
                <a:ea typeface="+mn-ea"/>
                <a:cs typeface="+mn-cs"/>
              </a:endParaRPr>
            </a:p>
          </p:txBody>
        </p:sp>
      </p:grpSp>
      <p:pic>
        <p:nvPicPr>
          <p:cNvPr id="38" name="Picture 37">
            <a:extLst>
              <a:ext uri="{FF2B5EF4-FFF2-40B4-BE49-F238E27FC236}">
                <a16:creationId xmlns:a16="http://schemas.microsoft.com/office/drawing/2014/main" id="{613434F9-0712-498A-964E-E4B15908A3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5220" y="3083000"/>
            <a:ext cx="470143" cy="470143"/>
          </a:xfrm>
          <a:prstGeom prst="rect">
            <a:avLst/>
          </a:prstGeom>
        </p:spPr>
      </p:pic>
      <p:pic>
        <p:nvPicPr>
          <p:cNvPr id="39" name="Picture 38">
            <a:extLst>
              <a:ext uri="{FF2B5EF4-FFF2-40B4-BE49-F238E27FC236}">
                <a16:creationId xmlns:a16="http://schemas.microsoft.com/office/drawing/2014/main" id="{1D748AEA-E3CC-4B11-9A35-1262E3B26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3847" y="4578906"/>
            <a:ext cx="401516" cy="401516"/>
          </a:xfrm>
          <a:prstGeom prst="rect">
            <a:avLst/>
          </a:prstGeom>
        </p:spPr>
      </p:pic>
      <p:pic>
        <p:nvPicPr>
          <p:cNvPr id="40" name="Picture 39">
            <a:extLst>
              <a:ext uri="{FF2B5EF4-FFF2-40B4-BE49-F238E27FC236}">
                <a16:creationId xmlns:a16="http://schemas.microsoft.com/office/drawing/2014/main" id="{DD389845-9668-4783-9097-B2D78A6EE0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2274" y="1561928"/>
            <a:ext cx="518258" cy="518258"/>
          </a:xfrm>
          <a:prstGeom prst="rect">
            <a:avLst/>
          </a:prstGeom>
        </p:spPr>
      </p:pic>
    </p:spTree>
    <p:extLst>
      <p:ext uri="{BB962C8B-B14F-4D97-AF65-F5344CB8AC3E}">
        <p14:creationId xmlns:p14="http://schemas.microsoft.com/office/powerpoint/2010/main" val="2678690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New HR Colors">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2576B7"/>
      </a:hlink>
      <a:folHlink>
        <a:srgbClr val="C777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Slide-Generic">
  <a:themeElements>
    <a:clrScheme name="Custom 3">
      <a:dk1>
        <a:srgbClr val="494949"/>
      </a:dk1>
      <a:lt1>
        <a:srgbClr val="FFFFFF"/>
      </a:lt1>
      <a:dk2>
        <a:srgbClr val="494949"/>
      </a:dk2>
      <a:lt2>
        <a:srgbClr val="FFFFFF"/>
      </a:lt2>
      <a:accent1>
        <a:srgbClr val="2576B7"/>
      </a:accent1>
      <a:accent2>
        <a:srgbClr val="5090C4"/>
      </a:accent2>
      <a:accent3>
        <a:srgbClr val="15466D"/>
      </a:accent3>
      <a:accent4>
        <a:srgbClr val="299C47"/>
      </a:accent4>
      <a:accent5>
        <a:srgbClr val="494A4A"/>
      </a:accent5>
      <a:accent6>
        <a:srgbClr val="717171"/>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3156</Words>
  <Application>Microsoft Office PowerPoint</Application>
  <PresentationFormat>On-screen Show (4:3)</PresentationFormat>
  <Paragraphs>327</Paragraphs>
  <Slides>16</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Slide Titles</vt:lpstr>
      </vt:variant>
      <vt:variant>
        <vt:i4>16</vt:i4>
      </vt:variant>
      <vt:variant>
        <vt:lpstr>Custom Shows</vt:lpstr>
      </vt:variant>
      <vt:variant>
        <vt:i4>1</vt:i4>
      </vt:variant>
    </vt:vector>
  </HeadingPairs>
  <TitlesOfParts>
    <vt:vector size="28" baseType="lpstr">
      <vt:lpstr>Arial</vt:lpstr>
      <vt:lpstr>Arial Black</vt:lpstr>
      <vt:lpstr>Arial Unicode MS</vt:lpstr>
      <vt:lpstr>Calibri</vt:lpstr>
      <vt:lpstr>Courier New</vt:lpstr>
      <vt:lpstr>Exo</vt:lpstr>
      <vt:lpstr>Roboto Condensed Light</vt:lpstr>
      <vt:lpstr>Wingdings</vt:lpstr>
      <vt:lpstr>Theme1</vt:lpstr>
      <vt:lpstr>Slide-Generic</vt:lpstr>
      <vt:lpstr>2_Slide-Generic</vt:lpstr>
      <vt:lpstr>PowerPoint Presentation</vt:lpstr>
      <vt:lpstr>PowerPoint Presentation</vt:lpstr>
      <vt:lpstr>PowerPoint Presentation</vt:lpstr>
      <vt:lpstr>INFO-TECH OFFERS VARIOUS LEVELS OF SUPPORT TO BEST SUIT YOUR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Design and Sustain a Purposeful IT Culture</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2021-06-23T12:41:59Z</dcterms:created>
  <dcterms:modified xsi:type="dcterms:W3CDTF">2023-10-26T17:37:15Z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2021-06-23T12:42:08Z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c6a0d655-bd9e-4c84-acce-349e42eff986</vt:lpwstr>
  </property>
  <property fmtid="{D5CDD505-2E9C-101B-9397-08002B2CF9AE}" pid="8" name="MSIP_Label_7d24214e-5322-4789-8422-cbe411bc3a74_ContentBits">
    <vt:lpwstr>0</vt:lpwstr>
  </property>
</Properties>
</file>