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71" r:id="rId2"/>
    <p:sldMasterId id="2147483667" r:id="rId3"/>
  </p:sldMasterIdLst>
  <p:notesMasterIdLst>
    <p:notesMasterId r:id="rId25"/>
  </p:notesMasterIdLst>
  <p:handoutMasterIdLst>
    <p:handoutMasterId r:id="rId26"/>
  </p:handoutMasterIdLst>
  <p:sldIdLst>
    <p:sldId id="4554" r:id="rId4"/>
    <p:sldId id="4556" r:id="rId5"/>
    <p:sldId id="4502" r:id="rId6"/>
    <p:sldId id="4517" r:id="rId7"/>
    <p:sldId id="4548" r:id="rId8"/>
    <p:sldId id="4614" r:id="rId9"/>
    <p:sldId id="4579" r:id="rId10"/>
    <p:sldId id="4545" r:id="rId11"/>
    <p:sldId id="4546" r:id="rId12"/>
    <p:sldId id="4615" r:id="rId13"/>
    <p:sldId id="4616" r:id="rId14"/>
    <p:sldId id="4581" r:id="rId15"/>
    <p:sldId id="4613" r:id="rId16"/>
    <p:sldId id="4521" r:id="rId17"/>
    <p:sldId id="4560" r:id="rId18"/>
    <p:sldId id="4561" r:id="rId19"/>
    <p:sldId id="4562" r:id="rId20"/>
    <p:sldId id="4563" r:id="rId21"/>
    <p:sldId id="4565" r:id="rId22"/>
    <p:sldId id="4566" r:id="rId23"/>
    <p:sldId id="4532" r:id="rId24"/>
  </p:sldIdLst>
  <p:sldSz cx="12193588" cy="6858000"/>
  <p:notesSz cx="11309350" cy="20104100"/>
  <p:embeddedFontLst>
    <p:embeddedFont>
      <p:font typeface="Calibri" panose="020F0502020204030204" pitchFamily="34" charset="0"/>
      <p:regular r:id="rId27"/>
      <p:bold r:id="rId28"/>
      <p:italic r:id="rId29"/>
      <p:boldItalic r:id="rId30"/>
    </p:embeddedFont>
    <p:embeddedFont>
      <p:font typeface="Exo" panose="02000303000000000000" pitchFamily="2" charset="0"/>
      <p:regular r:id="rId31"/>
      <p:bold r:id="rId32"/>
      <p:italic r:id="rId33"/>
      <p:boldItalic r:id="rId34"/>
    </p:embeddedFont>
    <p:embeddedFont>
      <p:font typeface="Exo Light" panose="02000303000000000000" pitchFamily="2" charset="0"/>
      <p:regular r:id="rId35"/>
      <p:italic r:id="rId36"/>
    </p:embeddedFont>
    <p:embeddedFont>
      <p:font typeface="Montserrat" panose="00000500000000000000" pitchFamily="2" charset="0"/>
      <p:regular r:id="rId37"/>
      <p:bold r:id="rId38"/>
      <p:italic r:id="rId39"/>
      <p:boldItalic r:id="rId40"/>
    </p:embeddedFont>
    <p:embeddedFont>
      <p:font typeface="Montserrat Light" panose="00000400000000000000" pitchFamily="2" charset="0"/>
      <p:regular r:id="rId41"/>
      <p:italic r:id="rId42"/>
    </p:embeddedFont>
    <p:embeddedFont>
      <p:font typeface="Montserrat Medium" panose="00000600000000000000" pitchFamily="2" charset="0"/>
      <p:regular r:id="rId43"/>
      <p:bold r:id="rId44"/>
      <p:italic r:id="rId45"/>
    </p:embeddedFont>
    <p:embeddedFont>
      <p:font typeface="Montserrat SemiBold" panose="00000700000000000000"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Condensed Light" panose="02000000000000000000" pitchFamily="2" charset="0"/>
      <p:regular r:id="rId54"/>
      <p:italic r:id="rId55"/>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Create a Work-From-Anywhere Strategy" id="{B91A6461-A880-4900-BE7B-0DD8A0986EA3}">
          <p14:sldIdLst>
            <p14:sldId id="4554"/>
            <p14:sldId id="4556"/>
            <p14:sldId id="4502"/>
            <p14:sldId id="4517"/>
            <p14:sldId id="4548"/>
            <p14:sldId id="4614"/>
            <p14:sldId id="4579"/>
            <p14:sldId id="4545"/>
            <p14:sldId id="4546"/>
            <p14:sldId id="4615"/>
            <p14:sldId id="4616"/>
            <p14:sldId id="4581"/>
            <p14:sldId id="4613"/>
            <p14:sldId id="4521"/>
            <p14:sldId id="4560"/>
            <p14:sldId id="4561"/>
            <p14:sldId id="4562"/>
            <p14:sldId id="4563"/>
            <p14:sldId id="4565"/>
            <p14:sldId id="4566"/>
            <p14:sldId id="4532"/>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6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8F8F8"/>
    <a:srgbClr val="4A4A4A"/>
    <a:srgbClr val="F17A26"/>
    <a:srgbClr val="2576B7"/>
    <a:srgbClr val="5E3290"/>
    <a:srgbClr val="299D47"/>
    <a:srgbClr val="575757"/>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E1A4A-CABD-4696-8C7F-C704F2846953}" v="7" dt="2021-06-08T16:31:53.1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127" autoAdjust="0"/>
    <p:restoredTop sz="96357" autoAdjust="0"/>
  </p:normalViewPr>
  <p:slideViewPr>
    <p:cSldViewPr snapToGrid="0">
      <p:cViewPr varScale="1">
        <p:scale>
          <a:sx n="110" d="100"/>
          <a:sy n="110" d="100"/>
        </p:scale>
        <p:origin x="1296" y="108"/>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viewProps" Target="viewProps.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CIO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Sheet1!$B$2:$B$3</c:f>
              <c:numCache>
                <c:formatCode>0.0</c:formatCode>
                <c:ptCount val="2"/>
                <c:pt idx="0">
                  <c:v>4.2957749999999999</c:v>
                </c:pt>
                <c:pt idx="1">
                  <c:v>4.26</c:v>
                </c:pt>
              </c:numCache>
            </c:numRef>
          </c:val>
          <c:smooth val="0"/>
          <c:extLst>
            <c:ext xmlns:c16="http://schemas.microsoft.com/office/drawing/2014/chart" uri="{C3380CC4-5D6E-409C-BE32-E72D297353CC}">
              <c16:uniqueId val="{00000000-EA9D-4F88-BBB7-3A05597F6C39}"/>
            </c:ext>
          </c:extLst>
        </c:ser>
        <c:ser>
          <c:idx val="1"/>
          <c:order val="1"/>
          <c:tx>
            <c:strRef>
              <c:f>Sheet1!$C$1</c:f>
              <c:strCache>
                <c:ptCount val="1"/>
                <c:pt idx="0">
                  <c:v>CXO</c:v>
                </c:pt>
              </c:strCache>
            </c:strRef>
          </c:tx>
          <c:spPr>
            <a:ln w="28575" cap="rnd">
              <a:solidFill>
                <a:schemeClr val="accent5"/>
              </a:solidFill>
              <a:round/>
            </a:ln>
            <a:effectLst/>
          </c:spPr>
          <c:marker>
            <c:symbol val="circle"/>
            <c:size val="5"/>
            <c:spPr>
              <a:solidFill>
                <a:schemeClr val="accent5"/>
              </a:solidFill>
              <a:ln w="9525">
                <a:solidFill>
                  <a:schemeClr val="accent5">
                    <a:lumMod val="75000"/>
                  </a:schemeClr>
                </a:solidFill>
              </a:ln>
              <a:effectLst/>
            </c:spPr>
          </c:marker>
          <c:dPt>
            <c:idx val="1"/>
            <c:marker>
              <c:symbol val="circle"/>
              <c:size val="5"/>
              <c:spPr>
                <a:solidFill>
                  <a:schemeClr val="accent5">
                    <a:lumMod val="75000"/>
                  </a:schemeClr>
                </a:solidFill>
                <a:ln w="9525">
                  <a:solidFill>
                    <a:schemeClr val="accent5">
                      <a:lumMod val="75000"/>
                    </a:schemeClr>
                  </a:solidFill>
                </a:ln>
                <a:effectLst/>
              </c:spPr>
            </c:marker>
            <c:bubble3D val="0"/>
            <c:extLst>
              <c:ext xmlns:c16="http://schemas.microsoft.com/office/drawing/2014/chart" uri="{C3380CC4-5D6E-409C-BE32-E72D297353CC}">
                <c16:uniqueId val="{00000001-EA9D-4F88-BBB7-3A05597F6C39}"/>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Sheet1!$C$2:$C$3</c:f>
              <c:numCache>
                <c:formatCode>0.0</c:formatCode>
                <c:ptCount val="2"/>
                <c:pt idx="0">
                  <c:v>4.776224</c:v>
                </c:pt>
                <c:pt idx="1">
                  <c:v>4.5466670000000002</c:v>
                </c:pt>
              </c:numCache>
            </c:numRef>
          </c:val>
          <c:smooth val="0"/>
          <c:extLst>
            <c:ext xmlns:c16="http://schemas.microsoft.com/office/drawing/2014/chart" uri="{C3380CC4-5D6E-409C-BE32-E72D297353CC}">
              <c16:uniqueId val="{00000002-EA9D-4F88-BBB7-3A05597F6C39}"/>
            </c:ext>
          </c:extLst>
        </c:ser>
        <c:dLbls>
          <c:dLblPos val="t"/>
          <c:showLegendKey val="0"/>
          <c:showVal val="1"/>
          <c:showCatName val="0"/>
          <c:showSerName val="0"/>
          <c:showPercent val="0"/>
          <c:showBubbleSize val="0"/>
        </c:dLbls>
        <c:marker val="1"/>
        <c:smooth val="0"/>
        <c:axId val="622563856"/>
        <c:axId val="702666752"/>
      </c:lineChart>
      <c:catAx>
        <c:axId val="622563856"/>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solidFill>
                    <a:latin typeface="Exo" panose="02000303000000000000" pitchFamily="2" charset="0"/>
                    <a:ea typeface="+mn-ea"/>
                    <a:cs typeface="+mn-cs"/>
                  </a:defRPr>
                </a:pPr>
                <a:r>
                  <a:rPr lang="en-CA"/>
                  <a:t>Year Survey was Completed</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Exo" panose="02000303000000000000"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crossAx val="702666752"/>
        <c:crosses val="autoZero"/>
        <c:auto val="1"/>
        <c:lblAlgn val="ctr"/>
        <c:lblOffset val="100"/>
        <c:noMultiLvlLbl val="0"/>
      </c:catAx>
      <c:valAx>
        <c:axId val="7026667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crossAx val="622563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Exo" panose="02000303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71545393718"/>
          <c:h val="1"/>
        </c:manualLayout>
      </c:layout>
      <c:doughnut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9174-47A0-8CF6-1B8FDE503C7E}"/>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9174-47A0-8CF6-1B8FDE503C7E}"/>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9174-47A0-8CF6-1B8FDE503C7E}"/>
              </c:ext>
            </c:extLst>
          </c:dPt>
          <c:val>
            <c:numRef>
              <c:f>Sheet1!$B$2:$B$4</c:f>
              <c:numCache>
                <c:formatCode>General</c:formatCode>
                <c:ptCount val="3"/>
                <c:pt idx="0">
                  <c:v>2</c:v>
                </c:pt>
                <c:pt idx="1">
                  <c:v>1</c:v>
                </c:pt>
                <c:pt idx="2">
                  <c:v>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6-9174-47A0-8CF6-1B8FDE503C7E}"/>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71545393718"/>
          <c:h val="1"/>
        </c:manualLayout>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2447-4120-9CA0-2CE076889A41}"/>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2447-4120-9CA0-2CE076889A41}"/>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2447-4120-9CA0-2CE076889A41}"/>
              </c:ext>
            </c:extLst>
          </c:dPt>
          <c:val>
            <c:numRef>
              <c:f>Sheet1!$B$2:$B$4</c:f>
              <c:numCache>
                <c:formatCode>General</c:formatCode>
                <c:ptCount val="3"/>
                <c:pt idx="0">
                  <c:v>2</c:v>
                </c:pt>
                <c:pt idx="1">
                  <c:v>1</c:v>
                </c:pt>
                <c:pt idx="2">
                  <c:v>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6-2447-4120-9CA0-2CE076889A41}"/>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1112166156232862E-4"/>
          <c:w val="0.99989571545393718"/>
          <c:h val="1"/>
        </c:manualLayout>
      </c:layout>
      <c:doughnutChart>
        <c:varyColors val="1"/>
        <c:ser>
          <c:idx val="0"/>
          <c:order val="0"/>
          <c:spPr>
            <a:ln>
              <a:noFill/>
            </a:ln>
          </c:spPr>
          <c:dPt>
            <c:idx val="0"/>
            <c:bubble3D val="0"/>
            <c:spPr>
              <a:solidFill>
                <a:schemeClr val="accent2"/>
              </a:solidFill>
              <a:ln w="19050">
                <a:noFill/>
              </a:ln>
              <a:effectLst/>
            </c:spPr>
            <c:extLst>
              <c:ext xmlns:c16="http://schemas.microsoft.com/office/drawing/2014/chart" uri="{C3380CC4-5D6E-409C-BE32-E72D297353CC}">
                <c16:uniqueId val="{00000001-6E68-4709-8CEA-12C50ACEAAD3}"/>
              </c:ext>
            </c:extLst>
          </c:dPt>
          <c:dPt>
            <c:idx val="1"/>
            <c:bubble3D val="0"/>
            <c:spPr>
              <a:solidFill>
                <a:schemeClr val="accent2">
                  <a:lumMod val="75000"/>
                </a:schemeClr>
              </a:solidFill>
              <a:ln w="19050">
                <a:noFill/>
              </a:ln>
              <a:effectLst/>
            </c:spPr>
            <c:extLst>
              <c:ext xmlns:c16="http://schemas.microsoft.com/office/drawing/2014/chart" uri="{C3380CC4-5D6E-409C-BE32-E72D297353CC}">
                <c16:uniqueId val="{00000003-6E68-4709-8CEA-12C50ACEAAD3}"/>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6E68-4709-8CEA-12C50ACEAAD3}"/>
              </c:ext>
            </c:extLst>
          </c:dPt>
          <c:val>
            <c:numRef>
              <c:f>Sheet1!$B$2:$B$4</c:f>
              <c:numCache>
                <c:formatCode>General</c:formatCode>
                <c:ptCount val="3"/>
                <c:pt idx="0">
                  <c:v>2</c:v>
                </c:pt>
                <c:pt idx="1">
                  <c:v>1</c:v>
                </c:pt>
                <c:pt idx="2">
                  <c:v>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1st Qtr</c:v>
                      </c:pt>
                      <c:pt idx="1">
                        <c:v>2nd Qtr</c:v>
                      </c:pt>
                      <c:pt idx="2">
                        <c:v>3rd Qtr</c:v>
                      </c:pt>
                    </c:strCache>
                  </c:strRef>
                </c15:cat>
              </c15:filteredCategoryTitle>
            </c:ext>
            <c:ext xmlns:c16="http://schemas.microsoft.com/office/drawing/2014/chart" uri="{C3380CC4-5D6E-409C-BE32-E72D297353CC}">
              <c16:uniqueId val="{00000006-6E68-4709-8CEA-12C50ACEAAD3}"/>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2067219641927"/>
          <c:y val="0.13793842402121481"/>
          <c:w val="0.74268419878992054"/>
          <c:h val="0.63329063353630355"/>
        </c:manualLayout>
      </c:layout>
      <c:lineChart>
        <c:grouping val="standard"/>
        <c:varyColors val="0"/>
        <c:ser>
          <c:idx val="0"/>
          <c:order val="0"/>
          <c:spPr>
            <a:ln w="22225" cap="rnd" cmpd="sng" algn="ctr">
              <a:solidFill>
                <a:schemeClr val="accent1"/>
              </a:solidFill>
              <a:round/>
            </a:ln>
            <a:effectLst/>
          </c:spPr>
          <c:marker>
            <c:symbol val="none"/>
          </c:marker>
          <c:val>
            <c:numRef>
              <c:f>Engagement!$E$53:$I$53</c:f>
              <c:numCache>
                <c:formatCode>0%</c:formatCode>
                <c:ptCount val="4"/>
                <c:pt idx="0">
                  <c:v>0.135135135135135</c:v>
                </c:pt>
                <c:pt idx="1">
                  <c:v>0.26530612244898</c:v>
                </c:pt>
                <c:pt idx="2">
                  <c:v>0.36492890995260702</c:v>
                </c:pt>
                <c:pt idx="3">
                  <c:v>0.43918918918918898</c:v>
                </c:pt>
              </c:numCache>
            </c:numRef>
          </c:val>
          <c:smooth val="0"/>
          <c:extLst>
            <c:ext xmlns:c15="http://schemas.microsoft.com/office/drawing/2012/chart" uri="{02D57815-91ED-43cb-92C2-25804820EDAC}">
              <c15:filteredSeriesTitle>
                <c15:tx>
                  <c:strRef>
                    <c:extLst>
                      <c:ext uri="{02D57815-91ED-43cb-92C2-25804820EDAC}">
                        <c15:formulaRef>
                          <c15:sqref>Engagement!$D$53</c15:sqref>
                        </c15:formulaRef>
                      </c:ext>
                    </c:extLst>
                    <c:strCache>
                      <c:ptCount val="1"/>
                      <c:pt idx="0">
                        <c:v>Increase</c:v>
                      </c:pt>
                    </c:strCache>
                  </c:strRef>
                </c15:tx>
              </c15:filteredSeriesTitle>
            </c:ext>
            <c:ext xmlns:c16="http://schemas.microsoft.com/office/drawing/2014/chart" uri="{C3380CC4-5D6E-409C-BE32-E72D297353CC}">
              <c16:uniqueId val="{00000000-1817-42DE-A750-E82C41683E9B}"/>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55344784"/>
        <c:axId val="255345176"/>
      </c:lineChart>
      <c:catAx>
        <c:axId val="255344784"/>
        <c:scaling>
          <c:orientation val="minMax"/>
        </c:scaling>
        <c:delete val="1"/>
        <c:axPos val="b"/>
        <c:numFmt formatCode="General" sourceLinked="1"/>
        <c:majorTickMark val="none"/>
        <c:minorTickMark val="none"/>
        <c:tickLblPos val="nextTo"/>
        <c:crossAx val="255345176"/>
        <c:crosses val="autoZero"/>
        <c:auto val="1"/>
        <c:lblAlgn val="ctr"/>
        <c:lblOffset val="100"/>
        <c:noMultiLvlLbl val="0"/>
      </c:catAx>
      <c:valAx>
        <c:axId val="2553451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25534478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solidFill>
                <a:latin typeface="Exo" panose="02000503000000000000" pitchFamily="2" charset="77"/>
                <a:ea typeface="+mj-ea"/>
                <a:cs typeface="+mj-cs"/>
              </a:defRPr>
            </a:pPr>
            <a:r>
              <a:rPr lang="en-US" dirty="0">
                <a:latin typeface="Montserrat SemiBold" panose="00000700000000000000" pitchFamily="2" charset="0"/>
              </a:rPr>
              <a:t>Remote Work Benefits</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solidFill>
              <a:latin typeface="Exo" panose="02000503000000000000" pitchFamily="2" charset="77"/>
              <a:ea typeface="+mj-ea"/>
              <a:cs typeface="+mj-cs"/>
            </a:defRPr>
          </a:pPr>
          <a:endParaRPr lang="en-US"/>
        </a:p>
      </c:txPr>
    </c:title>
    <c:autoTitleDeleted val="0"/>
    <c:plotArea>
      <c:layout/>
      <c:barChart>
        <c:barDir val="col"/>
        <c:grouping val="clustered"/>
        <c:varyColors val="0"/>
        <c:ser>
          <c:idx val="0"/>
          <c:order val="0"/>
          <c:tx>
            <c:strRef>
              <c:f>Sheet1!$B$1</c:f>
              <c:strCache>
                <c:ptCount val="1"/>
                <c:pt idx="0">
                  <c:v>Real Estate Cost</c:v>
                </c:pt>
              </c:strCache>
            </c:strRef>
          </c:tx>
          <c:spPr>
            <a:solidFill>
              <a:schemeClr val="accent1"/>
            </a:solidFill>
            <a:ln>
              <a:noFill/>
            </a:ln>
            <a:effectLst/>
          </c:spPr>
          <c:invertIfNegative val="0"/>
          <c:cat>
            <c:strRef>
              <c:f>Sheet1!$A$2:$A$5</c:f>
              <c:strCache>
                <c:ptCount val="4"/>
                <c:pt idx="0">
                  <c:v>FY20 H1</c:v>
                </c:pt>
                <c:pt idx="1">
                  <c:v>FY20 H2</c:v>
                </c:pt>
                <c:pt idx="2">
                  <c:v>FY21 H1</c:v>
                </c:pt>
                <c:pt idx="3">
                  <c:v>FY22 H2</c:v>
                </c:pt>
              </c:strCache>
            </c:strRef>
          </c:cat>
          <c:val>
            <c:numRef>
              <c:f>Sheet1!$B$2:$B$5</c:f>
              <c:numCache>
                <c:formatCode>General</c:formatCode>
                <c:ptCount val="4"/>
                <c:pt idx="0">
                  <c:v>5.2</c:v>
                </c:pt>
                <c:pt idx="1">
                  <c:v>4.8</c:v>
                </c:pt>
                <c:pt idx="2">
                  <c:v>3.5</c:v>
                </c:pt>
                <c:pt idx="3">
                  <c:v>1.8</c:v>
                </c:pt>
              </c:numCache>
            </c:numRef>
          </c:val>
          <c:extLst>
            <c:ext xmlns:c16="http://schemas.microsoft.com/office/drawing/2014/chart" uri="{C3380CC4-5D6E-409C-BE32-E72D297353CC}">
              <c16:uniqueId val="{00000000-9820-4B46-B523-897DCF55EEDA}"/>
            </c:ext>
          </c:extLst>
        </c:ser>
        <c:ser>
          <c:idx val="1"/>
          <c:order val="1"/>
          <c:tx>
            <c:strRef>
              <c:f>Sheet1!$C$1</c:f>
              <c:strCache>
                <c:ptCount val="1"/>
                <c:pt idx="0">
                  <c:v>% of Business Functions Operating</c:v>
                </c:pt>
              </c:strCache>
            </c:strRef>
          </c:tx>
          <c:spPr>
            <a:solidFill>
              <a:schemeClr val="accent2"/>
            </a:solidFill>
            <a:ln>
              <a:noFill/>
            </a:ln>
            <a:effectLst/>
          </c:spPr>
          <c:invertIfNegative val="0"/>
          <c:cat>
            <c:strRef>
              <c:f>Sheet1!$A$2:$A$5</c:f>
              <c:strCache>
                <c:ptCount val="4"/>
                <c:pt idx="0">
                  <c:v>FY20 H1</c:v>
                </c:pt>
                <c:pt idx="1">
                  <c:v>FY20 H2</c:v>
                </c:pt>
                <c:pt idx="2">
                  <c:v>FY21 H1</c:v>
                </c:pt>
                <c:pt idx="3">
                  <c:v>FY22 H2</c:v>
                </c:pt>
              </c:strCache>
            </c:strRef>
          </c:cat>
          <c:val>
            <c:numRef>
              <c:f>Sheet1!$C$2:$C$5</c:f>
              <c:numCache>
                <c:formatCode>General</c:formatCode>
                <c:ptCount val="4"/>
                <c:pt idx="0">
                  <c:v>5.5</c:v>
                </c:pt>
                <c:pt idx="1">
                  <c:v>2.2999999999999998</c:v>
                </c:pt>
                <c:pt idx="2">
                  <c:v>4.0999999999999996</c:v>
                </c:pt>
                <c:pt idx="3">
                  <c:v>5.5</c:v>
                </c:pt>
              </c:numCache>
            </c:numRef>
          </c:val>
          <c:extLst>
            <c:ext xmlns:c16="http://schemas.microsoft.com/office/drawing/2014/chart" uri="{C3380CC4-5D6E-409C-BE32-E72D297353CC}">
              <c16:uniqueId val="{00000001-9820-4B46-B523-897DCF55EEDA}"/>
            </c:ext>
          </c:extLst>
        </c:ser>
        <c:dLbls>
          <c:showLegendKey val="0"/>
          <c:showVal val="0"/>
          <c:showCatName val="0"/>
          <c:showSerName val="0"/>
          <c:showPercent val="0"/>
          <c:showBubbleSize val="0"/>
        </c:dLbls>
        <c:gapWidth val="199"/>
        <c:axId val="479370576"/>
        <c:axId val="479367832"/>
      </c:barChart>
      <c:lineChart>
        <c:grouping val="standard"/>
        <c:varyColors val="0"/>
        <c:ser>
          <c:idx val="2"/>
          <c:order val="2"/>
          <c:tx>
            <c:strRef>
              <c:f>Sheet1!$D$1</c:f>
              <c:strCache>
                <c:ptCount val="1"/>
                <c:pt idx="0">
                  <c:v>Employee Engagement</c:v>
                </c:pt>
              </c:strCache>
            </c:strRef>
          </c:tx>
          <c:spPr>
            <a:ln w="38100" cap="rnd">
              <a:solidFill>
                <a:schemeClr val="accent3"/>
              </a:solidFill>
              <a:round/>
            </a:ln>
            <a:effectLst/>
          </c:spPr>
          <c:marker>
            <c:symbol val="none"/>
          </c:marker>
          <c:cat>
            <c:strRef>
              <c:f>Sheet1!$A$2:$A$5</c:f>
              <c:strCache>
                <c:ptCount val="4"/>
                <c:pt idx="0">
                  <c:v>FY20 H1</c:v>
                </c:pt>
                <c:pt idx="1">
                  <c:v>FY20 H2</c:v>
                </c:pt>
                <c:pt idx="2">
                  <c:v>FY21 H1</c:v>
                </c:pt>
                <c:pt idx="3">
                  <c:v>FY22 H2</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820-4B46-B523-897DCF55EEDA}"/>
            </c:ext>
          </c:extLst>
        </c:ser>
        <c:dLbls>
          <c:showLegendKey val="0"/>
          <c:showVal val="0"/>
          <c:showCatName val="0"/>
          <c:showSerName val="0"/>
          <c:showPercent val="0"/>
          <c:showBubbleSize val="0"/>
        </c:dLbls>
        <c:marker val="1"/>
        <c:smooth val="0"/>
        <c:axId val="479370576"/>
        <c:axId val="479367832"/>
      </c:lineChart>
      <c:catAx>
        <c:axId val="47937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Exo" panose="02000503000000000000" pitchFamily="2" charset="77"/>
                <a:ea typeface="+mn-ea"/>
                <a:cs typeface="+mn-cs"/>
              </a:defRPr>
            </a:pPr>
            <a:endParaRPr lang="en-US"/>
          </a:p>
        </c:txPr>
        <c:crossAx val="479367832"/>
        <c:crosses val="autoZero"/>
        <c:auto val="1"/>
        <c:lblAlgn val="ctr"/>
        <c:lblOffset val="100"/>
        <c:noMultiLvlLbl val="0"/>
      </c:catAx>
      <c:valAx>
        <c:axId val="4793678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Exo" panose="02000503000000000000" pitchFamily="2" charset="77"/>
                <a:ea typeface="+mn-ea"/>
                <a:cs typeface="+mn-cs"/>
              </a:defRPr>
            </a:pPr>
            <a:endParaRPr lang="en-US"/>
          </a:p>
        </c:txPr>
        <c:crossAx val="4793705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Exo" panose="02000503000000000000"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solidFill>
            <a:schemeClr val="tx1"/>
          </a:solidFill>
          <a:latin typeface="Exo" panose="02000503000000000000"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8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800">
            <a:latin typeface="Montserrat" panose="00000500000000000000" pitchFamily="2" charset="0"/>
          </a:endParaRPr>
        </a:p>
      </dgm:t>
    </dgm:pt>
    <dgm:pt modelId="{864DB94F-04A8-1846-AFB3-43417D234F21}" type="sibTrans" cxnId="{00A46D62-97D5-AA4F-9AB8-C84F71CDFFEE}">
      <dgm:prSet/>
      <dgm:spPr/>
      <dgm:t>
        <a:bodyPr/>
        <a:lstStyle/>
        <a:p>
          <a:endParaRPr lang="en-US" sz="1800">
            <a:latin typeface="Montserrat" panose="00000500000000000000" pitchFamily="2" charset="0"/>
          </a:endParaRPr>
        </a:p>
      </dgm:t>
    </dgm:pt>
    <dgm:pt modelId="{1D29978D-6375-461D-AFDD-E12FF6B400FF}">
      <dgm:prSet custT="1"/>
      <dgm:spPr/>
      <dgm:t>
        <a:bodyPr/>
        <a:lstStyle/>
        <a:p>
          <a:r>
            <a:rPr lang="en-US" sz="1800" dirty="0">
              <a:latin typeface="Montserrat" panose="00000500000000000000" pitchFamily="2" charset="0"/>
            </a:rPr>
            <a:t>Phase 2</a:t>
          </a:r>
          <a:endParaRPr lang="en-CA" sz="1800" dirty="0">
            <a:latin typeface="Montserrat" panose="00000500000000000000" pitchFamily="2" charset="0"/>
          </a:endParaRPr>
        </a:p>
      </dgm:t>
    </dgm:pt>
    <dgm:pt modelId="{27AF93DC-62EF-490F-BF95-BE2CE58191FD}" type="parTrans" cxnId="{E29BECCF-4CD0-4C8B-B367-68F288F0752A}">
      <dgm:prSet/>
      <dgm:spPr/>
      <dgm:t>
        <a:bodyPr/>
        <a:lstStyle/>
        <a:p>
          <a:endParaRPr lang="en-CA" sz="1800">
            <a:latin typeface="Montserrat" panose="00000500000000000000" pitchFamily="2" charset="0"/>
          </a:endParaRPr>
        </a:p>
      </dgm:t>
    </dgm:pt>
    <dgm:pt modelId="{343F2AF3-CD6D-43F9-9493-B2C1D0FEDA48}" type="sibTrans" cxnId="{E29BECCF-4CD0-4C8B-B367-68F288F0752A}">
      <dgm:prSet/>
      <dgm:spPr/>
      <dgm:t>
        <a:bodyPr/>
        <a:lstStyle/>
        <a:p>
          <a:endParaRPr lang="en-CA" sz="1800">
            <a:latin typeface="Montserrat" panose="00000500000000000000" pitchFamily="2" charset="0"/>
          </a:endParaRPr>
        </a:p>
      </dgm:t>
    </dgm:pt>
    <dgm:pt modelId="{5F6C611F-A00D-49C9-BCC6-94D5B64140D5}">
      <dgm:prSet custT="1"/>
      <dgm:spPr/>
      <dgm:t>
        <a:bodyPr/>
        <a:lstStyle/>
        <a:p>
          <a:r>
            <a:rPr lang="en-US" sz="1800" dirty="0">
              <a:latin typeface="Montserrat" panose="00000500000000000000" pitchFamily="2" charset="0"/>
            </a:rPr>
            <a:t>Phase 3</a:t>
          </a:r>
          <a:endParaRPr lang="en-CA" sz="1800" dirty="0">
            <a:latin typeface="Montserrat" panose="00000500000000000000" pitchFamily="2" charset="0"/>
          </a:endParaRPr>
        </a:p>
      </dgm:t>
    </dgm:pt>
    <dgm:pt modelId="{326A71CD-9A9F-4E2C-9657-1A8EF0F3683F}" type="parTrans" cxnId="{70CEFB52-187B-424E-B94B-065F811195BB}">
      <dgm:prSet/>
      <dgm:spPr/>
      <dgm:t>
        <a:bodyPr/>
        <a:lstStyle/>
        <a:p>
          <a:endParaRPr lang="en-CA" sz="1800">
            <a:latin typeface="Montserrat" panose="00000500000000000000" pitchFamily="2" charset="0"/>
          </a:endParaRPr>
        </a:p>
      </dgm:t>
    </dgm:pt>
    <dgm:pt modelId="{0DCA11DC-69F2-4038-8148-F8EFAC97C681}" type="sibTrans" cxnId="{70CEFB52-187B-424E-B94B-065F811195BB}">
      <dgm:prSet/>
      <dgm:spPr/>
      <dgm:t>
        <a:bodyPr/>
        <a:lstStyle/>
        <a:p>
          <a:endParaRPr lang="en-CA" sz="18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3">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3">
        <dgm:presLayoutVars>
          <dgm:bulletEnabled val="1"/>
        </dgm:presLayoutVars>
      </dgm:prSet>
      <dgm:spPr/>
    </dgm:pt>
    <dgm:pt modelId="{9ECB9DCA-17FA-42DF-9A2F-9DB82C0EE3D0}" type="pres">
      <dgm:prSet presAssocID="{343F2AF3-CD6D-43F9-9493-B2C1D0FEDA48}" presName="parSpace" presStyleCnt="0"/>
      <dgm:spPr/>
    </dgm:pt>
    <dgm:pt modelId="{C57FC37E-A485-469F-A59F-383E1BCAC426}" type="pres">
      <dgm:prSet presAssocID="{5F6C611F-A00D-49C9-BCC6-94D5B64140D5}" presName="parTxOnly" presStyleLbl="node1" presStyleIdx="2" presStyleCnt="3">
        <dgm:presLayoutVars>
          <dgm:bulletEnabled val="1"/>
        </dgm:presLayoutVars>
      </dgm:prSet>
      <dgm:spPr/>
    </dgm:pt>
  </dgm:ptLst>
  <dgm:cxnLst>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2"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2872F454-02AC-4E1A-9C47-525019E3A960}" type="presParOf" srcId="{9F474F36-DA79-054F-BBFD-666192C13D50}" destId="{C57FC37E-A485-469F-A59F-383E1BCAC426}" srcOrd="4" destOrd="0" presId="urn:microsoft.com/office/officeart/2005/8/layout/hChevron3"/>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3799" y="0"/>
          <a:ext cx="3322673" cy="807058"/>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1</a:t>
          </a:r>
        </a:p>
      </dsp:txBody>
      <dsp:txXfrm>
        <a:off x="3799" y="0"/>
        <a:ext cx="3120909" cy="807058"/>
      </dsp:txXfrm>
    </dsp:sp>
    <dsp:sp modelId="{BE840A39-1306-4AEF-ADCD-28099CAE7BE1}">
      <dsp:nvSpPr>
        <dsp:cNvPr id="0" name=""/>
        <dsp:cNvSpPr/>
      </dsp:nvSpPr>
      <dsp:spPr>
        <a:xfrm>
          <a:off x="2661938" y="0"/>
          <a:ext cx="3322673" cy="807058"/>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2</a:t>
          </a:r>
          <a:endParaRPr lang="en-CA" sz="1800" kern="1200" dirty="0">
            <a:latin typeface="Montserrat" panose="00000500000000000000" pitchFamily="2" charset="0"/>
          </a:endParaRPr>
        </a:p>
      </dsp:txBody>
      <dsp:txXfrm>
        <a:off x="3065467" y="0"/>
        <a:ext cx="2515615" cy="807058"/>
      </dsp:txXfrm>
    </dsp:sp>
    <dsp:sp modelId="{C57FC37E-A485-469F-A59F-383E1BCAC426}">
      <dsp:nvSpPr>
        <dsp:cNvPr id="0" name=""/>
        <dsp:cNvSpPr/>
      </dsp:nvSpPr>
      <dsp:spPr>
        <a:xfrm>
          <a:off x="5320077" y="0"/>
          <a:ext cx="3322673" cy="807058"/>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3</a:t>
          </a:r>
          <a:endParaRPr lang="en-CA" sz="1800" kern="1200" dirty="0">
            <a:latin typeface="Montserrat" panose="00000500000000000000" pitchFamily="2" charset="0"/>
          </a:endParaRPr>
        </a:p>
      </dsp:txBody>
      <dsp:txXfrm>
        <a:off x="5723606" y="0"/>
        <a:ext cx="2515615" cy="80705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11/2/2021</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11/2/2021</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230237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32425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8239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3743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12622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B14F9F68-75E7-5D4A-A79B-7F0C097E3C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89986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theme" Target="../theme/theme3.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21</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69" r:id="rId6"/>
    <p:sldLayoutId id="2147483683" r:id="rId7"/>
    <p:sldLayoutId id="2147483688" r:id="rId8"/>
    <p:sldLayoutId id="2147483689" r:id="rId9"/>
    <p:sldLayoutId id="2147483734" r:id="rId10"/>
    <p:sldLayoutId id="2147483682" r:id="rId11"/>
    <p:sldLayoutId id="2147483732" r:id="rId12"/>
    <p:sldLayoutId id="2147483703" r:id="rId13"/>
    <p:sldLayoutId id="2147483701" r:id="rId14"/>
    <p:sldLayoutId id="2147483695" r:id="rId15"/>
    <p:sldLayoutId id="2147483693" r:id="rId16"/>
    <p:sldLayoutId id="2147483684" r:id="rId17"/>
    <p:sldLayoutId id="2147483739" r:id="rId18"/>
    <p:sldLayoutId id="2147483741" r:id="rId19"/>
    <p:sldLayoutId id="2147483742" r:id="rId20"/>
    <p:sldLayoutId id="2147483708" r:id="rId21"/>
    <p:sldLayoutId id="2147483740" r:id="rId22"/>
    <p:sldLayoutId id="2147483735" r:id="rId23"/>
    <p:sldLayoutId id="2147483806" r:id="rId24"/>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5" Type="http://schemas.openxmlformats.org/officeDocument/2006/relationships/image" Target="../media/image34.jp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hyperlink" Target="https://www.infotech.com/research/work-from-anywhere-capability-assessment" TargetMode="Externa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emf"/><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diagramData" Target="../diagrams/data1.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Layout" Target="../slideLayouts/slideLayout3.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diagramColors" Target="../diagrams/colors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diagramQuickStyle" Target="../diagrams/quickStyle1.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58.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diagramLayout" Target="../diagrams/layout1.xml"/><Relationship Id="rId30" Type="http://schemas.microsoft.com/office/2007/relationships/diagramDrawing" Target="../diagrams/drawing1.xml"/></Relationships>
</file>

<file path=ppt/slides/_rels/slide21.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7.png"/><Relationship Id="rId9"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5.xml"/><Relationship Id="rId1" Type="http://schemas.openxmlformats.org/officeDocument/2006/relationships/slideLayout" Target="../slideLayouts/slideLayout13.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2E8A6E-CE53-0648-9688-92DF60A1EC6D}"/>
              </a:ext>
            </a:extLst>
          </p:cNvPr>
          <p:cNvSpPr>
            <a:spLocks noGrp="1"/>
          </p:cNvSpPr>
          <p:nvPr>
            <p:ph type="body" sz="quarter" idx="10"/>
          </p:nvPr>
        </p:nvSpPr>
        <p:spPr/>
        <p:txBody>
          <a:bodyPr/>
          <a:lstStyle/>
          <a:p>
            <a:r>
              <a:rPr lang="en-US" dirty="0"/>
              <a:t>Create a Work-From-Anywhere Strategy</a:t>
            </a:r>
          </a:p>
        </p:txBody>
      </p:sp>
      <p:sp>
        <p:nvSpPr>
          <p:cNvPr id="3" name="Text Placeholder 2">
            <a:extLst>
              <a:ext uri="{FF2B5EF4-FFF2-40B4-BE49-F238E27FC236}">
                <a16:creationId xmlns:a16="http://schemas.microsoft.com/office/drawing/2014/main" id="{4FCA6FAD-E06C-6F47-BE15-BCC345B41477}"/>
              </a:ext>
            </a:extLst>
          </p:cNvPr>
          <p:cNvSpPr>
            <a:spLocks noGrp="1"/>
          </p:cNvSpPr>
          <p:nvPr>
            <p:ph type="body" sz="quarter" idx="11"/>
          </p:nvPr>
        </p:nvSpPr>
        <p:spPr/>
        <p:txBody>
          <a:bodyPr/>
          <a:lstStyle/>
          <a:p>
            <a:r>
              <a:rPr lang="en-CA" dirty="0"/>
              <a:t>Ensure short-term survivability while working toward near-term innovation.</a:t>
            </a:r>
            <a:endParaRPr lang="en-US" dirty="0"/>
          </a:p>
        </p:txBody>
      </p:sp>
    </p:spTree>
    <p:extLst>
      <p:ext uri="{BB962C8B-B14F-4D97-AF65-F5344CB8AC3E}">
        <p14:creationId xmlns:p14="http://schemas.microsoft.com/office/powerpoint/2010/main" val="345699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C1B493-86F4-4AF5-BEEC-8339CF44CB59}"/>
              </a:ext>
            </a:extLst>
          </p:cNvPr>
          <p:cNvSpPr>
            <a:spLocks noGrp="1"/>
          </p:cNvSpPr>
          <p:nvPr>
            <p:ph type="body" sz="quarter" idx="11"/>
          </p:nvPr>
        </p:nvSpPr>
        <p:spPr/>
        <p:txBody>
          <a:bodyPr/>
          <a:lstStyle/>
          <a:p>
            <a:r>
              <a:rPr lang="en-US" dirty="0"/>
              <a:t>Go beyond remote working</a:t>
            </a:r>
          </a:p>
        </p:txBody>
      </p:sp>
      <p:sp>
        <p:nvSpPr>
          <p:cNvPr id="21" name="Text Placeholder 20">
            <a:extLst>
              <a:ext uri="{FF2B5EF4-FFF2-40B4-BE49-F238E27FC236}">
                <a16:creationId xmlns:a16="http://schemas.microsoft.com/office/drawing/2014/main" id="{9BA254B3-BF17-4A89-8B4D-EF0FD0790739}"/>
              </a:ext>
            </a:extLst>
          </p:cNvPr>
          <p:cNvSpPr>
            <a:spLocks noGrp="1"/>
          </p:cNvSpPr>
          <p:nvPr>
            <p:ph type="body" sz="quarter" idx="13"/>
          </p:nvPr>
        </p:nvSpPr>
        <p:spPr>
          <a:xfrm>
            <a:off x="383858" y="2035250"/>
            <a:ext cx="7175182" cy="473616"/>
          </a:xfrm>
        </p:spPr>
        <p:txBody>
          <a:bodyPr/>
          <a:lstStyle/>
          <a:p>
            <a:r>
              <a:rPr lang="en-US" dirty="0"/>
              <a:t>Help the business survive – not just in today’s normal, but in the </a:t>
            </a:r>
            <a:r>
              <a:rPr lang="en-US" b="1" dirty="0"/>
              <a:t>next normal.</a:t>
            </a:r>
            <a:endParaRPr lang="en-US" dirty="0"/>
          </a:p>
        </p:txBody>
      </p:sp>
      <p:sp>
        <p:nvSpPr>
          <p:cNvPr id="2" name="Title 1">
            <a:extLst>
              <a:ext uri="{FF2B5EF4-FFF2-40B4-BE49-F238E27FC236}">
                <a16:creationId xmlns:a16="http://schemas.microsoft.com/office/drawing/2014/main" id="{6FB4CA24-B782-4D26-B86B-7D3E873E8E38}"/>
              </a:ext>
            </a:extLst>
          </p:cNvPr>
          <p:cNvSpPr>
            <a:spLocks noGrp="1"/>
          </p:cNvSpPr>
          <p:nvPr>
            <p:ph type="title"/>
          </p:nvPr>
        </p:nvSpPr>
        <p:spPr/>
        <p:txBody>
          <a:bodyPr/>
          <a:lstStyle/>
          <a:p>
            <a:r>
              <a:rPr lang="en-US" dirty="0"/>
              <a:t>Enable work-from-anywhere</a:t>
            </a:r>
          </a:p>
        </p:txBody>
      </p:sp>
      <p:pic>
        <p:nvPicPr>
          <p:cNvPr id="5" name="Picture 4">
            <a:extLst>
              <a:ext uri="{FF2B5EF4-FFF2-40B4-BE49-F238E27FC236}">
                <a16:creationId xmlns:a16="http://schemas.microsoft.com/office/drawing/2014/main" id="{E70AC5FA-E527-4C8B-BB9B-306FAAC09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749" y="5116759"/>
            <a:ext cx="635000" cy="635000"/>
          </a:xfrm>
          <a:prstGeom prst="rect">
            <a:avLst/>
          </a:prstGeom>
        </p:spPr>
      </p:pic>
      <p:pic>
        <p:nvPicPr>
          <p:cNvPr id="6" name="Picture 5">
            <a:extLst>
              <a:ext uri="{FF2B5EF4-FFF2-40B4-BE49-F238E27FC236}">
                <a16:creationId xmlns:a16="http://schemas.microsoft.com/office/drawing/2014/main" id="{7DEA143A-8368-4801-9FD4-5154FBDEA6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49" y="3996252"/>
            <a:ext cx="635000" cy="635000"/>
          </a:xfrm>
          <a:prstGeom prst="rect">
            <a:avLst/>
          </a:prstGeom>
        </p:spPr>
      </p:pic>
      <p:pic>
        <p:nvPicPr>
          <p:cNvPr id="8" name="Picture 7">
            <a:extLst>
              <a:ext uri="{FF2B5EF4-FFF2-40B4-BE49-F238E27FC236}">
                <a16:creationId xmlns:a16="http://schemas.microsoft.com/office/drawing/2014/main" id="{42604AE5-18E9-4219-982C-5F930278F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858" y="2941161"/>
            <a:ext cx="670782" cy="670782"/>
          </a:xfrm>
          <a:prstGeom prst="rect">
            <a:avLst/>
          </a:prstGeom>
        </p:spPr>
      </p:pic>
      <p:sp>
        <p:nvSpPr>
          <p:cNvPr id="11" name="TextBox 10">
            <a:extLst>
              <a:ext uri="{FF2B5EF4-FFF2-40B4-BE49-F238E27FC236}">
                <a16:creationId xmlns:a16="http://schemas.microsoft.com/office/drawing/2014/main" id="{00990C45-9B02-41CA-A7BA-84DBA6423EDD}"/>
              </a:ext>
            </a:extLst>
          </p:cNvPr>
          <p:cNvSpPr txBox="1"/>
          <p:nvPr/>
        </p:nvSpPr>
        <p:spPr>
          <a:xfrm>
            <a:off x="1124142" y="2941161"/>
            <a:ext cx="5014585" cy="670782"/>
          </a:xfrm>
          <a:prstGeom prst="rect">
            <a:avLst/>
          </a:prstGeom>
        </p:spPr>
        <p:txBody>
          <a:bodyPr wrap="square" lIns="0" tIns="0" rIns="0" bIns="0" numCol="1" spcCol="360000" rtlCol="0" anchor="ctr">
            <a:no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Support users </a:t>
            </a:r>
            <a:r>
              <a:rPr lang="en-US" sz="1400" b="1" i="1" dirty="0">
                <a:solidFill>
                  <a:schemeClr val="tx1">
                    <a:lumMod val="50000"/>
                  </a:schemeClr>
                </a:solidFill>
                <a:latin typeface="Roboto Condensed Light" panose="02000000000000000000" pitchFamily="2" charset="0"/>
                <a:ea typeface="Roboto Condensed Light" panose="02000000000000000000" pitchFamily="2" charset="0"/>
              </a:rPr>
              <a:t>when</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 they need to work.</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With home and work collapsed together, people need to shift their focus between loved ones and work throughout the day. Ensure they can get IT services after hours.</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2" name="TextBox 11">
            <a:extLst>
              <a:ext uri="{FF2B5EF4-FFF2-40B4-BE49-F238E27FC236}">
                <a16:creationId xmlns:a16="http://schemas.microsoft.com/office/drawing/2014/main" id="{7AF04CE9-59CE-4C47-B8D1-61C28EC50273}"/>
              </a:ext>
            </a:extLst>
          </p:cNvPr>
          <p:cNvSpPr txBox="1"/>
          <p:nvPr/>
        </p:nvSpPr>
        <p:spPr>
          <a:xfrm>
            <a:off x="1124142" y="3994981"/>
            <a:ext cx="5014585" cy="654161"/>
          </a:xfrm>
          <a:prstGeom prst="rect">
            <a:avLst/>
          </a:prstGeom>
        </p:spPr>
        <p:txBody>
          <a:bodyPr wrap="square" lIns="0" tIns="0" rIns="0" bIns="0" numCol="1" spcCol="360000" rtlCol="0" anchor="ctr">
            <a:no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Support users </a:t>
            </a:r>
            <a:r>
              <a:rPr lang="en-US" sz="1400" b="1" i="1" dirty="0">
                <a:solidFill>
                  <a:schemeClr val="tx1">
                    <a:lumMod val="50000"/>
                  </a:schemeClr>
                </a:solidFill>
                <a:latin typeface="Roboto Condensed Light" panose="02000000000000000000" pitchFamily="2" charset="0"/>
                <a:ea typeface="Roboto Condensed Light" panose="02000000000000000000" pitchFamily="2" charset="0"/>
              </a:rPr>
              <a:t>where</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 they need to work.</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The COVID-19 crisis has caused people to have to support friends and loved ones. Ensure employees can be productive from anywhere, even outside of their home office.</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3" name="TextBox 12">
            <a:extLst>
              <a:ext uri="{FF2B5EF4-FFF2-40B4-BE49-F238E27FC236}">
                <a16:creationId xmlns:a16="http://schemas.microsoft.com/office/drawing/2014/main" id="{D390730E-2405-442E-AC89-7F00688C0408}"/>
              </a:ext>
            </a:extLst>
          </p:cNvPr>
          <p:cNvSpPr txBox="1"/>
          <p:nvPr/>
        </p:nvSpPr>
        <p:spPr>
          <a:xfrm>
            <a:off x="1124142" y="5107178"/>
            <a:ext cx="5014585" cy="654161"/>
          </a:xfrm>
          <a:prstGeom prst="rect">
            <a:avLst/>
          </a:prstGeom>
        </p:spPr>
        <p:txBody>
          <a:bodyPr wrap="square" lIns="0" tIns="0" rIns="0" bIns="0" numCol="1" spcCol="360000" rtlCol="0" anchor="ctr">
            <a:no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Support users </a:t>
            </a:r>
            <a:r>
              <a:rPr lang="en-US" sz="1400" b="1" i="1" dirty="0">
                <a:solidFill>
                  <a:schemeClr val="tx1">
                    <a:lumMod val="50000"/>
                  </a:schemeClr>
                </a:solidFill>
                <a:latin typeface="Roboto Condensed Light" panose="02000000000000000000" pitchFamily="2" charset="0"/>
                <a:ea typeface="Roboto Condensed Light" panose="02000000000000000000" pitchFamily="2" charset="0"/>
              </a:rPr>
              <a:t>how</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 they need to work.</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Most teams were not remote-only before 2020, and people have had to change how they work to adapt. Don’t build a strategy to support a way of working that no longer exists.</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pic>
        <p:nvPicPr>
          <p:cNvPr id="1026" name="Picture 2">
            <a:extLst>
              <a:ext uri="{FF2B5EF4-FFF2-40B4-BE49-F238E27FC236}">
                <a16:creationId xmlns:a16="http://schemas.microsoft.com/office/drawing/2014/main" id="{C2B4DA9F-93EF-41A7-A9E3-1406759FF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90940" y="2941262"/>
            <a:ext cx="5014584" cy="331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7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FEA4C7-5D89-4E8F-AF63-6451A9214FF0}"/>
              </a:ext>
            </a:extLst>
          </p:cNvPr>
          <p:cNvSpPr>
            <a:spLocks noGrp="1"/>
          </p:cNvSpPr>
          <p:nvPr>
            <p:ph type="body" sz="quarter" idx="11"/>
          </p:nvPr>
        </p:nvSpPr>
        <p:spPr>
          <a:xfrm>
            <a:off x="397345" y="1648758"/>
            <a:ext cx="5210975" cy="456696"/>
          </a:xfrm>
        </p:spPr>
        <p:txBody>
          <a:bodyPr/>
          <a:lstStyle/>
          <a:p>
            <a:r>
              <a:rPr lang="en-US" dirty="0">
                <a:solidFill>
                  <a:schemeClr val="accent1"/>
                </a:solidFill>
              </a:rPr>
              <a:t>Before you start climbing, identify what the CEO and end users need out of work-from-anywhere</a:t>
            </a:r>
          </a:p>
        </p:txBody>
      </p:sp>
      <p:sp>
        <p:nvSpPr>
          <p:cNvPr id="3" name="Title 2">
            <a:extLst>
              <a:ext uri="{FF2B5EF4-FFF2-40B4-BE49-F238E27FC236}">
                <a16:creationId xmlns:a16="http://schemas.microsoft.com/office/drawing/2014/main" id="{1ADBF9EB-1C96-4667-8725-C9AC410F78E2}"/>
              </a:ext>
            </a:extLst>
          </p:cNvPr>
          <p:cNvSpPr>
            <a:spLocks noGrp="1"/>
          </p:cNvSpPr>
          <p:nvPr>
            <p:ph type="title"/>
          </p:nvPr>
        </p:nvSpPr>
        <p:spPr/>
        <p:txBody>
          <a:bodyPr/>
          <a:lstStyle/>
          <a:p>
            <a:r>
              <a:rPr lang="en-US" dirty="0"/>
              <a:t>Info-Tech’s approach</a:t>
            </a:r>
          </a:p>
        </p:txBody>
      </p:sp>
      <p:sp>
        <p:nvSpPr>
          <p:cNvPr id="4" name="Text Placeholder 3">
            <a:extLst>
              <a:ext uri="{FF2B5EF4-FFF2-40B4-BE49-F238E27FC236}">
                <a16:creationId xmlns:a16="http://schemas.microsoft.com/office/drawing/2014/main" id="{912BD8B3-7A11-4BA8-93C8-B87B69F64441}"/>
              </a:ext>
            </a:extLst>
          </p:cNvPr>
          <p:cNvSpPr>
            <a:spLocks noGrp="1"/>
          </p:cNvSpPr>
          <p:nvPr>
            <p:ph type="body" sz="quarter" idx="14"/>
          </p:nvPr>
        </p:nvSpPr>
        <p:spPr>
          <a:xfrm>
            <a:off x="8559384" y="1945178"/>
            <a:ext cx="3030954" cy="3888463"/>
          </a:xfrm>
        </p:spPr>
        <p:txBody>
          <a:bodyPr anchor="t"/>
          <a:lstStyle/>
          <a:p>
            <a:pPr marL="342900" indent="-342900">
              <a:buFont typeface="+mj-lt"/>
              <a:buAutoNum type="arabicPeriod"/>
            </a:pPr>
            <a:r>
              <a:rPr lang="en-CA" sz="1600" b="1" dirty="0">
                <a:latin typeface="Roboto Condensed Light" panose="02000000000000000000" pitchFamily="2" charset="0"/>
              </a:rPr>
              <a:t>Get the basics implemented first.</a:t>
            </a:r>
            <a:r>
              <a:rPr lang="en-CA" sz="1600" dirty="0">
                <a:latin typeface="Roboto Condensed Light" panose="02000000000000000000" pitchFamily="2" charset="0"/>
              </a:rPr>
              <a:t> Don’t focus on becoming an innovator until you are no longer stuck in firefighting.</a:t>
            </a:r>
          </a:p>
          <a:p>
            <a:pPr marL="342900" indent="-342900">
              <a:buFont typeface="+mj-lt"/>
              <a:buAutoNum type="arabicPeriod"/>
            </a:pPr>
            <a:r>
              <a:rPr lang="en-CA" sz="1600" b="1" dirty="0">
                <a:latin typeface="Roboto Condensed Light" panose="02000000000000000000" pitchFamily="2" charset="0"/>
              </a:rPr>
              <a:t>Focus on value.</a:t>
            </a:r>
            <a:r>
              <a:rPr lang="en-CA" sz="1600" dirty="0">
                <a:latin typeface="Roboto Condensed Light" panose="02000000000000000000" pitchFamily="2" charset="0"/>
              </a:rPr>
              <a:t> Review how major applications and IT capabilities can relieve employees’ pains and provide employees with gains.</a:t>
            </a:r>
          </a:p>
          <a:p>
            <a:pPr marL="342900" indent="-342900">
              <a:buFont typeface="+mj-lt"/>
              <a:buAutoNum type="arabicPeriod"/>
            </a:pPr>
            <a:r>
              <a:rPr lang="en-CA" sz="1600" b="1" dirty="0">
                <a:latin typeface="Roboto Condensed Light" panose="02000000000000000000" pitchFamily="2" charset="0"/>
              </a:rPr>
              <a:t>Take an Agile approach and provide early value.</a:t>
            </a:r>
            <a:r>
              <a:rPr lang="en-CA" sz="1600" dirty="0">
                <a:latin typeface="Roboto Condensed Light" panose="02000000000000000000" pitchFamily="2" charset="0"/>
              </a:rPr>
              <a:t> Address short-term survivability while working toward near-term innovation.</a:t>
            </a:r>
          </a:p>
        </p:txBody>
      </p:sp>
      <p:sp>
        <p:nvSpPr>
          <p:cNvPr id="6" name="TextBox 5">
            <a:extLst>
              <a:ext uri="{FF2B5EF4-FFF2-40B4-BE49-F238E27FC236}">
                <a16:creationId xmlns:a16="http://schemas.microsoft.com/office/drawing/2014/main" id="{931D8A32-65CC-406E-9E42-8A765DEE8E4B}"/>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7" name="Picture 6">
            <a:extLst>
              <a:ext uri="{FF2B5EF4-FFF2-40B4-BE49-F238E27FC236}">
                <a16:creationId xmlns:a16="http://schemas.microsoft.com/office/drawing/2014/main" id="{A1BDB895-29BA-4AB7-904A-22B1F4DDA711}"/>
              </a:ext>
            </a:extLst>
          </p:cNvPr>
          <p:cNvPicPr>
            <a:picLocks noChangeAspect="1"/>
          </p:cNvPicPr>
          <p:nvPr/>
        </p:nvPicPr>
        <p:blipFill>
          <a:blip r:embed="rId3"/>
          <a:stretch>
            <a:fillRect/>
          </a:stretch>
        </p:blipFill>
        <p:spPr>
          <a:xfrm>
            <a:off x="8210701" y="690018"/>
            <a:ext cx="923025" cy="923025"/>
          </a:xfrm>
          <a:prstGeom prst="rect">
            <a:avLst/>
          </a:prstGeom>
        </p:spPr>
      </p:pic>
      <p:pic>
        <p:nvPicPr>
          <p:cNvPr id="8" name="Picture 2">
            <a:extLst>
              <a:ext uri="{FF2B5EF4-FFF2-40B4-BE49-F238E27FC236}">
                <a16:creationId xmlns:a16="http://schemas.microsoft.com/office/drawing/2014/main" id="{D6F5AA8F-E9F5-4943-BD05-1E215AC88E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81476" y="2829972"/>
            <a:ext cx="2688030" cy="299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492F46-62FF-408E-952E-93294842BBF9}"/>
              </a:ext>
            </a:extLst>
          </p:cNvPr>
          <p:cNvSpPr txBox="1"/>
          <p:nvPr/>
        </p:nvSpPr>
        <p:spPr>
          <a:xfrm>
            <a:off x="3411429" y="5251968"/>
            <a:ext cx="3839230" cy="348343"/>
          </a:xfrm>
          <a:prstGeom prst="rect">
            <a:avLst/>
          </a:prstGeom>
        </p:spPr>
        <p:txBody>
          <a:bodyPr wrap="square" lIns="0" tIns="0" rIns="0" bIns="0" numCol="1" spcCol="360000" rtlCol="0" anchor="ctr">
            <a:noAutofit/>
          </a:bodyPr>
          <a:lstStyle/>
          <a:p>
            <a:pPr algn="l">
              <a:lnSpc>
                <a:spcPct val="110000"/>
              </a:lnSpc>
              <a:tabLst/>
            </a:pPr>
            <a:r>
              <a:rPr lang="en-US" sz="1400" dirty="0">
                <a:solidFill>
                  <a:schemeClr val="accent5"/>
                </a:solidFill>
                <a:latin typeface="+mj-lt"/>
                <a:ea typeface="Roboto Condensed Light" panose="02000000000000000000" pitchFamily="2" charset="0"/>
              </a:rPr>
              <a:t>Build the foundations for remote work</a:t>
            </a:r>
          </a:p>
        </p:txBody>
      </p:sp>
      <p:sp>
        <p:nvSpPr>
          <p:cNvPr id="11" name="TextBox 10">
            <a:extLst>
              <a:ext uri="{FF2B5EF4-FFF2-40B4-BE49-F238E27FC236}">
                <a16:creationId xmlns:a16="http://schemas.microsoft.com/office/drawing/2014/main" id="{53BBDEF5-CAD2-404A-BD1D-EA62BC3EB693}"/>
              </a:ext>
            </a:extLst>
          </p:cNvPr>
          <p:cNvSpPr txBox="1"/>
          <p:nvPr/>
        </p:nvSpPr>
        <p:spPr>
          <a:xfrm>
            <a:off x="3411429" y="4578375"/>
            <a:ext cx="3839230" cy="348343"/>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6"/>
                </a:solidFill>
                <a:latin typeface="+mj-lt"/>
                <a:ea typeface="Roboto Condensed Light" panose="02000000000000000000" pitchFamily="2" charset="0"/>
              </a:rPr>
              <a:t>Stop struggling with remote IT operations</a:t>
            </a:r>
          </a:p>
          <a:p>
            <a:pPr algn="l">
              <a:lnSpc>
                <a:spcPct val="110000"/>
              </a:lnSpc>
              <a:spcBef>
                <a:spcPts val="1000"/>
              </a:spcBef>
              <a:tabLst/>
            </a:pPr>
            <a:r>
              <a:rPr lang="en-US" sz="1400" dirty="0">
                <a:solidFill>
                  <a:schemeClr val="accent6"/>
                </a:solidFill>
                <a:latin typeface="+mj-lt"/>
                <a:ea typeface="Roboto Condensed Light" panose="02000000000000000000" pitchFamily="2" charset="0"/>
              </a:rPr>
              <a:t>Start supporting employees’ new normal</a:t>
            </a:r>
          </a:p>
        </p:txBody>
      </p:sp>
      <p:sp>
        <p:nvSpPr>
          <p:cNvPr id="12" name="TextBox 11">
            <a:extLst>
              <a:ext uri="{FF2B5EF4-FFF2-40B4-BE49-F238E27FC236}">
                <a16:creationId xmlns:a16="http://schemas.microsoft.com/office/drawing/2014/main" id="{92CA24B1-AC46-4B67-98A5-DB728B20CA9C}"/>
              </a:ext>
            </a:extLst>
          </p:cNvPr>
          <p:cNvSpPr txBox="1"/>
          <p:nvPr/>
        </p:nvSpPr>
        <p:spPr>
          <a:xfrm>
            <a:off x="3411429" y="3813129"/>
            <a:ext cx="4118530" cy="435427"/>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3">
                    <a:lumMod val="75000"/>
                  </a:schemeClr>
                </a:solidFill>
                <a:latin typeface="+mj-lt"/>
                <a:ea typeface="Roboto Condensed Light" panose="02000000000000000000" pitchFamily="2" charset="0"/>
              </a:rPr>
              <a:t>Proactively improve work-from-anywhere</a:t>
            </a:r>
          </a:p>
        </p:txBody>
      </p:sp>
      <p:sp>
        <p:nvSpPr>
          <p:cNvPr id="13" name="TextBox 12">
            <a:extLst>
              <a:ext uri="{FF2B5EF4-FFF2-40B4-BE49-F238E27FC236}">
                <a16:creationId xmlns:a16="http://schemas.microsoft.com/office/drawing/2014/main" id="{9849526B-3C2F-415E-B540-B53C60E2925E}"/>
              </a:ext>
            </a:extLst>
          </p:cNvPr>
          <p:cNvSpPr txBox="1"/>
          <p:nvPr/>
        </p:nvSpPr>
        <p:spPr>
          <a:xfrm>
            <a:off x="3411429" y="3377702"/>
            <a:ext cx="4118530" cy="435427"/>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1"/>
                </a:solidFill>
                <a:latin typeface="+mj-lt"/>
                <a:ea typeface="Roboto Condensed Light" panose="02000000000000000000" pitchFamily="2" charset="0"/>
              </a:rPr>
              <a:t>Prepare IT for the next normal</a:t>
            </a:r>
          </a:p>
        </p:txBody>
      </p:sp>
      <p:sp>
        <p:nvSpPr>
          <p:cNvPr id="14" name="TextBox 13">
            <a:extLst>
              <a:ext uri="{FF2B5EF4-FFF2-40B4-BE49-F238E27FC236}">
                <a16:creationId xmlns:a16="http://schemas.microsoft.com/office/drawing/2014/main" id="{0FDCB203-0C7D-4502-A100-C52539338A45}"/>
              </a:ext>
            </a:extLst>
          </p:cNvPr>
          <p:cNvSpPr txBox="1"/>
          <p:nvPr/>
        </p:nvSpPr>
        <p:spPr>
          <a:xfrm>
            <a:off x="3411429" y="2915042"/>
            <a:ext cx="4118530" cy="435427"/>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4"/>
                </a:solidFill>
                <a:latin typeface="+mj-lt"/>
                <a:ea typeface="Roboto Condensed Light" panose="02000000000000000000" pitchFamily="2" charset="0"/>
              </a:rPr>
              <a:t>Prepare the enterprise for the next normal</a:t>
            </a:r>
          </a:p>
        </p:txBody>
      </p:sp>
      <p:grpSp>
        <p:nvGrpSpPr>
          <p:cNvPr id="16" name="Group 15">
            <a:extLst>
              <a:ext uri="{FF2B5EF4-FFF2-40B4-BE49-F238E27FC236}">
                <a16:creationId xmlns:a16="http://schemas.microsoft.com/office/drawing/2014/main" id="{8516A359-C312-4D31-B2A1-9FADB15621B1}"/>
              </a:ext>
            </a:extLst>
          </p:cNvPr>
          <p:cNvGrpSpPr/>
          <p:nvPr/>
        </p:nvGrpSpPr>
        <p:grpSpPr>
          <a:xfrm>
            <a:off x="377918" y="6121308"/>
            <a:ext cx="5143994" cy="468000"/>
            <a:chOff x="2179926" y="2709431"/>
            <a:chExt cx="5143994" cy="468000"/>
          </a:xfrm>
        </p:grpSpPr>
        <p:grpSp>
          <p:nvGrpSpPr>
            <p:cNvPr id="17" name="Group 16">
              <a:extLst>
                <a:ext uri="{FF2B5EF4-FFF2-40B4-BE49-F238E27FC236}">
                  <a16:creationId xmlns:a16="http://schemas.microsoft.com/office/drawing/2014/main" id="{C9A992CD-432E-486F-982A-68B94E5B7807}"/>
                </a:ext>
              </a:extLst>
            </p:cNvPr>
            <p:cNvGrpSpPr/>
            <p:nvPr/>
          </p:nvGrpSpPr>
          <p:grpSpPr>
            <a:xfrm>
              <a:off x="2179926" y="2709431"/>
              <a:ext cx="5143994" cy="468000"/>
              <a:chOff x="2179926" y="2709431"/>
              <a:chExt cx="5143994" cy="468000"/>
            </a:xfrm>
          </p:grpSpPr>
          <p:sp>
            <p:nvSpPr>
              <p:cNvPr id="19" name="Rectangle 18">
                <a:hlinkClick r:id="rId5"/>
                <a:extLst>
                  <a:ext uri="{FF2B5EF4-FFF2-40B4-BE49-F238E27FC236}">
                    <a16:creationId xmlns:a16="http://schemas.microsoft.com/office/drawing/2014/main" id="{CB89CA0E-EAD9-4933-9D49-E1590A03D66B}"/>
                  </a:ext>
                </a:extLst>
              </p:cNvPr>
              <p:cNvSpPr/>
              <p:nvPr/>
            </p:nvSpPr>
            <p:spPr>
              <a:xfrm>
                <a:off x="2649126" y="2709431"/>
                <a:ext cx="4674794"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19456" rIns="219456" rtlCol="0" anchor="ctr"/>
              <a:lstStyle/>
              <a:p>
                <a:r>
                  <a:rPr lang="en-US" sz="1200" dirty="0">
                    <a:solidFill>
                      <a:schemeClr val="bg1"/>
                    </a:solidFill>
                    <a:latin typeface="Exo" panose="02000503000000000000" pitchFamily="2" charset="77"/>
                  </a:rPr>
                  <a:t>Download the </a:t>
                </a:r>
                <a:r>
                  <a:rPr lang="en-US" sz="1200" i="1" dirty="0">
                    <a:solidFill>
                      <a:schemeClr val="bg1"/>
                    </a:solidFill>
                    <a:latin typeface="Exo" panose="02000503000000000000" pitchFamily="2" charset="77"/>
                  </a:rPr>
                  <a:t>Work-From-Anywhere Capability Assessment </a:t>
                </a:r>
                <a:r>
                  <a:rPr lang="en-US" sz="1200" dirty="0">
                    <a:solidFill>
                      <a:schemeClr val="bg1"/>
                    </a:solidFill>
                    <a:latin typeface="Exo" panose="02000503000000000000" pitchFamily="2" charset="77"/>
                  </a:rPr>
                  <a:t>to identify where you are starting your climb.</a:t>
                </a:r>
              </a:p>
            </p:txBody>
          </p:sp>
          <p:sp>
            <p:nvSpPr>
              <p:cNvPr id="20" name="Rectangle 19">
                <a:extLst>
                  <a:ext uri="{FF2B5EF4-FFF2-40B4-BE49-F238E27FC236}">
                    <a16:creationId xmlns:a16="http://schemas.microsoft.com/office/drawing/2014/main" id="{4CC118CB-F5AF-4BDA-847B-EBA4F1161405}"/>
                  </a:ext>
                </a:extLst>
              </p:cNvPr>
              <p:cNvSpPr>
                <a:spLocks noChangeAspect="1"/>
              </p:cNvSpPr>
              <p:nvPr/>
            </p:nvSpPr>
            <p:spPr>
              <a:xfrm>
                <a:off x="2179926" y="2709431"/>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8" name="Picture 17">
              <a:extLst>
                <a:ext uri="{FF2B5EF4-FFF2-40B4-BE49-F238E27FC236}">
                  <a16:creationId xmlns:a16="http://schemas.microsoft.com/office/drawing/2014/main" id="{E16FB353-0313-47CB-9FCB-D554A641BB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283485" y="2813700"/>
              <a:ext cx="260883" cy="260884"/>
            </a:xfrm>
            <a:prstGeom prst="rect">
              <a:avLst/>
            </a:prstGeom>
          </p:spPr>
        </p:pic>
      </p:grpSp>
    </p:spTree>
    <p:extLst>
      <p:ext uri="{BB962C8B-B14F-4D97-AF65-F5344CB8AC3E}">
        <p14:creationId xmlns:p14="http://schemas.microsoft.com/office/powerpoint/2010/main" val="155720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E3CA-1596-4A71-85F1-D94F0A4E083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D859D16D-B31F-4CD4-A6CE-17EF6F06C283}"/>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40D013EC-AFCF-40C2-94FF-E028B5E69736}"/>
              </a:ext>
            </a:extLst>
          </p:cNvPr>
          <p:cNvSpPr>
            <a:spLocks noGrp="1"/>
          </p:cNvSpPr>
          <p:nvPr>
            <p:ph type="body" sz="quarter" idx="13"/>
          </p:nvPr>
        </p:nvSpPr>
        <p:spPr/>
        <p:txBody>
          <a:bodyPr/>
          <a:lstStyle/>
          <a:p>
            <a:endParaRPr lang="en-US" dirty="0"/>
          </a:p>
        </p:txBody>
      </p:sp>
      <p:sp>
        <p:nvSpPr>
          <p:cNvPr id="5" name="Text Placeholder 4">
            <a:extLst>
              <a:ext uri="{FF2B5EF4-FFF2-40B4-BE49-F238E27FC236}">
                <a16:creationId xmlns:a16="http://schemas.microsoft.com/office/drawing/2014/main" id="{BDDA6788-343B-44A7-9862-06394E7BAAEC}"/>
              </a:ext>
            </a:extLst>
          </p:cNvPr>
          <p:cNvSpPr>
            <a:spLocks noGrp="1"/>
          </p:cNvSpPr>
          <p:nvPr>
            <p:ph type="body" sz="quarter" idx="14"/>
          </p:nvPr>
        </p:nvSpPr>
        <p:spPr/>
        <p:txBody>
          <a:bodyPr/>
          <a:lstStyle/>
          <a:p>
            <a:endParaRPr lang="en-US" dirty="0"/>
          </a:p>
        </p:txBody>
      </p:sp>
      <p:pic>
        <p:nvPicPr>
          <p:cNvPr id="6" name="Picture 2">
            <a:extLst>
              <a:ext uri="{FF2B5EF4-FFF2-40B4-BE49-F238E27FC236}">
                <a16:creationId xmlns:a16="http://schemas.microsoft.com/office/drawing/2014/main" id="{34DBDCCA-4BC3-4513-9E61-94D151B43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8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74F24AC-FCFC-4C6B-877A-0A54D943DB06}"/>
              </a:ext>
            </a:extLst>
          </p:cNvPr>
          <p:cNvSpPr>
            <a:spLocks noGrp="1"/>
          </p:cNvSpPr>
          <p:nvPr>
            <p:ph type="title"/>
          </p:nvPr>
        </p:nvSpPr>
        <p:spPr>
          <a:xfrm>
            <a:off x="354106" y="530021"/>
            <a:ext cx="9739219" cy="1130188"/>
          </a:xfrm>
        </p:spPr>
        <p:txBody>
          <a:bodyPr/>
          <a:lstStyle/>
          <a:p>
            <a:r>
              <a:rPr lang="en-US" dirty="0"/>
              <a:t>Navigate Info-Tech’s work-from-anywhere research portfolio</a:t>
            </a:r>
          </a:p>
        </p:txBody>
      </p:sp>
      <p:sp>
        <p:nvSpPr>
          <p:cNvPr id="21" name="Text Placeholder 2">
            <a:extLst>
              <a:ext uri="{FF2B5EF4-FFF2-40B4-BE49-F238E27FC236}">
                <a16:creationId xmlns:a16="http://schemas.microsoft.com/office/drawing/2014/main" id="{78581859-12C7-4FF9-BEDF-D93C3C392B09}"/>
              </a:ext>
            </a:extLst>
          </p:cNvPr>
          <p:cNvSpPr>
            <a:spLocks noGrp="1"/>
          </p:cNvSpPr>
          <p:nvPr>
            <p:ph type="body" sz="quarter" idx="11"/>
          </p:nvPr>
        </p:nvSpPr>
        <p:spPr>
          <a:xfrm>
            <a:off x="349264" y="1672142"/>
            <a:ext cx="5911223" cy="770461"/>
          </a:xfrm>
        </p:spPr>
        <p:txBody>
          <a:bodyPr/>
          <a:lstStyle/>
          <a:p>
            <a:r>
              <a:rPr lang="en-US" dirty="0"/>
              <a:t>Answers to some frequently asked questions</a:t>
            </a:r>
          </a:p>
        </p:txBody>
      </p:sp>
      <p:sp>
        <p:nvSpPr>
          <p:cNvPr id="22" name="Text Placeholder 3">
            <a:extLst>
              <a:ext uri="{FF2B5EF4-FFF2-40B4-BE49-F238E27FC236}">
                <a16:creationId xmlns:a16="http://schemas.microsoft.com/office/drawing/2014/main" id="{7C2921C3-FB03-47F6-844A-34C33399BCEE}"/>
              </a:ext>
            </a:extLst>
          </p:cNvPr>
          <p:cNvSpPr>
            <a:spLocks noGrp="1"/>
          </p:cNvSpPr>
          <p:nvPr>
            <p:ph type="body" sz="quarter" idx="13"/>
          </p:nvPr>
        </p:nvSpPr>
        <p:spPr>
          <a:xfrm>
            <a:off x="349264" y="5917285"/>
            <a:ext cx="11446008" cy="449307"/>
          </a:xfrm>
          <a:solidFill>
            <a:schemeClr val="bg1">
              <a:lumMod val="95000"/>
            </a:schemeClr>
          </a:solidFill>
        </p:spPr>
        <p:txBody>
          <a:bodyPr anchor="ctr"/>
          <a:lstStyle/>
          <a:p>
            <a:pPr algn="ctr"/>
            <a:r>
              <a:rPr lang="en-US" dirty="0"/>
              <a:t>Talk to our analysts about any of these questions by booking a call through our website or your account representative.</a:t>
            </a:r>
          </a:p>
        </p:txBody>
      </p:sp>
      <p:sp>
        <p:nvSpPr>
          <p:cNvPr id="23" name="Text Placeholder 4">
            <a:extLst>
              <a:ext uri="{FF2B5EF4-FFF2-40B4-BE49-F238E27FC236}">
                <a16:creationId xmlns:a16="http://schemas.microsoft.com/office/drawing/2014/main" id="{F6E6FE86-C96F-4461-8700-E402F9D74E10}"/>
              </a:ext>
            </a:extLst>
          </p:cNvPr>
          <p:cNvSpPr>
            <a:spLocks noGrp="1"/>
          </p:cNvSpPr>
          <p:nvPr>
            <p:ph type="body" sz="quarter" idx="14"/>
          </p:nvPr>
        </p:nvSpPr>
        <p:spPr>
          <a:xfrm>
            <a:off x="6509896" y="2338088"/>
            <a:ext cx="5511800" cy="3326675"/>
          </a:xfrm>
        </p:spPr>
        <p:txBody>
          <a:bodyPr/>
          <a:lstStyle/>
          <a:p>
            <a:pPr marL="342900" indent="-342900">
              <a:buFont typeface="+mj-lt"/>
              <a:buAutoNum type="arabicPeriod"/>
            </a:pPr>
            <a:r>
              <a:rPr lang="en-US" b="1" dirty="0"/>
              <a:t>Where do I start?</a:t>
            </a:r>
          </a:p>
          <a:p>
            <a:pPr lvl="1">
              <a:buFont typeface="Courier New" panose="02070309020205020404" pitchFamily="49" charset="0"/>
              <a:buChar char="o"/>
            </a:pPr>
            <a:r>
              <a:rPr lang="en-US" dirty="0"/>
              <a:t>Download the </a:t>
            </a:r>
            <a:r>
              <a:rPr lang="en-US" i="1" dirty="0"/>
              <a:t>Work-From-Anywhere Capability Assessment</a:t>
            </a:r>
          </a:p>
          <a:p>
            <a:pPr marL="342900" indent="-342900">
              <a:buFont typeface="+mj-lt"/>
              <a:buAutoNum type="arabicPeriod"/>
            </a:pPr>
            <a:r>
              <a:rPr lang="en-US" b="1" dirty="0"/>
              <a:t>What direction should my work-from-anywhere project take?</a:t>
            </a:r>
          </a:p>
          <a:p>
            <a:pPr lvl="1">
              <a:buFont typeface="Courier New" panose="02070309020205020404" pitchFamily="49" charset="0"/>
              <a:buChar char="o"/>
            </a:pPr>
            <a:r>
              <a:rPr lang="en-US" dirty="0"/>
              <a:t>Step 1.1: Success metrics</a:t>
            </a:r>
          </a:p>
          <a:p>
            <a:pPr marL="342900" indent="-342900">
              <a:buFont typeface="+mj-lt"/>
              <a:buAutoNum type="arabicPeriod"/>
            </a:pPr>
            <a:r>
              <a:rPr lang="en-US" b="1" dirty="0"/>
              <a:t>How do I prioritize the work that I have to do?</a:t>
            </a:r>
          </a:p>
          <a:p>
            <a:pPr lvl="1">
              <a:buFont typeface="Courier New" panose="02070309020205020404" pitchFamily="49" charset="0"/>
              <a:buChar char="o"/>
            </a:pPr>
            <a:r>
              <a:rPr lang="en-US" dirty="0"/>
              <a:t>Step 1.2: Value proposition design</a:t>
            </a:r>
          </a:p>
          <a:p>
            <a:pPr marL="342900" indent="-342900">
              <a:buFont typeface="+mj-lt"/>
              <a:buAutoNum type="arabicPeriod"/>
            </a:pPr>
            <a:r>
              <a:rPr lang="en-US" b="1" dirty="0"/>
              <a:t>How do I benchmark my performance?</a:t>
            </a:r>
          </a:p>
          <a:p>
            <a:pPr lvl="1">
              <a:buFont typeface="Courier New" panose="02070309020205020404" pitchFamily="49" charset="0"/>
              <a:buChar char="o"/>
            </a:pPr>
            <a:r>
              <a:rPr lang="en-US" dirty="0"/>
              <a:t>Phase 2: Benchmark your performance</a:t>
            </a:r>
          </a:p>
          <a:p>
            <a:pPr marL="342900" indent="-342900">
              <a:buFont typeface="+mj-lt"/>
              <a:buAutoNum type="arabicPeriod"/>
            </a:pPr>
            <a:r>
              <a:rPr lang="en-US" b="1" dirty="0"/>
              <a:t>Where can I find research on specific work-from-anywhere topics?</a:t>
            </a:r>
          </a:p>
          <a:p>
            <a:pPr lvl="1">
              <a:buFont typeface="Courier New" panose="02070309020205020404" pitchFamily="49" charset="0"/>
              <a:buChar char="o"/>
            </a:pPr>
            <a:r>
              <a:rPr lang="en-US" dirty="0"/>
              <a:t>Step 3.1: List of Info-Tech research</a:t>
            </a:r>
          </a:p>
        </p:txBody>
      </p:sp>
      <p:pic>
        <p:nvPicPr>
          <p:cNvPr id="24" name="Picture 2">
            <a:extLst>
              <a:ext uri="{FF2B5EF4-FFF2-40B4-BE49-F238E27FC236}">
                <a16:creationId xmlns:a16="http://schemas.microsoft.com/office/drawing/2014/main" id="{A9F387D4-F072-46C7-831B-7311AC9A67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349264" y="2338088"/>
            <a:ext cx="5805713" cy="3265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creating a work-from-anywhere strategy</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2371870659"/>
              </p:ext>
            </p:extLst>
          </p:nvPr>
        </p:nvGraphicFramePr>
        <p:xfrm>
          <a:off x="378372" y="2070538"/>
          <a:ext cx="11511938" cy="4033770"/>
        </p:xfrm>
        <a:graphic>
          <a:graphicData uri="http://schemas.openxmlformats.org/drawingml/2006/table">
            <a:tbl>
              <a:tblPr firstRow="1" bandRow="1">
                <a:tableStyleId>{5C22544A-7EE6-4342-B048-85BDC9FD1C3A}</a:tableStyleId>
              </a:tblPr>
              <a:tblGrid>
                <a:gridCol w="1954845">
                  <a:extLst>
                    <a:ext uri="{9D8B030D-6E8A-4147-A177-3AD203B41FA5}">
                      <a16:colId xmlns:a16="http://schemas.microsoft.com/office/drawing/2014/main" val="976837652"/>
                    </a:ext>
                  </a:extLst>
                </a:gridCol>
                <a:gridCol w="3329116">
                  <a:extLst>
                    <a:ext uri="{9D8B030D-6E8A-4147-A177-3AD203B41FA5}">
                      <a16:colId xmlns:a16="http://schemas.microsoft.com/office/drawing/2014/main" val="2500794229"/>
                    </a:ext>
                  </a:extLst>
                </a:gridCol>
                <a:gridCol w="3288184">
                  <a:extLst>
                    <a:ext uri="{9D8B030D-6E8A-4147-A177-3AD203B41FA5}">
                      <a16:colId xmlns:a16="http://schemas.microsoft.com/office/drawing/2014/main" val="1791260046"/>
                    </a:ext>
                  </a:extLst>
                </a:gridCol>
                <a:gridCol w="2939793">
                  <a:extLst>
                    <a:ext uri="{9D8B030D-6E8A-4147-A177-3AD203B41FA5}">
                      <a16:colId xmlns:a16="http://schemas.microsoft.com/office/drawing/2014/main" val="4002077772"/>
                    </a:ext>
                  </a:extLst>
                </a:gridCol>
              </a:tblGrid>
              <a:tr h="831313">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1. Define a Target State</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Analyze Current Fitness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3. Build the Roadmap</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1673370">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Identify business-aligned benefits, goals, and vision</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Build IT’s work-from-anywhere value proposition</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42900" indent="-342900" algn="l">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Perform a retrospective of your current work-from-anywhere capabilities</a:t>
                      </a:r>
                    </a:p>
                    <a:p>
                      <a:pPr marL="342900" indent="-342900" algn="l">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Benchmark your current fitness</a:t>
                      </a:r>
                    </a:p>
                  </a:txBody>
                  <a:tcPr marL="46800" marR="108000" marT="36000" marB="14400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342900" indent="-342900" algn="l">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Identify improvement initiatives in each domain</a:t>
                      </a:r>
                    </a:p>
                    <a:p>
                      <a:pPr marL="342900" indent="-342900" algn="l">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Place initiatives on a roadmap</a:t>
                      </a:r>
                    </a:p>
                  </a:txBody>
                  <a:tcPr marL="46800" marR="108000" marT="36000" marB="144000" anchor="ctr" anchorCtr="1">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139401">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Critical success factors 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key performance indicators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Vision statement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Mission statement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Value proposition for work-from-anywhere</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lgn="ctr">
                        <a:lnSpc>
                          <a:spcPct val="100000"/>
                        </a:lnSpc>
                      </a:pPr>
                      <a:r>
                        <a:rPr lang="en-CA" sz="1400" b="0" i="1"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Work-From-Anywhere Capability Assessment </a:t>
                      </a: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results</a:t>
                      </a:r>
                    </a:p>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Diagnostic results on IT and application satisfaction</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Short list of improvement initiatives</a:t>
                      </a:r>
                    </a:p>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Dependencies and risks</a:t>
                      </a:r>
                    </a:p>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Scope for a proof-of-concept</a:t>
                      </a:r>
                    </a:p>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Phased implementation plan</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1060427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3826754169"/>
              </p:ext>
            </p:extLst>
          </p:nvPr>
        </p:nvGraphicFramePr>
        <p:xfrm>
          <a:off x="3553097" y="995005"/>
          <a:ext cx="8286384" cy="1136168"/>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It’s not about embracing the new normal; it’s about resiliency and long-term success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rgbClr val="2576B7"/>
                          </a:solidFill>
                          <a:latin typeface="Roboto Condensed Light" panose="02000000000000000000" pitchFamily="2" charset="0"/>
                          <a:ea typeface="Roboto Condensed Light" panose="02000000000000000000" pitchFamily="2" charset="0"/>
                        </a:rPr>
                        <a:t>Your strategy needs to not only provide short-term operational value but also make the organization more resilient for the unknown risks of tomorrow.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758817079"/>
              </p:ext>
            </p:extLst>
          </p:nvPr>
        </p:nvGraphicFramePr>
        <p:xfrm>
          <a:off x="3553095" y="2198636"/>
          <a:ext cx="2637979" cy="2597882"/>
        </p:xfrm>
        <a:graphic>
          <a:graphicData uri="http://schemas.openxmlformats.org/drawingml/2006/table">
            <a:tbl>
              <a:tblPr bandRow="1">
                <a:tableStyleId>{5C22544A-7EE6-4342-B048-85BDC9FD1C3A}</a:tableStyleId>
              </a:tblPr>
              <a:tblGrid>
                <a:gridCol w="2637979">
                  <a:extLst>
                    <a:ext uri="{9D8B030D-6E8A-4147-A177-3AD203B41FA5}">
                      <a16:colId xmlns:a16="http://schemas.microsoft.com/office/drawing/2014/main" val="1362635670"/>
                    </a:ext>
                  </a:extLst>
                </a:gridCol>
              </a:tblGrid>
              <a:tr h="798119">
                <a:tc>
                  <a:txBody>
                    <a:bodyPr/>
                    <a:lstStyle/>
                    <a:p>
                      <a:pPr marL="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The nature of work has fundamentally changed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7749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rgbClr val="2576B7"/>
                          </a:solidFill>
                          <a:latin typeface="Roboto Condensed Light" panose="02000000000000000000" pitchFamily="2" charset="0"/>
                          <a:ea typeface="Roboto Condensed Light" panose="02000000000000000000" pitchFamily="2" charset="0"/>
                        </a:rPr>
                        <a:t>IT departments must ensure service continuity, not for how the company worked in 2019, but for how the company is working now and will be working tomorrow.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270530095"/>
              </p:ext>
            </p:extLst>
          </p:nvPr>
        </p:nvGraphicFramePr>
        <p:xfrm>
          <a:off x="6377299" y="2197916"/>
          <a:ext cx="2637979" cy="2574589"/>
        </p:xfrm>
        <a:graphic>
          <a:graphicData uri="http://schemas.openxmlformats.org/drawingml/2006/table">
            <a:tbl>
              <a:tblPr bandRow="1">
                <a:tableStyleId>{5C22544A-7EE6-4342-B048-85BDC9FD1C3A}</a:tableStyleId>
              </a:tblPr>
              <a:tblGrid>
                <a:gridCol w="2637979">
                  <a:extLst>
                    <a:ext uri="{9D8B030D-6E8A-4147-A177-3AD203B41FA5}">
                      <a16:colId xmlns:a16="http://schemas.microsoft.com/office/drawing/2014/main" val="1362635670"/>
                    </a:ext>
                  </a:extLst>
                </a:gridCol>
              </a:tblGrid>
              <a:tr h="813501">
                <a:tc>
                  <a:txBody>
                    <a:bodyPr/>
                    <a:lstStyle/>
                    <a:p>
                      <a:pPr marL="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Ensure short-term survival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761088">
                <a:tc>
                  <a:txBody>
                    <a:bodyPr/>
                    <a:lstStyle/>
                    <a:p>
                      <a:pPr marL="0" indent="0">
                        <a:buFont typeface="+mj-lt"/>
                        <a:buNone/>
                      </a:pPr>
                      <a:r>
                        <a:rPr lang="en-CA" sz="1400" kern="1200" dirty="0">
                          <a:solidFill>
                            <a:srgbClr val="2576B7"/>
                          </a:solidFill>
                          <a:latin typeface="Roboto Condensed Light" panose="02000000000000000000" pitchFamily="2" charset="0"/>
                          <a:ea typeface="Roboto Condensed Light" panose="02000000000000000000" pitchFamily="2" charset="0"/>
                          <a:cs typeface="+mn-cs"/>
                        </a:rPr>
                        <a:t>Don’t focus on becoming an innovator until you are no longer stuck in firefighting.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1324061153"/>
              </p:ext>
            </p:extLst>
          </p:nvPr>
        </p:nvGraphicFramePr>
        <p:xfrm>
          <a:off x="3553095" y="4847414"/>
          <a:ext cx="4408058" cy="1524000"/>
        </p:xfrm>
        <a:graphic>
          <a:graphicData uri="http://schemas.openxmlformats.org/drawingml/2006/table">
            <a:tbl>
              <a:tblPr bandRow="1">
                <a:tableStyleId>{5C22544A-7EE6-4342-B048-85BDC9FD1C3A}</a:tableStyleId>
              </a:tblPr>
              <a:tblGrid>
                <a:gridCol w="4408058">
                  <a:extLst>
                    <a:ext uri="{9D8B030D-6E8A-4147-A177-3AD203B41FA5}">
                      <a16:colId xmlns:a16="http://schemas.microsoft.com/office/drawing/2014/main" val="1362635670"/>
                    </a:ext>
                  </a:extLst>
                </a:gridCol>
              </a:tblGrid>
              <a:tr h="40926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Base your decisions in senior leadership and user needs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39668">
                <a:tc>
                  <a:txBody>
                    <a:bodyPr/>
                    <a:lstStyle/>
                    <a:p>
                      <a:pPr marL="0" indent="0">
                        <a:buFont typeface="+mj-lt"/>
                        <a:buNone/>
                      </a:pPr>
                      <a:r>
                        <a:rPr lang="en-CA" sz="1400" kern="1200" dirty="0">
                          <a:solidFill>
                            <a:srgbClr val="2576B7"/>
                          </a:solidFill>
                          <a:latin typeface="Roboto Condensed Light" panose="02000000000000000000" pitchFamily="2" charset="0"/>
                          <a:ea typeface="Roboto Condensed Light" panose="02000000000000000000" pitchFamily="2" charset="0"/>
                          <a:cs typeface="+mn-cs"/>
                        </a:rPr>
                        <a:t>Just as the business rebuilt their processes to survive remote work, so, too, have workers. If they are asking for services after hours or in multiple locations, it’s because that’s what they need to do for familial and other obligations.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extLst>
              <p:ext uri="{D42A27DB-BD31-4B8C-83A1-F6EECF244321}">
                <p14:modId xmlns:p14="http://schemas.microsoft.com/office/powerpoint/2010/main" val="377602422"/>
              </p:ext>
            </p:extLst>
          </p:nvPr>
        </p:nvGraphicFramePr>
        <p:xfrm>
          <a:off x="8095376" y="4847414"/>
          <a:ext cx="3731042" cy="1503052"/>
        </p:xfrm>
        <a:graphic>
          <a:graphicData uri="http://schemas.openxmlformats.org/drawingml/2006/table">
            <a:tbl>
              <a:tblPr bandRow="1">
                <a:tableStyleId>{5C22544A-7EE6-4342-B048-85BDC9FD1C3A}</a:tableStyleId>
              </a:tblPr>
              <a:tblGrid>
                <a:gridCol w="3731042">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Provide early value and plan to iterate</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23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Build a short-term plan that allows you to iterate on your existing strengths and provide early value to your users.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10" name="Table 9">
            <a:extLst>
              <a:ext uri="{FF2B5EF4-FFF2-40B4-BE49-F238E27FC236}">
                <a16:creationId xmlns:a16="http://schemas.microsoft.com/office/drawing/2014/main" id="{BC0AA33D-F63A-4B9F-A2F7-BC57463B19EA}"/>
              </a:ext>
            </a:extLst>
          </p:cNvPr>
          <p:cNvGraphicFramePr>
            <a:graphicFrameLocks noGrp="1"/>
          </p:cNvGraphicFramePr>
          <p:nvPr>
            <p:extLst>
              <p:ext uri="{D42A27DB-BD31-4B8C-83A1-F6EECF244321}">
                <p14:modId xmlns:p14="http://schemas.microsoft.com/office/powerpoint/2010/main" val="1833296423"/>
              </p:ext>
            </p:extLst>
          </p:nvPr>
        </p:nvGraphicFramePr>
        <p:xfrm>
          <a:off x="9188439" y="2198634"/>
          <a:ext cx="2637979" cy="2596708"/>
        </p:xfrm>
        <a:graphic>
          <a:graphicData uri="http://schemas.openxmlformats.org/drawingml/2006/table">
            <a:tbl>
              <a:tblPr bandRow="1">
                <a:tableStyleId>{5C22544A-7EE6-4342-B048-85BDC9FD1C3A}</a:tableStyleId>
              </a:tblPr>
              <a:tblGrid>
                <a:gridCol w="2637979">
                  <a:extLst>
                    <a:ext uri="{9D8B030D-6E8A-4147-A177-3AD203B41FA5}">
                      <a16:colId xmlns:a16="http://schemas.microsoft.com/office/drawing/2014/main" val="1362635670"/>
                    </a:ext>
                  </a:extLst>
                </a:gridCol>
              </a:tblGrid>
              <a:tr h="555453">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Aim for near-term innovation</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017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Once you’re a trusted operator, become a business partner by helping the business better adapt business processes and operations to work from anywhere.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2484186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Each step of this blueprint is accompanied by supporting deliverables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513295" y="2716147"/>
            <a:ext cx="2342845"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Sample Value Propositions</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54947" y="3227705"/>
            <a:ext cx="1459541"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Analyze user needs to ensure that your digital workspace provides real user value.</a:t>
            </a:r>
          </a:p>
        </p:txBody>
      </p:sp>
      <p:pic>
        <p:nvPicPr>
          <p:cNvPr id="15" name="Picture 14">
            <a:extLst>
              <a:ext uri="{FF2B5EF4-FFF2-40B4-BE49-F238E27FC236}">
                <a16:creationId xmlns:a16="http://schemas.microsoft.com/office/drawing/2014/main" id="{B8324E6D-B267-4817-ACC6-F2926C4C6A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7259" y="2037939"/>
            <a:ext cx="634917" cy="634917"/>
          </a:xfrm>
          <a:prstGeom prst="rect">
            <a:avLst/>
          </a:prstGeom>
        </p:spPr>
      </p:pic>
      <p:sp>
        <p:nvSpPr>
          <p:cNvPr id="29" name="Rectangle 28">
            <a:extLst>
              <a:ext uri="{FF2B5EF4-FFF2-40B4-BE49-F238E27FC236}">
                <a16:creationId xmlns:a16="http://schemas.microsoft.com/office/drawing/2014/main" id="{EF584645-5E2C-4554-AC9F-77DC7EE720BE}"/>
              </a:ext>
            </a:extLst>
          </p:cNvPr>
          <p:cNvSpPr/>
          <p:nvPr/>
        </p:nvSpPr>
        <p:spPr>
          <a:xfrm>
            <a:off x="552290" y="2647828"/>
            <a:ext cx="3152453" cy="954107"/>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This strategy template will help you quickly build an effective approach to improve remote work.</a:t>
            </a:r>
            <a:endParaRPr lang="en-CA" sz="1400" dirty="0">
              <a:solidFill>
                <a:srgbClr val="FFFFFF"/>
              </a:solidFill>
              <a:latin typeface="Montserrat" panose="00000500000000000000" pitchFamily="2" charset="0"/>
            </a:endParaRPr>
          </a:p>
        </p:txBody>
      </p:sp>
      <p:pic>
        <p:nvPicPr>
          <p:cNvPr id="30" name="Picture 29">
            <a:extLst>
              <a:ext uri="{FF2B5EF4-FFF2-40B4-BE49-F238E27FC236}">
                <a16:creationId xmlns:a16="http://schemas.microsoft.com/office/drawing/2014/main" id="{3030017B-7D60-48A7-95E8-B8132DA2D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999" y="1234303"/>
            <a:ext cx="634917" cy="634917"/>
          </a:xfrm>
          <a:prstGeom prst="rect">
            <a:avLst/>
          </a:prstGeom>
        </p:spPr>
      </p:pic>
      <p:sp>
        <p:nvSpPr>
          <p:cNvPr id="31" name="TextBox 30">
            <a:extLst>
              <a:ext uri="{FF2B5EF4-FFF2-40B4-BE49-F238E27FC236}">
                <a16:creationId xmlns:a16="http://schemas.microsoft.com/office/drawing/2014/main" id="{5891C79E-7977-4273-B86A-623CEC9EC3AC}"/>
              </a:ext>
            </a:extLst>
          </p:cNvPr>
          <p:cNvSpPr txBox="1"/>
          <p:nvPr/>
        </p:nvSpPr>
        <p:spPr>
          <a:xfrm>
            <a:off x="429646" y="1931839"/>
            <a:ext cx="3209624" cy="553998"/>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Work-From-Anywhere Strategy Template</a:t>
            </a:r>
          </a:p>
        </p:txBody>
      </p:sp>
      <p:grpSp>
        <p:nvGrpSpPr>
          <p:cNvPr id="14" name="Group 13">
            <a:extLst>
              <a:ext uri="{FF2B5EF4-FFF2-40B4-BE49-F238E27FC236}">
                <a16:creationId xmlns:a16="http://schemas.microsoft.com/office/drawing/2014/main" id="{50B3C738-15D4-4DC4-A09B-850F87F02446}"/>
              </a:ext>
            </a:extLst>
          </p:cNvPr>
          <p:cNvGrpSpPr/>
          <p:nvPr/>
        </p:nvGrpSpPr>
        <p:grpSpPr>
          <a:xfrm>
            <a:off x="470798" y="3756982"/>
            <a:ext cx="3315435" cy="2691515"/>
            <a:chOff x="648898" y="3531448"/>
            <a:chExt cx="3315435" cy="2691515"/>
          </a:xfrm>
        </p:grpSpPr>
        <p:pic>
          <p:nvPicPr>
            <p:cNvPr id="11" name="Picture 10">
              <a:extLst>
                <a:ext uri="{FF2B5EF4-FFF2-40B4-BE49-F238E27FC236}">
                  <a16:creationId xmlns:a16="http://schemas.microsoft.com/office/drawing/2014/main" id="{0CA828B1-C92D-4565-9117-C1E1B9E1EE5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571875" y="3531448"/>
              <a:ext cx="2392458" cy="1345757"/>
            </a:xfrm>
            <a:prstGeom prst="rect">
              <a:avLst/>
            </a:prstGeom>
          </p:spPr>
        </p:pic>
        <p:pic>
          <p:nvPicPr>
            <p:cNvPr id="6" name="Picture 5">
              <a:extLst>
                <a:ext uri="{FF2B5EF4-FFF2-40B4-BE49-F238E27FC236}">
                  <a16:creationId xmlns:a16="http://schemas.microsoft.com/office/drawing/2014/main" id="{78BA60B2-83FD-417A-8C36-066E53E4CEB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10387" y="4204327"/>
              <a:ext cx="2392458" cy="1345757"/>
            </a:xfrm>
            <a:prstGeom prst="rect">
              <a:avLst/>
            </a:prstGeom>
          </p:spPr>
        </p:pic>
        <p:pic>
          <p:nvPicPr>
            <p:cNvPr id="3" name="Picture 2">
              <a:extLst>
                <a:ext uri="{FF2B5EF4-FFF2-40B4-BE49-F238E27FC236}">
                  <a16:creationId xmlns:a16="http://schemas.microsoft.com/office/drawing/2014/main" id="{BD0E6B7A-44E6-47F5-8773-F9F89D7D982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48898" y="4877206"/>
              <a:ext cx="2392458" cy="1345757"/>
            </a:xfrm>
            <a:prstGeom prst="rect">
              <a:avLst/>
            </a:prstGeom>
          </p:spPr>
        </p:pic>
      </p:grpSp>
      <p:sp>
        <p:nvSpPr>
          <p:cNvPr id="22" name="TextBox 21">
            <a:extLst>
              <a:ext uri="{FF2B5EF4-FFF2-40B4-BE49-F238E27FC236}">
                <a16:creationId xmlns:a16="http://schemas.microsoft.com/office/drawing/2014/main" id="{A099B95D-3827-48AF-8DF9-3D996A6D6405}"/>
              </a:ext>
            </a:extLst>
          </p:cNvPr>
          <p:cNvSpPr txBox="1"/>
          <p:nvPr/>
        </p:nvSpPr>
        <p:spPr>
          <a:xfrm>
            <a:off x="7883048" y="2740634"/>
            <a:ext cx="2350864"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Work-From-Anywhere Capability Assessment</a:t>
            </a: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8312422" y="3465054"/>
            <a:ext cx="1492116"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Benchmark your current fitness and identify your starting point.</a:t>
            </a:r>
          </a:p>
        </p:txBody>
      </p:sp>
      <p:pic>
        <p:nvPicPr>
          <p:cNvPr id="32" name="Picture 31">
            <a:extLst>
              <a:ext uri="{FF2B5EF4-FFF2-40B4-BE49-F238E27FC236}">
                <a16:creationId xmlns:a16="http://schemas.microsoft.com/office/drawing/2014/main" id="{39EB6C40-91E6-4BE7-8147-8A1983BCA2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41021" y="2037939"/>
            <a:ext cx="634918" cy="634918"/>
          </a:xfrm>
          <a:prstGeom prst="rect">
            <a:avLst/>
          </a:prstGeom>
        </p:spPr>
      </p:pic>
      <p:sp>
        <p:nvSpPr>
          <p:cNvPr id="33" name="TextBox 32">
            <a:extLst>
              <a:ext uri="{FF2B5EF4-FFF2-40B4-BE49-F238E27FC236}">
                <a16:creationId xmlns:a16="http://schemas.microsoft.com/office/drawing/2014/main" id="{4FA818CB-77AF-4B0B-B72F-D1D52094D8CD}"/>
              </a:ext>
            </a:extLst>
          </p:cNvPr>
          <p:cNvSpPr txBox="1"/>
          <p:nvPr/>
        </p:nvSpPr>
        <p:spPr>
          <a:xfrm>
            <a:off x="4513295" y="5037465"/>
            <a:ext cx="2024921"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CEO-CIO Alignment Report</a:t>
            </a:r>
          </a:p>
        </p:txBody>
      </p:sp>
      <p:sp>
        <p:nvSpPr>
          <p:cNvPr id="34" name="Text Placeholder 7">
            <a:extLst>
              <a:ext uri="{FF2B5EF4-FFF2-40B4-BE49-F238E27FC236}">
                <a16:creationId xmlns:a16="http://schemas.microsoft.com/office/drawing/2014/main" id="{A9FC1FA2-3DC8-4C40-801A-683633BABCA8}"/>
              </a:ext>
            </a:extLst>
          </p:cNvPr>
          <p:cNvSpPr txBox="1">
            <a:spLocks/>
          </p:cNvSpPr>
          <p:nvPr/>
        </p:nvSpPr>
        <p:spPr>
          <a:xfrm>
            <a:off x="4817924" y="5702774"/>
            <a:ext cx="1558382" cy="57761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chemeClr val="tx1"/>
                </a:solidFill>
                <a:ea typeface="Roboto Condensed Light" panose="02000000000000000000" pitchFamily="2" charset="0"/>
              </a:rPr>
              <a:t>Ensure you are satisfying your most important stakeholder – the CEO.</a:t>
            </a:r>
          </a:p>
        </p:txBody>
      </p:sp>
      <p:pic>
        <p:nvPicPr>
          <p:cNvPr id="41" name="Picture 40">
            <a:extLst>
              <a:ext uri="{FF2B5EF4-FFF2-40B4-BE49-F238E27FC236}">
                <a16:creationId xmlns:a16="http://schemas.microsoft.com/office/drawing/2014/main" id="{79C4C3D9-8AA9-4B31-8597-7B76803221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03517" y="4312270"/>
            <a:ext cx="635000" cy="635000"/>
          </a:xfrm>
          <a:prstGeom prst="rect">
            <a:avLst/>
          </a:prstGeom>
        </p:spPr>
      </p:pic>
      <p:grpSp>
        <p:nvGrpSpPr>
          <p:cNvPr id="17" name="Group 16">
            <a:extLst>
              <a:ext uri="{FF2B5EF4-FFF2-40B4-BE49-F238E27FC236}">
                <a16:creationId xmlns:a16="http://schemas.microsoft.com/office/drawing/2014/main" id="{836C0A0D-8485-4FAE-BB4B-5B5F2D016800}"/>
              </a:ext>
            </a:extLst>
          </p:cNvPr>
          <p:cNvGrpSpPr/>
          <p:nvPr/>
        </p:nvGrpSpPr>
        <p:grpSpPr>
          <a:xfrm>
            <a:off x="7644911" y="4377544"/>
            <a:ext cx="2827138" cy="1996315"/>
            <a:chOff x="7644911" y="4377544"/>
            <a:chExt cx="2827138" cy="1996315"/>
          </a:xfrm>
        </p:grpSpPr>
        <p:sp>
          <p:nvSpPr>
            <p:cNvPr id="27" name="TextBox 26">
              <a:extLst>
                <a:ext uri="{FF2B5EF4-FFF2-40B4-BE49-F238E27FC236}">
                  <a16:creationId xmlns:a16="http://schemas.microsoft.com/office/drawing/2014/main" id="{452E91F2-C3D3-491F-9B7F-D9C5CECEEB8E}"/>
                </a:ext>
              </a:extLst>
            </p:cNvPr>
            <p:cNvSpPr txBox="1"/>
            <p:nvPr/>
          </p:nvSpPr>
          <p:spPr>
            <a:xfrm>
              <a:off x="7644911" y="5102739"/>
              <a:ext cx="2827138"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End User Satisfaction and Application Portfolio Assessment Report</a:t>
              </a:r>
            </a:p>
          </p:txBody>
        </p:sp>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8279289" y="5796246"/>
              <a:ext cx="1558382" cy="57761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chemeClr val="tx1"/>
                  </a:solidFill>
                  <a:ea typeface="Roboto Condensed Light" panose="02000000000000000000" pitchFamily="2" charset="0"/>
                </a:rPr>
                <a:t>Find out what users</a:t>
              </a:r>
              <a:r>
                <a:rPr lang="en-CA" sz="1100" i="1" dirty="0">
                  <a:solidFill>
                    <a:schemeClr val="tx1"/>
                  </a:solidFill>
                  <a:ea typeface="Roboto Condensed Light" panose="02000000000000000000" pitchFamily="2" charset="0"/>
                </a:rPr>
                <a:t> really</a:t>
              </a:r>
              <a:r>
                <a:rPr lang="en-CA" sz="1100" dirty="0">
                  <a:solidFill>
                    <a:schemeClr val="tx1"/>
                  </a:solidFill>
                  <a:ea typeface="Roboto Condensed Light" panose="02000000000000000000" pitchFamily="2" charset="0"/>
                </a:rPr>
                <a:t> think about IT and the apps they use.</a:t>
              </a:r>
            </a:p>
          </p:txBody>
        </p:sp>
        <p:pic>
          <p:nvPicPr>
            <p:cNvPr id="42" name="Picture 41">
              <a:extLst>
                <a:ext uri="{FF2B5EF4-FFF2-40B4-BE49-F238E27FC236}">
                  <a16:creationId xmlns:a16="http://schemas.microsoft.com/office/drawing/2014/main" id="{FB3DD354-D058-45C9-94CE-456FED0EF4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40980" y="4377544"/>
              <a:ext cx="635000" cy="635000"/>
            </a:xfrm>
            <a:prstGeom prst="rect">
              <a:avLst/>
            </a:prstGeom>
          </p:spPr>
        </p:pic>
      </p:grpSp>
      <p:pic>
        <p:nvPicPr>
          <p:cNvPr id="38" name="Picture 37">
            <a:extLst>
              <a:ext uri="{FF2B5EF4-FFF2-40B4-BE49-F238E27FC236}">
                <a16:creationId xmlns:a16="http://schemas.microsoft.com/office/drawing/2014/main" id="{1F5D4A15-1A08-456F-B032-391C5BE323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51321" y="2543581"/>
            <a:ext cx="1518530" cy="947914"/>
          </a:xfrm>
          <a:prstGeom prst="rect">
            <a:avLst/>
          </a:prstGeom>
          <a:ln>
            <a:solidFill>
              <a:schemeClr val="tx1"/>
            </a:solidFill>
          </a:ln>
        </p:spPr>
      </p:pic>
      <p:grpSp>
        <p:nvGrpSpPr>
          <p:cNvPr id="48" name="Group 47">
            <a:extLst>
              <a:ext uri="{FF2B5EF4-FFF2-40B4-BE49-F238E27FC236}">
                <a16:creationId xmlns:a16="http://schemas.microsoft.com/office/drawing/2014/main" id="{3D65F382-779F-448F-B75E-9FB20A3F9B52}"/>
              </a:ext>
            </a:extLst>
          </p:cNvPr>
          <p:cNvGrpSpPr/>
          <p:nvPr/>
        </p:nvGrpSpPr>
        <p:grpSpPr>
          <a:xfrm>
            <a:off x="6363746" y="4437121"/>
            <a:ext cx="1385090" cy="1270957"/>
            <a:chOff x="6343707" y="644021"/>
            <a:chExt cx="5661886" cy="5195341"/>
          </a:xfrm>
        </p:grpSpPr>
        <p:pic>
          <p:nvPicPr>
            <p:cNvPr id="49" name="Picture 48">
              <a:extLst>
                <a:ext uri="{FF2B5EF4-FFF2-40B4-BE49-F238E27FC236}">
                  <a16:creationId xmlns:a16="http://schemas.microsoft.com/office/drawing/2014/main" id="{F291D527-8D7F-4DC2-8B32-A53E14E166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86066" y="644021"/>
              <a:ext cx="2560320" cy="3328027"/>
            </a:xfrm>
            <a:prstGeom prst="rect">
              <a:avLst/>
            </a:prstGeom>
            <a:ln>
              <a:solidFill>
                <a:schemeClr val="tx1"/>
              </a:solidFill>
            </a:ln>
          </p:spPr>
        </p:pic>
        <p:pic>
          <p:nvPicPr>
            <p:cNvPr id="50" name="Picture 49">
              <a:extLst>
                <a:ext uri="{FF2B5EF4-FFF2-40B4-BE49-F238E27FC236}">
                  <a16:creationId xmlns:a16="http://schemas.microsoft.com/office/drawing/2014/main" id="{FC3B9244-ABB9-41CA-8B2E-D7B8987081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45273" y="2526007"/>
              <a:ext cx="2560320" cy="3313355"/>
            </a:xfrm>
            <a:prstGeom prst="rect">
              <a:avLst/>
            </a:prstGeom>
            <a:ln>
              <a:solidFill>
                <a:schemeClr val="tx1"/>
              </a:solidFill>
            </a:ln>
          </p:spPr>
        </p:pic>
        <p:pic>
          <p:nvPicPr>
            <p:cNvPr id="51" name="Picture 50">
              <a:extLst>
                <a:ext uri="{FF2B5EF4-FFF2-40B4-BE49-F238E27FC236}">
                  <a16:creationId xmlns:a16="http://schemas.microsoft.com/office/drawing/2014/main" id="{B7298249-7A6C-484A-A1BF-C7DD2BDA8A6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3707" y="1192326"/>
              <a:ext cx="2560320" cy="3330053"/>
            </a:xfrm>
            <a:prstGeom prst="rect">
              <a:avLst/>
            </a:prstGeom>
            <a:ln>
              <a:solidFill>
                <a:schemeClr val="tx1"/>
              </a:solidFill>
            </a:ln>
          </p:spPr>
        </p:pic>
        <p:pic>
          <p:nvPicPr>
            <p:cNvPr id="52" name="Picture 51">
              <a:extLst>
                <a:ext uri="{FF2B5EF4-FFF2-40B4-BE49-F238E27FC236}">
                  <a16:creationId xmlns:a16="http://schemas.microsoft.com/office/drawing/2014/main" id="{56699477-FB5D-428D-B285-9DC3103CFF9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01971" y="2058215"/>
              <a:ext cx="2788015" cy="3630718"/>
            </a:xfrm>
            <a:prstGeom prst="rect">
              <a:avLst/>
            </a:prstGeom>
            <a:ln>
              <a:solidFill>
                <a:schemeClr val="tx1"/>
              </a:solidFill>
            </a:ln>
          </p:spPr>
        </p:pic>
      </p:grpSp>
      <p:grpSp>
        <p:nvGrpSpPr>
          <p:cNvPr id="16" name="Group 15">
            <a:extLst>
              <a:ext uri="{FF2B5EF4-FFF2-40B4-BE49-F238E27FC236}">
                <a16:creationId xmlns:a16="http://schemas.microsoft.com/office/drawing/2014/main" id="{300FB1FA-1A05-444D-A06A-73FA46BC41C7}"/>
              </a:ext>
            </a:extLst>
          </p:cNvPr>
          <p:cNvGrpSpPr/>
          <p:nvPr/>
        </p:nvGrpSpPr>
        <p:grpSpPr>
          <a:xfrm>
            <a:off x="10332558" y="4376947"/>
            <a:ext cx="1451395" cy="1329697"/>
            <a:chOff x="7007469" y="1095115"/>
            <a:chExt cx="5033590" cy="4611530"/>
          </a:xfrm>
        </p:grpSpPr>
        <p:pic>
          <p:nvPicPr>
            <p:cNvPr id="53" name="Picture 52">
              <a:extLst>
                <a:ext uri="{FF2B5EF4-FFF2-40B4-BE49-F238E27FC236}">
                  <a16:creationId xmlns:a16="http://schemas.microsoft.com/office/drawing/2014/main" id="{6B5977B2-5434-44A9-BD8F-37491BAD2AF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74176" y="1095115"/>
              <a:ext cx="3966883" cy="2571008"/>
            </a:xfrm>
            <a:prstGeom prst="rect">
              <a:avLst/>
            </a:prstGeom>
            <a:ln>
              <a:solidFill>
                <a:schemeClr val="tx1"/>
              </a:solidFill>
            </a:ln>
          </p:spPr>
        </p:pic>
        <p:pic>
          <p:nvPicPr>
            <p:cNvPr id="54" name="Picture 53">
              <a:extLst>
                <a:ext uri="{FF2B5EF4-FFF2-40B4-BE49-F238E27FC236}">
                  <a16:creationId xmlns:a16="http://schemas.microsoft.com/office/drawing/2014/main" id="{B9399168-6182-4912-9E05-065391A05E6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07469" y="2035250"/>
              <a:ext cx="3967163" cy="2571008"/>
            </a:xfrm>
            <a:prstGeom prst="rect">
              <a:avLst/>
            </a:prstGeom>
            <a:ln>
              <a:solidFill>
                <a:schemeClr val="tx1"/>
              </a:solidFill>
            </a:ln>
          </p:spPr>
        </p:pic>
        <p:pic>
          <p:nvPicPr>
            <p:cNvPr id="55" name="Picture 54">
              <a:extLst>
                <a:ext uri="{FF2B5EF4-FFF2-40B4-BE49-F238E27FC236}">
                  <a16:creationId xmlns:a16="http://schemas.microsoft.com/office/drawing/2014/main" id="{BDCA6DF7-7BDE-428B-812C-FB8C91C41DD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46663" y="3135637"/>
              <a:ext cx="3975450" cy="2571008"/>
            </a:xfrm>
            <a:prstGeom prst="rect">
              <a:avLst/>
            </a:prstGeom>
            <a:ln>
              <a:solidFill>
                <a:schemeClr val="tx1"/>
              </a:solidFill>
            </a:ln>
          </p:spPr>
        </p:pic>
      </p:grpSp>
      <p:grpSp>
        <p:nvGrpSpPr>
          <p:cNvPr id="19" name="Group 18">
            <a:extLst>
              <a:ext uri="{FF2B5EF4-FFF2-40B4-BE49-F238E27FC236}">
                <a16:creationId xmlns:a16="http://schemas.microsoft.com/office/drawing/2014/main" id="{63088655-E485-48CC-A3AA-311B30D129E1}"/>
              </a:ext>
            </a:extLst>
          </p:cNvPr>
          <p:cNvGrpSpPr/>
          <p:nvPr/>
        </p:nvGrpSpPr>
        <p:grpSpPr>
          <a:xfrm>
            <a:off x="6523184" y="2450943"/>
            <a:ext cx="1429258" cy="1170867"/>
            <a:chOff x="6523184" y="2450943"/>
            <a:chExt cx="1429258" cy="1170867"/>
          </a:xfrm>
        </p:grpSpPr>
        <p:pic>
          <p:nvPicPr>
            <p:cNvPr id="56" name="Picture 55">
              <a:extLst>
                <a:ext uri="{FF2B5EF4-FFF2-40B4-BE49-F238E27FC236}">
                  <a16:creationId xmlns:a16="http://schemas.microsoft.com/office/drawing/2014/main" id="{416BC497-7A09-443F-B055-8A758A5196D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6921701" y="2523110"/>
              <a:ext cx="1030741" cy="775023"/>
            </a:xfrm>
            <a:prstGeom prst="rect">
              <a:avLst/>
            </a:prstGeom>
            <a:ln>
              <a:solidFill>
                <a:schemeClr val="tx1"/>
              </a:solidFill>
            </a:ln>
          </p:spPr>
        </p:pic>
        <p:pic>
          <p:nvPicPr>
            <p:cNvPr id="57" name="Picture 56">
              <a:extLst>
                <a:ext uri="{FF2B5EF4-FFF2-40B4-BE49-F238E27FC236}">
                  <a16:creationId xmlns:a16="http://schemas.microsoft.com/office/drawing/2014/main" id="{235F5549-FFD8-46A4-8BD6-116A6E938243}"/>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6523184" y="2450943"/>
              <a:ext cx="1033633" cy="773003"/>
            </a:xfrm>
            <a:prstGeom prst="rect">
              <a:avLst/>
            </a:prstGeom>
            <a:ln>
              <a:solidFill>
                <a:schemeClr val="tx1"/>
              </a:solidFill>
            </a:ln>
          </p:spPr>
        </p:pic>
        <p:pic>
          <p:nvPicPr>
            <p:cNvPr id="58" name="Picture 57">
              <a:extLst>
                <a:ext uri="{FF2B5EF4-FFF2-40B4-BE49-F238E27FC236}">
                  <a16:creationId xmlns:a16="http://schemas.microsoft.com/office/drawing/2014/main" id="{D8E01A90-7456-4C48-90D4-91021599931E}"/>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6731063" y="2847080"/>
              <a:ext cx="1033633" cy="774730"/>
            </a:xfrm>
            <a:prstGeom prst="rect">
              <a:avLst/>
            </a:prstGeom>
            <a:ln>
              <a:solidFill>
                <a:schemeClr val="tx1"/>
              </a:solidFill>
            </a:ln>
          </p:spPr>
        </p:pic>
      </p:grpSp>
    </p:spTree>
    <p:extLst>
      <p:ext uri="{BB962C8B-B14F-4D97-AF65-F5344CB8AC3E}">
        <p14:creationId xmlns:p14="http://schemas.microsoft.com/office/powerpoint/2010/main" val="391085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1447171081"/>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Adapt IT services to the fundamentally new needs of a remote workforce.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Initiatives that are prioritized for short-term gains and long-term business value.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Improve the business’s confidence in IT’s capability to support remote workers.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Easier communication of the strategy to the business.</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CA" sz="1600" b="0" i="0" kern="1200" dirty="0">
                          <a:solidFill>
                            <a:schemeClr val="tx1"/>
                          </a:solidFill>
                          <a:latin typeface="Roboto Condensed Light" panose="02000000000000000000" pitchFamily="2" charset="0"/>
                          <a:ea typeface="+mn-ea"/>
                          <a:cs typeface="+mn-cs"/>
                        </a:rPr>
                        <a:t>Improved service continuity and risk management.</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A more resilient and engaged workforce.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A technology toolset that is more effective for remote workers.</a:t>
                      </a:r>
                    </a:p>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chemeClr val="tx1"/>
                          </a:solidFill>
                          <a:latin typeface="Roboto Condensed Light" panose="02000000000000000000" pitchFamily="2" charset="0"/>
                          <a:ea typeface="+mn-ea"/>
                          <a:cs typeface="+mn-cs"/>
                        </a:rPr>
                        <a:t>Improved strategy and leadership for remote workers.</a:t>
                      </a:r>
                    </a:p>
                    <a:p>
                      <a:pPr marL="184150" indent="-184150" algn="l" defTabSz="914400" rtl="0" eaLnBrk="1" latinLnBrk="0" hangingPunct="1">
                        <a:lnSpc>
                          <a:spcPct val="110000"/>
                        </a:lnSpc>
                        <a:spcBef>
                          <a:spcPts val="1000"/>
                        </a:spcBef>
                        <a:buFont typeface="Arial" panose="020B0604020202020204" pitchFamily="34" charset="0"/>
                        <a:buChar char="•"/>
                      </a:pPr>
                      <a:endParaRPr lang="en-CA" sz="1600" b="0" i="0" kern="1200" dirty="0">
                        <a:solidFill>
                          <a:schemeClr val="tx1"/>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261305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6" y="1755568"/>
            <a:ext cx="4217894"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Track the value as you create a more resilient workforce</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371473" y="2743199"/>
            <a:ext cx="3694499" cy="6858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Base these metrics on the business goals most important to your stakeholders.</a:t>
            </a:r>
          </a:p>
        </p:txBody>
      </p:sp>
      <p:sp>
        <p:nvSpPr>
          <p:cNvPr id="4" name="TextBox 3">
            <a:extLst>
              <a:ext uri="{FF2B5EF4-FFF2-40B4-BE49-F238E27FC236}">
                <a16:creationId xmlns:a16="http://schemas.microsoft.com/office/drawing/2014/main" id="{E4ABD7E3-31E2-4CD1-87B3-05ED967B8BB8}"/>
              </a:ext>
            </a:extLst>
          </p:cNvPr>
          <p:cNvSpPr txBox="1"/>
          <p:nvPr/>
        </p:nvSpPr>
        <p:spPr>
          <a:xfrm>
            <a:off x="354106" y="4217482"/>
            <a:ext cx="7191913" cy="2254754"/>
          </a:xfrm>
          <a:prstGeom prst="rect">
            <a:avLst/>
          </a:prstGeom>
          <a:solidFill>
            <a:schemeClr val="bg1"/>
          </a:solidFill>
          <a:ln>
            <a:solidFill>
              <a:schemeClr val="tx1"/>
            </a:solidFill>
          </a:ln>
        </p:spPr>
        <p:txBody>
          <a:bodyPr wrap="square" lIns="182880" tIns="91440" rIns="182880" bIns="91440" numCol="2" spcCol="360000" rtlCol="0">
            <a:noAutofit/>
          </a:bodyPr>
          <a:lstStyle/>
          <a:p>
            <a:pPr marL="171450" indent="-171450" fontAlgn="ctr">
              <a:lnSpc>
                <a:spcPct val="110000"/>
              </a:lnSpc>
              <a:spcBef>
                <a:spcPts val="1000"/>
              </a:spcBef>
              <a:buFont typeface="Arial" panose="020B0604020202020204" pitchFamily="34" charset="0"/>
              <a:buChar char="•"/>
            </a:pPr>
            <a:r>
              <a:rPr lang="en-US" sz="1200" dirty="0"/>
              <a:t>% of deployed devices that are centrally managed</a:t>
            </a:r>
          </a:p>
          <a:p>
            <a:pPr marL="171450" indent="-171450" fontAlgn="ctr">
              <a:lnSpc>
                <a:spcPct val="110000"/>
              </a:lnSpc>
              <a:spcBef>
                <a:spcPts val="1000"/>
              </a:spcBef>
              <a:buFont typeface="Arial" panose="020B0604020202020204" pitchFamily="34" charset="0"/>
              <a:buChar char="•"/>
            </a:pPr>
            <a:r>
              <a:rPr lang="en-US" sz="1200" dirty="0"/>
              <a:t>% of bring your own devices (BYODs) that meet security standards</a:t>
            </a:r>
          </a:p>
          <a:p>
            <a:pPr marL="171450" indent="-171450" fontAlgn="ctr">
              <a:lnSpc>
                <a:spcPct val="110000"/>
              </a:lnSpc>
              <a:spcBef>
                <a:spcPts val="1000"/>
              </a:spcBef>
              <a:buFont typeface="Arial" panose="020B0604020202020204" pitchFamily="34" charset="0"/>
              <a:buChar char="•"/>
            </a:pPr>
            <a:r>
              <a:rPr lang="en-US" sz="1200" dirty="0"/>
              <a:t>% of deployed devices that have been discovered</a:t>
            </a:r>
          </a:p>
          <a:p>
            <a:pPr marL="171450" indent="-171450" fontAlgn="ctr">
              <a:lnSpc>
                <a:spcPct val="110000"/>
              </a:lnSpc>
              <a:spcBef>
                <a:spcPts val="1000"/>
              </a:spcBef>
              <a:buFont typeface="Arial" panose="020B0604020202020204" pitchFamily="34" charset="0"/>
              <a:buChar char="•"/>
            </a:pPr>
            <a:r>
              <a:rPr lang="en-US" sz="1200" dirty="0"/>
              <a:t># of customer services that are supported by work-from-anywhere strategy</a:t>
            </a:r>
          </a:p>
          <a:p>
            <a:pPr marL="171450" indent="-171450" fontAlgn="ctr">
              <a:lnSpc>
                <a:spcPct val="110000"/>
              </a:lnSpc>
              <a:spcBef>
                <a:spcPts val="1000"/>
              </a:spcBef>
              <a:buFont typeface="Arial" panose="020B0604020202020204" pitchFamily="34" charset="0"/>
              <a:buChar char="•"/>
            </a:pPr>
            <a:r>
              <a:rPr lang="en-US" sz="1200" dirty="0"/>
              <a:t>Trends in revenue by division</a:t>
            </a:r>
          </a:p>
          <a:p>
            <a:pPr marL="171450" indent="-171450">
              <a:lnSpc>
                <a:spcPct val="110000"/>
              </a:lnSpc>
              <a:spcBef>
                <a:spcPts val="1000"/>
              </a:spcBef>
              <a:buFont typeface="Arial" panose="020B0604020202020204" pitchFamily="34" charset="0"/>
              <a:buChar char="•"/>
            </a:pPr>
            <a:r>
              <a:rPr lang="en-US" sz="1200" dirty="0"/>
              <a:t>Output volume, month over month</a:t>
            </a:r>
          </a:p>
          <a:p>
            <a:pPr marL="171450" indent="-171450">
              <a:lnSpc>
                <a:spcPct val="110000"/>
              </a:lnSpc>
              <a:spcBef>
                <a:spcPts val="1000"/>
              </a:spcBef>
              <a:buFont typeface="Arial" panose="020B0604020202020204" pitchFamily="34" charset="0"/>
              <a:buChar char="•"/>
            </a:pPr>
            <a:r>
              <a:rPr lang="en-US" sz="1200" dirty="0"/>
              <a:t>% of business processes that can be performed remotely</a:t>
            </a:r>
          </a:p>
          <a:p>
            <a:pPr marL="171450" indent="-171450">
              <a:lnSpc>
                <a:spcPct val="110000"/>
              </a:lnSpc>
              <a:spcBef>
                <a:spcPts val="1000"/>
              </a:spcBef>
              <a:buFont typeface="Arial" panose="020B0604020202020204" pitchFamily="34" charset="0"/>
              <a:buChar char="•"/>
            </a:pPr>
            <a:r>
              <a:rPr lang="en-US" sz="1200" dirty="0"/>
              <a:t>% of tier 1 and tier 2 business processes that can be performed remotely</a:t>
            </a:r>
          </a:p>
          <a:p>
            <a:pPr marL="171450" indent="-171450" fontAlgn="ctr">
              <a:lnSpc>
                <a:spcPct val="110000"/>
              </a:lnSpc>
              <a:spcBef>
                <a:spcPts val="1000"/>
              </a:spcBef>
              <a:buFont typeface="Arial" panose="020B0604020202020204" pitchFamily="34" charset="0"/>
              <a:buChar char="•"/>
            </a:pPr>
            <a:r>
              <a:rPr lang="en-US" sz="1200" dirty="0"/>
              <a:t>Average cost of each online self-service transaction</a:t>
            </a:r>
          </a:p>
          <a:p>
            <a:pPr marL="171450" indent="-171450" fontAlgn="ctr">
              <a:lnSpc>
                <a:spcPct val="110000"/>
              </a:lnSpc>
              <a:spcBef>
                <a:spcPts val="1000"/>
              </a:spcBef>
              <a:buFont typeface="Arial" panose="020B0604020202020204" pitchFamily="34" charset="0"/>
              <a:buChar char="•"/>
            </a:pPr>
            <a:r>
              <a:rPr lang="en-US" sz="1200" dirty="0"/>
              <a:t>% revenue from online transactions versus in-store transactions</a:t>
            </a:r>
          </a:p>
        </p:txBody>
      </p:sp>
      <p:sp>
        <p:nvSpPr>
          <p:cNvPr id="17" name="Speech Bubble: Rectangle 16">
            <a:extLst>
              <a:ext uri="{FF2B5EF4-FFF2-40B4-BE49-F238E27FC236}">
                <a16:creationId xmlns:a16="http://schemas.microsoft.com/office/drawing/2014/main" id="{1F243873-2F8C-4B40-BED4-26AFABB4088D}"/>
              </a:ext>
            </a:extLst>
          </p:cNvPr>
          <p:cNvSpPr/>
          <p:nvPr/>
        </p:nvSpPr>
        <p:spPr>
          <a:xfrm>
            <a:off x="4997481" y="2573871"/>
            <a:ext cx="2548538" cy="1352062"/>
          </a:xfrm>
          <a:prstGeom prst="wedgeRectCallout">
            <a:avLst>
              <a:gd name="adj1" fmla="val 23093"/>
              <a:gd name="adj2" fmla="val 74787"/>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ts val="1800"/>
              </a:lnSpc>
              <a:spcBef>
                <a:spcPts val="1000"/>
              </a:spcBef>
            </a:pPr>
            <a:r>
              <a:rPr lang="en-US" sz="1400" dirty="0">
                <a:solidFill>
                  <a:srgbClr val="000000"/>
                </a:solidFill>
                <a:latin typeface="Roboto Condensed Light" panose="02000000000000000000" pitchFamily="2" charset="0"/>
              </a:rPr>
              <a:t>I</a:t>
            </a:r>
            <a:r>
              <a:rPr lang="en-CA" sz="1400" dirty="0">
                <a:solidFill>
                  <a:srgbClr val="000000"/>
                </a:solidFill>
                <a:latin typeface="Roboto Condensed Light" panose="02000000000000000000" pitchFamily="2" charset="0"/>
              </a:rPr>
              <a:t>n phase 1 of this blueprint, we will help you establish SMART success metrics (such as these) that are relevant to your stakeholders.</a:t>
            </a:r>
          </a:p>
        </p:txBody>
      </p:sp>
      <p:graphicFrame>
        <p:nvGraphicFramePr>
          <p:cNvPr id="8" name="Chart 7">
            <a:extLst>
              <a:ext uri="{FF2B5EF4-FFF2-40B4-BE49-F238E27FC236}">
                <a16:creationId xmlns:a16="http://schemas.microsoft.com/office/drawing/2014/main" id="{DE31FE1B-C72B-4A88-8A3F-2D08FAD168E2}"/>
              </a:ext>
            </a:extLst>
          </p:cNvPr>
          <p:cNvGraphicFramePr/>
          <p:nvPr>
            <p:extLst>
              <p:ext uri="{D42A27DB-BD31-4B8C-83A1-F6EECF244321}">
                <p14:modId xmlns:p14="http://schemas.microsoft.com/office/powerpoint/2010/main" val="3462603315"/>
              </p:ext>
            </p:extLst>
          </p:nvPr>
        </p:nvGraphicFramePr>
        <p:xfrm>
          <a:off x="8395872" y="1263512"/>
          <a:ext cx="3414468" cy="4330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455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16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dirty="0"/>
              <a:t>Table of Contents</a:t>
            </a:r>
          </a:p>
        </p:txBody>
      </p:sp>
      <p:sp>
        <p:nvSpPr>
          <p:cNvPr id="8" name="Text Placeholder 5">
            <a:extLst>
              <a:ext uri="{FF2B5EF4-FFF2-40B4-BE49-F238E27FC236}">
                <a16:creationId xmlns:a16="http://schemas.microsoft.com/office/drawing/2014/main" id="{6E324E48-8535-4169-BC50-6AAC6D2E0D9F}"/>
              </a:ext>
            </a:extLst>
          </p:cNvPr>
          <p:cNvSpPr>
            <a:spLocks noGrp="1"/>
          </p:cNvSpPr>
          <p:nvPr>
            <p:ph type="body" sz="quarter" idx="12"/>
          </p:nvPr>
        </p:nvSpPr>
        <p:spPr>
          <a:xfrm>
            <a:off x="4260851" y="1713470"/>
            <a:ext cx="7424643" cy="4149448"/>
          </a:xfrm>
        </p:spPr>
        <p:txBody>
          <a:bodyPr>
            <a:normAutofit fontScale="85000" lnSpcReduction="10000"/>
          </a:bodyPr>
          <a:lstStyle/>
          <a:p>
            <a:pPr marL="460375" indent="-450850">
              <a:spcAft>
                <a:spcPts val="800"/>
              </a:spcAft>
            </a:pPr>
            <a:r>
              <a:rPr lang="en-US" dirty="0">
                <a:solidFill>
                  <a:srgbClr val="2576B7"/>
                </a:solidFill>
              </a:rPr>
              <a:t>3</a:t>
            </a:r>
            <a:r>
              <a:rPr lang="en-US" sz="1600" dirty="0"/>
              <a:t>	</a:t>
            </a:r>
            <a:r>
              <a:rPr lang="en-US" dirty="0"/>
              <a:t>Analyst Perspective</a:t>
            </a:r>
          </a:p>
          <a:p>
            <a:pPr marL="460375" indent="-450850">
              <a:spcAft>
                <a:spcPts val="800"/>
              </a:spcAft>
            </a:pPr>
            <a:r>
              <a:rPr lang="en-CA" sz="1600" dirty="0">
                <a:solidFill>
                  <a:srgbClr val="2576B7"/>
                </a:solidFill>
              </a:rPr>
              <a:t>4</a:t>
            </a:r>
            <a:r>
              <a:rPr lang="en-CA" sz="1600" dirty="0"/>
              <a:t>	Executive Summary</a:t>
            </a:r>
            <a:endParaRPr lang="en-US" sz="1600" dirty="0"/>
          </a:p>
          <a:p>
            <a:pPr marL="460375" indent="-450850">
              <a:spcAft>
                <a:spcPts val="800"/>
              </a:spcAft>
            </a:pPr>
            <a:r>
              <a:rPr lang="en-CA" sz="1600" dirty="0">
                <a:solidFill>
                  <a:srgbClr val="2576B7"/>
                </a:solidFill>
              </a:rPr>
              <a:t>5</a:t>
            </a:r>
            <a:r>
              <a:rPr lang="en-CA" sz="1600" dirty="0"/>
              <a:t>	Executive Brief</a:t>
            </a:r>
          </a:p>
          <a:p>
            <a:pPr marL="460375" indent="-450850">
              <a:spcAft>
                <a:spcPts val="800"/>
              </a:spcAft>
            </a:pPr>
            <a:r>
              <a:rPr lang="en-US" sz="1600" dirty="0">
                <a:solidFill>
                  <a:schemeClr val="accent1"/>
                </a:solidFill>
              </a:rPr>
              <a:t>11</a:t>
            </a:r>
            <a:r>
              <a:rPr lang="en-US" sz="1600" dirty="0"/>
              <a:t>	Info-Tech’s Approach</a:t>
            </a:r>
          </a:p>
          <a:p>
            <a:pPr marL="460375" indent="-450850">
              <a:spcAft>
                <a:spcPts val="800"/>
              </a:spcAft>
            </a:pPr>
            <a:r>
              <a:rPr lang="en-US" sz="1600" dirty="0">
                <a:solidFill>
                  <a:schemeClr val="accent1"/>
                </a:solidFill>
              </a:rPr>
              <a:t>22</a:t>
            </a:r>
            <a:r>
              <a:rPr lang="en-US" sz="1600" dirty="0"/>
              <a:t>	Phase 1: Define a Target State</a:t>
            </a:r>
          </a:p>
          <a:p>
            <a:pPr marL="460375" indent="-450850">
              <a:spcAft>
                <a:spcPts val="800"/>
              </a:spcAft>
            </a:pPr>
            <a:r>
              <a:rPr lang="en-US" sz="1600" dirty="0">
                <a:solidFill>
                  <a:schemeClr val="accent1"/>
                </a:solidFill>
              </a:rPr>
              <a:t>23</a:t>
            </a:r>
            <a:r>
              <a:rPr lang="en-US" sz="1600" dirty="0"/>
              <a:t>	Step 1.1: Identify Business-Aligned Benefits</a:t>
            </a:r>
          </a:p>
          <a:p>
            <a:pPr marL="460375" indent="-450850">
              <a:spcAft>
                <a:spcPts val="800"/>
              </a:spcAft>
            </a:pPr>
            <a:r>
              <a:rPr lang="en-US" sz="1600" dirty="0">
                <a:solidFill>
                  <a:schemeClr val="accent1"/>
                </a:solidFill>
              </a:rPr>
              <a:t>31</a:t>
            </a:r>
            <a:r>
              <a:rPr lang="en-US" sz="1600" dirty="0"/>
              <a:t>	Step 1.2: Build a Work-From-Anywhere Value Proposition</a:t>
            </a:r>
          </a:p>
          <a:p>
            <a:pPr marL="460375" indent="-450850">
              <a:spcAft>
                <a:spcPts val="800"/>
              </a:spcAft>
            </a:pPr>
            <a:r>
              <a:rPr lang="en-US" dirty="0">
                <a:solidFill>
                  <a:schemeClr val="accent1"/>
                </a:solidFill>
              </a:rPr>
              <a:t>40</a:t>
            </a:r>
            <a:r>
              <a:rPr lang="en-US" sz="1600" dirty="0"/>
              <a:t>	Phase 2: Analyze Current Fitness</a:t>
            </a:r>
          </a:p>
          <a:p>
            <a:pPr marL="460375" indent="-450850">
              <a:spcAft>
                <a:spcPts val="800"/>
              </a:spcAft>
            </a:pPr>
            <a:r>
              <a:rPr lang="en-US" sz="1600" dirty="0">
                <a:solidFill>
                  <a:schemeClr val="accent1"/>
                </a:solidFill>
              </a:rPr>
              <a:t>41</a:t>
            </a:r>
            <a:r>
              <a:rPr lang="en-US" sz="1600" dirty="0"/>
              <a:t>	Step 2.1: Perform a Retrospective of Your Current Work-From-Anywhere Capabilities</a:t>
            </a:r>
          </a:p>
          <a:p>
            <a:pPr marL="460375" indent="-450850">
              <a:spcAft>
                <a:spcPts val="800"/>
              </a:spcAft>
            </a:pPr>
            <a:r>
              <a:rPr lang="en-US" sz="1600" dirty="0">
                <a:solidFill>
                  <a:schemeClr val="accent1"/>
                </a:solidFill>
              </a:rPr>
              <a:t>44</a:t>
            </a:r>
            <a:r>
              <a:rPr lang="en-US" sz="1600" dirty="0"/>
              <a:t>	Step 2.2: Benchmark the Current Organizational Satisfaction with IT</a:t>
            </a:r>
          </a:p>
          <a:p>
            <a:pPr marL="460375" indent="-450850">
              <a:spcAft>
                <a:spcPts val="800"/>
              </a:spcAft>
            </a:pPr>
            <a:r>
              <a:rPr lang="en-US" sz="1600" dirty="0">
                <a:solidFill>
                  <a:schemeClr val="accent1"/>
                </a:solidFill>
              </a:rPr>
              <a:t>47</a:t>
            </a:r>
            <a:r>
              <a:rPr lang="en-US" sz="1600" dirty="0"/>
              <a:t>	Phase 3: Build a Work-From-Anywhere Roadmap</a:t>
            </a:r>
          </a:p>
          <a:p>
            <a:pPr marL="460375" indent="-450850">
              <a:spcAft>
                <a:spcPts val="800"/>
              </a:spcAft>
            </a:pPr>
            <a:r>
              <a:rPr lang="en-US" sz="1600" dirty="0">
                <a:solidFill>
                  <a:schemeClr val="accent1"/>
                </a:solidFill>
              </a:rPr>
              <a:t>48</a:t>
            </a:r>
            <a:r>
              <a:rPr lang="en-US" sz="1600" dirty="0"/>
              <a:t>	Step 3.1: Brainstorm a long list of Initiatives</a:t>
            </a:r>
          </a:p>
          <a:p>
            <a:pPr marL="460375" indent="-450850">
              <a:spcAft>
                <a:spcPts val="800"/>
              </a:spcAft>
            </a:pPr>
            <a:r>
              <a:rPr lang="en-US" sz="1600" dirty="0">
                <a:solidFill>
                  <a:schemeClr val="accent1"/>
                </a:solidFill>
              </a:rPr>
              <a:t>51</a:t>
            </a:r>
            <a:r>
              <a:rPr lang="en-US" sz="1600" dirty="0"/>
              <a:t>	Step 3.2: Review Info-Tech’s other Blueprints</a:t>
            </a:r>
          </a:p>
          <a:p>
            <a:pPr marL="460375" indent="-450850">
              <a:spcAft>
                <a:spcPts val="800"/>
              </a:spcAft>
            </a:pPr>
            <a:r>
              <a:rPr lang="en-US" sz="1600" dirty="0">
                <a:solidFill>
                  <a:schemeClr val="accent1"/>
                </a:solidFill>
              </a:rPr>
              <a:t>57</a:t>
            </a:r>
            <a:r>
              <a:rPr lang="en-US" sz="1600" dirty="0"/>
              <a:t>	Step 3.3: Place the initiatives on a timeline</a:t>
            </a:r>
          </a:p>
          <a:p>
            <a:pPr marL="460375" indent="-450850">
              <a:spcAft>
                <a:spcPts val="800"/>
              </a:spcAft>
            </a:pPr>
            <a:r>
              <a:rPr lang="en-CA" sz="1600" dirty="0">
                <a:solidFill>
                  <a:srgbClr val="2576B7"/>
                </a:solidFill>
              </a:rPr>
              <a:t>64</a:t>
            </a:r>
            <a:r>
              <a:rPr lang="en-CA" sz="1600" dirty="0"/>
              <a:t>	</a:t>
            </a:r>
            <a:r>
              <a:rPr lang="en-US" sz="1600" dirty="0"/>
              <a:t>Summary of Accomplishment</a:t>
            </a:r>
          </a:p>
          <a:p>
            <a:pPr marL="460375" indent="-450850">
              <a:spcAft>
                <a:spcPts val="800"/>
              </a:spcAft>
            </a:pPr>
            <a:r>
              <a:rPr lang="en-CA" dirty="0">
                <a:solidFill>
                  <a:srgbClr val="2576B7"/>
                </a:solidFill>
              </a:rPr>
              <a:t>66</a:t>
            </a:r>
            <a:r>
              <a:rPr lang="en-CA" sz="1600" dirty="0"/>
              <a:t>	</a:t>
            </a:r>
            <a:r>
              <a:rPr lang="en-CA" dirty="0"/>
              <a:t>Additional </a:t>
            </a:r>
            <a:r>
              <a:rPr lang="en-US" sz="1600" dirty="0"/>
              <a:t>Support</a:t>
            </a:r>
          </a:p>
          <a:p>
            <a:pPr marL="460375" indent="-450850">
              <a:spcAft>
                <a:spcPts val="800"/>
              </a:spcAft>
            </a:pPr>
            <a:r>
              <a:rPr lang="en-CA" sz="1600" dirty="0">
                <a:solidFill>
                  <a:srgbClr val="2576B7"/>
                </a:solidFill>
              </a:rPr>
              <a:t>68</a:t>
            </a:r>
            <a:r>
              <a:rPr lang="en-CA" sz="1600" dirty="0"/>
              <a:t>	</a:t>
            </a:r>
            <a:r>
              <a:rPr lang="en-US" sz="1600" dirty="0"/>
              <a:t>Bibliography</a:t>
            </a:r>
          </a:p>
        </p:txBody>
      </p:sp>
    </p:spTree>
    <p:extLst>
      <p:ext uri="{BB962C8B-B14F-4D97-AF65-F5344CB8AC3E}">
        <p14:creationId xmlns:p14="http://schemas.microsoft.com/office/powerpoint/2010/main" val="2487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20</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graphicFrame>
        <p:nvGraphicFramePr>
          <p:cNvPr id="7" name="Diagram 6">
            <a:extLst>
              <a:ext uri="{FF2B5EF4-FFF2-40B4-BE49-F238E27FC236}">
                <a16:creationId xmlns:a16="http://schemas.microsoft.com/office/drawing/2014/main" id="{B8CCC49A-D6A3-43EE-9C49-CA6B950D6A07}"/>
              </a:ext>
            </a:extLst>
          </p:cNvPr>
          <p:cNvGraphicFramePr/>
          <p:nvPr>
            <p:custDataLst>
              <p:tags r:id="rId5"/>
            </p:custDataLst>
            <p:extLst>
              <p:ext uri="{D42A27DB-BD31-4B8C-83A1-F6EECF244321}">
                <p14:modId xmlns:p14="http://schemas.microsoft.com/office/powerpoint/2010/main" val="2716112856"/>
              </p:ext>
            </p:extLst>
          </p:nvPr>
        </p:nvGraphicFramePr>
        <p:xfrm>
          <a:off x="309838" y="2196728"/>
          <a:ext cx="8646551" cy="807058"/>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6"/>
            </p:custDataLst>
          </p:nvPr>
        </p:nvPicPr>
        <p:blipFill>
          <a:blip r:embed="rId31" cstate="screen">
            <a:extLst>
              <a:ext uri="{28A0092B-C50C-407E-A947-70E740481C1C}">
                <a14:useLocalDpi xmlns:a14="http://schemas.microsoft.com/office/drawing/2010/main"/>
              </a:ext>
            </a:extLst>
          </a:blip>
          <a:stretch>
            <a:fillRect/>
          </a:stretch>
        </p:blipFill>
        <p:spPr>
          <a:xfrm>
            <a:off x="3278843"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7"/>
            </p:custDataLst>
          </p:nvPr>
        </p:nvSpPr>
        <p:spPr>
          <a:xfrm>
            <a:off x="3764795" y="3315409"/>
            <a:ext cx="1980550"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Assess current  </a:t>
            </a:r>
            <a:r>
              <a:rPr lang="en-US" sz="1400" dirty="0">
                <a:solidFill>
                  <a:srgbClr val="000000"/>
                </a:solidFill>
                <a:latin typeface="Roboto Condensed Light" panose="02000000000000000000" pitchFamily="2" charset="0"/>
                <a:ea typeface="Roboto Condensed Light" panose="02000000000000000000" pitchFamily="2" charset="0"/>
              </a:rPr>
              <a:t>fitness and satisfaction</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p:txBody>
      </p:sp>
      <p:cxnSp>
        <p:nvCxnSpPr>
          <p:cNvPr id="12" name="Straight Connector 11">
            <a:extLst>
              <a:ext uri="{FF2B5EF4-FFF2-40B4-BE49-F238E27FC236}">
                <a16:creationId xmlns:a16="http://schemas.microsoft.com/office/drawing/2014/main" id="{8BC4D908-63E3-4DF4-BF38-40DDD2D98765}"/>
              </a:ext>
            </a:extLst>
          </p:cNvPr>
          <p:cNvCxnSpPr>
            <a:stCxn id="9" idx="2"/>
            <a:endCxn id="13" idx="0"/>
          </p:cNvCxnSpPr>
          <p:nvPr>
            <p:custDataLst>
              <p:tags r:id="rId8"/>
            </p:custDataLst>
          </p:nvPr>
        </p:nvCxnSpPr>
        <p:spPr>
          <a:xfrm flipH="1">
            <a:off x="3531408" y="3789406"/>
            <a:ext cx="7912" cy="61191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21F6F67-AB2F-4087-9A7A-78D6B956A59F}"/>
              </a:ext>
            </a:extLst>
          </p:cNvPr>
          <p:cNvSpPr/>
          <p:nvPr>
            <p:custDataLst>
              <p:tags r:id="rId9"/>
            </p:custDataLst>
          </p:nvPr>
        </p:nvSpPr>
        <p:spPr>
          <a:xfrm>
            <a:off x="3764795" y="4412762"/>
            <a:ext cx="2090882"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Review your fitness results.</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0"/>
            </p:custDataLst>
          </p:nvPr>
        </p:nvPicPr>
        <p:blipFill>
          <a:blip r:embed="rId31" cstate="screen">
            <a:extLst>
              <a:ext uri="{28A0092B-C50C-407E-A947-70E740481C1C}">
                <a14:useLocalDpi xmlns:a14="http://schemas.microsoft.com/office/drawing/2010/main"/>
              </a:ext>
            </a:extLst>
          </a:blip>
          <a:stretch>
            <a:fillRect/>
          </a:stretch>
        </p:blipFill>
        <p:spPr>
          <a:xfrm>
            <a:off x="3270931" y="4401321"/>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1"/>
            </p:custDataLst>
          </p:nvPr>
        </p:nvPicPr>
        <p:blipFill>
          <a:blip r:embed="rId31" cstate="screen">
            <a:extLst>
              <a:ext uri="{28A0092B-C50C-407E-A947-70E740481C1C}">
                <a14:useLocalDpi xmlns:a14="http://schemas.microsoft.com/office/drawing/2010/main"/>
              </a:ext>
            </a:extLst>
          </a:blip>
          <a:stretch>
            <a:fillRect/>
          </a:stretch>
        </p:blipFill>
        <p:spPr>
          <a:xfrm>
            <a:off x="6167775" y="331540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2"/>
            </p:custDataLst>
          </p:nvPr>
        </p:nvSpPr>
        <p:spPr>
          <a:xfrm>
            <a:off x="6653726" y="3362365"/>
            <a:ext cx="2116655"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a:t>
            </a:r>
            <a:r>
              <a:rPr kumimoji="0" lang="en-US"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Identify </a:t>
            </a:r>
            <a:r>
              <a:rPr lang="en-US" sz="1400" dirty="0">
                <a:solidFill>
                  <a:srgbClr val="000000"/>
                </a:solidFill>
                <a:latin typeface="Roboto Condensed Light" panose="02000000000000000000" pitchFamily="2" charset="0"/>
                <a:ea typeface="Roboto Condensed Light" panose="02000000000000000000" pitchFamily="2" charset="0"/>
              </a:rPr>
              <a:t>the strategy’s scope.</a:t>
            </a:r>
            <a:endParaRPr lang="en-CA" sz="1400" dirty="0">
              <a:solidFill>
                <a:srgbClr val="000000"/>
              </a:solidFill>
              <a:latin typeface="Roboto Condensed Light" panose="02000000000000000000" pitchFamily="2" charset="0"/>
              <a:ea typeface="Roboto Condensed Light" panose="02000000000000000000" pitchFamily="2" charset="0"/>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3"/>
            </p:custDataLst>
          </p:nvPr>
        </p:nvCxnSpPr>
        <p:spPr>
          <a:xfrm>
            <a:off x="6428252" y="3836362"/>
            <a:ext cx="0" cy="28699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800CA0-031A-458F-90E4-1C272CCDB6E4}"/>
              </a:ext>
            </a:extLst>
          </p:cNvPr>
          <p:cNvSpPr/>
          <p:nvPr>
            <p:custDataLst>
              <p:tags r:id="rId14"/>
            </p:custDataLst>
          </p:nvPr>
        </p:nvSpPr>
        <p:spPr>
          <a:xfrm>
            <a:off x="6653726" y="4134802"/>
            <a:ext cx="1839028"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Create initiative profiles.</a:t>
            </a:r>
          </a:p>
        </p:txBody>
      </p: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5"/>
            </p:custDataLst>
          </p:nvPr>
        </p:nvPicPr>
        <p:blipFill>
          <a:blip r:embed="rId31" cstate="screen">
            <a:extLst>
              <a:ext uri="{28A0092B-C50C-407E-A947-70E740481C1C}">
                <a14:useLocalDpi xmlns:a14="http://schemas.microsoft.com/office/drawing/2010/main"/>
              </a:ext>
            </a:extLst>
          </a:blip>
          <a:stretch>
            <a:fillRect/>
          </a:stretch>
        </p:blipFill>
        <p:spPr>
          <a:xfrm>
            <a:off x="6167775" y="4123361"/>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16"/>
            </p:custDataLst>
          </p:nvPr>
        </p:nvPicPr>
        <p:blipFill>
          <a:blip r:embed="rId31" cstate="screen">
            <a:extLst>
              <a:ext uri="{28A0092B-C50C-407E-A947-70E740481C1C}">
                <a14:useLocalDpi xmlns:a14="http://schemas.microsoft.com/office/drawing/2010/main"/>
              </a:ext>
            </a:extLst>
          </a:blip>
          <a:stretch>
            <a:fillRect/>
          </a:stretch>
        </p:blipFill>
        <p:spPr>
          <a:xfrm>
            <a:off x="6167775" y="4895798"/>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17"/>
            </p:custDataLst>
          </p:nvPr>
        </p:nvSpPr>
        <p:spPr>
          <a:xfrm>
            <a:off x="6653726" y="4942753"/>
            <a:ext cx="1968370"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Identify and prioritize improvements. </a:t>
            </a:r>
          </a:p>
        </p:txBody>
      </p:sp>
      <p:sp>
        <p:nvSpPr>
          <p:cNvPr id="26" name="Rectangle 25">
            <a:extLst>
              <a:ext uri="{FF2B5EF4-FFF2-40B4-BE49-F238E27FC236}">
                <a16:creationId xmlns:a16="http://schemas.microsoft.com/office/drawing/2014/main" id="{00B56B9E-6653-467B-918F-AD7214396EEF}"/>
              </a:ext>
            </a:extLst>
          </p:cNvPr>
          <p:cNvSpPr/>
          <p:nvPr>
            <p:custDataLst>
              <p:tags r:id="rId18"/>
            </p:custDataLst>
          </p:nvPr>
        </p:nvSpPr>
        <p:spPr>
          <a:xfrm>
            <a:off x="6653726" y="5715190"/>
            <a:ext cx="2030237"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#9:</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Summarize results and plan next steps.</a:t>
            </a:r>
          </a:p>
        </p:txBody>
      </p: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19"/>
            </p:custDataLst>
          </p:nvPr>
        </p:nvPicPr>
        <p:blipFill>
          <a:blip r:embed="rId31" cstate="screen">
            <a:extLst>
              <a:ext uri="{28A0092B-C50C-407E-A947-70E740481C1C}">
                <a14:useLocalDpi xmlns:a14="http://schemas.microsoft.com/office/drawing/2010/main"/>
              </a:ext>
            </a:extLst>
          </a:blip>
          <a:stretch>
            <a:fillRect/>
          </a:stretch>
        </p:blipFill>
        <p:spPr>
          <a:xfrm>
            <a:off x="6167775" y="5703749"/>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0"/>
            </p:custDataLst>
          </p:nvPr>
        </p:nvSpPr>
        <p:spPr>
          <a:xfrm>
            <a:off x="9423238" y="943806"/>
            <a:ext cx="2693370" cy="4662118"/>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typical GI is between eight to </a:t>
            </a:r>
            <a:r>
              <a:rPr lang="en-US" sz="2000" spc="-30" dirty="0">
                <a:solidFill>
                  <a:srgbClr val="FFFFFF"/>
                </a:solidFill>
                <a:latin typeface="Montserrat Medium" pitchFamily="2" charset="77"/>
                <a:cs typeface="Arial Narrow"/>
              </a:rPr>
              <a:t>twelve</a:t>
            </a: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 calls over the course of four to six months.</a:t>
            </a:r>
          </a:p>
        </p:txBody>
      </p:sp>
      <p:sp>
        <p:nvSpPr>
          <p:cNvPr id="33" name="Rectangle 32">
            <a:extLst>
              <a:ext uri="{FF2B5EF4-FFF2-40B4-BE49-F238E27FC236}">
                <a16:creationId xmlns:a16="http://schemas.microsoft.com/office/drawing/2014/main" id="{E0DC041D-F913-42F9-9553-B8DC1CF0CF6D}"/>
              </a:ext>
            </a:extLst>
          </p:cNvPr>
          <p:cNvSpPr/>
          <p:nvPr>
            <p:custDataLst>
              <p:tags r:id="rId21"/>
            </p:custDataLst>
          </p:nvPr>
        </p:nvSpPr>
        <p:spPr>
          <a:xfrm>
            <a:off x="745785" y="4377137"/>
            <a:ext cx="1959214"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Design IT’s value proposition for work-from-anywhere.</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34" name="Picture 33">
            <a:extLst>
              <a:ext uri="{FF2B5EF4-FFF2-40B4-BE49-F238E27FC236}">
                <a16:creationId xmlns:a16="http://schemas.microsoft.com/office/drawing/2014/main" id="{582F4209-0656-4856-AD76-B326DDB3D007}"/>
              </a:ext>
            </a:extLst>
          </p:cNvPr>
          <p:cNvPicPr>
            <a:picLocks noChangeAspect="1"/>
          </p:cNvPicPr>
          <p:nvPr>
            <p:custDataLst>
              <p:tags r:id="rId22"/>
            </p:custDataLst>
          </p:nvPr>
        </p:nvPicPr>
        <p:blipFill>
          <a:blip r:embed="rId31" cstate="screen">
            <a:extLst>
              <a:ext uri="{28A0092B-C50C-407E-A947-70E740481C1C}">
                <a14:useLocalDpi xmlns:a14="http://schemas.microsoft.com/office/drawing/2010/main"/>
              </a:ext>
            </a:extLst>
          </a:blip>
          <a:stretch>
            <a:fillRect/>
          </a:stretch>
        </p:blipFill>
        <p:spPr>
          <a:xfrm>
            <a:off x="259833" y="4365696"/>
            <a:ext cx="520953" cy="520953"/>
          </a:xfrm>
          <a:prstGeom prst="rect">
            <a:avLst/>
          </a:prstGeom>
        </p:spPr>
      </p:pic>
      <p:cxnSp>
        <p:nvCxnSpPr>
          <p:cNvPr id="43" name="Straight Connector 42">
            <a:extLst>
              <a:ext uri="{FF2B5EF4-FFF2-40B4-BE49-F238E27FC236}">
                <a16:creationId xmlns:a16="http://schemas.microsoft.com/office/drawing/2014/main" id="{BC07DA64-B520-4E69-BFEB-4E3E21C350AA}"/>
              </a:ext>
            </a:extLst>
          </p:cNvPr>
          <p:cNvCxnSpPr>
            <a:cxnSpLocks/>
            <a:stCxn id="32" idx="2"/>
            <a:endCxn id="34" idx="0"/>
          </p:cNvCxnSpPr>
          <p:nvPr/>
        </p:nvCxnSpPr>
        <p:spPr>
          <a:xfrm>
            <a:off x="520310" y="3789406"/>
            <a:ext cx="0" cy="576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8F67DC-8071-48B1-84C8-D177E3EF44F4}"/>
              </a:ext>
            </a:extLst>
          </p:cNvPr>
          <p:cNvCxnSpPr>
            <a:stCxn id="18" idx="2"/>
            <a:endCxn id="24" idx="0"/>
          </p:cNvCxnSpPr>
          <p:nvPr/>
        </p:nvCxnSpPr>
        <p:spPr>
          <a:xfrm>
            <a:off x="6428252" y="4644314"/>
            <a:ext cx="0" cy="251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D0F3282-40B3-40A5-9BD0-EAACF77077EA}"/>
              </a:ext>
            </a:extLst>
          </p:cNvPr>
          <p:cNvCxnSpPr>
            <a:stCxn id="24" idx="2"/>
            <a:endCxn id="28" idx="0"/>
          </p:cNvCxnSpPr>
          <p:nvPr/>
        </p:nvCxnSpPr>
        <p:spPr>
          <a:xfrm>
            <a:off x="6428252" y="5416751"/>
            <a:ext cx="0" cy="286998"/>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8990F3E6-7556-46FE-8B21-41D7B5087845}"/>
              </a:ext>
            </a:extLst>
          </p:cNvPr>
          <p:cNvPicPr>
            <a:picLocks noChangeAspect="1"/>
          </p:cNvPicPr>
          <p:nvPr>
            <p:custDataLst>
              <p:tags r:id="rId23"/>
            </p:custDataLst>
          </p:nvPr>
        </p:nvPicPr>
        <p:blipFill>
          <a:blip r:embed="rId31"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sp>
        <p:nvSpPr>
          <p:cNvPr id="35" name="Rectangle 34">
            <a:extLst>
              <a:ext uri="{FF2B5EF4-FFF2-40B4-BE49-F238E27FC236}">
                <a16:creationId xmlns:a16="http://schemas.microsoft.com/office/drawing/2014/main" id="{BEB00D4A-0F6B-4DBE-8DFE-87258545D4E7}"/>
              </a:ext>
            </a:extLst>
          </p:cNvPr>
          <p:cNvSpPr/>
          <p:nvPr>
            <p:custDataLst>
              <p:tags r:id="rId24"/>
            </p:custDataLst>
          </p:nvPr>
        </p:nvSpPr>
        <p:spPr>
          <a:xfrm>
            <a:off x="745785" y="3315409"/>
            <a:ext cx="1980550"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Assess current  work-from-anywhere</a:t>
            </a:r>
            <a:r>
              <a:rPr lang="en-US" sz="1400" dirty="0">
                <a:solidFill>
                  <a:srgbClr val="000000"/>
                </a:solidFill>
                <a:latin typeface="Roboto Condensed Light" panose="02000000000000000000" pitchFamily="2" charset="0"/>
                <a:ea typeface="Roboto Condensed Light" panose="02000000000000000000" pitchFamily="2" charset="0"/>
              </a:rPr>
              <a:t> fitness and objectives</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p:txBody>
      </p:sp>
    </p:spTree>
    <p:extLst>
      <p:ext uri="{BB962C8B-B14F-4D97-AF65-F5344CB8AC3E}">
        <p14:creationId xmlns:p14="http://schemas.microsoft.com/office/powerpoint/2010/main" val="93713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solidFill>
                  <a:srgbClr val="4A4A4A"/>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3554865924"/>
              </p:ext>
            </p:extLst>
          </p:nvPr>
        </p:nvGraphicFramePr>
        <p:xfrm>
          <a:off x="354106" y="1215542"/>
          <a:ext cx="11474373" cy="5121880"/>
        </p:xfrm>
        <a:graphic>
          <a:graphicData uri="http://schemas.openxmlformats.org/drawingml/2006/table">
            <a:tbl>
              <a:tblPr firstRow="1" bandRow="1">
                <a:tableStyleId>{5C22544A-7EE6-4342-B048-85BDC9FD1C3A}</a:tableStyleId>
              </a:tblPr>
              <a:tblGrid>
                <a:gridCol w="535581">
                  <a:extLst>
                    <a:ext uri="{9D8B030D-6E8A-4147-A177-3AD203B41FA5}">
                      <a16:colId xmlns:a16="http://schemas.microsoft.com/office/drawing/2014/main" val="20000"/>
                    </a:ext>
                  </a:extLst>
                </a:gridCol>
                <a:gridCol w="2734698">
                  <a:extLst>
                    <a:ext uri="{9D8B030D-6E8A-4147-A177-3AD203B41FA5}">
                      <a16:colId xmlns:a16="http://schemas.microsoft.com/office/drawing/2014/main" val="20001"/>
                    </a:ext>
                  </a:extLst>
                </a:gridCol>
                <a:gridCol w="2734698">
                  <a:extLst>
                    <a:ext uri="{9D8B030D-6E8A-4147-A177-3AD203B41FA5}">
                      <a16:colId xmlns:a16="http://schemas.microsoft.com/office/drawing/2014/main" val="20002"/>
                    </a:ext>
                  </a:extLst>
                </a:gridCol>
                <a:gridCol w="2734698">
                  <a:extLst>
                    <a:ext uri="{9D8B030D-6E8A-4147-A177-3AD203B41FA5}">
                      <a16:colId xmlns:a16="http://schemas.microsoft.com/office/drawing/2014/main" val="20004"/>
                    </a:ext>
                  </a:extLst>
                </a:gridCol>
                <a:gridCol w="2734698">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 &amp;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7CAED4"/>
                          </a:solidFill>
                          <a:latin typeface="Montserrat SemiBold"/>
                          <a:ea typeface="Roboto"/>
                        </a:rPr>
                        <a:t>Craft a Vision</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CA" sz="1200" b="1" i="0" dirty="0">
                          <a:solidFill>
                            <a:srgbClr val="5191C5"/>
                          </a:solidFill>
                          <a:latin typeface="Montserrat SemiBold"/>
                          <a:ea typeface="Roboto"/>
                        </a:rPr>
                        <a:t>Review Work-From-Anywhere Capabilities</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Build</a:t>
                      </a:r>
                      <a:r>
                        <a:rPr lang="en-CA" sz="1200" b="1" i="0" baseline="0" dirty="0">
                          <a:solidFill>
                            <a:srgbClr val="1E5E92"/>
                          </a:solidFill>
                          <a:latin typeface="Montserrat SemiBold"/>
                          <a:ea typeface="Roboto"/>
                        </a:rPr>
                        <a:t> the Roadmap</a:t>
                      </a:r>
                      <a:endParaRPr lang="en-CA" sz="1200" b="1" i="0" dirty="0">
                        <a:solidFill>
                          <a:srgbClr val="1E5E92"/>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chemeClr val="tx1"/>
                          </a:solidFill>
                          <a:latin typeface="Roboto Condensed Light" panose="02000000000000000000" pitchFamily="2" charset="0"/>
                          <a:ea typeface="Roboto Condensed Light" panose="02000000000000000000" pitchFamily="2" charset="0"/>
                        </a:rPr>
                        <a:t>1.1 Identify drivers, benefits, and challenges.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chemeClr val="tx1"/>
                          </a:solidFill>
                          <a:latin typeface="Roboto Condensed Light" panose="02000000000000000000" pitchFamily="2" charset="0"/>
                          <a:ea typeface="Roboto Condensed Light" panose="02000000000000000000" pitchFamily="2" charset="0"/>
                        </a:rPr>
                        <a:t>1.2 Perform a goals cascade to align benefits to business needs.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chemeClr val="tx1"/>
                          </a:solidFill>
                          <a:latin typeface="Roboto Condensed Light" panose="02000000000000000000" pitchFamily="2" charset="0"/>
                          <a:ea typeface="Roboto Condensed Light" panose="02000000000000000000" pitchFamily="2" charset="0"/>
                        </a:rPr>
                        <a:t>1.3 Define a vision and success metrics for work-from-anywhere.</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chemeClr val="tx1"/>
                          </a:solidFill>
                          <a:latin typeface="Roboto Condensed Light" panose="02000000000000000000" pitchFamily="2" charset="0"/>
                          <a:ea typeface="Roboto Condensed Light" panose="02000000000000000000" pitchFamily="2" charset="0"/>
                        </a:rPr>
                        <a:t>1.4 Define the value that IT brings to work-from-anywhere.</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2.1 Review work-from-anywhere framework and identify capability gaps.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2.2 Review diagnostic results to identify satisfaction gaps.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2.3 Record improvement opportunities for each capability.</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2.4 Identify deliverables and opportunities to provide value for each.</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2.5 Identify constraints faced by each capability.</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3.1 Prioritize initiatives and identify dependencies.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3.2 Organize initiatives into phases.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3.3 Estimate effort with Scrum Poker.</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3.4 Build a timeline and tie phases to desired business benefits.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5.1 Complete in-progress deliverables from the previous four days.</a:t>
                      </a:r>
                    </a:p>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5.2 Set up review time for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Roboto Condensed Light"/>
                          <a:ea typeface="Roboto Condensed Light"/>
                        </a:rPr>
                        <a:t>Desired benefits</a:t>
                      </a:r>
                    </a:p>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Roboto Condensed Light"/>
                          <a:ea typeface="Roboto Condensed Light"/>
                        </a:rPr>
                        <a:t>Vision statement, mission statement, and guiding principles</a:t>
                      </a:r>
                    </a:p>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Roboto Condensed Light"/>
                          <a:ea typeface="Roboto Condensed Light"/>
                        </a:rPr>
                        <a:t>Success metrics</a:t>
                      </a:r>
                    </a:p>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Roboto Condensed Light"/>
                          <a:ea typeface="Roboto Condensed Light"/>
                        </a:rPr>
                        <a:t>Value propositions for in-scope user groups</a:t>
                      </a:r>
                    </a:p>
                    <a:p>
                      <a:pPr marL="228600" indent="-228600">
                        <a:lnSpc>
                          <a:spcPts val="1300"/>
                        </a:lnSpc>
                        <a:spcBef>
                          <a:spcPts val="600"/>
                        </a:spcBef>
                        <a:spcAft>
                          <a:spcPts val="0"/>
                        </a:spcAft>
                        <a:buClrTx/>
                        <a:buFont typeface="+mj-lt"/>
                        <a:buAutoNum type="arabicPeriod"/>
                      </a:pPr>
                      <a:endParaRPr lang="en-CA" sz="1200" b="0" i="0" baseline="0" dirty="0">
                        <a:solidFill>
                          <a:schemeClr val="tx1"/>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a:ea typeface="Roboto Condensed Light"/>
                        </a:rPr>
                        <a:t>SWOT assessment of work-from-anywhere capabilities</a:t>
                      </a:r>
                    </a:p>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a:ea typeface="Roboto Condensed Light"/>
                        </a:rPr>
                        <a:t>Projects and initiatives to improve capabilities</a:t>
                      </a:r>
                    </a:p>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a:ea typeface="Roboto Condensed Light"/>
                        </a:rPr>
                        <a:t>Deliverables and opportunities to provide value for each capability</a:t>
                      </a:r>
                    </a:p>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a:ea typeface="Roboto Condensed Light"/>
                        </a:rPr>
                        <a:t>Constraints with each capability</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panose="02000000000000000000" pitchFamily="2" charset="0"/>
                          <a:ea typeface="Roboto Condensed Light" panose="02000000000000000000" pitchFamily="2" charset="0"/>
                        </a:rPr>
                        <a:t>Prioritized list of initiatives and phases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panose="02000000000000000000" pitchFamily="2" charset="0"/>
                          <a:ea typeface="Roboto Condensed Light" panose="02000000000000000000" pitchFamily="2" charset="0"/>
                        </a:rPr>
                        <a:t>Completed Work-From-Anywhere Strategy Template</a:t>
                      </a:r>
                    </a:p>
                    <a:p>
                      <a:pPr marL="228600" indent="-22860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panose="02000000000000000000" pitchFamily="2" charset="0"/>
                          <a:ea typeface="Roboto Condensed Light" panose="02000000000000000000" pitchFamily="2" charset="0"/>
                        </a:rPr>
                        <a:t>Work-From-Anywhere Roadmap</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Medium"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1211847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lstStyle/>
          <a:p>
            <a:r>
              <a:rPr lang="en-US" dirty="0">
                <a:solidFill>
                  <a:schemeClr val="accent1"/>
                </a:solidFill>
              </a:rPr>
              <a:t>Analyst</a:t>
            </a:r>
            <a:br>
              <a:rPr lang="en-US" dirty="0">
                <a:solidFill>
                  <a:schemeClr val="accent1"/>
                </a:solidFill>
              </a:rPr>
            </a:br>
            <a:r>
              <a:rPr lang="en-US" dirty="0">
                <a:solidFill>
                  <a:schemeClr val="accent1"/>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p:txBody>
          <a:bodyPr/>
          <a:lstStyle/>
          <a:p>
            <a:r>
              <a:rPr lang="en-US" dirty="0"/>
              <a:t>Do users find their remote work technology valuable, or overwhelming?</a:t>
            </a:r>
          </a:p>
        </p:txBody>
      </p:sp>
      <p:sp>
        <p:nvSpPr>
          <p:cNvPr id="8" name="Text Placeholder 7"/>
          <p:cNvSpPr>
            <a:spLocks noGrp="1"/>
          </p:cNvSpPr>
          <p:nvPr>
            <p:ph type="body" sz="quarter" idx="13"/>
          </p:nvPr>
        </p:nvSpPr>
        <p:spPr>
          <a:xfrm>
            <a:off x="5238246" y="5120360"/>
            <a:ext cx="5189270" cy="1269682"/>
          </a:xfrm>
        </p:spPr>
        <p:txBody>
          <a:bodyPr/>
          <a:lstStyle/>
          <a:p>
            <a:r>
              <a:rPr lang="en-US" dirty="0"/>
              <a:t>Ken Weston </a:t>
            </a:r>
            <a:r>
              <a:rPr lang="en-US" dirty="0">
                <a:latin typeface="Montserrat Light" panose="00000400000000000000" pitchFamily="2" charset="0"/>
              </a:rPr>
              <a:t>PMP, Cert.APM, SMC</a:t>
            </a:r>
          </a:p>
          <a:p>
            <a:r>
              <a:rPr lang="en-US" dirty="0">
                <a:latin typeface="Montserrat Medium" panose="00000600000000000000" pitchFamily="2" charset="0"/>
              </a:rPr>
              <a:t>Senior Research Analyst, IT Service Management &amp; Operations</a:t>
            </a:r>
            <a:br>
              <a:rPr lang="en-US" dirty="0">
                <a:latin typeface="Montserrat Medium" panose="00000600000000000000" pitchFamily="2" charset="0"/>
              </a:rPr>
            </a:br>
            <a:r>
              <a:rPr lang="en-US" dirty="0">
                <a:latin typeface="Montserrat Medium" panose="00000600000000000000" pitchFamily="2" charset="0"/>
              </a:rPr>
              <a:t>Info-Tech Research Group</a:t>
            </a:r>
            <a:endParaRPr lang="en-CA" dirty="0">
              <a:latin typeface="Montserrat Medium" panose="00000600000000000000" pitchFamily="2"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43286" y="1753404"/>
            <a:ext cx="6661150" cy="2977987"/>
          </a:xfrm>
        </p:spPr>
        <p:txBody>
          <a:bodyPr anchor="b"/>
          <a:lstStyle/>
          <a:p>
            <a:pPr marL="0" indent="0">
              <a:buNone/>
            </a:pPr>
            <a:r>
              <a:rPr lang="en-US" dirty="0"/>
              <a:t>COVID-19 caught the world by surprise, and enterprise IT is no different. The pandemic aggressively advanced digital transformations as companies had no choice but to embrace work from home. CEOs that were vehemently against work-from-home realized that people can indeed be productive outside of the office.</a:t>
            </a:r>
          </a:p>
          <a:p>
            <a:pPr marL="0" indent="0">
              <a:buNone/>
            </a:pPr>
            <a:r>
              <a:rPr lang="en-US" dirty="0"/>
              <a:t>Some CEOs didn’t realize this, though. Some of them were overseeing organizations struggling with a sprawling portfolio of apps and devices that were never intended to be used outside of the office. Some of them clung to the outdated idea that work is a place and people are only productive when they can be seen working.</a:t>
            </a:r>
          </a:p>
          <a:p>
            <a:pPr marL="0" indent="0">
              <a:buNone/>
            </a:pPr>
            <a:r>
              <a:rPr lang="en-US" dirty="0"/>
              <a:t>The reality: working from anywhere makes organizations more resilient. It gives additional flexibility to workers that allows them to be more productive. Also, it is better for the environment as it reduces carbon emissions associated with commuting. But it comes at a cost. People aren’t working in predictable locations or at predictable times. IT service management practices – and team management practices – must be revisited and updated.</a:t>
            </a:r>
          </a:p>
          <a:p>
            <a:pPr marL="0" indent="0">
              <a:buNone/>
            </a:pPr>
            <a:r>
              <a:rPr lang="en-US" dirty="0"/>
              <a:t>Stop overwhelming your end users. Build something that they will find not only useful, but valuable. Take the time to proactively improve your portfolio and directly empower your company.</a:t>
            </a:r>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14" name="Picture 13" descr="A person wearing glasses and smiling at the camera&#10;&#10;Description automatically generated">
            <a:extLst>
              <a:ext uri="{FF2B5EF4-FFF2-40B4-BE49-F238E27FC236}">
                <a16:creationId xmlns:a16="http://schemas.microsoft.com/office/drawing/2014/main" id="{B868107F-F883-4742-964D-92CCD5950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043" y="2988462"/>
            <a:ext cx="1905000" cy="1905000"/>
          </a:xfrm>
          <a:prstGeom prst="rect">
            <a:avLst/>
          </a:prstGeom>
          <a:blipFill>
            <a:blip r:embed="rId4"/>
            <a:stretch>
              <a:fillRect/>
            </a:stretch>
          </a:blipFill>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5468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a:lstStyle/>
          <a:p>
            <a:pPr marL="0" indent="0">
              <a:lnSpc>
                <a:spcPts val="1800"/>
              </a:lnSpc>
              <a:buNone/>
            </a:pPr>
            <a:r>
              <a:rPr lang="en-CA" dirty="0"/>
              <a:t>Work-from-anywhere isn’t going anywhere. IT needs to:</a:t>
            </a:r>
            <a:endParaRPr lang="en-CA" dirty="0">
              <a:solidFill>
                <a:srgbClr val="000000"/>
              </a:solidFill>
            </a:endParaRPr>
          </a:p>
          <a:p>
            <a:pPr>
              <a:lnSpc>
                <a:spcPts val="1800"/>
              </a:lnSpc>
            </a:pPr>
            <a:r>
              <a:rPr lang="en-CA" dirty="0">
                <a:solidFill>
                  <a:srgbClr val="000000"/>
                </a:solidFill>
              </a:rPr>
              <a:t>Rebuild trust with the CXO.</a:t>
            </a:r>
          </a:p>
          <a:p>
            <a:pPr>
              <a:lnSpc>
                <a:spcPts val="1800"/>
              </a:lnSpc>
            </a:pPr>
            <a:r>
              <a:rPr lang="en-CA" dirty="0">
                <a:solidFill>
                  <a:srgbClr val="000000"/>
                </a:solidFill>
              </a:rPr>
              <a:t>Identify gaps created from the COVID-19 rush to remote work.</a:t>
            </a:r>
          </a:p>
          <a:p>
            <a:pPr>
              <a:lnSpc>
                <a:spcPts val="1800"/>
              </a:lnSpc>
            </a:pPr>
            <a:r>
              <a:rPr lang="en-CA" dirty="0">
                <a:solidFill>
                  <a:srgbClr val="000000"/>
                </a:solidFill>
              </a:rPr>
              <a:t>Identify how IT can better support remote workers.</a:t>
            </a:r>
          </a:p>
          <a:p>
            <a:pPr marL="0" indent="0">
              <a:lnSpc>
                <a:spcPts val="1800"/>
              </a:lnSpc>
              <a:buNone/>
            </a:pPr>
            <a:r>
              <a:rPr lang="en-CA" dirty="0">
                <a:solidFill>
                  <a:srgbClr val="000000"/>
                </a:solidFill>
              </a:rPr>
              <a:t>IT went through an initial crunch to enable remote work. </a:t>
            </a:r>
            <a:r>
              <a:rPr lang="en-CA" dirty="0"/>
              <a:t>It’s time to be proactive and learn from our mistakes.</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prstGeom prst="rect">
            <a:avLst/>
          </a:prstGeom>
        </p:spPr>
        <p:txBody>
          <a:bodyPr/>
          <a:lstStyle/>
          <a:p>
            <a:pPr marL="0" indent="0">
              <a:lnSpc>
                <a:spcPts val="1800"/>
              </a:lnSpc>
              <a:buNone/>
            </a:pPr>
            <a:r>
              <a:rPr lang="en-CA" dirty="0">
                <a:solidFill>
                  <a:srgbClr val="000000"/>
                </a:solidFill>
              </a:rPr>
              <a:t>Work-from-anywhere presents unique obstacles of flex-time, flex-location, and BYOD:</a:t>
            </a:r>
          </a:p>
          <a:p>
            <a:pPr>
              <a:lnSpc>
                <a:spcPts val="1800"/>
              </a:lnSpc>
            </a:pPr>
            <a:r>
              <a:rPr lang="en-CA" dirty="0"/>
              <a:t>Communication and collaboration are more difficult.</a:t>
            </a:r>
          </a:p>
          <a:p>
            <a:pPr>
              <a:lnSpc>
                <a:spcPts val="1800"/>
              </a:lnSpc>
            </a:pPr>
            <a:r>
              <a:rPr lang="en-CA" dirty="0"/>
              <a:t>Employee engagement is more crucial than ever.</a:t>
            </a:r>
          </a:p>
          <a:p>
            <a:pPr>
              <a:lnSpc>
                <a:spcPts val="1800"/>
              </a:lnSpc>
            </a:pPr>
            <a:r>
              <a:rPr lang="en-CA" dirty="0"/>
              <a:t>There are too many initiatives to choose from.</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prstGeom prst="rect">
            <a:avLst/>
          </a:prstGeom>
        </p:spPr>
        <p:txBody>
          <a:bodyPr/>
          <a:lstStyle/>
          <a:p>
            <a:pPr marL="0" indent="0">
              <a:lnSpc>
                <a:spcPts val="1800"/>
              </a:lnSpc>
              <a:buNone/>
            </a:pPr>
            <a:r>
              <a:rPr lang="en-CA" dirty="0">
                <a:solidFill>
                  <a:srgbClr val="000000"/>
                </a:solidFill>
              </a:rPr>
              <a:t>Follow these steps to build a work-from-anywhere strategy that resonates with the business:</a:t>
            </a:r>
          </a:p>
          <a:p>
            <a:pPr>
              <a:lnSpc>
                <a:spcPts val="1800"/>
              </a:lnSpc>
            </a:pPr>
            <a:r>
              <a:rPr lang="en-CA" dirty="0">
                <a:solidFill>
                  <a:srgbClr val="000000"/>
                </a:solidFill>
              </a:rPr>
              <a:t>Identify a vision that aligns with business goals.</a:t>
            </a:r>
          </a:p>
          <a:p>
            <a:pPr>
              <a:lnSpc>
                <a:spcPts val="1800"/>
              </a:lnSpc>
            </a:pPr>
            <a:r>
              <a:rPr lang="en-CA" dirty="0"/>
              <a:t>Design the work-from-anywhere value proposition for critical business roles.</a:t>
            </a:r>
          </a:p>
          <a:p>
            <a:pPr>
              <a:lnSpc>
                <a:spcPts val="1800"/>
              </a:lnSpc>
            </a:pPr>
            <a:r>
              <a:rPr lang="en-CA" dirty="0">
                <a:solidFill>
                  <a:srgbClr val="000000"/>
                </a:solidFill>
              </a:rPr>
              <a:t>Benchmark your current maturity.</a:t>
            </a:r>
          </a:p>
          <a:p>
            <a:pPr>
              <a:lnSpc>
                <a:spcPts val="1800"/>
              </a:lnSpc>
            </a:pPr>
            <a:r>
              <a:rPr lang="en-CA" dirty="0"/>
              <a:t>Build a roadmap for bridging the gap.</a:t>
            </a:r>
            <a:endParaRPr lang="en-CA" dirty="0">
              <a:solidFill>
                <a:srgbClr val="000000"/>
              </a:solidFill>
            </a:endParaRPr>
          </a:p>
          <a:p>
            <a:pPr marL="0" indent="0">
              <a:lnSpc>
                <a:spcPts val="1800"/>
              </a:lnSpc>
              <a:buNone/>
            </a:pPr>
            <a:r>
              <a:rPr lang="en-CA" dirty="0">
                <a:solidFill>
                  <a:srgbClr val="000000"/>
                </a:solidFill>
              </a:rPr>
              <a:t>Benefit employees’ remote working experience while ensuring that IT heads in a strategic direction.</a:t>
            </a: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487081" cy="1057523"/>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It’s not about embracing the new normal; it’s about resiliency and long-term success</a:t>
              </a:r>
              <a:endParaRPr lang="en-US" sz="1600" b="1" dirty="0">
                <a:solidFill>
                  <a:schemeClr val="bg1"/>
                </a:solidFill>
                <a:latin typeface="Montserrat Medium" pitchFamily="2" charset="77"/>
              </a:endParaRPr>
            </a:p>
            <a:p>
              <a:pPr>
                <a:lnSpc>
                  <a:spcPts val="1800"/>
                </a:lnSpc>
                <a:spcBef>
                  <a:spcPts val="800"/>
                </a:spcBef>
              </a:pPr>
              <a:r>
                <a:rPr lang="en-CA" sz="1400" dirty="0">
                  <a:solidFill>
                    <a:schemeClr val="bg1"/>
                  </a:solidFill>
                  <a:latin typeface="Roboto Condensed Light" panose="02000000000000000000" pitchFamily="2" charset="0"/>
                  <a:ea typeface="Roboto Condensed Light" panose="02000000000000000000" pitchFamily="2" charset="0"/>
                </a:rPr>
                <a:t>Your strategy needs to not only provide short-term operational value but also make the organization more resilient for the unknown risks of tomorrow.</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69556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B94671-12BB-4EF1-BAE9-059105C6B97E}"/>
              </a:ext>
            </a:extLst>
          </p:cNvPr>
          <p:cNvSpPr>
            <a:spLocks noGrp="1"/>
          </p:cNvSpPr>
          <p:nvPr>
            <p:ph type="body" sz="quarter" idx="11"/>
          </p:nvPr>
        </p:nvSpPr>
        <p:spPr>
          <a:xfrm>
            <a:off x="374088" y="1242358"/>
            <a:ext cx="6229912" cy="456696"/>
          </a:xfrm>
        </p:spPr>
        <p:txBody>
          <a:bodyPr/>
          <a:lstStyle/>
          <a:p>
            <a:r>
              <a:rPr lang="en-US" b="1" dirty="0"/>
              <a:t>The way your company does business has </a:t>
            </a:r>
            <a:r>
              <a:rPr lang="en-US" b="1" i="1" dirty="0"/>
              <a:t>fundamentally changed.</a:t>
            </a:r>
            <a:endParaRPr lang="en-US" b="1" dirty="0"/>
          </a:p>
        </p:txBody>
      </p:sp>
      <p:sp>
        <p:nvSpPr>
          <p:cNvPr id="22" name="Text Placeholder 21">
            <a:extLst>
              <a:ext uri="{FF2B5EF4-FFF2-40B4-BE49-F238E27FC236}">
                <a16:creationId xmlns:a16="http://schemas.microsoft.com/office/drawing/2014/main" id="{786A1980-8C63-4684-96C6-11DB7B9DF1A3}"/>
              </a:ext>
            </a:extLst>
          </p:cNvPr>
          <p:cNvSpPr>
            <a:spLocks noGrp="1"/>
          </p:cNvSpPr>
          <p:nvPr>
            <p:ph type="body" sz="quarter" idx="13"/>
          </p:nvPr>
        </p:nvSpPr>
        <p:spPr>
          <a:xfrm>
            <a:off x="383858" y="1977337"/>
            <a:ext cx="6617306" cy="473616"/>
          </a:xfrm>
        </p:spPr>
        <p:txBody>
          <a:bodyPr/>
          <a:lstStyle/>
          <a:p>
            <a:r>
              <a:rPr lang="en-US" dirty="0"/>
              <a:t>IT hasn’t kept up, and CXOs’ satisfaction has dropped as a result.</a:t>
            </a:r>
          </a:p>
        </p:txBody>
      </p:sp>
      <p:sp>
        <p:nvSpPr>
          <p:cNvPr id="9" name="Title 8">
            <a:extLst>
              <a:ext uri="{FF2B5EF4-FFF2-40B4-BE49-F238E27FC236}">
                <a16:creationId xmlns:a16="http://schemas.microsoft.com/office/drawing/2014/main" id="{AE7A58F5-6202-4F1F-80DE-873A04144B72}"/>
              </a:ext>
            </a:extLst>
          </p:cNvPr>
          <p:cNvSpPr>
            <a:spLocks noGrp="1"/>
          </p:cNvSpPr>
          <p:nvPr>
            <p:ph type="title"/>
          </p:nvPr>
        </p:nvSpPr>
        <p:spPr/>
        <p:txBody>
          <a:bodyPr/>
          <a:lstStyle/>
          <a:p>
            <a:r>
              <a:rPr lang="en-US" dirty="0"/>
              <a:t>Your Challenge</a:t>
            </a:r>
            <a:endParaRPr lang="en-CA" dirty="0"/>
          </a:p>
        </p:txBody>
      </p:sp>
      <p:sp>
        <p:nvSpPr>
          <p:cNvPr id="27" name="Text Placeholder 26">
            <a:extLst>
              <a:ext uri="{FF2B5EF4-FFF2-40B4-BE49-F238E27FC236}">
                <a16:creationId xmlns:a16="http://schemas.microsoft.com/office/drawing/2014/main" id="{7CF4BBD1-771A-4843-8C39-DBF73F9075A1}"/>
              </a:ext>
            </a:extLst>
          </p:cNvPr>
          <p:cNvSpPr>
            <a:spLocks noGrp="1"/>
          </p:cNvSpPr>
          <p:nvPr>
            <p:ph type="body" sz="quarter" idx="33"/>
          </p:nvPr>
        </p:nvSpPr>
        <p:spPr>
          <a:xfrm>
            <a:off x="371475" y="2601851"/>
            <a:ext cx="6512902" cy="2611997"/>
          </a:xfrm>
        </p:spPr>
        <p:txBody>
          <a:bodyPr wrap="square">
            <a:spAutoFit/>
          </a:bodyPr>
          <a:lstStyle/>
          <a:p>
            <a:r>
              <a:rPr lang="en-US" b="1" dirty="0"/>
              <a:t>COVID-19 presented a business continuity threat.</a:t>
            </a:r>
            <a:r>
              <a:rPr lang="en-US" dirty="0"/>
              <a:t> Companies that had never allowed remote work suddenly had to embrace it. Their IT departments suspended endpoint standards to quickly deploy laptops and hastily provide remote access to users.</a:t>
            </a:r>
          </a:p>
          <a:p>
            <a:r>
              <a:rPr lang="en-US" b="1" dirty="0"/>
              <a:t>The move to remote work highlighted tech debt.</a:t>
            </a:r>
            <a:r>
              <a:rPr lang="en-US" dirty="0"/>
              <a:t> The gap could be with IT systems, ineffective collaboration tools, low-maturity IT operational practices, or outdated management practices. Demand on remote collaboration services increased to levels not previously seen, and CXOs were not impressed with the technical limitations.</a:t>
            </a:r>
          </a:p>
          <a:p>
            <a:r>
              <a:rPr lang="en-US" b="1" dirty="0"/>
              <a:t>Even trusted operators need to rethink their approach. </a:t>
            </a:r>
            <a:r>
              <a:rPr lang="en-US" dirty="0"/>
              <a:t>IT shops that already had remote work tools had an easier time making the shift, but those tools were built for a different time. Take a strategic approach to ensure you are enabling workers tomorrow in the next normal.</a:t>
            </a:r>
          </a:p>
        </p:txBody>
      </p:sp>
      <p:sp>
        <p:nvSpPr>
          <p:cNvPr id="10" name="TextBox 9">
            <a:extLst>
              <a:ext uri="{FF2B5EF4-FFF2-40B4-BE49-F238E27FC236}">
                <a16:creationId xmlns:a16="http://schemas.microsoft.com/office/drawing/2014/main" id="{4AF93E5E-E161-4F83-8013-39E9D2A34BC0}"/>
              </a:ext>
            </a:extLst>
          </p:cNvPr>
          <p:cNvSpPr txBox="1"/>
          <p:nvPr/>
        </p:nvSpPr>
        <p:spPr>
          <a:xfrm>
            <a:off x="8156027" y="6131903"/>
            <a:ext cx="3619228" cy="345553"/>
          </a:xfrm>
          <a:prstGeom prst="rect">
            <a:avLst/>
          </a:prstGeom>
        </p:spPr>
        <p:txBody>
          <a:bodyPr vert="horz" wrap="square" lIns="0" tIns="6931" rIns="0" bIns="0" rtlCol="0">
            <a:spAutoFit/>
          </a:bodyPr>
          <a:lstStyle/>
          <a:p>
            <a:pPr marL="7701" marR="242975">
              <a:spcBef>
                <a:spcPts val="55"/>
              </a:spcBef>
            </a:pPr>
            <a:r>
              <a:rPr lang="en-US" sz="1100" spc="-30" dirty="0">
                <a:solidFill>
                  <a:srgbClr val="464646"/>
                </a:solidFill>
                <a:latin typeface="Roboto Condensed Light" panose="02000000000000000000" pitchFamily="2" charset="0"/>
                <a:cs typeface="Arial Narrow"/>
              </a:rPr>
              <a:t>Info-Tech Research Group, CEO-CIO Alignment Program, 2020; </a:t>
            </a:r>
            <a:r>
              <a:rPr lang="en-US" sz="1100" i="1" spc="-30" dirty="0">
                <a:solidFill>
                  <a:srgbClr val="464646"/>
                </a:solidFill>
                <a:latin typeface="Roboto Condensed Light" panose="02000000000000000000" pitchFamily="2" charset="0"/>
                <a:cs typeface="Arial Narrow"/>
              </a:rPr>
              <a:t>N=339 </a:t>
            </a:r>
            <a:r>
              <a:rPr lang="en-US" sz="1100" spc="-30" dirty="0">
                <a:solidFill>
                  <a:srgbClr val="464646"/>
                </a:solidFill>
                <a:latin typeface="Roboto Condensed Light" panose="02000000000000000000" pitchFamily="2" charset="0"/>
                <a:cs typeface="Arial Narrow"/>
              </a:rPr>
              <a:t>(218 CXOs and 121 CIOs)</a:t>
            </a:r>
            <a:endParaRPr lang="en-CA" sz="1100" spc="-30" dirty="0">
              <a:solidFill>
                <a:srgbClr val="464646"/>
              </a:solidFill>
              <a:latin typeface="Roboto Condensed Light" panose="02000000000000000000" pitchFamily="2" charset="0"/>
              <a:cs typeface="Arial Narrow"/>
            </a:endParaRPr>
          </a:p>
        </p:txBody>
      </p:sp>
      <p:sp>
        <p:nvSpPr>
          <p:cNvPr id="4" name="Rectangle 3">
            <a:extLst>
              <a:ext uri="{FF2B5EF4-FFF2-40B4-BE49-F238E27FC236}">
                <a16:creationId xmlns:a16="http://schemas.microsoft.com/office/drawing/2014/main" id="{7183EF46-3749-45BC-AD50-B25FEBFF6160}"/>
              </a:ext>
            </a:extLst>
          </p:cNvPr>
          <p:cNvSpPr/>
          <p:nvPr/>
        </p:nvSpPr>
        <p:spPr>
          <a:xfrm>
            <a:off x="8409968" y="1470706"/>
            <a:ext cx="3385538" cy="461665"/>
          </a:xfrm>
          <a:prstGeom prst="rect">
            <a:avLst/>
          </a:prstGeom>
        </p:spPr>
        <p:txBody>
          <a:bodyPr wrap="square">
            <a:spAutoFit/>
          </a:bodyPr>
          <a:lstStyle/>
          <a:p>
            <a:pPr algn="ctr"/>
            <a:r>
              <a:rPr lang="en-CA" sz="1200" dirty="0">
                <a:latin typeface="Exo" pitchFamily="2" charset="0"/>
              </a:rPr>
              <a:t>Overall, how satisfied are you with IT’s performance as a business partner? </a:t>
            </a:r>
          </a:p>
        </p:txBody>
      </p:sp>
      <p:sp>
        <p:nvSpPr>
          <p:cNvPr id="5" name="TextBox 4">
            <a:extLst>
              <a:ext uri="{FF2B5EF4-FFF2-40B4-BE49-F238E27FC236}">
                <a16:creationId xmlns:a16="http://schemas.microsoft.com/office/drawing/2014/main" id="{0107E4C5-D326-45AE-A08E-E0E9AB636C3F}"/>
              </a:ext>
            </a:extLst>
          </p:cNvPr>
          <p:cNvSpPr txBox="1"/>
          <p:nvPr/>
        </p:nvSpPr>
        <p:spPr>
          <a:xfrm>
            <a:off x="8221053" y="476676"/>
            <a:ext cx="3763369" cy="886691"/>
          </a:xfrm>
          <a:prstGeom prst="rect">
            <a:avLst/>
          </a:prstGeom>
        </p:spPr>
        <p:txBody>
          <a:bodyPr wrap="square" lIns="0" tIns="0" rIns="0" bIns="0" numCol="1" spcCol="360000" rtlCol="0" anchor="ctr">
            <a:noAutofit/>
          </a:bodyPr>
          <a:lstStyle/>
          <a:p>
            <a:pPr algn="ctr">
              <a:lnSpc>
                <a:spcPct val="110000"/>
              </a:lnSpc>
              <a:tabLst/>
            </a:pPr>
            <a:r>
              <a:rPr lang="en-US" sz="1800" b="1" dirty="0">
                <a:latin typeface="+mj-lt"/>
                <a:ea typeface="Roboto Condensed Light" panose="02000000000000000000" pitchFamily="2" charset="0"/>
              </a:rPr>
              <a:t>CXOs’ satisfaction with IT is down 6.25%, and CIOs don’t always know</a:t>
            </a:r>
          </a:p>
        </p:txBody>
      </p:sp>
      <p:grpSp>
        <p:nvGrpSpPr>
          <p:cNvPr id="14" name="Group 13">
            <a:extLst>
              <a:ext uri="{FF2B5EF4-FFF2-40B4-BE49-F238E27FC236}">
                <a16:creationId xmlns:a16="http://schemas.microsoft.com/office/drawing/2014/main" id="{A635DE01-5BE7-4B4A-A291-7AB98DD16E7A}"/>
              </a:ext>
            </a:extLst>
          </p:cNvPr>
          <p:cNvGrpSpPr/>
          <p:nvPr/>
        </p:nvGrpSpPr>
        <p:grpSpPr>
          <a:xfrm>
            <a:off x="354106" y="5364746"/>
            <a:ext cx="6924149" cy="1270669"/>
            <a:chOff x="6353842" y="3127248"/>
            <a:chExt cx="3887438" cy="1664208"/>
          </a:xfrm>
        </p:grpSpPr>
        <p:sp>
          <p:nvSpPr>
            <p:cNvPr id="15" name="Rectangle 14">
              <a:extLst>
                <a:ext uri="{FF2B5EF4-FFF2-40B4-BE49-F238E27FC236}">
                  <a16:creationId xmlns:a16="http://schemas.microsoft.com/office/drawing/2014/main" id="{044EA2C6-B52F-470B-96CA-6C9D14D89AF2}"/>
                </a:ext>
              </a:extLst>
            </p:cNvPr>
            <p:cNvSpPr/>
            <p:nvPr/>
          </p:nvSpPr>
          <p:spPr>
            <a:xfrm>
              <a:off x="6353842" y="3127248"/>
              <a:ext cx="3887438" cy="1664208"/>
            </a:xfrm>
            <a:prstGeom prst="rect">
              <a:avLst/>
            </a:prstGeom>
            <a:gradFill>
              <a:gsLst>
                <a:gs pos="0">
                  <a:srgbClr val="B3252E"/>
                </a:gs>
                <a:gs pos="100000">
                  <a:schemeClr val="accent5">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CA" sz="1400" dirty="0">
                  <a:solidFill>
                    <a:schemeClr val="bg1"/>
                  </a:solidFill>
                  <a:latin typeface="Roboto Condensed Light" panose="02000000000000000000" pitchFamily="2" charset="0"/>
                  <a:ea typeface="Roboto Condensed Light" panose="02000000000000000000" pitchFamily="2" charset="0"/>
                </a:rPr>
                <a:t>IT departments must ensure service continuity, not for how the company worked in 2019, but how the company is working now and will be working tomorrow.</a:t>
              </a:r>
            </a:p>
          </p:txBody>
        </p:sp>
        <p:sp>
          <p:nvSpPr>
            <p:cNvPr id="16" name="Rectangle 15">
              <a:extLst>
                <a:ext uri="{FF2B5EF4-FFF2-40B4-BE49-F238E27FC236}">
                  <a16:creationId xmlns:a16="http://schemas.microsoft.com/office/drawing/2014/main" id="{47FE865D-BF7A-4902-B6AA-37A0C27E49E1}"/>
                </a:ext>
              </a:extLst>
            </p:cNvPr>
            <p:cNvSpPr/>
            <p:nvPr/>
          </p:nvSpPr>
          <p:spPr>
            <a:xfrm>
              <a:off x="6353842" y="3127248"/>
              <a:ext cx="3887438" cy="1664208"/>
            </a:xfrm>
            <a:prstGeom prst="rect">
              <a:avLst/>
            </a:prstGeom>
            <a:noFill/>
            <a:ln w="3175" cmpd="thinThick">
              <a:gradFill>
                <a:gsLst>
                  <a:gs pos="0">
                    <a:srgbClr val="B3252E"/>
                  </a:gs>
                  <a:gs pos="50000">
                    <a:srgbClr val="B3252E">
                      <a:alpha val="0"/>
                    </a:srgbClr>
                  </a:gs>
                  <a:gs pos="100000">
                    <a:srgbClr val="B3252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aphicFrame>
        <p:nvGraphicFramePr>
          <p:cNvPr id="13" name="Chart 12">
            <a:extLst>
              <a:ext uri="{FF2B5EF4-FFF2-40B4-BE49-F238E27FC236}">
                <a16:creationId xmlns:a16="http://schemas.microsoft.com/office/drawing/2014/main" id="{2E9137D9-62A8-4C2B-818C-9133D6D344EE}"/>
              </a:ext>
            </a:extLst>
          </p:cNvPr>
          <p:cNvGraphicFramePr/>
          <p:nvPr>
            <p:extLst>
              <p:ext uri="{D42A27DB-BD31-4B8C-83A1-F6EECF244321}">
                <p14:modId xmlns:p14="http://schemas.microsoft.com/office/powerpoint/2010/main" val="1133561418"/>
              </p:ext>
            </p:extLst>
          </p:nvPr>
        </p:nvGraphicFramePr>
        <p:xfrm>
          <a:off x="8011886" y="1981505"/>
          <a:ext cx="4181702" cy="41503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993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9">
            <a:extLst>
              <a:ext uri="{FF2B5EF4-FFF2-40B4-BE49-F238E27FC236}">
                <a16:creationId xmlns:a16="http://schemas.microsoft.com/office/drawing/2014/main" id="{9039EE37-33C0-4A8C-BC33-118DDBB7D3C0}"/>
              </a:ext>
            </a:extLst>
          </p:cNvPr>
          <p:cNvSpPr>
            <a:spLocks noGrp="1"/>
          </p:cNvSpPr>
          <p:nvPr>
            <p:ph type="body" sz="quarter" idx="11"/>
          </p:nvPr>
        </p:nvSpPr>
        <p:spPr>
          <a:xfrm>
            <a:off x="409807" y="1529578"/>
            <a:ext cx="5686987" cy="456696"/>
          </a:xfrm>
        </p:spPr>
        <p:txBody>
          <a:bodyPr/>
          <a:lstStyle/>
          <a:p>
            <a:r>
              <a:rPr lang="en-CA" dirty="0">
                <a:solidFill>
                  <a:schemeClr val="accent1"/>
                </a:solidFill>
              </a:rPr>
              <a:t>Balance short-term survival with near-term business enablement</a:t>
            </a:r>
          </a:p>
          <a:p>
            <a:endParaRPr lang="en-US" dirty="0"/>
          </a:p>
        </p:txBody>
      </p:sp>
      <p:sp>
        <p:nvSpPr>
          <p:cNvPr id="33" name="Text Placeholder 39">
            <a:extLst>
              <a:ext uri="{FF2B5EF4-FFF2-40B4-BE49-F238E27FC236}">
                <a16:creationId xmlns:a16="http://schemas.microsoft.com/office/drawing/2014/main" id="{2DE92255-B62D-4A77-87AD-687226C89AA0}"/>
              </a:ext>
            </a:extLst>
          </p:cNvPr>
          <p:cNvSpPr txBox="1">
            <a:spLocks/>
          </p:cNvSpPr>
          <p:nvPr/>
        </p:nvSpPr>
        <p:spPr>
          <a:xfrm>
            <a:off x="7506790" y="1502983"/>
            <a:ext cx="4387032" cy="2680175"/>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a:buFont typeface="Arial" panose="020B0604020202020204" pitchFamily="34" charset="0"/>
              <a:buChar char="•"/>
            </a:pPr>
            <a:r>
              <a:rPr lang="en-US" b="1"/>
              <a:t>Remote work is threatening to undo years of trust. </a:t>
            </a:r>
            <a:r>
              <a:rPr lang="en-US"/>
              <a:t>CXOs are focused on service continuity and risk management, and many IT departments are failing to meet expectations.</a:t>
            </a:r>
          </a:p>
          <a:p>
            <a:pPr marL="179388" indent="-179388">
              <a:buFont typeface="Arial" panose="020B0604020202020204" pitchFamily="34" charset="0"/>
              <a:buChar char="•"/>
            </a:pPr>
            <a:r>
              <a:rPr lang="en-US" b="1"/>
              <a:t>IT is getting pushed out of important conversations. </a:t>
            </a:r>
            <a:r>
              <a:rPr lang="en-US"/>
              <a:t>CXOs want IT to focus on service continuity and risk management, not stakeholder value and customer experiences.</a:t>
            </a:r>
            <a:endParaRPr lang="en-US" b="1"/>
          </a:p>
          <a:p>
            <a:pPr marL="179388" indent="-179388">
              <a:buFont typeface="Arial" panose="020B0604020202020204" pitchFamily="34" charset="0"/>
              <a:buChar char="•"/>
            </a:pPr>
            <a:r>
              <a:rPr lang="en-US" b="1"/>
              <a:t>Rebuild trust by helping the business survive.</a:t>
            </a:r>
            <a:r>
              <a:rPr lang="en-US"/>
              <a:t> Once you have addressed the basics of collaboration tools and remote access, focus on improving how the business operates.</a:t>
            </a:r>
          </a:p>
          <a:p>
            <a:endParaRPr lang="en-US" dirty="0"/>
          </a:p>
        </p:txBody>
      </p:sp>
      <p:sp>
        <p:nvSpPr>
          <p:cNvPr id="34" name="Title 5">
            <a:extLst>
              <a:ext uri="{FF2B5EF4-FFF2-40B4-BE49-F238E27FC236}">
                <a16:creationId xmlns:a16="http://schemas.microsoft.com/office/drawing/2014/main" id="{D74724AE-C6D7-4F00-9ACB-5CB81ED3A975}"/>
              </a:ext>
            </a:extLst>
          </p:cNvPr>
          <p:cNvSpPr>
            <a:spLocks noGrp="1"/>
          </p:cNvSpPr>
          <p:nvPr>
            <p:ph type="title"/>
          </p:nvPr>
        </p:nvSpPr>
        <p:spPr>
          <a:xfrm>
            <a:off x="354106" y="399390"/>
            <a:ext cx="8533862" cy="1130188"/>
          </a:xfrm>
        </p:spPr>
        <p:txBody>
          <a:bodyPr/>
          <a:lstStyle/>
          <a:p>
            <a:r>
              <a:rPr lang="en-US" dirty="0"/>
              <a:t>Rebuild trust in IT with a work-from-anywhere strategy</a:t>
            </a:r>
          </a:p>
        </p:txBody>
      </p:sp>
      <p:sp>
        <p:nvSpPr>
          <p:cNvPr id="36" name="TextBox 35">
            <a:extLst>
              <a:ext uri="{FF2B5EF4-FFF2-40B4-BE49-F238E27FC236}">
                <a16:creationId xmlns:a16="http://schemas.microsoft.com/office/drawing/2014/main" id="{897211E1-A61D-4E50-ADA9-0233C1EE21D6}"/>
              </a:ext>
            </a:extLst>
          </p:cNvPr>
          <p:cNvSpPr txBox="1"/>
          <p:nvPr/>
        </p:nvSpPr>
        <p:spPr>
          <a:xfrm>
            <a:off x="7200900" y="2428365"/>
            <a:ext cx="4638582" cy="2839915"/>
          </a:xfrm>
          <a:prstGeom prst="rect">
            <a:avLst/>
          </a:prstGeom>
        </p:spPr>
        <p:txBody>
          <a:bodyPr wrap="square" lIns="0" tIns="0" rIns="0" bIns="0" numCol="1" spcCol="360000" rtlCol="0">
            <a:noAutofit/>
          </a:bodyPr>
          <a:lstStyle/>
          <a:p>
            <a:pPr marL="179388" indent="-179388">
              <a:lnSpc>
                <a:spcPct val="110000"/>
              </a:lnSpc>
              <a:buFont typeface="Arial" panose="020B0604020202020204" pitchFamily="34" charset="0"/>
              <a:buChar char="•"/>
            </a:pPr>
            <a:endParaRPr lang="en-US" sz="1400" dirty="0"/>
          </a:p>
        </p:txBody>
      </p:sp>
      <p:grpSp>
        <p:nvGrpSpPr>
          <p:cNvPr id="37" name="Group 36">
            <a:extLst>
              <a:ext uri="{FF2B5EF4-FFF2-40B4-BE49-F238E27FC236}">
                <a16:creationId xmlns:a16="http://schemas.microsoft.com/office/drawing/2014/main" id="{6725BDAF-CEF6-49E0-90DB-C0F1636B59DC}"/>
              </a:ext>
            </a:extLst>
          </p:cNvPr>
          <p:cNvGrpSpPr/>
          <p:nvPr/>
        </p:nvGrpSpPr>
        <p:grpSpPr>
          <a:xfrm>
            <a:off x="8254774" y="4415246"/>
            <a:ext cx="3693386" cy="1907668"/>
            <a:chOff x="6353842" y="3127248"/>
            <a:chExt cx="3887438" cy="1664208"/>
          </a:xfrm>
        </p:grpSpPr>
        <p:sp>
          <p:nvSpPr>
            <p:cNvPr id="38" name="Rectangle 37">
              <a:extLst>
                <a:ext uri="{FF2B5EF4-FFF2-40B4-BE49-F238E27FC236}">
                  <a16:creationId xmlns:a16="http://schemas.microsoft.com/office/drawing/2014/main" id="{1A15B72D-5915-47AF-93EA-375227707128}"/>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Work-from-anywhere is an opportunity for IT </a:t>
              </a:r>
              <a:r>
                <a:rPr lang="en-CA" sz="1600" dirty="0">
                  <a:solidFill>
                    <a:schemeClr val="bg1"/>
                  </a:solidFill>
                  <a:latin typeface="Montserrat Medium" pitchFamily="2" charset="77"/>
                </a:rPr>
                <a:t>to show </a:t>
              </a:r>
              <a:r>
                <a:rPr lang="en-CA" sz="1600" i="1" dirty="0">
                  <a:solidFill>
                    <a:schemeClr val="bg1"/>
                  </a:solidFill>
                  <a:latin typeface="Montserrat Medium" pitchFamily="2" charset="77"/>
                </a:rPr>
                <a:t>direct value </a:t>
              </a:r>
              <a:r>
                <a:rPr lang="en-CA" sz="1600" dirty="0">
                  <a:solidFill>
                    <a:schemeClr val="bg1"/>
                  </a:solidFill>
                  <a:latin typeface="Montserrat Medium" pitchFamily="2" charset="77"/>
                </a:rPr>
                <a:t>to employee empowerment.</a:t>
              </a:r>
              <a:endParaRPr lang="en-US" sz="1600" dirty="0">
                <a:solidFill>
                  <a:schemeClr val="bg1"/>
                </a:solidFill>
                <a:latin typeface="Montserrat Medium" pitchFamily="2" charset="77"/>
              </a:endParaRPr>
            </a:p>
            <a:p>
              <a:pPr>
                <a:lnSpc>
                  <a:spcPts val="1800"/>
                </a:lnSpc>
                <a:spcBef>
                  <a:spcPts val="800"/>
                </a:spcBef>
              </a:pPr>
              <a:r>
                <a:rPr lang="en-CA" sz="1400" dirty="0">
                  <a:solidFill>
                    <a:schemeClr val="bg1"/>
                  </a:solidFill>
                  <a:latin typeface="Roboto Condensed Light" panose="02000000000000000000" pitchFamily="2" charset="0"/>
                  <a:ea typeface="Roboto Condensed Light" panose="02000000000000000000" pitchFamily="2" charset="0"/>
                </a:rPr>
                <a:t>You can architect the new way your company works</a:t>
              </a:r>
              <a:r>
                <a:rPr lang="en-US" sz="1400" dirty="0">
                  <a:solidFill>
                    <a:schemeClr val="bg1"/>
                  </a:solidFill>
                  <a:latin typeface="Roboto Condensed Light" panose="02000000000000000000" pitchFamily="2" charset="0"/>
                  <a:ea typeface="Roboto Condensed Light" panose="02000000000000000000" pitchFamily="2" charset="0"/>
                </a:rPr>
                <a:t>. </a:t>
              </a:r>
            </a:p>
          </p:txBody>
        </p:sp>
        <p:sp>
          <p:nvSpPr>
            <p:cNvPr id="39" name="Rectangle 38">
              <a:extLst>
                <a:ext uri="{FF2B5EF4-FFF2-40B4-BE49-F238E27FC236}">
                  <a16:creationId xmlns:a16="http://schemas.microsoft.com/office/drawing/2014/main" id="{E6455F6A-39D4-4D47-815B-904D4F0AFFDF}"/>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41" name="TextBox 40">
            <a:extLst>
              <a:ext uri="{FF2B5EF4-FFF2-40B4-BE49-F238E27FC236}">
                <a16:creationId xmlns:a16="http://schemas.microsoft.com/office/drawing/2014/main" id="{43CFE641-096E-4C8D-A8FB-D107028D853A}"/>
              </a:ext>
            </a:extLst>
          </p:cNvPr>
          <p:cNvSpPr txBox="1"/>
          <p:nvPr/>
        </p:nvSpPr>
        <p:spPr>
          <a:xfrm>
            <a:off x="745234" y="5921755"/>
            <a:ext cx="6761556" cy="655214"/>
          </a:xfrm>
          <a:prstGeom prst="rect">
            <a:avLst/>
          </a:prstGeom>
          <a:solidFill>
            <a:schemeClr val="bg1"/>
          </a:solidFill>
        </p:spPr>
        <p:txBody>
          <a:bodyPr vert="horz" wrap="square" lIns="0" tIns="6931" rIns="0" bIns="0" rtlCol="0" anchor="b">
            <a:noAutofit/>
          </a:bodyPr>
          <a:lstStyle/>
          <a:p>
            <a:pPr marL="7701" marR="242975" algn="r">
              <a:spcBef>
                <a:spcPts val="55"/>
              </a:spcBef>
            </a:pPr>
            <a:r>
              <a:rPr lang="en-US" sz="1000" spc="-30">
                <a:solidFill>
                  <a:srgbClr val="464646"/>
                </a:solidFill>
                <a:latin typeface="Roboto Condensed Light" panose="02000000000000000000" pitchFamily="2" charset="0"/>
                <a:cs typeface="Arial Narrow"/>
              </a:rPr>
              <a:t>Source: Info-Tech </a:t>
            </a:r>
            <a:r>
              <a:rPr lang="en-US" sz="1000" spc="-30" dirty="0">
                <a:solidFill>
                  <a:srgbClr val="464646"/>
                </a:solidFill>
                <a:latin typeface="Roboto Condensed Light" panose="02000000000000000000" pitchFamily="2" charset="0"/>
                <a:cs typeface="Arial Narrow"/>
              </a:rPr>
              <a:t>Research Group, CEO-CIO Alignment Program, 2020; </a:t>
            </a:r>
            <a:r>
              <a:rPr lang="en-US" sz="1000" i="1" spc="-30" dirty="0">
                <a:solidFill>
                  <a:srgbClr val="464646"/>
                </a:solidFill>
                <a:latin typeface="Roboto Condensed Light" panose="02000000000000000000" pitchFamily="2" charset="0"/>
                <a:cs typeface="Arial Narrow"/>
              </a:rPr>
              <a:t>N=339</a:t>
            </a:r>
            <a:r>
              <a:rPr lang="en-US" sz="1000" spc="-30" dirty="0">
                <a:solidFill>
                  <a:srgbClr val="464646"/>
                </a:solidFill>
                <a:latin typeface="Roboto Condensed Light" panose="02000000000000000000" pitchFamily="2" charset="0"/>
                <a:cs typeface="Arial Narrow"/>
              </a:rPr>
              <a:t> (218 CXOs and 121 CIOs)</a:t>
            </a:r>
            <a:endParaRPr lang="en-CA" sz="1000" spc="-30" dirty="0">
              <a:solidFill>
                <a:srgbClr val="464646"/>
              </a:solidFill>
              <a:latin typeface="Roboto Condensed Light" panose="02000000000000000000" pitchFamily="2" charset="0"/>
              <a:cs typeface="Arial Narrow"/>
            </a:endParaRPr>
          </a:p>
        </p:txBody>
      </p:sp>
      <p:pic>
        <p:nvPicPr>
          <p:cNvPr id="3" name="Picture 2">
            <a:extLst>
              <a:ext uri="{FF2B5EF4-FFF2-40B4-BE49-F238E27FC236}">
                <a16:creationId xmlns:a16="http://schemas.microsoft.com/office/drawing/2014/main" id="{C72A2C63-7839-4E47-B275-DB0455009753}"/>
              </a:ext>
            </a:extLst>
          </p:cNvPr>
          <p:cNvPicPr>
            <a:picLocks noChangeAspect="1"/>
          </p:cNvPicPr>
          <p:nvPr/>
        </p:nvPicPr>
        <p:blipFill>
          <a:blip r:embed="rId2"/>
          <a:stretch>
            <a:fillRect/>
          </a:stretch>
        </p:blipFill>
        <p:spPr>
          <a:xfrm>
            <a:off x="179477" y="2172108"/>
            <a:ext cx="7327313" cy="4219027"/>
          </a:xfrm>
          <a:prstGeom prst="rect">
            <a:avLst/>
          </a:prstGeom>
        </p:spPr>
      </p:pic>
    </p:spTree>
    <p:extLst>
      <p:ext uri="{BB962C8B-B14F-4D97-AF65-F5344CB8AC3E}">
        <p14:creationId xmlns:p14="http://schemas.microsoft.com/office/powerpoint/2010/main" val="1920001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06">
            <a:extLst>
              <a:ext uri="{FF2B5EF4-FFF2-40B4-BE49-F238E27FC236}">
                <a16:creationId xmlns:a16="http://schemas.microsoft.com/office/drawing/2014/main" id="{4B7A6B61-B79C-4E36-9A41-801D957D46BE}"/>
              </a:ext>
            </a:extLst>
          </p:cNvPr>
          <p:cNvSpPr>
            <a:spLocks noGrp="1"/>
          </p:cNvSpPr>
          <p:nvPr>
            <p:ph type="title"/>
          </p:nvPr>
        </p:nvSpPr>
        <p:spPr>
          <a:xfrm>
            <a:off x="354106" y="544769"/>
            <a:ext cx="11408461" cy="1130188"/>
          </a:xfrm>
        </p:spPr>
        <p:txBody>
          <a:bodyPr/>
          <a:lstStyle/>
          <a:p>
            <a:r>
              <a:rPr lang="en-US" dirty="0"/>
              <a:t>Maximize the benefits of remote work</a:t>
            </a:r>
          </a:p>
        </p:txBody>
      </p:sp>
      <p:cxnSp>
        <p:nvCxnSpPr>
          <p:cNvPr id="56" name="Straight Connector 55">
            <a:extLst>
              <a:ext uri="{FF2B5EF4-FFF2-40B4-BE49-F238E27FC236}">
                <a16:creationId xmlns:a16="http://schemas.microsoft.com/office/drawing/2014/main" id="{1A141752-901F-4EDE-86B5-BB6C8ADF9F9D}"/>
              </a:ext>
            </a:extLst>
          </p:cNvPr>
          <p:cNvCxnSpPr>
            <a:cxnSpLocks/>
          </p:cNvCxnSpPr>
          <p:nvPr/>
        </p:nvCxnSpPr>
        <p:spPr>
          <a:xfrm flipH="1">
            <a:off x="490888" y="1733550"/>
            <a:ext cx="501699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81C989-1EDA-4114-9988-15ABAFE6F5C7}"/>
              </a:ext>
            </a:extLst>
          </p:cNvPr>
          <p:cNvCxnSpPr>
            <a:cxnSpLocks/>
          </p:cNvCxnSpPr>
          <p:nvPr/>
        </p:nvCxnSpPr>
        <p:spPr>
          <a:xfrm flipH="1">
            <a:off x="6685710" y="1733550"/>
            <a:ext cx="4972757"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8" name="Rounded Rectangle 2">
            <a:extLst>
              <a:ext uri="{FF2B5EF4-FFF2-40B4-BE49-F238E27FC236}">
                <a16:creationId xmlns:a16="http://schemas.microsoft.com/office/drawing/2014/main" id="{1BA662E5-527F-4BAA-AD90-36ED2DF993D9}"/>
              </a:ext>
            </a:extLst>
          </p:cNvPr>
          <p:cNvSpPr/>
          <p:nvPr/>
        </p:nvSpPr>
        <p:spPr>
          <a:xfrm>
            <a:off x="490888" y="2114130"/>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59" name="Oval 58">
            <a:extLst>
              <a:ext uri="{FF2B5EF4-FFF2-40B4-BE49-F238E27FC236}">
                <a16:creationId xmlns:a16="http://schemas.microsoft.com/office/drawing/2014/main" id="{BFAAE372-7C6D-4D18-BCC4-E72F6CADA2A8}"/>
              </a:ext>
            </a:extLst>
          </p:cNvPr>
          <p:cNvSpPr/>
          <p:nvPr/>
        </p:nvSpPr>
        <p:spPr>
          <a:xfrm>
            <a:off x="490887" y="2114130"/>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0" name="Rounded Rectangle 3">
            <a:extLst>
              <a:ext uri="{FF2B5EF4-FFF2-40B4-BE49-F238E27FC236}">
                <a16:creationId xmlns:a16="http://schemas.microsoft.com/office/drawing/2014/main" id="{0F7B9467-874F-4F27-87B2-5998174272C8}"/>
              </a:ext>
            </a:extLst>
          </p:cNvPr>
          <p:cNvSpPr/>
          <p:nvPr/>
        </p:nvSpPr>
        <p:spPr>
          <a:xfrm>
            <a:off x="490888" y="2919763"/>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1" name="Oval 60">
            <a:extLst>
              <a:ext uri="{FF2B5EF4-FFF2-40B4-BE49-F238E27FC236}">
                <a16:creationId xmlns:a16="http://schemas.microsoft.com/office/drawing/2014/main" id="{C524595A-B18D-4D72-A37C-1CA1B6EF3A59}"/>
              </a:ext>
            </a:extLst>
          </p:cNvPr>
          <p:cNvSpPr/>
          <p:nvPr/>
        </p:nvSpPr>
        <p:spPr>
          <a:xfrm>
            <a:off x="490887" y="2919763"/>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2" name="Rounded Rectangle 5">
            <a:extLst>
              <a:ext uri="{FF2B5EF4-FFF2-40B4-BE49-F238E27FC236}">
                <a16:creationId xmlns:a16="http://schemas.microsoft.com/office/drawing/2014/main" id="{EDE8585D-E004-46DB-97B3-8EBF5D67035E}"/>
              </a:ext>
            </a:extLst>
          </p:cNvPr>
          <p:cNvSpPr/>
          <p:nvPr/>
        </p:nvSpPr>
        <p:spPr>
          <a:xfrm>
            <a:off x="490888" y="3722857"/>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3" name="Oval 62">
            <a:extLst>
              <a:ext uri="{FF2B5EF4-FFF2-40B4-BE49-F238E27FC236}">
                <a16:creationId xmlns:a16="http://schemas.microsoft.com/office/drawing/2014/main" id="{01B7EB75-8485-41B0-8BEC-D95F76F1D723}"/>
              </a:ext>
            </a:extLst>
          </p:cNvPr>
          <p:cNvSpPr/>
          <p:nvPr/>
        </p:nvSpPr>
        <p:spPr>
          <a:xfrm>
            <a:off x="490887" y="3722857"/>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4" name="Rounded Rectangle 7">
            <a:extLst>
              <a:ext uri="{FF2B5EF4-FFF2-40B4-BE49-F238E27FC236}">
                <a16:creationId xmlns:a16="http://schemas.microsoft.com/office/drawing/2014/main" id="{2307FD72-4469-42D0-A9B6-64B6E3424767}"/>
              </a:ext>
            </a:extLst>
          </p:cNvPr>
          <p:cNvSpPr/>
          <p:nvPr/>
        </p:nvSpPr>
        <p:spPr>
          <a:xfrm>
            <a:off x="490888" y="4523410"/>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5" name="Oval 64">
            <a:extLst>
              <a:ext uri="{FF2B5EF4-FFF2-40B4-BE49-F238E27FC236}">
                <a16:creationId xmlns:a16="http://schemas.microsoft.com/office/drawing/2014/main" id="{F7828F07-FA3A-4A84-892E-D582784DA683}"/>
              </a:ext>
            </a:extLst>
          </p:cNvPr>
          <p:cNvSpPr/>
          <p:nvPr/>
        </p:nvSpPr>
        <p:spPr>
          <a:xfrm>
            <a:off x="490887" y="4523410"/>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6" name="Rounded Rectangle 9">
            <a:extLst>
              <a:ext uri="{FF2B5EF4-FFF2-40B4-BE49-F238E27FC236}">
                <a16:creationId xmlns:a16="http://schemas.microsoft.com/office/drawing/2014/main" id="{1A2574F3-867D-4412-B85B-371FA4A6C8BB}"/>
              </a:ext>
            </a:extLst>
          </p:cNvPr>
          <p:cNvSpPr/>
          <p:nvPr/>
        </p:nvSpPr>
        <p:spPr>
          <a:xfrm>
            <a:off x="490888" y="5321424"/>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7" name="Oval 66">
            <a:extLst>
              <a:ext uri="{FF2B5EF4-FFF2-40B4-BE49-F238E27FC236}">
                <a16:creationId xmlns:a16="http://schemas.microsoft.com/office/drawing/2014/main" id="{DB97A84A-84DF-4B91-90B1-B14E036A8427}"/>
              </a:ext>
            </a:extLst>
          </p:cNvPr>
          <p:cNvSpPr/>
          <p:nvPr/>
        </p:nvSpPr>
        <p:spPr>
          <a:xfrm>
            <a:off x="490887" y="5321424"/>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8" name="Chevron 21">
            <a:extLst>
              <a:ext uri="{FF2B5EF4-FFF2-40B4-BE49-F238E27FC236}">
                <a16:creationId xmlns:a16="http://schemas.microsoft.com/office/drawing/2014/main" id="{E8CA6EDE-1747-4A87-B7F9-79A7651DB6AE}"/>
              </a:ext>
            </a:extLst>
          </p:cNvPr>
          <p:cNvSpPr/>
          <p:nvPr/>
        </p:nvSpPr>
        <p:spPr>
          <a:xfrm>
            <a:off x="1388835" y="1579052"/>
            <a:ext cx="3358742" cy="30777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chemeClr val="tx1"/>
              </a:solidFill>
              <a:latin typeface="+mj-lt"/>
            </a:endParaRPr>
          </a:p>
        </p:txBody>
      </p:sp>
      <p:sp>
        <p:nvSpPr>
          <p:cNvPr id="69" name="Chevron 22">
            <a:extLst>
              <a:ext uri="{FF2B5EF4-FFF2-40B4-BE49-F238E27FC236}">
                <a16:creationId xmlns:a16="http://schemas.microsoft.com/office/drawing/2014/main" id="{89F7931E-E763-4E2E-9020-B2F571BF3CCE}"/>
              </a:ext>
            </a:extLst>
          </p:cNvPr>
          <p:cNvSpPr/>
          <p:nvPr/>
        </p:nvSpPr>
        <p:spPr>
          <a:xfrm flipH="1">
            <a:off x="7456860" y="1586164"/>
            <a:ext cx="3622719" cy="30058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chemeClr val="tx1"/>
              </a:solidFill>
              <a:latin typeface="+mj-lt"/>
            </a:endParaRPr>
          </a:p>
        </p:txBody>
      </p:sp>
      <p:grpSp>
        <p:nvGrpSpPr>
          <p:cNvPr id="70" name="Group 69">
            <a:extLst>
              <a:ext uri="{FF2B5EF4-FFF2-40B4-BE49-F238E27FC236}">
                <a16:creationId xmlns:a16="http://schemas.microsoft.com/office/drawing/2014/main" id="{BE523C99-CE3A-41AB-A1B9-CD30652480BC}"/>
              </a:ext>
            </a:extLst>
          </p:cNvPr>
          <p:cNvGrpSpPr/>
          <p:nvPr/>
        </p:nvGrpSpPr>
        <p:grpSpPr>
          <a:xfrm>
            <a:off x="5751343" y="1453060"/>
            <a:ext cx="690914" cy="701227"/>
            <a:chOff x="5673835" y="1305209"/>
            <a:chExt cx="845922" cy="858550"/>
          </a:xfrm>
        </p:grpSpPr>
        <p:sp>
          <p:nvSpPr>
            <p:cNvPr id="71" name="Freeform 25">
              <a:extLst>
                <a:ext uri="{FF2B5EF4-FFF2-40B4-BE49-F238E27FC236}">
                  <a16:creationId xmlns:a16="http://schemas.microsoft.com/office/drawing/2014/main" id="{87296D2B-98EE-40A3-BE8D-CEBCAC068BFC}"/>
                </a:ext>
              </a:extLst>
            </p:cNvPr>
            <p:cNvSpPr/>
            <p:nvPr/>
          </p:nvSpPr>
          <p:spPr>
            <a:xfrm>
              <a:off x="5673835"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72" name="Freeform 26">
              <a:extLst>
                <a:ext uri="{FF2B5EF4-FFF2-40B4-BE49-F238E27FC236}">
                  <a16:creationId xmlns:a16="http://schemas.microsoft.com/office/drawing/2014/main" id="{491C3C44-C32D-42A8-9CE8-F279CFD01361}"/>
                </a:ext>
              </a:extLst>
            </p:cNvPr>
            <p:cNvSpPr/>
            <p:nvPr/>
          </p:nvSpPr>
          <p:spPr>
            <a:xfrm rot="10800000">
              <a:off x="6096796"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grpSp>
      <p:cxnSp>
        <p:nvCxnSpPr>
          <p:cNvPr id="73" name="Straight Connector 72">
            <a:extLst>
              <a:ext uri="{FF2B5EF4-FFF2-40B4-BE49-F238E27FC236}">
                <a16:creationId xmlns:a16="http://schemas.microsoft.com/office/drawing/2014/main" id="{4AF24032-5E45-48FE-8F3F-2E8501ABF760}"/>
              </a:ext>
            </a:extLst>
          </p:cNvPr>
          <p:cNvCxnSpPr>
            <a:cxnSpLocks/>
          </p:cNvCxnSpPr>
          <p:nvPr/>
        </p:nvCxnSpPr>
        <p:spPr>
          <a:xfrm>
            <a:off x="6096794" y="2326822"/>
            <a:ext cx="0" cy="4218357"/>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4" name="Subtitle 2">
            <a:extLst>
              <a:ext uri="{FF2B5EF4-FFF2-40B4-BE49-F238E27FC236}">
                <a16:creationId xmlns:a16="http://schemas.microsoft.com/office/drawing/2014/main" id="{C33B9E08-2146-41EC-9BE9-F9CCC985288B}"/>
              </a:ext>
            </a:extLst>
          </p:cNvPr>
          <p:cNvSpPr txBox="1">
            <a:spLocks/>
          </p:cNvSpPr>
          <p:nvPr/>
        </p:nvSpPr>
        <p:spPr>
          <a:xfrm>
            <a:off x="1170227" y="2159474"/>
            <a:ext cx="4261848"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Operational continuity </a:t>
            </a:r>
            <a:r>
              <a:rPr lang="en-US" sz="1300" dirty="0">
                <a:solidFill>
                  <a:schemeClr val="tx1"/>
                </a:solidFill>
                <a:latin typeface="+mn-lt"/>
                <a:ea typeface="Calibri" panose="020F0502020204030204" pitchFamily="34" charset="0"/>
                <a:cs typeface="Arial" panose="020B0604020202020204" pitchFamily="34" charset="0"/>
              </a:rPr>
              <a:t>in disaster situations that prevent employees from coming into the office. </a:t>
            </a:r>
          </a:p>
        </p:txBody>
      </p:sp>
      <p:sp>
        <p:nvSpPr>
          <p:cNvPr id="75" name="Subtitle 2">
            <a:extLst>
              <a:ext uri="{FF2B5EF4-FFF2-40B4-BE49-F238E27FC236}">
                <a16:creationId xmlns:a16="http://schemas.microsoft.com/office/drawing/2014/main" id="{CF2BB8E3-3750-48C0-AE87-DB6B86B2B1DB}"/>
              </a:ext>
            </a:extLst>
          </p:cNvPr>
          <p:cNvSpPr txBox="1">
            <a:spLocks/>
          </p:cNvSpPr>
          <p:nvPr/>
        </p:nvSpPr>
        <p:spPr>
          <a:xfrm>
            <a:off x="1170227" y="2962618"/>
            <a:ext cx="4521505"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Cost savings:</a:t>
            </a:r>
            <a:r>
              <a:rPr lang="en-US" sz="1300" dirty="0">
                <a:solidFill>
                  <a:schemeClr val="tx1"/>
                </a:solidFill>
                <a:latin typeface="+mn-lt"/>
                <a:ea typeface="Calibri" panose="020F0502020204030204" pitchFamily="34" charset="0"/>
                <a:cs typeface="Arial" panose="020B0604020202020204" pitchFamily="34" charset="0"/>
              </a:rPr>
              <a:t> organizations save ~$11,000 annually per employee working from home half the time (Global Workplace Analytics, 2020).</a:t>
            </a:r>
          </a:p>
        </p:txBody>
      </p:sp>
      <p:sp>
        <p:nvSpPr>
          <p:cNvPr id="76" name="Subtitle 2">
            <a:extLst>
              <a:ext uri="{FF2B5EF4-FFF2-40B4-BE49-F238E27FC236}">
                <a16:creationId xmlns:a16="http://schemas.microsoft.com/office/drawing/2014/main" id="{610B01F6-1E85-4D6B-B5EF-6058611C12A8}"/>
              </a:ext>
            </a:extLst>
          </p:cNvPr>
          <p:cNvSpPr txBox="1">
            <a:spLocks/>
          </p:cNvSpPr>
          <p:nvPr/>
        </p:nvSpPr>
        <p:spPr>
          <a:xfrm>
            <a:off x="1170226" y="3689888"/>
            <a:ext cx="4555703" cy="646331"/>
          </a:xfrm>
          <a:prstGeom prst="rect">
            <a:avLst/>
          </a:prstGeom>
        </p:spPr>
        <p:txBody>
          <a:bodyPr vert="horz" wrap="square" lIns="45720" tIns="22860" rIns="45720" bIns="22860" rtlCol="0" anchor="ctr">
            <a:spAutoFit/>
          </a:bodyPr>
          <a:lstStyle>
            <a:defPPr>
              <a:defRPr lang="en-US"/>
            </a:defPPr>
            <a:lvl1pPr indent="0" defTabSz="1087636">
              <a:lnSpc>
                <a:spcPct val="120000"/>
              </a:lnSpc>
              <a:spcBef>
                <a:spcPct val="20000"/>
              </a:spcBef>
              <a:spcAft>
                <a:spcPts val="600"/>
              </a:spcAft>
              <a:buFont typeface="Arial"/>
              <a:buNone/>
              <a:defRPr sz="1200" b="1">
                <a:solidFill>
                  <a:schemeClr val="tx2"/>
                </a:solidFill>
                <a:ea typeface="Calibri" panose="020F0502020204030204" pitchFamily="34" charset="0"/>
                <a:cs typeface="Arial" panose="020B0604020202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nSpc>
                <a:spcPct val="100000"/>
              </a:lnSpc>
            </a:pPr>
            <a:r>
              <a:rPr lang="en-US" sz="1300" dirty="0">
                <a:solidFill>
                  <a:schemeClr val="tx1"/>
                </a:solidFill>
              </a:rPr>
              <a:t>Increased attraction: </a:t>
            </a:r>
            <a:r>
              <a:rPr lang="en-US" sz="1300" b="0" dirty="0">
                <a:solidFill>
                  <a:schemeClr val="tx1"/>
                </a:solidFill>
              </a:rPr>
              <a:t>71% of employees would likely choose one employer over another based on work-from-home (WFH) offerings (Owl Labs, 2019).</a:t>
            </a:r>
          </a:p>
        </p:txBody>
      </p:sp>
      <p:sp>
        <p:nvSpPr>
          <p:cNvPr id="77" name="Subtitle 2">
            <a:extLst>
              <a:ext uri="{FF2B5EF4-FFF2-40B4-BE49-F238E27FC236}">
                <a16:creationId xmlns:a16="http://schemas.microsoft.com/office/drawing/2014/main" id="{25751C19-B0A2-4CB0-8D8A-7B9EB411C884}"/>
              </a:ext>
            </a:extLst>
          </p:cNvPr>
          <p:cNvSpPr txBox="1">
            <a:spLocks/>
          </p:cNvSpPr>
          <p:nvPr/>
        </p:nvSpPr>
        <p:spPr>
          <a:xfrm>
            <a:off x="1170227" y="4564995"/>
            <a:ext cx="4369778"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Increased retention:</a:t>
            </a:r>
            <a:r>
              <a:rPr lang="en-US" sz="1300" dirty="0">
                <a:solidFill>
                  <a:schemeClr val="tx1"/>
                </a:solidFill>
                <a:latin typeface="+mn-lt"/>
                <a:ea typeface="Calibri" panose="020F0502020204030204" pitchFamily="34" charset="0"/>
                <a:cs typeface="Arial" panose="020B0604020202020204" pitchFamily="34" charset="0"/>
              </a:rPr>
              <a:t> 74% of employees would be less likely to leave their employer if they could WFH (Owl Labs, 2019).</a:t>
            </a:r>
          </a:p>
        </p:txBody>
      </p:sp>
      <p:sp>
        <p:nvSpPr>
          <p:cNvPr id="78" name="Subtitle 2">
            <a:extLst>
              <a:ext uri="{FF2B5EF4-FFF2-40B4-BE49-F238E27FC236}">
                <a16:creationId xmlns:a16="http://schemas.microsoft.com/office/drawing/2014/main" id="{6D16B19A-2EBE-482B-8133-377CB5C8C064}"/>
              </a:ext>
            </a:extLst>
          </p:cNvPr>
          <p:cNvSpPr txBox="1">
            <a:spLocks/>
          </p:cNvSpPr>
          <p:nvPr/>
        </p:nvSpPr>
        <p:spPr>
          <a:xfrm>
            <a:off x="1170226" y="5293535"/>
            <a:ext cx="4388755" cy="64633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54492">
              <a:lnSpc>
                <a:spcPct val="100000"/>
              </a:lnSpc>
              <a:spcBef>
                <a:spcPts val="0"/>
              </a:spcBef>
              <a:spcAft>
                <a:spcPts val="600"/>
              </a:spcAft>
            </a:pPr>
            <a:r>
              <a:rPr lang="en-US" sz="1300" b="1" dirty="0">
                <a:solidFill>
                  <a:schemeClr val="tx1"/>
                </a:solidFill>
                <a:latin typeface="+mn-lt"/>
                <a:cs typeface="Arial" panose="020B0604020202020204" pitchFamily="34" charset="0"/>
              </a:rPr>
              <a:t>Increased productivity: </a:t>
            </a:r>
            <a:r>
              <a:rPr lang="en-US" sz="1300" dirty="0">
                <a:solidFill>
                  <a:schemeClr val="tx1"/>
                </a:solidFill>
                <a:latin typeface="+mn-lt"/>
                <a:cs typeface="Arial" panose="020B0604020202020204" pitchFamily="34" charset="0"/>
              </a:rPr>
              <a:t>50% of employees report they would maintain or increase their productivity while working from home (Glassdoor, 2020).</a:t>
            </a:r>
          </a:p>
        </p:txBody>
      </p:sp>
      <p:sp>
        <p:nvSpPr>
          <p:cNvPr id="79" name="TextBox 78">
            <a:extLst>
              <a:ext uri="{FF2B5EF4-FFF2-40B4-BE49-F238E27FC236}">
                <a16:creationId xmlns:a16="http://schemas.microsoft.com/office/drawing/2014/main" id="{889FA0A5-371B-4739-8720-26CB958D2994}"/>
              </a:ext>
            </a:extLst>
          </p:cNvPr>
          <p:cNvSpPr txBox="1"/>
          <p:nvPr/>
        </p:nvSpPr>
        <p:spPr>
          <a:xfrm>
            <a:off x="1697839" y="1556513"/>
            <a:ext cx="2824812" cy="314445"/>
          </a:xfrm>
          <a:prstGeom prst="rect">
            <a:avLst/>
          </a:prstGeom>
          <a:noFill/>
        </p:spPr>
        <p:txBody>
          <a:bodyPr wrap="none" rtlCol="0" anchor="ctr" anchorCtr="0">
            <a:spAutoFit/>
          </a:bodyPr>
          <a:lstStyle/>
          <a:p>
            <a:pPr algn="ctr">
              <a:lnSpc>
                <a:spcPct val="110000"/>
              </a:lnSpc>
            </a:pPr>
            <a:r>
              <a:rPr lang="en-US" sz="1400" b="1" dirty="0">
                <a:solidFill>
                  <a:schemeClr val="bg1"/>
                </a:solidFill>
                <a:latin typeface="+mj-lt"/>
                <a:ea typeface="League Spartan" charset="0"/>
                <a:cs typeface="Poppins" pitchFamily="2" charset="77"/>
              </a:rPr>
              <a:t>Benefits to the organization</a:t>
            </a:r>
          </a:p>
        </p:txBody>
      </p:sp>
      <p:sp>
        <p:nvSpPr>
          <p:cNvPr id="80" name="TextBox 79">
            <a:extLst>
              <a:ext uri="{FF2B5EF4-FFF2-40B4-BE49-F238E27FC236}">
                <a16:creationId xmlns:a16="http://schemas.microsoft.com/office/drawing/2014/main" id="{C5FBCC8E-E354-4002-849C-3B46EA2B9170}"/>
              </a:ext>
            </a:extLst>
          </p:cNvPr>
          <p:cNvSpPr txBox="1"/>
          <p:nvPr/>
        </p:nvSpPr>
        <p:spPr>
          <a:xfrm>
            <a:off x="8146894" y="1578652"/>
            <a:ext cx="2294219" cy="314445"/>
          </a:xfrm>
          <a:prstGeom prst="rect">
            <a:avLst/>
          </a:prstGeom>
          <a:noFill/>
        </p:spPr>
        <p:txBody>
          <a:bodyPr wrap="none" rtlCol="0" anchor="ctr" anchorCtr="0">
            <a:spAutoFit/>
          </a:bodyPr>
          <a:lstStyle/>
          <a:p>
            <a:pPr algn="ctr">
              <a:lnSpc>
                <a:spcPct val="110000"/>
              </a:lnSpc>
            </a:pPr>
            <a:r>
              <a:rPr lang="en-US" sz="1400" b="1" dirty="0">
                <a:solidFill>
                  <a:schemeClr val="bg1"/>
                </a:solidFill>
                <a:latin typeface="+mj-lt"/>
                <a:ea typeface="League Spartan" charset="0"/>
                <a:cs typeface="Poppins" pitchFamily="2" charset="77"/>
              </a:rPr>
              <a:t>Benefits to employees</a:t>
            </a:r>
          </a:p>
        </p:txBody>
      </p:sp>
      <p:sp>
        <p:nvSpPr>
          <p:cNvPr id="81" name="Rounded Rectangle 9">
            <a:extLst>
              <a:ext uri="{FF2B5EF4-FFF2-40B4-BE49-F238E27FC236}">
                <a16:creationId xmlns:a16="http://schemas.microsoft.com/office/drawing/2014/main" id="{B7156B51-16B0-40B1-A8C2-2F0D876F5470}"/>
              </a:ext>
            </a:extLst>
          </p:cNvPr>
          <p:cNvSpPr/>
          <p:nvPr/>
        </p:nvSpPr>
        <p:spPr>
          <a:xfrm>
            <a:off x="490888" y="6086734"/>
            <a:ext cx="5260444" cy="57744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82" name="Oval 81">
            <a:extLst>
              <a:ext uri="{FF2B5EF4-FFF2-40B4-BE49-F238E27FC236}">
                <a16:creationId xmlns:a16="http://schemas.microsoft.com/office/drawing/2014/main" id="{B9E610D7-70AC-4F51-A6FB-72752A400990}"/>
              </a:ext>
            </a:extLst>
          </p:cNvPr>
          <p:cNvSpPr/>
          <p:nvPr/>
        </p:nvSpPr>
        <p:spPr>
          <a:xfrm>
            <a:off x="490887" y="6086734"/>
            <a:ext cx="590550" cy="574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83" name="Subtitle 2">
            <a:extLst>
              <a:ext uri="{FF2B5EF4-FFF2-40B4-BE49-F238E27FC236}">
                <a16:creationId xmlns:a16="http://schemas.microsoft.com/office/drawing/2014/main" id="{B65ED0E2-C05F-4F41-B020-9511642ABA92}"/>
              </a:ext>
            </a:extLst>
          </p:cNvPr>
          <p:cNvSpPr txBox="1">
            <a:spLocks/>
          </p:cNvSpPr>
          <p:nvPr/>
        </p:nvSpPr>
        <p:spPr>
          <a:xfrm>
            <a:off x="1170227" y="6058845"/>
            <a:ext cx="4521502" cy="646331"/>
          </a:xfrm>
          <a:prstGeom prst="rect">
            <a:avLst/>
          </a:prstGeom>
        </p:spPr>
        <p:txBody>
          <a:bodyPr vert="horz" wrap="square" lIns="45720" tIns="22860" rIns="45720" bIns="22860" rtlCol="0" anchor="ctr">
            <a:spAutoFit/>
          </a:bodyPr>
          <a:lstStyle>
            <a:defPPr>
              <a:defRPr lang="en-US"/>
            </a:defPPr>
            <a:lvl1pPr lvl="0" indent="0">
              <a:lnSpc>
                <a:spcPct val="100000"/>
              </a:lnSpc>
              <a:spcBef>
                <a:spcPts val="0"/>
              </a:spcBef>
              <a:spcAft>
                <a:spcPts val="600"/>
              </a:spcAft>
              <a:buFont typeface="Arial"/>
              <a:buNone/>
              <a:defRPr sz="1200" b="1">
                <a:solidFill>
                  <a:schemeClr val="tx2"/>
                </a:solidFill>
                <a:cs typeface="Arial" panose="020B0604020202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300" dirty="0">
                <a:solidFill>
                  <a:schemeClr val="tx1"/>
                </a:solidFill>
              </a:rPr>
              <a:t>Increased engagement: </a:t>
            </a:r>
            <a:r>
              <a:rPr lang="en-US" sz="1300" b="0" dirty="0">
                <a:solidFill>
                  <a:schemeClr val="tx1"/>
                </a:solidFill>
              </a:rPr>
              <a:t>offsite employees tend to have higher overall engagement than onsite employees (McLean &amp; Company Engagement Survey, 2020).</a:t>
            </a:r>
          </a:p>
        </p:txBody>
      </p:sp>
      <p:pic>
        <p:nvPicPr>
          <p:cNvPr id="84" name="Picture 83">
            <a:extLst>
              <a:ext uri="{FF2B5EF4-FFF2-40B4-BE49-F238E27FC236}">
                <a16:creationId xmlns:a16="http://schemas.microsoft.com/office/drawing/2014/main" id="{28EE03A3-5DA0-4FA0-94AC-51D205CA43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961" y="2188311"/>
            <a:ext cx="433714" cy="433714"/>
          </a:xfrm>
          <a:prstGeom prst="rect">
            <a:avLst/>
          </a:prstGeom>
        </p:spPr>
      </p:pic>
      <p:pic>
        <p:nvPicPr>
          <p:cNvPr id="85" name="Picture 84">
            <a:extLst>
              <a:ext uri="{FF2B5EF4-FFF2-40B4-BE49-F238E27FC236}">
                <a16:creationId xmlns:a16="http://schemas.microsoft.com/office/drawing/2014/main" id="{8A7B26C3-4637-4CD4-AB7C-AE3F7736F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05" y="2998181"/>
            <a:ext cx="433714" cy="433714"/>
          </a:xfrm>
          <a:prstGeom prst="rect">
            <a:avLst/>
          </a:prstGeom>
        </p:spPr>
      </p:pic>
      <p:pic>
        <p:nvPicPr>
          <p:cNvPr id="86" name="Picture 85">
            <a:extLst>
              <a:ext uri="{FF2B5EF4-FFF2-40B4-BE49-F238E27FC236}">
                <a16:creationId xmlns:a16="http://schemas.microsoft.com/office/drawing/2014/main" id="{BCE099E6-6FC0-436D-B7E6-7BE70BB485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879" y="5410088"/>
            <a:ext cx="433714" cy="433714"/>
          </a:xfrm>
          <a:prstGeom prst="rect">
            <a:avLst/>
          </a:prstGeom>
        </p:spPr>
      </p:pic>
      <p:pic>
        <p:nvPicPr>
          <p:cNvPr id="87" name="Graphic 86" descr="Magnet">
            <a:extLst>
              <a:ext uri="{FF2B5EF4-FFF2-40B4-BE49-F238E27FC236}">
                <a16:creationId xmlns:a16="http://schemas.microsoft.com/office/drawing/2014/main" id="{E35EC2E8-2D8D-4659-B76A-3F9B9C8D46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648" y="3842226"/>
            <a:ext cx="367755" cy="367755"/>
          </a:xfrm>
          <a:prstGeom prst="rect">
            <a:avLst/>
          </a:prstGeom>
          <a:effectLst>
            <a:glow>
              <a:schemeClr val="bg1">
                <a:alpha val="40000"/>
              </a:schemeClr>
            </a:glow>
          </a:effectLst>
        </p:spPr>
      </p:pic>
      <p:pic>
        <p:nvPicPr>
          <p:cNvPr id="88" name="Picture 87">
            <a:extLst>
              <a:ext uri="{FF2B5EF4-FFF2-40B4-BE49-F238E27FC236}">
                <a16:creationId xmlns:a16="http://schemas.microsoft.com/office/drawing/2014/main" id="{0A754E16-B43E-44EF-9294-31046D4D52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9305" y="4593693"/>
            <a:ext cx="433714" cy="433714"/>
          </a:xfrm>
          <a:prstGeom prst="rect">
            <a:avLst/>
          </a:prstGeom>
        </p:spPr>
      </p:pic>
      <p:pic>
        <p:nvPicPr>
          <p:cNvPr id="89" name="Picture 88">
            <a:extLst>
              <a:ext uri="{FF2B5EF4-FFF2-40B4-BE49-F238E27FC236}">
                <a16:creationId xmlns:a16="http://schemas.microsoft.com/office/drawing/2014/main" id="{6DB8E0EB-4532-45CF-B095-10B443B5F7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9305" y="6153189"/>
            <a:ext cx="433714" cy="433714"/>
          </a:xfrm>
          <a:prstGeom prst="rect">
            <a:avLst/>
          </a:prstGeom>
        </p:spPr>
      </p:pic>
      <p:sp>
        <p:nvSpPr>
          <p:cNvPr id="90" name="Rounded Rectangle 11">
            <a:extLst>
              <a:ext uri="{FF2B5EF4-FFF2-40B4-BE49-F238E27FC236}">
                <a16:creationId xmlns:a16="http://schemas.microsoft.com/office/drawing/2014/main" id="{CB31266D-71EE-4A41-88D4-BA0846C1C020}"/>
              </a:ext>
            </a:extLst>
          </p:cNvPr>
          <p:cNvSpPr/>
          <p:nvPr/>
        </p:nvSpPr>
        <p:spPr>
          <a:xfrm>
            <a:off x="6609203" y="2214591"/>
            <a:ext cx="5153365"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1" name="Oval 90">
            <a:extLst>
              <a:ext uri="{FF2B5EF4-FFF2-40B4-BE49-F238E27FC236}">
                <a16:creationId xmlns:a16="http://schemas.microsoft.com/office/drawing/2014/main" id="{E3BE4E8B-47B8-46C9-8360-74090673A51B}"/>
              </a:ext>
            </a:extLst>
          </p:cNvPr>
          <p:cNvSpPr/>
          <p:nvPr/>
        </p:nvSpPr>
        <p:spPr>
          <a:xfrm>
            <a:off x="6609202" y="2214591"/>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2" name="Rounded Rectangle 13">
            <a:extLst>
              <a:ext uri="{FF2B5EF4-FFF2-40B4-BE49-F238E27FC236}">
                <a16:creationId xmlns:a16="http://schemas.microsoft.com/office/drawing/2014/main" id="{2373188E-2718-4FBD-AA6C-3D9303816763}"/>
              </a:ext>
            </a:extLst>
          </p:cNvPr>
          <p:cNvSpPr/>
          <p:nvPr/>
        </p:nvSpPr>
        <p:spPr>
          <a:xfrm>
            <a:off x="6609203" y="3799269"/>
            <a:ext cx="5153365" cy="1394784"/>
          </a:xfrm>
          <a:prstGeom prst="roundRect">
            <a:avLst>
              <a:gd name="adj" fmla="val 209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3" name="Oval 92">
            <a:extLst>
              <a:ext uri="{FF2B5EF4-FFF2-40B4-BE49-F238E27FC236}">
                <a16:creationId xmlns:a16="http://schemas.microsoft.com/office/drawing/2014/main" id="{4B383E85-7870-49EF-B0A4-971CE9597326}"/>
              </a:ext>
            </a:extLst>
          </p:cNvPr>
          <p:cNvSpPr/>
          <p:nvPr/>
        </p:nvSpPr>
        <p:spPr>
          <a:xfrm>
            <a:off x="6609202" y="3799269"/>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4" name="Rounded Rectangle 17">
            <a:extLst>
              <a:ext uri="{FF2B5EF4-FFF2-40B4-BE49-F238E27FC236}">
                <a16:creationId xmlns:a16="http://schemas.microsoft.com/office/drawing/2014/main" id="{93458F9F-94F1-4CD8-9FD2-C4FF07DEA42D}"/>
              </a:ext>
            </a:extLst>
          </p:cNvPr>
          <p:cNvSpPr/>
          <p:nvPr/>
        </p:nvSpPr>
        <p:spPr>
          <a:xfrm>
            <a:off x="6609203" y="5402915"/>
            <a:ext cx="5153365" cy="75927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5" name="Oval 94">
            <a:extLst>
              <a:ext uri="{FF2B5EF4-FFF2-40B4-BE49-F238E27FC236}">
                <a16:creationId xmlns:a16="http://schemas.microsoft.com/office/drawing/2014/main" id="{4C4181D7-928F-4E58-8394-CF177FC29513}"/>
              </a:ext>
            </a:extLst>
          </p:cNvPr>
          <p:cNvSpPr/>
          <p:nvPr/>
        </p:nvSpPr>
        <p:spPr>
          <a:xfrm>
            <a:off x="6609202" y="5488641"/>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6" name="Rounded Rectangle 19">
            <a:extLst>
              <a:ext uri="{FF2B5EF4-FFF2-40B4-BE49-F238E27FC236}">
                <a16:creationId xmlns:a16="http://schemas.microsoft.com/office/drawing/2014/main" id="{A0382A84-5FEC-415A-8F84-8A062541CD80}"/>
              </a:ext>
            </a:extLst>
          </p:cNvPr>
          <p:cNvSpPr/>
          <p:nvPr/>
        </p:nvSpPr>
        <p:spPr>
          <a:xfrm>
            <a:off x="6609202" y="3003700"/>
            <a:ext cx="5153365"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7" name="Oval 96">
            <a:extLst>
              <a:ext uri="{FF2B5EF4-FFF2-40B4-BE49-F238E27FC236}">
                <a16:creationId xmlns:a16="http://schemas.microsoft.com/office/drawing/2014/main" id="{79FF9FC0-D65E-4AE3-A517-202302AEE883}"/>
              </a:ext>
            </a:extLst>
          </p:cNvPr>
          <p:cNvSpPr/>
          <p:nvPr/>
        </p:nvSpPr>
        <p:spPr>
          <a:xfrm>
            <a:off x="6609201" y="3003700"/>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98" name="Subtitle 2">
            <a:extLst>
              <a:ext uri="{FF2B5EF4-FFF2-40B4-BE49-F238E27FC236}">
                <a16:creationId xmlns:a16="http://schemas.microsoft.com/office/drawing/2014/main" id="{67998EBE-F60A-42AD-A3C7-C3DF57FB58C9}"/>
              </a:ext>
            </a:extLst>
          </p:cNvPr>
          <p:cNvSpPr txBox="1">
            <a:spLocks/>
          </p:cNvSpPr>
          <p:nvPr/>
        </p:nvSpPr>
        <p:spPr>
          <a:xfrm>
            <a:off x="7313942" y="2259934"/>
            <a:ext cx="4326689" cy="507383"/>
          </a:xfrm>
          <a:prstGeom prst="rect">
            <a:avLst/>
          </a:prstGeom>
        </p:spPr>
        <p:txBody>
          <a:bodyPr vert="horz" wrap="square" lIns="45720" tIns="22860" rIns="45720" bIns="22860" rtlCol="0" anchor="ctr">
            <a:spAutoFit/>
          </a:bodyPr>
          <a:lstStyle>
            <a:defPPr>
              <a:defRPr lang="en-US"/>
            </a:defPPr>
            <a:lvl1pPr indent="0" defTabSz="1087636">
              <a:lnSpc>
                <a:spcPct val="120000"/>
              </a:lnSpc>
              <a:spcBef>
                <a:spcPct val="20000"/>
              </a:spcBef>
              <a:spcAft>
                <a:spcPts val="600"/>
              </a:spcAft>
              <a:buFont typeface="Arial"/>
              <a:buNone/>
              <a:defRPr sz="1200" b="1">
                <a:solidFill>
                  <a:schemeClr val="tx2"/>
                </a:solidFill>
                <a:ea typeface="Calibri" panose="020F0502020204030204" pitchFamily="34" charset="0"/>
                <a:cs typeface="Arial" panose="020B0604020202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300" dirty="0">
                <a:solidFill>
                  <a:schemeClr val="tx1"/>
                </a:solidFill>
              </a:rPr>
              <a:t>Cost savings: </a:t>
            </a:r>
            <a:r>
              <a:rPr lang="en-US" sz="1300" b="0" dirty="0">
                <a:solidFill>
                  <a:schemeClr val="tx1"/>
                </a:solidFill>
              </a:rPr>
              <a:t>employees who WFH half the time can save $2,500-$4,000 per year (Global Workplace Analytics, 2020).</a:t>
            </a:r>
          </a:p>
        </p:txBody>
      </p:sp>
      <p:sp>
        <p:nvSpPr>
          <p:cNvPr id="99" name="Subtitle 2">
            <a:extLst>
              <a:ext uri="{FF2B5EF4-FFF2-40B4-BE49-F238E27FC236}">
                <a16:creationId xmlns:a16="http://schemas.microsoft.com/office/drawing/2014/main" id="{0C32522B-AD62-495C-8D46-FF3EDFF51DC9}"/>
              </a:ext>
            </a:extLst>
          </p:cNvPr>
          <p:cNvSpPr txBox="1">
            <a:spLocks/>
          </p:cNvSpPr>
          <p:nvPr/>
        </p:nvSpPr>
        <p:spPr>
          <a:xfrm>
            <a:off x="7263179" y="3793770"/>
            <a:ext cx="4395288" cy="134761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300" b="1" dirty="0">
                <a:solidFill>
                  <a:schemeClr val="tx1"/>
                </a:solidFill>
                <a:latin typeface="+mn-lt"/>
                <a:ea typeface="Calibri" panose="020F0502020204030204" pitchFamily="34" charset="0"/>
                <a:cs typeface="Arial" panose="020B0604020202020204" pitchFamily="34" charset="0"/>
              </a:rPr>
              <a:t>Improved wellbeing:</a:t>
            </a:r>
          </a:p>
          <a:p>
            <a:pPr algn="l"/>
            <a:r>
              <a:rPr lang="en-US" sz="1300" dirty="0">
                <a:solidFill>
                  <a:schemeClr val="tx1"/>
                </a:solidFill>
                <a:latin typeface="+mn-lt"/>
                <a:ea typeface="Calibri" panose="020F0502020204030204" pitchFamily="34" charset="0"/>
                <a:cs typeface="Arial" panose="020B0604020202020204" pitchFamily="34" charset="0"/>
              </a:rPr>
              <a:t>83% employees agree that WFH would make them </a:t>
            </a:r>
            <a:r>
              <a:rPr lang="en-US" sz="1300" b="1" dirty="0">
                <a:solidFill>
                  <a:schemeClr val="tx1"/>
                </a:solidFill>
                <a:latin typeface="+mn-lt"/>
                <a:ea typeface="Calibri" panose="020F0502020204030204" pitchFamily="34" charset="0"/>
                <a:cs typeface="Arial" panose="020B0604020202020204" pitchFamily="34" charset="0"/>
              </a:rPr>
              <a:t>happier.</a:t>
            </a:r>
          </a:p>
          <a:p>
            <a:pPr algn="l"/>
            <a:r>
              <a:rPr lang="en-US" sz="1300" dirty="0">
                <a:solidFill>
                  <a:schemeClr val="tx1"/>
                </a:solidFill>
                <a:latin typeface="+mn-lt"/>
                <a:ea typeface="Calibri" panose="020F0502020204030204" pitchFamily="34" charset="0"/>
                <a:cs typeface="Arial" panose="020B0604020202020204" pitchFamily="34" charset="0"/>
              </a:rPr>
              <a:t>80% agree that WFH would </a:t>
            </a:r>
            <a:r>
              <a:rPr lang="en-US" sz="1300" b="1" dirty="0">
                <a:solidFill>
                  <a:schemeClr val="tx1"/>
                </a:solidFill>
                <a:latin typeface="+mn-lt"/>
                <a:ea typeface="Calibri" panose="020F0502020204030204" pitchFamily="34" charset="0"/>
                <a:cs typeface="Arial" panose="020B0604020202020204" pitchFamily="34" charset="0"/>
              </a:rPr>
              <a:t>decrease their stress.</a:t>
            </a:r>
          </a:p>
          <a:p>
            <a:pPr algn="l"/>
            <a:r>
              <a:rPr lang="en-US" sz="1300" dirty="0">
                <a:solidFill>
                  <a:schemeClr val="tx1"/>
                </a:solidFill>
                <a:latin typeface="+mn-lt"/>
                <a:ea typeface="Calibri" panose="020F0502020204030204" pitchFamily="34" charset="0"/>
                <a:cs typeface="Arial" panose="020B0604020202020204" pitchFamily="34" charset="0"/>
              </a:rPr>
              <a:t>81% agree that WFH would improve their ability to manage their </a:t>
            </a:r>
            <a:r>
              <a:rPr lang="en-US" sz="1300" b="1" dirty="0">
                <a:solidFill>
                  <a:schemeClr val="tx1"/>
                </a:solidFill>
                <a:latin typeface="+mn-lt"/>
                <a:ea typeface="Calibri" panose="020F0502020204030204" pitchFamily="34" charset="0"/>
                <a:cs typeface="Arial" panose="020B0604020202020204" pitchFamily="34" charset="0"/>
              </a:rPr>
              <a:t>work-life balance.</a:t>
            </a:r>
          </a:p>
        </p:txBody>
      </p:sp>
      <p:sp>
        <p:nvSpPr>
          <p:cNvPr id="100" name="Subtitle 2">
            <a:extLst>
              <a:ext uri="{FF2B5EF4-FFF2-40B4-BE49-F238E27FC236}">
                <a16:creationId xmlns:a16="http://schemas.microsoft.com/office/drawing/2014/main" id="{5484BC10-1240-4B91-80C0-691498BD6843}"/>
              </a:ext>
            </a:extLst>
          </p:cNvPr>
          <p:cNvSpPr txBox="1">
            <a:spLocks/>
          </p:cNvSpPr>
          <p:nvPr/>
        </p:nvSpPr>
        <p:spPr>
          <a:xfrm>
            <a:off x="7313943" y="5437701"/>
            <a:ext cx="4175096" cy="69243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b="1" dirty="0">
                <a:solidFill>
                  <a:schemeClr val="tx1"/>
                </a:solidFill>
                <a:latin typeface="+mn-lt"/>
                <a:cs typeface="Arial" panose="020B0604020202020204" pitchFamily="34" charset="0"/>
              </a:rPr>
              <a:t>Increased flexibility: </a:t>
            </a:r>
            <a:r>
              <a:rPr lang="en-US" sz="1300" dirty="0">
                <a:solidFill>
                  <a:schemeClr val="tx1"/>
                </a:solidFill>
                <a:latin typeface="+mn-lt"/>
                <a:cs typeface="Arial" panose="020B0604020202020204" pitchFamily="34" charset="0"/>
              </a:rPr>
              <a:t>32% of employees rated the “ability to have a flexible schedule” as the biggest benefit of WFH (Buffer &amp; AngelList, 2020).</a:t>
            </a:r>
          </a:p>
        </p:txBody>
      </p:sp>
      <p:sp>
        <p:nvSpPr>
          <p:cNvPr id="101" name="Subtitle 2">
            <a:extLst>
              <a:ext uri="{FF2B5EF4-FFF2-40B4-BE49-F238E27FC236}">
                <a16:creationId xmlns:a16="http://schemas.microsoft.com/office/drawing/2014/main" id="{17DC375B-AB39-441F-9DFD-372BCB5626D9}"/>
              </a:ext>
            </a:extLst>
          </p:cNvPr>
          <p:cNvSpPr txBox="1">
            <a:spLocks/>
          </p:cNvSpPr>
          <p:nvPr/>
        </p:nvSpPr>
        <p:spPr>
          <a:xfrm>
            <a:off x="7313941" y="3082040"/>
            <a:ext cx="4344525" cy="472373"/>
          </a:xfrm>
          <a:prstGeom prst="rect">
            <a:avLst/>
          </a:prstGeom>
        </p:spPr>
        <p:txBody>
          <a:bodyPr vert="horz" wrap="square" lIns="45720" tIns="22860" rIns="45720" bIns="22860" rtlCol="0" anchor="ctr">
            <a:spAutoFit/>
          </a:bodyPr>
          <a:lstStyle>
            <a:defPPr>
              <a:defRPr lang="en-US"/>
            </a:defPPr>
            <a:lvl1pPr indent="0" defTabSz="1087636">
              <a:lnSpc>
                <a:spcPct val="110000"/>
              </a:lnSpc>
              <a:spcBef>
                <a:spcPct val="20000"/>
              </a:spcBef>
              <a:buFont typeface="Arial"/>
              <a:buNone/>
              <a:defRPr sz="1200" b="1">
                <a:solidFill>
                  <a:schemeClr val="tx2"/>
                </a:solidFill>
                <a:cs typeface="Arial" panose="020B0604020202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300" dirty="0">
                <a:solidFill>
                  <a:schemeClr val="tx1"/>
                </a:solidFill>
              </a:rPr>
              <a:t>Time savings: </a:t>
            </a:r>
            <a:r>
              <a:rPr lang="en-US" sz="1300" b="0" dirty="0">
                <a:solidFill>
                  <a:schemeClr val="tx1"/>
                </a:solidFill>
              </a:rPr>
              <a:t>employees who WFH half the time save on average 11 workdays per year (Global Workplace Analytics, 2020).</a:t>
            </a:r>
            <a:endParaRPr lang="en-US" sz="1300" dirty="0">
              <a:solidFill>
                <a:schemeClr val="tx1"/>
              </a:solidFill>
            </a:endParaRPr>
          </a:p>
        </p:txBody>
      </p:sp>
      <p:sp>
        <p:nvSpPr>
          <p:cNvPr id="102" name="Rectangle 101">
            <a:extLst>
              <a:ext uri="{FF2B5EF4-FFF2-40B4-BE49-F238E27FC236}">
                <a16:creationId xmlns:a16="http://schemas.microsoft.com/office/drawing/2014/main" id="{1BDFDA86-B519-4C92-8DF9-5A17C2B5EA43}"/>
              </a:ext>
            </a:extLst>
          </p:cNvPr>
          <p:cNvSpPr/>
          <p:nvPr/>
        </p:nvSpPr>
        <p:spPr>
          <a:xfrm>
            <a:off x="10262706" y="4890092"/>
            <a:ext cx="1439994" cy="267317"/>
          </a:xfrm>
          <a:prstGeom prst="rect">
            <a:avLst/>
          </a:prstGeom>
        </p:spPr>
        <p:txBody>
          <a:bodyPr vert="horz" wrap="square" lIns="45720" tIns="22860" rIns="45720" bIns="22860" rtlCol="0" anchor="ctr">
            <a:spAutoFit/>
          </a:bodyPr>
          <a:lstStyle/>
          <a:p>
            <a:pPr algn="ctr" defTabSz="1087636">
              <a:lnSpc>
                <a:spcPct val="120000"/>
              </a:lnSpc>
              <a:spcBef>
                <a:spcPct val="20000"/>
              </a:spcBef>
            </a:pPr>
            <a:r>
              <a:rPr lang="en-US" sz="1300" dirty="0">
                <a:cs typeface="Arial" panose="020B0604020202020204" pitchFamily="34" charset="0"/>
              </a:rPr>
              <a:t>(Owl Labs, 2019)</a:t>
            </a:r>
          </a:p>
        </p:txBody>
      </p:sp>
      <p:pic>
        <p:nvPicPr>
          <p:cNvPr id="103" name="Picture 102">
            <a:extLst>
              <a:ext uri="{FF2B5EF4-FFF2-40B4-BE49-F238E27FC236}">
                <a16:creationId xmlns:a16="http://schemas.microsoft.com/office/drawing/2014/main" id="{45B80905-5948-4986-B3C5-9D1724D855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7619" y="2287933"/>
            <a:ext cx="433714" cy="433714"/>
          </a:xfrm>
          <a:prstGeom prst="rect">
            <a:avLst/>
          </a:prstGeom>
        </p:spPr>
      </p:pic>
      <p:pic>
        <p:nvPicPr>
          <p:cNvPr id="104" name="Picture 103">
            <a:extLst>
              <a:ext uri="{FF2B5EF4-FFF2-40B4-BE49-F238E27FC236}">
                <a16:creationId xmlns:a16="http://schemas.microsoft.com/office/drawing/2014/main" id="{CF5C0C29-8818-43BF-A4BE-4541DE5F5F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92526" y="3080735"/>
            <a:ext cx="433714" cy="433714"/>
          </a:xfrm>
          <a:prstGeom prst="rect">
            <a:avLst/>
          </a:prstGeom>
        </p:spPr>
      </p:pic>
      <p:pic>
        <p:nvPicPr>
          <p:cNvPr id="105" name="Picture 104">
            <a:extLst>
              <a:ext uri="{FF2B5EF4-FFF2-40B4-BE49-F238E27FC236}">
                <a16:creationId xmlns:a16="http://schemas.microsoft.com/office/drawing/2014/main" id="{248A8FAC-5DA6-4417-9F9B-F60377BC0FE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7619" y="3872046"/>
            <a:ext cx="433714" cy="433714"/>
          </a:xfrm>
          <a:prstGeom prst="rect">
            <a:avLst/>
          </a:prstGeom>
        </p:spPr>
      </p:pic>
      <p:pic>
        <p:nvPicPr>
          <p:cNvPr id="106" name="Picture 105">
            <a:extLst>
              <a:ext uri="{FF2B5EF4-FFF2-40B4-BE49-F238E27FC236}">
                <a16:creationId xmlns:a16="http://schemas.microsoft.com/office/drawing/2014/main" id="{06E2B760-428A-4C06-9BBD-0D8A75B96A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87619" y="5563868"/>
            <a:ext cx="433714" cy="433714"/>
          </a:xfrm>
          <a:prstGeom prst="rect">
            <a:avLst/>
          </a:prstGeom>
        </p:spPr>
      </p:pic>
    </p:spTree>
    <p:extLst>
      <p:ext uri="{BB962C8B-B14F-4D97-AF65-F5344CB8AC3E}">
        <p14:creationId xmlns:p14="http://schemas.microsoft.com/office/powerpoint/2010/main" val="25215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62EF-C6C6-41B9-A225-F324E0B8F0F6}"/>
              </a:ext>
            </a:extLst>
          </p:cNvPr>
          <p:cNvSpPr>
            <a:spLocks noGrp="1"/>
          </p:cNvSpPr>
          <p:nvPr>
            <p:ph type="title"/>
          </p:nvPr>
        </p:nvSpPr>
        <p:spPr>
          <a:xfrm>
            <a:off x="354106" y="544769"/>
            <a:ext cx="9251643" cy="1130188"/>
          </a:xfrm>
        </p:spPr>
        <p:txBody>
          <a:bodyPr/>
          <a:lstStyle/>
          <a:p>
            <a:r>
              <a:rPr lang="en-US" sz="3600" dirty="0"/>
              <a:t>Ensure the strategy also address remote work’s unique challenges</a:t>
            </a:r>
            <a:endParaRPr lang="en-CA" sz="3600" dirty="0"/>
          </a:p>
        </p:txBody>
      </p:sp>
      <p:sp>
        <p:nvSpPr>
          <p:cNvPr id="3" name="Rectangle 2">
            <a:extLst>
              <a:ext uri="{FF2B5EF4-FFF2-40B4-BE49-F238E27FC236}">
                <a16:creationId xmlns:a16="http://schemas.microsoft.com/office/drawing/2014/main" id="{3919072B-B00F-49E2-B62E-E35CD3810888}"/>
              </a:ext>
            </a:extLst>
          </p:cNvPr>
          <p:cNvSpPr/>
          <p:nvPr/>
        </p:nvSpPr>
        <p:spPr>
          <a:xfrm>
            <a:off x="978717" y="3047349"/>
            <a:ext cx="2458849" cy="307777"/>
          </a:xfrm>
          <a:prstGeom prst="rect">
            <a:avLst/>
          </a:prstGeom>
          <a:solidFill>
            <a:schemeClr val="bg1"/>
          </a:solidFill>
        </p:spPr>
        <p:txBody>
          <a:bodyPr wrap="square">
            <a:spAutoFit/>
          </a:bodyPr>
          <a:lstStyle/>
          <a:p>
            <a:pPr lvl="0" algn="ctr"/>
            <a:r>
              <a:rPr lang="en-US" sz="1400" dirty="0">
                <a:solidFill>
                  <a:schemeClr val="accent1"/>
                </a:solidFill>
                <a:latin typeface="Montserrat SemiBold"/>
              </a:rPr>
              <a:t>ORGANIZATIONS</a:t>
            </a:r>
            <a:endParaRPr lang="en-US" sz="1400" b="1" dirty="0">
              <a:solidFill>
                <a:schemeClr val="accent1"/>
              </a:solidFill>
              <a:latin typeface="Montserrat SemiBold"/>
            </a:endParaRPr>
          </a:p>
        </p:txBody>
      </p:sp>
      <p:pic>
        <p:nvPicPr>
          <p:cNvPr id="4" name="Picture 3">
            <a:extLst>
              <a:ext uri="{FF2B5EF4-FFF2-40B4-BE49-F238E27FC236}">
                <a16:creationId xmlns:a16="http://schemas.microsoft.com/office/drawing/2014/main" id="{106806C6-5607-40EA-84D6-AD7BEB312FFC}"/>
              </a:ext>
            </a:extLst>
          </p:cNvPr>
          <p:cNvPicPr>
            <a:picLocks noChangeAspect="1"/>
          </p:cNvPicPr>
          <p:nvPr/>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9605749" y="1917665"/>
            <a:ext cx="776387" cy="776387"/>
          </a:xfrm>
          <a:prstGeom prst="rect">
            <a:avLst/>
          </a:prstGeom>
        </p:spPr>
      </p:pic>
      <p:pic>
        <p:nvPicPr>
          <p:cNvPr id="5" name="Picture 4">
            <a:extLst>
              <a:ext uri="{FF2B5EF4-FFF2-40B4-BE49-F238E27FC236}">
                <a16:creationId xmlns:a16="http://schemas.microsoft.com/office/drawing/2014/main" id="{61A7348D-1FEE-4761-9B78-60AA50B100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11960" y="1877606"/>
            <a:ext cx="781987" cy="781987"/>
          </a:xfrm>
          <a:prstGeom prst="rect">
            <a:avLst/>
          </a:prstGeom>
        </p:spPr>
      </p:pic>
      <p:graphicFrame>
        <p:nvGraphicFramePr>
          <p:cNvPr id="6" name="Chart 5">
            <a:extLst>
              <a:ext uri="{FF2B5EF4-FFF2-40B4-BE49-F238E27FC236}">
                <a16:creationId xmlns:a16="http://schemas.microsoft.com/office/drawing/2014/main" id="{2B5C5307-459B-4244-A61F-935EE75FC8ED}"/>
              </a:ext>
            </a:extLst>
          </p:cNvPr>
          <p:cNvGraphicFramePr/>
          <p:nvPr>
            <p:extLst>
              <p:ext uri="{D42A27DB-BD31-4B8C-83A1-F6EECF244321}">
                <p14:modId xmlns:p14="http://schemas.microsoft.com/office/powerpoint/2010/main" val="1369173524"/>
              </p:ext>
            </p:extLst>
          </p:nvPr>
        </p:nvGraphicFramePr>
        <p:xfrm>
          <a:off x="1577239" y="1687901"/>
          <a:ext cx="1234041" cy="12359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ED93EE65-FA61-4627-B4A1-B51AF26100B7}"/>
              </a:ext>
            </a:extLst>
          </p:cNvPr>
          <p:cNvGraphicFramePr/>
          <p:nvPr>
            <p:extLst>
              <p:ext uri="{D42A27DB-BD31-4B8C-83A1-F6EECF244321}">
                <p14:modId xmlns:p14="http://schemas.microsoft.com/office/powerpoint/2010/main" val="1481073728"/>
              </p:ext>
            </p:extLst>
          </p:nvPr>
        </p:nvGraphicFramePr>
        <p:xfrm>
          <a:off x="9376923" y="1687901"/>
          <a:ext cx="1234041" cy="1235917"/>
        </p:xfrm>
        <a:graphic>
          <a:graphicData uri="http://schemas.openxmlformats.org/drawingml/2006/chart">
            <c:chart xmlns:c="http://schemas.openxmlformats.org/drawingml/2006/chart" xmlns:r="http://schemas.openxmlformats.org/officeDocument/2006/relationships" r:id="rId6"/>
          </a:graphicData>
        </a:graphic>
      </p:graphicFrame>
      <p:sp>
        <p:nvSpPr>
          <p:cNvPr id="8" name="Subtitle 2">
            <a:extLst>
              <a:ext uri="{FF2B5EF4-FFF2-40B4-BE49-F238E27FC236}">
                <a16:creationId xmlns:a16="http://schemas.microsoft.com/office/drawing/2014/main" id="{1C517E0E-2D1C-4F96-9791-AC9199432877}"/>
              </a:ext>
            </a:extLst>
          </p:cNvPr>
          <p:cNvSpPr txBox="1">
            <a:spLocks/>
          </p:cNvSpPr>
          <p:nvPr/>
        </p:nvSpPr>
        <p:spPr>
          <a:xfrm>
            <a:off x="543888" y="3310909"/>
            <a:ext cx="3420000" cy="191251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spcBef>
                <a:spcPts val="600"/>
              </a:spcBef>
            </a:pPr>
            <a:r>
              <a:rPr lang="en-US" sz="1400" dirty="0">
                <a:solidFill>
                  <a:schemeClr val="tx1"/>
                </a:solidFill>
                <a:latin typeface="+mn-lt"/>
              </a:rPr>
              <a:t>Concerns that WFH may </a:t>
            </a:r>
            <a:r>
              <a:rPr lang="en-US" sz="1400" b="1" dirty="0">
                <a:solidFill>
                  <a:schemeClr val="tx1"/>
                </a:solidFill>
                <a:latin typeface="+mn-lt"/>
              </a:rPr>
              <a:t>stifle</a:t>
            </a:r>
            <a:r>
              <a:rPr lang="en-US" sz="1400" dirty="0">
                <a:solidFill>
                  <a:schemeClr val="tx1"/>
                </a:solidFill>
                <a:latin typeface="+mn-lt"/>
              </a:rPr>
              <a:t> </a:t>
            </a:r>
            <a:r>
              <a:rPr lang="en-US" sz="1400" b="1" dirty="0">
                <a:solidFill>
                  <a:schemeClr val="tx1"/>
                </a:solidFill>
                <a:latin typeface="+mn-lt"/>
              </a:rPr>
              <a:t>innovation</a:t>
            </a:r>
            <a:r>
              <a:rPr lang="en-US" sz="1400" dirty="0">
                <a:solidFill>
                  <a:schemeClr val="tx1"/>
                </a:solidFill>
                <a:latin typeface="+mn-lt"/>
              </a:rPr>
              <a:t> (The Economist, 2020) are likely due to the potential lack of collaboration and knowledge sharing.</a:t>
            </a:r>
          </a:p>
          <a:p>
            <a:pPr>
              <a:spcBef>
                <a:spcPts val="600"/>
              </a:spcBef>
            </a:pPr>
            <a:r>
              <a:rPr lang="en-US" sz="1400" dirty="0">
                <a:solidFill>
                  <a:schemeClr val="tx1"/>
                </a:solidFill>
                <a:latin typeface="+mn-lt"/>
              </a:rPr>
              <a:t>Fewer organic opportunities for </a:t>
            </a:r>
            <a:r>
              <a:rPr lang="en-US" sz="1400" b="1" dirty="0">
                <a:solidFill>
                  <a:schemeClr val="tx1"/>
                </a:solidFill>
                <a:latin typeface="+mn-lt"/>
              </a:rPr>
              <a:t>informal interaction </a:t>
            </a:r>
            <a:r>
              <a:rPr lang="en-US" sz="1400" dirty="0">
                <a:solidFill>
                  <a:schemeClr val="tx1"/>
                </a:solidFill>
                <a:latin typeface="+mn-lt"/>
              </a:rPr>
              <a:t>between employees working from home means active efforts are required to foster </a:t>
            </a:r>
            <a:r>
              <a:rPr lang="en-US" sz="1400" b="1" dirty="0">
                <a:solidFill>
                  <a:schemeClr val="tx1"/>
                </a:solidFill>
                <a:latin typeface="+mn-lt"/>
              </a:rPr>
              <a:t>organizational culture.</a:t>
            </a:r>
            <a:endParaRPr lang="en-US" sz="1400" dirty="0">
              <a:solidFill>
                <a:schemeClr val="tx1"/>
              </a:solidFill>
              <a:latin typeface="+mn-lt"/>
            </a:endParaRPr>
          </a:p>
        </p:txBody>
      </p:sp>
      <p:sp>
        <p:nvSpPr>
          <p:cNvPr id="9" name="Subtitle 2">
            <a:extLst>
              <a:ext uri="{FF2B5EF4-FFF2-40B4-BE49-F238E27FC236}">
                <a16:creationId xmlns:a16="http://schemas.microsoft.com/office/drawing/2014/main" id="{E6FA41D4-B9F8-493F-A9B7-B22D9B29286E}"/>
              </a:ext>
            </a:extLst>
          </p:cNvPr>
          <p:cNvSpPr txBox="1">
            <a:spLocks/>
          </p:cNvSpPr>
          <p:nvPr/>
        </p:nvSpPr>
        <p:spPr>
          <a:xfrm>
            <a:off x="8261091" y="3310909"/>
            <a:ext cx="3564000" cy="187865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400" dirty="0">
                <a:solidFill>
                  <a:schemeClr val="tx1"/>
                </a:solidFill>
                <a:latin typeface="+mn-lt"/>
              </a:rPr>
              <a:t>20% of employees report </a:t>
            </a:r>
            <a:r>
              <a:rPr lang="en-US" sz="1400" b="1" dirty="0">
                <a:solidFill>
                  <a:schemeClr val="tx1"/>
                </a:solidFill>
                <a:latin typeface="+mn-lt"/>
              </a:rPr>
              <a:t>collaboration/communication </a:t>
            </a:r>
            <a:r>
              <a:rPr lang="en-US" sz="1400" dirty="0">
                <a:solidFill>
                  <a:schemeClr val="tx1"/>
                </a:solidFill>
                <a:latin typeface="+mn-lt"/>
              </a:rPr>
              <a:t>as their top struggle with WFH (Buffer &amp; AngelList, 2020).</a:t>
            </a:r>
          </a:p>
          <a:p>
            <a:r>
              <a:rPr lang="en-US" sz="1400" dirty="0">
                <a:solidFill>
                  <a:schemeClr val="tx1"/>
                </a:solidFill>
                <a:latin typeface="+mn-lt"/>
              </a:rPr>
              <a:t>Employees often experience </a:t>
            </a:r>
            <a:r>
              <a:rPr lang="en-US" sz="1400" b="1" dirty="0">
                <a:solidFill>
                  <a:schemeClr val="tx1"/>
                </a:solidFill>
                <a:latin typeface="+mn-lt"/>
              </a:rPr>
              <a:t>burnout</a:t>
            </a:r>
            <a:r>
              <a:rPr lang="en-US" sz="1400" dirty="0">
                <a:solidFill>
                  <a:schemeClr val="tx1"/>
                </a:solidFill>
                <a:latin typeface="+mn-lt"/>
              </a:rPr>
              <a:t> from working longer hours due to the lack of commute, blurring of work and home life, and the perceived need to prove their productivity.</a:t>
            </a:r>
            <a:endParaRPr lang="en-US" sz="1400" dirty="0">
              <a:solidFill>
                <a:schemeClr val="tx1"/>
              </a:solidFill>
              <a:latin typeface="+mn-lt"/>
              <a:ea typeface="Roboto Condensed Light" panose="02000000000000000000" pitchFamily="2" charset="0"/>
              <a:cs typeface="Mukta ExtraLight" panose="020B0000000000000000" pitchFamily="34" charset="77"/>
            </a:endParaRPr>
          </a:p>
        </p:txBody>
      </p:sp>
      <p:sp>
        <p:nvSpPr>
          <p:cNvPr id="10" name="Rectangle 9">
            <a:extLst>
              <a:ext uri="{FF2B5EF4-FFF2-40B4-BE49-F238E27FC236}">
                <a16:creationId xmlns:a16="http://schemas.microsoft.com/office/drawing/2014/main" id="{A43E013D-395F-4D4A-A97A-69E89F583F76}"/>
              </a:ext>
            </a:extLst>
          </p:cNvPr>
          <p:cNvSpPr/>
          <p:nvPr/>
        </p:nvSpPr>
        <p:spPr>
          <a:xfrm>
            <a:off x="1374286" y="5291621"/>
            <a:ext cx="1639947"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1" name="Rectangle 10">
            <a:extLst>
              <a:ext uri="{FF2B5EF4-FFF2-40B4-BE49-F238E27FC236}">
                <a16:creationId xmlns:a16="http://schemas.microsoft.com/office/drawing/2014/main" id="{B7FCB2C9-D52E-4EC6-AD87-807DB1BA9FE0}"/>
              </a:ext>
            </a:extLst>
          </p:cNvPr>
          <p:cNvSpPr/>
          <p:nvPr/>
        </p:nvSpPr>
        <p:spPr>
          <a:xfrm>
            <a:off x="9173970" y="5291621"/>
            <a:ext cx="1639947"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pic>
        <p:nvPicPr>
          <p:cNvPr id="12" name="Picture 11">
            <a:extLst>
              <a:ext uri="{FF2B5EF4-FFF2-40B4-BE49-F238E27FC236}">
                <a16:creationId xmlns:a16="http://schemas.microsoft.com/office/drawing/2014/main" id="{03E3AE4C-2459-4FEF-A791-E57C0652EDEC}"/>
              </a:ext>
            </a:extLst>
          </p:cNvPr>
          <p:cNvPicPr>
            <a:picLocks noChangeAspect="1"/>
          </p:cNvPicPr>
          <p:nvPr/>
        </p:nvPicPr>
        <p:blipFill>
          <a:blip r:embed="rId7" cstate="screen">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96594" y="1910618"/>
            <a:ext cx="800400" cy="800400"/>
          </a:xfrm>
          <a:prstGeom prst="rect">
            <a:avLst/>
          </a:prstGeom>
        </p:spPr>
      </p:pic>
      <p:graphicFrame>
        <p:nvGraphicFramePr>
          <p:cNvPr id="13" name="Chart 12">
            <a:extLst>
              <a:ext uri="{FF2B5EF4-FFF2-40B4-BE49-F238E27FC236}">
                <a16:creationId xmlns:a16="http://schemas.microsoft.com/office/drawing/2014/main" id="{2FCB0A7C-816D-462E-AEA7-18618CBD8C6D}"/>
              </a:ext>
            </a:extLst>
          </p:cNvPr>
          <p:cNvGraphicFramePr/>
          <p:nvPr>
            <p:extLst>
              <p:ext uri="{D42A27DB-BD31-4B8C-83A1-F6EECF244321}">
                <p14:modId xmlns:p14="http://schemas.microsoft.com/office/powerpoint/2010/main" val="811900613"/>
              </p:ext>
            </p:extLst>
          </p:nvPr>
        </p:nvGraphicFramePr>
        <p:xfrm>
          <a:off x="5479774" y="1692860"/>
          <a:ext cx="1234041" cy="1235917"/>
        </p:xfrm>
        <a:graphic>
          <a:graphicData uri="http://schemas.openxmlformats.org/drawingml/2006/chart">
            <c:chart xmlns:c="http://schemas.openxmlformats.org/drawingml/2006/chart" xmlns:r="http://schemas.openxmlformats.org/officeDocument/2006/relationships" r:id="rId9"/>
          </a:graphicData>
        </a:graphic>
      </p:graphicFrame>
      <p:sp>
        <p:nvSpPr>
          <p:cNvPr id="14" name="Subtitle 2">
            <a:extLst>
              <a:ext uri="{FF2B5EF4-FFF2-40B4-BE49-F238E27FC236}">
                <a16:creationId xmlns:a16="http://schemas.microsoft.com/office/drawing/2014/main" id="{C89063F9-179D-4657-A58F-7EA57BD9520A}"/>
              </a:ext>
            </a:extLst>
          </p:cNvPr>
          <p:cNvSpPr txBox="1">
            <a:spLocks/>
          </p:cNvSpPr>
          <p:nvPr/>
        </p:nvSpPr>
        <p:spPr>
          <a:xfrm>
            <a:off x="4344988" y="3310909"/>
            <a:ext cx="3492000" cy="191251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spcBef>
                <a:spcPts val="600"/>
              </a:spcBef>
            </a:pPr>
            <a:r>
              <a:rPr lang="en-US" sz="1400" dirty="0">
                <a:solidFill>
                  <a:schemeClr val="tx1"/>
                </a:solidFill>
                <a:latin typeface="+mn-lt"/>
              </a:rPr>
              <a:t>42% of managers believe that </a:t>
            </a:r>
            <a:r>
              <a:rPr lang="en-US" sz="1400" b="1" dirty="0">
                <a:solidFill>
                  <a:schemeClr val="tx1"/>
                </a:solidFill>
                <a:latin typeface="+mn-lt"/>
              </a:rPr>
              <a:t>monitoring the productivity </a:t>
            </a:r>
            <a:r>
              <a:rPr lang="en-US" sz="1400" dirty="0">
                <a:solidFill>
                  <a:schemeClr val="tx1"/>
                </a:solidFill>
                <a:latin typeface="+mn-lt"/>
              </a:rPr>
              <a:t>of their direct reports is a top challenge of WFH (Ultimate Software, 2019).</a:t>
            </a:r>
          </a:p>
          <a:p>
            <a:pPr>
              <a:spcBef>
                <a:spcPts val="600"/>
              </a:spcBef>
            </a:pPr>
            <a:r>
              <a:rPr lang="en-US" sz="1400" dirty="0">
                <a:solidFill>
                  <a:schemeClr val="tx1"/>
                </a:solidFill>
                <a:latin typeface="+mn-lt"/>
              </a:rPr>
              <a:t>The </a:t>
            </a:r>
            <a:r>
              <a:rPr lang="en-US" sz="1400" b="1" dirty="0">
                <a:solidFill>
                  <a:schemeClr val="tx1"/>
                </a:solidFill>
                <a:latin typeface="+mn-lt"/>
              </a:rPr>
              <a:t>lack of in-person supervision </a:t>
            </a:r>
            <a:r>
              <a:rPr lang="en-US" sz="1400" dirty="0">
                <a:solidFill>
                  <a:schemeClr val="tx1"/>
                </a:solidFill>
                <a:latin typeface="+mn-lt"/>
              </a:rPr>
              <a:t>compounded with a </a:t>
            </a:r>
            <a:r>
              <a:rPr lang="en-US" sz="1400" b="1" dirty="0">
                <a:solidFill>
                  <a:schemeClr val="tx1"/>
                </a:solidFill>
                <a:latin typeface="+mn-lt"/>
              </a:rPr>
              <a:t>lack of trust </a:t>
            </a:r>
            <a:r>
              <a:rPr lang="en-US" sz="1400" dirty="0">
                <a:solidFill>
                  <a:schemeClr val="tx1"/>
                </a:solidFill>
                <a:latin typeface="+mn-lt"/>
              </a:rPr>
              <a:t>in employees leads many leaders to believe that WFH will result in a drop in productivity.</a:t>
            </a:r>
          </a:p>
        </p:txBody>
      </p:sp>
      <p:sp>
        <p:nvSpPr>
          <p:cNvPr id="15" name="Rectangle 14">
            <a:extLst>
              <a:ext uri="{FF2B5EF4-FFF2-40B4-BE49-F238E27FC236}">
                <a16:creationId xmlns:a16="http://schemas.microsoft.com/office/drawing/2014/main" id="{036AC943-A151-4656-85D4-85040A18A1CC}"/>
              </a:ext>
            </a:extLst>
          </p:cNvPr>
          <p:cNvSpPr/>
          <p:nvPr/>
        </p:nvSpPr>
        <p:spPr>
          <a:xfrm>
            <a:off x="5276821" y="5297725"/>
            <a:ext cx="1639947"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6" name="Rectangle 15">
            <a:extLst>
              <a:ext uri="{FF2B5EF4-FFF2-40B4-BE49-F238E27FC236}">
                <a16:creationId xmlns:a16="http://schemas.microsoft.com/office/drawing/2014/main" id="{4ACBE14F-003A-4ECF-8D52-8AE32A952B9C}"/>
              </a:ext>
            </a:extLst>
          </p:cNvPr>
          <p:cNvSpPr/>
          <p:nvPr/>
        </p:nvSpPr>
        <p:spPr>
          <a:xfrm>
            <a:off x="4867370" y="3047349"/>
            <a:ext cx="2458849" cy="307777"/>
          </a:xfrm>
          <a:prstGeom prst="rect">
            <a:avLst/>
          </a:prstGeom>
          <a:solidFill>
            <a:schemeClr val="bg1"/>
          </a:solidFill>
        </p:spPr>
        <p:txBody>
          <a:bodyPr wrap="square">
            <a:spAutoFit/>
          </a:bodyPr>
          <a:lstStyle/>
          <a:p>
            <a:pPr lvl="0" algn="ctr"/>
            <a:r>
              <a:rPr lang="en-US" sz="1400" dirty="0">
                <a:solidFill>
                  <a:schemeClr val="accent2"/>
                </a:solidFill>
                <a:latin typeface="Montserrat SemiBold"/>
              </a:rPr>
              <a:t>LEADERS</a:t>
            </a:r>
            <a:endParaRPr lang="en-US" sz="1400" b="1" dirty="0">
              <a:solidFill>
                <a:schemeClr val="accent2"/>
              </a:solidFill>
              <a:latin typeface="Montserrat SemiBold"/>
            </a:endParaRPr>
          </a:p>
        </p:txBody>
      </p:sp>
      <p:sp>
        <p:nvSpPr>
          <p:cNvPr id="17" name="Rectangle 16">
            <a:extLst>
              <a:ext uri="{FF2B5EF4-FFF2-40B4-BE49-F238E27FC236}">
                <a16:creationId xmlns:a16="http://schemas.microsoft.com/office/drawing/2014/main" id="{EDFD3EDA-1C59-4D73-8AF0-82ED8808B936}"/>
              </a:ext>
            </a:extLst>
          </p:cNvPr>
          <p:cNvSpPr/>
          <p:nvPr/>
        </p:nvSpPr>
        <p:spPr>
          <a:xfrm>
            <a:off x="8764517" y="3047349"/>
            <a:ext cx="2458849" cy="307777"/>
          </a:xfrm>
          <a:prstGeom prst="rect">
            <a:avLst/>
          </a:prstGeom>
          <a:solidFill>
            <a:schemeClr val="bg1"/>
          </a:solidFill>
        </p:spPr>
        <p:txBody>
          <a:bodyPr wrap="square">
            <a:spAutoFit/>
          </a:bodyPr>
          <a:lstStyle/>
          <a:p>
            <a:pPr lvl="0" algn="ctr"/>
            <a:r>
              <a:rPr lang="en-US" sz="1400" b="1" dirty="0">
                <a:solidFill>
                  <a:schemeClr val="accent3"/>
                </a:solidFill>
                <a:latin typeface="Montserrat SemiBold"/>
              </a:rPr>
              <a:t>EMPLOYEES</a:t>
            </a:r>
          </a:p>
        </p:txBody>
      </p:sp>
      <p:sp>
        <p:nvSpPr>
          <p:cNvPr id="18" name="TextBox 17">
            <a:extLst>
              <a:ext uri="{FF2B5EF4-FFF2-40B4-BE49-F238E27FC236}">
                <a16:creationId xmlns:a16="http://schemas.microsoft.com/office/drawing/2014/main" id="{DBF90E06-EE76-4C83-8451-73D329B6BB6D}"/>
              </a:ext>
            </a:extLst>
          </p:cNvPr>
          <p:cNvSpPr txBox="1"/>
          <p:nvPr/>
        </p:nvSpPr>
        <p:spPr>
          <a:xfrm>
            <a:off x="446445" y="5731939"/>
            <a:ext cx="11301055" cy="523220"/>
          </a:xfrm>
          <a:prstGeom prst="rect">
            <a:avLst/>
          </a:prstGeom>
          <a:solidFill>
            <a:schemeClr val="bg1">
              <a:lumMod val="95000"/>
            </a:schemeClr>
          </a:solidFill>
        </p:spPr>
        <p:txBody>
          <a:bodyPr wrap="square" rtlCol="0" anchor="ctr">
            <a:spAutoFit/>
          </a:bodyPr>
          <a:lstStyle/>
          <a:p>
            <a:pPr algn="ctr"/>
            <a:r>
              <a:rPr lang="en-US" sz="1400" b="0" dirty="0">
                <a:latin typeface="+mj-lt"/>
              </a:rPr>
              <a:t>Many of these barriers can be addressed by changing traditional mindsets and finding alternative ways of working, but the </a:t>
            </a:r>
            <a:r>
              <a:rPr lang="en-US" sz="1400" dirty="0">
                <a:latin typeface="+mj-lt"/>
              </a:rPr>
              <a:t>traditional approach to work is so e</a:t>
            </a:r>
            <a:r>
              <a:rPr lang="en-US" sz="1400" b="0" dirty="0">
                <a:latin typeface="+mj-lt"/>
              </a:rPr>
              <a:t>ntrenched that it has been hard to make the shift.</a:t>
            </a:r>
            <a:endParaRPr lang="en-CA" sz="1400" b="0" dirty="0">
              <a:latin typeface="+mj-lt"/>
            </a:endParaRPr>
          </a:p>
        </p:txBody>
      </p:sp>
    </p:spTree>
    <p:extLst>
      <p:ext uri="{BB962C8B-B14F-4D97-AF65-F5344CB8AC3E}">
        <p14:creationId xmlns:p14="http://schemas.microsoft.com/office/powerpoint/2010/main" val="3753045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C864-ADA5-4810-821C-B764F20D997E}"/>
              </a:ext>
            </a:extLst>
          </p:cNvPr>
          <p:cNvSpPr>
            <a:spLocks noGrp="1"/>
          </p:cNvSpPr>
          <p:nvPr>
            <p:ph type="title"/>
          </p:nvPr>
        </p:nvSpPr>
        <p:spPr>
          <a:xfrm>
            <a:off x="354106" y="544769"/>
            <a:ext cx="11659145" cy="1130188"/>
          </a:xfrm>
        </p:spPr>
        <p:txBody>
          <a:bodyPr/>
          <a:lstStyle/>
          <a:p>
            <a:r>
              <a:rPr lang="en-US" sz="3600" dirty="0"/>
              <a:t>Employee engagement initiatives must be included in your strategy</a:t>
            </a:r>
            <a:endParaRPr lang="en-CA" sz="3600" dirty="0"/>
          </a:p>
        </p:txBody>
      </p:sp>
      <p:sp>
        <p:nvSpPr>
          <p:cNvPr id="3" name="Rectangle 2">
            <a:extLst>
              <a:ext uri="{FF2B5EF4-FFF2-40B4-BE49-F238E27FC236}">
                <a16:creationId xmlns:a16="http://schemas.microsoft.com/office/drawing/2014/main" id="{46F9ACE8-7659-4A84-B4D9-F106112DA3D3}"/>
              </a:ext>
            </a:extLst>
          </p:cNvPr>
          <p:cNvSpPr/>
          <p:nvPr/>
        </p:nvSpPr>
        <p:spPr>
          <a:xfrm>
            <a:off x="6086259" y="5086850"/>
            <a:ext cx="5926992" cy="8544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Oval 3">
            <a:extLst>
              <a:ext uri="{FF2B5EF4-FFF2-40B4-BE49-F238E27FC236}">
                <a16:creationId xmlns:a16="http://schemas.microsoft.com/office/drawing/2014/main" id="{5D147D5C-2C27-4BD3-ACF5-C3B0431A5FCF}"/>
              </a:ext>
            </a:extLst>
          </p:cNvPr>
          <p:cNvSpPr/>
          <p:nvPr/>
        </p:nvSpPr>
        <p:spPr>
          <a:xfrm>
            <a:off x="5396895" y="5077317"/>
            <a:ext cx="900000" cy="86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5" name="Group 4">
            <a:extLst>
              <a:ext uri="{FF2B5EF4-FFF2-40B4-BE49-F238E27FC236}">
                <a16:creationId xmlns:a16="http://schemas.microsoft.com/office/drawing/2014/main" id="{53D54705-D158-4380-8AE0-29FE5016DF68}"/>
              </a:ext>
            </a:extLst>
          </p:cNvPr>
          <p:cNvGrpSpPr/>
          <p:nvPr/>
        </p:nvGrpSpPr>
        <p:grpSpPr>
          <a:xfrm>
            <a:off x="243848" y="2097450"/>
            <a:ext cx="5150277" cy="915592"/>
            <a:chOff x="510437" y="2339872"/>
            <a:chExt cx="4496150" cy="915592"/>
          </a:xfrm>
        </p:grpSpPr>
        <p:sp>
          <p:nvSpPr>
            <p:cNvPr id="6" name="Rectangle 5">
              <a:extLst>
                <a:ext uri="{FF2B5EF4-FFF2-40B4-BE49-F238E27FC236}">
                  <a16:creationId xmlns:a16="http://schemas.microsoft.com/office/drawing/2014/main" id="{AB416E80-B712-48A1-A16A-7AE0042253D0}"/>
                </a:ext>
              </a:extLst>
            </p:cNvPr>
            <p:cNvSpPr/>
            <p:nvPr/>
          </p:nvSpPr>
          <p:spPr>
            <a:xfrm>
              <a:off x="1147960" y="2516800"/>
              <a:ext cx="3858627" cy="738664"/>
            </a:xfrm>
            <a:prstGeom prst="rect">
              <a:avLst/>
            </a:prstGeom>
            <a:solidFill>
              <a:schemeClr val="bg1">
                <a:lumMod val="95000"/>
              </a:schemeClr>
            </a:solidFill>
            <a:effectLst/>
          </p:spPr>
          <p:txBody>
            <a:bodyPr wrap="square">
              <a:spAutoFit/>
            </a:bodyPr>
            <a:lstStyle/>
            <a:p>
              <a:r>
                <a:rPr lang="en-US" sz="1400" dirty="0"/>
                <a:t>      </a:t>
              </a:r>
              <a:r>
                <a:rPr lang="en-US" sz="1400" b="1" dirty="0"/>
                <a:t>Only 54% of employees </a:t>
              </a:r>
              <a:r>
                <a:rPr lang="en-US" sz="1400" dirty="0"/>
                <a:t>strongly agree that they </a:t>
              </a:r>
              <a:r>
                <a:rPr lang="en-US" sz="1400" b="1" dirty="0"/>
                <a:t>feel well</a:t>
              </a:r>
              <a:br>
                <a:rPr lang="en-US" sz="1400" b="1" dirty="0"/>
              </a:br>
              <a:r>
                <a:rPr lang="en-US" sz="1400" b="1" dirty="0"/>
                <a:t>      prepared</a:t>
              </a:r>
              <a:r>
                <a:rPr lang="en-US" sz="1400" dirty="0"/>
                <a:t> to do their job during this pandemic (Gallup, 2020).</a:t>
              </a:r>
            </a:p>
          </p:txBody>
        </p:sp>
        <p:sp>
          <p:nvSpPr>
            <p:cNvPr id="7" name="Oval 6">
              <a:extLst>
                <a:ext uri="{FF2B5EF4-FFF2-40B4-BE49-F238E27FC236}">
                  <a16:creationId xmlns:a16="http://schemas.microsoft.com/office/drawing/2014/main" id="{74E8F7FC-5F0D-4DAF-962C-1307BD21C9E1}"/>
                </a:ext>
              </a:extLst>
            </p:cNvPr>
            <p:cNvSpPr/>
            <p:nvPr/>
          </p:nvSpPr>
          <p:spPr>
            <a:xfrm>
              <a:off x="510437" y="2339872"/>
              <a:ext cx="785693" cy="86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lumMod val="75000"/>
                    <a:lumOff val="25000"/>
                  </a:schemeClr>
                </a:solidFill>
              </a:endParaRPr>
            </a:p>
          </p:txBody>
        </p:sp>
      </p:grpSp>
      <p:graphicFrame>
        <p:nvGraphicFramePr>
          <p:cNvPr id="8" name="Chart 31">
            <a:extLst>
              <a:ext uri="{FF2B5EF4-FFF2-40B4-BE49-F238E27FC236}">
                <a16:creationId xmlns:a16="http://schemas.microsoft.com/office/drawing/2014/main" id="{F774BBF8-C099-4A43-A364-D00C51D3598A}"/>
              </a:ext>
            </a:extLst>
          </p:cNvPr>
          <p:cNvGraphicFramePr>
            <a:graphicFrameLocks/>
          </p:cNvGraphicFramePr>
          <p:nvPr>
            <p:extLst>
              <p:ext uri="{D42A27DB-BD31-4B8C-83A1-F6EECF244321}">
                <p14:modId xmlns:p14="http://schemas.microsoft.com/office/powerpoint/2010/main" val="449095339"/>
              </p:ext>
            </p:extLst>
          </p:nvPr>
        </p:nvGraphicFramePr>
        <p:xfrm>
          <a:off x="7085944" y="2804386"/>
          <a:ext cx="3780413" cy="1880571"/>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13">
            <a:extLst>
              <a:ext uri="{FF2B5EF4-FFF2-40B4-BE49-F238E27FC236}">
                <a16:creationId xmlns:a16="http://schemas.microsoft.com/office/drawing/2014/main" id="{AA057089-0880-4F5E-9CE9-BA2D8AE3240E}"/>
              </a:ext>
            </a:extLst>
          </p:cNvPr>
          <p:cNvGrpSpPr/>
          <p:nvPr/>
        </p:nvGrpSpPr>
        <p:grpSpPr>
          <a:xfrm>
            <a:off x="6518961" y="2612093"/>
            <a:ext cx="4181626" cy="2220215"/>
            <a:chOff x="3917893" y="1111471"/>
            <a:chExt cx="4181626" cy="2220215"/>
          </a:xfrm>
        </p:grpSpPr>
        <p:sp>
          <p:nvSpPr>
            <p:cNvPr id="10" name="TextBox 106">
              <a:extLst>
                <a:ext uri="{FF2B5EF4-FFF2-40B4-BE49-F238E27FC236}">
                  <a16:creationId xmlns:a16="http://schemas.microsoft.com/office/drawing/2014/main" id="{C2D0F528-36BE-4758-8446-1319ADE1B7DC}"/>
                </a:ext>
              </a:extLst>
            </p:cNvPr>
            <p:cNvSpPr txBox="1"/>
            <p:nvPr/>
          </p:nvSpPr>
          <p:spPr>
            <a:xfrm>
              <a:off x="4837079" y="2780667"/>
              <a:ext cx="1448680" cy="276999"/>
            </a:xfrm>
            <a:prstGeom prst="rect">
              <a:avLst/>
            </a:prstGeom>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a:ea typeface="Arial Black" charset="0"/>
                  <a:cs typeface="Arial Black" charset="0"/>
                </a:rPr>
                <a:t>Underperforming</a:t>
              </a:r>
            </a:p>
          </p:txBody>
        </p:sp>
        <p:sp>
          <p:nvSpPr>
            <p:cNvPr id="11" name="TextBox 107">
              <a:extLst>
                <a:ext uri="{FF2B5EF4-FFF2-40B4-BE49-F238E27FC236}">
                  <a16:creationId xmlns:a16="http://schemas.microsoft.com/office/drawing/2014/main" id="{B3FACD4E-971F-4D24-A98B-FA735F6ECE17}"/>
                </a:ext>
              </a:extLst>
            </p:cNvPr>
            <p:cNvSpPr txBox="1"/>
            <p:nvPr/>
          </p:nvSpPr>
          <p:spPr>
            <a:xfrm>
              <a:off x="7144746" y="2775977"/>
              <a:ext cx="954773" cy="276999"/>
            </a:xfrm>
            <a:prstGeom prst="rect">
              <a:avLst/>
            </a:prstGeom>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a:ea typeface="Arial Black" charset="0"/>
                  <a:cs typeface="Arial Black" charset="0"/>
                </a:rPr>
                <a:t>Exceeding</a:t>
              </a:r>
            </a:p>
          </p:txBody>
        </p:sp>
        <p:sp>
          <p:nvSpPr>
            <p:cNvPr id="12" name="TextBox 108">
              <a:extLst>
                <a:ext uri="{FF2B5EF4-FFF2-40B4-BE49-F238E27FC236}">
                  <a16:creationId xmlns:a16="http://schemas.microsoft.com/office/drawing/2014/main" id="{E89DD757-F22C-4097-8289-FCDEE57A3D45}"/>
                </a:ext>
              </a:extLst>
            </p:cNvPr>
            <p:cNvSpPr txBox="1"/>
            <p:nvPr/>
          </p:nvSpPr>
          <p:spPr>
            <a:xfrm>
              <a:off x="5367962" y="3023909"/>
              <a:ext cx="2105970" cy="307777"/>
            </a:xfrm>
            <a:prstGeom prst="rect">
              <a:avLst/>
            </a:prstGeom>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400" b="1" dirty="0">
                  <a:ea typeface="Arial Black" charset="0"/>
                  <a:cs typeface="Arial Black" charset="0"/>
                </a:rPr>
                <a:t>Organizational Performance</a:t>
              </a:r>
            </a:p>
          </p:txBody>
        </p:sp>
        <p:sp>
          <p:nvSpPr>
            <p:cNvPr id="13" name="TextBox 113">
              <a:extLst>
                <a:ext uri="{FF2B5EF4-FFF2-40B4-BE49-F238E27FC236}">
                  <a16:creationId xmlns:a16="http://schemas.microsoft.com/office/drawing/2014/main" id="{211F433E-B611-4527-A21C-6E3F59B2DEC8}"/>
                </a:ext>
              </a:extLst>
            </p:cNvPr>
            <p:cNvSpPr txBox="1"/>
            <p:nvPr/>
          </p:nvSpPr>
          <p:spPr>
            <a:xfrm>
              <a:off x="3917893" y="1111471"/>
              <a:ext cx="615553" cy="1992991"/>
            </a:xfrm>
            <a:prstGeom prst="rect">
              <a:avLst/>
            </a:prstGeom>
            <a:ln>
              <a:noFill/>
            </a:ln>
          </p:spPr>
          <p:txBody>
            <a:bodyPr vert="vert270"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400" b="1" dirty="0">
                  <a:ea typeface="Arial Black" charset="0"/>
                  <a:cs typeface="Arial Black" charset="0"/>
                </a:rPr>
                <a:t>Organizations Expecting Increased Engagement</a:t>
              </a:r>
            </a:p>
          </p:txBody>
        </p:sp>
      </p:grpSp>
      <p:sp>
        <p:nvSpPr>
          <p:cNvPr id="14" name="TextBox 62">
            <a:extLst>
              <a:ext uri="{FF2B5EF4-FFF2-40B4-BE49-F238E27FC236}">
                <a16:creationId xmlns:a16="http://schemas.microsoft.com/office/drawing/2014/main" id="{3B185260-CDFB-4A29-ACA2-738E424FFEB0}"/>
              </a:ext>
            </a:extLst>
          </p:cNvPr>
          <p:cNvSpPr txBox="1"/>
          <p:nvPr/>
        </p:nvSpPr>
        <p:spPr>
          <a:xfrm>
            <a:off x="7464979" y="4766294"/>
            <a:ext cx="296702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rPr>
              <a:t>McLean &amp; Company, HR Trends 2019; </a:t>
            </a:r>
            <a:r>
              <a:rPr lang="en-US" sz="1200" i="1" dirty="0">
                <a:solidFill>
                  <a:schemeClr val="tx1">
                    <a:lumMod val="75000"/>
                    <a:lumOff val="25000"/>
                  </a:schemeClr>
                </a:solidFill>
              </a:rPr>
              <a:t>N=501</a:t>
            </a:r>
            <a:endParaRPr lang="en-CA" sz="1400" i="1" dirty="0">
              <a:solidFill>
                <a:schemeClr val="tx1">
                  <a:lumMod val="75000"/>
                  <a:lumOff val="25000"/>
                </a:schemeClr>
              </a:solidFill>
            </a:endParaRPr>
          </a:p>
        </p:txBody>
      </p:sp>
      <p:cxnSp>
        <p:nvCxnSpPr>
          <p:cNvPr id="15" name="Straight Connector 14">
            <a:extLst>
              <a:ext uri="{FF2B5EF4-FFF2-40B4-BE49-F238E27FC236}">
                <a16:creationId xmlns:a16="http://schemas.microsoft.com/office/drawing/2014/main" id="{C6BC5ABF-382C-4EFB-9764-2CC81C070657}"/>
              </a:ext>
            </a:extLst>
          </p:cNvPr>
          <p:cNvCxnSpPr/>
          <p:nvPr/>
        </p:nvCxnSpPr>
        <p:spPr>
          <a:xfrm>
            <a:off x="7551901" y="4241499"/>
            <a:ext cx="26281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AED779A-76F6-4D04-995C-5DE54132B6A9}"/>
              </a:ext>
            </a:extLst>
          </p:cNvPr>
          <p:cNvSpPr/>
          <p:nvPr/>
        </p:nvSpPr>
        <p:spPr>
          <a:xfrm>
            <a:off x="1550262" y="5830751"/>
            <a:ext cx="3800350" cy="246221"/>
          </a:xfrm>
          <a:prstGeom prst="rect">
            <a:avLst/>
          </a:prstGeom>
        </p:spPr>
        <p:txBody>
          <a:bodyPr wrap="square">
            <a:spAutoFit/>
          </a:bodyPr>
          <a:lstStyle/>
          <a:p>
            <a:r>
              <a:rPr lang="en-US" sz="1000" dirty="0">
                <a:solidFill>
                  <a:schemeClr val="tx1">
                    <a:lumMod val="75000"/>
                    <a:lumOff val="25000"/>
                  </a:schemeClr>
                </a:solidFill>
              </a:rPr>
              <a:t>(</a:t>
            </a:r>
            <a:r>
              <a:rPr lang="en-US" sz="1000" dirty="0"/>
              <a:t>Institute for Employment Studies, 2004; SSRN Electronic Journal, 2010</a:t>
            </a:r>
            <a:r>
              <a:rPr lang="en-US" sz="1000" dirty="0">
                <a:solidFill>
                  <a:schemeClr val="tx1">
                    <a:lumMod val="75000"/>
                    <a:lumOff val="25000"/>
                  </a:schemeClr>
                </a:solidFill>
              </a:rPr>
              <a:t>) </a:t>
            </a:r>
          </a:p>
        </p:txBody>
      </p:sp>
      <p:sp>
        <p:nvSpPr>
          <p:cNvPr id="17" name="Rectangle 16">
            <a:extLst>
              <a:ext uri="{FF2B5EF4-FFF2-40B4-BE49-F238E27FC236}">
                <a16:creationId xmlns:a16="http://schemas.microsoft.com/office/drawing/2014/main" id="{F40E7295-8660-43FB-BA04-BDECEC7F2006}"/>
              </a:ext>
            </a:extLst>
          </p:cNvPr>
          <p:cNvSpPr/>
          <p:nvPr/>
        </p:nvSpPr>
        <p:spPr>
          <a:xfrm>
            <a:off x="6316945" y="5111266"/>
            <a:ext cx="5546685" cy="523220"/>
          </a:xfrm>
          <a:prstGeom prst="rect">
            <a:avLst/>
          </a:prstGeom>
        </p:spPr>
        <p:txBody>
          <a:bodyPr wrap="square">
            <a:spAutoFit/>
          </a:bodyPr>
          <a:lstStyle/>
          <a:p>
            <a:r>
              <a:rPr lang="en-US" sz="1400" dirty="0"/>
              <a:t>During the 2008 recession, organizations with </a:t>
            </a:r>
            <a:r>
              <a:rPr lang="en-US" sz="1400" b="1" dirty="0"/>
              <a:t>engaged, enabled, and energized employees </a:t>
            </a:r>
            <a:r>
              <a:rPr lang="en-US" sz="1400" dirty="0"/>
              <a:t>experienced increased average annual operating margins of 27.4%.</a:t>
            </a:r>
            <a:endParaRPr lang="en-CA" sz="1400" dirty="0"/>
          </a:p>
        </p:txBody>
      </p:sp>
      <p:grpSp>
        <p:nvGrpSpPr>
          <p:cNvPr id="18" name="Group 17">
            <a:extLst>
              <a:ext uri="{FF2B5EF4-FFF2-40B4-BE49-F238E27FC236}">
                <a16:creationId xmlns:a16="http://schemas.microsoft.com/office/drawing/2014/main" id="{1D08A590-F6A8-4FB2-AEC3-12C27EFA8658}"/>
              </a:ext>
            </a:extLst>
          </p:cNvPr>
          <p:cNvGrpSpPr/>
          <p:nvPr/>
        </p:nvGrpSpPr>
        <p:grpSpPr>
          <a:xfrm>
            <a:off x="373769" y="1507513"/>
            <a:ext cx="11436958" cy="627061"/>
            <a:chOff x="1489138" y="1711234"/>
            <a:chExt cx="11436958" cy="627061"/>
          </a:xfrm>
        </p:grpSpPr>
        <p:grpSp>
          <p:nvGrpSpPr>
            <p:cNvPr id="19" name="Group 18">
              <a:extLst>
                <a:ext uri="{FF2B5EF4-FFF2-40B4-BE49-F238E27FC236}">
                  <a16:creationId xmlns:a16="http://schemas.microsoft.com/office/drawing/2014/main" id="{BC20000B-8E63-4B01-A832-7780A037698A}"/>
                </a:ext>
              </a:extLst>
            </p:cNvPr>
            <p:cNvGrpSpPr/>
            <p:nvPr/>
          </p:nvGrpSpPr>
          <p:grpSpPr>
            <a:xfrm>
              <a:off x="1489138" y="1711234"/>
              <a:ext cx="5540042" cy="620001"/>
              <a:chOff x="1466887" y="1702472"/>
              <a:chExt cx="5540042" cy="620001"/>
            </a:xfrm>
          </p:grpSpPr>
          <p:sp>
            <p:nvSpPr>
              <p:cNvPr id="24" name="Rectangle 23">
                <a:extLst>
                  <a:ext uri="{FF2B5EF4-FFF2-40B4-BE49-F238E27FC236}">
                    <a16:creationId xmlns:a16="http://schemas.microsoft.com/office/drawing/2014/main" id="{375EEE0B-3245-49AC-80F9-41D404E65A13}"/>
                  </a:ext>
                </a:extLst>
              </p:cNvPr>
              <p:cNvSpPr/>
              <p:nvPr/>
            </p:nvSpPr>
            <p:spPr>
              <a:xfrm>
                <a:off x="1466887" y="1768768"/>
                <a:ext cx="5509195" cy="553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mj-lt"/>
                  </a:rPr>
                  <a:t>Employee disengagement is a huge risk </a:t>
                </a:r>
              </a:p>
              <a:p>
                <a:r>
                  <a:rPr lang="en-US" sz="1600" b="1" dirty="0">
                    <a:solidFill>
                      <a:schemeClr val="bg1"/>
                    </a:solidFill>
                    <a:latin typeface="+mj-lt"/>
                  </a:rPr>
                  <a:t>during this pandemic…</a:t>
                </a:r>
                <a:endParaRPr lang="en-CA" sz="1600" b="1" dirty="0">
                  <a:solidFill>
                    <a:schemeClr val="bg1"/>
                  </a:solidFill>
                  <a:latin typeface="+mj-lt"/>
                </a:endParaRPr>
              </a:p>
            </p:txBody>
          </p:sp>
          <p:sp>
            <p:nvSpPr>
              <p:cNvPr id="25" name="Right Triangle 24">
                <a:extLst>
                  <a:ext uri="{FF2B5EF4-FFF2-40B4-BE49-F238E27FC236}">
                    <a16:creationId xmlns:a16="http://schemas.microsoft.com/office/drawing/2014/main" id="{F6734FD2-E50E-4F0B-9AFB-A3071EA758C7}"/>
                  </a:ext>
                </a:extLst>
              </p:cNvPr>
              <p:cNvSpPr/>
              <p:nvPr/>
            </p:nvSpPr>
            <p:spPr>
              <a:xfrm flipH="1">
                <a:off x="6645188" y="1702472"/>
                <a:ext cx="361741" cy="61922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0" name="Group 19">
              <a:extLst>
                <a:ext uri="{FF2B5EF4-FFF2-40B4-BE49-F238E27FC236}">
                  <a16:creationId xmlns:a16="http://schemas.microsoft.com/office/drawing/2014/main" id="{84E3BB7A-5A54-4721-95D5-61F29A6A33DC}"/>
                </a:ext>
              </a:extLst>
            </p:cNvPr>
            <p:cNvGrpSpPr/>
            <p:nvPr/>
          </p:nvGrpSpPr>
          <p:grpSpPr>
            <a:xfrm rot="10800000">
              <a:off x="6955247" y="1761403"/>
              <a:ext cx="5970849" cy="576892"/>
              <a:chOff x="-1270753" y="1762785"/>
              <a:chExt cx="5970849" cy="576892"/>
            </a:xfrm>
          </p:grpSpPr>
          <p:sp>
            <p:nvSpPr>
              <p:cNvPr id="22" name="Rectangle 21">
                <a:extLst>
                  <a:ext uri="{FF2B5EF4-FFF2-40B4-BE49-F238E27FC236}">
                    <a16:creationId xmlns:a16="http://schemas.microsoft.com/office/drawing/2014/main" id="{48A125F8-D3EC-41A8-BB6D-51970817DCE2}"/>
                  </a:ext>
                </a:extLst>
              </p:cNvPr>
              <p:cNvSpPr/>
              <p:nvPr/>
            </p:nvSpPr>
            <p:spPr>
              <a:xfrm>
                <a:off x="-1270753" y="1768775"/>
                <a:ext cx="5966494" cy="5447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600" dirty="0">
                  <a:solidFill>
                    <a:schemeClr val="bg1"/>
                  </a:solidFill>
                  <a:latin typeface="+mj-lt"/>
                </a:endParaRPr>
              </a:p>
            </p:txBody>
          </p:sp>
          <p:sp>
            <p:nvSpPr>
              <p:cNvPr id="23" name="Right Triangle 22">
                <a:extLst>
                  <a:ext uri="{FF2B5EF4-FFF2-40B4-BE49-F238E27FC236}">
                    <a16:creationId xmlns:a16="http://schemas.microsoft.com/office/drawing/2014/main" id="{977FB05D-BA47-4409-A42D-8821E2814D94}"/>
                  </a:ext>
                </a:extLst>
              </p:cNvPr>
              <p:cNvSpPr/>
              <p:nvPr/>
            </p:nvSpPr>
            <p:spPr>
              <a:xfrm flipH="1">
                <a:off x="4338355" y="1762785"/>
                <a:ext cx="361741" cy="57689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1" name="Rectangle 20">
              <a:extLst>
                <a:ext uri="{FF2B5EF4-FFF2-40B4-BE49-F238E27FC236}">
                  <a16:creationId xmlns:a16="http://schemas.microsoft.com/office/drawing/2014/main" id="{C250289F-B440-40A5-9F88-A1BD6C3EFC63}"/>
                </a:ext>
              </a:extLst>
            </p:cNvPr>
            <p:cNvSpPr/>
            <p:nvPr/>
          </p:nvSpPr>
          <p:spPr>
            <a:xfrm>
              <a:off x="7352249" y="1834522"/>
              <a:ext cx="5432413" cy="422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chemeClr val="bg1"/>
                  </a:solidFill>
                  <a:latin typeface="+mj-lt"/>
                </a:rPr>
                <a:t>…and employee engagement may determine how the organization recovers.</a:t>
              </a:r>
              <a:endParaRPr lang="en-CA" sz="1600" b="1" dirty="0">
                <a:solidFill>
                  <a:schemeClr val="bg1"/>
                </a:solidFill>
                <a:latin typeface="+mj-lt"/>
              </a:endParaRPr>
            </a:p>
          </p:txBody>
        </p:sp>
      </p:grpSp>
      <p:sp>
        <p:nvSpPr>
          <p:cNvPr id="26" name="Isosceles Triangle 25">
            <a:extLst>
              <a:ext uri="{FF2B5EF4-FFF2-40B4-BE49-F238E27FC236}">
                <a16:creationId xmlns:a16="http://schemas.microsoft.com/office/drawing/2014/main" id="{6518C612-E528-49C2-9304-5CBF7EAFB593}"/>
              </a:ext>
            </a:extLst>
          </p:cNvPr>
          <p:cNvSpPr/>
          <p:nvPr/>
        </p:nvSpPr>
        <p:spPr>
          <a:xfrm rot="10800000">
            <a:off x="8704412" y="2678854"/>
            <a:ext cx="364830" cy="171327"/>
          </a:xfrm>
          <a:prstGeom prst="triangle">
            <a:avLst/>
          </a:prstGeom>
          <a:solidFill>
            <a:schemeClr val="accent1">
              <a:lumMod val="20000"/>
              <a:lumOff val="80000"/>
            </a:schemeClr>
          </a:solidFill>
          <a:ln>
            <a:solidFill>
              <a:schemeClr val="accent1">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Rectangle 26">
            <a:extLst>
              <a:ext uri="{FF2B5EF4-FFF2-40B4-BE49-F238E27FC236}">
                <a16:creationId xmlns:a16="http://schemas.microsoft.com/office/drawing/2014/main" id="{F64F2108-84D6-4BB7-939B-C0FD744A7254}"/>
              </a:ext>
            </a:extLst>
          </p:cNvPr>
          <p:cNvSpPr/>
          <p:nvPr/>
        </p:nvSpPr>
        <p:spPr>
          <a:xfrm>
            <a:off x="5829421" y="2120173"/>
            <a:ext cx="5961642" cy="509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Organizations with</a:t>
            </a:r>
            <a:r>
              <a:rPr lang="en-US" sz="1400" b="1" dirty="0">
                <a:solidFill>
                  <a:schemeClr val="tx1"/>
                </a:solidFill>
              </a:rPr>
              <a:t> high levels of engagement </a:t>
            </a:r>
            <a:r>
              <a:rPr lang="en-US" sz="1400" dirty="0">
                <a:solidFill>
                  <a:schemeClr val="tx1"/>
                </a:solidFill>
              </a:rPr>
              <a:t>are expected to </a:t>
            </a:r>
            <a:r>
              <a:rPr lang="en-US" sz="1400" b="1" dirty="0">
                <a:solidFill>
                  <a:schemeClr val="tx1"/>
                </a:solidFill>
              </a:rPr>
              <a:t>exceed organizational performance over</a:t>
            </a:r>
            <a:r>
              <a:rPr lang="en-US" sz="1400" dirty="0">
                <a:solidFill>
                  <a:schemeClr val="tx1"/>
                </a:solidFill>
              </a:rPr>
              <a:t> those with lower levels of engagement. </a:t>
            </a:r>
            <a:endParaRPr lang="en-CA" sz="1400" dirty="0">
              <a:solidFill>
                <a:schemeClr val="tx1"/>
              </a:solidFill>
            </a:endParaRPr>
          </a:p>
        </p:txBody>
      </p:sp>
      <p:sp>
        <p:nvSpPr>
          <p:cNvPr id="28" name="Rectangle 27">
            <a:extLst>
              <a:ext uri="{FF2B5EF4-FFF2-40B4-BE49-F238E27FC236}">
                <a16:creationId xmlns:a16="http://schemas.microsoft.com/office/drawing/2014/main" id="{09F12ECE-0F64-4A0A-850C-2C6F0B7D7F43}"/>
              </a:ext>
            </a:extLst>
          </p:cNvPr>
          <p:cNvSpPr/>
          <p:nvPr/>
        </p:nvSpPr>
        <p:spPr>
          <a:xfrm>
            <a:off x="1567321" y="3471064"/>
            <a:ext cx="3056744" cy="2273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00"/>
              </a:spcBef>
              <a:spcAft>
                <a:spcPts val="200"/>
              </a:spcAft>
            </a:pPr>
            <a:r>
              <a:rPr lang="en-US" sz="1400" dirty="0">
                <a:solidFill>
                  <a:schemeClr val="tx1"/>
                </a:solidFill>
              </a:rPr>
              <a:t>Increased </a:t>
            </a:r>
            <a:r>
              <a:rPr lang="en-US" sz="1400" b="1" dirty="0">
                <a:solidFill>
                  <a:schemeClr val="tx1"/>
                </a:solidFill>
              </a:rPr>
              <a:t>absenteeism</a:t>
            </a:r>
          </a:p>
          <a:p>
            <a:pPr>
              <a:spcBef>
                <a:spcPts val="400"/>
              </a:spcBef>
              <a:spcAft>
                <a:spcPts val="200"/>
              </a:spcAft>
            </a:pPr>
            <a:r>
              <a:rPr lang="en-US" sz="1400" dirty="0">
                <a:solidFill>
                  <a:schemeClr val="tx1"/>
                </a:solidFill>
              </a:rPr>
              <a:t>Increased </a:t>
            </a:r>
            <a:r>
              <a:rPr lang="en-US" sz="1400" b="1" dirty="0">
                <a:solidFill>
                  <a:schemeClr val="tx1"/>
                </a:solidFill>
              </a:rPr>
              <a:t>fear</a:t>
            </a:r>
            <a:r>
              <a:rPr lang="en-US" sz="1400" dirty="0">
                <a:solidFill>
                  <a:schemeClr val="tx1"/>
                </a:solidFill>
              </a:rPr>
              <a:t> </a:t>
            </a:r>
            <a:r>
              <a:rPr lang="en-US" sz="1400" b="1" dirty="0">
                <a:solidFill>
                  <a:schemeClr val="tx1"/>
                </a:solidFill>
              </a:rPr>
              <a:t>of being let go </a:t>
            </a:r>
          </a:p>
          <a:p>
            <a:pPr>
              <a:spcBef>
                <a:spcPts val="600"/>
              </a:spcBef>
              <a:spcAft>
                <a:spcPts val="200"/>
              </a:spcAft>
            </a:pPr>
            <a:r>
              <a:rPr lang="en-US" sz="1400" dirty="0">
                <a:solidFill>
                  <a:schemeClr val="tx1"/>
                </a:solidFill>
              </a:rPr>
              <a:t>Decreased </a:t>
            </a:r>
            <a:r>
              <a:rPr lang="en-US" sz="1400" b="1" dirty="0">
                <a:solidFill>
                  <a:schemeClr val="tx1"/>
                </a:solidFill>
              </a:rPr>
              <a:t>morale</a:t>
            </a:r>
          </a:p>
          <a:p>
            <a:pPr>
              <a:spcBef>
                <a:spcPts val="400"/>
              </a:spcBef>
              <a:spcAft>
                <a:spcPts val="200"/>
              </a:spcAft>
            </a:pPr>
            <a:r>
              <a:rPr lang="en-US" sz="1400" dirty="0">
                <a:solidFill>
                  <a:schemeClr val="tx1"/>
                </a:solidFill>
              </a:rPr>
              <a:t>Reduced job </a:t>
            </a:r>
            <a:r>
              <a:rPr lang="en-US" sz="1400" b="1" dirty="0">
                <a:solidFill>
                  <a:schemeClr val="tx1"/>
                </a:solidFill>
              </a:rPr>
              <a:t>motivation</a:t>
            </a:r>
          </a:p>
          <a:p>
            <a:pPr>
              <a:spcBef>
                <a:spcPts val="400"/>
              </a:spcBef>
              <a:spcAft>
                <a:spcPts val="200"/>
              </a:spcAft>
            </a:pPr>
            <a:r>
              <a:rPr lang="en-US" sz="1400" dirty="0">
                <a:solidFill>
                  <a:schemeClr val="tx1"/>
                </a:solidFill>
              </a:rPr>
              <a:t>Reduced organizational </a:t>
            </a:r>
            <a:r>
              <a:rPr lang="en-US" sz="1400" b="1" dirty="0">
                <a:solidFill>
                  <a:schemeClr val="tx1"/>
                </a:solidFill>
              </a:rPr>
              <a:t>commitment</a:t>
            </a:r>
            <a:r>
              <a:rPr lang="en-US" sz="1400" dirty="0">
                <a:solidFill>
                  <a:schemeClr val="tx1"/>
                </a:solidFill>
              </a:rPr>
              <a:t> </a:t>
            </a:r>
          </a:p>
          <a:p>
            <a:pPr>
              <a:spcBef>
                <a:spcPts val="400"/>
              </a:spcBef>
              <a:spcAft>
                <a:spcPts val="200"/>
              </a:spcAft>
            </a:pPr>
            <a:r>
              <a:rPr lang="en-US" sz="1400" dirty="0">
                <a:solidFill>
                  <a:schemeClr val="tx1"/>
                </a:solidFill>
              </a:rPr>
              <a:t>Decreased employee </a:t>
            </a:r>
            <a:r>
              <a:rPr lang="en-US" sz="1400" b="1" dirty="0">
                <a:solidFill>
                  <a:schemeClr val="tx1"/>
                </a:solidFill>
              </a:rPr>
              <a:t>engagement</a:t>
            </a:r>
          </a:p>
          <a:p>
            <a:pPr>
              <a:spcBef>
                <a:spcPts val="400"/>
              </a:spcBef>
              <a:spcAft>
                <a:spcPts val="200"/>
              </a:spcAft>
            </a:pPr>
            <a:r>
              <a:rPr lang="en-US" sz="1400" dirty="0">
                <a:solidFill>
                  <a:schemeClr val="tx1"/>
                </a:solidFill>
              </a:rPr>
              <a:t>Reduced speed of </a:t>
            </a:r>
            <a:r>
              <a:rPr lang="en-US" sz="1400" b="1" dirty="0">
                <a:solidFill>
                  <a:schemeClr val="tx1"/>
                </a:solidFill>
              </a:rPr>
              <a:t>decision making</a:t>
            </a:r>
          </a:p>
          <a:p>
            <a:pPr>
              <a:spcBef>
                <a:spcPts val="400"/>
              </a:spcBef>
              <a:spcAft>
                <a:spcPts val="200"/>
              </a:spcAft>
            </a:pPr>
            <a:r>
              <a:rPr lang="en-US" sz="1400" dirty="0">
                <a:solidFill>
                  <a:schemeClr val="tx1"/>
                </a:solidFill>
              </a:rPr>
              <a:t>Decreased </a:t>
            </a:r>
            <a:r>
              <a:rPr lang="en-US" sz="1400" b="1" dirty="0">
                <a:solidFill>
                  <a:schemeClr val="tx1"/>
                </a:solidFill>
              </a:rPr>
              <a:t>productivity </a:t>
            </a:r>
          </a:p>
        </p:txBody>
      </p:sp>
      <p:cxnSp>
        <p:nvCxnSpPr>
          <p:cNvPr id="29" name="Straight Arrow Connector 28">
            <a:extLst>
              <a:ext uri="{FF2B5EF4-FFF2-40B4-BE49-F238E27FC236}">
                <a16:creationId xmlns:a16="http://schemas.microsoft.com/office/drawing/2014/main" id="{9AC8BA3E-9216-42EF-9AA5-F5E0FEF7A51D}"/>
              </a:ext>
            </a:extLst>
          </p:cNvPr>
          <p:cNvCxnSpPr/>
          <p:nvPr/>
        </p:nvCxnSpPr>
        <p:spPr>
          <a:xfrm flipV="1">
            <a:off x="1449877" y="3471064"/>
            <a:ext cx="0" cy="481781"/>
          </a:xfrm>
          <a:prstGeom prst="straightConnector1">
            <a:avLst/>
          </a:prstGeom>
          <a:ln w="28575">
            <a:solidFill>
              <a:schemeClr val="accent1">
                <a:lumMod val="7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47C3340-EEAC-4596-85FD-E17DD14725D9}"/>
              </a:ext>
            </a:extLst>
          </p:cNvPr>
          <p:cNvCxnSpPr>
            <a:cxnSpLocks/>
          </p:cNvCxnSpPr>
          <p:nvPr/>
        </p:nvCxnSpPr>
        <p:spPr>
          <a:xfrm flipH="1">
            <a:off x="1449877" y="4123629"/>
            <a:ext cx="1474" cy="1656000"/>
          </a:xfrm>
          <a:prstGeom prst="straightConnector1">
            <a:avLst/>
          </a:prstGeom>
          <a:ln w="28575">
            <a:solidFill>
              <a:schemeClr val="accent1">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1" name="Group 177">
            <a:extLst>
              <a:ext uri="{FF2B5EF4-FFF2-40B4-BE49-F238E27FC236}">
                <a16:creationId xmlns:a16="http://schemas.microsoft.com/office/drawing/2014/main" id="{6DDD35E2-8527-4A05-9008-0EEDC742BB64}"/>
              </a:ext>
            </a:extLst>
          </p:cNvPr>
          <p:cNvGrpSpPr>
            <a:grpSpLocks/>
          </p:cNvGrpSpPr>
          <p:nvPr/>
        </p:nvGrpSpPr>
        <p:grpSpPr bwMode="auto">
          <a:xfrm>
            <a:off x="5525359" y="5155595"/>
            <a:ext cx="719032" cy="719399"/>
            <a:chOff x="0" y="0"/>
            <a:chExt cx="4754693" cy="4757182"/>
          </a:xfrm>
        </p:grpSpPr>
        <p:grpSp>
          <p:nvGrpSpPr>
            <p:cNvPr id="32" name="Group 178">
              <a:extLst>
                <a:ext uri="{FF2B5EF4-FFF2-40B4-BE49-F238E27FC236}">
                  <a16:creationId xmlns:a16="http://schemas.microsoft.com/office/drawing/2014/main" id="{1B81054F-F20E-4D78-82DF-25E091F2AEB8}"/>
                </a:ext>
              </a:extLst>
            </p:cNvPr>
            <p:cNvGrpSpPr>
              <a:grpSpLocks/>
            </p:cNvGrpSpPr>
            <p:nvPr/>
          </p:nvGrpSpPr>
          <p:grpSpPr bwMode="auto">
            <a:xfrm>
              <a:off x="0" y="0"/>
              <a:ext cx="4754693" cy="4757182"/>
              <a:chOff x="0" y="0"/>
              <a:chExt cx="4754693" cy="4757182"/>
            </a:xfrm>
          </p:grpSpPr>
          <p:sp>
            <p:nvSpPr>
              <p:cNvPr id="34" name="AutoShape 179">
                <a:extLst>
                  <a:ext uri="{FF2B5EF4-FFF2-40B4-BE49-F238E27FC236}">
                    <a16:creationId xmlns:a16="http://schemas.microsoft.com/office/drawing/2014/main" id="{21404347-C476-4906-8CF1-F0185D979DE1}"/>
                  </a:ext>
                </a:extLst>
              </p:cNvPr>
              <p:cNvSpPr>
                <a:spLocks/>
              </p:cNvSpPr>
              <p:nvPr/>
            </p:nvSpPr>
            <p:spPr bwMode="auto">
              <a:xfrm>
                <a:off x="2262781" y="0"/>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5" name="AutoShape 180">
                <a:extLst>
                  <a:ext uri="{FF2B5EF4-FFF2-40B4-BE49-F238E27FC236}">
                    <a16:creationId xmlns:a16="http://schemas.microsoft.com/office/drawing/2014/main" id="{CC56E905-C306-4B93-8867-BDE092A014FE}"/>
                  </a:ext>
                </a:extLst>
              </p:cNvPr>
              <p:cNvSpPr>
                <a:spLocks/>
              </p:cNvSpPr>
              <p:nvPr/>
            </p:nvSpPr>
            <p:spPr bwMode="auto">
              <a:xfrm>
                <a:off x="2262781" y="424630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6" name="AutoShape 181">
                <a:extLst>
                  <a:ext uri="{FF2B5EF4-FFF2-40B4-BE49-F238E27FC236}">
                    <a16:creationId xmlns:a16="http://schemas.microsoft.com/office/drawing/2014/main" id="{9315D489-1368-4384-A7DD-A2630C6DB7E7}"/>
                  </a:ext>
                </a:extLst>
              </p:cNvPr>
              <p:cNvSpPr>
                <a:spLocks/>
              </p:cNvSpPr>
              <p:nvPr/>
            </p:nvSpPr>
            <p:spPr bwMode="auto">
              <a:xfrm rot="5400000">
                <a:off x="140873" y="2124060"/>
                <a:ext cx="229131" cy="510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7" name="AutoShape 182">
                <a:extLst>
                  <a:ext uri="{FF2B5EF4-FFF2-40B4-BE49-F238E27FC236}">
                    <a16:creationId xmlns:a16="http://schemas.microsoft.com/office/drawing/2014/main" id="{D3100359-323A-4F34-B420-D5FEF8FB951F}"/>
                  </a:ext>
                </a:extLst>
              </p:cNvPr>
              <p:cNvSpPr>
                <a:spLocks/>
              </p:cNvSpPr>
              <p:nvPr/>
            </p:nvSpPr>
            <p:spPr bwMode="auto">
              <a:xfrm rot="5400000">
                <a:off x="4384688" y="212406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8" name="AutoShape 183">
                <a:extLst>
                  <a:ext uri="{FF2B5EF4-FFF2-40B4-BE49-F238E27FC236}">
                    <a16:creationId xmlns:a16="http://schemas.microsoft.com/office/drawing/2014/main" id="{522B5B6C-2689-4BE9-86F1-5901AF4EE75A}"/>
                  </a:ext>
                </a:extLst>
              </p:cNvPr>
              <p:cNvSpPr>
                <a:spLocks/>
              </p:cNvSpPr>
              <p:nvPr/>
            </p:nvSpPr>
            <p:spPr bwMode="auto">
              <a:xfrm rot="18900000">
                <a:off x="761486" y="62276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9" name="AutoShape 184">
                <a:extLst>
                  <a:ext uri="{FF2B5EF4-FFF2-40B4-BE49-F238E27FC236}">
                    <a16:creationId xmlns:a16="http://schemas.microsoft.com/office/drawing/2014/main" id="{B9AB034E-789F-4C9E-9DB0-8BCABB76E6F7}"/>
                  </a:ext>
                </a:extLst>
              </p:cNvPr>
              <p:cNvSpPr>
                <a:spLocks/>
              </p:cNvSpPr>
              <p:nvPr/>
            </p:nvSpPr>
            <p:spPr bwMode="auto">
              <a:xfrm rot="18900000">
                <a:off x="3764076" y="362535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0" name="AutoShape 185">
                <a:extLst>
                  <a:ext uri="{FF2B5EF4-FFF2-40B4-BE49-F238E27FC236}">
                    <a16:creationId xmlns:a16="http://schemas.microsoft.com/office/drawing/2014/main" id="{B0AB1EC2-BD7C-4638-90A1-85CCE85AC8A6}"/>
                  </a:ext>
                </a:extLst>
              </p:cNvPr>
              <p:cNvSpPr>
                <a:spLocks/>
              </p:cNvSpPr>
              <p:nvPr/>
            </p:nvSpPr>
            <p:spPr bwMode="auto">
              <a:xfrm rot="2700000">
                <a:off x="763007" y="3625118"/>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1" name="AutoShape 186">
                <a:extLst>
                  <a:ext uri="{FF2B5EF4-FFF2-40B4-BE49-F238E27FC236}">
                    <a16:creationId xmlns:a16="http://schemas.microsoft.com/office/drawing/2014/main" id="{EE7641E2-9E34-440D-A394-D4563BDA406D}"/>
                  </a:ext>
                </a:extLst>
              </p:cNvPr>
              <p:cNvSpPr>
                <a:spLocks/>
              </p:cNvSpPr>
              <p:nvPr/>
            </p:nvSpPr>
            <p:spPr bwMode="auto">
              <a:xfrm rot="2700000">
                <a:off x="3763839" y="624287"/>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2" name="AutoShape 187">
                <a:extLst>
                  <a:ext uri="{FF2B5EF4-FFF2-40B4-BE49-F238E27FC236}">
                    <a16:creationId xmlns:a16="http://schemas.microsoft.com/office/drawing/2014/main" id="{328C7AEE-764C-48EE-BA19-2755105916C8}"/>
                  </a:ext>
                </a:extLst>
              </p:cNvPr>
              <p:cNvSpPr>
                <a:spLocks/>
              </p:cNvSpPr>
              <p:nvPr/>
            </p:nvSpPr>
            <p:spPr bwMode="auto">
              <a:xfrm rot="1344492">
                <a:off x="3052231" y="141324"/>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3" name="AutoShape 188">
                <a:extLst>
                  <a:ext uri="{FF2B5EF4-FFF2-40B4-BE49-F238E27FC236}">
                    <a16:creationId xmlns:a16="http://schemas.microsoft.com/office/drawing/2014/main" id="{FDAE246B-3CFB-4792-B312-AFC53323694B}"/>
                  </a:ext>
                </a:extLst>
              </p:cNvPr>
              <p:cNvSpPr>
                <a:spLocks/>
              </p:cNvSpPr>
              <p:nvPr/>
            </p:nvSpPr>
            <p:spPr bwMode="auto">
              <a:xfrm rot="1344492">
                <a:off x="1453429" y="408689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4" name="AutoShape 189">
                <a:extLst>
                  <a:ext uri="{FF2B5EF4-FFF2-40B4-BE49-F238E27FC236}">
                    <a16:creationId xmlns:a16="http://schemas.microsoft.com/office/drawing/2014/main" id="{4FF528D1-49E9-4400-8487-E58F66055564}"/>
                  </a:ext>
                </a:extLst>
              </p:cNvPr>
              <p:cNvSpPr>
                <a:spLocks/>
              </p:cNvSpPr>
              <p:nvPr/>
            </p:nvSpPr>
            <p:spPr bwMode="auto">
              <a:xfrm rot="6744492">
                <a:off x="290799" y="1325973"/>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5" name="AutoShape 190">
                <a:extLst>
                  <a:ext uri="{FF2B5EF4-FFF2-40B4-BE49-F238E27FC236}">
                    <a16:creationId xmlns:a16="http://schemas.microsoft.com/office/drawing/2014/main" id="{713F00DA-4F23-46A1-B5EB-4370D1458A2A}"/>
                  </a:ext>
                </a:extLst>
              </p:cNvPr>
              <p:cNvSpPr>
                <a:spLocks/>
              </p:cNvSpPr>
              <p:nvPr/>
            </p:nvSpPr>
            <p:spPr bwMode="auto">
              <a:xfrm rot="6744492">
                <a:off x="4224121" y="2933776"/>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6" name="AutoShape 191">
                <a:extLst>
                  <a:ext uri="{FF2B5EF4-FFF2-40B4-BE49-F238E27FC236}">
                    <a16:creationId xmlns:a16="http://schemas.microsoft.com/office/drawing/2014/main" id="{DDD3EE2C-FA3C-4DB3-B352-DDC94BAE294F}"/>
                  </a:ext>
                </a:extLst>
              </p:cNvPr>
              <p:cNvSpPr>
                <a:spLocks/>
              </p:cNvSpPr>
              <p:nvPr/>
            </p:nvSpPr>
            <p:spPr bwMode="auto">
              <a:xfrm rot="20234773">
                <a:off x="1441606" y="16614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7" name="AutoShape 192">
                <a:extLst>
                  <a:ext uri="{FF2B5EF4-FFF2-40B4-BE49-F238E27FC236}">
                    <a16:creationId xmlns:a16="http://schemas.microsoft.com/office/drawing/2014/main" id="{3F783042-5A10-45FB-94D9-BD418ACBE7EA}"/>
                  </a:ext>
                </a:extLst>
              </p:cNvPr>
              <p:cNvSpPr>
                <a:spLocks/>
              </p:cNvSpPr>
              <p:nvPr/>
            </p:nvSpPr>
            <p:spPr bwMode="auto">
              <a:xfrm rot="20234773">
                <a:off x="3083955" y="4081978"/>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8" name="AutoShape 193">
                <a:extLst>
                  <a:ext uri="{FF2B5EF4-FFF2-40B4-BE49-F238E27FC236}">
                    <a16:creationId xmlns:a16="http://schemas.microsoft.com/office/drawing/2014/main" id="{734589C6-2A26-49B5-94A5-4387DF75D994}"/>
                  </a:ext>
                </a:extLst>
              </p:cNvPr>
              <p:cNvSpPr>
                <a:spLocks/>
              </p:cNvSpPr>
              <p:nvPr/>
            </p:nvSpPr>
            <p:spPr bwMode="auto">
              <a:xfrm rot="4034773">
                <a:off x="306361" y="294559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9" name="AutoShape 194">
                <a:extLst>
                  <a:ext uri="{FF2B5EF4-FFF2-40B4-BE49-F238E27FC236}">
                    <a16:creationId xmlns:a16="http://schemas.microsoft.com/office/drawing/2014/main" id="{11CADC49-EF77-4CCF-A4A9-026E2686FFCC}"/>
                  </a:ext>
                </a:extLst>
              </p:cNvPr>
              <p:cNvSpPr>
                <a:spLocks/>
              </p:cNvSpPr>
              <p:nvPr/>
            </p:nvSpPr>
            <p:spPr bwMode="auto">
              <a:xfrm rot="4034773">
                <a:off x="4229854" y="131415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0" name="AutoShape 195">
                <a:extLst>
                  <a:ext uri="{FF2B5EF4-FFF2-40B4-BE49-F238E27FC236}">
                    <a16:creationId xmlns:a16="http://schemas.microsoft.com/office/drawing/2014/main" id="{ED0D7FCA-8E43-496A-9D5A-63C3857A6AFA}"/>
                  </a:ext>
                </a:extLst>
              </p:cNvPr>
              <p:cNvSpPr>
                <a:spLocks/>
              </p:cNvSpPr>
              <p:nvPr/>
            </p:nvSpPr>
            <p:spPr bwMode="auto">
              <a:xfrm rot="643687">
                <a:off x="2658185" y="37127"/>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1" name="AutoShape 196">
                <a:extLst>
                  <a:ext uri="{FF2B5EF4-FFF2-40B4-BE49-F238E27FC236}">
                    <a16:creationId xmlns:a16="http://schemas.microsoft.com/office/drawing/2014/main" id="{7CE8B5AE-5D4A-4AF1-97CE-0A18B9990695}"/>
                  </a:ext>
                </a:extLst>
              </p:cNvPr>
              <p:cNvSpPr>
                <a:spLocks/>
              </p:cNvSpPr>
              <p:nvPr/>
            </p:nvSpPr>
            <p:spPr bwMode="auto">
              <a:xfrm rot="643687">
                <a:off x="1867741" y="4209212"/>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2" name="AutoShape 197">
                <a:extLst>
                  <a:ext uri="{FF2B5EF4-FFF2-40B4-BE49-F238E27FC236}">
                    <a16:creationId xmlns:a16="http://schemas.microsoft.com/office/drawing/2014/main" id="{8148642E-6CCF-4B2A-AA2B-54FB61F5C76B}"/>
                  </a:ext>
                </a:extLst>
              </p:cNvPr>
              <p:cNvSpPr>
                <a:spLocks/>
              </p:cNvSpPr>
              <p:nvPr/>
            </p:nvSpPr>
            <p:spPr bwMode="auto">
              <a:xfrm rot="6043687">
                <a:off x="177973" y="172907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3" name="AutoShape 198">
                <a:extLst>
                  <a:ext uri="{FF2B5EF4-FFF2-40B4-BE49-F238E27FC236}">
                    <a16:creationId xmlns:a16="http://schemas.microsoft.com/office/drawing/2014/main" id="{D9A39E58-DFF1-4674-ACEE-A041A8B8F200}"/>
                  </a:ext>
                </a:extLst>
              </p:cNvPr>
              <p:cNvSpPr>
                <a:spLocks/>
              </p:cNvSpPr>
              <p:nvPr/>
            </p:nvSpPr>
            <p:spPr bwMode="auto">
              <a:xfrm rot="6043687">
                <a:off x="4347612" y="2519053"/>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4" name="AutoShape 199">
                <a:extLst>
                  <a:ext uri="{FF2B5EF4-FFF2-40B4-BE49-F238E27FC236}">
                    <a16:creationId xmlns:a16="http://schemas.microsoft.com/office/drawing/2014/main" id="{9672273C-57DC-4ED3-829C-3D2D866C5412}"/>
                  </a:ext>
                </a:extLst>
              </p:cNvPr>
              <p:cNvSpPr>
                <a:spLocks/>
              </p:cNvSpPr>
              <p:nvPr/>
            </p:nvSpPr>
            <p:spPr bwMode="auto">
              <a:xfrm rot="19574791">
                <a:off x="1083114" y="358795"/>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5" name="AutoShape 200">
                <a:extLst>
                  <a:ext uri="{FF2B5EF4-FFF2-40B4-BE49-F238E27FC236}">
                    <a16:creationId xmlns:a16="http://schemas.microsoft.com/office/drawing/2014/main" id="{11370109-7AD8-4267-856A-B442C85A5527}"/>
                  </a:ext>
                </a:extLst>
              </p:cNvPr>
              <p:cNvSpPr>
                <a:spLocks/>
              </p:cNvSpPr>
              <p:nvPr/>
            </p:nvSpPr>
            <p:spPr bwMode="auto">
              <a:xfrm rot="19574791">
                <a:off x="3442448" y="3889324"/>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6" name="AutoShape 201">
                <a:extLst>
                  <a:ext uri="{FF2B5EF4-FFF2-40B4-BE49-F238E27FC236}">
                    <a16:creationId xmlns:a16="http://schemas.microsoft.com/office/drawing/2014/main" id="{B94AD4B1-6801-46CF-B5B7-C9829CF6EBC4}"/>
                  </a:ext>
                </a:extLst>
              </p:cNvPr>
              <p:cNvSpPr>
                <a:spLocks/>
              </p:cNvSpPr>
              <p:nvPr/>
            </p:nvSpPr>
            <p:spPr bwMode="auto">
              <a:xfrm rot="3374791">
                <a:off x="499055" y="3303792"/>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7" name="AutoShape 202">
                <a:extLst>
                  <a:ext uri="{FF2B5EF4-FFF2-40B4-BE49-F238E27FC236}">
                    <a16:creationId xmlns:a16="http://schemas.microsoft.com/office/drawing/2014/main" id="{FBD5BEF5-5B80-4E80-A786-546DADD395D5}"/>
                  </a:ext>
                </a:extLst>
              </p:cNvPr>
              <p:cNvSpPr>
                <a:spLocks/>
              </p:cNvSpPr>
              <p:nvPr/>
            </p:nvSpPr>
            <p:spPr bwMode="auto">
              <a:xfrm rot="3374791">
                <a:off x="4027514" y="945840"/>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8" name="AutoShape 203">
                <a:extLst>
                  <a:ext uri="{FF2B5EF4-FFF2-40B4-BE49-F238E27FC236}">
                    <a16:creationId xmlns:a16="http://schemas.microsoft.com/office/drawing/2014/main" id="{9E594565-FC5B-4E59-9145-8EF0FC987182}"/>
                  </a:ext>
                </a:extLst>
              </p:cNvPr>
              <p:cNvSpPr>
                <a:spLocks/>
              </p:cNvSpPr>
              <p:nvPr/>
            </p:nvSpPr>
            <p:spPr bwMode="auto">
              <a:xfrm rot="2040991">
                <a:off x="3450540" y="36423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9" name="AutoShape 204">
                <a:extLst>
                  <a:ext uri="{FF2B5EF4-FFF2-40B4-BE49-F238E27FC236}">
                    <a16:creationId xmlns:a16="http://schemas.microsoft.com/office/drawing/2014/main" id="{00CA12E7-17C5-4477-8666-4FE55FF84AFA}"/>
                  </a:ext>
                </a:extLst>
              </p:cNvPr>
              <p:cNvSpPr>
                <a:spLocks/>
              </p:cNvSpPr>
              <p:nvPr/>
            </p:nvSpPr>
            <p:spPr bwMode="auto">
              <a:xfrm rot="2040991">
                <a:off x="1075023" y="3883890"/>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0" name="AutoShape 205">
                <a:extLst>
                  <a:ext uri="{FF2B5EF4-FFF2-40B4-BE49-F238E27FC236}">
                    <a16:creationId xmlns:a16="http://schemas.microsoft.com/office/drawing/2014/main" id="{FF2D8800-63CE-47FB-87E9-69EB1D4CCCA0}"/>
                  </a:ext>
                </a:extLst>
              </p:cNvPr>
              <p:cNvSpPr>
                <a:spLocks/>
              </p:cNvSpPr>
              <p:nvPr/>
            </p:nvSpPr>
            <p:spPr bwMode="auto">
              <a:xfrm rot="7440992">
                <a:off x="493524" y="947699"/>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1" name="AutoShape 206">
                <a:extLst>
                  <a:ext uri="{FF2B5EF4-FFF2-40B4-BE49-F238E27FC236}">
                    <a16:creationId xmlns:a16="http://schemas.microsoft.com/office/drawing/2014/main" id="{DDE3D7F6-3AE9-45E1-9AC0-93A7B25166D5}"/>
                  </a:ext>
                </a:extLst>
              </p:cNvPr>
              <p:cNvSpPr>
                <a:spLocks/>
              </p:cNvSpPr>
              <p:nvPr/>
            </p:nvSpPr>
            <p:spPr bwMode="auto">
              <a:xfrm rot="7440992">
                <a:off x="4021071" y="331187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2" name="AutoShape 207">
                <a:extLst>
                  <a:ext uri="{FF2B5EF4-FFF2-40B4-BE49-F238E27FC236}">
                    <a16:creationId xmlns:a16="http://schemas.microsoft.com/office/drawing/2014/main" id="{1A652546-9F0B-4AEE-8131-C1E5ADD7C172}"/>
                  </a:ext>
                </a:extLst>
              </p:cNvPr>
              <p:cNvSpPr>
                <a:spLocks/>
              </p:cNvSpPr>
              <p:nvPr/>
            </p:nvSpPr>
            <p:spPr bwMode="auto">
              <a:xfrm rot="20926580">
                <a:off x="1849532" y="41514"/>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3" name="AutoShape 208">
                <a:extLst>
                  <a:ext uri="{FF2B5EF4-FFF2-40B4-BE49-F238E27FC236}">
                    <a16:creationId xmlns:a16="http://schemas.microsoft.com/office/drawing/2014/main" id="{BEBD3BE0-A159-458F-849C-E086695D929F}"/>
                  </a:ext>
                </a:extLst>
              </p:cNvPr>
              <p:cNvSpPr>
                <a:spLocks/>
              </p:cNvSpPr>
              <p:nvPr/>
            </p:nvSpPr>
            <p:spPr bwMode="auto">
              <a:xfrm rot="20926580">
                <a:off x="2676030" y="420660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4" name="AutoShape 209">
                <a:extLst>
                  <a:ext uri="{FF2B5EF4-FFF2-40B4-BE49-F238E27FC236}">
                    <a16:creationId xmlns:a16="http://schemas.microsoft.com/office/drawing/2014/main" id="{8BA273F1-B9E9-40C1-A094-D403534647C0}"/>
                  </a:ext>
                </a:extLst>
              </p:cNvPr>
              <p:cNvSpPr>
                <a:spLocks/>
              </p:cNvSpPr>
              <p:nvPr/>
            </p:nvSpPr>
            <p:spPr bwMode="auto">
              <a:xfrm rot="4726580">
                <a:off x="181632" y="2537958"/>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5" name="AutoShape 210">
                <a:extLst>
                  <a:ext uri="{FF2B5EF4-FFF2-40B4-BE49-F238E27FC236}">
                    <a16:creationId xmlns:a16="http://schemas.microsoft.com/office/drawing/2014/main" id="{507241B4-0301-4740-A0B6-2D18BB62A011}"/>
                  </a:ext>
                </a:extLst>
              </p:cNvPr>
              <p:cNvSpPr>
                <a:spLocks/>
              </p:cNvSpPr>
              <p:nvPr/>
            </p:nvSpPr>
            <p:spPr bwMode="auto">
              <a:xfrm rot="4726580">
                <a:off x="4344285" y="1711943"/>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grpSp>
        <p:sp>
          <p:nvSpPr>
            <p:cNvPr id="33" name="Text Box 211">
              <a:extLst>
                <a:ext uri="{FF2B5EF4-FFF2-40B4-BE49-F238E27FC236}">
                  <a16:creationId xmlns:a16="http://schemas.microsoft.com/office/drawing/2014/main" id="{5E95E7F2-05E1-4778-8D4D-EA95240CD789}"/>
                </a:ext>
              </a:extLst>
            </p:cNvPr>
            <p:cNvSpPr txBox="1">
              <a:spLocks/>
            </p:cNvSpPr>
            <p:nvPr/>
          </p:nvSpPr>
          <p:spPr bwMode="auto">
            <a:xfrm>
              <a:off x="620265" y="1215126"/>
              <a:ext cx="3487918" cy="2306602"/>
            </a:xfrm>
            <a:prstGeom prst="rect">
              <a:avLst/>
            </a:prstGeom>
            <a:no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p>
              <a:pPr algn="ctr"/>
              <a:r>
                <a:rPr lang="en-US" altLang="en-US" sz="1600" b="1" dirty="0">
                  <a:solidFill>
                    <a:schemeClr val="accent1">
                      <a:lumMod val="75000"/>
                    </a:schemeClr>
                  </a:solidFill>
                  <a:latin typeface="+mj-lt"/>
                  <a:cs typeface="Arial" panose="020B0604020202020204" pitchFamily="34" charset="0"/>
                  <a:sym typeface="Arial" panose="020B0604020202020204" pitchFamily="34" charset="0"/>
                </a:rPr>
                <a:t>27%</a:t>
              </a:r>
            </a:p>
          </p:txBody>
        </p:sp>
      </p:grpSp>
      <p:sp>
        <p:nvSpPr>
          <p:cNvPr id="66" name="Rectangle 65">
            <a:extLst>
              <a:ext uri="{FF2B5EF4-FFF2-40B4-BE49-F238E27FC236}">
                <a16:creationId xmlns:a16="http://schemas.microsoft.com/office/drawing/2014/main" id="{EEB170BF-D64B-4047-98CA-D370C1365511}"/>
              </a:ext>
            </a:extLst>
          </p:cNvPr>
          <p:cNvSpPr/>
          <p:nvPr/>
        </p:nvSpPr>
        <p:spPr>
          <a:xfrm>
            <a:off x="6944441" y="5631589"/>
            <a:ext cx="5596517" cy="307777"/>
          </a:xfrm>
          <a:prstGeom prst="rect">
            <a:avLst/>
          </a:prstGeom>
        </p:spPr>
        <p:txBody>
          <a:bodyPr wrap="square">
            <a:spAutoFit/>
          </a:bodyPr>
          <a:lstStyle/>
          <a:p>
            <a:r>
              <a:rPr lang="en-US" sz="1400" b="1" dirty="0"/>
              <a:t>higher</a:t>
            </a:r>
            <a:r>
              <a:rPr lang="en-US" sz="1400" dirty="0"/>
              <a:t> than organizations with low engagement </a:t>
            </a:r>
            <a:r>
              <a:rPr lang="en-US" sz="1200" dirty="0"/>
              <a:t>(The Culture Works, 2019). </a:t>
            </a:r>
            <a:endParaRPr lang="en-CA" sz="1400" dirty="0"/>
          </a:p>
        </p:txBody>
      </p:sp>
      <p:cxnSp>
        <p:nvCxnSpPr>
          <p:cNvPr id="67" name="Connector: Elbow 66">
            <a:extLst>
              <a:ext uri="{FF2B5EF4-FFF2-40B4-BE49-F238E27FC236}">
                <a16:creationId xmlns:a16="http://schemas.microsoft.com/office/drawing/2014/main" id="{75872F41-B0EC-4E1D-892D-0A54197A7166}"/>
              </a:ext>
            </a:extLst>
          </p:cNvPr>
          <p:cNvCxnSpPr>
            <a:cxnSpLocks/>
            <a:endCxn id="68" idx="1"/>
          </p:cNvCxnSpPr>
          <p:nvPr/>
        </p:nvCxnSpPr>
        <p:spPr>
          <a:xfrm>
            <a:off x="6468815" y="5615006"/>
            <a:ext cx="227439" cy="164450"/>
          </a:xfrm>
          <a:prstGeom prst="bentConnector3">
            <a:avLst>
              <a:gd name="adj1" fmla="val 4552"/>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Text Box 211">
            <a:extLst>
              <a:ext uri="{FF2B5EF4-FFF2-40B4-BE49-F238E27FC236}">
                <a16:creationId xmlns:a16="http://schemas.microsoft.com/office/drawing/2014/main" id="{FED2D6C7-2479-47A9-A601-022F88D3193B}"/>
              </a:ext>
            </a:extLst>
          </p:cNvPr>
          <p:cNvSpPr txBox="1">
            <a:spLocks/>
          </p:cNvSpPr>
          <p:nvPr/>
        </p:nvSpPr>
        <p:spPr bwMode="auto">
          <a:xfrm>
            <a:off x="6696254" y="5605049"/>
            <a:ext cx="353015" cy="348813"/>
          </a:xfrm>
          <a:prstGeom prst="rect">
            <a:avLst/>
          </a:prstGeom>
          <a:no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400" tIns="50800" rIns="50800" bIns="50800" anchor="ctr">
            <a:spAutoFit/>
          </a:bodyPr>
          <a:lstStyle/>
          <a:p>
            <a:pPr algn="ctr"/>
            <a:r>
              <a:rPr lang="en-US" altLang="en-US" sz="1600" b="1" dirty="0">
                <a:solidFill>
                  <a:schemeClr val="accent1">
                    <a:lumMod val="75000"/>
                  </a:schemeClr>
                </a:solidFill>
                <a:cs typeface="Arial" panose="020B0604020202020204" pitchFamily="34" charset="0"/>
                <a:sym typeface="Arial" panose="020B0604020202020204" pitchFamily="34" charset="0"/>
              </a:rPr>
              <a:t>3x</a:t>
            </a:r>
          </a:p>
        </p:txBody>
      </p:sp>
      <p:grpSp>
        <p:nvGrpSpPr>
          <p:cNvPr id="69" name="Group 177">
            <a:extLst>
              <a:ext uri="{FF2B5EF4-FFF2-40B4-BE49-F238E27FC236}">
                <a16:creationId xmlns:a16="http://schemas.microsoft.com/office/drawing/2014/main" id="{200173E3-BAAF-4FED-88FF-86D09DBFE10C}"/>
              </a:ext>
            </a:extLst>
          </p:cNvPr>
          <p:cNvGrpSpPr>
            <a:grpSpLocks/>
          </p:cNvGrpSpPr>
          <p:nvPr/>
        </p:nvGrpSpPr>
        <p:grpSpPr bwMode="auto">
          <a:xfrm>
            <a:off x="390418" y="2175414"/>
            <a:ext cx="719032" cy="719399"/>
            <a:chOff x="0" y="0"/>
            <a:chExt cx="4754693" cy="4757182"/>
          </a:xfrm>
        </p:grpSpPr>
        <p:grpSp>
          <p:nvGrpSpPr>
            <p:cNvPr id="70" name="Group 178">
              <a:extLst>
                <a:ext uri="{FF2B5EF4-FFF2-40B4-BE49-F238E27FC236}">
                  <a16:creationId xmlns:a16="http://schemas.microsoft.com/office/drawing/2014/main" id="{863A9B04-23EA-4DE5-96BF-4727D31F0F06}"/>
                </a:ext>
              </a:extLst>
            </p:cNvPr>
            <p:cNvGrpSpPr>
              <a:grpSpLocks/>
            </p:cNvGrpSpPr>
            <p:nvPr/>
          </p:nvGrpSpPr>
          <p:grpSpPr bwMode="auto">
            <a:xfrm>
              <a:off x="0" y="0"/>
              <a:ext cx="4754693" cy="4757182"/>
              <a:chOff x="0" y="0"/>
              <a:chExt cx="4754693" cy="4757182"/>
            </a:xfrm>
          </p:grpSpPr>
          <p:sp>
            <p:nvSpPr>
              <p:cNvPr id="72" name="AutoShape 179">
                <a:extLst>
                  <a:ext uri="{FF2B5EF4-FFF2-40B4-BE49-F238E27FC236}">
                    <a16:creationId xmlns:a16="http://schemas.microsoft.com/office/drawing/2014/main" id="{F77DFFF8-DAC2-4D5C-8452-76C6ACF123D7}"/>
                  </a:ext>
                </a:extLst>
              </p:cNvPr>
              <p:cNvSpPr>
                <a:spLocks/>
              </p:cNvSpPr>
              <p:nvPr/>
            </p:nvSpPr>
            <p:spPr bwMode="auto">
              <a:xfrm>
                <a:off x="2262781" y="0"/>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3" name="AutoShape 180">
                <a:extLst>
                  <a:ext uri="{FF2B5EF4-FFF2-40B4-BE49-F238E27FC236}">
                    <a16:creationId xmlns:a16="http://schemas.microsoft.com/office/drawing/2014/main" id="{B721A3F1-B221-476D-8EA3-A09938FCF1FE}"/>
                  </a:ext>
                </a:extLst>
              </p:cNvPr>
              <p:cNvSpPr>
                <a:spLocks/>
              </p:cNvSpPr>
              <p:nvPr/>
            </p:nvSpPr>
            <p:spPr bwMode="auto">
              <a:xfrm>
                <a:off x="2262781" y="424630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4" name="AutoShape 181">
                <a:extLst>
                  <a:ext uri="{FF2B5EF4-FFF2-40B4-BE49-F238E27FC236}">
                    <a16:creationId xmlns:a16="http://schemas.microsoft.com/office/drawing/2014/main" id="{CB5942A4-EC5F-4A1E-8D98-5A815A332307}"/>
                  </a:ext>
                </a:extLst>
              </p:cNvPr>
              <p:cNvSpPr>
                <a:spLocks/>
              </p:cNvSpPr>
              <p:nvPr/>
            </p:nvSpPr>
            <p:spPr bwMode="auto">
              <a:xfrm rot="5400000">
                <a:off x="140873" y="2124060"/>
                <a:ext cx="229131" cy="510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5" name="AutoShape 182">
                <a:extLst>
                  <a:ext uri="{FF2B5EF4-FFF2-40B4-BE49-F238E27FC236}">
                    <a16:creationId xmlns:a16="http://schemas.microsoft.com/office/drawing/2014/main" id="{14AAFE12-D373-433C-BD82-73EB0ADFE1D2}"/>
                  </a:ext>
                </a:extLst>
              </p:cNvPr>
              <p:cNvSpPr>
                <a:spLocks/>
              </p:cNvSpPr>
              <p:nvPr/>
            </p:nvSpPr>
            <p:spPr bwMode="auto">
              <a:xfrm rot="5400000">
                <a:off x="4384688" y="212406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6" name="AutoShape 183">
                <a:extLst>
                  <a:ext uri="{FF2B5EF4-FFF2-40B4-BE49-F238E27FC236}">
                    <a16:creationId xmlns:a16="http://schemas.microsoft.com/office/drawing/2014/main" id="{6AD38323-B4CB-4C45-93CE-6CAE35CBE28E}"/>
                  </a:ext>
                </a:extLst>
              </p:cNvPr>
              <p:cNvSpPr>
                <a:spLocks/>
              </p:cNvSpPr>
              <p:nvPr/>
            </p:nvSpPr>
            <p:spPr bwMode="auto">
              <a:xfrm rot="18900000">
                <a:off x="761486" y="62276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7" name="AutoShape 184">
                <a:extLst>
                  <a:ext uri="{FF2B5EF4-FFF2-40B4-BE49-F238E27FC236}">
                    <a16:creationId xmlns:a16="http://schemas.microsoft.com/office/drawing/2014/main" id="{CF2E02FA-400B-4719-8175-AF915F5D4D3E}"/>
                  </a:ext>
                </a:extLst>
              </p:cNvPr>
              <p:cNvSpPr>
                <a:spLocks/>
              </p:cNvSpPr>
              <p:nvPr/>
            </p:nvSpPr>
            <p:spPr bwMode="auto">
              <a:xfrm rot="18900000">
                <a:off x="3764076" y="362535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8" name="AutoShape 185">
                <a:extLst>
                  <a:ext uri="{FF2B5EF4-FFF2-40B4-BE49-F238E27FC236}">
                    <a16:creationId xmlns:a16="http://schemas.microsoft.com/office/drawing/2014/main" id="{737B40E0-4089-4146-825A-42A65DC0D537}"/>
                  </a:ext>
                </a:extLst>
              </p:cNvPr>
              <p:cNvSpPr>
                <a:spLocks/>
              </p:cNvSpPr>
              <p:nvPr/>
            </p:nvSpPr>
            <p:spPr bwMode="auto">
              <a:xfrm rot="2700000">
                <a:off x="763007" y="3625118"/>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9" name="AutoShape 186">
                <a:extLst>
                  <a:ext uri="{FF2B5EF4-FFF2-40B4-BE49-F238E27FC236}">
                    <a16:creationId xmlns:a16="http://schemas.microsoft.com/office/drawing/2014/main" id="{E706850D-2CC0-4A0E-B5A3-21E62D969EC2}"/>
                  </a:ext>
                </a:extLst>
              </p:cNvPr>
              <p:cNvSpPr>
                <a:spLocks/>
              </p:cNvSpPr>
              <p:nvPr/>
            </p:nvSpPr>
            <p:spPr bwMode="auto">
              <a:xfrm rot="2700000">
                <a:off x="3763839" y="624287"/>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0" name="AutoShape 187">
                <a:extLst>
                  <a:ext uri="{FF2B5EF4-FFF2-40B4-BE49-F238E27FC236}">
                    <a16:creationId xmlns:a16="http://schemas.microsoft.com/office/drawing/2014/main" id="{F570144C-94C8-40DB-A2EB-BA3DE283228F}"/>
                  </a:ext>
                </a:extLst>
              </p:cNvPr>
              <p:cNvSpPr>
                <a:spLocks/>
              </p:cNvSpPr>
              <p:nvPr/>
            </p:nvSpPr>
            <p:spPr bwMode="auto">
              <a:xfrm rot="1344492">
                <a:off x="3052231" y="141324"/>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1" name="AutoShape 188">
                <a:extLst>
                  <a:ext uri="{FF2B5EF4-FFF2-40B4-BE49-F238E27FC236}">
                    <a16:creationId xmlns:a16="http://schemas.microsoft.com/office/drawing/2014/main" id="{270AC745-ABD8-418D-B953-7CC8CE63C21E}"/>
                  </a:ext>
                </a:extLst>
              </p:cNvPr>
              <p:cNvSpPr>
                <a:spLocks/>
              </p:cNvSpPr>
              <p:nvPr/>
            </p:nvSpPr>
            <p:spPr bwMode="auto">
              <a:xfrm rot="1344492">
                <a:off x="1453429" y="408689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2" name="AutoShape 189">
                <a:extLst>
                  <a:ext uri="{FF2B5EF4-FFF2-40B4-BE49-F238E27FC236}">
                    <a16:creationId xmlns:a16="http://schemas.microsoft.com/office/drawing/2014/main" id="{68DD2B2D-AA64-4678-8470-6C53C1B0867F}"/>
                  </a:ext>
                </a:extLst>
              </p:cNvPr>
              <p:cNvSpPr>
                <a:spLocks/>
              </p:cNvSpPr>
              <p:nvPr/>
            </p:nvSpPr>
            <p:spPr bwMode="auto">
              <a:xfrm rot="6744492">
                <a:off x="290799" y="1325973"/>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3" name="AutoShape 190">
                <a:extLst>
                  <a:ext uri="{FF2B5EF4-FFF2-40B4-BE49-F238E27FC236}">
                    <a16:creationId xmlns:a16="http://schemas.microsoft.com/office/drawing/2014/main" id="{C4AFC0CE-D604-4CE8-BB2A-195E657A495C}"/>
                  </a:ext>
                </a:extLst>
              </p:cNvPr>
              <p:cNvSpPr>
                <a:spLocks/>
              </p:cNvSpPr>
              <p:nvPr/>
            </p:nvSpPr>
            <p:spPr bwMode="auto">
              <a:xfrm rot="6744492">
                <a:off x="4224121" y="2933776"/>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4" name="AutoShape 191">
                <a:extLst>
                  <a:ext uri="{FF2B5EF4-FFF2-40B4-BE49-F238E27FC236}">
                    <a16:creationId xmlns:a16="http://schemas.microsoft.com/office/drawing/2014/main" id="{0675623A-6015-40E9-A2BE-992D3EDECEA4}"/>
                  </a:ext>
                </a:extLst>
              </p:cNvPr>
              <p:cNvSpPr>
                <a:spLocks/>
              </p:cNvSpPr>
              <p:nvPr/>
            </p:nvSpPr>
            <p:spPr bwMode="auto">
              <a:xfrm rot="20234773">
                <a:off x="1441606" y="16614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5" name="AutoShape 192">
                <a:extLst>
                  <a:ext uri="{FF2B5EF4-FFF2-40B4-BE49-F238E27FC236}">
                    <a16:creationId xmlns:a16="http://schemas.microsoft.com/office/drawing/2014/main" id="{CBE684E3-DAAB-4B17-8A07-248767E9B74C}"/>
                  </a:ext>
                </a:extLst>
              </p:cNvPr>
              <p:cNvSpPr>
                <a:spLocks/>
              </p:cNvSpPr>
              <p:nvPr/>
            </p:nvSpPr>
            <p:spPr bwMode="auto">
              <a:xfrm rot="20234773">
                <a:off x="3083955" y="4081978"/>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6" name="AutoShape 193">
                <a:extLst>
                  <a:ext uri="{FF2B5EF4-FFF2-40B4-BE49-F238E27FC236}">
                    <a16:creationId xmlns:a16="http://schemas.microsoft.com/office/drawing/2014/main" id="{CE96FA9B-EB21-4054-A5F4-54700B12BD83}"/>
                  </a:ext>
                </a:extLst>
              </p:cNvPr>
              <p:cNvSpPr>
                <a:spLocks/>
              </p:cNvSpPr>
              <p:nvPr/>
            </p:nvSpPr>
            <p:spPr bwMode="auto">
              <a:xfrm rot="4034773">
                <a:off x="306361" y="294559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7" name="AutoShape 194">
                <a:extLst>
                  <a:ext uri="{FF2B5EF4-FFF2-40B4-BE49-F238E27FC236}">
                    <a16:creationId xmlns:a16="http://schemas.microsoft.com/office/drawing/2014/main" id="{6526210B-C112-4F3E-8A24-A30A029C403D}"/>
                  </a:ext>
                </a:extLst>
              </p:cNvPr>
              <p:cNvSpPr>
                <a:spLocks/>
              </p:cNvSpPr>
              <p:nvPr/>
            </p:nvSpPr>
            <p:spPr bwMode="auto">
              <a:xfrm rot="4034773">
                <a:off x="4229854" y="131415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8" name="AutoShape 195">
                <a:extLst>
                  <a:ext uri="{FF2B5EF4-FFF2-40B4-BE49-F238E27FC236}">
                    <a16:creationId xmlns:a16="http://schemas.microsoft.com/office/drawing/2014/main" id="{56777DF2-1972-4E3E-8996-B157EFE918AA}"/>
                  </a:ext>
                </a:extLst>
              </p:cNvPr>
              <p:cNvSpPr>
                <a:spLocks/>
              </p:cNvSpPr>
              <p:nvPr/>
            </p:nvSpPr>
            <p:spPr bwMode="auto">
              <a:xfrm rot="643687">
                <a:off x="2658185" y="37127"/>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9" name="AutoShape 196">
                <a:extLst>
                  <a:ext uri="{FF2B5EF4-FFF2-40B4-BE49-F238E27FC236}">
                    <a16:creationId xmlns:a16="http://schemas.microsoft.com/office/drawing/2014/main" id="{1AD14E8F-212F-4487-9AE6-4DC14214EB7B}"/>
                  </a:ext>
                </a:extLst>
              </p:cNvPr>
              <p:cNvSpPr>
                <a:spLocks/>
              </p:cNvSpPr>
              <p:nvPr/>
            </p:nvSpPr>
            <p:spPr bwMode="auto">
              <a:xfrm rot="643687">
                <a:off x="1867741" y="4209212"/>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0" name="AutoShape 197">
                <a:extLst>
                  <a:ext uri="{FF2B5EF4-FFF2-40B4-BE49-F238E27FC236}">
                    <a16:creationId xmlns:a16="http://schemas.microsoft.com/office/drawing/2014/main" id="{258F0B0A-0483-4A5E-AF87-2779A522C2AE}"/>
                  </a:ext>
                </a:extLst>
              </p:cNvPr>
              <p:cNvSpPr>
                <a:spLocks/>
              </p:cNvSpPr>
              <p:nvPr/>
            </p:nvSpPr>
            <p:spPr bwMode="auto">
              <a:xfrm rot="6043687">
                <a:off x="177973" y="172907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1" name="AutoShape 198">
                <a:extLst>
                  <a:ext uri="{FF2B5EF4-FFF2-40B4-BE49-F238E27FC236}">
                    <a16:creationId xmlns:a16="http://schemas.microsoft.com/office/drawing/2014/main" id="{288BFB09-5F04-438F-B3C1-36ECECD42464}"/>
                  </a:ext>
                </a:extLst>
              </p:cNvPr>
              <p:cNvSpPr>
                <a:spLocks/>
              </p:cNvSpPr>
              <p:nvPr/>
            </p:nvSpPr>
            <p:spPr bwMode="auto">
              <a:xfrm rot="6043687">
                <a:off x="4347612" y="2519053"/>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2" name="AutoShape 199">
                <a:extLst>
                  <a:ext uri="{FF2B5EF4-FFF2-40B4-BE49-F238E27FC236}">
                    <a16:creationId xmlns:a16="http://schemas.microsoft.com/office/drawing/2014/main" id="{AC8E3A0D-E1F7-4482-B101-63823F0C84A5}"/>
                  </a:ext>
                </a:extLst>
              </p:cNvPr>
              <p:cNvSpPr>
                <a:spLocks/>
              </p:cNvSpPr>
              <p:nvPr/>
            </p:nvSpPr>
            <p:spPr bwMode="auto">
              <a:xfrm rot="19574791">
                <a:off x="1083114" y="358795"/>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3" name="AutoShape 200">
                <a:extLst>
                  <a:ext uri="{FF2B5EF4-FFF2-40B4-BE49-F238E27FC236}">
                    <a16:creationId xmlns:a16="http://schemas.microsoft.com/office/drawing/2014/main" id="{9383A8DA-9456-4F7B-A10F-A4539DF047F8}"/>
                  </a:ext>
                </a:extLst>
              </p:cNvPr>
              <p:cNvSpPr>
                <a:spLocks/>
              </p:cNvSpPr>
              <p:nvPr/>
            </p:nvSpPr>
            <p:spPr bwMode="auto">
              <a:xfrm rot="19574791">
                <a:off x="3442448" y="3889324"/>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4" name="AutoShape 201">
                <a:extLst>
                  <a:ext uri="{FF2B5EF4-FFF2-40B4-BE49-F238E27FC236}">
                    <a16:creationId xmlns:a16="http://schemas.microsoft.com/office/drawing/2014/main" id="{A7B400E6-A5E5-4272-BECF-E99D1CC28B1B}"/>
                  </a:ext>
                </a:extLst>
              </p:cNvPr>
              <p:cNvSpPr>
                <a:spLocks/>
              </p:cNvSpPr>
              <p:nvPr/>
            </p:nvSpPr>
            <p:spPr bwMode="auto">
              <a:xfrm rot="3374791">
                <a:off x="499055" y="3303792"/>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5" name="AutoShape 202">
                <a:extLst>
                  <a:ext uri="{FF2B5EF4-FFF2-40B4-BE49-F238E27FC236}">
                    <a16:creationId xmlns:a16="http://schemas.microsoft.com/office/drawing/2014/main" id="{7CCBC7F6-A5EA-4A73-BED3-FDA4549AC512}"/>
                  </a:ext>
                </a:extLst>
              </p:cNvPr>
              <p:cNvSpPr>
                <a:spLocks/>
              </p:cNvSpPr>
              <p:nvPr/>
            </p:nvSpPr>
            <p:spPr bwMode="auto">
              <a:xfrm rot="3374791">
                <a:off x="4027514" y="945840"/>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6" name="AutoShape 203">
                <a:extLst>
                  <a:ext uri="{FF2B5EF4-FFF2-40B4-BE49-F238E27FC236}">
                    <a16:creationId xmlns:a16="http://schemas.microsoft.com/office/drawing/2014/main" id="{612397AA-B5C5-430D-8C3B-D09A741B6978}"/>
                  </a:ext>
                </a:extLst>
              </p:cNvPr>
              <p:cNvSpPr>
                <a:spLocks/>
              </p:cNvSpPr>
              <p:nvPr/>
            </p:nvSpPr>
            <p:spPr bwMode="auto">
              <a:xfrm rot="2040991">
                <a:off x="3450540" y="36423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7" name="AutoShape 204">
                <a:extLst>
                  <a:ext uri="{FF2B5EF4-FFF2-40B4-BE49-F238E27FC236}">
                    <a16:creationId xmlns:a16="http://schemas.microsoft.com/office/drawing/2014/main" id="{6CB19136-DC26-4917-A7AD-5CAA6B655DA3}"/>
                  </a:ext>
                </a:extLst>
              </p:cNvPr>
              <p:cNvSpPr>
                <a:spLocks/>
              </p:cNvSpPr>
              <p:nvPr/>
            </p:nvSpPr>
            <p:spPr bwMode="auto">
              <a:xfrm rot="2040991">
                <a:off x="1075023" y="3883890"/>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8" name="AutoShape 205">
                <a:extLst>
                  <a:ext uri="{FF2B5EF4-FFF2-40B4-BE49-F238E27FC236}">
                    <a16:creationId xmlns:a16="http://schemas.microsoft.com/office/drawing/2014/main" id="{BF811DE0-8E04-409C-8F4D-E6C0BC5F6E01}"/>
                  </a:ext>
                </a:extLst>
              </p:cNvPr>
              <p:cNvSpPr>
                <a:spLocks/>
              </p:cNvSpPr>
              <p:nvPr/>
            </p:nvSpPr>
            <p:spPr bwMode="auto">
              <a:xfrm rot="7440992">
                <a:off x="493524" y="947699"/>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9" name="AutoShape 206">
                <a:extLst>
                  <a:ext uri="{FF2B5EF4-FFF2-40B4-BE49-F238E27FC236}">
                    <a16:creationId xmlns:a16="http://schemas.microsoft.com/office/drawing/2014/main" id="{0FA965FC-4349-4CE0-9C3F-3E464FB4E832}"/>
                  </a:ext>
                </a:extLst>
              </p:cNvPr>
              <p:cNvSpPr>
                <a:spLocks/>
              </p:cNvSpPr>
              <p:nvPr/>
            </p:nvSpPr>
            <p:spPr bwMode="auto">
              <a:xfrm rot="7440992">
                <a:off x="4021071" y="331187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0" name="AutoShape 207">
                <a:extLst>
                  <a:ext uri="{FF2B5EF4-FFF2-40B4-BE49-F238E27FC236}">
                    <a16:creationId xmlns:a16="http://schemas.microsoft.com/office/drawing/2014/main" id="{E8193FF0-02D4-4DDF-8334-B066315FE890}"/>
                  </a:ext>
                </a:extLst>
              </p:cNvPr>
              <p:cNvSpPr>
                <a:spLocks/>
              </p:cNvSpPr>
              <p:nvPr/>
            </p:nvSpPr>
            <p:spPr bwMode="auto">
              <a:xfrm rot="20926580">
                <a:off x="1849532" y="41514"/>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1" name="AutoShape 208">
                <a:extLst>
                  <a:ext uri="{FF2B5EF4-FFF2-40B4-BE49-F238E27FC236}">
                    <a16:creationId xmlns:a16="http://schemas.microsoft.com/office/drawing/2014/main" id="{2517F2BB-1EAF-4233-A00E-C34F8D01CD0D}"/>
                  </a:ext>
                </a:extLst>
              </p:cNvPr>
              <p:cNvSpPr>
                <a:spLocks/>
              </p:cNvSpPr>
              <p:nvPr/>
            </p:nvSpPr>
            <p:spPr bwMode="auto">
              <a:xfrm rot="20926580">
                <a:off x="2676030" y="420660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2" name="AutoShape 209">
                <a:extLst>
                  <a:ext uri="{FF2B5EF4-FFF2-40B4-BE49-F238E27FC236}">
                    <a16:creationId xmlns:a16="http://schemas.microsoft.com/office/drawing/2014/main" id="{24D1DCD9-7FB1-4BB4-B3D0-DC046BB3F426}"/>
                  </a:ext>
                </a:extLst>
              </p:cNvPr>
              <p:cNvSpPr>
                <a:spLocks/>
              </p:cNvSpPr>
              <p:nvPr/>
            </p:nvSpPr>
            <p:spPr bwMode="auto">
              <a:xfrm rot="4726580">
                <a:off x="181632" y="2537958"/>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3" name="AutoShape 210">
                <a:extLst>
                  <a:ext uri="{FF2B5EF4-FFF2-40B4-BE49-F238E27FC236}">
                    <a16:creationId xmlns:a16="http://schemas.microsoft.com/office/drawing/2014/main" id="{97E0F03A-8270-4645-BAB8-BF6C17FBEDBC}"/>
                  </a:ext>
                </a:extLst>
              </p:cNvPr>
              <p:cNvSpPr>
                <a:spLocks/>
              </p:cNvSpPr>
              <p:nvPr/>
            </p:nvSpPr>
            <p:spPr bwMode="auto">
              <a:xfrm rot="4726580">
                <a:off x="4344285" y="1711943"/>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grpSp>
        <p:sp>
          <p:nvSpPr>
            <p:cNvPr id="71" name="Text Box 211">
              <a:extLst>
                <a:ext uri="{FF2B5EF4-FFF2-40B4-BE49-F238E27FC236}">
                  <a16:creationId xmlns:a16="http://schemas.microsoft.com/office/drawing/2014/main" id="{C15E49AE-C586-42DB-B762-10070B61E64B}"/>
                </a:ext>
              </a:extLst>
            </p:cNvPr>
            <p:cNvSpPr txBox="1">
              <a:spLocks/>
            </p:cNvSpPr>
            <p:nvPr/>
          </p:nvSpPr>
          <p:spPr bwMode="auto">
            <a:xfrm>
              <a:off x="510879" y="1215126"/>
              <a:ext cx="3597304" cy="2306602"/>
            </a:xfrm>
            <a:prstGeom prst="rect">
              <a:avLst/>
            </a:prstGeom>
            <a:no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p>
              <a:pPr algn="ctr"/>
              <a:r>
                <a:rPr lang="en-US" altLang="en-US" sz="1600" b="1" dirty="0">
                  <a:solidFill>
                    <a:schemeClr val="accent1">
                      <a:lumMod val="75000"/>
                    </a:schemeClr>
                  </a:solidFill>
                  <a:latin typeface="+mj-lt"/>
                  <a:cs typeface="Arial" panose="020B0604020202020204" pitchFamily="34" charset="0"/>
                  <a:sym typeface="Arial" panose="020B0604020202020204" pitchFamily="34" charset="0"/>
                </a:rPr>
                <a:t>54%</a:t>
              </a:r>
            </a:p>
          </p:txBody>
        </p:sp>
      </p:grpSp>
      <p:sp>
        <p:nvSpPr>
          <p:cNvPr id="104" name="Rectangle 103">
            <a:extLst>
              <a:ext uri="{FF2B5EF4-FFF2-40B4-BE49-F238E27FC236}">
                <a16:creationId xmlns:a16="http://schemas.microsoft.com/office/drawing/2014/main" id="{0D18F4BA-78AA-4EB8-BBCE-D501F30C6E9D}"/>
              </a:ext>
            </a:extLst>
          </p:cNvPr>
          <p:cNvSpPr/>
          <p:nvPr/>
        </p:nvSpPr>
        <p:spPr>
          <a:xfrm>
            <a:off x="687440" y="2917977"/>
            <a:ext cx="4798723" cy="523220"/>
          </a:xfrm>
          <a:prstGeom prst="rect">
            <a:avLst/>
          </a:prstGeom>
        </p:spPr>
        <p:txBody>
          <a:bodyPr wrap="square">
            <a:spAutoFit/>
          </a:bodyPr>
          <a:lstStyle/>
          <a:p>
            <a:r>
              <a:rPr lang="en-US" sz="1400" dirty="0"/>
              <a:t>As uncertainty grows and layoffs occur, employees who remain may experience </a:t>
            </a:r>
            <a:r>
              <a:rPr lang="en-US" sz="1400" b="1" dirty="0"/>
              <a:t>survivor’s guilt.</a:t>
            </a:r>
            <a:r>
              <a:rPr lang="en-US" sz="1400" dirty="0"/>
              <a:t> </a:t>
            </a:r>
            <a:r>
              <a:rPr lang="en-US" sz="1400" b="1" dirty="0"/>
              <a:t>Studies show that this may cause:</a:t>
            </a:r>
            <a:endParaRPr lang="en-CA" sz="1200" b="1" dirty="0"/>
          </a:p>
        </p:txBody>
      </p:sp>
      <p:sp>
        <p:nvSpPr>
          <p:cNvPr id="105" name="Rectangle: Rounded Corners 104">
            <a:extLst>
              <a:ext uri="{FF2B5EF4-FFF2-40B4-BE49-F238E27FC236}">
                <a16:creationId xmlns:a16="http://schemas.microsoft.com/office/drawing/2014/main" id="{54EED3D6-A6A2-4169-8F12-29E1AE617516}"/>
              </a:ext>
            </a:extLst>
          </p:cNvPr>
          <p:cNvSpPr/>
          <p:nvPr/>
        </p:nvSpPr>
        <p:spPr>
          <a:xfrm>
            <a:off x="1979323" y="6141491"/>
            <a:ext cx="7454297" cy="523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4000"/>
            <a:r>
              <a:rPr lang="en-US" sz="1600" dirty="0">
                <a:solidFill>
                  <a:schemeClr val="tx1"/>
                </a:solidFill>
              </a:rPr>
              <a:t>Organizations who want to </a:t>
            </a:r>
            <a:r>
              <a:rPr lang="en-US" sz="1600" b="1" dirty="0">
                <a:solidFill>
                  <a:schemeClr val="tx1"/>
                </a:solidFill>
              </a:rPr>
              <a:t>maintain </a:t>
            </a:r>
            <a:r>
              <a:rPr lang="en-US" sz="1600" dirty="0">
                <a:solidFill>
                  <a:schemeClr val="tx1"/>
                </a:solidFill>
              </a:rPr>
              <a:t>their </a:t>
            </a:r>
            <a:r>
              <a:rPr lang="en-US" sz="1600" b="1" dirty="0">
                <a:solidFill>
                  <a:schemeClr val="tx1"/>
                </a:solidFill>
              </a:rPr>
              <a:t>long-term viability </a:t>
            </a:r>
            <a:r>
              <a:rPr lang="en-US" sz="1600" dirty="0">
                <a:solidFill>
                  <a:schemeClr val="tx1"/>
                </a:solidFill>
              </a:rPr>
              <a:t>must </a:t>
            </a:r>
            <a:r>
              <a:rPr lang="en-US" sz="1600" b="1" dirty="0">
                <a:solidFill>
                  <a:schemeClr val="tx1"/>
                </a:solidFill>
              </a:rPr>
              <a:t>focus on sustaining and boosting employee engagement. </a:t>
            </a:r>
            <a:endParaRPr lang="en-CA" sz="1600" b="1" dirty="0">
              <a:solidFill>
                <a:schemeClr val="tx1"/>
              </a:solidFill>
            </a:endParaRPr>
          </a:p>
        </p:txBody>
      </p:sp>
      <p:pic>
        <p:nvPicPr>
          <p:cNvPr id="106" name="Graphic 105" descr="Business Growth">
            <a:extLst>
              <a:ext uri="{FF2B5EF4-FFF2-40B4-BE49-F238E27FC236}">
                <a16:creationId xmlns:a16="http://schemas.microsoft.com/office/drawing/2014/main" id="{C5447062-1B5B-4629-B361-7F50D117E0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1506" y="6164238"/>
            <a:ext cx="502073" cy="477726"/>
          </a:xfrm>
          <a:prstGeom prst="rect">
            <a:avLst/>
          </a:prstGeom>
        </p:spPr>
      </p:pic>
      <p:cxnSp>
        <p:nvCxnSpPr>
          <p:cNvPr id="107" name="Straight Connector 106">
            <a:extLst>
              <a:ext uri="{FF2B5EF4-FFF2-40B4-BE49-F238E27FC236}">
                <a16:creationId xmlns:a16="http://schemas.microsoft.com/office/drawing/2014/main" id="{30300DCB-B10C-4C21-9D3D-1661DDF8B8FF}"/>
              </a:ext>
            </a:extLst>
          </p:cNvPr>
          <p:cNvCxnSpPr/>
          <p:nvPr/>
        </p:nvCxnSpPr>
        <p:spPr>
          <a:xfrm>
            <a:off x="1434680" y="4041250"/>
            <a:ext cx="2700000" cy="0"/>
          </a:xfrm>
          <a:prstGeom prst="line">
            <a:avLst/>
          </a:prstGeom>
          <a:ln w="190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715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Info-Tech Template">
      <a:majorFont>
        <a:latin typeface="Montserrat"/>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3110</Words>
  <Application>Microsoft Office PowerPoint</Application>
  <PresentationFormat>Custom</PresentationFormat>
  <Paragraphs>296</Paragraphs>
  <Slides>21</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Montserrat</vt:lpstr>
      <vt:lpstr>Montserrat Light</vt:lpstr>
      <vt:lpstr>Courier New</vt:lpstr>
      <vt:lpstr>Roboto Condensed Light</vt:lpstr>
      <vt:lpstr>Arial</vt:lpstr>
      <vt:lpstr>Exo</vt:lpstr>
      <vt:lpstr>Calibri</vt:lpstr>
      <vt:lpstr>Montserrat SemiBold</vt:lpstr>
      <vt:lpstr>Montserrat Medium</vt:lpstr>
      <vt:lpstr>Roboto</vt:lpstr>
      <vt:lpstr>Exo Light</vt:lpstr>
      <vt:lpstr>FronCovers-Dark</vt:lpstr>
      <vt:lpstr>BackCovers&amp;Dividers-Dark</vt:lpstr>
      <vt:lpstr>Slide-Generic</vt:lpstr>
      <vt:lpstr>PowerPoint Presentation</vt:lpstr>
      <vt:lpstr>Table of Contents</vt:lpstr>
      <vt:lpstr>Analyst Perspective</vt:lpstr>
      <vt:lpstr>Executive Summary</vt:lpstr>
      <vt:lpstr>Your Challenge</vt:lpstr>
      <vt:lpstr>Rebuild trust in IT with a work-from-anywhere strategy</vt:lpstr>
      <vt:lpstr>Maximize the benefits of remote work</vt:lpstr>
      <vt:lpstr>Ensure the strategy also address remote work’s unique challenges</vt:lpstr>
      <vt:lpstr>Employee engagement initiatives must be included in your strategy</vt:lpstr>
      <vt:lpstr>Enable work-from-anywhere</vt:lpstr>
      <vt:lpstr>Info-Tech’s approach</vt:lpstr>
      <vt:lpstr>PowerPoint Presentation</vt:lpstr>
      <vt:lpstr>Navigate Info-Tech’s work-from-anywhere research portfolio</vt:lpstr>
      <vt:lpstr>Info-Tech’s methodology for creating a work-from-anywhere strategy</vt:lpstr>
      <vt:lpstr>Insight summary</vt:lpstr>
      <vt:lpstr>Blueprint deliverables</vt:lpstr>
      <vt:lpstr>Blueprint benefits </vt:lpstr>
      <vt:lpstr>Measure the value of this blueprint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2021-06-08T16:31:50Z</dcterms:created>
  <dcterms:modified xsi:type="dcterms:W3CDTF">2021-11-02T18:58:37Z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2021-11-02T18:12:49Z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fe309dc2-a160-4d83-a643-039fcf94b2e0</vt:lpwstr>
  </property>
  <property fmtid="{D5CDD505-2E9C-101B-9397-08002B2CF9AE}" pid="8" name="MSIP_Label_7d24214e-5322-4789-8422-cbe411bc3a74_ContentBits">
    <vt:lpwstr>0</vt:lpwstr>
  </property>
</Properties>
</file>