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1" r:id="rId1"/>
    <p:sldMasterId id="2147483726" r:id="rId2"/>
    <p:sldMasterId id="2147483948" r:id="rId3"/>
  </p:sldMasterIdLst>
  <p:notesMasterIdLst>
    <p:notesMasterId r:id="rId23"/>
  </p:notesMasterIdLst>
  <p:handoutMasterIdLst>
    <p:handoutMasterId r:id="rId24"/>
  </p:handoutMasterIdLst>
  <p:sldIdLst>
    <p:sldId id="4874" r:id="rId4"/>
    <p:sldId id="308" r:id="rId5"/>
    <p:sldId id="312" r:id="rId6"/>
    <p:sldId id="4248" r:id="rId7"/>
    <p:sldId id="4856" r:id="rId8"/>
    <p:sldId id="4186" r:id="rId9"/>
    <p:sldId id="4191" r:id="rId10"/>
    <p:sldId id="4098" r:id="rId11"/>
    <p:sldId id="4199" r:id="rId12"/>
    <p:sldId id="514" r:id="rId13"/>
    <p:sldId id="4194" r:id="rId14"/>
    <p:sldId id="4221" r:id="rId15"/>
    <p:sldId id="4857" r:id="rId16"/>
    <p:sldId id="4850" r:id="rId17"/>
    <p:sldId id="539" r:id="rId18"/>
    <p:sldId id="356" r:id="rId19"/>
    <p:sldId id="4851" r:id="rId20"/>
    <p:sldId id="4854" r:id="rId21"/>
    <p:sldId id="4873" r:id="rId22"/>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Exo" panose="02000303000000000000" pitchFamily="2" charset="0"/>
      <p:regular r:id="rId29"/>
      <p:bold r:id="rId30"/>
      <p:italic r:id="rId31"/>
      <p:boldItalic r:id="rId32"/>
    </p:embeddedFont>
    <p:embeddedFont>
      <p:font typeface="Exo Light" panose="02000303000000000000" pitchFamily="2" charset="0"/>
      <p:regular r:id="rId33"/>
    </p:embeddedFont>
    <p:embeddedFont>
      <p:font typeface="Lato Light" panose="020B0604020202020204" charset="0"/>
      <p:regular r:id="rId34"/>
    </p:embeddedFont>
    <p:embeddedFont>
      <p:font typeface="Montserrat" panose="00000500000000000000" pitchFamily="2" charset="0"/>
      <p:regular r:id="rId35"/>
      <p:bold r:id="rId36"/>
      <p:italic r:id="rId37"/>
      <p:boldItalic r:id="rId38"/>
    </p:embeddedFont>
    <p:embeddedFont>
      <p:font typeface="Montserrat Light" panose="00000400000000000000" pitchFamily="2" charset="0"/>
      <p:regular r:id="rId39"/>
      <p:italic r:id="rId40"/>
    </p:embeddedFont>
    <p:embeddedFont>
      <p:font typeface="Montserrat Medium" panose="00000600000000000000" pitchFamily="2" charset="0"/>
      <p:regular r:id="rId41"/>
      <p:bold r:id="rId42"/>
      <p:italic r:id="rId43"/>
    </p:embeddedFont>
    <p:embeddedFont>
      <p:font typeface="Montserrat SemiBold" panose="00000700000000000000" pitchFamily="2" charset="0"/>
      <p:regular r:id="rId44"/>
      <p:bold r:id="rId45"/>
      <p:italic r:id="rId46"/>
      <p:boldItalic r:id="rId47"/>
    </p:embeddedFont>
    <p:embeddedFont>
      <p:font typeface="Roboto" panose="02000000000000000000" pitchFamily="2" charset="0"/>
      <p:regular r:id="rId48"/>
      <p:bold r:id="rId49"/>
      <p:italic r:id="rId50"/>
      <p:boldItalic r:id="rId51"/>
    </p:embeddedFont>
    <p:embeddedFont>
      <p:font typeface="Roboto Condensed" panose="02000000000000000000" pitchFamily="2" charset="0"/>
      <p:regular r:id="rId52"/>
      <p:bold r:id="rId53"/>
      <p:italic r:id="rId54"/>
      <p:boldItalic r:id="rId55"/>
    </p:embeddedFont>
    <p:embeddedFont>
      <p:font typeface="Roboto Condensed Light" panose="02000000000000000000" pitchFamily="2" charset="0"/>
      <p:regular r:id="rId56"/>
      <p:italic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1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76B7"/>
    <a:srgbClr val="2476B7"/>
    <a:srgbClr val="717171"/>
    <a:srgbClr val="000000"/>
    <a:srgbClr val="FFFFFF"/>
    <a:srgbClr val="203864"/>
    <a:srgbClr val="1B5989"/>
    <a:srgbClr val="E8ECF3"/>
    <a:srgbClr val="15456D"/>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3971" autoAdjust="0"/>
    <p:restoredTop sz="96357" autoAdjust="0"/>
  </p:normalViewPr>
  <p:slideViewPr>
    <p:cSldViewPr snapToGrid="0">
      <p:cViewPr varScale="1">
        <p:scale>
          <a:sx n="110" d="100"/>
          <a:sy n="110" d="100"/>
        </p:scale>
        <p:origin x="1296" y="108"/>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8.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font" Target="fonts/font23.fntdata"/><Relationship Id="rId50" Type="http://schemas.openxmlformats.org/officeDocument/2006/relationships/font" Target="fonts/font26.fntdata"/><Relationship Id="rId55" Type="http://schemas.openxmlformats.org/officeDocument/2006/relationships/font" Target="fonts/font31.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5.fntdata"/><Relationship Id="rId11" Type="http://schemas.openxmlformats.org/officeDocument/2006/relationships/slide" Target="slides/slide8.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3" Type="http://schemas.openxmlformats.org/officeDocument/2006/relationships/font" Target="fonts/font29.fntdata"/><Relationship Id="rId58" Type="http://schemas.openxmlformats.org/officeDocument/2006/relationships/commentAuthors" Target="commentAuthors.xml"/><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font" Target="fonts/font24.fntdata"/><Relationship Id="rId56" Type="http://schemas.openxmlformats.org/officeDocument/2006/relationships/font" Target="fonts/font32.fntdata"/><Relationship Id="rId8" Type="http://schemas.openxmlformats.org/officeDocument/2006/relationships/slide" Target="slides/slide5.xml"/><Relationship Id="rId51" Type="http://schemas.openxmlformats.org/officeDocument/2006/relationships/font" Target="fonts/font27.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font" Target="fonts/font17.fntdata"/><Relationship Id="rId54" Type="http://schemas.openxmlformats.org/officeDocument/2006/relationships/font" Target="fonts/font30.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font" Target="fonts/font25.fntdata"/><Relationship Id="rId57" Type="http://schemas.openxmlformats.org/officeDocument/2006/relationships/font" Target="fonts/font33.fntdata"/><Relationship Id="rId10" Type="http://schemas.openxmlformats.org/officeDocument/2006/relationships/slide" Target="slides/slide7.xml"/><Relationship Id="rId31" Type="http://schemas.openxmlformats.org/officeDocument/2006/relationships/font" Target="fonts/font7.fntdata"/><Relationship Id="rId44" Type="http://schemas.openxmlformats.org/officeDocument/2006/relationships/font" Target="fonts/font20.fntdata"/><Relationship Id="rId52" Type="http://schemas.openxmlformats.org/officeDocument/2006/relationships/font" Target="fonts/font28.fntdata"/><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Increase in Revenue</c:v>
                </c:pt>
              </c:strCache>
            </c:strRef>
          </c:tx>
          <c:spPr>
            <a:solidFill>
              <a:schemeClr val="accent1">
                <a:shade val="76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ontserrat SemiBold" panose="00000700000000000000" pitchFamily="2" charset="0"/>
                    <a:ea typeface="Roboto" panose="02000000000000000000" pitchFamily="2"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c:v>
                </c:pt>
                <c:pt idx="1">
                  <c:v>Consumer Packaged Goods</c:v>
                </c:pt>
                <c:pt idx="2">
                  <c:v>Medical Technology</c:v>
                </c:pt>
                <c:pt idx="3">
                  <c:v>Retail Banking</c:v>
                </c:pt>
              </c:strCache>
            </c:strRef>
          </c:cat>
          <c:val>
            <c:numRef>
              <c:f>Sheet1!$B$2:$B$5</c:f>
              <c:numCache>
                <c:formatCode>General</c:formatCode>
                <c:ptCount val="4"/>
                <c:pt idx="0">
                  <c:v>32</c:v>
                </c:pt>
                <c:pt idx="1">
                  <c:v>25</c:v>
                </c:pt>
                <c:pt idx="2">
                  <c:v>42</c:v>
                </c:pt>
                <c:pt idx="3">
                  <c:v>27</c:v>
                </c:pt>
              </c:numCache>
            </c:numRef>
          </c:val>
          <c:extLst>
            <c:ext xmlns:c16="http://schemas.microsoft.com/office/drawing/2014/chart" uri="{C3380CC4-5D6E-409C-BE32-E72D297353CC}">
              <c16:uniqueId val="{00000000-EEAC-4106-B31F-E086E351C50E}"/>
            </c:ext>
          </c:extLst>
        </c:ser>
        <c:ser>
          <c:idx val="1"/>
          <c:order val="1"/>
          <c:tx>
            <c:strRef>
              <c:f>Sheet1!$C$1</c:f>
              <c:strCache>
                <c:ptCount val="1"/>
                <c:pt idx="0">
                  <c:v>Increase in Total Returns to Stakeholders</c:v>
                </c:pt>
              </c:strCache>
            </c:strRef>
          </c:tx>
          <c:spPr>
            <a:solidFill>
              <a:schemeClr val="accent1">
                <a:tint val="77000"/>
              </a:schemeClr>
            </a:solidFill>
            <a:ln>
              <a:noFill/>
            </a:ln>
            <a:effectLst/>
            <a:sp3d/>
          </c:spPr>
          <c:invertIfNegative val="0"/>
          <c:dLbls>
            <c:dLbl>
              <c:idx val="3"/>
              <c:layout>
                <c:manualLayout>
                  <c:x val="8.0024650112694665E-3"/>
                  <c:y val="-1.0702960172064658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0FF-164B-8EEC-EB566E1DF7C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ontserrat SemiBold" panose="000007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c:v>
                </c:pt>
                <c:pt idx="1">
                  <c:v>Consumer Packaged Goods</c:v>
                </c:pt>
                <c:pt idx="2">
                  <c:v>Medical Technology</c:v>
                </c:pt>
                <c:pt idx="3">
                  <c:v>Retail Banking</c:v>
                </c:pt>
              </c:strCache>
            </c:strRef>
          </c:cat>
          <c:val>
            <c:numRef>
              <c:f>Sheet1!$C$2:$C$5</c:f>
              <c:numCache>
                <c:formatCode>General</c:formatCode>
                <c:ptCount val="4"/>
                <c:pt idx="0">
                  <c:v>56</c:v>
                </c:pt>
                <c:pt idx="1">
                  <c:v>41</c:v>
                </c:pt>
                <c:pt idx="2">
                  <c:v>108</c:v>
                </c:pt>
                <c:pt idx="3">
                  <c:v>18</c:v>
                </c:pt>
              </c:numCache>
            </c:numRef>
          </c:val>
          <c:extLst>
            <c:ext xmlns:c16="http://schemas.microsoft.com/office/drawing/2014/chart" uri="{C3380CC4-5D6E-409C-BE32-E72D297353CC}">
              <c16:uniqueId val="{00000001-EEAC-4106-B31F-E086E351C50E}"/>
            </c:ext>
          </c:extLst>
        </c:ser>
        <c:dLbls>
          <c:showLegendKey val="0"/>
          <c:showVal val="1"/>
          <c:showCatName val="0"/>
          <c:showSerName val="0"/>
          <c:showPercent val="0"/>
          <c:showBubbleSize val="0"/>
        </c:dLbls>
        <c:gapWidth val="150"/>
        <c:shape val="box"/>
        <c:axId val="1122723183"/>
        <c:axId val="1327095679"/>
        <c:axId val="0"/>
      </c:bar3DChart>
      <c:catAx>
        <c:axId val="1122723183"/>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ontserrat SemiBold" panose="00000700000000000000" pitchFamily="2" charset="0"/>
                <a:ea typeface="+mn-ea"/>
                <a:cs typeface="+mn-cs"/>
              </a:defRPr>
            </a:pPr>
            <a:endParaRPr lang="en-US"/>
          </a:p>
        </c:txPr>
        <c:crossAx val="1327095679"/>
        <c:crosses val="autoZero"/>
        <c:auto val="1"/>
        <c:lblAlgn val="ctr"/>
        <c:lblOffset val="100"/>
        <c:noMultiLvlLbl val="0"/>
      </c:catAx>
      <c:valAx>
        <c:axId val="1327095679"/>
        <c:scaling>
          <c:orientation val="minMax"/>
        </c:scaling>
        <c:delete val="1"/>
        <c:axPos val="l"/>
        <c:numFmt formatCode="General" sourceLinked="1"/>
        <c:majorTickMark val="out"/>
        <c:minorTickMark val="none"/>
        <c:tickLblPos val="nextTo"/>
        <c:crossAx val="11227231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ontserrat SemiBold" panose="000007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cene3d>
          <a:camera prst="orthographicFront"/>
          <a:lightRig rig="threePt" dir="t"/>
        </a:scene3d>
        <a:sp3d prstMaterial="legacyWireframe"/>
      </c:spPr>
    </c:sideWall>
    <c:backWall>
      <c:thickness val="0"/>
      <c:spPr>
        <a:noFill/>
        <a:ln>
          <a:noFill/>
        </a:ln>
        <a:effectLst/>
        <a:scene3d>
          <a:camera prst="orthographicFront"/>
          <a:lightRig rig="threePt" dir="t"/>
        </a:scene3d>
        <a:sp3d prstMaterial="legacyWireframe"/>
      </c:spPr>
    </c:backWall>
    <c:plotArea>
      <c:layout/>
      <c:bar3DChart>
        <c:barDir val="col"/>
        <c:grouping val="standard"/>
        <c:varyColors val="0"/>
        <c:ser>
          <c:idx val="0"/>
          <c:order val="0"/>
          <c:tx>
            <c:strRef>
              <c:f>Sheet1!$B$1</c:f>
              <c:strCache>
                <c:ptCount val="1"/>
                <c:pt idx="0">
                  <c:v>Challenging/In Decline</c:v>
                </c:pt>
              </c:strCache>
            </c:strRef>
          </c:tx>
          <c:spPr>
            <a:solidFill>
              <a:schemeClr val="accent1"/>
            </a:solidFill>
            <a:ln>
              <a:noFill/>
            </a:ln>
            <a:effectLst/>
            <a:sp3d/>
          </c:spPr>
          <c:invertIfNegative val="0"/>
          <c:dLbls>
            <c:delete val="1"/>
          </c:dLbls>
          <c:cat>
            <c:strRef>
              <c:f>Sheet1!$A$2:$A$2</c:f>
              <c:strCache>
                <c:ptCount val="1"/>
                <c:pt idx="0">
                  <c:v>Usability Score</c:v>
                </c:pt>
              </c:strCache>
            </c:strRef>
          </c:cat>
          <c:val>
            <c:numRef>
              <c:f>Sheet1!$B$2:$B$2</c:f>
              <c:numCache>
                <c:formatCode>0.00%</c:formatCode>
                <c:ptCount val="1"/>
                <c:pt idx="0">
                  <c:v>0.628</c:v>
                </c:pt>
              </c:numCache>
            </c:numRef>
          </c:val>
          <c:extLst>
            <c:ext xmlns:c16="http://schemas.microsoft.com/office/drawing/2014/chart" uri="{C3380CC4-5D6E-409C-BE32-E72D297353CC}">
              <c16:uniqueId val="{00000000-A35E-46CD-A2DE-818399C19BDE}"/>
            </c:ext>
          </c:extLst>
        </c:ser>
        <c:ser>
          <c:idx val="1"/>
          <c:order val="1"/>
          <c:tx>
            <c:strRef>
              <c:f>Sheet1!$C$1</c:f>
              <c:strCache>
                <c:ptCount val="1"/>
                <c:pt idx="0">
                  <c:v>Steady Performer</c:v>
                </c:pt>
              </c:strCache>
            </c:strRef>
          </c:tx>
          <c:spPr>
            <a:solidFill>
              <a:schemeClr val="accent2"/>
            </a:solidFill>
            <a:ln>
              <a:noFill/>
            </a:ln>
            <a:effectLst/>
            <a:sp3d/>
          </c:spPr>
          <c:invertIfNegative val="0"/>
          <c:dLbls>
            <c:delete val="1"/>
          </c:dLbls>
          <c:cat>
            <c:strRef>
              <c:f>Sheet1!$A$2:$A$2</c:f>
              <c:strCache>
                <c:ptCount val="1"/>
                <c:pt idx="0">
                  <c:v>Usability Score</c:v>
                </c:pt>
              </c:strCache>
            </c:strRef>
          </c:cat>
          <c:val>
            <c:numRef>
              <c:f>Sheet1!$C$2:$C$2</c:f>
              <c:numCache>
                <c:formatCode>0.00%</c:formatCode>
                <c:ptCount val="1"/>
                <c:pt idx="0">
                  <c:v>0.67400000000000004</c:v>
                </c:pt>
              </c:numCache>
            </c:numRef>
          </c:val>
          <c:extLst>
            <c:ext xmlns:c16="http://schemas.microsoft.com/office/drawing/2014/chart" uri="{C3380CC4-5D6E-409C-BE32-E72D297353CC}">
              <c16:uniqueId val="{00000001-A35E-46CD-A2DE-818399C19BDE}"/>
            </c:ext>
          </c:extLst>
        </c:ser>
        <c:ser>
          <c:idx val="2"/>
          <c:order val="2"/>
          <c:tx>
            <c:strRef>
              <c:f>Sheet1!$D$1</c:f>
              <c:strCache>
                <c:ptCount val="1"/>
                <c:pt idx="0">
                  <c:v>Rapid Growth</c:v>
                </c:pt>
              </c:strCache>
            </c:strRef>
          </c:tx>
          <c:spPr>
            <a:solidFill>
              <a:schemeClr val="accent3"/>
            </a:solidFill>
            <a:ln>
              <a:noFill/>
            </a:ln>
            <a:effectLst/>
            <a:sp3d/>
          </c:spPr>
          <c:invertIfNegative val="0"/>
          <c:dLbls>
            <c:delete val="1"/>
          </c:dLbls>
          <c:cat>
            <c:strRef>
              <c:f>Sheet1!$A$2:$A$2</c:f>
              <c:strCache>
                <c:ptCount val="1"/>
                <c:pt idx="0">
                  <c:v>Usability Score</c:v>
                </c:pt>
              </c:strCache>
            </c:strRef>
          </c:cat>
          <c:val>
            <c:numRef>
              <c:f>Sheet1!$D$2:$D$2</c:f>
              <c:numCache>
                <c:formatCode>0.00%</c:formatCode>
                <c:ptCount val="1"/>
                <c:pt idx="0">
                  <c:v>0.69099999999999995</c:v>
                </c:pt>
              </c:numCache>
            </c:numRef>
          </c:val>
          <c:extLst>
            <c:ext xmlns:c16="http://schemas.microsoft.com/office/drawing/2014/chart" uri="{C3380CC4-5D6E-409C-BE32-E72D297353CC}">
              <c16:uniqueId val="{00000002-A35E-46CD-A2DE-818399C19BDE}"/>
            </c:ext>
          </c:extLst>
        </c:ser>
        <c:dLbls>
          <c:showLegendKey val="0"/>
          <c:showVal val="1"/>
          <c:showCatName val="0"/>
          <c:showSerName val="0"/>
          <c:showPercent val="0"/>
          <c:showBubbleSize val="0"/>
        </c:dLbls>
        <c:gapWidth val="150"/>
        <c:shape val="box"/>
        <c:axId val="1580124015"/>
        <c:axId val="1537115087"/>
        <c:axId val="1544566895"/>
      </c:bar3DChart>
      <c:catAx>
        <c:axId val="1580124015"/>
        <c:scaling>
          <c:orientation val="minMax"/>
        </c:scaling>
        <c:delete val="1"/>
        <c:axPos val="b"/>
        <c:numFmt formatCode="General" sourceLinked="1"/>
        <c:majorTickMark val="out"/>
        <c:minorTickMark val="none"/>
        <c:tickLblPos val="nextTo"/>
        <c:crossAx val="1537115087"/>
        <c:crosses val="autoZero"/>
        <c:auto val="1"/>
        <c:lblAlgn val="ctr"/>
        <c:lblOffset val="100"/>
        <c:noMultiLvlLbl val="0"/>
      </c:catAx>
      <c:valAx>
        <c:axId val="1537115087"/>
        <c:scaling>
          <c:orientation val="minMax"/>
        </c:scaling>
        <c:delete val="1"/>
        <c:axPos val="l"/>
        <c:numFmt formatCode="0.00%" sourceLinked="1"/>
        <c:majorTickMark val="out"/>
        <c:minorTickMark val="none"/>
        <c:tickLblPos val="nextTo"/>
        <c:crossAx val="1580124015"/>
        <c:crosses val="autoZero"/>
        <c:crossBetween val="between"/>
      </c:valAx>
      <c:serAx>
        <c:axId val="1544566895"/>
        <c:scaling>
          <c:orientation val="minMax"/>
        </c:scaling>
        <c:delete val="1"/>
        <c:axPos val="b"/>
        <c:majorTickMark val="out"/>
        <c:minorTickMark val="none"/>
        <c:tickLblPos val="nextTo"/>
        <c:crossAx val="1537115087"/>
        <c:crosses val="autoZero"/>
      </c:ser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53A58F-395B-E34E-974F-C212E9B9E745}" type="doc">
      <dgm:prSet loTypeId="urn:microsoft.com/office/officeart/2005/8/layout/hChevron3" loCatId="" qsTypeId="urn:microsoft.com/office/officeart/2005/8/quickstyle/simple1" qsCatId="simple" csTypeId="urn:microsoft.com/office/officeart/2005/8/colors/accent1_3" csCatId="accent1" phldr="1"/>
      <dgm:spPr/>
      <dgm:t>
        <a:bodyPr/>
        <a:lstStyle/>
        <a:p>
          <a:endParaRPr lang="en-US"/>
        </a:p>
      </dgm:t>
    </dgm:pt>
    <dgm:pt modelId="{71621DFA-AD3E-CC48-A3D1-088566281118}">
      <dgm:prSet phldrT="[Text]" custT="1"/>
      <dgm:spPr/>
      <dgm:t>
        <a:bodyPr/>
        <a:lstStyle/>
        <a:p>
          <a:endParaRPr lang="en-US" sz="1200" dirty="0">
            <a:latin typeface="Montserrat" panose="00000500000000000000" pitchFamily="2" charset="0"/>
          </a:endParaRPr>
        </a:p>
      </dgm:t>
    </dgm:pt>
    <dgm:pt modelId="{CB671421-7FE8-4F41-9B3C-CC2253A545B3}" type="parTrans" cxnId="{00A46D62-97D5-AA4F-9AB8-C84F71CDFFEE}">
      <dgm:prSet/>
      <dgm:spPr/>
      <dgm:t>
        <a:bodyPr/>
        <a:lstStyle/>
        <a:p>
          <a:endParaRPr lang="en-US" sz="1200">
            <a:latin typeface="Montserrat" panose="00000500000000000000" pitchFamily="2" charset="0"/>
          </a:endParaRPr>
        </a:p>
      </dgm:t>
    </dgm:pt>
    <dgm:pt modelId="{864DB94F-04A8-1846-AFB3-43417D234F21}" type="sibTrans" cxnId="{00A46D62-97D5-AA4F-9AB8-C84F71CDFFEE}">
      <dgm:prSet/>
      <dgm:spPr/>
      <dgm:t>
        <a:bodyPr/>
        <a:lstStyle/>
        <a:p>
          <a:endParaRPr lang="en-US" sz="1200">
            <a:latin typeface="Montserrat" panose="00000500000000000000" pitchFamily="2" charset="0"/>
          </a:endParaRPr>
        </a:p>
      </dgm:t>
    </dgm:pt>
    <dgm:pt modelId="{7056D383-411B-7148-8C11-DEBBCFD10AE9}">
      <dgm:prSet phldrT="[Text]" custT="1"/>
      <dgm:spPr/>
      <dgm:t>
        <a:bodyPr/>
        <a:lstStyle/>
        <a:p>
          <a:r>
            <a:rPr lang="en-US" sz="1200" dirty="0">
              <a:latin typeface="Montserrat" panose="00000500000000000000" pitchFamily="2" charset="0"/>
            </a:rPr>
            <a:t>Phase 3</a:t>
          </a:r>
        </a:p>
      </dgm:t>
    </dgm:pt>
    <dgm:pt modelId="{D1165063-84DD-F249-B58B-B618D7B2D8D6}" type="parTrans" cxnId="{DB280919-C679-5349-A63E-298813BEF1C0}">
      <dgm:prSet/>
      <dgm:spPr/>
      <dgm:t>
        <a:bodyPr/>
        <a:lstStyle/>
        <a:p>
          <a:endParaRPr lang="en-US" sz="1200">
            <a:latin typeface="Montserrat" panose="00000500000000000000" pitchFamily="2" charset="0"/>
          </a:endParaRPr>
        </a:p>
      </dgm:t>
    </dgm:pt>
    <dgm:pt modelId="{A5AF815B-3CF0-6E42-8D38-9ADD345D7F12}" type="sibTrans" cxnId="{DB280919-C679-5349-A63E-298813BEF1C0}">
      <dgm:prSet/>
      <dgm:spPr/>
      <dgm:t>
        <a:bodyPr/>
        <a:lstStyle/>
        <a:p>
          <a:endParaRPr lang="en-US" sz="1200">
            <a:latin typeface="Montserrat" panose="00000500000000000000" pitchFamily="2" charset="0"/>
          </a:endParaRPr>
        </a:p>
      </dgm:t>
    </dgm:pt>
    <dgm:pt modelId="{1D29978D-6375-461D-AFDD-E12FF6B400FF}">
      <dgm:prSet custT="1"/>
      <dgm:spPr/>
      <dgm:t>
        <a:bodyPr/>
        <a:lstStyle/>
        <a:p>
          <a:r>
            <a:rPr lang="en-US" sz="1200" dirty="0">
              <a:latin typeface="Montserrat" panose="00000500000000000000" pitchFamily="2" charset="0"/>
            </a:rPr>
            <a:t>Phase 1</a:t>
          </a:r>
          <a:endParaRPr lang="en-CA" sz="1200" dirty="0">
            <a:latin typeface="Montserrat" panose="00000500000000000000" pitchFamily="2" charset="0"/>
          </a:endParaRPr>
        </a:p>
      </dgm:t>
    </dgm:pt>
    <dgm:pt modelId="{27AF93DC-62EF-490F-BF95-BE2CE58191FD}" type="parTrans" cxnId="{E29BECCF-4CD0-4C8B-B367-68F288F0752A}">
      <dgm:prSet/>
      <dgm:spPr/>
      <dgm:t>
        <a:bodyPr/>
        <a:lstStyle/>
        <a:p>
          <a:endParaRPr lang="en-CA" sz="1200">
            <a:latin typeface="Montserrat" panose="00000500000000000000" pitchFamily="2" charset="0"/>
          </a:endParaRPr>
        </a:p>
      </dgm:t>
    </dgm:pt>
    <dgm:pt modelId="{343F2AF3-CD6D-43F9-9493-B2C1D0FEDA48}" type="sibTrans" cxnId="{E29BECCF-4CD0-4C8B-B367-68F288F0752A}">
      <dgm:prSet/>
      <dgm:spPr/>
      <dgm:t>
        <a:bodyPr/>
        <a:lstStyle/>
        <a:p>
          <a:endParaRPr lang="en-CA" sz="1200">
            <a:latin typeface="Montserrat" panose="00000500000000000000" pitchFamily="2" charset="0"/>
          </a:endParaRPr>
        </a:p>
      </dgm:t>
    </dgm:pt>
    <dgm:pt modelId="{D3F0A6D6-0FA2-45F8-AF4D-E995798E6A73}">
      <dgm:prSet custT="1"/>
      <dgm:spPr/>
      <dgm:t>
        <a:bodyPr/>
        <a:lstStyle/>
        <a:p>
          <a:r>
            <a:rPr lang="en-US" sz="1200" dirty="0">
              <a:latin typeface="Montserrat" panose="00000500000000000000" pitchFamily="2" charset="0"/>
            </a:rPr>
            <a:t>Phase 2</a:t>
          </a:r>
          <a:endParaRPr lang="en-CA" sz="1200" dirty="0">
            <a:latin typeface="Montserrat" panose="00000500000000000000" pitchFamily="2" charset="0"/>
          </a:endParaRPr>
        </a:p>
      </dgm:t>
    </dgm:pt>
    <dgm:pt modelId="{1FF7585F-8592-41B5-8A81-C0360E064060}" type="parTrans" cxnId="{9B56F1FF-DF04-4335-BFFE-EC7653E4EA87}">
      <dgm:prSet/>
      <dgm:spPr/>
      <dgm:t>
        <a:bodyPr/>
        <a:lstStyle/>
        <a:p>
          <a:endParaRPr lang="en-CA" sz="1200">
            <a:latin typeface="Montserrat" panose="00000500000000000000" pitchFamily="2" charset="0"/>
          </a:endParaRPr>
        </a:p>
      </dgm:t>
    </dgm:pt>
    <dgm:pt modelId="{5F0499E6-A836-4741-8AD6-C1E85B597A6F}" type="sibTrans" cxnId="{9B56F1FF-DF04-4335-BFFE-EC7653E4EA87}">
      <dgm:prSet/>
      <dgm:spPr/>
      <dgm:t>
        <a:bodyPr/>
        <a:lstStyle/>
        <a:p>
          <a:endParaRPr lang="en-CA" sz="1200">
            <a:latin typeface="Montserrat" panose="00000500000000000000" pitchFamily="2" charset="0"/>
          </a:endParaRPr>
        </a:p>
      </dgm:t>
    </dgm:pt>
    <dgm:pt modelId="{9F474F36-DA79-054F-BBFD-666192C13D50}" type="pres">
      <dgm:prSet presAssocID="{FC53A58F-395B-E34E-974F-C212E9B9E745}" presName="Name0" presStyleCnt="0">
        <dgm:presLayoutVars>
          <dgm:dir/>
          <dgm:resizeHandles val="exact"/>
        </dgm:presLayoutVars>
      </dgm:prSet>
      <dgm:spPr/>
    </dgm:pt>
    <dgm:pt modelId="{F66021E2-87C1-414D-A414-56A2AAE44F47}" type="pres">
      <dgm:prSet presAssocID="{71621DFA-AD3E-CC48-A3D1-088566281118}" presName="parTxOnly" presStyleLbl="node1" presStyleIdx="0" presStyleCnt="4">
        <dgm:presLayoutVars>
          <dgm:bulletEnabled val="1"/>
        </dgm:presLayoutVars>
      </dgm:prSet>
      <dgm:spPr/>
    </dgm:pt>
    <dgm:pt modelId="{847D648B-91A5-F24B-A7E9-1B0D1BDDB165}" type="pres">
      <dgm:prSet presAssocID="{864DB94F-04A8-1846-AFB3-43417D234F21}" presName="parSpace" presStyleCnt="0"/>
      <dgm:spPr/>
    </dgm:pt>
    <dgm:pt modelId="{BE840A39-1306-4AEF-ADCD-28099CAE7BE1}" type="pres">
      <dgm:prSet presAssocID="{1D29978D-6375-461D-AFDD-E12FF6B400FF}" presName="parTxOnly" presStyleLbl="node1" presStyleIdx="1" presStyleCnt="4">
        <dgm:presLayoutVars>
          <dgm:bulletEnabled val="1"/>
        </dgm:presLayoutVars>
      </dgm:prSet>
      <dgm:spPr/>
    </dgm:pt>
    <dgm:pt modelId="{9ECB9DCA-17FA-42DF-9A2F-9DB82C0EE3D0}" type="pres">
      <dgm:prSet presAssocID="{343F2AF3-CD6D-43F9-9493-B2C1D0FEDA48}" presName="parSpace" presStyleCnt="0"/>
      <dgm:spPr/>
    </dgm:pt>
    <dgm:pt modelId="{A8612D2A-892A-4F89-A395-9A98FAF04D82}" type="pres">
      <dgm:prSet presAssocID="{D3F0A6D6-0FA2-45F8-AF4D-E995798E6A73}" presName="parTxOnly" presStyleLbl="node1" presStyleIdx="2" presStyleCnt="4">
        <dgm:presLayoutVars>
          <dgm:bulletEnabled val="1"/>
        </dgm:presLayoutVars>
      </dgm:prSet>
      <dgm:spPr/>
    </dgm:pt>
    <dgm:pt modelId="{29175B23-9301-4638-A3F5-836D9EBFA5B8}" type="pres">
      <dgm:prSet presAssocID="{5F0499E6-A836-4741-8AD6-C1E85B597A6F}" presName="parSpace" presStyleCnt="0"/>
      <dgm:spPr/>
    </dgm:pt>
    <dgm:pt modelId="{3DB7A99E-41BC-AC47-994C-7774AEF62FE1}" type="pres">
      <dgm:prSet presAssocID="{7056D383-411B-7148-8C11-DEBBCFD10AE9}" presName="parTxOnly" presStyleLbl="node1" presStyleIdx="3" presStyleCnt="4">
        <dgm:presLayoutVars>
          <dgm:bulletEnabled val="1"/>
        </dgm:presLayoutVars>
      </dgm:prSet>
      <dgm:spPr/>
    </dgm:pt>
  </dgm:ptLst>
  <dgm:cxnLst>
    <dgm:cxn modelId="{DB280919-C679-5349-A63E-298813BEF1C0}" srcId="{FC53A58F-395B-E34E-974F-C212E9B9E745}" destId="{7056D383-411B-7148-8C11-DEBBCFD10AE9}" srcOrd="3" destOrd="0" parTransId="{D1165063-84DD-F249-B58B-B618D7B2D8D6}" sibTransId="{A5AF815B-3CF0-6E42-8D38-9ADD345D7F12}"/>
    <dgm:cxn modelId="{14FA4C2A-7E59-41C0-944A-B3F495779FE3}" type="presOf" srcId="{71621DFA-AD3E-CC48-A3D1-088566281118}" destId="{F66021E2-87C1-414D-A414-56A2AAE44F47}" srcOrd="0" destOrd="0" presId="urn:microsoft.com/office/officeart/2005/8/layout/hChevron3"/>
    <dgm:cxn modelId="{00A46D62-97D5-AA4F-9AB8-C84F71CDFFEE}" srcId="{FC53A58F-395B-E34E-974F-C212E9B9E745}" destId="{71621DFA-AD3E-CC48-A3D1-088566281118}" srcOrd="0" destOrd="0" parTransId="{CB671421-7FE8-4F41-9B3C-CC2253A545B3}" sibTransId="{864DB94F-04A8-1846-AFB3-43417D234F21}"/>
    <dgm:cxn modelId="{4C3E2C7F-1D2E-4655-A78A-27F207E64FF6}" type="presOf" srcId="{FC53A58F-395B-E34E-974F-C212E9B9E745}" destId="{9F474F36-DA79-054F-BBFD-666192C13D50}" srcOrd="0" destOrd="0" presId="urn:microsoft.com/office/officeart/2005/8/layout/hChevron3"/>
    <dgm:cxn modelId="{5185D2AA-7298-4CFD-B9B1-4BC438C9C953}" type="presOf" srcId="{7056D383-411B-7148-8C11-DEBBCFD10AE9}" destId="{3DB7A99E-41BC-AC47-994C-7774AEF62FE1}" srcOrd="0" destOrd="0" presId="urn:microsoft.com/office/officeart/2005/8/layout/hChevron3"/>
    <dgm:cxn modelId="{95C4CAC5-B88A-453B-8D70-13CAC2C88719}" type="presOf" srcId="{D3F0A6D6-0FA2-45F8-AF4D-E995798E6A73}" destId="{A8612D2A-892A-4F89-A395-9A98FAF04D82}" srcOrd="0" destOrd="0" presId="urn:microsoft.com/office/officeart/2005/8/layout/hChevron3"/>
    <dgm:cxn modelId="{E29BECCF-4CD0-4C8B-B367-68F288F0752A}" srcId="{FC53A58F-395B-E34E-974F-C212E9B9E745}" destId="{1D29978D-6375-461D-AFDD-E12FF6B400FF}" srcOrd="1" destOrd="0" parTransId="{27AF93DC-62EF-490F-BF95-BE2CE58191FD}" sibTransId="{343F2AF3-CD6D-43F9-9493-B2C1D0FEDA48}"/>
    <dgm:cxn modelId="{4DE26DF6-AF32-4823-85A2-912511404D97}" type="presOf" srcId="{1D29978D-6375-461D-AFDD-E12FF6B400FF}" destId="{BE840A39-1306-4AEF-ADCD-28099CAE7BE1}" srcOrd="0" destOrd="0" presId="urn:microsoft.com/office/officeart/2005/8/layout/hChevron3"/>
    <dgm:cxn modelId="{9B56F1FF-DF04-4335-BFFE-EC7653E4EA87}" srcId="{FC53A58F-395B-E34E-974F-C212E9B9E745}" destId="{D3F0A6D6-0FA2-45F8-AF4D-E995798E6A73}" srcOrd="2" destOrd="0" parTransId="{1FF7585F-8592-41B5-8A81-C0360E064060}" sibTransId="{5F0499E6-A836-4741-8AD6-C1E85B597A6F}"/>
    <dgm:cxn modelId="{1AE3423E-4818-46D4-B01E-377CB3D326C5}" type="presParOf" srcId="{9F474F36-DA79-054F-BBFD-666192C13D50}" destId="{F66021E2-87C1-414D-A414-56A2AAE44F47}" srcOrd="0" destOrd="0" presId="urn:microsoft.com/office/officeart/2005/8/layout/hChevron3"/>
    <dgm:cxn modelId="{CD45549B-2335-4131-8FE7-D21E988D38B2}" type="presParOf" srcId="{9F474F36-DA79-054F-BBFD-666192C13D50}" destId="{847D648B-91A5-F24B-A7E9-1B0D1BDDB165}" srcOrd="1" destOrd="0" presId="urn:microsoft.com/office/officeart/2005/8/layout/hChevron3"/>
    <dgm:cxn modelId="{24118234-8513-478E-A60D-5E0BB83B8B73}" type="presParOf" srcId="{9F474F36-DA79-054F-BBFD-666192C13D50}" destId="{BE840A39-1306-4AEF-ADCD-28099CAE7BE1}" srcOrd="2" destOrd="0" presId="urn:microsoft.com/office/officeart/2005/8/layout/hChevron3"/>
    <dgm:cxn modelId="{0ADC04EB-47DA-4917-8F5F-2660F595DEE6}" type="presParOf" srcId="{9F474F36-DA79-054F-BBFD-666192C13D50}" destId="{9ECB9DCA-17FA-42DF-9A2F-9DB82C0EE3D0}" srcOrd="3" destOrd="0" presId="urn:microsoft.com/office/officeart/2005/8/layout/hChevron3"/>
    <dgm:cxn modelId="{9B24C2AE-E529-474F-A208-4D2CED6A6E57}" type="presParOf" srcId="{9F474F36-DA79-054F-BBFD-666192C13D50}" destId="{A8612D2A-892A-4F89-A395-9A98FAF04D82}" srcOrd="4" destOrd="0" presId="urn:microsoft.com/office/officeart/2005/8/layout/hChevron3"/>
    <dgm:cxn modelId="{D6DA4E03-2184-4397-BD3A-8022B4BEF974}" type="presParOf" srcId="{9F474F36-DA79-054F-BBFD-666192C13D50}" destId="{29175B23-9301-4638-A3F5-836D9EBFA5B8}" srcOrd="5" destOrd="0" presId="urn:microsoft.com/office/officeart/2005/8/layout/hChevron3"/>
    <dgm:cxn modelId="{0E64C360-D841-4C8A-84C9-D785DD990BD7}" type="presParOf" srcId="{9F474F36-DA79-054F-BBFD-666192C13D50}" destId="{3DB7A99E-41BC-AC47-994C-7774AEF62FE1}" srcOrd="6" destOrd="0" presId="urn:microsoft.com/office/officeart/2005/8/layout/hChevron3"/>
  </dgm:cxnLst>
  <dgm:bg/>
  <dgm:whole/>
  <dgm:extLst>
    <a:ext uri="http://schemas.microsoft.com/office/drawing/2008/diagram">
      <dsp:dataModelExt xmlns:dsp="http://schemas.microsoft.com/office/drawing/2008/diagram" relId="rId3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021E2-87C1-414D-A414-56A2AAE44F47}">
      <dsp:nvSpPr>
        <dsp:cNvPr id="0" name=""/>
        <dsp:cNvSpPr/>
      </dsp:nvSpPr>
      <dsp:spPr>
        <a:xfrm>
          <a:off x="2532" y="0"/>
          <a:ext cx="2541282" cy="1016060"/>
        </a:xfrm>
        <a:prstGeom prst="homePlat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endParaRPr lang="en-US" sz="1200" kern="1200" dirty="0">
            <a:latin typeface="Montserrat" panose="00000500000000000000" pitchFamily="2" charset="0"/>
          </a:endParaRPr>
        </a:p>
      </dsp:txBody>
      <dsp:txXfrm>
        <a:off x="2532" y="0"/>
        <a:ext cx="2287267" cy="1016060"/>
      </dsp:txXfrm>
    </dsp:sp>
    <dsp:sp modelId="{BE840A39-1306-4AEF-ADCD-28099CAE7BE1}">
      <dsp:nvSpPr>
        <dsp:cNvPr id="0" name=""/>
        <dsp:cNvSpPr/>
      </dsp:nvSpPr>
      <dsp:spPr>
        <a:xfrm>
          <a:off x="2035558" y="0"/>
          <a:ext cx="2541282" cy="1016060"/>
        </a:xfrm>
        <a:prstGeom prst="chevron">
          <a:avLst/>
        </a:prstGeom>
        <a:solidFill>
          <a:schemeClr val="accent1">
            <a:shade val="80000"/>
            <a:hueOff val="180287"/>
            <a:satOff val="-10132"/>
            <a:lumOff val="106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ontserrat" panose="00000500000000000000" pitchFamily="2" charset="0"/>
            </a:rPr>
            <a:t>Phase 1</a:t>
          </a:r>
          <a:endParaRPr lang="en-CA" sz="1200" kern="1200" dirty="0">
            <a:latin typeface="Montserrat" panose="00000500000000000000" pitchFamily="2" charset="0"/>
          </a:endParaRPr>
        </a:p>
      </dsp:txBody>
      <dsp:txXfrm>
        <a:off x="2543588" y="0"/>
        <a:ext cx="1525222" cy="1016060"/>
      </dsp:txXfrm>
    </dsp:sp>
    <dsp:sp modelId="{A8612D2A-892A-4F89-A395-9A98FAF04D82}">
      <dsp:nvSpPr>
        <dsp:cNvPr id="0" name=""/>
        <dsp:cNvSpPr/>
      </dsp:nvSpPr>
      <dsp:spPr>
        <a:xfrm>
          <a:off x="4068584" y="0"/>
          <a:ext cx="2541282" cy="1016060"/>
        </a:xfrm>
        <a:prstGeom prst="chevron">
          <a:avLst/>
        </a:prstGeom>
        <a:solidFill>
          <a:schemeClr val="accent1">
            <a:shade val="80000"/>
            <a:hueOff val="360573"/>
            <a:satOff val="-20263"/>
            <a:lumOff val="212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ontserrat" panose="00000500000000000000" pitchFamily="2" charset="0"/>
            </a:rPr>
            <a:t>Phase 2</a:t>
          </a:r>
          <a:endParaRPr lang="en-CA" sz="1200" kern="1200" dirty="0">
            <a:latin typeface="Montserrat" panose="00000500000000000000" pitchFamily="2" charset="0"/>
          </a:endParaRPr>
        </a:p>
      </dsp:txBody>
      <dsp:txXfrm>
        <a:off x="4576614" y="0"/>
        <a:ext cx="1525222" cy="1016060"/>
      </dsp:txXfrm>
    </dsp:sp>
    <dsp:sp modelId="{3DB7A99E-41BC-AC47-994C-7774AEF62FE1}">
      <dsp:nvSpPr>
        <dsp:cNvPr id="0" name=""/>
        <dsp:cNvSpPr/>
      </dsp:nvSpPr>
      <dsp:spPr>
        <a:xfrm>
          <a:off x="6101610" y="0"/>
          <a:ext cx="2541282" cy="1016060"/>
        </a:xfrm>
        <a:prstGeom prst="chevron">
          <a:avLst/>
        </a:prstGeom>
        <a:solidFill>
          <a:schemeClr val="accent1">
            <a:shade val="80000"/>
            <a:hueOff val="540860"/>
            <a:satOff val="-30395"/>
            <a:lumOff val="318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ontserrat" panose="00000500000000000000" pitchFamily="2" charset="0"/>
            </a:rPr>
            <a:t>Phase 3</a:t>
          </a:r>
        </a:p>
      </dsp:txBody>
      <dsp:txXfrm>
        <a:off x="6609640" y="0"/>
        <a:ext cx="1525222" cy="1016060"/>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B3DA9A-839F-40CA-9157-38F213B734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D95E8B8-72F4-4466-9DA4-A4CFC695241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E51D3F-7F0F-4770-95E4-666CE36579FD}" type="datetimeFigureOut">
              <a:rPr lang="en-US" smtClean="0"/>
              <a:t>8/18/2021</a:t>
            </a:fld>
            <a:endParaRPr lang="en-US"/>
          </a:p>
        </p:txBody>
      </p:sp>
      <p:sp>
        <p:nvSpPr>
          <p:cNvPr id="4" name="Footer Placeholder 3">
            <a:extLst>
              <a:ext uri="{FF2B5EF4-FFF2-40B4-BE49-F238E27FC236}">
                <a16:creationId xmlns:a16="http://schemas.microsoft.com/office/drawing/2014/main" id="{C35DF85A-B6FA-4274-9AB0-3EE7CF5A7A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F02206D-C2DF-49E1-8E17-34D47710C36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6D187E-6AE8-4939-9226-3E7F0B44457F}" type="slidenum">
              <a:rPr lang="en-US" smtClean="0"/>
              <a:t>‹#›</a:t>
            </a:fld>
            <a:endParaRPr lang="en-US"/>
          </a:p>
        </p:txBody>
      </p:sp>
    </p:spTree>
    <p:extLst>
      <p:ext uri="{BB962C8B-B14F-4D97-AF65-F5344CB8AC3E}">
        <p14:creationId xmlns:p14="http://schemas.microsoft.com/office/powerpoint/2010/main" val="3720189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Roboto Condensed Light" panose="02000000000000000000" pitchFamily="2" charset="0"/>
              </a:defRPr>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Roboto Condensed Light" panose="02000000000000000000" pitchFamily="2" charset="0"/>
              </a:defRPr>
            </a:lvl1pPr>
          </a:lstStyle>
          <a:p>
            <a:fld id="{2F0AA7E8-E24C-4E51-AE60-75F0263576A3}" type="datetimeFigureOut">
              <a:rPr lang="en-CA" smtClean="0"/>
              <a:pPr/>
              <a:t>8/18/21</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Roboto Condensed Light" panose="02000000000000000000" pitchFamily="2" charset="0"/>
              </a:defRPr>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Roboto Condensed Light" panose="02000000000000000000" pitchFamily="2" charset="0"/>
              </a:defRPr>
            </a:lvl1pPr>
          </a:lstStyle>
          <a:p>
            <a:fld id="{7DFCFEE3-320D-470E-9688-06FE9D56B687}" type="slidenum">
              <a:rPr lang="en-CA" smtClean="0"/>
              <a:pPr/>
              <a:t>‹#›</a:t>
            </a:fld>
            <a:endParaRPr lang="en-CA" dirty="0"/>
          </a:p>
        </p:txBody>
      </p:sp>
    </p:spTree>
    <p:extLst>
      <p:ext uri="{BB962C8B-B14F-4D97-AF65-F5344CB8AC3E}">
        <p14:creationId xmlns:p14="http://schemas.microsoft.com/office/powerpoint/2010/main" val="4233011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Roboto Condensed Light" panose="02000000000000000000" pitchFamily="2" charset="0"/>
        <a:ea typeface="+mn-ea"/>
        <a:cs typeface="+mn-cs"/>
      </a:defRPr>
    </a:lvl1pPr>
    <a:lvl2pPr marL="457200" algn="l" defTabSz="914400" rtl="0" eaLnBrk="1" latinLnBrk="0" hangingPunct="1">
      <a:defRPr sz="1200" kern="1200">
        <a:solidFill>
          <a:schemeClr val="tx1"/>
        </a:solidFill>
        <a:latin typeface="Roboto Condensed Light" panose="02000000000000000000" pitchFamily="2" charset="0"/>
        <a:ea typeface="+mn-ea"/>
        <a:cs typeface="+mn-cs"/>
      </a:defRPr>
    </a:lvl2pPr>
    <a:lvl3pPr marL="914400" algn="l" defTabSz="914400" rtl="0" eaLnBrk="1" latinLnBrk="0" hangingPunct="1">
      <a:defRPr sz="1200" kern="1200">
        <a:solidFill>
          <a:schemeClr val="tx1"/>
        </a:solidFill>
        <a:latin typeface="Roboto Condensed Light" panose="02000000000000000000" pitchFamily="2" charset="0"/>
        <a:ea typeface="+mn-ea"/>
        <a:cs typeface="+mn-cs"/>
      </a:defRPr>
    </a:lvl3pPr>
    <a:lvl4pPr marL="1371600" algn="l" defTabSz="914400" rtl="0" eaLnBrk="1" latinLnBrk="0" hangingPunct="1">
      <a:defRPr sz="1200" kern="1200">
        <a:solidFill>
          <a:schemeClr val="tx1"/>
        </a:solidFill>
        <a:latin typeface="Roboto Condensed Light" panose="02000000000000000000" pitchFamily="2" charset="0"/>
        <a:ea typeface="+mn-ea"/>
        <a:cs typeface="+mn-cs"/>
      </a:defRPr>
    </a:lvl4pPr>
    <a:lvl5pPr marL="1828800" algn="l" defTabSz="914400" rtl="0" eaLnBrk="1" latinLnBrk="0" hangingPunct="1">
      <a:defRPr sz="1200" kern="1200">
        <a:solidFill>
          <a:schemeClr val="tx1"/>
        </a:solidFill>
        <a:latin typeface="Roboto Condensed Light"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Roboto" panose="02000000000000000000" pitchFamily="2" charset="0"/>
              <a:ea typeface="Roboto" panose="02000000000000000000" pitchFamily="2" charset="0"/>
            </a:endParaRPr>
          </a:p>
        </p:txBody>
      </p:sp>
      <p:sp>
        <p:nvSpPr>
          <p:cNvPr id="4" name="Slide Number Placeholder 3"/>
          <p:cNvSpPr>
            <a:spLocks noGrp="1"/>
          </p:cNvSpPr>
          <p:nvPr>
            <p:ph type="sldNum" sz="quarter" idx="5"/>
          </p:nvPr>
        </p:nvSpPr>
        <p:spPr/>
        <p:txBody>
          <a:bodyPr/>
          <a:lstStyle/>
          <a:p>
            <a:fld id="{06B0FC7D-8687-9A40-9CA8-0B2F00AB98E3}" type="slidenum">
              <a:rPr lang="en-US" smtClean="0"/>
              <a:pPr/>
              <a:t>2</a:t>
            </a:fld>
            <a:endParaRPr lang="en-US" dirty="0"/>
          </a:p>
        </p:txBody>
      </p:sp>
    </p:spTree>
    <p:extLst>
      <p:ext uri="{BB962C8B-B14F-4D97-AF65-F5344CB8AC3E}">
        <p14:creationId xmlns:p14="http://schemas.microsoft.com/office/powerpoint/2010/main" val="3776771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882004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554492"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prstClr val="black"/>
                </a:solidFill>
                <a:effectLst/>
                <a:uLnTx/>
                <a:uFillTx/>
                <a:latin typeface="Roboto Condensed Light" panose="02000000000000000000" pitchFamily="2" charset="0"/>
                <a:ea typeface="+mn-ea"/>
                <a:cs typeface="+mn-cs"/>
              </a:rPr>
              <a:pPr marL="0" marR="0" lvl="0" indent="0" algn="r" defTabSz="554492"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195065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3</a:t>
            </a:fld>
            <a:endParaRPr lang="en-US" dirty="0"/>
          </a:p>
        </p:txBody>
      </p:sp>
    </p:spTree>
    <p:extLst>
      <p:ext uri="{BB962C8B-B14F-4D97-AF65-F5344CB8AC3E}">
        <p14:creationId xmlns:p14="http://schemas.microsoft.com/office/powerpoint/2010/main" val="1702244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DFCFEE3-320D-470E-9688-06FE9D56B687}" type="slidenum">
              <a:rPr lang="en-CA" smtClean="0"/>
              <a:t>4</a:t>
            </a:fld>
            <a:endParaRPr lang="en-CA" dirty="0"/>
          </a:p>
        </p:txBody>
      </p:sp>
    </p:spTree>
    <p:extLst>
      <p:ext uri="{BB962C8B-B14F-4D97-AF65-F5344CB8AC3E}">
        <p14:creationId xmlns:p14="http://schemas.microsoft.com/office/powerpoint/2010/main" val="2077367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DFCFEE3-320D-470E-9688-06FE9D56B687}" type="slidenum">
              <a:rPr lang="en-CA" smtClean="0"/>
              <a:t>5</a:t>
            </a:fld>
            <a:endParaRPr lang="en-CA" dirty="0"/>
          </a:p>
        </p:txBody>
      </p:sp>
    </p:spTree>
    <p:extLst>
      <p:ext uri="{BB962C8B-B14F-4D97-AF65-F5344CB8AC3E}">
        <p14:creationId xmlns:p14="http://schemas.microsoft.com/office/powerpoint/2010/main" val="3182603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DFCFEE3-320D-470E-9688-06FE9D56B687}" type="slidenum">
              <a:rPr lang="en-CA" smtClean="0"/>
              <a:t>7</a:t>
            </a:fld>
            <a:endParaRPr lang="en-CA" dirty="0"/>
          </a:p>
        </p:txBody>
      </p:sp>
    </p:spTree>
    <p:extLst>
      <p:ext uri="{BB962C8B-B14F-4D97-AF65-F5344CB8AC3E}">
        <p14:creationId xmlns:p14="http://schemas.microsoft.com/office/powerpoint/2010/main" val="1473325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2CBB482-A848-4EDE-BEE9-552D488D4547}" type="slidenum">
              <a:rPr lang="en-CA" smtClean="0"/>
              <a:t>8</a:t>
            </a:fld>
            <a:endParaRPr lang="en-CA" dirty="0"/>
          </a:p>
        </p:txBody>
      </p:sp>
    </p:spTree>
    <p:extLst>
      <p:ext uri="{BB962C8B-B14F-4D97-AF65-F5344CB8AC3E}">
        <p14:creationId xmlns:p14="http://schemas.microsoft.com/office/powerpoint/2010/main" val="3339576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DFCFEE3-320D-470E-9688-06FE9D56B687}" type="slidenum">
              <a:rPr lang="en-CA" smtClean="0"/>
              <a:t>9</a:t>
            </a:fld>
            <a:endParaRPr lang="en-CA" dirty="0"/>
          </a:p>
        </p:txBody>
      </p:sp>
    </p:spTree>
    <p:extLst>
      <p:ext uri="{BB962C8B-B14F-4D97-AF65-F5344CB8AC3E}">
        <p14:creationId xmlns:p14="http://schemas.microsoft.com/office/powerpoint/2010/main" val="376674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2CBB482-A848-4EDE-BEE9-552D488D4547}" type="slidenum">
              <a:rPr lang="en-CA" smtClean="0"/>
              <a:t>10</a:t>
            </a:fld>
            <a:endParaRPr lang="en-CA" dirty="0"/>
          </a:p>
        </p:txBody>
      </p:sp>
    </p:spTree>
    <p:extLst>
      <p:ext uri="{BB962C8B-B14F-4D97-AF65-F5344CB8AC3E}">
        <p14:creationId xmlns:p14="http://schemas.microsoft.com/office/powerpoint/2010/main" val="3506770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spc="-30" dirty="0">
              <a:solidFill>
                <a:srgbClr val="464646"/>
              </a:solidFill>
              <a:latin typeface="Roboto Condensed" panose="02000000000000000000" pitchFamily="2" charset="0"/>
              <a:ea typeface="Roboto Condensed" panose="02000000000000000000" pitchFamily="2" charset="0"/>
              <a:cs typeface="Arial Narrow"/>
            </a:endParaRPr>
          </a:p>
        </p:txBody>
      </p:sp>
      <p:sp>
        <p:nvSpPr>
          <p:cNvPr id="4" name="Slide Number Placeholder 3"/>
          <p:cNvSpPr>
            <a:spLocks noGrp="1"/>
          </p:cNvSpPr>
          <p:nvPr>
            <p:ph type="sldNum" sz="quarter" idx="5"/>
          </p:nvPr>
        </p:nvSpPr>
        <p:spPr/>
        <p:txBody>
          <a:bodyPr/>
          <a:lstStyle/>
          <a:p>
            <a:fld id="{7DFCFEE3-320D-470E-9688-06FE9D56B687}" type="slidenum">
              <a:rPr lang="en-CA" smtClean="0"/>
              <a:t>12</a:t>
            </a:fld>
            <a:endParaRPr lang="en-CA" dirty="0"/>
          </a:p>
        </p:txBody>
      </p:sp>
    </p:spTree>
    <p:extLst>
      <p:ext uri="{BB962C8B-B14F-4D97-AF65-F5344CB8AC3E}">
        <p14:creationId xmlns:p14="http://schemas.microsoft.com/office/powerpoint/2010/main" val="2008799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lours">
    <p:bg>
      <p:bgPr>
        <a:solidFill>
          <a:schemeClr val="bg1"/>
        </a:solidFill>
        <a:effectLst/>
      </p:bgPr>
    </p:bg>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D22D3410-FEBB-4C2C-A175-A5D2A9FAE262}"/>
              </a:ext>
            </a:extLst>
          </p:cNvPr>
          <p:cNvSpPr>
            <a:spLocks noGrp="1"/>
          </p:cNvSpPr>
          <p:nvPr>
            <p:ph type="sldNum" sz="quarter" idx="10"/>
          </p:nvPr>
        </p:nvSpPr>
        <p:spPr>
          <a:xfrm>
            <a:off x="9648350" y="6453854"/>
            <a:ext cx="2240414" cy="121252"/>
          </a:xfrm>
        </p:spPr>
        <p:txBody>
          <a:bodyPr>
            <a:noAutofit/>
          </a:bodyPr>
          <a:lstStyle/>
          <a:p>
            <a:pPr marL="7700">
              <a:spcBef>
                <a:spcPts val="161"/>
              </a:spcBef>
              <a:tabLst>
                <a:tab pos="1309472" algn="l"/>
              </a:tabLst>
            </a:pPr>
            <a:r>
              <a:rPr lang="en-CA" dirty="0"/>
              <a:t>Info-Tech Research Group   |   </a:t>
            </a:r>
            <a:fld id="{81D60167-4931-47E6-BA6A-407CBD079E47}" type="slidenum">
              <a:rPr smtClean="0">
                <a:cs typeface="Arial" panose="020B0604020202020204" pitchFamily="34" charset="0"/>
              </a:rPr>
              <a:pPr marL="7700">
                <a:spcBef>
                  <a:spcPts val="161"/>
                </a:spcBef>
                <a:tabLst>
                  <a:tab pos="1309472" algn="l"/>
                </a:tabLst>
              </a:pPr>
              <a:t>‹#›</a:t>
            </a:fld>
            <a:endParaRPr dirty="0">
              <a:cs typeface="Arial" panose="020B0604020202020204" pitchFamily="34" charset="0"/>
            </a:endParaRPr>
          </a:p>
        </p:txBody>
      </p:sp>
    </p:spTree>
    <p:extLst>
      <p:ext uri="{BB962C8B-B14F-4D97-AF65-F5344CB8AC3E}">
        <p14:creationId xmlns:p14="http://schemas.microsoft.com/office/powerpoint/2010/main" val="2669244799"/>
      </p:ext>
    </p:extLst>
  </p:cSld>
  <p:clrMapOvr>
    <a:masterClrMapping/>
  </p:clrMapOvr>
  <p:extLst>
    <p:ext uri="{DCECCB84-F9BA-43D5-87BE-67443E8EF086}">
      <p15:sldGuideLst xmlns:p15="http://schemas.microsoft.com/office/powerpoint/2012/main">
        <p15:guide id="1" orient="horz" pos="57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Content Slide-blue-rightSidebar">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97294" y="1648758"/>
            <a:ext cx="5686246"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154" indent="0">
              <a:lnSpc>
                <a:spcPts val="2400"/>
              </a:lnSpc>
              <a:buNone/>
              <a:defRPr sz="2000">
                <a:solidFill>
                  <a:srgbClr val="848585"/>
                </a:solidFill>
                <a:latin typeface="Arial" panose="020B0604020202020204" pitchFamily="34" charset="0"/>
                <a:cs typeface="Arial" panose="020B0604020202020204" pitchFamily="34" charset="0"/>
              </a:defRPr>
            </a:lvl2pPr>
            <a:lvl3pPr marL="914309" indent="0">
              <a:lnSpc>
                <a:spcPts val="2400"/>
              </a:lnSpc>
              <a:buNone/>
              <a:defRPr sz="2000">
                <a:solidFill>
                  <a:srgbClr val="848585"/>
                </a:solidFill>
                <a:latin typeface="Arial" panose="020B0604020202020204" pitchFamily="34" charset="0"/>
                <a:cs typeface="Arial" panose="020B0604020202020204" pitchFamily="34" charset="0"/>
              </a:defRPr>
            </a:lvl3pPr>
            <a:lvl4pPr marL="1371463" indent="0">
              <a:lnSpc>
                <a:spcPts val="2400"/>
              </a:lnSpc>
              <a:buNone/>
              <a:defRPr sz="2000">
                <a:solidFill>
                  <a:srgbClr val="848585"/>
                </a:solidFill>
                <a:latin typeface="Arial" panose="020B0604020202020204" pitchFamily="34" charset="0"/>
                <a:cs typeface="Arial" panose="020B0604020202020204" pitchFamily="34" charset="0"/>
              </a:defRPr>
            </a:lvl4pPr>
            <a:lvl5pPr marL="1828617"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77314" y="530021"/>
            <a:ext cx="6671856" cy="1130188"/>
          </a:xfrm>
        </p:spPr>
        <p:txBody>
          <a:bodyPr>
            <a:noAutofit/>
          </a:bodyPr>
          <a:lstStyle>
            <a:lvl1pPr>
              <a:lnSpc>
                <a:spcPct val="90000"/>
              </a:lnSpc>
              <a:defRPr b="0" i="0"/>
            </a:lvl1pPr>
          </a:lstStyle>
          <a:p>
            <a:r>
              <a:rPr lang="en-US"/>
              <a:t>Click to edit Master title style</a:t>
            </a:r>
          </a:p>
        </p:txBody>
      </p:sp>
      <p:sp>
        <p:nvSpPr>
          <p:cNvPr id="8" name="Rectangle 7">
            <a:extLst>
              <a:ext uri="{FF2B5EF4-FFF2-40B4-BE49-F238E27FC236}">
                <a16:creationId xmlns:a16="http://schemas.microsoft.com/office/drawing/2014/main" id="{F2D5BCB0-D6FF-CC4C-92CC-90D104D4F343}"/>
              </a:ext>
            </a:extLst>
          </p:cNvPr>
          <p:cNvSpPr/>
          <p:nvPr userDrawn="1"/>
        </p:nvSpPr>
        <p:spPr>
          <a:xfrm>
            <a:off x="8004720" y="0"/>
            <a:ext cx="4187280" cy="6858000"/>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1800" dirty="0">
              <a:solidFill>
                <a:srgbClr val="1E5E92"/>
              </a:solidFill>
              <a:latin typeface="Roboto Condensed Light" panose="02000000000000000000" pitchFamily="2" charset="0"/>
            </a:endParaRPr>
          </a:p>
        </p:txBody>
      </p:sp>
      <p:sp>
        <p:nvSpPr>
          <p:cNvPr id="9" name="Text Placeholder 11">
            <a:extLst>
              <a:ext uri="{FF2B5EF4-FFF2-40B4-BE49-F238E27FC236}">
                <a16:creationId xmlns:a16="http://schemas.microsoft.com/office/drawing/2014/main" id="{2FD860C3-79CC-434D-9984-9C39951BAE42}"/>
              </a:ext>
            </a:extLst>
          </p:cNvPr>
          <p:cNvSpPr>
            <a:spLocks noGrp="1"/>
          </p:cNvSpPr>
          <p:nvPr>
            <p:ph type="body" sz="quarter" idx="14"/>
          </p:nvPr>
        </p:nvSpPr>
        <p:spPr>
          <a:xfrm>
            <a:off x="8558269" y="952500"/>
            <a:ext cx="3030559" cy="4881142"/>
          </a:xfrm>
          <a:prstGeom prst="rect">
            <a:avLst/>
          </a:prstGeom>
        </p:spPr>
        <p:txBody>
          <a:bodyPr lIns="0" tIns="0" rIns="0" bIns="0" anchor="ctr" anchorCtr="0">
            <a:noAutofit/>
          </a:bodyPr>
          <a:lstStyle>
            <a:lvl1pPr marL="0" indent="0">
              <a:lnSpc>
                <a:spcPct val="110000"/>
              </a:lnSpc>
              <a:buNone/>
              <a:defRPr sz="2000" b="0" i="0" spc="0">
                <a:solidFill>
                  <a:schemeClr val="bg1"/>
                </a:solidFill>
                <a:latin typeface="Montserrat" pitchFamily="2" charset="77"/>
                <a:cs typeface="Arial" panose="020B0604020202020204" pitchFamily="34" charset="0"/>
              </a:defRPr>
            </a:lvl1pPr>
            <a:lvl2pPr marL="457154" indent="0">
              <a:lnSpc>
                <a:spcPts val="2400"/>
              </a:lnSpc>
              <a:buNone/>
              <a:defRPr sz="2000">
                <a:solidFill>
                  <a:srgbClr val="848585"/>
                </a:solidFill>
                <a:latin typeface="Arial" panose="020B0604020202020204" pitchFamily="34" charset="0"/>
                <a:cs typeface="Arial" panose="020B0604020202020204" pitchFamily="34" charset="0"/>
              </a:defRPr>
            </a:lvl2pPr>
            <a:lvl3pPr marL="914309" indent="0">
              <a:lnSpc>
                <a:spcPts val="2400"/>
              </a:lnSpc>
              <a:buNone/>
              <a:defRPr sz="2000">
                <a:solidFill>
                  <a:srgbClr val="848585"/>
                </a:solidFill>
                <a:latin typeface="Arial" panose="020B0604020202020204" pitchFamily="34" charset="0"/>
                <a:cs typeface="Arial" panose="020B0604020202020204" pitchFamily="34" charset="0"/>
              </a:defRPr>
            </a:lvl3pPr>
            <a:lvl4pPr marL="1371463" indent="0">
              <a:lnSpc>
                <a:spcPts val="2400"/>
              </a:lnSpc>
              <a:buNone/>
              <a:defRPr sz="2000">
                <a:solidFill>
                  <a:srgbClr val="848585"/>
                </a:solidFill>
                <a:latin typeface="Arial" panose="020B0604020202020204" pitchFamily="34" charset="0"/>
                <a:cs typeface="Arial" panose="020B0604020202020204" pitchFamily="34" charset="0"/>
              </a:defRPr>
            </a:lvl4pPr>
            <a:lvl5pPr marL="1828617"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Box 6">
            <a:extLst>
              <a:ext uri="{FF2B5EF4-FFF2-40B4-BE49-F238E27FC236}">
                <a16:creationId xmlns:a16="http://schemas.microsoft.com/office/drawing/2014/main" id="{2AD1AD55-DE6F-7A48-87C1-BCB637DDFBBA}"/>
              </a:ext>
            </a:extLst>
          </p:cNvPr>
          <p:cNvSpPr txBox="1"/>
          <p:nvPr userDrawn="1"/>
        </p:nvSpPr>
        <p:spPr>
          <a:xfrm>
            <a:off x="8802875" y="6449569"/>
            <a:ext cx="3437887" cy="131831"/>
          </a:xfrm>
          <a:prstGeom prst="rect">
            <a:avLst/>
          </a:prstGeom>
        </p:spPr>
        <p:txBody>
          <a:bodyPr vert="horz" wrap="square" lIns="0" tIns="0" rIns="91428" bIns="0" rtlCol="0">
            <a:spAutoFit/>
          </a:bodyPr>
          <a:lstStyle/>
          <a:p>
            <a:pPr marL="7700" marR="242951" lvl="0" indent="0" algn="r" defTabSz="554437" rtl="0" eaLnBrk="1" fontAlgn="auto" latinLnBrk="0" hangingPunct="1">
              <a:lnSpc>
                <a:spcPct val="110000"/>
              </a:lnSpc>
              <a:spcBef>
                <a:spcPts val="55"/>
              </a:spcBef>
              <a:spcAft>
                <a:spcPts val="0"/>
              </a:spcAft>
              <a:buClrTx/>
              <a:buSzTx/>
              <a:buFontTx/>
              <a:buNone/>
              <a:tabLst/>
              <a:defRPr/>
            </a:pPr>
            <a:r>
              <a:rPr lang="en-CA" sz="800" spc="-18" dirty="0">
                <a:solidFill>
                  <a:schemeClr val="bg1"/>
                </a:solidFill>
                <a:latin typeface="Exo" panose="02000503000000000000" pitchFamily="2" charset="77"/>
              </a:rPr>
              <a:t>Info-</a:t>
            </a:r>
            <a:r>
              <a:rPr lang="en-CA" sz="800" spc="-103" dirty="0">
                <a:solidFill>
                  <a:schemeClr val="bg1"/>
                </a:solidFill>
                <a:latin typeface="Exo" panose="02000503000000000000" pitchFamily="2" charset="77"/>
              </a:rPr>
              <a:t>T</a:t>
            </a:r>
            <a:r>
              <a:rPr lang="en-CA" sz="800" spc="-15" dirty="0">
                <a:solidFill>
                  <a:schemeClr val="bg1"/>
                </a:solidFill>
                <a:latin typeface="Exo" panose="02000503000000000000" pitchFamily="2" charset="77"/>
              </a:rPr>
              <a:t>ec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Researc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Grou</a:t>
            </a:r>
            <a:r>
              <a:rPr lang="en-CA" sz="800" spc="6" dirty="0">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0" marR="242951" lvl="0" indent="0" algn="r" defTabSz="554437" rtl="0" eaLnBrk="1" fontAlgn="auto" latinLnBrk="0" hangingPunct="1">
                <a:lnSpc>
                  <a:spcPct val="110000"/>
                </a:lnSpc>
                <a:spcBef>
                  <a:spcPts val="55"/>
                </a:spcBef>
                <a:spcAft>
                  <a:spcPts val="0"/>
                </a:spcAft>
                <a:buClrTx/>
                <a:buSzTx/>
                <a:buFontTx/>
                <a:buNone/>
                <a:tabLst/>
                <a:defRPr/>
              </a:pPr>
              <a:t>‹#›</a:t>
            </a:fld>
            <a:endParaRPr sz="800" spc="6" dirty="0">
              <a:solidFill>
                <a:schemeClr val="bg1"/>
              </a:solidFill>
              <a:latin typeface="Exo" panose="02000503000000000000" pitchFamily="2" charset="77"/>
              <a:cs typeface="Arial" panose="020B0604020202020204" pitchFamily="34" charset="0"/>
            </a:endParaRPr>
          </a:p>
        </p:txBody>
      </p:sp>
      <p:sp>
        <p:nvSpPr>
          <p:cNvPr id="10" name="Text Placeholder 4">
            <a:extLst>
              <a:ext uri="{FF2B5EF4-FFF2-40B4-BE49-F238E27FC236}">
                <a16:creationId xmlns:a16="http://schemas.microsoft.com/office/drawing/2014/main" id="{9827AB02-2D82-654F-ADA6-39B4D879BBE4}"/>
              </a:ext>
            </a:extLst>
          </p:cNvPr>
          <p:cNvSpPr>
            <a:spLocks noGrp="1"/>
          </p:cNvSpPr>
          <p:nvPr>
            <p:ph type="body" sz="quarter" idx="33"/>
          </p:nvPr>
        </p:nvSpPr>
        <p:spPr>
          <a:xfrm>
            <a:off x="371427" y="2508316"/>
            <a:ext cx="6677743" cy="3243898"/>
          </a:xfrm>
          <a:prstGeom prst="rect">
            <a:avLst/>
          </a:prstGeom>
        </p:spPr>
        <p:txBody>
          <a:bodyPr lIns="0" tIns="0" rIns="0" bIns="0" numCol="1" spcCol="292608"/>
          <a:lstStyle>
            <a:lvl1pPr marL="179370" indent="-17937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587" indent="-171433">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8916" indent="-17460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245" indent="-177782">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050" indent="-171433">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9772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aseStu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F603-5D1D-774A-BC2E-2BB19F77B19A}"/>
              </a:ext>
            </a:extLst>
          </p:cNvPr>
          <p:cNvSpPr>
            <a:spLocks noGrp="1"/>
          </p:cNvSpPr>
          <p:nvPr>
            <p:ph type="title" hasCustomPrompt="1"/>
          </p:nvPr>
        </p:nvSpPr>
        <p:spPr>
          <a:xfrm>
            <a:off x="354060" y="530021"/>
            <a:ext cx="4982558" cy="1130188"/>
          </a:xfrm>
        </p:spPr>
        <p:txBody>
          <a:bodyPr>
            <a:noAutofit/>
          </a:bodyPr>
          <a:lstStyle>
            <a:lvl1pPr>
              <a:lnSpc>
                <a:spcPct val="90000"/>
              </a:lnSpc>
              <a:defRPr b="0" i="0">
                <a:solidFill>
                  <a:srgbClr val="717171"/>
                </a:solidFill>
              </a:defRPr>
            </a:lvl1pPr>
          </a:lstStyle>
          <a:p>
            <a:r>
              <a:rPr lang="en-CA" spc="-85">
                <a:solidFill>
                  <a:srgbClr val="636363"/>
                </a:solidFill>
              </a:rPr>
              <a:t>Executive</a:t>
            </a:r>
            <a:r>
              <a:rPr lang="en-CA" spc="-188">
                <a:solidFill>
                  <a:srgbClr val="636363"/>
                </a:solidFill>
              </a:rPr>
              <a:t> </a:t>
            </a:r>
            <a:r>
              <a:rPr lang="en-CA" spc="-79">
                <a:solidFill>
                  <a:srgbClr val="636363"/>
                </a:solidFill>
              </a:rPr>
              <a:t>Brief  </a:t>
            </a:r>
            <a:r>
              <a:rPr lang="en-CA" spc="-61">
                <a:solidFill>
                  <a:srgbClr val="636363"/>
                </a:solidFill>
              </a:rPr>
              <a:t>Case</a:t>
            </a:r>
            <a:r>
              <a:rPr lang="en-CA" spc="-158">
                <a:solidFill>
                  <a:srgbClr val="636363"/>
                </a:solidFill>
              </a:rPr>
              <a:t> </a:t>
            </a:r>
            <a:r>
              <a:rPr lang="en-CA" spc="-79">
                <a:solidFill>
                  <a:srgbClr val="636363"/>
                </a:solidFill>
              </a:rPr>
              <a:t>Study</a:t>
            </a:r>
            <a:endParaRPr lang="en-US"/>
          </a:p>
        </p:txBody>
      </p:sp>
      <p:sp>
        <p:nvSpPr>
          <p:cNvPr id="32" name="Rectangle 31">
            <a:extLst>
              <a:ext uri="{FF2B5EF4-FFF2-40B4-BE49-F238E27FC236}">
                <a16:creationId xmlns:a16="http://schemas.microsoft.com/office/drawing/2014/main" id="{2ACB767A-45FC-9F48-B418-D7EC7355E710}"/>
              </a:ext>
            </a:extLst>
          </p:cNvPr>
          <p:cNvSpPr/>
          <p:nvPr userDrawn="1"/>
        </p:nvSpPr>
        <p:spPr>
          <a:xfrm>
            <a:off x="7031710" y="2124635"/>
            <a:ext cx="4860292" cy="4087906"/>
          </a:xfrm>
          <a:prstGeom prst="rect">
            <a:avLst/>
          </a:prstGeom>
          <a:solidFill>
            <a:schemeClr val="bg1"/>
          </a:solidFill>
          <a:ln>
            <a:noFill/>
          </a:ln>
          <a:effectLst>
            <a:outerShdw blurRad="266700" sx="105000" sy="105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b="0" i="0" dirty="0">
              <a:latin typeface="Roboto Condensed Light" panose="02000000000000000000" pitchFamily="2" charset="0"/>
            </a:endParaRPr>
          </a:p>
        </p:txBody>
      </p:sp>
      <p:sp>
        <p:nvSpPr>
          <p:cNvPr id="49" name="Text Placeholder 12">
            <a:extLst>
              <a:ext uri="{FF2B5EF4-FFF2-40B4-BE49-F238E27FC236}">
                <a16:creationId xmlns:a16="http://schemas.microsoft.com/office/drawing/2014/main" id="{83E3CE5B-BC3A-9749-A3C9-0981EBB0D25F}"/>
              </a:ext>
            </a:extLst>
          </p:cNvPr>
          <p:cNvSpPr>
            <a:spLocks noGrp="1"/>
          </p:cNvSpPr>
          <p:nvPr>
            <p:ph type="body" sz="quarter" idx="15"/>
          </p:nvPr>
        </p:nvSpPr>
        <p:spPr>
          <a:xfrm>
            <a:off x="8004720" y="1124222"/>
            <a:ext cx="1445138" cy="394612"/>
          </a:xfrm>
          <a:prstGeom prst="rect">
            <a:avLst/>
          </a:prstGeom>
        </p:spPr>
        <p:txBody>
          <a:bodyPr lIns="0" tIns="0" rIns="0" bIns="0">
            <a:noAutofit/>
          </a:bodyPr>
          <a:lstStyle>
            <a:lvl1pPr marL="0" indent="0" algn="l">
              <a:lnSpc>
                <a:spcPct val="100000"/>
              </a:lnSpc>
              <a:buNone/>
              <a:defRPr sz="1200" b="0" i="0">
                <a:solidFill>
                  <a:srgbClr val="2576B7"/>
                </a:solidFill>
                <a:latin typeface="Montserrat SemiBold" pitchFamily="2" charset="77"/>
                <a:cs typeface="Arial" panose="020B0604020202020204" pitchFamily="34" charset="0"/>
              </a:defRPr>
            </a:lvl1pPr>
            <a:lvl2pPr marL="457154" indent="0">
              <a:buNone/>
              <a:defRPr/>
            </a:lvl2pPr>
            <a:lvl3pPr marL="914309" indent="0">
              <a:buNone/>
              <a:defRPr/>
            </a:lvl3pPr>
            <a:lvl4pPr marL="1371463" indent="0">
              <a:buNone/>
              <a:defRPr/>
            </a:lvl4pPr>
            <a:lvl5pPr marL="1828617" indent="0">
              <a:buNone/>
              <a:defRPr/>
            </a:lvl5pPr>
          </a:lstStyle>
          <a:p>
            <a:pPr lvl="0"/>
            <a:r>
              <a:rPr lang="en-US"/>
              <a:t>Click to edit Master text styles</a:t>
            </a:r>
          </a:p>
        </p:txBody>
      </p:sp>
      <p:sp>
        <p:nvSpPr>
          <p:cNvPr id="50" name="Text Placeholder 12">
            <a:extLst>
              <a:ext uri="{FF2B5EF4-FFF2-40B4-BE49-F238E27FC236}">
                <a16:creationId xmlns:a16="http://schemas.microsoft.com/office/drawing/2014/main" id="{94D26957-23BC-244C-9C15-BD8319838C87}"/>
              </a:ext>
            </a:extLst>
          </p:cNvPr>
          <p:cNvSpPr>
            <a:spLocks noGrp="1"/>
          </p:cNvSpPr>
          <p:nvPr>
            <p:ph type="body" sz="quarter" idx="16" hasCustomPrompt="1"/>
          </p:nvPr>
        </p:nvSpPr>
        <p:spPr>
          <a:xfrm>
            <a:off x="8004721" y="977814"/>
            <a:ext cx="1251296" cy="153562"/>
          </a:xfrm>
          <a:prstGeom prst="rect">
            <a:avLst/>
          </a:prstGeom>
        </p:spPr>
        <p:txBody>
          <a:bodyPr lIns="0" tIns="0" rIns="0" bIns="0">
            <a:noAutofit/>
          </a:bodyPr>
          <a:lstStyle>
            <a:lvl1pPr marL="0" indent="0" algn="l">
              <a:lnSpc>
                <a:spcPct val="100000"/>
              </a:lnSpc>
              <a:buNone/>
              <a:defRPr sz="800" b="0" i="0">
                <a:solidFill>
                  <a:srgbClr val="2576B7"/>
                </a:solidFill>
                <a:latin typeface="Montserrat SemiBold" pitchFamily="2" charset="77"/>
                <a:cs typeface="Arial" panose="020B0604020202020204" pitchFamily="34" charset="0"/>
              </a:defRPr>
            </a:lvl1pPr>
            <a:lvl2pPr marL="457154" indent="0">
              <a:buNone/>
              <a:defRPr/>
            </a:lvl2pPr>
            <a:lvl3pPr marL="914309" indent="0">
              <a:buNone/>
              <a:defRPr/>
            </a:lvl3pPr>
            <a:lvl4pPr marL="1371463" indent="0">
              <a:buNone/>
              <a:defRPr/>
            </a:lvl4pPr>
            <a:lvl5pPr marL="1828617" indent="0">
              <a:buNone/>
              <a:defRPr/>
            </a:lvl5pPr>
          </a:lstStyle>
          <a:p>
            <a:pPr lvl="0"/>
            <a:r>
              <a:rPr lang="en-US"/>
              <a:t>INDUSTRY</a:t>
            </a:r>
          </a:p>
        </p:txBody>
      </p:sp>
      <p:sp>
        <p:nvSpPr>
          <p:cNvPr id="51" name="Text Placeholder 12">
            <a:extLst>
              <a:ext uri="{FF2B5EF4-FFF2-40B4-BE49-F238E27FC236}">
                <a16:creationId xmlns:a16="http://schemas.microsoft.com/office/drawing/2014/main" id="{1AEFA7E8-5374-634A-90A1-FBA969346214}"/>
              </a:ext>
            </a:extLst>
          </p:cNvPr>
          <p:cNvSpPr>
            <a:spLocks noGrp="1"/>
          </p:cNvSpPr>
          <p:nvPr>
            <p:ph type="body" sz="quarter" idx="17"/>
          </p:nvPr>
        </p:nvSpPr>
        <p:spPr>
          <a:xfrm>
            <a:off x="9602189" y="1124223"/>
            <a:ext cx="2245369" cy="381201"/>
          </a:xfrm>
          <a:prstGeom prst="rect">
            <a:avLst/>
          </a:prstGeom>
        </p:spPr>
        <p:txBody>
          <a:bodyPr lIns="0" tIns="0" rIns="0" bIns="0">
            <a:noAutofit/>
          </a:bodyPr>
          <a:lstStyle>
            <a:lvl1pPr marL="0" indent="0" algn="l">
              <a:lnSpc>
                <a:spcPct val="100000"/>
              </a:lnSpc>
              <a:buNone/>
              <a:defRPr sz="1200" b="0" i="0">
                <a:solidFill>
                  <a:srgbClr val="2576B7"/>
                </a:solidFill>
                <a:latin typeface="Montserrat SemiBold" pitchFamily="2" charset="77"/>
                <a:cs typeface="Arial" panose="020B0604020202020204" pitchFamily="34" charset="0"/>
              </a:defRPr>
            </a:lvl1pPr>
            <a:lvl2pPr marL="457154" indent="0">
              <a:buNone/>
              <a:defRPr/>
            </a:lvl2pPr>
            <a:lvl3pPr marL="914309" indent="0">
              <a:buNone/>
              <a:defRPr/>
            </a:lvl3pPr>
            <a:lvl4pPr marL="1371463" indent="0">
              <a:buNone/>
              <a:defRPr/>
            </a:lvl4pPr>
            <a:lvl5pPr marL="1828617" indent="0">
              <a:buNone/>
              <a:defRPr/>
            </a:lvl5pPr>
          </a:lstStyle>
          <a:p>
            <a:pPr lvl="0"/>
            <a:r>
              <a:rPr lang="en-US"/>
              <a:t>Click to edit Master text styles</a:t>
            </a:r>
          </a:p>
        </p:txBody>
      </p:sp>
      <p:sp>
        <p:nvSpPr>
          <p:cNvPr id="52" name="Text Placeholder 12">
            <a:extLst>
              <a:ext uri="{FF2B5EF4-FFF2-40B4-BE49-F238E27FC236}">
                <a16:creationId xmlns:a16="http://schemas.microsoft.com/office/drawing/2014/main" id="{D8566A2D-58FD-544A-9993-5A75E8DE7954}"/>
              </a:ext>
            </a:extLst>
          </p:cNvPr>
          <p:cNvSpPr>
            <a:spLocks noGrp="1"/>
          </p:cNvSpPr>
          <p:nvPr>
            <p:ph type="body" sz="quarter" idx="18" hasCustomPrompt="1"/>
          </p:nvPr>
        </p:nvSpPr>
        <p:spPr>
          <a:xfrm>
            <a:off x="9605590" y="977814"/>
            <a:ext cx="2230178" cy="148752"/>
          </a:xfrm>
          <a:prstGeom prst="rect">
            <a:avLst/>
          </a:prstGeom>
        </p:spPr>
        <p:txBody>
          <a:bodyPr lIns="0" tIns="0" rIns="0" bIns="0">
            <a:noAutofit/>
          </a:bodyPr>
          <a:lstStyle>
            <a:lvl1pPr marL="0" indent="0" algn="l">
              <a:lnSpc>
                <a:spcPct val="100000"/>
              </a:lnSpc>
              <a:buNone/>
              <a:defRPr sz="800" b="0" i="0">
                <a:solidFill>
                  <a:srgbClr val="2576B7"/>
                </a:solidFill>
                <a:latin typeface="Montserrat SemiBold" pitchFamily="2" charset="77"/>
                <a:cs typeface="Arial" panose="020B0604020202020204" pitchFamily="34" charset="0"/>
              </a:defRPr>
            </a:lvl1pPr>
            <a:lvl2pPr marL="457154" indent="0">
              <a:buNone/>
              <a:defRPr/>
            </a:lvl2pPr>
            <a:lvl3pPr marL="914309" indent="0">
              <a:buNone/>
              <a:defRPr/>
            </a:lvl3pPr>
            <a:lvl4pPr marL="1371463" indent="0">
              <a:buNone/>
              <a:defRPr/>
            </a:lvl4pPr>
            <a:lvl5pPr marL="1828617" indent="0">
              <a:buNone/>
              <a:defRPr/>
            </a:lvl5pPr>
          </a:lstStyle>
          <a:p>
            <a:pPr lvl="0"/>
            <a:r>
              <a:rPr lang="en-US"/>
              <a:t>SOURCE</a:t>
            </a:r>
          </a:p>
        </p:txBody>
      </p:sp>
      <p:sp>
        <p:nvSpPr>
          <p:cNvPr id="54" name="Text Placeholder 14">
            <a:extLst>
              <a:ext uri="{FF2B5EF4-FFF2-40B4-BE49-F238E27FC236}">
                <a16:creationId xmlns:a16="http://schemas.microsoft.com/office/drawing/2014/main" id="{F31ECC89-3950-A44A-B9C2-4DF5545FAD1B}"/>
              </a:ext>
            </a:extLst>
          </p:cNvPr>
          <p:cNvSpPr>
            <a:spLocks noGrp="1"/>
          </p:cNvSpPr>
          <p:nvPr>
            <p:ph type="body" sz="quarter" idx="19"/>
          </p:nvPr>
        </p:nvSpPr>
        <p:spPr>
          <a:xfrm>
            <a:off x="7579909" y="2505635"/>
            <a:ext cx="3763892" cy="466166"/>
          </a:xfrm>
          <a:prstGeom prst="rect">
            <a:avLst/>
          </a:prstGeom>
        </p:spPr>
        <p:txBody>
          <a:bodyPr lIns="0" tIns="0" rIns="0" bIns="0">
            <a:noAutofit/>
          </a:bodyPr>
          <a:lstStyle>
            <a:lvl1pPr marL="0" indent="0" algn="ctr">
              <a:lnSpc>
                <a:spcPct val="100000"/>
              </a:lnSpc>
              <a:buNone/>
              <a:defRPr sz="1200" b="1" i="0">
                <a:solidFill>
                  <a:srgbClr val="717272"/>
                </a:solidFill>
                <a:latin typeface="Montserrat" pitchFamily="2" charset="77"/>
                <a:cs typeface="Arial" panose="020B0604020202020204" pitchFamily="34" charset="0"/>
              </a:defRPr>
            </a:lvl1pPr>
            <a:lvl2pPr marL="457154" indent="0">
              <a:lnSpc>
                <a:spcPts val="1700"/>
              </a:lnSpc>
              <a:buNone/>
              <a:defRPr sz="1400">
                <a:solidFill>
                  <a:srgbClr val="4B4B4B"/>
                </a:solidFill>
                <a:latin typeface="Arial" panose="020B0604020202020204" pitchFamily="34" charset="0"/>
                <a:cs typeface="Arial" panose="020B0604020202020204" pitchFamily="34" charset="0"/>
              </a:defRPr>
            </a:lvl2pPr>
            <a:lvl3pPr marL="914309" indent="0">
              <a:lnSpc>
                <a:spcPts val="1700"/>
              </a:lnSpc>
              <a:buNone/>
              <a:defRPr sz="1400">
                <a:solidFill>
                  <a:srgbClr val="4B4B4B"/>
                </a:solidFill>
                <a:latin typeface="Arial" panose="020B0604020202020204" pitchFamily="34" charset="0"/>
                <a:cs typeface="Arial" panose="020B0604020202020204" pitchFamily="34" charset="0"/>
              </a:defRPr>
            </a:lvl3pPr>
            <a:lvl4pPr marL="1371463" indent="0">
              <a:lnSpc>
                <a:spcPts val="1700"/>
              </a:lnSpc>
              <a:buNone/>
              <a:defRPr sz="1400">
                <a:solidFill>
                  <a:srgbClr val="4B4B4B"/>
                </a:solidFill>
                <a:latin typeface="Arial" panose="020B0604020202020204" pitchFamily="34" charset="0"/>
                <a:cs typeface="Arial" panose="020B0604020202020204" pitchFamily="34" charset="0"/>
              </a:defRPr>
            </a:lvl4pPr>
            <a:lvl5pPr marL="1828617"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56" name="Text Placeholder 14">
            <a:extLst>
              <a:ext uri="{FF2B5EF4-FFF2-40B4-BE49-F238E27FC236}">
                <a16:creationId xmlns:a16="http://schemas.microsoft.com/office/drawing/2014/main" id="{A22EAF47-EEBC-D948-B06F-19136CA108E3}"/>
              </a:ext>
            </a:extLst>
          </p:cNvPr>
          <p:cNvSpPr>
            <a:spLocks noGrp="1"/>
          </p:cNvSpPr>
          <p:nvPr>
            <p:ph type="body" sz="quarter" idx="21"/>
          </p:nvPr>
        </p:nvSpPr>
        <p:spPr>
          <a:xfrm>
            <a:off x="7929045" y="5545418"/>
            <a:ext cx="1523008" cy="363070"/>
          </a:xfrm>
          <a:prstGeom prst="rect">
            <a:avLst/>
          </a:prstGeom>
        </p:spPr>
        <p:txBody>
          <a:bodyPr lIns="0" tIns="0" rIns="0" bIns="0">
            <a:noAutofit/>
          </a:bodyPr>
          <a:lstStyle>
            <a:lvl1pPr marL="0" indent="0" algn="l">
              <a:lnSpc>
                <a:spcPct val="100000"/>
              </a:lnSpc>
              <a:buNone/>
              <a:defRPr sz="1000" b="0" i="0">
                <a:solidFill>
                  <a:srgbClr val="000000"/>
                </a:solidFill>
                <a:latin typeface="Roboto Condensed Light" panose="02000000000000000000" pitchFamily="2" charset="0"/>
                <a:cs typeface="Arial Narrow" panose="020B0604020202020204" pitchFamily="34" charset="0"/>
              </a:defRPr>
            </a:lvl1pPr>
            <a:lvl2pPr marL="457154" indent="0">
              <a:lnSpc>
                <a:spcPts val="1700"/>
              </a:lnSpc>
              <a:buNone/>
              <a:defRPr sz="1400">
                <a:solidFill>
                  <a:srgbClr val="4B4B4B"/>
                </a:solidFill>
                <a:latin typeface="Arial" panose="020B0604020202020204" pitchFamily="34" charset="0"/>
                <a:cs typeface="Arial" panose="020B0604020202020204" pitchFamily="34" charset="0"/>
              </a:defRPr>
            </a:lvl2pPr>
            <a:lvl3pPr marL="914309" indent="0">
              <a:lnSpc>
                <a:spcPts val="1700"/>
              </a:lnSpc>
              <a:buNone/>
              <a:defRPr sz="1400">
                <a:solidFill>
                  <a:srgbClr val="4B4B4B"/>
                </a:solidFill>
                <a:latin typeface="Arial" panose="020B0604020202020204" pitchFamily="34" charset="0"/>
                <a:cs typeface="Arial" panose="020B0604020202020204" pitchFamily="34" charset="0"/>
              </a:defRPr>
            </a:lvl3pPr>
            <a:lvl4pPr marL="1371463" indent="0">
              <a:lnSpc>
                <a:spcPts val="1700"/>
              </a:lnSpc>
              <a:buNone/>
              <a:defRPr sz="1400">
                <a:solidFill>
                  <a:srgbClr val="4B4B4B"/>
                </a:solidFill>
                <a:latin typeface="Arial" panose="020B0604020202020204" pitchFamily="34" charset="0"/>
                <a:cs typeface="Arial" panose="020B0604020202020204" pitchFamily="34" charset="0"/>
              </a:defRPr>
            </a:lvl4pPr>
            <a:lvl5pPr marL="1828617"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57" name="Text Placeholder 14">
            <a:extLst>
              <a:ext uri="{FF2B5EF4-FFF2-40B4-BE49-F238E27FC236}">
                <a16:creationId xmlns:a16="http://schemas.microsoft.com/office/drawing/2014/main" id="{225195DF-386A-244D-B51F-F0ACC086AAA5}"/>
              </a:ext>
            </a:extLst>
          </p:cNvPr>
          <p:cNvSpPr>
            <a:spLocks noGrp="1"/>
          </p:cNvSpPr>
          <p:nvPr>
            <p:ph type="body" sz="quarter" idx="22"/>
          </p:nvPr>
        </p:nvSpPr>
        <p:spPr>
          <a:xfrm>
            <a:off x="7647137" y="3106270"/>
            <a:ext cx="3629438" cy="413999"/>
          </a:xfrm>
          <a:prstGeom prst="rect">
            <a:avLst/>
          </a:prstGeom>
          <a:solidFill>
            <a:srgbClr val="2576B7"/>
          </a:solidFill>
        </p:spPr>
        <p:txBody>
          <a:bodyPr lIns="0" tIns="0" rIns="0" bIns="0" anchor="ctr" anchorCtr="0">
            <a:noAutofit/>
          </a:bodyPr>
          <a:lstStyle>
            <a:lvl1pPr marL="0" indent="0" algn="ctr">
              <a:lnSpc>
                <a:spcPts val="1700"/>
              </a:lnSpc>
              <a:buNone/>
              <a:defRPr sz="1200" b="0" i="0">
                <a:solidFill>
                  <a:schemeClr val="bg1"/>
                </a:solidFill>
                <a:latin typeface="Montserrat SemiBold" pitchFamily="2" charset="77"/>
                <a:cs typeface="Arial" panose="020B0604020202020204" pitchFamily="34" charset="0"/>
              </a:defRPr>
            </a:lvl1pPr>
            <a:lvl2pPr marL="457154" indent="0">
              <a:lnSpc>
                <a:spcPts val="1700"/>
              </a:lnSpc>
              <a:buNone/>
              <a:defRPr sz="1400">
                <a:solidFill>
                  <a:srgbClr val="4B4B4B"/>
                </a:solidFill>
                <a:latin typeface="Arial" panose="020B0604020202020204" pitchFamily="34" charset="0"/>
                <a:cs typeface="Arial" panose="020B0604020202020204" pitchFamily="34" charset="0"/>
              </a:defRPr>
            </a:lvl2pPr>
            <a:lvl3pPr marL="914309" indent="0">
              <a:lnSpc>
                <a:spcPts val="1700"/>
              </a:lnSpc>
              <a:buNone/>
              <a:defRPr sz="1400">
                <a:solidFill>
                  <a:srgbClr val="4B4B4B"/>
                </a:solidFill>
                <a:latin typeface="Arial" panose="020B0604020202020204" pitchFamily="34" charset="0"/>
                <a:cs typeface="Arial" panose="020B0604020202020204" pitchFamily="34" charset="0"/>
              </a:defRPr>
            </a:lvl3pPr>
            <a:lvl4pPr marL="1371463" indent="0">
              <a:lnSpc>
                <a:spcPts val="1700"/>
              </a:lnSpc>
              <a:buNone/>
              <a:defRPr sz="1400">
                <a:solidFill>
                  <a:srgbClr val="4B4B4B"/>
                </a:solidFill>
                <a:latin typeface="Arial" panose="020B0604020202020204" pitchFamily="34" charset="0"/>
                <a:cs typeface="Arial" panose="020B0604020202020204" pitchFamily="34" charset="0"/>
              </a:defRPr>
            </a:lvl4pPr>
            <a:lvl5pPr marL="1828617"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58" name="Text Placeholder 14">
            <a:extLst>
              <a:ext uri="{FF2B5EF4-FFF2-40B4-BE49-F238E27FC236}">
                <a16:creationId xmlns:a16="http://schemas.microsoft.com/office/drawing/2014/main" id="{E048AD23-3AE7-3B47-A0E6-79A758C4FE7C}"/>
              </a:ext>
            </a:extLst>
          </p:cNvPr>
          <p:cNvSpPr>
            <a:spLocks noGrp="1"/>
          </p:cNvSpPr>
          <p:nvPr>
            <p:ph type="body" sz="quarter" idx="23"/>
          </p:nvPr>
        </p:nvSpPr>
        <p:spPr>
          <a:xfrm>
            <a:off x="7647137" y="3555626"/>
            <a:ext cx="3629438" cy="413999"/>
          </a:xfrm>
          <a:prstGeom prst="rect">
            <a:avLst/>
          </a:prstGeom>
          <a:solidFill>
            <a:srgbClr val="2576B7"/>
          </a:solidFill>
        </p:spPr>
        <p:txBody>
          <a:bodyPr lIns="0" tIns="0" rIns="0" bIns="0" anchor="ctr" anchorCtr="0">
            <a:noAutofit/>
          </a:bodyPr>
          <a:lstStyle>
            <a:lvl1pPr marL="0" indent="0" algn="ctr">
              <a:lnSpc>
                <a:spcPts val="1700"/>
              </a:lnSpc>
              <a:buNone/>
              <a:defRPr sz="1200" b="0" i="0">
                <a:solidFill>
                  <a:schemeClr val="bg1"/>
                </a:solidFill>
                <a:latin typeface="Montserrat SemiBold" pitchFamily="2" charset="77"/>
                <a:cs typeface="Arial" panose="020B0604020202020204" pitchFamily="34" charset="0"/>
              </a:defRPr>
            </a:lvl1pPr>
            <a:lvl2pPr marL="457154" indent="0">
              <a:lnSpc>
                <a:spcPts val="1700"/>
              </a:lnSpc>
              <a:buNone/>
              <a:defRPr sz="1400">
                <a:solidFill>
                  <a:srgbClr val="4B4B4B"/>
                </a:solidFill>
                <a:latin typeface="Arial" panose="020B0604020202020204" pitchFamily="34" charset="0"/>
                <a:cs typeface="Arial" panose="020B0604020202020204" pitchFamily="34" charset="0"/>
              </a:defRPr>
            </a:lvl2pPr>
            <a:lvl3pPr marL="914309" indent="0">
              <a:lnSpc>
                <a:spcPts val="1700"/>
              </a:lnSpc>
              <a:buNone/>
              <a:defRPr sz="1400">
                <a:solidFill>
                  <a:srgbClr val="4B4B4B"/>
                </a:solidFill>
                <a:latin typeface="Arial" panose="020B0604020202020204" pitchFamily="34" charset="0"/>
                <a:cs typeface="Arial" panose="020B0604020202020204" pitchFamily="34" charset="0"/>
              </a:defRPr>
            </a:lvl3pPr>
            <a:lvl4pPr marL="1371463" indent="0">
              <a:lnSpc>
                <a:spcPts val="1700"/>
              </a:lnSpc>
              <a:buNone/>
              <a:defRPr sz="1400">
                <a:solidFill>
                  <a:srgbClr val="4B4B4B"/>
                </a:solidFill>
                <a:latin typeface="Arial" panose="020B0604020202020204" pitchFamily="34" charset="0"/>
                <a:cs typeface="Arial" panose="020B0604020202020204" pitchFamily="34" charset="0"/>
              </a:defRPr>
            </a:lvl4pPr>
            <a:lvl5pPr marL="1828617"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59" name="Text Placeholder 14">
            <a:extLst>
              <a:ext uri="{FF2B5EF4-FFF2-40B4-BE49-F238E27FC236}">
                <a16:creationId xmlns:a16="http://schemas.microsoft.com/office/drawing/2014/main" id="{E09D719C-E598-1F42-A9D2-1903F3008133}"/>
              </a:ext>
            </a:extLst>
          </p:cNvPr>
          <p:cNvSpPr>
            <a:spLocks noGrp="1"/>
          </p:cNvSpPr>
          <p:nvPr>
            <p:ph type="body" sz="quarter" idx="24"/>
          </p:nvPr>
        </p:nvSpPr>
        <p:spPr>
          <a:xfrm>
            <a:off x="7647137" y="4004982"/>
            <a:ext cx="3629438" cy="413999"/>
          </a:xfrm>
          <a:prstGeom prst="rect">
            <a:avLst/>
          </a:prstGeom>
          <a:solidFill>
            <a:srgbClr val="16476E"/>
          </a:solidFill>
        </p:spPr>
        <p:txBody>
          <a:bodyPr lIns="0" tIns="0" rIns="0" bIns="0" anchor="ctr" anchorCtr="0">
            <a:noAutofit/>
          </a:bodyPr>
          <a:lstStyle>
            <a:lvl1pPr marL="0" indent="0" algn="ctr">
              <a:lnSpc>
                <a:spcPts val="1700"/>
              </a:lnSpc>
              <a:buNone/>
              <a:defRPr sz="1200" b="0" i="0">
                <a:solidFill>
                  <a:schemeClr val="bg1"/>
                </a:solidFill>
                <a:latin typeface="Montserrat SemiBold" pitchFamily="2" charset="77"/>
                <a:cs typeface="Arial" panose="020B0604020202020204" pitchFamily="34" charset="0"/>
              </a:defRPr>
            </a:lvl1pPr>
            <a:lvl2pPr marL="457154" indent="0">
              <a:lnSpc>
                <a:spcPts val="1700"/>
              </a:lnSpc>
              <a:buNone/>
              <a:defRPr sz="1400">
                <a:solidFill>
                  <a:srgbClr val="4B4B4B"/>
                </a:solidFill>
                <a:latin typeface="Arial" panose="020B0604020202020204" pitchFamily="34" charset="0"/>
                <a:cs typeface="Arial" panose="020B0604020202020204" pitchFamily="34" charset="0"/>
              </a:defRPr>
            </a:lvl2pPr>
            <a:lvl3pPr marL="914309" indent="0">
              <a:lnSpc>
                <a:spcPts val="1700"/>
              </a:lnSpc>
              <a:buNone/>
              <a:defRPr sz="1400">
                <a:solidFill>
                  <a:srgbClr val="4B4B4B"/>
                </a:solidFill>
                <a:latin typeface="Arial" panose="020B0604020202020204" pitchFamily="34" charset="0"/>
                <a:cs typeface="Arial" panose="020B0604020202020204" pitchFamily="34" charset="0"/>
              </a:defRPr>
            </a:lvl3pPr>
            <a:lvl4pPr marL="1371463" indent="0">
              <a:lnSpc>
                <a:spcPts val="1700"/>
              </a:lnSpc>
              <a:buNone/>
              <a:defRPr sz="1400">
                <a:solidFill>
                  <a:srgbClr val="4B4B4B"/>
                </a:solidFill>
                <a:latin typeface="Arial" panose="020B0604020202020204" pitchFamily="34" charset="0"/>
                <a:cs typeface="Arial" panose="020B0604020202020204" pitchFamily="34" charset="0"/>
              </a:defRPr>
            </a:lvl4pPr>
            <a:lvl5pPr marL="1828617"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60" name="Text Placeholder 14">
            <a:extLst>
              <a:ext uri="{FF2B5EF4-FFF2-40B4-BE49-F238E27FC236}">
                <a16:creationId xmlns:a16="http://schemas.microsoft.com/office/drawing/2014/main" id="{D32BE5B8-1D82-2A41-AFFB-C4E4055FFAA1}"/>
              </a:ext>
            </a:extLst>
          </p:cNvPr>
          <p:cNvSpPr>
            <a:spLocks noGrp="1"/>
          </p:cNvSpPr>
          <p:nvPr>
            <p:ph type="body" sz="quarter" idx="25"/>
          </p:nvPr>
        </p:nvSpPr>
        <p:spPr>
          <a:xfrm>
            <a:off x="7647137" y="4454338"/>
            <a:ext cx="3629438" cy="413999"/>
          </a:xfrm>
          <a:prstGeom prst="rect">
            <a:avLst/>
          </a:prstGeom>
          <a:solidFill>
            <a:srgbClr val="2576B7"/>
          </a:solidFill>
        </p:spPr>
        <p:txBody>
          <a:bodyPr lIns="0" tIns="0" rIns="0" bIns="0" anchor="ctr" anchorCtr="0">
            <a:noAutofit/>
          </a:bodyPr>
          <a:lstStyle>
            <a:lvl1pPr marL="0" indent="0" algn="ctr">
              <a:lnSpc>
                <a:spcPts val="1700"/>
              </a:lnSpc>
              <a:buNone/>
              <a:defRPr sz="1200" b="0" i="0">
                <a:solidFill>
                  <a:schemeClr val="bg1"/>
                </a:solidFill>
                <a:latin typeface="Montserrat SemiBold" pitchFamily="2" charset="77"/>
                <a:cs typeface="Arial" panose="020B0604020202020204" pitchFamily="34" charset="0"/>
              </a:defRPr>
            </a:lvl1pPr>
            <a:lvl2pPr marL="457154" indent="0">
              <a:lnSpc>
                <a:spcPts val="1700"/>
              </a:lnSpc>
              <a:buNone/>
              <a:defRPr sz="1400">
                <a:solidFill>
                  <a:srgbClr val="4B4B4B"/>
                </a:solidFill>
                <a:latin typeface="Arial" panose="020B0604020202020204" pitchFamily="34" charset="0"/>
                <a:cs typeface="Arial" panose="020B0604020202020204" pitchFamily="34" charset="0"/>
              </a:defRPr>
            </a:lvl2pPr>
            <a:lvl3pPr marL="914309" indent="0">
              <a:lnSpc>
                <a:spcPts val="1700"/>
              </a:lnSpc>
              <a:buNone/>
              <a:defRPr sz="1400">
                <a:solidFill>
                  <a:srgbClr val="4B4B4B"/>
                </a:solidFill>
                <a:latin typeface="Arial" panose="020B0604020202020204" pitchFamily="34" charset="0"/>
                <a:cs typeface="Arial" panose="020B0604020202020204" pitchFamily="34" charset="0"/>
              </a:defRPr>
            </a:lvl3pPr>
            <a:lvl4pPr marL="1371463" indent="0">
              <a:lnSpc>
                <a:spcPts val="1700"/>
              </a:lnSpc>
              <a:buNone/>
              <a:defRPr sz="1400">
                <a:solidFill>
                  <a:srgbClr val="4B4B4B"/>
                </a:solidFill>
                <a:latin typeface="Arial" panose="020B0604020202020204" pitchFamily="34" charset="0"/>
                <a:cs typeface="Arial" panose="020B0604020202020204" pitchFamily="34" charset="0"/>
              </a:defRPr>
            </a:lvl4pPr>
            <a:lvl5pPr marL="1828617"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61" name="Text Placeholder 14">
            <a:extLst>
              <a:ext uri="{FF2B5EF4-FFF2-40B4-BE49-F238E27FC236}">
                <a16:creationId xmlns:a16="http://schemas.microsoft.com/office/drawing/2014/main" id="{8772DFBE-EF03-9343-AAE3-3C089F7E3230}"/>
              </a:ext>
            </a:extLst>
          </p:cNvPr>
          <p:cNvSpPr>
            <a:spLocks noGrp="1"/>
          </p:cNvSpPr>
          <p:nvPr>
            <p:ph type="body" sz="quarter" idx="26"/>
          </p:nvPr>
        </p:nvSpPr>
        <p:spPr>
          <a:xfrm>
            <a:off x="7647137" y="4903695"/>
            <a:ext cx="3629438" cy="413999"/>
          </a:xfrm>
          <a:prstGeom prst="rect">
            <a:avLst/>
          </a:prstGeom>
          <a:solidFill>
            <a:srgbClr val="2576B7"/>
          </a:solidFill>
        </p:spPr>
        <p:txBody>
          <a:bodyPr lIns="0" tIns="0" rIns="0" bIns="0" anchor="ctr" anchorCtr="0">
            <a:noAutofit/>
          </a:bodyPr>
          <a:lstStyle>
            <a:lvl1pPr marL="0" indent="0" algn="ctr">
              <a:lnSpc>
                <a:spcPts val="1700"/>
              </a:lnSpc>
              <a:buNone/>
              <a:defRPr sz="1200" b="0" i="0">
                <a:solidFill>
                  <a:schemeClr val="bg1"/>
                </a:solidFill>
                <a:latin typeface="Montserrat SemiBold" pitchFamily="2" charset="77"/>
                <a:cs typeface="Arial" panose="020B0604020202020204" pitchFamily="34" charset="0"/>
              </a:defRPr>
            </a:lvl1pPr>
            <a:lvl2pPr marL="457154" indent="0">
              <a:lnSpc>
                <a:spcPts val="1700"/>
              </a:lnSpc>
              <a:buNone/>
              <a:defRPr sz="1400">
                <a:solidFill>
                  <a:srgbClr val="4B4B4B"/>
                </a:solidFill>
                <a:latin typeface="Arial" panose="020B0604020202020204" pitchFamily="34" charset="0"/>
                <a:cs typeface="Arial" panose="020B0604020202020204" pitchFamily="34" charset="0"/>
              </a:defRPr>
            </a:lvl2pPr>
            <a:lvl3pPr marL="914309" indent="0">
              <a:lnSpc>
                <a:spcPts val="1700"/>
              </a:lnSpc>
              <a:buNone/>
              <a:defRPr sz="1400">
                <a:solidFill>
                  <a:srgbClr val="4B4B4B"/>
                </a:solidFill>
                <a:latin typeface="Arial" panose="020B0604020202020204" pitchFamily="34" charset="0"/>
                <a:cs typeface="Arial" panose="020B0604020202020204" pitchFamily="34" charset="0"/>
              </a:defRPr>
            </a:lvl3pPr>
            <a:lvl4pPr marL="1371463" indent="0">
              <a:lnSpc>
                <a:spcPts val="1700"/>
              </a:lnSpc>
              <a:buNone/>
              <a:defRPr sz="1400">
                <a:solidFill>
                  <a:srgbClr val="4B4B4B"/>
                </a:solidFill>
                <a:latin typeface="Arial" panose="020B0604020202020204" pitchFamily="34" charset="0"/>
                <a:cs typeface="Arial" panose="020B0604020202020204" pitchFamily="34" charset="0"/>
              </a:defRPr>
            </a:lvl4pPr>
            <a:lvl5pPr marL="1828617"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63" name="Text Placeholder 14">
            <a:extLst>
              <a:ext uri="{FF2B5EF4-FFF2-40B4-BE49-F238E27FC236}">
                <a16:creationId xmlns:a16="http://schemas.microsoft.com/office/drawing/2014/main" id="{668AF041-2646-BB44-9FCB-DC5E5E798237}"/>
              </a:ext>
            </a:extLst>
          </p:cNvPr>
          <p:cNvSpPr>
            <a:spLocks noGrp="1"/>
          </p:cNvSpPr>
          <p:nvPr>
            <p:ph type="body" sz="quarter" idx="27"/>
          </p:nvPr>
        </p:nvSpPr>
        <p:spPr>
          <a:xfrm>
            <a:off x="9959286" y="5545418"/>
            <a:ext cx="1342242" cy="363070"/>
          </a:xfrm>
          <a:prstGeom prst="rect">
            <a:avLst/>
          </a:prstGeom>
        </p:spPr>
        <p:txBody>
          <a:bodyPr lIns="0" tIns="0" rIns="0" bIns="0">
            <a:noAutofit/>
          </a:bodyPr>
          <a:lstStyle>
            <a:lvl1pPr marL="0" indent="0" algn="l">
              <a:lnSpc>
                <a:spcPct val="100000"/>
              </a:lnSpc>
              <a:buNone/>
              <a:defRPr sz="1000" b="0" i="0">
                <a:solidFill>
                  <a:srgbClr val="000000"/>
                </a:solidFill>
                <a:latin typeface="Roboto Condensed Light" panose="02000000000000000000" pitchFamily="2" charset="0"/>
                <a:cs typeface="Arial Narrow" panose="020B0604020202020204" pitchFamily="34" charset="0"/>
              </a:defRPr>
            </a:lvl1pPr>
            <a:lvl2pPr marL="457154" indent="0">
              <a:lnSpc>
                <a:spcPts val="1700"/>
              </a:lnSpc>
              <a:buNone/>
              <a:defRPr sz="1400">
                <a:solidFill>
                  <a:srgbClr val="4B4B4B"/>
                </a:solidFill>
                <a:latin typeface="Arial" panose="020B0604020202020204" pitchFamily="34" charset="0"/>
                <a:cs typeface="Arial" panose="020B0604020202020204" pitchFamily="34" charset="0"/>
              </a:defRPr>
            </a:lvl2pPr>
            <a:lvl3pPr marL="914309" indent="0">
              <a:lnSpc>
                <a:spcPts val="1700"/>
              </a:lnSpc>
              <a:buNone/>
              <a:defRPr sz="1400">
                <a:solidFill>
                  <a:srgbClr val="4B4B4B"/>
                </a:solidFill>
                <a:latin typeface="Arial" panose="020B0604020202020204" pitchFamily="34" charset="0"/>
                <a:cs typeface="Arial" panose="020B0604020202020204" pitchFamily="34" charset="0"/>
              </a:defRPr>
            </a:lvl3pPr>
            <a:lvl4pPr marL="1371463" indent="0">
              <a:lnSpc>
                <a:spcPts val="1700"/>
              </a:lnSpc>
              <a:buNone/>
              <a:defRPr sz="1400">
                <a:solidFill>
                  <a:srgbClr val="4B4B4B"/>
                </a:solidFill>
                <a:latin typeface="Arial" panose="020B0604020202020204" pitchFamily="34" charset="0"/>
                <a:cs typeface="Arial" panose="020B0604020202020204" pitchFamily="34" charset="0"/>
              </a:defRPr>
            </a:lvl4pPr>
            <a:lvl5pPr marL="1828617"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1" name="Text Placeholder 14">
            <a:extLst>
              <a:ext uri="{FF2B5EF4-FFF2-40B4-BE49-F238E27FC236}">
                <a16:creationId xmlns:a16="http://schemas.microsoft.com/office/drawing/2014/main" id="{632DA5D6-4B5D-374C-8DA0-06C05A352A7F}"/>
              </a:ext>
            </a:extLst>
          </p:cNvPr>
          <p:cNvSpPr>
            <a:spLocks noGrp="1"/>
          </p:cNvSpPr>
          <p:nvPr>
            <p:ph type="body" sz="quarter" idx="31" hasCustomPrompt="1"/>
          </p:nvPr>
        </p:nvSpPr>
        <p:spPr>
          <a:xfrm>
            <a:off x="381744" y="5157693"/>
            <a:ext cx="3763892" cy="466166"/>
          </a:xfrm>
          <a:prstGeom prst="rect">
            <a:avLst/>
          </a:prstGeom>
        </p:spPr>
        <p:txBody>
          <a:bodyPr lIns="0" tIns="0" rIns="0" bIns="0">
            <a:noAutofit/>
          </a:bodyPr>
          <a:lstStyle>
            <a:lvl1pPr marL="0" indent="0" algn="l">
              <a:lnSpc>
                <a:spcPct val="90000"/>
              </a:lnSpc>
              <a:buNone/>
              <a:defRPr sz="1600" b="0" i="0">
                <a:solidFill>
                  <a:srgbClr val="2576B7"/>
                </a:solidFill>
                <a:latin typeface="Exo" panose="02000503000000000000" pitchFamily="2" charset="77"/>
                <a:cs typeface="Arial" panose="020B0604020202020204" pitchFamily="34" charset="0"/>
              </a:defRPr>
            </a:lvl1pPr>
            <a:lvl2pPr marL="457154" indent="0">
              <a:lnSpc>
                <a:spcPts val="1700"/>
              </a:lnSpc>
              <a:buNone/>
              <a:defRPr sz="1400">
                <a:solidFill>
                  <a:srgbClr val="4B4B4B"/>
                </a:solidFill>
                <a:latin typeface="Arial" panose="020B0604020202020204" pitchFamily="34" charset="0"/>
                <a:cs typeface="Arial" panose="020B0604020202020204" pitchFamily="34" charset="0"/>
              </a:defRPr>
            </a:lvl2pPr>
            <a:lvl3pPr marL="914309" indent="0">
              <a:lnSpc>
                <a:spcPts val="1700"/>
              </a:lnSpc>
              <a:buNone/>
              <a:defRPr sz="1400">
                <a:solidFill>
                  <a:srgbClr val="4B4B4B"/>
                </a:solidFill>
                <a:latin typeface="Arial" panose="020B0604020202020204" pitchFamily="34" charset="0"/>
                <a:cs typeface="Arial" panose="020B0604020202020204" pitchFamily="34" charset="0"/>
              </a:defRPr>
            </a:lvl3pPr>
            <a:lvl4pPr marL="1371463" indent="0">
              <a:lnSpc>
                <a:spcPts val="1700"/>
              </a:lnSpc>
              <a:buNone/>
              <a:defRPr sz="1400">
                <a:solidFill>
                  <a:srgbClr val="4B4B4B"/>
                </a:solidFill>
                <a:latin typeface="Arial" panose="020B0604020202020204" pitchFamily="34" charset="0"/>
                <a:cs typeface="Arial" panose="020B0604020202020204" pitchFamily="34" charset="0"/>
              </a:defRPr>
            </a:lvl4pPr>
            <a:lvl5pPr marL="1828617"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Results</a:t>
            </a:r>
          </a:p>
        </p:txBody>
      </p:sp>
      <p:sp>
        <p:nvSpPr>
          <p:cNvPr id="22" name="Text Placeholder 11">
            <a:extLst>
              <a:ext uri="{FF2B5EF4-FFF2-40B4-BE49-F238E27FC236}">
                <a16:creationId xmlns:a16="http://schemas.microsoft.com/office/drawing/2014/main" id="{D99FFE4F-9691-A64B-AC9F-F3ECB412E67D}"/>
              </a:ext>
            </a:extLst>
          </p:cNvPr>
          <p:cNvSpPr>
            <a:spLocks noGrp="1"/>
          </p:cNvSpPr>
          <p:nvPr>
            <p:ph type="body" sz="quarter" idx="11"/>
          </p:nvPr>
        </p:nvSpPr>
        <p:spPr>
          <a:xfrm>
            <a:off x="367609" y="1998140"/>
            <a:ext cx="5246648" cy="364061"/>
          </a:xfrm>
          <a:prstGeom prst="rect">
            <a:avLst/>
          </a:prstGeom>
        </p:spPr>
        <p:txBody>
          <a:bodyPr lIns="0" tIns="0" rIns="0" bIns="0">
            <a:noAutofit/>
          </a:bodyPr>
          <a:lstStyle>
            <a:lvl1pPr marL="0" indent="0">
              <a:lnSpc>
                <a:spcPct val="90000"/>
              </a:lnSpc>
              <a:buNone/>
              <a:defRPr sz="2000" b="1" i="0" spc="0">
                <a:solidFill>
                  <a:srgbClr val="717272"/>
                </a:solidFill>
                <a:latin typeface="Montserrat" pitchFamily="2" charset="77"/>
                <a:cs typeface="Arial" panose="020B0604020202020204" pitchFamily="34" charset="0"/>
              </a:defRPr>
            </a:lvl1pPr>
            <a:lvl2pPr marL="457154" indent="0">
              <a:lnSpc>
                <a:spcPts val="2400"/>
              </a:lnSpc>
              <a:buNone/>
              <a:defRPr sz="2000">
                <a:solidFill>
                  <a:srgbClr val="848585"/>
                </a:solidFill>
                <a:latin typeface="Arial" panose="020B0604020202020204" pitchFamily="34" charset="0"/>
                <a:cs typeface="Arial" panose="020B0604020202020204" pitchFamily="34" charset="0"/>
              </a:defRPr>
            </a:lvl2pPr>
            <a:lvl3pPr marL="914309" indent="0">
              <a:lnSpc>
                <a:spcPts val="2400"/>
              </a:lnSpc>
              <a:buNone/>
              <a:defRPr sz="2000">
                <a:solidFill>
                  <a:srgbClr val="848585"/>
                </a:solidFill>
                <a:latin typeface="Arial" panose="020B0604020202020204" pitchFamily="34" charset="0"/>
                <a:cs typeface="Arial" panose="020B0604020202020204" pitchFamily="34" charset="0"/>
              </a:defRPr>
            </a:lvl3pPr>
            <a:lvl4pPr marL="1371463" indent="0">
              <a:lnSpc>
                <a:spcPts val="2400"/>
              </a:lnSpc>
              <a:buNone/>
              <a:defRPr sz="2000">
                <a:solidFill>
                  <a:srgbClr val="848585"/>
                </a:solidFill>
                <a:latin typeface="Arial" panose="020B0604020202020204" pitchFamily="34" charset="0"/>
                <a:cs typeface="Arial" panose="020B0604020202020204" pitchFamily="34" charset="0"/>
              </a:defRPr>
            </a:lvl4pPr>
            <a:lvl5pPr marL="1828617"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Text Placeholder 4">
            <a:extLst>
              <a:ext uri="{FF2B5EF4-FFF2-40B4-BE49-F238E27FC236}">
                <a16:creationId xmlns:a16="http://schemas.microsoft.com/office/drawing/2014/main" id="{0EA0FFF8-F61B-EC44-B4DB-C862F0CA1FB3}"/>
              </a:ext>
            </a:extLst>
          </p:cNvPr>
          <p:cNvSpPr>
            <a:spLocks noGrp="1"/>
          </p:cNvSpPr>
          <p:nvPr>
            <p:ph type="body" sz="quarter" idx="32"/>
          </p:nvPr>
        </p:nvSpPr>
        <p:spPr>
          <a:xfrm>
            <a:off x="371427" y="2412623"/>
            <a:ext cx="5688859" cy="2605945"/>
          </a:xfrm>
          <a:prstGeom prst="rect">
            <a:avLst/>
          </a:prstGeom>
        </p:spPr>
        <p:txBody>
          <a:bodyPr lIns="0" tIns="0" rIns="0" bIns="0" numCol="1" spcCol="292608"/>
          <a:lstStyle>
            <a:lvl1pPr marL="179370" indent="-17937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587" indent="-171433">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8916" indent="-17460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245" indent="-177782">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050" indent="-171433">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4">
            <a:extLst>
              <a:ext uri="{FF2B5EF4-FFF2-40B4-BE49-F238E27FC236}">
                <a16:creationId xmlns:a16="http://schemas.microsoft.com/office/drawing/2014/main" id="{CDAEF467-C38A-4640-8685-AE1876532B8F}"/>
              </a:ext>
            </a:extLst>
          </p:cNvPr>
          <p:cNvSpPr>
            <a:spLocks noGrp="1"/>
          </p:cNvSpPr>
          <p:nvPr>
            <p:ph type="body" sz="quarter" idx="33"/>
          </p:nvPr>
        </p:nvSpPr>
        <p:spPr>
          <a:xfrm>
            <a:off x="371427" y="5410201"/>
            <a:ext cx="5688859" cy="799214"/>
          </a:xfrm>
          <a:prstGeom prst="rect">
            <a:avLst/>
          </a:prstGeom>
        </p:spPr>
        <p:txBody>
          <a:bodyPr lIns="0" tIns="0" rIns="0" bIns="0" numCol="1" spcCol="292608"/>
          <a:lstStyle>
            <a:lvl1pPr marL="179370" indent="-17937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587" indent="-171433">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8916" indent="-17460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245" indent="-177782">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050" indent="-171433">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lide Number Placeholder 2">
            <a:extLst>
              <a:ext uri="{FF2B5EF4-FFF2-40B4-BE49-F238E27FC236}">
                <a16:creationId xmlns:a16="http://schemas.microsoft.com/office/drawing/2014/main" id="{2B0F5957-0510-4860-B769-1912D619C110}"/>
              </a:ext>
            </a:extLst>
          </p:cNvPr>
          <p:cNvSpPr>
            <a:spLocks noGrp="1"/>
          </p:cNvSpPr>
          <p:nvPr>
            <p:ph type="sldNum" sz="quarter" idx="10"/>
          </p:nvPr>
        </p:nvSpPr>
        <p:spPr>
          <a:xfrm>
            <a:off x="9648350" y="6453854"/>
            <a:ext cx="2240414" cy="121252"/>
          </a:xfrm>
        </p:spPr>
        <p:txBody>
          <a:bodyPr>
            <a:noAutofit/>
          </a:bodyPr>
          <a:lstStyle/>
          <a:p>
            <a:pPr marL="7700">
              <a:spcBef>
                <a:spcPts val="161"/>
              </a:spcBef>
              <a:tabLst>
                <a:tab pos="1309472" algn="l"/>
              </a:tabLst>
            </a:pPr>
            <a:r>
              <a:rPr lang="en-CA" dirty="0"/>
              <a:t>Info-Tech Research Group   |   </a:t>
            </a:r>
            <a:fld id="{81D60167-4931-47E6-BA6A-407CBD079E47}" type="slidenum">
              <a:rPr smtClean="0">
                <a:cs typeface="Arial" panose="020B0604020202020204" pitchFamily="34" charset="0"/>
              </a:rPr>
              <a:pPr marL="7700">
                <a:spcBef>
                  <a:spcPts val="161"/>
                </a:spcBef>
                <a:tabLst>
                  <a:tab pos="1309472" algn="l"/>
                </a:tabLst>
              </a:pPr>
              <a:t>‹#›</a:t>
            </a:fld>
            <a:endParaRPr dirty="0">
              <a:cs typeface="Arial" panose="020B0604020202020204" pitchFamily="34" charset="0"/>
            </a:endParaRPr>
          </a:p>
        </p:txBody>
      </p:sp>
    </p:spTree>
    <p:extLst>
      <p:ext uri="{BB962C8B-B14F-4D97-AF65-F5344CB8AC3E}">
        <p14:creationId xmlns:p14="http://schemas.microsoft.com/office/powerpoint/2010/main" val="4029844863"/>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ontent Slide-blue-leftSidebar">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5251699" y="1648758"/>
            <a:ext cx="5686246"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154" indent="0">
              <a:lnSpc>
                <a:spcPts val="2400"/>
              </a:lnSpc>
              <a:buNone/>
              <a:defRPr sz="2000">
                <a:solidFill>
                  <a:srgbClr val="848585"/>
                </a:solidFill>
                <a:latin typeface="Arial" panose="020B0604020202020204" pitchFamily="34" charset="0"/>
                <a:cs typeface="Arial" panose="020B0604020202020204" pitchFamily="34" charset="0"/>
              </a:defRPr>
            </a:lvl2pPr>
            <a:lvl3pPr marL="914309" indent="0">
              <a:lnSpc>
                <a:spcPts val="2400"/>
              </a:lnSpc>
              <a:buNone/>
              <a:defRPr sz="2000">
                <a:solidFill>
                  <a:srgbClr val="848585"/>
                </a:solidFill>
                <a:latin typeface="Arial" panose="020B0604020202020204" pitchFamily="34" charset="0"/>
                <a:cs typeface="Arial" panose="020B0604020202020204" pitchFamily="34" charset="0"/>
              </a:defRPr>
            </a:lvl3pPr>
            <a:lvl4pPr marL="1371463" indent="0">
              <a:lnSpc>
                <a:spcPts val="2400"/>
              </a:lnSpc>
              <a:buNone/>
              <a:defRPr sz="2000">
                <a:solidFill>
                  <a:srgbClr val="848585"/>
                </a:solidFill>
                <a:latin typeface="Arial" panose="020B0604020202020204" pitchFamily="34" charset="0"/>
                <a:cs typeface="Arial" panose="020B0604020202020204" pitchFamily="34" charset="0"/>
              </a:defRPr>
            </a:lvl4pPr>
            <a:lvl5pPr marL="1828617"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5231719" y="530021"/>
            <a:ext cx="4966394" cy="1130188"/>
          </a:xfrm>
        </p:spPr>
        <p:txBody>
          <a:bodyPr>
            <a:noAutofit/>
          </a:bodyPr>
          <a:lstStyle>
            <a:lvl1pPr>
              <a:lnSpc>
                <a:spcPct val="90000"/>
              </a:lnSpc>
              <a:defRPr b="0" i="0"/>
            </a:lvl1pPr>
          </a:lstStyle>
          <a:p>
            <a:r>
              <a:rPr lang="en-US"/>
              <a:t>Click to edit Master title style</a:t>
            </a:r>
          </a:p>
        </p:txBody>
      </p:sp>
      <p:sp>
        <p:nvSpPr>
          <p:cNvPr id="8" name="Rectangle 7">
            <a:extLst>
              <a:ext uri="{FF2B5EF4-FFF2-40B4-BE49-F238E27FC236}">
                <a16:creationId xmlns:a16="http://schemas.microsoft.com/office/drawing/2014/main" id="{F2D5BCB0-D6FF-CC4C-92CC-90D104D4F343}"/>
              </a:ext>
            </a:extLst>
          </p:cNvPr>
          <p:cNvSpPr/>
          <p:nvPr userDrawn="1"/>
        </p:nvSpPr>
        <p:spPr>
          <a:xfrm>
            <a:off x="0" y="0"/>
            <a:ext cx="4260295" cy="6858000"/>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1800" dirty="0">
              <a:solidFill>
                <a:srgbClr val="1E5E92"/>
              </a:solidFill>
              <a:latin typeface="Roboto Condensed Light" panose="02000000000000000000" pitchFamily="2" charset="0"/>
            </a:endParaRPr>
          </a:p>
        </p:txBody>
      </p:sp>
      <p:sp>
        <p:nvSpPr>
          <p:cNvPr id="9" name="Text Placeholder 11">
            <a:extLst>
              <a:ext uri="{FF2B5EF4-FFF2-40B4-BE49-F238E27FC236}">
                <a16:creationId xmlns:a16="http://schemas.microsoft.com/office/drawing/2014/main" id="{2FD860C3-79CC-434D-9984-9C39951BAE42}"/>
              </a:ext>
            </a:extLst>
          </p:cNvPr>
          <p:cNvSpPr>
            <a:spLocks noGrp="1"/>
          </p:cNvSpPr>
          <p:nvPr>
            <p:ph type="body" sz="quarter" idx="14"/>
          </p:nvPr>
        </p:nvSpPr>
        <p:spPr>
          <a:xfrm>
            <a:off x="367609" y="952500"/>
            <a:ext cx="3289515" cy="5367277"/>
          </a:xfrm>
          <a:prstGeom prst="rect">
            <a:avLst/>
          </a:prstGeom>
        </p:spPr>
        <p:txBody>
          <a:bodyPr lIns="0" tIns="0" rIns="0" bIns="0" anchor="ctr" anchorCtr="0">
            <a:noAutofit/>
          </a:bodyPr>
          <a:lstStyle>
            <a:lvl1pPr marL="0" indent="0">
              <a:lnSpc>
                <a:spcPct val="110000"/>
              </a:lnSpc>
              <a:buNone/>
              <a:defRPr sz="2000" b="0" i="0" spc="0">
                <a:solidFill>
                  <a:schemeClr val="bg1"/>
                </a:solidFill>
                <a:latin typeface="Montserrat" pitchFamily="2" charset="77"/>
                <a:cs typeface="Arial" panose="020B0604020202020204" pitchFamily="34" charset="0"/>
              </a:defRPr>
            </a:lvl1pPr>
            <a:lvl2pPr marL="457154" indent="0">
              <a:lnSpc>
                <a:spcPts val="2400"/>
              </a:lnSpc>
              <a:buNone/>
              <a:defRPr sz="2000">
                <a:solidFill>
                  <a:srgbClr val="848585"/>
                </a:solidFill>
                <a:latin typeface="Arial" panose="020B0604020202020204" pitchFamily="34" charset="0"/>
                <a:cs typeface="Arial" panose="020B0604020202020204" pitchFamily="34" charset="0"/>
              </a:defRPr>
            </a:lvl2pPr>
            <a:lvl3pPr marL="914309" indent="0">
              <a:lnSpc>
                <a:spcPts val="2400"/>
              </a:lnSpc>
              <a:buNone/>
              <a:defRPr sz="2000">
                <a:solidFill>
                  <a:srgbClr val="848585"/>
                </a:solidFill>
                <a:latin typeface="Arial" panose="020B0604020202020204" pitchFamily="34" charset="0"/>
                <a:cs typeface="Arial" panose="020B0604020202020204" pitchFamily="34" charset="0"/>
              </a:defRPr>
            </a:lvl3pPr>
            <a:lvl4pPr marL="1371463" indent="0">
              <a:lnSpc>
                <a:spcPts val="2400"/>
              </a:lnSpc>
              <a:buNone/>
              <a:defRPr sz="2000">
                <a:solidFill>
                  <a:srgbClr val="848585"/>
                </a:solidFill>
                <a:latin typeface="Arial" panose="020B0604020202020204" pitchFamily="34" charset="0"/>
                <a:cs typeface="Arial" panose="020B0604020202020204" pitchFamily="34" charset="0"/>
              </a:defRPr>
            </a:lvl4pPr>
            <a:lvl5pPr marL="1828617"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4">
            <a:extLst>
              <a:ext uri="{FF2B5EF4-FFF2-40B4-BE49-F238E27FC236}">
                <a16:creationId xmlns:a16="http://schemas.microsoft.com/office/drawing/2014/main" id="{BFD1FFC3-1E5E-9546-8506-BC69F33F92C0}"/>
              </a:ext>
            </a:extLst>
          </p:cNvPr>
          <p:cNvSpPr>
            <a:spLocks noGrp="1"/>
          </p:cNvSpPr>
          <p:nvPr>
            <p:ph type="body" sz="quarter" idx="33"/>
          </p:nvPr>
        </p:nvSpPr>
        <p:spPr>
          <a:xfrm>
            <a:off x="5231718" y="2518948"/>
            <a:ext cx="6660283" cy="3275796"/>
          </a:xfrm>
          <a:prstGeom prst="rect">
            <a:avLst/>
          </a:prstGeom>
        </p:spPr>
        <p:txBody>
          <a:bodyPr lIns="0" tIns="0" rIns="0" bIns="0" numCol="1" spcCol="292608"/>
          <a:lstStyle>
            <a:lvl1pPr marL="179370" indent="-17937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587" indent="-171433">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8916" indent="-17460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245" indent="-177782">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050" indent="-171433">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2">
            <a:extLst>
              <a:ext uri="{FF2B5EF4-FFF2-40B4-BE49-F238E27FC236}">
                <a16:creationId xmlns:a16="http://schemas.microsoft.com/office/drawing/2014/main" id="{D9ABC4F7-EDEF-4057-9567-195D3428D070}"/>
              </a:ext>
            </a:extLst>
          </p:cNvPr>
          <p:cNvSpPr>
            <a:spLocks noGrp="1"/>
          </p:cNvSpPr>
          <p:nvPr>
            <p:ph type="sldNum" sz="quarter" idx="10"/>
          </p:nvPr>
        </p:nvSpPr>
        <p:spPr>
          <a:xfrm>
            <a:off x="9648350" y="6453854"/>
            <a:ext cx="2240414" cy="121252"/>
          </a:xfrm>
        </p:spPr>
        <p:txBody>
          <a:bodyPr>
            <a:noAutofit/>
          </a:bodyPr>
          <a:lstStyle/>
          <a:p>
            <a:pPr marL="7700">
              <a:spcBef>
                <a:spcPts val="161"/>
              </a:spcBef>
              <a:tabLst>
                <a:tab pos="1309472" algn="l"/>
              </a:tabLst>
            </a:pPr>
            <a:r>
              <a:rPr lang="en-CA" dirty="0"/>
              <a:t>Info-Tech Research Group   |   </a:t>
            </a:r>
            <a:fld id="{81D60167-4931-47E6-BA6A-407CBD079E47}" type="slidenum">
              <a:rPr smtClean="0">
                <a:cs typeface="Arial" panose="020B0604020202020204" pitchFamily="34" charset="0"/>
              </a:rPr>
              <a:pPr marL="7700">
                <a:spcBef>
                  <a:spcPts val="161"/>
                </a:spcBef>
                <a:tabLst>
                  <a:tab pos="1309472" algn="l"/>
                </a:tabLst>
              </a:pPr>
              <a:t>‹#›</a:t>
            </a:fld>
            <a:endParaRPr dirty="0">
              <a:cs typeface="Arial" panose="020B0604020202020204" pitchFamily="34" charset="0"/>
            </a:endParaRPr>
          </a:p>
        </p:txBody>
      </p:sp>
    </p:spTree>
    <p:extLst>
      <p:ext uri="{BB962C8B-B14F-4D97-AF65-F5344CB8AC3E}">
        <p14:creationId xmlns:p14="http://schemas.microsoft.com/office/powerpoint/2010/main" val="3208586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Light-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073C0FF6-D442-914B-9216-4F54FD61656B}"/>
              </a:ext>
            </a:extLst>
          </p:cNvPr>
          <p:cNvSpPr>
            <a:spLocks noGrp="1"/>
          </p:cNvSpPr>
          <p:nvPr>
            <p:ph type="body" sz="quarter" idx="10" hasCustomPrompt="1"/>
          </p:nvPr>
        </p:nvSpPr>
        <p:spPr>
          <a:xfrm>
            <a:off x="650790" y="1391732"/>
            <a:ext cx="7384883" cy="1306512"/>
          </a:xfrm>
          <a:prstGeom prst="rect">
            <a:avLst/>
          </a:prstGeom>
        </p:spPr>
        <p:txBody>
          <a:bodyPr/>
          <a:lstStyle>
            <a:lvl1pPr>
              <a:lnSpc>
                <a:spcPct val="90000"/>
              </a:lnSpc>
              <a:defRPr sz="4400" b="1" i="0">
                <a:solidFill>
                  <a:srgbClr val="2576B7"/>
                </a:solidFill>
                <a:latin typeface="Montserrat SemiBold" pitchFamily="2" charset="77"/>
              </a:defRPr>
            </a:lvl1pPr>
            <a:lvl2pPr>
              <a:defRPr sz="4400" b="1" i="0">
                <a:solidFill>
                  <a:schemeClr val="bg1"/>
                </a:solidFill>
                <a:latin typeface="Montserrat SemiBold" pitchFamily="2" charset="77"/>
              </a:defRPr>
            </a:lvl2pPr>
            <a:lvl3pPr>
              <a:defRPr sz="4400" b="1" i="0">
                <a:solidFill>
                  <a:schemeClr val="bg1"/>
                </a:solidFill>
                <a:latin typeface="Montserrat SemiBold" pitchFamily="2" charset="77"/>
              </a:defRPr>
            </a:lvl3pPr>
            <a:lvl4pPr>
              <a:defRPr sz="4400" b="1" i="0">
                <a:solidFill>
                  <a:schemeClr val="bg1"/>
                </a:solidFill>
                <a:latin typeface="Montserrat SemiBold" pitchFamily="2" charset="77"/>
              </a:defRPr>
            </a:lvl4pPr>
            <a:lvl5pPr>
              <a:defRPr sz="4400" b="1" i="0">
                <a:solidFill>
                  <a:schemeClr val="bg1"/>
                </a:solidFill>
                <a:latin typeface="Montserrat SemiBold" pitchFamily="2" charset="77"/>
              </a:defRPr>
            </a:lvl5pPr>
          </a:lstStyle>
          <a:p>
            <a:pPr lvl="0"/>
            <a:r>
              <a:rPr lang="en-US"/>
              <a:t>Observe the Evolution of Quantum Capacity</a:t>
            </a:r>
          </a:p>
        </p:txBody>
      </p:sp>
      <p:sp>
        <p:nvSpPr>
          <p:cNvPr id="7" name="Text Placeholder 12">
            <a:extLst>
              <a:ext uri="{FF2B5EF4-FFF2-40B4-BE49-F238E27FC236}">
                <a16:creationId xmlns:a16="http://schemas.microsoft.com/office/drawing/2014/main" id="{94761424-CE03-6649-A81F-2565BD8C3796}"/>
              </a:ext>
            </a:extLst>
          </p:cNvPr>
          <p:cNvSpPr>
            <a:spLocks noGrp="1"/>
          </p:cNvSpPr>
          <p:nvPr>
            <p:ph type="body" sz="quarter" idx="11" hasCustomPrompt="1"/>
          </p:nvPr>
        </p:nvSpPr>
        <p:spPr>
          <a:xfrm>
            <a:off x="650790" y="2794291"/>
            <a:ext cx="5702883" cy="1893887"/>
          </a:xfrm>
          <a:prstGeom prst="rect">
            <a:avLst/>
          </a:prstGeom>
        </p:spPr>
        <p:txBody>
          <a:bodyPr/>
          <a:lstStyle>
            <a:lvl1pPr>
              <a:lnSpc>
                <a:spcPct val="100000"/>
              </a:lnSpc>
              <a:defRPr sz="2400" b="0" i="0">
                <a:solidFill>
                  <a:srgbClr val="858585"/>
                </a:solidFill>
                <a:latin typeface="Exo Light" pitchFamily="2" charset="77"/>
              </a:defRPr>
            </a:lvl1pPr>
            <a:lvl2pPr>
              <a:defRPr sz="3000" b="0" i="0">
                <a:solidFill>
                  <a:schemeClr val="bg1"/>
                </a:solidFill>
                <a:latin typeface="Exo Light" pitchFamily="2" charset="77"/>
              </a:defRPr>
            </a:lvl2pPr>
            <a:lvl3pPr>
              <a:defRPr sz="3000" b="0" i="0">
                <a:solidFill>
                  <a:schemeClr val="bg1"/>
                </a:solidFill>
                <a:latin typeface="Exo Light" pitchFamily="2" charset="77"/>
              </a:defRPr>
            </a:lvl3pPr>
            <a:lvl4pPr>
              <a:defRPr sz="3000" b="0" i="0">
                <a:solidFill>
                  <a:schemeClr val="bg1"/>
                </a:solidFill>
                <a:latin typeface="Exo Light" pitchFamily="2" charset="77"/>
              </a:defRPr>
            </a:lvl4pPr>
            <a:lvl5pPr>
              <a:defRPr sz="3000" b="0" i="0">
                <a:solidFill>
                  <a:schemeClr val="bg1"/>
                </a:solidFill>
                <a:latin typeface="Exo Light" pitchFamily="2" charset="77"/>
              </a:defRPr>
            </a:lvl5pPr>
          </a:lstStyle>
          <a:p>
            <a:pPr lvl="0"/>
            <a:r>
              <a:rPr lang="en-US"/>
              <a:t>Keep track of a transformational technology as it evolves.</a:t>
            </a:r>
          </a:p>
        </p:txBody>
      </p:sp>
    </p:spTree>
    <p:extLst>
      <p:ext uri="{BB962C8B-B14F-4D97-AF65-F5344CB8AC3E}">
        <p14:creationId xmlns:p14="http://schemas.microsoft.com/office/powerpoint/2010/main" val="1811747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ackCover-Light-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B9BD9F-7A9F-7349-BC43-F51F09199BF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25437" y="3195535"/>
            <a:ext cx="2341128" cy="466933"/>
          </a:xfrm>
          <a:prstGeom prst="rect">
            <a:avLst/>
          </a:prstGeom>
        </p:spPr>
      </p:pic>
    </p:spTree>
    <p:extLst>
      <p:ext uri="{BB962C8B-B14F-4D97-AF65-F5344CB8AC3E}">
        <p14:creationId xmlns:p14="http://schemas.microsoft.com/office/powerpoint/2010/main" val="4248296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ueprint Overview">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060" y="530021"/>
            <a:ext cx="5409381" cy="1130188"/>
          </a:xfrm>
        </p:spPr>
        <p:txBody>
          <a:bodyPr>
            <a:noAutofit/>
          </a:bodyPr>
          <a:lstStyle>
            <a:lvl1pPr>
              <a:defRPr b="0" i="0">
                <a:solidFill>
                  <a:srgbClr val="717272"/>
                </a:solidFill>
              </a:defRPr>
            </a:lvl1pPr>
          </a:lstStyle>
          <a:p>
            <a:r>
              <a:rPr lang="en-US"/>
              <a:t>Click to edit Master title style</a:t>
            </a:r>
          </a:p>
        </p:txBody>
      </p:sp>
      <p:sp>
        <p:nvSpPr>
          <p:cNvPr id="15" name="Text Placeholder 13">
            <a:extLst>
              <a:ext uri="{FF2B5EF4-FFF2-40B4-BE49-F238E27FC236}">
                <a16:creationId xmlns:a16="http://schemas.microsoft.com/office/drawing/2014/main" id="{74424E38-EBD1-9942-88D3-BFBB97FDAA1A}"/>
              </a:ext>
            </a:extLst>
          </p:cNvPr>
          <p:cNvSpPr>
            <a:spLocks noGrp="1"/>
          </p:cNvSpPr>
          <p:nvPr>
            <p:ph type="body" sz="quarter" idx="10"/>
          </p:nvPr>
        </p:nvSpPr>
        <p:spPr>
          <a:xfrm>
            <a:off x="7176154" y="1085064"/>
            <a:ext cx="4655719" cy="726888"/>
          </a:xfrm>
          <a:prstGeom prst="rect">
            <a:avLst/>
          </a:prstGeom>
        </p:spPr>
        <p:txBody>
          <a:bodyPr lIns="0" tIns="0" rIns="0" bIns="0">
            <a:noAutofit/>
          </a:bodyPr>
          <a:lstStyle>
            <a:lvl1pPr marL="0" indent="0">
              <a:lnSpc>
                <a:spcPts val="1500"/>
              </a:lnSpc>
              <a:buNone/>
              <a:defRPr sz="1200" b="0" i="0">
                <a:solidFill>
                  <a:srgbClr val="2576B7"/>
                </a:solidFill>
                <a:latin typeface="Montserrat SemiBold" pitchFamily="2" charset="77"/>
                <a:cs typeface="Arial" panose="020B0604020202020204" pitchFamily="34" charset="0"/>
              </a:defRPr>
            </a:lvl1pPr>
          </a:lstStyle>
          <a:p>
            <a:pPr lvl="0"/>
            <a:r>
              <a:rPr lang="en-US"/>
              <a:t>Click to edit Master text styles</a:t>
            </a:r>
          </a:p>
        </p:txBody>
      </p:sp>
      <p:sp>
        <p:nvSpPr>
          <p:cNvPr id="6" name="Holder 6">
            <a:extLst>
              <a:ext uri="{FF2B5EF4-FFF2-40B4-BE49-F238E27FC236}">
                <a16:creationId xmlns:a16="http://schemas.microsoft.com/office/drawing/2014/main" id="{E27C7C5D-B4D1-3448-AB49-900C58F256A6}"/>
              </a:ext>
            </a:extLst>
          </p:cNvPr>
          <p:cNvSpPr>
            <a:spLocks noGrp="1"/>
          </p:cNvSpPr>
          <p:nvPr>
            <p:ph type="sldNum" sz="quarter" idx="4"/>
          </p:nvPr>
        </p:nvSpPr>
        <p:spPr>
          <a:xfrm>
            <a:off x="9648350" y="6453854"/>
            <a:ext cx="2240414"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700">
              <a:spcBef>
                <a:spcPts val="161"/>
              </a:spcBef>
              <a:tabLst>
                <a:tab pos="1309472" algn="l"/>
              </a:tabLst>
            </a:pPr>
            <a:r>
              <a:rPr lang="en-CA" spc="-18" dirty="0"/>
              <a:t>Info-</a:t>
            </a:r>
            <a:r>
              <a:rPr lang="en-CA" spc="-103" dirty="0"/>
              <a:t>T</a:t>
            </a:r>
            <a:r>
              <a:rPr lang="en-CA" spc="-15" dirty="0"/>
              <a:t>ec</a:t>
            </a:r>
            <a:r>
              <a:rPr lang="en-CA" spc="6" dirty="0"/>
              <a:t>h</a:t>
            </a:r>
            <a:r>
              <a:rPr lang="en-CA" spc="-39" dirty="0"/>
              <a:t> </a:t>
            </a:r>
            <a:r>
              <a:rPr lang="en-CA" spc="-15" dirty="0"/>
              <a:t>Researc</a:t>
            </a:r>
            <a:r>
              <a:rPr lang="en-CA" spc="6" dirty="0"/>
              <a:t>h</a:t>
            </a:r>
            <a:r>
              <a:rPr lang="en-CA" spc="-39" dirty="0"/>
              <a:t> </a:t>
            </a:r>
            <a:r>
              <a:rPr lang="en-CA" spc="-15" dirty="0"/>
              <a:t>Grou</a:t>
            </a:r>
            <a:r>
              <a:rPr lang="en-CA" spc="6" dirty="0"/>
              <a:t>p   |   </a:t>
            </a:r>
            <a:fld id="{81D60167-4931-47E6-BA6A-407CBD079E47}" type="slidenum">
              <a:rPr spc="6" smtClean="0">
                <a:cs typeface="Arial" panose="020B0604020202020204" pitchFamily="34" charset="0"/>
              </a:rPr>
              <a:pPr marL="7700">
                <a:spcBef>
                  <a:spcPts val="161"/>
                </a:spcBef>
                <a:tabLst>
                  <a:tab pos="1309472" algn="l"/>
                </a:tabLst>
              </a:pPr>
              <a:t>‹#›</a:t>
            </a:fld>
            <a:endParaRPr spc="6" dirty="0">
              <a:cs typeface="Arial" panose="020B0604020202020204" pitchFamily="34" charset="0"/>
            </a:endParaRPr>
          </a:p>
        </p:txBody>
      </p:sp>
    </p:spTree>
    <p:extLst>
      <p:ext uri="{BB962C8B-B14F-4D97-AF65-F5344CB8AC3E}">
        <p14:creationId xmlns:p14="http://schemas.microsoft.com/office/powerpoint/2010/main" val="1851168304"/>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Generic-slide">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1FA56046-9BD2-3641-8C40-435AF29B36C7}"/>
              </a:ext>
            </a:extLst>
          </p:cNvPr>
          <p:cNvSpPr>
            <a:spLocks noGrp="1"/>
          </p:cNvSpPr>
          <p:nvPr>
            <p:ph type="sldNum" sz="quarter" idx="4"/>
          </p:nvPr>
        </p:nvSpPr>
        <p:spPr>
          <a:xfrm>
            <a:off x="9648350" y="6453854"/>
            <a:ext cx="2240414"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700">
              <a:spcBef>
                <a:spcPts val="161"/>
              </a:spcBef>
              <a:tabLst>
                <a:tab pos="1309472" algn="l"/>
              </a:tabLst>
            </a:pPr>
            <a:r>
              <a:rPr lang="en-CA" spc="-18" dirty="0"/>
              <a:t>Info-</a:t>
            </a:r>
            <a:r>
              <a:rPr lang="en-CA" spc="-103" dirty="0"/>
              <a:t>T</a:t>
            </a:r>
            <a:r>
              <a:rPr lang="en-CA" spc="-15" dirty="0"/>
              <a:t>ec</a:t>
            </a:r>
            <a:r>
              <a:rPr lang="en-CA" spc="6" dirty="0"/>
              <a:t>h</a:t>
            </a:r>
            <a:r>
              <a:rPr lang="en-CA" spc="-39" dirty="0"/>
              <a:t> </a:t>
            </a:r>
            <a:r>
              <a:rPr lang="en-CA" spc="-15" dirty="0"/>
              <a:t>Researc</a:t>
            </a:r>
            <a:r>
              <a:rPr lang="en-CA" spc="6" dirty="0"/>
              <a:t>h</a:t>
            </a:r>
            <a:r>
              <a:rPr lang="en-CA" spc="-39" dirty="0"/>
              <a:t> </a:t>
            </a:r>
            <a:r>
              <a:rPr lang="en-CA" spc="-15" dirty="0"/>
              <a:t>Grou</a:t>
            </a:r>
            <a:r>
              <a:rPr lang="en-CA" spc="6" dirty="0"/>
              <a:t>p   |   </a:t>
            </a:r>
            <a:fld id="{81D60167-4931-47E6-BA6A-407CBD079E47}" type="slidenum">
              <a:rPr spc="6" smtClean="0">
                <a:cs typeface="Arial" panose="020B0604020202020204" pitchFamily="34" charset="0"/>
              </a:rPr>
              <a:pPr marL="7700">
                <a:spcBef>
                  <a:spcPts val="161"/>
                </a:spcBef>
                <a:tabLst>
                  <a:tab pos="1309472" algn="l"/>
                </a:tabLst>
              </a:pPr>
              <a:t>‹#›</a:t>
            </a:fld>
            <a:endParaRPr spc="6" dirty="0">
              <a:cs typeface="Arial" panose="020B0604020202020204" pitchFamily="34" charset="0"/>
            </a:endParaRPr>
          </a:p>
        </p:txBody>
      </p:sp>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p:txBody>
          <a:bodyPr>
            <a:noAutofit/>
          </a:bodyPr>
          <a:lstStyle>
            <a:lvl1pPr>
              <a:defRPr b="0" i="0"/>
            </a:lvl1pPr>
          </a:lstStyle>
          <a:p>
            <a:r>
              <a:rPr lang="en-US"/>
              <a:t>Click to edit Master title style</a:t>
            </a:r>
          </a:p>
        </p:txBody>
      </p:sp>
    </p:spTree>
    <p:extLst>
      <p:ext uri="{BB962C8B-B14F-4D97-AF65-F5344CB8AC3E}">
        <p14:creationId xmlns:p14="http://schemas.microsoft.com/office/powerpoint/2010/main" val="3538506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Generic-slide-1">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1FA56046-9BD2-3641-8C40-435AF29B36C7}"/>
              </a:ext>
            </a:extLst>
          </p:cNvPr>
          <p:cNvSpPr>
            <a:spLocks noGrp="1"/>
          </p:cNvSpPr>
          <p:nvPr>
            <p:ph type="sldNum" sz="quarter" idx="4"/>
          </p:nvPr>
        </p:nvSpPr>
        <p:spPr>
          <a:xfrm>
            <a:off x="9648350" y="6453854"/>
            <a:ext cx="2240414"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700">
              <a:spcBef>
                <a:spcPts val="161"/>
              </a:spcBef>
              <a:tabLst>
                <a:tab pos="1309472" algn="l"/>
              </a:tabLst>
            </a:pPr>
            <a:r>
              <a:rPr lang="en-CA" spc="-18" dirty="0"/>
              <a:t>Info-</a:t>
            </a:r>
            <a:r>
              <a:rPr lang="en-CA" spc="-103" dirty="0"/>
              <a:t>T</a:t>
            </a:r>
            <a:r>
              <a:rPr lang="en-CA" spc="-15" dirty="0"/>
              <a:t>ec</a:t>
            </a:r>
            <a:r>
              <a:rPr lang="en-CA" spc="6" dirty="0"/>
              <a:t>h</a:t>
            </a:r>
            <a:r>
              <a:rPr lang="en-CA" spc="-39" dirty="0"/>
              <a:t> </a:t>
            </a:r>
            <a:r>
              <a:rPr lang="en-CA" spc="-15" dirty="0"/>
              <a:t>Researc</a:t>
            </a:r>
            <a:r>
              <a:rPr lang="en-CA" spc="6" dirty="0"/>
              <a:t>h</a:t>
            </a:r>
            <a:r>
              <a:rPr lang="en-CA" spc="-39" dirty="0"/>
              <a:t> </a:t>
            </a:r>
            <a:r>
              <a:rPr lang="en-CA" spc="-15" dirty="0"/>
              <a:t>Grou</a:t>
            </a:r>
            <a:r>
              <a:rPr lang="en-CA" spc="6" dirty="0"/>
              <a:t>p   |   </a:t>
            </a:r>
            <a:fld id="{81D60167-4931-47E6-BA6A-407CBD079E47}" type="slidenum">
              <a:rPr spc="6" smtClean="0">
                <a:cs typeface="Arial" panose="020B0604020202020204" pitchFamily="34" charset="0"/>
              </a:rPr>
              <a:pPr marL="7700">
                <a:spcBef>
                  <a:spcPts val="161"/>
                </a:spcBef>
                <a:tabLst>
                  <a:tab pos="1309472" algn="l"/>
                </a:tabLst>
              </a:pPr>
              <a:t>‹#›</a:t>
            </a:fld>
            <a:endParaRPr spc="6" dirty="0">
              <a:cs typeface="Arial" panose="020B0604020202020204" pitchFamily="34" charset="0"/>
            </a:endParaRPr>
          </a:p>
        </p:txBody>
      </p:sp>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060" y="530021"/>
            <a:ext cx="4966394" cy="1130188"/>
          </a:xfrm>
        </p:spPr>
        <p:txBody>
          <a:bodyPr>
            <a:noAutofit/>
          </a:bodyPr>
          <a:lstStyle>
            <a:lvl1pPr>
              <a:defRPr b="0" i="0"/>
            </a:lvl1pPr>
          </a:lstStyle>
          <a:p>
            <a:r>
              <a:rPr lang="en-US"/>
              <a:t>Click to edit Master title style</a:t>
            </a:r>
          </a:p>
        </p:txBody>
      </p:sp>
      <p:sp>
        <p:nvSpPr>
          <p:cNvPr id="4" name="Text Placeholder 11">
            <a:extLst>
              <a:ext uri="{FF2B5EF4-FFF2-40B4-BE49-F238E27FC236}">
                <a16:creationId xmlns:a16="http://schemas.microsoft.com/office/drawing/2014/main" id="{DDF1013D-24FA-B04E-AE09-DB6F11760046}"/>
              </a:ext>
            </a:extLst>
          </p:cNvPr>
          <p:cNvSpPr>
            <a:spLocks noGrp="1"/>
          </p:cNvSpPr>
          <p:nvPr>
            <p:ph type="body" sz="quarter" idx="11"/>
          </p:nvPr>
        </p:nvSpPr>
        <p:spPr>
          <a:xfrm>
            <a:off x="367610" y="1643564"/>
            <a:ext cx="4115672" cy="669978"/>
          </a:xfrm>
          <a:prstGeom prst="rect">
            <a:avLst/>
          </a:prstGeom>
        </p:spPr>
        <p:txBody>
          <a:bodyPr lIns="0" tIns="0" rIns="0" bIns="0">
            <a:noAutofit/>
          </a:bodyPr>
          <a:lstStyle>
            <a:lvl1pPr marL="0" indent="0">
              <a:lnSpc>
                <a:spcPts val="2400"/>
              </a:lnSpc>
              <a:buNone/>
              <a:defRPr sz="2000" b="0" i="0" spc="0">
                <a:solidFill>
                  <a:srgbClr val="2576B7"/>
                </a:solidFill>
                <a:latin typeface="Montserrat" pitchFamily="2" charset="77"/>
                <a:cs typeface="Arial" panose="020B0604020202020204" pitchFamily="34" charset="0"/>
              </a:defRPr>
            </a:lvl1pPr>
            <a:lvl2pPr marL="457154" indent="0">
              <a:lnSpc>
                <a:spcPts val="2400"/>
              </a:lnSpc>
              <a:buNone/>
              <a:defRPr sz="2000">
                <a:solidFill>
                  <a:srgbClr val="848585"/>
                </a:solidFill>
                <a:latin typeface="Arial" panose="020B0604020202020204" pitchFamily="34" charset="0"/>
                <a:cs typeface="Arial" panose="020B0604020202020204" pitchFamily="34" charset="0"/>
              </a:defRPr>
            </a:lvl2pPr>
            <a:lvl3pPr marL="914309" indent="0">
              <a:lnSpc>
                <a:spcPts val="2400"/>
              </a:lnSpc>
              <a:buNone/>
              <a:defRPr sz="2000">
                <a:solidFill>
                  <a:srgbClr val="848585"/>
                </a:solidFill>
                <a:latin typeface="Arial" panose="020B0604020202020204" pitchFamily="34" charset="0"/>
                <a:cs typeface="Arial" panose="020B0604020202020204" pitchFamily="34" charset="0"/>
              </a:defRPr>
            </a:lvl3pPr>
            <a:lvl4pPr marL="1371463" indent="0">
              <a:lnSpc>
                <a:spcPts val="2400"/>
              </a:lnSpc>
              <a:buNone/>
              <a:defRPr sz="2000">
                <a:solidFill>
                  <a:srgbClr val="848585"/>
                </a:solidFill>
                <a:latin typeface="Arial" panose="020B0604020202020204" pitchFamily="34" charset="0"/>
                <a:cs typeface="Arial" panose="020B0604020202020204" pitchFamily="34" charset="0"/>
              </a:defRPr>
            </a:lvl4pPr>
            <a:lvl5pPr marL="1828617"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6" name="Text Placeholder 14">
            <a:extLst>
              <a:ext uri="{FF2B5EF4-FFF2-40B4-BE49-F238E27FC236}">
                <a16:creationId xmlns:a16="http://schemas.microsoft.com/office/drawing/2014/main" id="{D072FBE1-404B-704C-8D95-69F4ED357140}"/>
              </a:ext>
            </a:extLst>
          </p:cNvPr>
          <p:cNvSpPr>
            <a:spLocks noGrp="1"/>
          </p:cNvSpPr>
          <p:nvPr>
            <p:ph type="body" sz="quarter" idx="12"/>
          </p:nvPr>
        </p:nvSpPr>
        <p:spPr>
          <a:xfrm>
            <a:off x="371428" y="2699133"/>
            <a:ext cx="3744424" cy="2680175"/>
          </a:xfrm>
          <a:prstGeom prst="rect">
            <a:avLst/>
          </a:prstGeom>
        </p:spPr>
        <p:txBody>
          <a:bodyPr lIns="0" tIns="0" rIns="0" bIns="0" numCol="1" spcCol="360000">
            <a:noAutofit/>
          </a:bodyPr>
          <a:lstStyle>
            <a:lvl1pPr marL="0" indent="0">
              <a:lnSpc>
                <a:spcPts val="1800"/>
              </a:lnSpc>
              <a:buNone/>
              <a:defRPr sz="1400" b="0" i="0">
                <a:solidFill>
                  <a:srgbClr val="4A4A4A"/>
                </a:solidFill>
                <a:latin typeface="Roboto Condensed Light" panose="02000000000000000000" pitchFamily="2" charset="0"/>
                <a:cs typeface="Arial Narrow" panose="020B0604020202020204" pitchFamily="34" charset="0"/>
              </a:defRPr>
            </a:lvl1pPr>
            <a:lvl2pPr marL="457154" indent="0">
              <a:lnSpc>
                <a:spcPts val="1700"/>
              </a:lnSpc>
              <a:buNone/>
              <a:defRPr sz="1400">
                <a:solidFill>
                  <a:srgbClr val="4B4B4B"/>
                </a:solidFill>
                <a:latin typeface="Arial" panose="020B0604020202020204" pitchFamily="34" charset="0"/>
                <a:cs typeface="Arial" panose="020B0604020202020204" pitchFamily="34" charset="0"/>
              </a:defRPr>
            </a:lvl2pPr>
            <a:lvl3pPr marL="914309" indent="0">
              <a:lnSpc>
                <a:spcPts val="1700"/>
              </a:lnSpc>
              <a:buNone/>
              <a:defRPr sz="1400">
                <a:solidFill>
                  <a:srgbClr val="4B4B4B"/>
                </a:solidFill>
                <a:latin typeface="Arial" panose="020B0604020202020204" pitchFamily="34" charset="0"/>
                <a:cs typeface="Arial" panose="020B0604020202020204" pitchFamily="34" charset="0"/>
              </a:defRPr>
            </a:lvl3pPr>
            <a:lvl4pPr marL="1371463" indent="0">
              <a:lnSpc>
                <a:spcPts val="1700"/>
              </a:lnSpc>
              <a:buNone/>
              <a:defRPr sz="1400">
                <a:solidFill>
                  <a:srgbClr val="4B4B4B"/>
                </a:solidFill>
                <a:latin typeface="Arial" panose="020B0604020202020204" pitchFamily="34" charset="0"/>
                <a:cs typeface="Arial" panose="020B0604020202020204" pitchFamily="34" charset="0"/>
              </a:defRPr>
            </a:lvl4pPr>
            <a:lvl5pPr marL="1828617"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77355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arious Levels of Suppor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1A75DBD-D320-9040-89CC-86AD05970758}"/>
              </a:ext>
            </a:extLst>
          </p:cNvPr>
          <p:cNvSpPr>
            <a:spLocks noGrp="1"/>
          </p:cNvSpPr>
          <p:nvPr>
            <p:ph type="sldNum" sz="quarter" idx="10"/>
          </p:nvPr>
        </p:nvSpPr>
        <p:spPr/>
        <p:txBody>
          <a:bodyPr>
            <a:noAutofit/>
          </a:bodyPr>
          <a:lstStyle/>
          <a:p>
            <a:pPr marL="7700">
              <a:spcBef>
                <a:spcPts val="161"/>
              </a:spcBef>
              <a:tabLst>
                <a:tab pos="1309472" algn="l"/>
              </a:tabLst>
            </a:pPr>
            <a:r>
              <a:rPr lang="en-CA" dirty="0"/>
              <a:t>Info-Tech Research Group   |   </a:t>
            </a:r>
            <a:fld id="{81D60167-4931-47E6-BA6A-407CBD079E47}" type="slidenum">
              <a:rPr smtClean="0">
                <a:cs typeface="Arial" panose="020B0604020202020204" pitchFamily="34" charset="0"/>
              </a:rPr>
              <a:pPr marL="7700">
                <a:spcBef>
                  <a:spcPts val="161"/>
                </a:spcBef>
                <a:tabLst>
                  <a:tab pos="1309472" algn="l"/>
                </a:tabLst>
              </a:pPr>
              <a:t>‹#›</a:t>
            </a:fld>
            <a:endParaRPr dirty="0">
              <a:cs typeface="Arial" panose="020B0604020202020204" pitchFamily="34" charset="0"/>
            </a:endParaRPr>
          </a:p>
        </p:txBody>
      </p:sp>
      <p:sp>
        <p:nvSpPr>
          <p:cNvPr id="17" name="TextBox 16">
            <a:extLst>
              <a:ext uri="{FF2B5EF4-FFF2-40B4-BE49-F238E27FC236}">
                <a16:creationId xmlns:a16="http://schemas.microsoft.com/office/drawing/2014/main" id="{04D20383-3FCC-7C4F-B1C5-B9D644F808E1}"/>
              </a:ext>
            </a:extLst>
          </p:cNvPr>
          <p:cNvSpPr txBox="1"/>
          <p:nvPr/>
        </p:nvSpPr>
        <p:spPr>
          <a:xfrm>
            <a:off x="351268" y="5561420"/>
            <a:ext cx="11570733" cy="250655"/>
          </a:xfrm>
          <a:prstGeom prst="rect">
            <a:avLst/>
          </a:prstGeom>
        </p:spPr>
        <p:txBody>
          <a:bodyPr vert="horz" wrap="square" lIns="0" tIns="6930" rIns="0" bIns="0" rtlCol="0">
            <a:spAutoFit/>
          </a:bodyPr>
          <a:lstStyle/>
          <a:p>
            <a:pPr marL="7700" marR="242951" lvl="0" indent="0" algn="ctr" defTabSz="554437" rtl="0" eaLnBrk="1" fontAlgn="auto" latinLnBrk="0" hangingPunct="1">
              <a:lnSpc>
                <a:spcPts val="1920"/>
              </a:lnSpc>
              <a:spcBef>
                <a:spcPts val="1000"/>
              </a:spcBef>
              <a:spcAft>
                <a:spcPts val="0"/>
              </a:spcAft>
              <a:buClrTx/>
              <a:buSzTx/>
              <a:buFontTx/>
              <a:buNone/>
              <a:tabLst/>
              <a:defRPr/>
            </a:pPr>
            <a:r>
              <a:rPr lang="en-US" sz="2000" b="1" i="0" dirty="0">
                <a:solidFill>
                  <a:srgbClr val="2576B7"/>
                </a:solidFill>
                <a:latin typeface="Montserrat SemiBold" pitchFamily="2" charset="77"/>
              </a:rPr>
              <a:t>Diagnostics and consistent frameworks are used throughout all four options.</a:t>
            </a:r>
          </a:p>
        </p:txBody>
      </p:sp>
      <p:sp>
        <p:nvSpPr>
          <p:cNvPr id="26" name="Oval 25">
            <a:extLst>
              <a:ext uri="{FF2B5EF4-FFF2-40B4-BE49-F238E27FC236}">
                <a16:creationId xmlns:a16="http://schemas.microsoft.com/office/drawing/2014/main" id="{9E98C6B9-9801-2049-89AF-F94E0519AED1}"/>
              </a:ext>
            </a:extLst>
          </p:cNvPr>
          <p:cNvSpPr/>
          <p:nvPr/>
        </p:nvSpPr>
        <p:spPr>
          <a:xfrm>
            <a:off x="639997" y="2235200"/>
            <a:ext cx="2834271" cy="2834640"/>
          </a:xfrm>
          <a:prstGeom prst="ellipse">
            <a:avLst/>
          </a:prstGeom>
          <a:solidFill>
            <a:srgbClr val="2576B7">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Roboto Condensed Light" panose="02000000000000000000" pitchFamily="2" charset="0"/>
            </a:endParaRPr>
          </a:p>
        </p:txBody>
      </p:sp>
      <p:sp>
        <p:nvSpPr>
          <p:cNvPr id="27" name="TextBox 26">
            <a:extLst>
              <a:ext uri="{FF2B5EF4-FFF2-40B4-BE49-F238E27FC236}">
                <a16:creationId xmlns:a16="http://schemas.microsoft.com/office/drawing/2014/main" id="{48C5C57C-EF5C-A14F-8C7D-2C892950EE5D}"/>
              </a:ext>
            </a:extLst>
          </p:cNvPr>
          <p:cNvSpPr txBox="1"/>
          <p:nvPr/>
        </p:nvSpPr>
        <p:spPr>
          <a:xfrm>
            <a:off x="746396" y="3021264"/>
            <a:ext cx="2621474" cy="283998"/>
          </a:xfrm>
          <a:prstGeom prst="rect">
            <a:avLst/>
          </a:prstGeom>
        </p:spPr>
        <p:txBody>
          <a:bodyPr vert="horz" wrap="square" lIns="0" tIns="6930" rIns="0" bIns="0" rtlCol="0">
            <a:spAutoFit/>
          </a:bodyPr>
          <a:lstStyle/>
          <a:p>
            <a:pPr algn="ctr" rtl="0">
              <a:lnSpc>
                <a:spcPct val="90000"/>
              </a:lnSpc>
              <a:buSzPts val="2800"/>
              <a:buFont typeface="Arial" panose="020B0604020202020204" pitchFamily="34" charset="0"/>
              <a:buNone/>
            </a:pPr>
            <a:r>
              <a:rPr lang="en-US" sz="2000" b="1" i="0" u="none" strike="noStrike" kern="1200" baseline="0" dirty="0">
                <a:solidFill>
                  <a:schemeClr val="bg1"/>
                </a:solidFill>
                <a:latin typeface="Montserrat SemiBold" pitchFamily="2" charset="77"/>
              </a:rPr>
              <a:t>DIY Toolkit</a:t>
            </a:r>
          </a:p>
        </p:txBody>
      </p:sp>
      <p:sp>
        <p:nvSpPr>
          <p:cNvPr id="28" name="TextBox 27">
            <a:extLst>
              <a:ext uri="{FF2B5EF4-FFF2-40B4-BE49-F238E27FC236}">
                <a16:creationId xmlns:a16="http://schemas.microsoft.com/office/drawing/2014/main" id="{822836B6-57C7-3145-A73C-5DECF33CF9CF}"/>
              </a:ext>
            </a:extLst>
          </p:cNvPr>
          <p:cNvSpPr txBox="1"/>
          <p:nvPr/>
        </p:nvSpPr>
        <p:spPr>
          <a:xfrm>
            <a:off x="1031106" y="3439160"/>
            <a:ext cx="2052053" cy="1019584"/>
          </a:xfrm>
          <a:prstGeom prst="rect">
            <a:avLst/>
          </a:prstGeom>
        </p:spPr>
        <p:txBody>
          <a:bodyPr vert="horz" wrap="square" lIns="0" tIns="6930" rIns="0" bIns="0" rtlCol="0">
            <a:spAutoFit/>
          </a:bodyPr>
          <a:lstStyle/>
          <a:p>
            <a:pPr algn="ctr">
              <a:lnSpc>
                <a:spcPts val="1600"/>
              </a:lnSpc>
            </a:pPr>
            <a:r>
              <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rPr>
              <a:t>“Our team has already made this critical project a priority, and we have the time and capability, but some guidance along the way would be helpful.” </a:t>
            </a:r>
          </a:p>
        </p:txBody>
      </p:sp>
      <p:sp>
        <p:nvSpPr>
          <p:cNvPr id="29" name="Oval 28">
            <a:extLst>
              <a:ext uri="{FF2B5EF4-FFF2-40B4-BE49-F238E27FC236}">
                <a16:creationId xmlns:a16="http://schemas.microsoft.com/office/drawing/2014/main" id="{5F7934EF-7D77-8E47-B92E-DB566035F413}"/>
              </a:ext>
            </a:extLst>
          </p:cNvPr>
          <p:cNvSpPr/>
          <p:nvPr/>
        </p:nvSpPr>
        <p:spPr>
          <a:xfrm>
            <a:off x="3311994" y="2235200"/>
            <a:ext cx="2834271" cy="2834640"/>
          </a:xfrm>
          <a:prstGeom prst="ellipse">
            <a:avLst/>
          </a:prstGeom>
          <a:solidFill>
            <a:srgbClr val="2576B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Roboto Condensed Light" panose="02000000000000000000" pitchFamily="2" charset="0"/>
            </a:endParaRPr>
          </a:p>
        </p:txBody>
      </p:sp>
      <p:sp>
        <p:nvSpPr>
          <p:cNvPr id="30" name="TextBox 29">
            <a:extLst>
              <a:ext uri="{FF2B5EF4-FFF2-40B4-BE49-F238E27FC236}">
                <a16:creationId xmlns:a16="http://schemas.microsoft.com/office/drawing/2014/main" id="{2687958E-F387-1B47-A1A1-7456666D95C1}"/>
              </a:ext>
            </a:extLst>
          </p:cNvPr>
          <p:cNvSpPr txBox="1"/>
          <p:nvPr/>
        </p:nvSpPr>
        <p:spPr>
          <a:xfrm>
            <a:off x="3408763" y="2746944"/>
            <a:ext cx="2621474" cy="560996"/>
          </a:xfrm>
          <a:prstGeom prst="rect">
            <a:avLst/>
          </a:prstGeom>
        </p:spPr>
        <p:txBody>
          <a:bodyPr vert="horz" wrap="square" lIns="0" tIns="6930" rIns="0" bIns="0" rtlCol="0">
            <a:spAutoFit/>
          </a:bodyPr>
          <a:lstStyle/>
          <a:p>
            <a:pPr algn="ctr" rtl="0">
              <a:lnSpc>
                <a:spcPct val="90000"/>
              </a:lnSpc>
              <a:buSzPts val="2800"/>
              <a:buFont typeface="Arial" panose="020B0604020202020204" pitchFamily="34" charset="0"/>
              <a:buNone/>
            </a:pPr>
            <a:r>
              <a:rPr lang="en-US" sz="2000" b="1" i="0" u="none" strike="noStrike" kern="1200" baseline="0" dirty="0">
                <a:solidFill>
                  <a:schemeClr val="bg1"/>
                </a:solidFill>
                <a:latin typeface="Montserrat SemiBold" pitchFamily="2" charset="77"/>
              </a:rPr>
              <a:t>Guided Implementation</a:t>
            </a:r>
          </a:p>
        </p:txBody>
      </p:sp>
      <p:sp>
        <p:nvSpPr>
          <p:cNvPr id="31" name="TextBox 30">
            <a:extLst>
              <a:ext uri="{FF2B5EF4-FFF2-40B4-BE49-F238E27FC236}">
                <a16:creationId xmlns:a16="http://schemas.microsoft.com/office/drawing/2014/main" id="{39C0FAF0-D25D-C846-9AB6-57D70838B891}"/>
              </a:ext>
            </a:extLst>
          </p:cNvPr>
          <p:cNvSpPr txBox="1"/>
          <p:nvPr/>
        </p:nvSpPr>
        <p:spPr>
          <a:xfrm>
            <a:off x="3693473" y="3439160"/>
            <a:ext cx="2052053" cy="1224768"/>
          </a:xfrm>
          <a:prstGeom prst="rect">
            <a:avLst/>
          </a:prstGeom>
        </p:spPr>
        <p:txBody>
          <a:bodyPr vert="horz" wrap="square" lIns="0" tIns="6930" rIns="0" bIns="0" rtlCol="0">
            <a:spAutoFit/>
          </a:bodyPr>
          <a:lstStyle/>
          <a:p>
            <a:pPr algn="ctr">
              <a:lnSpc>
                <a:spcPts val="1600"/>
              </a:lnSpc>
            </a:pPr>
            <a:r>
              <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rPr>
              <a:t>“Our team knows that we need to fix a process, but we need assistance to determine where to focus. Some check-ins along the way would help keep us on track.”</a:t>
            </a:r>
          </a:p>
          <a:p>
            <a:pPr algn="ctr">
              <a:lnSpc>
                <a:spcPts val="1600"/>
              </a:lnSpc>
            </a:pPr>
            <a:endPar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endParaRPr>
          </a:p>
        </p:txBody>
      </p:sp>
      <p:sp>
        <p:nvSpPr>
          <p:cNvPr id="32" name="Oval 31">
            <a:extLst>
              <a:ext uri="{FF2B5EF4-FFF2-40B4-BE49-F238E27FC236}">
                <a16:creationId xmlns:a16="http://schemas.microsoft.com/office/drawing/2014/main" id="{2ACC858F-1D39-2B41-949E-070EB0C0418C}"/>
              </a:ext>
            </a:extLst>
          </p:cNvPr>
          <p:cNvSpPr/>
          <p:nvPr/>
        </p:nvSpPr>
        <p:spPr>
          <a:xfrm>
            <a:off x="5983991" y="2235200"/>
            <a:ext cx="2834271" cy="2834640"/>
          </a:xfrm>
          <a:prstGeom prst="ellipse">
            <a:avLst/>
          </a:prstGeom>
          <a:solidFill>
            <a:srgbClr val="2576B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Roboto Condensed Light" panose="02000000000000000000" pitchFamily="2" charset="0"/>
            </a:endParaRPr>
          </a:p>
        </p:txBody>
      </p:sp>
      <p:sp>
        <p:nvSpPr>
          <p:cNvPr id="33" name="TextBox 32">
            <a:extLst>
              <a:ext uri="{FF2B5EF4-FFF2-40B4-BE49-F238E27FC236}">
                <a16:creationId xmlns:a16="http://schemas.microsoft.com/office/drawing/2014/main" id="{7248CF82-0839-1B42-90C6-2565B8E19DAA}"/>
              </a:ext>
            </a:extLst>
          </p:cNvPr>
          <p:cNvSpPr txBox="1"/>
          <p:nvPr/>
        </p:nvSpPr>
        <p:spPr>
          <a:xfrm>
            <a:off x="6110971" y="3021264"/>
            <a:ext cx="2621474" cy="283998"/>
          </a:xfrm>
          <a:prstGeom prst="rect">
            <a:avLst/>
          </a:prstGeom>
        </p:spPr>
        <p:txBody>
          <a:bodyPr vert="horz" wrap="square" lIns="0" tIns="6930" rIns="0" bIns="0" rtlCol="0">
            <a:spAutoFit/>
          </a:bodyPr>
          <a:lstStyle/>
          <a:p>
            <a:pPr algn="ctr" rtl="0">
              <a:lnSpc>
                <a:spcPct val="90000"/>
              </a:lnSpc>
              <a:buSzPts val="2800"/>
              <a:buFont typeface="Arial" panose="020B0604020202020204" pitchFamily="34" charset="0"/>
              <a:buNone/>
            </a:pPr>
            <a:r>
              <a:rPr lang="en-US" sz="2000" b="1" i="0" u="none" strike="noStrike" kern="1200" baseline="0" dirty="0">
                <a:solidFill>
                  <a:schemeClr val="bg1"/>
                </a:solidFill>
                <a:latin typeface="Montserrat SemiBold" pitchFamily="2" charset="77"/>
              </a:rPr>
              <a:t>Workshop</a:t>
            </a:r>
          </a:p>
        </p:txBody>
      </p:sp>
      <p:sp>
        <p:nvSpPr>
          <p:cNvPr id="34" name="TextBox 33">
            <a:extLst>
              <a:ext uri="{FF2B5EF4-FFF2-40B4-BE49-F238E27FC236}">
                <a16:creationId xmlns:a16="http://schemas.microsoft.com/office/drawing/2014/main" id="{FFE019FE-4785-EB46-B01D-CB07AB2C430F}"/>
              </a:ext>
            </a:extLst>
          </p:cNvPr>
          <p:cNvSpPr txBox="1"/>
          <p:nvPr/>
        </p:nvSpPr>
        <p:spPr>
          <a:xfrm>
            <a:off x="6415998" y="3439160"/>
            <a:ext cx="1944593" cy="1224768"/>
          </a:xfrm>
          <a:prstGeom prst="rect">
            <a:avLst/>
          </a:prstGeom>
        </p:spPr>
        <p:txBody>
          <a:bodyPr vert="horz" wrap="square" lIns="0" tIns="6930" rIns="0" bIns="0" rtlCol="0">
            <a:spAutoFit/>
          </a:bodyPr>
          <a:lstStyle/>
          <a:p>
            <a:pPr algn="ctr">
              <a:lnSpc>
                <a:spcPts val="1600"/>
              </a:lnSpc>
            </a:pPr>
            <a:r>
              <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rPr>
              <a:t>“We need to hit the ground running and get this project kicked off immediately. Our team has the ability to take this over once we get a framework and strategy in place.”</a:t>
            </a:r>
          </a:p>
        </p:txBody>
      </p:sp>
      <p:sp>
        <p:nvSpPr>
          <p:cNvPr id="36" name="Oval 35">
            <a:extLst>
              <a:ext uri="{FF2B5EF4-FFF2-40B4-BE49-F238E27FC236}">
                <a16:creationId xmlns:a16="http://schemas.microsoft.com/office/drawing/2014/main" id="{4613E971-548E-644E-AC62-5E7A3EB2413E}"/>
              </a:ext>
            </a:extLst>
          </p:cNvPr>
          <p:cNvSpPr/>
          <p:nvPr/>
        </p:nvSpPr>
        <p:spPr>
          <a:xfrm>
            <a:off x="8655986" y="2235200"/>
            <a:ext cx="2834271" cy="2834640"/>
          </a:xfrm>
          <a:prstGeom prst="ellipse">
            <a:avLst/>
          </a:prstGeom>
          <a:solidFill>
            <a:srgbClr val="2576B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Roboto Condensed Light" panose="02000000000000000000" pitchFamily="2" charset="0"/>
            </a:endParaRPr>
          </a:p>
        </p:txBody>
      </p:sp>
      <p:sp>
        <p:nvSpPr>
          <p:cNvPr id="37" name="TextBox 36">
            <a:extLst>
              <a:ext uri="{FF2B5EF4-FFF2-40B4-BE49-F238E27FC236}">
                <a16:creationId xmlns:a16="http://schemas.microsoft.com/office/drawing/2014/main" id="{4CDDF159-01E9-D844-865D-6938B43C7FC3}"/>
              </a:ext>
            </a:extLst>
          </p:cNvPr>
          <p:cNvSpPr txBox="1"/>
          <p:nvPr/>
        </p:nvSpPr>
        <p:spPr>
          <a:xfrm>
            <a:off x="8772545" y="3021264"/>
            <a:ext cx="2621474" cy="283998"/>
          </a:xfrm>
          <a:prstGeom prst="rect">
            <a:avLst/>
          </a:prstGeom>
        </p:spPr>
        <p:txBody>
          <a:bodyPr vert="horz" wrap="square" lIns="0" tIns="6930" rIns="0" bIns="0" rtlCol="0">
            <a:spAutoFit/>
          </a:bodyPr>
          <a:lstStyle/>
          <a:p>
            <a:pPr algn="ctr" rtl="0">
              <a:lnSpc>
                <a:spcPct val="90000"/>
              </a:lnSpc>
              <a:buSzPts val="2800"/>
              <a:buFont typeface="Arial" panose="020B0604020202020204" pitchFamily="34" charset="0"/>
              <a:buNone/>
            </a:pPr>
            <a:r>
              <a:rPr lang="en-US" sz="2000" b="1" i="0" u="none" strike="noStrike" kern="1200" baseline="0" dirty="0">
                <a:solidFill>
                  <a:schemeClr val="bg1"/>
                </a:solidFill>
                <a:latin typeface="Montserrat SemiBold" pitchFamily="2" charset="77"/>
              </a:rPr>
              <a:t>Consulting</a:t>
            </a:r>
          </a:p>
        </p:txBody>
      </p:sp>
      <p:sp>
        <p:nvSpPr>
          <p:cNvPr id="38" name="TextBox 37">
            <a:extLst>
              <a:ext uri="{FF2B5EF4-FFF2-40B4-BE49-F238E27FC236}">
                <a16:creationId xmlns:a16="http://schemas.microsoft.com/office/drawing/2014/main" id="{2A598409-5DD3-E046-B8A2-B2ECEB9E82DB}"/>
              </a:ext>
            </a:extLst>
          </p:cNvPr>
          <p:cNvSpPr txBox="1"/>
          <p:nvPr/>
        </p:nvSpPr>
        <p:spPr>
          <a:xfrm>
            <a:off x="9057254" y="3439160"/>
            <a:ext cx="2052053" cy="1019584"/>
          </a:xfrm>
          <a:prstGeom prst="rect">
            <a:avLst/>
          </a:prstGeom>
        </p:spPr>
        <p:txBody>
          <a:bodyPr vert="horz" wrap="square" lIns="0" tIns="6930" rIns="0" bIns="0" rtlCol="0">
            <a:spAutoFit/>
          </a:bodyPr>
          <a:lstStyle/>
          <a:p>
            <a:pPr algn="ctr">
              <a:lnSpc>
                <a:spcPts val="1600"/>
              </a:lnSpc>
            </a:pPr>
            <a:r>
              <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rPr>
              <a:t>“Our team does not have the time or the knowledge to take this project on. We need assistance through the entirety of this project.”</a:t>
            </a:r>
          </a:p>
          <a:p>
            <a:pPr algn="ctr">
              <a:lnSpc>
                <a:spcPts val="1600"/>
              </a:lnSpc>
            </a:pPr>
            <a:endPar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endParaRPr>
          </a:p>
        </p:txBody>
      </p:sp>
      <p:sp>
        <p:nvSpPr>
          <p:cNvPr id="39" name="TextBox 38">
            <a:extLst>
              <a:ext uri="{FF2B5EF4-FFF2-40B4-BE49-F238E27FC236}">
                <a16:creationId xmlns:a16="http://schemas.microsoft.com/office/drawing/2014/main" id="{B7A24B53-8F5A-EF4B-A9C9-8343BC4F4E5B}"/>
              </a:ext>
            </a:extLst>
          </p:cNvPr>
          <p:cNvSpPr txBox="1"/>
          <p:nvPr/>
        </p:nvSpPr>
        <p:spPr>
          <a:xfrm>
            <a:off x="336842" y="514802"/>
            <a:ext cx="8704381" cy="1032921"/>
          </a:xfrm>
          <a:prstGeom prst="rect">
            <a:avLst/>
          </a:prstGeom>
        </p:spPr>
        <p:txBody>
          <a:bodyPr vert="horz" wrap="square" lIns="0" tIns="6930" rIns="0" bIns="0" rtlCol="0">
            <a:noAutofit/>
          </a:bodyPr>
          <a:lstStyle/>
          <a:p>
            <a:pPr marL="7700" marR="242951" algn="l">
              <a:lnSpc>
                <a:spcPts val="4000"/>
              </a:lnSpc>
              <a:spcBef>
                <a:spcPts val="55"/>
              </a:spcBef>
            </a:pPr>
            <a:r>
              <a:rPr lang="en-US" sz="4000" b="1" i="0" dirty="0">
                <a:solidFill>
                  <a:srgbClr val="717171"/>
                </a:solidFill>
                <a:latin typeface="Montserrat SemiBold" pitchFamily="2" charset="77"/>
              </a:rPr>
              <a:t>Info-Tech offers various levels of support to best suit your needs</a:t>
            </a:r>
            <a:endParaRPr lang="en-US" sz="4000" b="1" i="0" spc="-30" dirty="0">
              <a:solidFill>
                <a:srgbClr val="717171"/>
              </a:solidFill>
              <a:latin typeface="Montserrat SemiBold" pitchFamily="2" charset="77"/>
              <a:cs typeface="Arial Narrow"/>
            </a:endParaRPr>
          </a:p>
        </p:txBody>
      </p:sp>
    </p:spTree>
    <p:extLst>
      <p:ext uri="{BB962C8B-B14F-4D97-AF65-F5344CB8AC3E}">
        <p14:creationId xmlns:p14="http://schemas.microsoft.com/office/powerpoint/2010/main" val="2472396578"/>
      </p:ext>
    </p:extLst>
  </p:cSld>
  <p:clrMapOvr>
    <a:masterClrMapping/>
  </p:clrMapOvr>
  <p:extLst>
    <p:ext uri="{DCECCB84-F9BA-43D5-87BE-67443E8EF086}">
      <p15:sldGuideLst xmlns:p15="http://schemas.microsoft.com/office/powerpoint/2012/main">
        <p15:guide id="1" orient="horz" pos="1865">
          <p15:clr>
            <a:srgbClr val="FBAE40"/>
          </p15:clr>
        </p15:guide>
        <p15:guide id="2" orient="horz" pos="197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dditional Suppor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AFDF7C4F-1942-A845-B557-F88B7A27320F}"/>
              </a:ext>
            </a:extLst>
          </p:cNvPr>
          <p:cNvSpPr>
            <a:spLocks noGrp="1"/>
          </p:cNvSpPr>
          <p:nvPr>
            <p:ph type="pic" sz="quarter" idx="11"/>
          </p:nvPr>
        </p:nvSpPr>
        <p:spPr>
          <a:xfrm>
            <a:off x="6060286" y="3282772"/>
            <a:ext cx="2660303" cy="1039813"/>
          </a:xfrm>
          <a:prstGeom prst="rect">
            <a:avLst/>
          </a:prstGeom>
        </p:spPr>
        <p:txBody>
          <a:bodyPr>
            <a:noAutofit/>
          </a:bodyPr>
          <a:lstStyle>
            <a:lvl1pPr>
              <a:defRPr sz="1800" b="1" i="0">
                <a:latin typeface="Montserrat SemiBold" pitchFamily="2" charset="77"/>
              </a:defRPr>
            </a:lvl1pPr>
          </a:lstStyle>
          <a:p>
            <a:endParaRPr lang="en-US" dirty="0"/>
          </a:p>
        </p:txBody>
      </p:sp>
      <p:sp>
        <p:nvSpPr>
          <p:cNvPr id="3" name="Slide Number Placeholder 2">
            <a:extLst>
              <a:ext uri="{FF2B5EF4-FFF2-40B4-BE49-F238E27FC236}">
                <a16:creationId xmlns:a16="http://schemas.microsoft.com/office/drawing/2014/main" id="{8FBEED5F-9A04-C748-B35A-669F39954A1A}"/>
              </a:ext>
            </a:extLst>
          </p:cNvPr>
          <p:cNvSpPr>
            <a:spLocks noGrp="1"/>
          </p:cNvSpPr>
          <p:nvPr>
            <p:ph type="sldNum" sz="quarter" idx="10"/>
          </p:nvPr>
        </p:nvSpPr>
        <p:spPr/>
        <p:txBody>
          <a:bodyPr>
            <a:noAutofit/>
          </a:bodyPr>
          <a:lstStyle/>
          <a:p>
            <a:pPr marL="7700">
              <a:spcBef>
                <a:spcPts val="161"/>
              </a:spcBef>
              <a:tabLst>
                <a:tab pos="1309472" algn="l"/>
              </a:tabLst>
            </a:pPr>
            <a:r>
              <a:rPr lang="en-CA" spc="-18" dirty="0"/>
              <a:t>Info-</a:t>
            </a:r>
            <a:r>
              <a:rPr lang="en-CA" spc="-103" dirty="0"/>
              <a:t>T</a:t>
            </a:r>
            <a:r>
              <a:rPr lang="en-CA" spc="-15" dirty="0"/>
              <a:t>ec</a:t>
            </a:r>
            <a:r>
              <a:rPr lang="en-CA" spc="6" dirty="0"/>
              <a:t>h</a:t>
            </a:r>
            <a:r>
              <a:rPr lang="en-CA" spc="-39" dirty="0"/>
              <a:t> </a:t>
            </a:r>
            <a:r>
              <a:rPr lang="en-CA" spc="-15" dirty="0"/>
              <a:t>Researc</a:t>
            </a:r>
            <a:r>
              <a:rPr lang="en-CA" spc="6" dirty="0"/>
              <a:t>h</a:t>
            </a:r>
            <a:r>
              <a:rPr lang="en-CA" spc="-39" dirty="0"/>
              <a:t> </a:t>
            </a:r>
            <a:r>
              <a:rPr lang="en-CA" spc="-15" dirty="0"/>
              <a:t>Grou</a:t>
            </a:r>
            <a:r>
              <a:rPr lang="en-CA" spc="6" dirty="0"/>
              <a:t>p   |   </a:t>
            </a:r>
            <a:fld id="{81D60167-4931-47E6-BA6A-407CBD079E47}" type="slidenum">
              <a:rPr spc="6" smtClean="0">
                <a:cs typeface="Arial" panose="020B0604020202020204" pitchFamily="34" charset="0"/>
              </a:rPr>
              <a:pPr marL="7700">
                <a:spcBef>
                  <a:spcPts val="161"/>
                </a:spcBef>
                <a:tabLst>
                  <a:tab pos="1309472" algn="l"/>
                </a:tabLst>
              </a:pPr>
              <a:t>‹#›</a:t>
            </a:fld>
            <a:endParaRPr spc="6" dirty="0">
              <a:cs typeface="Arial" panose="020B0604020202020204" pitchFamily="34" charset="0"/>
            </a:endParaRPr>
          </a:p>
        </p:txBody>
      </p:sp>
      <p:sp>
        <p:nvSpPr>
          <p:cNvPr id="9" name="object 7">
            <a:extLst>
              <a:ext uri="{FF2B5EF4-FFF2-40B4-BE49-F238E27FC236}">
                <a16:creationId xmlns:a16="http://schemas.microsoft.com/office/drawing/2014/main" id="{84D0A54C-032B-734B-AB0B-44B5BEA685CC}"/>
              </a:ext>
            </a:extLst>
          </p:cNvPr>
          <p:cNvSpPr/>
          <p:nvPr/>
        </p:nvSpPr>
        <p:spPr>
          <a:xfrm>
            <a:off x="-8708" y="3310826"/>
            <a:ext cx="53993" cy="1224000"/>
          </a:xfrm>
          <a:custGeom>
            <a:avLst/>
            <a:gdLst/>
            <a:ahLst/>
            <a:cxnLst/>
            <a:rect l="l" t="t" r="r" b="b"/>
            <a:pathLst>
              <a:path w="104775" h="2171065">
                <a:moveTo>
                  <a:pt x="0" y="2170782"/>
                </a:moveTo>
                <a:lnTo>
                  <a:pt x="104708" y="2170782"/>
                </a:lnTo>
                <a:lnTo>
                  <a:pt x="104708" y="0"/>
                </a:lnTo>
                <a:lnTo>
                  <a:pt x="0" y="0"/>
                </a:lnTo>
                <a:lnTo>
                  <a:pt x="0" y="2170782"/>
                </a:lnTo>
                <a:close/>
              </a:path>
            </a:pathLst>
          </a:custGeom>
          <a:solidFill>
            <a:srgbClr val="0076B7"/>
          </a:solidFill>
        </p:spPr>
        <p:txBody>
          <a:bodyPr wrap="square" lIns="0" tIns="0" rIns="0" bIns="0" rtlCol="0">
            <a:noAutofit/>
          </a:bodyPr>
          <a:lstStyle/>
          <a:p>
            <a:endParaRPr sz="662" dirty="0">
              <a:latin typeface="Roboto Condensed Light" panose="02000000000000000000" pitchFamily="2" charset="0"/>
            </a:endParaRPr>
          </a:p>
        </p:txBody>
      </p:sp>
      <p:sp>
        <p:nvSpPr>
          <p:cNvPr id="18" name="Picture Placeholder 16">
            <a:extLst>
              <a:ext uri="{FF2B5EF4-FFF2-40B4-BE49-F238E27FC236}">
                <a16:creationId xmlns:a16="http://schemas.microsoft.com/office/drawing/2014/main" id="{5DB72151-D5F9-F64A-A051-C8EBC82549B2}"/>
              </a:ext>
            </a:extLst>
          </p:cNvPr>
          <p:cNvSpPr>
            <a:spLocks noGrp="1"/>
          </p:cNvSpPr>
          <p:nvPr>
            <p:ph type="pic" sz="quarter" idx="12"/>
          </p:nvPr>
        </p:nvSpPr>
        <p:spPr>
          <a:xfrm>
            <a:off x="9130038" y="3282772"/>
            <a:ext cx="2660303" cy="1039813"/>
          </a:xfrm>
          <a:prstGeom prst="rect">
            <a:avLst/>
          </a:prstGeom>
        </p:spPr>
        <p:txBody>
          <a:bodyPr>
            <a:noAutofit/>
          </a:bodyPr>
          <a:lstStyle>
            <a:lvl1pPr>
              <a:defRPr sz="1800" b="1" i="0">
                <a:latin typeface="Montserrat SemiBold" pitchFamily="2" charset="77"/>
              </a:defRPr>
            </a:lvl1pPr>
          </a:lstStyle>
          <a:p>
            <a:endParaRPr lang="en-US" dirty="0"/>
          </a:p>
        </p:txBody>
      </p:sp>
      <p:sp>
        <p:nvSpPr>
          <p:cNvPr id="20" name="Picture Placeholder 19">
            <a:extLst>
              <a:ext uri="{FF2B5EF4-FFF2-40B4-BE49-F238E27FC236}">
                <a16:creationId xmlns:a16="http://schemas.microsoft.com/office/drawing/2014/main" id="{077EFE0D-4219-394E-9FD0-38C929E33BA2}"/>
              </a:ext>
            </a:extLst>
          </p:cNvPr>
          <p:cNvSpPr>
            <a:spLocks noGrp="1"/>
          </p:cNvSpPr>
          <p:nvPr>
            <p:ph type="pic" sz="quarter" idx="13"/>
          </p:nvPr>
        </p:nvSpPr>
        <p:spPr>
          <a:xfrm>
            <a:off x="10866057" y="541858"/>
            <a:ext cx="1025944" cy="984147"/>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oAutofit/>
          </a:bodyPr>
          <a:lstStyle>
            <a:lvl1pPr>
              <a:defRPr sz="1200" b="1" i="0">
                <a:latin typeface="Montserrat SemiBold" pitchFamily="2" charset="77"/>
              </a:defRPr>
            </a:lvl1pPr>
          </a:lstStyle>
          <a:p>
            <a:endParaRPr lang="en-US" dirty="0"/>
          </a:p>
        </p:txBody>
      </p:sp>
      <p:sp>
        <p:nvSpPr>
          <p:cNvPr id="27" name="Text Placeholder 26">
            <a:extLst>
              <a:ext uri="{FF2B5EF4-FFF2-40B4-BE49-F238E27FC236}">
                <a16:creationId xmlns:a16="http://schemas.microsoft.com/office/drawing/2014/main" id="{5EBCF6F3-8C74-8448-B393-09691B01DD72}"/>
              </a:ext>
            </a:extLst>
          </p:cNvPr>
          <p:cNvSpPr>
            <a:spLocks noGrp="1"/>
          </p:cNvSpPr>
          <p:nvPr>
            <p:ph type="body" sz="quarter" idx="14" hasCustomPrompt="1"/>
          </p:nvPr>
        </p:nvSpPr>
        <p:spPr>
          <a:xfrm>
            <a:off x="6051808" y="4561400"/>
            <a:ext cx="2668781" cy="292307"/>
          </a:xfrm>
          <a:prstGeom prst="rect">
            <a:avLst/>
          </a:prstGeom>
        </p:spPr>
        <p:txBody>
          <a:bodyPr lIns="0" tIns="0" rIns="0" bIns="0">
            <a:noAutofit/>
          </a:bodyPr>
          <a:lstStyle>
            <a:lvl1pPr marL="0" indent="0">
              <a:buNone/>
              <a:defRPr sz="1600" b="1" i="0">
                <a:solidFill>
                  <a:srgbClr val="2576B7"/>
                </a:solidFill>
                <a:latin typeface="Montserrat SemiBold" panose="020B0604020202020204" charset="0"/>
              </a:defRPr>
            </a:lvl1pPr>
            <a:lvl2pPr>
              <a:defRPr sz="1600" b="1" i="0">
                <a:latin typeface="Montserrat SemiBold" pitchFamily="2" charset="77"/>
              </a:defRPr>
            </a:lvl2pPr>
            <a:lvl3pPr>
              <a:defRPr sz="1600" b="1" i="0">
                <a:latin typeface="Montserrat SemiBold" pitchFamily="2" charset="77"/>
              </a:defRPr>
            </a:lvl3pPr>
            <a:lvl4pPr>
              <a:defRPr sz="1600" b="1" i="0">
                <a:latin typeface="Montserrat SemiBold" pitchFamily="2" charset="77"/>
              </a:defRPr>
            </a:lvl4pPr>
            <a:lvl5pPr>
              <a:defRPr sz="1600" b="1" i="0">
                <a:latin typeface="Montserrat SemiBold" pitchFamily="2" charset="77"/>
              </a:defRPr>
            </a:lvl5pPr>
          </a:lstStyle>
          <a:p>
            <a:pPr lvl="0"/>
            <a:r>
              <a:rPr lang="en-US"/>
              <a:t>Name of Activity</a:t>
            </a:r>
          </a:p>
        </p:txBody>
      </p:sp>
      <p:sp>
        <p:nvSpPr>
          <p:cNvPr id="29" name="Text Placeholder 26">
            <a:extLst>
              <a:ext uri="{FF2B5EF4-FFF2-40B4-BE49-F238E27FC236}">
                <a16:creationId xmlns:a16="http://schemas.microsoft.com/office/drawing/2014/main" id="{2AB9A0CE-721B-C049-A1F0-90286778FBFA}"/>
              </a:ext>
            </a:extLst>
          </p:cNvPr>
          <p:cNvSpPr>
            <a:spLocks noGrp="1"/>
          </p:cNvSpPr>
          <p:nvPr>
            <p:ph type="body" sz="quarter" idx="16" hasCustomPrompt="1"/>
          </p:nvPr>
        </p:nvSpPr>
        <p:spPr>
          <a:xfrm>
            <a:off x="9120588" y="4561400"/>
            <a:ext cx="2668781" cy="292307"/>
          </a:xfrm>
          <a:prstGeom prst="rect">
            <a:avLst/>
          </a:prstGeom>
        </p:spPr>
        <p:txBody>
          <a:bodyPr lIns="0" tIns="0" rIns="0" bIns="0">
            <a:noAutofit/>
          </a:bodyPr>
          <a:lstStyle>
            <a:lvl1pPr marL="0" indent="0">
              <a:buNone/>
              <a:defRPr sz="1600" b="1" i="0">
                <a:solidFill>
                  <a:srgbClr val="2576B7"/>
                </a:solidFill>
                <a:latin typeface="Montserrat SemiBold" panose="020B0604020202020204" charset="0"/>
              </a:defRPr>
            </a:lvl1pPr>
            <a:lvl2pPr>
              <a:defRPr sz="1600" b="1" i="0">
                <a:latin typeface="Montserrat SemiBold" pitchFamily="2" charset="77"/>
              </a:defRPr>
            </a:lvl2pPr>
            <a:lvl3pPr>
              <a:defRPr sz="1600" b="1" i="0">
                <a:latin typeface="Montserrat SemiBold" pitchFamily="2" charset="77"/>
              </a:defRPr>
            </a:lvl3pPr>
            <a:lvl4pPr>
              <a:defRPr sz="1600" b="1" i="0">
                <a:latin typeface="Montserrat SemiBold" pitchFamily="2" charset="77"/>
              </a:defRPr>
            </a:lvl4pPr>
            <a:lvl5pPr>
              <a:defRPr sz="1600" b="1" i="0">
                <a:latin typeface="Montserrat SemiBold" pitchFamily="2" charset="77"/>
              </a:defRPr>
            </a:lvl5pPr>
          </a:lstStyle>
          <a:p>
            <a:pPr lvl="0"/>
            <a:r>
              <a:rPr lang="en-US"/>
              <a:t>Name of Activity</a:t>
            </a:r>
          </a:p>
        </p:txBody>
      </p:sp>
      <p:sp>
        <p:nvSpPr>
          <p:cNvPr id="24" name="Text Placeholder 11">
            <a:extLst>
              <a:ext uri="{FF2B5EF4-FFF2-40B4-BE49-F238E27FC236}">
                <a16:creationId xmlns:a16="http://schemas.microsoft.com/office/drawing/2014/main" id="{85DDFA7D-F891-5541-AA0E-D25B89A7FB95}"/>
              </a:ext>
            </a:extLst>
          </p:cNvPr>
          <p:cNvSpPr>
            <a:spLocks noGrp="1"/>
          </p:cNvSpPr>
          <p:nvPr>
            <p:ph type="body" sz="quarter" idx="35"/>
          </p:nvPr>
        </p:nvSpPr>
        <p:spPr>
          <a:xfrm>
            <a:off x="6060286" y="2497122"/>
            <a:ext cx="5831715" cy="661714"/>
          </a:xfrm>
          <a:prstGeom prst="rect">
            <a:avLst/>
          </a:prstGeom>
        </p:spPr>
        <p:txBody>
          <a:bodyPr lIns="0" tIns="0" rIns="0" bIns="0">
            <a:noAutofit/>
          </a:bodyPr>
          <a:lstStyle>
            <a:lvl1pPr marL="0" indent="0">
              <a:lnSpc>
                <a:spcPts val="2000"/>
              </a:lnSpc>
              <a:buNone/>
              <a:defRPr sz="1600" b="0" i="0" spc="0">
                <a:solidFill>
                  <a:srgbClr val="2576B7"/>
                </a:solidFill>
                <a:latin typeface="Exo" panose="020B0604020202020204" charset="0"/>
                <a:cs typeface="Arial" panose="020B0604020202020204" pitchFamily="34" charset="0"/>
              </a:defRPr>
            </a:lvl1pPr>
            <a:lvl2pPr marL="457154" indent="0">
              <a:lnSpc>
                <a:spcPts val="2400"/>
              </a:lnSpc>
              <a:buNone/>
              <a:defRPr sz="2000">
                <a:solidFill>
                  <a:srgbClr val="848585"/>
                </a:solidFill>
                <a:latin typeface="Arial" panose="020B0604020202020204" pitchFamily="34" charset="0"/>
                <a:cs typeface="Arial" panose="020B0604020202020204" pitchFamily="34" charset="0"/>
              </a:defRPr>
            </a:lvl2pPr>
            <a:lvl3pPr marL="914309" indent="0">
              <a:lnSpc>
                <a:spcPts val="2400"/>
              </a:lnSpc>
              <a:buNone/>
              <a:defRPr sz="2000">
                <a:solidFill>
                  <a:srgbClr val="848585"/>
                </a:solidFill>
                <a:latin typeface="Arial" panose="020B0604020202020204" pitchFamily="34" charset="0"/>
                <a:cs typeface="Arial" panose="020B0604020202020204" pitchFamily="34" charset="0"/>
              </a:defRPr>
            </a:lvl3pPr>
            <a:lvl4pPr marL="1371463" indent="0">
              <a:lnSpc>
                <a:spcPts val="2400"/>
              </a:lnSpc>
              <a:buNone/>
              <a:defRPr sz="2000">
                <a:solidFill>
                  <a:srgbClr val="848585"/>
                </a:solidFill>
                <a:latin typeface="Arial" panose="020B0604020202020204" pitchFamily="34" charset="0"/>
                <a:cs typeface="Arial" panose="020B0604020202020204" pitchFamily="34" charset="0"/>
              </a:defRPr>
            </a:lvl4pPr>
            <a:lvl5pPr marL="1828617"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5" name="Text Placeholder 11">
            <a:extLst>
              <a:ext uri="{FF2B5EF4-FFF2-40B4-BE49-F238E27FC236}">
                <a16:creationId xmlns:a16="http://schemas.microsoft.com/office/drawing/2014/main" id="{85DDFA7D-F891-5541-AA0E-D25B89A7FB95}"/>
              </a:ext>
            </a:extLst>
          </p:cNvPr>
          <p:cNvSpPr>
            <a:spLocks noGrp="1"/>
          </p:cNvSpPr>
          <p:nvPr>
            <p:ph type="body" sz="quarter" idx="36" hasCustomPrompt="1"/>
          </p:nvPr>
        </p:nvSpPr>
        <p:spPr>
          <a:xfrm>
            <a:off x="6060286" y="1202860"/>
            <a:ext cx="5831715" cy="661714"/>
          </a:xfrm>
          <a:prstGeom prst="rect">
            <a:avLst/>
          </a:prstGeom>
        </p:spPr>
        <p:txBody>
          <a:bodyPr lIns="0" tIns="0" rIns="0" bIns="0">
            <a:noAutofit/>
          </a:bodyPr>
          <a:lstStyle>
            <a:lvl1pPr marL="0" indent="0">
              <a:lnSpc>
                <a:spcPts val="1600"/>
              </a:lnSpc>
              <a:spcBef>
                <a:spcPts val="0"/>
              </a:spcBef>
              <a:buNone/>
              <a:defRPr sz="1200" b="0" i="0" spc="0">
                <a:solidFill>
                  <a:srgbClr val="2576B7"/>
                </a:solidFill>
                <a:latin typeface="Montserrat" panose="020B0604020202020204" charset="0"/>
                <a:cs typeface="Arial" panose="020B0604020202020204" pitchFamily="34" charset="0"/>
              </a:defRPr>
            </a:lvl1pPr>
            <a:lvl2pPr marL="457154" indent="0">
              <a:lnSpc>
                <a:spcPts val="2400"/>
              </a:lnSpc>
              <a:buNone/>
              <a:defRPr sz="2000">
                <a:solidFill>
                  <a:srgbClr val="848585"/>
                </a:solidFill>
                <a:latin typeface="Arial" panose="020B0604020202020204" pitchFamily="34" charset="0"/>
                <a:cs typeface="Arial" panose="020B0604020202020204" pitchFamily="34" charset="0"/>
              </a:defRPr>
            </a:lvl2pPr>
            <a:lvl3pPr marL="914309" indent="0">
              <a:lnSpc>
                <a:spcPts val="2400"/>
              </a:lnSpc>
              <a:buNone/>
              <a:defRPr sz="2000">
                <a:solidFill>
                  <a:srgbClr val="848585"/>
                </a:solidFill>
                <a:latin typeface="Arial" panose="020B0604020202020204" pitchFamily="34" charset="0"/>
                <a:cs typeface="Arial" panose="020B0604020202020204" pitchFamily="34" charset="0"/>
              </a:defRPr>
            </a:lvl3pPr>
            <a:lvl4pPr marL="1371463" indent="0">
              <a:lnSpc>
                <a:spcPts val="2400"/>
              </a:lnSpc>
              <a:buNone/>
              <a:defRPr sz="2000">
                <a:solidFill>
                  <a:srgbClr val="848585"/>
                </a:solidFill>
                <a:latin typeface="Arial" panose="020B0604020202020204" pitchFamily="34" charset="0"/>
                <a:cs typeface="Arial" panose="020B0604020202020204" pitchFamily="34" charset="0"/>
              </a:defRPr>
            </a:lvl4pPr>
            <a:lvl5pPr marL="1828617"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Contact your account representative for more information.</a:t>
            </a:r>
            <a:br>
              <a:rPr lang="en-US"/>
            </a:br>
            <a:r>
              <a:rPr lang="en-US"/>
              <a:t>workshops@infotech.com   1-888-670-8889</a:t>
            </a:r>
          </a:p>
          <a:p>
            <a:pPr lvl="0"/>
            <a:endParaRPr lang="en-US"/>
          </a:p>
        </p:txBody>
      </p:sp>
      <p:sp>
        <p:nvSpPr>
          <p:cNvPr id="31" name="Text Placeholder 14">
            <a:extLst>
              <a:ext uri="{FF2B5EF4-FFF2-40B4-BE49-F238E27FC236}">
                <a16:creationId xmlns:a16="http://schemas.microsoft.com/office/drawing/2014/main" id="{D7149EE9-D7CB-2245-A969-E3DC476D8DF6}"/>
              </a:ext>
            </a:extLst>
          </p:cNvPr>
          <p:cNvSpPr>
            <a:spLocks noGrp="1"/>
          </p:cNvSpPr>
          <p:nvPr>
            <p:ph type="body" sz="quarter" idx="38"/>
          </p:nvPr>
        </p:nvSpPr>
        <p:spPr>
          <a:xfrm>
            <a:off x="6060286" y="4884773"/>
            <a:ext cx="2915858" cy="1371497"/>
          </a:xfrm>
          <a:prstGeom prst="rect">
            <a:avLst/>
          </a:prstGeom>
        </p:spPr>
        <p:txBody>
          <a:bodyPr lIns="0" tIns="0" rIns="0" bIns="0" numCol="1" spcCol="360000">
            <a:noAutofit/>
          </a:bodyPr>
          <a:lstStyle>
            <a:lvl1pPr marL="0" indent="0">
              <a:lnSpc>
                <a:spcPts val="1800"/>
              </a:lnSpc>
              <a:buNone/>
              <a:defRPr sz="1400" b="0" i="0">
                <a:solidFill>
                  <a:srgbClr val="4A4A4A"/>
                </a:solidFill>
                <a:latin typeface="Roboto Condensed Light" panose="02000000000000000000" pitchFamily="2" charset="0"/>
                <a:cs typeface="Arial Narrow" panose="020B0604020202020204" pitchFamily="34" charset="0"/>
              </a:defRPr>
            </a:lvl1pPr>
            <a:lvl2pPr marL="457154" indent="0">
              <a:lnSpc>
                <a:spcPts val="1700"/>
              </a:lnSpc>
              <a:buNone/>
              <a:defRPr sz="1400">
                <a:solidFill>
                  <a:srgbClr val="4B4B4B"/>
                </a:solidFill>
                <a:latin typeface="Arial" panose="020B0604020202020204" pitchFamily="34" charset="0"/>
                <a:cs typeface="Arial" panose="020B0604020202020204" pitchFamily="34" charset="0"/>
              </a:defRPr>
            </a:lvl2pPr>
            <a:lvl3pPr marL="914309" indent="0">
              <a:lnSpc>
                <a:spcPts val="1700"/>
              </a:lnSpc>
              <a:buNone/>
              <a:defRPr sz="1400">
                <a:solidFill>
                  <a:srgbClr val="4B4B4B"/>
                </a:solidFill>
                <a:latin typeface="Arial" panose="020B0604020202020204" pitchFamily="34" charset="0"/>
                <a:cs typeface="Arial" panose="020B0604020202020204" pitchFamily="34" charset="0"/>
              </a:defRPr>
            </a:lvl3pPr>
            <a:lvl4pPr marL="1371463" indent="0">
              <a:lnSpc>
                <a:spcPts val="1700"/>
              </a:lnSpc>
              <a:buNone/>
              <a:defRPr sz="1400">
                <a:solidFill>
                  <a:srgbClr val="4B4B4B"/>
                </a:solidFill>
                <a:latin typeface="Arial" panose="020B0604020202020204" pitchFamily="34" charset="0"/>
                <a:cs typeface="Arial" panose="020B0604020202020204" pitchFamily="34" charset="0"/>
              </a:defRPr>
            </a:lvl4pPr>
            <a:lvl5pPr marL="1828617"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2" name="Text Placeholder 14">
            <a:extLst>
              <a:ext uri="{FF2B5EF4-FFF2-40B4-BE49-F238E27FC236}">
                <a16:creationId xmlns:a16="http://schemas.microsoft.com/office/drawing/2014/main" id="{D7149EE9-D7CB-2245-A969-E3DC476D8DF6}"/>
              </a:ext>
            </a:extLst>
          </p:cNvPr>
          <p:cNvSpPr>
            <a:spLocks noGrp="1"/>
          </p:cNvSpPr>
          <p:nvPr>
            <p:ph type="body" sz="quarter" idx="39"/>
          </p:nvPr>
        </p:nvSpPr>
        <p:spPr>
          <a:xfrm>
            <a:off x="9130038" y="4884773"/>
            <a:ext cx="2761963" cy="1371497"/>
          </a:xfrm>
          <a:prstGeom prst="rect">
            <a:avLst/>
          </a:prstGeom>
        </p:spPr>
        <p:txBody>
          <a:bodyPr lIns="0" tIns="0" rIns="0" bIns="0" numCol="1" spcCol="360000">
            <a:noAutofit/>
          </a:bodyPr>
          <a:lstStyle>
            <a:lvl1pPr marL="0" indent="0">
              <a:lnSpc>
                <a:spcPts val="1800"/>
              </a:lnSpc>
              <a:buNone/>
              <a:defRPr sz="1400" b="0" i="0">
                <a:solidFill>
                  <a:srgbClr val="4A4A4A"/>
                </a:solidFill>
                <a:latin typeface="Roboto Condensed Light" panose="02000000000000000000" pitchFamily="2" charset="0"/>
                <a:cs typeface="Arial Narrow" panose="020B0604020202020204" pitchFamily="34" charset="0"/>
              </a:defRPr>
            </a:lvl1pPr>
            <a:lvl2pPr marL="457154" indent="0">
              <a:lnSpc>
                <a:spcPts val="1700"/>
              </a:lnSpc>
              <a:buNone/>
              <a:defRPr sz="1400">
                <a:solidFill>
                  <a:srgbClr val="4B4B4B"/>
                </a:solidFill>
                <a:latin typeface="Arial" panose="020B0604020202020204" pitchFamily="34" charset="0"/>
                <a:cs typeface="Arial" panose="020B0604020202020204" pitchFamily="34" charset="0"/>
              </a:defRPr>
            </a:lvl2pPr>
            <a:lvl3pPr marL="914309" indent="0">
              <a:lnSpc>
                <a:spcPts val="1700"/>
              </a:lnSpc>
              <a:buNone/>
              <a:defRPr sz="1400">
                <a:solidFill>
                  <a:srgbClr val="4B4B4B"/>
                </a:solidFill>
                <a:latin typeface="Arial" panose="020B0604020202020204" pitchFamily="34" charset="0"/>
                <a:cs typeface="Arial" panose="020B0604020202020204" pitchFamily="34" charset="0"/>
              </a:defRPr>
            </a:lvl3pPr>
            <a:lvl4pPr marL="1371463" indent="0">
              <a:lnSpc>
                <a:spcPts val="1700"/>
              </a:lnSpc>
              <a:buNone/>
              <a:defRPr sz="1400">
                <a:solidFill>
                  <a:srgbClr val="4B4B4B"/>
                </a:solidFill>
                <a:latin typeface="Arial" panose="020B0604020202020204" pitchFamily="34" charset="0"/>
                <a:cs typeface="Arial" panose="020B0604020202020204" pitchFamily="34" charset="0"/>
              </a:defRPr>
            </a:lvl4pPr>
            <a:lvl5pPr marL="1828617"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3" name="Text Placeholder 14">
            <a:extLst>
              <a:ext uri="{FF2B5EF4-FFF2-40B4-BE49-F238E27FC236}">
                <a16:creationId xmlns:a16="http://schemas.microsoft.com/office/drawing/2014/main" id="{D7149EE9-D7CB-2245-A969-E3DC476D8DF6}"/>
              </a:ext>
            </a:extLst>
          </p:cNvPr>
          <p:cNvSpPr>
            <a:spLocks noGrp="1"/>
          </p:cNvSpPr>
          <p:nvPr>
            <p:ph type="body" sz="quarter" idx="40"/>
          </p:nvPr>
        </p:nvSpPr>
        <p:spPr>
          <a:xfrm>
            <a:off x="354060" y="3310827"/>
            <a:ext cx="4733216" cy="1801477"/>
          </a:xfrm>
          <a:prstGeom prst="rect">
            <a:avLst/>
          </a:prstGeom>
        </p:spPr>
        <p:txBody>
          <a:bodyPr lIns="0" tIns="0" rIns="0" bIns="0" numCol="1" spcCol="360000">
            <a:noAutofit/>
          </a:bodyPr>
          <a:lstStyle>
            <a:lvl1pPr marL="0" indent="0">
              <a:lnSpc>
                <a:spcPts val="1800"/>
              </a:lnSpc>
              <a:buNone/>
              <a:defRPr sz="1400" b="0" i="0">
                <a:solidFill>
                  <a:srgbClr val="4A4A4A"/>
                </a:solidFill>
                <a:latin typeface="Roboto Condensed Light" panose="02000000000000000000" pitchFamily="2" charset="0"/>
                <a:cs typeface="Arial Narrow" panose="020B0604020202020204" pitchFamily="34" charset="0"/>
              </a:defRPr>
            </a:lvl1pPr>
            <a:lvl2pPr marL="457154" indent="0">
              <a:lnSpc>
                <a:spcPts val="1700"/>
              </a:lnSpc>
              <a:buNone/>
              <a:defRPr sz="1400">
                <a:solidFill>
                  <a:srgbClr val="4B4B4B"/>
                </a:solidFill>
                <a:latin typeface="Arial" panose="020B0604020202020204" pitchFamily="34" charset="0"/>
                <a:cs typeface="Arial" panose="020B0604020202020204" pitchFamily="34" charset="0"/>
              </a:defRPr>
            </a:lvl2pPr>
            <a:lvl3pPr marL="914309" indent="0">
              <a:lnSpc>
                <a:spcPts val="1700"/>
              </a:lnSpc>
              <a:buNone/>
              <a:defRPr sz="1400">
                <a:solidFill>
                  <a:srgbClr val="4B4B4B"/>
                </a:solidFill>
                <a:latin typeface="Arial" panose="020B0604020202020204" pitchFamily="34" charset="0"/>
                <a:cs typeface="Arial" panose="020B0604020202020204" pitchFamily="34" charset="0"/>
              </a:defRPr>
            </a:lvl3pPr>
            <a:lvl4pPr marL="1371463" indent="0">
              <a:lnSpc>
                <a:spcPts val="1700"/>
              </a:lnSpc>
              <a:buNone/>
              <a:defRPr sz="1400">
                <a:solidFill>
                  <a:srgbClr val="4B4B4B"/>
                </a:solidFill>
                <a:latin typeface="Arial" panose="020B0604020202020204" pitchFamily="34" charset="0"/>
                <a:cs typeface="Arial" panose="020B0604020202020204" pitchFamily="34" charset="0"/>
              </a:defRPr>
            </a:lvl4pPr>
            <a:lvl5pPr marL="1828617"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Box 18">
            <a:extLst>
              <a:ext uri="{FF2B5EF4-FFF2-40B4-BE49-F238E27FC236}">
                <a16:creationId xmlns:a16="http://schemas.microsoft.com/office/drawing/2014/main" id="{1A52D467-0F26-DA4A-97AF-2CD0DAFEB6E1}"/>
              </a:ext>
            </a:extLst>
          </p:cNvPr>
          <p:cNvSpPr txBox="1"/>
          <p:nvPr/>
        </p:nvSpPr>
        <p:spPr>
          <a:xfrm>
            <a:off x="336842" y="514802"/>
            <a:ext cx="7579212" cy="541209"/>
          </a:xfrm>
          <a:prstGeom prst="rect">
            <a:avLst/>
          </a:prstGeom>
        </p:spPr>
        <p:txBody>
          <a:bodyPr vert="horz" wrap="square" lIns="0" tIns="6930" rIns="0" bIns="0" rtlCol="0">
            <a:noAutofit/>
          </a:bodyPr>
          <a:lstStyle/>
          <a:p>
            <a:pPr marL="7700" marR="242951" algn="l">
              <a:lnSpc>
                <a:spcPts val="4000"/>
              </a:lnSpc>
              <a:spcBef>
                <a:spcPts val="55"/>
              </a:spcBef>
            </a:pPr>
            <a:r>
              <a:rPr lang="en-US" sz="4000" b="1" i="0" dirty="0">
                <a:solidFill>
                  <a:srgbClr val="717171"/>
                </a:solidFill>
                <a:latin typeface="Montserrat SemiBold" pitchFamily="2" charset="77"/>
              </a:rPr>
              <a:t>Additional Support</a:t>
            </a:r>
            <a:endParaRPr lang="en-US" sz="4000" b="1" i="0" spc="-30" dirty="0">
              <a:solidFill>
                <a:srgbClr val="717171"/>
              </a:solidFill>
              <a:latin typeface="Montserrat SemiBold" pitchFamily="2" charset="77"/>
              <a:cs typeface="Arial Narrow"/>
            </a:endParaRPr>
          </a:p>
        </p:txBody>
      </p:sp>
      <p:sp>
        <p:nvSpPr>
          <p:cNvPr id="21" name="TextBox 20">
            <a:extLst>
              <a:ext uri="{FF2B5EF4-FFF2-40B4-BE49-F238E27FC236}">
                <a16:creationId xmlns:a16="http://schemas.microsoft.com/office/drawing/2014/main" id="{A36A0B17-8F6F-A645-8BB5-4B6254632B2D}"/>
              </a:ext>
            </a:extLst>
          </p:cNvPr>
          <p:cNvSpPr txBox="1"/>
          <p:nvPr/>
        </p:nvSpPr>
        <p:spPr>
          <a:xfrm>
            <a:off x="362180" y="1163683"/>
            <a:ext cx="4058773" cy="1481761"/>
          </a:xfrm>
          <a:prstGeom prst="rect">
            <a:avLst/>
          </a:prstGeom>
        </p:spPr>
        <p:txBody>
          <a:bodyPr vert="horz" wrap="square" lIns="0" tIns="6930" rIns="0" bIns="0" rtlCol="0">
            <a:noAutofit/>
          </a:bodyPr>
          <a:lstStyle/>
          <a:p>
            <a:pPr marL="7700" marR="242951" lvl="0" indent="0" algn="l" defTabSz="554437" rtl="0" eaLnBrk="1" fontAlgn="auto" latinLnBrk="0" hangingPunct="1">
              <a:lnSpc>
                <a:spcPts val="2000"/>
              </a:lnSpc>
              <a:spcBef>
                <a:spcPts val="1000"/>
              </a:spcBef>
              <a:spcAft>
                <a:spcPts val="0"/>
              </a:spcAft>
              <a:buClrTx/>
              <a:buSzTx/>
              <a:buFontTx/>
              <a:buNone/>
              <a:tabLst/>
              <a:defRPr/>
            </a:pPr>
            <a:r>
              <a:rPr lang="en-US" sz="1600" dirty="0">
                <a:solidFill>
                  <a:srgbClr val="717171"/>
                </a:solidFill>
                <a:latin typeface="Exo" panose="02000503000000000000" pitchFamily="2" charset="77"/>
              </a:rPr>
              <a:t>If you would like additional support, have our analysts guide you through other phases as part of an Info-Tech Workshop.</a:t>
            </a:r>
          </a:p>
          <a:p>
            <a:pPr marL="7700" marR="242951" lvl="0" indent="0" algn="l" defTabSz="554437" rtl="0" eaLnBrk="1" fontAlgn="auto" latinLnBrk="0" hangingPunct="1">
              <a:lnSpc>
                <a:spcPts val="2000"/>
              </a:lnSpc>
              <a:spcBef>
                <a:spcPts val="1000"/>
              </a:spcBef>
              <a:spcAft>
                <a:spcPts val="0"/>
              </a:spcAft>
              <a:buClrTx/>
              <a:buSzTx/>
              <a:buFontTx/>
              <a:buNone/>
              <a:tabLst/>
              <a:defRPr/>
            </a:pPr>
            <a:endParaRPr lang="en-US" sz="1600" dirty="0">
              <a:solidFill>
                <a:srgbClr val="717171"/>
              </a:solidFill>
              <a:latin typeface="Exo" panose="02000503000000000000" pitchFamily="2" charset="77"/>
            </a:endParaRPr>
          </a:p>
          <a:p>
            <a:pPr marL="7700" marR="242951" lvl="0" indent="0" algn="l" defTabSz="554437" rtl="0" eaLnBrk="1" fontAlgn="auto" latinLnBrk="0" hangingPunct="1">
              <a:lnSpc>
                <a:spcPts val="2000"/>
              </a:lnSpc>
              <a:spcBef>
                <a:spcPts val="1000"/>
              </a:spcBef>
              <a:spcAft>
                <a:spcPts val="0"/>
              </a:spcAft>
              <a:buClrTx/>
              <a:buSzTx/>
              <a:buFontTx/>
              <a:buNone/>
              <a:tabLst/>
              <a:defRPr/>
            </a:pPr>
            <a:endParaRPr lang="en-US" sz="1600" dirty="0">
              <a:solidFill>
                <a:srgbClr val="717171"/>
              </a:solidFill>
              <a:latin typeface="Exo" panose="02000503000000000000" pitchFamily="2" charset="77"/>
            </a:endParaRPr>
          </a:p>
          <a:p>
            <a:pPr marL="7700" marR="242951" lvl="0" indent="0" algn="l" defTabSz="554437" rtl="0" eaLnBrk="1" fontAlgn="auto" latinLnBrk="0" hangingPunct="1">
              <a:lnSpc>
                <a:spcPts val="2000"/>
              </a:lnSpc>
              <a:spcBef>
                <a:spcPts val="1000"/>
              </a:spcBef>
              <a:spcAft>
                <a:spcPts val="0"/>
              </a:spcAft>
              <a:buClrTx/>
              <a:buSzTx/>
              <a:buFontTx/>
              <a:buNone/>
              <a:tabLst/>
              <a:defRPr/>
            </a:pPr>
            <a:endParaRPr lang="en-US" sz="1600" dirty="0">
              <a:solidFill>
                <a:srgbClr val="717171"/>
              </a:solidFill>
              <a:latin typeface="Exo" panose="02000503000000000000" pitchFamily="2" charset="77"/>
            </a:endParaRPr>
          </a:p>
        </p:txBody>
      </p:sp>
    </p:spTree>
    <p:extLst>
      <p:ext uri="{BB962C8B-B14F-4D97-AF65-F5344CB8AC3E}">
        <p14:creationId xmlns:p14="http://schemas.microsoft.com/office/powerpoint/2010/main" val="1338713608"/>
      </p:ext>
    </p:extLst>
  </p:cSld>
  <p:clrMapOvr>
    <a:masterClrMapping/>
  </p:clrMapOvr>
  <p:extLst>
    <p:ext uri="{DCECCB84-F9BA-43D5-87BE-67443E8EF086}">
      <p15:sldGuideLst xmlns:p15="http://schemas.microsoft.com/office/powerpoint/2012/main">
        <p15:guide id="1" orient="horz" pos="84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UCD-Canvas">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7AF9D80-0EF5-41CE-8BA3-EA3791F21A23}"/>
              </a:ext>
            </a:extLst>
          </p:cNvPr>
          <p:cNvGrpSpPr/>
          <p:nvPr userDrawn="1"/>
        </p:nvGrpSpPr>
        <p:grpSpPr>
          <a:xfrm>
            <a:off x="1319842" y="997258"/>
            <a:ext cx="9523562" cy="5618887"/>
            <a:chOff x="502434" y="292965"/>
            <a:chExt cx="10981890" cy="6480000"/>
          </a:xfrm>
        </p:grpSpPr>
        <p:sp>
          <p:nvSpPr>
            <p:cNvPr id="5" name="Rectangle 4">
              <a:extLst>
                <a:ext uri="{FF2B5EF4-FFF2-40B4-BE49-F238E27FC236}">
                  <a16:creationId xmlns:a16="http://schemas.microsoft.com/office/drawing/2014/main" id="{19A9659E-97C2-4717-B48D-1DB042CFF357}"/>
                </a:ext>
              </a:extLst>
            </p:cNvPr>
            <p:cNvSpPr/>
            <p:nvPr/>
          </p:nvSpPr>
          <p:spPr>
            <a:xfrm>
              <a:off x="502434" y="292965"/>
              <a:ext cx="2196378" cy="6480000"/>
            </a:xfrm>
            <a:prstGeom prst="rect">
              <a:avLst/>
            </a:prstGeom>
            <a:solidFill>
              <a:srgbClr val="8497B0">
                <a:alpha val="50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Roboto Condensed Light" panose="02000000000000000000" pitchFamily="2" charset="0"/>
              </a:endParaRPr>
            </a:p>
          </p:txBody>
        </p:sp>
        <p:sp>
          <p:nvSpPr>
            <p:cNvPr id="6" name="Rectangle 5">
              <a:extLst>
                <a:ext uri="{FF2B5EF4-FFF2-40B4-BE49-F238E27FC236}">
                  <a16:creationId xmlns:a16="http://schemas.microsoft.com/office/drawing/2014/main" id="{BE8835AA-59CE-44C6-A16E-99824862F05B}"/>
                </a:ext>
              </a:extLst>
            </p:cNvPr>
            <p:cNvSpPr/>
            <p:nvPr/>
          </p:nvSpPr>
          <p:spPr>
            <a:xfrm>
              <a:off x="2698812" y="292965"/>
              <a:ext cx="2196378" cy="3240000"/>
            </a:xfrm>
            <a:prstGeom prst="rect">
              <a:avLst/>
            </a:prstGeom>
            <a:solidFill>
              <a:srgbClr val="8497B0">
                <a:alpha val="50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Roboto Condensed Light" panose="02000000000000000000" pitchFamily="2" charset="0"/>
              </a:endParaRPr>
            </a:p>
          </p:txBody>
        </p:sp>
        <p:sp>
          <p:nvSpPr>
            <p:cNvPr id="7" name="Rectangle 6">
              <a:extLst>
                <a:ext uri="{FF2B5EF4-FFF2-40B4-BE49-F238E27FC236}">
                  <a16:creationId xmlns:a16="http://schemas.microsoft.com/office/drawing/2014/main" id="{8C3F7E70-9172-48F8-A184-2BCA61FE0F8E}"/>
                </a:ext>
              </a:extLst>
            </p:cNvPr>
            <p:cNvSpPr/>
            <p:nvPr/>
          </p:nvSpPr>
          <p:spPr>
            <a:xfrm>
              <a:off x="9287946" y="292965"/>
              <a:ext cx="2196378" cy="6480000"/>
            </a:xfrm>
            <a:prstGeom prst="rect">
              <a:avLst/>
            </a:prstGeom>
            <a:solidFill>
              <a:srgbClr val="C0DCEB">
                <a:alpha val="50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Roboto Condensed Light" panose="02000000000000000000" pitchFamily="2" charset="0"/>
              </a:endParaRPr>
            </a:p>
          </p:txBody>
        </p:sp>
        <p:grpSp>
          <p:nvGrpSpPr>
            <p:cNvPr id="8" name="Group 7">
              <a:extLst>
                <a:ext uri="{FF2B5EF4-FFF2-40B4-BE49-F238E27FC236}">
                  <a16:creationId xmlns:a16="http://schemas.microsoft.com/office/drawing/2014/main" id="{8188A4B7-A699-4A0F-9D6E-36E5F51E1652}"/>
                </a:ext>
              </a:extLst>
            </p:cNvPr>
            <p:cNvGrpSpPr/>
            <p:nvPr/>
          </p:nvGrpSpPr>
          <p:grpSpPr>
            <a:xfrm>
              <a:off x="4895190" y="292965"/>
              <a:ext cx="2196378" cy="6480000"/>
              <a:chOff x="4895190" y="292965"/>
              <a:chExt cx="2196378" cy="6480000"/>
            </a:xfrm>
          </p:grpSpPr>
          <p:sp>
            <p:nvSpPr>
              <p:cNvPr id="12" name="Rectangle 11">
                <a:extLst>
                  <a:ext uri="{FF2B5EF4-FFF2-40B4-BE49-F238E27FC236}">
                    <a16:creationId xmlns:a16="http://schemas.microsoft.com/office/drawing/2014/main" id="{9E157EA4-341B-4169-B997-A651A1840053}"/>
                  </a:ext>
                </a:extLst>
              </p:cNvPr>
              <p:cNvSpPr/>
              <p:nvPr/>
            </p:nvSpPr>
            <p:spPr>
              <a:xfrm>
                <a:off x="4895190" y="292965"/>
                <a:ext cx="2196378" cy="2160000"/>
              </a:xfrm>
              <a:prstGeom prst="rect">
                <a:avLst/>
              </a:prstGeom>
              <a:solidFill>
                <a:srgbClr val="929292">
                  <a:alpha val="50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Roboto Condensed Light" panose="02000000000000000000" pitchFamily="2" charset="0"/>
                </a:endParaRPr>
              </a:p>
            </p:txBody>
          </p:sp>
          <p:sp>
            <p:nvSpPr>
              <p:cNvPr id="13" name="Rectangle 12">
                <a:extLst>
                  <a:ext uri="{FF2B5EF4-FFF2-40B4-BE49-F238E27FC236}">
                    <a16:creationId xmlns:a16="http://schemas.microsoft.com/office/drawing/2014/main" id="{9E9C3742-AC1C-48EE-B0D4-491FF9F8C2B4}"/>
                  </a:ext>
                </a:extLst>
              </p:cNvPr>
              <p:cNvSpPr/>
              <p:nvPr/>
            </p:nvSpPr>
            <p:spPr>
              <a:xfrm>
                <a:off x="4895190" y="2452965"/>
                <a:ext cx="2196378" cy="2160000"/>
              </a:xfrm>
              <a:prstGeom prst="rect">
                <a:avLst/>
              </a:prstGeom>
              <a:solidFill>
                <a:srgbClr val="929292">
                  <a:alpha val="50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Roboto Condensed Light" panose="02000000000000000000" pitchFamily="2" charset="0"/>
                </a:endParaRPr>
              </a:p>
            </p:txBody>
          </p:sp>
          <p:sp>
            <p:nvSpPr>
              <p:cNvPr id="14" name="Rectangle 13">
                <a:extLst>
                  <a:ext uri="{FF2B5EF4-FFF2-40B4-BE49-F238E27FC236}">
                    <a16:creationId xmlns:a16="http://schemas.microsoft.com/office/drawing/2014/main" id="{370F40EB-F88D-48E7-979D-E804407CDE58}"/>
                  </a:ext>
                </a:extLst>
              </p:cNvPr>
              <p:cNvSpPr/>
              <p:nvPr/>
            </p:nvSpPr>
            <p:spPr>
              <a:xfrm>
                <a:off x="4895190" y="4612965"/>
                <a:ext cx="2196378" cy="2160000"/>
              </a:xfrm>
              <a:prstGeom prst="rect">
                <a:avLst/>
              </a:prstGeom>
              <a:solidFill>
                <a:srgbClr val="929292">
                  <a:alpha val="50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Roboto Condensed Light" panose="02000000000000000000" pitchFamily="2" charset="0"/>
                </a:endParaRPr>
              </a:p>
            </p:txBody>
          </p:sp>
        </p:grpSp>
        <p:sp>
          <p:nvSpPr>
            <p:cNvPr id="9" name="Rectangle 8">
              <a:extLst>
                <a:ext uri="{FF2B5EF4-FFF2-40B4-BE49-F238E27FC236}">
                  <a16:creationId xmlns:a16="http://schemas.microsoft.com/office/drawing/2014/main" id="{D3CA9078-EB1B-462A-913E-BF3EBBEE2756}"/>
                </a:ext>
              </a:extLst>
            </p:cNvPr>
            <p:cNvSpPr/>
            <p:nvPr/>
          </p:nvSpPr>
          <p:spPr>
            <a:xfrm>
              <a:off x="7091568" y="292965"/>
              <a:ext cx="2196378" cy="3240000"/>
            </a:xfrm>
            <a:prstGeom prst="rect">
              <a:avLst/>
            </a:prstGeom>
            <a:solidFill>
              <a:srgbClr val="C0DCEB">
                <a:alpha val="50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Roboto Condensed Light" panose="02000000000000000000" pitchFamily="2" charset="0"/>
              </a:endParaRPr>
            </a:p>
          </p:txBody>
        </p:sp>
        <p:sp>
          <p:nvSpPr>
            <p:cNvPr id="10" name="Rectangle 9">
              <a:extLst>
                <a:ext uri="{FF2B5EF4-FFF2-40B4-BE49-F238E27FC236}">
                  <a16:creationId xmlns:a16="http://schemas.microsoft.com/office/drawing/2014/main" id="{562CFA20-E124-4B16-8C35-93D36471A9E1}"/>
                </a:ext>
              </a:extLst>
            </p:cNvPr>
            <p:cNvSpPr/>
            <p:nvPr/>
          </p:nvSpPr>
          <p:spPr>
            <a:xfrm>
              <a:off x="7091568" y="3532965"/>
              <a:ext cx="2196378" cy="3240000"/>
            </a:xfrm>
            <a:prstGeom prst="rect">
              <a:avLst/>
            </a:prstGeom>
            <a:solidFill>
              <a:srgbClr val="C0DCEB">
                <a:alpha val="50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Roboto Condensed Light" panose="02000000000000000000" pitchFamily="2" charset="0"/>
              </a:endParaRPr>
            </a:p>
          </p:txBody>
        </p:sp>
        <p:sp>
          <p:nvSpPr>
            <p:cNvPr id="11" name="Rectangle 10">
              <a:extLst>
                <a:ext uri="{FF2B5EF4-FFF2-40B4-BE49-F238E27FC236}">
                  <a16:creationId xmlns:a16="http://schemas.microsoft.com/office/drawing/2014/main" id="{D2CB6CA3-0DD8-4E13-84A1-01E487E16BCB}"/>
                </a:ext>
              </a:extLst>
            </p:cNvPr>
            <p:cNvSpPr/>
            <p:nvPr/>
          </p:nvSpPr>
          <p:spPr>
            <a:xfrm>
              <a:off x="2698812" y="3532965"/>
              <a:ext cx="2196378" cy="3240000"/>
            </a:xfrm>
            <a:prstGeom prst="rect">
              <a:avLst/>
            </a:prstGeom>
            <a:solidFill>
              <a:srgbClr val="8497B0">
                <a:alpha val="50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Roboto Condensed Light" panose="02000000000000000000" pitchFamily="2" charset="0"/>
              </a:endParaRPr>
            </a:p>
          </p:txBody>
        </p:sp>
      </p:grpSp>
      <p:sp>
        <p:nvSpPr>
          <p:cNvPr id="2" name="TextBox 1">
            <a:extLst>
              <a:ext uri="{FF2B5EF4-FFF2-40B4-BE49-F238E27FC236}">
                <a16:creationId xmlns:a16="http://schemas.microsoft.com/office/drawing/2014/main" id="{36003F32-025F-4566-97AB-AAC635ED500B}"/>
              </a:ext>
            </a:extLst>
          </p:cNvPr>
          <p:cNvSpPr txBox="1"/>
          <p:nvPr userDrawn="1"/>
        </p:nvSpPr>
        <p:spPr>
          <a:xfrm>
            <a:off x="5197870" y="1007975"/>
            <a:ext cx="979960" cy="191665"/>
          </a:xfrm>
          <a:prstGeom prst="rect">
            <a:avLst/>
          </a:prstGeom>
        </p:spPr>
        <p:txBody>
          <a:bodyPr vert="horz" wrap="square" lIns="0" tIns="6931" rIns="0" bIns="0" rtlCol="0">
            <a:spAutoFit/>
          </a:bodyPr>
          <a:lstStyle/>
          <a:p>
            <a:pPr marL="7701" marR="242975" algn="just">
              <a:spcBef>
                <a:spcPts val="55"/>
              </a:spcBef>
            </a:pPr>
            <a:r>
              <a:rPr lang="en-US" sz="1200" b="1" spc="-30" dirty="0">
                <a:solidFill>
                  <a:srgbClr val="464646"/>
                </a:solidFill>
                <a:latin typeface="Montserrat" panose="00000500000000000000" pitchFamily="2" charset="0"/>
                <a:cs typeface="Arial Narrow"/>
              </a:rPr>
              <a:t>Business</a:t>
            </a:r>
            <a:endParaRPr lang="en-CA" sz="1200" b="1" spc="-30" dirty="0">
              <a:solidFill>
                <a:srgbClr val="464646"/>
              </a:solidFill>
              <a:latin typeface="Montserrat" panose="00000500000000000000" pitchFamily="2" charset="0"/>
              <a:cs typeface="Arial Narrow"/>
            </a:endParaRPr>
          </a:p>
        </p:txBody>
      </p:sp>
      <p:sp>
        <p:nvSpPr>
          <p:cNvPr id="15" name="TextBox 14">
            <a:extLst>
              <a:ext uri="{FF2B5EF4-FFF2-40B4-BE49-F238E27FC236}">
                <a16:creationId xmlns:a16="http://schemas.microsoft.com/office/drawing/2014/main" id="{CB4DF62A-47BF-403C-A34D-FA26F9FCC14D}"/>
              </a:ext>
            </a:extLst>
          </p:cNvPr>
          <p:cNvSpPr txBox="1"/>
          <p:nvPr userDrawn="1"/>
        </p:nvSpPr>
        <p:spPr>
          <a:xfrm>
            <a:off x="5206538" y="2892040"/>
            <a:ext cx="1403802" cy="193707"/>
          </a:xfrm>
          <a:prstGeom prst="rect">
            <a:avLst/>
          </a:prstGeom>
        </p:spPr>
        <p:txBody>
          <a:bodyPr vert="horz" wrap="square" lIns="0" tIns="6931" rIns="0" bIns="0" rtlCol="0">
            <a:spAutoFit/>
          </a:bodyPr>
          <a:lstStyle/>
          <a:p>
            <a:pPr marL="7701" marR="242975" algn="just">
              <a:spcBef>
                <a:spcPts val="55"/>
              </a:spcBef>
            </a:pPr>
            <a:r>
              <a:rPr lang="en-US" sz="1200" b="1" spc="-30" dirty="0">
                <a:solidFill>
                  <a:srgbClr val="464646"/>
                </a:solidFill>
                <a:latin typeface="Montserrat" panose="00000500000000000000" pitchFamily="2" charset="0"/>
                <a:cs typeface="Arial Narrow"/>
              </a:rPr>
              <a:t>Users</a:t>
            </a:r>
            <a:endParaRPr lang="en-CA" sz="1200" b="1" spc="-30" dirty="0">
              <a:solidFill>
                <a:srgbClr val="464646"/>
              </a:solidFill>
              <a:latin typeface="Montserrat" panose="00000500000000000000" pitchFamily="2" charset="0"/>
              <a:cs typeface="Arial Narrow"/>
            </a:endParaRPr>
          </a:p>
        </p:txBody>
      </p:sp>
      <p:sp>
        <p:nvSpPr>
          <p:cNvPr id="19" name="Rectangle 18">
            <a:extLst>
              <a:ext uri="{FF2B5EF4-FFF2-40B4-BE49-F238E27FC236}">
                <a16:creationId xmlns:a16="http://schemas.microsoft.com/office/drawing/2014/main" id="{1515F8EF-0961-4FF1-A378-903DE7A9EC99}"/>
              </a:ext>
            </a:extLst>
          </p:cNvPr>
          <p:cNvSpPr/>
          <p:nvPr userDrawn="1"/>
        </p:nvSpPr>
        <p:spPr>
          <a:xfrm>
            <a:off x="5193648" y="4730520"/>
            <a:ext cx="1700885" cy="382156"/>
          </a:xfrm>
          <a:prstGeom prst="rect">
            <a:avLst/>
          </a:prstGeom>
        </p:spPr>
        <p:txBody>
          <a:bodyPr wrap="square" lIns="0" tIns="0" rIns="0" bIns="0">
            <a:spAutoFit/>
          </a:bodyPr>
          <a:lstStyle/>
          <a:p>
            <a:pPr marL="0" marR="242975" indent="0" algn="l">
              <a:spcBef>
                <a:spcPts val="55"/>
              </a:spcBef>
            </a:pPr>
            <a:r>
              <a:rPr lang="en-US" sz="1200" b="1" spc="-30" dirty="0">
                <a:solidFill>
                  <a:srgbClr val="464646"/>
                </a:solidFill>
                <a:latin typeface="Montserrat" panose="00000500000000000000" pitchFamily="2" charset="0"/>
                <a:cs typeface="Arial Narrow"/>
              </a:rPr>
              <a:t>Unique Value</a:t>
            </a:r>
          </a:p>
          <a:p>
            <a:pPr marL="0" marR="242975" indent="0" algn="l">
              <a:spcBef>
                <a:spcPts val="55"/>
              </a:spcBef>
            </a:pPr>
            <a:r>
              <a:rPr lang="en-US" sz="1200" b="1" spc="-30" dirty="0">
                <a:solidFill>
                  <a:srgbClr val="464646"/>
                </a:solidFill>
                <a:latin typeface="Montserrat" panose="00000500000000000000" pitchFamily="2" charset="0"/>
                <a:cs typeface="Arial Narrow"/>
              </a:rPr>
              <a:t>Proposition</a:t>
            </a:r>
            <a:endParaRPr lang="en-CA" sz="1200" b="1" spc="-30" dirty="0">
              <a:solidFill>
                <a:srgbClr val="464646"/>
              </a:solidFill>
              <a:latin typeface="Montserrat" panose="00000500000000000000" pitchFamily="2" charset="0"/>
              <a:cs typeface="Arial Narrow"/>
            </a:endParaRPr>
          </a:p>
        </p:txBody>
      </p:sp>
      <p:sp>
        <p:nvSpPr>
          <p:cNvPr id="20" name="Rectangle 19">
            <a:extLst>
              <a:ext uri="{FF2B5EF4-FFF2-40B4-BE49-F238E27FC236}">
                <a16:creationId xmlns:a16="http://schemas.microsoft.com/office/drawing/2014/main" id="{0CE2EB0E-9E01-422A-AD33-06A3BC3AD952}"/>
              </a:ext>
            </a:extLst>
          </p:cNvPr>
          <p:cNvSpPr/>
          <p:nvPr userDrawn="1"/>
        </p:nvSpPr>
        <p:spPr>
          <a:xfrm>
            <a:off x="7092947" y="1007975"/>
            <a:ext cx="1845744" cy="369332"/>
          </a:xfrm>
          <a:prstGeom prst="rect">
            <a:avLst/>
          </a:prstGeom>
        </p:spPr>
        <p:txBody>
          <a:bodyPr wrap="square" lIns="0" tIns="0" rIns="0" bIns="0">
            <a:spAutoFit/>
          </a:bodyPr>
          <a:lstStyle/>
          <a:p>
            <a:pPr marL="0" marR="242975" indent="0" algn="l">
              <a:spcBef>
                <a:spcPts val="55"/>
              </a:spcBef>
            </a:pPr>
            <a:r>
              <a:rPr lang="en-US" sz="1200" b="1" spc="-30" dirty="0">
                <a:solidFill>
                  <a:srgbClr val="464646"/>
                </a:solidFill>
                <a:latin typeface="Montserrat" panose="00000500000000000000" pitchFamily="2" charset="0"/>
                <a:cs typeface="Arial Narrow"/>
              </a:rPr>
              <a:t>Competitive Advantages</a:t>
            </a:r>
            <a:endParaRPr lang="en-CA" sz="1200" b="1" spc="-30" dirty="0">
              <a:solidFill>
                <a:srgbClr val="464646"/>
              </a:solidFill>
              <a:latin typeface="Montserrat" panose="00000500000000000000" pitchFamily="2" charset="0"/>
              <a:cs typeface="Arial Narrow"/>
            </a:endParaRPr>
          </a:p>
        </p:txBody>
      </p:sp>
      <p:sp>
        <p:nvSpPr>
          <p:cNvPr id="21" name="Rectangle 20">
            <a:extLst>
              <a:ext uri="{FF2B5EF4-FFF2-40B4-BE49-F238E27FC236}">
                <a16:creationId xmlns:a16="http://schemas.microsoft.com/office/drawing/2014/main" id="{CB28497A-8F12-4581-A4FA-41FA5DEAB1AA}"/>
              </a:ext>
            </a:extLst>
          </p:cNvPr>
          <p:cNvSpPr/>
          <p:nvPr userDrawn="1"/>
        </p:nvSpPr>
        <p:spPr>
          <a:xfrm>
            <a:off x="8997659" y="1007975"/>
            <a:ext cx="1212048" cy="184666"/>
          </a:xfrm>
          <a:prstGeom prst="rect">
            <a:avLst/>
          </a:prstGeom>
        </p:spPr>
        <p:txBody>
          <a:bodyPr wrap="square" lIns="0" tIns="0" rIns="0" bIns="0">
            <a:spAutoFit/>
          </a:bodyPr>
          <a:lstStyle/>
          <a:p>
            <a:pPr marL="0" marR="242975" indent="0" algn="l">
              <a:spcBef>
                <a:spcPts val="55"/>
              </a:spcBef>
            </a:pPr>
            <a:r>
              <a:rPr lang="en-US" sz="1200" b="1" spc="-30" dirty="0">
                <a:solidFill>
                  <a:srgbClr val="464646"/>
                </a:solidFill>
                <a:latin typeface="Montserrat" panose="00000500000000000000" pitchFamily="2" charset="0"/>
                <a:cs typeface="Arial Narrow"/>
              </a:rPr>
              <a:t>Solutions</a:t>
            </a:r>
            <a:endParaRPr lang="en-CA" sz="1200" b="1" spc="-30" dirty="0">
              <a:solidFill>
                <a:srgbClr val="464646"/>
              </a:solidFill>
              <a:latin typeface="Montserrat" panose="00000500000000000000" pitchFamily="2" charset="0"/>
              <a:cs typeface="Arial Narrow"/>
            </a:endParaRPr>
          </a:p>
        </p:txBody>
      </p:sp>
      <p:sp>
        <p:nvSpPr>
          <p:cNvPr id="34" name="Rectangle 33">
            <a:extLst>
              <a:ext uri="{FF2B5EF4-FFF2-40B4-BE49-F238E27FC236}">
                <a16:creationId xmlns:a16="http://schemas.microsoft.com/office/drawing/2014/main" id="{9AC56DE0-7ED5-463B-939B-52DC91DD4493}"/>
              </a:ext>
            </a:extLst>
          </p:cNvPr>
          <p:cNvSpPr/>
          <p:nvPr userDrawn="1"/>
        </p:nvSpPr>
        <p:spPr>
          <a:xfrm>
            <a:off x="3278149" y="1007975"/>
            <a:ext cx="1437254" cy="184666"/>
          </a:xfrm>
          <a:prstGeom prst="rect">
            <a:avLst/>
          </a:prstGeom>
        </p:spPr>
        <p:txBody>
          <a:bodyPr wrap="square" lIns="0" tIns="0" rIns="0" bIns="0">
            <a:spAutoFit/>
          </a:bodyPr>
          <a:lstStyle/>
          <a:p>
            <a:pPr marL="0" marR="242975" indent="0" algn="l">
              <a:spcBef>
                <a:spcPts val="55"/>
              </a:spcBef>
            </a:pPr>
            <a:r>
              <a:rPr lang="en-US" sz="1200" b="1" spc="-30" dirty="0">
                <a:solidFill>
                  <a:srgbClr val="464646"/>
                </a:solidFill>
                <a:latin typeface="Montserrat" panose="00000500000000000000" pitchFamily="2" charset="0"/>
                <a:cs typeface="Arial Narrow"/>
              </a:rPr>
              <a:t>Motives</a:t>
            </a:r>
            <a:endParaRPr lang="en-CA" sz="1200" b="1" spc="-30" dirty="0">
              <a:solidFill>
                <a:srgbClr val="464646"/>
              </a:solidFill>
              <a:latin typeface="Montserrat" panose="00000500000000000000" pitchFamily="2" charset="0"/>
              <a:cs typeface="Arial Narrow"/>
            </a:endParaRPr>
          </a:p>
        </p:txBody>
      </p:sp>
      <p:sp>
        <p:nvSpPr>
          <p:cNvPr id="35" name="Rectangle 34">
            <a:extLst>
              <a:ext uri="{FF2B5EF4-FFF2-40B4-BE49-F238E27FC236}">
                <a16:creationId xmlns:a16="http://schemas.microsoft.com/office/drawing/2014/main" id="{64C428C2-CDE1-4554-A7DB-6BB5FA370902}"/>
              </a:ext>
            </a:extLst>
          </p:cNvPr>
          <p:cNvSpPr/>
          <p:nvPr userDrawn="1"/>
        </p:nvSpPr>
        <p:spPr>
          <a:xfrm>
            <a:off x="1496748" y="1007975"/>
            <a:ext cx="1437254" cy="184666"/>
          </a:xfrm>
          <a:prstGeom prst="rect">
            <a:avLst/>
          </a:prstGeom>
        </p:spPr>
        <p:txBody>
          <a:bodyPr wrap="square" lIns="0" tIns="0" rIns="0" bIns="0">
            <a:spAutoFit/>
          </a:bodyPr>
          <a:lstStyle/>
          <a:p>
            <a:pPr marL="0" marR="242975" indent="0" algn="l">
              <a:spcBef>
                <a:spcPts val="55"/>
              </a:spcBef>
            </a:pPr>
            <a:r>
              <a:rPr lang="en-US" sz="1200" b="1" spc="-30" dirty="0">
                <a:solidFill>
                  <a:srgbClr val="464646"/>
                </a:solidFill>
                <a:latin typeface="Montserrat" panose="00000500000000000000" pitchFamily="2" charset="0"/>
                <a:cs typeface="Arial Narrow"/>
              </a:rPr>
              <a:t>Problems</a:t>
            </a:r>
            <a:endParaRPr lang="en-CA" sz="1200" b="1" spc="-30" dirty="0">
              <a:solidFill>
                <a:srgbClr val="464646"/>
              </a:solidFill>
              <a:latin typeface="Montserrat" panose="00000500000000000000" pitchFamily="2" charset="0"/>
              <a:cs typeface="Arial Narrow"/>
            </a:endParaRPr>
          </a:p>
        </p:txBody>
      </p:sp>
      <p:sp>
        <p:nvSpPr>
          <p:cNvPr id="36" name="Rectangle 35">
            <a:extLst>
              <a:ext uri="{FF2B5EF4-FFF2-40B4-BE49-F238E27FC236}">
                <a16:creationId xmlns:a16="http://schemas.microsoft.com/office/drawing/2014/main" id="{85BB22C8-F786-4DEB-BF2F-B05ADA904CDB}"/>
              </a:ext>
            </a:extLst>
          </p:cNvPr>
          <p:cNvSpPr/>
          <p:nvPr userDrawn="1"/>
        </p:nvSpPr>
        <p:spPr>
          <a:xfrm>
            <a:off x="3284574" y="3878531"/>
            <a:ext cx="773022" cy="184666"/>
          </a:xfrm>
          <a:prstGeom prst="rect">
            <a:avLst/>
          </a:prstGeom>
        </p:spPr>
        <p:txBody>
          <a:bodyPr wrap="square" lIns="0" tIns="0" rIns="0" bIns="0">
            <a:spAutoFit/>
          </a:bodyPr>
          <a:lstStyle/>
          <a:p>
            <a:pPr marL="0" marR="242975" indent="0" algn="l">
              <a:spcBef>
                <a:spcPts val="55"/>
              </a:spcBef>
            </a:pPr>
            <a:r>
              <a:rPr lang="en-US" sz="1200" b="1" spc="-30" dirty="0">
                <a:solidFill>
                  <a:srgbClr val="464646"/>
                </a:solidFill>
                <a:latin typeface="Montserrat" panose="00000500000000000000" pitchFamily="2" charset="0"/>
                <a:cs typeface="Arial Narrow"/>
              </a:rPr>
              <a:t>Fears</a:t>
            </a:r>
            <a:endParaRPr lang="en-CA" sz="1200" b="1" spc="-30" dirty="0">
              <a:solidFill>
                <a:srgbClr val="464646"/>
              </a:solidFill>
              <a:latin typeface="Montserrat" panose="00000500000000000000" pitchFamily="2" charset="0"/>
              <a:cs typeface="Arial Narrow"/>
            </a:endParaRPr>
          </a:p>
        </p:txBody>
      </p:sp>
      <p:sp>
        <p:nvSpPr>
          <p:cNvPr id="37" name="Rectangle 36">
            <a:extLst>
              <a:ext uri="{FF2B5EF4-FFF2-40B4-BE49-F238E27FC236}">
                <a16:creationId xmlns:a16="http://schemas.microsoft.com/office/drawing/2014/main" id="{7E6B7617-A9B9-464D-ABA2-2A21CFBBA0EB}"/>
              </a:ext>
            </a:extLst>
          </p:cNvPr>
          <p:cNvSpPr/>
          <p:nvPr userDrawn="1"/>
        </p:nvSpPr>
        <p:spPr>
          <a:xfrm>
            <a:off x="7113043" y="3878531"/>
            <a:ext cx="1271835" cy="184666"/>
          </a:xfrm>
          <a:prstGeom prst="rect">
            <a:avLst/>
          </a:prstGeom>
        </p:spPr>
        <p:txBody>
          <a:bodyPr wrap="square" lIns="0" tIns="0" rIns="0" bIns="0">
            <a:spAutoFit/>
          </a:bodyPr>
          <a:lstStyle/>
          <a:p>
            <a:pPr marL="0" marR="242975" indent="0" algn="l">
              <a:spcBef>
                <a:spcPts val="55"/>
              </a:spcBef>
            </a:pPr>
            <a:r>
              <a:rPr lang="en-US" sz="1200" b="1" spc="-30" dirty="0">
                <a:solidFill>
                  <a:srgbClr val="464646"/>
                </a:solidFill>
                <a:latin typeface="Montserrat" panose="00000500000000000000" pitchFamily="2" charset="0"/>
                <a:cs typeface="Arial Narrow"/>
              </a:rPr>
              <a:t>Alternatives</a:t>
            </a:r>
            <a:endParaRPr lang="en-CA" sz="1200" b="1" spc="-30" dirty="0">
              <a:solidFill>
                <a:srgbClr val="464646"/>
              </a:solidFill>
              <a:latin typeface="Montserrat" panose="00000500000000000000" pitchFamily="2" charset="0"/>
              <a:cs typeface="Arial Narrow"/>
            </a:endParaRPr>
          </a:p>
        </p:txBody>
      </p:sp>
      <p:sp>
        <p:nvSpPr>
          <p:cNvPr id="39" name="Text Placeholder 38">
            <a:extLst>
              <a:ext uri="{FF2B5EF4-FFF2-40B4-BE49-F238E27FC236}">
                <a16:creationId xmlns:a16="http://schemas.microsoft.com/office/drawing/2014/main" id="{D5EDF1AC-4F14-48BF-951D-FA8F7D5467A4}"/>
              </a:ext>
            </a:extLst>
          </p:cNvPr>
          <p:cNvSpPr>
            <a:spLocks noGrp="1"/>
          </p:cNvSpPr>
          <p:nvPr>
            <p:ph type="body" sz="quarter" idx="10"/>
          </p:nvPr>
        </p:nvSpPr>
        <p:spPr>
          <a:xfrm>
            <a:off x="1471976" y="1406137"/>
            <a:ext cx="1545236" cy="5045700"/>
          </a:xfrm>
          <a:prstGeom prst="rect">
            <a:avLst/>
          </a:prstGeom>
        </p:spPr>
        <p:txBody>
          <a:bodyPr/>
          <a:lstStyle>
            <a:lvl1pPr>
              <a:defRPr sz="1200">
                <a:latin typeface="Roboto Condensed Light" panose="02000000000000000000" pitchFamily="2" charset="0"/>
                <a:ea typeface="Roboto Condensed Light" panose="02000000000000000000" pitchFamily="2" charset="0"/>
              </a:defRPr>
            </a:lvl1pPr>
            <a:lvl2pPr marL="457154" indent="0">
              <a:buNone/>
              <a:defRPr sz="1600">
                <a:latin typeface="Roboto Condensed Light" panose="02000000000000000000" pitchFamily="2" charset="0"/>
                <a:ea typeface="Roboto Condensed Light" panose="02000000000000000000" pitchFamily="2" charset="0"/>
              </a:defRPr>
            </a:lvl2pPr>
            <a:lvl3pPr marL="914309" indent="0">
              <a:buNone/>
              <a:defRPr sz="1400">
                <a:latin typeface="Roboto Condensed Light" panose="02000000000000000000" pitchFamily="2" charset="0"/>
                <a:ea typeface="Roboto Condensed Light" panose="02000000000000000000" pitchFamily="2" charset="0"/>
              </a:defRPr>
            </a:lvl3pPr>
            <a:lvl4pPr>
              <a:defRPr sz="1200">
                <a:latin typeface="Roboto Condensed Light" panose="02000000000000000000" pitchFamily="2" charset="0"/>
                <a:ea typeface="Roboto Condensed Light" panose="02000000000000000000" pitchFamily="2" charset="0"/>
              </a:defRPr>
            </a:lvl4pPr>
            <a:lvl5pPr>
              <a:defRPr sz="1200">
                <a:latin typeface="Roboto Condensed Light" panose="02000000000000000000" pitchFamily="2" charset="0"/>
                <a:ea typeface="Roboto Condensed Light" panose="02000000000000000000" pitchFamily="2" charset="0"/>
              </a:defRPr>
            </a:lvl5pPr>
          </a:lstStyle>
          <a:p>
            <a:pPr lvl="0"/>
            <a:r>
              <a:rPr lang="en-US"/>
              <a:t>Click to edit Master text style</a:t>
            </a:r>
          </a:p>
        </p:txBody>
      </p:sp>
      <p:sp>
        <p:nvSpPr>
          <p:cNvPr id="40" name="Text Placeholder 38">
            <a:extLst>
              <a:ext uri="{FF2B5EF4-FFF2-40B4-BE49-F238E27FC236}">
                <a16:creationId xmlns:a16="http://schemas.microsoft.com/office/drawing/2014/main" id="{CFA32FE3-B7FA-4D48-9B87-1D33283C35D0}"/>
              </a:ext>
            </a:extLst>
          </p:cNvPr>
          <p:cNvSpPr>
            <a:spLocks noGrp="1"/>
          </p:cNvSpPr>
          <p:nvPr>
            <p:ph type="body" sz="quarter" idx="11"/>
          </p:nvPr>
        </p:nvSpPr>
        <p:spPr>
          <a:xfrm>
            <a:off x="9118430" y="1406137"/>
            <a:ext cx="1545236" cy="5045700"/>
          </a:xfrm>
          <a:prstGeom prst="rect">
            <a:avLst/>
          </a:prstGeom>
        </p:spPr>
        <p:txBody>
          <a:bodyPr/>
          <a:lstStyle>
            <a:lvl1pPr>
              <a:defRPr sz="1200">
                <a:latin typeface="Roboto Condensed Light" panose="02000000000000000000" pitchFamily="2" charset="0"/>
                <a:ea typeface="Roboto Condensed Light" panose="02000000000000000000" pitchFamily="2" charset="0"/>
              </a:defRPr>
            </a:lvl1pPr>
            <a:lvl2pPr marL="457154" indent="0">
              <a:buNone/>
              <a:defRPr sz="1600">
                <a:latin typeface="Roboto Condensed Light" panose="02000000000000000000" pitchFamily="2" charset="0"/>
                <a:ea typeface="Roboto Condensed Light" panose="02000000000000000000" pitchFamily="2" charset="0"/>
              </a:defRPr>
            </a:lvl2pPr>
            <a:lvl3pPr marL="914309" indent="0">
              <a:buNone/>
              <a:defRPr sz="1400">
                <a:latin typeface="Roboto Condensed Light" panose="02000000000000000000" pitchFamily="2" charset="0"/>
                <a:ea typeface="Roboto Condensed Light" panose="02000000000000000000" pitchFamily="2" charset="0"/>
              </a:defRPr>
            </a:lvl3pPr>
            <a:lvl4pPr>
              <a:defRPr sz="1200">
                <a:latin typeface="Roboto Condensed Light" panose="02000000000000000000" pitchFamily="2" charset="0"/>
                <a:ea typeface="Roboto Condensed Light" panose="02000000000000000000" pitchFamily="2" charset="0"/>
              </a:defRPr>
            </a:lvl4pPr>
            <a:lvl5pPr>
              <a:defRPr sz="1200">
                <a:latin typeface="Roboto Condensed Light" panose="02000000000000000000" pitchFamily="2" charset="0"/>
                <a:ea typeface="Roboto Condensed Light" panose="02000000000000000000" pitchFamily="2" charset="0"/>
              </a:defRPr>
            </a:lvl5pPr>
          </a:lstStyle>
          <a:p>
            <a:pPr lvl="0"/>
            <a:r>
              <a:rPr lang="en-US"/>
              <a:t>Click to edit Master text style</a:t>
            </a:r>
          </a:p>
        </p:txBody>
      </p:sp>
      <p:sp>
        <p:nvSpPr>
          <p:cNvPr id="65" name="Text Placeholder 38">
            <a:extLst>
              <a:ext uri="{FF2B5EF4-FFF2-40B4-BE49-F238E27FC236}">
                <a16:creationId xmlns:a16="http://schemas.microsoft.com/office/drawing/2014/main" id="{203887B7-5D25-44AD-A9B0-DF3518CECC1C}"/>
              </a:ext>
            </a:extLst>
          </p:cNvPr>
          <p:cNvSpPr>
            <a:spLocks noGrp="1"/>
          </p:cNvSpPr>
          <p:nvPr>
            <p:ph type="body" sz="quarter" idx="12"/>
          </p:nvPr>
        </p:nvSpPr>
        <p:spPr>
          <a:xfrm>
            <a:off x="7180758" y="1406137"/>
            <a:ext cx="1545236" cy="2210728"/>
          </a:xfrm>
          <a:prstGeom prst="rect">
            <a:avLst/>
          </a:prstGeom>
        </p:spPr>
        <p:txBody>
          <a:bodyPr/>
          <a:lstStyle>
            <a:lvl1pPr>
              <a:defRPr sz="1200">
                <a:latin typeface="Roboto Condensed Light" panose="02000000000000000000" pitchFamily="2" charset="0"/>
                <a:ea typeface="Roboto Condensed Light" panose="02000000000000000000" pitchFamily="2" charset="0"/>
              </a:defRPr>
            </a:lvl1pPr>
            <a:lvl2pPr marL="457154" indent="0">
              <a:buNone/>
              <a:defRPr sz="1600">
                <a:latin typeface="Roboto Condensed Light" panose="02000000000000000000" pitchFamily="2" charset="0"/>
                <a:ea typeface="Roboto Condensed Light" panose="02000000000000000000" pitchFamily="2" charset="0"/>
              </a:defRPr>
            </a:lvl2pPr>
            <a:lvl3pPr marL="914309" indent="0">
              <a:buNone/>
              <a:defRPr sz="1400">
                <a:latin typeface="Roboto Condensed Light" panose="02000000000000000000" pitchFamily="2" charset="0"/>
                <a:ea typeface="Roboto Condensed Light" panose="02000000000000000000" pitchFamily="2" charset="0"/>
              </a:defRPr>
            </a:lvl3pPr>
            <a:lvl4pPr>
              <a:defRPr sz="1200">
                <a:latin typeface="Roboto Condensed Light" panose="02000000000000000000" pitchFamily="2" charset="0"/>
                <a:ea typeface="Roboto Condensed Light" panose="02000000000000000000" pitchFamily="2" charset="0"/>
              </a:defRPr>
            </a:lvl4pPr>
            <a:lvl5pPr>
              <a:defRPr sz="1200">
                <a:latin typeface="Roboto Condensed Light" panose="02000000000000000000" pitchFamily="2" charset="0"/>
                <a:ea typeface="Roboto Condensed Light" panose="02000000000000000000" pitchFamily="2" charset="0"/>
              </a:defRPr>
            </a:lvl5pPr>
          </a:lstStyle>
          <a:p>
            <a:pPr lvl="0"/>
            <a:r>
              <a:rPr lang="en-US"/>
              <a:t>Click to edit Master text style</a:t>
            </a:r>
          </a:p>
        </p:txBody>
      </p:sp>
      <p:sp>
        <p:nvSpPr>
          <p:cNvPr id="66" name="Text Placeholder 38">
            <a:extLst>
              <a:ext uri="{FF2B5EF4-FFF2-40B4-BE49-F238E27FC236}">
                <a16:creationId xmlns:a16="http://schemas.microsoft.com/office/drawing/2014/main" id="{EE5118F7-E5BD-41C7-9EF5-AADFB87AF8B0}"/>
              </a:ext>
            </a:extLst>
          </p:cNvPr>
          <p:cNvSpPr>
            <a:spLocks noGrp="1"/>
          </p:cNvSpPr>
          <p:nvPr>
            <p:ph type="body" sz="quarter" idx="13"/>
          </p:nvPr>
        </p:nvSpPr>
        <p:spPr>
          <a:xfrm>
            <a:off x="7178753" y="4183886"/>
            <a:ext cx="1545236" cy="2210728"/>
          </a:xfrm>
          <a:prstGeom prst="rect">
            <a:avLst/>
          </a:prstGeom>
        </p:spPr>
        <p:txBody>
          <a:bodyPr/>
          <a:lstStyle>
            <a:lvl1pPr>
              <a:defRPr sz="1200">
                <a:latin typeface="Roboto Condensed Light" panose="02000000000000000000" pitchFamily="2" charset="0"/>
                <a:ea typeface="Roboto Condensed Light" panose="02000000000000000000" pitchFamily="2" charset="0"/>
              </a:defRPr>
            </a:lvl1pPr>
            <a:lvl2pPr marL="457154" indent="0">
              <a:buNone/>
              <a:defRPr sz="1600">
                <a:latin typeface="Roboto Condensed Light" panose="02000000000000000000" pitchFamily="2" charset="0"/>
                <a:ea typeface="Roboto Condensed Light" panose="02000000000000000000" pitchFamily="2" charset="0"/>
              </a:defRPr>
            </a:lvl2pPr>
            <a:lvl3pPr marL="914309" indent="0">
              <a:buNone/>
              <a:defRPr sz="1400">
                <a:latin typeface="Roboto Condensed Light" panose="02000000000000000000" pitchFamily="2" charset="0"/>
                <a:ea typeface="Roboto Condensed Light" panose="02000000000000000000" pitchFamily="2" charset="0"/>
              </a:defRPr>
            </a:lvl3pPr>
            <a:lvl4pPr>
              <a:defRPr sz="1200">
                <a:latin typeface="Roboto Condensed Light" panose="02000000000000000000" pitchFamily="2" charset="0"/>
                <a:ea typeface="Roboto Condensed Light" panose="02000000000000000000" pitchFamily="2" charset="0"/>
              </a:defRPr>
            </a:lvl4pPr>
            <a:lvl5pPr>
              <a:defRPr sz="1200">
                <a:latin typeface="Roboto Condensed Light" panose="02000000000000000000" pitchFamily="2" charset="0"/>
                <a:ea typeface="Roboto Condensed Light" panose="02000000000000000000" pitchFamily="2" charset="0"/>
              </a:defRPr>
            </a:lvl5pPr>
          </a:lstStyle>
          <a:p>
            <a:pPr lvl="0"/>
            <a:r>
              <a:rPr lang="en-US"/>
              <a:t>Click to edit Master text style</a:t>
            </a:r>
          </a:p>
        </p:txBody>
      </p:sp>
      <p:sp>
        <p:nvSpPr>
          <p:cNvPr id="67" name="Text Placeholder 38">
            <a:extLst>
              <a:ext uri="{FF2B5EF4-FFF2-40B4-BE49-F238E27FC236}">
                <a16:creationId xmlns:a16="http://schemas.microsoft.com/office/drawing/2014/main" id="{3B1EB906-55E9-4561-93E4-038F6A135A49}"/>
              </a:ext>
            </a:extLst>
          </p:cNvPr>
          <p:cNvSpPr>
            <a:spLocks noGrp="1"/>
          </p:cNvSpPr>
          <p:nvPr>
            <p:ph type="body" sz="quarter" idx="14"/>
          </p:nvPr>
        </p:nvSpPr>
        <p:spPr>
          <a:xfrm>
            <a:off x="3394488" y="1406137"/>
            <a:ext cx="1545236" cy="2210728"/>
          </a:xfrm>
          <a:prstGeom prst="rect">
            <a:avLst/>
          </a:prstGeom>
        </p:spPr>
        <p:txBody>
          <a:bodyPr/>
          <a:lstStyle>
            <a:lvl1pPr>
              <a:defRPr sz="1200">
                <a:latin typeface="Roboto Condensed Light" panose="02000000000000000000" pitchFamily="2" charset="0"/>
                <a:ea typeface="Roboto Condensed Light" panose="02000000000000000000" pitchFamily="2" charset="0"/>
              </a:defRPr>
            </a:lvl1pPr>
            <a:lvl2pPr marL="457154" indent="0">
              <a:buNone/>
              <a:defRPr sz="1600">
                <a:latin typeface="Roboto Condensed Light" panose="02000000000000000000" pitchFamily="2" charset="0"/>
                <a:ea typeface="Roboto Condensed Light" panose="02000000000000000000" pitchFamily="2" charset="0"/>
              </a:defRPr>
            </a:lvl2pPr>
            <a:lvl3pPr marL="914309" indent="0">
              <a:buNone/>
              <a:defRPr sz="1400">
                <a:latin typeface="Roboto Condensed Light" panose="02000000000000000000" pitchFamily="2" charset="0"/>
                <a:ea typeface="Roboto Condensed Light" panose="02000000000000000000" pitchFamily="2" charset="0"/>
              </a:defRPr>
            </a:lvl3pPr>
            <a:lvl4pPr>
              <a:defRPr sz="1200">
                <a:latin typeface="Roboto Condensed Light" panose="02000000000000000000" pitchFamily="2" charset="0"/>
                <a:ea typeface="Roboto Condensed Light" panose="02000000000000000000" pitchFamily="2" charset="0"/>
              </a:defRPr>
            </a:lvl4pPr>
            <a:lvl5pPr>
              <a:defRPr sz="1200">
                <a:latin typeface="Roboto Condensed Light" panose="02000000000000000000" pitchFamily="2" charset="0"/>
                <a:ea typeface="Roboto Condensed Light" panose="02000000000000000000" pitchFamily="2" charset="0"/>
              </a:defRPr>
            </a:lvl5pPr>
          </a:lstStyle>
          <a:p>
            <a:pPr lvl="0"/>
            <a:r>
              <a:rPr lang="en-US"/>
              <a:t>Click to edit Master text style</a:t>
            </a:r>
          </a:p>
        </p:txBody>
      </p:sp>
      <p:sp>
        <p:nvSpPr>
          <p:cNvPr id="68" name="Text Placeholder 38">
            <a:extLst>
              <a:ext uri="{FF2B5EF4-FFF2-40B4-BE49-F238E27FC236}">
                <a16:creationId xmlns:a16="http://schemas.microsoft.com/office/drawing/2014/main" id="{9C05CE20-EBC0-425B-B092-A61C4C7CF38C}"/>
              </a:ext>
            </a:extLst>
          </p:cNvPr>
          <p:cNvSpPr>
            <a:spLocks noGrp="1"/>
          </p:cNvSpPr>
          <p:nvPr>
            <p:ph type="body" sz="quarter" idx="15"/>
          </p:nvPr>
        </p:nvSpPr>
        <p:spPr>
          <a:xfrm>
            <a:off x="3374180" y="4241109"/>
            <a:ext cx="1545236" cy="2210728"/>
          </a:xfrm>
          <a:prstGeom prst="rect">
            <a:avLst/>
          </a:prstGeom>
        </p:spPr>
        <p:txBody>
          <a:bodyPr/>
          <a:lstStyle>
            <a:lvl1pPr>
              <a:defRPr sz="1200">
                <a:latin typeface="Roboto Condensed Light" panose="02000000000000000000" pitchFamily="2" charset="0"/>
                <a:ea typeface="Roboto Condensed Light" panose="02000000000000000000" pitchFamily="2" charset="0"/>
              </a:defRPr>
            </a:lvl1pPr>
            <a:lvl2pPr marL="457154" indent="0">
              <a:buNone/>
              <a:defRPr sz="1600">
                <a:latin typeface="Roboto Condensed Light" panose="02000000000000000000" pitchFamily="2" charset="0"/>
                <a:ea typeface="Roboto Condensed Light" panose="02000000000000000000" pitchFamily="2" charset="0"/>
              </a:defRPr>
            </a:lvl2pPr>
            <a:lvl3pPr marL="914309" indent="0">
              <a:buNone/>
              <a:defRPr sz="1400">
                <a:latin typeface="Roboto Condensed Light" panose="02000000000000000000" pitchFamily="2" charset="0"/>
                <a:ea typeface="Roboto Condensed Light" panose="02000000000000000000" pitchFamily="2" charset="0"/>
              </a:defRPr>
            </a:lvl3pPr>
            <a:lvl4pPr>
              <a:defRPr sz="1200">
                <a:latin typeface="Roboto Condensed Light" panose="02000000000000000000" pitchFamily="2" charset="0"/>
                <a:ea typeface="Roboto Condensed Light" panose="02000000000000000000" pitchFamily="2" charset="0"/>
              </a:defRPr>
            </a:lvl4pPr>
            <a:lvl5pPr>
              <a:defRPr sz="1200">
                <a:latin typeface="Roboto Condensed Light" panose="02000000000000000000" pitchFamily="2" charset="0"/>
                <a:ea typeface="Roboto Condensed Light" panose="02000000000000000000" pitchFamily="2" charset="0"/>
              </a:defRPr>
            </a:lvl5pPr>
          </a:lstStyle>
          <a:p>
            <a:pPr lvl="0"/>
            <a:r>
              <a:rPr lang="en-US"/>
              <a:t>Click to edit Master text style</a:t>
            </a:r>
          </a:p>
        </p:txBody>
      </p:sp>
      <p:sp>
        <p:nvSpPr>
          <p:cNvPr id="82" name="Text Placeholder 38">
            <a:extLst>
              <a:ext uri="{FF2B5EF4-FFF2-40B4-BE49-F238E27FC236}">
                <a16:creationId xmlns:a16="http://schemas.microsoft.com/office/drawing/2014/main" id="{CB1F25A8-053F-40AA-B30C-0741637AD7EF}"/>
              </a:ext>
            </a:extLst>
          </p:cNvPr>
          <p:cNvSpPr>
            <a:spLocks noGrp="1"/>
          </p:cNvSpPr>
          <p:nvPr>
            <p:ph type="body" sz="quarter" idx="16"/>
          </p:nvPr>
        </p:nvSpPr>
        <p:spPr>
          <a:xfrm>
            <a:off x="5276047" y="1351059"/>
            <a:ext cx="1545235" cy="1341054"/>
          </a:xfrm>
          <a:prstGeom prst="rect">
            <a:avLst/>
          </a:prstGeom>
        </p:spPr>
        <p:txBody>
          <a:bodyPr/>
          <a:lstStyle>
            <a:lvl1pPr>
              <a:defRPr sz="1200">
                <a:latin typeface="Roboto Condensed Light" panose="02000000000000000000" pitchFamily="2" charset="0"/>
                <a:ea typeface="Roboto Condensed Light" panose="02000000000000000000" pitchFamily="2" charset="0"/>
              </a:defRPr>
            </a:lvl1pPr>
            <a:lvl2pPr marL="457154" indent="0">
              <a:buNone/>
              <a:defRPr sz="1600">
                <a:latin typeface="Roboto Condensed Light" panose="02000000000000000000" pitchFamily="2" charset="0"/>
                <a:ea typeface="Roboto Condensed Light" panose="02000000000000000000" pitchFamily="2" charset="0"/>
              </a:defRPr>
            </a:lvl2pPr>
            <a:lvl3pPr marL="914309" indent="0">
              <a:buNone/>
              <a:defRPr sz="1400">
                <a:latin typeface="Roboto Condensed Light" panose="02000000000000000000" pitchFamily="2" charset="0"/>
                <a:ea typeface="Roboto Condensed Light" panose="02000000000000000000" pitchFamily="2" charset="0"/>
              </a:defRPr>
            </a:lvl3pPr>
            <a:lvl4pPr>
              <a:defRPr sz="1200">
                <a:latin typeface="Roboto Condensed Light" panose="02000000000000000000" pitchFamily="2" charset="0"/>
                <a:ea typeface="Roboto Condensed Light" panose="02000000000000000000" pitchFamily="2" charset="0"/>
              </a:defRPr>
            </a:lvl4pPr>
            <a:lvl5pPr>
              <a:defRPr sz="1200">
                <a:latin typeface="Roboto Condensed Light" panose="02000000000000000000" pitchFamily="2" charset="0"/>
                <a:ea typeface="Roboto Condensed Light" panose="02000000000000000000" pitchFamily="2" charset="0"/>
              </a:defRPr>
            </a:lvl5pPr>
          </a:lstStyle>
          <a:p>
            <a:pPr lvl="0"/>
            <a:r>
              <a:rPr lang="en-US"/>
              <a:t>Click to edit Master text style</a:t>
            </a:r>
          </a:p>
        </p:txBody>
      </p:sp>
      <p:sp>
        <p:nvSpPr>
          <p:cNvPr id="83" name="Text Placeholder 38">
            <a:extLst>
              <a:ext uri="{FF2B5EF4-FFF2-40B4-BE49-F238E27FC236}">
                <a16:creationId xmlns:a16="http://schemas.microsoft.com/office/drawing/2014/main" id="{788ACAEF-718E-42CC-89AC-3163FEA3AC50}"/>
              </a:ext>
            </a:extLst>
          </p:cNvPr>
          <p:cNvSpPr>
            <a:spLocks noGrp="1"/>
          </p:cNvSpPr>
          <p:nvPr>
            <p:ph type="body" sz="quarter" idx="17"/>
          </p:nvPr>
        </p:nvSpPr>
        <p:spPr>
          <a:xfrm>
            <a:off x="5276045" y="3188192"/>
            <a:ext cx="1545235" cy="1341054"/>
          </a:xfrm>
          <a:prstGeom prst="rect">
            <a:avLst/>
          </a:prstGeom>
        </p:spPr>
        <p:txBody>
          <a:bodyPr/>
          <a:lstStyle>
            <a:lvl1pPr>
              <a:defRPr sz="1200">
                <a:latin typeface="Roboto Condensed Light" panose="02000000000000000000" pitchFamily="2" charset="0"/>
                <a:ea typeface="Roboto Condensed Light" panose="02000000000000000000" pitchFamily="2" charset="0"/>
              </a:defRPr>
            </a:lvl1pPr>
            <a:lvl2pPr marL="457154" indent="0">
              <a:buNone/>
              <a:defRPr sz="1600">
                <a:latin typeface="Roboto Condensed Light" panose="02000000000000000000" pitchFamily="2" charset="0"/>
                <a:ea typeface="Roboto Condensed Light" panose="02000000000000000000" pitchFamily="2" charset="0"/>
              </a:defRPr>
            </a:lvl2pPr>
            <a:lvl3pPr marL="914309" indent="0">
              <a:buNone/>
              <a:defRPr sz="1400">
                <a:latin typeface="Roboto Condensed Light" panose="02000000000000000000" pitchFamily="2" charset="0"/>
                <a:ea typeface="Roboto Condensed Light" panose="02000000000000000000" pitchFamily="2" charset="0"/>
              </a:defRPr>
            </a:lvl3pPr>
            <a:lvl4pPr>
              <a:defRPr sz="1200">
                <a:latin typeface="Roboto Condensed Light" panose="02000000000000000000" pitchFamily="2" charset="0"/>
                <a:ea typeface="Roboto Condensed Light" panose="02000000000000000000" pitchFamily="2" charset="0"/>
              </a:defRPr>
            </a:lvl4pPr>
            <a:lvl5pPr>
              <a:defRPr sz="1200">
                <a:latin typeface="Roboto Condensed Light" panose="02000000000000000000" pitchFamily="2" charset="0"/>
                <a:ea typeface="Roboto Condensed Light" panose="02000000000000000000" pitchFamily="2" charset="0"/>
              </a:defRPr>
            </a:lvl5pPr>
          </a:lstStyle>
          <a:p>
            <a:pPr lvl="0"/>
            <a:r>
              <a:rPr lang="en-US"/>
              <a:t>Click to edit Master text style</a:t>
            </a:r>
          </a:p>
        </p:txBody>
      </p:sp>
      <p:sp>
        <p:nvSpPr>
          <p:cNvPr id="84" name="Text Placeholder 38">
            <a:extLst>
              <a:ext uri="{FF2B5EF4-FFF2-40B4-BE49-F238E27FC236}">
                <a16:creationId xmlns:a16="http://schemas.microsoft.com/office/drawing/2014/main" id="{856E3672-BC65-4859-8523-28B015197AF7}"/>
              </a:ext>
            </a:extLst>
          </p:cNvPr>
          <p:cNvSpPr>
            <a:spLocks noGrp="1"/>
          </p:cNvSpPr>
          <p:nvPr>
            <p:ph type="body" sz="quarter" idx="18"/>
          </p:nvPr>
        </p:nvSpPr>
        <p:spPr>
          <a:xfrm>
            <a:off x="5276047" y="5100898"/>
            <a:ext cx="1545235" cy="1341054"/>
          </a:xfrm>
          <a:prstGeom prst="rect">
            <a:avLst/>
          </a:prstGeom>
        </p:spPr>
        <p:txBody>
          <a:bodyPr/>
          <a:lstStyle>
            <a:lvl1pPr>
              <a:defRPr sz="1200">
                <a:latin typeface="Roboto Condensed Light" panose="02000000000000000000" pitchFamily="2" charset="0"/>
                <a:ea typeface="Roboto Condensed Light" panose="02000000000000000000" pitchFamily="2" charset="0"/>
              </a:defRPr>
            </a:lvl1pPr>
            <a:lvl2pPr marL="457154" indent="0">
              <a:buNone/>
              <a:defRPr sz="1600">
                <a:latin typeface="Roboto Condensed Light" panose="02000000000000000000" pitchFamily="2" charset="0"/>
                <a:ea typeface="Roboto Condensed Light" panose="02000000000000000000" pitchFamily="2" charset="0"/>
              </a:defRPr>
            </a:lvl2pPr>
            <a:lvl3pPr marL="914309" indent="0">
              <a:buNone/>
              <a:defRPr sz="1400">
                <a:latin typeface="Roboto Condensed Light" panose="02000000000000000000" pitchFamily="2" charset="0"/>
                <a:ea typeface="Roboto Condensed Light" panose="02000000000000000000" pitchFamily="2" charset="0"/>
              </a:defRPr>
            </a:lvl3pPr>
            <a:lvl4pPr>
              <a:defRPr sz="1200">
                <a:latin typeface="Roboto Condensed Light" panose="02000000000000000000" pitchFamily="2" charset="0"/>
                <a:ea typeface="Roboto Condensed Light" panose="02000000000000000000" pitchFamily="2" charset="0"/>
              </a:defRPr>
            </a:lvl4pPr>
            <a:lvl5pPr>
              <a:defRPr sz="1200">
                <a:latin typeface="Roboto Condensed Light" panose="02000000000000000000" pitchFamily="2" charset="0"/>
                <a:ea typeface="Roboto Condensed Light" panose="02000000000000000000" pitchFamily="2" charset="0"/>
              </a:defRPr>
            </a:lvl5pPr>
          </a:lstStyle>
          <a:p>
            <a:pPr lvl="0"/>
            <a:r>
              <a:rPr lang="en-US"/>
              <a:t>Click to edit Master text style</a:t>
            </a:r>
          </a:p>
        </p:txBody>
      </p:sp>
      <p:sp>
        <p:nvSpPr>
          <p:cNvPr id="86" name="Rectangle 85">
            <a:extLst>
              <a:ext uri="{FF2B5EF4-FFF2-40B4-BE49-F238E27FC236}">
                <a16:creationId xmlns:a16="http://schemas.microsoft.com/office/drawing/2014/main" id="{269EA434-D8B4-4644-A665-065441886B71}"/>
              </a:ext>
            </a:extLst>
          </p:cNvPr>
          <p:cNvSpPr/>
          <p:nvPr userDrawn="1"/>
        </p:nvSpPr>
        <p:spPr>
          <a:xfrm>
            <a:off x="526680" y="241855"/>
            <a:ext cx="8045792" cy="707886"/>
          </a:xfrm>
          <a:prstGeom prst="rect">
            <a:avLst/>
          </a:prstGeom>
        </p:spPr>
        <p:txBody>
          <a:bodyPr wrap="none">
            <a:spAutoFit/>
          </a:bodyPr>
          <a:lstStyle/>
          <a:p>
            <a:r>
              <a:rPr lang="en-US" sz="4000" dirty="0">
                <a:solidFill>
                  <a:srgbClr val="717171"/>
                </a:solidFill>
                <a:latin typeface="Montserrat SemiBold" panose="00000700000000000000" pitchFamily="2" charset="0"/>
              </a:rPr>
              <a:t>User-Centered Design Canvas</a:t>
            </a:r>
            <a:endParaRPr lang="en-CA" sz="4000" dirty="0">
              <a:solidFill>
                <a:srgbClr val="717171"/>
              </a:solidFill>
              <a:latin typeface="Montserrat SemiBold" panose="00000700000000000000" pitchFamily="2" charset="0"/>
            </a:endParaRPr>
          </a:p>
        </p:txBody>
      </p:sp>
    </p:spTree>
    <p:extLst>
      <p:ext uri="{BB962C8B-B14F-4D97-AF65-F5344CB8AC3E}">
        <p14:creationId xmlns:p14="http://schemas.microsoft.com/office/powerpoint/2010/main" val="3461907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Analysts Perspec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4060" y="530021"/>
            <a:ext cx="9737951" cy="1130188"/>
          </a:xfrm>
        </p:spPr>
        <p:txBody>
          <a:bodyPr>
            <a:noAutofit/>
          </a:bodyPr>
          <a:lstStyle>
            <a:lvl1pPr>
              <a:defRPr b="0" i="0">
                <a:solidFill>
                  <a:srgbClr val="717171"/>
                </a:solidFill>
              </a:defRPr>
            </a:lvl1pPr>
          </a:lstStyle>
          <a:p>
            <a:r>
              <a:rPr lang="en-US"/>
              <a:t>Click to edit Master title style</a:t>
            </a:r>
          </a:p>
        </p:txBody>
      </p:sp>
      <p:sp>
        <p:nvSpPr>
          <p:cNvPr id="4" name="Text Placeholder 11">
            <a:extLst>
              <a:ext uri="{FF2B5EF4-FFF2-40B4-BE49-F238E27FC236}">
                <a16:creationId xmlns:a16="http://schemas.microsoft.com/office/drawing/2014/main" id="{04E9795F-CBFB-B94E-B0A4-612B5868B666}"/>
              </a:ext>
            </a:extLst>
          </p:cNvPr>
          <p:cNvSpPr>
            <a:spLocks noGrp="1"/>
          </p:cNvSpPr>
          <p:nvPr>
            <p:ph type="body" sz="quarter" idx="11"/>
          </p:nvPr>
        </p:nvSpPr>
        <p:spPr>
          <a:xfrm>
            <a:off x="367610" y="1667939"/>
            <a:ext cx="4546651" cy="770461"/>
          </a:xfrm>
          <a:prstGeom prst="rect">
            <a:avLst/>
          </a:prstGeom>
        </p:spPr>
        <p:txBody>
          <a:bodyPr lIns="0" tIns="0" rIns="0" bIns="0">
            <a:noAutofit/>
          </a:bodyPr>
          <a:lstStyle>
            <a:lvl1pPr marL="0" indent="0">
              <a:lnSpc>
                <a:spcPct val="110000"/>
              </a:lnSpc>
              <a:buNone/>
              <a:defRPr sz="2000" b="0" i="0" spc="0">
                <a:solidFill>
                  <a:srgbClr val="717171"/>
                </a:solidFill>
                <a:latin typeface="Montserrat" pitchFamily="2" charset="77"/>
                <a:cs typeface="Arial" panose="020B0604020202020204" pitchFamily="34" charset="0"/>
              </a:defRPr>
            </a:lvl1pPr>
            <a:lvl2pPr marL="457154" indent="0">
              <a:lnSpc>
                <a:spcPts val="2400"/>
              </a:lnSpc>
              <a:buNone/>
              <a:defRPr sz="2000">
                <a:solidFill>
                  <a:srgbClr val="848585"/>
                </a:solidFill>
                <a:latin typeface="Arial" panose="020B0604020202020204" pitchFamily="34" charset="0"/>
                <a:cs typeface="Arial" panose="020B0604020202020204" pitchFamily="34" charset="0"/>
              </a:defRPr>
            </a:lvl2pPr>
            <a:lvl3pPr marL="914309" indent="0">
              <a:lnSpc>
                <a:spcPts val="2400"/>
              </a:lnSpc>
              <a:buNone/>
              <a:defRPr sz="2000">
                <a:solidFill>
                  <a:srgbClr val="848585"/>
                </a:solidFill>
                <a:latin typeface="Arial" panose="020B0604020202020204" pitchFamily="34" charset="0"/>
                <a:cs typeface="Arial" panose="020B0604020202020204" pitchFamily="34" charset="0"/>
              </a:defRPr>
            </a:lvl3pPr>
            <a:lvl4pPr marL="1371463" indent="0">
              <a:lnSpc>
                <a:spcPts val="2400"/>
              </a:lnSpc>
              <a:buNone/>
              <a:defRPr sz="2000">
                <a:solidFill>
                  <a:srgbClr val="848585"/>
                </a:solidFill>
                <a:latin typeface="Arial" panose="020B0604020202020204" pitchFamily="34" charset="0"/>
                <a:cs typeface="Arial" panose="020B0604020202020204" pitchFamily="34" charset="0"/>
              </a:defRPr>
            </a:lvl4pPr>
            <a:lvl5pPr marL="1828617"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6" name="Text Placeholder 17">
            <a:extLst>
              <a:ext uri="{FF2B5EF4-FFF2-40B4-BE49-F238E27FC236}">
                <a16:creationId xmlns:a16="http://schemas.microsoft.com/office/drawing/2014/main" id="{191A5D26-F935-C243-B55A-263E1DDC326D}"/>
              </a:ext>
            </a:extLst>
          </p:cNvPr>
          <p:cNvSpPr>
            <a:spLocks noGrp="1"/>
          </p:cNvSpPr>
          <p:nvPr>
            <p:ph type="body" sz="quarter" idx="13"/>
          </p:nvPr>
        </p:nvSpPr>
        <p:spPr>
          <a:xfrm>
            <a:off x="5237564" y="5120360"/>
            <a:ext cx="2839667" cy="1269682"/>
          </a:xfrm>
          <a:prstGeom prst="rect">
            <a:avLst/>
          </a:prstGeom>
        </p:spPr>
        <p:txBody>
          <a:bodyPr lIns="0" tIns="0" rIns="0" bIns="0">
            <a:noAutofit/>
          </a:bodyPr>
          <a:lstStyle>
            <a:lvl1pPr marL="0" indent="0">
              <a:lnSpc>
                <a:spcPct val="110000"/>
              </a:lnSpc>
              <a:spcBef>
                <a:spcPts val="0"/>
              </a:spcBef>
              <a:buNone/>
              <a:defRPr sz="1200" b="0" i="0">
                <a:solidFill>
                  <a:srgbClr val="2576B7"/>
                </a:solidFill>
                <a:latin typeface="Montserrat SemiBold" pitchFamily="2" charset="77"/>
                <a:cs typeface="Arial" panose="020B0604020202020204" pitchFamily="34" charset="0"/>
              </a:defRPr>
            </a:lvl1pPr>
            <a:lvl2pPr marL="457154" indent="0">
              <a:lnSpc>
                <a:spcPct val="110000"/>
              </a:lnSpc>
              <a:spcBef>
                <a:spcPts val="0"/>
              </a:spcBef>
              <a:buNone/>
              <a:defRPr sz="1200" b="0" i="0">
                <a:solidFill>
                  <a:srgbClr val="2576B7"/>
                </a:solidFill>
                <a:latin typeface="Montserrat Light" pitchFamily="2" charset="77"/>
                <a:cs typeface="Arial" panose="020B0604020202020204" pitchFamily="34" charset="0"/>
              </a:defRPr>
            </a:lvl2pPr>
            <a:lvl3pPr marL="914309" indent="0">
              <a:lnSpc>
                <a:spcPct val="110000"/>
              </a:lnSpc>
              <a:spcBef>
                <a:spcPts val="0"/>
              </a:spcBef>
              <a:buNone/>
              <a:defRPr sz="1200" b="0" i="0">
                <a:solidFill>
                  <a:srgbClr val="2576B7"/>
                </a:solidFill>
                <a:latin typeface="Montserrat Light" pitchFamily="2" charset="77"/>
                <a:cs typeface="Arial" panose="020B0604020202020204" pitchFamily="34" charset="0"/>
              </a:defRPr>
            </a:lvl3pPr>
            <a:lvl4pPr marL="1371463" indent="0">
              <a:lnSpc>
                <a:spcPct val="110000"/>
              </a:lnSpc>
              <a:spcBef>
                <a:spcPts val="0"/>
              </a:spcBef>
              <a:buNone/>
              <a:defRPr sz="1200" b="0" i="0">
                <a:solidFill>
                  <a:srgbClr val="2576B7"/>
                </a:solidFill>
                <a:latin typeface="Montserrat Light" pitchFamily="2" charset="77"/>
                <a:cs typeface="Arial" panose="020B0604020202020204" pitchFamily="34" charset="0"/>
              </a:defRPr>
            </a:lvl4pPr>
            <a:lvl5pPr marL="1828617" indent="0">
              <a:lnSpc>
                <a:spcPct val="110000"/>
              </a:lnSpc>
              <a:spcBef>
                <a:spcPts val="0"/>
              </a:spcBef>
              <a:buNone/>
              <a:defRPr sz="1200" b="0" i="0">
                <a:solidFill>
                  <a:srgbClr val="2576B7"/>
                </a:solidFill>
                <a:latin typeface="Montserrat Light" pitchFamily="2" charset="77"/>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a:extLst>
              <a:ext uri="{FF2B5EF4-FFF2-40B4-BE49-F238E27FC236}">
                <a16:creationId xmlns:a16="http://schemas.microsoft.com/office/drawing/2014/main" id="{127F9FF2-D4F4-2F42-9C38-CF0156BDA8A6}"/>
              </a:ext>
            </a:extLst>
          </p:cNvPr>
          <p:cNvSpPr>
            <a:spLocks noGrp="1"/>
          </p:cNvSpPr>
          <p:nvPr>
            <p:ph type="body" sz="quarter" idx="14"/>
          </p:nvPr>
        </p:nvSpPr>
        <p:spPr>
          <a:xfrm>
            <a:off x="5242603" y="1753405"/>
            <a:ext cx="6660283" cy="4218417"/>
          </a:xfrm>
          <a:prstGeom prst="rect">
            <a:avLst/>
          </a:prstGeom>
        </p:spPr>
        <p:txBody>
          <a:bodyPr lIns="0" tIns="0" rIns="0" bIns="0"/>
          <a:lstStyle>
            <a:lvl1pPr marL="179370" indent="-179370">
              <a:lnSpc>
                <a:spcPct val="110000"/>
              </a:lnSpc>
              <a:spcBef>
                <a:spcPts val="0"/>
              </a:spcBef>
              <a:spcAft>
                <a:spcPts val="800"/>
              </a:spcAft>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587" indent="-171433">
              <a:lnSpc>
                <a:spcPct val="110000"/>
              </a:lnSpc>
              <a:spcBef>
                <a:spcPts val="0"/>
              </a:spcBef>
              <a:spcAft>
                <a:spcPts val="800"/>
              </a:spcAft>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8916" indent="-174608">
              <a:lnSpc>
                <a:spcPct val="110000"/>
              </a:lnSpc>
              <a:spcBef>
                <a:spcPts val="0"/>
              </a:spcBef>
              <a:spcAft>
                <a:spcPts val="800"/>
              </a:spcAft>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245" indent="-177782">
              <a:lnSpc>
                <a:spcPct val="110000"/>
              </a:lnSpc>
              <a:spcBef>
                <a:spcPts val="0"/>
              </a:spcBef>
              <a:spcAft>
                <a:spcPts val="800"/>
              </a:spcAft>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050" indent="-171433">
              <a:lnSpc>
                <a:spcPct val="110000"/>
              </a:lnSpc>
              <a:spcBef>
                <a:spcPts val="0"/>
              </a:spcBef>
              <a:spcAft>
                <a:spcPts val="800"/>
              </a:spcAft>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2">
            <a:extLst>
              <a:ext uri="{FF2B5EF4-FFF2-40B4-BE49-F238E27FC236}">
                <a16:creationId xmlns:a16="http://schemas.microsoft.com/office/drawing/2014/main" id="{0E203AFC-2491-4E4E-9826-5C97433411CE}"/>
              </a:ext>
            </a:extLst>
          </p:cNvPr>
          <p:cNvSpPr>
            <a:spLocks noGrp="1"/>
          </p:cNvSpPr>
          <p:nvPr>
            <p:ph type="sldNum" sz="quarter" idx="10"/>
          </p:nvPr>
        </p:nvSpPr>
        <p:spPr>
          <a:xfrm>
            <a:off x="9648350" y="6453854"/>
            <a:ext cx="2240414" cy="121252"/>
          </a:xfrm>
        </p:spPr>
        <p:txBody>
          <a:bodyPr>
            <a:noAutofit/>
          </a:bodyPr>
          <a:lstStyle/>
          <a:p>
            <a:pPr marL="7700">
              <a:spcBef>
                <a:spcPts val="161"/>
              </a:spcBef>
              <a:tabLst>
                <a:tab pos="1309472" algn="l"/>
              </a:tabLst>
            </a:pPr>
            <a:r>
              <a:rPr lang="en-CA" dirty="0"/>
              <a:t>Info-Tech Research Group   |   </a:t>
            </a:r>
            <a:fld id="{81D60167-4931-47E6-BA6A-407CBD079E47}" type="slidenum">
              <a:rPr smtClean="0">
                <a:cs typeface="Arial" panose="020B0604020202020204" pitchFamily="34" charset="0"/>
              </a:rPr>
              <a:pPr marL="7700">
                <a:spcBef>
                  <a:spcPts val="161"/>
                </a:spcBef>
                <a:tabLst>
                  <a:tab pos="1309472" algn="l"/>
                </a:tabLst>
              </a:pPr>
              <a:t>‹#›</a:t>
            </a:fld>
            <a:endParaRPr dirty="0">
              <a:cs typeface="Arial" panose="020B0604020202020204" pitchFamily="34" charset="0"/>
            </a:endParaRPr>
          </a:p>
        </p:txBody>
      </p:sp>
    </p:spTree>
    <p:extLst>
      <p:ext uri="{BB962C8B-B14F-4D97-AF65-F5344CB8AC3E}">
        <p14:creationId xmlns:p14="http://schemas.microsoft.com/office/powerpoint/2010/main" val="320638473"/>
      </p:ext>
    </p:extLst>
  </p:cSld>
  <p:clrMapOvr>
    <a:masterClrMapping/>
  </p:clrMapOvr>
  <p:extLst>
    <p:ext uri="{DCECCB84-F9BA-43D5-87BE-67443E8EF086}">
      <p15:sldGuideLst xmlns:p15="http://schemas.microsoft.com/office/powerpoint/2012/main">
        <p15:guide id="1" orient="horz" pos="138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ExecSummary-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4060" y="530021"/>
            <a:ext cx="11219117" cy="1163598"/>
          </a:xfrm>
        </p:spPr>
        <p:txBody>
          <a:bodyPr>
            <a:noAutofit/>
          </a:bodyPr>
          <a:lstStyle>
            <a:lvl1pPr>
              <a:lnSpc>
                <a:spcPct val="90000"/>
              </a:lnSpc>
              <a:defRPr b="0" i="0">
                <a:solidFill>
                  <a:srgbClr val="717171"/>
                </a:solidFill>
              </a:defRPr>
            </a:lvl1pPr>
          </a:lstStyle>
          <a:p>
            <a:r>
              <a:rPr lang="en-US"/>
              <a:t>Click to edit Master title style</a:t>
            </a:r>
          </a:p>
        </p:txBody>
      </p:sp>
      <p:sp>
        <p:nvSpPr>
          <p:cNvPr id="13" name="Text Placeholder 12">
            <a:extLst>
              <a:ext uri="{FF2B5EF4-FFF2-40B4-BE49-F238E27FC236}">
                <a16:creationId xmlns:a16="http://schemas.microsoft.com/office/drawing/2014/main" id="{A5895281-F05F-284A-93B8-DF31D5A43342}"/>
              </a:ext>
            </a:extLst>
          </p:cNvPr>
          <p:cNvSpPr>
            <a:spLocks noGrp="1"/>
          </p:cNvSpPr>
          <p:nvPr>
            <p:ph type="body" sz="quarter" idx="13"/>
          </p:nvPr>
        </p:nvSpPr>
        <p:spPr>
          <a:xfrm>
            <a:off x="368146" y="1597967"/>
            <a:ext cx="3541939" cy="297314"/>
          </a:xfrm>
          <a:prstGeom prst="rect">
            <a:avLst/>
          </a:prstGeom>
        </p:spPr>
        <p:txBody>
          <a:bodyPr lIns="0" tIns="0" rIns="0" bIns="0">
            <a:noAutofit/>
          </a:bodyPr>
          <a:lstStyle>
            <a:lvl1pPr marL="0" indent="0" algn="l">
              <a:lnSpc>
                <a:spcPct val="90000"/>
              </a:lnSpc>
              <a:buNone/>
              <a:defRPr sz="1800" b="0" i="0">
                <a:solidFill>
                  <a:srgbClr val="B3252E"/>
                </a:solidFill>
                <a:latin typeface="Exo" panose="02000503000000000000" pitchFamily="2" charset="77"/>
                <a:cs typeface="Arial" panose="020B0604020202020204" pitchFamily="34" charset="0"/>
              </a:defRPr>
            </a:lvl1pPr>
            <a:lvl2pPr marL="457154" indent="0">
              <a:buNone/>
              <a:defRPr/>
            </a:lvl2pPr>
            <a:lvl3pPr marL="914309" indent="0">
              <a:buNone/>
              <a:defRPr/>
            </a:lvl3pPr>
            <a:lvl4pPr marL="1371463" indent="0">
              <a:buNone/>
              <a:defRPr/>
            </a:lvl4pPr>
            <a:lvl5pPr marL="1828617" indent="0">
              <a:buNone/>
              <a:defRPr/>
            </a:lvl5pPr>
          </a:lstStyle>
          <a:p>
            <a:pPr lvl="0"/>
            <a:r>
              <a:rPr lang="en-US"/>
              <a:t>Click to edit Master text styles</a:t>
            </a:r>
          </a:p>
        </p:txBody>
      </p:sp>
      <p:sp>
        <p:nvSpPr>
          <p:cNvPr id="26" name="Text Placeholder 12">
            <a:extLst>
              <a:ext uri="{FF2B5EF4-FFF2-40B4-BE49-F238E27FC236}">
                <a16:creationId xmlns:a16="http://schemas.microsoft.com/office/drawing/2014/main" id="{9BDD2CC1-5E1E-A249-A7A5-AE4A1333D147}"/>
              </a:ext>
            </a:extLst>
          </p:cNvPr>
          <p:cNvSpPr>
            <a:spLocks noGrp="1"/>
          </p:cNvSpPr>
          <p:nvPr>
            <p:ph type="body" sz="quarter" idx="15"/>
          </p:nvPr>
        </p:nvSpPr>
        <p:spPr>
          <a:xfrm>
            <a:off x="4267438" y="1597967"/>
            <a:ext cx="3541939" cy="297314"/>
          </a:xfrm>
          <a:prstGeom prst="rect">
            <a:avLst/>
          </a:prstGeom>
        </p:spPr>
        <p:txBody>
          <a:bodyPr lIns="0" tIns="0" rIns="0" bIns="0">
            <a:noAutofit/>
          </a:bodyPr>
          <a:lstStyle>
            <a:lvl1pPr marL="0" indent="0" algn="l">
              <a:lnSpc>
                <a:spcPct val="90000"/>
              </a:lnSpc>
              <a:buNone/>
              <a:defRPr sz="1800" b="0" i="0">
                <a:solidFill>
                  <a:srgbClr val="F17A26"/>
                </a:solidFill>
                <a:latin typeface="Exo" panose="02000503000000000000" pitchFamily="2" charset="77"/>
                <a:cs typeface="Arial" panose="020B0604020202020204" pitchFamily="34" charset="0"/>
              </a:defRPr>
            </a:lvl1pPr>
            <a:lvl2pPr marL="457154" indent="0">
              <a:buNone/>
              <a:defRPr/>
            </a:lvl2pPr>
            <a:lvl3pPr marL="914309" indent="0">
              <a:buNone/>
              <a:defRPr/>
            </a:lvl3pPr>
            <a:lvl4pPr marL="1371463" indent="0">
              <a:buNone/>
              <a:defRPr/>
            </a:lvl4pPr>
            <a:lvl5pPr marL="1828617" indent="0">
              <a:buNone/>
              <a:defRPr/>
            </a:lvl5pPr>
          </a:lstStyle>
          <a:p>
            <a:pPr lvl="0"/>
            <a:r>
              <a:rPr lang="en-US"/>
              <a:t>Click to edit Master text styles</a:t>
            </a:r>
          </a:p>
        </p:txBody>
      </p:sp>
      <p:sp>
        <p:nvSpPr>
          <p:cNvPr id="28" name="Text Placeholder 12">
            <a:extLst>
              <a:ext uri="{FF2B5EF4-FFF2-40B4-BE49-F238E27FC236}">
                <a16:creationId xmlns:a16="http://schemas.microsoft.com/office/drawing/2014/main" id="{DE52E9E9-EF0F-F148-B77C-A1985515528A}"/>
              </a:ext>
            </a:extLst>
          </p:cNvPr>
          <p:cNvSpPr>
            <a:spLocks noGrp="1"/>
          </p:cNvSpPr>
          <p:nvPr>
            <p:ph type="body" sz="quarter" idx="17"/>
          </p:nvPr>
        </p:nvSpPr>
        <p:spPr>
          <a:xfrm>
            <a:off x="8129689" y="1597967"/>
            <a:ext cx="3541939" cy="297314"/>
          </a:xfrm>
          <a:prstGeom prst="rect">
            <a:avLst/>
          </a:prstGeom>
        </p:spPr>
        <p:txBody>
          <a:bodyPr lIns="0" tIns="0" rIns="0" bIns="0">
            <a:noAutofit/>
          </a:bodyPr>
          <a:lstStyle>
            <a:lvl1pPr marL="0" indent="0" algn="l">
              <a:lnSpc>
                <a:spcPct val="90000"/>
              </a:lnSpc>
              <a:buNone/>
              <a:defRPr sz="1800" b="0" i="0">
                <a:solidFill>
                  <a:srgbClr val="2B9E48"/>
                </a:solidFill>
                <a:latin typeface="Exo" panose="02000503000000000000" pitchFamily="2" charset="77"/>
                <a:cs typeface="Arial" panose="020B0604020202020204" pitchFamily="34" charset="0"/>
              </a:defRPr>
            </a:lvl1pPr>
            <a:lvl2pPr marL="457154" indent="0">
              <a:buNone/>
              <a:defRPr/>
            </a:lvl2pPr>
            <a:lvl3pPr marL="914309" indent="0">
              <a:buNone/>
              <a:defRPr/>
            </a:lvl3pPr>
            <a:lvl4pPr marL="1371463" indent="0">
              <a:buNone/>
              <a:defRPr/>
            </a:lvl4pPr>
            <a:lvl5pPr marL="1828617" indent="0">
              <a:buNone/>
              <a:defRPr/>
            </a:lvl5pPr>
          </a:lstStyle>
          <a:p>
            <a:pPr lvl="0"/>
            <a:r>
              <a:rPr lang="en-US"/>
              <a:t>Click to edit Master text styles</a:t>
            </a:r>
          </a:p>
        </p:txBody>
      </p:sp>
      <p:sp>
        <p:nvSpPr>
          <p:cNvPr id="17" name="Text Placeholder 4">
            <a:extLst>
              <a:ext uri="{FF2B5EF4-FFF2-40B4-BE49-F238E27FC236}">
                <a16:creationId xmlns:a16="http://schemas.microsoft.com/office/drawing/2014/main" id="{FA4AA16A-AF07-4A4A-AA0D-C83BCCC518CB}"/>
              </a:ext>
            </a:extLst>
          </p:cNvPr>
          <p:cNvSpPr>
            <a:spLocks noGrp="1"/>
          </p:cNvSpPr>
          <p:nvPr>
            <p:ph type="body" sz="quarter" idx="18"/>
          </p:nvPr>
        </p:nvSpPr>
        <p:spPr>
          <a:xfrm>
            <a:off x="371427" y="1991757"/>
            <a:ext cx="3657789" cy="3190736"/>
          </a:xfrm>
          <a:prstGeom prst="rect">
            <a:avLst/>
          </a:prstGeom>
        </p:spPr>
        <p:txBody>
          <a:bodyPr lIns="0" tIns="0" rIns="0" bIns="0" numCol="1" spcCol="292608"/>
          <a:lstStyle>
            <a:lvl1pPr marL="179370" indent="-17937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587" indent="-171433">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8916" indent="-17460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245" indent="-177782">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050" indent="-171433">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478D611E-AB20-6F4F-AAF0-75575E9D6DB6}"/>
              </a:ext>
            </a:extLst>
          </p:cNvPr>
          <p:cNvSpPr>
            <a:spLocks noGrp="1"/>
          </p:cNvSpPr>
          <p:nvPr>
            <p:ph type="body" sz="quarter" idx="19"/>
          </p:nvPr>
        </p:nvSpPr>
        <p:spPr>
          <a:xfrm>
            <a:off x="4267438" y="1991757"/>
            <a:ext cx="3657789" cy="3190736"/>
          </a:xfrm>
          <a:prstGeom prst="rect">
            <a:avLst/>
          </a:prstGeom>
        </p:spPr>
        <p:txBody>
          <a:bodyPr lIns="0" tIns="0" rIns="0" bIns="0" numCol="1" spcCol="292608"/>
          <a:lstStyle>
            <a:lvl1pPr marL="179370" indent="-17937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587" indent="-171433">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8916" indent="-17460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245" indent="-177782">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050" indent="-171433">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4">
            <a:extLst>
              <a:ext uri="{FF2B5EF4-FFF2-40B4-BE49-F238E27FC236}">
                <a16:creationId xmlns:a16="http://schemas.microsoft.com/office/drawing/2014/main" id="{37BEB711-C86D-6A42-AF2D-7578AE11B32E}"/>
              </a:ext>
            </a:extLst>
          </p:cNvPr>
          <p:cNvSpPr>
            <a:spLocks noGrp="1"/>
          </p:cNvSpPr>
          <p:nvPr>
            <p:ph type="body" sz="quarter" idx="20"/>
          </p:nvPr>
        </p:nvSpPr>
        <p:spPr>
          <a:xfrm>
            <a:off x="8153132" y="1991757"/>
            <a:ext cx="3657789" cy="3190736"/>
          </a:xfrm>
          <a:prstGeom prst="rect">
            <a:avLst/>
          </a:prstGeom>
        </p:spPr>
        <p:txBody>
          <a:bodyPr lIns="0" tIns="0" rIns="0" bIns="0" numCol="1" spcCol="292608"/>
          <a:lstStyle>
            <a:lvl1pPr marL="179370" indent="-17937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587" indent="-171433">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8916" indent="-17460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245" indent="-177782">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050" indent="-171433">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2809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9D2D98CA-E486-8443-9BF6-95C9C1E815D5}"/>
              </a:ext>
            </a:extLst>
          </p:cNvPr>
          <p:cNvSpPr>
            <a:spLocks noGrp="1"/>
          </p:cNvSpPr>
          <p:nvPr>
            <p:ph type="title"/>
          </p:nvPr>
        </p:nvSpPr>
        <p:spPr>
          <a:xfrm>
            <a:off x="354060" y="530021"/>
            <a:ext cx="4238857" cy="1130188"/>
          </a:xfrm>
          <a:prstGeom prst="rect">
            <a:avLst/>
          </a:prstGeom>
        </p:spPr>
        <p:txBody>
          <a:bodyPr vert="horz" lIns="0" tIns="0" rIns="0" bIns="0" rtlCol="0" anchor="t" anchorCtr="0">
            <a:noAutofit/>
          </a:bodyPr>
          <a:lstStyle/>
          <a:p>
            <a:r>
              <a:rPr lang="en-US"/>
              <a:t>Click to edit Master title style</a:t>
            </a:r>
          </a:p>
        </p:txBody>
      </p:sp>
      <p:sp>
        <p:nvSpPr>
          <p:cNvPr id="4" name="Holder 6">
            <a:extLst>
              <a:ext uri="{FF2B5EF4-FFF2-40B4-BE49-F238E27FC236}">
                <a16:creationId xmlns:a16="http://schemas.microsoft.com/office/drawing/2014/main" id="{0C9EF370-3AFB-7744-ACCC-5BBC2EFA3D9B}"/>
              </a:ext>
            </a:extLst>
          </p:cNvPr>
          <p:cNvSpPr>
            <a:spLocks noGrp="1"/>
          </p:cNvSpPr>
          <p:nvPr>
            <p:ph type="sldNum" sz="quarter" idx="4"/>
          </p:nvPr>
        </p:nvSpPr>
        <p:spPr>
          <a:xfrm>
            <a:off x="9648350" y="6453854"/>
            <a:ext cx="2240414" cy="121252"/>
          </a:xfrm>
          <a:prstGeom prst="rect">
            <a:avLst/>
          </a:prstGeom>
        </p:spPr>
        <p:txBody>
          <a:bodyPr wrap="square" lIns="0" tIns="0" rIns="0" bIns="0">
            <a:noAutofit/>
          </a:bodyPr>
          <a:lstStyle>
            <a:lvl1pPr algn="r">
              <a:defRPr sz="788" b="0" i="0" spc="0" baseline="0">
                <a:solidFill>
                  <a:srgbClr val="636363"/>
                </a:solidFill>
                <a:latin typeface="Exo" pitchFamily="2" charset="77"/>
                <a:cs typeface="Arial"/>
              </a:defRPr>
            </a:lvl1pPr>
          </a:lstStyle>
          <a:p>
            <a:pPr marL="7700">
              <a:spcBef>
                <a:spcPts val="161"/>
              </a:spcBef>
              <a:tabLst>
                <a:tab pos="1309472" algn="l"/>
              </a:tabLst>
            </a:pPr>
            <a:r>
              <a:rPr lang="en-CA" dirty="0"/>
              <a:t>Info-Tech Research Group   |   </a:t>
            </a:r>
            <a:fld id="{81D60167-4931-47E6-BA6A-407CBD079E47}" type="slidenum">
              <a:rPr smtClean="0">
                <a:cs typeface="Arial" panose="020B0604020202020204" pitchFamily="34" charset="0"/>
              </a:rPr>
              <a:pPr marL="7700">
                <a:spcBef>
                  <a:spcPts val="161"/>
                </a:spcBef>
                <a:tabLst>
                  <a:tab pos="1309472" algn="l"/>
                </a:tabLst>
              </a:pPr>
              <a:t>‹#›</a:t>
            </a:fld>
            <a:endParaRPr dirty="0">
              <a:cs typeface="Arial" panose="020B0604020202020204" pitchFamily="34" charset="0"/>
            </a:endParaRPr>
          </a:p>
        </p:txBody>
      </p:sp>
    </p:spTree>
    <p:extLst>
      <p:ext uri="{BB962C8B-B14F-4D97-AF65-F5344CB8AC3E}">
        <p14:creationId xmlns:p14="http://schemas.microsoft.com/office/powerpoint/2010/main" val="3003682468"/>
      </p:ext>
    </p:extLst>
  </p:cSld>
  <p:clrMap bg1="lt1" tx1="dk1" bg2="lt2" tx2="dk2" accent1="accent1" accent2="accent2" accent3="accent3" accent4="accent4" accent5="accent5" accent6="accent6" hlink="hlink" folHlink="folHlink"/>
  <p:sldLayoutIdLst>
    <p:sldLayoutId id="2147483662" r:id="rId1"/>
    <p:sldLayoutId id="2147483674" r:id="rId2"/>
    <p:sldLayoutId id="2147483693" r:id="rId3"/>
    <p:sldLayoutId id="2147483694" r:id="rId4"/>
    <p:sldLayoutId id="2147483699" r:id="rId5"/>
    <p:sldLayoutId id="2147483701" r:id="rId6"/>
    <p:sldLayoutId id="2147483807" r:id="rId7"/>
    <p:sldLayoutId id="2147483721" r:id="rId8"/>
    <p:sldLayoutId id="2147483722" r:id="rId9"/>
    <p:sldLayoutId id="2147483804" r:id="rId10"/>
    <p:sldLayoutId id="2147483805" r:id="rId11"/>
    <p:sldLayoutId id="2147483947" r:id="rId12"/>
  </p:sldLayoutIdLst>
  <p:hf hdr="0" ftr="0" dt="0"/>
  <p:txStyles>
    <p:titleStyle>
      <a:lvl1pPr algn="l" defTabSz="914309" rtl="0" eaLnBrk="1" latinLnBrk="0" hangingPunct="1">
        <a:lnSpc>
          <a:spcPts val="4000"/>
        </a:lnSpc>
        <a:spcBef>
          <a:spcPct val="0"/>
        </a:spcBef>
        <a:buNone/>
        <a:defRPr sz="4000" b="0" i="0" kern="1200">
          <a:solidFill>
            <a:srgbClr val="717171"/>
          </a:solidFill>
          <a:latin typeface="Montserrat SemiBold" pitchFamily="2" charset="77"/>
          <a:ea typeface="+mj-ea"/>
          <a:cs typeface="Arial" panose="020B0604020202020204" pitchFamily="34" charset="0"/>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96">
          <p15:clr>
            <a:srgbClr val="F26B43"/>
          </p15:clr>
        </p15:guide>
        <p15:guide id="2" pos="3818">
          <p15:clr>
            <a:srgbClr val="F26B43"/>
          </p15:clr>
        </p15:guide>
        <p15:guide id="3" pos="3909">
          <p15:clr>
            <a:srgbClr val="F26B43"/>
          </p15:clr>
        </p15:guide>
        <p15:guide id="4" pos="4430">
          <p15:clr>
            <a:srgbClr val="F26B43"/>
          </p15:clr>
        </p15:guide>
        <p15:guide id="5" pos="3205">
          <p15:clr>
            <a:srgbClr val="F26B43"/>
          </p15:clr>
        </p15:guide>
        <p15:guide id="6" pos="2684">
          <p15:clr>
            <a:srgbClr val="F26B43"/>
          </p15:clr>
        </p15:guide>
        <p15:guide id="7" pos="2593">
          <p15:clr>
            <a:srgbClr val="F26B43"/>
          </p15:clr>
        </p15:guide>
        <p15:guide id="8" pos="2071">
          <p15:clr>
            <a:srgbClr val="F26B43"/>
          </p15:clr>
        </p15:guide>
        <p15:guide id="9" pos="4521">
          <p15:clr>
            <a:srgbClr val="F26B43"/>
          </p15:clr>
        </p15:guide>
        <p15:guide id="10" pos="5043">
          <p15:clr>
            <a:srgbClr val="F26B43"/>
          </p15:clr>
        </p15:guide>
        <p15:guide id="11" pos="5133">
          <p15:clr>
            <a:srgbClr val="F26B43"/>
          </p15:clr>
        </p15:guide>
        <p15:guide id="12" pos="5655">
          <p15:clr>
            <a:srgbClr val="F26B43"/>
          </p15:clr>
        </p15:guide>
        <p15:guide id="13" pos="5746">
          <p15:clr>
            <a:srgbClr val="F26B43"/>
          </p15:clr>
        </p15:guide>
        <p15:guide id="14" pos="6267">
          <p15:clr>
            <a:srgbClr val="F26B43"/>
          </p15:clr>
        </p15:guide>
        <p15:guide id="15" pos="6358">
          <p15:clr>
            <a:srgbClr val="F26B43"/>
          </p15:clr>
        </p15:guide>
        <p15:guide id="16" pos="6880">
          <p15:clr>
            <a:srgbClr val="F26B43"/>
          </p15:clr>
        </p15:guide>
        <p15:guide id="17" pos="6970">
          <p15:clr>
            <a:srgbClr val="F26B43"/>
          </p15:clr>
        </p15:guide>
        <p15:guide id="18" pos="7492">
          <p15:clr>
            <a:srgbClr val="F26B43"/>
          </p15:clr>
        </p15:guide>
        <p15:guide id="19" pos="1981">
          <p15:clr>
            <a:srgbClr val="F26B43"/>
          </p15:clr>
        </p15:guide>
        <p15:guide id="20" pos="1459">
          <p15:clr>
            <a:srgbClr val="F26B43"/>
          </p15:clr>
        </p15:guide>
        <p15:guide id="21" pos="1368">
          <p15:clr>
            <a:srgbClr val="F26B43"/>
          </p15:clr>
        </p15:guide>
        <p15:guide id="22" pos="847">
          <p15:clr>
            <a:srgbClr val="F26B43"/>
          </p15:clr>
        </p15:guide>
        <p15:guide id="23" pos="756">
          <p15:clr>
            <a:srgbClr val="F26B43"/>
          </p15:clr>
        </p15:guide>
        <p15:guide id="24" pos="234">
          <p15:clr>
            <a:srgbClr val="F26B43"/>
          </p15:clr>
        </p15:guide>
        <p15:guide id="25" orient="horz" pos="5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object 40">
            <a:extLst>
              <a:ext uri="{FF2B5EF4-FFF2-40B4-BE49-F238E27FC236}">
                <a16:creationId xmlns:a16="http://schemas.microsoft.com/office/drawing/2014/main" id="{38BF576A-96AE-43B5-888C-11A8C02C4B40}"/>
              </a:ext>
            </a:extLst>
          </p:cNvPr>
          <p:cNvSpPr txBox="1"/>
          <p:nvPr userDrawn="1"/>
        </p:nvSpPr>
        <p:spPr>
          <a:xfrm>
            <a:off x="5964255" y="6040552"/>
            <a:ext cx="3221365" cy="502469"/>
          </a:xfrm>
          <a:prstGeom prst="rect">
            <a:avLst/>
          </a:prstGeom>
        </p:spPr>
        <p:txBody>
          <a:bodyPr vert="horz" wrap="square" lIns="0" tIns="2310" rIns="0" bIns="0" rtlCol="0">
            <a:noAutofit/>
          </a:bodyPr>
          <a:lstStyle/>
          <a:p>
            <a:pPr marL="7700" marR="3081" indent="33883" algn="r">
              <a:lnSpc>
                <a:spcPts val="958"/>
              </a:lnSpc>
              <a:spcBef>
                <a:spcPts val="18"/>
              </a:spcBef>
            </a:pPr>
            <a:r>
              <a:rPr sz="788" b="0" i="0" spc="-6" dirty="0">
                <a:solidFill>
                  <a:schemeClr val="tx1"/>
                </a:solidFill>
                <a:latin typeface="Roboto Condensed Light" panose="02000000000000000000" pitchFamily="2" charset="0"/>
                <a:ea typeface="Roboto Condensed Light" panose="02000000000000000000" pitchFamily="2" charset="0"/>
                <a:cs typeface="Arial"/>
              </a:rPr>
              <a:t>Info-Tech </a:t>
            </a:r>
            <a:r>
              <a:rPr sz="788" b="0" i="0" spc="3" dirty="0">
                <a:solidFill>
                  <a:schemeClr val="tx1"/>
                </a:solidFill>
                <a:latin typeface="Roboto Condensed Light" panose="02000000000000000000" pitchFamily="2" charset="0"/>
                <a:ea typeface="Roboto Condensed Light" panose="02000000000000000000" pitchFamily="2" charset="0"/>
                <a:cs typeface="Arial"/>
              </a:rPr>
              <a:t>Research </a:t>
            </a:r>
            <a:r>
              <a:rPr sz="788" b="0" i="0" spc="6" dirty="0">
                <a:solidFill>
                  <a:schemeClr val="tx1"/>
                </a:solidFill>
                <a:latin typeface="Roboto Condensed Light" panose="02000000000000000000" pitchFamily="2" charset="0"/>
                <a:ea typeface="Roboto Condensed Light" panose="02000000000000000000" pitchFamily="2" charset="0"/>
                <a:cs typeface="Arial"/>
              </a:rPr>
              <a:t>Group </a:t>
            </a:r>
            <a:r>
              <a:rPr sz="788" b="0" i="0" spc="3" dirty="0">
                <a:solidFill>
                  <a:schemeClr val="tx1"/>
                </a:solidFill>
                <a:latin typeface="Roboto Condensed Light" panose="02000000000000000000" pitchFamily="2" charset="0"/>
                <a:ea typeface="Roboto Condensed Light" panose="02000000000000000000" pitchFamily="2" charset="0"/>
                <a:cs typeface="Arial"/>
              </a:rPr>
              <a:t>Inc. </a:t>
            </a:r>
            <a:r>
              <a:rPr sz="788" b="0" i="0" dirty="0">
                <a:solidFill>
                  <a:schemeClr val="tx1"/>
                </a:solidFill>
                <a:latin typeface="Roboto Condensed Light" panose="02000000000000000000" pitchFamily="2" charset="0"/>
                <a:ea typeface="Roboto Condensed Light" panose="02000000000000000000" pitchFamily="2" charset="0"/>
                <a:cs typeface="Arial"/>
              </a:rPr>
              <a:t>is </a:t>
            </a:r>
            <a:r>
              <a:rPr sz="788" b="0" i="0" spc="6" dirty="0">
                <a:solidFill>
                  <a:schemeClr val="tx1"/>
                </a:solidFill>
                <a:latin typeface="Roboto Condensed Light" panose="02000000000000000000" pitchFamily="2" charset="0"/>
                <a:ea typeface="Roboto Condensed Light" panose="02000000000000000000" pitchFamily="2" charset="0"/>
                <a:cs typeface="Arial"/>
              </a:rPr>
              <a:t>a </a:t>
            </a:r>
            <a:r>
              <a:rPr sz="788" b="0" i="0" dirty="0">
                <a:solidFill>
                  <a:schemeClr val="tx1"/>
                </a:solidFill>
                <a:latin typeface="Roboto Condensed Light" panose="02000000000000000000" pitchFamily="2" charset="0"/>
                <a:ea typeface="Roboto Condensed Light" panose="02000000000000000000" pitchFamily="2" charset="0"/>
                <a:cs typeface="Arial"/>
              </a:rPr>
              <a:t>global leader </a:t>
            </a:r>
            <a:r>
              <a:rPr sz="788" b="0" i="0" spc="3" dirty="0">
                <a:solidFill>
                  <a:schemeClr val="tx1"/>
                </a:solidFill>
                <a:latin typeface="Roboto Condensed Light" panose="02000000000000000000" pitchFamily="2" charset="0"/>
                <a:ea typeface="Roboto Condensed Light" panose="02000000000000000000" pitchFamily="2" charset="0"/>
                <a:cs typeface="Arial"/>
              </a:rPr>
              <a:t>in </a:t>
            </a:r>
            <a:r>
              <a:rPr sz="788" b="0" i="0" dirty="0">
                <a:solidFill>
                  <a:schemeClr val="tx1"/>
                </a:solidFill>
                <a:latin typeface="Roboto Condensed Light" panose="02000000000000000000" pitchFamily="2" charset="0"/>
                <a:ea typeface="Roboto Condensed Light" panose="02000000000000000000" pitchFamily="2" charset="0"/>
                <a:cs typeface="Arial"/>
              </a:rPr>
              <a:t>providing </a:t>
            </a:r>
            <a:r>
              <a:rPr sz="788" b="0" i="0" spc="3" dirty="0">
                <a:solidFill>
                  <a:schemeClr val="tx1"/>
                </a:solidFill>
                <a:latin typeface="Roboto Condensed Light" panose="02000000000000000000" pitchFamily="2" charset="0"/>
                <a:ea typeface="Roboto Condensed Light" panose="02000000000000000000" pitchFamily="2" charset="0"/>
                <a:cs typeface="Arial"/>
              </a:rPr>
              <a:t>IT research</a:t>
            </a:r>
            <a:r>
              <a:rPr sz="788" b="0" i="0" spc="64"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and</a:t>
            </a:r>
            <a:r>
              <a:rPr sz="788" b="0" i="0" spc="9" dirty="0">
                <a:solidFill>
                  <a:schemeClr val="tx1"/>
                </a:solidFill>
                <a:latin typeface="Roboto Condensed Light" panose="02000000000000000000" pitchFamily="2" charset="0"/>
                <a:ea typeface="Roboto Condensed Light" panose="02000000000000000000" pitchFamily="2" charset="0"/>
                <a:cs typeface="Arial"/>
              </a:rPr>
              <a:t> </a:t>
            </a:r>
            <a:r>
              <a:rPr sz="788" b="0" i="0" dirty="0">
                <a:solidFill>
                  <a:schemeClr val="tx1"/>
                </a:solidFill>
                <a:latin typeface="Roboto Condensed Light" panose="02000000000000000000" pitchFamily="2" charset="0"/>
                <a:ea typeface="Roboto Condensed Light" panose="02000000000000000000" pitchFamily="2" charset="0"/>
                <a:cs typeface="Arial"/>
              </a:rPr>
              <a:t>advice</a:t>
            </a:r>
            <a:r>
              <a:rPr lang="en-CA" sz="788" b="0" i="0" dirty="0">
                <a:solidFill>
                  <a:schemeClr val="tx1"/>
                </a:solidFill>
                <a:latin typeface="Roboto Condensed Light" panose="02000000000000000000" pitchFamily="2" charset="0"/>
                <a:ea typeface="Roboto Condensed Light" panose="02000000000000000000" pitchFamily="2" charset="0"/>
                <a:cs typeface="Arial"/>
              </a:rPr>
              <a:t>. </a:t>
            </a:r>
            <a:r>
              <a:rPr sz="788" b="0" i="0" spc="-6" dirty="0">
                <a:solidFill>
                  <a:schemeClr val="tx1"/>
                </a:solidFill>
                <a:latin typeface="Roboto Condensed Light" panose="02000000000000000000" pitchFamily="2" charset="0"/>
                <a:ea typeface="Roboto Condensed Light" panose="02000000000000000000" pitchFamily="2" charset="0"/>
                <a:cs typeface="Arial"/>
              </a:rPr>
              <a:t>Info-Tech’s </a:t>
            </a:r>
            <a:r>
              <a:rPr sz="788" b="0" i="0" dirty="0">
                <a:solidFill>
                  <a:schemeClr val="tx1"/>
                </a:solidFill>
                <a:latin typeface="Roboto Condensed Light" panose="02000000000000000000" pitchFamily="2" charset="0"/>
                <a:ea typeface="Roboto Condensed Light" panose="02000000000000000000" pitchFamily="2" charset="0"/>
                <a:cs typeface="Arial"/>
              </a:rPr>
              <a:t>products </a:t>
            </a:r>
            <a:r>
              <a:rPr sz="788" b="0" i="0" spc="3" dirty="0">
                <a:solidFill>
                  <a:schemeClr val="tx1"/>
                </a:solidFill>
                <a:latin typeface="Roboto Condensed Light" panose="02000000000000000000" pitchFamily="2" charset="0"/>
                <a:ea typeface="Roboto Condensed Light" panose="02000000000000000000" pitchFamily="2" charset="0"/>
                <a:cs typeface="Arial"/>
              </a:rPr>
              <a:t>and services </a:t>
            </a:r>
            <a:r>
              <a:rPr sz="788" b="0" i="0" spc="6" dirty="0">
                <a:solidFill>
                  <a:schemeClr val="tx1"/>
                </a:solidFill>
                <a:latin typeface="Roboto Condensed Light" panose="02000000000000000000" pitchFamily="2" charset="0"/>
                <a:ea typeface="Roboto Condensed Light" panose="02000000000000000000" pitchFamily="2" charset="0"/>
                <a:cs typeface="Arial"/>
              </a:rPr>
              <a:t>combine </a:t>
            </a:r>
            <a:r>
              <a:rPr sz="788" b="0" i="0" dirty="0">
                <a:solidFill>
                  <a:schemeClr val="tx1"/>
                </a:solidFill>
                <a:latin typeface="Roboto Condensed Light" panose="02000000000000000000" pitchFamily="2" charset="0"/>
                <a:ea typeface="Roboto Condensed Light" panose="02000000000000000000" pitchFamily="2" charset="0"/>
                <a:cs typeface="Arial"/>
              </a:rPr>
              <a:t>actionable insight </a:t>
            </a:r>
            <a:r>
              <a:rPr sz="788" b="0" i="0" spc="3" dirty="0">
                <a:solidFill>
                  <a:schemeClr val="tx1"/>
                </a:solidFill>
                <a:latin typeface="Roboto Condensed Light" panose="02000000000000000000" pitchFamily="2" charset="0"/>
                <a:ea typeface="Roboto Condensed Light" panose="02000000000000000000" pitchFamily="2" charset="0"/>
                <a:cs typeface="Arial"/>
              </a:rPr>
              <a:t>and relevant</a:t>
            </a:r>
            <a:r>
              <a:rPr sz="788" b="0" i="0" spc="76"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advice</a:t>
            </a:r>
            <a:r>
              <a:rPr sz="788" b="0" i="0" spc="12" dirty="0">
                <a:solidFill>
                  <a:schemeClr val="tx1"/>
                </a:solidFill>
                <a:latin typeface="Roboto Condensed Light" panose="02000000000000000000" pitchFamily="2" charset="0"/>
                <a:ea typeface="Roboto Condensed Light" panose="02000000000000000000" pitchFamily="2" charset="0"/>
                <a:cs typeface="Arial"/>
              </a:rPr>
              <a:t> </a:t>
            </a:r>
            <a:r>
              <a:rPr sz="788" b="0" i="0" dirty="0">
                <a:solidFill>
                  <a:schemeClr val="tx1"/>
                </a:solidFill>
                <a:latin typeface="Roboto Condensed Light" panose="02000000000000000000" pitchFamily="2" charset="0"/>
                <a:ea typeface="Roboto Condensed Light" panose="02000000000000000000" pitchFamily="2" charset="0"/>
                <a:cs typeface="Arial"/>
              </a:rPr>
              <a:t>with  </a:t>
            </a:r>
            <a:r>
              <a:rPr sz="788" b="0" i="0" spc="3" dirty="0">
                <a:solidFill>
                  <a:schemeClr val="tx1"/>
                </a:solidFill>
                <a:latin typeface="Roboto Condensed Light" panose="02000000000000000000" pitchFamily="2" charset="0"/>
                <a:ea typeface="Roboto Condensed Light" panose="02000000000000000000" pitchFamily="2" charset="0"/>
                <a:cs typeface="Arial"/>
              </a:rPr>
              <a:t>ready-to-use tools and templates that cover the full spectrum of IT</a:t>
            </a:r>
            <a:r>
              <a:rPr sz="788" b="0" i="0" spc="73"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concerns.</a:t>
            </a:r>
            <a:endParaRPr sz="788" b="0" i="0" dirty="0">
              <a:solidFill>
                <a:schemeClr val="tx1"/>
              </a:solidFill>
              <a:latin typeface="Roboto Condensed Light" panose="02000000000000000000" pitchFamily="2" charset="0"/>
              <a:ea typeface="Roboto Condensed Light" panose="02000000000000000000" pitchFamily="2" charset="0"/>
              <a:cs typeface="Arial"/>
            </a:endParaRPr>
          </a:p>
          <a:p>
            <a:pPr marR="3851" algn="r">
              <a:lnSpc>
                <a:spcPts val="931"/>
              </a:lnSpc>
            </a:pPr>
            <a:r>
              <a:rPr sz="788" b="0" i="0" spc="6"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1997-20</a:t>
            </a:r>
            <a:r>
              <a:rPr lang="en-US" sz="788" b="0" i="0" spc="3" dirty="0">
                <a:solidFill>
                  <a:schemeClr val="tx1"/>
                </a:solidFill>
                <a:latin typeface="Roboto Condensed Light" panose="02000000000000000000" pitchFamily="2" charset="0"/>
                <a:ea typeface="Roboto Condensed Light" panose="02000000000000000000" pitchFamily="2" charset="0"/>
                <a:cs typeface="Arial"/>
              </a:rPr>
              <a:t>21</a:t>
            </a:r>
            <a:r>
              <a:rPr sz="788" b="0" i="0" spc="3" dirty="0">
                <a:solidFill>
                  <a:schemeClr val="tx1"/>
                </a:solidFill>
                <a:latin typeface="Roboto Condensed Light" panose="02000000000000000000" pitchFamily="2" charset="0"/>
                <a:ea typeface="Roboto Condensed Light" panose="02000000000000000000" pitchFamily="2" charset="0"/>
                <a:cs typeface="Arial"/>
              </a:rPr>
              <a:t> </a:t>
            </a:r>
            <a:r>
              <a:rPr sz="788" b="0" i="0" spc="-6" dirty="0">
                <a:solidFill>
                  <a:schemeClr val="tx1"/>
                </a:solidFill>
                <a:latin typeface="Roboto Condensed Light" panose="02000000000000000000" pitchFamily="2" charset="0"/>
                <a:ea typeface="Roboto Condensed Light" panose="02000000000000000000" pitchFamily="2" charset="0"/>
                <a:cs typeface="Arial"/>
              </a:rPr>
              <a:t>Info-Tech </a:t>
            </a:r>
            <a:r>
              <a:rPr sz="788" b="0" i="0" spc="3" dirty="0">
                <a:solidFill>
                  <a:schemeClr val="tx1"/>
                </a:solidFill>
                <a:latin typeface="Roboto Condensed Light" panose="02000000000000000000" pitchFamily="2" charset="0"/>
                <a:ea typeface="Roboto Condensed Light" panose="02000000000000000000" pitchFamily="2" charset="0"/>
                <a:cs typeface="Arial"/>
              </a:rPr>
              <a:t>Research </a:t>
            </a:r>
            <a:r>
              <a:rPr sz="788" b="0" i="0" spc="6" dirty="0">
                <a:solidFill>
                  <a:schemeClr val="tx1"/>
                </a:solidFill>
                <a:latin typeface="Roboto Condensed Light" panose="02000000000000000000" pitchFamily="2" charset="0"/>
                <a:ea typeface="Roboto Condensed Light" panose="02000000000000000000" pitchFamily="2" charset="0"/>
                <a:cs typeface="Arial"/>
              </a:rPr>
              <a:t>Group</a:t>
            </a:r>
            <a:r>
              <a:rPr sz="788" b="0" i="0" spc="-27"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Inc.</a:t>
            </a:r>
            <a:endParaRPr sz="788" b="0" i="0" dirty="0">
              <a:solidFill>
                <a:schemeClr val="tx1"/>
              </a:solidFill>
              <a:latin typeface="Roboto Condensed Light" panose="02000000000000000000" pitchFamily="2" charset="0"/>
              <a:ea typeface="Roboto Condensed Light" panose="02000000000000000000" pitchFamily="2" charset="0"/>
              <a:cs typeface="Arial"/>
            </a:endParaRPr>
          </a:p>
        </p:txBody>
      </p:sp>
      <p:pic>
        <p:nvPicPr>
          <p:cNvPr id="3" name="Picture 2">
            <a:extLst>
              <a:ext uri="{FF2B5EF4-FFF2-40B4-BE49-F238E27FC236}">
                <a16:creationId xmlns:a16="http://schemas.microsoft.com/office/drawing/2014/main" id="{86F6FC57-EF1C-420C-AB89-44B4771C29A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50700" y="6057693"/>
            <a:ext cx="2341128" cy="466933"/>
          </a:xfrm>
          <a:prstGeom prst="rect">
            <a:avLst/>
          </a:prstGeom>
        </p:spPr>
      </p:pic>
    </p:spTree>
    <p:extLst>
      <p:ext uri="{BB962C8B-B14F-4D97-AF65-F5344CB8AC3E}">
        <p14:creationId xmlns:p14="http://schemas.microsoft.com/office/powerpoint/2010/main" val="3899194755"/>
      </p:ext>
    </p:extLst>
  </p:cSld>
  <p:clrMap bg1="lt1" tx1="dk1" bg2="lt2" tx2="dk2" accent1="accent1" accent2="accent2" accent3="accent3" accent4="accent4" accent5="accent5" accent6="accent6" hlink="hlink" folHlink="folHlink"/>
  <p:sldLayoutIdLst>
    <p:sldLayoutId id="2147483727" r:id="rId1"/>
  </p:sldLayoutIdLst>
  <p:hf hdr="0" ftr="0" dt="0"/>
  <p:txStyles>
    <p:titleStyle>
      <a:lvl1pPr>
        <a:defRPr>
          <a:latin typeface="+mj-lt"/>
          <a:ea typeface="+mj-ea"/>
          <a:cs typeface="+mj-cs"/>
        </a:defRPr>
      </a:lvl1pPr>
    </p:titleStyle>
    <p:bodyStyle>
      <a:lvl1pPr marL="0">
        <a:defRPr>
          <a:latin typeface="+mn-lt"/>
          <a:ea typeface="+mn-ea"/>
          <a:cs typeface="+mn-cs"/>
        </a:defRPr>
      </a:lvl1pPr>
      <a:lvl2pPr marL="277218">
        <a:defRPr>
          <a:latin typeface="+mn-lt"/>
          <a:ea typeface="+mn-ea"/>
          <a:cs typeface="+mn-cs"/>
        </a:defRPr>
      </a:lvl2pPr>
      <a:lvl3pPr marL="554437">
        <a:defRPr>
          <a:latin typeface="+mn-lt"/>
          <a:ea typeface="+mn-ea"/>
          <a:cs typeface="+mn-cs"/>
        </a:defRPr>
      </a:lvl3pPr>
      <a:lvl4pPr marL="831655">
        <a:defRPr>
          <a:latin typeface="+mn-lt"/>
          <a:ea typeface="+mn-ea"/>
          <a:cs typeface="+mn-cs"/>
        </a:defRPr>
      </a:lvl4pPr>
      <a:lvl5pPr marL="1108873">
        <a:defRPr>
          <a:latin typeface="+mn-lt"/>
          <a:ea typeface="+mn-ea"/>
          <a:cs typeface="+mn-cs"/>
        </a:defRPr>
      </a:lvl5pPr>
      <a:lvl6pPr marL="1386091">
        <a:defRPr>
          <a:latin typeface="+mn-lt"/>
          <a:ea typeface="+mn-ea"/>
          <a:cs typeface="+mn-cs"/>
        </a:defRPr>
      </a:lvl6pPr>
      <a:lvl7pPr marL="1663310">
        <a:defRPr>
          <a:latin typeface="+mn-lt"/>
          <a:ea typeface="+mn-ea"/>
          <a:cs typeface="+mn-cs"/>
        </a:defRPr>
      </a:lvl7pPr>
      <a:lvl8pPr marL="1940529">
        <a:defRPr>
          <a:latin typeface="+mn-lt"/>
          <a:ea typeface="+mn-ea"/>
          <a:cs typeface="+mn-cs"/>
        </a:defRPr>
      </a:lvl8pPr>
      <a:lvl9pPr marL="2217747">
        <a:defRPr>
          <a:latin typeface="+mn-lt"/>
          <a:ea typeface="+mn-ea"/>
          <a:cs typeface="+mn-cs"/>
        </a:defRPr>
      </a:lvl9pPr>
    </p:bodyStyle>
    <p:otherStyle>
      <a:lvl1pPr marL="0">
        <a:defRPr>
          <a:latin typeface="+mn-lt"/>
          <a:ea typeface="+mn-ea"/>
          <a:cs typeface="+mn-cs"/>
        </a:defRPr>
      </a:lvl1pPr>
      <a:lvl2pPr marL="277218">
        <a:defRPr>
          <a:latin typeface="+mn-lt"/>
          <a:ea typeface="+mn-ea"/>
          <a:cs typeface="+mn-cs"/>
        </a:defRPr>
      </a:lvl2pPr>
      <a:lvl3pPr marL="554437">
        <a:defRPr>
          <a:latin typeface="+mn-lt"/>
          <a:ea typeface="+mn-ea"/>
          <a:cs typeface="+mn-cs"/>
        </a:defRPr>
      </a:lvl3pPr>
      <a:lvl4pPr marL="831655">
        <a:defRPr>
          <a:latin typeface="+mn-lt"/>
          <a:ea typeface="+mn-ea"/>
          <a:cs typeface="+mn-cs"/>
        </a:defRPr>
      </a:lvl4pPr>
      <a:lvl5pPr marL="1108873">
        <a:defRPr>
          <a:latin typeface="+mn-lt"/>
          <a:ea typeface="+mn-ea"/>
          <a:cs typeface="+mn-cs"/>
        </a:defRPr>
      </a:lvl5pPr>
      <a:lvl6pPr marL="1386091">
        <a:defRPr>
          <a:latin typeface="+mn-lt"/>
          <a:ea typeface="+mn-ea"/>
          <a:cs typeface="+mn-cs"/>
        </a:defRPr>
      </a:lvl6pPr>
      <a:lvl7pPr marL="1663310">
        <a:defRPr>
          <a:latin typeface="+mn-lt"/>
          <a:ea typeface="+mn-ea"/>
          <a:cs typeface="+mn-cs"/>
        </a:defRPr>
      </a:lvl7pPr>
      <a:lvl8pPr marL="1940529">
        <a:defRPr>
          <a:latin typeface="+mn-lt"/>
          <a:ea typeface="+mn-ea"/>
          <a:cs typeface="+mn-cs"/>
        </a:defRPr>
      </a:lvl8pPr>
      <a:lvl9pPr marL="2217747">
        <a:defRPr>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3840">
          <p15:clr>
            <a:srgbClr val="F26B43"/>
          </p15:clr>
        </p15:guide>
        <p15:guide id="3" orient="horz" pos="381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1444413"/>
      </p:ext>
    </p:extLst>
  </p:cSld>
  <p:clrMap bg1="lt1" tx1="dk1" bg2="lt2" tx2="dk2" accent1="accent1" accent2="accent2" accent3="accent3" accent4="accent4" accent5="accent5" accent6="accent6" hlink="hlink" folHlink="folHlink"/>
  <p:sldLayoutIdLst>
    <p:sldLayoutId id="2147483953" r:id="rId1"/>
  </p:sldLayoutIdLst>
  <p:hf hdr="0" ftr="0" dt="0"/>
  <p:txStyles>
    <p:titleStyle>
      <a:lvl1pPr>
        <a:defRPr>
          <a:latin typeface="+mj-lt"/>
          <a:ea typeface="+mj-ea"/>
          <a:cs typeface="+mj-cs"/>
        </a:defRPr>
      </a:lvl1pPr>
    </p:titleStyle>
    <p:bodyStyle>
      <a:lvl1pPr marL="0">
        <a:defRPr>
          <a:latin typeface="+mn-lt"/>
          <a:ea typeface="+mn-ea"/>
          <a:cs typeface="+mn-cs"/>
        </a:defRPr>
      </a:lvl1pPr>
      <a:lvl2pPr marL="277218">
        <a:defRPr>
          <a:latin typeface="+mn-lt"/>
          <a:ea typeface="+mn-ea"/>
          <a:cs typeface="+mn-cs"/>
        </a:defRPr>
      </a:lvl2pPr>
      <a:lvl3pPr marL="554437">
        <a:defRPr>
          <a:latin typeface="+mn-lt"/>
          <a:ea typeface="+mn-ea"/>
          <a:cs typeface="+mn-cs"/>
        </a:defRPr>
      </a:lvl3pPr>
      <a:lvl4pPr marL="831655">
        <a:defRPr>
          <a:latin typeface="+mn-lt"/>
          <a:ea typeface="+mn-ea"/>
          <a:cs typeface="+mn-cs"/>
        </a:defRPr>
      </a:lvl4pPr>
      <a:lvl5pPr marL="1108873">
        <a:defRPr>
          <a:latin typeface="+mn-lt"/>
          <a:ea typeface="+mn-ea"/>
          <a:cs typeface="+mn-cs"/>
        </a:defRPr>
      </a:lvl5pPr>
      <a:lvl6pPr marL="1386091">
        <a:defRPr>
          <a:latin typeface="+mn-lt"/>
          <a:ea typeface="+mn-ea"/>
          <a:cs typeface="+mn-cs"/>
        </a:defRPr>
      </a:lvl6pPr>
      <a:lvl7pPr marL="1663310">
        <a:defRPr>
          <a:latin typeface="+mn-lt"/>
          <a:ea typeface="+mn-ea"/>
          <a:cs typeface="+mn-cs"/>
        </a:defRPr>
      </a:lvl7pPr>
      <a:lvl8pPr marL="1940529">
        <a:defRPr>
          <a:latin typeface="+mn-lt"/>
          <a:ea typeface="+mn-ea"/>
          <a:cs typeface="+mn-cs"/>
        </a:defRPr>
      </a:lvl8pPr>
      <a:lvl9pPr marL="2217747">
        <a:defRPr>
          <a:latin typeface="+mn-lt"/>
          <a:ea typeface="+mn-ea"/>
          <a:cs typeface="+mn-cs"/>
        </a:defRPr>
      </a:lvl9pPr>
    </p:bodyStyle>
    <p:otherStyle>
      <a:lvl1pPr marL="0">
        <a:defRPr>
          <a:latin typeface="+mn-lt"/>
          <a:ea typeface="+mn-ea"/>
          <a:cs typeface="+mn-cs"/>
        </a:defRPr>
      </a:lvl1pPr>
      <a:lvl2pPr marL="277218">
        <a:defRPr>
          <a:latin typeface="+mn-lt"/>
          <a:ea typeface="+mn-ea"/>
          <a:cs typeface="+mn-cs"/>
        </a:defRPr>
      </a:lvl2pPr>
      <a:lvl3pPr marL="554437">
        <a:defRPr>
          <a:latin typeface="+mn-lt"/>
          <a:ea typeface="+mn-ea"/>
          <a:cs typeface="+mn-cs"/>
        </a:defRPr>
      </a:lvl3pPr>
      <a:lvl4pPr marL="831655">
        <a:defRPr>
          <a:latin typeface="+mn-lt"/>
          <a:ea typeface="+mn-ea"/>
          <a:cs typeface="+mn-cs"/>
        </a:defRPr>
      </a:lvl4pPr>
      <a:lvl5pPr marL="1108873">
        <a:defRPr>
          <a:latin typeface="+mn-lt"/>
          <a:ea typeface="+mn-ea"/>
          <a:cs typeface="+mn-cs"/>
        </a:defRPr>
      </a:lvl5pPr>
      <a:lvl6pPr marL="1386091">
        <a:defRPr>
          <a:latin typeface="+mn-lt"/>
          <a:ea typeface="+mn-ea"/>
          <a:cs typeface="+mn-cs"/>
        </a:defRPr>
      </a:lvl6pPr>
      <a:lvl7pPr marL="1663310">
        <a:defRPr>
          <a:latin typeface="+mn-lt"/>
          <a:ea typeface="+mn-ea"/>
          <a:cs typeface="+mn-cs"/>
        </a:defRPr>
      </a:lvl7pPr>
      <a:lvl8pPr marL="1940529">
        <a:defRPr>
          <a:latin typeface="+mn-lt"/>
          <a:ea typeface="+mn-ea"/>
          <a:cs typeface="+mn-cs"/>
        </a:defRPr>
      </a:lvl8pPr>
      <a:lvl9pPr marL="2217747">
        <a:defRPr>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3840">
          <p15:clr>
            <a:srgbClr val="F26B43"/>
          </p15:clr>
        </p15:guide>
        <p15:guide id="3" orient="horz" pos="381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www.infotech.com/research/user-experience-practice-roadmap" TargetMode="External"/><Relationship Id="rId7"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hyperlink" Target="https://www.infotech.com/research/design-roadmap-workbook" TargetMode="External"/><Relationship Id="rId5" Type="http://schemas.openxmlformats.org/officeDocument/2006/relationships/image" Target="../media/image29.png"/><Relationship Id="rId10" Type="http://schemas.openxmlformats.org/officeDocument/2006/relationships/image" Target="../media/image33.png"/><Relationship Id="rId4" Type="http://schemas.openxmlformats.org/officeDocument/2006/relationships/image" Target="../media/image28.png"/><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3" Type="http://schemas.openxmlformats.org/officeDocument/2006/relationships/tags" Target="../tags/tag4.xml"/><Relationship Id="rId21" Type="http://schemas.openxmlformats.org/officeDocument/2006/relationships/tags" Target="../tags/tag22.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microsoft.com/office/2007/relationships/diagramDrawing" Target="../diagrams/drawing1.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29" Type="http://schemas.openxmlformats.org/officeDocument/2006/relationships/diagramData" Target="../diagrams/data1.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diagramColors" Target="../diagrams/colors1.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image" Target="../media/image34.png"/><Relationship Id="rId10" Type="http://schemas.openxmlformats.org/officeDocument/2006/relationships/tags" Target="../tags/tag11.xml"/><Relationship Id="rId19" Type="http://schemas.openxmlformats.org/officeDocument/2006/relationships/tags" Target="../tags/tag20.xml"/><Relationship Id="rId31" Type="http://schemas.openxmlformats.org/officeDocument/2006/relationships/diagramQuickStyle" Target="../diagrams/quickStyle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slideLayout" Target="../slideLayouts/slideLayout1.xml"/><Relationship Id="rId30" Type="http://schemas.openxmlformats.org/officeDocument/2006/relationships/diagramLayout" Target="../diagrams/layout1.xml"/><Relationship Id="rId8" Type="http://schemas.openxmlformats.org/officeDocument/2006/relationships/tags" Target="../tags/tag9.xml"/></Relationships>
</file>

<file path=ppt/slides/_rels/slide18.xml.rels><?xml version="1.0" encoding="UTF-8" standalone="yes"?>
<Relationships xmlns="http://schemas.openxmlformats.org/package/2006/relationships"><Relationship Id="rId2" Type="http://schemas.openxmlformats.org/officeDocument/2006/relationships/hyperlink" Target="mailto:workshops@infotech.com"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notesSlide" Target="../notesSlides/notesSlide5.xml"/><Relationship Id="rId7" Type="http://schemas.openxmlformats.org/officeDocument/2006/relationships/image" Target="../media/image22.png"/><Relationship Id="rId2" Type="http://schemas.openxmlformats.org/officeDocument/2006/relationships/slideLayout" Target="../slideLayouts/slideLayout10.xml"/><Relationship Id="rId1" Type="http://schemas.openxmlformats.org/officeDocument/2006/relationships/tags" Target="../tags/tag1.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F3D912F-9FE7-463B-9B87-CF4846710C71}"/>
              </a:ext>
            </a:extLst>
          </p:cNvPr>
          <p:cNvSpPr>
            <a:spLocks noGrp="1"/>
          </p:cNvSpPr>
          <p:nvPr>
            <p:ph type="body" sz="quarter" idx="10"/>
          </p:nvPr>
        </p:nvSpPr>
        <p:spPr/>
        <p:txBody>
          <a:bodyPr/>
          <a:lstStyle/>
          <a:p>
            <a:r>
              <a:rPr lang="en-US" dirty="0"/>
              <a:t>Implement and Mature Your Experience Design Practice</a:t>
            </a:r>
          </a:p>
        </p:txBody>
      </p:sp>
      <p:sp>
        <p:nvSpPr>
          <p:cNvPr id="8" name="Text Placeholder 7">
            <a:extLst>
              <a:ext uri="{FF2B5EF4-FFF2-40B4-BE49-F238E27FC236}">
                <a16:creationId xmlns:a16="http://schemas.microsoft.com/office/drawing/2014/main" id="{EAD23135-CE5C-4AC6-972E-AB5F8565528A}"/>
              </a:ext>
            </a:extLst>
          </p:cNvPr>
          <p:cNvSpPr>
            <a:spLocks noGrp="1"/>
          </p:cNvSpPr>
          <p:nvPr>
            <p:ph type="body" sz="quarter" idx="11"/>
          </p:nvPr>
        </p:nvSpPr>
        <p:spPr>
          <a:xfrm>
            <a:off x="650790" y="3196046"/>
            <a:ext cx="5702883" cy="1492132"/>
          </a:xfrm>
        </p:spPr>
        <p:txBody>
          <a:bodyPr/>
          <a:lstStyle/>
          <a:p>
            <a:r>
              <a:rPr lang="en-US" dirty="0"/>
              <a:t>Better design leads to better organizational performance.</a:t>
            </a:r>
            <a:endParaRPr lang="en-CA" dirty="0"/>
          </a:p>
        </p:txBody>
      </p:sp>
      <p:grpSp>
        <p:nvGrpSpPr>
          <p:cNvPr id="6" name="Group 5">
            <a:extLst>
              <a:ext uri="{FF2B5EF4-FFF2-40B4-BE49-F238E27FC236}">
                <a16:creationId xmlns:a16="http://schemas.microsoft.com/office/drawing/2014/main" id="{89A64B90-7074-472E-B0A5-A0ED4DFD56FA}"/>
              </a:ext>
            </a:extLst>
          </p:cNvPr>
          <p:cNvGrpSpPr/>
          <p:nvPr/>
        </p:nvGrpSpPr>
        <p:grpSpPr>
          <a:xfrm>
            <a:off x="0" y="4767200"/>
            <a:ext cx="12193588" cy="969356"/>
            <a:chOff x="0" y="4767200"/>
            <a:chExt cx="12193588" cy="969356"/>
          </a:xfrm>
        </p:grpSpPr>
        <p:sp>
          <p:nvSpPr>
            <p:cNvPr id="7" name="Rectangle 6">
              <a:extLst>
                <a:ext uri="{FF2B5EF4-FFF2-40B4-BE49-F238E27FC236}">
                  <a16:creationId xmlns:a16="http://schemas.microsoft.com/office/drawing/2014/main" id="{BA801182-7D56-4FB2-A161-84F96E66818A}"/>
                </a:ext>
              </a:extLst>
            </p:cNvPr>
            <p:cNvSpPr/>
            <p:nvPr/>
          </p:nvSpPr>
          <p:spPr>
            <a:xfrm>
              <a:off x="0" y="4767200"/>
              <a:ext cx="12193588" cy="902525"/>
            </a:xfrm>
            <a:prstGeom prst="rect">
              <a:avLst/>
            </a:prstGeom>
            <a:gradFill>
              <a:gsLst>
                <a:gs pos="99000">
                  <a:schemeClr val="bg1">
                    <a:alpha val="15000"/>
                  </a:schemeClr>
                </a:gs>
                <a:gs pos="0">
                  <a:srgbClr val="2576B7">
                    <a:alpha val="94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TextBox 8">
              <a:extLst>
                <a:ext uri="{FF2B5EF4-FFF2-40B4-BE49-F238E27FC236}">
                  <a16:creationId xmlns:a16="http://schemas.microsoft.com/office/drawing/2014/main" id="{1D6050EF-34A1-4D3A-AB57-A0CF2D35EE0C}"/>
                </a:ext>
              </a:extLst>
            </p:cNvPr>
            <p:cNvSpPr txBox="1"/>
            <p:nvPr/>
          </p:nvSpPr>
          <p:spPr>
            <a:xfrm>
              <a:off x="707136" y="5182558"/>
              <a:ext cx="7498080" cy="553998"/>
            </a:xfrm>
            <a:prstGeom prst="rect">
              <a:avLst/>
            </a:prstGeom>
            <a:noFill/>
          </p:spPr>
          <p:txBody>
            <a:bodyPr wrap="square" lIns="0" tIns="0" rIns="0" bIns="0" rtlCol="0">
              <a:spAutoFit/>
            </a:bodyPr>
            <a:lstStyle/>
            <a:p>
              <a:pPr>
                <a:lnSpc>
                  <a:spcPts val="1600"/>
                </a:lnSpc>
              </a:pPr>
              <a:r>
                <a:rPr lang="en-US" sz="2800" spc="500" dirty="0">
                  <a:solidFill>
                    <a:schemeClr val="bg1"/>
                  </a:solidFill>
                  <a:latin typeface="Montserrat Medium" pitchFamily="2" charset="77"/>
                  <a:ea typeface="Roboto Condensed Light" panose="02000000000000000000" pitchFamily="2" charset="0"/>
                </a:rPr>
                <a:t>EXECUTIVE BRIEF</a:t>
              </a:r>
            </a:p>
            <a:p>
              <a:pPr>
                <a:lnSpc>
                  <a:spcPts val="1400"/>
                </a:lnSpc>
              </a:pPr>
              <a:br>
                <a:rPr lang="en-US" spc="500" dirty="0">
                  <a:solidFill>
                    <a:srgbClr val="2576B7"/>
                  </a:solidFill>
                  <a:latin typeface="Montserrat" pitchFamily="2" charset="77"/>
                </a:rPr>
              </a:br>
              <a:endParaRPr lang="en-US" spc="500" dirty="0">
                <a:solidFill>
                  <a:srgbClr val="2576B7"/>
                </a:solidFill>
                <a:latin typeface="Montserrat" pitchFamily="2" charset="77"/>
              </a:endParaRPr>
            </a:p>
          </p:txBody>
        </p:sp>
      </p:grpSp>
    </p:spTree>
    <p:extLst>
      <p:ext uri="{BB962C8B-B14F-4D97-AF65-F5344CB8AC3E}">
        <p14:creationId xmlns:p14="http://schemas.microsoft.com/office/powerpoint/2010/main" val="3122636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93EC6F7-C6ED-41A7-91D3-B54E87535F8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72501" y="0"/>
            <a:ext cx="7133617" cy="6857990"/>
          </a:xfrm>
          <a:prstGeom prst="rect">
            <a:avLst/>
          </a:prstGeom>
        </p:spPr>
      </p:pic>
      <p:sp>
        <p:nvSpPr>
          <p:cNvPr id="13" name="Text Placeholder 12">
            <a:extLst>
              <a:ext uri="{FF2B5EF4-FFF2-40B4-BE49-F238E27FC236}">
                <a16:creationId xmlns:a16="http://schemas.microsoft.com/office/drawing/2014/main" id="{60696A84-4022-4C42-B0FC-64F7F14AEE6B}"/>
              </a:ext>
            </a:extLst>
          </p:cNvPr>
          <p:cNvSpPr>
            <a:spLocks noGrp="1"/>
          </p:cNvSpPr>
          <p:nvPr>
            <p:ph type="body" sz="quarter" idx="4294967295"/>
          </p:nvPr>
        </p:nvSpPr>
        <p:spPr>
          <a:xfrm>
            <a:off x="354060" y="2821414"/>
            <a:ext cx="4818441" cy="2744787"/>
          </a:xfrm>
          <a:prstGeom prst="rect">
            <a:avLst/>
          </a:prstGeom>
        </p:spPr>
        <p:txBody>
          <a:bodyPr/>
          <a:lstStyle/>
          <a:p>
            <a:pPr marL="0" indent="0">
              <a:buNone/>
            </a:pPr>
            <a:r>
              <a:rPr lang="en-US" sz="2400" dirty="0">
                <a:solidFill>
                  <a:srgbClr val="717272"/>
                </a:solidFill>
                <a:latin typeface="Roboto Condensed Light" panose="02000000000000000000" pitchFamily="2" charset="0"/>
                <a:ea typeface="Roboto Condensed Light" panose="02000000000000000000" pitchFamily="2" charset="0"/>
              </a:rPr>
              <a:t>If a dollar was spent on an issue discovered during design…</a:t>
            </a:r>
          </a:p>
          <a:p>
            <a:pPr marL="0" indent="0">
              <a:buNone/>
            </a:pPr>
            <a:r>
              <a:rPr lang="en-US" sz="2400" dirty="0">
                <a:solidFill>
                  <a:srgbClr val="717272"/>
                </a:solidFill>
                <a:latin typeface="Roboto Condensed Light" panose="02000000000000000000" pitchFamily="2" charset="0"/>
                <a:ea typeface="Roboto Condensed Light" panose="02000000000000000000" pitchFamily="2" charset="0"/>
              </a:rPr>
              <a:t>It would cost </a:t>
            </a:r>
            <a:r>
              <a:rPr lang="en-US" sz="2400" b="1" dirty="0">
                <a:solidFill>
                  <a:srgbClr val="717272"/>
                </a:solidFill>
                <a:latin typeface="Roboto Condensed Light" panose="02000000000000000000" pitchFamily="2" charset="0"/>
                <a:ea typeface="Roboto Condensed Light" panose="02000000000000000000" pitchFamily="2" charset="0"/>
              </a:rPr>
              <a:t>$10 </a:t>
            </a:r>
            <a:r>
              <a:rPr lang="en-US" sz="2400" dirty="0">
                <a:solidFill>
                  <a:srgbClr val="717272"/>
                </a:solidFill>
                <a:latin typeface="Roboto Condensed Light" panose="02000000000000000000" pitchFamily="2" charset="0"/>
                <a:ea typeface="Roboto Condensed Light" panose="02000000000000000000" pitchFamily="2" charset="0"/>
              </a:rPr>
              <a:t>to resolve it during development…</a:t>
            </a:r>
          </a:p>
          <a:p>
            <a:pPr marL="0" indent="0">
              <a:buNone/>
            </a:pPr>
            <a:r>
              <a:rPr lang="en-US" sz="2400" dirty="0">
                <a:solidFill>
                  <a:srgbClr val="717272"/>
                </a:solidFill>
                <a:latin typeface="Roboto Condensed Light" panose="02000000000000000000" pitchFamily="2" charset="0"/>
                <a:ea typeface="Roboto Condensed Light" panose="02000000000000000000" pitchFamily="2" charset="0"/>
              </a:rPr>
              <a:t>And over </a:t>
            </a:r>
            <a:r>
              <a:rPr lang="en-US" sz="2400" b="1" dirty="0">
                <a:solidFill>
                  <a:srgbClr val="717272"/>
                </a:solidFill>
                <a:latin typeface="Roboto Condensed Light" panose="02000000000000000000" pitchFamily="2" charset="0"/>
                <a:ea typeface="Roboto Condensed Light" panose="02000000000000000000" pitchFamily="2" charset="0"/>
              </a:rPr>
              <a:t>$100 </a:t>
            </a:r>
            <a:r>
              <a:rPr lang="en-US" sz="2400" dirty="0">
                <a:solidFill>
                  <a:srgbClr val="717272"/>
                </a:solidFill>
                <a:latin typeface="Roboto Condensed Light" panose="02000000000000000000" pitchFamily="2" charset="0"/>
                <a:ea typeface="Roboto Condensed Light" panose="02000000000000000000" pitchFamily="2" charset="0"/>
              </a:rPr>
              <a:t>if it had to be resolved after deployment.</a:t>
            </a:r>
          </a:p>
        </p:txBody>
      </p:sp>
      <p:sp>
        <p:nvSpPr>
          <p:cNvPr id="7" name="Title 6">
            <a:extLst>
              <a:ext uri="{FF2B5EF4-FFF2-40B4-BE49-F238E27FC236}">
                <a16:creationId xmlns:a16="http://schemas.microsoft.com/office/drawing/2014/main" id="{045D0569-F92E-426C-A5F9-4D5163FC3FA1}"/>
              </a:ext>
            </a:extLst>
          </p:cNvPr>
          <p:cNvSpPr>
            <a:spLocks noGrp="1"/>
          </p:cNvSpPr>
          <p:nvPr>
            <p:ph type="title"/>
          </p:nvPr>
        </p:nvSpPr>
        <p:spPr>
          <a:xfrm>
            <a:off x="354061" y="530021"/>
            <a:ext cx="4170806" cy="1647572"/>
          </a:xfrm>
        </p:spPr>
        <p:txBody>
          <a:bodyPr/>
          <a:lstStyle/>
          <a:p>
            <a:r>
              <a:rPr lang="en-US" dirty="0">
                <a:solidFill>
                  <a:srgbClr val="2576B7"/>
                </a:solidFill>
              </a:rPr>
              <a:t>Your SDLC will benefit from effective UX</a:t>
            </a:r>
            <a:endParaRPr lang="en-CA" dirty="0">
              <a:solidFill>
                <a:srgbClr val="2576B7"/>
              </a:solidFill>
            </a:endParaRPr>
          </a:p>
        </p:txBody>
      </p:sp>
      <p:sp>
        <p:nvSpPr>
          <p:cNvPr id="19" name="TextBox 18">
            <a:extLst>
              <a:ext uri="{FF2B5EF4-FFF2-40B4-BE49-F238E27FC236}">
                <a16:creationId xmlns:a16="http://schemas.microsoft.com/office/drawing/2014/main" id="{8AEABB26-9F87-45B1-B753-531D25B8D97E}"/>
              </a:ext>
            </a:extLst>
          </p:cNvPr>
          <p:cNvSpPr txBox="1"/>
          <p:nvPr/>
        </p:nvSpPr>
        <p:spPr>
          <a:xfrm>
            <a:off x="3993502" y="5226102"/>
            <a:ext cx="2232002" cy="191665"/>
          </a:xfrm>
          <a:prstGeom prst="rect">
            <a:avLst/>
          </a:prstGeom>
        </p:spPr>
        <p:txBody>
          <a:bodyPr vert="horz" wrap="square" lIns="0" tIns="6931" rIns="0" bIns="0" rtlCol="0">
            <a:spAutoFit/>
          </a:bodyPr>
          <a:lstStyle/>
          <a:p>
            <a:pPr marL="7701" marR="242975">
              <a:spcBef>
                <a:spcPts val="55"/>
              </a:spcBef>
            </a:pPr>
            <a:r>
              <a:rPr lang="en-US" sz="1200" spc="-30" dirty="0">
                <a:solidFill>
                  <a:srgbClr val="464646"/>
                </a:solidFill>
                <a:latin typeface="Roboto Condensed Light" panose="02000000000000000000" pitchFamily="2" charset="0"/>
                <a:cs typeface="Arial Narrow"/>
              </a:rPr>
              <a:t>(Pressman)</a:t>
            </a:r>
            <a:endParaRPr lang="en-CA" sz="1200" spc="-30" dirty="0">
              <a:solidFill>
                <a:srgbClr val="464646"/>
              </a:solidFill>
              <a:latin typeface="Roboto Condensed Light" panose="02000000000000000000" pitchFamily="2" charset="0"/>
              <a:cs typeface="Arial Narrow"/>
            </a:endParaRPr>
          </a:p>
        </p:txBody>
      </p:sp>
    </p:spTree>
    <p:extLst>
      <p:ext uri="{BB962C8B-B14F-4D97-AF65-F5344CB8AC3E}">
        <p14:creationId xmlns:p14="http://schemas.microsoft.com/office/powerpoint/2010/main" val="3645327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A3ABCE1-D85C-405C-982B-31E794782A0A}"/>
              </a:ext>
            </a:extLst>
          </p:cNvPr>
          <p:cNvGrpSpPr/>
          <p:nvPr/>
        </p:nvGrpSpPr>
        <p:grpSpPr>
          <a:xfrm>
            <a:off x="-3296305" y="1742493"/>
            <a:ext cx="10515600" cy="4351338"/>
            <a:chOff x="0" y="2506662"/>
            <a:chExt cx="10515600" cy="4351338"/>
          </a:xfrm>
        </p:grpSpPr>
        <p:graphicFrame>
          <p:nvGraphicFramePr>
            <p:cNvPr id="11" name="Content Placeholder 6">
              <a:extLst>
                <a:ext uri="{FF2B5EF4-FFF2-40B4-BE49-F238E27FC236}">
                  <a16:creationId xmlns:a16="http://schemas.microsoft.com/office/drawing/2014/main" id="{8516FE12-2C57-4748-AF46-1DDCD5F3AF94}"/>
                </a:ext>
              </a:extLst>
            </p:cNvPr>
            <p:cNvGraphicFramePr>
              <a:graphicFrameLocks/>
            </p:cNvGraphicFramePr>
            <p:nvPr>
              <p:extLst>
                <p:ext uri="{D42A27DB-BD31-4B8C-83A1-F6EECF244321}">
                  <p14:modId xmlns:p14="http://schemas.microsoft.com/office/powerpoint/2010/main" val="2194280159"/>
                </p:ext>
              </p:extLst>
            </p:nvPr>
          </p:nvGraphicFramePr>
          <p:xfrm>
            <a:off x="0" y="2506662"/>
            <a:ext cx="10515600" cy="4351338"/>
          </p:xfrm>
          <a:graphic>
            <a:graphicData uri="http://schemas.openxmlformats.org/drawingml/2006/chart">
              <c:chart xmlns:c="http://schemas.openxmlformats.org/drawingml/2006/chart" xmlns:r="http://schemas.openxmlformats.org/officeDocument/2006/relationships" r:id="rId2"/>
            </a:graphicData>
          </a:graphic>
        </p:graphicFrame>
        <p:grpSp>
          <p:nvGrpSpPr>
            <p:cNvPr id="12" name="Group 11">
              <a:extLst>
                <a:ext uri="{FF2B5EF4-FFF2-40B4-BE49-F238E27FC236}">
                  <a16:creationId xmlns:a16="http://schemas.microsoft.com/office/drawing/2014/main" id="{DFFD9A36-17B4-42DC-A484-00552B7ED32C}"/>
                </a:ext>
              </a:extLst>
            </p:cNvPr>
            <p:cNvGrpSpPr/>
            <p:nvPr/>
          </p:nvGrpSpPr>
          <p:grpSpPr>
            <a:xfrm>
              <a:off x="4420586" y="4813037"/>
              <a:ext cx="2221550" cy="1893085"/>
              <a:chOff x="4420586" y="4813037"/>
              <a:chExt cx="2221550" cy="1893085"/>
            </a:xfrm>
          </p:grpSpPr>
          <p:sp>
            <p:nvSpPr>
              <p:cNvPr id="13" name="Oval 12">
                <a:extLst>
                  <a:ext uri="{FF2B5EF4-FFF2-40B4-BE49-F238E27FC236}">
                    <a16:creationId xmlns:a16="http://schemas.microsoft.com/office/drawing/2014/main" id="{BD5ADC9D-8294-4387-A08E-CB33476BE1F6}"/>
                  </a:ext>
                </a:extLst>
              </p:cNvPr>
              <p:cNvSpPr/>
              <p:nvPr/>
            </p:nvSpPr>
            <p:spPr>
              <a:xfrm>
                <a:off x="4420586" y="6077472"/>
                <a:ext cx="628650" cy="628650"/>
              </a:xfrm>
              <a:prstGeom prst="ellipse">
                <a:avLst/>
              </a:prstGeom>
              <a:gradFill flip="none" rotWithShape="1">
                <a:gsLst>
                  <a:gs pos="77000">
                    <a:srgbClr val="C8C8C8"/>
                  </a:gs>
                  <a:gs pos="99000">
                    <a:schemeClr val="bg1">
                      <a:lumMod val="85000"/>
                      <a:shade val="67500"/>
                      <a:satMod val="115000"/>
                    </a:schemeClr>
                  </a:gs>
                  <a:gs pos="5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1"/>
                    </a:solidFill>
                    <a:latin typeface="Roboto" panose="02000000000000000000" pitchFamily="2" charset="0"/>
                    <a:ea typeface="Roboto" panose="02000000000000000000" pitchFamily="2" charset="0"/>
                  </a:rPr>
                  <a:t>62.8%</a:t>
                </a:r>
                <a:endParaRPr lang="en-CA" sz="1200" b="1" dirty="0">
                  <a:solidFill>
                    <a:schemeClr val="tx1"/>
                  </a:solidFill>
                  <a:latin typeface="Roboto" panose="02000000000000000000" pitchFamily="2" charset="0"/>
                  <a:ea typeface="Roboto" panose="02000000000000000000" pitchFamily="2" charset="0"/>
                </a:endParaRPr>
              </a:p>
            </p:txBody>
          </p:sp>
          <p:sp>
            <p:nvSpPr>
              <p:cNvPr id="14" name="Oval 13">
                <a:extLst>
                  <a:ext uri="{FF2B5EF4-FFF2-40B4-BE49-F238E27FC236}">
                    <a16:creationId xmlns:a16="http://schemas.microsoft.com/office/drawing/2014/main" id="{AA442B56-C33A-4F6C-A9F8-B00EE46662D9}"/>
                  </a:ext>
                </a:extLst>
              </p:cNvPr>
              <p:cNvSpPr/>
              <p:nvPr/>
            </p:nvSpPr>
            <p:spPr>
              <a:xfrm>
                <a:off x="5123675" y="5441687"/>
                <a:ext cx="628650" cy="628650"/>
              </a:xfrm>
              <a:prstGeom prst="ellipse">
                <a:avLst/>
              </a:prstGeom>
              <a:gradFill flip="none" rotWithShape="1">
                <a:gsLst>
                  <a:gs pos="77000">
                    <a:srgbClr val="C8C8C8"/>
                  </a:gs>
                  <a:gs pos="99000">
                    <a:schemeClr val="bg1">
                      <a:lumMod val="85000"/>
                      <a:shade val="67500"/>
                      <a:satMod val="115000"/>
                    </a:schemeClr>
                  </a:gs>
                  <a:gs pos="5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1"/>
                    </a:solidFill>
                    <a:latin typeface="Roboto" panose="02000000000000000000" pitchFamily="2" charset="0"/>
                    <a:ea typeface="Roboto" panose="02000000000000000000" pitchFamily="2" charset="0"/>
                  </a:rPr>
                  <a:t>67.4%</a:t>
                </a:r>
                <a:endParaRPr lang="en-CA" sz="1200" b="1" dirty="0">
                  <a:solidFill>
                    <a:schemeClr val="tx1"/>
                  </a:solidFill>
                  <a:latin typeface="Roboto" panose="02000000000000000000" pitchFamily="2" charset="0"/>
                  <a:ea typeface="Roboto" panose="02000000000000000000" pitchFamily="2" charset="0"/>
                </a:endParaRPr>
              </a:p>
            </p:txBody>
          </p:sp>
          <p:sp>
            <p:nvSpPr>
              <p:cNvPr id="15" name="Oval 14">
                <a:extLst>
                  <a:ext uri="{FF2B5EF4-FFF2-40B4-BE49-F238E27FC236}">
                    <a16:creationId xmlns:a16="http://schemas.microsoft.com/office/drawing/2014/main" id="{83C4E0D5-81FE-4BD4-8754-66425DD68D10}"/>
                  </a:ext>
                </a:extLst>
              </p:cNvPr>
              <p:cNvSpPr/>
              <p:nvPr/>
            </p:nvSpPr>
            <p:spPr>
              <a:xfrm>
                <a:off x="6013486" y="4813037"/>
                <a:ext cx="628650" cy="628650"/>
              </a:xfrm>
              <a:prstGeom prst="ellipse">
                <a:avLst/>
              </a:prstGeom>
              <a:gradFill flip="none" rotWithShape="1">
                <a:gsLst>
                  <a:gs pos="77000">
                    <a:srgbClr val="C8C8C8"/>
                  </a:gs>
                  <a:gs pos="99000">
                    <a:schemeClr val="bg1">
                      <a:lumMod val="85000"/>
                      <a:shade val="67500"/>
                      <a:satMod val="115000"/>
                    </a:schemeClr>
                  </a:gs>
                  <a:gs pos="5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1"/>
                    </a:solidFill>
                    <a:latin typeface="Roboto" panose="02000000000000000000" pitchFamily="2" charset="0"/>
                    <a:ea typeface="Roboto" panose="02000000000000000000" pitchFamily="2" charset="0"/>
                  </a:rPr>
                  <a:t>69.1%</a:t>
                </a:r>
                <a:endParaRPr lang="en-CA" sz="1200" b="1" dirty="0">
                  <a:solidFill>
                    <a:schemeClr val="tx1"/>
                  </a:solidFill>
                  <a:latin typeface="Roboto" panose="02000000000000000000" pitchFamily="2" charset="0"/>
                  <a:ea typeface="Roboto" panose="02000000000000000000" pitchFamily="2" charset="0"/>
                </a:endParaRPr>
              </a:p>
            </p:txBody>
          </p:sp>
        </p:grpSp>
      </p:grpSp>
      <p:sp>
        <p:nvSpPr>
          <p:cNvPr id="3" name="Title 2">
            <a:extLst>
              <a:ext uri="{FF2B5EF4-FFF2-40B4-BE49-F238E27FC236}">
                <a16:creationId xmlns:a16="http://schemas.microsoft.com/office/drawing/2014/main" id="{FE2D2AC1-577E-4925-BED3-B4A6EEE89602}"/>
              </a:ext>
            </a:extLst>
          </p:cNvPr>
          <p:cNvSpPr>
            <a:spLocks noGrp="1"/>
          </p:cNvSpPr>
          <p:nvPr>
            <p:ph type="title"/>
          </p:nvPr>
        </p:nvSpPr>
        <p:spPr>
          <a:xfrm>
            <a:off x="377313" y="530021"/>
            <a:ext cx="7541202" cy="1130188"/>
          </a:xfrm>
        </p:spPr>
        <p:txBody>
          <a:bodyPr/>
          <a:lstStyle/>
          <a:p>
            <a:r>
              <a:rPr lang="en-US" dirty="0"/>
              <a:t>Usability improves organizational performance</a:t>
            </a:r>
            <a:endParaRPr lang="en-CA" dirty="0"/>
          </a:p>
        </p:txBody>
      </p:sp>
      <p:sp>
        <p:nvSpPr>
          <p:cNvPr id="4" name="Text Placeholder 3">
            <a:extLst>
              <a:ext uri="{FF2B5EF4-FFF2-40B4-BE49-F238E27FC236}">
                <a16:creationId xmlns:a16="http://schemas.microsoft.com/office/drawing/2014/main" id="{9DFCC723-9C73-4E3E-B60A-F4834D7B253D}"/>
              </a:ext>
            </a:extLst>
          </p:cNvPr>
          <p:cNvSpPr>
            <a:spLocks noGrp="1"/>
          </p:cNvSpPr>
          <p:nvPr>
            <p:ph type="body" sz="quarter" idx="14"/>
          </p:nvPr>
        </p:nvSpPr>
        <p:spPr/>
        <p:txBody>
          <a:bodyPr/>
          <a:lstStyle/>
          <a:p>
            <a:pPr>
              <a:lnSpc>
                <a:spcPct val="90000"/>
              </a:lnSpc>
              <a:spcBef>
                <a:spcPts val="0"/>
              </a:spcBef>
            </a:pPr>
            <a:r>
              <a:rPr lang="en-US" sz="1800" dirty="0"/>
              <a:t>Info-Tech’s research shows that </a:t>
            </a:r>
            <a:r>
              <a:rPr lang="en-US" sz="1800" b="1" dirty="0"/>
              <a:t>high-performing organizations </a:t>
            </a:r>
            <a:r>
              <a:rPr lang="en-US" sz="1800" dirty="0"/>
              <a:t>tend to have applications that are more usable and have more user-focused features than more challenged organizations do.</a:t>
            </a:r>
          </a:p>
          <a:p>
            <a:pPr>
              <a:lnSpc>
                <a:spcPct val="90000"/>
              </a:lnSpc>
              <a:spcBef>
                <a:spcPts val="0"/>
              </a:spcBef>
            </a:pPr>
            <a:endParaRPr lang="en-US" sz="1800" dirty="0"/>
          </a:p>
          <a:p>
            <a:pPr>
              <a:lnSpc>
                <a:spcPct val="90000"/>
              </a:lnSpc>
              <a:spcBef>
                <a:spcPts val="0"/>
              </a:spcBef>
            </a:pPr>
            <a:r>
              <a:rPr lang="en-US" sz="1800" b="1" dirty="0"/>
              <a:t>Usability is critical </a:t>
            </a:r>
            <a:r>
              <a:rPr lang="en-US" sz="1800" dirty="0"/>
              <a:t>not just for customer-facing products, but for internal applications as well.</a:t>
            </a:r>
            <a:endParaRPr lang="en-CA" sz="1800" dirty="0"/>
          </a:p>
        </p:txBody>
      </p:sp>
      <p:sp>
        <p:nvSpPr>
          <p:cNvPr id="16" name="TextBox 15">
            <a:extLst>
              <a:ext uri="{FF2B5EF4-FFF2-40B4-BE49-F238E27FC236}">
                <a16:creationId xmlns:a16="http://schemas.microsoft.com/office/drawing/2014/main" id="{B9E869B5-69D7-4EF3-AAC4-81C5A0E54DDB}"/>
              </a:ext>
            </a:extLst>
          </p:cNvPr>
          <p:cNvSpPr txBox="1"/>
          <p:nvPr/>
        </p:nvSpPr>
        <p:spPr>
          <a:xfrm>
            <a:off x="2238695" y="2560005"/>
            <a:ext cx="1213703" cy="345553"/>
          </a:xfrm>
          <a:prstGeom prst="rect">
            <a:avLst/>
          </a:prstGeom>
        </p:spPr>
        <p:txBody>
          <a:bodyPr vert="horz" wrap="square" lIns="0" tIns="6931" rIns="0" bIns="0" rtlCol="0">
            <a:spAutoFit/>
          </a:bodyPr>
          <a:lstStyle/>
          <a:p>
            <a:pPr marL="7701" marR="242975" algn="just">
              <a:spcBef>
                <a:spcPts val="55"/>
              </a:spcBef>
            </a:pPr>
            <a:r>
              <a:rPr lang="en-US" sz="1100" spc="-30" dirty="0">
                <a:solidFill>
                  <a:schemeClr val="bg1"/>
                </a:solidFill>
                <a:latin typeface="Montserrat" panose="00000500000000000000" pitchFamily="2" charset="0"/>
                <a:cs typeface="Arial Narrow"/>
              </a:rPr>
              <a:t>Rapid growth companies</a:t>
            </a:r>
            <a:endParaRPr lang="en-CA" sz="1100" spc="-30" dirty="0">
              <a:solidFill>
                <a:schemeClr val="bg1"/>
              </a:solidFill>
              <a:latin typeface="Montserrat" panose="00000500000000000000" pitchFamily="2" charset="0"/>
              <a:cs typeface="Arial Narrow"/>
            </a:endParaRPr>
          </a:p>
        </p:txBody>
      </p:sp>
      <p:sp>
        <p:nvSpPr>
          <p:cNvPr id="17" name="TextBox 16">
            <a:extLst>
              <a:ext uri="{FF2B5EF4-FFF2-40B4-BE49-F238E27FC236}">
                <a16:creationId xmlns:a16="http://schemas.microsoft.com/office/drawing/2014/main" id="{E0B5BB65-F488-46BD-A72E-CF483C6BE13C}"/>
              </a:ext>
            </a:extLst>
          </p:cNvPr>
          <p:cNvSpPr txBox="1"/>
          <p:nvPr/>
        </p:nvSpPr>
        <p:spPr>
          <a:xfrm>
            <a:off x="1334839" y="3555506"/>
            <a:ext cx="1213703" cy="345553"/>
          </a:xfrm>
          <a:prstGeom prst="rect">
            <a:avLst/>
          </a:prstGeom>
        </p:spPr>
        <p:txBody>
          <a:bodyPr vert="horz" wrap="square" lIns="0" tIns="6931" rIns="0" bIns="0" rtlCol="0">
            <a:spAutoFit/>
          </a:bodyPr>
          <a:lstStyle/>
          <a:p>
            <a:pPr marL="7701" marR="242975" algn="just">
              <a:spcBef>
                <a:spcPts val="55"/>
              </a:spcBef>
            </a:pPr>
            <a:r>
              <a:rPr lang="en-US" sz="1100" spc="-30" dirty="0">
                <a:solidFill>
                  <a:schemeClr val="bg1"/>
                </a:solidFill>
                <a:latin typeface="Montserrat" panose="00000500000000000000" pitchFamily="2" charset="0"/>
                <a:cs typeface="Arial Narrow"/>
              </a:rPr>
              <a:t>Steady performers</a:t>
            </a:r>
            <a:endParaRPr lang="en-CA" sz="1100" spc="-30" dirty="0">
              <a:solidFill>
                <a:schemeClr val="bg1"/>
              </a:solidFill>
              <a:latin typeface="Montserrat" panose="00000500000000000000" pitchFamily="2" charset="0"/>
              <a:cs typeface="Arial Narrow"/>
            </a:endParaRPr>
          </a:p>
        </p:txBody>
      </p:sp>
      <p:sp>
        <p:nvSpPr>
          <p:cNvPr id="18" name="TextBox 17">
            <a:extLst>
              <a:ext uri="{FF2B5EF4-FFF2-40B4-BE49-F238E27FC236}">
                <a16:creationId xmlns:a16="http://schemas.microsoft.com/office/drawing/2014/main" id="{C2D8CCB4-A6D9-4172-B5CE-AC31A56E291D}"/>
              </a:ext>
            </a:extLst>
          </p:cNvPr>
          <p:cNvSpPr txBox="1"/>
          <p:nvPr/>
        </p:nvSpPr>
        <p:spPr>
          <a:xfrm>
            <a:off x="443092" y="4964933"/>
            <a:ext cx="1213703" cy="514830"/>
          </a:xfrm>
          <a:prstGeom prst="rect">
            <a:avLst/>
          </a:prstGeom>
        </p:spPr>
        <p:txBody>
          <a:bodyPr vert="horz" wrap="square" lIns="0" tIns="6931" rIns="0" bIns="0" rtlCol="0">
            <a:spAutoFit/>
          </a:bodyPr>
          <a:lstStyle/>
          <a:p>
            <a:pPr marL="7701" marR="242975">
              <a:spcBef>
                <a:spcPts val="55"/>
              </a:spcBef>
            </a:pPr>
            <a:r>
              <a:rPr lang="en-US" sz="1100" spc="-30" dirty="0">
                <a:solidFill>
                  <a:schemeClr val="bg1"/>
                </a:solidFill>
                <a:latin typeface="Montserrat" panose="00000500000000000000" pitchFamily="2" charset="0"/>
                <a:cs typeface="Arial Narrow"/>
              </a:rPr>
              <a:t>Challenging/ in-decline companies</a:t>
            </a:r>
            <a:endParaRPr lang="en-CA" sz="1100" spc="-30" dirty="0">
              <a:solidFill>
                <a:schemeClr val="bg1"/>
              </a:solidFill>
              <a:latin typeface="Montserrat" panose="00000500000000000000" pitchFamily="2" charset="0"/>
              <a:cs typeface="Arial Narrow"/>
            </a:endParaRPr>
          </a:p>
        </p:txBody>
      </p:sp>
      <p:sp>
        <p:nvSpPr>
          <p:cNvPr id="19" name="Rectangle 18">
            <a:extLst>
              <a:ext uri="{FF2B5EF4-FFF2-40B4-BE49-F238E27FC236}">
                <a16:creationId xmlns:a16="http://schemas.microsoft.com/office/drawing/2014/main" id="{25B0FF07-C634-47A5-9BC0-D5B941E3F06D}"/>
              </a:ext>
            </a:extLst>
          </p:cNvPr>
          <p:cNvSpPr/>
          <p:nvPr/>
        </p:nvSpPr>
        <p:spPr>
          <a:xfrm>
            <a:off x="469759" y="6428220"/>
            <a:ext cx="4974198" cy="261610"/>
          </a:xfrm>
          <a:prstGeom prst="rect">
            <a:avLst/>
          </a:prstGeom>
        </p:spPr>
        <p:txBody>
          <a:bodyPr wrap="square">
            <a:spAutoFit/>
          </a:bodyPr>
          <a:lstStyle/>
          <a:p>
            <a:pPr marL="7701" marR="242975" algn="just">
              <a:spcBef>
                <a:spcPts val="55"/>
              </a:spcBef>
            </a:pPr>
            <a:r>
              <a:rPr lang="en-US" sz="1100" spc="-30" dirty="0">
                <a:solidFill>
                  <a:srgbClr val="464646"/>
                </a:solidFill>
                <a:latin typeface="Roboto Condensed Light" panose="02000000000000000000" pitchFamily="2" charset="0"/>
                <a:cs typeface="Arial Narrow"/>
              </a:rPr>
              <a:t>Info-Tech, 2020; </a:t>
            </a:r>
            <a:r>
              <a:rPr lang="en-US" sz="1100" i="1" spc="-30" dirty="0">
                <a:solidFill>
                  <a:srgbClr val="464646"/>
                </a:solidFill>
                <a:latin typeface="Roboto Condensed Light" panose="02000000000000000000" pitchFamily="2" charset="0"/>
                <a:cs typeface="Arial Narrow"/>
              </a:rPr>
              <a:t>N=86</a:t>
            </a:r>
            <a:r>
              <a:rPr lang="en-US" sz="1100" spc="-30" dirty="0">
                <a:solidFill>
                  <a:srgbClr val="464646"/>
                </a:solidFill>
                <a:latin typeface="Roboto Condensed Light" panose="02000000000000000000" pitchFamily="2" charset="0"/>
                <a:cs typeface="Arial Narrow"/>
              </a:rPr>
              <a:t> organizations that completed both the APA and M&amp;G diagnostics</a:t>
            </a:r>
          </a:p>
        </p:txBody>
      </p:sp>
      <p:sp>
        <p:nvSpPr>
          <p:cNvPr id="2" name="Arc 1">
            <a:extLst>
              <a:ext uri="{FF2B5EF4-FFF2-40B4-BE49-F238E27FC236}">
                <a16:creationId xmlns:a16="http://schemas.microsoft.com/office/drawing/2014/main" id="{0442A9AD-AC4F-44E7-9096-F59C923F7239}"/>
              </a:ext>
            </a:extLst>
          </p:cNvPr>
          <p:cNvSpPr/>
          <p:nvPr/>
        </p:nvSpPr>
        <p:spPr>
          <a:xfrm rot="15334996">
            <a:off x="1625895" y="2585726"/>
            <a:ext cx="387457" cy="765791"/>
          </a:xfrm>
          <a:prstGeom prst="arc">
            <a:avLst/>
          </a:pr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latin typeface="Roboto Condensed Light" panose="02000000000000000000" pitchFamily="2" charset="0"/>
            </a:endParaRPr>
          </a:p>
        </p:txBody>
      </p:sp>
      <p:sp>
        <p:nvSpPr>
          <p:cNvPr id="21" name="Arc 20">
            <a:extLst>
              <a:ext uri="{FF2B5EF4-FFF2-40B4-BE49-F238E27FC236}">
                <a16:creationId xmlns:a16="http://schemas.microsoft.com/office/drawing/2014/main" id="{63808FE4-E99E-4857-B1B1-B41EC7EF84E4}"/>
              </a:ext>
            </a:extLst>
          </p:cNvPr>
          <p:cNvSpPr/>
          <p:nvPr/>
        </p:nvSpPr>
        <p:spPr>
          <a:xfrm rot="15334996">
            <a:off x="856214" y="3961936"/>
            <a:ext cx="387457" cy="765791"/>
          </a:xfrm>
          <a:prstGeom prst="arc">
            <a:avLst/>
          </a:pr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latin typeface="Roboto Condensed Light" panose="02000000000000000000" pitchFamily="2" charset="0"/>
            </a:endParaRPr>
          </a:p>
        </p:txBody>
      </p:sp>
      <p:sp>
        <p:nvSpPr>
          <p:cNvPr id="5" name="TextBox 4">
            <a:extLst>
              <a:ext uri="{FF2B5EF4-FFF2-40B4-BE49-F238E27FC236}">
                <a16:creationId xmlns:a16="http://schemas.microsoft.com/office/drawing/2014/main" id="{03ADE3D6-3493-4FE0-8F2E-B97F7C91786B}"/>
              </a:ext>
            </a:extLst>
          </p:cNvPr>
          <p:cNvSpPr txBox="1"/>
          <p:nvPr/>
        </p:nvSpPr>
        <p:spPr>
          <a:xfrm>
            <a:off x="949233" y="2576329"/>
            <a:ext cx="943896" cy="376331"/>
          </a:xfrm>
          <a:prstGeom prst="rect">
            <a:avLst/>
          </a:prstGeom>
        </p:spPr>
        <p:txBody>
          <a:bodyPr vert="horz" wrap="square" lIns="0" tIns="6931" rIns="0" bIns="0" rtlCol="0">
            <a:spAutoFit/>
          </a:bodyPr>
          <a:lstStyle/>
          <a:p>
            <a:pPr marL="7701" marR="242975">
              <a:spcBef>
                <a:spcPts val="55"/>
              </a:spcBef>
            </a:pPr>
            <a:r>
              <a:rPr lang="en-US" sz="1200" spc="-30" dirty="0">
                <a:solidFill>
                  <a:srgbClr val="464646"/>
                </a:solidFill>
                <a:latin typeface="Roboto Condensed Light" panose="02000000000000000000" pitchFamily="2" charset="0"/>
                <a:cs typeface="Arial Narrow"/>
              </a:rPr>
              <a:t>1.7% more satisfied</a:t>
            </a:r>
            <a:endParaRPr lang="en-CA" sz="1200" spc="-30" dirty="0">
              <a:solidFill>
                <a:srgbClr val="464646"/>
              </a:solidFill>
              <a:latin typeface="Roboto Condensed Light" panose="02000000000000000000" pitchFamily="2" charset="0"/>
              <a:cs typeface="Arial Narrow"/>
            </a:endParaRPr>
          </a:p>
        </p:txBody>
      </p:sp>
      <p:sp>
        <p:nvSpPr>
          <p:cNvPr id="22" name="TextBox 21">
            <a:extLst>
              <a:ext uri="{FF2B5EF4-FFF2-40B4-BE49-F238E27FC236}">
                <a16:creationId xmlns:a16="http://schemas.microsoft.com/office/drawing/2014/main" id="{159CA1FE-31C4-4868-98C3-195F9EA69BAA}"/>
              </a:ext>
            </a:extLst>
          </p:cNvPr>
          <p:cNvSpPr txBox="1"/>
          <p:nvPr/>
        </p:nvSpPr>
        <p:spPr>
          <a:xfrm>
            <a:off x="286219" y="3914919"/>
            <a:ext cx="943896" cy="376331"/>
          </a:xfrm>
          <a:prstGeom prst="rect">
            <a:avLst/>
          </a:prstGeom>
        </p:spPr>
        <p:txBody>
          <a:bodyPr vert="horz" wrap="square" lIns="0" tIns="6931" rIns="0" bIns="0" rtlCol="0">
            <a:spAutoFit/>
          </a:bodyPr>
          <a:lstStyle/>
          <a:p>
            <a:pPr marL="7701" marR="242975">
              <a:spcBef>
                <a:spcPts val="55"/>
              </a:spcBef>
            </a:pPr>
            <a:r>
              <a:rPr lang="en-US" sz="1200" spc="-30" dirty="0">
                <a:solidFill>
                  <a:srgbClr val="464646"/>
                </a:solidFill>
                <a:latin typeface="Roboto Condensed Light" panose="02000000000000000000" pitchFamily="2" charset="0"/>
                <a:cs typeface="Arial Narrow"/>
              </a:rPr>
              <a:t>4.6% more satisfied</a:t>
            </a:r>
            <a:endParaRPr lang="en-CA" sz="1200" spc="-30" dirty="0">
              <a:solidFill>
                <a:srgbClr val="464646"/>
              </a:solidFill>
              <a:latin typeface="Roboto Condensed Light" panose="02000000000000000000" pitchFamily="2" charset="0"/>
              <a:cs typeface="Arial Narrow"/>
            </a:endParaRPr>
          </a:p>
        </p:txBody>
      </p:sp>
      <p:sp>
        <p:nvSpPr>
          <p:cNvPr id="23" name="TextBox 22">
            <a:extLst>
              <a:ext uri="{FF2B5EF4-FFF2-40B4-BE49-F238E27FC236}">
                <a16:creationId xmlns:a16="http://schemas.microsoft.com/office/drawing/2014/main" id="{737532B8-2FF9-45AF-B0C7-335B83BACD30}"/>
              </a:ext>
            </a:extLst>
          </p:cNvPr>
          <p:cNvSpPr txBox="1"/>
          <p:nvPr/>
        </p:nvSpPr>
        <p:spPr>
          <a:xfrm>
            <a:off x="2855051" y="4796896"/>
            <a:ext cx="1625608" cy="653329"/>
          </a:xfrm>
          <a:prstGeom prst="rect">
            <a:avLst/>
          </a:prstGeom>
        </p:spPr>
        <p:txBody>
          <a:bodyPr vert="horz" wrap="square" lIns="0" tIns="6931" rIns="0" bIns="0" rtlCol="0">
            <a:spAutoFit/>
          </a:bodyPr>
          <a:lstStyle/>
          <a:p>
            <a:pPr marL="7701" marR="242975">
              <a:spcBef>
                <a:spcPts val="55"/>
              </a:spcBef>
            </a:pPr>
            <a:r>
              <a:rPr lang="en-US" sz="1400" spc="-30" dirty="0">
                <a:solidFill>
                  <a:srgbClr val="464646"/>
                </a:solidFill>
                <a:latin typeface="Roboto Condensed Light" panose="02000000000000000000" pitchFamily="2" charset="0"/>
                <a:ea typeface="Roboto Condensed Light" panose="02000000000000000000" pitchFamily="2" charset="0"/>
                <a:cs typeface="Arial Narrow"/>
              </a:rPr>
              <a:t>Satisfaction with the usability of the application suite</a:t>
            </a:r>
            <a:endParaRPr lang="en-CA" sz="1400" spc="-30" dirty="0">
              <a:solidFill>
                <a:srgbClr val="464646"/>
              </a:solidFill>
              <a:latin typeface="Roboto Condensed Light" panose="02000000000000000000" pitchFamily="2" charset="0"/>
              <a:ea typeface="Roboto Condensed Light" panose="02000000000000000000" pitchFamily="2" charset="0"/>
              <a:cs typeface="Arial Narrow"/>
            </a:endParaRPr>
          </a:p>
        </p:txBody>
      </p:sp>
      <p:sp>
        <p:nvSpPr>
          <p:cNvPr id="24" name="Rectangle 23">
            <a:extLst>
              <a:ext uri="{FF2B5EF4-FFF2-40B4-BE49-F238E27FC236}">
                <a16:creationId xmlns:a16="http://schemas.microsoft.com/office/drawing/2014/main" id="{A71430C8-5E65-4584-84F8-5987F8FAC71B}"/>
              </a:ext>
            </a:extLst>
          </p:cNvPr>
          <p:cNvSpPr/>
          <p:nvPr/>
        </p:nvSpPr>
        <p:spPr>
          <a:xfrm>
            <a:off x="4232347" y="2648192"/>
            <a:ext cx="3541348" cy="2031325"/>
          </a:xfrm>
          <a:prstGeom prst="rect">
            <a:avLst/>
          </a:prstGeom>
        </p:spPr>
        <p:txBody>
          <a:bodyPr wrap="square">
            <a:spAutoFit/>
          </a:bodyPr>
          <a:lstStyle/>
          <a:p>
            <a:r>
              <a:rPr lang="en-US" sz="1400" dirty="0">
                <a:solidFill>
                  <a:srgbClr val="2476B7"/>
                </a:solidFill>
                <a:latin typeface="Montserrat" panose="00000500000000000000" pitchFamily="2" charset="0"/>
                <a:ea typeface="Roboto" panose="02000000000000000000" pitchFamily="2" charset="0"/>
              </a:rPr>
              <a:t>Our research shows that performance and usability of even internal applications are correlated.</a:t>
            </a:r>
          </a:p>
          <a:p>
            <a:endParaRPr lang="en-US" sz="1400" dirty="0">
              <a:solidFill>
                <a:srgbClr val="2476B7"/>
              </a:solidFill>
              <a:latin typeface="Montserrat" panose="00000500000000000000" pitchFamily="2" charset="0"/>
              <a:ea typeface="Roboto" panose="02000000000000000000" pitchFamily="2" charset="0"/>
            </a:endParaRPr>
          </a:p>
          <a:p>
            <a:r>
              <a:rPr lang="en-US" sz="1400" b="1" dirty="0">
                <a:solidFill>
                  <a:srgbClr val="2476B7"/>
                </a:solidFill>
                <a:latin typeface="Montserrat" panose="00000500000000000000" pitchFamily="2" charset="0"/>
              </a:rPr>
              <a:t>Employees can perform better </a:t>
            </a:r>
            <a:r>
              <a:rPr lang="en-US" sz="1400" dirty="0">
                <a:solidFill>
                  <a:srgbClr val="2476B7"/>
                </a:solidFill>
                <a:latin typeface="Montserrat" panose="00000500000000000000" pitchFamily="2" charset="0"/>
              </a:rPr>
              <a:t>when not bogged down with clunky interfaces; they can focus on being more efficient and productive.</a:t>
            </a:r>
          </a:p>
          <a:p>
            <a:endParaRPr lang="en-CA" sz="1400" dirty="0">
              <a:solidFill>
                <a:srgbClr val="2476B7"/>
              </a:solidFill>
              <a:latin typeface="Montserrat" panose="00000500000000000000" pitchFamily="2" charset="0"/>
            </a:endParaRPr>
          </a:p>
        </p:txBody>
      </p:sp>
    </p:spTree>
    <p:extLst>
      <p:ext uri="{BB962C8B-B14F-4D97-AF65-F5344CB8AC3E}">
        <p14:creationId xmlns:p14="http://schemas.microsoft.com/office/powerpoint/2010/main" val="9661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4FE1B617-5268-403A-8B7F-733BAEBD33A9}"/>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197"/>
          <a:stretch/>
        </p:blipFill>
        <p:spPr bwMode="auto">
          <a:xfrm>
            <a:off x="6835839" y="704511"/>
            <a:ext cx="5127627" cy="5127627"/>
          </a:xfrm>
          <a:prstGeom prst="round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4B7D89D0-D67E-429D-ACE5-4C9D25CE312E}"/>
              </a:ext>
            </a:extLst>
          </p:cNvPr>
          <p:cNvSpPr>
            <a:spLocks noGrp="1"/>
          </p:cNvSpPr>
          <p:nvPr>
            <p:ph type="sldNum" sz="quarter" idx="4"/>
          </p:nvPr>
        </p:nvSpPr>
        <p:spPr/>
        <p:txBody>
          <a:bodyPr/>
          <a:lstStyle/>
          <a:p>
            <a:r>
              <a:rPr lang="en-CA" dirty="0"/>
              <a:t>Info-Tech Research Group   |   </a:t>
            </a:r>
            <a:fld id="{81D60167-4931-47E6-BA6A-407CBD079E47}" type="slidenum">
              <a:rPr smtClean="0"/>
              <a:pPr/>
              <a:t>12</a:t>
            </a:fld>
            <a:endParaRPr dirty="0"/>
          </a:p>
        </p:txBody>
      </p:sp>
      <p:sp>
        <p:nvSpPr>
          <p:cNvPr id="3" name="Title 2">
            <a:extLst>
              <a:ext uri="{FF2B5EF4-FFF2-40B4-BE49-F238E27FC236}">
                <a16:creationId xmlns:a16="http://schemas.microsoft.com/office/drawing/2014/main" id="{9BA731A9-982B-488A-B6C2-7D7607F2E1EF}"/>
              </a:ext>
            </a:extLst>
          </p:cNvPr>
          <p:cNvSpPr>
            <a:spLocks noGrp="1"/>
          </p:cNvSpPr>
          <p:nvPr>
            <p:ph type="title"/>
          </p:nvPr>
        </p:nvSpPr>
        <p:spPr>
          <a:xfrm>
            <a:off x="398176" y="530021"/>
            <a:ext cx="4479197" cy="1130188"/>
          </a:xfrm>
        </p:spPr>
        <p:txBody>
          <a:bodyPr/>
          <a:lstStyle/>
          <a:p>
            <a:r>
              <a:rPr lang="en-US" dirty="0"/>
              <a:t>What kind of design are we talking about?</a:t>
            </a:r>
            <a:endParaRPr lang="en-CA" dirty="0"/>
          </a:p>
        </p:txBody>
      </p:sp>
      <p:sp>
        <p:nvSpPr>
          <p:cNvPr id="21" name="Text Placeholder 20">
            <a:extLst>
              <a:ext uri="{FF2B5EF4-FFF2-40B4-BE49-F238E27FC236}">
                <a16:creationId xmlns:a16="http://schemas.microsoft.com/office/drawing/2014/main" id="{49DCA1BE-088D-437E-9C46-7919D10FB6B8}"/>
              </a:ext>
            </a:extLst>
          </p:cNvPr>
          <p:cNvSpPr>
            <a:spLocks noGrp="1"/>
          </p:cNvSpPr>
          <p:nvPr>
            <p:ph type="body" sz="quarter" idx="11"/>
          </p:nvPr>
        </p:nvSpPr>
        <p:spPr>
          <a:xfrm>
            <a:off x="398175" y="2223069"/>
            <a:ext cx="4616885" cy="341022"/>
          </a:xfrm>
        </p:spPr>
        <p:txBody>
          <a:bodyPr/>
          <a:lstStyle/>
          <a:p>
            <a:r>
              <a:rPr lang="en-US" dirty="0"/>
              <a:t>Various layers must be considered</a:t>
            </a:r>
            <a:endParaRPr lang="en-CA" dirty="0"/>
          </a:p>
        </p:txBody>
      </p:sp>
      <p:sp>
        <p:nvSpPr>
          <p:cNvPr id="22" name="Text Placeholder 21">
            <a:extLst>
              <a:ext uri="{FF2B5EF4-FFF2-40B4-BE49-F238E27FC236}">
                <a16:creationId xmlns:a16="http://schemas.microsoft.com/office/drawing/2014/main" id="{C0844213-93D1-480F-902B-6CE71957D9DB}"/>
              </a:ext>
            </a:extLst>
          </p:cNvPr>
          <p:cNvSpPr>
            <a:spLocks noGrp="1"/>
          </p:cNvSpPr>
          <p:nvPr>
            <p:ph type="body" sz="quarter" idx="12"/>
          </p:nvPr>
        </p:nvSpPr>
        <p:spPr>
          <a:xfrm>
            <a:off x="398175" y="3064048"/>
            <a:ext cx="4479197" cy="2158401"/>
          </a:xfrm>
        </p:spPr>
        <p:txBody>
          <a:bodyPr/>
          <a:lstStyle/>
          <a:p>
            <a:r>
              <a:rPr lang="en-US" sz="1600" b="1" dirty="0">
                <a:ea typeface="Roboto Condensed Light" panose="02000000000000000000" pitchFamily="2" charset="0"/>
              </a:rPr>
              <a:t>User Interface (UI): </a:t>
            </a:r>
            <a:r>
              <a:rPr lang="en-US" sz="1600" dirty="0">
                <a:ea typeface="Roboto Condensed Light" panose="02000000000000000000" pitchFamily="2" charset="0"/>
              </a:rPr>
              <a:t>This could refer to the specifics of one interface – for example, a web page.</a:t>
            </a:r>
          </a:p>
          <a:p>
            <a:r>
              <a:rPr lang="en-US" sz="1600" b="1" dirty="0">
                <a:ea typeface="Roboto Condensed Light" panose="02000000000000000000" pitchFamily="2" charset="0"/>
              </a:rPr>
              <a:t>System/Product:</a:t>
            </a:r>
            <a:r>
              <a:rPr lang="en-US" sz="1600" dirty="0">
                <a:ea typeface="Roboto Condensed Light" panose="02000000000000000000" pitchFamily="2" charset="0"/>
              </a:rPr>
              <a:t> More holistic than the UI, this could include a website.</a:t>
            </a:r>
          </a:p>
          <a:p>
            <a:r>
              <a:rPr lang="en-US" sz="1600" b="1" dirty="0">
                <a:ea typeface="Roboto Condensed Light" panose="02000000000000000000" pitchFamily="2" charset="0"/>
              </a:rPr>
              <a:t>Overall Experience:</a:t>
            </a:r>
            <a:r>
              <a:rPr lang="en-US" sz="1600" dirty="0">
                <a:ea typeface="Roboto Condensed Light" panose="02000000000000000000" pitchFamily="2" charset="0"/>
              </a:rPr>
              <a:t> This includes how a person interacts with the various touchpoints related to the organization. This could include the website, in-person channels, and any other interactions with your organization or brand.</a:t>
            </a:r>
            <a:endParaRPr lang="en-CA" sz="1600" dirty="0">
              <a:ea typeface="Roboto Condensed Light" panose="02000000000000000000" pitchFamily="2" charset="0"/>
            </a:endParaRPr>
          </a:p>
        </p:txBody>
      </p:sp>
      <p:grpSp>
        <p:nvGrpSpPr>
          <p:cNvPr id="4" name="Group 3">
            <a:extLst>
              <a:ext uri="{FF2B5EF4-FFF2-40B4-BE49-F238E27FC236}">
                <a16:creationId xmlns:a16="http://schemas.microsoft.com/office/drawing/2014/main" id="{EF65DF8A-3715-4D56-8041-E2390F1A8058}"/>
              </a:ext>
            </a:extLst>
          </p:cNvPr>
          <p:cNvGrpSpPr/>
          <p:nvPr/>
        </p:nvGrpSpPr>
        <p:grpSpPr>
          <a:xfrm>
            <a:off x="5015060" y="2564091"/>
            <a:ext cx="3378658" cy="3475051"/>
            <a:chOff x="5189136" y="2375770"/>
            <a:chExt cx="3378658" cy="2715379"/>
          </a:xfrm>
        </p:grpSpPr>
        <p:grpSp>
          <p:nvGrpSpPr>
            <p:cNvPr id="37" name="Group 36">
              <a:extLst>
                <a:ext uri="{FF2B5EF4-FFF2-40B4-BE49-F238E27FC236}">
                  <a16:creationId xmlns:a16="http://schemas.microsoft.com/office/drawing/2014/main" id="{451F92E9-1FCB-49B5-8CBC-326CE8F40BBD}"/>
                </a:ext>
              </a:extLst>
            </p:cNvPr>
            <p:cNvGrpSpPr/>
            <p:nvPr/>
          </p:nvGrpSpPr>
          <p:grpSpPr>
            <a:xfrm rot="10800000">
              <a:off x="5526347" y="2375770"/>
              <a:ext cx="2703010" cy="2715379"/>
              <a:chOff x="4886795" y="1770437"/>
              <a:chExt cx="2703010" cy="2120057"/>
            </a:xfrm>
          </p:grpSpPr>
          <p:sp>
            <p:nvSpPr>
              <p:cNvPr id="43" name="Freeform 45">
                <a:extLst>
                  <a:ext uri="{FF2B5EF4-FFF2-40B4-BE49-F238E27FC236}">
                    <a16:creationId xmlns:a16="http://schemas.microsoft.com/office/drawing/2014/main" id="{47ED632B-7F7F-460C-A7C2-E7DF7B1E4711}"/>
                  </a:ext>
                </a:extLst>
              </p:cNvPr>
              <p:cNvSpPr>
                <a:spLocks/>
              </p:cNvSpPr>
              <p:nvPr/>
            </p:nvSpPr>
            <p:spPr bwMode="auto">
              <a:xfrm>
                <a:off x="5424087" y="3277547"/>
                <a:ext cx="1630651" cy="612947"/>
              </a:xfrm>
              <a:custGeom>
                <a:avLst/>
                <a:gdLst>
                  <a:gd name="connsiteX0" fmla="*/ 4220419 w 4220419"/>
                  <a:gd name="connsiteY0" fmla="*/ 0 h 1586416"/>
                  <a:gd name="connsiteX1" fmla="*/ 3720417 w 4220419"/>
                  <a:gd name="connsiteY1" fmla="*/ 1248277 h 1586416"/>
                  <a:gd name="connsiteX2" fmla="*/ 3710019 w 4220419"/>
                  <a:gd name="connsiteY2" fmla="*/ 1248277 h 1586416"/>
                  <a:gd name="connsiteX3" fmla="*/ 3687737 w 4220419"/>
                  <a:gd name="connsiteY3" fmla="*/ 1297829 h 1586416"/>
                  <a:gd name="connsiteX4" fmla="*/ 2108294 w 4220419"/>
                  <a:gd name="connsiteY4" fmla="*/ 1586416 h 1586416"/>
                  <a:gd name="connsiteX5" fmla="*/ 528851 w 4220419"/>
                  <a:gd name="connsiteY5" fmla="*/ 1297829 h 1586416"/>
                  <a:gd name="connsiteX6" fmla="*/ 506570 w 4220419"/>
                  <a:gd name="connsiteY6" fmla="*/ 1248277 h 1586416"/>
                  <a:gd name="connsiteX7" fmla="*/ 496486 w 4220419"/>
                  <a:gd name="connsiteY7" fmla="*/ 1248277 h 1586416"/>
                  <a:gd name="connsiteX8" fmla="*/ 0 w 4220419"/>
                  <a:gd name="connsiteY8" fmla="*/ 3468 h 158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0419" h="1586416">
                    <a:moveTo>
                      <a:pt x="4220419" y="0"/>
                    </a:moveTo>
                    <a:lnTo>
                      <a:pt x="3720417" y="1248277"/>
                    </a:lnTo>
                    <a:lnTo>
                      <a:pt x="3710019" y="1248277"/>
                    </a:lnTo>
                    <a:lnTo>
                      <a:pt x="3687737" y="1297829"/>
                    </a:lnTo>
                    <a:cubicBezTo>
                      <a:pt x="3537406" y="1462525"/>
                      <a:pt x="2887387" y="1586416"/>
                      <a:pt x="2108294" y="1586416"/>
                    </a:cubicBezTo>
                    <a:cubicBezTo>
                      <a:pt x="1329201" y="1586416"/>
                      <a:pt x="679183" y="1462525"/>
                      <a:pt x="528851" y="1297829"/>
                    </a:cubicBezTo>
                    <a:lnTo>
                      <a:pt x="506570" y="1248277"/>
                    </a:lnTo>
                    <a:lnTo>
                      <a:pt x="496486" y="1248277"/>
                    </a:lnTo>
                    <a:lnTo>
                      <a:pt x="0" y="3468"/>
                    </a:lnTo>
                    <a:close/>
                  </a:path>
                </a:pathLst>
              </a:custGeom>
              <a:solidFill>
                <a:schemeClr val="accent3"/>
              </a:solidFill>
              <a:ln>
                <a:noFill/>
              </a:ln>
            </p:spPr>
            <p:txBody>
              <a:bodyPr wrap="square" lIns="50787" tIns="50787" rIns="50787" bIns="50787" anchor="ctr">
                <a:noAutofit/>
              </a:bodyPr>
              <a:lstStyle/>
              <a:p>
                <a:endParaRPr lang="ru-RU" sz="3599" dirty="0">
                  <a:latin typeface="Roboto Condensed Light" panose="02000000000000000000" pitchFamily="2" charset="0"/>
                </a:endParaRPr>
              </a:p>
            </p:txBody>
          </p:sp>
          <p:sp>
            <p:nvSpPr>
              <p:cNvPr id="44" name="Овал">
                <a:extLst>
                  <a:ext uri="{FF2B5EF4-FFF2-40B4-BE49-F238E27FC236}">
                    <a16:creationId xmlns:a16="http://schemas.microsoft.com/office/drawing/2014/main" id="{7E10A6F8-53D7-4E6B-AF30-A4D30101707E}"/>
                  </a:ext>
                </a:extLst>
              </p:cNvPr>
              <p:cNvSpPr/>
              <p:nvPr/>
            </p:nvSpPr>
            <p:spPr bwMode="auto">
              <a:xfrm>
                <a:off x="5424576" y="3128687"/>
                <a:ext cx="1634192" cy="280848"/>
              </a:xfrm>
              <a:prstGeom prst="ellipse">
                <a:avLst/>
              </a:prstGeom>
              <a:solidFill>
                <a:schemeClr val="accent3">
                  <a:lumMod val="75000"/>
                </a:schemeClr>
              </a:solidFill>
              <a:ln w="12700" cap="flat">
                <a:noFill/>
                <a:miter lim="400000"/>
              </a:ln>
              <a:effectLst/>
            </p:spPr>
            <p:txBody>
              <a:bodyPr lIns="50787" tIns="50787" rIns="50787" bIns="50787" anchor="ctr"/>
              <a:lstStyle/>
              <a:p>
                <a:pPr>
                  <a:defRPr sz="3200" b="0">
                    <a:solidFill>
                      <a:srgbClr val="FFFFFF"/>
                    </a:solidFill>
                    <a:latin typeface="Helvetica Light"/>
                    <a:ea typeface="Helvetica Light"/>
                    <a:cs typeface="Helvetica Light"/>
                    <a:sym typeface="Helvetica Light"/>
                  </a:defRPr>
                </a:pPr>
                <a:endParaRPr sz="3199" dirty="0">
                  <a:solidFill>
                    <a:srgbClr val="FFFFFF"/>
                  </a:solidFill>
                  <a:latin typeface="Roboto Condensed Light" panose="02000000000000000000" pitchFamily="2" charset="0"/>
                  <a:ea typeface="Roboto Condensed Light" panose="02000000000000000000" pitchFamily="2" charset="0"/>
                  <a:cs typeface="Helvetica Light"/>
                  <a:sym typeface="Helvetica Light"/>
                </a:endParaRPr>
              </a:p>
            </p:txBody>
          </p:sp>
          <p:sp>
            <p:nvSpPr>
              <p:cNvPr id="45" name="Freeform 44">
                <a:extLst>
                  <a:ext uri="{FF2B5EF4-FFF2-40B4-BE49-F238E27FC236}">
                    <a16:creationId xmlns:a16="http://schemas.microsoft.com/office/drawing/2014/main" id="{FF284669-70CA-4530-8107-A6C2CAE392FB}"/>
                  </a:ext>
                </a:extLst>
              </p:cNvPr>
              <p:cNvSpPr/>
              <p:nvPr/>
            </p:nvSpPr>
            <p:spPr bwMode="auto">
              <a:xfrm>
                <a:off x="5155993" y="2594586"/>
                <a:ext cx="2163389" cy="627922"/>
              </a:xfrm>
              <a:custGeom>
                <a:avLst/>
                <a:gdLst>
                  <a:gd name="connsiteX0" fmla="*/ 0 w 5599242"/>
                  <a:gd name="connsiteY0" fmla="*/ 0 h 1625176"/>
                  <a:gd name="connsiteX1" fmla="*/ 5599242 w 5599242"/>
                  <a:gd name="connsiteY1" fmla="*/ 4568 h 1625176"/>
                  <a:gd name="connsiteX2" fmla="*/ 5112160 w 5599242"/>
                  <a:gd name="connsiteY2" fmla="*/ 1264908 h 1625176"/>
                  <a:gd name="connsiteX3" fmla="*/ 5104717 w 5599242"/>
                  <a:gd name="connsiteY3" fmla="*/ 1264903 h 1625176"/>
                  <a:gd name="connsiteX4" fmla="*/ 5060427 w 5599242"/>
                  <a:gd name="connsiteY4" fmla="*/ 1334346 h 1625176"/>
                  <a:gd name="connsiteX5" fmla="*/ 2802795 w 5599242"/>
                  <a:gd name="connsiteY5" fmla="*/ 1625176 h 1625176"/>
                  <a:gd name="connsiteX6" fmla="*/ 545163 w 5599242"/>
                  <a:gd name="connsiteY6" fmla="*/ 1334346 h 1625176"/>
                  <a:gd name="connsiteX7" fmla="*/ 498788 w 5599242"/>
                  <a:gd name="connsiteY7" fmla="*/ 1261633 h 1625176"/>
                  <a:gd name="connsiteX8" fmla="*/ 492526 w 5599242"/>
                  <a:gd name="connsiteY8" fmla="*/ 1261629 h 162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9242" h="1625176">
                    <a:moveTo>
                      <a:pt x="0" y="0"/>
                    </a:moveTo>
                    <a:lnTo>
                      <a:pt x="5599242" y="4568"/>
                    </a:lnTo>
                    <a:lnTo>
                      <a:pt x="5112160" y="1264908"/>
                    </a:lnTo>
                    <a:lnTo>
                      <a:pt x="5104717" y="1264903"/>
                    </a:lnTo>
                    <a:lnTo>
                      <a:pt x="5060427" y="1334346"/>
                    </a:lnTo>
                    <a:cubicBezTo>
                      <a:pt x="4845546" y="1500323"/>
                      <a:pt x="3916419" y="1625176"/>
                      <a:pt x="2802795" y="1625176"/>
                    </a:cubicBezTo>
                    <a:cubicBezTo>
                      <a:pt x="1689171" y="1625176"/>
                      <a:pt x="760045" y="1500323"/>
                      <a:pt x="545163" y="1334346"/>
                    </a:cubicBezTo>
                    <a:lnTo>
                      <a:pt x="498788" y="1261633"/>
                    </a:lnTo>
                    <a:lnTo>
                      <a:pt x="492526" y="1261629"/>
                    </a:lnTo>
                    <a:close/>
                  </a:path>
                </a:pathLst>
              </a:custGeom>
              <a:solidFill>
                <a:schemeClr val="accent2"/>
              </a:solidFill>
              <a:ln w="12700" cap="flat">
                <a:noFill/>
                <a:miter lim="400000"/>
              </a:ln>
              <a:effectLst/>
            </p:spPr>
            <p:txBody>
              <a:bodyPr wrap="square" lIns="50787" tIns="50787" rIns="50787" bIns="50787" anchor="ctr">
                <a:noAutofit/>
              </a:bodyPr>
              <a:lstStyle/>
              <a:p>
                <a:pPr>
                  <a:defRPr sz="3200" b="0">
                    <a:latin typeface="Helvetica Light"/>
                    <a:ea typeface="Helvetica Light"/>
                    <a:cs typeface="Helvetica Light"/>
                    <a:sym typeface="Helvetica Light"/>
                  </a:defRPr>
                </a:pPr>
                <a:endParaRPr sz="3199" dirty="0">
                  <a:latin typeface="Roboto Condensed Light" panose="02000000000000000000" pitchFamily="2" charset="0"/>
                  <a:ea typeface="Roboto Condensed Light" panose="02000000000000000000" pitchFamily="2" charset="0"/>
                  <a:cs typeface="Helvetica Light"/>
                  <a:sym typeface="Helvetica Light"/>
                </a:endParaRPr>
              </a:p>
            </p:txBody>
          </p:sp>
          <p:sp>
            <p:nvSpPr>
              <p:cNvPr id="50" name="Овал">
                <a:extLst>
                  <a:ext uri="{FF2B5EF4-FFF2-40B4-BE49-F238E27FC236}">
                    <a16:creationId xmlns:a16="http://schemas.microsoft.com/office/drawing/2014/main" id="{711939CA-9415-4935-8BB6-59E0F4C4F9AD}"/>
                  </a:ext>
                </a:extLst>
              </p:cNvPr>
              <p:cNvSpPr/>
              <p:nvPr/>
            </p:nvSpPr>
            <p:spPr bwMode="auto">
              <a:xfrm>
                <a:off x="5157219" y="2449256"/>
                <a:ext cx="2163389" cy="287594"/>
              </a:xfrm>
              <a:prstGeom prst="ellipse">
                <a:avLst/>
              </a:prstGeom>
              <a:solidFill>
                <a:schemeClr val="accent2">
                  <a:lumMod val="75000"/>
                </a:schemeClr>
              </a:solidFill>
              <a:ln w="12700" cap="flat">
                <a:noFill/>
                <a:miter lim="400000"/>
              </a:ln>
              <a:effectLst/>
            </p:spPr>
            <p:txBody>
              <a:bodyPr lIns="50787" tIns="50787" rIns="50787" bIns="50787" anchor="ctr"/>
              <a:lstStyle/>
              <a:p>
                <a:pPr>
                  <a:defRPr sz="3200" b="0">
                    <a:solidFill>
                      <a:srgbClr val="FFFFFF"/>
                    </a:solidFill>
                    <a:latin typeface="Helvetica Light"/>
                    <a:ea typeface="Helvetica Light"/>
                    <a:cs typeface="Helvetica Light"/>
                    <a:sym typeface="Helvetica Light"/>
                  </a:defRPr>
                </a:pPr>
                <a:endParaRPr sz="3199" dirty="0">
                  <a:solidFill>
                    <a:srgbClr val="FFFFFF"/>
                  </a:solidFill>
                  <a:latin typeface="Roboto Condensed Light" panose="02000000000000000000" pitchFamily="2" charset="0"/>
                  <a:ea typeface="Roboto Condensed Light" panose="02000000000000000000" pitchFamily="2" charset="0"/>
                  <a:cs typeface="Helvetica Light"/>
                  <a:sym typeface="Helvetica Light"/>
                </a:endParaRPr>
              </a:p>
            </p:txBody>
          </p:sp>
          <p:sp>
            <p:nvSpPr>
              <p:cNvPr id="51" name="Freeform 43">
                <a:extLst>
                  <a:ext uri="{FF2B5EF4-FFF2-40B4-BE49-F238E27FC236}">
                    <a16:creationId xmlns:a16="http://schemas.microsoft.com/office/drawing/2014/main" id="{CBC0E409-7781-42FF-BECE-225E51526D7D}"/>
                  </a:ext>
                </a:extLst>
              </p:cNvPr>
              <p:cNvSpPr>
                <a:spLocks noChangeArrowheads="1"/>
              </p:cNvSpPr>
              <p:nvPr/>
            </p:nvSpPr>
            <p:spPr bwMode="auto">
              <a:xfrm>
                <a:off x="4889123" y="1917310"/>
                <a:ext cx="2698343" cy="619334"/>
              </a:xfrm>
              <a:custGeom>
                <a:avLst/>
                <a:gdLst>
                  <a:gd name="connsiteX0" fmla="*/ 0 w 6983800"/>
                  <a:gd name="connsiteY0" fmla="*/ 0 h 1602949"/>
                  <a:gd name="connsiteX1" fmla="*/ 6983800 w 6983800"/>
                  <a:gd name="connsiteY1" fmla="*/ 802 h 1602949"/>
                  <a:gd name="connsiteX2" fmla="*/ 6510777 w 6983800"/>
                  <a:gd name="connsiteY2" fmla="*/ 1237870 h 1602949"/>
                  <a:gd name="connsiteX3" fmla="*/ 6502066 w 6983800"/>
                  <a:gd name="connsiteY3" fmla="*/ 1237870 h 1602949"/>
                  <a:gd name="connsiteX4" fmla="*/ 6446647 w 6983800"/>
                  <a:gd name="connsiteY4" fmla="*/ 1305772 h 1602949"/>
                  <a:gd name="connsiteX5" fmla="*/ 3494527 w 6983800"/>
                  <a:gd name="connsiteY5" fmla="*/ 1602949 h 1602949"/>
                  <a:gd name="connsiteX6" fmla="*/ 542408 w 6983800"/>
                  <a:gd name="connsiteY6" fmla="*/ 1305772 h 1602949"/>
                  <a:gd name="connsiteX7" fmla="*/ 486988 w 6983800"/>
                  <a:gd name="connsiteY7" fmla="*/ 1237870 h 1602949"/>
                  <a:gd name="connsiteX8" fmla="*/ 486280 w 6983800"/>
                  <a:gd name="connsiteY8" fmla="*/ 1237870 h 1602949"/>
                  <a:gd name="connsiteX9" fmla="*/ 485623 w 6983800"/>
                  <a:gd name="connsiteY9" fmla="*/ 1236198 h 1602949"/>
                  <a:gd name="connsiteX10" fmla="*/ 481187 w 6983800"/>
                  <a:gd name="connsiteY10" fmla="*/ 1230763 h 1602949"/>
                  <a:gd name="connsiteX11" fmla="*/ 482740 w 6983800"/>
                  <a:gd name="connsiteY11" fmla="*/ 1228860 h 1602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83800" h="1602949">
                    <a:moveTo>
                      <a:pt x="0" y="0"/>
                    </a:moveTo>
                    <a:lnTo>
                      <a:pt x="6983800" y="802"/>
                    </a:lnTo>
                    <a:lnTo>
                      <a:pt x="6510777" y="1237870"/>
                    </a:lnTo>
                    <a:lnTo>
                      <a:pt x="6502066" y="1237870"/>
                    </a:lnTo>
                    <a:lnTo>
                      <a:pt x="6446647" y="1305772"/>
                    </a:lnTo>
                    <a:cubicBezTo>
                      <a:pt x="6165664" y="1475371"/>
                      <a:pt x="4950722" y="1602949"/>
                      <a:pt x="3494527" y="1602949"/>
                    </a:cubicBezTo>
                    <a:cubicBezTo>
                      <a:pt x="2038333" y="1602949"/>
                      <a:pt x="823390" y="1475371"/>
                      <a:pt x="542408" y="1305772"/>
                    </a:cubicBezTo>
                    <a:lnTo>
                      <a:pt x="486988" y="1237870"/>
                    </a:lnTo>
                    <a:lnTo>
                      <a:pt x="486280" y="1237870"/>
                    </a:lnTo>
                    <a:lnTo>
                      <a:pt x="485623" y="1236198"/>
                    </a:lnTo>
                    <a:lnTo>
                      <a:pt x="481187" y="1230763"/>
                    </a:lnTo>
                    <a:lnTo>
                      <a:pt x="482740" y="1228860"/>
                    </a:lnTo>
                    <a:close/>
                  </a:path>
                </a:pathLst>
              </a:custGeom>
              <a:solidFill>
                <a:srgbClr val="00698E"/>
              </a:solidFill>
              <a:ln>
                <a:noFill/>
              </a:ln>
              <a:extLst>
                <a:ext uri="{91240B29-F687-4F45-9708-019B960494DF}">
                  <a14:hiddenLine xmlns:a14="http://schemas.microsoft.com/office/drawing/2010/main" w="12700">
                    <a:solidFill>
                      <a:srgbClr val="000000"/>
                    </a:solidFill>
                    <a:miter lim="400000"/>
                    <a:headEnd/>
                    <a:tailEnd/>
                  </a14:hiddenLine>
                </a:ext>
              </a:extLst>
            </p:spPr>
            <p:txBody>
              <a:bodyPr wrap="square" lIns="50787" tIns="50787" rIns="50787" bIns="50787" anchor="ctr">
                <a:noAutofit/>
              </a:bodyPr>
              <a:lstStyle/>
              <a:p>
                <a:endParaRPr lang="ru-RU" altLang="ru-RU" sz="3199" dirty="0">
                  <a:solidFill>
                    <a:srgbClr val="FFFFFF"/>
                  </a:solidFill>
                  <a:latin typeface="Roboto Condensed Light" panose="02000000000000000000" pitchFamily="2" charset="0"/>
                  <a:ea typeface="Roboto Condensed Light" panose="02000000000000000000" pitchFamily="2" charset="0"/>
                  <a:cs typeface="Helvetica Light" pitchFamily="2" charset="0"/>
                  <a:sym typeface="Helvetica Light" pitchFamily="2" charset="0"/>
                </a:endParaRPr>
              </a:p>
            </p:txBody>
          </p:sp>
          <p:sp>
            <p:nvSpPr>
              <p:cNvPr id="52" name="Овал">
                <a:extLst>
                  <a:ext uri="{FF2B5EF4-FFF2-40B4-BE49-F238E27FC236}">
                    <a16:creationId xmlns:a16="http://schemas.microsoft.com/office/drawing/2014/main" id="{248C33F8-2E06-453E-A22F-3D729897791A}"/>
                  </a:ext>
                </a:extLst>
              </p:cNvPr>
              <p:cNvSpPr/>
              <p:nvPr/>
            </p:nvSpPr>
            <p:spPr bwMode="auto">
              <a:xfrm>
                <a:off x="4886795" y="1770437"/>
                <a:ext cx="2703010" cy="287593"/>
              </a:xfrm>
              <a:prstGeom prst="ellipse">
                <a:avLst/>
              </a:prstGeom>
              <a:solidFill>
                <a:srgbClr val="004D68"/>
              </a:solidFill>
              <a:ln w="12700" cap="flat">
                <a:noFill/>
                <a:miter lim="400000"/>
              </a:ln>
              <a:effectLst/>
            </p:spPr>
            <p:txBody>
              <a:bodyPr lIns="50787" tIns="50787" rIns="50787" bIns="50787" anchor="ctr"/>
              <a:lstStyle/>
              <a:p>
                <a:pPr>
                  <a:defRPr sz="3200" b="0">
                    <a:solidFill>
                      <a:srgbClr val="FFFFFF"/>
                    </a:solidFill>
                    <a:latin typeface="Helvetica Light"/>
                    <a:ea typeface="Helvetica Light"/>
                    <a:cs typeface="Helvetica Light"/>
                    <a:sym typeface="Helvetica Light"/>
                  </a:defRPr>
                </a:pPr>
                <a:endParaRPr sz="3199" dirty="0">
                  <a:solidFill>
                    <a:srgbClr val="FFFFFF"/>
                  </a:solidFill>
                  <a:latin typeface="Roboto Condensed Light" panose="02000000000000000000" pitchFamily="2" charset="0"/>
                  <a:ea typeface="Roboto Condensed Light" panose="02000000000000000000" pitchFamily="2" charset="0"/>
                  <a:cs typeface="Helvetica Light"/>
                  <a:sym typeface="Helvetica Light"/>
                </a:endParaRPr>
              </a:p>
            </p:txBody>
          </p:sp>
        </p:grpSp>
        <p:sp>
          <p:nvSpPr>
            <p:cNvPr id="38" name="Text Placeholder 20">
              <a:extLst>
                <a:ext uri="{FF2B5EF4-FFF2-40B4-BE49-F238E27FC236}">
                  <a16:creationId xmlns:a16="http://schemas.microsoft.com/office/drawing/2014/main" id="{ADFC656C-C3EF-496D-A9CA-DB2D96157F1C}"/>
                </a:ext>
              </a:extLst>
            </p:cNvPr>
            <p:cNvSpPr txBox="1">
              <a:spLocks/>
            </p:cNvSpPr>
            <p:nvPr/>
          </p:nvSpPr>
          <p:spPr>
            <a:xfrm>
              <a:off x="5903044" y="2390151"/>
              <a:ext cx="1950842" cy="595760"/>
            </a:xfrm>
            <a:prstGeom prst="rect">
              <a:avLst/>
            </a:prstGeom>
          </p:spPr>
          <p:txBody>
            <a:bodyPr lIns="0" tIns="0" rIns="0" bIns="0">
              <a:noAutofit/>
            </a:bodyPr>
            <a:lstStyle>
              <a:lvl1pPr marL="0" indent="0" algn="l" defTabSz="914309" rtl="0" eaLnBrk="1" latinLnBrk="0" hangingPunct="1">
                <a:lnSpc>
                  <a:spcPts val="2400"/>
                </a:lnSpc>
                <a:spcBef>
                  <a:spcPts val="1000"/>
                </a:spcBef>
                <a:buFont typeface="Arial" panose="020B0604020202020204" pitchFamily="34" charset="0"/>
                <a:buNone/>
                <a:defRPr sz="2000" b="0" i="0" kern="1200" spc="0">
                  <a:solidFill>
                    <a:srgbClr val="2576B7"/>
                  </a:solidFill>
                  <a:latin typeface="Montserrat" pitchFamily="2" charset="77"/>
                  <a:ea typeface="+mn-ea"/>
                  <a:cs typeface="Arial" panose="020B0604020202020204" pitchFamily="34" charset="0"/>
                </a:defRPr>
              </a:lvl1pPr>
              <a:lvl2pPr marL="457154" indent="0" algn="l" defTabSz="914309"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309" indent="0" algn="l" defTabSz="914309"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463" indent="0" algn="l" defTabSz="914309"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617" indent="0" algn="l" defTabSz="914309"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solidFill>
                    <a:schemeClr val="bg1"/>
                  </a:solidFill>
                  <a:latin typeface="Montserrat SemiBold" panose="00000700000000000000" pitchFamily="2" charset="0"/>
                </a:rPr>
                <a:t>User</a:t>
              </a:r>
              <a:br>
                <a:rPr lang="en-US" sz="1600" dirty="0">
                  <a:solidFill>
                    <a:schemeClr val="bg1"/>
                  </a:solidFill>
                  <a:latin typeface="Montserrat SemiBold" panose="00000700000000000000" pitchFamily="2" charset="0"/>
                </a:rPr>
              </a:br>
              <a:r>
                <a:rPr lang="en-US" sz="1600" dirty="0">
                  <a:solidFill>
                    <a:schemeClr val="bg1"/>
                  </a:solidFill>
                  <a:latin typeface="Montserrat SemiBold" panose="00000700000000000000" pitchFamily="2" charset="0"/>
                </a:rPr>
                <a:t>Interface</a:t>
              </a:r>
              <a:endParaRPr lang="en-CA" sz="1600" dirty="0">
                <a:solidFill>
                  <a:schemeClr val="bg1"/>
                </a:solidFill>
                <a:latin typeface="Montserrat SemiBold" panose="00000700000000000000" pitchFamily="2" charset="0"/>
              </a:endParaRPr>
            </a:p>
          </p:txBody>
        </p:sp>
        <p:sp>
          <p:nvSpPr>
            <p:cNvPr id="39" name="Text Placeholder 20">
              <a:extLst>
                <a:ext uri="{FF2B5EF4-FFF2-40B4-BE49-F238E27FC236}">
                  <a16:creationId xmlns:a16="http://schemas.microsoft.com/office/drawing/2014/main" id="{D8A61996-80EA-4A04-95B8-AE4980739EE6}"/>
                </a:ext>
              </a:extLst>
            </p:cNvPr>
            <p:cNvSpPr txBox="1">
              <a:spLocks/>
            </p:cNvSpPr>
            <p:nvPr/>
          </p:nvSpPr>
          <p:spPr>
            <a:xfrm>
              <a:off x="5189136" y="3373985"/>
              <a:ext cx="3378658" cy="595760"/>
            </a:xfrm>
            <a:prstGeom prst="rect">
              <a:avLst/>
            </a:prstGeom>
          </p:spPr>
          <p:txBody>
            <a:bodyPr lIns="0" tIns="0" rIns="0" bIns="0">
              <a:noAutofit/>
            </a:bodyPr>
            <a:lstStyle>
              <a:lvl1pPr marL="0" indent="0" algn="l" defTabSz="914309" rtl="0" eaLnBrk="1" latinLnBrk="0" hangingPunct="1">
                <a:lnSpc>
                  <a:spcPts val="2400"/>
                </a:lnSpc>
                <a:spcBef>
                  <a:spcPts val="1000"/>
                </a:spcBef>
                <a:buFont typeface="Arial" panose="020B0604020202020204" pitchFamily="34" charset="0"/>
                <a:buNone/>
                <a:defRPr sz="2000" b="0" i="0" kern="1200" spc="0">
                  <a:solidFill>
                    <a:srgbClr val="2576B7"/>
                  </a:solidFill>
                  <a:latin typeface="Montserrat" pitchFamily="2" charset="77"/>
                  <a:ea typeface="+mn-ea"/>
                  <a:cs typeface="Arial" panose="020B0604020202020204" pitchFamily="34" charset="0"/>
                </a:defRPr>
              </a:lvl1pPr>
              <a:lvl2pPr marL="457154" indent="0" algn="l" defTabSz="914309"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309" indent="0" algn="l" defTabSz="914309"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463" indent="0" algn="l" defTabSz="914309"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617" indent="0" algn="l" defTabSz="914309"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solidFill>
                    <a:schemeClr val="bg1"/>
                  </a:solidFill>
                  <a:latin typeface="Montserrat SemiBold" panose="00000700000000000000" pitchFamily="2" charset="0"/>
                </a:rPr>
                <a:t>System/Product</a:t>
              </a:r>
              <a:endParaRPr lang="en-CA" sz="1600" dirty="0">
                <a:solidFill>
                  <a:schemeClr val="bg1"/>
                </a:solidFill>
                <a:latin typeface="Montserrat SemiBold" panose="00000700000000000000" pitchFamily="2" charset="0"/>
              </a:endParaRPr>
            </a:p>
          </p:txBody>
        </p:sp>
        <p:sp>
          <p:nvSpPr>
            <p:cNvPr id="40" name="Text Placeholder 20">
              <a:extLst>
                <a:ext uri="{FF2B5EF4-FFF2-40B4-BE49-F238E27FC236}">
                  <a16:creationId xmlns:a16="http://schemas.microsoft.com/office/drawing/2014/main" id="{0AC8841D-3326-439B-B03E-858E5B091828}"/>
                </a:ext>
              </a:extLst>
            </p:cNvPr>
            <p:cNvSpPr txBox="1">
              <a:spLocks/>
            </p:cNvSpPr>
            <p:nvPr/>
          </p:nvSpPr>
          <p:spPr>
            <a:xfrm>
              <a:off x="5189136" y="4215442"/>
              <a:ext cx="3378658" cy="595760"/>
            </a:xfrm>
            <a:prstGeom prst="rect">
              <a:avLst/>
            </a:prstGeom>
          </p:spPr>
          <p:txBody>
            <a:bodyPr lIns="0" tIns="0" rIns="0" bIns="0">
              <a:noAutofit/>
            </a:bodyPr>
            <a:lstStyle>
              <a:lvl1pPr marL="0" indent="0" algn="l" defTabSz="914309" rtl="0" eaLnBrk="1" latinLnBrk="0" hangingPunct="1">
                <a:lnSpc>
                  <a:spcPts val="2400"/>
                </a:lnSpc>
                <a:spcBef>
                  <a:spcPts val="1000"/>
                </a:spcBef>
                <a:buFont typeface="Arial" panose="020B0604020202020204" pitchFamily="34" charset="0"/>
                <a:buNone/>
                <a:defRPr sz="2000" b="0" i="0" kern="1200" spc="0">
                  <a:solidFill>
                    <a:srgbClr val="2576B7"/>
                  </a:solidFill>
                  <a:latin typeface="Montserrat" pitchFamily="2" charset="77"/>
                  <a:ea typeface="+mn-ea"/>
                  <a:cs typeface="Arial" panose="020B0604020202020204" pitchFamily="34" charset="0"/>
                </a:defRPr>
              </a:lvl1pPr>
              <a:lvl2pPr marL="457154" indent="0" algn="l" defTabSz="914309"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309" indent="0" algn="l" defTabSz="914309"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463" indent="0" algn="l" defTabSz="914309"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617" indent="0" algn="l" defTabSz="914309"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solidFill>
                    <a:schemeClr val="bg1"/>
                  </a:solidFill>
                  <a:latin typeface="Montserrat SemiBold" panose="00000700000000000000" pitchFamily="2" charset="0"/>
                </a:rPr>
                <a:t>Overall Experience</a:t>
              </a:r>
              <a:endParaRPr lang="en-CA" sz="1600" dirty="0">
                <a:solidFill>
                  <a:schemeClr val="bg1"/>
                </a:solidFill>
                <a:latin typeface="Montserrat SemiBold" panose="00000700000000000000" pitchFamily="2" charset="0"/>
              </a:endParaRPr>
            </a:p>
          </p:txBody>
        </p:sp>
      </p:grpSp>
      <p:sp>
        <p:nvSpPr>
          <p:cNvPr id="53" name="Text Placeholder 20">
            <a:extLst>
              <a:ext uri="{FF2B5EF4-FFF2-40B4-BE49-F238E27FC236}">
                <a16:creationId xmlns:a16="http://schemas.microsoft.com/office/drawing/2014/main" id="{A9E128C7-BEDD-4523-94B9-DB4C28D26E8B}"/>
              </a:ext>
            </a:extLst>
          </p:cNvPr>
          <p:cNvSpPr txBox="1">
            <a:spLocks/>
          </p:cNvSpPr>
          <p:nvPr/>
        </p:nvSpPr>
        <p:spPr>
          <a:xfrm>
            <a:off x="398175" y="5393450"/>
            <a:ext cx="4727528" cy="669978"/>
          </a:xfrm>
          <a:prstGeom prst="rect">
            <a:avLst/>
          </a:prstGeom>
        </p:spPr>
        <p:txBody>
          <a:bodyPr lIns="0" tIns="0" rIns="0" bIns="0">
            <a:noAutofit/>
          </a:bodyPr>
          <a:lstStyle>
            <a:lvl1pPr marL="0" indent="0" algn="l" defTabSz="914309" rtl="0" eaLnBrk="1" latinLnBrk="0" hangingPunct="1">
              <a:lnSpc>
                <a:spcPts val="2400"/>
              </a:lnSpc>
              <a:spcBef>
                <a:spcPts val="1000"/>
              </a:spcBef>
              <a:buFont typeface="Arial" panose="020B0604020202020204" pitchFamily="34" charset="0"/>
              <a:buNone/>
              <a:defRPr sz="2000" b="0" i="0" kern="1200" spc="0">
                <a:solidFill>
                  <a:srgbClr val="2576B7"/>
                </a:solidFill>
                <a:latin typeface="Montserrat" pitchFamily="2" charset="77"/>
                <a:ea typeface="+mn-ea"/>
                <a:cs typeface="Arial" panose="020B0604020202020204" pitchFamily="34" charset="0"/>
              </a:defRPr>
            </a:lvl1pPr>
            <a:lvl2pPr marL="457154" indent="0" algn="l" defTabSz="914309"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309" indent="0" algn="l" defTabSz="914309"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463" indent="0" algn="l" defTabSz="914309"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617" indent="0" algn="l" defTabSz="914309"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Note: All layers are important. Ensure you include these in your practice.</a:t>
            </a:r>
            <a:endParaRPr lang="en-CA" dirty="0"/>
          </a:p>
        </p:txBody>
      </p:sp>
    </p:spTree>
    <p:extLst>
      <p:ext uri="{BB962C8B-B14F-4D97-AF65-F5344CB8AC3E}">
        <p14:creationId xmlns:p14="http://schemas.microsoft.com/office/powerpoint/2010/main" val="1751925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47">
            <a:extLst>
              <a:ext uri="{FF2B5EF4-FFF2-40B4-BE49-F238E27FC236}">
                <a16:creationId xmlns:a16="http://schemas.microsoft.com/office/drawing/2014/main" id="{594B7FD4-CB2E-2245-9880-792CE65897E3}"/>
              </a:ext>
            </a:extLst>
          </p:cNvPr>
          <p:cNvSpPr>
            <a:spLocks noGrp="1"/>
          </p:cNvSpPr>
          <p:nvPr>
            <p:ph type="title"/>
          </p:nvPr>
        </p:nvSpPr>
        <p:spPr>
          <a:xfrm>
            <a:off x="344442" y="375236"/>
            <a:ext cx="7504545" cy="1130188"/>
          </a:xfrm>
        </p:spPr>
        <p:txBody>
          <a:bodyPr>
            <a:noAutofit/>
          </a:bodyPr>
          <a:lstStyle/>
          <a:p>
            <a:r>
              <a:rPr lang="en-CA" spc="-85" dirty="0">
                <a:solidFill>
                  <a:srgbClr val="636363"/>
                </a:solidFill>
              </a:rPr>
              <a:t>User flows generate results – Executive</a:t>
            </a:r>
            <a:r>
              <a:rPr lang="en-CA" spc="-188" dirty="0">
                <a:solidFill>
                  <a:srgbClr val="636363"/>
                </a:solidFill>
              </a:rPr>
              <a:t> </a:t>
            </a:r>
            <a:r>
              <a:rPr lang="en-CA" spc="-79" dirty="0">
                <a:solidFill>
                  <a:srgbClr val="636363"/>
                </a:solidFill>
              </a:rPr>
              <a:t>Brief </a:t>
            </a:r>
            <a:r>
              <a:rPr lang="en-CA" spc="-61" dirty="0">
                <a:solidFill>
                  <a:srgbClr val="636363"/>
                </a:solidFill>
              </a:rPr>
              <a:t>Case</a:t>
            </a:r>
            <a:r>
              <a:rPr lang="en-CA" spc="-158" dirty="0">
                <a:solidFill>
                  <a:srgbClr val="636363"/>
                </a:solidFill>
              </a:rPr>
              <a:t> </a:t>
            </a:r>
            <a:r>
              <a:rPr lang="en-CA" spc="-79" dirty="0">
                <a:solidFill>
                  <a:srgbClr val="636363"/>
                </a:solidFill>
              </a:rPr>
              <a:t>Study</a:t>
            </a:r>
            <a:endParaRPr lang="en-US" dirty="0"/>
          </a:p>
        </p:txBody>
      </p:sp>
      <p:sp>
        <p:nvSpPr>
          <p:cNvPr id="11" name="Text Placeholder 10">
            <a:extLst>
              <a:ext uri="{FF2B5EF4-FFF2-40B4-BE49-F238E27FC236}">
                <a16:creationId xmlns:a16="http://schemas.microsoft.com/office/drawing/2014/main" id="{25F0E588-A074-014B-8DB2-287E9E17B156}"/>
              </a:ext>
            </a:extLst>
          </p:cNvPr>
          <p:cNvSpPr>
            <a:spLocks noGrp="1"/>
          </p:cNvSpPr>
          <p:nvPr>
            <p:ph type="body" sz="quarter" idx="15"/>
          </p:nvPr>
        </p:nvSpPr>
        <p:spPr/>
        <p:txBody>
          <a:bodyPr>
            <a:noAutofit/>
          </a:bodyPr>
          <a:lstStyle/>
          <a:p>
            <a:r>
              <a:rPr lang="en-US" dirty="0"/>
              <a:t>Software</a:t>
            </a:r>
          </a:p>
        </p:txBody>
      </p:sp>
      <p:sp>
        <p:nvSpPr>
          <p:cNvPr id="9" name="Text Placeholder 8">
            <a:extLst>
              <a:ext uri="{FF2B5EF4-FFF2-40B4-BE49-F238E27FC236}">
                <a16:creationId xmlns:a16="http://schemas.microsoft.com/office/drawing/2014/main" id="{EB79A99D-3EC9-344F-9B5D-9F3CBE524486}"/>
              </a:ext>
            </a:extLst>
          </p:cNvPr>
          <p:cNvSpPr>
            <a:spLocks noGrp="1"/>
          </p:cNvSpPr>
          <p:nvPr>
            <p:ph type="body" sz="quarter" idx="16"/>
          </p:nvPr>
        </p:nvSpPr>
        <p:spPr/>
        <p:txBody>
          <a:bodyPr>
            <a:noAutofit/>
          </a:bodyPr>
          <a:lstStyle/>
          <a:p>
            <a:r>
              <a:rPr lang="en-US" dirty="0"/>
              <a:t>INDUSTRY</a:t>
            </a:r>
          </a:p>
        </p:txBody>
      </p:sp>
      <p:sp>
        <p:nvSpPr>
          <p:cNvPr id="4" name="Text Placeholder 3">
            <a:extLst>
              <a:ext uri="{FF2B5EF4-FFF2-40B4-BE49-F238E27FC236}">
                <a16:creationId xmlns:a16="http://schemas.microsoft.com/office/drawing/2014/main" id="{6C15233C-A7D8-1D43-B41B-7764869FE116}"/>
              </a:ext>
            </a:extLst>
          </p:cNvPr>
          <p:cNvSpPr>
            <a:spLocks noGrp="1"/>
          </p:cNvSpPr>
          <p:nvPr>
            <p:ph type="body" sz="quarter" idx="17"/>
          </p:nvPr>
        </p:nvSpPr>
        <p:spPr/>
        <p:txBody>
          <a:bodyPr>
            <a:noAutofit/>
          </a:bodyPr>
          <a:lstStyle/>
          <a:p>
            <a:r>
              <a:rPr lang="en-CA" dirty="0">
                <a:cs typeface="Arial"/>
              </a:rPr>
              <a:t>Interview</a:t>
            </a:r>
          </a:p>
        </p:txBody>
      </p:sp>
      <p:sp>
        <p:nvSpPr>
          <p:cNvPr id="6" name="Text Placeholder 5">
            <a:extLst>
              <a:ext uri="{FF2B5EF4-FFF2-40B4-BE49-F238E27FC236}">
                <a16:creationId xmlns:a16="http://schemas.microsoft.com/office/drawing/2014/main" id="{27CDCE52-F976-9F4D-BBB2-FCD98894D84E}"/>
              </a:ext>
            </a:extLst>
          </p:cNvPr>
          <p:cNvSpPr>
            <a:spLocks noGrp="1"/>
          </p:cNvSpPr>
          <p:nvPr>
            <p:ph type="body" sz="quarter" idx="18"/>
          </p:nvPr>
        </p:nvSpPr>
        <p:spPr/>
        <p:txBody>
          <a:bodyPr>
            <a:noAutofit/>
          </a:bodyPr>
          <a:lstStyle/>
          <a:p>
            <a:r>
              <a:rPr lang="en-US" dirty="0"/>
              <a:t>SOURCE</a:t>
            </a:r>
          </a:p>
        </p:txBody>
      </p:sp>
      <p:sp>
        <p:nvSpPr>
          <p:cNvPr id="71" name="Text Placeholder 70">
            <a:extLst>
              <a:ext uri="{FF2B5EF4-FFF2-40B4-BE49-F238E27FC236}">
                <a16:creationId xmlns:a16="http://schemas.microsoft.com/office/drawing/2014/main" id="{29ADFADB-F393-BD4F-963B-565C93656DC6}"/>
              </a:ext>
            </a:extLst>
          </p:cNvPr>
          <p:cNvSpPr>
            <a:spLocks noGrp="1"/>
          </p:cNvSpPr>
          <p:nvPr>
            <p:ph type="body" sz="quarter" idx="19"/>
          </p:nvPr>
        </p:nvSpPr>
        <p:spPr/>
        <p:txBody>
          <a:bodyPr>
            <a:noAutofit/>
          </a:bodyPr>
          <a:lstStyle/>
          <a:p>
            <a:r>
              <a:rPr lang="en-CA" spc="-3" dirty="0"/>
              <a:t>Proto.io’s design process has a strong emphasis on user research and communication</a:t>
            </a:r>
            <a:r>
              <a:rPr lang="en-CA" spc="-6" dirty="0"/>
              <a:t>:</a:t>
            </a:r>
            <a:endParaRPr lang="en-CA" dirty="0"/>
          </a:p>
          <a:p>
            <a:endParaRPr lang="en-US" dirty="0"/>
          </a:p>
        </p:txBody>
      </p:sp>
      <p:sp>
        <p:nvSpPr>
          <p:cNvPr id="73" name="Text Placeholder 72">
            <a:extLst>
              <a:ext uri="{FF2B5EF4-FFF2-40B4-BE49-F238E27FC236}">
                <a16:creationId xmlns:a16="http://schemas.microsoft.com/office/drawing/2014/main" id="{0F0A7642-3DF0-4D41-9B6A-6A8DAB3DF8DB}"/>
              </a:ext>
            </a:extLst>
          </p:cNvPr>
          <p:cNvSpPr>
            <a:spLocks noGrp="1"/>
          </p:cNvSpPr>
          <p:nvPr>
            <p:ph type="body" sz="quarter" idx="22"/>
          </p:nvPr>
        </p:nvSpPr>
        <p:spPr>
          <a:xfrm>
            <a:off x="7647137" y="3118550"/>
            <a:ext cx="3629438" cy="413999"/>
          </a:xfrm>
          <a:prstGeom prst="rect">
            <a:avLst/>
          </a:prstGeom>
        </p:spPr>
        <p:txBody>
          <a:bodyPr lIns="0" tIns="0" rIns="0" bIns="35995" anchor="ctr" anchorCtr="0">
            <a:noAutofit/>
          </a:bodyPr>
          <a:lstStyle/>
          <a:p>
            <a:r>
              <a:rPr lang="en-CA" spc="3" dirty="0">
                <a:solidFill>
                  <a:srgbClr val="FFFFFF"/>
                </a:solidFill>
              </a:rPr>
              <a:t>Persona Development</a:t>
            </a:r>
            <a:endParaRPr lang="en-CA" dirty="0"/>
          </a:p>
        </p:txBody>
      </p:sp>
      <p:sp>
        <p:nvSpPr>
          <p:cNvPr id="74" name="Text Placeholder 73">
            <a:extLst>
              <a:ext uri="{FF2B5EF4-FFF2-40B4-BE49-F238E27FC236}">
                <a16:creationId xmlns:a16="http://schemas.microsoft.com/office/drawing/2014/main" id="{63B057E5-9203-CA44-BCEF-902A8FBF1F03}"/>
              </a:ext>
            </a:extLst>
          </p:cNvPr>
          <p:cNvSpPr>
            <a:spLocks noGrp="1"/>
          </p:cNvSpPr>
          <p:nvPr>
            <p:ph type="body" sz="quarter" idx="23"/>
          </p:nvPr>
        </p:nvSpPr>
        <p:spPr>
          <a:xfrm>
            <a:off x="7647137" y="3567906"/>
            <a:ext cx="3629438" cy="413999"/>
          </a:xfrm>
          <a:prstGeom prst="rect">
            <a:avLst/>
          </a:prstGeom>
        </p:spPr>
        <p:txBody>
          <a:bodyPr lIns="0" tIns="0" rIns="0" bIns="35995" anchor="ctr" anchorCtr="0">
            <a:noAutofit/>
          </a:bodyPr>
          <a:lstStyle/>
          <a:p>
            <a:r>
              <a:rPr lang="en-CA" spc="3" dirty="0">
                <a:solidFill>
                  <a:srgbClr val="FFFFFF"/>
                </a:solidFill>
              </a:rPr>
              <a:t>User Surveys</a:t>
            </a:r>
            <a:endParaRPr lang="en-CA" dirty="0"/>
          </a:p>
        </p:txBody>
      </p:sp>
      <p:sp>
        <p:nvSpPr>
          <p:cNvPr id="109" name="Text Placeholder 108">
            <a:extLst>
              <a:ext uri="{FF2B5EF4-FFF2-40B4-BE49-F238E27FC236}">
                <a16:creationId xmlns:a16="http://schemas.microsoft.com/office/drawing/2014/main" id="{10FF818F-90FD-CE43-9B91-8B2104208FAE}"/>
              </a:ext>
            </a:extLst>
          </p:cNvPr>
          <p:cNvSpPr>
            <a:spLocks noGrp="1"/>
          </p:cNvSpPr>
          <p:nvPr>
            <p:ph type="body" sz="quarter" idx="31"/>
          </p:nvPr>
        </p:nvSpPr>
        <p:spPr>
          <a:xfrm>
            <a:off x="407141" y="4837012"/>
            <a:ext cx="1440513" cy="233083"/>
          </a:xfrm>
          <a:prstGeom prst="rect">
            <a:avLst/>
          </a:prstGeom>
        </p:spPr>
        <p:txBody>
          <a:bodyPr lIns="0" tIns="0" rIns="0" bIns="0">
            <a:noAutofit/>
          </a:bodyPr>
          <a:lstStyle/>
          <a:p>
            <a:r>
              <a:rPr lang="en-US" sz="2000" dirty="0">
                <a:latin typeface="Montserrat SemiBold" pitchFamily="2" charset="77"/>
              </a:rPr>
              <a:t>Results</a:t>
            </a:r>
          </a:p>
        </p:txBody>
      </p:sp>
      <p:sp>
        <p:nvSpPr>
          <p:cNvPr id="86" name="Text Placeholder 85">
            <a:extLst>
              <a:ext uri="{FF2B5EF4-FFF2-40B4-BE49-F238E27FC236}">
                <a16:creationId xmlns:a16="http://schemas.microsoft.com/office/drawing/2014/main" id="{D9666033-5A8F-F94B-83DC-A5753FEFE2DB}"/>
              </a:ext>
            </a:extLst>
          </p:cNvPr>
          <p:cNvSpPr>
            <a:spLocks noGrp="1"/>
          </p:cNvSpPr>
          <p:nvPr>
            <p:ph type="body" sz="quarter" idx="11"/>
          </p:nvPr>
        </p:nvSpPr>
        <p:spPr>
          <a:xfrm>
            <a:off x="407141" y="2619259"/>
            <a:ext cx="5246648" cy="364061"/>
          </a:xfrm>
          <a:prstGeom prst="rect">
            <a:avLst/>
          </a:prstGeom>
        </p:spPr>
        <p:txBody>
          <a:bodyPr>
            <a:noAutofit/>
          </a:bodyPr>
          <a:lstStyle/>
          <a:p>
            <a:r>
              <a:rPr lang="en-US" dirty="0">
                <a:solidFill>
                  <a:srgbClr val="2576B7"/>
                </a:solidFill>
                <a:latin typeface="Montserrat SemiBold" pitchFamily="2" charset="77"/>
              </a:rPr>
              <a:t>Proto.io</a:t>
            </a:r>
          </a:p>
        </p:txBody>
      </p:sp>
      <p:sp>
        <p:nvSpPr>
          <p:cNvPr id="56" name="Text Placeholder 55">
            <a:extLst>
              <a:ext uri="{FF2B5EF4-FFF2-40B4-BE49-F238E27FC236}">
                <a16:creationId xmlns:a16="http://schemas.microsoft.com/office/drawing/2014/main" id="{32E3DBED-1F4A-DE4F-A784-E948F4D31FB9}"/>
              </a:ext>
            </a:extLst>
          </p:cNvPr>
          <p:cNvSpPr>
            <a:spLocks noGrp="1"/>
          </p:cNvSpPr>
          <p:nvPr>
            <p:ph type="body" sz="quarter" idx="32"/>
          </p:nvPr>
        </p:nvSpPr>
        <p:spPr>
          <a:xfrm>
            <a:off x="407141" y="2837468"/>
            <a:ext cx="5688859" cy="1842872"/>
          </a:xfrm>
          <a:prstGeom prst="rect">
            <a:avLst/>
          </a:prstGeom>
        </p:spPr>
        <p:txBody>
          <a:bodyPr>
            <a:noAutofit/>
          </a:bodyPr>
          <a:lstStyle/>
          <a:p>
            <a:pPr marL="0" indent="0">
              <a:lnSpc>
                <a:spcPct val="100000"/>
              </a:lnSpc>
              <a:spcBef>
                <a:spcPts val="55"/>
              </a:spcBef>
              <a:buNone/>
            </a:pPr>
            <a:endParaRPr lang="en-CA" spc="-3" dirty="0">
              <a:cs typeface="Arial Narrow"/>
            </a:endParaRPr>
          </a:p>
          <a:p>
            <a:pPr marL="0" indent="0">
              <a:lnSpc>
                <a:spcPct val="100000"/>
              </a:lnSpc>
              <a:spcBef>
                <a:spcPts val="55"/>
              </a:spcBef>
              <a:buNone/>
            </a:pPr>
            <a:r>
              <a:rPr lang="en-CA" spc="-3" dirty="0">
                <a:cs typeface="Arial Narrow"/>
              </a:rPr>
              <a:t>Proto.io is a </a:t>
            </a:r>
            <a:r>
              <a:rPr lang="en-CA" spc="-3" dirty="0" err="1">
                <a:cs typeface="Arial Narrow"/>
              </a:rPr>
              <a:t>startup</a:t>
            </a:r>
            <a:r>
              <a:rPr lang="en-CA" spc="-3" dirty="0">
                <a:cs typeface="Arial Narrow"/>
              </a:rPr>
              <a:t> company with a strong focus on design and UX. It’s behind the popular web-based prototyping platform, Proto.io, used by thousands of users worldwide.</a:t>
            </a:r>
          </a:p>
          <a:p>
            <a:pPr marL="0" indent="0">
              <a:lnSpc>
                <a:spcPct val="100000"/>
              </a:lnSpc>
              <a:spcBef>
                <a:spcPts val="55"/>
              </a:spcBef>
              <a:buNone/>
            </a:pPr>
            <a:r>
              <a:rPr lang="en-CA" spc="-3" dirty="0">
                <a:cs typeface="Arial Narrow"/>
              </a:rPr>
              <a:t>The User Experience team conducts user research to better understand user needs and to constantly improve the Proto.io platform. One of the techniques used by the team is user flow diagramming. User flows help </a:t>
            </a:r>
            <a:r>
              <a:rPr lang="en-CA" dirty="0"/>
              <a:t>visualize, communicate, and validate user paths, which would otherwise be a challenge to validate.</a:t>
            </a:r>
            <a:endParaRPr lang="en-CA" spc="-3" dirty="0">
              <a:cs typeface="Arial Narrow"/>
            </a:endParaRPr>
          </a:p>
          <a:p>
            <a:pPr marL="0" indent="0">
              <a:lnSpc>
                <a:spcPct val="100000"/>
              </a:lnSpc>
              <a:spcBef>
                <a:spcPts val="55"/>
              </a:spcBef>
              <a:buNone/>
            </a:pPr>
            <a:endParaRPr lang="en-US" dirty="0"/>
          </a:p>
        </p:txBody>
      </p:sp>
      <p:sp>
        <p:nvSpPr>
          <p:cNvPr id="108" name="Text Placeholder 107">
            <a:extLst>
              <a:ext uri="{FF2B5EF4-FFF2-40B4-BE49-F238E27FC236}">
                <a16:creationId xmlns:a16="http://schemas.microsoft.com/office/drawing/2014/main" id="{FD456675-E852-4548-BCB0-226E1D689542}"/>
              </a:ext>
            </a:extLst>
          </p:cNvPr>
          <p:cNvSpPr>
            <a:spLocks noGrp="1"/>
          </p:cNvSpPr>
          <p:nvPr>
            <p:ph type="body" sz="quarter" idx="33"/>
          </p:nvPr>
        </p:nvSpPr>
        <p:spPr>
          <a:xfrm>
            <a:off x="407141" y="5175818"/>
            <a:ext cx="6101801" cy="1447799"/>
          </a:xfrm>
          <a:prstGeom prst="rect">
            <a:avLst/>
          </a:prstGeom>
        </p:spPr>
        <p:txBody>
          <a:bodyPr>
            <a:noAutofit/>
          </a:bodyPr>
          <a:lstStyle/>
          <a:p>
            <a:pPr marL="0" marR="3081" indent="0">
              <a:lnSpc>
                <a:spcPct val="100000"/>
              </a:lnSpc>
              <a:spcBef>
                <a:spcPts val="55"/>
              </a:spcBef>
              <a:buNone/>
            </a:pPr>
            <a:r>
              <a:rPr lang="en-US" spc="-3" dirty="0">
                <a:cs typeface="Arial Narrow"/>
              </a:rPr>
              <a:t>The Proto.io team used this to analyze the Cancel Subscription process. The proposed user flows were communicated with stakeholders through an interactive presentation, and a link was shared for them to record their feedback. </a:t>
            </a:r>
          </a:p>
          <a:p>
            <a:pPr marL="0" marR="3081" indent="0">
              <a:lnSpc>
                <a:spcPct val="100000"/>
              </a:lnSpc>
              <a:spcBef>
                <a:spcPts val="55"/>
              </a:spcBef>
              <a:buNone/>
            </a:pPr>
            <a:r>
              <a:rPr lang="en-CA" dirty="0"/>
              <a:t>After implementing changes to the cancellation flow based on the feedback, users were better informed about what a cancellation entailed. The changes resulted in a decline in the number of cancellations.</a:t>
            </a:r>
            <a:endParaRPr lang="en-US" dirty="0"/>
          </a:p>
        </p:txBody>
      </p:sp>
      <p:pic>
        <p:nvPicPr>
          <p:cNvPr id="8" name="Picture 7" descr="Logo&#10;&#10;Description automatically generated">
            <a:extLst>
              <a:ext uri="{FF2B5EF4-FFF2-40B4-BE49-F238E27FC236}">
                <a16:creationId xmlns:a16="http://schemas.microsoft.com/office/drawing/2014/main" id="{F862087B-C978-413F-AEA5-6E025567A2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38175" y="1638692"/>
            <a:ext cx="1584975" cy="418852"/>
          </a:xfrm>
          <a:prstGeom prst="rect">
            <a:avLst/>
          </a:prstGeom>
        </p:spPr>
      </p:pic>
      <p:sp>
        <p:nvSpPr>
          <p:cNvPr id="35" name="Text Placeholder 34">
            <a:extLst>
              <a:ext uri="{FF2B5EF4-FFF2-40B4-BE49-F238E27FC236}">
                <a16:creationId xmlns:a16="http://schemas.microsoft.com/office/drawing/2014/main" id="{06851A79-F35B-4B28-9351-452DF58F4747}"/>
              </a:ext>
            </a:extLst>
          </p:cNvPr>
          <p:cNvSpPr>
            <a:spLocks noGrp="1"/>
          </p:cNvSpPr>
          <p:nvPr>
            <p:ph type="body" sz="quarter" idx="24"/>
          </p:nvPr>
        </p:nvSpPr>
        <p:spPr>
          <a:xfrm>
            <a:off x="7647137" y="4017262"/>
            <a:ext cx="3629438" cy="413999"/>
          </a:xfrm>
          <a:solidFill>
            <a:srgbClr val="2576B7"/>
          </a:solidFill>
        </p:spPr>
        <p:txBody>
          <a:bodyPr lIns="0" tIns="0" rIns="0" bIns="35995" anchor="ctr" anchorCtr="0">
            <a:noAutofit/>
          </a:bodyPr>
          <a:lstStyle/>
          <a:p>
            <a:r>
              <a:rPr lang="en-US" spc="3" dirty="0">
                <a:solidFill>
                  <a:srgbClr val="FFFFFF"/>
                </a:solidFill>
              </a:rPr>
              <a:t>User Interviews</a:t>
            </a:r>
            <a:endParaRPr lang="en-CA" spc="3" dirty="0">
              <a:solidFill>
                <a:srgbClr val="FFFFFF"/>
              </a:solidFill>
            </a:endParaRPr>
          </a:p>
        </p:txBody>
      </p:sp>
      <p:sp>
        <p:nvSpPr>
          <p:cNvPr id="16" name="Text Placeholder 34">
            <a:extLst>
              <a:ext uri="{FF2B5EF4-FFF2-40B4-BE49-F238E27FC236}">
                <a16:creationId xmlns:a16="http://schemas.microsoft.com/office/drawing/2014/main" id="{93DC9E16-0FAA-4D4C-8DEE-A074E00AD492}"/>
              </a:ext>
            </a:extLst>
          </p:cNvPr>
          <p:cNvSpPr txBox="1">
            <a:spLocks/>
          </p:cNvSpPr>
          <p:nvPr/>
        </p:nvSpPr>
        <p:spPr>
          <a:xfrm>
            <a:off x="7647137" y="4466618"/>
            <a:ext cx="3629438" cy="413999"/>
          </a:xfrm>
          <a:prstGeom prst="rect">
            <a:avLst/>
          </a:prstGeom>
          <a:solidFill>
            <a:srgbClr val="2576B7"/>
          </a:solidFill>
        </p:spPr>
        <p:txBody>
          <a:bodyPr lIns="0" tIns="0" rIns="0" bIns="35995" anchor="ctr" anchorCtr="0">
            <a:noAutofit/>
          </a:bodyPr>
          <a:lstStyle>
            <a:lvl1pPr indent="0" algn="ctr" defTabSz="914309">
              <a:lnSpc>
                <a:spcPts val="1700"/>
              </a:lnSpc>
              <a:spcBef>
                <a:spcPts val="1000"/>
              </a:spcBef>
              <a:buFont typeface="Arial" panose="020B0604020202020204" pitchFamily="34" charset="0"/>
              <a:buNone/>
              <a:defRPr sz="1200" b="0" i="0" spc="3">
                <a:solidFill>
                  <a:srgbClr val="FFFFFF"/>
                </a:solidFill>
                <a:latin typeface="Montserrat SemiBold" pitchFamily="2" charset="77"/>
                <a:cs typeface="Arial" panose="020B0604020202020204" pitchFamily="34" charset="0"/>
              </a:defRPr>
            </a:lvl1pPr>
            <a:lvl2pPr marL="457154" indent="0" defTabSz="914309">
              <a:lnSpc>
                <a:spcPts val="1700"/>
              </a:lnSpc>
              <a:spcBef>
                <a:spcPts val="500"/>
              </a:spcBef>
              <a:buFont typeface="Arial" panose="020B0604020202020204" pitchFamily="34" charset="0"/>
              <a:buNone/>
              <a:defRPr sz="1400">
                <a:solidFill>
                  <a:srgbClr val="4B4B4B"/>
                </a:solidFill>
                <a:latin typeface="Arial" panose="020B0604020202020204" pitchFamily="34" charset="0"/>
                <a:cs typeface="Arial" panose="020B0604020202020204" pitchFamily="34" charset="0"/>
              </a:defRPr>
            </a:lvl2pPr>
            <a:lvl3pPr marL="914309" indent="0" defTabSz="914309">
              <a:lnSpc>
                <a:spcPts val="1700"/>
              </a:lnSpc>
              <a:spcBef>
                <a:spcPts val="500"/>
              </a:spcBef>
              <a:buFont typeface="Arial" panose="020B0604020202020204" pitchFamily="34" charset="0"/>
              <a:buNone/>
              <a:defRPr sz="1400">
                <a:solidFill>
                  <a:srgbClr val="4B4B4B"/>
                </a:solidFill>
                <a:latin typeface="Arial" panose="020B0604020202020204" pitchFamily="34" charset="0"/>
                <a:cs typeface="Arial" panose="020B0604020202020204" pitchFamily="34" charset="0"/>
              </a:defRPr>
            </a:lvl3pPr>
            <a:lvl4pPr marL="1371463" indent="0" defTabSz="914309">
              <a:lnSpc>
                <a:spcPts val="1700"/>
              </a:lnSpc>
              <a:spcBef>
                <a:spcPts val="500"/>
              </a:spcBef>
              <a:buFont typeface="Arial" panose="020B0604020202020204" pitchFamily="34" charset="0"/>
              <a:buNone/>
              <a:defRPr sz="1400">
                <a:solidFill>
                  <a:srgbClr val="4B4B4B"/>
                </a:solidFill>
                <a:latin typeface="Arial" panose="020B0604020202020204" pitchFamily="34" charset="0"/>
                <a:cs typeface="Arial" panose="020B0604020202020204" pitchFamily="34" charset="0"/>
              </a:defRPr>
            </a:lvl4pPr>
            <a:lvl5pPr marL="1828617" indent="0" defTabSz="914309">
              <a:lnSpc>
                <a:spcPts val="1700"/>
              </a:lnSpc>
              <a:spcBef>
                <a:spcPts val="500"/>
              </a:spcBef>
              <a:buFont typeface="Arial" panose="020B0604020202020204" pitchFamily="34" charset="0"/>
              <a:buNone/>
              <a:defRPr sz="1400">
                <a:solidFill>
                  <a:srgbClr val="4B4B4B"/>
                </a:solidFill>
                <a:latin typeface="Arial" panose="020B0604020202020204" pitchFamily="34" charset="0"/>
                <a:cs typeface="Arial" panose="020B0604020202020204" pitchFamily="34" charset="0"/>
              </a:defRPr>
            </a:lvl5pPr>
            <a:lvl6pPr marL="2514349" indent="-228577" defTabSz="914309">
              <a:lnSpc>
                <a:spcPct val="90000"/>
              </a:lnSpc>
              <a:spcBef>
                <a:spcPts val="500"/>
              </a:spcBef>
              <a:buFont typeface="Arial" panose="020B0604020202020204" pitchFamily="34" charset="0"/>
              <a:buChar char="•"/>
            </a:lvl6pPr>
            <a:lvl7pPr marL="2971503" indent="-228577" defTabSz="914309">
              <a:lnSpc>
                <a:spcPct val="90000"/>
              </a:lnSpc>
              <a:spcBef>
                <a:spcPts val="500"/>
              </a:spcBef>
              <a:buFont typeface="Arial" panose="020B0604020202020204" pitchFamily="34" charset="0"/>
              <a:buChar char="•"/>
            </a:lvl7pPr>
            <a:lvl8pPr marL="3428657" indent="-228577" defTabSz="914309">
              <a:lnSpc>
                <a:spcPct val="90000"/>
              </a:lnSpc>
              <a:spcBef>
                <a:spcPts val="500"/>
              </a:spcBef>
              <a:buFont typeface="Arial" panose="020B0604020202020204" pitchFamily="34" charset="0"/>
              <a:buChar char="•"/>
            </a:lvl8pPr>
            <a:lvl9pPr marL="3885811" indent="-228577" defTabSz="914309">
              <a:lnSpc>
                <a:spcPct val="90000"/>
              </a:lnSpc>
              <a:spcBef>
                <a:spcPts val="500"/>
              </a:spcBef>
              <a:buFont typeface="Arial" panose="020B0604020202020204" pitchFamily="34" charset="0"/>
              <a:buChar char="•"/>
            </a:lvl9pPr>
          </a:lstStyle>
          <a:p>
            <a:pPr marL="0" marR="0" lvl="0" indent="0" algn="ctr" defTabSz="914309" rtl="0" eaLnBrk="1" fontAlgn="auto" latinLnBrk="0" hangingPunct="1">
              <a:lnSpc>
                <a:spcPts val="1700"/>
              </a:lnSpc>
              <a:spcBef>
                <a:spcPts val="1000"/>
              </a:spcBef>
              <a:spcAft>
                <a:spcPts val="0"/>
              </a:spcAft>
              <a:buClrTx/>
              <a:buSzTx/>
              <a:buFont typeface="Arial" panose="020B0604020202020204" pitchFamily="34" charset="0"/>
              <a:buNone/>
              <a:tabLst/>
              <a:defRPr/>
            </a:pPr>
            <a:r>
              <a:rPr kumimoji="0" lang="en-US" sz="1200" b="0" i="0" u="none" strike="noStrike" kern="1200" cap="none" spc="3" normalizeH="0" baseline="0" noProof="0" dirty="0">
                <a:ln>
                  <a:noFill/>
                </a:ln>
                <a:solidFill>
                  <a:srgbClr val="FFFFFF"/>
                </a:solidFill>
                <a:effectLst/>
                <a:uLnTx/>
                <a:uFillTx/>
                <a:latin typeface="Montserrat SemiBold" pitchFamily="2" charset="77"/>
                <a:ea typeface="+mn-ea"/>
                <a:cs typeface="Arial" panose="020B0604020202020204" pitchFamily="34" charset="0"/>
              </a:rPr>
              <a:t>User Flow Diagrams</a:t>
            </a:r>
            <a:endParaRPr kumimoji="0" lang="en-CA" sz="1200" b="0" i="0" u="none" strike="noStrike" kern="1200" cap="none" spc="3" normalizeH="0" baseline="0" noProof="0" dirty="0">
              <a:ln>
                <a:noFill/>
              </a:ln>
              <a:solidFill>
                <a:srgbClr val="FFFFFF"/>
              </a:solidFill>
              <a:effectLst/>
              <a:uLnTx/>
              <a:uFillTx/>
              <a:latin typeface="Montserrat SemiBold" pitchFamily="2" charset="77"/>
              <a:ea typeface="+mn-ea"/>
              <a:cs typeface="Arial" panose="020B0604020202020204" pitchFamily="34" charset="0"/>
            </a:endParaRPr>
          </a:p>
        </p:txBody>
      </p:sp>
      <p:sp>
        <p:nvSpPr>
          <p:cNvPr id="17" name="Text Placeholder 34">
            <a:extLst>
              <a:ext uri="{FF2B5EF4-FFF2-40B4-BE49-F238E27FC236}">
                <a16:creationId xmlns:a16="http://schemas.microsoft.com/office/drawing/2014/main" id="{3551BB27-E11A-C147-8C7C-303EFD8034A7}"/>
              </a:ext>
            </a:extLst>
          </p:cNvPr>
          <p:cNvSpPr txBox="1">
            <a:spLocks/>
          </p:cNvSpPr>
          <p:nvPr/>
        </p:nvSpPr>
        <p:spPr>
          <a:xfrm>
            <a:off x="7647136" y="4915974"/>
            <a:ext cx="3629438" cy="413999"/>
          </a:xfrm>
          <a:prstGeom prst="rect">
            <a:avLst/>
          </a:prstGeom>
          <a:solidFill>
            <a:srgbClr val="2576B7"/>
          </a:solidFill>
        </p:spPr>
        <p:txBody>
          <a:bodyPr lIns="0" tIns="0" rIns="0" bIns="35995" anchor="ctr" anchorCtr="0">
            <a:noAutofit/>
          </a:bodyPr>
          <a:lstStyle>
            <a:lvl1pPr indent="0" algn="ctr" defTabSz="914309">
              <a:lnSpc>
                <a:spcPts val="1700"/>
              </a:lnSpc>
              <a:spcBef>
                <a:spcPts val="1000"/>
              </a:spcBef>
              <a:buFont typeface="Arial" panose="020B0604020202020204" pitchFamily="34" charset="0"/>
              <a:buNone/>
              <a:defRPr sz="1200" b="0" i="0" spc="3">
                <a:solidFill>
                  <a:srgbClr val="FFFFFF"/>
                </a:solidFill>
                <a:latin typeface="Montserrat SemiBold" pitchFamily="2" charset="77"/>
                <a:cs typeface="Arial" panose="020B0604020202020204" pitchFamily="34" charset="0"/>
              </a:defRPr>
            </a:lvl1pPr>
            <a:lvl2pPr marL="457154" indent="0" defTabSz="914309">
              <a:lnSpc>
                <a:spcPts val="1700"/>
              </a:lnSpc>
              <a:spcBef>
                <a:spcPts val="500"/>
              </a:spcBef>
              <a:buFont typeface="Arial" panose="020B0604020202020204" pitchFamily="34" charset="0"/>
              <a:buNone/>
              <a:defRPr sz="1400">
                <a:solidFill>
                  <a:srgbClr val="4B4B4B"/>
                </a:solidFill>
                <a:latin typeface="Arial" panose="020B0604020202020204" pitchFamily="34" charset="0"/>
                <a:cs typeface="Arial" panose="020B0604020202020204" pitchFamily="34" charset="0"/>
              </a:defRPr>
            </a:lvl2pPr>
            <a:lvl3pPr marL="914309" indent="0" defTabSz="914309">
              <a:lnSpc>
                <a:spcPts val="1700"/>
              </a:lnSpc>
              <a:spcBef>
                <a:spcPts val="500"/>
              </a:spcBef>
              <a:buFont typeface="Arial" panose="020B0604020202020204" pitchFamily="34" charset="0"/>
              <a:buNone/>
              <a:defRPr sz="1400">
                <a:solidFill>
                  <a:srgbClr val="4B4B4B"/>
                </a:solidFill>
                <a:latin typeface="Arial" panose="020B0604020202020204" pitchFamily="34" charset="0"/>
                <a:cs typeface="Arial" panose="020B0604020202020204" pitchFamily="34" charset="0"/>
              </a:defRPr>
            </a:lvl3pPr>
            <a:lvl4pPr marL="1371463" indent="0" defTabSz="914309">
              <a:lnSpc>
                <a:spcPts val="1700"/>
              </a:lnSpc>
              <a:spcBef>
                <a:spcPts val="500"/>
              </a:spcBef>
              <a:buFont typeface="Arial" panose="020B0604020202020204" pitchFamily="34" charset="0"/>
              <a:buNone/>
              <a:defRPr sz="1400">
                <a:solidFill>
                  <a:srgbClr val="4B4B4B"/>
                </a:solidFill>
                <a:latin typeface="Arial" panose="020B0604020202020204" pitchFamily="34" charset="0"/>
                <a:cs typeface="Arial" panose="020B0604020202020204" pitchFamily="34" charset="0"/>
              </a:defRPr>
            </a:lvl4pPr>
            <a:lvl5pPr marL="1828617" indent="0" defTabSz="914309">
              <a:lnSpc>
                <a:spcPts val="1700"/>
              </a:lnSpc>
              <a:spcBef>
                <a:spcPts val="500"/>
              </a:spcBef>
              <a:buFont typeface="Arial" panose="020B0604020202020204" pitchFamily="34" charset="0"/>
              <a:buNone/>
              <a:defRPr sz="1400">
                <a:solidFill>
                  <a:srgbClr val="4B4B4B"/>
                </a:solidFill>
                <a:latin typeface="Arial" panose="020B0604020202020204" pitchFamily="34" charset="0"/>
                <a:cs typeface="Arial" panose="020B0604020202020204" pitchFamily="34" charset="0"/>
              </a:defRPr>
            </a:lvl5pPr>
            <a:lvl6pPr marL="2514349" indent="-228577" defTabSz="914309">
              <a:lnSpc>
                <a:spcPct val="90000"/>
              </a:lnSpc>
              <a:spcBef>
                <a:spcPts val="500"/>
              </a:spcBef>
              <a:buFont typeface="Arial" panose="020B0604020202020204" pitchFamily="34" charset="0"/>
              <a:buChar char="•"/>
            </a:lvl6pPr>
            <a:lvl7pPr marL="2971503" indent="-228577" defTabSz="914309">
              <a:lnSpc>
                <a:spcPct val="90000"/>
              </a:lnSpc>
              <a:spcBef>
                <a:spcPts val="500"/>
              </a:spcBef>
              <a:buFont typeface="Arial" panose="020B0604020202020204" pitchFamily="34" charset="0"/>
              <a:buChar char="•"/>
            </a:lvl7pPr>
            <a:lvl8pPr marL="3428657" indent="-228577" defTabSz="914309">
              <a:lnSpc>
                <a:spcPct val="90000"/>
              </a:lnSpc>
              <a:spcBef>
                <a:spcPts val="500"/>
              </a:spcBef>
              <a:buFont typeface="Arial" panose="020B0604020202020204" pitchFamily="34" charset="0"/>
              <a:buChar char="•"/>
            </a:lvl8pPr>
            <a:lvl9pPr marL="3885811" indent="-228577" defTabSz="914309">
              <a:lnSpc>
                <a:spcPct val="90000"/>
              </a:lnSpc>
              <a:spcBef>
                <a:spcPts val="500"/>
              </a:spcBef>
              <a:buFont typeface="Arial" panose="020B0604020202020204" pitchFamily="34" charset="0"/>
              <a:buChar char="•"/>
            </a:lvl9pPr>
          </a:lstStyle>
          <a:p>
            <a:pPr marL="0" marR="0" lvl="0" indent="0" algn="ctr" defTabSz="914309" rtl="0" eaLnBrk="1" fontAlgn="auto" latinLnBrk="0" hangingPunct="1">
              <a:lnSpc>
                <a:spcPts val="1700"/>
              </a:lnSpc>
              <a:spcBef>
                <a:spcPts val="1000"/>
              </a:spcBef>
              <a:spcAft>
                <a:spcPts val="0"/>
              </a:spcAft>
              <a:buClrTx/>
              <a:buSzTx/>
              <a:buFont typeface="Arial" panose="020B0604020202020204" pitchFamily="34" charset="0"/>
              <a:buNone/>
              <a:tabLst/>
              <a:defRPr/>
            </a:pPr>
            <a:r>
              <a:rPr kumimoji="0" lang="en-US" sz="1200" b="0" i="0" u="none" strike="noStrike" kern="1200" cap="none" spc="3" normalizeH="0" baseline="0" noProof="0" dirty="0">
                <a:ln>
                  <a:noFill/>
                </a:ln>
                <a:solidFill>
                  <a:srgbClr val="FFFFFF"/>
                </a:solidFill>
                <a:effectLst/>
                <a:uLnTx/>
                <a:uFillTx/>
                <a:latin typeface="Montserrat SemiBold" pitchFamily="2" charset="77"/>
                <a:ea typeface="+mn-ea"/>
                <a:cs typeface="Arial" panose="020B0604020202020204" pitchFamily="34" charset="0"/>
              </a:rPr>
              <a:t>Prototyping</a:t>
            </a:r>
            <a:endParaRPr kumimoji="0" lang="en-CA" sz="1200" b="0" i="0" u="none" strike="noStrike" kern="1200" cap="none" spc="3" normalizeH="0" baseline="0" noProof="0" dirty="0">
              <a:ln>
                <a:noFill/>
              </a:ln>
              <a:solidFill>
                <a:srgbClr val="FFFFFF"/>
              </a:solidFill>
              <a:effectLst/>
              <a:uLnTx/>
              <a:uFillTx/>
              <a:latin typeface="Montserrat SemiBold" pitchFamily="2" charset="77"/>
              <a:ea typeface="+mn-ea"/>
              <a:cs typeface="Arial" panose="020B0604020202020204" pitchFamily="34" charset="0"/>
            </a:endParaRPr>
          </a:p>
        </p:txBody>
      </p:sp>
      <p:sp>
        <p:nvSpPr>
          <p:cNvPr id="18" name="Text Placeholder 34">
            <a:extLst>
              <a:ext uri="{FF2B5EF4-FFF2-40B4-BE49-F238E27FC236}">
                <a16:creationId xmlns:a16="http://schemas.microsoft.com/office/drawing/2014/main" id="{B8E55742-81A2-2F46-B509-F640F70C306B}"/>
              </a:ext>
            </a:extLst>
          </p:cNvPr>
          <p:cNvSpPr txBox="1">
            <a:spLocks/>
          </p:cNvSpPr>
          <p:nvPr/>
        </p:nvSpPr>
        <p:spPr>
          <a:xfrm>
            <a:off x="7647136" y="5365330"/>
            <a:ext cx="3629438" cy="413999"/>
          </a:xfrm>
          <a:prstGeom prst="rect">
            <a:avLst/>
          </a:prstGeom>
          <a:solidFill>
            <a:srgbClr val="2576B7"/>
          </a:solidFill>
        </p:spPr>
        <p:txBody>
          <a:bodyPr lIns="0" tIns="0" rIns="0" bIns="35995" anchor="ctr" anchorCtr="0">
            <a:noAutofit/>
          </a:bodyPr>
          <a:lstStyle>
            <a:lvl1pPr indent="0" algn="ctr" defTabSz="914309">
              <a:lnSpc>
                <a:spcPts val="1700"/>
              </a:lnSpc>
              <a:spcBef>
                <a:spcPts val="1000"/>
              </a:spcBef>
              <a:buFont typeface="Arial" panose="020B0604020202020204" pitchFamily="34" charset="0"/>
              <a:buNone/>
              <a:defRPr sz="1200" b="0" i="0" spc="3">
                <a:solidFill>
                  <a:srgbClr val="FFFFFF"/>
                </a:solidFill>
                <a:latin typeface="Montserrat SemiBold" pitchFamily="2" charset="77"/>
                <a:cs typeface="Arial" panose="020B0604020202020204" pitchFamily="34" charset="0"/>
              </a:defRPr>
            </a:lvl1pPr>
            <a:lvl2pPr marL="457154" indent="0" defTabSz="914309">
              <a:lnSpc>
                <a:spcPts val="1700"/>
              </a:lnSpc>
              <a:spcBef>
                <a:spcPts val="500"/>
              </a:spcBef>
              <a:buFont typeface="Arial" panose="020B0604020202020204" pitchFamily="34" charset="0"/>
              <a:buNone/>
              <a:defRPr sz="1400">
                <a:solidFill>
                  <a:srgbClr val="4B4B4B"/>
                </a:solidFill>
                <a:latin typeface="Arial" panose="020B0604020202020204" pitchFamily="34" charset="0"/>
                <a:cs typeface="Arial" panose="020B0604020202020204" pitchFamily="34" charset="0"/>
              </a:defRPr>
            </a:lvl2pPr>
            <a:lvl3pPr marL="914309" indent="0" defTabSz="914309">
              <a:lnSpc>
                <a:spcPts val="1700"/>
              </a:lnSpc>
              <a:spcBef>
                <a:spcPts val="500"/>
              </a:spcBef>
              <a:buFont typeface="Arial" panose="020B0604020202020204" pitchFamily="34" charset="0"/>
              <a:buNone/>
              <a:defRPr sz="1400">
                <a:solidFill>
                  <a:srgbClr val="4B4B4B"/>
                </a:solidFill>
                <a:latin typeface="Arial" panose="020B0604020202020204" pitchFamily="34" charset="0"/>
                <a:cs typeface="Arial" panose="020B0604020202020204" pitchFamily="34" charset="0"/>
              </a:defRPr>
            </a:lvl3pPr>
            <a:lvl4pPr marL="1371463" indent="0" defTabSz="914309">
              <a:lnSpc>
                <a:spcPts val="1700"/>
              </a:lnSpc>
              <a:spcBef>
                <a:spcPts val="500"/>
              </a:spcBef>
              <a:buFont typeface="Arial" panose="020B0604020202020204" pitchFamily="34" charset="0"/>
              <a:buNone/>
              <a:defRPr sz="1400">
                <a:solidFill>
                  <a:srgbClr val="4B4B4B"/>
                </a:solidFill>
                <a:latin typeface="Arial" panose="020B0604020202020204" pitchFamily="34" charset="0"/>
                <a:cs typeface="Arial" panose="020B0604020202020204" pitchFamily="34" charset="0"/>
              </a:defRPr>
            </a:lvl4pPr>
            <a:lvl5pPr marL="1828617" indent="0" defTabSz="914309">
              <a:lnSpc>
                <a:spcPts val="1700"/>
              </a:lnSpc>
              <a:spcBef>
                <a:spcPts val="500"/>
              </a:spcBef>
              <a:buFont typeface="Arial" panose="020B0604020202020204" pitchFamily="34" charset="0"/>
              <a:buNone/>
              <a:defRPr sz="1400">
                <a:solidFill>
                  <a:srgbClr val="4B4B4B"/>
                </a:solidFill>
                <a:latin typeface="Arial" panose="020B0604020202020204" pitchFamily="34" charset="0"/>
                <a:cs typeface="Arial" panose="020B0604020202020204" pitchFamily="34" charset="0"/>
              </a:defRPr>
            </a:lvl5pPr>
            <a:lvl6pPr marL="2514349" indent="-228577" defTabSz="914309">
              <a:lnSpc>
                <a:spcPct val="90000"/>
              </a:lnSpc>
              <a:spcBef>
                <a:spcPts val="500"/>
              </a:spcBef>
              <a:buFont typeface="Arial" panose="020B0604020202020204" pitchFamily="34" charset="0"/>
              <a:buChar char="•"/>
            </a:lvl6pPr>
            <a:lvl7pPr marL="2971503" indent="-228577" defTabSz="914309">
              <a:lnSpc>
                <a:spcPct val="90000"/>
              </a:lnSpc>
              <a:spcBef>
                <a:spcPts val="500"/>
              </a:spcBef>
              <a:buFont typeface="Arial" panose="020B0604020202020204" pitchFamily="34" charset="0"/>
              <a:buChar char="•"/>
            </a:lvl7pPr>
            <a:lvl8pPr marL="3428657" indent="-228577" defTabSz="914309">
              <a:lnSpc>
                <a:spcPct val="90000"/>
              </a:lnSpc>
              <a:spcBef>
                <a:spcPts val="500"/>
              </a:spcBef>
              <a:buFont typeface="Arial" panose="020B0604020202020204" pitchFamily="34" charset="0"/>
              <a:buChar char="•"/>
            </a:lvl8pPr>
            <a:lvl9pPr marL="3885811" indent="-228577" defTabSz="914309">
              <a:lnSpc>
                <a:spcPct val="90000"/>
              </a:lnSpc>
              <a:spcBef>
                <a:spcPts val="500"/>
              </a:spcBef>
              <a:buFont typeface="Arial" panose="020B0604020202020204" pitchFamily="34" charset="0"/>
              <a:buChar char="•"/>
            </a:lvl9pPr>
          </a:lstStyle>
          <a:p>
            <a:pPr marL="0" marR="0" lvl="0" indent="0" algn="ctr" defTabSz="914309" rtl="0" eaLnBrk="1" fontAlgn="auto" latinLnBrk="0" hangingPunct="1">
              <a:lnSpc>
                <a:spcPts val="1700"/>
              </a:lnSpc>
              <a:spcBef>
                <a:spcPts val="1000"/>
              </a:spcBef>
              <a:spcAft>
                <a:spcPts val="0"/>
              </a:spcAft>
              <a:buClrTx/>
              <a:buSzTx/>
              <a:buFont typeface="Arial" panose="020B0604020202020204" pitchFamily="34" charset="0"/>
              <a:buNone/>
              <a:tabLst/>
              <a:defRPr/>
            </a:pPr>
            <a:r>
              <a:rPr kumimoji="0" lang="en-US" sz="1200" b="0" i="0" u="none" strike="noStrike" kern="1200" cap="none" spc="3" normalizeH="0" baseline="0" noProof="0" dirty="0">
                <a:ln>
                  <a:noFill/>
                </a:ln>
                <a:solidFill>
                  <a:srgbClr val="FFFFFF"/>
                </a:solidFill>
                <a:effectLst/>
                <a:uLnTx/>
                <a:uFillTx/>
                <a:latin typeface="Montserrat SemiBold" pitchFamily="2" charset="77"/>
                <a:ea typeface="+mn-ea"/>
                <a:cs typeface="Arial" panose="020B0604020202020204" pitchFamily="34" charset="0"/>
              </a:rPr>
              <a:t>User Testing</a:t>
            </a:r>
            <a:endParaRPr kumimoji="0" lang="en-CA" sz="1200" b="0" i="0" u="none" strike="noStrike" kern="1200" cap="none" spc="3" normalizeH="0" baseline="0" noProof="0" dirty="0">
              <a:ln>
                <a:noFill/>
              </a:ln>
              <a:solidFill>
                <a:srgbClr val="FFFFFF"/>
              </a:solidFill>
              <a:effectLst/>
              <a:uLnTx/>
              <a:uFillTx/>
              <a:latin typeface="Montserrat SemiBold" pitchFamily="2" charset="77"/>
              <a:ea typeface="+mn-ea"/>
              <a:cs typeface="Arial" panose="020B0604020202020204" pitchFamily="34" charset="0"/>
            </a:endParaRPr>
          </a:p>
        </p:txBody>
      </p:sp>
      <p:sp>
        <p:nvSpPr>
          <p:cNvPr id="5" name="Speech Bubble: Rectangle with Corners Rounded 4">
            <a:extLst>
              <a:ext uri="{FF2B5EF4-FFF2-40B4-BE49-F238E27FC236}">
                <a16:creationId xmlns:a16="http://schemas.microsoft.com/office/drawing/2014/main" id="{FED558C5-8934-4F77-813E-FCAFBD5AC814}"/>
              </a:ext>
            </a:extLst>
          </p:cNvPr>
          <p:cNvSpPr/>
          <p:nvPr/>
        </p:nvSpPr>
        <p:spPr>
          <a:xfrm>
            <a:off x="2068850" y="1629601"/>
            <a:ext cx="4234633" cy="1170160"/>
          </a:xfrm>
          <a:prstGeom prst="wedgeRoundRectCallout">
            <a:avLst>
              <a:gd name="adj1" fmla="val -60898"/>
              <a:gd name="adj2" fmla="val 3301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Montserrat" panose="00000500000000000000" pitchFamily="2" charset="0"/>
              </a:rPr>
              <a:t>“Get your users' feedback throughout the design process: from the early stages until after launch. It's the best way to make sure that your solution addresses their pain points.” </a:t>
            </a:r>
          </a:p>
          <a:p>
            <a:r>
              <a:rPr lang="en-US" sz="1200" dirty="0">
                <a:solidFill>
                  <a:schemeClr val="bg1"/>
                </a:solidFill>
                <a:latin typeface="Montserrat" panose="00000500000000000000" pitchFamily="2" charset="0"/>
              </a:rPr>
              <a:t>– Aimilia Tzanavari, UX Manager, proto.io</a:t>
            </a:r>
            <a:endParaRPr lang="en-CA" sz="1200" spc="-3" dirty="0">
              <a:solidFill>
                <a:schemeClr val="bg1"/>
              </a:solidFill>
              <a:latin typeface="Montserrat" panose="00000500000000000000" pitchFamily="2" charset="0"/>
              <a:cs typeface="Arial Narrow"/>
            </a:endParaRPr>
          </a:p>
        </p:txBody>
      </p:sp>
      <p:sp>
        <p:nvSpPr>
          <p:cNvPr id="12" name="Slide Number Placeholder 11">
            <a:extLst>
              <a:ext uri="{FF2B5EF4-FFF2-40B4-BE49-F238E27FC236}">
                <a16:creationId xmlns:a16="http://schemas.microsoft.com/office/drawing/2014/main" id="{52430FDA-1076-47CB-9C0A-D4E496C826F3}"/>
              </a:ext>
            </a:extLst>
          </p:cNvPr>
          <p:cNvSpPr>
            <a:spLocks noGrp="1"/>
          </p:cNvSpPr>
          <p:nvPr>
            <p:ph type="sldNum" sz="quarter" idx="10"/>
          </p:nvPr>
        </p:nvSpPr>
        <p:spPr/>
        <p:txBody>
          <a:bodyPr/>
          <a:lstStyle/>
          <a:p>
            <a:pPr marL="7700">
              <a:spcBef>
                <a:spcPts val="161"/>
              </a:spcBef>
              <a:tabLst>
                <a:tab pos="1309472" algn="l"/>
              </a:tabLst>
            </a:pPr>
            <a:r>
              <a:rPr lang="en-CA" dirty="0"/>
              <a:t>Info-Tech Research Group   |   </a:t>
            </a:r>
            <a:fld id="{81D60167-4931-47E6-BA6A-407CBD079E47}" type="slidenum">
              <a:rPr smtClean="0">
                <a:cs typeface="Arial" panose="020B0604020202020204" pitchFamily="34" charset="0"/>
              </a:rPr>
              <a:pPr marL="7700">
                <a:spcBef>
                  <a:spcPts val="161"/>
                </a:spcBef>
                <a:tabLst>
                  <a:tab pos="1309472" algn="l"/>
                </a:tabLst>
              </a:pPr>
              <a:t>13</a:t>
            </a:fld>
            <a:endParaRPr dirty="0">
              <a:cs typeface="Arial" panose="020B0604020202020204" pitchFamily="34" charset="0"/>
            </a:endParaRPr>
          </a:p>
        </p:txBody>
      </p:sp>
    </p:spTree>
    <p:extLst>
      <p:ext uri="{BB962C8B-B14F-4D97-AF65-F5344CB8AC3E}">
        <p14:creationId xmlns:p14="http://schemas.microsoft.com/office/powerpoint/2010/main" val="1351248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A579B9F4-F655-8B4D-9FCC-74877991C78F}"/>
              </a:ext>
            </a:extLst>
          </p:cNvPr>
          <p:cNvSpPr>
            <a:spLocks noGrp="1"/>
          </p:cNvSpPr>
          <p:nvPr>
            <p:ph type="title"/>
          </p:nvPr>
        </p:nvSpPr>
        <p:spPr>
          <a:xfrm>
            <a:off x="338000" y="455103"/>
            <a:ext cx="11986225" cy="1130041"/>
          </a:xfrm>
        </p:spPr>
        <p:txBody>
          <a:bodyPr>
            <a:noAutofit/>
          </a:bodyPr>
          <a:lstStyle/>
          <a:p>
            <a:r>
              <a:rPr lang="en-US" sz="3600" dirty="0"/>
              <a:t>Info-Tech’s methodology to Implement and Mature Your User Experience Design Practice</a:t>
            </a:r>
            <a:endParaRPr lang="en-US" sz="3600" dirty="0">
              <a:solidFill>
                <a:srgbClr val="717272"/>
              </a:solidFill>
            </a:endParaRPr>
          </a:p>
        </p:txBody>
      </p:sp>
      <p:sp>
        <p:nvSpPr>
          <p:cNvPr id="7" name="Rectangle 6">
            <a:extLst>
              <a:ext uri="{FF2B5EF4-FFF2-40B4-BE49-F238E27FC236}">
                <a16:creationId xmlns:a16="http://schemas.microsoft.com/office/drawing/2014/main" id="{CD4FD073-B817-4E3F-89E9-A6CEE16BA7E5}"/>
              </a:ext>
            </a:extLst>
          </p:cNvPr>
          <p:cNvSpPr/>
          <p:nvPr/>
        </p:nvSpPr>
        <p:spPr>
          <a:xfrm flipV="1">
            <a:off x="354059" y="1786003"/>
            <a:ext cx="11534704" cy="83853"/>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554437"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dirty="0">
              <a:ln>
                <a:noFill/>
              </a:ln>
              <a:solidFill>
                <a:srgbClr val="FFFFFF"/>
              </a:solidFill>
              <a:effectLst/>
              <a:uLnTx/>
              <a:uFillTx/>
              <a:latin typeface="Roboto Condensed Light" panose="02000000000000000000" pitchFamily="2" charset="0"/>
              <a:ea typeface="+mn-ea"/>
              <a:cs typeface="+mn-cs"/>
            </a:endParaRPr>
          </a:p>
        </p:txBody>
      </p:sp>
      <p:graphicFrame>
        <p:nvGraphicFramePr>
          <p:cNvPr id="8" name="Table 7">
            <a:extLst>
              <a:ext uri="{FF2B5EF4-FFF2-40B4-BE49-F238E27FC236}">
                <a16:creationId xmlns:a16="http://schemas.microsoft.com/office/drawing/2014/main" id="{7596626A-A49E-49CC-A20B-FA99D5E0E724}"/>
              </a:ext>
            </a:extLst>
          </p:cNvPr>
          <p:cNvGraphicFramePr>
            <a:graphicFrameLocks noGrp="1"/>
          </p:cNvGraphicFramePr>
          <p:nvPr>
            <p:extLst>
              <p:ext uri="{D42A27DB-BD31-4B8C-83A1-F6EECF244321}">
                <p14:modId xmlns:p14="http://schemas.microsoft.com/office/powerpoint/2010/main" val="225403500"/>
              </p:ext>
            </p:extLst>
          </p:nvPr>
        </p:nvGraphicFramePr>
        <p:xfrm>
          <a:off x="378323" y="2070715"/>
          <a:ext cx="11513679" cy="4285134"/>
        </p:xfrm>
        <a:graphic>
          <a:graphicData uri="http://schemas.openxmlformats.org/drawingml/2006/table">
            <a:tbl>
              <a:tblPr firstRow="1" bandRow="1">
                <a:tableStyleId>{5C22544A-7EE6-4342-B048-85BDC9FD1C3A}</a:tableStyleId>
              </a:tblPr>
              <a:tblGrid>
                <a:gridCol w="1955140">
                  <a:extLst>
                    <a:ext uri="{9D8B030D-6E8A-4147-A177-3AD203B41FA5}">
                      <a16:colId xmlns:a16="http://schemas.microsoft.com/office/drawing/2014/main" val="976837652"/>
                    </a:ext>
                  </a:extLst>
                </a:gridCol>
                <a:gridCol w="3329620">
                  <a:extLst>
                    <a:ext uri="{9D8B030D-6E8A-4147-A177-3AD203B41FA5}">
                      <a16:colId xmlns:a16="http://schemas.microsoft.com/office/drawing/2014/main" val="2500794229"/>
                    </a:ext>
                  </a:extLst>
                </a:gridCol>
                <a:gridCol w="3288682">
                  <a:extLst>
                    <a:ext uri="{9D8B030D-6E8A-4147-A177-3AD203B41FA5}">
                      <a16:colId xmlns:a16="http://schemas.microsoft.com/office/drawing/2014/main" val="1791260046"/>
                    </a:ext>
                  </a:extLst>
                </a:gridCol>
                <a:gridCol w="2940237">
                  <a:extLst>
                    <a:ext uri="{9D8B030D-6E8A-4147-A177-3AD203B41FA5}">
                      <a16:colId xmlns:a16="http://schemas.microsoft.com/office/drawing/2014/main" val="4002077772"/>
                    </a:ext>
                  </a:extLst>
                </a:gridCol>
              </a:tblGrid>
              <a:tr h="831205">
                <a:tc>
                  <a:txBody>
                    <a:bodyPr/>
                    <a:lstStyle/>
                    <a:p>
                      <a:pPr marL="12700" marR="962660" indent="0">
                        <a:lnSpc>
                          <a:spcPct val="101000"/>
                        </a:lnSpc>
                        <a:spcBef>
                          <a:spcPts val="2045"/>
                        </a:spcBef>
                        <a:tabLst/>
                      </a:pPr>
                      <a:endParaRPr sz="1200" b="0" i="0" dirty="0">
                        <a:latin typeface="Montserrat SemiBold" pitchFamily="2" charset="77"/>
                        <a:cs typeface="Arial" panose="020B0604020202020204" pitchFamily="34" charset="0"/>
                      </a:endParaRPr>
                    </a:p>
                  </a:txBody>
                  <a:tcPr marL="107986" marR="0" marT="215972" marB="107986"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CA" sz="2000" b="0" i="0" spc="6" dirty="0">
                          <a:solidFill>
                            <a:srgbClr val="2576B7"/>
                          </a:solidFill>
                          <a:latin typeface="Montserrat SemiBold" pitchFamily="2" charset="77"/>
                          <a:cs typeface="Arial" panose="020B0604020202020204" pitchFamily="34" charset="0"/>
                        </a:rPr>
                        <a:t>1. Build the Foundation</a:t>
                      </a:r>
                      <a:endParaRPr lang="en-CA" sz="2000" b="0" i="0" dirty="0">
                        <a:solidFill>
                          <a:srgbClr val="2576B7"/>
                        </a:solidFill>
                        <a:latin typeface="Montserrat SemiBold" pitchFamily="2" charset="77"/>
                        <a:cs typeface="Arial" panose="020B0604020202020204" pitchFamily="34" charset="0"/>
                      </a:endParaRPr>
                    </a:p>
                  </a:txBody>
                  <a:tcPr marL="107986" marR="107986" marT="215972" marB="10798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b="0" i="0" spc="6" dirty="0">
                          <a:solidFill>
                            <a:srgbClr val="2576B7"/>
                          </a:solidFill>
                          <a:latin typeface="Montserrat SemiBold" pitchFamily="2" charset="77"/>
                          <a:cs typeface="Arial" panose="020B0604020202020204" pitchFamily="34" charset="0"/>
                        </a:rPr>
                        <a:t>2. Review the Design Dimensions</a:t>
                      </a:r>
                      <a:endParaRPr lang="en-CA" sz="2000" b="0" i="0" dirty="0">
                        <a:solidFill>
                          <a:srgbClr val="2576B7"/>
                        </a:solidFill>
                        <a:latin typeface="Montserrat SemiBold" pitchFamily="2" charset="77"/>
                        <a:cs typeface="Arial" panose="020B0604020202020204" pitchFamily="34" charset="0"/>
                      </a:endParaRPr>
                    </a:p>
                  </a:txBody>
                  <a:tcPr marL="107986" marR="107986" marT="215972" marB="10798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b="0" i="0" spc="6" dirty="0">
                          <a:solidFill>
                            <a:srgbClr val="2576B7"/>
                          </a:solidFill>
                          <a:latin typeface="Montserrat SemiBold" pitchFamily="2" charset="77"/>
                          <a:cs typeface="Arial" panose="020B0604020202020204" pitchFamily="34" charset="0"/>
                        </a:rPr>
                        <a:t>3. </a:t>
                      </a:r>
                      <a:r>
                        <a:rPr lang="en-US" sz="2000" b="0" i="0" spc="6" dirty="0">
                          <a:solidFill>
                            <a:srgbClr val="2576B7"/>
                          </a:solidFill>
                          <a:latin typeface="Montserrat SemiBold" pitchFamily="2" charset="77"/>
                          <a:cs typeface="Arial" panose="020B0604020202020204" pitchFamily="34" charset="0"/>
                        </a:rPr>
                        <a:t>Build Your Roadmap and Communications</a:t>
                      </a:r>
                    </a:p>
                  </a:txBody>
                  <a:tcPr marL="107986" marR="107986" marT="215972" marB="10798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30000"/>
                      </a:srgbClr>
                    </a:solidFill>
                  </a:tcPr>
                </a:tc>
                <a:extLst>
                  <a:ext uri="{0D108BD9-81ED-4DB2-BD59-A6C34878D82A}">
                    <a16:rowId xmlns:a16="http://schemas.microsoft.com/office/drawing/2014/main" val="2052837071"/>
                  </a:ext>
                </a:extLst>
              </a:tr>
              <a:tr h="980054">
                <a:tc>
                  <a:txBody>
                    <a:bodyPr/>
                    <a:lstStyle/>
                    <a:p>
                      <a:r>
                        <a:rPr lang="en-US" sz="1400" b="1" i="0" dirty="0">
                          <a:solidFill>
                            <a:srgbClr val="4A4A4A"/>
                          </a:solidFill>
                          <a:latin typeface="Montserrat SemiBold" pitchFamily="2" charset="77"/>
                        </a:rPr>
                        <a:t>Phase Steps</a:t>
                      </a:r>
                    </a:p>
                  </a:txBody>
                  <a:tcPr marL="107986" marR="0" marT="35995" marB="143981"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400" b="0" i="0" spc="-5"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Goals Identification</a:t>
                      </a:r>
                      <a:endParaRPr lang="en-CA"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Vision Generation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Develop Mission Statement</a:t>
                      </a:r>
                    </a:p>
                  </a:txBody>
                  <a:tcPr marL="46794" marR="107986" marT="35995" marB="14398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marL="342900" indent="-342900" algn="l">
                        <a:lnSpc>
                          <a:spcPct val="100000"/>
                        </a:lnSpc>
                        <a:buFont typeface="+mj-lt"/>
                        <a:buAutoNum type="arabicPeriod"/>
                      </a:pPr>
                      <a:r>
                        <a:rPr lang="en-US"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Organizational Alignment</a:t>
                      </a:r>
                    </a:p>
                    <a:p>
                      <a:pPr marL="342900" indent="-342900" algn="l">
                        <a:lnSpc>
                          <a:spcPct val="100000"/>
                        </a:lnSpc>
                        <a:buFont typeface="+mj-lt"/>
                        <a:buAutoNum type="arabicPeriod"/>
                      </a:pPr>
                      <a:r>
                        <a:rPr lang="en-US"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Business Outcomes</a:t>
                      </a:r>
                    </a:p>
                    <a:p>
                      <a:pPr marL="342900" indent="-342900" algn="l">
                        <a:lnSpc>
                          <a:spcPct val="100000"/>
                        </a:lnSpc>
                        <a:buFont typeface="+mj-lt"/>
                        <a:buAutoNum type="arabicPeriod"/>
                      </a:pPr>
                      <a:r>
                        <a:rPr lang="en-US"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Design Perspective</a:t>
                      </a:r>
                    </a:p>
                    <a:p>
                      <a:pPr marL="342900" indent="-342900" algn="l">
                        <a:lnSpc>
                          <a:spcPct val="100000"/>
                        </a:lnSpc>
                        <a:buFont typeface="+mj-lt"/>
                        <a:buAutoNum type="arabicPeriod"/>
                      </a:pPr>
                      <a:r>
                        <a:rPr lang="en-US"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Design Integration</a:t>
                      </a:r>
                    </a:p>
                    <a:p>
                      <a:pPr algn="l">
                        <a:lnSpc>
                          <a:spcPct val="100000"/>
                        </a:lnSpc>
                      </a:pPr>
                      <a:endParaRPr lang="en-US"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endParaRPr>
                    </a:p>
                  </a:txBody>
                  <a:tcPr marL="46794" marR="107986" marT="35995" marB="14398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tc>
                  <a:txBody>
                    <a:bodyPr/>
                    <a:lstStyle/>
                    <a:p>
                      <a:pPr marL="342900" indent="-342900" algn="l">
                        <a:lnSpc>
                          <a:spcPct val="100000"/>
                        </a:lnSpc>
                        <a:buFont typeface="+mj-lt"/>
                        <a:buAutoNum type="arabicPeriod"/>
                      </a:pPr>
                      <a:r>
                        <a:rPr lang="en-US"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Structure the Practice</a:t>
                      </a:r>
                    </a:p>
                    <a:p>
                      <a:pPr marL="342900" indent="-342900" algn="l">
                        <a:lnSpc>
                          <a:spcPct val="100000"/>
                        </a:lnSpc>
                        <a:buFont typeface="+mj-lt"/>
                        <a:buAutoNum type="arabicPeriod"/>
                      </a:pPr>
                      <a:r>
                        <a:rPr lang="en-US"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Develop the Roadmap</a:t>
                      </a:r>
                    </a:p>
                    <a:p>
                      <a:pPr marL="342900" indent="-342900" algn="l">
                        <a:lnSpc>
                          <a:spcPct val="100000"/>
                        </a:lnSpc>
                        <a:buFont typeface="+mj-lt"/>
                        <a:buAutoNum type="arabicPeriod"/>
                      </a:pPr>
                      <a:r>
                        <a:rPr lang="en-US"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Communicate to Stakeholders</a:t>
                      </a:r>
                    </a:p>
                  </a:txBody>
                  <a:tcPr marL="46794" marR="107986" marT="35995" marB="143981"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30000"/>
                      </a:srgbClr>
                    </a:solidFill>
                  </a:tcPr>
                </a:tc>
                <a:extLst>
                  <a:ext uri="{0D108BD9-81ED-4DB2-BD59-A6C34878D82A}">
                    <a16:rowId xmlns:a16="http://schemas.microsoft.com/office/drawing/2014/main" val="106570360"/>
                  </a:ext>
                </a:extLst>
              </a:tr>
              <a:tr h="1800000">
                <a:tc>
                  <a:txBody>
                    <a:bodyPr/>
                    <a:lstStyle/>
                    <a:p>
                      <a:r>
                        <a:rPr lang="en-US" sz="1400" b="1" i="0" dirty="0">
                          <a:solidFill>
                            <a:srgbClr val="4A4A4A"/>
                          </a:solidFill>
                          <a:latin typeface="Montserrat SemiBold" pitchFamily="2" charset="77"/>
                        </a:rPr>
                        <a:t>Phase Outcomes</a:t>
                      </a:r>
                    </a:p>
                  </a:txBody>
                  <a:tcPr marL="107986" marR="107986" marT="107986" marB="107986" anchor="ctr">
                    <a:lnL w="12700" cmpd="sng">
                      <a:noFill/>
                    </a:lnL>
                    <a:lnR w="12700" cap="flat" cmpd="sng" algn="ctr">
                      <a:no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Establish the vision and mission statements that will help to communicate the purpose for the practice and motivate the organization. </a:t>
                      </a:r>
                      <a:endParaRPr lang="en-CA"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endParaRPr>
                    </a:p>
                  </a:txBody>
                  <a:tcPr marL="179977" marR="179977" marT="179977" marB="17997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algn="l">
                        <a:lnSpc>
                          <a:spcPct val="100000"/>
                        </a:lnSpc>
                      </a:pPr>
                      <a:r>
                        <a:rPr lang="en-CA"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Examine the aspects of the design practice that will move your organization higher in maturity. </a:t>
                      </a:r>
                      <a:endParaRPr lang="en-US"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endParaRPr>
                    </a:p>
                  </a:txBody>
                  <a:tcPr marL="179977" marR="179977" marT="179977" marB="17997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tc>
                  <a:txBody>
                    <a:bodyPr/>
                    <a:lstStyle/>
                    <a:p>
                      <a:pPr algn="l">
                        <a:lnSpc>
                          <a:spcPct val="100000"/>
                        </a:lnSpc>
                      </a:pPr>
                      <a:r>
                        <a:rPr lang="en-CA"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A structured plan that can be discussed with stakeholders communicating the desired changes over time.</a:t>
                      </a:r>
                      <a:endParaRPr lang="en-US"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endParaRPr>
                    </a:p>
                  </a:txBody>
                  <a:tcPr marL="179977" marR="179977" marT="179977" marB="179977" anchor="ctr">
                    <a:lnL w="12700" cap="flat" cmpd="sng" algn="ctr">
                      <a:noFill/>
                      <a:prstDash val="solid"/>
                      <a:round/>
                      <a:headEnd type="none" w="med" len="med"/>
                      <a:tailEnd type="none" w="med" len="med"/>
                    </a:lnL>
                    <a:lnR w="12700" cmpd="sng">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30000"/>
                      </a:srgbClr>
                    </a:solidFill>
                  </a:tcPr>
                </a:tc>
                <a:extLst>
                  <a:ext uri="{0D108BD9-81ED-4DB2-BD59-A6C34878D82A}">
                    <a16:rowId xmlns:a16="http://schemas.microsoft.com/office/drawing/2014/main" val="385565625"/>
                  </a:ext>
                </a:extLst>
              </a:tr>
            </a:tbl>
          </a:graphicData>
        </a:graphic>
      </p:graphicFrame>
      <p:sp>
        <p:nvSpPr>
          <p:cNvPr id="2" name="Slide Number Placeholder 1">
            <a:extLst>
              <a:ext uri="{FF2B5EF4-FFF2-40B4-BE49-F238E27FC236}">
                <a16:creationId xmlns:a16="http://schemas.microsoft.com/office/drawing/2014/main" id="{70A66013-F03D-44C9-9A54-15A41087156F}"/>
              </a:ext>
            </a:extLst>
          </p:cNvPr>
          <p:cNvSpPr>
            <a:spLocks noGrp="1"/>
          </p:cNvSpPr>
          <p:nvPr>
            <p:ph type="sldNum" sz="quarter" idx="4"/>
          </p:nvPr>
        </p:nvSpPr>
        <p:spPr/>
        <p:txBody>
          <a:bodyPr/>
          <a:lstStyle/>
          <a:p>
            <a:pPr marL="7700">
              <a:spcBef>
                <a:spcPts val="161"/>
              </a:spcBef>
              <a:tabLst>
                <a:tab pos="1309472" algn="l"/>
              </a:tabLst>
            </a:pPr>
            <a:r>
              <a:rPr lang="en-CA" spc="-18" dirty="0"/>
              <a:t>Info-</a:t>
            </a:r>
            <a:r>
              <a:rPr lang="en-CA" spc="-103" dirty="0"/>
              <a:t>T</a:t>
            </a:r>
            <a:r>
              <a:rPr lang="en-CA" spc="-15" dirty="0"/>
              <a:t>ec</a:t>
            </a:r>
            <a:r>
              <a:rPr lang="en-CA" spc="6" dirty="0"/>
              <a:t>h</a:t>
            </a:r>
            <a:r>
              <a:rPr lang="en-CA" spc="-39" dirty="0"/>
              <a:t> </a:t>
            </a:r>
            <a:r>
              <a:rPr lang="en-CA" spc="-15" dirty="0"/>
              <a:t>Researc</a:t>
            </a:r>
            <a:r>
              <a:rPr lang="en-CA" spc="6" dirty="0"/>
              <a:t>h</a:t>
            </a:r>
            <a:r>
              <a:rPr lang="en-CA" spc="-39" dirty="0"/>
              <a:t> </a:t>
            </a:r>
            <a:r>
              <a:rPr lang="en-CA" spc="-15" dirty="0"/>
              <a:t>Grou</a:t>
            </a:r>
            <a:r>
              <a:rPr lang="en-CA" spc="6" dirty="0"/>
              <a:t>p   |   </a:t>
            </a:r>
            <a:fld id="{81D60167-4931-47E6-BA6A-407CBD079E47}" type="slidenum">
              <a:rPr spc="6" smtClean="0">
                <a:cs typeface="Arial" panose="020B0604020202020204" pitchFamily="34" charset="0"/>
              </a:rPr>
              <a:pPr marL="7700">
                <a:spcBef>
                  <a:spcPts val="161"/>
                </a:spcBef>
                <a:tabLst>
                  <a:tab pos="1309472" algn="l"/>
                </a:tabLst>
              </a:pPr>
              <a:t>14</a:t>
            </a:fld>
            <a:endParaRPr spc="6" dirty="0">
              <a:cs typeface="Arial" panose="020B0604020202020204" pitchFamily="34" charset="0"/>
            </a:endParaRPr>
          </a:p>
        </p:txBody>
      </p:sp>
    </p:spTree>
    <p:extLst>
      <p:ext uri="{BB962C8B-B14F-4D97-AF65-F5344CB8AC3E}">
        <p14:creationId xmlns:p14="http://schemas.microsoft.com/office/powerpoint/2010/main" val="1208566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6BB3CB-E573-174B-83BB-8EEF9C3E5BF1}"/>
              </a:ext>
            </a:extLst>
          </p:cNvPr>
          <p:cNvSpPr/>
          <p:nvPr/>
        </p:nvSpPr>
        <p:spPr>
          <a:xfrm>
            <a:off x="38786" y="0"/>
            <a:ext cx="4260295" cy="6857107"/>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defRPr/>
            </a:pPr>
            <a:endParaRPr lang="en-US" sz="1092" dirty="0">
              <a:solidFill>
                <a:srgbClr val="1E5E92"/>
              </a:solidFill>
              <a:latin typeface="Roboto Condensed Light" panose="02000000000000000000" pitchFamily="2" charset="0"/>
            </a:endParaRPr>
          </a:p>
        </p:txBody>
      </p:sp>
      <p:sp>
        <p:nvSpPr>
          <p:cNvPr id="7" name="Text Placeholder 6">
            <a:extLst>
              <a:ext uri="{FF2B5EF4-FFF2-40B4-BE49-F238E27FC236}">
                <a16:creationId xmlns:a16="http://schemas.microsoft.com/office/drawing/2014/main" id="{E26898AF-7A03-F140-B7B4-6BF59FD40A8E}"/>
              </a:ext>
            </a:extLst>
          </p:cNvPr>
          <p:cNvSpPr>
            <a:spLocks noGrp="1"/>
          </p:cNvSpPr>
          <p:nvPr>
            <p:ph type="body" sz="quarter" idx="11"/>
          </p:nvPr>
        </p:nvSpPr>
        <p:spPr>
          <a:xfrm>
            <a:off x="5251698" y="1648990"/>
            <a:ext cx="5686247" cy="456637"/>
          </a:xfrm>
        </p:spPr>
        <p:txBody>
          <a:bodyPr/>
          <a:lstStyle/>
          <a:p>
            <a:pPr lvl="0">
              <a:lnSpc>
                <a:spcPct val="100000"/>
              </a:lnSpc>
            </a:pPr>
            <a:r>
              <a:rPr lang="en-US" sz="1400" dirty="0">
                <a:solidFill>
                  <a:srgbClr val="717171"/>
                </a:solidFill>
                <a:latin typeface="Montserrat" pitchFamily="2" charset="77"/>
              </a:rPr>
              <a:t>Each step of this blueprint is accompanied by supporting deliverables to help you accomplish your goals:</a:t>
            </a:r>
          </a:p>
          <a:p>
            <a:endParaRPr lang="en-US" sz="1800" dirty="0">
              <a:solidFill>
                <a:srgbClr val="F17A26"/>
              </a:solidFill>
            </a:endParaRPr>
          </a:p>
        </p:txBody>
      </p:sp>
      <p:sp>
        <p:nvSpPr>
          <p:cNvPr id="4" name="Title 3">
            <a:extLst>
              <a:ext uri="{FF2B5EF4-FFF2-40B4-BE49-F238E27FC236}">
                <a16:creationId xmlns:a16="http://schemas.microsoft.com/office/drawing/2014/main" id="{58FD480F-D98C-5C4A-9642-E63AD86D3330}"/>
              </a:ext>
            </a:extLst>
          </p:cNvPr>
          <p:cNvSpPr>
            <a:spLocks noGrp="1"/>
          </p:cNvSpPr>
          <p:nvPr>
            <p:ph type="title"/>
          </p:nvPr>
        </p:nvSpPr>
        <p:spPr/>
        <p:txBody>
          <a:bodyPr/>
          <a:lstStyle/>
          <a:p>
            <a:r>
              <a:rPr lang="en-CA" dirty="0"/>
              <a:t>Blueprint deliverables</a:t>
            </a:r>
            <a:endParaRPr lang="en-US" dirty="0"/>
          </a:p>
        </p:txBody>
      </p:sp>
      <p:sp>
        <p:nvSpPr>
          <p:cNvPr id="10" name="Text Placeholder 6">
            <a:extLst>
              <a:ext uri="{FF2B5EF4-FFF2-40B4-BE49-F238E27FC236}">
                <a16:creationId xmlns:a16="http://schemas.microsoft.com/office/drawing/2014/main" id="{082B9CCD-7DA0-4B2D-BFEC-F2E76798C491}"/>
              </a:ext>
            </a:extLst>
          </p:cNvPr>
          <p:cNvSpPr txBox="1">
            <a:spLocks/>
          </p:cNvSpPr>
          <p:nvPr/>
        </p:nvSpPr>
        <p:spPr>
          <a:xfrm>
            <a:off x="768605" y="637548"/>
            <a:ext cx="2719267" cy="456578"/>
          </a:xfrm>
          <a:prstGeom prst="rect">
            <a:avLst/>
          </a:prstGeom>
        </p:spPr>
        <p:txBody>
          <a:bodyPr lIns="0" tIns="0" rIns="0" bIns="0">
            <a:noAutofit/>
          </a:bodyPr>
          <a:lstStyle>
            <a:lvl1pPr marL="0" indent="0" algn="l" defTabSz="914400" rtl="0" eaLnBrk="1" latinLnBrk="0" hangingPunct="1">
              <a:lnSpc>
                <a:spcPct val="110000"/>
              </a:lnSpc>
              <a:spcBef>
                <a:spcPts val="1000"/>
              </a:spcBef>
              <a:buFont typeface="Arial" panose="020B0604020202020204" pitchFamily="34" charset="0"/>
              <a:buNone/>
              <a:defRPr sz="2000" b="0" i="0" kern="1200">
                <a:solidFill>
                  <a:srgbClr val="848585"/>
                </a:solidFill>
                <a:latin typeface="Montserrat SemiBold"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bg1"/>
                </a:solidFill>
              </a:rPr>
              <a:t>Key deliverable</a:t>
            </a:r>
            <a:r>
              <a:rPr lang="en-US" dirty="0">
                <a:solidFill>
                  <a:schemeClr val="bg1"/>
                </a:solidFill>
              </a:rPr>
              <a:t>:</a:t>
            </a:r>
          </a:p>
        </p:txBody>
      </p:sp>
      <p:sp>
        <p:nvSpPr>
          <p:cNvPr id="29" name="Rectangle 28">
            <a:extLst>
              <a:ext uri="{FF2B5EF4-FFF2-40B4-BE49-F238E27FC236}">
                <a16:creationId xmlns:a16="http://schemas.microsoft.com/office/drawing/2014/main" id="{EF584645-5E2C-4554-AC9F-77DC7EE720BE}"/>
              </a:ext>
            </a:extLst>
          </p:cNvPr>
          <p:cNvSpPr/>
          <p:nvPr/>
        </p:nvSpPr>
        <p:spPr>
          <a:xfrm>
            <a:off x="552218" y="2647930"/>
            <a:ext cx="3152043" cy="738664"/>
          </a:xfrm>
          <a:prstGeom prst="rect">
            <a:avLst/>
          </a:prstGeom>
        </p:spPr>
        <p:txBody>
          <a:bodyPr wrap="square">
            <a:spAutoFit/>
          </a:bodyPr>
          <a:lstStyle/>
          <a:p>
            <a:pPr defTabSz="554437"/>
            <a:r>
              <a:rPr lang="en-US" sz="1400" dirty="0">
                <a:solidFill>
                  <a:srgbClr val="FFFFFF"/>
                </a:solidFill>
                <a:latin typeface="Montserrat" panose="00000500000000000000" pitchFamily="2" charset="0"/>
              </a:rPr>
              <a:t>Create your roadmap to communicate the path to your design practice</a:t>
            </a:r>
            <a:endParaRPr lang="en-CA" sz="1400" dirty="0">
              <a:solidFill>
                <a:srgbClr val="FFFFFF"/>
              </a:solidFill>
              <a:latin typeface="Montserrat" panose="00000500000000000000" pitchFamily="2" charset="0"/>
            </a:endParaRPr>
          </a:p>
        </p:txBody>
      </p:sp>
      <p:pic>
        <p:nvPicPr>
          <p:cNvPr id="30" name="Picture 29">
            <a:extLst>
              <a:ext uri="{FF2B5EF4-FFF2-40B4-BE49-F238E27FC236}">
                <a16:creationId xmlns:a16="http://schemas.microsoft.com/office/drawing/2014/main" id="{3030017B-7D60-48A7-95E8-B8132DA2DE7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16776" y="1234589"/>
            <a:ext cx="634834" cy="634834"/>
          </a:xfrm>
          <a:prstGeom prst="rect">
            <a:avLst/>
          </a:prstGeom>
        </p:spPr>
      </p:pic>
      <p:sp>
        <p:nvSpPr>
          <p:cNvPr id="31" name="TextBox 30">
            <a:extLst>
              <a:ext uri="{FF2B5EF4-FFF2-40B4-BE49-F238E27FC236}">
                <a16:creationId xmlns:a16="http://schemas.microsoft.com/office/drawing/2014/main" id="{5891C79E-7977-4273-B86A-623CEC9EC3AC}"/>
              </a:ext>
            </a:extLst>
          </p:cNvPr>
          <p:cNvSpPr txBox="1"/>
          <p:nvPr/>
        </p:nvSpPr>
        <p:spPr>
          <a:xfrm>
            <a:off x="674559" y="1934787"/>
            <a:ext cx="2719267" cy="553998"/>
          </a:xfrm>
          <a:prstGeom prst="rect">
            <a:avLst/>
          </a:prstGeom>
        </p:spPr>
        <p:txBody>
          <a:bodyPr vert="horz" wrap="square" lIns="0" tIns="0" rIns="0" bIns="0" rtlCol="0">
            <a:spAutoFit/>
          </a:bodyPr>
          <a:lstStyle/>
          <a:p>
            <a:pPr marL="289888" marR="242927" lvl="1" algn="ctr" defTabSz="554382">
              <a:spcBef>
                <a:spcPts val="55"/>
              </a:spcBef>
            </a:pPr>
            <a:r>
              <a:rPr lang="en-US" b="1" spc="-30" dirty="0">
                <a:solidFill>
                  <a:schemeClr val="bg1"/>
                </a:solidFill>
                <a:latin typeface="Montserrat" pitchFamily="2" charset="77"/>
                <a:cs typeface="Arial Narrow"/>
                <a:hlinkClick r:id="rId3">
                  <a:extLst>
                    <a:ext uri="{A12FA001-AC4F-418D-AE19-62706E023703}">
                      <ahyp:hlinkClr xmlns:ahyp="http://schemas.microsoft.com/office/drawing/2018/hyperlinkcolor" val="tx"/>
                    </a:ext>
                  </a:extLst>
                </a:hlinkClick>
              </a:rPr>
              <a:t>User Experience Practice Roadmap</a:t>
            </a:r>
            <a:endParaRPr lang="en-US" b="1" spc="-30" dirty="0">
              <a:solidFill>
                <a:schemeClr val="bg1"/>
              </a:solidFill>
              <a:latin typeface="Montserrat" pitchFamily="2" charset="77"/>
              <a:cs typeface="Arial Narrow"/>
            </a:endParaRPr>
          </a:p>
        </p:txBody>
      </p:sp>
      <p:pic>
        <p:nvPicPr>
          <p:cNvPr id="5" name="Picture 4">
            <a:extLst>
              <a:ext uri="{FF2B5EF4-FFF2-40B4-BE49-F238E27FC236}">
                <a16:creationId xmlns:a16="http://schemas.microsoft.com/office/drawing/2014/main" id="{F59BA0D6-5DD3-467A-89BC-A8BBEB3E9D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11392" y="3130111"/>
            <a:ext cx="2999021" cy="1690709"/>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3FC1F40A-DBCC-477A-93C6-1A9A7CB19D6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55358" y="2841303"/>
            <a:ext cx="3002615" cy="1690710"/>
          </a:xfrm>
          <a:prstGeom prst="rect">
            <a:avLst/>
          </a:prstGeom>
          <a:effectLst>
            <a:outerShdw blurRad="50800" dist="38100" dir="2700000" algn="tl" rotWithShape="0">
              <a:prstClr val="black">
                <a:alpha val="40000"/>
              </a:prstClr>
            </a:outerShdw>
          </a:effectLst>
        </p:spPr>
      </p:pic>
      <p:grpSp>
        <p:nvGrpSpPr>
          <p:cNvPr id="20" name="Group 19">
            <a:extLst>
              <a:ext uri="{FF2B5EF4-FFF2-40B4-BE49-F238E27FC236}">
                <a16:creationId xmlns:a16="http://schemas.microsoft.com/office/drawing/2014/main" id="{AB56BC92-A8F6-4617-88F3-627DB3CC6EED}"/>
              </a:ext>
            </a:extLst>
          </p:cNvPr>
          <p:cNvGrpSpPr/>
          <p:nvPr/>
        </p:nvGrpSpPr>
        <p:grpSpPr>
          <a:xfrm>
            <a:off x="4812513" y="2714351"/>
            <a:ext cx="2342845" cy="2107087"/>
            <a:chOff x="4644346" y="3483197"/>
            <a:chExt cx="2343150" cy="2107361"/>
          </a:xfrm>
        </p:grpSpPr>
        <p:sp>
          <p:nvSpPr>
            <p:cNvPr id="21" name="TextBox 20">
              <a:extLst>
                <a:ext uri="{FF2B5EF4-FFF2-40B4-BE49-F238E27FC236}">
                  <a16:creationId xmlns:a16="http://schemas.microsoft.com/office/drawing/2014/main" id="{1A48D843-27E4-4AFA-9F3E-B677B710EFEF}"/>
                </a:ext>
              </a:extLst>
            </p:cNvPr>
            <p:cNvSpPr txBox="1"/>
            <p:nvPr/>
          </p:nvSpPr>
          <p:spPr>
            <a:xfrm>
              <a:off x="4644346" y="4135733"/>
              <a:ext cx="2343150" cy="430943"/>
            </a:xfrm>
            <a:prstGeom prst="rect">
              <a:avLst/>
            </a:prstGeom>
          </p:spPr>
          <p:txBody>
            <a:bodyPr vert="horz" wrap="square" lIns="0" tIns="0" rIns="0" bIns="0" rtlCol="0">
              <a:spAutoFit/>
            </a:bodyPr>
            <a:lstStyle/>
            <a:p>
              <a:pPr marL="289917" marR="242951" lvl="1" algn="ctr" defTabSz="554437">
                <a:spcBef>
                  <a:spcPts val="55"/>
                </a:spcBef>
              </a:pPr>
              <a:r>
                <a:rPr lang="en-US" sz="1400" spc="-30" dirty="0">
                  <a:solidFill>
                    <a:srgbClr val="2576B7"/>
                  </a:solidFill>
                  <a:latin typeface="Montserrat" pitchFamily="2" charset="77"/>
                  <a:hlinkClick r:id="rId6"/>
                </a:rPr>
                <a:t>Design Roadmap Workbook</a:t>
              </a:r>
              <a:endParaRPr lang="en-US" sz="1400" spc="-30" dirty="0">
                <a:solidFill>
                  <a:srgbClr val="2576B7"/>
                </a:solidFill>
                <a:latin typeface="Montserrat" pitchFamily="2" charset="77"/>
              </a:endParaRPr>
            </a:p>
          </p:txBody>
        </p:sp>
        <p:sp>
          <p:nvSpPr>
            <p:cNvPr id="22" name="Text Placeholder 7">
              <a:extLst>
                <a:ext uri="{FF2B5EF4-FFF2-40B4-BE49-F238E27FC236}">
                  <a16:creationId xmlns:a16="http://schemas.microsoft.com/office/drawing/2014/main" id="{E974D082-242C-4837-8F02-B64444859BBE}"/>
                </a:ext>
              </a:extLst>
            </p:cNvPr>
            <p:cNvSpPr txBox="1">
              <a:spLocks/>
            </p:cNvSpPr>
            <p:nvPr/>
          </p:nvSpPr>
          <p:spPr>
            <a:xfrm>
              <a:off x="4971831" y="4902977"/>
              <a:ext cx="1813302" cy="687581"/>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US" sz="1100" dirty="0">
                  <a:ea typeface="Roboto Condensed Light" panose="02000000000000000000" pitchFamily="2" charset="0"/>
                </a:rPr>
                <a:t>Record the results from the exercises to help you define, detail, and make your design practice vision a reality.</a:t>
              </a:r>
            </a:p>
          </p:txBody>
        </p:sp>
        <p:pic>
          <p:nvPicPr>
            <p:cNvPr id="23" name="Picture 22">
              <a:extLst>
                <a:ext uri="{FF2B5EF4-FFF2-40B4-BE49-F238E27FC236}">
                  <a16:creationId xmlns:a16="http://schemas.microsoft.com/office/drawing/2014/main" id="{DF605D14-BAB2-4243-857E-5CEC2A2882C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511513" y="3483197"/>
              <a:ext cx="635000" cy="635000"/>
            </a:xfrm>
            <a:prstGeom prst="rect">
              <a:avLst/>
            </a:prstGeom>
          </p:spPr>
        </p:pic>
      </p:grpSp>
      <p:grpSp>
        <p:nvGrpSpPr>
          <p:cNvPr id="28" name="Group 27">
            <a:extLst>
              <a:ext uri="{FF2B5EF4-FFF2-40B4-BE49-F238E27FC236}">
                <a16:creationId xmlns:a16="http://schemas.microsoft.com/office/drawing/2014/main" id="{F31E9BDC-FF9C-4E78-88CD-20A99DE27312}"/>
              </a:ext>
            </a:extLst>
          </p:cNvPr>
          <p:cNvGrpSpPr/>
          <p:nvPr/>
        </p:nvGrpSpPr>
        <p:grpSpPr>
          <a:xfrm>
            <a:off x="572614" y="3676448"/>
            <a:ext cx="3435459" cy="2142143"/>
            <a:chOff x="572614" y="3676448"/>
            <a:chExt cx="3435459" cy="2142143"/>
          </a:xfrm>
        </p:grpSpPr>
        <p:pic>
          <p:nvPicPr>
            <p:cNvPr id="35" name="Picture 34">
              <a:extLst>
                <a:ext uri="{FF2B5EF4-FFF2-40B4-BE49-F238E27FC236}">
                  <a16:creationId xmlns:a16="http://schemas.microsoft.com/office/drawing/2014/main" id="{D398CB54-F0BE-4E83-B5D3-8628043D620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97931" y="4231474"/>
              <a:ext cx="2810142" cy="1587117"/>
            </a:xfrm>
            <a:prstGeom prst="rect">
              <a:avLst/>
            </a:prstGeom>
          </p:spPr>
        </p:pic>
        <p:pic>
          <p:nvPicPr>
            <p:cNvPr id="36" name="Picture 35">
              <a:extLst>
                <a:ext uri="{FF2B5EF4-FFF2-40B4-BE49-F238E27FC236}">
                  <a16:creationId xmlns:a16="http://schemas.microsoft.com/office/drawing/2014/main" id="{B0F4BEC1-915C-4494-B313-F291E56FEFD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96621" y="3985811"/>
              <a:ext cx="2835343" cy="1590311"/>
            </a:xfrm>
            <a:prstGeom prst="rect">
              <a:avLst/>
            </a:prstGeom>
          </p:spPr>
        </p:pic>
        <p:pic>
          <p:nvPicPr>
            <p:cNvPr id="37" name="Picture 36">
              <a:extLst>
                <a:ext uri="{FF2B5EF4-FFF2-40B4-BE49-F238E27FC236}">
                  <a16:creationId xmlns:a16="http://schemas.microsoft.com/office/drawing/2014/main" id="{81B5ABF5-930C-4049-AB55-8BD5767CAE76}"/>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572614" y="3676448"/>
              <a:ext cx="2808678" cy="1572456"/>
            </a:xfrm>
            <a:prstGeom prst="rect">
              <a:avLst/>
            </a:prstGeom>
          </p:spPr>
        </p:pic>
      </p:grpSp>
      <p:sp>
        <p:nvSpPr>
          <p:cNvPr id="2" name="Slide Number Placeholder 1">
            <a:extLst>
              <a:ext uri="{FF2B5EF4-FFF2-40B4-BE49-F238E27FC236}">
                <a16:creationId xmlns:a16="http://schemas.microsoft.com/office/drawing/2014/main" id="{9467B928-D464-4767-8187-C5C4D5CD2786}"/>
              </a:ext>
            </a:extLst>
          </p:cNvPr>
          <p:cNvSpPr>
            <a:spLocks noGrp="1"/>
          </p:cNvSpPr>
          <p:nvPr>
            <p:ph type="sldNum" sz="quarter" idx="10"/>
          </p:nvPr>
        </p:nvSpPr>
        <p:spPr/>
        <p:txBody>
          <a:bodyPr/>
          <a:lstStyle/>
          <a:p>
            <a:pPr marL="7700">
              <a:spcBef>
                <a:spcPts val="161"/>
              </a:spcBef>
              <a:tabLst>
                <a:tab pos="1309472" algn="l"/>
              </a:tabLst>
            </a:pPr>
            <a:r>
              <a:rPr lang="en-CA" dirty="0"/>
              <a:t>Info-Tech Research Group   |   </a:t>
            </a:r>
            <a:fld id="{81D60167-4931-47E6-BA6A-407CBD079E47}" type="slidenum">
              <a:rPr smtClean="0">
                <a:cs typeface="Arial" panose="020B0604020202020204" pitchFamily="34" charset="0"/>
              </a:rPr>
              <a:pPr marL="7700">
                <a:spcBef>
                  <a:spcPts val="161"/>
                </a:spcBef>
                <a:tabLst>
                  <a:tab pos="1309472" algn="l"/>
                </a:tabLst>
              </a:pPr>
              <a:t>15</a:t>
            </a:fld>
            <a:endParaRPr dirty="0">
              <a:cs typeface="Arial" panose="020B0604020202020204" pitchFamily="34" charset="0"/>
            </a:endParaRPr>
          </a:p>
        </p:txBody>
      </p:sp>
    </p:spTree>
    <p:extLst>
      <p:ext uri="{BB962C8B-B14F-4D97-AF65-F5344CB8AC3E}">
        <p14:creationId xmlns:p14="http://schemas.microsoft.com/office/powerpoint/2010/main" val="1254192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6E4D5F8-CB1C-42FD-B1F8-7EC79BF06F8E}"/>
              </a:ext>
            </a:extLst>
          </p:cNvPr>
          <p:cNvSpPr>
            <a:spLocks noGrp="1"/>
          </p:cNvSpPr>
          <p:nvPr>
            <p:ph type="sldNum" sz="quarter" idx="10"/>
          </p:nvPr>
        </p:nvSpPr>
        <p:spPr/>
        <p:txBody>
          <a:bodyPr/>
          <a:lstStyle/>
          <a:p>
            <a:pPr marL="7700">
              <a:spcBef>
                <a:spcPts val="161"/>
              </a:spcBef>
              <a:tabLst>
                <a:tab pos="1309472" algn="l"/>
              </a:tabLst>
            </a:pPr>
            <a:r>
              <a:rPr lang="en-CA" dirty="0"/>
              <a:t>Info-Tech Research Group   |   </a:t>
            </a:r>
            <a:fld id="{81D60167-4931-47E6-BA6A-407CBD079E47}" type="slidenum">
              <a:rPr smtClean="0">
                <a:cs typeface="Arial" panose="020B0604020202020204" pitchFamily="34" charset="0"/>
              </a:rPr>
              <a:pPr marL="7700">
                <a:spcBef>
                  <a:spcPts val="161"/>
                </a:spcBef>
                <a:tabLst>
                  <a:tab pos="1309472" algn="l"/>
                </a:tabLst>
              </a:pPr>
              <a:t>16</a:t>
            </a:fld>
            <a:endParaRPr dirty="0">
              <a:cs typeface="Arial" panose="020B0604020202020204" pitchFamily="34" charset="0"/>
            </a:endParaRPr>
          </a:p>
        </p:txBody>
      </p:sp>
    </p:spTree>
    <p:extLst>
      <p:ext uri="{BB962C8B-B14F-4D97-AF65-F5344CB8AC3E}">
        <p14:creationId xmlns:p14="http://schemas.microsoft.com/office/powerpoint/2010/main" val="1933762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D383AB38-FA35-4D14-B357-1289235E2CF2}"/>
              </a:ext>
            </a:extLst>
          </p:cNvPr>
          <p:cNvSpPr/>
          <p:nvPr>
            <p:custDataLst>
              <p:tags r:id="rId1"/>
            </p:custDataLst>
          </p:nvPr>
        </p:nvSpPr>
        <p:spPr>
          <a:xfrm>
            <a:off x="9161569" y="448"/>
            <a:ext cx="3030432" cy="6857106"/>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382"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dirty="0">
              <a:ln>
                <a:noFill/>
              </a:ln>
              <a:solidFill>
                <a:srgbClr val="1E5E92"/>
              </a:solidFill>
              <a:effectLst/>
              <a:uLnTx/>
              <a:uFillTx/>
              <a:latin typeface="Roboto Condensed Light" panose="02000000000000000000" pitchFamily="2" charset="0"/>
              <a:ea typeface="+mn-ea"/>
              <a:cs typeface="+mn-cs"/>
            </a:endParaRPr>
          </a:p>
        </p:txBody>
      </p:sp>
      <p:sp>
        <p:nvSpPr>
          <p:cNvPr id="2" name="Slide Number Placeholder 1">
            <a:extLst>
              <a:ext uri="{FF2B5EF4-FFF2-40B4-BE49-F238E27FC236}">
                <a16:creationId xmlns:a16="http://schemas.microsoft.com/office/drawing/2014/main" id="{C97A6139-8636-49C9-AC94-29F3DD54AD18}"/>
              </a:ext>
            </a:extLst>
          </p:cNvPr>
          <p:cNvSpPr txBox="1">
            <a:spLocks/>
          </p:cNvSpPr>
          <p:nvPr>
            <p:custDataLst>
              <p:tags r:id="rId2"/>
            </p:custDataLst>
          </p:nvPr>
        </p:nvSpPr>
        <p:spPr>
          <a:xfrm>
            <a:off x="9647888" y="6453460"/>
            <a:ext cx="2240122" cy="121236"/>
          </a:xfrm>
          <a:prstGeom prst="rect">
            <a:avLst/>
          </a:prstGeom>
        </p:spPr>
        <p:txBody>
          <a:bodyPr/>
          <a:ls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pPr marL="7699" marR="0" lvl="0" indent="0" algn="r" defTabSz="914309" rtl="0" eaLnBrk="1" fontAlgn="auto" latinLnBrk="0" hangingPunct="1">
              <a:lnSpc>
                <a:spcPct val="100000"/>
              </a:lnSpc>
              <a:spcBef>
                <a:spcPts val="161"/>
              </a:spcBef>
              <a:spcAft>
                <a:spcPts val="0"/>
              </a:spcAft>
              <a:buClrTx/>
              <a:buSzTx/>
              <a:buFontTx/>
              <a:buNone/>
              <a:tabLst>
                <a:tab pos="1309341" algn="l"/>
              </a:tabLst>
              <a:defRPr/>
            </a:pPr>
            <a:r>
              <a:rPr kumimoji="0" lang="en-CA" sz="788" b="0" i="0" u="none" strike="noStrike" kern="1200" cap="none" spc="-18" normalizeH="0" baseline="0" noProof="0" dirty="0">
                <a:ln>
                  <a:noFill/>
                </a:ln>
                <a:solidFill>
                  <a:srgbClr val="FFFFFF"/>
                </a:solidFill>
                <a:effectLst/>
                <a:uLnTx/>
                <a:uFillTx/>
                <a:latin typeface="Exo" pitchFamily="2" charset="77"/>
                <a:ea typeface="+mn-ea"/>
                <a:cs typeface="Arial"/>
              </a:rPr>
              <a:t>Info-</a:t>
            </a:r>
            <a:r>
              <a:rPr kumimoji="0" lang="en-CA" sz="788" b="0" i="0" u="none" strike="noStrike" kern="1200" cap="none" spc="-103" normalizeH="0" baseline="0" noProof="0" dirty="0">
                <a:ln>
                  <a:noFill/>
                </a:ln>
                <a:solidFill>
                  <a:srgbClr val="FFFFFF"/>
                </a:solidFill>
                <a:effectLst/>
                <a:uLnTx/>
                <a:uFillTx/>
                <a:latin typeface="Exo" pitchFamily="2" charset="77"/>
                <a:ea typeface="+mn-ea"/>
                <a:cs typeface="Arial"/>
              </a:rPr>
              <a:t>T</a:t>
            </a:r>
            <a:r>
              <a:rPr kumimoji="0" lang="en-CA" sz="788" b="0" i="0" u="none" strike="noStrike" kern="1200" cap="none" spc="-15" normalizeH="0" baseline="0" noProof="0" dirty="0">
                <a:ln>
                  <a:noFill/>
                </a:ln>
                <a:solidFill>
                  <a:srgbClr val="FFFFFF"/>
                </a:solidFill>
                <a:effectLst/>
                <a:uLnTx/>
                <a:uFillTx/>
                <a:latin typeface="Exo" pitchFamily="2" charset="77"/>
                <a:ea typeface="+mn-ea"/>
                <a:cs typeface="Arial"/>
              </a:rPr>
              <a:t>ec</a:t>
            </a:r>
            <a:r>
              <a:rPr kumimoji="0" lang="en-CA" sz="788" b="0" i="0" u="none" strike="noStrike" kern="1200" cap="none" spc="6" normalizeH="0" baseline="0" noProof="0" dirty="0">
                <a:ln>
                  <a:noFill/>
                </a:ln>
                <a:solidFill>
                  <a:srgbClr val="FFFFFF"/>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FFFFFF"/>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FFFFFF"/>
                </a:solidFill>
                <a:effectLst/>
                <a:uLnTx/>
                <a:uFillTx/>
                <a:latin typeface="Exo" pitchFamily="2" charset="77"/>
                <a:ea typeface="+mn-ea"/>
                <a:cs typeface="Arial"/>
              </a:rPr>
              <a:t>Researc</a:t>
            </a:r>
            <a:r>
              <a:rPr kumimoji="0" lang="en-CA" sz="788" b="0" i="0" u="none" strike="noStrike" kern="1200" cap="none" spc="6" normalizeH="0" baseline="0" noProof="0" dirty="0">
                <a:ln>
                  <a:noFill/>
                </a:ln>
                <a:solidFill>
                  <a:srgbClr val="FFFFFF"/>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FFFFFF"/>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FFFFFF"/>
                </a:solidFill>
                <a:effectLst/>
                <a:uLnTx/>
                <a:uFillTx/>
                <a:latin typeface="Exo" pitchFamily="2" charset="77"/>
                <a:ea typeface="+mn-ea"/>
                <a:cs typeface="Arial"/>
              </a:rPr>
              <a:t>Grou</a:t>
            </a:r>
            <a:r>
              <a:rPr kumimoji="0" lang="en-CA" sz="788" b="0" i="0" u="none" strike="noStrike" kern="1200" cap="none" spc="6" normalizeH="0" baseline="0" noProof="0" dirty="0">
                <a:ln>
                  <a:noFill/>
                </a:ln>
                <a:solidFill>
                  <a:srgbClr val="FFFFFF"/>
                </a:solidFill>
                <a:effectLst/>
                <a:uLnTx/>
                <a:uFillTx/>
                <a:latin typeface="Exo" pitchFamily="2" charset="77"/>
                <a:ea typeface="+mn-ea"/>
                <a:cs typeface="Arial"/>
              </a:rPr>
              <a:t>p   |   </a:t>
            </a:r>
            <a:fld id="{81D60167-4931-47E6-BA6A-407CBD079E47}" type="slidenum">
              <a:rPr kumimoji="0" sz="788" b="0" i="0" u="none" strike="noStrike" kern="1200" cap="none" spc="6" normalizeH="0" baseline="0" noProof="0">
                <a:ln>
                  <a:noFill/>
                </a:ln>
                <a:solidFill>
                  <a:srgbClr val="FFFFFF"/>
                </a:solidFill>
                <a:effectLst/>
                <a:uLnTx/>
                <a:uFillTx/>
                <a:latin typeface="Exo" pitchFamily="2" charset="77"/>
                <a:ea typeface="+mn-ea"/>
                <a:cs typeface="Arial" panose="020B0604020202020204" pitchFamily="34" charset="0"/>
              </a:rPr>
              <a:pPr marL="7699" marR="0" lvl="0" indent="0" algn="r" defTabSz="914309" rtl="0" eaLnBrk="1" fontAlgn="auto" latinLnBrk="0" hangingPunct="1">
                <a:lnSpc>
                  <a:spcPct val="100000"/>
                </a:lnSpc>
                <a:spcBef>
                  <a:spcPts val="161"/>
                </a:spcBef>
                <a:spcAft>
                  <a:spcPts val="0"/>
                </a:spcAft>
                <a:buClrTx/>
                <a:buSzTx/>
                <a:buFontTx/>
                <a:buNone/>
                <a:tabLst>
                  <a:tab pos="1309341" algn="l"/>
                </a:tabLst>
                <a:defRPr/>
              </a:pPr>
              <a:t>17</a:t>
            </a:fld>
            <a:endParaRPr kumimoji="0" sz="788" b="0" i="0" u="none" strike="noStrike" kern="1200" cap="none" spc="6" normalizeH="0" baseline="0" noProof="0" dirty="0">
              <a:ln>
                <a:noFill/>
              </a:ln>
              <a:solidFill>
                <a:srgbClr val="FFFFFF"/>
              </a:solidFill>
              <a:effectLst/>
              <a:uLnTx/>
              <a:uFillTx/>
              <a:latin typeface="Exo" pitchFamily="2" charset="77"/>
              <a:ea typeface="+mn-ea"/>
              <a:cs typeface="Arial" panose="020B0604020202020204" pitchFamily="34" charset="0"/>
            </a:endParaRPr>
          </a:p>
        </p:txBody>
      </p:sp>
      <p:sp>
        <p:nvSpPr>
          <p:cNvPr id="3" name="Title 2">
            <a:extLst>
              <a:ext uri="{FF2B5EF4-FFF2-40B4-BE49-F238E27FC236}">
                <a16:creationId xmlns:a16="http://schemas.microsoft.com/office/drawing/2014/main" id="{4A3FF544-102B-48E8-9033-F9A7D5C60557}"/>
              </a:ext>
            </a:extLst>
          </p:cNvPr>
          <p:cNvSpPr txBox="1">
            <a:spLocks/>
          </p:cNvSpPr>
          <p:nvPr>
            <p:custDataLst>
              <p:tags r:id="rId3"/>
            </p:custDataLst>
          </p:nvPr>
        </p:nvSpPr>
        <p:spPr>
          <a:xfrm>
            <a:off x="354809" y="530777"/>
            <a:ext cx="6673606" cy="1129894"/>
          </a:xfrm>
          <a:prstGeom prst="rect">
            <a:avLst/>
          </a:prstGeom>
        </p:spPr>
        <p:txBody>
          <a:bodyPr/>
          <a:lstStyle>
            <a:lvl1pPr algn="l" defTabSz="914400" rtl="0" eaLnBrk="1" latinLnBrk="0" hangingPunct="1">
              <a:lnSpc>
                <a:spcPct val="90000"/>
              </a:lnSpc>
              <a:spcBef>
                <a:spcPct val="0"/>
              </a:spcBef>
              <a:buNone/>
              <a:defRPr sz="4000" b="0" i="0" kern="1200">
                <a:solidFill>
                  <a:srgbClr val="717171"/>
                </a:solidFill>
                <a:latin typeface="Montserrat SemiBold" pitchFamily="2" charset="77"/>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717171"/>
                </a:solidFill>
                <a:effectLst/>
                <a:uLnTx/>
                <a:uFillTx/>
                <a:latin typeface="Montserrat SemiBold" pitchFamily="2" charset="77"/>
                <a:ea typeface="+mj-ea"/>
                <a:cs typeface="Arial" panose="020B0604020202020204" pitchFamily="34" charset="0"/>
              </a:rPr>
              <a:t>Guided Implementation</a:t>
            </a:r>
            <a:endParaRPr kumimoji="0" lang="en-CA" sz="4000" b="0" i="0" u="none" strike="noStrike" kern="1200" cap="none" spc="0" normalizeH="0" baseline="0" noProof="0" dirty="0">
              <a:ln>
                <a:noFill/>
              </a:ln>
              <a:solidFill>
                <a:srgbClr val="717171"/>
              </a:solidFill>
              <a:effectLst/>
              <a:uLnTx/>
              <a:uFillTx/>
              <a:latin typeface="Montserrat SemiBold" pitchFamily="2" charset="77"/>
              <a:ea typeface="+mj-ea"/>
              <a:cs typeface="Arial" panose="020B0604020202020204" pitchFamily="34" charset="0"/>
            </a:endParaRPr>
          </a:p>
        </p:txBody>
      </p:sp>
      <p:sp>
        <p:nvSpPr>
          <p:cNvPr id="4" name="Text Placeholder 3">
            <a:extLst>
              <a:ext uri="{FF2B5EF4-FFF2-40B4-BE49-F238E27FC236}">
                <a16:creationId xmlns:a16="http://schemas.microsoft.com/office/drawing/2014/main" id="{F73541B2-A2ED-44E7-838B-967AFBDA9C3D}"/>
              </a:ext>
            </a:extLst>
          </p:cNvPr>
          <p:cNvSpPr txBox="1">
            <a:spLocks/>
          </p:cNvSpPr>
          <p:nvPr>
            <p:custDataLst>
              <p:tags r:id="rId4"/>
            </p:custDataLst>
          </p:nvPr>
        </p:nvSpPr>
        <p:spPr>
          <a:xfrm>
            <a:off x="354807" y="1230382"/>
            <a:ext cx="7460083" cy="6698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494949"/>
                </a:solidFill>
                <a:effectLst/>
                <a:uLnTx/>
                <a:uFillTx/>
                <a:latin typeface="Montserrat Light" panose="00000400000000000000" pitchFamily="2" charset="0"/>
                <a:ea typeface="+mn-ea"/>
                <a:cs typeface="+mn-cs"/>
              </a:rPr>
              <a:t>What does a typical GI on this topic look like?</a:t>
            </a:r>
            <a:endParaRPr kumimoji="0" lang="en-CA" sz="2000" b="0" i="0" u="none" strike="noStrike" kern="1200" cap="none" spc="0" normalizeH="0" baseline="0" noProof="0" dirty="0">
              <a:ln>
                <a:noFill/>
              </a:ln>
              <a:solidFill>
                <a:srgbClr val="494949"/>
              </a:solidFill>
              <a:effectLst/>
              <a:uLnTx/>
              <a:uFillTx/>
              <a:latin typeface="Montserrat Light" panose="00000400000000000000" pitchFamily="2" charset="0"/>
              <a:ea typeface="+mn-ea"/>
              <a:cs typeface="+mn-cs"/>
            </a:endParaRPr>
          </a:p>
        </p:txBody>
      </p:sp>
      <p:pic>
        <p:nvPicPr>
          <p:cNvPr id="5" name="Picture 4">
            <a:extLst>
              <a:ext uri="{FF2B5EF4-FFF2-40B4-BE49-F238E27FC236}">
                <a16:creationId xmlns:a16="http://schemas.microsoft.com/office/drawing/2014/main" id="{366A3DAB-D053-472C-9609-F2792872845E}"/>
              </a:ext>
            </a:extLst>
          </p:cNvPr>
          <p:cNvPicPr>
            <a:picLocks noChangeAspect="1"/>
          </p:cNvPicPr>
          <p:nvPr>
            <p:custDataLst>
              <p:tags r:id="rId5"/>
            </p:custDataLst>
          </p:nvPr>
        </p:nvPicPr>
        <p:blipFill>
          <a:blip r:embed="rId28" cstate="screen">
            <a:extLst>
              <a:ext uri="{28A0092B-C50C-407E-A947-70E740481C1C}">
                <a14:useLocalDpi xmlns:a14="http://schemas.microsoft.com/office/drawing/2010/main"/>
              </a:ext>
            </a:extLst>
          </a:blip>
          <a:stretch>
            <a:fillRect/>
          </a:stretch>
        </p:blipFill>
        <p:spPr>
          <a:xfrm>
            <a:off x="259800" y="3268474"/>
            <a:ext cx="520885" cy="520885"/>
          </a:xfrm>
          <a:prstGeom prst="rect">
            <a:avLst/>
          </a:prstGeom>
        </p:spPr>
      </p:pic>
      <p:graphicFrame>
        <p:nvGraphicFramePr>
          <p:cNvPr id="7" name="Diagram 6">
            <a:extLst>
              <a:ext uri="{FF2B5EF4-FFF2-40B4-BE49-F238E27FC236}">
                <a16:creationId xmlns:a16="http://schemas.microsoft.com/office/drawing/2014/main" id="{B8CCC49A-D6A3-43EE-9C49-CA6B950D6A07}"/>
              </a:ext>
            </a:extLst>
          </p:cNvPr>
          <p:cNvGraphicFramePr/>
          <p:nvPr>
            <p:custDataLst>
              <p:tags r:id="rId6"/>
            </p:custDataLst>
          </p:nvPr>
        </p:nvGraphicFramePr>
        <p:xfrm>
          <a:off x="309798" y="2092335"/>
          <a:ext cx="8645425" cy="1016060"/>
        </p:xfrm>
        <a:graphic>
          <a:graphicData uri="http://schemas.openxmlformats.org/drawingml/2006/diagram">
            <dgm:relIds xmlns:dgm="http://schemas.openxmlformats.org/drawingml/2006/diagram" xmlns:r="http://schemas.openxmlformats.org/officeDocument/2006/relationships" r:dm="rId29" r:lo="rId30" r:qs="rId31" r:cs="rId32"/>
          </a:graphicData>
        </a:graphic>
      </p:graphicFrame>
      <p:sp>
        <p:nvSpPr>
          <p:cNvPr id="8" name="Rectangle 7">
            <a:extLst>
              <a:ext uri="{FF2B5EF4-FFF2-40B4-BE49-F238E27FC236}">
                <a16:creationId xmlns:a16="http://schemas.microsoft.com/office/drawing/2014/main" id="{876C24BD-7B6E-4AFE-84D3-78440DEC4C54}"/>
              </a:ext>
            </a:extLst>
          </p:cNvPr>
          <p:cNvSpPr/>
          <p:nvPr>
            <p:custDataLst>
              <p:tags r:id="rId7"/>
            </p:custDataLst>
          </p:nvPr>
        </p:nvSpPr>
        <p:spPr>
          <a:xfrm>
            <a:off x="745688" y="3315424"/>
            <a:ext cx="1256641" cy="1169399"/>
          </a:xfrm>
          <a:prstGeom prst="rect">
            <a:avLst/>
          </a:prstGeom>
        </p:spPr>
        <p:txBody>
          <a:bodyPr wrap="square">
            <a:spAutoFit/>
          </a:bodyPr>
          <a:lstStyle/>
          <a:p>
            <a:pPr marL="0" marR="0" lvl="0" indent="0" algn="l" defTabSz="554382"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Call #1:</a:t>
            </a:r>
            <a:r>
              <a:rPr kumimoji="0" lang="en-US"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 Scope requirements, objectives, and your specific challenges. </a:t>
            </a:r>
          </a:p>
        </p:txBody>
      </p:sp>
      <p:pic>
        <p:nvPicPr>
          <p:cNvPr id="9" name="Picture 8">
            <a:extLst>
              <a:ext uri="{FF2B5EF4-FFF2-40B4-BE49-F238E27FC236}">
                <a16:creationId xmlns:a16="http://schemas.microsoft.com/office/drawing/2014/main" id="{C0706F1E-A435-4E93-8FC5-B8319B197A71}"/>
              </a:ext>
            </a:extLst>
          </p:cNvPr>
          <p:cNvPicPr>
            <a:picLocks noChangeAspect="1"/>
          </p:cNvPicPr>
          <p:nvPr>
            <p:custDataLst>
              <p:tags r:id="rId8"/>
            </p:custDataLst>
          </p:nvPr>
        </p:nvPicPr>
        <p:blipFill>
          <a:blip r:embed="rId28" cstate="screen">
            <a:extLst>
              <a:ext uri="{28A0092B-C50C-407E-A947-70E740481C1C}">
                <a14:useLocalDpi xmlns:a14="http://schemas.microsoft.com/office/drawing/2010/main"/>
              </a:ext>
            </a:extLst>
          </a:blip>
          <a:stretch>
            <a:fillRect/>
          </a:stretch>
        </p:blipFill>
        <p:spPr>
          <a:xfrm>
            <a:off x="2385203" y="3268474"/>
            <a:ext cx="520885" cy="520885"/>
          </a:xfrm>
          <a:prstGeom prst="rect">
            <a:avLst/>
          </a:prstGeom>
        </p:spPr>
      </p:pic>
      <p:sp>
        <p:nvSpPr>
          <p:cNvPr id="10" name="Rectangle 9">
            <a:extLst>
              <a:ext uri="{FF2B5EF4-FFF2-40B4-BE49-F238E27FC236}">
                <a16:creationId xmlns:a16="http://schemas.microsoft.com/office/drawing/2014/main" id="{0A3D6A72-FBE2-44C3-BB5A-FF3B8AE94F0A}"/>
              </a:ext>
            </a:extLst>
          </p:cNvPr>
          <p:cNvSpPr/>
          <p:nvPr>
            <p:custDataLst>
              <p:tags r:id="rId9"/>
            </p:custDataLst>
          </p:nvPr>
        </p:nvSpPr>
        <p:spPr>
          <a:xfrm>
            <a:off x="2871092" y="3315424"/>
            <a:ext cx="1280831" cy="1384995"/>
          </a:xfrm>
          <a:prstGeom prst="rect">
            <a:avLst/>
          </a:prstGeom>
        </p:spPr>
        <p:txBody>
          <a:bodyPr wrap="square">
            <a:spAutoFit/>
          </a:bodyPr>
          <a:lstStyle/>
          <a:p>
            <a:pPr marL="0" marR="0" lvl="0" indent="0" algn="l" defTabSz="554382"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Call #2:</a:t>
            </a:r>
            <a:r>
              <a:rPr kumimoji="0" lang="en-US"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 Identify goals – what the organization is trying to achieve through the practice.</a:t>
            </a:r>
          </a:p>
        </p:txBody>
      </p:sp>
      <p:sp>
        <p:nvSpPr>
          <p:cNvPr id="11" name="Rectangle 10">
            <a:extLst>
              <a:ext uri="{FF2B5EF4-FFF2-40B4-BE49-F238E27FC236}">
                <a16:creationId xmlns:a16="http://schemas.microsoft.com/office/drawing/2014/main" id="{821F6F67-AB2F-4087-9A7A-78D6B956A59F}"/>
              </a:ext>
            </a:extLst>
          </p:cNvPr>
          <p:cNvSpPr/>
          <p:nvPr>
            <p:custDataLst>
              <p:tags r:id="rId10"/>
            </p:custDataLst>
          </p:nvPr>
        </p:nvSpPr>
        <p:spPr>
          <a:xfrm>
            <a:off x="2871092" y="4636964"/>
            <a:ext cx="1117951" cy="954107"/>
          </a:xfrm>
          <a:prstGeom prst="rect">
            <a:avLst/>
          </a:prstGeom>
        </p:spPr>
        <p:txBody>
          <a:bodyPr wrap="square">
            <a:spAutoFit/>
          </a:bodyPr>
          <a:lstStyle/>
          <a:p>
            <a:pPr marL="0" marR="0" lvl="0" indent="0" algn="l" defTabSz="554382"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Call #3:</a:t>
            </a:r>
            <a:r>
              <a:rPr kumimoji="0" lang="en-US"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 Create vision and mission statements.</a:t>
            </a:r>
            <a:endParaRPr kumimoji="0" lang="en-CA"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endParaRPr>
          </a:p>
        </p:txBody>
      </p:sp>
      <p:cxnSp>
        <p:nvCxnSpPr>
          <p:cNvPr id="12" name="Straight Connector 11">
            <a:extLst>
              <a:ext uri="{FF2B5EF4-FFF2-40B4-BE49-F238E27FC236}">
                <a16:creationId xmlns:a16="http://schemas.microsoft.com/office/drawing/2014/main" id="{8BC4D908-63E3-4DF4-BF38-40DDD2D98765}"/>
              </a:ext>
            </a:extLst>
          </p:cNvPr>
          <p:cNvCxnSpPr>
            <a:stCxn id="9" idx="2"/>
            <a:endCxn id="13" idx="0"/>
          </p:cNvCxnSpPr>
          <p:nvPr>
            <p:custDataLst>
              <p:tags r:id="rId11"/>
            </p:custDataLst>
          </p:nvPr>
        </p:nvCxnSpPr>
        <p:spPr>
          <a:xfrm flipH="1">
            <a:off x="2637733" y="3789358"/>
            <a:ext cx="7911" cy="836165"/>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9D994C6C-B107-4965-8D1C-052FDFE2543D}"/>
              </a:ext>
            </a:extLst>
          </p:cNvPr>
          <p:cNvPicPr>
            <a:picLocks noChangeAspect="1"/>
          </p:cNvPicPr>
          <p:nvPr>
            <p:custDataLst>
              <p:tags r:id="rId12"/>
            </p:custDataLst>
          </p:nvPr>
        </p:nvPicPr>
        <p:blipFill>
          <a:blip r:embed="rId28" cstate="screen">
            <a:extLst>
              <a:ext uri="{28A0092B-C50C-407E-A947-70E740481C1C}">
                <a14:useLocalDpi xmlns:a14="http://schemas.microsoft.com/office/drawing/2010/main"/>
              </a:ext>
            </a:extLst>
          </a:blip>
          <a:stretch>
            <a:fillRect/>
          </a:stretch>
        </p:blipFill>
        <p:spPr>
          <a:xfrm>
            <a:off x="2377292" y="4625525"/>
            <a:ext cx="520885" cy="520885"/>
          </a:xfrm>
          <a:prstGeom prst="rect">
            <a:avLst/>
          </a:prstGeom>
        </p:spPr>
      </p:pic>
      <p:pic>
        <p:nvPicPr>
          <p:cNvPr id="14" name="Picture 13">
            <a:extLst>
              <a:ext uri="{FF2B5EF4-FFF2-40B4-BE49-F238E27FC236}">
                <a16:creationId xmlns:a16="http://schemas.microsoft.com/office/drawing/2014/main" id="{F3EADD81-E9B1-4D37-B4F5-B9C527649DDC}"/>
              </a:ext>
            </a:extLst>
          </p:cNvPr>
          <p:cNvPicPr>
            <a:picLocks noChangeAspect="1"/>
          </p:cNvPicPr>
          <p:nvPr>
            <p:custDataLst>
              <p:tags r:id="rId13"/>
            </p:custDataLst>
          </p:nvPr>
        </p:nvPicPr>
        <p:blipFill>
          <a:blip r:embed="rId28" cstate="screen">
            <a:extLst>
              <a:ext uri="{28A0092B-C50C-407E-A947-70E740481C1C}">
                <a14:useLocalDpi xmlns:a14="http://schemas.microsoft.com/office/drawing/2010/main"/>
              </a:ext>
            </a:extLst>
          </a:blip>
          <a:stretch>
            <a:fillRect/>
          </a:stretch>
        </p:blipFill>
        <p:spPr>
          <a:xfrm>
            <a:off x="4441311" y="3295465"/>
            <a:ext cx="520885" cy="520885"/>
          </a:xfrm>
          <a:prstGeom prst="rect">
            <a:avLst/>
          </a:prstGeom>
        </p:spPr>
      </p:pic>
      <p:sp>
        <p:nvSpPr>
          <p:cNvPr id="15" name="Rectangle 14">
            <a:extLst>
              <a:ext uri="{FF2B5EF4-FFF2-40B4-BE49-F238E27FC236}">
                <a16:creationId xmlns:a16="http://schemas.microsoft.com/office/drawing/2014/main" id="{F995F532-DAD3-413C-BF05-3C3734A69655}"/>
              </a:ext>
            </a:extLst>
          </p:cNvPr>
          <p:cNvSpPr/>
          <p:nvPr>
            <p:custDataLst>
              <p:tags r:id="rId14"/>
            </p:custDataLst>
          </p:nvPr>
        </p:nvSpPr>
        <p:spPr>
          <a:xfrm>
            <a:off x="4927199" y="3342415"/>
            <a:ext cx="1351309" cy="1169551"/>
          </a:xfrm>
          <a:prstGeom prst="rect">
            <a:avLst/>
          </a:prstGeom>
        </p:spPr>
        <p:txBody>
          <a:bodyPr wrap="square">
            <a:spAutoFit/>
          </a:bodyPr>
          <a:lstStyle/>
          <a:p>
            <a:pPr lvl="0" defTabSz="554382">
              <a:defRPr/>
            </a:pPr>
            <a:r>
              <a:rPr kumimoji="0" lang="en-US" sz="1400" b="1"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Call #4:</a:t>
            </a:r>
            <a:r>
              <a:rPr kumimoji="0" lang="en-US"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 </a:t>
            </a:r>
            <a:r>
              <a:rPr lang="en-CA" sz="1400" dirty="0">
                <a:solidFill>
                  <a:srgbClr val="494949"/>
                </a:solidFill>
                <a:latin typeface="Roboto Condensed Light" panose="02000000000000000000" pitchFamily="2" charset="0"/>
                <a:ea typeface="Roboto Condensed Light" panose="02000000000000000000" pitchFamily="2" charset="0"/>
              </a:rPr>
              <a:t>Examine business-oriented design dimensions. </a:t>
            </a:r>
            <a:endParaRPr kumimoji="0" lang="en-CA"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endParaRPr>
          </a:p>
          <a:p>
            <a:pPr marL="0" marR="0" lvl="0" indent="0" algn="l" defTabSz="554382"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endParaRPr>
          </a:p>
        </p:txBody>
      </p:sp>
      <p:sp>
        <p:nvSpPr>
          <p:cNvPr id="16" name="Rectangle 15">
            <a:extLst>
              <a:ext uri="{FF2B5EF4-FFF2-40B4-BE49-F238E27FC236}">
                <a16:creationId xmlns:a16="http://schemas.microsoft.com/office/drawing/2014/main" id="{6D800CA0-031A-458F-90E4-1C272CCDB6E4}"/>
              </a:ext>
            </a:extLst>
          </p:cNvPr>
          <p:cNvSpPr/>
          <p:nvPr>
            <p:custDataLst>
              <p:tags r:id="rId15"/>
            </p:custDataLst>
          </p:nvPr>
        </p:nvSpPr>
        <p:spPr>
          <a:xfrm>
            <a:off x="4927199" y="4663955"/>
            <a:ext cx="1174067" cy="1384995"/>
          </a:xfrm>
          <a:prstGeom prst="rect">
            <a:avLst/>
          </a:prstGeom>
        </p:spPr>
        <p:txBody>
          <a:bodyPr wrap="square">
            <a:spAutoFit/>
          </a:bodyPr>
          <a:lstStyle/>
          <a:p>
            <a:pPr marL="0" marR="0" lvl="0" indent="0" algn="l" defTabSz="554382"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Call #5: </a:t>
            </a:r>
            <a:r>
              <a:rPr kumimoji="0" lang="en-CA"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Examine scope and integration factors.</a:t>
            </a:r>
          </a:p>
          <a:p>
            <a:pPr marL="0" marR="0" lvl="0" indent="0" algn="l" defTabSz="554382"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endParaRPr>
          </a:p>
        </p:txBody>
      </p:sp>
      <p:cxnSp>
        <p:nvCxnSpPr>
          <p:cNvPr id="17" name="Straight Connector 16">
            <a:extLst>
              <a:ext uri="{FF2B5EF4-FFF2-40B4-BE49-F238E27FC236}">
                <a16:creationId xmlns:a16="http://schemas.microsoft.com/office/drawing/2014/main" id="{43795F84-DBA5-4611-AFF5-08BD5AB31DA7}"/>
              </a:ext>
            </a:extLst>
          </p:cNvPr>
          <p:cNvCxnSpPr>
            <a:stCxn id="14" idx="2"/>
            <a:endCxn id="18" idx="0"/>
          </p:cNvCxnSpPr>
          <p:nvPr>
            <p:custDataLst>
              <p:tags r:id="rId16"/>
            </p:custDataLst>
          </p:nvPr>
        </p:nvCxnSpPr>
        <p:spPr>
          <a:xfrm flipH="1">
            <a:off x="4693841" y="3816349"/>
            <a:ext cx="7911" cy="836165"/>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9E229D89-0003-4F5C-8E9E-C7C880A7FA8F}"/>
              </a:ext>
            </a:extLst>
          </p:cNvPr>
          <p:cNvPicPr>
            <a:picLocks noChangeAspect="1"/>
          </p:cNvPicPr>
          <p:nvPr>
            <p:custDataLst>
              <p:tags r:id="rId17"/>
            </p:custDataLst>
          </p:nvPr>
        </p:nvPicPr>
        <p:blipFill>
          <a:blip r:embed="rId28" cstate="screen">
            <a:extLst>
              <a:ext uri="{28A0092B-C50C-407E-A947-70E740481C1C}">
                <a14:useLocalDpi xmlns:a14="http://schemas.microsoft.com/office/drawing/2010/main"/>
              </a:ext>
            </a:extLst>
          </a:blip>
          <a:stretch>
            <a:fillRect/>
          </a:stretch>
        </p:blipFill>
        <p:spPr>
          <a:xfrm>
            <a:off x="4433400" y="4652516"/>
            <a:ext cx="520885" cy="520885"/>
          </a:xfrm>
          <a:prstGeom prst="rect">
            <a:avLst/>
          </a:prstGeom>
        </p:spPr>
      </p:pic>
      <p:pic>
        <p:nvPicPr>
          <p:cNvPr id="19" name="Picture 18">
            <a:extLst>
              <a:ext uri="{FF2B5EF4-FFF2-40B4-BE49-F238E27FC236}">
                <a16:creationId xmlns:a16="http://schemas.microsoft.com/office/drawing/2014/main" id="{02B68E01-79DA-4B1C-AD8C-903D8F9A8CE5}"/>
              </a:ext>
            </a:extLst>
          </p:cNvPr>
          <p:cNvPicPr>
            <a:picLocks noChangeAspect="1"/>
          </p:cNvPicPr>
          <p:nvPr>
            <p:custDataLst>
              <p:tags r:id="rId18"/>
            </p:custDataLst>
          </p:nvPr>
        </p:nvPicPr>
        <p:blipFill>
          <a:blip r:embed="rId28" cstate="screen">
            <a:extLst>
              <a:ext uri="{28A0092B-C50C-407E-A947-70E740481C1C}">
                <a14:useLocalDpi xmlns:a14="http://schemas.microsoft.com/office/drawing/2010/main"/>
              </a:ext>
            </a:extLst>
          </a:blip>
          <a:stretch>
            <a:fillRect/>
          </a:stretch>
        </p:blipFill>
        <p:spPr>
          <a:xfrm>
            <a:off x="6482343" y="3260631"/>
            <a:ext cx="520885" cy="520885"/>
          </a:xfrm>
          <a:prstGeom prst="rect">
            <a:avLst/>
          </a:prstGeom>
        </p:spPr>
      </p:pic>
      <p:sp>
        <p:nvSpPr>
          <p:cNvPr id="20" name="Rectangle 19">
            <a:extLst>
              <a:ext uri="{FF2B5EF4-FFF2-40B4-BE49-F238E27FC236}">
                <a16:creationId xmlns:a16="http://schemas.microsoft.com/office/drawing/2014/main" id="{0D51DD75-BDD9-416B-996F-FBF3F604DDBE}"/>
              </a:ext>
            </a:extLst>
          </p:cNvPr>
          <p:cNvSpPr/>
          <p:nvPr>
            <p:custDataLst>
              <p:tags r:id="rId19"/>
            </p:custDataLst>
          </p:nvPr>
        </p:nvSpPr>
        <p:spPr>
          <a:xfrm>
            <a:off x="6968231" y="3307580"/>
            <a:ext cx="1587648" cy="954107"/>
          </a:xfrm>
          <a:prstGeom prst="rect">
            <a:avLst/>
          </a:prstGeom>
        </p:spPr>
        <p:txBody>
          <a:bodyPr wrap="square">
            <a:spAutoFit/>
          </a:bodyPr>
          <a:lstStyle/>
          <a:p>
            <a:pPr marL="0" marR="0" lvl="0" indent="0" algn="l" defTabSz="554382"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Call #6:</a:t>
            </a:r>
            <a:r>
              <a:rPr kumimoji="0" lang="en-US"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 </a:t>
            </a:r>
            <a:r>
              <a:rPr lang="en-CA" sz="1400" dirty="0">
                <a:solidFill>
                  <a:srgbClr val="494949"/>
                </a:solidFill>
                <a:latin typeface="Roboto Condensed Light" panose="02000000000000000000" pitchFamily="2" charset="0"/>
                <a:ea typeface="Roboto Condensed Light" panose="02000000000000000000" pitchFamily="2" charset="0"/>
              </a:rPr>
              <a:t>Discuss structure of the practice</a:t>
            </a:r>
            <a:r>
              <a:rPr kumimoji="0" lang="en-CA"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 </a:t>
            </a:r>
          </a:p>
          <a:p>
            <a:pPr marL="0" marR="0" lvl="0" indent="0" algn="l" defTabSz="554382"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endParaRPr>
          </a:p>
        </p:txBody>
      </p:sp>
      <p:sp>
        <p:nvSpPr>
          <p:cNvPr id="21" name="Rectangle 20">
            <a:extLst>
              <a:ext uri="{FF2B5EF4-FFF2-40B4-BE49-F238E27FC236}">
                <a16:creationId xmlns:a16="http://schemas.microsoft.com/office/drawing/2014/main" id="{0D40DC66-C24E-4113-9799-023CEE0F10C5}"/>
              </a:ext>
            </a:extLst>
          </p:cNvPr>
          <p:cNvSpPr/>
          <p:nvPr>
            <p:custDataLst>
              <p:tags r:id="rId20"/>
            </p:custDataLst>
          </p:nvPr>
        </p:nvSpPr>
        <p:spPr>
          <a:xfrm>
            <a:off x="6968231" y="4629121"/>
            <a:ext cx="1337894" cy="738664"/>
          </a:xfrm>
          <a:prstGeom prst="rect">
            <a:avLst/>
          </a:prstGeom>
        </p:spPr>
        <p:txBody>
          <a:bodyPr wrap="square">
            <a:spAutoFit/>
          </a:bodyPr>
          <a:lstStyle/>
          <a:p>
            <a:pPr marL="0" marR="0" lvl="0" indent="0" algn="l" defTabSz="554382"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Call #7: </a:t>
            </a:r>
            <a:r>
              <a:rPr kumimoji="0" lang="en-CA"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Identify roadmap initiatives.</a:t>
            </a:r>
            <a:r>
              <a:rPr kumimoji="0" lang="en-US"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 </a:t>
            </a:r>
          </a:p>
        </p:txBody>
      </p:sp>
      <p:cxnSp>
        <p:nvCxnSpPr>
          <p:cNvPr id="22" name="Straight Connector 21">
            <a:extLst>
              <a:ext uri="{FF2B5EF4-FFF2-40B4-BE49-F238E27FC236}">
                <a16:creationId xmlns:a16="http://schemas.microsoft.com/office/drawing/2014/main" id="{01A375F6-4276-4357-9BBD-ECB456564305}"/>
              </a:ext>
            </a:extLst>
          </p:cNvPr>
          <p:cNvCxnSpPr>
            <a:cxnSpLocks/>
          </p:cNvCxnSpPr>
          <p:nvPr>
            <p:custDataLst>
              <p:tags r:id="rId21"/>
            </p:custDataLst>
          </p:nvPr>
        </p:nvCxnSpPr>
        <p:spPr>
          <a:xfrm flipH="1">
            <a:off x="6734874" y="3781517"/>
            <a:ext cx="7911" cy="836165"/>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C841EA5F-C7CE-4EE6-8CAB-638CE452BC69}"/>
              </a:ext>
            </a:extLst>
          </p:cNvPr>
          <p:cNvPicPr>
            <a:picLocks noChangeAspect="1"/>
          </p:cNvPicPr>
          <p:nvPr>
            <p:custDataLst>
              <p:tags r:id="rId22"/>
            </p:custDataLst>
          </p:nvPr>
        </p:nvPicPr>
        <p:blipFill>
          <a:blip r:embed="rId28" cstate="screen">
            <a:extLst>
              <a:ext uri="{28A0092B-C50C-407E-A947-70E740481C1C}">
                <a14:useLocalDpi xmlns:a14="http://schemas.microsoft.com/office/drawing/2010/main"/>
              </a:ext>
            </a:extLst>
          </a:blip>
          <a:stretch>
            <a:fillRect/>
          </a:stretch>
        </p:blipFill>
        <p:spPr>
          <a:xfrm>
            <a:off x="6474432" y="4617682"/>
            <a:ext cx="520885" cy="520885"/>
          </a:xfrm>
          <a:prstGeom prst="rect">
            <a:avLst/>
          </a:prstGeom>
        </p:spPr>
      </p:pic>
      <p:pic>
        <p:nvPicPr>
          <p:cNvPr id="24" name="Picture 23">
            <a:extLst>
              <a:ext uri="{FF2B5EF4-FFF2-40B4-BE49-F238E27FC236}">
                <a16:creationId xmlns:a16="http://schemas.microsoft.com/office/drawing/2014/main" id="{368B60EB-C827-4EC6-A97F-5F8A688424CC}"/>
              </a:ext>
            </a:extLst>
          </p:cNvPr>
          <p:cNvPicPr>
            <a:picLocks noChangeAspect="1"/>
          </p:cNvPicPr>
          <p:nvPr>
            <p:custDataLst>
              <p:tags r:id="rId23"/>
            </p:custDataLst>
          </p:nvPr>
        </p:nvPicPr>
        <p:blipFill>
          <a:blip r:embed="rId28" cstate="screen">
            <a:extLst>
              <a:ext uri="{28A0092B-C50C-407E-A947-70E740481C1C}">
                <a14:useLocalDpi xmlns:a14="http://schemas.microsoft.com/office/drawing/2010/main"/>
              </a:ext>
            </a:extLst>
          </a:blip>
          <a:stretch>
            <a:fillRect/>
          </a:stretch>
        </p:blipFill>
        <p:spPr>
          <a:xfrm>
            <a:off x="6446751" y="5771282"/>
            <a:ext cx="520885" cy="520885"/>
          </a:xfrm>
          <a:prstGeom prst="rect">
            <a:avLst/>
          </a:prstGeom>
        </p:spPr>
      </p:pic>
      <p:sp>
        <p:nvSpPr>
          <p:cNvPr id="25" name="Rectangle 24">
            <a:extLst>
              <a:ext uri="{FF2B5EF4-FFF2-40B4-BE49-F238E27FC236}">
                <a16:creationId xmlns:a16="http://schemas.microsoft.com/office/drawing/2014/main" id="{41B92865-F37C-4DD3-84FE-E43198CB0221}"/>
              </a:ext>
            </a:extLst>
          </p:cNvPr>
          <p:cNvSpPr/>
          <p:nvPr>
            <p:custDataLst>
              <p:tags r:id="rId24"/>
            </p:custDataLst>
          </p:nvPr>
        </p:nvSpPr>
        <p:spPr>
          <a:xfrm>
            <a:off x="6932640" y="5818231"/>
            <a:ext cx="1742825" cy="738664"/>
          </a:xfrm>
          <a:prstGeom prst="rect">
            <a:avLst/>
          </a:prstGeom>
        </p:spPr>
        <p:txBody>
          <a:bodyPr wrap="square">
            <a:spAutoFit/>
          </a:bodyPr>
          <a:lstStyle/>
          <a:p>
            <a:pPr lvl="0" defTabSz="554382">
              <a:defRPr/>
            </a:pPr>
            <a:r>
              <a:rPr kumimoji="0" lang="en-US" sz="1400" b="1"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Call #8: </a:t>
            </a:r>
            <a:r>
              <a:rPr lang="en-US" sz="1400" dirty="0">
                <a:solidFill>
                  <a:srgbClr val="494949"/>
                </a:solidFill>
                <a:latin typeface="Roboto Condensed Light" panose="02000000000000000000" pitchFamily="2" charset="0"/>
                <a:ea typeface="Roboto Condensed Light" panose="02000000000000000000" pitchFamily="2" charset="0"/>
              </a:rPr>
              <a:t>Summarize results and plan communication. </a:t>
            </a:r>
            <a:endParaRPr kumimoji="0" lang="en-US"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endParaRPr>
          </a:p>
        </p:txBody>
      </p:sp>
      <p:cxnSp>
        <p:nvCxnSpPr>
          <p:cNvPr id="27" name="Straight Connector 26">
            <a:extLst>
              <a:ext uri="{FF2B5EF4-FFF2-40B4-BE49-F238E27FC236}">
                <a16:creationId xmlns:a16="http://schemas.microsoft.com/office/drawing/2014/main" id="{50595DC1-8D51-4EF1-AC47-0A4885AF2AF2}"/>
              </a:ext>
            </a:extLst>
          </p:cNvPr>
          <p:cNvCxnSpPr>
            <a:cxnSpLocks/>
          </p:cNvCxnSpPr>
          <p:nvPr>
            <p:custDataLst>
              <p:tags r:id="rId25"/>
            </p:custDataLst>
          </p:nvPr>
        </p:nvCxnSpPr>
        <p:spPr>
          <a:xfrm flipH="1">
            <a:off x="6723009" y="5058615"/>
            <a:ext cx="7911" cy="83616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3C951CA7-C56F-4944-A437-B07E96483324}"/>
              </a:ext>
            </a:extLst>
          </p:cNvPr>
          <p:cNvSpPr txBox="1"/>
          <p:nvPr>
            <p:custDataLst>
              <p:tags r:id="rId26"/>
            </p:custDataLst>
          </p:nvPr>
        </p:nvSpPr>
        <p:spPr>
          <a:xfrm>
            <a:off x="9422011" y="944129"/>
            <a:ext cx="2549442" cy="4648689"/>
          </a:xfrm>
          <a:prstGeom prst="rect">
            <a:avLst/>
          </a:prstGeom>
        </p:spPr>
        <p:txBody>
          <a:bodyPr vert="horz" wrap="square" lIns="0" tIns="6929" rIns="0" bIns="0" rtlCol="0">
            <a:spAutoFit/>
          </a:bodyPr>
          <a:lstStyle/>
          <a:p>
            <a:pPr marL="7699" marR="242927" lvl="0" indent="0" algn="l" defTabSz="554382" rtl="0" eaLnBrk="1" fontAlgn="auto" latinLnBrk="0" hangingPunct="1">
              <a:lnSpc>
                <a:spcPct val="100000"/>
              </a:lnSpc>
              <a:spcBef>
                <a:spcPts val="55"/>
              </a:spcBef>
              <a:spcAft>
                <a:spcPts val="0"/>
              </a:spcAft>
              <a:buClrTx/>
              <a:buSzTx/>
              <a:buFontTx/>
              <a:buNone/>
              <a:tabLst/>
              <a:defRPr/>
            </a:pPr>
            <a:r>
              <a:rPr kumimoji="0" lang="en-US" sz="2000" b="0" i="0" u="none" strike="noStrike" kern="1200" cap="none" spc="-30" normalizeH="0" baseline="0" noProof="0" dirty="0">
                <a:ln>
                  <a:noFill/>
                </a:ln>
                <a:solidFill>
                  <a:srgbClr val="FFFFFF"/>
                </a:solidFill>
                <a:effectLst/>
                <a:uLnTx/>
                <a:uFillTx/>
                <a:latin typeface="Montserrat" panose="00000500000000000000" pitchFamily="2" charset="0"/>
                <a:ea typeface="+mn-ea"/>
                <a:cs typeface="Arial Narrow"/>
              </a:rPr>
              <a:t>A Guided Implementation (GI) is series of calls with an Info-Tech analyst to help implement our best practices in your organization.</a:t>
            </a:r>
          </a:p>
          <a:p>
            <a:pPr marL="7699" marR="242927" lvl="0" indent="0" algn="l" defTabSz="554382" rtl="0" eaLnBrk="1" fontAlgn="auto" latinLnBrk="0" hangingPunct="1">
              <a:lnSpc>
                <a:spcPct val="100000"/>
              </a:lnSpc>
              <a:spcBef>
                <a:spcPts val="55"/>
              </a:spcBef>
              <a:spcAft>
                <a:spcPts val="0"/>
              </a:spcAft>
              <a:buClrTx/>
              <a:buSzTx/>
              <a:buFontTx/>
              <a:buNone/>
              <a:tabLst/>
              <a:defRPr/>
            </a:pPr>
            <a:endParaRPr kumimoji="0" lang="en-US" sz="2000" b="0" i="0" u="none" strike="noStrike" kern="1200" cap="none" spc="-30" normalizeH="0" baseline="0" noProof="0" dirty="0">
              <a:ln>
                <a:noFill/>
              </a:ln>
              <a:solidFill>
                <a:srgbClr val="FFFFFF"/>
              </a:solidFill>
              <a:effectLst/>
              <a:uLnTx/>
              <a:uFillTx/>
              <a:latin typeface="Montserrat" panose="00000500000000000000" pitchFamily="2" charset="0"/>
              <a:ea typeface="+mn-ea"/>
              <a:cs typeface="Arial Narrow"/>
            </a:endParaRPr>
          </a:p>
          <a:p>
            <a:pPr marL="7699" marR="242927" lvl="0" indent="0" algn="l" defTabSz="554382" rtl="0" eaLnBrk="1" fontAlgn="auto" latinLnBrk="0" hangingPunct="1">
              <a:lnSpc>
                <a:spcPct val="100000"/>
              </a:lnSpc>
              <a:spcBef>
                <a:spcPts val="55"/>
              </a:spcBef>
              <a:spcAft>
                <a:spcPts val="0"/>
              </a:spcAft>
              <a:buClrTx/>
              <a:buSzTx/>
              <a:buFontTx/>
              <a:buNone/>
              <a:tabLst/>
              <a:defRPr/>
            </a:pPr>
            <a:r>
              <a:rPr kumimoji="0" lang="en-US" sz="2000" b="0" i="0" u="none" strike="noStrike" kern="1200" cap="none" spc="-30" normalizeH="0" baseline="0" noProof="0" dirty="0">
                <a:ln>
                  <a:noFill/>
                </a:ln>
                <a:solidFill>
                  <a:srgbClr val="FFFFFF"/>
                </a:solidFill>
                <a:effectLst/>
                <a:uLnTx/>
                <a:uFillTx/>
                <a:latin typeface="Montserrat" panose="00000500000000000000" pitchFamily="2" charset="0"/>
                <a:ea typeface="+mn-ea"/>
                <a:cs typeface="Arial Narrow"/>
              </a:rPr>
              <a:t>A typical GI is between eight to </a:t>
            </a:r>
            <a:r>
              <a:rPr lang="en-US" sz="2000" spc="-30" dirty="0">
                <a:solidFill>
                  <a:srgbClr val="FFFFFF"/>
                </a:solidFill>
                <a:latin typeface="Montserrat" panose="00000500000000000000" pitchFamily="2" charset="0"/>
                <a:cs typeface="Arial Narrow"/>
              </a:rPr>
              <a:t>twelve</a:t>
            </a:r>
            <a:r>
              <a:rPr kumimoji="0" lang="en-US" sz="2000" b="0" i="0" u="none" strike="noStrike" kern="1200" cap="none" spc="-30" normalizeH="0" baseline="0" noProof="0" dirty="0">
                <a:ln>
                  <a:noFill/>
                </a:ln>
                <a:solidFill>
                  <a:srgbClr val="FFFFFF"/>
                </a:solidFill>
                <a:effectLst/>
                <a:uLnTx/>
                <a:uFillTx/>
                <a:latin typeface="Montserrat" panose="00000500000000000000" pitchFamily="2" charset="0"/>
                <a:ea typeface="+mn-ea"/>
                <a:cs typeface="Arial Narrow"/>
              </a:rPr>
              <a:t> calls over the course of four to six months.</a:t>
            </a:r>
          </a:p>
        </p:txBody>
      </p:sp>
    </p:spTree>
    <p:extLst>
      <p:ext uri="{BB962C8B-B14F-4D97-AF65-F5344CB8AC3E}">
        <p14:creationId xmlns:p14="http://schemas.microsoft.com/office/powerpoint/2010/main" val="2333823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EA4694C-54A6-46F0-8E70-B717AA3158DE}"/>
              </a:ext>
            </a:extLst>
          </p:cNvPr>
          <p:cNvSpPr txBox="1">
            <a:spLocks/>
          </p:cNvSpPr>
          <p:nvPr/>
        </p:nvSpPr>
        <p:spPr>
          <a:xfrm>
            <a:off x="354060" y="529363"/>
            <a:ext cx="8622085" cy="542645"/>
          </a:xfrm>
          <a:prstGeom prst="rect">
            <a:avLst/>
          </a:prstGeom>
        </p:spPr>
        <p:txBody>
          <a:bodyPr/>
          <a:lstStyle>
            <a:lvl1pPr algn="l" defTabSz="914400" rtl="0" eaLnBrk="1" latinLnBrk="0" hangingPunct="1">
              <a:lnSpc>
                <a:spcPct val="90000"/>
              </a:lnSpc>
              <a:spcBef>
                <a:spcPct val="0"/>
              </a:spcBef>
              <a:buNone/>
              <a:defRPr sz="4000" b="0" i="0" kern="1200">
                <a:solidFill>
                  <a:srgbClr val="717171"/>
                </a:solidFill>
                <a:latin typeface="Montserrat SemiBold" pitchFamily="2" charset="77"/>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CA" sz="4000" b="0" i="0" u="none" strike="noStrike" kern="1200" cap="none" spc="0" normalizeH="0" baseline="0" noProof="0" dirty="0">
                <a:ln>
                  <a:noFill/>
                </a:ln>
                <a:solidFill>
                  <a:srgbClr val="717171"/>
                </a:solidFill>
                <a:effectLst/>
                <a:uLnTx/>
                <a:uFillTx/>
                <a:latin typeface="Montserrat SemiBold" pitchFamily="2" charset="77"/>
                <a:ea typeface="+mj-ea"/>
                <a:cs typeface="Arial" panose="020B0604020202020204" pitchFamily="34" charset="0"/>
              </a:rPr>
              <a:t>Workshop Overview</a:t>
            </a:r>
          </a:p>
        </p:txBody>
      </p:sp>
      <p:graphicFrame>
        <p:nvGraphicFramePr>
          <p:cNvPr id="5" name="Table 2">
            <a:extLst>
              <a:ext uri="{FF2B5EF4-FFF2-40B4-BE49-F238E27FC236}">
                <a16:creationId xmlns:a16="http://schemas.microsoft.com/office/drawing/2014/main" id="{A2C116FC-287E-48F3-B2A5-369EDCD091AC}"/>
              </a:ext>
            </a:extLst>
          </p:cNvPr>
          <p:cNvGraphicFramePr>
            <a:graphicFrameLocks noGrp="1"/>
          </p:cNvGraphicFramePr>
          <p:nvPr>
            <p:extLst>
              <p:ext uri="{D42A27DB-BD31-4B8C-83A1-F6EECF244321}">
                <p14:modId xmlns:p14="http://schemas.microsoft.com/office/powerpoint/2010/main" val="271754055"/>
              </p:ext>
            </p:extLst>
          </p:nvPr>
        </p:nvGraphicFramePr>
        <p:xfrm>
          <a:off x="354060" y="1215831"/>
          <a:ext cx="11537943" cy="5221484"/>
        </p:xfrm>
        <a:graphic>
          <a:graphicData uri="http://schemas.openxmlformats.org/drawingml/2006/table">
            <a:tbl>
              <a:tblPr firstRow="1" bandRow="1">
                <a:tableStyleId>{5C22544A-7EE6-4342-B048-85BDC9FD1C3A}</a:tableStyleId>
              </a:tblPr>
              <a:tblGrid>
                <a:gridCol w="434898">
                  <a:extLst>
                    <a:ext uri="{9D8B030D-6E8A-4147-A177-3AD203B41FA5}">
                      <a16:colId xmlns:a16="http://schemas.microsoft.com/office/drawing/2014/main" val="20000"/>
                    </a:ext>
                  </a:extLst>
                </a:gridCol>
                <a:gridCol w="2220609">
                  <a:extLst>
                    <a:ext uri="{9D8B030D-6E8A-4147-A177-3AD203B41FA5}">
                      <a16:colId xmlns:a16="http://schemas.microsoft.com/office/drawing/2014/main" val="20001"/>
                    </a:ext>
                  </a:extLst>
                </a:gridCol>
                <a:gridCol w="2220609">
                  <a:extLst>
                    <a:ext uri="{9D8B030D-6E8A-4147-A177-3AD203B41FA5}">
                      <a16:colId xmlns:a16="http://schemas.microsoft.com/office/drawing/2014/main" val="20002"/>
                    </a:ext>
                  </a:extLst>
                </a:gridCol>
                <a:gridCol w="2220609">
                  <a:extLst>
                    <a:ext uri="{9D8B030D-6E8A-4147-A177-3AD203B41FA5}">
                      <a16:colId xmlns:a16="http://schemas.microsoft.com/office/drawing/2014/main" val="20003"/>
                    </a:ext>
                  </a:extLst>
                </a:gridCol>
                <a:gridCol w="2220609">
                  <a:extLst>
                    <a:ext uri="{9D8B030D-6E8A-4147-A177-3AD203B41FA5}">
                      <a16:colId xmlns:a16="http://schemas.microsoft.com/office/drawing/2014/main" val="20004"/>
                    </a:ext>
                  </a:extLst>
                </a:gridCol>
                <a:gridCol w="2220609">
                  <a:extLst>
                    <a:ext uri="{9D8B030D-6E8A-4147-A177-3AD203B41FA5}">
                      <a16:colId xmlns:a16="http://schemas.microsoft.com/office/drawing/2014/main" val="20005"/>
                    </a:ext>
                  </a:extLst>
                </a:gridCol>
              </a:tblGrid>
              <a:tr h="448126">
                <a:tc>
                  <a:txBody>
                    <a:bodyPr/>
                    <a:lstStyle/>
                    <a:p>
                      <a:pPr algn="ctr"/>
                      <a:endParaRPr lang="en-CA" sz="1200" b="1" dirty="0">
                        <a:solidFill>
                          <a:schemeClr val="bg1"/>
                        </a:solidFill>
                        <a:latin typeface="Roboto" panose="02000000000000000000" pitchFamily="2" charset="0"/>
                        <a:ea typeface="Roboto" panose="02000000000000000000" pitchFamily="2" charset="0"/>
                      </a:endParaRPr>
                    </a:p>
                  </a:txBody>
                  <a:tcPr marL="91428" marR="91428" marT="45714" marB="45714" anchor="ctr">
                    <a:lnL w="12700"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2000" b="1" i="0" dirty="0">
                          <a:solidFill>
                            <a:schemeClr val="bg1"/>
                          </a:solidFill>
                          <a:latin typeface="Montserrat SemiBold"/>
                          <a:ea typeface="Roboto"/>
                        </a:rPr>
                        <a:t>Day 1</a:t>
                      </a:r>
                    </a:p>
                  </a:txBody>
                  <a:tcPr marL="91428" marR="91428" marT="45714" marB="45714" anchor="ctr">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CAED4"/>
                    </a:solidFill>
                  </a:tcPr>
                </a:tc>
                <a:tc>
                  <a:txBody>
                    <a:bodyPr/>
                    <a:lstStyle/>
                    <a:p>
                      <a:pPr algn="ctr"/>
                      <a:r>
                        <a:rPr lang="en-CA" sz="2000" b="1" i="0" dirty="0">
                          <a:solidFill>
                            <a:schemeClr val="bg1"/>
                          </a:solidFill>
                          <a:latin typeface="Montserrat SemiBold"/>
                          <a:ea typeface="Roboto"/>
                        </a:rPr>
                        <a:t>Day 2</a:t>
                      </a:r>
                    </a:p>
                  </a:txBody>
                  <a:tcPr marL="91428" marR="91428" marT="45714" marB="4571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5191C5"/>
                    </a:solidFill>
                  </a:tcPr>
                </a:tc>
                <a:tc>
                  <a:txBody>
                    <a:bodyPr/>
                    <a:lstStyle/>
                    <a:p>
                      <a:pPr algn="ctr"/>
                      <a:r>
                        <a:rPr lang="en-CA" sz="2000" b="1" i="0" dirty="0">
                          <a:solidFill>
                            <a:schemeClr val="bg1"/>
                          </a:solidFill>
                          <a:latin typeface="Montserrat SemiBold"/>
                          <a:ea typeface="Roboto"/>
                        </a:rPr>
                        <a:t>Day 3</a:t>
                      </a:r>
                    </a:p>
                  </a:txBody>
                  <a:tcPr marL="91428" marR="91428" marT="45714" marB="4571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pPr algn="ctr"/>
                      <a:r>
                        <a:rPr lang="en-CA" sz="2000" b="1" i="0" dirty="0">
                          <a:solidFill>
                            <a:schemeClr val="bg1"/>
                          </a:solidFill>
                          <a:latin typeface="Montserrat SemiBold"/>
                          <a:ea typeface="Roboto"/>
                        </a:rPr>
                        <a:t>Day 4</a:t>
                      </a:r>
                    </a:p>
                  </a:txBody>
                  <a:tcPr marL="91428" marR="91428" marT="45714" marB="4571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1E5E92"/>
                    </a:solidFill>
                  </a:tcPr>
                </a:tc>
                <a:tc>
                  <a:txBody>
                    <a:bodyPr/>
                    <a:lstStyle/>
                    <a:p>
                      <a:pPr algn="ctr"/>
                      <a:r>
                        <a:rPr lang="en-CA" sz="2000" b="1" i="0" baseline="0" dirty="0">
                          <a:solidFill>
                            <a:schemeClr val="bg1"/>
                          </a:solidFill>
                          <a:latin typeface="Montserrat SemiBold"/>
                          <a:ea typeface="Roboto"/>
                        </a:rPr>
                        <a:t>Day 5</a:t>
                      </a:r>
                      <a:endParaRPr lang="en-CA" sz="2000" b="1" i="0" dirty="0">
                        <a:solidFill>
                          <a:schemeClr val="bg1"/>
                        </a:solidFill>
                        <a:latin typeface="Montserrat SemiBold"/>
                        <a:ea typeface="Roboto"/>
                      </a:endParaRPr>
                    </a:p>
                  </a:txBody>
                  <a:tcPr marL="91428" marR="91428" marT="45714" marB="45714" anchor="ctr">
                    <a:lnL w="31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16476E"/>
                    </a:solidFill>
                  </a:tcPr>
                </a:tc>
                <a:extLst>
                  <a:ext uri="{0D108BD9-81ED-4DB2-BD59-A6C34878D82A}">
                    <a16:rowId xmlns:a16="http://schemas.microsoft.com/office/drawing/2014/main" val="10000"/>
                  </a:ext>
                </a:extLst>
              </a:tr>
              <a:tr h="514964">
                <a:tc rowSpan="2">
                  <a:txBody>
                    <a:bodyPr/>
                    <a:lstStyle/>
                    <a:p>
                      <a:pPr marL="215900" indent="-457200" algn="ctr">
                        <a:spcAft>
                          <a:spcPts val="500"/>
                        </a:spcAft>
                      </a:pPr>
                      <a:r>
                        <a:rPr lang="en-CA" sz="1600" b="1" i="0" baseline="0" dirty="0">
                          <a:solidFill>
                            <a:srgbClr val="2576B7"/>
                          </a:solidFill>
                          <a:latin typeface="Montserrat SemiBold"/>
                          <a:ea typeface="Roboto"/>
                        </a:rPr>
                        <a:t>Activities</a:t>
                      </a:r>
                    </a:p>
                  </a:txBody>
                  <a:tcPr marL="91428" marR="91428" marT="45714" marB="45714" vert="vert270" anchor="ctr">
                    <a:lnL w="19050" cap="flat" cmpd="sng" algn="ctr">
                      <a:solidFill>
                        <a:schemeClr val="bg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lang="en-CA" sz="1200" b="1" i="0" dirty="0">
                          <a:solidFill>
                            <a:srgbClr val="7CAED4"/>
                          </a:solidFill>
                          <a:latin typeface="Montserrat SemiBold"/>
                          <a:ea typeface="Roboto"/>
                        </a:rPr>
                        <a:t>Answer </a:t>
                      </a:r>
                      <a:br>
                        <a:rPr lang="en-CA" sz="1200" b="1" i="0" dirty="0">
                          <a:solidFill>
                            <a:srgbClr val="7CAED4"/>
                          </a:solidFill>
                          <a:latin typeface="Montserrat SemiBold"/>
                          <a:ea typeface="Roboto"/>
                        </a:rPr>
                      </a:br>
                      <a:r>
                        <a:rPr lang="en-CA" sz="1200" b="1" i="0" dirty="0">
                          <a:solidFill>
                            <a:srgbClr val="7CAED4"/>
                          </a:solidFill>
                          <a:latin typeface="Montserrat SemiBold"/>
                          <a:ea typeface="Roboto"/>
                        </a:rPr>
                        <a:t>“So</a:t>
                      </a:r>
                      <a:r>
                        <a:rPr lang="en-CA" sz="1200" b="1" i="0" baseline="0" dirty="0">
                          <a:solidFill>
                            <a:srgbClr val="7CAED4"/>
                          </a:solidFill>
                          <a:latin typeface="Montserrat SemiBold"/>
                          <a:ea typeface="Roboto"/>
                        </a:rPr>
                        <a:t> What?”</a:t>
                      </a:r>
                      <a:endParaRPr lang="en-CA" sz="1200" b="1" i="0" dirty="0">
                        <a:solidFill>
                          <a:srgbClr val="7CAED4"/>
                        </a:solidFill>
                        <a:latin typeface="Montserrat SemiBold"/>
                        <a:ea typeface="Roboto"/>
                      </a:endParaRPr>
                    </a:p>
                  </a:txBody>
                  <a:tcPr marL="107986" marR="107986" marT="143981" marB="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0" lvl="0" indent="0" algn="ctr" defTabSz="914400" rtl="0" eaLnBrk="1" fontAlgn="auto" latinLnBrk="0" hangingPunct="1">
                        <a:lnSpc>
                          <a:spcPts val="1500"/>
                        </a:lnSpc>
                        <a:spcBef>
                          <a:spcPts val="0"/>
                        </a:spcBef>
                        <a:spcAft>
                          <a:spcPts val="0"/>
                        </a:spcAft>
                        <a:buClrTx/>
                        <a:buSzTx/>
                        <a:buFontTx/>
                        <a:buNone/>
                        <a:tabLst/>
                        <a:defRPr/>
                      </a:pPr>
                      <a:r>
                        <a:rPr lang="en-CA" sz="1200" b="1" i="0" dirty="0">
                          <a:solidFill>
                            <a:srgbClr val="5191C5"/>
                          </a:solidFill>
                          <a:latin typeface="Montserrat SemiBold"/>
                          <a:ea typeface="Roboto"/>
                        </a:rPr>
                        <a:t>Examine Design Dimensions</a:t>
                      </a:r>
                    </a:p>
                  </a:txBody>
                  <a:tcPr marL="107986" marR="107986" marT="143981" marB="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lang="en-CA" sz="1200" b="1" i="0" dirty="0">
                          <a:solidFill>
                            <a:srgbClr val="2576B7"/>
                          </a:solidFill>
                          <a:latin typeface="Montserrat SemiBold"/>
                          <a:ea typeface="Roboto"/>
                        </a:rPr>
                        <a:t>Create Structure and Initiatives</a:t>
                      </a:r>
                    </a:p>
                  </a:txBody>
                  <a:tcPr marL="107986" marR="107986" marT="143981" marB="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lang="en-CA" sz="1200" b="1" i="0" dirty="0">
                          <a:solidFill>
                            <a:srgbClr val="1E5E92"/>
                          </a:solidFill>
                          <a:latin typeface="Montserrat SemiBold"/>
                          <a:ea typeface="Roboto"/>
                        </a:rPr>
                        <a:t>Roadmap and Communications</a:t>
                      </a:r>
                    </a:p>
                  </a:txBody>
                  <a:tcPr marL="107986" marR="107986" marT="143981" marB="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lang="en-CA" sz="1200" b="1" i="0" dirty="0">
                          <a:solidFill>
                            <a:srgbClr val="16476E"/>
                          </a:solidFill>
                          <a:latin typeface="Montserrat SemiBold"/>
                          <a:ea typeface="Roboto"/>
                        </a:rPr>
                        <a:t>Next Steps and </a:t>
                      </a:r>
                      <a:br>
                        <a:rPr lang="en-CA" sz="1200" b="1" i="0" dirty="0">
                          <a:solidFill>
                            <a:srgbClr val="16476E"/>
                          </a:solidFill>
                          <a:latin typeface="Montserrat SemiBold"/>
                          <a:ea typeface="Roboto"/>
                        </a:rPr>
                      </a:br>
                      <a:r>
                        <a:rPr lang="en-CA" sz="1200" b="1" i="0" dirty="0">
                          <a:solidFill>
                            <a:srgbClr val="16476E"/>
                          </a:solidFill>
                          <a:latin typeface="Montserrat SemiBold"/>
                          <a:ea typeface="Roboto"/>
                        </a:rPr>
                        <a:t>Wrap-Up (offsite)</a:t>
                      </a:r>
                    </a:p>
                  </a:txBody>
                  <a:tcPr marL="107986" marR="107986" marT="143981" marB="0">
                    <a:lnL w="317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7225850"/>
                  </a:ext>
                </a:extLst>
              </a:tr>
              <a:tr h="2529171">
                <a:tc vMerge="1">
                  <a:txBody>
                    <a:bodyPr/>
                    <a:lstStyle/>
                    <a:p>
                      <a:pPr marL="216000" indent="-457200" algn="ctr">
                        <a:spcAft>
                          <a:spcPts val="500"/>
                        </a:spcAft>
                      </a:pPr>
                      <a:endParaRPr lang="en-CA" sz="1600" b="1" i="0" baseline="0">
                        <a:solidFill>
                          <a:schemeClr val="bg1"/>
                        </a:solidFill>
                        <a:latin typeface="Montserrat SemiBold" pitchFamily="2" charset="77"/>
                        <a:ea typeface="Roboto" panose="02000000000000000000" pitchFamily="2" charset="0"/>
                      </a:endParaRPr>
                    </a:p>
                  </a:txBody>
                  <a:tcPr vert="vert27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pPr marL="216000" marR="0" lvl="0" indent="-457200" algn="l" defTabSz="914309" rtl="0" eaLnBrk="1" fontAlgn="auto" latinLnBrk="0" hangingPunct="1">
                        <a:lnSpc>
                          <a:spcPts val="1300"/>
                        </a:lnSpc>
                        <a:spcBef>
                          <a:spcPts val="600"/>
                        </a:spcBef>
                        <a:spcAft>
                          <a:spcPts val="0"/>
                        </a:spcAft>
                        <a:buClrTx/>
                        <a:buSzTx/>
                        <a:buFontTx/>
                        <a:buNone/>
                        <a:tabLst/>
                        <a:defRPr/>
                      </a:pPr>
                      <a:r>
                        <a:rPr lang="en-CA" sz="1200" b="0" i="0" dirty="0">
                          <a:solidFill>
                            <a:schemeClr val="tx1"/>
                          </a:solidFill>
                          <a:latin typeface="Roboto Condensed Light" panose="02000000000000000000" pitchFamily="2" charset="0"/>
                          <a:ea typeface="Roboto Condensed Light" panose="02000000000000000000" pitchFamily="2" charset="0"/>
                        </a:rPr>
                        <a:t>1.1</a:t>
                      </a:r>
                      <a:r>
                        <a:rPr lang="en-CA" sz="1200" b="0" i="0" baseline="0" dirty="0">
                          <a:solidFill>
                            <a:schemeClr val="tx1"/>
                          </a:solidFill>
                          <a:latin typeface="Roboto Condensed Light" panose="02000000000000000000" pitchFamily="2" charset="0"/>
                          <a:ea typeface="Roboto Condensed Light" panose="02000000000000000000" pitchFamily="2" charset="0"/>
                        </a:rPr>
                        <a:t> </a:t>
                      </a:r>
                      <a:r>
                        <a:rPr lang="en-CA" sz="1200" b="0" i="0" dirty="0">
                          <a:solidFill>
                            <a:schemeClr val="tx1"/>
                          </a:solidFill>
                          <a:latin typeface="Roboto Condensed Light" panose="02000000000000000000" pitchFamily="2" charset="0"/>
                          <a:ea typeface="Roboto Condensed Light" panose="02000000000000000000" pitchFamily="2" charset="0"/>
                        </a:rPr>
                        <a:t>Define</a:t>
                      </a:r>
                      <a:r>
                        <a:rPr lang="en-CA" sz="1200" b="0" i="0" baseline="0" dirty="0">
                          <a:solidFill>
                            <a:schemeClr val="tx1"/>
                          </a:solidFill>
                          <a:latin typeface="Roboto Condensed Light" panose="02000000000000000000" pitchFamily="2" charset="0"/>
                          <a:ea typeface="Roboto Condensed Light" panose="02000000000000000000" pitchFamily="2" charset="0"/>
                        </a:rPr>
                        <a:t> design practice goals</a:t>
                      </a:r>
                      <a:r>
                        <a:rPr lang="en-CA" sz="1200" b="0" i="0" dirty="0">
                          <a:solidFill>
                            <a:schemeClr val="tx1"/>
                          </a:solidFill>
                          <a:latin typeface="Roboto Condensed Light" panose="02000000000000000000" pitchFamily="2" charset="0"/>
                          <a:ea typeface="Roboto Condensed Light" panose="02000000000000000000" pitchFamily="2" charset="0"/>
                        </a:rPr>
                        <a:t>.</a:t>
                      </a:r>
                    </a:p>
                    <a:p>
                      <a:pPr marL="216000" indent="-457200">
                        <a:lnSpc>
                          <a:spcPts val="1300"/>
                        </a:lnSpc>
                        <a:spcBef>
                          <a:spcPts val="600"/>
                        </a:spcBef>
                        <a:spcAft>
                          <a:spcPts val="0"/>
                        </a:spcAft>
                      </a:pPr>
                      <a:r>
                        <a:rPr lang="en-CA" sz="1200" b="0" i="0" baseline="0" dirty="0">
                          <a:solidFill>
                            <a:schemeClr val="tx1"/>
                          </a:solidFill>
                          <a:latin typeface="Roboto Condensed Light" panose="02000000000000000000" pitchFamily="2" charset="0"/>
                          <a:ea typeface="Roboto Condensed Light" panose="02000000000000000000" pitchFamily="2" charset="0"/>
                        </a:rPr>
                        <a:t>1.2 Generate the vision statement</a:t>
                      </a:r>
                    </a:p>
                    <a:p>
                      <a:pPr marL="216000" indent="-457200">
                        <a:lnSpc>
                          <a:spcPts val="1300"/>
                        </a:lnSpc>
                        <a:spcBef>
                          <a:spcPts val="600"/>
                        </a:spcBef>
                        <a:spcAft>
                          <a:spcPts val="0"/>
                        </a:spcAft>
                      </a:pPr>
                      <a:r>
                        <a:rPr lang="en-CA" sz="1200" b="0" i="0" baseline="0" dirty="0">
                          <a:solidFill>
                            <a:schemeClr val="tx1"/>
                          </a:solidFill>
                          <a:latin typeface="Roboto Condensed Light" panose="02000000000000000000" pitchFamily="2" charset="0"/>
                          <a:ea typeface="Roboto Condensed Light" panose="02000000000000000000" pitchFamily="2" charset="0"/>
                        </a:rPr>
                        <a:t>1.3 Develop the mission statement</a:t>
                      </a:r>
                    </a:p>
                  </a:txBody>
                  <a:tcPr marL="143981" marR="143981" marT="71991" marB="107986">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16000" indent="-457200">
                        <a:lnSpc>
                          <a:spcPts val="1300"/>
                        </a:lnSpc>
                        <a:spcBef>
                          <a:spcPts val="600"/>
                        </a:spcBef>
                        <a:spcAft>
                          <a:spcPts val="0"/>
                        </a:spcAft>
                      </a:pPr>
                      <a:r>
                        <a:rPr lang="en-CA" sz="1200" b="0" i="0" dirty="0">
                          <a:solidFill>
                            <a:schemeClr val="tx1"/>
                          </a:solidFill>
                          <a:latin typeface="Roboto Condensed Light" panose="02000000000000000000" pitchFamily="2" charset="0"/>
                          <a:ea typeface="Roboto Condensed Light" panose="02000000000000000000" pitchFamily="2" charset="0"/>
                        </a:rPr>
                        <a:t>2.1</a:t>
                      </a:r>
                      <a:r>
                        <a:rPr lang="en-CA" sz="1200" b="0" i="0" baseline="0" dirty="0">
                          <a:solidFill>
                            <a:schemeClr val="tx1"/>
                          </a:solidFill>
                          <a:latin typeface="Roboto Condensed Light" panose="02000000000000000000" pitchFamily="2" charset="0"/>
                          <a:ea typeface="Roboto Condensed Light" panose="02000000000000000000" pitchFamily="2" charset="0"/>
                        </a:rPr>
                        <a:t> Examine organizational alignment</a:t>
                      </a:r>
                    </a:p>
                    <a:p>
                      <a:pPr marL="216000" indent="-457200">
                        <a:lnSpc>
                          <a:spcPts val="1300"/>
                        </a:lnSpc>
                        <a:spcBef>
                          <a:spcPts val="600"/>
                        </a:spcBef>
                        <a:spcAft>
                          <a:spcPts val="0"/>
                        </a:spcAft>
                      </a:pPr>
                      <a:r>
                        <a:rPr lang="en-CA" sz="1200" b="0" i="0" dirty="0">
                          <a:solidFill>
                            <a:schemeClr val="tx1"/>
                          </a:solidFill>
                          <a:latin typeface="Roboto Condensed Light" panose="02000000000000000000" pitchFamily="2" charset="0"/>
                          <a:ea typeface="Roboto Condensed Light" panose="02000000000000000000" pitchFamily="2" charset="0"/>
                        </a:rPr>
                        <a:t>2.2 Establish priorities for initiatives</a:t>
                      </a:r>
                    </a:p>
                    <a:p>
                      <a:pPr marL="216000" indent="-457200">
                        <a:lnSpc>
                          <a:spcPts val="1300"/>
                        </a:lnSpc>
                        <a:spcBef>
                          <a:spcPts val="600"/>
                        </a:spcBef>
                        <a:spcAft>
                          <a:spcPts val="0"/>
                        </a:spcAft>
                      </a:pPr>
                      <a:r>
                        <a:rPr lang="en-CA" sz="1200" b="0" i="0" dirty="0">
                          <a:solidFill>
                            <a:schemeClr val="tx1"/>
                          </a:solidFill>
                          <a:latin typeface="Roboto Condensed Light" panose="02000000000000000000" pitchFamily="2" charset="0"/>
                          <a:ea typeface="Roboto Condensed Light" panose="02000000000000000000" pitchFamily="2" charset="0"/>
                        </a:rPr>
                        <a:t>2.3 Identify business value sources</a:t>
                      </a:r>
                      <a:endParaRPr lang="en-CA" sz="1200" b="0" i="0" baseline="0" dirty="0">
                        <a:solidFill>
                          <a:schemeClr val="tx1"/>
                        </a:solidFill>
                        <a:latin typeface="Roboto Condensed Light" panose="02000000000000000000" pitchFamily="2" charset="0"/>
                        <a:ea typeface="Roboto Condensed Light" panose="02000000000000000000" pitchFamily="2" charset="0"/>
                      </a:endParaRPr>
                    </a:p>
                    <a:p>
                      <a:pPr marL="216000" indent="-457200">
                        <a:lnSpc>
                          <a:spcPts val="1300"/>
                        </a:lnSpc>
                        <a:spcBef>
                          <a:spcPts val="600"/>
                        </a:spcBef>
                        <a:spcAft>
                          <a:spcPts val="0"/>
                        </a:spcAft>
                      </a:pPr>
                      <a:r>
                        <a:rPr lang="en-CA" sz="1200" b="0" i="0" baseline="0" dirty="0">
                          <a:solidFill>
                            <a:schemeClr val="tx1"/>
                          </a:solidFill>
                          <a:latin typeface="Roboto Condensed Light" panose="02000000000000000000" pitchFamily="2" charset="0"/>
                          <a:ea typeface="Roboto Condensed Light" panose="02000000000000000000" pitchFamily="2" charset="0"/>
                        </a:rPr>
                        <a:t>2.4 </a:t>
                      </a:r>
                      <a:r>
                        <a:rPr lang="en-CA" sz="1200" b="0" i="0" dirty="0">
                          <a:solidFill>
                            <a:schemeClr val="tx1"/>
                          </a:solidFill>
                          <a:latin typeface="Roboto Condensed Light" panose="02000000000000000000" pitchFamily="2" charset="0"/>
                          <a:ea typeface="Roboto Condensed Light" panose="02000000000000000000" pitchFamily="2" charset="0"/>
                        </a:rPr>
                        <a:t>Identify</a:t>
                      </a:r>
                      <a:r>
                        <a:rPr lang="en-CA" sz="1200" b="0" i="0" baseline="0" dirty="0">
                          <a:solidFill>
                            <a:schemeClr val="tx1"/>
                          </a:solidFill>
                          <a:latin typeface="Roboto Condensed Light" panose="02000000000000000000" pitchFamily="2" charset="0"/>
                          <a:ea typeface="Roboto Condensed Light" panose="02000000000000000000" pitchFamily="2" charset="0"/>
                        </a:rPr>
                        <a:t> design perspective.</a:t>
                      </a:r>
                    </a:p>
                    <a:p>
                      <a:pPr marL="216000" indent="-457200">
                        <a:lnSpc>
                          <a:spcPts val="1300"/>
                        </a:lnSpc>
                        <a:spcBef>
                          <a:spcPts val="600"/>
                        </a:spcBef>
                        <a:spcAft>
                          <a:spcPts val="0"/>
                        </a:spcAft>
                      </a:pPr>
                      <a:r>
                        <a:rPr lang="en-CA" sz="1200" b="0" i="0" baseline="0" dirty="0">
                          <a:solidFill>
                            <a:schemeClr val="tx1"/>
                          </a:solidFill>
                          <a:latin typeface="Roboto Condensed Light" panose="02000000000000000000" pitchFamily="2" charset="0"/>
                          <a:ea typeface="Roboto Condensed Light" panose="02000000000000000000" pitchFamily="2" charset="0"/>
                        </a:rPr>
                        <a:t>2.5 Brainstorm design integration</a:t>
                      </a:r>
                    </a:p>
                    <a:p>
                      <a:pPr marL="216000" indent="-457200">
                        <a:lnSpc>
                          <a:spcPts val="1300"/>
                        </a:lnSpc>
                        <a:spcBef>
                          <a:spcPts val="600"/>
                        </a:spcBef>
                        <a:spcAft>
                          <a:spcPts val="0"/>
                        </a:spcAft>
                      </a:pPr>
                      <a:r>
                        <a:rPr lang="en-CA" sz="1200" b="0" i="0" baseline="0" dirty="0">
                          <a:solidFill>
                            <a:schemeClr val="tx1"/>
                          </a:solidFill>
                          <a:latin typeface="Roboto Condensed Light" panose="02000000000000000000" pitchFamily="2" charset="0"/>
                          <a:ea typeface="Roboto Condensed Light" panose="02000000000000000000" pitchFamily="2" charset="0"/>
                        </a:rPr>
                        <a:t>2.6 UCD-Canvas</a:t>
                      </a:r>
                      <a:endParaRPr lang="en-CA" sz="1200" b="0" i="0" dirty="0">
                        <a:solidFill>
                          <a:schemeClr val="tx1"/>
                        </a:solidFill>
                        <a:latin typeface="Roboto Condensed Light" panose="02000000000000000000" pitchFamily="2" charset="0"/>
                        <a:ea typeface="Roboto Condensed Light" panose="02000000000000000000" pitchFamily="2" charset="0"/>
                      </a:endParaRPr>
                    </a:p>
                  </a:txBody>
                  <a:tcPr marL="143981" marR="143981" marT="71991" marB="107986">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16000" indent="-457200">
                        <a:lnSpc>
                          <a:spcPts val="1300"/>
                        </a:lnSpc>
                        <a:spcBef>
                          <a:spcPts val="600"/>
                        </a:spcBef>
                        <a:spcAft>
                          <a:spcPts val="0"/>
                        </a:spcAft>
                      </a:pPr>
                      <a:r>
                        <a:rPr lang="en-CA" sz="1200" b="0" i="0" dirty="0">
                          <a:solidFill>
                            <a:schemeClr val="tx1"/>
                          </a:solidFill>
                          <a:latin typeface="Roboto Condensed Light" panose="02000000000000000000" pitchFamily="2" charset="0"/>
                          <a:ea typeface="Roboto Condensed Light" panose="02000000000000000000" pitchFamily="2" charset="0"/>
                        </a:rPr>
                        <a:t>3.1 Structure your Design Practice</a:t>
                      </a:r>
                    </a:p>
                  </a:txBody>
                  <a:tcPr marL="143981" marR="143981" marT="71991" marB="107986">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16000" indent="-457200">
                        <a:lnSpc>
                          <a:spcPts val="1300"/>
                        </a:lnSpc>
                        <a:spcBef>
                          <a:spcPts val="600"/>
                        </a:spcBef>
                        <a:spcAft>
                          <a:spcPts val="0"/>
                        </a:spcAft>
                      </a:pPr>
                      <a:r>
                        <a:rPr lang="en-CA" sz="1200" b="0" i="0" dirty="0">
                          <a:solidFill>
                            <a:schemeClr val="tx1"/>
                          </a:solidFill>
                          <a:latin typeface="Roboto Condensed Light" panose="02000000000000000000" pitchFamily="2" charset="0"/>
                          <a:ea typeface="Roboto Condensed Light" panose="02000000000000000000" pitchFamily="2" charset="0"/>
                        </a:rPr>
                        <a:t>4.1 Define the communications objectives and audience for your roadmap</a:t>
                      </a:r>
                    </a:p>
                    <a:p>
                      <a:pPr marL="216000" indent="-457200">
                        <a:lnSpc>
                          <a:spcPts val="1300"/>
                        </a:lnSpc>
                        <a:spcBef>
                          <a:spcPts val="600"/>
                        </a:spcBef>
                        <a:spcAft>
                          <a:spcPts val="0"/>
                        </a:spcAft>
                      </a:pPr>
                      <a:r>
                        <a:rPr lang="en-CA" sz="1200" b="0" i="0" dirty="0">
                          <a:solidFill>
                            <a:schemeClr val="tx1"/>
                          </a:solidFill>
                          <a:latin typeface="Roboto Condensed Light" panose="02000000000000000000" pitchFamily="2" charset="0"/>
                          <a:ea typeface="Roboto Condensed Light" panose="02000000000000000000" pitchFamily="2" charset="0"/>
                        </a:rPr>
                        <a:t>4.2 Develop your communication plan</a:t>
                      </a:r>
                    </a:p>
                    <a:p>
                      <a:pPr marL="216000" indent="-457200">
                        <a:lnSpc>
                          <a:spcPts val="1300"/>
                        </a:lnSpc>
                        <a:spcBef>
                          <a:spcPts val="600"/>
                        </a:spcBef>
                        <a:spcAft>
                          <a:spcPts val="0"/>
                        </a:spcAft>
                      </a:pPr>
                      <a:r>
                        <a:rPr lang="en-CA" sz="1200" b="0" i="0" baseline="0" dirty="0">
                          <a:solidFill>
                            <a:schemeClr val="tx1"/>
                          </a:solidFill>
                          <a:latin typeface="Roboto Condensed Light" panose="02000000000000000000" pitchFamily="2" charset="0"/>
                          <a:ea typeface="Roboto Condensed Light" panose="02000000000000000000" pitchFamily="2" charset="0"/>
                        </a:rPr>
                        <a:t>4.3 Sponsor check-in</a:t>
                      </a:r>
                    </a:p>
                  </a:txBody>
                  <a:tcPr marL="143981" marR="143981" marT="71991" marB="107986">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15900" indent="-457200">
                        <a:lnSpc>
                          <a:spcPts val="1300"/>
                        </a:lnSpc>
                        <a:spcBef>
                          <a:spcPts val="600"/>
                        </a:spcBef>
                        <a:spcAft>
                          <a:spcPts val="0"/>
                        </a:spcAft>
                      </a:pPr>
                      <a:r>
                        <a:rPr lang="en-CA" sz="1200" b="0" i="0" baseline="0" dirty="0">
                          <a:solidFill>
                            <a:schemeClr val="tx1"/>
                          </a:solidFill>
                          <a:latin typeface="Roboto Condensed Light"/>
                          <a:ea typeface="Roboto Condensed Light"/>
                        </a:rPr>
                        <a:t>5.1 Complete in-progress deliverables from previous four days</a:t>
                      </a:r>
                    </a:p>
                    <a:p>
                      <a:pPr marL="215900" indent="-457200">
                        <a:lnSpc>
                          <a:spcPts val="1300"/>
                        </a:lnSpc>
                        <a:spcBef>
                          <a:spcPts val="600"/>
                        </a:spcBef>
                        <a:spcAft>
                          <a:spcPts val="0"/>
                        </a:spcAft>
                      </a:pPr>
                      <a:r>
                        <a:rPr lang="en-CA" sz="1200" b="0" i="0" baseline="0" dirty="0">
                          <a:solidFill>
                            <a:schemeClr val="tx1"/>
                          </a:solidFill>
                          <a:latin typeface="Roboto Condensed Light"/>
                          <a:ea typeface="Roboto Condensed Light"/>
                        </a:rPr>
                        <a:t>5.2 Set up review time for workshop deliverables and to discuss next steps</a:t>
                      </a:r>
                    </a:p>
                  </a:txBody>
                  <a:tcPr marL="143981" marR="143981" marT="71991" marB="107986">
                    <a:lnL w="317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29175">
                <a:tc>
                  <a:txBody>
                    <a:bodyPr/>
                    <a:lstStyle/>
                    <a:p>
                      <a:pPr marL="215900" marR="0" indent="-457200" algn="ctr" defTabSz="914400" rtl="0" eaLnBrk="1" fontAlgn="auto" latinLnBrk="0" hangingPunct="1">
                        <a:lnSpc>
                          <a:spcPct val="100000"/>
                        </a:lnSpc>
                        <a:spcBef>
                          <a:spcPts val="0"/>
                        </a:spcBef>
                        <a:spcAft>
                          <a:spcPts val="500"/>
                        </a:spcAft>
                        <a:buClrTx/>
                        <a:buSzTx/>
                        <a:buFontTx/>
                        <a:buNone/>
                        <a:tabLst/>
                        <a:defRPr/>
                      </a:pPr>
                      <a:r>
                        <a:rPr lang="en-CA" sz="1600" b="1" i="0" dirty="0">
                          <a:solidFill>
                            <a:srgbClr val="2576B7"/>
                          </a:solidFill>
                          <a:latin typeface="Montserrat SemiBold"/>
                          <a:ea typeface="Roboto"/>
                        </a:rPr>
                        <a:t>Deliverables</a:t>
                      </a:r>
                    </a:p>
                  </a:txBody>
                  <a:tcPr marL="91428" marR="91428" marT="45714" marB="45714" vert="vert270" anchor="ctr">
                    <a:lnL w="19050" cap="flat" cmpd="sng" algn="ctr">
                      <a:solidFill>
                        <a:schemeClr val="bg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nSpc>
                          <a:spcPts val="1300"/>
                        </a:lnSpc>
                        <a:spcBef>
                          <a:spcPts val="600"/>
                        </a:spcBef>
                        <a:spcAft>
                          <a:spcPts val="0"/>
                        </a:spcAft>
                        <a:buClrTx/>
                        <a:buFont typeface="Arial" panose="020B0604020202020204" pitchFamily="34" charset="0"/>
                        <a:buChar char="•"/>
                      </a:pPr>
                      <a:r>
                        <a:rPr lang="en-CA" sz="1200" b="0" i="0" dirty="0">
                          <a:solidFill>
                            <a:srgbClr val="4A4A4A"/>
                          </a:solidFill>
                          <a:latin typeface="Roboto Condensed Light"/>
                          <a:ea typeface="Roboto Condensed Light"/>
                        </a:rPr>
                        <a:t>Design vision</a:t>
                      </a:r>
                      <a:r>
                        <a:rPr lang="en-CA" sz="1200" b="0" i="0" baseline="0" dirty="0">
                          <a:solidFill>
                            <a:srgbClr val="4A4A4A"/>
                          </a:solidFill>
                          <a:latin typeface="Roboto Condensed Light"/>
                          <a:ea typeface="Roboto Condensed Light"/>
                        </a:rPr>
                        <a:t> statement</a:t>
                      </a:r>
                    </a:p>
                    <a:p>
                      <a:pPr marL="171450" indent="-171450">
                        <a:lnSpc>
                          <a:spcPts val="1300"/>
                        </a:lnSpc>
                        <a:spcBef>
                          <a:spcPts val="600"/>
                        </a:spcBef>
                        <a:spcAft>
                          <a:spcPts val="0"/>
                        </a:spcAft>
                        <a:buClrTx/>
                        <a:buFont typeface="Arial" panose="020B0604020202020204" pitchFamily="34" charset="0"/>
                        <a:buChar char="•"/>
                      </a:pPr>
                      <a:r>
                        <a:rPr lang="en-CA" sz="1200" b="0" i="0" baseline="0" dirty="0">
                          <a:solidFill>
                            <a:srgbClr val="4A4A4A"/>
                          </a:solidFill>
                          <a:latin typeface="Roboto Condensed Light"/>
                          <a:ea typeface="Roboto Condensed Light"/>
                        </a:rPr>
                        <a:t>Design mission statement</a:t>
                      </a:r>
                    </a:p>
                    <a:p>
                      <a:pPr marL="171450" indent="-171450">
                        <a:lnSpc>
                          <a:spcPts val="1300"/>
                        </a:lnSpc>
                        <a:spcBef>
                          <a:spcPts val="600"/>
                        </a:spcBef>
                        <a:spcAft>
                          <a:spcPts val="0"/>
                        </a:spcAft>
                        <a:buClrTx/>
                        <a:buFont typeface="Arial" panose="020B0604020202020204" pitchFamily="34" charset="0"/>
                        <a:buChar char="•"/>
                      </a:pPr>
                      <a:r>
                        <a:rPr lang="en-CA" sz="1200" b="0" i="0" baseline="0" dirty="0">
                          <a:solidFill>
                            <a:srgbClr val="4A4A4A"/>
                          </a:solidFill>
                          <a:latin typeface="Roboto Condensed Light"/>
                          <a:ea typeface="Roboto Condensed Light"/>
                        </a:rPr>
                        <a:t>Design goals</a:t>
                      </a:r>
                    </a:p>
                  </a:txBody>
                  <a:tcPr marL="143981" marR="143981" marT="71991" marB="107986">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nSpc>
                          <a:spcPts val="1300"/>
                        </a:lnSpc>
                        <a:spcBef>
                          <a:spcPts val="600"/>
                        </a:spcBef>
                        <a:spcAft>
                          <a:spcPts val="0"/>
                        </a:spcAft>
                        <a:buClrTx/>
                        <a:buFont typeface="Arial" panose="020B0604020202020204" pitchFamily="34" charset="0"/>
                        <a:buChar char="•"/>
                      </a:pPr>
                      <a:r>
                        <a:rPr lang="en-CA" sz="1200" b="0" i="0" dirty="0">
                          <a:solidFill>
                            <a:srgbClr val="4A4A4A"/>
                          </a:solidFill>
                          <a:latin typeface="Roboto Condensed Light"/>
                          <a:ea typeface="Roboto Condensed Light"/>
                        </a:rPr>
                        <a:t>Documented initiatives for design maturity</a:t>
                      </a:r>
                    </a:p>
                    <a:p>
                      <a:pPr marL="171450" indent="-171450">
                        <a:lnSpc>
                          <a:spcPts val="1300"/>
                        </a:lnSpc>
                        <a:spcBef>
                          <a:spcPts val="600"/>
                        </a:spcBef>
                        <a:spcAft>
                          <a:spcPts val="0"/>
                        </a:spcAft>
                        <a:buClrTx/>
                        <a:buFont typeface="Arial" panose="020B0604020202020204" pitchFamily="34" charset="0"/>
                        <a:buChar char="•"/>
                      </a:pPr>
                      <a:r>
                        <a:rPr lang="en-CA" sz="1200" b="0" i="0" baseline="0" dirty="0">
                          <a:solidFill>
                            <a:srgbClr val="4A4A4A"/>
                          </a:solidFill>
                          <a:latin typeface="Roboto Condensed Light"/>
                          <a:ea typeface="Roboto Condensed Light"/>
                        </a:rPr>
                        <a:t>Design canvas framework</a:t>
                      </a:r>
                    </a:p>
                  </a:txBody>
                  <a:tcPr marL="143981" marR="143981" marT="71991" marB="107986">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nSpc>
                          <a:spcPts val="1300"/>
                        </a:lnSpc>
                        <a:spcBef>
                          <a:spcPts val="600"/>
                        </a:spcBef>
                        <a:spcAft>
                          <a:spcPts val="0"/>
                        </a:spcAft>
                        <a:buClrTx/>
                        <a:buFont typeface="Arial" panose="020B0604020202020204" pitchFamily="34" charset="0"/>
                        <a:buChar char="•"/>
                      </a:pPr>
                      <a:r>
                        <a:rPr lang="en-CA" sz="1200" b="0" i="0" baseline="0" dirty="0">
                          <a:solidFill>
                            <a:srgbClr val="4A4A4A"/>
                          </a:solidFill>
                          <a:latin typeface="Roboto Condensed Light"/>
                          <a:ea typeface="Roboto Condensed Light"/>
                        </a:rPr>
                        <a:t>Design Practice structure with patterns</a:t>
                      </a:r>
                    </a:p>
                  </a:txBody>
                  <a:tcPr marL="143981" marR="143981" marT="71991" marB="107986">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nSpc>
                          <a:spcPts val="1300"/>
                        </a:lnSpc>
                        <a:spcBef>
                          <a:spcPts val="600"/>
                        </a:spcBef>
                        <a:spcAft>
                          <a:spcPts val="0"/>
                        </a:spcAft>
                        <a:buClrTx/>
                        <a:buFont typeface="Arial" panose="020B0604020202020204" pitchFamily="34" charset="0"/>
                        <a:buChar char="•"/>
                      </a:pPr>
                      <a:r>
                        <a:rPr lang="en-CA" sz="1200" b="0" i="0" baseline="0" dirty="0">
                          <a:solidFill>
                            <a:srgbClr val="4A4A4A"/>
                          </a:solidFill>
                          <a:latin typeface="Roboto Condensed Light" panose="02000000000000000000" pitchFamily="2" charset="0"/>
                          <a:ea typeface="Roboto Condensed Light" panose="02000000000000000000" pitchFamily="2" charset="0"/>
                        </a:rPr>
                        <a:t>Communication Plan and Roadmap</a:t>
                      </a:r>
                    </a:p>
                  </a:txBody>
                  <a:tcPr marL="143981" marR="143981" marT="71991" marB="107986">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a:lnSpc>
                          <a:spcPts val="1300"/>
                        </a:lnSpc>
                        <a:spcBef>
                          <a:spcPts val="600"/>
                        </a:spcBef>
                        <a:spcAft>
                          <a:spcPts val="0"/>
                        </a:spcAft>
                        <a:buClrTx/>
                        <a:buFont typeface="Arial" panose="020B0604020202020204" pitchFamily="34" charset="0"/>
                        <a:buChar char="•"/>
                      </a:pPr>
                      <a:r>
                        <a:rPr lang="en-CA" sz="1200" b="0" i="0" baseline="0" dirty="0">
                          <a:solidFill>
                            <a:srgbClr val="4A4A4A"/>
                          </a:solidFill>
                          <a:latin typeface="Roboto Condensed Light" panose="02000000000000000000" pitchFamily="2" charset="0"/>
                          <a:ea typeface="Roboto Condensed Light" panose="02000000000000000000" pitchFamily="2" charset="0"/>
                        </a:rPr>
                        <a:t>Completed Design Practice Roadmap</a:t>
                      </a:r>
                    </a:p>
                  </a:txBody>
                  <a:tcPr marL="143981" marR="143981" marT="71991" marB="107986">
                    <a:lnL w="317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6" name="Text Placeholder 29">
            <a:extLst>
              <a:ext uri="{FF2B5EF4-FFF2-40B4-BE49-F238E27FC236}">
                <a16:creationId xmlns:a16="http://schemas.microsoft.com/office/drawing/2014/main" id="{237E9D5F-7F5E-48E1-80EF-8DF1F5E7936B}"/>
              </a:ext>
            </a:extLst>
          </p:cNvPr>
          <p:cNvSpPr txBox="1">
            <a:spLocks/>
          </p:cNvSpPr>
          <p:nvPr/>
        </p:nvSpPr>
        <p:spPr>
          <a:xfrm>
            <a:off x="7236284" y="582028"/>
            <a:ext cx="4655719" cy="43731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1200" b="0" i="0" u="none" strike="noStrike" kern="1200" cap="none" spc="0" normalizeH="0" baseline="0" noProof="0" dirty="0">
                <a:ln>
                  <a:noFill/>
                </a:ln>
                <a:solidFill>
                  <a:srgbClr val="2576B7"/>
                </a:solidFill>
                <a:effectLst/>
                <a:uLnTx/>
                <a:uFillTx/>
                <a:latin typeface="Montserrat Light" pitchFamily="2" charset="77"/>
                <a:ea typeface="+mn-ea"/>
                <a:cs typeface="Arial"/>
              </a:rPr>
              <a:t>Contact your account representative for more information.</a:t>
            </a:r>
            <a:br>
              <a:rPr kumimoji="0" lang="en-CA" sz="2800" b="0" i="0" u="none" strike="noStrike" kern="1200" cap="none" spc="0" normalizeH="0" baseline="0" noProof="0" dirty="0">
                <a:ln>
                  <a:noFill/>
                </a:ln>
                <a:solidFill>
                  <a:srgbClr val="494949"/>
                </a:solidFill>
                <a:effectLst/>
                <a:uLnTx/>
                <a:uFillTx/>
                <a:latin typeface="Roboto Condensed Light" panose="02000000000000000000" pitchFamily="2" charset="0"/>
                <a:ea typeface="+mn-ea"/>
                <a:cs typeface="Arial"/>
              </a:rPr>
            </a:br>
            <a:r>
              <a:rPr kumimoji="0" lang="en-CA" sz="1200" b="1" i="0" u="none" strike="noStrike" kern="1200" cap="none" spc="0" normalizeH="0" baseline="0" noProof="0" dirty="0">
                <a:ln>
                  <a:noFill/>
                </a:ln>
                <a:solidFill>
                  <a:srgbClr val="2576B7"/>
                </a:solidFill>
                <a:effectLst/>
                <a:uLnTx/>
                <a:uFillTx/>
                <a:latin typeface="Montserrat SemiBold" pitchFamily="2" charset="77"/>
                <a:ea typeface="+mn-ea"/>
                <a:cs typeface="Arial" panose="020B0604020202020204" pitchFamily="34" charset="0"/>
                <a:hlinkClick r:id="rId2">
                  <a:extLst>
                    <a:ext uri="{A12FA001-AC4F-418D-AE19-62706E023703}">
                      <ahyp:hlinkClr xmlns:ahyp="http://schemas.microsoft.com/office/drawing/2018/hyperlinkcolor" val="tx"/>
                    </a:ext>
                  </a:extLst>
                </a:hlinkClick>
              </a:rPr>
              <a:t>workshops@infotech.com</a:t>
            </a:r>
            <a:r>
              <a:rPr kumimoji="0" lang="en-CA" sz="1200" b="1" i="0" u="none" strike="noStrike" kern="1200" cap="none" spc="0" normalizeH="0" baseline="0" noProof="0" dirty="0">
                <a:ln>
                  <a:noFill/>
                </a:ln>
                <a:solidFill>
                  <a:srgbClr val="2576B7"/>
                </a:solidFill>
                <a:effectLst/>
                <a:uLnTx/>
                <a:uFillTx/>
                <a:latin typeface="Montserrat SemiBold" pitchFamily="2" charset="77"/>
                <a:ea typeface="+mn-ea"/>
                <a:cs typeface="Arial" panose="020B0604020202020204" pitchFamily="34" charset="0"/>
              </a:rPr>
              <a:t>   1-888-670-8889</a:t>
            </a:r>
          </a:p>
        </p:txBody>
      </p:sp>
      <p:sp>
        <p:nvSpPr>
          <p:cNvPr id="2" name="Slide Number Placeholder 1">
            <a:extLst>
              <a:ext uri="{FF2B5EF4-FFF2-40B4-BE49-F238E27FC236}">
                <a16:creationId xmlns:a16="http://schemas.microsoft.com/office/drawing/2014/main" id="{E6635682-3CA2-4337-82A8-91FE9DF48F4F}"/>
              </a:ext>
            </a:extLst>
          </p:cNvPr>
          <p:cNvSpPr>
            <a:spLocks noGrp="1"/>
          </p:cNvSpPr>
          <p:nvPr>
            <p:ph type="sldNum" sz="quarter" idx="10"/>
          </p:nvPr>
        </p:nvSpPr>
        <p:spPr/>
        <p:txBody>
          <a:bodyPr/>
          <a:lstStyle/>
          <a:p>
            <a:pPr marL="7700">
              <a:spcBef>
                <a:spcPts val="161"/>
              </a:spcBef>
              <a:tabLst>
                <a:tab pos="1309472" algn="l"/>
              </a:tabLst>
            </a:pPr>
            <a:r>
              <a:rPr lang="en-CA" dirty="0"/>
              <a:t>Info-Tech Research Group   |   </a:t>
            </a:r>
            <a:fld id="{81D60167-4931-47E6-BA6A-407CBD079E47}" type="slidenum">
              <a:rPr smtClean="0">
                <a:cs typeface="Arial" panose="020B0604020202020204" pitchFamily="34" charset="0"/>
              </a:rPr>
              <a:pPr marL="7700">
                <a:spcBef>
                  <a:spcPts val="161"/>
                </a:spcBef>
                <a:tabLst>
                  <a:tab pos="1309472" algn="l"/>
                </a:tabLst>
              </a:pPr>
              <a:t>18</a:t>
            </a:fld>
            <a:endParaRPr dirty="0">
              <a:cs typeface="Arial" panose="020B0604020202020204" pitchFamily="34" charset="0"/>
            </a:endParaRPr>
          </a:p>
        </p:txBody>
      </p:sp>
    </p:spTree>
    <p:extLst>
      <p:ext uri="{BB962C8B-B14F-4D97-AF65-F5344CB8AC3E}">
        <p14:creationId xmlns:p14="http://schemas.microsoft.com/office/powerpoint/2010/main" val="4016774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7902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BE87D-1B3A-C148-99E8-F80C50325912}"/>
              </a:ext>
            </a:extLst>
          </p:cNvPr>
          <p:cNvSpPr>
            <a:spLocks noGrp="1"/>
          </p:cNvSpPr>
          <p:nvPr>
            <p:ph type="title"/>
          </p:nvPr>
        </p:nvSpPr>
        <p:spPr/>
        <p:txBody>
          <a:bodyPr>
            <a:noAutofit/>
          </a:bodyPr>
          <a:lstStyle/>
          <a:p>
            <a:r>
              <a:rPr lang="en-US" dirty="0">
                <a:solidFill>
                  <a:srgbClr val="2576B7"/>
                </a:solidFill>
              </a:rPr>
              <a:t>Analyst</a:t>
            </a:r>
            <a:br>
              <a:rPr lang="en-US" dirty="0">
                <a:solidFill>
                  <a:srgbClr val="2576B7"/>
                </a:solidFill>
              </a:rPr>
            </a:br>
            <a:r>
              <a:rPr lang="en-US" dirty="0">
                <a:solidFill>
                  <a:srgbClr val="2576B7"/>
                </a:solidFill>
              </a:rPr>
              <a:t>Perspective</a:t>
            </a:r>
          </a:p>
        </p:txBody>
      </p:sp>
      <p:sp>
        <p:nvSpPr>
          <p:cNvPr id="3" name="Text Placeholder 2">
            <a:extLst>
              <a:ext uri="{FF2B5EF4-FFF2-40B4-BE49-F238E27FC236}">
                <a16:creationId xmlns:a16="http://schemas.microsoft.com/office/drawing/2014/main" id="{3689B9D3-E749-9E4F-B868-F1D6E60CDACB}"/>
              </a:ext>
            </a:extLst>
          </p:cNvPr>
          <p:cNvSpPr>
            <a:spLocks noGrp="1"/>
          </p:cNvSpPr>
          <p:nvPr>
            <p:ph type="body" sz="quarter" idx="11"/>
          </p:nvPr>
        </p:nvSpPr>
        <p:spPr>
          <a:xfrm>
            <a:off x="367609" y="1668169"/>
            <a:ext cx="3586038" cy="1631103"/>
          </a:xfrm>
        </p:spPr>
        <p:txBody>
          <a:bodyPr>
            <a:noAutofit/>
          </a:bodyPr>
          <a:lstStyle/>
          <a:p>
            <a:r>
              <a:rPr lang="en-CA" dirty="0">
                <a:cs typeface="Arial"/>
              </a:rPr>
              <a:t>Know thy user.</a:t>
            </a:r>
            <a:endParaRPr lang="en-US" dirty="0"/>
          </a:p>
        </p:txBody>
      </p:sp>
      <p:sp>
        <p:nvSpPr>
          <p:cNvPr id="8" name="Text Placeholder 7"/>
          <p:cNvSpPr>
            <a:spLocks noGrp="1"/>
          </p:cNvSpPr>
          <p:nvPr>
            <p:ph type="body" sz="quarter" idx="13"/>
          </p:nvPr>
        </p:nvSpPr>
        <p:spPr/>
        <p:txBody>
          <a:bodyPr>
            <a:noAutofit/>
          </a:bodyPr>
          <a:lstStyle/>
          <a:p>
            <a:r>
              <a:rPr lang="en-US" dirty="0"/>
              <a:t>Allison Straker</a:t>
            </a:r>
            <a:br>
              <a:rPr lang="en-US" dirty="0"/>
            </a:br>
            <a:r>
              <a:rPr lang="en-US" dirty="0">
                <a:latin typeface="Montserrat Light" panose="020B0604020202020204" charset="0"/>
              </a:rPr>
              <a:t>Research Director, Applications</a:t>
            </a:r>
            <a:br>
              <a:rPr lang="en-US" dirty="0">
                <a:latin typeface="Montserrat Light" panose="020B0604020202020204" charset="0"/>
              </a:rPr>
            </a:br>
            <a:r>
              <a:rPr lang="en-US" dirty="0">
                <a:latin typeface="Montserrat Light" panose="020B0604020202020204" charset="0"/>
              </a:rPr>
              <a:t>Info-Tech Research Group</a:t>
            </a:r>
            <a:endParaRPr lang="en-CA" dirty="0">
              <a:latin typeface="Montserrat Light" panose="020B0604020202020204" charset="0"/>
            </a:endParaRPr>
          </a:p>
        </p:txBody>
      </p:sp>
      <p:sp>
        <p:nvSpPr>
          <p:cNvPr id="5" name="Text Placeholder 4">
            <a:extLst>
              <a:ext uri="{FF2B5EF4-FFF2-40B4-BE49-F238E27FC236}">
                <a16:creationId xmlns:a16="http://schemas.microsoft.com/office/drawing/2014/main" id="{6CDA48C0-BB8D-0447-AF41-29869BBEE7C7}"/>
              </a:ext>
            </a:extLst>
          </p:cNvPr>
          <p:cNvSpPr>
            <a:spLocks noGrp="1"/>
          </p:cNvSpPr>
          <p:nvPr>
            <p:ph type="body" sz="quarter" idx="14"/>
          </p:nvPr>
        </p:nvSpPr>
        <p:spPr>
          <a:xfrm>
            <a:off x="5242603" y="1753406"/>
            <a:ext cx="6660283" cy="2953724"/>
          </a:xfrm>
          <a:prstGeom prst="rect">
            <a:avLst/>
          </a:prstGeom>
        </p:spPr>
        <p:txBody>
          <a:bodyPr>
            <a:noAutofit/>
          </a:bodyPr>
          <a:lstStyle/>
          <a:p>
            <a:pPr marL="0" marR="3081" indent="0">
              <a:lnSpc>
                <a:spcPct val="101000"/>
              </a:lnSpc>
              <a:spcBef>
                <a:spcPts val="58"/>
              </a:spcBef>
              <a:buNone/>
            </a:pPr>
            <a:r>
              <a:rPr lang="en-US" sz="1600" dirty="0"/>
              <a:t>To create a better product, solution, or service, you need to understand those who use it, their needs, and their context.</a:t>
            </a:r>
          </a:p>
          <a:p>
            <a:pPr marL="0" marR="3081" indent="0">
              <a:lnSpc>
                <a:spcPct val="101000"/>
              </a:lnSpc>
              <a:spcBef>
                <a:spcPts val="58"/>
              </a:spcBef>
              <a:buNone/>
            </a:pPr>
            <a:r>
              <a:rPr lang="en-US" sz="1600" dirty="0"/>
              <a:t>Do your research, design with their needs in mind, and validate. Then wash, rinse, and repeat.</a:t>
            </a:r>
          </a:p>
          <a:p>
            <a:pPr marL="0" marR="3081" indent="0">
              <a:lnSpc>
                <a:spcPct val="101000"/>
              </a:lnSpc>
              <a:spcBef>
                <a:spcPts val="58"/>
              </a:spcBef>
              <a:buNone/>
            </a:pPr>
            <a:r>
              <a:rPr lang="en-US" sz="1600" dirty="0"/>
              <a:t>It might feel like your business goals oppose the needs of your users. That shouldn’t be the case. A great experience design practice can help you balance those goals so that they are in harmony with those of your users, which will elevate your organization even higher.</a:t>
            </a:r>
          </a:p>
        </p:txBody>
      </p:sp>
      <p:sp>
        <p:nvSpPr>
          <p:cNvPr id="6" name="Rectangle 5">
            <a:extLst>
              <a:ext uri="{FF2B5EF4-FFF2-40B4-BE49-F238E27FC236}">
                <a16:creationId xmlns:a16="http://schemas.microsoft.com/office/drawing/2014/main" id="{CA77F5FC-FE14-7A4D-AA82-AFE3CFD0AC20}"/>
              </a:ext>
            </a:extLst>
          </p:cNvPr>
          <p:cNvSpPr/>
          <p:nvPr/>
        </p:nvSpPr>
        <p:spPr>
          <a:xfrm>
            <a:off x="5231718" y="4839278"/>
            <a:ext cx="6623776" cy="53993"/>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Roboto Condensed Light" panose="02000000000000000000" pitchFamily="2" charset="0"/>
            </a:endParaRPr>
          </a:p>
        </p:txBody>
      </p:sp>
      <p:pic>
        <p:nvPicPr>
          <p:cNvPr id="10" name="Picture 9" descr="A person who is smiling and looking at the camera&#10;&#10;Description automatically generated">
            <a:extLst>
              <a:ext uri="{FF2B5EF4-FFF2-40B4-BE49-F238E27FC236}">
                <a16:creationId xmlns:a16="http://schemas.microsoft.com/office/drawing/2014/main" id="{17B6B45B-5E5F-4FB6-9CCE-362E13F6CF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34558" y="3167610"/>
            <a:ext cx="1905000" cy="1905000"/>
          </a:xfrm>
          <a:prstGeom prst="rect">
            <a:avLst/>
          </a:prstGeom>
        </p:spPr>
      </p:pic>
      <p:sp>
        <p:nvSpPr>
          <p:cNvPr id="4" name="Slide Number Placeholder 3">
            <a:extLst>
              <a:ext uri="{FF2B5EF4-FFF2-40B4-BE49-F238E27FC236}">
                <a16:creationId xmlns:a16="http://schemas.microsoft.com/office/drawing/2014/main" id="{32562915-2825-4CEB-931E-FE052C5358BE}"/>
              </a:ext>
            </a:extLst>
          </p:cNvPr>
          <p:cNvSpPr>
            <a:spLocks noGrp="1"/>
          </p:cNvSpPr>
          <p:nvPr>
            <p:ph type="sldNum" sz="quarter" idx="10"/>
          </p:nvPr>
        </p:nvSpPr>
        <p:spPr/>
        <p:txBody>
          <a:bodyPr/>
          <a:lstStyle/>
          <a:p>
            <a:pPr marL="7700">
              <a:spcBef>
                <a:spcPts val="161"/>
              </a:spcBef>
              <a:tabLst>
                <a:tab pos="1309472" algn="l"/>
              </a:tabLst>
            </a:pPr>
            <a:r>
              <a:rPr lang="en-CA" dirty="0"/>
              <a:t>Info-Tech Research Group   |   </a:t>
            </a:r>
            <a:fld id="{81D60167-4931-47E6-BA6A-407CBD079E47}" type="slidenum">
              <a:rPr smtClean="0">
                <a:cs typeface="Arial" panose="020B0604020202020204" pitchFamily="34" charset="0"/>
              </a:rPr>
              <a:pPr marL="7700">
                <a:spcBef>
                  <a:spcPts val="161"/>
                </a:spcBef>
                <a:tabLst>
                  <a:tab pos="1309472" algn="l"/>
                </a:tabLst>
              </a:pPr>
              <a:t>2</a:t>
            </a:fld>
            <a:endParaRPr dirty="0">
              <a:cs typeface="Arial" panose="020B0604020202020204" pitchFamily="34" charset="0"/>
            </a:endParaRPr>
          </a:p>
        </p:txBody>
      </p:sp>
    </p:spTree>
    <p:extLst>
      <p:ext uri="{BB962C8B-B14F-4D97-AF65-F5344CB8AC3E}">
        <p14:creationId xmlns:p14="http://schemas.microsoft.com/office/powerpoint/2010/main" val="2438022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6451C1D4-CBC0-450C-A906-734274EAA5CB}"/>
              </a:ext>
            </a:extLst>
          </p:cNvPr>
          <p:cNvGrpSpPr/>
          <p:nvPr/>
        </p:nvGrpSpPr>
        <p:grpSpPr>
          <a:xfrm>
            <a:off x="-701199" y="1894721"/>
            <a:ext cx="13781548" cy="3474347"/>
            <a:chOff x="-701199" y="1894721"/>
            <a:chExt cx="13781548" cy="3474347"/>
          </a:xfrm>
        </p:grpSpPr>
        <p:pic>
          <p:nvPicPr>
            <p:cNvPr id="22" name="Picture 21">
              <a:extLst>
                <a:ext uri="{FF2B5EF4-FFF2-40B4-BE49-F238E27FC236}">
                  <a16:creationId xmlns:a16="http://schemas.microsoft.com/office/drawing/2014/main" id="{8182A658-8842-477D-8DF0-64F82707BDD9}"/>
                </a:ext>
              </a:extLst>
            </p:cNvPr>
            <p:cNvPicPr>
              <a:picLocks noChangeAspect="1"/>
            </p:cNvPicPr>
            <p:nvPr/>
          </p:nvPicPr>
          <p:blipFill>
            <a:blip r:embed="rId3" cstate="screen">
              <a:alphaModFix amt="50000"/>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7086492" y="1894721"/>
              <a:ext cx="5993857" cy="3372910"/>
            </a:xfrm>
            <a:prstGeom prst="rect">
              <a:avLst/>
            </a:prstGeom>
          </p:spPr>
        </p:pic>
        <p:pic>
          <p:nvPicPr>
            <p:cNvPr id="23" name="Picture 22">
              <a:extLst>
                <a:ext uri="{FF2B5EF4-FFF2-40B4-BE49-F238E27FC236}">
                  <a16:creationId xmlns:a16="http://schemas.microsoft.com/office/drawing/2014/main" id="{308CD944-2E2C-45A8-A0ED-156F119AAAA4}"/>
                </a:ext>
              </a:extLst>
            </p:cNvPr>
            <p:cNvPicPr>
              <a:picLocks noChangeAspect="1"/>
            </p:cNvPicPr>
            <p:nvPr/>
          </p:nvPicPr>
          <p:blipFill>
            <a:blip r:embed="rId4" cstate="screen">
              <a:alphaModFix amt="50000"/>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238892" y="1894721"/>
              <a:ext cx="5993592" cy="3372760"/>
            </a:xfrm>
            <a:prstGeom prst="rect">
              <a:avLst/>
            </a:prstGeom>
          </p:spPr>
        </p:pic>
        <p:pic>
          <p:nvPicPr>
            <p:cNvPr id="24" name="Picture 23">
              <a:extLst>
                <a:ext uri="{FF2B5EF4-FFF2-40B4-BE49-F238E27FC236}">
                  <a16:creationId xmlns:a16="http://schemas.microsoft.com/office/drawing/2014/main" id="{5CD85BCC-2C62-4EFD-9301-545F4847EB95}"/>
                </a:ext>
              </a:extLst>
            </p:cNvPr>
            <p:cNvPicPr>
              <a:picLocks noChangeAspect="1"/>
            </p:cNvPicPr>
            <p:nvPr/>
          </p:nvPicPr>
          <p:blipFill>
            <a:blip r:embed="rId5" cstate="screen">
              <a:alphaModFix amt="50000"/>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701199" y="1996308"/>
              <a:ext cx="5993591" cy="3372760"/>
            </a:xfrm>
            <a:prstGeom prst="rect">
              <a:avLst/>
            </a:prstGeom>
          </p:spPr>
        </p:pic>
      </p:grpSp>
      <p:pic>
        <p:nvPicPr>
          <p:cNvPr id="10" name="Picture 9" hidden="1">
            <a:extLst>
              <a:ext uri="{FF2B5EF4-FFF2-40B4-BE49-F238E27FC236}">
                <a16:creationId xmlns:a16="http://schemas.microsoft.com/office/drawing/2014/main" id="{A09F5F89-FF8D-5F49-8452-D4CC10E288E8}"/>
              </a:ext>
            </a:extLst>
          </p:cNvPr>
          <p:cNvPicPr>
            <a:picLocks noChangeAspect="1"/>
          </p:cNvPicPr>
          <p:nvPr/>
        </p:nvPicPr>
        <p:blipFill>
          <a:blip r:embed="rId6" cstate="screen">
            <a:alphaModFix amt="50000"/>
            <a:extLst>
              <a:ext uri="{28A0092B-C50C-407E-A947-70E740481C1C}">
                <a14:useLocalDpi xmlns:a14="http://schemas.microsoft.com/office/drawing/2010/main"/>
              </a:ext>
            </a:extLst>
          </a:blip>
          <a:stretch>
            <a:fillRect/>
          </a:stretch>
        </p:blipFill>
        <p:spPr>
          <a:xfrm>
            <a:off x="-853599" y="1843908"/>
            <a:ext cx="5993591" cy="3372760"/>
          </a:xfrm>
          <a:prstGeom prst="rect">
            <a:avLst/>
          </a:prstGeom>
        </p:spPr>
      </p:pic>
      <p:pic>
        <p:nvPicPr>
          <p:cNvPr id="11" name="Picture 10" hidden="1">
            <a:extLst>
              <a:ext uri="{FF2B5EF4-FFF2-40B4-BE49-F238E27FC236}">
                <a16:creationId xmlns:a16="http://schemas.microsoft.com/office/drawing/2014/main" id="{C05D3A47-8F5D-9647-A863-1DE56A91E3A4}"/>
              </a:ext>
            </a:extLst>
          </p:cNvPr>
          <p:cNvPicPr>
            <a:picLocks noChangeAspect="1"/>
          </p:cNvPicPr>
          <p:nvPr/>
        </p:nvPicPr>
        <p:blipFill>
          <a:blip r:embed="rId7" cstate="screen">
            <a:alphaModFix amt="50000"/>
            <a:extLst>
              <a:ext uri="{28A0092B-C50C-407E-A947-70E740481C1C}">
                <a14:useLocalDpi xmlns:a14="http://schemas.microsoft.com/office/drawing/2010/main"/>
              </a:ext>
            </a:extLst>
          </a:blip>
          <a:stretch>
            <a:fillRect/>
          </a:stretch>
        </p:blipFill>
        <p:spPr>
          <a:xfrm>
            <a:off x="3086492" y="1742321"/>
            <a:ext cx="5993592" cy="3372760"/>
          </a:xfrm>
          <a:prstGeom prst="rect">
            <a:avLst/>
          </a:prstGeom>
        </p:spPr>
      </p:pic>
      <p:pic>
        <p:nvPicPr>
          <p:cNvPr id="12" name="Picture 11" hidden="1">
            <a:extLst>
              <a:ext uri="{FF2B5EF4-FFF2-40B4-BE49-F238E27FC236}">
                <a16:creationId xmlns:a16="http://schemas.microsoft.com/office/drawing/2014/main" id="{05757B9C-9790-5541-AD21-63015BF19168}"/>
              </a:ext>
            </a:extLst>
          </p:cNvPr>
          <p:cNvPicPr>
            <a:picLocks noChangeAspect="1"/>
          </p:cNvPicPr>
          <p:nvPr/>
        </p:nvPicPr>
        <p:blipFill>
          <a:blip r:embed="rId8" cstate="screen">
            <a:alphaModFix amt="50000"/>
            <a:extLst>
              <a:ext uri="{28A0092B-C50C-407E-A947-70E740481C1C}">
                <a14:useLocalDpi xmlns:a14="http://schemas.microsoft.com/office/drawing/2010/main"/>
              </a:ext>
            </a:extLst>
          </a:blip>
          <a:stretch>
            <a:fillRect/>
          </a:stretch>
        </p:blipFill>
        <p:spPr>
          <a:xfrm>
            <a:off x="6934092" y="1742321"/>
            <a:ext cx="5993857" cy="3372910"/>
          </a:xfrm>
          <a:prstGeom prst="rect">
            <a:avLst/>
          </a:prstGeom>
        </p:spPr>
      </p:pic>
      <p:sp>
        <p:nvSpPr>
          <p:cNvPr id="13" name="Rectangle 12">
            <a:extLst>
              <a:ext uri="{FF2B5EF4-FFF2-40B4-BE49-F238E27FC236}">
                <a16:creationId xmlns:a16="http://schemas.microsoft.com/office/drawing/2014/main" id="{81A7BD8C-6502-A549-A087-5E557EF075FB}"/>
              </a:ext>
            </a:extLst>
          </p:cNvPr>
          <p:cNvSpPr/>
          <p:nvPr/>
        </p:nvSpPr>
        <p:spPr>
          <a:xfrm>
            <a:off x="370816" y="5257277"/>
            <a:ext cx="3707918" cy="5399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ysClr val="windowText" lastClr="000000"/>
              </a:solidFill>
              <a:latin typeface="Roboto Condensed Light" panose="02000000000000000000" pitchFamily="2" charset="0"/>
            </a:endParaRPr>
          </a:p>
        </p:txBody>
      </p:sp>
      <p:sp>
        <p:nvSpPr>
          <p:cNvPr id="14" name="Rectangle 13">
            <a:extLst>
              <a:ext uri="{FF2B5EF4-FFF2-40B4-BE49-F238E27FC236}">
                <a16:creationId xmlns:a16="http://schemas.microsoft.com/office/drawing/2014/main" id="{05BCA3C4-18C9-9845-B05E-44B99BE411EC}"/>
              </a:ext>
            </a:extLst>
          </p:cNvPr>
          <p:cNvSpPr/>
          <p:nvPr/>
        </p:nvSpPr>
        <p:spPr>
          <a:xfrm>
            <a:off x="4260296" y="5257277"/>
            <a:ext cx="3707918" cy="5399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Roboto Condensed Light" panose="02000000000000000000" pitchFamily="2" charset="0"/>
            </a:endParaRPr>
          </a:p>
        </p:txBody>
      </p:sp>
      <p:sp>
        <p:nvSpPr>
          <p:cNvPr id="15" name="Rectangle 14">
            <a:extLst>
              <a:ext uri="{FF2B5EF4-FFF2-40B4-BE49-F238E27FC236}">
                <a16:creationId xmlns:a16="http://schemas.microsoft.com/office/drawing/2014/main" id="{8B947AAF-002F-4B47-B7A1-5BED7E696C90}"/>
              </a:ext>
            </a:extLst>
          </p:cNvPr>
          <p:cNvSpPr/>
          <p:nvPr/>
        </p:nvSpPr>
        <p:spPr>
          <a:xfrm>
            <a:off x="8168762" y="5257277"/>
            <a:ext cx="3707918" cy="5399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Roboto Condensed Light" panose="02000000000000000000" pitchFamily="2" charset="0"/>
            </a:endParaRPr>
          </a:p>
        </p:txBody>
      </p:sp>
      <p:sp>
        <p:nvSpPr>
          <p:cNvPr id="2" name="Title 1">
            <a:extLst>
              <a:ext uri="{FF2B5EF4-FFF2-40B4-BE49-F238E27FC236}">
                <a16:creationId xmlns:a16="http://schemas.microsoft.com/office/drawing/2014/main" id="{BDBEB923-D4F6-E94C-814E-8C31A0E743B5}"/>
              </a:ext>
            </a:extLst>
          </p:cNvPr>
          <p:cNvSpPr>
            <a:spLocks noGrp="1"/>
          </p:cNvSpPr>
          <p:nvPr>
            <p:ph type="title"/>
          </p:nvPr>
        </p:nvSpPr>
        <p:spPr/>
        <p:txBody>
          <a:bodyPr/>
          <a:lstStyle/>
          <a:p>
            <a:r>
              <a:rPr lang="en-CA" spc="-79" dirty="0"/>
              <a:t>E</a:t>
            </a:r>
            <a:r>
              <a:rPr lang="en-CA" spc="-130" dirty="0"/>
              <a:t>x</a:t>
            </a:r>
            <a:r>
              <a:rPr lang="en-CA" spc="-79" dirty="0"/>
              <a:t>ecuti</a:t>
            </a:r>
            <a:r>
              <a:rPr lang="en-CA" spc="-158" dirty="0"/>
              <a:t>v</a:t>
            </a:r>
            <a:r>
              <a:rPr lang="en-CA" spc="-3" dirty="0"/>
              <a:t>e </a:t>
            </a:r>
            <a:r>
              <a:rPr lang="en-CA" spc="-42" dirty="0"/>
              <a:t>Summary</a:t>
            </a:r>
            <a:endParaRPr lang="en-US" dirty="0">
              <a:solidFill>
                <a:srgbClr val="717171"/>
              </a:solidFill>
            </a:endParaRPr>
          </a:p>
        </p:txBody>
      </p:sp>
      <p:sp>
        <p:nvSpPr>
          <p:cNvPr id="5" name="Text Placeholder 4">
            <a:extLst>
              <a:ext uri="{FF2B5EF4-FFF2-40B4-BE49-F238E27FC236}">
                <a16:creationId xmlns:a16="http://schemas.microsoft.com/office/drawing/2014/main" id="{80005E5B-FABC-E34E-BB01-080338E4F048}"/>
              </a:ext>
            </a:extLst>
          </p:cNvPr>
          <p:cNvSpPr>
            <a:spLocks noGrp="1"/>
          </p:cNvSpPr>
          <p:nvPr>
            <p:ph type="body" sz="quarter" idx="13"/>
          </p:nvPr>
        </p:nvSpPr>
        <p:spPr>
          <a:xfrm>
            <a:off x="368146" y="1618381"/>
            <a:ext cx="3541939" cy="297275"/>
          </a:xfrm>
        </p:spPr>
        <p:txBody>
          <a:bodyPr/>
          <a:lstStyle/>
          <a:p>
            <a:r>
              <a:rPr lang="en-US" dirty="0">
                <a:solidFill>
                  <a:srgbClr val="002060"/>
                </a:solidFill>
              </a:rPr>
              <a:t>Your Challenge</a:t>
            </a:r>
          </a:p>
        </p:txBody>
      </p:sp>
      <p:sp>
        <p:nvSpPr>
          <p:cNvPr id="7" name="Text Placeholder 6">
            <a:extLst>
              <a:ext uri="{FF2B5EF4-FFF2-40B4-BE49-F238E27FC236}">
                <a16:creationId xmlns:a16="http://schemas.microsoft.com/office/drawing/2014/main" id="{59A6EC1C-F28C-7B4C-8F22-A6457C4B8A70}"/>
              </a:ext>
            </a:extLst>
          </p:cNvPr>
          <p:cNvSpPr>
            <a:spLocks noGrp="1"/>
          </p:cNvSpPr>
          <p:nvPr>
            <p:ph type="body" sz="quarter" idx="15"/>
          </p:nvPr>
        </p:nvSpPr>
        <p:spPr>
          <a:xfrm>
            <a:off x="4267438" y="1618381"/>
            <a:ext cx="3541939" cy="297275"/>
          </a:xfrm>
        </p:spPr>
        <p:txBody>
          <a:bodyPr/>
          <a:lstStyle/>
          <a:p>
            <a:r>
              <a:rPr lang="en-US" dirty="0">
                <a:solidFill>
                  <a:srgbClr val="002060"/>
                </a:solidFill>
              </a:rPr>
              <a:t>Common Obstacles</a:t>
            </a:r>
          </a:p>
        </p:txBody>
      </p:sp>
      <p:sp>
        <p:nvSpPr>
          <p:cNvPr id="9" name="Text Placeholder 8">
            <a:extLst>
              <a:ext uri="{FF2B5EF4-FFF2-40B4-BE49-F238E27FC236}">
                <a16:creationId xmlns:a16="http://schemas.microsoft.com/office/drawing/2014/main" id="{6C42E00F-3E3D-DB41-AFB7-AF68944040C3}"/>
              </a:ext>
            </a:extLst>
          </p:cNvPr>
          <p:cNvSpPr>
            <a:spLocks noGrp="1"/>
          </p:cNvSpPr>
          <p:nvPr>
            <p:ph type="body" sz="quarter" idx="17"/>
          </p:nvPr>
        </p:nvSpPr>
        <p:spPr>
          <a:xfrm>
            <a:off x="8129689" y="1618381"/>
            <a:ext cx="3541939" cy="297275"/>
          </a:xfrm>
        </p:spPr>
        <p:txBody>
          <a:bodyPr/>
          <a:lstStyle/>
          <a:p>
            <a:r>
              <a:rPr lang="en-US" dirty="0">
                <a:solidFill>
                  <a:srgbClr val="002060"/>
                </a:solidFill>
              </a:rPr>
              <a:t>Info-Tech’s Approach</a:t>
            </a:r>
          </a:p>
        </p:txBody>
      </p:sp>
      <p:sp>
        <p:nvSpPr>
          <p:cNvPr id="4" name="Text Placeholder 3">
            <a:extLst>
              <a:ext uri="{FF2B5EF4-FFF2-40B4-BE49-F238E27FC236}">
                <a16:creationId xmlns:a16="http://schemas.microsoft.com/office/drawing/2014/main" id="{27793FA1-A38B-2C4F-AAC9-FBF515D54EB3}"/>
              </a:ext>
            </a:extLst>
          </p:cNvPr>
          <p:cNvSpPr>
            <a:spLocks noGrp="1"/>
          </p:cNvSpPr>
          <p:nvPr>
            <p:ph type="body" sz="quarter" idx="18"/>
          </p:nvPr>
        </p:nvSpPr>
        <p:spPr>
          <a:prstGeom prst="rect">
            <a:avLst/>
          </a:prstGeom>
        </p:spPr>
        <p:txBody>
          <a:bodyPr/>
          <a:lstStyle/>
          <a:p>
            <a:pPr marL="0" indent="0">
              <a:lnSpc>
                <a:spcPts val="1800"/>
              </a:lnSpc>
              <a:buNone/>
            </a:pPr>
            <a:r>
              <a:rPr lang="en-US" dirty="0">
                <a:solidFill>
                  <a:srgbClr val="000000"/>
                </a:solidFill>
              </a:rPr>
              <a:t>Many organizations want to get to market quickly and on budget but don’t know the steps to get the right product/service to satisfy users and the business.</a:t>
            </a:r>
          </a:p>
          <a:p>
            <a:pPr marL="0" indent="0">
              <a:lnSpc>
                <a:spcPts val="1800"/>
              </a:lnSpc>
              <a:buNone/>
            </a:pPr>
            <a:r>
              <a:rPr lang="en-CA" dirty="0">
                <a:solidFill>
                  <a:srgbClr val="000000"/>
                </a:solidFill>
              </a:rPr>
              <a:t>This may be made apparent through:</a:t>
            </a:r>
          </a:p>
          <a:p>
            <a:pPr>
              <a:lnSpc>
                <a:spcPts val="1800"/>
              </a:lnSpc>
            </a:pPr>
            <a:r>
              <a:rPr lang="en-CA" dirty="0">
                <a:solidFill>
                  <a:srgbClr val="000000"/>
                </a:solidFill>
              </a:rPr>
              <a:t>Uninformed decisions leading to lack of adoption of your product or service</a:t>
            </a:r>
          </a:p>
          <a:p>
            <a:pPr>
              <a:lnSpc>
                <a:spcPts val="1800"/>
              </a:lnSpc>
            </a:pPr>
            <a:r>
              <a:rPr lang="en-CA" dirty="0">
                <a:solidFill>
                  <a:srgbClr val="000000"/>
                </a:solidFill>
              </a:rPr>
              <a:t>Rework due to post-implementation user feedback</a:t>
            </a:r>
          </a:p>
          <a:p>
            <a:pPr>
              <a:lnSpc>
                <a:spcPts val="1800"/>
              </a:lnSpc>
            </a:pPr>
            <a:r>
              <a:rPr lang="en-CA" dirty="0">
                <a:solidFill>
                  <a:srgbClr val="000000"/>
                </a:solidFill>
              </a:rPr>
              <a:t>The competition releases new products that outshine yours</a:t>
            </a:r>
          </a:p>
          <a:p>
            <a:pPr marL="0" indent="0">
              <a:lnSpc>
                <a:spcPts val="1800"/>
              </a:lnSpc>
              <a:spcBef>
                <a:spcPts val="0"/>
              </a:spcBef>
              <a:buNone/>
            </a:pPr>
            <a:r>
              <a:rPr lang="en-US" dirty="0">
                <a:solidFill>
                  <a:srgbClr val="000000"/>
                </a:solidFill>
              </a:rPr>
              <a:t>Too many companies still aren’t talking to their end users during development and aren’t clear on how to improve. </a:t>
            </a:r>
            <a:endParaRPr lang="en-CA" dirty="0">
              <a:solidFill>
                <a:srgbClr val="000000"/>
              </a:solidFill>
            </a:endParaRPr>
          </a:p>
          <a:p>
            <a:pPr marL="0" indent="0">
              <a:lnSpc>
                <a:spcPts val="1800"/>
              </a:lnSpc>
              <a:buNone/>
            </a:pPr>
            <a:endParaRPr lang="en-CA" dirty="0">
              <a:solidFill>
                <a:srgbClr val="000000"/>
              </a:solidFill>
            </a:endParaRPr>
          </a:p>
          <a:p>
            <a:pPr marL="0" indent="0">
              <a:lnSpc>
                <a:spcPts val="1800"/>
              </a:lnSpc>
              <a:buNone/>
            </a:pPr>
            <a:endParaRPr lang="en-CA" dirty="0">
              <a:solidFill>
                <a:srgbClr val="000000"/>
              </a:solidFill>
            </a:endParaRPr>
          </a:p>
          <a:p>
            <a:pPr marL="0" indent="0">
              <a:lnSpc>
                <a:spcPts val="1800"/>
              </a:lnSpc>
              <a:buNone/>
            </a:pPr>
            <a:endParaRPr lang="en-CA" dirty="0">
              <a:solidFill>
                <a:srgbClr val="000000"/>
              </a:solidFill>
            </a:endParaRPr>
          </a:p>
          <a:p>
            <a:pPr marL="0" indent="0">
              <a:lnSpc>
                <a:spcPts val="1800"/>
              </a:lnSpc>
              <a:buNone/>
            </a:pPr>
            <a:endParaRPr lang="en-CA" dirty="0">
              <a:solidFill>
                <a:srgbClr val="000000"/>
              </a:solidFill>
            </a:endParaRPr>
          </a:p>
        </p:txBody>
      </p:sp>
      <p:sp>
        <p:nvSpPr>
          <p:cNvPr id="6" name="Text Placeholder 5">
            <a:extLst>
              <a:ext uri="{FF2B5EF4-FFF2-40B4-BE49-F238E27FC236}">
                <a16:creationId xmlns:a16="http://schemas.microsoft.com/office/drawing/2014/main" id="{A7C9325C-82FA-1447-94F3-75405DB036ED}"/>
              </a:ext>
            </a:extLst>
          </p:cNvPr>
          <p:cNvSpPr>
            <a:spLocks noGrp="1"/>
          </p:cNvSpPr>
          <p:nvPr>
            <p:ph type="body" sz="quarter" idx="19"/>
          </p:nvPr>
        </p:nvSpPr>
        <p:spPr>
          <a:prstGeom prst="rect">
            <a:avLst/>
          </a:prstGeom>
        </p:spPr>
        <p:txBody>
          <a:bodyPr/>
          <a:lstStyle/>
          <a:p>
            <a:pPr>
              <a:lnSpc>
                <a:spcPts val="1800"/>
              </a:lnSpc>
            </a:pPr>
            <a:r>
              <a:rPr lang="en-CA" dirty="0">
                <a:solidFill>
                  <a:srgbClr val="000000"/>
                </a:solidFill>
              </a:rPr>
              <a:t>Lack of clarity on the problems to be addressed</a:t>
            </a:r>
          </a:p>
          <a:p>
            <a:pPr>
              <a:lnSpc>
                <a:spcPts val="1800"/>
              </a:lnSpc>
            </a:pPr>
            <a:r>
              <a:rPr lang="en-CA" dirty="0">
                <a:solidFill>
                  <a:srgbClr val="000000"/>
                </a:solidFill>
              </a:rPr>
              <a:t>Lack of resources who can understand the issues</a:t>
            </a:r>
          </a:p>
          <a:p>
            <a:pPr>
              <a:lnSpc>
                <a:spcPts val="1800"/>
              </a:lnSpc>
            </a:pPr>
            <a:r>
              <a:rPr lang="en-CA" dirty="0">
                <a:solidFill>
                  <a:srgbClr val="000000"/>
                </a:solidFill>
              </a:rPr>
              <a:t>The organization does not understand how design can help</a:t>
            </a:r>
          </a:p>
          <a:p>
            <a:pPr>
              <a:lnSpc>
                <a:spcPts val="1800"/>
              </a:lnSpc>
            </a:pPr>
            <a:r>
              <a:rPr lang="en-US" dirty="0">
                <a:solidFill>
                  <a:srgbClr val="000000"/>
                </a:solidFill>
              </a:rPr>
              <a:t>Unsure how to move beyond solving problems to understanding what people who use the system are trying to achieve</a:t>
            </a:r>
          </a:p>
          <a:p>
            <a:pPr>
              <a:lnSpc>
                <a:spcPts val="1800"/>
              </a:lnSpc>
            </a:pPr>
            <a:endParaRPr lang="en-CA" dirty="0">
              <a:solidFill>
                <a:srgbClr val="000000"/>
              </a:solidFill>
            </a:endParaRPr>
          </a:p>
        </p:txBody>
      </p:sp>
      <p:sp>
        <p:nvSpPr>
          <p:cNvPr id="8" name="Text Placeholder 7">
            <a:extLst>
              <a:ext uri="{FF2B5EF4-FFF2-40B4-BE49-F238E27FC236}">
                <a16:creationId xmlns:a16="http://schemas.microsoft.com/office/drawing/2014/main" id="{90AD9441-D636-F047-A10D-3ADBEEBBB987}"/>
              </a:ext>
            </a:extLst>
          </p:cNvPr>
          <p:cNvSpPr>
            <a:spLocks noGrp="1"/>
          </p:cNvSpPr>
          <p:nvPr>
            <p:ph type="body" sz="quarter" idx="20"/>
          </p:nvPr>
        </p:nvSpPr>
        <p:spPr>
          <a:prstGeom prst="rect">
            <a:avLst/>
          </a:prstGeom>
        </p:spPr>
        <p:txBody>
          <a:bodyPr/>
          <a:lstStyle/>
          <a:p>
            <a:pPr marL="0" indent="0">
              <a:lnSpc>
                <a:spcPts val="1800"/>
              </a:lnSpc>
              <a:buNone/>
            </a:pPr>
            <a:r>
              <a:rPr lang="en-CA" dirty="0">
                <a:solidFill>
                  <a:srgbClr val="000000"/>
                </a:solidFill>
              </a:rPr>
              <a:t>Create a practice that is </a:t>
            </a:r>
            <a:r>
              <a:rPr lang="en-US" dirty="0">
                <a:solidFill>
                  <a:srgbClr val="000000"/>
                </a:solidFill>
              </a:rPr>
              <a:t>focused on human outcomes that starts and ends with the people you are designing for:</a:t>
            </a:r>
          </a:p>
          <a:p>
            <a:pPr>
              <a:lnSpc>
                <a:spcPts val="1800"/>
              </a:lnSpc>
            </a:pPr>
            <a:r>
              <a:rPr lang="en-CA" dirty="0">
                <a:solidFill>
                  <a:srgbClr val="000000"/>
                </a:solidFill>
              </a:rPr>
              <a:t>Establish a practice with a common vision</a:t>
            </a:r>
          </a:p>
          <a:p>
            <a:pPr>
              <a:lnSpc>
                <a:spcPts val="1800"/>
              </a:lnSpc>
            </a:pPr>
            <a:r>
              <a:rPr lang="en-CA" dirty="0">
                <a:solidFill>
                  <a:srgbClr val="000000"/>
                </a:solidFill>
              </a:rPr>
              <a:t>Enhance the practice through four design dimensions</a:t>
            </a:r>
          </a:p>
          <a:p>
            <a:pPr>
              <a:lnSpc>
                <a:spcPts val="1800"/>
              </a:lnSpc>
            </a:pPr>
            <a:r>
              <a:rPr lang="en-CA" dirty="0">
                <a:solidFill>
                  <a:srgbClr val="000000"/>
                </a:solidFill>
              </a:rPr>
              <a:t>Communicate a roadmap to improve your business through design</a:t>
            </a:r>
          </a:p>
          <a:p>
            <a:pPr marL="0" indent="0">
              <a:lnSpc>
                <a:spcPts val="1800"/>
              </a:lnSpc>
              <a:buNone/>
            </a:pPr>
            <a:r>
              <a:rPr lang="en-US" dirty="0">
                <a:solidFill>
                  <a:srgbClr val="000000"/>
                </a:solidFill>
              </a:rPr>
              <a:t>The practice will help create solutions focused on the needs of users, customers, and stakeholders.</a:t>
            </a:r>
            <a:endParaRPr lang="en-CA" dirty="0">
              <a:solidFill>
                <a:srgbClr val="000000"/>
              </a:solidFill>
            </a:endParaRPr>
          </a:p>
          <a:p>
            <a:pPr marL="0" indent="0">
              <a:lnSpc>
                <a:spcPts val="1800"/>
              </a:lnSpc>
              <a:buNone/>
            </a:pPr>
            <a:endParaRPr lang="en-CA" dirty="0">
              <a:solidFill>
                <a:srgbClr val="000000"/>
              </a:solidFill>
            </a:endParaRPr>
          </a:p>
        </p:txBody>
      </p:sp>
      <p:grpSp>
        <p:nvGrpSpPr>
          <p:cNvPr id="16" name="Group 15">
            <a:extLst>
              <a:ext uri="{FF2B5EF4-FFF2-40B4-BE49-F238E27FC236}">
                <a16:creationId xmlns:a16="http://schemas.microsoft.com/office/drawing/2014/main" id="{CAFF2AC8-5F14-D84D-86C3-BAF386B22002}"/>
              </a:ext>
            </a:extLst>
          </p:cNvPr>
          <p:cNvGrpSpPr/>
          <p:nvPr/>
        </p:nvGrpSpPr>
        <p:grpSpPr>
          <a:xfrm>
            <a:off x="375357" y="5605234"/>
            <a:ext cx="11485585" cy="1057385"/>
            <a:chOff x="6353842" y="3127248"/>
            <a:chExt cx="3887438" cy="1664208"/>
          </a:xfrm>
        </p:grpSpPr>
        <p:sp>
          <p:nvSpPr>
            <p:cNvPr id="17" name="Rectangle 16">
              <a:extLst>
                <a:ext uri="{FF2B5EF4-FFF2-40B4-BE49-F238E27FC236}">
                  <a16:creationId xmlns:a16="http://schemas.microsoft.com/office/drawing/2014/main" id="{78E41E68-57BC-5A45-8C5B-1F4EE2BA8F9D}"/>
                </a:ext>
              </a:extLst>
            </p:cNvPr>
            <p:cNvSpPr/>
            <p:nvPr/>
          </p:nvSpPr>
          <p:spPr>
            <a:xfrm>
              <a:off x="6353842" y="3127248"/>
              <a:ext cx="3887438" cy="1664208"/>
            </a:xfrm>
            <a:prstGeom prst="rect">
              <a:avLst/>
            </a:prstGeom>
            <a:gradFill>
              <a:gsLst>
                <a:gs pos="0">
                  <a:srgbClr val="2576B7"/>
                </a:gs>
                <a:gs pos="100000">
                  <a:schemeClr val="accent1">
                    <a:lumMod val="60000"/>
                    <a:lumOff val="40000"/>
                  </a:schemeClr>
                </a:gs>
              </a:gsLst>
              <a:lin ang="2700000" scaled="0"/>
            </a:gradFill>
            <a:ln w="187325"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23958" tIns="323958" rIns="323958" bIns="323958" rtlCol="0" anchor="ctr">
              <a:noAutofit/>
            </a:bodyPr>
            <a:lstStyle/>
            <a:p>
              <a:pPr>
                <a:spcBef>
                  <a:spcPts val="800"/>
                </a:spcBef>
              </a:pPr>
              <a:r>
                <a:rPr lang="en-US" sz="1600" dirty="0">
                  <a:solidFill>
                    <a:schemeClr val="bg1"/>
                  </a:solidFill>
                  <a:latin typeface="Montserrat Medium" pitchFamily="2" charset="77"/>
                </a:rPr>
                <a:t>Info-Tech Insight</a:t>
              </a:r>
            </a:p>
            <a:p>
              <a:pPr>
                <a:lnSpc>
                  <a:spcPts val="1800"/>
                </a:lnSpc>
                <a:spcBef>
                  <a:spcPts val="800"/>
                </a:spcBef>
              </a:pPr>
              <a:r>
                <a:rPr lang="en-US" sz="1400" dirty="0">
                  <a:solidFill>
                    <a:schemeClr val="bg1"/>
                  </a:solidFill>
                  <a:latin typeface="Roboto Condensed Light" panose="02000000000000000000" pitchFamily="2" charset="0"/>
                  <a:ea typeface="Roboto Condensed Light" panose="02000000000000000000" pitchFamily="2" charset="0"/>
                </a:rPr>
                <a:t>Ensure your practice has a clear understanding of the design problem space – not just the solution. An understanding of the user is critical to this.</a:t>
              </a:r>
            </a:p>
          </p:txBody>
        </p:sp>
        <p:sp>
          <p:nvSpPr>
            <p:cNvPr id="18" name="Rectangle 17">
              <a:extLst>
                <a:ext uri="{FF2B5EF4-FFF2-40B4-BE49-F238E27FC236}">
                  <a16:creationId xmlns:a16="http://schemas.microsoft.com/office/drawing/2014/main" id="{E5C426B7-54D5-6E4B-B315-687203C7E4D7}"/>
                </a:ext>
              </a:extLst>
            </p:cNvPr>
            <p:cNvSpPr/>
            <p:nvPr/>
          </p:nvSpPr>
          <p:spPr>
            <a:xfrm>
              <a:off x="6353842" y="3127248"/>
              <a:ext cx="3887438" cy="1664208"/>
            </a:xfrm>
            <a:prstGeom prst="rect">
              <a:avLst/>
            </a:prstGeom>
            <a:noFill/>
            <a:ln w="3175" cmpd="thinThick">
              <a:gradFill>
                <a:gsLst>
                  <a:gs pos="0">
                    <a:srgbClr val="2576B7"/>
                  </a:gs>
                  <a:gs pos="50000">
                    <a:srgbClr val="2576B7">
                      <a:alpha val="0"/>
                    </a:srgbClr>
                  </a:gs>
                  <a:gs pos="99000">
                    <a:srgbClr val="2576B7"/>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215972" tIns="215972" rIns="215972" bIns="215972" rtlCol="0" anchor="ctr">
              <a:noAutofit/>
            </a:bodyPr>
            <a:lstStyle/>
            <a:p>
              <a:pPr>
                <a:spcBef>
                  <a:spcPts val="800"/>
                </a:spcBef>
              </a:pPr>
              <a:endParaRPr lang="en-US" sz="1400" dirty="0">
                <a:solidFill>
                  <a:srgbClr val="2576B7"/>
                </a:solidFill>
                <a:latin typeface="Roboto Condensed Light" panose="02000000000000000000" pitchFamily="2" charset="0"/>
                <a:ea typeface="Roboto Condensed Light" panose="02000000000000000000" pitchFamily="2" charset="0"/>
              </a:endParaRPr>
            </a:p>
          </p:txBody>
        </p:sp>
      </p:grpSp>
    </p:spTree>
    <p:extLst>
      <p:ext uri="{BB962C8B-B14F-4D97-AF65-F5344CB8AC3E}">
        <p14:creationId xmlns:p14="http://schemas.microsoft.com/office/powerpoint/2010/main" val="789819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7F6805-4F3D-4BFA-82C4-47CA33F6FC52}"/>
              </a:ext>
            </a:extLst>
          </p:cNvPr>
          <p:cNvSpPr>
            <a:spLocks noGrp="1"/>
          </p:cNvSpPr>
          <p:nvPr>
            <p:ph type="title"/>
          </p:nvPr>
        </p:nvSpPr>
        <p:spPr/>
        <p:txBody>
          <a:bodyPr/>
          <a:lstStyle/>
          <a:p>
            <a:r>
              <a:rPr lang="en-US" dirty="0"/>
              <a:t>What is the term “UX”?</a:t>
            </a:r>
            <a:endParaRPr lang="en-CA" dirty="0"/>
          </a:p>
        </p:txBody>
      </p:sp>
      <p:sp>
        <p:nvSpPr>
          <p:cNvPr id="4" name="Rectangle 3">
            <a:extLst>
              <a:ext uri="{FF2B5EF4-FFF2-40B4-BE49-F238E27FC236}">
                <a16:creationId xmlns:a16="http://schemas.microsoft.com/office/drawing/2014/main" id="{8560993E-873E-4702-BCDE-DE1E110D91C8}"/>
              </a:ext>
            </a:extLst>
          </p:cNvPr>
          <p:cNvSpPr/>
          <p:nvPr/>
        </p:nvSpPr>
        <p:spPr>
          <a:xfrm>
            <a:off x="2068285" y="1965182"/>
            <a:ext cx="8463643" cy="3693319"/>
          </a:xfrm>
          <a:prstGeom prst="rect">
            <a:avLst/>
          </a:prstGeom>
        </p:spPr>
        <p:txBody>
          <a:bodyPr wrap="square">
            <a:spAutoFit/>
          </a:bodyPr>
          <a:lstStyle/>
          <a:p>
            <a:r>
              <a:rPr lang="en-US" dirty="0">
                <a:solidFill>
                  <a:srgbClr val="2B2B2B"/>
                </a:solidFill>
                <a:latin typeface="Montserrat" panose="00000500000000000000" pitchFamily="2" charset="0"/>
              </a:rPr>
              <a:t>It’s everything that touches upon your experience with the product. […]</a:t>
            </a:r>
          </a:p>
          <a:p>
            <a:endParaRPr lang="en-US" dirty="0">
              <a:solidFill>
                <a:srgbClr val="2B2B2B"/>
              </a:solidFill>
              <a:latin typeface="Montserrat" panose="00000500000000000000" pitchFamily="2" charset="0"/>
            </a:endParaRPr>
          </a:p>
          <a:p>
            <a:r>
              <a:rPr lang="en-US" dirty="0">
                <a:solidFill>
                  <a:srgbClr val="2B2B2B"/>
                </a:solidFill>
                <a:latin typeface="Montserrat" panose="00000500000000000000" pitchFamily="2" charset="0"/>
              </a:rPr>
              <a:t>Today that term has been horribly misused. It is used by people to say, ‘I’m a user experience designer, I design websites,’ or ‘I design apps.’ […] </a:t>
            </a:r>
            <a:r>
              <a:rPr lang="en-US" b="1" dirty="0">
                <a:solidFill>
                  <a:srgbClr val="2476B7"/>
                </a:solidFill>
                <a:latin typeface="Montserrat" panose="00000500000000000000" pitchFamily="2" charset="0"/>
              </a:rPr>
              <a:t>and they think the experience is that simple device, the website, or the app</a:t>
            </a:r>
            <a:r>
              <a:rPr lang="en-US" dirty="0">
                <a:solidFill>
                  <a:srgbClr val="2B2B2B"/>
                </a:solidFill>
                <a:latin typeface="Montserrat" panose="00000500000000000000" pitchFamily="2" charset="0"/>
              </a:rPr>
              <a:t>, or who knows what. </a:t>
            </a:r>
          </a:p>
          <a:p>
            <a:endParaRPr lang="en-US" b="1" dirty="0">
              <a:solidFill>
                <a:srgbClr val="2B2B2B"/>
              </a:solidFill>
              <a:latin typeface="Montserrat" panose="00000500000000000000" pitchFamily="2" charset="0"/>
            </a:endParaRPr>
          </a:p>
          <a:p>
            <a:r>
              <a:rPr lang="en-US" b="1" dirty="0">
                <a:solidFill>
                  <a:srgbClr val="2476B7"/>
                </a:solidFill>
                <a:latin typeface="Montserrat" panose="00000500000000000000" pitchFamily="2" charset="0"/>
              </a:rPr>
              <a:t>No! It’s everything – it’s the way you experience the world</a:t>
            </a:r>
            <a:r>
              <a:rPr lang="en-US" b="1" dirty="0">
                <a:solidFill>
                  <a:srgbClr val="2B2B2B"/>
                </a:solidFill>
                <a:latin typeface="Montserrat" panose="00000500000000000000" pitchFamily="2" charset="0"/>
              </a:rPr>
              <a:t>;</a:t>
            </a:r>
            <a:r>
              <a:rPr lang="en-US" dirty="0">
                <a:solidFill>
                  <a:srgbClr val="2B2B2B"/>
                </a:solidFill>
                <a:latin typeface="Montserrat" panose="00000500000000000000" pitchFamily="2" charset="0"/>
              </a:rPr>
              <a:t> it’s the way you experience your life; it’s the way you experience the service. Or, yeah, an app or a computer system. But it’s a system that’s everything.</a:t>
            </a:r>
            <a:br>
              <a:rPr lang="en-US" dirty="0">
                <a:latin typeface="Montserrat" panose="00000500000000000000" pitchFamily="2" charset="0"/>
              </a:rPr>
            </a:br>
            <a:br>
              <a:rPr lang="en-US" dirty="0">
                <a:latin typeface="Montserrat" panose="00000500000000000000" pitchFamily="2" charset="0"/>
              </a:rPr>
            </a:br>
            <a:r>
              <a:rPr lang="en-US" dirty="0">
                <a:solidFill>
                  <a:srgbClr val="2B2B2B"/>
                </a:solidFill>
                <a:latin typeface="Montserrat" panose="00000500000000000000" pitchFamily="2" charset="0"/>
              </a:rPr>
              <a:t>— Don Norman, pioneer and inventor of the term “user experience,” in an interview with NNGroup</a:t>
            </a:r>
            <a:endParaRPr lang="en-CA" dirty="0">
              <a:latin typeface="Montserrat" panose="00000500000000000000" pitchFamily="2" charset="0"/>
            </a:endParaRPr>
          </a:p>
        </p:txBody>
      </p:sp>
      <p:pic>
        <p:nvPicPr>
          <p:cNvPr id="6" name="Graphic 5" descr="Open quotation mark">
            <a:extLst>
              <a:ext uri="{FF2B5EF4-FFF2-40B4-BE49-F238E27FC236}">
                <a16:creationId xmlns:a16="http://schemas.microsoft.com/office/drawing/2014/main" id="{3B49B56E-1CD5-4B8E-8BD5-4533460666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5297" y="1660209"/>
            <a:ext cx="914400" cy="914400"/>
          </a:xfrm>
          <a:prstGeom prst="rect">
            <a:avLst/>
          </a:prstGeom>
        </p:spPr>
      </p:pic>
      <p:pic>
        <p:nvPicPr>
          <p:cNvPr id="7" name="Graphic 6" descr="Closed quotation mark">
            <a:extLst>
              <a:ext uri="{FF2B5EF4-FFF2-40B4-BE49-F238E27FC236}">
                <a16:creationId xmlns:a16="http://schemas.microsoft.com/office/drawing/2014/main" id="{CFA7CCB5-A8A0-4A89-B828-ADB06B19B40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11357" y="4124211"/>
            <a:ext cx="914400" cy="914400"/>
          </a:xfrm>
          <a:prstGeom prst="rect">
            <a:avLst/>
          </a:prstGeom>
        </p:spPr>
      </p:pic>
      <p:sp>
        <p:nvSpPr>
          <p:cNvPr id="5" name="Slide Number Placeholder 4">
            <a:extLst>
              <a:ext uri="{FF2B5EF4-FFF2-40B4-BE49-F238E27FC236}">
                <a16:creationId xmlns:a16="http://schemas.microsoft.com/office/drawing/2014/main" id="{D68A022A-F992-401C-87C3-3BD9CED7EA58}"/>
              </a:ext>
            </a:extLst>
          </p:cNvPr>
          <p:cNvSpPr>
            <a:spLocks noGrp="1"/>
          </p:cNvSpPr>
          <p:nvPr>
            <p:ph type="sldNum" sz="quarter" idx="4"/>
          </p:nvPr>
        </p:nvSpPr>
        <p:spPr/>
        <p:txBody>
          <a:bodyPr/>
          <a:lstStyle/>
          <a:p>
            <a:pPr marL="7700">
              <a:spcBef>
                <a:spcPts val="161"/>
              </a:spcBef>
              <a:tabLst>
                <a:tab pos="1309472" algn="l"/>
              </a:tabLst>
            </a:pPr>
            <a:r>
              <a:rPr lang="en-CA" spc="-18" dirty="0"/>
              <a:t>Info-</a:t>
            </a:r>
            <a:r>
              <a:rPr lang="en-CA" spc="-103" dirty="0"/>
              <a:t>T</a:t>
            </a:r>
            <a:r>
              <a:rPr lang="en-CA" spc="-15" dirty="0"/>
              <a:t>ec</a:t>
            </a:r>
            <a:r>
              <a:rPr lang="en-CA" spc="6" dirty="0"/>
              <a:t>h</a:t>
            </a:r>
            <a:r>
              <a:rPr lang="en-CA" spc="-39" dirty="0"/>
              <a:t> </a:t>
            </a:r>
            <a:r>
              <a:rPr lang="en-CA" spc="-15" dirty="0"/>
              <a:t>Researc</a:t>
            </a:r>
            <a:r>
              <a:rPr lang="en-CA" spc="6" dirty="0"/>
              <a:t>h</a:t>
            </a:r>
            <a:r>
              <a:rPr lang="en-CA" spc="-39" dirty="0"/>
              <a:t> </a:t>
            </a:r>
            <a:r>
              <a:rPr lang="en-CA" spc="-15" dirty="0"/>
              <a:t>Grou</a:t>
            </a:r>
            <a:r>
              <a:rPr lang="en-CA" spc="6" dirty="0"/>
              <a:t>p   |   </a:t>
            </a:r>
            <a:fld id="{81D60167-4931-47E6-BA6A-407CBD079E47}" type="slidenum">
              <a:rPr spc="6" smtClean="0">
                <a:cs typeface="Arial" panose="020B0604020202020204" pitchFamily="34" charset="0"/>
              </a:rPr>
              <a:pPr marL="7700">
                <a:spcBef>
                  <a:spcPts val="161"/>
                </a:spcBef>
                <a:tabLst>
                  <a:tab pos="1309472" algn="l"/>
                </a:tabLst>
              </a:pPr>
              <a:t>4</a:t>
            </a:fld>
            <a:endParaRPr spc="6" dirty="0">
              <a:cs typeface="Arial" panose="020B0604020202020204" pitchFamily="34" charset="0"/>
            </a:endParaRPr>
          </a:p>
        </p:txBody>
      </p:sp>
    </p:spTree>
    <p:extLst>
      <p:ext uri="{BB962C8B-B14F-4D97-AF65-F5344CB8AC3E}">
        <p14:creationId xmlns:p14="http://schemas.microsoft.com/office/powerpoint/2010/main" val="4151205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7F7507-E4AE-4C82-8BBD-7AD4A7EFBA0A}"/>
              </a:ext>
            </a:extLst>
          </p:cNvPr>
          <p:cNvSpPr>
            <a:spLocks noGrp="1"/>
          </p:cNvSpPr>
          <p:nvPr>
            <p:ph type="sldNum" sz="quarter" idx="4"/>
          </p:nvPr>
        </p:nvSpPr>
        <p:spPr/>
        <p:txBody>
          <a:bodyPr/>
          <a:lstStyle/>
          <a:p>
            <a:pPr marL="7700">
              <a:spcBef>
                <a:spcPts val="161"/>
              </a:spcBef>
              <a:tabLst>
                <a:tab pos="1309472" algn="l"/>
              </a:tabLst>
            </a:pPr>
            <a:r>
              <a:rPr lang="en-CA" spc="-18" dirty="0"/>
              <a:t>Info-</a:t>
            </a:r>
            <a:r>
              <a:rPr lang="en-CA" spc="-103" dirty="0"/>
              <a:t>T</a:t>
            </a:r>
            <a:r>
              <a:rPr lang="en-CA" spc="-15" dirty="0"/>
              <a:t>ec</a:t>
            </a:r>
            <a:r>
              <a:rPr lang="en-CA" spc="6" dirty="0"/>
              <a:t>h</a:t>
            </a:r>
            <a:r>
              <a:rPr lang="en-CA" spc="-39" dirty="0"/>
              <a:t> </a:t>
            </a:r>
            <a:r>
              <a:rPr lang="en-CA" spc="-15" dirty="0"/>
              <a:t>Researc</a:t>
            </a:r>
            <a:r>
              <a:rPr lang="en-CA" spc="6" dirty="0"/>
              <a:t>h</a:t>
            </a:r>
            <a:r>
              <a:rPr lang="en-CA" spc="-39" dirty="0"/>
              <a:t> </a:t>
            </a:r>
            <a:r>
              <a:rPr lang="en-CA" spc="-15" dirty="0"/>
              <a:t>Grou</a:t>
            </a:r>
            <a:r>
              <a:rPr lang="en-CA" spc="6" dirty="0"/>
              <a:t>p   |   </a:t>
            </a:r>
            <a:fld id="{81D60167-4931-47E6-BA6A-407CBD079E47}" type="slidenum">
              <a:rPr spc="6" smtClean="0">
                <a:cs typeface="Arial" panose="020B0604020202020204" pitchFamily="34" charset="0"/>
              </a:rPr>
              <a:pPr marL="7700">
                <a:spcBef>
                  <a:spcPts val="161"/>
                </a:spcBef>
                <a:tabLst>
                  <a:tab pos="1309472" algn="l"/>
                </a:tabLst>
              </a:pPr>
              <a:t>5</a:t>
            </a:fld>
            <a:endParaRPr spc="6" dirty="0">
              <a:cs typeface="Arial" panose="020B0604020202020204" pitchFamily="34" charset="0"/>
            </a:endParaRPr>
          </a:p>
        </p:txBody>
      </p:sp>
      <p:sp>
        <p:nvSpPr>
          <p:cNvPr id="3" name="Title 2">
            <a:extLst>
              <a:ext uri="{FF2B5EF4-FFF2-40B4-BE49-F238E27FC236}">
                <a16:creationId xmlns:a16="http://schemas.microsoft.com/office/drawing/2014/main" id="{E5A30616-DE23-4778-A7DF-C11D9C4CADDD}"/>
              </a:ext>
            </a:extLst>
          </p:cNvPr>
          <p:cNvSpPr>
            <a:spLocks noGrp="1"/>
          </p:cNvSpPr>
          <p:nvPr>
            <p:ph type="title"/>
          </p:nvPr>
        </p:nvSpPr>
        <p:spPr/>
        <p:txBody>
          <a:bodyPr/>
          <a:lstStyle/>
          <a:p>
            <a:r>
              <a:rPr lang="en-US" dirty="0"/>
              <a:t>Empathy is at the heart of design</a:t>
            </a:r>
            <a:endParaRPr lang="en-CA" dirty="0"/>
          </a:p>
        </p:txBody>
      </p:sp>
      <p:sp>
        <p:nvSpPr>
          <p:cNvPr id="16" name="Text Placeholder 15">
            <a:extLst>
              <a:ext uri="{FF2B5EF4-FFF2-40B4-BE49-F238E27FC236}">
                <a16:creationId xmlns:a16="http://schemas.microsoft.com/office/drawing/2014/main" id="{75795F67-07AE-4323-920E-31EAB062145A}"/>
              </a:ext>
            </a:extLst>
          </p:cNvPr>
          <p:cNvSpPr>
            <a:spLocks noGrp="1"/>
          </p:cNvSpPr>
          <p:nvPr>
            <p:ph type="body" sz="quarter" idx="11"/>
          </p:nvPr>
        </p:nvSpPr>
        <p:spPr/>
        <p:txBody>
          <a:bodyPr/>
          <a:lstStyle/>
          <a:p>
            <a:r>
              <a:rPr lang="en-US" dirty="0">
                <a:ea typeface="Roboto Condensed Light" panose="02000000000000000000" pitchFamily="2" charset="0"/>
              </a:rPr>
              <a:t>And yet it is hard for many organizations to achieve it:</a:t>
            </a:r>
          </a:p>
        </p:txBody>
      </p:sp>
      <p:pic>
        <p:nvPicPr>
          <p:cNvPr id="10244" name="Picture 4">
            <a:extLst>
              <a:ext uri="{FF2B5EF4-FFF2-40B4-BE49-F238E27FC236}">
                <a16:creationId xmlns:a16="http://schemas.microsoft.com/office/drawing/2014/main" id="{C7F4C94F-E9B5-449C-9D83-222367B5F6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432433" y="2075254"/>
            <a:ext cx="5139950" cy="3429000"/>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Shape 11">
            <a:extLst>
              <a:ext uri="{FF2B5EF4-FFF2-40B4-BE49-F238E27FC236}">
                <a16:creationId xmlns:a16="http://schemas.microsoft.com/office/drawing/2014/main" id="{DCA495AA-017A-4D22-8594-35E71A6AB5A1}"/>
              </a:ext>
            </a:extLst>
          </p:cNvPr>
          <p:cNvSpPr/>
          <p:nvPr/>
        </p:nvSpPr>
        <p:spPr>
          <a:xfrm>
            <a:off x="479154" y="2743799"/>
            <a:ext cx="1533922" cy="2156079"/>
          </a:xfrm>
          <a:custGeom>
            <a:avLst/>
            <a:gdLst>
              <a:gd name="connsiteX0" fmla="*/ 961402 w 1533922"/>
              <a:gd name="connsiteY0" fmla="*/ 20058 h 2156079"/>
              <a:gd name="connsiteX1" fmla="*/ 32870 w 1533922"/>
              <a:gd name="connsiteY1" fmla="*/ 673617 h 2156079"/>
              <a:gd name="connsiteX2" fmla="*/ 467248 w 1533922"/>
              <a:gd name="connsiteY2" fmla="*/ 1865166 h 2156079"/>
              <a:gd name="connsiteX3" fmla="*/ 467248 w 1533922"/>
              <a:gd name="connsiteY3" fmla="*/ 1869151 h 2156079"/>
              <a:gd name="connsiteX4" fmla="*/ 335739 w 1533922"/>
              <a:gd name="connsiteY4" fmla="*/ 2084348 h 2156079"/>
              <a:gd name="connsiteX5" fmla="*/ 646578 w 1533922"/>
              <a:gd name="connsiteY5" fmla="*/ 2156080 h 2156079"/>
              <a:gd name="connsiteX6" fmla="*/ 622668 w 1533922"/>
              <a:gd name="connsiteY6" fmla="*/ 1905018 h 2156079"/>
              <a:gd name="connsiteX7" fmla="*/ 626653 w 1533922"/>
              <a:gd name="connsiteY7" fmla="*/ 1893062 h 2156079"/>
              <a:gd name="connsiteX8" fmla="*/ 1507363 w 1533922"/>
              <a:gd name="connsiteY8" fmla="*/ 1016337 h 2156079"/>
              <a:gd name="connsiteX9" fmla="*/ 961402 w 1533922"/>
              <a:gd name="connsiteY9" fmla="*/ 20058 h 215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3922" h="2156079">
                <a:moveTo>
                  <a:pt x="961402" y="20058"/>
                </a:moveTo>
                <a:cubicBezTo>
                  <a:pt x="554921" y="-75585"/>
                  <a:pt x="148439" y="175477"/>
                  <a:pt x="32870" y="673617"/>
                </a:cubicBezTo>
                <a:cubicBezTo>
                  <a:pt x="-78713" y="1143860"/>
                  <a:pt x="100617" y="1725687"/>
                  <a:pt x="467248" y="1865166"/>
                </a:cubicBezTo>
                <a:lnTo>
                  <a:pt x="467248" y="1869151"/>
                </a:lnTo>
                <a:lnTo>
                  <a:pt x="335739" y="2084348"/>
                </a:lnTo>
                <a:lnTo>
                  <a:pt x="646578" y="2156080"/>
                </a:lnTo>
                <a:lnTo>
                  <a:pt x="622668" y="1905018"/>
                </a:lnTo>
                <a:lnTo>
                  <a:pt x="626653" y="1893062"/>
                </a:lnTo>
                <a:cubicBezTo>
                  <a:pt x="1005239" y="1901032"/>
                  <a:pt x="1403750" y="1470640"/>
                  <a:pt x="1507363" y="1016337"/>
                </a:cubicBezTo>
                <a:cubicBezTo>
                  <a:pt x="1618946" y="522182"/>
                  <a:pt x="1367884" y="115700"/>
                  <a:pt x="961402" y="20058"/>
                </a:cubicBezTo>
                <a:close/>
              </a:path>
            </a:pathLst>
          </a:custGeom>
          <a:solidFill>
            <a:srgbClr val="000000"/>
          </a:solidFill>
          <a:ln w="39787" cap="flat">
            <a:noFill/>
            <a:prstDash val="solid"/>
            <a:miter/>
          </a:ln>
        </p:spPr>
        <p:txBody>
          <a:bodyPr wrap="square" tIns="0" bIns="0" rtlCol="0" anchor="ctr"/>
          <a:lstStyle/>
          <a:p>
            <a:pPr algn="ctr"/>
            <a:r>
              <a:rPr lang="en-US" sz="1400" dirty="0">
                <a:solidFill>
                  <a:schemeClr val="bg1"/>
                </a:solidFill>
                <a:latin typeface="Montserrat" panose="00000500000000000000" pitchFamily="2" charset="0"/>
                <a:ea typeface="Roboto" panose="02000000000000000000" pitchFamily="2" charset="0"/>
              </a:rPr>
              <a:t>Staff are often not skilled in how to understand their users.</a:t>
            </a:r>
          </a:p>
          <a:p>
            <a:pPr algn="ctr"/>
            <a:endParaRPr lang="en-US" sz="1400" dirty="0">
              <a:solidFill>
                <a:schemeClr val="bg1"/>
              </a:solidFill>
              <a:latin typeface="Montserrat" panose="00000500000000000000" pitchFamily="2" charset="0"/>
              <a:ea typeface="Roboto" panose="02000000000000000000" pitchFamily="2" charset="0"/>
            </a:endParaRPr>
          </a:p>
        </p:txBody>
      </p:sp>
      <p:sp>
        <p:nvSpPr>
          <p:cNvPr id="21" name="Freeform: Shape 20">
            <a:extLst>
              <a:ext uri="{FF2B5EF4-FFF2-40B4-BE49-F238E27FC236}">
                <a16:creationId xmlns:a16="http://schemas.microsoft.com/office/drawing/2014/main" id="{22E8D71A-3D41-4F24-860A-701E8819A676}"/>
              </a:ext>
            </a:extLst>
          </p:cNvPr>
          <p:cNvSpPr/>
          <p:nvPr/>
        </p:nvSpPr>
        <p:spPr>
          <a:xfrm flipH="1">
            <a:off x="4649377" y="1682622"/>
            <a:ext cx="1533922" cy="2156079"/>
          </a:xfrm>
          <a:custGeom>
            <a:avLst/>
            <a:gdLst>
              <a:gd name="connsiteX0" fmla="*/ 961402 w 1533922"/>
              <a:gd name="connsiteY0" fmla="*/ 20058 h 2156079"/>
              <a:gd name="connsiteX1" fmla="*/ 32870 w 1533922"/>
              <a:gd name="connsiteY1" fmla="*/ 673617 h 2156079"/>
              <a:gd name="connsiteX2" fmla="*/ 467248 w 1533922"/>
              <a:gd name="connsiteY2" fmla="*/ 1865166 h 2156079"/>
              <a:gd name="connsiteX3" fmla="*/ 467248 w 1533922"/>
              <a:gd name="connsiteY3" fmla="*/ 1869151 h 2156079"/>
              <a:gd name="connsiteX4" fmla="*/ 335739 w 1533922"/>
              <a:gd name="connsiteY4" fmla="*/ 2084348 h 2156079"/>
              <a:gd name="connsiteX5" fmla="*/ 646578 w 1533922"/>
              <a:gd name="connsiteY5" fmla="*/ 2156080 h 2156079"/>
              <a:gd name="connsiteX6" fmla="*/ 622668 w 1533922"/>
              <a:gd name="connsiteY6" fmla="*/ 1905018 h 2156079"/>
              <a:gd name="connsiteX7" fmla="*/ 626653 w 1533922"/>
              <a:gd name="connsiteY7" fmla="*/ 1893062 h 2156079"/>
              <a:gd name="connsiteX8" fmla="*/ 1507363 w 1533922"/>
              <a:gd name="connsiteY8" fmla="*/ 1016337 h 2156079"/>
              <a:gd name="connsiteX9" fmla="*/ 961402 w 1533922"/>
              <a:gd name="connsiteY9" fmla="*/ 20058 h 215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3922" h="2156079">
                <a:moveTo>
                  <a:pt x="961402" y="20058"/>
                </a:moveTo>
                <a:cubicBezTo>
                  <a:pt x="554921" y="-75585"/>
                  <a:pt x="148439" y="175477"/>
                  <a:pt x="32870" y="673617"/>
                </a:cubicBezTo>
                <a:cubicBezTo>
                  <a:pt x="-78713" y="1143860"/>
                  <a:pt x="100617" y="1725687"/>
                  <a:pt x="467248" y="1865166"/>
                </a:cubicBezTo>
                <a:lnTo>
                  <a:pt x="467248" y="1869151"/>
                </a:lnTo>
                <a:lnTo>
                  <a:pt x="335739" y="2084348"/>
                </a:lnTo>
                <a:lnTo>
                  <a:pt x="646578" y="2156080"/>
                </a:lnTo>
                <a:lnTo>
                  <a:pt x="622668" y="1905018"/>
                </a:lnTo>
                <a:lnTo>
                  <a:pt x="626653" y="1893062"/>
                </a:lnTo>
                <a:cubicBezTo>
                  <a:pt x="1005239" y="1901032"/>
                  <a:pt x="1403750" y="1470640"/>
                  <a:pt x="1507363" y="1016337"/>
                </a:cubicBezTo>
                <a:cubicBezTo>
                  <a:pt x="1618946" y="522182"/>
                  <a:pt x="1367884" y="115700"/>
                  <a:pt x="961402" y="20058"/>
                </a:cubicBezTo>
                <a:close/>
              </a:path>
            </a:pathLst>
          </a:custGeom>
          <a:solidFill>
            <a:srgbClr val="000000"/>
          </a:solidFill>
          <a:ln w="39787" cap="flat">
            <a:noFill/>
            <a:prstDash val="solid"/>
            <a:miter/>
          </a:ln>
        </p:spPr>
        <p:txBody>
          <a:bodyPr wrap="square" tIns="0" bIns="0" rtlCol="0" anchor="ctr"/>
          <a:lstStyle/>
          <a:p>
            <a:pPr algn="ctr"/>
            <a:r>
              <a:rPr lang="en-US" sz="1400" dirty="0">
                <a:solidFill>
                  <a:schemeClr val="bg1"/>
                </a:solidFill>
                <a:latin typeface="Montserrat" panose="00000500000000000000" pitchFamily="2" charset="0"/>
                <a:ea typeface="Roboto" panose="02000000000000000000" pitchFamily="2" charset="0"/>
              </a:rPr>
              <a:t>Despite their best efforts, short courses cannot really teach empathy.</a:t>
            </a:r>
          </a:p>
          <a:p>
            <a:pPr algn="ctr"/>
            <a:endParaRPr lang="en-US" sz="1400" dirty="0">
              <a:solidFill>
                <a:schemeClr val="bg1"/>
              </a:solidFill>
              <a:latin typeface="Montserrat" panose="00000500000000000000" pitchFamily="2" charset="0"/>
              <a:ea typeface="Roboto" panose="02000000000000000000" pitchFamily="2" charset="0"/>
            </a:endParaRPr>
          </a:p>
        </p:txBody>
      </p:sp>
      <p:sp>
        <p:nvSpPr>
          <p:cNvPr id="22" name="Freeform: Shape 21">
            <a:extLst>
              <a:ext uri="{FF2B5EF4-FFF2-40B4-BE49-F238E27FC236}">
                <a16:creationId xmlns:a16="http://schemas.microsoft.com/office/drawing/2014/main" id="{F5CF1CEE-75AA-40AB-B816-E9C54C704461}"/>
              </a:ext>
            </a:extLst>
          </p:cNvPr>
          <p:cNvSpPr/>
          <p:nvPr/>
        </p:nvSpPr>
        <p:spPr>
          <a:xfrm>
            <a:off x="2425446" y="3085480"/>
            <a:ext cx="2439530" cy="3429000"/>
          </a:xfrm>
          <a:custGeom>
            <a:avLst/>
            <a:gdLst>
              <a:gd name="connsiteX0" fmla="*/ 961402 w 1533922"/>
              <a:gd name="connsiteY0" fmla="*/ 20058 h 2156079"/>
              <a:gd name="connsiteX1" fmla="*/ 32870 w 1533922"/>
              <a:gd name="connsiteY1" fmla="*/ 673617 h 2156079"/>
              <a:gd name="connsiteX2" fmla="*/ 467248 w 1533922"/>
              <a:gd name="connsiteY2" fmla="*/ 1865166 h 2156079"/>
              <a:gd name="connsiteX3" fmla="*/ 467248 w 1533922"/>
              <a:gd name="connsiteY3" fmla="*/ 1869151 h 2156079"/>
              <a:gd name="connsiteX4" fmla="*/ 335739 w 1533922"/>
              <a:gd name="connsiteY4" fmla="*/ 2084348 h 2156079"/>
              <a:gd name="connsiteX5" fmla="*/ 646578 w 1533922"/>
              <a:gd name="connsiteY5" fmla="*/ 2156080 h 2156079"/>
              <a:gd name="connsiteX6" fmla="*/ 622668 w 1533922"/>
              <a:gd name="connsiteY6" fmla="*/ 1905018 h 2156079"/>
              <a:gd name="connsiteX7" fmla="*/ 626653 w 1533922"/>
              <a:gd name="connsiteY7" fmla="*/ 1893062 h 2156079"/>
              <a:gd name="connsiteX8" fmla="*/ 1507363 w 1533922"/>
              <a:gd name="connsiteY8" fmla="*/ 1016337 h 2156079"/>
              <a:gd name="connsiteX9" fmla="*/ 961402 w 1533922"/>
              <a:gd name="connsiteY9" fmla="*/ 20058 h 215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3922" h="2156079">
                <a:moveTo>
                  <a:pt x="961402" y="20058"/>
                </a:moveTo>
                <a:cubicBezTo>
                  <a:pt x="554921" y="-75585"/>
                  <a:pt x="148439" y="175477"/>
                  <a:pt x="32870" y="673617"/>
                </a:cubicBezTo>
                <a:cubicBezTo>
                  <a:pt x="-78713" y="1143860"/>
                  <a:pt x="100617" y="1725687"/>
                  <a:pt x="467248" y="1865166"/>
                </a:cubicBezTo>
                <a:lnTo>
                  <a:pt x="467248" y="1869151"/>
                </a:lnTo>
                <a:lnTo>
                  <a:pt x="335739" y="2084348"/>
                </a:lnTo>
                <a:lnTo>
                  <a:pt x="646578" y="2156080"/>
                </a:lnTo>
                <a:lnTo>
                  <a:pt x="622668" y="1905018"/>
                </a:lnTo>
                <a:lnTo>
                  <a:pt x="626653" y="1893062"/>
                </a:lnTo>
                <a:cubicBezTo>
                  <a:pt x="1005239" y="1901032"/>
                  <a:pt x="1403750" y="1470640"/>
                  <a:pt x="1507363" y="1016337"/>
                </a:cubicBezTo>
                <a:cubicBezTo>
                  <a:pt x="1618946" y="522182"/>
                  <a:pt x="1367884" y="115700"/>
                  <a:pt x="961402" y="20058"/>
                </a:cubicBezTo>
                <a:close/>
              </a:path>
            </a:pathLst>
          </a:custGeom>
          <a:solidFill>
            <a:srgbClr val="000000"/>
          </a:solidFill>
          <a:ln w="39787" cap="flat">
            <a:noFill/>
            <a:prstDash val="solid"/>
            <a:miter/>
          </a:ln>
        </p:spPr>
        <p:txBody>
          <a:bodyPr wrap="square" lIns="180000" tIns="0" rIns="180000" bIns="0" rtlCol="0" anchor="ctr"/>
          <a:lstStyle/>
          <a:p>
            <a:pPr algn="ctr"/>
            <a:r>
              <a:rPr lang="en-US" sz="1400" dirty="0">
                <a:solidFill>
                  <a:schemeClr val="bg1"/>
                </a:solidFill>
                <a:latin typeface="Montserrat" panose="00000500000000000000" pitchFamily="2" charset="0"/>
                <a:ea typeface="Roboto" panose="02000000000000000000" pitchFamily="2" charset="0"/>
              </a:rPr>
              <a:t>End users are often very different from the team creating the product/service – lack of inclusivity makes it more challenging to create something </a:t>
            </a:r>
          </a:p>
          <a:p>
            <a:pPr algn="ctr"/>
            <a:r>
              <a:rPr lang="en-US" sz="1400" dirty="0">
                <a:solidFill>
                  <a:schemeClr val="bg1"/>
                </a:solidFill>
                <a:latin typeface="Montserrat" panose="00000500000000000000" pitchFamily="2" charset="0"/>
                <a:ea typeface="Roboto" panose="02000000000000000000" pitchFamily="2" charset="0"/>
              </a:rPr>
              <a:t>that will resonate </a:t>
            </a:r>
          </a:p>
          <a:p>
            <a:pPr algn="ctr"/>
            <a:r>
              <a:rPr lang="en-US" sz="1400" dirty="0">
                <a:solidFill>
                  <a:schemeClr val="bg1"/>
                </a:solidFill>
                <a:latin typeface="Montserrat" panose="00000500000000000000" pitchFamily="2" charset="0"/>
                <a:ea typeface="Roboto" panose="02000000000000000000" pitchFamily="2" charset="0"/>
              </a:rPr>
              <a:t>with users.</a:t>
            </a:r>
          </a:p>
          <a:p>
            <a:pPr algn="ctr"/>
            <a:endParaRPr lang="en-US" sz="1400" dirty="0">
              <a:solidFill>
                <a:schemeClr val="bg1"/>
              </a:solidFill>
              <a:latin typeface="Montserrat" panose="00000500000000000000" pitchFamily="2" charset="0"/>
              <a:ea typeface="Roboto" panose="02000000000000000000" pitchFamily="2" charset="0"/>
            </a:endParaRPr>
          </a:p>
        </p:txBody>
      </p:sp>
      <p:sp>
        <p:nvSpPr>
          <p:cNvPr id="19" name="Freeform: Shape 18">
            <a:extLst>
              <a:ext uri="{FF2B5EF4-FFF2-40B4-BE49-F238E27FC236}">
                <a16:creationId xmlns:a16="http://schemas.microsoft.com/office/drawing/2014/main" id="{DC2408DA-DBD4-4153-92E5-34DD39D40764}"/>
              </a:ext>
            </a:extLst>
          </p:cNvPr>
          <p:cNvSpPr/>
          <p:nvPr/>
        </p:nvSpPr>
        <p:spPr>
          <a:xfrm>
            <a:off x="925850" y="4833706"/>
            <a:ext cx="1376314" cy="1753420"/>
          </a:xfrm>
          <a:custGeom>
            <a:avLst/>
            <a:gdLst>
              <a:gd name="connsiteX0" fmla="*/ 0 w 1376314"/>
              <a:gd name="connsiteY0" fmla="*/ 0 h 1753420"/>
              <a:gd name="connsiteX1" fmla="*/ 9427 w 1376314"/>
              <a:gd name="connsiteY1" fmla="*/ 84841 h 1753420"/>
              <a:gd name="connsiteX2" fmla="*/ 37708 w 1376314"/>
              <a:gd name="connsiteY2" fmla="*/ 188536 h 1753420"/>
              <a:gd name="connsiteX3" fmla="*/ 461914 w 1376314"/>
              <a:gd name="connsiteY3" fmla="*/ 989814 h 1753420"/>
              <a:gd name="connsiteX4" fmla="*/ 546755 w 1376314"/>
              <a:gd name="connsiteY4" fmla="*/ 1093509 h 1753420"/>
              <a:gd name="connsiteX5" fmla="*/ 575036 w 1376314"/>
              <a:gd name="connsiteY5" fmla="*/ 1112362 h 1753420"/>
              <a:gd name="connsiteX6" fmla="*/ 631596 w 1376314"/>
              <a:gd name="connsiteY6" fmla="*/ 1168923 h 1753420"/>
              <a:gd name="connsiteX7" fmla="*/ 659877 w 1376314"/>
              <a:gd name="connsiteY7" fmla="*/ 1197204 h 1753420"/>
              <a:gd name="connsiteX8" fmla="*/ 725864 w 1376314"/>
              <a:gd name="connsiteY8" fmla="*/ 1253765 h 1753420"/>
              <a:gd name="connsiteX9" fmla="*/ 810706 w 1376314"/>
              <a:gd name="connsiteY9" fmla="*/ 1329179 h 1753420"/>
              <a:gd name="connsiteX10" fmla="*/ 838986 w 1376314"/>
              <a:gd name="connsiteY10" fmla="*/ 1357459 h 1753420"/>
              <a:gd name="connsiteX11" fmla="*/ 857840 w 1376314"/>
              <a:gd name="connsiteY11" fmla="*/ 1385740 h 1753420"/>
              <a:gd name="connsiteX12" fmla="*/ 923827 w 1376314"/>
              <a:gd name="connsiteY12" fmla="*/ 1451727 h 1753420"/>
              <a:gd name="connsiteX13" fmla="*/ 970961 w 1376314"/>
              <a:gd name="connsiteY13" fmla="*/ 1508288 h 1753420"/>
              <a:gd name="connsiteX14" fmla="*/ 1027522 w 1376314"/>
              <a:gd name="connsiteY14" fmla="*/ 1545995 h 1753420"/>
              <a:gd name="connsiteX15" fmla="*/ 1046376 w 1376314"/>
              <a:gd name="connsiteY15" fmla="*/ 1574276 h 1753420"/>
              <a:gd name="connsiteX16" fmla="*/ 1074656 w 1376314"/>
              <a:gd name="connsiteY16" fmla="*/ 1583703 h 1753420"/>
              <a:gd name="connsiteX17" fmla="*/ 1131217 w 1376314"/>
              <a:gd name="connsiteY17" fmla="*/ 1611983 h 1753420"/>
              <a:gd name="connsiteX18" fmla="*/ 1187778 w 1376314"/>
              <a:gd name="connsiteY18" fmla="*/ 1659117 h 1753420"/>
              <a:gd name="connsiteX19" fmla="*/ 1216058 w 1376314"/>
              <a:gd name="connsiteY19" fmla="*/ 1668544 h 1753420"/>
              <a:gd name="connsiteX20" fmla="*/ 1244339 w 1376314"/>
              <a:gd name="connsiteY20" fmla="*/ 1687398 h 1753420"/>
              <a:gd name="connsiteX21" fmla="*/ 1310326 w 1376314"/>
              <a:gd name="connsiteY21" fmla="*/ 1706251 h 1753420"/>
              <a:gd name="connsiteX22" fmla="*/ 1338607 w 1376314"/>
              <a:gd name="connsiteY22" fmla="*/ 1725105 h 1753420"/>
              <a:gd name="connsiteX23" fmla="*/ 1376314 w 1376314"/>
              <a:gd name="connsiteY23" fmla="*/ 1753385 h 175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76314" h="1753420">
                <a:moveTo>
                  <a:pt x="0" y="0"/>
                </a:moveTo>
                <a:cubicBezTo>
                  <a:pt x="3142" y="28280"/>
                  <a:pt x="5100" y="56718"/>
                  <a:pt x="9427" y="84841"/>
                </a:cubicBezTo>
                <a:cubicBezTo>
                  <a:pt x="11850" y="100591"/>
                  <a:pt x="37458" y="188048"/>
                  <a:pt x="37708" y="188536"/>
                </a:cubicBezTo>
                <a:cubicBezTo>
                  <a:pt x="175197" y="457664"/>
                  <a:pt x="316600" y="724829"/>
                  <a:pt x="461914" y="989814"/>
                </a:cubicBezTo>
                <a:cubicBezTo>
                  <a:pt x="474474" y="1012718"/>
                  <a:pt x="518318" y="1069812"/>
                  <a:pt x="546755" y="1093509"/>
                </a:cubicBezTo>
                <a:cubicBezTo>
                  <a:pt x="555459" y="1100762"/>
                  <a:pt x="566568" y="1104835"/>
                  <a:pt x="575036" y="1112362"/>
                </a:cubicBezTo>
                <a:cubicBezTo>
                  <a:pt x="594964" y="1130076"/>
                  <a:pt x="612743" y="1150069"/>
                  <a:pt x="631596" y="1168923"/>
                </a:cubicBezTo>
                <a:cubicBezTo>
                  <a:pt x="641023" y="1178350"/>
                  <a:pt x="649212" y="1189205"/>
                  <a:pt x="659877" y="1197204"/>
                </a:cubicBezTo>
                <a:cubicBezTo>
                  <a:pt x="801107" y="1303125"/>
                  <a:pt x="607681" y="1155280"/>
                  <a:pt x="725864" y="1253765"/>
                </a:cubicBezTo>
                <a:cubicBezTo>
                  <a:pt x="826806" y="1337883"/>
                  <a:pt x="627346" y="1145819"/>
                  <a:pt x="810706" y="1329179"/>
                </a:cubicBezTo>
                <a:cubicBezTo>
                  <a:pt x="820133" y="1338606"/>
                  <a:pt x="831591" y="1346367"/>
                  <a:pt x="838986" y="1357459"/>
                </a:cubicBezTo>
                <a:cubicBezTo>
                  <a:pt x="845271" y="1366886"/>
                  <a:pt x="850261" y="1377319"/>
                  <a:pt x="857840" y="1385740"/>
                </a:cubicBezTo>
                <a:cubicBezTo>
                  <a:pt x="878649" y="1408861"/>
                  <a:pt x="906572" y="1425845"/>
                  <a:pt x="923827" y="1451727"/>
                </a:cubicBezTo>
                <a:cubicBezTo>
                  <a:pt x="940586" y="1476865"/>
                  <a:pt x="945836" y="1488747"/>
                  <a:pt x="970961" y="1508288"/>
                </a:cubicBezTo>
                <a:cubicBezTo>
                  <a:pt x="988847" y="1522199"/>
                  <a:pt x="1027522" y="1545995"/>
                  <a:pt x="1027522" y="1545995"/>
                </a:cubicBezTo>
                <a:cubicBezTo>
                  <a:pt x="1033807" y="1555422"/>
                  <a:pt x="1037529" y="1567198"/>
                  <a:pt x="1046376" y="1574276"/>
                </a:cubicBezTo>
                <a:cubicBezTo>
                  <a:pt x="1054135" y="1580483"/>
                  <a:pt x="1065768" y="1579259"/>
                  <a:pt x="1074656" y="1583703"/>
                </a:cubicBezTo>
                <a:cubicBezTo>
                  <a:pt x="1147753" y="1620251"/>
                  <a:pt x="1060135" y="1588288"/>
                  <a:pt x="1131217" y="1611983"/>
                </a:cubicBezTo>
                <a:cubicBezTo>
                  <a:pt x="1152066" y="1632832"/>
                  <a:pt x="1161529" y="1645992"/>
                  <a:pt x="1187778" y="1659117"/>
                </a:cubicBezTo>
                <a:cubicBezTo>
                  <a:pt x="1196666" y="1663561"/>
                  <a:pt x="1207170" y="1664100"/>
                  <a:pt x="1216058" y="1668544"/>
                </a:cubicBezTo>
                <a:cubicBezTo>
                  <a:pt x="1226192" y="1673611"/>
                  <a:pt x="1233925" y="1682935"/>
                  <a:pt x="1244339" y="1687398"/>
                </a:cubicBezTo>
                <a:cubicBezTo>
                  <a:pt x="1286636" y="1705525"/>
                  <a:pt x="1273629" y="1687902"/>
                  <a:pt x="1310326" y="1706251"/>
                </a:cubicBezTo>
                <a:cubicBezTo>
                  <a:pt x="1320460" y="1711318"/>
                  <a:pt x="1329903" y="1717852"/>
                  <a:pt x="1338607" y="1725105"/>
                </a:cubicBezTo>
                <a:cubicBezTo>
                  <a:pt x="1375209" y="1755607"/>
                  <a:pt x="1352118" y="1753385"/>
                  <a:pt x="1376314" y="175338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Roboto Condensed Light" panose="02000000000000000000" pitchFamily="2" charset="0"/>
            </a:endParaRPr>
          </a:p>
        </p:txBody>
      </p:sp>
      <p:sp>
        <p:nvSpPr>
          <p:cNvPr id="20" name="Freeform: Shape 19">
            <a:extLst>
              <a:ext uri="{FF2B5EF4-FFF2-40B4-BE49-F238E27FC236}">
                <a16:creationId xmlns:a16="http://schemas.microsoft.com/office/drawing/2014/main" id="{6C208992-E518-424C-80E8-CE7CA716A31A}"/>
              </a:ext>
            </a:extLst>
          </p:cNvPr>
          <p:cNvSpPr/>
          <p:nvPr/>
        </p:nvSpPr>
        <p:spPr>
          <a:xfrm>
            <a:off x="2425446" y="6444986"/>
            <a:ext cx="848808" cy="395926"/>
          </a:xfrm>
          <a:custGeom>
            <a:avLst/>
            <a:gdLst>
              <a:gd name="connsiteX0" fmla="*/ 848808 w 848808"/>
              <a:gd name="connsiteY0" fmla="*/ 0 h 395926"/>
              <a:gd name="connsiteX1" fmla="*/ 104090 w 848808"/>
              <a:gd name="connsiteY1" fmla="*/ 235670 h 395926"/>
              <a:gd name="connsiteX2" fmla="*/ 47529 w 848808"/>
              <a:gd name="connsiteY2" fmla="*/ 273377 h 395926"/>
              <a:gd name="connsiteX3" fmla="*/ 395 w 848808"/>
              <a:gd name="connsiteY3" fmla="*/ 377072 h 395926"/>
              <a:gd name="connsiteX4" fmla="*/ 395 w 848808"/>
              <a:gd name="connsiteY4" fmla="*/ 395926 h 395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808" h="395926">
                <a:moveTo>
                  <a:pt x="848808" y="0"/>
                </a:moveTo>
                <a:cubicBezTo>
                  <a:pt x="600569" y="78557"/>
                  <a:pt x="350515" y="151596"/>
                  <a:pt x="104090" y="235670"/>
                </a:cubicBezTo>
                <a:cubicBezTo>
                  <a:pt x="82645" y="242987"/>
                  <a:pt x="47529" y="273377"/>
                  <a:pt x="47529" y="273377"/>
                </a:cubicBezTo>
                <a:cubicBezTo>
                  <a:pt x="8068" y="332569"/>
                  <a:pt x="9222" y="315285"/>
                  <a:pt x="395" y="377072"/>
                </a:cubicBezTo>
                <a:cubicBezTo>
                  <a:pt x="-494" y="383294"/>
                  <a:pt x="395" y="389641"/>
                  <a:pt x="395" y="39592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Roboto Condensed Light" panose="02000000000000000000" pitchFamily="2" charset="0"/>
            </a:endParaRPr>
          </a:p>
        </p:txBody>
      </p:sp>
      <p:sp>
        <p:nvSpPr>
          <p:cNvPr id="24" name="Freeform: Shape 23">
            <a:extLst>
              <a:ext uri="{FF2B5EF4-FFF2-40B4-BE49-F238E27FC236}">
                <a16:creationId xmlns:a16="http://schemas.microsoft.com/office/drawing/2014/main" id="{338A72FB-E6E2-495E-90B5-115712A01433}"/>
              </a:ext>
            </a:extLst>
          </p:cNvPr>
          <p:cNvSpPr/>
          <p:nvPr/>
        </p:nvSpPr>
        <p:spPr>
          <a:xfrm>
            <a:off x="5671794" y="3730137"/>
            <a:ext cx="848412" cy="3000636"/>
          </a:xfrm>
          <a:custGeom>
            <a:avLst/>
            <a:gdLst>
              <a:gd name="connsiteX0" fmla="*/ 0 w 848412"/>
              <a:gd name="connsiteY0" fmla="*/ 0 h 3000636"/>
              <a:gd name="connsiteX1" fmla="*/ 65988 w 848412"/>
              <a:gd name="connsiteY1" fmla="*/ 1253765 h 3000636"/>
              <a:gd name="connsiteX2" fmla="*/ 84841 w 848412"/>
              <a:gd name="connsiteY2" fmla="*/ 1291472 h 3000636"/>
              <a:gd name="connsiteX3" fmla="*/ 103695 w 848412"/>
              <a:gd name="connsiteY3" fmla="*/ 1319752 h 3000636"/>
              <a:gd name="connsiteX4" fmla="*/ 141402 w 848412"/>
              <a:gd name="connsiteY4" fmla="*/ 1395167 h 3000636"/>
              <a:gd name="connsiteX5" fmla="*/ 150829 w 848412"/>
              <a:gd name="connsiteY5" fmla="*/ 1423447 h 3000636"/>
              <a:gd name="connsiteX6" fmla="*/ 169683 w 848412"/>
              <a:gd name="connsiteY6" fmla="*/ 1451728 h 3000636"/>
              <a:gd name="connsiteX7" fmla="*/ 188536 w 848412"/>
              <a:gd name="connsiteY7" fmla="*/ 1498862 h 3000636"/>
              <a:gd name="connsiteX8" fmla="*/ 197963 w 848412"/>
              <a:gd name="connsiteY8" fmla="*/ 1527142 h 3000636"/>
              <a:gd name="connsiteX9" fmla="*/ 245097 w 848412"/>
              <a:gd name="connsiteY9" fmla="*/ 1593130 h 3000636"/>
              <a:gd name="connsiteX10" fmla="*/ 263951 w 848412"/>
              <a:gd name="connsiteY10" fmla="*/ 1621410 h 3000636"/>
              <a:gd name="connsiteX11" fmla="*/ 292231 w 848412"/>
              <a:gd name="connsiteY11" fmla="*/ 1649691 h 3000636"/>
              <a:gd name="connsiteX12" fmla="*/ 311085 w 848412"/>
              <a:gd name="connsiteY12" fmla="*/ 1677971 h 3000636"/>
              <a:gd name="connsiteX13" fmla="*/ 339365 w 848412"/>
              <a:gd name="connsiteY13" fmla="*/ 1706251 h 3000636"/>
              <a:gd name="connsiteX14" fmla="*/ 367645 w 848412"/>
              <a:gd name="connsiteY14" fmla="*/ 1753385 h 3000636"/>
              <a:gd name="connsiteX15" fmla="*/ 395926 w 848412"/>
              <a:gd name="connsiteY15" fmla="*/ 1791093 h 3000636"/>
              <a:gd name="connsiteX16" fmla="*/ 424206 w 848412"/>
              <a:gd name="connsiteY16" fmla="*/ 1847653 h 3000636"/>
              <a:gd name="connsiteX17" fmla="*/ 480767 w 848412"/>
              <a:gd name="connsiteY17" fmla="*/ 1932495 h 3000636"/>
              <a:gd name="connsiteX18" fmla="*/ 490194 w 848412"/>
              <a:gd name="connsiteY18" fmla="*/ 1960775 h 3000636"/>
              <a:gd name="connsiteX19" fmla="*/ 509048 w 848412"/>
              <a:gd name="connsiteY19" fmla="*/ 1989056 h 3000636"/>
              <a:gd name="connsiteX20" fmla="*/ 565608 w 848412"/>
              <a:gd name="connsiteY20" fmla="*/ 2045616 h 3000636"/>
              <a:gd name="connsiteX21" fmla="*/ 593889 w 848412"/>
              <a:gd name="connsiteY21" fmla="*/ 2102177 h 3000636"/>
              <a:gd name="connsiteX22" fmla="*/ 631596 w 848412"/>
              <a:gd name="connsiteY22" fmla="*/ 2139884 h 3000636"/>
              <a:gd name="connsiteX23" fmla="*/ 669303 w 848412"/>
              <a:gd name="connsiteY23" fmla="*/ 2196445 h 3000636"/>
              <a:gd name="connsiteX24" fmla="*/ 678730 w 848412"/>
              <a:gd name="connsiteY24" fmla="*/ 2234152 h 3000636"/>
              <a:gd name="connsiteX25" fmla="*/ 725864 w 848412"/>
              <a:gd name="connsiteY25" fmla="*/ 2309567 h 3000636"/>
              <a:gd name="connsiteX26" fmla="*/ 744718 w 848412"/>
              <a:gd name="connsiteY26" fmla="*/ 2375555 h 3000636"/>
              <a:gd name="connsiteX27" fmla="*/ 763571 w 848412"/>
              <a:gd name="connsiteY27" fmla="*/ 2432115 h 3000636"/>
              <a:gd name="connsiteX28" fmla="*/ 772998 w 848412"/>
              <a:gd name="connsiteY28" fmla="*/ 2460396 h 3000636"/>
              <a:gd name="connsiteX29" fmla="*/ 791852 w 848412"/>
              <a:gd name="connsiteY29" fmla="*/ 2488676 h 3000636"/>
              <a:gd name="connsiteX30" fmla="*/ 801278 w 848412"/>
              <a:gd name="connsiteY30" fmla="*/ 2997724 h 3000636"/>
              <a:gd name="connsiteX31" fmla="*/ 829559 w 848412"/>
              <a:gd name="connsiteY31" fmla="*/ 2988297 h 3000636"/>
              <a:gd name="connsiteX32" fmla="*/ 848412 w 848412"/>
              <a:gd name="connsiteY32" fmla="*/ 2988297 h 300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48412" h="3000636">
                <a:moveTo>
                  <a:pt x="0" y="0"/>
                </a:moveTo>
                <a:cubicBezTo>
                  <a:pt x="21996" y="417922"/>
                  <a:pt x="38554" y="836165"/>
                  <a:pt x="65988" y="1253765"/>
                </a:cubicBezTo>
                <a:cubicBezTo>
                  <a:pt x="66909" y="1267787"/>
                  <a:pt x="77869" y="1279271"/>
                  <a:pt x="84841" y="1291472"/>
                </a:cubicBezTo>
                <a:cubicBezTo>
                  <a:pt x="90462" y="1301309"/>
                  <a:pt x="97410" y="1310325"/>
                  <a:pt x="103695" y="1319752"/>
                </a:cubicBezTo>
                <a:cubicBezTo>
                  <a:pt x="124952" y="1383524"/>
                  <a:pt x="96880" y="1306122"/>
                  <a:pt x="141402" y="1395167"/>
                </a:cubicBezTo>
                <a:cubicBezTo>
                  <a:pt x="145846" y="1404055"/>
                  <a:pt x="146385" y="1414559"/>
                  <a:pt x="150829" y="1423447"/>
                </a:cubicBezTo>
                <a:cubicBezTo>
                  <a:pt x="155896" y="1433581"/>
                  <a:pt x="164616" y="1441594"/>
                  <a:pt x="169683" y="1451728"/>
                </a:cubicBezTo>
                <a:cubicBezTo>
                  <a:pt x="177250" y="1466863"/>
                  <a:pt x="182594" y="1483018"/>
                  <a:pt x="188536" y="1498862"/>
                </a:cubicBezTo>
                <a:cubicBezTo>
                  <a:pt x="192025" y="1508166"/>
                  <a:pt x="193519" y="1518254"/>
                  <a:pt x="197963" y="1527142"/>
                </a:cubicBezTo>
                <a:cubicBezTo>
                  <a:pt x="205368" y="1541952"/>
                  <a:pt x="237980" y="1583167"/>
                  <a:pt x="245097" y="1593130"/>
                </a:cubicBezTo>
                <a:cubicBezTo>
                  <a:pt x="251682" y="1602349"/>
                  <a:pt x="256698" y="1612706"/>
                  <a:pt x="263951" y="1621410"/>
                </a:cubicBezTo>
                <a:cubicBezTo>
                  <a:pt x="272486" y="1631652"/>
                  <a:pt x="283696" y="1639449"/>
                  <a:pt x="292231" y="1649691"/>
                </a:cubicBezTo>
                <a:cubicBezTo>
                  <a:pt x="299484" y="1658395"/>
                  <a:pt x="303832" y="1669267"/>
                  <a:pt x="311085" y="1677971"/>
                </a:cubicBezTo>
                <a:cubicBezTo>
                  <a:pt x="319620" y="1688212"/>
                  <a:pt x="331366" y="1695586"/>
                  <a:pt x="339365" y="1706251"/>
                </a:cubicBezTo>
                <a:cubicBezTo>
                  <a:pt x="350358" y="1720909"/>
                  <a:pt x="357482" y="1738140"/>
                  <a:pt x="367645" y="1753385"/>
                </a:cubicBezTo>
                <a:cubicBezTo>
                  <a:pt x="376360" y="1766458"/>
                  <a:pt x="387842" y="1777620"/>
                  <a:pt x="395926" y="1791093"/>
                </a:cubicBezTo>
                <a:cubicBezTo>
                  <a:pt x="406771" y="1809168"/>
                  <a:pt x="413361" y="1829578"/>
                  <a:pt x="424206" y="1847653"/>
                </a:cubicBezTo>
                <a:cubicBezTo>
                  <a:pt x="471574" y="1926599"/>
                  <a:pt x="434965" y="1840891"/>
                  <a:pt x="480767" y="1932495"/>
                </a:cubicBezTo>
                <a:cubicBezTo>
                  <a:pt x="485211" y="1941383"/>
                  <a:pt x="485750" y="1951887"/>
                  <a:pt x="490194" y="1960775"/>
                </a:cubicBezTo>
                <a:cubicBezTo>
                  <a:pt x="495261" y="1970909"/>
                  <a:pt x="501521" y="1980588"/>
                  <a:pt x="509048" y="1989056"/>
                </a:cubicBezTo>
                <a:cubicBezTo>
                  <a:pt x="526762" y="2008984"/>
                  <a:pt x="565608" y="2045616"/>
                  <a:pt x="565608" y="2045616"/>
                </a:cubicBezTo>
                <a:cubicBezTo>
                  <a:pt x="574733" y="2072990"/>
                  <a:pt x="573953" y="2078918"/>
                  <a:pt x="593889" y="2102177"/>
                </a:cubicBezTo>
                <a:cubicBezTo>
                  <a:pt x="605457" y="2115673"/>
                  <a:pt x="620492" y="2126004"/>
                  <a:pt x="631596" y="2139884"/>
                </a:cubicBezTo>
                <a:cubicBezTo>
                  <a:pt x="645751" y="2157578"/>
                  <a:pt x="669303" y="2196445"/>
                  <a:pt x="669303" y="2196445"/>
                </a:cubicBezTo>
                <a:cubicBezTo>
                  <a:pt x="672445" y="2209014"/>
                  <a:pt x="673468" y="2222313"/>
                  <a:pt x="678730" y="2234152"/>
                </a:cubicBezTo>
                <a:cubicBezTo>
                  <a:pt x="727097" y="2342978"/>
                  <a:pt x="688030" y="2233901"/>
                  <a:pt x="725864" y="2309567"/>
                </a:cubicBezTo>
                <a:cubicBezTo>
                  <a:pt x="733785" y="2325409"/>
                  <a:pt x="740187" y="2360452"/>
                  <a:pt x="744718" y="2375555"/>
                </a:cubicBezTo>
                <a:cubicBezTo>
                  <a:pt x="750428" y="2394590"/>
                  <a:pt x="757287" y="2413262"/>
                  <a:pt x="763571" y="2432115"/>
                </a:cubicBezTo>
                <a:cubicBezTo>
                  <a:pt x="766713" y="2441542"/>
                  <a:pt x="767486" y="2452128"/>
                  <a:pt x="772998" y="2460396"/>
                </a:cubicBezTo>
                <a:lnTo>
                  <a:pt x="791852" y="2488676"/>
                </a:lnTo>
                <a:cubicBezTo>
                  <a:pt x="788754" y="2594013"/>
                  <a:pt x="766953" y="2867289"/>
                  <a:pt x="801278" y="2997724"/>
                </a:cubicBezTo>
                <a:cubicBezTo>
                  <a:pt x="803807" y="3007334"/>
                  <a:pt x="819815" y="2990246"/>
                  <a:pt x="829559" y="2988297"/>
                </a:cubicBezTo>
                <a:cubicBezTo>
                  <a:pt x="835721" y="2987065"/>
                  <a:pt x="842128" y="2988297"/>
                  <a:pt x="848412" y="298829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Roboto Condensed Light" panose="02000000000000000000" pitchFamily="2" charset="0"/>
            </a:endParaRPr>
          </a:p>
        </p:txBody>
      </p:sp>
    </p:spTree>
    <p:extLst>
      <p:ext uri="{BB962C8B-B14F-4D97-AF65-F5344CB8AC3E}">
        <p14:creationId xmlns:p14="http://schemas.microsoft.com/office/powerpoint/2010/main" val="3767564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271229-204A-4B8B-BCD9-E84E4D40CAF6}"/>
              </a:ext>
            </a:extLst>
          </p:cNvPr>
          <p:cNvSpPr>
            <a:spLocks noGrp="1"/>
          </p:cNvSpPr>
          <p:nvPr>
            <p:ph type="title"/>
          </p:nvPr>
        </p:nvSpPr>
        <p:spPr/>
        <p:txBody>
          <a:bodyPr/>
          <a:lstStyle/>
          <a:p>
            <a:r>
              <a:rPr lang="en-US" dirty="0"/>
              <a:t>Design Objectives</a:t>
            </a:r>
            <a:endParaRPr lang="en-CA" dirty="0"/>
          </a:p>
        </p:txBody>
      </p:sp>
      <p:grpSp>
        <p:nvGrpSpPr>
          <p:cNvPr id="33" name="Group 32">
            <a:extLst>
              <a:ext uri="{FF2B5EF4-FFF2-40B4-BE49-F238E27FC236}">
                <a16:creationId xmlns:a16="http://schemas.microsoft.com/office/drawing/2014/main" id="{A2A59854-1D21-485F-8BCB-78E742CABDCF}"/>
              </a:ext>
            </a:extLst>
          </p:cNvPr>
          <p:cNvGrpSpPr/>
          <p:nvPr/>
        </p:nvGrpSpPr>
        <p:grpSpPr>
          <a:xfrm>
            <a:off x="523356" y="2508347"/>
            <a:ext cx="6833745" cy="3019939"/>
            <a:chOff x="1718754" y="616323"/>
            <a:chExt cx="8714714" cy="3851170"/>
          </a:xfrm>
        </p:grpSpPr>
        <p:grpSp>
          <p:nvGrpSpPr>
            <p:cNvPr id="32" name="Group 31">
              <a:extLst>
                <a:ext uri="{FF2B5EF4-FFF2-40B4-BE49-F238E27FC236}">
                  <a16:creationId xmlns:a16="http://schemas.microsoft.com/office/drawing/2014/main" id="{A44CA0DE-5655-444F-9C43-41F4E5DF9E39}"/>
                </a:ext>
              </a:extLst>
            </p:cNvPr>
            <p:cNvGrpSpPr/>
            <p:nvPr/>
          </p:nvGrpSpPr>
          <p:grpSpPr>
            <a:xfrm>
              <a:off x="4326912" y="1246019"/>
              <a:ext cx="3023592" cy="2882275"/>
              <a:chOff x="3676203" y="933450"/>
              <a:chExt cx="4657285" cy="4439610"/>
            </a:xfrm>
          </p:grpSpPr>
          <p:sp>
            <p:nvSpPr>
              <p:cNvPr id="6" name="Freeform 1">
                <a:extLst>
                  <a:ext uri="{FF2B5EF4-FFF2-40B4-BE49-F238E27FC236}">
                    <a16:creationId xmlns:a16="http://schemas.microsoft.com/office/drawing/2014/main" id="{675C32DC-115D-4CE8-97AA-3330BD06A0E2}"/>
                  </a:ext>
                </a:extLst>
              </p:cNvPr>
              <p:cNvSpPr>
                <a:spLocks noChangeArrowheads="1"/>
              </p:cNvSpPr>
              <p:nvPr/>
            </p:nvSpPr>
            <p:spPr bwMode="auto">
              <a:xfrm>
                <a:off x="4534094" y="1837902"/>
                <a:ext cx="2939175" cy="2939175"/>
              </a:xfrm>
              <a:custGeom>
                <a:avLst/>
                <a:gdLst>
                  <a:gd name="T0" fmla="*/ 5571 w 11134"/>
                  <a:gd name="T1" fmla="*/ 11132 h 11134"/>
                  <a:gd name="T2" fmla="*/ 5571 w 11134"/>
                  <a:gd name="T3" fmla="*/ 11132 h 11134"/>
                  <a:gd name="T4" fmla="*/ 11131 w 11134"/>
                  <a:gd name="T5" fmla="*/ 5563 h 11134"/>
                  <a:gd name="T6" fmla="*/ 11131 w 11134"/>
                  <a:gd name="T7" fmla="*/ 5563 h 11134"/>
                  <a:gd name="T8" fmla="*/ 5563 w 11134"/>
                  <a:gd name="T9" fmla="*/ 3 h 11134"/>
                  <a:gd name="T10" fmla="*/ 5563 w 11134"/>
                  <a:gd name="T11" fmla="*/ 3 h 11134"/>
                  <a:gd name="T12" fmla="*/ 2 w 11134"/>
                  <a:gd name="T13" fmla="*/ 5571 h 11134"/>
                  <a:gd name="T14" fmla="*/ 2 w 11134"/>
                  <a:gd name="T15" fmla="*/ 5571 h 11134"/>
                  <a:gd name="T16" fmla="*/ 5571 w 11134"/>
                  <a:gd name="T17" fmla="*/ 11132 h 1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34" h="11134">
                    <a:moveTo>
                      <a:pt x="5571" y="11132"/>
                    </a:moveTo>
                    <a:lnTo>
                      <a:pt x="5571" y="11132"/>
                    </a:lnTo>
                    <a:cubicBezTo>
                      <a:pt x="8644" y="11128"/>
                      <a:pt x="11133" y="8636"/>
                      <a:pt x="11131" y="5563"/>
                    </a:cubicBezTo>
                    <a:lnTo>
                      <a:pt x="11131" y="5563"/>
                    </a:lnTo>
                    <a:cubicBezTo>
                      <a:pt x="11129" y="2489"/>
                      <a:pt x="8635" y="0"/>
                      <a:pt x="5563" y="3"/>
                    </a:cubicBezTo>
                    <a:lnTo>
                      <a:pt x="5563" y="3"/>
                    </a:lnTo>
                    <a:cubicBezTo>
                      <a:pt x="2491" y="5"/>
                      <a:pt x="0" y="2498"/>
                      <a:pt x="2" y="5571"/>
                    </a:cubicBezTo>
                    <a:lnTo>
                      <a:pt x="2" y="5571"/>
                    </a:lnTo>
                    <a:cubicBezTo>
                      <a:pt x="4" y="8644"/>
                      <a:pt x="2498" y="11133"/>
                      <a:pt x="5571" y="11132"/>
                    </a:cubicBezTo>
                  </a:path>
                </a:pathLst>
              </a:custGeom>
              <a:solidFill>
                <a:schemeClr val="bg1"/>
              </a:solidFill>
              <a:ln>
                <a:noFill/>
              </a:ln>
              <a:effectLst/>
            </p:spPr>
            <p:txBody>
              <a:bodyPr wrap="none" anchor="ctr"/>
              <a:lstStyle/>
              <a:p>
                <a:endParaRPr lang="en-US" sz="6532" dirty="0">
                  <a:latin typeface="Montserrat" panose="00000500000000000000" pitchFamily="2" charset="0"/>
                </a:endParaRPr>
              </a:p>
            </p:txBody>
          </p:sp>
          <p:sp>
            <p:nvSpPr>
              <p:cNvPr id="7" name="Freeform 3">
                <a:extLst>
                  <a:ext uri="{FF2B5EF4-FFF2-40B4-BE49-F238E27FC236}">
                    <a16:creationId xmlns:a16="http://schemas.microsoft.com/office/drawing/2014/main" id="{02F8E9CF-6A20-4A2F-857E-587F652152E9}"/>
                  </a:ext>
                </a:extLst>
              </p:cNvPr>
              <p:cNvSpPr>
                <a:spLocks noChangeArrowheads="1"/>
              </p:cNvSpPr>
              <p:nvPr/>
            </p:nvSpPr>
            <p:spPr bwMode="auto">
              <a:xfrm>
                <a:off x="6001934" y="1629168"/>
                <a:ext cx="1679804" cy="3358335"/>
              </a:xfrm>
              <a:custGeom>
                <a:avLst/>
                <a:gdLst>
                  <a:gd name="connsiteX0" fmla="*/ 2882 w 4156546"/>
                  <a:gd name="connsiteY0" fmla="*/ 3371527 h 8309941"/>
                  <a:gd name="connsiteX1" fmla="*/ 785018 w 4156546"/>
                  <a:gd name="connsiteY1" fmla="*/ 4150918 h 8309941"/>
                  <a:gd name="connsiteX2" fmla="*/ 3535 w 4156546"/>
                  <a:gd name="connsiteY2" fmla="*/ 4934226 h 8309941"/>
                  <a:gd name="connsiteX3" fmla="*/ 2 w 4156546"/>
                  <a:gd name="connsiteY3" fmla="*/ 1695844 h 8309941"/>
                  <a:gd name="connsiteX4" fmla="*/ 2461354 w 4156546"/>
                  <a:gd name="connsiteY4" fmla="*/ 4153009 h 8309941"/>
                  <a:gd name="connsiteX5" fmla="*/ 3268 w 4156546"/>
                  <a:gd name="connsiteY5" fmla="*/ 6613440 h 8309941"/>
                  <a:gd name="connsiteX6" fmla="*/ 2615 w 4156546"/>
                  <a:gd name="connsiteY6" fmla="*/ 5668729 h 8309941"/>
                  <a:gd name="connsiteX7" fmla="*/ 1516791 w 4156546"/>
                  <a:gd name="connsiteY7" fmla="*/ 4153663 h 8309941"/>
                  <a:gd name="connsiteX8" fmla="*/ 655 w 4156546"/>
                  <a:gd name="connsiteY8" fmla="*/ 2639249 h 8309941"/>
                  <a:gd name="connsiteX9" fmla="*/ 0 w 4156546"/>
                  <a:gd name="connsiteY9" fmla="*/ 1 h 8309941"/>
                  <a:gd name="connsiteX10" fmla="*/ 4156545 w 4156546"/>
                  <a:gd name="connsiteY10" fmla="*/ 4152031 h 8309941"/>
                  <a:gd name="connsiteX11" fmla="*/ 5877 w 4156546"/>
                  <a:gd name="connsiteY11" fmla="*/ 8309941 h 8309941"/>
                  <a:gd name="connsiteX12" fmla="*/ 4571 w 4156546"/>
                  <a:gd name="connsiteY12" fmla="*/ 7365348 h 8309941"/>
                  <a:gd name="connsiteX13" fmla="*/ 3212914 w 4156546"/>
                  <a:gd name="connsiteY13" fmla="*/ 4153338 h 8309941"/>
                  <a:gd name="connsiteX14" fmla="*/ 0 w 4156546"/>
                  <a:gd name="connsiteY14" fmla="*/ 943288 h 8309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56546" h="8309941">
                    <a:moveTo>
                      <a:pt x="2882" y="3371527"/>
                    </a:moveTo>
                    <a:cubicBezTo>
                      <a:pt x="435081" y="3370874"/>
                      <a:pt x="784365" y="3719446"/>
                      <a:pt x="785018" y="4150918"/>
                    </a:cubicBezTo>
                    <a:cubicBezTo>
                      <a:pt x="785671" y="4583043"/>
                      <a:pt x="436387" y="4934226"/>
                      <a:pt x="3535" y="4934226"/>
                    </a:cubicBezTo>
                    <a:close/>
                    <a:moveTo>
                      <a:pt x="2" y="1695844"/>
                    </a:moveTo>
                    <a:cubicBezTo>
                      <a:pt x="1355444" y="1694538"/>
                      <a:pt x="2460701" y="2796701"/>
                      <a:pt x="2461354" y="4153009"/>
                    </a:cubicBezTo>
                    <a:cubicBezTo>
                      <a:pt x="2462008" y="5507357"/>
                      <a:pt x="1359364" y="6612788"/>
                      <a:pt x="3268" y="6613440"/>
                    </a:cubicBezTo>
                    <a:lnTo>
                      <a:pt x="2615" y="5668729"/>
                    </a:lnTo>
                    <a:cubicBezTo>
                      <a:pt x="839396" y="5668076"/>
                      <a:pt x="1517444" y="4989269"/>
                      <a:pt x="1516791" y="4153663"/>
                    </a:cubicBezTo>
                    <a:cubicBezTo>
                      <a:pt x="1515484" y="3316750"/>
                      <a:pt x="837437" y="2638596"/>
                      <a:pt x="655" y="2639249"/>
                    </a:cubicBezTo>
                    <a:close/>
                    <a:moveTo>
                      <a:pt x="0" y="1"/>
                    </a:moveTo>
                    <a:cubicBezTo>
                      <a:pt x="2290834" y="-1959"/>
                      <a:pt x="4154586" y="1860445"/>
                      <a:pt x="4156545" y="4152031"/>
                    </a:cubicBezTo>
                    <a:cubicBezTo>
                      <a:pt x="4158504" y="6442964"/>
                      <a:pt x="2296712" y="8308634"/>
                      <a:pt x="5877" y="8309941"/>
                    </a:cubicBezTo>
                    <a:lnTo>
                      <a:pt x="4571" y="7365348"/>
                    </a:lnTo>
                    <a:cubicBezTo>
                      <a:pt x="1774939" y="7364041"/>
                      <a:pt x="3214220" y="5922980"/>
                      <a:pt x="3212914" y="4153338"/>
                    </a:cubicBezTo>
                    <a:cubicBezTo>
                      <a:pt x="3210956" y="2381735"/>
                      <a:pt x="1770368" y="941981"/>
                      <a:pt x="0" y="943288"/>
                    </a:cubicBezTo>
                    <a:close/>
                  </a:path>
                </a:pathLst>
              </a:custGeom>
              <a:solidFill>
                <a:schemeClr val="accent5">
                  <a:lumMod val="50000"/>
                </a:schemeClr>
              </a:solidFill>
              <a:ln>
                <a:noFill/>
              </a:ln>
              <a:effectLst/>
            </p:spPr>
            <p:txBody>
              <a:bodyPr wrap="square" anchor="ctr">
                <a:noAutofit/>
              </a:bodyPr>
              <a:lstStyle/>
              <a:p>
                <a:endParaRPr lang="en-US" sz="6532" dirty="0">
                  <a:latin typeface="Montserrat" panose="00000500000000000000" pitchFamily="2" charset="0"/>
                </a:endParaRPr>
              </a:p>
            </p:txBody>
          </p:sp>
          <p:sp>
            <p:nvSpPr>
              <p:cNvPr id="8" name="Freeform 4">
                <a:extLst>
                  <a:ext uri="{FF2B5EF4-FFF2-40B4-BE49-F238E27FC236}">
                    <a16:creationId xmlns:a16="http://schemas.microsoft.com/office/drawing/2014/main" id="{8E5A1E6F-B5FF-4736-BD04-265666090AF9}"/>
                  </a:ext>
                </a:extLst>
              </p:cNvPr>
              <p:cNvSpPr>
                <a:spLocks noChangeArrowheads="1"/>
              </p:cNvSpPr>
              <p:nvPr/>
            </p:nvSpPr>
            <p:spPr bwMode="auto">
              <a:xfrm>
                <a:off x="4324195" y="1628377"/>
                <a:ext cx="1680968" cy="3358071"/>
              </a:xfrm>
              <a:custGeom>
                <a:avLst/>
                <a:gdLst>
                  <a:gd name="connsiteX0" fmla="*/ 4153013 w 4159426"/>
                  <a:gd name="connsiteY0" fmla="*/ 3372833 h 8309289"/>
                  <a:gd name="connsiteX1" fmla="*/ 4153667 w 4159426"/>
                  <a:gd name="connsiteY1" fmla="*/ 4936185 h 8309289"/>
                  <a:gd name="connsiteX2" fmla="*/ 3370878 w 4159426"/>
                  <a:gd name="connsiteY2" fmla="*/ 4153856 h 8309289"/>
                  <a:gd name="connsiteX3" fmla="*/ 4153013 w 4159426"/>
                  <a:gd name="connsiteY3" fmla="*/ 3372833 h 8309289"/>
                  <a:gd name="connsiteX4" fmla="*/ 4150404 w 4159426"/>
                  <a:gd name="connsiteY4" fmla="*/ 1696497 h 8309289"/>
                  <a:gd name="connsiteX5" fmla="*/ 4151057 w 4159426"/>
                  <a:gd name="connsiteY5" fmla="*/ 2639475 h 8309289"/>
                  <a:gd name="connsiteX6" fmla="*/ 2639808 w 4159426"/>
                  <a:gd name="connsiteY6" fmla="*/ 4155162 h 8309289"/>
                  <a:gd name="connsiteX7" fmla="*/ 4153016 w 4159426"/>
                  <a:gd name="connsiteY7" fmla="*/ 5667584 h 8309289"/>
                  <a:gd name="connsiteX8" fmla="*/ 4153668 w 4159426"/>
                  <a:gd name="connsiteY8" fmla="*/ 6611868 h 8309289"/>
                  <a:gd name="connsiteX9" fmla="*/ 1695196 w 4159426"/>
                  <a:gd name="connsiteY9" fmla="*/ 4156468 h 8309289"/>
                  <a:gd name="connsiteX10" fmla="*/ 4150404 w 4159426"/>
                  <a:gd name="connsiteY10" fmla="*/ 1696497 h 8309289"/>
                  <a:gd name="connsiteX11" fmla="*/ 4152893 w 4159426"/>
                  <a:gd name="connsiteY11" fmla="*/ 0 h 8309289"/>
                  <a:gd name="connsiteX12" fmla="*/ 4153546 w 4159426"/>
                  <a:gd name="connsiteY12" fmla="*/ 943213 h 8309289"/>
                  <a:gd name="connsiteX13" fmla="*/ 944791 w 4159426"/>
                  <a:gd name="connsiteY13" fmla="*/ 4157583 h 8309289"/>
                  <a:gd name="connsiteX14" fmla="*/ 4158120 w 4159426"/>
                  <a:gd name="connsiteY14" fmla="*/ 7364768 h 8309289"/>
                  <a:gd name="connsiteX15" fmla="*/ 4159426 w 4159426"/>
                  <a:gd name="connsiteY15" fmla="*/ 8309287 h 8309289"/>
                  <a:gd name="connsiteX16" fmla="*/ 2 w 4159426"/>
                  <a:gd name="connsiteY16" fmla="*/ 4157583 h 8309289"/>
                  <a:gd name="connsiteX17" fmla="*/ 4152893 w 4159426"/>
                  <a:gd name="connsiteY17" fmla="*/ 0 h 830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59426" h="8309289">
                    <a:moveTo>
                      <a:pt x="4153013" y="3372833"/>
                    </a:moveTo>
                    <a:lnTo>
                      <a:pt x="4153667" y="4936185"/>
                    </a:lnTo>
                    <a:cubicBezTo>
                      <a:pt x="3722414" y="4936185"/>
                      <a:pt x="3370878" y="4586161"/>
                      <a:pt x="3370878" y="4153856"/>
                    </a:cubicBezTo>
                    <a:cubicBezTo>
                      <a:pt x="3370878" y="3722857"/>
                      <a:pt x="3721761" y="3372833"/>
                      <a:pt x="4153013" y="3372833"/>
                    </a:cubicBezTo>
                    <a:close/>
                    <a:moveTo>
                      <a:pt x="4150404" y="1696497"/>
                    </a:moveTo>
                    <a:lnTo>
                      <a:pt x="4151057" y="2639475"/>
                    </a:lnTo>
                    <a:cubicBezTo>
                      <a:pt x="3316116" y="2641434"/>
                      <a:pt x="2639155" y="3319281"/>
                      <a:pt x="2639808" y="4155162"/>
                    </a:cubicBezTo>
                    <a:cubicBezTo>
                      <a:pt x="2639808" y="4990390"/>
                      <a:pt x="3318075" y="5668237"/>
                      <a:pt x="4153016" y="5667584"/>
                    </a:cubicBezTo>
                    <a:lnTo>
                      <a:pt x="4153668" y="6611868"/>
                    </a:lnTo>
                    <a:cubicBezTo>
                      <a:pt x="2799746" y="6612521"/>
                      <a:pt x="1695849" y="5510856"/>
                      <a:pt x="1695196" y="4156468"/>
                    </a:cubicBezTo>
                    <a:cubicBezTo>
                      <a:pt x="1694543" y="2800774"/>
                      <a:pt x="2796482" y="1697803"/>
                      <a:pt x="4150404" y="1696497"/>
                    </a:cubicBezTo>
                    <a:close/>
                    <a:moveTo>
                      <a:pt x="4152893" y="0"/>
                    </a:moveTo>
                    <a:lnTo>
                      <a:pt x="4153546" y="943213"/>
                    </a:lnTo>
                    <a:cubicBezTo>
                      <a:pt x="2383536" y="945173"/>
                      <a:pt x="943485" y="2386120"/>
                      <a:pt x="944791" y="4157583"/>
                    </a:cubicBezTo>
                    <a:cubicBezTo>
                      <a:pt x="946098" y="5926433"/>
                      <a:pt x="2387457" y="7366074"/>
                      <a:pt x="4158120" y="7364768"/>
                    </a:cubicBezTo>
                    <a:lnTo>
                      <a:pt x="4159426" y="8309287"/>
                    </a:lnTo>
                    <a:cubicBezTo>
                      <a:pt x="1868019" y="8311900"/>
                      <a:pt x="1962" y="6448336"/>
                      <a:pt x="2" y="4157583"/>
                    </a:cubicBezTo>
                    <a:cubicBezTo>
                      <a:pt x="-1958" y="1865524"/>
                      <a:pt x="1861485" y="1960"/>
                      <a:pt x="4152893" y="0"/>
                    </a:cubicBezTo>
                    <a:close/>
                  </a:path>
                </a:pathLst>
              </a:custGeom>
              <a:solidFill>
                <a:schemeClr val="accent5"/>
              </a:solidFill>
              <a:ln>
                <a:noFill/>
              </a:ln>
              <a:effectLst/>
            </p:spPr>
            <p:txBody>
              <a:bodyPr wrap="square" anchor="ctr">
                <a:noAutofit/>
              </a:bodyPr>
              <a:lstStyle/>
              <a:p>
                <a:endParaRPr lang="en-US" sz="6532" dirty="0">
                  <a:latin typeface="Montserrat" panose="00000500000000000000" pitchFamily="2" charset="0"/>
                </a:endParaRPr>
              </a:p>
            </p:txBody>
          </p:sp>
          <p:sp>
            <p:nvSpPr>
              <p:cNvPr id="9" name="Freeform 8">
                <a:extLst>
                  <a:ext uri="{FF2B5EF4-FFF2-40B4-BE49-F238E27FC236}">
                    <a16:creationId xmlns:a16="http://schemas.microsoft.com/office/drawing/2014/main" id="{333F2342-1C7B-4BAD-ABD5-CAE36A138A4A}"/>
                  </a:ext>
                </a:extLst>
              </p:cNvPr>
              <p:cNvSpPr>
                <a:spLocks noChangeArrowheads="1"/>
              </p:cNvSpPr>
              <p:nvPr/>
            </p:nvSpPr>
            <p:spPr bwMode="auto">
              <a:xfrm>
                <a:off x="5710927" y="933450"/>
                <a:ext cx="583179" cy="626248"/>
              </a:xfrm>
              <a:custGeom>
                <a:avLst/>
                <a:gdLst>
                  <a:gd name="T0" fmla="*/ 1145 w 2211"/>
                  <a:gd name="T1" fmla="*/ 2371 h 2372"/>
                  <a:gd name="T2" fmla="*/ 1145 w 2211"/>
                  <a:gd name="T3" fmla="*/ 2371 h 2372"/>
                  <a:gd name="T4" fmla="*/ 870 w 2211"/>
                  <a:gd name="T5" fmla="*/ 2197 h 2372"/>
                  <a:gd name="T6" fmla="*/ 190 w 2211"/>
                  <a:gd name="T7" fmla="*/ 1461 h 2372"/>
                  <a:gd name="T8" fmla="*/ 190 w 2211"/>
                  <a:gd name="T9" fmla="*/ 1461 h 2372"/>
                  <a:gd name="T10" fmla="*/ 23 w 2211"/>
                  <a:gd name="T11" fmla="*/ 1081 h 2372"/>
                  <a:gd name="T12" fmla="*/ 2 w 2211"/>
                  <a:gd name="T13" fmla="*/ 161 h 2372"/>
                  <a:gd name="T14" fmla="*/ 2 w 2211"/>
                  <a:gd name="T15" fmla="*/ 161 h 2372"/>
                  <a:gd name="T16" fmla="*/ 218 w 2211"/>
                  <a:gd name="T17" fmla="*/ 99 h 2372"/>
                  <a:gd name="T18" fmla="*/ 887 w 2211"/>
                  <a:gd name="T19" fmla="*/ 536 h 2372"/>
                  <a:gd name="T20" fmla="*/ 887 w 2211"/>
                  <a:gd name="T21" fmla="*/ 536 h 2372"/>
                  <a:gd name="T22" fmla="*/ 1319 w 2211"/>
                  <a:gd name="T23" fmla="*/ 532 h 2372"/>
                  <a:gd name="T24" fmla="*/ 1969 w 2211"/>
                  <a:gd name="T25" fmla="*/ 80 h 2372"/>
                  <a:gd name="T26" fmla="*/ 1969 w 2211"/>
                  <a:gd name="T27" fmla="*/ 80 h 2372"/>
                  <a:gd name="T28" fmla="*/ 2186 w 2211"/>
                  <a:gd name="T29" fmla="*/ 138 h 2372"/>
                  <a:gd name="T30" fmla="*/ 2208 w 2211"/>
                  <a:gd name="T31" fmla="*/ 1058 h 2372"/>
                  <a:gd name="T32" fmla="*/ 2208 w 2211"/>
                  <a:gd name="T33" fmla="*/ 1058 h 2372"/>
                  <a:gd name="T34" fmla="*/ 2058 w 2211"/>
                  <a:gd name="T35" fmla="*/ 1443 h 2372"/>
                  <a:gd name="T36" fmla="*/ 1411 w 2211"/>
                  <a:gd name="T37" fmla="*/ 2191 h 2372"/>
                  <a:gd name="T38" fmla="*/ 1411 w 2211"/>
                  <a:gd name="T39" fmla="*/ 2191 h 2372"/>
                  <a:gd name="T40" fmla="*/ 1145 w 2211"/>
                  <a:gd name="T41" fmla="*/ 2371 h 2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11" h="2372">
                    <a:moveTo>
                      <a:pt x="1145" y="2371"/>
                    </a:moveTo>
                    <a:lnTo>
                      <a:pt x="1145" y="2371"/>
                    </a:lnTo>
                    <a:cubicBezTo>
                      <a:pt x="1083" y="2371"/>
                      <a:pt x="959" y="2293"/>
                      <a:pt x="870" y="2197"/>
                    </a:cubicBezTo>
                    <a:lnTo>
                      <a:pt x="190" y="1461"/>
                    </a:lnTo>
                    <a:lnTo>
                      <a:pt x="190" y="1461"/>
                    </a:lnTo>
                    <a:cubicBezTo>
                      <a:pt x="101" y="1366"/>
                      <a:pt x="27" y="1194"/>
                      <a:pt x="23" y="1081"/>
                    </a:cubicBezTo>
                    <a:lnTo>
                      <a:pt x="2" y="161"/>
                    </a:lnTo>
                    <a:lnTo>
                      <a:pt x="2" y="161"/>
                    </a:lnTo>
                    <a:cubicBezTo>
                      <a:pt x="0" y="47"/>
                      <a:pt x="97" y="20"/>
                      <a:pt x="218" y="99"/>
                    </a:cubicBezTo>
                    <a:lnTo>
                      <a:pt x="887" y="536"/>
                    </a:lnTo>
                    <a:lnTo>
                      <a:pt x="887" y="536"/>
                    </a:lnTo>
                    <a:cubicBezTo>
                      <a:pt x="1009" y="615"/>
                      <a:pt x="1202" y="614"/>
                      <a:pt x="1319" y="532"/>
                    </a:cubicBezTo>
                    <a:lnTo>
                      <a:pt x="1969" y="80"/>
                    </a:lnTo>
                    <a:lnTo>
                      <a:pt x="1969" y="80"/>
                    </a:lnTo>
                    <a:cubicBezTo>
                      <a:pt x="2086" y="0"/>
                      <a:pt x="2184" y="25"/>
                      <a:pt x="2186" y="138"/>
                    </a:cubicBezTo>
                    <a:lnTo>
                      <a:pt x="2208" y="1058"/>
                    </a:lnTo>
                    <a:lnTo>
                      <a:pt x="2208" y="1058"/>
                    </a:lnTo>
                    <a:cubicBezTo>
                      <a:pt x="2210" y="1172"/>
                      <a:pt x="2142" y="1344"/>
                      <a:pt x="2058" y="1443"/>
                    </a:cubicBezTo>
                    <a:lnTo>
                      <a:pt x="1411" y="2191"/>
                    </a:lnTo>
                    <a:lnTo>
                      <a:pt x="1411" y="2191"/>
                    </a:lnTo>
                    <a:cubicBezTo>
                      <a:pt x="1327" y="2289"/>
                      <a:pt x="1207" y="2370"/>
                      <a:pt x="1145" y="2371"/>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Montserrat" panose="00000500000000000000" pitchFamily="2" charset="0"/>
                </a:endParaRPr>
              </a:p>
            </p:txBody>
          </p:sp>
          <p:sp>
            <p:nvSpPr>
              <p:cNvPr id="10" name="Freeform 9">
                <a:extLst>
                  <a:ext uri="{FF2B5EF4-FFF2-40B4-BE49-F238E27FC236}">
                    <a16:creationId xmlns:a16="http://schemas.microsoft.com/office/drawing/2014/main" id="{95F1FA79-189E-41C1-B1DC-7814540B1FBF}"/>
                  </a:ext>
                </a:extLst>
              </p:cNvPr>
              <p:cNvSpPr>
                <a:spLocks noChangeArrowheads="1"/>
              </p:cNvSpPr>
              <p:nvPr/>
            </p:nvSpPr>
            <p:spPr bwMode="auto">
              <a:xfrm>
                <a:off x="5954210" y="1054509"/>
                <a:ext cx="96614" cy="2096418"/>
              </a:xfrm>
              <a:custGeom>
                <a:avLst/>
                <a:gdLst>
                  <a:gd name="T0" fmla="*/ 0 w 367"/>
                  <a:gd name="T1" fmla="*/ 250 h 7944"/>
                  <a:gd name="T2" fmla="*/ 0 w 367"/>
                  <a:gd name="T3" fmla="*/ 250 h 7944"/>
                  <a:gd name="T4" fmla="*/ 183 w 367"/>
                  <a:gd name="T5" fmla="*/ 0 h 7944"/>
                  <a:gd name="T6" fmla="*/ 183 w 367"/>
                  <a:gd name="T7" fmla="*/ 0 h 7944"/>
                  <a:gd name="T8" fmla="*/ 366 w 367"/>
                  <a:gd name="T9" fmla="*/ 250 h 7944"/>
                  <a:gd name="T10" fmla="*/ 366 w 367"/>
                  <a:gd name="T11" fmla="*/ 7693 h 7944"/>
                  <a:gd name="T12" fmla="*/ 366 w 367"/>
                  <a:gd name="T13" fmla="*/ 7693 h 7944"/>
                  <a:gd name="T14" fmla="*/ 183 w 367"/>
                  <a:gd name="T15" fmla="*/ 7943 h 7944"/>
                  <a:gd name="T16" fmla="*/ 183 w 367"/>
                  <a:gd name="T17" fmla="*/ 7943 h 7944"/>
                  <a:gd name="T18" fmla="*/ 0 w 367"/>
                  <a:gd name="T19" fmla="*/ 7693 h 7944"/>
                  <a:gd name="T20" fmla="*/ 0 w 367"/>
                  <a:gd name="T21" fmla="*/ 250 h 7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7" h="7944">
                    <a:moveTo>
                      <a:pt x="0" y="250"/>
                    </a:moveTo>
                    <a:lnTo>
                      <a:pt x="0" y="250"/>
                    </a:lnTo>
                    <a:cubicBezTo>
                      <a:pt x="0" y="111"/>
                      <a:pt x="82" y="0"/>
                      <a:pt x="183" y="0"/>
                    </a:cubicBezTo>
                    <a:lnTo>
                      <a:pt x="183" y="0"/>
                    </a:lnTo>
                    <a:cubicBezTo>
                      <a:pt x="284" y="0"/>
                      <a:pt x="366" y="111"/>
                      <a:pt x="366" y="250"/>
                    </a:cubicBezTo>
                    <a:lnTo>
                      <a:pt x="366" y="7693"/>
                    </a:lnTo>
                    <a:lnTo>
                      <a:pt x="366" y="7693"/>
                    </a:lnTo>
                    <a:cubicBezTo>
                      <a:pt x="366" y="7831"/>
                      <a:pt x="284" y="7943"/>
                      <a:pt x="183" y="7943"/>
                    </a:cubicBezTo>
                    <a:lnTo>
                      <a:pt x="183" y="7943"/>
                    </a:lnTo>
                    <a:cubicBezTo>
                      <a:pt x="82" y="7943"/>
                      <a:pt x="0" y="7831"/>
                      <a:pt x="0" y="7693"/>
                    </a:cubicBezTo>
                    <a:lnTo>
                      <a:pt x="0" y="250"/>
                    </a:lnTo>
                  </a:path>
                </a:pathLst>
              </a:custGeom>
              <a:solidFill>
                <a:schemeClr val="bg1">
                  <a:lumMod val="8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Montserrat" panose="00000500000000000000" pitchFamily="2" charset="0"/>
                </a:endParaRPr>
              </a:p>
            </p:txBody>
          </p:sp>
          <p:sp>
            <p:nvSpPr>
              <p:cNvPr id="11" name="Freeform 10">
                <a:extLst>
                  <a:ext uri="{FF2B5EF4-FFF2-40B4-BE49-F238E27FC236}">
                    <a16:creationId xmlns:a16="http://schemas.microsoft.com/office/drawing/2014/main" id="{B19868D7-829B-47B5-94A8-EC09937FCE7E}"/>
                  </a:ext>
                </a:extLst>
              </p:cNvPr>
              <p:cNvSpPr>
                <a:spLocks noChangeArrowheads="1"/>
              </p:cNvSpPr>
              <p:nvPr/>
            </p:nvSpPr>
            <p:spPr bwMode="auto">
              <a:xfrm>
                <a:off x="3676203" y="2298857"/>
                <a:ext cx="682121" cy="637888"/>
              </a:xfrm>
              <a:custGeom>
                <a:avLst/>
                <a:gdLst>
                  <a:gd name="T0" fmla="*/ 2563 w 2583"/>
                  <a:gd name="T1" fmla="*/ 1714 h 2415"/>
                  <a:gd name="T2" fmla="*/ 2563 w 2583"/>
                  <a:gd name="T3" fmla="*/ 1714 h 2415"/>
                  <a:gd name="T4" fmla="*/ 2313 w 2583"/>
                  <a:gd name="T5" fmla="*/ 1921 h 2415"/>
                  <a:gd name="T6" fmla="*/ 1404 w 2583"/>
                  <a:gd name="T7" fmla="*/ 2340 h 2415"/>
                  <a:gd name="T8" fmla="*/ 1404 w 2583"/>
                  <a:gd name="T9" fmla="*/ 2340 h 2415"/>
                  <a:gd name="T10" fmla="*/ 990 w 2583"/>
                  <a:gd name="T11" fmla="*/ 2381 h 2415"/>
                  <a:gd name="T12" fmla="*/ 109 w 2583"/>
                  <a:gd name="T13" fmla="*/ 2117 h 2415"/>
                  <a:gd name="T14" fmla="*/ 109 w 2583"/>
                  <a:gd name="T15" fmla="*/ 2117 h 2415"/>
                  <a:gd name="T16" fmla="*/ 116 w 2583"/>
                  <a:gd name="T17" fmla="*/ 1894 h 2415"/>
                  <a:gd name="T18" fmla="*/ 740 w 2583"/>
                  <a:gd name="T19" fmla="*/ 1392 h 2415"/>
                  <a:gd name="T20" fmla="*/ 740 w 2583"/>
                  <a:gd name="T21" fmla="*/ 1392 h 2415"/>
                  <a:gd name="T22" fmla="*/ 869 w 2583"/>
                  <a:gd name="T23" fmla="*/ 980 h 2415"/>
                  <a:gd name="T24" fmla="*/ 640 w 2583"/>
                  <a:gd name="T25" fmla="*/ 222 h 2415"/>
                  <a:gd name="T26" fmla="*/ 640 w 2583"/>
                  <a:gd name="T27" fmla="*/ 222 h 2415"/>
                  <a:gd name="T28" fmla="*/ 763 w 2583"/>
                  <a:gd name="T29" fmla="*/ 33 h 2415"/>
                  <a:gd name="T30" fmla="*/ 1644 w 2583"/>
                  <a:gd name="T31" fmla="*/ 297 h 2415"/>
                  <a:gd name="T32" fmla="*/ 1644 w 2583"/>
                  <a:gd name="T33" fmla="*/ 297 h 2415"/>
                  <a:gd name="T34" fmla="*/ 1962 w 2583"/>
                  <a:gd name="T35" fmla="*/ 559 h 2415"/>
                  <a:gd name="T36" fmla="*/ 2475 w 2583"/>
                  <a:gd name="T37" fmla="*/ 1405 h 2415"/>
                  <a:gd name="T38" fmla="*/ 2475 w 2583"/>
                  <a:gd name="T39" fmla="*/ 1405 h 2415"/>
                  <a:gd name="T40" fmla="*/ 2563 w 2583"/>
                  <a:gd name="T41" fmla="*/ 1714 h 2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83" h="2415">
                    <a:moveTo>
                      <a:pt x="2563" y="1714"/>
                    </a:moveTo>
                    <a:lnTo>
                      <a:pt x="2563" y="1714"/>
                    </a:lnTo>
                    <a:cubicBezTo>
                      <a:pt x="2545" y="1772"/>
                      <a:pt x="2432" y="1865"/>
                      <a:pt x="2313" y="1921"/>
                    </a:cubicBezTo>
                    <a:lnTo>
                      <a:pt x="1404" y="2340"/>
                    </a:lnTo>
                    <a:lnTo>
                      <a:pt x="1404" y="2340"/>
                    </a:lnTo>
                    <a:cubicBezTo>
                      <a:pt x="1285" y="2395"/>
                      <a:pt x="1099" y="2414"/>
                      <a:pt x="990" y="2381"/>
                    </a:cubicBezTo>
                    <a:lnTo>
                      <a:pt x="109" y="2117"/>
                    </a:lnTo>
                    <a:lnTo>
                      <a:pt x="109" y="2117"/>
                    </a:lnTo>
                    <a:cubicBezTo>
                      <a:pt x="0" y="2085"/>
                      <a:pt x="4" y="1984"/>
                      <a:pt x="116" y="1894"/>
                    </a:cubicBezTo>
                    <a:lnTo>
                      <a:pt x="740" y="1392"/>
                    </a:lnTo>
                    <a:lnTo>
                      <a:pt x="740" y="1392"/>
                    </a:lnTo>
                    <a:cubicBezTo>
                      <a:pt x="852" y="1301"/>
                      <a:pt x="910" y="1116"/>
                      <a:pt x="869" y="980"/>
                    </a:cubicBezTo>
                    <a:lnTo>
                      <a:pt x="640" y="222"/>
                    </a:lnTo>
                    <a:lnTo>
                      <a:pt x="640" y="222"/>
                    </a:lnTo>
                    <a:cubicBezTo>
                      <a:pt x="599" y="86"/>
                      <a:pt x="654" y="0"/>
                      <a:pt x="763" y="33"/>
                    </a:cubicBezTo>
                    <a:lnTo>
                      <a:pt x="1644" y="297"/>
                    </a:lnTo>
                    <a:lnTo>
                      <a:pt x="1644" y="297"/>
                    </a:lnTo>
                    <a:cubicBezTo>
                      <a:pt x="1752" y="330"/>
                      <a:pt x="1895" y="448"/>
                      <a:pt x="1962" y="559"/>
                    </a:cubicBezTo>
                    <a:lnTo>
                      <a:pt x="2475" y="1405"/>
                    </a:lnTo>
                    <a:lnTo>
                      <a:pt x="2475" y="1405"/>
                    </a:lnTo>
                    <a:cubicBezTo>
                      <a:pt x="2543" y="1515"/>
                      <a:pt x="2582" y="1655"/>
                      <a:pt x="2563" y="1714"/>
                    </a:cubicBezTo>
                  </a:path>
                </a:pathLst>
              </a:custGeom>
              <a:solidFill>
                <a:srgbClr val="2476B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Montserrat" panose="00000500000000000000" pitchFamily="2" charset="0"/>
                </a:endParaRPr>
              </a:p>
            </p:txBody>
          </p:sp>
          <p:sp>
            <p:nvSpPr>
              <p:cNvPr id="12" name="Freeform 11">
                <a:extLst>
                  <a:ext uri="{FF2B5EF4-FFF2-40B4-BE49-F238E27FC236}">
                    <a16:creationId xmlns:a16="http://schemas.microsoft.com/office/drawing/2014/main" id="{96883F6F-0CED-420C-B6C8-2D61EAAA4927}"/>
                  </a:ext>
                </a:extLst>
              </p:cNvPr>
              <p:cNvSpPr>
                <a:spLocks noChangeArrowheads="1"/>
              </p:cNvSpPr>
              <p:nvPr/>
            </p:nvSpPr>
            <p:spPr bwMode="auto">
              <a:xfrm>
                <a:off x="3861284" y="2567748"/>
                <a:ext cx="2011444" cy="721698"/>
              </a:xfrm>
              <a:custGeom>
                <a:avLst/>
                <a:gdLst>
                  <a:gd name="T0" fmla="*/ 213 w 7619"/>
                  <a:gd name="T1" fmla="*/ 391 h 2735"/>
                  <a:gd name="T2" fmla="*/ 213 w 7619"/>
                  <a:gd name="T3" fmla="*/ 391 h 2735"/>
                  <a:gd name="T4" fmla="*/ 32 w 7619"/>
                  <a:gd name="T5" fmla="*/ 140 h 2735"/>
                  <a:gd name="T6" fmla="*/ 32 w 7619"/>
                  <a:gd name="T7" fmla="*/ 140 h 2735"/>
                  <a:gd name="T8" fmla="*/ 326 w 7619"/>
                  <a:gd name="T9" fmla="*/ 42 h 2735"/>
                  <a:gd name="T10" fmla="*/ 7406 w 7619"/>
                  <a:gd name="T11" fmla="*/ 2343 h 2735"/>
                  <a:gd name="T12" fmla="*/ 7406 w 7619"/>
                  <a:gd name="T13" fmla="*/ 2343 h 2735"/>
                  <a:gd name="T14" fmla="*/ 7586 w 7619"/>
                  <a:gd name="T15" fmla="*/ 2594 h 2735"/>
                  <a:gd name="T16" fmla="*/ 7586 w 7619"/>
                  <a:gd name="T17" fmla="*/ 2594 h 2735"/>
                  <a:gd name="T18" fmla="*/ 7293 w 7619"/>
                  <a:gd name="T19" fmla="*/ 2691 h 2735"/>
                  <a:gd name="T20" fmla="*/ 213 w 7619"/>
                  <a:gd name="T21" fmla="*/ 391 h 2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19" h="2735">
                    <a:moveTo>
                      <a:pt x="213" y="391"/>
                    </a:moveTo>
                    <a:lnTo>
                      <a:pt x="213" y="391"/>
                    </a:lnTo>
                    <a:cubicBezTo>
                      <a:pt x="83" y="348"/>
                      <a:pt x="0" y="235"/>
                      <a:pt x="32" y="140"/>
                    </a:cubicBezTo>
                    <a:lnTo>
                      <a:pt x="32" y="140"/>
                    </a:lnTo>
                    <a:cubicBezTo>
                      <a:pt x="63" y="43"/>
                      <a:pt x="196" y="0"/>
                      <a:pt x="326" y="42"/>
                    </a:cubicBezTo>
                    <a:lnTo>
                      <a:pt x="7406" y="2343"/>
                    </a:lnTo>
                    <a:lnTo>
                      <a:pt x="7406" y="2343"/>
                    </a:lnTo>
                    <a:cubicBezTo>
                      <a:pt x="7537" y="2386"/>
                      <a:pt x="7618" y="2498"/>
                      <a:pt x="7586" y="2594"/>
                    </a:cubicBezTo>
                    <a:lnTo>
                      <a:pt x="7586" y="2594"/>
                    </a:lnTo>
                    <a:cubicBezTo>
                      <a:pt x="7556" y="2690"/>
                      <a:pt x="7424" y="2734"/>
                      <a:pt x="7293" y="2691"/>
                    </a:cubicBezTo>
                    <a:lnTo>
                      <a:pt x="213" y="391"/>
                    </a:lnTo>
                  </a:path>
                </a:pathLst>
              </a:custGeom>
              <a:solidFill>
                <a:schemeClr val="bg1">
                  <a:lumMod val="8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Montserrat" panose="00000500000000000000" pitchFamily="2" charset="0"/>
                </a:endParaRPr>
              </a:p>
            </p:txBody>
          </p:sp>
          <p:sp>
            <p:nvSpPr>
              <p:cNvPr id="13" name="Freeform 12">
                <a:extLst>
                  <a:ext uri="{FF2B5EF4-FFF2-40B4-BE49-F238E27FC236}">
                    <a16:creationId xmlns:a16="http://schemas.microsoft.com/office/drawing/2014/main" id="{C8BBDAC8-3946-4507-B365-9AE35F40A92A}"/>
                  </a:ext>
                </a:extLst>
              </p:cNvPr>
              <p:cNvSpPr>
                <a:spLocks noChangeArrowheads="1"/>
              </p:cNvSpPr>
              <p:nvPr/>
            </p:nvSpPr>
            <p:spPr bwMode="auto">
              <a:xfrm>
                <a:off x="4387426" y="4687447"/>
                <a:ext cx="653020" cy="684450"/>
              </a:xfrm>
              <a:custGeom>
                <a:avLst/>
                <a:gdLst>
                  <a:gd name="T0" fmla="*/ 2219 w 2473"/>
                  <a:gd name="T1" fmla="*/ 41 h 2594"/>
                  <a:gd name="T2" fmla="*/ 2219 w 2473"/>
                  <a:gd name="T3" fmla="*/ 41 h 2594"/>
                  <a:gd name="T4" fmla="*/ 2338 w 2473"/>
                  <a:gd name="T5" fmla="*/ 342 h 2594"/>
                  <a:gd name="T6" fmla="*/ 2457 w 2473"/>
                  <a:gd name="T7" fmla="*/ 1337 h 2594"/>
                  <a:gd name="T8" fmla="*/ 2457 w 2473"/>
                  <a:gd name="T9" fmla="*/ 1337 h 2594"/>
                  <a:gd name="T10" fmla="*/ 2367 w 2473"/>
                  <a:gd name="T11" fmla="*/ 1743 h 2594"/>
                  <a:gd name="T12" fmla="*/ 1844 w 2473"/>
                  <a:gd name="T13" fmla="*/ 2499 h 2594"/>
                  <a:gd name="T14" fmla="*/ 1844 w 2473"/>
                  <a:gd name="T15" fmla="*/ 2499 h 2594"/>
                  <a:gd name="T16" fmla="*/ 1633 w 2473"/>
                  <a:gd name="T17" fmla="*/ 2424 h 2594"/>
                  <a:gd name="T18" fmla="*/ 1349 w 2473"/>
                  <a:gd name="T19" fmla="*/ 1675 h 2594"/>
                  <a:gd name="T20" fmla="*/ 1349 w 2473"/>
                  <a:gd name="T21" fmla="*/ 1675 h 2594"/>
                  <a:gd name="T22" fmla="*/ 997 w 2473"/>
                  <a:gd name="T23" fmla="*/ 1425 h 2594"/>
                  <a:gd name="T24" fmla="*/ 205 w 2473"/>
                  <a:gd name="T25" fmla="*/ 1410 h 2594"/>
                  <a:gd name="T26" fmla="*/ 205 w 2473"/>
                  <a:gd name="T27" fmla="*/ 1410 h 2594"/>
                  <a:gd name="T28" fmla="*/ 64 w 2473"/>
                  <a:gd name="T29" fmla="*/ 1234 h 2594"/>
                  <a:gd name="T30" fmla="*/ 587 w 2473"/>
                  <a:gd name="T31" fmla="*/ 478 h 2594"/>
                  <a:gd name="T32" fmla="*/ 587 w 2473"/>
                  <a:gd name="T33" fmla="*/ 478 h 2594"/>
                  <a:gd name="T34" fmla="*/ 934 w 2473"/>
                  <a:gd name="T35" fmla="*/ 254 h 2594"/>
                  <a:gd name="T36" fmla="*/ 1897 w 2473"/>
                  <a:gd name="T37" fmla="*/ 28 h 2594"/>
                  <a:gd name="T38" fmla="*/ 1897 w 2473"/>
                  <a:gd name="T39" fmla="*/ 28 h 2594"/>
                  <a:gd name="T40" fmla="*/ 2219 w 2473"/>
                  <a:gd name="T41" fmla="*/ 41 h 2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73" h="2594">
                    <a:moveTo>
                      <a:pt x="2219" y="41"/>
                    </a:moveTo>
                    <a:lnTo>
                      <a:pt x="2219" y="41"/>
                    </a:lnTo>
                    <a:cubicBezTo>
                      <a:pt x="2268" y="77"/>
                      <a:pt x="2323" y="213"/>
                      <a:pt x="2338" y="342"/>
                    </a:cubicBezTo>
                    <a:lnTo>
                      <a:pt x="2457" y="1337"/>
                    </a:lnTo>
                    <a:lnTo>
                      <a:pt x="2457" y="1337"/>
                    </a:lnTo>
                    <a:cubicBezTo>
                      <a:pt x="2472" y="1468"/>
                      <a:pt x="2431" y="1650"/>
                      <a:pt x="2367" y="1743"/>
                    </a:cubicBezTo>
                    <a:lnTo>
                      <a:pt x="1844" y="2499"/>
                    </a:lnTo>
                    <a:lnTo>
                      <a:pt x="1844" y="2499"/>
                    </a:lnTo>
                    <a:cubicBezTo>
                      <a:pt x="1780" y="2593"/>
                      <a:pt x="1684" y="2559"/>
                      <a:pt x="1633" y="2424"/>
                    </a:cubicBezTo>
                    <a:lnTo>
                      <a:pt x="1349" y="1675"/>
                    </a:lnTo>
                    <a:lnTo>
                      <a:pt x="1349" y="1675"/>
                    </a:lnTo>
                    <a:cubicBezTo>
                      <a:pt x="1298" y="1540"/>
                      <a:pt x="1140" y="1428"/>
                      <a:pt x="997" y="1425"/>
                    </a:cubicBezTo>
                    <a:lnTo>
                      <a:pt x="205" y="1410"/>
                    </a:lnTo>
                    <a:lnTo>
                      <a:pt x="205" y="1410"/>
                    </a:lnTo>
                    <a:cubicBezTo>
                      <a:pt x="64" y="1407"/>
                      <a:pt x="0" y="1328"/>
                      <a:pt x="64" y="1234"/>
                    </a:cubicBezTo>
                    <a:lnTo>
                      <a:pt x="587" y="478"/>
                    </a:lnTo>
                    <a:lnTo>
                      <a:pt x="587" y="478"/>
                    </a:lnTo>
                    <a:cubicBezTo>
                      <a:pt x="653" y="385"/>
                      <a:pt x="809" y="284"/>
                      <a:pt x="934" y="254"/>
                    </a:cubicBezTo>
                    <a:lnTo>
                      <a:pt x="1897" y="28"/>
                    </a:lnTo>
                    <a:lnTo>
                      <a:pt x="1897" y="28"/>
                    </a:lnTo>
                    <a:cubicBezTo>
                      <a:pt x="2023" y="0"/>
                      <a:pt x="2167" y="4"/>
                      <a:pt x="2219" y="41"/>
                    </a:cubicBezTo>
                  </a:path>
                </a:pathLst>
              </a:custGeom>
              <a:solidFill>
                <a:srgbClr val="2476B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Montserrat" panose="00000500000000000000" pitchFamily="2" charset="0"/>
                </a:endParaRPr>
              </a:p>
            </p:txBody>
          </p:sp>
          <p:sp>
            <p:nvSpPr>
              <p:cNvPr id="14" name="Freeform 13">
                <a:extLst>
                  <a:ext uri="{FF2B5EF4-FFF2-40B4-BE49-F238E27FC236}">
                    <a16:creationId xmlns:a16="http://schemas.microsoft.com/office/drawing/2014/main" id="{65F7E009-A4C3-4CD0-B2D0-A12887892121}"/>
                  </a:ext>
                </a:extLst>
              </p:cNvPr>
              <p:cNvSpPr>
                <a:spLocks noChangeArrowheads="1"/>
              </p:cNvSpPr>
              <p:nvPr/>
            </p:nvSpPr>
            <p:spPr bwMode="auto">
              <a:xfrm>
                <a:off x="4663300" y="3401193"/>
                <a:ext cx="1275777" cy="1727421"/>
              </a:xfrm>
              <a:custGeom>
                <a:avLst/>
                <a:gdLst>
                  <a:gd name="T0" fmla="*/ 377 w 4834"/>
                  <a:gd name="T1" fmla="*/ 6392 h 6546"/>
                  <a:gd name="T2" fmla="*/ 377 w 4834"/>
                  <a:gd name="T3" fmla="*/ 6392 h 6546"/>
                  <a:gd name="T4" fmla="*/ 82 w 4834"/>
                  <a:gd name="T5" fmla="*/ 6486 h 6546"/>
                  <a:gd name="T6" fmla="*/ 82 w 4834"/>
                  <a:gd name="T7" fmla="*/ 6486 h 6546"/>
                  <a:gd name="T8" fmla="*/ 81 w 4834"/>
                  <a:gd name="T9" fmla="*/ 6177 h 6546"/>
                  <a:gd name="T10" fmla="*/ 4455 w 4834"/>
                  <a:gd name="T11" fmla="*/ 154 h 6546"/>
                  <a:gd name="T12" fmla="*/ 4455 w 4834"/>
                  <a:gd name="T13" fmla="*/ 154 h 6546"/>
                  <a:gd name="T14" fmla="*/ 4750 w 4834"/>
                  <a:gd name="T15" fmla="*/ 59 h 6546"/>
                  <a:gd name="T16" fmla="*/ 4750 w 4834"/>
                  <a:gd name="T17" fmla="*/ 59 h 6546"/>
                  <a:gd name="T18" fmla="*/ 4753 w 4834"/>
                  <a:gd name="T19" fmla="*/ 369 h 6546"/>
                  <a:gd name="T20" fmla="*/ 377 w 4834"/>
                  <a:gd name="T21" fmla="*/ 6392 h 6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34" h="6546">
                    <a:moveTo>
                      <a:pt x="377" y="6392"/>
                    </a:moveTo>
                    <a:lnTo>
                      <a:pt x="377" y="6392"/>
                    </a:lnTo>
                    <a:cubicBezTo>
                      <a:pt x="296" y="6503"/>
                      <a:pt x="163" y="6545"/>
                      <a:pt x="82" y="6486"/>
                    </a:cubicBezTo>
                    <a:lnTo>
                      <a:pt x="82" y="6486"/>
                    </a:lnTo>
                    <a:cubicBezTo>
                      <a:pt x="0" y="6426"/>
                      <a:pt x="0" y="6288"/>
                      <a:pt x="81" y="6177"/>
                    </a:cubicBezTo>
                    <a:lnTo>
                      <a:pt x="4455" y="154"/>
                    </a:lnTo>
                    <a:lnTo>
                      <a:pt x="4455" y="154"/>
                    </a:lnTo>
                    <a:cubicBezTo>
                      <a:pt x="4537" y="43"/>
                      <a:pt x="4669" y="0"/>
                      <a:pt x="4750" y="59"/>
                    </a:cubicBezTo>
                    <a:lnTo>
                      <a:pt x="4750" y="59"/>
                    </a:lnTo>
                    <a:cubicBezTo>
                      <a:pt x="4832" y="120"/>
                      <a:pt x="4833" y="258"/>
                      <a:pt x="4753" y="369"/>
                    </a:cubicBezTo>
                    <a:lnTo>
                      <a:pt x="377" y="6392"/>
                    </a:lnTo>
                  </a:path>
                </a:pathLst>
              </a:custGeom>
              <a:solidFill>
                <a:schemeClr val="bg1">
                  <a:lumMod val="8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Montserrat" panose="00000500000000000000" pitchFamily="2" charset="0"/>
                </a:endParaRPr>
              </a:p>
            </p:txBody>
          </p:sp>
          <p:sp>
            <p:nvSpPr>
              <p:cNvPr id="15" name="Freeform 14">
                <a:extLst>
                  <a:ext uri="{FF2B5EF4-FFF2-40B4-BE49-F238E27FC236}">
                    <a16:creationId xmlns:a16="http://schemas.microsoft.com/office/drawing/2014/main" id="{609B0FAC-B6C8-4E88-9D6F-CB73C84D07E1}"/>
                  </a:ext>
                </a:extLst>
              </p:cNvPr>
              <p:cNvSpPr>
                <a:spLocks noChangeArrowheads="1"/>
              </p:cNvSpPr>
              <p:nvPr/>
            </p:nvSpPr>
            <p:spPr bwMode="auto">
              <a:xfrm>
                <a:off x="6963424" y="4697923"/>
                <a:ext cx="658841" cy="675137"/>
              </a:xfrm>
              <a:custGeom>
                <a:avLst/>
                <a:gdLst>
                  <a:gd name="T0" fmla="*/ 205 w 2497"/>
                  <a:gd name="T1" fmla="*/ 47 h 2556"/>
                  <a:gd name="T2" fmla="*/ 205 w 2497"/>
                  <a:gd name="T3" fmla="*/ 47 h 2556"/>
                  <a:gd name="T4" fmla="*/ 528 w 2497"/>
                  <a:gd name="T5" fmla="*/ 26 h 2556"/>
                  <a:gd name="T6" fmla="*/ 1510 w 2497"/>
                  <a:gd name="T7" fmla="*/ 221 h 2556"/>
                  <a:gd name="T8" fmla="*/ 1510 w 2497"/>
                  <a:gd name="T9" fmla="*/ 221 h 2556"/>
                  <a:gd name="T10" fmla="*/ 1870 w 2497"/>
                  <a:gd name="T11" fmla="*/ 431 h 2556"/>
                  <a:gd name="T12" fmla="*/ 2427 w 2497"/>
                  <a:gd name="T13" fmla="*/ 1163 h 2556"/>
                  <a:gd name="T14" fmla="*/ 2427 w 2497"/>
                  <a:gd name="T15" fmla="*/ 1163 h 2556"/>
                  <a:gd name="T16" fmla="*/ 2289 w 2497"/>
                  <a:gd name="T17" fmla="*/ 1339 h 2556"/>
                  <a:gd name="T18" fmla="*/ 1490 w 2497"/>
                  <a:gd name="T19" fmla="*/ 1379 h 2556"/>
                  <a:gd name="T20" fmla="*/ 1490 w 2497"/>
                  <a:gd name="T21" fmla="*/ 1379 h 2556"/>
                  <a:gd name="T22" fmla="*/ 1143 w 2497"/>
                  <a:gd name="T23" fmla="*/ 1635 h 2556"/>
                  <a:gd name="T24" fmla="*/ 884 w 2497"/>
                  <a:gd name="T25" fmla="*/ 2384 h 2556"/>
                  <a:gd name="T26" fmla="*/ 884 w 2497"/>
                  <a:gd name="T27" fmla="*/ 2384 h 2556"/>
                  <a:gd name="T28" fmla="*/ 673 w 2497"/>
                  <a:gd name="T29" fmla="*/ 2465 h 2556"/>
                  <a:gd name="T30" fmla="*/ 116 w 2497"/>
                  <a:gd name="T31" fmla="*/ 1733 h 2556"/>
                  <a:gd name="T32" fmla="*/ 116 w 2497"/>
                  <a:gd name="T33" fmla="*/ 1733 h 2556"/>
                  <a:gd name="T34" fmla="*/ 11 w 2497"/>
                  <a:gd name="T35" fmla="*/ 1335 h 2556"/>
                  <a:gd name="T36" fmla="*/ 95 w 2497"/>
                  <a:gd name="T37" fmla="*/ 348 h 2556"/>
                  <a:gd name="T38" fmla="*/ 95 w 2497"/>
                  <a:gd name="T39" fmla="*/ 348 h 2556"/>
                  <a:gd name="T40" fmla="*/ 205 w 2497"/>
                  <a:gd name="T41" fmla="*/ 47 h 2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97" h="2556">
                    <a:moveTo>
                      <a:pt x="205" y="47"/>
                    </a:moveTo>
                    <a:lnTo>
                      <a:pt x="205" y="47"/>
                    </a:lnTo>
                    <a:cubicBezTo>
                      <a:pt x="254" y="10"/>
                      <a:pt x="400" y="0"/>
                      <a:pt x="528" y="26"/>
                    </a:cubicBezTo>
                    <a:lnTo>
                      <a:pt x="1510" y="221"/>
                    </a:lnTo>
                    <a:lnTo>
                      <a:pt x="1510" y="221"/>
                    </a:lnTo>
                    <a:cubicBezTo>
                      <a:pt x="1640" y="246"/>
                      <a:pt x="1801" y="341"/>
                      <a:pt x="1870" y="431"/>
                    </a:cubicBezTo>
                    <a:lnTo>
                      <a:pt x="2427" y="1163"/>
                    </a:lnTo>
                    <a:lnTo>
                      <a:pt x="2427" y="1163"/>
                    </a:lnTo>
                    <a:cubicBezTo>
                      <a:pt x="2496" y="1253"/>
                      <a:pt x="2434" y="1332"/>
                      <a:pt x="2289" y="1339"/>
                    </a:cubicBezTo>
                    <a:lnTo>
                      <a:pt x="1490" y="1379"/>
                    </a:lnTo>
                    <a:lnTo>
                      <a:pt x="1490" y="1379"/>
                    </a:lnTo>
                    <a:cubicBezTo>
                      <a:pt x="1347" y="1386"/>
                      <a:pt x="1190" y="1501"/>
                      <a:pt x="1143" y="1635"/>
                    </a:cubicBezTo>
                    <a:lnTo>
                      <a:pt x="884" y="2384"/>
                    </a:lnTo>
                    <a:lnTo>
                      <a:pt x="884" y="2384"/>
                    </a:lnTo>
                    <a:cubicBezTo>
                      <a:pt x="837" y="2518"/>
                      <a:pt x="742" y="2555"/>
                      <a:pt x="673" y="2465"/>
                    </a:cubicBezTo>
                    <a:lnTo>
                      <a:pt x="116" y="1733"/>
                    </a:lnTo>
                    <a:lnTo>
                      <a:pt x="116" y="1733"/>
                    </a:lnTo>
                    <a:cubicBezTo>
                      <a:pt x="48" y="1642"/>
                      <a:pt x="0" y="1463"/>
                      <a:pt x="11" y="1335"/>
                    </a:cubicBezTo>
                    <a:lnTo>
                      <a:pt x="95" y="348"/>
                    </a:lnTo>
                    <a:lnTo>
                      <a:pt x="95" y="348"/>
                    </a:lnTo>
                    <a:cubicBezTo>
                      <a:pt x="105" y="220"/>
                      <a:pt x="154" y="84"/>
                      <a:pt x="205" y="47"/>
                    </a:cubicBezTo>
                  </a:path>
                </a:pathLst>
              </a:custGeom>
              <a:solidFill>
                <a:srgbClr val="2476B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Montserrat" panose="00000500000000000000" pitchFamily="2" charset="0"/>
                </a:endParaRPr>
              </a:p>
            </p:txBody>
          </p:sp>
          <p:sp>
            <p:nvSpPr>
              <p:cNvPr id="16" name="Freeform 15">
                <a:extLst>
                  <a:ext uri="{FF2B5EF4-FFF2-40B4-BE49-F238E27FC236}">
                    <a16:creationId xmlns:a16="http://schemas.microsoft.com/office/drawing/2014/main" id="{680ED542-CBE1-4F23-9ED1-FB410A9E6735}"/>
                  </a:ext>
                </a:extLst>
              </p:cNvPr>
              <p:cNvSpPr>
                <a:spLocks noChangeArrowheads="1"/>
              </p:cNvSpPr>
              <p:nvPr/>
            </p:nvSpPr>
            <p:spPr bwMode="auto">
              <a:xfrm>
                <a:off x="6068285" y="3400030"/>
                <a:ext cx="1275777" cy="1727421"/>
              </a:xfrm>
              <a:custGeom>
                <a:avLst/>
                <a:gdLst>
                  <a:gd name="T0" fmla="*/ 4753 w 4835"/>
                  <a:gd name="T1" fmla="*/ 6175 h 6546"/>
                  <a:gd name="T2" fmla="*/ 4753 w 4835"/>
                  <a:gd name="T3" fmla="*/ 6175 h 6546"/>
                  <a:gd name="T4" fmla="*/ 4752 w 4835"/>
                  <a:gd name="T5" fmla="*/ 6486 h 6546"/>
                  <a:gd name="T6" fmla="*/ 4752 w 4835"/>
                  <a:gd name="T7" fmla="*/ 6486 h 6546"/>
                  <a:gd name="T8" fmla="*/ 4456 w 4835"/>
                  <a:gd name="T9" fmla="*/ 6391 h 6546"/>
                  <a:gd name="T10" fmla="*/ 81 w 4835"/>
                  <a:gd name="T11" fmla="*/ 369 h 6546"/>
                  <a:gd name="T12" fmla="*/ 81 w 4835"/>
                  <a:gd name="T13" fmla="*/ 369 h 6546"/>
                  <a:gd name="T14" fmla="*/ 82 w 4835"/>
                  <a:gd name="T15" fmla="*/ 59 h 6546"/>
                  <a:gd name="T16" fmla="*/ 82 w 4835"/>
                  <a:gd name="T17" fmla="*/ 59 h 6546"/>
                  <a:gd name="T18" fmla="*/ 377 w 4835"/>
                  <a:gd name="T19" fmla="*/ 154 h 6546"/>
                  <a:gd name="T20" fmla="*/ 4753 w 4835"/>
                  <a:gd name="T21" fmla="*/ 6175 h 6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35" h="6546">
                    <a:moveTo>
                      <a:pt x="4753" y="6175"/>
                    </a:moveTo>
                    <a:lnTo>
                      <a:pt x="4753" y="6175"/>
                    </a:lnTo>
                    <a:cubicBezTo>
                      <a:pt x="4834" y="6287"/>
                      <a:pt x="4833" y="6426"/>
                      <a:pt x="4752" y="6486"/>
                    </a:cubicBezTo>
                    <a:lnTo>
                      <a:pt x="4752" y="6486"/>
                    </a:lnTo>
                    <a:cubicBezTo>
                      <a:pt x="4671" y="6545"/>
                      <a:pt x="4538" y="6502"/>
                      <a:pt x="4456" y="6391"/>
                    </a:cubicBezTo>
                    <a:lnTo>
                      <a:pt x="81" y="369"/>
                    </a:lnTo>
                    <a:lnTo>
                      <a:pt x="81" y="369"/>
                    </a:lnTo>
                    <a:cubicBezTo>
                      <a:pt x="0" y="258"/>
                      <a:pt x="1" y="118"/>
                      <a:pt x="82" y="59"/>
                    </a:cubicBezTo>
                    <a:lnTo>
                      <a:pt x="82" y="59"/>
                    </a:lnTo>
                    <a:cubicBezTo>
                      <a:pt x="165" y="0"/>
                      <a:pt x="297" y="42"/>
                      <a:pt x="377" y="154"/>
                    </a:cubicBezTo>
                    <a:lnTo>
                      <a:pt x="4753" y="6175"/>
                    </a:lnTo>
                  </a:path>
                </a:pathLst>
              </a:custGeom>
              <a:solidFill>
                <a:schemeClr val="bg1">
                  <a:lumMod val="8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Montserrat" panose="00000500000000000000" pitchFamily="2" charset="0"/>
                </a:endParaRPr>
              </a:p>
            </p:txBody>
          </p:sp>
          <p:sp>
            <p:nvSpPr>
              <p:cNvPr id="17" name="Freeform 16">
                <a:extLst>
                  <a:ext uri="{FF2B5EF4-FFF2-40B4-BE49-F238E27FC236}">
                    <a16:creationId xmlns:a16="http://schemas.microsoft.com/office/drawing/2014/main" id="{96D473BB-EABF-4AA7-8B59-48C3E5C67FF8}"/>
                  </a:ext>
                </a:extLst>
              </p:cNvPr>
              <p:cNvSpPr>
                <a:spLocks noChangeArrowheads="1"/>
              </p:cNvSpPr>
              <p:nvPr/>
            </p:nvSpPr>
            <p:spPr bwMode="auto">
              <a:xfrm>
                <a:off x="7654858" y="2293037"/>
                <a:ext cx="678630" cy="646037"/>
              </a:xfrm>
              <a:custGeom>
                <a:avLst/>
                <a:gdLst>
                  <a:gd name="T0" fmla="*/ 18 w 2571"/>
                  <a:gd name="T1" fmla="*/ 1806 h 2449"/>
                  <a:gd name="T2" fmla="*/ 18 w 2571"/>
                  <a:gd name="T3" fmla="*/ 1806 h 2449"/>
                  <a:gd name="T4" fmla="*/ 99 w 2571"/>
                  <a:gd name="T5" fmla="*/ 1491 h 2449"/>
                  <a:gd name="T6" fmla="*/ 588 w 2571"/>
                  <a:gd name="T7" fmla="*/ 617 h 2449"/>
                  <a:gd name="T8" fmla="*/ 588 w 2571"/>
                  <a:gd name="T9" fmla="*/ 617 h 2449"/>
                  <a:gd name="T10" fmla="*/ 898 w 2571"/>
                  <a:gd name="T11" fmla="*/ 341 h 2449"/>
                  <a:gd name="T12" fmla="*/ 1767 w 2571"/>
                  <a:gd name="T13" fmla="*/ 38 h 2449"/>
                  <a:gd name="T14" fmla="*/ 1767 w 2571"/>
                  <a:gd name="T15" fmla="*/ 38 h 2449"/>
                  <a:gd name="T16" fmla="*/ 1892 w 2571"/>
                  <a:gd name="T17" fmla="*/ 222 h 2449"/>
                  <a:gd name="T18" fmla="*/ 1683 w 2571"/>
                  <a:gd name="T19" fmla="*/ 994 h 2449"/>
                  <a:gd name="T20" fmla="*/ 1683 w 2571"/>
                  <a:gd name="T21" fmla="*/ 994 h 2449"/>
                  <a:gd name="T22" fmla="*/ 1820 w 2571"/>
                  <a:gd name="T23" fmla="*/ 1405 h 2449"/>
                  <a:gd name="T24" fmla="*/ 2451 w 2571"/>
                  <a:gd name="T25" fmla="*/ 1882 h 2449"/>
                  <a:gd name="T26" fmla="*/ 2451 w 2571"/>
                  <a:gd name="T27" fmla="*/ 1882 h 2449"/>
                  <a:gd name="T28" fmla="*/ 2463 w 2571"/>
                  <a:gd name="T29" fmla="*/ 2107 h 2449"/>
                  <a:gd name="T30" fmla="*/ 1595 w 2571"/>
                  <a:gd name="T31" fmla="*/ 2411 h 2449"/>
                  <a:gd name="T32" fmla="*/ 1595 w 2571"/>
                  <a:gd name="T33" fmla="*/ 2411 h 2449"/>
                  <a:gd name="T34" fmla="*/ 1183 w 2571"/>
                  <a:gd name="T35" fmla="*/ 2388 h 2449"/>
                  <a:gd name="T36" fmla="*/ 272 w 2571"/>
                  <a:gd name="T37" fmla="*/ 2004 h 2449"/>
                  <a:gd name="T38" fmla="*/ 272 w 2571"/>
                  <a:gd name="T39" fmla="*/ 2004 h 2449"/>
                  <a:gd name="T40" fmla="*/ 18 w 2571"/>
                  <a:gd name="T41" fmla="*/ 1806 h 2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71" h="2449">
                    <a:moveTo>
                      <a:pt x="18" y="1806"/>
                    </a:moveTo>
                    <a:lnTo>
                      <a:pt x="18" y="1806"/>
                    </a:lnTo>
                    <a:cubicBezTo>
                      <a:pt x="0" y="1748"/>
                      <a:pt x="36" y="1606"/>
                      <a:pt x="99" y="1491"/>
                    </a:cubicBezTo>
                    <a:lnTo>
                      <a:pt x="588" y="617"/>
                    </a:lnTo>
                    <a:lnTo>
                      <a:pt x="588" y="617"/>
                    </a:lnTo>
                    <a:cubicBezTo>
                      <a:pt x="652" y="503"/>
                      <a:pt x="792" y="379"/>
                      <a:pt x="898" y="341"/>
                    </a:cubicBezTo>
                    <a:lnTo>
                      <a:pt x="1767" y="38"/>
                    </a:lnTo>
                    <a:lnTo>
                      <a:pt x="1767" y="38"/>
                    </a:lnTo>
                    <a:cubicBezTo>
                      <a:pt x="1874" y="0"/>
                      <a:pt x="1931" y="84"/>
                      <a:pt x="1892" y="222"/>
                    </a:cubicBezTo>
                    <a:lnTo>
                      <a:pt x="1683" y="994"/>
                    </a:lnTo>
                    <a:lnTo>
                      <a:pt x="1683" y="994"/>
                    </a:lnTo>
                    <a:cubicBezTo>
                      <a:pt x="1645" y="1134"/>
                      <a:pt x="1707" y="1318"/>
                      <a:pt x="1820" y="1405"/>
                    </a:cubicBezTo>
                    <a:lnTo>
                      <a:pt x="2451" y="1882"/>
                    </a:lnTo>
                    <a:lnTo>
                      <a:pt x="2451" y="1882"/>
                    </a:lnTo>
                    <a:cubicBezTo>
                      <a:pt x="2565" y="1968"/>
                      <a:pt x="2570" y="2070"/>
                      <a:pt x="2463" y="2107"/>
                    </a:cubicBezTo>
                    <a:lnTo>
                      <a:pt x="1595" y="2411"/>
                    </a:lnTo>
                    <a:lnTo>
                      <a:pt x="1595" y="2411"/>
                    </a:lnTo>
                    <a:cubicBezTo>
                      <a:pt x="1487" y="2448"/>
                      <a:pt x="1303" y="2438"/>
                      <a:pt x="1183" y="2388"/>
                    </a:cubicBezTo>
                    <a:lnTo>
                      <a:pt x="272" y="2004"/>
                    </a:lnTo>
                    <a:lnTo>
                      <a:pt x="272" y="2004"/>
                    </a:lnTo>
                    <a:cubicBezTo>
                      <a:pt x="152" y="1953"/>
                      <a:pt x="39" y="1865"/>
                      <a:pt x="18" y="1806"/>
                    </a:cubicBezTo>
                  </a:path>
                </a:pathLst>
              </a:custGeom>
              <a:solidFill>
                <a:srgbClr val="2476B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Montserrat" panose="00000500000000000000" pitchFamily="2" charset="0"/>
                </a:endParaRPr>
              </a:p>
            </p:txBody>
          </p:sp>
          <p:sp>
            <p:nvSpPr>
              <p:cNvPr id="18" name="Freeform 17">
                <a:extLst>
                  <a:ext uri="{FF2B5EF4-FFF2-40B4-BE49-F238E27FC236}">
                    <a16:creationId xmlns:a16="http://schemas.microsoft.com/office/drawing/2014/main" id="{60305E34-C61D-4E47-8490-DEE9A1B695FF}"/>
                  </a:ext>
                </a:extLst>
              </p:cNvPr>
              <p:cNvSpPr>
                <a:spLocks noChangeArrowheads="1"/>
              </p:cNvSpPr>
              <p:nvPr/>
            </p:nvSpPr>
            <p:spPr bwMode="auto">
              <a:xfrm>
                <a:off x="6134634" y="2566584"/>
                <a:ext cx="2011444" cy="721698"/>
              </a:xfrm>
              <a:custGeom>
                <a:avLst/>
                <a:gdLst>
                  <a:gd name="T0" fmla="*/ 7292 w 7618"/>
                  <a:gd name="T1" fmla="*/ 43 h 2735"/>
                  <a:gd name="T2" fmla="*/ 7292 w 7618"/>
                  <a:gd name="T3" fmla="*/ 43 h 2735"/>
                  <a:gd name="T4" fmla="*/ 7586 w 7618"/>
                  <a:gd name="T5" fmla="*/ 141 h 2735"/>
                  <a:gd name="T6" fmla="*/ 7586 w 7618"/>
                  <a:gd name="T7" fmla="*/ 141 h 2735"/>
                  <a:gd name="T8" fmla="*/ 7404 w 7618"/>
                  <a:gd name="T9" fmla="*/ 392 h 2735"/>
                  <a:gd name="T10" fmla="*/ 325 w 7618"/>
                  <a:gd name="T11" fmla="*/ 2693 h 2735"/>
                  <a:gd name="T12" fmla="*/ 325 w 7618"/>
                  <a:gd name="T13" fmla="*/ 2693 h 2735"/>
                  <a:gd name="T14" fmla="*/ 31 w 7618"/>
                  <a:gd name="T15" fmla="*/ 2595 h 2735"/>
                  <a:gd name="T16" fmla="*/ 31 w 7618"/>
                  <a:gd name="T17" fmla="*/ 2595 h 2735"/>
                  <a:gd name="T18" fmla="*/ 212 w 7618"/>
                  <a:gd name="T19" fmla="*/ 2344 h 2735"/>
                  <a:gd name="T20" fmla="*/ 7292 w 7618"/>
                  <a:gd name="T21" fmla="*/ 43 h 2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18" h="2735">
                    <a:moveTo>
                      <a:pt x="7292" y="43"/>
                    </a:moveTo>
                    <a:lnTo>
                      <a:pt x="7292" y="43"/>
                    </a:lnTo>
                    <a:cubicBezTo>
                      <a:pt x="7422" y="0"/>
                      <a:pt x="7555" y="44"/>
                      <a:pt x="7586" y="141"/>
                    </a:cubicBezTo>
                    <a:lnTo>
                      <a:pt x="7586" y="141"/>
                    </a:lnTo>
                    <a:cubicBezTo>
                      <a:pt x="7617" y="236"/>
                      <a:pt x="7536" y="349"/>
                      <a:pt x="7404" y="392"/>
                    </a:cubicBezTo>
                    <a:lnTo>
                      <a:pt x="325" y="2693"/>
                    </a:lnTo>
                    <a:lnTo>
                      <a:pt x="325" y="2693"/>
                    </a:lnTo>
                    <a:cubicBezTo>
                      <a:pt x="194" y="2734"/>
                      <a:pt x="63" y="2692"/>
                      <a:pt x="31" y="2595"/>
                    </a:cubicBezTo>
                    <a:lnTo>
                      <a:pt x="31" y="2595"/>
                    </a:lnTo>
                    <a:cubicBezTo>
                      <a:pt x="0" y="2500"/>
                      <a:pt x="81" y="2387"/>
                      <a:pt x="212" y="2344"/>
                    </a:cubicBezTo>
                    <a:lnTo>
                      <a:pt x="7292" y="43"/>
                    </a:lnTo>
                  </a:path>
                </a:pathLst>
              </a:custGeom>
              <a:solidFill>
                <a:schemeClr val="bg1">
                  <a:lumMod val="8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Montserrat" panose="00000500000000000000" pitchFamily="2" charset="0"/>
                </a:endParaRPr>
              </a:p>
            </p:txBody>
          </p:sp>
        </p:grpSp>
        <p:sp>
          <p:nvSpPr>
            <p:cNvPr id="19" name="TextBox 18">
              <a:extLst>
                <a:ext uri="{FF2B5EF4-FFF2-40B4-BE49-F238E27FC236}">
                  <a16:creationId xmlns:a16="http://schemas.microsoft.com/office/drawing/2014/main" id="{A722BCE7-6F0F-4BCD-AFA2-C661689358BE}"/>
                </a:ext>
              </a:extLst>
            </p:cNvPr>
            <p:cNvSpPr txBox="1"/>
            <p:nvPr/>
          </p:nvSpPr>
          <p:spPr>
            <a:xfrm>
              <a:off x="6648289" y="616323"/>
              <a:ext cx="2555508" cy="584775"/>
            </a:xfrm>
            <a:prstGeom prst="rect">
              <a:avLst/>
            </a:prstGeom>
            <a:noFill/>
          </p:spPr>
          <p:txBody>
            <a:bodyPr wrap="none" rtlCol="0" anchor="ctr" anchorCtr="0">
              <a:spAutoFit/>
            </a:bodyPr>
            <a:lstStyle/>
            <a:p>
              <a:r>
                <a:rPr lang="en-US" sz="3200" b="1" dirty="0">
                  <a:solidFill>
                    <a:schemeClr val="accent1"/>
                  </a:solidFill>
                  <a:latin typeface="Montserrat" panose="00000500000000000000" pitchFamily="2" charset="0"/>
                  <a:ea typeface="League Spartan" charset="0"/>
                  <a:cs typeface="Poppins" pitchFamily="2" charset="77"/>
                </a:rPr>
                <a:t>EXPERTISE</a:t>
              </a:r>
            </a:p>
          </p:txBody>
        </p:sp>
        <p:sp>
          <p:nvSpPr>
            <p:cNvPr id="20" name="Subtitle 2">
              <a:extLst>
                <a:ext uri="{FF2B5EF4-FFF2-40B4-BE49-F238E27FC236}">
                  <a16:creationId xmlns:a16="http://schemas.microsoft.com/office/drawing/2014/main" id="{B01826F6-A0A5-4682-B304-7727A368451E}"/>
                </a:ext>
              </a:extLst>
            </p:cNvPr>
            <p:cNvSpPr txBox="1">
              <a:spLocks/>
            </p:cNvSpPr>
            <p:nvPr/>
          </p:nvSpPr>
          <p:spPr>
            <a:xfrm>
              <a:off x="7531142" y="1148882"/>
              <a:ext cx="2902326" cy="1271672"/>
            </a:xfrm>
            <a:prstGeom prst="rect">
              <a:avLst/>
            </a:prstGeom>
          </p:spPr>
          <p:txBody>
            <a:bodyPr vert="horz" wrap="square" lIns="0" tIns="0" rIns="0" bIns="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90000"/>
                </a:lnSpc>
                <a:spcBef>
                  <a:spcPts val="0"/>
                </a:spcBef>
              </a:pPr>
              <a:r>
                <a:rPr lang="en-US" dirty="0">
                  <a:latin typeface="Roboto" panose="02000000000000000000" pitchFamily="2" charset="0"/>
                  <a:ea typeface="Roboto" panose="02000000000000000000" pitchFamily="2" charset="0"/>
                </a:rPr>
                <a:t>Apply human factors &amp; design principles</a:t>
              </a:r>
            </a:p>
          </p:txBody>
        </p:sp>
        <p:sp>
          <p:nvSpPr>
            <p:cNvPr id="23" name="TextBox 22">
              <a:extLst>
                <a:ext uri="{FF2B5EF4-FFF2-40B4-BE49-F238E27FC236}">
                  <a16:creationId xmlns:a16="http://schemas.microsoft.com/office/drawing/2014/main" id="{1DB4CB87-6210-43D6-9FAF-12C4433437A7}"/>
                </a:ext>
              </a:extLst>
            </p:cNvPr>
            <p:cNvSpPr txBox="1"/>
            <p:nvPr/>
          </p:nvSpPr>
          <p:spPr>
            <a:xfrm>
              <a:off x="6969069" y="2678976"/>
              <a:ext cx="3289682" cy="584775"/>
            </a:xfrm>
            <a:prstGeom prst="rect">
              <a:avLst/>
            </a:prstGeom>
            <a:noFill/>
          </p:spPr>
          <p:txBody>
            <a:bodyPr wrap="none" rtlCol="0" anchor="ctr" anchorCtr="0">
              <a:spAutoFit/>
            </a:bodyPr>
            <a:lstStyle/>
            <a:p>
              <a:r>
                <a:rPr lang="en-US" sz="3200" b="1" dirty="0">
                  <a:solidFill>
                    <a:srgbClr val="2476B7"/>
                  </a:solidFill>
                  <a:latin typeface="Montserrat" panose="00000500000000000000" pitchFamily="2" charset="0"/>
                  <a:ea typeface="League Spartan" charset="0"/>
                  <a:cs typeface="Poppins" pitchFamily="2" charset="77"/>
                </a:rPr>
                <a:t>PARTNERSHIP</a:t>
              </a:r>
            </a:p>
          </p:txBody>
        </p:sp>
        <p:sp>
          <p:nvSpPr>
            <p:cNvPr id="24" name="Subtitle 2">
              <a:extLst>
                <a:ext uri="{FF2B5EF4-FFF2-40B4-BE49-F238E27FC236}">
                  <a16:creationId xmlns:a16="http://schemas.microsoft.com/office/drawing/2014/main" id="{82A665D1-ABC6-4F86-8F4C-F31AEFA5110C}"/>
                </a:ext>
              </a:extLst>
            </p:cNvPr>
            <p:cNvSpPr txBox="1">
              <a:spLocks/>
            </p:cNvSpPr>
            <p:nvPr/>
          </p:nvSpPr>
          <p:spPr>
            <a:xfrm>
              <a:off x="7185045" y="3195821"/>
              <a:ext cx="3048014" cy="1271672"/>
            </a:xfrm>
            <a:prstGeom prst="rect">
              <a:avLst/>
            </a:prstGeom>
          </p:spPr>
          <p:txBody>
            <a:bodyPr vert="horz" wrap="square" lIns="0" tIns="0" rIns="0" bIns="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90000"/>
                </a:lnSpc>
                <a:spcBef>
                  <a:spcPts val="0"/>
                </a:spcBef>
              </a:pPr>
              <a:r>
                <a:rPr lang="en-US" dirty="0">
                  <a:latin typeface="Roboto" panose="02000000000000000000" pitchFamily="2" charset="0"/>
                  <a:ea typeface="Roboto" panose="02000000000000000000" pitchFamily="2" charset="0"/>
                </a:rPr>
                <a:t>Collaborate with the development team</a:t>
              </a:r>
            </a:p>
          </p:txBody>
        </p:sp>
        <p:sp>
          <p:nvSpPr>
            <p:cNvPr id="25" name="TextBox 24">
              <a:extLst>
                <a:ext uri="{FF2B5EF4-FFF2-40B4-BE49-F238E27FC236}">
                  <a16:creationId xmlns:a16="http://schemas.microsoft.com/office/drawing/2014/main" id="{AE341F1C-6495-4594-A7CC-476EF8779E91}"/>
                </a:ext>
              </a:extLst>
            </p:cNvPr>
            <p:cNvSpPr txBox="1"/>
            <p:nvPr/>
          </p:nvSpPr>
          <p:spPr>
            <a:xfrm>
              <a:off x="3616589" y="618583"/>
              <a:ext cx="1667445" cy="584775"/>
            </a:xfrm>
            <a:prstGeom prst="rect">
              <a:avLst/>
            </a:prstGeom>
            <a:noFill/>
          </p:spPr>
          <p:txBody>
            <a:bodyPr wrap="none" rtlCol="0" anchor="ctr" anchorCtr="0">
              <a:spAutoFit/>
            </a:bodyPr>
            <a:lstStyle/>
            <a:p>
              <a:pPr algn="r"/>
              <a:r>
                <a:rPr lang="en-US" sz="3200" b="1" dirty="0">
                  <a:solidFill>
                    <a:srgbClr val="2476B7"/>
                  </a:solidFill>
                  <a:latin typeface="Montserrat" panose="00000500000000000000" pitchFamily="2" charset="0"/>
                  <a:ea typeface="League Spartan" charset="0"/>
                  <a:cs typeface="Poppins" pitchFamily="2" charset="77"/>
                </a:rPr>
                <a:t>NEEDS</a:t>
              </a:r>
            </a:p>
          </p:txBody>
        </p:sp>
        <p:sp>
          <p:nvSpPr>
            <p:cNvPr id="26" name="Subtitle 2">
              <a:extLst>
                <a:ext uri="{FF2B5EF4-FFF2-40B4-BE49-F238E27FC236}">
                  <a16:creationId xmlns:a16="http://schemas.microsoft.com/office/drawing/2014/main" id="{83F74393-57C2-4672-BCF8-B76D546B2407}"/>
                </a:ext>
              </a:extLst>
            </p:cNvPr>
            <p:cNvSpPr txBox="1">
              <a:spLocks/>
            </p:cNvSpPr>
            <p:nvPr/>
          </p:nvSpPr>
          <p:spPr>
            <a:xfrm>
              <a:off x="1718754" y="1306547"/>
              <a:ext cx="3259300" cy="847781"/>
            </a:xfrm>
            <a:prstGeom prst="rect">
              <a:avLst/>
            </a:prstGeom>
          </p:spPr>
          <p:txBody>
            <a:bodyPr vert="horz" wrap="square" lIns="0" tIns="0" rIns="0" bIns="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90000"/>
                </a:lnSpc>
              </a:pPr>
              <a:r>
                <a:rPr lang="en-US" dirty="0">
                  <a:solidFill>
                    <a:schemeClr val="tx1"/>
                  </a:solidFill>
                  <a:latin typeface="Roboto" panose="02000000000000000000" pitchFamily="2" charset="0"/>
                  <a:ea typeface="Roboto" panose="02000000000000000000" pitchFamily="2" charset="0"/>
                  <a:cs typeface="Mukta ExtraLight" panose="020B0000000000000000" pitchFamily="34" charset="77"/>
                </a:rPr>
                <a:t>Align with business needs</a:t>
              </a:r>
            </a:p>
          </p:txBody>
        </p:sp>
        <p:sp>
          <p:nvSpPr>
            <p:cNvPr id="27" name="TextBox 26">
              <a:extLst>
                <a:ext uri="{FF2B5EF4-FFF2-40B4-BE49-F238E27FC236}">
                  <a16:creationId xmlns:a16="http://schemas.microsoft.com/office/drawing/2014/main" id="{283368BF-037D-4E3B-8E92-49436C53D45D}"/>
                </a:ext>
              </a:extLst>
            </p:cNvPr>
            <p:cNvSpPr txBox="1"/>
            <p:nvPr/>
          </p:nvSpPr>
          <p:spPr>
            <a:xfrm>
              <a:off x="2388030" y="2671674"/>
              <a:ext cx="2327881" cy="584775"/>
            </a:xfrm>
            <a:prstGeom prst="rect">
              <a:avLst/>
            </a:prstGeom>
            <a:noFill/>
          </p:spPr>
          <p:txBody>
            <a:bodyPr wrap="none" rtlCol="0" anchor="ctr" anchorCtr="0">
              <a:spAutoFit/>
            </a:bodyPr>
            <a:lstStyle/>
            <a:p>
              <a:pPr algn="r"/>
              <a:r>
                <a:rPr lang="en-US" sz="3200" b="1" dirty="0">
                  <a:solidFill>
                    <a:srgbClr val="2476B7"/>
                  </a:solidFill>
                  <a:latin typeface="Montserrat" panose="00000500000000000000" pitchFamily="2" charset="0"/>
                  <a:ea typeface="League Spartan" charset="0"/>
                  <a:cs typeface="Poppins" pitchFamily="2" charset="77"/>
                </a:rPr>
                <a:t>EMPATHY</a:t>
              </a:r>
            </a:p>
          </p:txBody>
        </p:sp>
        <p:sp>
          <p:nvSpPr>
            <p:cNvPr id="28" name="Subtitle 2">
              <a:extLst>
                <a:ext uri="{FF2B5EF4-FFF2-40B4-BE49-F238E27FC236}">
                  <a16:creationId xmlns:a16="http://schemas.microsoft.com/office/drawing/2014/main" id="{6B945BBF-A591-4A99-B14E-25B6205338F7}"/>
                </a:ext>
              </a:extLst>
            </p:cNvPr>
            <p:cNvSpPr txBox="1">
              <a:spLocks/>
            </p:cNvSpPr>
            <p:nvPr/>
          </p:nvSpPr>
          <p:spPr>
            <a:xfrm>
              <a:off x="2232364" y="3195821"/>
              <a:ext cx="2327881" cy="847781"/>
            </a:xfrm>
            <a:prstGeom prst="rect">
              <a:avLst/>
            </a:prstGeom>
          </p:spPr>
          <p:txBody>
            <a:bodyPr vert="horz" wrap="square" lIns="0" tIns="0" rIns="0" bIns="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90000"/>
                </a:lnSpc>
                <a:spcBef>
                  <a:spcPts val="0"/>
                </a:spcBef>
              </a:pPr>
              <a:r>
                <a:rPr lang="en-US" dirty="0">
                  <a:latin typeface="Roboto" panose="02000000000000000000" pitchFamily="2" charset="0"/>
                  <a:ea typeface="Roboto" panose="02000000000000000000" pitchFamily="2" charset="0"/>
                </a:rPr>
                <a:t>Understand the end-user</a:t>
              </a:r>
            </a:p>
          </p:txBody>
        </p:sp>
      </p:grpSp>
      <p:sp>
        <p:nvSpPr>
          <p:cNvPr id="45" name="Text Placeholder 4">
            <a:extLst>
              <a:ext uri="{FF2B5EF4-FFF2-40B4-BE49-F238E27FC236}">
                <a16:creationId xmlns:a16="http://schemas.microsoft.com/office/drawing/2014/main" id="{58CA2C1A-A0BF-46C8-88C3-8EABA53B20EB}"/>
              </a:ext>
            </a:extLst>
          </p:cNvPr>
          <p:cNvSpPr txBox="1">
            <a:spLocks noGrp="1"/>
          </p:cNvSpPr>
          <p:nvPr>
            <p:ph type="body" sz="quarter" idx="14"/>
          </p:nvPr>
        </p:nvSpPr>
        <p:spPr>
          <a:xfrm>
            <a:off x="8558213" y="952500"/>
            <a:ext cx="3320674" cy="4881563"/>
          </a:xfrm>
          <a:prstGeom prst="rect">
            <a:avLst/>
          </a:prstGeom>
          <a:ln>
            <a:noFill/>
          </a:ln>
        </p:spPr>
        <p:txBody>
          <a:bodyPr lIns="108000" tIns="108000" rIns="108000" bIns="108000" numCol="1" spcCol="360000">
            <a:noAutofit/>
          </a:bodyPr>
          <a:lstStyle>
            <a:lvl1pPr marL="0" indent="0" algn="l" defTabSz="914309"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154" indent="0" algn="l" defTabSz="914309"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309" indent="0" algn="l" defTabSz="914309"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463" indent="0" algn="l" defTabSz="914309"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617" indent="0" algn="l" defTabSz="914309"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90000"/>
              </a:lnSpc>
              <a:spcBef>
                <a:spcPts val="0"/>
              </a:spcBef>
              <a:buBlip>
                <a:blip r:embed="rId2">
                  <a:extLst>
                    <a:ext uri="{96DAC541-7B7A-43D3-8B79-37D633B846F1}">
                      <asvg:svgBlip xmlns:asvg="http://schemas.microsoft.com/office/drawing/2016/SVG/main" r:embed="rId3"/>
                    </a:ext>
                  </a:extLst>
                </a:blip>
              </a:buBlip>
            </a:pPr>
            <a:r>
              <a:rPr lang="en-US" sz="2000" dirty="0">
                <a:solidFill>
                  <a:schemeClr val="bg1"/>
                </a:solidFill>
                <a:latin typeface="Roboto" panose="02000000000000000000" pitchFamily="2" charset="0"/>
                <a:ea typeface="Roboto" panose="02000000000000000000" pitchFamily="2" charset="0"/>
              </a:rPr>
              <a:t>Can be performed with </a:t>
            </a:r>
            <a:r>
              <a:rPr lang="en-US" sz="2000" b="1" dirty="0">
                <a:solidFill>
                  <a:schemeClr val="bg1"/>
                </a:solidFill>
                <a:latin typeface="Roboto" panose="02000000000000000000" pitchFamily="2" charset="0"/>
                <a:ea typeface="Roboto" panose="02000000000000000000" pitchFamily="2" charset="0"/>
              </a:rPr>
              <a:t>any SDLC methodology</a:t>
            </a:r>
            <a:r>
              <a:rPr lang="en-US" sz="2000" dirty="0">
                <a:solidFill>
                  <a:schemeClr val="bg1"/>
                </a:solidFill>
                <a:latin typeface="Roboto" panose="02000000000000000000" pitchFamily="2" charset="0"/>
                <a:ea typeface="Roboto" panose="02000000000000000000" pitchFamily="2" charset="0"/>
              </a:rPr>
              <a:t>.</a:t>
            </a:r>
          </a:p>
          <a:p>
            <a:pPr marL="342900" indent="-342900">
              <a:lnSpc>
                <a:spcPct val="90000"/>
              </a:lnSpc>
              <a:spcBef>
                <a:spcPts val="0"/>
              </a:spcBef>
              <a:buBlip>
                <a:blip r:embed="rId2">
                  <a:extLst>
                    <a:ext uri="{96DAC541-7B7A-43D3-8B79-37D633B846F1}">
                      <asvg:svgBlip xmlns:asvg="http://schemas.microsoft.com/office/drawing/2016/SVG/main" r:embed="rId3"/>
                    </a:ext>
                  </a:extLst>
                </a:blip>
              </a:buBlip>
            </a:pPr>
            <a:endParaRPr lang="en-US" sz="2000" dirty="0">
              <a:solidFill>
                <a:schemeClr val="bg1"/>
              </a:solidFill>
              <a:latin typeface="Roboto" panose="02000000000000000000" pitchFamily="2" charset="0"/>
              <a:ea typeface="Roboto" panose="02000000000000000000" pitchFamily="2" charset="0"/>
            </a:endParaRPr>
          </a:p>
          <a:p>
            <a:pPr marL="342900" indent="-342900">
              <a:lnSpc>
                <a:spcPct val="90000"/>
              </a:lnSpc>
              <a:spcBef>
                <a:spcPts val="0"/>
              </a:spcBef>
              <a:buBlip>
                <a:blip r:embed="rId2">
                  <a:extLst>
                    <a:ext uri="{96DAC541-7B7A-43D3-8B79-37D633B846F1}">
                      <asvg:svgBlip xmlns:asvg="http://schemas.microsoft.com/office/drawing/2016/SVG/main" r:embed="rId3"/>
                    </a:ext>
                  </a:extLst>
                </a:blip>
              </a:buBlip>
            </a:pPr>
            <a:r>
              <a:rPr lang="en-CA" sz="2000" dirty="0">
                <a:solidFill>
                  <a:schemeClr val="bg1"/>
                </a:solidFill>
                <a:latin typeface="Roboto" panose="02000000000000000000" pitchFamily="2" charset="0"/>
                <a:ea typeface="Roboto" panose="02000000000000000000" pitchFamily="2" charset="0"/>
              </a:rPr>
              <a:t>Interdisciplinary approach is reflected in the multitude of techniques and outcomes – including persona development, wireframes, information architecture, branding, customer satisfaction, finance (via cost reductions and profitability), and productivity.</a:t>
            </a:r>
          </a:p>
        </p:txBody>
      </p:sp>
      <p:sp>
        <p:nvSpPr>
          <p:cNvPr id="34" name="Text Placeholder 15">
            <a:extLst>
              <a:ext uri="{FF2B5EF4-FFF2-40B4-BE49-F238E27FC236}">
                <a16:creationId xmlns:a16="http://schemas.microsoft.com/office/drawing/2014/main" id="{3A6D1AC1-CC8E-4D4A-903C-637B51443115}"/>
              </a:ext>
            </a:extLst>
          </p:cNvPr>
          <p:cNvSpPr>
            <a:spLocks noGrp="1"/>
          </p:cNvSpPr>
          <p:nvPr>
            <p:ph type="body" sz="quarter" idx="11"/>
          </p:nvPr>
        </p:nvSpPr>
        <p:spPr>
          <a:xfrm>
            <a:off x="385956" y="1144031"/>
            <a:ext cx="5006175" cy="669978"/>
          </a:xfrm>
        </p:spPr>
        <p:txBody>
          <a:bodyPr/>
          <a:lstStyle/>
          <a:p>
            <a:r>
              <a:rPr lang="en-US" dirty="0">
                <a:solidFill>
                  <a:srgbClr val="2576B7"/>
                </a:solidFill>
                <a:latin typeface="Montserrat" panose="00000500000000000000" pitchFamily="2" charset="0"/>
                <a:ea typeface="Roboto Condensed Light" panose="02000000000000000000" pitchFamily="2" charset="0"/>
              </a:rPr>
              <a:t>Achieve excellence through needs, expertise, empathy, and partnership.</a:t>
            </a:r>
          </a:p>
        </p:txBody>
      </p:sp>
    </p:spTree>
    <p:extLst>
      <p:ext uri="{BB962C8B-B14F-4D97-AF65-F5344CB8AC3E}">
        <p14:creationId xmlns:p14="http://schemas.microsoft.com/office/powerpoint/2010/main" val="3509588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ADA8919-A56D-47AB-B88D-8F91496F4C47}"/>
              </a:ext>
            </a:extLst>
          </p:cNvPr>
          <p:cNvSpPr>
            <a:spLocks noGrp="1"/>
          </p:cNvSpPr>
          <p:nvPr>
            <p:ph type="body" sz="quarter" idx="11"/>
          </p:nvPr>
        </p:nvSpPr>
        <p:spPr>
          <a:xfrm>
            <a:off x="393783" y="1228248"/>
            <a:ext cx="7463840" cy="456696"/>
          </a:xfrm>
        </p:spPr>
        <p:txBody>
          <a:bodyPr/>
          <a:lstStyle/>
          <a:p>
            <a:r>
              <a:rPr lang="en-US" dirty="0">
                <a:solidFill>
                  <a:srgbClr val="2476B7"/>
                </a:solidFill>
              </a:rPr>
              <a:t>Design maturity balances design, business, and delivery.</a:t>
            </a:r>
            <a:endParaRPr lang="en-CA" dirty="0">
              <a:solidFill>
                <a:srgbClr val="2476B7"/>
              </a:solidFill>
            </a:endParaRPr>
          </a:p>
        </p:txBody>
      </p:sp>
      <p:sp>
        <p:nvSpPr>
          <p:cNvPr id="3" name="Title 2">
            <a:extLst>
              <a:ext uri="{FF2B5EF4-FFF2-40B4-BE49-F238E27FC236}">
                <a16:creationId xmlns:a16="http://schemas.microsoft.com/office/drawing/2014/main" id="{F68B145A-C295-1547-A8EA-92502FAB1EA7}"/>
              </a:ext>
            </a:extLst>
          </p:cNvPr>
          <p:cNvSpPr>
            <a:spLocks noGrp="1"/>
          </p:cNvSpPr>
          <p:nvPr>
            <p:ph type="title"/>
          </p:nvPr>
        </p:nvSpPr>
        <p:spPr/>
        <p:txBody>
          <a:bodyPr/>
          <a:lstStyle/>
          <a:p>
            <a:r>
              <a:rPr lang="en-US" dirty="0"/>
              <a:t>Info-Tech’s approach</a:t>
            </a:r>
          </a:p>
        </p:txBody>
      </p:sp>
      <p:sp>
        <p:nvSpPr>
          <p:cNvPr id="11" name="Text Placeholder 7">
            <a:extLst>
              <a:ext uri="{FF2B5EF4-FFF2-40B4-BE49-F238E27FC236}">
                <a16:creationId xmlns:a16="http://schemas.microsoft.com/office/drawing/2014/main" id="{6B241221-753B-460C-8EA2-8E0C94D4D3DB}"/>
              </a:ext>
            </a:extLst>
          </p:cNvPr>
          <p:cNvSpPr txBox="1">
            <a:spLocks/>
          </p:cNvSpPr>
          <p:nvPr/>
        </p:nvSpPr>
        <p:spPr>
          <a:xfrm>
            <a:off x="8337353" y="1775316"/>
            <a:ext cx="3417687" cy="23921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866" indent="-342866">
              <a:lnSpc>
                <a:spcPct val="110000"/>
              </a:lnSpc>
              <a:buFont typeface="+mj-lt"/>
              <a:buAutoNum type="arabicPeriod"/>
            </a:pPr>
            <a:r>
              <a:rPr lang="en-CA" sz="1800" dirty="0">
                <a:solidFill>
                  <a:schemeClr val="bg1"/>
                </a:solidFill>
                <a:latin typeface="Roboto Condensed Light" panose="02000000000000000000" pitchFamily="2" charset="0"/>
              </a:rPr>
              <a:t>Focused to help you grow the design practice, not just assess it</a:t>
            </a:r>
          </a:p>
          <a:p>
            <a:pPr marL="342866" indent="-342866">
              <a:lnSpc>
                <a:spcPct val="110000"/>
              </a:lnSpc>
              <a:buFont typeface="+mj-lt"/>
              <a:buAutoNum type="arabicPeriod"/>
            </a:pPr>
            <a:r>
              <a:rPr lang="en-CA" sz="1800" dirty="0">
                <a:solidFill>
                  <a:schemeClr val="bg1"/>
                </a:solidFill>
                <a:latin typeface="Roboto Condensed Light" panose="02000000000000000000" pitchFamily="2" charset="0"/>
              </a:rPr>
              <a:t>Helps you to have design conversations with leadership that might not have experience or an in-depth appreciation of design</a:t>
            </a:r>
            <a:endParaRPr lang="en-US" sz="1800" dirty="0">
              <a:solidFill>
                <a:schemeClr val="bg1"/>
              </a:solidFill>
              <a:latin typeface="Roboto Condensed Light" panose="02000000000000000000" pitchFamily="2" charset="0"/>
            </a:endParaRPr>
          </a:p>
        </p:txBody>
      </p:sp>
      <p:sp>
        <p:nvSpPr>
          <p:cNvPr id="12" name="TextBox 11">
            <a:extLst>
              <a:ext uri="{FF2B5EF4-FFF2-40B4-BE49-F238E27FC236}">
                <a16:creationId xmlns:a16="http://schemas.microsoft.com/office/drawing/2014/main" id="{D8DCEB49-21B5-40C9-8A45-30D7DAAE2A59}"/>
              </a:ext>
            </a:extLst>
          </p:cNvPr>
          <p:cNvSpPr txBox="1"/>
          <p:nvPr>
            <p:custDataLst>
              <p:tags r:id="rId1"/>
            </p:custDataLst>
          </p:nvPr>
        </p:nvSpPr>
        <p:spPr>
          <a:xfrm>
            <a:off x="9018085" y="1022467"/>
            <a:ext cx="2908713" cy="253187"/>
          </a:xfrm>
          <a:prstGeom prst="rect">
            <a:avLst/>
          </a:prstGeom>
        </p:spPr>
        <p:txBody>
          <a:bodyPr vert="horz" wrap="square" lIns="0" tIns="6930" rIns="0" bIns="0" rtlCol="0">
            <a:spAutoFit/>
          </a:bodyPr>
          <a:lstStyle/>
          <a:p>
            <a:pPr marL="7700" marR="242951" algn="ctr">
              <a:spcBef>
                <a:spcPts val="55"/>
              </a:spcBef>
            </a:pPr>
            <a:r>
              <a:rPr lang="en-US" sz="1600" b="1" spc="-30" dirty="0">
                <a:solidFill>
                  <a:schemeClr val="bg1"/>
                </a:solidFill>
                <a:latin typeface="Montserrat" panose="00000500000000000000" pitchFamily="2" charset="0"/>
                <a:cs typeface="Arial Narrow"/>
              </a:rPr>
              <a:t>The Info-Tech difference:</a:t>
            </a:r>
            <a:endParaRPr lang="en-CA" sz="1600" b="1" spc="-30" dirty="0">
              <a:solidFill>
                <a:schemeClr val="bg1"/>
              </a:solidFill>
              <a:latin typeface="Montserrat" panose="00000500000000000000" pitchFamily="2" charset="0"/>
              <a:cs typeface="Arial Narrow"/>
            </a:endParaRPr>
          </a:p>
        </p:txBody>
      </p:sp>
      <p:pic>
        <p:nvPicPr>
          <p:cNvPr id="10" name="Picture 9">
            <a:extLst>
              <a:ext uri="{FF2B5EF4-FFF2-40B4-BE49-F238E27FC236}">
                <a16:creationId xmlns:a16="http://schemas.microsoft.com/office/drawing/2014/main" id="{0791E580-D274-472D-A05A-BF3E98C8EA12}"/>
              </a:ext>
            </a:extLst>
          </p:cNvPr>
          <p:cNvPicPr>
            <a:picLocks noChangeAspect="1"/>
          </p:cNvPicPr>
          <p:nvPr/>
        </p:nvPicPr>
        <p:blipFill>
          <a:blip r:embed="rId4"/>
          <a:stretch>
            <a:fillRect/>
          </a:stretch>
        </p:blipFill>
        <p:spPr>
          <a:xfrm>
            <a:off x="8209632" y="690375"/>
            <a:ext cx="922905" cy="922905"/>
          </a:xfrm>
          <a:prstGeom prst="rect">
            <a:avLst/>
          </a:prstGeom>
        </p:spPr>
      </p:pic>
      <p:grpSp>
        <p:nvGrpSpPr>
          <p:cNvPr id="13" name="Group 12">
            <a:extLst>
              <a:ext uri="{FF2B5EF4-FFF2-40B4-BE49-F238E27FC236}">
                <a16:creationId xmlns:a16="http://schemas.microsoft.com/office/drawing/2014/main" id="{DE6D5130-359C-48AC-9DE2-486BE00385F6}"/>
              </a:ext>
            </a:extLst>
          </p:cNvPr>
          <p:cNvGrpSpPr/>
          <p:nvPr/>
        </p:nvGrpSpPr>
        <p:grpSpPr>
          <a:xfrm>
            <a:off x="969303" y="1922361"/>
            <a:ext cx="5126693" cy="4490204"/>
            <a:chOff x="-51630" y="1838963"/>
            <a:chExt cx="5126693" cy="4490204"/>
          </a:xfrm>
        </p:grpSpPr>
        <p:grpSp>
          <p:nvGrpSpPr>
            <p:cNvPr id="14" name="Group 13">
              <a:extLst>
                <a:ext uri="{FF2B5EF4-FFF2-40B4-BE49-F238E27FC236}">
                  <a16:creationId xmlns:a16="http://schemas.microsoft.com/office/drawing/2014/main" id="{1D649BA2-2E7B-4982-8074-E43BC0A6E339}"/>
                </a:ext>
              </a:extLst>
            </p:cNvPr>
            <p:cNvGrpSpPr/>
            <p:nvPr/>
          </p:nvGrpSpPr>
          <p:grpSpPr>
            <a:xfrm>
              <a:off x="599443" y="1838963"/>
              <a:ext cx="4475620" cy="4489015"/>
              <a:chOff x="779142" y="2133678"/>
              <a:chExt cx="4475620" cy="4489015"/>
            </a:xfrm>
          </p:grpSpPr>
          <p:grpSp>
            <p:nvGrpSpPr>
              <p:cNvPr id="21" name="Group 20">
                <a:extLst>
                  <a:ext uri="{FF2B5EF4-FFF2-40B4-BE49-F238E27FC236}">
                    <a16:creationId xmlns:a16="http://schemas.microsoft.com/office/drawing/2014/main" id="{C1B2309C-7E74-42CA-97D3-9F4E76C6E476}"/>
                  </a:ext>
                </a:extLst>
              </p:cNvPr>
              <p:cNvGrpSpPr/>
              <p:nvPr/>
            </p:nvGrpSpPr>
            <p:grpSpPr>
              <a:xfrm>
                <a:off x="779142" y="2133678"/>
                <a:ext cx="4475620" cy="4489015"/>
                <a:chOff x="5992154" y="757163"/>
                <a:chExt cx="6199845" cy="6218403"/>
              </a:xfrm>
            </p:grpSpPr>
            <p:grpSp>
              <p:nvGrpSpPr>
                <p:cNvPr id="24" name="Group 23">
                  <a:extLst>
                    <a:ext uri="{FF2B5EF4-FFF2-40B4-BE49-F238E27FC236}">
                      <a16:creationId xmlns:a16="http://schemas.microsoft.com/office/drawing/2014/main" id="{DFC9E861-226D-4FFB-8548-26A32EE4E1D0}"/>
                    </a:ext>
                  </a:extLst>
                </p:cNvPr>
                <p:cNvGrpSpPr/>
                <p:nvPr/>
              </p:nvGrpSpPr>
              <p:grpSpPr>
                <a:xfrm>
                  <a:off x="5992154" y="757163"/>
                  <a:ext cx="6199845" cy="6218403"/>
                  <a:chOff x="881280" y="-1102254"/>
                  <a:chExt cx="10628097" cy="10659910"/>
                </a:xfrm>
              </p:grpSpPr>
              <p:sp>
                <p:nvSpPr>
                  <p:cNvPr id="26" name="Shape 1712">
                    <a:extLst>
                      <a:ext uri="{FF2B5EF4-FFF2-40B4-BE49-F238E27FC236}">
                        <a16:creationId xmlns:a16="http://schemas.microsoft.com/office/drawing/2014/main" id="{FFCB6AD7-F08F-49FA-AADA-D33B749B4D08}"/>
                      </a:ext>
                    </a:extLst>
                  </p:cNvPr>
                  <p:cNvSpPr/>
                  <p:nvPr/>
                </p:nvSpPr>
                <p:spPr>
                  <a:xfrm rot="16200000">
                    <a:off x="1618060" y="-365471"/>
                    <a:ext cx="5214722" cy="374115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889" y="0"/>
                        </a:lnTo>
                        <a:lnTo>
                          <a:pt x="12819" y="0"/>
                        </a:lnTo>
                        <a:lnTo>
                          <a:pt x="4711" y="0"/>
                        </a:lnTo>
                        <a:cubicBezTo>
                          <a:pt x="2109" y="0"/>
                          <a:pt x="0" y="2938"/>
                          <a:pt x="0" y="6561"/>
                        </a:cubicBezTo>
                        <a:lnTo>
                          <a:pt x="0" y="9373"/>
                        </a:lnTo>
                        <a:lnTo>
                          <a:pt x="0" y="15039"/>
                        </a:lnTo>
                        <a:lnTo>
                          <a:pt x="0" y="21600"/>
                        </a:lnTo>
                        <a:cubicBezTo>
                          <a:pt x="0" y="21600"/>
                          <a:pt x="4711" y="21600"/>
                          <a:pt x="4711" y="21600"/>
                        </a:cubicBezTo>
                        <a:lnTo>
                          <a:pt x="8781" y="21600"/>
                        </a:lnTo>
                        <a:lnTo>
                          <a:pt x="16889" y="21600"/>
                        </a:lnTo>
                        <a:cubicBezTo>
                          <a:pt x="19491" y="21600"/>
                          <a:pt x="21600" y="18662"/>
                          <a:pt x="21600" y="15039"/>
                        </a:cubicBezTo>
                        <a:lnTo>
                          <a:pt x="21600" y="12227"/>
                        </a:lnTo>
                        <a:lnTo>
                          <a:pt x="21600" y="6561"/>
                        </a:lnTo>
                        <a:lnTo>
                          <a:pt x="21600" y="0"/>
                        </a:lnTo>
                        <a:close/>
                      </a:path>
                    </a:pathLst>
                  </a:custGeom>
                  <a:solidFill>
                    <a:schemeClr val="accent1"/>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sz="8000">
                        <a:solidFill>
                          <a:srgbClr val="FFFFFF"/>
                        </a:solidFill>
                        <a:latin typeface="+mj-lt"/>
                        <a:ea typeface="+mj-ea"/>
                        <a:cs typeface="+mj-cs"/>
                        <a:sym typeface="Helvetica Neue Ultra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000" b="0" i="0" u="none" strike="noStrike" kern="1200" cap="none" spc="0" normalizeH="0" baseline="0" noProof="0" dirty="0">
                      <a:ln>
                        <a:noFill/>
                      </a:ln>
                      <a:solidFill>
                        <a:srgbClr val="FFFFFF"/>
                      </a:solidFill>
                      <a:effectLst/>
                      <a:uLnTx/>
                      <a:uFillTx/>
                      <a:latin typeface="Lato Light" panose="020F0502020204030203" pitchFamily="34" charset="0"/>
                      <a:ea typeface="+mj-ea"/>
                      <a:cs typeface="+mj-cs"/>
                      <a:sym typeface="Helvetica Neue UltraLight"/>
                    </a:endParaRPr>
                  </a:p>
                </p:txBody>
              </p:sp>
              <p:sp>
                <p:nvSpPr>
                  <p:cNvPr id="27" name="Shape 1713">
                    <a:extLst>
                      <a:ext uri="{FF2B5EF4-FFF2-40B4-BE49-F238E27FC236}">
                        <a16:creationId xmlns:a16="http://schemas.microsoft.com/office/drawing/2014/main" id="{B1867AED-1290-4BB4-8518-AF1EF2755F09}"/>
                      </a:ext>
                    </a:extLst>
                  </p:cNvPr>
                  <p:cNvSpPr/>
                  <p:nvPr/>
                </p:nvSpPr>
                <p:spPr>
                  <a:xfrm>
                    <a:off x="6294654" y="371313"/>
                    <a:ext cx="5214723" cy="374115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889" y="0"/>
                        </a:lnTo>
                        <a:lnTo>
                          <a:pt x="12819" y="0"/>
                        </a:lnTo>
                        <a:lnTo>
                          <a:pt x="4711" y="0"/>
                        </a:lnTo>
                        <a:cubicBezTo>
                          <a:pt x="2109" y="0"/>
                          <a:pt x="0" y="2938"/>
                          <a:pt x="0" y="6561"/>
                        </a:cubicBezTo>
                        <a:lnTo>
                          <a:pt x="0" y="9373"/>
                        </a:lnTo>
                        <a:lnTo>
                          <a:pt x="0" y="15039"/>
                        </a:lnTo>
                        <a:lnTo>
                          <a:pt x="0" y="21600"/>
                        </a:lnTo>
                        <a:cubicBezTo>
                          <a:pt x="0" y="21600"/>
                          <a:pt x="4711" y="21600"/>
                          <a:pt x="4711" y="21600"/>
                        </a:cubicBezTo>
                        <a:lnTo>
                          <a:pt x="8781" y="21600"/>
                        </a:lnTo>
                        <a:lnTo>
                          <a:pt x="16889" y="21600"/>
                        </a:lnTo>
                        <a:cubicBezTo>
                          <a:pt x="19491" y="21600"/>
                          <a:pt x="21600" y="18662"/>
                          <a:pt x="21600" y="15039"/>
                        </a:cubicBezTo>
                        <a:lnTo>
                          <a:pt x="21600" y="12227"/>
                        </a:lnTo>
                        <a:lnTo>
                          <a:pt x="21600" y="6561"/>
                        </a:lnTo>
                        <a:lnTo>
                          <a:pt x="21600" y="0"/>
                        </a:lnTo>
                        <a:close/>
                      </a:path>
                    </a:pathLst>
                  </a:custGeom>
                  <a:solidFill>
                    <a:schemeClr val="tx1">
                      <a:lumMod val="60000"/>
                      <a:lumOff val="40000"/>
                    </a:schemeClr>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sz="8000">
                        <a:solidFill>
                          <a:srgbClr val="FFFFFF"/>
                        </a:solidFill>
                        <a:latin typeface="+mj-lt"/>
                        <a:ea typeface="+mj-ea"/>
                        <a:cs typeface="+mj-cs"/>
                        <a:sym typeface="Helvetica Neue Ultra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000" b="0" i="0" u="none" strike="noStrike" kern="1200" cap="none" spc="0" normalizeH="0" baseline="0" noProof="0" dirty="0">
                      <a:ln>
                        <a:noFill/>
                      </a:ln>
                      <a:solidFill>
                        <a:srgbClr val="FFFFFF"/>
                      </a:solidFill>
                      <a:effectLst/>
                      <a:uLnTx/>
                      <a:uFillTx/>
                      <a:latin typeface="Lato Light" panose="020F0502020204030203" pitchFamily="34" charset="0"/>
                      <a:ea typeface="+mj-ea"/>
                      <a:cs typeface="+mj-cs"/>
                      <a:sym typeface="Helvetica Neue UltraLight"/>
                    </a:endParaRPr>
                  </a:p>
                </p:txBody>
              </p:sp>
              <p:sp>
                <p:nvSpPr>
                  <p:cNvPr id="28" name="Shape 1714">
                    <a:extLst>
                      <a:ext uri="{FF2B5EF4-FFF2-40B4-BE49-F238E27FC236}">
                        <a16:creationId xmlns:a16="http://schemas.microsoft.com/office/drawing/2014/main" id="{E6C19DFF-24A5-4B89-A03D-40A8496950EF}"/>
                      </a:ext>
                    </a:extLst>
                  </p:cNvPr>
                  <p:cNvSpPr/>
                  <p:nvPr/>
                </p:nvSpPr>
                <p:spPr>
                  <a:xfrm>
                    <a:off x="881280" y="4342936"/>
                    <a:ext cx="5214720" cy="374115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889" y="0"/>
                        </a:lnTo>
                        <a:lnTo>
                          <a:pt x="12819" y="0"/>
                        </a:lnTo>
                        <a:lnTo>
                          <a:pt x="4711" y="0"/>
                        </a:lnTo>
                        <a:cubicBezTo>
                          <a:pt x="2109" y="0"/>
                          <a:pt x="0" y="2938"/>
                          <a:pt x="0" y="6561"/>
                        </a:cubicBezTo>
                        <a:lnTo>
                          <a:pt x="0" y="9373"/>
                        </a:lnTo>
                        <a:lnTo>
                          <a:pt x="0" y="15039"/>
                        </a:lnTo>
                        <a:lnTo>
                          <a:pt x="0" y="21600"/>
                        </a:lnTo>
                        <a:cubicBezTo>
                          <a:pt x="0" y="21600"/>
                          <a:pt x="4711" y="21600"/>
                          <a:pt x="4711" y="21600"/>
                        </a:cubicBezTo>
                        <a:lnTo>
                          <a:pt x="8781" y="21600"/>
                        </a:lnTo>
                        <a:lnTo>
                          <a:pt x="16889" y="21600"/>
                        </a:lnTo>
                        <a:cubicBezTo>
                          <a:pt x="19491" y="21600"/>
                          <a:pt x="21600" y="18662"/>
                          <a:pt x="21600" y="15039"/>
                        </a:cubicBezTo>
                        <a:lnTo>
                          <a:pt x="21600" y="12227"/>
                        </a:lnTo>
                        <a:lnTo>
                          <a:pt x="21600" y="6561"/>
                        </a:lnTo>
                        <a:lnTo>
                          <a:pt x="21600" y="0"/>
                        </a:lnTo>
                        <a:close/>
                      </a:path>
                    </a:pathLst>
                  </a:custGeom>
                  <a:solidFill>
                    <a:schemeClr val="tx1"/>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sz="8000">
                        <a:solidFill>
                          <a:srgbClr val="FFFFFF"/>
                        </a:solidFill>
                        <a:latin typeface="+mj-lt"/>
                        <a:ea typeface="+mj-ea"/>
                        <a:cs typeface="+mj-cs"/>
                        <a:sym typeface="Helvetica Neue Ultra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000" b="0" i="0" u="none" strike="noStrike" kern="1200" cap="none" spc="0" normalizeH="0" baseline="0" noProof="0" dirty="0">
                      <a:ln>
                        <a:noFill/>
                      </a:ln>
                      <a:solidFill>
                        <a:srgbClr val="FFFFFF"/>
                      </a:solidFill>
                      <a:effectLst/>
                      <a:uLnTx/>
                      <a:uFillTx/>
                      <a:latin typeface="Lato Light" panose="020F0502020204030203" pitchFamily="34" charset="0"/>
                      <a:ea typeface="+mj-ea"/>
                      <a:cs typeface="+mj-cs"/>
                      <a:sym typeface="Helvetica Neue UltraLight"/>
                    </a:endParaRPr>
                  </a:p>
                </p:txBody>
              </p:sp>
              <p:sp>
                <p:nvSpPr>
                  <p:cNvPr id="29" name="Shape 1715">
                    <a:extLst>
                      <a:ext uri="{FF2B5EF4-FFF2-40B4-BE49-F238E27FC236}">
                        <a16:creationId xmlns:a16="http://schemas.microsoft.com/office/drawing/2014/main" id="{EEC44599-AD88-409A-B74B-ECFC2BA7D819}"/>
                      </a:ext>
                    </a:extLst>
                  </p:cNvPr>
                  <p:cNvSpPr/>
                  <p:nvPr/>
                </p:nvSpPr>
                <p:spPr>
                  <a:xfrm rot="16200000">
                    <a:off x="5557870" y="5079718"/>
                    <a:ext cx="5214721" cy="374115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889" y="0"/>
                        </a:lnTo>
                        <a:lnTo>
                          <a:pt x="12819" y="0"/>
                        </a:lnTo>
                        <a:lnTo>
                          <a:pt x="4711" y="0"/>
                        </a:lnTo>
                        <a:cubicBezTo>
                          <a:pt x="2109" y="0"/>
                          <a:pt x="0" y="2938"/>
                          <a:pt x="0" y="6561"/>
                        </a:cubicBezTo>
                        <a:lnTo>
                          <a:pt x="0" y="9373"/>
                        </a:lnTo>
                        <a:lnTo>
                          <a:pt x="0" y="15039"/>
                        </a:lnTo>
                        <a:lnTo>
                          <a:pt x="0" y="21600"/>
                        </a:lnTo>
                        <a:cubicBezTo>
                          <a:pt x="0" y="21600"/>
                          <a:pt x="4711" y="21600"/>
                          <a:pt x="4711" y="21600"/>
                        </a:cubicBezTo>
                        <a:lnTo>
                          <a:pt x="8781" y="21600"/>
                        </a:lnTo>
                        <a:lnTo>
                          <a:pt x="16889" y="21600"/>
                        </a:lnTo>
                        <a:cubicBezTo>
                          <a:pt x="19491" y="21600"/>
                          <a:pt x="21600" y="18662"/>
                          <a:pt x="21600" y="15039"/>
                        </a:cubicBezTo>
                        <a:lnTo>
                          <a:pt x="21600" y="12227"/>
                        </a:lnTo>
                        <a:lnTo>
                          <a:pt x="21600" y="6561"/>
                        </a:lnTo>
                        <a:lnTo>
                          <a:pt x="21600" y="0"/>
                        </a:lnTo>
                        <a:close/>
                      </a:path>
                    </a:pathLst>
                  </a:custGeom>
                  <a:solidFill>
                    <a:srgbClr val="002060"/>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sz="8000">
                        <a:solidFill>
                          <a:srgbClr val="FFFFFF"/>
                        </a:solidFill>
                        <a:latin typeface="+mj-lt"/>
                        <a:ea typeface="+mj-ea"/>
                        <a:cs typeface="+mj-cs"/>
                        <a:sym typeface="Helvetica Neue Ultra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000" b="0" i="0" u="none" strike="noStrike" kern="1200" cap="none" spc="0" normalizeH="0" baseline="0" noProof="0" dirty="0">
                      <a:ln>
                        <a:noFill/>
                      </a:ln>
                      <a:solidFill>
                        <a:srgbClr val="FFFFFF"/>
                      </a:solidFill>
                      <a:effectLst/>
                      <a:uLnTx/>
                      <a:uFillTx/>
                      <a:latin typeface="Lato Light" panose="020F0502020204030203" pitchFamily="34" charset="0"/>
                      <a:ea typeface="+mj-ea"/>
                      <a:cs typeface="+mj-cs"/>
                      <a:sym typeface="Helvetica Neue UltraLight"/>
                    </a:endParaRPr>
                  </a:p>
                </p:txBody>
              </p:sp>
              <p:sp>
                <p:nvSpPr>
                  <p:cNvPr id="30" name="TextBox 29">
                    <a:extLst>
                      <a:ext uri="{FF2B5EF4-FFF2-40B4-BE49-F238E27FC236}">
                        <a16:creationId xmlns:a16="http://schemas.microsoft.com/office/drawing/2014/main" id="{CACA29DB-3EDD-4F10-9A40-7E74A53D1017}"/>
                      </a:ext>
                    </a:extLst>
                  </p:cNvPr>
                  <p:cNvSpPr txBox="1"/>
                  <p:nvPr/>
                </p:nvSpPr>
                <p:spPr>
                  <a:xfrm>
                    <a:off x="7446632" y="2617300"/>
                    <a:ext cx="2837634" cy="1041697"/>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Montserrat SemiBold" panose="00000700000000000000" pitchFamily="2" charset="0"/>
                        <a:ea typeface="+mn-ea"/>
                        <a:cs typeface="Poppins" pitchFamily="2" charset="77"/>
                      </a:rPr>
                      <a:t>Business Outcomes</a:t>
                    </a:r>
                  </a:p>
                </p:txBody>
              </p:sp>
              <p:sp>
                <p:nvSpPr>
                  <p:cNvPr id="31" name="Freeform 13">
                    <a:extLst>
                      <a:ext uri="{FF2B5EF4-FFF2-40B4-BE49-F238E27FC236}">
                        <a16:creationId xmlns:a16="http://schemas.microsoft.com/office/drawing/2014/main" id="{6582C390-EF80-4472-9815-1F580CA93BA9}"/>
                      </a:ext>
                    </a:extLst>
                  </p:cNvPr>
                  <p:cNvSpPr>
                    <a:spLocks noChangeArrowheads="1"/>
                  </p:cNvSpPr>
                  <p:nvPr/>
                </p:nvSpPr>
                <p:spPr bwMode="auto">
                  <a:xfrm>
                    <a:off x="3607108" y="834113"/>
                    <a:ext cx="1236620" cy="1236620"/>
                  </a:xfrm>
                  <a:custGeom>
                    <a:avLst/>
                    <a:gdLst>
                      <a:gd name="connsiteX0" fmla="*/ 0 w 899754"/>
                      <a:gd name="connsiteY0" fmla="*/ 619125 h 899754"/>
                      <a:gd name="connsiteX1" fmla="*/ 112108 w 899754"/>
                      <a:gd name="connsiteY1" fmla="*/ 619125 h 899754"/>
                      <a:gd name="connsiteX2" fmla="*/ 112108 w 899754"/>
                      <a:gd name="connsiteY2" fmla="*/ 675179 h 899754"/>
                      <a:gd name="connsiteX3" fmla="*/ 57850 w 899754"/>
                      <a:gd name="connsiteY3" fmla="*/ 675179 h 899754"/>
                      <a:gd name="connsiteX4" fmla="*/ 252602 w 899754"/>
                      <a:gd name="connsiteY4" fmla="*/ 843700 h 899754"/>
                      <a:gd name="connsiteX5" fmla="*/ 280629 w 899754"/>
                      <a:gd name="connsiteY5" fmla="*/ 843700 h 899754"/>
                      <a:gd name="connsiteX6" fmla="*/ 280629 w 899754"/>
                      <a:gd name="connsiteY6" fmla="*/ 899754 h 899754"/>
                      <a:gd name="connsiteX7" fmla="*/ 252602 w 899754"/>
                      <a:gd name="connsiteY7" fmla="*/ 899754 h 899754"/>
                      <a:gd name="connsiteX8" fmla="*/ 0 w 899754"/>
                      <a:gd name="connsiteY8" fmla="*/ 647152 h 899754"/>
                      <a:gd name="connsiteX9" fmla="*/ 618946 w 899754"/>
                      <a:gd name="connsiteY9" fmla="*/ 338138 h 899754"/>
                      <a:gd name="connsiteX10" fmla="*/ 899754 w 899754"/>
                      <a:gd name="connsiteY10" fmla="*/ 618946 h 899754"/>
                      <a:gd name="connsiteX11" fmla="*/ 618946 w 899754"/>
                      <a:gd name="connsiteY11" fmla="*/ 899754 h 899754"/>
                      <a:gd name="connsiteX12" fmla="*/ 338138 w 899754"/>
                      <a:gd name="connsiteY12" fmla="*/ 618946 h 899754"/>
                      <a:gd name="connsiteX13" fmla="*/ 340295 w 899754"/>
                      <a:gd name="connsiteY13" fmla="*/ 585148 h 899754"/>
                      <a:gd name="connsiteX14" fmla="*/ 585148 w 899754"/>
                      <a:gd name="connsiteY14" fmla="*/ 340296 h 899754"/>
                      <a:gd name="connsiteX15" fmla="*/ 618946 w 899754"/>
                      <a:gd name="connsiteY15" fmla="*/ 338138 h 899754"/>
                      <a:gd name="connsiteX16" fmla="*/ 254262 w 899754"/>
                      <a:gd name="connsiteY16" fmla="*/ 112713 h 899754"/>
                      <a:gd name="connsiteX17" fmla="*/ 310528 w 899754"/>
                      <a:gd name="connsiteY17" fmla="*/ 112713 h 899754"/>
                      <a:gd name="connsiteX18" fmla="*/ 310528 w 899754"/>
                      <a:gd name="connsiteY18" fmla="*/ 140831 h 899754"/>
                      <a:gd name="connsiteX19" fmla="*/ 338661 w 899754"/>
                      <a:gd name="connsiteY19" fmla="*/ 140831 h 899754"/>
                      <a:gd name="connsiteX20" fmla="*/ 366794 w 899754"/>
                      <a:gd name="connsiteY20" fmla="*/ 140831 h 899754"/>
                      <a:gd name="connsiteX21" fmla="*/ 366794 w 899754"/>
                      <a:gd name="connsiteY21" fmla="*/ 197067 h 899754"/>
                      <a:gd name="connsiteX22" fmla="*/ 338661 w 899754"/>
                      <a:gd name="connsiteY22" fmla="*/ 197067 h 899754"/>
                      <a:gd name="connsiteX23" fmla="*/ 310528 w 899754"/>
                      <a:gd name="connsiteY23" fmla="*/ 197067 h 899754"/>
                      <a:gd name="connsiteX24" fmla="*/ 254262 w 899754"/>
                      <a:gd name="connsiteY24" fmla="*/ 197067 h 899754"/>
                      <a:gd name="connsiteX25" fmla="*/ 226129 w 899754"/>
                      <a:gd name="connsiteY25" fmla="*/ 225545 h 899754"/>
                      <a:gd name="connsiteX26" fmla="*/ 254262 w 899754"/>
                      <a:gd name="connsiteY26" fmla="*/ 253663 h 899754"/>
                      <a:gd name="connsiteX27" fmla="*/ 310528 w 899754"/>
                      <a:gd name="connsiteY27" fmla="*/ 253663 h 899754"/>
                      <a:gd name="connsiteX28" fmla="*/ 394927 w 899754"/>
                      <a:gd name="connsiteY28" fmla="*/ 338017 h 899754"/>
                      <a:gd name="connsiteX29" fmla="*/ 310528 w 899754"/>
                      <a:gd name="connsiteY29" fmla="*/ 422732 h 899754"/>
                      <a:gd name="connsiteX30" fmla="*/ 310528 w 899754"/>
                      <a:gd name="connsiteY30" fmla="*/ 450490 h 899754"/>
                      <a:gd name="connsiteX31" fmla="*/ 254262 w 899754"/>
                      <a:gd name="connsiteY31" fmla="*/ 450490 h 899754"/>
                      <a:gd name="connsiteX32" fmla="*/ 254262 w 899754"/>
                      <a:gd name="connsiteY32" fmla="*/ 422732 h 899754"/>
                      <a:gd name="connsiteX33" fmla="*/ 226129 w 899754"/>
                      <a:gd name="connsiteY33" fmla="*/ 422732 h 899754"/>
                      <a:gd name="connsiteX34" fmla="*/ 197996 w 899754"/>
                      <a:gd name="connsiteY34" fmla="*/ 422732 h 899754"/>
                      <a:gd name="connsiteX35" fmla="*/ 197996 w 899754"/>
                      <a:gd name="connsiteY35" fmla="*/ 366136 h 899754"/>
                      <a:gd name="connsiteX36" fmla="*/ 226129 w 899754"/>
                      <a:gd name="connsiteY36" fmla="*/ 366136 h 899754"/>
                      <a:gd name="connsiteX37" fmla="*/ 254262 w 899754"/>
                      <a:gd name="connsiteY37" fmla="*/ 366136 h 899754"/>
                      <a:gd name="connsiteX38" fmla="*/ 310528 w 899754"/>
                      <a:gd name="connsiteY38" fmla="*/ 366136 h 899754"/>
                      <a:gd name="connsiteX39" fmla="*/ 338661 w 899754"/>
                      <a:gd name="connsiteY39" fmla="*/ 338017 h 899754"/>
                      <a:gd name="connsiteX40" fmla="*/ 310528 w 899754"/>
                      <a:gd name="connsiteY40" fmla="*/ 309899 h 899754"/>
                      <a:gd name="connsiteX41" fmla="*/ 254262 w 899754"/>
                      <a:gd name="connsiteY41" fmla="*/ 309899 h 899754"/>
                      <a:gd name="connsiteX42" fmla="*/ 169863 w 899754"/>
                      <a:gd name="connsiteY42" fmla="*/ 225545 h 899754"/>
                      <a:gd name="connsiteX43" fmla="*/ 254262 w 899754"/>
                      <a:gd name="connsiteY43" fmla="*/ 140831 h 899754"/>
                      <a:gd name="connsiteX44" fmla="*/ 280808 w 899754"/>
                      <a:gd name="connsiteY44" fmla="*/ 56089 h 899754"/>
                      <a:gd name="connsiteX45" fmla="*/ 56090 w 899754"/>
                      <a:gd name="connsiteY45" fmla="*/ 280807 h 899754"/>
                      <a:gd name="connsiteX46" fmla="*/ 280808 w 899754"/>
                      <a:gd name="connsiteY46" fmla="*/ 505526 h 899754"/>
                      <a:gd name="connsiteX47" fmla="*/ 505526 w 899754"/>
                      <a:gd name="connsiteY47" fmla="*/ 280807 h 899754"/>
                      <a:gd name="connsiteX48" fmla="*/ 280808 w 899754"/>
                      <a:gd name="connsiteY48" fmla="*/ 56089 h 899754"/>
                      <a:gd name="connsiteX49" fmla="*/ 619125 w 899754"/>
                      <a:gd name="connsiteY49" fmla="*/ 0 h 899754"/>
                      <a:gd name="connsiteX50" fmla="*/ 647152 w 899754"/>
                      <a:gd name="connsiteY50" fmla="*/ 0 h 899754"/>
                      <a:gd name="connsiteX51" fmla="*/ 899754 w 899754"/>
                      <a:gd name="connsiteY51" fmla="*/ 252602 h 899754"/>
                      <a:gd name="connsiteX52" fmla="*/ 899754 w 899754"/>
                      <a:gd name="connsiteY52" fmla="*/ 280628 h 899754"/>
                      <a:gd name="connsiteX53" fmla="*/ 787646 w 899754"/>
                      <a:gd name="connsiteY53" fmla="*/ 280628 h 899754"/>
                      <a:gd name="connsiteX54" fmla="*/ 787646 w 899754"/>
                      <a:gd name="connsiteY54" fmla="*/ 224575 h 899754"/>
                      <a:gd name="connsiteX55" fmla="*/ 841544 w 899754"/>
                      <a:gd name="connsiteY55" fmla="*/ 224575 h 899754"/>
                      <a:gd name="connsiteX56" fmla="*/ 647152 w 899754"/>
                      <a:gd name="connsiteY56" fmla="*/ 56054 h 899754"/>
                      <a:gd name="connsiteX57" fmla="*/ 619125 w 899754"/>
                      <a:gd name="connsiteY57" fmla="*/ 56054 h 899754"/>
                      <a:gd name="connsiteX58" fmla="*/ 280808 w 899754"/>
                      <a:gd name="connsiteY58" fmla="*/ 0 h 899754"/>
                      <a:gd name="connsiteX59" fmla="*/ 561616 w 899754"/>
                      <a:gd name="connsiteY59" fmla="*/ 280807 h 899754"/>
                      <a:gd name="connsiteX60" fmla="*/ 280808 w 899754"/>
                      <a:gd name="connsiteY60" fmla="*/ 561616 h 899754"/>
                      <a:gd name="connsiteX61" fmla="*/ 0 w 899754"/>
                      <a:gd name="connsiteY61" fmla="*/ 280807 h 899754"/>
                      <a:gd name="connsiteX62" fmla="*/ 280808 w 899754"/>
                      <a:gd name="connsiteY62" fmla="*/ 0 h 89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899754" h="899754">
                        <a:moveTo>
                          <a:pt x="0" y="619125"/>
                        </a:moveTo>
                        <a:lnTo>
                          <a:pt x="112108" y="619125"/>
                        </a:lnTo>
                        <a:lnTo>
                          <a:pt x="112108" y="675179"/>
                        </a:lnTo>
                        <a:lnTo>
                          <a:pt x="57850" y="675179"/>
                        </a:lnTo>
                        <a:cubicBezTo>
                          <a:pt x="71505" y="770399"/>
                          <a:pt x="153789" y="843700"/>
                          <a:pt x="252602" y="843700"/>
                        </a:cubicBezTo>
                        <a:lnTo>
                          <a:pt x="280629" y="843700"/>
                        </a:lnTo>
                        <a:lnTo>
                          <a:pt x="280629" y="899754"/>
                        </a:lnTo>
                        <a:lnTo>
                          <a:pt x="252602" y="899754"/>
                        </a:lnTo>
                        <a:cubicBezTo>
                          <a:pt x="113186" y="899754"/>
                          <a:pt x="0" y="786568"/>
                          <a:pt x="0" y="647152"/>
                        </a:cubicBezTo>
                        <a:close/>
                        <a:moveTo>
                          <a:pt x="618946" y="338138"/>
                        </a:moveTo>
                        <a:cubicBezTo>
                          <a:pt x="773911" y="338138"/>
                          <a:pt x="899754" y="463621"/>
                          <a:pt x="899754" y="618946"/>
                        </a:cubicBezTo>
                        <a:cubicBezTo>
                          <a:pt x="899754" y="773912"/>
                          <a:pt x="773911" y="899754"/>
                          <a:pt x="618946" y="899754"/>
                        </a:cubicBezTo>
                        <a:cubicBezTo>
                          <a:pt x="463980" y="899754"/>
                          <a:pt x="338138" y="773912"/>
                          <a:pt x="338138" y="618946"/>
                        </a:cubicBezTo>
                        <a:cubicBezTo>
                          <a:pt x="338138" y="607800"/>
                          <a:pt x="338857" y="596294"/>
                          <a:pt x="340295" y="585148"/>
                        </a:cubicBezTo>
                        <a:cubicBezTo>
                          <a:pt x="463980" y="561418"/>
                          <a:pt x="561778" y="463980"/>
                          <a:pt x="585148" y="340296"/>
                        </a:cubicBezTo>
                        <a:cubicBezTo>
                          <a:pt x="596294" y="339217"/>
                          <a:pt x="607440" y="338138"/>
                          <a:pt x="618946" y="338138"/>
                        </a:cubicBezTo>
                        <a:close/>
                        <a:moveTo>
                          <a:pt x="254262" y="112713"/>
                        </a:moveTo>
                        <a:lnTo>
                          <a:pt x="310528" y="112713"/>
                        </a:lnTo>
                        <a:lnTo>
                          <a:pt x="310528" y="140831"/>
                        </a:lnTo>
                        <a:lnTo>
                          <a:pt x="338661" y="140831"/>
                        </a:lnTo>
                        <a:lnTo>
                          <a:pt x="366794" y="140831"/>
                        </a:lnTo>
                        <a:lnTo>
                          <a:pt x="366794" y="197067"/>
                        </a:lnTo>
                        <a:lnTo>
                          <a:pt x="338661" y="197067"/>
                        </a:lnTo>
                        <a:lnTo>
                          <a:pt x="310528" y="197067"/>
                        </a:lnTo>
                        <a:lnTo>
                          <a:pt x="254262" y="197067"/>
                        </a:lnTo>
                        <a:cubicBezTo>
                          <a:pt x="238753" y="197067"/>
                          <a:pt x="226129" y="210044"/>
                          <a:pt x="226129" y="225545"/>
                        </a:cubicBezTo>
                        <a:cubicBezTo>
                          <a:pt x="226129" y="240686"/>
                          <a:pt x="238753" y="253663"/>
                          <a:pt x="254262" y="253663"/>
                        </a:cubicBezTo>
                        <a:lnTo>
                          <a:pt x="310528" y="253663"/>
                        </a:lnTo>
                        <a:cubicBezTo>
                          <a:pt x="357056" y="253663"/>
                          <a:pt x="394927" y="291514"/>
                          <a:pt x="394927" y="338017"/>
                        </a:cubicBezTo>
                        <a:cubicBezTo>
                          <a:pt x="394927" y="384521"/>
                          <a:pt x="357056" y="422732"/>
                          <a:pt x="310528" y="422732"/>
                        </a:cubicBezTo>
                        <a:lnTo>
                          <a:pt x="310528" y="450490"/>
                        </a:lnTo>
                        <a:lnTo>
                          <a:pt x="254262" y="450490"/>
                        </a:lnTo>
                        <a:lnTo>
                          <a:pt x="254262" y="422732"/>
                        </a:lnTo>
                        <a:lnTo>
                          <a:pt x="226129" y="422732"/>
                        </a:lnTo>
                        <a:lnTo>
                          <a:pt x="197996" y="422732"/>
                        </a:lnTo>
                        <a:lnTo>
                          <a:pt x="197996" y="366136"/>
                        </a:lnTo>
                        <a:lnTo>
                          <a:pt x="226129" y="366136"/>
                        </a:lnTo>
                        <a:lnTo>
                          <a:pt x="254262" y="366136"/>
                        </a:lnTo>
                        <a:lnTo>
                          <a:pt x="310528" y="366136"/>
                        </a:lnTo>
                        <a:cubicBezTo>
                          <a:pt x="326037" y="366136"/>
                          <a:pt x="338661" y="353519"/>
                          <a:pt x="338661" y="338017"/>
                        </a:cubicBezTo>
                        <a:cubicBezTo>
                          <a:pt x="338661" y="322516"/>
                          <a:pt x="326037" y="309899"/>
                          <a:pt x="310528" y="309899"/>
                        </a:cubicBezTo>
                        <a:lnTo>
                          <a:pt x="254262" y="309899"/>
                        </a:lnTo>
                        <a:cubicBezTo>
                          <a:pt x="207374" y="309899"/>
                          <a:pt x="169863" y="272048"/>
                          <a:pt x="169863" y="225545"/>
                        </a:cubicBezTo>
                        <a:cubicBezTo>
                          <a:pt x="169863" y="178682"/>
                          <a:pt x="207374" y="140831"/>
                          <a:pt x="254262" y="140831"/>
                        </a:cubicBezTo>
                        <a:close/>
                        <a:moveTo>
                          <a:pt x="280808" y="56089"/>
                        </a:moveTo>
                        <a:cubicBezTo>
                          <a:pt x="156763" y="56089"/>
                          <a:pt x="56090" y="156763"/>
                          <a:pt x="56090" y="280807"/>
                        </a:cubicBezTo>
                        <a:cubicBezTo>
                          <a:pt x="56090" y="404493"/>
                          <a:pt x="156763" y="505526"/>
                          <a:pt x="280808" y="505526"/>
                        </a:cubicBezTo>
                        <a:cubicBezTo>
                          <a:pt x="404493" y="505526"/>
                          <a:pt x="505526" y="404493"/>
                          <a:pt x="505526" y="280807"/>
                        </a:cubicBezTo>
                        <a:cubicBezTo>
                          <a:pt x="505526" y="156763"/>
                          <a:pt x="404493" y="56089"/>
                          <a:pt x="280808" y="56089"/>
                        </a:cubicBezTo>
                        <a:close/>
                        <a:moveTo>
                          <a:pt x="619125" y="0"/>
                        </a:moveTo>
                        <a:lnTo>
                          <a:pt x="647152" y="0"/>
                        </a:lnTo>
                        <a:cubicBezTo>
                          <a:pt x="786568" y="0"/>
                          <a:pt x="899754" y="113185"/>
                          <a:pt x="899754" y="252602"/>
                        </a:cubicBezTo>
                        <a:lnTo>
                          <a:pt x="899754" y="280628"/>
                        </a:lnTo>
                        <a:lnTo>
                          <a:pt x="787646" y="280628"/>
                        </a:lnTo>
                        <a:lnTo>
                          <a:pt x="787646" y="224575"/>
                        </a:lnTo>
                        <a:lnTo>
                          <a:pt x="841544" y="224575"/>
                        </a:lnTo>
                        <a:cubicBezTo>
                          <a:pt x="827890" y="129355"/>
                          <a:pt x="745965" y="56054"/>
                          <a:pt x="647152" y="56054"/>
                        </a:cubicBezTo>
                        <a:lnTo>
                          <a:pt x="619125" y="56054"/>
                        </a:lnTo>
                        <a:close/>
                        <a:moveTo>
                          <a:pt x="280808" y="0"/>
                        </a:moveTo>
                        <a:cubicBezTo>
                          <a:pt x="435773" y="0"/>
                          <a:pt x="561616" y="125482"/>
                          <a:pt x="561616" y="280807"/>
                        </a:cubicBezTo>
                        <a:cubicBezTo>
                          <a:pt x="561616" y="435774"/>
                          <a:pt x="435773" y="561616"/>
                          <a:pt x="280808" y="561616"/>
                        </a:cubicBezTo>
                        <a:cubicBezTo>
                          <a:pt x="125483" y="561616"/>
                          <a:pt x="0" y="435774"/>
                          <a:pt x="0" y="280807"/>
                        </a:cubicBezTo>
                        <a:cubicBezTo>
                          <a:pt x="0" y="125482"/>
                          <a:pt x="125483" y="0"/>
                          <a:pt x="280808" y="0"/>
                        </a:cubicBezTo>
                        <a:close/>
                      </a:path>
                    </a:pathLst>
                  </a:custGeom>
                  <a:solidFill>
                    <a:schemeClr val="bg1"/>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494949"/>
                      </a:solidFill>
                      <a:effectLst/>
                      <a:uLnTx/>
                      <a:uFillTx/>
                      <a:latin typeface="Lato Light" panose="020F0502020204030203" pitchFamily="34" charset="0"/>
                      <a:ea typeface="+mn-ea"/>
                      <a:cs typeface="+mn-cs"/>
                    </a:endParaRPr>
                  </a:p>
                </p:txBody>
              </p:sp>
              <p:sp>
                <p:nvSpPr>
                  <p:cNvPr id="32" name="TextBox 31">
                    <a:extLst>
                      <a:ext uri="{FF2B5EF4-FFF2-40B4-BE49-F238E27FC236}">
                        <a16:creationId xmlns:a16="http://schemas.microsoft.com/office/drawing/2014/main" id="{2D279AD0-E251-4136-B5DE-122C0C09BA43}"/>
                      </a:ext>
                    </a:extLst>
                  </p:cNvPr>
                  <p:cNvSpPr txBox="1"/>
                  <p:nvPr/>
                </p:nvSpPr>
                <p:spPr>
                  <a:xfrm>
                    <a:off x="1341654" y="6976032"/>
                    <a:ext cx="3968181" cy="65778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Montserrat SemiBold" panose="00000700000000000000" pitchFamily="2" charset="0"/>
                        <a:ea typeface="+mn-ea"/>
                        <a:cs typeface="Poppins" pitchFamily="2" charset="77"/>
                      </a:rPr>
                      <a:t>Design Integration</a:t>
                    </a:r>
                  </a:p>
                </p:txBody>
              </p:sp>
              <p:sp>
                <p:nvSpPr>
                  <p:cNvPr id="33" name="TextBox 32">
                    <a:extLst>
                      <a:ext uri="{FF2B5EF4-FFF2-40B4-BE49-F238E27FC236}">
                        <a16:creationId xmlns:a16="http://schemas.microsoft.com/office/drawing/2014/main" id="{E9C0BBC8-9A82-419C-A684-528A1026FD19}"/>
                      </a:ext>
                    </a:extLst>
                  </p:cNvPr>
                  <p:cNvSpPr txBox="1"/>
                  <p:nvPr/>
                </p:nvSpPr>
                <p:spPr>
                  <a:xfrm>
                    <a:off x="2567725" y="2616327"/>
                    <a:ext cx="3345590" cy="1041696"/>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Montserrat SemiBold" panose="00000700000000000000" pitchFamily="2" charset="0"/>
                        <a:ea typeface="+mn-ea"/>
                        <a:cs typeface="Poppins" pitchFamily="2" charset="77"/>
                      </a:rPr>
                      <a:t>Organizational Alignment</a:t>
                    </a:r>
                  </a:p>
                </p:txBody>
              </p:sp>
              <p:sp>
                <p:nvSpPr>
                  <p:cNvPr id="34" name="Freeform 11">
                    <a:extLst>
                      <a:ext uri="{FF2B5EF4-FFF2-40B4-BE49-F238E27FC236}">
                        <a16:creationId xmlns:a16="http://schemas.microsoft.com/office/drawing/2014/main" id="{78E81207-DA4C-4A04-AA65-270580A8B4D9}"/>
                      </a:ext>
                    </a:extLst>
                  </p:cNvPr>
                  <p:cNvSpPr>
                    <a:spLocks noChangeArrowheads="1"/>
                  </p:cNvSpPr>
                  <p:nvPr/>
                </p:nvSpPr>
                <p:spPr bwMode="auto">
                  <a:xfrm>
                    <a:off x="2870329" y="5595204"/>
                    <a:ext cx="1236618" cy="1236620"/>
                  </a:xfrm>
                  <a:custGeom>
                    <a:avLst/>
                    <a:gdLst>
                      <a:gd name="connsiteX0" fmla="*/ 0 w 899752"/>
                      <a:gd name="connsiteY0" fmla="*/ 590550 h 899753"/>
                      <a:gd name="connsiteX1" fmla="*/ 85362 w 899752"/>
                      <a:gd name="connsiteY1" fmla="*/ 590550 h 899753"/>
                      <a:gd name="connsiteX2" fmla="*/ 85362 w 899752"/>
                      <a:gd name="connsiteY2" fmla="*/ 899753 h 899753"/>
                      <a:gd name="connsiteX3" fmla="*/ 0 w 899752"/>
                      <a:gd name="connsiteY3" fmla="*/ 899753 h 899753"/>
                      <a:gd name="connsiteX4" fmla="*/ 337632 w 899752"/>
                      <a:gd name="connsiteY4" fmla="*/ 506773 h 899753"/>
                      <a:gd name="connsiteX5" fmla="*/ 534122 w 899752"/>
                      <a:gd name="connsiteY5" fmla="*/ 506773 h 899753"/>
                      <a:gd name="connsiteX6" fmla="*/ 534122 w 899752"/>
                      <a:gd name="connsiteY6" fmla="*/ 534861 h 899753"/>
                      <a:gd name="connsiteX7" fmla="*/ 421842 w 899752"/>
                      <a:gd name="connsiteY7" fmla="*/ 619126 h 899753"/>
                      <a:gd name="connsiteX8" fmla="*/ 393772 w 899752"/>
                      <a:gd name="connsiteY8" fmla="*/ 619126 h 899753"/>
                      <a:gd name="connsiteX9" fmla="*/ 393772 w 899752"/>
                      <a:gd name="connsiteY9" fmla="*/ 647214 h 899753"/>
                      <a:gd name="connsiteX10" fmla="*/ 466466 w 899752"/>
                      <a:gd name="connsiteY10" fmla="*/ 647214 h 899753"/>
                      <a:gd name="connsiteX11" fmla="*/ 590262 w 899752"/>
                      <a:gd name="connsiteY11" fmla="*/ 619126 h 899753"/>
                      <a:gd name="connsiteX12" fmla="*/ 711179 w 899752"/>
                      <a:gd name="connsiteY12" fmla="*/ 536662 h 899753"/>
                      <a:gd name="connsiteX13" fmla="*/ 822020 w 899752"/>
                      <a:gd name="connsiteY13" fmla="*/ 506773 h 899753"/>
                      <a:gd name="connsiteX14" fmla="*/ 899752 w 899752"/>
                      <a:gd name="connsiteY14" fmla="*/ 534861 h 899753"/>
                      <a:gd name="connsiteX15" fmla="*/ 635966 w 899752"/>
                      <a:gd name="connsiteY15" fmla="*/ 732558 h 899753"/>
                      <a:gd name="connsiteX16" fmla="*/ 470784 w 899752"/>
                      <a:gd name="connsiteY16" fmla="*/ 798097 h 899753"/>
                      <a:gd name="connsiteX17" fmla="*/ 187565 w 899752"/>
                      <a:gd name="connsiteY17" fmla="*/ 842030 h 899753"/>
                      <a:gd name="connsiteX18" fmla="*/ 150138 w 899752"/>
                      <a:gd name="connsiteY18" fmla="*/ 844190 h 899753"/>
                      <a:gd name="connsiteX19" fmla="*/ 112712 w 899752"/>
                      <a:gd name="connsiteY19" fmla="*/ 844190 h 899753"/>
                      <a:gd name="connsiteX20" fmla="*/ 112712 w 899752"/>
                      <a:gd name="connsiteY20" fmla="*/ 647214 h 899753"/>
                      <a:gd name="connsiteX21" fmla="*/ 168132 w 899752"/>
                      <a:gd name="connsiteY21" fmla="*/ 583475 h 899753"/>
                      <a:gd name="connsiteX22" fmla="*/ 337632 w 899752"/>
                      <a:gd name="connsiteY22" fmla="*/ 506773 h 899753"/>
                      <a:gd name="connsiteX23" fmla="*/ 563563 w 899752"/>
                      <a:gd name="connsiteY23" fmla="*/ 254000 h 899753"/>
                      <a:gd name="connsiteX24" fmla="*/ 675915 w 899752"/>
                      <a:gd name="connsiteY24" fmla="*/ 366353 h 899753"/>
                      <a:gd name="connsiteX25" fmla="*/ 563563 w 899752"/>
                      <a:gd name="connsiteY25" fmla="*/ 479065 h 899753"/>
                      <a:gd name="connsiteX26" fmla="*/ 450850 w 899752"/>
                      <a:gd name="connsiteY26" fmla="*/ 366353 h 899753"/>
                      <a:gd name="connsiteX27" fmla="*/ 563563 w 899752"/>
                      <a:gd name="connsiteY27" fmla="*/ 254000 h 899753"/>
                      <a:gd name="connsiteX28" fmla="*/ 703083 w 899752"/>
                      <a:gd name="connsiteY28" fmla="*/ 84138 h 899753"/>
                      <a:gd name="connsiteX29" fmla="*/ 787041 w 899752"/>
                      <a:gd name="connsiteY29" fmla="*/ 168708 h 899753"/>
                      <a:gd name="connsiteX30" fmla="*/ 703083 w 899752"/>
                      <a:gd name="connsiteY30" fmla="*/ 253639 h 899753"/>
                      <a:gd name="connsiteX31" fmla="*/ 619125 w 899752"/>
                      <a:gd name="connsiteY31" fmla="*/ 168708 h 899753"/>
                      <a:gd name="connsiteX32" fmla="*/ 703083 w 899752"/>
                      <a:gd name="connsiteY32" fmla="*/ 84138 h 899753"/>
                      <a:gd name="connsiteX33" fmla="*/ 562769 w 899752"/>
                      <a:gd name="connsiteY33" fmla="*/ 0 h 899753"/>
                      <a:gd name="connsiteX34" fmla="*/ 618766 w 899752"/>
                      <a:gd name="connsiteY34" fmla="*/ 56177 h 899753"/>
                      <a:gd name="connsiteX35" fmla="*/ 562769 w 899752"/>
                      <a:gd name="connsiteY35" fmla="*/ 112353 h 899753"/>
                      <a:gd name="connsiteX36" fmla="*/ 506412 w 899752"/>
                      <a:gd name="connsiteY36" fmla="*/ 56177 h 899753"/>
                      <a:gd name="connsiteX37" fmla="*/ 562769 w 899752"/>
                      <a:gd name="connsiteY37" fmla="*/ 0 h 89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99752" h="899753">
                        <a:moveTo>
                          <a:pt x="0" y="590550"/>
                        </a:moveTo>
                        <a:lnTo>
                          <a:pt x="85362" y="590550"/>
                        </a:lnTo>
                        <a:lnTo>
                          <a:pt x="85362" y="899753"/>
                        </a:lnTo>
                        <a:lnTo>
                          <a:pt x="0" y="899753"/>
                        </a:lnTo>
                        <a:close/>
                        <a:moveTo>
                          <a:pt x="337632" y="506773"/>
                        </a:moveTo>
                        <a:lnTo>
                          <a:pt x="534122" y="506773"/>
                        </a:lnTo>
                        <a:lnTo>
                          <a:pt x="534122" y="534861"/>
                        </a:lnTo>
                        <a:cubicBezTo>
                          <a:pt x="534122" y="597159"/>
                          <a:pt x="484100" y="619126"/>
                          <a:pt x="421842" y="619126"/>
                        </a:cubicBezTo>
                        <a:lnTo>
                          <a:pt x="393772" y="619126"/>
                        </a:lnTo>
                        <a:lnTo>
                          <a:pt x="393772" y="647214"/>
                        </a:lnTo>
                        <a:lnTo>
                          <a:pt x="466466" y="647214"/>
                        </a:lnTo>
                        <a:cubicBezTo>
                          <a:pt x="509651" y="647214"/>
                          <a:pt x="551756" y="637131"/>
                          <a:pt x="590262" y="619126"/>
                        </a:cubicBezTo>
                        <a:lnTo>
                          <a:pt x="711179" y="536662"/>
                        </a:lnTo>
                        <a:cubicBezTo>
                          <a:pt x="745727" y="517216"/>
                          <a:pt x="785313" y="506413"/>
                          <a:pt x="822020" y="506773"/>
                        </a:cubicBezTo>
                        <a:cubicBezTo>
                          <a:pt x="850810" y="506773"/>
                          <a:pt x="877800" y="512895"/>
                          <a:pt x="899752" y="534861"/>
                        </a:cubicBezTo>
                        <a:lnTo>
                          <a:pt x="635966" y="732558"/>
                        </a:lnTo>
                        <a:cubicBezTo>
                          <a:pt x="587743" y="768929"/>
                          <a:pt x="530884" y="791255"/>
                          <a:pt x="470784" y="798097"/>
                        </a:cubicBezTo>
                        <a:lnTo>
                          <a:pt x="187565" y="842030"/>
                        </a:lnTo>
                        <a:cubicBezTo>
                          <a:pt x="174970" y="843470"/>
                          <a:pt x="162734" y="844190"/>
                          <a:pt x="150138" y="844190"/>
                        </a:cubicBezTo>
                        <a:lnTo>
                          <a:pt x="112712" y="844190"/>
                        </a:lnTo>
                        <a:lnTo>
                          <a:pt x="112712" y="647214"/>
                        </a:lnTo>
                        <a:lnTo>
                          <a:pt x="168132" y="583475"/>
                        </a:lnTo>
                        <a:cubicBezTo>
                          <a:pt x="210957" y="534501"/>
                          <a:pt x="272495" y="506773"/>
                          <a:pt x="337632" y="506773"/>
                        </a:cubicBezTo>
                        <a:close/>
                        <a:moveTo>
                          <a:pt x="563563" y="254000"/>
                        </a:moveTo>
                        <a:cubicBezTo>
                          <a:pt x="625501" y="254000"/>
                          <a:pt x="675915" y="304055"/>
                          <a:pt x="675915" y="366353"/>
                        </a:cubicBezTo>
                        <a:cubicBezTo>
                          <a:pt x="675915" y="428651"/>
                          <a:pt x="625501" y="479065"/>
                          <a:pt x="563563" y="479065"/>
                        </a:cubicBezTo>
                        <a:cubicBezTo>
                          <a:pt x="501264" y="479065"/>
                          <a:pt x="450850" y="428651"/>
                          <a:pt x="450850" y="366353"/>
                        </a:cubicBezTo>
                        <a:cubicBezTo>
                          <a:pt x="450850" y="304055"/>
                          <a:pt x="501264" y="254000"/>
                          <a:pt x="563563" y="254000"/>
                        </a:cubicBezTo>
                        <a:close/>
                        <a:moveTo>
                          <a:pt x="703083" y="84138"/>
                        </a:moveTo>
                        <a:cubicBezTo>
                          <a:pt x="749368" y="84138"/>
                          <a:pt x="787041" y="122086"/>
                          <a:pt x="787041" y="168708"/>
                        </a:cubicBezTo>
                        <a:cubicBezTo>
                          <a:pt x="787041" y="215691"/>
                          <a:pt x="749368" y="253639"/>
                          <a:pt x="703083" y="253639"/>
                        </a:cubicBezTo>
                        <a:cubicBezTo>
                          <a:pt x="656799" y="253639"/>
                          <a:pt x="619125" y="215691"/>
                          <a:pt x="619125" y="168708"/>
                        </a:cubicBezTo>
                        <a:cubicBezTo>
                          <a:pt x="619125" y="122086"/>
                          <a:pt x="656799" y="84138"/>
                          <a:pt x="703083" y="84138"/>
                        </a:cubicBezTo>
                        <a:close/>
                        <a:moveTo>
                          <a:pt x="562769" y="0"/>
                        </a:moveTo>
                        <a:cubicBezTo>
                          <a:pt x="593639" y="0"/>
                          <a:pt x="618766" y="25208"/>
                          <a:pt x="618766" y="56177"/>
                        </a:cubicBezTo>
                        <a:cubicBezTo>
                          <a:pt x="618766" y="87146"/>
                          <a:pt x="593639" y="112353"/>
                          <a:pt x="562769" y="112353"/>
                        </a:cubicBezTo>
                        <a:cubicBezTo>
                          <a:pt x="531539" y="112353"/>
                          <a:pt x="506412" y="87146"/>
                          <a:pt x="506412" y="56177"/>
                        </a:cubicBezTo>
                        <a:cubicBezTo>
                          <a:pt x="506412" y="25208"/>
                          <a:pt x="531539" y="0"/>
                          <a:pt x="562769" y="0"/>
                        </a:cubicBezTo>
                        <a:close/>
                      </a:path>
                    </a:pathLst>
                  </a:custGeom>
                  <a:solidFill>
                    <a:schemeClr val="bg1"/>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494949"/>
                      </a:solidFill>
                      <a:effectLst/>
                      <a:uLnTx/>
                      <a:uFillTx/>
                      <a:latin typeface="Lato Light" panose="020F0502020204030203" pitchFamily="34" charset="0"/>
                      <a:ea typeface="+mn-ea"/>
                      <a:cs typeface="+mn-cs"/>
                    </a:endParaRPr>
                  </a:p>
                </p:txBody>
              </p:sp>
            </p:grpSp>
            <p:pic>
              <p:nvPicPr>
                <p:cNvPr id="25" name="Graphic 24" descr="Trophy">
                  <a:extLst>
                    <a:ext uri="{FF2B5EF4-FFF2-40B4-BE49-F238E27FC236}">
                      <a16:creationId xmlns:a16="http://schemas.microsoft.com/office/drawing/2014/main" id="{79377ECD-E836-450D-AE39-8DD6A7C23DE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190677" y="1987909"/>
                  <a:ext cx="918000" cy="918000"/>
                </a:xfrm>
                <a:custGeom>
                  <a:avLst/>
                  <a:gdLst>
                    <a:gd name="connsiteX0" fmla="*/ 1155399 w 2092006"/>
                    <a:gd name="connsiteY0" fmla="*/ 517268 h 2092006"/>
                    <a:gd name="connsiteX1" fmla="*/ 1211596 w 2092006"/>
                    <a:gd name="connsiteY1" fmla="*/ 573466 h 2092006"/>
                    <a:gd name="connsiteX2" fmla="*/ 1136349 w 2092006"/>
                    <a:gd name="connsiteY2" fmla="*/ 648713 h 2092006"/>
                    <a:gd name="connsiteX3" fmla="*/ 1079199 w 2092006"/>
                    <a:gd name="connsiteY3" fmla="*/ 591563 h 2092006"/>
                    <a:gd name="connsiteX4" fmla="*/ 983949 w 2092006"/>
                    <a:gd name="connsiteY4" fmla="*/ 686813 h 2092006"/>
                    <a:gd name="connsiteX5" fmla="*/ 926799 w 2092006"/>
                    <a:gd name="connsiteY5" fmla="*/ 629663 h 2092006"/>
                    <a:gd name="connsiteX6" fmla="*/ 754396 w 2092006"/>
                    <a:gd name="connsiteY6" fmla="*/ 802066 h 2092006"/>
                    <a:gd name="connsiteX7" fmla="*/ 794401 w 2092006"/>
                    <a:gd name="connsiteY7" fmla="*/ 842071 h 2092006"/>
                    <a:gd name="connsiteX8" fmla="*/ 926799 w 2092006"/>
                    <a:gd name="connsiteY8" fmla="*/ 709673 h 2092006"/>
                    <a:gd name="connsiteX9" fmla="*/ 983949 w 2092006"/>
                    <a:gd name="connsiteY9" fmla="*/ 766823 h 2092006"/>
                    <a:gd name="connsiteX10" fmla="*/ 1079199 w 2092006"/>
                    <a:gd name="connsiteY10" fmla="*/ 671573 h 2092006"/>
                    <a:gd name="connsiteX11" fmla="*/ 1136349 w 2092006"/>
                    <a:gd name="connsiteY11" fmla="*/ 728723 h 2092006"/>
                    <a:gd name="connsiteX12" fmla="*/ 1251601 w 2092006"/>
                    <a:gd name="connsiteY12" fmla="*/ 613470 h 2092006"/>
                    <a:gd name="connsiteX13" fmla="*/ 1307799 w 2092006"/>
                    <a:gd name="connsiteY13" fmla="*/ 669668 h 2092006"/>
                    <a:gd name="connsiteX14" fmla="*/ 1307799 w 2092006"/>
                    <a:gd name="connsiteY14" fmla="*/ 517268 h 2092006"/>
                    <a:gd name="connsiteX15" fmla="*/ 0 w 2092006"/>
                    <a:gd name="connsiteY15" fmla="*/ 0 h 2092006"/>
                    <a:gd name="connsiteX16" fmla="*/ 2092006 w 2092006"/>
                    <a:gd name="connsiteY16" fmla="*/ 0 h 2092006"/>
                    <a:gd name="connsiteX17" fmla="*/ 2092006 w 2092006"/>
                    <a:gd name="connsiteY17" fmla="*/ 2092006 h 2092006"/>
                    <a:gd name="connsiteX18" fmla="*/ 0 w 2092006"/>
                    <a:gd name="connsiteY18" fmla="*/ 2092006 h 209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92006" h="2092006">
                      <a:moveTo>
                        <a:pt x="1155399" y="517268"/>
                      </a:moveTo>
                      <a:lnTo>
                        <a:pt x="1211596" y="573466"/>
                      </a:lnTo>
                      <a:lnTo>
                        <a:pt x="1136349" y="648713"/>
                      </a:lnTo>
                      <a:lnTo>
                        <a:pt x="1079199" y="591563"/>
                      </a:lnTo>
                      <a:lnTo>
                        <a:pt x="983949" y="686813"/>
                      </a:lnTo>
                      <a:lnTo>
                        <a:pt x="926799" y="629663"/>
                      </a:lnTo>
                      <a:lnTo>
                        <a:pt x="754396" y="802066"/>
                      </a:lnTo>
                      <a:lnTo>
                        <a:pt x="794401" y="842071"/>
                      </a:lnTo>
                      <a:lnTo>
                        <a:pt x="926799" y="709673"/>
                      </a:lnTo>
                      <a:lnTo>
                        <a:pt x="983949" y="766823"/>
                      </a:lnTo>
                      <a:lnTo>
                        <a:pt x="1079199" y="671573"/>
                      </a:lnTo>
                      <a:lnTo>
                        <a:pt x="1136349" y="728723"/>
                      </a:lnTo>
                      <a:lnTo>
                        <a:pt x="1251601" y="613470"/>
                      </a:lnTo>
                      <a:lnTo>
                        <a:pt x="1307799" y="669668"/>
                      </a:lnTo>
                      <a:lnTo>
                        <a:pt x="1307799" y="517268"/>
                      </a:lnTo>
                      <a:close/>
                      <a:moveTo>
                        <a:pt x="0" y="0"/>
                      </a:moveTo>
                      <a:lnTo>
                        <a:pt x="2092006" y="0"/>
                      </a:lnTo>
                      <a:lnTo>
                        <a:pt x="2092006" y="2092006"/>
                      </a:lnTo>
                      <a:lnTo>
                        <a:pt x="0" y="2092006"/>
                      </a:lnTo>
                      <a:close/>
                    </a:path>
                  </a:pathLst>
                </a:custGeom>
              </p:spPr>
            </p:pic>
          </p:grpSp>
          <p:sp>
            <p:nvSpPr>
              <p:cNvPr id="22" name="TextBox 21">
                <a:extLst>
                  <a:ext uri="{FF2B5EF4-FFF2-40B4-BE49-F238E27FC236}">
                    <a16:creationId xmlns:a16="http://schemas.microsoft.com/office/drawing/2014/main" id="{8D93C138-A223-4E7E-ABE5-6DF498C98353}"/>
                  </a:ext>
                </a:extLst>
              </p:cNvPr>
              <p:cNvSpPr txBox="1"/>
              <p:nvPr/>
            </p:nvSpPr>
            <p:spPr>
              <a:xfrm>
                <a:off x="3083792" y="5386061"/>
                <a:ext cx="1123327" cy="461665"/>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Montserrat SemiBold" panose="00000700000000000000" pitchFamily="2" charset="0"/>
                    <a:ea typeface="+mn-ea"/>
                    <a:cs typeface="Poppins" pitchFamily="2" charset="77"/>
                  </a:rPr>
                  <a:t>Design Perspective</a:t>
                </a:r>
              </a:p>
            </p:txBody>
          </p:sp>
          <p:pic>
            <p:nvPicPr>
              <p:cNvPr id="23" name="Graphic 22" descr="Filter">
                <a:extLst>
                  <a:ext uri="{FF2B5EF4-FFF2-40B4-BE49-F238E27FC236}">
                    <a16:creationId xmlns:a16="http://schemas.microsoft.com/office/drawing/2014/main" id="{6936C37C-6E47-4181-B094-0F7E382BF0A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3902079" y="5056012"/>
                <a:ext cx="660098" cy="660098"/>
              </a:xfrm>
              <a:prstGeom prst="rect">
                <a:avLst/>
              </a:prstGeom>
            </p:spPr>
          </p:pic>
        </p:grpSp>
        <p:sp>
          <p:nvSpPr>
            <p:cNvPr id="15" name="TextBox 14">
              <a:extLst>
                <a:ext uri="{FF2B5EF4-FFF2-40B4-BE49-F238E27FC236}">
                  <a16:creationId xmlns:a16="http://schemas.microsoft.com/office/drawing/2014/main" id="{EE427D56-83B0-44B5-93D3-0998866FA2D9}"/>
                </a:ext>
              </a:extLst>
            </p:cNvPr>
            <p:cNvSpPr txBox="1"/>
            <p:nvPr/>
          </p:nvSpPr>
          <p:spPr>
            <a:xfrm>
              <a:off x="-51630" y="3807958"/>
              <a:ext cx="1689892" cy="283998"/>
            </a:xfrm>
            <a:prstGeom prst="rect">
              <a:avLst/>
            </a:prstGeom>
          </p:spPr>
          <p:txBody>
            <a:bodyPr vert="horz" wrap="square" lIns="0" tIns="6931" rIns="0" bIns="0" rtlCol="0">
              <a:spAutoFit/>
            </a:bodyPr>
            <a:lstStyle/>
            <a:p>
              <a:pPr marL="7701" marR="242975" algn="ctr">
                <a:spcBef>
                  <a:spcPts val="55"/>
                </a:spcBef>
              </a:pPr>
              <a:r>
                <a:rPr lang="en-US" spc="-30" dirty="0">
                  <a:solidFill>
                    <a:srgbClr val="C00000"/>
                  </a:solidFill>
                  <a:latin typeface="Montserrat SemiBold" panose="00000700000000000000" pitchFamily="2" charset="0"/>
                  <a:cs typeface="Arial Narrow"/>
                </a:rPr>
                <a:t>DELIVERY</a:t>
              </a:r>
              <a:endParaRPr lang="en-CA" spc="-30" dirty="0">
                <a:solidFill>
                  <a:srgbClr val="C00000"/>
                </a:solidFill>
                <a:latin typeface="Montserrat SemiBold" panose="00000700000000000000" pitchFamily="2" charset="0"/>
                <a:cs typeface="Arial Narrow"/>
              </a:endParaRPr>
            </a:p>
          </p:txBody>
        </p:sp>
        <p:sp>
          <p:nvSpPr>
            <p:cNvPr id="18" name="TextBox 17">
              <a:extLst>
                <a:ext uri="{FF2B5EF4-FFF2-40B4-BE49-F238E27FC236}">
                  <a16:creationId xmlns:a16="http://schemas.microsoft.com/office/drawing/2014/main" id="{30686441-53EC-4230-8D5E-F930C9F3AD50}"/>
                </a:ext>
              </a:extLst>
            </p:cNvPr>
            <p:cNvSpPr txBox="1"/>
            <p:nvPr/>
          </p:nvSpPr>
          <p:spPr>
            <a:xfrm>
              <a:off x="2730071" y="2024557"/>
              <a:ext cx="1724459" cy="283998"/>
            </a:xfrm>
            <a:prstGeom prst="rect">
              <a:avLst/>
            </a:prstGeom>
          </p:spPr>
          <p:txBody>
            <a:bodyPr vert="horz" wrap="square" lIns="0" tIns="6931" rIns="0" bIns="0" rtlCol="0">
              <a:spAutoFit/>
            </a:bodyPr>
            <a:lstStyle/>
            <a:p>
              <a:pPr marL="7701" marR="242975" algn="ctr">
                <a:spcBef>
                  <a:spcPts val="55"/>
                </a:spcBef>
              </a:pPr>
              <a:r>
                <a:rPr lang="en-US" spc="-30" dirty="0">
                  <a:solidFill>
                    <a:srgbClr val="C00000"/>
                  </a:solidFill>
                  <a:latin typeface="Montserrat SemiBold" panose="00000700000000000000" pitchFamily="2" charset="0"/>
                  <a:cs typeface="Arial Narrow"/>
                </a:rPr>
                <a:t>BUSINESS</a:t>
              </a:r>
              <a:endParaRPr lang="en-CA" spc="-30" dirty="0">
                <a:solidFill>
                  <a:srgbClr val="C00000"/>
                </a:solidFill>
                <a:latin typeface="Montserrat SemiBold" panose="00000700000000000000" pitchFamily="2" charset="0"/>
                <a:cs typeface="Arial Narrow"/>
              </a:endParaRPr>
            </a:p>
          </p:txBody>
        </p:sp>
        <p:sp>
          <p:nvSpPr>
            <p:cNvPr id="20" name="TextBox 19">
              <a:extLst>
                <a:ext uri="{FF2B5EF4-FFF2-40B4-BE49-F238E27FC236}">
                  <a16:creationId xmlns:a16="http://schemas.microsoft.com/office/drawing/2014/main" id="{21EE9C47-7A26-44E2-B687-616CD8C3F097}"/>
                </a:ext>
              </a:extLst>
            </p:cNvPr>
            <p:cNvSpPr txBox="1"/>
            <p:nvPr/>
          </p:nvSpPr>
          <p:spPr>
            <a:xfrm>
              <a:off x="827887" y="5768171"/>
              <a:ext cx="2372352" cy="560996"/>
            </a:xfrm>
            <a:prstGeom prst="rect">
              <a:avLst/>
            </a:prstGeom>
          </p:spPr>
          <p:txBody>
            <a:bodyPr vert="horz" wrap="square" lIns="0" tIns="6931" rIns="0" bIns="0" rtlCol="0">
              <a:spAutoFit/>
            </a:bodyPr>
            <a:lstStyle/>
            <a:p>
              <a:pPr marL="7701" marR="242975" algn="ctr">
                <a:spcBef>
                  <a:spcPts val="55"/>
                </a:spcBef>
              </a:pPr>
              <a:r>
                <a:rPr lang="en-US" spc="-30" dirty="0">
                  <a:solidFill>
                    <a:srgbClr val="C00000"/>
                  </a:solidFill>
                  <a:latin typeface="Montserrat SemiBold" panose="00000700000000000000" pitchFamily="2" charset="0"/>
                  <a:cs typeface="Arial Narrow"/>
                </a:rPr>
                <a:t>DESIGN UNDERSTANDING</a:t>
              </a:r>
              <a:endParaRPr lang="en-CA" spc="-30" dirty="0">
                <a:solidFill>
                  <a:srgbClr val="C00000"/>
                </a:solidFill>
                <a:latin typeface="Montserrat SemiBold" panose="00000700000000000000" pitchFamily="2" charset="0"/>
                <a:cs typeface="Arial Narrow"/>
              </a:endParaRPr>
            </a:p>
          </p:txBody>
        </p:sp>
      </p:grpSp>
      <p:sp>
        <p:nvSpPr>
          <p:cNvPr id="5" name="Rectangle 4">
            <a:extLst>
              <a:ext uri="{FF2B5EF4-FFF2-40B4-BE49-F238E27FC236}">
                <a16:creationId xmlns:a16="http://schemas.microsoft.com/office/drawing/2014/main" id="{A0A22269-A3E7-4D71-B9B2-E8EE4F4DC9F8}"/>
              </a:ext>
            </a:extLst>
          </p:cNvPr>
          <p:cNvSpPr/>
          <p:nvPr/>
        </p:nvSpPr>
        <p:spPr>
          <a:xfrm>
            <a:off x="8625556" y="4746627"/>
            <a:ext cx="3129484" cy="1477328"/>
          </a:xfrm>
          <a:prstGeom prst="rect">
            <a:avLst/>
          </a:prstGeom>
        </p:spPr>
        <p:txBody>
          <a:bodyPr wrap="square">
            <a:spAutoFit/>
          </a:bodyPr>
          <a:lstStyle/>
          <a:p>
            <a:pPr algn="ctr"/>
            <a:r>
              <a:rPr lang="en-US" spc="-30" dirty="0">
                <a:solidFill>
                  <a:schemeClr val="bg1"/>
                </a:solidFill>
                <a:latin typeface="Roboto" panose="02000000000000000000" pitchFamily="2" charset="0"/>
                <a:ea typeface="Roboto" panose="02000000000000000000" pitchFamily="2" charset="0"/>
                <a:cs typeface="Arial Narrow"/>
              </a:rPr>
              <a:t>Info-Tech’s approach to maturity leverages learnings from several organizations and maturity models established in the industry.</a:t>
            </a:r>
            <a:endParaRPr lang="en-CA" dirty="0">
              <a:solidFill>
                <a:schemeClr val="bg1"/>
              </a:solidFill>
              <a:latin typeface="Roboto Condensed Light" panose="02000000000000000000" pitchFamily="2" charset="0"/>
            </a:endParaRPr>
          </a:p>
        </p:txBody>
      </p:sp>
    </p:spTree>
    <p:extLst>
      <p:ext uri="{BB962C8B-B14F-4D97-AF65-F5344CB8AC3E}">
        <p14:creationId xmlns:p14="http://schemas.microsoft.com/office/powerpoint/2010/main" val="2713745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020DA-313C-45A9-A8FD-B6B1C2BE1C40}"/>
              </a:ext>
            </a:extLst>
          </p:cNvPr>
          <p:cNvSpPr>
            <a:spLocks noGrp="1"/>
          </p:cNvSpPr>
          <p:nvPr>
            <p:ph type="title"/>
          </p:nvPr>
        </p:nvSpPr>
        <p:spPr>
          <a:xfrm>
            <a:off x="354060" y="530021"/>
            <a:ext cx="5550351" cy="1130188"/>
          </a:xfrm>
        </p:spPr>
        <p:txBody>
          <a:bodyPr>
            <a:normAutofit/>
          </a:bodyPr>
          <a:lstStyle/>
          <a:p>
            <a:r>
              <a:rPr lang="en-US" dirty="0"/>
              <a:t>Why design adds to the bottom line</a:t>
            </a:r>
            <a:endParaRPr lang="en-CA" dirty="0"/>
          </a:p>
        </p:txBody>
      </p:sp>
      <p:grpSp>
        <p:nvGrpSpPr>
          <p:cNvPr id="7" name="Group 6">
            <a:extLst>
              <a:ext uri="{FF2B5EF4-FFF2-40B4-BE49-F238E27FC236}">
                <a16:creationId xmlns:a16="http://schemas.microsoft.com/office/drawing/2014/main" id="{D4FF3879-5444-4A71-9F43-BB2FF3765A1F}"/>
              </a:ext>
            </a:extLst>
          </p:cNvPr>
          <p:cNvGrpSpPr/>
          <p:nvPr/>
        </p:nvGrpSpPr>
        <p:grpSpPr>
          <a:xfrm>
            <a:off x="792905" y="1857491"/>
            <a:ext cx="4165338" cy="4250909"/>
            <a:chOff x="1314160" y="1993474"/>
            <a:chExt cx="4165338" cy="4250909"/>
          </a:xfrm>
        </p:grpSpPr>
        <p:sp>
          <p:nvSpPr>
            <p:cNvPr id="8" name="Cylinder 7">
              <a:extLst>
                <a:ext uri="{FF2B5EF4-FFF2-40B4-BE49-F238E27FC236}">
                  <a16:creationId xmlns:a16="http://schemas.microsoft.com/office/drawing/2014/main" id="{AF68AE10-9287-4696-945B-92A57627C83A}"/>
                </a:ext>
              </a:extLst>
            </p:cNvPr>
            <p:cNvSpPr/>
            <p:nvPr/>
          </p:nvSpPr>
          <p:spPr>
            <a:xfrm>
              <a:off x="2207675" y="5907961"/>
              <a:ext cx="2188469" cy="336422"/>
            </a:xfrm>
            <a:prstGeom prst="can">
              <a:avLst>
                <a:gd name="adj" fmla="val 50000"/>
              </a:avLst>
            </a:prstGeom>
            <a:solidFill>
              <a:srgbClr val="FFFFFF">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Roboto Condensed Light" panose="02000000000000000000" pitchFamily="2" charset="0"/>
                <a:ea typeface="+mn-ea"/>
                <a:cs typeface="+mn-cs"/>
              </a:endParaRPr>
            </a:p>
          </p:txBody>
        </p:sp>
        <p:sp>
          <p:nvSpPr>
            <p:cNvPr id="9" name="Cylinder 8">
              <a:extLst>
                <a:ext uri="{FF2B5EF4-FFF2-40B4-BE49-F238E27FC236}">
                  <a16:creationId xmlns:a16="http://schemas.microsoft.com/office/drawing/2014/main" id="{674B19A7-8100-4A54-AB52-278CFD6B5800}"/>
                </a:ext>
              </a:extLst>
            </p:cNvPr>
            <p:cNvSpPr/>
            <p:nvPr/>
          </p:nvSpPr>
          <p:spPr>
            <a:xfrm>
              <a:off x="3156242" y="2082478"/>
              <a:ext cx="291333" cy="3939937"/>
            </a:xfrm>
            <a:prstGeom prst="can">
              <a:avLst/>
            </a:prstGeom>
            <a:gradFill>
              <a:gsLst>
                <a:gs pos="6000">
                  <a:srgbClr val="AAAAAA"/>
                </a:gs>
                <a:gs pos="53000">
                  <a:srgbClr val="FFFFFF">
                    <a:lumMod val="95000"/>
                  </a:srgbClr>
                </a:gs>
                <a:gs pos="100000">
                  <a:srgbClr val="AAAAAA"/>
                </a:gs>
              </a:gsLst>
              <a:lin ang="0" scaled="0"/>
            </a:gradFill>
            <a:ln w="12700" cap="flat" cmpd="sng" algn="ctr">
              <a:solidFill>
                <a:srgbClr val="FFFFFF">
                  <a:lumMod val="6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Roboto Condensed Light" panose="02000000000000000000" pitchFamily="2" charset="0"/>
                <a:ea typeface="+mn-ea"/>
                <a:cs typeface="+mn-cs"/>
              </a:endParaRPr>
            </a:p>
          </p:txBody>
        </p:sp>
        <p:sp>
          <p:nvSpPr>
            <p:cNvPr id="10" name="Cylinder 9">
              <a:extLst>
                <a:ext uri="{FF2B5EF4-FFF2-40B4-BE49-F238E27FC236}">
                  <a16:creationId xmlns:a16="http://schemas.microsoft.com/office/drawing/2014/main" id="{A0369092-2FED-4AA7-8CF6-04095E897214}"/>
                </a:ext>
              </a:extLst>
            </p:cNvPr>
            <p:cNvSpPr/>
            <p:nvPr/>
          </p:nvSpPr>
          <p:spPr>
            <a:xfrm rot="4320443">
              <a:off x="3308539" y="688241"/>
              <a:ext cx="118227" cy="3939937"/>
            </a:xfrm>
            <a:prstGeom prst="can">
              <a:avLst/>
            </a:prstGeom>
            <a:gradFill>
              <a:gsLst>
                <a:gs pos="6000">
                  <a:srgbClr val="AAAAAA"/>
                </a:gs>
                <a:gs pos="53000">
                  <a:srgbClr val="FFFFFF">
                    <a:lumMod val="95000"/>
                  </a:srgbClr>
                </a:gs>
                <a:gs pos="100000">
                  <a:srgbClr val="AAAAAA"/>
                </a:gs>
              </a:gsLst>
              <a:lin ang="0" scaled="0"/>
            </a:gradFill>
            <a:ln w="12700" cap="flat" cmpd="sng" algn="ctr">
              <a:solidFill>
                <a:srgbClr val="FFFFFF">
                  <a:lumMod val="6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Roboto Condensed Light" panose="02000000000000000000" pitchFamily="2" charset="0"/>
                <a:ea typeface="+mn-ea"/>
                <a:cs typeface="+mn-cs"/>
              </a:endParaRPr>
            </a:p>
          </p:txBody>
        </p:sp>
        <p:sp>
          <p:nvSpPr>
            <p:cNvPr id="13" name="Oval 12">
              <a:extLst>
                <a:ext uri="{FF2B5EF4-FFF2-40B4-BE49-F238E27FC236}">
                  <a16:creationId xmlns:a16="http://schemas.microsoft.com/office/drawing/2014/main" id="{EB9B8DF6-10B7-4EA9-83D6-E8D68EA7139A}"/>
                </a:ext>
              </a:extLst>
            </p:cNvPr>
            <p:cNvSpPr/>
            <p:nvPr/>
          </p:nvSpPr>
          <p:spPr>
            <a:xfrm>
              <a:off x="1314160" y="3991549"/>
              <a:ext cx="1033540" cy="1033540"/>
            </a:xfrm>
            <a:prstGeom prst="ellipse">
              <a:avLst/>
            </a:prstGeom>
            <a:solidFill>
              <a:srgbClr val="08204D">
                <a:lumMod val="50000"/>
                <a:lumOff val="50000"/>
              </a:srgbClr>
            </a:solidFill>
            <a:ln w="12700" cap="flat" cmpd="sng" algn="ctr">
              <a:solidFill>
                <a:srgbClr val="18526A"/>
              </a:solidFill>
              <a:prstDash val="solid"/>
              <a:miter lim="800000"/>
            </a:ln>
            <a:effectLst/>
            <a:scene3d>
              <a:camera prst="perspectiveRelaxed">
                <a:rot lat="16773598" lon="0" rev="0"/>
              </a:camera>
              <a:lightRig rig="threePt" dir="t"/>
            </a:scene3d>
            <a:sp3d>
              <a:bevelT h="152400" prst="slop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Roboto Condensed Light" panose="02000000000000000000" pitchFamily="2" charset="0"/>
                <a:ea typeface="+mn-ea"/>
                <a:cs typeface="+mn-cs"/>
              </a:endParaRPr>
            </a:p>
          </p:txBody>
        </p:sp>
        <p:sp>
          <p:nvSpPr>
            <p:cNvPr id="14" name="Oval 13">
              <a:extLst>
                <a:ext uri="{FF2B5EF4-FFF2-40B4-BE49-F238E27FC236}">
                  <a16:creationId xmlns:a16="http://schemas.microsoft.com/office/drawing/2014/main" id="{62AB2713-2E4C-401C-BB03-F33C91526D4E}"/>
                </a:ext>
              </a:extLst>
            </p:cNvPr>
            <p:cNvSpPr/>
            <p:nvPr/>
          </p:nvSpPr>
          <p:spPr>
            <a:xfrm>
              <a:off x="3043780" y="2403639"/>
              <a:ext cx="471683" cy="471683"/>
            </a:xfrm>
            <a:prstGeom prst="ellipse">
              <a:avLst/>
            </a:prstGeom>
            <a:solidFill>
              <a:srgbClr val="DDDEDD">
                <a:lumMod val="25000"/>
              </a:srgbClr>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Roboto Condensed Light" panose="02000000000000000000" pitchFamily="2" charset="0"/>
                <a:ea typeface="+mn-ea"/>
                <a:cs typeface="+mn-cs"/>
              </a:endParaRPr>
            </a:p>
          </p:txBody>
        </p:sp>
        <p:grpSp>
          <p:nvGrpSpPr>
            <p:cNvPr id="6" name="Group 5">
              <a:extLst>
                <a:ext uri="{FF2B5EF4-FFF2-40B4-BE49-F238E27FC236}">
                  <a16:creationId xmlns:a16="http://schemas.microsoft.com/office/drawing/2014/main" id="{83F25107-7DE0-434C-8813-DE45171B8519}"/>
                </a:ext>
              </a:extLst>
            </p:cNvPr>
            <p:cNvGrpSpPr/>
            <p:nvPr/>
          </p:nvGrpSpPr>
          <p:grpSpPr>
            <a:xfrm>
              <a:off x="4445958" y="1993474"/>
              <a:ext cx="1033540" cy="1947144"/>
              <a:chOff x="4474239" y="1993474"/>
              <a:chExt cx="1033540" cy="1947144"/>
            </a:xfrm>
          </p:grpSpPr>
          <p:sp>
            <p:nvSpPr>
              <p:cNvPr id="11" name="Oval 10">
                <a:extLst>
                  <a:ext uri="{FF2B5EF4-FFF2-40B4-BE49-F238E27FC236}">
                    <a16:creationId xmlns:a16="http://schemas.microsoft.com/office/drawing/2014/main" id="{BCBFD448-6A5A-491D-8961-A832117C70EA}"/>
                  </a:ext>
                </a:extLst>
              </p:cNvPr>
              <p:cNvSpPr/>
              <p:nvPr/>
            </p:nvSpPr>
            <p:spPr>
              <a:xfrm>
                <a:off x="4474239" y="2907078"/>
                <a:ext cx="1033540" cy="1033540"/>
              </a:xfrm>
              <a:prstGeom prst="ellipse">
                <a:avLst/>
              </a:prstGeom>
              <a:solidFill>
                <a:srgbClr val="FF0000"/>
              </a:solidFill>
              <a:ln w="12700" cap="flat" cmpd="sng" algn="ctr">
                <a:solidFill>
                  <a:srgbClr val="C00000"/>
                </a:solidFill>
                <a:prstDash val="solid"/>
                <a:miter lim="800000"/>
              </a:ln>
              <a:effectLst/>
              <a:scene3d>
                <a:camera prst="perspectiveRelaxed">
                  <a:rot lat="16773598" lon="0" rev="0"/>
                </a:camera>
                <a:lightRig rig="threePt" dir="t"/>
              </a:scene3d>
              <a:sp3d>
                <a:bevelT h="152400" prst="slop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Roboto Condensed Light" panose="02000000000000000000" pitchFamily="2" charset="0"/>
                  <a:ea typeface="+mn-ea"/>
                  <a:cs typeface="+mn-cs"/>
                </a:endParaRPr>
              </a:p>
            </p:txBody>
          </p:sp>
          <p:grpSp>
            <p:nvGrpSpPr>
              <p:cNvPr id="4" name="Group 3">
                <a:extLst>
                  <a:ext uri="{FF2B5EF4-FFF2-40B4-BE49-F238E27FC236}">
                    <a16:creationId xmlns:a16="http://schemas.microsoft.com/office/drawing/2014/main" id="{2A7864E8-A146-4191-B6D8-7208670FA140}"/>
                  </a:ext>
                </a:extLst>
              </p:cNvPr>
              <p:cNvGrpSpPr/>
              <p:nvPr/>
            </p:nvGrpSpPr>
            <p:grpSpPr>
              <a:xfrm>
                <a:off x="4773291" y="1993474"/>
                <a:ext cx="425012" cy="1512159"/>
                <a:chOff x="4773291" y="1993474"/>
                <a:chExt cx="425012" cy="1512159"/>
              </a:xfrm>
            </p:grpSpPr>
            <p:grpSp>
              <p:nvGrpSpPr>
                <p:cNvPr id="12" name="Group 11">
                  <a:extLst>
                    <a:ext uri="{FF2B5EF4-FFF2-40B4-BE49-F238E27FC236}">
                      <a16:creationId xmlns:a16="http://schemas.microsoft.com/office/drawing/2014/main" id="{5C1D9396-0799-47EC-90FF-7B560B5DA224}"/>
                    </a:ext>
                  </a:extLst>
                </p:cNvPr>
                <p:cNvGrpSpPr/>
                <p:nvPr/>
              </p:nvGrpSpPr>
              <p:grpSpPr>
                <a:xfrm>
                  <a:off x="4773291" y="2087023"/>
                  <a:ext cx="425012" cy="1418610"/>
                  <a:chOff x="10078102" y="2163455"/>
                  <a:chExt cx="583614" cy="1947992"/>
                </a:xfrm>
              </p:grpSpPr>
              <p:sp>
                <p:nvSpPr>
                  <p:cNvPr id="21" name="Cylinder 20">
                    <a:extLst>
                      <a:ext uri="{FF2B5EF4-FFF2-40B4-BE49-F238E27FC236}">
                        <a16:creationId xmlns:a16="http://schemas.microsoft.com/office/drawing/2014/main" id="{5534B3FF-96FE-45E8-B961-750105E1325D}"/>
                      </a:ext>
                    </a:extLst>
                  </p:cNvPr>
                  <p:cNvSpPr/>
                  <p:nvPr/>
                </p:nvSpPr>
                <p:spPr>
                  <a:xfrm rot="925397">
                    <a:off x="10078102" y="2200783"/>
                    <a:ext cx="45719" cy="1910664"/>
                  </a:xfrm>
                  <a:prstGeom prst="can">
                    <a:avLst/>
                  </a:prstGeom>
                  <a:solidFill>
                    <a:srgbClr val="DDDEDD">
                      <a:lumMod val="1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Roboto Condensed Light" panose="02000000000000000000" pitchFamily="2" charset="0"/>
                      <a:ea typeface="+mn-ea"/>
                      <a:cs typeface="+mn-cs"/>
                    </a:endParaRPr>
                  </a:p>
                </p:txBody>
              </p:sp>
              <p:sp>
                <p:nvSpPr>
                  <p:cNvPr id="22" name="Cylinder 21">
                    <a:extLst>
                      <a:ext uri="{FF2B5EF4-FFF2-40B4-BE49-F238E27FC236}">
                        <a16:creationId xmlns:a16="http://schemas.microsoft.com/office/drawing/2014/main" id="{ED607700-423A-4422-A3B5-232923D67480}"/>
                      </a:ext>
                    </a:extLst>
                  </p:cNvPr>
                  <p:cNvSpPr/>
                  <p:nvPr/>
                </p:nvSpPr>
                <p:spPr>
                  <a:xfrm rot="20582582" flipH="1">
                    <a:off x="10615997" y="2163455"/>
                    <a:ext cx="45719" cy="1910664"/>
                  </a:xfrm>
                  <a:prstGeom prst="can">
                    <a:avLst/>
                  </a:prstGeom>
                  <a:solidFill>
                    <a:srgbClr val="DDDEDD">
                      <a:lumMod val="1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Roboto Condensed Light" panose="02000000000000000000" pitchFamily="2" charset="0"/>
                      <a:ea typeface="+mn-ea"/>
                      <a:cs typeface="+mn-cs"/>
                    </a:endParaRPr>
                  </a:p>
                </p:txBody>
              </p:sp>
            </p:grpSp>
            <p:sp>
              <p:nvSpPr>
                <p:cNvPr id="15" name="Oval 14">
                  <a:extLst>
                    <a:ext uri="{FF2B5EF4-FFF2-40B4-BE49-F238E27FC236}">
                      <a16:creationId xmlns:a16="http://schemas.microsoft.com/office/drawing/2014/main" id="{24635442-4EDD-4A15-B6B9-03A414C860CA}"/>
                    </a:ext>
                  </a:extLst>
                </p:cNvPr>
                <p:cNvSpPr/>
                <p:nvPr/>
              </p:nvSpPr>
              <p:spPr>
                <a:xfrm>
                  <a:off x="4822789" y="1993474"/>
                  <a:ext cx="326016" cy="326016"/>
                </a:xfrm>
                <a:prstGeom prst="ellipse">
                  <a:avLst/>
                </a:prstGeom>
                <a:solidFill>
                  <a:srgbClr val="DDDEDD">
                    <a:lumMod val="25000"/>
                  </a:srgbClr>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Roboto Condensed Light" panose="02000000000000000000" pitchFamily="2" charset="0"/>
                    <a:ea typeface="+mn-ea"/>
                    <a:cs typeface="+mn-cs"/>
                  </a:endParaRPr>
                </a:p>
              </p:txBody>
            </p:sp>
          </p:grpSp>
        </p:grpSp>
        <p:grpSp>
          <p:nvGrpSpPr>
            <p:cNvPr id="16" name="Group 15">
              <a:extLst>
                <a:ext uri="{FF2B5EF4-FFF2-40B4-BE49-F238E27FC236}">
                  <a16:creationId xmlns:a16="http://schemas.microsoft.com/office/drawing/2014/main" id="{D8DA934C-23DF-423B-A962-17775C945B0A}"/>
                </a:ext>
              </a:extLst>
            </p:cNvPr>
            <p:cNvGrpSpPr/>
            <p:nvPr/>
          </p:nvGrpSpPr>
          <p:grpSpPr>
            <a:xfrm>
              <a:off x="1560472" y="3065415"/>
              <a:ext cx="425012" cy="1512159"/>
              <a:chOff x="5724615" y="328066"/>
              <a:chExt cx="583614" cy="2076450"/>
            </a:xfrm>
          </p:grpSpPr>
          <p:grpSp>
            <p:nvGrpSpPr>
              <p:cNvPr id="17" name="Group 16">
                <a:extLst>
                  <a:ext uri="{FF2B5EF4-FFF2-40B4-BE49-F238E27FC236}">
                    <a16:creationId xmlns:a16="http://schemas.microsoft.com/office/drawing/2014/main" id="{667A8245-97F8-41E2-B056-7ABA74D6D1ED}"/>
                  </a:ext>
                </a:extLst>
              </p:cNvPr>
              <p:cNvGrpSpPr/>
              <p:nvPr/>
            </p:nvGrpSpPr>
            <p:grpSpPr>
              <a:xfrm>
                <a:off x="5724615" y="456524"/>
                <a:ext cx="583614" cy="1947992"/>
                <a:chOff x="10078102" y="2163455"/>
                <a:chExt cx="583614" cy="1947992"/>
              </a:xfrm>
            </p:grpSpPr>
            <p:sp>
              <p:nvSpPr>
                <p:cNvPr id="19" name="Cylinder 18">
                  <a:extLst>
                    <a:ext uri="{FF2B5EF4-FFF2-40B4-BE49-F238E27FC236}">
                      <a16:creationId xmlns:a16="http://schemas.microsoft.com/office/drawing/2014/main" id="{3B2C4069-05CB-4A6D-9718-80831F224CA4}"/>
                    </a:ext>
                  </a:extLst>
                </p:cNvPr>
                <p:cNvSpPr/>
                <p:nvPr/>
              </p:nvSpPr>
              <p:spPr>
                <a:xfrm rot="925397">
                  <a:off x="10078102" y="2200783"/>
                  <a:ext cx="45719" cy="1910664"/>
                </a:xfrm>
                <a:prstGeom prst="can">
                  <a:avLst/>
                </a:prstGeom>
                <a:solidFill>
                  <a:srgbClr val="DDDEDD">
                    <a:lumMod val="1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Roboto Condensed Light" panose="02000000000000000000" pitchFamily="2" charset="0"/>
                    <a:ea typeface="+mn-ea"/>
                    <a:cs typeface="+mn-cs"/>
                  </a:endParaRPr>
                </a:p>
              </p:txBody>
            </p:sp>
            <p:sp>
              <p:nvSpPr>
                <p:cNvPr id="20" name="Cylinder 19">
                  <a:extLst>
                    <a:ext uri="{FF2B5EF4-FFF2-40B4-BE49-F238E27FC236}">
                      <a16:creationId xmlns:a16="http://schemas.microsoft.com/office/drawing/2014/main" id="{724ABD0F-1D3A-4F48-B9AC-8186780DD138}"/>
                    </a:ext>
                  </a:extLst>
                </p:cNvPr>
                <p:cNvSpPr/>
                <p:nvPr/>
              </p:nvSpPr>
              <p:spPr>
                <a:xfrm rot="20582582" flipH="1">
                  <a:off x="10615997" y="2163455"/>
                  <a:ext cx="45719" cy="1910664"/>
                </a:xfrm>
                <a:prstGeom prst="can">
                  <a:avLst/>
                </a:prstGeom>
                <a:solidFill>
                  <a:srgbClr val="DDDEDD">
                    <a:lumMod val="1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Roboto Condensed Light" panose="02000000000000000000" pitchFamily="2" charset="0"/>
                    <a:ea typeface="+mn-ea"/>
                    <a:cs typeface="+mn-cs"/>
                  </a:endParaRPr>
                </a:p>
              </p:txBody>
            </p:sp>
          </p:grpSp>
          <p:sp>
            <p:nvSpPr>
              <p:cNvPr id="18" name="Oval 17">
                <a:extLst>
                  <a:ext uri="{FF2B5EF4-FFF2-40B4-BE49-F238E27FC236}">
                    <a16:creationId xmlns:a16="http://schemas.microsoft.com/office/drawing/2014/main" id="{72E064C0-30C9-45A8-A348-8BA0893263D7}"/>
                  </a:ext>
                </a:extLst>
              </p:cNvPr>
              <p:cNvSpPr/>
              <p:nvPr/>
            </p:nvSpPr>
            <p:spPr>
              <a:xfrm>
                <a:off x="5792585" y="328066"/>
                <a:ext cx="447675" cy="447675"/>
              </a:xfrm>
              <a:prstGeom prst="ellipse">
                <a:avLst/>
              </a:prstGeom>
              <a:solidFill>
                <a:srgbClr val="DDDEDD">
                  <a:lumMod val="25000"/>
                </a:srgbClr>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Roboto Condensed Light" panose="02000000000000000000" pitchFamily="2" charset="0"/>
                  <a:ea typeface="+mn-ea"/>
                  <a:cs typeface="+mn-cs"/>
                </a:endParaRPr>
              </a:p>
            </p:txBody>
          </p:sp>
        </p:grpSp>
        <p:sp>
          <p:nvSpPr>
            <p:cNvPr id="23" name="TextBox 22">
              <a:extLst>
                <a:ext uri="{FF2B5EF4-FFF2-40B4-BE49-F238E27FC236}">
                  <a16:creationId xmlns:a16="http://schemas.microsoft.com/office/drawing/2014/main" id="{6B78AEC3-3E31-4336-A979-7B2354F23F12}"/>
                </a:ext>
              </a:extLst>
            </p:cNvPr>
            <p:cNvSpPr txBox="1"/>
            <p:nvPr/>
          </p:nvSpPr>
          <p:spPr>
            <a:xfrm>
              <a:off x="1388266" y="4817480"/>
              <a:ext cx="1054229" cy="376331"/>
            </a:xfrm>
            <a:prstGeom prst="rect">
              <a:avLst/>
            </a:prstGeom>
          </p:spPr>
          <p:txBody>
            <a:bodyPr vert="horz" wrap="square" lIns="0" tIns="6931" rIns="0" bIns="0" rtlCol="0">
              <a:spAutoFit/>
            </a:bodyPr>
            <a:lstStyle/>
            <a:p>
              <a:pPr marL="7701" marR="242975" algn="just">
                <a:spcBef>
                  <a:spcPts val="55"/>
                </a:spcBef>
              </a:pPr>
              <a:r>
                <a:rPr lang="en-US" sz="1200" b="1" spc="-30" dirty="0">
                  <a:solidFill>
                    <a:srgbClr val="464646"/>
                  </a:solidFill>
                  <a:latin typeface="Roboto Condensed Light" panose="02000000000000000000" pitchFamily="2" charset="0"/>
                  <a:cs typeface="Arial Narrow"/>
                </a:rPr>
                <a:t>Other S&amp;P 500 Companies</a:t>
              </a:r>
              <a:endParaRPr lang="en-CA" sz="1200" b="1" spc="-30" dirty="0">
                <a:solidFill>
                  <a:srgbClr val="464646"/>
                </a:solidFill>
                <a:latin typeface="Roboto Condensed Light" panose="02000000000000000000" pitchFamily="2" charset="0"/>
                <a:cs typeface="Arial Narrow"/>
              </a:endParaRPr>
            </a:p>
          </p:txBody>
        </p:sp>
        <p:sp>
          <p:nvSpPr>
            <p:cNvPr id="25" name="Rectangle: Rounded Corners 24">
              <a:extLst>
                <a:ext uri="{FF2B5EF4-FFF2-40B4-BE49-F238E27FC236}">
                  <a16:creationId xmlns:a16="http://schemas.microsoft.com/office/drawing/2014/main" id="{2BFB8734-8FC8-42D7-B16C-3C62CF79716B}"/>
                </a:ext>
              </a:extLst>
            </p:cNvPr>
            <p:cNvSpPr/>
            <p:nvPr/>
          </p:nvSpPr>
          <p:spPr>
            <a:xfrm>
              <a:off x="2955077" y="5437128"/>
              <a:ext cx="1641907" cy="538833"/>
            </a:xfrm>
            <a:prstGeom prst="roundRect">
              <a:avLst/>
            </a:prstGeom>
            <a:scene3d>
              <a:camera prst="perspectiveContrastingRightFacing"/>
              <a:lightRig rig="threePt" dir="t"/>
            </a:scene3d>
            <a:sp3d extrusionH="152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Montserrat SemiBold" panose="00000700000000000000" pitchFamily="2" charset="0"/>
                </a:rPr>
                <a:t>+ 211%</a:t>
              </a:r>
              <a:endParaRPr lang="en-CA" sz="3200" dirty="0">
                <a:latin typeface="Montserrat SemiBold" panose="00000700000000000000" pitchFamily="2" charset="0"/>
              </a:endParaRPr>
            </a:p>
          </p:txBody>
        </p:sp>
      </p:grpSp>
      <p:sp>
        <p:nvSpPr>
          <p:cNvPr id="26" name="TextBox 25">
            <a:extLst>
              <a:ext uri="{FF2B5EF4-FFF2-40B4-BE49-F238E27FC236}">
                <a16:creationId xmlns:a16="http://schemas.microsoft.com/office/drawing/2014/main" id="{6DBD1C99-B293-4427-9867-E47E6FB7B4B1}"/>
              </a:ext>
            </a:extLst>
          </p:cNvPr>
          <p:cNvSpPr txBox="1"/>
          <p:nvPr/>
        </p:nvSpPr>
        <p:spPr>
          <a:xfrm>
            <a:off x="5059434" y="2360312"/>
            <a:ext cx="2827611" cy="1051925"/>
          </a:xfrm>
          <a:prstGeom prst="rect">
            <a:avLst/>
          </a:prstGeom>
        </p:spPr>
        <p:txBody>
          <a:bodyPr vert="horz" wrap="square" lIns="0" tIns="6931" rIns="0" bIns="0" numCol="2" rtlCol="0">
            <a:noAutofit/>
          </a:bodyPr>
          <a:lstStyle/>
          <a:p>
            <a:pPr marL="179151" marR="242975" lvl="0" indent="-171450" algn="l" defTabSz="914400" rtl="0" eaLnBrk="1" fontAlgn="auto" latinLnBrk="0" hangingPunct="1">
              <a:lnSpc>
                <a:spcPct val="100000"/>
              </a:lnSpc>
              <a:spcBef>
                <a:spcPts val="55"/>
              </a:spcBef>
              <a:spcAft>
                <a:spcPts val="0"/>
              </a:spcAft>
              <a:buClrTx/>
              <a:buSzTx/>
              <a:buFont typeface="Arial" panose="020B0604020202020204" pitchFamily="34" charset="0"/>
              <a:buChar char="•"/>
              <a:tabLst/>
              <a:defRPr/>
            </a:pPr>
            <a:r>
              <a:rPr kumimoji="0" lang="en-US" sz="1200" b="0" i="0" u="none" strike="noStrike" kern="1200" cap="none" spc="-30" normalizeH="0" baseline="0" noProof="0" dirty="0">
                <a:ln>
                  <a:noFill/>
                </a:ln>
                <a:solidFill>
                  <a:srgbClr val="464646"/>
                </a:solidFill>
                <a:effectLst/>
                <a:uLnTx/>
                <a:uFillTx/>
                <a:latin typeface="Roboto Condensed Light" panose="02000000000000000000" pitchFamily="2" charset="0"/>
                <a:ea typeface="+mn-ea"/>
                <a:cs typeface="Arial Narrow"/>
              </a:rPr>
              <a:t>Apple</a:t>
            </a:r>
          </a:p>
          <a:p>
            <a:pPr marL="179151" marR="242975" lvl="0" indent="-171450" algn="l" defTabSz="914400" rtl="0" eaLnBrk="1" fontAlgn="auto" latinLnBrk="0" hangingPunct="1">
              <a:lnSpc>
                <a:spcPct val="100000"/>
              </a:lnSpc>
              <a:spcBef>
                <a:spcPts val="55"/>
              </a:spcBef>
              <a:spcAft>
                <a:spcPts val="0"/>
              </a:spcAft>
              <a:buClrTx/>
              <a:buSzTx/>
              <a:buFont typeface="Arial" panose="020B0604020202020204" pitchFamily="34" charset="0"/>
              <a:buChar char="•"/>
              <a:tabLst/>
              <a:defRPr/>
            </a:pPr>
            <a:r>
              <a:rPr kumimoji="0" lang="en-US" sz="1200" b="0" i="0" u="none" strike="noStrike" kern="1200" cap="none" spc="-30" normalizeH="0" baseline="0" noProof="0" dirty="0">
                <a:ln>
                  <a:noFill/>
                </a:ln>
                <a:solidFill>
                  <a:srgbClr val="464646"/>
                </a:solidFill>
                <a:effectLst/>
                <a:uLnTx/>
                <a:uFillTx/>
                <a:latin typeface="Roboto Condensed Light" panose="02000000000000000000" pitchFamily="2" charset="0"/>
                <a:ea typeface="+mn-ea"/>
                <a:cs typeface="Arial Narrow"/>
              </a:rPr>
              <a:t>Coca-Cola</a:t>
            </a:r>
          </a:p>
          <a:p>
            <a:pPr marL="179151" marR="242975" lvl="0" indent="-171450" algn="l" defTabSz="914400" rtl="0" eaLnBrk="1" fontAlgn="auto" latinLnBrk="0" hangingPunct="1">
              <a:lnSpc>
                <a:spcPct val="100000"/>
              </a:lnSpc>
              <a:spcBef>
                <a:spcPts val="55"/>
              </a:spcBef>
              <a:spcAft>
                <a:spcPts val="0"/>
              </a:spcAft>
              <a:buClrTx/>
              <a:buSzTx/>
              <a:buFont typeface="Arial" panose="020B0604020202020204" pitchFamily="34" charset="0"/>
              <a:buChar char="•"/>
              <a:tabLst/>
              <a:defRPr/>
            </a:pPr>
            <a:r>
              <a:rPr kumimoji="0" lang="en-US" sz="1200" b="0" i="0" u="none" strike="noStrike" kern="1200" cap="none" spc="-30" normalizeH="0" baseline="0" noProof="0" dirty="0">
                <a:ln>
                  <a:noFill/>
                </a:ln>
                <a:solidFill>
                  <a:srgbClr val="464646"/>
                </a:solidFill>
                <a:effectLst/>
                <a:uLnTx/>
                <a:uFillTx/>
                <a:latin typeface="Roboto Condensed Light" panose="02000000000000000000" pitchFamily="2" charset="0"/>
                <a:ea typeface="+mn-ea"/>
                <a:cs typeface="Arial Narrow"/>
              </a:rPr>
              <a:t>Ford</a:t>
            </a:r>
          </a:p>
          <a:p>
            <a:pPr marL="179151" marR="242975" lvl="0" indent="-171450" algn="l" defTabSz="914400" rtl="0" eaLnBrk="1" fontAlgn="auto" latinLnBrk="0" hangingPunct="1">
              <a:lnSpc>
                <a:spcPct val="100000"/>
              </a:lnSpc>
              <a:spcBef>
                <a:spcPts val="55"/>
              </a:spcBef>
              <a:spcAft>
                <a:spcPts val="0"/>
              </a:spcAft>
              <a:buClrTx/>
              <a:buSzTx/>
              <a:buFont typeface="Arial" panose="020B0604020202020204" pitchFamily="34" charset="0"/>
              <a:buChar char="•"/>
              <a:tabLst/>
              <a:defRPr/>
            </a:pPr>
            <a:r>
              <a:rPr kumimoji="0" lang="en-US" sz="1200" b="0" i="0" u="none" strike="noStrike" kern="1200" cap="none" spc="-30" normalizeH="0" baseline="0" noProof="0" dirty="0">
                <a:ln>
                  <a:noFill/>
                </a:ln>
                <a:solidFill>
                  <a:srgbClr val="464646"/>
                </a:solidFill>
                <a:effectLst/>
                <a:uLnTx/>
                <a:uFillTx/>
                <a:latin typeface="Roboto Condensed Light" panose="02000000000000000000" pitchFamily="2" charset="0"/>
                <a:ea typeface="+mn-ea"/>
                <a:cs typeface="Arial Narrow"/>
              </a:rPr>
              <a:t>Herman-Miller</a:t>
            </a:r>
          </a:p>
          <a:p>
            <a:pPr marL="179151" marR="242975" lvl="0" indent="-171450" algn="l" defTabSz="914400" rtl="0" eaLnBrk="1" fontAlgn="auto" latinLnBrk="0" hangingPunct="1">
              <a:lnSpc>
                <a:spcPct val="100000"/>
              </a:lnSpc>
              <a:spcBef>
                <a:spcPts val="55"/>
              </a:spcBef>
              <a:spcAft>
                <a:spcPts val="0"/>
              </a:spcAft>
              <a:buClrTx/>
              <a:buSzTx/>
              <a:buFont typeface="Arial" panose="020B0604020202020204" pitchFamily="34" charset="0"/>
              <a:buChar char="•"/>
              <a:tabLst/>
              <a:defRPr/>
            </a:pPr>
            <a:r>
              <a:rPr kumimoji="0" lang="en-US" sz="1200" b="0" i="0" u="none" strike="noStrike" kern="1200" cap="none" spc="-30" normalizeH="0" baseline="0" noProof="0" dirty="0">
                <a:ln>
                  <a:noFill/>
                </a:ln>
                <a:solidFill>
                  <a:srgbClr val="464646"/>
                </a:solidFill>
                <a:effectLst/>
                <a:uLnTx/>
                <a:uFillTx/>
                <a:latin typeface="Roboto Condensed Light" panose="02000000000000000000" pitchFamily="2" charset="0"/>
                <a:ea typeface="+mn-ea"/>
                <a:cs typeface="Arial Narrow"/>
              </a:rPr>
              <a:t>IBM</a:t>
            </a:r>
          </a:p>
          <a:p>
            <a:pPr marL="179151" marR="242975" lvl="0" indent="-171450" algn="l" defTabSz="914400" rtl="0" eaLnBrk="1" fontAlgn="auto" latinLnBrk="0" hangingPunct="1">
              <a:lnSpc>
                <a:spcPct val="100000"/>
              </a:lnSpc>
              <a:spcBef>
                <a:spcPts val="55"/>
              </a:spcBef>
              <a:spcAft>
                <a:spcPts val="0"/>
              </a:spcAft>
              <a:buClrTx/>
              <a:buSzTx/>
              <a:buFont typeface="Arial" panose="020B0604020202020204" pitchFamily="34" charset="0"/>
              <a:buChar char="•"/>
              <a:tabLst/>
              <a:defRPr/>
            </a:pPr>
            <a:r>
              <a:rPr kumimoji="0" lang="en-US" sz="1200" b="0" i="0" u="none" strike="noStrike" kern="1200" cap="none" spc="-30" normalizeH="0" baseline="0" noProof="0" dirty="0">
                <a:ln>
                  <a:noFill/>
                </a:ln>
                <a:solidFill>
                  <a:srgbClr val="464646"/>
                </a:solidFill>
                <a:effectLst/>
                <a:uLnTx/>
                <a:uFillTx/>
                <a:latin typeface="Roboto Condensed Light" panose="02000000000000000000" pitchFamily="2" charset="0"/>
                <a:ea typeface="+mn-ea"/>
                <a:cs typeface="Arial Narrow"/>
              </a:rPr>
              <a:t>Intuit</a:t>
            </a:r>
          </a:p>
          <a:p>
            <a:pPr marL="179151" marR="242975" lvl="0" indent="-171450" algn="l" defTabSz="914400" rtl="0" eaLnBrk="1" fontAlgn="auto" latinLnBrk="0" hangingPunct="1">
              <a:lnSpc>
                <a:spcPct val="100000"/>
              </a:lnSpc>
              <a:spcBef>
                <a:spcPts val="55"/>
              </a:spcBef>
              <a:spcAft>
                <a:spcPts val="0"/>
              </a:spcAft>
              <a:buClrTx/>
              <a:buSzTx/>
              <a:buFont typeface="Arial" panose="020B0604020202020204" pitchFamily="34" charset="0"/>
              <a:buChar char="•"/>
              <a:tabLst/>
              <a:defRPr/>
            </a:pPr>
            <a:r>
              <a:rPr kumimoji="0" lang="en-US" sz="1200" b="0" i="0" u="none" strike="noStrike" kern="1200" cap="none" spc="-30" normalizeH="0" baseline="0" noProof="0" dirty="0">
                <a:ln>
                  <a:noFill/>
                </a:ln>
                <a:solidFill>
                  <a:srgbClr val="464646"/>
                </a:solidFill>
                <a:effectLst/>
                <a:uLnTx/>
                <a:uFillTx/>
                <a:latin typeface="Roboto Condensed Light" panose="02000000000000000000" pitchFamily="2" charset="0"/>
                <a:ea typeface="+mn-ea"/>
                <a:cs typeface="Arial Narrow"/>
              </a:rPr>
              <a:t>Nike</a:t>
            </a:r>
          </a:p>
          <a:p>
            <a:pPr marL="179151" marR="242975" lvl="0" indent="-171450" algn="l" defTabSz="914400" rtl="0" eaLnBrk="1" fontAlgn="auto" latinLnBrk="0" hangingPunct="1">
              <a:lnSpc>
                <a:spcPct val="100000"/>
              </a:lnSpc>
              <a:spcBef>
                <a:spcPts val="55"/>
              </a:spcBef>
              <a:spcAft>
                <a:spcPts val="0"/>
              </a:spcAft>
              <a:buClrTx/>
              <a:buSzTx/>
              <a:buFont typeface="Arial" panose="020B0604020202020204" pitchFamily="34" charset="0"/>
              <a:buChar char="•"/>
              <a:tabLst/>
              <a:defRPr/>
            </a:pPr>
            <a:r>
              <a:rPr kumimoji="0" lang="en-US" sz="1200" b="0" i="0" u="none" strike="noStrike" kern="1200" cap="none" spc="-30" normalizeH="0" baseline="0" noProof="0" dirty="0">
                <a:ln>
                  <a:noFill/>
                </a:ln>
                <a:solidFill>
                  <a:srgbClr val="464646"/>
                </a:solidFill>
                <a:effectLst/>
                <a:uLnTx/>
                <a:uFillTx/>
                <a:latin typeface="Roboto Condensed Light" panose="02000000000000000000" pitchFamily="2" charset="0"/>
                <a:ea typeface="+mn-ea"/>
                <a:cs typeface="Arial Narrow"/>
              </a:rPr>
              <a:t>Procter &amp; Gamble</a:t>
            </a:r>
          </a:p>
          <a:p>
            <a:pPr marL="179151" marR="242975" lvl="0" indent="-171450" algn="l" defTabSz="914400" rtl="0" eaLnBrk="1" fontAlgn="auto" latinLnBrk="0" hangingPunct="1">
              <a:lnSpc>
                <a:spcPct val="100000"/>
              </a:lnSpc>
              <a:spcBef>
                <a:spcPts val="55"/>
              </a:spcBef>
              <a:spcAft>
                <a:spcPts val="0"/>
              </a:spcAft>
              <a:buClrTx/>
              <a:buSzTx/>
              <a:buFont typeface="Arial" panose="020B0604020202020204" pitchFamily="34" charset="0"/>
              <a:buChar char="•"/>
              <a:tabLst/>
              <a:defRPr/>
            </a:pPr>
            <a:r>
              <a:rPr kumimoji="0" lang="en-US" sz="1200" b="0" i="0" u="none" strike="noStrike" kern="1200" cap="none" spc="-30" normalizeH="0" baseline="0" noProof="0" dirty="0">
                <a:ln>
                  <a:noFill/>
                </a:ln>
                <a:solidFill>
                  <a:srgbClr val="464646"/>
                </a:solidFill>
                <a:effectLst/>
                <a:uLnTx/>
                <a:uFillTx/>
                <a:latin typeface="Roboto Condensed Light" panose="02000000000000000000" pitchFamily="2" charset="0"/>
                <a:ea typeface="+mn-ea"/>
                <a:cs typeface="Arial Narrow"/>
              </a:rPr>
              <a:t>SAP</a:t>
            </a:r>
          </a:p>
          <a:p>
            <a:pPr marL="179151" marR="242975" lvl="0" indent="-171450" algn="l" defTabSz="914400" rtl="0" eaLnBrk="1" fontAlgn="auto" latinLnBrk="0" hangingPunct="1">
              <a:lnSpc>
                <a:spcPct val="100000"/>
              </a:lnSpc>
              <a:spcBef>
                <a:spcPts val="55"/>
              </a:spcBef>
              <a:spcAft>
                <a:spcPts val="0"/>
              </a:spcAft>
              <a:buClrTx/>
              <a:buSzTx/>
              <a:buFont typeface="Arial" panose="020B0604020202020204" pitchFamily="34" charset="0"/>
              <a:buChar char="•"/>
              <a:tabLst/>
              <a:defRPr/>
            </a:pPr>
            <a:r>
              <a:rPr kumimoji="0" lang="en-US" sz="1200" b="0" i="0" u="none" strike="noStrike" kern="1200" cap="none" spc="-30" normalizeH="0" baseline="0" noProof="0" dirty="0">
                <a:ln>
                  <a:noFill/>
                </a:ln>
                <a:solidFill>
                  <a:srgbClr val="464646"/>
                </a:solidFill>
                <a:effectLst/>
                <a:uLnTx/>
                <a:uFillTx/>
                <a:latin typeface="Roboto Condensed Light" panose="02000000000000000000" pitchFamily="2" charset="0"/>
                <a:ea typeface="+mn-ea"/>
                <a:cs typeface="Arial Narrow"/>
              </a:rPr>
              <a:t>Starbucks</a:t>
            </a:r>
          </a:p>
        </p:txBody>
      </p:sp>
      <p:sp>
        <p:nvSpPr>
          <p:cNvPr id="27" name="Rectangle 26">
            <a:extLst>
              <a:ext uri="{FF2B5EF4-FFF2-40B4-BE49-F238E27FC236}">
                <a16:creationId xmlns:a16="http://schemas.microsoft.com/office/drawing/2014/main" id="{58D6F1F3-0793-4E01-9FC3-DB56CDE04C43}"/>
              </a:ext>
            </a:extLst>
          </p:cNvPr>
          <p:cNvSpPr/>
          <p:nvPr/>
        </p:nvSpPr>
        <p:spPr>
          <a:xfrm>
            <a:off x="5059434" y="2030135"/>
            <a:ext cx="2408032" cy="276999"/>
          </a:xfrm>
          <a:prstGeom prst="rect">
            <a:avLst/>
          </a:prstGeom>
        </p:spPr>
        <p:txBody>
          <a:bodyPr wrap="none">
            <a:spAutoFit/>
          </a:bodyPr>
          <a:lstStyle/>
          <a:p>
            <a:pPr marL="7701" marR="242975" lvl="0">
              <a:spcBef>
                <a:spcPts val="55"/>
              </a:spcBef>
              <a:defRPr/>
            </a:pPr>
            <a:r>
              <a:rPr lang="en-US" sz="1200" b="1" spc="-30" dirty="0">
                <a:solidFill>
                  <a:srgbClr val="464646"/>
                </a:solidFill>
                <a:latin typeface="Roboto Condensed Light" panose="02000000000000000000" pitchFamily="2" charset="0"/>
                <a:cs typeface="Arial Narrow"/>
              </a:rPr>
              <a:t>Design-Centric Companies </a:t>
            </a:r>
            <a:r>
              <a:rPr lang="en-US" sz="1200" spc="-30" dirty="0">
                <a:solidFill>
                  <a:srgbClr val="464646"/>
                </a:solidFill>
                <a:latin typeface="Roboto Condensed Light" panose="02000000000000000000" pitchFamily="2" charset="0"/>
                <a:cs typeface="Arial Narrow"/>
              </a:rPr>
              <a:t>including:</a:t>
            </a:r>
          </a:p>
        </p:txBody>
      </p:sp>
      <p:sp>
        <p:nvSpPr>
          <p:cNvPr id="28" name="Rectangle 27">
            <a:extLst>
              <a:ext uri="{FF2B5EF4-FFF2-40B4-BE49-F238E27FC236}">
                <a16:creationId xmlns:a16="http://schemas.microsoft.com/office/drawing/2014/main" id="{765042DC-4BE1-4F40-A92A-0FBDF142ABD9}"/>
              </a:ext>
            </a:extLst>
          </p:cNvPr>
          <p:cNvSpPr/>
          <p:nvPr/>
        </p:nvSpPr>
        <p:spPr>
          <a:xfrm>
            <a:off x="1346818" y="6181181"/>
            <a:ext cx="3234019"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Arial" panose="020B0604020202020204" pitchFamily="34" charset="0"/>
              </a:rPr>
              <a:t>Source: Design Management Institute.</a:t>
            </a:r>
            <a:endParaRPr kumimoji="0" lang="en-CA" sz="10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Arial" panose="020B0604020202020204" pitchFamily="34" charset="0"/>
            </a:endParaRPr>
          </a:p>
        </p:txBody>
      </p:sp>
      <p:sp>
        <p:nvSpPr>
          <p:cNvPr id="29" name="Rectangle 28">
            <a:extLst>
              <a:ext uri="{FF2B5EF4-FFF2-40B4-BE49-F238E27FC236}">
                <a16:creationId xmlns:a16="http://schemas.microsoft.com/office/drawing/2014/main" id="{B75C0903-C90F-419C-A3AA-D58FB8BB412A}"/>
              </a:ext>
            </a:extLst>
          </p:cNvPr>
          <p:cNvSpPr/>
          <p:nvPr/>
        </p:nvSpPr>
        <p:spPr>
          <a:xfrm>
            <a:off x="3934790" y="3803212"/>
            <a:ext cx="4330305" cy="2369880"/>
          </a:xfrm>
          <a:prstGeom prst="rect">
            <a:avLst/>
          </a:prstGeom>
        </p:spPr>
        <p:txBody>
          <a:bodyPr wrap="square">
            <a:spAutoFit/>
          </a:bodyPr>
          <a:lstStyle/>
          <a:p>
            <a:r>
              <a:rPr lang="en-US" dirty="0">
                <a:latin typeface="Montserrat SemiBold" panose="00000700000000000000" pitchFamily="2" charset="0"/>
                <a:ea typeface="Roboto Condensed Light" panose="02000000000000000000" pitchFamily="2" charset="0"/>
              </a:rPr>
              <a:t>Design-led organizations </a:t>
            </a:r>
            <a:r>
              <a:rPr lang="en-US" dirty="0">
                <a:solidFill>
                  <a:schemeClr val="accent1"/>
                </a:solidFill>
                <a:latin typeface="Montserrat SemiBold" panose="00000700000000000000" pitchFamily="2" charset="0"/>
                <a:ea typeface="Roboto Condensed Light" panose="02000000000000000000" pitchFamily="2" charset="0"/>
              </a:rPr>
              <a:t>vastly</a:t>
            </a:r>
            <a:r>
              <a:rPr lang="en-US" dirty="0">
                <a:latin typeface="Montserrat SemiBold" panose="00000700000000000000" pitchFamily="2" charset="0"/>
                <a:ea typeface="Roboto Condensed Light" panose="02000000000000000000" pitchFamily="2" charset="0"/>
              </a:rPr>
              <a:t> </a:t>
            </a:r>
            <a:r>
              <a:rPr lang="en-US" dirty="0">
                <a:solidFill>
                  <a:schemeClr val="accent1"/>
                </a:solidFill>
                <a:latin typeface="Montserrat SemiBold" panose="00000700000000000000" pitchFamily="2" charset="0"/>
                <a:ea typeface="Roboto Condensed Light" panose="02000000000000000000" pitchFamily="2" charset="0"/>
              </a:rPr>
              <a:t>outperform others </a:t>
            </a:r>
          </a:p>
          <a:p>
            <a:pPr marL="742950" lvl="1" indent="-285750">
              <a:buFont typeface="Arial" panose="020B0604020202020204" pitchFamily="34" charset="0"/>
              <a:buChar char="•"/>
            </a:pPr>
            <a:r>
              <a:rPr lang="en-US" sz="1400" dirty="0">
                <a:latin typeface="Montserrat SemiBold" panose="00000700000000000000" pitchFamily="2" charset="0"/>
                <a:ea typeface="Roboto Condensed Light" panose="02000000000000000000" pitchFamily="2" charset="0"/>
              </a:rPr>
              <a:t>The Design Management Institute (DMI) compared S&amp;P 500 companies and found that those that were design centric were over 200% more profitable</a:t>
            </a:r>
          </a:p>
          <a:p>
            <a:pPr marL="742950" lvl="1" indent="-285750">
              <a:buFont typeface="Arial" panose="020B0604020202020204" pitchFamily="34" charset="0"/>
              <a:buChar char="•"/>
            </a:pPr>
            <a:r>
              <a:rPr lang="en-US" sz="1400" dirty="0">
                <a:latin typeface="Montserrat SemiBold" panose="00000700000000000000" pitchFamily="2" charset="0"/>
                <a:ea typeface="Roboto Condensed Light" panose="02000000000000000000" pitchFamily="2" charset="0"/>
              </a:rPr>
              <a:t>More recent studies by McKinsey (2018) and InVision (2018) supported these findings.</a:t>
            </a:r>
          </a:p>
        </p:txBody>
      </p:sp>
      <p:sp>
        <p:nvSpPr>
          <p:cNvPr id="30" name="Content Placeholder 2">
            <a:extLst>
              <a:ext uri="{FF2B5EF4-FFF2-40B4-BE49-F238E27FC236}">
                <a16:creationId xmlns:a16="http://schemas.microsoft.com/office/drawing/2014/main" id="{C4F79FA0-E755-4929-A19C-9285403230B8}"/>
              </a:ext>
            </a:extLst>
          </p:cNvPr>
          <p:cNvSpPr txBox="1">
            <a:spLocks/>
          </p:cNvSpPr>
          <p:nvPr/>
        </p:nvSpPr>
        <p:spPr>
          <a:xfrm>
            <a:off x="8676904" y="2074264"/>
            <a:ext cx="3083218" cy="1507135"/>
          </a:xfrm>
        </p:spPr>
        <p:txBody>
          <a:bodyPr vert="horz" lIns="91428" tIns="45714" rIns="91428" bIns="45714" rtlCol="0" anchor="t">
            <a:noAutofit/>
          </a:bodyPr>
          <a:lst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en-US" sz="1400" b="1" dirty="0">
                <a:solidFill>
                  <a:schemeClr val="accent1"/>
                </a:solidFill>
                <a:latin typeface="Montserrat SemiBold" panose="00000700000000000000" pitchFamily="2" charset="0"/>
                <a:ea typeface="Roboto Condensed Light" panose="02000000000000000000" pitchFamily="2" charset="0"/>
              </a:rPr>
              <a:t>71% of organizations </a:t>
            </a:r>
            <a:r>
              <a:rPr lang="en-US" sz="1400" dirty="0">
                <a:latin typeface="Montserrat SemiBold" panose="00000700000000000000" pitchFamily="2" charset="0"/>
                <a:ea typeface="Roboto Condensed Light" panose="02000000000000000000" pitchFamily="2" charset="0"/>
              </a:rPr>
              <a:t>that practice design thinking report it has </a:t>
            </a:r>
            <a:r>
              <a:rPr lang="en-US" sz="1400" b="1" dirty="0">
                <a:solidFill>
                  <a:schemeClr val="accent1"/>
                </a:solidFill>
                <a:latin typeface="Montserrat SemiBold" panose="00000700000000000000" pitchFamily="2" charset="0"/>
                <a:ea typeface="Roboto Condensed Light" panose="02000000000000000000" pitchFamily="2" charset="0"/>
              </a:rPr>
              <a:t>improved their working culture </a:t>
            </a:r>
            <a:r>
              <a:rPr lang="en-US" sz="1400" dirty="0">
                <a:latin typeface="Montserrat SemiBold" panose="00000700000000000000" pitchFamily="2" charset="0"/>
                <a:ea typeface="Roboto Condensed Light" panose="02000000000000000000" pitchFamily="2" charset="0"/>
              </a:rPr>
              <a:t>on a team level.</a:t>
            </a:r>
          </a:p>
          <a:p>
            <a:pPr marL="0" indent="0">
              <a:lnSpc>
                <a:spcPct val="100000"/>
              </a:lnSpc>
              <a:spcBef>
                <a:spcPts val="0"/>
              </a:spcBef>
              <a:spcAft>
                <a:spcPts val="600"/>
              </a:spcAft>
              <a:buFont typeface="Arial" panose="020B0604020202020204" pitchFamily="34" charset="0"/>
              <a:buNone/>
            </a:pPr>
            <a:r>
              <a:rPr lang="en-US" sz="1100" dirty="0">
                <a:latin typeface="Montserrat" panose="00000500000000000000" pitchFamily="2" charset="0"/>
                <a:ea typeface="Roboto Condensed Light" panose="02000000000000000000" pitchFamily="2" charset="0"/>
              </a:rPr>
              <a:t>(Parsons School of Design)</a:t>
            </a:r>
            <a:endParaRPr lang="en-US" sz="1400" dirty="0">
              <a:latin typeface="Montserrat SemiBold" panose="00000700000000000000" pitchFamily="2" charset="0"/>
              <a:ea typeface="Roboto Condensed Light" panose="02000000000000000000" pitchFamily="2" charset="0"/>
            </a:endParaRPr>
          </a:p>
        </p:txBody>
      </p:sp>
      <p:sp>
        <p:nvSpPr>
          <p:cNvPr id="31" name="Rectangle 30">
            <a:extLst>
              <a:ext uri="{FF2B5EF4-FFF2-40B4-BE49-F238E27FC236}">
                <a16:creationId xmlns:a16="http://schemas.microsoft.com/office/drawing/2014/main" id="{5DADC32F-2983-45DA-8EE6-605655024890}"/>
              </a:ext>
            </a:extLst>
          </p:cNvPr>
          <p:cNvSpPr/>
          <p:nvPr/>
        </p:nvSpPr>
        <p:spPr>
          <a:xfrm>
            <a:off x="8676904" y="3700463"/>
            <a:ext cx="3083218" cy="984885"/>
          </a:xfrm>
          <a:prstGeom prst="rect">
            <a:avLst/>
          </a:prstGeom>
        </p:spPr>
        <p:txBody>
          <a:bodyPr wrap="square">
            <a:spAutoFit/>
          </a:bodyPr>
          <a:lstStyle/>
          <a:p>
            <a:pPr>
              <a:spcAft>
                <a:spcPts val="600"/>
              </a:spcAft>
            </a:pPr>
            <a:r>
              <a:rPr lang="en-US" sz="1400" dirty="0">
                <a:latin typeface="Montserrat SemiBold" panose="00000700000000000000" pitchFamily="2" charset="0"/>
                <a:ea typeface="Roboto Condensed Light" panose="02000000000000000000" pitchFamily="2" charset="0"/>
              </a:rPr>
              <a:t>Companies that foster creativity enjoy </a:t>
            </a:r>
            <a:r>
              <a:rPr lang="en-US" sz="1400" b="1" dirty="0">
                <a:solidFill>
                  <a:schemeClr val="accent1"/>
                </a:solidFill>
                <a:latin typeface="Montserrat SemiBold" panose="00000700000000000000" pitchFamily="2" charset="0"/>
                <a:ea typeface="Roboto Condensed Light" panose="02000000000000000000" pitchFamily="2" charset="0"/>
              </a:rPr>
              <a:t>1.5 times greater market share.</a:t>
            </a:r>
          </a:p>
          <a:p>
            <a:pPr>
              <a:spcAft>
                <a:spcPts val="600"/>
              </a:spcAft>
            </a:pPr>
            <a:r>
              <a:rPr lang="en-US" sz="1100" dirty="0">
                <a:latin typeface="Montserrat" panose="00000500000000000000" pitchFamily="2" charset="0"/>
                <a:ea typeface="Roboto Condensed Light" panose="02000000000000000000" pitchFamily="2" charset="0"/>
              </a:rPr>
              <a:t>(Adobe Blog, 2015)</a:t>
            </a:r>
            <a:endParaRPr lang="en-US" sz="1400" dirty="0">
              <a:latin typeface="Montserrat" panose="00000500000000000000" pitchFamily="2" charset="0"/>
              <a:ea typeface="Roboto Condensed Light" panose="02000000000000000000" pitchFamily="2" charset="0"/>
            </a:endParaRPr>
          </a:p>
        </p:txBody>
      </p:sp>
      <p:cxnSp>
        <p:nvCxnSpPr>
          <p:cNvPr id="32" name="Straight Connector 31">
            <a:extLst>
              <a:ext uri="{FF2B5EF4-FFF2-40B4-BE49-F238E27FC236}">
                <a16:creationId xmlns:a16="http://schemas.microsoft.com/office/drawing/2014/main" id="{BAC1107C-700D-48E8-AAA4-DF0FA8DA76C6}"/>
              </a:ext>
            </a:extLst>
          </p:cNvPr>
          <p:cNvCxnSpPr/>
          <p:nvPr/>
        </p:nvCxnSpPr>
        <p:spPr>
          <a:xfrm>
            <a:off x="8465939" y="1887534"/>
            <a:ext cx="0" cy="3581975"/>
          </a:xfrm>
          <a:prstGeom prst="line">
            <a:avLst/>
          </a:prstGeom>
        </p:spPr>
        <p:style>
          <a:lnRef idx="1">
            <a:schemeClr val="dk1"/>
          </a:lnRef>
          <a:fillRef idx="0">
            <a:schemeClr val="dk1"/>
          </a:fillRef>
          <a:effectRef idx="0">
            <a:schemeClr val="dk1"/>
          </a:effectRef>
          <a:fontRef idx="minor">
            <a:schemeClr val="tx1"/>
          </a:fontRef>
        </p:style>
      </p:cxnSp>
      <p:sp>
        <p:nvSpPr>
          <p:cNvPr id="3" name="Slide Number Placeholder 2">
            <a:extLst>
              <a:ext uri="{FF2B5EF4-FFF2-40B4-BE49-F238E27FC236}">
                <a16:creationId xmlns:a16="http://schemas.microsoft.com/office/drawing/2014/main" id="{D38922EB-CBBD-42AE-BE37-A5BB7DBF544C}"/>
              </a:ext>
            </a:extLst>
          </p:cNvPr>
          <p:cNvSpPr>
            <a:spLocks noGrp="1"/>
          </p:cNvSpPr>
          <p:nvPr>
            <p:ph type="sldNum" sz="quarter" idx="4"/>
          </p:nvPr>
        </p:nvSpPr>
        <p:spPr/>
        <p:txBody>
          <a:bodyPr/>
          <a:lstStyle/>
          <a:p>
            <a:pPr marL="7700">
              <a:spcBef>
                <a:spcPts val="161"/>
              </a:spcBef>
              <a:tabLst>
                <a:tab pos="1309472" algn="l"/>
              </a:tabLst>
            </a:pPr>
            <a:r>
              <a:rPr lang="en-CA" spc="-18" dirty="0"/>
              <a:t>Info-</a:t>
            </a:r>
            <a:r>
              <a:rPr lang="en-CA" spc="-103" dirty="0"/>
              <a:t>T</a:t>
            </a:r>
            <a:r>
              <a:rPr lang="en-CA" spc="-15" dirty="0"/>
              <a:t>ec</a:t>
            </a:r>
            <a:r>
              <a:rPr lang="en-CA" spc="6" dirty="0"/>
              <a:t>h</a:t>
            </a:r>
            <a:r>
              <a:rPr lang="en-CA" spc="-39" dirty="0"/>
              <a:t> </a:t>
            </a:r>
            <a:r>
              <a:rPr lang="en-CA" spc="-15" dirty="0"/>
              <a:t>Researc</a:t>
            </a:r>
            <a:r>
              <a:rPr lang="en-CA" spc="6" dirty="0"/>
              <a:t>h</a:t>
            </a:r>
            <a:r>
              <a:rPr lang="en-CA" spc="-39" dirty="0"/>
              <a:t> </a:t>
            </a:r>
            <a:r>
              <a:rPr lang="en-CA" spc="-15" dirty="0"/>
              <a:t>Grou</a:t>
            </a:r>
            <a:r>
              <a:rPr lang="en-CA" spc="6" dirty="0"/>
              <a:t>p   |   </a:t>
            </a:r>
            <a:fld id="{81D60167-4931-47E6-BA6A-407CBD079E47}" type="slidenum">
              <a:rPr spc="6" smtClean="0">
                <a:cs typeface="Arial" panose="020B0604020202020204" pitchFamily="34" charset="0"/>
              </a:rPr>
              <a:pPr marL="7700">
                <a:spcBef>
                  <a:spcPts val="161"/>
                </a:spcBef>
                <a:tabLst>
                  <a:tab pos="1309472" algn="l"/>
                </a:tabLst>
              </a:pPr>
              <a:t>8</a:t>
            </a:fld>
            <a:endParaRPr spc="6" dirty="0">
              <a:cs typeface="Arial" panose="020B0604020202020204" pitchFamily="34" charset="0"/>
            </a:endParaRPr>
          </a:p>
        </p:txBody>
      </p:sp>
    </p:spTree>
    <p:extLst>
      <p:ext uri="{BB962C8B-B14F-4D97-AF65-F5344CB8AC3E}">
        <p14:creationId xmlns:p14="http://schemas.microsoft.com/office/powerpoint/2010/main" val="906131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A1681B-9813-4444-BAAA-1CD465375B16}"/>
              </a:ext>
            </a:extLst>
          </p:cNvPr>
          <p:cNvSpPr>
            <a:spLocks noGrp="1"/>
          </p:cNvSpPr>
          <p:nvPr>
            <p:ph type="sldNum" sz="quarter" idx="4"/>
          </p:nvPr>
        </p:nvSpPr>
        <p:spPr/>
        <p:txBody>
          <a:bodyPr/>
          <a:lstStyle/>
          <a:p>
            <a:pPr marL="7700">
              <a:spcBef>
                <a:spcPts val="161"/>
              </a:spcBef>
              <a:tabLst>
                <a:tab pos="1309472" algn="l"/>
              </a:tabLst>
            </a:pPr>
            <a:r>
              <a:rPr lang="en-CA" spc="-18" dirty="0"/>
              <a:t>Info-</a:t>
            </a:r>
            <a:r>
              <a:rPr lang="en-CA" spc="-103" dirty="0"/>
              <a:t>T</a:t>
            </a:r>
            <a:r>
              <a:rPr lang="en-CA" spc="-15" dirty="0"/>
              <a:t>ec</a:t>
            </a:r>
            <a:r>
              <a:rPr lang="en-CA" spc="6" dirty="0"/>
              <a:t>h</a:t>
            </a:r>
            <a:r>
              <a:rPr lang="en-CA" spc="-39" dirty="0"/>
              <a:t> </a:t>
            </a:r>
            <a:r>
              <a:rPr lang="en-CA" spc="-15" dirty="0"/>
              <a:t>Researc</a:t>
            </a:r>
            <a:r>
              <a:rPr lang="en-CA" spc="6" dirty="0"/>
              <a:t>h</a:t>
            </a:r>
            <a:r>
              <a:rPr lang="en-CA" spc="-39" dirty="0"/>
              <a:t> </a:t>
            </a:r>
            <a:r>
              <a:rPr lang="en-CA" spc="-15" dirty="0"/>
              <a:t>Grou</a:t>
            </a:r>
            <a:r>
              <a:rPr lang="en-CA" spc="6" dirty="0"/>
              <a:t>p   |   </a:t>
            </a:r>
            <a:fld id="{81D60167-4931-47E6-BA6A-407CBD079E47}" type="slidenum">
              <a:rPr spc="6" smtClean="0">
                <a:cs typeface="Arial" panose="020B0604020202020204" pitchFamily="34" charset="0"/>
              </a:rPr>
              <a:pPr marL="7700">
                <a:spcBef>
                  <a:spcPts val="161"/>
                </a:spcBef>
                <a:tabLst>
                  <a:tab pos="1309472" algn="l"/>
                </a:tabLst>
              </a:pPr>
              <a:t>9</a:t>
            </a:fld>
            <a:endParaRPr spc="6" dirty="0">
              <a:cs typeface="Arial" panose="020B0604020202020204" pitchFamily="34" charset="0"/>
            </a:endParaRPr>
          </a:p>
        </p:txBody>
      </p:sp>
      <p:sp>
        <p:nvSpPr>
          <p:cNvPr id="3" name="Title 2">
            <a:extLst>
              <a:ext uri="{FF2B5EF4-FFF2-40B4-BE49-F238E27FC236}">
                <a16:creationId xmlns:a16="http://schemas.microsoft.com/office/drawing/2014/main" id="{5BC62905-BF39-469E-8D5E-7786B9B91223}"/>
              </a:ext>
            </a:extLst>
          </p:cNvPr>
          <p:cNvSpPr>
            <a:spLocks noGrp="1"/>
          </p:cNvSpPr>
          <p:nvPr>
            <p:ph type="title"/>
          </p:nvPr>
        </p:nvSpPr>
        <p:spPr>
          <a:xfrm>
            <a:off x="354060" y="530021"/>
            <a:ext cx="8916400" cy="1130188"/>
          </a:xfrm>
        </p:spPr>
        <p:txBody>
          <a:bodyPr/>
          <a:lstStyle/>
          <a:p>
            <a:r>
              <a:rPr lang="en-US" dirty="0"/>
              <a:t>Experience design is effective regardless of your industry</a:t>
            </a:r>
            <a:endParaRPr lang="en-CA" dirty="0"/>
          </a:p>
        </p:txBody>
      </p:sp>
      <p:sp>
        <p:nvSpPr>
          <p:cNvPr id="11" name="Content Placeholder 2">
            <a:extLst>
              <a:ext uri="{FF2B5EF4-FFF2-40B4-BE49-F238E27FC236}">
                <a16:creationId xmlns:a16="http://schemas.microsoft.com/office/drawing/2014/main" id="{BD282AB9-CD6A-4CF6-A0E3-980CC37EEFA6}"/>
              </a:ext>
            </a:extLst>
          </p:cNvPr>
          <p:cNvSpPr txBox="1">
            <a:spLocks/>
          </p:cNvSpPr>
          <p:nvPr/>
        </p:nvSpPr>
        <p:spPr>
          <a:xfrm>
            <a:off x="8364067" y="1660209"/>
            <a:ext cx="3286050" cy="4350771"/>
          </a:xfrm>
        </p:spPr>
        <p:txBody>
          <a:bodyPr vert="horz" lIns="91428" tIns="45714" rIns="91428" bIns="45714" rtlCol="0" anchor="t">
            <a:normAutofit fontScale="85000" lnSpcReduction="10000"/>
          </a:bodyPr>
          <a:lst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2000" dirty="0">
                <a:latin typeface="Roboto Condensed Light" panose="02000000000000000000" pitchFamily="2" charset="0"/>
                <a:ea typeface="Roboto Condensed Light" panose="02000000000000000000" pitchFamily="2" charset="0"/>
              </a:rPr>
              <a:t>Design-focused organizations continue to outperform others regardless of industry.</a:t>
            </a:r>
          </a:p>
          <a:p>
            <a:pPr>
              <a:lnSpc>
                <a:spcPct val="110000"/>
              </a:lnSpc>
            </a:pPr>
            <a:r>
              <a:rPr lang="en-US" sz="2000" dirty="0">
                <a:latin typeface="Roboto Condensed Light" panose="02000000000000000000" pitchFamily="2" charset="0"/>
                <a:ea typeface="Roboto Condensed Light" panose="02000000000000000000" pitchFamily="2" charset="0"/>
              </a:rPr>
              <a:t>McKinsey’s study (2018) looked at three industries: medical technology, consumer goods, and retail banking. Their findings showed design’s effectiveness across these industries.</a:t>
            </a:r>
          </a:p>
          <a:p>
            <a:pPr>
              <a:lnSpc>
                <a:spcPct val="110000"/>
              </a:lnSpc>
            </a:pPr>
            <a:r>
              <a:rPr lang="en-US" sz="2000" dirty="0">
                <a:latin typeface="Roboto Condensed Light" panose="02000000000000000000" pitchFamily="2" charset="0"/>
                <a:ea typeface="Roboto Condensed Light" panose="02000000000000000000" pitchFamily="2" charset="0"/>
                <a:cs typeface="Calibri"/>
              </a:rPr>
              <a:t>Whether your organization produces physical or digital products, services, or a combination of these, you can benefit from a mature design practice.</a:t>
            </a:r>
          </a:p>
        </p:txBody>
      </p:sp>
      <p:graphicFrame>
        <p:nvGraphicFramePr>
          <p:cNvPr id="7" name="Chart 6">
            <a:extLst>
              <a:ext uri="{FF2B5EF4-FFF2-40B4-BE49-F238E27FC236}">
                <a16:creationId xmlns:a16="http://schemas.microsoft.com/office/drawing/2014/main" id="{B7131C2F-5B65-472F-854C-B49D5437A015}"/>
              </a:ext>
            </a:extLst>
          </p:cNvPr>
          <p:cNvGraphicFramePr/>
          <p:nvPr>
            <p:extLst>
              <p:ext uri="{D42A27DB-BD31-4B8C-83A1-F6EECF244321}">
                <p14:modId xmlns:p14="http://schemas.microsoft.com/office/powerpoint/2010/main" val="1610021793"/>
              </p:ext>
            </p:extLst>
          </p:nvPr>
        </p:nvGraphicFramePr>
        <p:xfrm>
          <a:off x="961690" y="2319617"/>
          <a:ext cx="6348044" cy="4350771"/>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D6868073-E8A9-464E-8E98-26E20DFEEAF7}"/>
              </a:ext>
            </a:extLst>
          </p:cNvPr>
          <p:cNvSpPr/>
          <p:nvPr/>
        </p:nvSpPr>
        <p:spPr>
          <a:xfrm>
            <a:off x="354060" y="1679971"/>
            <a:ext cx="7386013" cy="523220"/>
          </a:xfrm>
          <a:prstGeom prst="rect">
            <a:avLst/>
          </a:prstGeom>
        </p:spPr>
        <p:txBody>
          <a:bodyPr wrap="square">
            <a:spAutoFit/>
          </a:bodyPr>
          <a:lstStyle/>
          <a:p>
            <a:r>
              <a:rPr lang="en-US" sz="1400" dirty="0">
                <a:solidFill>
                  <a:srgbClr val="2476B7"/>
                </a:solidFill>
                <a:latin typeface="Montserrat" panose="00000500000000000000" pitchFamily="2" charset="0"/>
                <a:ea typeface="Roboto" panose="02000000000000000000" pitchFamily="2" charset="0"/>
              </a:rPr>
              <a:t>McKinsey Design Index (MDI) scores show the difference between top quartile organizations and their industry peers.</a:t>
            </a:r>
            <a:endParaRPr lang="en-CA" sz="1400" dirty="0">
              <a:solidFill>
                <a:srgbClr val="2476B7"/>
              </a:solidFill>
              <a:latin typeface="Montserrat" panose="00000500000000000000" pitchFamily="2" charset="0"/>
            </a:endParaRPr>
          </a:p>
        </p:txBody>
      </p:sp>
      <p:sp>
        <p:nvSpPr>
          <p:cNvPr id="5" name="Rectangle 4">
            <a:extLst>
              <a:ext uri="{FF2B5EF4-FFF2-40B4-BE49-F238E27FC236}">
                <a16:creationId xmlns:a16="http://schemas.microsoft.com/office/drawing/2014/main" id="{33E6BDB5-57B9-4ED3-8DDC-F917522D5021}"/>
              </a:ext>
            </a:extLst>
          </p:cNvPr>
          <p:cNvSpPr/>
          <p:nvPr/>
        </p:nvSpPr>
        <p:spPr>
          <a:xfrm>
            <a:off x="0" y="6614508"/>
            <a:ext cx="1160895" cy="261610"/>
          </a:xfrm>
          <a:prstGeom prst="rect">
            <a:avLst/>
          </a:prstGeom>
        </p:spPr>
        <p:txBody>
          <a:bodyPr wrap="none">
            <a:spAutoFit/>
          </a:bodyPr>
          <a:lstStyle/>
          <a:p>
            <a:r>
              <a:rPr lang="en-US" sz="1100" dirty="0">
                <a:latin typeface="Roboto Condensed Light" panose="02000000000000000000" pitchFamily="2" charset="0"/>
                <a:ea typeface="Roboto Condensed Light" panose="02000000000000000000" pitchFamily="2" charset="0"/>
              </a:rPr>
              <a:t>Source: McKinsey.</a:t>
            </a:r>
            <a:endParaRPr lang="en-CA" sz="1100" dirty="0">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24853927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C5B2D50A-4076-44B2-A355-1B3E6359D545}&quot;/&gt;&lt;isInvalidForFieldText val=&quot;0&quot;/&gt;&lt;Image&gt;&lt;filename val=&quot;C:\Users\natalie.sansone\AppData\Local\Temp\CP8220724968Session\CPTrustFolder8220724984\PPTImport822012416828\data\asimages\{C5B2D50A-4076-44B2-A355-1B3E6359D545}_5.png&quot;/&gt;&lt;left val=&quot;105&quot;/&gt;&lt;top val=&quot;204&quot;/&gt;&lt;width val=&quot;282&quot;/&gt;&lt;height val=&quot;40&quot;/&gt;&lt;hasText val=&quot;1&quot;/&gt;&lt;/Image&gt;&lt;/ThreeDShape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quot;/&gt;&lt;lineCharCount val=&quot;7&quot;/&gt;&lt;lineCharCount val=&quot;12&quot;/&gt;&lt;lineCharCount val=&quot;10&quot;/&gt;&lt;/TableIndex&gt;&lt;/ShapeTextInfo&gt;"/>
  <p:tag name="HTML_SHAPEINFO" val="&lt;ThreeDShapeInfo&gt;&lt;uuid val=&quot;{C1C9C7AA-DE78-4977-A3C5-14E7A430BD5F}&quot;/&gt;&lt;isInvalidForFieldText val=&quot;0&quot;/&gt;&lt;Image&gt;&lt;filename val=&quot;C:\Users\natalie.sansone\AppData\Local\Temp\CP8220724968Session\CPTrustFolder8220724984\PPTImport822012416828\data\asimages\{C1C9C7AA-DE78-4977-A3C5-14E7A430BD5F}_16.png&quot;/&gt;&lt;left val=&quot;256&quot;/&gt;&lt;top val=&quot;346&quot;/&gt;&lt;width val=&quot;114&quot;/&gt;&lt;height val=&quot;107&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quot;/&gt;&lt;lineCharCount val=&quot;9&quot;/&gt;&lt;lineCharCount val=&quot;7&quot;/&gt;&lt;lineCharCount val=&quot;12&quot;/&gt;&lt;/TableIndex&gt;&lt;/ShapeTextInfo&gt;"/>
  <p:tag name="HTML_SHAPEINFO" val="&lt;ThreeDShapeInfo&gt;&lt;uuid val=&quot;{E9D1F414-E548-4C0D-AA1D-FA33352AB456}&quot;/&gt;&lt;isInvalidForFieldText val=&quot;0&quot;/&gt;&lt;Image&gt;&lt;filename val=&quot;C:\Users\natalie.sansone\AppData\Local\Temp\CP8220724968Session\CPTrustFolder8220724984\PPTImport822012416828\data\asimages\{E9D1F414-E548-4C0D-AA1D-FA33352AB456}_16.png&quot;/&gt;&lt;left val=&quot;256&quot;/&gt;&lt;top val=&quot;485&quot;/&gt;&lt;width val=&quot;120&quot;/&gt;&lt;height val=&quot;107&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DA226D55-63B7-4B3D-AAA2-5A650791BA9E}&quot;/&gt;&lt;isInvalidForFieldText val=&quot;0&quot;/&gt;&lt;Image&gt;&lt;filename val=&quot;C:\Users\natalie.sansone\AppData\Local\Temp\CP8220724968Session\CPTrustFolder8220724984\PPTImport822012416828\data\asimages\{DA226D55-63B7-4B3D-AAA2-5A650791BA9E}_16.png&quot;/&gt;&lt;left val=&quot;232&quot;/&gt;&lt;top val=&quot;396&quot;/&gt;&lt;width val=&quot;3&quot;/&gt;&lt;height val=&quot;90&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INFO" val="&lt;ThreeDShapeInfo&gt;&lt;uuid val=&quot;{618E8F54-6298-4740-A126-768F6EADE83B}&quot;/&gt;&lt;isInvalidForFieldText val=&quot;0&quot;/&gt;&lt;Image&gt;&lt;filename val=&quot;C:\Users\natalie.sansone\AppData\Local\Temp\CP8220724968Session\CPTrustFolder8220724984\PPTImport822012416828\data\asimages\{618E8F54-6298-4740-A126-768F6EADE83B}_16.png&quot;/&gt;&lt;left val=&quot;205&quot;/&gt;&lt;top val=&quot;485&quot;/&gt;&lt;width val=&quot;56&quot;/&gt;&lt;height val=&quot;55&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INFO" val="&lt;ThreeDShapeInfo&gt;&lt;uuid val=&quot;{96C38A4A-71C8-4492-8A9B-ECF53A4F5231}&quot;/&gt;&lt;isInvalidForFieldText val=&quot;0&quot;/&gt;&lt;Image&gt;&lt;filename val=&quot;C:\Users\natalie.sansone\AppData\Local\Temp\CP8220724968Session\CPTrustFolder8220724984\PPTImport822012416828\data\asimages\{96C38A4A-71C8-4492-8A9B-ECF53A4F5231}_16.png&quot;/&gt;&lt;left val=&quot;372&quot;/&gt;&lt;top val=&quot;347&quot;/&gt;&lt;width val=&quot;56&quot;/&gt;&lt;height val=&quot;55&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6&quot;/&gt;&lt;lineCharCount val=&quot;10&quot;/&gt;&lt;lineCharCount val=&quot;18&quot;/&gt;&lt;lineCharCount val=&quot;14&quot;/&gt;&lt;/TableIndex&gt;&lt;/ShapeTextInfo&gt;"/>
  <p:tag name="HTML_SHAPEINFO" val="&lt;ThreeDShapeInfo&gt;&lt;uuid val=&quot;{E09F5014-2C4C-48F5-9407-A8024D46B161}&quot;/&gt;&lt;isInvalidForFieldText val=&quot;0&quot;/&gt;&lt;Image&gt;&lt;filename val=&quot;C:\Users\natalie.sansone\AppData\Local\Temp\CP8220724968Session\CPTrustFolder8220724984\PPTImport822012416828\data\asimages\{E09F5014-2C4C-48F5-9407-A8024D46B161}_16.png&quot;/&gt;&lt;left val=&quot;421&quot;/&gt;&lt;top val=&quot;352&quot;/&gt;&lt;width val=&quot;150&quot;/&gt;&lt;height val=&quot;106&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quot;/&gt;&lt;lineCharCount val=&quot;13&quot;/&gt;&lt;lineCharCount val=&quot;12&quot;/&gt;&lt;lineCharCount val=&quot;12&quot;/&gt;&lt;/TableIndex&gt;&lt;/ShapeTextInfo&gt;"/>
  <p:tag name="HTML_SHAPEINFO" val="&lt;ThreeDShapeInfo&gt;&lt;uuid val=&quot;{90D34A26-61AB-4A28-AE69-393D70125EE8}&quot;/&gt;&lt;isInvalidForFieldText val=&quot;0&quot;/&gt;&lt;Image&gt;&lt;filename val=&quot;C:\Users\natalie.sansone\AppData\Local\Temp\CP8220724968Session\CPTrustFolder8220724984\PPTImport822012416828\data\asimages\{90D34A26-61AB-4A28-AE69-393D70125EE8}_16.png&quot;/&gt;&lt;left val=&quot;421&quot;/&gt;&lt;top val=&quot;490&quot;/&gt;&lt;width val=&quot;126&quot;/&gt;&lt;height val=&quot;107&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75AB799E-8B97-4459-A2A5-85A23343DE6C}&quot;/&gt;&lt;isInvalidForFieldText val=&quot;0&quot;/&gt;&lt;Image&gt;&lt;filename val=&quot;C:\Users\natalie.sansone\AppData\Local\Temp\CP8220724968Session\CPTrustFolder8220724984\PPTImport822012416828\data\asimages\{75AB799E-8B97-4459-A2A5-85A23343DE6C}_16.png&quot;/&gt;&lt;left val=&quot;397&quot;/&gt;&lt;top val=&quot;402&quot;/&gt;&lt;width val=&quot;4&quot;/&gt;&lt;height val=&quot;89&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F87098DC-DAB6-4EBE-A50C-7EF82B98056F}&quot;/&gt;&lt;isInvalidForFieldText val=&quot;0&quot;/&gt;&lt;Image&gt;&lt;filename val=&quot;C:\Users\natalie.sansone\AppData\Local\Temp\CP8220724968Session\CPTrustFolder8220724984\PPTImport822012416828\data\asimages\{F87098DC-DAB6-4EBE-A50C-7EF82B98056F}_16.png&quot;/&gt;&lt;left val=&quot;371&quot;/&gt;&lt;top val=&quot;489&quot;/&gt;&lt;width val=&quot;56&quot;/&gt;&lt;height val=&quot;56&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7381C16A-FA89-4C4B-8C06-BF439964DC40}&quot;/&gt;&lt;isInvalidForFieldText val=&quot;0&quot;/&gt;&lt;Image&gt;&lt;filename val=&quot;C:\Users\natalie.sansone\AppData\Local\Temp\CP8220724968Session\CPTrustFolder8220724984\PPTImport822012416828\data\asimages\{7381C16A-FA89-4C4B-8C06-BF439964DC40}_16.png&quot;/&gt;&lt;left val=&quot;542&quot;/&gt;&lt;top val=&quot;348&quot;/&gt;&lt;width val=&quot;55&quot;/&gt;&lt;height val=&quot;5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SHAPEINFO" val="&lt;ThreeDShapeInfo&gt;&lt;uuid val=&quot;{AFA3460B-1D53-42B3-AEE9-E160A75B4DD1}&quot;/&gt;&lt;isInvalidForFieldText val=&quot;0&quot;/&gt;&lt;Image&gt;&lt;filename val=&quot;C:\Users\natalie.sansone\AppData\Local\Temp\CP8220724968Session\CPTrustFolder8220724984\PPTImport822012416828\data\asimages\{AFA3460B-1D53-42B3-AEE9-E160A75B4DD1}_16.png&quot;/&gt;&lt;left val=&quot;956&quot;/&gt;&lt;top val=&quot;-1&quot;/&gt;&lt;width val=&quot;324&quot;/&gt;&lt;height val=&quot;722&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6&quot;/&gt;&lt;lineCharCount val=&quot;11&quot;/&gt;&lt;lineCharCount val=&quot;15&quot;/&gt;&lt;lineCharCount val=&quot;12&quot;/&gt;&lt;lineCharCount val=&quot;10&quot;/&gt;&lt;/TableIndex&gt;&lt;/ShapeTextInfo&gt;"/>
  <p:tag name="HTML_SHAPEINFO" val="&lt;ThreeDShapeInfo&gt;&lt;uuid val=&quot;{9D041F7F-B4D1-4CFA-8BF6-476072E66827}&quot;/&gt;&lt;isInvalidForFieldText val=&quot;0&quot;/&gt;&lt;Image&gt;&lt;filename val=&quot;C:\Users\natalie.sansone\AppData\Local\Temp\CP8220724968Session\CPTrustFolder8220724984\PPTImport822012416828\data\asimages\{9D041F7F-B4D1-4CFA-8BF6-476072E66827}_16.png&quot;/&gt;&lt;left val=&quot;592&quot;/&gt;&lt;top val=&quot;352&quot;/&gt;&lt;width val=&quot;137&quot;/&gt;&lt;height val=&quot;130&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quot;/&gt;&lt;lineCharCount val=&quot;14&quot;/&gt;&lt;lineCharCount val=&quot;12&quot;/&gt;&lt;lineCharCount val=&quot;14&quot;/&gt;&lt;/TableIndex&gt;&lt;/ShapeTextInfo&gt;"/>
  <p:tag name="HTML_SHAPEINFO" val="&lt;ThreeDShapeInfo&gt;&lt;uuid val=&quot;{E014B474-F32A-4372-807B-DB4C9B862E10}&quot;/&gt;&lt;isInvalidForFieldText val=&quot;0&quot;/&gt;&lt;Image&gt;&lt;filename val=&quot;C:\Users\natalie.sansone\AppData\Local\Temp\CP8220724968Session\CPTrustFolder8220724984\PPTImport822012416828\data\asimages\{E014B474-F32A-4372-807B-DB4C9B862E10}_16.png&quot;/&gt;&lt;left val=&quot;592&quot;/&gt;&lt;top val=&quot;490&quot;/&gt;&lt;width val=&quot;118&quot;/&gt;&lt;height val=&quot;107&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84E51CE0-FFE7-42C5-9268-C69AD7260F57}&quot;/&gt;&lt;isInvalidForFieldText val=&quot;0&quot;/&gt;&lt;Image&gt;&lt;filename val=&quot;C:\Users\natalie.sansone\AppData\Local\Temp\CP8220724968Session\CPTrustFolder8220724984\PPTImport822012416828\data\asimages\{84E51CE0-FFE7-42C5-9268-C69AD7260F57}_16.png&quot;/&gt;&lt;left val=&quot;568&quot;/&gt;&lt;top val=&quot;403&quot;/&gt;&lt;width val=&quot;3&quot;/&gt;&lt;height val=&quot;89&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06C6706C-9433-4BB1-953C-066E225E5BF9}&quot;/&gt;&lt;isInvalidForFieldText val=&quot;0&quot;/&gt;&lt;Image&gt;&lt;filename val=&quot;C:\Users\natalie.sansone\AppData\Local\Temp\CP8220724968Session\CPTrustFolder8220724984\PPTImport822012416828\data\asimages\{06C6706C-9433-4BB1-953C-066E225E5BF9}_16.png&quot;/&gt;&lt;left val=&quot;541&quot;/&gt;&lt;top val=&quot;490&quot;/&gt;&lt;width val=&quot;55&quot;/&gt;&lt;height val=&quot;56&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INFO" val="&lt;ThreeDShapeInfo&gt;&lt;uuid val=&quot;{DEB8B66D-7957-48F1-B00B-0CD06BEE03EA}&quot;/&gt;&lt;isInvalidForFieldText val=&quot;0&quot;/&gt;&lt;Image&gt;&lt;filename val=&quot;C:\Users\natalie.sansone\AppData\Local\Temp\CP8220724968Session\CPTrustFolder8220724984\PPTImport822012416828\data\asimages\{DEB8B66D-7957-48F1-B00B-0CD06BEE03EA}_16.png&quot;/&gt;&lt;left val=&quot;717&quot;/&gt;&lt;top val=&quot;347&quot;/&gt;&lt;width val=&quot;55&quot;/&gt;&lt;height val=&quot;5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8&quot;/&gt;&lt;lineCharCount val=&quot;15&quot;/&gt;&lt;lineCharCount val=&quot;14&quot;/&gt;&lt;/TableIndex&gt;&lt;/ShapeTextInfo&gt;"/>
  <p:tag name="HTML_SHAPEINFO" val="&lt;ThreeDShapeInfo&gt;&lt;uuid val=&quot;{9E6D2209-8A17-4548-959D-9E0C2AA12002}&quot;/&gt;&lt;isInvalidForFieldText val=&quot;0&quot;/&gt;&lt;Image&gt;&lt;filename val=&quot;C:\Users\natalie.sansone\AppData\Local\Temp\CP8220724968Session\CPTrustFolder8220724984\PPTImport822012416828\data\asimages\{9E6D2209-8A17-4548-959D-9E0C2AA12002}_16.png&quot;/&gt;&lt;left val=&quot;766&quot;/&gt;&lt;top val=&quot;352&quot;/&gt;&lt;width val=&quot;136&quot;/&gt;&lt;height val=&quot;85&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INFO" val="&lt;ThreeDShapeInfo&gt;&lt;uuid val=&quot;{CC479C18-9940-4388-811D-1939BAE52F28}&quot;/&gt;&lt;isInvalidForFieldText val=&quot;0&quot;/&gt;&lt;Image&gt;&lt;filename val=&quot;C:\Users\natalie.sansone\AppData\Local\Temp\CP8220724968Session\CPTrustFolder8220724984\PPTImport822012416828\data\asimages\{CC479C18-9940-4388-811D-1939BAE52F28}_16.png&quot;/&gt;&lt;left val=&quot;743&quot;/&gt;&lt;top val=&quot;402&quot;/&gt;&lt;width val=&quot;3&quot;/&gt;&lt;height val=&quot;89&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3&quot;/&gt;&lt;lineCharCount val=&quot;11&quot;/&gt;&lt;lineCharCount val=&quot;10&quot;/&gt;&lt;lineCharCount val=&quot;1&quot;/&gt;&lt;lineCharCount val=&quot;11&quot;/&gt;&lt;lineCharCount val=&quot;1&quot;/&gt;&lt;lineCharCount val=&quot;18&quot;/&gt;&lt;lineCharCount val=&quot;1&quot;/&gt;&lt;lineCharCount val=&quot;10&quot;/&gt;&lt;/TableIndex&gt;&lt;/ShapeTextInfo&gt;"/>
  <p:tag name="HTML_SHAPEINFO" val="&lt;ThreeDShapeInfo&gt;&lt;uuid val=&quot;{4E849F1B-288C-489E-B5ED-1EB974316CE9}&quot;/&gt;&lt;isInvalidForFieldText val=&quot;0&quot;/&gt;&lt;Image&gt;&lt;filename val=&quot;C:\Users\natalie.sansone\AppData\Local\Temp\CP8220724968Session\CPTrustFolder8220724984\PPTImport822012416828\data\asimages\{4E849F1B-288C-489E-B5ED-1EB974316CE9}_16.png&quot;/&gt;&lt;left val=&quot;990&quot;/&gt;&lt;top val=&quot;183&quot;/&gt;&lt;width val=&quot;272&quot;/&gt;&lt;height val=&quot;32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755F8865-0CC6-44E8-9126-E90AD3BD4A28}&quot;/&gt;&lt;isInvalidForFieldText val=&quot;0&quot;/&gt;&lt;Image&gt;&lt;filename val=&quot;C:\Users\natalie.sansone\AppData\Local\Temp\CP8220724968Session\CPTrustFolder8220724984\PPTImport822012416828\data\asimages\{755F8865-0CC6-44E8-9126-E90AD3BD4A28}_16.png&quot;/&gt;&lt;left val=&quot;1012&quot;/&gt;&lt;top val=&quot;674&quot;/&gt;&lt;width val=&quot;243&quot;/&gt;&lt;height val=&quot;23&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42C41969-24DE-4EB9-8B46-A382E2CC6BF7}&quot;/&gt;&lt;isInvalidForFieldText val=&quot;0&quot;/&gt;&lt;Image&gt;&lt;filename val=&quot;C:\Users\natalie.sansone\AppData\Local\Temp\CP8220724968Session\CPTrustFolder8220724984\PPTImport822012416828\data\asimages\{42C41969-24DE-4EB9-8B46-A382E2CC6BF7}_16.png&quot;/&gt;&lt;left val=&quot;4&quot;/&gt;&lt;top val=&quot;28&quot;/&gt;&lt;width val=&quot;733&quot;/&gt;&lt;height val=&quot;146&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A29F339E-C602-40BD-9DCA-E448DEF8B45F}&quot;/&gt;&lt;isInvalidForFieldText val=&quot;0&quot;/&gt;&lt;Image&gt;&lt;filename val=&quot;C:\Users\natalie.sansone\AppData\Local\Temp\CP8220724968Session\CPTrustFolder8220724984\PPTImport822012416828\data\asimages\{A29F339E-C602-40BD-9DCA-E448DEF8B45F}_16.png&quot;/&gt;&lt;left val=&quot;20&quot;/&gt;&lt;top val=&quot;120&quot;/&gt;&lt;width val=&quot;801&quot;/&gt;&lt;height val=&quot;80&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INFO" val="&lt;ThreeDShapeInfo&gt;&lt;uuid val=&quot;{9B383ABA-C57C-4A97-AAAC-8381DAB36AE5}&quot;/&gt;&lt;isInvalidForFieldText val=&quot;0&quot;/&gt;&lt;Image&gt;&lt;filename val=&quot;C:\Users\natalie.sansone\AppData\Local\Temp\CP8220724968Session\CPTrustFolder8220724984\PPTImport822012416828\data\asimages\{9B383ABA-C57C-4A97-AAAC-8381DAB36AE5}_16.png&quot;/&gt;&lt;left val=&quot;26&quot;/&gt;&lt;top val=&quot;342&quot;/&gt;&lt;width val=&quot;55&quot;/&gt;&lt;height val=&quot;56&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A207E574-932B-4458-8098-133C4B777F71}&quot;/&gt;&lt;isInvalidForFieldText val=&quot;0&quot;/&gt;&lt;Image&gt;&lt;filename val=&quot;C:\Users\natalie.sansone\AppData\Local\Temp\CP8220724968Session\CPTrustFolder8220724984\PPTImport822012416828\data\asimages\{A207E574-932B-4458-8098-133C4B777F71}_16.png&quot;/&gt;&lt;left val=&quot;30&quot;/&gt;&lt;top val=&quot;218&quot;/&gt;&lt;width val=&quot;910&quot;/&gt;&lt;height val=&quot;108&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5&quot;/&gt;&lt;lineCharCount val=&quot;14&quot;/&gt;&lt;lineCharCount val=&quot;16&quot;/&gt;&lt;lineCharCount val=&quot;14&quot;/&gt;&lt;lineCharCount val=&quot;12&quot;/&gt;&lt;lineCharCount val=&quot;9&quot;/&gt;&lt;lineCharCount val=&quot;14&quot;/&gt;&lt;lineCharCount val=&quot;11&quot;/&gt;&lt;lineCharCount val=&quot;16&quot;/&gt;&lt;/TableIndex&gt;&lt;/ShapeTextInfo&gt;"/>
  <p:tag name="HTML_SHAPEINFO" val="&lt;ThreeDShapeInfo&gt;&lt;uuid val=&quot;{C52FA0B8-11A0-4601-8461-0186D8E83F7E}&quot;/&gt;&lt;isInvalidForFieldText val=&quot;0&quot;/&gt;&lt;Image&gt;&lt;filename val=&quot;C:\Users\natalie.sansone\AppData\Local\Temp\CP8220724968Session\CPTrustFolder8220724984\PPTImport822012416828\data\asimages\{C52FA0B8-11A0-4601-8461-0186D8E83F7E}_16.png&quot;/&gt;&lt;left val=&quot;75&quot;/&gt;&lt;top val=&quot;346&quot;/&gt;&lt;width val=&quot;135&quot;/&gt;&lt;height val=&quot;219&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INFO" val="&lt;ThreeDShapeInfo&gt;&lt;uuid val=&quot;{957A5C40-2D77-4E9D-BFF5-367129A249E2}&quot;/&gt;&lt;isInvalidForFieldText val=&quot;0&quot;/&gt;&lt;Image&gt;&lt;filename val=&quot;C:\Users\natalie.sansone\AppData\Local\Temp\CP8220724968Session\CPTrustFolder8220724984\PPTImport822012416828\data\asimages\{957A5C40-2D77-4E9D-BFF5-367129A249E2}_16.png&quot;/&gt;&lt;left val=&quot;206&quot;/&gt;&lt;top val=&quot;342&quot;/&gt;&lt;width val=&quot;55&quot;/&gt;&lt;height val=&quot;56&quot;/&gt;&lt;hasText val=&quot;1&quot;/&gt;&lt;/Image&gt;&lt;/ThreeDShapeInfo&gt;"/>
</p:tagLst>
</file>

<file path=ppt/theme/theme1.xml><?xml version="1.0" encoding="utf-8"?>
<a:theme xmlns:a="http://schemas.openxmlformats.org/drawingml/2006/main" name="Slide-Generic">
  <a:themeElements>
    <a:clrScheme name="Custom 4">
      <a:dk1>
        <a:srgbClr val="494949"/>
      </a:dk1>
      <a:lt1>
        <a:srgbClr val="FFFFFF"/>
      </a:lt1>
      <a:dk2>
        <a:srgbClr val="494949"/>
      </a:dk2>
      <a:lt2>
        <a:srgbClr val="FFFFFF"/>
      </a:lt2>
      <a:accent1>
        <a:srgbClr val="2476B7"/>
      </a:accent1>
      <a:accent2>
        <a:srgbClr val="7F7F7F"/>
      </a:accent2>
      <a:accent3>
        <a:srgbClr val="1A5889"/>
      </a:accent3>
      <a:accent4>
        <a:srgbClr val="CDF2D7"/>
      </a:accent4>
      <a:accent5>
        <a:srgbClr val="CEE4F5"/>
      </a:accent5>
      <a:accent6>
        <a:srgbClr val="F17926"/>
      </a:accent6>
      <a:hlink>
        <a:srgbClr val="2476B7"/>
      </a:hlink>
      <a:folHlink>
        <a:srgbClr val="1647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6931" rIns="0" bIns="0" rtlCol="0">
        <a:spAutoFit/>
      </a:bodyPr>
      <a:lstStyle>
        <a:defPPr marL="7701" marR="242975" algn="just">
          <a:spcBef>
            <a:spcPts val="55"/>
          </a:spcBef>
          <a:defRPr sz="1200" spc="-30" dirty="0">
            <a:solidFill>
              <a:srgbClr val="464646"/>
            </a:solidFill>
            <a:latin typeface="Roboto Condensed Light" panose="02000000000000000000" pitchFamily="2" charset="0"/>
            <a:cs typeface="Arial Narrow"/>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ckCovers&amp;Dividers-Light">
  <a:themeElements>
    <a:clrScheme name="Info-Tech-ResearchDeck">
      <a:dk1>
        <a:srgbClr val="494A4A"/>
      </a:dk1>
      <a:lt1>
        <a:srgbClr val="FFFFFF"/>
      </a:lt1>
      <a:dk2>
        <a:srgbClr val="494A4A"/>
      </a:dk2>
      <a:lt2>
        <a:srgbClr val="FFFFFF"/>
      </a:lt2>
      <a:accent1>
        <a:srgbClr val="2576B6"/>
      </a:accent1>
      <a:accent2>
        <a:srgbClr val="5D3291"/>
      </a:accent2>
      <a:accent3>
        <a:srgbClr val="F7C435"/>
      </a:accent3>
      <a:accent4>
        <a:srgbClr val="299C47"/>
      </a:accent4>
      <a:accent5>
        <a:srgbClr val="B3252E"/>
      </a:accent5>
      <a:accent6>
        <a:srgbClr val="F07925"/>
      </a:accent6>
      <a:hlink>
        <a:srgbClr val="2576B6"/>
      </a:hlink>
      <a:folHlink>
        <a:srgbClr val="16476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theme>
</file>

<file path=ppt/theme/theme3.xml><?xml version="1.0" encoding="utf-8"?>
<a:theme xmlns:a="http://schemas.openxmlformats.org/drawingml/2006/main" name="1_BackCovers&amp;Dividers-Light">
  <a:themeElements>
    <a:clrScheme name="Info-Tech-ResearchDeck">
      <a:dk1>
        <a:srgbClr val="494A4A"/>
      </a:dk1>
      <a:lt1>
        <a:srgbClr val="FFFFFF"/>
      </a:lt1>
      <a:dk2>
        <a:srgbClr val="494A4A"/>
      </a:dk2>
      <a:lt2>
        <a:srgbClr val="FFFFFF"/>
      </a:lt2>
      <a:accent1>
        <a:srgbClr val="2576B6"/>
      </a:accent1>
      <a:accent2>
        <a:srgbClr val="5D3291"/>
      </a:accent2>
      <a:accent3>
        <a:srgbClr val="F7C435"/>
      </a:accent3>
      <a:accent4>
        <a:srgbClr val="299C47"/>
      </a:accent4>
      <a:accent5>
        <a:srgbClr val="B3252E"/>
      </a:accent5>
      <a:accent6>
        <a:srgbClr val="F07925"/>
      </a:accent6>
      <a:hlink>
        <a:srgbClr val="2576B6"/>
      </a:hlink>
      <a:folHlink>
        <a:srgbClr val="16476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2065</Words>
  <Application>Microsoft Office PowerPoint</Application>
  <PresentationFormat>Widescreen</PresentationFormat>
  <Paragraphs>254</Paragraphs>
  <Slides>19</Slides>
  <Notes>11</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19</vt:i4>
      </vt:variant>
    </vt:vector>
  </HeadingPairs>
  <TitlesOfParts>
    <vt:vector size="34" baseType="lpstr">
      <vt:lpstr>Montserrat SemiBold</vt:lpstr>
      <vt:lpstr>Lato Light</vt:lpstr>
      <vt:lpstr>Roboto</vt:lpstr>
      <vt:lpstr>Calibri</vt:lpstr>
      <vt:lpstr>Montserrat Medium</vt:lpstr>
      <vt:lpstr>Roboto Condensed</vt:lpstr>
      <vt:lpstr>Roboto Condensed Light</vt:lpstr>
      <vt:lpstr>Montserrat</vt:lpstr>
      <vt:lpstr>Exo</vt:lpstr>
      <vt:lpstr>Montserrat Light</vt:lpstr>
      <vt:lpstr>Exo Light</vt:lpstr>
      <vt:lpstr>Arial</vt:lpstr>
      <vt:lpstr>Slide-Generic</vt:lpstr>
      <vt:lpstr>BackCovers&amp;Dividers-Light</vt:lpstr>
      <vt:lpstr>1_BackCovers&amp;Dividers-Light</vt:lpstr>
      <vt:lpstr>PowerPoint Presentation</vt:lpstr>
      <vt:lpstr>Analyst Perspective</vt:lpstr>
      <vt:lpstr>Executive Summary</vt:lpstr>
      <vt:lpstr>What is the term “UX”?</vt:lpstr>
      <vt:lpstr>Empathy is at the heart of design</vt:lpstr>
      <vt:lpstr>Design Objectives</vt:lpstr>
      <vt:lpstr>Info-Tech’s approach</vt:lpstr>
      <vt:lpstr>Why design adds to the bottom line</vt:lpstr>
      <vt:lpstr>Experience design is effective regardless of your industry</vt:lpstr>
      <vt:lpstr>Your SDLC will benefit from effective UX</vt:lpstr>
      <vt:lpstr>Usability improves organizational performance</vt:lpstr>
      <vt:lpstr>What kind of design are we talking about?</vt:lpstr>
      <vt:lpstr>User flows generate results – Executive Brief Case Study</vt:lpstr>
      <vt:lpstr>Info-Tech’s methodology to Implement and Mature Your User Experience Design Practice</vt:lpstr>
      <vt:lpstr>Blueprint deliverables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2021-08-18T15:47:24Z</dcterms:created>
  <dcterms:modified xsi:type="dcterms:W3CDTF">2021-08-18T15:56:24Z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d24214e-5322-4789-8422-cbe411bc3a74_Enabled">
    <vt:lpwstr>true</vt:lpwstr>
  </property>
  <property fmtid="{D5CDD505-2E9C-101B-9397-08002B2CF9AE}" pid="3" name="MSIP_Label_7d24214e-5322-4789-8422-cbe411bc3a74_SetDate">
    <vt:lpwstr>2021-08-18T15:47:34Z</vt:lpwstr>
  </property>
  <property fmtid="{D5CDD505-2E9C-101B-9397-08002B2CF9AE}" pid="4" name="MSIP_Label_7d24214e-5322-4789-8422-cbe411bc3a74_Method">
    <vt:lpwstr>Privileged</vt:lpwstr>
  </property>
  <property fmtid="{D5CDD505-2E9C-101B-9397-08002B2CF9AE}" pid="5" name="MSIP_Label_7d24214e-5322-4789-8422-cbe411bc3a74_Name">
    <vt:lpwstr>7d24214e-5322-4789-8422-cbe411bc3a74</vt:lpwstr>
  </property>
  <property fmtid="{D5CDD505-2E9C-101B-9397-08002B2CF9AE}" pid="6" name="MSIP_Label_7d24214e-5322-4789-8422-cbe411bc3a74_SiteId">
    <vt:lpwstr>113d1920-a1e0-48cf-a70a-868cbb03f3f6</vt:lpwstr>
  </property>
  <property fmtid="{D5CDD505-2E9C-101B-9397-08002B2CF9AE}" pid="7" name="MSIP_Label_7d24214e-5322-4789-8422-cbe411bc3a74_ActionId">
    <vt:lpwstr>79c73acc-d19e-462e-becb-24be4a51d17a</vt:lpwstr>
  </property>
  <property fmtid="{D5CDD505-2E9C-101B-9397-08002B2CF9AE}" pid="8" name="MSIP_Label_7d24214e-5322-4789-8422-cbe411bc3a74_ContentBits">
    <vt:lpwstr>0</vt:lpwstr>
  </property>
</Properties>
</file>