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48" r:id="rId1"/>
  </p:sldMasterIdLst>
  <p:notesMasterIdLst>
    <p:notesMasterId r:id="rId11"/>
  </p:notesMasterIdLst>
  <p:handoutMasterIdLst>
    <p:handoutMasterId r:id="rId12"/>
  </p:handoutMasterIdLst>
  <p:sldIdLst>
    <p:sldId id="350" r:id="rId2"/>
    <p:sldId id="376" r:id="rId3"/>
    <p:sldId id="373" r:id="rId4"/>
    <p:sldId id="374" r:id="rId5"/>
    <p:sldId id="371" r:id="rId6"/>
    <p:sldId id="375" r:id="rId7"/>
    <p:sldId id="360" r:id="rId8"/>
    <p:sldId id="361" r:id="rId9"/>
    <p:sldId id="370" r:id="rId10"/>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Montserrat" panose="00000500000000000000" pitchFamily="2" charset="0"/>
      <p:regular r:id="rId17"/>
      <p:bold r:id="rId18"/>
      <p:italic r:id="rId19"/>
      <p:boldItalic r:id="rId20"/>
    </p:embeddedFont>
    <p:embeddedFont>
      <p:font typeface="Montserrat Light" panose="00000400000000000000" pitchFamily="2" charset="0"/>
      <p:regular r:id="rId21"/>
      <p:italic r:id="rId22"/>
    </p:embeddedFont>
    <p:embeddedFont>
      <p:font typeface="Roboto Condensed Light" panose="02000000000000000000" pitchFamily="2" charset="0"/>
      <p:regular r:id="rId23"/>
      <p:italic r:id="rId24"/>
    </p:embeddedFont>
    <p:embeddedFont>
      <p:font typeface="Roboto Light" panose="02000000000000000000" pitchFamily="2"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8B34283F-47B6-3C4C-81B2-2E35177895A6}">
          <p14:sldIdLst>
            <p14:sldId id="350"/>
          </p14:sldIdLst>
        </p14:section>
        <p14:section name="Contents" id="{19778152-C853-3641-87DD-D43EF7A11F36}">
          <p14:sldIdLst>
            <p14:sldId id="376"/>
            <p14:sldId id="373"/>
            <p14:sldId id="374"/>
            <p14:sldId id="371"/>
            <p14:sldId id="375"/>
            <p14:sldId id="360"/>
            <p14:sldId id="361"/>
            <p14:sldId id="370"/>
          </p14:sldIdLst>
        </p14:section>
      </p14:sectionLst>
    </p:ext>
    <p:ext uri="{EFAFB233-063F-42B5-8137-9DF3F51BA10A}">
      <p15:sldGuideLst xmlns:p15="http://schemas.microsoft.com/office/powerpoint/2012/main">
        <p15:guide id="2" pos="3840">
          <p15:clr>
            <a:srgbClr val="A4A3A4"/>
          </p15:clr>
        </p15:guide>
        <p15:guide id="4" orient="horz" pos="2260" userDrawn="1">
          <p15:clr>
            <a:srgbClr val="A4A3A4"/>
          </p15:clr>
        </p15:guide>
        <p15:guide id="5" orient="horz" pos="9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333"/>
    <a:srgbClr val="212427"/>
    <a:srgbClr val="4B4B4B"/>
    <a:srgbClr val="717272"/>
    <a:srgbClr val="2576B7"/>
    <a:srgbClr val="A2A1A1"/>
    <a:srgbClr val="5191C5"/>
    <a:srgbClr val="848585"/>
    <a:srgbClr val="25A8B7"/>
    <a:srgbClr val="FF00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814" autoAdjust="0"/>
    <p:restoredTop sz="94712" autoAdjust="0"/>
  </p:normalViewPr>
  <p:slideViewPr>
    <p:cSldViewPr snapToGrid="0" snapToObjects="1" showGuides="1">
      <p:cViewPr varScale="1">
        <p:scale>
          <a:sx n="104" d="100"/>
          <a:sy n="104" d="100"/>
        </p:scale>
        <p:origin x="1536" y="108"/>
      </p:cViewPr>
      <p:guideLst>
        <p:guide pos="3840"/>
        <p:guide orient="horz" pos="2260"/>
        <p:guide orient="horz" pos="935"/>
      </p:guideLst>
    </p:cSldViewPr>
  </p:slideViewPr>
  <p:notesTextViewPr>
    <p:cViewPr>
      <p:scale>
        <a:sx n="1" d="1"/>
        <a:sy n="1" d="1"/>
      </p:scale>
      <p:origin x="0" y="0"/>
    </p:cViewPr>
  </p:notesTextViewPr>
  <p:notesViewPr>
    <p:cSldViewPr snapToGrid="0" snapToObjects="1"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83115D-EBFF-8741-AD30-592C26689C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5C29E8D-A574-7540-A880-D41682639F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C6F7F5-F3B4-0541-A6C0-4228BBACDC15}" type="datetimeFigureOut">
              <a:rPr lang="en-US" smtClean="0"/>
              <a:t>3/18/2021</a:t>
            </a:fld>
            <a:endParaRPr lang="en-US" dirty="0"/>
          </a:p>
        </p:txBody>
      </p:sp>
      <p:sp>
        <p:nvSpPr>
          <p:cNvPr id="4" name="Footer Placeholder 3">
            <a:extLst>
              <a:ext uri="{FF2B5EF4-FFF2-40B4-BE49-F238E27FC236}">
                <a16:creationId xmlns:a16="http://schemas.microsoft.com/office/drawing/2014/main" id="{DAED509A-1A16-7D4C-8543-DA49925F0D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Info-Tech Research Group</a:t>
            </a:r>
          </a:p>
        </p:txBody>
      </p:sp>
      <p:sp>
        <p:nvSpPr>
          <p:cNvPr id="5" name="Slide Number Placeholder 4">
            <a:extLst>
              <a:ext uri="{FF2B5EF4-FFF2-40B4-BE49-F238E27FC236}">
                <a16:creationId xmlns:a16="http://schemas.microsoft.com/office/drawing/2014/main" id="{20A05381-41C8-0C4E-B195-E61C8AFB5F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7D60F-FC67-CD47-8ED4-0AD76A5F962D}" type="slidenum">
              <a:rPr lang="en-US" smtClean="0"/>
              <a:t>‹#›</a:t>
            </a:fld>
            <a:endParaRPr lang="en-US" dirty="0"/>
          </a:p>
        </p:txBody>
      </p:sp>
    </p:spTree>
    <p:extLst>
      <p:ext uri="{BB962C8B-B14F-4D97-AF65-F5344CB8AC3E}">
        <p14:creationId xmlns:p14="http://schemas.microsoft.com/office/powerpoint/2010/main" val="62040258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3FACB-0EDB-7A4C-BC15-F46A3A61ED63}" type="datetimeFigureOut">
              <a:rPr lang="en-US" smtClean="0"/>
              <a:t>3/18/2021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Info-Tech Research Group</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8485B-9FDB-9147-B48D-B05806D03D92}" type="slidenum">
              <a:rPr lang="en-US" smtClean="0"/>
              <a:t>‹#›</a:t>
            </a:fld>
            <a:endParaRPr lang="en-US" dirty="0"/>
          </a:p>
        </p:txBody>
      </p:sp>
    </p:spTree>
    <p:extLst>
      <p:ext uri="{BB962C8B-B14F-4D97-AF65-F5344CB8AC3E}">
        <p14:creationId xmlns:p14="http://schemas.microsoft.com/office/powerpoint/2010/main" val="302263890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r>
              <a:rPr lang="en-US" dirty="0"/>
              <a:t>Info-Tech Research Group</a:t>
            </a:r>
          </a:p>
        </p:txBody>
      </p:sp>
      <p:sp>
        <p:nvSpPr>
          <p:cNvPr id="6" name="Slide Number Placeholder 5"/>
          <p:cNvSpPr>
            <a:spLocks noGrp="1"/>
          </p:cNvSpPr>
          <p:nvPr>
            <p:ph type="sldNum" sz="quarter" idx="5"/>
          </p:nvPr>
        </p:nvSpPr>
        <p:spPr/>
        <p:txBody>
          <a:bodyPr/>
          <a:lstStyle/>
          <a:p>
            <a:fld id="{1FF8485B-9FDB-9147-B48D-B05806D03D92}" type="slidenum">
              <a:rPr lang="en-US" smtClean="0"/>
              <a:t>1</a:t>
            </a:fld>
            <a:endParaRPr lang="en-US" dirty="0"/>
          </a:p>
        </p:txBody>
      </p:sp>
    </p:spTree>
    <p:extLst>
      <p:ext uri="{BB962C8B-B14F-4D97-AF65-F5344CB8AC3E}">
        <p14:creationId xmlns:p14="http://schemas.microsoft.com/office/powerpoint/2010/main" val="318639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Info-Tech Research Group</a:t>
            </a:r>
          </a:p>
        </p:txBody>
      </p:sp>
      <p:sp>
        <p:nvSpPr>
          <p:cNvPr id="6" name="Slide Number Placeholder 5"/>
          <p:cNvSpPr>
            <a:spLocks noGrp="1"/>
          </p:cNvSpPr>
          <p:nvPr>
            <p:ph type="sldNum" sz="quarter" idx="12"/>
          </p:nvPr>
        </p:nvSpPr>
        <p:spPr/>
        <p:txBody>
          <a:bodyPr/>
          <a:lstStyle/>
          <a:p>
            <a:fld id="{1FF8485B-9FDB-9147-B48D-B05806D03D92}" type="slidenum">
              <a:rPr lang="en-US" smtClean="0"/>
              <a:t>2</a:t>
            </a:fld>
            <a:endParaRPr lang="en-US" dirty="0"/>
          </a:p>
        </p:txBody>
      </p:sp>
    </p:spTree>
    <p:extLst>
      <p:ext uri="{BB962C8B-B14F-4D97-AF65-F5344CB8AC3E}">
        <p14:creationId xmlns:p14="http://schemas.microsoft.com/office/powerpoint/2010/main" val="2594560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r>
              <a:rPr lang="en-US" dirty="0"/>
              <a:t>Info-Tech Research Group</a:t>
            </a:r>
          </a:p>
        </p:txBody>
      </p:sp>
      <p:sp>
        <p:nvSpPr>
          <p:cNvPr id="6" name="Slide Number Placeholder 5"/>
          <p:cNvSpPr>
            <a:spLocks noGrp="1"/>
          </p:cNvSpPr>
          <p:nvPr>
            <p:ph type="sldNum" sz="quarter" idx="5"/>
          </p:nvPr>
        </p:nvSpPr>
        <p:spPr/>
        <p:txBody>
          <a:bodyPr/>
          <a:lstStyle/>
          <a:p>
            <a:fld id="{1FF8485B-9FDB-9147-B48D-B05806D03D92}" type="slidenum">
              <a:rPr lang="en-US" smtClean="0"/>
              <a:t>3</a:t>
            </a:fld>
            <a:endParaRPr lang="en-US" dirty="0"/>
          </a:p>
        </p:txBody>
      </p:sp>
    </p:spTree>
    <p:extLst>
      <p:ext uri="{BB962C8B-B14F-4D97-AF65-F5344CB8AC3E}">
        <p14:creationId xmlns:p14="http://schemas.microsoft.com/office/powerpoint/2010/main" val="652530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Info-Tech Research Group</a:t>
            </a:r>
          </a:p>
        </p:txBody>
      </p:sp>
      <p:sp>
        <p:nvSpPr>
          <p:cNvPr id="6" name="Slide Number Placeholder 5"/>
          <p:cNvSpPr>
            <a:spLocks noGrp="1"/>
          </p:cNvSpPr>
          <p:nvPr>
            <p:ph type="sldNum" sz="quarter" idx="12"/>
          </p:nvPr>
        </p:nvSpPr>
        <p:spPr/>
        <p:txBody>
          <a:bodyPr/>
          <a:lstStyle/>
          <a:p>
            <a:fld id="{1FF8485B-9FDB-9147-B48D-B05806D03D92}" type="slidenum">
              <a:rPr lang="en-US" smtClean="0"/>
              <a:t>7</a:t>
            </a:fld>
            <a:endParaRPr lang="en-US" dirty="0"/>
          </a:p>
        </p:txBody>
      </p:sp>
    </p:spTree>
    <p:extLst>
      <p:ext uri="{BB962C8B-B14F-4D97-AF65-F5344CB8AC3E}">
        <p14:creationId xmlns:p14="http://schemas.microsoft.com/office/powerpoint/2010/main" val="432832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EA3853-FD09-E54E-BC50-6D4AAD1F193A}"/>
              </a:ext>
            </a:extLst>
          </p:cNvPr>
          <p:cNvPicPr>
            <a:picLocks noChangeAspect="1"/>
          </p:cNvPicPr>
          <p:nvPr userDrawn="1"/>
        </p:nvPicPr>
        <p:blipFill>
          <a:blip r:embed="rId2"/>
          <a:stretch>
            <a:fillRect/>
          </a:stretch>
        </p:blipFill>
        <p:spPr>
          <a:xfrm>
            <a:off x="7223" y="3048"/>
            <a:ext cx="12177554" cy="6851904"/>
          </a:xfrm>
          <a:prstGeom prst="rect">
            <a:avLst/>
          </a:prstGeom>
        </p:spPr>
      </p:pic>
      <p:sp>
        <p:nvSpPr>
          <p:cNvPr id="8" name="Rectangle 7">
            <a:extLst>
              <a:ext uri="{FF2B5EF4-FFF2-40B4-BE49-F238E27FC236}">
                <a16:creationId xmlns:a16="http://schemas.microsoft.com/office/drawing/2014/main" id="{CB68EB3E-2BA8-084E-A23B-B5CB5ED9D78B}"/>
              </a:ext>
            </a:extLst>
          </p:cNvPr>
          <p:cNvSpPr/>
          <p:nvPr userDrawn="1"/>
        </p:nvSpPr>
        <p:spPr>
          <a:xfrm>
            <a:off x="0" y="0"/>
            <a:ext cx="12192000" cy="6858000"/>
          </a:xfrm>
          <a:prstGeom prst="rect">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logo&#10;&#10;Description automatically generated">
            <a:extLst>
              <a:ext uri="{FF2B5EF4-FFF2-40B4-BE49-F238E27FC236}">
                <a16:creationId xmlns:a16="http://schemas.microsoft.com/office/drawing/2014/main" id="{76BC24EB-18F3-844D-ACA8-C362A3F3AE38}"/>
              </a:ext>
            </a:extLst>
          </p:cNvPr>
          <p:cNvPicPr>
            <a:picLocks noChangeAspect="1"/>
          </p:cNvPicPr>
          <p:nvPr userDrawn="1"/>
        </p:nvPicPr>
        <p:blipFill>
          <a:blip r:embed="rId3"/>
          <a:stretch>
            <a:fillRect/>
          </a:stretch>
        </p:blipFill>
        <p:spPr>
          <a:xfrm>
            <a:off x="2824966" y="-731520"/>
            <a:ext cx="6542069" cy="5055235"/>
          </a:xfrm>
          <a:prstGeom prst="rect">
            <a:avLst/>
          </a:prstGeom>
        </p:spPr>
      </p:pic>
      <p:sp>
        <p:nvSpPr>
          <p:cNvPr id="2" name="Title 1">
            <a:extLst>
              <a:ext uri="{FF2B5EF4-FFF2-40B4-BE49-F238E27FC236}">
                <a16:creationId xmlns:a16="http://schemas.microsoft.com/office/drawing/2014/main" id="{9BE98633-C824-2344-9778-D6E3F163D90D}"/>
              </a:ext>
            </a:extLst>
          </p:cNvPr>
          <p:cNvSpPr>
            <a:spLocks noGrp="1"/>
          </p:cNvSpPr>
          <p:nvPr>
            <p:ph type="ctrTitle"/>
          </p:nvPr>
        </p:nvSpPr>
        <p:spPr>
          <a:xfrm>
            <a:off x="1524000" y="2788919"/>
            <a:ext cx="9144000" cy="1660251"/>
          </a:xfrm>
        </p:spPr>
        <p:txBody>
          <a:bodyPr anchor="ctr" anchorCtr="0">
            <a:noAutofit/>
          </a:bodyPr>
          <a:lstStyle>
            <a:lvl1pPr algn="ctr">
              <a:defRPr sz="4000">
                <a:solidFill>
                  <a:schemeClr val="accent5">
                    <a:lumMod val="60000"/>
                    <a:lumOff val="40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29F18593-230F-614E-8C64-C3F39346A366}"/>
              </a:ext>
            </a:extLst>
          </p:cNvPr>
          <p:cNvSpPr>
            <a:spLocks noGrp="1"/>
          </p:cNvSpPr>
          <p:nvPr>
            <p:ph type="subTitle" idx="1"/>
          </p:nvPr>
        </p:nvSpPr>
        <p:spPr>
          <a:xfrm>
            <a:off x="1524000" y="5578379"/>
            <a:ext cx="9144000" cy="819400"/>
          </a:xfrm>
        </p:spPr>
        <p:txBody>
          <a:bodyPr>
            <a:noAutofit/>
          </a:bodyPr>
          <a:lstStyle>
            <a:lvl1pPr marL="0" indent="0" algn="ctr">
              <a:lnSpc>
                <a:spcPts val="3000"/>
              </a:lnSpc>
              <a:buNone/>
              <a:defRPr sz="2000" b="0">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a:extLst>
              <a:ext uri="{FF2B5EF4-FFF2-40B4-BE49-F238E27FC236}">
                <a16:creationId xmlns:a16="http://schemas.microsoft.com/office/drawing/2014/main" id="{45195891-FA84-724D-888D-3C0824FFFDCA}"/>
              </a:ext>
            </a:extLst>
          </p:cNvPr>
          <p:cNvSpPr>
            <a:spLocks noGrp="1"/>
          </p:cNvSpPr>
          <p:nvPr>
            <p:ph type="body" sz="quarter" idx="10"/>
          </p:nvPr>
        </p:nvSpPr>
        <p:spPr>
          <a:xfrm>
            <a:off x="3254375" y="5185243"/>
            <a:ext cx="5683250" cy="281798"/>
          </a:xfrm>
        </p:spPr>
        <p:txBody>
          <a:bodyPr anchor="b" anchorCtr="0">
            <a:noAutofit/>
          </a:bodyPr>
          <a:lstStyle>
            <a:lvl1pPr marL="12700" indent="0" algn="ctr">
              <a:buFont typeface="Arial" panose="020B0604020202020204" pitchFamily="34" charset="0"/>
              <a:buNone/>
              <a:tabLst/>
              <a:defRPr sz="1600">
                <a:solidFill>
                  <a:schemeClr val="bg1"/>
                </a:solidFill>
              </a:defRPr>
            </a:lvl1pPr>
            <a:lvl2pPr marL="12700" indent="0" algn="ctr">
              <a:buNone/>
              <a:tabLst/>
              <a:defRPr>
                <a:solidFill>
                  <a:schemeClr val="bg1"/>
                </a:solidFill>
              </a:defRPr>
            </a:lvl2pPr>
            <a:lvl3pPr marL="12700" indent="0" algn="ctr">
              <a:buNone/>
              <a:tabLst/>
              <a:defRPr>
                <a:solidFill>
                  <a:schemeClr val="bg1"/>
                </a:solidFill>
              </a:defRPr>
            </a:lvl3pPr>
            <a:lvl4pPr marL="12700" indent="0" algn="ctr">
              <a:buNone/>
              <a:tabLst/>
              <a:defRPr>
                <a:solidFill>
                  <a:schemeClr val="bg1"/>
                </a:solidFill>
              </a:defRPr>
            </a:lvl4pPr>
            <a:lvl5pPr marL="12700" indent="0" algn="ctr">
              <a:buNone/>
              <a:tabLst/>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420877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tail Page 4 top ba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B07C464-55B3-2449-BBF5-94C7D068031B}"/>
              </a:ext>
            </a:extLst>
          </p:cNvPr>
          <p:cNvSpPr/>
          <p:nvPr userDrawn="1"/>
        </p:nvSpPr>
        <p:spPr>
          <a:xfrm>
            <a:off x="0" y="1"/>
            <a:ext cx="12192000" cy="2527803"/>
          </a:xfrm>
          <a:prstGeom prst="rect">
            <a:avLst/>
          </a:prstGeom>
          <a:gradFill>
            <a:gsLst>
              <a:gs pos="0">
                <a:srgbClr val="212427"/>
              </a:gs>
              <a:gs pos="99000">
                <a:schemeClr val="tx1">
                  <a:lumMod val="75000"/>
                  <a:lumOff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Footer Placeholder 4">
            <a:extLst>
              <a:ext uri="{FF2B5EF4-FFF2-40B4-BE49-F238E27FC236}">
                <a16:creationId xmlns:a16="http://schemas.microsoft.com/office/drawing/2014/main" id="{F49FC868-7BF5-4343-A718-74BD9CBD2748}"/>
              </a:ext>
            </a:extLst>
          </p:cNvPr>
          <p:cNvSpPr>
            <a:spLocks noGrp="1"/>
          </p:cNvSpPr>
          <p:nvPr>
            <p:ph type="ftr" sz="quarter" idx="11"/>
          </p:nvPr>
        </p:nvSpPr>
        <p:spPr/>
        <p:txBody>
          <a:bodyPr>
            <a:noAutofit/>
          </a:bodyPr>
          <a:lstStyle/>
          <a:p>
            <a:r>
              <a:rPr lang="en-US" dirty="0"/>
              <a:t>Info-Tech Research Group</a:t>
            </a:r>
          </a:p>
        </p:txBody>
      </p:sp>
      <p:sp>
        <p:nvSpPr>
          <p:cNvPr id="6" name="Slide Number Placeholder 5">
            <a:extLst>
              <a:ext uri="{FF2B5EF4-FFF2-40B4-BE49-F238E27FC236}">
                <a16:creationId xmlns:a16="http://schemas.microsoft.com/office/drawing/2014/main" id="{1401053E-248C-3E47-B8F8-A325516BC330}"/>
              </a:ext>
            </a:extLst>
          </p:cNvPr>
          <p:cNvSpPr>
            <a:spLocks noGrp="1"/>
          </p:cNvSpPr>
          <p:nvPr>
            <p:ph type="sldNum" sz="quarter" idx="12"/>
          </p:nvPr>
        </p:nvSpPr>
        <p:spPr/>
        <p:txBody>
          <a:bodyPr>
            <a:noAutofit/>
          </a:bodyPr>
          <a:lstStyle>
            <a:lvl1pPr>
              <a:defRPr>
                <a:solidFill>
                  <a:srgbClr val="717272"/>
                </a:solidFill>
              </a:defRPr>
            </a:lvl1pPr>
          </a:lstStyle>
          <a:p>
            <a:fld id="{EE8C57DE-1A3C-DE4B-A738-E42A62AA58C7}" type="slidenum">
              <a:rPr lang="en-US" smtClean="0"/>
              <a:pPr/>
              <a:t>‹#›</a:t>
            </a:fld>
            <a:endParaRPr lang="en-US" dirty="0"/>
          </a:p>
        </p:txBody>
      </p:sp>
      <p:sp>
        <p:nvSpPr>
          <p:cNvPr id="9" name="Title 1">
            <a:extLst>
              <a:ext uri="{FF2B5EF4-FFF2-40B4-BE49-F238E27FC236}">
                <a16:creationId xmlns:a16="http://schemas.microsoft.com/office/drawing/2014/main" id="{FC5C15C3-F5A7-0545-90DA-E2F93B1D238D}"/>
              </a:ext>
            </a:extLst>
          </p:cNvPr>
          <p:cNvSpPr>
            <a:spLocks noGrp="1"/>
          </p:cNvSpPr>
          <p:nvPr>
            <p:ph type="title"/>
          </p:nvPr>
        </p:nvSpPr>
        <p:spPr>
          <a:xfrm>
            <a:off x="1073728" y="645053"/>
            <a:ext cx="8014001" cy="1074802"/>
          </a:xfrm>
        </p:spPr>
        <p:txBody>
          <a:bodyPr>
            <a:noAutofit/>
          </a:bodyPr>
          <a:lstStyle>
            <a:lvl1pPr>
              <a:defRPr>
                <a:solidFill>
                  <a:srgbClr val="F6C333"/>
                </a:solidFill>
              </a:defRPr>
            </a:lvl1pPr>
          </a:lstStyle>
          <a:p>
            <a:r>
              <a:rPr lang="en-US" dirty="0"/>
              <a:t>Click to edit Master title style</a:t>
            </a:r>
          </a:p>
        </p:txBody>
      </p:sp>
      <p:sp>
        <p:nvSpPr>
          <p:cNvPr id="38" name="Content Placeholder 2">
            <a:extLst>
              <a:ext uri="{FF2B5EF4-FFF2-40B4-BE49-F238E27FC236}">
                <a16:creationId xmlns:a16="http://schemas.microsoft.com/office/drawing/2014/main" id="{30AFC114-247B-3D4C-A2DD-6BF641EA8741}"/>
              </a:ext>
            </a:extLst>
          </p:cNvPr>
          <p:cNvSpPr>
            <a:spLocks noGrp="1"/>
          </p:cNvSpPr>
          <p:nvPr>
            <p:ph idx="15"/>
          </p:nvPr>
        </p:nvSpPr>
        <p:spPr>
          <a:xfrm>
            <a:off x="1289448" y="3640143"/>
            <a:ext cx="1990282" cy="347643"/>
          </a:xfrm>
        </p:spPr>
        <p:txBody>
          <a:bodyPr>
            <a:noAutofit/>
          </a:bodyPr>
          <a:lstStyle>
            <a:lvl1pPr marL="0" indent="0" algn="ctr">
              <a:buNone/>
              <a:defRPr sz="2000" b="1">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
        <p:nvSpPr>
          <p:cNvPr id="39" name="Content Placeholder 2">
            <a:extLst>
              <a:ext uri="{FF2B5EF4-FFF2-40B4-BE49-F238E27FC236}">
                <a16:creationId xmlns:a16="http://schemas.microsoft.com/office/drawing/2014/main" id="{4FB84F18-38EA-DE47-B548-09B405DF6C4A}"/>
              </a:ext>
            </a:extLst>
          </p:cNvPr>
          <p:cNvSpPr>
            <a:spLocks noGrp="1"/>
          </p:cNvSpPr>
          <p:nvPr>
            <p:ph idx="16"/>
          </p:nvPr>
        </p:nvSpPr>
        <p:spPr>
          <a:xfrm>
            <a:off x="1289448" y="4076244"/>
            <a:ext cx="1990282" cy="1167768"/>
          </a:xfrm>
        </p:spPr>
        <p:txBody>
          <a:bodyPr>
            <a:noAutofit/>
          </a:bodyPr>
          <a:lstStyle>
            <a:lvl1pPr marL="0" indent="0" algn="ctr">
              <a:lnSpc>
                <a:spcPts val="2600"/>
              </a:lnSpc>
              <a:buNone/>
              <a:defRPr sz="2000" b="0" i="0">
                <a:solidFill>
                  <a:srgbClr val="4B4B4B"/>
                </a:solidFill>
                <a:latin typeface="Roboto Light" panose="02000000000000000000" pitchFamily="2" charset="0"/>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40" name="Content Placeholder 2">
            <a:extLst>
              <a:ext uri="{FF2B5EF4-FFF2-40B4-BE49-F238E27FC236}">
                <a16:creationId xmlns:a16="http://schemas.microsoft.com/office/drawing/2014/main" id="{4E63CCD4-012E-9348-88B0-0A45B5F79B2B}"/>
              </a:ext>
            </a:extLst>
          </p:cNvPr>
          <p:cNvSpPr>
            <a:spLocks noGrp="1"/>
          </p:cNvSpPr>
          <p:nvPr>
            <p:ph idx="17"/>
          </p:nvPr>
        </p:nvSpPr>
        <p:spPr>
          <a:xfrm>
            <a:off x="3777086" y="3640143"/>
            <a:ext cx="1990282" cy="347643"/>
          </a:xfrm>
        </p:spPr>
        <p:txBody>
          <a:bodyPr>
            <a:noAutofit/>
          </a:bodyPr>
          <a:lstStyle>
            <a:lvl1pPr marL="0" indent="0" algn="ctr">
              <a:buNone/>
              <a:defRPr sz="2000" b="1">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
        <p:nvSpPr>
          <p:cNvPr id="41" name="Content Placeholder 2">
            <a:extLst>
              <a:ext uri="{FF2B5EF4-FFF2-40B4-BE49-F238E27FC236}">
                <a16:creationId xmlns:a16="http://schemas.microsoft.com/office/drawing/2014/main" id="{4A2A8FB4-D670-FF4F-BBD6-87B57AB4AFF0}"/>
              </a:ext>
            </a:extLst>
          </p:cNvPr>
          <p:cNvSpPr>
            <a:spLocks noGrp="1"/>
          </p:cNvSpPr>
          <p:nvPr>
            <p:ph idx="18"/>
          </p:nvPr>
        </p:nvSpPr>
        <p:spPr>
          <a:xfrm>
            <a:off x="3777086" y="4076244"/>
            <a:ext cx="1990282" cy="1167768"/>
          </a:xfrm>
        </p:spPr>
        <p:txBody>
          <a:bodyPr>
            <a:noAutofit/>
          </a:bodyPr>
          <a:lstStyle>
            <a:lvl1pPr marL="0" indent="0" algn="ctr">
              <a:lnSpc>
                <a:spcPts val="2600"/>
              </a:lnSpc>
              <a:buNone/>
              <a:defRPr sz="2000" b="0" i="0">
                <a:solidFill>
                  <a:srgbClr val="4B4B4B"/>
                </a:solidFill>
                <a:latin typeface="Roboto Light" panose="02000000000000000000" pitchFamily="2" charset="0"/>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42" name="Content Placeholder 2">
            <a:extLst>
              <a:ext uri="{FF2B5EF4-FFF2-40B4-BE49-F238E27FC236}">
                <a16:creationId xmlns:a16="http://schemas.microsoft.com/office/drawing/2014/main" id="{A5A09A6A-4086-544A-8008-BECF447FF2D2}"/>
              </a:ext>
            </a:extLst>
          </p:cNvPr>
          <p:cNvSpPr>
            <a:spLocks noGrp="1"/>
          </p:cNvSpPr>
          <p:nvPr>
            <p:ph idx="19"/>
          </p:nvPr>
        </p:nvSpPr>
        <p:spPr>
          <a:xfrm>
            <a:off x="6253391" y="3640143"/>
            <a:ext cx="1990282" cy="347643"/>
          </a:xfrm>
        </p:spPr>
        <p:txBody>
          <a:bodyPr>
            <a:noAutofit/>
          </a:bodyPr>
          <a:lstStyle>
            <a:lvl1pPr marL="0" indent="0" algn="ctr">
              <a:buNone/>
              <a:defRPr sz="2000" b="1">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
        <p:nvSpPr>
          <p:cNvPr id="43" name="Content Placeholder 2">
            <a:extLst>
              <a:ext uri="{FF2B5EF4-FFF2-40B4-BE49-F238E27FC236}">
                <a16:creationId xmlns:a16="http://schemas.microsoft.com/office/drawing/2014/main" id="{2638203A-B515-A94F-95D5-6D4BD4FB8CD6}"/>
              </a:ext>
            </a:extLst>
          </p:cNvPr>
          <p:cNvSpPr>
            <a:spLocks noGrp="1"/>
          </p:cNvSpPr>
          <p:nvPr>
            <p:ph idx="20"/>
          </p:nvPr>
        </p:nvSpPr>
        <p:spPr>
          <a:xfrm>
            <a:off x="6253391" y="4076244"/>
            <a:ext cx="1990282" cy="1167768"/>
          </a:xfrm>
        </p:spPr>
        <p:txBody>
          <a:bodyPr>
            <a:noAutofit/>
          </a:bodyPr>
          <a:lstStyle>
            <a:lvl1pPr marL="0" indent="0" algn="ctr">
              <a:lnSpc>
                <a:spcPts val="2600"/>
              </a:lnSpc>
              <a:buNone/>
              <a:defRPr sz="2000" b="0" i="0">
                <a:solidFill>
                  <a:srgbClr val="4B4B4B"/>
                </a:solidFill>
                <a:latin typeface="Roboto Light" panose="02000000000000000000" pitchFamily="2" charset="0"/>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44" name="Content Placeholder 2">
            <a:extLst>
              <a:ext uri="{FF2B5EF4-FFF2-40B4-BE49-F238E27FC236}">
                <a16:creationId xmlns:a16="http://schemas.microsoft.com/office/drawing/2014/main" id="{091439F8-13C0-954D-A847-CA4F94D03B4C}"/>
              </a:ext>
            </a:extLst>
          </p:cNvPr>
          <p:cNvSpPr>
            <a:spLocks noGrp="1"/>
          </p:cNvSpPr>
          <p:nvPr>
            <p:ph idx="21"/>
          </p:nvPr>
        </p:nvSpPr>
        <p:spPr>
          <a:xfrm>
            <a:off x="8704295" y="3640143"/>
            <a:ext cx="1990282" cy="347643"/>
          </a:xfrm>
        </p:spPr>
        <p:txBody>
          <a:bodyPr>
            <a:noAutofit/>
          </a:bodyPr>
          <a:lstStyle>
            <a:lvl1pPr marL="0" indent="0" algn="ctr">
              <a:buNone/>
              <a:defRPr sz="2000" b="1">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
        <p:nvSpPr>
          <p:cNvPr id="45" name="Content Placeholder 2">
            <a:extLst>
              <a:ext uri="{FF2B5EF4-FFF2-40B4-BE49-F238E27FC236}">
                <a16:creationId xmlns:a16="http://schemas.microsoft.com/office/drawing/2014/main" id="{8919418A-D051-AE42-A398-A3AABEB0D284}"/>
              </a:ext>
            </a:extLst>
          </p:cNvPr>
          <p:cNvSpPr>
            <a:spLocks noGrp="1"/>
          </p:cNvSpPr>
          <p:nvPr>
            <p:ph idx="22"/>
          </p:nvPr>
        </p:nvSpPr>
        <p:spPr>
          <a:xfrm>
            <a:off x="8704295" y="4076244"/>
            <a:ext cx="1990282" cy="1167768"/>
          </a:xfrm>
        </p:spPr>
        <p:txBody>
          <a:bodyPr>
            <a:noAutofit/>
          </a:bodyPr>
          <a:lstStyle>
            <a:lvl1pPr marL="0" indent="0" algn="ctr">
              <a:lnSpc>
                <a:spcPts val="2600"/>
              </a:lnSpc>
              <a:buNone/>
              <a:defRPr sz="2000" b="0" i="0">
                <a:solidFill>
                  <a:srgbClr val="4B4B4B"/>
                </a:solidFill>
                <a:latin typeface="Roboto Light" panose="02000000000000000000" pitchFamily="2" charset="0"/>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Tree>
    <p:extLst>
      <p:ext uri="{BB962C8B-B14F-4D97-AF65-F5344CB8AC3E}">
        <p14:creationId xmlns:p14="http://schemas.microsoft.com/office/powerpoint/2010/main" val="1908961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DCAEEEE-5B39-3641-9B8C-23AD8FFA9719}"/>
              </a:ext>
            </a:extLst>
          </p:cNvPr>
          <p:cNvSpPr>
            <a:spLocks noGrp="1"/>
          </p:cNvSpPr>
          <p:nvPr>
            <p:ph type="ftr" sz="quarter" idx="11"/>
          </p:nvPr>
        </p:nvSpPr>
        <p:spPr/>
        <p:txBody>
          <a:bodyPr/>
          <a:lstStyle/>
          <a:p>
            <a:r>
              <a:rPr lang="en-US" dirty="0"/>
              <a:t>Info-Tech Research Group</a:t>
            </a:r>
          </a:p>
        </p:txBody>
      </p:sp>
      <p:sp>
        <p:nvSpPr>
          <p:cNvPr id="4" name="Slide Number Placeholder 3">
            <a:extLst>
              <a:ext uri="{FF2B5EF4-FFF2-40B4-BE49-F238E27FC236}">
                <a16:creationId xmlns:a16="http://schemas.microsoft.com/office/drawing/2014/main" id="{DB010BC3-5B0A-324A-9A97-F8D36523D709}"/>
              </a:ext>
            </a:extLst>
          </p:cNvPr>
          <p:cNvSpPr>
            <a:spLocks noGrp="1"/>
          </p:cNvSpPr>
          <p:nvPr>
            <p:ph type="sldNum" sz="quarter" idx="12"/>
          </p:nvPr>
        </p:nvSpPr>
        <p:spPr/>
        <p:txBody>
          <a:bodyPr/>
          <a:lstStyle/>
          <a:p>
            <a:fld id="{EE8C57DE-1A3C-DE4B-A738-E42A62AA58C7}" type="slidenum">
              <a:rPr lang="en-US" smtClean="0"/>
              <a:t>‹#›</a:t>
            </a:fld>
            <a:endParaRPr lang="en-US" dirty="0"/>
          </a:p>
        </p:txBody>
      </p:sp>
    </p:spTree>
    <p:extLst>
      <p:ext uri="{BB962C8B-B14F-4D97-AF65-F5344CB8AC3E}">
        <p14:creationId xmlns:p14="http://schemas.microsoft.com/office/powerpoint/2010/main" val="41025507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832A59-6776-FB45-B128-62CA5AD9D5A6}"/>
              </a:ext>
            </a:extLst>
          </p:cNvPr>
          <p:cNvSpPr>
            <a:spLocks noGrp="1"/>
          </p:cNvSpPr>
          <p:nvPr>
            <p:ph type="title"/>
          </p:nvPr>
        </p:nvSpPr>
        <p:spPr>
          <a:xfrm>
            <a:off x="1073728" y="1093789"/>
            <a:ext cx="10023763" cy="83170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47967F-AA4E-7F4F-805F-2214EA7494E3}"/>
              </a:ext>
            </a:extLst>
          </p:cNvPr>
          <p:cNvSpPr>
            <a:spLocks noGrp="1"/>
          </p:cNvSpPr>
          <p:nvPr>
            <p:ph type="body" idx="1"/>
          </p:nvPr>
        </p:nvSpPr>
        <p:spPr>
          <a:xfrm>
            <a:off x="1073728" y="2060432"/>
            <a:ext cx="10023763" cy="407713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704D350-5450-4948-9920-22A86B98D72D}"/>
              </a:ext>
            </a:extLst>
          </p:cNvPr>
          <p:cNvSpPr>
            <a:spLocks noGrp="1"/>
          </p:cNvSpPr>
          <p:nvPr>
            <p:ph type="ftr" sz="quarter" idx="3"/>
          </p:nvPr>
        </p:nvSpPr>
        <p:spPr>
          <a:xfrm>
            <a:off x="0" y="6356350"/>
            <a:ext cx="4114800" cy="501650"/>
          </a:xfrm>
          <a:prstGeom prst="rect">
            <a:avLst/>
          </a:prstGeom>
        </p:spPr>
        <p:txBody>
          <a:bodyPr vert="horz" lIns="251999" tIns="45720" rIns="91440" bIns="251999" rtlCol="0" anchor="b" anchorCtr="0">
            <a:noAutofit/>
          </a:bodyPr>
          <a:lstStyle>
            <a:lvl1pPr algn="l">
              <a:defRPr sz="1000">
                <a:solidFill>
                  <a:schemeClr val="tx1">
                    <a:tint val="75000"/>
                  </a:schemeClr>
                </a:solidFill>
                <a:latin typeface="Montserrat" pitchFamily="2" charset="77"/>
                <a:cs typeface="Arial" panose="020B0604020202020204" pitchFamily="34" charset="0"/>
              </a:defRPr>
            </a:lvl1pPr>
          </a:lstStyle>
          <a:p>
            <a:r>
              <a:rPr lang="en-US" dirty="0"/>
              <a:t>Info-Tech Research Group</a:t>
            </a:r>
          </a:p>
        </p:txBody>
      </p:sp>
      <p:sp>
        <p:nvSpPr>
          <p:cNvPr id="6" name="Slide Number Placeholder 5">
            <a:extLst>
              <a:ext uri="{FF2B5EF4-FFF2-40B4-BE49-F238E27FC236}">
                <a16:creationId xmlns:a16="http://schemas.microsoft.com/office/drawing/2014/main" id="{24E49F97-1C4E-0647-9737-9FF0842D361F}"/>
              </a:ext>
            </a:extLst>
          </p:cNvPr>
          <p:cNvSpPr>
            <a:spLocks noGrp="1"/>
          </p:cNvSpPr>
          <p:nvPr>
            <p:ph type="sldNum" sz="quarter" idx="4"/>
          </p:nvPr>
        </p:nvSpPr>
        <p:spPr>
          <a:xfrm>
            <a:off x="9448800" y="6356350"/>
            <a:ext cx="2743200" cy="501650"/>
          </a:xfrm>
          <a:prstGeom prst="rect">
            <a:avLst/>
          </a:prstGeom>
        </p:spPr>
        <p:txBody>
          <a:bodyPr vert="horz" lIns="91440" tIns="45720" rIns="251999" bIns="251999" rtlCol="0" anchor="b" anchorCtr="0">
            <a:noAutofit/>
          </a:bodyPr>
          <a:lstStyle>
            <a:lvl1pPr algn="r">
              <a:defRPr sz="1000">
                <a:solidFill>
                  <a:schemeClr val="tx1">
                    <a:tint val="75000"/>
                  </a:schemeClr>
                </a:solidFill>
                <a:latin typeface="Montserrat" pitchFamily="2" charset="77"/>
                <a:cs typeface="Arial" panose="020B0604020202020204" pitchFamily="34" charset="0"/>
              </a:defRPr>
            </a:lvl1pPr>
          </a:lstStyle>
          <a:p>
            <a:fld id="{EE8C57DE-1A3C-DE4B-A738-E42A62AA58C7}" type="slidenum">
              <a:rPr lang="en-US" smtClean="0"/>
              <a:pPr/>
              <a:t>‹#›</a:t>
            </a:fld>
            <a:endParaRPr lang="en-US" dirty="0"/>
          </a:p>
        </p:txBody>
      </p:sp>
    </p:spTree>
    <p:extLst>
      <p:ext uri="{BB962C8B-B14F-4D97-AF65-F5344CB8AC3E}">
        <p14:creationId xmlns:p14="http://schemas.microsoft.com/office/powerpoint/2010/main" val="1847395747"/>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55" r:id="rId3"/>
  </p:sldLayoutIdLst>
  <p:hf hdr="0" dt="0"/>
  <p:txStyles>
    <p:title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6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userDrawn="1">
          <p15:clr>
            <a:srgbClr val="F26B43"/>
          </p15:clr>
        </p15:guide>
        <p15:guide id="2" pos="1549" userDrawn="1">
          <p15:clr>
            <a:srgbClr val="F26B43"/>
          </p15:clr>
        </p15:guide>
        <p15:guide id="3" pos="1776" userDrawn="1">
          <p15:clr>
            <a:srgbClr val="F26B43"/>
          </p15:clr>
        </p15:guide>
        <p15:guide id="4" pos="2638" userDrawn="1">
          <p15:clr>
            <a:srgbClr val="F26B43"/>
          </p15:clr>
        </p15:guide>
        <p15:guide id="5" pos="2865" userDrawn="1">
          <p15:clr>
            <a:srgbClr val="F26B43"/>
          </p15:clr>
        </p15:guide>
        <p15:guide id="6" pos="3727" userDrawn="1">
          <p15:clr>
            <a:srgbClr val="F26B43"/>
          </p15:clr>
        </p15:guide>
        <p15:guide id="7" pos="6131" userDrawn="1">
          <p15:clr>
            <a:srgbClr val="F26B43"/>
          </p15:clr>
        </p15:guide>
        <p15:guide id="8" pos="4815" userDrawn="1">
          <p15:clr>
            <a:srgbClr val="F26B43"/>
          </p15:clr>
        </p15:guide>
        <p15:guide id="9" pos="5042" userDrawn="1">
          <p15:clr>
            <a:srgbClr val="F26B43"/>
          </p15:clr>
        </p15:guide>
        <p15:guide id="10" pos="5904" userDrawn="1">
          <p15:clr>
            <a:srgbClr val="F26B43"/>
          </p15:clr>
        </p15:guide>
        <p15:guide id="11" orient="horz" pos="686" userDrawn="1">
          <p15:clr>
            <a:srgbClr val="F26B43"/>
          </p15:clr>
        </p15:guide>
        <p15:guide id="12" orient="horz" pos="3884" userDrawn="1">
          <p15:clr>
            <a:srgbClr val="F26B43"/>
          </p15:clr>
        </p15:guide>
        <p15:guide id="13" pos="6992" userDrawn="1">
          <p15:clr>
            <a:srgbClr val="F26B43"/>
          </p15:clr>
        </p15:guide>
        <p15:guide id="14"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cnn.com/2021/03/10/tech/microsoft-exchange-hafnium-hack-explainer/index.html" TargetMode="External"/><Relationship Id="rId4" Type="http://schemas.openxmlformats.org/officeDocument/2006/relationships/hyperlink" Target="https://www.zdnet.com/article/microsoft-exchange-server-hacks-doubling-every-two-hou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zdnet.com/article/microsoft-exchange-server-hacks-doubling-every-two-hours/" TargetMode="External"/><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hyperlink" Target="https://www.cnn.com/2021/03/10/tech/microsoft-exchange-hafnium-hack-explainer/index.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bankinfosecurity.com/cybersecurity-agencies-warn-accellion-vulnerability-exploits-a-16057" TargetMode="External"/><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hyperlink" Target="https://thehackernews.com/2021/03/extortion-gang-breaches-cybersecurity.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bankinfosecurity.com/cybersecurity-agencies-warn-accellion-vulnerability-exploits-a-16057" TargetMode="External"/><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hyperlink" Target="https://thehackernews.com/2021/03/extortion-gang-breaches-cybersecurity.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6.jpeg"/><Relationship Id="rId7" Type="http://schemas.openxmlformats.org/officeDocument/2006/relationships/hyperlink" Target="https://www.secureworldexpo.com/industry-news/twitter-covid-phish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itworldcanada.com/article/cyber-security-today-more-covid-phishing-scams-more-phony-android-apps-and-more-security-updates/443654" TargetMode="External"/><Relationship Id="rId5" Type="http://schemas.openxmlformats.org/officeDocument/2006/relationships/hyperlink" Target="https://nationalpost.com/news/canada/experts-warn-of-the-growing-number-of-covid-19-scams-preying-on-pandemic-fears-and-vaccine-shortages" TargetMode="External"/><Relationship Id="rId4" Type="http://schemas.openxmlformats.org/officeDocument/2006/relationships/hyperlink" Target="https://www.bbc.com/news/technology-5581116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m/news/technology-55811161" TargetMode="External"/><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hyperlink" Target="https://www.secureworldexpo.com/industry-news/twitter-covid-phishing" TargetMode="External"/><Relationship Id="rId5" Type="http://schemas.openxmlformats.org/officeDocument/2006/relationships/hyperlink" Target="https://www.itworldcanada.com/article/cyber-security-today-more-covid-phishing-scams-more-phony-android-apps-and-more-security-updates/443654" TargetMode="External"/><Relationship Id="rId4" Type="http://schemas.openxmlformats.org/officeDocument/2006/relationships/hyperlink" Target="https://nationalpost.com/news/canada/experts-warn-of-the-growing-number-of-covid-19-scams-preying-on-pandemic-fears-and-vaccine-shortage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7A03BA-6670-A64D-870D-EC389042F7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084" y="0"/>
            <a:ext cx="12192000" cy="6858000"/>
          </a:xfrm>
          <a:prstGeom prst="rect">
            <a:avLst/>
          </a:prstGeom>
        </p:spPr>
      </p:pic>
      <p:pic>
        <p:nvPicPr>
          <p:cNvPr id="15" name="Picture 14">
            <a:extLst>
              <a:ext uri="{FF2B5EF4-FFF2-40B4-BE49-F238E27FC236}">
                <a16:creationId xmlns:a16="http://schemas.microsoft.com/office/drawing/2014/main" id="{12E3DB6D-FDB4-3149-A532-15B438974056}"/>
              </a:ext>
            </a:extLst>
          </p:cNvPr>
          <p:cNvPicPr>
            <a:picLocks noChangeAspect="1"/>
          </p:cNvPicPr>
          <p:nvPr/>
        </p:nvPicPr>
        <p:blipFill rotWithShape="1">
          <a:blip r:embed="rId4"/>
          <a:srcRect l="3770" t="-27" r="3317"/>
          <a:stretch/>
        </p:blipFill>
        <p:spPr>
          <a:xfrm>
            <a:off x="-36576" y="-109728"/>
            <a:ext cx="12472416" cy="7075584"/>
          </a:xfrm>
          <a:prstGeom prst="rect">
            <a:avLst/>
          </a:prstGeom>
        </p:spPr>
      </p:pic>
      <p:sp>
        <p:nvSpPr>
          <p:cNvPr id="2" name="Title 1">
            <a:extLst>
              <a:ext uri="{FF2B5EF4-FFF2-40B4-BE49-F238E27FC236}">
                <a16:creationId xmlns:a16="http://schemas.microsoft.com/office/drawing/2014/main" id="{94FD41F1-5F4F-4646-A74A-BD387384625D}"/>
              </a:ext>
            </a:extLst>
          </p:cNvPr>
          <p:cNvSpPr>
            <a:spLocks noGrp="1"/>
          </p:cNvSpPr>
          <p:nvPr>
            <p:ph type="ctrTitle"/>
          </p:nvPr>
        </p:nvSpPr>
        <p:spPr>
          <a:xfrm>
            <a:off x="822719" y="3121152"/>
            <a:ext cx="4505185" cy="2807827"/>
          </a:xfrm>
        </p:spPr>
        <p:txBody>
          <a:bodyPr/>
          <a:lstStyle/>
          <a:p>
            <a:pPr algn="l"/>
            <a:r>
              <a:rPr lang="en-US" sz="6600" dirty="0">
                <a:solidFill>
                  <a:schemeClr val="bg1"/>
                </a:solidFill>
              </a:rPr>
              <a:t>Threat</a:t>
            </a:r>
            <a:r>
              <a:rPr lang="en-US" sz="6000" dirty="0">
                <a:solidFill>
                  <a:schemeClr val="bg1"/>
                </a:solidFill>
              </a:rPr>
              <a:t> </a:t>
            </a:r>
            <a:br>
              <a:rPr lang="en-US" sz="6000" dirty="0">
                <a:solidFill>
                  <a:schemeClr val="bg1"/>
                </a:solidFill>
              </a:rPr>
            </a:br>
            <a:r>
              <a:rPr lang="en-US" sz="6000" dirty="0">
                <a:solidFill>
                  <a:schemeClr val="bg1"/>
                </a:solidFill>
              </a:rPr>
              <a:t>Landscape </a:t>
            </a:r>
            <a:br>
              <a:rPr lang="en-US" sz="6000" dirty="0">
                <a:solidFill>
                  <a:schemeClr val="bg1"/>
                </a:solidFill>
              </a:rPr>
            </a:br>
            <a:r>
              <a:rPr lang="en-US" sz="6000" dirty="0">
                <a:solidFill>
                  <a:schemeClr val="bg1"/>
                </a:solidFill>
              </a:rPr>
              <a:t>Briefing</a:t>
            </a:r>
            <a:endParaRPr lang="en-US" sz="6000" b="0" dirty="0">
              <a:solidFill>
                <a:schemeClr val="bg1"/>
              </a:solidFill>
            </a:endParaRPr>
          </a:p>
        </p:txBody>
      </p:sp>
      <p:sp>
        <p:nvSpPr>
          <p:cNvPr id="3" name="Subtitle 2">
            <a:extLst>
              <a:ext uri="{FF2B5EF4-FFF2-40B4-BE49-F238E27FC236}">
                <a16:creationId xmlns:a16="http://schemas.microsoft.com/office/drawing/2014/main" id="{752266DD-86A8-524C-B3DF-AE127ABB3EAA}"/>
              </a:ext>
            </a:extLst>
          </p:cNvPr>
          <p:cNvSpPr>
            <a:spLocks noGrp="1"/>
          </p:cNvSpPr>
          <p:nvPr>
            <p:ph type="subTitle" idx="1"/>
          </p:nvPr>
        </p:nvSpPr>
        <p:spPr>
          <a:xfrm>
            <a:off x="822719" y="5914153"/>
            <a:ext cx="2639809" cy="458028"/>
          </a:xfrm>
        </p:spPr>
        <p:txBody>
          <a:bodyPr/>
          <a:lstStyle/>
          <a:p>
            <a:pPr algn="l"/>
            <a:r>
              <a:rPr lang="en-US" dirty="0">
                <a:latin typeface="Roboto Light" panose="02000000000000000000" pitchFamily="2" charset="0"/>
                <a:ea typeface="Roboto Light" panose="02000000000000000000" pitchFamily="2" charset="0"/>
              </a:rPr>
              <a:t>March 2021</a:t>
            </a:r>
          </a:p>
        </p:txBody>
      </p:sp>
      <p:pic>
        <p:nvPicPr>
          <p:cNvPr id="18" name="Picture 17">
            <a:extLst>
              <a:ext uri="{FF2B5EF4-FFF2-40B4-BE49-F238E27FC236}">
                <a16:creationId xmlns:a16="http://schemas.microsoft.com/office/drawing/2014/main" id="{FF1EEB49-B846-5847-9C67-2B7958243585}"/>
              </a:ext>
            </a:extLst>
          </p:cNvPr>
          <p:cNvPicPr>
            <a:picLocks noChangeAspect="1"/>
          </p:cNvPicPr>
          <p:nvPr/>
        </p:nvPicPr>
        <p:blipFill>
          <a:blip r:embed="rId5"/>
          <a:stretch>
            <a:fillRect/>
          </a:stretch>
        </p:blipFill>
        <p:spPr>
          <a:xfrm>
            <a:off x="822719" y="929021"/>
            <a:ext cx="2127407" cy="422485"/>
          </a:xfrm>
          <a:prstGeom prst="rect">
            <a:avLst/>
          </a:prstGeom>
        </p:spPr>
      </p:pic>
      <p:sp>
        <p:nvSpPr>
          <p:cNvPr id="19" name="Subtitle 2">
            <a:extLst>
              <a:ext uri="{FF2B5EF4-FFF2-40B4-BE49-F238E27FC236}">
                <a16:creationId xmlns:a16="http://schemas.microsoft.com/office/drawing/2014/main" id="{F41F48CD-1352-F248-BC6D-8E83968DAC7A}"/>
              </a:ext>
            </a:extLst>
          </p:cNvPr>
          <p:cNvSpPr txBox="1">
            <a:spLocks/>
          </p:cNvSpPr>
          <p:nvPr/>
        </p:nvSpPr>
        <p:spPr>
          <a:xfrm>
            <a:off x="822719" y="2324382"/>
            <a:ext cx="2639809" cy="458028"/>
          </a:xfrm>
          <a:prstGeom prst="rect">
            <a:avLst/>
          </a:prstGeom>
        </p:spPr>
        <p:txBody>
          <a:bodyPr vert="horz" lIns="0" tIns="0" rIns="0" bIns="0" rtlCol="0">
            <a:noAutofit/>
          </a:bodyPr>
          <a:lstStyle>
            <a:lvl1pPr marL="0" indent="0" algn="ctr" defTabSz="914400" rtl="0" eaLnBrk="1" latinLnBrk="0" hangingPunct="1">
              <a:lnSpc>
                <a:spcPts val="3000"/>
              </a:lnSpc>
              <a:spcBef>
                <a:spcPts val="1000"/>
              </a:spcBef>
              <a:buFont typeface="Arial" panose="020B0604020202020204" pitchFamily="34" charset="0"/>
              <a:buNone/>
              <a:defRPr sz="2000" b="0" i="0" kern="1200">
                <a:solidFill>
                  <a:schemeClr val="bg1"/>
                </a:solidFill>
                <a:latin typeface="Montserrat Light" panose="000004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rgbClr val="4B4B4B"/>
                </a:solidFill>
                <a:latin typeface="Roboto Light" panose="02000000000000000000" pitchFamily="2" charset="0"/>
                <a:ea typeface="Roboto Light"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rgbClr val="4B4B4B"/>
                </a:solidFill>
                <a:latin typeface="Roboto Light" panose="02000000000000000000" pitchFamily="2" charset="0"/>
                <a:ea typeface="Roboto Light" panose="02000000000000000000" pitchFamily="2" charset="0"/>
                <a:cs typeface="+mn-cs"/>
              </a:defRPr>
            </a:lvl3pPr>
            <a:lvl4pPr marL="1371600" indent="0" algn="ctr" defTabSz="914400" rtl="0" eaLnBrk="1" latinLnBrk="0" hangingPunct="1">
              <a:lnSpc>
                <a:spcPts val="2000"/>
              </a:lnSpc>
              <a:spcBef>
                <a:spcPts val="500"/>
              </a:spcBef>
              <a:buFont typeface="Arial" panose="020B0604020202020204" pitchFamily="34" charset="0"/>
              <a:buNone/>
              <a:defRPr sz="1600" b="0" i="0" kern="1200">
                <a:solidFill>
                  <a:srgbClr val="4B4B4B"/>
                </a:solidFill>
                <a:latin typeface="Roboto Light" panose="02000000000000000000" pitchFamily="2" charset="0"/>
                <a:ea typeface="Roboto Light" panose="02000000000000000000" pitchFamily="2" charset="0"/>
                <a:cs typeface="+mn-cs"/>
              </a:defRPr>
            </a:lvl4pPr>
            <a:lvl5pPr marL="1828800" indent="0" algn="ctr" defTabSz="914400" rtl="0" eaLnBrk="1" latinLnBrk="0" hangingPunct="1">
              <a:lnSpc>
                <a:spcPts val="1600"/>
              </a:lnSpc>
              <a:spcBef>
                <a:spcPts val="500"/>
              </a:spcBef>
              <a:buFont typeface="Arial" panose="020B0604020202020204" pitchFamily="34" charset="0"/>
              <a:buNone/>
              <a:defRPr sz="1600" b="0" i="0" kern="1200">
                <a:solidFill>
                  <a:srgbClr val="4B4B4B"/>
                </a:solidFill>
                <a:latin typeface="Roboto Light" panose="02000000000000000000" pitchFamily="2" charset="0"/>
                <a:ea typeface="Roboto Light"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latin typeface="Roboto Light" panose="02000000000000000000" pitchFamily="2" charset="0"/>
                <a:ea typeface="Roboto Light" panose="02000000000000000000" pitchFamily="2" charset="0"/>
              </a:rPr>
              <a:t>Welcome to our team.</a:t>
            </a:r>
          </a:p>
        </p:txBody>
      </p:sp>
    </p:spTree>
    <p:extLst>
      <p:ext uri="{BB962C8B-B14F-4D97-AF65-F5344CB8AC3E}">
        <p14:creationId xmlns:p14="http://schemas.microsoft.com/office/powerpoint/2010/main" val="1522883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AA51BDCF-97D8-40AA-9F74-ECD25CCED4C0}"/>
              </a:ext>
            </a:extLst>
          </p:cNvPr>
          <p:cNvPicPr>
            <a:picLocks noChangeAspect="1" noChangeArrowheads="1"/>
          </p:cNvPicPr>
          <p:nvPr/>
        </p:nvPicPr>
        <p:blipFill>
          <a:blip r:embed="rId3"/>
          <a:srcRect t="90" b="90"/>
          <a:stretch/>
        </p:blipFill>
        <p:spPr bwMode="auto">
          <a:xfrm>
            <a:off x="680238" y="5917170"/>
            <a:ext cx="633600" cy="633600"/>
          </a:xfrm>
          <a:prstGeom prst="ellipse">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A56274-09D7-482D-ADEC-7757A524B2EB}"/>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l="746" r="746"/>
          <a:stretch/>
        </p:blipFill>
        <p:spPr bwMode="auto">
          <a:xfrm>
            <a:off x="678176" y="4794197"/>
            <a:ext cx="633600" cy="633600"/>
          </a:xfrm>
          <a:prstGeom prst="ellipse">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87099D5-90C7-447F-BC4C-CE44C0A1044B}"/>
              </a:ext>
            </a:extLst>
          </p:cNvPr>
          <p:cNvPicPr>
            <a:picLocks noChangeAspect="1"/>
          </p:cNvPicPr>
          <p:nvPr/>
        </p:nvPicPr>
        <p:blipFill rotWithShape="1">
          <a:blip r:embed="rId6"/>
          <a:srcRect/>
          <a:stretch/>
        </p:blipFill>
        <p:spPr>
          <a:xfrm>
            <a:off x="676423" y="3656041"/>
            <a:ext cx="633600" cy="633600"/>
          </a:xfrm>
          <a:prstGeom prst="flowChartConnector">
            <a:avLst/>
          </a:prstGeom>
        </p:spPr>
      </p:pic>
      <p:sp>
        <p:nvSpPr>
          <p:cNvPr id="56" name="Title 3">
            <a:extLst>
              <a:ext uri="{FF2B5EF4-FFF2-40B4-BE49-F238E27FC236}">
                <a16:creationId xmlns:a16="http://schemas.microsoft.com/office/drawing/2014/main" id="{BB84F2F4-F213-0D4F-9E0C-5E532D96146D}"/>
              </a:ext>
            </a:extLst>
          </p:cNvPr>
          <p:cNvSpPr txBox="1">
            <a:spLocks/>
          </p:cNvSpPr>
          <p:nvPr/>
        </p:nvSpPr>
        <p:spPr>
          <a:xfrm>
            <a:off x="679762" y="909296"/>
            <a:ext cx="1776359" cy="62513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a:lstStyle>
          <a:p>
            <a:r>
              <a:rPr lang="en-US" sz="3200" dirty="0">
                <a:solidFill>
                  <a:srgbClr val="F6C333"/>
                </a:solidFill>
              </a:rPr>
              <a:t>Agenda</a:t>
            </a:r>
          </a:p>
        </p:txBody>
      </p:sp>
      <p:sp>
        <p:nvSpPr>
          <p:cNvPr id="9" name="Content Placeholder 1">
            <a:extLst>
              <a:ext uri="{FF2B5EF4-FFF2-40B4-BE49-F238E27FC236}">
                <a16:creationId xmlns:a16="http://schemas.microsoft.com/office/drawing/2014/main" id="{3B4A9484-528E-914E-BD16-21FF9AD325EF}"/>
              </a:ext>
            </a:extLst>
          </p:cNvPr>
          <p:cNvSpPr txBox="1">
            <a:spLocks/>
          </p:cNvSpPr>
          <p:nvPr/>
        </p:nvSpPr>
        <p:spPr>
          <a:xfrm>
            <a:off x="679762" y="2654980"/>
            <a:ext cx="2914045" cy="30973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600"/>
              </a:spcBef>
            </a:pPr>
            <a:r>
              <a:rPr lang="en-US" sz="1400" b="0" dirty="0">
                <a:solidFill>
                  <a:srgbClr val="2576B7"/>
                </a:solidFill>
              </a:rPr>
              <a:t>Introduction</a:t>
            </a:r>
          </a:p>
        </p:txBody>
      </p:sp>
      <p:sp>
        <p:nvSpPr>
          <p:cNvPr id="23" name="Content Placeholder 1">
            <a:extLst>
              <a:ext uri="{FF2B5EF4-FFF2-40B4-BE49-F238E27FC236}">
                <a16:creationId xmlns:a16="http://schemas.microsoft.com/office/drawing/2014/main" id="{BFC7B242-2205-8E4F-BED6-9B322AE1207E}"/>
              </a:ext>
            </a:extLst>
          </p:cNvPr>
          <p:cNvSpPr txBox="1">
            <a:spLocks/>
          </p:cNvSpPr>
          <p:nvPr/>
        </p:nvSpPr>
        <p:spPr>
          <a:xfrm>
            <a:off x="1587783" y="3788949"/>
            <a:ext cx="3895834" cy="50116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200" b="0" dirty="0">
                <a:solidFill>
                  <a:schemeClr val="tx1"/>
                </a:solidFill>
                <a:latin typeface="Roboto Light" panose="02000000000000000000" pitchFamily="2" charset="0"/>
                <a:ea typeface="Roboto Light" panose="02000000000000000000" pitchFamily="2" charset="0"/>
              </a:rPr>
              <a:t>Patch Exchange Now!</a:t>
            </a:r>
          </a:p>
        </p:txBody>
      </p:sp>
      <p:sp>
        <p:nvSpPr>
          <p:cNvPr id="25" name="Content Placeholder 1">
            <a:extLst>
              <a:ext uri="{FF2B5EF4-FFF2-40B4-BE49-F238E27FC236}">
                <a16:creationId xmlns:a16="http://schemas.microsoft.com/office/drawing/2014/main" id="{DDBABF61-B919-B745-B45B-65C966CFB945}"/>
              </a:ext>
            </a:extLst>
          </p:cNvPr>
          <p:cNvSpPr txBox="1">
            <a:spLocks/>
          </p:cNvSpPr>
          <p:nvPr/>
        </p:nvSpPr>
        <p:spPr>
          <a:xfrm>
            <a:off x="676423" y="3246021"/>
            <a:ext cx="4807194" cy="30973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600"/>
              </a:spcBef>
            </a:pPr>
            <a:r>
              <a:rPr lang="en-US" sz="1400" b="0" dirty="0">
                <a:solidFill>
                  <a:srgbClr val="2576B7"/>
                </a:solidFill>
              </a:rPr>
              <a:t>Microsoft Exchange Zero-Day Vulnerability Exploited</a:t>
            </a:r>
          </a:p>
        </p:txBody>
      </p:sp>
      <p:sp>
        <p:nvSpPr>
          <p:cNvPr id="62" name="Content Placeholder 1">
            <a:extLst>
              <a:ext uri="{FF2B5EF4-FFF2-40B4-BE49-F238E27FC236}">
                <a16:creationId xmlns:a16="http://schemas.microsoft.com/office/drawing/2014/main" id="{5B3BC2E0-9EFE-0945-BBC7-46DD43F66932}"/>
              </a:ext>
            </a:extLst>
          </p:cNvPr>
          <p:cNvSpPr txBox="1">
            <a:spLocks/>
          </p:cNvSpPr>
          <p:nvPr/>
        </p:nvSpPr>
        <p:spPr>
          <a:xfrm>
            <a:off x="1587782" y="4926628"/>
            <a:ext cx="4508217" cy="50116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200" b="0" dirty="0">
                <a:solidFill>
                  <a:schemeClr val="tx1"/>
                </a:solidFill>
                <a:latin typeface="Roboto Light" panose="02000000000000000000" pitchFamily="2" charset="0"/>
                <a:ea typeface="Roboto Light" panose="02000000000000000000" pitchFamily="2" charset="0"/>
              </a:rPr>
              <a:t>Rapid response and transparency may have prevented the worst.</a:t>
            </a:r>
          </a:p>
        </p:txBody>
      </p:sp>
      <p:sp>
        <p:nvSpPr>
          <p:cNvPr id="64" name="Content Placeholder 1">
            <a:extLst>
              <a:ext uri="{FF2B5EF4-FFF2-40B4-BE49-F238E27FC236}">
                <a16:creationId xmlns:a16="http://schemas.microsoft.com/office/drawing/2014/main" id="{BF26CC66-C16F-A44E-AA76-DD4A5C72648C}"/>
              </a:ext>
            </a:extLst>
          </p:cNvPr>
          <p:cNvSpPr txBox="1">
            <a:spLocks/>
          </p:cNvSpPr>
          <p:nvPr/>
        </p:nvSpPr>
        <p:spPr>
          <a:xfrm>
            <a:off x="679762" y="4380597"/>
            <a:ext cx="8769037" cy="30973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600"/>
              </a:spcBef>
            </a:pPr>
            <a:r>
              <a:rPr lang="en-US" sz="1400" b="0" dirty="0">
                <a:solidFill>
                  <a:srgbClr val="2576B7"/>
                </a:solidFill>
              </a:rPr>
              <a:t>Hackers Exploit the Unpatched Accellion File Transfer Appliance to Breach Multiple Enterprises</a:t>
            </a:r>
          </a:p>
        </p:txBody>
      </p:sp>
      <p:sp>
        <p:nvSpPr>
          <p:cNvPr id="65" name="Content Placeholder 1">
            <a:extLst>
              <a:ext uri="{FF2B5EF4-FFF2-40B4-BE49-F238E27FC236}">
                <a16:creationId xmlns:a16="http://schemas.microsoft.com/office/drawing/2014/main" id="{7505266C-2957-C748-9A0A-1EEF2F3E3135}"/>
              </a:ext>
            </a:extLst>
          </p:cNvPr>
          <p:cNvSpPr txBox="1">
            <a:spLocks/>
          </p:cNvSpPr>
          <p:nvPr/>
        </p:nvSpPr>
        <p:spPr>
          <a:xfrm>
            <a:off x="1587783" y="6053679"/>
            <a:ext cx="3738361" cy="50116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200" b="0" dirty="0">
                <a:solidFill>
                  <a:schemeClr val="tx1"/>
                </a:solidFill>
                <a:latin typeface="Roboto Light" panose="02000000000000000000" pitchFamily="2" charset="0"/>
                <a:ea typeface="Roboto Light" panose="02000000000000000000" pitchFamily="2" charset="0"/>
              </a:rPr>
              <a:t>Organizations should inform users about potential vaccine-related phishing scams.</a:t>
            </a:r>
          </a:p>
        </p:txBody>
      </p:sp>
      <p:sp>
        <p:nvSpPr>
          <p:cNvPr id="67" name="Content Placeholder 1">
            <a:extLst>
              <a:ext uri="{FF2B5EF4-FFF2-40B4-BE49-F238E27FC236}">
                <a16:creationId xmlns:a16="http://schemas.microsoft.com/office/drawing/2014/main" id="{2F77F102-9AC4-1F4C-B923-55BAB934AC0F}"/>
              </a:ext>
            </a:extLst>
          </p:cNvPr>
          <p:cNvSpPr txBox="1">
            <a:spLocks/>
          </p:cNvSpPr>
          <p:nvPr/>
        </p:nvSpPr>
        <p:spPr>
          <a:xfrm>
            <a:off x="676423" y="5509228"/>
            <a:ext cx="4807193" cy="30973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600"/>
              </a:spcBef>
            </a:pPr>
            <a:r>
              <a:rPr lang="en-US" sz="1400" b="0" dirty="0">
                <a:solidFill>
                  <a:srgbClr val="2576B7"/>
                </a:solidFill>
              </a:rPr>
              <a:t>Phishing Scams Leverage COVID-19 Vaccine Rollout</a:t>
            </a:r>
          </a:p>
        </p:txBody>
      </p:sp>
      <p:sp>
        <p:nvSpPr>
          <p:cNvPr id="21" name="Slide Number Placeholder 3">
            <a:extLst>
              <a:ext uri="{FF2B5EF4-FFF2-40B4-BE49-F238E27FC236}">
                <a16:creationId xmlns:a16="http://schemas.microsoft.com/office/drawing/2014/main" id="{82DA09BA-9DAF-CB41-BC17-4887659BF835}"/>
              </a:ext>
            </a:extLst>
          </p:cNvPr>
          <p:cNvSpPr>
            <a:spLocks noGrp="1"/>
          </p:cNvSpPr>
          <p:nvPr>
            <p:ph type="sldNum" sz="quarter" idx="12"/>
          </p:nvPr>
        </p:nvSpPr>
        <p:spPr>
          <a:xfrm>
            <a:off x="9448800" y="6356350"/>
            <a:ext cx="2743200" cy="501650"/>
          </a:xfrm>
        </p:spPr>
        <p:txBody>
          <a:bodyPr/>
          <a:lstStyle/>
          <a:p>
            <a:fld id="{EE8C57DE-1A3C-DE4B-A738-E42A62AA58C7}" type="slidenum">
              <a:rPr lang="en-US" smtClean="0"/>
              <a:pPr/>
              <a:t>2</a:t>
            </a:fld>
            <a:endParaRPr lang="en-US" dirty="0"/>
          </a:p>
        </p:txBody>
      </p:sp>
    </p:spTree>
    <p:extLst>
      <p:ext uri="{BB962C8B-B14F-4D97-AF65-F5344CB8AC3E}">
        <p14:creationId xmlns:p14="http://schemas.microsoft.com/office/powerpoint/2010/main" val="274701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179C2D-2F45-41B6-91DE-03DB58A78044}"/>
              </a:ext>
            </a:extLst>
          </p:cNvPr>
          <p:cNvSpPr/>
          <p:nvPr/>
        </p:nvSpPr>
        <p:spPr>
          <a:xfrm>
            <a:off x="0" y="1"/>
            <a:ext cx="12192000" cy="2527803"/>
          </a:xfrm>
          <a:prstGeom prst="rect">
            <a:avLst/>
          </a:prstGeom>
          <a:gradFill>
            <a:gsLst>
              <a:gs pos="0">
                <a:srgbClr val="212427"/>
              </a:gs>
              <a:gs pos="99000">
                <a:schemeClr val="tx1">
                  <a:lumMod val="75000"/>
                  <a:lumOff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pSp>
        <p:nvGrpSpPr>
          <p:cNvPr id="3" name="Group 2">
            <a:extLst>
              <a:ext uri="{FF2B5EF4-FFF2-40B4-BE49-F238E27FC236}">
                <a16:creationId xmlns:a16="http://schemas.microsoft.com/office/drawing/2014/main" id="{2D0C9B15-CB65-4A88-8358-D242E8B286F5}"/>
              </a:ext>
            </a:extLst>
          </p:cNvPr>
          <p:cNvGrpSpPr/>
          <p:nvPr/>
        </p:nvGrpSpPr>
        <p:grpSpPr>
          <a:xfrm>
            <a:off x="-299006" y="2360582"/>
            <a:ext cx="3492000" cy="2604527"/>
            <a:chOff x="-299006" y="2360582"/>
            <a:chExt cx="3492000" cy="2604527"/>
          </a:xfrm>
        </p:grpSpPr>
        <p:sp>
          <p:nvSpPr>
            <p:cNvPr id="31" name="Rectangle 30">
              <a:extLst>
                <a:ext uri="{FF2B5EF4-FFF2-40B4-BE49-F238E27FC236}">
                  <a16:creationId xmlns:a16="http://schemas.microsoft.com/office/drawing/2014/main" id="{8623AFCA-DBEB-474A-B85D-E9591DB1CDDD}"/>
                </a:ext>
              </a:extLst>
            </p:cNvPr>
            <p:cNvSpPr/>
            <p:nvPr/>
          </p:nvSpPr>
          <p:spPr>
            <a:xfrm>
              <a:off x="233302" y="2360582"/>
              <a:ext cx="2517401" cy="2604527"/>
            </a:xfrm>
            <a:prstGeom prst="rect">
              <a:avLst/>
            </a:prstGeom>
            <a:solidFill>
              <a:schemeClr val="bg1"/>
            </a:solidFill>
            <a:ln>
              <a:noFill/>
            </a:ln>
            <a:effectLst>
              <a:outerShdw blurRad="1651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1">
              <a:extLst>
                <a:ext uri="{FF2B5EF4-FFF2-40B4-BE49-F238E27FC236}">
                  <a16:creationId xmlns:a16="http://schemas.microsoft.com/office/drawing/2014/main" id="{E0F5639E-A3FD-A04C-AC6E-AC20142DD7B3}"/>
                </a:ext>
              </a:extLst>
            </p:cNvPr>
            <p:cNvSpPr txBox="1">
              <a:spLocks/>
            </p:cNvSpPr>
            <p:nvPr/>
          </p:nvSpPr>
          <p:spPr>
            <a:xfrm>
              <a:off x="-299006" y="2399299"/>
              <a:ext cx="3492000" cy="6032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3000"/>
                </a:lnSpc>
                <a:spcBef>
                  <a:spcPts val="600"/>
                </a:spcBef>
              </a:pPr>
              <a:r>
                <a:rPr lang="en-US" sz="2000" b="0" dirty="0"/>
                <a:t>What</a:t>
              </a:r>
            </a:p>
          </p:txBody>
        </p:sp>
      </p:grpSp>
      <p:sp>
        <p:nvSpPr>
          <p:cNvPr id="34" name="Title 3">
            <a:extLst>
              <a:ext uri="{FF2B5EF4-FFF2-40B4-BE49-F238E27FC236}">
                <a16:creationId xmlns:a16="http://schemas.microsoft.com/office/drawing/2014/main" id="{C96DB133-2119-5242-8B00-47EF685E8E04}"/>
              </a:ext>
            </a:extLst>
          </p:cNvPr>
          <p:cNvSpPr txBox="1">
            <a:spLocks/>
          </p:cNvSpPr>
          <p:nvPr/>
        </p:nvSpPr>
        <p:spPr>
          <a:xfrm>
            <a:off x="679762" y="650777"/>
            <a:ext cx="8347280" cy="105284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a:lstStyle>
          <a:p>
            <a:r>
              <a:rPr lang="en-US" sz="3200" dirty="0">
                <a:solidFill>
                  <a:srgbClr val="F6C333"/>
                </a:solidFill>
              </a:rPr>
              <a:t>Microsoft Exchange Zero-Day Vulnerability Exploited</a:t>
            </a:r>
          </a:p>
        </p:txBody>
      </p:sp>
      <p:sp>
        <p:nvSpPr>
          <p:cNvPr id="35" name="Content Placeholder 1">
            <a:extLst>
              <a:ext uri="{FF2B5EF4-FFF2-40B4-BE49-F238E27FC236}">
                <a16:creationId xmlns:a16="http://schemas.microsoft.com/office/drawing/2014/main" id="{1BADB02F-ACE2-764F-B518-A56BAD83CA67}"/>
              </a:ext>
            </a:extLst>
          </p:cNvPr>
          <p:cNvSpPr txBox="1">
            <a:spLocks/>
          </p:cNvSpPr>
          <p:nvPr/>
        </p:nvSpPr>
        <p:spPr>
          <a:xfrm>
            <a:off x="679761" y="1703626"/>
            <a:ext cx="8347279" cy="41225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600"/>
              </a:spcBef>
            </a:pPr>
            <a:r>
              <a:rPr lang="en-US" sz="2000" b="0" dirty="0">
                <a:solidFill>
                  <a:schemeClr val="bg1"/>
                </a:solidFill>
              </a:rPr>
              <a:t>Patch Exchange Now!</a:t>
            </a:r>
          </a:p>
        </p:txBody>
      </p:sp>
      <p:sp>
        <p:nvSpPr>
          <p:cNvPr id="36" name="Rectangle 35">
            <a:extLst>
              <a:ext uri="{FF2B5EF4-FFF2-40B4-BE49-F238E27FC236}">
                <a16:creationId xmlns:a16="http://schemas.microsoft.com/office/drawing/2014/main" id="{F7BAF24F-3070-E545-A4B0-8F1D4AE30543}"/>
              </a:ext>
            </a:extLst>
          </p:cNvPr>
          <p:cNvSpPr/>
          <p:nvPr/>
        </p:nvSpPr>
        <p:spPr>
          <a:xfrm>
            <a:off x="311346" y="2776427"/>
            <a:ext cx="2345657" cy="1384995"/>
          </a:xfrm>
          <a:prstGeom prst="rect">
            <a:avLst/>
          </a:prstGeom>
        </p:spPr>
        <p:txBody>
          <a:bodyPr wrap="square">
            <a:spAutoFit/>
          </a:bodyPr>
          <a:lstStyle/>
          <a:p>
            <a:pPr marL="171450" indent="-1714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Zero-day vulnerability being exploited for MS Exchange  Server 2013, 2016, 2019</a:t>
            </a:r>
          </a:p>
          <a:p>
            <a:pPr marL="171450" indent="-1714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Hafnium hacking group suspected initially (believed to be state sponsored)</a:t>
            </a:r>
          </a:p>
          <a:p>
            <a:pPr marL="171450" indent="-1714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At least ten additional APTs</a:t>
            </a:r>
            <a:endParaRPr lang="en-CA" sz="1200" dirty="0">
              <a:latin typeface="Roboto Light" panose="02000000000000000000" pitchFamily="2" charset="0"/>
              <a:ea typeface="Roboto Light" panose="02000000000000000000" pitchFamily="2" charset="0"/>
            </a:endParaRPr>
          </a:p>
        </p:txBody>
      </p:sp>
      <p:sp>
        <p:nvSpPr>
          <p:cNvPr id="21" name="Slide Number Placeholder 3">
            <a:extLst>
              <a:ext uri="{FF2B5EF4-FFF2-40B4-BE49-F238E27FC236}">
                <a16:creationId xmlns:a16="http://schemas.microsoft.com/office/drawing/2014/main" id="{0B56C80A-3D37-D04B-AA7C-76BA08488C04}"/>
              </a:ext>
            </a:extLst>
          </p:cNvPr>
          <p:cNvSpPr>
            <a:spLocks noGrp="1"/>
          </p:cNvSpPr>
          <p:nvPr>
            <p:ph type="sldNum" sz="quarter" idx="12"/>
          </p:nvPr>
        </p:nvSpPr>
        <p:spPr>
          <a:xfrm>
            <a:off x="9448800" y="6356350"/>
            <a:ext cx="2743200" cy="501650"/>
          </a:xfrm>
        </p:spPr>
        <p:txBody>
          <a:bodyPr/>
          <a:lstStyle/>
          <a:p>
            <a:fld id="{EE8C57DE-1A3C-DE4B-A738-E42A62AA58C7}" type="slidenum">
              <a:rPr lang="en-US" smtClean="0"/>
              <a:pPr/>
              <a:t>3</a:t>
            </a:fld>
            <a:endParaRPr lang="en-US" dirty="0"/>
          </a:p>
        </p:txBody>
      </p:sp>
      <p:grpSp>
        <p:nvGrpSpPr>
          <p:cNvPr id="24" name="Group 23">
            <a:extLst>
              <a:ext uri="{FF2B5EF4-FFF2-40B4-BE49-F238E27FC236}">
                <a16:creationId xmlns:a16="http://schemas.microsoft.com/office/drawing/2014/main" id="{8DD2F698-FE62-4F33-89B7-1ECA10580DB4}"/>
              </a:ext>
            </a:extLst>
          </p:cNvPr>
          <p:cNvGrpSpPr/>
          <p:nvPr/>
        </p:nvGrpSpPr>
        <p:grpSpPr>
          <a:xfrm>
            <a:off x="2729133" y="2360581"/>
            <a:ext cx="3492000" cy="2604527"/>
            <a:chOff x="-299006" y="2360582"/>
            <a:chExt cx="3492000" cy="2604527"/>
          </a:xfrm>
        </p:grpSpPr>
        <p:sp>
          <p:nvSpPr>
            <p:cNvPr id="25" name="Rectangle 24">
              <a:extLst>
                <a:ext uri="{FF2B5EF4-FFF2-40B4-BE49-F238E27FC236}">
                  <a16:creationId xmlns:a16="http://schemas.microsoft.com/office/drawing/2014/main" id="{39A253F3-708D-40EF-BD55-7407E5053111}"/>
                </a:ext>
              </a:extLst>
            </p:cNvPr>
            <p:cNvSpPr/>
            <p:nvPr/>
          </p:nvSpPr>
          <p:spPr>
            <a:xfrm>
              <a:off x="233302" y="2360582"/>
              <a:ext cx="2517401" cy="2604527"/>
            </a:xfrm>
            <a:prstGeom prst="rect">
              <a:avLst/>
            </a:prstGeom>
            <a:solidFill>
              <a:schemeClr val="bg1"/>
            </a:solidFill>
            <a:ln>
              <a:noFill/>
            </a:ln>
            <a:effectLst>
              <a:outerShdw blurRad="1651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ntent Placeholder 1">
              <a:extLst>
                <a:ext uri="{FF2B5EF4-FFF2-40B4-BE49-F238E27FC236}">
                  <a16:creationId xmlns:a16="http://schemas.microsoft.com/office/drawing/2014/main" id="{A8C6B0F5-4A97-42E6-8F91-3065DEBAE665}"/>
                </a:ext>
              </a:extLst>
            </p:cNvPr>
            <p:cNvSpPr txBox="1">
              <a:spLocks/>
            </p:cNvSpPr>
            <p:nvPr/>
          </p:nvSpPr>
          <p:spPr>
            <a:xfrm>
              <a:off x="-299006" y="2399299"/>
              <a:ext cx="3492000" cy="6032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3000"/>
                </a:lnSpc>
                <a:spcBef>
                  <a:spcPts val="600"/>
                </a:spcBef>
              </a:pPr>
              <a:r>
                <a:rPr lang="en-US" sz="2000" b="0" dirty="0"/>
                <a:t>Who</a:t>
              </a:r>
            </a:p>
          </p:txBody>
        </p:sp>
      </p:grpSp>
      <p:grpSp>
        <p:nvGrpSpPr>
          <p:cNvPr id="27" name="Group 26">
            <a:extLst>
              <a:ext uri="{FF2B5EF4-FFF2-40B4-BE49-F238E27FC236}">
                <a16:creationId xmlns:a16="http://schemas.microsoft.com/office/drawing/2014/main" id="{0335E27A-E468-4C56-96C3-C1DB86B207F4}"/>
              </a:ext>
            </a:extLst>
          </p:cNvPr>
          <p:cNvGrpSpPr/>
          <p:nvPr/>
        </p:nvGrpSpPr>
        <p:grpSpPr>
          <a:xfrm>
            <a:off x="5850972" y="2354402"/>
            <a:ext cx="3492000" cy="2604527"/>
            <a:chOff x="-299006" y="2360582"/>
            <a:chExt cx="3492000" cy="2604527"/>
          </a:xfrm>
        </p:grpSpPr>
        <p:sp>
          <p:nvSpPr>
            <p:cNvPr id="28" name="Rectangle 27">
              <a:extLst>
                <a:ext uri="{FF2B5EF4-FFF2-40B4-BE49-F238E27FC236}">
                  <a16:creationId xmlns:a16="http://schemas.microsoft.com/office/drawing/2014/main" id="{AEFCD70B-416B-49A0-8CC0-A09F2701DF31}"/>
                </a:ext>
              </a:extLst>
            </p:cNvPr>
            <p:cNvSpPr/>
            <p:nvPr/>
          </p:nvSpPr>
          <p:spPr>
            <a:xfrm>
              <a:off x="233302" y="2360582"/>
              <a:ext cx="2517401" cy="2604527"/>
            </a:xfrm>
            <a:prstGeom prst="rect">
              <a:avLst/>
            </a:prstGeom>
            <a:solidFill>
              <a:schemeClr val="bg1"/>
            </a:solidFill>
            <a:ln>
              <a:noFill/>
            </a:ln>
            <a:effectLst>
              <a:outerShdw blurRad="1651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1">
              <a:extLst>
                <a:ext uri="{FF2B5EF4-FFF2-40B4-BE49-F238E27FC236}">
                  <a16:creationId xmlns:a16="http://schemas.microsoft.com/office/drawing/2014/main" id="{839D3273-EE65-4FC1-8416-A9DF4AFA99FD}"/>
                </a:ext>
              </a:extLst>
            </p:cNvPr>
            <p:cNvSpPr txBox="1">
              <a:spLocks/>
            </p:cNvSpPr>
            <p:nvPr/>
          </p:nvSpPr>
          <p:spPr>
            <a:xfrm>
              <a:off x="-299006" y="2399299"/>
              <a:ext cx="3492000" cy="6032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3000"/>
                </a:lnSpc>
                <a:spcBef>
                  <a:spcPts val="600"/>
                </a:spcBef>
              </a:pPr>
              <a:r>
                <a:rPr lang="en-US" sz="2000" b="0" dirty="0"/>
                <a:t>Where</a:t>
              </a:r>
            </a:p>
          </p:txBody>
        </p:sp>
      </p:grpSp>
      <p:grpSp>
        <p:nvGrpSpPr>
          <p:cNvPr id="30" name="Group 29">
            <a:extLst>
              <a:ext uri="{FF2B5EF4-FFF2-40B4-BE49-F238E27FC236}">
                <a16:creationId xmlns:a16="http://schemas.microsoft.com/office/drawing/2014/main" id="{B13B09A4-FB7E-49C8-BD82-472C7C79D496}"/>
              </a:ext>
            </a:extLst>
          </p:cNvPr>
          <p:cNvGrpSpPr/>
          <p:nvPr/>
        </p:nvGrpSpPr>
        <p:grpSpPr>
          <a:xfrm>
            <a:off x="8900681" y="2352038"/>
            <a:ext cx="3492000" cy="2604527"/>
            <a:chOff x="-299006" y="2360582"/>
            <a:chExt cx="3492000" cy="2604527"/>
          </a:xfrm>
        </p:grpSpPr>
        <p:sp>
          <p:nvSpPr>
            <p:cNvPr id="32" name="Rectangle 31">
              <a:extLst>
                <a:ext uri="{FF2B5EF4-FFF2-40B4-BE49-F238E27FC236}">
                  <a16:creationId xmlns:a16="http://schemas.microsoft.com/office/drawing/2014/main" id="{E21DDBD3-3E39-4AC2-BCFE-A5996B00E714}"/>
                </a:ext>
              </a:extLst>
            </p:cNvPr>
            <p:cNvSpPr/>
            <p:nvPr/>
          </p:nvSpPr>
          <p:spPr>
            <a:xfrm>
              <a:off x="233302" y="2360582"/>
              <a:ext cx="2517401" cy="2604527"/>
            </a:xfrm>
            <a:prstGeom prst="rect">
              <a:avLst/>
            </a:prstGeom>
            <a:solidFill>
              <a:schemeClr val="bg1"/>
            </a:solidFill>
            <a:ln>
              <a:noFill/>
            </a:ln>
            <a:effectLst>
              <a:outerShdw blurRad="1651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ontent Placeholder 1">
              <a:extLst>
                <a:ext uri="{FF2B5EF4-FFF2-40B4-BE49-F238E27FC236}">
                  <a16:creationId xmlns:a16="http://schemas.microsoft.com/office/drawing/2014/main" id="{80E7A395-9FC0-4AE9-A9CC-2FDF12939A71}"/>
                </a:ext>
              </a:extLst>
            </p:cNvPr>
            <p:cNvSpPr txBox="1">
              <a:spLocks/>
            </p:cNvSpPr>
            <p:nvPr/>
          </p:nvSpPr>
          <p:spPr>
            <a:xfrm>
              <a:off x="-299006" y="2399299"/>
              <a:ext cx="3492000" cy="6032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3000"/>
                </a:lnSpc>
                <a:spcBef>
                  <a:spcPts val="600"/>
                </a:spcBef>
              </a:pPr>
              <a:r>
                <a:rPr lang="en-US" sz="2000" b="0" dirty="0"/>
                <a:t>Why</a:t>
              </a:r>
            </a:p>
          </p:txBody>
        </p:sp>
      </p:grpSp>
      <p:sp>
        <p:nvSpPr>
          <p:cNvPr id="37" name="Rectangle 36">
            <a:extLst>
              <a:ext uri="{FF2B5EF4-FFF2-40B4-BE49-F238E27FC236}">
                <a16:creationId xmlns:a16="http://schemas.microsoft.com/office/drawing/2014/main" id="{6BE25EF1-E2E4-47AD-8416-7D65A10EDA20}"/>
              </a:ext>
            </a:extLst>
          </p:cNvPr>
          <p:cNvSpPr/>
          <p:nvPr/>
        </p:nvSpPr>
        <p:spPr>
          <a:xfrm>
            <a:off x="3302304" y="2776427"/>
            <a:ext cx="2345657" cy="1384995"/>
          </a:xfrm>
          <a:prstGeom prst="rect">
            <a:avLst/>
          </a:prstGeom>
        </p:spPr>
        <p:txBody>
          <a:bodyPr wrap="square">
            <a:spAutoFit/>
          </a:bodyPr>
          <a:lstStyle/>
          <a:p>
            <a:pPr marL="171450" indent="-1714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State and local governments</a:t>
            </a:r>
          </a:p>
          <a:p>
            <a:pPr marL="171450" indent="-1714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Policy think tanks</a:t>
            </a:r>
          </a:p>
          <a:p>
            <a:pPr marL="171450" indent="-1714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Academic institutions</a:t>
            </a:r>
          </a:p>
          <a:p>
            <a:pPr marL="171450" indent="-1714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Infectious disease researchers</a:t>
            </a:r>
          </a:p>
          <a:p>
            <a:pPr marL="171450" indent="-1714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Businesses </a:t>
            </a:r>
          </a:p>
          <a:p>
            <a:pPr marL="171450" indent="-1714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Defense contractors</a:t>
            </a:r>
            <a:endParaRPr lang="en-CA" sz="1200" dirty="0">
              <a:latin typeface="Roboto Light" panose="02000000000000000000" pitchFamily="2" charset="0"/>
              <a:ea typeface="Roboto Light" panose="02000000000000000000" pitchFamily="2" charset="0"/>
            </a:endParaRPr>
          </a:p>
        </p:txBody>
      </p:sp>
      <p:sp>
        <p:nvSpPr>
          <p:cNvPr id="41" name="Rectangle 40">
            <a:extLst>
              <a:ext uri="{FF2B5EF4-FFF2-40B4-BE49-F238E27FC236}">
                <a16:creationId xmlns:a16="http://schemas.microsoft.com/office/drawing/2014/main" id="{12CE1F39-75C0-4B42-96EF-D8559D4E1822}"/>
              </a:ext>
            </a:extLst>
          </p:cNvPr>
          <p:cNvSpPr/>
          <p:nvPr/>
        </p:nvSpPr>
        <p:spPr>
          <a:xfrm>
            <a:off x="6469152" y="2776427"/>
            <a:ext cx="2345657" cy="1384995"/>
          </a:xfrm>
          <a:prstGeom prst="rect">
            <a:avLst/>
          </a:prstGeom>
        </p:spPr>
        <p:txBody>
          <a:bodyPr wrap="square">
            <a:spAutoFit/>
          </a:bodyPr>
          <a:lstStyle/>
          <a:p>
            <a:r>
              <a:rPr lang="en-US" sz="1200" dirty="0">
                <a:latin typeface="Roboto Light" panose="02000000000000000000" pitchFamily="2" charset="0"/>
                <a:ea typeface="Roboto Light" panose="02000000000000000000" pitchFamily="2" charset="0"/>
              </a:rPr>
              <a:t>Global, but especially:</a:t>
            </a:r>
          </a:p>
          <a:p>
            <a:pPr marL="171450" indent="-1714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USA</a:t>
            </a:r>
          </a:p>
          <a:p>
            <a:pPr marL="171450" indent="-1714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Italy</a:t>
            </a:r>
          </a:p>
          <a:p>
            <a:pPr marL="171450" indent="-1714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Turkey</a:t>
            </a:r>
          </a:p>
          <a:p>
            <a:pPr marL="171450" indent="-1714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Germany</a:t>
            </a:r>
          </a:p>
          <a:p>
            <a:pPr marL="171450" indent="-1714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Brazil</a:t>
            </a:r>
          </a:p>
          <a:p>
            <a:pPr marL="171450" indent="-1714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Netherlands</a:t>
            </a:r>
            <a:endParaRPr lang="en-CA" sz="1200" dirty="0">
              <a:latin typeface="Roboto Light" panose="02000000000000000000" pitchFamily="2" charset="0"/>
              <a:ea typeface="Roboto Light" panose="02000000000000000000" pitchFamily="2" charset="0"/>
            </a:endParaRPr>
          </a:p>
        </p:txBody>
      </p:sp>
      <p:sp>
        <p:nvSpPr>
          <p:cNvPr id="42" name="Rectangle 41">
            <a:extLst>
              <a:ext uri="{FF2B5EF4-FFF2-40B4-BE49-F238E27FC236}">
                <a16:creationId xmlns:a16="http://schemas.microsoft.com/office/drawing/2014/main" id="{B8690AA9-F4FF-4408-A9C4-C4AFCE079324}"/>
              </a:ext>
            </a:extLst>
          </p:cNvPr>
          <p:cNvSpPr/>
          <p:nvPr/>
        </p:nvSpPr>
        <p:spPr>
          <a:xfrm>
            <a:off x="9534384" y="2776427"/>
            <a:ext cx="2345657" cy="461665"/>
          </a:xfrm>
          <a:prstGeom prst="rect">
            <a:avLst/>
          </a:prstGeom>
        </p:spPr>
        <p:txBody>
          <a:bodyPr wrap="square">
            <a:spAutoFit/>
          </a:bodyPr>
          <a:lstStyle/>
          <a:p>
            <a:pPr marL="171450" indent="-1714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Access to email accounts</a:t>
            </a:r>
          </a:p>
          <a:p>
            <a:pPr marL="171450" indent="-1714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Ransomware deployment</a:t>
            </a:r>
          </a:p>
        </p:txBody>
      </p:sp>
      <p:sp>
        <p:nvSpPr>
          <p:cNvPr id="43" name="Content Placeholder 1">
            <a:extLst>
              <a:ext uri="{FF2B5EF4-FFF2-40B4-BE49-F238E27FC236}">
                <a16:creationId xmlns:a16="http://schemas.microsoft.com/office/drawing/2014/main" id="{D0185B71-53C9-44DE-BC96-E13ACAF47AD8}"/>
              </a:ext>
            </a:extLst>
          </p:cNvPr>
          <p:cNvSpPr txBox="1">
            <a:spLocks/>
          </p:cNvSpPr>
          <p:nvPr/>
        </p:nvSpPr>
        <p:spPr>
          <a:xfrm>
            <a:off x="1654361" y="6085573"/>
            <a:ext cx="2778689" cy="4961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CA" sz="1600" dirty="0">
                <a:latin typeface="Roboto Light" panose="02000000000000000000" pitchFamily="2" charset="0"/>
                <a:ea typeface="Roboto Light" panose="02000000000000000000" pitchFamily="2" charset="0"/>
              </a:rPr>
              <a:t>Logan Rohde</a:t>
            </a:r>
          </a:p>
          <a:p>
            <a:pPr>
              <a:lnSpc>
                <a:spcPct val="100000"/>
              </a:lnSpc>
              <a:spcBef>
                <a:spcPts val="600"/>
              </a:spcBef>
            </a:pPr>
            <a:r>
              <a:rPr lang="en-CA" sz="1200" b="0" dirty="0">
                <a:latin typeface="Roboto Light" panose="02000000000000000000" pitchFamily="2" charset="0"/>
                <a:ea typeface="Roboto Light" panose="02000000000000000000" pitchFamily="2" charset="0"/>
              </a:rPr>
              <a:t>Research Analyst</a:t>
            </a:r>
            <a:endParaRPr lang="en-US" sz="2000" b="0" dirty="0"/>
          </a:p>
        </p:txBody>
      </p:sp>
      <p:pic>
        <p:nvPicPr>
          <p:cNvPr id="44" name="Picture 2" descr="Logan Rohde headshot">
            <a:extLst>
              <a:ext uri="{FF2B5EF4-FFF2-40B4-BE49-F238E27FC236}">
                <a16:creationId xmlns:a16="http://schemas.microsoft.com/office/drawing/2014/main" id="{60995AA7-C125-47FD-BF8F-C00A39357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62" y="5950231"/>
            <a:ext cx="766800" cy="766800"/>
          </a:xfrm>
          <a:prstGeom prst="ellipse">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471C30-CA98-46D2-AA72-8C00024DFC40}"/>
              </a:ext>
            </a:extLst>
          </p:cNvPr>
          <p:cNvSpPr txBox="1"/>
          <p:nvPr/>
        </p:nvSpPr>
        <p:spPr>
          <a:xfrm>
            <a:off x="8535322" y="6399921"/>
            <a:ext cx="290345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tint val="75000"/>
                  </a:srgbClr>
                </a:solidFill>
                <a:effectLst/>
                <a:uLnTx/>
                <a:uFillTx/>
                <a:latin typeface="Montserrat" pitchFamily="2" charset="77"/>
                <a:ea typeface="+mn-ea"/>
                <a:cs typeface="Arial" panose="020B0604020202020204" pitchFamily="34" charset="0"/>
              </a:rPr>
              <a:t>Source: </a:t>
            </a:r>
            <a:r>
              <a:rPr lang="en-US" sz="1000" dirty="0">
                <a:latin typeface="Roboto Light" panose="02000000000000000000" pitchFamily="2" charset="0"/>
                <a:ea typeface="Roboto Light" panose="02000000000000000000" pitchFamily="2" charset="0"/>
                <a:hlinkClick r:id="rId4"/>
              </a:rPr>
              <a:t>ZDNet</a:t>
            </a:r>
            <a:r>
              <a:rPr lang="en-US" sz="1000" dirty="0">
                <a:latin typeface="Roboto Light" panose="02000000000000000000" pitchFamily="2" charset="0"/>
                <a:ea typeface="Roboto Light" panose="02000000000000000000" pitchFamily="2" charset="0"/>
              </a:rPr>
              <a:t>; </a:t>
            </a:r>
            <a:r>
              <a:rPr lang="en-US" sz="1000" dirty="0">
                <a:latin typeface="Roboto Light" panose="02000000000000000000" pitchFamily="2" charset="0"/>
                <a:ea typeface="Roboto Light" panose="02000000000000000000" pitchFamily="2" charset="0"/>
                <a:hlinkClick r:id="rId5"/>
              </a:rPr>
              <a:t>CNN</a:t>
            </a:r>
            <a:endParaRPr kumimoji="0" lang="en-US" sz="1000" b="0" i="0" u="sng" strike="noStrike" kern="1200" cap="none" spc="0" normalizeH="0" baseline="0" noProof="0" dirty="0">
              <a:ln>
                <a:noFill/>
              </a:ln>
              <a:solidFill>
                <a:srgbClr val="2576B7"/>
              </a:solidFill>
              <a:effectLst/>
              <a:uLnTx/>
              <a:uFillTx/>
              <a:latin typeface="Roboto Light" panose="02000000000000000000" pitchFamily="2"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3659023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A1F80-B551-C44D-9730-AE381DF9953D}"/>
              </a:ext>
            </a:extLst>
          </p:cNvPr>
          <p:cNvSpPr/>
          <p:nvPr/>
        </p:nvSpPr>
        <p:spPr>
          <a:xfrm>
            <a:off x="3955312" y="2541181"/>
            <a:ext cx="6921843" cy="1804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1">
            <a:extLst>
              <a:ext uri="{FF2B5EF4-FFF2-40B4-BE49-F238E27FC236}">
                <a16:creationId xmlns:a16="http://schemas.microsoft.com/office/drawing/2014/main" id="{E0F5639E-A3FD-A04C-AC6E-AC20142DD7B3}"/>
              </a:ext>
            </a:extLst>
          </p:cNvPr>
          <p:cNvSpPr txBox="1">
            <a:spLocks/>
          </p:cNvSpPr>
          <p:nvPr/>
        </p:nvSpPr>
        <p:spPr>
          <a:xfrm>
            <a:off x="640308" y="4853894"/>
            <a:ext cx="2778689" cy="4961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pPr>
            <a:r>
              <a:rPr lang="en-CA" sz="1600" dirty="0">
                <a:solidFill>
                  <a:srgbClr val="2576B7"/>
                </a:solidFill>
                <a:latin typeface="Roboto Light" panose="02000000000000000000" pitchFamily="2" charset="0"/>
                <a:ea typeface="Roboto Light" panose="02000000000000000000" pitchFamily="2" charset="0"/>
              </a:rPr>
              <a:t>Logan Rohde</a:t>
            </a:r>
          </a:p>
          <a:p>
            <a:pPr algn="ctr">
              <a:lnSpc>
                <a:spcPct val="100000"/>
              </a:lnSpc>
              <a:spcBef>
                <a:spcPts val="600"/>
              </a:spcBef>
            </a:pPr>
            <a:r>
              <a:rPr lang="en-CA" sz="1200" b="0" dirty="0">
                <a:latin typeface="Roboto Light" panose="02000000000000000000" pitchFamily="2" charset="0"/>
                <a:ea typeface="Roboto Light" panose="02000000000000000000" pitchFamily="2" charset="0"/>
              </a:rPr>
              <a:t>Research Analyst</a:t>
            </a:r>
            <a:endParaRPr lang="en-US" sz="2000" b="0" dirty="0"/>
          </a:p>
        </p:txBody>
      </p:sp>
      <p:sp>
        <p:nvSpPr>
          <p:cNvPr id="26" name="Content Placeholder 1">
            <a:extLst>
              <a:ext uri="{FF2B5EF4-FFF2-40B4-BE49-F238E27FC236}">
                <a16:creationId xmlns:a16="http://schemas.microsoft.com/office/drawing/2014/main" id="{CF3FA669-ACD3-7F46-B722-87487D13213A}"/>
              </a:ext>
            </a:extLst>
          </p:cNvPr>
          <p:cNvSpPr txBox="1">
            <a:spLocks/>
          </p:cNvSpPr>
          <p:nvPr/>
        </p:nvSpPr>
        <p:spPr>
          <a:xfrm>
            <a:off x="4144057" y="2757650"/>
            <a:ext cx="6592185" cy="1587847"/>
          </a:xfrm>
          <a:prstGeom prst="rect">
            <a:avLst/>
          </a:prstGeom>
        </p:spPr>
        <p:txBody>
          <a:bodyPr vert="horz" lIns="0" tIns="0" rIns="0" bIns="0" numCol="1" spcCol="360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200" b="0" dirty="0">
                <a:solidFill>
                  <a:schemeClr val="tx1"/>
                </a:solidFill>
                <a:latin typeface="Roboto Light" panose="02000000000000000000" pitchFamily="2" charset="0"/>
                <a:ea typeface="Roboto Light" panose="02000000000000000000" pitchFamily="2" charset="0"/>
              </a:rPr>
              <a:t>If you haven’t already, patch your Exchange servers and use Microsoft’s additional tool to help you discover if anything else is amiss on your network. </a:t>
            </a:r>
          </a:p>
          <a:p>
            <a:pPr>
              <a:lnSpc>
                <a:spcPct val="100000"/>
              </a:lnSpc>
              <a:spcBef>
                <a:spcPts val="600"/>
              </a:spcBef>
            </a:pPr>
            <a:r>
              <a:rPr lang="en-US" sz="1200" b="0" dirty="0">
                <a:solidFill>
                  <a:schemeClr val="tx1"/>
                </a:solidFill>
                <a:latin typeface="Roboto Light" panose="02000000000000000000" pitchFamily="2" charset="0"/>
                <a:ea typeface="Roboto Light" panose="02000000000000000000" pitchFamily="2" charset="0"/>
              </a:rPr>
              <a:t>This attack caught everyone off guard. However, if you found it difficult to address the problem immediately, this could be a sign that your vulnerability management program could use some improvement. We can’t predict when the next zero day will be discovered, but we can take steps to ensure our governance and management allow us to react as fast as possible to minimize risk. The fact that these APT groups are taking advantage of slow responses should not go unnoticed.</a:t>
            </a:r>
            <a:endParaRPr lang="en-CA" sz="1200" b="0" dirty="0">
              <a:solidFill>
                <a:schemeClr val="tx1"/>
              </a:solidFill>
              <a:latin typeface="Roboto Light" panose="02000000000000000000" pitchFamily="2" charset="0"/>
              <a:ea typeface="Roboto Light" panose="02000000000000000000" pitchFamily="2" charset="0"/>
            </a:endParaRPr>
          </a:p>
        </p:txBody>
      </p:sp>
      <p:sp>
        <p:nvSpPr>
          <p:cNvPr id="28" name="Title 3">
            <a:extLst>
              <a:ext uri="{FF2B5EF4-FFF2-40B4-BE49-F238E27FC236}">
                <a16:creationId xmlns:a16="http://schemas.microsoft.com/office/drawing/2014/main" id="{E930508B-B2C1-6346-824A-B045C9B0A617}"/>
              </a:ext>
            </a:extLst>
          </p:cNvPr>
          <p:cNvSpPr txBox="1">
            <a:spLocks/>
          </p:cNvSpPr>
          <p:nvPr/>
        </p:nvSpPr>
        <p:spPr>
          <a:xfrm>
            <a:off x="679762" y="650777"/>
            <a:ext cx="8347280" cy="105284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a:lstStyle>
          <a:p>
            <a:r>
              <a:rPr lang="en-US" sz="3200" dirty="0">
                <a:solidFill>
                  <a:srgbClr val="F6C333"/>
                </a:solidFill>
              </a:rPr>
              <a:t>Microsoft Exchange Zero-Day Vulnerability Exploited</a:t>
            </a:r>
          </a:p>
        </p:txBody>
      </p:sp>
      <p:sp>
        <p:nvSpPr>
          <p:cNvPr id="9" name="Slide Number Placeholder 3">
            <a:extLst>
              <a:ext uri="{FF2B5EF4-FFF2-40B4-BE49-F238E27FC236}">
                <a16:creationId xmlns:a16="http://schemas.microsoft.com/office/drawing/2014/main" id="{8E499EF1-B345-3D4C-B8E9-72DD36D9E32B}"/>
              </a:ext>
            </a:extLst>
          </p:cNvPr>
          <p:cNvSpPr>
            <a:spLocks noGrp="1"/>
          </p:cNvSpPr>
          <p:nvPr>
            <p:ph type="sldNum" sz="quarter" idx="12"/>
          </p:nvPr>
        </p:nvSpPr>
        <p:spPr>
          <a:xfrm>
            <a:off x="9448800" y="6356350"/>
            <a:ext cx="2743200" cy="501650"/>
          </a:xfrm>
        </p:spPr>
        <p:txBody>
          <a:bodyPr/>
          <a:lstStyle/>
          <a:p>
            <a:fld id="{EE8C57DE-1A3C-DE4B-A738-E42A62AA58C7}" type="slidenum">
              <a:rPr lang="en-US" smtClean="0"/>
              <a:pPr/>
              <a:t>4</a:t>
            </a:fld>
            <a:endParaRPr lang="en-US" dirty="0"/>
          </a:p>
        </p:txBody>
      </p:sp>
      <p:pic>
        <p:nvPicPr>
          <p:cNvPr id="4" name="Picture 2" descr="Logan Rohde headshot">
            <a:extLst>
              <a:ext uri="{FF2B5EF4-FFF2-40B4-BE49-F238E27FC236}">
                <a16:creationId xmlns:a16="http://schemas.microsoft.com/office/drawing/2014/main" id="{D317A5BB-8BCF-4F20-9A69-BA902B82E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052" y="2266771"/>
            <a:ext cx="2401200" cy="2401200"/>
          </a:xfrm>
          <a:prstGeom prst="ellipse">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9204B3A-6507-421B-B266-E68BF49A5815}"/>
              </a:ext>
            </a:extLst>
          </p:cNvPr>
          <p:cNvSpPr txBox="1"/>
          <p:nvPr/>
        </p:nvSpPr>
        <p:spPr>
          <a:xfrm>
            <a:off x="8021531" y="4438855"/>
            <a:ext cx="290345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tint val="75000"/>
                  </a:srgbClr>
                </a:solidFill>
                <a:effectLst/>
                <a:uLnTx/>
                <a:uFillTx/>
                <a:latin typeface="Montserrat" pitchFamily="2" charset="77"/>
                <a:ea typeface="+mn-ea"/>
                <a:cs typeface="Arial" panose="020B0604020202020204" pitchFamily="34" charset="0"/>
              </a:rPr>
              <a:t>Source: </a:t>
            </a:r>
            <a:r>
              <a:rPr lang="en-US" sz="1000" dirty="0">
                <a:latin typeface="Roboto Light" panose="02000000000000000000" pitchFamily="2" charset="0"/>
                <a:ea typeface="Roboto Light" panose="02000000000000000000" pitchFamily="2" charset="0"/>
                <a:hlinkClick r:id="rId3"/>
              </a:rPr>
              <a:t>ZDNet</a:t>
            </a:r>
            <a:r>
              <a:rPr lang="en-US" sz="1000" dirty="0">
                <a:latin typeface="Roboto Light" panose="02000000000000000000" pitchFamily="2" charset="0"/>
                <a:ea typeface="Roboto Light" panose="02000000000000000000" pitchFamily="2" charset="0"/>
              </a:rPr>
              <a:t>; </a:t>
            </a:r>
            <a:r>
              <a:rPr lang="en-US" sz="1000" dirty="0">
                <a:latin typeface="Roboto Light" panose="02000000000000000000" pitchFamily="2" charset="0"/>
                <a:ea typeface="Roboto Light" panose="02000000000000000000" pitchFamily="2" charset="0"/>
                <a:hlinkClick r:id="rId4"/>
              </a:rPr>
              <a:t>CNN</a:t>
            </a:r>
            <a:endParaRPr kumimoji="0" lang="en-US" sz="1000" b="0" i="0" u="sng" strike="noStrike" kern="1200" cap="none" spc="0" normalizeH="0" baseline="0" noProof="0" dirty="0">
              <a:ln>
                <a:noFill/>
              </a:ln>
              <a:solidFill>
                <a:srgbClr val="2576B7"/>
              </a:solidFill>
              <a:effectLst/>
              <a:uLnTx/>
              <a:uFillTx/>
              <a:latin typeface="Roboto Light" panose="02000000000000000000" pitchFamily="2"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2534411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machine&#10;&#10;Description automatically generated with low confidence">
            <a:extLst>
              <a:ext uri="{FF2B5EF4-FFF2-40B4-BE49-F238E27FC236}">
                <a16:creationId xmlns:a16="http://schemas.microsoft.com/office/drawing/2014/main" id="{4B7A4458-3172-49DF-A9AB-9BA4E28CA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026" y="1694576"/>
            <a:ext cx="4272423" cy="2401454"/>
          </a:xfrm>
          <a:prstGeom prst="rect">
            <a:avLst/>
          </a:prstGeom>
        </p:spPr>
      </p:pic>
      <p:sp>
        <p:nvSpPr>
          <p:cNvPr id="3" name="Rectangle 2">
            <a:extLst>
              <a:ext uri="{FF2B5EF4-FFF2-40B4-BE49-F238E27FC236}">
                <a16:creationId xmlns:a16="http://schemas.microsoft.com/office/drawing/2014/main" id="{2D4C580B-94CB-4EE3-981B-7039C2BE2716}"/>
              </a:ext>
            </a:extLst>
          </p:cNvPr>
          <p:cNvSpPr/>
          <p:nvPr/>
        </p:nvSpPr>
        <p:spPr>
          <a:xfrm>
            <a:off x="-1" y="1"/>
            <a:ext cx="7273255" cy="2362199"/>
          </a:xfrm>
          <a:prstGeom prst="rect">
            <a:avLst/>
          </a:prstGeom>
          <a:gradFill>
            <a:gsLst>
              <a:gs pos="0">
                <a:srgbClr val="212427"/>
              </a:gs>
              <a:gs pos="99000">
                <a:schemeClr val="tx1">
                  <a:lumMod val="75000"/>
                  <a:lumOff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6" name="Content Placeholder 1">
            <a:extLst>
              <a:ext uri="{FF2B5EF4-FFF2-40B4-BE49-F238E27FC236}">
                <a16:creationId xmlns:a16="http://schemas.microsoft.com/office/drawing/2014/main" id="{CF3FA669-ACD3-7F46-B722-87487D13213A}"/>
              </a:ext>
            </a:extLst>
          </p:cNvPr>
          <p:cNvSpPr txBox="1">
            <a:spLocks/>
          </p:cNvSpPr>
          <p:nvPr/>
        </p:nvSpPr>
        <p:spPr>
          <a:xfrm>
            <a:off x="376220" y="2517319"/>
            <a:ext cx="6590287" cy="3956964"/>
          </a:xfrm>
          <a:prstGeom prst="rect">
            <a:avLst/>
          </a:prstGeom>
        </p:spPr>
        <p:txBody>
          <a:bodyPr vert="horz" lIns="0" tIns="0" rIns="0" bIns="0" numCol="1" spcCol="360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200" b="0" dirty="0">
                <a:solidFill>
                  <a:schemeClr val="tx1"/>
                </a:solidFill>
                <a:latin typeface="Roboto Light" panose="02000000000000000000" pitchFamily="2" charset="0"/>
                <a:ea typeface="Roboto Light" panose="02000000000000000000" pitchFamily="2" charset="0"/>
              </a:rPr>
              <a:t>In mid-December 2020, Accellion had patched a SQL injection vulnerability in FTA and notified its customers. At the same time, an APT began exploiting the vulnerabilities to install a malicious web shell that extracted lists of files and the metadata of those files from FTA’s MySQL database.</a:t>
            </a:r>
          </a:p>
          <a:p>
            <a:pPr>
              <a:lnSpc>
                <a:spcPct val="100000"/>
              </a:lnSpc>
              <a:spcBef>
                <a:spcPts val="600"/>
              </a:spcBef>
            </a:pPr>
            <a:r>
              <a:rPr lang="en-US" sz="1200" b="0" dirty="0">
                <a:solidFill>
                  <a:schemeClr val="tx1"/>
                </a:solidFill>
                <a:latin typeface="Roboto Light" panose="02000000000000000000" pitchFamily="2" charset="0"/>
                <a:ea typeface="Roboto Light" panose="02000000000000000000" pitchFamily="2" charset="0"/>
              </a:rPr>
              <a:t>Cybersecurity agencies from five countries issued a warning of hackers using the vulnerability to steal data and execute ransomware. Qualys becomes the latest enterprise to be breached in a long list of affected enterprises including but not limited to:</a:t>
            </a:r>
          </a:p>
          <a:p>
            <a:pPr marL="171450" indent="-171450">
              <a:lnSpc>
                <a:spcPct val="100000"/>
              </a:lnSpc>
              <a:spcBef>
                <a:spcPts val="600"/>
              </a:spcBef>
              <a:buFont typeface="Arial" panose="020B0604020202020204" pitchFamily="34" charset="0"/>
              <a:buChar char="•"/>
            </a:pPr>
            <a:r>
              <a:rPr lang="en-US" sz="1200" b="0" dirty="0">
                <a:solidFill>
                  <a:schemeClr val="tx1"/>
                </a:solidFill>
                <a:latin typeface="Roboto Light" panose="02000000000000000000" pitchFamily="2" charset="0"/>
                <a:ea typeface="Roboto Light" panose="02000000000000000000" pitchFamily="2" charset="0"/>
              </a:rPr>
              <a:t>The Reserve Bank of New Zealand</a:t>
            </a:r>
          </a:p>
          <a:p>
            <a:pPr marL="171450" indent="-171450">
              <a:lnSpc>
                <a:spcPct val="100000"/>
              </a:lnSpc>
              <a:spcBef>
                <a:spcPts val="600"/>
              </a:spcBef>
              <a:buFont typeface="Arial" panose="020B0604020202020204" pitchFamily="34" charset="0"/>
              <a:buChar char="•"/>
            </a:pPr>
            <a:r>
              <a:rPr lang="en-US" sz="1200" b="0" dirty="0">
                <a:solidFill>
                  <a:schemeClr val="tx1"/>
                </a:solidFill>
                <a:latin typeface="Roboto Light" panose="02000000000000000000" pitchFamily="2" charset="0"/>
                <a:ea typeface="Roboto Light" panose="02000000000000000000" pitchFamily="2" charset="0"/>
              </a:rPr>
              <a:t>ASIC, Australia’s Financial Regulator</a:t>
            </a:r>
          </a:p>
          <a:p>
            <a:pPr marL="171450" indent="-171450">
              <a:lnSpc>
                <a:spcPct val="100000"/>
              </a:lnSpc>
              <a:spcBef>
                <a:spcPts val="600"/>
              </a:spcBef>
              <a:buFont typeface="Arial" panose="020B0604020202020204" pitchFamily="34" charset="0"/>
              <a:buChar char="•"/>
            </a:pPr>
            <a:r>
              <a:rPr lang="en-US" sz="1200" b="0" dirty="0">
                <a:solidFill>
                  <a:schemeClr val="tx1"/>
                </a:solidFill>
                <a:latin typeface="Roboto Light" panose="02000000000000000000" pitchFamily="2" charset="0"/>
                <a:ea typeface="Roboto Light" panose="02000000000000000000" pitchFamily="2" charset="0"/>
              </a:rPr>
              <a:t>The Office of the Washington State Auditor</a:t>
            </a:r>
          </a:p>
          <a:p>
            <a:pPr marL="171450" indent="-171450">
              <a:lnSpc>
                <a:spcPct val="100000"/>
              </a:lnSpc>
              <a:spcBef>
                <a:spcPts val="600"/>
              </a:spcBef>
              <a:buFont typeface="Arial" panose="020B0604020202020204" pitchFamily="34" charset="0"/>
              <a:buChar char="•"/>
            </a:pPr>
            <a:r>
              <a:rPr lang="en-US" sz="1200" b="0" dirty="0">
                <a:solidFill>
                  <a:schemeClr val="tx1"/>
                </a:solidFill>
                <a:latin typeface="Roboto Light" panose="02000000000000000000" pitchFamily="2" charset="0"/>
                <a:ea typeface="Roboto Light" panose="02000000000000000000" pitchFamily="2" charset="0"/>
              </a:rPr>
              <a:t>Bombardier</a:t>
            </a:r>
          </a:p>
          <a:p>
            <a:pPr>
              <a:lnSpc>
                <a:spcPct val="100000"/>
              </a:lnSpc>
              <a:spcBef>
                <a:spcPts val="600"/>
              </a:spcBef>
            </a:pPr>
            <a:r>
              <a:rPr lang="en-US" sz="1200" b="0" dirty="0">
                <a:solidFill>
                  <a:schemeClr val="tx1"/>
                </a:solidFill>
                <a:latin typeface="Roboto Light" panose="02000000000000000000" pitchFamily="2" charset="0"/>
                <a:ea typeface="Roboto Light" panose="02000000000000000000" pitchFamily="2" charset="0"/>
              </a:rPr>
              <a:t>Updating Accellion FTA to version FTA_9_12_432 will mitigate most of the risks associated with using Accellion. If you are unable to update your systems, isolating access to the internet from systems that are hosting the software is a viable alternative. Because Accellion is moving to the end of its lifecycle on April 30, 2021, the long-lasting effects of these breaches will diminish; however, enterprises should seek to migrate to newer products in the meantime. </a:t>
            </a:r>
          </a:p>
        </p:txBody>
      </p:sp>
      <p:sp>
        <p:nvSpPr>
          <p:cNvPr id="28" name="Title 3">
            <a:extLst>
              <a:ext uri="{FF2B5EF4-FFF2-40B4-BE49-F238E27FC236}">
                <a16:creationId xmlns:a16="http://schemas.microsoft.com/office/drawing/2014/main" id="{E930508B-B2C1-6346-824A-B045C9B0A617}"/>
              </a:ext>
            </a:extLst>
          </p:cNvPr>
          <p:cNvSpPr txBox="1">
            <a:spLocks/>
          </p:cNvSpPr>
          <p:nvPr/>
        </p:nvSpPr>
        <p:spPr>
          <a:xfrm>
            <a:off x="304800" y="131376"/>
            <a:ext cx="5580024" cy="145113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a:lstStyle>
          <a:p>
            <a:r>
              <a:rPr lang="en-US" sz="3200" dirty="0">
                <a:solidFill>
                  <a:srgbClr val="F6C333"/>
                </a:solidFill>
              </a:rPr>
              <a:t>Hackers Exploit the Unpatched Accellion File Transfer Appliance to Breach Multiple Enterprises</a:t>
            </a:r>
          </a:p>
        </p:txBody>
      </p:sp>
      <p:sp>
        <p:nvSpPr>
          <p:cNvPr id="7" name="Oval 6">
            <a:extLst>
              <a:ext uri="{FF2B5EF4-FFF2-40B4-BE49-F238E27FC236}">
                <a16:creationId xmlns:a16="http://schemas.microsoft.com/office/drawing/2014/main" id="{0D59DBA1-C722-3242-80AF-B00F7A6F3D09}"/>
              </a:ext>
            </a:extLst>
          </p:cNvPr>
          <p:cNvSpPr/>
          <p:nvPr/>
        </p:nvSpPr>
        <p:spPr>
          <a:xfrm>
            <a:off x="6966507" y="3429000"/>
            <a:ext cx="2132774" cy="2026153"/>
          </a:xfrm>
          <a:prstGeom prst="ellipse">
            <a:avLst/>
          </a:prstGeom>
          <a:solidFill>
            <a:srgbClr val="F6C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CA" sz="1200" b="1" dirty="0">
                <a:solidFill>
                  <a:schemeClr val="bg1"/>
                </a:solidFill>
                <a:latin typeface="Roboto Light" panose="02000000000000000000" pitchFamily="2" charset="0"/>
                <a:ea typeface="Roboto Light" panose="02000000000000000000" pitchFamily="2" charset="0"/>
              </a:rPr>
              <a:t>Related CVE Flaws:</a:t>
            </a:r>
          </a:p>
          <a:p>
            <a:pPr algn="ctr">
              <a:lnSpc>
                <a:spcPct val="100000"/>
              </a:lnSpc>
              <a:spcBef>
                <a:spcPts val="600"/>
              </a:spcBef>
            </a:pPr>
            <a:r>
              <a:rPr lang="en-CA" sz="1200" b="1" dirty="0">
                <a:solidFill>
                  <a:schemeClr val="bg1"/>
                </a:solidFill>
                <a:latin typeface="Roboto Light" panose="02000000000000000000" pitchFamily="2" charset="0"/>
                <a:ea typeface="Roboto Light" panose="02000000000000000000" pitchFamily="2" charset="0"/>
              </a:rPr>
              <a:t>CVE-2021-2701</a:t>
            </a:r>
          </a:p>
          <a:p>
            <a:pPr algn="ctr">
              <a:lnSpc>
                <a:spcPct val="100000"/>
              </a:lnSpc>
              <a:spcBef>
                <a:spcPts val="600"/>
              </a:spcBef>
            </a:pPr>
            <a:r>
              <a:rPr lang="en-CA" sz="1200" b="1" dirty="0">
                <a:solidFill>
                  <a:schemeClr val="bg1"/>
                </a:solidFill>
                <a:latin typeface="Roboto Light" panose="02000000000000000000" pitchFamily="2" charset="0"/>
                <a:ea typeface="Roboto Light" panose="02000000000000000000" pitchFamily="2" charset="0"/>
              </a:rPr>
              <a:t>CVE-2021-27102</a:t>
            </a:r>
          </a:p>
          <a:p>
            <a:pPr algn="ctr">
              <a:lnSpc>
                <a:spcPct val="100000"/>
              </a:lnSpc>
              <a:spcBef>
                <a:spcPts val="600"/>
              </a:spcBef>
            </a:pPr>
            <a:r>
              <a:rPr lang="en-CA" sz="1200" b="1" dirty="0">
                <a:solidFill>
                  <a:schemeClr val="bg1"/>
                </a:solidFill>
                <a:latin typeface="Roboto Light" panose="02000000000000000000" pitchFamily="2" charset="0"/>
                <a:ea typeface="Roboto Light" panose="02000000000000000000" pitchFamily="2" charset="0"/>
              </a:rPr>
              <a:t>CVE-2021-27103</a:t>
            </a:r>
          </a:p>
          <a:p>
            <a:pPr algn="ctr">
              <a:lnSpc>
                <a:spcPct val="100000"/>
              </a:lnSpc>
              <a:spcBef>
                <a:spcPts val="600"/>
              </a:spcBef>
            </a:pPr>
            <a:r>
              <a:rPr lang="en-CA" sz="1200" b="1" dirty="0">
                <a:solidFill>
                  <a:schemeClr val="bg1"/>
                </a:solidFill>
                <a:latin typeface="Roboto Light" panose="02000000000000000000" pitchFamily="2" charset="0"/>
                <a:ea typeface="Roboto Light" panose="02000000000000000000" pitchFamily="2" charset="0"/>
              </a:rPr>
              <a:t>CVE-2021-27104</a:t>
            </a:r>
          </a:p>
        </p:txBody>
      </p:sp>
      <p:sp>
        <p:nvSpPr>
          <p:cNvPr id="15" name="Slide Number Placeholder 3">
            <a:extLst>
              <a:ext uri="{FF2B5EF4-FFF2-40B4-BE49-F238E27FC236}">
                <a16:creationId xmlns:a16="http://schemas.microsoft.com/office/drawing/2014/main" id="{DA8AE888-464C-8548-8ACE-2A9DC00EFFE6}"/>
              </a:ext>
            </a:extLst>
          </p:cNvPr>
          <p:cNvSpPr>
            <a:spLocks noGrp="1"/>
          </p:cNvSpPr>
          <p:nvPr>
            <p:ph type="sldNum" sz="quarter" idx="12"/>
          </p:nvPr>
        </p:nvSpPr>
        <p:spPr>
          <a:xfrm>
            <a:off x="9448800" y="6356350"/>
            <a:ext cx="2743200" cy="501650"/>
          </a:xfrm>
        </p:spPr>
        <p:txBody>
          <a:bodyPr/>
          <a:lstStyle/>
          <a:p>
            <a:fld id="{EE8C57DE-1A3C-DE4B-A738-E42A62AA58C7}" type="slidenum">
              <a:rPr lang="en-US" smtClean="0"/>
              <a:pPr/>
              <a:t>5</a:t>
            </a:fld>
            <a:endParaRPr lang="en-US" dirty="0"/>
          </a:p>
        </p:txBody>
      </p:sp>
      <p:sp>
        <p:nvSpPr>
          <p:cNvPr id="10" name="Footer Placeholder 1">
            <a:extLst>
              <a:ext uri="{FF2B5EF4-FFF2-40B4-BE49-F238E27FC236}">
                <a16:creationId xmlns:a16="http://schemas.microsoft.com/office/drawing/2014/main" id="{B73129F4-1E8B-48D6-9AA6-177EFCFB4608}"/>
              </a:ext>
            </a:extLst>
          </p:cNvPr>
          <p:cNvSpPr txBox="1">
            <a:spLocks/>
          </p:cNvSpPr>
          <p:nvPr/>
        </p:nvSpPr>
        <p:spPr>
          <a:xfrm>
            <a:off x="6308757" y="6164735"/>
            <a:ext cx="5480362" cy="5016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latin typeface="Roboto Condensed Light" panose="02000000000000000000" pitchFamily="2" charset="0"/>
                <a:ea typeface="Roboto Condensed Light" panose="02000000000000000000" pitchFamily="2" charset="0"/>
              </a:rPr>
              <a:t>Sources: </a:t>
            </a:r>
            <a:r>
              <a:rPr lang="en-US" dirty="0">
                <a:latin typeface="Roboto Condensed Light" panose="02000000000000000000" pitchFamily="2" charset="0"/>
                <a:ea typeface="Roboto Condensed Light" panose="02000000000000000000" pitchFamily="2" charset="0"/>
                <a:hlinkClick r:id="rId3"/>
              </a:rPr>
              <a:t>Cybersecurity Agencies Warn of Accellion Vulnerability Exploits</a:t>
            </a:r>
            <a:r>
              <a:rPr lang="en-US" dirty="0">
                <a:latin typeface="Roboto Condensed Light" panose="02000000000000000000" pitchFamily="2" charset="0"/>
                <a:ea typeface="Roboto Condensed Light" panose="02000000000000000000" pitchFamily="2" charset="0"/>
              </a:rPr>
              <a:t>,</a:t>
            </a:r>
          </a:p>
          <a:p>
            <a:pPr algn="r"/>
            <a:r>
              <a:rPr lang="en-US" u="sng" dirty="0">
                <a:solidFill>
                  <a:srgbClr val="2576B7"/>
                </a:solidFill>
                <a:latin typeface="Roboto Condensed Light" panose="02000000000000000000" pitchFamily="2" charset="0"/>
                <a:ea typeface="Roboto Condensed Light" panose="02000000000000000000" pitchFamily="2" charset="0"/>
                <a:hlinkClick r:id="rId4"/>
              </a:rPr>
              <a:t>Extortion Gang Breaches Cybersecurity Firm Qualys Using Accellion Exploit</a:t>
            </a:r>
            <a:endParaRPr lang="en-US" u="sng" dirty="0">
              <a:solidFill>
                <a:srgbClr val="2576B7"/>
              </a:solidFill>
              <a:latin typeface="Roboto Condensed Light" panose="02000000000000000000" pitchFamily="2" charset="0"/>
              <a:ea typeface="Roboto Condensed Light" panose="02000000000000000000" pitchFamily="2" charset="0"/>
            </a:endParaRPr>
          </a:p>
        </p:txBody>
      </p:sp>
      <p:sp>
        <p:nvSpPr>
          <p:cNvPr id="9" name="Content Placeholder 1">
            <a:extLst>
              <a:ext uri="{FF2B5EF4-FFF2-40B4-BE49-F238E27FC236}">
                <a16:creationId xmlns:a16="http://schemas.microsoft.com/office/drawing/2014/main" id="{0EEE4DAD-2D87-458E-A96C-F976F76B0A9B}"/>
              </a:ext>
            </a:extLst>
          </p:cNvPr>
          <p:cNvSpPr txBox="1">
            <a:spLocks/>
          </p:cNvSpPr>
          <p:nvPr/>
        </p:nvSpPr>
        <p:spPr>
          <a:xfrm>
            <a:off x="1654361" y="6085573"/>
            <a:ext cx="2778689" cy="4961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CA" sz="1600" dirty="0">
                <a:latin typeface="Roboto Light" panose="02000000000000000000" pitchFamily="2" charset="0"/>
                <a:ea typeface="Roboto Light" panose="02000000000000000000" pitchFamily="2" charset="0"/>
              </a:rPr>
              <a:t>Isaac Kinsella</a:t>
            </a:r>
          </a:p>
          <a:p>
            <a:pPr>
              <a:lnSpc>
                <a:spcPct val="100000"/>
              </a:lnSpc>
              <a:spcBef>
                <a:spcPts val="600"/>
              </a:spcBef>
            </a:pPr>
            <a:r>
              <a:rPr lang="en-CA" sz="1200" b="0" dirty="0">
                <a:latin typeface="Roboto Light" panose="02000000000000000000" pitchFamily="2" charset="0"/>
                <a:ea typeface="Roboto Light" panose="02000000000000000000" pitchFamily="2" charset="0"/>
              </a:rPr>
              <a:t>Research Specialist</a:t>
            </a:r>
            <a:endParaRPr lang="en-US" sz="2000" b="0" dirty="0"/>
          </a:p>
        </p:txBody>
      </p:sp>
      <p:sp>
        <p:nvSpPr>
          <p:cNvPr id="13" name="Oval 12">
            <a:extLst>
              <a:ext uri="{FF2B5EF4-FFF2-40B4-BE49-F238E27FC236}">
                <a16:creationId xmlns:a16="http://schemas.microsoft.com/office/drawing/2014/main" id="{ACCDE2FF-2887-4FBF-B5CA-1CF668C0F563}"/>
              </a:ext>
            </a:extLst>
          </p:cNvPr>
          <p:cNvSpPr/>
          <p:nvPr/>
        </p:nvSpPr>
        <p:spPr>
          <a:xfrm>
            <a:off x="646515" y="5886994"/>
            <a:ext cx="839630" cy="83963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609727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A1F80-B551-C44D-9730-AE381DF9953D}"/>
              </a:ext>
            </a:extLst>
          </p:cNvPr>
          <p:cNvSpPr/>
          <p:nvPr/>
        </p:nvSpPr>
        <p:spPr>
          <a:xfrm>
            <a:off x="4191001" y="1600201"/>
            <a:ext cx="7068432" cy="39677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1">
            <a:extLst>
              <a:ext uri="{FF2B5EF4-FFF2-40B4-BE49-F238E27FC236}">
                <a16:creationId xmlns:a16="http://schemas.microsoft.com/office/drawing/2014/main" id="{E0F5639E-A3FD-A04C-AC6E-AC20142DD7B3}"/>
              </a:ext>
            </a:extLst>
          </p:cNvPr>
          <p:cNvSpPr txBox="1">
            <a:spLocks/>
          </p:cNvSpPr>
          <p:nvPr/>
        </p:nvSpPr>
        <p:spPr>
          <a:xfrm>
            <a:off x="640308" y="5306741"/>
            <a:ext cx="2778689" cy="4961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pPr>
            <a:r>
              <a:rPr lang="en-CA" sz="1600" dirty="0">
                <a:solidFill>
                  <a:srgbClr val="2576B7"/>
                </a:solidFill>
                <a:latin typeface="Roboto Light" panose="02000000000000000000" pitchFamily="2" charset="0"/>
                <a:ea typeface="Roboto Light" panose="02000000000000000000" pitchFamily="2" charset="0"/>
              </a:rPr>
              <a:t>Isaac Kinsella</a:t>
            </a:r>
          </a:p>
          <a:p>
            <a:pPr algn="ctr">
              <a:lnSpc>
                <a:spcPct val="100000"/>
              </a:lnSpc>
              <a:spcBef>
                <a:spcPts val="600"/>
              </a:spcBef>
            </a:pPr>
            <a:r>
              <a:rPr lang="en-CA" sz="1200" b="0" dirty="0">
                <a:latin typeface="Roboto Light" panose="02000000000000000000" pitchFamily="2" charset="0"/>
                <a:ea typeface="Roboto Light" panose="02000000000000000000" pitchFamily="2" charset="0"/>
              </a:rPr>
              <a:t>Research Specialist</a:t>
            </a:r>
            <a:endParaRPr lang="en-US" sz="2000" b="0" dirty="0"/>
          </a:p>
        </p:txBody>
      </p:sp>
      <p:sp>
        <p:nvSpPr>
          <p:cNvPr id="19" name="Oval 18">
            <a:extLst>
              <a:ext uri="{FF2B5EF4-FFF2-40B4-BE49-F238E27FC236}">
                <a16:creationId xmlns:a16="http://schemas.microsoft.com/office/drawing/2014/main" id="{47C5007B-53AC-2B49-A72D-3D34D26001E2}"/>
              </a:ext>
            </a:extLst>
          </p:cNvPr>
          <p:cNvSpPr/>
          <p:nvPr/>
        </p:nvSpPr>
        <p:spPr>
          <a:xfrm>
            <a:off x="829052" y="2720130"/>
            <a:ext cx="2401200" cy="24012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Content Placeholder 1">
            <a:extLst>
              <a:ext uri="{FF2B5EF4-FFF2-40B4-BE49-F238E27FC236}">
                <a16:creationId xmlns:a16="http://schemas.microsoft.com/office/drawing/2014/main" id="{CF3FA669-ACD3-7F46-B722-87487D13213A}"/>
              </a:ext>
            </a:extLst>
          </p:cNvPr>
          <p:cNvSpPr txBox="1">
            <a:spLocks/>
          </p:cNvSpPr>
          <p:nvPr/>
        </p:nvSpPr>
        <p:spPr>
          <a:xfrm>
            <a:off x="4337590" y="1747236"/>
            <a:ext cx="6921843" cy="3697220"/>
          </a:xfrm>
          <a:prstGeom prst="rect">
            <a:avLst/>
          </a:prstGeom>
        </p:spPr>
        <p:txBody>
          <a:bodyPr vert="horz" lIns="0" tIns="0" rIns="0" bIns="0" numCol="1" spcCol="360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200" b="0" dirty="0">
                <a:solidFill>
                  <a:schemeClr val="tx1"/>
                </a:solidFill>
                <a:latin typeface="Roboto Light" panose="02000000000000000000" pitchFamily="2" charset="0"/>
                <a:ea typeface="Roboto Light" panose="02000000000000000000" pitchFamily="2" charset="0"/>
              </a:rPr>
              <a:t>Although the series of breaches from the Accellion FTA vulnerability has been steady in terms of the number of affected enterprises, the overall efficacy of the attacks has been quite limited. According to Accellion, “fewer than 100 customers have been attacked as a result of four now-patched FTA vulnerabilities and […] fewer than 25 ‘appear to have suffered significant data theft.’” In part, this is due to Accellion’s transparency with the vulnerability and reporting it quickly to affected customers – even urging them to move away from FTA.</a:t>
            </a:r>
          </a:p>
          <a:p>
            <a:pPr>
              <a:lnSpc>
                <a:spcPct val="100000"/>
              </a:lnSpc>
              <a:spcBef>
                <a:spcPts val="600"/>
              </a:spcBef>
            </a:pPr>
            <a:r>
              <a:rPr lang="en-US" sz="1200" b="0" dirty="0">
                <a:solidFill>
                  <a:schemeClr val="tx1"/>
                </a:solidFill>
                <a:latin typeface="Roboto Light" panose="02000000000000000000" pitchFamily="2" charset="0"/>
                <a:ea typeface="Roboto Light" panose="02000000000000000000" pitchFamily="2" charset="0"/>
              </a:rPr>
              <a:t>Transparency in attacks like these can be critical to effectively mitigating not only the number of affected enterprises but also the degree to which they may have been breached. Presumably, because of Accellion’s disclosure to its affected customers in December, the adverse effects of the breach were limited. Thankfully, in almost all cases, any of the unauthorized access was locked specifically to the FTA services and seems to have left services and access to customer data unaffected. However, even with early warning and disclosure, ultimately, it is still up to the enterprises using Accellion FTA to either partition the affected devices hosting it or migrate away from it altogether. People will always be the “X” factor in breaches and the actions they choose to take will impact the enterprise. Stay aware of what is happening in the news and remediate accordingly to what is feasible to you.</a:t>
            </a:r>
          </a:p>
          <a:p>
            <a:pPr>
              <a:lnSpc>
                <a:spcPct val="100000"/>
              </a:lnSpc>
              <a:spcBef>
                <a:spcPts val="600"/>
              </a:spcBef>
            </a:pPr>
            <a:r>
              <a:rPr lang="en-US" sz="1200" b="0" dirty="0">
                <a:solidFill>
                  <a:schemeClr val="tx1"/>
                </a:solidFill>
                <a:latin typeface="Roboto Light" panose="02000000000000000000" pitchFamily="2" charset="0"/>
                <a:ea typeface="Roboto Light" panose="02000000000000000000" pitchFamily="2" charset="0"/>
              </a:rPr>
              <a:t>Because Accellion is already close to its end of life, enterprises will undoubtedly be looking to shift away from the service to something more modern. Thankfully, this means that enterprises who may remain unaware of the potential breaches they could incur will have Accellion on their radar as something to update. </a:t>
            </a:r>
          </a:p>
        </p:txBody>
      </p:sp>
      <p:sp>
        <p:nvSpPr>
          <p:cNvPr id="28" name="Title 3">
            <a:extLst>
              <a:ext uri="{FF2B5EF4-FFF2-40B4-BE49-F238E27FC236}">
                <a16:creationId xmlns:a16="http://schemas.microsoft.com/office/drawing/2014/main" id="{E930508B-B2C1-6346-824A-B045C9B0A617}"/>
              </a:ext>
            </a:extLst>
          </p:cNvPr>
          <p:cNvSpPr txBox="1">
            <a:spLocks/>
          </p:cNvSpPr>
          <p:nvPr/>
        </p:nvSpPr>
        <p:spPr>
          <a:xfrm>
            <a:off x="679762" y="650777"/>
            <a:ext cx="8347280" cy="105284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a:lstStyle>
          <a:p>
            <a:r>
              <a:rPr lang="en-US" sz="3200" dirty="0">
                <a:solidFill>
                  <a:srgbClr val="4B4B4B"/>
                </a:solidFill>
              </a:rPr>
              <a:t>Rapid Response and Transparency May Have Prevented the Worst</a:t>
            </a:r>
          </a:p>
        </p:txBody>
      </p:sp>
      <p:sp>
        <p:nvSpPr>
          <p:cNvPr id="29" name="Content Placeholder 1">
            <a:extLst>
              <a:ext uri="{FF2B5EF4-FFF2-40B4-BE49-F238E27FC236}">
                <a16:creationId xmlns:a16="http://schemas.microsoft.com/office/drawing/2014/main" id="{1EAAD146-4906-D64C-BCAA-8A6D73C8DDE0}"/>
              </a:ext>
            </a:extLst>
          </p:cNvPr>
          <p:cNvSpPr txBox="1">
            <a:spLocks/>
          </p:cNvSpPr>
          <p:nvPr/>
        </p:nvSpPr>
        <p:spPr>
          <a:xfrm>
            <a:off x="679761" y="1703626"/>
            <a:ext cx="3311085" cy="41225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600"/>
              </a:spcBef>
            </a:pPr>
            <a:r>
              <a:rPr lang="en-US" sz="2000" b="0" dirty="0"/>
              <a:t>Honesty may be the best policy.</a:t>
            </a:r>
          </a:p>
        </p:txBody>
      </p:sp>
      <p:sp>
        <p:nvSpPr>
          <p:cNvPr id="9" name="Slide Number Placeholder 3">
            <a:extLst>
              <a:ext uri="{FF2B5EF4-FFF2-40B4-BE49-F238E27FC236}">
                <a16:creationId xmlns:a16="http://schemas.microsoft.com/office/drawing/2014/main" id="{8E499EF1-B345-3D4C-B8E9-72DD36D9E32B}"/>
              </a:ext>
            </a:extLst>
          </p:cNvPr>
          <p:cNvSpPr>
            <a:spLocks noGrp="1"/>
          </p:cNvSpPr>
          <p:nvPr>
            <p:ph type="sldNum" sz="quarter" idx="12"/>
          </p:nvPr>
        </p:nvSpPr>
        <p:spPr>
          <a:xfrm>
            <a:off x="9448800" y="6356350"/>
            <a:ext cx="2743200" cy="501650"/>
          </a:xfrm>
        </p:spPr>
        <p:txBody>
          <a:bodyPr/>
          <a:lstStyle/>
          <a:p>
            <a:fld id="{EE8C57DE-1A3C-DE4B-A738-E42A62AA58C7}" type="slidenum">
              <a:rPr lang="en-US" smtClean="0"/>
              <a:pPr/>
              <a:t>6</a:t>
            </a:fld>
            <a:endParaRPr lang="en-US" dirty="0"/>
          </a:p>
        </p:txBody>
      </p:sp>
      <p:sp>
        <p:nvSpPr>
          <p:cNvPr id="10" name="Footer Placeholder 1">
            <a:extLst>
              <a:ext uri="{FF2B5EF4-FFF2-40B4-BE49-F238E27FC236}">
                <a16:creationId xmlns:a16="http://schemas.microsoft.com/office/drawing/2014/main" id="{02B2EC0C-1824-4AEC-8B0D-C902D3FF7B29}"/>
              </a:ext>
            </a:extLst>
          </p:cNvPr>
          <p:cNvSpPr txBox="1">
            <a:spLocks/>
          </p:cNvSpPr>
          <p:nvPr/>
        </p:nvSpPr>
        <p:spPr>
          <a:xfrm>
            <a:off x="5779071" y="5552033"/>
            <a:ext cx="5480362" cy="5016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latin typeface="Roboto Condensed Light" panose="02000000000000000000" pitchFamily="2" charset="0"/>
                <a:ea typeface="Roboto Condensed Light" panose="02000000000000000000" pitchFamily="2" charset="0"/>
              </a:rPr>
              <a:t>Sources: </a:t>
            </a:r>
            <a:r>
              <a:rPr lang="en-US" dirty="0">
                <a:latin typeface="Roboto Condensed Light" panose="02000000000000000000" pitchFamily="2" charset="0"/>
                <a:ea typeface="Roboto Condensed Light" panose="02000000000000000000" pitchFamily="2" charset="0"/>
                <a:hlinkClick r:id="rId3"/>
              </a:rPr>
              <a:t>Cybersecurity Agencies Warn of Accellion Vulnerability Exploits</a:t>
            </a:r>
            <a:r>
              <a:rPr lang="en-US" dirty="0">
                <a:latin typeface="Roboto Condensed Light" panose="02000000000000000000" pitchFamily="2" charset="0"/>
                <a:ea typeface="Roboto Condensed Light" panose="02000000000000000000" pitchFamily="2" charset="0"/>
              </a:rPr>
              <a:t>,</a:t>
            </a:r>
          </a:p>
          <a:p>
            <a:pPr algn="r"/>
            <a:r>
              <a:rPr lang="en-US" u="sng" dirty="0">
                <a:solidFill>
                  <a:srgbClr val="2576B7"/>
                </a:solidFill>
                <a:latin typeface="Roboto Condensed Light" panose="02000000000000000000" pitchFamily="2" charset="0"/>
                <a:ea typeface="Roboto Condensed Light" panose="02000000000000000000" pitchFamily="2" charset="0"/>
                <a:hlinkClick r:id="rId4"/>
              </a:rPr>
              <a:t>Extortion Gang Breaches Cybersecurity Firm Qualys Using Accellion Exploit</a:t>
            </a:r>
            <a:endParaRPr lang="en-US" u="sng" dirty="0">
              <a:solidFill>
                <a:srgbClr val="2576B7"/>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432664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44677106-82EA-4EB1-BBD7-6B81FAAB6952}"/>
              </a:ext>
            </a:extLst>
          </p:cNvPr>
          <p:cNvPicPr>
            <a:picLocks noChangeAspect="1" noChangeArrowheads="1"/>
          </p:cNvPicPr>
          <p:nvPr/>
        </p:nvPicPr>
        <p:blipFill>
          <a:blip r:embed="rId3"/>
          <a:srcRect t="90" b="90"/>
          <a:stretch/>
        </p:blipFill>
        <p:spPr bwMode="auto">
          <a:xfrm>
            <a:off x="679762" y="5950231"/>
            <a:ext cx="766800" cy="766800"/>
          </a:xfrm>
          <a:prstGeom prst="ellipse">
            <a:avLst/>
          </a:prstGeom>
          <a:noFill/>
          <a:extLst>
            <a:ext uri="{909E8E84-426E-40DD-AFC4-6F175D3DCCD1}">
              <a14:hiddenFill xmlns:a14="http://schemas.microsoft.com/office/drawing/2010/main">
                <a:solidFill>
                  <a:srgbClr val="FFFFFF"/>
                </a:solidFill>
              </a14:hiddenFill>
            </a:ext>
          </a:extLst>
        </p:spPr>
      </p:pic>
      <p:sp>
        <p:nvSpPr>
          <p:cNvPr id="49" name="Footer Placeholder 1">
            <a:extLst>
              <a:ext uri="{FF2B5EF4-FFF2-40B4-BE49-F238E27FC236}">
                <a16:creationId xmlns:a16="http://schemas.microsoft.com/office/drawing/2014/main" id="{3B453377-8338-F748-B3B5-8ED639821E08}"/>
              </a:ext>
            </a:extLst>
          </p:cNvPr>
          <p:cNvSpPr>
            <a:spLocks noGrp="1"/>
          </p:cNvSpPr>
          <p:nvPr>
            <p:ph type="ftr" sz="quarter" idx="11"/>
          </p:nvPr>
        </p:nvSpPr>
        <p:spPr>
          <a:xfrm>
            <a:off x="9629553" y="6356350"/>
            <a:ext cx="2105247" cy="501650"/>
          </a:xfrm>
        </p:spPr>
        <p:txBody>
          <a:bodyPr/>
          <a:lstStyle/>
          <a:p>
            <a:r>
              <a:rPr lang="en-US" dirty="0"/>
              <a:t>Info-Tech Research Group</a:t>
            </a:r>
          </a:p>
        </p:txBody>
      </p:sp>
      <p:sp>
        <p:nvSpPr>
          <p:cNvPr id="50" name="Content Placeholder 1">
            <a:extLst>
              <a:ext uri="{FF2B5EF4-FFF2-40B4-BE49-F238E27FC236}">
                <a16:creationId xmlns:a16="http://schemas.microsoft.com/office/drawing/2014/main" id="{ED738495-2A14-5846-8903-3E858A379C29}"/>
              </a:ext>
            </a:extLst>
          </p:cNvPr>
          <p:cNvSpPr txBox="1">
            <a:spLocks/>
          </p:cNvSpPr>
          <p:nvPr/>
        </p:nvSpPr>
        <p:spPr>
          <a:xfrm>
            <a:off x="1654361" y="6085573"/>
            <a:ext cx="2778689" cy="4961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CA" sz="1600" dirty="0">
                <a:latin typeface="Roboto Light" panose="02000000000000000000" pitchFamily="2" charset="0"/>
                <a:ea typeface="Roboto Light" panose="02000000000000000000" pitchFamily="2" charset="0"/>
              </a:rPr>
              <a:t>Ian Mulholland</a:t>
            </a:r>
          </a:p>
          <a:p>
            <a:pPr>
              <a:lnSpc>
                <a:spcPct val="100000"/>
              </a:lnSpc>
              <a:spcBef>
                <a:spcPts val="600"/>
              </a:spcBef>
            </a:pPr>
            <a:r>
              <a:rPr lang="en-CA" sz="1200" b="0" dirty="0">
                <a:latin typeface="Roboto Light" panose="02000000000000000000" pitchFamily="2" charset="0"/>
                <a:ea typeface="Roboto Light" panose="02000000000000000000" pitchFamily="2" charset="0"/>
              </a:rPr>
              <a:t>Senior Research Analyst</a:t>
            </a:r>
            <a:endParaRPr lang="en-US" sz="2000" b="0" dirty="0"/>
          </a:p>
        </p:txBody>
      </p:sp>
      <p:sp>
        <p:nvSpPr>
          <p:cNvPr id="56" name="Title 3">
            <a:extLst>
              <a:ext uri="{FF2B5EF4-FFF2-40B4-BE49-F238E27FC236}">
                <a16:creationId xmlns:a16="http://schemas.microsoft.com/office/drawing/2014/main" id="{BB84F2F4-F213-0D4F-9E0C-5E532D96146D}"/>
              </a:ext>
            </a:extLst>
          </p:cNvPr>
          <p:cNvSpPr txBox="1">
            <a:spLocks/>
          </p:cNvSpPr>
          <p:nvPr/>
        </p:nvSpPr>
        <p:spPr>
          <a:xfrm>
            <a:off x="679762" y="650777"/>
            <a:ext cx="8347280" cy="105284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a:lstStyle>
          <a:p>
            <a:r>
              <a:rPr lang="en-US" sz="3200" dirty="0">
                <a:solidFill>
                  <a:srgbClr val="F6C333"/>
                </a:solidFill>
              </a:rPr>
              <a:t>Phishing Scams Leverage COVID-19 Vaccine Rollout</a:t>
            </a:r>
          </a:p>
        </p:txBody>
      </p:sp>
      <p:sp>
        <p:nvSpPr>
          <p:cNvPr id="9" name="Content Placeholder 1">
            <a:extLst>
              <a:ext uri="{FF2B5EF4-FFF2-40B4-BE49-F238E27FC236}">
                <a16:creationId xmlns:a16="http://schemas.microsoft.com/office/drawing/2014/main" id="{92210CC7-4464-9B4F-9B4E-02BA770B4D84}"/>
              </a:ext>
            </a:extLst>
          </p:cNvPr>
          <p:cNvSpPr txBox="1">
            <a:spLocks/>
          </p:cNvSpPr>
          <p:nvPr/>
        </p:nvSpPr>
        <p:spPr>
          <a:xfrm>
            <a:off x="679762" y="3095277"/>
            <a:ext cx="6911282" cy="41225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600"/>
              </a:spcBef>
            </a:pPr>
            <a:r>
              <a:rPr lang="en-US" sz="2000" b="0" dirty="0">
                <a:solidFill>
                  <a:srgbClr val="2576B7"/>
                </a:solidFill>
              </a:rPr>
              <a:t>The threat:</a:t>
            </a:r>
          </a:p>
        </p:txBody>
      </p:sp>
      <p:sp>
        <p:nvSpPr>
          <p:cNvPr id="10" name="Content Placeholder 1">
            <a:extLst>
              <a:ext uri="{FF2B5EF4-FFF2-40B4-BE49-F238E27FC236}">
                <a16:creationId xmlns:a16="http://schemas.microsoft.com/office/drawing/2014/main" id="{A7880D28-FD7C-A548-878A-F43705E86336}"/>
              </a:ext>
            </a:extLst>
          </p:cNvPr>
          <p:cNvSpPr txBox="1">
            <a:spLocks/>
          </p:cNvSpPr>
          <p:nvPr/>
        </p:nvSpPr>
        <p:spPr>
          <a:xfrm>
            <a:off x="679761" y="3606853"/>
            <a:ext cx="7932005" cy="2326115"/>
          </a:xfrm>
          <a:prstGeom prst="rect">
            <a:avLst/>
          </a:prstGeom>
        </p:spPr>
        <p:txBody>
          <a:bodyPr vert="horz" lIns="0" tIns="0" rIns="0" bIns="0" numCol="1" spcCol="360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spcBef>
                <a:spcPts val="600"/>
              </a:spcBef>
              <a:buFont typeface="Arial" panose="020B0604020202020204" pitchFamily="34" charset="0"/>
              <a:buChar char="•"/>
            </a:pPr>
            <a:r>
              <a:rPr lang="en-US" sz="1200" b="0" dirty="0">
                <a:solidFill>
                  <a:schemeClr val="tx1"/>
                </a:solidFill>
                <a:latin typeface="Roboto Light" panose="02000000000000000000" pitchFamily="2" charset="0"/>
                <a:ea typeface="Roboto Light" panose="02000000000000000000" pitchFamily="2" charset="0"/>
              </a:rPr>
              <a:t>Phishing attacks tend to take advantage of real-world events. </a:t>
            </a:r>
          </a:p>
          <a:p>
            <a:pPr marL="171450" indent="-171450">
              <a:lnSpc>
                <a:spcPct val="100000"/>
              </a:lnSpc>
              <a:spcBef>
                <a:spcPts val="600"/>
              </a:spcBef>
              <a:buFont typeface="Arial" panose="020B0604020202020204" pitchFamily="34" charset="0"/>
              <a:buChar char="•"/>
            </a:pPr>
            <a:r>
              <a:rPr lang="en-US" sz="1200" b="0" dirty="0">
                <a:solidFill>
                  <a:schemeClr val="tx1"/>
                </a:solidFill>
                <a:latin typeface="Roboto Light" panose="02000000000000000000" pitchFamily="2" charset="0"/>
                <a:ea typeface="Roboto Light" panose="02000000000000000000" pitchFamily="2" charset="0"/>
              </a:rPr>
              <a:t>Today, one of those big events is the rollout of the COVID-19 vaccine around the world. </a:t>
            </a:r>
          </a:p>
          <a:p>
            <a:pPr marL="171450" indent="-171450">
              <a:lnSpc>
                <a:spcPct val="100000"/>
              </a:lnSpc>
              <a:spcBef>
                <a:spcPts val="600"/>
              </a:spcBef>
              <a:buFont typeface="Arial" panose="020B0604020202020204" pitchFamily="34" charset="0"/>
              <a:buChar char="•"/>
            </a:pPr>
            <a:r>
              <a:rPr lang="en-US" sz="1200" b="0" dirty="0">
                <a:solidFill>
                  <a:schemeClr val="tx1"/>
                </a:solidFill>
                <a:latin typeface="Roboto Light" panose="02000000000000000000" pitchFamily="2" charset="0"/>
                <a:ea typeface="Roboto Light" panose="02000000000000000000" pitchFamily="2" charset="0"/>
              </a:rPr>
              <a:t>Organizations have already begun to see social engineering attacks related to this event. </a:t>
            </a:r>
          </a:p>
          <a:p>
            <a:pPr marL="171450" indent="-171450">
              <a:lnSpc>
                <a:spcPct val="100000"/>
              </a:lnSpc>
              <a:spcBef>
                <a:spcPts val="600"/>
              </a:spcBef>
              <a:buFont typeface="Arial" panose="020B0604020202020204" pitchFamily="34" charset="0"/>
              <a:buChar char="•"/>
            </a:pPr>
            <a:r>
              <a:rPr lang="en-US" sz="1200" b="0" dirty="0">
                <a:solidFill>
                  <a:schemeClr val="tx1"/>
                </a:solidFill>
                <a:latin typeface="Roboto Light" panose="02000000000000000000" pitchFamily="2" charset="0"/>
                <a:ea typeface="Roboto Light" panose="02000000000000000000" pitchFamily="2" charset="0"/>
              </a:rPr>
              <a:t>Some of these phishing attacks appear to come from real health organizations, such as the World Health Organization or local organizations responsible for vaccine rollouts. </a:t>
            </a:r>
          </a:p>
        </p:txBody>
      </p:sp>
      <p:sp>
        <p:nvSpPr>
          <p:cNvPr id="12" name="Slide Number Placeholder 3">
            <a:extLst>
              <a:ext uri="{FF2B5EF4-FFF2-40B4-BE49-F238E27FC236}">
                <a16:creationId xmlns:a16="http://schemas.microsoft.com/office/drawing/2014/main" id="{1CEBC2A0-82F8-B545-BCE0-92120D87FD69}"/>
              </a:ext>
            </a:extLst>
          </p:cNvPr>
          <p:cNvSpPr>
            <a:spLocks noGrp="1"/>
          </p:cNvSpPr>
          <p:nvPr>
            <p:ph type="sldNum" sz="quarter" idx="12"/>
          </p:nvPr>
        </p:nvSpPr>
        <p:spPr>
          <a:xfrm>
            <a:off x="9448800" y="6356350"/>
            <a:ext cx="2743200" cy="501650"/>
          </a:xfrm>
        </p:spPr>
        <p:txBody>
          <a:bodyPr/>
          <a:lstStyle/>
          <a:p>
            <a:fld id="{EE8C57DE-1A3C-DE4B-A738-E42A62AA58C7}" type="slidenum">
              <a:rPr lang="en-US" smtClean="0"/>
              <a:pPr/>
              <a:t>7</a:t>
            </a:fld>
            <a:endParaRPr lang="en-US" dirty="0"/>
          </a:p>
        </p:txBody>
      </p:sp>
      <p:sp>
        <p:nvSpPr>
          <p:cNvPr id="2" name="Content Placeholder 1">
            <a:extLst>
              <a:ext uri="{FF2B5EF4-FFF2-40B4-BE49-F238E27FC236}">
                <a16:creationId xmlns:a16="http://schemas.microsoft.com/office/drawing/2014/main" id="{51A7BB05-7CBD-4954-B40B-1458B01FC1E3}"/>
              </a:ext>
            </a:extLst>
          </p:cNvPr>
          <p:cNvSpPr txBox="1">
            <a:spLocks/>
          </p:cNvSpPr>
          <p:nvPr/>
        </p:nvSpPr>
        <p:spPr>
          <a:xfrm>
            <a:off x="679761" y="1703625"/>
            <a:ext cx="8347279" cy="76091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600"/>
              </a:spcBef>
            </a:pPr>
            <a:r>
              <a:rPr lang="en-US" sz="2000" b="0" dirty="0">
                <a:solidFill>
                  <a:schemeClr val="bg1"/>
                </a:solidFill>
              </a:rPr>
              <a:t>Organizations should inform users about potential vaccine-related phishing scams</a:t>
            </a:r>
          </a:p>
        </p:txBody>
      </p:sp>
      <p:sp>
        <p:nvSpPr>
          <p:cNvPr id="3" name="TextBox 2">
            <a:extLst>
              <a:ext uri="{FF2B5EF4-FFF2-40B4-BE49-F238E27FC236}">
                <a16:creationId xmlns:a16="http://schemas.microsoft.com/office/drawing/2014/main" id="{BCF59478-4282-46A2-98F1-0437544BB2ED}"/>
              </a:ext>
            </a:extLst>
          </p:cNvPr>
          <p:cNvSpPr txBox="1"/>
          <p:nvPr/>
        </p:nvSpPr>
        <p:spPr>
          <a:xfrm>
            <a:off x="5180671" y="6361969"/>
            <a:ext cx="4676394" cy="523220"/>
          </a:xfrm>
          <a:prstGeom prst="rect">
            <a:avLst/>
          </a:prstGeom>
          <a:noFill/>
        </p:spPr>
        <p:txBody>
          <a:bodyPr wrap="square" rtlCol="0">
            <a:spAutoFit/>
          </a:bodyPr>
          <a:lstStyle/>
          <a:p>
            <a:r>
              <a:rPr lang="en-US" sz="1000" dirty="0">
                <a:latin typeface="Montserrat" panose="00000500000000000000" pitchFamily="2" charset="0"/>
              </a:rPr>
              <a:t>Source: </a:t>
            </a:r>
            <a:r>
              <a:rPr lang="en-US" sz="1000" dirty="0">
                <a:latin typeface="Montserrat" panose="00000500000000000000" pitchFamily="2" charset="0"/>
                <a:hlinkClick r:id="rId4"/>
              </a:rPr>
              <a:t>BBC News</a:t>
            </a:r>
            <a:r>
              <a:rPr lang="en-US" sz="1000" dirty="0">
                <a:latin typeface="Montserrat" panose="00000500000000000000" pitchFamily="2" charset="0"/>
              </a:rPr>
              <a:t>, </a:t>
            </a:r>
            <a:r>
              <a:rPr lang="en-US" sz="1000" dirty="0">
                <a:latin typeface="Montserrat" panose="00000500000000000000" pitchFamily="2" charset="0"/>
                <a:hlinkClick r:id="rId5"/>
              </a:rPr>
              <a:t>National Post</a:t>
            </a:r>
            <a:r>
              <a:rPr lang="en-US" sz="1000" dirty="0">
                <a:latin typeface="Montserrat" panose="00000500000000000000" pitchFamily="2" charset="0"/>
              </a:rPr>
              <a:t>, </a:t>
            </a:r>
            <a:r>
              <a:rPr lang="en-US" sz="1000" dirty="0">
                <a:latin typeface="Montserrat" panose="00000500000000000000" pitchFamily="2" charset="0"/>
                <a:hlinkClick r:id="rId6"/>
              </a:rPr>
              <a:t>IT World Canada</a:t>
            </a:r>
            <a:r>
              <a:rPr lang="en-US" sz="1000" dirty="0">
                <a:latin typeface="Montserrat" panose="00000500000000000000" pitchFamily="2" charset="0"/>
              </a:rPr>
              <a:t>, </a:t>
            </a:r>
            <a:r>
              <a:rPr lang="en-US" sz="1000" b="0" dirty="0">
                <a:solidFill>
                  <a:schemeClr val="tx1"/>
                </a:solidFill>
                <a:latin typeface="Montserrat" panose="00000500000000000000" pitchFamily="2" charset="0"/>
                <a:ea typeface="Roboto Light" panose="02000000000000000000" pitchFamily="2" charset="0"/>
                <a:hlinkClick r:id="rId7"/>
              </a:rPr>
              <a:t>Secure World Expo</a:t>
            </a:r>
            <a:endParaRPr lang="en-US" sz="1000" dirty="0">
              <a:latin typeface="Montserrat" panose="00000500000000000000" pitchFamily="2" charset="0"/>
            </a:endParaRPr>
          </a:p>
          <a:p>
            <a:endParaRPr lang="en-CA" dirty="0"/>
          </a:p>
        </p:txBody>
      </p:sp>
      <p:pic>
        <p:nvPicPr>
          <p:cNvPr id="1026" name="Picture 2" descr="UK NHS COVID-19 vaccination phishing email ">
            <a:extLst>
              <a:ext uri="{FF2B5EF4-FFF2-40B4-BE49-F238E27FC236}">
                <a16:creationId xmlns:a16="http://schemas.microsoft.com/office/drawing/2014/main" id="{D1BDAD3E-C856-4F89-933B-7E61D61A9E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2726" y="1404493"/>
            <a:ext cx="2417774" cy="3817538"/>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1">
            <a:extLst>
              <a:ext uri="{FF2B5EF4-FFF2-40B4-BE49-F238E27FC236}">
                <a16:creationId xmlns:a16="http://schemas.microsoft.com/office/drawing/2014/main" id="{87AFA4A7-2DF5-4F99-97CE-72A8EA55AA08}"/>
              </a:ext>
            </a:extLst>
          </p:cNvPr>
          <p:cNvSpPr txBox="1">
            <a:spLocks/>
          </p:cNvSpPr>
          <p:nvPr/>
        </p:nvSpPr>
        <p:spPr>
          <a:xfrm>
            <a:off x="9253100" y="5297597"/>
            <a:ext cx="2481700" cy="642953"/>
          </a:xfrm>
          <a:prstGeom prst="rect">
            <a:avLst/>
          </a:prstGeom>
        </p:spPr>
        <p:txBody>
          <a:bodyPr vert="horz" lIns="0" tIns="0" rIns="0" bIns="0" numCol="1" spcCol="360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050" b="0" dirty="0">
                <a:solidFill>
                  <a:schemeClr val="tx1"/>
                </a:solidFill>
                <a:latin typeface="Roboto Light" panose="02000000000000000000" pitchFamily="2" charset="0"/>
                <a:ea typeface="Roboto Light" panose="02000000000000000000" pitchFamily="2" charset="0"/>
              </a:rPr>
              <a:t>Image Source: </a:t>
            </a:r>
            <a:r>
              <a:rPr lang="en-US" sz="1050" b="0" dirty="0">
                <a:solidFill>
                  <a:schemeClr val="tx1"/>
                </a:solidFill>
                <a:latin typeface="Roboto Light" panose="02000000000000000000" pitchFamily="2" charset="0"/>
                <a:ea typeface="Roboto Light" panose="02000000000000000000" pitchFamily="2" charset="0"/>
                <a:hlinkClick r:id="rId7"/>
              </a:rPr>
              <a:t>Secure World Expo</a:t>
            </a:r>
            <a:endParaRPr lang="en-US" sz="1050" b="0" dirty="0">
              <a:solidFill>
                <a:schemeClr val="tx1"/>
              </a:solidFill>
              <a:latin typeface="Roboto Light" panose="02000000000000000000" pitchFamily="2" charset="0"/>
              <a:ea typeface="Roboto Light" panose="02000000000000000000" pitchFamily="2" charset="0"/>
            </a:endParaRPr>
          </a:p>
          <a:p>
            <a:pPr>
              <a:lnSpc>
                <a:spcPct val="100000"/>
              </a:lnSpc>
              <a:spcBef>
                <a:spcPts val="600"/>
              </a:spcBef>
            </a:pPr>
            <a:r>
              <a:rPr lang="en-US" sz="1050" b="0" dirty="0">
                <a:solidFill>
                  <a:schemeClr val="tx1"/>
                </a:solidFill>
                <a:latin typeface="Roboto Light" panose="02000000000000000000" pitchFamily="2" charset="0"/>
                <a:ea typeface="Roboto Light" panose="02000000000000000000" pitchFamily="2" charset="0"/>
              </a:rPr>
              <a:t>A vaccine-related phishing scam sent to Twitter users earlier this year.</a:t>
            </a:r>
          </a:p>
        </p:txBody>
      </p:sp>
    </p:spTree>
    <p:extLst>
      <p:ext uri="{BB962C8B-B14F-4D97-AF65-F5344CB8AC3E}">
        <p14:creationId xmlns:p14="http://schemas.microsoft.com/office/powerpoint/2010/main" val="3339886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373B9A94-368F-4A9E-A7B9-1589E36F6AE3}"/>
              </a:ext>
            </a:extLst>
          </p:cNvPr>
          <p:cNvPicPr>
            <a:picLocks noChangeAspect="1" noChangeArrowheads="1"/>
          </p:cNvPicPr>
          <p:nvPr/>
        </p:nvPicPr>
        <p:blipFill>
          <a:blip r:embed="rId2"/>
          <a:srcRect t="90" b="90"/>
          <a:stretch/>
        </p:blipFill>
        <p:spPr bwMode="auto">
          <a:xfrm>
            <a:off x="829052" y="2719618"/>
            <a:ext cx="2401200" cy="2401200"/>
          </a:xfrm>
          <a:prstGeom prst="ellipse">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B7A1F80-B551-C44D-9730-AE381DF9953D}"/>
              </a:ext>
            </a:extLst>
          </p:cNvPr>
          <p:cNvSpPr/>
          <p:nvPr/>
        </p:nvSpPr>
        <p:spPr>
          <a:xfrm>
            <a:off x="3955312" y="2541181"/>
            <a:ext cx="6921843" cy="24670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1">
            <a:extLst>
              <a:ext uri="{FF2B5EF4-FFF2-40B4-BE49-F238E27FC236}">
                <a16:creationId xmlns:a16="http://schemas.microsoft.com/office/drawing/2014/main" id="{E0F5639E-A3FD-A04C-AC6E-AC20142DD7B3}"/>
              </a:ext>
            </a:extLst>
          </p:cNvPr>
          <p:cNvSpPr txBox="1">
            <a:spLocks/>
          </p:cNvSpPr>
          <p:nvPr/>
        </p:nvSpPr>
        <p:spPr>
          <a:xfrm>
            <a:off x="640308" y="5306741"/>
            <a:ext cx="2778689" cy="4961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pPr>
            <a:r>
              <a:rPr lang="en-CA" sz="1600" dirty="0">
                <a:solidFill>
                  <a:srgbClr val="2576B7"/>
                </a:solidFill>
                <a:latin typeface="Roboto Light" panose="02000000000000000000" pitchFamily="2" charset="0"/>
                <a:ea typeface="Roboto Light" panose="02000000000000000000" pitchFamily="2" charset="0"/>
              </a:rPr>
              <a:t>Ian Mulholland</a:t>
            </a:r>
          </a:p>
          <a:p>
            <a:pPr algn="ctr">
              <a:lnSpc>
                <a:spcPct val="100000"/>
              </a:lnSpc>
              <a:spcBef>
                <a:spcPts val="600"/>
              </a:spcBef>
            </a:pPr>
            <a:r>
              <a:rPr lang="en-CA" sz="1200" b="0" dirty="0">
                <a:latin typeface="Roboto Light" panose="02000000000000000000" pitchFamily="2" charset="0"/>
                <a:ea typeface="Roboto Light" panose="02000000000000000000" pitchFamily="2" charset="0"/>
              </a:rPr>
              <a:t>Senior Research Analyst</a:t>
            </a:r>
            <a:endParaRPr lang="en-US" sz="2000" b="0" dirty="0"/>
          </a:p>
        </p:txBody>
      </p:sp>
      <p:sp>
        <p:nvSpPr>
          <p:cNvPr id="26" name="Content Placeholder 1">
            <a:extLst>
              <a:ext uri="{FF2B5EF4-FFF2-40B4-BE49-F238E27FC236}">
                <a16:creationId xmlns:a16="http://schemas.microsoft.com/office/drawing/2014/main" id="{CF3FA669-ACD3-7F46-B722-87487D13213A}"/>
              </a:ext>
            </a:extLst>
          </p:cNvPr>
          <p:cNvSpPr txBox="1">
            <a:spLocks/>
          </p:cNvSpPr>
          <p:nvPr/>
        </p:nvSpPr>
        <p:spPr>
          <a:xfrm>
            <a:off x="4284970" y="2838140"/>
            <a:ext cx="6592185" cy="1943586"/>
          </a:xfrm>
          <a:prstGeom prst="rect">
            <a:avLst/>
          </a:prstGeom>
        </p:spPr>
        <p:txBody>
          <a:bodyPr vert="horz" lIns="0" tIns="0" rIns="0" bIns="0" numCol="1" spcCol="360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200" b="0" dirty="0">
                <a:solidFill>
                  <a:schemeClr val="tx1"/>
                </a:solidFill>
                <a:latin typeface="Roboto Light" panose="02000000000000000000" pitchFamily="2" charset="0"/>
                <a:ea typeface="Roboto Light" panose="02000000000000000000" pitchFamily="2" charset="0"/>
              </a:rPr>
              <a:t>While the organizations being spoofed can make public statements warning people that these scams are occurring, organizations like yourself should add an additional layer of defense, in case one of your users received one of these phishing emails at work or while using a work device. Simulated phishing campaigns are an effective control for helping users identify and report phishing emails. They teach people to be more cautious when sending personal information through emails or clicking on links embedded within the email.</a:t>
            </a:r>
          </a:p>
          <a:p>
            <a:pPr>
              <a:lnSpc>
                <a:spcPct val="100000"/>
              </a:lnSpc>
              <a:spcBef>
                <a:spcPts val="600"/>
              </a:spcBef>
            </a:pPr>
            <a:endParaRPr lang="en-US" sz="1200" b="0" dirty="0">
              <a:solidFill>
                <a:schemeClr val="tx1"/>
              </a:solidFill>
              <a:latin typeface="Roboto Light" panose="02000000000000000000" pitchFamily="2" charset="0"/>
              <a:ea typeface="Roboto Light" panose="02000000000000000000" pitchFamily="2" charset="0"/>
            </a:endParaRPr>
          </a:p>
          <a:p>
            <a:pPr>
              <a:lnSpc>
                <a:spcPct val="100000"/>
              </a:lnSpc>
              <a:spcBef>
                <a:spcPts val="600"/>
              </a:spcBef>
            </a:pPr>
            <a:r>
              <a:rPr lang="en-US" sz="1200" b="0" dirty="0">
                <a:solidFill>
                  <a:schemeClr val="tx1"/>
                </a:solidFill>
                <a:latin typeface="Roboto Light" panose="02000000000000000000" pitchFamily="2" charset="0"/>
                <a:ea typeface="Roboto Light" panose="02000000000000000000" pitchFamily="2" charset="0"/>
              </a:rPr>
              <a:t>Additionally, further increase the users' awareness of these new vaccine-related series of attacks by incorporating the topic into your security awareness and training program, if it exists.</a:t>
            </a:r>
            <a:endParaRPr lang="en-CA" sz="1200" b="0" dirty="0">
              <a:solidFill>
                <a:schemeClr val="tx1"/>
              </a:solidFill>
              <a:latin typeface="Roboto Light" panose="02000000000000000000" pitchFamily="2" charset="0"/>
              <a:ea typeface="Roboto Light" panose="02000000000000000000" pitchFamily="2" charset="0"/>
            </a:endParaRPr>
          </a:p>
        </p:txBody>
      </p:sp>
      <p:sp>
        <p:nvSpPr>
          <p:cNvPr id="28" name="Title 3">
            <a:extLst>
              <a:ext uri="{FF2B5EF4-FFF2-40B4-BE49-F238E27FC236}">
                <a16:creationId xmlns:a16="http://schemas.microsoft.com/office/drawing/2014/main" id="{E930508B-B2C1-6346-824A-B045C9B0A617}"/>
              </a:ext>
            </a:extLst>
          </p:cNvPr>
          <p:cNvSpPr txBox="1">
            <a:spLocks/>
          </p:cNvSpPr>
          <p:nvPr/>
        </p:nvSpPr>
        <p:spPr>
          <a:xfrm>
            <a:off x="679762" y="650777"/>
            <a:ext cx="8347280" cy="105284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a:lstStyle>
          <a:p>
            <a:r>
              <a:rPr lang="en-US" sz="3200" dirty="0">
                <a:solidFill>
                  <a:srgbClr val="4B4B4B"/>
                </a:solidFill>
              </a:rPr>
              <a:t>Phishing Scams Leverage COVID-19 Vaccine Rollout</a:t>
            </a:r>
          </a:p>
        </p:txBody>
      </p:sp>
      <p:sp>
        <p:nvSpPr>
          <p:cNvPr id="29" name="Content Placeholder 1">
            <a:extLst>
              <a:ext uri="{FF2B5EF4-FFF2-40B4-BE49-F238E27FC236}">
                <a16:creationId xmlns:a16="http://schemas.microsoft.com/office/drawing/2014/main" id="{1EAAD146-4906-D64C-BCAA-8A6D73C8DDE0}"/>
              </a:ext>
            </a:extLst>
          </p:cNvPr>
          <p:cNvSpPr txBox="1">
            <a:spLocks/>
          </p:cNvSpPr>
          <p:nvPr/>
        </p:nvSpPr>
        <p:spPr>
          <a:xfrm>
            <a:off x="679761" y="1703626"/>
            <a:ext cx="8347279" cy="75434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600"/>
              </a:spcBef>
            </a:pPr>
            <a:r>
              <a:rPr lang="en-US" sz="2000" b="0" dirty="0"/>
              <a:t>Organizations should inform users about potential vaccine-related phishing scams.</a:t>
            </a:r>
          </a:p>
        </p:txBody>
      </p:sp>
      <p:sp>
        <p:nvSpPr>
          <p:cNvPr id="9" name="Slide Number Placeholder 3">
            <a:extLst>
              <a:ext uri="{FF2B5EF4-FFF2-40B4-BE49-F238E27FC236}">
                <a16:creationId xmlns:a16="http://schemas.microsoft.com/office/drawing/2014/main" id="{8E499EF1-B345-3D4C-B8E9-72DD36D9E32B}"/>
              </a:ext>
            </a:extLst>
          </p:cNvPr>
          <p:cNvSpPr>
            <a:spLocks noGrp="1"/>
          </p:cNvSpPr>
          <p:nvPr>
            <p:ph type="sldNum" sz="quarter" idx="12"/>
          </p:nvPr>
        </p:nvSpPr>
        <p:spPr>
          <a:xfrm>
            <a:off x="9448800" y="6356350"/>
            <a:ext cx="2743200" cy="501650"/>
          </a:xfrm>
        </p:spPr>
        <p:txBody>
          <a:bodyPr/>
          <a:lstStyle/>
          <a:p>
            <a:fld id="{EE8C57DE-1A3C-DE4B-A738-E42A62AA58C7}" type="slidenum">
              <a:rPr lang="en-US" smtClean="0"/>
              <a:pPr/>
              <a:t>8</a:t>
            </a:fld>
            <a:endParaRPr lang="en-US" dirty="0"/>
          </a:p>
        </p:txBody>
      </p:sp>
      <p:sp>
        <p:nvSpPr>
          <p:cNvPr id="10" name="TextBox 9">
            <a:extLst>
              <a:ext uri="{FF2B5EF4-FFF2-40B4-BE49-F238E27FC236}">
                <a16:creationId xmlns:a16="http://schemas.microsoft.com/office/drawing/2014/main" id="{D90C403D-6BEE-49F4-B4FF-4D454001B413}"/>
              </a:ext>
            </a:extLst>
          </p:cNvPr>
          <p:cNvSpPr txBox="1"/>
          <p:nvPr/>
        </p:nvSpPr>
        <p:spPr>
          <a:xfrm>
            <a:off x="6296407" y="5184801"/>
            <a:ext cx="4676394" cy="523220"/>
          </a:xfrm>
          <a:prstGeom prst="rect">
            <a:avLst/>
          </a:prstGeom>
          <a:noFill/>
        </p:spPr>
        <p:txBody>
          <a:bodyPr wrap="square" rtlCol="0">
            <a:spAutoFit/>
          </a:bodyPr>
          <a:lstStyle/>
          <a:p>
            <a:r>
              <a:rPr lang="en-US" sz="1000" dirty="0">
                <a:latin typeface="Montserrat" panose="00000500000000000000" pitchFamily="2" charset="0"/>
              </a:rPr>
              <a:t>Source: </a:t>
            </a:r>
            <a:r>
              <a:rPr lang="en-US" sz="1000" dirty="0">
                <a:latin typeface="Montserrat" panose="00000500000000000000" pitchFamily="2" charset="0"/>
                <a:hlinkClick r:id="rId3"/>
              </a:rPr>
              <a:t>BBC News</a:t>
            </a:r>
            <a:r>
              <a:rPr lang="en-US" sz="1000" dirty="0">
                <a:latin typeface="Montserrat" panose="00000500000000000000" pitchFamily="2" charset="0"/>
              </a:rPr>
              <a:t>, </a:t>
            </a:r>
            <a:r>
              <a:rPr lang="en-US" sz="1000" dirty="0">
                <a:latin typeface="Montserrat" panose="00000500000000000000" pitchFamily="2" charset="0"/>
                <a:hlinkClick r:id="rId4"/>
              </a:rPr>
              <a:t>National Post</a:t>
            </a:r>
            <a:r>
              <a:rPr lang="en-US" sz="1000" dirty="0">
                <a:latin typeface="Montserrat" panose="00000500000000000000" pitchFamily="2" charset="0"/>
              </a:rPr>
              <a:t>, </a:t>
            </a:r>
            <a:r>
              <a:rPr lang="en-US" sz="1000" dirty="0">
                <a:latin typeface="Montserrat" panose="00000500000000000000" pitchFamily="2" charset="0"/>
                <a:hlinkClick r:id="rId5"/>
              </a:rPr>
              <a:t>IT World Canada</a:t>
            </a:r>
            <a:r>
              <a:rPr lang="en-US" sz="1000" dirty="0">
                <a:latin typeface="Montserrat" panose="00000500000000000000" pitchFamily="2" charset="0"/>
              </a:rPr>
              <a:t>, </a:t>
            </a:r>
            <a:r>
              <a:rPr lang="en-US" sz="1000" b="0" dirty="0">
                <a:solidFill>
                  <a:schemeClr val="tx1"/>
                </a:solidFill>
                <a:latin typeface="Montserrat" panose="00000500000000000000" pitchFamily="2" charset="0"/>
                <a:ea typeface="Roboto Light" panose="02000000000000000000" pitchFamily="2" charset="0"/>
                <a:hlinkClick r:id="rId6"/>
              </a:rPr>
              <a:t>Secure World Expo</a:t>
            </a:r>
            <a:endParaRPr lang="en-US" sz="1000" dirty="0">
              <a:latin typeface="Montserrat" panose="00000500000000000000" pitchFamily="2" charset="0"/>
            </a:endParaRPr>
          </a:p>
          <a:p>
            <a:endParaRPr lang="en-CA" dirty="0"/>
          </a:p>
        </p:txBody>
      </p:sp>
    </p:spTree>
    <p:extLst>
      <p:ext uri="{BB962C8B-B14F-4D97-AF65-F5344CB8AC3E}">
        <p14:creationId xmlns:p14="http://schemas.microsoft.com/office/powerpoint/2010/main" val="1829340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3240C57-366D-0D4A-A627-44D20069DE69}"/>
              </a:ext>
            </a:extLst>
          </p:cNvPr>
          <p:cNvSpPr/>
          <p:nvPr/>
        </p:nvSpPr>
        <p:spPr>
          <a:xfrm>
            <a:off x="-97536" y="-121920"/>
            <a:ext cx="12460224" cy="7095743"/>
          </a:xfrm>
          <a:prstGeom prst="rect">
            <a:avLst/>
          </a:prstGeom>
          <a:solidFill>
            <a:srgbClr val="212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CFD0F5E9-9A31-4745-B231-8E7A68F6245A}"/>
              </a:ext>
            </a:extLst>
          </p:cNvPr>
          <p:cNvSpPr txBox="1">
            <a:spLocks/>
          </p:cNvSpPr>
          <p:nvPr/>
        </p:nvSpPr>
        <p:spPr>
          <a:xfrm>
            <a:off x="3518856" y="2571301"/>
            <a:ext cx="5227441" cy="1247251"/>
          </a:xfrm>
          <a:prstGeom prst="rect">
            <a:avLst/>
          </a:prstGeom>
        </p:spPr>
        <p:txBody>
          <a:bodyPr/>
          <a:lst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a:lstStyle>
          <a:p>
            <a:pPr algn="ctr"/>
            <a:r>
              <a:rPr lang="en-US" sz="6600" dirty="0">
                <a:solidFill>
                  <a:schemeClr val="bg1"/>
                </a:solidFill>
              </a:rPr>
              <a:t>Thank You</a:t>
            </a:r>
            <a:endParaRPr lang="en-US" sz="6000" b="0" dirty="0">
              <a:solidFill>
                <a:schemeClr val="bg1"/>
              </a:solidFill>
            </a:endParaRPr>
          </a:p>
        </p:txBody>
      </p:sp>
      <p:pic>
        <p:nvPicPr>
          <p:cNvPr id="17" name="Picture 16">
            <a:extLst>
              <a:ext uri="{FF2B5EF4-FFF2-40B4-BE49-F238E27FC236}">
                <a16:creationId xmlns:a16="http://schemas.microsoft.com/office/drawing/2014/main" id="{52602167-B1C5-614E-8658-E65054C4DA50}"/>
              </a:ext>
            </a:extLst>
          </p:cNvPr>
          <p:cNvPicPr>
            <a:picLocks noChangeAspect="1"/>
          </p:cNvPicPr>
          <p:nvPr/>
        </p:nvPicPr>
        <p:blipFill>
          <a:blip r:embed="rId2"/>
          <a:stretch>
            <a:fillRect/>
          </a:stretch>
        </p:blipFill>
        <p:spPr>
          <a:xfrm>
            <a:off x="5068873" y="6110621"/>
            <a:ext cx="2127407" cy="422485"/>
          </a:xfrm>
          <a:prstGeom prst="rect">
            <a:avLst/>
          </a:prstGeom>
        </p:spPr>
      </p:pic>
    </p:spTree>
    <p:extLst>
      <p:ext uri="{BB962C8B-B14F-4D97-AF65-F5344CB8AC3E}">
        <p14:creationId xmlns:p14="http://schemas.microsoft.com/office/powerpoint/2010/main" val="605371186"/>
      </p:ext>
    </p:extLst>
  </p:cSld>
  <p:clrMapOvr>
    <a:masterClrMapping/>
  </p:clrMapOvr>
</p:sld>
</file>

<file path=ppt/theme/theme1.xml><?xml version="1.0" encoding="utf-8"?>
<a:theme xmlns:a="http://schemas.openxmlformats.org/drawingml/2006/main" name="Office Theme">
  <a:themeElements>
    <a:clrScheme name="Custom 9">
      <a:dk1>
        <a:srgbClr val="000000"/>
      </a:dk1>
      <a:lt1>
        <a:srgbClr val="FFFFFF"/>
      </a:lt1>
      <a:dk2>
        <a:srgbClr val="1F497D"/>
      </a:dk2>
      <a:lt2>
        <a:srgbClr val="EEECE1"/>
      </a:lt2>
      <a:accent1>
        <a:srgbClr val="2476B7"/>
      </a:accent1>
      <a:accent2>
        <a:srgbClr val="2B9E48"/>
      </a:accent2>
      <a:accent3>
        <a:srgbClr val="F27926"/>
      </a:accent3>
      <a:accent4>
        <a:srgbClr val="5E3290"/>
      </a:accent4>
      <a:accent5>
        <a:srgbClr val="F7C333"/>
      </a:accent5>
      <a:accent6>
        <a:srgbClr val="494949"/>
      </a:accent6>
      <a:hlink>
        <a:srgbClr val="717171"/>
      </a:hlink>
      <a:folHlink>
        <a:srgbClr val="2476B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732-LIVE-Orlando-DeckTemplate" id="{554A1D9F-4213-8A42-90C1-78B62A8B6447}" vid="{58015004-640A-ED45-8FA9-2A40A3B3C6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1170</Words>
  <Application>Microsoft Office PowerPoint</Application>
  <PresentationFormat>Widescreen</PresentationFormat>
  <Paragraphs>107</Paragraphs>
  <Slides>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Montserrat</vt:lpstr>
      <vt:lpstr>Arial</vt:lpstr>
      <vt:lpstr>Roboto Light</vt:lpstr>
      <vt:lpstr>Montserrat Light</vt:lpstr>
      <vt:lpstr>Calibri</vt:lpstr>
      <vt:lpstr>Roboto Condensed Light</vt:lpstr>
      <vt:lpstr>Office Theme</vt:lpstr>
      <vt:lpstr>Threat  Landscape  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2021-03-18T19:53:04Z</dcterms:created>
  <dcterms:modified xsi:type="dcterms:W3CDTF">2021-03-18T19:53:36Z</dcterms:modified>
</cp:coreProperties>
</file>