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771" r:id="rId2"/>
    <p:sldMasterId id="2147483667" r:id="rId3"/>
  </p:sldMasterIdLst>
  <p:notesMasterIdLst>
    <p:notesMasterId r:id="rId24"/>
  </p:notesMasterIdLst>
  <p:handoutMasterIdLst>
    <p:handoutMasterId r:id="rId25"/>
  </p:handoutMasterIdLst>
  <p:sldIdLst>
    <p:sldId id="349" r:id="rId4"/>
    <p:sldId id="4502" r:id="rId5"/>
    <p:sldId id="4517" r:id="rId6"/>
    <p:sldId id="4626" r:id="rId7"/>
    <p:sldId id="4627" r:id="rId8"/>
    <p:sldId id="4628" r:id="rId9"/>
    <p:sldId id="4629" r:id="rId10"/>
    <p:sldId id="4615" r:id="rId11"/>
    <p:sldId id="4616" r:id="rId12"/>
    <p:sldId id="4581" r:id="rId13"/>
    <p:sldId id="4630" r:id="rId14"/>
    <p:sldId id="4631" r:id="rId15"/>
    <p:sldId id="4523" r:id="rId16"/>
    <p:sldId id="4521" r:id="rId17"/>
    <p:sldId id="4522" r:id="rId18"/>
    <p:sldId id="4524" r:id="rId19"/>
    <p:sldId id="4525" r:id="rId20"/>
    <p:sldId id="4527" r:id="rId21"/>
    <p:sldId id="4528" r:id="rId22"/>
    <p:sldId id="4529" r:id="rId23"/>
  </p:sldIdLst>
  <p:sldSz cx="12193588" cy="6858000"/>
  <p:notesSz cx="11309350" cy="20104100"/>
  <p:embeddedFontLst>
    <p:embeddedFont>
      <p:font typeface="Calibri" panose="020F0502020204030204" pitchFamily="34" charset="0"/>
      <p:regular r:id="rId26"/>
      <p:bold r:id="rId27"/>
      <p:italic r:id="rId28"/>
      <p:boldItalic r:id="rId29"/>
    </p:embeddedFont>
    <p:embeddedFont>
      <p:font typeface="Exo" panose="020B0604020202020204" charset="0"/>
      <p:regular r:id="rId30"/>
      <p:bold r:id="rId31"/>
      <p:italic r:id="rId32"/>
      <p:boldItalic r:id="rId33"/>
    </p:embeddedFont>
    <p:embeddedFont>
      <p:font typeface="Exo Light" panose="020B0604020202020204" charset="0"/>
      <p:regular r:id="rId34"/>
      <p:italic r:id="rId35"/>
    </p:embeddedFont>
    <p:embeddedFont>
      <p:font typeface="Montserrat" panose="020B0604020202020204" charset="0"/>
      <p:regular r:id="rId36"/>
      <p:bold r:id="rId37"/>
      <p:italic r:id="rId38"/>
      <p:boldItalic r:id="rId39"/>
    </p:embeddedFont>
    <p:embeddedFont>
      <p:font typeface="Montserrat Light" panose="020B0604020202020204" charset="0"/>
      <p:regular r:id="rId40"/>
      <p:italic r:id="rId41"/>
    </p:embeddedFont>
    <p:embeddedFont>
      <p:font typeface="Montserrat Medium" panose="020B0604020202020204" charset="0"/>
      <p:regular r:id="rId42"/>
      <p:bold r:id="rId43"/>
      <p:italic r:id="rId44"/>
    </p:embeddedFont>
    <p:embeddedFont>
      <p:font typeface="Montserrat SemiBold" panose="020B0604020202020204" charset="0"/>
      <p:regular r:id="rId45"/>
      <p:bold r:id="rId46"/>
      <p:italic r:id="rId47"/>
      <p:boldItalic r:id="rId48"/>
    </p:embeddedFont>
    <p:embeddedFont>
      <p:font typeface="Roboto" panose="020B0604020202020204" charset="0"/>
      <p:regular r:id="rId49"/>
      <p:bold r:id="rId50"/>
      <p:italic r:id="rId51"/>
      <p:boldItalic r:id="rId52"/>
    </p:embeddedFont>
    <p:embeddedFont>
      <p:font typeface="Roboto Condensed Light" panose="020B0604020202020204" charset="0"/>
      <p:regular r:id="rId53"/>
      <p:italic r:id="rId54"/>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3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6B7"/>
    <a:srgbClr val="000000"/>
    <a:srgbClr val="4A4A4A"/>
    <a:srgbClr val="F17A26"/>
    <a:srgbClr val="5E3290"/>
    <a:srgbClr val="299D47"/>
    <a:srgbClr val="575757"/>
    <a:srgbClr val="898989"/>
    <a:srgbClr val="1E5E92"/>
    <a:srgbClr val="289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127" autoAdjust="0"/>
    <p:restoredTop sz="96229" autoAdjust="0"/>
  </p:normalViewPr>
  <p:slideViewPr>
    <p:cSldViewPr snapToGrid="0">
      <p:cViewPr varScale="1">
        <p:scale>
          <a:sx n="114" d="100"/>
          <a:sy n="114" d="100"/>
        </p:scale>
        <p:origin x="1212" y="102"/>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hughes\OneDrive%20-%20Info-Tech%20Research%20Group\Documents\Research\T&amp;P%202019\2019%20Trends%20-%20Area%20Analysis%20-%20engageme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CIO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numFmt formatCode="#,##0.00" sourceLinked="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Sheet1!$B$2:$B$3</c:f>
              <c:numCache>
                <c:formatCode>General</c:formatCode>
                <c:ptCount val="2"/>
                <c:pt idx="0">
                  <c:v>4.2957749999999999</c:v>
                </c:pt>
                <c:pt idx="1">
                  <c:v>4.26</c:v>
                </c:pt>
              </c:numCache>
            </c:numRef>
          </c:val>
          <c:smooth val="0"/>
          <c:extLst>
            <c:ext xmlns:c16="http://schemas.microsoft.com/office/drawing/2014/chart" uri="{C3380CC4-5D6E-409C-BE32-E72D297353CC}">
              <c16:uniqueId val="{00000000-0E94-402B-8020-754DC4F1FD7D}"/>
            </c:ext>
          </c:extLst>
        </c:ser>
        <c:ser>
          <c:idx val="1"/>
          <c:order val="1"/>
          <c:tx>
            <c:strRef>
              <c:f>Sheet1!$C$1</c:f>
              <c:strCache>
                <c:ptCount val="1"/>
                <c:pt idx="0">
                  <c:v>CXO</c:v>
                </c:pt>
              </c:strCache>
            </c:strRef>
          </c:tx>
          <c:spPr>
            <a:ln w="28575" cap="rnd">
              <a:solidFill>
                <a:schemeClr val="accent5"/>
              </a:solidFill>
              <a:round/>
            </a:ln>
            <a:effectLst/>
          </c:spPr>
          <c:marker>
            <c:symbol val="circle"/>
            <c:size val="5"/>
            <c:spPr>
              <a:solidFill>
                <a:schemeClr val="accent5"/>
              </a:solidFill>
              <a:ln w="9525">
                <a:solidFill>
                  <a:schemeClr val="accent5">
                    <a:lumMod val="75000"/>
                  </a:schemeClr>
                </a:solidFill>
              </a:ln>
              <a:effectLst/>
            </c:spPr>
          </c:marker>
          <c:dPt>
            <c:idx val="1"/>
            <c:marker>
              <c:symbol val="circle"/>
              <c:size val="5"/>
              <c:spPr>
                <a:solidFill>
                  <a:schemeClr val="accent5">
                    <a:lumMod val="75000"/>
                  </a:schemeClr>
                </a:solidFill>
                <a:ln w="9525">
                  <a:solidFill>
                    <a:schemeClr val="accent5">
                      <a:lumMod val="75000"/>
                    </a:schemeClr>
                  </a:solidFill>
                </a:ln>
                <a:effectLst/>
              </c:spPr>
            </c:marker>
            <c:bubble3D val="0"/>
            <c:extLst>
              <c:ext xmlns:c16="http://schemas.microsoft.com/office/drawing/2014/chart" uri="{C3380CC4-5D6E-409C-BE32-E72D297353CC}">
                <c16:uniqueId val="{00000001-0E94-402B-8020-754DC4F1FD7D}"/>
              </c:ext>
            </c:extLst>
          </c:dPt>
          <c:dLbls>
            <c:numFmt formatCode="#,##0.00" sourceLinked="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Sheet1!$C$2:$C$3</c:f>
              <c:numCache>
                <c:formatCode>General</c:formatCode>
                <c:ptCount val="2"/>
                <c:pt idx="0">
                  <c:v>4.776224</c:v>
                </c:pt>
                <c:pt idx="1">
                  <c:v>4.5466670000000002</c:v>
                </c:pt>
              </c:numCache>
            </c:numRef>
          </c:val>
          <c:smooth val="0"/>
          <c:extLst>
            <c:ext xmlns:c16="http://schemas.microsoft.com/office/drawing/2014/chart" uri="{C3380CC4-5D6E-409C-BE32-E72D297353CC}">
              <c16:uniqueId val="{00000002-0E94-402B-8020-754DC4F1FD7D}"/>
            </c:ext>
          </c:extLst>
        </c:ser>
        <c:dLbls>
          <c:dLblPos val="t"/>
          <c:showLegendKey val="0"/>
          <c:showVal val="1"/>
          <c:showCatName val="0"/>
          <c:showSerName val="0"/>
          <c:showPercent val="0"/>
          <c:showBubbleSize val="0"/>
        </c:dLbls>
        <c:marker val="1"/>
        <c:smooth val="0"/>
        <c:axId val="622563856"/>
        <c:axId val="702666752"/>
      </c:lineChart>
      <c:catAx>
        <c:axId val="622563856"/>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solidFill>
                    <a:latin typeface="Exo" panose="02000303000000000000" pitchFamily="2" charset="0"/>
                    <a:ea typeface="+mn-ea"/>
                    <a:cs typeface="+mn-cs"/>
                  </a:defRPr>
                </a:pPr>
                <a:r>
                  <a:rPr lang="en-CA" dirty="0"/>
                  <a:t>Year Survey Was Completed</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Exo" panose="02000303000000000000"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crossAx val="702666752"/>
        <c:crosses val="autoZero"/>
        <c:auto val="1"/>
        <c:lblAlgn val="ctr"/>
        <c:lblOffset val="100"/>
        <c:noMultiLvlLbl val="0"/>
      </c:catAx>
      <c:valAx>
        <c:axId val="702666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crossAx val="622563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Exo" panose="02000303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Exo" panose="02000303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Exo" panose="02000303000000000000" pitchFamily="2" charset="0"/>
                <a:ea typeface="+mn-ea"/>
                <a:cs typeface="+mn-cs"/>
              </a:defRPr>
            </a:pPr>
            <a:r>
              <a:rPr lang="en-CA" sz="1600" b="1" dirty="0"/>
              <a:t>Changes in CXOs’ Priorities for IT From 2019 to 2020</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Exo" panose="02000303000000000000" pitchFamily="2" charset="0"/>
              <a:ea typeface="+mn-ea"/>
              <a:cs typeface="+mn-cs"/>
            </a:defRPr>
          </a:pPr>
          <a:endParaRPr lang="en-US"/>
        </a:p>
      </c:txPr>
    </c:title>
    <c:autoTitleDeleted val="0"/>
    <c:plotArea>
      <c:layout>
        <c:manualLayout>
          <c:layoutTarget val="inner"/>
          <c:xMode val="edge"/>
          <c:yMode val="edge"/>
          <c:x val="0.1234462475176195"/>
          <c:y val="0.12310472947994694"/>
          <c:w val="0.85528490511688582"/>
          <c:h val="0.7660320964097832"/>
        </c:manualLayout>
      </c:layout>
      <c:barChart>
        <c:barDir val="bar"/>
        <c:grouping val="clustered"/>
        <c:varyColors val="0"/>
        <c:ser>
          <c:idx val="0"/>
          <c:order val="0"/>
          <c:spPr>
            <a:solidFill>
              <a:schemeClr val="accent5"/>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Exo" panose="02000303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Maximize stakeholder value</c:v>
                </c:pt>
                <c:pt idx="1">
                  <c:v>Improve customer experience</c:v>
                </c:pt>
                <c:pt idx="2">
                  <c:v>Make data-driven decisions</c:v>
                </c:pt>
                <c:pt idx="3">
                  <c:v>Manage people</c:v>
                </c:pt>
                <c:pt idx="4">
                  <c:v>Offer competitive products &amp; services</c:v>
                </c:pt>
                <c:pt idx="5">
                  <c:v>Improve operational efficiency</c:v>
                </c:pt>
                <c:pt idx="6">
                  <c:v>Respond to change with agility</c:v>
                </c:pt>
                <c:pt idx="7">
                  <c:v>Comply with external regulation</c:v>
                </c:pt>
                <c:pt idx="8">
                  <c:v>Ensure service continuity</c:v>
                </c:pt>
                <c:pt idx="9">
                  <c:v>Manage risk</c:v>
                </c:pt>
              </c:strCache>
            </c:strRef>
          </c:cat>
          <c:val>
            <c:numRef>
              <c:f>Sheet1!$D$2:$D$11</c:f>
              <c:numCache>
                <c:formatCode>General</c:formatCode>
                <c:ptCount val="10"/>
                <c:pt idx="0">
                  <c:v>-0.22222222222222229</c:v>
                </c:pt>
                <c:pt idx="1">
                  <c:v>-0.21551724137931036</c:v>
                </c:pt>
                <c:pt idx="2">
                  <c:v>-0.14049586776859499</c:v>
                </c:pt>
                <c:pt idx="3">
                  <c:v>-3.191489361702135E-2</c:v>
                </c:pt>
                <c:pt idx="4">
                  <c:v>0</c:v>
                </c:pt>
                <c:pt idx="5">
                  <c:v>2.8037383177570162E-2</c:v>
                </c:pt>
                <c:pt idx="6">
                  <c:v>3.2258064516129059E-2</c:v>
                </c:pt>
                <c:pt idx="7">
                  <c:v>0.12328767123287664</c:v>
                </c:pt>
                <c:pt idx="8">
                  <c:v>0.24999999999999997</c:v>
                </c:pt>
                <c:pt idx="9">
                  <c:v>0.3855421686746987</c:v>
                </c:pt>
              </c:numCache>
            </c:numRef>
          </c:val>
          <c:extLst>
            <c:ext xmlns:c16="http://schemas.microsoft.com/office/drawing/2014/chart" uri="{C3380CC4-5D6E-409C-BE32-E72D297353CC}">
              <c16:uniqueId val="{00000000-4CE8-43AD-8BE5-BFE3184E3C0F}"/>
            </c:ext>
          </c:extLst>
        </c:ser>
        <c:dLbls>
          <c:dLblPos val="outEnd"/>
          <c:showLegendKey val="0"/>
          <c:showVal val="1"/>
          <c:showCatName val="0"/>
          <c:showSerName val="0"/>
          <c:showPercent val="0"/>
          <c:showBubbleSize val="0"/>
        </c:dLbls>
        <c:gapWidth val="219"/>
        <c:axId val="622497856"/>
        <c:axId val="702668000"/>
      </c:barChart>
      <c:catAx>
        <c:axId val="622497856"/>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02668000"/>
        <c:crosses val="autoZero"/>
        <c:auto val="0"/>
        <c:lblAlgn val="ctr"/>
        <c:lblOffset val="1000"/>
        <c:noMultiLvlLbl val="0"/>
      </c:catAx>
      <c:valAx>
        <c:axId val="702668000"/>
        <c:scaling>
          <c:orientation val="minMax"/>
          <c:max val="0.5"/>
          <c:min val="-0.2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Exo" panose="02000303000000000000" pitchFamily="2" charset="0"/>
                <a:ea typeface="+mn-ea"/>
                <a:cs typeface="+mn-cs"/>
              </a:defRPr>
            </a:pPr>
            <a:endParaRPr lang="en-US"/>
          </a:p>
        </c:txPr>
        <c:crossAx val="622497856"/>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Exo" panose="02000303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2067219641927"/>
          <c:y val="0.13793842402121481"/>
          <c:w val="0.74268419878992054"/>
          <c:h val="0.63329063353630355"/>
        </c:manualLayout>
      </c:layout>
      <c:lineChart>
        <c:grouping val="standard"/>
        <c:varyColors val="0"/>
        <c:ser>
          <c:idx val="0"/>
          <c:order val="0"/>
          <c:tx>
            <c:strRef>
              <c:f>Engagement!$D$53</c:f>
              <c:strCache>
                <c:ptCount val="1"/>
                <c:pt idx="0">
                  <c:v>Increase</c:v>
                </c:pt>
              </c:strCache>
            </c:strRef>
          </c:tx>
          <c:spPr>
            <a:ln w="22225" cap="rnd" cmpd="sng" algn="ctr">
              <a:solidFill>
                <a:schemeClr val="accent1"/>
              </a:solidFill>
              <a:round/>
            </a:ln>
            <a:effectLst/>
          </c:spPr>
          <c:marker>
            <c:symbol val="none"/>
          </c:marker>
          <c:val>
            <c:numRef>
              <c:f>Engagement!$E$53:$I$53</c:f>
              <c:numCache>
                <c:formatCode>0%</c:formatCode>
                <c:ptCount val="4"/>
                <c:pt idx="0">
                  <c:v>0.135135135135135</c:v>
                </c:pt>
                <c:pt idx="1">
                  <c:v>0.26530612244898</c:v>
                </c:pt>
                <c:pt idx="2">
                  <c:v>0.36492890995260702</c:v>
                </c:pt>
                <c:pt idx="3">
                  <c:v>0.43918918918918898</c:v>
                </c:pt>
              </c:numCache>
            </c:numRef>
          </c:val>
          <c:smooth val="0"/>
          <c:extLst>
            <c:ext xmlns:c16="http://schemas.microsoft.com/office/drawing/2014/chart" uri="{C3380CC4-5D6E-409C-BE32-E72D297353CC}">
              <c16:uniqueId val="{00000000-0202-4D74-BF12-A2511976DEEF}"/>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55344784"/>
        <c:axId val="255345176"/>
      </c:lineChart>
      <c:catAx>
        <c:axId val="255344784"/>
        <c:scaling>
          <c:orientation val="minMax"/>
        </c:scaling>
        <c:delete val="1"/>
        <c:axPos val="b"/>
        <c:numFmt formatCode="General" sourceLinked="1"/>
        <c:majorTickMark val="none"/>
        <c:minorTickMark val="none"/>
        <c:tickLblPos val="nextTo"/>
        <c:crossAx val="255345176"/>
        <c:crosses val="autoZero"/>
        <c:auto val="1"/>
        <c:lblAlgn val="ctr"/>
        <c:lblOffset val="100"/>
        <c:noMultiLvlLbl val="0"/>
      </c:catAx>
      <c:valAx>
        <c:axId val="2553451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25534478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solidFill>
                <a:latin typeface="Exo" panose="02000503000000000000" pitchFamily="2" charset="77"/>
                <a:ea typeface="+mj-ea"/>
                <a:cs typeface="+mj-cs"/>
              </a:defRPr>
            </a:pPr>
            <a:r>
              <a:rPr lang="en-US" dirty="0">
                <a:latin typeface="Montserrat SemiBold" panose="00000700000000000000" pitchFamily="2" charset="0"/>
              </a:rPr>
              <a:t>Remote Work Benefits</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solidFill>
              <a:latin typeface="Exo" panose="02000503000000000000" pitchFamily="2" charset="77"/>
              <a:ea typeface="+mj-ea"/>
              <a:cs typeface="+mj-cs"/>
            </a:defRPr>
          </a:pPr>
          <a:endParaRPr lang="en-US"/>
        </a:p>
      </c:txPr>
    </c:title>
    <c:autoTitleDeleted val="0"/>
    <c:plotArea>
      <c:layout/>
      <c:barChart>
        <c:barDir val="col"/>
        <c:grouping val="clustered"/>
        <c:varyColors val="0"/>
        <c:ser>
          <c:idx val="0"/>
          <c:order val="0"/>
          <c:tx>
            <c:strRef>
              <c:f>Sheet1!$B$1</c:f>
              <c:strCache>
                <c:ptCount val="1"/>
                <c:pt idx="0">
                  <c:v>Real Estate Cost</c:v>
                </c:pt>
              </c:strCache>
            </c:strRef>
          </c:tx>
          <c:spPr>
            <a:solidFill>
              <a:schemeClr val="accent1"/>
            </a:solidFill>
            <a:ln>
              <a:noFill/>
            </a:ln>
            <a:effectLst/>
          </c:spPr>
          <c:invertIfNegative val="0"/>
          <c:cat>
            <c:strRef>
              <c:f>Sheet1!$A$2:$A$5</c:f>
              <c:strCache>
                <c:ptCount val="4"/>
                <c:pt idx="0">
                  <c:v>FY20 H1</c:v>
                </c:pt>
                <c:pt idx="1">
                  <c:v>FY20 H2</c:v>
                </c:pt>
                <c:pt idx="2">
                  <c:v>FY21 H1</c:v>
                </c:pt>
                <c:pt idx="3">
                  <c:v>FY22 H2</c:v>
                </c:pt>
              </c:strCache>
            </c:strRef>
          </c:cat>
          <c:val>
            <c:numRef>
              <c:f>Sheet1!$B$2:$B$5</c:f>
              <c:numCache>
                <c:formatCode>General</c:formatCode>
                <c:ptCount val="4"/>
                <c:pt idx="0">
                  <c:v>5.2</c:v>
                </c:pt>
                <c:pt idx="1">
                  <c:v>4.8</c:v>
                </c:pt>
                <c:pt idx="2">
                  <c:v>3.5</c:v>
                </c:pt>
                <c:pt idx="3">
                  <c:v>1.8</c:v>
                </c:pt>
              </c:numCache>
            </c:numRef>
          </c:val>
          <c:extLst>
            <c:ext xmlns:c16="http://schemas.microsoft.com/office/drawing/2014/chart" uri="{C3380CC4-5D6E-409C-BE32-E72D297353CC}">
              <c16:uniqueId val="{00000000-03A6-44B2-9D56-C191447E5B6B}"/>
            </c:ext>
          </c:extLst>
        </c:ser>
        <c:ser>
          <c:idx val="1"/>
          <c:order val="1"/>
          <c:tx>
            <c:strRef>
              <c:f>Sheet1!$C$1</c:f>
              <c:strCache>
                <c:ptCount val="1"/>
                <c:pt idx="0">
                  <c:v>% of Business Functions Operating</c:v>
                </c:pt>
              </c:strCache>
            </c:strRef>
          </c:tx>
          <c:spPr>
            <a:solidFill>
              <a:schemeClr val="accent2"/>
            </a:solidFill>
            <a:ln>
              <a:noFill/>
            </a:ln>
            <a:effectLst/>
          </c:spPr>
          <c:invertIfNegative val="0"/>
          <c:cat>
            <c:strRef>
              <c:f>Sheet1!$A$2:$A$5</c:f>
              <c:strCache>
                <c:ptCount val="4"/>
                <c:pt idx="0">
                  <c:v>FY20 H1</c:v>
                </c:pt>
                <c:pt idx="1">
                  <c:v>FY20 H2</c:v>
                </c:pt>
                <c:pt idx="2">
                  <c:v>FY21 H1</c:v>
                </c:pt>
                <c:pt idx="3">
                  <c:v>FY22 H2</c:v>
                </c:pt>
              </c:strCache>
            </c:strRef>
          </c:cat>
          <c:val>
            <c:numRef>
              <c:f>Sheet1!$C$2:$C$5</c:f>
              <c:numCache>
                <c:formatCode>General</c:formatCode>
                <c:ptCount val="4"/>
                <c:pt idx="0">
                  <c:v>5.5</c:v>
                </c:pt>
                <c:pt idx="1">
                  <c:v>2.2999999999999998</c:v>
                </c:pt>
                <c:pt idx="2">
                  <c:v>4.0999999999999996</c:v>
                </c:pt>
                <c:pt idx="3">
                  <c:v>5.5</c:v>
                </c:pt>
              </c:numCache>
            </c:numRef>
          </c:val>
          <c:extLst>
            <c:ext xmlns:c16="http://schemas.microsoft.com/office/drawing/2014/chart" uri="{C3380CC4-5D6E-409C-BE32-E72D297353CC}">
              <c16:uniqueId val="{00000001-03A6-44B2-9D56-C191447E5B6B}"/>
            </c:ext>
          </c:extLst>
        </c:ser>
        <c:dLbls>
          <c:showLegendKey val="0"/>
          <c:showVal val="0"/>
          <c:showCatName val="0"/>
          <c:showSerName val="0"/>
          <c:showPercent val="0"/>
          <c:showBubbleSize val="0"/>
        </c:dLbls>
        <c:gapWidth val="199"/>
        <c:axId val="479370576"/>
        <c:axId val="479367832"/>
      </c:barChart>
      <c:lineChart>
        <c:grouping val="standard"/>
        <c:varyColors val="0"/>
        <c:ser>
          <c:idx val="2"/>
          <c:order val="2"/>
          <c:tx>
            <c:strRef>
              <c:f>Sheet1!$D$1</c:f>
              <c:strCache>
                <c:ptCount val="1"/>
                <c:pt idx="0">
                  <c:v>Employee Engagement</c:v>
                </c:pt>
              </c:strCache>
            </c:strRef>
          </c:tx>
          <c:spPr>
            <a:ln w="38100" cap="rnd">
              <a:solidFill>
                <a:schemeClr val="accent3"/>
              </a:solidFill>
              <a:round/>
            </a:ln>
            <a:effectLst/>
          </c:spPr>
          <c:marker>
            <c:symbol val="none"/>
          </c:marker>
          <c:cat>
            <c:strRef>
              <c:f>Sheet1!$A$2:$A$5</c:f>
              <c:strCache>
                <c:ptCount val="4"/>
                <c:pt idx="0">
                  <c:v>FY20 H1</c:v>
                </c:pt>
                <c:pt idx="1">
                  <c:v>FY20 H2</c:v>
                </c:pt>
                <c:pt idx="2">
                  <c:v>FY21 H1</c:v>
                </c:pt>
                <c:pt idx="3">
                  <c:v>FY22 H2</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A6-44B2-9D56-C191447E5B6B}"/>
            </c:ext>
          </c:extLst>
        </c:ser>
        <c:dLbls>
          <c:showLegendKey val="0"/>
          <c:showVal val="0"/>
          <c:showCatName val="0"/>
          <c:showSerName val="0"/>
          <c:showPercent val="0"/>
          <c:showBubbleSize val="0"/>
        </c:dLbls>
        <c:marker val="1"/>
        <c:smooth val="0"/>
        <c:axId val="479370576"/>
        <c:axId val="479367832"/>
      </c:lineChart>
      <c:catAx>
        <c:axId val="47937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solidFill>
                <a:latin typeface="Exo" panose="02000503000000000000" pitchFamily="2" charset="77"/>
                <a:ea typeface="+mn-ea"/>
                <a:cs typeface="+mn-cs"/>
              </a:defRPr>
            </a:pPr>
            <a:endParaRPr lang="en-US"/>
          </a:p>
        </c:txPr>
        <c:crossAx val="479367832"/>
        <c:crosses val="autoZero"/>
        <c:auto val="1"/>
        <c:lblAlgn val="ctr"/>
        <c:lblOffset val="100"/>
        <c:noMultiLvlLbl val="0"/>
      </c:catAx>
      <c:valAx>
        <c:axId val="4793678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Exo" panose="02000503000000000000" pitchFamily="2" charset="77"/>
                <a:ea typeface="+mn-ea"/>
                <a:cs typeface="+mn-cs"/>
              </a:defRPr>
            </a:pPr>
            <a:endParaRPr lang="en-US"/>
          </a:p>
        </c:txPr>
        <c:crossAx val="4793705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Exo" panose="02000503000000000000"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solidFill>
            <a:schemeClr val="tx1"/>
          </a:solidFill>
          <a:latin typeface="Exo" panose="02000503000000000000"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8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800">
            <a:latin typeface="Montserrat" panose="00000500000000000000" pitchFamily="2" charset="0"/>
          </a:endParaRPr>
        </a:p>
      </dgm:t>
    </dgm:pt>
    <dgm:pt modelId="{864DB94F-04A8-1846-AFB3-43417D234F21}" type="sibTrans" cxnId="{00A46D62-97D5-AA4F-9AB8-C84F71CDFFEE}">
      <dgm:prSet/>
      <dgm:spPr/>
      <dgm:t>
        <a:bodyPr/>
        <a:lstStyle/>
        <a:p>
          <a:endParaRPr lang="en-US" sz="1800">
            <a:latin typeface="Montserrat" panose="00000500000000000000" pitchFamily="2" charset="0"/>
          </a:endParaRPr>
        </a:p>
      </dgm:t>
    </dgm:pt>
    <dgm:pt modelId="{1D29978D-6375-461D-AFDD-E12FF6B400FF}">
      <dgm:prSet custT="1"/>
      <dgm:spPr/>
      <dgm:t>
        <a:bodyPr/>
        <a:lstStyle/>
        <a:p>
          <a:r>
            <a:rPr lang="en-US" sz="1800" dirty="0">
              <a:latin typeface="Montserrat" panose="00000500000000000000" pitchFamily="2" charset="0"/>
            </a:rPr>
            <a:t>Phase 2</a:t>
          </a:r>
          <a:endParaRPr lang="en-CA" sz="1800" dirty="0">
            <a:latin typeface="Montserrat" panose="00000500000000000000" pitchFamily="2" charset="0"/>
          </a:endParaRPr>
        </a:p>
      </dgm:t>
    </dgm:pt>
    <dgm:pt modelId="{27AF93DC-62EF-490F-BF95-BE2CE58191FD}" type="parTrans" cxnId="{E29BECCF-4CD0-4C8B-B367-68F288F0752A}">
      <dgm:prSet/>
      <dgm:spPr/>
      <dgm:t>
        <a:bodyPr/>
        <a:lstStyle/>
        <a:p>
          <a:endParaRPr lang="en-CA" sz="1800">
            <a:latin typeface="Montserrat" panose="00000500000000000000" pitchFamily="2" charset="0"/>
          </a:endParaRPr>
        </a:p>
      </dgm:t>
    </dgm:pt>
    <dgm:pt modelId="{343F2AF3-CD6D-43F9-9493-B2C1D0FEDA48}" type="sibTrans" cxnId="{E29BECCF-4CD0-4C8B-B367-68F288F0752A}">
      <dgm:prSet/>
      <dgm:spPr/>
      <dgm:t>
        <a:bodyPr/>
        <a:lstStyle/>
        <a:p>
          <a:endParaRPr lang="en-CA" sz="1800">
            <a:latin typeface="Montserrat" panose="00000500000000000000" pitchFamily="2" charset="0"/>
          </a:endParaRPr>
        </a:p>
      </dgm:t>
    </dgm:pt>
    <dgm:pt modelId="{5F6C611F-A00D-49C9-BCC6-94D5B64140D5}">
      <dgm:prSet custT="1"/>
      <dgm:spPr/>
      <dgm:t>
        <a:bodyPr/>
        <a:lstStyle/>
        <a:p>
          <a:r>
            <a:rPr lang="en-US" sz="1800" dirty="0">
              <a:latin typeface="Montserrat" panose="00000500000000000000" pitchFamily="2" charset="0"/>
            </a:rPr>
            <a:t>Phase 3</a:t>
          </a:r>
          <a:endParaRPr lang="en-CA" sz="1800" dirty="0">
            <a:latin typeface="Montserrat" panose="00000500000000000000" pitchFamily="2" charset="0"/>
          </a:endParaRPr>
        </a:p>
      </dgm:t>
    </dgm:pt>
    <dgm:pt modelId="{326A71CD-9A9F-4E2C-9657-1A8EF0F3683F}" type="parTrans" cxnId="{70CEFB52-187B-424E-B94B-065F811195BB}">
      <dgm:prSet/>
      <dgm:spPr/>
      <dgm:t>
        <a:bodyPr/>
        <a:lstStyle/>
        <a:p>
          <a:endParaRPr lang="en-CA" sz="1800">
            <a:latin typeface="Montserrat" panose="00000500000000000000" pitchFamily="2" charset="0"/>
          </a:endParaRPr>
        </a:p>
      </dgm:t>
    </dgm:pt>
    <dgm:pt modelId="{0DCA11DC-69F2-4038-8148-F8EFAC97C681}" type="sibTrans" cxnId="{70CEFB52-187B-424E-B94B-065F811195BB}">
      <dgm:prSet/>
      <dgm:spPr/>
      <dgm:t>
        <a:bodyPr/>
        <a:lstStyle/>
        <a:p>
          <a:endParaRPr lang="en-CA" sz="18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3">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3">
        <dgm:presLayoutVars>
          <dgm:bulletEnabled val="1"/>
        </dgm:presLayoutVars>
      </dgm:prSet>
      <dgm:spPr/>
    </dgm:pt>
    <dgm:pt modelId="{9ECB9DCA-17FA-42DF-9A2F-9DB82C0EE3D0}" type="pres">
      <dgm:prSet presAssocID="{343F2AF3-CD6D-43F9-9493-B2C1D0FEDA48}" presName="parSpace" presStyleCnt="0"/>
      <dgm:spPr/>
    </dgm:pt>
    <dgm:pt modelId="{C57FC37E-A485-469F-A59F-383E1BCAC426}" type="pres">
      <dgm:prSet presAssocID="{5F6C611F-A00D-49C9-BCC6-94D5B64140D5}" presName="parTxOnly" presStyleLbl="node1" presStyleIdx="2" presStyleCnt="3">
        <dgm:presLayoutVars>
          <dgm:bulletEnabled val="1"/>
        </dgm:presLayoutVars>
      </dgm:prSet>
      <dgm:spPr/>
    </dgm:pt>
  </dgm:ptLst>
  <dgm:cxnLst>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70CEFB52-187B-424E-B94B-065F811195BB}" srcId="{FC53A58F-395B-E34E-974F-C212E9B9E745}" destId="{5F6C611F-A00D-49C9-BCC6-94D5B64140D5}" srcOrd="2" destOrd="0" parTransId="{326A71CD-9A9F-4E2C-9657-1A8EF0F3683F}" sibTransId="{0DCA11DC-69F2-4038-8148-F8EFAC97C681}"/>
    <dgm:cxn modelId="{4C3E2C7F-1D2E-4655-A78A-27F207E64FF6}" type="presOf" srcId="{FC53A58F-395B-E34E-974F-C212E9B9E745}" destId="{9F474F36-DA79-054F-BBFD-666192C13D50}" srcOrd="0" destOrd="0" presId="urn:microsoft.com/office/officeart/2005/8/layout/hChevron3"/>
    <dgm:cxn modelId="{95A8C48B-6968-46B3-9E1F-C73715DBEFEB}" type="presOf" srcId="{5F6C611F-A00D-49C9-BCC6-94D5B64140D5}" destId="{C57FC37E-A485-469F-A59F-383E1BCAC426}"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2872F454-02AC-4E1A-9C47-525019E3A960}" type="presParOf" srcId="{9F474F36-DA79-054F-BBFD-666192C13D50}" destId="{C57FC37E-A485-469F-A59F-383E1BCAC426}" srcOrd="4"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3799" y="0"/>
          <a:ext cx="3322673" cy="807058"/>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1</a:t>
          </a:r>
        </a:p>
      </dsp:txBody>
      <dsp:txXfrm>
        <a:off x="3799" y="0"/>
        <a:ext cx="3120909" cy="807058"/>
      </dsp:txXfrm>
    </dsp:sp>
    <dsp:sp modelId="{BE840A39-1306-4AEF-ADCD-28099CAE7BE1}">
      <dsp:nvSpPr>
        <dsp:cNvPr id="0" name=""/>
        <dsp:cNvSpPr/>
      </dsp:nvSpPr>
      <dsp:spPr>
        <a:xfrm>
          <a:off x="2661938" y="0"/>
          <a:ext cx="3322673" cy="807058"/>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2</a:t>
          </a:r>
          <a:endParaRPr lang="en-CA" sz="1800" kern="1200" dirty="0">
            <a:latin typeface="Montserrat" panose="00000500000000000000" pitchFamily="2" charset="0"/>
          </a:endParaRPr>
        </a:p>
      </dsp:txBody>
      <dsp:txXfrm>
        <a:off x="3065467" y="0"/>
        <a:ext cx="2515615" cy="807058"/>
      </dsp:txXfrm>
    </dsp:sp>
    <dsp:sp modelId="{C57FC37E-A485-469F-A59F-383E1BCAC426}">
      <dsp:nvSpPr>
        <dsp:cNvPr id="0" name=""/>
        <dsp:cNvSpPr/>
      </dsp:nvSpPr>
      <dsp:spPr>
        <a:xfrm>
          <a:off x="5320077" y="0"/>
          <a:ext cx="3322673" cy="807058"/>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anose="00000500000000000000" pitchFamily="2" charset="0"/>
            </a:rPr>
            <a:t>Phase 3</a:t>
          </a:r>
          <a:endParaRPr lang="en-CA" sz="1800" kern="1200" dirty="0">
            <a:latin typeface="Montserrat" panose="00000500000000000000" pitchFamily="2" charset="0"/>
          </a:endParaRPr>
        </a:p>
      </dsp:txBody>
      <dsp:txXfrm>
        <a:off x="5723606" y="0"/>
        <a:ext cx="2515615" cy="80705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3/17/2021</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3/17/2021</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230237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32425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28239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15</a:t>
            </a:fld>
            <a:endParaRPr lang="en-US" dirty="0"/>
          </a:p>
        </p:txBody>
      </p:sp>
    </p:spTree>
    <p:extLst>
      <p:ext uri="{BB962C8B-B14F-4D97-AF65-F5344CB8AC3E}">
        <p14:creationId xmlns:p14="http://schemas.microsoft.com/office/powerpoint/2010/main" val="267854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999902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3.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B14F9F68-75E7-5D4A-A79B-7F0C097E3CB8}"/>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21</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3840" userDrawn="1">
          <p15:clr>
            <a:srgbClr val="F26B43"/>
          </p15:clr>
        </p15:guide>
        <p15:guide id="3"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80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6" r:id="rId5"/>
    <p:sldLayoutId id="2147483669" r:id="rId6"/>
    <p:sldLayoutId id="2147483683" r:id="rId7"/>
    <p:sldLayoutId id="2147483688" r:id="rId8"/>
    <p:sldLayoutId id="2147483689" r:id="rId9"/>
    <p:sldLayoutId id="2147483682" r:id="rId10"/>
    <p:sldLayoutId id="2147483732" r:id="rId11"/>
    <p:sldLayoutId id="2147483701" r:id="rId12"/>
    <p:sldLayoutId id="2147483695" r:id="rId13"/>
    <p:sldLayoutId id="2147483693" r:id="rId14"/>
    <p:sldLayoutId id="2147483685" r:id="rId15"/>
    <p:sldLayoutId id="2147483684" r:id="rId16"/>
    <p:sldLayoutId id="2147483742" r:id="rId17"/>
    <p:sldLayoutId id="2147483708" r:id="rId18"/>
    <p:sldLayoutId id="2147483740" r:id="rId19"/>
    <p:sldLayoutId id="2147483735" r:id="rId20"/>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hyperlink" Target="https://www.infotech.com/research/ss/create-a-work-from-anywhere-strategy" TargetMode="Externa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s://www.infotech.com/research/work-from-anywhere-value-proposition-templat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nfotech.com/research/work-from-anywhere-capability-assessment" TargetMode="Externa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jpeg"/><Relationship Id="rId3" Type="http://schemas.openxmlformats.org/officeDocument/2006/relationships/image" Target="../media/image38.jpeg"/><Relationship Id="rId7" Type="http://schemas.openxmlformats.org/officeDocument/2006/relationships/hyperlink" Target="https://www.infotech.com/research/ss/create-a-work-from-anywhere-strategy" TargetMode="External"/><Relationship Id="rId12" Type="http://schemas.openxmlformats.org/officeDocument/2006/relationships/image" Target="../media/image44.jpe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1.png"/><Relationship Id="rId11" Type="http://schemas.openxmlformats.org/officeDocument/2006/relationships/image" Target="../media/image43.emf"/><Relationship Id="rId5" Type="http://schemas.openxmlformats.org/officeDocument/2006/relationships/image" Target="../media/image40.jpeg"/><Relationship Id="rId10" Type="http://schemas.openxmlformats.org/officeDocument/2006/relationships/image" Target="../media/image34.emf"/><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fotech.com/research/ss/create-a-work-from-anywhere-strategy" TargetMode="External"/><Relationship Id="rId2" Type="http://schemas.openxmlformats.org/officeDocument/2006/relationships/chart" Target="../charts/chart4.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microsoft.com/office/2007/relationships/diagramDrawing" Target="../diagrams/drawing1.xml"/><Relationship Id="rId3" Type="http://schemas.openxmlformats.org/officeDocument/2006/relationships/tags" Target="../tags/tag4.xml"/><Relationship Id="rId21" Type="http://schemas.openxmlformats.org/officeDocument/2006/relationships/slideLayout" Target="../slideLayouts/slideLayout3.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diagramColors" Target="../diagrams/colors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diagramQuickStyle" Target="../diagrams/quickStyle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diagramLayout" Target="../diagrams/layout1.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diagramData" Target="../diagrams/data1.xml"/><Relationship Id="rId27"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www.infotech.com/research/ss/create-a-work-from-anywhere-strategy"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3.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 Id="rId5" Type="http://schemas.openxmlformats.org/officeDocument/2006/relationships/image" Target="../media/image26.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hyperlink" Target="https://www.infotech.com/research/work-from-anywhere-capability-assessment" TargetMode="Externa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2E8A6E-CE53-0648-9688-92DF60A1EC6D}"/>
              </a:ext>
            </a:extLst>
          </p:cNvPr>
          <p:cNvSpPr>
            <a:spLocks noGrp="1"/>
          </p:cNvSpPr>
          <p:nvPr>
            <p:ph type="body" sz="quarter" idx="10"/>
          </p:nvPr>
        </p:nvSpPr>
        <p:spPr>
          <a:xfrm>
            <a:off x="650874" y="1079498"/>
            <a:ext cx="6744225" cy="1306512"/>
          </a:xfrm>
        </p:spPr>
        <p:txBody>
          <a:bodyPr/>
          <a:lstStyle/>
          <a:p>
            <a:r>
              <a:rPr lang="en-US" dirty="0"/>
              <a:t>Stabilize Infrastructure &amp; Operations During Work-From-Anywhere</a:t>
            </a:r>
          </a:p>
        </p:txBody>
      </p:sp>
      <p:sp>
        <p:nvSpPr>
          <p:cNvPr id="3" name="Text Placeholder 2">
            <a:extLst>
              <a:ext uri="{FF2B5EF4-FFF2-40B4-BE49-F238E27FC236}">
                <a16:creationId xmlns:a16="http://schemas.microsoft.com/office/drawing/2014/main" id="{4FCA6FAD-E06C-6F47-BE15-BCC345B41477}"/>
              </a:ext>
            </a:extLst>
          </p:cNvPr>
          <p:cNvSpPr>
            <a:spLocks noGrp="1"/>
          </p:cNvSpPr>
          <p:nvPr>
            <p:ph type="body" sz="quarter" idx="11"/>
          </p:nvPr>
        </p:nvSpPr>
        <p:spPr>
          <a:xfrm>
            <a:off x="650873" y="3884615"/>
            <a:ext cx="4187457" cy="1893887"/>
          </a:xfrm>
        </p:spPr>
        <p:txBody>
          <a:bodyPr/>
          <a:lstStyle/>
          <a:p>
            <a:r>
              <a:rPr lang="en-US" dirty="0"/>
              <a:t>Shift from the emergency to the next normal.</a:t>
            </a:r>
          </a:p>
        </p:txBody>
      </p:sp>
      <p:sp>
        <p:nvSpPr>
          <p:cNvPr id="4" name="Rectangle 3">
            <a:extLst>
              <a:ext uri="{FF2B5EF4-FFF2-40B4-BE49-F238E27FC236}">
                <a16:creationId xmlns:a16="http://schemas.microsoft.com/office/drawing/2014/main" id="{C971FE17-7FE6-4DA5-8969-13CEA7F5ECBD}"/>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E09E08-E651-4615-9D46-785C796DBFF9}"/>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Medium"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Tree>
    <p:extLst>
      <p:ext uri="{BB962C8B-B14F-4D97-AF65-F5344CB8AC3E}">
        <p14:creationId xmlns:p14="http://schemas.microsoft.com/office/powerpoint/2010/main" val="77925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E3CA-1596-4A71-85F1-D94F0A4E083C}"/>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D859D16D-B31F-4CD4-A6CE-17EF6F06C283}"/>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40D013EC-AFCF-40C2-94FF-E028B5E69736}"/>
              </a:ext>
            </a:extLst>
          </p:cNvPr>
          <p:cNvSpPr>
            <a:spLocks noGrp="1"/>
          </p:cNvSpPr>
          <p:nvPr>
            <p:ph type="body" sz="quarter" idx="13"/>
          </p:nvPr>
        </p:nvSpPr>
        <p:spPr/>
        <p:txBody>
          <a:bodyPr/>
          <a:lstStyle/>
          <a:p>
            <a:endParaRPr lang="en-US" dirty="0"/>
          </a:p>
        </p:txBody>
      </p:sp>
      <p:sp>
        <p:nvSpPr>
          <p:cNvPr id="5" name="Text Placeholder 4">
            <a:extLst>
              <a:ext uri="{FF2B5EF4-FFF2-40B4-BE49-F238E27FC236}">
                <a16:creationId xmlns:a16="http://schemas.microsoft.com/office/drawing/2014/main" id="{BDDA6788-343B-44A7-9862-06394E7BAAEC}"/>
              </a:ext>
            </a:extLst>
          </p:cNvPr>
          <p:cNvSpPr>
            <a:spLocks noGrp="1"/>
          </p:cNvSpPr>
          <p:nvPr>
            <p:ph type="body" sz="quarter" idx="14"/>
          </p:nvPr>
        </p:nvSpPr>
        <p:spPr/>
        <p:txBody>
          <a:bodyPr/>
          <a:lstStyle/>
          <a:p>
            <a:endParaRPr lang="en-US" dirty="0"/>
          </a:p>
        </p:txBody>
      </p:sp>
      <p:pic>
        <p:nvPicPr>
          <p:cNvPr id="7" name="Picture 2">
            <a:extLst>
              <a:ext uri="{FF2B5EF4-FFF2-40B4-BE49-F238E27FC236}">
                <a16:creationId xmlns:a16="http://schemas.microsoft.com/office/drawing/2014/main" id="{0FE312CB-7923-41ED-A27F-24715F441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8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8782-59FA-41B8-A072-0F837A5126D1}"/>
              </a:ext>
            </a:extLst>
          </p:cNvPr>
          <p:cNvSpPr>
            <a:spLocks noGrp="1"/>
          </p:cNvSpPr>
          <p:nvPr>
            <p:ph type="title"/>
          </p:nvPr>
        </p:nvSpPr>
        <p:spPr>
          <a:xfrm>
            <a:off x="354106" y="530021"/>
            <a:ext cx="10290220" cy="1130188"/>
          </a:xfrm>
        </p:spPr>
        <p:txBody>
          <a:bodyPr/>
          <a:lstStyle/>
          <a:p>
            <a:r>
              <a:rPr lang="en-US" dirty="0"/>
              <a:t>Start by defining a vision and value propositions for work-from-anywhere</a:t>
            </a:r>
            <a:endParaRPr lang="en-CA" dirty="0"/>
          </a:p>
        </p:txBody>
      </p:sp>
      <p:sp>
        <p:nvSpPr>
          <p:cNvPr id="3" name="Text Placeholder 2">
            <a:extLst>
              <a:ext uri="{FF2B5EF4-FFF2-40B4-BE49-F238E27FC236}">
                <a16:creationId xmlns:a16="http://schemas.microsoft.com/office/drawing/2014/main" id="{B4594EFC-2951-4133-BEE5-159BFEE38154}"/>
              </a:ext>
            </a:extLst>
          </p:cNvPr>
          <p:cNvSpPr>
            <a:spLocks noGrp="1"/>
          </p:cNvSpPr>
          <p:nvPr>
            <p:ph type="body" sz="quarter" idx="11"/>
          </p:nvPr>
        </p:nvSpPr>
        <p:spPr/>
        <p:txBody>
          <a:bodyPr/>
          <a:lstStyle/>
          <a:p>
            <a:r>
              <a:rPr lang="en-US" sz="1800" dirty="0">
                <a:solidFill>
                  <a:schemeClr val="accent1"/>
                </a:solidFill>
              </a:rPr>
              <a:t>Take a user-centric approach to ensure you </a:t>
            </a:r>
            <a:r>
              <a:rPr lang="en-US" sz="1800" i="1" dirty="0">
                <a:solidFill>
                  <a:schemeClr val="accent1"/>
                </a:solidFill>
              </a:rPr>
              <a:t>actually</a:t>
            </a:r>
            <a:r>
              <a:rPr lang="en-US" sz="1800" dirty="0">
                <a:solidFill>
                  <a:schemeClr val="accent1"/>
                </a:solidFill>
              </a:rPr>
              <a:t> empower people</a:t>
            </a:r>
            <a:endParaRPr lang="en-CA" sz="1800" dirty="0">
              <a:solidFill>
                <a:schemeClr val="accent1"/>
              </a:solidFill>
            </a:endParaRPr>
          </a:p>
        </p:txBody>
      </p:sp>
      <p:sp>
        <p:nvSpPr>
          <p:cNvPr id="5" name="Text Placeholder 4">
            <a:extLst>
              <a:ext uri="{FF2B5EF4-FFF2-40B4-BE49-F238E27FC236}">
                <a16:creationId xmlns:a16="http://schemas.microsoft.com/office/drawing/2014/main" id="{63DB8B48-07AF-4701-AC2E-CB5611CF7A8E}"/>
              </a:ext>
            </a:extLst>
          </p:cNvPr>
          <p:cNvSpPr>
            <a:spLocks noGrp="1"/>
          </p:cNvSpPr>
          <p:nvPr>
            <p:ph type="body" sz="quarter" idx="14"/>
          </p:nvPr>
        </p:nvSpPr>
        <p:spPr/>
        <p:txBody>
          <a:bodyPr/>
          <a:lstStyle/>
          <a:p>
            <a:pPr marL="0" indent="0">
              <a:lnSpc>
                <a:spcPts val="1800"/>
              </a:lnSpc>
              <a:spcBef>
                <a:spcPts val="800"/>
              </a:spcBef>
              <a:buNone/>
            </a:pPr>
            <a:r>
              <a:rPr lang="en-US" b="1" dirty="0">
                <a:latin typeface="Roboto Condensed Light" panose="02000000000000000000" pitchFamily="2" charset="0"/>
                <a:ea typeface="Roboto Condensed Light" panose="02000000000000000000" pitchFamily="2" charset="0"/>
              </a:rPr>
              <a:t>Start by crafting a vision statement, a mission statement, and guiding principles.</a:t>
            </a:r>
            <a:r>
              <a:rPr lang="en-US" b="1" dirty="0"/>
              <a:t> </a:t>
            </a:r>
            <a:r>
              <a:rPr lang="en-US" dirty="0"/>
              <a:t>This vision statement, mission statement, and guiding principles will be for your work-from-anywhere capabilities and project team.</a:t>
            </a:r>
            <a:endParaRPr lang="en-US" b="1" dirty="0">
              <a:latin typeface="Roboto Condensed Light" panose="02000000000000000000" pitchFamily="2" charset="0"/>
              <a:ea typeface="Roboto Condensed Light" panose="02000000000000000000" pitchFamily="2" charset="0"/>
            </a:endParaRPr>
          </a:p>
          <a:p>
            <a:pPr marL="0" indent="0">
              <a:lnSpc>
                <a:spcPts val="1800"/>
              </a:lnSpc>
              <a:spcBef>
                <a:spcPts val="800"/>
              </a:spcBef>
              <a:buNone/>
            </a:pPr>
            <a:r>
              <a:rPr lang="en-US" b="1" dirty="0">
                <a:latin typeface="Roboto Condensed Light" panose="02000000000000000000" pitchFamily="2" charset="0"/>
                <a:ea typeface="Roboto Condensed Light" panose="02000000000000000000" pitchFamily="2" charset="0"/>
              </a:rPr>
              <a:t>Next, perform a value proposition design activity. </a:t>
            </a:r>
            <a:r>
              <a:rPr lang="en-US" dirty="0">
                <a:latin typeface="Roboto Condensed Light" panose="02000000000000000000" pitchFamily="2" charset="0"/>
                <a:ea typeface="Roboto Condensed Light" panose="02000000000000000000" pitchFamily="2" charset="0"/>
              </a:rPr>
              <a:t>This activity is rooted in the jobs performed by the end user, and the challenges they face. Taking this approach will allow you to:</a:t>
            </a:r>
          </a:p>
          <a:p>
            <a:pPr marL="285750" indent="-285750">
              <a:lnSpc>
                <a:spcPts val="1800"/>
              </a:lnSpc>
              <a:spcBef>
                <a:spcPts val="800"/>
              </a:spcBef>
              <a:buFont typeface="Arial" panose="020B0604020202020204" pitchFamily="34" charset="0"/>
              <a:buChar char="•"/>
            </a:pPr>
            <a:r>
              <a:rPr lang="en-US" b="1" dirty="0">
                <a:ea typeface="Roboto Condensed Light" panose="02000000000000000000" pitchFamily="2" charset="0"/>
              </a:rPr>
              <a:t>Better prioritize work. </a:t>
            </a:r>
            <a:r>
              <a:rPr lang="en-US" dirty="0">
                <a:ea typeface="Roboto Condensed Light" panose="02000000000000000000" pitchFamily="2" charset="0"/>
              </a:rPr>
              <a:t>Start with work that will be more valuable to users.</a:t>
            </a:r>
          </a:p>
          <a:p>
            <a:pPr marL="285750" indent="-285750">
              <a:lnSpc>
                <a:spcPts val="1800"/>
              </a:lnSpc>
              <a:spcBef>
                <a:spcPts val="800"/>
              </a:spcBef>
              <a:buFont typeface="Arial" panose="020B0604020202020204" pitchFamily="34" charset="0"/>
              <a:buChar char="•"/>
            </a:pPr>
            <a:r>
              <a:rPr lang="en-US" b="1" dirty="0">
                <a:ea typeface="Roboto Condensed Light" panose="02000000000000000000" pitchFamily="2" charset="0"/>
              </a:rPr>
              <a:t>Solicit better requirements.</a:t>
            </a:r>
            <a:r>
              <a:rPr lang="en-US" dirty="0">
                <a:ea typeface="Roboto Condensed Light" panose="02000000000000000000" pitchFamily="2" charset="0"/>
              </a:rPr>
              <a:t> Your focus on how the user works will help you more effectively gather requirements from them.</a:t>
            </a:r>
          </a:p>
          <a:p>
            <a:pPr marL="285750" indent="-285750">
              <a:lnSpc>
                <a:spcPts val="1800"/>
              </a:lnSpc>
              <a:spcBef>
                <a:spcPts val="800"/>
              </a:spcBef>
              <a:buFont typeface="Arial" panose="020B0604020202020204" pitchFamily="34" charset="0"/>
              <a:buChar char="•"/>
            </a:pPr>
            <a:r>
              <a:rPr lang="en-US" b="1" dirty="0">
                <a:ea typeface="Roboto Condensed Light" panose="02000000000000000000" pitchFamily="2" charset="0"/>
              </a:rPr>
              <a:t>More effectively communicate successes. </a:t>
            </a:r>
            <a:r>
              <a:rPr lang="en-US" dirty="0">
                <a:ea typeface="Roboto Condensed Light" panose="02000000000000000000" pitchFamily="2" charset="0"/>
              </a:rPr>
              <a:t>When you successfully implement a system, you will already understand how that system directly empowers the business.</a:t>
            </a:r>
          </a:p>
          <a:p>
            <a:pPr marL="285750" indent="-285750">
              <a:lnSpc>
                <a:spcPts val="1800"/>
              </a:lnSpc>
              <a:spcBef>
                <a:spcPts val="800"/>
              </a:spcBef>
              <a:buFont typeface="Arial" panose="020B0604020202020204" pitchFamily="34" charset="0"/>
              <a:buChar char="•"/>
            </a:pPr>
            <a:r>
              <a:rPr lang="en-US" b="1" dirty="0">
                <a:ea typeface="Roboto Condensed Light" panose="02000000000000000000" pitchFamily="2" charset="0"/>
              </a:rPr>
              <a:t>Generate insights. </a:t>
            </a:r>
            <a:r>
              <a:rPr lang="en-US" dirty="0">
                <a:ea typeface="Roboto Condensed Light" panose="02000000000000000000" pitchFamily="2" charset="0"/>
              </a:rPr>
              <a:t>Root cause analysis is easier to perform when you understand how the tool is being used.</a:t>
            </a:r>
          </a:p>
        </p:txBody>
      </p:sp>
      <p:grpSp>
        <p:nvGrpSpPr>
          <p:cNvPr id="7" name="Group 6">
            <a:extLst>
              <a:ext uri="{FF2B5EF4-FFF2-40B4-BE49-F238E27FC236}">
                <a16:creationId xmlns:a16="http://schemas.microsoft.com/office/drawing/2014/main" id="{6298D8A9-1BAF-470F-8D76-949768044553}"/>
              </a:ext>
            </a:extLst>
          </p:cNvPr>
          <p:cNvGrpSpPr/>
          <p:nvPr/>
        </p:nvGrpSpPr>
        <p:grpSpPr>
          <a:xfrm>
            <a:off x="5243286" y="5737821"/>
            <a:ext cx="6526087" cy="468000"/>
            <a:chOff x="7805786" y="5818231"/>
            <a:chExt cx="6526087" cy="468000"/>
          </a:xfrm>
        </p:grpSpPr>
        <p:sp>
          <p:nvSpPr>
            <p:cNvPr id="8" name="Rectangle 7">
              <a:hlinkClick r:id="rId2"/>
              <a:extLst>
                <a:ext uri="{FF2B5EF4-FFF2-40B4-BE49-F238E27FC236}">
                  <a16:creationId xmlns:a16="http://schemas.microsoft.com/office/drawing/2014/main" id="{9F079CA8-D084-4F16-97C6-811332804C91}"/>
                </a:ext>
              </a:extLst>
            </p:cNvPr>
            <p:cNvSpPr/>
            <p:nvPr/>
          </p:nvSpPr>
          <p:spPr>
            <a:xfrm>
              <a:off x="8271546" y="5818231"/>
              <a:ext cx="6060327" cy="468000"/>
            </a:xfrm>
            <a:prstGeom prst="rect">
              <a:avLst/>
            </a:prstGeom>
            <a:solidFill>
              <a:srgbClr val="5D339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chemeClr val="bg1"/>
                  </a:solidFill>
                  <a:latin typeface="Exo" panose="02000503000000000000" pitchFamily="2" charset="77"/>
                </a:rPr>
                <a:t>For additional information see</a:t>
              </a:r>
              <a:r>
                <a:rPr lang="en-US" sz="1200" b="1" i="1" dirty="0">
                  <a:solidFill>
                    <a:schemeClr val="bg1"/>
                  </a:solidFill>
                  <a:latin typeface="Exo" panose="02000503000000000000" pitchFamily="2" charset="77"/>
                </a:rPr>
                <a:t> </a:t>
              </a:r>
              <a:r>
                <a:rPr lang="en-US" sz="1200" dirty="0">
                  <a:solidFill>
                    <a:schemeClr val="bg1"/>
                  </a:solidFill>
                  <a:latin typeface="Exo" panose="02000503000000000000" pitchFamily="2" charset="77"/>
                </a:rPr>
                <a:t>Phase 1 of </a:t>
              </a:r>
              <a:r>
                <a:rPr lang="en-US" sz="1200" b="1" i="1" dirty="0">
                  <a:solidFill>
                    <a:schemeClr val="bg1"/>
                  </a:solidFill>
                  <a:latin typeface="Exo" panose="02000503000000000000" pitchFamily="2" charset="77"/>
                </a:rPr>
                <a:t>Create a Work-From-Anywhere Strategy</a:t>
              </a:r>
              <a:endParaRPr lang="en-US" sz="1200" dirty="0">
                <a:solidFill>
                  <a:schemeClr val="bg1"/>
                </a:solidFill>
                <a:latin typeface="Exo" panose="02000503000000000000" pitchFamily="2" charset="77"/>
              </a:endParaRPr>
            </a:p>
          </p:txBody>
        </p:sp>
        <p:sp>
          <p:nvSpPr>
            <p:cNvPr id="9" name="Rectangle 8">
              <a:extLst>
                <a:ext uri="{FF2B5EF4-FFF2-40B4-BE49-F238E27FC236}">
                  <a16:creationId xmlns:a16="http://schemas.microsoft.com/office/drawing/2014/main" id="{9EA26C8F-F879-41DF-B1B5-5D37EAD09159}"/>
                </a:ext>
              </a:extLst>
            </p:cNvPr>
            <p:cNvSpPr>
              <a:spLocks noChangeAspect="1"/>
            </p:cNvSpPr>
            <p:nvPr/>
          </p:nvSpPr>
          <p:spPr>
            <a:xfrm>
              <a:off x="7805786" y="5818231"/>
              <a:ext cx="468000" cy="46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pic>
          <p:nvPicPr>
            <p:cNvPr id="10" name="Picture 9">
              <a:extLst>
                <a:ext uri="{FF2B5EF4-FFF2-40B4-BE49-F238E27FC236}">
                  <a16:creationId xmlns:a16="http://schemas.microsoft.com/office/drawing/2014/main" id="{F40BE741-E12E-4EBA-B4BD-0BA08229BA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9345" y="5922500"/>
              <a:ext cx="260883" cy="260884"/>
            </a:xfrm>
            <a:prstGeom prst="rect">
              <a:avLst/>
            </a:prstGeom>
          </p:spPr>
        </p:pic>
      </p:grpSp>
      <p:grpSp>
        <p:nvGrpSpPr>
          <p:cNvPr id="11" name="Group 10">
            <a:extLst>
              <a:ext uri="{FF2B5EF4-FFF2-40B4-BE49-F238E27FC236}">
                <a16:creationId xmlns:a16="http://schemas.microsoft.com/office/drawing/2014/main" id="{9D40EC43-2B1A-4F92-9005-FAC0349C44E1}"/>
              </a:ext>
            </a:extLst>
          </p:cNvPr>
          <p:cNvGrpSpPr/>
          <p:nvPr/>
        </p:nvGrpSpPr>
        <p:grpSpPr>
          <a:xfrm>
            <a:off x="367657" y="5726762"/>
            <a:ext cx="4332283" cy="468002"/>
            <a:chOff x="373530" y="5988358"/>
            <a:chExt cx="4332283" cy="468002"/>
          </a:xfrm>
        </p:grpSpPr>
        <p:sp>
          <p:nvSpPr>
            <p:cNvPr id="12" name="Rectangle 11">
              <a:hlinkClick r:id="rId4"/>
              <a:extLst>
                <a:ext uri="{FF2B5EF4-FFF2-40B4-BE49-F238E27FC236}">
                  <a16:creationId xmlns:a16="http://schemas.microsoft.com/office/drawing/2014/main" id="{A2AEF563-7081-4763-8B21-CEA6C098E6F0}"/>
                </a:ext>
              </a:extLst>
            </p:cNvPr>
            <p:cNvSpPr/>
            <p:nvPr/>
          </p:nvSpPr>
          <p:spPr>
            <a:xfrm>
              <a:off x="840985" y="5988358"/>
              <a:ext cx="3864828" cy="468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Exo" panose="02000503000000000000" pitchFamily="2" charset="77"/>
                </a:rPr>
                <a:t>Download a sample work-from-anywhere value proposition diagram and template</a:t>
              </a:r>
            </a:p>
          </p:txBody>
        </p:sp>
        <p:sp>
          <p:nvSpPr>
            <p:cNvPr id="13" name="Rectangle 12">
              <a:extLst>
                <a:ext uri="{FF2B5EF4-FFF2-40B4-BE49-F238E27FC236}">
                  <a16:creationId xmlns:a16="http://schemas.microsoft.com/office/drawing/2014/main" id="{1187DB5B-2C1A-4A42-925C-A9C76CD77644}"/>
                </a:ext>
              </a:extLst>
            </p:cNvPr>
            <p:cNvSpPr>
              <a:spLocks noChangeAspect="1"/>
            </p:cNvSpPr>
            <p:nvPr/>
          </p:nvSpPr>
          <p:spPr>
            <a:xfrm>
              <a:off x="373530" y="5988360"/>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pic>
          <p:nvPicPr>
            <p:cNvPr id="14" name="Picture 13">
              <a:extLst>
                <a:ext uri="{FF2B5EF4-FFF2-40B4-BE49-F238E27FC236}">
                  <a16:creationId xmlns:a16="http://schemas.microsoft.com/office/drawing/2014/main" id="{8ACD338F-977C-4A93-9E2C-D10CB6A38A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2624" y="6089183"/>
              <a:ext cx="260883" cy="260884"/>
            </a:xfrm>
            <a:prstGeom prst="rect">
              <a:avLst/>
            </a:prstGeom>
          </p:spPr>
        </p:pic>
      </p:grpSp>
      <p:grpSp>
        <p:nvGrpSpPr>
          <p:cNvPr id="15" name="Group 14">
            <a:extLst>
              <a:ext uri="{FF2B5EF4-FFF2-40B4-BE49-F238E27FC236}">
                <a16:creationId xmlns:a16="http://schemas.microsoft.com/office/drawing/2014/main" id="{49212A07-58E0-40DF-8919-5A3769940A34}"/>
              </a:ext>
            </a:extLst>
          </p:cNvPr>
          <p:cNvGrpSpPr/>
          <p:nvPr/>
        </p:nvGrpSpPr>
        <p:grpSpPr>
          <a:xfrm>
            <a:off x="670522" y="2446127"/>
            <a:ext cx="3624641" cy="2969282"/>
            <a:chOff x="6523184" y="2449933"/>
            <a:chExt cx="1430704" cy="1172024"/>
          </a:xfrm>
        </p:grpSpPr>
        <p:pic>
          <p:nvPicPr>
            <p:cNvPr id="16" name="Picture 15" descr="Table&#10;&#10;Description automatically generated with low confidence">
              <a:extLst>
                <a:ext uri="{FF2B5EF4-FFF2-40B4-BE49-F238E27FC236}">
                  <a16:creationId xmlns:a16="http://schemas.microsoft.com/office/drawing/2014/main" id="{7C632A0C-0006-4589-8A72-1D95F4807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0255" y="2523110"/>
              <a:ext cx="1033633" cy="775023"/>
            </a:xfrm>
            <a:prstGeom prst="rect">
              <a:avLst/>
            </a:prstGeom>
            <a:ln>
              <a:solidFill>
                <a:schemeClr val="tx1"/>
              </a:solidFill>
            </a:ln>
          </p:spPr>
        </p:pic>
        <p:pic>
          <p:nvPicPr>
            <p:cNvPr id="17" name="Picture 16" descr="Text&#10;&#10;Description automatically generated">
              <a:extLst>
                <a:ext uri="{FF2B5EF4-FFF2-40B4-BE49-F238E27FC236}">
                  <a16:creationId xmlns:a16="http://schemas.microsoft.com/office/drawing/2014/main" id="{C11E4A03-8F3A-4D1E-8672-689FCA294E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3184" y="2449933"/>
              <a:ext cx="1033633" cy="775023"/>
            </a:xfrm>
            <a:prstGeom prst="rect">
              <a:avLst/>
            </a:prstGeom>
            <a:ln>
              <a:solidFill>
                <a:schemeClr val="tx1"/>
              </a:solidFill>
            </a:ln>
          </p:spPr>
        </p:pic>
        <p:pic>
          <p:nvPicPr>
            <p:cNvPr id="18" name="Picture 17" descr="Text&#10;&#10;Description automatically generated with medium confidence">
              <a:extLst>
                <a:ext uri="{FF2B5EF4-FFF2-40B4-BE49-F238E27FC236}">
                  <a16:creationId xmlns:a16="http://schemas.microsoft.com/office/drawing/2014/main" id="{487199B3-E053-4998-9555-82470606D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1063" y="2846934"/>
              <a:ext cx="1033633" cy="775023"/>
            </a:xfrm>
            <a:prstGeom prst="rect">
              <a:avLst/>
            </a:prstGeom>
            <a:ln>
              <a:solidFill>
                <a:schemeClr val="tx1"/>
              </a:solidFill>
            </a:ln>
          </p:spPr>
        </p:pic>
      </p:grpSp>
    </p:spTree>
    <p:extLst>
      <p:ext uri="{BB962C8B-B14F-4D97-AF65-F5344CB8AC3E}">
        <p14:creationId xmlns:p14="http://schemas.microsoft.com/office/powerpoint/2010/main" val="289434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A68C2D5-3393-461F-BA04-4894F8982BA5}"/>
              </a:ext>
            </a:extLst>
          </p:cNvPr>
          <p:cNvSpPr>
            <a:spLocks noGrp="1"/>
          </p:cNvSpPr>
          <p:nvPr>
            <p:ph type="body" sz="quarter" idx="11"/>
          </p:nvPr>
        </p:nvSpPr>
        <p:spPr>
          <a:xfrm>
            <a:off x="374650" y="1649413"/>
            <a:ext cx="6114927" cy="455612"/>
          </a:xfrm>
        </p:spPr>
        <p:txBody>
          <a:bodyPr/>
          <a:lstStyle/>
          <a:p>
            <a:r>
              <a:rPr lang="en-US" dirty="0"/>
              <a:t>Assess your work-from-anywhere capabilities</a:t>
            </a:r>
          </a:p>
        </p:txBody>
      </p:sp>
      <p:sp>
        <p:nvSpPr>
          <p:cNvPr id="11" name="Text Placeholder 10">
            <a:extLst>
              <a:ext uri="{FF2B5EF4-FFF2-40B4-BE49-F238E27FC236}">
                <a16:creationId xmlns:a16="http://schemas.microsoft.com/office/drawing/2014/main" id="{A97CD0ED-AAB4-4F91-887F-7F79EDB06812}"/>
              </a:ext>
            </a:extLst>
          </p:cNvPr>
          <p:cNvSpPr>
            <a:spLocks noGrp="1"/>
          </p:cNvSpPr>
          <p:nvPr>
            <p:ph type="body" sz="quarter" idx="13"/>
          </p:nvPr>
        </p:nvSpPr>
        <p:spPr>
          <a:xfrm>
            <a:off x="384175" y="2035175"/>
            <a:ext cx="5434942" cy="473075"/>
          </a:xfrm>
        </p:spPr>
        <p:txBody>
          <a:bodyPr/>
          <a:lstStyle/>
          <a:p>
            <a:r>
              <a:rPr lang="en-US" dirty="0">
                <a:solidFill>
                  <a:schemeClr val="accent4"/>
                </a:solidFill>
              </a:rPr>
              <a:t>The assessment goes beyond Infrastructure &amp; Operations to include all aspects of the Work-From-Anywhere framework</a:t>
            </a:r>
          </a:p>
        </p:txBody>
      </p:sp>
      <p:sp>
        <p:nvSpPr>
          <p:cNvPr id="9" name="Title 8">
            <a:extLst>
              <a:ext uri="{FF2B5EF4-FFF2-40B4-BE49-F238E27FC236}">
                <a16:creationId xmlns:a16="http://schemas.microsoft.com/office/drawing/2014/main" id="{828BA48E-E31D-4339-8241-D1F625678DB9}"/>
              </a:ext>
            </a:extLst>
          </p:cNvPr>
          <p:cNvSpPr>
            <a:spLocks noGrp="1"/>
          </p:cNvSpPr>
          <p:nvPr>
            <p:ph type="title"/>
          </p:nvPr>
        </p:nvSpPr>
        <p:spPr>
          <a:xfrm>
            <a:off x="354013" y="530225"/>
            <a:ext cx="6135564" cy="1130300"/>
          </a:xfrm>
        </p:spPr>
        <p:txBody>
          <a:bodyPr/>
          <a:lstStyle/>
          <a:p>
            <a:r>
              <a:rPr lang="en-US" dirty="0"/>
              <a:t>Identify where you’re starting from</a:t>
            </a:r>
            <a:endParaRPr lang="en-CA" dirty="0"/>
          </a:p>
        </p:txBody>
      </p:sp>
      <p:sp>
        <p:nvSpPr>
          <p:cNvPr id="12" name="Text Placeholder 11">
            <a:extLst>
              <a:ext uri="{FF2B5EF4-FFF2-40B4-BE49-F238E27FC236}">
                <a16:creationId xmlns:a16="http://schemas.microsoft.com/office/drawing/2014/main" id="{94B49276-C6EE-473F-8E66-3C55212BC834}"/>
              </a:ext>
            </a:extLst>
          </p:cNvPr>
          <p:cNvSpPr>
            <a:spLocks noGrp="1"/>
          </p:cNvSpPr>
          <p:nvPr>
            <p:ph type="body" sz="quarter" idx="33"/>
          </p:nvPr>
        </p:nvSpPr>
        <p:spPr>
          <a:xfrm>
            <a:off x="371475" y="3042021"/>
            <a:ext cx="5689600" cy="2744787"/>
          </a:xfrm>
        </p:spPr>
        <p:txBody>
          <a:bodyPr/>
          <a:lstStyle/>
          <a:p>
            <a:r>
              <a:rPr lang="en-US" dirty="0"/>
              <a:t>Complete the questionnaire on Tab 2.</a:t>
            </a:r>
          </a:p>
          <a:p>
            <a:r>
              <a:rPr lang="en-US" dirty="0"/>
              <a:t>Schedule an analyst call to discuss the results of the assessment.</a:t>
            </a:r>
          </a:p>
          <a:p>
            <a:r>
              <a:rPr lang="en-US" dirty="0"/>
              <a:t>Copy the results into your Work-From-Anywhere Strategy in Part 2 “Current State Assessment.”</a:t>
            </a:r>
          </a:p>
          <a:p>
            <a:pPr lvl="1"/>
            <a:r>
              <a:rPr lang="en-US" dirty="0"/>
              <a:t>Copy the capability rating visual, definition, domain scores, and suggested focus areas onto one page.</a:t>
            </a:r>
          </a:p>
          <a:p>
            <a:pPr lvl="1"/>
            <a:r>
              <a:rPr lang="en-US" dirty="0"/>
              <a:t>copy the scores by capability area onto a second page.</a:t>
            </a:r>
          </a:p>
          <a:p>
            <a:r>
              <a:rPr lang="en-US" dirty="0"/>
              <a:t>The most important capabilities for work-from-anywhere for each capability level are on the left-hand side. Prioritize these items for short-term improvement.</a:t>
            </a:r>
          </a:p>
          <a:p>
            <a:endParaRPr lang="en-CA" dirty="0"/>
          </a:p>
        </p:txBody>
      </p:sp>
      <p:grpSp>
        <p:nvGrpSpPr>
          <p:cNvPr id="13" name="Group 12">
            <a:extLst>
              <a:ext uri="{FF2B5EF4-FFF2-40B4-BE49-F238E27FC236}">
                <a16:creationId xmlns:a16="http://schemas.microsoft.com/office/drawing/2014/main" id="{E3579A48-D82F-4766-BCDB-063E3B02E455}"/>
              </a:ext>
            </a:extLst>
          </p:cNvPr>
          <p:cNvGrpSpPr/>
          <p:nvPr/>
        </p:nvGrpSpPr>
        <p:grpSpPr>
          <a:xfrm>
            <a:off x="383858" y="6138177"/>
            <a:ext cx="5435259" cy="468002"/>
            <a:chOff x="469425" y="5628818"/>
            <a:chExt cx="6434048" cy="554002"/>
          </a:xfrm>
        </p:grpSpPr>
        <p:sp>
          <p:nvSpPr>
            <p:cNvPr id="14" name="Rectangle 13">
              <a:hlinkClick r:id="rId2"/>
              <a:extLst>
                <a:ext uri="{FF2B5EF4-FFF2-40B4-BE49-F238E27FC236}">
                  <a16:creationId xmlns:a16="http://schemas.microsoft.com/office/drawing/2014/main" id="{512AC9B9-FE7C-4A79-A341-07AD053C47B5}"/>
                </a:ext>
              </a:extLst>
            </p:cNvPr>
            <p:cNvSpPr/>
            <p:nvPr/>
          </p:nvSpPr>
          <p:spPr>
            <a:xfrm>
              <a:off x="1022782" y="5628818"/>
              <a:ext cx="5880691" cy="554000"/>
            </a:xfrm>
            <a:prstGeom prst="rect">
              <a:avLst/>
            </a:prstGeom>
            <a:solidFill>
              <a:srgbClr val="299D47"/>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rIns="228600" rtlCol="0" anchor="ctr"/>
            <a:lstStyle/>
            <a:p>
              <a:r>
                <a:rPr lang="en-US" sz="1200" dirty="0">
                  <a:solidFill>
                    <a:schemeClr val="bg1"/>
                  </a:solidFill>
                  <a:latin typeface="Exo" panose="02000503000000000000" pitchFamily="2" charset="77"/>
                </a:rPr>
                <a:t>Download the </a:t>
              </a:r>
              <a:r>
                <a:rPr lang="en-US" sz="1200" i="1" dirty="0">
                  <a:solidFill>
                    <a:schemeClr val="bg1"/>
                  </a:solidFill>
                  <a:latin typeface="Exo" panose="02000503000000000000" pitchFamily="2" charset="77"/>
                </a:rPr>
                <a:t>Work-From-Anywhere Capability Assessment</a:t>
              </a:r>
            </a:p>
          </p:txBody>
        </p:sp>
        <p:sp>
          <p:nvSpPr>
            <p:cNvPr id="15" name="Rectangle 14">
              <a:extLst>
                <a:ext uri="{FF2B5EF4-FFF2-40B4-BE49-F238E27FC236}">
                  <a16:creationId xmlns:a16="http://schemas.microsoft.com/office/drawing/2014/main" id="{6A04EE7D-3470-41E2-B411-C0C89E820254}"/>
                </a:ext>
              </a:extLst>
            </p:cNvPr>
            <p:cNvSpPr>
              <a:spLocks noChangeAspect="1"/>
            </p:cNvSpPr>
            <p:nvPr/>
          </p:nvSpPr>
          <p:spPr>
            <a:xfrm>
              <a:off x="469425" y="5628820"/>
              <a:ext cx="554000" cy="55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pic>
          <p:nvPicPr>
            <p:cNvPr id="16" name="Picture 15">
              <a:extLst>
                <a:ext uri="{FF2B5EF4-FFF2-40B4-BE49-F238E27FC236}">
                  <a16:creationId xmlns:a16="http://schemas.microsoft.com/office/drawing/2014/main" id="{DB570B2A-AA82-490C-99A7-0BD148BAE7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98566" y="5748170"/>
              <a:ext cx="308823" cy="308824"/>
            </a:xfrm>
            <a:prstGeom prst="rect">
              <a:avLst/>
            </a:prstGeom>
          </p:spPr>
        </p:pic>
      </p:grpSp>
      <p:pic>
        <p:nvPicPr>
          <p:cNvPr id="17" name="Picture 16">
            <a:extLst>
              <a:ext uri="{FF2B5EF4-FFF2-40B4-BE49-F238E27FC236}">
                <a16:creationId xmlns:a16="http://schemas.microsoft.com/office/drawing/2014/main" id="{8F4178D5-161D-4AEB-8628-8CF60C495CA1}"/>
              </a:ext>
            </a:extLst>
          </p:cNvPr>
          <p:cNvPicPr>
            <a:picLocks noChangeAspect="1"/>
          </p:cNvPicPr>
          <p:nvPr/>
        </p:nvPicPr>
        <p:blipFill>
          <a:blip r:embed="rId4"/>
          <a:stretch>
            <a:fillRect/>
          </a:stretch>
        </p:blipFill>
        <p:spPr>
          <a:xfrm>
            <a:off x="7529784" y="938280"/>
            <a:ext cx="4495211" cy="2806052"/>
          </a:xfrm>
          <a:prstGeom prst="rect">
            <a:avLst/>
          </a:prstGeom>
          <a:ln>
            <a:solidFill>
              <a:schemeClr val="tx1"/>
            </a:solidFill>
          </a:ln>
        </p:spPr>
      </p:pic>
      <p:pic>
        <p:nvPicPr>
          <p:cNvPr id="18" name="Picture 17">
            <a:extLst>
              <a:ext uri="{FF2B5EF4-FFF2-40B4-BE49-F238E27FC236}">
                <a16:creationId xmlns:a16="http://schemas.microsoft.com/office/drawing/2014/main" id="{D6DF9AEC-F50E-47AB-B715-0B825F7F380F}"/>
              </a:ext>
            </a:extLst>
          </p:cNvPr>
          <p:cNvPicPr>
            <a:picLocks noChangeAspect="1"/>
          </p:cNvPicPr>
          <p:nvPr/>
        </p:nvPicPr>
        <p:blipFill>
          <a:blip r:embed="rId5"/>
          <a:stretch>
            <a:fillRect/>
          </a:stretch>
        </p:blipFill>
        <p:spPr>
          <a:xfrm>
            <a:off x="6266569" y="2131978"/>
            <a:ext cx="3712835" cy="3654830"/>
          </a:xfrm>
          <a:prstGeom prst="rect">
            <a:avLst/>
          </a:prstGeom>
          <a:solidFill>
            <a:srgbClr val="FFFFFF"/>
          </a:solidFill>
          <a:ln>
            <a:solidFill>
              <a:schemeClr val="tx1"/>
            </a:solidFill>
          </a:ln>
        </p:spPr>
      </p:pic>
      <p:pic>
        <p:nvPicPr>
          <p:cNvPr id="19" name="Picture 18">
            <a:extLst>
              <a:ext uri="{FF2B5EF4-FFF2-40B4-BE49-F238E27FC236}">
                <a16:creationId xmlns:a16="http://schemas.microsoft.com/office/drawing/2014/main" id="{11F62D6C-F760-4968-9B9B-1A303B48F1E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78282" y="3214237"/>
            <a:ext cx="5141218" cy="3102665"/>
          </a:xfrm>
          <a:prstGeom prst="rect">
            <a:avLst/>
          </a:prstGeom>
          <a:solidFill>
            <a:srgbClr val="FFFFFF"/>
          </a:solidFill>
          <a:ln>
            <a:solidFill>
              <a:schemeClr val="tx1"/>
            </a:solidFill>
          </a:ln>
        </p:spPr>
      </p:pic>
    </p:spTree>
    <p:extLst>
      <p:ext uri="{BB962C8B-B14F-4D97-AF65-F5344CB8AC3E}">
        <p14:creationId xmlns:p14="http://schemas.microsoft.com/office/powerpoint/2010/main" val="1013797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397345" y="2240472"/>
            <a:ext cx="5686987" cy="456696"/>
          </a:xfrm>
        </p:spPr>
        <p:txBody>
          <a:bodyPr/>
          <a:lstStyle/>
          <a:p>
            <a:pPr>
              <a:lnSpc>
                <a:spcPct val="100000"/>
              </a:lnSpc>
            </a:pPr>
            <a:r>
              <a:rPr lang="en-US" sz="1800" dirty="0">
                <a:solidFill>
                  <a:srgbClr val="000000"/>
                </a:solidFill>
              </a:rPr>
              <a:t>Use these deliverables as inputs into your work-from-anywhere strategy</a:t>
            </a: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377363" y="530021"/>
            <a:ext cx="7017736" cy="1130188"/>
          </a:xfrm>
        </p:spPr>
        <p:txBody>
          <a:bodyPr/>
          <a:lstStyle/>
          <a:p>
            <a:r>
              <a:rPr lang="en-US" dirty="0"/>
              <a:t>Use this blueprint to go deeper with your work-from-anywhere strategy</a:t>
            </a:r>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8789061" y="641075"/>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sp>
        <p:nvSpPr>
          <p:cNvPr id="44" name="Rectangle 43">
            <a:extLst>
              <a:ext uri="{FF2B5EF4-FFF2-40B4-BE49-F238E27FC236}">
                <a16:creationId xmlns:a16="http://schemas.microsoft.com/office/drawing/2014/main" id="{53A3173A-7D06-4274-9A56-B394DF531DA6}"/>
              </a:ext>
            </a:extLst>
          </p:cNvPr>
          <p:cNvSpPr/>
          <p:nvPr/>
        </p:nvSpPr>
        <p:spPr>
          <a:xfrm>
            <a:off x="8663772" y="2697168"/>
            <a:ext cx="3152453" cy="954107"/>
          </a:xfrm>
          <a:prstGeom prst="rect">
            <a:avLst/>
          </a:prstGeom>
        </p:spPr>
        <p:txBody>
          <a:bodyPr wrap="square">
            <a:spAutoFit/>
          </a:bodyPr>
          <a:lstStyle/>
          <a:p>
            <a:pPr defTabSz="554437"/>
            <a:r>
              <a:rPr lang="en-US" sz="1400" dirty="0">
                <a:solidFill>
                  <a:srgbClr val="FFFFFF"/>
                </a:solidFill>
                <a:latin typeface="Montserrat" panose="00000500000000000000" pitchFamily="2" charset="0"/>
              </a:rPr>
              <a:t>This strategy template will help you quickly build an effective approach to improving remote work.</a:t>
            </a:r>
            <a:endParaRPr lang="en-CA" sz="1400" dirty="0">
              <a:solidFill>
                <a:srgbClr val="FFFFFF"/>
              </a:solidFill>
              <a:latin typeface="Montserrat" panose="00000500000000000000" pitchFamily="2" charset="0"/>
            </a:endParaRPr>
          </a:p>
        </p:txBody>
      </p:sp>
      <p:pic>
        <p:nvPicPr>
          <p:cNvPr id="45" name="Picture 44">
            <a:extLst>
              <a:ext uri="{FF2B5EF4-FFF2-40B4-BE49-F238E27FC236}">
                <a16:creationId xmlns:a16="http://schemas.microsoft.com/office/drawing/2014/main" id="{1E68FE6C-807F-448C-AE6E-61FAA11AF0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8481" y="1234303"/>
            <a:ext cx="634917" cy="634917"/>
          </a:xfrm>
          <a:prstGeom prst="rect">
            <a:avLst/>
          </a:prstGeom>
        </p:spPr>
      </p:pic>
      <p:sp>
        <p:nvSpPr>
          <p:cNvPr id="46" name="TextBox 45">
            <a:extLst>
              <a:ext uri="{FF2B5EF4-FFF2-40B4-BE49-F238E27FC236}">
                <a16:creationId xmlns:a16="http://schemas.microsoft.com/office/drawing/2014/main" id="{D99F9D80-D57B-4DAF-B285-09BA232E709C}"/>
              </a:ext>
            </a:extLst>
          </p:cNvPr>
          <p:cNvSpPr txBox="1"/>
          <p:nvPr/>
        </p:nvSpPr>
        <p:spPr>
          <a:xfrm>
            <a:off x="8541128" y="1931839"/>
            <a:ext cx="3209624" cy="553998"/>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Work-From-Anywhere Strategy Template</a:t>
            </a:r>
          </a:p>
        </p:txBody>
      </p:sp>
      <p:pic>
        <p:nvPicPr>
          <p:cNvPr id="48" name="Picture 47" descr="Table&#10;&#10;Description automatically generated">
            <a:extLst>
              <a:ext uri="{FF2B5EF4-FFF2-40B4-BE49-F238E27FC236}">
                <a16:creationId xmlns:a16="http://schemas.microsoft.com/office/drawing/2014/main" id="{EAEE1494-9D27-4102-905B-30B8A81164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8294" y="3819502"/>
            <a:ext cx="2392458" cy="1345758"/>
          </a:xfrm>
          <a:prstGeom prst="rect">
            <a:avLst/>
          </a:prstGeom>
        </p:spPr>
      </p:pic>
      <p:pic>
        <p:nvPicPr>
          <p:cNvPr id="49" name="Picture 48">
            <a:extLst>
              <a:ext uri="{FF2B5EF4-FFF2-40B4-BE49-F238E27FC236}">
                <a16:creationId xmlns:a16="http://schemas.microsoft.com/office/drawing/2014/main" id="{8D12743C-2647-4564-ACDC-293794F740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896806" y="4345335"/>
            <a:ext cx="2392458" cy="1345757"/>
          </a:xfrm>
          <a:prstGeom prst="rect">
            <a:avLst/>
          </a:prstGeom>
        </p:spPr>
      </p:pic>
      <p:pic>
        <p:nvPicPr>
          <p:cNvPr id="50" name="Picture 49">
            <a:extLst>
              <a:ext uri="{FF2B5EF4-FFF2-40B4-BE49-F238E27FC236}">
                <a16:creationId xmlns:a16="http://schemas.microsoft.com/office/drawing/2014/main" id="{D32973F2-F758-431D-9AE8-B78FCD4C12D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35317" y="4871167"/>
            <a:ext cx="2392458" cy="1345757"/>
          </a:xfrm>
          <a:prstGeom prst="rect">
            <a:avLst/>
          </a:prstGeom>
        </p:spPr>
      </p:pic>
      <p:sp>
        <p:nvSpPr>
          <p:cNvPr id="51" name="TextBox 50">
            <a:extLst>
              <a:ext uri="{FF2B5EF4-FFF2-40B4-BE49-F238E27FC236}">
                <a16:creationId xmlns:a16="http://schemas.microsoft.com/office/drawing/2014/main" id="{36B8EEFA-AE73-4CB2-B805-936F55E50938}"/>
              </a:ext>
            </a:extLst>
          </p:cNvPr>
          <p:cNvSpPr txBox="1"/>
          <p:nvPr/>
        </p:nvSpPr>
        <p:spPr>
          <a:xfrm>
            <a:off x="314472" y="3967954"/>
            <a:ext cx="1640944" cy="646331"/>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Sample Value Propositions</a:t>
            </a:r>
          </a:p>
        </p:txBody>
      </p:sp>
      <p:sp>
        <p:nvSpPr>
          <p:cNvPr id="52" name="Text Placeholder 7">
            <a:extLst>
              <a:ext uri="{FF2B5EF4-FFF2-40B4-BE49-F238E27FC236}">
                <a16:creationId xmlns:a16="http://schemas.microsoft.com/office/drawing/2014/main" id="{0EE76A35-6577-4C53-AF60-AF4A90FF6004}"/>
              </a:ext>
            </a:extLst>
          </p:cNvPr>
          <p:cNvSpPr txBox="1">
            <a:spLocks/>
          </p:cNvSpPr>
          <p:nvPr/>
        </p:nvSpPr>
        <p:spPr>
          <a:xfrm>
            <a:off x="390390" y="4709341"/>
            <a:ext cx="1489109"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Analyze user needs to ensure that your digital workspace provides real user value</a:t>
            </a:r>
          </a:p>
        </p:txBody>
      </p:sp>
      <p:pic>
        <p:nvPicPr>
          <p:cNvPr id="53" name="Picture 52">
            <a:extLst>
              <a:ext uri="{FF2B5EF4-FFF2-40B4-BE49-F238E27FC236}">
                <a16:creationId xmlns:a16="http://schemas.microsoft.com/office/drawing/2014/main" id="{EAFB01DB-456D-4C02-9FA9-E86DBF77F0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486" y="3289746"/>
            <a:ext cx="634917" cy="634917"/>
          </a:xfrm>
          <a:prstGeom prst="rect">
            <a:avLst/>
          </a:prstGeom>
        </p:spPr>
      </p:pic>
      <p:grpSp>
        <p:nvGrpSpPr>
          <p:cNvPr id="30" name="Group 29">
            <a:extLst>
              <a:ext uri="{FF2B5EF4-FFF2-40B4-BE49-F238E27FC236}">
                <a16:creationId xmlns:a16="http://schemas.microsoft.com/office/drawing/2014/main" id="{B559327D-BB79-43DD-9665-A16A93D89803}"/>
              </a:ext>
            </a:extLst>
          </p:cNvPr>
          <p:cNvGrpSpPr/>
          <p:nvPr/>
        </p:nvGrpSpPr>
        <p:grpSpPr>
          <a:xfrm>
            <a:off x="210912" y="5561852"/>
            <a:ext cx="3684825" cy="468000"/>
            <a:chOff x="7805786" y="5818231"/>
            <a:chExt cx="3684825" cy="468000"/>
          </a:xfrm>
        </p:grpSpPr>
        <p:sp>
          <p:nvSpPr>
            <p:cNvPr id="31" name="Rectangle 30">
              <a:hlinkClick r:id="rId7"/>
              <a:extLst>
                <a:ext uri="{FF2B5EF4-FFF2-40B4-BE49-F238E27FC236}">
                  <a16:creationId xmlns:a16="http://schemas.microsoft.com/office/drawing/2014/main" id="{7DCE0AC9-E12F-4558-ABFF-6614692FB118}"/>
                </a:ext>
              </a:extLst>
            </p:cNvPr>
            <p:cNvSpPr/>
            <p:nvPr/>
          </p:nvSpPr>
          <p:spPr>
            <a:xfrm>
              <a:off x="8271546" y="5818231"/>
              <a:ext cx="3219065" cy="468000"/>
            </a:xfrm>
            <a:prstGeom prst="rect">
              <a:avLst/>
            </a:prstGeom>
            <a:solidFill>
              <a:srgbClr val="5D339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chemeClr val="bg1"/>
                  </a:solidFill>
                  <a:latin typeface="Exo" panose="02000503000000000000" pitchFamily="2" charset="77"/>
                </a:rPr>
                <a:t>For instructions on this template, see</a:t>
              </a:r>
              <a:r>
                <a:rPr lang="en-US" sz="1200" b="1" i="1" dirty="0">
                  <a:solidFill>
                    <a:schemeClr val="bg1"/>
                  </a:solidFill>
                  <a:latin typeface="Exo" panose="02000503000000000000" pitchFamily="2" charset="77"/>
                </a:rPr>
                <a:t> Create a Work-From-Anywhere Strategy</a:t>
              </a:r>
              <a:endParaRPr lang="en-US" sz="1200" dirty="0">
                <a:solidFill>
                  <a:schemeClr val="bg1"/>
                </a:solidFill>
                <a:latin typeface="Exo" panose="02000503000000000000" pitchFamily="2" charset="77"/>
              </a:endParaRPr>
            </a:p>
          </p:txBody>
        </p:sp>
        <p:sp>
          <p:nvSpPr>
            <p:cNvPr id="32" name="Rectangle 31">
              <a:extLst>
                <a:ext uri="{FF2B5EF4-FFF2-40B4-BE49-F238E27FC236}">
                  <a16:creationId xmlns:a16="http://schemas.microsoft.com/office/drawing/2014/main" id="{763D0BBB-20A2-4871-AC64-3127C9791D5B}"/>
                </a:ext>
              </a:extLst>
            </p:cNvPr>
            <p:cNvSpPr>
              <a:spLocks noChangeAspect="1"/>
            </p:cNvSpPr>
            <p:nvPr/>
          </p:nvSpPr>
          <p:spPr>
            <a:xfrm>
              <a:off x="7805786" y="5818231"/>
              <a:ext cx="468000" cy="46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pic>
          <p:nvPicPr>
            <p:cNvPr id="33" name="Picture 32">
              <a:extLst>
                <a:ext uri="{FF2B5EF4-FFF2-40B4-BE49-F238E27FC236}">
                  <a16:creationId xmlns:a16="http://schemas.microsoft.com/office/drawing/2014/main" id="{13B87CE3-B8FB-4F9B-B75A-993D4ED66C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09345" y="5922500"/>
              <a:ext cx="260883" cy="260884"/>
            </a:xfrm>
            <a:prstGeom prst="rect">
              <a:avLst/>
            </a:prstGeom>
          </p:spPr>
        </p:pic>
      </p:grpSp>
      <p:grpSp>
        <p:nvGrpSpPr>
          <p:cNvPr id="16" name="Group 15">
            <a:extLst>
              <a:ext uri="{FF2B5EF4-FFF2-40B4-BE49-F238E27FC236}">
                <a16:creationId xmlns:a16="http://schemas.microsoft.com/office/drawing/2014/main" id="{3136E7C0-6744-4D81-BB95-56AC96A58AE0}"/>
              </a:ext>
            </a:extLst>
          </p:cNvPr>
          <p:cNvGrpSpPr/>
          <p:nvPr/>
        </p:nvGrpSpPr>
        <p:grpSpPr>
          <a:xfrm>
            <a:off x="3826771" y="2917346"/>
            <a:ext cx="3806009" cy="1864931"/>
            <a:chOff x="3826771" y="2832007"/>
            <a:chExt cx="3806009" cy="1864931"/>
          </a:xfrm>
        </p:grpSpPr>
        <p:sp>
          <p:nvSpPr>
            <p:cNvPr id="54" name="TextBox 53">
              <a:extLst>
                <a:ext uri="{FF2B5EF4-FFF2-40B4-BE49-F238E27FC236}">
                  <a16:creationId xmlns:a16="http://schemas.microsoft.com/office/drawing/2014/main" id="{9B1AF777-4469-4BBE-A1F2-A9D8C4D53E97}"/>
                </a:ext>
              </a:extLst>
            </p:cNvPr>
            <p:cNvSpPr txBox="1"/>
            <p:nvPr/>
          </p:nvSpPr>
          <p:spPr>
            <a:xfrm>
              <a:off x="3826771" y="3441307"/>
              <a:ext cx="2319526" cy="646331"/>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Work-From-Anywhere Capability Assessment</a:t>
              </a:r>
            </a:p>
          </p:txBody>
        </p:sp>
        <p:sp>
          <p:nvSpPr>
            <p:cNvPr id="55" name="Text Placeholder 7">
              <a:extLst>
                <a:ext uri="{FF2B5EF4-FFF2-40B4-BE49-F238E27FC236}">
                  <a16:creationId xmlns:a16="http://schemas.microsoft.com/office/drawing/2014/main" id="{5DCE6E70-C302-4FBE-9ED0-E7BF590CCC70}"/>
                </a:ext>
              </a:extLst>
            </p:cNvPr>
            <p:cNvSpPr txBox="1">
              <a:spLocks/>
            </p:cNvSpPr>
            <p:nvPr/>
          </p:nvSpPr>
          <p:spPr>
            <a:xfrm>
              <a:off x="4147256" y="4195159"/>
              <a:ext cx="1678557" cy="50177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Benchmark your current fitness and identify your starting point</a:t>
              </a:r>
            </a:p>
          </p:txBody>
        </p:sp>
        <p:pic>
          <p:nvPicPr>
            <p:cNvPr id="60" name="Picture 59">
              <a:extLst>
                <a:ext uri="{FF2B5EF4-FFF2-40B4-BE49-F238E27FC236}">
                  <a16:creationId xmlns:a16="http://schemas.microsoft.com/office/drawing/2014/main" id="{B0841509-8C02-4833-BAFD-44737118D7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69075" y="2832007"/>
              <a:ext cx="634918" cy="634918"/>
            </a:xfrm>
            <a:prstGeom prst="rect">
              <a:avLst/>
            </a:prstGeom>
          </p:spPr>
        </p:pic>
        <p:pic>
          <p:nvPicPr>
            <p:cNvPr id="35" name="Picture 34">
              <a:extLst>
                <a:ext uri="{FF2B5EF4-FFF2-40B4-BE49-F238E27FC236}">
                  <a16:creationId xmlns:a16="http://schemas.microsoft.com/office/drawing/2014/main" id="{91B9A574-D283-45EE-AAE0-A4F15E89F6E1}"/>
                </a:ext>
              </a:extLst>
            </p:cNvPr>
            <p:cNvPicPr>
              <a:picLocks noChangeAspect="1"/>
            </p:cNvPicPr>
            <p:nvPr/>
          </p:nvPicPr>
          <p:blipFill>
            <a:blip r:embed="rId10"/>
            <a:stretch>
              <a:fillRect/>
            </a:stretch>
          </p:blipFill>
          <p:spPr>
            <a:xfrm>
              <a:off x="6114250" y="3350963"/>
              <a:ext cx="1518530" cy="947914"/>
            </a:xfrm>
            <a:prstGeom prst="rect">
              <a:avLst/>
            </a:prstGeom>
            <a:ln>
              <a:solidFill>
                <a:schemeClr val="tx1"/>
              </a:solidFill>
            </a:ln>
          </p:spPr>
        </p:pic>
      </p:grpSp>
      <p:sp>
        <p:nvSpPr>
          <p:cNvPr id="39" name="TextBox 38">
            <a:extLst>
              <a:ext uri="{FF2B5EF4-FFF2-40B4-BE49-F238E27FC236}">
                <a16:creationId xmlns:a16="http://schemas.microsoft.com/office/drawing/2014/main" id="{23E91A5A-065D-46CC-9D58-673F8A531750}"/>
              </a:ext>
            </a:extLst>
          </p:cNvPr>
          <p:cNvSpPr txBox="1"/>
          <p:nvPr/>
        </p:nvSpPr>
        <p:spPr>
          <a:xfrm>
            <a:off x="3826771" y="5486981"/>
            <a:ext cx="2319526" cy="215444"/>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IT Roadmap Tool</a:t>
            </a:r>
          </a:p>
        </p:txBody>
      </p:sp>
      <p:grpSp>
        <p:nvGrpSpPr>
          <p:cNvPr id="15" name="Group 14">
            <a:extLst>
              <a:ext uri="{FF2B5EF4-FFF2-40B4-BE49-F238E27FC236}">
                <a16:creationId xmlns:a16="http://schemas.microsoft.com/office/drawing/2014/main" id="{C309B3F7-CB98-4742-AEB4-3802FEDE4F06}"/>
              </a:ext>
            </a:extLst>
          </p:cNvPr>
          <p:cNvGrpSpPr/>
          <p:nvPr/>
        </p:nvGrpSpPr>
        <p:grpSpPr>
          <a:xfrm>
            <a:off x="4147256" y="4778390"/>
            <a:ext cx="3484703" cy="1700310"/>
            <a:chOff x="4147256" y="4778390"/>
            <a:chExt cx="3484703" cy="1700310"/>
          </a:xfrm>
        </p:grpSpPr>
        <p:sp>
          <p:nvSpPr>
            <p:cNvPr id="40" name="Text Placeholder 7">
              <a:extLst>
                <a:ext uri="{FF2B5EF4-FFF2-40B4-BE49-F238E27FC236}">
                  <a16:creationId xmlns:a16="http://schemas.microsoft.com/office/drawing/2014/main" id="{05DA0FDF-4442-4A65-B955-85080F3429F3}"/>
                </a:ext>
              </a:extLst>
            </p:cNvPr>
            <p:cNvSpPr txBox="1">
              <a:spLocks/>
            </p:cNvSpPr>
            <p:nvPr/>
          </p:nvSpPr>
          <p:spPr>
            <a:xfrm>
              <a:off x="4147256" y="5776098"/>
              <a:ext cx="1678557" cy="70260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100" dirty="0">
                  <a:solidFill>
                    <a:srgbClr val="000000"/>
                  </a:solidFill>
                  <a:ea typeface="Roboto Condensed Light" panose="02000000000000000000" pitchFamily="2" charset="0"/>
                </a:rPr>
                <a:t>Use this lightweight tool to prioritize and track timelines, owners, progress, and more for action items and projects</a:t>
              </a:r>
              <a:endParaRPr lang="en-CA" sz="1100" dirty="0">
                <a:solidFill>
                  <a:srgbClr val="000000"/>
                </a:solidFill>
                <a:ea typeface="Roboto Condensed Light" panose="02000000000000000000" pitchFamily="2" charset="0"/>
              </a:endParaRPr>
            </a:p>
          </p:txBody>
        </p:sp>
        <p:pic>
          <p:nvPicPr>
            <p:cNvPr id="41" name="Picture 40">
              <a:extLst>
                <a:ext uri="{FF2B5EF4-FFF2-40B4-BE49-F238E27FC236}">
                  <a16:creationId xmlns:a16="http://schemas.microsoft.com/office/drawing/2014/main" id="{16E5F7C9-8394-4542-A81A-476BEB17FB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69075" y="4778390"/>
              <a:ext cx="634918" cy="634918"/>
            </a:xfrm>
            <a:prstGeom prst="rect">
              <a:avLst/>
            </a:prstGeom>
          </p:spPr>
        </p:pic>
        <p:pic>
          <p:nvPicPr>
            <p:cNvPr id="13" name="Picture 12">
              <a:extLst>
                <a:ext uri="{FF2B5EF4-FFF2-40B4-BE49-F238E27FC236}">
                  <a16:creationId xmlns:a16="http://schemas.microsoft.com/office/drawing/2014/main" id="{5615CF2E-15B2-4A14-A968-96B0ECE63E99}"/>
                </a:ext>
              </a:extLst>
            </p:cNvPr>
            <p:cNvPicPr>
              <a:picLocks noChangeAspect="1"/>
            </p:cNvPicPr>
            <p:nvPr/>
          </p:nvPicPr>
          <p:blipFill>
            <a:blip r:embed="rId11"/>
            <a:stretch>
              <a:fillRect/>
            </a:stretch>
          </p:blipFill>
          <p:spPr>
            <a:xfrm>
              <a:off x="6077331" y="5161304"/>
              <a:ext cx="1554628" cy="1082241"/>
            </a:xfrm>
            <a:prstGeom prst="rect">
              <a:avLst/>
            </a:prstGeom>
            <a:solidFill>
              <a:srgbClr val="FFFFFF"/>
            </a:solidFill>
            <a:ln>
              <a:solidFill>
                <a:schemeClr val="tx1"/>
              </a:solidFill>
            </a:ln>
          </p:spPr>
        </p:pic>
      </p:grpSp>
      <p:grpSp>
        <p:nvGrpSpPr>
          <p:cNvPr id="36" name="Group 35">
            <a:extLst>
              <a:ext uri="{FF2B5EF4-FFF2-40B4-BE49-F238E27FC236}">
                <a16:creationId xmlns:a16="http://schemas.microsoft.com/office/drawing/2014/main" id="{0D6F46B9-DEA3-422B-A56A-A95BAA7E09FE}"/>
              </a:ext>
            </a:extLst>
          </p:cNvPr>
          <p:cNvGrpSpPr/>
          <p:nvPr/>
        </p:nvGrpSpPr>
        <p:grpSpPr>
          <a:xfrm>
            <a:off x="1888777" y="3553644"/>
            <a:ext cx="1430704" cy="1172024"/>
            <a:chOff x="6523184" y="2449933"/>
            <a:chExt cx="1430704" cy="1172024"/>
          </a:xfrm>
        </p:grpSpPr>
        <p:pic>
          <p:nvPicPr>
            <p:cNvPr id="37" name="Picture 36" descr="Table&#10;&#10;Description automatically generated with low confidence">
              <a:extLst>
                <a:ext uri="{FF2B5EF4-FFF2-40B4-BE49-F238E27FC236}">
                  <a16:creationId xmlns:a16="http://schemas.microsoft.com/office/drawing/2014/main" id="{D115B10E-1A72-413C-AD7C-7F1C5D488C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0255" y="2523110"/>
              <a:ext cx="1033633" cy="775023"/>
            </a:xfrm>
            <a:prstGeom prst="rect">
              <a:avLst/>
            </a:prstGeom>
            <a:ln>
              <a:solidFill>
                <a:schemeClr val="tx1"/>
              </a:solidFill>
            </a:ln>
          </p:spPr>
        </p:pic>
        <p:pic>
          <p:nvPicPr>
            <p:cNvPr id="38" name="Picture 37" descr="Text&#10;&#10;Description automatically generated">
              <a:extLst>
                <a:ext uri="{FF2B5EF4-FFF2-40B4-BE49-F238E27FC236}">
                  <a16:creationId xmlns:a16="http://schemas.microsoft.com/office/drawing/2014/main" id="{BEFDFE3A-BADE-43F4-A4A5-E6BEA5533E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23184" y="2449933"/>
              <a:ext cx="1033633" cy="775023"/>
            </a:xfrm>
            <a:prstGeom prst="rect">
              <a:avLst/>
            </a:prstGeom>
            <a:ln>
              <a:solidFill>
                <a:schemeClr val="tx1"/>
              </a:solidFill>
            </a:ln>
          </p:spPr>
        </p:pic>
        <p:pic>
          <p:nvPicPr>
            <p:cNvPr id="42" name="Picture 41" descr="Text&#10;&#10;Description automatically generated with medium confidence">
              <a:extLst>
                <a:ext uri="{FF2B5EF4-FFF2-40B4-BE49-F238E27FC236}">
                  <a16:creationId xmlns:a16="http://schemas.microsoft.com/office/drawing/2014/main" id="{1F9C5665-CC30-48DA-B8DA-455B23CC52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31063" y="2846934"/>
              <a:ext cx="1033633" cy="775023"/>
            </a:xfrm>
            <a:prstGeom prst="rect">
              <a:avLst/>
            </a:prstGeom>
            <a:ln>
              <a:solidFill>
                <a:schemeClr val="tx1"/>
              </a:solidFill>
            </a:ln>
          </p:spPr>
        </p:pic>
      </p:grpSp>
    </p:spTree>
    <p:extLst>
      <p:ext uri="{BB962C8B-B14F-4D97-AF65-F5344CB8AC3E}">
        <p14:creationId xmlns:p14="http://schemas.microsoft.com/office/powerpoint/2010/main" val="1654867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sz="3200" dirty="0"/>
              <a:t>Info-Tech’s methodology for improving how IT Infra &amp; Ops supports work-from-anywhere</a:t>
            </a:r>
            <a:endParaRPr lang="en-US" sz="3200"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1157394076"/>
              </p:ext>
            </p:extLst>
          </p:nvPr>
        </p:nvGraphicFramePr>
        <p:xfrm>
          <a:off x="378372" y="2070538"/>
          <a:ext cx="11511938" cy="4240764"/>
        </p:xfrm>
        <a:graphic>
          <a:graphicData uri="http://schemas.openxmlformats.org/drawingml/2006/table">
            <a:tbl>
              <a:tblPr firstRow="1" bandRow="1">
                <a:tableStyleId>{5C22544A-7EE6-4342-B048-85BDC9FD1C3A}</a:tableStyleId>
              </a:tblPr>
              <a:tblGrid>
                <a:gridCol w="1954845">
                  <a:extLst>
                    <a:ext uri="{9D8B030D-6E8A-4147-A177-3AD203B41FA5}">
                      <a16:colId xmlns:a16="http://schemas.microsoft.com/office/drawing/2014/main" val="976837652"/>
                    </a:ext>
                  </a:extLst>
                </a:gridCol>
                <a:gridCol w="3329116">
                  <a:extLst>
                    <a:ext uri="{9D8B030D-6E8A-4147-A177-3AD203B41FA5}">
                      <a16:colId xmlns:a16="http://schemas.microsoft.com/office/drawing/2014/main" val="2500794229"/>
                    </a:ext>
                  </a:extLst>
                </a:gridCol>
                <a:gridCol w="3288184">
                  <a:extLst>
                    <a:ext uri="{9D8B030D-6E8A-4147-A177-3AD203B41FA5}">
                      <a16:colId xmlns:a16="http://schemas.microsoft.com/office/drawing/2014/main" val="1791260046"/>
                    </a:ext>
                  </a:extLst>
                </a:gridCol>
                <a:gridCol w="2939793">
                  <a:extLst>
                    <a:ext uri="{9D8B030D-6E8A-4147-A177-3AD203B41FA5}">
                      <a16:colId xmlns:a16="http://schemas.microsoft.com/office/drawing/2014/main" val="4002077772"/>
                    </a:ext>
                  </a:extLst>
                </a:gridCol>
              </a:tblGrid>
              <a:tr h="831313">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1. Stabilize Infrastructure</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2. Update IT Operations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3. Optimize IT Infrastructure &amp; Operations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1362204">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Collaboration</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Network Access</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App and File Access</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Endpoint Standards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DR &amp; BCP</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Management Tools</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Incident &amp; Service Request</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Change, Release, &amp; Deploy</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IT Asset Management</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Digital Workspace</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Office Space Optimization</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Hoteling Software</a:t>
                      </a:r>
                    </a:p>
                    <a:p>
                      <a:pPr marL="342900" indent="-342900" algn="ctr">
                        <a:lnSpc>
                          <a:spcPct val="100000"/>
                        </a:lnSpc>
                        <a:buAutoNum type="arabicPeriod"/>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Infrastructure Performance Monitoring</a:t>
                      </a: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1501058">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Action items to improve end-user collaboration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Network stability and connectivity action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Defined end user device standards</a:t>
                      </a:r>
                    </a:p>
                  </a:txBody>
                  <a:tcPr marL="180000" marR="180000" marT="180000" marB="18000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85750" indent="-285750" algn="l">
                        <a:lnSpc>
                          <a:spcPct val="100000"/>
                        </a:lnSpc>
                        <a:buFont typeface="Arial" panose="020B0604020202020204" pitchFamily="34" charset="0"/>
                        <a:buChar cha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Roadmap items for refreshing business continuity capabilities</a:t>
                      </a:r>
                    </a:p>
                    <a:p>
                      <a:pPr marL="285750" indent="-285750" algn="l">
                        <a:lnSpc>
                          <a:spcPct val="100000"/>
                        </a:lnSpc>
                        <a:buFont typeface="Arial" panose="020B0604020202020204" pitchFamily="34" charset="0"/>
                        <a:buChar cha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Updates to system management and network management tools</a:t>
                      </a:r>
                    </a:p>
                    <a:p>
                      <a:pPr marL="285750" indent="-285750" algn="l">
                        <a:lnSpc>
                          <a:spcPct val="100000"/>
                        </a:lnSpc>
                        <a:buFont typeface="Arial" panose="020B0604020202020204" pitchFamily="34" charset="0"/>
                        <a:buChar cha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Updates to ITSM practices to reflect a remote workforce</a:t>
                      </a:r>
                    </a:p>
                  </a:txBody>
                  <a:tcPr marL="180000" marR="180000" marT="180000" marB="18000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85750" indent="-285750" algn="l">
                        <a:lnSpc>
                          <a:spcPct val="100000"/>
                        </a:lnSpc>
                        <a:buFont typeface="Arial" panose="020B0604020202020204" pitchFamily="34" charset="0"/>
                        <a:buChar cha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Project outline for building strategic, new infrastructure capabilities</a:t>
                      </a:r>
                    </a:p>
                  </a:txBody>
                  <a:tcPr marL="180000" marR="180000" marT="180000" marB="180000" anchor="ctr" anchorCtr="1">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1060427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8" name="Table 7">
            <a:extLst>
              <a:ext uri="{FF2B5EF4-FFF2-40B4-BE49-F238E27FC236}">
                <a16:creationId xmlns:a16="http://schemas.microsoft.com/office/drawing/2014/main" id="{8910F870-2762-49FE-AB8A-E47801DCD349}"/>
              </a:ext>
            </a:extLst>
          </p:cNvPr>
          <p:cNvGraphicFramePr>
            <a:graphicFrameLocks noGrp="1"/>
          </p:cNvGraphicFramePr>
          <p:nvPr>
            <p:extLst>
              <p:ext uri="{D42A27DB-BD31-4B8C-83A1-F6EECF244321}">
                <p14:modId xmlns:p14="http://schemas.microsoft.com/office/powerpoint/2010/main" val="1693570315"/>
              </p:ext>
            </p:extLst>
          </p:nvPr>
        </p:nvGraphicFramePr>
        <p:xfrm>
          <a:off x="3553097" y="995005"/>
          <a:ext cx="8286384" cy="1136168"/>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0">
                <a:tc>
                  <a:txBody>
                    <a:bodyPr/>
                    <a:lstStyle/>
                    <a:p>
                      <a:pPr marL="0" algn="l" defTabSz="914400" rtl="0" eaLnBrk="1" latinLnBrk="0" hangingPunct="1">
                        <a:spcBef>
                          <a:spcPts val="800"/>
                        </a:spcBef>
                      </a:pPr>
                      <a:r>
                        <a:rPr lang="en-CA" sz="1600" b="1" kern="1200" dirty="0">
                          <a:solidFill>
                            <a:srgbClr val="2576B7"/>
                          </a:solidFill>
                          <a:latin typeface="Montserrat SemiBold" pitchFamily="2" charset="77"/>
                          <a:ea typeface="+mn-ea"/>
                          <a:cs typeface="+mn-cs"/>
                        </a:rPr>
                        <a:t>It’s not about embracing the new normal; it’s about resiliency and long-term success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557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solidFill>
                            <a:srgbClr val="2576B7"/>
                          </a:solidFill>
                          <a:latin typeface="Roboto Condensed Light" panose="02000000000000000000" pitchFamily="2" charset="0"/>
                          <a:ea typeface="Roboto Condensed Light" panose="02000000000000000000" pitchFamily="2" charset="0"/>
                        </a:rPr>
                        <a:t>Your strategy needs to not only provide short-term operational value, but also make the organization more resilient for the unknown risks of tomorrow.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9" name="Table 8">
            <a:extLst>
              <a:ext uri="{FF2B5EF4-FFF2-40B4-BE49-F238E27FC236}">
                <a16:creationId xmlns:a16="http://schemas.microsoft.com/office/drawing/2014/main" id="{003689D1-F86E-4418-AD25-187840A156A6}"/>
              </a:ext>
            </a:extLst>
          </p:cNvPr>
          <p:cNvGraphicFramePr>
            <a:graphicFrameLocks noGrp="1"/>
          </p:cNvGraphicFramePr>
          <p:nvPr>
            <p:extLst>
              <p:ext uri="{D42A27DB-BD31-4B8C-83A1-F6EECF244321}">
                <p14:modId xmlns:p14="http://schemas.microsoft.com/office/powerpoint/2010/main" val="1661847307"/>
              </p:ext>
            </p:extLst>
          </p:nvPr>
        </p:nvGraphicFramePr>
        <p:xfrm>
          <a:off x="3553095" y="2198636"/>
          <a:ext cx="2637979" cy="2597882"/>
        </p:xfrm>
        <a:graphic>
          <a:graphicData uri="http://schemas.openxmlformats.org/drawingml/2006/table">
            <a:tbl>
              <a:tblPr bandRow="1">
                <a:tableStyleId>{5C22544A-7EE6-4342-B048-85BDC9FD1C3A}</a:tableStyleId>
              </a:tblPr>
              <a:tblGrid>
                <a:gridCol w="2637979">
                  <a:extLst>
                    <a:ext uri="{9D8B030D-6E8A-4147-A177-3AD203B41FA5}">
                      <a16:colId xmlns:a16="http://schemas.microsoft.com/office/drawing/2014/main" val="1362635670"/>
                    </a:ext>
                  </a:extLst>
                </a:gridCol>
              </a:tblGrid>
              <a:tr h="798119">
                <a:tc>
                  <a:txBody>
                    <a:bodyPr/>
                    <a:lstStyle/>
                    <a:p>
                      <a:pPr marL="0" algn="l" defTabSz="914400" rtl="0" eaLnBrk="1" latinLnBrk="0" hangingPunct="1">
                        <a:spcBef>
                          <a:spcPts val="800"/>
                        </a:spcBef>
                      </a:pPr>
                      <a:r>
                        <a:rPr lang="en-CA" sz="1600" b="1" kern="1200" dirty="0">
                          <a:solidFill>
                            <a:srgbClr val="2576B7"/>
                          </a:solidFill>
                          <a:latin typeface="Montserrat SemiBold" pitchFamily="2" charset="77"/>
                          <a:ea typeface="+mn-ea"/>
                          <a:cs typeface="+mn-cs"/>
                        </a:rPr>
                        <a:t>The nature of work has fundamentally changed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7749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solidFill>
                            <a:srgbClr val="2576B7"/>
                          </a:solidFill>
                          <a:latin typeface="Roboto Condensed Light" panose="02000000000000000000" pitchFamily="2" charset="0"/>
                          <a:ea typeface="Roboto Condensed Light" panose="02000000000000000000" pitchFamily="2" charset="0"/>
                        </a:rPr>
                        <a:t>IT departments must ensure service continuity, not for how the company worked in 2019, but how the company is working now and will be working tomorrow.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10" name="Table 9">
            <a:extLst>
              <a:ext uri="{FF2B5EF4-FFF2-40B4-BE49-F238E27FC236}">
                <a16:creationId xmlns:a16="http://schemas.microsoft.com/office/drawing/2014/main" id="{82EFF2D5-BAD1-4B42-986F-BA5935B12231}"/>
              </a:ext>
            </a:extLst>
          </p:cNvPr>
          <p:cNvGraphicFramePr>
            <a:graphicFrameLocks noGrp="1"/>
          </p:cNvGraphicFramePr>
          <p:nvPr>
            <p:extLst>
              <p:ext uri="{D42A27DB-BD31-4B8C-83A1-F6EECF244321}">
                <p14:modId xmlns:p14="http://schemas.microsoft.com/office/powerpoint/2010/main" val="623923264"/>
              </p:ext>
            </p:extLst>
          </p:nvPr>
        </p:nvGraphicFramePr>
        <p:xfrm>
          <a:off x="6377299" y="2197916"/>
          <a:ext cx="2637979" cy="2574589"/>
        </p:xfrm>
        <a:graphic>
          <a:graphicData uri="http://schemas.openxmlformats.org/drawingml/2006/table">
            <a:tbl>
              <a:tblPr bandRow="1">
                <a:tableStyleId>{5C22544A-7EE6-4342-B048-85BDC9FD1C3A}</a:tableStyleId>
              </a:tblPr>
              <a:tblGrid>
                <a:gridCol w="2637979">
                  <a:extLst>
                    <a:ext uri="{9D8B030D-6E8A-4147-A177-3AD203B41FA5}">
                      <a16:colId xmlns:a16="http://schemas.microsoft.com/office/drawing/2014/main" val="1362635670"/>
                    </a:ext>
                  </a:extLst>
                </a:gridCol>
              </a:tblGrid>
              <a:tr h="813501">
                <a:tc>
                  <a:txBody>
                    <a:bodyPr/>
                    <a:lstStyle/>
                    <a:p>
                      <a:pPr marL="0" algn="l" defTabSz="914400" rtl="0" eaLnBrk="1" latinLnBrk="0" hangingPunct="1">
                        <a:spcBef>
                          <a:spcPts val="800"/>
                        </a:spcBef>
                      </a:pPr>
                      <a:r>
                        <a:rPr lang="en-CA" sz="1600" b="1" kern="1200" dirty="0">
                          <a:solidFill>
                            <a:srgbClr val="2576B7"/>
                          </a:solidFill>
                          <a:latin typeface="Montserrat SemiBold" pitchFamily="2" charset="77"/>
                          <a:ea typeface="+mn-ea"/>
                          <a:cs typeface="+mn-cs"/>
                        </a:rPr>
                        <a:t>Revisit the basics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761088">
                <a:tc>
                  <a:txBody>
                    <a:bodyPr/>
                    <a:lstStyle/>
                    <a:p>
                      <a:pPr marL="0" indent="0">
                        <a:buFont typeface="+mj-lt"/>
                        <a:buNone/>
                      </a:pPr>
                      <a:r>
                        <a:rPr lang="en-CA" sz="1400" kern="1200" dirty="0">
                          <a:solidFill>
                            <a:srgbClr val="2576B7"/>
                          </a:solidFill>
                          <a:latin typeface="Roboto Condensed Light" panose="02000000000000000000" pitchFamily="2" charset="0"/>
                          <a:ea typeface="Roboto Condensed Light" panose="02000000000000000000" pitchFamily="2" charset="0"/>
                          <a:cs typeface="+mn-cs"/>
                        </a:rPr>
                        <a:t>Don’t focus on becoming an innovator until you have improved network access, app access, file access, and collaboration tools.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11" name="Table 10">
            <a:extLst>
              <a:ext uri="{FF2B5EF4-FFF2-40B4-BE49-F238E27FC236}">
                <a16:creationId xmlns:a16="http://schemas.microsoft.com/office/drawing/2014/main" id="{0044B1A4-C6EF-4EAE-BC26-0523FCAEC298}"/>
              </a:ext>
            </a:extLst>
          </p:cNvPr>
          <p:cNvGraphicFramePr>
            <a:graphicFrameLocks noGrp="1"/>
          </p:cNvGraphicFramePr>
          <p:nvPr>
            <p:extLst>
              <p:ext uri="{D42A27DB-BD31-4B8C-83A1-F6EECF244321}">
                <p14:modId xmlns:p14="http://schemas.microsoft.com/office/powerpoint/2010/main" val="1232364983"/>
              </p:ext>
            </p:extLst>
          </p:nvPr>
        </p:nvGraphicFramePr>
        <p:xfrm>
          <a:off x="3553095" y="4847414"/>
          <a:ext cx="4408058" cy="1524000"/>
        </p:xfrm>
        <a:graphic>
          <a:graphicData uri="http://schemas.openxmlformats.org/drawingml/2006/table">
            <a:tbl>
              <a:tblPr bandRow="1">
                <a:tableStyleId>{5C22544A-7EE6-4342-B048-85BDC9FD1C3A}</a:tableStyleId>
              </a:tblPr>
              <a:tblGrid>
                <a:gridCol w="4408058">
                  <a:extLst>
                    <a:ext uri="{9D8B030D-6E8A-4147-A177-3AD203B41FA5}">
                      <a16:colId xmlns:a16="http://schemas.microsoft.com/office/drawing/2014/main" val="1362635670"/>
                    </a:ext>
                  </a:extLst>
                </a:gridCol>
              </a:tblGrid>
              <a:tr h="40926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Base your decisions in senior leadership &amp; user needs</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939668">
                <a:tc>
                  <a:txBody>
                    <a:bodyPr/>
                    <a:lstStyle/>
                    <a:p>
                      <a:pPr marL="0" indent="0">
                        <a:buFont typeface="+mj-lt"/>
                        <a:buNone/>
                      </a:pPr>
                      <a:r>
                        <a:rPr lang="en-CA" sz="1400" kern="1200" dirty="0">
                          <a:solidFill>
                            <a:srgbClr val="2576B7"/>
                          </a:solidFill>
                          <a:latin typeface="Roboto Condensed Light" panose="02000000000000000000" pitchFamily="2" charset="0"/>
                          <a:ea typeface="Roboto Condensed Light" panose="02000000000000000000" pitchFamily="2" charset="0"/>
                          <a:cs typeface="+mn-cs"/>
                        </a:rPr>
                        <a:t>Just as the business rebuilt their processes to survive remote work, so too have workers. If they are asking for services after hours or in multiple locations, it’s because that’s what they need to do for familial and other obligations.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12" name="Table 11">
            <a:extLst>
              <a:ext uri="{FF2B5EF4-FFF2-40B4-BE49-F238E27FC236}">
                <a16:creationId xmlns:a16="http://schemas.microsoft.com/office/drawing/2014/main" id="{FD86C61A-F957-4852-BBC3-1A63775DD159}"/>
              </a:ext>
            </a:extLst>
          </p:cNvPr>
          <p:cNvGraphicFramePr>
            <a:graphicFrameLocks noGrp="1"/>
          </p:cNvGraphicFramePr>
          <p:nvPr>
            <p:extLst>
              <p:ext uri="{D42A27DB-BD31-4B8C-83A1-F6EECF244321}">
                <p14:modId xmlns:p14="http://schemas.microsoft.com/office/powerpoint/2010/main" val="4142380038"/>
              </p:ext>
            </p:extLst>
          </p:nvPr>
        </p:nvGraphicFramePr>
        <p:xfrm>
          <a:off x="8095376" y="4847414"/>
          <a:ext cx="3731042" cy="1503052"/>
        </p:xfrm>
        <a:graphic>
          <a:graphicData uri="http://schemas.openxmlformats.org/drawingml/2006/table">
            <a:tbl>
              <a:tblPr bandRow="1">
                <a:tableStyleId>{5C22544A-7EE6-4342-B048-85BDC9FD1C3A}</a:tableStyleId>
              </a:tblPr>
              <a:tblGrid>
                <a:gridCol w="3731042">
                  <a:extLst>
                    <a:ext uri="{9D8B030D-6E8A-4147-A177-3AD203B41FA5}">
                      <a16:colId xmlns:a16="http://schemas.microsoft.com/office/drawing/2014/main" val="1362635670"/>
                    </a:ext>
                  </a:extLst>
                </a:gridCol>
              </a:tblGrid>
              <a:tr h="12252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Provide early value and plan to iterate</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923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Build a short-term plan that allows you to iterate on your existing strengths and provide early value to your users.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13" name="Table 12">
            <a:extLst>
              <a:ext uri="{FF2B5EF4-FFF2-40B4-BE49-F238E27FC236}">
                <a16:creationId xmlns:a16="http://schemas.microsoft.com/office/drawing/2014/main" id="{3071A728-A0D3-4DAC-A462-C77C8F89F6C2}"/>
              </a:ext>
            </a:extLst>
          </p:cNvPr>
          <p:cNvGraphicFramePr>
            <a:graphicFrameLocks noGrp="1"/>
          </p:cNvGraphicFramePr>
          <p:nvPr>
            <p:extLst>
              <p:ext uri="{D42A27DB-BD31-4B8C-83A1-F6EECF244321}">
                <p14:modId xmlns:p14="http://schemas.microsoft.com/office/powerpoint/2010/main" val="1929690462"/>
              </p:ext>
            </p:extLst>
          </p:nvPr>
        </p:nvGraphicFramePr>
        <p:xfrm>
          <a:off x="9188439" y="2198634"/>
          <a:ext cx="2637979" cy="2596708"/>
        </p:xfrm>
        <a:graphic>
          <a:graphicData uri="http://schemas.openxmlformats.org/drawingml/2006/table">
            <a:tbl>
              <a:tblPr bandRow="1">
                <a:tableStyleId>{5C22544A-7EE6-4342-B048-85BDC9FD1C3A}</a:tableStyleId>
              </a:tblPr>
              <a:tblGrid>
                <a:gridCol w="2637979">
                  <a:extLst>
                    <a:ext uri="{9D8B030D-6E8A-4147-A177-3AD203B41FA5}">
                      <a16:colId xmlns:a16="http://schemas.microsoft.com/office/drawing/2014/main" val="1362635670"/>
                    </a:ext>
                  </a:extLst>
                </a:gridCol>
              </a:tblGrid>
              <a:tr h="555453">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Aim for near-term innovation</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2017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Once you’re a trusted operator, become a business partner by directly empowering end users at home and in the office.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228697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Blueprint benefits </a:t>
            </a:r>
          </a:p>
        </p:txBody>
      </p:sp>
      <p:graphicFrame>
        <p:nvGraphicFramePr>
          <p:cNvPr id="5" name="Table 4">
            <a:extLst>
              <a:ext uri="{FF2B5EF4-FFF2-40B4-BE49-F238E27FC236}">
                <a16:creationId xmlns:a16="http://schemas.microsoft.com/office/drawing/2014/main" id="{EC548B53-B4AE-4129-8A88-F5FD0ADFEC2F}"/>
              </a:ext>
            </a:extLst>
          </p:cNvPr>
          <p:cNvGraphicFramePr>
            <a:graphicFrameLocks noGrp="1"/>
          </p:cNvGraphicFramePr>
          <p:nvPr>
            <p:extLst>
              <p:ext uri="{D42A27DB-BD31-4B8C-83A1-F6EECF244321}">
                <p14:modId xmlns:p14="http://schemas.microsoft.com/office/powerpoint/2010/main" val="673116913"/>
              </p:ext>
            </p:extLst>
          </p:nvPr>
        </p:nvGraphicFramePr>
        <p:xfrm>
          <a:off x="371474" y="1660440"/>
          <a:ext cx="11450640" cy="4183312"/>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76028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IT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Business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423031">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Adapt IT infrastructure and operations to the fundamentally new needs of a remote workforce.</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Develop initiatives that are prioritized for short-term gains and long-term business value.</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Improve the business’s confidence in IT’s capability to support remote workers.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Communicate the strategy to the business more easily.</a:t>
                      </a: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CA" sz="1600" b="0" i="0" kern="1200" dirty="0">
                          <a:solidFill>
                            <a:schemeClr val="tx1"/>
                          </a:solidFill>
                          <a:latin typeface="Roboto Condensed Light" panose="02000000000000000000" pitchFamily="2" charset="0"/>
                          <a:ea typeface="+mn-ea"/>
                          <a:cs typeface="+mn-cs"/>
                        </a:rPr>
                        <a:t>Improve service continuity and risk management.</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A more resilient and engaged workforce.</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chemeClr val="tx1"/>
                          </a:solidFill>
                          <a:latin typeface="Roboto Condensed Light" panose="02000000000000000000" pitchFamily="2" charset="0"/>
                          <a:ea typeface="+mn-ea"/>
                          <a:cs typeface="+mn-cs"/>
                        </a:rPr>
                        <a:t>A technology toolset that is more effective for remote workers.</a:t>
                      </a:r>
                    </a:p>
                    <a:p>
                      <a:pPr marL="184150" indent="-184150" algn="l" defTabSz="914400" rtl="0" eaLnBrk="1" latinLnBrk="0" hangingPunct="1">
                        <a:lnSpc>
                          <a:spcPct val="110000"/>
                        </a:lnSpc>
                        <a:spcBef>
                          <a:spcPts val="1000"/>
                        </a:spcBef>
                        <a:buFont typeface="Arial" panose="020B0604020202020204" pitchFamily="34" charset="0"/>
                        <a:buChar char="•"/>
                      </a:pPr>
                      <a:r>
                        <a:rPr lang="en-US" sz="1600" b="0" i="0" kern="1200" dirty="0">
                          <a:solidFill>
                            <a:schemeClr val="tx1"/>
                          </a:solidFill>
                          <a:latin typeface="Roboto Condensed Light" panose="02000000000000000000" pitchFamily="2" charset="0"/>
                          <a:ea typeface="+mn-ea"/>
                          <a:cs typeface="+mn-cs"/>
                        </a:rPr>
                        <a:t>Improved strategy and leadership for remote workers.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424960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54106" y="1755568"/>
            <a:ext cx="3025045"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Track the impact on these key success indicators</a:t>
            </a:r>
          </a:p>
        </p:txBody>
      </p:sp>
      <p:graphicFrame>
        <p:nvGraphicFramePr>
          <p:cNvPr id="9" name="Chart 8">
            <a:extLst>
              <a:ext uri="{FF2B5EF4-FFF2-40B4-BE49-F238E27FC236}">
                <a16:creationId xmlns:a16="http://schemas.microsoft.com/office/drawing/2014/main" id="{F96A8F52-9BEC-4693-9E88-4449927FC2A9}"/>
              </a:ext>
            </a:extLst>
          </p:cNvPr>
          <p:cNvGraphicFramePr/>
          <p:nvPr>
            <p:extLst>
              <p:ext uri="{D42A27DB-BD31-4B8C-83A1-F6EECF244321}">
                <p14:modId xmlns:p14="http://schemas.microsoft.com/office/powerpoint/2010/main" val="163486037"/>
              </p:ext>
            </p:extLst>
          </p:nvPr>
        </p:nvGraphicFramePr>
        <p:xfrm>
          <a:off x="8395872" y="1263512"/>
          <a:ext cx="3414468" cy="43309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530BA83E-0727-485B-B5CA-0F55B4056C1E}"/>
              </a:ext>
            </a:extLst>
          </p:cNvPr>
          <p:cNvSpPr txBox="1"/>
          <p:nvPr/>
        </p:nvSpPr>
        <p:spPr>
          <a:xfrm>
            <a:off x="354106" y="3316502"/>
            <a:ext cx="7191913" cy="2254754"/>
          </a:xfrm>
          <a:prstGeom prst="rect">
            <a:avLst/>
          </a:prstGeom>
          <a:solidFill>
            <a:schemeClr val="bg1"/>
          </a:solidFill>
          <a:ln>
            <a:solidFill>
              <a:schemeClr val="tx1"/>
            </a:solidFill>
          </a:ln>
        </p:spPr>
        <p:txBody>
          <a:bodyPr wrap="square" lIns="182880" tIns="91440" rIns="182880" bIns="91440" numCol="2" spcCol="360000" rtlCol="0">
            <a:noAutofit/>
          </a:bodyPr>
          <a:lstStyle/>
          <a:p>
            <a:pPr marL="171450" indent="-171450" fontAlgn="ctr">
              <a:lnSpc>
                <a:spcPct val="110000"/>
              </a:lnSpc>
              <a:spcBef>
                <a:spcPts val="1000"/>
              </a:spcBef>
              <a:buFont typeface="Arial" panose="020B0604020202020204" pitchFamily="34" charset="0"/>
              <a:buChar char="•"/>
            </a:pPr>
            <a:r>
              <a:rPr lang="en-US" sz="1200" dirty="0"/>
              <a:t>Mean-time-to-resolve incidents</a:t>
            </a:r>
          </a:p>
          <a:p>
            <a:pPr marL="171450" indent="-171450" fontAlgn="ctr">
              <a:lnSpc>
                <a:spcPct val="110000"/>
              </a:lnSpc>
              <a:spcBef>
                <a:spcPts val="1000"/>
              </a:spcBef>
              <a:buFont typeface="Arial" panose="020B0604020202020204" pitchFamily="34" charset="0"/>
              <a:buChar char="•"/>
            </a:pPr>
            <a:r>
              <a:rPr lang="en-US" sz="1200" dirty="0"/>
              <a:t>% of deployed devices that are centrally managed</a:t>
            </a:r>
          </a:p>
          <a:p>
            <a:pPr marL="171450" indent="-171450" fontAlgn="ctr">
              <a:lnSpc>
                <a:spcPct val="110000"/>
              </a:lnSpc>
              <a:spcBef>
                <a:spcPts val="1000"/>
              </a:spcBef>
              <a:buFont typeface="Arial" panose="020B0604020202020204" pitchFamily="34" charset="0"/>
              <a:buChar char="•"/>
            </a:pPr>
            <a:r>
              <a:rPr lang="en-US" sz="1200" dirty="0"/>
              <a:t>% of BYOD devices that meet security standards</a:t>
            </a:r>
          </a:p>
          <a:p>
            <a:pPr marL="171450" indent="-171450" fontAlgn="ctr">
              <a:lnSpc>
                <a:spcPct val="110000"/>
              </a:lnSpc>
              <a:spcBef>
                <a:spcPts val="1000"/>
              </a:spcBef>
              <a:buFont typeface="Arial" panose="020B0604020202020204" pitchFamily="34" charset="0"/>
              <a:buChar char="•"/>
            </a:pPr>
            <a:r>
              <a:rPr lang="en-US" sz="1200" dirty="0"/>
              <a:t>% of deployed devices that have been discovered</a:t>
            </a:r>
          </a:p>
          <a:p>
            <a:pPr marL="171450" indent="-171450" fontAlgn="ctr">
              <a:lnSpc>
                <a:spcPct val="110000"/>
              </a:lnSpc>
              <a:spcBef>
                <a:spcPts val="1000"/>
              </a:spcBef>
              <a:buFont typeface="Arial" panose="020B0604020202020204" pitchFamily="34" charset="0"/>
              <a:buChar char="•"/>
            </a:pPr>
            <a:r>
              <a:rPr lang="en-US" sz="1200" dirty="0"/>
              <a:t># of customer services that are supported by work-from-anywhere strategy</a:t>
            </a:r>
          </a:p>
          <a:p>
            <a:pPr marL="171450" indent="-171450" fontAlgn="ctr">
              <a:lnSpc>
                <a:spcPct val="110000"/>
              </a:lnSpc>
              <a:spcBef>
                <a:spcPts val="1000"/>
              </a:spcBef>
              <a:buFont typeface="Arial" panose="020B0604020202020204" pitchFamily="34" charset="0"/>
              <a:buChar char="•"/>
            </a:pPr>
            <a:r>
              <a:rPr lang="en-US" sz="1200" dirty="0"/>
              <a:t>Trends in revenue by division</a:t>
            </a:r>
          </a:p>
          <a:p>
            <a:pPr marL="171450" indent="-171450">
              <a:lnSpc>
                <a:spcPct val="110000"/>
              </a:lnSpc>
              <a:spcBef>
                <a:spcPts val="1000"/>
              </a:spcBef>
              <a:buFont typeface="Arial" panose="020B0604020202020204" pitchFamily="34" charset="0"/>
              <a:buChar char="•"/>
            </a:pPr>
            <a:r>
              <a:rPr lang="en-US" sz="1200" dirty="0"/>
              <a:t>Output volume month over month</a:t>
            </a:r>
          </a:p>
          <a:p>
            <a:pPr marL="171450" indent="-171450">
              <a:lnSpc>
                <a:spcPct val="110000"/>
              </a:lnSpc>
              <a:spcBef>
                <a:spcPts val="1000"/>
              </a:spcBef>
              <a:buFont typeface="Arial" panose="020B0604020202020204" pitchFamily="34" charset="0"/>
              <a:buChar char="•"/>
            </a:pPr>
            <a:r>
              <a:rPr lang="en-US" sz="1200" dirty="0"/>
              <a:t>% of business processes that can be performed remotely</a:t>
            </a:r>
          </a:p>
          <a:p>
            <a:pPr marL="171450" indent="-171450">
              <a:lnSpc>
                <a:spcPct val="110000"/>
              </a:lnSpc>
              <a:spcBef>
                <a:spcPts val="1000"/>
              </a:spcBef>
              <a:buFont typeface="Arial" panose="020B0604020202020204" pitchFamily="34" charset="0"/>
              <a:buChar char="•"/>
            </a:pPr>
            <a:r>
              <a:rPr lang="en-US" sz="1200" dirty="0"/>
              <a:t>% of Tier 1 and Tier 2 business processes that can be performed remotely</a:t>
            </a:r>
          </a:p>
          <a:p>
            <a:pPr marL="171450" indent="-171450" fontAlgn="ctr">
              <a:lnSpc>
                <a:spcPct val="110000"/>
              </a:lnSpc>
              <a:spcBef>
                <a:spcPts val="1000"/>
              </a:spcBef>
              <a:buFont typeface="Arial" panose="020B0604020202020204" pitchFamily="34" charset="0"/>
              <a:buChar char="•"/>
            </a:pPr>
            <a:r>
              <a:rPr lang="en-US" sz="1200" dirty="0"/>
              <a:t>Average cost of each online self-service transaction</a:t>
            </a:r>
          </a:p>
          <a:p>
            <a:pPr marL="171450" indent="-171450" fontAlgn="ctr">
              <a:lnSpc>
                <a:spcPct val="110000"/>
              </a:lnSpc>
              <a:spcBef>
                <a:spcPts val="1000"/>
              </a:spcBef>
              <a:buFont typeface="Arial" panose="020B0604020202020204" pitchFamily="34" charset="0"/>
              <a:buChar char="•"/>
            </a:pPr>
            <a:r>
              <a:rPr lang="en-US" sz="1200" dirty="0"/>
              <a:t>% of revenue from online transactions versus in-store transactions</a:t>
            </a:r>
          </a:p>
        </p:txBody>
      </p:sp>
      <p:grpSp>
        <p:nvGrpSpPr>
          <p:cNvPr id="13" name="Group 12">
            <a:extLst>
              <a:ext uri="{FF2B5EF4-FFF2-40B4-BE49-F238E27FC236}">
                <a16:creationId xmlns:a16="http://schemas.microsoft.com/office/drawing/2014/main" id="{17CCBB3B-BC05-480D-B5AF-97940A53BD50}"/>
              </a:ext>
            </a:extLst>
          </p:cNvPr>
          <p:cNvGrpSpPr/>
          <p:nvPr/>
        </p:nvGrpSpPr>
        <p:grpSpPr>
          <a:xfrm>
            <a:off x="354106" y="5981482"/>
            <a:ext cx="5025614" cy="468000"/>
            <a:chOff x="2179926" y="3280346"/>
            <a:chExt cx="5025614" cy="468000"/>
          </a:xfrm>
        </p:grpSpPr>
        <p:grpSp>
          <p:nvGrpSpPr>
            <p:cNvPr id="14" name="Group 13">
              <a:extLst>
                <a:ext uri="{FF2B5EF4-FFF2-40B4-BE49-F238E27FC236}">
                  <a16:creationId xmlns:a16="http://schemas.microsoft.com/office/drawing/2014/main" id="{3E364FE3-D986-49D8-AF09-338E00B86EC3}"/>
                </a:ext>
              </a:extLst>
            </p:cNvPr>
            <p:cNvGrpSpPr/>
            <p:nvPr/>
          </p:nvGrpSpPr>
          <p:grpSpPr>
            <a:xfrm>
              <a:off x="2179926" y="3280346"/>
              <a:ext cx="5025614" cy="468000"/>
              <a:chOff x="2179926" y="2709431"/>
              <a:chExt cx="5025614" cy="468000"/>
            </a:xfrm>
          </p:grpSpPr>
          <p:sp>
            <p:nvSpPr>
              <p:cNvPr id="20" name="Rectangle 19">
                <a:hlinkClick r:id="rId3"/>
                <a:extLst>
                  <a:ext uri="{FF2B5EF4-FFF2-40B4-BE49-F238E27FC236}">
                    <a16:creationId xmlns:a16="http://schemas.microsoft.com/office/drawing/2014/main" id="{2CD2BA85-6BED-49C3-8BC3-336505EE5286}"/>
                  </a:ext>
                </a:extLst>
              </p:cNvPr>
              <p:cNvSpPr/>
              <p:nvPr/>
            </p:nvSpPr>
            <p:spPr>
              <a:xfrm>
                <a:off x="2648068" y="2709431"/>
                <a:ext cx="4557472" cy="468000"/>
              </a:xfrm>
              <a:prstGeom prst="rect">
                <a:avLst/>
              </a:prstGeom>
              <a:solidFill>
                <a:srgbClr val="5D339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a:solidFill>
                      <a:schemeClr val="bg1"/>
                    </a:solidFill>
                    <a:latin typeface="Exo" panose="02000503000000000000" pitchFamily="2" charset="77"/>
                  </a:rPr>
                  <a:t>Refer to Phase 1 of </a:t>
                </a:r>
                <a:r>
                  <a:rPr lang="en-US" sz="1200" i="1" dirty="0">
                    <a:solidFill>
                      <a:schemeClr val="bg1"/>
                    </a:solidFill>
                    <a:latin typeface="Exo" panose="02000503000000000000" pitchFamily="2" charset="77"/>
                  </a:rPr>
                  <a:t>Create a Work-From-Anywhere Strategy </a:t>
                </a:r>
                <a:r>
                  <a:rPr lang="en-US" sz="1200" dirty="0">
                    <a:solidFill>
                      <a:schemeClr val="bg1"/>
                    </a:solidFill>
                    <a:latin typeface="Exo" panose="02000503000000000000" pitchFamily="2" charset="77"/>
                  </a:rPr>
                  <a:t>for instructions on selecting your own success metrics</a:t>
                </a:r>
              </a:p>
            </p:txBody>
          </p:sp>
          <p:sp>
            <p:nvSpPr>
              <p:cNvPr id="21" name="Rectangle 20">
                <a:extLst>
                  <a:ext uri="{FF2B5EF4-FFF2-40B4-BE49-F238E27FC236}">
                    <a16:creationId xmlns:a16="http://schemas.microsoft.com/office/drawing/2014/main" id="{A5B2D216-48ED-4294-9D25-90B7B1B2FD9C}"/>
                  </a:ext>
                </a:extLst>
              </p:cNvPr>
              <p:cNvSpPr>
                <a:spLocks noChangeAspect="1"/>
              </p:cNvSpPr>
              <p:nvPr/>
            </p:nvSpPr>
            <p:spPr>
              <a:xfrm>
                <a:off x="2179926" y="2709431"/>
                <a:ext cx="468000" cy="46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9" name="Picture 18">
              <a:extLst>
                <a:ext uri="{FF2B5EF4-FFF2-40B4-BE49-F238E27FC236}">
                  <a16:creationId xmlns:a16="http://schemas.microsoft.com/office/drawing/2014/main" id="{932D12CE-7B1D-42F6-BDBC-ED3C68335F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3485" y="3384615"/>
              <a:ext cx="260883" cy="260884"/>
            </a:xfrm>
            <a:prstGeom prst="rect">
              <a:avLst/>
            </a:prstGeom>
          </p:spPr>
        </p:pic>
      </p:grpSp>
    </p:spTree>
    <p:extLst>
      <p:ext uri="{BB962C8B-B14F-4D97-AF65-F5344CB8AC3E}">
        <p14:creationId xmlns:p14="http://schemas.microsoft.com/office/powerpoint/2010/main" val="2443040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918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19</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Medium" pitchFamily="2" charset="77"/>
              </a:rPr>
              <a:t>What does a typical GI </a:t>
            </a:r>
            <a:r>
              <a:rPr lang="en-US" sz="2000" dirty="0">
                <a:solidFill>
                  <a:srgbClr val="4A4A4A"/>
                </a:solidFill>
                <a:latin typeface="Montserrat Medium" pitchFamily="2" charset="77"/>
              </a:rPr>
              <a:t>on</a:t>
            </a:r>
            <a:r>
              <a:rPr lang="en-US" sz="2000" dirty="0">
                <a:latin typeface="Montserrat Medium" pitchFamily="2" charset="77"/>
              </a:rPr>
              <a:t> this topic look like?</a:t>
            </a:r>
            <a:endParaRPr lang="en-CA" sz="2000" dirty="0">
              <a:latin typeface="Montserrat Medium" pitchFamily="2" charset="77"/>
            </a:endParaRPr>
          </a:p>
        </p:txBody>
      </p:sp>
      <p:sp>
        <p:nvSpPr>
          <p:cNvPr id="31" name="TextBox 30">
            <a:extLst>
              <a:ext uri="{FF2B5EF4-FFF2-40B4-BE49-F238E27FC236}">
                <a16:creationId xmlns:a16="http://schemas.microsoft.com/office/drawing/2014/main" id="{3C951CA7-C56F-4944-A437-B07E96483324}"/>
              </a:ext>
            </a:extLst>
          </p:cNvPr>
          <p:cNvSpPr txBox="1"/>
          <p:nvPr>
            <p:custDataLst>
              <p:tags r:id="rId5"/>
            </p:custDataLst>
          </p:nvPr>
        </p:nvSpPr>
        <p:spPr>
          <a:xfrm>
            <a:off x="9423238" y="943806"/>
            <a:ext cx="2693370" cy="4662118"/>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Guided Implementation (GI) is a series </a:t>
            </a: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u="none" strike="noStrike" kern="1200" cap="none" spc="-30" normalizeH="0" baseline="0" noProof="0" dirty="0">
              <a:ln>
                <a:noFill/>
              </a:ln>
              <a:solidFill>
                <a:srgbClr val="FFFFFF"/>
              </a:solidFill>
              <a:effectLst/>
              <a:uLnTx/>
              <a:uFillTx/>
              <a:latin typeface="Montserrat Medium" pitchFamily="2" charset="77"/>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typical GI is between three to six calls over the course of two to three months.</a:t>
            </a:r>
          </a:p>
        </p:txBody>
      </p:sp>
      <p:graphicFrame>
        <p:nvGraphicFramePr>
          <p:cNvPr id="33" name="Diagram 32">
            <a:extLst>
              <a:ext uri="{FF2B5EF4-FFF2-40B4-BE49-F238E27FC236}">
                <a16:creationId xmlns:a16="http://schemas.microsoft.com/office/drawing/2014/main" id="{3ABCAD08-21FC-4D88-8C68-6CEE88A9A304}"/>
              </a:ext>
            </a:extLst>
          </p:cNvPr>
          <p:cNvGraphicFramePr/>
          <p:nvPr>
            <p:custDataLst>
              <p:tags r:id="rId6"/>
            </p:custDataLst>
            <p:extLst>
              <p:ext uri="{D42A27DB-BD31-4B8C-83A1-F6EECF244321}">
                <p14:modId xmlns:p14="http://schemas.microsoft.com/office/powerpoint/2010/main" val="1013757941"/>
              </p:ext>
            </p:extLst>
          </p:nvPr>
        </p:nvGraphicFramePr>
        <p:xfrm>
          <a:off x="309838" y="2196728"/>
          <a:ext cx="8646551" cy="80705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34" name="Picture 33">
            <a:extLst>
              <a:ext uri="{FF2B5EF4-FFF2-40B4-BE49-F238E27FC236}">
                <a16:creationId xmlns:a16="http://schemas.microsoft.com/office/drawing/2014/main" id="{30896306-71D0-42AF-B48E-7731A8575CCA}"/>
              </a:ext>
            </a:extLst>
          </p:cNvPr>
          <p:cNvPicPr>
            <a:picLocks noChangeAspect="1"/>
          </p:cNvPicPr>
          <p:nvPr>
            <p:custDataLst>
              <p:tags r:id="rId7"/>
            </p:custDataLst>
          </p:nvPr>
        </p:nvPicPr>
        <p:blipFill>
          <a:blip r:embed="rId27" cstate="screen">
            <a:extLst>
              <a:ext uri="{28A0092B-C50C-407E-A947-70E740481C1C}">
                <a14:useLocalDpi xmlns:a14="http://schemas.microsoft.com/office/drawing/2010/main"/>
              </a:ext>
            </a:extLst>
          </a:blip>
          <a:stretch>
            <a:fillRect/>
          </a:stretch>
        </p:blipFill>
        <p:spPr>
          <a:xfrm>
            <a:off x="3278843" y="3268453"/>
            <a:ext cx="520953" cy="520953"/>
          </a:xfrm>
          <a:prstGeom prst="rect">
            <a:avLst/>
          </a:prstGeom>
        </p:spPr>
      </p:pic>
      <p:sp>
        <p:nvSpPr>
          <p:cNvPr id="35" name="Rectangle 34">
            <a:extLst>
              <a:ext uri="{FF2B5EF4-FFF2-40B4-BE49-F238E27FC236}">
                <a16:creationId xmlns:a16="http://schemas.microsoft.com/office/drawing/2014/main" id="{8038F76C-9452-4399-BECA-28EA8DC7EC82}"/>
              </a:ext>
            </a:extLst>
          </p:cNvPr>
          <p:cNvSpPr/>
          <p:nvPr>
            <p:custDataLst>
              <p:tags r:id="rId8"/>
            </p:custDataLst>
          </p:nvPr>
        </p:nvSpPr>
        <p:spPr>
          <a:xfrm>
            <a:off x="3764795" y="3315409"/>
            <a:ext cx="1980550"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Discuss opportunities to improve IT Operations and Systems Management. </a:t>
            </a:r>
          </a:p>
        </p:txBody>
      </p:sp>
      <p:cxnSp>
        <p:nvCxnSpPr>
          <p:cNvPr id="36" name="Straight Connector 35">
            <a:extLst>
              <a:ext uri="{FF2B5EF4-FFF2-40B4-BE49-F238E27FC236}">
                <a16:creationId xmlns:a16="http://schemas.microsoft.com/office/drawing/2014/main" id="{C1D6691C-DF7A-4D67-B81B-B8424CD302AA}"/>
              </a:ext>
            </a:extLst>
          </p:cNvPr>
          <p:cNvCxnSpPr>
            <a:stCxn id="34" idx="2"/>
            <a:endCxn id="38" idx="0"/>
          </p:cNvCxnSpPr>
          <p:nvPr>
            <p:custDataLst>
              <p:tags r:id="rId9"/>
            </p:custDataLst>
          </p:nvPr>
        </p:nvCxnSpPr>
        <p:spPr>
          <a:xfrm flipH="1">
            <a:off x="3531408" y="3789406"/>
            <a:ext cx="7912" cy="61191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B658AF5-A542-494C-98C1-73519F5568D1}"/>
              </a:ext>
            </a:extLst>
          </p:cNvPr>
          <p:cNvSpPr/>
          <p:nvPr>
            <p:custDataLst>
              <p:tags r:id="rId10"/>
            </p:custDataLst>
          </p:nvPr>
        </p:nvSpPr>
        <p:spPr>
          <a:xfrm>
            <a:off x="3764795" y="4412762"/>
            <a:ext cx="2090882"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Prioritize initiatives and deliverables.</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38" name="Picture 37">
            <a:extLst>
              <a:ext uri="{FF2B5EF4-FFF2-40B4-BE49-F238E27FC236}">
                <a16:creationId xmlns:a16="http://schemas.microsoft.com/office/drawing/2014/main" id="{E841C4AD-1F3F-4183-A5A9-AA6C33354AEB}"/>
              </a:ext>
            </a:extLst>
          </p:cNvPr>
          <p:cNvPicPr>
            <a:picLocks noChangeAspect="1"/>
          </p:cNvPicPr>
          <p:nvPr>
            <p:custDataLst>
              <p:tags r:id="rId11"/>
            </p:custDataLst>
          </p:nvPr>
        </p:nvPicPr>
        <p:blipFill>
          <a:blip r:embed="rId27" cstate="screen">
            <a:extLst>
              <a:ext uri="{28A0092B-C50C-407E-A947-70E740481C1C}">
                <a14:useLocalDpi xmlns:a14="http://schemas.microsoft.com/office/drawing/2010/main"/>
              </a:ext>
            </a:extLst>
          </a:blip>
          <a:stretch>
            <a:fillRect/>
          </a:stretch>
        </p:blipFill>
        <p:spPr>
          <a:xfrm>
            <a:off x="3270931" y="4401321"/>
            <a:ext cx="520953" cy="520953"/>
          </a:xfrm>
          <a:prstGeom prst="rect">
            <a:avLst/>
          </a:prstGeom>
        </p:spPr>
      </p:pic>
      <p:pic>
        <p:nvPicPr>
          <p:cNvPr id="39" name="Picture 38">
            <a:extLst>
              <a:ext uri="{FF2B5EF4-FFF2-40B4-BE49-F238E27FC236}">
                <a16:creationId xmlns:a16="http://schemas.microsoft.com/office/drawing/2014/main" id="{B150396E-419A-4540-8A14-BC79958D67AF}"/>
              </a:ext>
            </a:extLst>
          </p:cNvPr>
          <p:cNvPicPr>
            <a:picLocks noChangeAspect="1"/>
          </p:cNvPicPr>
          <p:nvPr>
            <p:custDataLst>
              <p:tags r:id="rId12"/>
            </p:custDataLst>
          </p:nvPr>
        </p:nvPicPr>
        <p:blipFill>
          <a:blip r:embed="rId27" cstate="screen">
            <a:extLst>
              <a:ext uri="{28A0092B-C50C-407E-A947-70E740481C1C}">
                <a14:useLocalDpi xmlns:a14="http://schemas.microsoft.com/office/drawing/2010/main"/>
              </a:ext>
            </a:extLst>
          </a:blip>
          <a:stretch>
            <a:fillRect/>
          </a:stretch>
        </p:blipFill>
        <p:spPr>
          <a:xfrm>
            <a:off x="6167775" y="3315409"/>
            <a:ext cx="520953" cy="520953"/>
          </a:xfrm>
          <a:prstGeom prst="rect">
            <a:avLst/>
          </a:prstGeom>
        </p:spPr>
      </p:pic>
      <p:sp>
        <p:nvSpPr>
          <p:cNvPr id="40" name="Rectangle 39">
            <a:extLst>
              <a:ext uri="{FF2B5EF4-FFF2-40B4-BE49-F238E27FC236}">
                <a16:creationId xmlns:a16="http://schemas.microsoft.com/office/drawing/2014/main" id="{2A71EDBC-0FCF-4E8E-A0A5-3956B6419113}"/>
              </a:ext>
            </a:extLst>
          </p:cNvPr>
          <p:cNvSpPr/>
          <p:nvPr>
            <p:custDataLst>
              <p:tags r:id="rId13"/>
            </p:custDataLst>
          </p:nvPr>
        </p:nvSpPr>
        <p:spPr>
          <a:xfrm>
            <a:off x="6653726" y="3362365"/>
            <a:ext cx="2116655"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#5:</a:t>
            </a:r>
            <a:r>
              <a:rPr kumimoji="0" lang="en-US" sz="140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Discuss opportunities to optimize office </a:t>
            </a:r>
            <a:r>
              <a:rPr kumimoji="0" lang="en-US" sz="1400" i="0" u="none" strike="noStrike" kern="1200" cap="none" spc="0" normalizeH="0" baseline="0" noProof="0" dirty="0" err="1">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spac</a:t>
            </a:r>
            <a:r>
              <a:rPr lang="en-US" sz="1400" dirty="0">
                <a:solidFill>
                  <a:srgbClr val="000000"/>
                </a:solidFill>
                <a:latin typeface="Roboto Condensed Light" panose="02000000000000000000" pitchFamily="2" charset="0"/>
                <a:ea typeface="Roboto Condensed Light" panose="02000000000000000000" pitchFamily="2" charset="0"/>
              </a:rPr>
              <a:t>e.</a:t>
            </a:r>
            <a:endParaRPr lang="en-CA" sz="1400" dirty="0">
              <a:solidFill>
                <a:srgbClr val="000000"/>
              </a:solidFill>
              <a:latin typeface="Roboto Condensed Light" panose="02000000000000000000" pitchFamily="2" charset="0"/>
              <a:ea typeface="Roboto Condensed Light" panose="02000000000000000000" pitchFamily="2" charset="0"/>
            </a:endParaRPr>
          </a:p>
        </p:txBody>
      </p:sp>
      <p:cxnSp>
        <p:nvCxnSpPr>
          <p:cNvPr id="41" name="Straight Connector 40">
            <a:extLst>
              <a:ext uri="{FF2B5EF4-FFF2-40B4-BE49-F238E27FC236}">
                <a16:creationId xmlns:a16="http://schemas.microsoft.com/office/drawing/2014/main" id="{AC7C3425-ACCF-4B7E-A276-BC9D48EC9155}"/>
              </a:ext>
            </a:extLst>
          </p:cNvPr>
          <p:cNvCxnSpPr>
            <a:stCxn id="39" idx="2"/>
            <a:endCxn id="43" idx="0"/>
          </p:cNvCxnSpPr>
          <p:nvPr>
            <p:custDataLst>
              <p:tags r:id="rId14"/>
            </p:custDataLst>
          </p:nvPr>
        </p:nvCxnSpPr>
        <p:spPr>
          <a:xfrm>
            <a:off x="6428252" y="3836362"/>
            <a:ext cx="0" cy="28699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1CA7D4C-3B97-4071-81DB-A759301A1FE2}"/>
              </a:ext>
            </a:extLst>
          </p:cNvPr>
          <p:cNvSpPr/>
          <p:nvPr>
            <p:custDataLst>
              <p:tags r:id="rId15"/>
            </p:custDataLst>
          </p:nvPr>
        </p:nvSpPr>
        <p:spPr>
          <a:xfrm>
            <a:off x="6653726" y="4134802"/>
            <a:ext cx="1839028"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#6: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Explore Employee Experience Monitoring.</a:t>
            </a:r>
          </a:p>
        </p:txBody>
      </p:sp>
      <p:pic>
        <p:nvPicPr>
          <p:cNvPr id="43" name="Picture 42">
            <a:extLst>
              <a:ext uri="{FF2B5EF4-FFF2-40B4-BE49-F238E27FC236}">
                <a16:creationId xmlns:a16="http://schemas.microsoft.com/office/drawing/2014/main" id="{DA7F7377-1ECA-45C8-91B8-EE4A482C0C99}"/>
              </a:ext>
            </a:extLst>
          </p:cNvPr>
          <p:cNvPicPr>
            <a:picLocks noChangeAspect="1"/>
          </p:cNvPicPr>
          <p:nvPr>
            <p:custDataLst>
              <p:tags r:id="rId16"/>
            </p:custDataLst>
          </p:nvPr>
        </p:nvPicPr>
        <p:blipFill>
          <a:blip r:embed="rId27" cstate="screen">
            <a:extLst>
              <a:ext uri="{28A0092B-C50C-407E-A947-70E740481C1C}">
                <a14:useLocalDpi xmlns:a14="http://schemas.microsoft.com/office/drawing/2010/main"/>
              </a:ext>
            </a:extLst>
          </a:blip>
          <a:stretch>
            <a:fillRect/>
          </a:stretch>
        </p:blipFill>
        <p:spPr>
          <a:xfrm>
            <a:off x="6167775" y="4123361"/>
            <a:ext cx="520953" cy="520953"/>
          </a:xfrm>
          <a:prstGeom prst="rect">
            <a:avLst/>
          </a:prstGeom>
        </p:spPr>
      </p:pic>
      <p:sp>
        <p:nvSpPr>
          <p:cNvPr id="48" name="Rectangle 47">
            <a:extLst>
              <a:ext uri="{FF2B5EF4-FFF2-40B4-BE49-F238E27FC236}">
                <a16:creationId xmlns:a16="http://schemas.microsoft.com/office/drawing/2014/main" id="{5D36F505-CFD8-4826-A24A-DFC0F3E2CBF5}"/>
              </a:ext>
            </a:extLst>
          </p:cNvPr>
          <p:cNvSpPr/>
          <p:nvPr>
            <p:custDataLst>
              <p:tags r:id="rId17"/>
            </p:custDataLst>
          </p:nvPr>
        </p:nvSpPr>
        <p:spPr>
          <a:xfrm>
            <a:off x="745785" y="4377137"/>
            <a:ext cx="1959214"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Discuss opportunities to strengthen collaboration tools, file access, app access, and network access.</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49" name="Picture 48">
            <a:extLst>
              <a:ext uri="{FF2B5EF4-FFF2-40B4-BE49-F238E27FC236}">
                <a16:creationId xmlns:a16="http://schemas.microsoft.com/office/drawing/2014/main" id="{AC3B7727-A146-42A0-A82B-1DC0F7EFD42B}"/>
              </a:ext>
            </a:extLst>
          </p:cNvPr>
          <p:cNvPicPr>
            <a:picLocks noChangeAspect="1"/>
          </p:cNvPicPr>
          <p:nvPr>
            <p:custDataLst>
              <p:tags r:id="rId18"/>
            </p:custDataLst>
          </p:nvPr>
        </p:nvPicPr>
        <p:blipFill>
          <a:blip r:embed="rId27" cstate="screen">
            <a:extLst>
              <a:ext uri="{28A0092B-C50C-407E-A947-70E740481C1C}">
                <a14:useLocalDpi xmlns:a14="http://schemas.microsoft.com/office/drawing/2010/main"/>
              </a:ext>
            </a:extLst>
          </a:blip>
          <a:stretch>
            <a:fillRect/>
          </a:stretch>
        </p:blipFill>
        <p:spPr>
          <a:xfrm>
            <a:off x="259833" y="4365696"/>
            <a:ext cx="520953" cy="520953"/>
          </a:xfrm>
          <a:prstGeom prst="rect">
            <a:avLst/>
          </a:prstGeom>
        </p:spPr>
      </p:pic>
      <p:cxnSp>
        <p:nvCxnSpPr>
          <p:cNvPr id="50" name="Straight Connector 49">
            <a:extLst>
              <a:ext uri="{FF2B5EF4-FFF2-40B4-BE49-F238E27FC236}">
                <a16:creationId xmlns:a16="http://schemas.microsoft.com/office/drawing/2014/main" id="{7704CFCF-61AB-4F2E-97B4-8F6EFC8F946F}"/>
              </a:ext>
            </a:extLst>
          </p:cNvPr>
          <p:cNvCxnSpPr>
            <a:cxnSpLocks/>
            <a:stCxn id="53" idx="2"/>
            <a:endCxn id="49" idx="0"/>
          </p:cNvCxnSpPr>
          <p:nvPr/>
        </p:nvCxnSpPr>
        <p:spPr>
          <a:xfrm>
            <a:off x="520310" y="3789406"/>
            <a:ext cx="0" cy="576290"/>
          </a:xfrm>
          <a:prstGeom prst="line">
            <a:avLst/>
          </a:prstGeom>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1D0041A7-71F2-4E8D-B638-919A4390EA2D}"/>
              </a:ext>
            </a:extLst>
          </p:cNvPr>
          <p:cNvPicPr>
            <a:picLocks noChangeAspect="1"/>
          </p:cNvPicPr>
          <p:nvPr>
            <p:custDataLst>
              <p:tags r:id="rId19"/>
            </p:custDataLst>
          </p:nvPr>
        </p:nvPicPr>
        <p:blipFill>
          <a:blip r:embed="rId27"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sp>
        <p:nvSpPr>
          <p:cNvPr id="54" name="Rectangle 53">
            <a:extLst>
              <a:ext uri="{FF2B5EF4-FFF2-40B4-BE49-F238E27FC236}">
                <a16:creationId xmlns:a16="http://schemas.microsoft.com/office/drawing/2014/main" id="{1FDE3312-19BA-4203-B2C8-6200DB9B38E2}"/>
              </a:ext>
            </a:extLst>
          </p:cNvPr>
          <p:cNvSpPr/>
          <p:nvPr>
            <p:custDataLst>
              <p:tags r:id="rId20"/>
            </p:custDataLst>
          </p:nvPr>
        </p:nvSpPr>
        <p:spPr>
          <a:xfrm>
            <a:off x="745785" y="3315409"/>
            <a:ext cx="1980550"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Assess current  work-from-anywhere</a:t>
            </a:r>
            <a:r>
              <a:rPr lang="en-US" sz="1400" dirty="0">
                <a:solidFill>
                  <a:srgbClr val="000000"/>
                </a:solidFill>
                <a:latin typeface="Roboto Condensed Light" panose="02000000000000000000" pitchFamily="2" charset="0"/>
                <a:ea typeface="Roboto Condensed Light" panose="02000000000000000000" pitchFamily="2" charset="0"/>
              </a:rPr>
              <a:t> fitness and objectives</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p>
        </p:txBody>
      </p:sp>
    </p:spTree>
    <p:extLst>
      <p:ext uri="{BB962C8B-B14F-4D97-AF65-F5344CB8AC3E}">
        <p14:creationId xmlns:p14="http://schemas.microsoft.com/office/powerpoint/2010/main" val="213642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lstStyle/>
          <a:p>
            <a:r>
              <a:rPr lang="en-US" dirty="0">
                <a:solidFill>
                  <a:schemeClr val="accent1"/>
                </a:solidFill>
              </a:rPr>
              <a:t>Analyst</a:t>
            </a:r>
            <a:br>
              <a:rPr lang="en-US" dirty="0">
                <a:solidFill>
                  <a:schemeClr val="accent1"/>
                </a:solidFill>
              </a:rPr>
            </a:br>
            <a:r>
              <a:rPr lang="en-US" dirty="0">
                <a:solidFill>
                  <a:schemeClr val="accent1"/>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p:txBody>
          <a:bodyPr/>
          <a:lstStyle/>
          <a:p>
            <a:r>
              <a:rPr lang="en-US" dirty="0"/>
              <a:t>This is a huge opportunity for Infrastructure &amp; Operations, but too many are wasting it.</a:t>
            </a:r>
          </a:p>
        </p:txBody>
      </p:sp>
      <p:sp>
        <p:nvSpPr>
          <p:cNvPr id="8" name="Text Placeholder 7"/>
          <p:cNvSpPr>
            <a:spLocks noGrp="1"/>
          </p:cNvSpPr>
          <p:nvPr>
            <p:ph type="body" sz="quarter" idx="13"/>
          </p:nvPr>
        </p:nvSpPr>
        <p:spPr>
          <a:xfrm>
            <a:off x="5238246" y="5120360"/>
            <a:ext cx="3548703" cy="1269682"/>
          </a:xfrm>
        </p:spPr>
        <p:txBody>
          <a:bodyPr/>
          <a:lstStyle/>
          <a:p>
            <a:r>
              <a:rPr lang="en-US" dirty="0"/>
              <a:t>Ken Weston </a:t>
            </a:r>
            <a:r>
              <a:rPr lang="en-US" dirty="0">
                <a:latin typeface="Montserrat Light" panose="00000400000000000000" pitchFamily="2" charset="0"/>
              </a:rPr>
              <a:t>PMP, Cert.APM, SMC</a:t>
            </a:r>
          </a:p>
          <a:p>
            <a:r>
              <a:rPr lang="en-US" dirty="0">
                <a:latin typeface="Montserrat Medium" panose="00000600000000000000" pitchFamily="2" charset="0"/>
              </a:rPr>
              <a:t>Senior Research Analyst, IT Operations</a:t>
            </a:r>
            <a:br>
              <a:rPr lang="en-US" dirty="0">
                <a:latin typeface="Montserrat Medium" panose="00000600000000000000" pitchFamily="2" charset="0"/>
              </a:rPr>
            </a:br>
            <a:r>
              <a:rPr lang="en-US" dirty="0">
                <a:latin typeface="Montserrat Medium" panose="00000600000000000000" pitchFamily="2" charset="0"/>
              </a:rPr>
              <a:t>Info-Tech Research Group</a:t>
            </a:r>
            <a:endParaRPr lang="en-CA" dirty="0">
              <a:latin typeface="Montserrat Medium" panose="00000600000000000000" pitchFamily="2" charset="0"/>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43286" y="1753404"/>
            <a:ext cx="6661150" cy="2977987"/>
          </a:xfrm>
        </p:spPr>
        <p:txBody>
          <a:bodyPr anchor="b"/>
          <a:lstStyle/>
          <a:p>
            <a:pPr marL="0" indent="0">
              <a:buNone/>
            </a:pPr>
            <a:r>
              <a:rPr lang="en-US" dirty="0"/>
              <a:t>COVID-19 caught the world by surprise, and IT Infrastructure and Operations is no different. Companies had no choice but to embrace work from home. Many CEOs that were vehemently against work from home realized that people can indeed be productive outside of the office. </a:t>
            </a:r>
          </a:p>
          <a:p>
            <a:pPr marL="0" indent="0">
              <a:buNone/>
            </a:pPr>
            <a:r>
              <a:rPr lang="en-US" dirty="0"/>
              <a:t>Many other CEOs have come to the opposite realization. People are less productive from home because they can’t collaborate with coworkers, they struggle with setting up their workstations, and they can’t access the files that they need to work. Therefore, they cling to the outdated idea that work is a place and people are only productive when they can be seen working.</a:t>
            </a:r>
          </a:p>
          <a:p>
            <a:pPr marL="0" indent="0">
              <a:buNone/>
            </a:pPr>
            <a:r>
              <a:rPr lang="en-US" dirty="0"/>
              <a:t>IT Infrastructure &amp; Operations have an opportunity here to take a leadership role. We can fix these issues and pain points. Stabilize IT infrastructure and update IT operations to remove the pain points end users face in work-from-anywhere. Consult with business units and train them on how to be productive with the technology suite they have. Show them how they can be productive.</a:t>
            </a:r>
          </a:p>
          <a:p>
            <a:pPr marL="0" indent="0">
              <a:buNone/>
            </a:pPr>
            <a:r>
              <a:rPr lang="en-US" dirty="0"/>
              <a:t>The reality is that working from anywhere makes organizations more resilient. It gives additional flexibility to workers that can allow them to be more productive. It is better for the environment as it reduces carbon emissions associated with commuting. It’s cheaper as the company needs less office space. Show them this truth, and become a leader in your organization.</a:t>
            </a:r>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14" name="Picture 13" descr="A person wearing glasses and smiling at the camera&#10;&#10;Description automatically generated">
            <a:extLst>
              <a:ext uri="{FF2B5EF4-FFF2-40B4-BE49-F238E27FC236}">
                <a16:creationId xmlns:a16="http://schemas.microsoft.com/office/drawing/2014/main" id="{B868107F-F883-4742-964D-92CCD5950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043" y="2988462"/>
            <a:ext cx="1905000" cy="1905000"/>
          </a:xfrm>
          <a:prstGeom prst="rect">
            <a:avLst/>
          </a:prstGeom>
          <a:blipFill>
            <a:blip r:embed="rId4"/>
            <a:stretch>
              <a:fillRect/>
            </a:stretch>
          </a:blipFill>
          <a:ln>
            <a:solidFill>
              <a:schemeClr val="tx1">
                <a:lumMod val="20000"/>
                <a:lumOff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546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solidFill>
                  <a:srgbClr val="4A4A4A"/>
                </a:solidFill>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4104464164"/>
              </p:ext>
            </p:extLst>
          </p:nvPr>
        </p:nvGraphicFramePr>
        <p:xfrm>
          <a:off x="354106" y="1215542"/>
          <a:ext cx="11539445" cy="5442842"/>
        </p:xfrm>
        <a:graphic>
          <a:graphicData uri="http://schemas.openxmlformats.org/drawingml/2006/table">
            <a:tbl>
              <a:tblPr firstRow="1" bandRow="1">
                <a:tableStyleId>{5C22544A-7EE6-4342-B048-85BDC9FD1C3A}</a:tableStyleId>
              </a:tblPr>
              <a:tblGrid>
                <a:gridCol w="434955">
                  <a:extLst>
                    <a:ext uri="{9D8B030D-6E8A-4147-A177-3AD203B41FA5}">
                      <a16:colId xmlns:a16="http://schemas.microsoft.com/office/drawing/2014/main" val="20000"/>
                    </a:ext>
                  </a:extLst>
                </a:gridCol>
                <a:gridCol w="2220898">
                  <a:extLst>
                    <a:ext uri="{9D8B030D-6E8A-4147-A177-3AD203B41FA5}">
                      <a16:colId xmlns:a16="http://schemas.microsoft.com/office/drawing/2014/main" val="20001"/>
                    </a:ext>
                  </a:extLst>
                </a:gridCol>
                <a:gridCol w="2220898">
                  <a:extLst>
                    <a:ext uri="{9D8B030D-6E8A-4147-A177-3AD203B41FA5}">
                      <a16:colId xmlns:a16="http://schemas.microsoft.com/office/drawing/2014/main" val="20002"/>
                    </a:ext>
                  </a:extLst>
                </a:gridCol>
                <a:gridCol w="2220898">
                  <a:extLst>
                    <a:ext uri="{9D8B030D-6E8A-4147-A177-3AD203B41FA5}">
                      <a16:colId xmlns:a16="http://schemas.microsoft.com/office/drawing/2014/main" val="20003"/>
                    </a:ext>
                  </a:extLst>
                </a:gridCol>
                <a:gridCol w="2220898">
                  <a:extLst>
                    <a:ext uri="{9D8B030D-6E8A-4147-A177-3AD203B41FA5}">
                      <a16:colId xmlns:a16="http://schemas.microsoft.com/office/drawing/2014/main" val="20004"/>
                    </a:ext>
                  </a:extLst>
                </a:gridCol>
                <a:gridCol w="2220898">
                  <a:extLst>
                    <a:ext uri="{9D8B030D-6E8A-4147-A177-3AD203B41FA5}">
                      <a16:colId xmlns:a16="http://schemas.microsoft.com/office/drawing/2014/main" val="20005"/>
                    </a:ext>
                  </a:extLst>
                </a:gridCol>
              </a:tblGrid>
              <a:tr h="44818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91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7CAED4"/>
                          </a:solidFill>
                          <a:latin typeface="Montserrat SemiBold"/>
                          <a:ea typeface="Roboto"/>
                        </a:rPr>
                        <a:t>Craft a Vision</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US" sz="1200" b="1" i="0" dirty="0">
                          <a:solidFill>
                            <a:srgbClr val="5191C5"/>
                          </a:solidFill>
                          <a:latin typeface="Montserrat SemiBold"/>
                          <a:ea typeface="Roboto"/>
                        </a:rPr>
                        <a:t>Stabilize IT Infrastructure</a:t>
                      </a:r>
                      <a:endParaRPr lang="en-CA" sz="1200" b="1" i="0" dirty="0">
                        <a:solidFill>
                          <a:srgbClr val="5191C5"/>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2576B7"/>
                          </a:solidFill>
                          <a:latin typeface="Montserrat SemiBold"/>
                          <a:ea typeface="Roboto"/>
                        </a:rPr>
                        <a:t>Update and Optimize</a:t>
                      </a:r>
                      <a:endParaRPr lang="en-CA" sz="1200" b="1" i="0" dirty="0">
                        <a:solidFill>
                          <a:srgbClr val="2576B7"/>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E5E92"/>
                          </a:solidFill>
                          <a:latin typeface="Montserrat SemiBold"/>
                          <a:ea typeface="Roboto"/>
                        </a:rPr>
                        <a:t>Build</a:t>
                      </a:r>
                      <a:r>
                        <a:rPr lang="en-CA" sz="1200" b="1" i="0" baseline="0" dirty="0">
                          <a:solidFill>
                            <a:srgbClr val="1E5E92"/>
                          </a:solidFill>
                          <a:latin typeface="Montserrat SemiBold"/>
                          <a:ea typeface="Roboto"/>
                        </a:rPr>
                        <a:t> the Roadmap</a:t>
                      </a:r>
                      <a:endParaRPr lang="en-CA" sz="1200" b="1" i="0" dirty="0">
                        <a:solidFill>
                          <a:srgbClr val="1E5E92"/>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69967">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chemeClr val="tx1"/>
                          </a:solidFill>
                          <a:latin typeface="Roboto Condensed Light" panose="02000000000000000000" pitchFamily="2" charset="0"/>
                          <a:ea typeface="Roboto Condensed Light" panose="02000000000000000000" pitchFamily="2" charset="0"/>
                        </a:rPr>
                        <a:t>1.1 Identify drivers, benefits, and challenges.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chemeClr val="tx1"/>
                          </a:solidFill>
                          <a:latin typeface="Roboto Condensed Light" panose="02000000000000000000" pitchFamily="2" charset="0"/>
                          <a:ea typeface="Roboto Condensed Light" panose="02000000000000000000" pitchFamily="2" charset="0"/>
                        </a:rPr>
                        <a:t>1.2 Perform a goals cascade to align benefits to business needs.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chemeClr val="tx1"/>
                          </a:solidFill>
                          <a:latin typeface="Roboto Condensed Light" panose="02000000000000000000" pitchFamily="2" charset="0"/>
                          <a:ea typeface="Roboto Condensed Light" panose="02000000000000000000" pitchFamily="2" charset="0"/>
                        </a:rPr>
                        <a:t>1.3 Define a vision and success metrics for work-from-anywhere.</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chemeClr val="tx1"/>
                          </a:solidFill>
                          <a:latin typeface="Roboto Condensed Light" panose="02000000000000000000" pitchFamily="2" charset="0"/>
                          <a:ea typeface="Roboto Condensed Light" panose="02000000000000000000" pitchFamily="2" charset="0"/>
                        </a:rPr>
                        <a:t>1.4 Define the value that IT brings to work-from-anywhere.</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2.1 Review Work-From-Anywhere Framework and identify capability gaps.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2.2 Review diagnostic results to identify satisfaction gaps.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2.3 Record improvement opportunities for foundational capabilities: collaboration, network, file access, app access.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2.4 Identify deliverables and opportunities to provide value for each.</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3.1 Identify IT infrastructure and operational capability gaps.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3.2 Record improvement opportunities for DRP &amp; BCP.</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3.3 Record improvement opportunities for endpoint and systems management practices.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3.4 Record improvement opportunities for IT operational practices.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3.5 Explore office space optimization and employee experience monitoring.</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3.1 Prioritize initiatives and identify dependencies.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3.2 Organize initiatives into phases.</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3.3 Estimate effort with scrum poker.</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3.4 Build a timeline and tie phases to desired business benefits.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5.1 Complete in-progress deliverables from previous four days.</a:t>
                      </a:r>
                    </a:p>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5.2 Set up review time for workshop deliverables and to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869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US" sz="1200" b="0" i="0" baseline="0" dirty="0">
                          <a:solidFill>
                            <a:schemeClr val="tx1"/>
                          </a:solidFill>
                          <a:latin typeface="+mn-lt"/>
                          <a:ea typeface="Roboto Condensed Light"/>
                        </a:rPr>
                        <a:t>Desired benefits</a:t>
                      </a:r>
                    </a:p>
                    <a:p>
                      <a:pPr marL="228600" indent="-228600">
                        <a:lnSpc>
                          <a:spcPts val="1300"/>
                        </a:lnSpc>
                        <a:spcBef>
                          <a:spcPts val="600"/>
                        </a:spcBef>
                        <a:spcAft>
                          <a:spcPts val="0"/>
                        </a:spcAft>
                        <a:buClrTx/>
                        <a:buFont typeface="+mj-lt"/>
                        <a:buAutoNum type="arabicPeriod"/>
                      </a:pPr>
                      <a:r>
                        <a:rPr lang="en-US" sz="1200" b="0" i="0" baseline="0" dirty="0">
                          <a:solidFill>
                            <a:schemeClr val="tx1"/>
                          </a:solidFill>
                          <a:latin typeface="+mn-lt"/>
                          <a:ea typeface="Roboto Condensed Light"/>
                        </a:rPr>
                        <a:t>Vision statement, mission statement, and guiding principles</a:t>
                      </a:r>
                    </a:p>
                    <a:p>
                      <a:pPr marL="228600" indent="-228600">
                        <a:lnSpc>
                          <a:spcPts val="1300"/>
                        </a:lnSpc>
                        <a:spcBef>
                          <a:spcPts val="600"/>
                        </a:spcBef>
                        <a:spcAft>
                          <a:spcPts val="0"/>
                        </a:spcAft>
                        <a:buClrTx/>
                        <a:buFont typeface="+mj-lt"/>
                        <a:buAutoNum type="arabicPeriod"/>
                      </a:pPr>
                      <a:r>
                        <a:rPr lang="en-US" sz="1200" b="0" i="0" baseline="0" dirty="0">
                          <a:solidFill>
                            <a:schemeClr val="tx1"/>
                          </a:solidFill>
                          <a:latin typeface="+mn-lt"/>
                          <a:ea typeface="Roboto Condensed Light"/>
                        </a:rPr>
                        <a:t>Success metrics</a:t>
                      </a:r>
                    </a:p>
                    <a:p>
                      <a:pPr marL="228600" indent="-228600">
                        <a:lnSpc>
                          <a:spcPts val="1300"/>
                        </a:lnSpc>
                        <a:spcBef>
                          <a:spcPts val="600"/>
                        </a:spcBef>
                        <a:spcAft>
                          <a:spcPts val="0"/>
                        </a:spcAft>
                        <a:buClrTx/>
                        <a:buFont typeface="+mj-lt"/>
                        <a:buAutoNum type="arabicPeriod"/>
                      </a:pPr>
                      <a:r>
                        <a:rPr lang="en-US" sz="1200" b="0" i="0" baseline="0" dirty="0">
                          <a:solidFill>
                            <a:schemeClr val="tx1"/>
                          </a:solidFill>
                          <a:latin typeface="+mn-lt"/>
                          <a:ea typeface="Roboto Condensed Light"/>
                        </a:rPr>
                        <a:t>Value propositions for in-scope user groups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mn-lt"/>
                          <a:ea typeface="Roboto Condensed Light"/>
                        </a:rPr>
                        <a:t>Projects and initiatives to stabilize IT infrastructure</a:t>
                      </a:r>
                    </a:p>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mn-lt"/>
                          <a:ea typeface="Roboto Condensed Light"/>
                        </a:rPr>
                        <a:t>Deliverables and opportunities to provide value for foundational capabilities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mn-lt"/>
                          <a:ea typeface="Roboto Condensed Light"/>
                        </a:rPr>
                        <a:t>Projects and initiatives to update IT operations to better support work-from-anywhere</a:t>
                      </a:r>
                    </a:p>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mn-lt"/>
                          <a:ea typeface="Roboto Condensed Light"/>
                        </a:rPr>
                        <a:t>Longer-term strategic initiatives</a:t>
                      </a:r>
                    </a:p>
                    <a:p>
                      <a:pPr marL="143510" indent="-143510">
                        <a:lnSpc>
                          <a:spcPts val="1300"/>
                        </a:lnSpc>
                        <a:spcBef>
                          <a:spcPts val="600"/>
                        </a:spcBef>
                        <a:spcAft>
                          <a:spcPts val="0"/>
                        </a:spcAft>
                        <a:buClrTx/>
                        <a:buFont typeface="+mj-lt"/>
                        <a:buAutoNum type="arabicPeriod"/>
                      </a:pPr>
                      <a:r>
                        <a:rPr lang="en-CA" sz="1200" b="0" i="0" baseline="0" dirty="0">
                          <a:solidFill>
                            <a:schemeClr val="tx1"/>
                          </a:solidFill>
                          <a:latin typeface="+mn-lt"/>
                          <a:ea typeface="Roboto Condensed Light"/>
                        </a:rPr>
                        <a:t>Deliverables and opportunities to provide value for each capability</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panose="02000000000000000000" pitchFamily="2" charset="0"/>
                          <a:ea typeface="Roboto Condensed Light" panose="02000000000000000000" pitchFamily="2" charset="0"/>
                        </a:rPr>
                        <a:t>Prioritized list of initiatives and phases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panose="02000000000000000000" pitchFamily="2" charset="0"/>
                          <a:ea typeface="Roboto Condensed Light" panose="02000000000000000000" pitchFamily="2" charset="0"/>
                        </a:rPr>
                        <a:t>Completed work-from-anywhere strategy template</a:t>
                      </a:r>
                    </a:p>
                    <a:p>
                      <a:pPr marL="228600" indent="-228600">
                        <a:lnSpc>
                          <a:spcPts val="1300"/>
                        </a:lnSpc>
                        <a:spcBef>
                          <a:spcPts val="600"/>
                        </a:spcBef>
                        <a:spcAft>
                          <a:spcPts val="0"/>
                        </a:spcAft>
                        <a:buClrTx/>
                        <a:buFont typeface="+mj-lt"/>
                        <a:buAutoNum type="arabicPeriod"/>
                      </a:pPr>
                      <a:r>
                        <a:rPr lang="en-CA" sz="1200" b="0" i="0" baseline="0" dirty="0">
                          <a:solidFill>
                            <a:schemeClr val="tx1"/>
                          </a:solidFill>
                          <a:latin typeface="Roboto Condensed Light" panose="02000000000000000000" pitchFamily="2" charset="0"/>
                          <a:ea typeface="Roboto Condensed Light" panose="02000000000000000000" pitchFamily="2" charset="0"/>
                        </a:rPr>
                        <a:t>Work-from-anywhere roadmap</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Medium"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2254729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prstGeom prst="rect">
            <a:avLst/>
          </a:prstGeom>
        </p:spPr>
        <p:txBody>
          <a:bodyPr/>
          <a:lstStyle/>
          <a:p>
            <a:pPr marL="0" indent="0">
              <a:lnSpc>
                <a:spcPts val="1800"/>
              </a:lnSpc>
              <a:buNone/>
            </a:pPr>
            <a:r>
              <a:rPr lang="en-CA" dirty="0"/>
              <a:t>Work from anywhere isn’t going anywhere. IT Infrastructure &amp; Operations needs to:</a:t>
            </a:r>
            <a:endParaRPr lang="en-CA" dirty="0">
              <a:solidFill>
                <a:srgbClr val="000000"/>
              </a:solidFill>
            </a:endParaRPr>
          </a:p>
          <a:p>
            <a:pPr>
              <a:lnSpc>
                <a:spcPts val="1800"/>
              </a:lnSpc>
            </a:pPr>
            <a:r>
              <a:rPr lang="en-CA" dirty="0">
                <a:solidFill>
                  <a:srgbClr val="000000"/>
                </a:solidFill>
              </a:rPr>
              <a:t>Rebuild trust in the stability of IT infrastructure and operations</a:t>
            </a:r>
          </a:p>
          <a:p>
            <a:pPr>
              <a:lnSpc>
                <a:spcPts val="1800"/>
              </a:lnSpc>
            </a:pPr>
            <a:r>
              <a:rPr lang="en-CA" dirty="0">
                <a:solidFill>
                  <a:srgbClr val="000000"/>
                </a:solidFill>
              </a:rPr>
              <a:t>Identify gaps created from the COVID-19 rush to remote work</a:t>
            </a:r>
          </a:p>
          <a:p>
            <a:pPr>
              <a:lnSpc>
                <a:spcPts val="1800"/>
              </a:lnSpc>
            </a:pPr>
            <a:r>
              <a:rPr lang="en-CA" dirty="0">
                <a:solidFill>
                  <a:srgbClr val="000000"/>
                </a:solidFill>
              </a:rPr>
              <a:t>Identify how IT can better support remote workers</a:t>
            </a:r>
          </a:p>
          <a:p>
            <a:pPr marL="0" indent="0">
              <a:lnSpc>
                <a:spcPts val="1800"/>
              </a:lnSpc>
              <a:buNone/>
            </a:pPr>
            <a:r>
              <a:rPr lang="en-CA" dirty="0">
                <a:solidFill>
                  <a:srgbClr val="000000"/>
                </a:solidFill>
              </a:rPr>
              <a:t>IT went through an initial crunch to enable remote work. </a:t>
            </a:r>
            <a:r>
              <a:rPr lang="en-CA" dirty="0"/>
              <a:t>It’s time to be proactive and learn from our mistakes.</a:t>
            </a: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prstGeom prst="rect">
            <a:avLst/>
          </a:prstGeom>
        </p:spPr>
        <p:txBody>
          <a:bodyPr/>
          <a:lstStyle/>
          <a:p>
            <a:pPr marL="0" indent="0">
              <a:lnSpc>
                <a:spcPts val="1800"/>
              </a:lnSpc>
              <a:buNone/>
            </a:pPr>
            <a:r>
              <a:rPr lang="en-CA" dirty="0">
                <a:solidFill>
                  <a:srgbClr val="000000"/>
                </a:solidFill>
              </a:rPr>
              <a:t>Work from anywhere presents unique obstacles of flex-time, flex-location, and BYOD:</a:t>
            </a:r>
          </a:p>
          <a:p>
            <a:pPr>
              <a:lnSpc>
                <a:spcPts val="1800"/>
              </a:lnSpc>
            </a:pPr>
            <a:r>
              <a:rPr lang="en-CA" dirty="0"/>
              <a:t>Users are working at all hours of the day</a:t>
            </a:r>
          </a:p>
          <a:p>
            <a:pPr>
              <a:lnSpc>
                <a:spcPts val="1800"/>
              </a:lnSpc>
            </a:pPr>
            <a:r>
              <a:rPr lang="en-CA" dirty="0"/>
              <a:t>Communication and collaboration are more difficult</a:t>
            </a:r>
          </a:p>
          <a:p>
            <a:pPr>
              <a:lnSpc>
                <a:spcPts val="1800"/>
              </a:lnSpc>
            </a:pPr>
            <a:r>
              <a:rPr lang="en-CA" dirty="0"/>
              <a:t>Employee engagement is more crucial than ever</a:t>
            </a:r>
          </a:p>
          <a:p>
            <a:pPr marL="0" indent="0">
              <a:lnSpc>
                <a:spcPts val="1800"/>
              </a:lnSpc>
              <a:buNone/>
            </a:pPr>
            <a:r>
              <a:rPr lang="en-CA" dirty="0">
                <a:solidFill>
                  <a:srgbClr val="000000"/>
                </a:solidFill>
              </a:rPr>
              <a:t>Alternatively or in addition, describe why conventional approaches to this project fail.</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prstGeom prst="rect">
            <a:avLst/>
          </a:prstGeom>
        </p:spPr>
        <p:txBody>
          <a:bodyPr/>
          <a:lstStyle/>
          <a:p>
            <a:pPr marL="0" indent="0">
              <a:lnSpc>
                <a:spcPts val="1800"/>
              </a:lnSpc>
              <a:buNone/>
            </a:pPr>
            <a:r>
              <a:rPr lang="en-CA" dirty="0">
                <a:solidFill>
                  <a:srgbClr val="000000"/>
                </a:solidFill>
              </a:rPr>
              <a:t>Build a work-from-anywhere strategy that resonates with the business.</a:t>
            </a:r>
          </a:p>
          <a:p>
            <a:pPr>
              <a:lnSpc>
                <a:spcPts val="1800"/>
              </a:lnSpc>
            </a:pPr>
            <a:r>
              <a:rPr lang="en-CA" dirty="0">
                <a:solidFill>
                  <a:srgbClr val="000000"/>
                </a:solidFill>
              </a:rPr>
              <a:t>Strengthen the foundations of collaboration tools, app access, file access, network access, and endpoint standards</a:t>
            </a:r>
          </a:p>
          <a:p>
            <a:pPr>
              <a:lnSpc>
                <a:spcPts val="1800"/>
              </a:lnSpc>
            </a:pPr>
            <a:r>
              <a:rPr lang="en-CA" dirty="0">
                <a:solidFill>
                  <a:srgbClr val="000000"/>
                </a:solidFill>
              </a:rPr>
              <a:t>Explore opportunities to strengthen IT operations</a:t>
            </a:r>
          </a:p>
          <a:p>
            <a:pPr>
              <a:lnSpc>
                <a:spcPts val="1800"/>
              </a:lnSpc>
            </a:pPr>
            <a:r>
              <a:rPr lang="en-CA" dirty="0"/>
              <a:t>P</a:t>
            </a:r>
            <a:r>
              <a:rPr lang="en-CA" dirty="0">
                <a:solidFill>
                  <a:srgbClr val="000000"/>
                </a:solidFill>
              </a:rPr>
              <a:t>roactively help the business through employee experience monitoring and facilities optimization</a:t>
            </a:r>
          </a:p>
          <a:p>
            <a:pPr marL="0" indent="0">
              <a:lnSpc>
                <a:spcPts val="1800"/>
              </a:lnSpc>
              <a:buNone/>
            </a:pPr>
            <a:r>
              <a:rPr lang="en-CA" dirty="0">
                <a:solidFill>
                  <a:srgbClr val="000000"/>
                </a:solidFill>
              </a:rPr>
              <a:t>Use this blueprint in conjunction with </a:t>
            </a:r>
            <a:r>
              <a:rPr lang="en-CA" i="1" dirty="0">
                <a:solidFill>
                  <a:srgbClr val="000000"/>
                </a:solidFill>
                <a:hlinkClick r:id="rId6"/>
              </a:rPr>
              <a:t>Create a Work- From-Anywhere Strategy</a:t>
            </a:r>
            <a:r>
              <a:rPr lang="en-CA" dirty="0">
                <a:solidFill>
                  <a:srgbClr val="000000"/>
                </a:solidFill>
              </a:rPr>
              <a:t>.</a:t>
            </a: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189834"/>
            <a:ext cx="11487081" cy="1057523"/>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It’s not about embracing the new normal; it’s about resiliency and long-term success</a:t>
              </a:r>
              <a:endParaRPr lang="en-US" sz="1600" b="1" dirty="0">
                <a:solidFill>
                  <a:schemeClr val="bg1"/>
                </a:solidFill>
                <a:latin typeface="Montserrat Medium" pitchFamily="2" charset="77"/>
              </a:endParaRPr>
            </a:p>
            <a:p>
              <a:pPr>
                <a:lnSpc>
                  <a:spcPts val="1800"/>
                </a:lnSpc>
                <a:spcBef>
                  <a:spcPts val="800"/>
                </a:spcBef>
              </a:pPr>
              <a:r>
                <a:rPr lang="en-CA" sz="1400" dirty="0">
                  <a:solidFill>
                    <a:schemeClr val="bg1"/>
                  </a:solidFill>
                  <a:latin typeface="Roboto Condensed Light" panose="02000000000000000000" pitchFamily="2" charset="0"/>
                  <a:ea typeface="Roboto Condensed Light" panose="02000000000000000000" pitchFamily="2" charset="0"/>
                </a:rPr>
                <a:t>Your strategy needs to not only provide short-term operational value, but also make the organization more resilient for the unknown risks of tomorrow.</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695564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a:extLst>
              <a:ext uri="{FF2B5EF4-FFF2-40B4-BE49-F238E27FC236}">
                <a16:creationId xmlns:a16="http://schemas.microsoft.com/office/drawing/2014/main" id="{01576701-194F-45F8-B017-A76D6CC16EA7}"/>
              </a:ext>
            </a:extLst>
          </p:cNvPr>
          <p:cNvSpPr>
            <a:spLocks noGrp="1"/>
          </p:cNvSpPr>
          <p:nvPr>
            <p:ph type="body" sz="quarter" idx="11"/>
          </p:nvPr>
        </p:nvSpPr>
        <p:spPr>
          <a:xfrm>
            <a:off x="374088" y="1242358"/>
            <a:ext cx="6229912" cy="456696"/>
          </a:xfrm>
        </p:spPr>
        <p:txBody>
          <a:bodyPr/>
          <a:lstStyle/>
          <a:p>
            <a:r>
              <a:rPr lang="en-US" b="1" dirty="0"/>
              <a:t>The way your company does business has </a:t>
            </a:r>
            <a:r>
              <a:rPr lang="en-US" b="1" i="1" dirty="0"/>
              <a:t>fundamentally changed.</a:t>
            </a:r>
            <a:endParaRPr lang="en-US" b="1" dirty="0"/>
          </a:p>
        </p:txBody>
      </p:sp>
      <p:sp>
        <p:nvSpPr>
          <p:cNvPr id="22" name="Text Placeholder 21">
            <a:extLst>
              <a:ext uri="{FF2B5EF4-FFF2-40B4-BE49-F238E27FC236}">
                <a16:creationId xmlns:a16="http://schemas.microsoft.com/office/drawing/2014/main" id="{3F172F57-4380-430D-81E9-E2F054C3ADBA}"/>
              </a:ext>
            </a:extLst>
          </p:cNvPr>
          <p:cNvSpPr>
            <a:spLocks noGrp="1"/>
          </p:cNvSpPr>
          <p:nvPr>
            <p:ph type="body" sz="quarter" idx="13"/>
          </p:nvPr>
        </p:nvSpPr>
        <p:spPr>
          <a:xfrm>
            <a:off x="383858" y="1977337"/>
            <a:ext cx="6617306" cy="473616"/>
          </a:xfrm>
        </p:spPr>
        <p:txBody>
          <a:bodyPr/>
          <a:lstStyle/>
          <a:p>
            <a:r>
              <a:rPr lang="en-US" dirty="0"/>
              <a:t>IT hasn’t kept up, and CXOs’ satisfaction has dropped as a result.</a:t>
            </a:r>
          </a:p>
        </p:txBody>
      </p:sp>
      <p:sp>
        <p:nvSpPr>
          <p:cNvPr id="23" name="Title 8">
            <a:extLst>
              <a:ext uri="{FF2B5EF4-FFF2-40B4-BE49-F238E27FC236}">
                <a16:creationId xmlns:a16="http://schemas.microsoft.com/office/drawing/2014/main" id="{CB9B847B-3BB0-4263-A52D-DA3C4AF4D153}"/>
              </a:ext>
            </a:extLst>
          </p:cNvPr>
          <p:cNvSpPr>
            <a:spLocks noGrp="1"/>
          </p:cNvSpPr>
          <p:nvPr>
            <p:ph type="title"/>
          </p:nvPr>
        </p:nvSpPr>
        <p:spPr>
          <a:xfrm>
            <a:off x="354106" y="530021"/>
            <a:ext cx="4967041" cy="1130188"/>
          </a:xfrm>
        </p:spPr>
        <p:txBody>
          <a:bodyPr/>
          <a:lstStyle/>
          <a:p>
            <a:r>
              <a:rPr lang="en-US" dirty="0"/>
              <a:t>Your Challenge</a:t>
            </a:r>
            <a:endParaRPr lang="en-CA" dirty="0"/>
          </a:p>
        </p:txBody>
      </p:sp>
      <p:sp>
        <p:nvSpPr>
          <p:cNvPr id="24" name="Text Placeholder 26">
            <a:extLst>
              <a:ext uri="{FF2B5EF4-FFF2-40B4-BE49-F238E27FC236}">
                <a16:creationId xmlns:a16="http://schemas.microsoft.com/office/drawing/2014/main" id="{44059282-D585-4E1B-97E3-96333E720D17}"/>
              </a:ext>
            </a:extLst>
          </p:cNvPr>
          <p:cNvSpPr>
            <a:spLocks noGrp="1"/>
          </p:cNvSpPr>
          <p:nvPr>
            <p:ph type="body" sz="quarter" idx="33"/>
          </p:nvPr>
        </p:nvSpPr>
        <p:spPr>
          <a:xfrm>
            <a:off x="371475" y="2601851"/>
            <a:ext cx="6512902" cy="2611997"/>
          </a:xfrm>
        </p:spPr>
        <p:txBody>
          <a:bodyPr wrap="square">
            <a:spAutoFit/>
          </a:bodyPr>
          <a:lstStyle/>
          <a:p>
            <a:r>
              <a:rPr lang="en-US" b="1" dirty="0"/>
              <a:t>COVID-19 presented a business continuity threat.</a:t>
            </a:r>
            <a:r>
              <a:rPr lang="en-US" dirty="0"/>
              <a:t> Companies that had never allowed remote work suddenly had to embrace it. Their IT departments suspended endpoint standards to quickly deploy laptops and hastily provide remote access to users.</a:t>
            </a:r>
          </a:p>
          <a:p>
            <a:r>
              <a:rPr lang="en-US" b="1" dirty="0"/>
              <a:t>The move to remote work highlighted tech debt.</a:t>
            </a:r>
            <a:r>
              <a:rPr lang="en-US" dirty="0"/>
              <a:t> The gap could be with IT systems, ineffective collaboration tools, low maturity IT operational practices, or outdated management practices. Demand on remote collaboration services increased to levels not previously seen, and CXOs were not impressed with the technical limitations.</a:t>
            </a:r>
          </a:p>
          <a:p>
            <a:r>
              <a:rPr lang="en-US" b="1" dirty="0"/>
              <a:t>Even trusted operators need to rethink their approach. </a:t>
            </a:r>
            <a:r>
              <a:rPr lang="en-US" dirty="0"/>
              <a:t>IT shops that already had remote work tools had an easier time making the shift, but those tools were built for a different time. Take a strategic approach to ensure you are enabling workers tomorrow in the next normal.</a:t>
            </a:r>
          </a:p>
        </p:txBody>
      </p:sp>
      <p:graphicFrame>
        <p:nvGraphicFramePr>
          <p:cNvPr id="25" name="Chart 24">
            <a:extLst>
              <a:ext uri="{FF2B5EF4-FFF2-40B4-BE49-F238E27FC236}">
                <a16:creationId xmlns:a16="http://schemas.microsoft.com/office/drawing/2014/main" id="{3F81C4CE-3BB1-458A-8F19-04B68B8A6044}"/>
              </a:ext>
            </a:extLst>
          </p:cNvPr>
          <p:cNvGraphicFramePr/>
          <p:nvPr>
            <p:extLst>
              <p:ext uri="{D42A27DB-BD31-4B8C-83A1-F6EECF244321}">
                <p14:modId xmlns:p14="http://schemas.microsoft.com/office/powerpoint/2010/main" val="4015307678"/>
              </p:ext>
            </p:extLst>
          </p:nvPr>
        </p:nvGraphicFramePr>
        <p:xfrm>
          <a:off x="8011886" y="1981505"/>
          <a:ext cx="4181702" cy="4150398"/>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57A4DD42-52BA-40F7-A300-DE9A577FE982}"/>
              </a:ext>
            </a:extLst>
          </p:cNvPr>
          <p:cNvSpPr txBox="1"/>
          <p:nvPr/>
        </p:nvSpPr>
        <p:spPr>
          <a:xfrm>
            <a:off x="8156027" y="6131903"/>
            <a:ext cx="3619228" cy="345553"/>
          </a:xfrm>
          <a:prstGeom prst="rect">
            <a:avLst/>
          </a:prstGeom>
        </p:spPr>
        <p:txBody>
          <a:bodyPr vert="horz" wrap="square" lIns="0" tIns="6931" rIns="0" bIns="0" rtlCol="0">
            <a:spAutoFit/>
          </a:bodyPr>
          <a:lstStyle/>
          <a:p>
            <a:pPr marL="7701" marR="242975" algn="just">
              <a:spcBef>
                <a:spcPts val="55"/>
              </a:spcBef>
            </a:pPr>
            <a:r>
              <a:rPr lang="en-US" sz="1100" spc="-30" dirty="0">
                <a:solidFill>
                  <a:srgbClr val="464646"/>
                </a:solidFill>
                <a:latin typeface="Roboto Condensed Light" panose="02000000000000000000" pitchFamily="2" charset="0"/>
                <a:cs typeface="Arial Narrow"/>
              </a:rPr>
              <a:t>Info-Tech Research Group, CEO-CIO Alignment Program, </a:t>
            </a:r>
            <a:r>
              <a:rPr lang="en-US" sz="1100" i="1" spc="-30" dirty="0">
                <a:solidFill>
                  <a:srgbClr val="464646"/>
                </a:solidFill>
                <a:latin typeface="Roboto Condensed Light" panose="02000000000000000000" pitchFamily="2" charset="0"/>
                <a:cs typeface="Arial Narrow"/>
              </a:rPr>
              <a:t>N=339 </a:t>
            </a:r>
            <a:r>
              <a:rPr lang="en-US" sz="1100" spc="-30" dirty="0">
                <a:solidFill>
                  <a:srgbClr val="464646"/>
                </a:solidFill>
                <a:latin typeface="Roboto Condensed Light" panose="02000000000000000000" pitchFamily="2" charset="0"/>
                <a:cs typeface="Arial Narrow"/>
              </a:rPr>
              <a:t>(218 CXOs and 121 CIOs), 2020.</a:t>
            </a:r>
            <a:endParaRPr lang="en-CA" sz="1100" spc="-30" dirty="0">
              <a:solidFill>
                <a:srgbClr val="464646"/>
              </a:solidFill>
              <a:latin typeface="Roboto Condensed Light" panose="02000000000000000000" pitchFamily="2" charset="0"/>
              <a:cs typeface="Arial Narrow"/>
            </a:endParaRPr>
          </a:p>
        </p:txBody>
      </p:sp>
      <p:sp>
        <p:nvSpPr>
          <p:cNvPr id="27" name="Rectangle 26">
            <a:extLst>
              <a:ext uri="{FF2B5EF4-FFF2-40B4-BE49-F238E27FC236}">
                <a16:creationId xmlns:a16="http://schemas.microsoft.com/office/drawing/2014/main" id="{AAEF2217-D58E-44A0-A790-28DBF0937CC7}"/>
              </a:ext>
            </a:extLst>
          </p:cNvPr>
          <p:cNvSpPr/>
          <p:nvPr/>
        </p:nvSpPr>
        <p:spPr>
          <a:xfrm>
            <a:off x="8409968" y="1470706"/>
            <a:ext cx="3385538" cy="461665"/>
          </a:xfrm>
          <a:prstGeom prst="rect">
            <a:avLst/>
          </a:prstGeom>
        </p:spPr>
        <p:txBody>
          <a:bodyPr wrap="square">
            <a:spAutoFit/>
          </a:bodyPr>
          <a:lstStyle/>
          <a:p>
            <a:pPr algn="ctr"/>
            <a:r>
              <a:rPr lang="en-CA" sz="1200" dirty="0">
                <a:latin typeface="Exo" pitchFamily="2" charset="0"/>
              </a:rPr>
              <a:t>Overall, how satisfied are you with IT’s performance as a business partner? </a:t>
            </a:r>
          </a:p>
        </p:txBody>
      </p:sp>
      <p:sp>
        <p:nvSpPr>
          <p:cNvPr id="28" name="TextBox 27">
            <a:extLst>
              <a:ext uri="{FF2B5EF4-FFF2-40B4-BE49-F238E27FC236}">
                <a16:creationId xmlns:a16="http://schemas.microsoft.com/office/drawing/2014/main" id="{8EB3A5CE-2D5F-4F0E-872D-EDEEED89B609}"/>
              </a:ext>
            </a:extLst>
          </p:cNvPr>
          <p:cNvSpPr txBox="1"/>
          <p:nvPr/>
        </p:nvSpPr>
        <p:spPr>
          <a:xfrm>
            <a:off x="8221053" y="476676"/>
            <a:ext cx="3763369" cy="886691"/>
          </a:xfrm>
          <a:prstGeom prst="rect">
            <a:avLst/>
          </a:prstGeom>
        </p:spPr>
        <p:txBody>
          <a:bodyPr wrap="square" lIns="0" tIns="0" rIns="0" bIns="0" numCol="1" spcCol="360000" rtlCol="0" anchor="ctr">
            <a:noAutofit/>
          </a:bodyPr>
          <a:lstStyle/>
          <a:p>
            <a:pPr algn="ctr">
              <a:lnSpc>
                <a:spcPct val="110000"/>
              </a:lnSpc>
              <a:tabLst/>
            </a:pPr>
            <a:r>
              <a:rPr lang="en-US" sz="1800" b="1" dirty="0">
                <a:latin typeface="+mj-lt"/>
                <a:ea typeface="Roboto Condensed Light" panose="02000000000000000000" pitchFamily="2" charset="0"/>
              </a:rPr>
              <a:t>CXOs’ satisfaction with IT is down 6.25%, and CIOs don’t always know</a:t>
            </a:r>
          </a:p>
        </p:txBody>
      </p:sp>
      <p:grpSp>
        <p:nvGrpSpPr>
          <p:cNvPr id="29" name="Group 28">
            <a:extLst>
              <a:ext uri="{FF2B5EF4-FFF2-40B4-BE49-F238E27FC236}">
                <a16:creationId xmlns:a16="http://schemas.microsoft.com/office/drawing/2014/main" id="{D76456C9-CF7C-4D43-B610-DE136982362F}"/>
              </a:ext>
            </a:extLst>
          </p:cNvPr>
          <p:cNvGrpSpPr/>
          <p:nvPr/>
        </p:nvGrpSpPr>
        <p:grpSpPr>
          <a:xfrm>
            <a:off x="354106" y="5364746"/>
            <a:ext cx="6924149" cy="1270669"/>
            <a:chOff x="6353842" y="3127248"/>
            <a:chExt cx="3887438" cy="1664208"/>
          </a:xfrm>
        </p:grpSpPr>
        <p:sp>
          <p:nvSpPr>
            <p:cNvPr id="30" name="Rectangle 29">
              <a:extLst>
                <a:ext uri="{FF2B5EF4-FFF2-40B4-BE49-F238E27FC236}">
                  <a16:creationId xmlns:a16="http://schemas.microsoft.com/office/drawing/2014/main" id="{F73AF690-1863-4047-8884-39BD49FDF7FC}"/>
                </a:ext>
              </a:extLst>
            </p:cNvPr>
            <p:cNvSpPr/>
            <p:nvPr/>
          </p:nvSpPr>
          <p:spPr>
            <a:xfrm>
              <a:off x="6353842" y="3127248"/>
              <a:ext cx="3887438" cy="1664208"/>
            </a:xfrm>
            <a:prstGeom prst="rect">
              <a:avLst/>
            </a:prstGeom>
            <a:gradFill>
              <a:gsLst>
                <a:gs pos="0">
                  <a:srgbClr val="B3252E"/>
                </a:gs>
                <a:gs pos="100000">
                  <a:schemeClr val="accent5">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CA" sz="1400" dirty="0">
                  <a:solidFill>
                    <a:schemeClr val="bg1"/>
                  </a:solidFill>
                  <a:latin typeface="Roboto Condensed Light" panose="02000000000000000000" pitchFamily="2" charset="0"/>
                  <a:ea typeface="Roboto Condensed Light" panose="02000000000000000000" pitchFamily="2" charset="0"/>
                </a:rPr>
                <a:t>IT departments must ensure service continuity, not for how the company worked in 2019, but how the company is working now and will be working tomorrow.</a:t>
              </a:r>
            </a:p>
          </p:txBody>
        </p:sp>
        <p:sp>
          <p:nvSpPr>
            <p:cNvPr id="31" name="Rectangle 30">
              <a:extLst>
                <a:ext uri="{FF2B5EF4-FFF2-40B4-BE49-F238E27FC236}">
                  <a16:creationId xmlns:a16="http://schemas.microsoft.com/office/drawing/2014/main" id="{05C18F1B-4A45-4525-B808-358BFC91AE1C}"/>
                </a:ext>
              </a:extLst>
            </p:cNvPr>
            <p:cNvSpPr/>
            <p:nvPr/>
          </p:nvSpPr>
          <p:spPr>
            <a:xfrm>
              <a:off x="6353842" y="3127248"/>
              <a:ext cx="3887438" cy="1664208"/>
            </a:xfrm>
            <a:prstGeom prst="rect">
              <a:avLst/>
            </a:prstGeom>
            <a:noFill/>
            <a:ln w="3175" cmpd="thinThick">
              <a:gradFill>
                <a:gsLst>
                  <a:gs pos="0">
                    <a:srgbClr val="B3252E"/>
                  </a:gs>
                  <a:gs pos="50000">
                    <a:srgbClr val="B3252E">
                      <a:alpha val="0"/>
                    </a:srgbClr>
                  </a:gs>
                  <a:gs pos="100000">
                    <a:srgbClr val="B3252E"/>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81909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C02-80A8-46C6-9505-3C7DBE8EC362}"/>
              </a:ext>
            </a:extLst>
          </p:cNvPr>
          <p:cNvSpPr>
            <a:spLocks noGrp="1"/>
          </p:cNvSpPr>
          <p:nvPr>
            <p:ph type="title"/>
          </p:nvPr>
        </p:nvSpPr>
        <p:spPr>
          <a:xfrm>
            <a:off x="354106" y="544769"/>
            <a:ext cx="8561294" cy="1130188"/>
          </a:xfrm>
        </p:spPr>
        <p:txBody>
          <a:bodyPr/>
          <a:lstStyle/>
          <a:p>
            <a:r>
              <a:rPr lang="en-US" dirty="0"/>
              <a:t>Rebuild trust in IT with a work-from-anywhere strategy</a:t>
            </a:r>
            <a:endParaRPr lang="en-CA" dirty="0"/>
          </a:p>
        </p:txBody>
      </p:sp>
      <p:sp>
        <p:nvSpPr>
          <p:cNvPr id="3" name="Text Placeholder 2">
            <a:extLst>
              <a:ext uri="{FF2B5EF4-FFF2-40B4-BE49-F238E27FC236}">
                <a16:creationId xmlns:a16="http://schemas.microsoft.com/office/drawing/2014/main" id="{38210CB7-BA24-45F2-981B-2037EF524E6C}"/>
              </a:ext>
            </a:extLst>
          </p:cNvPr>
          <p:cNvSpPr>
            <a:spLocks noGrp="1"/>
          </p:cNvSpPr>
          <p:nvPr>
            <p:ph type="body" sz="quarter" idx="11"/>
          </p:nvPr>
        </p:nvSpPr>
        <p:spPr>
          <a:xfrm>
            <a:off x="367658" y="1643564"/>
            <a:ext cx="4798702" cy="669978"/>
          </a:xfrm>
        </p:spPr>
        <p:txBody>
          <a:bodyPr/>
          <a:lstStyle/>
          <a:p>
            <a:r>
              <a:rPr lang="en-CA" dirty="0">
                <a:solidFill>
                  <a:schemeClr val="accent1"/>
                </a:solidFill>
              </a:rPr>
              <a:t>Balance short-term survival with near-term business enablement.</a:t>
            </a:r>
          </a:p>
        </p:txBody>
      </p:sp>
      <p:sp>
        <p:nvSpPr>
          <p:cNvPr id="5" name="Text Placeholder 39">
            <a:extLst>
              <a:ext uri="{FF2B5EF4-FFF2-40B4-BE49-F238E27FC236}">
                <a16:creationId xmlns:a16="http://schemas.microsoft.com/office/drawing/2014/main" id="{3DAF9500-6B30-444F-B7AD-6B317074D7F3}"/>
              </a:ext>
            </a:extLst>
          </p:cNvPr>
          <p:cNvSpPr txBox="1">
            <a:spLocks/>
          </p:cNvSpPr>
          <p:nvPr/>
        </p:nvSpPr>
        <p:spPr>
          <a:xfrm>
            <a:off x="7200900" y="2778711"/>
            <a:ext cx="4747260" cy="2276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indent="-179388"/>
            <a:r>
              <a:rPr lang="en-US" sz="1400" b="1" dirty="0"/>
              <a:t>Remote work is threatening to undo years of trust. </a:t>
            </a:r>
            <a:r>
              <a:rPr lang="en-US" sz="1400" dirty="0"/>
              <a:t>CXOs are focused on service continuity and risk management, and many IT departments are failing to meet expectations.</a:t>
            </a:r>
          </a:p>
          <a:p>
            <a:pPr marL="179388" indent="-179388"/>
            <a:r>
              <a:rPr lang="en-US" sz="1400" b="1" dirty="0"/>
              <a:t>IT is getting pushed out of important conversations. </a:t>
            </a:r>
            <a:r>
              <a:rPr lang="en-US" sz="1400" dirty="0"/>
              <a:t>CXOs want IT to focus on service continuity and risk management, not stakeholder value and customer experiences.</a:t>
            </a:r>
            <a:endParaRPr lang="en-US" sz="1400" b="1" dirty="0"/>
          </a:p>
          <a:p>
            <a:pPr marL="179388" indent="-179388"/>
            <a:r>
              <a:rPr lang="en-US" sz="1400" b="1" dirty="0"/>
              <a:t>Rebuild trust by helping the business survive.</a:t>
            </a:r>
            <a:r>
              <a:rPr lang="en-US" sz="1400" dirty="0"/>
              <a:t> Once you have addressed the basics of collaboration tools and remote access, focus on improving how the business operates.</a:t>
            </a:r>
          </a:p>
          <a:p>
            <a:endParaRPr lang="en-US" sz="1400" dirty="0"/>
          </a:p>
        </p:txBody>
      </p:sp>
      <p:sp>
        <p:nvSpPr>
          <p:cNvPr id="6" name="TextBox 5">
            <a:extLst>
              <a:ext uri="{FF2B5EF4-FFF2-40B4-BE49-F238E27FC236}">
                <a16:creationId xmlns:a16="http://schemas.microsoft.com/office/drawing/2014/main" id="{FDA03D61-154A-4A5F-B63B-9C4BFD932AFD}"/>
              </a:ext>
            </a:extLst>
          </p:cNvPr>
          <p:cNvSpPr txBox="1"/>
          <p:nvPr/>
        </p:nvSpPr>
        <p:spPr>
          <a:xfrm>
            <a:off x="354106" y="6225152"/>
            <a:ext cx="4970248" cy="168581"/>
          </a:xfrm>
          <a:prstGeom prst="rect">
            <a:avLst/>
          </a:prstGeom>
        </p:spPr>
        <p:txBody>
          <a:bodyPr vert="horz" wrap="square" lIns="0" tIns="6931" rIns="0" bIns="0" rtlCol="0">
            <a:spAutoFit/>
          </a:bodyPr>
          <a:lstStyle/>
          <a:p>
            <a:pPr marL="7701" marR="242975" algn="just">
              <a:spcBef>
                <a:spcPts val="55"/>
              </a:spcBef>
            </a:pPr>
            <a:r>
              <a:rPr lang="en-US" sz="1050" spc="-30" dirty="0">
                <a:solidFill>
                  <a:srgbClr val="464646"/>
                </a:solidFill>
                <a:latin typeface="Roboto Condensed Light" panose="02000000000000000000" pitchFamily="2" charset="0"/>
                <a:cs typeface="Arial Narrow"/>
              </a:rPr>
              <a:t>Info-Tech Research Group, CEO-CIO Alignment Program, </a:t>
            </a:r>
            <a:r>
              <a:rPr lang="en-US" sz="1050" i="1" spc="-30" dirty="0">
                <a:solidFill>
                  <a:srgbClr val="464646"/>
                </a:solidFill>
                <a:latin typeface="Roboto Condensed Light" panose="02000000000000000000" pitchFamily="2" charset="0"/>
                <a:cs typeface="Arial Narrow"/>
              </a:rPr>
              <a:t>N=339 </a:t>
            </a:r>
            <a:r>
              <a:rPr lang="en-US" sz="1050" spc="-30" dirty="0">
                <a:solidFill>
                  <a:srgbClr val="464646"/>
                </a:solidFill>
                <a:latin typeface="Roboto Condensed Light" panose="02000000000000000000" pitchFamily="2" charset="0"/>
                <a:cs typeface="Arial Narrow"/>
              </a:rPr>
              <a:t>(218 CXOs and 121 CIOs), 2020.</a:t>
            </a:r>
            <a:endParaRPr lang="en-CA" sz="1050" spc="-30" dirty="0">
              <a:solidFill>
                <a:srgbClr val="464646"/>
              </a:solidFill>
              <a:latin typeface="Roboto Condensed Light" panose="02000000000000000000" pitchFamily="2" charset="0"/>
              <a:cs typeface="Arial Narrow"/>
            </a:endParaRPr>
          </a:p>
        </p:txBody>
      </p:sp>
      <p:graphicFrame>
        <p:nvGraphicFramePr>
          <p:cNvPr id="7" name="Chart 6">
            <a:extLst>
              <a:ext uri="{FF2B5EF4-FFF2-40B4-BE49-F238E27FC236}">
                <a16:creationId xmlns:a16="http://schemas.microsoft.com/office/drawing/2014/main" id="{A2C5EEA7-7A86-4744-BE3F-CC5FDF95DE62}"/>
              </a:ext>
            </a:extLst>
          </p:cNvPr>
          <p:cNvGraphicFramePr/>
          <p:nvPr>
            <p:extLst>
              <p:ext uri="{D42A27DB-BD31-4B8C-83A1-F6EECF244321}">
                <p14:modId xmlns:p14="http://schemas.microsoft.com/office/powerpoint/2010/main" val="3257374780"/>
              </p:ext>
            </p:extLst>
          </p:nvPr>
        </p:nvGraphicFramePr>
        <p:xfrm>
          <a:off x="354106" y="2401002"/>
          <a:ext cx="6568292" cy="3367791"/>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05DE372D-6FAA-441F-88FD-9CB37A9C50F4}"/>
              </a:ext>
            </a:extLst>
          </p:cNvPr>
          <p:cNvGrpSpPr/>
          <p:nvPr/>
        </p:nvGrpSpPr>
        <p:grpSpPr>
          <a:xfrm>
            <a:off x="7200900" y="4951314"/>
            <a:ext cx="4747260" cy="1371600"/>
            <a:chOff x="6353842" y="3127248"/>
            <a:chExt cx="3887438" cy="1664208"/>
          </a:xfrm>
        </p:grpSpPr>
        <p:sp>
          <p:nvSpPr>
            <p:cNvPr id="9" name="Rectangle 8">
              <a:extLst>
                <a:ext uri="{FF2B5EF4-FFF2-40B4-BE49-F238E27FC236}">
                  <a16:creationId xmlns:a16="http://schemas.microsoft.com/office/drawing/2014/main" id="{A0792D3C-A50A-4E51-B268-ECE25D0CC907}"/>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Work-from-anywhere is an opportunity for IT </a:t>
              </a:r>
              <a:r>
                <a:rPr lang="en-CA" sz="1600" dirty="0">
                  <a:solidFill>
                    <a:schemeClr val="bg1"/>
                  </a:solidFill>
                  <a:latin typeface="Montserrat Medium" pitchFamily="2" charset="77"/>
                </a:rPr>
                <a:t>to show </a:t>
              </a:r>
              <a:r>
                <a:rPr lang="en-CA" sz="1600" i="1" dirty="0">
                  <a:solidFill>
                    <a:schemeClr val="bg1"/>
                  </a:solidFill>
                  <a:latin typeface="Montserrat Medium" pitchFamily="2" charset="77"/>
                </a:rPr>
                <a:t>direct value </a:t>
              </a:r>
              <a:r>
                <a:rPr lang="en-CA" sz="1600" dirty="0">
                  <a:solidFill>
                    <a:schemeClr val="bg1"/>
                  </a:solidFill>
                  <a:latin typeface="Montserrat Medium" pitchFamily="2" charset="77"/>
                </a:rPr>
                <a:t>to employee empowerment</a:t>
              </a:r>
              <a:endParaRPr lang="en-US" sz="1600" dirty="0">
                <a:solidFill>
                  <a:schemeClr val="bg1"/>
                </a:solidFill>
                <a:latin typeface="Montserrat Medium" pitchFamily="2" charset="77"/>
              </a:endParaRPr>
            </a:p>
            <a:p>
              <a:pPr>
                <a:lnSpc>
                  <a:spcPts val="1800"/>
                </a:lnSpc>
                <a:spcBef>
                  <a:spcPts val="800"/>
                </a:spcBef>
              </a:pPr>
              <a:r>
                <a:rPr lang="en-CA" sz="1400" dirty="0">
                  <a:solidFill>
                    <a:schemeClr val="bg1"/>
                  </a:solidFill>
                  <a:latin typeface="Roboto Condensed Light" panose="02000000000000000000" pitchFamily="2" charset="0"/>
                  <a:ea typeface="Roboto Condensed Light" panose="02000000000000000000" pitchFamily="2" charset="0"/>
                </a:rPr>
                <a:t>You can architect the new way that your company works</a:t>
              </a:r>
              <a:r>
                <a:rPr lang="en-US" sz="1400" dirty="0">
                  <a:solidFill>
                    <a:schemeClr val="bg1"/>
                  </a:solidFill>
                  <a:latin typeface="Roboto Condensed Light" panose="02000000000000000000" pitchFamily="2" charset="0"/>
                  <a:ea typeface="Roboto Condensed Light" panose="02000000000000000000" pitchFamily="2" charset="0"/>
                </a:rPr>
                <a:t>. </a:t>
              </a:r>
            </a:p>
          </p:txBody>
        </p:sp>
        <p:sp>
          <p:nvSpPr>
            <p:cNvPr id="10" name="Rectangle 9">
              <a:extLst>
                <a:ext uri="{FF2B5EF4-FFF2-40B4-BE49-F238E27FC236}">
                  <a16:creationId xmlns:a16="http://schemas.microsoft.com/office/drawing/2014/main" id="{7A4F5D75-3476-4662-8B37-11903FFF5A81}"/>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05652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C942-602F-4914-ACE5-708E7E490475}"/>
              </a:ext>
            </a:extLst>
          </p:cNvPr>
          <p:cNvSpPr>
            <a:spLocks noGrp="1"/>
          </p:cNvSpPr>
          <p:nvPr>
            <p:ph type="title"/>
          </p:nvPr>
        </p:nvSpPr>
        <p:spPr>
          <a:xfrm>
            <a:off x="354106" y="544769"/>
            <a:ext cx="11319734" cy="1130188"/>
          </a:xfrm>
        </p:spPr>
        <p:txBody>
          <a:bodyPr/>
          <a:lstStyle/>
          <a:p>
            <a:r>
              <a:rPr lang="en-US" dirty="0"/>
              <a:t>Traditional IT infrastructure and operations weren’t built for work-from-anywhere</a:t>
            </a:r>
            <a:endParaRPr lang="en-CA" dirty="0"/>
          </a:p>
        </p:txBody>
      </p:sp>
      <p:sp>
        <p:nvSpPr>
          <p:cNvPr id="5" name="Rounded Rectangle 2">
            <a:extLst>
              <a:ext uri="{FF2B5EF4-FFF2-40B4-BE49-F238E27FC236}">
                <a16:creationId xmlns:a16="http://schemas.microsoft.com/office/drawing/2014/main" id="{D3006521-0A88-4A40-B64A-C6D3F9122C5D}"/>
              </a:ext>
            </a:extLst>
          </p:cNvPr>
          <p:cNvSpPr/>
          <p:nvPr/>
        </p:nvSpPr>
        <p:spPr>
          <a:xfrm>
            <a:off x="490888" y="2415971"/>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6" name="Oval 5">
            <a:extLst>
              <a:ext uri="{FF2B5EF4-FFF2-40B4-BE49-F238E27FC236}">
                <a16:creationId xmlns:a16="http://schemas.microsoft.com/office/drawing/2014/main" id="{3F0195CA-50DE-4222-835E-EE7CC88E79FB}"/>
              </a:ext>
            </a:extLst>
          </p:cNvPr>
          <p:cNvSpPr/>
          <p:nvPr/>
        </p:nvSpPr>
        <p:spPr>
          <a:xfrm>
            <a:off x="490887" y="2415971"/>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7" name="Rounded Rectangle 3">
            <a:extLst>
              <a:ext uri="{FF2B5EF4-FFF2-40B4-BE49-F238E27FC236}">
                <a16:creationId xmlns:a16="http://schemas.microsoft.com/office/drawing/2014/main" id="{BE2886BF-C2EE-4A8D-B4DD-D1BA76DF02B0}"/>
              </a:ext>
            </a:extLst>
          </p:cNvPr>
          <p:cNvSpPr/>
          <p:nvPr/>
        </p:nvSpPr>
        <p:spPr>
          <a:xfrm>
            <a:off x="490888" y="3221604"/>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8" name="Oval 7">
            <a:extLst>
              <a:ext uri="{FF2B5EF4-FFF2-40B4-BE49-F238E27FC236}">
                <a16:creationId xmlns:a16="http://schemas.microsoft.com/office/drawing/2014/main" id="{BBDEC1C4-445D-40F4-A6C2-BDDF0CCECF1F}"/>
              </a:ext>
            </a:extLst>
          </p:cNvPr>
          <p:cNvSpPr/>
          <p:nvPr/>
        </p:nvSpPr>
        <p:spPr>
          <a:xfrm>
            <a:off x="490887" y="3221604"/>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9" name="Subtitle 2">
            <a:extLst>
              <a:ext uri="{FF2B5EF4-FFF2-40B4-BE49-F238E27FC236}">
                <a16:creationId xmlns:a16="http://schemas.microsoft.com/office/drawing/2014/main" id="{14B536CE-F6C8-4AFF-92F7-59CE3EB63B60}"/>
              </a:ext>
            </a:extLst>
          </p:cNvPr>
          <p:cNvSpPr txBox="1">
            <a:spLocks/>
          </p:cNvSpPr>
          <p:nvPr/>
        </p:nvSpPr>
        <p:spPr>
          <a:xfrm>
            <a:off x="1170227" y="2461315"/>
            <a:ext cx="4261848" cy="50738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Aft>
                <a:spcPts val="600"/>
              </a:spcAft>
            </a:pPr>
            <a:r>
              <a:rPr lang="en-US" sz="1300" b="1" dirty="0">
                <a:solidFill>
                  <a:schemeClr val="tx1"/>
                </a:solidFill>
                <a:latin typeface="+mn-lt"/>
                <a:ea typeface="Calibri" panose="020F0502020204030204" pitchFamily="34" charset="0"/>
                <a:cs typeface="Arial" panose="020B0604020202020204" pitchFamily="34" charset="0"/>
              </a:rPr>
              <a:t>Operational continuity </a:t>
            </a:r>
            <a:r>
              <a:rPr lang="en-US" sz="1300" dirty="0">
                <a:solidFill>
                  <a:schemeClr val="tx1"/>
                </a:solidFill>
                <a:latin typeface="+mn-lt"/>
                <a:ea typeface="Calibri" panose="020F0502020204030204" pitchFamily="34" charset="0"/>
                <a:cs typeface="Arial" panose="020B0604020202020204" pitchFamily="34" charset="0"/>
              </a:rPr>
              <a:t>in disaster situations that prevent employees from coming into the office. </a:t>
            </a:r>
          </a:p>
        </p:txBody>
      </p:sp>
      <p:sp>
        <p:nvSpPr>
          <p:cNvPr id="10" name="Subtitle 2">
            <a:extLst>
              <a:ext uri="{FF2B5EF4-FFF2-40B4-BE49-F238E27FC236}">
                <a16:creationId xmlns:a16="http://schemas.microsoft.com/office/drawing/2014/main" id="{3AF4C9AF-7F85-4D9F-8D42-F791A44F7E50}"/>
              </a:ext>
            </a:extLst>
          </p:cNvPr>
          <p:cNvSpPr txBox="1">
            <a:spLocks/>
          </p:cNvSpPr>
          <p:nvPr/>
        </p:nvSpPr>
        <p:spPr>
          <a:xfrm>
            <a:off x="1170227" y="3264459"/>
            <a:ext cx="4521505" cy="50738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Aft>
                <a:spcPts val="600"/>
              </a:spcAft>
            </a:pPr>
            <a:r>
              <a:rPr lang="en-US" sz="1300" b="1" dirty="0">
                <a:solidFill>
                  <a:schemeClr val="tx1"/>
                </a:solidFill>
                <a:latin typeface="+mn-lt"/>
                <a:ea typeface="Calibri" panose="020F0502020204030204" pitchFamily="34" charset="0"/>
                <a:cs typeface="Arial" panose="020B0604020202020204" pitchFamily="34" charset="0"/>
              </a:rPr>
              <a:t>Cost savings:</a:t>
            </a:r>
            <a:r>
              <a:rPr lang="en-US" sz="1300" dirty="0">
                <a:solidFill>
                  <a:schemeClr val="tx1"/>
                </a:solidFill>
                <a:latin typeface="+mn-lt"/>
                <a:ea typeface="Calibri" panose="020F0502020204030204" pitchFamily="34" charset="0"/>
                <a:cs typeface="Arial" panose="020B0604020202020204" pitchFamily="34" charset="0"/>
              </a:rPr>
              <a:t> organizations save ~$11,000 annually per employee working from home half the time (Global Workplace Analytics, 2020).</a:t>
            </a:r>
          </a:p>
        </p:txBody>
      </p:sp>
      <p:pic>
        <p:nvPicPr>
          <p:cNvPr id="11" name="Picture 10">
            <a:extLst>
              <a:ext uri="{FF2B5EF4-FFF2-40B4-BE49-F238E27FC236}">
                <a16:creationId xmlns:a16="http://schemas.microsoft.com/office/drawing/2014/main" id="{BBCB0FC6-692C-4D87-8815-F31A3BCDF0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961" y="2490152"/>
            <a:ext cx="433714" cy="433714"/>
          </a:xfrm>
          <a:prstGeom prst="rect">
            <a:avLst/>
          </a:prstGeom>
        </p:spPr>
      </p:pic>
      <p:pic>
        <p:nvPicPr>
          <p:cNvPr id="12" name="Picture 11">
            <a:extLst>
              <a:ext uri="{FF2B5EF4-FFF2-40B4-BE49-F238E27FC236}">
                <a16:creationId xmlns:a16="http://schemas.microsoft.com/office/drawing/2014/main" id="{DF77B51E-5253-4167-A72C-F960AFBD6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05" y="3300022"/>
            <a:ext cx="433714" cy="433714"/>
          </a:xfrm>
          <a:prstGeom prst="rect">
            <a:avLst/>
          </a:prstGeom>
        </p:spPr>
      </p:pic>
      <p:sp>
        <p:nvSpPr>
          <p:cNvPr id="13" name="Rounded Rectangle 9">
            <a:extLst>
              <a:ext uri="{FF2B5EF4-FFF2-40B4-BE49-F238E27FC236}">
                <a16:creationId xmlns:a16="http://schemas.microsoft.com/office/drawing/2014/main" id="{5AD1DBB2-DFD9-4DB3-940D-697772ED9E88}"/>
              </a:ext>
            </a:extLst>
          </p:cNvPr>
          <p:cNvSpPr/>
          <p:nvPr/>
        </p:nvSpPr>
        <p:spPr>
          <a:xfrm>
            <a:off x="490888" y="4052586"/>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14" name="Oval 13">
            <a:extLst>
              <a:ext uri="{FF2B5EF4-FFF2-40B4-BE49-F238E27FC236}">
                <a16:creationId xmlns:a16="http://schemas.microsoft.com/office/drawing/2014/main" id="{B6767A5F-2CC3-417D-B1C8-2208F3E33778}"/>
              </a:ext>
            </a:extLst>
          </p:cNvPr>
          <p:cNvSpPr/>
          <p:nvPr/>
        </p:nvSpPr>
        <p:spPr>
          <a:xfrm>
            <a:off x="490887" y="4052586"/>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15" name="Subtitle 2">
            <a:extLst>
              <a:ext uri="{FF2B5EF4-FFF2-40B4-BE49-F238E27FC236}">
                <a16:creationId xmlns:a16="http://schemas.microsoft.com/office/drawing/2014/main" id="{420F8AAF-E071-4DC5-9092-6DFCD783E708}"/>
              </a:ext>
            </a:extLst>
          </p:cNvPr>
          <p:cNvSpPr txBox="1">
            <a:spLocks/>
          </p:cNvSpPr>
          <p:nvPr/>
        </p:nvSpPr>
        <p:spPr>
          <a:xfrm>
            <a:off x="1170226" y="4024697"/>
            <a:ext cx="4388755" cy="64633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54492">
              <a:lnSpc>
                <a:spcPct val="100000"/>
              </a:lnSpc>
              <a:spcBef>
                <a:spcPts val="0"/>
              </a:spcBef>
              <a:spcAft>
                <a:spcPts val="600"/>
              </a:spcAft>
            </a:pPr>
            <a:r>
              <a:rPr lang="en-US" sz="1300" b="1" dirty="0">
                <a:solidFill>
                  <a:schemeClr val="tx1"/>
                </a:solidFill>
                <a:latin typeface="+mn-lt"/>
                <a:cs typeface="Arial" panose="020B0604020202020204" pitchFamily="34" charset="0"/>
              </a:rPr>
              <a:t>Increased productivity: </a:t>
            </a:r>
            <a:r>
              <a:rPr lang="en-US" sz="1300" dirty="0">
                <a:solidFill>
                  <a:schemeClr val="tx1"/>
                </a:solidFill>
                <a:latin typeface="+mn-lt"/>
                <a:cs typeface="Arial" panose="020B0604020202020204" pitchFamily="34" charset="0"/>
              </a:rPr>
              <a:t>50% of employees report they would maintain or increase their productivity while working from home (Glassdoor, 2020).</a:t>
            </a:r>
          </a:p>
        </p:txBody>
      </p:sp>
      <p:sp>
        <p:nvSpPr>
          <p:cNvPr id="16" name="Rounded Rectangle 9">
            <a:extLst>
              <a:ext uri="{FF2B5EF4-FFF2-40B4-BE49-F238E27FC236}">
                <a16:creationId xmlns:a16="http://schemas.microsoft.com/office/drawing/2014/main" id="{8B28BCB8-9464-481D-AF21-3AFECC3DB81F}"/>
              </a:ext>
            </a:extLst>
          </p:cNvPr>
          <p:cNvSpPr/>
          <p:nvPr/>
        </p:nvSpPr>
        <p:spPr>
          <a:xfrm>
            <a:off x="490888" y="4817896"/>
            <a:ext cx="5260444" cy="577449"/>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17" name="Oval 16">
            <a:extLst>
              <a:ext uri="{FF2B5EF4-FFF2-40B4-BE49-F238E27FC236}">
                <a16:creationId xmlns:a16="http://schemas.microsoft.com/office/drawing/2014/main" id="{835B0D04-9012-4AE4-85FB-FED1AEF3F281}"/>
              </a:ext>
            </a:extLst>
          </p:cNvPr>
          <p:cNvSpPr/>
          <p:nvPr/>
        </p:nvSpPr>
        <p:spPr>
          <a:xfrm>
            <a:off x="490887" y="4817896"/>
            <a:ext cx="590550" cy="574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18" name="Subtitle 2">
            <a:extLst>
              <a:ext uri="{FF2B5EF4-FFF2-40B4-BE49-F238E27FC236}">
                <a16:creationId xmlns:a16="http://schemas.microsoft.com/office/drawing/2014/main" id="{36F8CF07-901C-4D1A-806B-9E6B0F6351FD}"/>
              </a:ext>
            </a:extLst>
          </p:cNvPr>
          <p:cNvSpPr txBox="1">
            <a:spLocks/>
          </p:cNvSpPr>
          <p:nvPr/>
        </p:nvSpPr>
        <p:spPr>
          <a:xfrm>
            <a:off x="1170227" y="4790007"/>
            <a:ext cx="4521502" cy="646331"/>
          </a:xfrm>
          <a:prstGeom prst="rect">
            <a:avLst/>
          </a:prstGeom>
        </p:spPr>
        <p:txBody>
          <a:bodyPr vert="horz" wrap="square" lIns="45720" tIns="22860" rIns="45720" bIns="22860" rtlCol="0" anchor="ctr">
            <a:spAutoFit/>
          </a:bodyPr>
          <a:lstStyle>
            <a:defPPr>
              <a:defRPr lang="en-US"/>
            </a:defPPr>
            <a:lvl1pPr lvl="0" indent="0">
              <a:lnSpc>
                <a:spcPct val="100000"/>
              </a:lnSpc>
              <a:spcBef>
                <a:spcPts val="0"/>
              </a:spcBef>
              <a:spcAft>
                <a:spcPts val="600"/>
              </a:spcAft>
              <a:buFont typeface="Arial"/>
              <a:buNone/>
              <a:defRPr sz="1200" b="1">
                <a:solidFill>
                  <a:schemeClr val="tx2"/>
                </a:solidFill>
                <a:cs typeface="Arial" panose="020B0604020202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300" dirty="0">
                <a:solidFill>
                  <a:schemeClr val="tx1"/>
                </a:solidFill>
              </a:rPr>
              <a:t>Increased engagement: </a:t>
            </a:r>
            <a:r>
              <a:rPr lang="en-US" sz="1300" b="0" dirty="0">
                <a:solidFill>
                  <a:schemeClr val="tx1"/>
                </a:solidFill>
              </a:rPr>
              <a:t>offsite employees tend to have higher overall engagement than onsite employees (McLean &amp; Company Engagement Survey, 2020).</a:t>
            </a:r>
          </a:p>
        </p:txBody>
      </p:sp>
      <p:pic>
        <p:nvPicPr>
          <p:cNvPr id="19" name="Picture 18">
            <a:extLst>
              <a:ext uri="{FF2B5EF4-FFF2-40B4-BE49-F238E27FC236}">
                <a16:creationId xmlns:a16="http://schemas.microsoft.com/office/drawing/2014/main" id="{BD37E6B2-48CF-43DD-B7C7-71F30E7346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879" y="4141250"/>
            <a:ext cx="433714" cy="433714"/>
          </a:xfrm>
          <a:prstGeom prst="rect">
            <a:avLst/>
          </a:prstGeom>
        </p:spPr>
      </p:pic>
      <p:pic>
        <p:nvPicPr>
          <p:cNvPr id="20" name="Picture 19">
            <a:extLst>
              <a:ext uri="{FF2B5EF4-FFF2-40B4-BE49-F238E27FC236}">
                <a16:creationId xmlns:a16="http://schemas.microsoft.com/office/drawing/2014/main" id="{729BABF1-7369-498E-ACA4-0B9978BAC2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305" y="4884351"/>
            <a:ext cx="433714" cy="433714"/>
          </a:xfrm>
          <a:prstGeom prst="rect">
            <a:avLst/>
          </a:prstGeom>
        </p:spPr>
      </p:pic>
      <p:sp>
        <p:nvSpPr>
          <p:cNvPr id="21" name="Rounded Rectangle 17">
            <a:extLst>
              <a:ext uri="{FF2B5EF4-FFF2-40B4-BE49-F238E27FC236}">
                <a16:creationId xmlns:a16="http://schemas.microsoft.com/office/drawing/2014/main" id="{5CFC9B01-DDE0-4BEF-B91B-C4FE147085B4}"/>
              </a:ext>
            </a:extLst>
          </p:cNvPr>
          <p:cNvSpPr/>
          <p:nvPr/>
        </p:nvSpPr>
        <p:spPr>
          <a:xfrm>
            <a:off x="490887" y="5704756"/>
            <a:ext cx="5153365" cy="75927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22" name="Oval 21">
            <a:extLst>
              <a:ext uri="{FF2B5EF4-FFF2-40B4-BE49-F238E27FC236}">
                <a16:creationId xmlns:a16="http://schemas.microsoft.com/office/drawing/2014/main" id="{B85FFA16-7178-4085-9CE1-613465883B09}"/>
              </a:ext>
            </a:extLst>
          </p:cNvPr>
          <p:cNvSpPr/>
          <p:nvPr/>
        </p:nvSpPr>
        <p:spPr>
          <a:xfrm>
            <a:off x="490886" y="5790482"/>
            <a:ext cx="590550" cy="590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23" name="Subtitle 2">
            <a:extLst>
              <a:ext uri="{FF2B5EF4-FFF2-40B4-BE49-F238E27FC236}">
                <a16:creationId xmlns:a16="http://schemas.microsoft.com/office/drawing/2014/main" id="{2FB5A7EA-1998-487A-8219-FF3572A69BC6}"/>
              </a:ext>
            </a:extLst>
          </p:cNvPr>
          <p:cNvSpPr txBox="1">
            <a:spLocks/>
          </p:cNvSpPr>
          <p:nvPr/>
        </p:nvSpPr>
        <p:spPr>
          <a:xfrm>
            <a:off x="1195627" y="5739542"/>
            <a:ext cx="4175096" cy="69243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300" b="1" dirty="0">
                <a:solidFill>
                  <a:schemeClr val="tx1"/>
                </a:solidFill>
                <a:latin typeface="+mn-lt"/>
                <a:cs typeface="Arial" panose="020B0604020202020204" pitchFamily="34" charset="0"/>
              </a:rPr>
              <a:t>Increased flexibility: </a:t>
            </a:r>
            <a:r>
              <a:rPr lang="en-US" sz="1300" dirty="0">
                <a:solidFill>
                  <a:schemeClr val="tx1"/>
                </a:solidFill>
                <a:latin typeface="+mn-lt"/>
                <a:cs typeface="Arial" panose="020B0604020202020204" pitchFamily="34" charset="0"/>
              </a:rPr>
              <a:t>32% of employees rated the “ability to have a flexible schedule” as the biggest benefit of WFH (Buffer &amp; AngelList, 2020).</a:t>
            </a:r>
          </a:p>
        </p:txBody>
      </p:sp>
      <p:pic>
        <p:nvPicPr>
          <p:cNvPr id="24" name="Picture 23">
            <a:extLst>
              <a:ext uri="{FF2B5EF4-FFF2-40B4-BE49-F238E27FC236}">
                <a16:creationId xmlns:a16="http://schemas.microsoft.com/office/drawing/2014/main" id="{B2CC38D2-0112-4191-8D47-634D6E07F4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303" y="5865709"/>
            <a:ext cx="433714" cy="433714"/>
          </a:xfrm>
          <a:prstGeom prst="rect">
            <a:avLst/>
          </a:prstGeom>
        </p:spPr>
      </p:pic>
      <p:sp>
        <p:nvSpPr>
          <p:cNvPr id="25" name="Rounded Rectangle 2">
            <a:extLst>
              <a:ext uri="{FF2B5EF4-FFF2-40B4-BE49-F238E27FC236}">
                <a16:creationId xmlns:a16="http://schemas.microsoft.com/office/drawing/2014/main" id="{CEA57A90-AB6E-4551-A742-FFB3722E4BF8}"/>
              </a:ext>
            </a:extLst>
          </p:cNvPr>
          <p:cNvSpPr/>
          <p:nvPr/>
        </p:nvSpPr>
        <p:spPr>
          <a:xfrm>
            <a:off x="490888" y="1721357"/>
            <a:ext cx="5260444" cy="5930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bg1"/>
                </a:solidFill>
                <a:latin typeface="Exo" panose="02000303000000000000" pitchFamily="2" charset="0"/>
                <a:ea typeface="Calibri" panose="020F0502020204030204" pitchFamily="34" charset="0"/>
                <a:cs typeface="Arial" panose="020B0604020202020204" pitchFamily="34" charset="0"/>
              </a:rPr>
              <a:t>Benefits of Work-From-Anywhere</a:t>
            </a:r>
          </a:p>
        </p:txBody>
      </p:sp>
      <p:sp>
        <p:nvSpPr>
          <p:cNvPr id="28" name="Rounded Rectangle 2">
            <a:extLst>
              <a:ext uri="{FF2B5EF4-FFF2-40B4-BE49-F238E27FC236}">
                <a16:creationId xmlns:a16="http://schemas.microsoft.com/office/drawing/2014/main" id="{57B4E78B-040A-4172-898C-96A40ABA8657}"/>
              </a:ext>
            </a:extLst>
          </p:cNvPr>
          <p:cNvSpPr/>
          <p:nvPr/>
        </p:nvSpPr>
        <p:spPr>
          <a:xfrm>
            <a:off x="6096794" y="1721357"/>
            <a:ext cx="5260444" cy="59309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1600" b="1" dirty="0">
                <a:solidFill>
                  <a:schemeClr val="bg1"/>
                </a:solidFill>
                <a:latin typeface="Exo" panose="02000303000000000000" pitchFamily="2" charset="0"/>
                <a:ea typeface="Calibri" panose="020F0502020204030204" pitchFamily="34" charset="0"/>
                <a:cs typeface="Arial" panose="020B0604020202020204" pitchFamily="34" charset="0"/>
              </a:rPr>
              <a:t>IT Infrastructure &amp; Operations Constraints</a:t>
            </a:r>
            <a:endParaRPr lang="en-US" sz="1600" b="1" dirty="0">
              <a:solidFill>
                <a:schemeClr val="bg1"/>
              </a:solidFill>
              <a:latin typeface="Exo" panose="02000303000000000000" pitchFamily="2" charset="0"/>
            </a:endParaRPr>
          </a:p>
        </p:txBody>
      </p:sp>
      <p:grpSp>
        <p:nvGrpSpPr>
          <p:cNvPr id="60" name="Group 59">
            <a:extLst>
              <a:ext uri="{FF2B5EF4-FFF2-40B4-BE49-F238E27FC236}">
                <a16:creationId xmlns:a16="http://schemas.microsoft.com/office/drawing/2014/main" id="{3C84C1D5-D518-4624-89DD-30D2E02F8585}"/>
              </a:ext>
            </a:extLst>
          </p:cNvPr>
          <p:cNvGrpSpPr/>
          <p:nvPr/>
        </p:nvGrpSpPr>
        <p:grpSpPr>
          <a:xfrm>
            <a:off x="6078020" y="2389509"/>
            <a:ext cx="5282670" cy="635000"/>
            <a:chOff x="6078020" y="2389509"/>
            <a:chExt cx="5282670" cy="635000"/>
          </a:xfrm>
        </p:grpSpPr>
        <p:grpSp>
          <p:nvGrpSpPr>
            <p:cNvPr id="4" name="Group 3">
              <a:extLst>
                <a:ext uri="{FF2B5EF4-FFF2-40B4-BE49-F238E27FC236}">
                  <a16:creationId xmlns:a16="http://schemas.microsoft.com/office/drawing/2014/main" id="{718D90AA-19BF-4B16-862D-C2ED3260DCB0}"/>
                </a:ext>
              </a:extLst>
            </p:cNvPr>
            <p:cNvGrpSpPr/>
            <p:nvPr/>
          </p:nvGrpSpPr>
          <p:grpSpPr>
            <a:xfrm>
              <a:off x="6100245" y="2410464"/>
              <a:ext cx="5260445" cy="593090"/>
              <a:chOff x="6100246" y="2415971"/>
              <a:chExt cx="5260445" cy="593090"/>
            </a:xfrm>
          </p:grpSpPr>
          <p:sp>
            <p:nvSpPr>
              <p:cNvPr id="30" name="Rounded Rectangle 2">
                <a:extLst>
                  <a:ext uri="{FF2B5EF4-FFF2-40B4-BE49-F238E27FC236}">
                    <a16:creationId xmlns:a16="http://schemas.microsoft.com/office/drawing/2014/main" id="{D64543F4-E423-4E43-BC86-52A3CD18A33B}"/>
                  </a:ext>
                </a:extLst>
              </p:cNvPr>
              <p:cNvSpPr/>
              <p:nvPr/>
            </p:nvSpPr>
            <p:spPr>
              <a:xfrm>
                <a:off x="6100247" y="2415971"/>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31" name="Oval 30">
                <a:extLst>
                  <a:ext uri="{FF2B5EF4-FFF2-40B4-BE49-F238E27FC236}">
                    <a16:creationId xmlns:a16="http://schemas.microsoft.com/office/drawing/2014/main" id="{07965856-A2DB-4C53-B584-F3BE6863EB2A}"/>
                  </a:ext>
                </a:extLst>
              </p:cNvPr>
              <p:cNvSpPr/>
              <p:nvPr/>
            </p:nvSpPr>
            <p:spPr>
              <a:xfrm>
                <a:off x="6100246" y="2415971"/>
                <a:ext cx="590550" cy="590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34" name="Subtitle 2">
                <a:extLst>
                  <a:ext uri="{FF2B5EF4-FFF2-40B4-BE49-F238E27FC236}">
                    <a16:creationId xmlns:a16="http://schemas.microsoft.com/office/drawing/2014/main" id="{DB9773EF-3733-4C08-A67F-D2C0BFD2E3B4}"/>
                  </a:ext>
                </a:extLst>
              </p:cNvPr>
              <p:cNvSpPr txBox="1">
                <a:spLocks/>
              </p:cNvSpPr>
              <p:nvPr/>
            </p:nvSpPr>
            <p:spPr>
              <a:xfrm>
                <a:off x="6779586" y="2461315"/>
                <a:ext cx="4261848" cy="50738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Aft>
                    <a:spcPts val="600"/>
                  </a:spcAft>
                </a:pPr>
                <a:r>
                  <a:rPr lang="en-US" sz="1300" b="1" dirty="0">
                    <a:solidFill>
                      <a:schemeClr val="tx1"/>
                    </a:solidFill>
                    <a:latin typeface="+mn-lt"/>
                    <a:ea typeface="Calibri" panose="020F0502020204030204" pitchFamily="34" charset="0"/>
                    <a:cs typeface="Arial" panose="020B0604020202020204" pitchFamily="34" charset="0"/>
                  </a:rPr>
                  <a:t>Disaster Recovery and Business Continuity Plans</a:t>
                </a:r>
                <a:r>
                  <a:rPr lang="en-US" sz="1300" dirty="0">
                    <a:solidFill>
                      <a:schemeClr val="tx1"/>
                    </a:solidFill>
                    <a:latin typeface="+mn-lt"/>
                    <a:ea typeface="Calibri" panose="020F0502020204030204" pitchFamily="34" charset="0"/>
                    <a:cs typeface="Arial" panose="020B0604020202020204" pitchFamily="34" charset="0"/>
                  </a:rPr>
                  <a:t> were built assuming people are working in the office</a:t>
                </a:r>
              </a:p>
            </p:txBody>
          </p:sp>
        </p:grpSp>
        <p:pic>
          <p:nvPicPr>
            <p:cNvPr id="51" name="Picture 50">
              <a:extLst>
                <a:ext uri="{FF2B5EF4-FFF2-40B4-BE49-F238E27FC236}">
                  <a16:creationId xmlns:a16="http://schemas.microsoft.com/office/drawing/2014/main" id="{6232681E-1D13-42E9-A1EC-E2E6762287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8020" y="2389509"/>
              <a:ext cx="635000" cy="635000"/>
            </a:xfrm>
            <a:prstGeom prst="rect">
              <a:avLst/>
            </a:prstGeom>
          </p:spPr>
        </p:pic>
      </p:grpSp>
      <p:grpSp>
        <p:nvGrpSpPr>
          <p:cNvPr id="59" name="Group 58">
            <a:extLst>
              <a:ext uri="{FF2B5EF4-FFF2-40B4-BE49-F238E27FC236}">
                <a16:creationId xmlns:a16="http://schemas.microsoft.com/office/drawing/2014/main" id="{23A07972-32CE-4546-BE35-126DE455B667}"/>
              </a:ext>
            </a:extLst>
          </p:cNvPr>
          <p:cNvGrpSpPr/>
          <p:nvPr/>
        </p:nvGrpSpPr>
        <p:grpSpPr>
          <a:xfrm>
            <a:off x="6078020" y="3029328"/>
            <a:ext cx="5282670" cy="635000"/>
            <a:chOff x="6078020" y="3032983"/>
            <a:chExt cx="5282670" cy="635000"/>
          </a:xfrm>
        </p:grpSpPr>
        <p:grpSp>
          <p:nvGrpSpPr>
            <p:cNvPr id="26" name="Group 25">
              <a:extLst>
                <a:ext uri="{FF2B5EF4-FFF2-40B4-BE49-F238E27FC236}">
                  <a16:creationId xmlns:a16="http://schemas.microsoft.com/office/drawing/2014/main" id="{6A857932-77E2-413B-909D-0D34D98E1082}"/>
                </a:ext>
              </a:extLst>
            </p:cNvPr>
            <p:cNvGrpSpPr/>
            <p:nvPr/>
          </p:nvGrpSpPr>
          <p:grpSpPr>
            <a:xfrm>
              <a:off x="6100245" y="3053938"/>
              <a:ext cx="5260445" cy="593090"/>
              <a:chOff x="6100246" y="3221604"/>
              <a:chExt cx="5260445" cy="593090"/>
            </a:xfrm>
          </p:grpSpPr>
          <p:sp>
            <p:nvSpPr>
              <p:cNvPr id="32" name="Rounded Rectangle 3">
                <a:extLst>
                  <a:ext uri="{FF2B5EF4-FFF2-40B4-BE49-F238E27FC236}">
                    <a16:creationId xmlns:a16="http://schemas.microsoft.com/office/drawing/2014/main" id="{FEB2859A-AAAA-4B3B-8081-B807D1612640}"/>
                  </a:ext>
                </a:extLst>
              </p:cNvPr>
              <p:cNvSpPr/>
              <p:nvPr/>
            </p:nvSpPr>
            <p:spPr>
              <a:xfrm>
                <a:off x="6100247" y="3221604"/>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33" name="Oval 32">
                <a:extLst>
                  <a:ext uri="{FF2B5EF4-FFF2-40B4-BE49-F238E27FC236}">
                    <a16:creationId xmlns:a16="http://schemas.microsoft.com/office/drawing/2014/main" id="{897EDBDA-22E7-4376-976A-30844AAACC88}"/>
                  </a:ext>
                </a:extLst>
              </p:cNvPr>
              <p:cNvSpPr/>
              <p:nvPr/>
            </p:nvSpPr>
            <p:spPr>
              <a:xfrm>
                <a:off x="6100246" y="3221604"/>
                <a:ext cx="590550" cy="590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35" name="Subtitle 2">
                <a:extLst>
                  <a:ext uri="{FF2B5EF4-FFF2-40B4-BE49-F238E27FC236}">
                    <a16:creationId xmlns:a16="http://schemas.microsoft.com/office/drawing/2014/main" id="{E1F57B97-4FE5-49CD-93CF-5523CCE37779}"/>
                  </a:ext>
                </a:extLst>
              </p:cNvPr>
              <p:cNvSpPr txBox="1">
                <a:spLocks/>
              </p:cNvSpPr>
              <p:nvPr/>
            </p:nvSpPr>
            <p:spPr>
              <a:xfrm>
                <a:off x="6779586" y="3264458"/>
                <a:ext cx="4521505" cy="50738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Aft>
                    <a:spcPts val="600"/>
                  </a:spcAft>
                </a:pPr>
                <a:r>
                  <a:rPr lang="en-US" sz="1300" b="1" dirty="0">
                    <a:solidFill>
                      <a:schemeClr val="tx1"/>
                    </a:solidFill>
                    <a:latin typeface="+mn-lt"/>
                    <a:ea typeface="Calibri" panose="020F0502020204030204" pitchFamily="34" charset="0"/>
                    <a:cs typeface="Arial" panose="020B0604020202020204" pitchFamily="34" charset="0"/>
                  </a:rPr>
                  <a:t>Office space, on-prem network infrastructure, and data center investments</a:t>
                </a:r>
                <a:r>
                  <a:rPr lang="en-US" sz="1300" dirty="0">
                    <a:solidFill>
                      <a:schemeClr val="tx1"/>
                    </a:solidFill>
                    <a:latin typeface="+mn-lt"/>
                    <a:ea typeface="Calibri" panose="020F0502020204030204" pitchFamily="34" charset="0"/>
                    <a:cs typeface="Arial" panose="020B0604020202020204" pitchFamily="34" charset="0"/>
                  </a:rPr>
                  <a:t> have already been made.</a:t>
                </a:r>
              </a:p>
            </p:txBody>
          </p:sp>
        </p:grpSp>
        <p:pic>
          <p:nvPicPr>
            <p:cNvPr id="52" name="Picture 51">
              <a:extLst>
                <a:ext uri="{FF2B5EF4-FFF2-40B4-BE49-F238E27FC236}">
                  <a16:creationId xmlns:a16="http://schemas.microsoft.com/office/drawing/2014/main" id="{D2AA760D-8874-4FF4-AFCB-955967749B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8020" y="3032983"/>
              <a:ext cx="635000" cy="635000"/>
            </a:xfrm>
            <a:prstGeom prst="rect">
              <a:avLst/>
            </a:prstGeom>
          </p:spPr>
        </p:pic>
      </p:grpSp>
      <p:grpSp>
        <p:nvGrpSpPr>
          <p:cNvPr id="58" name="Group 57">
            <a:extLst>
              <a:ext uri="{FF2B5EF4-FFF2-40B4-BE49-F238E27FC236}">
                <a16:creationId xmlns:a16="http://schemas.microsoft.com/office/drawing/2014/main" id="{4FE97CFE-17F0-4A2F-93C8-62584A3DD260}"/>
              </a:ext>
            </a:extLst>
          </p:cNvPr>
          <p:cNvGrpSpPr/>
          <p:nvPr/>
        </p:nvGrpSpPr>
        <p:grpSpPr>
          <a:xfrm>
            <a:off x="6078020" y="3669147"/>
            <a:ext cx="5282670" cy="635000"/>
            <a:chOff x="6078020" y="3681001"/>
            <a:chExt cx="5282670" cy="635000"/>
          </a:xfrm>
        </p:grpSpPr>
        <p:grpSp>
          <p:nvGrpSpPr>
            <p:cNvPr id="3" name="Group 2">
              <a:extLst>
                <a:ext uri="{FF2B5EF4-FFF2-40B4-BE49-F238E27FC236}">
                  <a16:creationId xmlns:a16="http://schemas.microsoft.com/office/drawing/2014/main" id="{20FBAAF8-7979-49E0-A7C0-31480934D9EE}"/>
                </a:ext>
              </a:extLst>
            </p:cNvPr>
            <p:cNvGrpSpPr/>
            <p:nvPr/>
          </p:nvGrpSpPr>
          <p:grpSpPr>
            <a:xfrm>
              <a:off x="6100245" y="3701956"/>
              <a:ext cx="5260445" cy="593090"/>
              <a:chOff x="6100246" y="3607597"/>
              <a:chExt cx="5260445" cy="593090"/>
            </a:xfrm>
          </p:grpSpPr>
          <p:sp>
            <p:nvSpPr>
              <p:cNvPr id="44" name="Rounded Rectangle 3">
                <a:extLst>
                  <a:ext uri="{FF2B5EF4-FFF2-40B4-BE49-F238E27FC236}">
                    <a16:creationId xmlns:a16="http://schemas.microsoft.com/office/drawing/2014/main" id="{0E5298EA-40DE-473F-A881-AA5D1BDC7F28}"/>
                  </a:ext>
                </a:extLst>
              </p:cNvPr>
              <p:cNvSpPr/>
              <p:nvPr/>
            </p:nvSpPr>
            <p:spPr>
              <a:xfrm>
                <a:off x="6100247" y="3607597"/>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45" name="Oval 44">
                <a:extLst>
                  <a:ext uri="{FF2B5EF4-FFF2-40B4-BE49-F238E27FC236}">
                    <a16:creationId xmlns:a16="http://schemas.microsoft.com/office/drawing/2014/main" id="{96B2BBFB-C02E-4EE8-ABEB-7B81D3415B63}"/>
                  </a:ext>
                </a:extLst>
              </p:cNvPr>
              <p:cNvSpPr/>
              <p:nvPr/>
            </p:nvSpPr>
            <p:spPr>
              <a:xfrm>
                <a:off x="6100246" y="3607597"/>
                <a:ext cx="590550" cy="590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49" name="Subtitle 2">
                <a:extLst>
                  <a:ext uri="{FF2B5EF4-FFF2-40B4-BE49-F238E27FC236}">
                    <a16:creationId xmlns:a16="http://schemas.microsoft.com/office/drawing/2014/main" id="{9385E523-F022-4266-A977-45E234B46E91}"/>
                  </a:ext>
                </a:extLst>
              </p:cNvPr>
              <p:cNvSpPr txBox="1">
                <a:spLocks/>
              </p:cNvSpPr>
              <p:nvPr/>
            </p:nvSpPr>
            <p:spPr>
              <a:xfrm>
                <a:off x="6779586" y="3650451"/>
                <a:ext cx="4521505" cy="50738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Aft>
                    <a:spcPts val="600"/>
                  </a:spcAft>
                </a:pPr>
                <a:r>
                  <a:rPr lang="en-US" sz="1300" b="1" dirty="0">
                    <a:solidFill>
                      <a:schemeClr val="tx1"/>
                    </a:solidFill>
                    <a:latin typeface="+mn-lt"/>
                    <a:cs typeface="Arial" panose="020B0604020202020204" pitchFamily="34" charset="0"/>
                  </a:rPr>
                  <a:t>Emergency cloud migrations</a:t>
                </a:r>
                <a:r>
                  <a:rPr lang="en-US" sz="1300" dirty="0">
                    <a:solidFill>
                      <a:schemeClr val="tx1"/>
                    </a:solidFill>
                    <a:latin typeface="+mn-lt"/>
                    <a:cs typeface="Arial" panose="020B0604020202020204" pitchFamily="34" charset="0"/>
                  </a:rPr>
                  <a:t> mean that workloads running in the cloud are not optimized for the cloud and are wasting money.</a:t>
                </a:r>
                <a:endParaRPr lang="en-US" sz="1300" dirty="0">
                  <a:solidFill>
                    <a:schemeClr val="tx1"/>
                  </a:solidFill>
                  <a:latin typeface="+mn-lt"/>
                  <a:ea typeface="Calibri" panose="020F050202020403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id="{E78A03EB-DE8A-48B2-942C-5AAD362DB9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8020" y="3681001"/>
              <a:ext cx="635000" cy="635000"/>
            </a:xfrm>
            <a:prstGeom prst="rect">
              <a:avLst/>
            </a:prstGeom>
          </p:spPr>
        </p:pic>
      </p:grpSp>
      <p:grpSp>
        <p:nvGrpSpPr>
          <p:cNvPr id="57" name="Group 56">
            <a:extLst>
              <a:ext uri="{FF2B5EF4-FFF2-40B4-BE49-F238E27FC236}">
                <a16:creationId xmlns:a16="http://schemas.microsoft.com/office/drawing/2014/main" id="{1C63C5E4-90F5-45CA-9571-6EFEBDED6ECC}"/>
              </a:ext>
            </a:extLst>
          </p:cNvPr>
          <p:cNvGrpSpPr/>
          <p:nvPr/>
        </p:nvGrpSpPr>
        <p:grpSpPr>
          <a:xfrm>
            <a:off x="6078020" y="4308966"/>
            <a:ext cx="5282670" cy="635000"/>
            <a:chOff x="6078020" y="4292182"/>
            <a:chExt cx="5282670" cy="635000"/>
          </a:xfrm>
        </p:grpSpPr>
        <p:grpSp>
          <p:nvGrpSpPr>
            <p:cNvPr id="27" name="Group 26">
              <a:extLst>
                <a:ext uri="{FF2B5EF4-FFF2-40B4-BE49-F238E27FC236}">
                  <a16:creationId xmlns:a16="http://schemas.microsoft.com/office/drawing/2014/main" id="{22CBEB8B-26BB-437E-926A-EBF24A114D95}"/>
                </a:ext>
              </a:extLst>
            </p:cNvPr>
            <p:cNvGrpSpPr/>
            <p:nvPr/>
          </p:nvGrpSpPr>
          <p:grpSpPr>
            <a:xfrm>
              <a:off x="6100245" y="4313137"/>
              <a:ext cx="5260445" cy="593090"/>
              <a:chOff x="6100246" y="4052586"/>
              <a:chExt cx="5260445" cy="593090"/>
            </a:xfrm>
          </p:grpSpPr>
          <p:sp>
            <p:nvSpPr>
              <p:cNvPr id="38" name="Rounded Rectangle 9">
                <a:extLst>
                  <a:ext uri="{FF2B5EF4-FFF2-40B4-BE49-F238E27FC236}">
                    <a16:creationId xmlns:a16="http://schemas.microsoft.com/office/drawing/2014/main" id="{768C9D06-B87B-4688-A97B-96A4FFE2168F}"/>
                  </a:ext>
                </a:extLst>
              </p:cNvPr>
              <p:cNvSpPr/>
              <p:nvPr/>
            </p:nvSpPr>
            <p:spPr>
              <a:xfrm>
                <a:off x="6100247" y="4052586"/>
                <a:ext cx="5260444"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39" name="Oval 38">
                <a:extLst>
                  <a:ext uri="{FF2B5EF4-FFF2-40B4-BE49-F238E27FC236}">
                    <a16:creationId xmlns:a16="http://schemas.microsoft.com/office/drawing/2014/main" id="{957AA6F1-9D7E-4945-A656-B471BAEE8840}"/>
                  </a:ext>
                </a:extLst>
              </p:cNvPr>
              <p:cNvSpPr/>
              <p:nvPr/>
            </p:nvSpPr>
            <p:spPr>
              <a:xfrm>
                <a:off x="6100246" y="4052586"/>
                <a:ext cx="590550" cy="590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40" name="Subtitle 2">
                <a:extLst>
                  <a:ext uri="{FF2B5EF4-FFF2-40B4-BE49-F238E27FC236}">
                    <a16:creationId xmlns:a16="http://schemas.microsoft.com/office/drawing/2014/main" id="{C125D6F1-63CE-4CDE-92B3-5AD706A14258}"/>
                  </a:ext>
                </a:extLst>
              </p:cNvPr>
              <p:cNvSpPr txBox="1">
                <a:spLocks/>
              </p:cNvSpPr>
              <p:nvPr/>
            </p:nvSpPr>
            <p:spPr>
              <a:xfrm>
                <a:off x="6779585" y="4124725"/>
                <a:ext cx="4388755" cy="44627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54492">
                  <a:lnSpc>
                    <a:spcPct val="100000"/>
                  </a:lnSpc>
                  <a:spcBef>
                    <a:spcPts val="0"/>
                  </a:spcBef>
                  <a:spcAft>
                    <a:spcPts val="600"/>
                  </a:spcAft>
                </a:pPr>
                <a:r>
                  <a:rPr lang="en-US" sz="1300" b="1" dirty="0">
                    <a:solidFill>
                      <a:schemeClr val="tx1"/>
                    </a:solidFill>
                    <a:latin typeface="+mn-lt"/>
                    <a:cs typeface="Arial" panose="020B0604020202020204" pitchFamily="34" charset="0"/>
                  </a:rPr>
                  <a:t>Technology gets in the way: </a:t>
                </a:r>
                <a:r>
                  <a:rPr lang="en-US" sz="1300" dirty="0">
                    <a:solidFill>
                      <a:schemeClr val="tx1"/>
                    </a:solidFill>
                    <a:latin typeface="+mn-lt"/>
                    <a:cs typeface="Arial" panose="020B0604020202020204" pitchFamily="34" charset="0"/>
                  </a:rPr>
                  <a:t>if users can’t get their Bluetooth keyboard to connect, they aren’t being productive.</a:t>
                </a:r>
              </a:p>
            </p:txBody>
          </p:sp>
        </p:grpSp>
        <p:pic>
          <p:nvPicPr>
            <p:cNvPr id="54" name="Picture 53">
              <a:extLst>
                <a:ext uri="{FF2B5EF4-FFF2-40B4-BE49-F238E27FC236}">
                  <a16:creationId xmlns:a16="http://schemas.microsoft.com/office/drawing/2014/main" id="{64F34C99-B27A-4687-95DB-B65271EC11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8020" y="4292182"/>
              <a:ext cx="635000" cy="635000"/>
            </a:xfrm>
            <a:prstGeom prst="rect">
              <a:avLst/>
            </a:prstGeom>
          </p:spPr>
        </p:pic>
      </p:grpSp>
      <p:grpSp>
        <p:nvGrpSpPr>
          <p:cNvPr id="37" name="Group 36">
            <a:extLst>
              <a:ext uri="{FF2B5EF4-FFF2-40B4-BE49-F238E27FC236}">
                <a16:creationId xmlns:a16="http://schemas.microsoft.com/office/drawing/2014/main" id="{DD35C396-8074-4865-8348-EE11F76D0F88}"/>
              </a:ext>
            </a:extLst>
          </p:cNvPr>
          <p:cNvGrpSpPr/>
          <p:nvPr/>
        </p:nvGrpSpPr>
        <p:grpSpPr>
          <a:xfrm>
            <a:off x="6078020" y="4948785"/>
            <a:ext cx="5282670" cy="859492"/>
            <a:chOff x="6078020" y="4943215"/>
            <a:chExt cx="5282670" cy="859492"/>
          </a:xfrm>
        </p:grpSpPr>
        <p:grpSp>
          <p:nvGrpSpPr>
            <p:cNvPr id="50" name="Group 49">
              <a:extLst>
                <a:ext uri="{FF2B5EF4-FFF2-40B4-BE49-F238E27FC236}">
                  <a16:creationId xmlns:a16="http://schemas.microsoft.com/office/drawing/2014/main" id="{94709C7A-1139-4545-BB39-EF0135D479F8}"/>
                </a:ext>
              </a:extLst>
            </p:cNvPr>
            <p:cNvGrpSpPr/>
            <p:nvPr/>
          </p:nvGrpSpPr>
          <p:grpSpPr>
            <a:xfrm>
              <a:off x="6100245" y="4943215"/>
              <a:ext cx="5260445" cy="859492"/>
              <a:chOff x="6100246" y="4676875"/>
              <a:chExt cx="5260445" cy="859492"/>
            </a:xfrm>
          </p:grpSpPr>
          <p:sp>
            <p:nvSpPr>
              <p:cNvPr id="41" name="Rounded Rectangle 9">
                <a:extLst>
                  <a:ext uri="{FF2B5EF4-FFF2-40B4-BE49-F238E27FC236}">
                    <a16:creationId xmlns:a16="http://schemas.microsoft.com/office/drawing/2014/main" id="{41F70196-95B0-43D3-8D05-321BCDDA697D}"/>
                  </a:ext>
                </a:extLst>
              </p:cNvPr>
              <p:cNvSpPr/>
              <p:nvPr/>
            </p:nvSpPr>
            <p:spPr>
              <a:xfrm>
                <a:off x="6100247" y="4676875"/>
                <a:ext cx="5260444" cy="85949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42" name="Oval 41">
                <a:extLst>
                  <a:ext uri="{FF2B5EF4-FFF2-40B4-BE49-F238E27FC236}">
                    <a16:creationId xmlns:a16="http://schemas.microsoft.com/office/drawing/2014/main" id="{A8848370-26A8-41ED-AD6E-8C6B3A582508}"/>
                  </a:ext>
                </a:extLst>
              </p:cNvPr>
              <p:cNvSpPr/>
              <p:nvPr/>
            </p:nvSpPr>
            <p:spPr>
              <a:xfrm>
                <a:off x="6100246" y="4817896"/>
                <a:ext cx="590550" cy="5749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p>
            </p:txBody>
          </p:sp>
          <p:sp>
            <p:nvSpPr>
              <p:cNvPr id="43" name="Subtitle 2">
                <a:extLst>
                  <a:ext uri="{FF2B5EF4-FFF2-40B4-BE49-F238E27FC236}">
                    <a16:creationId xmlns:a16="http://schemas.microsoft.com/office/drawing/2014/main" id="{CABB4F34-96F3-43C6-A9B4-6EA3DBD19D99}"/>
                  </a:ext>
                </a:extLst>
              </p:cNvPr>
              <p:cNvSpPr txBox="1">
                <a:spLocks/>
              </p:cNvSpPr>
              <p:nvPr/>
            </p:nvSpPr>
            <p:spPr>
              <a:xfrm>
                <a:off x="6779586" y="4689980"/>
                <a:ext cx="4521502" cy="846386"/>
              </a:xfrm>
              <a:prstGeom prst="rect">
                <a:avLst/>
              </a:prstGeom>
            </p:spPr>
            <p:txBody>
              <a:bodyPr vert="horz" wrap="square" lIns="45720" tIns="22860" rIns="45720" bIns="22860" rtlCol="0" anchor="ctr">
                <a:spAutoFit/>
              </a:bodyPr>
              <a:lstStyle>
                <a:defPPr>
                  <a:defRPr lang="en-US"/>
                </a:defPPr>
                <a:lvl1pPr lvl="0" indent="0">
                  <a:lnSpc>
                    <a:spcPct val="100000"/>
                  </a:lnSpc>
                  <a:spcBef>
                    <a:spcPts val="0"/>
                  </a:spcBef>
                  <a:spcAft>
                    <a:spcPts val="600"/>
                  </a:spcAft>
                  <a:buFont typeface="Arial"/>
                  <a:buNone/>
                  <a:defRPr sz="1200" b="1">
                    <a:solidFill>
                      <a:schemeClr val="tx2"/>
                    </a:solidFill>
                    <a:cs typeface="Arial" panose="020B060402020202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300" dirty="0">
                    <a:solidFill>
                      <a:schemeClr val="tx1"/>
                    </a:solidFill>
                  </a:rPr>
                  <a:t>Poorly implemented collaboration tools: </a:t>
                </a:r>
                <a:r>
                  <a:rPr lang="en-US" sz="1300" b="0" dirty="0">
                    <a:solidFill>
                      <a:schemeClr val="tx1"/>
                    </a:solidFill>
                  </a:rPr>
                  <a:t>Concerns that WFH may stifle innovation (</a:t>
                </a:r>
                <a:r>
                  <a:rPr lang="en-US" sz="1300" b="0" i="1" dirty="0">
                    <a:solidFill>
                      <a:schemeClr val="tx1"/>
                    </a:solidFill>
                  </a:rPr>
                  <a:t>The Economist</a:t>
                </a:r>
                <a:r>
                  <a:rPr lang="en-US" sz="1300" b="0" dirty="0">
                    <a:solidFill>
                      <a:schemeClr val="tx1"/>
                    </a:solidFill>
                  </a:rPr>
                  <a:t>, 2020), likely due to the potential lack of collaboration and knowledge sharing, are multiplied if multiple collaboration tools exist or if those tools aren’t being used properly.</a:t>
                </a:r>
              </a:p>
            </p:txBody>
          </p:sp>
        </p:grpSp>
        <p:pic>
          <p:nvPicPr>
            <p:cNvPr id="55" name="Picture 54">
              <a:extLst>
                <a:ext uri="{FF2B5EF4-FFF2-40B4-BE49-F238E27FC236}">
                  <a16:creationId xmlns:a16="http://schemas.microsoft.com/office/drawing/2014/main" id="{A3C0025F-9B6C-4542-A948-040333AC6C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8020" y="5055461"/>
              <a:ext cx="635000" cy="635000"/>
            </a:xfrm>
            <a:prstGeom prst="rect">
              <a:avLst/>
            </a:prstGeom>
          </p:spPr>
        </p:pic>
      </p:grpSp>
      <p:grpSp>
        <p:nvGrpSpPr>
          <p:cNvPr id="36" name="Group 35">
            <a:extLst>
              <a:ext uri="{FF2B5EF4-FFF2-40B4-BE49-F238E27FC236}">
                <a16:creationId xmlns:a16="http://schemas.microsoft.com/office/drawing/2014/main" id="{91E2D9DE-D28C-41F0-91B9-2A60CA8EAA5C}"/>
              </a:ext>
            </a:extLst>
          </p:cNvPr>
          <p:cNvGrpSpPr/>
          <p:nvPr/>
        </p:nvGrpSpPr>
        <p:grpSpPr>
          <a:xfrm>
            <a:off x="6078020" y="5813094"/>
            <a:ext cx="5175591" cy="635000"/>
            <a:chOff x="6078020" y="5813094"/>
            <a:chExt cx="5175591" cy="635000"/>
          </a:xfrm>
        </p:grpSpPr>
        <p:grpSp>
          <p:nvGrpSpPr>
            <p:cNvPr id="29" name="Group 28">
              <a:extLst>
                <a:ext uri="{FF2B5EF4-FFF2-40B4-BE49-F238E27FC236}">
                  <a16:creationId xmlns:a16="http://schemas.microsoft.com/office/drawing/2014/main" id="{C207CF00-6DF2-4842-9B4A-ED394946EA7F}"/>
                </a:ext>
              </a:extLst>
            </p:cNvPr>
            <p:cNvGrpSpPr/>
            <p:nvPr/>
          </p:nvGrpSpPr>
          <p:grpSpPr>
            <a:xfrm>
              <a:off x="6100245" y="5835319"/>
              <a:ext cx="5153366" cy="590550"/>
              <a:chOff x="6100245" y="5790482"/>
              <a:chExt cx="5153366" cy="590550"/>
            </a:xfrm>
          </p:grpSpPr>
          <p:sp>
            <p:nvSpPr>
              <p:cNvPr id="46" name="Rounded Rectangle 17">
                <a:extLst>
                  <a:ext uri="{FF2B5EF4-FFF2-40B4-BE49-F238E27FC236}">
                    <a16:creationId xmlns:a16="http://schemas.microsoft.com/office/drawing/2014/main" id="{B8A90557-7869-4FE1-A499-DD603ACA53E6}"/>
                  </a:ext>
                </a:extLst>
              </p:cNvPr>
              <p:cNvSpPr/>
              <p:nvPr/>
            </p:nvSpPr>
            <p:spPr>
              <a:xfrm>
                <a:off x="6100246" y="5790482"/>
                <a:ext cx="5153365" cy="587822"/>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47" name="Oval 46">
                <a:extLst>
                  <a:ext uri="{FF2B5EF4-FFF2-40B4-BE49-F238E27FC236}">
                    <a16:creationId xmlns:a16="http://schemas.microsoft.com/office/drawing/2014/main" id="{05EE729C-746D-4F91-B59E-47B4EB45F014}"/>
                  </a:ext>
                </a:extLst>
              </p:cNvPr>
              <p:cNvSpPr/>
              <p:nvPr/>
            </p:nvSpPr>
            <p:spPr>
              <a:xfrm>
                <a:off x="6100245" y="5790482"/>
                <a:ext cx="590550" cy="590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endParaRPr>
              </a:p>
            </p:txBody>
          </p:sp>
          <p:sp>
            <p:nvSpPr>
              <p:cNvPr id="48" name="Subtitle 2">
                <a:extLst>
                  <a:ext uri="{FF2B5EF4-FFF2-40B4-BE49-F238E27FC236}">
                    <a16:creationId xmlns:a16="http://schemas.microsoft.com/office/drawing/2014/main" id="{2114260A-69B4-41EC-90A2-452FEB6B7B0D}"/>
                  </a:ext>
                </a:extLst>
              </p:cNvPr>
              <p:cNvSpPr txBox="1">
                <a:spLocks/>
              </p:cNvSpPr>
              <p:nvPr/>
            </p:nvSpPr>
            <p:spPr>
              <a:xfrm>
                <a:off x="6804986" y="5849572"/>
                <a:ext cx="4175096" cy="47237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300" b="1" dirty="0">
                    <a:solidFill>
                      <a:schemeClr val="tx1"/>
                    </a:solidFill>
                    <a:latin typeface="+mn-lt"/>
                    <a:cs typeface="Arial" panose="020B0604020202020204" pitchFamily="34" charset="0"/>
                  </a:rPr>
                  <a:t>Service Desks are only set up for standard business hours: </a:t>
                </a:r>
                <a:r>
                  <a:rPr lang="en-US" sz="1300" dirty="0">
                    <a:solidFill>
                      <a:schemeClr val="tx1"/>
                    </a:solidFill>
                    <a:latin typeface="+mn-lt"/>
                    <a:cs typeface="Arial" panose="020B0604020202020204" pitchFamily="34" charset="0"/>
                  </a:rPr>
                  <a:t>end users can’t get the help they need when they need it.</a:t>
                </a:r>
              </a:p>
            </p:txBody>
          </p:sp>
        </p:grpSp>
        <p:pic>
          <p:nvPicPr>
            <p:cNvPr id="56" name="Picture 55">
              <a:extLst>
                <a:ext uri="{FF2B5EF4-FFF2-40B4-BE49-F238E27FC236}">
                  <a16:creationId xmlns:a16="http://schemas.microsoft.com/office/drawing/2014/main" id="{A6C5C04F-C0C7-4C57-A39C-AD87079E15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8020" y="5813094"/>
              <a:ext cx="635000" cy="635000"/>
            </a:xfrm>
            <a:prstGeom prst="rect">
              <a:avLst/>
            </a:prstGeom>
          </p:spPr>
        </p:pic>
      </p:grpSp>
    </p:spTree>
    <p:extLst>
      <p:ext uri="{BB962C8B-B14F-4D97-AF65-F5344CB8AC3E}">
        <p14:creationId xmlns:p14="http://schemas.microsoft.com/office/powerpoint/2010/main" val="1956821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91BF-A4E2-4A01-890B-DB5E27B2DE36}"/>
              </a:ext>
            </a:extLst>
          </p:cNvPr>
          <p:cNvSpPr>
            <a:spLocks noGrp="1"/>
          </p:cNvSpPr>
          <p:nvPr>
            <p:ph type="title"/>
          </p:nvPr>
        </p:nvSpPr>
        <p:spPr>
          <a:xfrm>
            <a:off x="354106" y="544769"/>
            <a:ext cx="10929412" cy="1130188"/>
          </a:xfrm>
        </p:spPr>
        <p:txBody>
          <a:bodyPr/>
          <a:lstStyle/>
          <a:p>
            <a:r>
              <a:rPr lang="en-US" sz="3600" dirty="0"/>
              <a:t>IT Infrastructure &amp; Operations cannot risk negatively impacting employee engagement</a:t>
            </a:r>
            <a:endParaRPr lang="en-CA" sz="3600" dirty="0"/>
          </a:p>
        </p:txBody>
      </p:sp>
      <p:sp>
        <p:nvSpPr>
          <p:cNvPr id="3" name="Rectangle 2">
            <a:extLst>
              <a:ext uri="{FF2B5EF4-FFF2-40B4-BE49-F238E27FC236}">
                <a16:creationId xmlns:a16="http://schemas.microsoft.com/office/drawing/2014/main" id="{67F8D486-AC51-4578-BBF0-CC2F6BD63974}"/>
              </a:ext>
            </a:extLst>
          </p:cNvPr>
          <p:cNvSpPr/>
          <p:nvPr/>
        </p:nvSpPr>
        <p:spPr>
          <a:xfrm>
            <a:off x="6086259" y="5086850"/>
            <a:ext cx="5926992" cy="8544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Oval 3">
            <a:extLst>
              <a:ext uri="{FF2B5EF4-FFF2-40B4-BE49-F238E27FC236}">
                <a16:creationId xmlns:a16="http://schemas.microsoft.com/office/drawing/2014/main" id="{86A65108-B13D-495E-9381-007ECAF64602}"/>
              </a:ext>
            </a:extLst>
          </p:cNvPr>
          <p:cNvSpPr/>
          <p:nvPr/>
        </p:nvSpPr>
        <p:spPr>
          <a:xfrm>
            <a:off x="5396895" y="5077317"/>
            <a:ext cx="900000" cy="86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5" name="Group 4">
            <a:extLst>
              <a:ext uri="{FF2B5EF4-FFF2-40B4-BE49-F238E27FC236}">
                <a16:creationId xmlns:a16="http://schemas.microsoft.com/office/drawing/2014/main" id="{C7DDBAC0-E0CD-48B0-8050-4A0C6194D512}"/>
              </a:ext>
            </a:extLst>
          </p:cNvPr>
          <p:cNvGrpSpPr/>
          <p:nvPr/>
        </p:nvGrpSpPr>
        <p:grpSpPr>
          <a:xfrm>
            <a:off x="243848" y="2097450"/>
            <a:ext cx="5150277" cy="915592"/>
            <a:chOff x="510437" y="2339872"/>
            <a:chExt cx="4496150" cy="915592"/>
          </a:xfrm>
        </p:grpSpPr>
        <p:sp>
          <p:nvSpPr>
            <p:cNvPr id="6" name="Rectangle 5">
              <a:extLst>
                <a:ext uri="{FF2B5EF4-FFF2-40B4-BE49-F238E27FC236}">
                  <a16:creationId xmlns:a16="http://schemas.microsoft.com/office/drawing/2014/main" id="{EFBA332A-7C73-402C-A925-D0235C536748}"/>
                </a:ext>
              </a:extLst>
            </p:cNvPr>
            <p:cNvSpPr/>
            <p:nvPr/>
          </p:nvSpPr>
          <p:spPr>
            <a:xfrm>
              <a:off x="1147960" y="2516800"/>
              <a:ext cx="3858627" cy="738664"/>
            </a:xfrm>
            <a:prstGeom prst="rect">
              <a:avLst/>
            </a:prstGeom>
            <a:solidFill>
              <a:schemeClr val="bg1">
                <a:lumMod val="95000"/>
              </a:schemeClr>
            </a:solidFill>
            <a:effectLst/>
          </p:spPr>
          <p:txBody>
            <a:bodyPr wrap="square">
              <a:spAutoFit/>
            </a:bodyPr>
            <a:lstStyle/>
            <a:p>
              <a:r>
                <a:rPr lang="en-US" sz="1400" dirty="0"/>
                <a:t>      </a:t>
              </a:r>
              <a:r>
                <a:rPr lang="en-US" sz="1400" b="1" dirty="0"/>
                <a:t>Only 54% of employees </a:t>
              </a:r>
              <a:r>
                <a:rPr lang="en-US" sz="1400" dirty="0"/>
                <a:t>strongly agree that they </a:t>
              </a:r>
              <a:r>
                <a:rPr lang="en-US" sz="1400" b="1" dirty="0"/>
                <a:t>feel well</a:t>
              </a:r>
              <a:br>
                <a:rPr lang="en-US" sz="1400" b="1" dirty="0"/>
              </a:br>
              <a:r>
                <a:rPr lang="en-US" sz="1400" b="1" dirty="0"/>
                <a:t>      prepared</a:t>
              </a:r>
              <a:r>
                <a:rPr lang="en-US" sz="1400" dirty="0"/>
                <a:t> to do their job during this pandemic (Gallup, 2020).</a:t>
              </a:r>
            </a:p>
          </p:txBody>
        </p:sp>
        <p:sp>
          <p:nvSpPr>
            <p:cNvPr id="7" name="Oval 6">
              <a:extLst>
                <a:ext uri="{FF2B5EF4-FFF2-40B4-BE49-F238E27FC236}">
                  <a16:creationId xmlns:a16="http://schemas.microsoft.com/office/drawing/2014/main" id="{880BD962-49DD-413A-A0A3-36FC009AD333}"/>
                </a:ext>
              </a:extLst>
            </p:cNvPr>
            <p:cNvSpPr/>
            <p:nvPr/>
          </p:nvSpPr>
          <p:spPr>
            <a:xfrm>
              <a:off x="510437" y="2339872"/>
              <a:ext cx="785693" cy="86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lumMod val="75000"/>
                    <a:lumOff val="25000"/>
                  </a:schemeClr>
                </a:solidFill>
              </a:endParaRPr>
            </a:p>
          </p:txBody>
        </p:sp>
      </p:grpSp>
      <p:graphicFrame>
        <p:nvGraphicFramePr>
          <p:cNvPr id="8" name="Chart 31">
            <a:extLst>
              <a:ext uri="{FF2B5EF4-FFF2-40B4-BE49-F238E27FC236}">
                <a16:creationId xmlns:a16="http://schemas.microsoft.com/office/drawing/2014/main" id="{B17865CE-E828-43AF-9A07-ACAB2AED282F}"/>
              </a:ext>
            </a:extLst>
          </p:cNvPr>
          <p:cNvGraphicFramePr>
            <a:graphicFrameLocks/>
          </p:cNvGraphicFramePr>
          <p:nvPr>
            <p:extLst>
              <p:ext uri="{D42A27DB-BD31-4B8C-83A1-F6EECF244321}">
                <p14:modId xmlns:p14="http://schemas.microsoft.com/office/powerpoint/2010/main" val="2724053921"/>
              </p:ext>
            </p:extLst>
          </p:nvPr>
        </p:nvGraphicFramePr>
        <p:xfrm>
          <a:off x="7085944" y="2804386"/>
          <a:ext cx="3780413" cy="1880571"/>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13">
            <a:extLst>
              <a:ext uri="{FF2B5EF4-FFF2-40B4-BE49-F238E27FC236}">
                <a16:creationId xmlns:a16="http://schemas.microsoft.com/office/drawing/2014/main" id="{C82A3E3D-138B-4B7D-81FA-E0DE1A11677E}"/>
              </a:ext>
            </a:extLst>
          </p:cNvPr>
          <p:cNvGrpSpPr/>
          <p:nvPr/>
        </p:nvGrpSpPr>
        <p:grpSpPr>
          <a:xfrm>
            <a:off x="6518961" y="2612093"/>
            <a:ext cx="4181626" cy="2220215"/>
            <a:chOff x="3917893" y="1111471"/>
            <a:chExt cx="4181626" cy="2220215"/>
          </a:xfrm>
        </p:grpSpPr>
        <p:sp>
          <p:nvSpPr>
            <p:cNvPr id="10" name="TextBox 106">
              <a:extLst>
                <a:ext uri="{FF2B5EF4-FFF2-40B4-BE49-F238E27FC236}">
                  <a16:creationId xmlns:a16="http://schemas.microsoft.com/office/drawing/2014/main" id="{0F51535D-4DAC-4392-9374-EBF53B70D724}"/>
                </a:ext>
              </a:extLst>
            </p:cNvPr>
            <p:cNvSpPr txBox="1"/>
            <p:nvPr/>
          </p:nvSpPr>
          <p:spPr>
            <a:xfrm>
              <a:off x="4837079" y="2780667"/>
              <a:ext cx="1448680" cy="276999"/>
            </a:xfrm>
            <a:prstGeom prst="rect">
              <a:avLst/>
            </a:prstGeom>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a:ea typeface="Arial Black" charset="0"/>
                  <a:cs typeface="Arial Black" charset="0"/>
                </a:rPr>
                <a:t>Underperforming</a:t>
              </a:r>
            </a:p>
          </p:txBody>
        </p:sp>
        <p:sp>
          <p:nvSpPr>
            <p:cNvPr id="11" name="TextBox 107">
              <a:extLst>
                <a:ext uri="{FF2B5EF4-FFF2-40B4-BE49-F238E27FC236}">
                  <a16:creationId xmlns:a16="http://schemas.microsoft.com/office/drawing/2014/main" id="{F9117894-C335-411C-A726-42D1039B20DB}"/>
                </a:ext>
              </a:extLst>
            </p:cNvPr>
            <p:cNvSpPr txBox="1"/>
            <p:nvPr/>
          </p:nvSpPr>
          <p:spPr>
            <a:xfrm>
              <a:off x="7144746" y="2775977"/>
              <a:ext cx="954773" cy="276999"/>
            </a:xfrm>
            <a:prstGeom prst="rect">
              <a:avLst/>
            </a:prstGeom>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a:ea typeface="Arial Black" charset="0"/>
                  <a:cs typeface="Arial Black" charset="0"/>
                </a:rPr>
                <a:t>Exceeding</a:t>
              </a:r>
            </a:p>
          </p:txBody>
        </p:sp>
        <p:sp>
          <p:nvSpPr>
            <p:cNvPr id="12" name="TextBox 108">
              <a:extLst>
                <a:ext uri="{FF2B5EF4-FFF2-40B4-BE49-F238E27FC236}">
                  <a16:creationId xmlns:a16="http://schemas.microsoft.com/office/drawing/2014/main" id="{BA67208E-019B-4C15-B84D-BE114126D577}"/>
                </a:ext>
              </a:extLst>
            </p:cNvPr>
            <p:cNvSpPr txBox="1"/>
            <p:nvPr/>
          </p:nvSpPr>
          <p:spPr>
            <a:xfrm>
              <a:off x="5367962" y="3023909"/>
              <a:ext cx="2105970" cy="307777"/>
            </a:xfrm>
            <a:prstGeom prst="rect">
              <a:avLst/>
            </a:prstGeom>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400" b="1" dirty="0">
                  <a:ea typeface="Arial Black" charset="0"/>
                  <a:cs typeface="Arial Black" charset="0"/>
                </a:rPr>
                <a:t>Organizational Performance</a:t>
              </a:r>
            </a:p>
          </p:txBody>
        </p:sp>
        <p:sp>
          <p:nvSpPr>
            <p:cNvPr id="13" name="TextBox 113">
              <a:extLst>
                <a:ext uri="{FF2B5EF4-FFF2-40B4-BE49-F238E27FC236}">
                  <a16:creationId xmlns:a16="http://schemas.microsoft.com/office/drawing/2014/main" id="{188B816D-A2D9-4425-9D56-E522E8F87654}"/>
                </a:ext>
              </a:extLst>
            </p:cNvPr>
            <p:cNvSpPr txBox="1"/>
            <p:nvPr/>
          </p:nvSpPr>
          <p:spPr>
            <a:xfrm>
              <a:off x="3917893" y="1111471"/>
              <a:ext cx="615553" cy="1992991"/>
            </a:xfrm>
            <a:prstGeom prst="rect">
              <a:avLst/>
            </a:prstGeom>
            <a:ln>
              <a:noFill/>
            </a:ln>
          </p:spPr>
          <p:txBody>
            <a:bodyPr vert="vert270"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400" b="1" dirty="0">
                  <a:ea typeface="Arial Black" charset="0"/>
                  <a:cs typeface="Arial Black" charset="0"/>
                </a:rPr>
                <a:t>Organizations Expecting Increased Engagement</a:t>
              </a:r>
            </a:p>
          </p:txBody>
        </p:sp>
      </p:grpSp>
      <p:sp>
        <p:nvSpPr>
          <p:cNvPr id="14" name="TextBox 62">
            <a:extLst>
              <a:ext uri="{FF2B5EF4-FFF2-40B4-BE49-F238E27FC236}">
                <a16:creationId xmlns:a16="http://schemas.microsoft.com/office/drawing/2014/main" id="{0CC63E47-6ED9-4667-8BD4-54046D3B14F4}"/>
              </a:ext>
            </a:extLst>
          </p:cNvPr>
          <p:cNvSpPr txBox="1"/>
          <p:nvPr/>
        </p:nvSpPr>
        <p:spPr>
          <a:xfrm>
            <a:off x="7464979" y="4766294"/>
            <a:ext cx="296702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rPr>
              <a:t>McLean &amp; Company, HR Trends 2019; N=501</a:t>
            </a:r>
            <a:endParaRPr lang="en-CA" sz="1400" dirty="0">
              <a:solidFill>
                <a:schemeClr val="tx1">
                  <a:lumMod val="75000"/>
                  <a:lumOff val="25000"/>
                </a:schemeClr>
              </a:solidFill>
            </a:endParaRPr>
          </a:p>
        </p:txBody>
      </p:sp>
      <p:cxnSp>
        <p:nvCxnSpPr>
          <p:cNvPr id="15" name="Straight Connector 14">
            <a:extLst>
              <a:ext uri="{FF2B5EF4-FFF2-40B4-BE49-F238E27FC236}">
                <a16:creationId xmlns:a16="http://schemas.microsoft.com/office/drawing/2014/main" id="{0174CF79-61D2-4CDB-8D3C-8010BA1FB2EF}"/>
              </a:ext>
            </a:extLst>
          </p:cNvPr>
          <p:cNvCxnSpPr/>
          <p:nvPr/>
        </p:nvCxnSpPr>
        <p:spPr>
          <a:xfrm>
            <a:off x="7551901" y="4241499"/>
            <a:ext cx="26281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CC40178-FD0C-4516-9482-9B65E39D2657}"/>
              </a:ext>
            </a:extLst>
          </p:cNvPr>
          <p:cNvSpPr/>
          <p:nvPr/>
        </p:nvSpPr>
        <p:spPr>
          <a:xfrm>
            <a:off x="1550262" y="5830751"/>
            <a:ext cx="3800350" cy="246221"/>
          </a:xfrm>
          <a:prstGeom prst="rect">
            <a:avLst/>
          </a:prstGeom>
        </p:spPr>
        <p:txBody>
          <a:bodyPr wrap="square">
            <a:spAutoFit/>
          </a:bodyPr>
          <a:lstStyle/>
          <a:p>
            <a:r>
              <a:rPr lang="en-US" sz="1000" dirty="0">
                <a:solidFill>
                  <a:schemeClr val="tx1">
                    <a:lumMod val="75000"/>
                    <a:lumOff val="25000"/>
                  </a:schemeClr>
                </a:solidFill>
              </a:rPr>
              <a:t>(</a:t>
            </a:r>
            <a:r>
              <a:rPr lang="en-US" sz="1000" dirty="0"/>
              <a:t>Institute for Employment Studies, 2004; SSRN Electronic Journal, 2010</a:t>
            </a:r>
            <a:r>
              <a:rPr lang="en-US" sz="1000" dirty="0">
                <a:solidFill>
                  <a:schemeClr val="tx1">
                    <a:lumMod val="75000"/>
                    <a:lumOff val="25000"/>
                  </a:schemeClr>
                </a:solidFill>
              </a:rPr>
              <a:t>) </a:t>
            </a:r>
          </a:p>
        </p:txBody>
      </p:sp>
      <p:sp>
        <p:nvSpPr>
          <p:cNvPr id="17" name="Rectangle 16">
            <a:extLst>
              <a:ext uri="{FF2B5EF4-FFF2-40B4-BE49-F238E27FC236}">
                <a16:creationId xmlns:a16="http://schemas.microsoft.com/office/drawing/2014/main" id="{9BAB3523-9960-4195-A60A-D47044754804}"/>
              </a:ext>
            </a:extLst>
          </p:cNvPr>
          <p:cNvSpPr/>
          <p:nvPr/>
        </p:nvSpPr>
        <p:spPr>
          <a:xfrm>
            <a:off x="6316945" y="5111266"/>
            <a:ext cx="5546685" cy="523220"/>
          </a:xfrm>
          <a:prstGeom prst="rect">
            <a:avLst/>
          </a:prstGeom>
        </p:spPr>
        <p:txBody>
          <a:bodyPr wrap="square">
            <a:spAutoFit/>
          </a:bodyPr>
          <a:lstStyle/>
          <a:p>
            <a:r>
              <a:rPr lang="en-US" sz="1400" dirty="0"/>
              <a:t>During the 2008 recession, organizations with </a:t>
            </a:r>
            <a:r>
              <a:rPr lang="en-US" sz="1400" b="1" dirty="0"/>
              <a:t>engaged, enabled, and energized employees </a:t>
            </a:r>
            <a:r>
              <a:rPr lang="en-US" sz="1400" dirty="0"/>
              <a:t>experienced average annual operating margins of 27.4%.</a:t>
            </a:r>
            <a:endParaRPr lang="en-CA" sz="1400" dirty="0"/>
          </a:p>
        </p:txBody>
      </p:sp>
      <p:grpSp>
        <p:nvGrpSpPr>
          <p:cNvPr id="18" name="Group 17">
            <a:extLst>
              <a:ext uri="{FF2B5EF4-FFF2-40B4-BE49-F238E27FC236}">
                <a16:creationId xmlns:a16="http://schemas.microsoft.com/office/drawing/2014/main" id="{B22E53A1-4DAD-4595-8B2E-ADA8E72D9BD6}"/>
              </a:ext>
            </a:extLst>
          </p:cNvPr>
          <p:cNvGrpSpPr/>
          <p:nvPr/>
        </p:nvGrpSpPr>
        <p:grpSpPr>
          <a:xfrm>
            <a:off x="373769" y="1507513"/>
            <a:ext cx="11436958" cy="627061"/>
            <a:chOff x="1489138" y="1711234"/>
            <a:chExt cx="11436958" cy="627061"/>
          </a:xfrm>
        </p:grpSpPr>
        <p:grpSp>
          <p:nvGrpSpPr>
            <p:cNvPr id="19" name="Group 18">
              <a:extLst>
                <a:ext uri="{FF2B5EF4-FFF2-40B4-BE49-F238E27FC236}">
                  <a16:creationId xmlns:a16="http://schemas.microsoft.com/office/drawing/2014/main" id="{CC378AEC-7548-4F76-9F49-1289C47C876A}"/>
                </a:ext>
              </a:extLst>
            </p:cNvPr>
            <p:cNvGrpSpPr/>
            <p:nvPr/>
          </p:nvGrpSpPr>
          <p:grpSpPr>
            <a:xfrm>
              <a:off x="1489138" y="1711234"/>
              <a:ext cx="5540042" cy="620001"/>
              <a:chOff x="1466887" y="1702472"/>
              <a:chExt cx="5540042" cy="620001"/>
            </a:xfrm>
          </p:grpSpPr>
          <p:sp>
            <p:nvSpPr>
              <p:cNvPr id="24" name="Rectangle 23">
                <a:extLst>
                  <a:ext uri="{FF2B5EF4-FFF2-40B4-BE49-F238E27FC236}">
                    <a16:creationId xmlns:a16="http://schemas.microsoft.com/office/drawing/2014/main" id="{3BF01A24-0B42-4235-AAEB-15AFC6B6F89D}"/>
                  </a:ext>
                </a:extLst>
              </p:cNvPr>
              <p:cNvSpPr/>
              <p:nvPr/>
            </p:nvSpPr>
            <p:spPr>
              <a:xfrm>
                <a:off x="1466887" y="1768768"/>
                <a:ext cx="5509195" cy="55370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mj-lt"/>
                  </a:rPr>
                  <a:t>Employee disengagement is a huge risk </a:t>
                </a:r>
              </a:p>
              <a:p>
                <a:r>
                  <a:rPr lang="en-US" sz="1600" b="1" dirty="0">
                    <a:solidFill>
                      <a:schemeClr val="bg1"/>
                    </a:solidFill>
                    <a:latin typeface="+mj-lt"/>
                  </a:rPr>
                  <a:t>during this pandemic …</a:t>
                </a:r>
                <a:endParaRPr lang="en-CA" sz="1600" b="1" dirty="0">
                  <a:solidFill>
                    <a:schemeClr val="bg1"/>
                  </a:solidFill>
                  <a:latin typeface="+mj-lt"/>
                </a:endParaRPr>
              </a:p>
            </p:txBody>
          </p:sp>
          <p:sp>
            <p:nvSpPr>
              <p:cNvPr id="25" name="Right Triangle 24">
                <a:extLst>
                  <a:ext uri="{FF2B5EF4-FFF2-40B4-BE49-F238E27FC236}">
                    <a16:creationId xmlns:a16="http://schemas.microsoft.com/office/drawing/2014/main" id="{679986C5-6E02-4452-8D46-F7F158AF4183}"/>
                  </a:ext>
                </a:extLst>
              </p:cNvPr>
              <p:cNvSpPr/>
              <p:nvPr/>
            </p:nvSpPr>
            <p:spPr>
              <a:xfrm flipH="1">
                <a:off x="6645188" y="1702472"/>
                <a:ext cx="361741" cy="61922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0" name="Group 19">
              <a:extLst>
                <a:ext uri="{FF2B5EF4-FFF2-40B4-BE49-F238E27FC236}">
                  <a16:creationId xmlns:a16="http://schemas.microsoft.com/office/drawing/2014/main" id="{EE4EA239-B847-48D4-AF0D-F04C9B5855C6}"/>
                </a:ext>
              </a:extLst>
            </p:cNvPr>
            <p:cNvGrpSpPr/>
            <p:nvPr/>
          </p:nvGrpSpPr>
          <p:grpSpPr>
            <a:xfrm rot="10800000">
              <a:off x="6955247" y="1761403"/>
              <a:ext cx="5970849" cy="576892"/>
              <a:chOff x="-1270753" y="1762785"/>
              <a:chExt cx="5970849" cy="576892"/>
            </a:xfrm>
          </p:grpSpPr>
          <p:sp>
            <p:nvSpPr>
              <p:cNvPr id="22" name="Rectangle 21">
                <a:extLst>
                  <a:ext uri="{FF2B5EF4-FFF2-40B4-BE49-F238E27FC236}">
                    <a16:creationId xmlns:a16="http://schemas.microsoft.com/office/drawing/2014/main" id="{DF394BFA-093B-45A8-A342-1826955A265C}"/>
                  </a:ext>
                </a:extLst>
              </p:cNvPr>
              <p:cNvSpPr/>
              <p:nvPr/>
            </p:nvSpPr>
            <p:spPr>
              <a:xfrm>
                <a:off x="-1270753" y="1768775"/>
                <a:ext cx="5966494" cy="54477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600" dirty="0">
                  <a:solidFill>
                    <a:schemeClr val="bg1"/>
                  </a:solidFill>
                  <a:latin typeface="+mj-lt"/>
                </a:endParaRPr>
              </a:p>
            </p:txBody>
          </p:sp>
          <p:sp>
            <p:nvSpPr>
              <p:cNvPr id="23" name="Right Triangle 22">
                <a:extLst>
                  <a:ext uri="{FF2B5EF4-FFF2-40B4-BE49-F238E27FC236}">
                    <a16:creationId xmlns:a16="http://schemas.microsoft.com/office/drawing/2014/main" id="{AD5F63E4-325B-4C72-BB1E-5296E0E82842}"/>
                  </a:ext>
                </a:extLst>
              </p:cNvPr>
              <p:cNvSpPr/>
              <p:nvPr/>
            </p:nvSpPr>
            <p:spPr>
              <a:xfrm flipH="1">
                <a:off x="4338355" y="1762785"/>
                <a:ext cx="361741" cy="57689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1" name="Rectangle 20">
              <a:extLst>
                <a:ext uri="{FF2B5EF4-FFF2-40B4-BE49-F238E27FC236}">
                  <a16:creationId xmlns:a16="http://schemas.microsoft.com/office/drawing/2014/main" id="{39FE0F6B-E1DC-4354-894C-132D71F09619}"/>
                </a:ext>
              </a:extLst>
            </p:cNvPr>
            <p:cNvSpPr/>
            <p:nvPr/>
          </p:nvSpPr>
          <p:spPr>
            <a:xfrm>
              <a:off x="7352249" y="1834522"/>
              <a:ext cx="5432413" cy="422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chemeClr val="bg1"/>
                  </a:solidFill>
                  <a:latin typeface="+mj-lt"/>
                </a:rPr>
                <a:t>… and employee engagement may determine how the organization recovers.</a:t>
              </a:r>
              <a:endParaRPr lang="en-CA" sz="1600" b="1" dirty="0">
                <a:solidFill>
                  <a:schemeClr val="bg1"/>
                </a:solidFill>
                <a:latin typeface="+mj-lt"/>
              </a:endParaRPr>
            </a:p>
          </p:txBody>
        </p:sp>
      </p:grpSp>
      <p:sp>
        <p:nvSpPr>
          <p:cNvPr id="26" name="Isosceles Triangle 25">
            <a:extLst>
              <a:ext uri="{FF2B5EF4-FFF2-40B4-BE49-F238E27FC236}">
                <a16:creationId xmlns:a16="http://schemas.microsoft.com/office/drawing/2014/main" id="{13F35942-1246-4956-A323-C3B488F60E11}"/>
              </a:ext>
            </a:extLst>
          </p:cNvPr>
          <p:cNvSpPr/>
          <p:nvPr/>
        </p:nvSpPr>
        <p:spPr>
          <a:xfrm rot="10800000">
            <a:off x="8704412" y="2678854"/>
            <a:ext cx="364830" cy="171327"/>
          </a:xfrm>
          <a:prstGeom prst="triangle">
            <a:avLst/>
          </a:prstGeom>
          <a:solidFill>
            <a:schemeClr val="accent1">
              <a:lumMod val="20000"/>
              <a:lumOff val="80000"/>
            </a:schemeClr>
          </a:solidFill>
          <a:ln>
            <a:solidFill>
              <a:schemeClr val="accent1">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Rectangle 26">
            <a:extLst>
              <a:ext uri="{FF2B5EF4-FFF2-40B4-BE49-F238E27FC236}">
                <a16:creationId xmlns:a16="http://schemas.microsoft.com/office/drawing/2014/main" id="{B28D3633-7F78-4539-B02E-CA96B76A5C51}"/>
              </a:ext>
            </a:extLst>
          </p:cNvPr>
          <p:cNvSpPr/>
          <p:nvPr/>
        </p:nvSpPr>
        <p:spPr>
          <a:xfrm>
            <a:off x="5829421" y="2120173"/>
            <a:ext cx="5961642" cy="509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Organizations with</a:t>
            </a:r>
            <a:r>
              <a:rPr lang="en-US" sz="1400" b="1" dirty="0">
                <a:solidFill>
                  <a:schemeClr val="tx1"/>
                </a:solidFill>
              </a:rPr>
              <a:t> high levels of engagement </a:t>
            </a:r>
            <a:r>
              <a:rPr lang="en-US" sz="1400" dirty="0">
                <a:solidFill>
                  <a:schemeClr val="tx1"/>
                </a:solidFill>
              </a:rPr>
              <a:t>are expected to </a:t>
            </a:r>
            <a:r>
              <a:rPr lang="en-US" sz="1400" b="1" dirty="0">
                <a:solidFill>
                  <a:schemeClr val="tx1"/>
                </a:solidFill>
              </a:rPr>
              <a:t>exceed organizational performance </a:t>
            </a:r>
            <a:r>
              <a:rPr lang="en-US" sz="1400" dirty="0">
                <a:solidFill>
                  <a:schemeClr val="tx1"/>
                </a:solidFill>
              </a:rPr>
              <a:t>of those with lower levels of engagement. </a:t>
            </a:r>
            <a:endParaRPr lang="en-CA" sz="1400" dirty="0">
              <a:solidFill>
                <a:schemeClr val="tx1"/>
              </a:solidFill>
            </a:endParaRPr>
          </a:p>
        </p:txBody>
      </p:sp>
      <p:sp>
        <p:nvSpPr>
          <p:cNvPr id="28" name="Rectangle 27">
            <a:extLst>
              <a:ext uri="{FF2B5EF4-FFF2-40B4-BE49-F238E27FC236}">
                <a16:creationId xmlns:a16="http://schemas.microsoft.com/office/drawing/2014/main" id="{DC456EA0-2C9F-4F43-B3F5-21BD0281FF39}"/>
              </a:ext>
            </a:extLst>
          </p:cNvPr>
          <p:cNvSpPr/>
          <p:nvPr/>
        </p:nvSpPr>
        <p:spPr>
          <a:xfrm>
            <a:off x="1567321" y="3471064"/>
            <a:ext cx="3056744" cy="2273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00"/>
              </a:spcBef>
              <a:spcAft>
                <a:spcPts val="200"/>
              </a:spcAft>
            </a:pPr>
            <a:r>
              <a:rPr lang="en-US" sz="1400" dirty="0">
                <a:solidFill>
                  <a:schemeClr val="tx1"/>
                </a:solidFill>
              </a:rPr>
              <a:t>Increased </a:t>
            </a:r>
            <a:r>
              <a:rPr lang="en-US" sz="1400" b="1" dirty="0">
                <a:solidFill>
                  <a:schemeClr val="tx1"/>
                </a:solidFill>
              </a:rPr>
              <a:t>absenteeism</a:t>
            </a:r>
          </a:p>
          <a:p>
            <a:pPr>
              <a:spcBef>
                <a:spcPts val="400"/>
              </a:spcBef>
              <a:spcAft>
                <a:spcPts val="200"/>
              </a:spcAft>
            </a:pPr>
            <a:r>
              <a:rPr lang="en-US" sz="1400" dirty="0">
                <a:solidFill>
                  <a:schemeClr val="tx1"/>
                </a:solidFill>
              </a:rPr>
              <a:t>Increased </a:t>
            </a:r>
            <a:r>
              <a:rPr lang="en-US" sz="1400" b="1" dirty="0">
                <a:solidFill>
                  <a:schemeClr val="tx1"/>
                </a:solidFill>
              </a:rPr>
              <a:t>fear</a:t>
            </a:r>
            <a:r>
              <a:rPr lang="en-US" sz="1400" dirty="0">
                <a:solidFill>
                  <a:schemeClr val="tx1"/>
                </a:solidFill>
              </a:rPr>
              <a:t> of being let go </a:t>
            </a:r>
          </a:p>
          <a:p>
            <a:pPr>
              <a:spcBef>
                <a:spcPts val="600"/>
              </a:spcBef>
              <a:spcAft>
                <a:spcPts val="200"/>
              </a:spcAft>
            </a:pPr>
            <a:r>
              <a:rPr lang="en-US" sz="1400" dirty="0">
                <a:solidFill>
                  <a:schemeClr val="tx1"/>
                </a:solidFill>
              </a:rPr>
              <a:t>Decreased </a:t>
            </a:r>
            <a:r>
              <a:rPr lang="en-US" sz="1400" b="1" dirty="0">
                <a:solidFill>
                  <a:schemeClr val="tx1"/>
                </a:solidFill>
              </a:rPr>
              <a:t>morale</a:t>
            </a:r>
          </a:p>
          <a:p>
            <a:pPr>
              <a:spcBef>
                <a:spcPts val="400"/>
              </a:spcBef>
              <a:spcAft>
                <a:spcPts val="200"/>
              </a:spcAft>
            </a:pPr>
            <a:r>
              <a:rPr lang="en-US" sz="1400" dirty="0">
                <a:solidFill>
                  <a:schemeClr val="tx1"/>
                </a:solidFill>
              </a:rPr>
              <a:t>Reduced job </a:t>
            </a:r>
            <a:r>
              <a:rPr lang="en-US" sz="1400" b="1" dirty="0">
                <a:solidFill>
                  <a:schemeClr val="tx1"/>
                </a:solidFill>
              </a:rPr>
              <a:t>motivation</a:t>
            </a:r>
          </a:p>
          <a:p>
            <a:pPr>
              <a:spcBef>
                <a:spcPts val="400"/>
              </a:spcBef>
              <a:spcAft>
                <a:spcPts val="200"/>
              </a:spcAft>
            </a:pPr>
            <a:r>
              <a:rPr lang="en-US" sz="1400" dirty="0">
                <a:solidFill>
                  <a:schemeClr val="tx1"/>
                </a:solidFill>
              </a:rPr>
              <a:t>Reduced organizational </a:t>
            </a:r>
            <a:r>
              <a:rPr lang="en-US" sz="1400" b="1" dirty="0">
                <a:solidFill>
                  <a:schemeClr val="tx1"/>
                </a:solidFill>
              </a:rPr>
              <a:t>commitment</a:t>
            </a:r>
            <a:r>
              <a:rPr lang="en-US" sz="1400" dirty="0">
                <a:solidFill>
                  <a:schemeClr val="tx1"/>
                </a:solidFill>
              </a:rPr>
              <a:t> </a:t>
            </a:r>
          </a:p>
          <a:p>
            <a:pPr>
              <a:spcBef>
                <a:spcPts val="400"/>
              </a:spcBef>
              <a:spcAft>
                <a:spcPts val="200"/>
              </a:spcAft>
            </a:pPr>
            <a:r>
              <a:rPr lang="en-US" sz="1400" dirty="0">
                <a:solidFill>
                  <a:schemeClr val="tx1"/>
                </a:solidFill>
              </a:rPr>
              <a:t>Decreased employee </a:t>
            </a:r>
            <a:r>
              <a:rPr lang="en-US" sz="1400" b="1" dirty="0">
                <a:solidFill>
                  <a:schemeClr val="tx1"/>
                </a:solidFill>
              </a:rPr>
              <a:t>engagement</a:t>
            </a:r>
          </a:p>
          <a:p>
            <a:pPr>
              <a:spcBef>
                <a:spcPts val="400"/>
              </a:spcBef>
              <a:spcAft>
                <a:spcPts val="200"/>
              </a:spcAft>
            </a:pPr>
            <a:r>
              <a:rPr lang="en-US" sz="1400" dirty="0">
                <a:solidFill>
                  <a:schemeClr val="tx1"/>
                </a:solidFill>
              </a:rPr>
              <a:t>Reduced speed of </a:t>
            </a:r>
            <a:r>
              <a:rPr lang="en-US" sz="1400" b="1" dirty="0">
                <a:solidFill>
                  <a:schemeClr val="tx1"/>
                </a:solidFill>
              </a:rPr>
              <a:t>decision making</a:t>
            </a:r>
          </a:p>
          <a:p>
            <a:pPr>
              <a:spcBef>
                <a:spcPts val="400"/>
              </a:spcBef>
              <a:spcAft>
                <a:spcPts val="200"/>
              </a:spcAft>
            </a:pPr>
            <a:r>
              <a:rPr lang="en-US" sz="1400" dirty="0">
                <a:solidFill>
                  <a:schemeClr val="tx1"/>
                </a:solidFill>
              </a:rPr>
              <a:t>Decreased </a:t>
            </a:r>
            <a:r>
              <a:rPr lang="en-US" sz="1400" b="1" dirty="0">
                <a:solidFill>
                  <a:schemeClr val="tx1"/>
                </a:solidFill>
              </a:rPr>
              <a:t>productivity </a:t>
            </a:r>
          </a:p>
        </p:txBody>
      </p:sp>
      <p:cxnSp>
        <p:nvCxnSpPr>
          <p:cNvPr id="29" name="Straight Arrow Connector 28">
            <a:extLst>
              <a:ext uri="{FF2B5EF4-FFF2-40B4-BE49-F238E27FC236}">
                <a16:creationId xmlns:a16="http://schemas.microsoft.com/office/drawing/2014/main" id="{47A98BE7-0D8C-43E1-8F78-64EB0A8BD478}"/>
              </a:ext>
            </a:extLst>
          </p:cNvPr>
          <p:cNvCxnSpPr/>
          <p:nvPr/>
        </p:nvCxnSpPr>
        <p:spPr>
          <a:xfrm flipV="1">
            <a:off x="1449877" y="3471064"/>
            <a:ext cx="0" cy="481781"/>
          </a:xfrm>
          <a:prstGeom prst="straightConnector1">
            <a:avLst/>
          </a:prstGeom>
          <a:ln w="28575">
            <a:solidFill>
              <a:schemeClr val="accent1">
                <a:lumMod val="7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210E3B7-A45E-42D3-B5B9-56300351A610}"/>
              </a:ext>
            </a:extLst>
          </p:cNvPr>
          <p:cNvCxnSpPr>
            <a:cxnSpLocks/>
          </p:cNvCxnSpPr>
          <p:nvPr/>
        </p:nvCxnSpPr>
        <p:spPr>
          <a:xfrm flipH="1">
            <a:off x="1449877" y="4123629"/>
            <a:ext cx="1474" cy="1656000"/>
          </a:xfrm>
          <a:prstGeom prst="straightConnector1">
            <a:avLst/>
          </a:prstGeom>
          <a:ln w="28575">
            <a:solidFill>
              <a:schemeClr val="accent1">
                <a:lumMod val="5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1" name="Group 177">
            <a:extLst>
              <a:ext uri="{FF2B5EF4-FFF2-40B4-BE49-F238E27FC236}">
                <a16:creationId xmlns:a16="http://schemas.microsoft.com/office/drawing/2014/main" id="{A0CABEF9-FA48-477B-B563-8601D601E2AB}"/>
              </a:ext>
            </a:extLst>
          </p:cNvPr>
          <p:cNvGrpSpPr>
            <a:grpSpLocks/>
          </p:cNvGrpSpPr>
          <p:nvPr/>
        </p:nvGrpSpPr>
        <p:grpSpPr bwMode="auto">
          <a:xfrm>
            <a:off x="5525359" y="5155595"/>
            <a:ext cx="719032" cy="719399"/>
            <a:chOff x="0" y="0"/>
            <a:chExt cx="4754693" cy="4757182"/>
          </a:xfrm>
        </p:grpSpPr>
        <p:grpSp>
          <p:nvGrpSpPr>
            <p:cNvPr id="32" name="Group 178">
              <a:extLst>
                <a:ext uri="{FF2B5EF4-FFF2-40B4-BE49-F238E27FC236}">
                  <a16:creationId xmlns:a16="http://schemas.microsoft.com/office/drawing/2014/main" id="{1914688C-16DC-45DA-94F0-47B6399DF71F}"/>
                </a:ext>
              </a:extLst>
            </p:cNvPr>
            <p:cNvGrpSpPr>
              <a:grpSpLocks/>
            </p:cNvGrpSpPr>
            <p:nvPr/>
          </p:nvGrpSpPr>
          <p:grpSpPr bwMode="auto">
            <a:xfrm>
              <a:off x="0" y="0"/>
              <a:ext cx="4754693" cy="4757182"/>
              <a:chOff x="0" y="0"/>
              <a:chExt cx="4754693" cy="4757182"/>
            </a:xfrm>
          </p:grpSpPr>
          <p:sp>
            <p:nvSpPr>
              <p:cNvPr id="34" name="AutoShape 179">
                <a:extLst>
                  <a:ext uri="{FF2B5EF4-FFF2-40B4-BE49-F238E27FC236}">
                    <a16:creationId xmlns:a16="http://schemas.microsoft.com/office/drawing/2014/main" id="{7F539E63-EC97-464C-BF46-787A9CAB0C3D}"/>
                  </a:ext>
                </a:extLst>
              </p:cNvPr>
              <p:cNvSpPr>
                <a:spLocks/>
              </p:cNvSpPr>
              <p:nvPr/>
            </p:nvSpPr>
            <p:spPr bwMode="auto">
              <a:xfrm>
                <a:off x="2262781" y="0"/>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5" name="AutoShape 180">
                <a:extLst>
                  <a:ext uri="{FF2B5EF4-FFF2-40B4-BE49-F238E27FC236}">
                    <a16:creationId xmlns:a16="http://schemas.microsoft.com/office/drawing/2014/main" id="{3A65F4CB-0491-4C88-B73C-728BA854D751}"/>
                  </a:ext>
                </a:extLst>
              </p:cNvPr>
              <p:cNvSpPr>
                <a:spLocks/>
              </p:cNvSpPr>
              <p:nvPr/>
            </p:nvSpPr>
            <p:spPr bwMode="auto">
              <a:xfrm>
                <a:off x="2262781" y="4246303"/>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6" name="AutoShape 181">
                <a:extLst>
                  <a:ext uri="{FF2B5EF4-FFF2-40B4-BE49-F238E27FC236}">
                    <a16:creationId xmlns:a16="http://schemas.microsoft.com/office/drawing/2014/main" id="{A68BB47A-7EEB-42FE-8AD5-CEFD487868A6}"/>
                  </a:ext>
                </a:extLst>
              </p:cNvPr>
              <p:cNvSpPr>
                <a:spLocks/>
              </p:cNvSpPr>
              <p:nvPr/>
            </p:nvSpPr>
            <p:spPr bwMode="auto">
              <a:xfrm rot="5400000">
                <a:off x="140873" y="2124060"/>
                <a:ext cx="229131" cy="5108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7" name="AutoShape 182">
                <a:extLst>
                  <a:ext uri="{FF2B5EF4-FFF2-40B4-BE49-F238E27FC236}">
                    <a16:creationId xmlns:a16="http://schemas.microsoft.com/office/drawing/2014/main" id="{200F35AC-3B33-43D9-A251-5A98B349B44F}"/>
                  </a:ext>
                </a:extLst>
              </p:cNvPr>
              <p:cNvSpPr>
                <a:spLocks/>
              </p:cNvSpPr>
              <p:nvPr/>
            </p:nvSpPr>
            <p:spPr bwMode="auto">
              <a:xfrm rot="5400000">
                <a:off x="4384688" y="2124060"/>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8" name="AutoShape 183">
                <a:extLst>
                  <a:ext uri="{FF2B5EF4-FFF2-40B4-BE49-F238E27FC236}">
                    <a16:creationId xmlns:a16="http://schemas.microsoft.com/office/drawing/2014/main" id="{7DAE8F9A-3176-4B03-86FC-4D49BB856627}"/>
                  </a:ext>
                </a:extLst>
              </p:cNvPr>
              <p:cNvSpPr>
                <a:spLocks/>
              </p:cNvSpPr>
              <p:nvPr/>
            </p:nvSpPr>
            <p:spPr bwMode="auto">
              <a:xfrm rot="18900000">
                <a:off x="761486" y="62276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39" name="AutoShape 184">
                <a:extLst>
                  <a:ext uri="{FF2B5EF4-FFF2-40B4-BE49-F238E27FC236}">
                    <a16:creationId xmlns:a16="http://schemas.microsoft.com/office/drawing/2014/main" id="{AC38DABD-1612-4B62-BCA7-3957E400EB03}"/>
                  </a:ext>
                </a:extLst>
              </p:cNvPr>
              <p:cNvSpPr>
                <a:spLocks/>
              </p:cNvSpPr>
              <p:nvPr/>
            </p:nvSpPr>
            <p:spPr bwMode="auto">
              <a:xfrm rot="18900000">
                <a:off x="3764076" y="362535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0" name="AutoShape 185">
                <a:extLst>
                  <a:ext uri="{FF2B5EF4-FFF2-40B4-BE49-F238E27FC236}">
                    <a16:creationId xmlns:a16="http://schemas.microsoft.com/office/drawing/2014/main" id="{8BBEADA9-653B-4145-A532-D4FBE5C75416}"/>
                  </a:ext>
                </a:extLst>
              </p:cNvPr>
              <p:cNvSpPr>
                <a:spLocks/>
              </p:cNvSpPr>
              <p:nvPr/>
            </p:nvSpPr>
            <p:spPr bwMode="auto">
              <a:xfrm rot="2700000">
                <a:off x="763007" y="3625118"/>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1" name="AutoShape 186">
                <a:extLst>
                  <a:ext uri="{FF2B5EF4-FFF2-40B4-BE49-F238E27FC236}">
                    <a16:creationId xmlns:a16="http://schemas.microsoft.com/office/drawing/2014/main" id="{3DEF85C5-DC59-4451-824C-0E5FC8D46F26}"/>
                  </a:ext>
                </a:extLst>
              </p:cNvPr>
              <p:cNvSpPr>
                <a:spLocks/>
              </p:cNvSpPr>
              <p:nvPr/>
            </p:nvSpPr>
            <p:spPr bwMode="auto">
              <a:xfrm rot="2700000">
                <a:off x="3763839" y="624287"/>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2" name="AutoShape 187">
                <a:extLst>
                  <a:ext uri="{FF2B5EF4-FFF2-40B4-BE49-F238E27FC236}">
                    <a16:creationId xmlns:a16="http://schemas.microsoft.com/office/drawing/2014/main" id="{E22B2700-6F1B-4034-9A98-0D8F36B8006C}"/>
                  </a:ext>
                </a:extLst>
              </p:cNvPr>
              <p:cNvSpPr>
                <a:spLocks/>
              </p:cNvSpPr>
              <p:nvPr/>
            </p:nvSpPr>
            <p:spPr bwMode="auto">
              <a:xfrm rot="1344492">
                <a:off x="3052231" y="141324"/>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3" name="AutoShape 188">
                <a:extLst>
                  <a:ext uri="{FF2B5EF4-FFF2-40B4-BE49-F238E27FC236}">
                    <a16:creationId xmlns:a16="http://schemas.microsoft.com/office/drawing/2014/main" id="{EC575067-E9E5-44AE-97F7-3F1F21DE286B}"/>
                  </a:ext>
                </a:extLst>
              </p:cNvPr>
              <p:cNvSpPr>
                <a:spLocks/>
              </p:cNvSpPr>
              <p:nvPr/>
            </p:nvSpPr>
            <p:spPr bwMode="auto">
              <a:xfrm rot="1344492">
                <a:off x="1453429" y="408689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4" name="AutoShape 189">
                <a:extLst>
                  <a:ext uri="{FF2B5EF4-FFF2-40B4-BE49-F238E27FC236}">
                    <a16:creationId xmlns:a16="http://schemas.microsoft.com/office/drawing/2014/main" id="{888B51A1-291F-48AB-B2F2-E8708A25563E}"/>
                  </a:ext>
                </a:extLst>
              </p:cNvPr>
              <p:cNvSpPr>
                <a:spLocks/>
              </p:cNvSpPr>
              <p:nvPr/>
            </p:nvSpPr>
            <p:spPr bwMode="auto">
              <a:xfrm rot="6744492">
                <a:off x="290799" y="1325973"/>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5" name="AutoShape 190">
                <a:extLst>
                  <a:ext uri="{FF2B5EF4-FFF2-40B4-BE49-F238E27FC236}">
                    <a16:creationId xmlns:a16="http://schemas.microsoft.com/office/drawing/2014/main" id="{54D988A0-EE04-496F-9517-9AE1660086BF}"/>
                  </a:ext>
                </a:extLst>
              </p:cNvPr>
              <p:cNvSpPr>
                <a:spLocks/>
              </p:cNvSpPr>
              <p:nvPr/>
            </p:nvSpPr>
            <p:spPr bwMode="auto">
              <a:xfrm rot="6744492">
                <a:off x="4224121" y="2933776"/>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6" name="AutoShape 191">
                <a:extLst>
                  <a:ext uri="{FF2B5EF4-FFF2-40B4-BE49-F238E27FC236}">
                    <a16:creationId xmlns:a16="http://schemas.microsoft.com/office/drawing/2014/main" id="{E040F9EC-EA0D-4DA2-8CBE-FF0B7F84D150}"/>
                  </a:ext>
                </a:extLst>
              </p:cNvPr>
              <p:cNvSpPr>
                <a:spLocks/>
              </p:cNvSpPr>
              <p:nvPr/>
            </p:nvSpPr>
            <p:spPr bwMode="auto">
              <a:xfrm rot="20234773">
                <a:off x="1441606" y="16614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7" name="AutoShape 192">
                <a:extLst>
                  <a:ext uri="{FF2B5EF4-FFF2-40B4-BE49-F238E27FC236}">
                    <a16:creationId xmlns:a16="http://schemas.microsoft.com/office/drawing/2014/main" id="{CC946AD9-66E1-4E26-9938-26DE17CB68AC}"/>
                  </a:ext>
                </a:extLst>
              </p:cNvPr>
              <p:cNvSpPr>
                <a:spLocks/>
              </p:cNvSpPr>
              <p:nvPr/>
            </p:nvSpPr>
            <p:spPr bwMode="auto">
              <a:xfrm rot="20234773">
                <a:off x="3083955" y="4081978"/>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8" name="AutoShape 193">
                <a:extLst>
                  <a:ext uri="{FF2B5EF4-FFF2-40B4-BE49-F238E27FC236}">
                    <a16:creationId xmlns:a16="http://schemas.microsoft.com/office/drawing/2014/main" id="{655378E5-0485-4CF2-8E4B-0B3EFDE6E2DE}"/>
                  </a:ext>
                </a:extLst>
              </p:cNvPr>
              <p:cNvSpPr>
                <a:spLocks/>
              </p:cNvSpPr>
              <p:nvPr/>
            </p:nvSpPr>
            <p:spPr bwMode="auto">
              <a:xfrm rot="4034773">
                <a:off x="306361" y="294559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49" name="AutoShape 194">
                <a:extLst>
                  <a:ext uri="{FF2B5EF4-FFF2-40B4-BE49-F238E27FC236}">
                    <a16:creationId xmlns:a16="http://schemas.microsoft.com/office/drawing/2014/main" id="{00A25CA0-A605-43F2-83BD-4F1C23723EDB}"/>
                  </a:ext>
                </a:extLst>
              </p:cNvPr>
              <p:cNvSpPr>
                <a:spLocks/>
              </p:cNvSpPr>
              <p:nvPr/>
            </p:nvSpPr>
            <p:spPr bwMode="auto">
              <a:xfrm rot="4034773">
                <a:off x="4229854" y="1314153"/>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0" name="AutoShape 195">
                <a:extLst>
                  <a:ext uri="{FF2B5EF4-FFF2-40B4-BE49-F238E27FC236}">
                    <a16:creationId xmlns:a16="http://schemas.microsoft.com/office/drawing/2014/main" id="{C1A7DC31-6002-4801-AB67-A86EC748D64A}"/>
                  </a:ext>
                </a:extLst>
              </p:cNvPr>
              <p:cNvSpPr>
                <a:spLocks/>
              </p:cNvSpPr>
              <p:nvPr/>
            </p:nvSpPr>
            <p:spPr bwMode="auto">
              <a:xfrm rot="643687">
                <a:off x="2658185" y="37127"/>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1" name="AutoShape 196">
                <a:extLst>
                  <a:ext uri="{FF2B5EF4-FFF2-40B4-BE49-F238E27FC236}">
                    <a16:creationId xmlns:a16="http://schemas.microsoft.com/office/drawing/2014/main" id="{D688FFA3-F0EF-40CB-8707-60849A25F459}"/>
                  </a:ext>
                </a:extLst>
              </p:cNvPr>
              <p:cNvSpPr>
                <a:spLocks/>
              </p:cNvSpPr>
              <p:nvPr/>
            </p:nvSpPr>
            <p:spPr bwMode="auto">
              <a:xfrm rot="643687">
                <a:off x="1867741" y="4209212"/>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2" name="AutoShape 197">
                <a:extLst>
                  <a:ext uri="{FF2B5EF4-FFF2-40B4-BE49-F238E27FC236}">
                    <a16:creationId xmlns:a16="http://schemas.microsoft.com/office/drawing/2014/main" id="{7972204A-1A7B-4808-8D74-A25394D7A8FB}"/>
                  </a:ext>
                </a:extLst>
              </p:cNvPr>
              <p:cNvSpPr>
                <a:spLocks/>
              </p:cNvSpPr>
              <p:nvPr/>
            </p:nvSpPr>
            <p:spPr bwMode="auto">
              <a:xfrm rot="6043687">
                <a:off x="177973" y="172907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3" name="AutoShape 198">
                <a:extLst>
                  <a:ext uri="{FF2B5EF4-FFF2-40B4-BE49-F238E27FC236}">
                    <a16:creationId xmlns:a16="http://schemas.microsoft.com/office/drawing/2014/main" id="{863772D4-083D-405C-A4C7-5450A4A35143}"/>
                  </a:ext>
                </a:extLst>
              </p:cNvPr>
              <p:cNvSpPr>
                <a:spLocks/>
              </p:cNvSpPr>
              <p:nvPr/>
            </p:nvSpPr>
            <p:spPr bwMode="auto">
              <a:xfrm rot="6043687">
                <a:off x="4347612" y="2519053"/>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4" name="AutoShape 199">
                <a:extLst>
                  <a:ext uri="{FF2B5EF4-FFF2-40B4-BE49-F238E27FC236}">
                    <a16:creationId xmlns:a16="http://schemas.microsoft.com/office/drawing/2014/main" id="{970DB3BE-7A6C-4F32-B9B5-470079FC6BF7}"/>
                  </a:ext>
                </a:extLst>
              </p:cNvPr>
              <p:cNvSpPr>
                <a:spLocks/>
              </p:cNvSpPr>
              <p:nvPr/>
            </p:nvSpPr>
            <p:spPr bwMode="auto">
              <a:xfrm rot="19574791">
                <a:off x="1083114" y="358795"/>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5" name="AutoShape 200">
                <a:extLst>
                  <a:ext uri="{FF2B5EF4-FFF2-40B4-BE49-F238E27FC236}">
                    <a16:creationId xmlns:a16="http://schemas.microsoft.com/office/drawing/2014/main" id="{9BE2CA31-3758-4133-8BA2-0AB05567F7D9}"/>
                  </a:ext>
                </a:extLst>
              </p:cNvPr>
              <p:cNvSpPr>
                <a:spLocks/>
              </p:cNvSpPr>
              <p:nvPr/>
            </p:nvSpPr>
            <p:spPr bwMode="auto">
              <a:xfrm rot="19574791">
                <a:off x="3442448" y="3889324"/>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6" name="AutoShape 201">
                <a:extLst>
                  <a:ext uri="{FF2B5EF4-FFF2-40B4-BE49-F238E27FC236}">
                    <a16:creationId xmlns:a16="http://schemas.microsoft.com/office/drawing/2014/main" id="{D6776463-FAE4-40B9-8474-2308308BB304}"/>
                  </a:ext>
                </a:extLst>
              </p:cNvPr>
              <p:cNvSpPr>
                <a:spLocks/>
              </p:cNvSpPr>
              <p:nvPr/>
            </p:nvSpPr>
            <p:spPr bwMode="auto">
              <a:xfrm rot="3374791">
                <a:off x="499055" y="3303792"/>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7" name="AutoShape 202">
                <a:extLst>
                  <a:ext uri="{FF2B5EF4-FFF2-40B4-BE49-F238E27FC236}">
                    <a16:creationId xmlns:a16="http://schemas.microsoft.com/office/drawing/2014/main" id="{FE13BB51-70D7-444A-A457-21210F831C40}"/>
                  </a:ext>
                </a:extLst>
              </p:cNvPr>
              <p:cNvSpPr>
                <a:spLocks/>
              </p:cNvSpPr>
              <p:nvPr/>
            </p:nvSpPr>
            <p:spPr bwMode="auto">
              <a:xfrm rot="3374791">
                <a:off x="4027514" y="945840"/>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8" name="AutoShape 203">
                <a:extLst>
                  <a:ext uri="{FF2B5EF4-FFF2-40B4-BE49-F238E27FC236}">
                    <a16:creationId xmlns:a16="http://schemas.microsoft.com/office/drawing/2014/main" id="{D1C73130-713A-46CC-A4F2-6EB8589F6BA8}"/>
                  </a:ext>
                </a:extLst>
              </p:cNvPr>
              <p:cNvSpPr>
                <a:spLocks/>
              </p:cNvSpPr>
              <p:nvPr/>
            </p:nvSpPr>
            <p:spPr bwMode="auto">
              <a:xfrm rot="2040991">
                <a:off x="3450540" y="364230"/>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59" name="AutoShape 204">
                <a:extLst>
                  <a:ext uri="{FF2B5EF4-FFF2-40B4-BE49-F238E27FC236}">
                    <a16:creationId xmlns:a16="http://schemas.microsoft.com/office/drawing/2014/main" id="{C8D18FC3-0415-4CE4-AE6B-85F3E572C5EC}"/>
                  </a:ext>
                </a:extLst>
              </p:cNvPr>
              <p:cNvSpPr>
                <a:spLocks/>
              </p:cNvSpPr>
              <p:nvPr/>
            </p:nvSpPr>
            <p:spPr bwMode="auto">
              <a:xfrm rot="2040991">
                <a:off x="1075023" y="3883890"/>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0" name="AutoShape 205">
                <a:extLst>
                  <a:ext uri="{FF2B5EF4-FFF2-40B4-BE49-F238E27FC236}">
                    <a16:creationId xmlns:a16="http://schemas.microsoft.com/office/drawing/2014/main" id="{B374B1F0-A9D1-4ABF-93C0-749BC60E9C38}"/>
                  </a:ext>
                </a:extLst>
              </p:cNvPr>
              <p:cNvSpPr>
                <a:spLocks/>
              </p:cNvSpPr>
              <p:nvPr/>
            </p:nvSpPr>
            <p:spPr bwMode="auto">
              <a:xfrm rot="7440992">
                <a:off x="493524" y="947699"/>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1" name="AutoShape 206">
                <a:extLst>
                  <a:ext uri="{FF2B5EF4-FFF2-40B4-BE49-F238E27FC236}">
                    <a16:creationId xmlns:a16="http://schemas.microsoft.com/office/drawing/2014/main" id="{70BDBD36-8EDF-4C3F-A0B4-3BAD5233957B}"/>
                  </a:ext>
                </a:extLst>
              </p:cNvPr>
              <p:cNvSpPr>
                <a:spLocks/>
              </p:cNvSpPr>
              <p:nvPr/>
            </p:nvSpPr>
            <p:spPr bwMode="auto">
              <a:xfrm rot="7440992">
                <a:off x="4021071" y="3311876"/>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2" name="AutoShape 207">
                <a:extLst>
                  <a:ext uri="{FF2B5EF4-FFF2-40B4-BE49-F238E27FC236}">
                    <a16:creationId xmlns:a16="http://schemas.microsoft.com/office/drawing/2014/main" id="{7408449D-C195-4F3F-B36D-E56F7B5FD32C}"/>
                  </a:ext>
                </a:extLst>
              </p:cNvPr>
              <p:cNvSpPr>
                <a:spLocks/>
              </p:cNvSpPr>
              <p:nvPr/>
            </p:nvSpPr>
            <p:spPr bwMode="auto">
              <a:xfrm rot="20926580">
                <a:off x="1849532" y="41514"/>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3" name="AutoShape 208">
                <a:extLst>
                  <a:ext uri="{FF2B5EF4-FFF2-40B4-BE49-F238E27FC236}">
                    <a16:creationId xmlns:a16="http://schemas.microsoft.com/office/drawing/2014/main" id="{5A1FBA5E-4E32-413E-B5A0-25B250103415}"/>
                  </a:ext>
                </a:extLst>
              </p:cNvPr>
              <p:cNvSpPr>
                <a:spLocks/>
              </p:cNvSpPr>
              <p:nvPr/>
            </p:nvSpPr>
            <p:spPr bwMode="auto">
              <a:xfrm rot="20926580">
                <a:off x="2676030" y="4206606"/>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4" name="AutoShape 209">
                <a:extLst>
                  <a:ext uri="{FF2B5EF4-FFF2-40B4-BE49-F238E27FC236}">
                    <a16:creationId xmlns:a16="http://schemas.microsoft.com/office/drawing/2014/main" id="{2334DA7B-C228-44F3-90BB-C6854F837703}"/>
                  </a:ext>
                </a:extLst>
              </p:cNvPr>
              <p:cNvSpPr>
                <a:spLocks/>
              </p:cNvSpPr>
              <p:nvPr/>
            </p:nvSpPr>
            <p:spPr bwMode="auto">
              <a:xfrm rot="4726580">
                <a:off x="181632" y="2537958"/>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65" name="AutoShape 210">
                <a:extLst>
                  <a:ext uri="{FF2B5EF4-FFF2-40B4-BE49-F238E27FC236}">
                    <a16:creationId xmlns:a16="http://schemas.microsoft.com/office/drawing/2014/main" id="{CF40D723-36A0-47BA-A278-3ADADDB48B5B}"/>
                  </a:ext>
                </a:extLst>
              </p:cNvPr>
              <p:cNvSpPr>
                <a:spLocks/>
              </p:cNvSpPr>
              <p:nvPr/>
            </p:nvSpPr>
            <p:spPr bwMode="auto">
              <a:xfrm rot="4726580">
                <a:off x="4344285" y="1711943"/>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grpSp>
        <p:sp>
          <p:nvSpPr>
            <p:cNvPr id="33" name="Text Box 211">
              <a:extLst>
                <a:ext uri="{FF2B5EF4-FFF2-40B4-BE49-F238E27FC236}">
                  <a16:creationId xmlns:a16="http://schemas.microsoft.com/office/drawing/2014/main" id="{C6BD70EE-4358-47F3-A2E5-9708F3F61DE1}"/>
                </a:ext>
              </a:extLst>
            </p:cNvPr>
            <p:cNvSpPr txBox="1">
              <a:spLocks/>
            </p:cNvSpPr>
            <p:nvPr/>
          </p:nvSpPr>
          <p:spPr bwMode="auto">
            <a:xfrm>
              <a:off x="620265" y="1215126"/>
              <a:ext cx="3487918" cy="2306602"/>
            </a:xfrm>
            <a:prstGeom prst="rect">
              <a:avLst/>
            </a:prstGeom>
            <a:no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p>
              <a:pPr algn="ctr"/>
              <a:r>
                <a:rPr lang="en-US" altLang="en-US" sz="1600" b="1" dirty="0">
                  <a:solidFill>
                    <a:schemeClr val="accent1">
                      <a:lumMod val="75000"/>
                    </a:schemeClr>
                  </a:solidFill>
                  <a:latin typeface="+mj-lt"/>
                  <a:cs typeface="Arial" panose="020B0604020202020204" pitchFamily="34" charset="0"/>
                  <a:sym typeface="Arial" panose="020B0604020202020204" pitchFamily="34" charset="0"/>
                </a:rPr>
                <a:t>27%</a:t>
              </a:r>
            </a:p>
          </p:txBody>
        </p:sp>
      </p:grpSp>
      <p:sp>
        <p:nvSpPr>
          <p:cNvPr id="66" name="Rectangle 65">
            <a:extLst>
              <a:ext uri="{FF2B5EF4-FFF2-40B4-BE49-F238E27FC236}">
                <a16:creationId xmlns:a16="http://schemas.microsoft.com/office/drawing/2014/main" id="{44F0197B-73B8-4C6D-891F-59C7D3FCE101}"/>
              </a:ext>
            </a:extLst>
          </p:cNvPr>
          <p:cNvSpPr/>
          <p:nvPr/>
        </p:nvSpPr>
        <p:spPr>
          <a:xfrm>
            <a:off x="6944441" y="5631589"/>
            <a:ext cx="5115093" cy="307777"/>
          </a:xfrm>
          <a:prstGeom prst="rect">
            <a:avLst/>
          </a:prstGeom>
        </p:spPr>
        <p:txBody>
          <a:bodyPr wrap="square">
            <a:spAutoFit/>
          </a:bodyPr>
          <a:lstStyle/>
          <a:p>
            <a:r>
              <a:rPr lang="en-US" sz="1400" b="1" dirty="0"/>
              <a:t>higher</a:t>
            </a:r>
            <a:r>
              <a:rPr lang="en-US" sz="1400" dirty="0"/>
              <a:t> than organizations with low engagement </a:t>
            </a:r>
            <a:r>
              <a:rPr lang="en-US" sz="1200" dirty="0"/>
              <a:t>(The Culture Works, 2019). </a:t>
            </a:r>
            <a:endParaRPr lang="en-CA" sz="1400" dirty="0"/>
          </a:p>
        </p:txBody>
      </p:sp>
      <p:cxnSp>
        <p:nvCxnSpPr>
          <p:cNvPr id="67" name="Connector: Elbow 66">
            <a:extLst>
              <a:ext uri="{FF2B5EF4-FFF2-40B4-BE49-F238E27FC236}">
                <a16:creationId xmlns:a16="http://schemas.microsoft.com/office/drawing/2014/main" id="{1C8ACEE8-8EF1-44FB-9594-8114EF09667F}"/>
              </a:ext>
            </a:extLst>
          </p:cNvPr>
          <p:cNvCxnSpPr>
            <a:cxnSpLocks/>
            <a:endCxn id="68" idx="1"/>
          </p:cNvCxnSpPr>
          <p:nvPr/>
        </p:nvCxnSpPr>
        <p:spPr>
          <a:xfrm>
            <a:off x="6468815" y="5615006"/>
            <a:ext cx="227439" cy="164450"/>
          </a:xfrm>
          <a:prstGeom prst="bentConnector3">
            <a:avLst>
              <a:gd name="adj1" fmla="val 4552"/>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Text Box 211">
            <a:extLst>
              <a:ext uri="{FF2B5EF4-FFF2-40B4-BE49-F238E27FC236}">
                <a16:creationId xmlns:a16="http://schemas.microsoft.com/office/drawing/2014/main" id="{AD6993F0-45A1-41C2-8E9D-028A4E024841}"/>
              </a:ext>
            </a:extLst>
          </p:cNvPr>
          <p:cNvSpPr txBox="1">
            <a:spLocks/>
          </p:cNvSpPr>
          <p:nvPr/>
        </p:nvSpPr>
        <p:spPr bwMode="auto">
          <a:xfrm>
            <a:off x="6696254" y="5605049"/>
            <a:ext cx="353015" cy="348813"/>
          </a:xfrm>
          <a:prstGeom prst="rect">
            <a:avLst/>
          </a:prstGeom>
          <a:no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400" tIns="50800" rIns="50800" bIns="50800" anchor="ctr">
            <a:spAutoFit/>
          </a:bodyPr>
          <a:lstStyle/>
          <a:p>
            <a:pPr algn="ctr"/>
            <a:r>
              <a:rPr lang="en-US" altLang="en-US" sz="1600" b="1" dirty="0">
                <a:solidFill>
                  <a:schemeClr val="accent1">
                    <a:lumMod val="75000"/>
                  </a:schemeClr>
                </a:solidFill>
                <a:cs typeface="Arial" panose="020B0604020202020204" pitchFamily="34" charset="0"/>
                <a:sym typeface="Arial" panose="020B0604020202020204" pitchFamily="34" charset="0"/>
              </a:rPr>
              <a:t>3x</a:t>
            </a:r>
          </a:p>
        </p:txBody>
      </p:sp>
      <p:grpSp>
        <p:nvGrpSpPr>
          <p:cNvPr id="69" name="Group 177">
            <a:extLst>
              <a:ext uri="{FF2B5EF4-FFF2-40B4-BE49-F238E27FC236}">
                <a16:creationId xmlns:a16="http://schemas.microsoft.com/office/drawing/2014/main" id="{6642A7DD-2058-4F9C-A653-A380CF76DD20}"/>
              </a:ext>
            </a:extLst>
          </p:cNvPr>
          <p:cNvGrpSpPr>
            <a:grpSpLocks/>
          </p:cNvGrpSpPr>
          <p:nvPr/>
        </p:nvGrpSpPr>
        <p:grpSpPr bwMode="auto">
          <a:xfrm>
            <a:off x="390418" y="2175414"/>
            <a:ext cx="719032" cy="719399"/>
            <a:chOff x="0" y="0"/>
            <a:chExt cx="4754693" cy="4757182"/>
          </a:xfrm>
        </p:grpSpPr>
        <p:grpSp>
          <p:nvGrpSpPr>
            <p:cNvPr id="70" name="Group 178">
              <a:extLst>
                <a:ext uri="{FF2B5EF4-FFF2-40B4-BE49-F238E27FC236}">
                  <a16:creationId xmlns:a16="http://schemas.microsoft.com/office/drawing/2014/main" id="{F61C186A-AF07-43A4-8E26-49FFE3B61A6F}"/>
                </a:ext>
              </a:extLst>
            </p:cNvPr>
            <p:cNvGrpSpPr>
              <a:grpSpLocks/>
            </p:cNvGrpSpPr>
            <p:nvPr/>
          </p:nvGrpSpPr>
          <p:grpSpPr bwMode="auto">
            <a:xfrm>
              <a:off x="0" y="0"/>
              <a:ext cx="4754693" cy="4757182"/>
              <a:chOff x="0" y="0"/>
              <a:chExt cx="4754693" cy="4757182"/>
            </a:xfrm>
          </p:grpSpPr>
          <p:sp>
            <p:nvSpPr>
              <p:cNvPr id="72" name="AutoShape 179">
                <a:extLst>
                  <a:ext uri="{FF2B5EF4-FFF2-40B4-BE49-F238E27FC236}">
                    <a16:creationId xmlns:a16="http://schemas.microsoft.com/office/drawing/2014/main" id="{F8FCEF0D-35F0-45DB-848B-E259D543BCA9}"/>
                  </a:ext>
                </a:extLst>
              </p:cNvPr>
              <p:cNvSpPr>
                <a:spLocks/>
              </p:cNvSpPr>
              <p:nvPr/>
            </p:nvSpPr>
            <p:spPr bwMode="auto">
              <a:xfrm>
                <a:off x="2262781" y="0"/>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3" name="AutoShape 180">
                <a:extLst>
                  <a:ext uri="{FF2B5EF4-FFF2-40B4-BE49-F238E27FC236}">
                    <a16:creationId xmlns:a16="http://schemas.microsoft.com/office/drawing/2014/main" id="{0BF2E3B0-9651-44DD-BDFD-5836267CF79F}"/>
                  </a:ext>
                </a:extLst>
              </p:cNvPr>
              <p:cNvSpPr>
                <a:spLocks/>
              </p:cNvSpPr>
              <p:nvPr/>
            </p:nvSpPr>
            <p:spPr bwMode="auto">
              <a:xfrm>
                <a:off x="2262781" y="4246303"/>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4" name="AutoShape 181">
                <a:extLst>
                  <a:ext uri="{FF2B5EF4-FFF2-40B4-BE49-F238E27FC236}">
                    <a16:creationId xmlns:a16="http://schemas.microsoft.com/office/drawing/2014/main" id="{441338F5-D68F-4148-9C66-E58B700ABB07}"/>
                  </a:ext>
                </a:extLst>
              </p:cNvPr>
              <p:cNvSpPr>
                <a:spLocks/>
              </p:cNvSpPr>
              <p:nvPr/>
            </p:nvSpPr>
            <p:spPr bwMode="auto">
              <a:xfrm rot="5400000">
                <a:off x="140873" y="2124060"/>
                <a:ext cx="229131" cy="5108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5" name="AutoShape 182">
                <a:extLst>
                  <a:ext uri="{FF2B5EF4-FFF2-40B4-BE49-F238E27FC236}">
                    <a16:creationId xmlns:a16="http://schemas.microsoft.com/office/drawing/2014/main" id="{97796DFB-2118-4632-A3FE-F014892AB72D}"/>
                  </a:ext>
                </a:extLst>
              </p:cNvPr>
              <p:cNvSpPr>
                <a:spLocks/>
              </p:cNvSpPr>
              <p:nvPr/>
            </p:nvSpPr>
            <p:spPr bwMode="auto">
              <a:xfrm rot="5400000">
                <a:off x="4384688" y="2124060"/>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6" name="AutoShape 183">
                <a:extLst>
                  <a:ext uri="{FF2B5EF4-FFF2-40B4-BE49-F238E27FC236}">
                    <a16:creationId xmlns:a16="http://schemas.microsoft.com/office/drawing/2014/main" id="{162A255E-B9A9-4706-9169-3AFE17CA11B2}"/>
                  </a:ext>
                </a:extLst>
              </p:cNvPr>
              <p:cNvSpPr>
                <a:spLocks/>
              </p:cNvSpPr>
              <p:nvPr/>
            </p:nvSpPr>
            <p:spPr bwMode="auto">
              <a:xfrm rot="18900000">
                <a:off x="761486" y="62276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7" name="AutoShape 184">
                <a:extLst>
                  <a:ext uri="{FF2B5EF4-FFF2-40B4-BE49-F238E27FC236}">
                    <a16:creationId xmlns:a16="http://schemas.microsoft.com/office/drawing/2014/main" id="{60552504-D127-4C9A-8B3A-6D8948BD54FD}"/>
                  </a:ext>
                </a:extLst>
              </p:cNvPr>
              <p:cNvSpPr>
                <a:spLocks/>
              </p:cNvSpPr>
              <p:nvPr/>
            </p:nvSpPr>
            <p:spPr bwMode="auto">
              <a:xfrm rot="18900000">
                <a:off x="3764076" y="362535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8" name="AutoShape 185">
                <a:extLst>
                  <a:ext uri="{FF2B5EF4-FFF2-40B4-BE49-F238E27FC236}">
                    <a16:creationId xmlns:a16="http://schemas.microsoft.com/office/drawing/2014/main" id="{D34F47FB-259B-4B61-B9E7-EEC4011C869D}"/>
                  </a:ext>
                </a:extLst>
              </p:cNvPr>
              <p:cNvSpPr>
                <a:spLocks/>
              </p:cNvSpPr>
              <p:nvPr/>
            </p:nvSpPr>
            <p:spPr bwMode="auto">
              <a:xfrm rot="2700000">
                <a:off x="763007" y="3625118"/>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79" name="AutoShape 186">
                <a:extLst>
                  <a:ext uri="{FF2B5EF4-FFF2-40B4-BE49-F238E27FC236}">
                    <a16:creationId xmlns:a16="http://schemas.microsoft.com/office/drawing/2014/main" id="{3B570C31-4718-4416-8334-3E0285261B48}"/>
                  </a:ext>
                </a:extLst>
              </p:cNvPr>
              <p:cNvSpPr>
                <a:spLocks/>
              </p:cNvSpPr>
              <p:nvPr/>
            </p:nvSpPr>
            <p:spPr bwMode="auto">
              <a:xfrm rot="2700000">
                <a:off x="3763839" y="624287"/>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0" name="AutoShape 187">
                <a:extLst>
                  <a:ext uri="{FF2B5EF4-FFF2-40B4-BE49-F238E27FC236}">
                    <a16:creationId xmlns:a16="http://schemas.microsoft.com/office/drawing/2014/main" id="{1D5F0FD7-93CC-40CF-8857-F84AA936C3E6}"/>
                  </a:ext>
                </a:extLst>
              </p:cNvPr>
              <p:cNvSpPr>
                <a:spLocks/>
              </p:cNvSpPr>
              <p:nvPr/>
            </p:nvSpPr>
            <p:spPr bwMode="auto">
              <a:xfrm rot="1344492">
                <a:off x="3052231" y="141324"/>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1" name="AutoShape 188">
                <a:extLst>
                  <a:ext uri="{FF2B5EF4-FFF2-40B4-BE49-F238E27FC236}">
                    <a16:creationId xmlns:a16="http://schemas.microsoft.com/office/drawing/2014/main" id="{0DBAD0FF-AD5D-41AA-80F1-34310F5F90C5}"/>
                  </a:ext>
                </a:extLst>
              </p:cNvPr>
              <p:cNvSpPr>
                <a:spLocks/>
              </p:cNvSpPr>
              <p:nvPr/>
            </p:nvSpPr>
            <p:spPr bwMode="auto">
              <a:xfrm rot="1344492">
                <a:off x="1453429" y="4086895"/>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2" name="AutoShape 189">
                <a:extLst>
                  <a:ext uri="{FF2B5EF4-FFF2-40B4-BE49-F238E27FC236}">
                    <a16:creationId xmlns:a16="http://schemas.microsoft.com/office/drawing/2014/main" id="{2C37A889-986D-42BC-A7E5-9FF104E47975}"/>
                  </a:ext>
                </a:extLst>
              </p:cNvPr>
              <p:cNvSpPr>
                <a:spLocks/>
              </p:cNvSpPr>
              <p:nvPr/>
            </p:nvSpPr>
            <p:spPr bwMode="auto">
              <a:xfrm rot="6744492">
                <a:off x="290799" y="1325973"/>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3" name="AutoShape 190">
                <a:extLst>
                  <a:ext uri="{FF2B5EF4-FFF2-40B4-BE49-F238E27FC236}">
                    <a16:creationId xmlns:a16="http://schemas.microsoft.com/office/drawing/2014/main" id="{88016D6D-FE68-44AB-AE4F-D551FC7F920B}"/>
                  </a:ext>
                </a:extLst>
              </p:cNvPr>
              <p:cNvSpPr>
                <a:spLocks/>
              </p:cNvSpPr>
              <p:nvPr/>
            </p:nvSpPr>
            <p:spPr bwMode="auto">
              <a:xfrm rot="6744492">
                <a:off x="4224121" y="2933776"/>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4" name="AutoShape 191">
                <a:extLst>
                  <a:ext uri="{FF2B5EF4-FFF2-40B4-BE49-F238E27FC236}">
                    <a16:creationId xmlns:a16="http://schemas.microsoft.com/office/drawing/2014/main" id="{2806D192-E43F-442E-A2D0-392676A32247}"/>
                  </a:ext>
                </a:extLst>
              </p:cNvPr>
              <p:cNvSpPr>
                <a:spLocks/>
              </p:cNvSpPr>
              <p:nvPr/>
            </p:nvSpPr>
            <p:spPr bwMode="auto">
              <a:xfrm rot="20234773">
                <a:off x="1441606" y="16614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5" name="AutoShape 192">
                <a:extLst>
                  <a:ext uri="{FF2B5EF4-FFF2-40B4-BE49-F238E27FC236}">
                    <a16:creationId xmlns:a16="http://schemas.microsoft.com/office/drawing/2014/main" id="{540A213E-535B-4573-BCF1-596879B81C23}"/>
                  </a:ext>
                </a:extLst>
              </p:cNvPr>
              <p:cNvSpPr>
                <a:spLocks/>
              </p:cNvSpPr>
              <p:nvPr/>
            </p:nvSpPr>
            <p:spPr bwMode="auto">
              <a:xfrm rot="20234773">
                <a:off x="3083955" y="4081978"/>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6" name="AutoShape 193">
                <a:extLst>
                  <a:ext uri="{FF2B5EF4-FFF2-40B4-BE49-F238E27FC236}">
                    <a16:creationId xmlns:a16="http://schemas.microsoft.com/office/drawing/2014/main" id="{28DB1AA2-2475-4BFA-8EB0-FA3913CFD648}"/>
                  </a:ext>
                </a:extLst>
              </p:cNvPr>
              <p:cNvSpPr>
                <a:spLocks/>
              </p:cNvSpPr>
              <p:nvPr/>
            </p:nvSpPr>
            <p:spPr bwMode="auto">
              <a:xfrm rot="4034773">
                <a:off x="306361" y="294559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7" name="AutoShape 194">
                <a:extLst>
                  <a:ext uri="{FF2B5EF4-FFF2-40B4-BE49-F238E27FC236}">
                    <a16:creationId xmlns:a16="http://schemas.microsoft.com/office/drawing/2014/main" id="{2F2E5087-AE4E-4010-8ADB-7633896EA893}"/>
                  </a:ext>
                </a:extLst>
              </p:cNvPr>
              <p:cNvSpPr>
                <a:spLocks/>
              </p:cNvSpPr>
              <p:nvPr/>
            </p:nvSpPr>
            <p:spPr bwMode="auto">
              <a:xfrm rot="4034773">
                <a:off x="4229854" y="1314153"/>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8" name="AutoShape 195">
                <a:extLst>
                  <a:ext uri="{FF2B5EF4-FFF2-40B4-BE49-F238E27FC236}">
                    <a16:creationId xmlns:a16="http://schemas.microsoft.com/office/drawing/2014/main" id="{3627CD79-0FE5-4179-9FD2-19741394E64A}"/>
                  </a:ext>
                </a:extLst>
              </p:cNvPr>
              <p:cNvSpPr>
                <a:spLocks/>
              </p:cNvSpPr>
              <p:nvPr/>
            </p:nvSpPr>
            <p:spPr bwMode="auto">
              <a:xfrm rot="643687">
                <a:off x="2658185" y="37127"/>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89" name="AutoShape 196">
                <a:extLst>
                  <a:ext uri="{FF2B5EF4-FFF2-40B4-BE49-F238E27FC236}">
                    <a16:creationId xmlns:a16="http://schemas.microsoft.com/office/drawing/2014/main" id="{94F87B4C-4299-4004-B96E-CC71CC0B5D6D}"/>
                  </a:ext>
                </a:extLst>
              </p:cNvPr>
              <p:cNvSpPr>
                <a:spLocks/>
              </p:cNvSpPr>
              <p:nvPr/>
            </p:nvSpPr>
            <p:spPr bwMode="auto">
              <a:xfrm rot="643687">
                <a:off x="1867741" y="4209212"/>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0" name="AutoShape 197">
                <a:extLst>
                  <a:ext uri="{FF2B5EF4-FFF2-40B4-BE49-F238E27FC236}">
                    <a16:creationId xmlns:a16="http://schemas.microsoft.com/office/drawing/2014/main" id="{DDA267E8-6D8B-45A5-94CB-CE62C9C44D9A}"/>
                  </a:ext>
                </a:extLst>
              </p:cNvPr>
              <p:cNvSpPr>
                <a:spLocks/>
              </p:cNvSpPr>
              <p:nvPr/>
            </p:nvSpPr>
            <p:spPr bwMode="auto">
              <a:xfrm rot="6043687">
                <a:off x="177973" y="1729071"/>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1" name="AutoShape 198">
                <a:extLst>
                  <a:ext uri="{FF2B5EF4-FFF2-40B4-BE49-F238E27FC236}">
                    <a16:creationId xmlns:a16="http://schemas.microsoft.com/office/drawing/2014/main" id="{843A6EBC-6B57-4249-B024-E30FA0E2DA50}"/>
                  </a:ext>
                </a:extLst>
              </p:cNvPr>
              <p:cNvSpPr>
                <a:spLocks/>
              </p:cNvSpPr>
              <p:nvPr/>
            </p:nvSpPr>
            <p:spPr bwMode="auto">
              <a:xfrm rot="6043687">
                <a:off x="4347612" y="2519053"/>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2" name="AutoShape 199">
                <a:extLst>
                  <a:ext uri="{FF2B5EF4-FFF2-40B4-BE49-F238E27FC236}">
                    <a16:creationId xmlns:a16="http://schemas.microsoft.com/office/drawing/2014/main" id="{0A3EBBD2-497F-4258-B2D2-CBC91303984D}"/>
                  </a:ext>
                </a:extLst>
              </p:cNvPr>
              <p:cNvSpPr>
                <a:spLocks/>
              </p:cNvSpPr>
              <p:nvPr/>
            </p:nvSpPr>
            <p:spPr bwMode="auto">
              <a:xfrm rot="19574791">
                <a:off x="1083114" y="358795"/>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3" name="AutoShape 200">
                <a:extLst>
                  <a:ext uri="{FF2B5EF4-FFF2-40B4-BE49-F238E27FC236}">
                    <a16:creationId xmlns:a16="http://schemas.microsoft.com/office/drawing/2014/main" id="{C81F6248-EDA4-499A-B7CD-23355D40B104}"/>
                  </a:ext>
                </a:extLst>
              </p:cNvPr>
              <p:cNvSpPr>
                <a:spLocks/>
              </p:cNvSpPr>
              <p:nvPr/>
            </p:nvSpPr>
            <p:spPr bwMode="auto">
              <a:xfrm rot="19574791">
                <a:off x="3442448" y="3889324"/>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4" name="AutoShape 201">
                <a:extLst>
                  <a:ext uri="{FF2B5EF4-FFF2-40B4-BE49-F238E27FC236}">
                    <a16:creationId xmlns:a16="http://schemas.microsoft.com/office/drawing/2014/main" id="{C5F89C7F-C513-4C9A-8056-DDC08186A095}"/>
                  </a:ext>
                </a:extLst>
              </p:cNvPr>
              <p:cNvSpPr>
                <a:spLocks/>
              </p:cNvSpPr>
              <p:nvPr/>
            </p:nvSpPr>
            <p:spPr bwMode="auto">
              <a:xfrm rot="3374791">
                <a:off x="499055" y="3303792"/>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5" name="AutoShape 202">
                <a:extLst>
                  <a:ext uri="{FF2B5EF4-FFF2-40B4-BE49-F238E27FC236}">
                    <a16:creationId xmlns:a16="http://schemas.microsoft.com/office/drawing/2014/main" id="{F3B1A515-0D72-4FD4-B7D7-37FBA38709B9}"/>
                  </a:ext>
                </a:extLst>
              </p:cNvPr>
              <p:cNvSpPr>
                <a:spLocks/>
              </p:cNvSpPr>
              <p:nvPr/>
            </p:nvSpPr>
            <p:spPr bwMode="auto">
              <a:xfrm rot="3374791">
                <a:off x="4027514" y="945840"/>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6" name="AutoShape 203">
                <a:extLst>
                  <a:ext uri="{FF2B5EF4-FFF2-40B4-BE49-F238E27FC236}">
                    <a16:creationId xmlns:a16="http://schemas.microsoft.com/office/drawing/2014/main" id="{F990D579-B1DD-45A3-ACF1-7A67EAFF99F1}"/>
                  </a:ext>
                </a:extLst>
              </p:cNvPr>
              <p:cNvSpPr>
                <a:spLocks/>
              </p:cNvSpPr>
              <p:nvPr/>
            </p:nvSpPr>
            <p:spPr bwMode="auto">
              <a:xfrm rot="2040991">
                <a:off x="3450540" y="364230"/>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5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7" name="AutoShape 204">
                <a:extLst>
                  <a:ext uri="{FF2B5EF4-FFF2-40B4-BE49-F238E27FC236}">
                    <a16:creationId xmlns:a16="http://schemas.microsoft.com/office/drawing/2014/main" id="{C4DF0210-2558-4F2F-BC4C-C7F0CAC0FB5F}"/>
                  </a:ext>
                </a:extLst>
              </p:cNvPr>
              <p:cNvSpPr>
                <a:spLocks/>
              </p:cNvSpPr>
              <p:nvPr/>
            </p:nvSpPr>
            <p:spPr bwMode="auto">
              <a:xfrm rot="2040991">
                <a:off x="1075023" y="3883890"/>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8" name="AutoShape 205">
                <a:extLst>
                  <a:ext uri="{FF2B5EF4-FFF2-40B4-BE49-F238E27FC236}">
                    <a16:creationId xmlns:a16="http://schemas.microsoft.com/office/drawing/2014/main" id="{72BB2EA8-FC09-40E2-A78C-7759B7BA6AC6}"/>
                  </a:ext>
                </a:extLst>
              </p:cNvPr>
              <p:cNvSpPr>
                <a:spLocks/>
              </p:cNvSpPr>
              <p:nvPr/>
            </p:nvSpPr>
            <p:spPr bwMode="auto">
              <a:xfrm rot="7440992">
                <a:off x="493524" y="947699"/>
                <a:ext cx="229130"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99" name="AutoShape 206">
                <a:extLst>
                  <a:ext uri="{FF2B5EF4-FFF2-40B4-BE49-F238E27FC236}">
                    <a16:creationId xmlns:a16="http://schemas.microsoft.com/office/drawing/2014/main" id="{2CE0C7D2-2723-4A78-A946-1D01DA5D89A8}"/>
                  </a:ext>
                </a:extLst>
              </p:cNvPr>
              <p:cNvSpPr>
                <a:spLocks/>
              </p:cNvSpPr>
              <p:nvPr/>
            </p:nvSpPr>
            <p:spPr bwMode="auto">
              <a:xfrm rot="7440992">
                <a:off x="4021071" y="3311876"/>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100" name="AutoShape 207">
                <a:extLst>
                  <a:ext uri="{FF2B5EF4-FFF2-40B4-BE49-F238E27FC236}">
                    <a16:creationId xmlns:a16="http://schemas.microsoft.com/office/drawing/2014/main" id="{80F5E412-7BDB-4C48-BD14-4CED08DEFF49}"/>
                  </a:ext>
                </a:extLst>
              </p:cNvPr>
              <p:cNvSpPr>
                <a:spLocks/>
              </p:cNvSpPr>
              <p:nvPr/>
            </p:nvSpPr>
            <p:spPr bwMode="auto">
              <a:xfrm rot="20926580">
                <a:off x="1849532" y="41514"/>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101" name="AutoShape 208">
                <a:extLst>
                  <a:ext uri="{FF2B5EF4-FFF2-40B4-BE49-F238E27FC236}">
                    <a16:creationId xmlns:a16="http://schemas.microsoft.com/office/drawing/2014/main" id="{649937DD-0AAB-4593-AD69-5CD66BEA3079}"/>
                  </a:ext>
                </a:extLst>
              </p:cNvPr>
              <p:cNvSpPr>
                <a:spLocks/>
              </p:cNvSpPr>
              <p:nvPr/>
            </p:nvSpPr>
            <p:spPr bwMode="auto">
              <a:xfrm rot="20926580">
                <a:off x="2676030" y="4206606"/>
                <a:ext cx="229131"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102" name="AutoShape 209">
                <a:extLst>
                  <a:ext uri="{FF2B5EF4-FFF2-40B4-BE49-F238E27FC236}">
                    <a16:creationId xmlns:a16="http://schemas.microsoft.com/office/drawing/2014/main" id="{4582CF96-2FEE-4A95-8846-5A25092B1707}"/>
                  </a:ext>
                </a:extLst>
              </p:cNvPr>
              <p:cNvSpPr>
                <a:spLocks/>
              </p:cNvSpPr>
              <p:nvPr/>
            </p:nvSpPr>
            <p:spPr bwMode="auto">
              <a:xfrm rot="4726580">
                <a:off x="181632" y="2537958"/>
                <a:ext cx="229130" cy="510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bg2">
                  <a:lumMod val="60000"/>
                  <a:lumOff val="40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sp>
            <p:nvSpPr>
              <p:cNvPr id="103" name="AutoShape 210">
                <a:extLst>
                  <a:ext uri="{FF2B5EF4-FFF2-40B4-BE49-F238E27FC236}">
                    <a16:creationId xmlns:a16="http://schemas.microsoft.com/office/drawing/2014/main" id="{11D47B20-DC1C-4429-BA88-DC6C426A62F0}"/>
                  </a:ext>
                </a:extLst>
              </p:cNvPr>
              <p:cNvSpPr>
                <a:spLocks/>
              </p:cNvSpPr>
              <p:nvPr/>
            </p:nvSpPr>
            <p:spPr bwMode="auto">
              <a:xfrm rot="4726580">
                <a:off x="4344285" y="1711943"/>
                <a:ext cx="229131" cy="510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10800" y="0"/>
                    </a:lnTo>
                    <a:cubicBezTo>
                      <a:pt x="16765" y="0"/>
                      <a:pt x="21600" y="2169"/>
                      <a:pt x="21600" y="4844"/>
                    </a:cubicBezTo>
                    <a:lnTo>
                      <a:pt x="21600" y="10800"/>
                    </a:lnTo>
                    <a:lnTo>
                      <a:pt x="21600" y="16756"/>
                    </a:lnTo>
                    <a:cubicBezTo>
                      <a:pt x="21600" y="18094"/>
                      <a:pt x="20391" y="19305"/>
                      <a:pt x="18437" y="20181"/>
                    </a:cubicBezTo>
                    <a:cubicBezTo>
                      <a:pt x="16482" y="21058"/>
                      <a:pt x="13782" y="21600"/>
                      <a:pt x="10800" y="21600"/>
                    </a:cubicBezTo>
                    <a:cubicBezTo>
                      <a:pt x="7818" y="21600"/>
                      <a:pt x="5118" y="21058"/>
                      <a:pt x="3163" y="20181"/>
                    </a:cubicBezTo>
                    <a:cubicBezTo>
                      <a:pt x="1209" y="19305"/>
                      <a:pt x="0" y="18094"/>
                      <a:pt x="0" y="16756"/>
                    </a:cubicBezTo>
                    <a:lnTo>
                      <a:pt x="0" y="10800"/>
                    </a:lnTo>
                    <a:lnTo>
                      <a:pt x="0" y="4844"/>
                    </a:lnTo>
                    <a:cubicBezTo>
                      <a:pt x="0" y="2169"/>
                      <a:pt x="4835" y="0"/>
                      <a:pt x="10800" y="0"/>
                    </a:cubicBezTo>
                    <a:close/>
                  </a:path>
                </a:pathLst>
              </a:custGeom>
              <a:solidFill>
                <a:schemeClr val="accent1">
                  <a:lumMod val="75000"/>
                </a:scheme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a:endParaRPr lang="en-US" altLang="en-US" sz="900" b="1" dirty="0">
                  <a:solidFill>
                    <a:srgbClr val="0070C0"/>
                  </a:solidFill>
                  <a:ea typeface="Helvetica Light" charset="0"/>
                  <a:cs typeface="Helvetica Light" charset="0"/>
                  <a:sym typeface="Helvetica Light" charset="0"/>
                </a:endParaRPr>
              </a:p>
            </p:txBody>
          </p:sp>
        </p:grpSp>
        <p:sp>
          <p:nvSpPr>
            <p:cNvPr id="71" name="Text Box 211">
              <a:extLst>
                <a:ext uri="{FF2B5EF4-FFF2-40B4-BE49-F238E27FC236}">
                  <a16:creationId xmlns:a16="http://schemas.microsoft.com/office/drawing/2014/main" id="{C7AD72DA-8A2B-424C-A55B-D565058A1B76}"/>
                </a:ext>
              </a:extLst>
            </p:cNvPr>
            <p:cNvSpPr txBox="1">
              <a:spLocks/>
            </p:cNvSpPr>
            <p:nvPr/>
          </p:nvSpPr>
          <p:spPr bwMode="auto">
            <a:xfrm>
              <a:off x="510879" y="1215126"/>
              <a:ext cx="3597304" cy="2306602"/>
            </a:xfrm>
            <a:prstGeom prst="rect">
              <a:avLst/>
            </a:prstGeom>
            <a:noFill/>
            <a:ln w="12700" cap="flat" cmpd="sng">
              <a:no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p>
              <a:pPr algn="ctr"/>
              <a:r>
                <a:rPr lang="en-US" altLang="en-US" sz="1600" b="1" dirty="0">
                  <a:solidFill>
                    <a:schemeClr val="accent1">
                      <a:lumMod val="75000"/>
                    </a:schemeClr>
                  </a:solidFill>
                  <a:latin typeface="+mj-lt"/>
                  <a:cs typeface="Arial" panose="020B0604020202020204" pitchFamily="34" charset="0"/>
                  <a:sym typeface="Arial" panose="020B0604020202020204" pitchFamily="34" charset="0"/>
                </a:rPr>
                <a:t>54%</a:t>
              </a:r>
            </a:p>
          </p:txBody>
        </p:sp>
      </p:grpSp>
      <p:sp>
        <p:nvSpPr>
          <p:cNvPr id="104" name="Rectangle 103">
            <a:extLst>
              <a:ext uri="{FF2B5EF4-FFF2-40B4-BE49-F238E27FC236}">
                <a16:creationId xmlns:a16="http://schemas.microsoft.com/office/drawing/2014/main" id="{8F250F96-A6DD-473F-BA3B-96E20520F375}"/>
              </a:ext>
            </a:extLst>
          </p:cNvPr>
          <p:cNvSpPr/>
          <p:nvPr/>
        </p:nvSpPr>
        <p:spPr>
          <a:xfrm>
            <a:off x="687440" y="2917977"/>
            <a:ext cx="4798723" cy="523220"/>
          </a:xfrm>
          <a:prstGeom prst="rect">
            <a:avLst/>
          </a:prstGeom>
        </p:spPr>
        <p:txBody>
          <a:bodyPr wrap="square">
            <a:spAutoFit/>
          </a:bodyPr>
          <a:lstStyle/>
          <a:p>
            <a:r>
              <a:rPr lang="en-US" sz="1400" dirty="0"/>
              <a:t>As uncertainty grows and layoffs occur, employees who remain may experience </a:t>
            </a:r>
            <a:r>
              <a:rPr lang="en-US" sz="1400" b="1" dirty="0"/>
              <a:t>survivor’s guilt.</a:t>
            </a:r>
            <a:r>
              <a:rPr lang="en-US" sz="1400" dirty="0"/>
              <a:t> </a:t>
            </a:r>
            <a:r>
              <a:rPr lang="en-US" sz="1400" b="1" dirty="0"/>
              <a:t>Studies show that this may cause:</a:t>
            </a:r>
            <a:endParaRPr lang="en-CA" sz="1200" b="1" dirty="0"/>
          </a:p>
        </p:txBody>
      </p:sp>
      <p:sp>
        <p:nvSpPr>
          <p:cNvPr id="105" name="Rectangle: Rounded Corners 104">
            <a:extLst>
              <a:ext uri="{FF2B5EF4-FFF2-40B4-BE49-F238E27FC236}">
                <a16:creationId xmlns:a16="http://schemas.microsoft.com/office/drawing/2014/main" id="{899062D3-2E33-4550-AF2B-270C0CDFF6F9}"/>
              </a:ext>
            </a:extLst>
          </p:cNvPr>
          <p:cNvSpPr/>
          <p:nvPr/>
        </p:nvSpPr>
        <p:spPr>
          <a:xfrm>
            <a:off x="1979323" y="6141491"/>
            <a:ext cx="7454297" cy="5232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4000"/>
            <a:r>
              <a:rPr lang="en-US" sz="1600" dirty="0">
                <a:solidFill>
                  <a:schemeClr val="tx1"/>
                </a:solidFill>
              </a:rPr>
              <a:t>Organizations who want to </a:t>
            </a:r>
            <a:r>
              <a:rPr lang="en-US" sz="1600" b="1" dirty="0">
                <a:solidFill>
                  <a:schemeClr val="tx1"/>
                </a:solidFill>
              </a:rPr>
              <a:t>maintain </a:t>
            </a:r>
            <a:r>
              <a:rPr lang="en-US" sz="1600" dirty="0">
                <a:solidFill>
                  <a:schemeClr val="tx1"/>
                </a:solidFill>
              </a:rPr>
              <a:t>their </a:t>
            </a:r>
            <a:r>
              <a:rPr lang="en-US" sz="1600" b="1" dirty="0">
                <a:solidFill>
                  <a:schemeClr val="tx1"/>
                </a:solidFill>
              </a:rPr>
              <a:t>long-term viability </a:t>
            </a:r>
            <a:r>
              <a:rPr lang="en-US" sz="1600" dirty="0">
                <a:solidFill>
                  <a:schemeClr val="tx1"/>
                </a:solidFill>
              </a:rPr>
              <a:t>must </a:t>
            </a:r>
            <a:r>
              <a:rPr lang="en-US" sz="1600" b="1" dirty="0">
                <a:solidFill>
                  <a:schemeClr val="tx1"/>
                </a:solidFill>
              </a:rPr>
              <a:t>focus on sustaining and boosting employee engagement. </a:t>
            </a:r>
            <a:endParaRPr lang="en-CA" sz="1600" b="1" dirty="0">
              <a:solidFill>
                <a:schemeClr val="tx1"/>
              </a:solidFill>
            </a:endParaRPr>
          </a:p>
        </p:txBody>
      </p:sp>
      <p:pic>
        <p:nvPicPr>
          <p:cNvPr id="106" name="Graphic 105" descr="Business Growth">
            <a:extLst>
              <a:ext uri="{FF2B5EF4-FFF2-40B4-BE49-F238E27FC236}">
                <a16:creationId xmlns:a16="http://schemas.microsoft.com/office/drawing/2014/main" id="{42A3C2B5-6F76-4A4F-8579-52F924FCCB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1506" y="6164238"/>
            <a:ext cx="502073" cy="477726"/>
          </a:xfrm>
          <a:prstGeom prst="rect">
            <a:avLst/>
          </a:prstGeom>
        </p:spPr>
      </p:pic>
      <p:cxnSp>
        <p:nvCxnSpPr>
          <p:cNvPr id="107" name="Straight Connector 106">
            <a:extLst>
              <a:ext uri="{FF2B5EF4-FFF2-40B4-BE49-F238E27FC236}">
                <a16:creationId xmlns:a16="http://schemas.microsoft.com/office/drawing/2014/main" id="{B3B427CA-69B3-482A-99D8-7F09E45405D5}"/>
              </a:ext>
            </a:extLst>
          </p:cNvPr>
          <p:cNvCxnSpPr/>
          <p:nvPr/>
        </p:nvCxnSpPr>
        <p:spPr>
          <a:xfrm>
            <a:off x="1434680" y="4041250"/>
            <a:ext cx="2700000" cy="0"/>
          </a:xfrm>
          <a:prstGeom prst="line">
            <a:avLst/>
          </a:prstGeom>
          <a:ln w="190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621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C1B493-86F4-4AF5-BEEC-8339CF44CB59}"/>
              </a:ext>
            </a:extLst>
          </p:cNvPr>
          <p:cNvSpPr>
            <a:spLocks noGrp="1"/>
          </p:cNvSpPr>
          <p:nvPr>
            <p:ph type="body" sz="quarter" idx="11"/>
          </p:nvPr>
        </p:nvSpPr>
        <p:spPr/>
        <p:txBody>
          <a:bodyPr/>
          <a:lstStyle/>
          <a:p>
            <a:r>
              <a:rPr lang="en-US" dirty="0"/>
              <a:t>Go beyond remote working</a:t>
            </a:r>
          </a:p>
        </p:txBody>
      </p:sp>
      <p:sp>
        <p:nvSpPr>
          <p:cNvPr id="21" name="Text Placeholder 20">
            <a:extLst>
              <a:ext uri="{FF2B5EF4-FFF2-40B4-BE49-F238E27FC236}">
                <a16:creationId xmlns:a16="http://schemas.microsoft.com/office/drawing/2014/main" id="{9BA254B3-BF17-4A89-8B4D-EF0FD0790739}"/>
              </a:ext>
            </a:extLst>
          </p:cNvPr>
          <p:cNvSpPr>
            <a:spLocks noGrp="1"/>
          </p:cNvSpPr>
          <p:nvPr>
            <p:ph type="body" sz="quarter" idx="13"/>
          </p:nvPr>
        </p:nvSpPr>
        <p:spPr>
          <a:xfrm>
            <a:off x="383858" y="2035250"/>
            <a:ext cx="7175182" cy="473616"/>
          </a:xfrm>
        </p:spPr>
        <p:txBody>
          <a:bodyPr/>
          <a:lstStyle/>
          <a:p>
            <a:r>
              <a:rPr lang="en-US" dirty="0"/>
              <a:t>Help the business survive, not just in today’s normal, but in the </a:t>
            </a:r>
            <a:r>
              <a:rPr lang="en-US" b="1" dirty="0"/>
              <a:t>next normal</a:t>
            </a:r>
            <a:endParaRPr lang="en-US" dirty="0"/>
          </a:p>
        </p:txBody>
      </p:sp>
      <p:sp>
        <p:nvSpPr>
          <p:cNvPr id="2" name="Title 1">
            <a:extLst>
              <a:ext uri="{FF2B5EF4-FFF2-40B4-BE49-F238E27FC236}">
                <a16:creationId xmlns:a16="http://schemas.microsoft.com/office/drawing/2014/main" id="{6FB4CA24-B782-4D26-B86B-7D3E873E8E38}"/>
              </a:ext>
            </a:extLst>
          </p:cNvPr>
          <p:cNvSpPr>
            <a:spLocks noGrp="1"/>
          </p:cNvSpPr>
          <p:nvPr>
            <p:ph type="title"/>
          </p:nvPr>
        </p:nvSpPr>
        <p:spPr/>
        <p:txBody>
          <a:bodyPr/>
          <a:lstStyle/>
          <a:p>
            <a:r>
              <a:rPr lang="en-US" dirty="0"/>
              <a:t>Enable work-from-anywhere</a:t>
            </a:r>
          </a:p>
        </p:txBody>
      </p:sp>
      <p:pic>
        <p:nvPicPr>
          <p:cNvPr id="5" name="Picture 4">
            <a:extLst>
              <a:ext uri="{FF2B5EF4-FFF2-40B4-BE49-F238E27FC236}">
                <a16:creationId xmlns:a16="http://schemas.microsoft.com/office/drawing/2014/main" id="{E70AC5FA-E527-4C8B-BB9B-306FAAC09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749" y="5116759"/>
            <a:ext cx="635000" cy="635000"/>
          </a:xfrm>
          <a:prstGeom prst="rect">
            <a:avLst/>
          </a:prstGeom>
        </p:spPr>
      </p:pic>
      <p:pic>
        <p:nvPicPr>
          <p:cNvPr id="6" name="Picture 5">
            <a:extLst>
              <a:ext uri="{FF2B5EF4-FFF2-40B4-BE49-F238E27FC236}">
                <a16:creationId xmlns:a16="http://schemas.microsoft.com/office/drawing/2014/main" id="{7DEA143A-8368-4801-9FD4-5154FBDEA6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749" y="3996252"/>
            <a:ext cx="635000" cy="635000"/>
          </a:xfrm>
          <a:prstGeom prst="rect">
            <a:avLst/>
          </a:prstGeom>
        </p:spPr>
      </p:pic>
      <p:pic>
        <p:nvPicPr>
          <p:cNvPr id="8" name="Picture 7">
            <a:extLst>
              <a:ext uri="{FF2B5EF4-FFF2-40B4-BE49-F238E27FC236}">
                <a16:creationId xmlns:a16="http://schemas.microsoft.com/office/drawing/2014/main" id="{42604AE5-18E9-4219-982C-5F930278F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858" y="2941161"/>
            <a:ext cx="670782" cy="670782"/>
          </a:xfrm>
          <a:prstGeom prst="rect">
            <a:avLst/>
          </a:prstGeom>
        </p:spPr>
      </p:pic>
      <p:sp>
        <p:nvSpPr>
          <p:cNvPr id="11" name="TextBox 10">
            <a:extLst>
              <a:ext uri="{FF2B5EF4-FFF2-40B4-BE49-F238E27FC236}">
                <a16:creationId xmlns:a16="http://schemas.microsoft.com/office/drawing/2014/main" id="{00990C45-9B02-41CA-A7BA-84DBA6423EDD}"/>
              </a:ext>
            </a:extLst>
          </p:cNvPr>
          <p:cNvSpPr txBox="1"/>
          <p:nvPr/>
        </p:nvSpPr>
        <p:spPr>
          <a:xfrm>
            <a:off x="1124142" y="2941161"/>
            <a:ext cx="5014585" cy="670782"/>
          </a:xfrm>
          <a:prstGeom prst="rect">
            <a:avLst/>
          </a:prstGeom>
        </p:spPr>
        <p:txBody>
          <a:bodyPr wrap="square" lIns="0" tIns="0" rIns="0" bIns="0" numCol="1" spcCol="360000" rtlCol="0" anchor="ctr">
            <a:noAutofit/>
          </a:bodyPr>
          <a:lstStyle/>
          <a:p>
            <a:pPr algn="l">
              <a:lnSpc>
                <a:spcPct val="110000"/>
              </a:lnSpc>
              <a:tabLst/>
            </a:pP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Support users </a:t>
            </a:r>
            <a:r>
              <a:rPr lang="en-US" sz="1400" b="1" i="1" dirty="0">
                <a:solidFill>
                  <a:schemeClr val="tx1">
                    <a:lumMod val="50000"/>
                  </a:schemeClr>
                </a:solidFill>
                <a:latin typeface="Roboto Condensed Light" panose="02000000000000000000" pitchFamily="2" charset="0"/>
                <a:ea typeface="Roboto Condensed Light" panose="02000000000000000000" pitchFamily="2" charset="0"/>
              </a:rPr>
              <a:t>when</a:t>
            </a: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 they need to work.</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 With home and work collapsed together, people need to shift their focus between loved ones and work throughout the day. Ensure they can get IT services after hours.</a:t>
            </a:r>
            <a:endParaRPr lang="en-US"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2" name="TextBox 11">
            <a:extLst>
              <a:ext uri="{FF2B5EF4-FFF2-40B4-BE49-F238E27FC236}">
                <a16:creationId xmlns:a16="http://schemas.microsoft.com/office/drawing/2014/main" id="{7AF04CE9-59CE-4C47-B8D1-61C28EC50273}"/>
              </a:ext>
            </a:extLst>
          </p:cNvPr>
          <p:cNvSpPr txBox="1"/>
          <p:nvPr/>
        </p:nvSpPr>
        <p:spPr>
          <a:xfrm>
            <a:off x="1124142" y="3994981"/>
            <a:ext cx="5014585" cy="654161"/>
          </a:xfrm>
          <a:prstGeom prst="rect">
            <a:avLst/>
          </a:prstGeom>
        </p:spPr>
        <p:txBody>
          <a:bodyPr wrap="square" lIns="0" tIns="0" rIns="0" bIns="0" numCol="1" spcCol="360000" rtlCol="0" anchor="ctr">
            <a:noAutofit/>
          </a:bodyPr>
          <a:lstStyle/>
          <a:p>
            <a:pPr algn="l">
              <a:lnSpc>
                <a:spcPct val="110000"/>
              </a:lnSpc>
              <a:tabLst/>
            </a:pP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Support users </a:t>
            </a:r>
            <a:r>
              <a:rPr lang="en-US" sz="1400" b="1" i="1" dirty="0">
                <a:solidFill>
                  <a:schemeClr val="tx1">
                    <a:lumMod val="50000"/>
                  </a:schemeClr>
                </a:solidFill>
                <a:latin typeface="Roboto Condensed Light" panose="02000000000000000000" pitchFamily="2" charset="0"/>
                <a:ea typeface="Roboto Condensed Light" panose="02000000000000000000" pitchFamily="2" charset="0"/>
              </a:rPr>
              <a:t>where</a:t>
            </a: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 they need to work.</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 The COVID-19 crisis has caused people to have to support friends and loved ones. Ensure employees can be productive from anywhere, even outside of their home office.</a:t>
            </a:r>
            <a:endParaRPr lang="en-US"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3" name="TextBox 12">
            <a:extLst>
              <a:ext uri="{FF2B5EF4-FFF2-40B4-BE49-F238E27FC236}">
                <a16:creationId xmlns:a16="http://schemas.microsoft.com/office/drawing/2014/main" id="{D390730E-2405-442E-AC89-7F00688C0408}"/>
              </a:ext>
            </a:extLst>
          </p:cNvPr>
          <p:cNvSpPr txBox="1"/>
          <p:nvPr/>
        </p:nvSpPr>
        <p:spPr>
          <a:xfrm>
            <a:off x="1124142" y="5107178"/>
            <a:ext cx="5014585" cy="654161"/>
          </a:xfrm>
          <a:prstGeom prst="rect">
            <a:avLst/>
          </a:prstGeom>
        </p:spPr>
        <p:txBody>
          <a:bodyPr wrap="square" lIns="0" tIns="0" rIns="0" bIns="0" numCol="1" spcCol="360000" rtlCol="0" anchor="ctr">
            <a:noAutofit/>
          </a:bodyPr>
          <a:lstStyle/>
          <a:p>
            <a:pPr algn="l">
              <a:lnSpc>
                <a:spcPct val="110000"/>
              </a:lnSpc>
              <a:tabLst/>
            </a:pP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Support users </a:t>
            </a:r>
            <a:r>
              <a:rPr lang="en-US" sz="1400" b="1" i="1" dirty="0">
                <a:solidFill>
                  <a:schemeClr val="tx1">
                    <a:lumMod val="50000"/>
                  </a:schemeClr>
                </a:solidFill>
                <a:latin typeface="Roboto Condensed Light" panose="02000000000000000000" pitchFamily="2" charset="0"/>
                <a:ea typeface="Roboto Condensed Light" panose="02000000000000000000" pitchFamily="2" charset="0"/>
              </a:rPr>
              <a:t>how</a:t>
            </a: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 they need to work.</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 Most teams were not remote-only before 2020, and people have had to change how they work in order to adapt. Don’t build a strategy to support a way of working that no longer exists.</a:t>
            </a:r>
            <a:endParaRPr lang="en-US"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pic>
        <p:nvPicPr>
          <p:cNvPr id="1026" name="Picture 2">
            <a:extLst>
              <a:ext uri="{FF2B5EF4-FFF2-40B4-BE49-F238E27FC236}">
                <a16:creationId xmlns:a16="http://schemas.microsoft.com/office/drawing/2014/main" id="{C2B4DA9F-93EF-41A7-A9E3-1406759FF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890940" y="2941262"/>
            <a:ext cx="5014584" cy="331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77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FEA4C7-5D89-4E8F-AF63-6451A9214FF0}"/>
              </a:ext>
            </a:extLst>
          </p:cNvPr>
          <p:cNvSpPr>
            <a:spLocks noGrp="1"/>
          </p:cNvSpPr>
          <p:nvPr>
            <p:ph type="body" sz="quarter" idx="11"/>
          </p:nvPr>
        </p:nvSpPr>
        <p:spPr>
          <a:xfrm>
            <a:off x="397345" y="1648758"/>
            <a:ext cx="6422905" cy="456696"/>
          </a:xfrm>
        </p:spPr>
        <p:txBody>
          <a:bodyPr/>
          <a:lstStyle/>
          <a:p>
            <a:r>
              <a:rPr lang="en-US" dirty="0">
                <a:solidFill>
                  <a:schemeClr val="accent6"/>
                </a:solidFill>
              </a:rPr>
              <a:t>Before you start climbing, identify what the CEO and end users need out of work-from-anywhere</a:t>
            </a:r>
          </a:p>
        </p:txBody>
      </p:sp>
      <p:sp>
        <p:nvSpPr>
          <p:cNvPr id="3" name="Title 2">
            <a:extLst>
              <a:ext uri="{FF2B5EF4-FFF2-40B4-BE49-F238E27FC236}">
                <a16:creationId xmlns:a16="http://schemas.microsoft.com/office/drawing/2014/main" id="{1ADBF9EB-1C96-4667-8725-C9AC410F78E2}"/>
              </a:ext>
            </a:extLst>
          </p:cNvPr>
          <p:cNvSpPr>
            <a:spLocks noGrp="1"/>
          </p:cNvSpPr>
          <p:nvPr>
            <p:ph type="title"/>
          </p:nvPr>
        </p:nvSpPr>
        <p:spPr/>
        <p:txBody>
          <a:bodyPr/>
          <a:lstStyle/>
          <a:p>
            <a:r>
              <a:rPr lang="en-US" dirty="0"/>
              <a:t>Info-Tech’s approach</a:t>
            </a:r>
          </a:p>
        </p:txBody>
      </p:sp>
      <p:sp>
        <p:nvSpPr>
          <p:cNvPr id="4" name="Text Placeholder 3">
            <a:extLst>
              <a:ext uri="{FF2B5EF4-FFF2-40B4-BE49-F238E27FC236}">
                <a16:creationId xmlns:a16="http://schemas.microsoft.com/office/drawing/2014/main" id="{912BD8B3-7A11-4BA8-93C8-B87B69F64441}"/>
              </a:ext>
            </a:extLst>
          </p:cNvPr>
          <p:cNvSpPr>
            <a:spLocks noGrp="1"/>
          </p:cNvSpPr>
          <p:nvPr>
            <p:ph type="body" sz="quarter" idx="14"/>
          </p:nvPr>
        </p:nvSpPr>
        <p:spPr>
          <a:xfrm>
            <a:off x="8559384" y="1945178"/>
            <a:ext cx="3030954" cy="3888463"/>
          </a:xfrm>
        </p:spPr>
        <p:txBody>
          <a:bodyPr anchor="t"/>
          <a:lstStyle/>
          <a:p>
            <a:pPr marL="342900" indent="-342900">
              <a:buFont typeface="+mj-lt"/>
              <a:buAutoNum type="arabicPeriod"/>
            </a:pPr>
            <a:r>
              <a:rPr lang="en-CA" sz="1600" b="1" dirty="0">
                <a:latin typeface="Roboto Condensed Light" panose="02000000000000000000" pitchFamily="2" charset="0"/>
              </a:rPr>
              <a:t>Get the basics implemented first.</a:t>
            </a:r>
            <a:r>
              <a:rPr lang="en-CA" sz="1600" dirty="0">
                <a:latin typeface="Roboto Condensed Light" panose="02000000000000000000" pitchFamily="2" charset="0"/>
              </a:rPr>
              <a:t> Don’t focus on becoming an innovator until you are no longer stuck in firefighting.</a:t>
            </a:r>
          </a:p>
          <a:p>
            <a:pPr marL="342900" indent="-342900">
              <a:buFont typeface="+mj-lt"/>
              <a:buAutoNum type="arabicPeriod"/>
            </a:pPr>
            <a:r>
              <a:rPr lang="en-CA" sz="1600" b="1" dirty="0">
                <a:latin typeface="Roboto Condensed Light" panose="02000000000000000000" pitchFamily="2" charset="0"/>
              </a:rPr>
              <a:t>Focus on value.</a:t>
            </a:r>
            <a:r>
              <a:rPr lang="en-CA" sz="1600" dirty="0">
                <a:latin typeface="Roboto Condensed Light" panose="02000000000000000000" pitchFamily="2" charset="0"/>
              </a:rPr>
              <a:t> Review how major applications and IT capabilities can relieve employees’ pains and provide employees with gains.</a:t>
            </a:r>
          </a:p>
          <a:p>
            <a:pPr marL="342900" indent="-342900">
              <a:buFont typeface="+mj-lt"/>
              <a:buAutoNum type="arabicPeriod"/>
            </a:pPr>
            <a:r>
              <a:rPr lang="en-CA" sz="1600" b="1" dirty="0">
                <a:latin typeface="Roboto Condensed Light" panose="02000000000000000000" pitchFamily="2" charset="0"/>
              </a:rPr>
              <a:t>Take an Agile approach and provide early value.</a:t>
            </a:r>
            <a:r>
              <a:rPr lang="en-CA" sz="1600" dirty="0">
                <a:latin typeface="Roboto Condensed Light" panose="02000000000000000000" pitchFamily="2" charset="0"/>
              </a:rPr>
              <a:t> Address short-term survivability while working towards near-term innovation.</a:t>
            </a:r>
          </a:p>
        </p:txBody>
      </p:sp>
      <p:sp>
        <p:nvSpPr>
          <p:cNvPr id="6" name="TextBox 5">
            <a:extLst>
              <a:ext uri="{FF2B5EF4-FFF2-40B4-BE49-F238E27FC236}">
                <a16:creationId xmlns:a16="http://schemas.microsoft.com/office/drawing/2014/main" id="{931D8A32-65CC-406E-9E42-8A765DEE8E4B}"/>
              </a:ext>
            </a:extLst>
          </p:cNvPr>
          <p:cNvSpPr txBox="1"/>
          <p:nvPr>
            <p:custDataLst>
              <p:tags r:id="rId1"/>
            </p:custDataLst>
          </p:nvPr>
        </p:nvSpPr>
        <p:spPr>
          <a:xfrm>
            <a:off x="9019259" y="1022154"/>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7" name="Picture 6">
            <a:extLst>
              <a:ext uri="{FF2B5EF4-FFF2-40B4-BE49-F238E27FC236}">
                <a16:creationId xmlns:a16="http://schemas.microsoft.com/office/drawing/2014/main" id="{A1BDB895-29BA-4AB7-904A-22B1F4DDA711}"/>
              </a:ext>
            </a:extLst>
          </p:cNvPr>
          <p:cNvPicPr>
            <a:picLocks noChangeAspect="1"/>
          </p:cNvPicPr>
          <p:nvPr/>
        </p:nvPicPr>
        <p:blipFill>
          <a:blip r:embed="rId3"/>
          <a:stretch>
            <a:fillRect/>
          </a:stretch>
        </p:blipFill>
        <p:spPr>
          <a:xfrm>
            <a:off x="8210701" y="690018"/>
            <a:ext cx="923025" cy="923025"/>
          </a:xfrm>
          <a:prstGeom prst="rect">
            <a:avLst/>
          </a:prstGeom>
        </p:spPr>
      </p:pic>
      <p:pic>
        <p:nvPicPr>
          <p:cNvPr id="8" name="Picture 2">
            <a:extLst>
              <a:ext uri="{FF2B5EF4-FFF2-40B4-BE49-F238E27FC236}">
                <a16:creationId xmlns:a16="http://schemas.microsoft.com/office/drawing/2014/main" id="{D6F5AA8F-E9F5-4943-BD05-1E215AC88E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81476" y="2829972"/>
            <a:ext cx="2688030" cy="2997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492F46-62FF-408E-952E-93294842BBF9}"/>
              </a:ext>
            </a:extLst>
          </p:cNvPr>
          <p:cNvSpPr txBox="1"/>
          <p:nvPr/>
        </p:nvSpPr>
        <p:spPr>
          <a:xfrm>
            <a:off x="3411429" y="5251968"/>
            <a:ext cx="3839230" cy="348343"/>
          </a:xfrm>
          <a:prstGeom prst="rect">
            <a:avLst/>
          </a:prstGeom>
        </p:spPr>
        <p:txBody>
          <a:bodyPr wrap="square" lIns="0" tIns="0" rIns="0" bIns="0" numCol="1" spcCol="360000" rtlCol="0" anchor="ctr">
            <a:noAutofit/>
          </a:bodyPr>
          <a:lstStyle/>
          <a:p>
            <a:pPr algn="l">
              <a:lnSpc>
                <a:spcPct val="110000"/>
              </a:lnSpc>
              <a:tabLst/>
            </a:pPr>
            <a:r>
              <a:rPr lang="en-US" sz="1400" dirty="0">
                <a:solidFill>
                  <a:schemeClr val="accent5"/>
                </a:solidFill>
                <a:latin typeface="+mj-lt"/>
                <a:ea typeface="Roboto Condensed Light" panose="02000000000000000000" pitchFamily="2" charset="0"/>
              </a:rPr>
              <a:t>Build the foundations for remote work</a:t>
            </a:r>
          </a:p>
        </p:txBody>
      </p:sp>
      <p:sp>
        <p:nvSpPr>
          <p:cNvPr id="11" name="TextBox 10">
            <a:extLst>
              <a:ext uri="{FF2B5EF4-FFF2-40B4-BE49-F238E27FC236}">
                <a16:creationId xmlns:a16="http://schemas.microsoft.com/office/drawing/2014/main" id="{53BBDEF5-CAD2-404A-BD1D-EA62BC3EB693}"/>
              </a:ext>
            </a:extLst>
          </p:cNvPr>
          <p:cNvSpPr txBox="1"/>
          <p:nvPr/>
        </p:nvSpPr>
        <p:spPr>
          <a:xfrm>
            <a:off x="3411429" y="4578375"/>
            <a:ext cx="3839230" cy="348343"/>
          </a:xfrm>
          <a:prstGeom prst="rect">
            <a:avLst/>
          </a:prstGeom>
        </p:spPr>
        <p:txBody>
          <a:bodyPr wrap="square" lIns="0" tIns="0" rIns="0" bIns="0" numCol="1" spcCol="360000" rtlCol="0" anchor="ctr">
            <a:noAutofit/>
          </a:bodyPr>
          <a:lstStyle/>
          <a:p>
            <a:pPr algn="l">
              <a:lnSpc>
                <a:spcPct val="110000"/>
              </a:lnSpc>
              <a:spcBef>
                <a:spcPts val="1000"/>
              </a:spcBef>
              <a:tabLst/>
            </a:pPr>
            <a:r>
              <a:rPr lang="en-US" sz="1400" dirty="0">
                <a:solidFill>
                  <a:schemeClr val="accent6"/>
                </a:solidFill>
                <a:latin typeface="+mj-lt"/>
                <a:ea typeface="Roboto Condensed Light" panose="02000000000000000000" pitchFamily="2" charset="0"/>
              </a:rPr>
              <a:t>Stop struggling with remote IT operations</a:t>
            </a:r>
          </a:p>
          <a:p>
            <a:pPr algn="l">
              <a:lnSpc>
                <a:spcPct val="110000"/>
              </a:lnSpc>
              <a:spcBef>
                <a:spcPts val="1000"/>
              </a:spcBef>
              <a:tabLst/>
            </a:pPr>
            <a:r>
              <a:rPr lang="en-US" sz="1400" dirty="0">
                <a:solidFill>
                  <a:schemeClr val="accent6"/>
                </a:solidFill>
                <a:latin typeface="+mj-lt"/>
                <a:ea typeface="Roboto Condensed Light" panose="02000000000000000000" pitchFamily="2" charset="0"/>
              </a:rPr>
              <a:t>Start supporting employees’ new normal</a:t>
            </a:r>
          </a:p>
        </p:txBody>
      </p:sp>
      <p:sp>
        <p:nvSpPr>
          <p:cNvPr id="12" name="TextBox 11">
            <a:extLst>
              <a:ext uri="{FF2B5EF4-FFF2-40B4-BE49-F238E27FC236}">
                <a16:creationId xmlns:a16="http://schemas.microsoft.com/office/drawing/2014/main" id="{92CA24B1-AC46-4B67-98A5-DB728B20CA9C}"/>
              </a:ext>
            </a:extLst>
          </p:cNvPr>
          <p:cNvSpPr txBox="1"/>
          <p:nvPr/>
        </p:nvSpPr>
        <p:spPr>
          <a:xfrm>
            <a:off x="3411429" y="3813129"/>
            <a:ext cx="4118530" cy="435427"/>
          </a:xfrm>
          <a:prstGeom prst="rect">
            <a:avLst/>
          </a:prstGeom>
        </p:spPr>
        <p:txBody>
          <a:bodyPr wrap="square" lIns="0" tIns="0" rIns="0" bIns="0" numCol="1" spcCol="360000" rtlCol="0" anchor="ctr">
            <a:noAutofit/>
          </a:bodyPr>
          <a:lstStyle/>
          <a:p>
            <a:pPr algn="l">
              <a:lnSpc>
                <a:spcPct val="110000"/>
              </a:lnSpc>
              <a:spcBef>
                <a:spcPts val="1000"/>
              </a:spcBef>
              <a:tabLst/>
            </a:pPr>
            <a:r>
              <a:rPr lang="en-US" sz="1400" dirty="0">
                <a:solidFill>
                  <a:schemeClr val="accent3">
                    <a:lumMod val="75000"/>
                  </a:schemeClr>
                </a:solidFill>
                <a:latin typeface="+mj-lt"/>
                <a:ea typeface="Roboto Condensed Light" panose="02000000000000000000" pitchFamily="2" charset="0"/>
              </a:rPr>
              <a:t>Proactively improve work-from-anywhere</a:t>
            </a:r>
          </a:p>
        </p:txBody>
      </p:sp>
      <p:sp>
        <p:nvSpPr>
          <p:cNvPr id="13" name="TextBox 12">
            <a:extLst>
              <a:ext uri="{FF2B5EF4-FFF2-40B4-BE49-F238E27FC236}">
                <a16:creationId xmlns:a16="http://schemas.microsoft.com/office/drawing/2014/main" id="{9849526B-3C2F-415E-B540-B53C60E2925E}"/>
              </a:ext>
            </a:extLst>
          </p:cNvPr>
          <p:cNvSpPr txBox="1"/>
          <p:nvPr/>
        </p:nvSpPr>
        <p:spPr>
          <a:xfrm>
            <a:off x="3411429" y="3377702"/>
            <a:ext cx="4118530" cy="435427"/>
          </a:xfrm>
          <a:prstGeom prst="rect">
            <a:avLst/>
          </a:prstGeom>
        </p:spPr>
        <p:txBody>
          <a:bodyPr wrap="square" lIns="0" tIns="0" rIns="0" bIns="0" numCol="1" spcCol="360000" rtlCol="0" anchor="ctr">
            <a:noAutofit/>
          </a:bodyPr>
          <a:lstStyle/>
          <a:p>
            <a:pPr algn="l">
              <a:lnSpc>
                <a:spcPct val="110000"/>
              </a:lnSpc>
              <a:spcBef>
                <a:spcPts val="1000"/>
              </a:spcBef>
              <a:tabLst/>
            </a:pPr>
            <a:r>
              <a:rPr lang="en-US" sz="1400" dirty="0">
                <a:solidFill>
                  <a:schemeClr val="accent1"/>
                </a:solidFill>
                <a:latin typeface="+mj-lt"/>
                <a:ea typeface="Roboto Condensed Light" panose="02000000000000000000" pitchFamily="2" charset="0"/>
              </a:rPr>
              <a:t>Prepare IT for the next normal</a:t>
            </a:r>
          </a:p>
        </p:txBody>
      </p:sp>
      <p:sp>
        <p:nvSpPr>
          <p:cNvPr id="14" name="TextBox 13">
            <a:extLst>
              <a:ext uri="{FF2B5EF4-FFF2-40B4-BE49-F238E27FC236}">
                <a16:creationId xmlns:a16="http://schemas.microsoft.com/office/drawing/2014/main" id="{0FDCB203-0C7D-4502-A100-C52539338A45}"/>
              </a:ext>
            </a:extLst>
          </p:cNvPr>
          <p:cNvSpPr txBox="1"/>
          <p:nvPr/>
        </p:nvSpPr>
        <p:spPr>
          <a:xfrm>
            <a:off x="3411429" y="2915042"/>
            <a:ext cx="4118530" cy="435427"/>
          </a:xfrm>
          <a:prstGeom prst="rect">
            <a:avLst/>
          </a:prstGeom>
        </p:spPr>
        <p:txBody>
          <a:bodyPr wrap="square" lIns="0" tIns="0" rIns="0" bIns="0" numCol="1" spcCol="360000" rtlCol="0" anchor="ctr">
            <a:noAutofit/>
          </a:bodyPr>
          <a:lstStyle/>
          <a:p>
            <a:pPr algn="l">
              <a:lnSpc>
                <a:spcPct val="110000"/>
              </a:lnSpc>
              <a:spcBef>
                <a:spcPts val="1000"/>
              </a:spcBef>
              <a:tabLst/>
            </a:pPr>
            <a:r>
              <a:rPr lang="en-US" sz="1400" dirty="0">
                <a:solidFill>
                  <a:schemeClr val="accent4"/>
                </a:solidFill>
                <a:latin typeface="+mj-lt"/>
                <a:ea typeface="Roboto Condensed Light" panose="02000000000000000000" pitchFamily="2" charset="0"/>
              </a:rPr>
              <a:t>Prepare the enterprise for the next normal</a:t>
            </a:r>
          </a:p>
        </p:txBody>
      </p:sp>
      <p:grpSp>
        <p:nvGrpSpPr>
          <p:cNvPr id="16" name="Group 15">
            <a:extLst>
              <a:ext uri="{FF2B5EF4-FFF2-40B4-BE49-F238E27FC236}">
                <a16:creationId xmlns:a16="http://schemas.microsoft.com/office/drawing/2014/main" id="{8516A359-C312-4D31-B2A1-9FADB15621B1}"/>
              </a:ext>
            </a:extLst>
          </p:cNvPr>
          <p:cNvGrpSpPr/>
          <p:nvPr/>
        </p:nvGrpSpPr>
        <p:grpSpPr>
          <a:xfrm>
            <a:off x="377918" y="6121308"/>
            <a:ext cx="5143994" cy="468000"/>
            <a:chOff x="2179926" y="2709431"/>
            <a:chExt cx="5143994" cy="468000"/>
          </a:xfrm>
        </p:grpSpPr>
        <p:grpSp>
          <p:nvGrpSpPr>
            <p:cNvPr id="17" name="Group 16">
              <a:extLst>
                <a:ext uri="{FF2B5EF4-FFF2-40B4-BE49-F238E27FC236}">
                  <a16:creationId xmlns:a16="http://schemas.microsoft.com/office/drawing/2014/main" id="{C9A992CD-432E-486F-982A-68B94E5B7807}"/>
                </a:ext>
              </a:extLst>
            </p:cNvPr>
            <p:cNvGrpSpPr/>
            <p:nvPr/>
          </p:nvGrpSpPr>
          <p:grpSpPr>
            <a:xfrm>
              <a:off x="2179926" y="2709431"/>
              <a:ext cx="5143994" cy="468000"/>
              <a:chOff x="2179926" y="2709431"/>
              <a:chExt cx="5143994" cy="468000"/>
            </a:xfrm>
          </p:grpSpPr>
          <p:sp>
            <p:nvSpPr>
              <p:cNvPr id="19" name="Rectangle 18">
                <a:hlinkClick r:id="rId5"/>
                <a:extLst>
                  <a:ext uri="{FF2B5EF4-FFF2-40B4-BE49-F238E27FC236}">
                    <a16:creationId xmlns:a16="http://schemas.microsoft.com/office/drawing/2014/main" id="{CB89CA0E-EAD9-4933-9D49-E1590A03D66B}"/>
                  </a:ext>
                </a:extLst>
              </p:cNvPr>
              <p:cNvSpPr/>
              <p:nvPr/>
            </p:nvSpPr>
            <p:spPr>
              <a:xfrm>
                <a:off x="2649126" y="2709431"/>
                <a:ext cx="4674794" cy="46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19456" rIns="219456" rtlCol="0" anchor="ctr"/>
              <a:lstStyle/>
              <a:p>
                <a:r>
                  <a:rPr lang="en-US" sz="1200" dirty="0">
                    <a:solidFill>
                      <a:schemeClr val="bg1"/>
                    </a:solidFill>
                    <a:latin typeface="Exo" panose="02000503000000000000" pitchFamily="2" charset="77"/>
                  </a:rPr>
                  <a:t>Download the </a:t>
                </a:r>
                <a:r>
                  <a:rPr lang="en-US" sz="1200" i="1" dirty="0">
                    <a:solidFill>
                      <a:schemeClr val="bg1"/>
                    </a:solidFill>
                    <a:latin typeface="Exo" panose="02000503000000000000" pitchFamily="2" charset="77"/>
                  </a:rPr>
                  <a:t>Work-From-Anywhere Capability Assessment </a:t>
                </a:r>
                <a:r>
                  <a:rPr lang="en-US" sz="1200" dirty="0">
                    <a:solidFill>
                      <a:schemeClr val="bg1"/>
                    </a:solidFill>
                    <a:latin typeface="Exo" panose="02000503000000000000" pitchFamily="2" charset="77"/>
                  </a:rPr>
                  <a:t>to Identify where you are starting your climb</a:t>
                </a:r>
              </a:p>
            </p:txBody>
          </p:sp>
          <p:sp>
            <p:nvSpPr>
              <p:cNvPr id="20" name="Rectangle 19">
                <a:extLst>
                  <a:ext uri="{FF2B5EF4-FFF2-40B4-BE49-F238E27FC236}">
                    <a16:creationId xmlns:a16="http://schemas.microsoft.com/office/drawing/2014/main" id="{4CC118CB-F5AF-4BDA-847B-EBA4F1161405}"/>
                  </a:ext>
                </a:extLst>
              </p:cNvPr>
              <p:cNvSpPr>
                <a:spLocks noChangeAspect="1"/>
              </p:cNvSpPr>
              <p:nvPr/>
            </p:nvSpPr>
            <p:spPr>
              <a:xfrm>
                <a:off x="2179926" y="2709431"/>
                <a:ext cx="468000" cy="468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Exo" panose="02000503000000000000" pitchFamily="2" charset="77"/>
                </a:endParaRPr>
              </a:p>
            </p:txBody>
          </p:sp>
        </p:grpSp>
        <p:pic>
          <p:nvPicPr>
            <p:cNvPr id="18" name="Picture 17">
              <a:extLst>
                <a:ext uri="{FF2B5EF4-FFF2-40B4-BE49-F238E27FC236}">
                  <a16:creationId xmlns:a16="http://schemas.microsoft.com/office/drawing/2014/main" id="{E16FB353-0313-47CB-9FCB-D554A641BB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283485" y="2813700"/>
              <a:ext cx="260883" cy="260884"/>
            </a:xfrm>
            <a:prstGeom prst="rect">
              <a:avLst/>
            </a:prstGeom>
          </p:spPr>
        </p:pic>
      </p:grpSp>
    </p:spTree>
    <p:extLst>
      <p:ext uri="{BB962C8B-B14F-4D97-AF65-F5344CB8AC3E}">
        <p14:creationId xmlns:p14="http://schemas.microsoft.com/office/powerpoint/2010/main" val="15572011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Info-Tech Template">
      <a:majorFont>
        <a:latin typeface="Montserrat"/>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3102</Words>
  <Application>Microsoft Office PowerPoint</Application>
  <PresentationFormat>Custom</PresentationFormat>
  <Paragraphs>281</Paragraphs>
  <Slides>20</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Calibri</vt:lpstr>
      <vt:lpstr>Roboto</vt:lpstr>
      <vt:lpstr>Roboto Condensed Light</vt:lpstr>
      <vt:lpstr>Montserrat Medium</vt:lpstr>
      <vt:lpstr>Montserrat</vt:lpstr>
      <vt:lpstr>Exo</vt:lpstr>
      <vt:lpstr>Montserrat SemiBold</vt:lpstr>
      <vt:lpstr>Montserrat Light</vt:lpstr>
      <vt:lpstr>Arial</vt:lpstr>
      <vt:lpstr>Exo Light</vt:lpstr>
      <vt:lpstr>FronCovers-Dark</vt:lpstr>
      <vt:lpstr>BackCovers&amp;Dividers-Dark</vt:lpstr>
      <vt:lpstr>Slide-Generic</vt:lpstr>
      <vt:lpstr>PowerPoint Presentation</vt:lpstr>
      <vt:lpstr>Analyst Perspective</vt:lpstr>
      <vt:lpstr>Executive Summary</vt:lpstr>
      <vt:lpstr>Your Challenge</vt:lpstr>
      <vt:lpstr>Rebuild trust in IT with a work-from-anywhere strategy</vt:lpstr>
      <vt:lpstr>Traditional IT infrastructure and operations weren’t built for work-from-anywhere</vt:lpstr>
      <vt:lpstr>IT Infrastructure &amp; Operations cannot risk negatively impacting employee engagement</vt:lpstr>
      <vt:lpstr>Enable work-from-anywhere</vt:lpstr>
      <vt:lpstr>Info-Tech’s approach</vt:lpstr>
      <vt:lpstr>PowerPoint Presentation</vt:lpstr>
      <vt:lpstr>Start by defining a vision and value propositions for work-from-anywhere</vt:lpstr>
      <vt:lpstr>Identify where you’re starting from</vt:lpstr>
      <vt:lpstr>Use this blueprint to go deeper with your work-from-anywhere strategy</vt:lpstr>
      <vt:lpstr>Info-Tech’s methodology for improving how IT Infra &amp; Ops supports work-from-anywhere</vt:lpstr>
      <vt:lpstr>Insight summary</vt:lpstr>
      <vt:lpstr>Blueprint benefits </vt:lpstr>
      <vt:lpstr>Measure the value of this blueprint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2021-03-17T21:49:49Z</dcterms:created>
  <dcterms:modified xsi:type="dcterms:W3CDTF">2021-03-17T21:51:28Z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2021-03-17T21:51:02Z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71a8dffa-1557-4da7-833d-c7fa40adfff9</vt:lpwstr>
  </property>
  <property fmtid="{D5CDD505-2E9C-101B-9397-08002B2CF9AE}" pid="8" name="MSIP_Label_7d24214e-5322-4789-8422-cbe411bc3a74_ContentBits">
    <vt:lpwstr>0</vt:lpwstr>
  </property>
</Properties>
</file>