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667" r:id="rId2"/>
  </p:sldMasterIdLst>
  <p:notesMasterIdLst>
    <p:notesMasterId r:id="rId19"/>
  </p:notesMasterIdLst>
  <p:handoutMasterIdLst>
    <p:handoutMasterId r:id="rId20"/>
  </p:handoutMasterIdLst>
  <p:sldIdLst>
    <p:sldId id="438" r:id="rId3"/>
    <p:sldId id="1241" r:id="rId4"/>
    <p:sldId id="312" r:id="rId5"/>
    <p:sldId id="554" r:id="rId6"/>
    <p:sldId id="556" r:id="rId7"/>
    <p:sldId id="1243" r:id="rId8"/>
    <p:sldId id="562" r:id="rId9"/>
    <p:sldId id="4298" r:id="rId10"/>
    <p:sldId id="563" r:id="rId11"/>
    <p:sldId id="1244" r:id="rId12"/>
    <p:sldId id="539" r:id="rId13"/>
    <p:sldId id="541" r:id="rId14"/>
    <p:sldId id="1240" r:id="rId15"/>
    <p:sldId id="317" r:id="rId16"/>
    <p:sldId id="356" r:id="rId17"/>
    <p:sldId id="430" r:id="rId18"/>
  </p:sldIdLst>
  <p:sldSz cx="12193588" cy="6858000"/>
  <p:notesSz cx="11309350" cy="20104100"/>
  <p:embeddedFontLst>
    <p:embeddedFont>
      <p:font typeface="Calibri" panose="020F0502020204030204" pitchFamily="34" charset="0"/>
      <p:regular r:id="rId21"/>
      <p:bold r:id="rId22"/>
      <p:italic r:id="rId23"/>
      <p:boldItalic r:id="rId24"/>
    </p:embeddedFont>
    <p:embeddedFont>
      <p:font typeface="Exo" panose="020B0604020202020204" charset="0"/>
      <p:regular r:id="rId25"/>
      <p:bold r:id="rId26"/>
      <p:italic r:id="rId27"/>
      <p:boldItalic r:id="rId28"/>
    </p:embeddedFont>
    <p:embeddedFont>
      <p:font typeface="Exo Light" panose="020B0604020202020204" charset="0"/>
      <p:regular r:id="rId29"/>
      <p:italic r:id="rId30"/>
    </p:embeddedFont>
    <p:embeddedFont>
      <p:font typeface="Montserrat" panose="020B0604020202020204" charset="0"/>
      <p:regular r:id="rId31"/>
      <p:bold r:id="rId32"/>
      <p:italic r:id="rId33"/>
      <p:boldItalic r:id="rId34"/>
    </p:embeddedFont>
    <p:embeddedFont>
      <p:font typeface="Montserrat Medium" panose="020B0604020202020204" charset="0"/>
      <p:regular r:id="rId35"/>
      <p:bold r:id="rId36"/>
      <p:italic r:id="rId37"/>
    </p:embeddedFont>
    <p:embeddedFont>
      <p:font typeface="Montserrat SemiBold" panose="020B0604020202020204" charset="0"/>
      <p:regular r:id="rId38"/>
      <p:bold r:id="rId39"/>
      <p:italic r:id="rId40"/>
      <p:boldItalic r:id="rId41"/>
    </p:embeddedFont>
    <p:embeddedFont>
      <p:font typeface="Roboto" panose="020B0604020202020204" charset="0"/>
      <p:regular r:id="rId42"/>
      <p:bold r:id="rId43"/>
      <p:italic r:id="rId44"/>
      <p:boldItalic r:id="rId45"/>
    </p:embeddedFont>
    <p:embeddedFont>
      <p:font typeface="Roboto Condensed Light" panose="020B0604020202020204" charset="0"/>
      <p:regular r:id="rId46"/>
      <p:italic r:id="rId47"/>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id="{A311DB59-13B4-49E4-B48F-D68BC3E5D795}">
          <p14:sldIdLst>
            <p14:sldId id="438"/>
            <p14:sldId id="1241"/>
            <p14:sldId id="312"/>
            <p14:sldId id="554"/>
            <p14:sldId id="556"/>
            <p14:sldId id="1243"/>
            <p14:sldId id="562"/>
            <p14:sldId id="4298"/>
            <p14:sldId id="563"/>
            <p14:sldId id="1244"/>
            <p14:sldId id="539"/>
            <p14:sldId id="541"/>
            <p14:sldId id="1240"/>
            <p14:sldId id="317"/>
            <p14:sldId id="356"/>
          </p14:sldIdLst>
        </p14:section>
        <p14:section name="Conclusion" id="{45D9E76F-49ED-461E-BF81-E80DCC076D3B}">
          <p14:sldIdLst>
            <p14:sldId id="430"/>
          </p14:sldIdLst>
        </p14:section>
      </p14:sectionLst>
    </p:ex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0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94949"/>
    <a:srgbClr val="F17926"/>
    <a:srgbClr val="7F7F7F"/>
    <a:srgbClr val="2576B7"/>
    <a:srgbClr val="8D8D8D"/>
    <a:srgbClr val="4A4A4A"/>
    <a:srgbClr val="F17A26"/>
    <a:srgbClr val="5E3290"/>
    <a:srgbClr val="299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814" autoAdjust="0"/>
    <p:restoredTop sz="96122" autoAdjust="0"/>
  </p:normalViewPr>
  <p:slideViewPr>
    <p:cSldViewPr snapToGrid="0">
      <p:cViewPr varScale="1">
        <p:scale>
          <a:sx n="114" d="100"/>
          <a:sy n="114" d="100"/>
        </p:scale>
        <p:origin x="1212" y="102"/>
      </p:cViewPr>
      <p:guideLst>
        <p:guide orient="horz" pos="3792"/>
        <p:guide pos="3817"/>
      </p:guideLst>
    </p:cSldViewPr>
  </p:slideViewPr>
  <p:notesTextViewPr>
    <p:cViewPr>
      <p:scale>
        <a:sx n="1" d="1"/>
        <a:sy n="1" d="1"/>
      </p:scale>
      <p:origin x="0" y="0"/>
    </p:cViewPr>
  </p:notesTextViewPr>
  <p:sorterViewPr>
    <p:cViewPr>
      <p:scale>
        <a:sx n="100" d="100"/>
        <a:sy n="100" d="100"/>
      </p:scale>
      <p:origin x="0" y="-2796"/>
    </p:cViewPr>
  </p:sorterViewPr>
  <p:notesViewPr>
    <p:cSldViewPr snapToGrid="0">
      <p:cViewPr>
        <p:scale>
          <a:sx n="1" d="2"/>
          <a:sy n="1" d="2"/>
        </p:scale>
        <p:origin x="3930" y="-6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9.fntdata"/><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handoutMaster" Target="handoutMasters/handout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Ransomware by Industry</c:v>
                </c:pt>
              </c:strCache>
            </c:strRef>
          </c:tx>
          <c:dPt>
            <c:idx val="0"/>
            <c:bubble3D val="0"/>
            <c:spPr>
              <a:solidFill>
                <a:srgbClr val="192B39"/>
              </a:solidFill>
              <a:ln w="19050">
                <a:solidFill>
                  <a:schemeClr val="lt1"/>
                </a:solidFill>
              </a:ln>
              <a:effectLst/>
            </c:spPr>
            <c:extLst>
              <c:ext xmlns:c16="http://schemas.microsoft.com/office/drawing/2014/chart" uri="{C3380CC4-5D6E-409C-BE32-E72D297353CC}">
                <c16:uniqueId val="{00000001-00E4-499C-9B82-B344F7F0268A}"/>
              </c:ext>
            </c:extLst>
          </c:dPt>
          <c:dPt>
            <c:idx val="1"/>
            <c:bubble3D val="0"/>
            <c:spPr>
              <a:solidFill>
                <a:srgbClr val="21394C"/>
              </a:solidFill>
              <a:ln w="19050">
                <a:solidFill>
                  <a:schemeClr val="lt1"/>
                </a:solidFill>
              </a:ln>
              <a:effectLst/>
            </c:spPr>
            <c:extLst>
              <c:ext xmlns:c16="http://schemas.microsoft.com/office/drawing/2014/chart" uri="{C3380CC4-5D6E-409C-BE32-E72D297353CC}">
                <c16:uniqueId val="{00000003-00E4-499C-9B82-B344F7F0268A}"/>
              </c:ext>
            </c:extLst>
          </c:dPt>
          <c:dPt>
            <c:idx val="2"/>
            <c:bubble3D val="0"/>
            <c:spPr>
              <a:solidFill>
                <a:srgbClr val="29475F"/>
              </a:solidFill>
              <a:ln w="19050">
                <a:solidFill>
                  <a:schemeClr val="lt1"/>
                </a:solidFill>
              </a:ln>
              <a:effectLst/>
            </c:spPr>
            <c:extLst>
              <c:ext xmlns:c16="http://schemas.microsoft.com/office/drawing/2014/chart" uri="{C3380CC4-5D6E-409C-BE32-E72D297353CC}">
                <c16:uniqueId val="{00000005-00E4-499C-9B82-B344F7F0268A}"/>
              </c:ext>
            </c:extLst>
          </c:dPt>
          <c:dPt>
            <c:idx val="3"/>
            <c:bubble3D val="0"/>
            <c:spPr>
              <a:solidFill>
                <a:srgbClr val="546C7F"/>
              </a:solidFill>
              <a:ln w="19050">
                <a:solidFill>
                  <a:schemeClr val="lt1"/>
                </a:solidFill>
              </a:ln>
              <a:effectLst/>
            </c:spPr>
            <c:extLst>
              <c:ext xmlns:c16="http://schemas.microsoft.com/office/drawing/2014/chart" uri="{C3380CC4-5D6E-409C-BE32-E72D297353CC}">
                <c16:uniqueId val="{00000007-00E4-499C-9B82-B344F7F0268A}"/>
              </c:ext>
            </c:extLst>
          </c:dPt>
          <c:dPt>
            <c:idx val="4"/>
            <c:bubble3D val="0"/>
            <c:spPr>
              <a:solidFill>
                <a:srgbClr val="7F919F"/>
              </a:solidFill>
              <a:ln w="19050">
                <a:solidFill>
                  <a:schemeClr val="lt1"/>
                </a:solidFill>
              </a:ln>
              <a:effectLst/>
            </c:spPr>
            <c:extLst>
              <c:ext xmlns:c16="http://schemas.microsoft.com/office/drawing/2014/chart" uri="{C3380CC4-5D6E-409C-BE32-E72D297353CC}">
                <c16:uniqueId val="{00000009-00E4-499C-9B82-B344F7F0268A}"/>
              </c:ext>
            </c:extLst>
          </c:dPt>
          <c:dPt>
            <c:idx val="5"/>
            <c:bubble3D val="0"/>
            <c:spPr>
              <a:solidFill>
                <a:srgbClr val="825800"/>
              </a:solidFill>
              <a:ln w="19050">
                <a:solidFill>
                  <a:schemeClr val="lt1"/>
                </a:solidFill>
              </a:ln>
              <a:effectLst/>
            </c:spPr>
            <c:extLst>
              <c:ext xmlns:c16="http://schemas.microsoft.com/office/drawing/2014/chart" uri="{C3380CC4-5D6E-409C-BE32-E72D297353CC}">
                <c16:uniqueId val="{0000000B-00E4-499C-9B82-B344F7F0268A}"/>
              </c:ext>
            </c:extLst>
          </c:dPt>
          <c:dPt>
            <c:idx val="6"/>
            <c:bubble3D val="0"/>
            <c:spPr>
              <a:solidFill>
                <a:srgbClr val="AE7B00"/>
              </a:solidFill>
              <a:ln w="19050">
                <a:solidFill>
                  <a:schemeClr val="lt1"/>
                </a:solidFill>
              </a:ln>
              <a:effectLst/>
            </c:spPr>
            <c:extLst>
              <c:ext xmlns:c16="http://schemas.microsoft.com/office/drawing/2014/chart" uri="{C3380CC4-5D6E-409C-BE32-E72D297353CC}">
                <c16:uniqueId val="{0000000D-00E4-499C-9B82-B344F7F0268A}"/>
              </c:ext>
            </c:extLst>
          </c:dPt>
          <c:dPt>
            <c:idx val="7"/>
            <c:bubble3D val="0"/>
            <c:spPr>
              <a:solidFill>
                <a:srgbClr val="D9A210"/>
              </a:solidFill>
              <a:ln w="19050">
                <a:solidFill>
                  <a:schemeClr val="lt1"/>
                </a:solidFill>
              </a:ln>
              <a:effectLst/>
            </c:spPr>
            <c:extLst>
              <c:ext xmlns:c16="http://schemas.microsoft.com/office/drawing/2014/chart" uri="{C3380CC4-5D6E-409C-BE32-E72D297353CC}">
                <c16:uniqueId val="{0000000F-00E4-499C-9B82-B344F7F0268A}"/>
              </c:ext>
            </c:extLst>
          </c:dPt>
          <c:dPt>
            <c:idx val="8"/>
            <c:bubble3D val="0"/>
            <c:spPr>
              <a:solidFill>
                <a:srgbClr val="E1B500"/>
              </a:solidFill>
              <a:ln w="19050">
                <a:solidFill>
                  <a:schemeClr val="lt1"/>
                </a:solidFill>
              </a:ln>
              <a:effectLst/>
            </c:spPr>
            <c:extLst>
              <c:ext xmlns:c16="http://schemas.microsoft.com/office/drawing/2014/chart" uri="{C3380CC4-5D6E-409C-BE32-E72D297353CC}">
                <c16:uniqueId val="{00000011-00E4-499C-9B82-B344F7F0268A}"/>
              </c:ext>
            </c:extLst>
          </c:dPt>
          <c:dPt>
            <c:idx val="9"/>
            <c:bubble3D val="0"/>
            <c:spPr>
              <a:solidFill>
                <a:srgbClr val="E8C770"/>
              </a:solidFill>
              <a:ln w="19050">
                <a:solidFill>
                  <a:schemeClr val="lt1"/>
                </a:solidFill>
              </a:ln>
              <a:effectLst/>
            </c:spPr>
            <c:extLst>
              <c:ext xmlns:c16="http://schemas.microsoft.com/office/drawing/2014/chart" uri="{C3380CC4-5D6E-409C-BE32-E72D297353CC}">
                <c16:uniqueId val="{00000013-00E4-499C-9B82-B344F7F0268A}"/>
              </c:ext>
            </c:extLst>
          </c:dPt>
          <c:dPt>
            <c:idx val="10"/>
            <c:bubble3D val="0"/>
            <c:spPr>
              <a:solidFill>
                <a:srgbClr val="2576B7"/>
              </a:solidFill>
              <a:ln w="19050">
                <a:solidFill>
                  <a:schemeClr val="lt1"/>
                </a:solidFill>
              </a:ln>
              <a:effectLst/>
            </c:spPr>
            <c:extLst>
              <c:ext xmlns:c16="http://schemas.microsoft.com/office/drawing/2014/chart" uri="{C3380CC4-5D6E-409C-BE32-E72D297353CC}">
                <c16:uniqueId val="{00000015-00E4-499C-9B82-B344F7F0268A}"/>
              </c:ext>
            </c:extLst>
          </c:dPt>
          <c:dPt>
            <c:idx val="11"/>
            <c:bubble3D val="0"/>
            <c:spPr>
              <a:solidFill>
                <a:srgbClr val="5191C5"/>
              </a:solidFill>
              <a:ln w="19050">
                <a:solidFill>
                  <a:schemeClr val="lt1"/>
                </a:solidFill>
              </a:ln>
              <a:effectLst/>
            </c:spPr>
            <c:extLst>
              <c:ext xmlns:c16="http://schemas.microsoft.com/office/drawing/2014/chart" uri="{C3380CC4-5D6E-409C-BE32-E72D297353CC}">
                <c16:uniqueId val="{00000017-00E4-499C-9B82-B344F7F0268A}"/>
              </c:ext>
            </c:extLst>
          </c:dPt>
          <c:dPt>
            <c:idx val="12"/>
            <c:bubble3D val="0"/>
            <c:spPr>
              <a:solidFill>
                <a:srgbClr val="7CADD4"/>
              </a:solidFill>
              <a:ln w="19050">
                <a:solidFill>
                  <a:schemeClr val="lt1"/>
                </a:solidFill>
              </a:ln>
              <a:effectLst/>
            </c:spPr>
            <c:extLst>
              <c:ext xmlns:c16="http://schemas.microsoft.com/office/drawing/2014/chart" uri="{C3380CC4-5D6E-409C-BE32-E72D297353CC}">
                <c16:uniqueId val="{00000019-00E4-499C-9B82-B344F7F0268A}"/>
              </c:ext>
            </c:extLst>
          </c:dPt>
          <c:dPt>
            <c:idx val="13"/>
            <c:bubble3D val="0"/>
            <c:spPr>
              <a:solidFill>
                <a:srgbClr val="5A7D5C"/>
              </a:solidFill>
              <a:ln w="19050">
                <a:solidFill>
                  <a:schemeClr val="lt1"/>
                </a:solidFill>
              </a:ln>
              <a:effectLst/>
            </c:spPr>
            <c:extLst>
              <c:ext xmlns:c16="http://schemas.microsoft.com/office/drawing/2014/chart" uri="{C3380CC4-5D6E-409C-BE32-E72D297353CC}">
                <c16:uniqueId val="{0000001B-00E4-499C-9B82-B344F7F0268A}"/>
              </c:ext>
            </c:extLst>
          </c:dPt>
          <c:dLbls>
            <c:dLbl>
              <c:idx val="0"/>
              <c:tx>
                <c:rich>
                  <a:bodyPr/>
                  <a:lstStyle/>
                  <a:p>
                    <a:fld id="{1063EB0F-0484-4C06-A886-23A383997C89}" type="PERCENTAGE">
                      <a:rPr lang="en-US" smtClean="0">
                        <a:solidFill>
                          <a:schemeClr val="bg2"/>
                        </a:solidFill>
                      </a:rPr>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E4-499C-9B82-B344F7F0268A}"/>
                </c:ext>
              </c:extLst>
            </c:dLbl>
            <c:dLbl>
              <c:idx val="1"/>
              <c:tx>
                <c:rich>
                  <a:bodyPr/>
                  <a:lstStyle/>
                  <a:p>
                    <a:fld id="{F41C863A-A3AE-471F-9A61-A19F4BB0ABC6}" type="PERCENTAGE">
                      <a:rPr lang="en-US" smtClean="0">
                        <a:solidFill>
                          <a:schemeClr val="bg2"/>
                        </a:solidFill>
                      </a:rPr>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0E4-499C-9B82-B344F7F0268A}"/>
                </c:ext>
              </c:extLst>
            </c:dLbl>
            <c:dLbl>
              <c:idx val="2"/>
              <c:tx>
                <c:rich>
                  <a:bodyPr/>
                  <a:lstStyle/>
                  <a:p>
                    <a:fld id="{D5F43CE9-F1BD-48D0-98AD-FDE5E9AE5096}" type="PERCENTAGE">
                      <a:rPr lang="en-US" smtClean="0">
                        <a:solidFill>
                          <a:schemeClr val="bg2"/>
                        </a:solidFill>
                      </a:rPr>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0E4-499C-9B82-B344F7F0268A}"/>
                </c:ext>
              </c:extLst>
            </c:dLbl>
            <c:dLbl>
              <c:idx val="3"/>
              <c:tx>
                <c:rich>
                  <a:bodyPr/>
                  <a:lstStyle/>
                  <a:p>
                    <a:fld id="{B5D4E02E-9145-4E25-A29D-D6383FD5DD6B}" type="PERCENTAGE">
                      <a:rPr lang="en-US" smtClean="0">
                        <a:solidFill>
                          <a:schemeClr val="bg1"/>
                        </a:solidFill>
                      </a:rPr>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0E4-499C-9B82-B344F7F0268A}"/>
                </c:ext>
              </c:extLst>
            </c:dLbl>
            <c:dLbl>
              <c:idx val="4"/>
              <c:tx>
                <c:rich>
                  <a:bodyPr/>
                  <a:lstStyle/>
                  <a:p>
                    <a:fld id="{07CE76B3-EB1A-4C3D-9581-787CC46CA5D7}" type="PERCENTAGE">
                      <a:rPr lang="en-US" smtClean="0">
                        <a:solidFill>
                          <a:schemeClr val="tx1"/>
                        </a:solidFill>
                      </a:rPr>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0E4-499C-9B82-B344F7F0268A}"/>
                </c:ext>
              </c:extLst>
            </c:dLbl>
            <c:dLbl>
              <c:idx val="5"/>
              <c:tx>
                <c:rich>
                  <a:bodyPr/>
                  <a:lstStyle/>
                  <a:p>
                    <a:fld id="{B5F4A49E-C162-4DA0-B115-6EC2127CCA85}" type="PERCENTAGE">
                      <a:rPr lang="en-US" smtClean="0">
                        <a:solidFill>
                          <a:schemeClr val="bg2"/>
                        </a:solidFill>
                      </a:rPr>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0E4-499C-9B82-B344F7F0268A}"/>
                </c:ext>
              </c:extLst>
            </c:dLbl>
            <c:dLbl>
              <c:idx val="6"/>
              <c:tx>
                <c:rich>
                  <a:bodyPr/>
                  <a:lstStyle/>
                  <a:p>
                    <a:fld id="{27C35FD6-C4E3-4116-850A-C5CA4E20D1DF}" type="VALUE">
                      <a:rPr lang="en-US">
                        <a:solidFill>
                          <a:schemeClr val="bg2"/>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0E4-499C-9B82-B344F7F0268A}"/>
                </c:ext>
              </c:extLst>
            </c:dLbl>
            <c:dLbl>
              <c:idx val="7"/>
              <c:tx>
                <c:rich>
                  <a:bodyPr/>
                  <a:lstStyle/>
                  <a:p>
                    <a:fld id="{98EF2F0E-EEE5-45FE-89D2-327B6F2B6572}" type="PERCENTAGE">
                      <a:rPr lang="en-US" smtClean="0">
                        <a:solidFill>
                          <a:schemeClr val="bg1"/>
                        </a:solidFill>
                      </a:rPr>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0E4-499C-9B82-B344F7F0268A}"/>
                </c:ext>
              </c:extLst>
            </c:dLbl>
            <c:dLbl>
              <c:idx val="8"/>
              <c:tx>
                <c:rich>
                  <a:bodyPr/>
                  <a:lstStyle/>
                  <a:p>
                    <a:fld id="{888DAB1F-426A-4865-95C4-40FF113CFB14}" type="PERCENTAGE">
                      <a:rPr lang="en-US" smtClean="0">
                        <a:solidFill>
                          <a:schemeClr val="tx1"/>
                        </a:solidFill>
                      </a:rPr>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0E4-499C-9B82-B344F7F0268A}"/>
                </c:ext>
              </c:extLst>
            </c:dLbl>
            <c:dLbl>
              <c:idx val="9"/>
              <c:tx>
                <c:rich>
                  <a:bodyPr/>
                  <a:lstStyle/>
                  <a:p>
                    <a:fld id="{EF91DD4A-1499-4B2A-AB50-83F90A98F6B2}" type="PERCENTAGE">
                      <a:rPr lang="en-US" smtClean="0">
                        <a:solidFill>
                          <a:schemeClr val="tx1"/>
                        </a:solidFill>
                      </a:rPr>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00E4-499C-9B82-B344F7F0268A}"/>
                </c:ext>
              </c:extLst>
            </c:dLbl>
            <c:dLbl>
              <c:idx val="10"/>
              <c:tx>
                <c:rich>
                  <a:bodyPr/>
                  <a:lstStyle/>
                  <a:p>
                    <a:fld id="{50ECEC2A-DEE1-4FA2-B40D-7E498ACC4935}" type="PERCENTAGE">
                      <a:rPr lang="en-US" smtClean="0">
                        <a:solidFill>
                          <a:schemeClr val="tx1"/>
                        </a:solidFill>
                      </a:rPr>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0E4-499C-9B82-B344F7F0268A}"/>
                </c:ext>
              </c:extLst>
            </c:dLbl>
            <c:dLbl>
              <c:idx val="11"/>
              <c:tx>
                <c:rich>
                  <a:bodyPr/>
                  <a:lstStyle/>
                  <a:p>
                    <a:fld id="{08087BD8-3138-45D2-AB93-D2E68CB2F615}" type="PERCENTAGE">
                      <a:rPr lang="en-US" smtClean="0">
                        <a:solidFill>
                          <a:schemeClr val="tx1"/>
                        </a:solidFill>
                      </a:rPr>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00E4-499C-9B82-B344F7F0268A}"/>
                </c:ext>
              </c:extLst>
            </c:dLbl>
            <c:dLbl>
              <c:idx val="12"/>
              <c:tx>
                <c:rich>
                  <a:bodyPr/>
                  <a:lstStyle/>
                  <a:p>
                    <a:fld id="{4DF6954E-6399-4361-8B13-886B68714C30}" type="PERCENTAGE">
                      <a:rPr lang="en-US" smtClean="0">
                        <a:solidFill>
                          <a:schemeClr val="tx1"/>
                        </a:solidFill>
                      </a:rPr>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00E4-499C-9B82-B344F7F0268A}"/>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Government</c:v>
                </c:pt>
                <c:pt idx="1">
                  <c:v>Manufacturing</c:v>
                </c:pt>
                <c:pt idx="2">
                  <c:v>Professional Services</c:v>
                </c:pt>
                <c:pt idx="3">
                  <c:v>Education</c:v>
                </c:pt>
                <c:pt idx="4">
                  <c:v>Healthcare</c:v>
                </c:pt>
                <c:pt idx="5">
                  <c:v>Technology (includes MSPs)</c:v>
                </c:pt>
                <c:pt idx="6">
                  <c:v>Logistics</c:v>
                </c:pt>
                <c:pt idx="7">
                  <c:v>Utilities</c:v>
                </c:pt>
                <c:pt idx="8">
                  <c:v>Retail</c:v>
                </c:pt>
                <c:pt idx="9">
                  <c:v>Other</c:v>
                </c:pt>
              </c:strCache>
            </c:strRef>
          </c:cat>
          <c:val>
            <c:numRef>
              <c:f>Sheet1!$B$2:$B$11</c:f>
              <c:numCache>
                <c:formatCode>0%</c:formatCode>
                <c:ptCount val="10"/>
                <c:pt idx="0">
                  <c:v>0.16800000000000001</c:v>
                </c:pt>
                <c:pt idx="1">
                  <c:v>0.16800000000000001</c:v>
                </c:pt>
                <c:pt idx="2">
                  <c:v>0.14399999999999999</c:v>
                </c:pt>
                <c:pt idx="3">
                  <c:v>0.128</c:v>
                </c:pt>
                <c:pt idx="4">
                  <c:v>0.12</c:v>
                </c:pt>
                <c:pt idx="5">
                  <c:v>7.5999999999999998E-2</c:v>
                </c:pt>
                <c:pt idx="6">
                  <c:v>4.3999999999999997E-2</c:v>
                </c:pt>
                <c:pt idx="7">
                  <c:v>0.04</c:v>
                </c:pt>
                <c:pt idx="8">
                  <c:v>3.5999999999999997E-2</c:v>
                </c:pt>
                <c:pt idx="9">
                  <c:v>7.5999999999999998E-2</c:v>
                </c:pt>
              </c:numCache>
            </c:numRef>
          </c:val>
          <c:extLst>
            <c:ext xmlns:c16="http://schemas.microsoft.com/office/drawing/2014/chart" uri="{C3380CC4-5D6E-409C-BE32-E72D297353CC}">
              <c16:uniqueId val="{0000001C-00E4-499C-9B82-B344F7F0268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73197171820979345"/>
          <c:y val="5.3545134114420141E-2"/>
          <c:w val="0.26802828179020655"/>
          <c:h val="0.6396179058649168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panose="02000000000000000000" pitchFamily="2" charset="0"/>
          <a:ea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3/29/2021</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3/29/2021</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377677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170224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9506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29682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t>14</a:t>
            </a:fld>
            <a:endParaRPr lang="en-US" dirty="0"/>
          </a:p>
        </p:txBody>
      </p:sp>
    </p:spTree>
    <p:extLst>
      <p:ext uri="{BB962C8B-B14F-4D97-AF65-F5344CB8AC3E}">
        <p14:creationId xmlns:p14="http://schemas.microsoft.com/office/powerpoint/2010/main" val="2153097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73C0FF6-D442-914B-9216-4F54FD61656B}"/>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4" name="Text Placeholder 12">
            <a:extLst>
              <a:ext uri="{FF2B5EF4-FFF2-40B4-BE49-F238E27FC236}">
                <a16:creationId xmlns:a16="http://schemas.microsoft.com/office/drawing/2014/main" id="{4AE50A6D-273E-6141-9516-88813B07621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00000"/>
              </a:lnSpc>
              <a:defRPr sz="2400" b="0" i="0">
                <a:solidFill>
                  <a:srgbClr val="4A4A4A"/>
                </a:solidFill>
                <a:latin typeface="Exo" panose="02000503000000000000"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dirty="0"/>
              <a:t>Keep track of a transformational technology as it evolves.</a:t>
            </a:r>
          </a:p>
        </p:txBody>
      </p:sp>
    </p:spTree>
    <p:extLst>
      <p:ext uri="{BB962C8B-B14F-4D97-AF65-F5344CB8AC3E}">
        <p14:creationId xmlns:p14="http://schemas.microsoft.com/office/powerpoint/2010/main" val="116279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Phases - 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970" y="1527275"/>
            <a:ext cx="9299072" cy="5695681"/>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4A4A4A"/>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4518" y="2582793"/>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9821" y="2582793"/>
            <a:ext cx="206729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8885"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8679" y="4515846"/>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7743"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4995" y="4515846"/>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4059"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B3319451-64B4-1E41-83F2-9E6FFA4414F2}"/>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45450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ep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4A4A4A"/>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9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374474" y="2082070"/>
            <a:ext cx="4529132" cy="371902"/>
          </a:xfrm>
          <a:prstGeom prst="rect">
            <a:avLst/>
          </a:prstGeom>
        </p:spPr>
        <p:txBody>
          <a:bodyPr lIns="0" tIns="0" rIns="0" bIns="0">
            <a:noAutofit/>
          </a:bodyPr>
          <a:lstStyle>
            <a:lvl1pPr marL="0" indent="0" algn="l">
              <a:lnSpc>
                <a:spcPct val="9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9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62364" y="4949429"/>
            <a:ext cx="2544797" cy="1324301"/>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7BB7D92-C928-3E42-B0C1-1E8CA4149E24}"/>
              </a:ext>
            </a:extLst>
          </p:cNvPr>
          <p:cNvSpPr>
            <a:spLocks noGrp="1"/>
          </p:cNvSpPr>
          <p:nvPr>
            <p:ph type="body" sz="quarter" idx="35"/>
          </p:nvPr>
        </p:nvSpPr>
        <p:spPr>
          <a:xfrm>
            <a:off x="358603" y="4835636"/>
            <a:ext cx="7070567" cy="939371"/>
          </a:xfrm>
          <a:prstGeom prst="rect">
            <a:avLst/>
          </a:prstGeom>
        </p:spPr>
        <p:txBody>
          <a:bodyPr lIns="0" tIns="0" rIns="0" bIns="0">
            <a:noAutofit/>
          </a:bodyPr>
          <a:lstStyle>
            <a:lvl1pPr marL="0" indent="0">
              <a:lnSpc>
                <a:spcPct val="90000"/>
              </a:lnSpc>
              <a:buNone/>
              <a:defRPr sz="2000" b="1" i="0" spc="0">
                <a:solidFill>
                  <a:srgbClr val="4A4A4A"/>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FDEDCE3A-356D-4642-851B-3AB57D790ADD}"/>
              </a:ext>
            </a:extLst>
          </p:cNvPr>
          <p:cNvSpPr>
            <a:spLocks noGrp="1"/>
          </p:cNvSpPr>
          <p:nvPr>
            <p:ph type="body" sz="quarter" idx="34"/>
          </p:nvPr>
        </p:nvSpPr>
        <p:spPr>
          <a:xfrm>
            <a:off x="380033" y="2580323"/>
            <a:ext cx="5237948" cy="1263015"/>
          </a:xfrm>
          <a:prstGeom prst="rect">
            <a:avLst/>
          </a:prstGeom>
        </p:spPr>
        <p:txBody>
          <a:bodyPr lIns="0" tIns="0" rIns="0" bIns="0">
            <a:noAutofit/>
          </a:bodyPr>
          <a:lstStyle>
            <a:lvl1pPr marL="0" indent="0">
              <a:lnSpc>
                <a:spcPct val="90000"/>
              </a:lnSpc>
              <a:buNone/>
              <a:defRPr sz="1600" b="0" i="0">
                <a:solidFill>
                  <a:srgbClr val="000000"/>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extBox 11">
            <a:extLst>
              <a:ext uri="{FF2B5EF4-FFF2-40B4-BE49-F238E27FC236}">
                <a16:creationId xmlns:a16="http://schemas.microsoft.com/office/drawing/2014/main" id="{907E2940-62C3-4846-A4B6-19D915C5EDE1}"/>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65263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5632357"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40573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8480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4A4A4A"/>
                </a:solidFill>
                <a:latin typeface="Montserrat SemiBold" pitchFamily="2" charset="77"/>
              </a:rPr>
              <a:t>Info-Tech offers various levels of support to best suit your needs</a:t>
            </a:r>
            <a:endParaRPr lang="en-US" sz="4000" b="1" i="0" spc="-30" dirty="0">
              <a:solidFill>
                <a:srgbClr val="4A4A4A"/>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userDrawn="1">
          <p15:clr>
            <a:srgbClr val="FBAE40"/>
          </p15:clr>
        </p15:guide>
        <p15:guide id="2" orient="horz" pos="19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earch Contributors and Experts B">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9260A85E-D49A-B64A-B4F7-90C6CF1430F1}"/>
              </a:ext>
            </a:extLst>
          </p:cNvPr>
          <p:cNvSpPr/>
          <p:nvPr userDrawn="1"/>
        </p:nvSpPr>
        <p:spPr>
          <a:xfrm>
            <a:off x="1707594" y="2457276"/>
            <a:ext cx="4242631" cy="312427"/>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pPr>
              <a:lnSpc>
                <a:spcPct val="110000"/>
              </a:lnSpc>
            </a:pPr>
            <a:endParaRPr sz="662" dirty="0">
              <a:latin typeface="Roboto Condensed Light" panose="02000000000000000000" pitchFamily="2" charset="0"/>
            </a:endParaRPr>
          </a:p>
        </p:txBody>
      </p:sp>
      <p:sp>
        <p:nvSpPr>
          <p:cNvPr id="9" name="Text Placeholder 8">
            <a:extLst>
              <a:ext uri="{FF2B5EF4-FFF2-40B4-BE49-F238E27FC236}">
                <a16:creationId xmlns:a16="http://schemas.microsoft.com/office/drawing/2014/main" id="{0A7A87E3-6D99-8946-A365-05075C72EA60}"/>
              </a:ext>
            </a:extLst>
          </p:cNvPr>
          <p:cNvSpPr>
            <a:spLocks noGrp="1"/>
          </p:cNvSpPr>
          <p:nvPr>
            <p:ph type="body" sz="quarter" idx="11" hasCustomPrompt="1"/>
          </p:nvPr>
        </p:nvSpPr>
        <p:spPr>
          <a:xfrm>
            <a:off x="1715620" y="1669609"/>
            <a:ext cx="3849687" cy="264974"/>
          </a:xfrm>
          <a:prstGeom prst="rect">
            <a:avLst/>
          </a:prstGeom>
        </p:spPr>
        <p:txBody>
          <a:bodyPr lIns="0" tIns="0" rIns="0" bIns="0">
            <a:noAutofit/>
          </a:bodyPr>
          <a:lstStyle>
            <a:lvl1pPr marL="0" indent="0">
              <a:lnSpc>
                <a:spcPct val="110000"/>
              </a:lnSpc>
              <a:buNone/>
              <a:defRPr sz="1400" b="1" i="0">
                <a:solidFill>
                  <a:srgbClr val="2576B7"/>
                </a:solidFill>
                <a:latin typeface="Montserrat SemiBold"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Paul </a:t>
            </a:r>
            <a:r>
              <a:rPr lang="en-US" err="1"/>
              <a:t>Willson</a:t>
            </a:r>
            <a:r>
              <a:rPr lang="en-US"/>
              <a:t> </a:t>
            </a:r>
          </a:p>
        </p:txBody>
      </p:sp>
      <p:sp>
        <p:nvSpPr>
          <p:cNvPr id="10" name="Text Placeholder 8">
            <a:extLst>
              <a:ext uri="{FF2B5EF4-FFF2-40B4-BE49-F238E27FC236}">
                <a16:creationId xmlns:a16="http://schemas.microsoft.com/office/drawing/2014/main" id="{20CC50DE-8543-1446-90E6-8AEF1CF32DC8}"/>
              </a:ext>
            </a:extLst>
          </p:cNvPr>
          <p:cNvSpPr>
            <a:spLocks noGrp="1"/>
          </p:cNvSpPr>
          <p:nvPr>
            <p:ph type="body" sz="quarter" idx="12" hasCustomPrompt="1"/>
          </p:nvPr>
        </p:nvSpPr>
        <p:spPr>
          <a:xfrm>
            <a:off x="1715620" y="1921449"/>
            <a:ext cx="3849687" cy="438571"/>
          </a:xfrm>
          <a:prstGeom prst="rect">
            <a:avLst/>
          </a:prstGeom>
        </p:spPr>
        <p:txBody>
          <a:bodyPr lIns="0" tIns="0" rIns="0" bIns="0">
            <a:no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1200" b="0" i="0">
                <a:solidFill>
                  <a:srgbClr val="000000"/>
                </a:solidFill>
                <a:latin typeface="Exo"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Senior Demographer</a:t>
            </a:r>
            <a:br>
              <a:rPr lang="en-US"/>
            </a:br>
            <a:r>
              <a:rPr lang="en-US"/>
              <a:t>Info-Tech Research Group</a:t>
            </a:r>
          </a:p>
        </p:txBody>
      </p:sp>
      <p:sp>
        <p:nvSpPr>
          <p:cNvPr id="16" name="Picture Placeholder 15">
            <a:extLst>
              <a:ext uri="{FF2B5EF4-FFF2-40B4-BE49-F238E27FC236}">
                <a16:creationId xmlns:a16="http://schemas.microsoft.com/office/drawing/2014/main" id="{4AEE503A-ADB0-3C49-91AB-D3E44B6DC58A}"/>
              </a:ext>
            </a:extLst>
          </p:cNvPr>
          <p:cNvSpPr>
            <a:spLocks noGrp="1"/>
          </p:cNvSpPr>
          <p:nvPr>
            <p:ph type="pic" sz="quarter" idx="16"/>
          </p:nvPr>
        </p:nvSpPr>
        <p:spPr>
          <a:xfrm>
            <a:off x="354106" y="1670231"/>
            <a:ext cx="1210818" cy="12108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600" b="1" i="0">
                <a:latin typeface="Montserrat SemiBold" pitchFamily="2" charset="77"/>
              </a:defRPr>
            </a:lvl1pPr>
          </a:lstStyle>
          <a:p>
            <a:endParaRPr lang="en-US" dirty="0"/>
          </a:p>
        </p:txBody>
      </p:sp>
      <p:sp>
        <p:nvSpPr>
          <p:cNvPr id="12" name="object 5">
            <a:extLst>
              <a:ext uri="{FF2B5EF4-FFF2-40B4-BE49-F238E27FC236}">
                <a16:creationId xmlns:a16="http://schemas.microsoft.com/office/drawing/2014/main" id="{AD174F76-9714-0046-8434-6A3B94BD9179}"/>
              </a:ext>
            </a:extLst>
          </p:cNvPr>
          <p:cNvSpPr/>
          <p:nvPr userDrawn="1"/>
        </p:nvSpPr>
        <p:spPr>
          <a:xfrm>
            <a:off x="7559828" y="2457276"/>
            <a:ext cx="4234076" cy="312427"/>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pPr>
              <a:lnSpc>
                <a:spcPct val="110000"/>
              </a:lnSpc>
            </a:pPr>
            <a:endParaRPr sz="662" dirty="0">
              <a:latin typeface="Roboto Condensed Light" panose="02000000000000000000" pitchFamily="2" charset="0"/>
            </a:endParaRPr>
          </a:p>
        </p:txBody>
      </p:sp>
      <p:sp>
        <p:nvSpPr>
          <p:cNvPr id="15" name="Text Placeholder 8">
            <a:extLst>
              <a:ext uri="{FF2B5EF4-FFF2-40B4-BE49-F238E27FC236}">
                <a16:creationId xmlns:a16="http://schemas.microsoft.com/office/drawing/2014/main" id="{9A018879-2AAE-DD4D-BED8-A9EBF65B3327}"/>
              </a:ext>
            </a:extLst>
          </p:cNvPr>
          <p:cNvSpPr>
            <a:spLocks noGrp="1"/>
          </p:cNvSpPr>
          <p:nvPr>
            <p:ph type="body" sz="quarter" idx="17" hasCustomPrompt="1"/>
          </p:nvPr>
        </p:nvSpPr>
        <p:spPr>
          <a:xfrm>
            <a:off x="7564252" y="1669609"/>
            <a:ext cx="3849687" cy="264974"/>
          </a:xfrm>
          <a:prstGeom prst="rect">
            <a:avLst/>
          </a:prstGeom>
        </p:spPr>
        <p:txBody>
          <a:bodyPr lIns="0" tIns="0" rIns="0" bIns="0">
            <a:noAutofit/>
          </a:bodyPr>
          <a:lstStyle>
            <a:lvl1pPr marL="0" indent="0">
              <a:lnSpc>
                <a:spcPct val="110000"/>
              </a:lnSpc>
              <a:buNone/>
              <a:defRPr sz="1400" b="1" i="0">
                <a:solidFill>
                  <a:srgbClr val="2576B7"/>
                </a:solidFill>
                <a:latin typeface="Montserrat SemiBold"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Paul </a:t>
            </a:r>
            <a:r>
              <a:rPr lang="en-US" err="1"/>
              <a:t>Willson</a:t>
            </a:r>
            <a:r>
              <a:rPr lang="en-US"/>
              <a:t> </a:t>
            </a:r>
          </a:p>
        </p:txBody>
      </p:sp>
      <p:sp>
        <p:nvSpPr>
          <p:cNvPr id="17" name="Text Placeholder 8">
            <a:extLst>
              <a:ext uri="{FF2B5EF4-FFF2-40B4-BE49-F238E27FC236}">
                <a16:creationId xmlns:a16="http://schemas.microsoft.com/office/drawing/2014/main" id="{BA22E391-D54A-C649-8259-B59C6D235D8E}"/>
              </a:ext>
            </a:extLst>
          </p:cNvPr>
          <p:cNvSpPr>
            <a:spLocks noGrp="1"/>
          </p:cNvSpPr>
          <p:nvPr>
            <p:ph type="body" sz="quarter" idx="18" hasCustomPrompt="1"/>
          </p:nvPr>
        </p:nvSpPr>
        <p:spPr>
          <a:xfrm>
            <a:off x="7564252" y="1921450"/>
            <a:ext cx="3849687" cy="455988"/>
          </a:xfrm>
          <a:prstGeom prst="rect">
            <a:avLst/>
          </a:prstGeom>
        </p:spPr>
        <p:txBody>
          <a:bodyPr lIns="0" tIns="0" rIns="0" bIns="0">
            <a:noAutofit/>
          </a:bodyPr>
          <a:lstStyle>
            <a:lvl1pPr marL="0" indent="0">
              <a:lnSpc>
                <a:spcPct val="110000"/>
              </a:lnSpc>
              <a:spcBef>
                <a:spcPts val="0"/>
              </a:spcBef>
              <a:buNone/>
              <a:defRPr sz="1200" b="0" i="0">
                <a:solidFill>
                  <a:srgbClr val="000000"/>
                </a:solidFill>
                <a:latin typeface="Exo"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Senior Demographer</a:t>
            </a:r>
            <a:br>
              <a:rPr lang="en-US"/>
            </a:br>
            <a:r>
              <a:rPr lang="en-US"/>
              <a:t>Info-Tech Research Group</a:t>
            </a:r>
          </a:p>
        </p:txBody>
      </p:sp>
      <p:sp>
        <p:nvSpPr>
          <p:cNvPr id="20" name="Picture Placeholder 15">
            <a:extLst>
              <a:ext uri="{FF2B5EF4-FFF2-40B4-BE49-F238E27FC236}">
                <a16:creationId xmlns:a16="http://schemas.microsoft.com/office/drawing/2014/main" id="{B376A439-0F38-1245-AC0A-D61918E1F362}"/>
              </a:ext>
            </a:extLst>
          </p:cNvPr>
          <p:cNvSpPr>
            <a:spLocks noGrp="1"/>
          </p:cNvSpPr>
          <p:nvPr>
            <p:ph type="pic" sz="quarter" idx="21"/>
          </p:nvPr>
        </p:nvSpPr>
        <p:spPr>
          <a:xfrm>
            <a:off x="6199714" y="1670231"/>
            <a:ext cx="1210818" cy="12108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600" b="1" i="0">
                <a:latin typeface="Montserrat SemiBold" pitchFamily="2" charset="77"/>
              </a:defRPr>
            </a:lvl1pPr>
          </a:lstStyle>
          <a:p>
            <a:endParaRPr lang="en-US" dirty="0"/>
          </a:p>
        </p:txBody>
      </p:sp>
      <p:sp>
        <p:nvSpPr>
          <p:cNvPr id="19" name="TextBox 18">
            <a:extLst>
              <a:ext uri="{FF2B5EF4-FFF2-40B4-BE49-F238E27FC236}">
                <a16:creationId xmlns:a16="http://schemas.microsoft.com/office/drawing/2014/main" id="{A6483C06-5D8D-1B47-B88B-5FEE88718A75}"/>
              </a:ext>
            </a:extLst>
          </p:cNvPr>
          <p:cNvSpPr txBox="1"/>
          <p:nvPr userDrawn="1"/>
        </p:nvSpPr>
        <p:spPr>
          <a:xfrm>
            <a:off x="336886" y="536067"/>
            <a:ext cx="11242306" cy="541209"/>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4A4A4A"/>
                </a:solidFill>
                <a:latin typeface="Montserrat SemiBold" pitchFamily="2" charset="77"/>
              </a:rPr>
              <a:t>Research Contributors and Experts</a:t>
            </a:r>
            <a:endParaRPr lang="en-US" sz="4000" b="1" i="0" spc="-30" dirty="0">
              <a:solidFill>
                <a:srgbClr val="4A4A4A"/>
              </a:solidFill>
              <a:latin typeface="Montserrat SemiBold" pitchFamily="2" charset="77"/>
              <a:cs typeface="Arial Narrow"/>
            </a:endParaRPr>
          </a:p>
        </p:txBody>
      </p:sp>
      <p:sp>
        <p:nvSpPr>
          <p:cNvPr id="13" name="Text Placeholder 4">
            <a:extLst>
              <a:ext uri="{FF2B5EF4-FFF2-40B4-BE49-F238E27FC236}">
                <a16:creationId xmlns:a16="http://schemas.microsoft.com/office/drawing/2014/main" id="{BEEA8162-DD20-8A4F-A217-8DF5CF442F3D}"/>
              </a:ext>
            </a:extLst>
          </p:cNvPr>
          <p:cNvSpPr>
            <a:spLocks noGrp="1"/>
          </p:cNvSpPr>
          <p:nvPr>
            <p:ph type="body" sz="quarter" idx="33"/>
          </p:nvPr>
        </p:nvSpPr>
        <p:spPr>
          <a:xfrm>
            <a:off x="1714242" y="2614641"/>
            <a:ext cx="4346833" cy="3424652"/>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2AA1EFD-B430-5B4D-AF9A-DB8AAC4C9735}"/>
              </a:ext>
            </a:extLst>
          </p:cNvPr>
          <p:cNvSpPr>
            <a:spLocks noGrp="1"/>
          </p:cNvSpPr>
          <p:nvPr>
            <p:ph type="body" sz="quarter" idx="34"/>
          </p:nvPr>
        </p:nvSpPr>
        <p:spPr>
          <a:xfrm>
            <a:off x="7544594" y="2614641"/>
            <a:ext cx="4346833" cy="3424652"/>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2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lated Research A">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910DF08-7026-664D-B665-454241ABB9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24" name="Rectangle 23">
            <a:extLst>
              <a:ext uri="{FF2B5EF4-FFF2-40B4-BE49-F238E27FC236}">
                <a16:creationId xmlns:a16="http://schemas.microsoft.com/office/drawing/2014/main" id="{617BD03E-54AB-3E4C-8B2B-01F4843F6E8D}"/>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32" name="Picture Placeholder 31">
            <a:extLst>
              <a:ext uri="{FF2B5EF4-FFF2-40B4-BE49-F238E27FC236}">
                <a16:creationId xmlns:a16="http://schemas.microsoft.com/office/drawing/2014/main" id="{06E425A5-C952-374F-8050-A2393321E7A8}"/>
              </a:ext>
            </a:extLst>
          </p:cNvPr>
          <p:cNvSpPr>
            <a:spLocks noGrp="1"/>
          </p:cNvSpPr>
          <p:nvPr>
            <p:ph type="pic" sz="quarter" idx="11"/>
          </p:nvPr>
        </p:nvSpPr>
        <p:spPr>
          <a:xfrm>
            <a:off x="3662363" y="574675"/>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2363" y="2341386"/>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35" name="Picture Placeholder 31">
            <a:extLst>
              <a:ext uri="{FF2B5EF4-FFF2-40B4-BE49-F238E27FC236}">
                <a16:creationId xmlns:a16="http://schemas.microsoft.com/office/drawing/2014/main" id="{2BBE0ADF-1343-9540-96CB-1F8B7367207D}"/>
              </a:ext>
            </a:extLst>
          </p:cNvPr>
          <p:cNvSpPr>
            <a:spLocks noGrp="1"/>
          </p:cNvSpPr>
          <p:nvPr>
            <p:ph type="pic" sz="quarter" idx="13"/>
          </p:nvPr>
        </p:nvSpPr>
        <p:spPr>
          <a:xfrm>
            <a:off x="3662363" y="4158897"/>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4" name="Text Placeholder 3">
            <a:extLst>
              <a:ext uri="{FF2B5EF4-FFF2-40B4-BE49-F238E27FC236}">
                <a16:creationId xmlns:a16="http://schemas.microsoft.com/office/drawing/2014/main" id="{060A9573-73C9-FD44-B7AF-0D9F9C006C8B}"/>
              </a:ext>
            </a:extLst>
          </p:cNvPr>
          <p:cNvSpPr>
            <a:spLocks noGrp="1"/>
          </p:cNvSpPr>
          <p:nvPr>
            <p:ph type="body" sz="quarter" idx="19" hasCustomPrompt="1"/>
          </p:nvPr>
        </p:nvSpPr>
        <p:spPr>
          <a:xfrm>
            <a:off x="6501813" y="522421"/>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8" name="Text Placeholder 3">
            <a:extLst>
              <a:ext uri="{FF2B5EF4-FFF2-40B4-BE49-F238E27FC236}">
                <a16:creationId xmlns:a16="http://schemas.microsoft.com/office/drawing/2014/main" id="{DE4B797A-3634-5A48-B5BC-3ECDA11783E2}"/>
              </a:ext>
            </a:extLst>
          </p:cNvPr>
          <p:cNvSpPr>
            <a:spLocks noGrp="1"/>
          </p:cNvSpPr>
          <p:nvPr>
            <p:ph type="body" sz="quarter" idx="21" hasCustomPrompt="1"/>
          </p:nvPr>
        </p:nvSpPr>
        <p:spPr>
          <a:xfrm>
            <a:off x="6501813" y="2297433"/>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20" name="Text Placeholder 3">
            <a:extLst>
              <a:ext uri="{FF2B5EF4-FFF2-40B4-BE49-F238E27FC236}">
                <a16:creationId xmlns:a16="http://schemas.microsoft.com/office/drawing/2014/main" id="{944478D2-E7F8-C243-AA66-3B1878B49256}"/>
              </a:ext>
            </a:extLst>
          </p:cNvPr>
          <p:cNvSpPr>
            <a:spLocks noGrp="1"/>
          </p:cNvSpPr>
          <p:nvPr>
            <p:ph type="body" sz="quarter" idx="23" hasCustomPrompt="1"/>
          </p:nvPr>
        </p:nvSpPr>
        <p:spPr>
          <a:xfrm>
            <a:off x="6501813" y="4099339"/>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4" name="Title 1">
            <a:extLst>
              <a:ext uri="{FF2B5EF4-FFF2-40B4-BE49-F238E27FC236}">
                <a16:creationId xmlns:a16="http://schemas.microsoft.com/office/drawing/2014/main" id="{C42E7176-D606-0141-AE7A-6525F8273FB2}"/>
              </a:ext>
            </a:extLst>
          </p:cNvPr>
          <p:cNvSpPr>
            <a:spLocks noGrp="1"/>
          </p:cNvSpPr>
          <p:nvPr>
            <p:ph type="title" hasCustomPrompt="1"/>
          </p:nvPr>
        </p:nvSpPr>
        <p:spPr>
          <a:xfrm>
            <a:off x="354107" y="530020"/>
            <a:ext cx="2528793"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9" name="Text Placeholder 4">
            <a:extLst>
              <a:ext uri="{FF2B5EF4-FFF2-40B4-BE49-F238E27FC236}">
                <a16:creationId xmlns:a16="http://schemas.microsoft.com/office/drawing/2014/main" id="{6DD138BE-D45D-9D4D-AF5B-E321D9F85B7D}"/>
              </a:ext>
            </a:extLst>
          </p:cNvPr>
          <p:cNvSpPr>
            <a:spLocks noGrp="1"/>
          </p:cNvSpPr>
          <p:nvPr>
            <p:ph type="body" sz="quarter" idx="33"/>
          </p:nvPr>
        </p:nvSpPr>
        <p:spPr>
          <a:xfrm>
            <a:off x="6495828" y="108355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5869B384-9C2F-F347-BAE3-5DCC96829BB3}"/>
              </a:ext>
            </a:extLst>
          </p:cNvPr>
          <p:cNvSpPr>
            <a:spLocks noGrp="1"/>
          </p:cNvSpPr>
          <p:nvPr>
            <p:ph type="body" sz="quarter" idx="34"/>
          </p:nvPr>
        </p:nvSpPr>
        <p:spPr>
          <a:xfrm>
            <a:off x="6495828" y="284243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C13E2497-852B-6C4D-9573-4A393AA2B2EF}"/>
              </a:ext>
            </a:extLst>
          </p:cNvPr>
          <p:cNvSpPr>
            <a:spLocks noGrp="1"/>
          </p:cNvSpPr>
          <p:nvPr>
            <p:ph type="body" sz="quarter" idx="35"/>
          </p:nvPr>
        </p:nvSpPr>
        <p:spPr>
          <a:xfrm>
            <a:off x="6495828" y="4660602"/>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66C2654F-9C93-6344-819C-768695BC5C3E}"/>
              </a:ext>
            </a:extLst>
          </p:cNvPr>
          <p:cNvSpPr txBox="1"/>
          <p:nvPr userDrawn="1"/>
        </p:nvSpPr>
        <p:spPr>
          <a:xfrm>
            <a:off x="10911840" y="641096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 name="TextBox 2">
            <a:extLst>
              <a:ext uri="{FF2B5EF4-FFF2-40B4-BE49-F238E27FC236}">
                <a16:creationId xmlns:a16="http://schemas.microsoft.com/office/drawing/2014/main" id="{BBA02A3B-65E5-6B43-A0D5-3A83153EAC5B}"/>
              </a:ext>
            </a:extLst>
          </p:cNvPr>
          <p:cNvSpPr txBox="1"/>
          <p:nvPr userDrawn="1"/>
        </p:nvSpPr>
        <p:spPr>
          <a:xfrm>
            <a:off x="11501120" y="651256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329491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6735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39C547E-7388-DC4A-B7BE-F29EBC5287ED}"/>
              </a:ext>
            </a:extLst>
          </p:cNvPr>
          <p:cNvSpPr txBox="1"/>
          <p:nvPr userDrawn="1"/>
        </p:nvSpPr>
        <p:spPr>
          <a:xfrm>
            <a:off x="11409680" y="647192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324673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ackCover-Light-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CED2D3-C5F7-A340-9A6C-DD3EEEE7C8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6078" y="3195534"/>
            <a:ext cx="2341433" cy="466933"/>
          </a:xfrm>
          <a:prstGeom prst="rect">
            <a:avLst/>
          </a:prstGeom>
        </p:spPr>
      </p:pic>
    </p:spTree>
    <p:extLst>
      <p:ext uri="{BB962C8B-B14F-4D97-AF65-F5344CB8AC3E}">
        <p14:creationId xmlns:p14="http://schemas.microsoft.com/office/powerpoint/2010/main" val="184403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106" y="530021"/>
            <a:ext cx="2644071"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851" y="1713470"/>
            <a:ext cx="7424644" cy="4337706"/>
          </a:xfrm>
          <a:prstGeom prst="rect">
            <a:avLst/>
          </a:prstGeom>
        </p:spPr>
        <p:txBody>
          <a:bodyPr lIns="0" tIns="0" rIns="0" bIns="0" numCol="2" spcCol="360000">
            <a:noAutofit/>
          </a:bodyPr>
          <a:lstStyle>
            <a:lvl1pPr marL="14288" marR="0" indent="-230188" algn="l" defTabSz="914400" rtl="0" eaLnBrk="1" fontAlgn="auto" latinLnBrk="0" hangingPunct="1">
              <a:lnSpc>
                <a:spcPct val="90000"/>
              </a:lnSpc>
              <a:spcBef>
                <a:spcPts val="1000"/>
              </a:spcBef>
              <a:spcAft>
                <a:spcPts val="800"/>
              </a:spcAft>
              <a:buClrTx/>
              <a:buSzTx/>
              <a:buFont typeface="Arial" panose="020B0604020202020204" pitchFamily="34" charset="0"/>
              <a:buNone/>
              <a:tabLst>
                <a:tab pos="439738" algn="l"/>
              </a:tabLst>
              <a:defRPr sz="1600" b="0" i="0">
                <a:solidFill>
                  <a:srgbClr val="4A4A4A"/>
                </a:solidFill>
                <a:latin typeface="Montserrat Medium"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396822990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ver-Ligh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73C0FF6-D442-914B-9216-4F54FD61656B}"/>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7" name="Text Placeholder 12">
            <a:extLst>
              <a:ext uri="{FF2B5EF4-FFF2-40B4-BE49-F238E27FC236}">
                <a16:creationId xmlns:a16="http://schemas.microsoft.com/office/drawing/2014/main" id="{94761424-CE03-6649-A81F-2565BD8C3796}"/>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00000"/>
              </a:lnSpc>
              <a:defRPr sz="2400" b="0" i="0">
                <a:solidFill>
                  <a:srgbClr val="4A4A4A"/>
                </a:solidFill>
                <a:latin typeface="Exo" panose="02000503000000000000"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dirty="0"/>
              <a:t>Keep track of a transformational technology as it evolves.</a:t>
            </a:r>
          </a:p>
        </p:txBody>
      </p:sp>
    </p:spTree>
    <p:extLst>
      <p:ext uri="{BB962C8B-B14F-4D97-AF65-F5344CB8AC3E}">
        <p14:creationId xmlns:p14="http://schemas.microsoft.com/office/powerpoint/2010/main" val="175416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4A4A4A"/>
                </a:solidFill>
              </a:defRPr>
            </a:lvl1pPr>
          </a:lstStyle>
          <a:p>
            <a:r>
              <a:rPr lang="en-US" dirty="0"/>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4A4A4A"/>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Medium"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Medium"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Medium"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Medium" pitchFamily="2" charset="77"/>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64650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4A4A4A"/>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1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Study-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4106" y="544309"/>
            <a:ext cx="4239409" cy="1130188"/>
          </a:xfrm>
        </p:spPr>
        <p:txBody>
          <a:bodyPr>
            <a:noAutofit/>
          </a:bodyPr>
          <a:lstStyle>
            <a:lvl1pPr>
              <a:lnSpc>
                <a:spcPct val="90000"/>
              </a:lnSpc>
              <a:defRPr b="0" i="0">
                <a:solidFill>
                  <a:srgbClr val="4A4A4A"/>
                </a:solidFill>
              </a:defRPr>
            </a:lvl1pPr>
          </a:lstStyle>
          <a:p>
            <a:r>
              <a:rPr lang="en-CA" spc="-85" dirty="0">
                <a:solidFill>
                  <a:srgbClr val="636363"/>
                </a:solidFill>
              </a:rPr>
              <a:t>Executive</a:t>
            </a:r>
            <a:r>
              <a:rPr lang="en-CA" spc="-188" dirty="0">
                <a:solidFill>
                  <a:srgbClr val="636363"/>
                </a:solidFill>
              </a:rPr>
              <a:t> </a:t>
            </a:r>
            <a:r>
              <a:rPr lang="en-CA" spc="-79" dirty="0">
                <a:solidFill>
                  <a:srgbClr val="636363"/>
                </a:solidFill>
              </a:rPr>
              <a:t>Brief  </a:t>
            </a:r>
            <a:r>
              <a:rPr lang="en-CA" spc="-61" dirty="0">
                <a:solidFill>
                  <a:srgbClr val="636363"/>
                </a:solidFill>
              </a:rPr>
              <a:t>Case</a:t>
            </a:r>
            <a:r>
              <a:rPr lang="en-CA" spc="-158" dirty="0">
                <a:solidFill>
                  <a:srgbClr val="636363"/>
                </a:solidFill>
              </a:rPr>
              <a:t> </a:t>
            </a:r>
            <a:r>
              <a:rPr lang="en-CA" spc="-79" dirty="0">
                <a:solidFill>
                  <a:srgbClr val="636363"/>
                </a:solidFill>
              </a:rPr>
              <a:t>Study</a:t>
            </a:r>
            <a:endParaRPr lang="en-US" dirty="0"/>
          </a:p>
        </p:txBody>
      </p:sp>
      <p:sp>
        <p:nvSpPr>
          <p:cNvPr id="35" name="Picture Placeholder 4">
            <a:extLst>
              <a:ext uri="{FF2B5EF4-FFF2-40B4-BE49-F238E27FC236}">
                <a16:creationId xmlns:a16="http://schemas.microsoft.com/office/drawing/2014/main" id="{AFE4CAC1-B9B9-024E-B3E7-4D1206EF72DF}"/>
              </a:ext>
            </a:extLst>
          </p:cNvPr>
          <p:cNvSpPr>
            <a:spLocks noGrp="1"/>
          </p:cNvSpPr>
          <p:nvPr>
            <p:ph type="pic" sz="quarter" idx="30"/>
          </p:nvPr>
        </p:nvSpPr>
        <p:spPr>
          <a:xfrm>
            <a:off x="7032624" y="2124635"/>
            <a:ext cx="4860925" cy="4047564"/>
          </a:xfrm>
          <a:prstGeom prst="rect">
            <a:avLst/>
          </a:prstGeom>
        </p:spPr>
        <p:txBody>
          <a:bodyPr>
            <a:noAutofit/>
          </a:bodyPr>
          <a:lstStyle>
            <a:lvl1pPr marL="0" indent="0">
              <a:buNone/>
              <a:defRPr b="0" i="0">
                <a:latin typeface="Roboto Condensed Light" panose="02000000000000000000" pitchFamily="2" charset="0"/>
              </a:defRPr>
            </a:lvl1pPr>
          </a:lstStyle>
          <a:p>
            <a:endParaRPr lang="en-US" dirty="0"/>
          </a:p>
        </p:txBody>
      </p:sp>
      <p:sp>
        <p:nvSpPr>
          <p:cNvPr id="14" name="Text Placeholder 12">
            <a:extLst>
              <a:ext uri="{FF2B5EF4-FFF2-40B4-BE49-F238E27FC236}">
                <a16:creationId xmlns:a16="http://schemas.microsoft.com/office/drawing/2014/main" id="{7D441952-BD23-B242-9B5C-D5C6DA3DE40B}"/>
              </a:ext>
            </a:extLst>
          </p:cNvPr>
          <p:cNvSpPr>
            <a:spLocks noGrp="1"/>
          </p:cNvSpPr>
          <p:nvPr>
            <p:ph type="body" sz="quarter" idx="15"/>
          </p:nvPr>
        </p:nvSpPr>
        <p:spPr>
          <a:xfrm>
            <a:off x="8005763" y="1124222"/>
            <a:ext cx="1404051" cy="410110"/>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8D823B61-7726-3346-846D-40B1264E5986}"/>
              </a:ext>
            </a:extLst>
          </p:cNvPr>
          <p:cNvSpPr>
            <a:spLocks noGrp="1"/>
          </p:cNvSpPr>
          <p:nvPr>
            <p:ph type="body" sz="quarter" idx="16" hasCustomPrompt="1"/>
          </p:nvPr>
        </p:nvSpPr>
        <p:spPr>
          <a:xfrm>
            <a:off x="8005764" y="977814"/>
            <a:ext cx="1173968" cy="122566"/>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16" name="Text Placeholder 12">
            <a:extLst>
              <a:ext uri="{FF2B5EF4-FFF2-40B4-BE49-F238E27FC236}">
                <a16:creationId xmlns:a16="http://schemas.microsoft.com/office/drawing/2014/main" id="{AF958D72-D010-BD41-AAB3-D39EB2105AF5}"/>
              </a:ext>
            </a:extLst>
          </p:cNvPr>
          <p:cNvSpPr>
            <a:spLocks noGrp="1"/>
          </p:cNvSpPr>
          <p:nvPr>
            <p:ph type="body" sz="quarter" idx="17"/>
          </p:nvPr>
        </p:nvSpPr>
        <p:spPr>
          <a:xfrm>
            <a:off x="9603439" y="1124222"/>
            <a:ext cx="2245661"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B09F62B-9BDB-BC45-A3AC-9FFB6C0402B7}"/>
              </a:ext>
            </a:extLst>
          </p:cNvPr>
          <p:cNvSpPr>
            <a:spLocks noGrp="1"/>
          </p:cNvSpPr>
          <p:nvPr>
            <p:ph type="body" sz="quarter" idx="18" hasCustomPrompt="1"/>
          </p:nvPr>
        </p:nvSpPr>
        <p:spPr>
          <a:xfrm>
            <a:off x="9606841" y="977814"/>
            <a:ext cx="2230468"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20" name="Text Placeholder 14">
            <a:extLst>
              <a:ext uri="{FF2B5EF4-FFF2-40B4-BE49-F238E27FC236}">
                <a16:creationId xmlns:a16="http://schemas.microsoft.com/office/drawing/2014/main" id="{1BC12CB5-9BB7-8C49-8194-139E3BAA7D69}"/>
              </a:ext>
            </a:extLst>
          </p:cNvPr>
          <p:cNvSpPr>
            <a:spLocks noGrp="1"/>
          </p:cNvSpPr>
          <p:nvPr>
            <p:ph type="body" sz="quarter" idx="32" hasCustomPrompt="1"/>
          </p:nvPr>
        </p:nvSpPr>
        <p:spPr>
          <a:xfrm>
            <a:off x="381794" y="5157693"/>
            <a:ext cx="3764382" cy="466166"/>
          </a:xfrm>
          <a:prstGeom prst="rect">
            <a:avLst/>
          </a:prstGeom>
        </p:spPr>
        <p:txBody>
          <a:bodyPr lIns="0" tIns="0" rIns="0" bIns="0">
            <a:noAutofit/>
          </a:bodyPr>
          <a:lstStyle>
            <a:lvl1pPr marL="0" indent="0" algn="l">
              <a:lnSpc>
                <a:spcPct val="9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Text Placeholder 11">
            <a:extLst>
              <a:ext uri="{FF2B5EF4-FFF2-40B4-BE49-F238E27FC236}">
                <a16:creationId xmlns:a16="http://schemas.microsoft.com/office/drawing/2014/main" id="{36501568-0B5A-3B46-9D7A-7765F33AA1B2}"/>
              </a:ext>
            </a:extLst>
          </p:cNvPr>
          <p:cNvSpPr>
            <a:spLocks noGrp="1"/>
          </p:cNvSpPr>
          <p:nvPr>
            <p:ph type="body" sz="quarter" idx="11"/>
          </p:nvPr>
        </p:nvSpPr>
        <p:spPr>
          <a:xfrm>
            <a:off x="367657" y="1998139"/>
            <a:ext cx="5247331" cy="364061"/>
          </a:xfrm>
          <a:prstGeom prst="rect">
            <a:avLst/>
          </a:prstGeom>
        </p:spPr>
        <p:txBody>
          <a:bodyPr lIns="0" tIns="0" rIns="0" bIns="0">
            <a:noAutofit/>
          </a:bodyPr>
          <a:lstStyle>
            <a:lvl1pPr marL="0" indent="0">
              <a:lnSpc>
                <a:spcPct val="90000"/>
              </a:lnSpc>
              <a:buNone/>
              <a:defRPr sz="2000" b="1" i="0" spc="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ext Placeholder 4">
            <a:extLst>
              <a:ext uri="{FF2B5EF4-FFF2-40B4-BE49-F238E27FC236}">
                <a16:creationId xmlns:a16="http://schemas.microsoft.com/office/drawing/2014/main" id="{462CEC65-B9EA-EA44-A6D5-1231E78B0881}"/>
              </a:ext>
            </a:extLst>
          </p:cNvPr>
          <p:cNvSpPr>
            <a:spLocks noGrp="1"/>
          </p:cNvSpPr>
          <p:nvPr>
            <p:ph type="body" sz="quarter" idx="33"/>
          </p:nvPr>
        </p:nvSpPr>
        <p:spPr>
          <a:xfrm>
            <a:off x="371475" y="2412622"/>
            <a:ext cx="5689600" cy="2605945"/>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1C874C85-5C23-4C46-A544-C114B1F3C76E}"/>
              </a:ext>
            </a:extLst>
          </p:cNvPr>
          <p:cNvSpPr>
            <a:spLocks noGrp="1"/>
          </p:cNvSpPr>
          <p:nvPr>
            <p:ph type="body" sz="quarter" idx="34"/>
          </p:nvPr>
        </p:nvSpPr>
        <p:spPr>
          <a:xfrm>
            <a:off x="371475" y="5410201"/>
            <a:ext cx="5689600" cy="799214"/>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25655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4A4A4A"/>
                </a:solidFill>
              </a:defRPr>
            </a:lvl1pPr>
          </a:lstStyle>
          <a:p>
            <a:r>
              <a:rPr lang="en-US" dirty="0"/>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Phases -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969" y="1527275"/>
            <a:ext cx="9299074" cy="5695683"/>
          </a:xfrm>
          <a:prstGeom prst="rect">
            <a:avLst/>
          </a:prstGeom>
        </p:spPr>
      </p:pic>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4518"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9821"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8885"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8679"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7743"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4995"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4059"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11F567C2-76D8-5C40-89C6-D69B0FB05A5C}"/>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345207F7-C52E-B341-AB58-8C4B67B9AE8E}"/>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7" name="Title 9">
            <a:extLst>
              <a:ext uri="{FF2B5EF4-FFF2-40B4-BE49-F238E27FC236}">
                <a16:creationId xmlns:a16="http://schemas.microsoft.com/office/drawing/2014/main" id="{BBF1825F-D3DD-4B7A-8BE4-C5DBA654C410}"/>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4A4A4A"/>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88FAAAF5-6BC6-4BA5-A366-89F49D4EB830}"/>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27245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Phases -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969" y="1527275"/>
            <a:ext cx="9299074" cy="5695682"/>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4A4A4A"/>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4518"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9821"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8885"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8679"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7743"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4995"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4059"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F88C0029-8423-2840-9D9A-D481031AEB21}"/>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86EA329F-0476-2243-890D-1CF74AB77602}"/>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472082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hases - 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970" y="1527275"/>
            <a:ext cx="9299072" cy="5695682"/>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4A4A4A"/>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4518"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9821"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8885"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8679"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7743"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4995"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4059"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26EB3AA1-C1E1-C840-A0B5-67D720C4643B}"/>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A453A9C9-4CC4-3945-9AF3-39B2C8D9A5C4}"/>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624246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21</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dirty="0"/>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18" r:id="rId1"/>
    <p:sldLayoutId id="2147483672" r:id="rId2"/>
    <p:sldLayoutId id="2147483677" r:id="rId3"/>
    <p:sldLayoutId id="2147483680" r:id="rId4"/>
    <p:sldLayoutId id="2147483669" r:id="rId5"/>
    <p:sldLayoutId id="2147483728" r:id="rId6"/>
    <p:sldLayoutId id="2147483729" r:id="rId7"/>
    <p:sldLayoutId id="2147483730" r:id="rId8"/>
    <p:sldLayoutId id="2147483731" r:id="rId9"/>
    <p:sldLayoutId id="2147483734" r:id="rId10"/>
    <p:sldLayoutId id="2147483682" r:id="rId11"/>
    <p:sldLayoutId id="2147483732" r:id="rId12"/>
    <p:sldLayoutId id="2147483695" r:id="rId13"/>
    <p:sldLayoutId id="2147483691" r:id="rId14"/>
    <p:sldLayoutId id="2147483685" r:id="rId15"/>
    <p:sldLayoutId id="2147483741" r:id="rId16"/>
    <p:sldLayoutId id="2147483708" r:id="rId17"/>
    <p:sldLayoutId id="2147483807" r:id="rId18"/>
    <p:sldLayoutId id="2147483808" r:id="rId19"/>
  </p:sldLayoutIdLst>
  <p:hf hdr="0" ftr="0" dt="0"/>
  <p:txStyles>
    <p:titleStyle>
      <a:lvl1pPr algn="l" defTabSz="914400" rtl="0" eaLnBrk="1" latinLnBrk="0" hangingPunct="1">
        <a:lnSpc>
          <a:spcPct val="90000"/>
        </a:lnSpc>
        <a:spcBef>
          <a:spcPct val="0"/>
        </a:spcBef>
        <a:buNone/>
        <a:defRPr sz="4000" b="0" i="0" kern="1200">
          <a:solidFill>
            <a:srgbClr val="4A4A4A"/>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fotech.com/research/drp-business-impact-analysis-too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6.png"/><Relationship Id="rId21" Type="http://schemas.openxmlformats.org/officeDocument/2006/relationships/image" Target="../media/image29.png"/><Relationship Id="rId7" Type="http://schemas.openxmlformats.org/officeDocument/2006/relationships/image" Target="../media/image18.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hyperlink" Target="https://www.infotech.com/research/ransomware-readiness-summary-presentation-template" TargetMode="Externa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7.xml"/><Relationship Id="rId6" Type="http://schemas.openxmlformats.org/officeDocument/2006/relationships/hyperlink" Target="https://www.infotech.com/research/ransomware-project-roadmap-tool-example" TargetMode="External"/><Relationship Id="rId11" Type="http://schemas.openxmlformats.org/officeDocument/2006/relationships/hyperlink" Target="https://www.infotech.com/research/ransomware-response-runbook-template" TargetMode="External"/><Relationship Id="rId5" Type="http://schemas.openxmlformats.org/officeDocument/2006/relationships/image" Target="../media/image17.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hyperlink" Target="https://www.infotech.com/research/ransomware-business-impact-analysis-tool-example" TargetMode="External"/><Relationship Id="rId19" Type="http://schemas.openxmlformats.org/officeDocument/2006/relationships/image" Target="../media/image27.png"/><Relationship Id="rId4" Type="http://schemas.openxmlformats.org/officeDocument/2006/relationships/hyperlink" Target="https://www.infotech.com/research/ransomware-response-workflow-template" TargetMode="External"/><Relationship Id="rId9" Type="http://schemas.openxmlformats.org/officeDocument/2006/relationships/hyperlink" Target="https://www.infotech.com/research/ransomware-readiness-maturity-assessment-tool" TargetMode="External"/><Relationship Id="rId14" Type="http://schemas.openxmlformats.org/officeDocument/2006/relationships/image" Target="../media/image22.png"/><Relationship Id="rId22"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infotech.com/research/ss/create-a-right-sized-disaster-recovery-plan"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48A1D9-D245-0C4A-AE4F-0A3291334997}"/>
              </a:ext>
            </a:extLst>
          </p:cNvPr>
          <p:cNvSpPr>
            <a:spLocks noGrp="1"/>
          </p:cNvSpPr>
          <p:nvPr>
            <p:ph type="body" sz="quarter" idx="10"/>
          </p:nvPr>
        </p:nvSpPr>
        <p:spPr/>
        <p:txBody>
          <a:bodyPr/>
          <a:lstStyle/>
          <a:p>
            <a:pPr marL="0" indent="0">
              <a:buNone/>
            </a:pPr>
            <a:r>
              <a:rPr lang="en-US" dirty="0"/>
              <a:t>Create a Ransomware Incident Response Plan</a:t>
            </a:r>
          </a:p>
          <a:p>
            <a:pPr marL="0" indent="0">
              <a:buNone/>
            </a:pPr>
            <a:endParaRPr lang="en-US" dirty="0"/>
          </a:p>
        </p:txBody>
      </p:sp>
      <p:sp>
        <p:nvSpPr>
          <p:cNvPr id="5" name="Text Placeholder 4">
            <a:extLst>
              <a:ext uri="{FF2B5EF4-FFF2-40B4-BE49-F238E27FC236}">
                <a16:creationId xmlns:a16="http://schemas.microsoft.com/office/drawing/2014/main" id="{790843DC-A077-D040-97A9-F0761CF34B02}"/>
              </a:ext>
            </a:extLst>
          </p:cNvPr>
          <p:cNvSpPr>
            <a:spLocks noGrp="1"/>
          </p:cNvSpPr>
          <p:nvPr>
            <p:ph type="body" sz="quarter" idx="11"/>
          </p:nvPr>
        </p:nvSpPr>
        <p:spPr>
          <a:xfrm>
            <a:off x="650875" y="2794290"/>
            <a:ext cx="6646218" cy="1893887"/>
          </a:xfrm>
        </p:spPr>
        <p:txBody>
          <a:bodyPr/>
          <a:lstStyle/>
          <a:p>
            <a:pPr marL="0" indent="0">
              <a:buNone/>
            </a:pPr>
            <a:r>
              <a:rPr lang="en-US" dirty="0"/>
              <a:t>Don’t be the next headline. Determine your current readiness, response plan, and projects to close gaps. </a:t>
            </a:r>
          </a:p>
          <a:p>
            <a:pPr marL="0" indent="0">
              <a:buNone/>
            </a:pPr>
            <a:endParaRPr lang="en-US" dirty="0"/>
          </a:p>
        </p:txBody>
      </p:sp>
      <p:grpSp>
        <p:nvGrpSpPr>
          <p:cNvPr id="7" name="Group 6">
            <a:extLst>
              <a:ext uri="{FF2B5EF4-FFF2-40B4-BE49-F238E27FC236}">
                <a16:creationId xmlns:a16="http://schemas.microsoft.com/office/drawing/2014/main" id="{C1E926B1-1B9E-784A-B535-464EB0084C7A}"/>
              </a:ext>
            </a:extLst>
          </p:cNvPr>
          <p:cNvGrpSpPr/>
          <p:nvPr/>
        </p:nvGrpSpPr>
        <p:grpSpPr>
          <a:xfrm>
            <a:off x="0" y="4767200"/>
            <a:ext cx="12193588" cy="969356"/>
            <a:chOff x="0" y="4767200"/>
            <a:chExt cx="12193588" cy="969356"/>
          </a:xfrm>
        </p:grpSpPr>
        <p:sp>
          <p:nvSpPr>
            <p:cNvPr id="8" name="Rectangle 7">
              <a:extLst>
                <a:ext uri="{FF2B5EF4-FFF2-40B4-BE49-F238E27FC236}">
                  <a16:creationId xmlns:a16="http://schemas.microsoft.com/office/drawing/2014/main" id="{A3AE7F3D-9AFA-C148-B778-50FB5B29AF44}"/>
                </a:ext>
              </a:extLst>
            </p:cNvPr>
            <p:cNvSpPr/>
            <p:nvPr/>
          </p:nvSpPr>
          <p:spPr>
            <a:xfrm>
              <a:off x="0" y="4767200"/>
              <a:ext cx="12193588" cy="902525"/>
            </a:xfrm>
            <a:prstGeom prst="rect">
              <a:avLst/>
            </a:prstGeom>
            <a:gradFill>
              <a:gsLst>
                <a:gs pos="99000">
                  <a:schemeClr val="bg1">
                    <a:alpha val="15000"/>
                  </a:schemeClr>
                </a:gs>
                <a:gs pos="0">
                  <a:srgbClr val="2576B7">
                    <a:alpha val="9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CA0BDF1F-5570-CA4B-B219-C56191E26025}"/>
                </a:ext>
              </a:extLst>
            </p:cNvPr>
            <p:cNvSpPr txBox="1"/>
            <p:nvPr/>
          </p:nvSpPr>
          <p:spPr>
            <a:xfrm>
              <a:off x="707136"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Medium" pitchFamily="2" charset="77"/>
                  <a:ea typeface="Roboto Condensed Light" panose="02000000000000000000" pitchFamily="2" charset="0"/>
                </a:rPr>
                <a:t>EXECUTIVE BRIEF</a:t>
              </a:r>
            </a:p>
            <a:p>
              <a:pPr>
                <a:lnSpc>
                  <a:spcPts val="1400"/>
                </a:lnSpc>
              </a:pPr>
              <a:br>
                <a:rPr lang="en-US" spc="500" dirty="0">
                  <a:solidFill>
                    <a:srgbClr val="2576B7"/>
                  </a:solidFill>
                  <a:latin typeface="Montserrat" pitchFamily="2" charset="77"/>
                </a:rPr>
              </a:br>
              <a:endParaRPr lang="en-US" spc="500" dirty="0">
                <a:solidFill>
                  <a:srgbClr val="2576B7"/>
                </a:solidFill>
                <a:latin typeface="Montserrat" pitchFamily="2" charset="77"/>
              </a:endParaRPr>
            </a:p>
          </p:txBody>
        </p:sp>
      </p:grpSp>
    </p:spTree>
    <p:extLst>
      <p:ext uri="{BB962C8B-B14F-4D97-AF65-F5344CB8AC3E}">
        <p14:creationId xmlns:p14="http://schemas.microsoft.com/office/powerpoint/2010/main" val="416306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54105" y="530021"/>
            <a:ext cx="11536205" cy="1130188"/>
          </a:xfrm>
        </p:spPr>
        <p:txBody>
          <a:bodyPr>
            <a:noAutofit/>
          </a:bodyPr>
          <a:lstStyle/>
          <a:p>
            <a:r>
              <a:rPr lang="en-US" dirty="0"/>
              <a:t>Info-Tech’s methodology for Creating a Ransomware Incident Response Plan</a:t>
            </a:r>
            <a:endParaRPr lang="en-US" dirty="0">
              <a:solidFill>
                <a:srgbClr val="717272"/>
              </a:solidFill>
            </a:endParaRPr>
          </a:p>
        </p:txBody>
      </p:sp>
      <p:sp>
        <p:nvSpPr>
          <p:cNvPr id="7" name="Rectangle 6">
            <a:extLst>
              <a:ext uri="{FF2B5EF4-FFF2-40B4-BE49-F238E27FC236}">
                <a16:creationId xmlns:a16="http://schemas.microsoft.com/office/drawing/2014/main" id="{CD4FD073-B817-4E3F-89E9-A6CEE16BA7E5}"/>
              </a:ext>
            </a:extLst>
          </p:cNvPr>
          <p:cNvSpPr/>
          <p:nvPr/>
        </p:nvSpPr>
        <p:spPr>
          <a:xfrm flipV="1">
            <a:off x="354105" y="1785789"/>
            <a:ext cx="11536206" cy="83864"/>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extLst>
              <p:ext uri="{D42A27DB-BD31-4B8C-83A1-F6EECF244321}">
                <p14:modId xmlns:p14="http://schemas.microsoft.com/office/powerpoint/2010/main" val="1486363099"/>
              </p:ext>
            </p:extLst>
          </p:nvPr>
        </p:nvGraphicFramePr>
        <p:xfrm>
          <a:off x="354105" y="1964135"/>
          <a:ext cx="11504404" cy="4000800"/>
        </p:xfrm>
        <a:graphic>
          <a:graphicData uri="http://schemas.openxmlformats.org/drawingml/2006/table">
            <a:tbl>
              <a:tblPr firstRow="1" bandRow="1">
                <a:tableStyleId>{5C22544A-7EE6-4342-B048-85BDC9FD1C3A}</a:tableStyleId>
              </a:tblPr>
              <a:tblGrid>
                <a:gridCol w="1557626">
                  <a:extLst>
                    <a:ext uri="{9D8B030D-6E8A-4147-A177-3AD203B41FA5}">
                      <a16:colId xmlns:a16="http://schemas.microsoft.com/office/drawing/2014/main" val="976837652"/>
                    </a:ext>
                  </a:extLst>
                </a:gridCol>
                <a:gridCol w="2412000">
                  <a:extLst>
                    <a:ext uri="{9D8B030D-6E8A-4147-A177-3AD203B41FA5}">
                      <a16:colId xmlns:a16="http://schemas.microsoft.com/office/drawing/2014/main" val="2500794229"/>
                    </a:ext>
                  </a:extLst>
                </a:gridCol>
                <a:gridCol w="2489389">
                  <a:extLst>
                    <a:ext uri="{9D8B030D-6E8A-4147-A177-3AD203B41FA5}">
                      <a16:colId xmlns:a16="http://schemas.microsoft.com/office/drawing/2014/main" val="1791260046"/>
                    </a:ext>
                  </a:extLst>
                </a:gridCol>
                <a:gridCol w="2556000">
                  <a:extLst>
                    <a:ext uri="{9D8B030D-6E8A-4147-A177-3AD203B41FA5}">
                      <a16:colId xmlns:a16="http://schemas.microsoft.com/office/drawing/2014/main" val="4002077772"/>
                    </a:ext>
                  </a:extLst>
                </a:gridCol>
                <a:gridCol w="2489389">
                  <a:extLst>
                    <a:ext uri="{9D8B030D-6E8A-4147-A177-3AD203B41FA5}">
                      <a16:colId xmlns:a16="http://schemas.microsoft.com/office/drawing/2014/main" val="1647635147"/>
                    </a:ext>
                  </a:extLst>
                </a:gridCol>
              </a:tblGrid>
              <a:tr h="843487">
                <a:tc>
                  <a:txBody>
                    <a:bodyPr/>
                    <a:lstStyle/>
                    <a:p>
                      <a:pPr marL="12700" marR="962660" indent="0">
                        <a:lnSpc>
                          <a:spcPct val="101000"/>
                        </a:lnSpc>
                        <a:spcBef>
                          <a:spcPts val="2045"/>
                        </a:spcBef>
                        <a:tabLst/>
                      </a:pPr>
                      <a:endParaRPr sz="1200" b="0" i="0" dirty="0">
                        <a:latin typeface="Montserrat SemiBold" pitchFamily="2" charset="77"/>
                        <a:cs typeface="Arial" panose="020B0604020202020204" pitchFamily="34" charset="0"/>
                      </a:endParaRPr>
                    </a:p>
                  </a:txBody>
                  <a:tcPr marL="108000" marR="0" marT="108000" marB="108000">
                    <a:lnL w="12700" cmpd="sng">
                      <a:noFill/>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1400" b="0" i="0" spc="6" dirty="0">
                          <a:solidFill>
                            <a:srgbClr val="2576B7"/>
                          </a:solidFill>
                          <a:latin typeface="Montserrat SemiBold" pitchFamily="2" charset="77"/>
                          <a:cs typeface="Arial" panose="020B0604020202020204" pitchFamily="34" charset="0"/>
                        </a:rPr>
                        <a:t>Assess your ransomware readiness</a:t>
                      </a:r>
                      <a:endParaRPr lang="en-CA" sz="1400" b="0" i="0" dirty="0">
                        <a:solidFill>
                          <a:srgbClr val="2576B7"/>
                        </a:solidFill>
                        <a:latin typeface="Montserrat SemiBold" pitchFamily="2" charset="77"/>
                        <a:cs typeface="Arial" panose="020B0604020202020204" pitchFamily="34" charset="0"/>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spc="6" dirty="0">
                          <a:solidFill>
                            <a:srgbClr val="2576B7"/>
                          </a:solidFill>
                          <a:latin typeface="Montserrat SemiBold" pitchFamily="2" charset="77"/>
                          <a:cs typeface="Arial" panose="020B0604020202020204" pitchFamily="34" charset="0"/>
                        </a:rPr>
                        <a:t>Conduct a BIA to raise risk awareness and set recovery targets</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spc="6" dirty="0">
                          <a:solidFill>
                            <a:srgbClr val="2576B7"/>
                          </a:solidFill>
                          <a:latin typeface="Montserrat SemiBold" pitchFamily="2" charset="77"/>
                          <a:cs typeface="Arial" panose="020B0604020202020204" pitchFamily="34" charset="0"/>
                        </a:rPr>
                        <a:t>Create a ransomware response workflow and runbook</a:t>
                      </a:r>
                      <a:endParaRPr lang="en-CA" sz="1400" b="0" i="0" dirty="0">
                        <a:solidFill>
                          <a:srgbClr val="2576B7"/>
                        </a:solidFill>
                        <a:latin typeface="Montserrat SemiBold" pitchFamily="2" charset="77"/>
                        <a:cs typeface="Arial" panose="020B0604020202020204" pitchFamily="34" charset="0"/>
                      </a:endParaRPr>
                    </a:p>
                  </a:txBody>
                  <a:tcPr marL="108000" marR="108000" marT="108000" marB="108000">
                    <a:lnL w="12700" cap="flat" cmpd="sng" algn="ctr">
                      <a:no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spc="6" dirty="0">
                          <a:solidFill>
                            <a:srgbClr val="2576B7"/>
                          </a:solidFill>
                          <a:latin typeface="Montserrat SemiBold" pitchFamily="2" charset="77"/>
                          <a:cs typeface="Arial" panose="020B0604020202020204" pitchFamily="34" charset="0"/>
                        </a:rPr>
                        <a:t>Build a project roadmap to close gaps</a:t>
                      </a:r>
                      <a:endParaRPr lang="en-CA" sz="1400" b="0" i="0" dirty="0">
                        <a:solidFill>
                          <a:srgbClr val="2576B7"/>
                        </a:solidFill>
                        <a:latin typeface="Montserrat SemiBold" pitchFamily="2" charset="77"/>
                        <a:cs typeface="Arial" panose="020B0604020202020204" pitchFamily="34" charset="0"/>
                      </a:endParaRPr>
                    </a:p>
                  </a:txBody>
                  <a:tcPr marL="108000" marR="108000" marT="108000" marB="108000">
                    <a:lnL w="12700" cap="flat" cmpd="sng" algn="ctr">
                      <a:no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30000"/>
                      </a:schemeClr>
                    </a:solidFill>
                  </a:tcPr>
                </a:tc>
                <a:extLst>
                  <a:ext uri="{0D108BD9-81ED-4DB2-BD59-A6C34878D82A}">
                    <a16:rowId xmlns:a16="http://schemas.microsoft.com/office/drawing/2014/main" val="2052837071"/>
                  </a:ext>
                </a:extLst>
              </a:tr>
              <a:tr h="1709892">
                <a:tc>
                  <a:txBody>
                    <a:bodyPr/>
                    <a:lstStyle/>
                    <a:p>
                      <a:r>
                        <a:rPr lang="en-US" sz="1400" b="1" i="0" dirty="0">
                          <a:solidFill>
                            <a:srgbClr val="4A4A4A"/>
                          </a:solidFill>
                          <a:latin typeface="Montserrat SemiBold" pitchFamily="2" charset="77"/>
                        </a:rPr>
                        <a:t>Phase Steps</a:t>
                      </a:r>
                    </a:p>
                  </a:txBody>
                  <a:tcPr marL="108000" marR="0" marT="108000" marB="108000">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Conduct a maturity assessment</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Review selected systems and dependencies</a:t>
                      </a:r>
                    </a:p>
                  </a:txBody>
                  <a:tcPr marL="468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Record systems and dependencies in Info-Tech’s </a:t>
                      </a:r>
                      <a:r>
                        <a:rPr lang="en-US" sz="1400" b="0" i="1"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hlinkClick r:id="rId3"/>
                        </a:rPr>
                        <a:t>DRP Business Impact Analysis Tool</a:t>
                      </a:r>
                      <a:endParaRPr lang="en-US" sz="1400" b="0" i="1"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endParaRP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Complete the impact analysis for selected systems and data sets</a:t>
                      </a:r>
                    </a:p>
                  </a:txBody>
                  <a:tcPr marL="468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Document your threat escalation protocol</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Use tabletop planning to identify response steps and gaps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Update your ransomware response workflow and runbook</a:t>
                      </a:r>
                    </a:p>
                  </a:txBody>
                  <a:tcPr marL="46800" marR="108000" marT="108000" marB="108000">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Identify initiatives to improve ransomware readiness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Prioritize initiatives in a project roadmap</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4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Communicate your current status and recommendations</a:t>
                      </a:r>
                    </a:p>
                  </a:txBody>
                  <a:tcPr marL="46800" marR="108000" marT="108000" marB="108000">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30000"/>
                      </a:schemeClr>
                    </a:solidFill>
                  </a:tcPr>
                </a:tc>
                <a:extLst>
                  <a:ext uri="{0D108BD9-81ED-4DB2-BD59-A6C34878D82A}">
                    <a16:rowId xmlns:a16="http://schemas.microsoft.com/office/drawing/2014/main" val="106570360"/>
                  </a:ext>
                </a:extLst>
              </a:tr>
              <a:tr h="1344741">
                <a:tc>
                  <a:txBody>
                    <a:bodyPr/>
                    <a:lstStyle/>
                    <a:p>
                      <a:r>
                        <a:rPr lang="en-US" sz="1400" b="1" i="0" dirty="0">
                          <a:solidFill>
                            <a:srgbClr val="4A4A4A"/>
                          </a:solidFill>
                          <a:latin typeface="Montserrat SemiBold" pitchFamily="2" charset="77"/>
                        </a:rPr>
                        <a:t>Phase Outcomes</a:t>
                      </a:r>
                    </a:p>
                  </a:txBody>
                  <a:tcPr marL="108000" marR="108000" marT="108000" marB="108000">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180975"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i="0" kern="1200" dirty="0">
                          <a:solidFill>
                            <a:srgbClr val="000000"/>
                          </a:solidFill>
                          <a:effectLst/>
                          <a:latin typeface="Roboto Condensed Light" panose="02000000000000000000" pitchFamily="2" charset="0"/>
                          <a:ea typeface="Roboto Condensed Light" panose="02000000000000000000" pitchFamily="2" charset="0"/>
                          <a:cs typeface="Arial" panose="020B0604020202020204" pitchFamily="34" charset="0"/>
                        </a:rPr>
                        <a:t>Maturity assessment (includes identifying policy and technology gaps)</a:t>
                      </a:r>
                    </a:p>
                  </a:txBody>
                  <a:tcPr marL="180000" marR="180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80975" marR="0" lvl="0" indent="-180975"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CA" sz="1400" b="0" i="0" kern="1200" dirty="0">
                          <a:solidFill>
                            <a:srgbClr val="000000"/>
                          </a:solidFill>
                          <a:effectLst/>
                          <a:latin typeface="Roboto Condensed Light" panose="02000000000000000000" pitchFamily="2" charset="0"/>
                          <a:ea typeface="Roboto Condensed Light" panose="02000000000000000000" pitchFamily="2" charset="0"/>
                          <a:cs typeface="Arial" panose="020B0604020202020204" pitchFamily="34" charset="0"/>
                        </a:rPr>
                        <a:t>Business impact analysis</a:t>
                      </a:r>
                    </a:p>
                  </a:txBody>
                  <a:tcPr marL="180000" marR="180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180975" marR="0" lvl="0" indent="-180975"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CA" sz="1400" b="0" i="0" kern="1200" dirty="0">
                          <a:solidFill>
                            <a:srgbClr val="000000"/>
                          </a:solidFill>
                          <a:effectLst/>
                          <a:latin typeface="Roboto Condensed Light" panose="02000000000000000000" pitchFamily="2" charset="0"/>
                          <a:ea typeface="Roboto Condensed Light" panose="02000000000000000000" pitchFamily="2" charset="0"/>
                          <a:cs typeface="Arial" panose="020B0604020202020204" pitchFamily="34" charset="0"/>
                        </a:rPr>
                        <a:t>Tabletop planning results</a:t>
                      </a:r>
                    </a:p>
                    <a:p>
                      <a:pPr marL="180975" marR="0" lvl="0" indent="-180975"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CA" sz="1400" b="0" i="1" kern="1200" dirty="0">
                          <a:solidFill>
                            <a:srgbClr val="000000"/>
                          </a:solidFill>
                          <a:effectLst/>
                          <a:latin typeface="Roboto Condensed Light" panose="02000000000000000000" pitchFamily="2" charset="0"/>
                          <a:ea typeface="Roboto Condensed Light" panose="02000000000000000000" pitchFamily="2" charset="0"/>
                          <a:cs typeface="Arial" panose="020B0604020202020204" pitchFamily="34" charset="0"/>
                        </a:rPr>
                        <a:t>Ransomware Response Workflow </a:t>
                      </a:r>
                    </a:p>
                    <a:p>
                      <a:pPr marL="180975" marR="0" lvl="0" indent="-180975"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CA" sz="1400" b="0" i="1" kern="1200" dirty="0">
                          <a:solidFill>
                            <a:srgbClr val="000000"/>
                          </a:solidFill>
                          <a:effectLst/>
                          <a:latin typeface="Roboto Condensed Light" panose="02000000000000000000" pitchFamily="2" charset="0"/>
                          <a:ea typeface="Roboto Condensed Light" panose="02000000000000000000" pitchFamily="2" charset="0"/>
                          <a:cs typeface="Arial" panose="020B0604020202020204" pitchFamily="34" charset="0"/>
                        </a:rPr>
                        <a:t>Ransomware Response Runbook </a:t>
                      </a:r>
                    </a:p>
                  </a:txBody>
                  <a:tcPr marL="180000" marR="180000" marT="108000" marB="108000">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180975" marR="0" lvl="0" indent="-180975"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i="1" kern="1200" dirty="0">
                          <a:solidFill>
                            <a:srgbClr val="000000"/>
                          </a:solidFill>
                          <a:effectLst/>
                          <a:latin typeface="Roboto Condensed Light" panose="02000000000000000000" pitchFamily="2" charset="0"/>
                          <a:ea typeface="Roboto Condensed Light" panose="02000000000000000000" pitchFamily="2" charset="0"/>
                          <a:cs typeface="Arial" panose="020B0604020202020204" pitchFamily="34" charset="0"/>
                        </a:rPr>
                        <a:t>Ransomware Project Roadmap </a:t>
                      </a:r>
                    </a:p>
                    <a:p>
                      <a:pPr marL="180975" marR="0" lvl="0" indent="-180975"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i="1" kern="1200" dirty="0">
                          <a:solidFill>
                            <a:srgbClr val="000000"/>
                          </a:solidFill>
                          <a:effectLst/>
                          <a:latin typeface="Roboto Condensed Light" panose="02000000000000000000" pitchFamily="2" charset="0"/>
                          <a:ea typeface="Roboto Condensed Light" panose="02000000000000000000" pitchFamily="2" charset="0"/>
                          <a:cs typeface="Arial" panose="020B0604020202020204" pitchFamily="34" charset="0"/>
                        </a:rPr>
                        <a:t>Ransomware Readiness Summary</a:t>
                      </a:r>
                    </a:p>
                  </a:txBody>
                  <a:tcPr marL="180000" marR="180000" marT="108000" marB="108000">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30000"/>
                      </a:schemeClr>
                    </a:solidFill>
                  </a:tcPr>
                </a:tc>
                <a:extLst>
                  <a:ext uri="{0D108BD9-81ED-4DB2-BD59-A6C34878D82A}">
                    <a16:rowId xmlns:a16="http://schemas.microsoft.com/office/drawing/2014/main" val="385565625"/>
                  </a:ext>
                </a:extLst>
              </a:tr>
            </a:tbl>
          </a:graphicData>
        </a:graphic>
      </p:graphicFrame>
      <p:sp>
        <p:nvSpPr>
          <p:cNvPr id="2" name="TextBox 1">
            <a:extLst>
              <a:ext uri="{FF2B5EF4-FFF2-40B4-BE49-F238E27FC236}">
                <a16:creationId xmlns:a16="http://schemas.microsoft.com/office/drawing/2014/main" id="{382CF707-66E8-47DB-8281-83FF054847E9}"/>
              </a:ext>
            </a:extLst>
          </p:cNvPr>
          <p:cNvSpPr txBox="1"/>
          <p:nvPr/>
        </p:nvSpPr>
        <p:spPr>
          <a:xfrm>
            <a:off x="262766" y="6071700"/>
            <a:ext cx="11620010" cy="314325"/>
          </a:xfrm>
          <a:prstGeom prst="rect">
            <a:avLst/>
          </a:prstGeom>
          <a:solidFill>
            <a:schemeClr val="accent1">
              <a:alpha val="18000"/>
            </a:schemeClr>
          </a:solidFill>
          <a:ln>
            <a:solidFill>
              <a:schemeClr val="accent1"/>
            </a:solidFill>
          </a:ln>
        </p:spPr>
        <p:txBody>
          <a:bodyPr wrap="square" lIns="0" tIns="0" rIns="0" bIns="0" numCol="1" spcCol="360000" rtlCol="0" anchor="ctr" anchorCtr="0">
            <a:noAutofit/>
          </a:bodyPr>
          <a:lstStyle/>
          <a:p>
            <a:pPr algn="l">
              <a:lnSpc>
                <a:spcPct val="110000"/>
              </a:lnSpc>
              <a:tabLst/>
            </a:pPr>
            <a:r>
              <a:rPr lang="en-US" sz="1500" b="1" dirty="0">
                <a:solidFill>
                  <a:schemeClr val="tx1">
                    <a:lumMod val="50000"/>
                  </a:schemeClr>
                </a:solidFill>
                <a:latin typeface="Roboto Condensed Light" panose="02000000000000000000" pitchFamily="2" charset="0"/>
                <a:ea typeface="Roboto Condensed Light" panose="02000000000000000000" pitchFamily="2" charset="0"/>
              </a:rPr>
              <a:t>  Note: </a:t>
            </a:r>
            <a:r>
              <a:rPr lang="en-US" sz="1500" dirty="0">
                <a:solidFill>
                  <a:schemeClr val="tx1">
                    <a:lumMod val="50000"/>
                  </a:schemeClr>
                </a:solidFill>
                <a:latin typeface="Roboto Condensed Light" panose="02000000000000000000" pitchFamily="2" charset="0"/>
                <a:ea typeface="Roboto Condensed Light" panose="02000000000000000000" pitchFamily="2" charset="0"/>
              </a:rPr>
              <a:t>This research can be executed as a do-it-yourself project, a Guided Implementation (series of advisory phone calls), or a facilitated Info-Tech Workshop. </a:t>
            </a:r>
            <a:endParaRPr lang="en-CA" sz="15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73366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6BB3CB-E573-174B-83BB-8EEF9C3E5BF1}"/>
              </a:ext>
            </a:extLst>
          </p:cNvPr>
          <p:cNvSpPr/>
          <p:nvPr/>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5226982" y="1178421"/>
            <a:ext cx="5686987" cy="456696"/>
          </a:xfrm>
        </p:spPr>
        <p:txBody>
          <a:bodyPr/>
          <a:lstStyle/>
          <a:p>
            <a:pPr lvl="0">
              <a:lnSpc>
                <a:spcPct val="100000"/>
              </a:lnSpc>
            </a:pPr>
            <a:r>
              <a:rPr lang="en-US" sz="1400" dirty="0">
                <a:solidFill>
                  <a:srgbClr val="000000"/>
                </a:solidFill>
                <a:latin typeface="Montserrat" pitchFamily="2" charset="77"/>
              </a:rPr>
              <a:t>Each step of this blueprint is accompanied by supporting deliverables to help you accomplish your goals:</a:t>
            </a:r>
          </a:p>
          <a:p>
            <a:endParaRPr lang="en-US" sz="1800" dirty="0">
              <a:solidFill>
                <a:srgbClr val="000000"/>
              </a:solidFill>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a:xfrm>
            <a:off x="5194300" y="542721"/>
            <a:ext cx="5956300" cy="605627"/>
          </a:xfrm>
        </p:spPr>
        <p:txBody>
          <a:bodyPr/>
          <a:lstStyle/>
          <a:p>
            <a:r>
              <a:rPr lang="en-CA" dirty="0"/>
              <a:t>Blueprint deliverables</a:t>
            </a:r>
            <a:endParaRPr lang="en-US" dirty="0">
              <a:solidFill>
                <a:srgbClr val="FF0000"/>
              </a:solidFill>
            </a:endParaRPr>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357173" y="641075"/>
            <a:ext cx="2719621"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Key deliverable</a:t>
            </a:r>
            <a:r>
              <a:rPr lang="en-US" dirty="0">
                <a:solidFill>
                  <a:schemeClr val="bg1"/>
                </a:solidFill>
              </a:rPr>
              <a:t>:</a:t>
            </a:r>
          </a:p>
        </p:txBody>
      </p:sp>
      <p:sp>
        <p:nvSpPr>
          <p:cNvPr id="12" name="TextBox 11">
            <a:extLst>
              <a:ext uri="{FF2B5EF4-FFF2-40B4-BE49-F238E27FC236}">
                <a16:creationId xmlns:a16="http://schemas.microsoft.com/office/drawing/2014/main" id="{569449DD-6B21-4B47-B1C6-FB02CD3414D0}"/>
              </a:ext>
            </a:extLst>
          </p:cNvPr>
          <p:cNvSpPr txBox="1"/>
          <p:nvPr/>
        </p:nvSpPr>
        <p:spPr>
          <a:xfrm>
            <a:off x="4459984" y="2522383"/>
            <a:ext cx="2342845" cy="646331"/>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Ransomware Readiness Maturity Assessment Tool</a:t>
            </a:r>
          </a:p>
        </p:txBody>
      </p:sp>
      <p:sp>
        <p:nvSpPr>
          <p:cNvPr id="13" name="Text Placeholder 7">
            <a:extLst>
              <a:ext uri="{FF2B5EF4-FFF2-40B4-BE49-F238E27FC236}">
                <a16:creationId xmlns:a16="http://schemas.microsoft.com/office/drawing/2014/main" id="{883DD862-27A6-49BD-B644-3AA5AA9A8E3B}"/>
              </a:ext>
            </a:extLst>
          </p:cNvPr>
          <p:cNvSpPr txBox="1">
            <a:spLocks/>
          </p:cNvSpPr>
          <p:nvPr/>
        </p:nvSpPr>
        <p:spPr>
          <a:xfrm>
            <a:off x="4981072" y="3307884"/>
            <a:ext cx="1459541" cy="687492"/>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100" dirty="0">
                <a:solidFill>
                  <a:srgbClr val="000000"/>
                </a:solidFill>
                <a:ea typeface="Roboto Condensed Light" panose="02000000000000000000" pitchFamily="2" charset="0"/>
              </a:rPr>
              <a:t>Measure your current readiness and identify policy and technology gaps to address.</a:t>
            </a:r>
            <a:endParaRPr lang="en-CA" sz="1100" dirty="0">
              <a:solidFill>
                <a:srgbClr val="000000"/>
              </a:solidFill>
              <a:ea typeface="Roboto Condensed Light" panose="02000000000000000000" pitchFamily="2" charset="0"/>
            </a:endParaRPr>
          </a:p>
          <a:p>
            <a:pPr algn="ctr">
              <a:lnSpc>
                <a:spcPct val="100000"/>
              </a:lnSpc>
              <a:spcBef>
                <a:spcPts val="0"/>
              </a:spcBef>
            </a:pPr>
            <a:endParaRPr lang="en-CA" sz="1100" dirty="0">
              <a:solidFill>
                <a:srgbClr val="000000"/>
              </a:solidFill>
              <a:ea typeface="Roboto Condensed Light" panose="02000000000000000000" pitchFamily="2" charset="0"/>
            </a:endParaRPr>
          </a:p>
        </p:txBody>
      </p:sp>
      <p:pic>
        <p:nvPicPr>
          <p:cNvPr id="15" name="Picture 14">
            <a:hlinkClick r:id="rId2"/>
            <a:extLst>
              <a:ext uri="{FF2B5EF4-FFF2-40B4-BE49-F238E27FC236}">
                <a16:creationId xmlns:a16="http://schemas.microsoft.com/office/drawing/2014/main" id="{B8324E6D-B267-4817-ACC6-F2926C4C6A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5015" y="4231787"/>
            <a:ext cx="637696" cy="634917"/>
          </a:xfrm>
          <a:prstGeom prst="rect">
            <a:avLst/>
          </a:prstGeom>
        </p:spPr>
      </p:pic>
      <p:sp>
        <p:nvSpPr>
          <p:cNvPr id="19" name="TextBox 18">
            <a:extLst>
              <a:ext uri="{FF2B5EF4-FFF2-40B4-BE49-F238E27FC236}">
                <a16:creationId xmlns:a16="http://schemas.microsoft.com/office/drawing/2014/main" id="{3F40C270-1BB1-47ED-B351-7E5BA06F2437}"/>
              </a:ext>
            </a:extLst>
          </p:cNvPr>
          <p:cNvSpPr txBox="1"/>
          <p:nvPr/>
        </p:nvSpPr>
        <p:spPr>
          <a:xfrm>
            <a:off x="4334046" y="4848222"/>
            <a:ext cx="2629988" cy="646331"/>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Ransomware Response Workflow &amp; Runbook Templates</a:t>
            </a:r>
          </a:p>
        </p:txBody>
      </p:sp>
      <p:sp>
        <p:nvSpPr>
          <p:cNvPr id="20" name="Text Placeholder 7">
            <a:extLst>
              <a:ext uri="{FF2B5EF4-FFF2-40B4-BE49-F238E27FC236}">
                <a16:creationId xmlns:a16="http://schemas.microsoft.com/office/drawing/2014/main" id="{E62AF2FE-EEEF-4035-B6A8-B7A5BA0F9FBF}"/>
              </a:ext>
            </a:extLst>
          </p:cNvPr>
          <p:cNvSpPr txBox="1">
            <a:spLocks/>
          </p:cNvSpPr>
          <p:nvPr/>
        </p:nvSpPr>
        <p:spPr>
          <a:xfrm>
            <a:off x="4938149" y="5557161"/>
            <a:ext cx="1568304" cy="79655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solidFill>
                  <a:srgbClr val="000000"/>
                </a:solidFill>
                <a:ea typeface="Roboto Condensed Light" panose="02000000000000000000" pitchFamily="2" charset="0"/>
              </a:rPr>
              <a:t>The at-a-glance workflow captures key steps for all stakeholders and the runbook offers more details.</a:t>
            </a:r>
          </a:p>
        </p:txBody>
      </p:sp>
      <p:pic>
        <p:nvPicPr>
          <p:cNvPr id="18" name="Picture 17">
            <a:hlinkClick r:id="rId4"/>
            <a:extLst>
              <a:ext uri="{FF2B5EF4-FFF2-40B4-BE49-F238E27FC236}">
                <a16:creationId xmlns:a16="http://schemas.microsoft.com/office/drawing/2014/main" id="{32E33DBA-9EC1-49A4-AAF2-3A04CA7C9AB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117787" y="4172682"/>
            <a:ext cx="634917" cy="634917"/>
          </a:xfrm>
          <a:prstGeom prst="rect">
            <a:avLst/>
          </a:prstGeom>
        </p:spPr>
      </p:pic>
      <p:sp>
        <p:nvSpPr>
          <p:cNvPr id="22" name="TextBox 21">
            <a:extLst>
              <a:ext uri="{FF2B5EF4-FFF2-40B4-BE49-F238E27FC236}">
                <a16:creationId xmlns:a16="http://schemas.microsoft.com/office/drawing/2014/main" id="{A099B95D-3827-48AF-8DF9-3D996A6D6405}"/>
              </a:ext>
            </a:extLst>
          </p:cNvPr>
          <p:cNvSpPr txBox="1"/>
          <p:nvPr/>
        </p:nvSpPr>
        <p:spPr>
          <a:xfrm>
            <a:off x="8204397" y="2459853"/>
            <a:ext cx="2110289" cy="861774"/>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Ransomware Business Impact Analysis Tool – Example</a:t>
            </a:r>
          </a:p>
        </p:txBody>
      </p:sp>
      <p:sp>
        <p:nvSpPr>
          <p:cNvPr id="23" name="Text Placeholder 7">
            <a:extLst>
              <a:ext uri="{FF2B5EF4-FFF2-40B4-BE49-F238E27FC236}">
                <a16:creationId xmlns:a16="http://schemas.microsoft.com/office/drawing/2014/main" id="{F3AD2D30-E8D4-496B-A0FA-E6B5ADE9B4F2}"/>
              </a:ext>
            </a:extLst>
          </p:cNvPr>
          <p:cNvSpPr txBox="1">
            <a:spLocks/>
          </p:cNvSpPr>
          <p:nvPr/>
        </p:nvSpPr>
        <p:spPr>
          <a:xfrm>
            <a:off x="8476183" y="3351033"/>
            <a:ext cx="1492116" cy="702602"/>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100" dirty="0">
                <a:solidFill>
                  <a:srgbClr val="000000"/>
                </a:solidFill>
                <a:ea typeface="Roboto Condensed Light" panose="02000000000000000000" pitchFamily="2" charset="0"/>
              </a:rPr>
              <a:t>Quantify the business impact of a ransomware attack to communicate risk and prioritize investment.</a:t>
            </a:r>
            <a:endParaRPr lang="en-CA" sz="1100" dirty="0">
              <a:solidFill>
                <a:srgbClr val="000000"/>
              </a:solidFill>
              <a:ea typeface="Roboto Condensed Light" panose="02000000000000000000" pitchFamily="2" charset="0"/>
            </a:endParaRPr>
          </a:p>
        </p:txBody>
      </p:sp>
      <p:sp>
        <p:nvSpPr>
          <p:cNvPr id="27" name="TextBox 26">
            <a:extLst>
              <a:ext uri="{FF2B5EF4-FFF2-40B4-BE49-F238E27FC236}">
                <a16:creationId xmlns:a16="http://schemas.microsoft.com/office/drawing/2014/main" id="{452E91F2-C3D3-491F-9B7F-D9C5CECEEB8E}"/>
              </a:ext>
            </a:extLst>
          </p:cNvPr>
          <p:cNvSpPr txBox="1"/>
          <p:nvPr/>
        </p:nvSpPr>
        <p:spPr>
          <a:xfrm>
            <a:off x="8018898" y="4848222"/>
            <a:ext cx="2276578" cy="861774"/>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Ransomware Project Roadmap Example &amp; Summary Template</a:t>
            </a:r>
          </a:p>
        </p:txBody>
      </p:sp>
      <p:sp>
        <p:nvSpPr>
          <p:cNvPr id="28" name="Text Placeholder 7">
            <a:extLst>
              <a:ext uri="{FF2B5EF4-FFF2-40B4-BE49-F238E27FC236}">
                <a16:creationId xmlns:a16="http://schemas.microsoft.com/office/drawing/2014/main" id="{19E9F9A3-3A7C-4D60-83CF-B5632F469E31}"/>
              </a:ext>
            </a:extLst>
          </p:cNvPr>
          <p:cNvSpPr txBox="1">
            <a:spLocks/>
          </p:cNvSpPr>
          <p:nvPr/>
        </p:nvSpPr>
        <p:spPr>
          <a:xfrm>
            <a:off x="8462729" y="5734589"/>
            <a:ext cx="1665339" cy="577613"/>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solidFill>
                  <a:srgbClr val="000000"/>
                </a:solidFill>
                <a:ea typeface="Roboto Condensed Light" panose="02000000000000000000" pitchFamily="2" charset="0"/>
              </a:rPr>
              <a:t>The prioritized roadmap and the ransomware readiness summary template helps you outline current status and next steps.</a:t>
            </a:r>
          </a:p>
        </p:txBody>
      </p:sp>
      <p:pic>
        <p:nvPicPr>
          <p:cNvPr id="26" name="Picture 25">
            <a:hlinkClick r:id="rId6"/>
            <a:extLst>
              <a:ext uri="{FF2B5EF4-FFF2-40B4-BE49-F238E27FC236}">
                <a16:creationId xmlns:a16="http://schemas.microsoft.com/office/drawing/2014/main" id="{F3EF4C0D-37A3-4190-A441-861D960D22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24623" y="4231786"/>
            <a:ext cx="634918" cy="634918"/>
          </a:xfrm>
          <a:prstGeom prst="rect">
            <a:avLst/>
          </a:prstGeom>
        </p:spPr>
      </p:pic>
      <p:sp>
        <p:nvSpPr>
          <p:cNvPr id="29" name="Rectangle 28">
            <a:extLst>
              <a:ext uri="{FF2B5EF4-FFF2-40B4-BE49-F238E27FC236}">
                <a16:creationId xmlns:a16="http://schemas.microsoft.com/office/drawing/2014/main" id="{EF584645-5E2C-4554-AC9F-77DC7EE720BE}"/>
              </a:ext>
            </a:extLst>
          </p:cNvPr>
          <p:cNvSpPr/>
          <p:nvPr/>
        </p:nvSpPr>
        <p:spPr>
          <a:xfrm>
            <a:off x="552290" y="2647828"/>
            <a:ext cx="3152453" cy="1169551"/>
          </a:xfrm>
          <a:prstGeom prst="rect">
            <a:avLst/>
          </a:prstGeom>
        </p:spPr>
        <p:txBody>
          <a:bodyPr wrap="square">
            <a:spAutoFit/>
          </a:bodyPr>
          <a:lstStyle/>
          <a:p>
            <a:pPr defTabSz="554437"/>
            <a:r>
              <a:rPr lang="en-US" sz="1400" dirty="0">
                <a:solidFill>
                  <a:srgbClr val="FFFFFF"/>
                </a:solidFill>
                <a:latin typeface="Montserrat" panose="00000500000000000000" pitchFamily="2" charset="0"/>
              </a:rPr>
              <a:t>Use this executive presentation to communicate the risk of the status quo, present recommended next steps, and drive stakeholder buy-in. </a:t>
            </a:r>
            <a:endParaRPr lang="en-CA" sz="1400" dirty="0">
              <a:solidFill>
                <a:srgbClr val="FFFFFF"/>
              </a:solidFill>
              <a:latin typeface="Montserrat" panose="00000500000000000000" pitchFamily="2" charset="0"/>
            </a:endParaRPr>
          </a:p>
        </p:txBody>
      </p:sp>
      <p:pic>
        <p:nvPicPr>
          <p:cNvPr id="30" name="Picture 29">
            <a:hlinkClick r:id="rId2"/>
            <a:extLst>
              <a:ext uri="{FF2B5EF4-FFF2-40B4-BE49-F238E27FC236}">
                <a16:creationId xmlns:a16="http://schemas.microsoft.com/office/drawing/2014/main" id="{3030017B-7D60-48A7-95E8-B8132DA2DE7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78496" y="1089310"/>
            <a:ext cx="634917" cy="634917"/>
          </a:xfrm>
          <a:prstGeom prst="rect">
            <a:avLst/>
          </a:prstGeom>
        </p:spPr>
      </p:pic>
      <p:sp>
        <p:nvSpPr>
          <p:cNvPr id="31" name="TextBox 30">
            <a:extLst>
              <a:ext uri="{FF2B5EF4-FFF2-40B4-BE49-F238E27FC236}">
                <a16:creationId xmlns:a16="http://schemas.microsoft.com/office/drawing/2014/main" id="{5891C79E-7977-4273-B86A-623CEC9EC3AC}"/>
              </a:ext>
            </a:extLst>
          </p:cNvPr>
          <p:cNvSpPr txBox="1"/>
          <p:nvPr/>
        </p:nvSpPr>
        <p:spPr>
          <a:xfrm>
            <a:off x="295604" y="1770529"/>
            <a:ext cx="3387839" cy="830997"/>
          </a:xfrm>
          <a:prstGeom prst="rect">
            <a:avLst/>
          </a:prstGeom>
        </p:spPr>
        <p:txBody>
          <a:bodyPr vert="horz" wrap="square" lIns="0" tIns="0" rIns="0" bIns="0" rtlCol="0">
            <a:spAutoFit/>
          </a:bodyPr>
          <a:lstStyle/>
          <a:p>
            <a:pPr marL="289917" marR="242951" lvl="1" algn="ctr" defTabSz="554437">
              <a:spcBef>
                <a:spcPts val="55"/>
              </a:spcBef>
            </a:pPr>
            <a:r>
              <a:rPr lang="en-US" sz="1800" b="1" spc="-30" dirty="0">
                <a:solidFill>
                  <a:srgbClr val="FFFFFF"/>
                </a:solidFill>
                <a:latin typeface="Montserrat" pitchFamily="2" charset="77"/>
                <a:cs typeface="Arial Narrow"/>
              </a:rPr>
              <a:t>Ransomware Readiness Summary Presentation Template</a:t>
            </a:r>
          </a:p>
        </p:txBody>
      </p:sp>
      <p:pic>
        <p:nvPicPr>
          <p:cNvPr id="44" name="Picture 43">
            <a:hlinkClick r:id="rId9"/>
            <a:extLst>
              <a:ext uri="{FF2B5EF4-FFF2-40B4-BE49-F238E27FC236}">
                <a16:creationId xmlns:a16="http://schemas.microsoft.com/office/drawing/2014/main" id="{DCFD9B61-7607-43A5-B719-43817F9D44A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61876" y="1887465"/>
            <a:ext cx="634918" cy="634918"/>
          </a:xfrm>
          <a:prstGeom prst="rect">
            <a:avLst/>
          </a:prstGeom>
        </p:spPr>
      </p:pic>
      <p:pic>
        <p:nvPicPr>
          <p:cNvPr id="45" name="Picture 44">
            <a:hlinkClick r:id="rId10"/>
            <a:extLst>
              <a:ext uri="{FF2B5EF4-FFF2-40B4-BE49-F238E27FC236}">
                <a16:creationId xmlns:a16="http://schemas.microsoft.com/office/drawing/2014/main" id="{3FA14A60-A584-40B1-A8EF-64FFE49C78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33171" y="1891379"/>
            <a:ext cx="634918" cy="634918"/>
          </a:xfrm>
          <a:prstGeom prst="rect">
            <a:avLst/>
          </a:prstGeom>
        </p:spPr>
      </p:pic>
      <p:pic>
        <p:nvPicPr>
          <p:cNvPr id="42" name="Picture 41">
            <a:hlinkClick r:id="rId11"/>
            <a:extLst>
              <a:ext uri="{FF2B5EF4-FFF2-40B4-BE49-F238E27FC236}">
                <a16:creationId xmlns:a16="http://schemas.microsoft.com/office/drawing/2014/main" id="{10F9C536-6EB4-455E-BAAB-A02F99FD556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603939" y="4172640"/>
            <a:ext cx="635000" cy="635000"/>
          </a:xfrm>
          <a:prstGeom prst="rect">
            <a:avLst/>
          </a:prstGeom>
        </p:spPr>
      </p:pic>
      <p:pic>
        <p:nvPicPr>
          <p:cNvPr id="38" name="Picture 37">
            <a:extLst>
              <a:ext uri="{FF2B5EF4-FFF2-40B4-BE49-F238E27FC236}">
                <a16:creationId xmlns:a16="http://schemas.microsoft.com/office/drawing/2014/main" id="{C455FA91-74FA-4CF7-886E-C9A0068C99A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853914" y="4848222"/>
            <a:ext cx="1164983" cy="756000"/>
          </a:xfrm>
          <a:prstGeom prst="rect">
            <a:avLst/>
          </a:prstGeom>
          <a:ln>
            <a:solidFill>
              <a:schemeClr val="bg2">
                <a:lumMod val="75000"/>
              </a:schemeClr>
            </a:solidFill>
          </a:ln>
        </p:spPr>
      </p:pic>
      <p:pic>
        <p:nvPicPr>
          <p:cNvPr id="43" name="Picture 42">
            <a:extLst>
              <a:ext uri="{FF2B5EF4-FFF2-40B4-BE49-F238E27FC236}">
                <a16:creationId xmlns:a16="http://schemas.microsoft.com/office/drawing/2014/main" id="{0B9261CD-D256-48B1-8739-5262812F1E8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609641" y="2551884"/>
            <a:ext cx="1542061" cy="756000"/>
          </a:xfrm>
          <a:prstGeom prst="rect">
            <a:avLst/>
          </a:prstGeom>
          <a:ln>
            <a:solidFill>
              <a:schemeClr val="bg2">
                <a:lumMod val="75000"/>
              </a:schemeClr>
            </a:solidFill>
          </a:ln>
        </p:spPr>
      </p:pic>
      <p:pic>
        <p:nvPicPr>
          <p:cNvPr id="48" name="Picture 47">
            <a:extLst>
              <a:ext uri="{FF2B5EF4-FFF2-40B4-BE49-F238E27FC236}">
                <a16:creationId xmlns:a16="http://schemas.microsoft.com/office/drawing/2014/main" id="{73CB2F5B-B61C-425D-8EEF-F80B56DDB15E}"/>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572689" y="4407181"/>
            <a:ext cx="1640724" cy="1100820"/>
          </a:xfrm>
          <a:prstGeom prst="rect">
            <a:avLst/>
          </a:prstGeom>
          <a:ln>
            <a:solidFill>
              <a:schemeClr val="bg1">
                <a:lumMod val="85000"/>
              </a:schemeClr>
            </a:solidFill>
          </a:ln>
        </p:spPr>
      </p:pic>
      <p:pic>
        <p:nvPicPr>
          <p:cNvPr id="49" name="Picture 48">
            <a:extLst>
              <a:ext uri="{FF2B5EF4-FFF2-40B4-BE49-F238E27FC236}">
                <a16:creationId xmlns:a16="http://schemas.microsoft.com/office/drawing/2014/main" id="{5F006DD7-4BB7-4488-BEA9-3673C57A0E2C}"/>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6872293" y="2944460"/>
            <a:ext cx="1376804" cy="756000"/>
          </a:xfrm>
          <a:prstGeom prst="rect">
            <a:avLst/>
          </a:prstGeom>
          <a:ln>
            <a:solidFill>
              <a:schemeClr val="bg2">
                <a:lumMod val="75000"/>
              </a:schemeClr>
            </a:solidFill>
          </a:ln>
        </p:spPr>
      </p:pic>
      <p:pic>
        <p:nvPicPr>
          <p:cNvPr id="50" name="Picture 49">
            <a:extLst>
              <a:ext uri="{FF2B5EF4-FFF2-40B4-BE49-F238E27FC236}">
                <a16:creationId xmlns:a16="http://schemas.microsoft.com/office/drawing/2014/main" id="{3CA92C56-1CE2-4719-A0C6-EC0B1D3A6A52}"/>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10148872" y="2542728"/>
            <a:ext cx="1512709" cy="744465"/>
          </a:xfrm>
          <a:prstGeom prst="rect">
            <a:avLst/>
          </a:prstGeom>
          <a:ln>
            <a:solidFill>
              <a:schemeClr val="bg2">
                <a:lumMod val="75000"/>
              </a:schemeClr>
            </a:solidFill>
          </a:ln>
        </p:spPr>
      </p:pic>
      <p:pic>
        <p:nvPicPr>
          <p:cNvPr id="51" name="Picture 50">
            <a:extLst>
              <a:ext uri="{FF2B5EF4-FFF2-40B4-BE49-F238E27FC236}">
                <a16:creationId xmlns:a16="http://schemas.microsoft.com/office/drawing/2014/main" id="{380B58E8-A584-4EAC-85ED-FC5B3FBF2F4F}"/>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10329942" y="2997782"/>
            <a:ext cx="1492116" cy="765286"/>
          </a:xfrm>
          <a:prstGeom prst="rect">
            <a:avLst/>
          </a:prstGeom>
          <a:ln>
            <a:solidFill>
              <a:schemeClr val="bg2">
                <a:lumMod val="75000"/>
              </a:schemeClr>
            </a:solidFill>
          </a:ln>
        </p:spPr>
      </p:pic>
      <p:pic>
        <p:nvPicPr>
          <p:cNvPr id="52" name="Picture 51">
            <a:extLst>
              <a:ext uri="{FF2B5EF4-FFF2-40B4-BE49-F238E27FC236}">
                <a16:creationId xmlns:a16="http://schemas.microsoft.com/office/drawing/2014/main" id="{19B3973E-6497-475B-87BA-F7E2F21AA0A2}"/>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7169684" y="5240798"/>
            <a:ext cx="1065647" cy="864000"/>
          </a:xfrm>
          <a:prstGeom prst="rect">
            <a:avLst/>
          </a:prstGeom>
          <a:ln>
            <a:solidFill>
              <a:schemeClr val="bg2">
                <a:lumMod val="75000"/>
              </a:schemeClr>
            </a:solidFill>
          </a:ln>
        </p:spPr>
      </p:pic>
      <p:pic>
        <p:nvPicPr>
          <p:cNvPr id="53" name="Picture 52">
            <a:extLst>
              <a:ext uri="{FF2B5EF4-FFF2-40B4-BE49-F238E27FC236}">
                <a16:creationId xmlns:a16="http://schemas.microsoft.com/office/drawing/2014/main" id="{372399D0-3D2A-486C-93DD-093D1E4CCCD2}"/>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10238737" y="4848222"/>
            <a:ext cx="1014957" cy="792000"/>
          </a:xfrm>
          <a:prstGeom prst="rect">
            <a:avLst/>
          </a:prstGeom>
          <a:ln>
            <a:solidFill>
              <a:schemeClr val="bg2">
                <a:lumMod val="75000"/>
              </a:schemeClr>
            </a:solidFill>
          </a:ln>
        </p:spPr>
      </p:pic>
      <p:pic>
        <p:nvPicPr>
          <p:cNvPr id="54" name="Picture 53">
            <a:extLst>
              <a:ext uri="{FF2B5EF4-FFF2-40B4-BE49-F238E27FC236}">
                <a16:creationId xmlns:a16="http://schemas.microsoft.com/office/drawing/2014/main" id="{CD5E2F71-065C-4670-9FD0-8806F6D7809D}"/>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p:blipFill>
        <p:spPr>
          <a:xfrm>
            <a:off x="10522873" y="5320553"/>
            <a:ext cx="1142800" cy="792000"/>
          </a:xfrm>
          <a:prstGeom prst="rect">
            <a:avLst/>
          </a:prstGeom>
          <a:ln>
            <a:solidFill>
              <a:schemeClr val="bg2">
                <a:lumMod val="75000"/>
              </a:schemeClr>
            </a:solidFill>
          </a:ln>
        </p:spPr>
      </p:pic>
      <p:pic>
        <p:nvPicPr>
          <p:cNvPr id="55" name="Picture 54">
            <a:extLst>
              <a:ext uri="{FF2B5EF4-FFF2-40B4-BE49-F238E27FC236}">
                <a16:creationId xmlns:a16="http://schemas.microsoft.com/office/drawing/2014/main" id="{1C615AC6-68A9-47CC-87ED-73F3362494B9}"/>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1160814" y="4929968"/>
            <a:ext cx="1402527" cy="972000"/>
          </a:xfrm>
          <a:prstGeom prst="rect">
            <a:avLst/>
          </a:prstGeom>
          <a:ln>
            <a:solidFill>
              <a:schemeClr val="bg1">
                <a:lumMod val="85000"/>
              </a:schemeClr>
            </a:solidFill>
          </a:ln>
        </p:spPr>
      </p:pic>
      <p:pic>
        <p:nvPicPr>
          <p:cNvPr id="56" name="Picture 55">
            <a:extLst>
              <a:ext uri="{FF2B5EF4-FFF2-40B4-BE49-F238E27FC236}">
                <a16:creationId xmlns:a16="http://schemas.microsoft.com/office/drawing/2014/main" id="{C2DDA966-3658-4713-9565-DE2CCA62344B}"/>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p:blipFill>
        <p:spPr>
          <a:xfrm>
            <a:off x="1808339" y="5155692"/>
            <a:ext cx="1778467" cy="1277861"/>
          </a:xfrm>
          <a:prstGeom prst="rect">
            <a:avLst/>
          </a:prstGeom>
          <a:ln>
            <a:solidFill>
              <a:schemeClr val="bg1">
                <a:lumMod val="85000"/>
              </a:schemeClr>
            </a:solidFill>
          </a:ln>
        </p:spPr>
      </p:pic>
    </p:spTree>
    <p:extLst>
      <p:ext uri="{BB962C8B-B14F-4D97-AF65-F5344CB8AC3E}">
        <p14:creationId xmlns:p14="http://schemas.microsoft.com/office/powerpoint/2010/main" val="125419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6E8AF-AA02-8A45-8B51-0888B0C66904}"/>
              </a:ext>
            </a:extLst>
          </p:cNvPr>
          <p:cNvSpPr>
            <a:spLocks noGrp="1"/>
          </p:cNvSpPr>
          <p:nvPr>
            <p:ph type="title"/>
          </p:nvPr>
        </p:nvSpPr>
        <p:spPr>
          <a:xfrm>
            <a:off x="354106" y="530021"/>
            <a:ext cx="8449652" cy="1130188"/>
          </a:xfrm>
        </p:spPr>
        <p:txBody>
          <a:bodyPr/>
          <a:lstStyle/>
          <a:p>
            <a:r>
              <a:rPr lang="en-US" dirty="0"/>
              <a:t>Blueprint benefits</a:t>
            </a:r>
            <a:endParaRPr lang="en-US" dirty="0">
              <a:solidFill>
                <a:srgbClr val="FF0000"/>
              </a:solidFill>
            </a:endParaRPr>
          </a:p>
        </p:txBody>
      </p:sp>
      <p:graphicFrame>
        <p:nvGraphicFramePr>
          <p:cNvPr id="11" name="Table 10">
            <a:extLst>
              <a:ext uri="{FF2B5EF4-FFF2-40B4-BE49-F238E27FC236}">
                <a16:creationId xmlns:a16="http://schemas.microsoft.com/office/drawing/2014/main" id="{D07E744E-A6AF-4096-8DEB-1E2503376BA5}"/>
              </a:ext>
            </a:extLst>
          </p:cNvPr>
          <p:cNvGraphicFramePr>
            <a:graphicFrameLocks noGrp="1"/>
          </p:cNvGraphicFramePr>
          <p:nvPr>
            <p:extLst>
              <p:ext uri="{D42A27DB-BD31-4B8C-83A1-F6EECF244321}">
                <p14:modId xmlns:p14="http://schemas.microsoft.com/office/powerpoint/2010/main" val="4258386161"/>
              </p:ext>
            </p:extLst>
          </p:nvPr>
        </p:nvGraphicFramePr>
        <p:xfrm>
          <a:off x="371474" y="1660440"/>
          <a:ext cx="11450640" cy="4183312"/>
        </p:xfrm>
        <a:graphic>
          <a:graphicData uri="http://schemas.openxmlformats.org/drawingml/2006/table">
            <a:tbl>
              <a:tblPr firstRow="1" bandRow="1">
                <a:tableStyleId>{5C22544A-7EE6-4342-B048-85BDC9FD1C3A}</a:tableStyleId>
              </a:tblPr>
              <a:tblGrid>
                <a:gridCol w="5638392">
                  <a:extLst>
                    <a:ext uri="{9D8B030D-6E8A-4147-A177-3AD203B41FA5}">
                      <a16:colId xmlns:a16="http://schemas.microsoft.com/office/drawing/2014/main" val="2500794229"/>
                    </a:ext>
                  </a:extLst>
                </a:gridCol>
                <a:gridCol w="5812248">
                  <a:extLst>
                    <a:ext uri="{9D8B030D-6E8A-4147-A177-3AD203B41FA5}">
                      <a16:colId xmlns:a16="http://schemas.microsoft.com/office/drawing/2014/main" val="1791260046"/>
                    </a:ext>
                  </a:extLst>
                </a:gridCol>
              </a:tblGrid>
              <a:tr h="760281">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IT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Business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52837071"/>
                  </a:ext>
                </a:extLst>
              </a:tr>
              <a:tr h="3423031">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Provide a structured approach for your organization to identify gaps, quantify the risk, and communicate status to drive executive buy-in.</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Create a practical ransomware incident response plan that combines a high-level, at-a-glance workflow with a detailed runbook to coordinate recovery and ensure key steps are followed.</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Present an executive-friendly project roadmap that enables you to summarize your plan to address your organization’s gaps.</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Enable leadership to make risk-based, informed decisions on resourcing and investments to improve ransomware readiness.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Quantify the potential impact of a ransomware attack on your organization to drive risk awareness.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Identify existing gaps so they can be addressed, whether by policy, response plans, technology, or any combination of these.</a:t>
                      </a:r>
                    </a:p>
                    <a:p>
                      <a:pPr marL="184150" indent="-184150" algn="l" defTabSz="914400" rtl="0" eaLnBrk="1" latinLnBrk="0" hangingPunct="1">
                        <a:lnSpc>
                          <a:spcPct val="110000"/>
                        </a:lnSpc>
                        <a:spcBef>
                          <a:spcPts val="1000"/>
                        </a:spcBef>
                        <a:buFont typeface="Arial" panose="020B0604020202020204" pitchFamily="34" charset="0"/>
                        <a:buChar char="•"/>
                      </a:pPr>
                      <a:endParaRPr lang="en-US" sz="1600" b="0" i="0" kern="1200" dirty="0">
                        <a:solidFill>
                          <a:srgbClr val="000000"/>
                        </a:solidFill>
                        <a:latin typeface="Roboto Condensed Light" panose="02000000000000000000" pitchFamily="2" charset="0"/>
                        <a:ea typeface="+mn-ea"/>
                        <a:cs typeface="+mn-cs"/>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106570360"/>
                  </a:ext>
                </a:extLst>
              </a:tr>
            </a:tbl>
          </a:graphicData>
        </a:graphic>
      </p:graphicFrame>
    </p:spTree>
    <p:extLst>
      <p:ext uri="{BB962C8B-B14F-4D97-AF65-F5344CB8AC3E}">
        <p14:creationId xmlns:p14="http://schemas.microsoft.com/office/powerpoint/2010/main" val="404438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5EA678-A69C-4F5C-807A-0120CCA19265}"/>
              </a:ext>
            </a:extLst>
          </p:cNvPr>
          <p:cNvSpPr>
            <a:spLocks noGrp="1"/>
          </p:cNvSpPr>
          <p:nvPr>
            <p:ph type="body" sz="quarter" idx="14"/>
          </p:nvPr>
        </p:nvSpPr>
        <p:spPr>
          <a:xfrm>
            <a:off x="367657" y="952499"/>
            <a:ext cx="3188343" cy="5367277"/>
          </a:xfrm>
        </p:spPr>
        <p:txBody>
          <a:bodyPr/>
          <a:lstStyle/>
          <a:p>
            <a:r>
              <a:rPr lang="en-US" dirty="0"/>
              <a:t>Plan now or pay later</a:t>
            </a:r>
          </a:p>
          <a:p>
            <a:endParaRPr lang="en-US" dirty="0"/>
          </a:p>
          <a:p>
            <a:r>
              <a:rPr lang="en-US" sz="1600" dirty="0"/>
              <a:t>Organizations that are unprepared have had to pay anywhere from </a:t>
            </a:r>
            <a:r>
              <a:rPr lang="en-US" sz="1600" b="1" dirty="0"/>
              <a:t>$200,000</a:t>
            </a:r>
            <a:r>
              <a:rPr lang="en-US" sz="1600" dirty="0"/>
              <a:t> to </a:t>
            </a:r>
            <a:r>
              <a:rPr lang="en-US" sz="1600" b="1" dirty="0"/>
              <a:t>$10 million </a:t>
            </a:r>
            <a:r>
              <a:rPr lang="en-US" sz="1600" dirty="0"/>
              <a:t>based on the size, scope, and impact of ransomware incidents. </a:t>
            </a:r>
          </a:p>
          <a:p>
            <a:r>
              <a:rPr lang="en-US" sz="1600" dirty="0"/>
              <a:t>Plan ahead now instead of having to pay a lot more later.</a:t>
            </a:r>
          </a:p>
          <a:p>
            <a:endParaRPr lang="en-CA" dirty="0"/>
          </a:p>
        </p:txBody>
      </p:sp>
      <p:sp>
        <p:nvSpPr>
          <p:cNvPr id="6" name="Title 5">
            <a:extLst>
              <a:ext uri="{FF2B5EF4-FFF2-40B4-BE49-F238E27FC236}">
                <a16:creationId xmlns:a16="http://schemas.microsoft.com/office/drawing/2014/main" id="{AEFD3D10-7E12-4895-B0A1-B16B83DD2B47}"/>
              </a:ext>
            </a:extLst>
          </p:cNvPr>
          <p:cNvSpPr>
            <a:spLocks noGrp="1"/>
          </p:cNvSpPr>
          <p:nvPr>
            <p:ph type="title"/>
          </p:nvPr>
        </p:nvSpPr>
        <p:spPr>
          <a:xfrm>
            <a:off x="4656141" y="590988"/>
            <a:ext cx="7048180" cy="1130188"/>
          </a:xfrm>
        </p:spPr>
        <p:txBody>
          <a:bodyPr/>
          <a:lstStyle/>
          <a:p>
            <a:r>
              <a:rPr lang="en-CA" dirty="0">
                <a:solidFill>
                  <a:srgbClr val="2576B7"/>
                </a:solidFill>
              </a:rPr>
              <a:t>Measured value of this blueprint</a:t>
            </a:r>
            <a:endParaRPr lang="en-US" dirty="0">
              <a:solidFill>
                <a:srgbClr val="2576B7"/>
              </a:solidFill>
            </a:endParaRPr>
          </a:p>
        </p:txBody>
      </p:sp>
      <p:sp>
        <p:nvSpPr>
          <p:cNvPr id="7" name="Arrow: Chevron 6">
            <a:extLst>
              <a:ext uri="{FF2B5EF4-FFF2-40B4-BE49-F238E27FC236}">
                <a16:creationId xmlns:a16="http://schemas.microsoft.com/office/drawing/2014/main" id="{85512111-F3BA-4FEE-BD8A-19632A2E6CE3}"/>
              </a:ext>
            </a:extLst>
          </p:cNvPr>
          <p:cNvSpPr/>
          <p:nvPr/>
        </p:nvSpPr>
        <p:spPr>
          <a:xfrm>
            <a:off x="4932732" y="2413263"/>
            <a:ext cx="223828" cy="3864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9BB51872-B327-4E36-8CAE-48FA9320FAA3}"/>
              </a:ext>
            </a:extLst>
          </p:cNvPr>
          <p:cNvSpPr txBox="1"/>
          <p:nvPr/>
        </p:nvSpPr>
        <p:spPr>
          <a:xfrm>
            <a:off x="5253084" y="2315123"/>
            <a:ext cx="5771967" cy="1200329"/>
          </a:xfrm>
          <a:prstGeom prst="rect">
            <a:avLst/>
          </a:prstGeom>
        </p:spPr>
        <p:txBody>
          <a:bodyPr wrap="square" rtlCol="0">
            <a:spAutoFit/>
          </a:bodyPr>
          <a:lstStyle/>
          <a:p>
            <a:r>
              <a:rPr lang="en-US" sz="1800" b="1" dirty="0">
                <a:latin typeface="Roboto Condensed Light" panose="02000000000000000000" pitchFamily="2" charset="0"/>
                <a:ea typeface="Roboto Condensed Light" panose="02000000000000000000" pitchFamily="2" charset="0"/>
              </a:rPr>
              <a:t>$667,627: </a:t>
            </a:r>
            <a:r>
              <a:rPr lang="en-US" sz="1800" dirty="0">
                <a:latin typeface="Roboto Condensed Light" panose="02000000000000000000" pitchFamily="2" charset="0"/>
                <a:ea typeface="Roboto Condensed Light" panose="02000000000000000000" pitchFamily="2" charset="0"/>
              </a:rPr>
              <a:t>The amount the City of Woodstock (in Ontario, Canada) had to spend to recover from a ransomware attack – not for the ransom, but the professional service fees and new hardware required to recover.</a:t>
            </a:r>
          </a:p>
        </p:txBody>
      </p:sp>
      <p:sp>
        <p:nvSpPr>
          <p:cNvPr id="9" name="Arrow: Chevron 8">
            <a:extLst>
              <a:ext uri="{FF2B5EF4-FFF2-40B4-BE49-F238E27FC236}">
                <a16:creationId xmlns:a16="http://schemas.microsoft.com/office/drawing/2014/main" id="{FA5982A1-CFB9-4446-A893-5803780ED00B}"/>
              </a:ext>
            </a:extLst>
          </p:cNvPr>
          <p:cNvSpPr/>
          <p:nvPr/>
        </p:nvSpPr>
        <p:spPr>
          <a:xfrm>
            <a:off x="4893543" y="3693423"/>
            <a:ext cx="223828" cy="3864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hevron 9">
            <a:extLst>
              <a:ext uri="{FF2B5EF4-FFF2-40B4-BE49-F238E27FC236}">
                <a16:creationId xmlns:a16="http://schemas.microsoft.com/office/drawing/2014/main" id="{84FFFB4B-40FA-4A0C-98E6-FCD4A868D666}"/>
              </a:ext>
            </a:extLst>
          </p:cNvPr>
          <p:cNvSpPr/>
          <p:nvPr/>
        </p:nvSpPr>
        <p:spPr>
          <a:xfrm>
            <a:off x="4845646" y="4973583"/>
            <a:ext cx="223828" cy="3864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E91A7B66-2A4C-4EDE-A494-2777595B86F3}"/>
              </a:ext>
            </a:extLst>
          </p:cNvPr>
          <p:cNvSpPr txBox="1"/>
          <p:nvPr/>
        </p:nvSpPr>
        <p:spPr>
          <a:xfrm>
            <a:off x="5231313" y="3599637"/>
            <a:ext cx="6006663" cy="646331"/>
          </a:xfrm>
          <a:prstGeom prst="rect">
            <a:avLst/>
          </a:prstGeom>
        </p:spPr>
        <p:txBody>
          <a:bodyPr wrap="square" rtlCol="0">
            <a:spAutoFit/>
          </a:bodyPr>
          <a:lstStyle/>
          <a:p>
            <a:r>
              <a:rPr lang="en-US" sz="1800" b="1" dirty="0">
                <a:latin typeface="Roboto Condensed Light" panose="02000000000000000000" pitchFamily="2" charset="0"/>
                <a:ea typeface="Roboto Condensed Light" panose="02000000000000000000" pitchFamily="2" charset="0"/>
              </a:rPr>
              <a:t>$84,116:</a:t>
            </a:r>
            <a:r>
              <a:rPr lang="en-US" sz="1800" dirty="0">
                <a:latin typeface="Roboto Condensed Light" panose="02000000000000000000" pitchFamily="2" charset="0"/>
                <a:ea typeface="Roboto Condensed Light" panose="02000000000000000000" pitchFamily="2" charset="0"/>
              </a:rPr>
              <a:t> The average ransom payment for Q4 of 2019, an increase of 104% from the previous average of $41,179 in Q3 of 2019.</a:t>
            </a:r>
          </a:p>
        </p:txBody>
      </p:sp>
      <p:sp>
        <p:nvSpPr>
          <p:cNvPr id="12" name="TextBox 11">
            <a:extLst>
              <a:ext uri="{FF2B5EF4-FFF2-40B4-BE49-F238E27FC236}">
                <a16:creationId xmlns:a16="http://schemas.microsoft.com/office/drawing/2014/main" id="{2F115372-5FCE-44E9-9B97-7723057B985B}"/>
              </a:ext>
            </a:extLst>
          </p:cNvPr>
          <p:cNvSpPr txBox="1"/>
          <p:nvPr/>
        </p:nvSpPr>
        <p:spPr>
          <a:xfrm>
            <a:off x="5192125" y="4875443"/>
            <a:ext cx="6045851" cy="646331"/>
          </a:xfrm>
          <a:prstGeom prst="rect">
            <a:avLst/>
          </a:prstGeom>
        </p:spPr>
        <p:txBody>
          <a:bodyPr wrap="square" rtlCol="0">
            <a:spAutoFit/>
          </a:bodyPr>
          <a:lstStyle/>
          <a:p>
            <a:r>
              <a:rPr lang="en-US" sz="1800" b="1" dirty="0">
                <a:latin typeface="Roboto Condensed Light" panose="02000000000000000000" pitchFamily="2" charset="0"/>
                <a:ea typeface="Roboto Condensed Light" panose="02000000000000000000" pitchFamily="2" charset="0"/>
              </a:rPr>
              <a:t>$47,500 and 10/10: </a:t>
            </a:r>
            <a:r>
              <a:rPr lang="en-US" sz="1800" dirty="0">
                <a:latin typeface="Roboto Condensed Light" panose="02000000000000000000" pitchFamily="2" charset="0"/>
                <a:ea typeface="Roboto Condensed Light" panose="02000000000000000000" pitchFamily="2" charset="0"/>
              </a:rPr>
              <a:t>An example of the measured value dollar impact and rating reported by our clients who followed this blueprint.</a:t>
            </a:r>
          </a:p>
        </p:txBody>
      </p:sp>
    </p:spTree>
    <p:extLst>
      <p:ext uri="{BB962C8B-B14F-4D97-AF65-F5344CB8AC3E}">
        <p14:creationId xmlns:p14="http://schemas.microsoft.com/office/powerpoint/2010/main" val="164730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594B7FD4-CB2E-2245-9880-792CE65897E3}"/>
              </a:ext>
            </a:extLst>
          </p:cNvPr>
          <p:cNvSpPr>
            <a:spLocks noGrp="1"/>
          </p:cNvSpPr>
          <p:nvPr>
            <p:ph type="title"/>
          </p:nvPr>
        </p:nvSpPr>
        <p:spPr/>
        <p:txBody>
          <a:bodyPr>
            <a:noAutofit/>
          </a:bodyPr>
          <a:lstStyle/>
          <a:p>
            <a:r>
              <a:rPr lang="en-CA" spc="-85" dirty="0"/>
              <a:t>Executive</a:t>
            </a:r>
            <a:r>
              <a:rPr lang="en-CA" spc="-188" dirty="0"/>
              <a:t> </a:t>
            </a:r>
            <a:r>
              <a:rPr lang="en-CA" spc="-79" dirty="0"/>
              <a:t>Brief  </a:t>
            </a:r>
            <a:r>
              <a:rPr lang="en-CA" spc="-61" dirty="0"/>
              <a:t>Case</a:t>
            </a:r>
            <a:r>
              <a:rPr lang="en-CA" spc="-158" dirty="0"/>
              <a:t> </a:t>
            </a:r>
            <a:r>
              <a:rPr lang="en-CA" spc="-79" dirty="0"/>
              <a:t>Study</a:t>
            </a:r>
            <a:endParaRPr lang="en-US" dirty="0"/>
          </a:p>
        </p:txBody>
      </p:sp>
      <p:sp>
        <p:nvSpPr>
          <p:cNvPr id="11" name="Text Placeholder 10">
            <a:extLst>
              <a:ext uri="{FF2B5EF4-FFF2-40B4-BE49-F238E27FC236}">
                <a16:creationId xmlns:a16="http://schemas.microsoft.com/office/drawing/2014/main" id="{25F0E588-A074-014B-8DB2-287E9E17B156}"/>
              </a:ext>
            </a:extLst>
          </p:cNvPr>
          <p:cNvSpPr>
            <a:spLocks noGrp="1"/>
          </p:cNvSpPr>
          <p:nvPr>
            <p:ph type="body" sz="quarter" idx="15"/>
          </p:nvPr>
        </p:nvSpPr>
        <p:spPr>
          <a:xfrm>
            <a:off x="4664054" y="1124222"/>
            <a:ext cx="1404051" cy="410110"/>
          </a:xfrm>
        </p:spPr>
        <p:txBody>
          <a:bodyPr>
            <a:noAutofit/>
          </a:bodyPr>
          <a:lstStyle/>
          <a:p>
            <a:r>
              <a:rPr lang="en-US" dirty="0"/>
              <a:t>Government</a:t>
            </a:r>
          </a:p>
        </p:txBody>
      </p:sp>
      <p:sp>
        <p:nvSpPr>
          <p:cNvPr id="9" name="Text Placeholder 8">
            <a:extLst>
              <a:ext uri="{FF2B5EF4-FFF2-40B4-BE49-F238E27FC236}">
                <a16:creationId xmlns:a16="http://schemas.microsoft.com/office/drawing/2014/main" id="{EB79A99D-3EC9-344F-9B5D-9F3CBE524486}"/>
              </a:ext>
            </a:extLst>
          </p:cNvPr>
          <p:cNvSpPr>
            <a:spLocks noGrp="1"/>
          </p:cNvSpPr>
          <p:nvPr>
            <p:ph type="body" sz="quarter" idx="16"/>
          </p:nvPr>
        </p:nvSpPr>
        <p:spPr>
          <a:xfrm>
            <a:off x="4664055" y="977814"/>
            <a:ext cx="1173968" cy="122566"/>
          </a:xfrm>
        </p:spPr>
        <p:txBody>
          <a:bodyPr>
            <a:noAutofit/>
          </a:bodyPr>
          <a:lstStyle/>
          <a:p>
            <a:r>
              <a:rPr lang="en-US" dirty="0"/>
              <a:t>INDUSTRY</a:t>
            </a:r>
          </a:p>
        </p:txBody>
      </p:sp>
      <p:sp>
        <p:nvSpPr>
          <p:cNvPr id="4" name="Text Placeholder 3">
            <a:extLst>
              <a:ext uri="{FF2B5EF4-FFF2-40B4-BE49-F238E27FC236}">
                <a16:creationId xmlns:a16="http://schemas.microsoft.com/office/drawing/2014/main" id="{6C15233C-A7D8-1D43-B41B-7764869FE116}"/>
              </a:ext>
            </a:extLst>
          </p:cNvPr>
          <p:cNvSpPr>
            <a:spLocks noGrp="1"/>
          </p:cNvSpPr>
          <p:nvPr>
            <p:ph type="body" sz="quarter" idx="17"/>
          </p:nvPr>
        </p:nvSpPr>
        <p:spPr>
          <a:xfrm>
            <a:off x="6261730" y="1124222"/>
            <a:ext cx="2245661" cy="381201"/>
          </a:xfrm>
        </p:spPr>
        <p:txBody>
          <a:bodyPr>
            <a:noAutofit/>
          </a:bodyPr>
          <a:lstStyle/>
          <a:p>
            <a:r>
              <a:rPr lang="en-US" dirty="0">
                <a:cs typeface="Arial"/>
              </a:rPr>
              <a:t>Info-Tech Workshop Results</a:t>
            </a:r>
          </a:p>
        </p:txBody>
      </p:sp>
      <p:sp>
        <p:nvSpPr>
          <p:cNvPr id="6" name="Text Placeholder 5">
            <a:extLst>
              <a:ext uri="{FF2B5EF4-FFF2-40B4-BE49-F238E27FC236}">
                <a16:creationId xmlns:a16="http://schemas.microsoft.com/office/drawing/2014/main" id="{27CDCE52-F976-9F4D-BBB2-FCD98894D84E}"/>
              </a:ext>
            </a:extLst>
          </p:cNvPr>
          <p:cNvSpPr>
            <a:spLocks noGrp="1"/>
          </p:cNvSpPr>
          <p:nvPr>
            <p:ph type="body" sz="quarter" idx="18"/>
          </p:nvPr>
        </p:nvSpPr>
        <p:spPr>
          <a:xfrm>
            <a:off x="6265132" y="977814"/>
            <a:ext cx="2230468" cy="148752"/>
          </a:xfrm>
        </p:spPr>
        <p:txBody>
          <a:bodyPr>
            <a:noAutofit/>
          </a:bodyPr>
          <a:lstStyle/>
          <a:p>
            <a:r>
              <a:rPr lang="en-US" dirty="0"/>
              <a:t>SOURCE</a:t>
            </a:r>
          </a:p>
        </p:txBody>
      </p:sp>
      <p:sp>
        <p:nvSpPr>
          <p:cNvPr id="86" name="Text Placeholder 85">
            <a:extLst>
              <a:ext uri="{FF2B5EF4-FFF2-40B4-BE49-F238E27FC236}">
                <a16:creationId xmlns:a16="http://schemas.microsoft.com/office/drawing/2014/main" id="{D9666033-5A8F-F94B-83DC-A5753FEFE2DB}"/>
              </a:ext>
            </a:extLst>
          </p:cNvPr>
          <p:cNvSpPr>
            <a:spLocks noGrp="1"/>
          </p:cNvSpPr>
          <p:nvPr>
            <p:ph type="body" sz="quarter" idx="11"/>
          </p:nvPr>
        </p:nvSpPr>
        <p:spPr>
          <a:xfrm>
            <a:off x="367657" y="1998139"/>
            <a:ext cx="8015624" cy="622116"/>
          </a:xfrm>
          <a:prstGeom prst="rect">
            <a:avLst/>
          </a:prstGeom>
        </p:spPr>
        <p:txBody>
          <a:bodyPr>
            <a:noAutofit/>
          </a:bodyPr>
          <a:lstStyle/>
          <a:p>
            <a:r>
              <a:rPr lang="en-US" dirty="0">
                <a:latin typeface="Montserrat SemiBold" pitchFamily="2" charset="77"/>
              </a:rPr>
              <a:t>Regional government leverages a workshop to </a:t>
            </a:r>
            <a:br>
              <a:rPr lang="en-US" dirty="0">
                <a:latin typeface="Montserrat SemiBold" pitchFamily="2" charset="77"/>
              </a:rPr>
            </a:br>
            <a:r>
              <a:rPr lang="en-US" dirty="0">
                <a:latin typeface="Montserrat SemiBold" pitchFamily="2" charset="77"/>
              </a:rPr>
              <a:t>fast-track its ransomware incident response planning</a:t>
            </a:r>
            <a:endParaRPr lang="en-US" dirty="0">
              <a:solidFill>
                <a:srgbClr val="FF0000"/>
              </a:solidFill>
              <a:latin typeface="Montserrat SemiBold" pitchFamily="2" charset="77"/>
            </a:endParaRPr>
          </a:p>
        </p:txBody>
      </p:sp>
      <p:sp>
        <p:nvSpPr>
          <p:cNvPr id="56" name="Text Placeholder 55">
            <a:extLst>
              <a:ext uri="{FF2B5EF4-FFF2-40B4-BE49-F238E27FC236}">
                <a16:creationId xmlns:a16="http://schemas.microsoft.com/office/drawing/2014/main" id="{32E3DBED-1F4A-DE4F-A784-E948F4D31FB9}"/>
              </a:ext>
            </a:extLst>
          </p:cNvPr>
          <p:cNvSpPr>
            <a:spLocks noGrp="1"/>
          </p:cNvSpPr>
          <p:nvPr>
            <p:ph type="body" sz="quarter" idx="33"/>
          </p:nvPr>
        </p:nvSpPr>
        <p:spPr>
          <a:xfrm>
            <a:off x="371474" y="2643308"/>
            <a:ext cx="8548082" cy="3807368"/>
          </a:xfrm>
          <a:prstGeom prst="rect">
            <a:avLst/>
          </a:prstGeom>
        </p:spPr>
        <p:txBody>
          <a:bodyPr>
            <a:noAutofit/>
          </a:bodyPr>
          <a:lstStyle/>
          <a:p>
            <a:pPr marL="0" indent="0">
              <a:lnSpc>
                <a:spcPct val="100000"/>
              </a:lnSpc>
              <a:spcBef>
                <a:spcPts val="55"/>
              </a:spcBef>
              <a:spcAft>
                <a:spcPts val="1200"/>
              </a:spcAft>
              <a:buNone/>
            </a:pPr>
            <a:r>
              <a:rPr lang="en-US" spc="-3" dirty="0">
                <a:cs typeface="Arial Narrow"/>
              </a:rPr>
              <a:t>A regional government leveraged Info-Tech’s methodology to evaluate and improve its ransomware readiness.</a:t>
            </a:r>
          </a:p>
          <a:p>
            <a:pPr marL="0" indent="0">
              <a:lnSpc>
                <a:spcPct val="90000"/>
              </a:lnSpc>
              <a:spcBef>
                <a:spcPts val="600"/>
              </a:spcBef>
              <a:buNone/>
            </a:pPr>
            <a:r>
              <a:rPr lang="en-US" sz="1600" b="1" dirty="0">
                <a:solidFill>
                  <a:srgbClr val="2576B7"/>
                </a:solidFill>
                <a:latin typeface="Exo" panose="02000503000000000000" pitchFamily="2" charset="77"/>
                <a:ea typeface="+mn-ea"/>
                <a:cs typeface="Arial" panose="020B0604020202020204" pitchFamily="34" charset="0"/>
              </a:rPr>
              <a:t>Ransomware Attack and Readiness to Respond</a:t>
            </a:r>
          </a:p>
          <a:p>
            <a:pPr marL="0" indent="0">
              <a:lnSpc>
                <a:spcPct val="100000"/>
              </a:lnSpc>
              <a:spcBef>
                <a:spcPts val="55"/>
              </a:spcBef>
              <a:spcAft>
                <a:spcPts val="1200"/>
              </a:spcAft>
              <a:buNone/>
            </a:pPr>
            <a:r>
              <a:rPr lang="en-US" spc="-3" dirty="0">
                <a:cs typeface="Arial Narrow"/>
              </a:rPr>
              <a:t>While the organization was developing its security program, including rolling out security awareness training for end users and investing in security solutions beyond the basics, the staff knew they still had holes to fill. For example, security solutions were not yet fully deployed, policies were lacking, and there was no documented ransomware incident response plan. </a:t>
            </a:r>
          </a:p>
          <a:p>
            <a:pPr marL="0" indent="0">
              <a:lnSpc>
                <a:spcPct val="90000"/>
              </a:lnSpc>
              <a:spcBef>
                <a:spcPts val="600"/>
              </a:spcBef>
              <a:buNone/>
            </a:pPr>
            <a:r>
              <a:rPr lang="en-US" sz="1600" b="1" dirty="0">
                <a:solidFill>
                  <a:srgbClr val="2576B7"/>
                </a:solidFill>
                <a:latin typeface="Exo" panose="02000503000000000000" pitchFamily="2" charset="77"/>
                <a:ea typeface="+mn-ea"/>
                <a:cs typeface="Arial" panose="020B0604020202020204" pitchFamily="34" charset="0"/>
              </a:rPr>
              <a:t>Workshop Results</a:t>
            </a:r>
          </a:p>
          <a:p>
            <a:pPr marL="0" indent="0">
              <a:lnSpc>
                <a:spcPct val="100000"/>
              </a:lnSpc>
              <a:spcBef>
                <a:spcPts val="55"/>
              </a:spcBef>
              <a:spcAft>
                <a:spcPts val="1200"/>
              </a:spcAft>
              <a:buNone/>
            </a:pPr>
            <a:r>
              <a:rPr lang="en-US" spc="-3" dirty="0">
                <a:cs typeface="Arial Narrow"/>
              </a:rPr>
              <a:t>A systematic review of existing processes, policies, and technology identified key gaps in the organization’s overall readiness. The impact analysis quantified the potential impact and business risk, which would be important in driving awareness and buy-in to invest in the security program. Info-Tech’s tabletop planning exercise provided a foundation for the organization’s actual response plan: a ransomware response workflow and a framework for a more detailed runbook. The workshop also helped staff further identify gaps in their ability to recover during a ransomware scenario, such as inadequate backups.</a:t>
            </a:r>
          </a:p>
          <a:p>
            <a:pPr marL="0" indent="0">
              <a:lnSpc>
                <a:spcPct val="100000"/>
              </a:lnSpc>
              <a:spcBef>
                <a:spcPts val="55"/>
              </a:spcBef>
              <a:spcAft>
                <a:spcPts val="1200"/>
              </a:spcAft>
              <a:buNone/>
            </a:pPr>
            <a:r>
              <a:rPr lang="en-US" spc="-3" dirty="0">
                <a:cs typeface="Arial Narrow"/>
              </a:rPr>
              <a:t>The net result was a current-state response plan, appropriate capability targets aligned with business requirements, and a project roadmap to achieve the organization’s desired state of ransomware readiness.</a:t>
            </a:r>
          </a:p>
        </p:txBody>
      </p:sp>
      <p:pic>
        <p:nvPicPr>
          <p:cNvPr id="14" name="Picture 13">
            <a:extLst>
              <a:ext uri="{FF2B5EF4-FFF2-40B4-BE49-F238E27FC236}">
                <a16:creationId xmlns:a16="http://schemas.microsoft.com/office/drawing/2014/main" id="{8E97CF1B-A213-4A89-B786-A1A6755DED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72811" y="2059589"/>
            <a:ext cx="1835787" cy="900000"/>
          </a:xfrm>
          <a:prstGeom prst="rect">
            <a:avLst/>
          </a:prstGeom>
          <a:ln>
            <a:solidFill>
              <a:schemeClr val="bg2">
                <a:lumMod val="75000"/>
              </a:schemeClr>
            </a:solidFill>
          </a:ln>
        </p:spPr>
      </p:pic>
      <p:pic>
        <p:nvPicPr>
          <p:cNvPr id="15" name="Picture 14">
            <a:extLst>
              <a:ext uri="{FF2B5EF4-FFF2-40B4-BE49-F238E27FC236}">
                <a16:creationId xmlns:a16="http://schemas.microsoft.com/office/drawing/2014/main" id="{6A6674D8-C942-4B69-9031-6450E348AF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944621" y="2444120"/>
            <a:ext cx="1740298" cy="892575"/>
          </a:xfrm>
          <a:prstGeom prst="rect">
            <a:avLst/>
          </a:prstGeom>
          <a:ln>
            <a:solidFill>
              <a:schemeClr val="bg2">
                <a:lumMod val="75000"/>
              </a:schemeClr>
            </a:solidFill>
          </a:ln>
        </p:spPr>
      </p:pic>
      <p:pic>
        <p:nvPicPr>
          <p:cNvPr id="16" name="Picture 15">
            <a:extLst>
              <a:ext uri="{FF2B5EF4-FFF2-40B4-BE49-F238E27FC236}">
                <a16:creationId xmlns:a16="http://schemas.microsoft.com/office/drawing/2014/main" id="{500F8CB2-A050-4506-B01A-409E1C74DA2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19825" y="3209484"/>
            <a:ext cx="1666453" cy="900000"/>
          </a:xfrm>
          <a:prstGeom prst="rect">
            <a:avLst/>
          </a:prstGeom>
          <a:ln>
            <a:solidFill>
              <a:schemeClr val="bg2">
                <a:lumMod val="75000"/>
              </a:schemeClr>
            </a:solidFill>
          </a:ln>
        </p:spPr>
      </p:pic>
      <p:pic>
        <p:nvPicPr>
          <p:cNvPr id="17" name="Picture 16">
            <a:extLst>
              <a:ext uri="{FF2B5EF4-FFF2-40B4-BE49-F238E27FC236}">
                <a16:creationId xmlns:a16="http://schemas.microsoft.com/office/drawing/2014/main" id="{06D5D064-BC06-44E6-B18E-A99A49AFD9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376057" y="3541881"/>
            <a:ext cx="1368715" cy="1186736"/>
          </a:xfrm>
          <a:prstGeom prst="rect">
            <a:avLst/>
          </a:prstGeom>
          <a:ln>
            <a:solidFill>
              <a:schemeClr val="bg2">
                <a:lumMod val="75000"/>
              </a:schemeClr>
            </a:solidFill>
          </a:ln>
        </p:spPr>
      </p:pic>
      <p:pic>
        <p:nvPicPr>
          <p:cNvPr id="21" name="Picture 20">
            <a:extLst>
              <a:ext uri="{FF2B5EF4-FFF2-40B4-BE49-F238E27FC236}">
                <a16:creationId xmlns:a16="http://schemas.microsoft.com/office/drawing/2014/main" id="{5DC463E3-2145-4BAC-8DD1-EADCD28A56E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494440" y="4468761"/>
            <a:ext cx="1430505" cy="1116263"/>
          </a:xfrm>
          <a:prstGeom prst="rect">
            <a:avLst/>
          </a:prstGeom>
          <a:ln>
            <a:solidFill>
              <a:schemeClr val="bg2">
                <a:lumMod val="75000"/>
              </a:schemeClr>
            </a:solidFill>
          </a:ln>
        </p:spPr>
      </p:pic>
    </p:spTree>
    <p:extLst>
      <p:ext uri="{BB962C8B-B14F-4D97-AF65-F5344CB8AC3E}">
        <p14:creationId xmlns:p14="http://schemas.microsoft.com/office/powerpoint/2010/main" val="296861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76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A2D3AE-0239-5543-8B5E-BF4913C05174}"/>
              </a:ext>
            </a:extLst>
          </p:cNvPr>
          <p:cNvSpPr txBox="1"/>
          <p:nvPr/>
        </p:nvSpPr>
        <p:spPr>
          <a:xfrm>
            <a:off x="1313793" y="548640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57260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p:txBody>
          <a:bodyPr>
            <a:noAutofit/>
          </a:bodyPr>
          <a:lstStyle/>
          <a:p>
            <a:r>
              <a:rPr lang="en-US" dirty="0">
                <a:solidFill>
                  <a:srgbClr val="2576B7"/>
                </a:solidFill>
              </a:rPr>
              <a:t>Analyst</a:t>
            </a:r>
            <a:br>
              <a:rPr lang="en-US" dirty="0">
                <a:solidFill>
                  <a:srgbClr val="2576B7"/>
                </a:solidFill>
              </a:rPr>
            </a:br>
            <a:r>
              <a:rPr lang="en-US" dirty="0">
                <a:solidFill>
                  <a:srgbClr val="2576B7"/>
                </a:solidFill>
              </a:rPr>
              <a:t>perspective</a:t>
            </a:r>
          </a:p>
        </p:txBody>
      </p:sp>
      <p:sp>
        <p:nvSpPr>
          <p:cNvPr id="3" name="Text Placeholder 2">
            <a:extLst>
              <a:ext uri="{FF2B5EF4-FFF2-40B4-BE49-F238E27FC236}">
                <a16:creationId xmlns:a16="http://schemas.microsoft.com/office/drawing/2014/main" id="{3689B9D3-E749-9E4F-B868-F1D6E60CDACB}"/>
              </a:ext>
            </a:extLst>
          </p:cNvPr>
          <p:cNvSpPr>
            <a:spLocks noGrp="1"/>
          </p:cNvSpPr>
          <p:nvPr>
            <p:ph type="body" sz="quarter" idx="11"/>
          </p:nvPr>
        </p:nvSpPr>
        <p:spPr>
          <a:xfrm>
            <a:off x="367657" y="1667939"/>
            <a:ext cx="3582043" cy="770461"/>
          </a:xfrm>
        </p:spPr>
        <p:txBody>
          <a:bodyPr>
            <a:noAutofit/>
          </a:bodyPr>
          <a:lstStyle/>
          <a:p>
            <a:r>
              <a:rPr lang="en-CA" dirty="0">
                <a:cs typeface="Arial"/>
              </a:rPr>
              <a:t>Ransomware is arguably the top threat to your organization today.</a:t>
            </a:r>
            <a:endParaRPr lang="en-US" dirty="0"/>
          </a:p>
        </p:txBody>
      </p:sp>
      <p:sp>
        <p:nvSpPr>
          <p:cNvPr id="8" name="Text Placeholder 7"/>
          <p:cNvSpPr>
            <a:spLocks noGrp="1"/>
          </p:cNvSpPr>
          <p:nvPr>
            <p:ph type="body" sz="quarter" idx="13"/>
          </p:nvPr>
        </p:nvSpPr>
        <p:spPr>
          <a:xfrm>
            <a:off x="5238246" y="5120360"/>
            <a:ext cx="4105259" cy="1269682"/>
          </a:xfrm>
        </p:spPr>
        <p:txBody>
          <a:bodyPr>
            <a:noAutofit/>
          </a:bodyPr>
          <a:lstStyle/>
          <a:p>
            <a:r>
              <a:rPr lang="en-US" dirty="0"/>
              <a:t>Frank Trovato</a:t>
            </a:r>
            <a:br>
              <a:rPr lang="en-US" dirty="0"/>
            </a:br>
            <a:r>
              <a:rPr lang="en-US" dirty="0">
                <a:latin typeface="Montserrat Medium" pitchFamily="2" charset="77"/>
              </a:rPr>
              <a:t>Research Director, Infrastructure and Operations</a:t>
            </a:r>
            <a:br>
              <a:rPr lang="en-US" dirty="0">
                <a:latin typeface="Montserrat Medium" pitchFamily="2" charset="77"/>
              </a:rPr>
            </a:br>
            <a:r>
              <a:rPr lang="en-US" dirty="0">
                <a:latin typeface="Montserrat Medium" pitchFamily="2" charset="77"/>
              </a:rPr>
              <a:t>Info-Tech Research Group</a:t>
            </a:r>
            <a:endParaRPr lang="en-CA" dirty="0">
              <a:latin typeface="Montserrat Medium" pitchFamily="2" charset="77"/>
            </a:endParaRP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4"/>
          </p:nvPr>
        </p:nvSpPr>
        <p:spPr>
          <a:xfrm>
            <a:off x="5243286" y="1753405"/>
            <a:ext cx="6661150" cy="2990612"/>
          </a:xfrm>
          <a:prstGeom prst="rect">
            <a:avLst/>
          </a:prstGeom>
        </p:spPr>
        <p:txBody>
          <a:bodyPr>
            <a:noAutofit/>
          </a:bodyPr>
          <a:lstStyle/>
          <a:p>
            <a:pPr marL="0" marR="3081" indent="0">
              <a:lnSpc>
                <a:spcPct val="101000"/>
              </a:lnSpc>
              <a:spcBef>
                <a:spcPts val="58"/>
              </a:spcBef>
              <a:buNone/>
            </a:pPr>
            <a:r>
              <a:rPr lang="en-US" dirty="0"/>
              <a:t>Ransomware has the attention of every executive team. The challenge is translating that attention into specific actions to improve your ransomware readiness.</a:t>
            </a:r>
          </a:p>
          <a:p>
            <a:pPr marL="0" marR="3081" indent="0">
              <a:lnSpc>
                <a:spcPct val="101000"/>
              </a:lnSpc>
              <a:spcBef>
                <a:spcPts val="58"/>
              </a:spcBef>
              <a:buNone/>
            </a:pPr>
            <a:r>
              <a:rPr lang="en-US" dirty="0"/>
              <a:t>For example, as a preventative measure, every security practitioner would like to restrict local admin rights and remote desktop capabilities. But the business will often resist such policies due to likely internal friction that seems more palpable than the potential security threat. </a:t>
            </a:r>
          </a:p>
          <a:p>
            <a:pPr marL="0" marR="3081" indent="0">
              <a:lnSpc>
                <a:spcPct val="101000"/>
              </a:lnSpc>
              <a:spcBef>
                <a:spcPts val="58"/>
              </a:spcBef>
              <a:buNone/>
            </a:pPr>
            <a:r>
              <a:rPr lang="en-US" dirty="0"/>
              <a:t>In terms of incident response, your organization might be prepared for traditional security incidents or disasters, but not a ransomware attack that actively seeks to infect backups to give the attacker greater leverage. </a:t>
            </a:r>
          </a:p>
          <a:p>
            <a:pPr marL="0" marR="3081" indent="0">
              <a:lnSpc>
                <a:spcPct val="101000"/>
              </a:lnSpc>
              <a:spcBef>
                <a:spcPts val="58"/>
              </a:spcBef>
              <a:buNone/>
            </a:pPr>
            <a:r>
              <a:rPr lang="en-US" dirty="0"/>
              <a:t>IT leaders need a systematic approach to quantify ransomware risk to drive business buy-in. Leaders need to evaluate their existing incident response plans to identify specific gaps that need to be addressed and present prioritized project roadmaps to leadership to improve prevention and recovery capabilities.</a:t>
            </a:r>
          </a:p>
        </p:txBody>
      </p:sp>
      <p:sp>
        <p:nvSpPr>
          <p:cNvPr id="6" name="Rectangle 5">
            <a:extLst>
              <a:ext uri="{FF2B5EF4-FFF2-40B4-BE49-F238E27FC236}">
                <a16:creationId xmlns:a16="http://schemas.microsoft.com/office/drawing/2014/main" id="{CA77F5FC-FE14-7A4D-AA82-AFE3CFD0AC20}"/>
              </a:ext>
            </a:extLst>
          </p:cNvPr>
          <p:cNvSpPr/>
          <p:nvPr/>
        </p:nvSpPr>
        <p:spPr>
          <a:xfrm>
            <a:off x="5232400" y="4839462"/>
            <a:ext cx="6624638"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pic>
        <p:nvPicPr>
          <p:cNvPr id="11" name="Picture 10">
            <a:extLst>
              <a:ext uri="{FF2B5EF4-FFF2-40B4-BE49-F238E27FC236}">
                <a16:creationId xmlns:a16="http://schemas.microsoft.com/office/drawing/2014/main" id="{5A0DD509-B049-462A-BC55-4C33A1BB69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92678" y="3183077"/>
            <a:ext cx="1443999" cy="1764000"/>
          </a:xfrm>
          <a:prstGeom prst="rect">
            <a:avLst/>
          </a:prstGeom>
        </p:spPr>
      </p:pic>
    </p:spTree>
    <p:extLst>
      <p:ext uri="{BB962C8B-B14F-4D97-AF65-F5344CB8AC3E}">
        <p14:creationId xmlns:p14="http://schemas.microsoft.com/office/powerpoint/2010/main" val="82309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5D3A47-8F5D-9647-A863-1DE56A91E3A4}"/>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3086894" y="1742101"/>
            <a:ext cx="5994372" cy="3373199"/>
          </a:xfrm>
          <a:prstGeom prst="rect">
            <a:avLst/>
          </a:prstGeom>
        </p:spPr>
      </p:pic>
      <p:pic>
        <p:nvPicPr>
          <p:cNvPr id="12" name="Picture 11">
            <a:extLst>
              <a:ext uri="{FF2B5EF4-FFF2-40B4-BE49-F238E27FC236}">
                <a16:creationId xmlns:a16="http://schemas.microsoft.com/office/drawing/2014/main" id="{05757B9C-9790-5541-AD21-63015BF19168}"/>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6934995" y="1742101"/>
            <a:ext cx="5994637" cy="3373349"/>
          </a:xfrm>
          <a:prstGeom prst="rect">
            <a:avLst/>
          </a:prstGeom>
        </p:spPr>
      </p:pic>
      <p:sp>
        <p:nvSpPr>
          <p:cNvPr id="13" name="Rectangle 12">
            <a:extLst>
              <a:ext uri="{FF2B5EF4-FFF2-40B4-BE49-F238E27FC236}">
                <a16:creationId xmlns:a16="http://schemas.microsoft.com/office/drawing/2014/main" id="{81A7BD8C-6502-A549-A087-5E557EF075FB}"/>
              </a:ext>
            </a:extLst>
          </p:cNvPr>
          <p:cNvSpPr/>
          <p:nvPr/>
        </p:nvSpPr>
        <p:spPr>
          <a:xfrm>
            <a:off x="370864" y="4841832"/>
            <a:ext cx="3708401"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4" name="Rectangle 13">
            <a:extLst>
              <a:ext uri="{FF2B5EF4-FFF2-40B4-BE49-F238E27FC236}">
                <a16:creationId xmlns:a16="http://schemas.microsoft.com/office/drawing/2014/main" id="{05BCA3C4-18C9-9845-B05E-44B99BE411EC}"/>
              </a:ext>
            </a:extLst>
          </p:cNvPr>
          <p:cNvSpPr/>
          <p:nvPr/>
        </p:nvSpPr>
        <p:spPr>
          <a:xfrm>
            <a:off x="4260850" y="4841832"/>
            <a:ext cx="3708401"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5" name="Rectangle 14">
            <a:extLst>
              <a:ext uri="{FF2B5EF4-FFF2-40B4-BE49-F238E27FC236}">
                <a16:creationId xmlns:a16="http://schemas.microsoft.com/office/drawing/2014/main" id="{8B947AAF-002F-4B47-B7A1-5BED7E696C90}"/>
              </a:ext>
            </a:extLst>
          </p:cNvPr>
          <p:cNvSpPr/>
          <p:nvPr/>
        </p:nvSpPr>
        <p:spPr>
          <a:xfrm>
            <a:off x="8169825" y="4841832"/>
            <a:ext cx="3708401"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p:txBody>
          <a:bodyPr/>
          <a:lstStyle/>
          <a:p>
            <a:r>
              <a:rPr lang="en-CA" spc="-79" dirty="0"/>
              <a:t>E</a:t>
            </a:r>
            <a:r>
              <a:rPr lang="en-CA" spc="-130" dirty="0"/>
              <a:t>x</a:t>
            </a:r>
            <a:r>
              <a:rPr lang="en-CA" spc="-79" dirty="0"/>
              <a:t>ecuti</a:t>
            </a:r>
            <a:r>
              <a:rPr lang="en-CA" spc="-158" dirty="0"/>
              <a:t>v</a:t>
            </a:r>
            <a:r>
              <a:rPr lang="en-CA" spc="-3" dirty="0"/>
              <a:t>e </a:t>
            </a:r>
            <a:r>
              <a:rPr lang="en-CA" spc="-42" dirty="0"/>
              <a:t>summary</a:t>
            </a:r>
            <a:endParaRPr lang="en-US" dirty="0"/>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p:txBody>
          <a:bodyPr/>
          <a:lstStyle/>
          <a:p>
            <a:r>
              <a:rPr lang="en-US" dirty="0"/>
              <a:t>Your Challenge</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p:txBody>
          <a:bodyPr/>
          <a:lstStyle/>
          <a:p>
            <a:r>
              <a:rPr lang="en-US" dirty="0"/>
              <a:t>Common Obstacles</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p:txBody>
          <a:bodyPr/>
          <a:lstStyle/>
          <a:p>
            <a:r>
              <a:rPr lang="en-US" dirty="0"/>
              <a:t>Info-Tech’s Approach</a:t>
            </a: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8"/>
          </p:nvPr>
        </p:nvSpPr>
        <p:spPr>
          <a:prstGeom prst="rect">
            <a:avLst/>
          </a:prstGeom>
        </p:spPr>
        <p:txBody>
          <a:bodyPr/>
          <a:lstStyle/>
          <a:p>
            <a:pPr marL="0" indent="0">
              <a:lnSpc>
                <a:spcPts val="1800"/>
              </a:lnSpc>
              <a:buNone/>
            </a:pPr>
            <a:r>
              <a:rPr lang="en-CA" dirty="0">
                <a:solidFill>
                  <a:srgbClr val="000000"/>
                </a:solidFill>
              </a:rPr>
              <a:t>Ransomware is a high-profile threat that demands immediate attention:</a:t>
            </a:r>
          </a:p>
          <a:p>
            <a:pPr>
              <a:lnSpc>
                <a:spcPts val="1800"/>
              </a:lnSpc>
            </a:pPr>
            <a:r>
              <a:rPr lang="en-US" dirty="0">
                <a:solidFill>
                  <a:srgbClr val="000000"/>
                </a:solidFill>
              </a:rPr>
              <a:t>Organizations large and small hit by ransomware make the news every week. Everyone is a target. </a:t>
            </a:r>
          </a:p>
          <a:p>
            <a:pPr>
              <a:lnSpc>
                <a:spcPts val="1800"/>
              </a:lnSpc>
            </a:pPr>
            <a:r>
              <a:rPr lang="en-US" dirty="0">
                <a:solidFill>
                  <a:srgbClr val="000000"/>
                </a:solidFill>
              </a:rPr>
              <a:t>Executives want reassurance but aren’t ready to write a blank check. Improvements must be targeted and justified.</a:t>
            </a:r>
          </a:p>
          <a:p>
            <a:pPr>
              <a:lnSpc>
                <a:spcPts val="1800"/>
              </a:lnSpc>
            </a:pPr>
            <a:r>
              <a:rPr lang="en-US" dirty="0">
                <a:solidFill>
                  <a:srgbClr val="000000"/>
                </a:solidFill>
              </a:rPr>
              <a:t>No one is bulletproof, so the ability to recover (not just prevent) a ransomware attack is critical, yet backup and DR capabilities are often lacking.</a:t>
            </a:r>
            <a:endParaRPr lang="en-CA" dirty="0">
              <a:solidFill>
                <a:srgbClr val="000000"/>
              </a:solidFill>
            </a:endParaRP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9"/>
          </p:nvPr>
        </p:nvSpPr>
        <p:spPr>
          <a:prstGeom prst="rect">
            <a:avLst/>
          </a:prstGeom>
        </p:spPr>
        <p:txBody>
          <a:bodyPr/>
          <a:lstStyle/>
          <a:p>
            <a:pPr marL="0" indent="0">
              <a:lnSpc>
                <a:spcPts val="1800"/>
              </a:lnSpc>
              <a:buNone/>
            </a:pPr>
            <a:r>
              <a:rPr lang="en-CA" dirty="0">
                <a:solidFill>
                  <a:srgbClr val="000000"/>
                </a:solidFill>
              </a:rPr>
              <a:t>Ransomware impact and recovery is more complicated than other security breaches:</a:t>
            </a:r>
          </a:p>
          <a:p>
            <a:pPr>
              <a:lnSpc>
                <a:spcPts val="1800"/>
              </a:lnSpc>
            </a:pPr>
            <a:r>
              <a:rPr lang="en-CA" dirty="0">
                <a:cs typeface="Roboto Regular"/>
              </a:rPr>
              <a:t>Ransomware attackers use multiple attack vectors. They can even have ransomware lay dormant, so it infiltrates your backups, disaster recovery (DR) site, and even more endpoints before it’s activated.</a:t>
            </a:r>
          </a:p>
          <a:p>
            <a:pPr>
              <a:lnSpc>
                <a:spcPts val="1800"/>
              </a:lnSpc>
            </a:pPr>
            <a:r>
              <a:rPr lang="en-CA" dirty="0">
                <a:solidFill>
                  <a:srgbClr val="000000"/>
                </a:solidFill>
              </a:rPr>
              <a:t>Data loss is bad; data loss plus the inability to restore from backups is devastating.</a:t>
            </a:r>
          </a:p>
          <a:p>
            <a:pPr>
              <a:lnSpc>
                <a:spcPts val="1800"/>
              </a:lnSpc>
            </a:pPr>
            <a:r>
              <a:rPr lang="en-US" dirty="0">
                <a:solidFill>
                  <a:srgbClr val="000000"/>
                </a:solidFill>
              </a:rPr>
              <a:t>Ransomware is constantly evolving; traditional security and DR practices may not be enough.</a:t>
            </a:r>
            <a:endParaRPr lang="en-CA" dirty="0">
              <a:solidFill>
                <a:srgbClr val="000000"/>
              </a:solidFill>
            </a:endParaRP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20"/>
          </p:nvPr>
        </p:nvSpPr>
        <p:spPr>
          <a:prstGeom prst="rect">
            <a:avLst/>
          </a:prstGeom>
        </p:spPr>
        <p:txBody>
          <a:bodyPr/>
          <a:lstStyle/>
          <a:p>
            <a:pPr marL="0" indent="0">
              <a:lnSpc>
                <a:spcPts val="1800"/>
              </a:lnSpc>
              <a:buNone/>
            </a:pPr>
            <a:r>
              <a:rPr lang="en-CA" dirty="0">
                <a:solidFill>
                  <a:srgbClr val="000000"/>
                </a:solidFill>
              </a:rPr>
              <a:t>No one is bulletproof, but you can reduce your risk and improve your ability to recover if you are hit:</a:t>
            </a:r>
          </a:p>
          <a:p>
            <a:pPr>
              <a:lnSpc>
                <a:spcPts val="1800"/>
              </a:lnSpc>
            </a:pPr>
            <a:r>
              <a:rPr lang="en-CA" dirty="0">
                <a:solidFill>
                  <a:srgbClr val="000000"/>
                </a:solidFill>
              </a:rPr>
              <a:t>Review the current state of your policies and technology.</a:t>
            </a:r>
          </a:p>
          <a:p>
            <a:pPr>
              <a:lnSpc>
                <a:spcPts val="1800"/>
              </a:lnSpc>
            </a:pPr>
            <a:r>
              <a:rPr lang="en-CA" dirty="0">
                <a:solidFill>
                  <a:srgbClr val="000000"/>
                </a:solidFill>
              </a:rPr>
              <a:t>Identify your most critical systems and data so you can prioritize security efforts and investment.</a:t>
            </a:r>
          </a:p>
          <a:p>
            <a:pPr>
              <a:lnSpc>
                <a:spcPts val="1800"/>
              </a:lnSpc>
            </a:pPr>
            <a:r>
              <a:rPr lang="en-CA" dirty="0">
                <a:solidFill>
                  <a:srgbClr val="000000"/>
                </a:solidFill>
              </a:rPr>
              <a:t>Develop a security response plan that accounts for ransomware events.</a:t>
            </a:r>
          </a:p>
          <a:p>
            <a:pPr>
              <a:lnSpc>
                <a:spcPts val="1800"/>
              </a:lnSpc>
            </a:pPr>
            <a:r>
              <a:rPr lang="en-CA" dirty="0">
                <a:solidFill>
                  <a:srgbClr val="000000"/>
                </a:solidFill>
              </a:rPr>
              <a:t>Prioritize proje</a:t>
            </a:r>
            <a:r>
              <a:rPr lang="en-CA" dirty="0"/>
              <a:t>cts to improve prevention and recovery capability.</a:t>
            </a:r>
            <a:endParaRPr lang="en-CA" dirty="0">
              <a:solidFill>
                <a:srgbClr val="000000"/>
              </a:solidFill>
            </a:endParaRPr>
          </a:p>
        </p:txBody>
      </p:sp>
      <p:grpSp>
        <p:nvGrpSpPr>
          <p:cNvPr id="16" name="Group 15">
            <a:extLst>
              <a:ext uri="{FF2B5EF4-FFF2-40B4-BE49-F238E27FC236}">
                <a16:creationId xmlns:a16="http://schemas.microsoft.com/office/drawing/2014/main" id="{CAFF2AC8-5F14-D84D-86C3-BAF386B22002}"/>
              </a:ext>
            </a:extLst>
          </p:cNvPr>
          <p:cNvGrpSpPr/>
          <p:nvPr/>
        </p:nvGrpSpPr>
        <p:grpSpPr>
          <a:xfrm>
            <a:off x="375405" y="5189834"/>
            <a:ext cx="11487081" cy="1057523"/>
            <a:chOff x="6353842" y="3127248"/>
            <a:chExt cx="3887438" cy="1664208"/>
          </a:xfrm>
        </p:grpSpPr>
        <p:sp>
          <p:nvSpPr>
            <p:cNvPr id="17" name="Rectangle 16">
              <a:extLst>
                <a:ext uri="{FF2B5EF4-FFF2-40B4-BE49-F238E27FC236}">
                  <a16:creationId xmlns:a16="http://schemas.microsoft.com/office/drawing/2014/main" id="{78E41E68-57BC-5A45-8C5B-1F4EE2BA8F9D}"/>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dirty="0">
                  <a:solidFill>
                    <a:schemeClr val="bg1"/>
                  </a:solidFill>
                  <a:latin typeface="Montserrat Medium" pitchFamily="2" charset="77"/>
                </a:rPr>
                <a:t>Info-Tech Insight</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Most ransomware victims were aware they were vulnerable but failed to close those gaps until it was too late – despite ransomware being a top concern for executives. This is a failure to translate concern into the necessary steps to identify specific vulnerabilities and drive definitive actions to close those gaps.</a:t>
              </a:r>
            </a:p>
          </p:txBody>
        </p:sp>
        <p:sp>
          <p:nvSpPr>
            <p:cNvPr id="18" name="Rectangle 17">
              <a:extLst>
                <a:ext uri="{FF2B5EF4-FFF2-40B4-BE49-F238E27FC236}">
                  <a16:creationId xmlns:a16="http://schemas.microsoft.com/office/drawing/2014/main" id="{E5C426B7-54D5-6E4B-B315-687203C7E4D7}"/>
                </a:ext>
              </a:extLst>
            </p:cNvPr>
            <p:cNvSpPr/>
            <p:nvPr/>
          </p:nvSpPr>
          <p:spPr>
            <a:xfrm>
              <a:off x="6353842" y="3127248"/>
              <a:ext cx="3887438" cy="1664208"/>
            </a:xfrm>
            <a:prstGeom prst="rect">
              <a:avLst/>
            </a:prstGeom>
            <a:noFill/>
            <a:ln w="3175" cmpd="thinThick">
              <a:gradFill>
                <a:gsLst>
                  <a:gs pos="0">
                    <a:srgbClr val="2576B7"/>
                  </a:gs>
                  <a:gs pos="50000">
                    <a:srgbClr val="2576B7">
                      <a:alpha val="0"/>
                    </a:srgbClr>
                  </a:gs>
                  <a:gs pos="99000">
                    <a:srgbClr val="2576B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78981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6D71-A9FC-41E3-9C28-CEEA8D1B7F93}"/>
              </a:ext>
            </a:extLst>
          </p:cNvPr>
          <p:cNvSpPr>
            <a:spLocks noGrp="1"/>
          </p:cNvSpPr>
          <p:nvPr>
            <p:ph type="title"/>
          </p:nvPr>
        </p:nvSpPr>
        <p:spPr>
          <a:xfrm>
            <a:off x="354106" y="544769"/>
            <a:ext cx="10269559" cy="1130188"/>
          </a:xfrm>
        </p:spPr>
        <p:txBody>
          <a:bodyPr/>
          <a:lstStyle/>
          <a:p>
            <a:r>
              <a:rPr lang="en-US" dirty="0"/>
              <a:t>News headlines are a reminder of the constant ransomware threat</a:t>
            </a:r>
            <a:endParaRPr lang="en-CA" dirty="0"/>
          </a:p>
        </p:txBody>
      </p:sp>
      <p:sp>
        <p:nvSpPr>
          <p:cNvPr id="16" name="Oval 15">
            <a:extLst>
              <a:ext uri="{FF2B5EF4-FFF2-40B4-BE49-F238E27FC236}">
                <a16:creationId xmlns:a16="http://schemas.microsoft.com/office/drawing/2014/main" id="{3DE73404-5046-4C4D-86FE-4508A2B9979A}"/>
              </a:ext>
            </a:extLst>
          </p:cNvPr>
          <p:cNvSpPr/>
          <p:nvPr/>
        </p:nvSpPr>
        <p:spPr>
          <a:xfrm>
            <a:off x="2841835" y="2731831"/>
            <a:ext cx="4948209" cy="2560756"/>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Roboto Condensed Light" panose="02000000000000000000" pitchFamily="2" charset="0"/>
              <a:ea typeface="Roboto Condensed Light" panose="02000000000000000000" pitchFamily="2" charset="0"/>
            </a:endParaRPr>
          </a:p>
        </p:txBody>
      </p:sp>
      <p:sp>
        <p:nvSpPr>
          <p:cNvPr id="17" name="TextBox 16">
            <a:extLst>
              <a:ext uri="{FF2B5EF4-FFF2-40B4-BE49-F238E27FC236}">
                <a16:creationId xmlns:a16="http://schemas.microsoft.com/office/drawing/2014/main" id="{0F213FFE-74B1-43C1-964B-3AD6E52A6B9C}"/>
              </a:ext>
            </a:extLst>
          </p:cNvPr>
          <p:cNvSpPr txBox="1"/>
          <p:nvPr/>
        </p:nvSpPr>
        <p:spPr>
          <a:xfrm>
            <a:off x="2875280" y="1913842"/>
            <a:ext cx="2556424" cy="646331"/>
          </a:xfrm>
          <a:prstGeom prst="rect">
            <a:avLst/>
          </a:prstGeom>
          <a:ln>
            <a:noFill/>
          </a:ln>
          <a:effectLst>
            <a:outerShdw blurRad="50800" dist="50800" dir="5400000" algn="ctr" rotWithShape="0">
              <a:srgbClr val="000000">
                <a:alpha val="0"/>
              </a:srgbClr>
            </a:outerShdw>
          </a:effectLst>
        </p:spPr>
        <p:txBody>
          <a:bodyPr wrap="square" rtlCol="0">
            <a:spAutoFit/>
          </a:bodyPr>
          <a:lstStyle/>
          <a:p>
            <a:r>
              <a:rPr lang="en-US" sz="1200" b="1" dirty="0">
                <a:latin typeface="Roboto Condensed Light" panose="02000000000000000000" pitchFamily="2" charset="0"/>
                <a:ea typeface="Roboto Condensed Light" panose="02000000000000000000" pitchFamily="2" charset="0"/>
                <a:cs typeface="Times New Roman" panose="02020603050405020304" pitchFamily="18" charset="0"/>
              </a:rPr>
              <a:t>“Louisiana Suffers Another Major Ransomware Attack”</a:t>
            </a:r>
          </a:p>
          <a:p>
            <a:r>
              <a:rPr lang="en-US" sz="1200" dirty="0">
                <a:latin typeface="Roboto Condensed Light" panose="02000000000000000000" pitchFamily="2" charset="0"/>
                <a:ea typeface="Roboto Condensed Light" panose="02000000000000000000" pitchFamily="2" charset="0"/>
                <a:cs typeface="Times New Roman" panose="02020603050405020304" pitchFamily="18" charset="0"/>
              </a:rPr>
              <a:t>(Forbes, 20 Nov. 2019)</a:t>
            </a:r>
          </a:p>
        </p:txBody>
      </p:sp>
      <p:sp>
        <p:nvSpPr>
          <p:cNvPr id="18" name="TextBox 17">
            <a:extLst>
              <a:ext uri="{FF2B5EF4-FFF2-40B4-BE49-F238E27FC236}">
                <a16:creationId xmlns:a16="http://schemas.microsoft.com/office/drawing/2014/main" id="{24C88C8E-5055-4AE9-867D-890416BC957E}"/>
              </a:ext>
            </a:extLst>
          </p:cNvPr>
          <p:cNvSpPr txBox="1"/>
          <p:nvPr/>
        </p:nvSpPr>
        <p:spPr>
          <a:xfrm>
            <a:off x="699968" y="2360440"/>
            <a:ext cx="2229542" cy="646331"/>
          </a:xfrm>
          <a:prstGeom prst="rect">
            <a:avLst/>
          </a:prstGeom>
          <a:ln>
            <a:noFill/>
          </a:ln>
          <a:effectLst>
            <a:outerShdw blurRad="50800" dist="50800" dir="5400000" algn="ctr" rotWithShape="0">
              <a:srgbClr val="000000">
                <a:alpha val="0"/>
              </a:srgbClr>
            </a:outerShdw>
          </a:effectLst>
        </p:spPr>
        <p:txBody>
          <a:bodyPr wrap="square" rtlCol="0">
            <a:spAutoFit/>
          </a:bodyPr>
          <a:lstStyle/>
          <a:p>
            <a:r>
              <a:rPr lang="en-US" sz="1200" b="1" dirty="0">
                <a:latin typeface="Roboto Condensed Light" panose="02000000000000000000" pitchFamily="2" charset="0"/>
                <a:ea typeface="Roboto Condensed Light" panose="02000000000000000000" pitchFamily="2" charset="0"/>
              </a:rPr>
              <a:t>“Ransomware attack hits school district twice in 4 months”</a:t>
            </a:r>
          </a:p>
          <a:p>
            <a:r>
              <a:rPr lang="en-US" sz="1200" dirty="0">
                <a:latin typeface="Roboto Condensed Light" panose="02000000000000000000" pitchFamily="2" charset="0"/>
                <a:ea typeface="Roboto Condensed Light" panose="02000000000000000000" pitchFamily="2" charset="0"/>
              </a:rPr>
              <a:t>(Associated Press, 10 Sept. 2019)</a:t>
            </a:r>
          </a:p>
        </p:txBody>
      </p:sp>
      <p:sp>
        <p:nvSpPr>
          <p:cNvPr id="19" name="TextBox 18">
            <a:extLst>
              <a:ext uri="{FF2B5EF4-FFF2-40B4-BE49-F238E27FC236}">
                <a16:creationId xmlns:a16="http://schemas.microsoft.com/office/drawing/2014/main" id="{1C66255A-ED93-4C04-A19B-BEFD594DCA24}"/>
              </a:ext>
            </a:extLst>
          </p:cNvPr>
          <p:cNvSpPr txBox="1"/>
          <p:nvPr/>
        </p:nvSpPr>
        <p:spPr>
          <a:xfrm>
            <a:off x="8018443" y="3278640"/>
            <a:ext cx="2251799" cy="830997"/>
          </a:xfrm>
          <a:prstGeom prst="rect">
            <a:avLst/>
          </a:prstGeom>
          <a:ln>
            <a:noFill/>
          </a:ln>
          <a:effectLst>
            <a:outerShdw blurRad="50800" dist="50800" dir="5400000" algn="ctr" rotWithShape="0">
              <a:srgbClr val="000000">
                <a:alpha val="0"/>
              </a:srgbClr>
            </a:outerShdw>
          </a:effectLst>
        </p:spPr>
        <p:txBody>
          <a:bodyPr wrap="square" rtlCol="0">
            <a:spAutoFit/>
          </a:bodyPr>
          <a:lstStyle/>
          <a:p>
            <a:r>
              <a:rPr lang="en-US" sz="1200" b="1" dirty="0">
                <a:latin typeface="Roboto Condensed Light" panose="02000000000000000000" pitchFamily="2" charset="0"/>
                <a:ea typeface="Roboto Condensed Light" panose="02000000000000000000" pitchFamily="2" charset="0"/>
              </a:rPr>
              <a:t>“ ‘Chaos is the Point’: Russian Hackers and Trolls Grow Stealthier in 2020”</a:t>
            </a:r>
          </a:p>
          <a:p>
            <a:r>
              <a:rPr lang="en-US" sz="1200" dirty="0">
                <a:latin typeface="Roboto Condensed Light" panose="02000000000000000000" pitchFamily="2" charset="0"/>
                <a:ea typeface="Roboto Condensed Light" panose="02000000000000000000" pitchFamily="2" charset="0"/>
              </a:rPr>
              <a:t>(The New York Times, 10 Jan. 2020)</a:t>
            </a:r>
          </a:p>
        </p:txBody>
      </p:sp>
      <p:sp>
        <p:nvSpPr>
          <p:cNvPr id="20" name="TextBox 19">
            <a:extLst>
              <a:ext uri="{FF2B5EF4-FFF2-40B4-BE49-F238E27FC236}">
                <a16:creationId xmlns:a16="http://schemas.microsoft.com/office/drawing/2014/main" id="{379CB179-2347-4383-8337-16C5F5F786B9}"/>
              </a:ext>
            </a:extLst>
          </p:cNvPr>
          <p:cNvSpPr txBox="1"/>
          <p:nvPr/>
        </p:nvSpPr>
        <p:spPr>
          <a:xfrm>
            <a:off x="1270168" y="5189161"/>
            <a:ext cx="2107954" cy="830997"/>
          </a:xfrm>
          <a:prstGeom prst="rect">
            <a:avLst/>
          </a:prstGeom>
          <a:ln>
            <a:noFill/>
          </a:ln>
          <a:effectLst>
            <a:outerShdw blurRad="50800" dist="50800" dir="5400000" algn="ctr" rotWithShape="0">
              <a:srgbClr val="000000">
                <a:alpha val="0"/>
              </a:srgbClr>
            </a:outerShdw>
          </a:effectLst>
        </p:spPr>
        <p:txBody>
          <a:bodyPr wrap="square" rtlCol="0">
            <a:spAutoFit/>
          </a:bodyPr>
          <a:lstStyle/>
          <a:p>
            <a:r>
              <a:rPr lang="en-US" sz="1200" b="1" dirty="0">
                <a:latin typeface="Roboto Condensed Light" panose="02000000000000000000" pitchFamily="2" charset="0"/>
                <a:ea typeface="Roboto Condensed Light" panose="02000000000000000000" pitchFamily="2" charset="0"/>
              </a:rPr>
              <a:t>“Company shuts down because of ransomware, leaves 300 without jobs just before holidays”</a:t>
            </a:r>
          </a:p>
          <a:p>
            <a:r>
              <a:rPr lang="en-US" sz="1200" dirty="0">
                <a:latin typeface="Roboto Condensed Light" panose="02000000000000000000" pitchFamily="2" charset="0"/>
                <a:ea typeface="Roboto Condensed Light" panose="02000000000000000000" pitchFamily="2" charset="0"/>
              </a:rPr>
              <a:t>(ZDNet, 3 Jan. 2020)</a:t>
            </a:r>
          </a:p>
        </p:txBody>
      </p:sp>
      <p:sp>
        <p:nvSpPr>
          <p:cNvPr id="21" name="TextBox 20">
            <a:extLst>
              <a:ext uri="{FF2B5EF4-FFF2-40B4-BE49-F238E27FC236}">
                <a16:creationId xmlns:a16="http://schemas.microsoft.com/office/drawing/2014/main" id="{ED554C3C-09D9-4CC6-AC91-553CC7B68BE0}"/>
              </a:ext>
            </a:extLst>
          </p:cNvPr>
          <p:cNvSpPr txBox="1"/>
          <p:nvPr/>
        </p:nvSpPr>
        <p:spPr>
          <a:xfrm>
            <a:off x="666524" y="3534753"/>
            <a:ext cx="2175312" cy="830997"/>
          </a:xfrm>
          <a:prstGeom prst="rect">
            <a:avLst/>
          </a:prstGeom>
          <a:ln>
            <a:noFill/>
          </a:ln>
          <a:effectLst>
            <a:outerShdw blurRad="50800" dist="50800" dir="5400000" algn="ctr" rotWithShape="0">
              <a:srgbClr val="000000">
                <a:alpha val="0"/>
              </a:srgbClr>
            </a:outerShdw>
          </a:effectLst>
        </p:spPr>
        <p:txBody>
          <a:bodyPr wrap="square" rtlCol="0">
            <a:spAutoFit/>
          </a:bodyPr>
          <a:lstStyle/>
          <a:p>
            <a:r>
              <a:rPr lang="en-US" sz="1200" b="1" dirty="0">
                <a:latin typeface="Roboto Condensed Light" panose="02000000000000000000" pitchFamily="2" charset="0"/>
                <a:ea typeface="Roboto Condensed Light" panose="02000000000000000000" pitchFamily="2" charset="0"/>
              </a:rPr>
              <a:t>“Sodinokibi Ransomware Publishes Stolen Data for the First Time”</a:t>
            </a:r>
          </a:p>
          <a:p>
            <a:r>
              <a:rPr lang="en-US" sz="1200" dirty="0">
                <a:latin typeface="Roboto Condensed Light" panose="02000000000000000000" pitchFamily="2" charset="0"/>
                <a:ea typeface="Roboto Condensed Light" panose="02000000000000000000" pitchFamily="2" charset="0"/>
              </a:rPr>
              <a:t>(Bleeping Computer, 11 Jan. 2020)</a:t>
            </a:r>
          </a:p>
        </p:txBody>
      </p:sp>
      <p:sp>
        <p:nvSpPr>
          <p:cNvPr id="22" name="TextBox 21">
            <a:extLst>
              <a:ext uri="{FF2B5EF4-FFF2-40B4-BE49-F238E27FC236}">
                <a16:creationId xmlns:a16="http://schemas.microsoft.com/office/drawing/2014/main" id="{2F664743-8E9E-4EF5-B2F8-B40DF7E1C1F7}"/>
              </a:ext>
            </a:extLst>
          </p:cNvPr>
          <p:cNvSpPr txBox="1"/>
          <p:nvPr/>
        </p:nvSpPr>
        <p:spPr>
          <a:xfrm>
            <a:off x="4169058" y="5635903"/>
            <a:ext cx="2293762" cy="830997"/>
          </a:xfrm>
          <a:prstGeom prst="rect">
            <a:avLst/>
          </a:prstGeom>
          <a:ln>
            <a:noFill/>
          </a:ln>
          <a:effectLst>
            <a:outerShdw blurRad="50800" dist="50800" dir="5400000" algn="ctr" rotWithShape="0">
              <a:srgbClr val="000000">
                <a:alpha val="0"/>
              </a:srgbClr>
            </a:outerShdw>
          </a:effectLst>
        </p:spPr>
        <p:txBody>
          <a:bodyPr wrap="square" rtlCol="0">
            <a:spAutoFit/>
          </a:bodyPr>
          <a:lstStyle/>
          <a:p>
            <a:r>
              <a:rPr lang="en-US" sz="1200" b="1" dirty="0">
                <a:latin typeface="Roboto Condensed Light" panose="02000000000000000000" pitchFamily="2" charset="0"/>
                <a:ea typeface="Roboto Condensed Light" panose="02000000000000000000" pitchFamily="2" charset="0"/>
                <a:cs typeface="Times New Roman" panose="02020603050405020304" pitchFamily="18" charset="0"/>
              </a:rPr>
              <a:t>“Florida city will pay hackers $600,000 to get its computer systems back”</a:t>
            </a:r>
          </a:p>
          <a:p>
            <a:r>
              <a:rPr lang="en-US" sz="1200" dirty="0">
                <a:latin typeface="Roboto Condensed Light" panose="02000000000000000000" pitchFamily="2" charset="0"/>
                <a:ea typeface="Roboto Condensed Light" panose="02000000000000000000" pitchFamily="2" charset="0"/>
                <a:cs typeface="Times New Roman" panose="02020603050405020304" pitchFamily="18" charset="0"/>
              </a:rPr>
              <a:t>(Washington Post, 20 June 2019)</a:t>
            </a:r>
          </a:p>
        </p:txBody>
      </p:sp>
      <p:sp>
        <p:nvSpPr>
          <p:cNvPr id="23" name="TextBox 22">
            <a:extLst>
              <a:ext uri="{FF2B5EF4-FFF2-40B4-BE49-F238E27FC236}">
                <a16:creationId xmlns:a16="http://schemas.microsoft.com/office/drawing/2014/main" id="{E836DD2C-D2EF-41EC-88F5-1728E9551F22}"/>
              </a:ext>
            </a:extLst>
          </p:cNvPr>
          <p:cNvSpPr txBox="1"/>
          <p:nvPr/>
        </p:nvSpPr>
        <p:spPr>
          <a:xfrm>
            <a:off x="6343424" y="5353367"/>
            <a:ext cx="2501812" cy="830997"/>
          </a:xfrm>
          <a:prstGeom prst="rect">
            <a:avLst/>
          </a:prstGeom>
          <a:ln>
            <a:noFill/>
          </a:ln>
          <a:effectLst>
            <a:outerShdw blurRad="50800" dist="50800" dir="5400000" algn="ctr" rotWithShape="0">
              <a:srgbClr val="000000">
                <a:alpha val="0"/>
              </a:srgbClr>
            </a:outerShdw>
          </a:effectLst>
        </p:spPr>
        <p:txBody>
          <a:bodyPr wrap="square" rtlCol="0">
            <a:spAutoFit/>
          </a:bodyPr>
          <a:lstStyle/>
          <a:p>
            <a:r>
              <a:rPr lang="en-US" sz="1200" b="1" dirty="0">
                <a:latin typeface="Roboto Condensed Light" panose="02000000000000000000" pitchFamily="2" charset="0"/>
                <a:ea typeface="Roboto Condensed Light" panose="02000000000000000000" pitchFamily="2" charset="0"/>
              </a:rPr>
              <a:t>“Baltimore to purchase $20M in cyber insurance as it pays off contractors who helped city recover from ransomware”</a:t>
            </a:r>
          </a:p>
          <a:p>
            <a:r>
              <a:rPr lang="en-US" sz="1200" dirty="0">
                <a:latin typeface="Roboto Condensed Light" panose="02000000000000000000" pitchFamily="2" charset="0"/>
                <a:ea typeface="Roboto Condensed Light" panose="02000000000000000000" pitchFamily="2" charset="0"/>
              </a:rPr>
              <a:t>(The Baltimore Sun, 16 Oct. 2019)</a:t>
            </a:r>
          </a:p>
        </p:txBody>
      </p:sp>
      <p:sp>
        <p:nvSpPr>
          <p:cNvPr id="24" name="TextBox 23">
            <a:extLst>
              <a:ext uri="{FF2B5EF4-FFF2-40B4-BE49-F238E27FC236}">
                <a16:creationId xmlns:a16="http://schemas.microsoft.com/office/drawing/2014/main" id="{AD36C7E8-F160-4C69-A1B3-A1DB463ADDEF}"/>
              </a:ext>
            </a:extLst>
          </p:cNvPr>
          <p:cNvSpPr txBox="1"/>
          <p:nvPr/>
        </p:nvSpPr>
        <p:spPr>
          <a:xfrm>
            <a:off x="8580980" y="4599103"/>
            <a:ext cx="2400873" cy="646331"/>
          </a:xfrm>
          <a:prstGeom prst="rect">
            <a:avLst/>
          </a:prstGeom>
          <a:ln>
            <a:noFill/>
          </a:ln>
          <a:effectLst>
            <a:outerShdw blurRad="50800" dist="50800" dir="5400000" algn="ctr" rotWithShape="0">
              <a:srgbClr val="000000">
                <a:alpha val="0"/>
              </a:srgbClr>
            </a:outerShdw>
          </a:effectLst>
        </p:spPr>
        <p:txBody>
          <a:bodyPr wrap="square" rtlCol="0">
            <a:spAutoFit/>
          </a:bodyPr>
          <a:lstStyle/>
          <a:p>
            <a:r>
              <a:rPr lang="en-US" sz="1200" b="1" dirty="0">
                <a:latin typeface="Roboto Condensed Light" panose="02000000000000000000" pitchFamily="2" charset="0"/>
                <a:ea typeface="Roboto Condensed Light" panose="02000000000000000000" pitchFamily="2" charset="0"/>
              </a:rPr>
              <a:t>“Ransomware Gangs Now Outing Victim Businesses That Don’t Pay Up”</a:t>
            </a:r>
          </a:p>
          <a:p>
            <a:r>
              <a:rPr lang="en-US" sz="1200" dirty="0">
                <a:latin typeface="Roboto Condensed Light" panose="02000000000000000000" pitchFamily="2" charset="0"/>
                <a:ea typeface="Roboto Condensed Light" panose="02000000000000000000" pitchFamily="2" charset="0"/>
              </a:rPr>
              <a:t>(Krebson Security, 16 Dec. 2019)</a:t>
            </a:r>
          </a:p>
        </p:txBody>
      </p:sp>
      <p:sp>
        <p:nvSpPr>
          <p:cNvPr id="25" name="TextBox 24">
            <a:extLst>
              <a:ext uri="{FF2B5EF4-FFF2-40B4-BE49-F238E27FC236}">
                <a16:creationId xmlns:a16="http://schemas.microsoft.com/office/drawing/2014/main" id="{7F0059B9-EF3F-49FA-81DF-607154A8C7A1}"/>
              </a:ext>
            </a:extLst>
          </p:cNvPr>
          <p:cNvSpPr txBox="1"/>
          <p:nvPr/>
        </p:nvSpPr>
        <p:spPr>
          <a:xfrm>
            <a:off x="7713556" y="2244062"/>
            <a:ext cx="2251800" cy="646331"/>
          </a:xfrm>
          <a:prstGeom prst="rect">
            <a:avLst/>
          </a:prstGeom>
          <a:ln>
            <a:noFill/>
          </a:ln>
          <a:effectLst>
            <a:outerShdw blurRad="50800" dist="50800" dir="5400000" algn="ctr" rotWithShape="0">
              <a:srgbClr val="000000">
                <a:alpha val="0"/>
              </a:srgbClr>
            </a:outerShdw>
          </a:effectLst>
        </p:spPr>
        <p:txBody>
          <a:bodyPr wrap="square" rtlCol="0">
            <a:spAutoFit/>
          </a:bodyPr>
          <a:lstStyle/>
          <a:p>
            <a:r>
              <a:rPr lang="en-US" sz="1200" b="1" dirty="0">
                <a:latin typeface="Roboto Condensed Light" panose="02000000000000000000" pitchFamily="2" charset="0"/>
                <a:ea typeface="Roboto Condensed Light" panose="02000000000000000000" pitchFamily="2" charset="0"/>
                <a:cs typeface="Times New Roman" panose="02020603050405020304" pitchFamily="18" charset="0"/>
              </a:rPr>
              <a:t>“Ryuk Ransomware Uses Wake-on-Lan To Encrypt Offline Devices”</a:t>
            </a:r>
          </a:p>
          <a:p>
            <a:r>
              <a:rPr lang="en-US" sz="1200" dirty="0">
                <a:latin typeface="Roboto Condensed Light" panose="02000000000000000000" pitchFamily="2" charset="0"/>
                <a:ea typeface="Roboto Condensed Light" panose="02000000000000000000" pitchFamily="2" charset="0"/>
                <a:cs typeface="Times New Roman" panose="02020603050405020304" pitchFamily="18" charset="0"/>
              </a:rPr>
              <a:t>(Bleeping Computer, 14 Jan. 2020)</a:t>
            </a:r>
          </a:p>
        </p:txBody>
      </p:sp>
      <p:sp>
        <p:nvSpPr>
          <p:cNvPr id="26" name="TextBox 25">
            <a:extLst>
              <a:ext uri="{FF2B5EF4-FFF2-40B4-BE49-F238E27FC236}">
                <a16:creationId xmlns:a16="http://schemas.microsoft.com/office/drawing/2014/main" id="{051777B1-3C06-4711-9E2A-DC157D5B8554}"/>
              </a:ext>
            </a:extLst>
          </p:cNvPr>
          <p:cNvSpPr txBox="1"/>
          <p:nvPr/>
        </p:nvSpPr>
        <p:spPr>
          <a:xfrm>
            <a:off x="3111784" y="3345003"/>
            <a:ext cx="4408312" cy="1323439"/>
          </a:xfrm>
          <a:prstGeom prst="rect">
            <a:avLst/>
          </a:prstGeom>
        </p:spPr>
        <p:txBody>
          <a:bodyPr wrap="square" rtlCol="0">
            <a:spAutoFit/>
          </a:bodyPr>
          <a:lstStyle/>
          <a:p>
            <a:pPr algn="ctr"/>
            <a:r>
              <a:rPr lang="en-US" sz="1600" b="1" dirty="0">
                <a:latin typeface="Roboto Condensed Light" panose="02000000000000000000" pitchFamily="2" charset="0"/>
                <a:ea typeface="Roboto Condensed Light" panose="02000000000000000000" pitchFamily="2" charset="0"/>
              </a:rPr>
              <a:t>In 2019, ransomware reached crisis proportions with targeted attacks that “impacted at least </a:t>
            </a:r>
            <a:r>
              <a:rPr lang="en-US" sz="1600" b="1" dirty="0">
                <a:solidFill>
                  <a:schemeClr val="accent2"/>
                </a:solidFill>
                <a:latin typeface="Roboto Condensed Light" panose="02000000000000000000" pitchFamily="2" charset="0"/>
                <a:ea typeface="Roboto Condensed Light" panose="02000000000000000000" pitchFamily="2" charset="0"/>
              </a:rPr>
              <a:t>966 government agencies, educational establishments and healthcare providers</a:t>
            </a:r>
            <a:r>
              <a:rPr lang="en-US" sz="1600" b="1" dirty="0">
                <a:latin typeface="Roboto Condensed Light" panose="02000000000000000000" pitchFamily="2" charset="0"/>
                <a:ea typeface="Roboto Condensed Light" panose="02000000000000000000" pitchFamily="2" charset="0"/>
              </a:rPr>
              <a:t> at a potential cost in excess of</a:t>
            </a:r>
            <a:r>
              <a:rPr lang="en-US" sz="1600" b="1" dirty="0">
                <a:solidFill>
                  <a:srgbClr val="FF0000"/>
                </a:solidFill>
                <a:latin typeface="Roboto Condensed Light" panose="02000000000000000000" pitchFamily="2" charset="0"/>
                <a:ea typeface="Roboto Condensed Light" panose="02000000000000000000" pitchFamily="2" charset="0"/>
              </a:rPr>
              <a:t> </a:t>
            </a:r>
            <a:r>
              <a:rPr lang="en-US" sz="1600" b="1" dirty="0">
                <a:solidFill>
                  <a:schemeClr val="accent2"/>
                </a:solidFill>
                <a:latin typeface="Roboto Condensed Light" panose="02000000000000000000" pitchFamily="2" charset="0"/>
                <a:ea typeface="Roboto Condensed Light" panose="02000000000000000000" pitchFamily="2" charset="0"/>
              </a:rPr>
              <a:t>$7.5 billion</a:t>
            </a:r>
            <a:r>
              <a:rPr lang="en-US" sz="1600" b="1" dirty="0">
                <a:latin typeface="Roboto Condensed Light" panose="02000000000000000000" pitchFamily="2" charset="0"/>
                <a:ea typeface="Roboto Condensed Light" panose="02000000000000000000" pitchFamily="2" charset="0"/>
              </a:rPr>
              <a:t>.”</a:t>
            </a:r>
          </a:p>
        </p:txBody>
      </p:sp>
      <p:sp>
        <p:nvSpPr>
          <p:cNvPr id="27" name="TextBox 26">
            <a:extLst>
              <a:ext uri="{FF2B5EF4-FFF2-40B4-BE49-F238E27FC236}">
                <a16:creationId xmlns:a16="http://schemas.microsoft.com/office/drawing/2014/main" id="{CEDF8EEF-BF0C-4F1B-A1B6-2E1C0A909FCA}"/>
              </a:ext>
            </a:extLst>
          </p:cNvPr>
          <p:cNvSpPr txBox="1"/>
          <p:nvPr/>
        </p:nvSpPr>
        <p:spPr>
          <a:xfrm>
            <a:off x="5623776" y="1853963"/>
            <a:ext cx="2040560" cy="646331"/>
          </a:xfrm>
          <a:prstGeom prst="rect">
            <a:avLst/>
          </a:prstGeom>
        </p:spPr>
        <p:txBody>
          <a:bodyPr wrap="square" rtlCol="0">
            <a:spAutoFit/>
          </a:bodyPr>
          <a:lstStyle/>
          <a:p>
            <a:r>
              <a:rPr lang="en-US" sz="1200" b="1" dirty="0">
                <a:latin typeface="Roboto Condensed Light" panose="02000000000000000000" pitchFamily="2" charset="0"/>
                <a:ea typeface="Roboto Condensed Light" panose="02000000000000000000" pitchFamily="2" charset="0"/>
              </a:rPr>
              <a:t>“British banks hit by hacking of foreign exchange firm Travelex” </a:t>
            </a:r>
            <a:r>
              <a:rPr lang="en-US" sz="1200" dirty="0">
                <a:latin typeface="Roboto Condensed Light" panose="02000000000000000000" pitchFamily="2" charset="0"/>
                <a:ea typeface="Roboto Condensed Light" panose="02000000000000000000" pitchFamily="2" charset="0"/>
              </a:rPr>
              <a:t>(CNBC, 9 Jan. 2020)</a:t>
            </a:r>
          </a:p>
        </p:txBody>
      </p:sp>
      <p:sp>
        <p:nvSpPr>
          <p:cNvPr id="28" name="TextBox 27">
            <a:extLst>
              <a:ext uri="{FF2B5EF4-FFF2-40B4-BE49-F238E27FC236}">
                <a16:creationId xmlns:a16="http://schemas.microsoft.com/office/drawing/2014/main" id="{B25604B8-53A1-41B6-BE1D-6320DB5673DD}"/>
              </a:ext>
            </a:extLst>
          </p:cNvPr>
          <p:cNvSpPr txBox="1"/>
          <p:nvPr/>
        </p:nvSpPr>
        <p:spPr>
          <a:xfrm>
            <a:off x="6130671" y="4387544"/>
            <a:ext cx="1192841" cy="246221"/>
          </a:xfrm>
          <a:prstGeom prst="rect">
            <a:avLst/>
          </a:prstGeom>
        </p:spPr>
        <p:txBody>
          <a:bodyPr wrap="square" rtlCol="0">
            <a:spAutoFit/>
          </a:bodyPr>
          <a:lstStyle/>
          <a:p>
            <a:r>
              <a:rPr lang="en-US" sz="1000" dirty="0">
                <a:latin typeface="Roboto Condensed Light" panose="02000000000000000000" pitchFamily="2" charset="0"/>
                <a:ea typeface="Roboto Condensed Light" panose="02000000000000000000" pitchFamily="2" charset="0"/>
              </a:rPr>
              <a:t>Source: Emisoft</a:t>
            </a:r>
          </a:p>
        </p:txBody>
      </p:sp>
    </p:spTree>
    <p:extLst>
      <p:ext uri="{BB962C8B-B14F-4D97-AF65-F5344CB8AC3E}">
        <p14:creationId xmlns:p14="http://schemas.microsoft.com/office/powerpoint/2010/main" val="41339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88C77-BAA7-4799-8AEE-72DE080F3B41}"/>
              </a:ext>
            </a:extLst>
          </p:cNvPr>
          <p:cNvSpPr>
            <a:spLocks noGrp="1"/>
          </p:cNvSpPr>
          <p:nvPr>
            <p:ph type="title"/>
          </p:nvPr>
        </p:nvSpPr>
        <p:spPr>
          <a:xfrm>
            <a:off x="4978787" y="530021"/>
            <a:ext cx="7041764" cy="755571"/>
          </a:xfrm>
        </p:spPr>
        <p:txBody>
          <a:bodyPr/>
          <a:lstStyle/>
          <a:p>
            <a:r>
              <a:rPr lang="en-US" dirty="0"/>
              <a:t>Some level-setting: </a:t>
            </a:r>
            <a:br>
              <a:rPr lang="en-US" dirty="0"/>
            </a:br>
            <a:r>
              <a:rPr lang="en-US" dirty="0"/>
              <a:t>Basic ransomware attack</a:t>
            </a:r>
            <a:endParaRPr lang="en-CA" dirty="0"/>
          </a:p>
        </p:txBody>
      </p:sp>
      <p:sp>
        <p:nvSpPr>
          <p:cNvPr id="4" name="Text Placeholder 3">
            <a:extLst>
              <a:ext uri="{FF2B5EF4-FFF2-40B4-BE49-F238E27FC236}">
                <a16:creationId xmlns:a16="http://schemas.microsoft.com/office/drawing/2014/main" id="{B81FF402-2981-479A-A2DF-15604E461996}"/>
              </a:ext>
            </a:extLst>
          </p:cNvPr>
          <p:cNvSpPr>
            <a:spLocks noGrp="1"/>
          </p:cNvSpPr>
          <p:nvPr>
            <p:ph type="body" sz="quarter" idx="14"/>
          </p:nvPr>
        </p:nvSpPr>
        <p:spPr/>
        <p:txBody>
          <a:bodyPr/>
          <a:lstStyle/>
          <a:p>
            <a:r>
              <a:rPr lang="en-US" dirty="0"/>
              <a:t>Ransomware is a form of malware, so malware prevention best practices still apply. </a:t>
            </a:r>
          </a:p>
          <a:p>
            <a:r>
              <a:rPr lang="en-US" dirty="0"/>
              <a:t>What’s different is the extensive business disruption. The ability to recover, not just contain and eradicate, is critical.</a:t>
            </a:r>
            <a:endParaRPr lang="en-CA" dirty="0"/>
          </a:p>
        </p:txBody>
      </p:sp>
      <p:sp>
        <p:nvSpPr>
          <p:cNvPr id="6" name="TextBox 5">
            <a:extLst>
              <a:ext uri="{FF2B5EF4-FFF2-40B4-BE49-F238E27FC236}">
                <a16:creationId xmlns:a16="http://schemas.microsoft.com/office/drawing/2014/main" id="{647D6251-E947-4801-8737-CE48D79263C9}"/>
              </a:ext>
            </a:extLst>
          </p:cNvPr>
          <p:cNvSpPr txBox="1"/>
          <p:nvPr/>
        </p:nvSpPr>
        <p:spPr>
          <a:xfrm>
            <a:off x="4978786" y="3974804"/>
            <a:ext cx="6469335" cy="1728678"/>
          </a:xfrm>
          <a:prstGeom prst="rect">
            <a:avLst/>
          </a:prstGeom>
        </p:spPr>
        <p:txBody>
          <a:bodyPr wrap="square" rtlCol="0">
            <a:spAutoFit/>
          </a:bodyPr>
          <a:lstStyle/>
          <a:p>
            <a:pPr marL="128588" indent="-128588" defTabSz="685800">
              <a:spcAft>
                <a:spcPts val="450"/>
              </a:spcAft>
              <a:buFont typeface="Arial" panose="020B0604020202020204" pitchFamily="34" charset="0"/>
              <a:buChar char="•"/>
              <a:defRPr/>
            </a:pPr>
            <a:r>
              <a:rPr lang="en-CA" sz="1400" b="1" kern="0" dirty="0">
                <a:solidFill>
                  <a:srgbClr val="333333"/>
                </a:solidFill>
                <a:latin typeface="Roboto Condensed Light" panose="02000000000000000000" pitchFamily="2" charset="0"/>
                <a:ea typeface="Roboto Condensed Light" panose="02000000000000000000" pitchFamily="2" charset="0"/>
              </a:rPr>
              <a:t>Malware </a:t>
            </a:r>
            <a:r>
              <a:rPr lang="en-CA" sz="1400" kern="0" dirty="0">
                <a:solidFill>
                  <a:srgbClr val="333333"/>
                </a:solidFill>
                <a:latin typeface="Roboto Condensed Light" panose="02000000000000000000" pitchFamily="2" charset="0"/>
                <a:ea typeface="Roboto Condensed Light" panose="02000000000000000000" pitchFamily="2" charset="0"/>
              </a:rPr>
              <a:t>locks systems and/or encrypts data for </a:t>
            </a:r>
            <a:r>
              <a:rPr lang="en-CA" sz="1400" b="1" kern="0" dirty="0">
                <a:solidFill>
                  <a:srgbClr val="333333"/>
                </a:solidFill>
                <a:latin typeface="Roboto Condensed Light" panose="02000000000000000000" pitchFamily="2" charset="0"/>
                <a:ea typeface="Roboto Condensed Light" panose="02000000000000000000" pitchFamily="2" charset="0"/>
              </a:rPr>
              <a:t>financial extortion and/or cyberespionage.</a:t>
            </a:r>
          </a:p>
          <a:p>
            <a:pPr marL="128588" indent="-128588" defTabSz="685800">
              <a:spcAft>
                <a:spcPts val="450"/>
              </a:spcAft>
              <a:buFont typeface="Arial" panose="020B0604020202020204" pitchFamily="34" charset="0"/>
              <a:buChar char="•"/>
              <a:defRPr/>
            </a:pPr>
            <a:r>
              <a:rPr lang="en-CA" sz="1400" b="1" kern="0" dirty="0">
                <a:solidFill>
                  <a:srgbClr val="333333"/>
                </a:solidFill>
                <a:latin typeface="Roboto Condensed Light" panose="02000000000000000000" pitchFamily="2" charset="0"/>
                <a:ea typeface="Roboto Condensed Light" panose="02000000000000000000" pitchFamily="2" charset="0"/>
              </a:rPr>
              <a:t>Ransomware spreads like most other malware (not just via phishing emails):</a:t>
            </a:r>
            <a:r>
              <a:rPr lang="en-CA" sz="1400" kern="0" dirty="0">
                <a:solidFill>
                  <a:srgbClr val="333333"/>
                </a:solidFill>
                <a:latin typeface="Roboto Condensed Light" panose="02000000000000000000" pitchFamily="2" charset="0"/>
                <a:ea typeface="Roboto Condensed Light" panose="02000000000000000000" pitchFamily="2" charset="0"/>
              </a:rPr>
              <a:t> drive-by downloads, application vulnerabilities, etc. As a result, prevention can leverage many existing security best practices.</a:t>
            </a:r>
          </a:p>
          <a:p>
            <a:pPr marL="128588" indent="-128588" defTabSz="685800">
              <a:spcAft>
                <a:spcPts val="450"/>
              </a:spcAft>
              <a:buFont typeface="Arial" panose="020B0604020202020204" pitchFamily="34" charset="0"/>
              <a:buChar char="•"/>
              <a:defRPr/>
            </a:pPr>
            <a:r>
              <a:rPr lang="en-CA" sz="1400" b="1" kern="0" dirty="0">
                <a:solidFill>
                  <a:srgbClr val="333333"/>
                </a:solidFill>
                <a:latin typeface="Roboto Condensed Light" panose="02000000000000000000" pitchFamily="2" charset="0"/>
                <a:ea typeface="Roboto Condensed Light" panose="02000000000000000000" pitchFamily="2" charset="0"/>
              </a:rPr>
              <a:t>One key differentiator is the</a:t>
            </a:r>
            <a:r>
              <a:rPr lang="en-CA" sz="1400" kern="0" dirty="0">
                <a:solidFill>
                  <a:srgbClr val="333333"/>
                </a:solidFill>
                <a:latin typeface="Roboto Condensed Light" panose="02000000000000000000" pitchFamily="2" charset="0"/>
                <a:ea typeface="Roboto Condensed Light" panose="02000000000000000000" pitchFamily="2" charset="0"/>
              </a:rPr>
              <a:t> </a:t>
            </a:r>
            <a:r>
              <a:rPr lang="en-CA" sz="1400" b="1" kern="0" dirty="0">
                <a:solidFill>
                  <a:srgbClr val="333333"/>
                </a:solidFill>
                <a:latin typeface="Roboto Condensed Light" panose="02000000000000000000" pitchFamily="2" charset="0"/>
                <a:ea typeface="Roboto Condensed Light" panose="02000000000000000000" pitchFamily="2" charset="0"/>
              </a:rPr>
              <a:t>extensive business disruption</a:t>
            </a:r>
            <a:r>
              <a:rPr lang="en-CA" sz="1400" kern="0" dirty="0">
                <a:solidFill>
                  <a:srgbClr val="333333"/>
                </a:solidFill>
                <a:latin typeface="Roboto Condensed Light" panose="02000000000000000000" pitchFamily="2" charset="0"/>
                <a:ea typeface="Roboto Condensed Light" panose="02000000000000000000" pitchFamily="2" charset="0"/>
              </a:rPr>
              <a:t>, which is why ransomware must be treated as a </a:t>
            </a:r>
            <a:r>
              <a:rPr lang="en-CA" sz="1400" b="1" kern="0" dirty="0">
                <a:solidFill>
                  <a:srgbClr val="333333"/>
                </a:solidFill>
                <a:latin typeface="Roboto Condensed Light" panose="02000000000000000000" pitchFamily="2" charset="0"/>
                <a:ea typeface="Roboto Condensed Light" panose="02000000000000000000" pitchFamily="2" charset="0"/>
              </a:rPr>
              <a:t>security incident and disaster recovery (DR) or business continuity (BC) incident.</a:t>
            </a:r>
          </a:p>
        </p:txBody>
      </p:sp>
      <p:grpSp>
        <p:nvGrpSpPr>
          <p:cNvPr id="7" name="Group 6">
            <a:extLst>
              <a:ext uri="{FF2B5EF4-FFF2-40B4-BE49-F238E27FC236}">
                <a16:creationId xmlns:a16="http://schemas.microsoft.com/office/drawing/2014/main" id="{554F1876-07A5-4DC1-BB9C-1DCCEE729657}"/>
              </a:ext>
            </a:extLst>
          </p:cNvPr>
          <p:cNvGrpSpPr/>
          <p:nvPr/>
        </p:nvGrpSpPr>
        <p:grpSpPr>
          <a:xfrm>
            <a:off x="5102416" y="2292276"/>
            <a:ext cx="6300454" cy="1340116"/>
            <a:chOff x="365760" y="1404851"/>
            <a:chExt cx="8400605" cy="1786822"/>
          </a:xfrm>
        </p:grpSpPr>
        <p:grpSp>
          <p:nvGrpSpPr>
            <p:cNvPr id="8" name="Group 7">
              <a:extLst>
                <a:ext uri="{FF2B5EF4-FFF2-40B4-BE49-F238E27FC236}">
                  <a16:creationId xmlns:a16="http://schemas.microsoft.com/office/drawing/2014/main" id="{DFAE724E-98F1-410E-ACBF-01FDC6911235}"/>
                </a:ext>
              </a:extLst>
            </p:cNvPr>
            <p:cNvGrpSpPr/>
            <p:nvPr/>
          </p:nvGrpSpPr>
          <p:grpSpPr>
            <a:xfrm>
              <a:off x="584809" y="1450690"/>
              <a:ext cx="8181556" cy="1740983"/>
              <a:chOff x="929621" y="4546670"/>
              <a:chExt cx="8181556" cy="1740983"/>
            </a:xfrm>
          </p:grpSpPr>
          <p:pic>
            <p:nvPicPr>
              <p:cNvPr id="10" name="Picture 9">
                <a:extLst>
                  <a:ext uri="{FF2B5EF4-FFF2-40B4-BE49-F238E27FC236}">
                    <a16:creationId xmlns:a16="http://schemas.microsoft.com/office/drawing/2014/main" id="{E8D5FC38-3981-4047-BA33-68B50A8D8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479" y="5225847"/>
                <a:ext cx="609600" cy="533400"/>
              </a:xfrm>
              <a:prstGeom prst="rect">
                <a:avLst/>
              </a:prstGeom>
            </p:spPr>
          </p:pic>
          <p:pic>
            <p:nvPicPr>
              <p:cNvPr id="11" name="Picture 10">
                <a:extLst>
                  <a:ext uri="{FF2B5EF4-FFF2-40B4-BE49-F238E27FC236}">
                    <a16:creationId xmlns:a16="http://schemas.microsoft.com/office/drawing/2014/main" id="{1C69C22E-D7A8-4798-A9DD-7336BF350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16" y="4772028"/>
                <a:ext cx="609600" cy="533400"/>
              </a:xfrm>
              <a:prstGeom prst="rect">
                <a:avLst/>
              </a:prstGeom>
            </p:spPr>
          </p:pic>
          <p:pic>
            <p:nvPicPr>
              <p:cNvPr id="12" name="Picture 11">
                <a:extLst>
                  <a:ext uri="{FF2B5EF4-FFF2-40B4-BE49-F238E27FC236}">
                    <a16:creationId xmlns:a16="http://schemas.microsoft.com/office/drawing/2014/main" id="{938C5C1D-2ED2-4511-91F4-D6C4B7C3C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16" y="5550276"/>
                <a:ext cx="609600" cy="533400"/>
              </a:xfrm>
              <a:prstGeom prst="rect">
                <a:avLst/>
              </a:prstGeom>
            </p:spPr>
          </p:pic>
          <p:sp>
            <p:nvSpPr>
              <p:cNvPr id="13" name="Oval 145407">
                <a:extLst>
                  <a:ext uri="{FF2B5EF4-FFF2-40B4-BE49-F238E27FC236}">
                    <a16:creationId xmlns:a16="http://schemas.microsoft.com/office/drawing/2014/main" id="{519FF649-A0B8-4D41-A7E5-477FBD04A562}"/>
                  </a:ext>
                </a:extLst>
              </p:cNvPr>
              <p:cNvSpPr/>
              <p:nvPr/>
            </p:nvSpPr>
            <p:spPr>
              <a:xfrm>
                <a:off x="929621" y="4799127"/>
                <a:ext cx="400594" cy="400594"/>
              </a:xfrm>
              <a:prstGeom prst="ellipse">
                <a:avLst/>
              </a:prstGeom>
              <a:solidFill>
                <a:srgbClr val="D9A210"/>
              </a:solidFill>
              <a:ln w="25400" cap="flat" cmpd="sng" algn="ctr">
                <a:noFill/>
                <a:prstDash val="solid"/>
              </a:ln>
              <a:effectLst>
                <a:outerShdw blurRad="12700" dist="12700" dir="2700000" algn="tl" rotWithShape="0">
                  <a:prstClr val="black">
                    <a:alpha val="5000"/>
                  </a:prstClr>
                </a:outerShdw>
              </a:effectLst>
            </p:spPr>
            <p:txBody>
              <a:bodyPr rtlCol="0" anchor="ctr"/>
              <a:lstStyle/>
              <a:p>
                <a:pPr algn="ctr" defTabSz="685800">
                  <a:defRPr/>
                </a:pPr>
                <a:r>
                  <a:rPr lang="en-US" sz="1350" b="1" kern="0" dirty="0">
                    <a:solidFill>
                      <a:srgbClr val="FFFFFF"/>
                    </a:solidFill>
                    <a:latin typeface="Arial"/>
                  </a:rPr>
                  <a:t>1</a:t>
                </a:r>
              </a:p>
            </p:txBody>
          </p:sp>
          <p:sp>
            <p:nvSpPr>
              <p:cNvPr id="14" name="TextBox 13">
                <a:extLst>
                  <a:ext uri="{FF2B5EF4-FFF2-40B4-BE49-F238E27FC236}">
                    <a16:creationId xmlns:a16="http://schemas.microsoft.com/office/drawing/2014/main" id="{BF54C035-A294-4722-B049-6E10A4E5D1FA}"/>
                  </a:ext>
                </a:extLst>
              </p:cNvPr>
              <p:cNvSpPr txBox="1"/>
              <p:nvPr/>
            </p:nvSpPr>
            <p:spPr>
              <a:xfrm>
                <a:off x="1330216" y="4595515"/>
                <a:ext cx="2075810" cy="615553"/>
              </a:xfrm>
              <a:prstGeom prst="rect">
                <a:avLst/>
              </a:prstGeom>
            </p:spPr>
            <p:txBody>
              <a:bodyPr wrap="square" rtlCol="0">
                <a:spAutoFit/>
              </a:bodyPr>
              <a:lstStyle/>
              <a:p>
                <a:pPr defTabSz="685800">
                  <a:defRPr/>
                </a:pPr>
                <a:r>
                  <a:rPr lang="en-CA" sz="1200" kern="0" dirty="0">
                    <a:solidFill>
                      <a:srgbClr val="333333"/>
                    </a:solidFill>
                    <a:latin typeface="Roboto Condensed Light" panose="02000000000000000000" pitchFamily="2" charset="0"/>
                    <a:ea typeface="Roboto Condensed Light" panose="02000000000000000000" pitchFamily="2" charset="0"/>
                  </a:rPr>
                  <a:t>Malware delivered (e.g. via a phishing email)</a:t>
                </a:r>
              </a:p>
            </p:txBody>
          </p:sp>
          <p:sp>
            <p:nvSpPr>
              <p:cNvPr id="15" name="Oval 145407">
                <a:extLst>
                  <a:ext uri="{FF2B5EF4-FFF2-40B4-BE49-F238E27FC236}">
                    <a16:creationId xmlns:a16="http://schemas.microsoft.com/office/drawing/2014/main" id="{46435E8E-3477-4F68-BA77-855F9D586A8A}"/>
                  </a:ext>
                </a:extLst>
              </p:cNvPr>
              <p:cNvSpPr/>
              <p:nvPr/>
            </p:nvSpPr>
            <p:spPr>
              <a:xfrm>
                <a:off x="4061973" y="4718384"/>
                <a:ext cx="400594" cy="400594"/>
              </a:xfrm>
              <a:prstGeom prst="ellipse">
                <a:avLst/>
              </a:prstGeom>
              <a:solidFill>
                <a:srgbClr val="D9A210"/>
              </a:solidFill>
              <a:ln w="25400" cap="flat" cmpd="sng" algn="ctr">
                <a:noFill/>
                <a:prstDash val="solid"/>
              </a:ln>
              <a:effectLst>
                <a:outerShdw blurRad="12700" dist="12700" dir="2700000" algn="tl" rotWithShape="0">
                  <a:prstClr val="black">
                    <a:alpha val="5000"/>
                  </a:prstClr>
                </a:outerShdw>
              </a:effectLst>
            </p:spPr>
            <p:txBody>
              <a:bodyPr rtlCol="0" anchor="ctr"/>
              <a:lstStyle/>
              <a:p>
                <a:pPr algn="ctr" defTabSz="685800">
                  <a:defRPr/>
                </a:pPr>
                <a:r>
                  <a:rPr lang="en-US" sz="1350" b="1" kern="0" dirty="0">
                    <a:solidFill>
                      <a:srgbClr val="FFFFFF"/>
                    </a:solidFill>
                    <a:latin typeface="Arial"/>
                  </a:rPr>
                  <a:t>2</a:t>
                </a:r>
              </a:p>
            </p:txBody>
          </p:sp>
          <p:sp>
            <p:nvSpPr>
              <p:cNvPr id="16" name="Oval 145407">
                <a:extLst>
                  <a:ext uri="{FF2B5EF4-FFF2-40B4-BE49-F238E27FC236}">
                    <a16:creationId xmlns:a16="http://schemas.microsoft.com/office/drawing/2014/main" id="{F42D60F7-C56D-4878-8A35-A6C5850601C0}"/>
                  </a:ext>
                </a:extLst>
              </p:cNvPr>
              <p:cNvSpPr/>
              <p:nvPr/>
            </p:nvSpPr>
            <p:spPr>
              <a:xfrm>
                <a:off x="4061973" y="5507370"/>
                <a:ext cx="400594" cy="400594"/>
              </a:xfrm>
              <a:prstGeom prst="ellipse">
                <a:avLst/>
              </a:prstGeom>
              <a:solidFill>
                <a:srgbClr val="D9A210"/>
              </a:solidFill>
              <a:ln w="25400" cap="flat" cmpd="sng" algn="ctr">
                <a:noFill/>
                <a:prstDash val="solid"/>
              </a:ln>
              <a:effectLst>
                <a:outerShdw blurRad="12700" dist="12700" dir="2700000" algn="tl" rotWithShape="0">
                  <a:prstClr val="black">
                    <a:alpha val="5000"/>
                  </a:prstClr>
                </a:outerShdw>
              </a:effectLst>
            </p:spPr>
            <p:txBody>
              <a:bodyPr rtlCol="0" anchor="ctr"/>
              <a:lstStyle/>
              <a:p>
                <a:pPr algn="ctr" defTabSz="685800">
                  <a:defRPr/>
                </a:pPr>
                <a:r>
                  <a:rPr lang="en-US" sz="1350" b="1" kern="0" dirty="0">
                    <a:solidFill>
                      <a:srgbClr val="FFFFFF"/>
                    </a:solidFill>
                    <a:latin typeface="Arial"/>
                  </a:rPr>
                  <a:t>2</a:t>
                </a:r>
              </a:p>
            </p:txBody>
          </p:sp>
          <p:sp>
            <p:nvSpPr>
              <p:cNvPr id="17" name="TextBox 16">
                <a:extLst>
                  <a:ext uri="{FF2B5EF4-FFF2-40B4-BE49-F238E27FC236}">
                    <a16:creationId xmlns:a16="http://schemas.microsoft.com/office/drawing/2014/main" id="{437BD2A4-DDF3-46BB-B9FA-30949F4268BB}"/>
                  </a:ext>
                </a:extLst>
              </p:cNvPr>
              <p:cNvSpPr txBox="1"/>
              <p:nvPr/>
            </p:nvSpPr>
            <p:spPr>
              <a:xfrm>
                <a:off x="4449241" y="4546670"/>
                <a:ext cx="2049118" cy="861774"/>
              </a:xfrm>
              <a:prstGeom prst="rect">
                <a:avLst/>
              </a:prstGeom>
            </p:spPr>
            <p:txBody>
              <a:bodyPr wrap="square" rtlCol="0">
                <a:spAutoFit/>
              </a:bodyPr>
              <a:lstStyle/>
              <a:p>
                <a:pPr defTabSz="685800">
                  <a:defRPr/>
                </a:pPr>
                <a:r>
                  <a:rPr lang="en-CA" sz="1200" b="1" kern="0" dirty="0">
                    <a:solidFill>
                      <a:srgbClr val="333333"/>
                    </a:solidFill>
                    <a:latin typeface="Roboto Condensed Light" panose="02000000000000000000" pitchFamily="2" charset="0"/>
                    <a:ea typeface="Roboto Condensed Light" panose="02000000000000000000" pitchFamily="2" charset="0"/>
                  </a:rPr>
                  <a:t>Locker ransomware: </a:t>
                </a:r>
                <a:r>
                  <a:rPr lang="en-CA" sz="1200" kern="0" dirty="0">
                    <a:solidFill>
                      <a:srgbClr val="333333"/>
                    </a:solidFill>
                    <a:latin typeface="Roboto Condensed Light" panose="02000000000000000000" pitchFamily="2" charset="0"/>
                    <a:ea typeface="Roboto Condensed Light" panose="02000000000000000000" pitchFamily="2" charset="0"/>
                  </a:rPr>
                  <a:t>Locks the victim’s screen or system</a:t>
                </a:r>
              </a:p>
            </p:txBody>
          </p:sp>
          <p:sp>
            <p:nvSpPr>
              <p:cNvPr id="18" name="TextBox 17">
                <a:extLst>
                  <a:ext uri="{FF2B5EF4-FFF2-40B4-BE49-F238E27FC236}">
                    <a16:creationId xmlns:a16="http://schemas.microsoft.com/office/drawing/2014/main" id="{38E6D6AB-7F29-4B07-A097-2392A86196F7}"/>
                  </a:ext>
                </a:extLst>
              </p:cNvPr>
              <p:cNvSpPr txBox="1"/>
              <p:nvPr/>
            </p:nvSpPr>
            <p:spPr>
              <a:xfrm>
                <a:off x="4441217" y="5425878"/>
                <a:ext cx="2049119" cy="861775"/>
              </a:xfrm>
              <a:prstGeom prst="rect">
                <a:avLst/>
              </a:prstGeom>
            </p:spPr>
            <p:txBody>
              <a:bodyPr wrap="square" rtlCol="0">
                <a:spAutoFit/>
              </a:bodyPr>
              <a:lstStyle/>
              <a:p>
                <a:pPr defTabSz="685800">
                  <a:defRPr/>
                </a:pPr>
                <a:r>
                  <a:rPr lang="en-CA" sz="1200" b="1" kern="0" dirty="0">
                    <a:solidFill>
                      <a:srgbClr val="333333"/>
                    </a:solidFill>
                    <a:latin typeface="Roboto Condensed Light" panose="02000000000000000000" pitchFamily="2" charset="0"/>
                    <a:ea typeface="Roboto Condensed Light" panose="02000000000000000000" pitchFamily="2" charset="0"/>
                  </a:rPr>
                  <a:t>Crypto ransomware: </a:t>
                </a:r>
                <a:r>
                  <a:rPr lang="en-CA" sz="1200" kern="0" dirty="0">
                    <a:solidFill>
                      <a:srgbClr val="333333"/>
                    </a:solidFill>
                    <a:latin typeface="Roboto Condensed Light" panose="02000000000000000000" pitchFamily="2" charset="0"/>
                    <a:ea typeface="Roboto Condensed Light" panose="02000000000000000000" pitchFamily="2" charset="0"/>
                  </a:rPr>
                  <a:t>Finds data and encrypts it</a:t>
                </a:r>
              </a:p>
            </p:txBody>
          </p:sp>
          <p:pic>
            <p:nvPicPr>
              <p:cNvPr id="19" name="Picture 18">
                <a:extLst>
                  <a:ext uri="{FF2B5EF4-FFF2-40B4-BE49-F238E27FC236}">
                    <a16:creationId xmlns:a16="http://schemas.microsoft.com/office/drawing/2014/main" id="{0CD19B43-1F74-4256-9CA2-6BF5363FC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717" y="5283576"/>
                <a:ext cx="609600" cy="533400"/>
              </a:xfrm>
              <a:prstGeom prst="rect">
                <a:avLst/>
              </a:prstGeom>
            </p:spPr>
          </p:pic>
          <p:sp>
            <p:nvSpPr>
              <p:cNvPr id="20" name="Oval 145407">
                <a:extLst>
                  <a:ext uri="{FF2B5EF4-FFF2-40B4-BE49-F238E27FC236}">
                    <a16:creationId xmlns:a16="http://schemas.microsoft.com/office/drawing/2014/main" id="{30E52876-69A6-4760-A3F2-69BDA9694CC9}"/>
                  </a:ext>
                </a:extLst>
              </p:cNvPr>
              <p:cNvSpPr/>
              <p:nvPr/>
            </p:nvSpPr>
            <p:spPr>
              <a:xfrm>
                <a:off x="7277723" y="4815972"/>
                <a:ext cx="400594" cy="400594"/>
              </a:xfrm>
              <a:prstGeom prst="ellipse">
                <a:avLst/>
              </a:prstGeom>
              <a:solidFill>
                <a:srgbClr val="D9A210"/>
              </a:solidFill>
              <a:ln w="25400" cap="flat" cmpd="sng" algn="ctr">
                <a:noFill/>
                <a:prstDash val="solid"/>
              </a:ln>
              <a:effectLst>
                <a:outerShdw blurRad="12700" dist="12700" dir="2700000" algn="tl" rotWithShape="0">
                  <a:prstClr val="black">
                    <a:alpha val="5000"/>
                  </a:prstClr>
                </a:outerShdw>
              </a:effectLst>
            </p:spPr>
            <p:txBody>
              <a:bodyPr rtlCol="0" anchor="ctr"/>
              <a:lstStyle/>
              <a:p>
                <a:pPr algn="ctr" defTabSz="685800">
                  <a:defRPr/>
                </a:pPr>
                <a:r>
                  <a:rPr lang="en-US" sz="1350" b="1" kern="0" dirty="0">
                    <a:solidFill>
                      <a:srgbClr val="FFFFFF"/>
                    </a:solidFill>
                    <a:latin typeface="Arial"/>
                  </a:rPr>
                  <a:t>3</a:t>
                </a:r>
              </a:p>
            </p:txBody>
          </p:sp>
          <p:sp>
            <p:nvSpPr>
              <p:cNvPr id="21" name="TextBox 20">
                <a:extLst>
                  <a:ext uri="{FF2B5EF4-FFF2-40B4-BE49-F238E27FC236}">
                    <a16:creationId xmlns:a16="http://schemas.microsoft.com/office/drawing/2014/main" id="{F7E4E4C6-4D65-4B20-A68F-C877C869FDBB}"/>
                  </a:ext>
                </a:extLst>
              </p:cNvPr>
              <p:cNvSpPr txBox="1"/>
              <p:nvPr/>
            </p:nvSpPr>
            <p:spPr>
              <a:xfrm>
                <a:off x="7606338" y="4647141"/>
                <a:ext cx="1504839" cy="1107996"/>
              </a:xfrm>
              <a:prstGeom prst="rect">
                <a:avLst/>
              </a:prstGeom>
            </p:spPr>
            <p:txBody>
              <a:bodyPr wrap="square" rtlCol="0">
                <a:spAutoFit/>
              </a:bodyPr>
              <a:lstStyle/>
              <a:p>
                <a:pPr defTabSz="685800">
                  <a:defRPr/>
                </a:pPr>
                <a:r>
                  <a:rPr lang="en-CA" sz="1200" kern="0" dirty="0">
                    <a:solidFill>
                      <a:srgbClr val="333333"/>
                    </a:solidFill>
                    <a:latin typeface="Roboto Condensed Light" panose="02000000000000000000" pitchFamily="2" charset="0"/>
                    <a:ea typeface="Roboto Condensed Light" panose="02000000000000000000" pitchFamily="2" charset="0"/>
                  </a:rPr>
                  <a:t>Victim notified of compromise through ransom note</a:t>
                </a:r>
              </a:p>
            </p:txBody>
          </p:sp>
          <p:cxnSp>
            <p:nvCxnSpPr>
              <p:cNvPr id="22" name="Elbow Connector 31">
                <a:extLst>
                  <a:ext uri="{FF2B5EF4-FFF2-40B4-BE49-F238E27FC236}">
                    <a16:creationId xmlns:a16="http://schemas.microsoft.com/office/drawing/2014/main" id="{9DB2295D-879F-4F2A-9C98-9D9ADE83C89E}"/>
                  </a:ext>
                </a:extLst>
              </p:cNvPr>
              <p:cNvCxnSpPr>
                <a:endCxn id="11" idx="1"/>
              </p:cNvCxnSpPr>
              <p:nvPr/>
            </p:nvCxnSpPr>
            <p:spPr>
              <a:xfrm flipV="1">
                <a:off x="2190561" y="5038728"/>
                <a:ext cx="1229255" cy="353784"/>
              </a:xfrm>
              <a:prstGeom prst="bentConnector3">
                <a:avLst>
                  <a:gd name="adj1" fmla="val 71624"/>
                </a:avLst>
              </a:prstGeom>
              <a:noFill/>
              <a:ln w="9525" cap="flat" cmpd="sng" algn="ctr">
                <a:solidFill>
                  <a:srgbClr val="29475F">
                    <a:shade val="95000"/>
                    <a:satMod val="105000"/>
                  </a:srgbClr>
                </a:solidFill>
                <a:prstDash val="solid"/>
                <a:tailEnd type="triangle"/>
              </a:ln>
              <a:effectLst/>
            </p:spPr>
          </p:cxnSp>
          <p:cxnSp>
            <p:nvCxnSpPr>
              <p:cNvPr id="23" name="Elbow Connector 34">
                <a:extLst>
                  <a:ext uri="{FF2B5EF4-FFF2-40B4-BE49-F238E27FC236}">
                    <a16:creationId xmlns:a16="http://schemas.microsoft.com/office/drawing/2014/main" id="{8879E35C-6105-4219-A7B3-BA06B0E2FC3F}"/>
                  </a:ext>
                </a:extLst>
              </p:cNvPr>
              <p:cNvCxnSpPr>
                <a:endCxn id="12" idx="1"/>
              </p:cNvCxnSpPr>
              <p:nvPr/>
            </p:nvCxnSpPr>
            <p:spPr>
              <a:xfrm>
                <a:off x="2190561" y="5550276"/>
                <a:ext cx="1229255" cy="266700"/>
              </a:xfrm>
              <a:prstGeom prst="bentConnector3">
                <a:avLst>
                  <a:gd name="adj1" fmla="val 70759"/>
                </a:avLst>
              </a:prstGeom>
              <a:noFill/>
              <a:ln w="9525" cap="flat" cmpd="sng" algn="ctr">
                <a:solidFill>
                  <a:srgbClr val="29475F">
                    <a:shade val="95000"/>
                    <a:satMod val="105000"/>
                  </a:srgbClr>
                </a:solidFill>
                <a:prstDash val="solid"/>
                <a:tailEnd type="triangle"/>
              </a:ln>
              <a:effectLst/>
            </p:spPr>
          </p:cxnSp>
          <p:cxnSp>
            <p:nvCxnSpPr>
              <p:cNvPr id="24" name="Elbow Connector 37">
                <a:extLst>
                  <a:ext uri="{FF2B5EF4-FFF2-40B4-BE49-F238E27FC236}">
                    <a16:creationId xmlns:a16="http://schemas.microsoft.com/office/drawing/2014/main" id="{F93D545B-6875-41A8-8D2D-F1C00984C387}"/>
                  </a:ext>
                </a:extLst>
              </p:cNvPr>
              <p:cNvCxnSpPr/>
              <p:nvPr/>
            </p:nvCxnSpPr>
            <p:spPr>
              <a:xfrm>
                <a:off x="6390167" y="4953728"/>
                <a:ext cx="678550" cy="317384"/>
              </a:xfrm>
              <a:prstGeom prst="bentConnector3">
                <a:avLst>
                  <a:gd name="adj1" fmla="val 50000"/>
                </a:avLst>
              </a:prstGeom>
              <a:noFill/>
              <a:ln w="9525" cap="flat" cmpd="sng" algn="ctr">
                <a:solidFill>
                  <a:srgbClr val="29475F">
                    <a:shade val="95000"/>
                    <a:satMod val="105000"/>
                  </a:srgbClr>
                </a:solidFill>
                <a:prstDash val="solid"/>
                <a:tailEnd type="triangle"/>
              </a:ln>
              <a:effectLst/>
            </p:spPr>
          </p:cxnSp>
          <p:cxnSp>
            <p:nvCxnSpPr>
              <p:cNvPr id="25" name="Elbow Connector 40">
                <a:extLst>
                  <a:ext uri="{FF2B5EF4-FFF2-40B4-BE49-F238E27FC236}">
                    <a16:creationId xmlns:a16="http://schemas.microsoft.com/office/drawing/2014/main" id="{E3FD2589-4BCB-4E54-BBB2-BEC3507446B8}"/>
                  </a:ext>
                </a:extLst>
              </p:cNvPr>
              <p:cNvCxnSpPr>
                <a:endCxn id="19" idx="1"/>
              </p:cNvCxnSpPr>
              <p:nvPr/>
            </p:nvCxnSpPr>
            <p:spPr>
              <a:xfrm flipV="1">
                <a:off x="6390167" y="5550276"/>
                <a:ext cx="678550" cy="266700"/>
              </a:xfrm>
              <a:prstGeom prst="bentConnector3">
                <a:avLst/>
              </a:prstGeom>
              <a:noFill/>
              <a:ln w="9525" cap="flat" cmpd="sng" algn="ctr">
                <a:solidFill>
                  <a:srgbClr val="29475F">
                    <a:shade val="95000"/>
                    <a:satMod val="105000"/>
                  </a:srgbClr>
                </a:solidFill>
                <a:prstDash val="solid"/>
                <a:tailEnd type="triangle"/>
              </a:ln>
              <a:effectLst/>
            </p:spPr>
          </p:cxnSp>
        </p:grpSp>
        <p:sp>
          <p:nvSpPr>
            <p:cNvPr id="9" name="Rectangle 8">
              <a:extLst>
                <a:ext uri="{FF2B5EF4-FFF2-40B4-BE49-F238E27FC236}">
                  <a16:creationId xmlns:a16="http://schemas.microsoft.com/office/drawing/2014/main" id="{47B43D5B-1894-4F17-8812-CCF370980750}"/>
                </a:ext>
              </a:extLst>
            </p:cNvPr>
            <p:cNvSpPr/>
            <p:nvPr/>
          </p:nvSpPr>
          <p:spPr>
            <a:xfrm>
              <a:off x="365760" y="1404851"/>
              <a:ext cx="8296102" cy="1737360"/>
            </a:xfrm>
            <a:prstGeom prst="rect">
              <a:avLst/>
            </a:prstGeom>
            <a:noFill/>
            <a:ln w="25400" cap="flat" cmpd="sng" algn="ctr">
              <a:solidFill>
                <a:srgbClr val="29475F">
                  <a:shade val="50000"/>
                </a:srgbClr>
              </a:solidFill>
              <a:prstDash val="solid"/>
            </a:ln>
            <a:effectLst/>
          </p:spPr>
          <p:txBody>
            <a:bodyPr rtlCol="0" anchor="ctr"/>
            <a:lstStyle/>
            <a:p>
              <a:pPr algn="ctr" defTabSz="685800">
                <a:defRPr/>
              </a:pPr>
              <a:endParaRPr lang="en-CA" sz="1350" kern="0" dirty="0">
                <a:solidFill>
                  <a:srgbClr val="FFFFFF"/>
                </a:solidFill>
                <a:latin typeface="Arial"/>
              </a:endParaRPr>
            </a:p>
          </p:txBody>
        </p:sp>
      </p:grpSp>
      <p:sp>
        <p:nvSpPr>
          <p:cNvPr id="26" name="TextBox 25">
            <a:extLst>
              <a:ext uri="{FF2B5EF4-FFF2-40B4-BE49-F238E27FC236}">
                <a16:creationId xmlns:a16="http://schemas.microsoft.com/office/drawing/2014/main" id="{FBFF9156-21E1-4F4F-886C-D87730C5ED4B}"/>
              </a:ext>
            </a:extLst>
          </p:cNvPr>
          <p:cNvSpPr txBox="1"/>
          <p:nvPr/>
        </p:nvSpPr>
        <p:spPr>
          <a:xfrm>
            <a:off x="4986769" y="1646299"/>
            <a:ext cx="6096721" cy="369332"/>
          </a:xfrm>
          <a:prstGeom prst="rect">
            <a:avLst/>
          </a:prstGeom>
        </p:spPr>
        <p:txBody>
          <a:bodyPr wrap="square" rtlCol="0">
            <a:spAutoFit/>
          </a:bodyPr>
          <a:lstStyle/>
          <a:p>
            <a:r>
              <a:rPr lang="en-US" sz="1800" dirty="0">
                <a:latin typeface="Roboto Condensed Light" panose="02000000000000000000" pitchFamily="2" charset="0"/>
                <a:ea typeface="Roboto Condensed Light" panose="02000000000000000000" pitchFamily="2" charset="0"/>
              </a:rPr>
              <a:t>Review this high-level illustration of a basic ransomware attack:</a:t>
            </a:r>
            <a:endParaRPr lang="en-CA" sz="1800"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18274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88C77-BAA7-4799-8AEE-72DE080F3B41}"/>
              </a:ext>
            </a:extLst>
          </p:cNvPr>
          <p:cNvSpPr>
            <a:spLocks noGrp="1"/>
          </p:cNvSpPr>
          <p:nvPr>
            <p:ph type="title"/>
          </p:nvPr>
        </p:nvSpPr>
        <p:spPr>
          <a:xfrm>
            <a:off x="4771505" y="530021"/>
            <a:ext cx="7258199" cy="1130188"/>
          </a:xfrm>
        </p:spPr>
        <p:txBody>
          <a:bodyPr/>
          <a:lstStyle/>
          <a:p>
            <a:r>
              <a:rPr lang="en-US" sz="3200" dirty="0"/>
              <a:t>Many attacks don’t immediately trigger an alert</a:t>
            </a:r>
            <a:endParaRPr lang="en-CA" sz="3200" dirty="0"/>
          </a:p>
        </p:txBody>
      </p:sp>
      <p:sp>
        <p:nvSpPr>
          <p:cNvPr id="4" name="Text Placeholder 3">
            <a:extLst>
              <a:ext uri="{FF2B5EF4-FFF2-40B4-BE49-F238E27FC236}">
                <a16:creationId xmlns:a16="http://schemas.microsoft.com/office/drawing/2014/main" id="{B81FF402-2981-479A-A2DF-15604E461996}"/>
              </a:ext>
            </a:extLst>
          </p:cNvPr>
          <p:cNvSpPr>
            <a:spLocks noGrp="1"/>
          </p:cNvSpPr>
          <p:nvPr>
            <p:ph type="body" sz="quarter" idx="14"/>
          </p:nvPr>
        </p:nvSpPr>
        <p:spPr>
          <a:xfrm>
            <a:off x="367657" y="952499"/>
            <a:ext cx="3622452" cy="5367277"/>
          </a:xfrm>
        </p:spPr>
        <p:txBody>
          <a:bodyPr/>
          <a:lstStyle/>
          <a:p>
            <a:r>
              <a:rPr lang="en-US" sz="1400" dirty="0"/>
              <a:t>Phishing is still the most common method to get in the door, but that’s just the start.</a:t>
            </a:r>
          </a:p>
          <a:p>
            <a:r>
              <a:rPr lang="en-US" sz="1400" dirty="0"/>
              <a:t>Once in your network, the attacker infects as many critical systems as possible to gain maximum leverage, </a:t>
            </a:r>
            <a:r>
              <a:rPr lang="en-US" sz="1400" b="1" dirty="0"/>
              <a:t>before taking action that would trigger an alert. </a:t>
            </a:r>
            <a:r>
              <a:rPr lang="en-US" sz="1400" dirty="0"/>
              <a:t>For example, the attacker will:</a:t>
            </a:r>
          </a:p>
          <a:p>
            <a:pPr marL="342900" indent="-342900">
              <a:buFont typeface="+mj-lt"/>
              <a:buAutoNum type="arabicPeriod"/>
            </a:pPr>
            <a:r>
              <a:rPr lang="en-US" sz="1400" dirty="0"/>
              <a:t>Use legitimate commands to navigate your network, find an admin-level account, and crack that account (e.g. using password spray and/or other common techniques).</a:t>
            </a:r>
          </a:p>
          <a:p>
            <a:pPr marL="342900" indent="-342900">
              <a:buFont typeface="+mj-lt"/>
              <a:buAutoNum type="arabicPeriod"/>
            </a:pPr>
            <a:r>
              <a:rPr lang="en-US" sz="1400" dirty="0"/>
              <a:t>Exfiltrate data to gain more leverage.</a:t>
            </a:r>
          </a:p>
          <a:p>
            <a:pPr marL="342900" indent="-342900">
              <a:buFont typeface="+mj-lt"/>
              <a:buAutoNum type="arabicPeriod"/>
            </a:pPr>
            <a:r>
              <a:rPr lang="en-US" sz="1400" dirty="0"/>
              <a:t>Encrypt as many critical systems and data sets as possible, including backups, to limit your recovery options.</a:t>
            </a:r>
            <a:br>
              <a:rPr lang="en-US" sz="1400" dirty="0"/>
            </a:br>
            <a:endParaRPr lang="en-US" sz="1400" dirty="0"/>
          </a:p>
        </p:txBody>
      </p:sp>
      <p:sp>
        <p:nvSpPr>
          <p:cNvPr id="2" name="Rectangle 1">
            <a:extLst>
              <a:ext uri="{FF2B5EF4-FFF2-40B4-BE49-F238E27FC236}">
                <a16:creationId xmlns:a16="http://schemas.microsoft.com/office/drawing/2014/main" id="{42A4BB31-9A01-4EF6-BB35-6311CAB0730B}"/>
              </a:ext>
            </a:extLst>
          </p:cNvPr>
          <p:cNvSpPr/>
          <p:nvPr/>
        </p:nvSpPr>
        <p:spPr>
          <a:xfrm>
            <a:off x="5020887" y="2798623"/>
            <a:ext cx="1579418" cy="85621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Condensed Light" panose="02000000000000000000" pitchFamily="2" charset="0"/>
                <a:ea typeface="Roboto Condensed Light" panose="02000000000000000000" pitchFamily="2" charset="0"/>
              </a:rPr>
              <a:t>Phishing email designed to not trigger spam filter is delivered.</a:t>
            </a:r>
            <a:endParaRPr lang="en-CA" sz="1200" dirty="0">
              <a:solidFill>
                <a:schemeClr val="tx1"/>
              </a:solidFill>
              <a:latin typeface="Roboto Condensed Light" panose="02000000000000000000" pitchFamily="2" charset="0"/>
              <a:ea typeface="Roboto Condensed Light" panose="02000000000000000000" pitchFamily="2" charset="0"/>
            </a:endParaRPr>
          </a:p>
        </p:txBody>
      </p:sp>
      <p:sp>
        <p:nvSpPr>
          <p:cNvPr id="5" name="TextBox 4">
            <a:extLst>
              <a:ext uri="{FF2B5EF4-FFF2-40B4-BE49-F238E27FC236}">
                <a16:creationId xmlns:a16="http://schemas.microsoft.com/office/drawing/2014/main" id="{B613D41D-9C63-48A6-9D88-30290D61A19D}"/>
              </a:ext>
            </a:extLst>
          </p:cNvPr>
          <p:cNvSpPr txBox="1"/>
          <p:nvPr/>
        </p:nvSpPr>
        <p:spPr>
          <a:xfrm>
            <a:off x="4771505" y="1620982"/>
            <a:ext cx="6924501" cy="723208"/>
          </a:xfrm>
          <a:prstGeom prst="rect">
            <a:avLst/>
          </a:prstGeom>
        </p:spPr>
        <p:txBody>
          <a:bodyPr wrap="square" lIns="0" tIns="0" rIns="0" bIns="0" numCol="1" spcCol="360000" rtlCol="0">
            <a:noAutofit/>
          </a:bodyPr>
          <a:lstStyle/>
          <a:p>
            <a:pPr algn="l">
              <a:lnSpc>
                <a:spcPct val="110000"/>
              </a:lnSpc>
              <a:tabLst/>
            </a:pPr>
            <a:r>
              <a:rPr lang="en-US" sz="1400" spc="-30" dirty="0">
                <a:solidFill>
                  <a:srgbClr val="494949"/>
                </a:solidFill>
                <a:latin typeface="Roboto Condensed Light" panose="02000000000000000000" pitchFamily="2" charset="0"/>
              </a:rPr>
              <a:t>Threat actors have access to wide range of tools and methods to bypass </a:t>
            </a:r>
            <a:r>
              <a:rPr kumimoji="0" lang="en-US" sz="1400" i="0" u="none" strike="noStrike" kern="1200" cap="none" spc="-30" normalizeH="0" baseline="0" noProof="0" dirty="0">
                <a:ln>
                  <a:noFill/>
                </a:ln>
                <a:solidFill>
                  <a:srgbClr val="494949"/>
                </a:solidFill>
                <a:effectLst/>
                <a:uLnTx/>
                <a:uFillTx/>
                <a:latin typeface="Roboto Condensed Light" panose="02000000000000000000" pitchFamily="2" charset="0"/>
                <a:ea typeface="+mn-ea"/>
                <a:cs typeface="+mn-cs"/>
              </a:rPr>
              <a:t>perimeter security and endpoint protection. Those tools are still important, but don’t count on them preventing all attacks. Hence the need for incident response </a:t>
            </a:r>
            <a:r>
              <a:rPr lang="en-US" sz="1400" spc="-30" dirty="0">
                <a:solidFill>
                  <a:srgbClr val="494949"/>
                </a:solidFill>
                <a:latin typeface="Roboto Condensed Light" panose="02000000000000000000" pitchFamily="2" charset="0"/>
              </a:rPr>
              <a:t>planning, supported by </a:t>
            </a:r>
            <a:r>
              <a:rPr kumimoji="0" lang="en-US" sz="1400" i="0" u="none" strike="noStrike" kern="1200" cap="none" spc="-30" normalizeH="0" baseline="0" noProof="0" dirty="0">
                <a:ln>
                  <a:noFill/>
                </a:ln>
                <a:solidFill>
                  <a:srgbClr val="494949"/>
                </a:solidFill>
                <a:effectLst/>
                <a:uLnTx/>
                <a:uFillTx/>
                <a:latin typeface="Roboto Condensed Light" panose="02000000000000000000" pitchFamily="2" charset="0"/>
                <a:ea typeface="+mn-ea"/>
                <a:cs typeface="+mn-cs"/>
              </a:rPr>
              <a:t>reliable backups and disaster recovery capability.</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0" name="Rectangle 9">
            <a:extLst>
              <a:ext uri="{FF2B5EF4-FFF2-40B4-BE49-F238E27FC236}">
                <a16:creationId xmlns:a16="http://schemas.microsoft.com/office/drawing/2014/main" id="{8C51DFD1-A6B5-4BC5-BBAE-182A17BDB731}"/>
              </a:ext>
            </a:extLst>
          </p:cNvPr>
          <p:cNvSpPr/>
          <p:nvPr/>
        </p:nvSpPr>
        <p:spPr>
          <a:xfrm>
            <a:off x="7521631" y="2798623"/>
            <a:ext cx="1579418" cy="85621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Condensed Light" panose="02000000000000000000" pitchFamily="2" charset="0"/>
                <a:ea typeface="Roboto Condensed Light" panose="02000000000000000000" pitchFamily="2" charset="0"/>
              </a:rPr>
              <a:t>Target admin account is found (e.g. a default admin account for a recently added service).</a:t>
            </a:r>
            <a:endParaRPr lang="en-CA" sz="1200" dirty="0">
              <a:solidFill>
                <a:schemeClr val="tx1"/>
              </a:solidFill>
              <a:latin typeface="Roboto Condensed Light" panose="02000000000000000000" pitchFamily="2" charset="0"/>
              <a:ea typeface="Roboto Condensed Light" panose="02000000000000000000" pitchFamily="2" charset="0"/>
            </a:endParaRPr>
          </a:p>
        </p:txBody>
      </p:sp>
      <p:sp>
        <p:nvSpPr>
          <p:cNvPr id="11" name="Rectangle 10">
            <a:extLst>
              <a:ext uri="{FF2B5EF4-FFF2-40B4-BE49-F238E27FC236}">
                <a16:creationId xmlns:a16="http://schemas.microsoft.com/office/drawing/2014/main" id="{E8B3F9ED-1996-4324-8001-755365308336}"/>
              </a:ext>
            </a:extLst>
          </p:cNvPr>
          <p:cNvSpPr/>
          <p:nvPr/>
        </p:nvSpPr>
        <p:spPr>
          <a:xfrm>
            <a:off x="10022376" y="2798623"/>
            <a:ext cx="1579418" cy="85621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Condensed Light" panose="02000000000000000000" pitchFamily="2" charset="0"/>
                <a:ea typeface="Roboto Condensed Light" panose="02000000000000000000" pitchFamily="2" charset="0"/>
              </a:rPr>
              <a:t>Data exfiltrated again, using legitimate network commands.</a:t>
            </a:r>
            <a:endParaRPr lang="en-CA" sz="1200" dirty="0">
              <a:solidFill>
                <a:schemeClr val="tx1"/>
              </a:solidFill>
              <a:latin typeface="Roboto Condensed Light" panose="02000000000000000000" pitchFamily="2" charset="0"/>
              <a:ea typeface="Roboto Condensed Light" panose="02000000000000000000" pitchFamily="2" charset="0"/>
            </a:endParaRPr>
          </a:p>
        </p:txBody>
      </p:sp>
      <p:sp>
        <p:nvSpPr>
          <p:cNvPr id="12" name="Rectangle 11">
            <a:extLst>
              <a:ext uri="{FF2B5EF4-FFF2-40B4-BE49-F238E27FC236}">
                <a16:creationId xmlns:a16="http://schemas.microsoft.com/office/drawing/2014/main" id="{57797764-2EB8-4DB0-90F4-F82AD85317DA}"/>
              </a:ext>
            </a:extLst>
          </p:cNvPr>
          <p:cNvSpPr/>
          <p:nvPr/>
        </p:nvSpPr>
        <p:spPr>
          <a:xfrm>
            <a:off x="5020887" y="4080169"/>
            <a:ext cx="1579418" cy="85621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Condensed Light" panose="02000000000000000000" pitchFamily="2" charset="0"/>
                <a:ea typeface="Roboto Condensed Light" panose="02000000000000000000" pitchFamily="2" charset="0"/>
              </a:rPr>
              <a:t>Malware launches legitimate commands (e.g. PowerShell) and is therefore not detected.</a:t>
            </a:r>
            <a:endParaRPr lang="en-CA" sz="1200" dirty="0">
              <a:solidFill>
                <a:schemeClr val="tx1"/>
              </a:solidFill>
              <a:latin typeface="Roboto Condensed Light" panose="02000000000000000000" pitchFamily="2" charset="0"/>
              <a:ea typeface="Roboto Condensed Light" panose="02000000000000000000" pitchFamily="2" charset="0"/>
            </a:endParaRPr>
          </a:p>
        </p:txBody>
      </p:sp>
      <p:sp>
        <p:nvSpPr>
          <p:cNvPr id="13" name="Rectangle 12">
            <a:extLst>
              <a:ext uri="{FF2B5EF4-FFF2-40B4-BE49-F238E27FC236}">
                <a16:creationId xmlns:a16="http://schemas.microsoft.com/office/drawing/2014/main" id="{A296B6EB-6EE2-43A9-B674-5FF5ED23BBB2}"/>
              </a:ext>
            </a:extLst>
          </p:cNvPr>
          <p:cNvSpPr/>
          <p:nvPr/>
        </p:nvSpPr>
        <p:spPr>
          <a:xfrm>
            <a:off x="7521631" y="4081554"/>
            <a:ext cx="1579418" cy="85621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Condensed Light" panose="02000000000000000000" pitchFamily="2" charset="0"/>
                <a:ea typeface="Roboto Condensed Light" panose="02000000000000000000" pitchFamily="2" charset="0"/>
              </a:rPr>
              <a:t>Password spray or other techniques are used to crack the account.</a:t>
            </a:r>
            <a:endParaRPr lang="en-CA" sz="1200" dirty="0">
              <a:solidFill>
                <a:schemeClr val="tx1"/>
              </a:solidFill>
              <a:latin typeface="Roboto Condensed Light" panose="02000000000000000000" pitchFamily="2" charset="0"/>
              <a:ea typeface="Roboto Condensed Light" panose="02000000000000000000" pitchFamily="2" charset="0"/>
            </a:endParaRPr>
          </a:p>
        </p:txBody>
      </p:sp>
      <p:sp>
        <p:nvSpPr>
          <p:cNvPr id="14" name="Rectangle 13">
            <a:extLst>
              <a:ext uri="{FF2B5EF4-FFF2-40B4-BE49-F238E27FC236}">
                <a16:creationId xmlns:a16="http://schemas.microsoft.com/office/drawing/2014/main" id="{2A61AFC6-452E-43C1-8D93-5999A7ABABB9}"/>
              </a:ext>
            </a:extLst>
          </p:cNvPr>
          <p:cNvSpPr/>
          <p:nvPr/>
        </p:nvSpPr>
        <p:spPr>
          <a:xfrm>
            <a:off x="10022376" y="4078783"/>
            <a:ext cx="1579418" cy="85621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Condensed Light" panose="02000000000000000000" pitchFamily="2" charset="0"/>
                <a:ea typeface="Roboto Condensed Light" panose="02000000000000000000" pitchFamily="2" charset="0"/>
              </a:rPr>
              <a:t>Data is then encrypted, which raises a red flag.</a:t>
            </a:r>
            <a:endParaRPr lang="en-CA" sz="1200" dirty="0">
              <a:solidFill>
                <a:schemeClr val="tx1"/>
              </a:solidFill>
              <a:latin typeface="Roboto Condensed Light" panose="02000000000000000000" pitchFamily="2" charset="0"/>
              <a:ea typeface="Roboto Condensed Light" panose="02000000000000000000" pitchFamily="2" charset="0"/>
            </a:endParaRPr>
          </a:p>
        </p:txBody>
      </p:sp>
      <p:sp>
        <p:nvSpPr>
          <p:cNvPr id="15" name="Rectangle 14">
            <a:extLst>
              <a:ext uri="{FF2B5EF4-FFF2-40B4-BE49-F238E27FC236}">
                <a16:creationId xmlns:a16="http://schemas.microsoft.com/office/drawing/2014/main" id="{45160B50-CB8D-49A9-A610-E5DE5A76118A}"/>
              </a:ext>
            </a:extLst>
          </p:cNvPr>
          <p:cNvSpPr/>
          <p:nvPr/>
        </p:nvSpPr>
        <p:spPr>
          <a:xfrm>
            <a:off x="5020887" y="5361714"/>
            <a:ext cx="1579418" cy="85621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Condensed Light" panose="02000000000000000000" pitchFamily="2" charset="0"/>
                <a:ea typeface="Roboto Condensed Light" panose="02000000000000000000" pitchFamily="2" charset="0"/>
              </a:rPr>
              <a:t>It runs a net user command to identify user accounts.</a:t>
            </a:r>
            <a:endParaRPr lang="en-CA" sz="1200" dirty="0">
              <a:solidFill>
                <a:schemeClr val="tx1"/>
              </a:solidFill>
              <a:latin typeface="Roboto Condensed Light" panose="02000000000000000000" pitchFamily="2" charset="0"/>
              <a:ea typeface="Roboto Condensed Light" panose="02000000000000000000" pitchFamily="2" charset="0"/>
            </a:endParaRPr>
          </a:p>
        </p:txBody>
      </p:sp>
      <p:sp>
        <p:nvSpPr>
          <p:cNvPr id="16" name="Rectangle 15">
            <a:extLst>
              <a:ext uri="{FF2B5EF4-FFF2-40B4-BE49-F238E27FC236}">
                <a16:creationId xmlns:a16="http://schemas.microsoft.com/office/drawing/2014/main" id="{BA987BBB-4FC8-4ACB-B556-89A090FD7B59}"/>
              </a:ext>
            </a:extLst>
          </p:cNvPr>
          <p:cNvSpPr/>
          <p:nvPr/>
        </p:nvSpPr>
        <p:spPr>
          <a:xfrm>
            <a:off x="7521631" y="5364484"/>
            <a:ext cx="1579418" cy="85621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Condensed Light" panose="02000000000000000000" pitchFamily="2" charset="0"/>
                <a:ea typeface="Roboto Condensed Light" panose="02000000000000000000" pitchFamily="2" charset="0"/>
              </a:rPr>
              <a:t>With admin-level rights, critical systems are accessed.</a:t>
            </a:r>
            <a:endParaRPr lang="en-CA" sz="1200" dirty="0">
              <a:solidFill>
                <a:schemeClr val="tx1"/>
              </a:solidFill>
              <a:latin typeface="Roboto Condensed Light" panose="02000000000000000000" pitchFamily="2" charset="0"/>
              <a:ea typeface="Roboto Condensed Light" panose="02000000000000000000" pitchFamily="2" charset="0"/>
            </a:endParaRPr>
          </a:p>
        </p:txBody>
      </p:sp>
      <p:sp>
        <p:nvSpPr>
          <p:cNvPr id="17" name="Rectangle 16">
            <a:extLst>
              <a:ext uri="{FF2B5EF4-FFF2-40B4-BE49-F238E27FC236}">
                <a16:creationId xmlns:a16="http://schemas.microsoft.com/office/drawing/2014/main" id="{52E67DD0-F041-404B-AA1B-C680FF78F525}"/>
              </a:ext>
            </a:extLst>
          </p:cNvPr>
          <p:cNvSpPr/>
          <p:nvPr/>
        </p:nvSpPr>
        <p:spPr>
          <a:xfrm>
            <a:off x="10022376" y="5358942"/>
            <a:ext cx="1579418" cy="85621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Condensed Light" panose="02000000000000000000" pitchFamily="2" charset="0"/>
                <a:ea typeface="Roboto Condensed Light" panose="02000000000000000000" pitchFamily="2" charset="0"/>
              </a:rPr>
              <a:t>A ransom note is delivered, and incident response is initiated.</a:t>
            </a:r>
            <a:endParaRPr lang="en-CA" sz="1200" dirty="0">
              <a:solidFill>
                <a:schemeClr val="tx1"/>
              </a:solidFill>
              <a:latin typeface="Roboto Condensed Light" panose="02000000000000000000" pitchFamily="2" charset="0"/>
              <a:ea typeface="Roboto Condensed Light" panose="02000000000000000000" pitchFamily="2" charset="0"/>
            </a:endParaRPr>
          </a:p>
        </p:txBody>
      </p:sp>
      <p:cxnSp>
        <p:nvCxnSpPr>
          <p:cNvPr id="32" name="Straight Arrow Connector 31">
            <a:extLst>
              <a:ext uri="{FF2B5EF4-FFF2-40B4-BE49-F238E27FC236}">
                <a16:creationId xmlns:a16="http://schemas.microsoft.com/office/drawing/2014/main" id="{7A551B35-D6D0-4C19-B325-3C595C34A975}"/>
              </a:ext>
            </a:extLst>
          </p:cNvPr>
          <p:cNvCxnSpPr>
            <a:stCxn id="2" idx="2"/>
            <a:endCxn id="12" idx="0"/>
          </p:cNvCxnSpPr>
          <p:nvPr/>
        </p:nvCxnSpPr>
        <p:spPr>
          <a:xfrm>
            <a:off x="5810596" y="3654834"/>
            <a:ext cx="0" cy="4253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CA0B8E4-2928-414D-B650-0B79AF52265B}"/>
              </a:ext>
            </a:extLst>
          </p:cNvPr>
          <p:cNvCxnSpPr>
            <a:cxnSpLocks/>
            <a:stCxn id="12" idx="2"/>
            <a:endCxn id="15" idx="0"/>
          </p:cNvCxnSpPr>
          <p:nvPr/>
        </p:nvCxnSpPr>
        <p:spPr>
          <a:xfrm>
            <a:off x="5810596" y="4936380"/>
            <a:ext cx="0" cy="425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776358D-53E3-40C5-8713-64E796E4048B}"/>
              </a:ext>
            </a:extLst>
          </p:cNvPr>
          <p:cNvCxnSpPr>
            <a:cxnSpLocks/>
            <a:stCxn id="10" idx="2"/>
            <a:endCxn id="13" idx="0"/>
          </p:cNvCxnSpPr>
          <p:nvPr/>
        </p:nvCxnSpPr>
        <p:spPr>
          <a:xfrm>
            <a:off x="8311340" y="3654834"/>
            <a:ext cx="0" cy="4267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9CEEF7C-D8E2-4B75-AAE5-D89ACA949A83}"/>
              </a:ext>
            </a:extLst>
          </p:cNvPr>
          <p:cNvCxnSpPr>
            <a:cxnSpLocks/>
            <a:stCxn id="13" idx="2"/>
            <a:endCxn id="16" idx="0"/>
          </p:cNvCxnSpPr>
          <p:nvPr/>
        </p:nvCxnSpPr>
        <p:spPr>
          <a:xfrm>
            <a:off x="8311340" y="4937765"/>
            <a:ext cx="0" cy="4267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ADA81ED-E1AC-4E4D-8749-B78149FC7006}"/>
              </a:ext>
            </a:extLst>
          </p:cNvPr>
          <p:cNvCxnSpPr>
            <a:cxnSpLocks/>
            <a:stCxn id="11" idx="2"/>
            <a:endCxn id="14" idx="0"/>
          </p:cNvCxnSpPr>
          <p:nvPr/>
        </p:nvCxnSpPr>
        <p:spPr>
          <a:xfrm>
            <a:off x="10812085" y="3654834"/>
            <a:ext cx="0" cy="4239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0850442-84FB-4BF9-98D6-446331DBD79C}"/>
              </a:ext>
            </a:extLst>
          </p:cNvPr>
          <p:cNvCxnSpPr>
            <a:cxnSpLocks/>
            <a:stCxn id="14" idx="2"/>
            <a:endCxn id="17" idx="0"/>
          </p:cNvCxnSpPr>
          <p:nvPr/>
        </p:nvCxnSpPr>
        <p:spPr>
          <a:xfrm>
            <a:off x="10812085" y="4934994"/>
            <a:ext cx="0" cy="4239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15526AB4-A2B3-44F5-8CBA-A62605C66549}"/>
              </a:ext>
            </a:extLst>
          </p:cNvPr>
          <p:cNvCxnSpPr>
            <a:stCxn id="15" idx="3"/>
            <a:endCxn id="10" idx="1"/>
          </p:cNvCxnSpPr>
          <p:nvPr/>
        </p:nvCxnSpPr>
        <p:spPr>
          <a:xfrm flipV="1">
            <a:off x="6600305" y="3226729"/>
            <a:ext cx="921326" cy="256309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AC26A99D-67A6-47EA-A5AB-FF1130787F31}"/>
              </a:ext>
            </a:extLst>
          </p:cNvPr>
          <p:cNvCxnSpPr>
            <a:cxnSpLocks/>
            <a:stCxn id="16" idx="3"/>
            <a:endCxn id="11" idx="1"/>
          </p:cNvCxnSpPr>
          <p:nvPr/>
        </p:nvCxnSpPr>
        <p:spPr>
          <a:xfrm flipV="1">
            <a:off x="9101049" y="3226729"/>
            <a:ext cx="921327" cy="256586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88E6955-842E-433C-BE71-AD3E35EE6F4E}"/>
              </a:ext>
            </a:extLst>
          </p:cNvPr>
          <p:cNvSpPr txBox="1"/>
          <p:nvPr/>
        </p:nvSpPr>
        <p:spPr>
          <a:xfrm>
            <a:off x="5029200" y="2460567"/>
            <a:ext cx="6101542" cy="282633"/>
          </a:xfrm>
          <a:prstGeom prst="rect">
            <a:avLst/>
          </a:prstGeom>
        </p:spPr>
        <p:txBody>
          <a:bodyPr wrap="square" lIns="0" tIns="0" rIns="0" bIns="0" numCol="1" spcCol="360000" rtlCol="0">
            <a:noAutofit/>
          </a:bodyPr>
          <a:lstStyle/>
          <a:p>
            <a:pPr algn="l">
              <a:lnSpc>
                <a:spcPct val="110000"/>
              </a:lnSpc>
              <a:tabLst/>
            </a:pPr>
            <a:r>
              <a:rPr lang="en-US" sz="1400" b="1" dirty="0">
                <a:solidFill>
                  <a:schemeClr val="tx1">
                    <a:lumMod val="50000"/>
                  </a:schemeClr>
                </a:solidFill>
                <a:latin typeface="Roboto Condensed Light" panose="02000000000000000000" pitchFamily="2" charset="0"/>
                <a:ea typeface="Roboto Condensed Light" panose="02000000000000000000" pitchFamily="2" charset="0"/>
              </a:rPr>
              <a:t>Example of a ransomware attack workflow:</a:t>
            </a:r>
            <a:endParaRPr lang="en-CA" sz="1400" b="1"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40814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6D71-A9FC-41E3-9C28-CEEA8D1B7F93}"/>
              </a:ext>
            </a:extLst>
          </p:cNvPr>
          <p:cNvSpPr>
            <a:spLocks noGrp="1"/>
          </p:cNvSpPr>
          <p:nvPr>
            <p:ph type="title"/>
          </p:nvPr>
        </p:nvSpPr>
        <p:spPr>
          <a:xfrm>
            <a:off x="354106" y="544769"/>
            <a:ext cx="11494993" cy="1130188"/>
          </a:xfrm>
        </p:spPr>
        <p:txBody>
          <a:bodyPr/>
          <a:lstStyle/>
          <a:p>
            <a:r>
              <a:rPr lang="en-US" dirty="0"/>
              <a:t>If vulnerabilities aren’t closed, hackers are not shy about hitting you twice</a:t>
            </a:r>
            <a:endParaRPr lang="en-CA" dirty="0"/>
          </a:p>
        </p:txBody>
      </p:sp>
      <p:sp>
        <p:nvSpPr>
          <p:cNvPr id="33" name="TextBox 32">
            <a:extLst>
              <a:ext uri="{FF2B5EF4-FFF2-40B4-BE49-F238E27FC236}">
                <a16:creationId xmlns:a16="http://schemas.microsoft.com/office/drawing/2014/main" id="{ABE44019-2BEF-4838-AD19-C364A383724A}"/>
              </a:ext>
            </a:extLst>
          </p:cNvPr>
          <p:cNvSpPr txBox="1"/>
          <p:nvPr/>
        </p:nvSpPr>
        <p:spPr>
          <a:xfrm>
            <a:off x="289620" y="1770164"/>
            <a:ext cx="3246689" cy="307777"/>
          </a:xfrm>
          <a:prstGeom prst="rect">
            <a:avLst/>
          </a:prstGeom>
        </p:spPr>
        <p:txBody>
          <a:bodyPr wrap="square" rtlCol="0">
            <a:spAutoFit/>
          </a:bodyPr>
          <a:lstStyle/>
          <a:p>
            <a:endParaRPr lang="en-US" sz="1400" b="1" dirty="0">
              <a:latin typeface="Roboto Condensed Light" panose="02000000000000000000" pitchFamily="2" charset="0"/>
              <a:ea typeface="Roboto Condensed Light" panose="02000000000000000000" pitchFamily="2" charset="0"/>
            </a:endParaRPr>
          </a:p>
        </p:txBody>
      </p:sp>
      <p:sp>
        <p:nvSpPr>
          <p:cNvPr id="35" name="TextBox 34">
            <a:extLst>
              <a:ext uri="{FF2B5EF4-FFF2-40B4-BE49-F238E27FC236}">
                <a16:creationId xmlns:a16="http://schemas.microsoft.com/office/drawing/2014/main" id="{051B965D-0BC1-4FF9-B4B6-4766F29002F5}"/>
              </a:ext>
            </a:extLst>
          </p:cNvPr>
          <p:cNvSpPr txBox="1"/>
          <p:nvPr/>
        </p:nvSpPr>
        <p:spPr>
          <a:xfrm>
            <a:off x="300733" y="1858321"/>
            <a:ext cx="11329292" cy="646331"/>
          </a:xfrm>
          <a:prstGeom prst="rect">
            <a:avLst/>
          </a:prstGeom>
        </p:spPr>
        <p:txBody>
          <a:bodyPr wrap="square" rtlCol="0">
            <a:spAutoFit/>
          </a:bodyPr>
          <a:lstStyle/>
          <a:p>
            <a:r>
              <a:rPr lang="en-US" sz="1800" b="1" dirty="0">
                <a:solidFill>
                  <a:schemeClr val="accent1"/>
                </a:solidFill>
                <a:latin typeface="Roboto Condensed Light" panose="02000000000000000000" pitchFamily="2" charset="0"/>
                <a:ea typeface="Roboto Condensed Light" panose="02000000000000000000" pitchFamily="2" charset="0"/>
              </a:rPr>
              <a:t>Ransomware attackers depend on catching organizations off-guard and are not afraid to hit the same target twice. Furthermore, without a ransomware incident response plan in place, the costs associated with an unplanned recovery can skyrocket.</a:t>
            </a:r>
          </a:p>
        </p:txBody>
      </p:sp>
      <p:sp>
        <p:nvSpPr>
          <p:cNvPr id="21" name="TextBox 20">
            <a:extLst>
              <a:ext uri="{FF2B5EF4-FFF2-40B4-BE49-F238E27FC236}">
                <a16:creationId xmlns:a16="http://schemas.microsoft.com/office/drawing/2014/main" id="{B7FEE193-C053-40BD-8CBF-2559D2F99E8C}"/>
              </a:ext>
            </a:extLst>
          </p:cNvPr>
          <p:cNvSpPr txBox="1"/>
          <p:nvPr/>
        </p:nvSpPr>
        <p:spPr>
          <a:xfrm>
            <a:off x="3185660" y="2978940"/>
            <a:ext cx="7587114" cy="1384995"/>
          </a:xfrm>
          <a:prstGeom prst="rect">
            <a:avLst/>
          </a:prstGeom>
        </p:spPr>
        <p:txBody>
          <a:bodyPr wrap="square" rtlCol="0">
            <a:spAutoFit/>
          </a:bodyPr>
          <a:lstStyle/>
          <a:p>
            <a:r>
              <a:rPr lang="en-US" sz="1400" dirty="0">
                <a:latin typeface="Roboto Condensed Light" panose="02000000000000000000" pitchFamily="2" charset="0"/>
                <a:ea typeface="Roboto Condensed Light" panose="02000000000000000000" pitchFamily="2" charset="0"/>
              </a:rPr>
              <a:t>Despite its best efforts, including the funding of a Cyber Security Commission in 2017, the State of Louisiana was hit with ransomware twice in 2019. The first attack hit schools and district offices in the summer, while the second attack hit government offices in the fall. </a:t>
            </a:r>
          </a:p>
          <a:p>
            <a:endParaRPr lang="en-US" sz="1400" dirty="0">
              <a:latin typeface="Roboto Condensed Light" panose="02000000000000000000" pitchFamily="2" charset="0"/>
              <a:ea typeface="Roboto Condensed Light" panose="02000000000000000000" pitchFamily="2" charset="0"/>
            </a:endParaRPr>
          </a:p>
          <a:p>
            <a:r>
              <a:rPr lang="en-US" sz="1400" dirty="0">
                <a:latin typeface="Roboto Condensed Light" panose="02000000000000000000" pitchFamily="2" charset="0"/>
                <a:ea typeface="Roboto Condensed Light" panose="02000000000000000000" pitchFamily="2" charset="0"/>
              </a:rPr>
              <a:t>The City of New Orleans was also hit with ransomware in December 2019, showing that attackers will continue to exploit targets until organizations have hardened their security and closed off vulnerable exploits.</a:t>
            </a:r>
          </a:p>
        </p:txBody>
      </p:sp>
      <p:pic>
        <p:nvPicPr>
          <p:cNvPr id="22" name="Picture 2" descr="Image result for the state of louisiana&quot;">
            <a:extLst>
              <a:ext uri="{FF2B5EF4-FFF2-40B4-BE49-F238E27FC236}">
                <a16:creationId xmlns:a16="http://schemas.microsoft.com/office/drawing/2014/main" id="{DA71A742-A0DB-4BD2-B2F8-744B43265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241" y="2934318"/>
            <a:ext cx="2043381" cy="13622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 result for the city of baltimore symbol">
            <a:extLst>
              <a:ext uri="{FF2B5EF4-FFF2-40B4-BE49-F238E27FC236}">
                <a16:creationId xmlns:a16="http://schemas.microsoft.com/office/drawing/2014/main" id="{7946620B-36B6-4C60-9626-44674DD93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397" y="4660991"/>
            <a:ext cx="1620000" cy="167225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061BE8E-20AE-4409-82D2-1470EF30F0AF}"/>
              </a:ext>
            </a:extLst>
          </p:cNvPr>
          <p:cNvSpPr txBox="1"/>
          <p:nvPr/>
        </p:nvSpPr>
        <p:spPr>
          <a:xfrm>
            <a:off x="3185660" y="4893621"/>
            <a:ext cx="7587114" cy="954107"/>
          </a:xfrm>
          <a:prstGeom prst="rect">
            <a:avLst/>
          </a:prstGeom>
        </p:spPr>
        <p:txBody>
          <a:bodyPr wrap="square" rtlCol="0">
            <a:spAutoFit/>
          </a:bodyPr>
          <a:lstStyle/>
          <a:p>
            <a:r>
              <a:rPr lang="en-US" sz="1400" dirty="0">
                <a:latin typeface="Roboto Condensed Light" panose="02000000000000000000" pitchFamily="2" charset="0"/>
                <a:ea typeface="Roboto Condensed Light" panose="02000000000000000000" pitchFamily="2" charset="0"/>
              </a:rPr>
              <a:t>Whether you’re hit once or multiple times, the cost impact can be devastating.</a:t>
            </a:r>
          </a:p>
          <a:p>
            <a:endParaRPr lang="en-US" sz="1400" dirty="0">
              <a:latin typeface="Roboto Condensed Light" panose="02000000000000000000" pitchFamily="2" charset="0"/>
              <a:ea typeface="Roboto Condensed Light" panose="02000000000000000000" pitchFamily="2" charset="0"/>
            </a:endParaRPr>
          </a:p>
          <a:p>
            <a:r>
              <a:rPr lang="en-US" sz="1400" dirty="0">
                <a:latin typeface="Roboto Condensed Light" panose="02000000000000000000" pitchFamily="2" charset="0"/>
                <a:ea typeface="Roboto Condensed Light" panose="02000000000000000000" pitchFamily="2" charset="0"/>
              </a:rPr>
              <a:t>The City of Baltimore estimates that the costs associated with its ransomware attack amounted to </a:t>
            </a:r>
            <a:r>
              <a:rPr lang="en-US" sz="1400" b="1" dirty="0">
                <a:latin typeface="Roboto Condensed Light" panose="02000000000000000000" pitchFamily="2" charset="0"/>
                <a:ea typeface="Roboto Condensed Light" panose="02000000000000000000" pitchFamily="2" charset="0"/>
              </a:rPr>
              <a:t>$10 million </a:t>
            </a:r>
            <a:r>
              <a:rPr lang="en-US" sz="1400" dirty="0">
                <a:latin typeface="Roboto Condensed Light" panose="02000000000000000000" pitchFamily="2" charset="0"/>
                <a:ea typeface="Roboto Condensed Light" panose="02000000000000000000" pitchFamily="2" charset="0"/>
              </a:rPr>
              <a:t>in post-breach costs, in addition to </a:t>
            </a:r>
            <a:r>
              <a:rPr lang="en-US" sz="1400" b="1" dirty="0">
                <a:latin typeface="Roboto Condensed Light" panose="02000000000000000000" pitchFamily="2" charset="0"/>
                <a:ea typeface="Roboto Condensed Light" panose="02000000000000000000" pitchFamily="2" charset="0"/>
              </a:rPr>
              <a:t>$8 million </a:t>
            </a:r>
            <a:r>
              <a:rPr lang="en-US" sz="1400" dirty="0">
                <a:latin typeface="Roboto Condensed Light" panose="02000000000000000000" pitchFamily="2" charset="0"/>
                <a:ea typeface="Roboto Condensed Light" panose="02000000000000000000" pitchFamily="2" charset="0"/>
              </a:rPr>
              <a:t>in lost revenue. </a:t>
            </a:r>
            <a:endParaRPr lang="en-US" sz="1400" b="1" dirty="0">
              <a:latin typeface="Roboto Condensed Light" panose="02000000000000000000" pitchFamily="2" charset="0"/>
              <a:ea typeface="Roboto Condensed Light" panose="02000000000000000000" pitchFamily="2" charset="0"/>
            </a:endParaRPr>
          </a:p>
        </p:txBody>
      </p:sp>
      <p:sp>
        <p:nvSpPr>
          <p:cNvPr id="26" name="object 19">
            <a:extLst>
              <a:ext uri="{FF2B5EF4-FFF2-40B4-BE49-F238E27FC236}">
                <a16:creationId xmlns:a16="http://schemas.microsoft.com/office/drawing/2014/main" id="{881B1C93-B95D-4A18-9442-9C3A79E865E4}"/>
              </a:ext>
            </a:extLst>
          </p:cNvPr>
          <p:cNvSpPr/>
          <p:nvPr/>
        </p:nvSpPr>
        <p:spPr>
          <a:xfrm rot="5400000" flipH="1">
            <a:off x="5810533" y="-381288"/>
            <a:ext cx="379861" cy="9544621"/>
          </a:xfrm>
          <a:custGeom>
            <a:avLst/>
            <a:gdLst/>
            <a:ahLst/>
            <a:cxnLst/>
            <a:rect l="l" t="t" r="r" b="b"/>
            <a:pathLst>
              <a:path h="7791450">
                <a:moveTo>
                  <a:pt x="0" y="0"/>
                </a:moveTo>
                <a:lnTo>
                  <a:pt x="0" y="7790956"/>
                </a:lnTo>
              </a:path>
            </a:pathLst>
          </a:custGeom>
          <a:ln w="3175">
            <a:solidFill>
              <a:schemeClr val="accent1"/>
            </a:solidFill>
          </a:ln>
        </p:spPr>
        <p:txBody>
          <a:bodyPr wrap="square" lIns="0" tIns="0" rIns="0" bIns="0" rtlCol="0">
            <a:noAutofit/>
          </a:bodyPr>
          <a:lstStyle/>
          <a:p>
            <a:endParaRPr sz="662" dirty="0">
              <a:latin typeface="Roboto Condensed Light" panose="02000000000000000000" pitchFamily="2" charset="0"/>
            </a:endParaRPr>
          </a:p>
        </p:txBody>
      </p:sp>
    </p:spTree>
    <p:extLst>
      <p:ext uri="{BB962C8B-B14F-4D97-AF65-F5344CB8AC3E}">
        <p14:creationId xmlns:p14="http://schemas.microsoft.com/office/powerpoint/2010/main" val="8601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id="{2D317E16-A584-4293-A51E-F038220EE083}"/>
              </a:ext>
            </a:extLst>
          </p:cNvPr>
          <p:cNvGraphicFramePr/>
          <p:nvPr>
            <p:extLst>
              <p:ext uri="{D42A27DB-BD31-4B8C-83A1-F6EECF244321}">
                <p14:modId xmlns:p14="http://schemas.microsoft.com/office/powerpoint/2010/main" val="698258119"/>
              </p:ext>
            </p:extLst>
          </p:nvPr>
        </p:nvGraphicFramePr>
        <p:xfrm>
          <a:off x="4408218" y="2240014"/>
          <a:ext cx="7241238" cy="470020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1256D71-A9FC-41E3-9C28-CEEA8D1B7F93}"/>
              </a:ext>
            </a:extLst>
          </p:cNvPr>
          <p:cNvSpPr>
            <a:spLocks noGrp="1"/>
          </p:cNvSpPr>
          <p:nvPr>
            <p:ph type="title"/>
          </p:nvPr>
        </p:nvSpPr>
        <p:spPr>
          <a:xfrm>
            <a:off x="354107" y="544769"/>
            <a:ext cx="9866218" cy="1130188"/>
          </a:xfrm>
        </p:spPr>
        <p:txBody>
          <a:bodyPr/>
          <a:lstStyle/>
          <a:p>
            <a:r>
              <a:rPr lang="en-US" dirty="0"/>
              <a:t>Ransomware is not just a problem for industries with tight budgets</a:t>
            </a:r>
            <a:endParaRPr lang="en-CA" dirty="0"/>
          </a:p>
        </p:txBody>
      </p:sp>
      <p:sp>
        <p:nvSpPr>
          <p:cNvPr id="33" name="TextBox 32">
            <a:extLst>
              <a:ext uri="{FF2B5EF4-FFF2-40B4-BE49-F238E27FC236}">
                <a16:creationId xmlns:a16="http://schemas.microsoft.com/office/drawing/2014/main" id="{ABE44019-2BEF-4838-AD19-C364A383724A}"/>
              </a:ext>
            </a:extLst>
          </p:cNvPr>
          <p:cNvSpPr txBox="1"/>
          <p:nvPr/>
        </p:nvSpPr>
        <p:spPr>
          <a:xfrm>
            <a:off x="289620" y="1770164"/>
            <a:ext cx="3246689" cy="307777"/>
          </a:xfrm>
          <a:prstGeom prst="rect">
            <a:avLst/>
          </a:prstGeom>
        </p:spPr>
        <p:txBody>
          <a:bodyPr wrap="square" rtlCol="0">
            <a:spAutoFit/>
          </a:bodyPr>
          <a:lstStyle/>
          <a:p>
            <a:endParaRPr lang="en-US" sz="1400" b="1" dirty="0">
              <a:latin typeface="Roboto Condensed Light" panose="02000000000000000000" pitchFamily="2" charset="0"/>
              <a:ea typeface="Roboto Condensed Light" panose="02000000000000000000" pitchFamily="2" charset="0"/>
            </a:endParaRPr>
          </a:p>
        </p:txBody>
      </p:sp>
      <p:sp>
        <p:nvSpPr>
          <p:cNvPr id="34" name="TextBox 33">
            <a:extLst>
              <a:ext uri="{FF2B5EF4-FFF2-40B4-BE49-F238E27FC236}">
                <a16:creationId xmlns:a16="http://schemas.microsoft.com/office/drawing/2014/main" id="{8AF864D7-53F1-42AA-A226-5D91D429FA08}"/>
              </a:ext>
            </a:extLst>
          </p:cNvPr>
          <p:cNvSpPr txBox="1"/>
          <p:nvPr/>
        </p:nvSpPr>
        <p:spPr>
          <a:xfrm>
            <a:off x="6495809" y="5602891"/>
            <a:ext cx="3352280" cy="246221"/>
          </a:xfrm>
          <a:prstGeom prst="rect">
            <a:avLst/>
          </a:prstGeom>
        </p:spPr>
        <p:txBody>
          <a:bodyPr wrap="square" rtlCol="0">
            <a:spAutoFit/>
          </a:bodyPr>
          <a:lstStyle/>
          <a:p>
            <a:pPr algn="ctr"/>
            <a:r>
              <a:rPr lang="en-US" sz="1000" dirty="0">
                <a:latin typeface="Roboto Condensed Light" panose="02000000000000000000" pitchFamily="2" charset="0"/>
                <a:ea typeface="Roboto Condensed Light" panose="02000000000000000000" pitchFamily="2" charset="0"/>
              </a:rPr>
              <a:t>BlackFog Inc.: The State of Ransomware 2020</a:t>
            </a:r>
          </a:p>
        </p:txBody>
      </p:sp>
      <p:sp>
        <p:nvSpPr>
          <p:cNvPr id="35" name="TextBox 34">
            <a:extLst>
              <a:ext uri="{FF2B5EF4-FFF2-40B4-BE49-F238E27FC236}">
                <a16:creationId xmlns:a16="http://schemas.microsoft.com/office/drawing/2014/main" id="{051B965D-0BC1-4FF9-B4B6-4766F29002F5}"/>
              </a:ext>
            </a:extLst>
          </p:cNvPr>
          <p:cNvSpPr txBox="1"/>
          <p:nvPr/>
        </p:nvSpPr>
        <p:spPr>
          <a:xfrm>
            <a:off x="300733" y="1852780"/>
            <a:ext cx="4347467" cy="646331"/>
          </a:xfrm>
          <a:prstGeom prst="rect">
            <a:avLst/>
          </a:prstGeom>
        </p:spPr>
        <p:txBody>
          <a:bodyPr wrap="square" rtlCol="0">
            <a:spAutoFit/>
          </a:bodyPr>
          <a:lstStyle/>
          <a:p>
            <a:r>
              <a:rPr lang="en-US" sz="1800" b="1" dirty="0">
                <a:solidFill>
                  <a:schemeClr val="accent1"/>
                </a:solidFill>
                <a:latin typeface="Roboto Condensed Light" panose="02000000000000000000" pitchFamily="2" charset="0"/>
                <a:ea typeface="Roboto Condensed Light" panose="02000000000000000000" pitchFamily="2" charset="0"/>
              </a:rPr>
              <a:t>All industries are vulnerable, including some you wouldn’t expect</a:t>
            </a:r>
            <a:endParaRPr lang="en-US" sz="1800" b="1" dirty="0">
              <a:solidFill>
                <a:srgbClr val="FF0000"/>
              </a:solidFill>
              <a:latin typeface="Roboto Condensed Light" panose="02000000000000000000" pitchFamily="2" charset="0"/>
              <a:ea typeface="Roboto Condensed Light" panose="02000000000000000000" pitchFamily="2" charset="0"/>
            </a:endParaRPr>
          </a:p>
        </p:txBody>
      </p:sp>
      <p:sp>
        <p:nvSpPr>
          <p:cNvPr id="37" name="TextBox 36">
            <a:extLst>
              <a:ext uri="{FF2B5EF4-FFF2-40B4-BE49-F238E27FC236}">
                <a16:creationId xmlns:a16="http://schemas.microsoft.com/office/drawing/2014/main" id="{F499910C-2508-4E89-AFED-29117FE43A40}"/>
              </a:ext>
            </a:extLst>
          </p:cNvPr>
          <p:cNvSpPr txBox="1"/>
          <p:nvPr/>
        </p:nvSpPr>
        <p:spPr>
          <a:xfrm>
            <a:off x="289617" y="2590377"/>
            <a:ext cx="4787207" cy="3477875"/>
          </a:xfrm>
          <a:prstGeom prst="rect">
            <a:avLst/>
          </a:prstGeom>
        </p:spPr>
        <p:txBody>
          <a:bodyPr wrap="square" rtlCol="0">
            <a:spAutoFit/>
          </a:bodyPr>
          <a:lstStyle/>
          <a:p>
            <a:pPr marL="171450" indent="-171450">
              <a:spcAft>
                <a:spcPts val="600"/>
              </a:spcAft>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rPr>
              <a:t>Governments (particularly </a:t>
            </a:r>
            <a:r>
              <a:rPr lang="en-CA" sz="1400" b="1" dirty="0">
                <a:latin typeface="Roboto Condensed Light" panose="02000000000000000000" pitchFamily="2" charset="0"/>
                <a:ea typeface="Roboto Condensed Light" panose="02000000000000000000" pitchFamily="2" charset="0"/>
              </a:rPr>
              <a:t>municipalities</a:t>
            </a:r>
            <a:r>
              <a:rPr lang="en-CA" sz="1400" dirty="0">
                <a:latin typeface="Roboto Condensed Light" panose="02000000000000000000" pitchFamily="2" charset="0"/>
                <a:ea typeface="Roboto Condensed Light" panose="02000000000000000000" pitchFamily="2" charset="0"/>
              </a:rPr>
              <a:t>), </a:t>
            </a:r>
            <a:r>
              <a:rPr lang="en-CA" sz="1400" b="1" dirty="0">
                <a:latin typeface="Roboto Condensed Light" panose="02000000000000000000" pitchFamily="2" charset="0"/>
                <a:ea typeface="Roboto Condensed Light" panose="02000000000000000000" pitchFamily="2" charset="0"/>
              </a:rPr>
              <a:t>healthcare</a:t>
            </a:r>
            <a:r>
              <a:rPr lang="en-CA" sz="1400" dirty="0">
                <a:latin typeface="Roboto Condensed Light" panose="02000000000000000000" pitchFamily="2" charset="0"/>
                <a:ea typeface="Roboto Condensed Light" panose="02000000000000000000" pitchFamily="2" charset="0"/>
              </a:rPr>
              <a:t>, and </a:t>
            </a:r>
            <a:r>
              <a:rPr lang="en-CA" sz="1400" b="1" dirty="0">
                <a:latin typeface="Roboto Condensed Light" panose="02000000000000000000" pitchFamily="2" charset="0"/>
                <a:ea typeface="Roboto Condensed Light" panose="02000000000000000000" pitchFamily="2" charset="0"/>
              </a:rPr>
              <a:t>education</a:t>
            </a:r>
            <a:r>
              <a:rPr lang="en-CA" sz="1400" dirty="0">
                <a:latin typeface="Roboto Condensed Light" panose="02000000000000000000" pitchFamily="2" charset="0"/>
                <a:ea typeface="Roboto Condensed Light" panose="02000000000000000000" pitchFamily="2" charset="0"/>
              </a:rPr>
              <a:t> are among the hardest hit, at least partly due to tight IT budgets leading to security gaps and their sensitive data making them a target.</a:t>
            </a:r>
            <a:br>
              <a:rPr lang="en-CA" sz="1400" dirty="0">
                <a:latin typeface="Roboto Condensed Light" panose="02000000000000000000" pitchFamily="2" charset="0"/>
                <a:ea typeface="Roboto Condensed Light" panose="02000000000000000000" pitchFamily="2" charset="0"/>
              </a:rPr>
            </a:br>
            <a:endParaRPr lang="en-US" sz="1400" dirty="0">
              <a:latin typeface="Roboto Condensed Light" panose="02000000000000000000" pitchFamily="2" charset="0"/>
              <a:ea typeface="Roboto Condensed Light" panose="02000000000000000000" pitchFamily="2" charset="0"/>
            </a:endParaRPr>
          </a:p>
          <a:p>
            <a:pPr marL="171450" indent="-171450">
              <a:spcAft>
                <a:spcPts val="600"/>
              </a:spcAft>
              <a:buFont typeface="Arial" panose="020B0604020202020204" pitchFamily="34" charset="0"/>
              <a:buChar char="•"/>
            </a:pPr>
            <a:r>
              <a:rPr lang="en-US" sz="1400" dirty="0">
                <a:latin typeface="Roboto Condensed Light" panose="02000000000000000000" pitchFamily="2" charset="0"/>
                <a:ea typeface="Roboto Condensed Light" panose="02000000000000000000" pitchFamily="2" charset="0"/>
              </a:rPr>
              <a:t>However, other industries such as </a:t>
            </a:r>
            <a:r>
              <a:rPr lang="en-US" sz="1400" b="1" dirty="0">
                <a:latin typeface="Roboto Condensed Light" panose="02000000000000000000" pitchFamily="2" charset="0"/>
                <a:ea typeface="Roboto Condensed Light" panose="02000000000000000000" pitchFamily="2" charset="0"/>
              </a:rPr>
              <a:t>Professional Services </a:t>
            </a:r>
            <a:r>
              <a:rPr lang="en-US" sz="1400" dirty="0">
                <a:latin typeface="Roboto Condensed Light" panose="02000000000000000000" pitchFamily="2" charset="0"/>
                <a:ea typeface="Roboto Condensed Light" panose="02000000000000000000" pitchFamily="2" charset="0"/>
              </a:rPr>
              <a:t>and</a:t>
            </a:r>
            <a:r>
              <a:rPr lang="en-US" sz="1400" b="1" dirty="0">
                <a:latin typeface="Roboto Condensed Light" panose="02000000000000000000" pitchFamily="2" charset="0"/>
                <a:ea typeface="Roboto Condensed Light" panose="02000000000000000000" pitchFamily="2" charset="0"/>
              </a:rPr>
              <a:t> Technology </a:t>
            </a:r>
            <a:r>
              <a:rPr lang="en-US" sz="1400" dirty="0">
                <a:latin typeface="Roboto Condensed Light" panose="02000000000000000000" pitchFamily="2" charset="0"/>
                <a:ea typeface="Roboto Condensed Light" panose="02000000000000000000" pitchFamily="2" charset="0"/>
              </a:rPr>
              <a:t>where you would expect a strong security program were also hard hit, and their vulnerability puts their clients at risk also. Look no further than the </a:t>
            </a:r>
            <a:r>
              <a:rPr lang="en-US" sz="1400" b="1" dirty="0">
                <a:latin typeface="Roboto Condensed Light" panose="02000000000000000000" pitchFamily="2" charset="0"/>
                <a:ea typeface="Roboto Condensed Light" panose="02000000000000000000" pitchFamily="2" charset="0"/>
              </a:rPr>
              <a:t>SolarWinds</a:t>
            </a:r>
            <a:r>
              <a:rPr lang="en-US" sz="1400" dirty="0">
                <a:latin typeface="Roboto Condensed Light" panose="02000000000000000000" pitchFamily="2" charset="0"/>
                <a:ea typeface="Roboto Condensed Light" panose="02000000000000000000" pitchFamily="2" charset="0"/>
              </a:rPr>
              <a:t> attack for an example of this risk, even though it wasn’t specifically a ransomware attack.</a:t>
            </a:r>
            <a:br>
              <a:rPr lang="en-US" sz="1400" dirty="0">
                <a:latin typeface="Roboto Condensed Light" panose="02000000000000000000" pitchFamily="2" charset="0"/>
                <a:ea typeface="Roboto Condensed Light" panose="02000000000000000000" pitchFamily="2" charset="0"/>
              </a:rPr>
            </a:br>
            <a:endParaRPr lang="en-US" sz="1400" dirty="0">
              <a:latin typeface="Roboto Condensed Light" panose="02000000000000000000" pitchFamily="2" charset="0"/>
              <a:ea typeface="Roboto Condensed Light" panose="02000000000000000000" pitchFamily="2" charset="0"/>
            </a:endParaRPr>
          </a:p>
          <a:p>
            <a:pPr marL="171450" indent="-171450">
              <a:spcAft>
                <a:spcPts val="600"/>
              </a:spcAft>
              <a:buFont typeface="Arial" panose="020B0604020202020204" pitchFamily="34" charset="0"/>
              <a:buChar char="•"/>
            </a:pPr>
            <a:r>
              <a:rPr lang="en-US" sz="1400" b="1" dirty="0">
                <a:latin typeface="Roboto Condensed Light" panose="02000000000000000000" pitchFamily="2" charset="0"/>
                <a:ea typeface="Roboto Condensed Light" panose="02000000000000000000" pitchFamily="2" charset="0"/>
              </a:rPr>
              <a:t>The key takeaway: No one is bulletproof, so invest in incident response planning,</a:t>
            </a:r>
            <a:r>
              <a:rPr lang="en-US" sz="1400" dirty="0">
                <a:latin typeface="Roboto Condensed Light" panose="02000000000000000000" pitchFamily="2" charset="0"/>
                <a:ea typeface="Roboto Condensed Light" panose="02000000000000000000" pitchFamily="2" charset="0"/>
              </a:rPr>
              <a:t> in addition to prevention. Assume you’ll be hit, and know how you will respond to contain and recover from the attack.</a:t>
            </a:r>
          </a:p>
        </p:txBody>
      </p:sp>
      <p:sp>
        <p:nvSpPr>
          <p:cNvPr id="38" name="object 19">
            <a:extLst>
              <a:ext uri="{FF2B5EF4-FFF2-40B4-BE49-F238E27FC236}">
                <a16:creationId xmlns:a16="http://schemas.microsoft.com/office/drawing/2014/main" id="{FD1AA2A2-586C-438F-84CD-BA71302A15BB}"/>
              </a:ext>
            </a:extLst>
          </p:cNvPr>
          <p:cNvSpPr/>
          <p:nvPr/>
        </p:nvSpPr>
        <p:spPr>
          <a:xfrm rot="10800000" flipH="1">
            <a:off x="5734048" y="1752599"/>
            <a:ext cx="379861" cy="4133849"/>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sp>
        <p:nvSpPr>
          <p:cNvPr id="9" name="TextBox 8">
            <a:extLst>
              <a:ext uri="{FF2B5EF4-FFF2-40B4-BE49-F238E27FC236}">
                <a16:creationId xmlns:a16="http://schemas.microsoft.com/office/drawing/2014/main" id="{48735D95-84C1-44D5-91E6-F19E32F8E3EC}"/>
              </a:ext>
            </a:extLst>
          </p:cNvPr>
          <p:cNvSpPr txBox="1"/>
          <p:nvPr/>
        </p:nvSpPr>
        <p:spPr>
          <a:xfrm>
            <a:off x="5947846" y="1852780"/>
            <a:ext cx="4177056" cy="646331"/>
          </a:xfrm>
          <a:prstGeom prst="rect">
            <a:avLst/>
          </a:prstGeom>
        </p:spPr>
        <p:txBody>
          <a:bodyPr wrap="square" rtlCol="0">
            <a:spAutoFit/>
          </a:bodyPr>
          <a:lstStyle/>
          <a:p>
            <a:pPr algn="ctr"/>
            <a:r>
              <a:rPr lang="en-US" sz="1800" b="1" dirty="0">
                <a:latin typeface="Roboto Condensed Light" panose="02000000000000000000" pitchFamily="2" charset="0"/>
                <a:ea typeface="Roboto Condensed Light" panose="02000000000000000000" pitchFamily="2" charset="0"/>
              </a:rPr>
              <a:t>% of publicly reported ransomware attacks hitting each industry in 2020 </a:t>
            </a:r>
          </a:p>
        </p:txBody>
      </p:sp>
    </p:spTree>
    <p:extLst>
      <p:ext uri="{BB962C8B-B14F-4D97-AF65-F5344CB8AC3E}">
        <p14:creationId xmlns:p14="http://schemas.microsoft.com/office/powerpoint/2010/main" val="666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6D71-A9FC-41E3-9C28-CEEA8D1B7F93}"/>
              </a:ext>
            </a:extLst>
          </p:cNvPr>
          <p:cNvSpPr>
            <a:spLocks noGrp="1"/>
          </p:cNvSpPr>
          <p:nvPr>
            <p:ph type="title"/>
          </p:nvPr>
        </p:nvSpPr>
        <p:spPr>
          <a:xfrm>
            <a:off x="354107" y="544769"/>
            <a:ext cx="9866218" cy="1130188"/>
          </a:xfrm>
        </p:spPr>
        <p:txBody>
          <a:bodyPr/>
          <a:lstStyle/>
          <a:p>
            <a:r>
              <a:rPr lang="en-US" dirty="0"/>
              <a:t>Resilience depends on security response and DR capability</a:t>
            </a:r>
            <a:endParaRPr lang="en-CA" dirty="0"/>
          </a:p>
        </p:txBody>
      </p:sp>
      <p:sp>
        <p:nvSpPr>
          <p:cNvPr id="33" name="TextBox 32">
            <a:extLst>
              <a:ext uri="{FF2B5EF4-FFF2-40B4-BE49-F238E27FC236}">
                <a16:creationId xmlns:a16="http://schemas.microsoft.com/office/drawing/2014/main" id="{ABE44019-2BEF-4838-AD19-C364A383724A}"/>
              </a:ext>
            </a:extLst>
          </p:cNvPr>
          <p:cNvSpPr txBox="1"/>
          <p:nvPr/>
        </p:nvSpPr>
        <p:spPr>
          <a:xfrm>
            <a:off x="289620" y="1770164"/>
            <a:ext cx="3246689" cy="307777"/>
          </a:xfrm>
          <a:prstGeom prst="rect">
            <a:avLst/>
          </a:prstGeom>
        </p:spPr>
        <p:txBody>
          <a:bodyPr wrap="square" rtlCol="0">
            <a:spAutoFit/>
          </a:bodyPr>
          <a:lstStyle/>
          <a:p>
            <a:endParaRPr lang="en-US" sz="1400" b="1" dirty="0">
              <a:latin typeface="Roboto Condensed Light" panose="02000000000000000000" pitchFamily="2" charset="0"/>
              <a:ea typeface="Roboto Condensed Light" panose="02000000000000000000" pitchFamily="2" charset="0"/>
            </a:endParaRPr>
          </a:p>
        </p:txBody>
      </p:sp>
      <p:sp>
        <p:nvSpPr>
          <p:cNvPr id="9" name="TextBox 8">
            <a:extLst>
              <a:ext uri="{FF2B5EF4-FFF2-40B4-BE49-F238E27FC236}">
                <a16:creationId xmlns:a16="http://schemas.microsoft.com/office/drawing/2014/main" id="{D1BDB3D8-57C8-417E-8AF0-33E84A70CDC1}"/>
              </a:ext>
            </a:extLst>
          </p:cNvPr>
          <p:cNvSpPr txBox="1"/>
          <p:nvPr/>
        </p:nvSpPr>
        <p:spPr>
          <a:xfrm>
            <a:off x="280093" y="2256250"/>
            <a:ext cx="2898389" cy="4185761"/>
          </a:xfrm>
          <a:prstGeom prst="rect">
            <a:avLst/>
          </a:prstGeom>
        </p:spPr>
        <p:txBody>
          <a:bodyPr wrap="square" rtlCol="0">
            <a:spAutoFit/>
          </a:bodyPr>
          <a:lstStyle/>
          <a:p>
            <a:r>
              <a:rPr lang="en-US" sz="1400" dirty="0">
                <a:latin typeface="Roboto Condensed Light" panose="02000000000000000000" pitchFamily="2" charset="0"/>
                <a:ea typeface="Roboto Condensed Light" panose="02000000000000000000" pitchFamily="2" charset="0"/>
              </a:rPr>
              <a:t>When organizations take weeks to recover – essentially rebuilding their environments – it’s often because their backups or DR solutions were inadequate, in addition to possible gaps in their security responses. </a:t>
            </a:r>
          </a:p>
          <a:p>
            <a:endParaRPr lang="en-US" sz="1400" dirty="0">
              <a:latin typeface="Roboto Condensed Light" panose="02000000000000000000" pitchFamily="2" charset="0"/>
              <a:ea typeface="Roboto Condensed Light" panose="02000000000000000000" pitchFamily="2" charset="0"/>
            </a:endParaRPr>
          </a:p>
          <a:p>
            <a:r>
              <a:rPr lang="en-US" sz="1400" dirty="0">
                <a:latin typeface="Roboto Condensed Light" panose="02000000000000000000" pitchFamily="2" charset="0"/>
                <a:ea typeface="Roboto Condensed Light" panose="02000000000000000000" pitchFamily="2" charset="0"/>
              </a:rPr>
              <a:t>This blueprint will focus on building your </a:t>
            </a:r>
            <a:r>
              <a:rPr lang="en-US" sz="1400" b="1" dirty="0">
                <a:latin typeface="Roboto Condensed Light" panose="02000000000000000000" pitchFamily="2" charset="0"/>
                <a:ea typeface="Roboto Condensed Light" panose="02000000000000000000" pitchFamily="2" charset="0"/>
              </a:rPr>
              <a:t>Ransomware Incident Response Plan </a:t>
            </a:r>
            <a:r>
              <a:rPr lang="en-US" sz="1400" dirty="0">
                <a:latin typeface="Roboto Condensed Light" panose="02000000000000000000" pitchFamily="2" charset="0"/>
                <a:ea typeface="Roboto Condensed Light" panose="02000000000000000000" pitchFamily="2" charset="0"/>
              </a:rPr>
              <a:t>and closing ransomware security vulnerabilities. </a:t>
            </a:r>
          </a:p>
          <a:p>
            <a:pPr marL="285750" indent="-285750">
              <a:buFont typeface="Arial" panose="020B0604020202020204" pitchFamily="34" charset="0"/>
              <a:buChar char="•"/>
            </a:pPr>
            <a:endParaRPr lang="en-US" sz="1400" b="1" dirty="0">
              <a:latin typeface="Roboto Condensed Light" panose="02000000000000000000" pitchFamily="2" charset="0"/>
              <a:ea typeface="Roboto Condensed Light" panose="02000000000000000000" pitchFamily="2" charset="0"/>
            </a:endParaRPr>
          </a:p>
          <a:p>
            <a:r>
              <a:rPr lang="en-US" sz="1400" dirty="0">
                <a:latin typeface="Roboto Condensed Light" panose="02000000000000000000" pitchFamily="2" charset="0"/>
                <a:ea typeface="Roboto Condensed Light" panose="02000000000000000000" pitchFamily="2" charset="0"/>
              </a:rPr>
              <a:t>For assistance building the disaster response plan (DRP) component, refer to Info-Tech’s </a:t>
            </a:r>
            <a:r>
              <a:rPr lang="en-US" sz="1400" b="1" i="1" dirty="0">
                <a:latin typeface="Roboto Condensed Light" panose="02000000000000000000" pitchFamily="2" charset="0"/>
                <a:ea typeface="Roboto Condensed Light" panose="02000000000000000000" pitchFamily="2" charset="0"/>
                <a:hlinkClick r:id="rId2"/>
              </a:rPr>
              <a:t>Create a Right-Sized Disaster Recovery Plan</a:t>
            </a:r>
            <a:r>
              <a:rPr lang="en-US" sz="1400" b="1" i="1" dirty="0">
                <a:latin typeface="Roboto Condensed Light" panose="02000000000000000000" pitchFamily="2" charset="0"/>
                <a:ea typeface="Roboto Condensed Light" panose="02000000000000000000" pitchFamily="2" charset="0"/>
              </a:rPr>
              <a:t> </a:t>
            </a:r>
            <a:r>
              <a:rPr lang="en-US" sz="1400" dirty="0">
                <a:latin typeface="Roboto Condensed Light" panose="02000000000000000000" pitchFamily="2" charset="0"/>
                <a:ea typeface="Roboto Condensed Light" panose="02000000000000000000" pitchFamily="2" charset="0"/>
              </a:rPr>
              <a:t>blueprint. Additionally, also leverage the requirements identified by your ransomware incident response planning.</a:t>
            </a:r>
          </a:p>
        </p:txBody>
      </p:sp>
      <p:grpSp>
        <p:nvGrpSpPr>
          <p:cNvPr id="31" name="Group 30">
            <a:extLst>
              <a:ext uri="{FF2B5EF4-FFF2-40B4-BE49-F238E27FC236}">
                <a16:creationId xmlns:a16="http://schemas.microsoft.com/office/drawing/2014/main" id="{FF0962FD-EDE2-4508-A97A-E0958782F586}"/>
              </a:ext>
            </a:extLst>
          </p:cNvPr>
          <p:cNvGrpSpPr/>
          <p:nvPr/>
        </p:nvGrpSpPr>
        <p:grpSpPr>
          <a:xfrm>
            <a:off x="3317630" y="2056322"/>
            <a:ext cx="8496582" cy="3510971"/>
            <a:chOff x="486507" y="1562521"/>
            <a:chExt cx="11328776" cy="4681295"/>
          </a:xfrm>
        </p:grpSpPr>
        <p:sp>
          <p:nvSpPr>
            <p:cNvPr id="32" name="Rectangle: Rounded Corners 31">
              <a:extLst>
                <a:ext uri="{FF2B5EF4-FFF2-40B4-BE49-F238E27FC236}">
                  <a16:creationId xmlns:a16="http://schemas.microsoft.com/office/drawing/2014/main" id="{36662F1D-C43B-41E3-861D-42139A06A804}"/>
                </a:ext>
              </a:extLst>
            </p:cNvPr>
            <p:cNvSpPr/>
            <p:nvPr/>
          </p:nvSpPr>
          <p:spPr>
            <a:xfrm>
              <a:off x="9873466" y="3181681"/>
              <a:ext cx="1941817" cy="1442975"/>
            </a:xfrm>
            <a:prstGeom prst="roundRect">
              <a:avLst/>
            </a:prstGeom>
            <a:solidFill>
              <a:srgbClr val="F7C333">
                <a:lumMod val="60000"/>
                <a:lumOff val="40000"/>
              </a:srgbClr>
            </a:solidFill>
            <a:ln w="12700" cap="flat" cmpd="sng" algn="ctr">
              <a:solidFill>
                <a:srgbClr val="2476B7">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Execute DRP</a:t>
              </a:r>
              <a:endParaRPr kumimoji="0" lang="en-CA" sz="13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39" name="Diamond 38">
              <a:extLst>
                <a:ext uri="{FF2B5EF4-FFF2-40B4-BE49-F238E27FC236}">
                  <a16:creationId xmlns:a16="http://schemas.microsoft.com/office/drawing/2014/main" id="{10349A93-E17E-46EA-B183-54848DB8F79D}"/>
                </a:ext>
              </a:extLst>
            </p:cNvPr>
            <p:cNvSpPr>
              <a:spLocks/>
            </p:cNvSpPr>
            <p:nvPr/>
          </p:nvSpPr>
          <p:spPr>
            <a:xfrm>
              <a:off x="6440291" y="2859168"/>
              <a:ext cx="2448000" cy="2088000"/>
            </a:xfrm>
            <a:prstGeom prst="diamond">
              <a:avLst/>
            </a:prstGeom>
            <a:solidFill>
              <a:srgbClr val="F7C333">
                <a:lumMod val="60000"/>
                <a:lumOff val="40000"/>
              </a:srgbClr>
            </a:solidFill>
            <a:ln w="12700" cap="flat" cmpd="sng" algn="ctr">
              <a:solidFill>
                <a:srgbClr val="2476B7">
                  <a:shade val="50000"/>
                </a:srgbClr>
              </a:solidFill>
              <a:prstDash val="solid"/>
              <a:miter lim="800000"/>
            </a:ln>
            <a:effectLst/>
          </p:spPr>
          <p:txBody>
            <a:bodyPr lIns="27000" tIns="108000" rIns="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DR Required?</a:t>
              </a:r>
              <a:br>
                <a:rPr kumimoji="0" lang="en-US" sz="15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br>
              <a:endParaRPr kumimoji="0" lang="en-CA" sz="15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cxnSp>
          <p:nvCxnSpPr>
            <p:cNvPr id="40" name="Connector: Elbow 39">
              <a:extLst>
                <a:ext uri="{FF2B5EF4-FFF2-40B4-BE49-F238E27FC236}">
                  <a16:creationId xmlns:a16="http://schemas.microsoft.com/office/drawing/2014/main" id="{BC69E53D-1FE8-485E-AB7C-CDC4557B44D9}"/>
                </a:ext>
              </a:extLst>
            </p:cNvPr>
            <p:cNvCxnSpPr>
              <a:cxnSpLocks/>
              <a:stCxn id="39" idx="3"/>
              <a:endCxn id="32" idx="1"/>
            </p:cNvCxnSpPr>
            <p:nvPr/>
          </p:nvCxnSpPr>
          <p:spPr>
            <a:xfrm>
              <a:off x="8888291" y="3903168"/>
              <a:ext cx="985175" cy="1"/>
            </a:xfrm>
            <a:prstGeom prst="bentConnector3">
              <a:avLst/>
            </a:prstGeom>
            <a:noFill/>
            <a:ln w="76200" cap="flat" cmpd="sng" algn="ctr">
              <a:solidFill>
                <a:srgbClr val="2476B7"/>
              </a:solidFill>
              <a:prstDash val="solid"/>
              <a:miter lim="800000"/>
              <a:tailEnd type="triangle"/>
            </a:ln>
            <a:effectLst/>
          </p:spPr>
        </p:cxnSp>
        <p:cxnSp>
          <p:nvCxnSpPr>
            <p:cNvPr id="41" name="Straight Connector 40">
              <a:extLst>
                <a:ext uri="{FF2B5EF4-FFF2-40B4-BE49-F238E27FC236}">
                  <a16:creationId xmlns:a16="http://schemas.microsoft.com/office/drawing/2014/main" id="{AF29DD93-E647-4639-8254-047F69213EAE}"/>
                </a:ext>
              </a:extLst>
            </p:cNvPr>
            <p:cNvCxnSpPr>
              <a:cxnSpLocks/>
            </p:cNvCxnSpPr>
            <p:nvPr/>
          </p:nvCxnSpPr>
          <p:spPr>
            <a:xfrm flipV="1">
              <a:off x="5338728" y="3896393"/>
              <a:ext cx="1101563" cy="13553"/>
            </a:xfrm>
            <a:prstGeom prst="line">
              <a:avLst/>
            </a:prstGeom>
            <a:noFill/>
            <a:ln w="76200" cap="flat" cmpd="sng" algn="ctr">
              <a:solidFill>
                <a:srgbClr val="2476B7"/>
              </a:solidFill>
              <a:prstDash val="solid"/>
              <a:miter lim="800000"/>
              <a:headEnd type="none" w="med" len="med"/>
              <a:tailEnd type="triangle" w="med" len="med"/>
            </a:ln>
            <a:effectLst/>
          </p:spPr>
        </p:cxnSp>
        <p:cxnSp>
          <p:nvCxnSpPr>
            <p:cNvPr id="42" name="Connector: Elbow 41">
              <a:extLst>
                <a:ext uri="{FF2B5EF4-FFF2-40B4-BE49-F238E27FC236}">
                  <a16:creationId xmlns:a16="http://schemas.microsoft.com/office/drawing/2014/main" id="{48DA2469-6A49-4DA6-8082-5D0183E80954}"/>
                </a:ext>
              </a:extLst>
            </p:cNvPr>
            <p:cNvCxnSpPr>
              <a:cxnSpLocks/>
              <a:stCxn id="39" idx="0"/>
              <a:endCxn id="44" idx="7"/>
            </p:cNvCxnSpPr>
            <p:nvPr/>
          </p:nvCxnSpPr>
          <p:spPr>
            <a:xfrm rot="16200000" flipV="1">
              <a:off x="5840671" y="1035548"/>
              <a:ext cx="611087" cy="3036154"/>
            </a:xfrm>
            <a:prstGeom prst="bentConnector3">
              <a:avLst>
                <a:gd name="adj1" fmla="val 99960"/>
              </a:avLst>
            </a:prstGeom>
            <a:noFill/>
            <a:ln w="76200" cap="flat" cmpd="sng" algn="ctr">
              <a:solidFill>
                <a:srgbClr val="2476B7"/>
              </a:solidFill>
              <a:prstDash val="solid"/>
              <a:miter lim="800000"/>
              <a:tailEnd type="triangle"/>
            </a:ln>
            <a:effectLst/>
          </p:spPr>
        </p:cxnSp>
        <p:grpSp>
          <p:nvGrpSpPr>
            <p:cNvPr id="43" name="Group 42">
              <a:extLst>
                <a:ext uri="{FF2B5EF4-FFF2-40B4-BE49-F238E27FC236}">
                  <a16:creationId xmlns:a16="http://schemas.microsoft.com/office/drawing/2014/main" id="{97D2C929-63F3-4C45-9342-9ED7FC8C071A}"/>
                </a:ext>
              </a:extLst>
            </p:cNvPr>
            <p:cNvGrpSpPr/>
            <p:nvPr/>
          </p:nvGrpSpPr>
          <p:grpSpPr>
            <a:xfrm>
              <a:off x="840977" y="1844516"/>
              <a:ext cx="4127124" cy="4135785"/>
              <a:chOff x="481384" y="1628759"/>
              <a:chExt cx="4127124" cy="4135785"/>
            </a:xfrm>
          </p:grpSpPr>
          <p:cxnSp>
            <p:nvCxnSpPr>
              <p:cNvPr id="47" name="Straight Connector 46">
                <a:extLst>
                  <a:ext uri="{FF2B5EF4-FFF2-40B4-BE49-F238E27FC236}">
                    <a16:creationId xmlns:a16="http://schemas.microsoft.com/office/drawing/2014/main" id="{355E6054-BE1D-40ED-A6B7-BA88B72DF0BD}"/>
                  </a:ext>
                </a:extLst>
              </p:cNvPr>
              <p:cNvCxnSpPr>
                <a:cxnSpLocks/>
                <a:stCxn id="52" idx="4"/>
                <a:endCxn id="56" idx="0"/>
              </p:cNvCxnSpPr>
              <p:nvPr/>
            </p:nvCxnSpPr>
            <p:spPr>
              <a:xfrm>
                <a:off x="2547326" y="2816759"/>
                <a:ext cx="0" cy="342355"/>
              </a:xfrm>
              <a:prstGeom prst="line">
                <a:avLst/>
              </a:prstGeom>
              <a:noFill/>
              <a:ln w="6350" cap="flat" cmpd="sng" algn="ctr">
                <a:solidFill>
                  <a:srgbClr val="2476B7"/>
                </a:solidFill>
                <a:prstDash val="solid"/>
                <a:miter lim="800000"/>
              </a:ln>
              <a:effectLst/>
            </p:spPr>
          </p:cxnSp>
          <p:cxnSp>
            <p:nvCxnSpPr>
              <p:cNvPr id="48" name="Straight Connector 47">
                <a:extLst>
                  <a:ext uri="{FF2B5EF4-FFF2-40B4-BE49-F238E27FC236}">
                    <a16:creationId xmlns:a16="http://schemas.microsoft.com/office/drawing/2014/main" id="{81FD40D8-7AC9-4A22-B399-26689DDEFB58}"/>
                  </a:ext>
                </a:extLst>
              </p:cNvPr>
              <p:cNvCxnSpPr>
                <a:cxnSpLocks/>
                <a:stCxn id="56" idx="6"/>
                <a:endCxn id="53" idx="2"/>
              </p:cNvCxnSpPr>
              <p:nvPr/>
            </p:nvCxnSpPr>
            <p:spPr>
              <a:xfrm flipV="1">
                <a:off x="3087326" y="3694189"/>
                <a:ext cx="333182" cy="4925"/>
              </a:xfrm>
              <a:prstGeom prst="line">
                <a:avLst/>
              </a:prstGeom>
              <a:noFill/>
              <a:ln w="6350" cap="flat" cmpd="sng" algn="ctr">
                <a:solidFill>
                  <a:srgbClr val="2476B7"/>
                </a:solidFill>
                <a:prstDash val="solid"/>
                <a:miter lim="800000"/>
              </a:ln>
              <a:effectLst/>
            </p:spPr>
          </p:cxnSp>
          <p:cxnSp>
            <p:nvCxnSpPr>
              <p:cNvPr id="49" name="Straight Connector 48">
                <a:extLst>
                  <a:ext uri="{FF2B5EF4-FFF2-40B4-BE49-F238E27FC236}">
                    <a16:creationId xmlns:a16="http://schemas.microsoft.com/office/drawing/2014/main" id="{095D6104-9A46-458E-ABB6-5E51F89848B5}"/>
                  </a:ext>
                </a:extLst>
              </p:cNvPr>
              <p:cNvCxnSpPr>
                <a:cxnSpLocks/>
                <a:stCxn id="56" idx="4"/>
                <a:endCxn id="54" idx="0"/>
              </p:cNvCxnSpPr>
              <p:nvPr/>
            </p:nvCxnSpPr>
            <p:spPr>
              <a:xfrm flipH="1">
                <a:off x="2542566" y="4239114"/>
                <a:ext cx="4760" cy="337430"/>
              </a:xfrm>
              <a:prstGeom prst="line">
                <a:avLst/>
              </a:prstGeom>
              <a:noFill/>
              <a:ln w="6350" cap="flat" cmpd="sng" algn="ctr">
                <a:solidFill>
                  <a:srgbClr val="2476B7"/>
                </a:solidFill>
                <a:prstDash val="solid"/>
                <a:miter lim="800000"/>
              </a:ln>
              <a:effectLst/>
            </p:spPr>
          </p:cxnSp>
          <p:cxnSp>
            <p:nvCxnSpPr>
              <p:cNvPr id="50" name="Straight Connector 49">
                <a:extLst>
                  <a:ext uri="{FF2B5EF4-FFF2-40B4-BE49-F238E27FC236}">
                    <a16:creationId xmlns:a16="http://schemas.microsoft.com/office/drawing/2014/main" id="{13959EE3-9005-4981-9BA0-D862E70AF2AB}"/>
                  </a:ext>
                </a:extLst>
              </p:cNvPr>
              <p:cNvCxnSpPr>
                <a:cxnSpLocks/>
                <a:stCxn id="55" idx="6"/>
                <a:endCxn id="56" idx="2"/>
              </p:cNvCxnSpPr>
              <p:nvPr/>
            </p:nvCxnSpPr>
            <p:spPr>
              <a:xfrm flipV="1">
                <a:off x="1669384" y="3699114"/>
                <a:ext cx="337942" cy="1236"/>
              </a:xfrm>
              <a:prstGeom prst="line">
                <a:avLst/>
              </a:prstGeom>
              <a:noFill/>
              <a:ln w="6350" cap="flat" cmpd="sng" algn="ctr">
                <a:solidFill>
                  <a:srgbClr val="2476B7"/>
                </a:solidFill>
                <a:prstDash val="solid"/>
                <a:miter lim="800000"/>
              </a:ln>
              <a:effectLst/>
            </p:spPr>
          </p:cxnSp>
          <p:grpSp>
            <p:nvGrpSpPr>
              <p:cNvPr id="51" name="Group 50">
                <a:extLst>
                  <a:ext uri="{FF2B5EF4-FFF2-40B4-BE49-F238E27FC236}">
                    <a16:creationId xmlns:a16="http://schemas.microsoft.com/office/drawing/2014/main" id="{187A3D18-B477-499A-950E-77A60AA3E7F9}"/>
                  </a:ext>
                </a:extLst>
              </p:cNvPr>
              <p:cNvGrpSpPr/>
              <p:nvPr/>
            </p:nvGrpSpPr>
            <p:grpSpPr>
              <a:xfrm>
                <a:off x="481384" y="1628759"/>
                <a:ext cx="4127124" cy="4135785"/>
                <a:chOff x="947466" y="1921802"/>
                <a:chExt cx="4127124" cy="4135785"/>
              </a:xfrm>
            </p:grpSpPr>
            <p:sp>
              <p:nvSpPr>
                <p:cNvPr id="52" name="Oval 51">
                  <a:extLst>
                    <a:ext uri="{FF2B5EF4-FFF2-40B4-BE49-F238E27FC236}">
                      <a16:creationId xmlns:a16="http://schemas.microsoft.com/office/drawing/2014/main" id="{A8A3C934-F8DF-4931-9D5D-FD0ABEC0A451}"/>
                    </a:ext>
                  </a:extLst>
                </p:cNvPr>
                <p:cNvSpPr>
                  <a:spLocks noChangeAspect="1"/>
                </p:cNvSpPr>
                <p:nvPr/>
              </p:nvSpPr>
              <p:spPr>
                <a:xfrm>
                  <a:off x="2419408" y="1921802"/>
                  <a:ext cx="1188000" cy="1188000"/>
                </a:xfrm>
                <a:prstGeom prst="ellipse">
                  <a:avLst/>
                </a:prstGeom>
                <a:solidFill>
                  <a:srgbClr val="1F497D">
                    <a:lumMod val="20000"/>
                    <a:lumOff val="80000"/>
                  </a:srgbClr>
                </a:solidFill>
                <a:ln w="12700" cap="flat" cmpd="sng" algn="ctr">
                  <a:solidFill>
                    <a:srgbClr val="2476B7">
                      <a:shade val="50000"/>
                    </a:srgbClr>
                  </a:solidFill>
                  <a:prstDash val="solid"/>
                  <a:miter lim="800000"/>
                </a:ln>
                <a:effectLst/>
              </p:spPr>
              <p:txBody>
                <a:bodyPr lIns="27000" tIns="27000" rIns="27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Analyze</a:t>
                  </a:r>
                  <a:endParaRPr kumimoji="0" lang="en-CA" sz="10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53" name="Oval 52">
                  <a:extLst>
                    <a:ext uri="{FF2B5EF4-FFF2-40B4-BE49-F238E27FC236}">
                      <a16:creationId xmlns:a16="http://schemas.microsoft.com/office/drawing/2014/main" id="{901E024C-3379-4F0B-8A69-0308C52425C5}"/>
                    </a:ext>
                  </a:extLst>
                </p:cNvPr>
                <p:cNvSpPr>
                  <a:spLocks noChangeAspect="1"/>
                </p:cNvSpPr>
                <p:nvPr/>
              </p:nvSpPr>
              <p:spPr>
                <a:xfrm>
                  <a:off x="3886590" y="3393232"/>
                  <a:ext cx="1188000" cy="1188000"/>
                </a:xfrm>
                <a:prstGeom prst="ellipse">
                  <a:avLst/>
                </a:prstGeom>
                <a:solidFill>
                  <a:srgbClr val="1F497D">
                    <a:lumMod val="20000"/>
                    <a:lumOff val="80000"/>
                  </a:srgbClr>
                </a:solidFill>
                <a:ln w="12700" cap="flat" cmpd="sng" algn="ctr">
                  <a:solidFill>
                    <a:srgbClr val="2476B7">
                      <a:shade val="50000"/>
                    </a:srgbClr>
                  </a:solidFill>
                  <a:prstDash val="solid"/>
                  <a:miter lim="800000"/>
                </a:ln>
                <a:effectLst/>
              </p:spPr>
              <p:txBody>
                <a:bodyPr lIns="27000" tIns="27000" rIns="27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Contain</a:t>
                  </a:r>
                  <a:endParaRPr kumimoji="0" lang="en-CA" sz="10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54" name="Oval 53">
                  <a:extLst>
                    <a:ext uri="{FF2B5EF4-FFF2-40B4-BE49-F238E27FC236}">
                      <a16:creationId xmlns:a16="http://schemas.microsoft.com/office/drawing/2014/main" id="{D154E9AE-9332-49D5-917D-7959E1337DC4}"/>
                    </a:ext>
                  </a:extLst>
                </p:cNvPr>
                <p:cNvSpPr>
                  <a:spLocks noChangeAspect="1"/>
                </p:cNvSpPr>
                <p:nvPr/>
              </p:nvSpPr>
              <p:spPr>
                <a:xfrm>
                  <a:off x="2414648" y="4869587"/>
                  <a:ext cx="1188000" cy="1188000"/>
                </a:xfrm>
                <a:prstGeom prst="ellipse">
                  <a:avLst/>
                </a:prstGeom>
                <a:solidFill>
                  <a:srgbClr val="1F497D">
                    <a:lumMod val="20000"/>
                    <a:lumOff val="80000"/>
                  </a:srgbClr>
                </a:solidFill>
                <a:ln w="12700" cap="flat" cmpd="sng" algn="ctr">
                  <a:solidFill>
                    <a:srgbClr val="2476B7">
                      <a:shade val="50000"/>
                    </a:srgbClr>
                  </a:solidFill>
                  <a:prstDash val="solid"/>
                  <a:miter lim="800000"/>
                </a:ln>
                <a:effectLst/>
              </p:spPr>
              <p:txBody>
                <a:bodyPr lIns="27000" tIns="27000" rIns="27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Eradicate</a:t>
                  </a:r>
                  <a:endParaRPr kumimoji="0" lang="en-CA" sz="10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55" name="Oval 54">
                  <a:extLst>
                    <a:ext uri="{FF2B5EF4-FFF2-40B4-BE49-F238E27FC236}">
                      <a16:creationId xmlns:a16="http://schemas.microsoft.com/office/drawing/2014/main" id="{40FCE9A0-6050-40AD-85D9-523108936A30}"/>
                    </a:ext>
                  </a:extLst>
                </p:cNvPr>
                <p:cNvSpPr>
                  <a:spLocks noChangeAspect="1"/>
                </p:cNvSpPr>
                <p:nvPr/>
              </p:nvSpPr>
              <p:spPr>
                <a:xfrm>
                  <a:off x="947466" y="3399393"/>
                  <a:ext cx="1188000" cy="1188000"/>
                </a:xfrm>
                <a:prstGeom prst="ellipse">
                  <a:avLst/>
                </a:prstGeom>
                <a:solidFill>
                  <a:srgbClr val="1F497D">
                    <a:lumMod val="20000"/>
                    <a:lumOff val="80000"/>
                  </a:srgbClr>
                </a:solidFill>
                <a:ln w="12700" cap="flat" cmpd="sng" algn="ctr">
                  <a:solidFill>
                    <a:srgbClr val="2476B7">
                      <a:shade val="50000"/>
                    </a:srgbClr>
                  </a:solidFill>
                  <a:prstDash val="solid"/>
                  <a:miter lim="800000"/>
                </a:ln>
                <a:effectLst/>
              </p:spPr>
              <p:txBody>
                <a:bodyPr lIns="27000" tIns="27000" rIns="27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Recover</a:t>
                  </a:r>
                  <a:endParaRPr kumimoji="0" lang="en-CA" sz="10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56" name="Oval 55">
                  <a:extLst>
                    <a:ext uri="{FF2B5EF4-FFF2-40B4-BE49-F238E27FC236}">
                      <a16:creationId xmlns:a16="http://schemas.microsoft.com/office/drawing/2014/main" id="{A5747CE1-F9C4-457B-A8EB-F0DD3EBE23DD}"/>
                    </a:ext>
                  </a:extLst>
                </p:cNvPr>
                <p:cNvSpPr>
                  <a:spLocks noChangeAspect="1"/>
                </p:cNvSpPr>
                <p:nvPr/>
              </p:nvSpPr>
              <p:spPr>
                <a:xfrm>
                  <a:off x="2473408" y="3452157"/>
                  <a:ext cx="1080000" cy="1080000"/>
                </a:xfrm>
                <a:prstGeom prst="ellipse">
                  <a:avLst/>
                </a:prstGeom>
                <a:solidFill>
                  <a:srgbClr val="F7C333">
                    <a:lumMod val="60000"/>
                    <a:lumOff val="40000"/>
                  </a:srgbClr>
                </a:solidFill>
                <a:ln w="12700" cap="flat" cmpd="sng" algn="ctr">
                  <a:solidFill>
                    <a:srgbClr val="2476B7">
                      <a:shade val="50000"/>
                    </a:srgbClr>
                  </a:solidFill>
                  <a:prstDash val="solid"/>
                  <a:miter lim="800000"/>
                </a:ln>
                <a:effectLst/>
              </p:spPr>
              <p:txBody>
                <a:bodyPr lIns="27000" tIns="27000" rIns="27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Status Update</a:t>
                  </a:r>
                  <a:endParaRPr kumimoji="0" lang="en-CA" sz="12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grpSp>
        </p:grpSp>
        <p:sp>
          <p:nvSpPr>
            <p:cNvPr id="44" name="Oval 43">
              <a:extLst>
                <a:ext uri="{FF2B5EF4-FFF2-40B4-BE49-F238E27FC236}">
                  <a16:creationId xmlns:a16="http://schemas.microsoft.com/office/drawing/2014/main" id="{77A97497-4F1A-484F-A6F4-E2F518044F5B}"/>
                </a:ext>
              </a:extLst>
            </p:cNvPr>
            <p:cNvSpPr/>
            <p:nvPr/>
          </p:nvSpPr>
          <p:spPr>
            <a:xfrm>
              <a:off x="486507" y="1562521"/>
              <a:ext cx="4852221" cy="4681295"/>
            </a:xfrm>
            <a:prstGeom prst="ellipse">
              <a:avLst/>
            </a:prstGeom>
            <a:noFill/>
            <a:ln w="12700" cap="flat" cmpd="sng" algn="ctr">
              <a:solidFill>
                <a:srgbClr val="2476B7">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CA" sz="135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45" name="TextBox 44">
              <a:extLst>
                <a:ext uri="{FF2B5EF4-FFF2-40B4-BE49-F238E27FC236}">
                  <a16:creationId xmlns:a16="http://schemas.microsoft.com/office/drawing/2014/main" id="{3E2BAC2D-58A0-4196-AA18-ABA63FB06E08}"/>
                </a:ext>
              </a:extLst>
            </p:cNvPr>
            <p:cNvSpPr txBox="1"/>
            <p:nvPr/>
          </p:nvSpPr>
          <p:spPr>
            <a:xfrm>
              <a:off x="9066352" y="3579402"/>
              <a:ext cx="629052" cy="338555"/>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Yes</a:t>
              </a:r>
              <a:endParaRPr kumimoji="0" lang="en-CA" sz="10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46" name="TextBox 45">
              <a:extLst>
                <a:ext uri="{FF2B5EF4-FFF2-40B4-BE49-F238E27FC236}">
                  <a16:creationId xmlns:a16="http://schemas.microsoft.com/office/drawing/2014/main" id="{82C066C7-3ADC-48C9-851E-14FD61AA7357}"/>
                </a:ext>
              </a:extLst>
            </p:cNvPr>
            <p:cNvSpPr txBox="1"/>
            <p:nvPr/>
          </p:nvSpPr>
          <p:spPr>
            <a:xfrm>
              <a:off x="7664827" y="2521376"/>
              <a:ext cx="629052" cy="338555"/>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No</a:t>
              </a:r>
              <a:endParaRPr kumimoji="0" lang="en-CA" sz="105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grpSp>
      <p:sp>
        <p:nvSpPr>
          <p:cNvPr id="57" name="TextBox 56">
            <a:extLst>
              <a:ext uri="{FF2B5EF4-FFF2-40B4-BE49-F238E27FC236}">
                <a16:creationId xmlns:a16="http://schemas.microsoft.com/office/drawing/2014/main" id="{B9C776F6-CB9F-4428-8956-2FC203F264FF}"/>
              </a:ext>
            </a:extLst>
          </p:cNvPr>
          <p:cNvSpPr txBox="1"/>
          <p:nvPr/>
        </p:nvSpPr>
        <p:spPr>
          <a:xfrm>
            <a:off x="7637640" y="4726110"/>
            <a:ext cx="2126657" cy="786830"/>
          </a:xfrm>
          <a:prstGeom prst="rect">
            <a:avLst/>
          </a:prstGeom>
          <a:noFill/>
          <a:ln w="57150">
            <a:solidFill>
              <a:srgbClr val="F6C333"/>
            </a:solidFill>
          </a:ln>
        </p:spPr>
        <p:txBody>
          <a:bodyPr wrap="square" lIns="108000" tIns="81000" bIns="81000" rtlCol="0">
            <a:spAutoFit/>
          </a:bodyPr>
          <a:lstStyle/>
          <a:p>
            <a:pPr marL="214313" indent="-214313" defTabSz="685800">
              <a:buFont typeface="Arial" panose="020B0604020202020204" pitchFamily="34" charset="0"/>
              <a:buChar char="•"/>
            </a:pPr>
            <a:r>
              <a:rPr lang="en-US" sz="1350" dirty="0">
                <a:solidFill>
                  <a:srgbClr val="000000"/>
                </a:solidFill>
                <a:latin typeface="Roboto" panose="02000000000000000000" pitchFamily="2" charset="0"/>
                <a:ea typeface="Roboto" panose="02000000000000000000" pitchFamily="2" charset="0"/>
              </a:rPr>
              <a:t>Business Impact?</a:t>
            </a:r>
          </a:p>
          <a:p>
            <a:pPr marL="214313" indent="-214313" defTabSz="685800">
              <a:buFont typeface="Arial" panose="020B0604020202020204" pitchFamily="34" charset="0"/>
              <a:buChar char="•"/>
            </a:pPr>
            <a:r>
              <a:rPr lang="en-US" sz="1350" dirty="0">
                <a:solidFill>
                  <a:srgbClr val="000000"/>
                </a:solidFill>
                <a:latin typeface="Roboto" panose="02000000000000000000" pitchFamily="2" charset="0"/>
                <a:ea typeface="Roboto" panose="02000000000000000000" pitchFamily="2" charset="0"/>
              </a:rPr>
              <a:t>Potential Duration?</a:t>
            </a:r>
          </a:p>
          <a:p>
            <a:pPr marL="214313" indent="-214313" defTabSz="685800">
              <a:buFont typeface="Arial" panose="020B0604020202020204" pitchFamily="34" charset="0"/>
              <a:buChar char="•"/>
            </a:pPr>
            <a:r>
              <a:rPr lang="en-US" sz="1350" dirty="0">
                <a:solidFill>
                  <a:srgbClr val="000000"/>
                </a:solidFill>
                <a:latin typeface="Roboto" panose="02000000000000000000" pitchFamily="2" charset="0"/>
                <a:ea typeface="Roboto" panose="02000000000000000000" pitchFamily="2" charset="0"/>
              </a:rPr>
              <a:t>Recovery Capability?</a:t>
            </a:r>
            <a:endParaRPr lang="en-CA" sz="1350" dirty="0">
              <a:solidFill>
                <a:srgbClr val="00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92983187"/>
      </p:ext>
    </p:extLst>
  </p:cSld>
  <p:clrMapOvr>
    <a:masterClrMapping/>
  </p:clrMapOvr>
</p:sld>
</file>

<file path=ppt/theme/theme1.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2548</Words>
  <Application>Microsoft Office PowerPoint</Application>
  <PresentationFormat>Custom</PresentationFormat>
  <Paragraphs>202</Paragraphs>
  <Slides>16</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Montserrat</vt:lpstr>
      <vt:lpstr>Roboto</vt:lpstr>
      <vt:lpstr>Calibri</vt:lpstr>
      <vt:lpstr>Montserrat SemiBold</vt:lpstr>
      <vt:lpstr>Montserrat Medium</vt:lpstr>
      <vt:lpstr>Exo Light</vt:lpstr>
      <vt:lpstr>Exo</vt:lpstr>
      <vt:lpstr>Roboto Condensed Light</vt:lpstr>
      <vt:lpstr>Arial</vt:lpstr>
      <vt:lpstr>FrontCovers-Light</vt:lpstr>
      <vt:lpstr>Slide-Generic</vt:lpstr>
      <vt:lpstr>PowerPoint Presentation</vt:lpstr>
      <vt:lpstr>Analyst perspective</vt:lpstr>
      <vt:lpstr>Executive summary</vt:lpstr>
      <vt:lpstr>News headlines are a reminder of the constant ransomware threat</vt:lpstr>
      <vt:lpstr>Some level-setting:  Basic ransomware attack</vt:lpstr>
      <vt:lpstr>Many attacks don’t immediately trigger an alert</vt:lpstr>
      <vt:lpstr>If vulnerabilities aren’t closed, hackers are not shy about hitting you twice</vt:lpstr>
      <vt:lpstr>Ransomware is not just a problem for industries with tight budgets</vt:lpstr>
      <vt:lpstr>Resilience depends on security response and DR capability</vt:lpstr>
      <vt:lpstr>Info-Tech’s methodology for Creating a Ransomware Incident Response Plan</vt:lpstr>
      <vt:lpstr>Blueprint deliverables</vt:lpstr>
      <vt:lpstr>Blueprint benefits</vt:lpstr>
      <vt:lpstr>Measured value of this blueprint</vt:lpstr>
      <vt:lpstr>Executive Brief  Case Study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2021-03-15T14:23:07Z</dcterms:created>
  <dcterms:modified xsi:type="dcterms:W3CDTF">2021-03-29T19:09:52Z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2021-03-28T23:25:43Z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eda05230-f5a5-4144-9e52-f2259dcf0da1</vt:lpwstr>
  </property>
  <property fmtid="{D5CDD505-2E9C-101B-9397-08002B2CF9AE}" pid="8" name="MSIP_Label_7d24214e-5322-4789-8422-cbe411bc3a74_ContentBits">
    <vt:lpwstr>0</vt:lpwstr>
  </property>
</Properties>
</file>