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 id="2147483771" r:id="rId2"/>
    <p:sldMasterId id="2147483788" r:id="rId3"/>
    <p:sldMasterId id="2147483667" r:id="rId4"/>
  </p:sldMasterIdLst>
  <p:notesMasterIdLst>
    <p:notesMasterId r:id="rId26"/>
  </p:notesMasterIdLst>
  <p:handoutMasterIdLst>
    <p:handoutMasterId r:id="rId27"/>
  </p:handoutMasterIdLst>
  <p:sldIdLst>
    <p:sldId id="546" r:id="rId5"/>
    <p:sldId id="308" r:id="rId6"/>
    <p:sldId id="312" r:id="rId7"/>
    <p:sldId id="583" r:id="rId8"/>
    <p:sldId id="577" r:id="rId9"/>
    <p:sldId id="5242" r:id="rId10"/>
    <p:sldId id="5263" r:id="rId11"/>
    <p:sldId id="5290" r:id="rId12"/>
    <p:sldId id="537" r:id="rId13"/>
    <p:sldId id="538" r:id="rId14"/>
    <p:sldId id="584" r:id="rId15"/>
    <p:sldId id="581" r:id="rId16"/>
    <p:sldId id="579" r:id="rId17"/>
    <p:sldId id="712" r:id="rId18"/>
    <p:sldId id="5289" r:id="rId19"/>
    <p:sldId id="539" r:id="rId20"/>
    <p:sldId id="356" r:id="rId21"/>
    <p:sldId id="543" r:id="rId22"/>
    <p:sldId id="544" r:id="rId23"/>
    <p:sldId id="5305" r:id="rId24"/>
    <p:sldId id="373" r:id="rId25"/>
  </p:sldIdLst>
  <p:sldSz cx="12193588" cy="6858000"/>
  <p:notesSz cx="11309350" cy="20104100"/>
  <p:embeddedFontLst>
    <p:embeddedFont>
      <p:font typeface="Calibri" panose="020F0502020204030204" pitchFamily="34" charset="0"/>
      <p:regular r:id="rId28"/>
      <p:bold r:id="rId29"/>
      <p:italic r:id="rId30"/>
      <p:boldItalic r:id="rId31"/>
    </p:embeddedFont>
    <p:embeddedFont>
      <p:font typeface="Exo" panose="02000303000000000000" pitchFamily="2" charset="0"/>
      <p:regular r:id="rId32"/>
      <p:bold r:id="rId33"/>
      <p:italic r:id="rId34"/>
      <p:boldItalic r:id="rId35"/>
    </p:embeddedFont>
    <p:embeddedFont>
      <p:font typeface="Exo DemiBold" panose="02000703000000000000" pitchFamily="2" charset="0"/>
      <p:bold r:id="rId36"/>
    </p:embeddedFont>
    <p:embeddedFont>
      <p:font typeface="Exo DemiBold" panose="02000703000000000000" pitchFamily="2" charset="0"/>
      <p:bold r:id="rId36"/>
    </p:embeddedFont>
    <p:embeddedFont>
      <p:font typeface="Exo Light" panose="02000303000000000000" pitchFamily="2" charset="0"/>
      <p:regular r:id="rId37"/>
      <p:italic r:id="rId38"/>
    </p:embeddedFont>
    <p:embeddedFont>
      <p:font typeface="Montserrat" panose="00000500000000000000" pitchFamily="2" charset="0"/>
      <p:regular r:id="rId39"/>
      <p:bold r:id="rId40"/>
      <p:italic r:id="rId41"/>
      <p:boldItalic r:id="rId42"/>
    </p:embeddedFont>
    <p:embeddedFont>
      <p:font typeface="Montserrat Light" panose="00000400000000000000" pitchFamily="2" charset="0"/>
      <p:regular r:id="rId43"/>
      <p:italic r:id="rId44"/>
    </p:embeddedFont>
    <p:embeddedFont>
      <p:font typeface="Montserrat SemiBold" panose="00000700000000000000" pitchFamily="2" charset="0"/>
      <p:regular r:id="rId45"/>
      <p:bold r:id="rId46"/>
      <p:italic r:id="rId47"/>
      <p:boldItalic r:id="rId48"/>
    </p:embeddedFont>
    <p:embeddedFont>
      <p:font typeface="Roboto" panose="02000000000000000000" pitchFamily="2" charset="0"/>
      <p:regular r:id="rId49"/>
      <p:bold r:id="rId50"/>
      <p:italic r:id="rId51"/>
      <p:boldItalic r:id="rId52"/>
    </p:embeddedFont>
    <p:embeddedFont>
      <p:font typeface="Roboto Condensed Light" panose="02000000000000000000" pitchFamily="2" charset="0"/>
      <p:regular r:id="rId53"/>
      <p:italic r:id="rId54"/>
    </p:embeddedFont>
  </p:embeddedFontLst>
  <p:defaultTex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92"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179"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91C5"/>
    <a:srgbClr val="1E5E92"/>
    <a:srgbClr val="289D48"/>
    <a:srgbClr val="EFC351"/>
    <a:srgbClr val="5E3391"/>
    <a:srgbClr val="5E3290"/>
    <a:srgbClr val="2576B7"/>
    <a:srgbClr val="299D47"/>
    <a:srgbClr val="F17A26"/>
    <a:srgbClr val="F9C9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3814" autoAdjust="0"/>
    <p:restoredTop sz="94360" autoAdjust="0"/>
  </p:normalViewPr>
  <p:slideViewPr>
    <p:cSldViewPr>
      <p:cViewPr varScale="1">
        <p:scale>
          <a:sx n="110" d="100"/>
          <a:sy n="110" d="100"/>
        </p:scale>
        <p:origin x="1296" y="108"/>
      </p:cViewPr>
      <p:guideLst>
        <p:guide orient="horz" pos="3792"/>
        <p:guide pos="3817"/>
      </p:guideLst>
    </p:cSldViewPr>
  </p:slideViewPr>
  <p:notesTextViewPr>
    <p:cViewPr>
      <p:scale>
        <a:sx n="1" d="1"/>
        <a:sy n="1" d="1"/>
      </p:scale>
      <p:origin x="0" y="0"/>
    </p:cViewPr>
  </p:notesTextViewPr>
  <p:sorterViewPr>
    <p:cViewPr>
      <p:scale>
        <a:sx n="100" d="100"/>
        <a:sy n="100" d="100"/>
      </p:scale>
      <p:origin x="0" y="0"/>
    </p:cViewPr>
  </p:sorterViewPr>
  <p:notesViewPr>
    <p:cSldViewPr>
      <p:cViewPr>
        <p:scale>
          <a:sx n="1" d="2"/>
          <a:sy n="1" d="2"/>
        </p:scale>
        <p:origin x="3846" y="-72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2.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font" Target="fonts/font26.fntdata"/><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24.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14.fntdata"/><Relationship Id="rId54"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1.bin"/></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gradFill>
                <a:gsLst>
                  <a:gs pos="0">
                    <a:srgbClr val="DC1115"/>
                  </a:gs>
                  <a:gs pos="85000">
                    <a:srgbClr val="B3252E"/>
                  </a:gs>
                </a:gsLst>
                <a:lin ang="3000000" scaled="0"/>
              </a:gradFill>
              <a:ln w="19050">
                <a:noFill/>
              </a:ln>
              <a:effectLst/>
            </c:spPr>
            <c:extLst>
              <c:ext xmlns:c16="http://schemas.microsoft.com/office/drawing/2014/chart" uri="{C3380CC4-5D6E-409C-BE32-E72D297353CC}">
                <c16:uniqueId val="{00000001-FAE0-9840-8FB2-1378F0E7FDB1}"/>
              </c:ext>
            </c:extLst>
          </c:dPt>
          <c:dPt>
            <c:idx val="1"/>
            <c:bubble3D val="0"/>
            <c:spPr>
              <a:gradFill>
                <a:gsLst>
                  <a:gs pos="0">
                    <a:srgbClr val="B3252E">
                      <a:alpha val="21000"/>
                    </a:srgbClr>
                  </a:gs>
                  <a:gs pos="85000">
                    <a:srgbClr val="B3252E">
                      <a:alpha val="8000"/>
                    </a:srgbClr>
                  </a:gs>
                </a:gsLst>
                <a:lin ang="3000000" scaled="0"/>
              </a:gradFill>
              <a:ln w="19050">
                <a:noFill/>
              </a:ln>
              <a:effectLst/>
            </c:spPr>
            <c:extLst>
              <c:ext xmlns:c16="http://schemas.microsoft.com/office/drawing/2014/chart" uri="{C3380CC4-5D6E-409C-BE32-E72D297353CC}">
                <c16:uniqueId val="{00000003-FAE0-9840-8FB2-1378F0E7FDB1}"/>
              </c:ext>
            </c:extLst>
          </c:dPt>
          <c:cat>
            <c:strRef>
              <c:f>Sheet1!$A$2:$A$3</c:f>
              <c:strCache>
                <c:ptCount val="2"/>
                <c:pt idx="0">
                  <c:v>1st Qtr</c:v>
                </c:pt>
                <c:pt idx="1">
                  <c:v>2nd Qtr</c:v>
                </c:pt>
              </c:strCache>
            </c:strRef>
          </c:cat>
          <c:val>
            <c:numRef>
              <c:f>Sheet1!$B$2:$B$3</c:f>
              <c:numCache>
                <c:formatCode>General</c:formatCode>
                <c:ptCount val="2"/>
                <c:pt idx="0">
                  <c:v>60</c:v>
                </c:pt>
                <c:pt idx="1">
                  <c:v>40</c:v>
                </c:pt>
              </c:numCache>
            </c:numRef>
          </c:val>
          <c:extLst>
            <c:ext xmlns:c16="http://schemas.microsoft.com/office/drawing/2014/chart" uri="{C3380CC4-5D6E-409C-BE32-E72D297353CC}">
              <c16:uniqueId val="{00000004-FAE0-9840-8FB2-1378F0E7FDB1}"/>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gradFill>
                <a:gsLst>
                  <a:gs pos="0">
                    <a:schemeClr val="accent4">
                      <a:lumMod val="60000"/>
                      <a:lumOff val="40000"/>
                    </a:schemeClr>
                  </a:gs>
                  <a:gs pos="85000">
                    <a:srgbClr val="299D47"/>
                  </a:gs>
                </a:gsLst>
                <a:lin ang="3000000" scaled="0"/>
              </a:gradFill>
              <a:ln w="19050">
                <a:noFill/>
              </a:ln>
              <a:effectLst/>
            </c:spPr>
            <c:extLst>
              <c:ext xmlns:c16="http://schemas.microsoft.com/office/drawing/2014/chart" uri="{C3380CC4-5D6E-409C-BE32-E72D297353CC}">
                <c16:uniqueId val="{00000001-3332-B740-8930-8722E89A8FA2}"/>
              </c:ext>
            </c:extLst>
          </c:dPt>
          <c:dPt>
            <c:idx val="1"/>
            <c:bubble3D val="0"/>
            <c:spPr>
              <a:gradFill>
                <a:gsLst>
                  <a:gs pos="0">
                    <a:srgbClr val="299D47">
                      <a:alpha val="30000"/>
                    </a:srgbClr>
                  </a:gs>
                  <a:gs pos="85000">
                    <a:srgbClr val="299D47">
                      <a:alpha val="8000"/>
                    </a:srgbClr>
                  </a:gs>
                </a:gsLst>
                <a:lin ang="3000000" scaled="0"/>
              </a:gradFill>
              <a:ln w="19050">
                <a:noFill/>
              </a:ln>
              <a:effectLst/>
            </c:spPr>
            <c:extLst>
              <c:ext xmlns:c16="http://schemas.microsoft.com/office/drawing/2014/chart" uri="{C3380CC4-5D6E-409C-BE32-E72D297353CC}">
                <c16:uniqueId val="{00000003-3332-B740-8930-8722E89A8FA2}"/>
              </c:ext>
            </c:extLst>
          </c:dPt>
          <c:cat>
            <c:strRef>
              <c:f>Sheet1!$A$2:$A$3</c:f>
              <c:strCache>
                <c:ptCount val="2"/>
                <c:pt idx="0">
                  <c:v>1st Qtr</c:v>
                </c:pt>
                <c:pt idx="1">
                  <c:v>2nd Qtr</c:v>
                </c:pt>
              </c:strCache>
            </c:strRef>
          </c:cat>
          <c:val>
            <c:numRef>
              <c:f>Sheet1!$B$2:$B$3</c:f>
              <c:numCache>
                <c:formatCode>General</c:formatCode>
                <c:ptCount val="2"/>
                <c:pt idx="0">
                  <c:v>75</c:v>
                </c:pt>
                <c:pt idx="1">
                  <c:v>25</c:v>
                </c:pt>
              </c:numCache>
            </c:numRef>
          </c:val>
          <c:extLst>
            <c:ext xmlns:c16="http://schemas.microsoft.com/office/drawing/2014/chart" uri="{C3380CC4-5D6E-409C-BE32-E72D297353CC}">
              <c16:uniqueId val="{00000004-3332-B740-8930-8722E89A8FA2}"/>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dirty="0">
                <a:latin typeface="Roboto Condensed Light" panose="02000000000000000000" pitchFamily="2" charset="0"/>
              </a:rPr>
              <a:t>Top-Ranked Security Priorities for 2020</a:t>
            </a:r>
          </a:p>
        </c:rich>
      </c:tx>
      <c:layout>
        <c:manualLayout>
          <c:xMode val="edge"/>
          <c:yMode val="edge"/>
          <c:x val="0.29517986258640316"/>
          <c:y val="2.7225570020985228E-3"/>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9629598969039656E-2"/>
          <c:y val="0.10570348049727771"/>
          <c:w val="0.94785431019406485"/>
          <c:h val="0.39070825157112621"/>
        </c:manualLayout>
      </c:layout>
      <c:barChart>
        <c:barDir val="col"/>
        <c:grouping val="clustered"/>
        <c:varyColors val="1"/>
        <c:ser>
          <c:idx val="0"/>
          <c:order val="0"/>
          <c:tx>
            <c:strRef>
              <c:f>Dashboard!$C$28</c:f>
              <c:strCache>
                <c:ptCount val="1"/>
                <c:pt idx="0">
                  <c:v>Count</c:v>
                </c:pt>
              </c:strCache>
            </c:strRef>
          </c:tx>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EA37-4F1E-B10F-649E16DBC573}"/>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EA37-4F1E-B10F-649E16DBC573}"/>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EA37-4F1E-B10F-649E16DBC573}"/>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EA37-4F1E-B10F-649E16DBC573}"/>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EA37-4F1E-B10F-649E16DBC573}"/>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B-EA37-4F1E-B10F-649E16DBC573}"/>
              </c:ext>
            </c:extLst>
          </c:dPt>
          <c:dPt>
            <c:idx val="6"/>
            <c:invertIfNegative val="0"/>
            <c:bubble3D val="0"/>
            <c:spPr>
              <a:solidFill>
                <a:schemeClr val="accent1">
                  <a:lumMod val="60000"/>
                </a:schemeClr>
              </a:solidFill>
              <a:ln>
                <a:noFill/>
              </a:ln>
              <a:effectLst/>
            </c:spPr>
            <c:extLst>
              <c:ext xmlns:c16="http://schemas.microsoft.com/office/drawing/2014/chart" uri="{C3380CC4-5D6E-409C-BE32-E72D297353CC}">
                <c16:uniqueId val="{0000000D-EA37-4F1E-B10F-649E16DBC573}"/>
              </c:ext>
            </c:extLst>
          </c:dPt>
          <c:dPt>
            <c:idx val="7"/>
            <c:invertIfNegative val="0"/>
            <c:bubble3D val="0"/>
            <c:spPr>
              <a:solidFill>
                <a:schemeClr val="accent2">
                  <a:lumMod val="60000"/>
                </a:schemeClr>
              </a:solidFill>
              <a:ln>
                <a:noFill/>
              </a:ln>
              <a:effectLst/>
            </c:spPr>
            <c:extLst>
              <c:ext xmlns:c16="http://schemas.microsoft.com/office/drawing/2014/chart" uri="{C3380CC4-5D6E-409C-BE32-E72D297353CC}">
                <c16:uniqueId val="{0000000F-EA37-4F1E-B10F-649E16DBC573}"/>
              </c:ext>
            </c:extLst>
          </c:dPt>
          <c:dPt>
            <c:idx val="8"/>
            <c:invertIfNegative val="0"/>
            <c:bubble3D val="0"/>
            <c:spPr>
              <a:solidFill>
                <a:schemeClr val="accent3">
                  <a:lumMod val="60000"/>
                </a:schemeClr>
              </a:solidFill>
              <a:ln>
                <a:noFill/>
              </a:ln>
              <a:effectLst/>
            </c:spPr>
            <c:extLst>
              <c:ext xmlns:c16="http://schemas.microsoft.com/office/drawing/2014/chart" uri="{C3380CC4-5D6E-409C-BE32-E72D297353CC}">
                <c16:uniqueId val="{00000011-EA37-4F1E-B10F-649E16DBC573}"/>
              </c:ext>
            </c:extLst>
          </c:dPt>
          <c:dPt>
            <c:idx val="9"/>
            <c:invertIfNegative val="0"/>
            <c:bubble3D val="0"/>
            <c:spPr>
              <a:solidFill>
                <a:schemeClr val="accent4">
                  <a:lumMod val="60000"/>
                </a:schemeClr>
              </a:solidFill>
              <a:ln>
                <a:noFill/>
              </a:ln>
              <a:effectLst/>
            </c:spPr>
            <c:extLst>
              <c:ext xmlns:c16="http://schemas.microsoft.com/office/drawing/2014/chart" uri="{C3380CC4-5D6E-409C-BE32-E72D297353CC}">
                <c16:uniqueId val="{00000013-EA37-4F1E-B10F-649E16DBC573}"/>
              </c:ext>
            </c:extLst>
          </c:dPt>
          <c:dPt>
            <c:idx val="10"/>
            <c:invertIfNegative val="0"/>
            <c:bubble3D val="0"/>
            <c:spPr>
              <a:solidFill>
                <a:schemeClr val="accent5">
                  <a:lumMod val="60000"/>
                </a:schemeClr>
              </a:solidFill>
              <a:ln>
                <a:noFill/>
              </a:ln>
              <a:effectLst/>
            </c:spPr>
            <c:extLst>
              <c:ext xmlns:c16="http://schemas.microsoft.com/office/drawing/2014/chart" uri="{C3380CC4-5D6E-409C-BE32-E72D297353CC}">
                <c16:uniqueId val="{00000015-EA37-4F1E-B10F-649E16DBC573}"/>
              </c:ext>
            </c:extLst>
          </c:dPt>
          <c:dPt>
            <c:idx val="11"/>
            <c:invertIfNegative val="0"/>
            <c:bubble3D val="0"/>
            <c:spPr>
              <a:solidFill>
                <a:schemeClr val="accent6">
                  <a:lumMod val="60000"/>
                </a:schemeClr>
              </a:solidFill>
              <a:ln>
                <a:noFill/>
              </a:ln>
              <a:effectLst/>
            </c:spPr>
            <c:extLst>
              <c:ext xmlns:c16="http://schemas.microsoft.com/office/drawing/2014/chart" uri="{C3380CC4-5D6E-409C-BE32-E72D297353CC}">
                <c16:uniqueId val="{00000017-EA37-4F1E-B10F-649E16DBC573}"/>
              </c:ext>
            </c:extLst>
          </c:dPt>
          <c:dPt>
            <c:idx val="12"/>
            <c:invertIfNegative val="0"/>
            <c:bubble3D val="0"/>
            <c:spPr>
              <a:solidFill>
                <a:schemeClr val="accent1">
                  <a:lumMod val="80000"/>
                  <a:lumOff val="20000"/>
                </a:schemeClr>
              </a:solidFill>
              <a:ln>
                <a:noFill/>
              </a:ln>
              <a:effectLst/>
            </c:spPr>
            <c:extLst>
              <c:ext xmlns:c16="http://schemas.microsoft.com/office/drawing/2014/chart" uri="{C3380CC4-5D6E-409C-BE32-E72D297353CC}">
                <c16:uniqueId val="{00000019-EA37-4F1E-B10F-649E16DBC573}"/>
              </c:ext>
            </c:extLst>
          </c:dPt>
          <c:dPt>
            <c:idx val="13"/>
            <c:invertIfNegative val="0"/>
            <c:bubble3D val="0"/>
            <c:spPr>
              <a:solidFill>
                <a:schemeClr val="accent2">
                  <a:lumMod val="80000"/>
                  <a:lumOff val="20000"/>
                </a:schemeClr>
              </a:solidFill>
              <a:ln>
                <a:noFill/>
              </a:ln>
              <a:effectLst/>
            </c:spPr>
            <c:extLst>
              <c:ext xmlns:c16="http://schemas.microsoft.com/office/drawing/2014/chart" uri="{C3380CC4-5D6E-409C-BE32-E72D297353CC}">
                <c16:uniqueId val="{0000001B-EA37-4F1E-B10F-649E16DBC573}"/>
              </c:ext>
            </c:extLst>
          </c:dPt>
          <c:dPt>
            <c:idx val="14"/>
            <c:invertIfNegative val="0"/>
            <c:bubble3D val="0"/>
            <c:spPr>
              <a:solidFill>
                <a:schemeClr val="accent3">
                  <a:lumMod val="80000"/>
                  <a:lumOff val="20000"/>
                </a:schemeClr>
              </a:solidFill>
              <a:ln>
                <a:noFill/>
              </a:ln>
              <a:effectLst/>
            </c:spPr>
            <c:extLst>
              <c:ext xmlns:c16="http://schemas.microsoft.com/office/drawing/2014/chart" uri="{C3380CC4-5D6E-409C-BE32-E72D297353CC}">
                <c16:uniqueId val="{0000001D-EA37-4F1E-B10F-649E16DBC573}"/>
              </c:ext>
            </c:extLst>
          </c:dPt>
          <c:dPt>
            <c:idx val="15"/>
            <c:invertIfNegative val="0"/>
            <c:bubble3D val="0"/>
            <c:spPr>
              <a:solidFill>
                <a:schemeClr val="accent4">
                  <a:lumMod val="80000"/>
                  <a:lumOff val="20000"/>
                </a:schemeClr>
              </a:solidFill>
              <a:ln>
                <a:noFill/>
              </a:ln>
              <a:effectLst/>
            </c:spPr>
            <c:extLst>
              <c:ext xmlns:c16="http://schemas.microsoft.com/office/drawing/2014/chart" uri="{C3380CC4-5D6E-409C-BE32-E72D297353CC}">
                <c16:uniqueId val="{0000001F-EA37-4F1E-B10F-649E16DBC573}"/>
              </c:ext>
            </c:extLst>
          </c:dPt>
          <c:dPt>
            <c:idx val="16"/>
            <c:invertIfNegative val="0"/>
            <c:bubble3D val="0"/>
            <c:spPr>
              <a:solidFill>
                <a:schemeClr val="accent5">
                  <a:lumMod val="80000"/>
                  <a:lumOff val="20000"/>
                </a:schemeClr>
              </a:solidFill>
              <a:ln>
                <a:noFill/>
              </a:ln>
              <a:effectLst/>
            </c:spPr>
            <c:extLst>
              <c:ext xmlns:c16="http://schemas.microsoft.com/office/drawing/2014/chart" uri="{C3380CC4-5D6E-409C-BE32-E72D297353CC}">
                <c16:uniqueId val="{00000021-EA37-4F1E-B10F-649E16DBC573}"/>
              </c:ext>
            </c:extLst>
          </c:dPt>
          <c:dPt>
            <c:idx val="17"/>
            <c:invertIfNegative val="0"/>
            <c:bubble3D val="0"/>
            <c:spPr>
              <a:solidFill>
                <a:schemeClr val="accent6">
                  <a:lumMod val="80000"/>
                  <a:lumOff val="20000"/>
                </a:schemeClr>
              </a:solidFill>
              <a:ln>
                <a:noFill/>
              </a:ln>
              <a:effectLst/>
            </c:spPr>
            <c:extLst>
              <c:ext xmlns:c16="http://schemas.microsoft.com/office/drawing/2014/chart" uri="{C3380CC4-5D6E-409C-BE32-E72D297353CC}">
                <c16:uniqueId val="{00000023-EA37-4F1E-B10F-649E16DBC573}"/>
              </c:ext>
            </c:extLst>
          </c:dPt>
          <c:dPt>
            <c:idx val="18"/>
            <c:invertIfNegative val="0"/>
            <c:bubble3D val="0"/>
            <c:spPr>
              <a:solidFill>
                <a:schemeClr val="accent1">
                  <a:lumMod val="80000"/>
                </a:schemeClr>
              </a:solidFill>
              <a:ln>
                <a:noFill/>
              </a:ln>
              <a:effectLst/>
            </c:spPr>
            <c:extLst>
              <c:ext xmlns:c16="http://schemas.microsoft.com/office/drawing/2014/chart" uri="{C3380CC4-5D6E-409C-BE32-E72D297353CC}">
                <c16:uniqueId val="{00000025-EA37-4F1E-B10F-649E16DBC573}"/>
              </c:ext>
            </c:extLst>
          </c:dPt>
          <c:dPt>
            <c:idx val="19"/>
            <c:invertIfNegative val="0"/>
            <c:bubble3D val="0"/>
            <c:spPr>
              <a:solidFill>
                <a:schemeClr val="accent2">
                  <a:lumMod val="80000"/>
                </a:schemeClr>
              </a:solidFill>
              <a:ln>
                <a:noFill/>
              </a:ln>
              <a:effectLst/>
            </c:spPr>
            <c:extLst>
              <c:ext xmlns:c16="http://schemas.microsoft.com/office/drawing/2014/chart" uri="{C3380CC4-5D6E-409C-BE32-E72D297353CC}">
                <c16:uniqueId val="{00000027-EA37-4F1E-B10F-649E16DBC573}"/>
              </c:ext>
            </c:extLst>
          </c:dPt>
          <c:dPt>
            <c:idx val="20"/>
            <c:invertIfNegative val="0"/>
            <c:bubble3D val="0"/>
            <c:spPr>
              <a:solidFill>
                <a:schemeClr val="accent3">
                  <a:lumMod val="80000"/>
                </a:schemeClr>
              </a:solidFill>
              <a:ln>
                <a:noFill/>
              </a:ln>
              <a:effectLst/>
            </c:spPr>
            <c:extLst>
              <c:ext xmlns:c16="http://schemas.microsoft.com/office/drawing/2014/chart" uri="{C3380CC4-5D6E-409C-BE32-E72D297353CC}">
                <c16:uniqueId val="{00000029-EA37-4F1E-B10F-649E16DBC573}"/>
              </c:ext>
            </c:extLst>
          </c:dPt>
          <c:dPt>
            <c:idx val="21"/>
            <c:invertIfNegative val="0"/>
            <c:bubble3D val="0"/>
            <c:spPr>
              <a:solidFill>
                <a:schemeClr val="accent4">
                  <a:lumMod val="80000"/>
                </a:schemeClr>
              </a:solidFill>
              <a:ln>
                <a:noFill/>
              </a:ln>
              <a:effectLst/>
            </c:spPr>
            <c:extLst>
              <c:ext xmlns:c16="http://schemas.microsoft.com/office/drawing/2014/chart" uri="{C3380CC4-5D6E-409C-BE32-E72D297353CC}">
                <c16:uniqueId val="{0000002B-EA37-4F1E-B10F-649E16DBC573}"/>
              </c:ext>
            </c:extLst>
          </c:dPt>
          <c:dPt>
            <c:idx val="22"/>
            <c:invertIfNegative val="0"/>
            <c:bubble3D val="0"/>
            <c:spPr>
              <a:solidFill>
                <a:schemeClr val="accent5">
                  <a:lumMod val="80000"/>
                </a:schemeClr>
              </a:solidFill>
              <a:ln>
                <a:noFill/>
              </a:ln>
              <a:effectLst/>
            </c:spPr>
            <c:extLst>
              <c:ext xmlns:c16="http://schemas.microsoft.com/office/drawing/2014/chart" uri="{C3380CC4-5D6E-409C-BE32-E72D297353CC}">
                <c16:uniqueId val="{0000002D-EA37-4F1E-B10F-649E16DBC573}"/>
              </c:ext>
            </c:extLst>
          </c:dPt>
          <c:dPt>
            <c:idx val="23"/>
            <c:invertIfNegative val="0"/>
            <c:bubble3D val="0"/>
            <c:spPr>
              <a:solidFill>
                <a:schemeClr val="accent6">
                  <a:lumMod val="80000"/>
                </a:schemeClr>
              </a:solidFill>
              <a:ln>
                <a:noFill/>
              </a:ln>
              <a:effectLst/>
            </c:spPr>
            <c:extLst>
              <c:ext xmlns:c16="http://schemas.microsoft.com/office/drawing/2014/chart" uri="{C3380CC4-5D6E-409C-BE32-E72D297353CC}">
                <c16:uniqueId val="{0000002F-EA37-4F1E-B10F-649E16DBC573}"/>
              </c:ext>
            </c:extLst>
          </c:dPt>
          <c:cat>
            <c:strRef>
              <c:f>Dashboard!$B$29:$B$52</c:f>
              <c:strCache>
                <c:ptCount val="24"/>
                <c:pt idx="0">
                  <c:v>Data security</c:v>
                </c:pt>
                <c:pt idx="1">
                  <c:v>Cloud security</c:v>
                </c:pt>
                <c:pt idx="2">
                  <c:v>Email security</c:v>
                </c:pt>
                <c:pt idx="3">
                  <c:v>Security risk management</c:v>
                </c:pt>
                <c:pt idx="4">
                  <c:v>Security awareness training/security culture</c:v>
                </c:pt>
                <c:pt idx="5">
                  <c:v>Firewalls and next generation firewalls</c:v>
                </c:pt>
                <c:pt idx="6">
                  <c:v>Internet of Things security</c:v>
                </c:pt>
                <c:pt idx="7">
                  <c:v>Threat intelligence</c:v>
                </c:pt>
                <c:pt idx="8">
                  <c:v>Identity and access management</c:v>
                </c:pt>
                <c:pt idx="9">
                  <c:v>Cybersecurity insurance</c:v>
                </c:pt>
                <c:pt idx="10">
                  <c:v>Future technologies</c:v>
                </c:pt>
                <c:pt idx="11">
                  <c:v>Security Metrics</c:v>
                </c:pt>
                <c:pt idx="12">
                  <c:v>Security incident and event management (SIEM)</c:v>
                </c:pt>
                <c:pt idx="13">
                  <c:v>Security outsourcing</c:v>
                </c:pt>
                <c:pt idx="14">
                  <c:v>Mobility</c:v>
                </c:pt>
                <c:pt idx="15">
                  <c:v>Physical security</c:v>
                </c:pt>
                <c:pt idx="16">
                  <c:v>Machine learning/artificial intelligence</c:v>
                </c:pt>
                <c:pt idx="17">
                  <c:v>Insider threat</c:v>
                </c:pt>
                <c:pt idx="18">
                  <c:v>Organizational design</c:v>
                </c:pt>
                <c:pt idx="19">
                  <c:v>DevSecOps</c:v>
                </c:pt>
                <c:pt idx="20">
                  <c:v>Privacy regulation compliance</c:v>
                </c:pt>
                <c:pt idx="21">
                  <c:v>Robotic Process Automation Security</c:v>
                </c:pt>
                <c:pt idx="22">
                  <c:v>Vendor management</c:v>
                </c:pt>
                <c:pt idx="23">
                  <c:v>None of the above (specify others)</c:v>
                </c:pt>
              </c:strCache>
            </c:strRef>
          </c:cat>
          <c:val>
            <c:numRef>
              <c:f>Dashboard!$C$29:$C$52</c:f>
              <c:numCache>
                <c:formatCode>General</c:formatCode>
                <c:ptCount val="24"/>
                <c:pt idx="0">
                  <c:v>201</c:v>
                </c:pt>
                <c:pt idx="1">
                  <c:v>199</c:v>
                </c:pt>
                <c:pt idx="2">
                  <c:v>165</c:v>
                </c:pt>
                <c:pt idx="3">
                  <c:v>149</c:v>
                </c:pt>
                <c:pt idx="4">
                  <c:v>130</c:v>
                </c:pt>
                <c:pt idx="5">
                  <c:v>124</c:v>
                </c:pt>
                <c:pt idx="6">
                  <c:v>121</c:v>
                </c:pt>
                <c:pt idx="7">
                  <c:v>117</c:v>
                </c:pt>
                <c:pt idx="8">
                  <c:v>116</c:v>
                </c:pt>
                <c:pt idx="9">
                  <c:v>113</c:v>
                </c:pt>
                <c:pt idx="10">
                  <c:v>101</c:v>
                </c:pt>
                <c:pt idx="11">
                  <c:v>94</c:v>
                </c:pt>
                <c:pt idx="12">
                  <c:v>91</c:v>
                </c:pt>
                <c:pt idx="13">
                  <c:v>81</c:v>
                </c:pt>
                <c:pt idx="14">
                  <c:v>79</c:v>
                </c:pt>
                <c:pt idx="15">
                  <c:v>78</c:v>
                </c:pt>
                <c:pt idx="16">
                  <c:v>77</c:v>
                </c:pt>
                <c:pt idx="17">
                  <c:v>72</c:v>
                </c:pt>
                <c:pt idx="18">
                  <c:v>71</c:v>
                </c:pt>
                <c:pt idx="19">
                  <c:v>70</c:v>
                </c:pt>
                <c:pt idx="20">
                  <c:v>69</c:v>
                </c:pt>
                <c:pt idx="21">
                  <c:v>66</c:v>
                </c:pt>
                <c:pt idx="22">
                  <c:v>66</c:v>
                </c:pt>
                <c:pt idx="23">
                  <c:v>5</c:v>
                </c:pt>
              </c:numCache>
            </c:numRef>
          </c:val>
          <c:extLst>
            <c:ext xmlns:c16="http://schemas.microsoft.com/office/drawing/2014/chart" uri="{C3380CC4-5D6E-409C-BE32-E72D297353CC}">
              <c16:uniqueId val="{00000030-EA37-4F1E-B10F-649E16DBC573}"/>
            </c:ext>
          </c:extLst>
        </c:ser>
        <c:dLbls>
          <c:showLegendKey val="0"/>
          <c:showVal val="0"/>
          <c:showCatName val="0"/>
          <c:showSerName val="0"/>
          <c:showPercent val="0"/>
          <c:showBubbleSize val="0"/>
        </c:dLbls>
        <c:gapWidth val="219"/>
        <c:overlap val="-27"/>
        <c:axId val="748222720"/>
        <c:axId val="748215272"/>
      </c:barChart>
      <c:dateAx>
        <c:axId val="748222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3000000" spcFirstLastPara="1" vertOverflow="ellipsis" wrap="square" anchor="t" anchorCtr="0"/>
          <a:lstStyle/>
          <a:p>
            <a:pPr>
              <a:defRPr sz="1000" b="0" i="0" u="none" strike="noStrike" kern="1200" baseline="0">
                <a:ln>
                  <a:noFill/>
                </a:ln>
                <a:solidFill>
                  <a:schemeClr val="tx1">
                    <a:lumMod val="65000"/>
                    <a:lumOff val="35000"/>
                  </a:schemeClr>
                </a:solidFill>
                <a:latin typeface="Roboto" panose="02000000000000000000" pitchFamily="2" charset="0"/>
                <a:ea typeface="Roboto" panose="02000000000000000000" pitchFamily="2" charset="0"/>
                <a:cs typeface="+mn-cs"/>
              </a:defRPr>
            </a:pPr>
            <a:endParaRPr lang="en-US"/>
          </a:p>
        </c:txPr>
        <c:crossAx val="748215272"/>
        <c:crosses val="autoZero"/>
        <c:auto val="0"/>
        <c:lblOffset val="100"/>
        <c:baseTimeUnit val="days"/>
      </c:dateAx>
      <c:valAx>
        <c:axId val="748215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en-US"/>
          </a:p>
        </c:txPr>
        <c:crossAx val="7482227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5">
                  <a:shade val="76000"/>
                </a:schemeClr>
              </a:solidFill>
              <a:ln w="19050">
                <a:solidFill>
                  <a:schemeClr val="lt1"/>
                </a:solidFill>
              </a:ln>
              <a:effectLst/>
            </c:spPr>
            <c:extLst>
              <c:ext xmlns:c16="http://schemas.microsoft.com/office/drawing/2014/chart" uri="{C3380CC4-5D6E-409C-BE32-E72D297353CC}">
                <c16:uniqueId val="{00000001-FAE0-9840-8FB2-1378F0E7FDB1}"/>
              </c:ext>
            </c:extLst>
          </c:dPt>
          <c:dPt>
            <c:idx val="1"/>
            <c:bubble3D val="0"/>
            <c:spPr>
              <a:solidFill>
                <a:schemeClr val="accent5">
                  <a:tint val="77000"/>
                </a:schemeClr>
              </a:solidFill>
              <a:ln w="19050">
                <a:solidFill>
                  <a:schemeClr val="lt1"/>
                </a:solidFill>
              </a:ln>
              <a:effectLst/>
            </c:spPr>
            <c:extLst>
              <c:ext xmlns:c16="http://schemas.microsoft.com/office/drawing/2014/chart" uri="{C3380CC4-5D6E-409C-BE32-E72D297353CC}">
                <c16:uniqueId val="{00000003-FAE0-9840-8FB2-1378F0E7FDB1}"/>
              </c:ext>
            </c:extLst>
          </c:dPt>
          <c:cat>
            <c:strRef>
              <c:f>Sheet1!$A$2:$A$3</c:f>
              <c:strCache>
                <c:ptCount val="2"/>
                <c:pt idx="0">
                  <c:v>1st Qtr</c:v>
                </c:pt>
                <c:pt idx="1">
                  <c:v>2nd Qtr</c:v>
                </c:pt>
              </c:strCache>
            </c:strRef>
          </c:cat>
          <c:val>
            <c:numRef>
              <c:f>Sheet1!$B$2:$B$3</c:f>
              <c:numCache>
                <c:formatCode>General</c:formatCode>
                <c:ptCount val="2"/>
                <c:pt idx="0">
                  <c:v>75</c:v>
                </c:pt>
                <c:pt idx="1">
                  <c:v>25</c:v>
                </c:pt>
              </c:numCache>
            </c:numRef>
          </c:val>
          <c:extLst>
            <c:ext xmlns:c16="http://schemas.microsoft.com/office/drawing/2014/chart" uri="{C3380CC4-5D6E-409C-BE32-E72D297353CC}">
              <c16:uniqueId val="{00000004-FAE0-9840-8FB2-1378F0E7FDB1}"/>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1-3332-B740-8930-8722E89A8FA2}"/>
              </c:ext>
            </c:extLst>
          </c:dPt>
          <c:dPt>
            <c:idx val="1"/>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3-3332-B740-8930-8722E89A8FA2}"/>
              </c:ext>
            </c:extLst>
          </c:dPt>
          <c:cat>
            <c:strRef>
              <c:f>Sheet1!$A$2:$A$3</c:f>
              <c:strCache>
                <c:ptCount val="2"/>
                <c:pt idx="0">
                  <c:v>1st Qtr</c:v>
                </c:pt>
                <c:pt idx="1">
                  <c:v>2nd Qtr</c:v>
                </c:pt>
              </c:strCache>
            </c:strRef>
          </c:cat>
          <c:val>
            <c:numRef>
              <c:f>Sheet1!$B$2:$B$3</c:f>
              <c:numCache>
                <c:formatCode>General</c:formatCode>
                <c:ptCount val="2"/>
                <c:pt idx="0">
                  <c:v>70</c:v>
                </c:pt>
                <c:pt idx="1">
                  <c:v>30</c:v>
                </c:pt>
              </c:numCache>
            </c:numRef>
          </c:val>
          <c:extLst>
            <c:ext xmlns:c16="http://schemas.microsoft.com/office/drawing/2014/chart" uri="{C3380CC4-5D6E-409C-BE32-E72D297353CC}">
              <c16:uniqueId val="{00000004-3332-B740-8930-8722E89A8FA2}"/>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6">
                  <a:shade val="76000"/>
                </a:schemeClr>
              </a:solidFill>
              <a:ln w="19050">
                <a:solidFill>
                  <a:schemeClr val="lt1"/>
                </a:solidFill>
              </a:ln>
              <a:effectLst/>
            </c:spPr>
            <c:extLst>
              <c:ext xmlns:c16="http://schemas.microsoft.com/office/drawing/2014/chart" uri="{C3380CC4-5D6E-409C-BE32-E72D297353CC}">
                <c16:uniqueId val="{00000001-F2C4-4ED7-B8C5-94E0BA9B9831}"/>
              </c:ext>
            </c:extLst>
          </c:dPt>
          <c:dPt>
            <c:idx val="1"/>
            <c:bubble3D val="0"/>
            <c:spPr>
              <a:solidFill>
                <a:schemeClr val="accent6">
                  <a:tint val="77000"/>
                </a:schemeClr>
              </a:solidFill>
              <a:ln w="19050">
                <a:solidFill>
                  <a:schemeClr val="lt1"/>
                </a:solidFill>
              </a:ln>
              <a:effectLst/>
            </c:spPr>
            <c:extLst>
              <c:ext xmlns:c16="http://schemas.microsoft.com/office/drawing/2014/chart" uri="{C3380CC4-5D6E-409C-BE32-E72D297353CC}">
                <c16:uniqueId val="{00000003-F2C4-4ED7-B8C5-94E0BA9B9831}"/>
              </c:ext>
            </c:extLst>
          </c:dPt>
          <c:cat>
            <c:strRef>
              <c:f>Sheet1!$A$2:$A$3</c:f>
              <c:strCache>
                <c:ptCount val="2"/>
                <c:pt idx="0">
                  <c:v>1st Qtr</c:v>
                </c:pt>
                <c:pt idx="1">
                  <c:v>2nd Qtr</c:v>
                </c:pt>
              </c:strCache>
            </c:strRef>
          </c:cat>
          <c:val>
            <c:numRef>
              <c:f>Sheet1!$B$2:$B$3</c:f>
              <c:numCache>
                <c:formatCode>General</c:formatCode>
                <c:ptCount val="2"/>
                <c:pt idx="0">
                  <c:v>29</c:v>
                </c:pt>
                <c:pt idx="1">
                  <c:v>71</c:v>
                </c:pt>
              </c:numCache>
            </c:numRef>
          </c:val>
          <c:extLst>
            <c:ext xmlns:c16="http://schemas.microsoft.com/office/drawing/2014/chart" uri="{C3380CC4-5D6E-409C-BE32-E72D297353CC}">
              <c16:uniqueId val="{00000004-F2C4-4ED7-B8C5-94E0BA9B9831}"/>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8">
  <a:schemeClr val="accent5"/>
</cs:colorStyle>
</file>

<file path=ppt/charts/colors5.xml><?xml version="1.0" encoding="utf-8"?>
<cs:colorStyle xmlns:cs="http://schemas.microsoft.com/office/drawing/2012/chartStyle" xmlns:a="http://schemas.openxmlformats.org/drawingml/2006/main" meth="withinLinear" id="14">
  <a:schemeClr val="accent1"/>
</cs:colorStyle>
</file>

<file path=ppt/charts/colors6.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53A58F-395B-E34E-974F-C212E9B9E745}" type="doc">
      <dgm:prSet loTypeId="urn:microsoft.com/office/officeart/2005/8/layout/hChevron3" loCatId="" qsTypeId="urn:microsoft.com/office/officeart/2005/8/quickstyle/simple1" qsCatId="simple" csTypeId="urn:microsoft.com/office/officeart/2005/8/colors/accent1_3" csCatId="accent1" phldr="1"/>
      <dgm:spPr/>
      <dgm:t>
        <a:bodyPr/>
        <a:lstStyle/>
        <a:p>
          <a:endParaRPr lang="en-US"/>
        </a:p>
      </dgm:t>
    </dgm:pt>
    <dgm:pt modelId="{71621DFA-AD3E-CC48-A3D1-088566281118}">
      <dgm:prSet phldrT="[Text]" custT="1"/>
      <dgm:spPr/>
      <dgm:t>
        <a:bodyPr/>
        <a:lstStyle/>
        <a:p>
          <a:r>
            <a:rPr lang="en-US" sz="1200" dirty="0">
              <a:latin typeface="Montserrat" panose="00000500000000000000" pitchFamily="2" charset="0"/>
            </a:rPr>
            <a:t>Cloud Security Alignment Analysis</a:t>
          </a:r>
        </a:p>
      </dgm:t>
    </dgm:pt>
    <dgm:pt modelId="{CB671421-7FE8-4F41-9B3C-CC2253A545B3}" type="parTrans" cxnId="{00A46D62-97D5-AA4F-9AB8-C84F71CDFFEE}">
      <dgm:prSet/>
      <dgm:spPr/>
      <dgm:t>
        <a:bodyPr/>
        <a:lstStyle/>
        <a:p>
          <a:endParaRPr lang="en-US" sz="1200">
            <a:latin typeface="Montserrat" panose="00000500000000000000" pitchFamily="2" charset="0"/>
          </a:endParaRPr>
        </a:p>
      </dgm:t>
    </dgm:pt>
    <dgm:pt modelId="{864DB94F-04A8-1846-AFB3-43417D234F21}" type="sibTrans" cxnId="{00A46D62-97D5-AA4F-9AB8-C84F71CDFFEE}">
      <dgm:prSet/>
      <dgm:spPr/>
      <dgm:t>
        <a:bodyPr/>
        <a:lstStyle/>
        <a:p>
          <a:endParaRPr lang="en-US" sz="1200">
            <a:latin typeface="Montserrat" panose="00000500000000000000" pitchFamily="2" charset="0"/>
          </a:endParaRPr>
        </a:p>
      </dgm:t>
    </dgm:pt>
    <dgm:pt modelId="{7056D383-411B-7148-8C11-DEBBCFD10AE9}">
      <dgm:prSet phldrT="[Text]" custT="1"/>
      <dgm:spPr/>
      <dgm:t>
        <a:bodyPr/>
        <a:lstStyle/>
        <a:p>
          <a:r>
            <a:rPr lang="en-US" sz="1200" dirty="0">
              <a:latin typeface="Montserrat" panose="00000500000000000000" pitchFamily="2" charset="0"/>
            </a:rPr>
            <a:t>Cloud Security Strategy Planning</a:t>
          </a:r>
        </a:p>
      </dgm:t>
    </dgm:pt>
    <dgm:pt modelId="{D1165063-84DD-F249-B58B-B618D7B2D8D6}" type="parTrans" cxnId="{DB280919-C679-5349-A63E-298813BEF1C0}">
      <dgm:prSet/>
      <dgm:spPr/>
      <dgm:t>
        <a:bodyPr/>
        <a:lstStyle/>
        <a:p>
          <a:endParaRPr lang="en-US" sz="1200">
            <a:latin typeface="Montserrat" panose="00000500000000000000" pitchFamily="2" charset="0"/>
          </a:endParaRPr>
        </a:p>
      </dgm:t>
    </dgm:pt>
    <dgm:pt modelId="{A5AF815B-3CF0-6E42-8D38-9ADD345D7F12}" type="sibTrans" cxnId="{DB280919-C679-5349-A63E-298813BEF1C0}">
      <dgm:prSet/>
      <dgm:spPr/>
      <dgm:t>
        <a:bodyPr/>
        <a:lstStyle/>
        <a:p>
          <a:endParaRPr lang="en-US" sz="1200">
            <a:latin typeface="Montserrat" panose="00000500000000000000" pitchFamily="2" charset="0"/>
          </a:endParaRPr>
        </a:p>
      </dgm:t>
    </dgm:pt>
    <dgm:pt modelId="{1D29978D-6375-461D-AFDD-E12FF6B400FF}">
      <dgm:prSet custT="1"/>
      <dgm:spPr/>
      <dgm:t>
        <a:bodyPr/>
        <a:lstStyle/>
        <a:p>
          <a:r>
            <a:rPr lang="en-CA" sz="1200" dirty="0">
              <a:latin typeface="Montserrat" panose="00000500000000000000" pitchFamily="2" charset="0"/>
            </a:rPr>
            <a:t>Business-Critical Workload Analysis</a:t>
          </a:r>
        </a:p>
      </dgm:t>
    </dgm:pt>
    <dgm:pt modelId="{27AF93DC-62EF-490F-BF95-BE2CE58191FD}" type="parTrans" cxnId="{E29BECCF-4CD0-4C8B-B367-68F288F0752A}">
      <dgm:prSet/>
      <dgm:spPr/>
      <dgm:t>
        <a:bodyPr/>
        <a:lstStyle/>
        <a:p>
          <a:endParaRPr lang="en-CA" sz="1200">
            <a:latin typeface="Montserrat" panose="00000500000000000000" pitchFamily="2" charset="0"/>
          </a:endParaRPr>
        </a:p>
      </dgm:t>
    </dgm:pt>
    <dgm:pt modelId="{343F2AF3-CD6D-43F9-9493-B2C1D0FEDA48}" type="sibTrans" cxnId="{E29BECCF-4CD0-4C8B-B367-68F288F0752A}">
      <dgm:prSet/>
      <dgm:spPr/>
      <dgm:t>
        <a:bodyPr/>
        <a:lstStyle/>
        <a:p>
          <a:endParaRPr lang="en-CA" sz="1200">
            <a:latin typeface="Montserrat" panose="00000500000000000000" pitchFamily="2" charset="0"/>
          </a:endParaRPr>
        </a:p>
      </dgm:t>
    </dgm:pt>
    <dgm:pt modelId="{D3F0A6D6-0FA2-45F8-AF4D-E995798E6A73}">
      <dgm:prSet custT="1"/>
      <dgm:spPr/>
      <dgm:t>
        <a:bodyPr/>
        <a:lstStyle/>
        <a:p>
          <a:r>
            <a:rPr lang="en-US" sz="1200" dirty="0">
              <a:latin typeface="Montserrat" panose="00000500000000000000" pitchFamily="2" charset="0"/>
            </a:rPr>
            <a:t>Cloud Security Architecture Mapping</a:t>
          </a:r>
          <a:endParaRPr lang="en-CA" sz="1200" dirty="0">
            <a:latin typeface="Montserrat" panose="00000500000000000000" pitchFamily="2" charset="0"/>
          </a:endParaRPr>
        </a:p>
      </dgm:t>
    </dgm:pt>
    <dgm:pt modelId="{1FF7585F-8592-41B5-8A81-C0360E064060}" type="parTrans" cxnId="{9B56F1FF-DF04-4335-BFFE-EC7653E4EA87}">
      <dgm:prSet/>
      <dgm:spPr/>
      <dgm:t>
        <a:bodyPr/>
        <a:lstStyle/>
        <a:p>
          <a:endParaRPr lang="en-CA" sz="1200">
            <a:latin typeface="Montserrat" panose="00000500000000000000" pitchFamily="2" charset="0"/>
          </a:endParaRPr>
        </a:p>
      </dgm:t>
    </dgm:pt>
    <dgm:pt modelId="{5F0499E6-A836-4741-8AD6-C1E85B597A6F}" type="sibTrans" cxnId="{9B56F1FF-DF04-4335-BFFE-EC7653E4EA87}">
      <dgm:prSet/>
      <dgm:spPr/>
      <dgm:t>
        <a:bodyPr/>
        <a:lstStyle/>
        <a:p>
          <a:endParaRPr lang="en-CA" sz="1200">
            <a:latin typeface="Montserrat" panose="00000500000000000000" pitchFamily="2" charset="0"/>
          </a:endParaRPr>
        </a:p>
      </dgm:t>
    </dgm:pt>
    <dgm:pt modelId="{9F474F36-DA79-054F-BBFD-666192C13D50}" type="pres">
      <dgm:prSet presAssocID="{FC53A58F-395B-E34E-974F-C212E9B9E745}" presName="Name0" presStyleCnt="0">
        <dgm:presLayoutVars>
          <dgm:dir/>
          <dgm:resizeHandles val="exact"/>
        </dgm:presLayoutVars>
      </dgm:prSet>
      <dgm:spPr/>
    </dgm:pt>
    <dgm:pt modelId="{F66021E2-87C1-414D-A414-56A2AAE44F47}" type="pres">
      <dgm:prSet presAssocID="{71621DFA-AD3E-CC48-A3D1-088566281118}" presName="parTxOnly" presStyleLbl="node1" presStyleIdx="0" presStyleCnt="4">
        <dgm:presLayoutVars>
          <dgm:bulletEnabled val="1"/>
        </dgm:presLayoutVars>
      </dgm:prSet>
      <dgm:spPr/>
    </dgm:pt>
    <dgm:pt modelId="{847D648B-91A5-F24B-A7E9-1B0D1BDDB165}" type="pres">
      <dgm:prSet presAssocID="{864DB94F-04A8-1846-AFB3-43417D234F21}" presName="parSpace" presStyleCnt="0"/>
      <dgm:spPr/>
    </dgm:pt>
    <dgm:pt modelId="{BE840A39-1306-4AEF-ADCD-28099CAE7BE1}" type="pres">
      <dgm:prSet presAssocID="{1D29978D-6375-461D-AFDD-E12FF6B400FF}" presName="parTxOnly" presStyleLbl="node1" presStyleIdx="1" presStyleCnt="4">
        <dgm:presLayoutVars>
          <dgm:bulletEnabled val="1"/>
        </dgm:presLayoutVars>
      </dgm:prSet>
      <dgm:spPr/>
    </dgm:pt>
    <dgm:pt modelId="{9ECB9DCA-17FA-42DF-9A2F-9DB82C0EE3D0}" type="pres">
      <dgm:prSet presAssocID="{343F2AF3-CD6D-43F9-9493-B2C1D0FEDA48}" presName="parSpace" presStyleCnt="0"/>
      <dgm:spPr/>
    </dgm:pt>
    <dgm:pt modelId="{A8612D2A-892A-4F89-A395-9A98FAF04D82}" type="pres">
      <dgm:prSet presAssocID="{D3F0A6D6-0FA2-45F8-AF4D-E995798E6A73}" presName="parTxOnly" presStyleLbl="node1" presStyleIdx="2" presStyleCnt="4">
        <dgm:presLayoutVars>
          <dgm:bulletEnabled val="1"/>
        </dgm:presLayoutVars>
      </dgm:prSet>
      <dgm:spPr/>
    </dgm:pt>
    <dgm:pt modelId="{29175B23-9301-4638-A3F5-836D9EBFA5B8}" type="pres">
      <dgm:prSet presAssocID="{5F0499E6-A836-4741-8AD6-C1E85B597A6F}" presName="parSpace" presStyleCnt="0"/>
      <dgm:spPr/>
    </dgm:pt>
    <dgm:pt modelId="{3DB7A99E-41BC-AC47-994C-7774AEF62FE1}" type="pres">
      <dgm:prSet presAssocID="{7056D383-411B-7148-8C11-DEBBCFD10AE9}" presName="parTxOnly" presStyleLbl="node1" presStyleIdx="3" presStyleCnt="4">
        <dgm:presLayoutVars>
          <dgm:bulletEnabled val="1"/>
        </dgm:presLayoutVars>
      </dgm:prSet>
      <dgm:spPr/>
    </dgm:pt>
  </dgm:ptLst>
  <dgm:cxnLst>
    <dgm:cxn modelId="{DB280919-C679-5349-A63E-298813BEF1C0}" srcId="{FC53A58F-395B-E34E-974F-C212E9B9E745}" destId="{7056D383-411B-7148-8C11-DEBBCFD10AE9}" srcOrd="3" destOrd="0" parTransId="{D1165063-84DD-F249-B58B-B618D7B2D8D6}" sibTransId="{A5AF815B-3CF0-6E42-8D38-9ADD345D7F12}"/>
    <dgm:cxn modelId="{14FA4C2A-7E59-41C0-944A-B3F495779FE3}" type="presOf" srcId="{71621DFA-AD3E-CC48-A3D1-088566281118}" destId="{F66021E2-87C1-414D-A414-56A2AAE44F47}" srcOrd="0" destOrd="0" presId="urn:microsoft.com/office/officeart/2005/8/layout/hChevron3"/>
    <dgm:cxn modelId="{00A46D62-97D5-AA4F-9AB8-C84F71CDFFEE}" srcId="{FC53A58F-395B-E34E-974F-C212E9B9E745}" destId="{71621DFA-AD3E-CC48-A3D1-088566281118}" srcOrd="0" destOrd="0" parTransId="{CB671421-7FE8-4F41-9B3C-CC2253A545B3}" sibTransId="{864DB94F-04A8-1846-AFB3-43417D234F21}"/>
    <dgm:cxn modelId="{4C3E2C7F-1D2E-4655-A78A-27F207E64FF6}" type="presOf" srcId="{FC53A58F-395B-E34E-974F-C212E9B9E745}" destId="{9F474F36-DA79-054F-BBFD-666192C13D50}" srcOrd="0" destOrd="0" presId="urn:microsoft.com/office/officeart/2005/8/layout/hChevron3"/>
    <dgm:cxn modelId="{5185D2AA-7298-4CFD-B9B1-4BC438C9C953}" type="presOf" srcId="{7056D383-411B-7148-8C11-DEBBCFD10AE9}" destId="{3DB7A99E-41BC-AC47-994C-7774AEF62FE1}" srcOrd="0" destOrd="0" presId="urn:microsoft.com/office/officeart/2005/8/layout/hChevron3"/>
    <dgm:cxn modelId="{95C4CAC5-B88A-453B-8D70-13CAC2C88719}" type="presOf" srcId="{D3F0A6D6-0FA2-45F8-AF4D-E995798E6A73}" destId="{A8612D2A-892A-4F89-A395-9A98FAF04D82}" srcOrd="0" destOrd="0" presId="urn:microsoft.com/office/officeart/2005/8/layout/hChevron3"/>
    <dgm:cxn modelId="{E29BECCF-4CD0-4C8B-B367-68F288F0752A}" srcId="{FC53A58F-395B-E34E-974F-C212E9B9E745}" destId="{1D29978D-6375-461D-AFDD-E12FF6B400FF}" srcOrd="1" destOrd="0" parTransId="{27AF93DC-62EF-490F-BF95-BE2CE58191FD}" sibTransId="{343F2AF3-CD6D-43F9-9493-B2C1D0FEDA48}"/>
    <dgm:cxn modelId="{4DE26DF6-AF32-4823-85A2-912511404D97}" type="presOf" srcId="{1D29978D-6375-461D-AFDD-E12FF6B400FF}" destId="{BE840A39-1306-4AEF-ADCD-28099CAE7BE1}" srcOrd="0" destOrd="0" presId="urn:microsoft.com/office/officeart/2005/8/layout/hChevron3"/>
    <dgm:cxn modelId="{9B56F1FF-DF04-4335-BFFE-EC7653E4EA87}" srcId="{FC53A58F-395B-E34E-974F-C212E9B9E745}" destId="{D3F0A6D6-0FA2-45F8-AF4D-E995798E6A73}" srcOrd="2" destOrd="0" parTransId="{1FF7585F-8592-41B5-8A81-C0360E064060}" sibTransId="{5F0499E6-A836-4741-8AD6-C1E85B597A6F}"/>
    <dgm:cxn modelId="{1AE3423E-4818-46D4-B01E-377CB3D326C5}" type="presParOf" srcId="{9F474F36-DA79-054F-BBFD-666192C13D50}" destId="{F66021E2-87C1-414D-A414-56A2AAE44F47}" srcOrd="0" destOrd="0" presId="urn:microsoft.com/office/officeart/2005/8/layout/hChevron3"/>
    <dgm:cxn modelId="{CD45549B-2335-4131-8FE7-D21E988D38B2}" type="presParOf" srcId="{9F474F36-DA79-054F-BBFD-666192C13D50}" destId="{847D648B-91A5-F24B-A7E9-1B0D1BDDB165}" srcOrd="1" destOrd="0" presId="urn:microsoft.com/office/officeart/2005/8/layout/hChevron3"/>
    <dgm:cxn modelId="{24118234-8513-478E-A60D-5E0BB83B8B73}" type="presParOf" srcId="{9F474F36-DA79-054F-BBFD-666192C13D50}" destId="{BE840A39-1306-4AEF-ADCD-28099CAE7BE1}" srcOrd="2" destOrd="0" presId="urn:microsoft.com/office/officeart/2005/8/layout/hChevron3"/>
    <dgm:cxn modelId="{0ADC04EB-47DA-4917-8F5F-2660F595DEE6}" type="presParOf" srcId="{9F474F36-DA79-054F-BBFD-666192C13D50}" destId="{9ECB9DCA-17FA-42DF-9A2F-9DB82C0EE3D0}" srcOrd="3" destOrd="0" presId="urn:microsoft.com/office/officeart/2005/8/layout/hChevron3"/>
    <dgm:cxn modelId="{9B24C2AE-E529-474F-A208-4D2CED6A6E57}" type="presParOf" srcId="{9F474F36-DA79-054F-BBFD-666192C13D50}" destId="{A8612D2A-892A-4F89-A395-9A98FAF04D82}" srcOrd="4" destOrd="0" presId="urn:microsoft.com/office/officeart/2005/8/layout/hChevron3"/>
    <dgm:cxn modelId="{D6DA4E03-2184-4397-BD3A-8022B4BEF974}" type="presParOf" srcId="{9F474F36-DA79-054F-BBFD-666192C13D50}" destId="{29175B23-9301-4638-A3F5-836D9EBFA5B8}" srcOrd="5" destOrd="0" presId="urn:microsoft.com/office/officeart/2005/8/layout/hChevron3"/>
    <dgm:cxn modelId="{0E64C360-D841-4C8A-84C9-D785DD990BD7}" type="presParOf" srcId="{9F474F36-DA79-054F-BBFD-666192C13D50}" destId="{3DB7A99E-41BC-AC47-994C-7774AEF62FE1}" srcOrd="6" destOrd="0" presId="urn:microsoft.com/office/officeart/2005/8/layout/hChevron3"/>
  </dgm:cxnLst>
  <dgm:bg/>
  <dgm:whole/>
  <dgm:extLst>
    <a:ext uri="http://schemas.microsoft.com/office/drawing/2008/diagram">
      <dsp:dataModelExt xmlns:dsp="http://schemas.microsoft.com/office/drawing/2008/diagram" relId="rId4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021E2-87C1-414D-A414-56A2AAE44F47}">
      <dsp:nvSpPr>
        <dsp:cNvPr id="0" name=""/>
        <dsp:cNvSpPr/>
      </dsp:nvSpPr>
      <dsp:spPr>
        <a:xfrm>
          <a:off x="2533" y="0"/>
          <a:ext cx="2541613" cy="1016192"/>
        </a:xfrm>
        <a:prstGeom prst="homePlat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Cloud Security Alignment Analysis</a:t>
          </a:r>
        </a:p>
      </dsp:txBody>
      <dsp:txXfrm>
        <a:off x="2533" y="0"/>
        <a:ext cx="2287565" cy="1016192"/>
      </dsp:txXfrm>
    </dsp:sp>
    <dsp:sp modelId="{BE840A39-1306-4AEF-ADCD-28099CAE7BE1}">
      <dsp:nvSpPr>
        <dsp:cNvPr id="0" name=""/>
        <dsp:cNvSpPr/>
      </dsp:nvSpPr>
      <dsp:spPr>
        <a:xfrm>
          <a:off x="2035823" y="0"/>
          <a:ext cx="2541613" cy="1016192"/>
        </a:xfrm>
        <a:prstGeom prst="chevron">
          <a:avLst/>
        </a:prstGeom>
        <a:solidFill>
          <a:schemeClr val="accent1">
            <a:shade val="80000"/>
            <a:hueOff val="178306"/>
            <a:satOff val="-9891"/>
            <a:lumOff val="105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CA" sz="1200" kern="1200" dirty="0">
              <a:latin typeface="Montserrat" panose="00000500000000000000" pitchFamily="2" charset="0"/>
            </a:rPr>
            <a:t>Business-Critical Workload Analysis</a:t>
          </a:r>
        </a:p>
      </dsp:txBody>
      <dsp:txXfrm>
        <a:off x="2543919" y="0"/>
        <a:ext cx="1525421" cy="1016192"/>
      </dsp:txXfrm>
    </dsp:sp>
    <dsp:sp modelId="{A8612D2A-892A-4F89-A395-9A98FAF04D82}">
      <dsp:nvSpPr>
        <dsp:cNvPr id="0" name=""/>
        <dsp:cNvSpPr/>
      </dsp:nvSpPr>
      <dsp:spPr>
        <a:xfrm>
          <a:off x="4069114" y="0"/>
          <a:ext cx="2541613" cy="1016192"/>
        </a:xfrm>
        <a:prstGeom prst="chevron">
          <a:avLst/>
        </a:prstGeom>
        <a:solidFill>
          <a:schemeClr val="accent1">
            <a:shade val="80000"/>
            <a:hueOff val="356612"/>
            <a:satOff val="-19782"/>
            <a:lumOff val="211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Cloud Security Architecture Mapping</a:t>
          </a:r>
          <a:endParaRPr lang="en-CA" sz="1200" kern="1200" dirty="0">
            <a:latin typeface="Montserrat" panose="00000500000000000000" pitchFamily="2" charset="0"/>
          </a:endParaRPr>
        </a:p>
      </dsp:txBody>
      <dsp:txXfrm>
        <a:off x="4577210" y="0"/>
        <a:ext cx="1525421" cy="1016192"/>
      </dsp:txXfrm>
    </dsp:sp>
    <dsp:sp modelId="{3DB7A99E-41BC-AC47-994C-7774AEF62FE1}">
      <dsp:nvSpPr>
        <dsp:cNvPr id="0" name=""/>
        <dsp:cNvSpPr/>
      </dsp:nvSpPr>
      <dsp:spPr>
        <a:xfrm>
          <a:off x="6102404" y="0"/>
          <a:ext cx="2541613" cy="1016192"/>
        </a:xfrm>
        <a:prstGeom prst="chevron">
          <a:avLst/>
        </a:prstGeom>
        <a:solidFill>
          <a:schemeClr val="accent1">
            <a:shade val="80000"/>
            <a:hueOff val="534918"/>
            <a:satOff val="-29673"/>
            <a:lumOff val="31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Cloud Security Strategy Planning</a:t>
          </a:r>
        </a:p>
      </dsp:txBody>
      <dsp:txXfrm>
        <a:off x="6610500" y="0"/>
        <a:ext cx="1525421" cy="1016192"/>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4BFADC-759D-9A4E-9A09-AD89F1BCC0AE}"/>
              </a:ext>
            </a:extLst>
          </p:cNvPr>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D62EC22-1B51-694A-94D5-D4CB2538FD12}"/>
              </a:ext>
            </a:extLst>
          </p:cNvPr>
          <p:cNvSpPr>
            <a:spLocks noGrp="1"/>
          </p:cNvSpPr>
          <p:nvPr>
            <p:ph type="dt" sz="quarter" idx="1"/>
          </p:nvPr>
        </p:nvSpPr>
        <p:spPr>
          <a:xfrm>
            <a:off x="6405715" y="0"/>
            <a:ext cx="4900956" cy="1007464"/>
          </a:xfrm>
          <a:prstGeom prst="rect">
            <a:avLst/>
          </a:prstGeom>
        </p:spPr>
        <p:txBody>
          <a:bodyPr vert="horz" lIns="91440" tIns="45720" rIns="91440" bIns="45720" rtlCol="0"/>
          <a:lstStyle>
            <a:lvl1pPr algn="r">
              <a:defRPr sz="1200"/>
            </a:lvl1pPr>
          </a:lstStyle>
          <a:p>
            <a:fld id="{3421FBE2-D7AF-034E-A3E8-B3AFB8825F2F}" type="datetimeFigureOut">
              <a:rPr lang="en-US" smtClean="0"/>
              <a:t>7/12/2021</a:t>
            </a:fld>
            <a:endParaRPr lang="en-US" dirty="0"/>
          </a:p>
        </p:txBody>
      </p:sp>
      <p:sp>
        <p:nvSpPr>
          <p:cNvPr id="4" name="Footer Placeholder 3">
            <a:extLst>
              <a:ext uri="{FF2B5EF4-FFF2-40B4-BE49-F238E27FC236}">
                <a16:creationId xmlns:a16="http://schemas.microsoft.com/office/drawing/2014/main" id="{2202C9E9-64FF-014C-96CA-5B97C999C1FF}"/>
              </a:ext>
            </a:extLst>
          </p:cNvPr>
          <p:cNvSpPr>
            <a:spLocks noGrp="1"/>
          </p:cNvSpPr>
          <p:nvPr>
            <p:ph type="ftr" sz="quarter" idx="2"/>
          </p:nvPr>
        </p:nvSpPr>
        <p:spPr>
          <a:xfrm>
            <a:off x="0" y="19096639"/>
            <a:ext cx="4900956" cy="1007462"/>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E38FAC2-6080-3440-A5EF-CDB292825895}"/>
              </a:ext>
            </a:extLst>
          </p:cNvPr>
          <p:cNvSpPr>
            <a:spLocks noGrp="1"/>
          </p:cNvSpPr>
          <p:nvPr>
            <p:ph type="sldNum" sz="quarter" idx="3"/>
          </p:nvPr>
        </p:nvSpPr>
        <p:spPr>
          <a:xfrm>
            <a:off x="6405715" y="19096639"/>
            <a:ext cx="4900956" cy="1007462"/>
          </a:xfrm>
          <a:prstGeom prst="rect">
            <a:avLst/>
          </a:prstGeom>
        </p:spPr>
        <p:txBody>
          <a:bodyPr vert="horz" lIns="91440" tIns="45720" rIns="91440" bIns="45720" rtlCol="0" anchor="b"/>
          <a:lstStyle>
            <a:lvl1pPr algn="r">
              <a:defRPr sz="1200"/>
            </a:lvl1pPr>
          </a:lstStyle>
          <a:p>
            <a:fld id="{A0D59A62-6DDC-664C-B490-E4412C3B9B65}" type="slidenum">
              <a:rPr lang="en-US" smtClean="0"/>
              <a:t>‹#›</a:t>
            </a:fld>
            <a:endParaRPr lang="en-US" dirty="0"/>
          </a:p>
        </p:txBody>
      </p:sp>
    </p:spTree>
    <p:extLst>
      <p:ext uri="{BB962C8B-B14F-4D97-AF65-F5344CB8AC3E}">
        <p14:creationId xmlns:p14="http://schemas.microsoft.com/office/powerpoint/2010/main" val="1233492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b="0" i="0">
                <a:latin typeface="Roboto Condensed Light" panose="02000000000000000000" pitchFamily="2" charset="0"/>
              </a:defRPr>
            </a:lvl1pPr>
          </a:lstStyle>
          <a:p>
            <a:endParaRPr lang="en-US" dirty="0"/>
          </a:p>
        </p:txBody>
      </p:sp>
      <p:sp>
        <p:nvSpPr>
          <p:cNvPr id="3" name="Date Placeholder 2"/>
          <p:cNvSpPr>
            <a:spLocks noGrp="1"/>
          </p:cNvSpPr>
          <p:nvPr>
            <p:ph type="dt" idx="1"/>
          </p:nvPr>
        </p:nvSpPr>
        <p:spPr>
          <a:xfrm>
            <a:off x="6405715" y="0"/>
            <a:ext cx="4900956" cy="1007464"/>
          </a:xfrm>
          <a:prstGeom prst="rect">
            <a:avLst/>
          </a:prstGeom>
        </p:spPr>
        <p:txBody>
          <a:bodyPr vert="horz" lIns="91440" tIns="45720" rIns="91440" bIns="45720" rtlCol="0"/>
          <a:lstStyle>
            <a:lvl1pPr algn="r">
              <a:defRPr sz="1200" b="0" i="0">
                <a:latin typeface="Roboto Condensed Light" panose="02000000000000000000" pitchFamily="2" charset="0"/>
              </a:defRPr>
            </a:lvl1pPr>
          </a:lstStyle>
          <a:p>
            <a:fld id="{F0A9609A-B772-C646-9832-EF91D164CC90}" type="datetimeFigureOut">
              <a:rPr lang="en-US" smtClean="0"/>
              <a:pPr/>
              <a:t>7/12/2021</a:t>
            </a:fld>
            <a:endParaRPr lang="en-US" dirty="0"/>
          </a:p>
        </p:txBody>
      </p:sp>
      <p:sp>
        <p:nvSpPr>
          <p:cNvPr id="4" name="Slide Image Placeholder 3"/>
          <p:cNvSpPr>
            <a:spLocks noGrp="1" noRot="1" noChangeAspect="1"/>
          </p:cNvSpPr>
          <p:nvPr>
            <p:ph type="sldImg" idx="2"/>
          </p:nvPr>
        </p:nvSpPr>
        <p:spPr>
          <a:xfrm>
            <a:off x="-374650" y="2514600"/>
            <a:ext cx="12058650" cy="678338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130578" y="9673900"/>
            <a:ext cx="9048194" cy="79186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9096639"/>
            <a:ext cx="4900956" cy="1007462"/>
          </a:xfrm>
          <a:prstGeom prst="rect">
            <a:avLst/>
          </a:prstGeom>
        </p:spPr>
        <p:txBody>
          <a:bodyPr vert="horz" lIns="91440" tIns="45720" rIns="91440" bIns="45720" rtlCol="0" anchor="b"/>
          <a:lstStyle>
            <a:lvl1pPr algn="l">
              <a:defRPr sz="1200" b="0" i="0">
                <a:latin typeface="Roboto Condensed Light" panose="02000000000000000000" pitchFamily="2" charset="0"/>
              </a:defRPr>
            </a:lvl1pPr>
          </a:lstStyle>
          <a:p>
            <a:endParaRPr lang="en-US" dirty="0"/>
          </a:p>
        </p:txBody>
      </p:sp>
      <p:sp>
        <p:nvSpPr>
          <p:cNvPr id="7" name="Slide Number Placeholder 6"/>
          <p:cNvSpPr>
            <a:spLocks noGrp="1"/>
          </p:cNvSpPr>
          <p:nvPr>
            <p:ph type="sldNum" sz="quarter" idx="5"/>
          </p:nvPr>
        </p:nvSpPr>
        <p:spPr>
          <a:xfrm>
            <a:off x="6405715" y="19096639"/>
            <a:ext cx="4900956" cy="1007462"/>
          </a:xfrm>
          <a:prstGeom prst="rect">
            <a:avLst/>
          </a:prstGeom>
        </p:spPr>
        <p:txBody>
          <a:bodyPr vert="horz" lIns="91440" tIns="45720" rIns="91440" bIns="45720" rtlCol="0" anchor="b"/>
          <a:lstStyle>
            <a:lvl1pPr algn="r">
              <a:defRPr sz="1200" b="0" i="0">
                <a:latin typeface="Roboto Condensed Light" panose="02000000000000000000" pitchFamily="2" charset="0"/>
              </a:defRPr>
            </a:lvl1pPr>
          </a:lstStyle>
          <a:p>
            <a:fld id="{06B0FC7D-8687-9A40-9CA8-0B2F00AB98E3}" type="slidenum">
              <a:rPr lang="en-US" smtClean="0"/>
              <a:pPr/>
              <a:t>‹#›</a:t>
            </a:fld>
            <a:endParaRPr lang="en-US" dirty="0"/>
          </a:p>
        </p:txBody>
      </p:sp>
    </p:spTree>
    <p:extLst>
      <p:ext uri="{BB962C8B-B14F-4D97-AF65-F5344CB8AC3E}">
        <p14:creationId xmlns:p14="http://schemas.microsoft.com/office/powerpoint/2010/main" val="231655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Condensed Light" panose="02000000000000000000" pitchFamily="2" charset="0"/>
        <a:ea typeface="+mn-ea"/>
        <a:cs typeface="+mn-cs"/>
      </a:defRPr>
    </a:lvl1pPr>
    <a:lvl2pPr marL="457200" algn="l" defTabSz="914400" rtl="0" eaLnBrk="1" latinLnBrk="0" hangingPunct="1">
      <a:defRPr sz="1200" b="0" i="0" kern="1200">
        <a:solidFill>
          <a:schemeClr val="tx1"/>
        </a:solidFill>
        <a:latin typeface="Roboto Condensed Light" panose="02000000000000000000" pitchFamily="2" charset="0"/>
        <a:ea typeface="+mn-ea"/>
        <a:cs typeface="+mn-cs"/>
      </a:defRPr>
    </a:lvl2pPr>
    <a:lvl3pPr marL="914400" algn="l" defTabSz="914400" rtl="0" eaLnBrk="1" latinLnBrk="0" hangingPunct="1">
      <a:defRPr sz="1200" b="0" i="0" kern="1200">
        <a:solidFill>
          <a:schemeClr val="tx1"/>
        </a:solidFill>
        <a:latin typeface="Roboto Condensed Light" panose="02000000000000000000" pitchFamily="2" charset="0"/>
        <a:ea typeface="+mn-ea"/>
        <a:cs typeface="+mn-cs"/>
      </a:defRPr>
    </a:lvl3pPr>
    <a:lvl4pPr marL="1371600" algn="l" defTabSz="914400" rtl="0" eaLnBrk="1" latinLnBrk="0" hangingPunct="1">
      <a:defRPr sz="1200" b="0" i="0" kern="1200">
        <a:solidFill>
          <a:schemeClr val="tx1"/>
        </a:solidFill>
        <a:latin typeface="Roboto Condensed Light" panose="02000000000000000000" pitchFamily="2" charset="0"/>
        <a:ea typeface="+mn-ea"/>
        <a:cs typeface="+mn-cs"/>
      </a:defRPr>
    </a:lvl4pPr>
    <a:lvl5pPr marL="1828800" algn="l" defTabSz="914400" rtl="0" eaLnBrk="1" latinLnBrk="0" hangingPunct="1">
      <a:defRPr sz="1200" b="0" i="0" kern="1200">
        <a:solidFill>
          <a:schemeClr val="tx1"/>
        </a:solidFill>
        <a:latin typeface="Roboto Condensed Light"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2</a:t>
            </a:fld>
            <a:endParaRPr lang="en-US" dirty="0"/>
          </a:p>
        </p:txBody>
      </p:sp>
    </p:spTree>
    <p:extLst>
      <p:ext uri="{BB962C8B-B14F-4D97-AF65-F5344CB8AC3E}">
        <p14:creationId xmlns:p14="http://schemas.microsoft.com/office/powerpoint/2010/main" val="3776771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20</a:t>
            </a:fld>
            <a:endParaRPr lang="en-US" dirty="0"/>
          </a:p>
        </p:txBody>
      </p:sp>
    </p:spTree>
    <p:extLst>
      <p:ext uri="{BB962C8B-B14F-4D97-AF65-F5344CB8AC3E}">
        <p14:creationId xmlns:p14="http://schemas.microsoft.com/office/powerpoint/2010/main" val="1938542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3</a:t>
            </a:fld>
            <a:endParaRPr lang="en-US" dirty="0"/>
          </a:p>
        </p:txBody>
      </p:sp>
    </p:spTree>
    <p:extLst>
      <p:ext uri="{BB962C8B-B14F-4D97-AF65-F5344CB8AC3E}">
        <p14:creationId xmlns:p14="http://schemas.microsoft.com/office/powerpoint/2010/main" val="1702244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95065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10</a:t>
            </a:fld>
            <a:endParaRPr lang="en-US" dirty="0"/>
          </a:p>
        </p:txBody>
      </p:sp>
    </p:spTree>
    <p:extLst>
      <p:ext uri="{BB962C8B-B14F-4D97-AF65-F5344CB8AC3E}">
        <p14:creationId xmlns:p14="http://schemas.microsoft.com/office/powerpoint/2010/main" val="2907799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11</a:t>
            </a:fld>
            <a:endParaRPr lang="en-US" dirty="0"/>
          </a:p>
        </p:txBody>
      </p:sp>
    </p:spTree>
    <p:extLst>
      <p:ext uri="{BB962C8B-B14F-4D97-AF65-F5344CB8AC3E}">
        <p14:creationId xmlns:p14="http://schemas.microsoft.com/office/powerpoint/2010/main" val="870550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12</a:t>
            </a:fld>
            <a:endParaRPr lang="en-US" dirty="0"/>
          </a:p>
        </p:txBody>
      </p:sp>
    </p:spTree>
    <p:extLst>
      <p:ext uri="{BB962C8B-B14F-4D97-AF65-F5344CB8AC3E}">
        <p14:creationId xmlns:p14="http://schemas.microsoft.com/office/powerpoint/2010/main" val="3018289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13</a:t>
            </a:fld>
            <a:endParaRPr lang="en-US" dirty="0"/>
          </a:p>
        </p:txBody>
      </p:sp>
    </p:spTree>
    <p:extLst>
      <p:ext uri="{BB962C8B-B14F-4D97-AF65-F5344CB8AC3E}">
        <p14:creationId xmlns:p14="http://schemas.microsoft.com/office/powerpoint/2010/main" val="196062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5F1ACBD-245E-4A24-AC78-063168A88622}" type="slidenum">
              <a:rPr lang="en-US" smtClean="0"/>
              <a:t>14</a:t>
            </a:fld>
            <a:endParaRPr lang="en-US" dirty="0"/>
          </a:p>
        </p:txBody>
      </p:sp>
    </p:spTree>
    <p:extLst>
      <p:ext uri="{BB962C8B-B14F-4D97-AF65-F5344CB8AC3E}">
        <p14:creationId xmlns:p14="http://schemas.microsoft.com/office/powerpoint/2010/main" val="31853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5F1ACBD-245E-4A24-AC78-063168A88622}" type="slidenum">
              <a:rPr lang="en-US" smtClean="0"/>
              <a:t>15</a:t>
            </a:fld>
            <a:endParaRPr lang="en-US" dirty="0"/>
          </a:p>
        </p:txBody>
      </p:sp>
    </p:spTree>
    <p:extLst>
      <p:ext uri="{BB962C8B-B14F-4D97-AF65-F5344CB8AC3E}">
        <p14:creationId xmlns:p14="http://schemas.microsoft.com/office/powerpoint/2010/main" val="318531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www.accenture.com/SiteCollectionDocuments/PDF/OutlookPDF_AgileOrganization_02" TargetMode="External"/><Relationship Id="rId2" Type="http://schemas.openxmlformats.org/officeDocument/2006/relationships/hyperlink" Target="http://www.forbes.com/sites/joshbersin/2013/05/06/time-to-scrap-performance-" TargetMode="External"/><Relationship Id="rId1" Type="http://schemas.openxmlformats.org/officeDocument/2006/relationships/slideMaster" Target="../slideMasters/slideMaster4.xml"/><Relationship Id="rId6" Type="http://schemas.openxmlformats.org/officeDocument/2006/relationships/hyperlink" Target="http://ryanestis.com/adobe-interview/" TargetMode="External"/><Relationship Id="rId5" Type="http://schemas.openxmlformats.org/officeDocument/2006/relationships/hyperlink" Target="http://www.forbes.com/sites/stevedenning/2012/04/17/" TargetMode="External"/><Relationship Id="rId4" Type="http://schemas.openxmlformats.org/officeDocument/2006/relationships/hyperlink" Target="http://www.huffingtonpost.com/samuel-culbert/performance-"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Dark-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16A2AD60-FBF7-0141-B754-298F96552E57}"/>
              </a:ext>
            </a:extLst>
          </p:cNvPr>
          <p:cNvSpPr>
            <a:spLocks noGrp="1"/>
          </p:cNvSpPr>
          <p:nvPr>
            <p:ph type="body" sz="quarter" idx="10" hasCustomPrompt="1"/>
          </p:nvPr>
        </p:nvSpPr>
        <p:spPr>
          <a:xfrm>
            <a:off x="650874" y="1079498"/>
            <a:ext cx="7385845" cy="1306512"/>
          </a:xfrm>
          <a:prstGeom prst="rect">
            <a:avLst/>
          </a:prstGeom>
        </p:spPr>
        <p:txBody>
          <a:bodyPr/>
          <a:lstStyle>
            <a:lvl1pPr>
              <a:lnSpc>
                <a:spcPct val="90000"/>
              </a:lnSpc>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Observe the Evolution of Quantum Capacity</a:t>
            </a:r>
          </a:p>
        </p:txBody>
      </p:sp>
      <p:sp>
        <p:nvSpPr>
          <p:cNvPr id="5" name="Text Placeholder 12">
            <a:extLst>
              <a:ext uri="{FF2B5EF4-FFF2-40B4-BE49-F238E27FC236}">
                <a16:creationId xmlns:a16="http://schemas.microsoft.com/office/drawing/2014/main" id="{D542F2B6-E12F-5946-A4F4-9662A10E44B8}"/>
              </a:ext>
            </a:extLst>
          </p:cNvPr>
          <p:cNvSpPr>
            <a:spLocks noGrp="1"/>
          </p:cNvSpPr>
          <p:nvPr>
            <p:ph type="body" sz="quarter" idx="11" hasCustomPrompt="1"/>
          </p:nvPr>
        </p:nvSpPr>
        <p:spPr>
          <a:xfrm>
            <a:off x="650875" y="2482056"/>
            <a:ext cx="5703626" cy="1893887"/>
          </a:xfrm>
          <a:prstGeom prst="rect">
            <a:avLst/>
          </a:prstGeom>
        </p:spPr>
        <p:txBody>
          <a:bodyPr/>
          <a:lstStyle>
            <a:lvl1pPr>
              <a:lnSpc>
                <a:spcPct val="100000"/>
              </a:lnSpc>
              <a:defRPr sz="2400" b="0" i="0">
                <a:solidFill>
                  <a:schemeClr val="bg1"/>
                </a:solidFill>
                <a:latin typeface="Exo Ligh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seStudy-Text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44309"/>
            <a:ext cx="4239409" cy="1130188"/>
          </a:xfrm>
        </p:spPr>
        <p:txBody>
          <a:bodyPr>
            <a:noAutofit/>
          </a:bodyPr>
          <a:lstStyle>
            <a:lvl1pPr>
              <a:lnSpc>
                <a:spcPct val="90000"/>
              </a:lnSpc>
              <a:defRPr b="0" i="0">
                <a:solidFill>
                  <a:srgbClr val="717171"/>
                </a:solidFill>
              </a:defRPr>
            </a:lvl1pPr>
          </a:lstStyle>
          <a:p>
            <a:r>
              <a:rPr lang="en-CA" spc="-85">
                <a:solidFill>
                  <a:srgbClr val="636363"/>
                </a:solidFill>
              </a:rPr>
              <a:t>Executive</a:t>
            </a:r>
            <a:r>
              <a:rPr lang="en-CA" spc="-188">
                <a:solidFill>
                  <a:srgbClr val="636363"/>
                </a:solidFill>
              </a:rPr>
              <a:t> </a:t>
            </a:r>
            <a:r>
              <a:rPr lang="en-CA" spc="-79">
                <a:solidFill>
                  <a:srgbClr val="636363"/>
                </a:solidFill>
              </a:rPr>
              <a:t>Brief  </a:t>
            </a:r>
            <a:r>
              <a:rPr lang="en-CA" spc="-61">
                <a:solidFill>
                  <a:srgbClr val="636363"/>
                </a:solidFill>
              </a:rPr>
              <a:t>Case</a:t>
            </a:r>
            <a:r>
              <a:rPr lang="en-CA" spc="-158">
                <a:solidFill>
                  <a:srgbClr val="636363"/>
                </a:solidFill>
              </a:rPr>
              <a:t> </a:t>
            </a:r>
            <a:r>
              <a:rPr lang="en-CA" spc="-79">
                <a:solidFill>
                  <a:srgbClr val="636363"/>
                </a:solidFill>
              </a:rPr>
              <a:t>Study</a:t>
            </a:r>
            <a:endParaRPr lang="en-US"/>
          </a:p>
        </p:txBody>
      </p:sp>
      <p:sp>
        <p:nvSpPr>
          <p:cNvPr id="23" name="Text Placeholder 12">
            <a:extLst>
              <a:ext uri="{FF2B5EF4-FFF2-40B4-BE49-F238E27FC236}">
                <a16:creationId xmlns:a16="http://schemas.microsoft.com/office/drawing/2014/main" id="{29150395-533A-924C-B5E0-5EE9880D89B5}"/>
              </a:ext>
            </a:extLst>
          </p:cNvPr>
          <p:cNvSpPr>
            <a:spLocks noGrp="1"/>
          </p:cNvSpPr>
          <p:nvPr>
            <p:ph type="body" sz="quarter" idx="28"/>
          </p:nvPr>
        </p:nvSpPr>
        <p:spPr>
          <a:xfrm>
            <a:off x="5151718" y="925505"/>
            <a:ext cx="2597946" cy="381201"/>
          </a:xfrm>
          <a:prstGeom prst="rect">
            <a:avLst/>
          </a:prstGeom>
        </p:spPr>
        <p:txBody>
          <a:bodyPr lIns="0" tIns="0" rIns="0" bIns="0">
            <a:noAutofit/>
          </a:bodyPr>
          <a:lstStyle>
            <a:lvl1pPr marL="0" indent="0" algn="r">
              <a:lnSpc>
                <a:spcPct val="90000"/>
              </a:lnSpc>
              <a:buNone/>
              <a:defRPr sz="2000" b="0" i="0">
                <a:solidFill>
                  <a:srgbClr val="717272"/>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Text Placeholder 12">
            <a:extLst>
              <a:ext uri="{FF2B5EF4-FFF2-40B4-BE49-F238E27FC236}">
                <a16:creationId xmlns:a16="http://schemas.microsoft.com/office/drawing/2014/main" id="{3300E188-1864-0246-AEEF-0DA302745A09}"/>
              </a:ext>
            </a:extLst>
          </p:cNvPr>
          <p:cNvSpPr>
            <a:spLocks noGrp="1"/>
          </p:cNvSpPr>
          <p:nvPr>
            <p:ph type="body" sz="quarter" idx="15"/>
          </p:nvPr>
        </p:nvSpPr>
        <p:spPr>
          <a:xfrm>
            <a:off x="8260185" y="1124222"/>
            <a:ext cx="1381527"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5" name="Text Placeholder 12">
            <a:extLst>
              <a:ext uri="{FF2B5EF4-FFF2-40B4-BE49-F238E27FC236}">
                <a16:creationId xmlns:a16="http://schemas.microsoft.com/office/drawing/2014/main" id="{4042EDEF-8EFA-AA4F-9826-DC81E340633B}"/>
              </a:ext>
            </a:extLst>
          </p:cNvPr>
          <p:cNvSpPr>
            <a:spLocks noGrp="1"/>
          </p:cNvSpPr>
          <p:nvPr>
            <p:ph type="body" sz="quarter" idx="16" hasCustomPrompt="1"/>
          </p:nvPr>
        </p:nvSpPr>
        <p:spPr>
          <a:xfrm>
            <a:off x="8260186" y="977814"/>
            <a:ext cx="1372180"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32" name="Text Placeholder 12">
            <a:extLst>
              <a:ext uri="{FF2B5EF4-FFF2-40B4-BE49-F238E27FC236}">
                <a16:creationId xmlns:a16="http://schemas.microsoft.com/office/drawing/2014/main" id="{70B19ABB-4B00-E74B-89A8-C90E3AFF7591}"/>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3" name="Text Placeholder 12">
            <a:extLst>
              <a:ext uri="{FF2B5EF4-FFF2-40B4-BE49-F238E27FC236}">
                <a16:creationId xmlns:a16="http://schemas.microsoft.com/office/drawing/2014/main" id="{4481DEEF-1C68-3741-B514-B679F5DBB67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36" name="Text Placeholder 14">
            <a:extLst>
              <a:ext uri="{FF2B5EF4-FFF2-40B4-BE49-F238E27FC236}">
                <a16:creationId xmlns:a16="http://schemas.microsoft.com/office/drawing/2014/main" id="{92FE754F-3797-DD43-AF5E-29DB12099C03}"/>
              </a:ext>
            </a:extLst>
          </p:cNvPr>
          <p:cNvSpPr>
            <a:spLocks noGrp="1"/>
          </p:cNvSpPr>
          <p:nvPr>
            <p:ph type="body" sz="quarter" idx="31"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37" name="Text Placeholder 11">
            <a:extLst>
              <a:ext uri="{FF2B5EF4-FFF2-40B4-BE49-F238E27FC236}">
                <a16:creationId xmlns:a16="http://schemas.microsoft.com/office/drawing/2014/main" id="{80FAEFFE-1DAD-5547-BDCC-FC025A6BEEB1}"/>
              </a:ext>
            </a:extLst>
          </p:cNvPr>
          <p:cNvSpPr>
            <a:spLocks noGrp="1"/>
          </p:cNvSpPr>
          <p:nvPr>
            <p:ph type="body" sz="quarter" idx="11"/>
          </p:nvPr>
        </p:nvSpPr>
        <p:spPr>
          <a:xfrm>
            <a:off x="367657" y="1998139"/>
            <a:ext cx="4761556" cy="364061"/>
          </a:xfrm>
          <a:prstGeom prst="rect">
            <a:avLst/>
          </a:prstGeom>
        </p:spPr>
        <p:txBody>
          <a:bodyPr lIns="0" tIns="0" rIns="0" bIns="0">
            <a:noAutofit/>
          </a:bodyPr>
          <a:lstStyle>
            <a:lvl1pPr marL="0" indent="0">
              <a:lnSpc>
                <a:spcPct val="90000"/>
              </a:lnSpc>
              <a:buNone/>
              <a:defRPr sz="2000" b="1" i="0" spc="0">
                <a:solidFill>
                  <a:srgbClr val="717272"/>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Rectangle 37">
            <a:extLst>
              <a:ext uri="{FF2B5EF4-FFF2-40B4-BE49-F238E27FC236}">
                <a16:creationId xmlns:a16="http://schemas.microsoft.com/office/drawing/2014/main" id="{B584FF99-9DA9-0047-B0E1-4CADD3930676}"/>
              </a:ext>
            </a:extLst>
          </p:cNvPr>
          <p:cNvSpPr/>
          <p:nvPr userDrawn="1"/>
        </p:nvSpPr>
        <p:spPr>
          <a:xfrm>
            <a:off x="7032625" y="2124635"/>
            <a:ext cx="4860925"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dirty="0">
              <a:latin typeface="Roboto Condensed Light" panose="02000000000000000000" pitchFamily="2" charset="0"/>
            </a:endParaRPr>
          </a:p>
        </p:txBody>
      </p:sp>
      <p:sp>
        <p:nvSpPr>
          <p:cNvPr id="39" name="Text Placeholder 14">
            <a:extLst>
              <a:ext uri="{FF2B5EF4-FFF2-40B4-BE49-F238E27FC236}">
                <a16:creationId xmlns:a16="http://schemas.microsoft.com/office/drawing/2014/main" id="{258EAA78-7F51-8E4F-9E61-E2647A6F8767}"/>
              </a:ext>
            </a:extLst>
          </p:cNvPr>
          <p:cNvSpPr>
            <a:spLocks noGrp="1"/>
          </p:cNvSpPr>
          <p:nvPr>
            <p:ph type="body" sz="quarter" idx="19"/>
          </p:nvPr>
        </p:nvSpPr>
        <p:spPr>
          <a:xfrm>
            <a:off x="7580896" y="2505635"/>
            <a:ext cx="3764382" cy="466166"/>
          </a:xfrm>
          <a:prstGeom prst="rect">
            <a:avLst/>
          </a:prstGeom>
        </p:spPr>
        <p:txBody>
          <a:bodyPr lIns="0" tIns="0" rIns="0" bIns="0">
            <a:noAutofit/>
          </a:bodyPr>
          <a:lstStyle>
            <a:lvl1pPr marL="0" indent="0" algn="ctr">
              <a:lnSpc>
                <a:spcPct val="100000"/>
              </a:lnSpc>
              <a:buNone/>
              <a:defRPr sz="1200" b="1" i="0">
                <a:solidFill>
                  <a:srgbClr val="717272"/>
                </a:solidFill>
                <a:latin typeface="Montserrat"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0" name="Text Placeholder 14">
            <a:extLst>
              <a:ext uri="{FF2B5EF4-FFF2-40B4-BE49-F238E27FC236}">
                <a16:creationId xmlns:a16="http://schemas.microsoft.com/office/drawing/2014/main" id="{4B9AA5B1-BA22-C24C-A0E6-CA575EEBE6A3}"/>
              </a:ext>
            </a:extLst>
          </p:cNvPr>
          <p:cNvSpPr>
            <a:spLocks noGrp="1"/>
          </p:cNvSpPr>
          <p:nvPr>
            <p:ph type="body" sz="quarter" idx="21"/>
          </p:nvPr>
        </p:nvSpPr>
        <p:spPr>
          <a:xfrm>
            <a:off x="7930078" y="5545418"/>
            <a:ext cx="1523206" cy="363070"/>
          </a:xfrm>
          <a:prstGeom prst="rect">
            <a:avLst/>
          </a:prstGeom>
        </p:spPr>
        <p:txBody>
          <a:bodyPr lIns="0" tIns="0" rIns="0" bIns="0">
            <a:noAutofit/>
          </a:bodyPr>
          <a:lstStyle>
            <a:lvl1pPr marL="0" indent="0" algn="l">
              <a:lnSpc>
                <a:spcPct val="100000"/>
              </a:lnSpc>
              <a:buNone/>
              <a:defRPr sz="10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1" name="Text Placeholder 14">
            <a:extLst>
              <a:ext uri="{FF2B5EF4-FFF2-40B4-BE49-F238E27FC236}">
                <a16:creationId xmlns:a16="http://schemas.microsoft.com/office/drawing/2014/main" id="{2755B4EA-F05E-CC41-A285-92E1AF10B13A}"/>
              </a:ext>
            </a:extLst>
          </p:cNvPr>
          <p:cNvSpPr>
            <a:spLocks noGrp="1"/>
          </p:cNvSpPr>
          <p:nvPr>
            <p:ph type="body" sz="quarter" idx="22"/>
          </p:nvPr>
        </p:nvSpPr>
        <p:spPr>
          <a:xfrm>
            <a:off x="7648132" y="3106269"/>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2" name="Text Placeholder 14">
            <a:extLst>
              <a:ext uri="{FF2B5EF4-FFF2-40B4-BE49-F238E27FC236}">
                <a16:creationId xmlns:a16="http://schemas.microsoft.com/office/drawing/2014/main" id="{6A0DA0F8-4895-FF44-B91D-5112B0B838EB}"/>
              </a:ext>
            </a:extLst>
          </p:cNvPr>
          <p:cNvSpPr>
            <a:spLocks noGrp="1"/>
          </p:cNvSpPr>
          <p:nvPr>
            <p:ph type="body" sz="quarter" idx="23"/>
          </p:nvPr>
        </p:nvSpPr>
        <p:spPr>
          <a:xfrm>
            <a:off x="7648132" y="3555625"/>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3" name="Text Placeholder 14">
            <a:extLst>
              <a:ext uri="{FF2B5EF4-FFF2-40B4-BE49-F238E27FC236}">
                <a16:creationId xmlns:a16="http://schemas.microsoft.com/office/drawing/2014/main" id="{2A95364D-BAED-AE40-AC31-BEBB9DD40ABD}"/>
              </a:ext>
            </a:extLst>
          </p:cNvPr>
          <p:cNvSpPr>
            <a:spLocks noGrp="1"/>
          </p:cNvSpPr>
          <p:nvPr>
            <p:ph type="body" sz="quarter" idx="24"/>
          </p:nvPr>
        </p:nvSpPr>
        <p:spPr>
          <a:xfrm>
            <a:off x="7648132" y="4004981"/>
            <a:ext cx="3629911" cy="413999"/>
          </a:xfrm>
          <a:prstGeom prst="rect">
            <a:avLst/>
          </a:prstGeom>
          <a:solidFill>
            <a:srgbClr val="16476E"/>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4" name="Text Placeholder 14">
            <a:extLst>
              <a:ext uri="{FF2B5EF4-FFF2-40B4-BE49-F238E27FC236}">
                <a16:creationId xmlns:a16="http://schemas.microsoft.com/office/drawing/2014/main" id="{B765E2A1-DDBC-BF46-9AC6-3AE0D46B4085}"/>
              </a:ext>
            </a:extLst>
          </p:cNvPr>
          <p:cNvSpPr>
            <a:spLocks noGrp="1"/>
          </p:cNvSpPr>
          <p:nvPr>
            <p:ph type="body" sz="quarter" idx="25"/>
          </p:nvPr>
        </p:nvSpPr>
        <p:spPr>
          <a:xfrm>
            <a:off x="7648132" y="4454337"/>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5" name="Text Placeholder 14">
            <a:extLst>
              <a:ext uri="{FF2B5EF4-FFF2-40B4-BE49-F238E27FC236}">
                <a16:creationId xmlns:a16="http://schemas.microsoft.com/office/drawing/2014/main" id="{371799F4-9286-BF45-92F2-0A8083CE9245}"/>
              </a:ext>
            </a:extLst>
          </p:cNvPr>
          <p:cNvSpPr>
            <a:spLocks noGrp="1"/>
          </p:cNvSpPr>
          <p:nvPr>
            <p:ph type="body" sz="quarter" idx="26"/>
          </p:nvPr>
        </p:nvSpPr>
        <p:spPr>
          <a:xfrm>
            <a:off x="7648132" y="4903694"/>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6" name="Text Placeholder 14">
            <a:extLst>
              <a:ext uri="{FF2B5EF4-FFF2-40B4-BE49-F238E27FC236}">
                <a16:creationId xmlns:a16="http://schemas.microsoft.com/office/drawing/2014/main" id="{103D2457-DE1F-044E-87B3-0D345D9FABC4}"/>
              </a:ext>
            </a:extLst>
          </p:cNvPr>
          <p:cNvSpPr>
            <a:spLocks noGrp="1"/>
          </p:cNvSpPr>
          <p:nvPr>
            <p:ph type="body" sz="quarter" idx="27"/>
          </p:nvPr>
        </p:nvSpPr>
        <p:spPr>
          <a:xfrm>
            <a:off x="9960583" y="5545418"/>
            <a:ext cx="1342417" cy="363070"/>
          </a:xfrm>
          <a:prstGeom prst="rect">
            <a:avLst/>
          </a:prstGeom>
        </p:spPr>
        <p:txBody>
          <a:bodyPr lIns="0" tIns="0" rIns="0" bIns="0">
            <a:noAutofit/>
          </a:bodyPr>
          <a:lstStyle>
            <a:lvl1pPr marL="0" indent="0" algn="l">
              <a:lnSpc>
                <a:spcPct val="100000"/>
              </a:lnSpc>
              <a:buNone/>
              <a:defRPr sz="10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4">
            <a:extLst>
              <a:ext uri="{FF2B5EF4-FFF2-40B4-BE49-F238E27FC236}">
                <a16:creationId xmlns:a16="http://schemas.microsoft.com/office/drawing/2014/main" id="{279345FD-BE68-FC47-9A8F-DB7EFEC6E2C9}"/>
              </a:ext>
            </a:extLst>
          </p:cNvPr>
          <p:cNvSpPr>
            <a:spLocks noGrp="1"/>
          </p:cNvSpPr>
          <p:nvPr>
            <p:ph type="body" sz="quarter" idx="32"/>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a:extLst>
              <a:ext uri="{FF2B5EF4-FFF2-40B4-BE49-F238E27FC236}">
                <a16:creationId xmlns:a16="http://schemas.microsoft.com/office/drawing/2014/main" id="{FCCF63A8-C5C7-7A40-847E-1DA929CB145A}"/>
              </a:ext>
            </a:extLst>
          </p:cNvPr>
          <p:cNvSpPr>
            <a:spLocks noGrp="1"/>
          </p:cNvSpPr>
          <p:nvPr>
            <p:ph type="body" sz="quarter" idx="33"/>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5684148"/>
      </p:ext>
    </p:extLst>
  </p:cSld>
  <p:clrMapOvr>
    <a:masterClrMapping/>
  </p:clrMapOvr>
  <p:extLst>
    <p:ext uri="{DCECCB84-F9BA-43D5-87BE-67443E8EF086}">
      <p15:sldGuideLst xmlns:p15="http://schemas.microsoft.com/office/powerpoint/2012/main">
        <p15:guide id="1" orient="horz" pos="890">
          <p15:clr>
            <a:srgbClr val="FBAE40"/>
          </p15:clr>
        </p15:guide>
        <p15:guide id="2" orient="horz" pos="390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ueprint Overview">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5410086" cy="1130188"/>
          </a:xfrm>
        </p:spPr>
        <p:txBody>
          <a:bodyPr>
            <a:noAutofit/>
          </a:bodyPr>
          <a:lstStyle>
            <a:lvl1pPr>
              <a:defRPr b="0" i="0">
                <a:solidFill>
                  <a:srgbClr val="717272"/>
                </a:solidFill>
              </a:defRPr>
            </a:lvl1pPr>
          </a:lstStyle>
          <a:p>
            <a:r>
              <a:rPr lang="en-US"/>
              <a:t>Click to edit Master title style</a:t>
            </a:r>
          </a:p>
        </p:txBody>
      </p:sp>
      <p:sp>
        <p:nvSpPr>
          <p:cNvPr id="15" name="Text Placeholder 13">
            <a:extLst>
              <a:ext uri="{FF2B5EF4-FFF2-40B4-BE49-F238E27FC236}">
                <a16:creationId xmlns:a16="http://schemas.microsoft.com/office/drawing/2014/main" id="{74424E38-EBD1-9942-88D3-BFBB97FDAA1A}"/>
              </a:ext>
            </a:extLst>
          </p:cNvPr>
          <p:cNvSpPr>
            <a:spLocks noGrp="1"/>
          </p:cNvSpPr>
          <p:nvPr>
            <p:ph type="body" sz="quarter" idx="10"/>
          </p:nvPr>
        </p:nvSpPr>
        <p:spPr>
          <a:xfrm>
            <a:off x="7177088" y="1085064"/>
            <a:ext cx="4656325" cy="726888"/>
          </a:xfrm>
          <a:prstGeom prst="rect">
            <a:avLst/>
          </a:prstGeom>
        </p:spPr>
        <p:txBody>
          <a:bodyPr lIns="0" tIns="0" rIns="0" bIns="0">
            <a:noAutofit/>
          </a:bodyPr>
          <a:lstStyle>
            <a:lvl1pPr marL="0" indent="0">
              <a:lnSpc>
                <a:spcPct val="100000"/>
              </a:lnSpc>
              <a:buNone/>
              <a:defRPr sz="1200" b="0" i="0">
                <a:solidFill>
                  <a:srgbClr val="2576B7"/>
                </a:solidFill>
                <a:latin typeface="Montserrat SemiBold" pitchFamily="2" charset="77"/>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569714441"/>
      </p:ext>
    </p:extLst>
  </p:cSld>
  <p:clrMapOvr>
    <a:masterClrMapping/>
  </p:clrMapOvr>
  <p:extLst>
    <p:ext uri="{DCECCB84-F9BA-43D5-87BE-67443E8EF086}">
      <p15:sldGuideLst xmlns:p15="http://schemas.microsoft.com/office/powerpoint/2012/main">
        <p15:guide id="1" orient="horz" pos="89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ases tabl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1" y="5054266"/>
            <a:ext cx="12193586" cy="1937084"/>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371475" y="5198224"/>
            <a:ext cx="5689600" cy="1334923"/>
          </a:xfrm>
          <a:prstGeom prst="rect">
            <a:avLst/>
          </a:prstGeom>
        </p:spPr>
        <p:txBody>
          <a:bodyPr lIns="0" tIns="0" rIns="0" bIns="0" numCol="2"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7193883" y="5190061"/>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87CC9A51-A52D-E842-9650-65635AA1CCED}"/>
              </a:ext>
            </a:extLst>
          </p:cNvPr>
          <p:cNvSpPr>
            <a:spLocks noGrp="1"/>
          </p:cNvSpPr>
          <p:nvPr>
            <p:ph type="body" sz="quarter" idx="16"/>
          </p:nvPr>
        </p:nvSpPr>
        <p:spPr>
          <a:xfrm>
            <a:off x="1814518" y="2667857"/>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EE7AE534-5D92-7542-94CD-46B93F8B035B}"/>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9556F70E-8924-D244-81F8-898F318C8A2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065777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eneric-slide-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4967041" cy="1130188"/>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67658" y="1643564"/>
            <a:ext cx="4116208" cy="669978"/>
          </a:xfrm>
          <a:prstGeom prst="rect">
            <a:avLst/>
          </a:prstGeom>
        </p:spPr>
        <p:txBody>
          <a:bodyPr lIns="0" tIns="0" rIns="0" bIns="0">
            <a:noAutofit/>
          </a:bodyPr>
          <a:lstStyle>
            <a:lvl1pPr marL="0" indent="0">
              <a:lnSpc>
                <a:spcPct val="110000"/>
              </a:lnSpc>
              <a:buNone/>
              <a:defRPr sz="2000" b="0" i="0" spc="0">
                <a:solidFill>
                  <a:srgbClr val="2576B7"/>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71476" y="2710334"/>
            <a:ext cx="5689599" cy="2999350"/>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8480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mmary of Accomplishm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2B14535-AFB4-DB4C-ADB9-BBB42A2A64ED}"/>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629" r="31547" b="28119"/>
          <a:stretch/>
        </p:blipFill>
        <p:spPr>
          <a:xfrm>
            <a:off x="8148638" y="-1"/>
            <a:ext cx="4044950" cy="6873276"/>
          </a:xfrm>
          <a:prstGeom prst="rect">
            <a:avLst/>
          </a:prstGeom>
        </p:spPr>
      </p:pic>
      <p:sp>
        <p:nvSpPr>
          <p:cNvPr id="18" name="Rectangle 17">
            <a:extLst>
              <a:ext uri="{FF2B5EF4-FFF2-40B4-BE49-F238E27FC236}">
                <a16:creationId xmlns:a16="http://schemas.microsoft.com/office/drawing/2014/main" id="{75343A8B-D3CE-D643-83E5-369C20113AA8}"/>
              </a:ext>
            </a:extLst>
          </p:cNvPr>
          <p:cNvSpPr/>
          <p:nvPr userDrawn="1"/>
        </p:nvSpPr>
        <p:spPr>
          <a:xfrm>
            <a:off x="8148638" y="0"/>
            <a:ext cx="4044949"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14" name="Text Placeholder 13">
            <a:extLst>
              <a:ext uri="{FF2B5EF4-FFF2-40B4-BE49-F238E27FC236}">
                <a16:creationId xmlns:a16="http://schemas.microsoft.com/office/drawing/2014/main" id="{B3A129CD-E31F-6C4B-AE63-A4E96E7F66D2}"/>
              </a:ext>
            </a:extLst>
          </p:cNvPr>
          <p:cNvSpPr>
            <a:spLocks noGrp="1"/>
          </p:cNvSpPr>
          <p:nvPr>
            <p:ph type="body" sz="quarter" idx="10" hasCustomPrompt="1"/>
          </p:nvPr>
        </p:nvSpPr>
        <p:spPr>
          <a:xfrm>
            <a:off x="374493" y="1827340"/>
            <a:ext cx="5319668" cy="377825"/>
          </a:xfrm>
          <a:prstGeom prst="rect">
            <a:avLst/>
          </a:prstGeom>
        </p:spPr>
        <p:txBody>
          <a:bodyPr lIns="0">
            <a:noAutofit/>
          </a:bodyPr>
          <a:lstStyle>
            <a:lvl1pPr marL="0" indent="0">
              <a:lnSpc>
                <a:spcPct val="110000"/>
              </a:lnSpc>
              <a:buNone/>
              <a:defRPr sz="2000" b="1" i="0" u="none">
                <a:solidFill>
                  <a:schemeClr val="accent1"/>
                </a:solidFill>
                <a:latin typeface="Montserrat SemiBold" pitchFamily="2" charset="77"/>
              </a:defRPr>
            </a:lvl1pPr>
            <a:lvl2pPr>
              <a:defRPr sz="2000" b="1" i="0">
                <a:solidFill>
                  <a:schemeClr val="accent1"/>
                </a:solidFill>
                <a:latin typeface="Montserrat SemiBold" pitchFamily="2" charset="77"/>
              </a:defRPr>
            </a:lvl2pPr>
            <a:lvl3pPr>
              <a:defRPr sz="2000" b="1" i="0">
                <a:solidFill>
                  <a:schemeClr val="accent1"/>
                </a:solidFill>
                <a:latin typeface="Montserrat SemiBold" pitchFamily="2" charset="77"/>
              </a:defRPr>
            </a:lvl3pPr>
            <a:lvl4pPr>
              <a:defRPr sz="2000" b="1" i="0">
                <a:solidFill>
                  <a:schemeClr val="accent1"/>
                </a:solidFill>
                <a:latin typeface="Montserrat SemiBold" pitchFamily="2" charset="77"/>
              </a:defRPr>
            </a:lvl4pPr>
            <a:lvl5pPr>
              <a:defRPr sz="2000" b="1" i="0">
                <a:solidFill>
                  <a:schemeClr val="accent1"/>
                </a:solidFill>
                <a:latin typeface="Montserrat SemiBold" pitchFamily="2" charset="77"/>
              </a:defRPr>
            </a:lvl5pPr>
          </a:lstStyle>
          <a:p>
            <a:pPr lvl="0"/>
            <a:r>
              <a:rPr lang="en-US"/>
              <a:t>Problem Solved</a:t>
            </a:r>
          </a:p>
        </p:txBody>
      </p:sp>
      <p:sp>
        <p:nvSpPr>
          <p:cNvPr id="11" name="TextBox 10">
            <a:extLst>
              <a:ext uri="{FF2B5EF4-FFF2-40B4-BE49-F238E27FC236}">
                <a16:creationId xmlns:a16="http://schemas.microsoft.com/office/drawing/2014/main" id="{1FAADCBA-255E-B849-A84F-D25B3C02195D}"/>
              </a:ext>
            </a:extLst>
          </p:cNvPr>
          <p:cNvSpPr txBox="1"/>
          <p:nvPr userDrawn="1"/>
        </p:nvSpPr>
        <p:spPr>
          <a:xfrm>
            <a:off x="8460606" y="739094"/>
            <a:ext cx="3128212" cy="1668992"/>
          </a:xfrm>
          <a:prstGeom prst="rect">
            <a:avLst/>
          </a:prstGeom>
        </p:spPr>
        <p:txBody>
          <a:bodyPr vert="horz" wrap="square" lIns="0" tIns="6931" rIns="0" bIns="0" rtlCol="0">
            <a:noAutofit/>
          </a:bodyPr>
          <a:lstStyle/>
          <a:p>
            <a:pPr rtl="0">
              <a:lnSpc>
                <a:spcPct val="11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If you would like additional support, have our analysts guide you through other phases as part of an Info-Tech workshop.</a:t>
            </a:r>
          </a:p>
        </p:txBody>
      </p:sp>
      <p:sp>
        <p:nvSpPr>
          <p:cNvPr id="15" name="TextBox 14">
            <a:extLst>
              <a:ext uri="{FF2B5EF4-FFF2-40B4-BE49-F238E27FC236}">
                <a16:creationId xmlns:a16="http://schemas.microsoft.com/office/drawing/2014/main" id="{845C2704-E323-6E41-84B8-A3709A2F6FB3}"/>
              </a:ext>
            </a:extLst>
          </p:cNvPr>
          <p:cNvSpPr txBox="1"/>
          <p:nvPr userDrawn="1"/>
        </p:nvSpPr>
        <p:spPr>
          <a:xfrm>
            <a:off x="8441356" y="2914403"/>
            <a:ext cx="3628724" cy="1481761"/>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dirty="0">
                <a:solidFill>
                  <a:schemeClr val="bg1"/>
                </a:solidFill>
                <a:latin typeface="Exo" panose="02000503000000000000" pitchFamily="2" charset="77"/>
              </a:rPr>
              <a:t>Contact your account representative for more information.</a:t>
            </a:r>
          </a:p>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dirty="0">
                <a:solidFill>
                  <a:schemeClr val="bg1"/>
                </a:solidFill>
                <a:latin typeface="Exo" panose="02000503000000000000" pitchFamily="2" charset="77"/>
              </a:rPr>
              <a:t>workshops@infotech.com  </a:t>
            </a:r>
            <a:br>
              <a:rPr lang="en-US" sz="1600" dirty="0">
                <a:solidFill>
                  <a:schemeClr val="bg1"/>
                </a:solidFill>
                <a:latin typeface="Exo" panose="02000503000000000000" pitchFamily="2" charset="77"/>
              </a:rPr>
            </a:br>
            <a:r>
              <a:rPr lang="en-US" sz="1600" dirty="0">
                <a:solidFill>
                  <a:schemeClr val="bg1"/>
                </a:solidFill>
                <a:latin typeface="Exo" panose="02000503000000000000" pitchFamily="2" charset="77"/>
              </a:rPr>
              <a:t>1-888-670-8889</a:t>
            </a: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chemeClr val="bg1"/>
              </a:solidFill>
              <a:latin typeface="Exo" panose="02000503000000000000" pitchFamily="2" charset="77"/>
            </a:endParaRPr>
          </a:p>
        </p:txBody>
      </p:sp>
      <p:sp>
        <p:nvSpPr>
          <p:cNvPr id="19" name="TextBox 18">
            <a:extLst>
              <a:ext uri="{FF2B5EF4-FFF2-40B4-BE49-F238E27FC236}">
                <a16:creationId xmlns:a16="http://schemas.microsoft.com/office/drawing/2014/main" id="{E6640ACC-131C-E349-9AAB-91F1BC775CA0}"/>
              </a:ext>
            </a:extLst>
          </p:cNvPr>
          <p:cNvSpPr txBox="1"/>
          <p:nvPr userDrawn="1"/>
        </p:nvSpPr>
        <p:spPr>
          <a:xfrm>
            <a:off x="336885" y="544781"/>
            <a:ext cx="569815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717171"/>
                </a:solidFill>
                <a:latin typeface="Montserrat SemiBold" pitchFamily="2" charset="77"/>
              </a:rPr>
              <a:t>Summary of Accomplishments</a:t>
            </a:r>
            <a:endParaRPr lang="en-US" sz="4000" b="1" i="0" spc="-30" dirty="0">
              <a:solidFill>
                <a:srgbClr val="717171"/>
              </a:solidFill>
              <a:latin typeface="Montserrat SemiBold" pitchFamily="2" charset="77"/>
              <a:cs typeface="Arial Narrow"/>
            </a:endParaRPr>
          </a:p>
        </p:txBody>
      </p:sp>
      <p:sp>
        <p:nvSpPr>
          <p:cNvPr id="10" name="TextBox 9">
            <a:extLst>
              <a:ext uri="{FF2B5EF4-FFF2-40B4-BE49-F238E27FC236}">
                <a16:creationId xmlns:a16="http://schemas.microsoft.com/office/drawing/2014/main" id="{79D91D97-00C2-684C-8E8B-1CA8A8AB29F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3A86E219-348B-4147-B8CE-5C090235D034}"/>
              </a:ext>
            </a:extLst>
          </p:cNvPr>
          <p:cNvSpPr>
            <a:spLocks noGrp="1"/>
          </p:cNvSpPr>
          <p:nvPr>
            <p:ph type="body" sz="quarter" idx="33"/>
          </p:nvPr>
        </p:nvSpPr>
        <p:spPr>
          <a:xfrm>
            <a:off x="371476" y="2306297"/>
            <a:ext cx="5689600" cy="383932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1357972"/>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arious Levels of Support">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4D20383-3FCC-7C4F-B1C5-B9D644F808E1}"/>
              </a:ext>
            </a:extLst>
          </p:cNvPr>
          <p:cNvSpPr txBox="1"/>
          <p:nvPr userDrawn="1"/>
        </p:nvSpPr>
        <p:spPr>
          <a:xfrm>
            <a:off x="351314" y="5561419"/>
            <a:ext cx="11572240" cy="283998"/>
          </a:xfrm>
          <a:prstGeom prst="rect">
            <a:avLst/>
          </a:prstGeom>
        </p:spPr>
        <p:txBody>
          <a:bodyPr vert="horz" wrap="square" lIns="0" tIns="6931" rIns="0" bIns="0" rtlCol="0">
            <a:spAutoFit/>
          </a:bodyPr>
          <a:lstStyle/>
          <a:p>
            <a:pPr marL="7701" marR="242975" lvl="0" indent="0" algn="ctr" defTabSz="554492" rtl="0" eaLnBrk="1" fontAlgn="auto" latinLnBrk="0" hangingPunct="1">
              <a:lnSpc>
                <a:spcPct val="90000"/>
              </a:lnSpc>
              <a:spcBef>
                <a:spcPts val="1000"/>
              </a:spcBef>
              <a:spcAft>
                <a:spcPts val="0"/>
              </a:spcAft>
              <a:buClrTx/>
              <a:buSzTx/>
              <a:buFontTx/>
              <a:buNone/>
              <a:tabLst/>
              <a:defRPr/>
            </a:pPr>
            <a:r>
              <a:rPr lang="en-US" sz="2000" b="1" i="0" dirty="0">
                <a:solidFill>
                  <a:srgbClr val="2576B7"/>
                </a:solidFill>
                <a:latin typeface="Montserrat SemiBold" pitchFamily="2" charset="77"/>
              </a:rPr>
              <a:t>Diagnostics and consistent frameworks are used throughout all four options.</a:t>
            </a:r>
          </a:p>
        </p:txBody>
      </p:sp>
      <p:sp>
        <p:nvSpPr>
          <p:cNvPr id="26" name="Oval 25">
            <a:extLst>
              <a:ext uri="{FF2B5EF4-FFF2-40B4-BE49-F238E27FC236}">
                <a16:creationId xmlns:a16="http://schemas.microsoft.com/office/drawing/2014/main" id="{9E98C6B9-9801-2049-89AF-F94E0519AED1}"/>
              </a:ext>
            </a:extLst>
          </p:cNvPr>
          <p:cNvSpPr/>
          <p:nvPr userDrawn="1"/>
        </p:nvSpPr>
        <p:spPr>
          <a:xfrm>
            <a:off x="640080" y="2235200"/>
            <a:ext cx="2834640" cy="2834640"/>
          </a:xfrm>
          <a:prstGeom prst="ellipse">
            <a:avLst/>
          </a:prstGeom>
          <a:solidFill>
            <a:srgbClr val="2576B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48C5C57C-EF5C-A14F-8C7D-2C892950EE5D}"/>
              </a:ext>
            </a:extLst>
          </p:cNvPr>
          <p:cNvSpPr txBox="1"/>
          <p:nvPr userDrawn="1"/>
        </p:nvSpPr>
        <p:spPr>
          <a:xfrm>
            <a:off x="746493"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DIY Toolkit</a:t>
            </a:r>
          </a:p>
        </p:txBody>
      </p:sp>
      <p:sp>
        <p:nvSpPr>
          <p:cNvPr id="28" name="TextBox 27">
            <a:extLst>
              <a:ext uri="{FF2B5EF4-FFF2-40B4-BE49-F238E27FC236}">
                <a16:creationId xmlns:a16="http://schemas.microsoft.com/office/drawing/2014/main" id="{822836B6-57C7-3145-A73C-5DECF33CF9CF}"/>
              </a:ext>
            </a:extLst>
          </p:cNvPr>
          <p:cNvSpPr txBox="1"/>
          <p:nvPr userDrawn="1"/>
        </p:nvSpPr>
        <p:spPr>
          <a:xfrm>
            <a:off x="1031240" y="3439160"/>
            <a:ext cx="2052320" cy="1009837"/>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has already made this critical project a priority, and we have the time and capability, but some guidance along the way would be helpful.” </a:t>
            </a:r>
          </a:p>
        </p:txBody>
      </p:sp>
      <p:sp>
        <p:nvSpPr>
          <p:cNvPr id="29" name="Oval 28">
            <a:extLst>
              <a:ext uri="{FF2B5EF4-FFF2-40B4-BE49-F238E27FC236}">
                <a16:creationId xmlns:a16="http://schemas.microsoft.com/office/drawing/2014/main" id="{5F7934EF-7D77-8E47-B92E-DB566035F413}"/>
              </a:ext>
            </a:extLst>
          </p:cNvPr>
          <p:cNvSpPr/>
          <p:nvPr userDrawn="1"/>
        </p:nvSpPr>
        <p:spPr>
          <a:xfrm>
            <a:off x="3312425" y="2235200"/>
            <a:ext cx="2834640" cy="2834640"/>
          </a:xfrm>
          <a:prstGeom prst="ellipse">
            <a:avLst/>
          </a:prstGeom>
          <a:solidFill>
            <a:srgbClr val="2576B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2687958E-F387-1B47-A1A1-7456666D95C1}"/>
              </a:ext>
            </a:extLst>
          </p:cNvPr>
          <p:cNvSpPr txBox="1"/>
          <p:nvPr userDrawn="1"/>
        </p:nvSpPr>
        <p:spPr>
          <a:xfrm>
            <a:off x="3409207" y="2746944"/>
            <a:ext cx="2621815" cy="560996"/>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Guided Implementation</a:t>
            </a:r>
          </a:p>
        </p:txBody>
      </p:sp>
      <p:sp>
        <p:nvSpPr>
          <p:cNvPr id="31" name="TextBox 30">
            <a:extLst>
              <a:ext uri="{FF2B5EF4-FFF2-40B4-BE49-F238E27FC236}">
                <a16:creationId xmlns:a16="http://schemas.microsoft.com/office/drawing/2014/main" id="{39C0FAF0-D25D-C846-9AB6-57D70838B891}"/>
              </a:ext>
            </a:extLst>
          </p:cNvPr>
          <p:cNvSpPr txBox="1"/>
          <p:nvPr userDrawn="1"/>
        </p:nvSpPr>
        <p:spPr>
          <a:xfrm>
            <a:off x="3693954" y="3439160"/>
            <a:ext cx="2052320" cy="1212970"/>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knows that we need to fix a process, but we need assistance to determine where to focus. Some check-ins along the way would help keep us on track.”</a:t>
            </a:r>
          </a:p>
          <a:p>
            <a:pPr algn="ctr">
              <a:lnSpc>
                <a:spcPct val="110000"/>
              </a:lnSpc>
            </a:pPr>
            <a:endPar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2" name="Oval 31">
            <a:extLst>
              <a:ext uri="{FF2B5EF4-FFF2-40B4-BE49-F238E27FC236}">
                <a16:creationId xmlns:a16="http://schemas.microsoft.com/office/drawing/2014/main" id="{2ACC858F-1D39-2B41-949E-070EB0C0418C}"/>
              </a:ext>
            </a:extLst>
          </p:cNvPr>
          <p:cNvSpPr/>
          <p:nvPr userDrawn="1"/>
        </p:nvSpPr>
        <p:spPr>
          <a:xfrm>
            <a:off x="5984770" y="2235200"/>
            <a:ext cx="2834640" cy="2834640"/>
          </a:xfrm>
          <a:prstGeom prst="ellipse">
            <a:avLst/>
          </a:prstGeom>
          <a:solidFill>
            <a:srgbClr val="257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7248CF82-0839-1B42-90C6-2565B8E19DAA}"/>
              </a:ext>
            </a:extLst>
          </p:cNvPr>
          <p:cNvSpPr txBox="1"/>
          <p:nvPr userDrawn="1"/>
        </p:nvSpPr>
        <p:spPr>
          <a:xfrm>
            <a:off x="611176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Workshop</a:t>
            </a:r>
          </a:p>
        </p:txBody>
      </p:sp>
      <p:sp>
        <p:nvSpPr>
          <p:cNvPr id="34" name="TextBox 33">
            <a:extLst>
              <a:ext uri="{FF2B5EF4-FFF2-40B4-BE49-F238E27FC236}">
                <a16:creationId xmlns:a16="http://schemas.microsoft.com/office/drawing/2014/main" id="{FFE019FE-4785-EB46-B01D-CB07AB2C430F}"/>
              </a:ext>
            </a:extLst>
          </p:cNvPr>
          <p:cNvSpPr txBox="1"/>
          <p:nvPr userDrawn="1"/>
        </p:nvSpPr>
        <p:spPr>
          <a:xfrm>
            <a:off x="6416834" y="3439160"/>
            <a:ext cx="1944846" cy="1212970"/>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“We need to hit the ground running and get this project kicked off immediately. Our team has the ability to take this over once we get a framework and strategy in place.”</a:t>
            </a:r>
          </a:p>
        </p:txBody>
      </p:sp>
      <p:sp>
        <p:nvSpPr>
          <p:cNvPr id="36" name="Oval 35">
            <a:extLst>
              <a:ext uri="{FF2B5EF4-FFF2-40B4-BE49-F238E27FC236}">
                <a16:creationId xmlns:a16="http://schemas.microsoft.com/office/drawing/2014/main" id="{4613E971-548E-644E-AC62-5E7A3EB2413E}"/>
              </a:ext>
            </a:extLst>
          </p:cNvPr>
          <p:cNvSpPr/>
          <p:nvPr userDrawn="1"/>
        </p:nvSpPr>
        <p:spPr>
          <a:xfrm>
            <a:off x="8657114" y="2235200"/>
            <a:ext cx="2834640" cy="2834640"/>
          </a:xfrm>
          <a:prstGeom prst="ellipse">
            <a:avLst/>
          </a:prstGeom>
          <a:solidFill>
            <a:srgbClr val="2576B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4CDDF159-01E9-D844-865D-6938B43C7FC3}"/>
              </a:ext>
            </a:extLst>
          </p:cNvPr>
          <p:cNvSpPr txBox="1"/>
          <p:nvPr userDrawn="1"/>
        </p:nvSpPr>
        <p:spPr>
          <a:xfrm>
            <a:off x="877368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Consulting</a:t>
            </a:r>
          </a:p>
        </p:txBody>
      </p:sp>
      <p:sp>
        <p:nvSpPr>
          <p:cNvPr id="38" name="TextBox 37">
            <a:extLst>
              <a:ext uri="{FF2B5EF4-FFF2-40B4-BE49-F238E27FC236}">
                <a16:creationId xmlns:a16="http://schemas.microsoft.com/office/drawing/2014/main" id="{2A598409-5DD3-E046-B8A2-B2ECEB9E82DB}"/>
              </a:ext>
            </a:extLst>
          </p:cNvPr>
          <p:cNvSpPr txBox="1"/>
          <p:nvPr userDrawn="1"/>
        </p:nvSpPr>
        <p:spPr>
          <a:xfrm>
            <a:off x="9058434" y="3439160"/>
            <a:ext cx="2052320" cy="1009837"/>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does not have the time or the knowledge to take this project on. We need assistance through the entirety of this project.”</a:t>
            </a:r>
          </a:p>
          <a:p>
            <a:pPr algn="ctr">
              <a:lnSpc>
                <a:spcPct val="110000"/>
              </a:lnSpc>
            </a:pPr>
            <a:endPar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9" name="TextBox 38">
            <a:extLst>
              <a:ext uri="{FF2B5EF4-FFF2-40B4-BE49-F238E27FC236}">
                <a16:creationId xmlns:a16="http://schemas.microsoft.com/office/drawing/2014/main" id="{B7A24B53-8F5A-EF4B-A9C9-8343BC4F4E5B}"/>
              </a:ext>
            </a:extLst>
          </p:cNvPr>
          <p:cNvSpPr txBox="1"/>
          <p:nvPr userDrawn="1"/>
        </p:nvSpPr>
        <p:spPr>
          <a:xfrm>
            <a:off x="336885" y="514801"/>
            <a:ext cx="870551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717171"/>
                </a:solidFill>
                <a:latin typeface="Montserrat SemiBold" pitchFamily="2" charset="77"/>
              </a:rPr>
              <a:t>Info-Tech offers various levels of support to best suit your needs</a:t>
            </a:r>
            <a:endParaRPr lang="en-US" sz="4000" b="1" i="0" spc="-30" dirty="0">
              <a:solidFill>
                <a:srgbClr val="717171"/>
              </a:solidFill>
              <a:latin typeface="Montserrat SemiBold" pitchFamily="2" charset="77"/>
              <a:cs typeface="Arial Narrow"/>
            </a:endParaRPr>
          </a:p>
        </p:txBody>
      </p:sp>
    </p:spTree>
    <p:extLst>
      <p:ext uri="{BB962C8B-B14F-4D97-AF65-F5344CB8AC3E}">
        <p14:creationId xmlns:p14="http://schemas.microsoft.com/office/powerpoint/2010/main" val="3792006705"/>
      </p:ext>
    </p:extLst>
  </p:cSld>
  <p:clrMapOvr>
    <a:masterClrMapping/>
  </p:clrMapOvr>
  <p:extLst>
    <p:ext uri="{DCECCB84-F9BA-43D5-87BE-67443E8EF086}">
      <p15:sldGuideLst xmlns:p15="http://schemas.microsoft.com/office/powerpoint/2012/main">
        <p15:guide id="1" orient="horz" pos="1865" userDrawn="1">
          <p15:clr>
            <a:srgbClr val="FBAE40"/>
          </p15:clr>
        </p15:guide>
        <p15:guide id="2" orient="horz" pos="1979"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dditional Suppor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FDF7C4F-1942-A845-B557-F88B7A27320F}"/>
              </a:ext>
            </a:extLst>
          </p:cNvPr>
          <p:cNvSpPr>
            <a:spLocks noGrp="1"/>
          </p:cNvSpPr>
          <p:nvPr>
            <p:ph type="pic" sz="quarter" idx="11"/>
          </p:nvPr>
        </p:nvSpPr>
        <p:spPr>
          <a:xfrm>
            <a:off x="6061075" y="3282771"/>
            <a:ext cx="2660650" cy="10398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9" name="object 7">
            <a:extLst>
              <a:ext uri="{FF2B5EF4-FFF2-40B4-BE49-F238E27FC236}">
                <a16:creationId xmlns:a16="http://schemas.microsoft.com/office/drawing/2014/main" id="{84D0A54C-032B-734B-AB0B-44B5BEA685CC}"/>
              </a:ext>
            </a:extLst>
          </p:cNvPr>
          <p:cNvSpPr/>
          <p:nvPr userDrawn="1"/>
        </p:nvSpPr>
        <p:spPr>
          <a:xfrm>
            <a:off x="-8709" y="3310826"/>
            <a:ext cx="54000" cy="1224000"/>
          </a:xfrm>
          <a:custGeom>
            <a:avLst/>
            <a:gdLst/>
            <a:ahLst/>
            <a:cxnLst/>
            <a:rect l="l" t="t" r="r" b="b"/>
            <a:pathLst>
              <a:path w="104775" h="2171065">
                <a:moveTo>
                  <a:pt x="0" y="2170782"/>
                </a:moveTo>
                <a:lnTo>
                  <a:pt x="104708" y="2170782"/>
                </a:lnTo>
                <a:lnTo>
                  <a:pt x="104708" y="0"/>
                </a:lnTo>
                <a:lnTo>
                  <a:pt x="0" y="0"/>
                </a:lnTo>
                <a:lnTo>
                  <a:pt x="0" y="2170782"/>
                </a:lnTo>
                <a:close/>
              </a:path>
            </a:pathLst>
          </a:custGeom>
          <a:solidFill>
            <a:srgbClr val="0076B7"/>
          </a:solidFill>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18" name="Picture Placeholder 16">
            <a:extLst>
              <a:ext uri="{FF2B5EF4-FFF2-40B4-BE49-F238E27FC236}">
                <a16:creationId xmlns:a16="http://schemas.microsoft.com/office/drawing/2014/main" id="{5DB72151-D5F9-F64A-A051-C8EBC82549B2}"/>
              </a:ext>
            </a:extLst>
          </p:cNvPr>
          <p:cNvSpPr>
            <a:spLocks noGrp="1"/>
          </p:cNvSpPr>
          <p:nvPr>
            <p:ph type="pic" sz="quarter" idx="12"/>
          </p:nvPr>
        </p:nvSpPr>
        <p:spPr>
          <a:xfrm>
            <a:off x="9131227" y="3282771"/>
            <a:ext cx="2660650" cy="10398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20" name="Picture Placeholder 19">
            <a:extLst>
              <a:ext uri="{FF2B5EF4-FFF2-40B4-BE49-F238E27FC236}">
                <a16:creationId xmlns:a16="http://schemas.microsoft.com/office/drawing/2014/main" id="{077EFE0D-4219-394E-9FD0-38C929E33BA2}"/>
              </a:ext>
            </a:extLst>
          </p:cNvPr>
          <p:cNvSpPr>
            <a:spLocks noGrp="1"/>
          </p:cNvSpPr>
          <p:nvPr>
            <p:ph type="pic" sz="quarter" idx="13"/>
          </p:nvPr>
        </p:nvSpPr>
        <p:spPr>
          <a:xfrm>
            <a:off x="6066872" y="541857"/>
            <a:ext cx="1026078" cy="98414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200" b="1" i="0">
                <a:latin typeface="Montserrat SemiBold" pitchFamily="2" charset="77"/>
              </a:defRPr>
            </a:lvl1pPr>
          </a:lstStyle>
          <a:p>
            <a:endParaRPr lang="en-US" dirty="0"/>
          </a:p>
        </p:txBody>
      </p:sp>
      <p:sp>
        <p:nvSpPr>
          <p:cNvPr id="27" name="Text Placeholder 26">
            <a:extLst>
              <a:ext uri="{FF2B5EF4-FFF2-40B4-BE49-F238E27FC236}">
                <a16:creationId xmlns:a16="http://schemas.microsoft.com/office/drawing/2014/main" id="{5EBCF6F3-8C74-8448-B393-09691B01DD72}"/>
              </a:ext>
            </a:extLst>
          </p:cNvPr>
          <p:cNvSpPr>
            <a:spLocks noGrp="1"/>
          </p:cNvSpPr>
          <p:nvPr>
            <p:ph type="body" sz="quarter" idx="14" hasCustomPrompt="1"/>
          </p:nvPr>
        </p:nvSpPr>
        <p:spPr>
          <a:xfrm>
            <a:off x="6052596" y="4561399"/>
            <a:ext cx="2669129" cy="292307"/>
          </a:xfrm>
          <a:prstGeom prst="rect">
            <a:avLst/>
          </a:prstGeom>
        </p:spPr>
        <p:txBody>
          <a:bodyPr lIns="0" tIns="0" rIns="0" bIns="0">
            <a:noAutofit/>
          </a:bodyPr>
          <a:lstStyle>
            <a:lvl1pPr marL="0" indent="0">
              <a:lnSpc>
                <a:spcPct val="110000"/>
              </a:lnSpc>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9" name="Text Placeholder 26">
            <a:extLst>
              <a:ext uri="{FF2B5EF4-FFF2-40B4-BE49-F238E27FC236}">
                <a16:creationId xmlns:a16="http://schemas.microsoft.com/office/drawing/2014/main" id="{2AB9A0CE-721B-C049-A1F0-90286778FBFA}"/>
              </a:ext>
            </a:extLst>
          </p:cNvPr>
          <p:cNvSpPr>
            <a:spLocks noGrp="1"/>
          </p:cNvSpPr>
          <p:nvPr>
            <p:ph type="body" sz="quarter" idx="16" hasCustomPrompt="1"/>
          </p:nvPr>
        </p:nvSpPr>
        <p:spPr>
          <a:xfrm>
            <a:off x="9121775" y="4561399"/>
            <a:ext cx="2669129" cy="292307"/>
          </a:xfrm>
          <a:prstGeom prst="rect">
            <a:avLst/>
          </a:prstGeom>
        </p:spPr>
        <p:txBody>
          <a:bodyPr lIns="0" tIns="0" rIns="0" bIns="0">
            <a:noAutofit/>
          </a:bodyPr>
          <a:lstStyle>
            <a:lvl1pPr marL="0" indent="0">
              <a:lnSpc>
                <a:spcPct val="110000"/>
              </a:lnSpc>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4"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6061075" y="2497122"/>
            <a:ext cx="5832475" cy="661714"/>
          </a:xfrm>
          <a:prstGeom prst="rect">
            <a:avLst/>
          </a:prstGeom>
        </p:spPr>
        <p:txBody>
          <a:bodyPr lIns="0" tIns="0" rIns="0" bIns="0">
            <a:noAutofit/>
          </a:bodyPr>
          <a:lstStyle>
            <a:lvl1pPr marL="0" indent="0">
              <a:lnSpc>
                <a:spcPct val="110000"/>
              </a:lnSpc>
              <a:buNone/>
              <a:defRPr sz="1600" b="0" i="0" spc="0">
                <a:solidFill>
                  <a:srgbClr val="2576B7"/>
                </a:solidFill>
                <a:latin typeface="Exo"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 Placeholder 11">
            <a:extLst>
              <a:ext uri="{FF2B5EF4-FFF2-40B4-BE49-F238E27FC236}">
                <a16:creationId xmlns:a16="http://schemas.microsoft.com/office/drawing/2014/main" id="{85DDFA7D-F891-5541-AA0E-D25B89A7FB95}"/>
              </a:ext>
            </a:extLst>
          </p:cNvPr>
          <p:cNvSpPr>
            <a:spLocks noGrp="1"/>
          </p:cNvSpPr>
          <p:nvPr>
            <p:ph type="body" sz="quarter" idx="36" hasCustomPrompt="1"/>
          </p:nvPr>
        </p:nvSpPr>
        <p:spPr>
          <a:xfrm>
            <a:off x="7336972" y="778330"/>
            <a:ext cx="2960914" cy="1028700"/>
          </a:xfrm>
          <a:prstGeom prst="rect">
            <a:avLst/>
          </a:prstGeom>
        </p:spPr>
        <p:txBody>
          <a:bodyPr lIns="0" tIns="0" rIns="0" bIns="0">
            <a:noAutofit/>
          </a:bodyPr>
          <a:lstStyle>
            <a:lvl1pPr marL="0" indent="0">
              <a:lnSpc>
                <a:spcPct val="110000"/>
              </a:lnSpc>
              <a:spcBef>
                <a:spcPts val="0"/>
              </a:spcBef>
              <a:buNone/>
              <a:defRPr sz="1200" b="0" i="0" spc="0">
                <a:solidFill>
                  <a:srgbClr val="2576B7"/>
                </a:solidFill>
                <a:latin typeface="Montserrat"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Contact your account representative for more information.</a:t>
            </a:r>
            <a:br>
              <a:rPr lang="en-US"/>
            </a:br>
            <a:r>
              <a:rPr lang="en-US" err="1"/>
              <a:t>workshops@infotech.com</a:t>
            </a:r>
            <a:r>
              <a:rPr lang="en-US"/>
              <a:t>   </a:t>
            </a:r>
            <a:br>
              <a:rPr lang="en-US"/>
            </a:br>
            <a:r>
              <a:rPr lang="en-US"/>
              <a:t>1-888-670-8889</a:t>
            </a:r>
          </a:p>
          <a:p>
            <a:pPr lvl="0"/>
            <a:endParaRPr lang="en-US"/>
          </a:p>
        </p:txBody>
      </p:sp>
      <p:sp>
        <p:nvSpPr>
          <p:cNvPr id="31" name="Text Placeholder 14">
            <a:extLst>
              <a:ext uri="{FF2B5EF4-FFF2-40B4-BE49-F238E27FC236}">
                <a16:creationId xmlns:a16="http://schemas.microsoft.com/office/drawing/2014/main" id="{D7149EE9-D7CB-2245-A969-E3DC476D8DF6}"/>
              </a:ext>
            </a:extLst>
          </p:cNvPr>
          <p:cNvSpPr>
            <a:spLocks noGrp="1"/>
          </p:cNvSpPr>
          <p:nvPr>
            <p:ph type="body" sz="quarter" idx="38"/>
          </p:nvPr>
        </p:nvSpPr>
        <p:spPr>
          <a:xfrm>
            <a:off x="6061075" y="4884772"/>
            <a:ext cx="2916238" cy="137149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4">
            <a:extLst>
              <a:ext uri="{FF2B5EF4-FFF2-40B4-BE49-F238E27FC236}">
                <a16:creationId xmlns:a16="http://schemas.microsoft.com/office/drawing/2014/main" id="{D7149EE9-D7CB-2245-A969-E3DC476D8DF6}"/>
              </a:ext>
            </a:extLst>
          </p:cNvPr>
          <p:cNvSpPr>
            <a:spLocks noGrp="1"/>
          </p:cNvSpPr>
          <p:nvPr>
            <p:ph type="body" sz="quarter" idx="39"/>
          </p:nvPr>
        </p:nvSpPr>
        <p:spPr>
          <a:xfrm>
            <a:off x="9131227" y="4884772"/>
            <a:ext cx="2762323" cy="137149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4">
            <a:extLst>
              <a:ext uri="{FF2B5EF4-FFF2-40B4-BE49-F238E27FC236}">
                <a16:creationId xmlns:a16="http://schemas.microsoft.com/office/drawing/2014/main" id="{D7149EE9-D7CB-2245-A969-E3DC476D8DF6}"/>
              </a:ext>
            </a:extLst>
          </p:cNvPr>
          <p:cNvSpPr>
            <a:spLocks noGrp="1"/>
          </p:cNvSpPr>
          <p:nvPr>
            <p:ph type="body" sz="quarter" idx="40"/>
          </p:nvPr>
        </p:nvSpPr>
        <p:spPr>
          <a:xfrm>
            <a:off x="354106" y="3310826"/>
            <a:ext cx="4733832" cy="180147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1A52D467-0F26-DA4A-97AF-2CD0DAFEB6E1}"/>
              </a:ext>
            </a:extLst>
          </p:cNvPr>
          <p:cNvSpPr txBox="1"/>
          <p:nvPr userDrawn="1"/>
        </p:nvSpPr>
        <p:spPr>
          <a:xfrm>
            <a:off x="336885" y="514801"/>
            <a:ext cx="7580199" cy="541209"/>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717171"/>
                </a:solidFill>
                <a:latin typeface="Montserrat SemiBold" pitchFamily="2" charset="77"/>
              </a:rPr>
              <a:t>Additional Support</a:t>
            </a:r>
            <a:endParaRPr lang="en-US" sz="4000" b="1" i="0" spc="-30" dirty="0">
              <a:solidFill>
                <a:srgbClr val="717171"/>
              </a:solidFill>
              <a:latin typeface="Montserrat SemiBold" pitchFamily="2" charset="77"/>
              <a:cs typeface="Arial Narrow"/>
            </a:endParaRPr>
          </a:p>
        </p:txBody>
      </p:sp>
      <p:sp>
        <p:nvSpPr>
          <p:cNvPr id="21" name="TextBox 20">
            <a:extLst>
              <a:ext uri="{FF2B5EF4-FFF2-40B4-BE49-F238E27FC236}">
                <a16:creationId xmlns:a16="http://schemas.microsoft.com/office/drawing/2014/main" id="{A36A0B17-8F6F-A645-8BB5-4B6254632B2D}"/>
              </a:ext>
            </a:extLst>
          </p:cNvPr>
          <p:cNvSpPr txBox="1"/>
          <p:nvPr userDrawn="1"/>
        </p:nvSpPr>
        <p:spPr>
          <a:xfrm>
            <a:off x="362227" y="1163682"/>
            <a:ext cx="4059302" cy="1481761"/>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dirty="0">
                <a:solidFill>
                  <a:srgbClr val="717171"/>
                </a:solidFill>
                <a:latin typeface="Exo" panose="02000503000000000000" pitchFamily="2" charset="77"/>
              </a:rPr>
              <a:t>If you would like additional support, have our analysts guide you through other phases as part of an Info-Tech Workshop.</a:t>
            </a: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rgbClr val="717171"/>
              </a:solidFill>
              <a:latin typeface="Exo" panose="02000503000000000000" pitchFamily="2" charset="77"/>
            </a:endParaRP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rgbClr val="717171"/>
              </a:solidFill>
              <a:latin typeface="Exo" panose="02000503000000000000" pitchFamily="2" charset="77"/>
            </a:endParaRP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rgbClr val="717171"/>
              </a:solidFill>
              <a:latin typeface="Exo" panose="02000503000000000000" pitchFamily="2" charset="77"/>
            </a:endParaRPr>
          </a:p>
        </p:txBody>
      </p:sp>
    </p:spTree>
    <p:extLst>
      <p:ext uri="{BB962C8B-B14F-4D97-AF65-F5344CB8AC3E}">
        <p14:creationId xmlns:p14="http://schemas.microsoft.com/office/powerpoint/2010/main" val="3272561956"/>
      </p:ext>
    </p:extLst>
  </p:cSld>
  <p:clrMapOvr>
    <a:masterClrMapping/>
  </p:clrMapOvr>
  <p:extLst>
    <p:ext uri="{DCECCB84-F9BA-43D5-87BE-67443E8EF086}">
      <p15:sldGuideLst xmlns:p15="http://schemas.microsoft.com/office/powerpoint/2012/main">
        <p15:guide id="1" orient="horz" pos="84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search Contributors and Experts B">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A7A87E3-6D99-8946-A365-05075C72EA60}"/>
              </a:ext>
            </a:extLst>
          </p:cNvPr>
          <p:cNvSpPr>
            <a:spLocks noGrp="1"/>
          </p:cNvSpPr>
          <p:nvPr>
            <p:ph type="body" sz="quarter" idx="11" hasCustomPrompt="1"/>
          </p:nvPr>
        </p:nvSpPr>
        <p:spPr>
          <a:xfrm>
            <a:off x="1715620"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0" name="Text Placeholder 8">
            <a:extLst>
              <a:ext uri="{FF2B5EF4-FFF2-40B4-BE49-F238E27FC236}">
                <a16:creationId xmlns:a16="http://schemas.microsoft.com/office/drawing/2014/main" id="{20CC50DE-8543-1446-90E6-8AEF1CF32DC8}"/>
              </a:ext>
            </a:extLst>
          </p:cNvPr>
          <p:cNvSpPr>
            <a:spLocks noGrp="1"/>
          </p:cNvSpPr>
          <p:nvPr>
            <p:ph type="body" sz="quarter" idx="12" hasCustomPrompt="1"/>
          </p:nvPr>
        </p:nvSpPr>
        <p:spPr>
          <a:xfrm>
            <a:off x="1715620" y="1921449"/>
            <a:ext cx="3849687" cy="438571"/>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a:solidFill>
                  <a:srgbClr val="4A4A4A"/>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16" name="Picture Placeholder 15">
            <a:extLst>
              <a:ext uri="{FF2B5EF4-FFF2-40B4-BE49-F238E27FC236}">
                <a16:creationId xmlns:a16="http://schemas.microsoft.com/office/drawing/2014/main" id="{4AEE503A-ADB0-3C49-91AB-D3E44B6DC58A}"/>
              </a:ext>
            </a:extLst>
          </p:cNvPr>
          <p:cNvSpPr>
            <a:spLocks noGrp="1"/>
          </p:cNvSpPr>
          <p:nvPr>
            <p:ph type="pic" sz="quarter" idx="16"/>
          </p:nvPr>
        </p:nvSpPr>
        <p:spPr>
          <a:xfrm>
            <a:off x="354106" y="1670231"/>
            <a:ext cx="1210818" cy="121081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600" b="1" i="0">
                <a:latin typeface="Montserrat SemiBold" pitchFamily="2" charset="77"/>
              </a:defRPr>
            </a:lvl1pPr>
          </a:lstStyle>
          <a:p>
            <a:endParaRPr lang="en-US" dirty="0"/>
          </a:p>
        </p:txBody>
      </p:sp>
      <p:sp>
        <p:nvSpPr>
          <p:cNvPr id="15" name="Text Placeholder 8">
            <a:extLst>
              <a:ext uri="{FF2B5EF4-FFF2-40B4-BE49-F238E27FC236}">
                <a16:creationId xmlns:a16="http://schemas.microsoft.com/office/drawing/2014/main" id="{9A018879-2AAE-DD4D-BED8-A9EBF65B3327}"/>
              </a:ext>
            </a:extLst>
          </p:cNvPr>
          <p:cNvSpPr>
            <a:spLocks noGrp="1"/>
          </p:cNvSpPr>
          <p:nvPr>
            <p:ph type="body" sz="quarter" idx="17" hasCustomPrompt="1"/>
          </p:nvPr>
        </p:nvSpPr>
        <p:spPr>
          <a:xfrm>
            <a:off x="7564252"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20" name="Picture Placeholder 15">
            <a:extLst>
              <a:ext uri="{FF2B5EF4-FFF2-40B4-BE49-F238E27FC236}">
                <a16:creationId xmlns:a16="http://schemas.microsoft.com/office/drawing/2014/main" id="{B376A439-0F38-1245-AC0A-D61918E1F362}"/>
              </a:ext>
            </a:extLst>
          </p:cNvPr>
          <p:cNvSpPr>
            <a:spLocks noGrp="1"/>
          </p:cNvSpPr>
          <p:nvPr>
            <p:ph type="pic" sz="quarter" idx="21"/>
          </p:nvPr>
        </p:nvSpPr>
        <p:spPr>
          <a:xfrm>
            <a:off x="6199714" y="1670231"/>
            <a:ext cx="1210818" cy="121081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600" b="1" i="0">
                <a:latin typeface="Montserrat SemiBold" pitchFamily="2" charset="77"/>
              </a:defRPr>
            </a:lvl1pPr>
          </a:lstStyle>
          <a:p>
            <a:endParaRPr lang="en-US" dirty="0"/>
          </a:p>
        </p:txBody>
      </p:sp>
      <p:sp>
        <p:nvSpPr>
          <p:cNvPr id="19" name="TextBox 18">
            <a:extLst>
              <a:ext uri="{FF2B5EF4-FFF2-40B4-BE49-F238E27FC236}">
                <a16:creationId xmlns:a16="http://schemas.microsoft.com/office/drawing/2014/main" id="{A6483C06-5D8D-1B47-B88B-5FEE88718A75}"/>
              </a:ext>
            </a:extLst>
          </p:cNvPr>
          <p:cNvSpPr txBox="1"/>
          <p:nvPr userDrawn="1"/>
        </p:nvSpPr>
        <p:spPr>
          <a:xfrm>
            <a:off x="354106" y="548102"/>
            <a:ext cx="11242306" cy="541209"/>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717171"/>
                </a:solidFill>
                <a:latin typeface="Montserrat SemiBold" pitchFamily="2" charset="77"/>
              </a:rPr>
              <a:t>Research Contributors and Experts</a:t>
            </a:r>
            <a:endParaRPr lang="en-US" sz="4000" b="1" i="0" spc="-30" dirty="0">
              <a:solidFill>
                <a:srgbClr val="717171"/>
              </a:solidFill>
              <a:latin typeface="Montserrat SemiBold" pitchFamily="2" charset="77"/>
              <a:cs typeface="Arial Narrow"/>
            </a:endParaRPr>
          </a:p>
        </p:txBody>
      </p:sp>
      <p:sp>
        <p:nvSpPr>
          <p:cNvPr id="13" name="Text Placeholder 4">
            <a:extLst>
              <a:ext uri="{FF2B5EF4-FFF2-40B4-BE49-F238E27FC236}">
                <a16:creationId xmlns:a16="http://schemas.microsoft.com/office/drawing/2014/main" id="{BEEA8162-DD20-8A4F-A217-8DF5CF442F3D}"/>
              </a:ext>
            </a:extLst>
          </p:cNvPr>
          <p:cNvSpPr>
            <a:spLocks noGrp="1"/>
          </p:cNvSpPr>
          <p:nvPr>
            <p:ph type="body" sz="quarter" idx="33"/>
          </p:nvPr>
        </p:nvSpPr>
        <p:spPr>
          <a:xfrm>
            <a:off x="1714242" y="2614641"/>
            <a:ext cx="4346833" cy="342465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22AA1EFD-B430-5B4D-AF9A-DB8AAC4C9735}"/>
              </a:ext>
            </a:extLst>
          </p:cNvPr>
          <p:cNvSpPr>
            <a:spLocks noGrp="1"/>
          </p:cNvSpPr>
          <p:nvPr>
            <p:ph type="body" sz="quarter" idx="34"/>
          </p:nvPr>
        </p:nvSpPr>
        <p:spPr>
          <a:xfrm>
            <a:off x="7544594" y="2614641"/>
            <a:ext cx="4346833" cy="342465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627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lated Research A">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910DF08-7026-664D-B665-454241ABB91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24" name="Rectangle 23">
            <a:extLst>
              <a:ext uri="{FF2B5EF4-FFF2-40B4-BE49-F238E27FC236}">
                <a16:creationId xmlns:a16="http://schemas.microsoft.com/office/drawing/2014/main" id="{617BD03E-54AB-3E4C-8B2B-01F4843F6E8D}"/>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32" name="Picture Placeholder 31">
            <a:extLst>
              <a:ext uri="{FF2B5EF4-FFF2-40B4-BE49-F238E27FC236}">
                <a16:creationId xmlns:a16="http://schemas.microsoft.com/office/drawing/2014/main" id="{06E425A5-C952-374F-8050-A2393321E7A8}"/>
              </a:ext>
            </a:extLst>
          </p:cNvPr>
          <p:cNvSpPr>
            <a:spLocks noGrp="1"/>
          </p:cNvSpPr>
          <p:nvPr>
            <p:ph type="pic" sz="quarter" idx="11"/>
          </p:nvPr>
        </p:nvSpPr>
        <p:spPr>
          <a:xfrm>
            <a:off x="3662363" y="574675"/>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2363" y="2341386"/>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35" name="Picture Placeholder 31">
            <a:extLst>
              <a:ext uri="{FF2B5EF4-FFF2-40B4-BE49-F238E27FC236}">
                <a16:creationId xmlns:a16="http://schemas.microsoft.com/office/drawing/2014/main" id="{2BBE0ADF-1343-9540-96CB-1F8B7367207D}"/>
              </a:ext>
            </a:extLst>
          </p:cNvPr>
          <p:cNvSpPr>
            <a:spLocks noGrp="1"/>
          </p:cNvSpPr>
          <p:nvPr>
            <p:ph type="pic" sz="quarter" idx="13"/>
          </p:nvPr>
        </p:nvSpPr>
        <p:spPr>
          <a:xfrm>
            <a:off x="3662363" y="4158897"/>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4" name="Text Placeholder 3">
            <a:extLst>
              <a:ext uri="{FF2B5EF4-FFF2-40B4-BE49-F238E27FC236}">
                <a16:creationId xmlns:a16="http://schemas.microsoft.com/office/drawing/2014/main" id="{060A9573-73C9-FD44-B7AF-0D9F9C006C8B}"/>
              </a:ext>
            </a:extLst>
          </p:cNvPr>
          <p:cNvSpPr>
            <a:spLocks noGrp="1"/>
          </p:cNvSpPr>
          <p:nvPr>
            <p:ph type="body" sz="quarter" idx="19" hasCustomPrompt="1"/>
          </p:nvPr>
        </p:nvSpPr>
        <p:spPr>
          <a:xfrm>
            <a:off x="6501813" y="522421"/>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8" name="Text Placeholder 3">
            <a:extLst>
              <a:ext uri="{FF2B5EF4-FFF2-40B4-BE49-F238E27FC236}">
                <a16:creationId xmlns:a16="http://schemas.microsoft.com/office/drawing/2014/main" id="{DE4B797A-3634-5A48-B5BC-3ECDA11783E2}"/>
              </a:ext>
            </a:extLst>
          </p:cNvPr>
          <p:cNvSpPr>
            <a:spLocks noGrp="1"/>
          </p:cNvSpPr>
          <p:nvPr>
            <p:ph type="body" sz="quarter" idx="21" hasCustomPrompt="1"/>
          </p:nvPr>
        </p:nvSpPr>
        <p:spPr>
          <a:xfrm>
            <a:off x="6501813" y="2297433"/>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0" name="Text Placeholder 3">
            <a:extLst>
              <a:ext uri="{FF2B5EF4-FFF2-40B4-BE49-F238E27FC236}">
                <a16:creationId xmlns:a16="http://schemas.microsoft.com/office/drawing/2014/main" id="{944478D2-E7F8-C243-AA66-3B1878B49256}"/>
              </a:ext>
            </a:extLst>
          </p:cNvPr>
          <p:cNvSpPr>
            <a:spLocks noGrp="1"/>
          </p:cNvSpPr>
          <p:nvPr>
            <p:ph type="body" sz="quarter" idx="23" hasCustomPrompt="1"/>
          </p:nvPr>
        </p:nvSpPr>
        <p:spPr>
          <a:xfrm>
            <a:off x="6501813" y="4099339"/>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4" name="Title 1">
            <a:extLst>
              <a:ext uri="{FF2B5EF4-FFF2-40B4-BE49-F238E27FC236}">
                <a16:creationId xmlns:a16="http://schemas.microsoft.com/office/drawing/2014/main" id="{C42E7176-D606-0141-AE7A-6525F8273FB2}"/>
              </a:ext>
            </a:extLst>
          </p:cNvPr>
          <p:cNvSpPr>
            <a:spLocks noGrp="1"/>
          </p:cNvSpPr>
          <p:nvPr>
            <p:ph type="title" hasCustomPrompt="1"/>
          </p:nvPr>
        </p:nvSpPr>
        <p:spPr>
          <a:xfrm>
            <a:off x="354107" y="530020"/>
            <a:ext cx="2528793" cy="1655967"/>
          </a:xfrm>
        </p:spPr>
        <p:txBody>
          <a:bodyPr>
            <a:noAutofit/>
          </a:bodyPr>
          <a:lstStyle>
            <a:lvl1pPr>
              <a:defRPr>
                <a:solidFill>
                  <a:schemeClr val="bg1"/>
                </a:solidFill>
              </a:defRPr>
            </a:lvl1pPr>
          </a:lstStyle>
          <a:p>
            <a:r>
              <a:rPr lang="en-US"/>
              <a:t>Related Info-Tech</a:t>
            </a:r>
            <a:br>
              <a:rPr lang="en-US"/>
            </a:br>
            <a:r>
              <a:rPr lang="en-US"/>
              <a:t>Research</a:t>
            </a:r>
          </a:p>
        </p:txBody>
      </p:sp>
      <p:sp>
        <p:nvSpPr>
          <p:cNvPr id="19" name="Text Placeholder 4">
            <a:extLst>
              <a:ext uri="{FF2B5EF4-FFF2-40B4-BE49-F238E27FC236}">
                <a16:creationId xmlns:a16="http://schemas.microsoft.com/office/drawing/2014/main" id="{6DD138BE-D45D-9D4D-AF5B-E321D9F85B7D}"/>
              </a:ext>
            </a:extLst>
          </p:cNvPr>
          <p:cNvSpPr>
            <a:spLocks noGrp="1"/>
          </p:cNvSpPr>
          <p:nvPr>
            <p:ph type="body" sz="quarter" idx="33"/>
          </p:nvPr>
        </p:nvSpPr>
        <p:spPr>
          <a:xfrm>
            <a:off x="6495828" y="108355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5869B384-9C2F-F347-BAE3-5DCC96829BB3}"/>
              </a:ext>
            </a:extLst>
          </p:cNvPr>
          <p:cNvSpPr>
            <a:spLocks noGrp="1"/>
          </p:cNvSpPr>
          <p:nvPr>
            <p:ph type="body" sz="quarter" idx="34"/>
          </p:nvPr>
        </p:nvSpPr>
        <p:spPr>
          <a:xfrm>
            <a:off x="6495828" y="284243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4">
            <a:extLst>
              <a:ext uri="{FF2B5EF4-FFF2-40B4-BE49-F238E27FC236}">
                <a16:creationId xmlns:a16="http://schemas.microsoft.com/office/drawing/2014/main" id="{C13E2497-852B-6C4D-9573-4A393AA2B2EF}"/>
              </a:ext>
            </a:extLst>
          </p:cNvPr>
          <p:cNvSpPr>
            <a:spLocks noGrp="1"/>
          </p:cNvSpPr>
          <p:nvPr>
            <p:ph type="body" sz="quarter" idx="35"/>
          </p:nvPr>
        </p:nvSpPr>
        <p:spPr>
          <a:xfrm>
            <a:off x="6495828" y="4660602"/>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9491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lated Research B">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3BF8330-F21B-D442-AE37-1705C7870D3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29" name="Rectangle 28">
            <a:extLst>
              <a:ext uri="{FF2B5EF4-FFF2-40B4-BE49-F238E27FC236}">
                <a16:creationId xmlns:a16="http://schemas.microsoft.com/office/drawing/2014/main" id="{9942D4EE-B043-184F-8E87-10B454B4B973}"/>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3983" y="481675"/>
            <a:ext cx="2419409"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14" name="Picture Placeholder 31">
            <a:extLst>
              <a:ext uri="{FF2B5EF4-FFF2-40B4-BE49-F238E27FC236}">
                <a16:creationId xmlns:a16="http://schemas.microsoft.com/office/drawing/2014/main" id="{9D81BA75-D3B6-FE4B-9E28-055DAEF016DA}"/>
              </a:ext>
            </a:extLst>
          </p:cNvPr>
          <p:cNvSpPr>
            <a:spLocks noGrp="1"/>
          </p:cNvSpPr>
          <p:nvPr>
            <p:ph type="pic" sz="quarter" idx="13"/>
          </p:nvPr>
        </p:nvSpPr>
        <p:spPr>
          <a:xfrm>
            <a:off x="6463627" y="481675"/>
            <a:ext cx="2419409"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15" name="Picture Placeholder 31">
            <a:extLst>
              <a:ext uri="{FF2B5EF4-FFF2-40B4-BE49-F238E27FC236}">
                <a16:creationId xmlns:a16="http://schemas.microsoft.com/office/drawing/2014/main" id="{63BF6C5D-F071-0843-B2AB-0EEC00DDAA7E}"/>
              </a:ext>
            </a:extLst>
          </p:cNvPr>
          <p:cNvSpPr>
            <a:spLocks noGrp="1"/>
          </p:cNvSpPr>
          <p:nvPr>
            <p:ph type="pic" sz="quarter" idx="14"/>
          </p:nvPr>
        </p:nvSpPr>
        <p:spPr>
          <a:xfrm>
            <a:off x="9280205" y="481675"/>
            <a:ext cx="2419409"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4" name="Text Placeholder 3">
            <a:extLst>
              <a:ext uri="{FF2B5EF4-FFF2-40B4-BE49-F238E27FC236}">
                <a16:creationId xmlns:a16="http://schemas.microsoft.com/office/drawing/2014/main" id="{35FEB7B1-6275-0248-A0C2-CFA4FE5E587C}"/>
              </a:ext>
            </a:extLst>
          </p:cNvPr>
          <p:cNvSpPr>
            <a:spLocks noGrp="1"/>
          </p:cNvSpPr>
          <p:nvPr>
            <p:ph type="body" sz="quarter" idx="15" hasCustomPrompt="1"/>
          </p:nvPr>
        </p:nvSpPr>
        <p:spPr>
          <a:xfrm>
            <a:off x="3661721" y="2852939"/>
            <a:ext cx="2435073"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4" name="Text Placeholder 3">
            <a:extLst>
              <a:ext uri="{FF2B5EF4-FFF2-40B4-BE49-F238E27FC236}">
                <a16:creationId xmlns:a16="http://schemas.microsoft.com/office/drawing/2014/main" id="{108CB76C-02AD-EF41-B531-F5DB3CB2D699}"/>
              </a:ext>
            </a:extLst>
          </p:cNvPr>
          <p:cNvSpPr>
            <a:spLocks noGrp="1"/>
          </p:cNvSpPr>
          <p:nvPr>
            <p:ph type="body" sz="quarter" idx="19" hasCustomPrompt="1"/>
          </p:nvPr>
        </p:nvSpPr>
        <p:spPr>
          <a:xfrm>
            <a:off x="6476173" y="2852939"/>
            <a:ext cx="2435073"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6" name="Text Placeholder 3">
            <a:extLst>
              <a:ext uri="{FF2B5EF4-FFF2-40B4-BE49-F238E27FC236}">
                <a16:creationId xmlns:a16="http://schemas.microsoft.com/office/drawing/2014/main" id="{8AD22B1A-68AA-BD46-9959-0E6C0630032C}"/>
              </a:ext>
            </a:extLst>
          </p:cNvPr>
          <p:cNvSpPr>
            <a:spLocks noGrp="1"/>
          </p:cNvSpPr>
          <p:nvPr>
            <p:ph type="body" sz="quarter" idx="21" hasCustomPrompt="1"/>
          </p:nvPr>
        </p:nvSpPr>
        <p:spPr>
          <a:xfrm>
            <a:off x="9284687" y="2852939"/>
            <a:ext cx="2435073"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7" name="Title 1">
            <a:extLst>
              <a:ext uri="{FF2B5EF4-FFF2-40B4-BE49-F238E27FC236}">
                <a16:creationId xmlns:a16="http://schemas.microsoft.com/office/drawing/2014/main" id="{0E684A7A-566C-524F-9059-7AED86894B10}"/>
              </a:ext>
            </a:extLst>
          </p:cNvPr>
          <p:cNvSpPr>
            <a:spLocks noGrp="1"/>
          </p:cNvSpPr>
          <p:nvPr>
            <p:ph type="title" hasCustomPrompt="1"/>
          </p:nvPr>
        </p:nvSpPr>
        <p:spPr>
          <a:xfrm>
            <a:off x="354107" y="530020"/>
            <a:ext cx="2528793" cy="1655967"/>
          </a:xfrm>
        </p:spPr>
        <p:txBody>
          <a:bodyPr>
            <a:noAutofit/>
          </a:bodyPr>
          <a:lstStyle>
            <a:lvl1pPr>
              <a:defRPr>
                <a:solidFill>
                  <a:schemeClr val="bg1"/>
                </a:solidFill>
              </a:defRPr>
            </a:lvl1pPr>
          </a:lstStyle>
          <a:p>
            <a:r>
              <a:rPr lang="en-US"/>
              <a:t>Related Info-Tech</a:t>
            </a:r>
            <a:br>
              <a:rPr lang="en-US"/>
            </a:br>
            <a:r>
              <a:rPr lang="en-US"/>
              <a:t>Research</a:t>
            </a:r>
          </a:p>
        </p:txBody>
      </p:sp>
      <p:sp>
        <p:nvSpPr>
          <p:cNvPr id="20" name="Text Placeholder 4">
            <a:extLst>
              <a:ext uri="{FF2B5EF4-FFF2-40B4-BE49-F238E27FC236}">
                <a16:creationId xmlns:a16="http://schemas.microsoft.com/office/drawing/2014/main" id="{601906B8-F10B-5344-931F-79A91218159A}"/>
              </a:ext>
            </a:extLst>
          </p:cNvPr>
          <p:cNvSpPr>
            <a:spLocks noGrp="1"/>
          </p:cNvSpPr>
          <p:nvPr>
            <p:ph type="body" sz="quarter" idx="33"/>
          </p:nvPr>
        </p:nvSpPr>
        <p:spPr>
          <a:xfrm>
            <a:off x="3654167" y="3518409"/>
            <a:ext cx="2551371" cy="23613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7CDAC451-E2DC-5E43-8A65-BDD2C214A4E3}"/>
              </a:ext>
            </a:extLst>
          </p:cNvPr>
          <p:cNvSpPr>
            <a:spLocks noGrp="1"/>
          </p:cNvSpPr>
          <p:nvPr>
            <p:ph type="body" sz="quarter" idx="34"/>
          </p:nvPr>
        </p:nvSpPr>
        <p:spPr>
          <a:xfrm>
            <a:off x="6477794" y="3518409"/>
            <a:ext cx="2551371" cy="23613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a:extLst>
              <a:ext uri="{FF2B5EF4-FFF2-40B4-BE49-F238E27FC236}">
                <a16:creationId xmlns:a16="http://schemas.microsoft.com/office/drawing/2014/main" id="{20852FC8-6DA5-4540-982F-D5CBC2F29FE2}"/>
              </a:ext>
            </a:extLst>
          </p:cNvPr>
          <p:cNvSpPr>
            <a:spLocks noGrp="1"/>
          </p:cNvSpPr>
          <p:nvPr>
            <p:ph type="body" sz="quarter" idx="35"/>
          </p:nvPr>
        </p:nvSpPr>
        <p:spPr>
          <a:xfrm>
            <a:off x="9297194" y="3518409"/>
            <a:ext cx="2551371" cy="23613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6459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BackCover-Dark-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2718FE-C921-3842-8576-F58124F911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87693" y="2785036"/>
            <a:ext cx="2818202" cy="965200"/>
          </a:xfrm>
          <a:prstGeom prst="rect">
            <a:avLst/>
          </a:prstGeom>
        </p:spPr>
      </p:pic>
    </p:spTree>
    <p:extLst>
      <p:ext uri="{BB962C8B-B14F-4D97-AF65-F5344CB8AC3E}">
        <p14:creationId xmlns:p14="http://schemas.microsoft.com/office/powerpoint/2010/main" val="28255391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bliography">
    <p:spTree>
      <p:nvGrpSpPr>
        <p:cNvPr id="1" name=""/>
        <p:cNvGrpSpPr/>
        <p:nvPr/>
      </p:nvGrpSpPr>
      <p:grpSpPr>
        <a:xfrm>
          <a:off x="0" y="0"/>
          <a:ext cx="0" cy="0"/>
          <a:chOff x="0" y="0"/>
          <a:chExt cx="0" cy="0"/>
        </a:xfrm>
      </p:grpSpPr>
      <p:sp>
        <p:nvSpPr>
          <p:cNvPr id="12" name="Text Placeholder 10">
            <a:extLst>
              <a:ext uri="{FF2B5EF4-FFF2-40B4-BE49-F238E27FC236}">
                <a16:creationId xmlns:a16="http://schemas.microsoft.com/office/drawing/2014/main" id="{40878CB2-B10A-DE43-B5F1-CC1A4F9590DA}"/>
              </a:ext>
            </a:extLst>
          </p:cNvPr>
          <p:cNvSpPr>
            <a:spLocks noGrp="1"/>
          </p:cNvSpPr>
          <p:nvPr>
            <p:ph type="body" sz="quarter" idx="12" hasCustomPrompt="1"/>
          </p:nvPr>
        </p:nvSpPr>
        <p:spPr>
          <a:xfrm>
            <a:off x="6218985" y="1552498"/>
            <a:ext cx="5477732" cy="4503847"/>
          </a:xfrm>
          <a:prstGeom prst="rect">
            <a:avLst/>
          </a:prstGeom>
        </p:spPr>
        <p:txBody>
          <a:bodyPr lIns="0" tIns="0" rIns="0" bIns="0">
            <a:noAutofit/>
          </a:bodyPr>
          <a:lstStyle>
            <a:lvl1pPr marL="0" indent="0" algn="l">
              <a:lnSpc>
                <a:spcPct val="110000"/>
              </a:lnSpc>
              <a:spcAft>
                <a:spcPts val="1200"/>
              </a:spcAft>
              <a:buNone/>
              <a:defRPr sz="1200" baseline="0">
                <a:solidFill>
                  <a:srgbClr val="000000"/>
                </a:solidFill>
                <a:latin typeface="Roboto Condensed Light" panose="02000000000000000000" pitchFamily="2" charset="0"/>
              </a:defRPr>
            </a:lvl1pPr>
          </a:lstStyle>
          <a:p>
            <a:pPr marL="7701" marR="242975" algn="just">
              <a:spcBef>
                <a:spcPts val="55"/>
              </a:spcBef>
            </a:pPr>
            <a:r>
              <a:rPr lang="en-CA" sz="1200" spc="-30" err="1">
                <a:solidFill>
                  <a:srgbClr val="464646"/>
                </a:solidFill>
                <a:latin typeface="Roboto Condensed Light" panose="02000000000000000000" pitchFamily="2" charset="0"/>
                <a:cs typeface="Arial Narrow"/>
              </a:rPr>
              <a:t>Bersin</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Josh.</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“Time</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to</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Scrap</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Appraisals?”</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Forbes</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5</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Web.  </a:t>
            </a:r>
            <a:r>
              <a:rPr lang="en-CA" sz="1200" spc="-21">
                <a:solidFill>
                  <a:srgbClr val="464646"/>
                </a:solidFill>
                <a:latin typeface="Roboto Condensed Light" panose="02000000000000000000" pitchFamily="2" charset="0"/>
                <a:cs typeface="Arial Narrow"/>
              </a:rPr>
              <a:t>30 </a:t>
            </a:r>
            <a:r>
              <a:rPr lang="en-CA" sz="1200" spc="-24">
                <a:solidFill>
                  <a:srgbClr val="464646"/>
                </a:solidFill>
                <a:latin typeface="Roboto Condensed Light" panose="02000000000000000000" pitchFamily="2" charset="0"/>
                <a:cs typeface="Arial Narrow"/>
              </a:rPr>
              <a:t>Oct </a:t>
            </a:r>
            <a:r>
              <a:rPr lang="en-CA" sz="1200" spc="-30">
                <a:solidFill>
                  <a:srgbClr val="464646"/>
                </a:solidFill>
                <a:latin typeface="Roboto Condensed Light" panose="02000000000000000000" pitchFamily="2" charset="0"/>
                <a:cs typeface="Arial Narrow"/>
              </a:rPr>
              <a:t>2013. </a:t>
            </a:r>
            <a:r>
              <a:rPr lang="en-CA" sz="1200" spc="-36">
                <a:solidFill>
                  <a:srgbClr val="00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a:solidFill>
                  <a:srgbClr val="0076B7"/>
                </a:solidFill>
                <a:latin typeface="Roboto Condensed Light" panose="02000000000000000000" pitchFamily="2" charset="0"/>
                <a:cs typeface="Arial Narrow"/>
              </a:rPr>
              <a:t> </a:t>
            </a:r>
            <a:r>
              <a:rPr lang="en-CA" sz="1200" spc="-33">
                <a:solidFill>
                  <a:srgbClr val="0076B7"/>
                </a:solidFill>
                <a:latin typeface="Roboto Condensed Light" panose="02000000000000000000" pitchFamily="2" charset="0"/>
                <a:cs typeface="Arial Narrow"/>
              </a:rPr>
              <a:t>appraisals/&gt;</a:t>
            </a:r>
            <a:r>
              <a:rPr lang="en-CA" sz="1200" spc="-33">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242975" algn="just">
              <a:spcBef>
                <a:spcPts val="55"/>
              </a:spcBef>
            </a:pPr>
            <a:r>
              <a:rPr lang="en-CA" sz="1200" spc="-30">
                <a:solidFill>
                  <a:srgbClr val="464646"/>
                </a:solidFill>
                <a:latin typeface="Roboto Condensed Light" panose="02000000000000000000" pitchFamily="2" charset="0"/>
                <a:cs typeface="Arial Narrow"/>
              </a:rPr>
              <a:t>Cheese,</a:t>
            </a:r>
            <a:r>
              <a:rPr lang="en-CA" sz="1200" spc="-67">
                <a:solidFill>
                  <a:srgbClr val="464646"/>
                </a:solidFill>
                <a:latin typeface="Roboto Condensed Light" panose="02000000000000000000" pitchFamily="2" charset="0"/>
                <a:cs typeface="Arial Narrow"/>
              </a:rPr>
              <a:t> </a:t>
            </a:r>
            <a:r>
              <a:rPr lang="en-CA" sz="1200" spc="-39">
                <a:solidFill>
                  <a:srgbClr val="464646"/>
                </a:solidFill>
                <a:latin typeface="Roboto Condensed Light" panose="02000000000000000000" pitchFamily="2" charset="0"/>
                <a:cs typeface="Arial Narrow"/>
              </a:rPr>
              <a:t>Peter,</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Creating</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an</a:t>
            </a:r>
            <a:r>
              <a:rPr lang="en-CA" sz="1200" spc="-12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Agile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Organization.”</a:t>
            </a:r>
            <a:r>
              <a:rPr lang="en-CA" sz="1200" spc="-12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Accenture.</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2009.</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2013.</a:t>
            </a:r>
            <a:br>
              <a:rPr lang="en-CA" sz="1200" spc="0">
                <a:solidFill>
                  <a:srgbClr val="000000"/>
                </a:solidFill>
                <a:latin typeface="Roboto Condensed Light" panose="02000000000000000000" pitchFamily="2" charset="0"/>
                <a:cs typeface="Arial Narrow"/>
              </a:rPr>
            </a:br>
            <a:r>
              <a:rPr lang="en-CA" sz="1200" spc="-36">
                <a:solidFill>
                  <a:srgbClr val="00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a:solidFill>
                  <a:srgbClr val="0076B7"/>
                </a:solidFill>
                <a:latin typeface="Roboto Condensed Light" panose="02000000000000000000" pitchFamily="2" charset="0"/>
                <a:cs typeface="Arial Narrow"/>
              </a:rPr>
              <a:t> </a:t>
            </a:r>
            <a:r>
              <a:rPr lang="en-CA" sz="1200" spc="-30">
                <a:solidFill>
                  <a:srgbClr val="0076B7"/>
                </a:solidFill>
                <a:latin typeface="Roboto Condensed Light" panose="02000000000000000000" pitchFamily="2" charset="0"/>
                <a:cs typeface="Arial Narrow"/>
              </a:rPr>
              <a:t>pdf&gt;</a:t>
            </a:r>
            <a:r>
              <a:rPr lang="en-CA" sz="1200" spc="-30">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242975" algn="just">
              <a:spcBef>
                <a:spcPts val="55"/>
              </a:spcBef>
            </a:pPr>
            <a:r>
              <a:rPr lang="en-CA" sz="1200" spc="-30" err="1">
                <a:solidFill>
                  <a:srgbClr val="464646"/>
                </a:solidFill>
                <a:latin typeface="Roboto Condensed Light" panose="02000000000000000000" pitchFamily="2" charset="0"/>
                <a:cs typeface="Arial Narrow"/>
              </a:rPr>
              <a:t>Croxon</a:t>
            </a:r>
            <a:r>
              <a:rPr lang="en-CA" sz="1200" spc="-30">
                <a:solidFill>
                  <a:srgbClr val="464646"/>
                </a:solidFill>
                <a:latin typeface="Roboto Condensed Light" panose="02000000000000000000" pitchFamily="2" charset="0"/>
                <a:cs typeface="Arial Narrow"/>
              </a:rPr>
              <a: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“Dinner</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Series:</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Management</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30" err="1">
                <a:solidFill>
                  <a:srgbClr val="464646"/>
                </a:solidFill>
                <a:latin typeface="Roboto Condensed Light" panose="02000000000000000000" pitchFamily="2" charset="0"/>
                <a:cs typeface="Arial Narrow"/>
              </a:rPr>
              <a:t>Croxon</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from</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CBC’s  ‘Dragon’s </a:t>
            </a:r>
            <a:r>
              <a:rPr lang="en-CA" sz="1200" spc="-30">
                <a:solidFill>
                  <a:srgbClr val="464646"/>
                </a:solidFill>
                <a:latin typeface="Roboto Condensed Light" panose="02000000000000000000" pitchFamily="2" charset="0"/>
                <a:cs typeface="Arial Narrow"/>
              </a:rPr>
              <a:t>Den’” </a:t>
            </a:r>
            <a:r>
              <a:rPr lang="en-CA" sz="1200" spc="-49">
                <a:solidFill>
                  <a:srgbClr val="464646"/>
                </a:solidFill>
                <a:latin typeface="Roboto Condensed Light" panose="02000000000000000000" pitchFamily="2" charset="0"/>
                <a:cs typeface="Arial Narrow"/>
              </a:rPr>
              <a:t>HRPA Toronto </a:t>
            </a:r>
            <a:r>
              <a:rPr lang="en-CA" sz="1200" spc="-39">
                <a:solidFill>
                  <a:srgbClr val="464646"/>
                </a:solidFill>
                <a:latin typeface="Roboto Condensed Light" panose="02000000000000000000" pitchFamily="2" charset="0"/>
                <a:cs typeface="Arial Narrow"/>
              </a:rPr>
              <a:t>Chapter. </a:t>
            </a:r>
            <a:r>
              <a:rPr lang="en-CA" sz="1200" spc="-33">
                <a:solidFill>
                  <a:srgbClr val="464646"/>
                </a:solidFill>
                <a:latin typeface="Roboto Condensed Light" panose="02000000000000000000" pitchFamily="2" charset="0"/>
                <a:cs typeface="Arial Narrow"/>
              </a:rPr>
              <a:t>Sheraton </a:t>
            </a:r>
            <a:r>
              <a:rPr lang="en-CA" sz="1200" spc="-30">
                <a:solidFill>
                  <a:srgbClr val="464646"/>
                </a:solidFill>
                <a:latin typeface="Roboto Condensed Light" panose="02000000000000000000" pitchFamily="2" charset="0"/>
                <a:cs typeface="Arial Narrow"/>
              </a:rPr>
              <a:t>Hotel, </a:t>
            </a:r>
            <a:r>
              <a:rPr lang="en-CA" sz="1200" spc="-45">
                <a:solidFill>
                  <a:srgbClr val="464646"/>
                </a:solidFill>
                <a:latin typeface="Roboto Condensed Light" panose="02000000000000000000" pitchFamily="2" charset="0"/>
                <a:cs typeface="Arial Narrow"/>
              </a:rPr>
              <a:t>Toronto, </a:t>
            </a:r>
            <a:r>
              <a:rPr lang="en-CA" sz="1200" spc="-24">
                <a:solidFill>
                  <a:srgbClr val="464646"/>
                </a:solidFill>
                <a:latin typeface="Roboto Condensed Light" panose="02000000000000000000" pitchFamily="2" charset="0"/>
                <a:cs typeface="Arial Narrow"/>
              </a:rPr>
              <a:t>ON. </a:t>
            </a:r>
            <a:r>
              <a:rPr lang="en-CA" sz="1200" spc="-21">
                <a:solidFill>
                  <a:srgbClr val="464646"/>
                </a:solidFill>
                <a:latin typeface="Roboto Condensed Light" panose="02000000000000000000" pitchFamily="2" charset="0"/>
                <a:cs typeface="Arial Narrow"/>
              </a:rPr>
              <a:t>12 </a:t>
            </a:r>
            <a:r>
              <a:rPr lang="en-CA" sz="1200" spc="-49">
                <a:solidFill>
                  <a:srgbClr val="464646"/>
                </a:solidFill>
                <a:latin typeface="Roboto Condensed Light" panose="02000000000000000000" pitchFamily="2" charset="0"/>
                <a:cs typeface="Arial Narrow"/>
              </a:rPr>
              <a:t>Nov. </a:t>
            </a:r>
            <a:r>
              <a:rPr lang="en-CA" sz="1200" spc="-30">
                <a:solidFill>
                  <a:srgbClr val="464646"/>
                </a:solidFill>
                <a:latin typeface="Roboto Condensed Light" panose="02000000000000000000" pitchFamily="2" charset="0"/>
                <a:cs typeface="Arial Narrow"/>
              </a:rPr>
              <a:t>2013. </a:t>
            </a:r>
            <a:r>
              <a:rPr lang="en-CA" sz="1200" spc="-36">
                <a:solidFill>
                  <a:srgbClr val="464646"/>
                </a:solidFill>
                <a:latin typeface="Roboto Condensed Light" panose="02000000000000000000" pitchFamily="2" charset="0"/>
                <a:cs typeface="Arial Narrow"/>
              </a:rPr>
              <a:t>Panel  discussion.</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3" err="1">
                <a:solidFill>
                  <a:srgbClr val="464646"/>
                </a:solidFill>
                <a:latin typeface="Roboto Condensed Light" panose="02000000000000000000" pitchFamily="2" charset="0"/>
                <a:cs typeface="Arial Narrow"/>
              </a:rPr>
              <a:t>Culbert</a:t>
            </a:r>
            <a:r>
              <a:rPr lang="en-CA" sz="1200" spc="-33">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Samuel. </a:t>
            </a:r>
            <a:r>
              <a:rPr lang="en-CA" sz="1200" spc="-24">
                <a:solidFill>
                  <a:srgbClr val="464646"/>
                </a:solidFill>
                <a:latin typeface="Roboto Condensed Light" panose="02000000000000000000" pitchFamily="2" charset="0"/>
                <a:cs typeface="Arial Narrow"/>
              </a:rPr>
              <a:t>“10 </a:t>
            </a:r>
            <a:r>
              <a:rPr lang="en-CA" sz="1200" spc="-33">
                <a:solidFill>
                  <a:srgbClr val="464646"/>
                </a:solidFill>
                <a:latin typeface="Roboto Condensed Light" panose="02000000000000000000" pitchFamily="2" charset="0"/>
                <a:cs typeface="Arial Narrow"/>
              </a:rPr>
              <a:t>Reasons </a:t>
            </a:r>
            <a:r>
              <a:rPr lang="en-CA" sz="1200" spc="-18">
                <a:solidFill>
                  <a:srgbClr val="464646"/>
                </a:solidFill>
                <a:latin typeface="Roboto Condensed Light" panose="02000000000000000000" pitchFamily="2" charset="0"/>
                <a:cs typeface="Arial Narrow"/>
              </a:rPr>
              <a:t>to </a:t>
            </a:r>
            <a:r>
              <a:rPr lang="en-CA" sz="1200" spc="-24">
                <a:solidFill>
                  <a:srgbClr val="464646"/>
                </a:solidFill>
                <a:latin typeface="Roboto Condensed Light" panose="02000000000000000000" pitchFamily="2" charset="0"/>
                <a:cs typeface="Arial Narrow"/>
              </a:rPr>
              <a:t>Get Rid </a:t>
            </a:r>
            <a:r>
              <a:rPr lang="en-CA" sz="1200" spc="-18">
                <a:solidFill>
                  <a:srgbClr val="464646"/>
                </a:solidFill>
                <a:latin typeface="Roboto Condensed Light" panose="02000000000000000000" pitchFamily="2" charset="0"/>
                <a:cs typeface="Arial Narrow"/>
              </a:rPr>
              <a:t>of </a:t>
            </a:r>
            <a:r>
              <a:rPr lang="en-CA" sz="1200" spc="-33">
                <a:solidFill>
                  <a:srgbClr val="464646"/>
                </a:solidFill>
                <a:latin typeface="Roboto Condensed Light" panose="02000000000000000000" pitchFamily="2" charset="0"/>
                <a:cs typeface="Arial Narrow"/>
              </a:rPr>
              <a:t>Performance Reviews.” </a:t>
            </a:r>
            <a:r>
              <a:rPr lang="en-CA" sz="1200" spc="-30">
                <a:solidFill>
                  <a:srgbClr val="464646"/>
                </a:solidFill>
                <a:latin typeface="Roboto Condensed Light" panose="02000000000000000000" pitchFamily="2" charset="0"/>
                <a:cs typeface="Arial Narrow"/>
              </a:rPr>
              <a:t>Huffington </a:t>
            </a:r>
            <a:r>
              <a:rPr lang="en-CA" sz="1200" spc="-27">
                <a:solidFill>
                  <a:srgbClr val="464646"/>
                </a:solidFill>
                <a:latin typeface="Roboto Condensed Light" panose="02000000000000000000" pitchFamily="2" charset="0"/>
                <a:cs typeface="Arial Narrow"/>
              </a:rPr>
              <a:t>Post </a:t>
            </a:r>
            <a:r>
              <a:rPr lang="en-CA" sz="1200" spc="-36">
                <a:solidFill>
                  <a:srgbClr val="464646"/>
                </a:solidFill>
                <a:latin typeface="Roboto Condensed Light" panose="02000000000000000000" pitchFamily="2" charset="0"/>
                <a:cs typeface="Arial Narrow"/>
              </a:rPr>
              <a:t>Business.  </a:t>
            </a:r>
            <a:r>
              <a:rPr lang="en-CA" sz="1200" spc="-21">
                <a:solidFill>
                  <a:srgbClr val="464646"/>
                </a:solidFill>
                <a:latin typeface="Roboto Condensed Light" panose="02000000000000000000" pitchFamily="2" charset="0"/>
                <a:cs typeface="Arial Narrow"/>
              </a:rPr>
              <a:t>18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Dec.</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28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a:solidFill>
                  <a:srgbClr val="0076B7"/>
                </a:solidFill>
                <a:latin typeface="Roboto Condensed Light" panose="02000000000000000000" pitchFamily="2" charset="0"/>
                <a:cs typeface="Arial Narrow"/>
              </a:rPr>
              <a:t> reviews_b_2325104.html&gt;</a:t>
            </a:r>
            <a:r>
              <a:rPr lang="en-CA" sz="1200" spc="-36">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3">
                <a:solidFill>
                  <a:srgbClr val="464646"/>
                </a:solidFill>
                <a:latin typeface="Roboto Condensed Light" panose="02000000000000000000" pitchFamily="2" charset="0"/>
                <a:cs typeface="Arial Narrow"/>
              </a:rPr>
              <a:t>Denning, </a:t>
            </a:r>
            <a:r>
              <a:rPr lang="en-CA" sz="1200" spc="-30">
                <a:solidFill>
                  <a:srgbClr val="464646"/>
                </a:solidFill>
                <a:latin typeface="Roboto Condensed Light" panose="02000000000000000000" pitchFamily="2" charset="0"/>
                <a:cs typeface="Arial Narrow"/>
              </a:rPr>
              <a:t>Steve. </a:t>
            </a:r>
            <a:r>
              <a:rPr lang="en-CA" sz="1200" spc="-27">
                <a:solidFill>
                  <a:srgbClr val="464646"/>
                </a:solidFill>
                <a:latin typeface="Roboto Condensed Light" panose="02000000000000000000" pitchFamily="2" charset="0"/>
                <a:cs typeface="Arial Narrow"/>
              </a:rPr>
              <a:t>“The Case </a:t>
            </a:r>
            <a:r>
              <a:rPr lang="en-CA" sz="1200" spc="-30">
                <a:solidFill>
                  <a:srgbClr val="464646"/>
                </a:solidFill>
                <a:latin typeface="Roboto Condensed Light" panose="02000000000000000000" pitchFamily="2" charset="0"/>
                <a:cs typeface="Arial Narrow"/>
              </a:rPr>
              <a:t>Against Agile: </a:t>
            </a:r>
            <a:r>
              <a:rPr lang="en-CA" sz="1200" spc="-64">
                <a:solidFill>
                  <a:srgbClr val="464646"/>
                </a:solidFill>
                <a:latin typeface="Roboto Condensed Light" panose="02000000000000000000" pitchFamily="2" charset="0"/>
                <a:cs typeface="Arial Narrow"/>
              </a:rPr>
              <a:t>Ten </a:t>
            </a:r>
            <a:r>
              <a:rPr lang="en-CA" sz="1200" spc="-33">
                <a:solidFill>
                  <a:srgbClr val="464646"/>
                </a:solidFill>
                <a:latin typeface="Roboto Condensed Light" panose="02000000000000000000" pitchFamily="2" charset="0"/>
                <a:cs typeface="Arial Narrow"/>
              </a:rPr>
              <a:t>Perennial Management Objections.” </a:t>
            </a:r>
            <a:r>
              <a:rPr lang="en-CA" sz="1200" spc="-36">
                <a:solidFill>
                  <a:srgbClr val="464646"/>
                </a:solidFill>
                <a:latin typeface="Roboto Condensed Light" panose="02000000000000000000" pitchFamily="2" charset="0"/>
                <a:cs typeface="Arial Narrow"/>
              </a:rPr>
              <a:t>Forbes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12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Apr.</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a:solidFill>
                  <a:srgbClr val="0076B7"/>
                </a:solidFill>
                <a:latin typeface="Roboto Condensed Light" panose="02000000000000000000" pitchFamily="2" charset="0"/>
                <a:cs typeface="Arial Narrow"/>
              </a:rPr>
              <a:t> the-case-against-agile-ten-perennial-management-objections/&gt;</a:t>
            </a:r>
            <a:r>
              <a:rPr lang="en-CA" sz="1200" spc="-36">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0" err="1">
                <a:solidFill>
                  <a:srgbClr val="464646"/>
                </a:solidFill>
                <a:latin typeface="Roboto Condensed Light" panose="02000000000000000000" pitchFamily="2" charset="0"/>
                <a:cs typeface="Arial Narrow"/>
              </a:rPr>
              <a:t>Estis</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Ryan.</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“Blowing</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up</a:t>
            </a:r>
            <a:r>
              <a:rPr lang="en-CA" sz="1200" spc="-61">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the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Review:</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Interview</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Adobe’s</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Donna</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Morris.”</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Ryan  </a:t>
            </a:r>
            <a:r>
              <a:rPr lang="en-CA" sz="1200" spc="-30" err="1">
                <a:solidFill>
                  <a:srgbClr val="464646"/>
                </a:solidFill>
                <a:latin typeface="Roboto Condensed Light" panose="02000000000000000000" pitchFamily="2" charset="0"/>
                <a:cs typeface="Arial Narrow"/>
              </a:rPr>
              <a:t>Estis</a:t>
            </a:r>
            <a:r>
              <a:rPr lang="en-CA" sz="1200" spc="-61">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&amp;</a:t>
            </a:r>
            <a:r>
              <a:rPr lang="en-CA" sz="1200" spc="-118">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Associates.</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&lt;</a:t>
            </a:r>
            <a:r>
              <a:rPr lang="en-CA" sz="1200" spc="-36">
                <a:solidFill>
                  <a:srgbClr val="00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lvl="0"/>
            <a:endParaRPr lang="en-US"/>
          </a:p>
        </p:txBody>
      </p:sp>
      <p:sp>
        <p:nvSpPr>
          <p:cNvPr id="6" name="Title 1">
            <a:extLst>
              <a:ext uri="{FF2B5EF4-FFF2-40B4-BE49-F238E27FC236}">
                <a16:creationId xmlns:a16="http://schemas.microsoft.com/office/drawing/2014/main" id="{464A327A-EE11-AC48-BC31-DE279A6E652A}"/>
              </a:ext>
            </a:extLst>
          </p:cNvPr>
          <p:cNvSpPr>
            <a:spLocks noGrp="1"/>
          </p:cNvSpPr>
          <p:nvPr>
            <p:ph type="title" hasCustomPrompt="1"/>
          </p:nvPr>
        </p:nvSpPr>
        <p:spPr>
          <a:xfrm>
            <a:off x="354106" y="530021"/>
            <a:ext cx="6713321" cy="1130188"/>
          </a:xfrm>
        </p:spPr>
        <p:txBody>
          <a:bodyPr>
            <a:noAutofit/>
          </a:bodyPr>
          <a:lstStyle>
            <a:lvl1pPr>
              <a:defRPr>
                <a:solidFill>
                  <a:srgbClr val="2576B7"/>
                </a:solidFill>
              </a:defRPr>
            </a:lvl1pPr>
          </a:lstStyle>
          <a:p>
            <a:r>
              <a:rPr lang="en-US"/>
              <a:t>Bibliography</a:t>
            </a:r>
          </a:p>
        </p:txBody>
      </p:sp>
      <p:sp>
        <p:nvSpPr>
          <p:cNvPr id="7" name="Text Placeholder 10">
            <a:extLst>
              <a:ext uri="{FF2B5EF4-FFF2-40B4-BE49-F238E27FC236}">
                <a16:creationId xmlns:a16="http://schemas.microsoft.com/office/drawing/2014/main" id="{F31CD5B0-F94C-7D4D-97FF-D8D98F6F0C8E}"/>
              </a:ext>
            </a:extLst>
          </p:cNvPr>
          <p:cNvSpPr>
            <a:spLocks noGrp="1"/>
          </p:cNvSpPr>
          <p:nvPr>
            <p:ph type="body" sz="quarter" idx="13" hasCustomPrompt="1"/>
          </p:nvPr>
        </p:nvSpPr>
        <p:spPr>
          <a:xfrm>
            <a:off x="381794" y="1552498"/>
            <a:ext cx="5477732" cy="4503847"/>
          </a:xfrm>
          <a:prstGeom prst="rect">
            <a:avLst/>
          </a:prstGeom>
        </p:spPr>
        <p:txBody>
          <a:bodyPr lIns="0" tIns="0" rIns="0" bIns="0">
            <a:noAutofit/>
          </a:bodyPr>
          <a:lstStyle>
            <a:lvl1pPr marL="0" indent="0" algn="l">
              <a:lnSpc>
                <a:spcPct val="110000"/>
              </a:lnSpc>
              <a:spcAft>
                <a:spcPts val="1200"/>
              </a:spcAft>
              <a:buNone/>
              <a:defRPr sz="1200" baseline="0">
                <a:solidFill>
                  <a:srgbClr val="000000"/>
                </a:solidFill>
                <a:latin typeface="Roboto Condensed Light" panose="02000000000000000000" pitchFamily="2" charset="0"/>
              </a:defRPr>
            </a:lvl1pPr>
          </a:lstStyle>
          <a:p>
            <a:pPr marL="7701" marR="242975" algn="just">
              <a:spcBef>
                <a:spcPts val="55"/>
              </a:spcBef>
            </a:pPr>
            <a:r>
              <a:rPr lang="en-CA" sz="1200" spc="-30" err="1">
                <a:solidFill>
                  <a:srgbClr val="464646"/>
                </a:solidFill>
                <a:latin typeface="Roboto Condensed Light" panose="02000000000000000000" pitchFamily="2" charset="0"/>
                <a:cs typeface="Arial Narrow"/>
              </a:rPr>
              <a:t>Bersin</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Josh.</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“Time</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to</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Scrap</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Appraisals?”</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Forbes</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5</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Web.  </a:t>
            </a:r>
            <a:r>
              <a:rPr lang="en-CA" sz="1200" spc="-21">
                <a:solidFill>
                  <a:srgbClr val="464646"/>
                </a:solidFill>
                <a:latin typeface="Roboto Condensed Light" panose="02000000000000000000" pitchFamily="2" charset="0"/>
                <a:cs typeface="Arial Narrow"/>
              </a:rPr>
              <a:t>30 </a:t>
            </a:r>
            <a:r>
              <a:rPr lang="en-CA" sz="1200" spc="-24">
                <a:solidFill>
                  <a:srgbClr val="464646"/>
                </a:solidFill>
                <a:latin typeface="Roboto Condensed Light" panose="02000000000000000000" pitchFamily="2" charset="0"/>
                <a:cs typeface="Arial Narrow"/>
              </a:rPr>
              <a:t>Oct </a:t>
            </a:r>
            <a:r>
              <a:rPr lang="en-CA" sz="1200" spc="-30">
                <a:solidFill>
                  <a:srgbClr val="464646"/>
                </a:solidFill>
                <a:latin typeface="Roboto Condensed Light" panose="02000000000000000000" pitchFamily="2" charset="0"/>
                <a:cs typeface="Arial Narrow"/>
              </a:rPr>
              <a:t>2013. </a:t>
            </a:r>
            <a:r>
              <a:rPr lang="en-CA" sz="1200" spc="-36">
                <a:solidFill>
                  <a:srgbClr val="00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a:solidFill>
                  <a:srgbClr val="0076B7"/>
                </a:solidFill>
                <a:latin typeface="Roboto Condensed Light" panose="02000000000000000000" pitchFamily="2" charset="0"/>
                <a:cs typeface="Arial Narrow"/>
              </a:rPr>
              <a:t> </a:t>
            </a:r>
            <a:r>
              <a:rPr lang="en-CA" sz="1200" spc="-33">
                <a:solidFill>
                  <a:srgbClr val="0076B7"/>
                </a:solidFill>
                <a:latin typeface="Roboto Condensed Light" panose="02000000000000000000" pitchFamily="2" charset="0"/>
                <a:cs typeface="Arial Narrow"/>
              </a:rPr>
              <a:t>appraisals/&gt;</a:t>
            </a:r>
            <a:r>
              <a:rPr lang="en-CA" sz="1200" spc="-33">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242975" algn="just">
              <a:spcBef>
                <a:spcPts val="55"/>
              </a:spcBef>
            </a:pPr>
            <a:r>
              <a:rPr lang="en-CA" sz="1200" spc="-30">
                <a:solidFill>
                  <a:srgbClr val="464646"/>
                </a:solidFill>
                <a:latin typeface="Roboto Condensed Light" panose="02000000000000000000" pitchFamily="2" charset="0"/>
                <a:cs typeface="Arial Narrow"/>
              </a:rPr>
              <a:t>Cheese,</a:t>
            </a:r>
            <a:r>
              <a:rPr lang="en-CA" sz="1200" spc="-67">
                <a:solidFill>
                  <a:srgbClr val="464646"/>
                </a:solidFill>
                <a:latin typeface="Roboto Condensed Light" panose="02000000000000000000" pitchFamily="2" charset="0"/>
                <a:cs typeface="Arial Narrow"/>
              </a:rPr>
              <a:t> </a:t>
            </a:r>
            <a:r>
              <a:rPr lang="en-CA" sz="1200" spc="-39">
                <a:solidFill>
                  <a:srgbClr val="464646"/>
                </a:solidFill>
                <a:latin typeface="Roboto Condensed Light" panose="02000000000000000000" pitchFamily="2" charset="0"/>
                <a:cs typeface="Arial Narrow"/>
              </a:rPr>
              <a:t>Peter,</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Creating</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an</a:t>
            </a:r>
            <a:r>
              <a:rPr lang="en-CA" sz="1200" spc="-12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Agile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Organization.”</a:t>
            </a:r>
            <a:r>
              <a:rPr lang="en-CA" sz="1200" spc="-12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Accenture.</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2009.</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2013.</a:t>
            </a:r>
            <a:br>
              <a:rPr lang="en-CA" sz="1200" spc="0">
                <a:solidFill>
                  <a:srgbClr val="000000"/>
                </a:solidFill>
                <a:latin typeface="Roboto Condensed Light" panose="02000000000000000000" pitchFamily="2" charset="0"/>
                <a:cs typeface="Arial Narrow"/>
              </a:rPr>
            </a:br>
            <a:r>
              <a:rPr lang="en-CA" sz="1200" spc="-36">
                <a:solidFill>
                  <a:srgbClr val="00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a:solidFill>
                  <a:srgbClr val="0076B7"/>
                </a:solidFill>
                <a:latin typeface="Roboto Condensed Light" panose="02000000000000000000" pitchFamily="2" charset="0"/>
                <a:cs typeface="Arial Narrow"/>
              </a:rPr>
              <a:t> </a:t>
            </a:r>
            <a:r>
              <a:rPr lang="en-CA" sz="1200" spc="-30">
                <a:solidFill>
                  <a:srgbClr val="0076B7"/>
                </a:solidFill>
                <a:latin typeface="Roboto Condensed Light" panose="02000000000000000000" pitchFamily="2" charset="0"/>
                <a:cs typeface="Arial Narrow"/>
              </a:rPr>
              <a:t>pdf&gt;</a:t>
            </a:r>
            <a:r>
              <a:rPr lang="en-CA" sz="1200" spc="-30">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242975" algn="just">
              <a:spcBef>
                <a:spcPts val="55"/>
              </a:spcBef>
            </a:pPr>
            <a:r>
              <a:rPr lang="en-CA" sz="1200" spc="-30" err="1">
                <a:solidFill>
                  <a:srgbClr val="464646"/>
                </a:solidFill>
                <a:latin typeface="Roboto Condensed Light" panose="02000000000000000000" pitchFamily="2" charset="0"/>
                <a:cs typeface="Arial Narrow"/>
              </a:rPr>
              <a:t>Croxon</a:t>
            </a:r>
            <a:r>
              <a:rPr lang="en-CA" sz="1200" spc="-30">
                <a:solidFill>
                  <a:srgbClr val="464646"/>
                </a:solidFill>
                <a:latin typeface="Roboto Condensed Light" panose="02000000000000000000" pitchFamily="2" charset="0"/>
                <a:cs typeface="Arial Narrow"/>
              </a:rPr>
              <a: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“Dinner</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Series:</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Management</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30" err="1">
                <a:solidFill>
                  <a:srgbClr val="464646"/>
                </a:solidFill>
                <a:latin typeface="Roboto Condensed Light" panose="02000000000000000000" pitchFamily="2" charset="0"/>
                <a:cs typeface="Arial Narrow"/>
              </a:rPr>
              <a:t>Croxon</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from</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CBC’s  ‘Dragon’s </a:t>
            </a:r>
            <a:r>
              <a:rPr lang="en-CA" sz="1200" spc="-30">
                <a:solidFill>
                  <a:srgbClr val="464646"/>
                </a:solidFill>
                <a:latin typeface="Roboto Condensed Light" panose="02000000000000000000" pitchFamily="2" charset="0"/>
                <a:cs typeface="Arial Narrow"/>
              </a:rPr>
              <a:t>Den’” </a:t>
            </a:r>
            <a:r>
              <a:rPr lang="en-CA" sz="1200" spc="-49">
                <a:solidFill>
                  <a:srgbClr val="464646"/>
                </a:solidFill>
                <a:latin typeface="Roboto Condensed Light" panose="02000000000000000000" pitchFamily="2" charset="0"/>
                <a:cs typeface="Arial Narrow"/>
              </a:rPr>
              <a:t>HRPA Toronto </a:t>
            </a:r>
            <a:r>
              <a:rPr lang="en-CA" sz="1200" spc="-39">
                <a:solidFill>
                  <a:srgbClr val="464646"/>
                </a:solidFill>
                <a:latin typeface="Roboto Condensed Light" panose="02000000000000000000" pitchFamily="2" charset="0"/>
                <a:cs typeface="Arial Narrow"/>
              </a:rPr>
              <a:t>Chapter. </a:t>
            </a:r>
            <a:r>
              <a:rPr lang="en-CA" sz="1200" spc="-33">
                <a:solidFill>
                  <a:srgbClr val="464646"/>
                </a:solidFill>
                <a:latin typeface="Roboto Condensed Light" panose="02000000000000000000" pitchFamily="2" charset="0"/>
                <a:cs typeface="Arial Narrow"/>
              </a:rPr>
              <a:t>Sheraton </a:t>
            </a:r>
            <a:r>
              <a:rPr lang="en-CA" sz="1200" spc="-30">
                <a:solidFill>
                  <a:srgbClr val="464646"/>
                </a:solidFill>
                <a:latin typeface="Roboto Condensed Light" panose="02000000000000000000" pitchFamily="2" charset="0"/>
                <a:cs typeface="Arial Narrow"/>
              </a:rPr>
              <a:t>Hotel, </a:t>
            </a:r>
            <a:r>
              <a:rPr lang="en-CA" sz="1200" spc="-45">
                <a:solidFill>
                  <a:srgbClr val="464646"/>
                </a:solidFill>
                <a:latin typeface="Roboto Condensed Light" panose="02000000000000000000" pitchFamily="2" charset="0"/>
                <a:cs typeface="Arial Narrow"/>
              </a:rPr>
              <a:t>Toronto, </a:t>
            </a:r>
            <a:r>
              <a:rPr lang="en-CA" sz="1200" spc="-24">
                <a:solidFill>
                  <a:srgbClr val="464646"/>
                </a:solidFill>
                <a:latin typeface="Roboto Condensed Light" panose="02000000000000000000" pitchFamily="2" charset="0"/>
                <a:cs typeface="Arial Narrow"/>
              </a:rPr>
              <a:t>ON. </a:t>
            </a:r>
            <a:r>
              <a:rPr lang="en-CA" sz="1200" spc="-21">
                <a:solidFill>
                  <a:srgbClr val="464646"/>
                </a:solidFill>
                <a:latin typeface="Roboto Condensed Light" panose="02000000000000000000" pitchFamily="2" charset="0"/>
                <a:cs typeface="Arial Narrow"/>
              </a:rPr>
              <a:t>12 </a:t>
            </a:r>
            <a:r>
              <a:rPr lang="en-CA" sz="1200" spc="-49">
                <a:solidFill>
                  <a:srgbClr val="464646"/>
                </a:solidFill>
                <a:latin typeface="Roboto Condensed Light" panose="02000000000000000000" pitchFamily="2" charset="0"/>
                <a:cs typeface="Arial Narrow"/>
              </a:rPr>
              <a:t>Nov. </a:t>
            </a:r>
            <a:r>
              <a:rPr lang="en-CA" sz="1200" spc="-30">
                <a:solidFill>
                  <a:srgbClr val="464646"/>
                </a:solidFill>
                <a:latin typeface="Roboto Condensed Light" panose="02000000000000000000" pitchFamily="2" charset="0"/>
                <a:cs typeface="Arial Narrow"/>
              </a:rPr>
              <a:t>2013. </a:t>
            </a:r>
            <a:r>
              <a:rPr lang="en-CA" sz="1200" spc="-36">
                <a:solidFill>
                  <a:srgbClr val="464646"/>
                </a:solidFill>
                <a:latin typeface="Roboto Condensed Light" panose="02000000000000000000" pitchFamily="2" charset="0"/>
                <a:cs typeface="Arial Narrow"/>
              </a:rPr>
              <a:t>Panel  discussion.</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3" err="1">
                <a:solidFill>
                  <a:srgbClr val="464646"/>
                </a:solidFill>
                <a:latin typeface="Roboto Condensed Light" panose="02000000000000000000" pitchFamily="2" charset="0"/>
                <a:cs typeface="Arial Narrow"/>
              </a:rPr>
              <a:t>Culbert</a:t>
            </a:r>
            <a:r>
              <a:rPr lang="en-CA" sz="1200" spc="-33">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Samuel. </a:t>
            </a:r>
            <a:r>
              <a:rPr lang="en-CA" sz="1200" spc="-24">
                <a:solidFill>
                  <a:srgbClr val="464646"/>
                </a:solidFill>
                <a:latin typeface="Roboto Condensed Light" panose="02000000000000000000" pitchFamily="2" charset="0"/>
                <a:cs typeface="Arial Narrow"/>
              </a:rPr>
              <a:t>“10 </a:t>
            </a:r>
            <a:r>
              <a:rPr lang="en-CA" sz="1200" spc="-33">
                <a:solidFill>
                  <a:srgbClr val="464646"/>
                </a:solidFill>
                <a:latin typeface="Roboto Condensed Light" panose="02000000000000000000" pitchFamily="2" charset="0"/>
                <a:cs typeface="Arial Narrow"/>
              </a:rPr>
              <a:t>Reasons </a:t>
            </a:r>
            <a:r>
              <a:rPr lang="en-CA" sz="1200" spc="-18">
                <a:solidFill>
                  <a:srgbClr val="464646"/>
                </a:solidFill>
                <a:latin typeface="Roboto Condensed Light" panose="02000000000000000000" pitchFamily="2" charset="0"/>
                <a:cs typeface="Arial Narrow"/>
              </a:rPr>
              <a:t>to </a:t>
            </a:r>
            <a:r>
              <a:rPr lang="en-CA" sz="1200" spc="-24">
                <a:solidFill>
                  <a:srgbClr val="464646"/>
                </a:solidFill>
                <a:latin typeface="Roboto Condensed Light" panose="02000000000000000000" pitchFamily="2" charset="0"/>
                <a:cs typeface="Arial Narrow"/>
              </a:rPr>
              <a:t>Get Rid </a:t>
            </a:r>
            <a:r>
              <a:rPr lang="en-CA" sz="1200" spc="-18">
                <a:solidFill>
                  <a:srgbClr val="464646"/>
                </a:solidFill>
                <a:latin typeface="Roboto Condensed Light" panose="02000000000000000000" pitchFamily="2" charset="0"/>
                <a:cs typeface="Arial Narrow"/>
              </a:rPr>
              <a:t>of </a:t>
            </a:r>
            <a:r>
              <a:rPr lang="en-CA" sz="1200" spc="-33">
                <a:solidFill>
                  <a:srgbClr val="464646"/>
                </a:solidFill>
                <a:latin typeface="Roboto Condensed Light" panose="02000000000000000000" pitchFamily="2" charset="0"/>
                <a:cs typeface="Arial Narrow"/>
              </a:rPr>
              <a:t>Performance Reviews.” </a:t>
            </a:r>
            <a:r>
              <a:rPr lang="en-CA" sz="1200" spc="-30">
                <a:solidFill>
                  <a:srgbClr val="464646"/>
                </a:solidFill>
                <a:latin typeface="Roboto Condensed Light" panose="02000000000000000000" pitchFamily="2" charset="0"/>
                <a:cs typeface="Arial Narrow"/>
              </a:rPr>
              <a:t>Huffington </a:t>
            </a:r>
            <a:r>
              <a:rPr lang="en-CA" sz="1200" spc="-27">
                <a:solidFill>
                  <a:srgbClr val="464646"/>
                </a:solidFill>
                <a:latin typeface="Roboto Condensed Light" panose="02000000000000000000" pitchFamily="2" charset="0"/>
                <a:cs typeface="Arial Narrow"/>
              </a:rPr>
              <a:t>Post </a:t>
            </a:r>
            <a:r>
              <a:rPr lang="en-CA" sz="1200" spc="-36">
                <a:solidFill>
                  <a:srgbClr val="464646"/>
                </a:solidFill>
                <a:latin typeface="Roboto Condensed Light" panose="02000000000000000000" pitchFamily="2" charset="0"/>
                <a:cs typeface="Arial Narrow"/>
              </a:rPr>
              <a:t>Business.  </a:t>
            </a:r>
            <a:r>
              <a:rPr lang="en-CA" sz="1200" spc="-21">
                <a:solidFill>
                  <a:srgbClr val="464646"/>
                </a:solidFill>
                <a:latin typeface="Roboto Condensed Light" panose="02000000000000000000" pitchFamily="2" charset="0"/>
                <a:cs typeface="Arial Narrow"/>
              </a:rPr>
              <a:t>18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Dec.</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28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a:solidFill>
                  <a:srgbClr val="0076B7"/>
                </a:solidFill>
                <a:latin typeface="Roboto Condensed Light" panose="02000000000000000000" pitchFamily="2" charset="0"/>
                <a:cs typeface="Arial Narrow"/>
              </a:rPr>
              <a:t> reviews_b_2325104.html&gt;</a:t>
            </a:r>
            <a:r>
              <a:rPr lang="en-CA" sz="1200" spc="-36">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3">
                <a:solidFill>
                  <a:srgbClr val="464646"/>
                </a:solidFill>
                <a:latin typeface="Roboto Condensed Light" panose="02000000000000000000" pitchFamily="2" charset="0"/>
                <a:cs typeface="Arial Narrow"/>
              </a:rPr>
              <a:t>Denning, </a:t>
            </a:r>
            <a:r>
              <a:rPr lang="en-CA" sz="1200" spc="-30">
                <a:solidFill>
                  <a:srgbClr val="464646"/>
                </a:solidFill>
                <a:latin typeface="Roboto Condensed Light" panose="02000000000000000000" pitchFamily="2" charset="0"/>
                <a:cs typeface="Arial Narrow"/>
              </a:rPr>
              <a:t>Steve. </a:t>
            </a:r>
            <a:r>
              <a:rPr lang="en-CA" sz="1200" spc="-27">
                <a:solidFill>
                  <a:srgbClr val="464646"/>
                </a:solidFill>
                <a:latin typeface="Roboto Condensed Light" panose="02000000000000000000" pitchFamily="2" charset="0"/>
                <a:cs typeface="Arial Narrow"/>
              </a:rPr>
              <a:t>“The Case </a:t>
            </a:r>
            <a:r>
              <a:rPr lang="en-CA" sz="1200" spc="-30">
                <a:solidFill>
                  <a:srgbClr val="464646"/>
                </a:solidFill>
                <a:latin typeface="Roboto Condensed Light" panose="02000000000000000000" pitchFamily="2" charset="0"/>
                <a:cs typeface="Arial Narrow"/>
              </a:rPr>
              <a:t>Against Agile: </a:t>
            </a:r>
            <a:r>
              <a:rPr lang="en-CA" sz="1200" spc="-64">
                <a:solidFill>
                  <a:srgbClr val="464646"/>
                </a:solidFill>
                <a:latin typeface="Roboto Condensed Light" panose="02000000000000000000" pitchFamily="2" charset="0"/>
                <a:cs typeface="Arial Narrow"/>
              </a:rPr>
              <a:t>Ten </a:t>
            </a:r>
            <a:r>
              <a:rPr lang="en-CA" sz="1200" spc="-33">
                <a:solidFill>
                  <a:srgbClr val="464646"/>
                </a:solidFill>
                <a:latin typeface="Roboto Condensed Light" panose="02000000000000000000" pitchFamily="2" charset="0"/>
                <a:cs typeface="Arial Narrow"/>
              </a:rPr>
              <a:t>Perennial Management Objections.” </a:t>
            </a:r>
            <a:r>
              <a:rPr lang="en-CA" sz="1200" spc="-36">
                <a:solidFill>
                  <a:srgbClr val="464646"/>
                </a:solidFill>
                <a:latin typeface="Roboto Condensed Light" panose="02000000000000000000" pitchFamily="2" charset="0"/>
                <a:cs typeface="Arial Narrow"/>
              </a:rPr>
              <a:t>Forbes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12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Apr.</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a:solidFill>
                  <a:srgbClr val="0076B7"/>
                </a:solidFill>
                <a:latin typeface="Roboto Condensed Light" panose="02000000000000000000" pitchFamily="2" charset="0"/>
                <a:cs typeface="Arial Narrow"/>
              </a:rPr>
              <a:t> the-case-against-agile-ten-perennial-management-objections/&gt;</a:t>
            </a:r>
            <a:r>
              <a:rPr lang="en-CA" sz="1200" spc="-36">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0" err="1">
                <a:solidFill>
                  <a:srgbClr val="464646"/>
                </a:solidFill>
                <a:latin typeface="Roboto Condensed Light" panose="02000000000000000000" pitchFamily="2" charset="0"/>
                <a:cs typeface="Arial Narrow"/>
              </a:rPr>
              <a:t>Estis</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Ryan.</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“Blowing</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up</a:t>
            </a:r>
            <a:r>
              <a:rPr lang="en-CA" sz="1200" spc="-61">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the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Review:</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Interview</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Adobe’s</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Donna</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Morris.”</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Ryan  </a:t>
            </a:r>
            <a:r>
              <a:rPr lang="en-CA" sz="1200" spc="-30" err="1">
                <a:solidFill>
                  <a:srgbClr val="464646"/>
                </a:solidFill>
                <a:latin typeface="Roboto Condensed Light" panose="02000000000000000000" pitchFamily="2" charset="0"/>
                <a:cs typeface="Arial Narrow"/>
              </a:rPr>
              <a:t>Estis</a:t>
            </a:r>
            <a:r>
              <a:rPr lang="en-CA" sz="1200" spc="-61">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&amp;</a:t>
            </a:r>
            <a:r>
              <a:rPr lang="en-CA" sz="1200" spc="-118">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Associates.</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&lt;</a:t>
            </a:r>
            <a:r>
              <a:rPr lang="en-CA" sz="1200" spc="-36">
                <a:solidFill>
                  <a:srgbClr val="00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lvl="0"/>
            <a:endParaRPr lang="en-US"/>
          </a:p>
        </p:txBody>
      </p:sp>
    </p:spTree>
    <p:extLst>
      <p:ext uri="{BB962C8B-B14F-4D97-AF65-F5344CB8AC3E}">
        <p14:creationId xmlns:p14="http://schemas.microsoft.com/office/powerpoint/2010/main" val="616787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7885768" cy="1130188"/>
          </a:xfrm>
        </p:spPr>
        <p:txBody>
          <a:bodyPr>
            <a:noAutofit/>
          </a:bodyPr>
          <a:lstStyle>
            <a:lvl1pPr>
              <a:lnSpc>
                <a:spcPct val="90000"/>
              </a:lnSpc>
              <a:defRPr b="0" i="0"/>
            </a:lvl1pPr>
          </a:lstStyle>
          <a:p>
            <a:r>
              <a:rPr lang="en-US"/>
              <a:t>Click to edit Master title style</a:t>
            </a:r>
          </a:p>
        </p:txBody>
      </p:sp>
      <p:sp>
        <p:nvSpPr>
          <p:cNvPr id="8" name="Text Placeholder 4">
            <a:extLst>
              <a:ext uri="{FF2B5EF4-FFF2-40B4-BE49-F238E27FC236}">
                <a16:creationId xmlns:a16="http://schemas.microsoft.com/office/drawing/2014/main" id="{D050D33A-BAAD-1241-BF28-F42F2761FBCA}"/>
              </a:ext>
            </a:extLst>
          </p:cNvPr>
          <p:cNvSpPr>
            <a:spLocks noGrp="1"/>
          </p:cNvSpPr>
          <p:nvPr>
            <p:ph type="body" sz="quarter" idx="33"/>
          </p:nvPr>
        </p:nvSpPr>
        <p:spPr>
          <a:xfrm>
            <a:off x="371475" y="3114371"/>
            <a:ext cx="6678613" cy="2403927"/>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1248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ontent Slide-blue-lef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5252382"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5232400" y="530021"/>
            <a:ext cx="4967041"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0" y="0"/>
            <a:ext cx="426085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367657" y="952499"/>
            <a:ext cx="3289943" cy="5367277"/>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4">
            <a:extLst>
              <a:ext uri="{FF2B5EF4-FFF2-40B4-BE49-F238E27FC236}">
                <a16:creationId xmlns:a16="http://schemas.microsoft.com/office/drawing/2014/main" id="{BFD1FFC3-1E5E-9546-8506-BC69F33F92C0}"/>
              </a:ext>
            </a:extLst>
          </p:cNvPr>
          <p:cNvSpPr>
            <a:spLocks noGrp="1"/>
          </p:cNvSpPr>
          <p:nvPr>
            <p:ph type="body" sz="quarter" idx="33"/>
          </p:nvPr>
        </p:nvSpPr>
        <p:spPr>
          <a:xfrm>
            <a:off x="5232400" y="2518948"/>
            <a:ext cx="6661150" cy="327579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6735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ntent Slide-blue-righ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97345"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77363" y="530021"/>
            <a:ext cx="6672725"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8005762" y="0"/>
            <a:ext cx="4187825"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8559384" y="952500"/>
            <a:ext cx="3030954" cy="4881142"/>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Box 6">
            <a:extLst>
              <a:ext uri="{FF2B5EF4-FFF2-40B4-BE49-F238E27FC236}">
                <a16:creationId xmlns:a16="http://schemas.microsoft.com/office/drawing/2014/main" id="{2AD1AD55-DE6F-7A48-87C1-BCB637DDFBB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9827AB02-2D82-654F-ADA6-39B4D879BBE4}"/>
              </a:ext>
            </a:extLst>
          </p:cNvPr>
          <p:cNvSpPr>
            <a:spLocks noGrp="1"/>
          </p:cNvSpPr>
          <p:nvPr>
            <p:ph type="body" sz="quarter" idx="33"/>
          </p:nvPr>
        </p:nvSpPr>
        <p:spPr>
          <a:xfrm>
            <a:off x="371475" y="2508316"/>
            <a:ext cx="6678613" cy="324389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59048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Text Placeholder 4">
            <a:extLst>
              <a:ext uri="{FF2B5EF4-FFF2-40B4-BE49-F238E27FC236}">
                <a16:creationId xmlns:a16="http://schemas.microsoft.com/office/drawing/2014/main" id="{2721BB38-35D8-6041-AE06-91C7C44D942C}"/>
              </a:ext>
            </a:extLst>
          </p:cNvPr>
          <p:cNvSpPr>
            <a:spLocks noGrp="1"/>
          </p:cNvSpPr>
          <p:nvPr>
            <p:ph type="body" sz="quarter" idx="33"/>
          </p:nvPr>
        </p:nvSpPr>
        <p:spPr>
          <a:xfrm>
            <a:off x="371475" y="3125003"/>
            <a:ext cx="6678613" cy="263784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46735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ontent Slide-graySidebar-thin">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0" name="Rectangle 9">
            <a:extLst>
              <a:ext uri="{FF2B5EF4-FFF2-40B4-BE49-F238E27FC236}">
                <a16:creationId xmlns:a16="http://schemas.microsoft.com/office/drawing/2014/main" id="{11BBAA67-01EA-5442-AE17-60831E18D0A2}"/>
              </a:ext>
            </a:extLst>
          </p:cNvPr>
          <p:cNvSpPr/>
          <p:nvPr userDrawn="1"/>
        </p:nvSpPr>
        <p:spPr>
          <a:xfrm>
            <a:off x="8012624" y="0"/>
            <a:ext cx="4180964" cy="6858000"/>
          </a:xfrm>
          <a:prstGeom prst="rect">
            <a:avLst/>
          </a:prstGeom>
          <a:gradFill>
            <a:gsLst>
              <a:gs pos="15000">
                <a:schemeClr val="bg1"/>
              </a:gs>
              <a:gs pos="85000">
                <a:schemeClr val="bg1">
                  <a:lumMod val="8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p>
        </p:txBody>
      </p:sp>
      <p:sp>
        <p:nvSpPr>
          <p:cNvPr id="18" name="TextBox 17">
            <a:extLst>
              <a:ext uri="{FF2B5EF4-FFF2-40B4-BE49-F238E27FC236}">
                <a16:creationId xmlns:a16="http://schemas.microsoft.com/office/drawing/2014/main" id="{173855CD-7213-0F47-93AA-736E3E614C05}"/>
              </a:ext>
            </a:extLst>
          </p:cNvPr>
          <p:cNvSpPr txBox="1"/>
          <p:nvPr userDrawn="1"/>
        </p:nvSpPr>
        <p:spPr>
          <a:xfrm>
            <a:off x="8801553" y="6451496"/>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41C2BBAD-B7E6-B347-BE98-685621B93336}"/>
              </a:ext>
            </a:extLst>
          </p:cNvPr>
          <p:cNvSpPr>
            <a:spLocks noGrp="1"/>
          </p:cNvSpPr>
          <p:nvPr>
            <p:ph type="body" sz="quarter" idx="33"/>
          </p:nvPr>
        </p:nvSpPr>
        <p:spPr>
          <a:xfrm>
            <a:off x="371475" y="3135637"/>
            <a:ext cx="5689600"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57011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Executive Brief slide">
    <p:spTree>
      <p:nvGrpSpPr>
        <p:cNvPr id="1" name=""/>
        <p:cNvGrpSpPr/>
        <p:nvPr/>
      </p:nvGrpSpPr>
      <p:grpSpPr>
        <a:xfrm>
          <a:off x="0" y="0"/>
          <a:ext cx="0" cy="0"/>
          <a:chOff x="0" y="0"/>
          <a:chExt cx="0" cy="0"/>
        </a:xfrm>
      </p:grpSpPr>
      <p:sp>
        <p:nvSpPr>
          <p:cNvPr id="3" name="Rectangle 2"/>
          <p:cNvSpPr/>
          <p:nvPr userDrawn="1"/>
        </p:nvSpPr>
        <p:spPr>
          <a:xfrm>
            <a:off x="0" y="-31214"/>
            <a:ext cx="12193588"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92" dirty="0">
              <a:solidFill>
                <a:srgbClr val="FFFFFF"/>
              </a:solidFill>
            </a:endParaRPr>
          </a:p>
        </p:txBody>
      </p:sp>
      <p:sp>
        <p:nvSpPr>
          <p:cNvPr id="2" name="Title 1"/>
          <p:cNvSpPr>
            <a:spLocks noGrp="1"/>
          </p:cNvSpPr>
          <p:nvPr>
            <p:ph type="title" hasCustomPrompt="1"/>
          </p:nvPr>
        </p:nvSpPr>
        <p:spPr>
          <a:xfrm>
            <a:off x="0" y="-31213"/>
            <a:ext cx="12193588" cy="1124744"/>
          </a:xfrm>
        </p:spPr>
        <p:txBody>
          <a:bodyPr/>
          <a:lstStyle>
            <a:lvl1pPr marL="182563" indent="0">
              <a:defRPr>
                <a:solidFill>
                  <a:schemeClr val="bg1"/>
                </a:solidFill>
                <a:latin typeface="+mn-lt"/>
              </a:defRPr>
            </a:lvl1pPr>
          </a:lstStyle>
          <a:p>
            <a:r>
              <a:rPr lang="en-US" dirty="0"/>
              <a:t>Executive Brief slide</a:t>
            </a:r>
            <a:endParaRPr lang="en-CA" dirty="0"/>
          </a:p>
        </p:txBody>
      </p:sp>
    </p:spTree>
    <p:extLst>
      <p:ext uri="{BB962C8B-B14F-4D97-AF65-F5344CB8AC3E}">
        <p14:creationId xmlns:p14="http://schemas.microsoft.com/office/powerpoint/2010/main" val="600773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ver-Dark-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16A2AD60-FBF7-0141-B754-298F96552E57}"/>
              </a:ext>
            </a:extLst>
          </p:cNvPr>
          <p:cNvSpPr>
            <a:spLocks noGrp="1"/>
          </p:cNvSpPr>
          <p:nvPr>
            <p:ph type="body" sz="quarter" idx="10" hasCustomPrompt="1"/>
          </p:nvPr>
        </p:nvSpPr>
        <p:spPr>
          <a:xfrm>
            <a:off x="650874" y="1079498"/>
            <a:ext cx="7385845" cy="1306512"/>
          </a:xfrm>
          <a:prstGeom prst="rect">
            <a:avLst/>
          </a:prstGeom>
        </p:spPr>
        <p:txBody>
          <a:bodyPr/>
          <a:lstStyle>
            <a:lvl1pPr>
              <a:lnSpc>
                <a:spcPct val="90000"/>
              </a:lnSpc>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Observe the Evolution of Quantum Capacity</a:t>
            </a:r>
          </a:p>
        </p:txBody>
      </p:sp>
      <p:sp>
        <p:nvSpPr>
          <p:cNvPr id="5" name="Text Placeholder 12">
            <a:extLst>
              <a:ext uri="{FF2B5EF4-FFF2-40B4-BE49-F238E27FC236}">
                <a16:creationId xmlns:a16="http://schemas.microsoft.com/office/drawing/2014/main" id="{D542F2B6-E12F-5946-A4F4-9662A10E44B8}"/>
              </a:ext>
            </a:extLst>
          </p:cNvPr>
          <p:cNvSpPr>
            <a:spLocks noGrp="1"/>
          </p:cNvSpPr>
          <p:nvPr>
            <p:ph type="body" sz="quarter" idx="11" hasCustomPrompt="1"/>
          </p:nvPr>
        </p:nvSpPr>
        <p:spPr>
          <a:xfrm>
            <a:off x="650875" y="2482056"/>
            <a:ext cx="5703626" cy="1893887"/>
          </a:xfrm>
          <a:prstGeom prst="rect">
            <a:avLst/>
          </a:prstGeom>
        </p:spPr>
        <p:txBody>
          <a:bodyPr/>
          <a:lstStyle>
            <a:lvl1pPr>
              <a:lnSpc>
                <a:spcPct val="100000"/>
              </a:lnSpc>
              <a:defRPr sz="2400" b="0" i="0">
                <a:solidFill>
                  <a:schemeClr val="bg1"/>
                </a:solidFill>
                <a:latin typeface="Exo Ligh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extLst>
      <p:ext uri="{BB962C8B-B14F-4D97-AF65-F5344CB8AC3E}">
        <p14:creationId xmlns:p14="http://schemas.microsoft.com/office/powerpoint/2010/main" val="54947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lour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881123"/>
      </p:ext>
    </p:extLst>
  </p:cSld>
  <p:clrMapOvr>
    <a:masterClrMapping/>
  </p:clrMapOvr>
  <p:extLst>
    <p:ext uri="{DCECCB84-F9BA-43D5-87BE-67443E8EF086}">
      <p15:sldGuideLst xmlns:p15="http://schemas.microsoft.com/office/powerpoint/2012/main">
        <p15:guide id="1" orient="horz" pos="5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of Contents-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3B3D8F-5786-FC48-873E-3DA295CC8CA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12" name="Rectangle 11">
            <a:extLst>
              <a:ext uri="{FF2B5EF4-FFF2-40B4-BE49-F238E27FC236}">
                <a16:creationId xmlns:a16="http://schemas.microsoft.com/office/drawing/2014/main" id="{9BA5524D-4A89-5440-A5DA-D262B0A1B43F}"/>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hasCustomPrompt="1"/>
          </p:nvPr>
        </p:nvSpPr>
        <p:spPr>
          <a:xfrm>
            <a:off x="354106" y="530021"/>
            <a:ext cx="2644071" cy="1163598"/>
          </a:xfrm>
        </p:spPr>
        <p:txBody>
          <a:bodyPr>
            <a:noAutofit/>
          </a:bodyPr>
          <a:lstStyle>
            <a:lvl1pPr>
              <a:defRPr b="0" i="0">
                <a:solidFill>
                  <a:schemeClr val="bg1"/>
                </a:solidFill>
              </a:defRPr>
            </a:lvl1pPr>
          </a:lstStyle>
          <a:p>
            <a:r>
              <a:rPr lang="en-US"/>
              <a:t>Table of Contents</a:t>
            </a:r>
          </a:p>
        </p:txBody>
      </p:sp>
      <p:sp>
        <p:nvSpPr>
          <p:cNvPr id="9" name="Text Placeholder 14">
            <a:extLst>
              <a:ext uri="{FF2B5EF4-FFF2-40B4-BE49-F238E27FC236}">
                <a16:creationId xmlns:a16="http://schemas.microsoft.com/office/drawing/2014/main" id="{D7149EE9-D7CB-2245-A969-E3DC476D8DF6}"/>
              </a:ext>
            </a:extLst>
          </p:cNvPr>
          <p:cNvSpPr>
            <a:spLocks noGrp="1"/>
          </p:cNvSpPr>
          <p:nvPr>
            <p:ph type="body" sz="quarter" idx="12" hasCustomPrompt="1"/>
          </p:nvPr>
        </p:nvSpPr>
        <p:spPr>
          <a:xfrm>
            <a:off x="4260851" y="1713470"/>
            <a:ext cx="7424644" cy="4337706"/>
          </a:xfrm>
          <a:prstGeom prst="rect">
            <a:avLst/>
          </a:prstGeom>
        </p:spPr>
        <p:txBody>
          <a:bodyPr lIns="0" tIns="0" rIns="0" bIns="0" numCol="2" spcCol="360000">
            <a:noAutofit/>
          </a:bodyPr>
          <a:lstStyle>
            <a:lvl1pPr marL="14288" marR="0" indent="-230188" algn="l" defTabSz="914400" rtl="0" eaLnBrk="1" fontAlgn="auto" latinLnBrk="0" hangingPunct="1">
              <a:lnSpc>
                <a:spcPct val="90000"/>
              </a:lnSpc>
              <a:spcBef>
                <a:spcPts val="1000"/>
              </a:spcBef>
              <a:spcAft>
                <a:spcPts val="800"/>
              </a:spcAft>
              <a:buClrTx/>
              <a:buSzTx/>
              <a:buFont typeface="Arial" panose="020B0604020202020204" pitchFamily="34" charset="0"/>
              <a:buNone/>
              <a:tabLst>
                <a:tab pos="439738" algn="l"/>
              </a:tabLst>
              <a:defRPr sz="1600" b="0" i="0">
                <a:solidFill>
                  <a:srgbClr val="000000"/>
                </a:solidFill>
                <a:latin typeface="Montserrat"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	Click to edit Master text styles</a:t>
            </a:r>
          </a:p>
          <a:p>
            <a:pPr lvl="0"/>
            <a:r>
              <a:rPr lang="en-US"/>
              <a:t>#	Click to edit Master text styles</a:t>
            </a:r>
          </a:p>
          <a:p>
            <a:pPr lvl="0"/>
            <a:r>
              <a:rPr lang="en-US"/>
              <a:t>#	Click to edit Master text styles</a:t>
            </a:r>
          </a:p>
        </p:txBody>
      </p:sp>
    </p:spTree>
    <p:extLst>
      <p:ext uri="{BB962C8B-B14F-4D97-AF65-F5344CB8AC3E}">
        <p14:creationId xmlns:p14="http://schemas.microsoft.com/office/powerpoint/2010/main" val="3968229900"/>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alysts Perspec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9739219" cy="1130188"/>
          </a:xfrm>
        </p:spPr>
        <p:txBody>
          <a:bodyPr>
            <a:noAutofit/>
          </a:bodyPr>
          <a:lstStyle>
            <a:lvl1pPr>
              <a:defRPr b="0" i="0">
                <a:solidFill>
                  <a:srgbClr val="717171"/>
                </a:solidFill>
              </a:defRPr>
            </a:lvl1pPr>
          </a:lstStyle>
          <a:p>
            <a:r>
              <a:rPr lang="en-US"/>
              <a:t>Click to edit Master title style</a:t>
            </a:r>
          </a:p>
        </p:txBody>
      </p:sp>
      <p:sp>
        <p:nvSpPr>
          <p:cNvPr id="4" name="Text Placeholder 11">
            <a:extLst>
              <a:ext uri="{FF2B5EF4-FFF2-40B4-BE49-F238E27FC236}">
                <a16:creationId xmlns:a16="http://schemas.microsoft.com/office/drawing/2014/main" id="{04E9795F-CBFB-B94E-B0A4-612B5868B666}"/>
              </a:ext>
            </a:extLst>
          </p:cNvPr>
          <p:cNvSpPr>
            <a:spLocks noGrp="1"/>
          </p:cNvSpPr>
          <p:nvPr>
            <p:ph type="body" sz="quarter" idx="11"/>
          </p:nvPr>
        </p:nvSpPr>
        <p:spPr>
          <a:xfrm>
            <a:off x="367657" y="1667939"/>
            <a:ext cx="4547243" cy="770461"/>
          </a:xfrm>
          <a:prstGeom prst="rect">
            <a:avLst/>
          </a:prstGeom>
        </p:spPr>
        <p:txBody>
          <a:bodyPr lIns="0" tIns="0" rIns="0" bIns="0">
            <a:noAutofit/>
          </a:bodyPr>
          <a:lstStyle>
            <a:lvl1pPr marL="0" indent="0">
              <a:lnSpc>
                <a:spcPct val="110000"/>
              </a:lnSpc>
              <a:buNone/>
              <a:defRPr sz="2000" b="0" i="0" spc="0">
                <a:solidFill>
                  <a:srgbClr val="71717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 name="Text Placeholder 17">
            <a:extLst>
              <a:ext uri="{FF2B5EF4-FFF2-40B4-BE49-F238E27FC236}">
                <a16:creationId xmlns:a16="http://schemas.microsoft.com/office/drawing/2014/main" id="{191A5D26-F935-C243-B55A-263E1DDC326D}"/>
              </a:ext>
            </a:extLst>
          </p:cNvPr>
          <p:cNvSpPr>
            <a:spLocks noGrp="1"/>
          </p:cNvSpPr>
          <p:nvPr>
            <p:ph type="body" sz="quarter" idx="13"/>
          </p:nvPr>
        </p:nvSpPr>
        <p:spPr>
          <a:xfrm>
            <a:off x="5238246" y="5120360"/>
            <a:ext cx="2840037" cy="1269682"/>
          </a:xfrm>
          <a:prstGeom prst="rect">
            <a:avLst/>
          </a:prstGeom>
        </p:spPr>
        <p:txBody>
          <a:bodyPr lIns="0" tIns="0" rIns="0" bIns="0">
            <a:noAutofit/>
          </a:bodyPr>
          <a:lstStyle>
            <a:lvl1pPr marL="0" indent="0">
              <a:lnSpc>
                <a:spcPct val="110000"/>
              </a:lnSpc>
              <a:spcBef>
                <a:spcPts val="0"/>
              </a:spcBef>
              <a:buNone/>
              <a:defRPr sz="1200" b="0" i="0">
                <a:solidFill>
                  <a:srgbClr val="2576B7"/>
                </a:solidFill>
                <a:latin typeface="Montserrat SemiBold" pitchFamily="2" charset="77"/>
                <a:cs typeface="Arial" panose="020B0604020202020204" pitchFamily="34" charset="0"/>
              </a:defRPr>
            </a:lvl1pPr>
            <a:lvl2pPr marL="457200" indent="0">
              <a:lnSpc>
                <a:spcPct val="110000"/>
              </a:lnSpc>
              <a:spcBef>
                <a:spcPts val="0"/>
              </a:spcBef>
              <a:buNone/>
              <a:defRPr sz="1200" b="0" i="0">
                <a:solidFill>
                  <a:srgbClr val="2576B7"/>
                </a:solidFill>
                <a:latin typeface="Montserrat Light" pitchFamily="2" charset="77"/>
                <a:cs typeface="Arial" panose="020B0604020202020204" pitchFamily="34" charset="0"/>
              </a:defRPr>
            </a:lvl2pPr>
            <a:lvl3pPr marL="914400" indent="0">
              <a:lnSpc>
                <a:spcPct val="110000"/>
              </a:lnSpc>
              <a:spcBef>
                <a:spcPts val="0"/>
              </a:spcBef>
              <a:buNone/>
              <a:defRPr sz="1200" b="0" i="0">
                <a:solidFill>
                  <a:srgbClr val="2576B7"/>
                </a:solidFill>
                <a:latin typeface="Montserrat Light" pitchFamily="2" charset="77"/>
                <a:cs typeface="Arial" panose="020B0604020202020204" pitchFamily="34" charset="0"/>
              </a:defRPr>
            </a:lvl3pPr>
            <a:lvl4pPr marL="1371600" indent="0">
              <a:lnSpc>
                <a:spcPct val="110000"/>
              </a:lnSpc>
              <a:spcBef>
                <a:spcPts val="0"/>
              </a:spcBef>
              <a:buNone/>
              <a:defRPr sz="1200" b="0" i="0">
                <a:solidFill>
                  <a:srgbClr val="2576B7"/>
                </a:solidFill>
                <a:latin typeface="Montserrat Light" pitchFamily="2" charset="77"/>
                <a:cs typeface="Arial" panose="020B0604020202020204" pitchFamily="34" charset="0"/>
              </a:defRPr>
            </a:lvl4pPr>
            <a:lvl5pPr marL="1828800" indent="0">
              <a:lnSpc>
                <a:spcPct val="110000"/>
              </a:lnSpc>
              <a:spcBef>
                <a:spcPts val="0"/>
              </a:spcBef>
              <a:buNone/>
              <a:defRPr sz="1200" b="0" i="0">
                <a:solidFill>
                  <a:srgbClr val="2576B7"/>
                </a:solidFill>
                <a:latin typeface="Montserrat Light" pitchFamily="2" charset="77"/>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27F9FF2-D4F4-2F42-9C38-CF0156BDA8A6}"/>
              </a:ext>
            </a:extLst>
          </p:cNvPr>
          <p:cNvSpPr>
            <a:spLocks noGrp="1"/>
          </p:cNvSpPr>
          <p:nvPr>
            <p:ph type="body" sz="quarter" idx="14"/>
          </p:nvPr>
        </p:nvSpPr>
        <p:spPr>
          <a:xfrm>
            <a:off x="5243286" y="1753404"/>
            <a:ext cx="6661150" cy="4218417"/>
          </a:xfrm>
          <a:prstGeom prst="rect">
            <a:avLst/>
          </a:prstGeom>
        </p:spPr>
        <p:txBody>
          <a:bodyPr lIns="0" tIns="0" rIns="0" bIns="0"/>
          <a:lstStyle>
            <a:lvl1pPr marL="179388" indent="-179388">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7646507"/>
      </p:ext>
    </p:extLst>
  </p:cSld>
  <p:clrMapOvr>
    <a:masterClrMapping/>
  </p:clrMapOvr>
  <p:extLst>
    <p:ext uri="{DCECCB84-F9BA-43D5-87BE-67443E8EF086}">
      <p15:sldGuideLst xmlns:p15="http://schemas.microsoft.com/office/powerpoint/2012/main">
        <p15:guide id="1" orient="horz" pos="138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ecSummary-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11220578" cy="1163598"/>
          </a:xfrm>
        </p:spPr>
        <p:txBody>
          <a:bodyPr>
            <a:noAutofit/>
          </a:bodyPr>
          <a:lstStyle>
            <a:lvl1pPr>
              <a:lnSpc>
                <a:spcPct val="90000"/>
              </a:lnSpc>
              <a:defRPr b="0" i="0">
                <a:solidFill>
                  <a:srgbClr val="717171"/>
                </a:solidFill>
              </a:defRPr>
            </a:lvl1pPr>
          </a:lstStyle>
          <a:p>
            <a:r>
              <a:rPr lang="en-US"/>
              <a:t>Click to edit Master title style</a:t>
            </a:r>
          </a:p>
        </p:txBody>
      </p:sp>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8194" y="1597967"/>
            <a:ext cx="3542400" cy="297314"/>
          </a:xfrm>
          <a:prstGeom prst="rect">
            <a:avLst/>
          </a:prstGeom>
        </p:spPr>
        <p:txBody>
          <a:bodyPr lIns="0" tIns="0" rIns="0" bIns="0">
            <a:noAutofit/>
          </a:bodyPr>
          <a:lstStyle>
            <a:lvl1pPr marL="0" indent="0" algn="l">
              <a:lnSpc>
                <a:spcPct val="90000"/>
              </a:lnSpc>
              <a:buNone/>
              <a:defRPr sz="1800" b="0" i="0">
                <a:solidFill>
                  <a:srgbClr val="B3252E"/>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6" name="Text Placeholder 12">
            <a:extLst>
              <a:ext uri="{FF2B5EF4-FFF2-40B4-BE49-F238E27FC236}">
                <a16:creationId xmlns:a16="http://schemas.microsoft.com/office/drawing/2014/main" id="{9BDD2CC1-5E1E-A249-A7A5-AE4A1333D147}"/>
              </a:ext>
            </a:extLst>
          </p:cNvPr>
          <p:cNvSpPr>
            <a:spLocks noGrp="1"/>
          </p:cNvSpPr>
          <p:nvPr>
            <p:ph type="body" sz="quarter" idx="15"/>
          </p:nvPr>
        </p:nvSpPr>
        <p:spPr>
          <a:xfrm>
            <a:off x="4267994" y="1597967"/>
            <a:ext cx="3542400" cy="297314"/>
          </a:xfrm>
          <a:prstGeom prst="rect">
            <a:avLst/>
          </a:prstGeom>
        </p:spPr>
        <p:txBody>
          <a:bodyPr lIns="0" tIns="0" rIns="0" bIns="0">
            <a:noAutofit/>
          </a:bodyPr>
          <a:lstStyle>
            <a:lvl1pPr marL="0" indent="0" algn="l">
              <a:lnSpc>
                <a:spcPct val="90000"/>
              </a:lnSpc>
              <a:buNone/>
              <a:defRPr sz="1800" b="0" i="0">
                <a:solidFill>
                  <a:srgbClr val="F17A26"/>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8" name="Text Placeholder 12">
            <a:extLst>
              <a:ext uri="{FF2B5EF4-FFF2-40B4-BE49-F238E27FC236}">
                <a16:creationId xmlns:a16="http://schemas.microsoft.com/office/drawing/2014/main" id="{DE52E9E9-EF0F-F148-B77C-A1985515528A}"/>
              </a:ext>
            </a:extLst>
          </p:cNvPr>
          <p:cNvSpPr>
            <a:spLocks noGrp="1"/>
          </p:cNvSpPr>
          <p:nvPr>
            <p:ph type="body" sz="quarter" idx="17"/>
          </p:nvPr>
        </p:nvSpPr>
        <p:spPr>
          <a:xfrm>
            <a:off x="8130748" y="1597967"/>
            <a:ext cx="3542400" cy="297314"/>
          </a:xfrm>
          <a:prstGeom prst="rect">
            <a:avLst/>
          </a:prstGeom>
        </p:spPr>
        <p:txBody>
          <a:bodyPr lIns="0" tIns="0" rIns="0" bIns="0">
            <a:noAutofit/>
          </a:bodyPr>
          <a:lstStyle>
            <a:lvl1pPr marL="0" indent="0" algn="l">
              <a:lnSpc>
                <a:spcPct val="90000"/>
              </a:lnSpc>
              <a:buNone/>
              <a:defRPr sz="1800" b="0" i="0">
                <a:solidFill>
                  <a:srgbClr val="2B9E48"/>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4">
            <a:extLst>
              <a:ext uri="{FF2B5EF4-FFF2-40B4-BE49-F238E27FC236}">
                <a16:creationId xmlns:a16="http://schemas.microsoft.com/office/drawing/2014/main" id="{FA4AA16A-AF07-4A4A-AA0D-C83BCCC518CB}"/>
              </a:ext>
            </a:extLst>
          </p:cNvPr>
          <p:cNvSpPr>
            <a:spLocks noGrp="1"/>
          </p:cNvSpPr>
          <p:nvPr>
            <p:ph type="body" sz="quarter" idx="18"/>
          </p:nvPr>
        </p:nvSpPr>
        <p:spPr>
          <a:xfrm>
            <a:off x="371475" y="1991757"/>
            <a:ext cx="3658265" cy="3190736"/>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478D611E-AB20-6F4F-AAF0-75575E9D6DB6}"/>
              </a:ext>
            </a:extLst>
          </p:cNvPr>
          <p:cNvSpPr>
            <a:spLocks noGrp="1"/>
          </p:cNvSpPr>
          <p:nvPr>
            <p:ph type="body" sz="quarter" idx="19"/>
          </p:nvPr>
        </p:nvSpPr>
        <p:spPr>
          <a:xfrm>
            <a:off x="4267994" y="1991757"/>
            <a:ext cx="3658265" cy="3190736"/>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37BEB711-C86D-6A42-AF2D-7578AE11B32E}"/>
              </a:ext>
            </a:extLst>
          </p:cNvPr>
          <p:cNvSpPr>
            <a:spLocks noGrp="1"/>
          </p:cNvSpPr>
          <p:nvPr>
            <p:ph type="body" sz="quarter" idx="20"/>
          </p:nvPr>
        </p:nvSpPr>
        <p:spPr>
          <a:xfrm>
            <a:off x="8154194" y="1991757"/>
            <a:ext cx="3658265" cy="3190736"/>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5014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ecSummary-Ins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37839D-3E87-9946-9EF1-9F4ECADABFBD}"/>
              </a:ext>
            </a:extLst>
          </p:cNvPr>
          <p:cNvSpPr/>
          <p:nvPr userDrawn="1"/>
        </p:nvSpPr>
        <p:spPr>
          <a:xfrm>
            <a:off x="1" y="0"/>
            <a:ext cx="3293806" cy="6858000"/>
          </a:xfrm>
          <a:prstGeom prst="rect">
            <a:avLst/>
          </a:prstGeom>
          <a:gradFill>
            <a:gsLst>
              <a:gs pos="21000">
                <a:srgbClr val="2576B7"/>
              </a:gs>
              <a:gs pos="87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10" name="Picture 9" descr="A close up of a logo&#10;&#10;Description automatically generated">
            <a:extLst>
              <a:ext uri="{FF2B5EF4-FFF2-40B4-BE49-F238E27FC236}">
                <a16:creationId xmlns:a16="http://schemas.microsoft.com/office/drawing/2014/main" id="{E5D50CBB-3A71-9340-95F5-5C848CF4D0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7727" r="29802" b="15666"/>
          <a:stretch/>
        </p:blipFill>
        <p:spPr>
          <a:xfrm>
            <a:off x="0" y="2094271"/>
            <a:ext cx="3259394" cy="4763729"/>
          </a:xfrm>
          <a:prstGeom prst="rect">
            <a:avLst/>
          </a:prstGeom>
        </p:spPr>
      </p:pic>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46192" y="1710797"/>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51E67745-F8B6-7742-9C85-BF94D59B17E3}"/>
              </a:ext>
            </a:extLst>
          </p:cNvPr>
          <p:cNvSpPr>
            <a:spLocks noGrp="1"/>
          </p:cNvSpPr>
          <p:nvPr>
            <p:ph type="body" sz="quarter" idx="15"/>
          </p:nvPr>
        </p:nvSpPr>
        <p:spPr>
          <a:xfrm>
            <a:off x="3646192" y="3288813"/>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D5BBA39-4C80-D648-B340-F00E0C6C3B2C}"/>
              </a:ext>
            </a:extLst>
          </p:cNvPr>
          <p:cNvSpPr>
            <a:spLocks noGrp="1"/>
          </p:cNvSpPr>
          <p:nvPr>
            <p:ph type="body" sz="quarter" idx="17"/>
          </p:nvPr>
        </p:nvSpPr>
        <p:spPr>
          <a:xfrm>
            <a:off x="3646192" y="4890932"/>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Text Placeholder 11">
            <a:extLst>
              <a:ext uri="{FF2B5EF4-FFF2-40B4-BE49-F238E27FC236}">
                <a16:creationId xmlns:a16="http://schemas.microsoft.com/office/drawing/2014/main" id="{D313ADEA-A1F4-A542-85A5-487F1DAC52A4}"/>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900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2502EE92-7C7A-FA4E-AE72-3E591F5B1581}"/>
              </a:ext>
            </a:extLst>
          </p:cNvPr>
          <p:cNvSpPr>
            <a:spLocks noGrp="1"/>
          </p:cNvSpPr>
          <p:nvPr>
            <p:ph type="body" sz="quarter" idx="18"/>
          </p:nvPr>
        </p:nvSpPr>
        <p:spPr>
          <a:xfrm>
            <a:off x="5232400" y="1710872"/>
            <a:ext cx="6261395" cy="1393834"/>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98706D75-EAF6-024B-B02C-354058500E9C}"/>
              </a:ext>
            </a:extLst>
          </p:cNvPr>
          <p:cNvSpPr>
            <a:spLocks noGrp="1"/>
          </p:cNvSpPr>
          <p:nvPr>
            <p:ph type="body" sz="quarter" idx="19"/>
          </p:nvPr>
        </p:nvSpPr>
        <p:spPr>
          <a:xfrm>
            <a:off x="5232400" y="3276600"/>
            <a:ext cx="6261395" cy="1393834"/>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4">
            <a:extLst>
              <a:ext uri="{FF2B5EF4-FFF2-40B4-BE49-F238E27FC236}">
                <a16:creationId xmlns:a16="http://schemas.microsoft.com/office/drawing/2014/main" id="{8021F9AD-DC72-2E4A-948D-1084BB950A0D}"/>
              </a:ext>
            </a:extLst>
          </p:cNvPr>
          <p:cNvSpPr>
            <a:spLocks noGrp="1"/>
          </p:cNvSpPr>
          <p:nvPr>
            <p:ph type="body" sz="quarter" idx="20"/>
          </p:nvPr>
        </p:nvSpPr>
        <p:spPr>
          <a:xfrm>
            <a:off x="5232400" y="4876800"/>
            <a:ext cx="6261395" cy="1393834"/>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3373356"/>
      </p:ext>
    </p:extLst>
  </p:cSld>
  <p:clrMapOvr>
    <a:masterClrMapping/>
  </p:clrMapOvr>
  <p:extLst>
    <p:ext uri="{DCECCB84-F9BA-43D5-87BE-67443E8EF086}">
      <p15:sldGuideLst xmlns:p15="http://schemas.microsoft.com/office/powerpoint/2012/main">
        <p15:guide id="1" orient="horz" pos="1185"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seStudy-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44309"/>
            <a:ext cx="4239409" cy="1130188"/>
          </a:xfrm>
        </p:spPr>
        <p:txBody>
          <a:bodyPr>
            <a:noAutofit/>
          </a:bodyPr>
          <a:lstStyle>
            <a:lvl1pPr>
              <a:lnSpc>
                <a:spcPct val="90000"/>
              </a:lnSpc>
              <a:defRPr b="0" i="0">
                <a:solidFill>
                  <a:srgbClr val="717171"/>
                </a:solidFill>
              </a:defRPr>
            </a:lvl1pPr>
          </a:lstStyle>
          <a:p>
            <a:r>
              <a:rPr lang="en-CA" spc="-85">
                <a:solidFill>
                  <a:srgbClr val="636363"/>
                </a:solidFill>
              </a:rPr>
              <a:t>Executive</a:t>
            </a:r>
            <a:r>
              <a:rPr lang="en-CA" spc="-188">
                <a:solidFill>
                  <a:srgbClr val="636363"/>
                </a:solidFill>
              </a:rPr>
              <a:t> </a:t>
            </a:r>
            <a:r>
              <a:rPr lang="en-CA" spc="-79">
                <a:solidFill>
                  <a:srgbClr val="636363"/>
                </a:solidFill>
              </a:rPr>
              <a:t>Brief  </a:t>
            </a:r>
            <a:r>
              <a:rPr lang="en-CA" spc="-61">
                <a:solidFill>
                  <a:srgbClr val="636363"/>
                </a:solidFill>
              </a:rPr>
              <a:t>Case</a:t>
            </a:r>
            <a:r>
              <a:rPr lang="en-CA" spc="-158">
                <a:solidFill>
                  <a:srgbClr val="636363"/>
                </a:solidFill>
              </a:rPr>
              <a:t> </a:t>
            </a:r>
            <a:r>
              <a:rPr lang="en-CA" spc="-79">
                <a:solidFill>
                  <a:srgbClr val="636363"/>
                </a:solidFill>
              </a:rPr>
              <a:t>Study</a:t>
            </a:r>
            <a:endParaRPr lang="en-US"/>
          </a:p>
        </p:txBody>
      </p:sp>
      <p:sp>
        <p:nvSpPr>
          <p:cNvPr id="35" name="Picture Placeholder 4">
            <a:extLst>
              <a:ext uri="{FF2B5EF4-FFF2-40B4-BE49-F238E27FC236}">
                <a16:creationId xmlns:a16="http://schemas.microsoft.com/office/drawing/2014/main" id="{AFE4CAC1-B9B9-024E-B3E7-4D1206EF72DF}"/>
              </a:ext>
            </a:extLst>
          </p:cNvPr>
          <p:cNvSpPr>
            <a:spLocks noGrp="1"/>
          </p:cNvSpPr>
          <p:nvPr>
            <p:ph type="pic" sz="quarter" idx="30"/>
          </p:nvPr>
        </p:nvSpPr>
        <p:spPr>
          <a:xfrm>
            <a:off x="7032624" y="2124635"/>
            <a:ext cx="4860925" cy="4047564"/>
          </a:xfrm>
          <a:prstGeom prst="rect">
            <a:avLst/>
          </a:prstGeom>
        </p:spPr>
        <p:txBody>
          <a:bodyPr>
            <a:noAutofit/>
          </a:bodyPr>
          <a:lstStyle>
            <a:lvl1pPr marL="0" indent="0">
              <a:buNone/>
              <a:defRPr b="0" i="0">
                <a:latin typeface="Roboto Condensed Light" panose="02000000000000000000" pitchFamily="2" charset="0"/>
              </a:defRPr>
            </a:lvl1pPr>
          </a:lstStyle>
          <a:p>
            <a:endParaRPr lang="en-US" dirty="0"/>
          </a:p>
        </p:txBody>
      </p:sp>
      <p:sp>
        <p:nvSpPr>
          <p:cNvPr id="14" name="Text Placeholder 12">
            <a:extLst>
              <a:ext uri="{FF2B5EF4-FFF2-40B4-BE49-F238E27FC236}">
                <a16:creationId xmlns:a16="http://schemas.microsoft.com/office/drawing/2014/main" id="{7D441952-BD23-B242-9B5C-D5C6DA3DE40B}"/>
              </a:ext>
            </a:extLst>
          </p:cNvPr>
          <p:cNvSpPr>
            <a:spLocks noGrp="1"/>
          </p:cNvSpPr>
          <p:nvPr>
            <p:ph type="body" sz="quarter" idx="15"/>
          </p:nvPr>
        </p:nvSpPr>
        <p:spPr>
          <a:xfrm>
            <a:off x="8005763" y="1124222"/>
            <a:ext cx="1404051" cy="410110"/>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8D823B61-7726-3346-846D-40B1264E5986}"/>
              </a:ext>
            </a:extLst>
          </p:cNvPr>
          <p:cNvSpPr>
            <a:spLocks noGrp="1"/>
          </p:cNvSpPr>
          <p:nvPr>
            <p:ph type="body" sz="quarter" idx="16" hasCustomPrompt="1"/>
          </p:nvPr>
        </p:nvSpPr>
        <p:spPr>
          <a:xfrm>
            <a:off x="8005764" y="977814"/>
            <a:ext cx="1173968" cy="122566"/>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16" name="Text Placeholder 12">
            <a:extLst>
              <a:ext uri="{FF2B5EF4-FFF2-40B4-BE49-F238E27FC236}">
                <a16:creationId xmlns:a16="http://schemas.microsoft.com/office/drawing/2014/main" id="{AF958D72-D010-BD41-AAB3-D39EB2105AF5}"/>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B09F62B-9BDB-BC45-A3AC-9FFB6C0402B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20" name="Text Placeholder 14">
            <a:extLst>
              <a:ext uri="{FF2B5EF4-FFF2-40B4-BE49-F238E27FC236}">
                <a16:creationId xmlns:a16="http://schemas.microsoft.com/office/drawing/2014/main" id="{1BC12CB5-9BB7-8C49-8194-139E3BAA7D69}"/>
              </a:ext>
            </a:extLst>
          </p:cNvPr>
          <p:cNvSpPr>
            <a:spLocks noGrp="1"/>
          </p:cNvSpPr>
          <p:nvPr>
            <p:ph type="body" sz="quarter" idx="32"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1" name="Text Placeholder 11">
            <a:extLst>
              <a:ext uri="{FF2B5EF4-FFF2-40B4-BE49-F238E27FC236}">
                <a16:creationId xmlns:a16="http://schemas.microsoft.com/office/drawing/2014/main" id="{36501568-0B5A-3B46-9D7A-7765F33AA1B2}"/>
              </a:ext>
            </a:extLst>
          </p:cNvPr>
          <p:cNvSpPr>
            <a:spLocks noGrp="1"/>
          </p:cNvSpPr>
          <p:nvPr>
            <p:ph type="body" sz="quarter" idx="11"/>
          </p:nvPr>
        </p:nvSpPr>
        <p:spPr>
          <a:xfrm>
            <a:off x="367657" y="1998139"/>
            <a:ext cx="5247331" cy="364061"/>
          </a:xfrm>
          <a:prstGeom prst="rect">
            <a:avLst/>
          </a:prstGeom>
        </p:spPr>
        <p:txBody>
          <a:bodyPr lIns="0" tIns="0" rIns="0" bIns="0">
            <a:noAutofit/>
          </a:bodyPr>
          <a:lstStyle>
            <a:lvl1pPr marL="0" indent="0">
              <a:lnSpc>
                <a:spcPct val="90000"/>
              </a:lnSpc>
              <a:buNone/>
              <a:defRPr sz="2000" b="1" i="0" spc="0">
                <a:solidFill>
                  <a:srgbClr val="717272"/>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462CEC65-B9EA-EA44-A6D5-1231E78B0881}"/>
              </a:ext>
            </a:extLst>
          </p:cNvPr>
          <p:cNvSpPr>
            <a:spLocks noGrp="1"/>
          </p:cNvSpPr>
          <p:nvPr>
            <p:ph type="body" sz="quarter" idx="33"/>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1C874C85-5C23-4C46-A544-C114B1F3C76E}"/>
              </a:ext>
            </a:extLst>
          </p:cNvPr>
          <p:cNvSpPr>
            <a:spLocks noGrp="1"/>
          </p:cNvSpPr>
          <p:nvPr>
            <p:ph type="body" sz="quarter" idx="34"/>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6256557"/>
      </p:ext>
    </p:extLst>
  </p:cSld>
  <p:clrMapOvr>
    <a:masterClrMapping/>
  </p:clrMapOvr>
  <p:extLst>
    <p:ext uri="{DCECCB84-F9BA-43D5-87BE-67443E8EF086}">
      <p15:sldGuideLst xmlns:p15="http://schemas.microsoft.com/office/powerpoint/2012/main">
        <p15:guide id="1" orient="horz" pos="888"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theme" Target="../theme/theme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4" name="object 40">
            <a:extLst>
              <a:ext uri="{FF2B5EF4-FFF2-40B4-BE49-F238E27FC236}">
                <a16:creationId xmlns:a16="http://schemas.microsoft.com/office/drawing/2014/main" id="{CAA2DC47-C07C-8841-8398-880188265DC9}"/>
              </a:ext>
            </a:extLst>
          </p:cNvPr>
          <p:cNvSpPr txBox="1"/>
          <p:nvPr userDrawn="1"/>
        </p:nvSpPr>
        <p:spPr>
          <a:xfrm>
            <a:off x="5965031" y="6040551"/>
            <a:ext cx="3221785" cy="502469"/>
          </a:xfrm>
          <a:prstGeom prst="rect">
            <a:avLst/>
          </a:prstGeom>
        </p:spPr>
        <p:txBody>
          <a:bodyPr vert="horz" wrap="square" lIns="0" tIns="2310" rIns="0" bIns="0" rtlCol="0">
            <a:noAutofit/>
          </a:bodyPr>
          <a:lstStyle/>
          <a:p>
            <a:pPr marL="7701" marR="3081" indent="33886" algn="r">
              <a:lnSpc>
                <a:spcPts val="958"/>
              </a:lnSpc>
              <a:spcBef>
                <a:spcPts val="18"/>
              </a:spcBef>
            </a:pPr>
            <a:r>
              <a:rPr sz="788" b="0" i="0" spc="-6" dirty="0">
                <a:solidFill>
                  <a:srgbClr val="DCDCDC"/>
                </a:solidFill>
                <a:latin typeface="Roboto Condensed Light" panose="02000000000000000000" pitchFamily="2" charset="0"/>
                <a:ea typeface="Roboto Condensed Light" panose="02000000000000000000" pitchFamily="2" charset="0"/>
                <a:cs typeface="Arial"/>
              </a:rPr>
              <a:t>Info-Tech </a:t>
            </a:r>
            <a:r>
              <a:rPr sz="788" b="0" i="0" spc="3" dirty="0">
                <a:solidFill>
                  <a:srgbClr val="DCDCDC"/>
                </a:solidFill>
                <a:latin typeface="Roboto Condensed Light" panose="02000000000000000000" pitchFamily="2" charset="0"/>
                <a:ea typeface="Roboto Condensed Light" panose="02000000000000000000" pitchFamily="2" charset="0"/>
                <a:cs typeface="Arial"/>
              </a:rPr>
              <a:t>Research </a:t>
            </a:r>
            <a:r>
              <a:rPr sz="788" b="0" i="0" spc="6" dirty="0">
                <a:solidFill>
                  <a:srgbClr val="DCDCDC"/>
                </a:solidFill>
                <a:latin typeface="Roboto Condensed Light" panose="02000000000000000000" pitchFamily="2" charset="0"/>
                <a:ea typeface="Roboto Condensed Light" panose="02000000000000000000" pitchFamily="2" charset="0"/>
                <a:cs typeface="Arial"/>
              </a:rPr>
              <a:t>Group </a:t>
            </a:r>
            <a:r>
              <a:rPr sz="788" b="0" i="0" spc="3" dirty="0">
                <a:solidFill>
                  <a:srgbClr val="DCDCDC"/>
                </a:solidFill>
                <a:latin typeface="Roboto Condensed Light" panose="02000000000000000000" pitchFamily="2" charset="0"/>
                <a:ea typeface="Roboto Condensed Light" panose="02000000000000000000" pitchFamily="2" charset="0"/>
                <a:cs typeface="Arial"/>
              </a:rPr>
              <a:t>Inc. </a:t>
            </a:r>
            <a:r>
              <a:rPr sz="788" b="0" i="0" dirty="0">
                <a:solidFill>
                  <a:srgbClr val="DCDCDC"/>
                </a:solidFill>
                <a:latin typeface="Roboto Condensed Light" panose="02000000000000000000" pitchFamily="2" charset="0"/>
                <a:ea typeface="Roboto Condensed Light" panose="02000000000000000000" pitchFamily="2" charset="0"/>
                <a:cs typeface="Arial"/>
              </a:rPr>
              <a:t>is </a:t>
            </a:r>
            <a:r>
              <a:rPr sz="788" b="0" i="0" spc="6" dirty="0">
                <a:solidFill>
                  <a:srgbClr val="DCDCDC"/>
                </a:solidFill>
                <a:latin typeface="Roboto Condensed Light" panose="02000000000000000000" pitchFamily="2" charset="0"/>
                <a:ea typeface="Roboto Condensed Light" panose="02000000000000000000" pitchFamily="2" charset="0"/>
                <a:cs typeface="Arial"/>
              </a:rPr>
              <a:t>a </a:t>
            </a:r>
            <a:r>
              <a:rPr sz="788" b="0" i="0" dirty="0">
                <a:solidFill>
                  <a:srgbClr val="DCDCDC"/>
                </a:solidFill>
                <a:latin typeface="Roboto Condensed Light" panose="02000000000000000000" pitchFamily="2" charset="0"/>
                <a:ea typeface="Roboto Condensed Light" panose="02000000000000000000" pitchFamily="2" charset="0"/>
                <a:cs typeface="Arial"/>
              </a:rPr>
              <a:t>global leader </a:t>
            </a:r>
            <a:r>
              <a:rPr sz="788" b="0" i="0" spc="3" dirty="0">
                <a:solidFill>
                  <a:srgbClr val="DCDCDC"/>
                </a:solidFill>
                <a:latin typeface="Roboto Condensed Light" panose="02000000000000000000" pitchFamily="2" charset="0"/>
                <a:ea typeface="Roboto Condensed Light" panose="02000000000000000000" pitchFamily="2" charset="0"/>
                <a:cs typeface="Arial"/>
              </a:rPr>
              <a:t>in </a:t>
            </a:r>
            <a:r>
              <a:rPr sz="788" b="0" i="0" dirty="0">
                <a:solidFill>
                  <a:srgbClr val="DCDCDC"/>
                </a:solidFill>
                <a:latin typeface="Roboto Condensed Light" panose="02000000000000000000" pitchFamily="2" charset="0"/>
                <a:ea typeface="Roboto Condensed Light" panose="02000000000000000000" pitchFamily="2" charset="0"/>
                <a:cs typeface="Arial"/>
              </a:rPr>
              <a:t>providing </a:t>
            </a:r>
            <a:r>
              <a:rPr sz="788" b="0" i="0" spc="3" dirty="0">
                <a:solidFill>
                  <a:srgbClr val="DCDCDC"/>
                </a:solidFill>
                <a:latin typeface="Roboto Condensed Light" panose="02000000000000000000" pitchFamily="2" charset="0"/>
                <a:ea typeface="Roboto Condensed Light" panose="02000000000000000000" pitchFamily="2" charset="0"/>
                <a:cs typeface="Arial"/>
              </a:rPr>
              <a:t>IT research</a:t>
            </a:r>
            <a:r>
              <a:rPr sz="788" b="0" i="0" spc="64"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and</a:t>
            </a:r>
            <a:r>
              <a:rPr sz="788" b="0" i="0" spc="9" dirty="0">
                <a:solidFill>
                  <a:srgbClr val="DCDCDC"/>
                </a:solidFill>
                <a:latin typeface="Roboto Condensed Light" panose="02000000000000000000" pitchFamily="2" charset="0"/>
                <a:ea typeface="Roboto Condensed Light" panose="02000000000000000000" pitchFamily="2" charset="0"/>
                <a:cs typeface="Arial"/>
              </a:rPr>
              <a:t> </a:t>
            </a:r>
            <a:r>
              <a:rPr sz="788" b="0" i="0" dirty="0">
                <a:solidFill>
                  <a:srgbClr val="DCDCDC"/>
                </a:solidFill>
                <a:latin typeface="Roboto Condensed Light" panose="02000000000000000000" pitchFamily="2" charset="0"/>
                <a:ea typeface="Roboto Condensed Light" panose="02000000000000000000" pitchFamily="2" charset="0"/>
                <a:cs typeface="Arial"/>
              </a:rPr>
              <a:t>advice.  </a:t>
            </a:r>
            <a:r>
              <a:rPr sz="788" b="0" i="0" spc="-6" dirty="0">
                <a:solidFill>
                  <a:srgbClr val="DCDCDC"/>
                </a:solidFill>
                <a:latin typeface="Roboto Condensed Light" panose="02000000000000000000" pitchFamily="2" charset="0"/>
                <a:ea typeface="Roboto Condensed Light" panose="02000000000000000000" pitchFamily="2" charset="0"/>
                <a:cs typeface="Arial"/>
              </a:rPr>
              <a:t>Info-Tech’s </a:t>
            </a:r>
            <a:r>
              <a:rPr sz="788" b="0" i="0" dirty="0">
                <a:solidFill>
                  <a:srgbClr val="DCDCDC"/>
                </a:solidFill>
                <a:latin typeface="Roboto Condensed Light" panose="02000000000000000000" pitchFamily="2" charset="0"/>
                <a:ea typeface="Roboto Condensed Light" panose="02000000000000000000" pitchFamily="2" charset="0"/>
                <a:cs typeface="Arial"/>
              </a:rPr>
              <a:t>products </a:t>
            </a:r>
            <a:r>
              <a:rPr sz="788" b="0" i="0" spc="3" dirty="0">
                <a:solidFill>
                  <a:srgbClr val="DCDCDC"/>
                </a:solidFill>
                <a:latin typeface="Roboto Condensed Light" panose="02000000000000000000" pitchFamily="2" charset="0"/>
                <a:ea typeface="Roboto Condensed Light" panose="02000000000000000000" pitchFamily="2" charset="0"/>
                <a:cs typeface="Arial"/>
              </a:rPr>
              <a:t>and services </a:t>
            </a:r>
            <a:r>
              <a:rPr sz="788" b="0" i="0" spc="6" dirty="0">
                <a:solidFill>
                  <a:srgbClr val="DCDCDC"/>
                </a:solidFill>
                <a:latin typeface="Roboto Condensed Light" panose="02000000000000000000" pitchFamily="2" charset="0"/>
                <a:ea typeface="Roboto Condensed Light" panose="02000000000000000000" pitchFamily="2" charset="0"/>
                <a:cs typeface="Arial"/>
              </a:rPr>
              <a:t>combine </a:t>
            </a:r>
            <a:r>
              <a:rPr sz="788" b="0" i="0" dirty="0">
                <a:solidFill>
                  <a:srgbClr val="DCDCDC"/>
                </a:solidFill>
                <a:latin typeface="Roboto Condensed Light" panose="02000000000000000000" pitchFamily="2" charset="0"/>
                <a:ea typeface="Roboto Condensed Light" panose="02000000000000000000" pitchFamily="2" charset="0"/>
                <a:cs typeface="Arial"/>
              </a:rPr>
              <a:t>actionable insight </a:t>
            </a:r>
            <a:r>
              <a:rPr sz="788" b="0" i="0" spc="3" dirty="0">
                <a:solidFill>
                  <a:srgbClr val="DCDCDC"/>
                </a:solidFill>
                <a:latin typeface="Roboto Condensed Light" panose="02000000000000000000" pitchFamily="2" charset="0"/>
                <a:ea typeface="Roboto Condensed Light" panose="02000000000000000000" pitchFamily="2" charset="0"/>
                <a:cs typeface="Arial"/>
              </a:rPr>
              <a:t>and relevant</a:t>
            </a:r>
            <a:r>
              <a:rPr sz="788" b="0" i="0" spc="76"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advice</a:t>
            </a:r>
            <a:r>
              <a:rPr sz="788" b="0" i="0" spc="12" dirty="0">
                <a:solidFill>
                  <a:srgbClr val="DCDCDC"/>
                </a:solidFill>
                <a:latin typeface="Roboto Condensed Light" panose="02000000000000000000" pitchFamily="2" charset="0"/>
                <a:ea typeface="Roboto Condensed Light" panose="02000000000000000000" pitchFamily="2" charset="0"/>
                <a:cs typeface="Arial"/>
              </a:rPr>
              <a:t> </a:t>
            </a:r>
            <a:r>
              <a:rPr sz="788" b="0" i="0" dirty="0">
                <a:solidFill>
                  <a:srgbClr val="DCDCDC"/>
                </a:solidFill>
                <a:latin typeface="Roboto Condensed Light" panose="02000000000000000000" pitchFamily="2" charset="0"/>
                <a:ea typeface="Roboto Condensed Light" panose="02000000000000000000" pitchFamily="2" charset="0"/>
                <a:cs typeface="Arial"/>
              </a:rPr>
              <a:t>with  </a:t>
            </a:r>
            <a:r>
              <a:rPr sz="788" b="0" i="0" spc="3" dirty="0">
                <a:solidFill>
                  <a:srgbClr val="DCDCDC"/>
                </a:solidFill>
                <a:latin typeface="Roboto Condensed Light" panose="02000000000000000000" pitchFamily="2" charset="0"/>
                <a:ea typeface="Roboto Condensed Light" panose="02000000000000000000" pitchFamily="2" charset="0"/>
                <a:cs typeface="Arial"/>
              </a:rPr>
              <a:t>ready-to-use tools and templates that cover the full spectrum of IT</a:t>
            </a:r>
            <a:r>
              <a:rPr sz="788" b="0" i="0" spc="73"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concerns.</a:t>
            </a:r>
            <a:endParaRPr sz="788" b="0" i="0" dirty="0">
              <a:latin typeface="Roboto Condensed Light" panose="02000000000000000000" pitchFamily="2" charset="0"/>
              <a:ea typeface="Roboto Condensed Light" panose="02000000000000000000" pitchFamily="2" charset="0"/>
              <a:cs typeface="Arial"/>
            </a:endParaRPr>
          </a:p>
          <a:p>
            <a:pPr marR="3851" algn="r">
              <a:lnSpc>
                <a:spcPts val="931"/>
              </a:lnSpc>
            </a:pPr>
            <a:r>
              <a:rPr sz="788" b="0" i="0" spc="6"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1997-20</a:t>
            </a:r>
            <a:r>
              <a:rPr lang="en-US" sz="788" b="0" i="0" spc="3" dirty="0">
                <a:solidFill>
                  <a:srgbClr val="DCDCDC"/>
                </a:solidFill>
                <a:latin typeface="Roboto Condensed Light" panose="02000000000000000000" pitchFamily="2" charset="0"/>
                <a:ea typeface="Roboto Condensed Light" panose="02000000000000000000" pitchFamily="2" charset="0"/>
                <a:cs typeface="Arial"/>
              </a:rPr>
              <a:t>21</a:t>
            </a:r>
            <a:r>
              <a:rPr sz="788" b="0" i="0" spc="3" dirty="0">
                <a:solidFill>
                  <a:srgbClr val="DCDCDC"/>
                </a:solidFill>
                <a:latin typeface="Roboto Condensed Light" panose="02000000000000000000" pitchFamily="2" charset="0"/>
                <a:ea typeface="Roboto Condensed Light" panose="02000000000000000000" pitchFamily="2" charset="0"/>
                <a:cs typeface="Arial"/>
              </a:rPr>
              <a:t> </a:t>
            </a:r>
            <a:r>
              <a:rPr sz="788" b="0" i="0" spc="-6" dirty="0">
                <a:solidFill>
                  <a:srgbClr val="DCDCDC"/>
                </a:solidFill>
                <a:latin typeface="Roboto Condensed Light" panose="02000000000000000000" pitchFamily="2" charset="0"/>
                <a:ea typeface="Roboto Condensed Light" panose="02000000000000000000" pitchFamily="2" charset="0"/>
                <a:cs typeface="Arial"/>
              </a:rPr>
              <a:t>Info-Tech </a:t>
            </a:r>
            <a:r>
              <a:rPr sz="788" b="0" i="0" spc="3" dirty="0">
                <a:solidFill>
                  <a:srgbClr val="DCDCDC"/>
                </a:solidFill>
                <a:latin typeface="Roboto Condensed Light" panose="02000000000000000000" pitchFamily="2" charset="0"/>
                <a:ea typeface="Roboto Condensed Light" panose="02000000000000000000" pitchFamily="2" charset="0"/>
                <a:cs typeface="Arial"/>
              </a:rPr>
              <a:t>Research </a:t>
            </a:r>
            <a:r>
              <a:rPr sz="788" b="0" i="0" spc="6" dirty="0">
                <a:solidFill>
                  <a:srgbClr val="DCDCDC"/>
                </a:solidFill>
                <a:latin typeface="Roboto Condensed Light" panose="02000000000000000000" pitchFamily="2" charset="0"/>
                <a:ea typeface="Roboto Condensed Light" panose="02000000000000000000" pitchFamily="2" charset="0"/>
                <a:cs typeface="Arial"/>
              </a:rPr>
              <a:t>Group</a:t>
            </a:r>
            <a:r>
              <a:rPr sz="788" b="0" i="0" spc="-27"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Inc.</a:t>
            </a:r>
            <a:endParaRPr sz="788" b="0" i="0" dirty="0">
              <a:latin typeface="Roboto Condensed Light" panose="02000000000000000000" pitchFamily="2" charset="0"/>
              <a:ea typeface="Roboto Condensed Light" panose="02000000000000000000" pitchFamily="2" charset="0"/>
              <a:cs typeface="Arial"/>
            </a:endParaRPr>
          </a:p>
        </p:txBody>
      </p:sp>
      <p:pic>
        <p:nvPicPr>
          <p:cNvPr id="6" name="Picture 5">
            <a:extLst>
              <a:ext uri="{FF2B5EF4-FFF2-40B4-BE49-F238E27FC236}">
                <a16:creationId xmlns:a16="http://schemas.microsoft.com/office/drawing/2014/main" id="{E9D10E23-5B6C-0E46-8E09-10A336299F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98392" y="5803901"/>
            <a:ext cx="2818202" cy="965200"/>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userDrawn="1">
          <p15:clr>
            <a:srgbClr val="F26B43"/>
          </p15:clr>
        </p15:guide>
        <p15:guide id="2" pos="3840" userDrawn="1">
          <p15:clr>
            <a:srgbClr val="F26B43"/>
          </p15:clr>
        </p15:guide>
        <p15:guide id="3" orient="horz" pos="38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784488"/>
      </p:ext>
    </p:extLst>
  </p:cSld>
  <p:clrMap bg1="lt1" tx1="dk1" bg2="lt2" tx2="dk2" accent1="accent1" accent2="accent2" accent3="accent3" accent4="accent4" accent5="accent5" accent6="accent6" hlink="hlink" folHlink="folHlink"/>
  <p:sldLayoutIdLst>
    <p:sldLayoutId id="2147483803"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01997"/>
      </p:ext>
    </p:extLst>
  </p:cSld>
  <p:clrMap bg1="lt1" tx1="dk1" bg2="lt2" tx2="dk2" accent1="accent1" accent2="accent2" accent3="accent3" accent4="accent4" accent5="accent5" accent6="accent6" hlink="hlink" folHlink="folHlink"/>
  <p:sldLayoutIdLst>
    <p:sldLayoutId id="2147483810"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6" y="530021"/>
            <a:ext cx="5632357" cy="1130188"/>
          </a:xfrm>
          <a:prstGeom prst="rect">
            <a:avLst/>
          </a:prstGeom>
        </p:spPr>
        <p:txBody>
          <a:bodyPr vert="horz" lIns="0" tIns="0" rIns="0" bIns="0" rtlCol="0" anchor="t" anchorCtr="0">
            <a:noAutofit/>
          </a:bodyPr>
          <a:lstStyle/>
          <a:p>
            <a:r>
              <a:rPr lang="en-US"/>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961882258"/>
      </p:ext>
    </p:extLst>
  </p:cSld>
  <p:clrMap bg1="lt1" tx1="dk1" bg2="lt2" tx2="dk2" accent1="accent1" accent2="accent2" accent3="accent3" accent4="accent4" accent5="accent5" accent6="accent6" hlink="hlink" folHlink="folHlink"/>
  <p:sldLayoutIdLst>
    <p:sldLayoutId id="2147483700" r:id="rId1"/>
    <p:sldLayoutId id="2147483718" r:id="rId2"/>
    <p:sldLayoutId id="2147483672" r:id="rId3"/>
    <p:sldLayoutId id="2147483677" r:id="rId4"/>
    <p:sldLayoutId id="2147483676" r:id="rId5"/>
    <p:sldLayoutId id="2147483680" r:id="rId6"/>
    <p:sldLayoutId id="2147483679" r:id="rId7"/>
    <p:sldLayoutId id="2147483669" r:id="rId8"/>
    <p:sldLayoutId id="2147483737" r:id="rId9"/>
    <p:sldLayoutId id="2147483732" r:id="rId10"/>
    <p:sldLayoutId id="2147483701" r:id="rId11"/>
    <p:sldLayoutId id="2147483695" r:id="rId12"/>
    <p:sldLayoutId id="2147483693" r:id="rId13"/>
    <p:sldLayoutId id="2147483691" r:id="rId14"/>
    <p:sldLayoutId id="2147483685" r:id="rId15"/>
    <p:sldLayoutId id="2147483686" r:id="rId16"/>
    <p:sldLayoutId id="2147483684" r:id="rId17"/>
    <p:sldLayoutId id="2147483739" r:id="rId18"/>
    <p:sldLayoutId id="2147483741" r:id="rId19"/>
    <p:sldLayoutId id="2147483742" r:id="rId20"/>
    <p:sldLayoutId id="2147483708" r:id="rId21"/>
    <p:sldLayoutId id="2147483740" r:id="rId22"/>
    <p:sldLayoutId id="2147483811" r:id="rId23"/>
  </p:sldLayoutIdLst>
  <p:hf hdr="0" ftr="0" dt="0"/>
  <p:txStyles>
    <p:title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userDrawn="1">
          <p15:clr>
            <a:srgbClr val="F26B43"/>
          </p15:clr>
        </p15:guide>
        <p15:guide id="2" pos="3818" userDrawn="1">
          <p15:clr>
            <a:srgbClr val="F26B43"/>
          </p15:clr>
        </p15:guide>
        <p15:guide id="3" pos="3909" userDrawn="1">
          <p15:clr>
            <a:srgbClr val="F26B43"/>
          </p15:clr>
        </p15:guide>
        <p15:guide id="4" pos="4441" userDrawn="1">
          <p15:clr>
            <a:srgbClr val="F26B43"/>
          </p15:clr>
        </p15:guide>
        <p15:guide id="5" pos="3205" userDrawn="1">
          <p15:clr>
            <a:srgbClr val="F26B43"/>
          </p15:clr>
        </p15:guide>
        <p15:guide id="6" pos="2684" userDrawn="1">
          <p15:clr>
            <a:srgbClr val="F26B43"/>
          </p15:clr>
        </p15:guide>
        <p15:guide id="7" pos="2593" userDrawn="1">
          <p15:clr>
            <a:srgbClr val="F26B43"/>
          </p15:clr>
        </p15:guide>
        <p15:guide id="8" pos="2071" userDrawn="1">
          <p15:clr>
            <a:srgbClr val="F26B43"/>
          </p15:clr>
        </p15:guide>
        <p15:guide id="9" pos="4521" userDrawn="1">
          <p15:clr>
            <a:srgbClr val="F26B43"/>
          </p15:clr>
        </p15:guide>
        <p15:guide id="10" pos="5043" userDrawn="1">
          <p15:clr>
            <a:srgbClr val="F26B43"/>
          </p15:clr>
        </p15:guide>
        <p15:guide id="11" pos="5133" userDrawn="1">
          <p15:clr>
            <a:srgbClr val="F26B43"/>
          </p15:clr>
        </p15:guide>
        <p15:guide id="12" pos="5655" userDrawn="1">
          <p15:clr>
            <a:srgbClr val="F26B43"/>
          </p15:clr>
        </p15:guide>
        <p15:guide id="13" pos="5737" userDrawn="1">
          <p15:clr>
            <a:srgbClr val="F26B43"/>
          </p15:clr>
        </p15:guide>
        <p15:guide id="14" pos="6265" userDrawn="1">
          <p15:clr>
            <a:srgbClr val="F26B43"/>
          </p15:clr>
        </p15:guide>
        <p15:guide id="15" pos="6358" userDrawn="1">
          <p15:clr>
            <a:srgbClr val="F26B43"/>
          </p15:clr>
        </p15:guide>
        <p15:guide id="16" pos="6880" userDrawn="1">
          <p15:clr>
            <a:srgbClr val="F26B43"/>
          </p15:clr>
        </p15:guide>
        <p15:guide id="17" pos="6970" userDrawn="1">
          <p15:clr>
            <a:srgbClr val="F26B43"/>
          </p15:clr>
        </p15:guide>
        <p15:guide id="18" pos="7492" userDrawn="1">
          <p15:clr>
            <a:srgbClr val="F26B43"/>
          </p15:clr>
        </p15:guide>
        <p15:guide id="19" pos="1981" userDrawn="1">
          <p15:clr>
            <a:srgbClr val="F26B43"/>
          </p15:clr>
        </p15:guide>
        <p15:guide id="20" pos="1459" userDrawn="1">
          <p15:clr>
            <a:srgbClr val="F26B43"/>
          </p15:clr>
        </p15:guide>
        <p15:guide id="21" pos="1368" userDrawn="1">
          <p15:clr>
            <a:srgbClr val="F26B43"/>
          </p15:clr>
        </p15:guide>
        <p15:guide id="22" pos="847" userDrawn="1">
          <p15:clr>
            <a:srgbClr val="F26B43"/>
          </p15:clr>
        </p15:guide>
        <p15:guide id="23" pos="756" userDrawn="1">
          <p15:clr>
            <a:srgbClr val="F26B43"/>
          </p15:clr>
        </p15:guide>
        <p15:guide id="24" pos="234" userDrawn="1">
          <p15:clr>
            <a:srgbClr val="F26B43"/>
          </p15:clr>
        </p15:guide>
        <p15:guide id="25" orient="horz" pos="60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png"/><Relationship Id="rId16" Type="http://schemas.openxmlformats.org/officeDocument/2006/relationships/image" Target="../media/image33.png"/><Relationship Id="rId1" Type="http://schemas.openxmlformats.org/officeDocument/2006/relationships/slideLayout" Target="../slideLayouts/slideLayout2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tags" Target="../tags/tag27.xml"/><Relationship Id="rId39" Type="http://schemas.openxmlformats.org/officeDocument/2006/relationships/image" Target="../media/image34.png"/><Relationship Id="rId21" Type="http://schemas.openxmlformats.org/officeDocument/2006/relationships/tags" Target="../tags/tag22.xml"/><Relationship Id="rId34" Type="http://schemas.openxmlformats.org/officeDocument/2006/relationships/tags" Target="../tags/tag35.xml"/><Relationship Id="rId42" Type="http://schemas.openxmlformats.org/officeDocument/2006/relationships/diagramQuickStyle" Target="../diagrams/quickStyle1.xml"/><Relationship Id="rId7" Type="http://schemas.openxmlformats.org/officeDocument/2006/relationships/tags" Target="../tags/tag8.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29" Type="http://schemas.openxmlformats.org/officeDocument/2006/relationships/tags" Target="../tags/tag30.xml"/><Relationship Id="rId41" Type="http://schemas.openxmlformats.org/officeDocument/2006/relationships/diagramLayout" Target="../diagrams/layout1.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tags" Target="../tags/tag25.xml"/><Relationship Id="rId32" Type="http://schemas.openxmlformats.org/officeDocument/2006/relationships/tags" Target="../tags/tag33.xml"/><Relationship Id="rId37" Type="http://schemas.openxmlformats.org/officeDocument/2006/relationships/tags" Target="../tags/tag38.xml"/><Relationship Id="rId40" Type="http://schemas.openxmlformats.org/officeDocument/2006/relationships/diagramData" Target="../diagrams/data1.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tags" Target="../tags/tag29.xml"/><Relationship Id="rId36" Type="http://schemas.openxmlformats.org/officeDocument/2006/relationships/tags" Target="../tags/tag37.xml"/><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tags" Target="../tags/tag32.xml"/><Relationship Id="rId44" Type="http://schemas.microsoft.com/office/2007/relationships/diagramDrawing" Target="../diagrams/drawing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tags" Target="../tags/tag28.xml"/><Relationship Id="rId30" Type="http://schemas.openxmlformats.org/officeDocument/2006/relationships/tags" Target="../tags/tag31.xml"/><Relationship Id="rId35" Type="http://schemas.openxmlformats.org/officeDocument/2006/relationships/tags" Target="../tags/tag36.xml"/><Relationship Id="rId43" Type="http://schemas.openxmlformats.org/officeDocument/2006/relationships/diagramColors" Target="../diagrams/colors1.xml"/><Relationship Id="rId8" Type="http://schemas.openxmlformats.org/officeDocument/2006/relationships/tags" Target="../tags/tag9.xml"/><Relationship Id="rId3" Type="http://schemas.openxmlformats.org/officeDocument/2006/relationships/tags" Target="../tags/tag4.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33" Type="http://schemas.openxmlformats.org/officeDocument/2006/relationships/tags" Target="../tags/tag34.xml"/><Relationship Id="rId38"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hyperlink" Target="mailto:workshops@infotech.com"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hyperlink" Target="https://www.infotech.com/research/ss/2020-security-priorities-report" TargetMode="External"/><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1.xml"/><Relationship Id="rId4" Type="http://schemas.openxmlformats.org/officeDocument/2006/relationships/chart" Target="../charts/chart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1BBB4F-54CF-464D-B057-7B1471FC0456}"/>
              </a:ext>
            </a:extLst>
          </p:cNvPr>
          <p:cNvSpPr>
            <a:spLocks noGrp="1"/>
          </p:cNvSpPr>
          <p:nvPr>
            <p:ph type="body" sz="quarter" idx="10"/>
          </p:nvPr>
        </p:nvSpPr>
        <p:spPr/>
        <p:txBody>
          <a:bodyPr/>
          <a:lstStyle/>
          <a:p>
            <a:r>
              <a:rPr lang="en-US" dirty="0"/>
              <a:t>Identify the Components of Your Cloud Security Architecture</a:t>
            </a:r>
          </a:p>
        </p:txBody>
      </p:sp>
      <p:sp>
        <p:nvSpPr>
          <p:cNvPr id="5" name="Text Placeholder 4">
            <a:extLst>
              <a:ext uri="{FF2B5EF4-FFF2-40B4-BE49-F238E27FC236}">
                <a16:creationId xmlns:a16="http://schemas.microsoft.com/office/drawing/2014/main" id="{F077D87F-0AE0-594D-B3B3-85F003F2EDE2}"/>
              </a:ext>
            </a:extLst>
          </p:cNvPr>
          <p:cNvSpPr>
            <a:spLocks noGrp="1"/>
          </p:cNvSpPr>
          <p:nvPr>
            <p:ph type="body" sz="quarter" idx="11"/>
          </p:nvPr>
        </p:nvSpPr>
        <p:spPr>
          <a:xfrm>
            <a:off x="650875" y="3581400"/>
            <a:ext cx="5703626" cy="794543"/>
          </a:xfrm>
        </p:spPr>
        <p:txBody>
          <a:bodyPr/>
          <a:lstStyle/>
          <a:p>
            <a:r>
              <a:rPr lang="en-US" dirty="0"/>
              <a:t>Security in the cloud requires solutions, not speculation.</a:t>
            </a:r>
          </a:p>
          <a:p>
            <a:endParaRPr lang="en-US" dirty="0"/>
          </a:p>
        </p:txBody>
      </p:sp>
      <p:sp>
        <p:nvSpPr>
          <p:cNvPr id="6" name="Rectangle 5">
            <a:extLst>
              <a:ext uri="{FF2B5EF4-FFF2-40B4-BE49-F238E27FC236}">
                <a16:creationId xmlns:a16="http://schemas.microsoft.com/office/drawing/2014/main" id="{FF7611A8-FDBC-4E72-A506-A34A4DB3A420}"/>
              </a:ext>
            </a:extLst>
          </p:cNvPr>
          <p:cNvSpPr/>
          <p:nvPr/>
        </p:nvSpPr>
        <p:spPr>
          <a:xfrm>
            <a:off x="0" y="4785448"/>
            <a:ext cx="12193588" cy="902525"/>
          </a:xfrm>
          <a:prstGeom prst="rect">
            <a:avLst/>
          </a:prstGeom>
          <a:gradFill>
            <a:gsLst>
              <a:gs pos="74000">
                <a:srgbClr val="2576B7">
                  <a:alpha val="9000"/>
                </a:srgbClr>
              </a:gs>
              <a:gs pos="0">
                <a:srgbClr val="2576B7">
                  <a:alpha val="47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B4F5887-85ED-4D48-8703-C6A10767BF92}"/>
              </a:ext>
            </a:extLst>
          </p:cNvPr>
          <p:cNvSpPr txBox="1"/>
          <p:nvPr/>
        </p:nvSpPr>
        <p:spPr>
          <a:xfrm>
            <a:off x="658368" y="5182558"/>
            <a:ext cx="7498080" cy="553998"/>
          </a:xfrm>
          <a:prstGeom prst="rect">
            <a:avLst/>
          </a:prstGeom>
          <a:noFill/>
        </p:spPr>
        <p:txBody>
          <a:bodyPr wrap="square" lIns="0" tIns="0" rIns="0" bIns="0" rtlCol="0">
            <a:spAutoFit/>
          </a:bodyPr>
          <a:lstStyle/>
          <a:p>
            <a:pPr>
              <a:lnSpc>
                <a:spcPts val="1600"/>
              </a:lnSpc>
            </a:pPr>
            <a:r>
              <a:rPr lang="en-US" sz="2800" spc="500" dirty="0">
                <a:solidFill>
                  <a:schemeClr val="bg1"/>
                </a:solidFill>
                <a:latin typeface="Montserrat Light" pitchFamily="2" charset="77"/>
                <a:ea typeface="Roboto Condensed Light" panose="02000000000000000000" pitchFamily="2" charset="0"/>
              </a:rPr>
              <a:t>EXECUTIVE BRIEF</a:t>
            </a:r>
          </a:p>
          <a:p>
            <a:pPr>
              <a:lnSpc>
                <a:spcPts val="1400"/>
              </a:lnSpc>
            </a:pPr>
            <a:br>
              <a:rPr lang="en-US" spc="500" dirty="0">
                <a:solidFill>
                  <a:schemeClr val="bg1"/>
                </a:solidFill>
                <a:latin typeface="Montserrat" pitchFamily="2" charset="77"/>
              </a:rPr>
            </a:br>
            <a:endParaRPr lang="en-US" spc="500" dirty="0">
              <a:solidFill>
                <a:schemeClr val="bg1"/>
              </a:solidFill>
              <a:latin typeface="Montserrat" pitchFamily="2" charset="77"/>
            </a:endParaRPr>
          </a:p>
        </p:txBody>
      </p:sp>
    </p:spTree>
    <p:extLst>
      <p:ext uri="{BB962C8B-B14F-4D97-AF65-F5344CB8AC3E}">
        <p14:creationId xmlns:p14="http://schemas.microsoft.com/office/powerpoint/2010/main" val="2587692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07F83C-53BE-854C-81B6-A99DD6EDD402}"/>
              </a:ext>
            </a:extLst>
          </p:cNvPr>
          <p:cNvSpPr>
            <a:spLocks noGrp="1"/>
          </p:cNvSpPr>
          <p:nvPr>
            <p:ph type="title"/>
          </p:nvPr>
        </p:nvSpPr>
        <p:spPr/>
        <p:txBody>
          <a:bodyPr/>
          <a:lstStyle/>
          <a:p>
            <a:pPr marL="0" algn="l" defTabSz="914400" rtl="0" eaLnBrk="1" latinLnBrk="0" hangingPunct="1">
              <a:spcBef>
                <a:spcPts val="800"/>
              </a:spcBef>
            </a:pPr>
            <a:r>
              <a:rPr lang="en-US" sz="4000" b="1" kern="1200" dirty="0">
                <a:latin typeface="Montserrat SemiBold" pitchFamily="2" charset="77"/>
                <a:ea typeface="+mn-ea"/>
                <a:cs typeface="+mn-cs"/>
              </a:rPr>
              <a:t>Cloud security needs to be taken just as seriously as on-premises security</a:t>
            </a:r>
            <a:endParaRPr lang="en-CA" sz="4000" b="1" kern="1200" dirty="0">
              <a:latin typeface="Montserrat SemiBold" pitchFamily="2" charset="77"/>
              <a:ea typeface="+mn-ea"/>
              <a:cs typeface="+mn-cs"/>
            </a:endParaRPr>
          </a:p>
        </p:txBody>
      </p:sp>
      <p:graphicFrame>
        <p:nvGraphicFramePr>
          <p:cNvPr id="25" name="Table 24">
            <a:extLst>
              <a:ext uri="{FF2B5EF4-FFF2-40B4-BE49-F238E27FC236}">
                <a16:creationId xmlns:a16="http://schemas.microsoft.com/office/drawing/2014/main" id="{33A80B2B-1D03-4BCD-AEB8-647ADC62AD9F}"/>
              </a:ext>
            </a:extLst>
          </p:cNvPr>
          <p:cNvGraphicFramePr>
            <a:graphicFrameLocks noGrp="1"/>
          </p:cNvGraphicFramePr>
          <p:nvPr>
            <p:extLst>
              <p:ext uri="{D42A27DB-BD31-4B8C-83A1-F6EECF244321}">
                <p14:modId xmlns:p14="http://schemas.microsoft.com/office/powerpoint/2010/main" val="2793716193"/>
              </p:ext>
            </p:extLst>
          </p:nvPr>
        </p:nvGraphicFramePr>
        <p:xfrm>
          <a:off x="3553098" y="326902"/>
          <a:ext cx="8361575" cy="1310640"/>
        </p:xfrm>
        <a:graphic>
          <a:graphicData uri="http://schemas.openxmlformats.org/drawingml/2006/table">
            <a:tbl>
              <a:tblPr bandRow="1">
                <a:tableStyleId>{5C22544A-7EE6-4342-B048-85BDC9FD1C3A}</a:tableStyleId>
              </a:tblPr>
              <a:tblGrid>
                <a:gridCol w="8361575">
                  <a:extLst>
                    <a:ext uri="{9D8B030D-6E8A-4147-A177-3AD203B41FA5}">
                      <a16:colId xmlns:a16="http://schemas.microsoft.com/office/drawing/2014/main" val="1362635670"/>
                    </a:ext>
                  </a:extLst>
                </a:gridCol>
              </a:tblGrid>
              <a:tr h="0">
                <a:tc>
                  <a:txBody>
                    <a:bodyPr/>
                    <a:lstStyle/>
                    <a:p>
                      <a:pPr marL="85725" indent="0" algn="l" defTabSz="914400" rtl="0" eaLnBrk="1" latinLnBrk="0" hangingPunct="1">
                        <a:spcBef>
                          <a:spcPts val="800"/>
                        </a:spcBef>
                      </a:pPr>
                      <a:r>
                        <a:rPr lang="en-CA" sz="1600" b="1" kern="1200" dirty="0">
                          <a:solidFill>
                            <a:srgbClr val="2576B7"/>
                          </a:solidFill>
                          <a:latin typeface="Montserrat SemiBold" pitchFamily="2" charset="77"/>
                          <a:ea typeface="+mn-ea"/>
                          <a:cs typeface="+mn-cs"/>
                        </a:rPr>
                        <a:t>Your cloud security architecture needs to be strategic, realistic, and based on risk.</a:t>
                      </a:r>
                    </a:p>
                  </a:txBody>
                  <a:tcPr marR="10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1384045114"/>
                  </a:ext>
                </a:extLst>
              </a:tr>
              <a:tr h="443506">
                <a:tc>
                  <a:txBody>
                    <a:bodyPr/>
                    <a:lstStyle/>
                    <a:p>
                      <a:pPr marL="85725" indent="0">
                        <a:spcBef>
                          <a:spcPts val="800"/>
                        </a:spcBef>
                      </a:pPr>
                      <a:r>
                        <a:rPr lang="en-US" sz="1400" dirty="0">
                          <a:solidFill>
                            <a:schemeClr val="accent1"/>
                          </a:solidFill>
                          <a:latin typeface="Roboto Condensed Light" panose="02000000000000000000" pitchFamily="2" charset="0"/>
                          <a:ea typeface="Roboto Condensed Light" panose="02000000000000000000" pitchFamily="2" charset="0"/>
                        </a:rPr>
                        <a:t>The NIST approach to cloud security is to include everything security related into your cloud architecture to be deemed “secure.” However, you can still have a robust and secure cloud architecture by using a risk-based approach to identify the necessary controls, and mitigating services for your environment.</a:t>
                      </a:r>
                    </a:p>
                  </a:txBody>
                  <a:tcPr marR="10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4099423048"/>
                  </a:ext>
                </a:extLst>
              </a:tr>
            </a:tbl>
          </a:graphicData>
        </a:graphic>
      </p:graphicFrame>
      <p:graphicFrame>
        <p:nvGraphicFramePr>
          <p:cNvPr id="26" name="Table 25">
            <a:extLst>
              <a:ext uri="{FF2B5EF4-FFF2-40B4-BE49-F238E27FC236}">
                <a16:creationId xmlns:a16="http://schemas.microsoft.com/office/drawing/2014/main" id="{C09FA1B5-E16C-43CC-976D-E5325F4D9615}"/>
              </a:ext>
            </a:extLst>
          </p:cNvPr>
          <p:cNvGraphicFramePr>
            <a:graphicFrameLocks noGrp="1"/>
          </p:cNvGraphicFramePr>
          <p:nvPr>
            <p:extLst>
              <p:ext uri="{D42A27DB-BD31-4B8C-83A1-F6EECF244321}">
                <p14:modId xmlns:p14="http://schemas.microsoft.com/office/powerpoint/2010/main" val="3540859060"/>
              </p:ext>
            </p:extLst>
          </p:nvPr>
        </p:nvGraphicFramePr>
        <p:xfrm>
          <a:off x="3551460" y="1898566"/>
          <a:ext cx="2032363" cy="2529839"/>
        </p:xfrm>
        <a:graphic>
          <a:graphicData uri="http://schemas.openxmlformats.org/drawingml/2006/table">
            <a:tbl>
              <a:tblPr bandRow="1">
                <a:tableStyleId>{5C22544A-7EE6-4342-B048-85BDC9FD1C3A}</a:tableStyleId>
              </a:tblPr>
              <a:tblGrid>
                <a:gridCol w="2032363">
                  <a:extLst>
                    <a:ext uri="{9D8B030D-6E8A-4147-A177-3AD203B41FA5}">
                      <a16:colId xmlns:a16="http://schemas.microsoft.com/office/drawing/2014/main" val="1362635670"/>
                    </a:ext>
                  </a:extLst>
                </a:gridCol>
              </a:tblGrid>
              <a:tr h="853476">
                <a:tc>
                  <a:txBody>
                    <a:bodyPr/>
                    <a:lstStyle/>
                    <a:p>
                      <a:pPr marL="0" algn="l" defTabSz="914400" rtl="0" eaLnBrk="1" latinLnBrk="0" hangingPunct="1">
                        <a:spcBef>
                          <a:spcPts val="800"/>
                        </a:spcBef>
                      </a:pPr>
                      <a:r>
                        <a:rPr lang="en-US" sz="1400" b="1" kern="1200" dirty="0">
                          <a:solidFill>
                            <a:srgbClr val="2576B7"/>
                          </a:solidFill>
                          <a:latin typeface="Montserrat SemiBold" pitchFamily="2" charset="77"/>
                          <a:ea typeface="+mn-ea"/>
                          <a:cs typeface="+mn-cs"/>
                        </a:rPr>
                        <a:t>The cloud is not the right choice for everyone</a:t>
                      </a:r>
                      <a:endParaRPr lang="en-CA" sz="1400" b="1" kern="1200" dirty="0">
                        <a:solidFill>
                          <a:srgbClr val="2576B7"/>
                        </a:solidFill>
                        <a:latin typeface="Montserrat SemiBo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1384045114"/>
                  </a:ext>
                </a:extLst>
              </a:tr>
              <a:tr h="16763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576B7"/>
                          </a:solidFill>
                          <a:latin typeface="Roboto Condensed Light" panose="02000000000000000000" pitchFamily="2" charset="0"/>
                          <a:ea typeface="Roboto Condensed Light" panose="02000000000000000000" pitchFamily="2" charset="0"/>
                        </a:rPr>
                        <a:t>You’re not as unique as you think. Start with a reference model that is based on your risks and business attributes and optimize it from there.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4099423048"/>
                  </a:ext>
                </a:extLst>
              </a:tr>
            </a:tbl>
          </a:graphicData>
        </a:graphic>
      </p:graphicFrame>
      <p:graphicFrame>
        <p:nvGraphicFramePr>
          <p:cNvPr id="27" name="Table 26">
            <a:extLst>
              <a:ext uri="{FF2B5EF4-FFF2-40B4-BE49-F238E27FC236}">
                <a16:creationId xmlns:a16="http://schemas.microsoft.com/office/drawing/2014/main" id="{F3AD3190-68CD-4553-B716-65571393DC30}"/>
              </a:ext>
            </a:extLst>
          </p:cNvPr>
          <p:cNvGraphicFramePr>
            <a:graphicFrameLocks noGrp="1"/>
          </p:cNvGraphicFramePr>
          <p:nvPr>
            <p:extLst>
              <p:ext uri="{D42A27DB-BD31-4B8C-83A1-F6EECF244321}">
                <p14:modId xmlns:p14="http://schemas.microsoft.com/office/powerpoint/2010/main" val="3604741957"/>
              </p:ext>
            </p:extLst>
          </p:nvPr>
        </p:nvGraphicFramePr>
        <p:xfrm>
          <a:off x="5663926" y="1898566"/>
          <a:ext cx="2032363" cy="2529839"/>
        </p:xfrm>
        <a:graphic>
          <a:graphicData uri="http://schemas.openxmlformats.org/drawingml/2006/table">
            <a:tbl>
              <a:tblPr bandRow="1">
                <a:tableStyleId>{5C22544A-7EE6-4342-B048-85BDC9FD1C3A}</a:tableStyleId>
              </a:tblPr>
              <a:tblGrid>
                <a:gridCol w="2032363">
                  <a:extLst>
                    <a:ext uri="{9D8B030D-6E8A-4147-A177-3AD203B41FA5}">
                      <a16:colId xmlns:a16="http://schemas.microsoft.com/office/drawing/2014/main" val="1362635670"/>
                    </a:ext>
                  </a:extLst>
                </a:gridCol>
              </a:tblGrid>
              <a:tr h="844380">
                <a:tc>
                  <a:txBody>
                    <a:bodyPr/>
                    <a:lstStyle/>
                    <a:p>
                      <a:pPr marL="0" algn="l" defTabSz="914400" rtl="0" eaLnBrk="1" latinLnBrk="0" hangingPunct="1">
                        <a:spcBef>
                          <a:spcPts val="800"/>
                        </a:spcBef>
                      </a:pPr>
                      <a:r>
                        <a:rPr lang="en-CA" sz="1400" b="1" kern="1200" dirty="0">
                          <a:solidFill>
                            <a:srgbClr val="2576B7"/>
                          </a:solidFill>
                          <a:latin typeface="Montserrat SemiBold" pitchFamily="2" charset="77"/>
                          <a:ea typeface="+mn-ea"/>
                          <a:cs typeface="+mn-cs"/>
                        </a:rPr>
                        <a:t>Your responsibility doesn’t end at the vendor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1384045114"/>
                  </a:ext>
                </a:extLst>
              </a:tr>
              <a:tr h="16854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576B7"/>
                          </a:solidFill>
                          <a:latin typeface="Roboto Condensed Light" panose="02000000000000000000" pitchFamily="2" charset="0"/>
                          <a:ea typeface="Roboto Condensed Light" panose="02000000000000000000" pitchFamily="2" charset="0"/>
                        </a:rPr>
                        <a:t>Even if you outsource your security services to your vendors, you will still have security responsibilities to address.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4099423048"/>
                  </a:ext>
                </a:extLst>
              </a:tr>
            </a:tbl>
          </a:graphicData>
        </a:graphic>
      </p:graphicFrame>
      <p:graphicFrame>
        <p:nvGraphicFramePr>
          <p:cNvPr id="28" name="Table 27">
            <a:extLst>
              <a:ext uri="{FF2B5EF4-FFF2-40B4-BE49-F238E27FC236}">
                <a16:creationId xmlns:a16="http://schemas.microsoft.com/office/drawing/2014/main" id="{B64523AE-FEE2-428C-838E-7B923146631D}"/>
              </a:ext>
            </a:extLst>
          </p:cNvPr>
          <p:cNvGraphicFramePr>
            <a:graphicFrameLocks noGrp="1"/>
          </p:cNvGraphicFramePr>
          <p:nvPr>
            <p:extLst>
              <p:ext uri="{D42A27DB-BD31-4B8C-83A1-F6EECF244321}">
                <p14:modId xmlns:p14="http://schemas.microsoft.com/office/powerpoint/2010/main" val="1492957997"/>
              </p:ext>
            </p:extLst>
          </p:nvPr>
        </p:nvGraphicFramePr>
        <p:xfrm>
          <a:off x="7773118" y="1898569"/>
          <a:ext cx="2032363" cy="2529834"/>
        </p:xfrm>
        <a:graphic>
          <a:graphicData uri="http://schemas.openxmlformats.org/drawingml/2006/table">
            <a:tbl>
              <a:tblPr bandRow="1">
                <a:tableStyleId>{5C22544A-7EE6-4342-B048-85BDC9FD1C3A}</a:tableStyleId>
              </a:tblPr>
              <a:tblGrid>
                <a:gridCol w="2032363">
                  <a:extLst>
                    <a:ext uri="{9D8B030D-6E8A-4147-A177-3AD203B41FA5}">
                      <a16:colId xmlns:a16="http://schemas.microsoft.com/office/drawing/2014/main" val="1362635670"/>
                    </a:ext>
                  </a:extLst>
                </a:gridCol>
              </a:tblGrid>
              <a:tr h="1031906">
                <a:tc>
                  <a:txBody>
                    <a:bodyPr/>
                    <a:lstStyle/>
                    <a:p>
                      <a:pPr marL="0" algn="l" defTabSz="914400" rtl="0" eaLnBrk="1" latinLnBrk="0" hangingPunct="1">
                        <a:spcBef>
                          <a:spcPts val="800"/>
                        </a:spcBef>
                      </a:pPr>
                      <a:r>
                        <a:rPr lang="en-US" sz="1400" b="1" kern="1200" dirty="0">
                          <a:solidFill>
                            <a:srgbClr val="2576B7"/>
                          </a:solidFill>
                          <a:latin typeface="Montserrat SemiBold" pitchFamily="2" charset="77"/>
                          <a:ea typeface="+mn-ea"/>
                          <a:cs typeface="+mn-cs"/>
                        </a:rPr>
                        <a:t>Don’t boil the ocean – do what is realistic for your enterprise</a:t>
                      </a:r>
                      <a:endParaRPr lang="en-CA" sz="1400" b="1" kern="1200" dirty="0">
                        <a:solidFill>
                          <a:srgbClr val="2576B7"/>
                        </a:solidFill>
                        <a:latin typeface="Montserrat SemiBo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1384045114"/>
                  </a:ext>
                </a:extLst>
              </a:tr>
              <a:tr h="14979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576B7"/>
                          </a:solidFill>
                          <a:latin typeface="Roboto Condensed Light" panose="02000000000000000000" pitchFamily="2" charset="0"/>
                          <a:ea typeface="Roboto Condensed Light" panose="02000000000000000000" pitchFamily="2" charset="0"/>
                        </a:rPr>
                        <a:t>Your cloud security architecture should be based on securing your most critical assets. Use our reference model to determine a launch point.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4099423048"/>
                  </a:ext>
                </a:extLst>
              </a:tr>
            </a:tbl>
          </a:graphicData>
        </a:graphic>
      </p:graphicFrame>
      <p:graphicFrame>
        <p:nvGraphicFramePr>
          <p:cNvPr id="2" name="Table 1">
            <a:extLst>
              <a:ext uri="{FF2B5EF4-FFF2-40B4-BE49-F238E27FC236}">
                <a16:creationId xmlns:a16="http://schemas.microsoft.com/office/drawing/2014/main" id="{C4643544-B30D-43F0-9B9B-B5FC8B2C9DA8}"/>
              </a:ext>
            </a:extLst>
          </p:cNvPr>
          <p:cNvGraphicFramePr>
            <a:graphicFrameLocks noGrp="1"/>
          </p:cNvGraphicFramePr>
          <p:nvPr>
            <p:extLst>
              <p:ext uri="{D42A27DB-BD31-4B8C-83A1-F6EECF244321}">
                <p14:modId xmlns:p14="http://schemas.microsoft.com/office/powerpoint/2010/main" val="588481188"/>
              </p:ext>
            </p:extLst>
          </p:nvPr>
        </p:nvGraphicFramePr>
        <p:xfrm>
          <a:off x="3551460" y="4872842"/>
          <a:ext cx="4144829" cy="1493520"/>
        </p:xfrm>
        <a:graphic>
          <a:graphicData uri="http://schemas.openxmlformats.org/drawingml/2006/table">
            <a:tbl>
              <a:tblPr bandRow="1">
                <a:tableStyleId>{5C22544A-7EE6-4342-B048-85BDC9FD1C3A}</a:tableStyleId>
              </a:tblPr>
              <a:tblGrid>
                <a:gridCol w="4144829">
                  <a:extLst>
                    <a:ext uri="{9D8B030D-6E8A-4147-A177-3AD203B41FA5}">
                      <a16:colId xmlns:a16="http://schemas.microsoft.com/office/drawing/2014/main" val="1362635670"/>
                    </a:ext>
                  </a:extLst>
                </a:gridCol>
              </a:tblGrid>
              <a:tr h="521522">
                <a:tc>
                  <a:txBody>
                    <a:bodyPr/>
                    <a:lstStyle/>
                    <a:p>
                      <a:pPr marL="0" algn="l" defTabSz="914400" rtl="0" eaLnBrk="1" latinLnBrk="0" hangingPunct="1">
                        <a:spcBef>
                          <a:spcPts val="800"/>
                        </a:spcBef>
                      </a:pPr>
                      <a:r>
                        <a:rPr lang="en-US" sz="1500" b="1" kern="1200" dirty="0">
                          <a:solidFill>
                            <a:srgbClr val="2576B7"/>
                          </a:solidFill>
                          <a:latin typeface="Montserrat SemiBold" pitchFamily="2" charset="77"/>
                          <a:ea typeface="+mn-ea"/>
                          <a:cs typeface="+mn-cs"/>
                        </a:rPr>
                        <a:t>Your security depends on your deployment model</a:t>
                      </a:r>
                      <a:endParaRPr lang="en-CA" sz="15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1384045114"/>
                  </a:ext>
                </a:extLst>
              </a:tr>
              <a:tr h="9369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576B7"/>
                          </a:solidFill>
                          <a:latin typeface="Roboto Condensed Light" panose="02000000000000000000" pitchFamily="2" charset="0"/>
                          <a:ea typeface="Roboto Condensed Light" panose="02000000000000000000" pitchFamily="2" charset="0"/>
                        </a:rPr>
                        <a:t>The cloud isn’t a singular entity. Your cloud security architecture should consider the differences between the services models, and in particular the service levels that are most relevant to you.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4099423048"/>
                  </a:ext>
                </a:extLst>
              </a:tr>
            </a:tbl>
          </a:graphicData>
        </a:graphic>
      </p:graphicFrame>
      <p:graphicFrame>
        <p:nvGraphicFramePr>
          <p:cNvPr id="3" name="Table 2">
            <a:extLst>
              <a:ext uri="{FF2B5EF4-FFF2-40B4-BE49-F238E27FC236}">
                <a16:creationId xmlns:a16="http://schemas.microsoft.com/office/drawing/2014/main" id="{A152CECA-266D-4A6E-8403-B8710CE34E1A}"/>
              </a:ext>
            </a:extLst>
          </p:cNvPr>
          <p:cNvGraphicFramePr>
            <a:graphicFrameLocks noGrp="1"/>
          </p:cNvGraphicFramePr>
          <p:nvPr>
            <p:extLst>
              <p:ext uri="{D42A27DB-BD31-4B8C-83A1-F6EECF244321}">
                <p14:modId xmlns:p14="http://schemas.microsoft.com/office/powerpoint/2010/main" val="3126111249"/>
              </p:ext>
            </p:extLst>
          </p:nvPr>
        </p:nvGraphicFramePr>
        <p:xfrm>
          <a:off x="7773118" y="4872842"/>
          <a:ext cx="4141555" cy="1466402"/>
        </p:xfrm>
        <a:graphic>
          <a:graphicData uri="http://schemas.openxmlformats.org/drawingml/2006/table">
            <a:tbl>
              <a:tblPr bandRow="1">
                <a:tableStyleId>{5C22544A-7EE6-4342-B048-85BDC9FD1C3A}</a:tableStyleId>
              </a:tblPr>
              <a:tblGrid>
                <a:gridCol w="4141555">
                  <a:extLst>
                    <a:ext uri="{9D8B030D-6E8A-4147-A177-3AD203B41FA5}">
                      <a16:colId xmlns:a16="http://schemas.microsoft.com/office/drawing/2014/main" val="1362635670"/>
                    </a:ext>
                  </a:extLst>
                </a:gridCol>
              </a:tblGrid>
              <a:tr h="521522">
                <a:tc>
                  <a:txBody>
                    <a:bodyPr/>
                    <a:lstStyle/>
                    <a:p>
                      <a:pPr marL="0" algn="l" defTabSz="914400" rtl="0" eaLnBrk="1" latinLnBrk="0" hangingPunct="1">
                        <a:spcBef>
                          <a:spcPts val="800"/>
                        </a:spcBef>
                      </a:pPr>
                      <a:r>
                        <a:rPr lang="en-CA" sz="1400" b="1" kern="1200" dirty="0">
                          <a:solidFill>
                            <a:srgbClr val="2576B7"/>
                          </a:solidFill>
                          <a:latin typeface="Montserrat SemiBold" pitchFamily="2" charset="77"/>
                          <a:ea typeface="+mn-ea"/>
                          <a:cs typeface="+mn-cs"/>
                        </a:rPr>
                        <a:t>Understand the driving force for your move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1384045114"/>
                  </a:ext>
                </a:extLst>
              </a:tr>
              <a:tr h="9369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576B7"/>
                          </a:solidFill>
                          <a:latin typeface="Roboto Condensed Light" panose="02000000000000000000" pitchFamily="2" charset="0"/>
                          <a:ea typeface="Roboto Condensed Light" panose="02000000000000000000" pitchFamily="2" charset="0"/>
                        </a:rPr>
                        <a:t>Ask yourself what the cloud will accomplish that will make this deployment worthwhile? What is the problem you’re trying to address, and has security been a part of that consideration?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4099423048"/>
                  </a:ext>
                </a:extLst>
              </a:tr>
            </a:tbl>
          </a:graphicData>
        </a:graphic>
      </p:graphicFrame>
      <p:graphicFrame>
        <p:nvGraphicFramePr>
          <p:cNvPr id="6" name="Table 5">
            <a:extLst>
              <a:ext uri="{FF2B5EF4-FFF2-40B4-BE49-F238E27FC236}">
                <a16:creationId xmlns:a16="http://schemas.microsoft.com/office/drawing/2014/main" id="{23D33F1A-B869-48D3-8875-D4B645BE1E7B}"/>
              </a:ext>
            </a:extLst>
          </p:cNvPr>
          <p:cNvGraphicFramePr>
            <a:graphicFrameLocks noGrp="1"/>
          </p:cNvGraphicFramePr>
          <p:nvPr>
            <p:extLst>
              <p:ext uri="{D42A27DB-BD31-4B8C-83A1-F6EECF244321}">
                <p14:modId xmlns:p14="http://schemas.microsoft.com/office/powerpoint/2010/main" val="135318938"/>
              </p:ext>
            </p:extLst>
          </p:nvPr>
        </p:nvGraphicFramePr>
        <p:xfrm>
          <a:off x="9962413" y="1898565"/>
          <a:ext cx="2032363" cy="2529838"/>
        </p:xfrm>
        <a:graphic>
          <a:graphicData uri="http://schemas.openxmlformats.org/drawingml/2006/table">
            <a:tbl>
              <a:tblPr bandRow="1">
                <a:tableStyleId>{5C22544A-7EE6-4342-B048-85BDC9FD1C3A}</a:tableStyleId>
              </a:tblPr>
              <a:tblGrid>
                <a:gridCol w="2032363">
                  <a:extLst>
                    <a:ext uri="{9D8B030D-6E8A-4147-A177-3AD203B41FA5}">
                      <a16:colId xmlns:a16="http://schemas.microsoft.com/office/drawing/2014/main" val="1362635670"/>
                    </a:ext>
                  </a:extLst>
                </a:gridCol>
              </a:tblGrid>
              <a:tr h="727778">
                <a:tc>
                  <a:txBody>
                    <a:bodyPr/>
                    <a:lstStyle/>
                    <a:p>
                      <a:pPr marL="0" algn="l" defTabSz="914400" rtl="0" eaLnBrk="1" latinLnBrk="0" hangingPunct="1">
                        <a:spcBef>
                          <a:spcPts val="800"/>
                        </a:spcBef>
                      </a:pPr>
                      <a:r>
                        <a:rPr lang="en-US" sz="1400" b="1" kern="1200" dirty="0">
                          <a:solidFill>
                            <a:srgbClr val="2576B7"/>
                          </a:solidFill>
                          <a:latin typeface="Montserrat SemiBold" pitchFamily="2" charset="77"/>
                          <a:ea typeface="+mn-ea"/>
                          <a:cs typeface="+mn-cs"/>
                        </a:rPr>
                        <a:t>A successful strategy is holistic</a:t>
                      </a:r>
                      <a:endParaRPr lang="en-CA" sz="14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1384045114"/>
                  </a:ext>
                </a:extLst>
              </a:tr>
              <a:tr h="18020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576B7"/>
                          </a:solidFill>
                          <a:latin typeface="Roboto Condensed Light" panose="02000000000000000000" pitchFamily="2" charset="0"/>
                          <a:ea typeface="Roboto Condensed Light" panose="02000000000000000000" pitchFamily="2" charset="0"/>
                        </a:rPr>
                        <a:t>Controlling for cloud risks comes from knowing what the risks are. Consider the full spectrum of security including both processes and technologies.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4099423048"/>
                  </a:ext>
                </a:extLst>
              </a:tr>
            </a:tbl>
          </a:graphicData>
        </a:graphic>
      </p:graphicFrame>
    </p:spTree>
    <p:extLst>
      <p:ext uri="{BB962C8B-B14F-4D97-AF65-F5344CB8AC3E}">
        <p14:creationId xmlns:p14="http://schemas.microsoft.com/office/powerpoint/2010/main" val="2375331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6D28E1D-8D01-4BD1-927F-1A6A1759548B}"/>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5487194" y="1749110"/>
            <a:ext cx="6332306" cy="4117915"/>
          </a:xfrm>
          <a:prstGeom prst="rect">
            <a:avLst/>
          </a:prstGeom>
        </p:spPr>
      </p:pic>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36954" y="446093"/>
            <a:ext cx="7360039" cy="633360"/>
          </a:xfrm>
        </p:spPr>
        <p:txBody>
          <a:bodyPr/>
          <a:lstStyle/>
          <a:p>
            <a:r>
              <a:rPr lang="en-US" dirty="0">
                <a:solidFill>
                  <a:srgbClr val="2576B7"/>
                </a:solidFill>
              </a:rPr>
              <a:t>Understanding the cloud</a:t>
            </a:r>
          </a:p>
        </p:txBody>
      </p:sp>
      <p:sp>
        <p:nvSpPr>
          <p:cNvPr id="23" name="Text Placeholder 6">
            <a:extLst>
              <a:ext uri="{FF2B5EF4-FFF2-40B4-BE49-F238E27FC236}">
                <a16:creationId xmlns:a16="http://schemas.microsoft.com/office/drawing/2014/main" id="{C0993190-C877-3D41-8E0E-B87780A65E45}"/>
              </a:ext>
            </a:extLst>
          </p:cNvPr>
          <p:cNvSpPr txBox="1">
            <a:spLocks/>
          </p:cNvSpPr>
          <p:nvPr/>
        </p:nvSpPr>
        <p:spPr>
          <a:xfrm>
            <a:off x="374088" y="1991654"/>
            <a:ext cx="4166915" cy="658554"/>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pSp>
        <p:nvGrpSpPr>
          <p:cNvPr id="7" name="Group 6">
            <a:extLst>
              <a:ext uri="{FF2B5EF4-FFF2-40B4-BE49-F238E27FC236}">
                <a16:creationId xmlns:a16="http://schemas.microsoft.com/office/drawing/2014/main" id="{1DBEEB99-4073-43BE-8069-83D20AC539B0}"/>
              </a:ext>
            </a:extLst>
          </p:cNvPr>
          <p:cNvGrpSpPr/>
          <p:nvPr/>
        </p:nvGrpSpPr>
        <p:grpSpPr>
          <a:xfrm>
            <a:off x="368228" y="2096065"/>
            <a:ext cx="4550411" cy="4383666"/>
            <a:chOff x="336954" y="2352694"/>
            <a:chExt cx="4550411" cy="4383666"/>
          </a:xfrm>
        </p:grpSpPr>
        <p:sp>
          <p:nvSpPr>
            <p:cNvPr id="2" name="TextBox 1">
              <a:extLst>
                <a:ext uri="{FF2B5EF4-FFF2-40B4-BE49-F238E27FC236}">
                  <a16:creationId xmlns:a16="http://schemas.microsoft.com/office/drawing/2014/main" id="{3196B234-3A52-44F0-AD49-9A96AD18A259}"/>
                </a:ext>
              </a:extLst>
            </p:cNvPr>
            <p:cNvSpPr txBox="1"/>
            <p:nvPr/>
          </p:nvSpPr>
          <p:spPr>
            <a:xfrm>
              <a:off x="336954" y="2352694"/>
              <a:ext cx="4513277" cy="989901"/>
            </a:xfrm>
            <a:prstGeom prst="rect">
              <a:avLst/>
            </a:prstGeom>
          </p:spPr>
          <p:txBody>
            <a:bodyPr wrap="square" lIns="0" tIns="0" rIns="0" bIns="0" numCol="1" spcCol="360000" rtlCol="0">
              <a:noAutofit/>
            </a:bodyPr>
            <a:lstStyle/>
            <a:p>
              <a:pPr algn="l">
                <a:lnSpc>
                  <a:spcPct val="110000"/>
                </a:lnSpc>
                <a:tabLst/>
              </a:pPr>
              <a:r>
                <a:rPr lang="en-CA" sz="1400" b="1" dirty="0">
                  <a:solidFill>
                    <a:schemeClr val="accent1"/>
                  </a:solidFill>
                  <a:latin typeface="Exo" panose="02000303000000000000" pitchFamily="2" charset="0"/>
                  <a:ea typeface="Roboto Condensed Light" panose="02000000000000000000" pitchFamily="2" charset="0"/>
                </a:rPr>
                <a:t>On-Demand Self-Service</a:t>
              </a:r>
            </a:p>
            <a:p>
              <a:pPr algn="l">
                <a:lnSpc>
                  <a:spcPct val="110000"/>
                </a:lnSpc>
                <a:tabLst/>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The ability to spin services up without contacting the vendor, typically through a console.</a:t>
              </a:r>
            </a:p>
            <a:p>
              <a:pPr algn="l">
                <a:lnSpc>
                  <a:spcPct val="110000"/>
                </a:lnSpc>
                <a:tabLst/>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3" name="TextBox 2">
              <a:extLst>
                <a:ext uri="{FF2B5EF4-FFF2-40B4-BE49-F238E27FC236}">
                  <a16:creationId xmlns:a16="http://schemas.microsoft.com/office/drawing/2014/main" id="{5293F17D-19FC-4E53-89C9-D9840E198137}"/>
                </a:ext>
              </a:extLst>
            </p:cNvPr>
            <p:cNvSpPr txBox="1"/>
            <p:nvPr/>
          </p:nvSpPr>
          <p:spPr>
            <a:xfrm>
              <a:off x="336955" y="3979252"/>
              <a:ext cx="4513277" cy="989901"/>
            </a:xfrm>
            <a:prstGeom prst="rect">
              <a:avLst/>
            </a:prstGeom>
          </p:spPr>
          <p:txBody>
            <a:bodyPr wrap="square" lIns="0" tIns="0" rIns="0" bIns="0" numCol="1" spcCol="360000" rtlCol="0">
              <a:noAutofit/>
            </a:bodyPr>
            <a:lstStyle/>
            <a:p>
              <a:pPr algn="l">
                <a:lnSpc>
                  <a:spcPct val="110000"/>
                </a:lnSpc>
                <a:tabLst/>
              </a:pPr>
              <a:r>
                <a:rPr lang="en-CA" sz="1400" b="1" dirty="0">
                  <a:solidFill>
                    <a:schemeClr val="accent1"/>
                  </a:solidFill>
                  <a:latin typeface="Exo" panose="02000303000000000000" pitchFamily="2" charset="0"/>
                  <a:ea typeface="Roboto Condensed Light" panose="02000000000000000000" pitchFamily="2" charset="0"/>
                </a:rPr>
                <a:t>Resource Pooling</a:t>
              </a:r>
            </a:p>
            <a:p>
              <a:pPr algn="l">
                <a:lnSpc>
                  <a:spcPct val="110000"/>
                </a:lnSpc>
                <a:tabLst/>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Resources are shared among cloud customers, though tenants are functionally walled off form one another.</a:t>
              </a:r>
            </a:p>
            <a:p>
              <a:pPr algn="l">
                <a:lnSpc>
                  <a:spcPct val="110000"/>
                </a:lnSpc>
                <a:tabLst/>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4" name="TextBox 3">
              <a:extLst>
                <a:ext uri="{FF2B5EF4-FFF2-40B4-BE49-F238E27FC236}">
                  <a16:creationId xmlns:a16="http://schemas.microsoft.com/office/drawing/2014/main" id="{9F6F64A6-8D90-406D-BCAC-05B50AFCBE46}"/>
                </a:ext>
              </a:extLst>
            </p:cNvPr>
            <p:cNvSpPr txBox="1"/>
            <p:nvPr/>
          </p:nvSpPr>
          <p:spPr>
            <a:xfrm>
              <a:off x="336957" y="4852960"/>
              <a:ext cx="4513277" cy="989901"/>
            </a:xfrm>
            <a:prstGeom prst="rect">
              <a:avLst/>
            </a:prstGeom>
          </p:spPr>
          <p:txBody>
            <a:bodyPr wrap="square" lIns="0" tIns="0" rIns="0" bIns="0" numCol="1" spcCol="360000" rtlCol="0">
              <a:noAutofit/>
            </a:bodyPr>
            <a:lstStyle/>
            <a:p>
              <a:pPr algn="l">
                <a:lnSpc>
                  <a:spcPct val="110000"/>
                </a:lnSpc>
                <a:tabLst/>
              </a:pPr>
              <a:r>
                <a:rPr lang="en-CA" sz="1400" b="1" dirty="0">
                  <a:solidFill>
                    <a:schemeClr val="accent1"/>
                  </a:solidFill>
                  <a:latin typeface="Exo" panose="02000303000000000000" pitchFamily="2" charset="0"/>
                  <a:ea typeface="Roboto Condensed Light" panose="02000000000000000000" pitchFamily="2" charset="0"/>
                </a:rPr>
                <a:t>Rapid Elasticity</a:t>
              </a:r>
            </a:p>
            <a:p>
              <a:pPr algn="l">
                <a:lnSpc>
                  <a:spcPct val="110000"/>
                </a:lnSpc>
                <a:tabLst/>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This is the ability to “pay as you go” and spin things up and down as needed.</a:t>
              </a:r>
            </a:p>
            <a:p>
              <a:pPr algn="l">
                <a:lnSpc>
                  <a:spcPct val="110000"/>
                </a:lnSpc>
                <a:tabLst/>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5" name="TextBox 4">
              <a:extLst>
                <a:ext uri="{FF2B5EF4-FFF2-40B4-BE49-F238E27FC236}">
                  <a16:creationId xmlns:a16="http://schemas.microsoft.com/office/drawing/2014/main" id="{AA94EEE0-916B-4E0D-8703-FF3DFE2CB26A}"/>
                </a:ext>
              </a:extLst>
            </p:cNvPr>
            <p:cNvSpPr txBox="1"/>
            <p:nvPr/>
          </p:nvSpPr>
          <p:spPr>
            <a:xfrm>
              <a:off x="374088" y="5746459"/>
              <a:ext cx="4513277" cy="989901"/>
            </a:xfrm>
            <a:prstGeom prst="rect">
              <a:avLst/>
            </a:prstGeom>
          </p:spPr>
          <p:txBody>
            <a:bodyPr wrap="square" lIns="0" tIns="0" rIns="0" bIns="0" numCol="1" spcCol="360000" rtlCol="0">
              <a:noAutofit/>
            </a:bodyPr>
            <a:lstStyle/>
            <a:p>
              <a:pPr algn="l">
                <a:lnSpc>
                  <a:spcPct val="110000"/>
                </a:lnSpc>
                <a:tabLst/>
              </a:pPr>
              <a:r>
                <a:rPr lang="en-CA" sz="1400" b="1" dirty="0">
                  <a:solidFill>
                    <a:schemeClr val="accent1"/>
                  </a:solidFill>
                  <a:latin typeface="Exo" panose="02000303000000000000" pitchFamily="2" charset="0"/>
                  <a:ea typeface="Roboto Condensed Light" panose="02000000000000000000" pitchFamily="2" charset="0"/>
                </a:rPr>
                <a:t>Measured Service</a:t>
              </a:r>
            </a:p>
            <a:p>
              <a:pPr algn="l">
                <a:lnSpc>
                  <a:spcPct val="110000"/>
                </a:lnSpc>
                <a:tabLst/>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Cloud providers charge with granularity appropriate to the service model.</a:t>
              </a:r>
            </a:p>
            <a:p>
              <a:pPr algn="l">
                <a:lnSpc>
                  <a:spcPct val="110000"/>
                </a:lnSpc>
                <a:tabLst/>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8" name="TextBox 7">
              <a:extLst>
                <a:ext uri="{FF2B5EF4-FFF2-40B4-BE49-F238E27FC236}">
                  <a16:creationId xmlns:a16="http://schemas.microsoft.com/office/drawing/2014/main" id="{E01B1551-AC5E-4C76-9ABD-77EB6B245C2C}"/>
                </a:ext>
              </a:extLst>
            </p:cNvPr>
            <p:cNvSpPr txBox="1"/>
            <p:nvPr/>
          </p:nvSpPr>
          <p:spPr>
            <a:xfrm>
              <a:off x="336954" y="3246169"/>
              <a:ext cx="4513277" cy="694590"/>
            </a:xfrm>
            <a:prstGeom prst="rect">
              <a:avLst/>
            </a:prstGeom>
          </p:spPr>
          <p:txBody>
            <a:bodyPr wrap="square" lIns="0" tIns="0" rIns="0" bIns="0" numCol="1" spcCol="360000" rtlCol="0">
              <a:noAutofit/>
            </a:bodyPr>
            <a:lstStyle/>
            <a:p>
              <a:pPr algn="l">
                <a:lnSpc>
                  <a:spcPct val="110000"/>
                </a:lnSpc>
                <a:tabLst/>
              </a:pPr>
              <a:r>
                <a:rPr lang="en-CA" sz="1400" b="1" dirty="0">
                  <a:solidFill>
                    <a:schemeClr val="accent1"/>
                  </a:solidFill>
                  <a:latin typeface="Exo" panose="02000303000000000000" pitchFamily="2" charset="0"/>
                  <a:ea typeface="Roboto Condensed Light" panose="02000000000000000000" pitchFamily="2" charset="0"/>
                </a:rPr>
                <a:t>Broad Network Access</a:t>
              </a:r>
            </a:p>
            <a:p>
              <a:pPr algn="l">
                <a:lnSpc>
                  <a:spcPct val="110000"/>
                </a:lnSpc>
                <a:tabLst/>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Resources can be accessed over the open internet.</a:t>
              </a:r>
            </a:p>
            <a:p>
              <a:pPr algn="l">
                <a:lnSpc>
                  <a:spcPct val="110000"/>
                </a:lnSpc>
                <a:tabLst/>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grpSp>
      <p:sp>
        <p:nvSpPr>
          <p:cNvPr id="14" name="TextBox 13">
            <a:extLst>
              <a:ext uri="{FF2B5EF4-FFF2-40B4-BE49-F238E27FC236}">
                <a16:creationId xmlns:a16="http://schemas.microsoft.com/office/drawing/2014/main" id="{875F5648-18D0-4096-9013-7642D155F4C8}"/>
              </a:ext>
            </a:extLst>
          </p:cNvPr>
          <p:cNvSpPr txBox="1"/>
          <p:nvPr/>
        </p:nvSpPr>
        <p:spPr>
          <a:xfrm>
            <a:off x="336955" y="1177081"/>
            <a:ext cx="4921640" cy="841933"/>
          </a:xfrm>
          <a:prstGeom prst="rect">
            <a:avLst/>
          </a:prstGeom>
        </p:spPr>
        <p:txBody>
          <a:bodyPr wrap="square" lIns="0" tIns="0" rIns="0" bIns="0" numCol="1" spcCol="360000" rtlCol="0">
            <a:noAutofit/>
          </a:bodyPr>
          <a:lstStyle/>
          <a:p>
            <a:pPr algn="l">
              <a:lnSpc>
                <a:spcPct val="110000"/>
              </a:lnSpc>
              <a:tabLst/>
            </a:pPr>
            <a:r>
              <a:rPr lang="en-CA" sz="1600" b="1" dirty="0">
                <a:solidFill>
                  <a:schemeClr val="accent6"/>
                </a:solidFill>
                <a:latin typeface="Exo DemiBold" panose="02000703000000000000" pitchFamily="2" charset="0"/>
                <a:ea typeface="Roboto Condensed Light" panose="02000000000000000000" pitchFamily="2" charset="0"/>
              </a:rPr>
              <a:t>The cloud comprises five key elements, all of which need to be present for a service to be counted as a cloud service.</a:t>
            </a:r>
          </a:p>
        </p:txBody>
      </p:sp>
      <p:sp>
        <p:nvSpPr>
          <p:cNvPr id="17" name="Text Placeholder 7">
            <a:extLst>
              <a:ext uri="{FF2B5EF4-FFF2-40B4-BE49-F238E27FC236}">
                <a16:creationId xmlns:a16="http://schemas.microsoft.com/office/drawing/2014/main" id="{CE30F36C-76EC-439C-95D3-9B6CC1C48D31}"/>
              </a:ext>
            </a:extLst>
          </p:cNvPr>
          <p:cNvSpPr txBox="1">
            <a:spLocks/>
          </p:cNvSpPr>
          <p:nvPr/>
        </p:nvSpPr>
        <p:spPr>
          <a:xfrm>
            <a:off x="368228" y="6358400"/>
            <a:ext cx="2598839" cy="319647"/>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pPr>
            <a:r>
              <a:rPr lang="en-CA" sz="1000" dirty="0">
                <a:ea typeface="Roboto Condensed Light" panose="02000000000000000000" pitchFamily="2" charset="0"/>
              </a:rPr>
              <a:t>Source: NIST, September 2011</a:t>
            </a:r>
          </a:p>
        </p:txBody>
      </p:sp>
    </p:spTree>
    <p:extLst>
      <p:ext uri="{BB962C8B-B14F-4D97-AF65-F5344CB8AC3E}">
        <p14:creationId xmlns:p14="http://schemas.microsoft.com/office/powerpoint/2010/main" val="1790440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A53F1F-DE72-4116-AF18-5AFB2866F621}"/>
              </a:ext>
            </a:extLst>
          </p:cNvPr>
          <p:cNvSpPr>
            <a:spLocks noGrp="1"/>
          </p:cNvSpPr>
          <p:nvPr>
            <p:ph type="title"/>
          </p:nvPr>
        </p:nvSpPr>
        <p:spPr>
          <a:xfrm>
            <a:off x="4939437" y="135593"/>
            <a:ext cx="6661150" cy="1130188"/>
          </a:xfrm>
        </p:spPr>
        <p:txBody>
          <a:bodyPr/>
          <a:lstStyle/>
          <a:p>
            <a:r>
              <a:rPr lang="en-US" dirty="0">
                <a:solidFill>
                  <a:schemeClr val="accent1"/>
                </a:solidFill>
              </a:rPr>
              <a:t>Cloud security is a shared responsibility</a:t>
            </a:r>
            <a:endParaRPr lang="en-CA" dirty="0">
              <a:solidFill>
                <a:schemeClr val="accent1"/>
              </a:solidFill>
            </a:endParaRPr>
          </a:p>
        </p:txBody>
      </p:sp>
      <p:sp>
        <p:nvSpPr>
          <p:cNvPr id="5" name="Text Placeholder 4">
            <a:extLst>
              <a:ext uri="{FF2B5EF4-FFF2-40B4-BE49-F238E27FC236}">
                <a16:creationId xmlns:a16="http://schemas.microsoft.com/office/drawing/2014/main" id="{AD9BF83E-28E6-4928-82FB-61CA33B5D6FE}"/>
              </a:ext>
            </a:extLst>
          </p:cNvPr>
          <p:cNvSpPr>
            <a:spLocks noGrp="1"/>
          </p:cNvSpPr>
          <p:nvPr>
            <p:ph type="body" sz="quarter" idx="33"/>
          </p:nvPr>
        </p:nvSpPr>
        <p:spPr>
          <a:xfrm>
            <a:off x="4939437" y="1861247"/>
            <a:ext cx="6661150" cy="3616763"/>
          </a:xfrm>
        </p:spPr>
        <p:txBody>
          <a:bodyPr/>
          <a:lstStyle/>
          <a:p>
            <a:r>
              <a:rPr lang="en-US" dirty="0"/>
              <a:t>IT has always involved an element of shared responsibility. From ISPs to software vendors — from managed service providers and VARs to consultants — IT departments have been sharing responsibility for years. The cloud brings this relationship into sharper focus, and old security techniques may no longer be as effective as they once were.</a:t>
            </a:r>
          </a:p>
          <a:p>
            <a:r>
              <a:rPr lang="en-US" dirty="0"/>
              <a:t>Cloud providers are responsible for the security of the cloud — that is to say, they manage the hardware, facilities, and other physical components of the cloud, along with some of the software and cloud networking.</a:t>
            </a:r>
            <a:r>
              <a:rPr lang="en-CA" dirty="0"/>
              <a:t> The consumer maintains responsibility for security in the cloud. Identity and access management, data classification, server-side encryption, networking traffic — all these areas need to be managed by the cloud consumer. </a:t>
            </a:r>
          </a:p>
          <a:p>
            <a:r>
              <a:rPr lang="en-CA" dirty="0"/>
              <a:t>The column on the left shows that most responsibilities that are commonly held between cloud providers and cloud consumers. As you shift from On-Prem to Software-as-a-Service (SaaS), you will invariably give more responsibilities over to the provider. While a general rule, there are inconsistencies with this rule, which means you may be responsible even under a SaaS service level.</a:t>
            </a:r>
          </a:p>
        </p:txBody>
      </p:sp>
      <p:pic>
        <p:nvPicPr>
          <p:cNvPr id="6" name="Picture 5">
            <a:extLst>
              <a:ext uri="{FF2B5EF4-FFF2-40B4-BE49-F238E27FC236}">
                <a16:creationId xmlns:a16="http://schemas.microsoft.com/office/drawing/2014/main" id="{629BC99A-15A0-47EB-979C-C9551A36436F}"/>
              </a:ext>
            </a:extLst>
          </p:cNvPr>
          <p:cNvPicPr>
            <a:picLocks noChangeAspect="1"/>
          </p:cNvPicPr>
          <p:nvPr/>
        </p:nvPicPr>
        <p:blipFill>
          <a:blip r:embed="rId3"/>
          <a:stretch>
            <a:fillRect/>
          </a:stretch>
        </p:blipFill>
        <p:spPr>
          <a:xfrm>
            <a:off x="71021" y="1368644"/>
            <a:ext cx="4163628" cy="4563337"/>
          </a:xfrm>
          <a:prstGeom prst="rect">
            <a:avLst/>
          </a:prstGeom>
        </p:spPr>
      </p:pic>
      <p:sp>
        <p:nvSpPr>
          <p:cNvPr id="4" name="Text Placeholder 7">
            <a:extLst>
              <a:ext uri="{FF2B5EF4-FFF2-40B4-BE49-F238E27FC236}">
                <a16:creationId xmlns:a16="http://schemas.microsoft.com/office/drawing/2014/main" id="{B36E8942-7B85-4856-BFCA-815016B25D57}"/>
              </a:ext>
            </a:extLst>
          </p:cNvPr>
          <p:cNvSpPr txBox="1">
            <a:spLocks/>
          </p:cNvSpPr>
          <p:nvPr/>
        </p:nvSpPr>
        <p:spPr>
          <a:xfrm>
            <a:off x="4427719" y="6462852"/>
            <a:ext cx="5001507" cy="319647"/>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pPr>
            <a:r>
              <a:rPr lang="en-CA" sz="1000" dirty="0">
                <a:ea typeface="Roboto Condensed Light" panose="02000000000000000000" pitchFamily="2" charset="0"/>
              </a:rPr>
              <a:t>Image Courtesy of Microsoft, June 2018</a:t>
            </a:r>
          </a:p>
        </p:txBody>
      </p:sp>
    </p:spTree>
    <p:extLst>
      <p:ext uri="{BB962C8B-B14F-4D97-AF65-F5344CB8AC3E}">
        <p14:creationId xmlns:p14="http://schemas.microsoft.com/office/powerpoint/2010/main" val="3319063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87FD9-75F1-42D1-9786-65A41678AEB7}"/>
              </a:ext>
            </a:extLst>
          </p:cNvPr>
          <p:cNvSpPr>
            <a:spLocks noGrp="1"/>
          </p:cNvSpPr>
          <p:nvPr>
            <p:ph type="title"/>
          </p:nvPr>
        </p:nvSpPr>
        <p:spPr>
          <a:xfrm>
            <a:off x="381129" y="325981"/>
            <a:ext cx="11220578" cy="1163598"/>
          </a:xfrm>
        </p:spPr>
        <p:txBody>
          <a:bodyPr/>
          <a:lstStyle/>
          <a:p>
            <a:r>
              <a:rPr lang="en-US" dirty="0">
                <a:solidFill>
                  <a:schemeClr val="accent1"/>
                </a:solidFill>
              </a:rPr>
              <a:t>Different cloud service models</a:t>
            </a:r>
            <a:endParaRPr lang="en-CA" dirty="0">
              <a:solidFill>
                <a:schemeClr val="accent1"/>
              </a:solidFill>
            </a:endParaRPr>
          </a:p>
        </p:txBody>
      </p:sp>
      <p:sp>
        <p:nvSpPr>
          <p:cNvPr id="5" name="Text Placeholder 4">
            <a:extLst>
              <a:ext uri="{FF2B5EF4-FFF2-40B4-BE49-F238E27FC236}">
                <a16:creationId xmlns:a16="http://schemas.microsoft.com/office/drawing/2014/main" id="{CDCE4D57-423A-4453-AFB6-EB42DCD086A3}"/>
              </a:ext>
            </a:extLst>
          </p:cNvPr>
          <p:cNvSpPr>
            <a:spLocks noGrp="1"/>
          </p:cNvSpPr>
          <p:nvPr>
            <p:ph type="body" sz="quarter" idx="17"/>
          </p:nvPr>
        </p:nvSpPr>
        <p:spPr>
          <a:xfrm>
            <a:off x="7315994" y="1520059"/>
            <a:ext cx="3658265" cy="490892"/>
          </a:xfrm>
        </p:spPr>
        <p:txBody>
          <a:bodyPr/>
          <a:lstStyle/>
          <a:p>
            <a:pPr algn="ctr"/>
            <a:r>
              <a:rPr lang="en-US" b="1" dirty="0">
                <a:solidFill>
                  <a:schemeClr val="accent1"/>
                </a:solidFill>
              </a:rPr>
              <a:t>Services can be delivered in different ways</a:t>
            </a:r>
            <a:endParaRPr lang="en-CA" b="1" dirty="0">
              <a:solidFill>
                <a:schemeClr val="accent1"/>
              </a:solidFill>
            </a:endParaRPr>
          </a:p>
        </p:txBody>
      </p:sp>
      <p:sp>
        <p:nvSpPr>
          <p:cNvPr id="8" name="Text Placeholder 7">
            <a:extLst>
              <a:ext uri="{FF2B5EF4-FFF2-40B4-BE49-F238E27FC236}">
                <a16:creationId xmlns:a16="http://schemas.microsoft.com/office/drawing/2014/main" id="{120ADD33-97EC-4217-A3DF-0832800D5896}"/>
              </a:ext>
            </a:extLst>
          </p:cNvPr>
          <p:cNvSpPr>
            <a:spLocks noGrp="1"/>
          </p:cNvSpPr>
          <p:nvPr>
            <p:ph type="body" sz="quarter" idx="20"/>
          </p:nvPr>
        </p:nvSpPr>
        <p:spPr>
          <a:xfrm>
            <a:off x="7315994" y="2235881"/>
            <a:ext cx="3658265" cy="3601509"/>
          </a:xfrm>
        </p:spPr>
        <p:txBody>
          <a:bodyPr/>
          <a:lstStyle/>
          <a:p>
            <a:pPr marL="0" indent="0">
              <a:buNone/>
            </a:pPr>
            <a:r>
              <a:rPr lang="en-US" dirty="0"/>
              <a:t>Not all clouds are created equal. SaaS is generally managed almost exclusively by the vendor and delivered over the internet, while Infrastructure-as-a-Service (IaaS) comprises virtual machines and other building blocks of IT, giving customers much more granular control. Platform-as-a-Service (PaaS) sits in between these two extremes and offers users a toolset to build out their own services. </a:t>
            </a:r>
          </a:p>
          <a:p>
            <a:pPr marL="0" indent="0">
              <a:buNone/>
            </a:pPr>
            <a:r>
              <a:rPr lang="en-CA" dirty="0"/>
              <a:t>Each of these models has its own strengths and risks and in some cases requires different or additional effort to secure their respective services.</a:t>
            </a:r>
          </a:p>
          <a:p>
            <a:pPr marL="0" indent="0">
              <a:buNone/>
            </a:pPr>
            <a:r>
              <a:rPr lang="en-CA" dirty="0"/>
              <a:t>Traditional IT offers the benefits of control and relative obscurity, but these may be offset by the advantages of the cloud.</a:t>
            </a:r>
            <a:endParaRPr lang="en-US" dirty="0"/>
          </a:p>
        </p:txBody>
      </p:sp>
      <p:grpSp>
        <p:nvGrpSpPr>
          <p:cNvPr id="9" name="Group 8">
            <a:extLst>
              <a:ext uri="{FF2B5EF4-FFF2-40B4-BE49-F238E27FC236}">
                <a16:creationId xmlns:a16="http://schemas.microsoft.com/office/drawing/2014/main" id="{2DC232DE-FC58-405C-B22F-38EDD59C85C2}"/>
              </a:ext>
            </a:extLst>
          </p:cNvPr>
          <p:cNvGrpSpPr/>
          <p:nvPr/>
        </p:nvGrpSpPr>
        <p:grpSpPr>
          <a:xfrm>
            <a:off x="403694" y="1489579"/>
            <a:ext cx="5978401" cy="4911695"/>
            <a:chOff x="923142" y="1416284"/>
            <a:chExt cx="5978401" cy="4911695"/>
          </a:xfrm>
        </p:grpSpPr>
        <p:pic>
          <p:nvPicPr>
            <p:cNvPr id="4" name="Picture 3">
              <a:extLst>
                <a:ext uri="{FF2B5EF4-FFF2-40B4-BE49-F238E27FC236}">
                  <a16:creationId xmlns:a16="http://schemas.microsoft.com/office/drawing/2014/main" id="{30660127-460E-4C23-8D27-0FC2D3A5864E}"/>
                </a:ext>
              </a:extLst>
            </p:cNvPr>
            <p:cNvPicPr>
              <a:picLocks noChangeAspect="1"/>
            </p:cNvPicPr>
            <p:nvPr/>
          </p:nvPicPr>
          <p:blipFill>
            <a:blip r:embed="rId3"/>
            <a:stretch>
              <a:fillRect/>
            </a:stretch>
          </p:blipFill>
          <p:spPr>
            <a:xfrm>
              <a:off x="923142" y="1416284"/>
              <a:ext cx="5978401" cy="4911695"/>
            </a:xfrm>
            <a:prstGeom prst="rect">
              <a:avLst/>
            </a:prstGeom>
          </p:spPr>
        </p:pic>
        <p:sp>
          <p:nvSpPr>
            <p:cNvPr id="7" name="Rectangle 6">
              <a:extLst>
                <a:ext uri="{FF2B5EF4-FFF2-40B4-BE49-F238E27FC236}">
                  <a16:creationId xmlns:a16="http://schemas.microsoft.com/office/drawing/2014/main" id="{8CCEE88F-539B-4B63-B345-7FB4A0FF4F2C}"/>
                </a:ext>
              </a:extLst>
            </p:cNvPr>
            <p:cNvSpPr/>
            <p:nvPr/>
          </p:nvSpPr>
          <p:spPr>
            <a:xfrm>
              <a:off x="3879273" y="1416284"/>
              <a:ext cx="3022270" cy="4390626"/>
            </a:xfrm>
            <a:prstGeom prst="rect">
              <a:avLst/>
            </a:prstGeom>
            <a:solidFill>
              <a:schemeClr val="bg1">
                <a:alpha val="0"/>
              </a:schemeClr>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Tree>
    <p:extLst>
      <p:ext uri="{BB962C8B-B14F-4D97-AF65-F5344CB8AC3E}">
        <p14:creationId xmlns:p14="http://schemas.microsoft.com/office/powerpoint/2010/main" val="517884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213"/>
            <a:ext cx="12193588" cy="1124744"/>
          </a:xfrm>
          <a:gradFill flip="none" rotWithShape="1">
            <a:gsLst>
              <a:gs pos="0">
                <a:schemeClr val="accent1"/>
              </a:gs>
              <a:gs pos="100000">
                <a:schemeClr val="accent1">
                  <a:lumMod val="60000"/>
                  <a:lumOff val="40000"/>
                </a:schemeClr>
              </a:gs>
            </a:gsLst>
            <a:lin ang="16200000" scaled="1"/>
            <a:tileRect/>
          </a:gradFill>
        </p:spPr>
        <p:txBody>
          <a:bodyPr anchor="ctr"/>
          <a:lstStyle/>
          <a:p>
            <a:r>
              <a:rPr lang="en-CA" sz="3600" dirty="0">
                <a:solidFill>
                  <a:schemeClr val="bg2"/>
                </a:solidFill>
                <a:latin typeface="Montserrat SemiBold" panose="00000700000000000000" pitchFamily="2" charset="0"/>
              </a:rPr>
              <a:t>Use Info-Tech’s blueprint to plan your cloud security architecture effectively</a:t>
            </a:r>
          </a:p>
        </p:txBody>
      </p:sp>
      <p:grpSp>
        <p:nvGrpSpPr>
          <p:cNvPr id="4" name="Group 3">
            <a:extLst>
              <a:ext uri="{FF2B5EF4-FFF2-40B4-BE49-F238E27FC236}">
                <a16:creationId xmlns:a16="http://schemas.microsoft.com/office/drawing/2014/main" id="{858D600B-194C-4B7C-BFDE-B3DE0EC93F4B}"/>
              </a:ext>
            </a:extLst>
          </p:cNvPr>
          <p:cNvGrpSpPr/>
          <p:nvPr/>
        </p:nvGrpSpPr>
        <p:grpSpPr>
          <a:xfrm>
            <a:off x="370802" y="5296801"/>
            <a:ext cx="5653495" cy="1384596"/>
            <a:chOff x="1045993" y="5243112"/>
            <a:chExt cx="5298680" cy="1663678"/>
          </a:xfrm>
        </p:grpSpPr>
        <p:sp>
          <p:nvSpPr>
            <p:cNvPr id="3" name="Rectangle 2"/>
            <p:cNvSpPr/>
            <p:nvPr/>
          </p:nvSpPr>
          <p:spPr>
            <a:xfrm>
              <a:off x="1045994" y="5243112"/>
              <a:ext cx="2263455" cy="443775"/>
            </a:xfrm>
            <a:prstGeom prst="rect">
              <a:avLst/>
            </a:prstGeom>
          </p:spPr>
          <p:txBody>
            <a:bodyPr wrap="square">
              <a:spAutoFit/>
            </a:bodyPr>
            <a:lstStyle/>
            <a:p>
              <a:r>
                <a:rPr lang="en-CA" sz="1800" b="1" dirty="0">
                  <a:solidFill>
                    <a:schemeClr val="tx1">
                      <a:lumMod val="50000"/>
                    </a:schemeClr>
                  </a:solidFill>
                  <a:latin typeface="Exo DemiBold" panose="02000703000000000000" pitchFamily="2" charset="0"/>
                </a:rPr>
                <a:t>Iterative benefit</a:t>
              </a:r>
              <a:endParaRPr lang="en-CA" sz="1800" dirty="0">
                <a:solidFill>
                  <a:schemeClr val="tx1">
                    <a:lumMod val="50000"/>
                  </a:schemeClr>
                </a:solidFill>
                <a:latin typeface="Exo DemiBold" panose="02000703000000000000" pitchFamily="2" charset="0"/>
              </a:endParaRPr>
            </a:p>
          </p:txBody>
        </p:sp>
        <p:sp>
          <p:nvSpPr>
            <p:cNvPr id="7" name="Rectangle 6"/>
            <p:cNvSpPr/>
            <p:nvPr/>
          </p:nvSpPr>
          <p:spPr>
            <a:xfrm>
              <a:off x="1045993" y="5612445"/>
              <a:ext cx="5298680" cy="1294345"/>
            </a:xfrm>
            <a:prstGeom prst="rect">
              <a:avLst/>
            </a:prstGeom>
          </p:spPr>
          <p:txBody>
            <a:bodyPr wrap="square">
              <a:spAutoFit/>
            </a:bodyPr>
            <a:lstStyle/>
            <a:p>
              <a:r>
                <a:rPr lang="en-CA" sz="1600" dirty="0">
                  <a:latin typeface="Roboto Condensed Light" panose="02000000000000000000" pitchFamily="2" charset="0"/>
                  <a:ea typeface="Roboto Condensed Light" panose="02000000000000000000" pitchFamily="2" charset="0"/>
                </a:rPr>
                <a:t>Over time, experience incremental value from knowing the components of your architecture. Through continual updates, your architecture will evolve but with less associated effort and time and fewer costs.</a:t>
              </a:r>
            </a:p>
            <a:p>
              <a:endParaRPr lang="en-CA" sz="1600" dirty="0"/>
            </a:p>
          </p:txBody>
        </p:sp>
      </p:grpSp>
      <p:graphicFrame>
        <p:nvGraphicFramePr>
          <p:cNvPr id="10" name="Table 9">
            <a:extLst>
              <a:ext uri="{FF2B5EF4-FFF2-40B4-BE49-F238E27FC236}">
                <a16:creationId xmlns:a16="http://schemas.microsoft.com/office/drawing/2014/main" id="{F04ACE7C-0D7D-4602-A346-B75D51826FE6}"/>
              </a:ext>
            </a:extLst>
          </p:cNvPr>
          <p:cNvGraphicFramePr>
            <a:graphicFrameLocks noGrp="1"/>
          </p:cNvGraphicFramePr>
          <p:nvPr>
            <p:extLst>
              <p:ext uri="{D42A27DB-BD31-4B8C-83A1-F6EECF244321}">
                <p14:modId xmlns:p14="http://schemas.microsoft.com/office/powerpoint/2010/main" val="2084992709"/>
              </p:ext>
            </p:extLst>
          </p:nvPr>
        </p:nvGraphicFramePr>
        <p:xfrm>
          <a:off x="455351" y="1261222"/>
          <a:ext cx="11356443" cy="3894014"/>
        </p:xfrm>
        <a:graphic>
          <a:graphicData uri="http://schemas.openxmlformats.org/drawingml/2006/table">
            <a:tbl>
              <a:tblPr firstRow="1" bandRow="1">
                <a:tableStyleId>{5C22544A-7EE6-4342-B048-85BDC9FD1C3A}</a:tableStyleId>
              </a:tblPr>
              <a:tblGrid>
                <a:gridCol w="5592009">
                  <a:extLst>
                    <a:ext uri="{9D8B030D-6E8A-4147-A177-3AD203B41FA5}">
                      <a16:colId xmlns:a16="http://schemas.microsoft.com/office/drawing/2014/main" val="2500794229"/>
                    </a:ext>
                  </a:extLst>
                </a:gridCol>
                <a:gridCol w="5764434">
                  <a:extLst>
                    <a:ext uri="{9D8B030D-6E8A-4147-A177-3AD203B41FA5}">
                      <a16:colId xmlns:a16="http://schemas.microsoft.com/office/drawing/2014/main" val="1791260046"/>
                    </a:ext>
                  </a:extLst>
                </a:gridCol>
              </a:tblGrid>
              <a:tr h="535430">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CA" sz="1600" b="0" i="0" spc="6" dirty="0">
                          <a:solidFill>
                            <a:srgbClr val="2576B7"/>
                          </a:solidFill>
                          <a:latin typeface="Montserrat SemiBold" pitchFamily="2" charset="77"/>
                          <a:cs typeface="Arial" panose="020B0604020202020204" pitchFamily="34" charset="0"/>
                        </a:rPr>
                        <a:t>IT Benefits</a:t>
                      </a:r>
                      <a:endParaRPr lang="en-CA" sz="1600" b="0" i="0" dirty="0">
                        <a:solidFill>
                          <a:srgbClr val="2576B7"/>
                        </a:solidFill>
                        <a:latin typeface="Montserrat SemiBold" pitchFamily="2" charset="77"/>
                        <a:cs typeface="Arial" panose="020B0604020202020204" pitchFamily="34" charset="0"/>
                      </a:endParaRPr>
                    </a:p>
                  </a:txBody>
                  <a:tcPr marL="108000" marR="108000" marT="216000" marB="10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b="0" i="0" spc="6" dirty="0">
                          <a:solidFill>
                            <a:srgbClr val="2576B7"/>
                          </a:solidFill>
                          <a:latin typeface="Montserrat SemiBold" pitchFamily="2" charset="77"/>
                          <a:cs typeface="Arial" panose="020B0604020202020204" pitchFamily="34" charset="0"/>
                        </a:rPr>
                        <a:t>Business Benefits</a:t>
                      </a:r>
                      <a:endParaRPr lang="en-CA" sz="1600" b="0" i="0" dirty="0">
                        <a:solidFill>
                          <a:srgbClr val="2576B7"/>
                        </a:solidFill>
                        <a:latin typeface="Montserrat SemiBold" pitchFamily="2" charset="77"/>
                        <a:cs typeface="Arial" panose="020B0604020202020204" pitchFamily="34" charset="0"/>
                      </a:endParaRPr>
                    </a:p>
                  </a:txBody>
                  <a:tcPr marL="108000" marR="108000" marT="216000" marB="10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extLst>
                  <a:ext uri="{0D108BD9-81ED-4DB2-BD59-A6C34878D82A}">
                    <a16:rowId xmlns:a16="http://schemas.microsoft.com/office/drawing/2014/main" val="2052837071"/>
                  </a:ext>
                </a:extLst>
              </a:tr>
              <a:tr h="3326174">
                <a:tc>
                  <a:txBody>
                    <a:bodyPr/>
                    <a:lstStyle/>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rgbClr val="000000"/>
                          </a:solidFill>
                          <a:latin typeface="Roboto Condensed Light"/>
                          <a:ea typeface="+mn-ea"/>
                          <a:cs typeface="+mn-cs"/>
                        </a:rPr>
                        <a:t>IT can determine whether moving to the cloud is appropriate for their needs.</a:t>
                      </a:r>
                    </a:p>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rgbClr val="000000"/>
                          </a:solidFill>
                          <a:latin typeface="Roboto Condensed Light"/>
                          <a:ea typeface="+mn-ea"/>
                          <a:cs typeface="+mn-cs"/>
                        </a:rPr>
                        <a:t>IT will have control and visibility over the environment and the specific controls and risks that will need to be mitigated. </a:t>
                      </a:r>
                    </a:p>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rgbClr val="000000"/>
                          </a:solidFill>
                          <a:latin typeface="Roboto Condensed Light" panose="02000000000000000000" pitchFamily="2" charset="0"/>
                          <a:ea typeface="+mn-ea"/>
                          <a:cs typeface="+mn-cs"/>
                        </a:rPr>
                        <a:t>IT will no longer have to disallow certain applications and services because they are cloud based.</a:t>
                      </a:r>
                    </a:p>
                    <a:p>
                      <a:pPr marL="184150" indent="-184150" algn="l" rtl="0" eaLnBrk="1" latinLnBrk="0" hangingPunct="1">
                        <a:lnSpc>
                          <a:spcPct val="110000"/>
                        </a:lnSpc>
                        <a:spcBef>
                          <a:spcPts val="1000"/>
                        </a:spcBef>
                        <a:buFont typeface="Arial" panose="020B0604020202020204" pitchFamily="34" charset="0"/>
                        <a:buChar char="•"/>
                      </a:pPr>
                      <a:r>
                        <a:rPr lang="en-CA" sz="1600" b="0" i="0" kern="1200" dirty="0">
                          <a:solidFill>
                            <a:srgbClr val="000000"/>
                          </a:solidFill>
                          <a:latin typeface="Roboto Condensed Light"/>
                          <a:ea typeface="+mn-ea"/>
                          <a:cs typeface="+mn-cs"/>
                        </a:rPr>
                        <a:t>Access to cloud-based services opens up worlds of productivity not available to those confined on premises. A number of new tools, including productivity suites, ITSM, and ERP, are cloud exclusive. </a:t>
                      </a: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rgbClr val="000000"/>
                          </a:solidFill>
                          <a:latin typeface="Roboto Condensed Light"/>
                          <a:ea typeface="+mn-ea"/>
                          <a:cs typeface="+mn-cs"/>
                        </a:rPr>
                        <a:t>Line of business managers can be confident of their move to the cloud having considered both the risk and effort involved in the deployment. </a:t>
                      </a:r>
                    </a:p>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rgbClr val="000000"/>
                          </a:solidFill>
                          <a:latin typeface="Roboto Condensed Light"/>
                          <a:ea typeface="+mn-ea"/>
                          <a:cs typeface="+mn-cs"/>
                        </a:rPr>
                        <a:t>Determine whether the move to the cloud is even warranted; depending on the workloads you are trying to move, moving to the cloud may be unrealistic.</a:t>
                      </a:r>
                    </a:p>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rgbClr val="000000"/>
                          </a:solidFill>
                          <a:latin typeface="Roboto Condensed Light" panose="02000000000000000000" pitchFamily="2" charset="0"/>
                          <a:ea typeface="+mn-ea"/>
                          <a:cs typeface="+mn-cs"/>
                        </a:rPr>
                        <a:t>Gain an in-depth understanding of the governance aspects of cloud security and interconnectivity.</a:t>
                      </a:r>
                    </a:p>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rgbClr val="000000"/>
                          </a:solidFill>
                          <a:latin typeface="Roboto Condensed Light" panose="02000000000000000000" pitchFamily="2" charset="0"/>
                          <a:ea typeface="+mn-ea"/>
                          <a:cs typeface="+mn-cs"/>
                        </a:rPr>
                        <a:t>Know which services are appropriate for you to implement based on your environmental risks.</a:t>
                      </a:r>
                      <a:endParaRPr lang="en-US" sz="1600" b="0" i="0" kern="1200" dirty="0">
                        <a:solidFill>
                          <a:srgbClr val="000000"/>
                        </a:solidFill>
                        <a:latin typeface="Roboto Condensed Light" panose="02000000000000000000" pitchFamily="2" charset="0"/>
                        <a:ea typeface="+mn-ea"/>
                        <a:cs typeface="+mn-cs"/>
                      </a:endParaRP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extLst>
                  <a:ext uri="{0D108BD9-81ED-4DB2-BD59-A6C34878D82A}">
                    <a16:rowId xmlns:a16="http://schemas.microsoft.com/office/drawing/2014/main" val="106570360"/>
                  </a:ext>
                </a:extLst>
              </a:tr>
            </a:tbl>
          </a:graphicData>
        </a:graphic>
      </p:graphicFrame>
      <p:sp>
        <p:nvSpPr>
          <p:cNvPr id="14" name="TextBox 13">
            <a:extLst>
              <a:ext uri="{FF2B5EF4-FFF2-40B4-BE49-F238E27FC236}">
                <a16:creationId xmlns:a16="http://schemas.microsoft.com/office/drawing/2014/main" id="{3F30487A-0C3B-43F5-A921-DBA59C4C534E}"/>
              </a:ext>
            </a:extLst>
          </p:cNvPr>
          <p:cNvSpPr txBox="1"/>
          <p:nvPr/>
        </p:nvSpPr>
        <p:spPr>
          <a:xfrm>
            <a:off x="6368094" y="1189252"/>
            <a:ext cx="5370143" cy="4312384"/>
          </a:xfrm>
          <a:prstGeom prst="rect">
            <a:avLst/>
          </a:prstGeom>
        </p:spPr>
        <p:txBody>
          <a:bodyPr wrap="square" lIns="0" tIns="0" rIns="0" bIns="0" numCol="1" spcCol="360000" rtlCol="0">
            <a:noAutofit/>
          </a:bodyPr>
          <a:lstStyle/>
          <a:p>
            <a:pPr algn="l">
              <a:lnSpc>
                <a:spcPct val="110000"/>
              </a:lnSpc>
              <a:tabLst/>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grpSp>
        <p:nvGrpSpPr>
          <p:cNvPr id="43" name="Group 42">
            <a:extLst>
              <a:ext uri="{FF2B5EF4-FFF2-40B4-BE49-F238E27FC236}">
                <a16:creationId xmlns:a16="http://schemas.microsoft.com/office/drawing/2014/main" id="{9230C4C4-4032-4E63-8D09-4480EF4F7B3E}"/>
              </a:ext>
            </a:extLst>
          </p:cNvPr>
          <p:cNvGrpSpPr/>
          <p:nvPr/>
        </p:nvGrpSpPr>
        <p:grpSpPr>
          <a:xfrm>
            <a:off x="6288283" y="5744891"/>
            <a:ext cx="1678274" cy="635000"/>
            <a:chOff x="9822956" y="4183209"/>
            <a:chExt cx="1678274" cy="635000"/>
          </a:xfrm>
        </p:grpSpPr>
        <p:pic>
          <p:nvPicPr>
            <p:cNvPr id="41" name="Picture 40">
              <a:extLst>
                <a:ext uri="{FF2B5EF4-FFF2-40B4-BE49-F238E27FC236}">
                  <a16:creationId xmlns:a16="http://schemas.microsoft.com/office/drawing/2014/main" id="{D80EF95C-507D-45DA-9FDE-76670A4F2C49}"/>
                </a:ext>
              </a:extLst>
            </p:cNvPr>
            <p:cNvPicPr>
              <a:picLocks noChangeAspect="1"/>
            </p:cNvPicPr>
            <p:nvPr/>
          </p:nvPicPr>
          <p:blipFill>
            <a:blip r:embed="rId3"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9822956" y="4183209"/>
              <a:ext cx="635000" cy="635000"/>
            </a:xfrm>
            <a:prstGeom prst="rect">
              <a:avLst/>
            </a:prstGeom>
          </p:spPr>
        </p:pic>
        <p:sp>
          <p:nvSpPr>
            <p:cNvPr id="40" name="TextBox 39">
              <a:extLst>
                <a:ext uri="{FF2B5EF4-FFF2-40B4-BE49-F238E27FC236}">
                  <a16:creationId xmlns:a16="http://schemas.microsoft.com/office/drawing/2014/main" id="{7708C76F-9471-428F-9BFC-66546947EEB8}"/>
                </a:ext>
              </a:extLst>
            </p:cNvPr>
            <p:cNvSpPr txBox="1"/>
            <p:nvPr/>
          </p:nvSpPr>
          <p:spPr>
            <a:xfrm>
              <a:off x="10378122" y="4406594"/>
              <a:ext cx="1123108" cy="292540"/>
            </a:xfrm>
            <a:prstGeom prst="rect">
              <a:avLst/>
            </a:prstGeom>
          </p:spPr>
          <p:txBody>
            <a:bodyPr wrap="square" lIns="0" tIns="0" rIns="0" bIns="0" numCol="1" spcCol="360000" rtlCol="0">
              <a:noAutofit/>
            </a:bodyPr>
            <a:lstStyle/>
            <a:p>
              <a:pPr algn="l">
                <a:lnSpc>
                  <a:spcPct val="110000"/>
                </a:lnSpc>
                <a:tabLst/>
              </a:pPr>
              <a:r>
                <a:rPr lang="en-CA" sz="1400" dirty="0">
                  <a:solidFill>
                    <a:schemeClr val="tx1">
                      <a:lumMod val="50000"/>
                    </a:schemeClr>
                  </a:solidFill>
                  <a:latin typeface="Montserrat SemiBold" panose="00000700000000000000" pitchFamily="2" charset="0"/>
                  <a:ea typeface="Roboto Condensed Light" panose="02000000000000000000" pitchFamily="2" charset="0"/>
                </a:rPr>
                <a:t>Discovery</a:t>
              </a:r>
            </a:p>
          </p:txBody>
        </p:sp>
      </p:grpSp>
      <p:grpSp>
        <p:nvGrpSpPr>
          <p:cNvPr id="46" name="Group 45">
            <a:extLst>
              <a:ext uri="{FF2B5EF4-FFF2-40B4-BE49-F238E27FC236}">
                <a16:creationId xmlns:a16="http://schemas.microsoft.com/office/drawing/2014/main" id="{1B484EE1-FFA8-401F-A53B-437FB07AE9BA}"/>
              </a:ext>
            </a:extLst>
          </p:cNvPr>
          <p:cNvGrpSpPr/>
          <p:nvPr/>
        </p:nvGrpSpPr>
        <p:grpSpPr>
          <a:xfrm>
            <a:off x="8230394" y="5744891"/>
            <a:ext cx="1835345" cy="635000"/>
            <a:chOff x="9693376" y="5753589"/>
            <a:chExt cx="1835345" cy="635000"/>
          </a:xfrm>
        </p:grpSpPr>
        <p:pic>
          <p:nvPicPr>
            <p:cNvPr id="42" name="Picture 41">
              <a:extLst>
                <a:ext uri="{FF2B5EF4-FFF2-40B4-BE49-F238E27FC236}">
                  <a16:creationId xmlns:a16="http://schemas.microsoft.com/office/drawing/2014/main" id="{F66E9C6C-CBBB-4275-ADAB-D70886FD0337}"/>
                </a:ext>
              </a:extLst>
            </p:cNvPr>
            <p:cNvPicPr>
              <a:picLocks noChangeAspect="1"/>
            </p:cNvPicPr>
            <p:nvPr/>
          </p:nvPicPr>
          <p:blipFill>
            <a:blip r:embed="rId4"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9693376" y="5753589"/>
              <a:ext cx="684746" cy="635000"/>
            </a:xfrm>
            <a:prstGeom prst="rect">
              <a:avLst/>
            </a:prstGeom>
          </p:spPr>
        </p:pic>
        <p:sp>
          <p:nvSpPr>
            <p:cNvPr id="45" name="TextBox 44">
              <a:extLst>
                <a:ext uri="{FF2B5EF4-FFF2-40B4-BE49-F238E27FC236}">
                  <a16:creationId xmlns:a16="http://schemas.microsoft.com/office/drawing/2014/main" id="{C6358B7E-94D5-45CE-A9C0-5CBFD3F6415B}"/>
                </a:ext>
              </a:extLst>
            </p:cNvPr>
            <p:cNvSpPr txBox="1"/>
            <p:nvPr/>
          </p:nvSpPr>
          <p:spPr>
            <a:xfrm>
              <a:off x="10378122" y="5976974"/>
              <a:ext cx="1150599" cy="256858"/>
            </a:xfrm>
            <a:prstGeom prst="rect">
              <a:avLst/>
            </a:prstGeom>
          </p:spPr>
          <p:txBody>
            <a:bodyPr wrap="square" lIns="0" tIns="0" rIns="0" bIns="0" numCol="1" spcCol="360000" rtlCol="0">
              <a:noAutofit/>
            </a:bodyPr>
            <a:lstStyle/>
            <a:p>
              <a:pPr algn="l">
                <a:lnSpc>
                  <a:spcPct val="110000"/>
                </a:lnSpc>
                <a:tabLst/>
              </a:pPr>
              <a:r>
                <a:rPr lang="en-CA" sz="1400" dirty="0">
                  <a:solidFill>
                    <a:schemeClr val="tx1">
                      <a:lumMod val="50000"/>
                    </a:schemeClr>
                  </a:solidFill>
                  <a:latin typeface="Montserrat SemiBold" panose="00000700000000000000" pitchFamily="2" charset="0"/>
                  <a:ea typeface="Roboto Condensed Light" panose="02000000000000000000" pitchFamily="2" charset="0"/>
                </a:rPr>
                <a:t>Assessment</a:t>
              </a:r>
            </a:p>
          </p:txBody>
        </p:sp>
      </p:grpSp>
      <p:sp>
        <p:nvSpPr>
          <p:cNvPr id="47" name="TextBox 46">
            <a:extLst>
              <a:ext uri="{FF2B5EF4-FFF2-40B4-BE49-F238E27FC236}">
                <a16:creationId xmlns:a16="http://schemas.microsoft.com/office/drawing/2014/main" id="{507E6AFE-2B88-49BF-AC8A-3B42F10688C4}"/>
              </a:ext>
            </a:extLst>
          </p:cNvPr>
          <p:cNvSpPr txBox="1"/>
          <p:nvPr/>
        </p:nvSpPr>
        <p:spPr>
          <a:xfrm>
            <a:off x="7761030" y="5920875"/>
            <a:ext cx="469364" cy="508515"/>
          </a:xfrm>
          <a:prstGeom prst="rect">
            <a:avLst/>
          </a:prstGeom>
        </p:spPr>
        <p:txBody>
          <a:bodyPr wrap="square" lIns="0" tIns="0" rIns="0" bIns="0" numCol="1" spcCol="360000" rtlCol="0">
            <a:noAutofit/>
          </a:bodyPr>
          <a:lstStyle/>
          <a:p>
            <a:pPr algn="ctr">
              <a:lnSpc>
                <a:spcPct val="110000"/>
              </a:lnSpc>
              <a:tabLst/>
            </a:pPr>
            <a:r>
              <a:rPr lang="en-CA" sz="2200" dirty="0">
                <a:solidFill>
                  <a:schemeClr val="accent1"/>
                </a:solidFill>
                <a:latin typeface="Exo demibold" panose="02000703000000000000" pitchFamily="2" charset="0"/>
                <a:ea typeface="Roboto Condensed Light" panose="02000000000000000000" pitchFamily="2" charset="0"/>
              </a:rPr>
              <a:t>&amp;</a:t>
            </a:r>
          </a:p>
        </p:txBody>
      </p:sp>
    </p:spTree>
    <p:extLst>
      <p:ext uri="{BB962C8B-B14F-4D97-AF65-F5344CB8AC3E}">
        <p14:creationId xmlns:p14="http://schemas.microsoft.com/office/powerpoint/2010/main" val="2079125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itle 1">
            <a:extLst>
              <a:ext uri="{FF2B5EF4-FFF2-40B4-BE49-F238E27FC236}">
                <a16:creationId xmlns:a16="http://schemas.microsoft.com/office/drawing/2014/main" id="{1C1903E4-8EE8-4FF8-AC22-E30D1F31D97A}"/>
              </a:ext>
            </a:extLst>
          </p:cNvPr>
          <p:cNvSpPr txBox="1">
            <a:spLocks/>
          </p:cNvSpPr>
          <p:nvPr/>
        </p:nvSpPr>
        <p:spPr>
          <a:xfrm>
            <a:off x="0" y="-31213"/>
            <a:ext cx="12193588" cy="1124744"/>
          </a:xfrm>
          <a:prstGeom prst="rect">
            <a:avLst/>
          </a:prstGeom>
          <a:gradFill flip="none" rotWithShape="1">
            <a:gsLst>
              <a:gs pos="0">
                <a:schemeClr val="accent1"/>
              </a:gs>
              <a:gs pos="100000">
                <a:schemeClr val="accent1">
                  <a:lumMod val="60000"/>
                  <a:lumOff val="40000"/>
                </a:schemeClr>
              </a:gs>
            </a:gsLst>
            <a:lin ang="16200000" scaled="1"/>
            <a:tileRect/>
          </a:gradFill>
        </p:spPr>
        <p:txBody>
          <a:bodyPr vert="horz" lIns="0" tIns="0" rIns="0" bIns="0" rtlCol="0" anchor="ctr" anchorCtr="0">
            <a:noAutofit/>
          </a:bodyPr>
          <a:lstStyle>
            <a:lvl1pPr marL="182563" indent="0" algn="l" defTabSz="914400" rtl="0" eaLnBrk="1" latinLnBrk="0" hangingPunct="1">
              <a:lnSpc>
                <a:spcPct val="90000"/>
              </a:lnSpc>
              <a:spcBef>
                <a:spcPct val="0"/>
              </a:spcBef>
              <a:buNone/>
              <a:defRPr sz="4000" b="0" i="0" kern="1200">
                <a:solidFill>
                  <a:schemeClr val="bg1"/>
                </a:solidFill>
                <a:latin typeface="+mn-lt"/>
                <a:ea typeface="+mj-ea"/>
                <a:cs typeface="Arial" panose="020B0604020202020204" pitchFamily="34" charset="0"/>
              </a:defRPr>
            </a:lvl1pPr>
          </a:lstStyle>
          <a:p>
            <a:r>
              <a:rPr lang="en-CA" sz="3600" dirty="0">
                <a:solidFill>
                  <a:schemeClr val="bg2"/>
                </a:solidFill>
                <a:latin typeface="Montserrat SemiBold" panose="00000700000000000000" pitchFamily="2" charset="0"/>
              </a:rPr>
              <a:t>Use Info-Tech’s blueprint to save two to three months</a:t>
            </a:r>
          </a:p>
        </p:txBody>
      </p:sp>
      <p:sp>
        <p:nvSpPr>
          <p:cNvPr id="22" name="Rectangle 17"/>
          <p:cNvSpPr/>
          <p:nvPr/>
        </p:nvSpPr>
        <p:spPr>
          <a:xfrm>
            <a:off x="762794" y="1614888"/>
            <a:ext cx="2149232" cy="708912"/>
          </a:xfrm>
          <a:prstGeom prst="rect">
            <a:avLst/>
          </a:prstGeom>
          <a:gradFill flip="none" rotWithShape="1">
            <a:gsLst>
              <a:gs pos="0">
                <a:schemeClr val="accent6"/>
              </a:gs>
              <a:gs pos="100000">
                <a:schemeClr val="accent6">
                  <a:lumMod val="60000"/>
                  <a:lumOff val="40000"/>
                </a:schemeClr>
              </a:gs>
            </a:gsLst>
            <a:lin ang="16200000" scaled="1"/>
            <a:tileRect/>
          </a:gradFill>
          <a:ln w="19050">
            <a:solidFill>
              <a:schemeClr val="tx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CA" sz="1350" b="1" dirty="0">
                <a:solidFill>
                  <a:schemeClr val="bg1"/>
                </a:solidFill>
                <a:latin typeface="Exo Light" panose="02000303000000000000" pitchFamily="2" charset="0"/>
                <a:ea typeface="Roboto Condensed Light" panose="02000000000000000000" pitchFamily="2" charset="0"/>
              </a:rPr>
              <a:t>Phase 1:</a:t>
            </a:r>
            <a:r>
              <a:rPr lang="en-CA" sz="1350" dirty="0">
                <a:solidFill>
                  <a:schemeClr val="bg1"/>
                </a:solidFill>
                <a:latin typeface="Exo Light" panose="02000303000000000000" pitchFamily="2" charset="0"/>
                <a:ea typeface="Roboto Condensed Light" panose="02000000000000000000" pitchFamily="2" charset="0"/>
              </a:rPr>
              <a:t> </a:t>
            </a:r>
            <a:r>
              <a:rPr lang="en-US" sz="1350" dirty="0">
                <a:latin typeface="Exo Light" panose="02000303000000000000" pitchFamily="2" charset="0"/>
              </a:rPr>
              <a:t>Cloud Security Alignment Analysis</a:t>
            </a:r>
          </a:p>
          <a:p>
            <a:endParaRPr lang="en-CA" sz="1350" dirty="0">
              <a:solidFill>
                <a:schemeClr val="bg1"/>
              </a:solidFill>
              <a:latin typeface="Exo Light" panose="02000303000000000000" pitchFamily="2" charset="0"/>
              <a:ea typeface="Roboto Condensed Light" panose="02000000000000000000" pitchFamily="2" charset="0"/>
            </a:endParaRPr>
          </a:p>
        </p:txBody>
      </p:sp>
      <p:sp>
        <p:nvSpPr>
          <p:cNvPr id="23" name="Rectangle 17"/>
          <p:cNvSpPr/>
          <p:nvPr/>
        </p:nvSpPr>
        <p:spPr>
          <a:xfrm>
            <a:off x="762794" y="3200400"/>
            <a:ext cx="2149232" cy="661065"/>
          </a:xfrm>
          <a:prstGeom prst="rect">
            <a:avLst/>
          </a:prstGeom>
          <a:gradFill flip="none" rotWithShape="1">
            <a:gsLst>
              <a:gs pos="0">
                <a:schemeClr val="accent6"/>
              </a:gs>
              <a:gs pos="100000">
                <a:schemeClr val="accent6">
                  <a:lumMod val="60000"/>
                  <a:lumOff val="40000"/>
                </a:schemeClr>
              </a:gs>
            </a:gsLst>
            <a:lin ang="16200000" scaled="1"/>
            <a:tileRect/>
          </a:gradFill>
          <a:ln w="19050">
            <a:solidFill>
              <a:schemeClr val="tx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CA" sz="1350" b="1" dirty="0">
                <a:solidFill>
                  <a:schemeClr val="bg1"/>
                </a:solidFill>
                <a:latin typeface="Exo Light" panose="02000303000000000000" pitchFamily="2" charset="0"/>
                <a:ea typeface="Roboto Condensed Light" panose="02000000000000000000" pitchFamily="2" charset="0"/>
              </a:rPr>
              <a:t>Phase 3:</a:t>
            </a:r>
            <a:r>
              <a:rPr lang="en-CA" sz="1350" dirty="0">
                <a:solidFill>
                  <a:schemeClr val="bg1"/>
                </a:solidFill>
                <a:latin typeface="Exo Light" panose="02000303000000000000" pitchFamily="2" charset="0"/>
                <a:ea typeface="Roboto Condensed Light" panose="02000000000000000000" pitchFamily="2" charset="0"/>
              </a:rPr>
              <a:t> Cloud Security Architecture Mapping</a:t>
            </a:r>
          </a:p>
        </p:txBody>
      </p:sp>
      <p:sp>
        <p:nvSpPr>
          <p:cNvPr id="24" name="Rectangle 17"/>
          <p:cNvSpPr/>
          <p:nvPr/>
        </p:nvSpPr>
        <p:spPr>
          <a:xfrm>
            <a:off x="769204" y="4009490"/>
            <a:ext cx="2142822" cy="724508"/>
          </a:xfrm>
          <a:prstGeom prst="rect">
            <a:avLst/>
          </a:prstGeom>
          <a:gradFill flip="none" rotWithShape="1">
            <a:gsLst>
              <a:gs pos="0">
                <a:schemeClr val="accent6"/>
              </a:gs>
              <a:gs pos="100000">
                <a:schemeClr val="accent6">
                  <a:lumMod val="60000"/>
                  <a:lumOff val="40000"/>
                </a:schemeClr>
              </a:gs>
            </a:gsLst>
            <a:lin ang="16200000" scaled="1"/>
            <a:tileRect/>
          </a:gradFill>
          <a:ln w="19050">
            <a:solidFill>
              <a:schemeClr val="tx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CA" sz="1350" b="1" dirty="0">
                <a:solidFill>
                  <a:schemeClr val="bg1"/>
                </a:solidFill>
                <a:latin typeface="Exo Light" panose="02000303000000000000" pitchFamily="2" charset="0"/>
                <a:ea typeface="Roboto Condensed Light" panose="02000000000000000000" pitchFamily="2" charset="0"/>
              </a:rPr>
              <a:t>Phase 4:</a:t>
            </a:r>
            <a:r>
              <a:rPr lang="en-CA" sz="1350" dirty="0">
                <a:solidFill>
                  <a:schemeClr val="bg1"/>
                </a:solidFill>
                <a:latin typeface="Exo Light" panose="02000303000000000000" pitchFamily="2" charset="0"/>
                <a:ea typeface="Roboto Condensed Light" panose="02000000000000000000" pitchFamily="2" charset="0"/>
              </a:rPr>
              <a:t> Cloud Security Strategy Planning</a:t>
            </a:r>
          </a:p>
        </p:txBody>
      </p:sp>
      <p:sp>
        <p:nvSpPr>
          <p:cNvPr id="25" name="Rectangle 33"/>
          <p:cNvSpPr/>
          <p:nvPr/>
        </p:nvSpPr>
        <p:spPr>
          <a:xfrm>
            <a:off x="3287713" y="1622231"/>
            <a:ext cx="1045193" cy="701569"/>
          </a:xfrm>
          <a:prstGeom prst="rect">
            <a:avLst/>
          </a:prstGeom>
          <a:gradFill flip="none" rotWithShape="1">
            <a:gsLst>
              <a:gs pos="0">
                <a:schemeClr val="accent1"/>
              </a:gs>
              <a:gs pos="100000">
                <a:schemeClr val="accent1">
                  <a:lumMod val="60000"/>
                  <a:lumOff val="40000"/>
                </a:schemeClr>
              </a:gs>
            </a:gsLst>
            <a:lin ang="162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latin typeface="Roboto Condensed Light" panose="02000000000000000000" pitchFamily="2" charset="0"/>
                <a:ea typeface="Roboto Condensed Light" panose="02000000000000000000" pitchFamily="2" charset="0"/>
              </a:rPr>
              <a:t>1-5 people</a:t>
            </a:r>
          </a:p>
        </p:txBody>
      </p:sp>
      <p:sp>
        <p:nvSpPr>
          <p:cNvPr id="26" name="Rectangle 33"/>
          <p:cNvSpPr/>
          <p:nvPr/>
        </p:nvSpPr>
        <p:spPr>
          <a:xfrm>
            <a:off x="3285278" y="3200401"/>
            <a:ext cx="1045193" cy="661064"/>
          </a:xfrm>
          <a:prstGeom prst="rect">
            <a:avLst/>
          </a:prstGeom>
          <a:gradFill flip="none" rotWithShape="1">
            <a:gsLst>
              <a:gs pos="0">
                <a:schemeClr val="accent1"/>
              </a:gs>
              <a:gs pos="100000">
                <a:schemeClr val="accent1">
                  <a:lumMod val="60000"/>
                  <a:lumOff val="40000"/>
                </a:schemeClr>
              </a:gs>
            </a:gsLst>
            <a:lin ang="162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latin typeface="Roboto Condensed Light" panose="02000000000000000000" pitchFamily="2" charset="0"/>
                <a:ea typeface="Roboto Condensed Light" panose="02000000000000000000" pitchFamily="2" charset="0"/>
              </a:rPr>
              <a:t>1-2 people</a:t>
            </a:r>
          </a:p>
        </p:txBody>
      </p:sp>
      <p:sp>
        <p:nvSpPr>
          <p:cNvPr id="27" name="Rectangle 33"/>
          <p:cNvSpPr/>
          <p:nvPr/>
        </p:nvSpPr>
        <p:spPr>
          <a:xfrm>
            <a:off x="3285277" y="4011359"/>
            <a:ext cx="1045193" cy="730033"/>
          </a:xfrm>
          <a:prstGeom prst="rect">
            <a:avLst/>
          </a:prstGeom>
          <a:gradFill flip="none" rotWithShape="1">
            <a:gsLst>
              <a:gs pos="0">
                <a:schemeClr val="accent1"/>
              </a:gs>
              <a:gs pos="100000">
                <a:schemeClr val="accent1">
                  <a:lumMod val="60000"/>
                  <a:lumOff val="40000"/>
                </a:schemeClr>
              </a:gs>
            </a:gsLst>
            <a:lin ang="162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latin typeface="Roboto Condensed Light" panose="02000000000000000000" pitchFamily="2" charset="0"/>
                <a:ea typeface="Roboto Condensed Light" panose="02000000000000000000" pitchFamily="2" charset="0"/>
              </a:rPr>
              <a:t>1-5 people</a:t>
            </a:r>
          </a:p>
        </p:txBody>
      </p:sp>
      <p:sp>
        <p:nvSpPr>
          <p:cNvPr id="28" name="Rectangle 33"/>
          <p:cNvSpPr/>
          <p:nvPr/>
        </p:nvSpPr>
        <p:spPr>
          <a:xfrm>
            <a:off x="5761792" y="1617405"/>
            <a:ext cx="2646777" cy="686717"/>
          </a:xfrm>
          <a:prstGeom prst="rect">
            <a:avLst/>
          </a:prstGeom>
          <a:solidFill>
            <a:schemeClr val="bg2">
              <a:lumMod val="9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Roboto Condensed Light" panose="02000000000000000000" pitchFamily="2" charset="0"/>
                <a:ea typeface="Roboto Condensed Light" panose="02000000000000000000" pitchFamily="2" charset="0"/>
              </a:rPr>
              <a:t>Fluctuations in assessment time is based on differences in organizational culture</a:t>
            </a:r>
            <a:r>
              <a:rPr lang="en-US" sz="1200" dirty="0">
                <a:solidFill>
                  <a:schemeClr val="tx1"/>
                </a:solidFill>
              </a:rPr>
              <a:t>.</a:t>
            </a:r>
          </a:p>
        </p:txBody>
      </p:sp>
      <p:sp>
        <p:nvSpPr>
          <p:cNvPr id="29" name="Rectangle 33"/>
          <p:cNvSpPr/>
          <p:nvPr/>
        </p:nvSpPr>
        <p:spPr>
          <a:xfrm>
            <a:off x="8679062" y="1614889"/>
            <a:ext cx="946627" cy="708914"/>
          </a:xfrm>
          <a:prstGeom prst="rect">
            <a:avLst/>
          </a:prstGeom>
          <a:gradFill flip="none" rotWithShape="1">
            <a:gsLst>
              <a:gs pos="0">
                <a:schemeClr val="accent1"/>
              </a:gs>
              <a:gs pos="100000">
                <a:schemeClr val="accent1">
                  <a:lumMod val="60000"/>
                  <a:lumOff val="40000"/>
                </a:schemeClr>
              </a:gs>
            </a:gsLst>
            <a:lin ang="162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Condensed Light" panose="02000000000000000000" pitchFamily="2" charset="0"/>
                <a:ea typeface="Roboto Condensed Light" panose="02000000000000000000" pitchFamily="2" charset="0"/>
              </a:rPr>
              <a:t>Medium Value</a:t>
            </a:r>
          </a:p>
        </p:txBody>
      </p:sp>
      <p:sp>
        <p:nvSpPr>
          <p:cNvPr id="30" name="Rectangle 17"/>
          <p:cNvSpPr/>
          <p:nvPr/>
        </p:nvSpPr>
        <p:spPr>
          <a:xfrm>
            <a:off x="762794" y="2438400"/>
            <a:ext cx="2149232" cy="629173"/>
          </a:xfrm>
          <a:prstGeom prst="rect">
            <a:avLst/>
          </a:prstGeom>
          <a:gradFill flip="none" rotWithShape="1">
            <a:gsLst>
              <a:gs pos="0">
                <a:schemeClr val="accent6"/>
              </a:gs>
              <a:gs pos="100000">
                <a:schemeClr val="accent6">
                  <a:lumMod val="60000"/>
                  <a:lumOff val="40000"/>
                </a:schemeClr>
              </a:gs>
            </a:gsLst>
            <a:lin ang="16200000" scaled="1"/>
            <a:tileRect/>
          </a:gradFill>
          <a:ln w="19050">
            <a:solidFill>
              <a:schemeClr val="tx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CA" sz="1350" b="1" dirty="0">
                <a:solidFill>
                  <a:schemeClr val="bg1"/>
                </a:solidFill>
                <a:latin typeface="Exo Light" panose="02000303000000000000" pitchFamily="2" charset="0"/>
                <a:ea typeface="Roboto Condensed Light" panose="02000000000000000000" pitchFamily="2" charset="0"/>
              </a:rPr>
              <a:t>Phase 2: </a:t>
            </a:r>
            <a:r>
              <a:rPr lang="en-CA" sz="1350" dirty="0">
                <a:solidFill>
                  <a:schemeClr val="bg1"/>
                </a:solidFill>
                <a:latin typeface="Exo Light" panose="02000303000000000000" pitchFamily="2" charset="0"/>
                <a:ea typeface="Roboto Condensed Light" panose="02000000000000000000" pitchFamily="2" charset="0"/>
              </a:rPr>
              <a:t>Business-Critical Workload Analysis</a:t>
            </a:r>
          </a:p>
        </p:txBody>
      </p:sp>
      <p:sp>
        <p:nvSpPr>
          <p:cNvPr id="31" name="Rectangle 33"/>
          <p:cNvSpPr/>
          <p:nvPr/>
        </p:nvSpPr>
        <p:spPr>
          <a:xfrm>
            <a:off x="3285280" y="2438401"/>
            <a:ext cx="1045192" cy="629174"/>
          </a:xfrm>
          <a:prstGeom prst="rect">
            <a:avLst/>
          </a:prstGeom>
          <a:gradFill flip="none" rotWithShape="1">
            <a:gsLst>
              <a:gs pos="0">
                <a:schemeClr val="accent1"/>
              </a:gs>
              <a:gs pos="100000">
                <a:schemeClr val="accent1">
                  <a:lumMod val="60000"/>
                  <a:lumOff val="40000"/>
                </a:schemeClr>
              </a:gs>
            </a:gsLst>
            <a:lin ang="162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latin typeface="Roboto Condensed Light" panose="02000000000000000000" pitchFamily="2" charset="0"/>
                <a:ea typeface="Roboto Condensed Light" panose="02000000000000000000" pitchFamily="2" charset="0"/>
              </a:rPr>
              <a:t>1-5 people</a:t>
            </a:r>
          </a:p>
        </p:txBody>
      </p:sp>
      <p:sp>
        <p:nvSpPr>
          <p:cNvPr id="32" name="Rectangle 33"/>
          <p:cNvSpPr/>
          <p:nvPr/>
        </p:nvSpPr>
        <p:spPr>
          <a:xfrm>
            <a:off x="5785262" y="2440871"/>
            <a:ext cx="2623308" cy="629173"/>
          </a:xfrm>
          <a:prstGeom prst="rect">
            <a:avLst/>
          </a:prstGeom>
          <a:solidFill>
            <a:schemeClr val="bg2">
              <a:lumMod val="9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Roboto Condensed Light" panose="02000000000000000000" pitchFamily="2" charset="0"/>
                <a:ea typeface="Roboto Condensed Light" panose="02000000000000000000" pitchFamily="2" charset="0"/>
              </a:rPr>
              <a:t>Create multiple 3-4-hour meetings to work through the gap analysis tool.</a:t>
            </a:r>
          </a:p>
        </p:txBody>
      </p:sp>
      <p:sp>
        <p:nvSpPr>
          <p:cNvPr id="33" name="Rectangle 33"/>
          <p:cNvSpPr/>
          <p:nvPr/>
        </p:nvSpPr>
        <p:spPr>
          <a:xfrm>
            <a:off x="8679766" y="2443294"/>
            <a:ext cx="946627" cy="629173"/>
          </a:xfrm>
          <a:prstGeom prst="rect">
            <a:avLst/>
          </a:prstGeom>
          <a:gradFill flip="none" rotWithShape="1">
            <a:gsLst>
              <a:gs pos="0">
                <a:schemeClr val="accent1"/>
              </a:gs>
              <a:gs pos="100000">
                <a:schemeClr val="accent1">
                  <a:lumMod val="60000"/>
                  <a:lumOff val="40000"/>
                </a:schemeClr>
              </a:gs>
            </a:gsLst>
            <a:lin ang="162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Condensed Light" panose="02000000000000000000" pitchFamily="2" charset="0"/>
                <a:ea typeface="Roboto Condensed Light" panose="02000000000000000000" pitchFamily="2" charset="0"/>
              </a:rPr>
              <a:t>High Value</a:t>
            </a:r>
          </a:p>
        </p:txBody>
      </p:sp>
      <p:sp>
        <p:nvSpPr>
          <p:cNvPr id="34" name="Rectangle 33"/>
          <p:cNvSpPr/>
          <p:nvPr/>
        </p:nvSpPr>
        <p:spPr>
          <a:xfrm>
            <a:off x="5761793" y="3200400"/>
            <a:ext cx="2646777" cy="661065"/>
          </a:xfrm>
          <a:prstGeom prst="rect">
            <a:avLst/>
          </a:prstGeom>
          <a:solidFill>
            <a:schemeClr val="bg2">
              <a:lumMod val="9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Roboto Condensed Light" panose="02000000000000000000" pitchFamily="2" charset="0"/>
                <a:ea typeface="Roboto Condensed Light" panose="02000000000000000000" pitchFamily="2" charset="0"/>
              </a:rPr>
              <a:t>1-8 hours of security management’s time.</a:t>
            </a:r>
            <a:endParaRPr lang="en-US" sz="1400" dirty="0">
              <a:latin typeface="Roboto Condensed Light" panose="02000000000000000000" pitchFamily="2" charset="0"/>
              <a:ea typeface="Roboto Condensed Light" panose="02000000000000000000" pitchFamily="2" charset="0"/>
            </a:endParaRPr>
          </a:p>
        </p:txBody>
      </p:sp>
      <p:sp>
        <p:nvSpPr>
          <p:cNvPr id="35" name="Rectangle 33"/>
          <p:cNvSpPr/>
          <p:nvPr/>
        </p:nvSpPr>
        <p:spPr>
          <a:xfrm>
            <a:off x="8679766" y="3200401"/>
            <a:ext cx="946627" cy="661064"/>
          </a:xfrm>
          <a:prstGeom prst="rect">
            <a:avLst/>
          </a:prstGeom>
          <a:gradFill flip="none" rotWithShape="1">
            <a:gsLst>
              <a:gs pos="0">
                <a:schemeClr val="accent1"/>
              </a:gs>
              <a:gs pos="100000">
                <a:schemeClr val="accent1">
                  <a:lumMod val="60000"/>
                  <a:lumOff val="40000"/>
                </a:schemeClr>
              </a:gs>
            </a:gsLst>
            <a:lin ang="162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Condensed Light" panose="02000000000000000000" pitchFamily="2" charset="0"/>
                <a:ea typeface="Roboto Condensed Light" panose="02000000000000000000" pitchFamily="2" charset="0"/>
              </a:rPr>
              <a:t>High Value</a:t>
            </a:r>
          </a:p>
        </p:txBody>
      </p:sp>
      <p:sp>
        <p:nvSpPr>
          <p:cNvPr id="36" name="Rectangle 33"/>
          <p:cNvSpPr/>
          <p:nvPr/>
        </p:nvSpPr>
        <p:spPr>
          <a:xfrm>
            <a:off x="5761791" y="4002136"/>
            <a:ext cx="2646777" cy="731902"/>
          </a:xfrm>
          <a:prstGeom prst="rect">
            <a:avLst/>
          </a:prstGeom>
          <a:solidFill>
            <a:schemeClr val="bg2">
              <a:lumMod val="95000"/>
            </a:schemeClr>
          </a:solidFill>
          <a:ln w="190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schemeClr val="tx1"/>
                </a:solidFill>
                <a:latin typeface="Exo Light" panose="02000303000000000000" pitchFamily="2" charset="0"/>
                <a:ea typeface="Roboto Condensed Light" panose="02000000000000000000" pitchFamily="2" charset="0"/>
              </a:rPr>
              <a:t>One to two hours to bring together the team from Phases 1 and 2.</a:t>
            </a:r>
            <a:endParaRPr lang="en-US" sz="1350" dirty="0">
              <a:latin typeface="Exo Light" panose="02000303000000000000" pitchFamily="2" charset="0"/>
              <a:ea typeface="Roboto Condensed Light" panose="02000000000000000000" pitchFamily="2" charset="0"/>
            </a:endParaRPr>
          </a:p>
        </p:txBody>
      </p:sp>
      <p:sp>
        <p:nvSpPr>
          <p:cNvPr id="37" name="Rectangle 33"/>
          <p:cNvSpPr/>
          <p:nvPr/>
        </p:nvSpPr>
        <p:spPr>
          <a:xfrm>
            <a:off x="8679061" y="4016884"/>
            <a:ext cx="947331" cy="717154"/>
          </a:xfrm>
          <a:prstGeom prst="rect">
            <a:avLst/>
          </a:prstGeom>
          <a:gradFill flip="none" rotWithShape="1">
            <a:gsLst>
              <a:gs pos="0">
                <a:schemeClr val="accent1"/>
              </a:gs>
              <a:gs pos="100000">
                <a:schemeClr val="accent1">
                  <a:lumMod val="60000"/>
                  <a:lumOff val="40000"/>
                </a:schemeClr>
              </a:gs>
            </a:gsLst>
            <a:lin ang="162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Condensed Light" panose="02000000000000000000" pitchFamily="2" charset="0"/>
                <a:ea typeface="Roboto Condensed Light" panose="02000000000000000000" pitchFamily="2" charset="0"/>
              </a:rPr>
              <a:t>Medium Value</a:t>
            </a:r>
          </a:p>
        </p:txBody>
      </p:sp>
      <p:sp>
        <p:nvSpPr>
          <p:cNvPr id="38" name="Rectangle 33"/>
          <p:cNvSpPr/>
          <p:nvPr/>
        </p:nvSpPr>
        <p:spPr>
          <a:xfrm>
            <a:off x="4684146" y="1631935"/>
            <a:ext cx="908360" cy="672187"/>
          </a:xfrm>
          <a:prstGeom prst="rect">
            <a:avLst/>
          </a:prstGeom>
          <a:gradFill flip="none" rotWithShape="1">
            <a:gsLst>
              <a:gs pos="0">
                <a:schemeClr val="accent1"/>
              </a:gs>
              <a:gs pos="100000">
                <a:schemeClr val="accent1">
                  <a:lumMod val="60000"/>
                  <a:lumOff val="40000"/>
                </a:schemeClr>
              </a:gs>
            </a:gsLst>
            <a:lin ang="162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Roboto Condensed Light" panose="02000000000000000000" pitchFamily="2" charset="0"/>
                <a:ea typeface="Roboto Condensed Light" panose="02000000000000000000" pitchFamily="2" charset="0"/>
              </a:rPr>
              <a:t>½ day -  2 days</a:t>
            </a:r>
          </a:p>
        </p:txBody>
      </p:sp>
      <p:sp>
        <p:nvSpPr>
          <p:cNvPr id="39" name="Rectangle 33"/>
          <p:cNvSpPr/>
          <p:nvPr/>
        </p:nvSpPr>
        <p:spPr>
          <a:xfrm>
            <a:off x="4685539" y="3208762"/>
            <a:ext cx="908360" cy="652703"/>
          </a:xfrm>
          <a:prstGeom prst="rect">
            <a:avLst/>
          </a:prstGeom>
          <a:gradFill flip="none" rotWithShape="1">
            <a:gsLst>
              <a:gs pos="0">
                <a:schemeClr val="accent1"/>
              </a:gs>
              <a:gs pos="100000">
                <a:schemeClr val="accent1">
                  <a:lumMod val="60000"/>
                  <a:lumOff val="40000"/>
                </a:schemeClr>
              </a:gs>
            </a:gsLst>
            <a:lin ang="162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Roboto Condensed Light" panose="02000000000000000000" pitchFamily="2" charset="0"/>
                <a:ea typeface="Roboto Condensed Light" panose="02000000000000000000" pitchFamily="2" charset="0"/>
              </a:rPr>
              <a:t>1 day</a:t>
            </a:r>
          </a:p>
        </p:txBody>
      </p:sp>
      <p:sp>
        <p:nvSpPr>
          <p:cNvPr id="40" name="Rectangle 33"/>
          <p:cNvSpPr/>
          <p:nvPr/>
        </p:nvSpPr>
        <p:spPr>
          <a:xfrm>
            <a:off x="4685538" y="4016885"/>
            <a:ext cx="908360" cy="724508"/>
          </a:xfrm>
          <a:prstGeom prst="rect">
            <a:avLst/>
          </a:prstGeom>
          <a:gradFill flip="none" rotWithShape="1">
            <a:gsLst>
              <a:gs pos="0">
                <a:schemeClr val="accent1"/>
              </a:gs>
              <a:gs pos="100000">
                <a:schemeClr val="accent1">
                  <a:lumMod val="60000"/>
                  <a:lumOff val="40000"/>
                </a:schemeClr>
              </a:gs>
            </a:gsLst>
            <a:lin ang="162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Roboto Condensed Light" panose="02000000000000000000" pitchFamily="2" charset="0"/>
                <a:ea typeface="Roboto Condensed Light" panose="02000000000000000000" pitchFamily="2" charset="0"/>
              </a:rPr>
              <a:t>1-2 days</a:t>
            </a:r>
          </a:p>
        </p:txBody>
      </p:sp>
      <p:sp>
        <p:nvSpPr>
          <p:cNvPr id="41" name="Rectangle 33"/>
          <p:cNvSpPr/>
          <p:nvPr/>
        </p:nvSpPr>
        <p:spPr>
          <a:xfrm>
            <a:off x="4686934" y="2447343"/>
            <a:ext cx="905572" cy="622701"/>
          </a:xfrm>
          <a:prstGeom prst="rect">
            <a:avLst/>
          </a:prstGeom>
          <a:gradFill flip="none" rotWithShape="1">
            <a:gsLst>
              <a:gs pos="0">
                <a:schemeClr val="accent1"/>
              </a:gs>
              <a:gs pos="100000">
                <a:schemeClr val="accent1">
                  <a:lumMod val="60000"/>
                  <a:lumOff val="40000"/>
                </a:schemeClr>
              </a:gs>
            </a:gsLst>
            <a:lin ang="162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Roboto Condensed Light" panose="02000000000000000000" pitchFamily="2" charset="0"/>
                <a:ea typeface="Roboto Condensed Light" panose="02000000000000000000" pitchFamily="2" charset="0"/>
              </a:rPr>
              <a:t>2-3 days</a:t>
            </a:r>
          </a:p>
        </p:txBody>
      </p:sp>
      <p:sp>
        <p:nvSpPr>
          <p:cNvPr id="42" name="Rectangle 33"/>
          <p:cNvSpPr/>
          <p:nvPr/>
        </p:nvSpPr>
        <p:spPr>
          <a:xfrm>
            <a:off x="9948545" y="1631935"/>
            <a:ext cx="1933082" cy="691866"/>
          </a:xfrm>
          <a:prstGeom prst="rect">
            <a:avLst/>
          </a:prstGeom>
          <a:solidFill>
            <a:schemeClr val="accent1">
              <a:lumMod val="20000"/>
              <a:lumOff val="80000"/>
            </a:schemeClr>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50" dirty="0">
                <a:solidFill>
                  <a:schemeClr val="tx1">
                    <a:lumMod val="50000"/>
                  </a:schemeClr>
                </a:solidFill>
                <a:latin typeface="Exo Light" panose="02000303000000000000" pitchFamily="2" charset="0"/>
                <a:ea typeface="Roboto Condensed Light" panose="02000000000000000000" pitchFamily="2" charset="0"/>
              </a:rPr>
              <a:t>1-2 weeks </a:t>
            </a:r>
          </a:p>
        </p:txBody>
      </p:sp>
      <p:sp>
        <p:nvSpPr>
          <p:cNvPr id="43" name="Rectangle 33"/>
          <p:cNvSpPr/>
          <p:nvPr/>
        </p:nvSpPr>
        <p:spPr>
          <a:xfrm>
            <a:off x="9960468" y="2447343"/>
            <a:ext cx="1933082" cy="625124"/>
          </a:xfrm>
          <a:prstGeom prst="rect">
            <a:avLst/>
          </a:prstGeom>
          <a:solidFill>
            <a:schemeClr val="accent1">
              <a:lumMod val="20000"/>
              <a:lumOff val="80000"/>
            </a:schemeClr>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latin typeface="Exo Light" panose="02000303000000000000" pitchFamily="2" charset="0"/>
                <a:ea typeface="Roboto Condensed Light" panose="02000000000000000000" pitchFamily="2" charset="0"/>
              </a:rPr>
              <a:t>4-8 weeks</a:t>
            </a:r>
          </a:p>
        </p:txBody>
      </p:sp>
      <p:sp>
        <p:nvSpPr>
          <p:cNvPr id="44" name="Rectangle 33"/>
          <p:cNvSpPr/>
          <p:nvPr/>
        </p:nvSpPr>
        <p:spPr>
          <a:xfrm>
            <a:off x="9960468" y="3200400"/>
            <a:ext cx="1933082" cy="661065"/>
          </a:xfrm>
          <a:prstGeom prst="rect">
            <a:avLst/>
          </a:prstGeom>
          <a:solidFill>
            <a:schemeClr val="accent1">
              <a:lumMod val="20000"/>
              <a:lumOff val="80000"/>
            </a:schemeClr>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latin typeface="Exo Light" panose="02000303000000000000" pitchFamily="2" charset="0"/>
                <a:ea typeface="Roboto Condensed Light" panose="02000000000000000000" pitchFamily="2" charset="0"/>
              </a:rPr>
              <a:t>1-2 weeks</a:t>
            </a:r>
          </a:p>
        </p:txBody>
      </p:sp>
      <p:sp>
        <p:nvSpPr>
          <p:cNvPr id="45" name="Rectangle 33"/>
          <p:cNvSpPr/>
          <p:nvPr/>
        </p:nvSpPr>
        <p:spPr>
          <a:xfrm>
            <a:off x="9960468" y="4011359"/>
            <a:ext cx="1933081" cy="722639"/>
          </a:xfrm>
          <a:prstGeom prst="rect">
            <a:avLst/>
          </a:prstGeom>
          <a:solidFill>
            <a:schemeClr val="accent1">
              <a:lumMod val="20000"/>
              <a:lumOff val="80000"/>
            </a:schemeClr>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latin typeface="Exo Light" panose="02000303000000000000" pitchFamily="2" charset="0"/>
                <a:ea typeface="Roboto Condensed Light" panose="02000000000000000000" pitchFamily="2" charset="0"/>
              </a:rPr>
              <a:t>1-2 weeks</a:t>
            </a:r>
          </a:p>
        </p:txBody>
      </p:sp>
      <p:sp>
        <p:nvSpPr>
          <p:cNvPr id="47" name="Rectangle 33"/>
          <p:cNvSpPr/>
          <p:nvPr/>
        </p:nvSpPr>
        <p:spPr>
          <a:xfrm>
            <a:off x="9948544" y="4892285"/>
            <a:ext cx="1945005" cy="722639"/>
          </a:xfrm>
          <a:prstGeom prst="rect">
            <a:avLst/>
          </a:prstGeom>
          <a:solidFill>
            <a:schemeClr val="accent1">
              <a:lumMod val="20000"/>
              <a:lumOff val="80000"/>
            </a:schemeClr>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tx1">
                    <a:lumMod val="50000"/>
                  </a:schemeClr>
                </a:solidFill>
                <a:latin typeface="Exo Light" panose="02000303000000000000" pitchFamily="2" charset="0"/>
                <a:ea typeface="Roboto Condensed Light" panose="02000000000000000000" pitchFamily="2" charset="0"/>
              </a:rPr>
              <a:t>7-14 weeks</a:t>
            </a:r>
          </a:p>
        </p:txBody>
      </p:sp>
      <p:sp>
        <p:nvSpPr>
          <p:cNvPr id="50" name="TextBox 19"/>
          <p:cNvSpPr txBox="1"/>
          <p:nvPr/>
        </p:nvSpPr>
        <p:spPr>
          <a:xfrm>
            <a:off x="3287713" y="1173458"/>
            <a:ext cx="5120856" cy="338554"/>
          </a:xfrm>
          <a:prstGeom prst="rect">
            <a:avLst/>
          </a:prstGeom>
          <a:noFill/>
          <a:ln w="19050">
            <a:solidFill>
              <a:schemeClr val="accent6"/>
            </a:solidFill>
          </a:ln>
        </p:spPr>
        <p:txBody>
          <a:bodyPr wrap="square" rtlCol="0">
            <a:spAutoFit/>
          </a:bodyPr>
          <a:lstStyle/>
          <a:p>
            <a:pPr algn="ctr"/>
            <a:r>
              <a:rPr lang="en-US" sz="1600" dirty="0">
                <a:solidFill>
                  <a:schemeClr val="tx1">
                    <a:lumMod val="50000"/>
                  </a:schemeClr>
                </a:solidFill>
                <a:latin typeface="Exo DemiBold" panose="02000703000000000000" pitchFamily="2" charset="0"/>
              </a:rPr>
              <a:t>Time, Effort, and Value Using Blueprint</a:t>
            </a:r>
          </a:p>
        </p:txBody>
      </p:sp>
      <p:sp>
        <p:nvSpPr>
          <p:cNvPr id="51" name="TextBox 19"/>
          <p:cNvSpPr txBox="1"/>
          <p:nvPr/>
        </p:nvSpPr>
        <p:spPr>
          <a:xfrm>
            <a:off x="9980331" y="1176310"/>
            <a:ext cx="1913219" cy="338554"/>
          </a:xfrm>
          <a:prstGeom prst="rect">
            <a:avLst/>
          </a:prstGeom>
          <a:noFill/>
          <a:ln w="19050">
            <a:solidFill>
              <a:schemeClr val="accent6"/>
            </a:solidFill>
          </a:ln>
        </p:spPr>
        <p:txBody>
          <a:bodyPr wrap="square" rtlCol="0">
            <a:spAutoFit/>
          </a:bodyPr>
          <a:lstStyle/>
          <a:p>
            <a:pPr algn="ctr"/>
            <a:r>
              <a:rPr lang="en-US" sz="1600" dirty="0">
                <a:solidFill>
                  <a:schemeClr val="tx1">
                    <a:lumMod val="50000"/>
                  </a:schemeClr>
                </a:solidFill>
                <a:latin typeface="Exo DemiBold" panose="02000703000000000000" pitchFamily="2" charset="0"/>
              </a:rPr>
              <a:t>Without Blueprint</a:t>
            </a:r>
          </a:p>
        </p:txBody>
      </p:sp>
      <p:sp>
        <p:nvSpPr>
          <p:cNvPr id="52" name="TextBox 19"/>
          <p:cNvSpPr txBox="1"/>
          <p:nvPr/>
        </p:nvSpPr>
        <p:spPr>
          <a:xfrm>
            <a:off x="7388095" y="5010399"/>
            <a:ext cx="2392218" cy="369332"/>
          </a:xfrm>
          <a:prstGeom prst="rect">
            <a:avLst/>
          </a:prstGeom>
          <a:noFill/>
        </p:spPr>
        <p:txBody>
          <a:bodyPr wrap="square" rtlCol="0">
            <a:spAutoFit/>
          </a:bodyPr>
          <a:lstStyle/>
          <a:p>
            <a:r>
              <a:rPr lang="en-US" sz="1800" b="1" dirty="0">
                <a:solidFill>
                  <a:schemeClr val="tx1">
                    <a:lumMod val="50000"/>
                  </a:schemeClr>
                </a:solidFill>
                <a:latin typeface="Exo DemiBold" panose="02000703000000000000" pitchFamily="2" charset="0"/>
              </a:rPr>
              <a:t>Time &amp; Effort Saved:</a:t>
            </a:r>
          </a:p>
        </p:txBody>
      </p:sp>
      <p:sp>
        <p:nvSpPr>
          <p:cNvPr id="46" name="object 19">
            <a:extLst>
              <a:ext uri="{FF2B5EF4-FFF2-40B4-BE49-F238E27FC236}">
                <a16:creationId xmlns:a16="http://schemas.microsoft.com/office/drawing/2014/main" id="{F812B7BA-F2F8-4B77-A064-6867C1E2C962}"/>
              </a:ext>
            </a:extLst>
          </p:cNvPr>
          <p:cNvSpPr/>
          <p:nvPr/>
        </p:nvSpPr>
        <p:spPr>
          <a:xfrm rot="10800000" flipH="1">
            <a:off x="9759923" y="1631934"/>
            <a:ext cx="440817" cy="3109456"/>
          </a:xfrm>
          <a:custGeom>
            <a:avLst/>
            <a:gdLst/>
            <a:ahLst/>
            <a:cxnLst/>
            <a:rect l="l" t="t" r="r" b="b"/>
            <a:pathLst>
              <a:path h="7791450">
                <a:moveTo>
                  <a:pt x="0" y="0"/>
                </a:moveTo>
                <a:lnTo>
                  <a:pt x="0" y="7790956"/>
                </a:lnTo>
              </a:path>
            </a:pathLst>
          </a:custGeom>
          <a:ln w="3175">
            <a:solidFill>
              <a:srgbClr val="C9C9C9"/>
            </a:solidFill>
          </a:ln>
        </p:spPr>
        <p:txBody>
          <a:bodyPr wrap="square" lIns="0" tIns="0" rIns="0" bIns="0" rtlCol="0">
            <a:noAutofit/>
          </a:bodyPr>
          <a:lstStyle/>
          <a:p>
            <a:endParaRPr sz="662" dirty="0">
              <a:latin typeface="Roboto Condensed Light" panose="02000000000000000000" pitchFamily="2" charset="0"/>
            </a:endParaRPr>
          </a:p>
        </p:txBody>
      </p:sp>
      <p:sp>
        <p:nvSpPr>
          <p:cNvPr id="49" name="object 19">
            <a:extLst>
              <a:ext uri="{FF2B5EF4-FFF2-40B4-BE49-F238E27FC236}">
                <a16:creationId xmlns:a16="http://schemas.microsoft.com/office/drawing/2014/main" id="{E77B64D6-BF20-4366-A6D1-0896FC62EBCA}"/>
              </a:ext>
            </a:extLst>
          </p:cNvPr>
          <p:cNvSpPr/>
          <p:nvPr/>
        </p:nvSpPr>
        <p:spPr>
          <a:xfrm rot="16200000" flipH="1">
            <a:off x="4999290" y="713502"/>
            <a:ext cx="379861" cy="8700345"/>
          </a:xfrm>
          <a:custGeom>
            <a:avLst/>
            <a:gdLst/>
            <a:ahLst/>
            <a:cxnLst/>
            <a:rect l="l" t="t" r="r" b="b"/>
            <a:pathLst>
              <a:path h="7791450">
                <a:moveTo>
                  <a:pt x="0" y="0"/>
                </a:moveTo>
                <a:lnTo>
                  <a:pt x="0" y="7790956"/>
                </a:lnTo>
              </a:path>
            </a:pathLst>
          </a:custGeom>
          <a:ln w="3175">
            <a:solidFill>
              <a:srgbClr val="C9C9C9"/>
            </a:solidFill>
          </a:ln>
        </p:spPr>
        <p:txBody>
          <a:bodyPr wrap="square" lIns="0" tIns="0" rIns="0" bIns="0" rtlCol="0">
            <a:noAutofit/>
          </a:bodyPr>
          <a:lstStyle/>
          <a:p>
            <a:endParaRPr sz="662" dirty="0">
              <a:latin typeface="Roboto Condensed Light" panose="02000000000000000000" pitchFamily="2" charset="0"/>
            </a:endParaRPr>
          </a:p>
        </p:txBody>
      </p:sp>
      <p:sp>
        <p:nvSpPr>
          <p:cNvPr id="48" name="Rectangle 33">
            <a:extLst>
              <a:ext uri="{FF2B5EF4-FFF2-40B4-BE49-F238E27FC236}">
                <a16:creationId xmlns:a16="http://schemas.microsoft.com/office/drawing/2014/main" id="{EC139BAD-8C21-4C6A-A3E8-392A2CF746B7}"/>
              </a:ext>
            </a:extLst>
          </p:cNvPr>
          <p:cNvSpPr/>
          <p:nvPr/>
        </p:nvSpPr>
        <p:spPr>
          <a:xfrm>
            <a:off x="3287712" y="1622231"/>
            <a:ext cx="1045193" cy="701569"/>
          </a:xfrm>
          <a:prstGeom prst="rect">
            <a:avLst/>
          </a:prstGeom>
          <a:gradFill flip="none" rotWithShape="1">
            <a:gsLst>
              <a:gs pos="0">
                <a:schemeClr val="accent1"/>
              </a:gs>
              <a:gs pos="100000">
                <a:schemeClr val="accent1">
                  <a:lumMod val="60000"/>
                  <a:lumOff val="40000"/>
                </a:schemeClr>
              </a:gs>
            </a:gsLst>
            <a:lin ang="16200000" scaled="1"/>
            <a:tileRect/>
          </a:gradFill>
          <a:ln w="190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latin typeface="Exo Light" panose="02000303000000000000" pitchFamily="2" charset="0"/>
                <a:ea typeface="Roboto Condensed Light" panose="02000000000000000000" pitchFamily="2" charset="0"/>
              </a:rPr>
              <a:t>1-5 people</a:t>
            </a:r>
          </a:p>
        </p:txBody>
      </p:sp>
      <p:sp>
        <p:nvSpPr>
          <p:cNvPr id="53" name="Rectangle 33">
            <a:extLst>
              <a:ext uri="{FF2B5EF4-FFF2-40B4-BE49-F238E27FC236}">
                <a16:creationId xmlns:a16="http://schemas.microsoft.com/office/drawing/2014/main" id="{59B2E846-33D0-405B-9D2C-310EB92397D6}"/>
              </a:ext>
            </a:extLst>
          </p:cNvPr>
          <p:cNvSpPr/>
          <p:nvPr/>
        </p:nvSpPr>
        <p:spPr>
          <a:xfrm>
            <a:off x="3285277" y="3200401"/>
            <a:ext cx="1045193" cy="661064"/>
          </a:xfrm>
          <a:prstGeom prst="rect">
            <a:avLst/>
          </a:prstGeom>
          <a:gradFill flip="none" rotWithShape="1">
            <a:gsLst>
              <a:gs pos="0">
                <a:schemeClr val="accent1"/>
              </a:gs>
              <a:gs pos="100000">
                <a:schemeClr val="accent1">
                  <a:lumMod val="60000"/>
                  <a:lumOff val="40000"/>
                </a:schemeClr>
              </a:gs>
            </a:gsLst>
            <a:lin ang="16200000" scaled="1"/>
            <a:tileRect/>
          </a:gradFill>
          <a:ln w="190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latin typeface="Exo Light" panose="02000303000000000000" pitchFamily="2" charset="0"/>
                <a:ea typeface="Roboto Condensed Light" panose="02000000000000000000" pitchFamily="2" charset="0"/>
              </a:rPr>
              <a:t>1-2 people</a:t>
            </a:r>
          </a:p>
        </p:txBody>
      </p:sp>
      <p:sp>
        <p:nvSpPr>
          <p:cNvPr id="55" name="Rectangle 33">
            <a:extLst>
              <a:ext uri="{FF2B5EF4-FFF2-40B4-BE49-F238E27FC236}">
                <a16:creationId xmlns:a16="http://schemas.microsoft.com/office/drawing/2014/main" id="{2F44BD77-EB06-46E8-83F2-070606F16819}"/>
              </a:ext>
            </a:extLst>
          </p:cNvPr>
          <p:cNvSpPr/>
          <p:nvPr/>
        </p:nvSpPr>
        <p:spPr>
          <a:xfrm>
            <a:off x="3285276" y="4011359"/>
            <a:ext cx="1045193" cy="730033"/>
          </a:xfrm>
          <a:prstGeom prst="rect">
            <a:avLst/>
          </a:prstGeom>
          <a:gradFill flip="none" rotWithShape="1">
            <a:gsLst>
              <a:gs pos="0">
                <a:schemeClr val="accent1"/>
              </a:gs>
              <a:gs pos="100000">
                <a:schemeClr val="accent1">
                  <a:lumMod val="60000"/>
                  <a:lumOff val="40000"/>
                </a:schemeClr>
              </a:gs>
            </a:gsLst>
            <a:lin ang="16200000" scaled="1"/>
            <a:tileRect/>
          </a:gradFill>
          <a:ln w="190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latin typeface="Exo Light" panose="02000303000000000000" pitchFamily="2" charset="0"/>
                <a:ea typeface="Roboto Condensed Light" panose="02000000000000000000" pitchFamily="2" charset="0"/>
              </a:rPr>
              <a:t>1-2 people</a:t>
            </a:r>
          </a:p>
        </p:txBody>
      </p:sp>
      <p:sp>
        <p:nvSpPr>
          <p:cNvPr id="56" name="Rectangle 33">
            <a:extLst>
              <a:ext uri="{FF2B5EF4-FFF2-40B4-BE49-F238E27FC236}">
                <a16:creationId xmlns:a16="http://schemas.microsoft.com/office/drawing/2014/main" id="{6E50B1F8-D7BE-4606-9591-AC5D309B5613}"/>
              </a:ext>
            </a:extLst>
          </p:cNvPr>
          <p:cNvSpPr/>
          <p:nvPr/>
        </p:nvSpPr>
        <p:spPr>
          <a:xfrm>
            <a:off x="5761791" y="1617405"/>
            <a:ext cx="2646777" cy="686717"/>
          </a:xfrm>
          <a:prstGeom prst="rect">
            <a:avLst/>
          </a:prstGeom>
          <a:solidFill>
            <a:schemeClr val="bg2">
              <a:lumMod val="95000"/>
            </a:schemeClr>
          </a:solidFill>
          <a:ln w="190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schemeClr val="tx1"/>
                </a:solidFill>
                <a:latin typeface="Exo Light" panose="02000303000000000000" pitchFamily="2" charset="0"/>
                <a:ea typeface="Roboto Condensed Light" panose="02000000000000000000" pitchFamily="2" charset="0"/>
              </a:rPr>
              <a:t>Fluctuations in the assessment time is based on differences in organizational culture</a:t>
            </a:r>
            <a:r>
              <a:rPr lang="en-US" sz="1350" dirty="0">
                <a:solidFill>
                  <a:schemeClr val="tx1"/>
                </a:solidFill>
                <a:latin typeface="Exo Light" panose="02000303000000000000" pitchFamily="2" charset="0"/>
              </a:rPr>
              <a:t>.</a:t>
            </a:r>
          </a:p>
        </p:txBody>
      </p:sp>
      <p:sp>
        <p:nvSpPr>
          <p:cNvPr id="57" name="Rectangle 33">
            <a:extLst>
              <a:ext uri="{FF2B5EF4-FFF2-40B4-BE49-F238E27FC236}">
                <a16:creationId xmlns:a16="http://schemas.microsoft.com/office/drawing/2014/main" id="{7C751293-29DF-4F0E-AE21-8CD4A6E47711}"/>
              </a:ext>
            </a:extLst>
          </p:cNvPr>
          <p:cNvSpPr/>
          <p:nvPr/>
        </p:nvSpPr>
        <p:spPr>
          <a:xfrm>
            <a:off x="8679061" y="1614889"/>
            <a:ext cx="946627" cy="708914"/>
          </a:xfrm>
          <a:prstGeom prst="rect">
            <a:avLst/>
          </a:prstGeom>
          <a:gradFill flip="none" rotWithShape="1">
            <a:gsLst>
              <a:gs pos="0">
                <a:schemeClr val="accent1"/>
              </a:gs>
              <a:gs pos="100000">
                <a:schemeClr val="accent1">
                  <a:lumMod val="60000"/>
                  <a:lumOff val="40000"/>
                </a:schemeClr>
              </a:gs>
            </a:gsLst>
            <a:lin ang="16200000" scaled="1"/>
            <a:tileRect/>
          </a:gradFill>
          <a:ln w="190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Exo Light" panose="02000303000000000000" pitchFamily="2" charset="0"/>
                <a:ea typeface="Roboto Condensed Light" panose="02000000000000000000" pitchFamily="2" charset="0"/>
              </a:rPr>
              <a:t>Low Value</a:t>
            </a:r>
          </a:p>
        </p:txBody>
      </p:sp>
      <p:sp>
        <p:nvSpPr>
          <p:cNvPr id="58" name="Rectangle 33">
            <a:extLst>
              <a:ext uri="{FF2B5EF4-FFF2-40B4-BE49-F238E27FC236}">
                <a16:creationId xmlns:a16="http://schemas.microsoft.com/office/drawing/2014/main" id="{4FF4C8A4-B8A1-460F-9760-057F57D26028}"/>
              </a:ext>
            </a:extLst>
          </p:cNvPr>
          <p:cNvSpPr/>
          <p:nvPr/>
        </p:nvSpPr>
        <p:spPr>
          <a:xfrm>
            <a:off x="3285279" y="2438401"/>
            <a:ext cx="1045192" cy="629174"/>
          </a:xfrm>
          <a:prstGeom prst="rect">
            <a:avLst/>
          </a:prstGeom>
          <a:gradFill flip="none" rotWithShape="1">
            <a:gsLst>
              <a:gs pos="0">
                <a:schemeClr val="accent1"/>
              </a:gs>
              <a:gs pos="100000">
                <a:schemeClr val="accent1">
                  <a:lumMod val="60000"/>
                  <a:lumOff val="40000"/>
                </a:schemeClr>
              </a:gs>
            </a:gsLst>
            <a:lin ang="16200000" scaled="1"/>
            <a:tileRect/>
          </a:gradFill>
          <a:ln w="190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latin typeface="Exo Light" panose="02000303000000000000" pitchFamily="2" charset="0"/>
                <a:ea typeface="Roboto Condensed Light" panose="02000000000000000000" pitchFamily="2" charset="0"/>
              </a:rPr>
              <a:t>1-5 people</a:t>
            </a:r>
          </a:p>
        </p:txBody>
      </p:sp>
      <p:sp>
        <p:nvSpPr>
          <p:cNvPr id="59" name="Rectangle 33">
            <a:extLst>
              <a:ext uri="{FF2B5EF4-FFF2-40B4-BE49-F238E27FC236}">
                <a16:creationId xmlns:a16="http://schemas.microsoft.com/office/drawing/2014/main" id="{D70CC20D-44E2-4893-B1EA-B5D44337774D}"/>
              </a:ext>
            </a:extLst>
          </p:cNvPr>
          <p:cNvSpPr/>
          <p:nvPr/>
        </p:nvSpPr>
        <p:spPr>
          <a:xfrm>
            <a:off x="5785261" y="2440871"/>
            <a:ext cx="2623308" cy="629173"/>
          </a:xfrm>
          <a:prstGeom prst="rect">
            <a:avLst/>
          </a:prstGeom>
          <a:solidFill>
            <a:schemeClr val="bg2">
              <a:lumMod val="95000"/>
            </a:schemeClr>
          </a:solidFill>
          <a:ln w="190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schemeClr val="tx1"/>
                </a:solidFill>
                <a:latin typeface="Exo Light" panose="02000303000000000000" pitchFamily="2" charset="0"/>
                <a:ea typeface="Roboto Condensed Light" panose="02000000000000000000" pitchFamily="2" charset="0"/>
              </a:rPr>
              <a:t>Create multiple 3- to 4-hour meetings to work through the environment analysis.</a:t>
            </a:r>
          </a:p>
        </p:txBody>
      </p:sp>
      <p:sp>
        <p:nvSpPr>
          <p:cNvPr id="60" name="Rectangle 33">
            <a:extLst>
              <a:ext uri="{FF2B5EF4-FFF2-40B4-BE49-F238E27FC236}">
                <a16:creationId xmlns:a16="http://schemas.microsoft.com/office/drawing/2014/main" id="{5C8B99C5-C88B-465D-9936-2463C0C19FC2}"/>
              </a:ext>
            </a:extLst>
          </p:cNvPr>
          <p:cNvSpPr/>
          <p:nvPr/>
        </p:nvSpPr>
        <p:spPr>
          <a:xfrm>
            <a:off x="8679765" y="2443294"/>
            <a:ext cx="946627" cy="629173"/>
          </a:xfrm>
          <a:prstGeom prst="rect">
            <a:avLst/>
          </a:prstGeom>
          <a:gradFill flip="none" rotWithShape="1">
            <a:gsLst>
              <a:gs pos="0">
                <a:schemeClr val="accent1"/>
              </a:gs>
              <a:gs pos="100000">
                <a:schemeClr val="accent1">
                  <a:lumMod val="60000"/>
                  <a:lumOff val="40000"/>
                </a:schemeClr>
              </a:gs>
            </a:gsLst>
            <a:lin ang="16200000" scaled="1"/>
            <a:tileRect/>
          </a:gradFill>
          <a:ln w="190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Exo Light" panose="02000303000000000000" pitchFamily="2" charset="0"/>
                <a:ea typeface="Roboto Condensed Light" panose="02000000000000000000" pitchFamily="2" charset="0"/>
              </a:rPr>
              <a:t>High Value</a:t>
            </a:r>
          </a:p>
        </p:txBody>
      </p:sp>
      <p:sp>
        <p:nvSpPr>
          <p:cNvPr id="61" name="Rectangle 60">
            <a:extLst>
              <a:ext uri="{FF2B5EF4-FFF2-40B4-BE49-F238E27FC236}">
                <a16:creationId xmlns:a16="http://schemas.microsoft.com/office/drawing/2014/main" id="{304E0970-8EB7-41BB-9F03-F30F48F6F5E2}"/>
              </a:ext>
            </a:extLst>
          </p:cNvPr>
          <p:cNvSpPr/>
          <p:nvPr/>
        </p:nvSpPr>
        <p:spPr>
          <a:xfrm>
            <a:off x="5761792" y="3200400"/>
            <a:ext cx="2646777" cy="661065"/>
          </a:xfrm>
          <a:prstGeom prst="rect">
            <a:avLst/>
          </a:prstGeom>
          <a:solidFill>
            <a:schemeClr val="bg2">
              <a:lumMod val="95000"/>
            </a:schemeClr>
          </a:solidFill>
          <a:ln w="190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schemeClr val="tx1"/>
                </a:solidFill>
                <a:latin typeface="Exo Light" panose="02000303000000000000" pitchFamily="2" charset="0"/>
                <a:ea typeface="Roboto Condensed Light" panose="02000000000000000000" pitchFamily="2" charset="0"/>
              </a:rPr>
              <a:t>1-10 hours of security management’s time to map the security services.</a:t>
            </a:r>
            <a:endParaRPr lang="en-US" sz="1350" dirty="0">
              <a:latin typeface="Exo Light" panose="02000303000000000000" pitchFamily="2" charset="0"/>
              <a:ea typeface="Roboto Condensed Light" panose="02000000000000000000" pitchFamily="2" charset="0"/>
            </a:endParaRPr>
          </a:p>
        </p:txBody>
      </p:sp>
      <p:sp>
        <p:nvSpPr>
          <p:cNvPr id="62" name="Rectangle 33">
            <a:extLst>
              <a:ext uri="{FF2B5EF4-FFF2-40B4-BE49-F238E27FC236}">
                <a16:creationId xmlns:a16="http://schemas.microsoft.com/office/drawing/2014/main" id="{7B75C65C-66EE-4D63-98FB-FD3AFC72B2A6}"/>
              </a:ext>
            </a:extLst>
          </p:cNvPr>
          <p:cNvSpPr/>
          <p:nvPr/>
        </p:nvSpPr>
        <p:spPr>
          <a:xfrm>
            <a:off x="8679765" y="3200401"/>
            <a:ext cx="946627" cy="661064"/>
          </a:xfrm>
          <a:prstGeom prst="rect">
            <a:avLst/>
          </a:prstGeom>
          <a:gradFill flip="none" rotWithShape="1">
            <a:gsLst>
              <a:gs pos="0">
                <a:schemeClr val="accent1"/>
              </a:gs>
              <a:gs pos="100000">
                <a:schemeClr val="accent1">
                  <a:lumMod val="60000"/>
                  <a:lumOff val="40000"/>
                </a:schemeClr>
              </a:gs>
            </a:gsLst>
            <a:lin ang="16200000" scaled="1"/>
            <a:tileRect/>
          </a:gradFill>
          <a:ln w="190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Exo Light" panose="02000303000000000000" pitchFamily="2" charset="0"/>
                <a:ea typeface="Roboto Condensed Light" panose="02000000000000000000" pitchFamily="2" charset="0"/>
              </a:rPr>
              <a:t>High Value</a:t>
            </a:r>
          </a:p>
        </p:txBody>
      </p:sp>
      <p:sp>
        <p:nvSpPr>
          <p:cNvPr id="63" name="Rectangle 33">
            <a:extLst>
              <a:ext uri="{FF2B5EF4-FFF2-40B4-BE49-F238E27FC236}">
                <a16:creationId xmlns:a16="http://schemas.microsoft.com/office/drawing/2014/main" id="{A63C2117-6CB6-487D-B1FB-C87FF4869203}"/>
              </a:ext>
            </a:extLst>
          </p:cNvPr>
          <p:cNvSpPr/>
          <p:nvPr/>
        </p:nvSpPr>
        <p:spPr>
          <a:xfrm>
            <a:off x="8679060" y="4016884"/>
            <a:ext cx="947331" cy="717154"/>
          </a:xfrm>
          <a:prstGeom prst="rect">
            <a:avLst/>
          </a:prstGeom>
          <a:gradFill flip="none" rotWithShape="1">
            <a:gsLst>
              <a:gs pos="0">
                <a:schemeClr val="accent1"/>
              </a:gs>
              <a:gs pos="100000">
                <a:schemeClr val="accent1">
                  <a:lumMod val="60000"/>
                  <a:lumOff val="40000"/>
                </a:schemeClr>
              </a:gs>
            </a:gsLst>
            <a:lin ang="16200000" scaled="1"/>
            <a:tileRect/>
          </a:gradFill>
          <a:ln w="190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Exo Light" panose="02000303000000000000" pitchFamily="2" charset="0"/>
                <a:ea typeface="Roboto Condensed Light" panose="02000000000000000000" pitchFamily="2" charset="0"/>
              </a:rPr>
              <a:t>Medium Value</a:t>
            </a:r>
          </a:p>
        </p:txBody>
      </p:sp>
      <p:sp>
        <p:nvSpPr>
          <p:cNvPr id="64" name="Rectangle 33">
            <a:extLst>
              <a:ext uri="{FF2B5EF4-FFF2-40B4-BE49-F238E27FC236}">
                <a16:creationId xmlns:a16="http://schemas.microsoft.com/office/drawing/2014/main" id="{48369989-FEC3-4254-B05B-20B3274E715B}"/>
              </a:ext>
            </a:extLst>
          </p:cNvPr>
          <p:cNvSpPr/>
          <p:nvPr/>
        </p:nvSpPr>
        <p:spPr>
          <a:xfrm>
            <a:off x="4684145" y="1631935"/>
            <a:ext cx="908360" cy="672187"/>
          </a:xfrm>
          <a:prstGeom prst="rect">
            <a:avLst/>
          </a:prstGeom>
          <a:gradFill flip="none" rotWithShape="1">
            <a:gsLst>
              <a:gs pos="0">
                <a:schemeClr val="accent1"/>
              </a:gs>
              <a:gs pos="100000">
                <a:schemeClr val="accent1">
                  <a:lumMod val="60000"/>
                  <a:lumOff val="40000"/>
                </a:schemeClr>
              </a:gs>
            </a:gsLst>
            <a:lin ang="16200000" scaled="1"/>
            <a:tileRect/>
          </a:gradFill>
          <a:ln w="190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Exo Light" panose="02000303000000000000" pitchFamily="2" charset="0"/>
                <a:ea typeface="Roboto Condensed Light" panose="02000000000000000000" pitchFamily="2" charset="0"/>
              </a:rPr>
              <a:t>0.5-2 days</a:t>
            </a:r>
          </a:p>
        </p:txBody>
      </p:sp>
      <p:sp>
        <p:nvSpPr>
          <p:cNvPr id="65" name="Rectangle 33">
            <a:extLst>
              <a:ext uri="{FF2B5EF4-FFF2-40B4-BE49-F238E27FC236}">
                <a16:creationId xmlns:a16="http://schemas.microsoft.com/office/drawing/2014/main" id="{D8478F81-2ABF-49CD-B030-894A8294EC41}"/>
              </a:ext>
            </a:extLst>
          </p:cNvPr>
          <p:cNvSpPr/>
          <p:nvPr/>
        </p:nvSpPr>
        <p:spPr>
          <a:xfrm>
            <a:off x="4685538" y="3208762"/>
            <a:ext cx="908360" cy="652703"/>
          </a:xfrm>
          <a:prstGeom prst="rect">
            <a:avLst/>
          </a:prstGeom>
          <a:gradFill flip="none" rotWithShape="1">
            <a:gsLst>
              <a:gs pos="0">
                <a:schemeClr val="accent1"/>
              </a:gs>
              <a:gs pos="100000">
                <a:schemeClr val="accent1">
                  <a:lumMod val="60000"/>
                  <a:lumOff val="40000"/>
                </a:schemeClr>
              </a:gs>
            </a:gsLst>
            <a:lin ang="16200000" scaled="1"/>
            <a:tileRect/>
          </a:gradFill>
          <a:ln w="190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Exo Light" panose="02000303000000000000" pitchFamily="2" charset="0"/>
                <a:ea typeface="Roboto Condensed Light" panose="02000000000000000000" pitchFamily="2" charset="0"/>
              </a:rPr>
              <a:t>1-2 days</a:t>
            </a:r>
          </a:p>
        </p:txBody>
      </p:sp>
      <p:sp>
        <p:nvSpPr>
          <p:cNvPr id="66" name="Rectangle 33">
            <a:extLst>
              <a:ext uri="{FF2B5EF4-FFF2-40B4-BE49-F238E27FC236}">
                <a16:creationId xmlns:a16="http://schemas.microsoft.com/office/drawing/2014/main" id="{7B6A9B57-6688-48B7-B385-58FEA078B707}"/>
              </a:ext>
            </a:extLst>
          </p:cNvPr>
          <p:cNvSpPr/>
          <p:nvPr/>
        </p:nvSpPr>
        <p:spPr>
          <a:xfrm>
            <a:off x="4685537" y="4016885"/>
            <a:ext cx="908360" cy="724508"/>
          </a:xfrm>
          <a:prstGeom prst="rect">
            <a:avLst/>
          </a:prstGeom>
          <a:gradFill flip="none" rotWithShape="1">
            <a:gsLst>
              <a:gs pos="0">
                <a:schemeClr val="accent1"/>
              </a:gs>
              <a:gs pos="100000">
                <a:schemeClr val="accent1">
                  <a:lumMod val="60000"/>
                  <a:lumOff val="40000"/>
                </a:schemeClr>
              </a:gs>
            </a:gsLst>
            <a:lin ang="16200000" scaled="1"/>
            <a:tileRect/>
          </a:gradFill>
          <a:ln w="190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Exo Light" panose="02000303000000000000" pitchFamily="2" charset="0"/>
                <a:ea typeface="Roboto Condensed Light" panose="02000000000000000000" pitchFamily="2" charset="0"/>
              </a:rPr>
              <a:t>1-2 days</a:t>
            </a:r>
          </a:p>
        </p:txBody>
      </p:sp>
      <p:sp>
        <p:nvSpPr>
          <p:cNvPr id="67" name="Rectangle 33">
            <a:extLst>
              <a:ext uri="{FF2B5EF4-FFF2-40B4-BE49-F238E27FC236}">
                <a16:creationId xmlns:a16="http://schemas.microsoft.com/office/drawing/2014/main" id="{D42DA944-6DC8-43C1-A1C2-C68D52FD4EA9}"/>
              </a:ext>
            </a:extLst>
          </p:cNvPr>
          <p:cNvSpPr/>
          <p:nvPr/>
        </p:nvSpPr>
        <p:spPr>
          <a:xfrm>
            <a:off x="4686933" y="2447343"/>
            <a:ext cx="905572" cy="622701"/>
          </a:xfrm>
          <a:prstGeom prst="rect">
            <a:avLst/>
          </a:prstGeom>
          <a:gradFill flip="none" rotWithShape="1">
            <a:gsLst>
              <a:gs pos="0">
                <a:schemeClr val="accent1"/>
              </a:gs>
              <a:gs pos="100000">
                <a:schemeClr val="accent1">
                  <a:lumMod val="60000"/>
                  <a:lumOff val="40000"/>
                </a:schemeClr>
              </a:gs>
            </a:gsLst>
            <a:lin ang="16200000" scaled="1"/>
            <a:tileRect/>
          </a:gradFill>
          <a:ln w="190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Exo Light" panose="02000303000000000000" pitchFamily="2" charset="0"/>
                <a:ea typeface="Roboto Condensed Light" panose="02000000000000000000" pitchFamily="2" charset="0"/>
              </a:rPr>
              <a:t>2-3 days</a:t>
            </a:r>
          </a:p>
        </p:txBody>
      </p:sp>
      <p:grpSp>
        <p:nvGrpSpPr>
          <p:cNvPr id="79" name="Group 78">
            <a:extLst>
              <a:ext uri="{FF2B5EF4-FFF2-40B4-BE49-F238E27FC236}">
                <a16:creationId xmlns:a16="http://schemas.microsoft.com/office/drawing/2014/main" id="{CF667428-6011-49FE-AC09-C267C9F3E2AB}"/>
              </a:ext>
            </a:extLst>
          </p:cNvPr>
          <p:cNvGrpSpPr/>
          <p:nvPr/>
        </p:nvGrpSpPr>
        <p:grpSpPr>
          <a:xfrm>
            <a:off x="370802" y="5296801"/>
            <a:ext cx="5653495" cy="1384596"/>
            <a:chOff x="1045993" y="5243112"/>
            <a:chExt cx="5298680" cy="1663678"/>
          </a:xfrm>
        </p:grpSpPr>
        <p:sp>
          <p:nvSpPr>
            <p:cNvPr id="80" name="Rectangle 79">
              <a:extLst>
                <a:ext uri="{FF2B5EF4-FFF2-40B4-BE49-F238E27FC236}">
                  <a16:creationId xmlns:a16="http://schemas.microsoft.com/office/drawing/2014/main" id="{536D1DB6-8708-4682-95A4-98A2B6F04F23}"/>
                </a:ext>
              </a:extLst>
            </p:cNvPr>
            <p:cNvSpPr/>
            <p:nvPr/>
          </p:nvSpPr>
          <p:spPr>
            <a:xfrm>
              <a:off x="1045994" y="5243112"/>
              <a:ext cx="2263455" cy="443775"/>
            </a:xfrm>
            <a:prstGeom prst="rect">
              <a:avLst/>
            </a:prstGeom>
          </p:spPr>
          <p:txBody>
            <a:bodyPr wrap="square">
              <a:spAutoFit/>
            </a:bodyPr>
            <a:lstStyle/>
            <a:p>
              <a:r>
                <a:rPr lang="en-CA" sz="1800" b="1" dirty="0">
                  <a:solidFill>
                    <a:schemeClr val="tx1">
                      <a:lumMod val="50000"/>
                    </a:schemeClr>
                  </a:solidFill>
                  <a:latin typeface="Exo DemiBold" panose="02000703000000000000" pitchFamily="2" charset="0"/>
                </a:rPr>
                <a:t>Iterative benefit</a:t>
              </a:r>
              <a:endParaRPr lang="en-CA" sz="1800" dirty="0">
                <a:solidFill>
                  <a:schemeClr val="tx1">
                    <a:lumMod val="50000"/>
                  </a:schemeClr>
                </a:solidFill>
                <a:latin typeface="Exo DemiBold" panose="02000703000000000000" pitchFamily="2" charset="0"/>
              </a:endParaRPr>
            </a:p>
          </p:txBody>
        </p:sp>
        <p:sp>
          <p:nvSpPr>
            <p:cNvPr id="81" name="Rectangle 80">
              <a:extLst>
                <a:ext uri="{FF2B5EF4-FFF2-40B4-BE49-F238E27FC236}">
                  <a16:creationId xmlns:a16="http://schemas.microsoft.com/office/drawing/2014/main" id="{FF4E60B4-4963-42EA-BA42-688C55421ADE}"/>
                </a:ext>
              </a:extLst>
            </p:cNvPr>
            <p:cNvSpPr/>
            <p:nvPr/>
          </p:nvSpPr>
          <p:spPr>
            <a:xfrm>
              <a:off x="1045993" y="5612445"/>
              <a:ext cx="5298680" cy="1294345"/>
            </a:xfrm>
            <a:prstGeom prst="rect">
              <a:avLst/>
            </a:prstGeom>
          </p:spPr>
          <p:txBody>
            <a:bodyPr wrap="square">
              <a:spAutoFit/>
            </a:bodyPr>
            <a:lstStyle/>
            <a:p>
              <a:r>
                <a:rPr lang="en-CA" sz="1600" dirty="0">
                  <a:latin typeface="Roboto Condensed Light" panose="02000000000000000000" pitchFamily="2" charset="0"/>
                  <a:ea typeface="Roboto Condensed Light" panose="02000000000000000000" pitchFamily="2" charset="0"/>
                </a:rPr>
                <a:t>Over time, experience incremental value from knowing the components of your architecture. Through continual updates, your architecture will evolve but with less associated effort and time and fewer costs.</a:t>
              </a:r>
            </a:p>
            <a:p>
              <a:endParaRPr lang="en-CA" sz="1600" dirty="0"/>
            </a:p>
          </p:txBody>
        </p:sp>
      </p:grpSp>
      <p:grpSp>
        <p:nvGrpSpPr>
          <p:cNvPr id="82" name="Group 81">
            <a:extLst>
              <a:ext uri="{FF2B5EF4-FFF2-40B4-BE49-F238E27FC236}">
                <a16:creationId xmlns:a16="http://schemas.microsoft.com/office/drawing/2014/main" id="{78432661-D2D2-4191-833E-9A16CDEF6752}"/>
              </a:ext>
            </a:extLst>
          </p:cNvPr>
          <p:cNvGrpSpPr/>
          <p:nvPr/>
        </p:nvGrpSpPr>
        <p:grpSpPr>
          <a:xfrm>
            <a:off x="6288283" y="5744891"/>
            <a:ext cx="1678274" cy="635000"/>
            <a:chOff x="9822956" y="4183209"/>
            <a:chExt cx="1678274" cy="635000"/>
          </a:xfrm>
        </p:grpSpPr>
        <p:pic>
          <p:nvPicPr>
            <p:cNvPr id="83" name="Picture 82">
              <a:extLst>
                <a:ext uri="{FF2B5EF4-FFF2-40B4-BE49-F238E27FC236}">
                  <a16:creationId xmlns:a16="http://schemas.microsoft.com/office/drawing/2014/main" id="{23A56E03-C2B4-48F4-9E55-8AD519388FD3}"/>
                </a:ext>
              </a:extLst>
            </p:cNvPr>
            <p:cNvPicPr>
              <a:picLocks noChangeAspect="1"/>
            </p:cNvPicPr>
            <p:nvPr/>
          </p:nvPicPr>
          <p:blipFill>
            <a:blip r:embed="rId3"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9822956" y="4183209"/>
              <a:ext cx="635000" cy="635000"/>
            </a:xfrm>
            <a:prstGeom prst="rect">
              <a:avLst/>
            </a:prstGeom>
          </p:spPr>
        </p:pic>
        <p:sp>
          <p:nvSpPr>
            <p:cNvPr id="84" name="TextBox 83">
              <a:extLst>
                <a:ext uri="{FF2B5EF4-FFF2-40B4-BE49-F238E27FC236}">
                  <a16:creationId xmlns:a16="http://schemas.microsoft.com/office/drawing/2014/main" id="{26680023-07C7-4BF5-A5E2-41D76081315E}"/>
                </a:ext>
              </a:extLst>
            </p:cNvPr>
            <p:cNvSpPr txBox="1"/>
            <p:nvPr/>
          </p:nvSpPr>
          <p:spPr>
            <a:xfrm>
              <a:off x="10378122" y="4406594"/>
              <a:ext cx="1123108" cy="292540"/>
            </a:xfrm>
            <a:prstGeom prst="rect">
              <a:avLst/>
            </a:prstGeom>
          </p:spPr>
          <p:txBody>
            <a:bodyPr wrap="square" lIns="0" tIns="0" rIns="0" bIns="0" numCol="1" spcCol="360000" rtlCol="0">
              <a:noAutofit/>
            </a:bodyPr>
            <a:lstStyle/>
            <a:p>
              <a:pPr algn="l">
                <a:lnSpc>
                  <a:spcPct val="110000"/>
                </a:lnSpc>
                <a:tabLst/>
              </a:pPr>
              <a:r>
                <a:rPr lang="en-CA" sz="1400" dirty="0">
                  <a:solidFill>
                    <a:schemeClr val="tx1">
                      <a:lumMod val="50000"/>
                    </a:schemeClr>
                  </a:solidFill>
                  <a:latin typeface="Montserrat SemiBold" panose="00000700000000000000" pitchFamily="2" charset="0"/>
                  <a:ea typeface="Roboto Condensed Light" panose="02000000000000000000" pitchFamily="2" charset="0"/>
                </a:rPr>
                <a:t>Discovery</a:t>
              </a:r>
            </a:p>
          </p:txBody>
        </p:sp>
      </p:grpSp>
      <p:grpSp>
        <p:nvGrpSpPr>
          <p:cNvPr id="85" name="Group 84">
            <a:extLst>
              <a:ext uri="{FF2B5EF4-FFF2-40B4-BE49-F238E27FC236}">
                <a16:creationId xmlns:a16="http://schemas.microsoft.com/office/drawing/2014/main" id="{AFF95833-4E84-4682-BCF4-7CD63DDE55A8}"/>
              </a:ext>
            </a:extLst>
          </p:cNvPr>
          <p:cNvGrpSpPr/>
          <p:nvPr/>
        </p:nvGrpSpPr>
        <p:grpSpPr>
          <a:xfrm>
            <a:off x="8230394" y="5744891"/>
            <a:ext cx="1835345" cy="635000"/>
            <a:chOff x="9693376" y="5753589"/>
            <a:chExt cx="1835345" cy="635000"/>
          </a:xfrm>
        </p:grpSpPr>
        <p:pic>
          <p:nvPicPr>
            <p:cNvPr id="86" name="Picture 85">
              <a:extLst>
                <a:ext uri="{FF2B5EF4-FFF2-40B4-BE49-F238E27FC236}">
                  <a16:creationId xmlns:a16="http://schemas.microsoft.com/office/drawing/2014/main" id="{93D15FC9-7EBD-40F4-8170-AFD2EE208230}"/>
                </a:ext>
              </a:extLst>
            </p:cNvPr>
            <p:cNvPicPr>
              <a:picLocks noChangeAspect="1"/>
            </p:cNvPicPr>
            <p:nvPr/>
          </p:nvPicPr>
          <p:blipFill>
            <a:blip r:embed="rId4"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9693376" y="5753589"/>
              <a:ext cx="684746" cy="635000"/>
            </a:xfrm>
            <a:prstGeom prst="rect">
              <a:avLst/>
            </a:prstGeom>
          </p:spPr>
        </p:pic>
        <p:sp>
          <p:nvSpPr>
            <p:cNvPr id="87" name="TextBox 86">
              <a:extLst>
                <a:ext uri="{FF2B5EF4-FFF2-40B4-BE49-F238E27FC236}">
                  <a16:creationId xmlns:a16="http://schemas.microsoft.com/office/drawing/2014/main" id="{37145DB5-C2D4-4552-B0D4-26CA241A9504}"/>
                </a:ext>
              </a:extLst>
            </p:cNvPr>
            <p:cNvSpPr txBox="1"/>
            <p:nvPr/>
          </p:nvSpPr>
          <p:spPr>
            <a:xfrm>
              <a:off x="10378122" y="5976974"/>
              <a:ext cx="1150599" cy="256858"/>
            </a:xfrm>
            <a:prstGeom prst="rect">
              <a:avLst/>
            </a:prstGeom>
          </p:spPr>
          <p:txBody>
            <a:bodyPr wrap="square" lIns="0" tIns="0" rIns="0" bIns="0" numCol="1" spcCol="360000" rtlCol="0">
              <a:noAutofit/>
            </a:bodyPr>
            <a:lstStyle/>
            <a:p>
              <a:pPr algn="l">
                <a:lnSpc>
                  <a:spcPct val="110000"/>
                </a:lnSpc>
                <a:tabLst/>
              </a:pPr>
              <a:r>
                <a:rPr lang="en-CA" sz="1400" dirty="0">
                  <a:solidFill>
                    <a:schemeClr val="tx1">
                      <a:lumMod val="50000"/>
                    </a:schemeClr>
                  </a:solidFill>
                  <a:latin typeface="Montserrat SemiBold" panose="00000700000000000000" pitchFamily="2" charset="0"/>
                  <a:ea typeface="Roboto Condensed Light" panose="02000000000000000000" pitchFamily="2" charset="0"/>
                </a:rPr>
                <a:t>Assessment</a:t>
              </a:r>
            </a:p>
          </p:txBody>
        </p:sp>
      </p:grpSp>
      <p:sp>
        <p:nvSpPr>
          <p:cNvPr id="88" name="TextBox 87">
            <a:extLst>
              <a:ext uri="{FF2B5EF4-FFF2-40B4-BE49-F238E27FC236}">
                <a16:creationId xmlns:a16="http://schemas.microsoft.com/office/drawing/2014/main" id="{CB123A05-EAEE-48CC-A0E0-DB31EA27F32B}"/>
              </a:ext>
            </a:extLst>
          </p:cNvPr>
          <p:cNvSpPr txBox="1"/>
          <p:nvPr/>
        </p:nvSpPr>
        <p:spPr>
          <a:xfrm>
            <a:off x="7761030" y="5920875"/>
            <a:ext cx="469364" cy="508515"/>
          </a:xfrm>
          <a:prstGeom prst="rect">
            <a:avLst/>
          </a:prstGeom>
        </p:spPr>
        <p:txBody>
          <a:bodyPr wrap="square" lIns="0" tIns="0" rIns="0" bIns="0" numCol="1" spcCol="360000" rtlCol="0">
            <a:noAutofit/>
          </a:bodyPr>
          <a:lstStyle/>
          <a:p>
            <a:pPr algn="ctr">
              <a:lnSpc>
                <a:spcPct val="110000"/>
              </a:lnSpc>
              <a:tabLst/>
            </a:pPr>
            <a:r>
              <a:rPr lang="en-CA" sz="2200" dirty="0">
                <a:solidFill>
                  <a:schemeClr val="accent1"/>
                </a:solidFill>
                <a:latin typeface="Exo demibold" panose="02000703000000000000" pitchFamily="2" charset="0"/>
                <a:ea typeface="Roboto Condensed Light" panose="02000000000000000000" pitchFamily="2" charset="0"/>
              </a:rPr>
              <a:t>&amp;</a:t>
            </a:r>
          </a:p>
        </p:txBody>
      </p:sp>
    </p:spTree>
    <p:extLst>
      <p:ext uri="{BB962C8B-B14F-4D97-AF65-F5344CB8AC3E}">
        <p14:creationId xmlns:p14="http://schemas.microsoft.com/office/powerpoint/2010/main" val="2011948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6BB3CB-E573-174B-83BB-8EEF9C3E5BF1}"/>
              </a:ext>
            </a:extLst>
          </p:cNvPr>
          <p:cNvSpPr/>
          <p:nvPr/>
        </p:nvSpPr>
        <p:spPr>
          <a:xfrm>
            <a:off x="-39399" y="0"/>
            <a:ext cx="426085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1E5E92"/>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E26898AF-7A03-F140-B7B4-6BF59FD40A8E}"/>
              </a:ext>
            </a:extLst>
          </p:cNvPr>
          <p:cNvSpPr>
            <a:spLocks noGrp="1"/>
          </p:cNvSpPr>
          <p:nvPr>
            <p:ph type="body" sz="quarter" idx="11"/>
          </p:nvPr>
        </p:nvSpPr>
        <p:spPr>
          <a:xfrm>
            <a:off x="4938040" y="1304342"/>
            <a:ext cx="5686987" cy="456696"/>
          </a:xfrm>
        </p:spPr>
        <p:txBody>
          <a:bodyPr/>
          <a:lstStyle/>
          <a:p>
            <a:pPr lvl="0">
              <a:lnSpc>
                <a:spcPct val="100000"/>
              </a:lnSpc>
            </a:pPr>
            <a:r>
              <a:rPr lang="en-US" sz="1400" dirty="0">
                <a:solidFill>
                  <a:srgbClr val="717171"/>
                </a:solidFill>
                <a:latin typeface="Montserrat" pitchFamily="2" charset="77"/>
              </a:rPr>
              <a:t>Each step of this blueprint is accompanied by supporting deliverables to help you accomplish your goals:</a:t>
            </a:r>
          </a:p>
          <a:p>
            <a:endParaRPr lang="en-US" sz="1800" dirty="0">
              <a:solidFill>
                <a:srgbClr val="F17A26"/>
              </a:solidFill>
            </a:endParaRPr>
          </a:p>
        </p:txBody>
      </p:sp>
      <p:sp>
        <p:nvSpPr>
          <p:cNvPr id="4" name="Title 3">
            <a:extLst>
              <a:ext uri="{FF2B5EF4-FFF2-40B4-BE49-F238E27FC236}">
                <a16:creationId xmlns:a16="http://schemas.microsoft.com/office/drawing/2014/main" id="{58FD480F-D98C-5C4A-9642-E63AD86D3330}"/>
              </a:ext>
            </a:extLst>
          </p:cNvPr>
          <p:cNvSpPr>
            <a:spLocks noGrp="1"/>
          </p:cNvSpPr>
          <p:nvPr>
            <p:ph type="title"/>
          </p:nvPr>
        </p:nvSpPr>
        <p:spPr>
          <a:xfrm>
            <a:off x="4918058" y="185605"/>
            <a:ext cx="4967041" cy="1130188"/>
          </a:xfrm>
        </p:spPr>
        <p:txBody>
          <a:bodyPr/>
          <a:lstStyle/>
          <a:p>
            <a:r>
              <a:rPr lang="en-CA" dirty="0"/>
              <a:t>Blueprint deliverables</a:t>
            </a:r>
            <a:endParaRPr lang="en-US" dirty="0"/>
          </a:p>
        </p:txBody>
      </p:sp>
      <p:sp>
        <p:nvSpPr>
          <p:cNvPr id="10" name="Text Placeholder 6">
            <a:extLst>
              <a:ext uri="{FF2B5EF4-FFF2-40B4-BE49-F238E27FC236}">
                <a16:creationId xmlns:a16="http://schemas.microsoft.com/office/drawing/2014/main" id="{082B9CCD-7DA0-4B2D-BFEC-F2E76798C491}"/>
              </a:ext>
            </a:extLst>
          </p:cNvPr>
          <p:cNvSpPr txBox="1">
            <a:spLocks/>
          </p:cNvSpPr>
          <p:nvPr/>
        </p:nvSpPr>
        <p:spPr>
          <a:xfrm>
            <a:off x="291038" y="398543"/>
            <a:ext cx="2719621" cy="45663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rPr>
              <a:t>Key deliverable</a:t>
            </a:r>
            <a:r>
              <a:rPr lang="en-US" dirty="0">
                <a:solidFill>
                  <a:schemeClr val="bg1"/>
                </a:solidFill>
              </a:rPr>
              <a:t>:</a:t>
            </a:r>
          </a:p>
        </p:txBody>
      </p:sp>
      <p:sp>
        <p:nvSpPr>
          <p:cNvPr id="29" name="Rectangle 28">
            <a:extLst>
              <a:ext uri="{FF2B5EF4-FFF2-40B4-BE49-F238E27FC236}">
                <a16:creationId xmlns:a16="http://schemas.microsoft.com/office/drawing/2014/main" id="{EF584645-5E2C-4554-AC9F-77DC7EE720BE}"/>
              </a:ext>
            </a:extLst>
          </p:cNvPr>
          <p:cNvSpPr/>
          <p:nvPr/>
        </p:nvSpPr>
        <p:spPr>
          <a:xfrm>
            <a:off x="590142" y="2735872"/>
            <a:ext cx="3152453" cy="954107"/>
          </a:xfrm>
          <a:prstGeom prst="rect">
            <a:avLst/>
          </a:prstGeom>
        </p:spPr>
        <p:txBody>
          <a:bodyPr wrap="square">
            <a:spAutoFit/>
          </a:bodyPr>
          <a:lstStyle/>
          <a:p>
            <a:pPr algn="ctr" defTabSz="554437"/>
            <a:r>
              <a:rPr lang="en-US" sz="1400" dirty="0">
                <a:solidFill>
                  <a:srgbClr val="FFFFFF"/>
                </a:solidFill>
                <a:latin typeface="Montserrat" panose="00000500000000000000" pitchFamily="2" charset="0"/>
              </a:rPr>
              <a:t>Compile your security components to analyze the appropriate services needed to mitigate your cloud risks. </a:t>
            </a:r>
            <a:endParaRPr lang="en-CA" sz="1400" dirty="0">
              <a:solidFill>
                <a:srgbClr val="FFFFFF"/>
              </a:solidFill>
              <a:latin typeface="Montserrat" panose="00000500000000000000" pitchFamily="2" charset="0"/>
            </a:endParaRPr>
          </a:p>
        </p:txBody>
      </p:sp>
      <p:sp>
        <p:nvSpPr>
          <p:cNvPr id="31" name="TextBox 30">
            <a:extLst>
              <a:ext uri="{FF2B5EF4-FFF2-40B4-BE49-F238E27FC236}">
                <a16:creationId xmlns:a16="http://schemas.microsoft.com/office/drawing/2014/main" id="{5891C79E-7977-4273-B86A-623CEC9EC3AC}"/>
              </a:ext>
            </a:extLst>
          </p:cNvPr>
          <p:cNvSpPr txBox="1"/>
          <p:nvPr/>
        </p:nvSpPr>
        <p:spPr>
          <a:xfrm>
            <a:off x="914612" y="1583270"/>
            <a:ext cx="2531878" cy="1107996"/>
          </a:xfrm>
          <a:prstGeom prst="rect">
            <a:avLst/>
          </a:prstGeom>
        </p:spPr>
        <p:txBody>
          <a:bodyPr vert="horz" wrap="square" lIns="0" tIns="0" rIns="0" bIns="0" rtlCol="0">
            <a:spAutoFit/>
          </a:bodyPr>
          <a:lstStyle/>
          <a:p>
            <a:pPr marL="289917" marR="242951" lvl="1" algn="ctr" defTabSz="554437">
              <a:spcBef>
                <a:spcPts val="55"/>
              </a:spcBef>
            </a:pPr>
            <a:r>
              <a:rPr lang="en-US" sz="1800" b="1" spc="-30" dirty="0">
                <a:solidFill>
                  <a:srgbClr val="FFFFFF"/>
                </a:solidFill>
                <a:latin typeface="Montserrat" pitchFamily="2" charset="77"/>
                <a:cs typeface="Arial Narrow"/>
              </a:rPr>
              <a:t>Cloud Security Architecture Communication Deck</a:t>
            </a:r>
          </a:p>
        </p:txBody>
      </p:sp>
      <p:grpSp>
        <p:nvGrpSpPr>
          <p:cNvPr id="21" name="Group 20">
            <a:extLst>
              <a:ext uri="{FF2B5EF4-FFF2-40B4-BE49-F238E27FC236}">
                <a16:creationId xmlns:a16="http://schemas.microsoft.com/office/drawing/2014/main" id="{6941285E-07B5-4895-A3D0-E79D394C49C8}"/>
              </a:ext>
            </a:extLst>
          </p:cNvPr>
          <p:cNvGrpSpPr/>
          <p:nvPr/>
        </p:nvGrpSpPr>
        <p:grpSpPr>
          <a:xfrm>
            <a:off x="8398430" y="3331201"/>
            <a:ext cx="2420684" cy="1417120"/>
            <a:chOff x="4644345" y="4135734"/>
            <a:chExt cx="2420999" cy="1417306"/>
          </a:xfrm>
        </p:grpSpPr>
        <p:sp>
          <p:nvSpPr>
            <p:cNvPr id="22" name="TextBox 21">
              <a:extLst>
                <a:ext uri="{FF2B5EF4-FFF2-40B4-BE49-F238E27FC236}">
                  <a16:creationId xmlns:a16="http://schemas.microsoft.com/office/drawing/2014/main" id="{A099B95D-3827-48AF-8DF9-3D996A6D6405}"/>
                </a:ext>
              </a:extLst>
            </p:cNvPr>
            <p:cNvSpPr txBox="1"/>
            <p:nvPr/>
          </p:nvSpPr>
          <p:spPr>
            <a:xfrm>
              <a:off x="4644345" y="4135734"/>
              <a:ext cx="2420999" cy="646416"/>
            </a:xfrm>
            <a:prstGeom prst="rect">
              <a:avLst/>
            </a:prstGeom>
          </p:spPr>
          <p:txBody>
            <a:bodyPr vert="horz" wrap="square" lIns="0" tIns="0" rIns="0" bIns="0" rtlCol="0">
              <a:spAutoFit/>
            </a:bodyPr>
            <a:lstStyle/>
            <a:p>
              <a:pPr marL="289917" marR="242951" lvl="1" algn="ctr" defTabSz="554437">
                <a:spcBef>
                  <a:spcPts val="55"/>
                </a:spcBef>
              </a:pPr>
              <a:r>
                <a:rPr lang="en-US" sz="1400" spc="-30" dirty="0">
                  <a:solidFill>
                    <a:srgbClr val="2576B7"/>
                  </a:solidFill>
                  <a:latin typeface="Montserrat" pitchFamily="2" charset="77"/>
                </a:rPr>
                <a:t>Cloud Security Architecture Reference Model</a:t>
              </a:r>
            </a:p>
          </p:txBody>
        </p:sp>
        <p:sp>
          <p:nvSpPr>
            <p:cNvPr id="23" name="Text Placeholder 7">
              <a:extLst>
                <a:ext uri="{FF2B5EF4-FFF2-40B4-BE49-F238E27FC236}">
                  <a16:creationId xmlns:a16="http://schemas.microsoft.com/office/drawing/2014/main" id="{F3AD2D30-E8D4-496B-A0FA-E6B5ADE9B4F2}"/>
                </a:ext>
              </a:extLst>
            </p:cNvPr>
            <p:cNvSpPr txBox="1">
              <a:spLocks/>
            </p:cNvSpPr>
            <p:nvPr/>
          </p:nvSpPr>
          <p:spPr>
            <a:xfrm>
              <a:off x="4723259" y="4850346"/>
              <a:ext cx="2342085" cy="702694"/>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554437">
                <a:lnSpc>
                  <a:spcPct val="100000"/>
                </a:lnSpc>
              </a:pPr>
              <a:r>
                <a:rPr lang="en-US" sz="1100" dirty="0">
                  <a:solidFill>
                    <a:schemeClr val="tx1"/>
                  </a:solidFill>
                  <a:ea typeface="Roboto Condensed Light" panose="02000000000000000000" pitchFamily="2" charset="0"/>
                </a:rPr>
                <a:t>Compile your security components to analyze the appropriate services needed to mitigate your cloud risks. Add or alter the reference model to discover gaps in your security processes.</a:t>
              </a:r>
              <a:endParaRPr lang="en-CA" sz="1100" dirty="0">
                <a:solidFill>
                  <a:schemeClr val="tx1"/>
                </a:solidFill>
                <a:ea typeface="Roboto Condensed Light" panose="02000000000000000000" pitchFamily="2" charset="0"/>
              </a:endParaRPr>
            </a:p>
          </p:txBody>
        </p:sp>
      </p:grpSp>
      <p:grpSp>
        <p:nvGrpSpPr>
          <p:cNvPr id="15" name="Group 14">
            <a:extLst>
              <a:ext uri="{FF2B5EF4-FFF2-40B4-BE49-F238E27FC236}">
                <a16:creationId xmlns:a16="http://schemas.microsoft.com/office/drawing/2014/main" id="{B2A8A624-F55C-443B-89E8-7927F4D87E6F}"/>
              </a:ext>
            </a:extLst>
          </p:cNvPr>
          <p:cNvGrpSpPr/>
          <p:nvPr/>
        </p:nvGrpSpPr>
        <p:grpSpPr>
          <a:xfrm>
            <a:off x="4241886" y="1730558"/>
            <a:ext cx="2342844" cy="2122510"/>
            <a:chOff x="4513295" y="2343658"/>
            <a:chExt cx="2342845" cy="2122510"/>
          </a:xfrm>
        </p:grpSpPr>
        <p:grpSp>
          <p:nvGrpSpPr>
            <p:cNvPr id="11" name="Group 10">
              <a:extLst>
                <a:ext uri="{FF2B5EF4-FFF2-40B4-BE49-F238E27FC236}">
                  <a16:creationId xmlns:a16="http://schemas.microsoft.com/office/drawing/2014/main" id="{57950610-460A-41B5-9FD5-1AA40362DEF3}"/>
                </a:ext>
              </a:extLst>
            </p:cNvPr>
            <p:cNvGrpSpPr/>
            <p:nvPr/>
          </p:nvGrpSpPr>
          <p:grpSpPr>
            <a:xfrm>
              <a:off x="4513295" y="3011532"/>
              <a:ext cx="2342845" cy="1454636"/>
              <a:chOff x="4644346" y="4135733"/>
              <a:chExt cx="2343150" cy="1454825"/>
            </a:xfrm>
          </p:grpSpPr>
          <p:sp>
            <p:nvSpPr>
              <p:cNvPr id="12" name="TextBox 11">
                <a:extLst>
                  <a:ext uri="{FF2B5EF4-FFF2-40B4-BE49-F238E27FC236}">
                    <a16:creationId xmlns:a16="http://schemas.microsoft.com/office/drawing/2014/main" id="{569449DD-6B21-4B47-B1C6-FB02CD3414D0}"/>
                  </a:ext>
                </a:extLst>
              </p:cNvPr>
              <p:cNvSpPr txBox="1"/>
              <p:nvPr/>
            </p:nvSpPr>
            <p:spPr>
              <a:xfrm>
                <a:off x="4644346" y="4135733"/>
                <a:ext cx="2343150" cy="646415"/>
              </a:xfrm>
              <a:prstGeom prst="rect">
                <a:avLst/>
              </a:prstGeom>
            </p:spPr>
            <p:txBody>
              <a:bodyPr vert="horz" wrap="square" lIns="0" tIns="0" rIns="0" bIns="0" rtlCol="0">
                <a:spAutoFit/>
              </a:bodyPr>
              <a:lstStyle/>
              <a:p>
                <a:pPr marL="289917" marR="242951" lvl="1" algn="ctr" defTabSz="554437">
                  <a:spcBef>
                    <a:spcPts val="55"/>
                  </a:spcBef>
                </a:pPr>
                <a:r>
                  <a:rPr lang="en-US" sz="1400" spc="-30" dirty="0">
                    <a:solidFill>
                      <a:srgbClr val="2576B7"/>
                    </a:solidFill>
                    <a:latin typeface="Montserrat" pitchFamily="2" charset="77"/>
                  </a:rPr>
                  <a:t>Cloud Security Architecture Workbook</a:t>
                </a:r>
              </a:p>
            </p:txBody>
          </p:sp>
          <p:sp>
            <p:nvSpPr>
              <p:cNvPr id="13" name="Text Placeholder 7">
                <a:extLst>
                  <a:ext uri="{FF2B5EF4-FFF2-40B4-BE49-F238E27FC236}">
                    <a16:creationId xmlns:a16="http://schemas.microsoft.com/office/drawing/2014/main" id="{883DD862-27A6-49BD-B644-3AA5AA9A8E3B}"/>
                  </a:ext>
                </a:extLst>
              </p:cNvPr>
              <p:cNvSpPr txBox="1">
                <a:spLocks/>
              </p:cNvSpPr>
              <p:nvPr/>
            </p:nvSpPr>
            <p:spPr>
              <a:xfrm>
                <a:off x="4971831" y="4902977"/>
                <a:ext cx="1813302" cy="687581"/>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CA" sz="1100" dirty="0">
                    <a:ea typeface="Roboto Condensed Light" panose="02000000000000000000" pitchFamily="2" charset="0"/>
                  </a:rPr>
                  <a:t>Document the workload deployment to the cloud. Learn the effort and risks associated with each service level.</a:t>
                </a:r>
              </a:p>
              <a:p>
                <a:pPr algn="ctr">
                  <a:lnSpc>
                    <a:spcPct val="100000"/>
                  </a:lnSpc>
                  <a:spcBef>
                    <a:spcPts val="0"/>
                  </a:spcBef>
                </a:pPr>
                <a:endParaRPr lang="en-CA" sz="1100" dirty="0">
                  <a:ea typeface="Roboto Condensed Light" panose="02000000000000000000" pitchFamily="2" charset="0"/>
                </a:endParaRPr>
              </a:p>
            </p:txBody>
          </p:sp>
        </p:grpSp>
        <p:pic>
          <p:nvPicPr>
            <p:cNvPr id="2" name="Picture 1">
              <a:extLst>
                <a:ext uri="{FF2B5EF4-FFF2-40B4-BE49-F238E27FC236}">
                  <a16:creationId xmlns:a16="http://schemas.microsoft.com/office/drawing/2014/main" id="{39CD48FF-5657-436B-ADF3-9713D0A9CFFC}"/>
                </a:ext>
              </a:extLst>
            </p:cNvPr>
            <p:cNvPicPr>
              <a:picLocks noChangeAspect="1"/>
            </p:cNvPicPr>
            <p:nvPr/>
          </p:nvPicPr>
          <p:blipFill>
            <a:blip r:embed="rId2"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367258" y="2343658"/>
              <a:ext cx="634918" cy="634918"/>
            </a:xfrm>
            <a:prstGeom prst="rect">
              <a:avLst/>
            </a:prstGeom>
          </p:spPr>
        </p:pic>
      </p:grpSp>
      <p:pic>
        <p:nvPicPr>
          <p:cNvPr id="3" name="Picture 2">
            <a:extLst>
              <a:ext uri="{FF2B5EF4-FFF2-40B4-BE49-F238E27FC236}">
                <a16:creationId xmlns:a16="http://schemas.microsoft.com/office/drawing/2014/main" id="{E3B73544-6893-411D-9C31-083878B05D03}"/>
              </a:ext>
            </a:extLst>
          </p:cNvPr>
          <p:cNvPicPr>
            <a:picLocks noChangeAspect="1"/>
          </p:cNvPicPr>
          <p:nvPr/>
        </p:nvPicPr>
        <p:blipFill>
          <a:blip r:embed="rId3"/>
          <a:stretch>
            <a:fillRect/>
          </a:stretch>
        </p:blipFill>
        <p:spPr>
          <a:xfrm>
            <a:off x="6363554" y="2034439"/>
            <a:ext cx="1440927" cy="891595"/>
          </a:xfrm>
          <a:prstGeom prst="rect">
            <a:avLst/>
          </a:prstGeom>
          <a:effectLst>
            <a:outerShdw blurRad="50800" dist="38100" dir="5400000" algn="t" rotWithShape="0">
              <a:prstClr val="black">
                <a:alpha val="40000"/>
              </a:prstClr>
            </a:outerShdw>
          </a:effectLst>
        </p:spPr>
      </p:pic>
      <p:pic>
        <p:nvPicPr>
          <p:cNvPr id="5" name="Picture 4">
            <a:extLst>
              <a:ext uri="{FF2B5EF4-FFF2-40B4-BE49-F238E27FC236}">
                <a16:creationId xmlns:a16="http://schemas.microsoft.com/office/drawing/2014/main" id="{4279F189-7142-465B-A8F5-4ED7BF6F04F2}"/>
              </a:ext>
            </a:extLst>
          </p:cNvPr>
          <p:cNvPicPr>
            <a:picLocks noChangeAspect="1"/>
          </p:cNvPicPr>
          <p:nvPr/>
        </p:nvPicPr>
        <p:blipFill>
          <a:blip r:embed="rId4"/>
          <a:stretch>
            <a:fillRect/>
          </a:stretch>
        </p:blipFill>
        <p:spPr>
          <a:xfrm>
            <a:off x="6538138" y="2471914"/>
            <a:ext cx="1364029" cy="787215"/>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3ABA9446-F49D-4AA6-9ECE-7E4D6786B4A1}"/>
              </a:ext>
            </a:extLst>
          </p:cNvPr>
          <p:cNvPicPr>
            <a:picLocks noChangeAspect="1"/>
          </p:cNvPicPr>
          <p:nvPr/>
        </p:nvPicPr>
        <p:blipFill>
          <a:blip r:embed="rId5"/>
          <a:stretch>
            <a:fillRect/>
          </a:stretch>
        </p:blipFill>
        <p:spPr>
          <a:xfrm>
            <a:off x="6752213" y="2899919"/>
            <a:ext cx="1674531" cy="679572"/>
          </a:xfrm>
          <a:prstGeom prst="rect">
            <a:avLst/>
          </a:prstGeom>
          <a:effectLst>
            <a:outerShdw blurRad="50800" dist="38100" dir="5400000" algn="t" rotWithShape="0">
              <a:prstClr val="black">
                <a:alpha val="40000"/>
              </a:prstClr>
            </a:outerShdw>
          </a:effectLst>
        </p:spPr>
      </p:pic>
      <p:grpSp>
        <p:nvGrpSpPr>
          <p:cNvPr id="34" name="Group 33">
            <a:extLst>
              <a:ext uri="{FF2B5EF4-FFF2-40B4-BE49-F238E27FC236}">
                <a16:creationId xmlns:a16="http://schemas.microsoft.com/office/drawing/2014/main" id="{019BBDA3-834A-4A92-A4CC-56B01B15DE1F}"/>
              </a:ext>
            </a:extLst>
          </p:cNvPr>
          <p:cNvGrpSpPr/>
          <p:nvPr/>
        </p:nvGrpSpPr>
        <p:grpSpPr>
          <a:xfrm>
            <a:off x="4202964" y="4840784"/>
            <a:ext cx="2420688" cy="1237149"/>
            <a:chOff x="4619581" y="4022795"/>
            <a:chExt cx="2420999" cy="1237310"/>
          </a:xfrm>
        </p:grpSpPr>
        <p:sp>
          <p:nvSpPr>
            <p:cNvPr id="36" name="TextBox 35">
              <a:extLst>
                <a:ext uri="{FF2B5EF4-FFF2-40B4-BE49-F238E27FC236}">
                  <a16:creationId xmlns:a16="http://schemas.microsoft.com/office/drawing/2014/main" id="{1F399C19-B742-4A63-8BF4-375745B4BF56}"/>
                </a:ext>
              </a:extLst>
            </p:cNvPr>
            <p:cNvSpPr txBox="1"/>
            <p:nvPr/>
          </p:nvSpPr>
          <p:spPr>
            <a:xfrm>
              <a:off x="4619581" y="4022795"/>
              <a:ext cx="2420999" cy="646415"/>
            </a:xfrm>
            <a:prstGeom prst="rect">
              <a:avLst/>
            </a:prstGeom>
          </p:spPr>
          <p:txBody>
            <a:bodyPr vert="horz" wrap="square" lIns="0" tIns="0" rIns="0" bIns="0" rtlCol="0">
              <a:spAutoFit/>
            </a:bodyPr>
            <a:lstStyle/>
            <a:p>
              <a:pPr marL="289917" marR="242951" lvl="1" algn="ctr" defTabSz="554437">
                <a:spcBef>
                  <a:spcPts val="55"/>
                </a:spcBef>
              </a:pPr>
              <a:r>
                <a:rPr lang="en-US" sz="1400" spc="-30" dirty="0">
                  <a:solidFill>
                    <a:srgbClr val="2576B7"/>
                  </a:solidFill>
                  <a:latin typeface="Montserrat" pitchFamily="2" charset="77"/>
                </a:rPr>
                <a:t>Cloud Security Architecture Archive Document</a:t>
              </a:r>
            </a:p>
          </p:txBody>
        </p:sp>
        <p:sp>
          <p:nvSpPr>
            <p:cNvPr id="37" name="Text Placeholder 7">
              <a:extLst>
                <a:ext uri="{FF2B5EF4-FFF2-40B4-BE49-F238E27FC236}">
                  <a16:creationId xmlns:a16="http://schemas.microsoft.com/office/drawing/2014/main" id="{B0CB4A6C-4167-45E0-B889-C4ED3AD3299F}"/>
                </a:ext>
              </a:extLst>
            </p:cNvPr>
            <p:cNvSpPr txBox="1">
              <a:spLocks/>
            </p:cNvSpPr>
            <p:nvPr/>
          </p:nvSpPr>
          <p:spPr>
            <a:xfrm>
              <a:off x="4967147" y="4682417"/>
              <a:ext cx="1813302" cy="577688"/>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CA" sz="1100" dirty="0">
                  <a:ea typeface="Roboto Condensed Light" panose="02000000000000000000" pitchFamily="2" charset="0"/>
                </a:rPr>
                <a:t>The cloud security architecture archive document provides a home for reference of the controls generated as you address your cloud security challenges.</a:t>
              </a:r>
            </a:p>
          </p:txBody>
        </p:sp>
      </p:grpSp>
      <p:pic>
        <p:nvPicPr>
          <p:cNvPr id="16" name="Picture 15">
            <a:extLst>
              <a:ext uri="{FF2B5EF4-FFF2-40B4-BE49-F238E27FC236}">
                <a16:creationId xmlns:a16="http://schemas.microsoft.com/office/drawing/2014/main" id="{744F79CA-963F-43A5-8ED2-EFCA4E7821A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95849" y="4180662"/>
            <a:ext cx="634917" cy="634917"/>
          </a:xfrm>
          <a:prstGeom prst="rect">
            <a:avLst/>
          </a:prstGeom>
        </p:spPr>
      </p:pic>
      <p:pic>
        <p:nvPicPr>
          <p:cNvPr id="20" name="Picture 19">
            <a:extLst>
              <a:ext uri="{FF2B5EF4-FFF2-40B4-BE49-F238E27FC236}">
                <a16:creationId xmlns:a16="http://schemas.microsoft.com/office/drawing/2014/main" id="{22DD4C2A-1820-4215-AABE-D8AA92B26FE4}"/>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9291272" y="2624129"/>
            <a:ext cx="635000" cy="635000"/>
          </a:xfrm>
          <a:prstGeom prst="rect">
            <a:avLst/>
          </a:prstGeom>
        </p:spPr>
      </p:pic>
      <p:pic>
        <p:nvPicPr>
          <p:cNvPr id="25" name="Picture 24">
            <a:extLst>
              <a:ext uri="{FF2B5EF4-FFF2-40B4-BE49-F238E27FC236}">
                <a16:creationId xmlns:a16="http://schemas.microsoft.com/office/drawing/2014/main" id="{6CE9EA63-C840-458C-A6C3-8F096CD979E2}"/>
              </a:ext>
            </a:extLst>
          </p:cNvPr>
          <p:cNvPicPr>
            <a:picLocks noChangeAspect="1"/>
          </p:cNvPicPr>
          <p:nvPr/>
        </p:nvPicPr>
        <p:blipFill>
          <a:blip r:embed="rId8"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851966" y="901725"/>
            <a:ext cx="635000" cy="635000"/>
          </a:xfrm>
          <a:prstGeom prst="rect">
            <a:avLst/>
          </a:prstGeom>
        </p:spPr>
      </p:pic>
      <p:pic>
        <p:nvPicPr>
          <p:cNvPr id="8" name="Picture 7">
            <a:extLst>
              <a:ext uri="{FF2B5EF4-FFF2-40B4-BE49-F238E27FC236}">
                <a16:creationId xmlns:a16="http://schemas.microsoft.com/office/drawing/2014/main" id="{0F783665-3DEB-4E69-9953-48F2CF513A45}"/>
              </a:ext>
            </a:extLst>
          </p:cNvPr>
          <p:cNvPicPr>
            <a:picLocks noChangeAspect="1"/>
          </p:cNvPicPr>
          <p:nvPr/>
        </p:nvPicPr>
        <p:blipFill>
          <a:blip r:embed="rId9"/>
          <a:stretch>
            <a:fillRect/>
          </a:stretch>
        </p:blipFill>
        <p:spPr>
          <a:xfrm>
            <a:off x="6377222" y="4156103"/>
            <a:ext cx="1417182" cy="1196473"/>
          </a:xfrm>
          <a:prstGeom prst="rect">
            <a:avLst/>
          </a:prstGeom>
          <a:effectLst>
            <a:outerShdw blurRad="50800" dist="38100" dir="5400000" algn="t" rotWithShape="0">
              <a:prstClr val="black">
                <a:alpha val="40000"/>
              </a:prstClr>
            </a:outerShdw>
          </a:effectLst>
        </p:spPr>
      </p:pic>
      <p:pic>
        <p:nvPicPr>
          <p:cNvPr id="14" name="Picture 13">
            <a:extLst>
              <a:ext uri="{FF2B5EF4-FFF2-40B4-BE49-F238E27FC236}">
                <a16:creationId xmlns:a16="http://schemas.microsoft.com/office/drawing/2014/main" id="{6A12241A-8855-499C-95B2-CE12A5DA0DA6}"/>
              </a:ext>
            </a:extLst>
          </p:cNvPr>
          <p:cNvPicPr>
            <a:picLocks noChangeAspect="1"/>
          </p:cNvPicPr>
          <p:nvPr/>
        </p:nvPicPr>
        <p:blipFill>
          <a:blip r:embed="rId10"/>
          <a:stretch>
            <a:fillRect/>
          </a:stretch>
        </p:blipFill>
        <p:spPr>
          <a:xfrm>
            <a:off x="6584730" y="4569412"/>
            <a:ext cx="1677107" cy="1219714"/>
          </a:xfrm>
          <a:prstGeom prst="rect">
            <a:avLst/>
          </a:prstGeom>
          <a:effectLst>
            <a:outerShdw blurRad="50800" dist="38100" dir="5400000" algn="t" rotWithShape="0">
              <a:prstClr val="black">
                <a:alpha val="40000"/>
              </a:prstClr>
            </a:outerShdw>
          </a:effectLst>
        </p:spPr>
      </p:pic>
      <p:pic>
        <p:nvPicPr>
          <p:cNvPr id="17" name="Picture 16">
            <a:extLst>
              <a:ext uri="{FF2B5EF4-FFF2-40B4-BE49-F238E27FC236}">
                <a16:creationId xmlns:a16="http://schemas.microsoft.com/office/drawing/2014/main" id="{93A1D5BB-A12B-4D2B-9DF4-D4CAAF6CA595}"/>
              </a:ext>
            </a:extLst>
          </p:cNvPr>
          <p:cNvPicPr>
            <a:picLocks noChangeAspect="1"/>
          </p:cNvPicPr>
          <p:nvPr/>
        </p:nvPicPr>
        <p:blipFill>
          <a:blip r:embed="rId11"/>
          <a:stretch>
            <a:fillRect/>
          </a:stretch>
        </p:blipFill>
        <p:spPr>
          <a:xfrm>
            <a:off x="6888702" y="4983394"/>
            <a:ext cx="1811404" cy="1265374"/>
          </a:xfrm>
          <a:prstGeom prst="rect">
            <a:avLst/>
          </a:prstGeom>
          <a:effectLst>
            <a:outerShdw blurRad="50800" dist="38100" dir="5400000" algn="t" rotWithShape="0">
              <a:prstClr val="black">
                <a:alpha val="40000"/>
              </a:prstClr>
            </a:outerShdw>
          </a:effectLst>
        </p:spPr>
      </p:pic>
      <p:pic>
        <p:nvPicPr>
          <p:cNvPr id="18" name="Picture 17">
            <a:extLst>
              <a:ext uri="{FF2B5EF4-FFF2-40B4-BE49-F238E27FC236}">
                <a16:creationId xmlns:a16="http://schemas.microsoft.com/office/drawing/2014/main" id="{D565F0D3-9AD1-4C73-AA9B-73B4C8728987}"/>
              </a:ext>
            </a:extLst>
          </p:cNvPr>
          <p:cNvPicPr>
            <a:picLocks noChangeAspect="1"/>
          </p:cNvPicPr>
          <p:nvPr/>
        </p:nvPicPr>
        <p:blipFill>
          <a:blip r:embed="rId12"/>
          <a:stretch>
            <a:fillRect/>
          </a:stretch>
        </p:blipFill>
        <p:spPr>
          <a:xfrm>
            <a:off x="10442781" y="2872371"/>
            <a:ext cx="1558234" cy="547434"/>
          </a:xfrm>
          <a:prstGeom prst="rect">
            <a:avLst/>
          </a:prstGeom>
          <a:effectLst>
            <a:outerShdw blurRad="50800" dist="38100" dir="5400000" algn="t" rotWithShape="0">
              <a:prstClr val="black">
                <a:alpha val="40000"/>
              </a:prstClr>
            </a:outerShdw>
          </a:effectLst>
        </p:spPr>
      </p:pic>
      <p:pic>
        <p:nvPicPr>
          <p:cNvPr id="24" name="Picture 23">
            <a:extLst>
              <a:ext uri="{FF2B5EF4-FFF2-40B4-BE49-F238E27FC236}">
                <a16:creationId xmlns:a16="http://schemas.microsoft.com/office/drawing/2014/main" id="{5EB41704-AA71-4CFA-A282-6B238B4BD261}"/>
              </a:ext>
            </a:extLst>
          </p:cNvPr>
          <p:cNvPicPr>
            <a:picLocks noChangeAspect="1"/>
          </p:cNvPicPr>
          <p:nvPr/>
        </p:nvPicPr>
        <p:blipFill>
          <a:blip r:embed="rId13"/>
          <a:stretch>
            <a:fillRect/>
          </a:stretch>
        </p:blipFill>
        <p:spPr>
          <a:xfrm>
            <a:off x="10498558" y="3210071"/>
            <a:ext cx="1674531" cy="487656"/>
          </a:xfrm>
          <a:prstGeom prst="rect">
            <a:avLst/>
          </a:prstGeom>
          <a:effectLst>
            <a:outerShdw blurRad="50800" dist="38100" dir="5400000" algn="t" rotWithShape="0">
              <a:prstClr val="black">
                <a:alpha val="40000"/>
              </a:prstClr>
            </a:outerShdw>
          </a:effectLst>
        </p:spPr>
      </p:pic>
      <p:pic>
        <p:nvPicPr>
          <p:cNvPr id="30" name="Picture 29">
            <a:extLst>
              <a:ext uri="{FF2B5EF4-FFF2-40B4-BE49-F238E27FC236}">
                <a16:creationId xmlns:a16="http://schemas.microsoft.com/office/drawing/2014/main" id="{643A4FAE-691D-485A-B7E6-9CCD98244762}"/>
              </a:ext>
            </a:extLst>
          </p:cNvPr>
          <p:cNvPicPr>
            <a:picLocks noChangeAspect="1"/>
          </p:cNvPicPr>
          <p:nvPr/>
        </p:nvPicPr>
        <p:blipFill>
          <a:blip r:embed="rId14"/>
          <a:stretch>
            <a:fillRect/>
          </a:stretch>
        </p:blipFill>
        <p:spPr>
          <a:xfrm>
            <a:off x="80608" y="4467099"/>
            <a:ext cx="2668031" cy="1489176"/>
          </a:xfrm>
          <a:prstGeom prst="rect">
            <a:avLst/>
          </a:prstGeom>
          <a:effectLst>
            <a:outerShdw blurRad="50800" dist="38100" dir="5400000" algn="t" rotWithShape="0">
              <a:prstClr val="black">
                <a:alpha val="40000"/>
              </a:prstClr>
            </a:outerShdw>
          </a:effectLst>
        </p:spPr>
      </p:pic>
      <p:pic>
        <p:nvPicPr>
          <p:cNvPr id="32" name="Picture 31">
            <a:extLst>
              <a:ext uri="{FF2B5EF4-FFF2-40B4-BE49-F238E27FC236}">
                <a16:creationId xmlns:a16="http://schemas.microsoft.com/office/drawing/2014/main" id="{AFA610A6-B95E-4DEB-911A-2603572C127B}"/>
              </a:ext>
            </a:extLst>
          </p:cNvPr>
          <p:cNvPicPr>
            <a:picLocks noChangeAspect="1"/>
          </p:cNvPicPr>
          <p:nvPr/>
        </p:nvPicPr>
        <p:blipFill>
          <a:blip r:embed="rId15"/>
          <a:stretch>
            <a:fillRect/>
          </a:stretch>
        </p:blipFill>
        <p:spPr>
          <a:xfrm>
            <a:off x="625755" y="4759592"/>
            <a:ext cx="2648032" cy="1489176"/>
          </a:xfrm>
          <a:prstGeom prst="rect">
            <a:avLst/>
          </a:prstGeom>
          <a:effectLst>
            <a:outerShdw blurRad="50800" dist="38100" dir="5400000" algn="t" rotWithShape="0">
              <a:prstClr val="black">
                <a:alpha val="40000"/>
              </a:prstClr>
            </a:outerShdw>
          </a:effectLst>
        </p:spPr>
      </p:pic>
      <p:pic>
        <p:nvPicPr>
          <p:cNvPr id="33" name="Picture 32">
            <a:extLst>
              <a:ext uri="{FF2B5EF4-FFF2-40B4-BE49-F238E27FC236}">
                <a16:creationId xmlns:a16="http://schemas.microsoft.com/office/drawing/2014/main" id="{CD610CCA-7EF6-4DCE-B837-D3E5337627E5}"/>
              </a:ext>
            </a:extLst>
          </p:cNvPr>
          <p:cNvPicPr>
            <a:picLocks noChangeAspect="1"/>
          </p:cNvPicPr>
          <p:nvPr/>
        </p:nvPicPr>
        <p:blipFill>
          <a:blip r:embed="rId16"/>
          <a:stretch>
            <a:fillRect/>
          </a:stretch>
        </p:blipFill>
        <p:spPr>
          <a:xfrm>
            <a:off x="1211368" y="5196909"/>
            <a:ext cx="2683527" cy="150462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54192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762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383AB38-FA35-4D14-B357-1289235E2CF2}"/>
              </a:ext>
            </a:extLst>
          </p:cNvPr>
          <p:cNvSpPr/>
          <p:nvPr>
            <p:custDataLst>
              <p:tags r:id="rId1"/>
            </p:custDataLst>
          </p:nvPr>
        </p:nvSpPr>
        <p:spPr>
          <a:xfrm>
            <a:off x="9162761" y="1"/>
            <a:ext cx="3030827" cy="6857999"/>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3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1E5E92"/>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C97A6139-8636-49C9-AC94-29F3DD54AD18}"/>
              </a:ext>
            </a:extLst>
          </p:cNvPr>
          <p:cNvSpPr txBox="1">
            <a:spLocks/>
          </p:cNvSpPr>
          <p:nvPr>
            <p:custDataLst>
              <p:tags r:id="rId2"/>
            </p:custDataLst>
          </p:nvPr>
        </p:nvSpPr>
        <p:spPr>
          <a:xfrm>
            <a:off x="9649144" y="6453854"/>
            <a:ext cx="2240414" cy="121252"/>
          </a:xfrm>
          <a:prstGeom prst="rect">
            <a:avLst/>
          </a:prstGeom>
        </p:spPr>
        <p:txBody>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0" algn="r" defTabSz="914400">
              <a:spcBef>
                <a:spcPts val="161"/>
              </a:spcBef>
              <a:tabLst>
                <a:tab pos="1309472" algn="l"/>
              </a:tabLst>
              <a:defRPr/>
            </a:pPr>
            <a:r>
              <a:rPr lang="en-CA" sz="788" spc="-18" dirty="0">
                <a:solidFill>
                  <a:srgbClr val="FFFFFF"/>
                </a:solidFill>
                <a:latin typeface="Exo" pitchFamily="2" charset="77"/>
                <a:cs typeface="Arial"/>
              </a:rPr>
              <a:t>Info-</a:t>
            </a:r>
            <a:r>
              <a:rPr lang="en-CA" sz="788" spc="-103" dirty="0">
                <a:solidFill>
                  <a:srgbClr val="FFFFFF"/>
                </a:solidFill>
                <a:latin typeface="Exo" pitchFamily="2" charset="77"/>
                <a:cs typeface="Arial"/>
              </a:rPr>
              <a:t>T</a:t>
            </a:r>
            <a:r>
              <a:rPr lang="en-CA" sz="788" spc="-15" dirty="0">
                <a:solidFill>
                  <a:srgbClr val="FFFFFF"/>
                </a:solidFill>
                <a:latin typeface="Exo" pitchFamily="2" charset="77"/>
                <a:cs typeface="Arial"/>
              </a:rPr>
              <a:t>ec</a:t>
            </a:r>
            <a:r>
              <a:rPr lang="en-CA" sz="788" spc="6" dirty="0">
                <a:solidFill>
                  <a:srgbClr val="FFFFFF"/>
                </a:solidFill>
                <a:latin typeface="Exo" pitchFamily="2" charset="77"/>
                <a:cs typeface="Arial"/>
              </a:rPr>
              <a:t>h</a:t>
            </a:r>
            <a:r>
              <a:rPr lang="en-CA" sz="788" spc="-39" dirty="0">
                <a:solidFill>
                  <a:srgbClr val="FFFFFF"/>
                </a:solidFill>
                <a:latin typeface="Exo" pitchFamily="2" charset="77"/>
                <a:cs typeface="Arial"/>
              </a:rPr>
              <a:t> </a:t>
            </a:r>
            <a:r>
              <a:rPr lang="en-CA" sz="788" spc="-15" dirty="0">
                <a:solidFill>
                  <a:srgbClr val="FFFFFF"/>
                </a:solidFill>
                <a:latin typeface="Exo" pitchFamily="2" charset="77"/>
                <a:cs typeface="Arial"/>
              </a:rPr>
              <a:t>Researc</a:t>
            </a:r>
            <a:r>
              <a:rPr lang="en-CA" sz="788" spc="6" dirty="0">
                <a:solidFill>
                  <a:srgbClr val="FFFFFF"/>
                </a:solidFill>
                <a:latin typeface="Exo" pitchFamily="2" charset="77"/>
                <a:cs typeface="Arial"/>
              </a:rPr>
              <a:t>h</a:t>
            </a:r>
            <a:r>
              <a:rPr lang="en-CA" sz="788" spc="-39" dirty="0">
                <a:solidFill>
                  <a:srgbClr val="FFFFFF"/>
                </a:solidFill>
                <a:latin typeface="Exo" pitchFamily="2" charset="77"/>
                <a:cs typeface="Arial"/>
              </a:rPr>
              <a:t> </a:t>
            </a:r>
            <a:r>
              <a:rPr lang="en-CA" sz="788" spc="-15" dirty="0">
                <a:solidFill>
                  <a:srgbClr val="FFFFFF"/>
                </a:solidFill>
                <a:latin typeface="Exo" pitchFamily="2" charset="77"/>
                <a:cs typeface="Arial"/>
              </a:rPr>
              <a:t>Grou</a:t>
            </a:r>
            <a:r>
              <a:rPr lang="en-CA" sz="788" spc="6" dirty="0">
                <a:solidFill>
                  <a:srgbClr val="FFFFFF"/>
                </a:solidFill>
                <a:latin typeface="Exo" pitchFamily="2" charset="77"/>
                <a:cs typeface="Arial"/>
              </a:rPr>
              <a:t>p   |   </a:t>
            </a:r>
            <a:fld id="{81D60167-4931-47E6-BA6A-407CBD079E47}" type="slidenum">
              <a:rPr sz="788" spc="6" smtClean="0">
                <a:solidFill>
                  <a:srgbClr val="FFFFFF"/>
                </a:solidFill>
                <a:latin typeface="Exo" pitchFamily="2" charset="77"/>
                <a:cs typeface="Arial" panose="020B0604020202020204" pitchFamily="34" charset="0"/>
              </a:rPr>
              <a:pPr marL="7700" algn="r" defTabSz="914400">
                <a:spcBef>
                  <a:spcPts val="161"/>
                </a:spcBef>
                <a:tabLst>
                  <a:tab pos="1309472" algn="l"/>
                </a:tabLst>
                <a:defRPr/>
              </a:pPr>
              <a:t>18</a:t>
            </a:fld>
            <a:endParaRPr sz="788" spc="6" dirty="0">
              <a:solidFill>
                <a:srgbClr val="FFFFFF"/>
              </a:solidFill>
              <a:latin typeface="Exo" pitchFamily="2" charset="77"/>
              <a:cs typeface="Arial" panose="020B0604020202020204" pitchFamily="34" charset="0"/>
            </a:endParaRPr>
          </a:p>
        </p:txBody>
      </p:sp>
      <p:sp>
        <p:nvSpPr>
          <p:cNvPr id="3" name="Title 2">
            <a:extLst>
              <a:ext uri="{FF2B5EF4-FFF2-40B4-BE49-F238E27FC236}">
                <a16:creationId xmlns:a16="http://schemas.microsoft.com/office/drawing/2014/main" id="{4A3FF544-102B-48E8-9033-F9A7D5C60557}"/>
              </a:ext>
            </a:extLst>
          </p:cNvPr>
          <p:cNvSpPr txBox="1">
            <a:spLocks/>
          </p:cNvSpPr>
          <p:nvPr>
            <p:custDataLst>
              <p:tags r:id="rId3"/>
            </p:custDataLst>
          </p:nvPr>
        </p:nvSpPr>
        <p:spPr>
          <a:xfrm>
            <a:off x="354855" y="530399"/>
            <a:ext cx="6674475" cy="1130041"/>
          </a:xfrm>
          <a:prstGeom prst="rect">
            <a:avLst/>
          </a:prstGeom>
        </p:spPr>
        <p:txBody>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r>
              <a:rPr lang="en-US" dirty="0"/>
              <a:t>Guided Implementation</a:t>
            </a:r>
            <a:endParaRPr lang="en-CA" dirty="0"/>
          </a:p>
        </p:txBody>
      </p:sp>
      <p:sp>
        <p:nvSpPr>
          <p:cNvPr id="4" name="Text Placeholder 3">
            <a:extLst>
              <a:ext uri="{FF2B5EF4-FFF2-40B4-BE49-F238E27FC236}">
                <a16:creationId xmlns:a16="http://schemas.microsoft.com/office/drawing/2014/main" id="{F73541B2-A2ED-44E7-838B-967AFBDA9C3D}"/>
              </a:ext>
            </a:extLst>
          </p:cNvPr>
          <p:cNvSpPr txBox="1">
            <a:spLocks/>
          </p:cNvSpPr>
          <p:nvPr>
            <p:custDataLst>
              <p:tags r:id="rId4"/>
            </p:custDataLst>
          </p:nvPr>
        </p:nvSpPr>
        <p:spPr>
          <a:xfrm>
            <a:off x="354854" y="1230096"/>
            <a:ext cx="7461054" cy="6699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Montserrat Light" panose="00000400000000000000" pitchFamily="2" charset="0"/>
              </a:rPr>
              <a:t>What does a typical GI on this topic look like?</a:t>
            </a:r>
            <a:endParaRPr lang="en-CA" sz="2000" dirty="0">
              <a:latin typeface="Montserrat Light" panose="00000400000000000000" pitchFamily="2" charset="0"/>
            </a:endParaRPr>
          </a:p>
        </p:txBody>
      </p:sp>
      <p:pic>
        <p:nvPicPr>
          <p:cNvPr id="5" name="Picture 4">
            <a:extLst>
              <a:ext uri="{FF2B5EF4-FFF2-40B4-BE49-F238E27FC236}">
                <a16:creationId xmlns:a16="http://schemas.microsoft.com/office/drawing/2014/main" id="{366A3DAB-D053-472C-9609-F2792872845E}"/>
              </a:ext>
            </a:extLst>
          </p:cNvPr>
          <p:cNvPicPr>
            <a:picLocks noChangeAspect="1"/>
          </p:cNvPicPr>
          <p:nvPr>
            <p:custDataLst>
              <p:tags r:id="rId5"/>
            </p:custDataLst>
          </p:nvPr>
        </p:nvPicPr>
        <p:blipFill>
          <a:blip r:embed="rId39" cstate="screen">
            <a:extLst>
              <a:ext uri="{28A0092B-C50C-407E-A947-70E740481C1C}">
                <a14:useLocalDpi xmlns:a14="http://schemas.microsoft.com/office/drawing/2010/main"/>
              </a:ext>
            </a:extLst>
          </a:blip>
          <a:stretch>
            <a:fillRect/>
          </a:stretch>
        </p:blipFill>
        <p:spPr>
          <a:xfrm>
            <a:off x="259833" y="3005092"/>
            <a:ext cx="520953" cy="520953"/>
          </a:xfrm>
          <a:prstGeom prst="rect">
            <a:avLst/>
          </a:prstGeom>
        </p:spPr>
      </p:pic>
      <p:graphicFrame>
        <p:nvGraphicFramePr>
          <p:cNvPr id="7" name="Diagram 6">
            <a:extLst>
              <a:ext uri="{FF2B5EF4-FFF2-40B4-BE49-F238E27FC236}">
                <a16:creationId xmlns:a16="http://schemas.microsoft.com/office/drawing/2014/main" id="{B8CCC49A-D6A3-43EE-9C49-CA6B950D6A07}"/>
              </a:ext>
            </a:extLst>
          </p:cNvPr>
          <p:cNvGraphicFramePr/>
          <p:nvPr>
            <p:custDataLst>
              <p:tags r:id="rId6"/>
            </p:custDataLst>
            <p:extLst>
              <p:ext uri="{D42A27DB-BD31-4B8C-83A1-F6EECF244321}">
                <p14:modId xmlns:p14="http://schemas.microsoft.com/office/powerpoint/2010/main" val="3725488533"/>
              </p:ext>
            </p:extLst>
          </p:nvPr>
        </p:nvGraphicFramePr>
        <p:xfrm>
          <a:off x="309838" y="1828800"/>
          <a:ext cx="8646551" cy="1016192"/>
        </p:xfrm>
        <a:graphic>
          <a:graphicData uri="http://schemas.openxmlformats.org/drawingml/2006/diagram">
            <dgm:relIds xmlns:dgm="http://schemas.openxmlformats.org/drawingml/2006/diagram" xmlns:r="http://schemas.openxmlformats.org/officeDocument/2006/relationships" r:dm="rId40" r:lo="rId41" r:qs="rId42" r:cs="rId43"/>
          </a:graphicData>
        </a:graphic>
      </p:graphicFrame>
      <p:sp>
        <p:nvSpPr>
          <p:cNvPr id="8" name="Rectangle 7">
            <a:extLst>
              <a:ext uri="{FF2B5EF4-FFF2-40B4-BE49-F238E27FC236}">
                <a16:creationId xmlns:a16="http://schemas.microsoft.com/office/drawing/2014/main" id="{876C24BD-7B6E-4AFE-84D3-78440DEC4C54}"/>
              </a:ext>
            </a:extLst>
          </p:cNvPr>
          <p:cNvSpPr/>
          <p:nvPr>
            <p:custDataLst>
              <p:tags r:id="rId7"/>
            </p:custDataLst>
          </p:nvPr>
        </p:nvSpPr>
        <p:spPr>
          <a:xfrm>
            <a:off x="745785" y="3052048"/>
            <a:ext cx="1256805" cy="1169551"/>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#1:</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Scope requirements, objectives, and your specific challenges </a:t>
            </a:r>
          </a:p>
        </p:txBody>
      </p:sp>
      <p:pic>
        <p:nvPicPr>
          <p:cNvPr id="9" name="Picture 8">
            <a:extLst>
              <a:ext uri="{FF2B5EF4-FFF2-40B4-BE49-F238E27FC236}">
                <a16:creationId xmlns:a16="http://schemas.microsoft.com/office/drawing/2014/main" id="{C0706F1E-A435-4E93-8FC5-B8319B197A71}"/>
              </a:ext>
            </a:extLst>
          </p:cNvPr>
          <p:cNvPicPr>
            <a:picLocks noChangeAspect="1"/>
          </p:cNvPicPr>
          <p:nvPr>
            <p:custDataLst>
              <p:tags r:id="rId8"/>
            </p:custDataLst>
          </p:nvPr>
        </p:nvPicPr>
        <p:blipFill>
          <a:blip r:embed="rId39" cstate="screen">
            <a:extLst>
              <a:ext uri="{28A0092B-C50C-407E-A947-70E740481C1C}">
                <a14:useLocalDpi xmlns:a14="http://schemas.microsoft.com/office/drawing/2010/main"/>
              </a:ext>
            </a:extLst>
          </a:blip>
          <a:stretch>
            <a:fillRect/>
          </a:stretch>
        </p:blipFill>
        <p:spPr>
          <a:xfrm>
            <a:off x="1973614" y="3005092"/>
            <a:ext cx="520953" cy="520953"/>
          </a:xfrm>
          <a:prstGeom prst="rect">
            <a:avLst/>
          </a:prstGeom>
        </p:spPr>
      </p:pic>
      <p:sp>
        <p:nvSpPr>
          <p:cNvPr id="10" name="Rectangle 9">
            <a:extLst>
              <a:ext uri="{FF2B5EF4-FFF2-40B4-BE49-F238E27FC236}">
                <a16:creationId xmlns:a16="http://schemas.microsoft.com/office/drawing/2014/main" id="{0A3D6A72-FBE2-44C3-BB5A-FF3B8AE94F0A}"/>
              </a:ext>
            </a:extLst>
          </p:cNvPr>
          <p:cNvSpPr/>
          <p:nvPr>
            <p:custDataLst>
              <p:tags r:id="rId9"/>
            </p:custDataLst>
          </p:nvPr>
        </p:nvSpPr>
        <p:spPr>
          <a:xfrm>
            <a:off x="2463522" y="3052048"/>
            <a:ext cx="1134405" cy="1384995"/>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#2:</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Workload deployment and Cloud Suitability Questionnaire</a:t>
            </a:r>
          </a:p>
        </p:txBody>
      </p:sp>
      <p:sp>
        <p:nvSpPr>
          <p:cNvPr id="11" name="Rectangle 10">
            <a:extLst>
              <a:ext uri="{FF2B5EF4-FFF2-40B4-BE49-F238E27FC236}">
                <a16:creationId xmlns:a16="http://schemas.microsoft.com/office/drawing/2014/main" id="{821F6F67-AB2F-4087-9A7A-78D6B956A59F}"/>
              </a:ext>
            </a:extLst>
          </p:cNvPr>
          <p:cNvSpPr/>
          <p:nvPr>
            <p:custDataLst>
              <p:tags r:id="rId10"/>
            </p:custDataLst>
          </p:nvPr>
        </p:nvSpPr>
        <p:spPr>
          <a:xfrm>
            <a:off x="2447214" y="4702986"/>
            <a:ext cx="1118097" cy="1384995"/>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#3:</a:t>
            </a:r>
          </a:p>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Cloud Risk Assessment and Cloud Suitability Results</a:t>
            </a:r>
            <a:endPar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endParaRPr>
          </a:p>
        </p:txBody>
      </p:sp>
      <p:cxnSp>
        <p:nvCxnSpPr>
          <p:cNvPr id="12" name="Straight Connector 11">
            <a:extLst>
              <a:ext uri="{FF2B5EF4-FFF2-40B4-BE49-F238E27FC236}">
                <a16:creationId xmlns:a16="http://schemas.microsoft.com/office/drawing/2014/main" id="{8BC4D908-63E3-4DF4-BF38-40DDD2D98765}"/>
              </a:ext>
            </a:extLst>
          </p:cNvPr>
          <p:cNvCxnSpPr>
            <a:stCxn id="9" idx="2"/>
            <a:endCxn id="13" idx="0"/>
          </p:cNvCxnSpPr>
          <p:nvPr>
            <p:custDataLst>
              <p:tags r:id="rId11"/>
            </p:custDataLst>
          </p:nvPr>
        </p:nvCxnSpPr>
        <p:spPr>
          <a:xfrm>
            <a:off x="2234091" y="3526045"/>
            <a:ext cx="0" cy="83627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D994C6C-B107-4965-8D1C-052FDFE2543D}"/>
              </a:ext>
            </a:extLst>
          </p:cNvPr>
          <p:cNvPicPr>
            <a:picLocks noChangeAspect="1"/>
          </p:cNvPicPr>
          <p:nvPr>
            <p:custDataLst>
              <p:tags r:id="rId12"/>
            </p:custDataLst>
          </p:nvPr>
        </p:nvPicPr>
        <p:blipFill>
          <a:blip r:embed="rId39" cstate="screen">
            <a:extLst>
              <a:ext uri="{28A0092B-C50C-407E-A947-70E740481C1C}">
                <a14:useLocalDpi xmlns:a14="http://schemas.microsoft.com/office/drawing/2010/main"/>
              </a:ext>
            </a:extLst>
          </a:blip>
          <a:stretch>
            <a:fillRect/>
          </a:stretch>
        </p:blipFill>
        <p:spPr>
          <a:xfrm>
            <a:off x="1973614" y="4362319"/>
            <a:ext cx="520953" cy="520953"/>
          </a:xfrm>
          <a:prstGeom prst="rect">
            <a:avLst/>
          </a:prstGeom>
        </p:spPr>
      </p:pic>
      <p:pic>
        <p:nvPicPr>
          <p:cNvPr id="14" name="Picture 13">
            <a:extLst>
              <a:ext uri="{FF2B5EF4-FFF2-40B4-BE49-F238E27FC236}">
                <a16:creationId xmlns:a16="http://schemas.microsoft.com/office/drawing/2014/main" id="{F3EADD81-E9B1-4D37-B4F5-B9C527649DDC}"/>
              </a:ext>
            </a:extLst>
          </p:cNvPr>
          <p:cNvPicPr>
            <a:picLocks noChangeAspect="1"/>
          </p:cNvPicPr>
          <p:nvPr>
            <p:custDataLst>
              <p:tags r:id="rId13"/>
            </p:custDataLst>
          </p:nvPr>
        </p:nvPicPr>
        <p:blipFill>
          <a:blip r:embed="rId39" cstate="screen">
            <a:extLst>
              <a:ext uri="{28A0092B-C50C-407E-A947-70E740481C1C}">
                <a14:useLocalDpi xmlns:a14="http://schemas.microsoft.com/office/drawing/2010/main"/>
              </a:ext>
            </a:extLst>
          </a:blip>
          <a:stretch>
            <a:fillRect/>
          </a:stretch>
        </p:blipFill>
        <p:spPr>
          <a:xfrm>
            <a:off x="3554163" y="3052048"/>
            <a:ext cx="520953" cy="520953"/>
          </a:xfrm>
          <a:prstGeom prst="rect">
            <a:avLst/>
          </a:prstGeom>
        </p:spPr>
      </p:pic>
      <p:sp>
        <p:nvSpPr>
          <p:cNvPr id="15" name="Rectangle 14">
            <a:extLst>
              <a:ext uri="{FF2B5EF4-FFF2-40B4-BE49-F238E27FC236}">
                <a16:creationId xmlns:a16="http://schemas.microsoft.com/office/drawing/2014/main" id="{F995F532-DAD3-413C-BF05-3C3734A69655}"/>
              </a:ext>
            </a:extLst>
          </p:cNvPr>
          <p:cNvSpPr/>
          <p:nvPr>
            <p:custDataLst>
              <p:tags r:id="rId14"/>
            </p:custDataLst>
          </p:nvPr>
        </p:nvSpPr>
        <p:spPr>
          <a:xfrm>
            <a:off x="4040482" y="3099004"/>
            <a:ext cx="1351485" cy="954107"/>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#4:</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a:t>
            </a:r>
            <a:r>
              <a:rPr lang="en-CA" sz="1400" dirty="0">
                <a:solidFill>
                  <a:srgbClr val="494949"/>
                </a:solidFill>
                <a:latin typeface="Roboto Condensed Light" panose="02000000000000000000" pitchFamily="2" charset="0"/>
                <a:ea typeface="Roboto Condensed Light" panose="02000000000000000000" pitchFamily="2" charset="0"/>
              </a:rPr>
              <a:t>“A”</a:t>
            </a: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Cloud Environment Analysis</a:t>
            </a:r>
          </a:p>
          <a:p>
            <a:pPr marL="0" marR="0" lvl="0" indent="0" algn="l" defTabSz="55443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endParaRPr>
          </a:p>
        </p:txBody>
      </p:sp>
      <p:sp>
        <p:nvSpPr>
          <p:cNvPr id="16" name="Rectangle 15">
            <a:extLst>
              <a:ext uri="{FF2B5EF4-FFF2-40B4-BE49-F238E27FC236}">
                <a16:creationId xmlns:a16="http://schemas.microsoft.com/office/drawing/2014/main" id="{6D800CA0-031A-458F-90E4-1C272CCDB6E4}"/>
              </a:ext>
            </a:extLst>
          </p:cNvPr>
          <p:cNvSpPr/>
          <p:nvPr>
            <p:custDataLst>
              <p:tags r:id="rId15"/>
            </p:custDataLst>
          </p:nvPr>
        </p:nvSpPr>
        <p:spPr>
          <a:xfrm>
            <a:off x="4034208" y="4210063"/>
            <a:ext cx="1174220" cy="1169551"/>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#5: </a:t>
            </a:r>
            <a:endParaRPr lang="en-US" sz="1400" b="1" dirty="0">
              <a:solidFill>
                <a:srgbClr val="494949"/>
              </a:solidFill>
              <a:latin typeface="Roboto Condensed Light" panose="02000000000000000000" pitchFamily="2" charset="0"/>
              <a:ea typeface="Roboto Condensed Light" panose="02000000000000000000" pitchFamily="2" charset="0"/>
            </a:endParaRPr>
          </a:p>
          <a:p>
            <a:pPr marL="0" marR="0" lvl="0" indent="0" algn="l" defTabSz="554437" rtl="0" eaLnBrk="1" fontAlgn="auto" latinLnBrk="0" hangingPunct="1">
              <a:lnSpc>
                <a:spcPct val="100000"/>
              </a:lnSpc>
              <a:spcBef>
                <a:spcPts val="0"/>
              </a:spcBef>
              <a:spcAft>
                <a:spcPts val="0"/>
              </a:spcAft>
              <a:buClrTx/>
              <a:buSzTx/>
              <a:buFontTx/>
              <a:buNone/>
              <a:tabLst/>
              <a:defRPr/>
            </a:pPr>
            <a:r>
              <a:rPr lang="en-CA" sz="1400" dirty="0">
                <a:solidFill>
                  <a:srgbClr val="494949"/>
                </a:solidFill>
                <a:latin typeface="Roboto Condensed Light" panose="02000000000000000000" pitchFamily="2" charset="0"/>
                <a:ea typeface="Roboto Condensed Light" panose="02000000000000000000" pitchFamily="2" charset="0"/>
              </a:rPr>
              <a:t>“B”</a:t>
            </a: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Cloud Environment Analysis</a:t>
            </a:r>
          </a:p>
          <a:p>
            <a:pPr marL="0" marR="0" lvl="0" indent="0" algn="l" defTabSz="554437"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endParaRPr>
          </a:p>
        </p:txBody>
      </p:sp>
      <p:cxnSp>
        <p:nvCxnSpPr>
          <p:cNvPr id="17" name="Straight Connector 16">
            <a:extLst>
              <a:ext uri="{FF2B5EF4-FFF2-40B4-BE49-F238E27FC236}">
                <a16:creationId xmlns:a16="http://schemas.microsoft.com/office/drawing/2014/main" id="{43795F84-DBA5-4611-AFF5-08BD5AB31DA7}"/>
              </a:ext>
            </a:extLst>
          </p:cNvPr>
          <p:cNvCxnSpPr>
            <a:stCxn id="14" idx="2"/>
            <a:endCxn id="18" idx="0"/>
          </p:cNvCxnSpPr>
          <p:nvPr>
            <p:custDataLst>
              <p:tags r:id="rId16"/>
            </p:custDataLst>
          </p:nvPr>
        </p:nvCxnSpPr>
        <p:spPr>
          <a:xfrm>
            <a:off x="3814640" y="3573001"/>
            <a:ext cx="0" cy="83627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E229D89-0003-4F5C-8E9E-C7C880A7FA8F}"/>
              </a:ext>
            </a:extLst>
          </p:cNvPr>
          <p:cNvPicPr>
            <a:picLocks noChangeAspect="1"/>
          </p:cNvPicPr>
          <p:nvPr>
            <p:custDataLst>
              <p:tags r:id="rId17"/>
            </p:custDataLst>
          </p:nvPr>
        </p:nvPicPr>
        <p:blipFill>
          <a:blip r:embed="rId39" cstate="screen">
            <a:extLst>
              <a:ext uri="{28A0092B-C50C-407E-A947-70E740481C1C}">
                <a14:useLocalDpi xmlns:a14="http://schemas.microsoft.com/office/drawing/2010/main"/>
              </a:ext>
            </a:extLst>
          </a:blip>
          <a:stretch>
            <a:fillRect/>
          </a:stretch>
        </p:blipFill>
        <p:spPr>
          <a:xfrm>
            <a:off x="3554163" y="4409275"/>
            <a:ext cx="520953" cy="520953"/>
          </a:xfrm>
          <a:prstGeom prst="rect">
            <a:avLst/>
          </a:prstGeom>
        </p:spPr>
      </p:pic>
      <p:pic>
        <p:nvPicPr>
          <p:cNvPr id="19" name="Picture 18">
            <a:extLst>
              <a:ext uri="{FF2B5EF4-FFF2-40B4-BE49-F238E27FC236}">
                <a16:creationId xmlns:a16="http://schemas.microsoft.com/office/drawing/2014/main" id="{02B68E01-79DA-4B1C-AD8C-903D8F9A8CE5}"/>
              </a:ext>
            </a:extLst>
          </p:cNvPr>
          <p:cNvPicPr>
            <a:picLocks noChangeAspect="1"/>
          </p:cNvPicPr>
          <p:nvPr>
            <p:custDataLst>
              <p:tags r:id="rId18"/>
            </p:custDataLst>
          </p:nvPr>
        </p:nvPicPr>
        <p:blipFill>
          <a:blip r:embed="rId39" cstate="screen">
            <a:extLst>
              <a:ext uri="{28A0092B-C50C-407E-A947-70E740481C1C}">
                <a14:useLocalDpi xmlns:a14="http://schemas.microsoft.com/office/drawing/2010/main"/>
              </a:ext>
            </a:extLst>
          </a:blip>
          <a:stretch>
            <a:fillRect/>
          </a:stretch>
        </p:blipFill>
        <p:spPr>
          <a:xfrm>
            <a:off x="5150090" y="3060562"/>
            <a:ext cx="520953" cy="520953"/>
          </a:xfrm>
          <a:prstGeom prst="rect">
            <a:avLst/>
          </a:prstGeom>
        </p:spPr>
      </p:pic>
      <p:sp>
        <p:nvSpPr>
          <p:cNvPr id="20" name="Rectangle 19">
            <a:extLst>
              <a:ext uri="{FF2B5EF4-FFF2-40B4-BE49-F238E27FC236}">
                <a16:creationId xmlns:a16="http://schemas.microsoft.com/office/drawing/2014/main" id="{0D51DD75-BDD9-416B-996F-FBF3F604DDBE}"/>
              </a:ext>
            </a:extLst>
          </p:cNvPr>
          <p:cNvSpPr/>
          <p:nvPr>
            <p:custDataLst>
              <p:tags r:id="rId19"/>
            </p:custDataLst>
          </p:nvPr>
        </p:nvSpPr>
        <p:spPr>
          <a:xfrm>
            <a:off x="5652443" y="3107059"/>
            <a:ext cx="1351485" cy="1600438"/>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#7:</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a:t>
            </a:r>
            <a:r>
              <a:rPr lang="en-CA" sz="1400" dirty="0">
                <a:solidFill>
                  <a:srgbClr val="494949"/>
                </a:solidFill>
                <a:latin typeface="Roboto Condensed Light" panose="02000000000000000000" pitchFamily="2" charset="0"/>
                <a:ea typeface="Roboto Condensed Light" panose="02000000000000000000" pitchFamily="2" charset="0"/>
              </a:rPr>
              <a:t>Prioritized Security Components &amp; Results Dashboard</a:t>
            </a:r>
            <a:endPar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endParaRPr>
          </a:p>
          <a:p>
            <a:pPr marL="0" marR="0" lvl="0" indent="0" algn="l" defTabSz="55443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endParaRPr>
          </a:p>
        </p:txBody>
      </p:sp>
      <p:sp>
        <p:nvSpPr>
          <p:cNvPr id="21" name="Rectangle 20">
            <a:extLst>
              <a:ext uri="{FF2B5EF4-FFF2-40B4-BE49-F238E27FC236}">
                <a16:creationId xmlns:a16="http://schemas.microsoft.com/office/drawing/2014/main" id="{0D40DC66-C24E-4113-9799-023CEE0F10C5}"/>
              </a:ext>
            </a:extLst>
          </p:cNvPr>
          <p:cNvSpPr/>
          <p:nvPr>
            <p:custDataLst>
              <p:tags r:id="rId20"/>
            </p:custDataLst>
          </p:nvPr>
        </p:nvSpPr>
        <p:spPr>
          <a:xfrm>
            <a:off x="5615724" y="4542919"/>
            <a:ext cx="1147571" cy="954107"/>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#8: </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Cloud Security Architecture Mappings</a:t>
            </a:r>
          </a:p>
        </p:txBody>
      </p:sp>
      <p:cxnSp>
        <p:nvCxnSpPr>
          <p:cNvPr id="22" name="Straight Connector 21">
            <a:extLst>
              <a:ext uri="{FF2B5EF4-FFF2-40B4-BE49-F238E27FC236}">
                <a16:creationId xmlns:a16="http://schemas.microsoft.com/office/drawing/2014/main" id="{01A375F6-4276-4357-9BBD-ECB456564305}"/>
              </a:ext>
            </a:extLst>
          </p:cNvPr>
          <p:cNvCxnSpPr>
            <a:stCxn id="19" idx="2"/>
            <a:endCxn id="23" idx="0"/>
          </p:cNvCxnSpPr>
          <p:nvPr>
            <p:custDataLst>
              <p:tags r:id="rId21"/>
            </p:custDataLst>
          </p:nvPr>
        </p:nvCxnSpPr>
        <p:spPr>
          <a:xfrm>
            <a:off x="5410567" y="3581515"/>
            <a:ext cx="0" cy="83627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C841EA5F-C7CE-4EE6-8CAB-638CE452BC69}"/>
              </a:ext>
            </a:extLst>
          </p:cNvPr>
          <p:cNvPicPr>
            <a:picLocks noChangeAspect="1"/>
          </p:cNvPicPr>
          <p:nvPr>
            <p:custDataLst>
              <p:tags r:id="rId22"/>
            </p:custDataLst>
          </p:nvPr>
        </p:nvPicPr>
        <p:blipFill>
          <a:blip r:embed="rId39" cstate="screen">
            <a:extLst>
              <a:ext uri="{28A0092B-C50C-407E-A947-70E740481C1C}">
                <a14:useLocalDpi xmlns:a14="http://schemas.microsoft.com/office/drawing/2010/main"/>
              </a:ext>
            </a:extLst>
          </a:blip>
          <a:stretch>
            <a:fillRect/>
          </a:stretch>
        </p:blipFill>
        <p:spPr>
          <a:xfrm>
            <a:off x="5150090" y="4417789"/>
            <a:ext cx="520953" cy="520953"/>
          </a:xfrm>
          <a:prstGeom prst="rect">
            <a:avLst/>
          </a:prstGeom>
        </p:spPr>
      </p:pic>
      <p:pic>
        <p:nvPicPr>
          <p:cNvPr id="24" name="Picture 23">
            <a:extLst>
              <a:ext uri="{FF2B5EF4-FFF2-40B4-BE49-F238E27FC236}">
                <a16:creationId xmlns:a16="http://schemas.microsoft.com/office/drawing/2014/main" id="{368B60EB-C827-4EC6-A97F-5F8A688424CC}"/>
              </a:ext>
            </a:extLst>
          </p:cNvPr>
          <p:cNvPicPr>
            <a:picLocks noChangeAspect="1"/>
          </p:cNvPicPr>
          <p:nvPr>
            <p:custDataLst>
              <p:tags r:id="rId23"/>
            </p:custDataLst>
          </p:nvPr>
        </p:nvPicPr>
        <p:blipFill>
          <a:blip r:embed="rId39" cstate="screen">
            <a:extLst>
              <a:ext uri="{28A0092B-C50C-407E-A947-70E740481C1C}">
                <a14:useLocalDpi xmlns:a14="http://schemas.microsoft.com/office/drawing/2010/main"/>
              </a:ext>
            </a:extLst>
          </a:blip>
          <a:stretch>
            <a:fillRect/>
          </a:stretch>
        </p:blipFill>
        <p:spPr>
          <a:xfrm>
            <a:off x="6825471" y="3052048"/>
            <a:ext cx="520953" cy="520953"/>
          </a:xfrm>
          <a:prstGeom prst="rect">
            <a:avLst/>
          </a:prstGeom>
        </p:spPr>
      </p:pic>
      <p:sp>
        <p:nvSpPr>
          <p:cNvPr id="25" name="Rectangle 24">
            <a:extLst>
              <a:ext uri="{FF2B5EF4-FFF2-40B4-BE49-F238E27FC236}">
                <a16:creationId xmlns:a16="http://schemas.microsoft.com/office/drawing/2014/main" id="{41B92865-F37C-4DD3-84FE-E43198CB0221}"/>
              </a:ext>
            </a:extLst>
          </p:cNvPr>
          <p:cNvSpPr/>
          <p:nvPr>
            <p:custDataLst>
              <p:tags r:id="rId24"/>
            </p:custDataLst>
          </p:nvPr>
        </p:nvSpPr>
        <p:spPr>
          <a:xfrm>
            <a:off x="7328924" y="3099003"/>
            <a:ext cx="1381854" cy="738664"/>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#10:</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Cloud Security Strategy Considerations</a:t>
            </a:r>
          </a:p>
        </p:txBody>
      </p:sp>
      <p:sp>
        <p:nvSpPr>
          <p:cNvPr id="26" name="Rectangle 25">
            <a:extLst>
              <a:ext uri="{FF2B5EF4-FFF2-40B4-BE49-F238E27FC236}">
                <a16:creationId xmlns:a16="http://schemas.microsoft.com/office/drawing/2014/main" id="{00B56B9E-6653-467B-918F-AD7214396EEF}"/>
              </a:ext>
            </a:extLst>
          </p:cNvPr>
          <p:cNvSpPr/>
          <p:nvPr>
            <p:custDataLst>
              <p:tags r:id="rId25"/>
            </p:custDataLst>
          </p:nvPr>
        </p:nvSpPr>
        <p:spPr>
          <a:xfrm>
            <a:off x="7346424" y="5383353"/>
            <a:ext cx="1296307" cy="954107"/>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#12:</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Summarize results and plan next steps</a:t>
            </a:r>
          </a:p>
        </p:txBody>
      </p:sp>
      <p:cxnSp>
        <p:nvCxnSpPr>
          <p:cNvPr id="27" name="Straight Connector 26">
            <a:extLst>
              <a:ext uri="{FF2B5EF4-FFF2-40B4-BE49-F238E27FC236}">
                <a16:creationId xmlns:a16="http://schemas.microsoft.com/office/drawing/2014/main" id="{50595DC1-8D51-4EF1-AC47-0A4885AF2AF2}"/>
              </a:ext>
            </a:extLst>
          </p:cNvPr>
          <p:cNvCxnSpPr>
            <a:cxnSpLocks/>
            <a:stCxn id="24" idx="2"/>
          </p:cNvCxnSpPr>
          <p:nvPr>
            <p:custDataLst>
              <p:tags r:id="rId26"/>
            </p:custDataLst>
          </p:nvPr>
        </p:nvCxnSpPr>
        <p:spPr>
          <a:xfrm>
            <a:off x="7085948" y="3573001"/>
            <a:ext cx="13029" cy="571608"/>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9FE0DC71-AD8A-4A10-A4AD-A1A5FC4F2C88}"/>
              </a:ext>
            </a:extLst>
          </p:cNvPr>
          <p:cNvPicPr>
            <a:picLocks noChangeAspect="1"/>
          </p:cNvPicPr>
          <p:nvPr>
            <p:custDataLst>
              <p:tags r:id="rId27"/>
            </p:custDataLst>
          </p:nvPr>
        </p:nvPicPr>
        <p:blipFill>
          <a:blip r:embed="rId39" cstate="screen">
            <a:extLst>
              <a:ext uri="{28A0092B-C50C-407E-A947-70E740481C1C}">
                <a14:useLocalDpi xmlns:a14="http://schemas.microsoft.com/office/drawing/2010/main"/>
              </a:ext>
            </a:extLst>
          </a:blip>
          <a:stretch>
            <a:fillRect/>
          </a:stretch>
        </p:blipFill>
        <p:spPr>
          <a:xfrm>
            <a:off x="6825471" y="4241555"/>
            <a:ext cx="520953" cy="520953"/>
          </a:xfrm>
          <a:prstGeom prst="rect">
            <a:avLst/>
          </a:prstGeom>
        </p:spPr>
      </p:pic>
      <p:sp>
        <p:nvSpPr>
          <p:cNvPr id="31" name="TextBox 30">
            <a:extLst>
              <a:ext uri="{FF2B5EF4-FFF2-40B4-BE49-F238E27FC236}">
                <a16:creationId xmlns:a16="http://schemas.microsoft.com/office/drawing/2014/main" id="{3C951CA7-C56F-4944-A437-B07E96483324}"/>
              </a:ext>
            </a:extLst>
          </p:cNvPr>
          <p:cNvSpPr txBox="1"/>
          <p:nvPr>
            <p:custDataLst>
              <p:tags r:id="rId28"/>
            </p:custDataLst>
          </p:nvPr>
        </p:nvSpPr>
        <p:spPr>
          <a:xfrm>
            <a:off x="9423238" y="943806"/>
            <a:ext cx="2549774" cy="4649294"/>
          </a:xfrm>
          <a:prstGeom prst="rect">
            <a:avLst/>
          </a:prstGeom>
        </p:spPr>
        <p:txBody>
          <a:bodyPr vert="horz" wrap="square" lIns="0" tIns="6930" rIns="0" bIns="0" rtlCol="0">
            <a:spAutoFit/>
          </a:bodyPr>
          <a:lstStyle/>
          <a:p>
            <a:pPr marL="7700" marR="242951" lvl="0" indent="0" algn="l" defTabSz="554437" rtl="0" eaLnBrk="1" fontAlgn="auto" latinLnBrk="0" hangingPunct="1">
              <a:lnSpc>
                <a:spcPct val="100000"/>
              </a:lnSpc>
              <a:spcBef>
                <a:spcPts val="55"/>
              </a:spcBef>
              <a:spcAft>
                <a:spcPts val="0"/>
              </a:spcAft>
              <a:buClrTx/>
              <a:buSzTx/>
              <a:buFontTx/>
              <a:buNone/>
              <a:tabLst/>
              <a:defRPr/>
            </a:pPr>
            <a:r>
              <a:rPr kumimoji="0" lang="en-US" sz="2000" b="0" i="0" u="none" strike="noStrike" kern="1200" cap="none" spc="-30" normalizeH="0" baseline="0" noProof="0" dirty="0">
                <a:ln>
                  <a:noFill/>
                </a:ln>
                <a:solidFill>
                  <a:srgbClr val="FFFFFF"/>
                </a:solidFill>
                <a:effectLst/>
                <a:uLnTx/>
                <a:uFillTx/>
                <a:latin typeface="Montserrat" panose="00000500000000000000" pitchFamily="2" charset="0"/>
                <a:ea typeface="+mn-ea"/>
                <a:cs typeface="Arial Narrow"/>
              </a:rPr>
              <a:t>A Guided Implementation (GI) is series of calls with an Info-Tech analyst to help implement our best practices in your organization.</a:t>
            </a:r>
          </a:p>
          <a:p>
            <a:pPr marL="7700" marR="242951" lvl="0" indent="0" algn="l" defTabSz="554437" rtl="0" eaLnBrk="1" fontAlgn="auto" latinLnBrk="0" hangingPunct="1">
              <a:lnSpc>
                <a:spcPct val="100000"/>
              </a:lnSpc>
              <a:spcBef>
                <a:spcPts val="55"/>
              </a:spcBef>
              <a:spcAft>
                <a:spcPts val="0"/>
              </a:spcAft>
              <a:buClrTx/>
              <a:buSzTx/>
              <a:buFontTx/>
              <a:buNone/>
              <a:tabLst/>
              <a:defRPr/>
            </a:pPr>
            <a:endParaRPr kumimoji="0" lang="en-US" sz="2000" b="0" i="0" u="none" strike="noStrike" kern="1200" cap="none" spc="-30" normalizeH="0" baseline="0" noProof="0" dirty="0">
              <a:ln>
                <a:noFill/>
              </a:ln>
              <a:solidFill>
                <a:srgbClr val="FFFFFF"/>
              </a:solidFill>
              <a:effectLst/>
              <a:uLnTx/>
              <a:uFillTx/>
              <a:latin typeface="Montserrat" panose="00000500000000000000" pitchFamily="2" charset="0"/>
              <a:ea typeface="+mn-ea"/>
              <a:cs typeface="Arial Narrow"/>
            </a:endParaRPr>
          </a:p>
          <a:p>
            <a:pPr marL="7700" marR="242951" lvl="0" indent="0" algn="l" defTabSz="554437" rtl="0" eaLnBrk="1" fontAlgn="auto" latinLnBrk="0" hangingPunct="1">
              <a:lnSpc>
                <a:spcPct val="100000"/>
              </a:lnSpc>
              <a:spcBef>
                <a:spcPts val="55"/>
              </a:spcBef>
              <a:spcAft>
                <a:spcPts val="0"/>
              </a:spcAft>
              <a:buClrTx/>
              <a:buSzTx/>
              <a:buFontTx/>
              <a:buNone/>
              <a:tabLst/>
              <a:defRPr/>
            </a:pPr>
            <a:r>
              <a:rPr kumimoji="0" lang="en-US" sz="2000" b="0" i="0" u="none" strike="noStrike" kern="1200" cap="none" spc="-30" normalizeH="0" baseline="0" noProof="0" dirty="0">
                <a:ln>
                  <a:noFill/>
                </a:ln>
                <a:solidFill>
                  <a:srgbClr val="FFFFFF"/>
                </a:solidFill>
                <a:effectLst/>
                <a:uLnTx/>
                <a:uFillTx/>
                <a:latin typeface="Montserrat" panose="00000500000000000000" pitchFamily="2" charset="0"/>
                <a:ea typeface="+mn-ea"/>
                <a:cs typeface="Arial Narrow"/>
              </a:rPr>
              <a:t>A typical GI is eight to </a:t>
            </a:r>
            <a:r>
              <a:rPr lang="en-US" sz="2000" spc="-30" dirty="0">
                <a:solidFill>
                  <a:srgbClr val="FFFFFF"/>
                </a:solidFill>
                <a:latin typeface="Montserrat" panose="00000500000000000000" pitchFamily="2" charset="0"/>
                <a:cs typeface="Arial Narrow"/>
              </a:rPr>
              <a:t>twelve</a:t>
            </a:r>
            <a:r>
              <a:rPr kumimoji="0" lang="en-US" sz="2000" b="0" i="0" u="none" strike="noStrike" kern="1200" cap="none" spc="-30" normalizeH="0" baseline="0" noProof="0" dirty="0">
                <a:ln>
                  <a:noFill/>
                </a:ln>
                <a:solidFill>
                  <a:srgbClr val="FFFFFF"/>
                </a:solidFill>
                <a:effectLst/>
                <a:uLnTx/>
                <a:uFillTx/>
                <a:latin typeface="Montserrat" panose="00000500000000000000" pitchFamily="2" charset="0"/>
                <a:ea typeface="+mn-ea"/>
                <a:cs typeface="Arial Narrow"/>
              </a:rPr>
              <a:t> calls over the course of four to six months.</a:t>
            </a:r>
          </a:p>
        </p:txBody>
      </p:sp>
      <p:pic>
        <p:nvPicPr>
          <p:cNvPr id="6" name="Picture 5">
            <a:extLst>
              <a:ext uri="{FF2B5EF4-FFF2-40B4-BE49-F238E27FC236}">
                <a16:creationId xmlns:a16="http://schemas.microsoft.com/office/drawing/2014/main" id="{0862FFCE-555A-4E49-BED7-41F26957514B}"/>
              </a:ext>
            </a:extLst>
          </p:cNvPr>
          <p:cNvPicPr>
            <a:picLocks noChangeAspect="1"/>
          </p:cNvPicPr>
          <p:nvPr>
            <p:custDataLst>
              <p:tags r:id="rId29"/>
            </p:custDataLst>
          </p:nvPr>
        </p:nvPicPr>
        <p:blipFill>
          <a:blip r:embed="rId39" cstate="screen">
            <a:extLst>
              <a:ext uri="{28A0092B-C50C-407E-A947-70E740481C1C}">
                <a14:useLocalDpi xmlns:a14="http://schemas.microsoft.com/office/drawing/2010/main"/>
              </a:ext>
            </a:extLst>
          </a:blip>
          <a:stretch>
            <a:fillRect/>
          </a:stretch>
        </p:blipFill>
        <p:spPr>
          <a:xfrm>
            <a:off x="3554163" y="5693770"/>
            <a:ext cx="520953" cy="520953"/>
          </a:xfrm>
          <a:prstGeom prst="rect">
            <a:avLst/>
          </a:prstGeom>
        </p:spPr>
      </p:pic>
      <p:sp>
        <p:nvSpPr>
          <p:cNvPr id="35" name="Rectangle 34">
            <a:extLst>
              <a:ext uri="{FF2B5EF4-FFF2-40B4-BE49-F238E27FC236}">
                <a16:creationId xmlns:a16="http://schemas.microsoft.com/office/drawing/2014/main" id="{33E621C1-0926-4691-843E-CC8FBAB19E73}"/>
              </a:ext>
            </a:extLst>
          </p:cNvPr>
          <p:cNvSpPr/>
          <p:nvPr>
            <p:custDataLst>
              <p:tags r:id="rId30"/>
            </p:custDataLst>
          </p:nvPr>
        </p:nvSpPr>
        <p:spPr>
          <a:xfrm>
            <a:off x="4043515" y="5425088"/>
            <a:ext cx="1114388" cy="1169551"/>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#6: </a:t>
            </a:r>
            <a:r>
              <a:rPr lang="en-CA" sz="1400" dirty="0">
                <a:solidFill>
                  <a:srgbClr val="494949"/>
                </a:solidFill>
                <a:latin typeface="Roboto Condensed Light" panose="02000000000000000000" pitchFamily="2" charset="0"/>
                <a:ea typeface="Roboto Condensed Light" panose="02000000000000000000" pitchFamily="2" charset="0"/>
              </a:rPr>
              <a:t>“C”</a:t>
            </a: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Cloud Environment Analysis</a:t>
            </a:r>
          </a:p>
          <a:p>
            <a:pPr marL="0" marR="0" lvl="0" indent="0" algn="l" defTabSz="554437"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endParaRPr>
          </a:p>
        </p:txBody>
      </p:sp>
      <p:cxnSp>
        <p:nvCxnSpPr>
          <p:cNvPr id="36" name="Straight Connector 35">
            <a:extLst>
              <a:ext uri="{FF2B5EF4-FFF2-40B4-BE49-F238E27FC236}">
                <a16:creationId xmlns:a16="http://schemas.microsoft.com/office/drawing/2014/main" id="{B999B67C-B3DB-44E1-8370-173E09F147DC}"/>
              </a:ext>
            </a:extLst>
          </p:cNvPr>
          <p:cNvCxnSpPr/>
          <p:nvPr>
            <p:custDataLst>
              <p:tags r:id="rId31"/>
            </p:custDataLst>
          </p:nvPr>
        </p:nvCxnSpPr>
        <p:spPr>
          <a:xfrm flipH="1">
            <a:off x="3803138" y="4911321"/>
            <a:ext cx="7912" cy="83627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97F9C832-3E15-4FB5-925F-1142613BBBB9}"/>
              </a:ext>
            </a:extLst>
          </p:cNvPr>
          <p:cNvSpPr/>
          <p:nvPr>
            <p:custDataLst>
              <p:tags r:id="rId32"/>
            </p:custDataLst>
          </p:nvPr>
        </p:nvSpPr>
        <p:spPr>
          <a:xfrm>
            <a:off x="7325324" y="4038019"/>
            <a:ext cx="1296307" cy="1169551"/>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#11:</a:t>
            </a:r>
            <a:r>
              <a:rPr lang="en-US" sz="1400" dirty="0">
                <a:solidFill>
                  <a:srgbClr val="494949"/>
                </a:solidFill>
                <a:latin typeface="Roboto Condensed Light" panose="02000000000000000000" pitchFamily="2" charset="0"/>
                <a:ea typeface="Roboto Condensed Light" panose="02000000000000000000" pitchFamily="2" charset="0"/>
              </a:rPr>
              <a:t> Cloud Security Architecture Communication Deck</a:t>
            </a:r>
            <a:endPar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endParaRPr>
          </a:p>
        </p:txBody>
      </p:sp>
      <p:pic>
        <p:nvPicPr>
          <p:cNvPr id="40" name="Picture 39">
            <a:extLst>
              <a:ext uri="{FF2B5EF4-FFF2-40B4-BE49-F238E27FC236}">
                <a16:creationId xmlns:a16="http://schemas.microsoft.com/office/drawing/2014/main" id="{FBAA4BDE-2CDF-431D-9417-9FCE273EED03}"/>
              </a:ext>
            </a:extLst>
          </p:cNvPr>
          <p:cNvPicPr>
            <a:picLocks noChangeAspect="1"/>
          </p:cNvPicPr>
          <p:nvPr>
            <p:custDataLst>
              <p:tags r:id="rId33"/>
            </p:custDataLst>
          </p:nvPr>
        </p:nvPicPr>
        <p:blipFill>
          <a:blip r:embed="rId39" cstate="screen">
            <a:extLst>
              <a:ext uri="{28A0092B-C50C-407E-A947-70E740481C1C}">
                <a14:useLocalDpi xmlns:a14="http://schemas.microsoft.com/office/drawing/2010/main"/>
              </a:ext>
            </a:extLst>
          </a:blip>
          <a:stretch>
            <a:fillRect/>
          </a:stretch>
        </p:blipFill>
        <p:spPr>
          <a:xfrm>
            <a:off x="6825471" y="5693770"/>
            <a:ext cx="520953" cy="520953"/>
          </a:xfrm>
          <a:prstGeom prst="rect">
            <a:avLst/>
          </a:prstGeom>
        </p:spPr>
      </p:pic>
      <p:cxnSp>
        <p:nvCxnSpPr>
          <p:cNvPr id="41" name="Straight Connector 40">
            <a:extLst>
              <a:ext uri="{FF2B5EF4-FFF2-40B4-BE49-F238E27FC236}">
                <a16:creationId xmlns:a16="http://schemas.microsoft.com/office/drawing/2014/main" id="{EFCEA0D1-C497-42B7-B0FA-8E93204A5DE6}"/>
              </a:ext>
            </a:extLst>
          </p:cNvPr>
          <p:cNvCxnSpPr>
            <a:cxnSpLocks/>
            <a:stCxn id="28" idx="2"/>
          </p:cNvCxnSpPr>
          <p:nvPr>
            <p:custDataLst>
              <p:tags r:id="rId34"/>
            </p:custDataLst>
          </p:nvPr>
        </p:nvCxnSpPr>
        <p:spPr>
          <a:xfrm>
            <a:off x="7085948" y="4762508"/>
            <a:ext cx="5473" cy="95703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A4EFD7DB-A526-4B5D-9CCA-F30EE9906E21}"/>
              </a:ext>
            </a:extLst>
          </p:cNvPr>
          <p:cNvSpPr/>
          <p:nvPr>
            <p:custDataLst>
              <p:tags r:id="rId35"/>
            </p:custDataLst>
          </p:nvPr>
        </p:nvSpPr>
        <p:spPr>
          <a:xfrm>
            <a:off x="5604711" y="5621173"/>
            <a:ext cx="1344984" cy="954107"/>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#9: </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Continue Cloud Security Architecture Mappings</a:t>
            </a:r>
          </a:p>
        </p:txBody>
      </p:sp>
      <p:pic>
        <p:nvPicPr>
          <p:cNvPr id="45" name="Picture 44">
            <a:extLst>
              <a:ext uri="{FF2B5EF4-FFF2-40B4-BE49-F238E27FC236}">
                <a16:creationId xmlns:a16="http://schemas.microsoft.com/office/drawing/2014/main" id="{BCF452C5-B73E-4B1A-BEAD-373120AAE449}"/>
              </a:ext>
            </a:extLst>
          </p:cNvPr>
          <p:cNvPicPr>
            <a:picLocks noChangeAspect="1"/>
          </p:cNvPicPr>
          <p:nvPr>
            <p:custDataLst>
              <p:tags r:id="rId36"/>
            </p:custDataLst>
          </p:nvPr>
        </p:nvPicPr>
        <p:blipFill>
          <a:blip r:embed="rId39" cstate="screen">
            <a:extLst>
              <a:ext uri="{28A0092B-C50C-407E-A947-70E740481C1C}">
                <a14:useLocalDpi xmlns:a14="http://schemas.microsoft.com/office/drawing/2010/main"/>
              </a:ext>
            </a:extLst>
          </a:blip>
          <a:stretch>
            <a:fillRect/>
          </a:stretch>
        </p:blipFill>
        <p:spPr>
          <a:xfrm>
            <a:off x="5150090" y="5719546"/>
            <a:ext cx="520953" cy="520953"/>
          </a:xfrm>
          <a:prstGeom prst="rect">
            <a:avLst/>
          </a:prstGeom>
        </p:spPr>
      </p:pic>
      <p:cxnSp>
        <p:nvCxnSpPr>
          <p:cNvPr id="46" name="Straight Connector 45">
            <a:extLst>
              <a:ext uri="{FF2B5EF4-FFF2-40B4-BE49-F238E27FC236}">
                <a16:creationId xmlns:a16="http://schemas.microsoft.com/office/drawing/2014/main" id="{4071EEF0-00A9-4672-B9A8-B06CD8608904}"/>
              </a:ext>
            </a:extLst>
          </p:cNvPr>
          <p:cNvCxnSpPr/>
          <p:nvPr>
            <p:custDataLst>
              <p:tags r:id="rId37"/>
            </p:custDataLst>
          </p:nvPr>
        </p:nvCxnSpPr>
        <p:spPr>
          <a:xfrm flipH="1">
            <a:off x="5439255" y="4927705"/>
            <a:ext cx="7912" cy="836274"/>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17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EA4694C-54A6-46F0-8E70-B717AA3158DE}"/>
              </a:ext>
            </a:extLst>
          </p:cNvPr>
          <p:cNvSpPr txBox="1">
            <a:spLocks/>
          </p:cNvSpPr>
          <p:nvPr/>
        </p:nvSpPr>
        <p:spPr>
          <a:xfrm>
            <a:off x="354106" y="528985"/>
            <a:ext cx="8623208" cy="542716"/>
          </a:xfrm>
          <a:prstGeom prst="rect">
            <a:avLst/>
          </a:prstGeom>
        </p:spPr>
        <p:txBody>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r>
              <a:rPr lang="en-CA" dirty="0"/>
              <a:t>Workshop Overview</a:t>
            </a:r>
          </a:p>
        </p:txBody>
      </p:sp>
      <p:graphicFrame>
        <p:nvGraphicFramePr>
          <p:cNvPr id="5" name="Table 2">
            <a:extLst>
              <a:ext uri="{FF2B5EF4-FFF2-40B4-BE49-F238E27FC236}">
                <a16:creationId xmlns:a16="http://schemas.microsoft.com/office/drawing/2014/main" id="{A2C116FC-287E-48F3-B2A5-369EDCD091AC}"/>
              </a:ext>
            </a:extLst>
          </p:cNvPr>
          <p:cNvGraphicFramePr>
            <a:graphicFrameLocks noGrp="1"/>
          </p:cNvGraphicFramePr>
          <p:nvPr>
            <p:extLst>
              <p:ext uri="{D42A27DB-BD31-4B8C-83A1-F6EECF244321}">
                <p14:modId xmlns:p14="http://schemas.microsoft.com/office/powerpoint/2010/main" val="3667180758"/>
              </p:ext>
            </p:extLst>
          </p:nvPr>
        </p:nvGraphicFramePr>
        <p:xfrm>
          <a:off x="354106" y="1215542"/>
          <a:ext cx="11539445" cy="5185257"/>
        </p:xfrm>
        <a:graphic>
          <a:graphicData uri="http://schemas.openxmlformats.org/drawingml/2006/table">
            <a:tbl>
              <a:tblPr firstRow="1" bandRow="1">
                <a:tableStyleId>{5C22544A-7EE6-4342-B048-85BDC9FD1C3A}</a:tableStyleId>
              </a:tblPr>
              <a:tblGrid>
                <a:gridCol w="434955">
                  <a:extLst>
                    <a:ext uri="{9D8B030D-6E8A-4147-A177-3AD203B41FA5}">
                      <a16:colId xmlns:a16="http://schemas.microsoft.com/office/drawing/2014/main" val="20000"/>
                    </a:ext>
                  </a:extLst>
                </a:gridCol>
                <a:gridCol w="2220898">
                  <a:extLst>
                    <a:ext uri="{9D8B030D-6E8A-4147-A177-3AD203B41FA5}">
                      <a16:colId xmlns:a16="http://schemas.microsoft.com/office/drawing/2014/main" val="20001"/>
                    </a:ext>
                  </a:extLst>
                </a:gridCol>
                <a:gridCol w="2220898">
                  <a:extLst>
                    <a:ext uri="{9D8B030D-6E8A-4147-A177-3AD203B41FA5}">
                      <a16:colId xmlns:a16="http://schemas.microsoft.com/office/drawing/2014/main" val="20002"/>
                    </a:ext>
                  </a:extLst>
                </a:gridCol>
                <a:gridCol w="2220898">
                  <a:extLst>
                    <a:ext uri="{9D8B030D-6E8A-4147-A177-3AD203B41FA5}">
                      <a16:colId xmlns:a16="http://schemas.microsoft.com/office/drawing/2014/main" val="20003"/>
                    </a:ext>
                  </a:extLst>
                </a:gridCol>
                <a:gridCol w="2220898">
                  <a:extLst>
                    <a:ext uri="{9D8B030D-6E8A-4147-A177-3AD203B41FA5}">
                      <a16:colId xmlns:a16="http://schemas.microsoft.com/office/drawing/2014/main" val="20004"/>
                    </a:ext>
                  </a:extLst>
                </a:gridCol>
                <a:gridCol w="2220898">
                  <a:extLst>
                    <a:ext uri="{9D8B030D-6E8A-4147-A177-3AD203B41FA5}">
                      <a16:colId xmlns:a16="http://schemas.microsoft.com/office/drawing/2014/main" val="20005"/>
                    </a:ext>
                  </a:extLst>
                </a:gridCol>
              </a:tblGrid>
              <a:tr h="437459">
                <a:tc>
                  <a:txBody>
                    <a:bodyPr/>
                    <a:lstStyle/>
                    <a:p>
                      <a:pPr algn="ctr"/>
                      <a:endParaRPr lang="en-CA" sz="1200" b="1" dirty="0">
                        <a:solidFill>
                          <a:schemeClr val="bg1"/>
                        </a:solidFill>
                        <a:latin typeface="Roboto" panose="02000000000000000000" pitchFamily="2" charset="0"/>
                        <a:ea typeface="Roboto" panose="02000000000000000000" pitchFamily="2" charset="0"/>
                      </a:endParaRPr>
                    </a:p>
                  </a:txBody>
                  <a:tcPr anchor="ct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2000" b="1" i="0" dirty="0">
                          <a:solidFill>
                            <a:schemeClr val="bg1"/>
                          </a:solidFill>
                          <a:latin typeface="Montserrat SemiBold"/>
                          <a:ea typeface="Roboto"/>
                        </a:rPr>
                        <a:t>Day 1</a:t>
                      </a:r>
                    </a:p>
                  </a:txBody>
                  <a:tcPr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CAED4"/>
                    </a:solidFill>
                  </a:tcPr>
                </a:tc>
                <a:tc>
                  <a:txBody>
                    <a:bodyPr/>
                    <a:lstStyle/>
                    <a:p>
                      <a:pPr algn="ctr"/>
                      <a:r>
                        <a:rPr lang="en-CA" sz="2000" b="1" i="0" dirty="0">
                          <a:solidFill>
                            <a:schemeClr val="bg1"/>
                          </a:solidFill>
                          <a:latin typeface="Montserrat SemiBold"/>
                          <a:ea typeface="Roboto"/>
                        </a:rPr>
                        <a:t>Day 2</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5191C5"/>
                    </a:solidFill>
                  </a:tcPr>
                </a:tc>
                <a:tc>
                  <a:txBody>
                    <a:bodyPr/>
                    <a:lstStyle/>
                    <a:p>
                      <a:pPr algn="ctr"/>
                      <a:r>
                        <a:rPr lang="en-CA" sz="2000" b="1" i="0" dirty="0">
                          <a:solidFill>
                            <a:schemeClr val="bg1"/>
                          </a:solidFill>
                          <a:latin typeface="Montserrat SemiBold"/>
                          <a:ea typeface="Roboto"/>
                        </a:rPr>
                        <a:t>Day 3</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2576B7"/>
                    </a:solidFill>
                  </a:tcPr>
                </a:tc>
                <a:tc>
                  <a:txBody>
                    <a:bodyPr/>
                    <a:lstStyle/>
                    <a:p>
                      <a:pPr algn="ctr"/>
                      <a:r>
                        <a:rPr lang="en-CA" sz="2000" b="1" i="0" dirty="0">
                          <a:solidFill>
                            <a:schemeClr val="bg1"/>
                          </a:solidFill>
                          <a:latin typeface="Montserrat SemiBold"/>
                          <a:ea typeface="Roboto"/>
                        </a:rPr>
                        <a:t>Day 4</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1E5E92"/>
                    </a:solidFill>
                  </a:tcPr>
                </a:tc>
                <a:tc>
                  <a:txBody>
                    <a:bodyPr/>
                    <a:lstStyle/>
                    <a:p>
                      <a:pPr algn="ctr"/>
                      <a:r>
                        <a:rPr lang="en-CA" sz="2000" b="1" i="0" baseline="0" dirty="0">
                          <a:solidFill>
                            <a:schemeClr val="bg1"/>
                          </a:solidFill>
                          <a:latin typeface="Montserrat SemiBold"/>
                          <a:ea typeface="Roboto"/>
                        </a:rPr>
                        <a:t>Day 5</a:t>
                      </a:r>
                      <a:endParaRPr lang="en-CA" sz="2000" b="1" i="0" dirty="0">
                        <a:solidFill>
                          <a:schemeClr val="bg1"/>
                        </a:solidFill>
                        <a:latin typeface="Montserrat SemiBold"/>
                        <a:ea typeface="Roboto"/>
                      </a:endParaRPr>
                    </a:p>
                  </a:txBody>
                  <a:tcPr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16476E"/>
                    </a:solidFill>
                  </a:tcPr>
                </a:tc>
                <a:extLst>
                  <a:ext uri="{0D108BD9-81ED-4DB2-BD59-A6C34878D82A}">
                    <a16:rowId xmlns:a16="http://schemas.microsoft.com/office/drawing/2014/main" val="10000"/>
                  </a:ext>
                </a:extLst>
              </a:tr>
              <a:tr h="688648">
                <a:tc rowSpan="2">
                  <a:txBody>
                    <a:bodyPr/>
                    <a:lstStyle/>
                    <a:p>
                      <a:pPr marL="215900" indent="-457200" algn="ctr">
                        <a:spcAft>
                          <a:spcPts val="500"/>
                        </a:spcAft>
                      </a:pPr>
                      <a:r>
                        <a:rPr lang="en-CA" sz="1600" b="1" i="0" baseline="0" dirty="0">
                          <a:solidFill>
                            <a:srgbClr val="2576B7"/>
                          </a:solidFill>
                          <a:latin typeface="Montserrat SemiBold"/>
                          <a:ea typeface="Roboto"/>
                        </a:rPr>
                        <a:t>Activities</a:t>
                      </a:r>
                    </a:p>
                  </a:txBody>
                  <a:tcPr vert="vert270" anchor="ctr">
                    <a:lnL w="19050" cap="flat" cmpd="sng" algn="ctr">
                      <a:solidFill>
                        <a:schemeClr val="bg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CA" sz="1200" b="1" i="0" dirty="0">
                          <a:solidFill>
                            <a:srgbClr val="7CAED4"/>
                          </a:solidFill>
                          <a:latin typeface="Montserrat SemiBold"/>
                          <a:ea typeface="Roboto"/>
                        </a:rPr>
                        <a:t>Cloud Security Alignment Analysis</a:t>
                      </a: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ts val="1500"/>
                        </a:lnSpc>
                        <a:spcBef>
                          <a:spcPts val="0"/>
                        </a:spcBef>
                        <a:spcAft>
                          <a:spcPts val="0"/>
                        </a:spcAft>
                        <a:buClrTx/>
                        <a:buSzTx/>
                        <a:buFontTx/>
                        <a:buNone/>
                        <a:tabLst/>
                        <a:defRPr/>
                      </a:pPr>
                      <a:r>
                        <a:rPr lang="en-CA" sz="1200" b="1" i="0" dirty="0">
                          <a:solidFill>
                            <a:srgbClr val="5191C5"/>
                          </a:solidFill>
                          <a:latin typeface="Montserrat SemiBold"/>
                          <a:ea typeface="Roboto"/>
                        </a:rPr>
                        <a:t>Business-Critical Workload Analysis</a:t>
                      </a: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CA" sz="1200" b="1" i="0" dirty="0">
                          <a:solidFill>
                            <a:srgbClr val="1E5E92"/>
                          </a:solidFill>
                          <a:latin typeface="Montserrat SemiBold"/>
                          <a:ea typeface="Roboto"/>
                        </a:rPr>
                        <a:t>Cloud Security Architecture Mapping</a:t>
                      </a: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CA" sz="1200" b="1" i="0" dirty="0">
                          <a:solidFill>
                            <a:srgbClr val="1E5E92"/>
                          </a:solidFill>
                          <a:latin typeface="Montserrat SemiBold"/>
                          <a:ea typeface="Roboto"/>
                        </a:rPr>
                        <a:t>Cloud Security Strategy Planning</a:t>
                      </a: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CA" sz="1200" b="1" i="0" dirty="0">
                          <a:solidFill>
                            <a:srgbClr val="16476E"/>
                          </a:solidFill>
                          <a:latin typeface="Montserrat SemiBold"/>
                          <a:ea typeface="Roboto"/>
                        </a:rPr>
                        <a:t>Next Steps and </a:t>
                      </a:r>
                      <a:br>
                        <a:rPr lang="en-CA" sz="1200" b="1" i="0" dirty="0">
                          <a:solidFill>
                            <a:srgbClr val="16476E"/>
                          </a:solidFill>
                          <a:latin typeface="Montserrat SemiBold"/>
                          <a:ea typeface="Roboto"/>
                        </a:rPr>
                      </a:br>
                      <a:r>
                        <a:rPr lang="en-CA" sz="1200" b="1" i="0" dirty="0">
                          <a:solidFill>
                            <a:srgbClr val="16476E"/>
                          </a:solidFill>
                          <a:latin typeface="Montserrat SemiBold"/>
                          <a:ea typeface="Roboto"/>
                        </a:rPr>
                        <a:t>Wrap-Up (offsite)</a:t>
                      </a:r>
                    </a:p>
                  </a:txBody>
                  <a:tcPr marL="108000" marR="108000" marT="144000" marB="0">
                    <a:lnL w="3175" cap="flat" cmpd="sng" algn="ctr">
                      <a:solidFill>
                        <a:schemeClr val="bg1">
                          <a:lumMod val="7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7225850"/>
                  </a:ext>
                </a:extLst>
              </a:tr>
              <a:tr h="2410862">
                <a:tc vMerge="1">
                  <a:txBody>
                    <a:bodyPr/>
                    <a:lstStyle/>
                    <a:p>
                      <a:pPr marL="216000" indent="-457200" algn="ctr">
                        <a:spcAft>
                          <a:spcPts val="500"/>
                        </a:spcAft>
                      </a:pPr>
                      <a:endParaRPr lang="en-CA" sz="1600" b="1" i="0" baseline="0">
                        <a:solidFill>
                          <a:schemeClr val="bg1"/>
                        </a:solidFill>
                        <a:latin typeface="Montserrat SemiBold" pitchFamily="2" charset="77"/>
                        <a:ea typeface="Roboto" panose="02000000000000000000" pitchFamily="2" charset="0"/>
                      </a:endParaRPr>
                    </a:p>
                  </a:txBody>
                  <a:tcPr vert="vert27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576B7"/>
                    </a:solidFill>
                  </a:tcPr>
                </a:tc>
                <a:tc>
                  <a:txBody>
                    <a:bodyPr/>
                    <a:lstStyle/>
                    <a:p>
                      <a:pPr marL="216000" marR="0" lvl="0" indent="-457200" algn="l" defTabSz="914400" rtl="0" eaLnBrk="1" fontAlgn="auto" latinLnBrk="0" hangingPunct="1">
                        <a:lnSpc>
                          <a:spcPts val="1300"/>
                        </a:lnSpc>
                        <a:spcBef>
                          <a:spcPts val="600"/>
                        </a:spcBef>
                        <a:spcAft>
                          <a:spcPts val="0"/>
                        </a:spcAft>
                        <a:buClrTx/>
                        <a:buSzTx/>
                        <a:buFontTx/>
                        <a:buNone/>
                        <a:tabLst/>
                        <a:defRPr/>
                      </a:pPr>
                      <a:r>
                        <a:rPr lang="en-CA" sz="1200" b="0" i="0" dirty="0">
                          <a:solidFill>
                            <a:srgbClr val="4A4A4A"/>
                          </a:solidFill>
                          <a:latin typeface="Roboto Condensed Light" panose="02000000000000000000" pitchFamily="2" charset="0"/>
                          <a:ea typeface="Roboto Condensed Light" panose="02000000000000000000" pitchFamily="2" charset="0"/>
                        </a:rPr>
                        <a:t>1.1 Workload Deployment Plan </a:t>
                      </a:r>
                    </a:p>
                    <a:p>
                      <a:pPr marL="216000" marR="0" lvl="0" indent="-457200" algn="l" defTabSz="914400" rtl="0" eaLnBrk="1" fontAlgn="auto" latinLnBrk="0" hangingPunct="1">
                        <a:lnSpc>
                          <a:spcPts val="1300"/>
                        </a:lnSpc>
                        <a:spcBef>
                          <a:spcPts val="600"/>
                        </a:spcBef>
                        <a:spcAft>
                          <a:spcPts val="0"/>
                        </a:spcAft>
                        <a:buClrTx/>
                        <a:buSzTx/>
                        <a:buFontTx/>
                        <a:buNone/>
                        <a:tabLst/>
                        <a:defRPr/>
                      </a:pPr>
                      <a:r>
                        <a:rPr lang="en-CA" sz="1200" b="0" i="0" dirty="0">
                          <a:solidFill>
                            <a:srgbClr val="4A4A4A"/>
                          </a:solidFill>
                          <a:latin typeface="Roboto Condensed Light" panose="02000000000000000000" pitchFamily="2" charset="0"/>
                          <a:ea typeface="Roboto Condensed Light" panose="02000000000000000000" pitchFamily="2" charset="0"/>
                        </a:rPr>
                        <a:t>1.2 Cloud Suitability Questionnaire</a:t>
                      </a:r>
                    </a:p>
                    <a:p>
                      <a:pPr marL="216000" indent="-457200">
                        <a:lnSpc>
                          <a:spcPts val="1300"/>
                        </a:lnSpc>
                        <a:spcBef>
                          <a:spcPts val="600"/>
                        </a:spcBef>
                        <a:spcAft>
                          <a:spcPts val="0"/>
                        </a:spcAft>
                      </a:pPr>
                      <a:r>
                        <a:rPr lang="en-CA" sz="1200" b="0" i="0" dirty="0">
                          <a:solidFill>
                            <a:srgbClr val="4A4A4A"/>
                          </a:solidFill>
                          <a:latin typeface="Roboto Condensed Light" panose="02000000000000000000" pitchFamily="2" charset="0"/>
                          <a:ea typeface="Roboto Condensed Light" panose="02000000000000000000" pitchFamily="2" charset="0"/>
                        </a:rPr>
                        <a:t>1.3 Cloud Risk Assessment</a:t>
                      </a:r>
                    </a:p>
                    <a:p>
                      <a:pPr marL="216000" indent="-457200">
                        <a:lnSpc>
                          <a:spcPts val="1300"/>
                        </a:lnSpc>
                        <a:spcBef>
                          <a:spcPts val="600"/>
                        </a:spcBef>
                        <a:spcAft>
                          <a:spcPts val="0"/>
                        </a:spcAft>
                      </a:pPr>
                      <a:r>
                        <a:rPr lang="en-CA" sz="1200" b="0" i="0" dirty="0">
                          <a:solidFill>
                            <a:srgbClr val="4A4A4A"/>
                          </a:solidFill>
                          <a:latin typeface="Roboto Condensed Light" panose="02000000000000000000" pitchFamily="2" charset="0"/>
                          <a:ea typeface="Roboto Condensed Light" panose="02000000000000000000" pitchFamily="2" charset="0"/>
                        </a:rPr>
                        <a:t>1.4 Cloud Suitability Analysis</a:t>
                      </a:r>
                    </a:p>
                    <a:p>
                      <a:pPr marL="216000" indent="-457200">
                        <a:lnSpc>
                          <a:spcPts val="1300"/>
                        </a:lnSpc>
                        <a:spcBef>
                          <a:spcPts val="600"/>
                        </a:spcBef>
                        <a:spcAft>
                          <a:spcPts val="0"/>
                        </a:spcAft>
                      </a:pPr>
                      <a:endParaRPr lang="en-CA" sz="1200" b="0" i="0" baseline="0" dirty="0">
                        <a:solidFill>
                          <a:schemeClr val="tx1"/>
                        </a:solidFill>
                        <a:latin typeface="Roboto Condensed Light" panose="02000000000000000000" pitchFamily="2" charset="0"/>
                        <a:ea typeface="Roboto Condensed Light" panose="02000000000000000000" pitchFamily="2" charset="0"/>
                      </a:endParaRP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6000" indent="-457200">
                        <a:lnSpc>
                          <a:spcPts val="1300"/>
                        </a:lnSpc>
                        <a:spcBef>
                          <a:spcPts val="600"/>
                        </a:spcBef>
                        <a:spcAft>
                          <a:spcPts val="0"/>
                        </a:spcAft>
                      </a:pPr>
                      <a:r>
                        <a:rPr lang="en-CA" sz="1200" b="0" i="0" dirty="0">
                          <a:solidFill>
                            <a:schemeClr val="tx1"/>
                          </a:solidFill>
                          <a:latin typeface="Roboto Condensed Light" panose="02000000000000000000" pitchFamily="2" charset="0"/>
                          <a:ea typeface="Roboto Condensed Light" panose="02000000000000000000" pitchFamily="2" charset="0"/>
                        </a:rPr>
                        <a:t>2.1</a:t>
                      </a:r>
                      <a:r>
                        <a:rPr lang="en-CA" sz="1200" b="0" i="0" baseline="0" dirty="0">
                          <a:solidFill>
                            <a:schemeClr val="tx1"/>
                          </a:solidFill>
                          <a:latin typeface="Roboto Condensed Light" panose="02000000000000000000" pitchFamily="2" charset="0"/>
                          <a:ea typeface="Roboto Condensed Light" panose="02000000000000000000" pitchFamily="2" charset="0"/>
                        </a:rPr>
                        <a:t> “A” Environment Analysis</a:t>
                      </a:r>
                    </a:p>
                    <a:p>
                      <a:pPr marL="216000" indent="-457200">
                        <a:lnSpc>
                          <a:spcPts val="1300"/>
                        </a:lnSpc>
                        <a:spcBef>
                          <a:spcPts val="600"/>
                        </a:spcBef>
                        <a:spcAft>
                          <a:spcPts val="0"/>
                        </a:spcAft>
                      </a:pPr>
                      <a:r>
                        <a:rPr lang="en-CA" sz="1200" b="0" i="0" dirty="0">
                          <a:solidFill>
                            <a:schemeClr val="tx1"/>
                          </a:solidFill>
                          <a:latin typeface="Roboto Condensed Light" panose="02000000000000000000" pitchFamily="2" charset="0"/>
                          <a:ea typeface="Roboto Condensed Light" panose="02000000000000000000" pitchFamily="2" charset="0"/>
                        </a:rPr>
                        <a:t>2.2 “B” Environment  Analysis</a:t>
                      </a:r>
                    </a:p>
                    <a:p>
                      <a:pPr marL="216000" indent="-457200">
                        <a:lnSpc>
                          <a:spcPts val="1300"/>
                        </a:lnSpc>
                        <a:spcBef>
                          <a:spcPts val="600"/>
                        </a:spcBef>
                        <a:spcAft>
                          <a:spcPts val="0"/>
                        </a:spcAft>
                      </a:pPr>
                      <a:r>
                        <a:rPr lang="en-CA" sz="1200" b="0" i="0" dirty="0">
                          <a:solidFill>
                            <a:schemeClr val="tx1"/>
                          </a:solidFill>
                          <a:latin typeface="Roboto Condensed Light" panose="02000000000000000000" pitchFamily="2" charset="0"/>
                          <a:ea typeface="Roboto Condensed Light" panose="02000000000000000000" pitchFamily="2" charset="0"/>
                        </a:rPr>
                        <a:t>2.3 “C” Environment Analysis</a:t>
                      </a:r>
                    </a:p>
                    <a:p>
                      <a:pPr marL="216000" indent="-457200">
                        <a:lnSpc>
                          <a:spcPts val="1300"/>
                        </a:lnSpc>
                        <a:spcBef>
                          <a:spcPts val="600"/>
                        </a:spcBef>
                        <a:spcAft>
                          <a:spcPts val="0"/>
                        </a:spcAft>
                      </a:pPr>
                      <a:r>
                        <a:rPr lang="en-CA" sz="1200" b="0" i="0" baseline="0" dirty="0">
                          <a:solidFill>
                            <a:schemeClr val="tx1"/>
                          </a:solidFill>
                          <a:latin typeface="Roboto Condensed Light" panose="02000000000000000000" pitchFamily="2" charset="0"/>
                          <a:ea typeface="Roboto Condensed Light" panose="02000000000000000000" pitchFamily="2" charset="0"/>
                        </a:rPr>
                        <a:t>2.4 Prioritized Security Controls</a:t>
                      </a:r>
                    </a:p>
                    <a:p>
                      <a:pPr marL="216000" indent="-457200">
                        <a:lnSpc>
                          <a:spcPts val="1300"/>
                        </a:lnSpc>
                        <a:spcBef>
                          <a:spcPts val="600"/>
                        </a:spcBef>
                        <a:spcAft>
                          <a:spcPts val="0"/>
                        </a:spcAft>
                      </a:pPr>
                      <a:r>
                        <a:rPr lang="en-CA" sz="1200" b="0" i="0" baseline="0" dirty="0">
                          <a:solidFill>
                            <a:schemeClr val="tx1"/>
                          </a:solidFill>
                          <a:latin typeface="Roboto Condensed Light" panose="02000000000000000000" pitchFamily="2" charset="0"/>
                          <a:ea typeface="Roboto Condensed Light" panose="02000000000000000000" pitchFamily="2" charset="0"/>
                        </a:rPr>
                        <a:t>2.5 Effort and Risk Dashboard Overview</a:t>
                      </a:r>
                      <a:endParaRPr lang="en-CA" sz="1200" b="0" i="0" dirty="0">
                        <a:solidFill>
                          <a:schemeClr val="tx1"/>
                        </a:solidFill>
                        <a:latin typeface="Roboto Condensed Light" panose="02000000000000000000" pitchFamily="2" charset="0"/>
                        <a:ea typeface="Roboto Condensed Light" panose="02000000000000000000" pitchFamily="2" charset="0"/>
                      </a:endParaRP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6000" indent="-457200">
                        <a:lnSpc>
                          <a:spcPts val="1300"/>
                        </a:lnSpc>
                        <a:spcBef>
                          <a:spcPts val="600"/>
                        </a:spcBef>
                        <a:spcAft>
                          <a:spcPts val="0"/>
                        </a:spcAft>
                      </a:pPr>
                      <a:r>
                        <a:rPr lang="en-CA" sz="1200" b="0" i="0" baseline="0" dirty="0">
                          <a:solidFill>
                            <a:schemeClr val="tx1"/>
                          </a:solidFill>
                          <a:latin typeface="Roboto Condensed Light" panose="02000000000000000000" pitchFamily="2" charset="0"/>
                          <a:ea typeface="Roboto Condensed Light" panose="02000000000000000000" pitchFamily="2" charset="0"/>
                        </a:rPr>
                        <a:t>3.1 Cloud Security Control Mapping</a:t>
                      </a:r>
                    </a:p>
                    <a:p>
                      <a:pPr marL="216000" indent="-457200">
                        <a:lnSpc>
                          <a:spcPts val="1300"/>
                        </a:lnSpc>
                        <a:spcBef>
                          <a:spcPts val="600"/>
                        </a:spcBef>
                        <a:spcAft>
                          <a:spcPts val="0"/>
                        </a:spcAft>
                      </a:pPr>
                      <a:r>
                        <a:rPr lang="en-CA" sz="1200" b="0" i="0" baseline="0" dirty="0">
                          <a:solidFill>
                            <a:schemeClr val="tx1"/>
                          </a:solidFill>
                          <a:latin typeface="Roboto Condensed Light" panose="02000000000000000000" pitchFamily="2" charset="0"/>
                          <a:ea typeface="Roboto Condensed Light" panose="02000000000000000000" pitchFamily="2" charset="0"/>
                        </a:rPr>
                        <a:t>3.2 Cloud Security Architecture Reference Model Mapping</a:t>
                      </a:r>
                    </a:p>
                    <a:p>
                      <a:pPr marL="216000" indent="-457200">
                        <a:lnSpc>
                          <a:spcPts val="1300"/>
                        </a:lnSpc>
                        <a:spcBef>
                          <a:spcPts val="600"/>
                        </a:spcBef>
                        <a:spcAft>
                          <a:spcPts val="0"/>
                        </a:spcAft>
                      </a:pPr>
                      <a:endParaRPr lang="en-CA" sz="1200" b="0" i="0" baseline="0" dirty="0">
                        <a:solidFill>
                          <a:schemeClr val="tx1"/>
                        </a:solidFill>
                        <a:latin typeface="Roboto Condensed Light" panose="02000000000000000000" pitchFamily="2" charset="0"/>
                        <a:ea typeface="Roboto Condensed Light" panose="02000000000000000000" pitchFamily="2" charset="0"/>
                      </a:endParaRP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6000" indent="-457200">
                        <a:lnSpc>
                          <a:spcPts val="1300"/>
                        </a:lnSpc>
                        <a:spcBef>
                          <a:spcPts val="600"/>
                        </a:spcBef>
                        <a:spcAft>
                          <a:spcPts val="0"/>
                        </a:spcAft>
                      </a:pPr>
                      <a:r>
                        <a:rPr lang="en-CA" sz="1200" b="0" i="0" baseline="0" dirty="0">
                          <a:solidFill>
                            <a:schemeClr val="tx1"/>
                          </a:solidFill>
                          <a:latin typeface="Roboto Condensed Light" panose="02000000000000000000" pitchFamily="2" charset="0"/>
                          <a:ea typeface="Roboto Condensed Light" panose="02000000000000000000" pitchFamily="2" charset="0"/>
                        </a:rPr>
                        <a:t>4.1 Cloud Security Strategy Considerations</a:t>
                      </a:r>
                    </a:p>
                    <a:p>
                      <a:pPr marL="216000" indent="-457200">
                        <a:lnSpc>
                          <a:spcPts val="1300"/>
                        </a:lnSpc>
                        <a:spcBef>
                          <a:spcPts val="600"/>
                        </a:spcBef>
                        <a:spcAft>
                          <a:spcPts val="0"/>
                        </a:spcAft>
                      </a:pPr>
                      <a:r>
                        <a:rPr lang="en-CA" sz="1200" b="0" i="0" baseline="0" dirty="0">
                          <a:solidFill>
                            <a:schemeClr val="tx1"/>
                          </a:solidFill>
                          <a:latin typeface="Roboto Condensed Light" panose="02000000000000000000" pitchFamily="2" charset="0"/>
                          <a:ea typeface="Roboto Condensed Light" panose="02000000000000000000" pitchFamily="2" charset="0"/>
                        </a:rPr>
                        <a:t>4.2 Cloud Security Architecture Communication Deck</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5900" indent="-457200">
                        <a:lnSpc>
                          <a:spcPts val="1300"/>
                        </a:lnSpc>
                        <a:spcBef>
                          <a:spcPts val="600"/>
                        </a:spcBef>
                        <a:spcAft>
                          <a:spcPts val="0"/>
                        </a:spcAft>
                      </a:pPr>
                      <a:r>
                        <a:rPr lang="en-CA" sz="1200" b="0" i="0" baseline="0" dirty="0">
                          <a:solidFill>
                            <a:schemeClr val="tx1"/>
                          </a:solidFill>
                          <a:latin typeface="Roboto Condensed Light"/>
                          <a:ea typeface="Roboto Condensed Light"/>
                        </a:rPr>
                        <a:t>5.1 Complete in-progress deliverables from the previous four days.</a:t>
                      </a:r>
                    </a:p>
                    <a:p>
                      <a:pPr marL="215900" indent="-457200">
                        <a:lnSpc>
                          <a:spcPts val="1300"/>
                        </a:lnSpc>
                        <a:spcBef>
                          <a:spcPts val="600"/>
                        </a:spcBef>
                        <a:spcAft>
                          <a:spcPts val="0"/>
                        </a:spcAft>
                      </a:pPr>
                      <a:r>
                        <a:rPr lang="en-CA" sz="1200" b="0" i="0" baseline="0" dirty="0">
                          <a:solidFill>
                            <a:schemeClr val="tx1"/>
                          </a:solidFill>
                          <a:latin typeface="Roboto Condensed Light"/>
                          <a:ea typeface="Roboto Condensed Light"/>
                        </a:rPr>
                        <a:t>5.2 Set up review time for the workshop deliverables and discuss next steps.</a:t>
                      </a:r>
                    </a:p>
                  </a:txBody>
                  <a:tcPr marL="144000" marR="144000" marT="72000" marB="108000">
                    <a:lnL w="3175" cap="flat" cmpd="sng" algn="ctr">
                      <a:solidFill>
                        <a:schemeClr val="bg1">
                          <a:lumMod val="7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48288">
                <a:tc>
                  <a:txBody>
                    <a:bodyPr/>
                    <a:lstStyle/>
                    <a:p>
                      <a:pPr marL="215900" marR="0" indent="-457200" algn="ctr" defTabSz="914400" rtl="0" eaLnBrk="1" fontAlgn="auto" latinLnBrk="0" hangingPunct="1">
                        <a:lnSpc>
                          <a:spcPct val="100000"/>
                        </a:lnSpc>
                        <a:spcBef>
                          <a:spcPts val="0"/>
                        </a:spcBef>
                        <a:spcAft>
                          <a:spcPts val="500"/>
                        </a:spcAft>
                        <a:buClrTx/>
                        <a:buSzTx/>
                        <a:buFontTx/>
                        <a:buNone/>
                        <a:tabLst/>
                        <a:defRPr/>
                      </a:pPr>
                      <a:r>
                        <a:rPr lang="en-CA" sz="1600" b="1" i="0" dirty="0">
                          <a:solidFill>
                            <a:srgbClr val="2576B7"/>
                          </a:solidFill>
                          <a:latin typeface="Montserrat SemiBold"/>
                          <a:ea typeface="Roboto"/>
                        </a:rPr>
                        <a:t>Deliverables</a:t>
                      </a:r>
                    </a:p>
                  </a:txBody>
                  <a:tcPr vert="vert270" anchor="ctr">
                    <a:lnL w="19050" cap="flat" cmpd="sng" algn="ctr">
                      <a:solidFill>
                        <a:schemeClr val="bg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buFont typeface="+mj-lt"/>
                        <a:buAutoNum type="arabicPeriod"/>
                      </a:pPr>
                      <a:r>
                        <a:rPr lang="en-CA" sz="1200" dirty="0">
                          <a:latin typeface="Roboto Condensed Light" panose="02000000000000000000" pitchFamily="2" charset="0"/>
                          <a:ea typeface="Roboto Condensed Light" panose="02000000000000000000" pitchFamily="2" charset="0"/>
                          <a:cs typeface="Arial Narrow"/>
                        </a:rPr>
                        <a:t>Determining your workload deployment plan</a:t>
                      </a:r>
                    </a:p>
                    <a:p>
                      <a:pPr marL="228600" indent="-228600">
                        <a:buFont typeface="+mj-lt"/>
                        <a:buAutoNum type="arabicPeriod"/>
                      </a:pPr>
                      <a:r>
                        <a:rPr lang="en-CA" sz="1200" dirty="0">
                          <a:latin typeface="Roboto Condensed Light" panose="02000000000000000000" pitchFamily="2" charset="0"/>
                          <a:ea typeface="Roboto Condensed Light" panose="02000000000000000000" pitchFamily="2" charset="0"/>
                          <a:cs typeface="Arial Narrow"/>
                        </a:rPr>
                        <a:t>Determining  the suitability of the cloud for your workloads </a:t>
                      </a:r>
                    </a:p>
                    <a:p>
                      <a:pPr marL="228600" indent="-228600">
                        <a:buFont typeface="+mj-lt"/>
                        <a:buAutoNum type="arabicPeriod"/>
                      </a:pPr>
                      <a:r>
                        <a:rPr lang="en-CA" sz="1200" dirty="0">
                          <a:latin typeface="Roboto Condensed Light" panose="02000000000000000000" pitchFamily="2" charset="0"/>
                          <a:ea typeface="Roboto Condensed Light" panose="02000000000000000000" pitchFamily="2" charset="0"/>
                          <a:cs typeface="Arial Narrow"/>
                        </a:rPr>
                        <a:t>Risk assessment of workloads</a:t>
                      </a:r>
                    </a:p>
                    <a:p>
                      <a:pPr marL="228600" indent="-228600">
                        <a:buFont typeface="+mj-lt"/>
                        <a:buAutoNum type="arabicPeriod"/>
                      </a:pPr>
                      <a:r>
                        <a:rPr lang="en-CA" sz="1200" dirty="0">
                          <a:latin typeface="Roboto Condensed Light" panose="02000000000000000000" pitchFamily="2" charset="0"/>
                          <a:ea typeface="Roboto Condensed Light" panose="02000000000000000000" pitchFamily="2" charset="0"/>
                          <a:cs typeface="Arial Narrow"/>
                        </a:rPr>
                        <a:t>Overview of cloud suitability </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3510" indent="-143510">
                        <a:lnSpc>
                          <a:spcPts val="1300"/>
                        </a:lnSpc>
                        <a:spcBef>
                          <a:spcPts val="600"/>
                        </a:spcBef>
                        <a:spcAft>
                          <a:spcPts val="0"/>
                        </a:spcAft>
                        <a:buClrTx/>
                        <a:buFont typeface="+mj-lt"/>
                        <a:buAutoNum type="arabicPeriod"/>
                      </a:pPr>
                      <a:r>
                        <a:rPr lang="en-CA" sz="1200" b="0" i="0" baseline="0" dirty="0">
                          <a:solidFill>
                            <a:srgbClr val="4A4A4A"/>
                          </a:solidFill>
                          <a:latin typeface="Roboto Condensed Light"/>
                          <a:ea typeface="Roboto Condensed Light"/>
                        </a:rPr>
                        <a:t>NIST 800-53 Control Mapping for all three environment levels</a:t>
                      </a:r>
                    </a:p>
                    <a:p>
                      <a:pPr marL="143510" indent="-143510">
                        <a:lnSpc>
                          <a:spcPts val="1300"/>
                        </a:lnSpc>
                        <a:spcBef>
                          <a:spcPts val="600"/>
                        </a:spcBef>
                        <a:spcAft>
                          <a:spcPts val="0"/>
                        </a:spcAft>
                        <a:buClrTx/>
                        <a:buFont typeface="+mj-lt"/>
                        <a:buAutoNum type="arabicPeriod"/>
                      </a:pPr>
                      <a:r>
                        <a:rPr lang="en-CA" sz="1200" b="0" i="0" baseline="0" dirty="0">
                          <a:solidFill>
                            <a:srgbClr val="4A4A4A"/>
                          </a:solidFill>
                          <a:latin typeface="Roboto Condensed Light"/>
                          <a:ea typeface="Roboto Condensed Light"/>
                        </a:rPr>
                        <a:t>Prioritized security controls for your environment</a:t>
                      </a:r>
                    </a:p>
                    <a:p>
                      <a:pPr marL="143510" indent="-143510">
                        <a:lnSpc>
                          <a:spcPts val="1300"/>
                        </a:lnSpc>
                        <a:spcBef>
                          <a:spcPts val="600"/>
                        </a:spcBef>
                        <a:spcAft>
                          <a:spcPts val="0"/>
                        </a:spcAft>
                        <a:buClrTx/>
                        <a:buFont typeface="+mj-lt"/>
                        <a:buAutoNum type="arabicPeriod"/>
                      </a:pPr>
                      <a:r>
                        <a:rPr lang="en-CA" sz="1200" b="0" i="0" baseline="0" dirty="0">
                          <a:solidFill>
                            <a:srgbClr val="4A4A4A"/>
                          </a:solidFill>
                          <a:latin typeface="Roboto Condensed Light"/>
                          <a:ea typeface="Roboto Condensed Light"/>
                        </a:rPr>
                        <a:t>Paired security services to mitigate cloud risks</a:t>
                      </a:r>
                    </a:p>
                    <a:p>
                      <a:pPr marL="143510" indent="-143510">
                        <a:lnSpc>
                          <a:spcPts val="1300"/>
                        </a:lnSpc>
                        <a:spcBef>
                          <a:spcPts val="600"/>
                        </a:spcBef>
                        <a:spcAft>
                          <a:spcPts val="0"/>
                        </a:spcAft>
                        <a:buClrTx/>
                        <a:buFont typeface="+mj-lt"/>
                        <a:buAutoNum type="arabicPeriod"/>
                      </a:pPr>
                      <a:r>
                        <a:rPr lang="en-CA" sz="1200" b="0" i="0" baseline="0" dirty="0">
                          <a:solidFill>
                            <a:srgbClr val="4A4A4A"/>
                          </a:solidFill>
                          <a:latin typeface="Roboto Condensed Light"/>
                          <a:ea typeface="Roboto Condensed Light"/>
                        </a:rPr>
                        <a:t>Effort and Risk Dashboard</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lnSpc>
                          <a:spcPts val="1300"/>
                        </a:lnSpc>
                        <a:spcBef>
                          <a:spcPts val="600"/>
                        </a:spcBef>
                        <a:spcAft>
                          <a:spcPts val="0"/>
                        </a:spcAft>
                        <a:buClrTx/>
                        <a:buFont typeface="+mj-lt"/>
                        <a:buAutoNum type="arabicPeriod"/>
                      </a:pPr>
                      <a:r>
                        <a:rPr lang="en-CA" sz="1200" b="0" i="0" baseline="0" dirty="0">
                          <a:solidFill>
                            <a:srgbClr val="4A4A4A"/>
                          </a:solidFill>
                          <a:latin typeface="Roboto Condensed Light"/>
                          <a:ea typeface="Roboto Condensed Light"/>
                        </a:rPr>
                        <a:t>Cloud Security Architecture Archive Document with documented security controls and risks</a:t>
                      </a:r>
                    </a:p>
                    <a:p>
                      <a:pPr marL="228600" indent="-228600">
                        <a:lnSpc>
                          <a:spcPts val="1300"/>
                        </a:lnSpc>
                        <a:spcBef>
                          <a:spcPts val="600"/>
                        </a:spcBef>
                        <a:spcAft>
                          <a:spcPts val="0"/>
                        </a:spcAft>
                        <a:buClrTx/>
                        <a:buFont typeface="+mj-lt"/>
                        <a:buAutoNum type="arabicPeriod"/>
                      </a:pPr>
                      <a:r>
                        <a:rPr lang="en-CA" sz="1200" b="0" i="0" baseline="0" dirty="0">
                          <a:solidFill>
                            <a:srgbClr val="4A4A4A"/>
                          </a:solidFill>
                          <a:latin typeface="Roboto Condensed Light"/>
                          <a:ea typeface="Roboto Condensed Light"/>
                        </a:rPr>
                        <a:t> Completed Cloud Security Architecture Reference Model </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indent="-144000">
                        <a:lnSpc>
                          <a:spcPts val="1300"/>
                        </a:lnSpc>
                        <a:spcBef>
                          <a:spcPts val="600"/>
                        </a:spcBef>
                        <a:spcAft>
                          <a:spcPts val="0"/>
                        </a:spcAft>
                        <a:buClrTx/>
                        <a:buFont typeface="+mj-lt"/>
                        <a:buAutoNum type="arabicPeriod"/>
                      </a:pPr>
                      <a:r>
                        <a:rPr lang="en-CA" sz="1200" b="0" i="0" baseline="0" dirty="0">
                          <a:solidFill>
                            <a:srgbClr val="4A4A4A"/>
                          </a:solidFill>
                          <a:latin typeface="Roboto Condensed Light" panose="02000000000000000000" pitchFamily="2" charset="0"/>
                          <a:ea typeface="Roboto Condensed Light" panose="02000000000000000000" pitchFamily="2" charset="0"/>
                        </a:rPr>
                        <a:t>Consider additional security considerations for the Communication Deck</a:t>
                      </a:r>
                    </a:p>
                    <a:p>
                      <a:pPr marL="144000" indent="-144000">
                        <a:lnSpc>
                          <a:spcPts val="1300"/>
                        </a:lnSpc>
                        <a:spcBef>
                          <a:spcPts val="600"/>
                        </a:spcBef>
                        <a:spcAft>
                          <a:spcPts val="0"/>
                        </a:spcAft>
                        <a:buClrTx/>
                        <a:buFont typeface="+mj-lt"/>
                        <a:buAutoNum type="arabicPeriod"/>
                      </a:pPr>
                      <a:r>
                        <a:rPr lang="en-CA" sz="1200" b="0" i="0" baseline="0" dirty="0">
                          <a:solidFill>
                            <a:srgbClr val="4A4A4A"/>
                          </a:solidFill>
                          <a:latin typeface="Roboto Condensed Light" panose="02000000000000000000" pitchFamily="2" charset="0"/>
                          <a:ea typeface="Roboto Condensed Light" panose="02000000000000000000" pitchFamily="2" charset="0"/>
                        </a:rPr>
                        <a:t>Start and or finish Cloud Security Architecture Communication Deck</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lnSpc>
                          <a:spcPts val="1300"/>
                        </a:lnSpc>
                        <a:spcBef>
                          <a:spcPts val="600"/>
                        </a:spcBef>
                        <a:spcAft>
                          <a:spcPts val="0"/>
                        </a:spcAft>
                        <a:buClrTx/>
                        <a:buFont typeface="+mj-lt"/>
                        <a:buAutoNum type="arabicPeriod"/>
                      </a:pPr>
                      <a:r>
                        <a:rPr lang="en-CA" sz="1200" b="0" i="0" baseline="0" dirty="0">
                          <a:solidFill>
                            <a:srgbClr val="4A4A4A"/>
                          </a:solidFill>
                          <a:latin typeface="Roboto Condensed Light" panose="02000000000000000000" pitchFamily="2" charset="0"/>
                          <a:ea typeface="Roboto Condensed Light" panose="02000000000000000000" pitchFamily="2" charset="0"/>
                        </a:rPr>
                        <a:t>Complete Cloud Security Architecture Communication Deck</a:t>
                      </a:r>
                    </a:p>
                  </a:txBody>
                  <a:tcPr marL="144000" marR="144000" marT="72000" marB="108000">
                    <a:lnL w="3175" cap="flat" cmpd="sng" algn="ctr">
                      <a:solidFill>
                        <a:schemeClr val="bg1">
                          <a:lumMod val="7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6" name="Text Placeholder 29">
            <a:extLst>
              <a:ext uri="{FF2B5EF4-FFF2-40B4-BE49-F238E27FC236}">
                <a16:creationId xmlns:a16="http://schemas.microsoft.com/office/drawing/2014/main" id="{237E9D5F-7F5E-48E1-80EF-8DF1F5E7936B}"/>
              </a:ext>
            </a:extLst>
          </p:cNvPr>
          <p:cNvSpPr txBox="1">
            <a:spLocks/>
          </p:cNvSpPr>
          <p:nvPr/>
        </p:nvSpPr>
        <p:spPr>
          <a:xfrm>
            <a:off x="7237226" y="581657"/>
            <a:ext cx="4656325" cy="4373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200" dirty="0">
                <a:solidFill>
                  <a:srgbClr val="2576B7"/>
                </a:solidFill>
                <a:latin typeface="Montserrat Light" pitchFamily="2" charset="77"/>
                <a:cs typeface="Arial"/>
              </a:rPr>
              <a:t>Contact your account representative for more information.</a:t>
            </a:r>
            <a:br>
              <a:rPr lang="en-CA" dirty="0">
                <a:cs typeface="Arial"/>
              </a:rPr>
            </a:br>
            <a:r>
              <a:rPr lang="en-CA" sz="1200" b="1" dirty="0">
                <a:solidFill>
                  <a:srgbClr val="2576B7"/>
                </a:solidFill>
                <a:latin typeface="Montserrat SemiBold" pitchFamily="2" charset="77"/>
                <a:cs typeface="Arial" panose="020B0604020202020204" pitchFamily="34" charset="0"/>
                <a:hlinkClick r:id="rId2">
                  <a:extLst>
                    <a:ext uri="{A12FA001-AC4F-418D-AE19-62706E023703}">
                      <ahyp:hlinkClr xmlns:ahyp="http://schemas.microsoft.com/office/drawing/2018/hyperlinkcolor" val="tx"/>
                    </a:ext>
                  </a:extLst>
                </a:hlinkClick>
              </a:rPr>
              <a:t>workshops@infotech.com</a:t>
            </a:r>
            <a:r>
              <a:rPr lang="en-CA" sz="1200" b="1" dirty="0">
                <a:solidFill>
                  <a:srgbClr val="2576B7"/>
                </a:solidFill>
                <a:latin typeface="Montserrat SemiBold" pitchFamily="2" charset="77"/>
                <a:cs typeface="Arial" panose="020B0604020202020204" pitchFamily="34" charset="0"/>
              </a:rPr>
              <a:t>   1-888-670-8889</a:t>
            </a:r>
          </a:p>
        </p:txBody>
      </p:sp>
    </p:spTree>
    <p:extLst>
      <p:ext uri="{BB962C8B-B14F-4D97-AF65-F5344CB8AC3E}">
        <p14:creationId xmlns:p14="http://schemas.microsoft.com/office/powerpoint/2010/main" val="4138785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E87D-1B3A-C148-99E8-F80C50325912}"/>
              </a:ext>
            </a:extLst>
          </p:cNvPr>
          <p:cNvSpPr>
            <a:spLocks noGrp="1"/>
          </p:cNvSpPr>
          <p:nvPr>
            <p:ph type="title"/>
          </p:nvPr>
        </p:nvSpPr>
        <p:spPr/>
        <p:txBody>
          <a:bodyPr>
            <a:noAutofit/>
          </a:bodyPr>
          <a:lstStyle/>
          <a:p>
            <a:r>
              <a:rPr lang="en-US" dirty="0">
                <a:solidFill>
                  <a:srgbClr val="2576B7"/>
                </a:solidFill>
              </a:rPr>
              <a:t>Analyst</a:t>
            </a:r>
            <a:br>
              <a:rPr lang="en-US" dirty="0">
                <a:solidFill>
                  <a:srgbClr val="2576B7"/>
                </a:solidFill>
              </a:rPr>
            </a:br>
            <a:r>
              <a:rPr lang="en-US" dirty="0">
                <a:solidFill>
                  <a:srgbClr val="2576B7"/>
                </a:solidFill>
              </a:rPr>
              <a:t>Perspective</a:t>
            </a:r>
          </a:p>
        </p:txBody>
      </p:sp>
      <p:sp>
        <p:nvSpPr>
          <p:cNvPr id="3" name="Text Placeholder 2">
            <a:extLst>
              <a:ext uri="{FF2B5EF4-FFF2-40B4-BE49-F238E27FC236}">
                <a16:creationId xmlns:a16="http://schemas.microsoft.com/office/drawing/2014/main" id="{3689B9D3-E749-9E4F-B868-F1D6E60CDACB}"/>
              </a:ext>
            </a:extLst>
          </p:cNvPr>
          <p:cNvSpPr>
            <a:spLocks noGrp="1"/>
          </p:cNvSpPr>
          <p:nvPr>
            <p:ph type="body" sz="quarter" idx="11"/>
          </p:nvPr>
        </p:nvSpPr>
        <p:spPr>
          <a:xfrm>
            <a:off x="367657" y="1667939"/>
            <a:ext cx="3586505" cy="1631315"/>
          </a:xfrm>
        </p:spPr>
        <p:txBody>
          <a:bodyPr>
            <a:noAutofit/>
          </a:bodyPr>
          <a:lstStyle/>
          <a:p>
            <a:r>
              <a:rPr lang="en-US" dirty="0"/>
              <a:t>Use a risk-based strategy to meet the security needs of your cloud implementation</a:t>
            </a:r>
          </a:p>
        </p:txBody>
      </p:sp>
      <p:sp>
        <p:nvSpPr>
          <p:cNvPr id="8" name="Text Placeholder 7"/>
          <p:cNvSpPr>
            <a:spLocks noGrp="1"/>
          </p:cNvSpPr>
          <p:nvPr>
            <p:ph type="body" sz="quarter" idx="13"/>
          </p:nvPr>
        </p:nvSpPr>
        <p:spPr>
          <a:xfrm>
            <a:off x="5238246" y="5120360"/>
            <a:ext cx="3677948" cy="1269682"/>
          </a:xfrm>
        </p:spPr>
        <p:txBody>
          <a:bodyPr>
            <a:noAutofit/>
          </a:bodyPr>
          <a:lstStyle/>
          <a:p>
            <a:r>
              <a:rPr lang="en-US" dirty="0"/>
              <a:t>Isaac Kinsella</a:t>
            </a:r>
            <a:br>
              <a:rPr lang="en-US" dirty="0"/>
            </a:br>
            <a:r>
              <a:rPr lang="en-US" dirty="0">
                <a:latin typeface="Montserrat Light" panose="020B0604020202020204" charset="0"/>
              </a:rPr>
              <a:t>Research Specialist, Security, Risk &amp; Compliance</a:t>
            </a:r>
            <a:br>
              <a:rPr lang="en-US" dirty="0">
                <a:latin typeface="Montserrat Light" panose="020B0604020202020204" charset="0"/>
              </a:rPr>
            </a:br>
            <a:r>
              <a:rPr lang="en-US" dirty="0">
                <a:latin typeface="Montserrat Light" panose="020B0604020202020204" charset="0"/>
              </a:rPr>
              <a:t>Info-Tech Research Group</a:t>
            </a:r>
            <a:endParaRPr lang="en-CA" dirty="0">
              <a:latin typeface="Montserrat Light" panose="020B0604020202020204" charset="0"/>
            </a:endParaRPr>
          </a:p>
        </p:txBody>
      </p:sp>
      <p:sp>
        <p:nvSpPr>
          <p:cNvPr id="5" name="Text Placeholder 4">
            <a:extLst>
              <a:ext uri="{FF2B5EF4-FFF2-40B4-BE49-F238E27FC236}">
                <a16:creationId xmlns:a16="http://schemas.microsoft.com/office/drawing/2014/main" id="{6CDA48C0-BB8D-0447-AF41-29869BBEE7C7}"/>
              </a:ext>
            </a:extLst>
          </p:cNvPr>
          <p:cNvSpPr>
            <a:spLocks noGrp="1"/>
          </p:cNvSpPr>
          <p:nvPr>
            <p:ph type="body" sz="quarter" idx="14"/>
          </p:nvPr>
        </p:nvSpPr>
        <p:spPr>
          <a:xfrm>
            <a:off x="5223715" y="1143000"/>
            <a:ext cx="6624638" cy="3750462"/>
          </a:xfrm>
          <a:prstGeom prst="rect">
            <a:avLst/>
          </a:prstGeom>
        </p:spPr>
        <p:txBody>
          <a:bodyPr>
            <a:noAutofit/>
          </a:bodyPr>
          <a:lstStyle/>
          <a:p>
            <a:pPr marL="0" marR="2540" indent="0">
              <a:lnSpc>
                <a:spcPct val="101000"/>
              </a:lnSpc>
              <a:spcBef>
                <a:spcPts val="58"/>
              </a:spcBef>
              <a:buNone/>
            </a:pPr>
            <a:r>
              <a:rPr lang="en-CA" dirty="0">
                <a:latin typeface="Roboto Condensed Light"/>
                <a:ea typeface="Roboto Condensed Light"/>
              </a:rPr>
              <a:t>The move to the cloud is front of mind for many businesses. The cloud offers the benefits of elasticity, potential cost cuts, and more efficient resourcing. However, in all the conversations about the benefits of the cloud, security is rarely brought up. While the migration to a cloud service does change your risk profile, many of the breaches are not the fault of the cloud provider and are instead the result of a failure to consider security at the forefront of any cloud deployment. The rush to the cloud is leaving gaps in security that are much harder to address ad hoc.</a:t>
            </a:r>
          </a:p>
          <a:p>
            <a:pPr marL="0" marR="2540" indent="0">
              <a:lnSpc>
                <a:spcPct val="101000"/>
              </a:lnSpc>
              <a:spcBef>
                <a:spcPts val="58"/>
              </a:spcBef>
              <a:buNone/>
            </a:pPr>
            <a:r>
              <a:rPr lang="en-CA" dirty="0">
                <a:latin typeface="Roboto Condensed Light"/>
                <a:ea typeface="Roboto Condensed Light"/>
              </a:rPr>
              <a:t>Things look different in the cloud. Small omissions that might have gone unnoticed on a private network may now be exposed to the world, increasing security risks dramatically — provided that these risks are not identified at the outset.</a:t>
            </a:r>
          </a:p>
          <a:p>
            <a:pPr marL="0" marR="2540" indent="0">
              <a:lnSpc>
                <a:spcPct val="101000"/>
              </a:lnSpc>
              <a:spcBef>
                <a:spcPts val="58"/>
              </a:spcBef>
              <a:buNone/>
            </a:pPr>
            <a:r>
              <a:rPr lang="en-CA" dirty="0">
                <a:latin typeface="Roboto Condensed Light"/>
                <a:ea typeface="Roboto Condensed Light"/>
              </a:rPr>
              <a:t>This research project is about identifying the risks within your environment and finding concrete solutions to mitigate those risks. You are required to manage identities, secure your data and infrastructure, detect threats, and respond/recover. What are the technologies and services that you can use to enforce controls and position yourself for secure success in the cloud?</a:t>
            </a:r>
          </a:p>
          <a:p>
            <a:pPr marL="0" marR="2540" indent="0">
              <a:lnSpc>
                <a:spcPct val="101000"/>
              </a:lnSpc>
              <a:spcBef>
                <a:spcPts val="58"/>
              </a:spcBef>
              <a:buNone/>
            </a:pPr>
            <a:r>
              <a:rPr lang="en-CA" dirty="0">
                <a:latin typeface="Roboto Condensed Light"/>
                <a:ea typeface="Roboto Condensed Light"/>
              </a:rPr>
              <a:t>The cloud can bring a great deal of benefits, but only if you can use it securely. </a:t>
            </a:r>
            <a:endParaRPr lang="en-US" dirty="0"/>
          </a:p>
        </p:txBody>
      </p:sp>
      <p:sp>
        <p:nvSpPr>
          <p:cNvPr id="6" name="Rectangle 5">
            <a:extLst>
              <a:ext uri="{FF2B5EF4-FFF2-40B4-BE49-F238E27FC236}">
                <a16:creationId xmlns:a16="http://schemas.microsoft.com/office/drawing/2014/main" id="{CA77F5FC-FE14-7A4D-AA82-AFE3CFD0AC20}"/>
              </a:ext>
            </a:extLst>
          </p:cNvPr>
          <p:cNvSpPr/>
          <p:nvPr/>
        </p:nvSpPr>
        <p:spPr>
          <a:xfrm>
            <a:off x="5232400" y="4839462"/>
            <a:ext cx="6624638"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pic>
        <p:nvPicPr>
          <p:cNvPr id="7" name="Picture 6">
            <a:extLst>
              <a:ext uri="{FF2B5EF4-FFF2-40B4-BE49-F238E27FC236}">
                <a16:creationId xmlns:a16="http://schemas.microsoft.com/office/drawing/2014/main" id="{B850A27B-C7E5-4DA8-9E67-3978F6601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394" y="2942646"/>
            <a:ext cx="2735502" cy="1950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022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081BE-35B9-7D43-9CCF-16108C5B39BE}"/>
              </a:ext>
            </a:extLst>
          </p:cNvPr>
          <p:cNvSpPr>
            <a:spLocks noGrp="1"/>
          </p:cNvSpPr>
          <p:nvPr>
            <p:ph type="title"/>
          </p:nvPr>
        </p:nvSpPr>
        <p:spPr>
          <a:xfrm>
            <a:off x="356279" y="272674"/>
            <a:ext cx="4239409" cy="1130188"/>
          </a:xfrm>
        </p:spPr>
        <p:txBody>
          <a:bodyPr>
            <a:noAutofit/>
          </a:bodyPr>
          <a:lstStyle/>
          <a:p>
            <a:r>
              <a:rPr lang="en-CA" spc="-85" dirty="0"/>
              <a:t>Executive</a:t>
            </a:r>
            <a:r>
              <a:rPr lang="en-CA" spc="-188" dirty="0"/>
              <a:t> </a:t>
            </a:r>
            <a:r>
              <a:rPr lang="en-CA" spc="-79" dirty="0"/>
              <a:t>Brief  </a:t>
            </a:r>
            <a:r>
              <a:rPr lang="en-CA" spc="-61" dirty="0"/>
              <a:t>Case</a:t>
            </a:r>
            <a:r>
              <a:rPr lang="en-CA" spc="-158" dirty="0"/>
              <a:t> </a:t>
            </a:r>
            <a:r>
              <a:rPr lang="en-CA" spc="-79" dirty="0"/>
              <a:t>Study</a:t>
            </a:r>
            <a:endParaRPr lang="en-US" dirty="0"/>
          </a:p>
        </p:txBody>
      </p:sp>
      <p:sp>
        <p:nvSpPr>
          <p:cNvPr id="5" name="Text Placeholder 4">
            <a:extLst>
              <a:ext uri="{FF2B5EF4-FFF2-40B4-BE49-F238E27FC236}">
                <a16:creationId xmlns:a16="http://schemas.microsoft.com/office/drawing/2014/main" id="{47304ACC-8DC3-BE4C-B1AB-E5BBFC7460EE}"/>
              </a:ext>
            </a:extLst>
          </p:cNvPr>
          <p:cNvSpPr>
            <a:spLocks noGrp="1"/>
          </p:cNvSpPr>
          <p:nvPr>
            <p:ph type="body" sz="quarter" idx="15"/>
          </p:nvPr>
        </p:nvSpPr>
        <p:spPr/>
        <p:txBody>
          <a:bodyPr>
            <a:noAutofit/>
          </a:bodyPr>
          <a:lstStyle/>
          <a:p>
            <a:r>
              <a:rPr lang="en-US" dirty="0"/>
              <a:t>Streaming Services</a:t>
            </a:r>
          </a:p>
        </p:txBody>
      </p:sp>
      <p:sp>
        <p:nvSpPr>
          <p:cNvPr id="6" name="Text Placeholder 5">
            <a:extLst>
              <a:ext uri="{FF2B5EF4-FFF2-40B4-BE49-F238E27FC236}">
                <a16:creationId xmlns:a16="http://schemas.microsoft.com/office/drawing/2014/main" id="{3C8D81D0-17C1-C343-9574-C01B7CA2E322}"/>
              </a:ext>
            </a:extLst>
          </p:cNvPr>
          <p:cNvSpPr>
            <a:spLocks noGrp="1"/>
          </p:cNvSpPr>
          <p:nvPr>
            <p:ph type="body" sz="quarter" idx="16"/>
          </p:nvPr>
        </p:nvSpPr>
        <p:spPr/>
        <p:txBody>
          <a:bodyPr>
            <a:noAutofit/>
          </a:bodyPr>
          <a:lstStyle/>
          <a:p>
            <a:r>
              <a:rPr lang="en-US" dirty="0"/>
              <a:t>INDUSTRY</a:t>
            </a:r>
          </a:p>
        </p:txBody>
      </p:sp>
      <p:sp>
        <p:nvSpPr>
          <p:cNvPr id="7" name="Text Placeholder 6">
            <a:extLst>
              <a:ext uri="{FF2B5EF4-FFF2-40B4-BE49-F238E27FC236}">
                <a16:creationId xmlns:a16="http://schemas.microsoft.com/office/drawing/2014/main" id="{2E22FD7B-B11F-CF49-942C-C1B352F07094}"/>
              </a:ext>
            </a:extLst>
          </p:cNvPr>
          <p:cNvSpPr>
            <a:spLocks noGrp="1"/>
          </p:cNvSpPr>
          <p:nvPr>
            <p:ph type="body" sz="quarter" idx="17"/>
          </p:nvPr>
        </p:nvSpPr>
        <p:spPr/>
        <p:txBody>
          <a:bodyPr>
            <a:noAutofit/>
          </a:bodyPr>
          <a:lstStyle/>
          <a:p>
            <a:r>
              <a:rPr lang="en-CA" dirty="0">
                <a:cs typeface="Arial"/>
              </a:rPr>
              <a:t>Cloud Security Alliance, Sept. 2020</a:t>
            </a:r>
          </a:p>
        </p:txBody>
      </p:sp>
      <p:sp>
        <p:nvSpPr>
          <p:cNvPr id="8" name="Text Placeholder 7">
            <a:extLst>
              <a:ext uri="{FF2B5EF4-FFF2-40B4-BE49-F238E27FC236}">
                <a16:creationId xmlns:a16="http://schemas.microsoft.com/office/drawing/2014/main" id="{467294EB-E3B3-6D4A-91FC-256065D24BA0}"/>
              </a:ext>
            </a:extLst>
          </p:cNvPr>
          <p:cNvSpPr>
            <a:spLocks noGrp="1"/>
          </p:cNvSpPr>
          <p:nvPr>
            <p:ph type="body" sz="quarter" idx="18"/>
          </p:nvPr>
        </p:nvSpPr>
        <p:spPr/>
        <p:txBody>
          <a:bodyPr>
            <a:noAutofit/>
          </a:bodyPr>
          <a:lstStyle/>
          <a:p>
            <a:r>
              <a:rPr lang="en-US" dirty="0"/>
              <a:t>SOURCE</a:t>
            </a:r>
          </a:p>
        </p:txBody>
      </p:sp>
      <p:sp>
        <p:nvSpPr>
          <p:cNvPr id="11" name="Text Placeholder 10">
            <a:extLst>
              <a:ext uri="{FF2B5EF4-FFF2-40B4-BE49-F238E27FC236}">
                <a16:creationId xmlns:a16="http://schemas.microsoft.com/office/drawing/2014/main" id="{FAF9A9A2-55AD-CA4B-B075-129A2694DE00}"/>
              </a:ext>
            </a:extLst>
          </p:cNvPr>
          <p:cNvSpPr>
            <a:spLocks noGrp="1"/>
          </p:cNvSpPr>
          <p:nvPr>
            <p:ph type="body" sz="quarter" idx="31"/>
          </p:nvPr>
        </p:nvSpPr>
        <p:spPr>
          <a:xfrm>
            <a:off x="356279" y="4938400"/>
            <a:ext cx="3764382" cy="272383"/>
          </a:xfrm>
        </p:spPr>
        <p:txBody>
          <a:bodyPr>
            <a:noAutofit/>
          </a:bodyPr>
          <a:lstStyle/>
          <a:p>
            <a:r>
              <a:rPr lang="en-US" b="1" dirty="0"/>
              <a:t>Key Takeaways</a:t>
            </a:r>
            <a:endParaRPr lang="en-US" dirty="0"/>
          </a:p>
        </p:txBody>
      </p:sp>
      <p:sp>
        <p:nvSpPr>
          <p:cNvPr id="12" name="Text Placeholder 11">
            <a:extLst>
              <a:ext uri="{FF2B5EF4-FFF2-40B4-BE49-F238E27FC236}">
                <a16:creationId xmlns:a16="http://schemas.microsoft.com/office/drawing/2014/main" id="{6406DAF5-A123-F345-A82D-297943616D8A}"/>
              </a:ext>
            </a:extLst>
          </p:cNvPr>
          <p:cNvSpPr>
            <a:spLocks noGrp="1"/>
          </p:cNvSpPr>
          <p:nvPr>
            <p:ph type="body" sz="quarter" idx="11"/>
          </p:nvPr>
        </p:nvSpPr>
        <p:spPr>
          <a:xfrm>
            <a:off x="390161" y="1612943"/>
            <a:ext cx="4761556" cy="364061"/>
          </a:xfrm>
        </p:spPr>
        <p:txBody>
          <a:bodyPr>
            <a:noAutofit/>
          </a:bodyPr>
          <a:lstStyle/>
          <a:p>
            <a:r>
              <a:rPr lang="en-US" dirty="0"/>
              <a:t>Disney+</a:t>
            </a:r>
          </a:p>
        </p:txBody>
      </p:sp>
      <p:sp>
        <p:nvSpPr>
          <p:cNvPr id="33" name="Text Placeholder 70">
            <a:extLst>
              <a:ext uri="{FF2B5EF4-FFF2-40B4-BE49-F238E27FC236}">
                <a16:creationId xmlns:a16="http://schemas.microsoft.com/office/drawing/2014/main" id="{031C98AD-8C8A-B442-95E4-0C08A4493253}"/>
              </a:ext>
            </a:extLst>
          </p:cNvPr>
          <p:cNvSpPr>
            <a:spLocks noGrp="1"/>
          </p:cNvSpPr>
          <p:nvPr>
            <p:ph type="body" sz="quarter" idx="19"/>
          </p:nvPr>
        </p:nvSpPr>
        <p:spPr>
          <a:xfrm>
            <a:off x="7587807" y="2236491"/>
            <a:ext cx="3764382" cy="287635"/>
          </a:xfrm>
        </p:spPr>
        <p:txBody>
          <a:bodyPr>
            <a:noAutofit/>
          </a:bodyPr>
          <a:lstStyle/>
          <a:p>
            <a:r>
              <a:rPr lang="en-CA" sz="1200" b="1" spc="-3" dirty="0">
                <a:solidFill>
                  <a:schemeClr val="tx1">
                    <a:lumMod val="50000"/>
                  </a:schemeClr>
                </a:solidFill>
              </a:rPr>
              <a:t>Impact Statement for Disney+</a:t>
            </a:r>
            <a:endParaRPr lang="en-CA" sz="1200" b="1" dirty="0">
              <a:solidFill>
                <a:schemeClr val="tx1">
                  <a:lumMod val="50000"/>
                </a:schemeClr>
              </a:solidFill>
            </a:endParaRPr>
          </a:p>
          <a:p>
            <a:endParaRPr lang="en-US" sz="1200" b="1" dirty="0">
              <a:solidFill>
                <a:srgbClr val="717272"/>
              </a:solidFill>
            </a:endParaRPr>
          </a:p>
        </p:txBody>
      </p:sp>
      <p:sp>
        <p:nvSpPr>
          <p:cNvPr id="43" name="object 19">
            <a:extLst>
              <a:ext uri="{FF2B5EF4-FFF2-40B4-BE49-F238E27FC236}">
                <a16:creationId xmlns:a16="http://schemas.microsoft.com/office/drawing/2014/main" id="{33304B4D-F40A-754C-8326-AAC1A6A5F20B}"/>
              </a:ext>
            </a:extLst>
          </p:cNvPr>
          <p:cNvSpPr/>
          <p:nvPr/>
        </p:nvSpPr>
        <p:spPr>
          <a:xfrm flipH="1">
            <a:off x="7964423" y="941832"/>
            <a:ext cx="45719" cy="475488"/>
          </a:xfrm>
          <a:custGeom>
            <a:avLst/>
            <a:gdLst/>
            <a:ahLst/>
            <a:cxnLst/>
            <a:rect l="l" t="t" r="r" b="b"/>
            <a:pathLst>
              <a:path h="7791450">
                <a:moveTo>
                  <a:pt x="0" y="0"/>
                </a:moveTo>
                <a:lnTo>
                  <a:pt x="0" y="7790956"/>
                </a:lnTo>
              </a:path>
            </a:pathLst>
          </a:custGeom>
          <a:ln w="3175">
            <a:solidFill>
              <a:srgbClr val="C9C9C9"/>
            </a:solidFill>
          </a:ln>
        </p:spPr>
        <p:txBody>
          <a:bodyPr wrap="square" lIns="0" tIns="0" rIns="0" bIns="0" rtlCol="0">
            <a:noAutofit/>
          </a:bodyPr>
          <a:lstStyle/>
          <a:p>
            <a:endParaRPr sz="662" dirty="0">
              <a:latin typeface="Roboto Condensed Light" panose="02000000000000000000" pitchFamily="2" charset="0"/>
            </a:endParaRPr>
          </a:p>
        </p:txBody>
      </p:sp>
      <p:sp>
        <p:nvSpPr>
          <p:cNvPr id="25" name="Text Placeholder 55">
            <a:extLst>
              <a:ext uri="{FF2B5EF4-FFF2-40B4-BE49-F238E27FC236}">
                <a16:creationId xmlns:a16="http://schemas.microsoft.com/office/drawing/2014/main" id="{C2339243-23AD-4AD9-975F-0F0645737BA7}"/>
              </a:ext>
            </a:extLst>
          </p:cNvPr>
          <p:cNvSpPr>
            <a:spLocks noGrp="1"/>
          </p:cNvSpPr>
          <p:nvPr>
            <p:ph type="body" sz="quarter" idx="32"/>
          </p:nvPr>
        </p:nvSpPr>
        <p:spPr>
          <a:xfrm>
            <a:off x="365782" y="1960720"/>
            <a:ext cx="5689600" cy="2723636"/>
          </a:xfrm>
          <a:prstGeom prst="rect">
            <a:avLst/>
          </a:prstGeom>
        </p:spPr>
        <p:txBody>
          <a:bodyPr>
            <a:noAutofit/>
          </a:bodyPr>
          <a:lstStyle/>
          <a:p>
            <a:pPr marL="0" indent="0">
              <a:lnSpc>
                <a:spcPct val="100000"/>
              </a:lnSpc>
              <a:spcBef>
                <a:spcPts val="55"/>
              </a:spcBef>
              <a:buNone/>
            </a:pPr>
            <a:r>
              <a:rPr lang="en-CA" spc="-3" dirty="0">
                <a:cs typeface="Arial Narrow"/>
              </a:rPr>
              <a:t>Disney+ suffered a breach of its services back in March 2020. External hackers via synchronous credential stuffing hijacked several Disney+ accounts and put them up for sale on the black market. This included not only customers’ login credentials but their network and device types as well. Single accounts and credentials for pre-existing Disney Store and recreation park accounts made a single point of breach exponentially worse than a standard breach.</a:t>
            </a:r>
            <a:endParaRPr lang="en-CA" spc="-6" dirty="0">
              <a:cs typeface="Arial Narrow"/>
            </a:endParaRPr>
          </a:p>
          <a:p>
            <a:pPr marL="0" marR="3081" indent="0">
              <a:lnSpc>
                <a:spcPct val="100000"/>
              </a:lnSpc>
              <a:spcBef>
                <a:spcPts val="1200"/>
              </a:spcBef>
              <a:buNone/>
            </a:pPr>
            <a:r>
              <a:rPr lang="en-US" spc="-6" dirty="0">
                <a:cs typeface="Arial Narrow"/>
              </a:rPr>
              <a:t>Subsequently, thousands of users were locked out of their accounts, and their accounts were put up for sale by hackers. Although there was not an imminent Disney+ stock price drop at the launch of the new platform, a breach of credentials this early in the development can be a deterrent for stakeholders and potential customers. Additionally, the data breach exposed PII and other associated personal data with users’ personal accounts.</a:t>
            </a:r>
          </a:p>
        </p:txBody>
      </p:sp>
      <p:sp>
        <p:nvSpPr>
          <p:cNvPr id="28" name="Text Placeholder 107">
            <a:extLst>
              <a:ext uri="{FF2B5EF4-FFF2-40B4-BE49-F238E27FC236}">
                <a16:creationId xmlns:a16="http://schemas.microsoft.com/office/drawing/2014/main" id="{2E3B592A-3861-424C-AE2E-E9613025A16B}"/>
              </a:ext>
            </a:extLst>
          </p:cNvPr>
          <p:cNvSpPr>
            <a:spLocks noGrp="1"/>
          </p:cNvSpPr>
          <p:nvPr>
            <p:ph type="body" sz="quarter" idx="33"/>
          </p:nvPr>
        </p:nvSpPr>
        <p:spPr>
          <a:xfrm>
            <a:off x="356279" y="5265572"/>
            <a:ext cx="5689600" cy="798513"/>
          </a:xfrm>
          <a:prstGeom prst="rect">
            <a:avLst/>
          </a:prstGeom>
        </p:spPr>
        <p:txBody>
          <a:bodyPr>
            <a:noAutofit/>
          </a:bodyPr>
          <a:lstStyle/>
          <a:p>
            <a:pPr marL="0" indent="0">
              <a:lnSpc>
                <a:spcPct val="100000"/>
              </a:lnSpc>
              <a:buNone/>
            </a:pPr>
            <a:r>
              <a:rPr lang="en-US" dirty="0"/>
              <a:t>Before the launch of any service, there should be a robust incident management framework and cloud security architecture in place. Mitigate the risks before starting; contextualize your environment and risks and identify the vulnerabilities in your hosted applicated, systems, and interfaces.</a:t>
            </a:r>
          </a:p>
          <a:p>
            <a:pPr marL="0" indent="0">
              <a:lnSpc>
                <a:spcPct val="100000"/>
              </a:lnSpc>
              <a:buNone/>
            </a:pPr>
            <a:endParaRPr lang="en-US" dirty="0"/>
          </a:p>
        </p:txBody>
      </p:sp>
      <p:sp>
        <p:nvSpPr>
          <p:cNvPr id="4" name="Arc 3">
            <a:extLst>
              <a:ext uri="{FF2B5EF4-FFF2-40B4-BE49-F238E27FC236}">
                <a16:creationId xmlns:a16="http://schemas.microsoft.com/office/drawing/2014/main" id="{987B1A60-DFE5-4CF2-A9B1-391D8EFFF31A}"/>
              </a:ext>
            </a:extLst>
          </p:cNvPr>
          <p:cNvSpPr/>
          <p:nvPr/>
        </p:nvSpPr>
        <p:spPr>
          <a:xfrm rot="17818513">
            <a:off x="526418" y="1263973"/>
            <a:ext cx="899751" cy="1248451"/>
          </a:xfrm>
          <a:prstGeom prst="arc">
            <a:avLst>
              <a:gd name="adj1" fmla="val 16200000"/>
              <a:gd name="adj2" fmla="val 1801660"/>
            </a:avLst>
          </a:prstGeom>
          <a:ln>
            <a:gradFill>
              <a:gsLst>
                <a:gs pos="0">
                  <a:schemeClr val="accent1">
                    <a:lumMod val="45000"/>
                    <a:lumOff val="55000"/>
                  </a:schemeClr>
                </a:gs>
                <a:gs pos="50000">
                  <a:schemeClr val="accent1"/>
                </a:gs>
                <a:gs pos="100000">
                  <a:schemeClr val="accent1">
                    <a:lumMod val="75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1B2F53FB-8308-490A-9E80-9D8B42E5FBEF}"/>
              </a:ext>
            </a:extLst>
          </p:cNvPr>
          <p:cNvPicPr>
            <a:picLocks noChangeAspect="1"/>
          </p:cNvPicPr>
          <p:nvPr/>
        </p:nvPicPr>
        <p:blipFill>
          <a:blip r:embed="rId3"/>
          <a:stretch>
            <a:fillRect/>
          </a:stretch>
        </p:blipFill>
        <p:spPr>
          <a:xfrm>
            <a:off x="5868538" y="431463"/>
            <a:ext cx="2041049" cy="1165182"/>
          </a:xfrm>
          <a:prstGeom prst="rect">
            <a:avLst/>
          </a:prstGeom>
        </p:spPr>
      </p:pic>
      <p:sp>
        <p:nvSpPr>
          <p:cNvPr id="26" name="TextBox 25">
            <a:extLst>
              <a:ext uri="{FF2B5EF4-FFF2-40B4-BE49-F238E27FC236}">
                <a16:creationId xmlns:a16="http://schemas.microsoft.com/office/drawing/2014/main" id="{7507B474-EC85-469B-9606-2C597058F74F}"/>
              </a:ext>
            </a:extLst>
          </p:cNvPr>
          <p:cNvSpPr txBox="1"/>
          <p:nvPr/>
        </p:nvSpPr>
        <p:spPr>
          <a:xfrm>
            <a:off x="7197866" y="2566349"/>
            <a:ext cx="4537728" cy="1451687"/>
          </a:xfrm>
          <a:prstGeom prst="rect">
            <a:avLst/>
          </a:prstGeom>
        </p:spPr>
        <p:txBody>
          <a:bodyPr wrap="square" lIns="0" tIns="0" rIns="0" bIns="0" numCol="1" spcCol="360000" rtlCol="0">
            <a:noAutofit/>
          </a:bodyPr>
          <a:lstStyle/>
          <a:p>
            <a:pPr>
              <a:lnSpc>
                <a:spcPct val="110000"/>
              </a:lnSpc>
              <a:spcBef>
                <a:spcPts val="600"/>
              </a:spcBef>
            </a:pPr>
            <a:r>
              <a:rPr lang="en-CA" sz="1200" b="1" spc="3" dirty="0">
                <a:solidFill>
                  <a:schemeClr val="accent5"/>
                </a:solidFill>
                <a:latin typeface="Roboto Condensed Light" panose="02000000000000000000" pitchFamily="2" charset="0"/>
                <a:ea typeface="Roboto Condensed Light" panose="02000000000000000000" pitchFamily="2" charset="0"/>
              </a:rPr>
              <a:t>Vulnerabilities:</a:t>
            </a:r>
          </a:p>
          <a:p>
            <a:pPr marL="179388" indent="-179388">
              <a:lnSpc>
                <a:spcPct val="110000"/>
              </a:lnSpc>
              <a:spcBef>
                <a:spcPts val="600"/>
              </a:spcBef>
              <a:buFont typeface="Arial" panose="020B0604020202020204" pitchFamily="34" charset="0"/>
              <a:buChar char="•"/>
            </a:pPr>
            <a:r>
              <a:rPr lang="en-CA" sz="1200" spc="3" dirty="0">
                <a:solidFill>
                  <a:schemeClr val="tx1">
                    <a:lumMod val="50000"/>
                  </a:schemeClr>
                </a:solidFill>
                <a:latin typeface="Roboto Condensed Light" panose="02000000000000000000" pitchFamily="2" charset="0"/>
                <a:ea typeface="Roboto Condensed Light" panose="02000000000000000000" pitchFamily="2" charset="0"/>
              </a:rPr>
              <a:t>A lack of </a:t>
            </a:r>
            <a:r>
              <a:rPr lang="en-CA" sz="1200" b="1" spc="3" dirty="0">
                <a:solidFill>
                  <a:schemeClr val="accent1"/>
                </a:solidFill>
                <a:latin typeface="Roboto Condensed Light" panose="02000000000000000000" pitchFamily="2" charset="0"/>
                <a:ea typeface="Roboto Condensed Light" panose="02000000000000000000" pitchFamily="2" charset="0"/>
              </a:rPr>
              <a:t>cloud security architecture and strategy:</a:t>
            </a:r>
            <a:r>
              <a:rPr lang="en-CA" sz="1200" spc="3" dirty="0">
                <a:solidFill>
                  <a:schemeClr val="accent1"/>
                </a:solidFill>
                <a:latin typeface="Roboto Condensed Light" panose="02000000000000000000" pitchFamily="2" charset="0"/>
                <a:ea typeface="Roboto Condensed Light" panose="02000000000000000000" pitchFamily="2" charset="0"/>
              </a:rPr>
              <a:t> </a:t>
            </a:r>
            <a:r>
              <a:rPr lang="en-CA" sz="1200" spc="3" dirty="0">
                <a:solidFill>
                  <a:schemeClr val="tx1">
                    <a:lumMod val="50000"/>
                  </a:schemeClr>
                </a:solidFill>
                <a:latin typeface="Roboto Condensed Light" panose="02000000000000000000" pitchFamily="2" charset="0"/>
                <a:ea typeface="Roboto Condensed Light" panose="02000000000000000000" pitchFamily="2" charset="0"/>
              </a:rPr>
              <a:t>Going live before having an incident response strategy in place is not advisable. Having a single account and credentials for Disney Stores parks and Disney+ accounts also makes breaches exponentially worse. </a:t>
            </a:r>
          </a:p>
          <a:p>
            <a:pPr marL="179388" indent="-179388">
              <a:lnSpc>
                <a:spcPct val="110000"/>
              </a:lnSpc>
              <a:spcBef>
                <a:spcPts val="600"/>
              </a:spcBef>
              <a:buFont typeface="Arial" panose="020B0604020202020204" pitchFamily="34" charset="0"/>
              <a:buChar char="•"/>
            </a:pPr>
            <a:r>
              <a:rPr lang="en-CA" sz="1200" spc="3" dirty="0">
                <a:solidFill>
                  <a:schemeClr val="tx1">
                    <a:lumMod val="50000"/>
                  </a:schemeClr>
                </a:solidFill>
                <a:latin typeface="Roboto Condensed Light" panose="02000000000000000000" pitchFamily="2" charset="0"/>
                <a:ea typeface="Roboto Condensed Light" panose="02000000000000000000" pitchFamily="2" charset="0"/>
              </a:rPr>
              <a:t>Insufficient </a:t>
            </a:r>
            <a:r>
              <a:rPr lang="en-CA" sz="1200" b="1" spc="3" dirty="0">
                <a:solidFill>
                  <a:schemeClr val="accent1"/>
                </a:solidFill>
                <a:latin typeface="Roboto Condensed Light" panose="02000000000000000000" pitchFamily="2" charset="0"/>
                <a:ea typeface="Roboto Condensed Light" panose="02000000000000000000" pitchFamily="2" charset="0"/>
              </a:rPr>
              <a:t>identity and credential management: </a:t>
            </a:r>
            <a:r>
              <a:rPr lang="en-CA" sz="1200" spc="3" dirty="0">
                <a:solidFill>
                  <a:schemeClr val="tx1">
                    <a:lumMod val="50000"/>
                  </a:schemeClr>
                </a:solidFill>
                <a:latin typeface="Roboto Condensed Light" panose="02000000000000000000" pitchFamily="2" charset="0"/>
                <a:ea typeface="Roboto Condensed Light" panose="02000000000000000000" pitchFamily="2" charset="0"/>
              </a:rPr>
              <a:t>lack of unique passwords and unmandated MFA.</a:t>
            </a:r>
          </a:p>
          <a:p>
            <a:pPr marL="179388" indent="-179388" algn="l">
              <a:lnSpc>
                <a:spcPct val="110000"/>
              </a:lnSpc>
              <a:buFont typeface="Arial" panose="020B0604020202020204" pitchFamily="34" charset="0"/>
              <a:buChar char="•"/>
              <a:tabLst/>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29" name="TextBox 28">
            <a:extLst>
              <a:ext uri="{FF2B5EF4-FFF2-40B4-BE49-F238E27FC236}">
                <a16:creationId xmlns:a16="http://schemas.microsoft.com/office/drawing/2014/main" id="{CE38894F-AEDA-4ADB-99E7-95C1C367786C}"/>
              </a:ext>
            </a:extLst>
          </p:cNvPr>
          <p:cNvSpPr txBox="1"/>
          <p:nvPr/>
        </p:nvSpPr>
        <p:spPr>
          <a:xfrm>
            <a:off x="7168658" y="4255965"/>
            <a:ext cx="4566936" cy="1808120"/>
          </a:xfrm>
          <a:prstGeom prst="rect">
            <a:avLst/>
          </a:prstGeom>
        </p:spPr>
        <p:txBody>
          <a:bodyPr wrap="square" lIns="0" tIns="0" rIns="0" bIns="0" numCol="1" spcCol="360000" rtlCol="0">
            <a:noAutofit/>
          </a:bodyPr>
          <a:lstStyle/>
          <a:p>
            <a:pPr>
              <a:lnSpc>
                <a:spcPct val="110000"/>
              </a:lnSpc>
              <a:spcBef>
                <a:spcPts val="600"/>
              </a:spcBef>
            </a:pPr>
            <a:r>
              <a:rPr lang="en-CA" sz="1200" b="1" spc="3" dirty="0">
                <a:solidFill>
                  <a:schemeClr val="accent5"/>
                </a:solidFill>
                <a:latin typeface="Roboto Condensed Light" panose="02000000000000000000" pitchFamily="2" charset="0"/>
                <a:ea typeface="Roboto Condensed Light" panose="02000000000000000000" pitchFamily="2" charset="0"/>
              </a:rPr>
              <a:t>Business Impacts:</a:t>
            </a:r>
          </a:p>
          <a:p>
            <a:pPr marL="179388" indent="-179388">
              <a:lnSpc>
                <a:spcPct val="110000"/>
              </a:lnSpc>
              <a:spcBef>
                <a:spcPts val="600"/>
              </a:spcBef>
              <a:buFont typeface="Arial" panose="020B0604020202020204" pitchFamily="34" charset="0"/>
              <a:buChar char="•"/>
            </a:pPr>
            <a:r>
              <a:rPr lang="en-CA" sz="1200" b="1" spc="3" dirty="0">
                <a:solidFill>
                  <a:schemeClr val="tx1">
                    <a:lumMod val="50000"/>
                  </a:schemeClr>
                </a:solidFill>
                <a:latin typeface="Roboto Condensed Light" panose="02000000000000000000" pitchFamily="2" charset="0"/>
                <a:ea typeface="Roboto Condensed Light" panose="02000000000000000000" pitchFamily="2" charset="0"/>
              </a:rPr>
              <a:t>Financial: </a:t>
            </a:r>
            <a:r>
              <a:rPr lang="en-CA" sz="1200" spc="3" dirty="0">
                <a:solidFill>
                  <a:schemeClr val="tx1">
                    <a:lumMod val="50000"/>
                  </a:schemeClr>
                </a:solidFill>
                <a:latin typeface="Roboto Condensed Light" panose="02000000000000000000" pitchFamily="2" charset="0"/>
                <a:ea typeface="Roboto Condensed Light" panose="02000000000000000000" pitchFamily="2" charset="0"/>
              </a:rPr>
              <a:t>Deterred potential shareholders and users. Financial costs due to the added operational costs. Increased overhead.</a:t>
            </a:r>
          </a:p>
          <a:p>
            <a:pPr marL="179388" indent="-179388">
              <a:lnSpc>
                <a:spcPct val="110000"/>
              </a:lnSpc>
              <a:spcBef>
                <a:spcPts val="600"/>
              </a:spcBef>
              <a:buFont typeface="Arial" panose="020B0604020202020204" pitchFamily="34" charset="0"/>
              <a:buChar char="•"/>
            </a:pPr>
            <a:r>
              <a:rPr lang="en-CA" sz="1200" b="1" spc="3" dirty="0">
                <a:solidFill>
                  <a:schemeClr val="tx1">
                    <a:lumMod val="50000"/>
                  </a:schemeClr>
                </a:solidFill>
                <a:latin typeface="Roboto Condensed Light" panose="02000000000000000000" pitchFamily="2" charset="0"/>
                <a:ea typeface="Roboto Condensed Light" panose="02000000000000000000" pitchFamily="2" charset="0"/>
              </a:rPr>
              <a:t>Operational: </a:t>
            </a:r>
            <a:r>
              <a:rPr lang="en-CA" sz="1200" spc="3" dirty="0">
                <a:solidFill>
                  <a:schemeClr val="tx1">
                    <a:lumMod val="50000"/>
                  </a:schemeClr>
                </a:solidFill>
                <a:latin typeface="Roboto Condensed Light" panose="02000000000000000000" pitchFamily="2" charset="0"/>
                <a:ea typeface="Roboto Condensed Light" panose="02000000000000000000" pitchFamily="2" charset="0"/>
              </a:rPr>
              <a:t>Incident response. Forensics analysis. Enforced downtime.</a:t>
            </a:r>
          </a:p>
          <a:p>
            <a:pPr marL="179388" indent="-179388">
              <a:lnSpc>
                <a:spcPct val="110000"/>
              </a:lnSpc>
              <a:spcBef>
                <a:spcPts val="600"/>
              </a:spcBef>
              <a:buFont typeface="Arial" panose="020B0604020202020204" pitchFamily="34" charset="0"/>
              <a:buChar char="•"/>
            </a:pPr>
            <a:r>
              <a:rPr lang="en-CA" sz="1200" b="1" spc="3" dirty="0">
                <a:solidFill>
                  <a:schemeClr val="tx1">
                    <a:lumMod val="50000"/>
                  </a:schemeClr>
                </a:solidFill>
                <a:latin typeface="Roboto Condensed Light" panose="02000000000000000000" pitchFamily="2" charset="0"/>
                <a:ea typeface="Roboto Condensed Light" panose="02000000000000000000" pitchFamily="2" charset="0"/>
              </a:rPr>
              <a:t>Compliance: </a:t>
            </a:r>
            <a:r>
              <a:rPr lang="en-CA" sz="1200" spc="3" dirty="0">
                <a:solidFill>
                  <a:schemeClr val="tx1">
                    <a:lumMod val="50000"/>
                  </a:schemeClr>
                </a:solidFill>
                <a:latin typeface="Roboto Condensed Light" panose="02000000000000000000" pitchFamily="2" charset="0"/>
                <a:ea typeface="Roboto Condensed Light" panose="02000000000000000000" pitchFamily="2" charset="0"/>
              </a:rPr>
              <a:t>Possibility of identity theft and breach of personal data, regulatory fines, and inquiry.</a:t>
            </a:r>
          </a:p>
          <a:p>
            <a:pPr marL="179388" indent="-179388">
              <a:lnSpc>
                <a:spcPct val="110000"/>
              </a:lnSpc>
              <a:spcBef>
                <a:spcPts val="600"/>
              </a:spcBef>
              <a:buFont typeface="Arial" panose="020B0604020202020204" pitchFamily="34" charset="0"/>
              <a:buChar char="•"/>
            </a:pPr>
            <a:r>
              <a:rPr lang="en-CA" sz="1200" b="1" spc="3" dirty="0">
                <a:solidFill>
                  <a:schemeClr val="tx1">
                    <a:lumMod val="50000"/>
                  </a:schemeClr>
                </a:solidFill>
                <a:latin typeface="Roboto Condensed Light" panose="02000000000000000000" pitchFamily="2" charset="0"/>
                <a:ea typeface="Roboto Condensed Light" panose="02000000000000000000" pitchFamily="2" charset="0"/>
              </a:rPr>
              <a:t>Reputational: </a:t>
            </a:r>
            <a:r>
              <a:rPr lang="en-CA" sz="1200" spc="3" dirty="0">
                <a:solidFill>
                  <a:schemeClr val="tx1">
                    <a:lumMod val="50000"/>
                  </a:schemeClr>
                </a:solidFill>
                <a:latin typeface="Roboto Condensed Light" panose="02000000000000000000" pitchFamily="2" charset="0"/>
                <a:ea typeface="Roboto Condensed Light" panose="02000000000000000000" pitchFamily="2" charset="0"/>
              </a:rPr>
              <a:t>Brand image and customer trust can be adversely affected.</a:t>
            </a:r>
          </a:p>
          <a:p>
            <a:pPr marL="179388" indent="-179388" algn="l">
              <a:lnSpc>
                <a:spcPct val="110000"/>
              </a:lnSpc>
              <a:buFont typeface="Arial" panose="020B0604020202020204" pitchFamily="34" charset="0"/>
              <a:buChar char="•"/>
              <a:tabLst/>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4105043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137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09F5F89-FF8D-5F49-8452-D4CC10E288E8}"/>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853710" y="1843701"/>
            <a:ext cx="5994371" cy="3373199"/>
          </a:xfrm>
          <a:prstGeom prst="rect">
            <a:avLst/>
          </a:prstGeom>
        </p:spPr>
      </p:pic>
      <p:pic>
        <p:nvPicPr>
          <p:cNvPr id="11" name="Picture 10">
            <a:extLst>
              <a:ext uri="{FF2B5EF4-FFF2-40B4-BE49-F238E27FC236}">
                <a16:creationId xmlns:a16="http://schemas.microsoft.com/office/drawing/2014/main" id="{C05D3A47-8F5D-9647-A863-1DE56A91E3A4}"/>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3086894" y="1742101"/>
            <a:ext cx="5994372" cy="3373199"/>
          </a:xfrm>
          <a:prstGeom prst="rect">
            <a:avLst/>
          </a:prstGeom>
        </p:spPr>
      </p:pic>
      <p:pic>
        <p:nvPicPr>
          <p:cNvPr id="12" name="Picture 11">
            <a:extLst>
              <a:ext uri="{FF2B5EF4-FFF2-40B4-BE49-F238E27FC236}">
                <a16:creationId xmlns:a16="http://schemas.microsoft.com/office/drawing/2014/main" id="{05757B9C-9790-5541-AD21-63015BF19168}"/>
              </a:ext>
            </a:extLst>
          </p:cNvPr>
          <p:cNvPicPr>
            <a:picLocks noChangeAspect="1"/>
          </p:cNvPicPr>
          <p:nvPr/>
        </p:nvPicPr>
        <p:blipFill>
          <a:blip r:embed="rId5" cstate="screen">
            <a:alphaModFix amt="50000"/>
            <a:extLst>
              <a:ext uri="{28A0092B-C50C-407E-A947-70E740481C1C}">
                <a14:useLocalDpi xmlns:a14="http://schemas.microsoft.com/office/drawing/2010/main"/>
              </a:ext>
            </a:extLst>
          </a:blip>
          <a:stretch>
            <a:fillRect/>
          </a:stretch>
        </p:blipFill>
        <p:spPr>
          <a:xfrm>
            <a:off x="6934995" y="1742101"/>
            <a:ext cx="5994637" cy="3373349"/>
          </a:xfrm>
          <a:prstGeom prst="rect">
            <a:avLst/>
          </a:prstGeom>
        </p:spPr>
      </p:pic>
      <p:sp>
        <p:nvSpPr>
          <p:cNvPr id="13" name="Rectangle 12">
            <a:extLst>
              <a:ext uri="{FF2B5EF4-FFF2-40B4-BE49-F238E27FC236}">
                <a16:creationId xmlns:a16="http://schemas.microsoft.com/office/drawing/2014/main" id="{81A7BD8C-6502-A549-A087-5E557EF075FB}"/>
              </a:ext>
            </a:extLst>
          </p:cNvPr>
          <p:cNvSpPr/>
          <p:nvPr/>
        </p:nvSpPr>
        <p:spPr>
          <a:xfrm>
            <a:off x="370864" y="4841832"/>
            <a:ext cx="3708401" cy="54000"/>
          </a:xfrm>
          <a:prstGeom prst="rect">
            <a:avLst/>
          </a:prstGeom>
          <a:solidFill>
            <a:srgbClr val="B3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14" name="Rectangle 13">
            <a:extLst>
              <a:ext uri="{FF2B5EF4-FFF2-40B4-BE49-F238E27FC236}">
                <a16:creationId xmlns:a16="http://schemas.microsoft.com/office/drawing/2014/main" id="{05BCA3C4-18C9-9845-B05E-44B99BE411EC}"/>
              </a:ext>
            </a:extLst>
          </p:cNvPr>
          <p:cNvSpPr/>
          <p:nvPr/>
        </p:nvSpPr>
        <p:spPr>
          <a:xfrm>
            <a:off x="4260850" y="4841832"/>
            <a:ext cx="3708401" cy="54000"/>
          </a:xfrm>
          <a:prstGeom prst="rect">
            <a:avLst/>
          </a:prstGeom>
          <a:solidFill>
            <a:srgbClr val="F17A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15" name="Rectangle 14">
            <a:extLst>
              <a:ext uri="{FF2B5EF4-FFF2-40B4-BE49-F238E27FC236}">
                <a16:creationId xmlns:a16="http://schemas.microsoft.com/office/drawing/2014/main" id="{8B947AAF-002F-4B47-B7A1-5BED7E696C90}"/>
              </a:ext>
            </a:extLst>
          </p:cNvPr>
          <p:cNvSpPr/>
          <p:nvPr/>
        </p:nvSpPr>
        <p:spPr>
          <a:xfrm>
            <a:off x="8169825" y="4841832"/>
            <a:ext cx="3708401" cy="54000"/>
          </a:xfrm>
          <a:prstGeom prst="rect">
            <a:avLst/>
          </a:prstGeom>
          <a:solidFill>
            <a:srgbClr val="2B9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2" name="Title 1">
            <a:extLst>
              <a:ext uri="{FF2B5EF4-FFF2-40B4-BE49-F238E27FC236}">
                <a16:creationId xmlns:a16="http://schemas.microsoft.com/office/drawing/2014/main" id="{BDBEB923-D4F6-E94C-814E-8C31A0E743B5}"/>
              </a:ext>
            </a:extLst>
          </p:cNvPr>
          <p:cNvSpPr>
            <a:spLocks noGrp="1"/>
          </p:cNvSpPr>
          <p:nvPr>
            <p:ph type="title"/>
          </p:nvPr>
        </p:nvSpPr>
        <p:spPr>
          <a:xfrm>
            <a:off x="354106" y="530021"/>
            <a:ext cx="11220578" cy="1163598"/>
          </a:xfrm>
        </p:spPr>
        <p:txBody>
          <a:bodyPr/>
          <a:lstStyle/>
          <a:p>
            <a:r>
              <a:rPr lang="en-CA" dirty="0"/>
              <a:t>Executive Summary</a:t>
            </a:r>
            <a:endParaRPr lang="en-US" dirty="0"/>
          </a:p>
        </p:txBody>
      </p:sp>
      <p:sp>
        <p:nvSpPr>
          <p:cNvPr id="5" name="Text Placeholder 4">
            <a:extLst>
              <a:ext uri="{FF2B5EF4-FFF2-40B4-BE49-F238E27FC236}">
                <a16:creationId xmlns:a16="http://schemas.microsoft.com/office/drawing/2014/main" id="{80005E5B-FABC-E34E-BB01-080338E4F048}"/>
              </a:ext>
            </a:extLst>
          </p:cNvPr>
          <p:cNvSpPr>
            <a:spLocks noGrp="1"/>
          </p:cNvSpPr>
          <p:nvPr>
            <p:ph type="body" sz="quarter" idx="13"/>
          </p:nvPr>
        </p:nvSpPr>
        <p:spPr>
          <a:xfrm>
            <a:off x="368300" y="1295400"/>
            <a:ext cx="3541713" cy="296862"/>
          </a:xfrm>
        </p:spPr>
        <p:txBody>
          <a:bodyPr/>
          <a:lstStyle/>
          <a:p>
            <a:r>
              <a:rPr lang="en-US" dirty="0"/>
              <a:t>Your Challenge</a:t>
            </a:r>
          </a:p>
        </p:txBody>
      </p:sp>
      <p:sp>
        <p:nvSpPr>
          <p:cNvPr id="7" name="Text Placeholder 6">
            <a:extLst>
              <a:ext uri="{FF2B5EF4-FFF2-40B4-BE49-F238E27FC236}">
                <a16:creationId xmlns:a16="http://schemas.microsoft.com/office/drawing/2014/main" id="{59A6EC1C-F28C-7B4C-8F22-A6457C4B8A70}"/>
              </a:ext>
            </a:extLst>
          </p:cNvPr>
          <p:cNvSpPr>
            <a:spLocks noGrp="1"/>
          </p:cNvSpPr>
          <p:nvPr>
            <p:ph type="body" sz="quarter" idx="15"/>
          </p:nvPr>
        </p:nvSpPr>
        <p:spPr>
          <a:xfrm>
            <a:off x="4268788" y="1295400"/>
            <a:ext cx="3541712" cy="296862"/>
          </a:xfrm>
        </p:spPr>
        <p:txBody>
          <a:bodyPr/>
          <a:lstStyle/>
          <a:p>
            <a:r>
              <a:rPr lang="en-US" dirty="0"/>
              <a:t>Common Obstacles</a:t>
            </a:r>
          </a:p>
        </p:txBody>
      </p:sp>
      <p:sp>
        <p:nvSpPr>
          <p:cNvPr id="9" name="Text Placeholder 8">
            <a:extLst>
              <a:ext uri="{FF2B5EF4-FFF2-40B4-BE49-F238E27FC236}">
                <a16:creationId xmlns:a16="http://schemas.microsoft.com/office/drawing/2014/main" id="{6C42E00F-3E3D-DB41-AFB7-AF68944040C3}"/>
              </a:ext>
            </a:extLst>
          </p:cNvPr>
          <p:cNvSpPr>
            <a:spLocks noGrp="1"/>
          </p:cNvSpPr>
          <p:nvPr>
            <p:ph type="body" sz="quarter" idx="17"/>
          </p:nvPr>
        </p:nvSpPr>
        <p:spPr>
          <a:xfrm>
            <a:off x="8131175" y="1295400"/>
            <a:ext cx="3541713" cy="296862"/>
          </a:xfrm>
        </p:spPr>
        <p:txBody>
          <a:bodyPr/>
          <a:lstStyle/>
          <a:p>
            <a:r>
              <a:rPr lang="en-US" dirty="0"/>
              <a:t>Info-Tech’s Approach</a:t>
            </a:r>
          </a:p>
        </p:txBody>
      </p:sp>
      <p:sp>
        <p:nvSpPr>
          <p:cNvPr id="4" name="Text Placeholder 3">
            <a:extLst>
              <a:ext uri="{FF2B5EF4-FFF2-40B4-BE49-F238E27FC236}">
                <a16:creationId xmlns:a16="http://schemas.microsoft.com/office/drawing/2014/main" id="{27793FA1-A38B-2C4F-AAC9-FBF515D54EB3}"/>
              </a:ext>
            </a:extLst>
          </p:cNvPr>
          <p:cNvSpPr>
            <a:spLocks noGrp="1"/>
          </p:cNvSpPr>
          <p:nvPr>
            <p:ph type="body" sz="quarter" idx="18"/>
          </p:nvPr>
        </p:nvSpPr>
        <p:spPr>
          <a:xfrm>
            <a:off x="371475" y="1600200"/>
            <a:ext cx="3657600" cy="3190875"/>
          </a:xfrm>
        </p:spPr>
        <p:txBody>
          <a:bodyPr/>
          <a:lstStyle/>
          <a:p>
            <a:r>
              <a:rPr lang="en-CA" dirty="0"/>
              <a:t>Ensuring cloud security is a difficult ask. You may be moving or currently have workloads in the cloud. How can you effectively secure them and mitigate your cloud risks?</a:t>
            </a:r>
          </a:p>
          <a:p>
            <a:r>
              <a:rPr lang="en-CA" dirty="0"/>
              <a:t>What are the key assets you want to migrate, and what attributes do they have?</a:t>
            </a:r>
          </a:p>
          <a:p>
            <a:r>
              <a:rPr lang="en-CA" dirty="0"/>
              <a:t>What are the risks associated with moving to the cloud? How do you control your identified risks?</a:t>
            </a:r>
          </a:p>
          <a:p>
            <a:r>
              <a:rPr lang="en-CA" dirty="0"/>
              <a:t>Without having a baseline of knowledge before migrating to the cloud, businesses will experience growing pains as part of securely adjusting their workloads to the cloud.</a:t>
            </a:r>
          </a:p>
          <a:p>
            <a:endParaRPr lang="en-CA" dirty="0"/>
          </a:p>
          <a:p>
            <a:endParaRPr lang="en-CA" dirty="0"/>
          </a:p>
          <a:p>
            <a:endParaRPr lang="en-CA" dirty="0"/>
          </a:p>
          <a:p>
            <a:endParaRPr lang="en-CA" dirty="0"/>
          </a:p>
          <a:p>
            <a:endParaRPr lang="en-CA" dirty="0"/>
          </a:p>
        </p:txBody>
      </p:sp>
      <p:sp>
        <p:nvSpPr>
          <p:cNvPr id="6" name="Text Placeholder 5">
            <a:extLst>
              <a:ext uri="{FF2B5EF4-FFF2-40B4-BE49-F238E27FC236}">
                <a16:creationId xmlns:a16="http://schemas.microsoft.com/office/drawing/2014/main" id="{A7C9325C-82FA-1447-94F3-75405DB036ED}"/>
              </a:ext>
            </a:extLst>
          </p:cNvPr>
          <p:cNvSpPr>
            <a:spLocks noGrp="1"/>
          </p:cNvSpPr>
          <p:nvPr>
            <p:ph type="body" sz="quarter" idx="19"/>
          </p:nvPr>
        </p:nvSpPr>
        <p:spPr>
          <a:xfrm>
            <a:off x="4268788" y="1600200"/>
            <a:ext cx="3657600" cy="3190875"/>
          </a:xfrm>
        </p:spPr>
        <p:txBody>
          <a:bodyPr/>
          <a:lstStyle/>
          <a:p>
            <a:r>
              <a:rPr lang="en-CA" dirty="0"/>
              <a:t>Creating a successful cloud security architecture requires you to know:</a:t>
            </a:r>
          </a:p>
          <a:p>
            <a:pPr lvl="1">
              <a:buFont typeface="Courier New" panose="02070309020205020404" pitchFamily="49" charset="0"/>
              <a:buChar char="o"/>
            </a:pPr>
            <a:r>
              <a:rPr lang="en-CA" dirty="0"/>
              <a:t>What are my business-critical programs that I need to move?</a:t>
            </a:r>
          </a:p>
          <a:p>
            <a:pPr lvl="1">
              <a:buFont typeface="Courier New" panose="02070309020205020404" pitchFamily="49" charset="0"/>
              <a:buChar char="o"/>
            </a:pPr>
            <a:r>
              <a:rPr lang="en-CA" dirty="0"/>
              <a:t>I’m unsure whether cloud is the best solution for my business use case. If the cloud is the correct fit, which service level can help to best address my needs?</a:t>
            </a:r>
          </a:p>
          <a:p>
            <a:pPr lvl="1">
              <a:buFont typeface="Courier New" panose="02070309020205020404" pitchFamily="49" charset="0"/>
              <a:buChar char="o"/>
            </a:pPr>
            <a:r>
              <a:rPr lang="en-CA" dirty="0"/>
              <a:t>How do I determine what the appropriate security services are that can mitigate risk for my business?</a:t>
            </a:r>
          </a:p>
          <a:p>
            <a:endParaRPr lang="en-CA" dirty="0"/>
          </a:p>
          <a:p>
            <a:endParaRPr lang="en-CA" dirty="0"/>
          </a:p>
          <a:p>
            <a:endParaRPr lang="en-CA" dirty="0"/>
          </a:p>
          <a:p>
            <a:endParaRPr lang="en-CA" dirty="0"/>
          </a:p>
          <a:p>
            <a:endParaRPr lang="en-CA" dirty="0"/>
          </a:p>
        </p:txBody>
      </p:sp>
      <p:sp>
        <p:nvSpPr>
          <p:cNvPr id="8" name="Text Placeholder 7">
            <a:extLst>
              <a:ext uri="{FF2B5EF4-FFF2-40B4-BE49-F238E27FC236}">
                <a16:creationId xmlns:a16="http://schemas.microsoft.com/office/drawing/2014/main" id="{90AD9441-D636-F047-A10D-3ADBEEBBB987}"/>
              </a:ext>
            </a:extLst>
          </p:cNvPr>
          <p:cNvSpPr>
            <a:spLocks noGrp="1"/>
          </p:cNvSpPr>
          <p:nvPr>
            <p:ph type="body" sz="quarter" idx="20"/>
          </p:nvPr>
        </p:nvSpPr>
        <p:spPr>
          <a:xfrm>
            <a:off x="8154988" y="1600200"/>
            <a:ext cx="3657600" cy="3190875"/>
          </a:xfrm>
        </p:spPr>
        <p:txBody>
          <a:bodyPr/>
          <a:lstStyle/>
          <a:p>
            <a:r>
              <a:rPr lang="en-CA" dirty="0"/>
              <a:t>Info-Tech has developed a robust model to not only analyze your workload’s appropriateness to the cloud but also map your risks and mitigating services to secure your cloud deployments.</a:t>
            </a:r>
          </a:p>
          <a:p>
            <a:r>
              <a:rPr lang="en-CA" dirty="0"/>
              <a:t>This approach includes tools for:</a:t>
            </a:r>
          </a:p>
          <a:p>
            <a:pPr lvl="1">
              <a:buFont typeface="Courier New" panose="02070309020205020404" pitchFamily="49" charset="0"/>
              <a:buChar char="o"/>
            </a:pPr>
            <a:r>
              <a:rPr lang="en-CA" dirty="0"/>
              <a:t>Mapping your workloads and their cloud suitability</a:t>
            </a:r>
          </a:p>
          <a:p>
            <a:pPr lvl="1">
              <a:buFont typeface="Courier New" panose="02070309020205020404" pitchFamily="49" charset="0"/>
              <a:buChar char="o"/>
            </a:pPr>
            <a:r>
              <a:rPr lang="en-CA" dirty="0"/>
              <a:t>Risk and effort mapping tools</a:t>
            </a:r>
          </a:p>
          <a:p>
            <a:pPr lvl="1">
              <a:buFont typeface="Courier New" panose="02070309020205020404" pitchFamily="49" charset="0"/>
              <a:buChar char="o"/>
            </a:pPr>
            <a:r>
              <a:rPr lang="en-CA" dirty="0"/>
              <a:t>Prioritized security components &amp; controls</a:t>
            </a:r>
          </a:p>
          <a:p>
            <a:pPr lvl="1">
              <a:buFont typeface="Courier New" panose="02070309020205020404" pitchFamily="49" charset="0"/>
              <a:buChar char="o"/>
            </a:pPr>
            <a:r>
              <a:rPr lang="en-CA" dirty="0"/>
              <a:t>A preconstructed communication deck to simplify conveying your security components</a:t>
            </a:r>
          </a:p>
          <a:p>
            <a:endParaRPr lang="en-CA" dirty="0"/>
          </a:p>
        </p:txBody>
      </p:sp>
      <p:grpSp>
        <p:nvGrpSpPr>
          <p:cNvPr id="16" name="Group 15">
            <a:extLst>
              <a:ext uri="{FF2B5EF4-FFF2-40B4-BE49-F238E27FC236}">
                <a16:creationId xmlns:a16="http://schemas.microsoft.com/office/drawing/2014/main" id="{CAFF2AC8-5F14-D84D-86C3-BAF386B22002}"/>
              </a:ext>
            </a:extLst>
          </p:cNvPr>
          <p:cNvGrpSpPr/>
          <p:nvPr/>
        </p:nvGrpSpPr>
        <p:grpSpPr>
          <a:xfrm>
            <a:off x="153194" y="5140150"/>
            <a:ext cx="11887200" cy="1600170"/>
            <a:chOff x="6353842" y="3127247"/>
            <a:chExt cx="3892765" cy="1664209"/>
          </a:xfrm>
        </p:grpSpPr>
        <p:sp>
          <p:nvSpPr>
            <p:cNvPr id="17" name="Rectangle 16">
              <a:extLst>
                <a:ext uri="{FF2B5EF4-FFF2-40B4-BE49-F238E27FC236}">
                  <a16:creationId xmlns:a16="http://schemas.microsoft.com/office/drawing/2014/main" id="{78E41E68-57BC-5A45-8C5B-1F4EE2BA8F9D}"/>
                </a:ext>
              </a:extLst>
            </p:cNvPr>
            <p:cNvSpPr/>
            <p:nvPr/>
          </p:nvSpPr>
          <p:spPr>
            <a:xfrm>
              <a:off x="6353842" y="3127247"/>
              <a:ext cx="3892765"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marL="0" algn="l" rtl="0" eaLnBrk="1" fontAlgn="t" latinLnBrk="0" hangingPunct="1">
                <a:spcBef>
                  <a:spcPts val="800"/>
                </a:spcBef>
                <a:spcAft>
                  <a:spcPts val="0"/>
                </a:spcAft>
              </a:pPr>
              <a:r>
                <a:rPr lang="en-CA" sz="1800" b="1" i="0" u="none" strike="noStrike" kern="1200" dirty="0">
                  <a:solidFill>
                    <a:schemeClr val="bg1"/>
                  </a:solidFill>
                  <a:effectLst/>
                  <a:latin typeface="Montserrat SemiBold" panose="00000700000000000000" pitchFamily="2" charset="0"/>
                </a:rPr>
                <a:t>Your cloud security architecture needs to be strategic, realistic, and based on risk.</a:t>
              </a:r>
              <a:endParaRPr lang="en-CA" sz="1800" b="0" i="0" u="none" strike="noStrike" dirty="0">
                <a:solidFill>
                  <a:schemeClr val="bg1"/>
                </a:solidFill>
                <a:effectLst/>
                <a:latin typeface="Arial" panose="020B0604020202020204" pitchFamily="34" charset="0"/>
              </a:endParaRPr>
            </a:p>
            <a:p>
              <a:pPr marL="0" algn="l" rtl="0" eaLnBrk="1" fontAlgn="t" latinLnBrk="0" hangingPunct="1">
                <a:spcBef>
                  <a:spcPts val="800"/>
                </a:spcBef>
                <a:spcAft>
                  <a:spcPts val="0"/>
                </a:spcAft>
              </a:pPr>
              <a:r>
                <a:rPr lang="en-US" sz="1600" b="0" i="0" u="none" strike="noStrike" kern="1200" dirty="0">
                  <a:solidFill>
                    <a:schemeClr val="bg1"/>
                  </a:solidFill>
                  <a:effectLst/>
                  <a:latin typeface="Roboto Condensed Light" panose="02000000000000000000" pitchFamily="2" charset="0"/>
                  <a:ea typeface="Roboto Condensed Light" panose="02000000000000000000" pitchFamily="2" charset="0"/>
                </a:rPr>
                <a:t>The NIST approach to cloud security is to include everything security related into your cloud architecture to be deemed secure. However, you can still have a robust and secure cloud architecture by using a risk-based approach to identify the necessary controls and mitigating services for your environment.</a:t>
              </a:r>
              <a:endParaRPr lang="en-CA" sz="1600" b="0" i="0" u="none" strike="noStrike" dirty="0">
                <a:solidFill>
                  <a:schemeClr val="bg1"/>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E5C426B7-54D5-6E4B-B315-687203C7E4D7}"/>
                </a:ext>
              </a:extLst>
            </p:cNvPr>
            <p:cNvSpPr/>
            <p:nvPr/>
          </p:nvSpPr>
          <p:spPr>
            <a:xfrm>
              <a:off x="6353842" y="3127248"/>
              <a:ext cx="3887438" cy="1664208"/>
            </a:xfrm>
            <a:prstGeom prst="rect">
              <a:avLst/>
            </a:prstGeom>
            <a:noFill/>
            <a:ln w="3175" cmpd="thinThick">
              <a:gradFill>
                <a:gsLst>
                  <a:gs pos="0">
                    <a:srgbClr val="2576B7"/>
                  </a:gs>
                  <a:gs pos="50000">
                    <a:srgbClr val="2576B7">
                      <a:alpha val="0"/>
                    </a:srgbClr>
                  </a:gs>
                  <a:gs pos="99000">
                    <a:srgbClr val="2576B7"/>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789819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787C9C1-5947-3344-BD5D-99D1F6827F03}"/>
              </a:ext>
            </a:extLst>
          </p:cNvPr>
          <p:cNvSpPr/>
          <p:nvPr/>
        </p:nvSpPr>
        <p:spPr>
          <a:xfrm>
            <a:off x="6659480" y="1422976"/>
            <a:ext cx="5311022" cy="4984272"/>
          </a:xfrm>
          <a:prstGeom prst="rect">
            <a:avLst/>
          </a:prstGeom>
          <a:solidFill>
            <a:schemeClr val="bg1"/>
          </a:solidFill>
          <a:ln>
            <a:noFill/>
          </a:ln>
          <a:effectLst>
            <a:outerShdw blurRad="254000" sx="105000" sy="105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dirty="0">
              <a:latin typeface="Roboto Condensed Light" panose="02000000000000000000" pitchFamily="2" charset="0"/>
            </a:endParaRPr>
          </a:p>
        </p:txBody>
      </p:sp>
      <p:sp>
        <p:nvSpPr>
          <p:cNvPr id="22" name="Rectangle 21">
            <a:extLst>
              <a:ext uri="{FF2B5EF4-FFF2-40B4-BE49-F238E27FC236}">
                <a16:creationId xmlns:a16="http://schemas.microsoft.com/office/drawing/2014/main" id="{47D1AD52-AB5C-2240-88DB-C3B03CE6B282}"/>
              </a:ext>
            </a:extLst>
          </p:cNvPr>
          <p:cNvSpPr/>
          <p:nvPr/>
        </p:nvSpPr>
        <p:spPr>
          <a:xfrm>
            <a:off x="0" y="0"/>
            <a:ext cx="12193588" cy="1328738"/>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5E92"/>
              </a:solidFill>
            </a:endParaRPr>
          </a:p>
        </p:txBody>
      </p:sp>
      <p:sp>
        <p:nvSpPr>
          <p:cNvPr id="7" name="Text Placeholder 6">
            <a:extLst>
              <a:ext uri="{FF2B5EF4-FFF2-40B4-BE49-F238E27FC236}">
                <a16:creationId xmlns:a16="http://schemas.microsoft.com/office/drawing/2014/main" id="{E26898AF-7A03-F140-B7B4-6BF59FD40A8E}"/>
              </a:ext>
            </a:extLst>
          </p:cNvPr>
          <p:cNvSpPr>
            <a:spLocks noGrp="1"/>
          </p:cNvSpPr>
          <p:nvPr>
            <p:ph type="body" sz="quarter" idx="11"/>
          </p:nvPr>
        </p:nvSpPr>
        <p:spPr>
          <a:xfrm>
            <a:off x="223086" y="1442476"/>
            <a:ext cx="5686987" cy="683834"/>
          </a:xfrm>
        </p:spPr>
        <p:txBody>
          <a:bodyPr/>
          <a:lstStyle/>
          <a:p>
            <a:pPr algn="l"/>
            <a:r>
              <a:rPr lang="en-US" sz="2000" dirty="0">
                <a:solidFill>
                  <a:schemeClr val="accent1"/>
                </a:solidFill>
                <a:latin typeface="Montserrat" panose="00000500000000000000" pitchFamily="2" charset="0"/>
              </a:rPr>
              <a:t>Cloud security will be a top priority – let your </a:t>
            </a:r>
            <a:r>
              <a:rPr lang="en-US" dirty="0">
                <a:solidFill>
                  <a:schemeClr val="accent1"/>
                </a:solidFill>
                <a:latin typeface="Montserrat" panose="00000500000000000000" pitchFamily="2" charset="0"/>
              </a:rPr>
              <a:t>security</a:t>
            </a:r>
            <a:r>
              <a:rPr lang="en-US" sz="2000" dirty="0">
                <a:solidFill>
                  <a:schemeClr val="accent1"/>
                </a:solidFill>
                <a:latin typeface="Montserrat" panose="00000500000000000000" pitchFamily="2" charset="0"/>
              </a:rPr>
              <a:t> reflect that importance.</a:t>
            </a:r>
          </a:p>
        </p:txBody>
      </p:sp>
      <p:sp>
        <p:nvSpPr>
          <p:cNvPr id="8" name="Text Placeholder 7">
            <a:extLst>
              <a:ext uri="{FF2B5EF4-FFF2-40B4-BE49-F238E27FC236}">
                <a16:creationId xmlns:a16="http://schemas.microsoft.com/office/drawing/2014/main" id="{EF0A2FEC-8B02-6D42-864C-B8720FDC6A82}"/>
              </a:ext>
            </a:extLst>
          </p:cNvPr>
          <p:cNvSpPr>
            <a:spLocks noGrp="1"/>
          </p:cNvSpPr>
          <p:nvPr>
            <p:ph type="body" sz="quarter" idx="13"/>
          </p:nvPr>
        </p:nvSpPr>
        <p:spPr>
          <a:xfrm>
            <a:off x="6734182" y="1481952"/>
            <a:ext cx="5125328" cy="4741427"/>
          </a:xfrm>
          <a:prstGeom prst="rect">
            <a:avLst/>
          </a:prstGeom>
        </p:spPr>
        <p:txBody>
          <a:bodyPr/>
          <a:lstStyle/>
          <a:p>
            <a:r>
              <a:rPr lang="en-CA" sz="1400" dirty="0">
                <a:latin typeface="Roboto Condensed Light" panose="02000000000000000000" pitchFamily="2" charset="0"/>
                <a:ea typeface="Roboto Condensed Light" panose="02000000000000000000" pitchFamily="2" charset="0"/>
              </a:rPr>
              <a:t>The cloud is becoming more and more accessible and prevalent as a business enabler. The cloud transition can bring tremendous value; however, it can also bring additional unforeseen risks. Access to new services and capabilities can be a game changer for organizations of all kinds. But, as with any change, there is an element of risk, and IT needs to take steps to ensure that any cloud deployments meet security standards.</a:t>
            </a:r>
          </a:p>
          <a:p>
            <a:r>
              <a:rPr lang="en-CA" sz="1400" dirty="0">
                <a:latin typeface="Roboto Condensed Light" panose="02000000000000000000" pitchFamily="2" charset="0"/>
                <a:ea typeface="Roboto Condensed Light" panose="02000000000000000000" pitchFamily="2" charset="0"/>
              </a:rPr>
              <a:t>The challenge for IT security professionals becomes enabling access to the features and capabilities that cloud services can provide without putting the organization at undue risk. Swing too far in either direction, and the cloud deployment will not succeed – either through over-encumbrance or failure to mitigate crucial security risks. </a:t>
            </a:r>
          </a:p>
          <a:p>
            <a:r>
              <a:rPr lang="en-CA" sz="1400" dirty="0">
                <a:latin typeface="Roboto Condensed Light" panose="02000000000000000000" pitchFamily="2" charset="0"/>
                <a:ea typeface="Roboto Condensed Light" panose="02000000000000000000" pitchFamily="2" charset="0"/>
              </a:rPr>
              <a:t>Security professionals need to understand the tools and strategies at their disposal to appropriately secure and govern their environments.</a:t>
            </a:r>
          </a:p>
          <a:p>
            <a:r>
              <a:rPr lang="en-CA" sz="1400" dirty="0">
                <a:latin typeface="Roboto Condensed Light" panose="02000000000000000000" pitchFamily="2" charset="0"/>
                <a:ea typeface="Roboto Condensed Light" panose="02000000000000000000" pitchFamily="2" charset="0"/>
              </a:rPr>
              <a:t>This blueprint proceeds in several parts, each of which may be relevant based on the nature of the deployment you choose to pursue. Software-as-a-Service requires sharing more responsibility for cloud security with the vendor than, say, Infrastructure-as-a-Service or Provider-as-a-Service. Regardless of the service level you choose, each will require knowledge of their suitability and associated risks.</a:t>
            </a:r>
            <a:endParaRPr lang="en-US" sz="1400" dirty="0">
              <a:latin typeface="Roboto Condensed Light" panose="02000000000000000000" pitchFamily="2" charset="0"/>
              <a:ea typeface="Roboto Condensed Light" panose="02000000000000000000" pitchFamily="2" charset="0"/>
            </a:endParaRPr>
          </a:p>
        </p:txBody>
      </p:sp>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161395" y="94238"/>
            <a:ext cx="7631977" cy="1130188"/>
          </a:xfrm>
        </p:spPr>
        <p:txBody>
          <a:bodyPr/>
          <a:lstStyle/>
          <a:p>
            <a:r>
              <a:rPr lang="en-CA" sz="4000" spc="-79" dirty="0">
                <a:solidFill>
                  <a:schemeClr val="bg1"/>
                </a:solidFill>
              </a:rPr>
              <a:t>Proper cloud security is a balancing act of responsibility</a:t>
            </a:r>
            <a:endParaRPr lang="en-US" dirty="0">
              <a:solidFill>
                <a:schemeClr val="bg1"/>
              </a:solidFill>
            </a:endParaRPr>
          </a:p>
        </p:txBody>
      </p:sp>
      <p:grpSp>
        <p:nvGrpSpPr>
          <p:cNvPr id="24" name="Group 23">
            <a:extLst>
              <a:ext uri="{FF2B5EF4-FFF2-40B4-BE49-F238E27FC236}">
                <a16:creationId xmlns:a16="http://schemas.microsoft.com/office/drawing/2014/main" id="{19960A22-6C7A-EF4D-B665-B04CF0B076C1}"/>
              </a:ext>
            </a:extLst>
          </p:cNvPr>
          <p:cNvGrpSpPr/>
          <p:nvPr/>
        </p:nvGrpSpPr>
        <p:grpSpPr>
          <a:xfrm>
            <a:off x="3287713" y="4063495"/>
            <a:ext cx="3273953" cy="2159884"/>
            <a:chOff x="6132779" y="3824285"/>
            <a:chExt cx="3273953" cy="2159884"/>
          </a:xfrm>
        </p:grpSpPr>
        <p:graphicFrame>
          <p:nvGraphicFramePr>
            <p:cNvPr id="25" name="Chart 24">
              <a:extLst>
                <a:ext uri="{FF2B5EF4-FFF2-40B4-BE49-F238E27FC236}">
                  <a16:creationId xmlns:a16="http://schemas.microsoft.com/office/drawing/2014/main" id="{E346590B-931E-DD4B-8F5D-FCEE40664E40}"/>
                </a:ext>
              </a:extLst>
            </p:cNvPr>
            <p:cNvGraphicFramePr/>
            <p:nvPr>
              <p:extLst>
                <p:ext uri="{D42A27DB-BD31-4B8C-83A1-F6EECF244321}">
                  <p14:modId xmlns:p14="http://schemas.microsoft.com/office/powerpoint/2010/main" val="3442210654"/>
                </p:ext>
              </p:extLst>
            </p:nvPr>
          </p:nvGraphicFramePr>
          <p:xfrm>
            <a:off x="6132779" y="3824285"/>
            <a:ext cx="3273953" cy="2159884"/>
          </p:xfrm>
          <a:graphic>
            <a:graphicData uri="http://schemas.openxmlformats.org/drawingml/2006/chart">
              <c:chart xmlns:c="http://schemas.openxmlformats.org/drawingml/2006/chart" xmlns:r="http://schemas.openxmlformats.org/officeDocument/2006/relationships" r:id="rId2"/>
            </a:graphicData>
          </a:graphic>
        </p:graphicFrame>
        <p:sp>
          <p:nvSpPr>
            <p:cNvPr id="26" name="TextBox 25">
              <a:extLst>
                <a:ext uri="{FF2B5EF4-FFF2-40B4-BE49-F238E27FC236}">
                  <a16:creationId xmlns:a16="http://schemas.microsoft.com/office/drawing/2014/main" id="{615228EF-FEB2-8A4E-856B-48CD25E0C8C7}"/>
                </a:ext>
              </a:extLst>
            </p:cNvPr>
            <p:cNvSpPr txBox="1"/>
            <p:nvPr/>
          </p:nvSpPr>
          <p:spPr>
            <a:xfrm>
              <a:off x="6586538" y="4786311"/>
              <a:ext cx="2343150" cy="307777"/>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B3252E"/>
                  </a:solidFill>
                  <a:latin typeface="Exo" panose="02000503000000000000" pitchFamily="2" charset="77"/>
                  <a:cs typeface="Arial Narrow"/>
                </a:rPr>
                <a:t>60%</a:t>
              </a:r>
            </a:p>
          </p:txBody>
        </p:sp>
      </p:grpSp>
      <p:grpSp>
        <p:nvGrpSpPr>
          <p:cNvPr id="27" name="Group 26">
            <a:extLst>
              <a:ext uri="{FF2B5EF4-FFF2-40B4-BE49-F238E27FC236}">
                <a16:creationId xmlns:a16="http://schemas.microsoft.com/office/drawing/2014/main" id="{8E48BBC8-C0A5-BD47-973F-36AA0207DCA9}"/>
              </a:ext>
            </a:extLst>
          </p:cNvPr>
          <p:cNvGrpSpPr/>
          <p:nvPr/>
        </p:nvGrpSpPr>
        <p:grpSpPr>
          <a:xfrm>
            <a:off x="-292364" y="2109083"/>
            <a:ext cx="3273953" cy="2159884"/>
            <a:chOff x="8701882" y="1490663"/>
            <a:chExt cx="3273953" cy="2159884"/>
          </a:xfrm>
        </p:grpSpPr>
        <p:graphicFrame>
          <p:nvGraphicFramePr>
            <p:cNvPr id="28" name="Chart 27">
              <a:extLst>
                <a:ext uri="{FF2B5EF4-FFF2-40B4-BE49-F238E27FC236}">
                  <a16:creationId xmlns:a16="http://schemas.microsoft.com/office/drawing/2014/main" id="{BFFB4520-9529-A940-B38A-7C66F9C00E63}"/>
                </a:ext>
              </a:extLst>
            </p:cNvPr>
            <p:cNvGraphicFramePr/>
            <p:nvPr>
              <p:extLst>
                <p:ext uri="{D42A27DB-BD31-4B8C-83A1-F6EECF244321}">
                  <p14:modId xmlns:p14="http://schemas.microsoft.com/office/powerpoint/2010/main" val="748353999"/>
                </p:ext>
              </p:extLst>
            </p:nvPr>
          </p:nvGraphicFramePr>
          <p:xfrm>
            <a:off x="8701882" y="1490663"/>
            <a:ext cx="3273953" cy="2159884"/>
          </p:xfrm>
          <a:graphic>
            <a:graphicData uri="http://schemas.openxmlformats.org/drawingml/2006/chart">
              <c:chart xmlns:c="http://schemas.openxmlformats.org/drawingml/2006/chart" xmlns:r="http://schemas.openxmlformats.org/officeDocument/2006/relationships" r:id="rId3"/>
            </a:graphicData>
          </a:graphic>
        </p:graphicFrame>
        <p:sp>
          <p:nvSpPr>
            <p:cNvPr id="29" name="TextBox 28">
              <a:extLst>
                <a:ext uri="{FF2B5EF4-FFF2-40B4-BE49-F238E27FC236}">
                  <a16:creationId xmlns:a16="http://schemas.microsoft.com/office/drawing/2014/main" id="{4C13CCB9-1970-A64B-9F86-3EB4B0C6A7AB}"/>
                </a:ext>
              </a:extLst>
            </p:cNvPr>
            <p:cNvSpPr txBox="1"/>
            <p:nvPr/>
          </p:nvSpPr>
          <p:spPr>
            <a:xfrm>
              <a:off x="9155641" y="2443161"/>
              <a:ext cx="2343150" cy="307777"/>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299D47"/>
                  </a:solidFill>
                  <a:latin typeface="Exo" panose="02000503000000000000" pitchFamily="2" charset="77"/>
                  <a:cs typeface="Arial Narrow"/>
                </a:rPr>
                <a:t>75%</a:t>
              </a:r>
            </a:p>
          </p:txBody>
        </p:sp>
      </p:grpSp>
      <p:sp>
        <p:nvSpPr>
          <p:cNvPr id="2" name="TextBox 1">
            <a:extLst>
              <a:ext uri="{FF2B5EF4-FFF2-40B4-BE49-F238E27FC236}">
                <a16:creationId xmlns:a16="http://schemas.microsoft.com/office/drawing/2014/main" id="{404692E8-063F-4701-97C7-CC12BED19328}"/>
              </a:ext>
            </a:extLst>
          </p:cNvPr>
          <p:cNvSpPr txBox="1"/>
          <p:nvPr/>
        </p:nvSpPr>
        <p:spPr>
          <a:xfrm>
            <a:off x="3924300" y="3821986"/>
            <a:ext cx="914400" cy="914400"/>
          </a:xfrm>
          <a:prstGeom prst="rect">
            <a:avLst/>
          </a:prstGeom>
        </p:spPr>
        <p:txBody>
          <a:bodyPr wrap="none" lIns="0" tIns="0" rIns="0" bIns="0" numCol="1" spcCol="360000" rtlCol="0">
            <a:noAutofit/>
          </a:bodyPr>
          <a:lstStyle/>
          <a:p>
            <a:pPr algn="l">
              <a:lnSpc>
                <a:spcPct val="110000"/>
              </a:lnSpc>
              <a:tabLst/>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grpSp>
        <p:nvGrpSpPr>
          <p:cNvPr id="3" name="Group 2">
            <a:extLst>
              <a:ext uri="{FF2B5EF4-FFF2-40B4-BE49-F238E27FC236}">
                <a16:creationId xmlns:a16="http://schemas.microsoft.com/office/drawing/2014/main" id="{618460F9-7745-41E8-8C79-B6F997031BC4}"/>
              </a:ext>
            </a:extLst>
          </p:cNvPr>
          <p:cNvGrpSpPr/>
          <p:nvPr/>
        </p:nvGrpSpPr>
        <p:grpSpPr>
          <a:xfrm>
            <a:off x="2209067" y="2517512"/>
            <a:ext cx="2944972" cy="1343025"/>
            <a:chOff x="2734608" y="2855976"/>
            <a:chExt cx="2944972" cy="1343025"/>
          </a:xfrm>
        </p:grpSpPr>
        <p:sp>
          <p:nvSpPr>
            <p:cNvPr id="16" name="Text Placeholder 7">
              <a:extLst>
                <a:ext uri="{FF2B5EF4-FFF2-40B4-BE49-F238E27FC236}">
                  <a16:creationId xmlns:a16="http://schemas.microsoft.com/office/drawing/2014/main" id="{C7156D6F-1CDB-7248-8880-F622EAE9406D}"/>
                </a:ext>
              </a:extLst>
            </p:cNvPr>
            <p:cNvSpPr txBox="1">
              <a:spLocks/>
            </p:cNvSpPr>
            <p:nvPr/>
          </p:nvSpPr>
          <p:spPr>
            <a:xfrm>
              <a:off x="2734608" y="2855976"/>
              <a:ext cx="2687437" cy="1343025"/>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2576B7"/>
                  </a:solidFill>
                  <a:effectLst/>
                  <a:uLnTx/>
                  <a:uFillTx/>
                  <a:latin typeface="Exo" panose="02000503000000000000" pitchFamily="2" charset="77"/>
                  <a:ea typeface="+mn-ea"/>
                  <a:cs typeface="Arial" panose="020B0604020202020204" pitchFamily="34" charset="0"/>
                </a:rPr>
                <a:t>75%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Arial" panose="020B0604020202020204" pitchFamily="34" charset="0"/>
                </a:rPr>
                <a:t>of all enterprise software will be primarily cloud</a:t>
              </a:r>
              <a:r>
                <a:rPr lang="en-US" dirty="0">
                  <a:solidFill>
                    <a:srgbClr val="494949"/>
                  </a:solidFill>
                  <a:ea typeface="Roboto Condensed Light" panose="02000000000000000000" pitchFamily="2" charset="0"/>
                  <a:cs typeface="Arial" panose="020B0604020202020204" pitchFamily="34" charset="0"/>
                </a:rPr>
                <a:t> based</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Arial" panose="020B0604020202020204" pitchFamily="34" charset="0"/>
                </a:rPr>
                <a:t> by 2030.</a:t>
              </a:r>
            </a:p>
          </p:txBody>
        </p:sp>
        <p:sp>
          <p:nvSpPr>
            <p:cNvPr id="30" name="Text Placeholder 7">
              <a:extLst>
                <a:ext uri="{FF2B5EF4-FFF2-40B4-BE49-F238E27FC236}">
                  <a16:creationId xmlns:a16="http://schemas.microsoft.com/office/drawing/2014/main" id="{DAD37CA4-21C5-4FE7-89FF-E8503CD5F87A}"/>
                </a:ext>
              </a:extLst>
            </p:cNvPr>
            <p:cNvSpPr txBox="1">
              <a:spLocks/>
            </p:cNvSpPr>
            <p:nvPr/>
          </p:nvSpPr>
          <p:spPr>
            <a:xfrm>
              <a:off x="4134502" y="3739324"/>
              <a:ext cx="1545078" cy="319647"/>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pPr>
              <a:r>
                <a:rPr lang="en-CA" sz="1100" dirty="0">
                  <a:ea typeface="Roboto Condensed Light" panose="02000000000000000000" pitchFamily="2" charset="0"/>
                </a:rPr>
                <a:t>Source: BVP, 2020</a:t>
              </a:r>
            </a:p>
          </p:txBody>
        </p:sp>
      </p:grpSp>
      <p:grpSp>
        <p:nvGrpSpPr>
          <p:cNvPr id="4" name="Group 3">
            <a:extLst>
              <a:ext uri="{FF2B5EF4-FFF2-40B4-BE49-F238E27FC236}">
                <a16:creationId xmlns:a16="http://schemas.microsoft.com/office/drawing/2014/main" id="{BEDBFECE-5ABB-4394-8C7B-F295CBEBD8E8}"/>
              </a:ext>
            </a:extLst>
          </p:cNvPr>
          <p:cNvGrpSpPr/>
          <p:nvPr/>
        </p:nvGrpSpPr>
        <p:grpSpPr>
          <a:xfrm>
            <a:off x="686853" y="4930730"/>
            <a:ext cx="3461313" cy="1609725"/>
            <a:chOff x="462987" y="4745164"/>
            <a:chExt cx="3461313" cy="1609725"/>
          </a:xfrm>
        </p:grpSpPr>
        <p:sp>
          <p:nvSpPr>
            <p:cNvPr id="20" name="Text Placeholder 7">
              <a:extLst>
                <a:ext uri="{FF2B5EF4-FFF2-40B4-BE49-F238E27FC236}">
                  <a16:creationId xmlns:a16="http://schemas.microsoft.com/office/drawing/2014/main" id="{658C81C1-3793-C748-AC68-BE9D0CAF2101}"/>
                </a:ext>
              </a:extLst>
            </p:cNvPr>
            <p:cNvSpPr txBox="1">
              <a:spLocks/>
            </p:cNvSpPr>
            <p:nvPr/>
          </p:nvSpPr>
          <p:spPr>
            <a:xfrm>
              <a:off x="462987" y="4745164"/>
              <a:ext cx="3275591" cy="1609725"/>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dirty="0">
                  <a:solidFill>
                    <a:schemeClr val="accent1"/>
                  </a:solidFill>
                  <a:latin typeface="Exo" panose="02000303000000000000" pitchFamily="2" charset="0"/>
                </a:rPr>
                <a:t>60</a:t>
              </a:r>
              <a:r>
                <a:rPr kumimoji="0" lang="en-US" sz="2400" b="1" i="0" u="none" strike="noStrike" kern="1200" cap="none" spc="0" normalizeH="0" baseline="0" noProof="0" dirty="0">
                  <a:ln>
                    <a:noFill/>
                  </a:ln>
                  <a:solidFill>
                    <a:srgbClr val="2576B7"/>
                  </a:solidFill>
                  <a:effectLst/>
                  <a:uLnTx/>
                  <a:uFillTx/>
                  <a:latin typeface="Exo" panose="02000303000000000000" pitchFamily="2" charset="0"/>
                  <a:cs typeface="Arial" panose="020B0604020202020204" pitchFamily="34" charset="0"/>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Arial" panose="020B0604020202020204" pitchFamily="34" charset="0"/>
                </a:rPr>
                <a:t>of cloud security professionals believe their cloud deployments </a:t>
              </a:r>
              <a:r>
                <a:rPr lang="en-US" sz="1400" dirty="0">
                  <a:solidFill>
                    <a:srgbClr val="494949"/>
                  </a:solidFill>
                  <a:latin typeface="Roboto Condensed Light" panose="02000000000000000000" pitchFamily="2" charset="0"/>
                  <a:ea typeface="Roboto Condensed Light" panose="02000000000000000000" pitchFamily="2" charset="0"/>
                </a:rPr>
                <a:t>have outpaced security. </a:t>
              </a:r>
              <a:endPar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Arial" panose="020B0604020202020204" pitchFamily="34" charset="0"/>
              </a:endParaRPr>
            </a:p>
            <a:p>
              <a:pPr algn="r">
                <a:lnSpc>
                  <a:spcPts val="2000"/>
                </a:lnSpc>
              </a:pPr>
              <a:endParaRPr lang="en-CA" dirty="0">
                <a:latin typeface="Montserrat" pitchFamily="2" charset="77"/>
              </a:endParaRPr>
            </a:p>
          </p:txBody>
        </p:sp>
        <p:sp>
          <p:nvSpPr>
            <p:cNvPr id="31" name="Text Placeholder 7">
              <a:extLst>
                <a:ext uri="{FF2B5EF4-FFF2-40B4-BE49-F238E27FC236}">
                  <a16:creationId xmlns:a16="http://schemas.microsoft.com/office/drawing/2014/main" id="{54094DBD-3EC3-410A-9625-B94D972E6DC4}"/>
                </a:ext>
              </a:extLst>
            </p:cNvPr>
            <p:cNvSpPr txBox="1">
              <a:spLocks/>
            </p:cNvSpPr>
            <p:nvPr/>
          </p:nvSpPr>
          <p:spPr>
            <a:xfrm>
              <a:off x="1325461" y="5903732"/>
              <a:ext cx="2598839" cy="319647"/>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pPr>
              <a:r>
                <a:rPr lang="en-CA" sz="1100" dirty="0">
                  <a:ea typeface="Roboto Condensed Light" panose="02000000000000000000" pitchFamily="2" charset="0"/>
                </a:rPr>
                <a:t>Source: Firemon, 2019</a:t>
              </a:r>
            </a:p>
          </p:txBody>
        </p:sp>
      </p:grpSp>
    </p:spTree>
    <p:extLst>
      <p:ext uri="{BB962C8B-B14F-4D97-AF65-F5344CB8AC3E}">
        <p14:creationId xmlns:p14="http://schemas.microsoft.com/office/powerpoint/2010/main" val="3239042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7CC59-7ED1-4CFA-A496-A6B6288E09BD}"/>
              </a:ext>
            </a:extLst>
          </p:cNvPr>
          <p:cNvSpPr>
            <a:spLocks noGrp="1"/>
          </p:cNvSpPr>
          <p:nvPr>
            <p:ph type="title"/>
          </p:nvPr>
        </p:nvSpPr>
        <p:spPr>
          <a:xfrm>
            <a:off x="354106" y="530021"/>
            <a:ext cx="11395208" cy="1130188"/>
          </a:xfrm>
        </p:spPr>
        <p:txBody>
          <a:bodyPr/>
          <a:lstStyle/>
          <a:p>
            <a:r>
              <a:rPr lang="en-US" dirty="0"/>
              <a:t>Cloud security is a top priority for IT in 2020</a:t>
            </a:r>
            <a:endParaRPr lang="en-CA" dirty="0"/>
          </a:p>
        </p:txBody>
      </p:sp>
      <p:graphicFrame>
        <p:nvGraphicFramePr>
          <p:cNvPr id="6" name="Chart 5">
            <a:extLst>
              <a:ext uri="{FF2B5EF4-FFF2-40B4-BE49-F238E27FC236}">
                <a16:creationId xmlns:a16="http://schemas.microsoft.com/office/drawing/2014/main" id="{4871454B-98C3-42D2-9595-6E842AD41164}"/>
              </a:ext>
            </a:extLst>
          </p:cNvPr>
          <p:cNvGraphicFramePr>
            <a:graphicFrameLocks/>
          </p:cNvGraphicFramePr>
          <p:nvPr/>
        </p:nvGraphicFramePr>
        <p:xfrm>
          <a:off x="480259" y="1335286"/>
          <a:ext cx="11161632" cy="4778596"/>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Straight Arrow Connector 7">
            <a:extLst>
              <a:ext uri="{FF2B5EF4-FFF2-40B4-BE49-F238E27FC236}">
                <a16:creationId xmlns:a16="http://schemas.microsoft.com/office/drawing/2014/main" id="{645FC478-F98D-4254-8212-402C8643D159}"/>
              </a:ext>
            </a:extLst>
          </p:cNvPr>
          <p:cNvCxnSpPr/>
          <p:nvPr/>
        </p:nvCxnSpPr>
        <p:spPr>
          <a:xfrm>
            <a:off x="1582826" y="1657955"/>
            <a:ext cx="0" cy="483079"/>
          </a:xfrm>
          <a:prstGeom prst="straightConnector1">
            <a:avLst/>
          </a:prstGeom>
          <a:ln w="698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50182CD-2525-4D26-A9DB-9832F78E802E}"/>
              </a:ext>
            </a:extLst>
          </p:cNvPr>
          <p:cNvSpPr txBox="1"/>
          <p:nvPr/>
        </p:nvSpPr>
        <p:spPr>
          <a:xfrm>
            <a:off x="342200" y="6139282"/>
            <a:ext cx="4098697" cy="307649"/>
          </a:xfrm>
          <a:prstGeom prst="rect">
            <a:avLst/>
          </a:prstGeom>
        </p:spPr>
        <p:txBody>
          <a:bodyPr wrap="square" lIns="0" tIns="0" rIns="0" bIns="0" numCol="1" spcCol="360000" rtlCol="0">
            <a:noAutofit/>
          </a:bodyPr>
          <a:lstStyle/>
          <a:p>
            <a:pPr>
              <a:lnSpc>
                <a:spcPct val="110000"/>
              </a:lnSpc>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Source: Info-Tech, </a:t>
            </a:r>
            <a:r>
              <a:rPr lang="en-US" sz="1400" i="1" dirty="0">
                <a:solidFill>
                  <a:schemeClr val="tx1">
                    <a:lumMod val="50000"/>
                  </a:schemeClr>
                </a:solidFill>
                <a:latin typeface="Roboto Condensed Light" panose="02000000000000000000" pitchFamily="2" charset="0"/>
                <a:ea typeface="Roboto Condensed Light" panose="02000000000000000000" pitchFamily="2" charset="0"/>
                <a:hlinkClick r:id="rId3"/>
              </a:rPr>
              <a:t>2020 Security Priorities Report</a:t>
            </a:r>
            <a:endParaRPr lang="en-CA" sz="1400" i="1"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3" name="TextBox 2">
            <a:extLst>
              <a:ext uri="{FF2B5EF4-FFF2-40B4-BE49-F238E27FC236}">
                <a16:creationId xmlns:a16="http://schemas.microsoft.com/office/drawing/2014/main" id="{0A40398D-D5C2-489C-9E65-3EFDF4D81437}"/>
              </a:ext>
            </a:extLst>
          </p:cNvPr>
          <p:cNvSpPr txBox="1"/>
          <p:nvPr/>
        </p:nvSpPr>
        <p:spPr>
          <a:xfrm>
            <a:off x="5584053" y="5948039"/>
            <a:ext cx="4499513" cy="909961"/>
          </a:xfrm>
          <a:prstGeom prst="rect">
            <a:avLst/>
          </a:prstGeom>
        </p:spPr>
        <p:txBody>
          <a:bodyPr wrap="square" lIns="0" tIns="0" rIns="0" bIns="0" numCol="1" spcCol="360000" rtlCol="0">
            <a:noAutofit/>
          </a:bodyPr>
          <a:lstStyle/>
          <a:p>
            <a:pPr algn="l">
              <a:lnSpc>
                <a:spcPct val="110000"/>
              </a:lnSpc>
              <a:tabLst/>
            </a:pPr>
            <a:r>
              <a:rPr lang="en-CA" sz="1400" dirty="0">
                <a:solidFill>
                  <a:schemeClr val="accent1"/>
                </a:solidFill>
                <a:latin typeface="Montserrat" panose="00000500000000000000" pitchFamily="2" charset="0"/>
                <a:ea typeface="Roboto Condensed Light" panose="02000000000000000000" pitchFamily="2" charset="0"/>
              </a:rPr>
              <a:t>Having the architecture to properly maintain your cloud deployment plan will be a must. </a:t>
            </a:r>
          </a:p>
        </p:txBody>
      </p:sp>
    </p:spTree>
    <p:extLst>
      <p:ext uri="{BB962C8B-B14F-4D97-AF65-F5344CB8AC3E}">
        <p14:creationId xmlns:p14="http://schemas.microsoft.com/office/powerpoint/2010/main" val="4054259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787C9C1-5947-3344-BD5D-99D1F6827F03}"/>
              </a:ext>
            </a:extLst>
          </p:cNvPr>
          <p:cNvSpPr/>
          <p:nvPr/>
        </p:nvSpPr>
        <p:spPr>
          <a:xfrm>
            <a:off x="814451" y="4437225"/>
            <a:ext cx="2270600" cy="2239186"/>
          </a:xfrm>
          <a:prstGeom prst="rect">
            <a:avLst/>
          </a:prstGeom>
          <a:solidFill>
            <a:schemeClr val="bg1"/>
          </a:solidFill>
          <a:ln>
            <a:noFill/>
          </a:ln>
          <a:effectLst>
            <a:outerShdw blurRad="254000" sx="105000" sy="105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b="1" i="0" dirty="0">
                <a:solidFill>
                  <a:schemeClr val="tx1">
                    <a:lumMod val="50000"/>
                  </a:schemeClr>
                </a:solidFill>
                <a:latin typeface="Exo DemiBold" panose="02000703000000000000" pitchFamily="2" charset="0"/>
              </a:rPr>
              <a:t>Concerns for cloud security include the security of public cloud infrastructure, and the increase in threats and cyberattacks on cloud-based applications.</a:t>
            </a:r>
          </a:p>
        </p:txBody>
      </p:sp>
      <p:sp>
        <p:nvSpPr>
          <p:cNvPr id="22" name="Rectangle 21">
            <a:extLst>
              <a:ext uri="{FF2B5EF4-FFF2-40B4-BE49-F238E27FC236}">
                <a16:creationId xmlns:a16="http://schemas.microsoft.com/office/drawing/2014/main" id="{47D1AD52-AB5C-2240-88DB-C3B03CE6B282}"/>
              </a:ext>
            </a:extLst>
          </p:cNvPr>
          <p:cNvSpPr/>
          <p:nvPr/>
        </p:nvSpPr>
        <p:spPr>
          <a:xfrm>
            <a:off x="0" y="0"/>
            <a:ext cx="12193588" cy="1328738"/>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5E92"/>
              </a:solidFill>
            </a:endParaRPr>
          </a:p>
        </p:txBody>
      </p:sp>
      <p:sp>
        <p:nvSpPr>
          <p:cNvPr id="7" name="Text Placeholder 6">
            <a:extLst>
              <a:ext uri="{FF2B5EF4-FFF2-40B4-BE49-F238E27FC236}">
                <a16:creationId xmlns:a16="http://schemas.microsoft.com/office/drawing/2014/main" id="{E26898AF-7A03-F140-B7B4-6BF59FD40A8E}"/>
              </a:ext>
            </a:extLst>
          </p:cNvPr>
          <p:cNvSpPr>
            <a:spLocks noGrp="1"/>
          </p:cNvSpPr>
          <p:nvPr>
            <p:ph type="body" sz="quarter" idx="11"/>
          </p:nvPr>
        </p:nvSpPr>
        <p:spPr>
          <a:xfrm>
            <a:off x="223086" y="1442476"/>
            <a:ext cx="8507676" cy="683834"/>
          </a:xfrm>
        </p:spPr>
        <p:txBody>
          <a:bodyPr/>
          <a:lstStyle/>
          <a:p>
            <a:pPr algn="l"/>
            <a:r>
              <a:rPr lang="en-US" sz="2000" dirty="0">
                <a:solidFill>
                  <a:schemeClr val="accent1"/>
                </a:solidFill>
                <a:latin typeface="Montserrat" panose="00000500000000000000" pitchFamily="2" charset="0"/>
              </a:rPr>
              <a:t>While cloud adoption may be a top priority, concerns over data security are holding back cloud </a:t>
            </a:r>
            <a:r>
              <a:rPr lang="en-US" dirty="0">
                <a:solidFill>
                  <a:schemeClr val="accent1"/>
                </a:solidFill>
                <a:latin typeface="Montserrat" panose="00000500000000000000" pitchFamily="2" charset="0"/>
              </a:rPr>
              <a:t>deployments.</a:t>
            </a:r>
            <a:endParaRPr lang="en-US" sz="2000" dirty="0">
              <a:solidFill>
                <a:schemeClr val="accent1"/>
              </a:solidFill>
              <a:latin typeface="Montserrat" panose="00000500000000000000" pitchFamily="2" charset="0"/>
            </a:endParaRPr>
          </a:p>
        </p:txBody>
      </p:sp>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161395" y="94238"/>
            <a:ext cx="7631977" cy="1130188"/>
          </a:xfrm>
        </p:spPr>
        <p:txBody>
          <a:bodyPr/>
          <a:lstStyle/>
          <a:p>
            <a:r>
              <a:rPr lang="en-CA" spc="-79" dirty="0">
                <a:solidFill>
                  <a:schemeClr val="bg1"/>
                </a:solidFill>
              </a:rPr>
              <a:t>What’s holding back cloud adoption?</a:t>
            </a:r>
            <a:endParaRPr lang="en-US" dirty="0">
              <a:solidFill>
                <a:schemeClr val="bg1"/>
              </a:solidFill>
            </a:endParaRPr>
          </a:p>
        </p:txBody>
      </p:sp>
      <p:grpSp>
        <p:nvGrpSpPr>
          <p:cNvPr id="24" name="Group 23">
            <a:extLst>
              <a:ext uri="{FF2B5EF4-FFF2-40B4-BE49-F238E27FC236}">
                <a16:creationId xmlns:a16="http://schemas.microsoft.com/office/drawing/2014/main" id="{19960A22-6C7A-EF4D-B665-B04CF0B076C1}"/>
              </a:ext>
            </a:extLst>
          </p:cNvPr>
          <p:cNvGrpSpPr/>
          <p:nvPr/>
        </p:nvGrpSpPr>
        <p:grpSpPr>
          <a:xfrm>
            <a:off x="9016216" y="2466994"/>
            <a:ext cx="3273953" cy="2159884"/>
            <a:chOff x="6132779" y="3824285"/>
            <a:chExt cx="3273953" cy="2159884"/>
          </a:xfrm>
        </p:grpSpPr>
        <p:graphicFrame>
          <p:nvGraphicFramePr>
            <p:cNvPr id="25" name="Chart 24">
              <a:extLst>
                <a:ext uri="{FF2B5EF4-FFF2-40B4-BE49-F238E27FC236}">
                  <a16:creationId xmlns:a16="http://schemas.microsoft.com/office/drawing/2014/main" id="{E346590B-931E-DD4B-8F5D-FCEE40664E40}"/>
                </a:ext>
              </a:extLst>
            </p:cNvPr>
            <p:cNvGraphicFramePr/>
            <p:nvPr>
              <p:extLst>
                <p:ext uri="{D42A27DB-BD31-4B8C-83A1-F6EECF244321}">
                  <p14:modId xmlns:p14="http://schemas.microsoft.com/office/powerpoint/2010/main" val="1445208093"/>
                </p:ext>
              </p:extLst>
            </p:nvPr>
          </p:nvGraphicFramePr>
          <p:xfrm>
            <a:off x="6132779" y="3824285"/>
            <a:ext cx="3273953" cy="2159884"/>
          </p:xfrm>
          <a:graphic>
            <a:graphicData uri="http://schemas.openxmlformats.org/drawingml/2006/chart">
              <c:chart xmlns:c="http://schemas.openxmlformats.org/drawingml/2006/chart" xmlns:r="http://schemas.openxmlformats.org/officeDocument/2006/relationships" r:id="rId2"/>
            </a:graphicData>
          </a:graphic>
        </p:graphicFrame>
        <p:sp>
          <p:nvSpPr>
            <p:cNvPr id="26" name="TextBox 25">
              <a:extLst>
                <a:ext uri="{FF2B5EF4-FFF2-40B4-BE49-F238E27FC236}">
                  <a16:creationId xmlns:a16="http://schemas.microsoft.com/office/drawing/2014/main" id="{615228EF-FEB2-8A4E-856B-48CD25E0C8C7}"/>
                </a:ext>
              </a:extLst>
            </p:cNvPr>
            <p:cNvSpPr txBox="1"/>
            <p:nvPr/>
          </p:nvSpPr>
          <p:spPr>
            <a:xfrm>
              <a:off x="6586538" y="4786311"/>
              <a:ext cx="2343150" cy="307777"/>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B3252E"/>
                  </a:solidFill>
                  <a:latin typeface="Exo" panose="02000503000000000000" pitchFamily="2" charset="77"/>
                  <a:cs typeface="Arial Narrow"/>
                </a:rPr>
                <a:t>75%</a:t>
              </a:r>
            </a:p>
          </p:txBody>
        </p:sp>
      </p:grpSp>
      <p:grpSp>
        <p:nvGrpSpPr>
          <p:cNvPr id="27" name="Group 26">
            <a:extLst>
              <a:ext uri="{FF2B5EF4-FFF2-40B4-BE49-F238E27FC236}">
                <a16:creationId xmlns:a16="http://schemas.microsoft.com/office/drawing/2014/main" id="{8E48BBC8-C0A5-BD47-973F-36AA0207DCA9}"/>
              </a:ext>
            </a:extLst>
          </p:cNvPr>
          <p:cNvGrpSpPr/>
          <p:nvPr/>
        </p:nvGrpSpPr>
        <p:grpSpPr>
          <a:xfrm>
            <a:off x="-292364" y="2109083"/>
            <a:ext cx="3273953" cy="2159884"/>
            <a:chOff x="8701882" y="1490663"/>
            <a:chExt cx="3273953" cy="2159884"/>
          </a:xfrm>
        </p:grpSpPr>
        <p:graphicFrame>
          <p:nvGraphicFramePr>
            <p:cNvPr id="28" name="Chart 27">
              <a:extLst>
                <a:ext uri="{FF2B5EF4-FFF2-40B4-BE49-F238E27FC236}">
                  <a16:creationId xmlns:a16="http://schemas.microsoft.com/office/drawing/2014/main" id="{BFFB4520-9529-A940-B38A-7C66F9C00E63}"/>
                </a:ext>
              </a:extLst>
            </p:cNvPr>
            <p:cNvGraphicFramePr/>
            <p:nvPr>
              <p:extLst>
                <p:ext uri="{D42A27DB-BD31-4B8C-83A1-F6EECF244321}">
                  <p14:modId xmlns:p14="http://schemas.microsoft.com/office/powerpoint/2010/main" val="4192298915"/>
                </p:ext>
              </p:extLst>
            </p:nvPr>
          </p:nvGraphicFramePr>
          <p:xfrm>
            <a:off x="8701882" y="1490663"/>
            <a:ext cx="3273953" cy="2159884"/>
          </p:xfrm>
          <a:graphic>
            <a:graphicData uri="http://schemas.openxmlformats.org/drawingml/2006/chart">
              <c:chart xmlns:c="http://schemas.openxmlformats.org/drawingml/2006/chart" xmlns:r="http://schemas.openxmlformats.org/officeDocument/2006/relationships" r:id="rId3"/>
            </a:graphicData>
          </a:graphic>
        </p:graphicFrame>
        <p:sp>
          <p:nvSpPr>
            <p:cNvPr id="29" name="TextBox 28">
              <a:extLst>
                <a:ext uri="{FF2B5EF4-FFF2-40B4-BE49-F238E27FC236}">
                  <a16:creationId xmlns:a16="http://schemas.microsoft.com/office/drawing/2014/main" id="{4C13CCB9-1970-A64B-9F86-3EB4B0C6A7AB}"/>
                </a:ext>
              </a:extLst>
            </p:cNvPr>
            <p:cNvSpPr txBox="1"/>
            <p:nvPr/>
          </p:nvSpPr>
          <p:spPr>
            <a:xfrm>
              <a:off x="9155641" y="2443161"/>
              <a:ext cx="2343150" cy="307777"/>
            </a:xfrm>
            <a:prstGeom prst="rect">
              <a:avLst/>
            </a:prstGeom>
          </p:spPr>
          <p:txBody>
            <a:bodyPr vert="horz" wrap="square" lIns="0" tIns="0" rIns="0" bIns="0" rtlCol="0">
              <a:spAutoFit/>
            </a:bodyPr>
            <a:lstStyle/>
            <a:p>
              <a:pPr marL="289946" marR="242975" lvl="1" algn="ctr">
                <a:spcBef>
                  <a:spcPts val="55"/>
                </a:spcBef>
              </a:pPr>
              <a:r>
                <a:rPr lang="en-US" sz="2000" spc="-30" dirty="0">
                  <a:solidFill>
                    <a:schemeClr val="accent1"/>
                  </a:solidFill>
                  <a:latin typeface="Exo" panose="02000503000000000000" pitchFamily="2" charset="77"/>
                  <a:cs typeface="Arial Narrow"/>
                </a:rPr>
                <a:t>70%</a:t>
              </a:r>
            </a:p>
          </p:txBody>
        </p:sp>
      </p:grpSp>
      <p:grpSp>
        <p:nvGrpSpPr>
          <p:cNvPr id="3" name="Group 2">
            <a:extLst>
              <a:ext uri="{FF2B5EF4-FFF2-40B4-BE49-F238E27FC236}">
                <a16:creationId xmlns:a16="http://schemas.microsoft.com/office/drawing/2014/main" id="{E458661A-3CCC-48BA-A2C3-6FC419E1EEC2}"/>
              </a:ext>
            </a:extLst>
          </p:cNvPr>
          <p:cNvGrpSpPr/>
          <p:nvPr/>
        </p:nvGrpSpPr>
        <p:grpSpPr>
          <a:xfrm>
            <a:off x="2241973" y="3024414"/>
            <a:ext cx="3491142" cy="923724"/>
            <a:chOff x="2241973" y="3024414"/>
            <a:chExt cx="3491142" cy="923724"/>
          </a:xfrm>
        </p:grpSpPr>
        <p:sp>
          <p:nvSpPr>
            <p:cNvPr id="16" name="Text Placeholder 7">
              <a:extLst>
                <a:ext uri="{FF2B5EF4-FFF2-40B4-BE49-F238E27FC236}">
                  <a16:creationId xmlns:a16="http://schemas.microsoft.com/office/drawing/2014/main" id="{C7156D6F-1CDB-7248-8880-F622EAE9406D}"/>
                </a:ext>
              </a:extLst>
            </p:cNvPr>
            <p:cNvSpPr txBox="1">
              <a:spLocks/>
            </p:cNvSpPr>
            <p:nvPr/>
          </p:nvSpPr>
          <p:spPr>
            <a:xfrm>
              <a:off x="2241973" y="3024414"/>
              <a:ext cx="3268044" cy="923724"/>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rgbClr val="494949"/>
                  </a:solidFill>
                  <a:ea typeface="Roboto Condensed Light" panose="02000000000000000000" pitchFamily="2" charset="0"/>
                  <a:cs typeface="Arial" panose="020B0604020202020204" pitchFamily="34" charset="0"/>
                </a:rPr>
                <a:t>of businesses say that security worries are hindering their adoption of cloud services.</a:t>
              </a:r>
              <a:endPar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Arial" panose="020B0604020202020204" pitchFamily="34" charset="0"/>
              </a:endParaRPr>
            </a:p>
          </p:txBody>
        </p:sp>
        <p:sp>
          <p:nvSpPr>
            <p:cNvPr id="30" name="Text Placeholder 7">
              <a:extLst>
                <a:ext uri="{FF2B5EF4-FFF2-40B4-BE49-F238E27FC236}">
                  <a16:creationId xmlns:a16="http://schemas.microsoft.com/office/drawing/2014/main" id="{DAD37CA4-21C5-4FE7-89FF-E8503CD5F87A}"/>
                </a:ext>
              </a:extLst>
            </p:cNvPr>
            <p:cNvSpPr txBox="1">
              <a:spLocks/>
            </p:cNvSpPr>
            <p:nvPr/>
          </p:nvSpPr>
          <p:spPr>
            <a:xfrm>
              <a:off x="3945653" y="3402685"/>
              <a:ext cx="1787462" cy="319647"/>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pPr>
              <a:r>
                <a:rPr lang="en-CA" sz="1050" dirty="0">
                  <a:ea typeface="Roboto Condensed Light" panose="02000000000000000000" pitchFamily="2" charset="0"/>
                </a:rPr>
                <a:t>Source: Barracuda Networks, 2020 </a:t>
              </a:r>
            </a:p>
          </p:txBody>
        </p:sp>
      </p:grpSp>
      <p:grpSp>
        <p:nvGrpSpPr>
          <p:cNvPr id="10" name="Group 9">
            <a:extLst>
              <a:ext uri="{FF2B5EF4-FFF2-40B4-BE49-F238E27FC236}">
                <a16:creationId xmlns:a16="http://schemas.microsoft.com/office/drawing/2014/main" id="{E906194F-87B8-405E-8B49-BDF782C57990}"/>
              </a:ext>
            </a:extLst>
          </p:cNvPr>
          <p:cNvGrpSpPr/>
          <p:nvPr/>
        </p:nvGrpSpPr>
        <p:grpSpPr>
          <a:xfrm>
            <a:off x="9284778" y="4698823"/>
            <a:ext cx="3010402" cy="1609725"/>
            <a:chOff x="820627" y="4745164"/>
            <a:chExt cx="3108848" cy="1609725"/>
          </a:xfrm>
        </p:grpSpPr>
        <p:sp>
          <p:nvSpPr>
            <p:cNvPr id="20" name="Text Placeholder 7">
              <a:extLst>
                <a:ext uri="{FF2B5EF4-FFF2-40B4-BE49-F238E27FC236}">
                  <a16:creationId xmlns:a16="http://schemas.microsoft.com/office/drawing/2014/main" id="{658C81C1-3793-C748-AC68-BE9D0CAF2101}"/>
                </a:ext>
              </a:extLst>
            </p:cNvPr>
            <p:cNvSpPr txBox="1">
              <a:spLocks/>
            </p:cNvSpPr>
            <p:nvPr/>
          </p:nvSpPr>
          <p:spPr>
            <a:xfrm>
              <a:off x="820627" y="4745164"/>
              <a:ext cx="2598839" cy="1609725"/>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Arial" panose="020B0604020202020204" pitchFamily="34" charset="0"/>
                </a:rPr>
                <a:t>of survey respondents</a:t>
              </a:r>
              <a:r>
                <a:rPr lang="en-US" dirty="0">
                  <a:solidFill>
                    <a:srgbClr val="494949"/>
                  </a:solidFill>
                  <a:ea typeface="Roboto Condensed Light" panose="02000000000000000000" pitchFamily="2" charset="0"/>
                  <a:cs typeface="Arial" panose="020B0604020202020204" pitchFamily="34" charset="0"/>
                </a:rPr>
                <a:t> reported that they had already experienced a cyberattack on their assets that had been deployed to the cloud.</a:t>
              </a:r>
              <a:endPar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Arial" panose="020B0604020202020204" pitchFamily="34" charset="0"/>
              </a:endParaRPr>
            </a:p>
          </p:txBody>
        </p:sp>
        <p:sp>
          <p:nvSpPr>
            <p:cNvPr id="31" name="Text Placeholder 7">
              <a:extLst>
                <a:ext uri="{FF2B5EF4-FFF2-40B4-BE49-F238E27FC236}">
                  <a16:creationId xmlns:a16="http://schemas.microsoft.com/office/drawing/2014/main" id="{54094DBD-3EC3-410A-9625-B94D972E6DC4}"/>
                </a:ext>
              </a:extLst>
            </p:cNvPr>
            <p:cNvSpPr txBox="1">
              <a:spLocks/>
            </p:cNvSpPr>
            <p:nvPr/>
          </p:nvSpPr>
          <p:spPr>
            <a:xfrm>
              <a:off x="1330636" y="5550026"/>
              <a:ext cx="2598839" cy="319647"/>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pPr>
              <a:r>
                <a:rPr lang="en-CA" sz="1050" dirty="0">
                  <a:ea typeface="Roboto Condensed Light" panose="02000000000000000000" pitchFamily="2" charset="0"/>
                </a:rPr>
                <a:t>Source: Barracuda Networks, 2020 </a:t>
              </a:r>
            </a:p>
          </p:txBody>
        </p:sp>
      </p:grpSp>
      <p:sp>
        <p:nvSpPr>
          <p:cNvPr id="5" name="Rectangle 4">
            <a:extLst>
              <a:ext uri="{FF2B5EF4-FFF2-40B4-BE49-F238E27FC236}">
                <a16:creationId xmlns:a16="http://schemas.microsoft.com/office/drawing/2014/main" id="{B86574F5-9E65-49A6-B9FD-6CB06784BFB1}"/>
              </a:ext>
            </a:extLst>
          </p:cNvPr>
          <p:cNvSpPr/>
          <p:nvPr/>
        </p:nvSpPr>
        <p:spPr>
          <a:xfrm>
            <a:off x="7225140" y="2172051"/>
            <a:ext cx="2270600" cy="2239186"/>
          </a:xfrm>
          <a:prstGeom prst="rect">
            <a:avLst/>
          </a:prstGeom>
          <a:solidFill>
            <a:schemeClr val="bg1"/>
          </a:solidFill>
          <a:ln>
            <a:noFill/>
          </a:ln>
          <a:effectLst>
            <a:outerShdw blurRad="254000" sx="105000" sy="105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b="0" i="0" dirty="0">
                <a:solidFill>
                  <a:schemeClr val="tx1"/>
                </a:solidFill>
                <a:latin typeface="Exo DemiBold" panose="02000703000000000000" pitchFamily="2" charset="0"/>
              </a:rPr>
              <a:t>“</a:t>
            </a:r>
            <a:r>
              <a:rPr lang="en-US" sz="1400" b="1" i="0" dirty="0">
                <a:solidFill>
                  <a:schemeClr val="tx1">
                    <a:lumMod val="50000"/>
                  </a:schemeClr>
                </a:solidFill>
                <a:latin typeface="Exo DemiBold" panose="02000703000000000000" pitchFamily="2" charset="0"/>
              </a:rPr>
              <a:t>Security is the top concern restricting faster adoption of </a:t>
            </a:r>
            <a:r>
              <a:rPr lang="en-US" sz="1400" b="1" dirty="0">
                <a:solidFill>
                  <a:schemeClr val="tx1">
                    <a:lumMod val="50000"/>
                  </a:schemeClr>
                </a:solidFill>
                <a:latin typeface="Exo DemiBold" panose="02000703000000000000" pitchFamily="2" charset="0"/>
              </a:rPr>
              <a:t>the</a:t>
            </a:r>
            <a:r>
              <a:rPr lang="en-US" sz="1400" b="1" i="0" dirty="0">
                <a:solidFill>
                  <a:schemeClr val="tx1">
                    <a:lumMod val="50000"/>
                  </a:schemeClr>
                </a:solidFill>
                <a:latin typeface="Exo DemiBold" panose="02000703000000000000" pitchFamily="2" charset="0"/>
              </a:rPr>
              <a:t> cloud.”</a:t>
            </a:r>
          </a:p>
        </p:txBody>
      </p:sp>
      <p:grpSp>
        <p:nvGrpSpPr>
          <p:cNvPr id="32" name="Group 31">
            <a:extLst>
              <a:ext uri="{FF2B5EF4-FFF2-40B4-BE49-F238E27FC236}">
                <a16:creationId xmlns:a16="http://schemas.microsoft.com/office/drawing/2014/main" id="{13619B69-E60A-431B-9003-0F6D65138CAC}"/>
              </a:ext>
            </a:extLst>
          </p:cNvPr>
          <p:cNvGrpSpPr/>
          <p:nvPr/>
        </p:nvGrpSpPr>
        <p:grpSpPr>
          <a:xfrm>
            <a:off x="2683844" y="4970334"/>
            <a:ext cx="2389515" cy="1480746"/>
            <a:chOff x="6132779" y="3824285"/>
            <a:chExt cx="3273953" cy="2159884"/>
          </a:xfrm>
        </p:grpSpPr>
        <p:graphicFrame>
          <p:nvGraphicFramePr>
            <p:cNvPr id="33" name="Chart 32">
              <a:extLst>
                <a:ext uri="{FF2B5EF4-FFF2-40B4-BE49-F238E27FC236}">
                  <a16:creationId xmlns:a16="http://schemas.microsoft.com/office/drawing/2014/main" id="{55696DA4-E074-43F1-98C7-194BAF75FCA7}"/>
                </a:ext>
              </a:extLst>
            </p:cNvPr>
            <p:cNvGraphicFramePr/>
            <p:nvPr>
              <p:extLst>
                <p:ext uri="{D42A27DB-BD31-4B8C-83A1-F6EECF244321}">
                  <p14:modId xmlns:p14="http://schemas.microsoft.com/office/powerpoint/2010/main" val="3349033347"/>
                </p:ext>
              </p:extLst>
            </p:nvPr>
          </p:nvGraphicFramePr>
          <p:xfrm>
            <a:off x="6132779" y="3824285"/>
            <a:ext cx="3273953" cy="2159884"/>
          </p:xfrm>
          <a:graphic>
            <a:graphicData uri="http://schemas.openxmlformats.org/drawingml/2006/chart">
              <c:chart xmlns:c="http://schemas.openxmlformats.org/drawingml/2006/chart" xmlns:r="http://schemas.openxmlformats.org/officeDocument/2006/relationships" r:id="rId4"/>
            </a:graphicData>
          </a:graphic>
        </p:graphicFrame>
        <p:sp>
          <p:nvSpPr>
            <p:cNvPr id="34" name="TextBox 33">
              <a:extLst>
                <a:ext uri="{FF2B5EF4-FFF2-40B4-BE49-F238E27FC236}">
                  <a16:creationId xmlns:a16="http://schemas.microsoft.com/office/drawing/2014/main" id="{949A53CB-2620-4E0F-BC6C-21E86A3E9B17}"/>
                </a:ext>
              </a:extLst>
            </p:cNvPr>
            <p:cNvSpPr txBox="1"/>
            <p:nvPr/>
          </p:nvSpPr>
          <p:spPr>
            <a:xfrm>
              <a:off x="6598179" y="4679757"/>
              <a:ext cx="2343151" cy="448938"/>
            </a:xfrm>
            <a:prstGeom prst="rect">
              <a:avLst/>
            </a:prstGeom>
          </p:spPr>
          <p:txBody>
            <a:bodyPr vert="horz" wrap="square" lIns="0" tIns="0" rIns="0" bIns="0" rtlCol="0">
              <a:spAutoFit/>
            </a:bodyPr>
            <a:lstStyle/>
            <a:p>
              <a:pPr marL="289946" marR="242975" lvl="1" algn="ctr">
                <a:spcBef>
                  <a:spcPts val="55"/>
                </a:spcBef>
              </a:pPr>
              <a:r>
                <a:rPr lang="en-US" sz="2000" spc="-30" dirty="0">
                  <a:solidFill>
                    <a:schemeClr val="accent6"/>
                  </a:solidFill>
                  <a:latin typeface="Exo" panose="02000503000000000000" pitchFamily="2" charset="77"/>
                  <a:cs typeface="Arial Narrow"/>
                </a:rPr>
                <a:t>29%</a:t>
              </a:r>
            </a:p>
          </p:txBody>
        </p:sp>
      </p:grpSp>
      <p:sp>
        <p:nvSpPr>
          <p:cNvPr id="11" name="Text Placeholder 7">
            <a:extLst>
              <a:ext uri="{FF2B5EF4-FFF2-40B4-BE49-F238E27FC236}">
                <a16:creationId xmlns:a16="http://schemas.microsoft.com/office/drawing/2014/main" id="{FAD7F699-8F5C-45C8-95B9-93F6E6FFDA02}"/>
              </a:ext>
            </a:extLst>
          </p:cNvPr>
          <p:cNvSpPr txBox="1">
            <a:spLocks/>
          </p:cNvSpPr>
          <p:nvPr/>
        </p:nvSpPr>
        <p:spPr>
          <a:xfrm>
            <a:off x="4420394" y="5503685"/>
            <a:ext cx="2821411" cy="1105771"/>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rgbClr val="494949"/>
                </a:solidFill>
                <a:ea typeface="Roboto Condensed Light" panose="02000000000000000000" pitchFamily="2" charset="0"/>
                <a:cs typeface="Arial" panose="020B0604020202020204" pitchFamily="34" charset="0"/>
              </a:rPr>
              <a:t>of organizations have security staff spending a day or more per week preventing security breaches.</a:t>
            </a:r>
            <a:endPar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Arial" panose="020B0604020202020204" pitchFamily="34" charset="0"/>
            </a:endParaRPr>
          </a:p>
        </p:txBody>
      </p:sp>
      <p:sp>
        <p:nvSpPr>
          <p:cNvPr id="35" name="Text Placeholder 7">
            <a:extLst>
              <a:ext uri="{FF2B5EF4-FFF2-40B4-BE49-F238E27FC236}">
                <a16:creationId xmlns:a16="http://schemas.microsoft.com/office/drawing/2014/main" id="{2C216374-0328-4880-A760-F94306444678}"/>
              </a:ext>
            </a:extLst>
          </p:cNvPr>
          <p:cNvSpPr txBox="1">
            <a:spLocks/>
          </p:cNvSpPr>
          <p:nvPr/>
        </p:nvSpPr>
        <p:spPr>
          <a:xfrm>
            <a:off x="5128024" y="6093333"/>
            <a:ext cx="2516543" cy="319647"/>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pPr>
            <a:r>
              <a:rPr lang="en-CA" sz="1050" dirty="0">
                <a:ea typeface="Roboto Condensed Light" panose="02000000000000000000" pitchFamily="2" charset="0"/>
              </a:rPr>
              <a:t>Source: Barracuda Networks, 2020 </a:t>
            </a:r>
          </a:p>
        </p:txBody>
      </p:sp>
    </p:spTree>
    <p:extLst>
      <p:ext uri="{BB962C8B-B14F-4D97-AF65-F5344CB8AC3E}">
        <p14:creationId xmlns:p14="http://schemas.microsoft.com/office/powerpoint/2010/main" val="3790120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641E879E-0A7D-42E1-8C91-3CABB1CDD2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 y="0"/>
            <a:ext cx="12192000" cy="6858000"/>
          </a:xfrm>
          <a:prstGeom prst="rect">
            <a:avLst/>
          </a:prstGeom>
        </p:spPr>
      </p:pic>
    </p:spTree>
    <p:extLst>
      <p:ext uri="{BB962C8B-B14F-4D97-AF65-F5344CB8AC3E}">
        <p14:creationId xmlns:p14="http://schemas.microsoft.com/office/powerpoint/2010/main" val="355750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1A9BD7-94BD-47E9-81B9-CA6D084ACCA6}"/>
              </a:ext>
            </a:extLst>
          </p:cNvPr>
          <p:cNvSpPr/>
          <p:nvPr/>
        </p:nvSpPr>
        <p:spPr>
          <a:xfrm>
            <a:off x="9177300" y="0"/>
            <a:ext cx="3043207" cy="6858000"/>
          </a:xfrm>
          <a:prstGeom prst="rect">
            <a:avLst/>
          </a:prstGeom>
          <a:gradFill flip="none" rotWithShape="1">
            <a:gsLst>
              <a:gs pos="0">
                <a:schemeClr val="accent1"/>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 Placeholder 7">
            <a:extLst>
              <a:ext uri="{FF2B5EF4-FFF2-40B4-BE49-F238E27FC236}">
                <a16:creationId xmlns:a16="http://schemas.microsoft.com/office/drawing/2014/main" id="{6FFAE301-C08C-416E-900C-E17533EF6A7A}"/>
              </a:ext>
            </a:extLst>
          </p:cNvPr>
          <p:cNvSpPr txBox="1">
            <a:spLocks/>
          </p:cNvSpPr>
          <p:nvPr/>
        </p:nvSpPr>
        <p:spPr>
          <a:xfrm>
            <a:off x="9284495" y="1517410"/>
            <a:ext cx="2909092" cy="48570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buFont typeface="+mj-lt"/>
              <a:buAutoNum type="arabicPeriod"/>
            </a:pPr>
            <a:r>
              <a:rPr lang="en-CA" sz="1600" dirty="0">
                <a:solidFill>
                  <a:schemeClr val="bg1"/>
                </a:solidFill>
                <a:latin typeface="Roboto Condensed Light" panose="02000000000000000000" pitchFamily="2" charset="0"/>
              </a:rPr>
              <a:t>A structured approach to understanding the relevant controls, risks, and mitigating services in the cloud.</a:t>
            </a:r>
          </a:p>
          <a:p>
            <a:pPr marL="342900" indent="-342900">
              <a:lnSpc>
                <a:spcPct val="110000"/>
              </a:lnSpc>
              <a:buFont typeface="+mj-lt"/>
              <a:buAutoNum type="arabicPeriod"/>
            </a:pPr>
            <a:r>
              <a:rPr lang="en-CA" sz="1600" dirty="0">
                <a:solidFill>
                  <a:schemeClr val="bg1"/>
                </a:solidFill>
                <a:latin typeface="Roboto Condensed Light" panose="02000000000000000000" pitchFamily="2" charset="0"/>
              </a:rPr>
              <a:t>A dynamic tool set that responds to your unique environment and is customized to your cloud movements.</a:t>
            </a:r>
          </a:p>
          <a:p>
            <a:pPr marL="342900" indent="-342900">
              <a:lnSpc>
                <a:spcPct val="110000"/>
              </a:lnSpc>
              <a:buFont typeface="+mj-lt"/>
              <a:buAutoNum type="arabicPeriod"/>
            </a:pPr>
            <a:r>
              <a:rPr lang="en-CA" sz="1600" dirty="0">
                <a:solidFill>
                  <a:schemeClr val="bg1"/>
                </a:solidFill>
                <a:latin typeface="Roboto Condensed Light" panose="02000000000000000000" pitchFamily="2" charset="0"/>
              </a:rPr>
              <a:t>Visually appealing templates to communicate and socialize the components of your architecture to your stakeholders. </a:t>
            </a:r>
            <a:endParaRPr lang="en-US" sz="1600" dirty="0">
              <a:solidFill>
                <a:schemeClr val="bg1"/>
              </a:solidFill>
              <a:latin typeface="Roboto Condensed Light" panose="02000000000000000000" pitchFamily="2" charset="0"/>
            </a:endParaRPr>
          </a:p>
        </p:txBody>
      </p:sp>
      <p:sp>
        <p:nvSpPr>
          <p:cNvPr id="10" name="TextBox 9">
            <a:extLst>
              <a:ext uri="{FF2B5EF4-FFF2-40B4-BE49-F238E27FC236}">
                <a16:creationId xmlns:a16="http://schemas.microsoft.com/office/drawing/2014/main" id="{55CFEFE1-AC10-4751-873C-8AF0D922F19A}"/>
              </a:ext>
            </a:extLst>
          </p:cNvPr>
          <p:cNvSpPr txBox="1"/>
          <p:nvPr>
            <p:custDataLst>
              <p:tags r:id="rId1"/>
            </p:custDataLst>
          </p:nvPr>
        </p:nvSpPr>
        <p:spPr>
          <a:xfrm>
            <a:off x="9177301" y="1033832"/>
            <a:ext cx="2909092" cy="253220"/>
          </a:xfrm>
          <a:prstGeom prst="rect">
            <a:avLst/>
          </a:prstGeom>
        </p:spPr>
        <p:txBody>
          <a:bodyPr vert="horz" wrap="square" lIns="0" tIns="6931" rIns="0" bIns="0" rtlCol="0">
            <a:spAutoFit/>
          </a:bodyPr>
          <a:lstStyle/>
          <a:p>
            <a:pPr marL="7701" marR="242975" algn="ctr">
              <a:spcBef>
                <a:spcPts val="55"/>
              </a:spcBef>
            </a:pPr>
            <a:r>
              <a:rPr lang="en-US" sz="1600" b="1" spc="-30" dirty="0">
                <a:solidFill>
                  <a:schemeClr val="bg1"/>
                </a:solidFill>
                <a:latin typeface="Montserrat" panose="00000500000000000000" pitchFamily="2" charset="0"/>
                <a:cs typeface="Arial Narrow"/>
              </a:rPr>
              <a:t>The Info-Tech difference:</a:t>
            </a:r>
            <a:endParaRPr lang="en-CA" sz="1600" b="1" spc="-30" dirty="0">
              <a:solidFill>
                <a:schemeClr val="bg1"/>
              </a:solidFill>
              <a:latin typeface="Montserrat" panose="00000500000000000000" pitchFamily="2" charset="0"/>
              <a:cs typeface="Arial Narrow"/>
            </a:endParaRPr>
          </a:p>
        </p:txBody>
      </p:sp>
      <p:pic>
        <p:nvPicPr>
          <p:cNvPr id="12" name="Picture 11">
            <a:extLst>
              <a:ext uri="{FF2B5EF4-FFF2-40B4-BE49-F238E27FC236}">
                <a16:creationId xmlns:a16="http://schemas.microsoft.com/office/drawing/2014/main" id="{CFBC7769-DB87-45CC-9680-3FF68D95B90C}"/>
              </a:ext>
            </a:extLst>
          </p:cNvPr>
          <p:cNvPicPr>
            <a:picLocks noChangeAspect="1"/>
          </p:cNvPicPr>
          <p:nvPr/>
        </p:nvPicPr>
        <p:blipFill>
          <a:blip r:embed="rId3"/>
          <a:stretch>
            <a:fillRect/>
          </a:stretch>
        </p:blipFill>
        <p:spPr>
          <a:xfrm>
            <a:off x="9043187" y="139780"/>
            <a:ext cx="923025" cy="923025"/>
          </a:xfrm>
          <a:prstGeom prst="rect">
            <a:avLst/>
          </a:prstGeom>
        </p:spPr>
      </p:pic>
      <p:sp>
        <p:nvSpPr>
          <p:cNvPr id="14" name="Title 2">
            <a:extLst>
              <a:ext uri="{FF2B5EF4-FFF2-40B4-BE49-F238E27FC236}">
                <a16:creationId xmlns:a16="http://schemas.microsoft.com/office/drawing/2014/main" id="{0A9B85E7-9DE5-43CF-A89B-D40486CA1922}"/>
              </a:ext>
            </a:extLst>
          </p:cNvPr>
          <p:cNvSpPr>
            <a:spLocks noGrp="1"/>
          </p:cNvSpPr>
          <p:nvPr>
            <p:ph type="title"/>
          </p:nvPr>
        </p:nvSpPr>
        <p:spPr>
          <a:xfrm>
            <a:off x="161182" y="266307"/>
            <a:ext cx="7688212" cy="677350"/>
          </a:xfrm>
        </p:spPr>
        <p:txBody>
          <a:bodyPr/>
          <a:lstStyle/>
          <a:p>
            <a:r>
              <a:rPr lang="en-US" dirty="0"/>
              <a:t>Info-Tech’s Reference Model</a:t>
            </a:r>
          </a:p>
        </p:txBody>
      </p:sp>
      <p:grpSp>
        <p:nvGrpSpPr>
          <p:cNvPr id="9" name="Group 8">
            <a:extLst>
              <a:ext uri="{FF2B5EF4-FFF2-40B4-BE49-F238E27FC236}">
                <a16:creationId xmlns:a16="http://schemas.microsoft.com/office/drawing/2014/main" id="{0A028661-F0B5-433E-8F1A-7BC947195673}"/>
              </a:ext>
            </a:extLst>
          </p:cNvPr>
          <p:cNvGrpSpPr/>
          <p:nvPr/>
        </p:nvGrpSpPr>
        <p:grpSpPr>
          <a:xfrm>
            <a:off x="179699" y="1051919"/>
            <a:ext cx="8655215" cy="5622297"/>
            <a:chOff x="38729" y="510442"/>
            <a:chExt cx="8241989" cy="6215394"/>
          </a:xfrm>
        </p:grpSpPr>
        <p:sp>
          <p:nvSpPr>
            <p:cNvPr id="11" name="Rectangle 10">
              <a:extLst>
                <a:ext uri="{FF2B5EF4-FFF2-40B4-BE49-F238E27FC236}">
                  <a16:creationId xmlns:a16="http://schemas.microsoft.com/office/drawing/2014/main" id="{CE5889ED-80BD-4D5C-AB33-AEE1D0484000}"/>
                </a:ext>
              </a:extLst>
            </p:cNvPr>
            <p:cNvSpPr/>
            <p:nvPr/>
          </p:nvSpPr>
          <p:spPr>
            <a:xfrm rot="16200000">
              <a:off x="3413414" y="-225768"/>
              <a:ext cx="1841234" cy="78872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800" dirty="0">
                  <a:solidFill>
                    <a:schemeClr val="tx1"/>
                  </a:solidFill>
                  <a:latin typeface="Montserrat SemiBold" panose="00000700000000000000" pitchFamily="2" charset="0"/>
                </a:rPr>
                <a:t>Medium Complexity</a:t>
              </a:r>
            </a:p>
          </p:txBody>
        </p:sp>
        <p:sp>
          <p:nvSpPr>
            <p:cNvPr id="13" name="Rectangle 12">
              <a:extLst>
                <a:ext uri="{FF2B5EF4-FFF2-40B4-BE49-F238E27FC236}">
                  <a16:creationId xmlns:a16="http://schemas.microsoft.com/office/drawing/2014/main" id="{E9CF43FE-EFBC-4A36-AE6B-9F5296DD0909}"/>
                </a:ext>
              </a:extLst>
            </p:cNvPr>
            <p:cNvSpPr/>
            <p:nvPr/>
          </p:nvSpPr>
          <p:spPr>
            <a:xfrm>
              <a:off x="611427" y="2802296"/>
              <a:ext cx="7660054" cy="351976"/>
            </a:xfrm>
            <a:prstGeom prst="rect">
              <a:avLst/>
            </a:prstGeom>
            <a:solidFill>
              <a:schemeClr val="accent2">
                <a:lumMod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600" dirty="0">
                  <a:solidFill>
                    <a:schemeClr val="tx1"/>
                  </a:solidFill>
                  <a:latin typeface="Montserrat SemiBold" panose="00000700000000000000" pitchFamily="2" charset="0"/>
                  <a:ea typeface="Roboto Condensed Light" panose="02000000000000000000" pitchFamily="2" charset="0"/>
                </a:rPr>
                <a:t>Threats</a:t>
              </a:r>
            </a:p>
          </p:txBody>
        </p:sp>
        <p:sp>
          <p:nvSpPr>
            <p:cNvPr id="15" name="Rectangle 14">
              <a:extLst>
                <a:ext uri="{FF2B5EF4-FFF2-40B4-BE49-F238E27FC236}">
                  <a16:creationId xmlns:a16="http://schemas.microsoft.com/office/drawing/2014/main" id="{C575D90F-54F2-4306-B9C5-77470EFEA870}"/>
                </a:ext>
              </a:extLst>
            </p:cNvPr>
            <p:cNvSpPr/>
            <p:nvPr/>
          </p:nvSpPr>
          <p:spPr>
            <a:xfrm>
              <a:off x="611426" y="3182848"/>
              <a:ext cx="7660054" cy="659963"/>
            </a:xfrm>
            <a:prstGeom prst="rect">
              <a:avLst/>
            </a:prstGeom>
            <a:solidFill>
              <a:schemeClr val="accent2">
                <a:lumMod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600" dirty="0">
                  <a:solidFill>
                    <a:schemeClr val="tx1"/>
                  </a:solidFill>
                  <a:latin typeface="Montserrat SemiBold" panose="00000700000000000000" pitchFamily="2" charset="0"/>
                  <a:ea typeface="Roboto Condensed Light" panose="02000000000000000000" pitchFamily="2" charset="0"/>
                </a:rPr>
                <a:t>Firewalls</a:t>
              </a:r>
            </a:p>
          </p:txBody>
        </p:sp>
        <p:sp>
          <p:nvSpPr>
            <p:cNvPr id="16" name="Rectangle 15">
              <a:extLst>
                <a:ext uri="{FF2B5EF4-FFF2-40B4-BE49-F238E27FC236}">
                  <a16:creationId xmlns:a16="http://schemas.microsoft.com/office/drawing/2014/main" id="{F761115E-C2A9-4FA4-91B1-FB79417CCFBE}"/>
                </a:ext>
              </a:extLst>
            </p:cNvPr>
            <p:cNvSpPr/>
            <p:nvPr/>
          </p:nvSpPr>
          <p:spPr>
            <a:xfrm>
              <a:off x="611426" y="3907297"/>
              <a:ext cx="7660054" cy="186787"/>
            </a:xfrm>
            <a:prstGeom prst="rect">
              <a:avLst/>
            </a:prstGeom>
            <a:solidFill>
              <a:schemeClr val="accent2">
                <a:lumMod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600" dirty="0">
                  <a:solidFill>
                    <a:schemeClr val="tx1"/>
                  </a:solidFill>
                  <a:latin typeface="Montserrat SemiBold" panose="00000700000000000000" pitchFamily="2" charset="0"/>
                  <a:ea typeface="Roboto Condensed Light" panose="02000000000000000000" pitchFamily="2" charset="0"/>
                </a:rPr>
                <a:t>Endpoints</a:t>
              </a:r>
            </a:p>
          </p:txBody>
        </p:sp>
        <p:sp>
          <p:nvSpPr>
            <p:cNvPr id="17" name="Rectangle 16">
              <a:extLst>
                <a:ext uri="{FF2B5EF4-FFF2-40B4-BE49-F238E27FC236}">
                  <a16:creationId xmlns:a16="http://schemas.microsoft.com/office/drawing/2014/main" id="{2A55F7B9-39AE-47B7-A66F-B08AA615A4DA}"/>
                </a:ext>
              </a:extLst>
            </p:cNvPr>
            <p:cNvSpPr/>
            <p:nvPr/>
          </p:nvSpPr>
          <p:spPr>
            <a:xfrm rot="16200000">
              <a:off x="3286281" y="-2168909"/>
              <a:ext cx="2095504" cy="78872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800" dirty="0">
                  <a:solidFill>
                    <a:schemeClr val="tx1"/>
                  </a:solidFill>
                  <a:latin typeface="Montserrat SemiBold" panose="00000700000000000000" pitchFamily="2" charset="0"/>
                </a:rPr>
                <a:t>High Complexity</a:t>
              </a:r>
            </a:p>
          </p:txBody>
        </p:sp>
        <p:sp>
          <p:nvSpPr>
            <p:cNvPr id="18" name="Rectangle 17">
              <a:extLst>
                <a:ext uri="{FF2B5EF4-FFF2-40B4-BE49-F238E27FC236}">
                  <a16:creationId xmlns:a16="http://schemas.microsoft.com/office/drawing/2014/main" id="{6D2B9BDF-E14C-4CB5-8EE3-FF5BD7CCAD29}"/>
                </a:ext>
              </a:extLst>
            </p:cNvPr>
            <p:cNvSpPr/>
            <p:nvPr/>
          </p:nvSpPr>
          <p:spPr>
            <a:xfrm>
              <a:off x="611429" y="747911"/>
              <a:ext cx="7669289" cy="913206"/>
            </a:xfrm>
            <a:prstGeom prst="rect">
              <a:avLst/>
            </a:prstGeom>
            <a:solidFill>
              <a:schemeClr val="accent2">
                <a:lumMod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600" dirty="0">
                  <a:solidFill>
                    <a:schemeClr val="tx1"/>
                  </a:solidFill>
                  <a:latin typeface="Montserrat SemiBold" panose="00000700000000000000" pitchFamily="2" charset="0"/>
                  <a:ea typeface="Roboto Condensed Light" panose="02000000000000000000" pitchFamily="2" charset="0"/>
                </a:rPr>
                <a:t>Threats</a:t>
              </a:r>
            </a:p>
          </p:txBody>
        </p:sp>
        <p:sp>
          <p:nvSpPr>
            <p:cNvPr id="19" name="Rectangle 18">
              <a:extLst>
                <a:ext uri="{FF2B5EF4-FFF2-40B4-BE49-F238E27FC236}">
                  <a16:creationId xmlns:a16="http://schemas.microsoft.com/office/drawing/2014/main" id="{38EA305E-3E9B-4F76-A716-264DBBF20A05}"/>
                </a:ext>
              </a:extLst>
            </p:cNvPr>
            <p:cNvSpPr/>
            <p:nvPr/>
          </p:nvSpPr>
          <p:spPr>
            <a:xfrm>
              <a:off x="611428" y="1758404"/>
              <a:ext cx="7669289" cy="215581"/>
            </a:xfrm>
            <a:prstGeom prst="rect">
              <a:avLst/>
            </a:prstGeom>
            <a:solidFill>
              <a:schemeClr val="accent2">
                <a:lumMod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600" dirty="0">
                  <a:solidFill>
                    <a:schemeClr val="tx1"/>
                  </a:solidFill>
                  <a:latin typeface="Montserrat SemiBold" panose="00000700000000000000" pitchFamily="2" charset="0"/>
                  <a:ea typeface="Roboto Condensed Light" panose="02000000000000000000" pitchFamily="2" charset="0"/>
                </a:rPr>
                <a:t>Firewalls</a:t>
              </a:r>
            </a:p>
          </p:txBody>
        </p:sp>
        <p:sp>
          <p:nvSpPr>
            <p:cNvPr id="20" name="Rectangle 19">
              <a:extLst>
                <a:ext uri="{FF2B5EF4-FFF2-40B4-BE49-F238E27FC236}">
                  <a16:creationId xmlns:a16="http://schemas.microsoft.com/office/drawing/2014/main" id="{185632CF-8EE7-4818-BC1D-452E1CBF2934}"/>
                </a:ext>
              </a:extLst>
            </p:cNvPr>
            <p:cNvSpPr/>
            <p:nvPr/>
          </p:nvSpPr>
          <p:spPr>
            <a:xfrm>
              <a:off x="611428" y="2090236"/>
              <a:ext cx="7660052" cy="397646"/>
            </a:xfrm>
            <a:prstGeom prst="rect">
              <a:avLst/>
            </a:prstGeom>
            <a:solidFill>
              <a:schemeClr val="accent2">
                <a:lumMod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600" dirty="0">
                  <a:solidFill>
                    <a:schemeClr val="tx1"/>
                  </a:solidFill>
                  <a:latin typeface="Montserrat SemiBold" panose="00000700000000000000" pitchFamily="2" charset="0"/>
                  <a:ea typeface="Roboto Condensed Light" panose="02000000000000000000" pitchFamily="2" charset="0"/>
                </a:rPr>
                <a:t>Endpoints</a:t>
              </a:r>
            </a:p>
          </p:txBody>
        </p:sp>
        <p:sp>
          <p:nvSpPr>
            <p:cNvPr id="21" name="Rectangle 20">
              <a:extLst>
                <a:ext uri="{FF2B5EF4-FFF2-40B4-BE49-F238E27FC236}">
                  <a16:creationId xmlns:a16="http://schemas.microsoft.com/office/drawing/2014/main" id="{CAE3B378-E9A5-47B9-9039-EEF8DFD8A4E4}"/>
                </a:ext>
              </a:extLst>
            </p:cNvPr>
            <p:cNvSpPr/>
            <p:nvPr/>
          </p:nvSpPr>
          <p:spPr>
            <a:xfrm>
              <a:off x="611427" y="2540890"/>
              <a:ext cx="7660053" cy="213324"/>
            </a:xfrm>
            <a:prstGeom prst="rect">
              <a:avLst/>
            </a:prstGeom>
            <a:solidFill>
              <a:schemeClr val="accent2">
                <a:lumMod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600" dirty="0">
                  <a:solidFill>
                    <a:schemeClr val="tx1"/>
                  </a:solidFill>
                  <a:latin typeface="Montserrat SemiBold" panose="00000700000000000000" pitchFamily="2" charset="0"/>
                  <a:ea typeface="Roboto Condensed Light" panose="02000000000000000000" pitchFamily="2" charset="0"/>
                </a:rPr>
                <a:t>Identity</a:t>
              </a:r>
            </a:p>
          </p:txBody>
        </p:sp>
        <p:sp>
          <p:nvSpPr>
            <p:cNvPr id="22" name="Rectangle 21">
              <a:extLst>
                <a:ext uri="{FF2B5EF4-FFF2-40B4-BE49-F238E27FC236}">
                  <a16:creationId xmlns:a16="http://schemas.microsoft.com/office/drawing/2014/main" id="{2B9A9251-AC10-4A53-BAE4-797E0B587C1C}"/>
                </a:ext>
              </a:extLst>
            </p:cNvPr>
            <p:cNvSpPr/>
            <p:nvPr/>
          </p:nvSpPr>
          <p:spPr>
            <a:xfrm>
              <a:off x="678860" y="4674752"/>
              <a:ext cx="7539701" cy="181171"/>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 name="Rectangle 22">
              <a:extLst>
                <a:ext uri="{FF2B5EF4-FFF2-40B4-BE49-F238E27FC236}">
                  <a16:creationId xmlns:a16="http://schemas.microsoft.com/office/drawing/2014/main" id="{0D54082F-A559-4C6D-9B32-69E539CE1C89}"/>
                </a:ext>
              </a:extLst>
            </p:cNvPr>
            <p:cNvSpPr/>
            <p:nvPr/>
          </p:nvSpPr>
          <p:spPr>
            <a:xfrm rot="16200000">
              <a:off x="3533357" y="1495526"/>
              <a:ext cx="1601356" cy="78872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800" dirty="0">
                  <a:solidFill>
                    <a:schemeClr val="tx1"/>
                  </a:solidFill>
                  <a:latin typeface="Montserrat SemiBold" panose="00000700000000000000" pitchFamily="2" charset="0"/>
                </a:rPr>
                <a:t>Low Complexity</a:t>
              </a:r>
            </a:p>
          </p:txBody>
        </p:sp>
        <p:sp>
          <p:nvSpPr>
            <p:cNvPr id="24" name="Rectangle 23">
              <a:extLst>
                <a:ext uri="{FF2B5EF4-FFF2-40B4-BE49-F238E27FC236}">
                  <a16:creationId xmlns:a16="http://schemas.microsoft.com/office/drawing/2014/main" id="{821EFFA3-8903-4E9A-AF67-8EF06D28C0AD}"/>
                </a:ext>
              </a:extLst>
            </p:cNvPr>
            <p:cNvSpPr/>
            <p:nvPr/>
          </p:nvSpPr>
          <p:spPr>
            <a:xfrm>
              <a:off x="611425" y="4861131"/>
              <a:ext cx="7660056" cy="642488"/>
            </a:xfrm>
            <a:prstGeom prst="rect">
              <a:avLst/>
            </a:prstGeom>
            <a:solidFill>
              <a:schemeClr val="accent2">
                <a:lumMod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600" dirty="0">
                  <a:solidFill>
                    <a:schemeClr val="tx1"/>
                  </a:solidFill>
                  <a:latin typeface="Montserrat SemiBold" panose="00000700000000000000" pitchFamily="2" charset="0"/>
                  <a:ea typeface="Roboto Condensed Light" panose="02000000000000000000" pitchFamily="2" charset="0"/>
                </a:rPr>
                <a:t>Firewalls</a:t>
              </a:r>
            </a:p>
          </p:txBody>
        </p:sp>
        <p:sp>
          <p:nvSpPr>
            <p:cNvPr id="25" name="Rectangle 24">
              <a:extLst>
                <a:ext uri="{FF2B5EF4-FFF2-40B4-BE49-F238E27FC236}">
                  <a16:creationId xmlns:a16="http://schemas.microsoft.com/office/drawing/2014/main" id="{E7218599-ECF6-49DA-8F72-6A48A7F86F20}"/>
                </a:ext>
              </a:extLst>
            </p:cNvPr>
            <p:cNvSpPr/>
            <p:nvPr/>
          </p:nvSpPr>
          <p:spPr>
            <a:xfrm>
              <a:off x="611423" y="5542216"/>
              <a:ext cx="7660057" cy="326455"/>
            </a:xfrm>
            <a:prstGeom prst="rect">
              <a:avLst/>
            </a:prstGeom>
            <a:solidFill>
              <a:schemeClr val="accent2">
                <a:lumMod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600" dirty="0">
                  <a:solidFill>
                    <a:schemeClr val="tx1"/>
                  </a:solidFill>
                  <a:latin typeface="Montserrat SemiBold" panose="00000700000000000000" pitchFamily="2" charset="0"/>
                  <a:ea typeface="Roboto Condensed Light" panose="02000000000000000000" pitchFamily="2" charset="0"/>
                </a:rPr>
                <a:t>Endpoints</a:t>
              </a:r>
            </a:p>
          </p:txBody>
        </p:sp>
        <p:sp>
          <p:nvSpPr>
            <p:cNvPr id="26" name="Rectangle 25">
              <a:extLst>
                <a:ext uri="{FF2B5EF4-FFF2-40B4-BE49-F238E27FC236}">
                  <a16:creationId xmlns:a16="http://schemas.microsoft.com/office/drawing/2014/main" id="{360A51E2-B6FA-4434-A34A-B581F61724B6}"/>
                </a:ext>
              </a:extLst>
            </p:cNvPr>
            <p:cNvSpPr/>
            <p:nvPr/>
          </p:nvSpPr>
          <p:spPr>
            <a:xfrm>
              <a:off x="611423" y="5898452"/>
              <a:ext cx="7660058" cy="319626"/>
            </a:xfrm>
            <a:prstGeom prst="rect">
              <a:avLst/>
            </a:prstGeom>
            <a:solidFill>
              <a:schemeClr val="accent2">
                <a:lumMod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600" dirty="0">
                  <a:solidFill>
                    <a:schemeClr val="tx1"/>
                  </a:solidFill>
                  <a:latin typeface="Montserrat SemiBold" panose="00000700000000000000" pitchFamily="2" charset="0"/>
                  <a:ea typeface="Roboto Condensed Light" panose="02000000000000000000" pitchFamily="2" charset="0"/>
                </a:rPr>
                <a:t>Identity</a:t>
              </a:r>
            </a:p>
          </p:txBody>
        </p:sp>
        <p:sp>
          <p:nvSpPr>
            <p:cNvPr id="27" name="Rectangle 26">
              <a:extLst>
                <a:ext uri="{FF2B5EF4-FFF2-40B4-BE49-F238E27FC236}">
                  <a16:creationId xmlns:a16="http://schemas.microsoft.com/office/drawing/2014/main" id="{5063E5B5-ADF8-45FE-8B7A-72FF030B6DF0}"/>
                </a:ext>
              </a:extLst>
            </p:cNvPr>
            <p:cNvSpPr/>
            <p:nvPr/>
          </p:nvSpPr>
          <p:spPr>
            <a:xfrm>
              <a:off x="611425" y="4652549"/>
              <a:ext cx="7660054" cy="174798"/>
            </a:xfrm>
            <a:prstGeom prst="rect">
              <a:avLst/>
            </a:prstGeom>
            <a:solidFill>
              <a:schemeClr val="accent2">
                <a:lumMod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600" dirty="0">
                  <a:solidFill>
                    <a:schemeClr val="tx1"/>
                  </a:solidFill>
                  <a:latin typeface="Montserrat SemiBold" panose="00000700000000000000" pitchFamily="2" charset="0"/>
                  <a:ea typeface="Roboto Condensed Light" panose="02000000000000000000" pitchFamily="2" charset="0"/>
                </a:rPr>
                <a:t>Threat</a:t>
              </a:r>
            </a:p>
          </p:txBody>
        </p:sp>
        <p:sp>
          <p:nvSpPr>
            <p:cNvPr id="28" name="Rectangle: Rounded Corners 27">
              <a:extLst>
                <a:ext uri="{FF2B5EF4-FFF2-40B4-BE49-F238E27FC236}">
                  <a16:creationId xmlns:a16="http://schemas.microsoft.com/office/drawing/2014/main" id="{2FD1EBE7-77DD-4714-8903-BA7D58543374}"/>
                </a:ext>
              </a:extLst>
            </p:cNvPr>
            <p:cNvSpPr/>
            <p:nvPr/>
          </p:nvSpPr>
          <p:spPr>
            <a:xfrm>
              <a:off x="6938401" y="6080947"/>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IAM – Single Sign-On</a:t>
              </a:r>
            </a:p>
          </p:txBody>
        </p:sp>
        <p:sp>
          <p:nvSpPr>
            <p:cNvPr id="29" name="Rectangle: Rounded Corners 28">
              <a:extLst>
                <a:ext uri="{FF2B5EF4-FFF2-40B4-BE49-F238E27FC236}">
                  <a16:creationId xmlns:a16="http://schemas.microsoft.com/office/drawing/2014/main" id="{4D4A570E-F98C-47A1-A6F4-12184463B3B8}"/>
                </a:ext>
              </a:extLst>
            </p:cNvPr>
            <p:cNvSpPr/>
            <p:nvPr/>
          </p:nvSpPr>
          <p:spPr>
            <a:xfrm>
              <a:off x="4115020" y="3219368"/>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Cloud Access Security Broker</a:t>
              </a:r>
            </a:p>
          </p:txBody>
        </p:sp>
        <p:sp>
          <p:nvSpPr>
            <p:cNvPr id="30" name="Rectangle: Rounded Corners 29">
              <a:extLst>
                <a:ext uri="{FF2B5EF4-FFF2-40B4-BE49-F238E27FC236}">
                  <a16:creationId xmlns:a16="http://schemas.microsoft.com/office/drawing/2014/main" id="{1F04FC99-8657-47B0-A9F5-5A8DAFEDE1C6}"/>
                </a:ext>
              </a:extLst>
            </p:cNvPr>
            <p:cNvSpPr/>
            <p:nvPr/>
          </p:nvSpPr>
          <p:spPr>
            <a:xfrm>
              <a:off x="1274013" y="517077"/>
              <a:ext cx="1280160" cy="19045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ln w="0"/>
                  <a:solidFill>
                    <a:schemeClr val="tx1"/>
                  </a:solidFill>
                  <a:latin typeface="Exo DemiBold" panose="02000703000000000000" pitchFamily="2" charset="0"/>
                </a:rPr>
                <a:t>Endpoints</a:t>
              </a:r>
              <a:endParaRPr lang="en-US" sz="800" b="1" dirty="0">
                <a:latin typeface="Exo DemiBold" panose="02000703000000000000" pitchFamily="2" charset="0"/>
              </a:endParaRPr>
            </a:p>
          </p:txBody>
        </p:sp>
        <p:sp>
          <p:nvSpPr>
            <p:cNvPr id="31" name="Rectangle: Rounded Corners 30">
              <a:extLst>
                <a:ext uri="{FF2B5EF4-FFF2-40B4-BE49-F238E27FC236}">
                  <a16:creationId xmlns:a16="http://schemas.microsoft.com/office/drawing/2014/main" id="{5167E25D-9066-484D-A897-DAD75D86010E}"/>
                </a:ext>
              </a:extLst>
            </p:cNvPr>
            <p:cNvSpPr/>
            <p:nvPr/>
          </p:nvSpPr>
          <p:spPr>
            <a:xfrm>
              <a:off x="2700679" y="518380"/>
              <a:ext cx="1280160" cy="189151"/>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latin typeface="Exo DemiBold" panose="02000703000000000000" pitchFamily="2" charset="0"/>
                </a:rPr>
                <a:t>On-Prem Infrastructure</a:t>
              </a:r>
            </a:p>
          </p:txBody>
        </p:sp>
        <p:sp>
          <p:nvSpPr>
            <p:cNvPr id="32" name="Rectangle: Rounded Corners 31">
              <a:extLst>
                <a:ext uri="{FF2B5EF4-FFF2-40B4-BE49-F238E27FC236}">
                  <a16:creationId xmlns:a16="http://schemas.microsoft.com/office/drawing/2014/main" id="{900E512D-51BE-42E2-95A4-339EA498A4F7}"/>
                </a:ext>
              </a:extLst>
            </p:cNvPr>
            <p:cNvSpPr/>
            <p:nvPr/>
          </p:nvSpPr>
          <p:spPr>
            <a:xfrm>
              <a:off x="4113539" y="510442"/>
              <a:ext cx="1280160" cy="197090"/>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ln w="0"/>
                  <a:solidFill>
                    <a:schemeClr val="tx1"/>
                  </a:solidFill>
                  <a:latin typeface="Exo DemiBold" panose="02000703000000000000" pitchFamily="2" charset="0"/>
                </a:rPr>
                <a:t>IaaS</a:t>
              </a:r>
              <a:endParaRPr lang="en-US" sz="800" b="1" dirty="0">
                <a:latin typeface="Exo DemiBold" panose="02000703000000000000" pitchFamily="2" charset="0"/>
              </a:endParaRPr>
            </a:p>
          </p:txBody>
        </p:sp>
        <p:sp>
          <p:nvSpPr>
            <p:cNvPr id="33" name="Rectangle: Rounded Corners 32">
              <a:extLst>
                <a:ext uri="{FF2B5EF4-FFF2-40B4-BE49-F238E27FC236}">
                  <a16:creationId xmlns:a16="http://schemas.microsoft.com/office/drawing/2014/main" id="{F169FA33-2978-49CF-915C-223AAB8B123D}"/>
                </a:ext>
              </a:extLst>
            </p:cNvPr>
            <p:cNvSpPr/>
            <p:nvPr/>
          </p:nvSpPr>
          <p:spPr>
            <a:xfrm>
              <a:off x="5539368" y="520234"/>
              <a:ext cx="1280160" cy="187297"/>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ln w="0"/>
                  <a:solidFill>
                    <a:schemeClr val="tx1"/>
                  </a:solidFill>
                  <a:latin typeface="Exo DemiBold" panose="02000703000000000000" pitchFamily="2" charset="0"/>
                </a:rPr>
                <a:t>PaaS</a:t>
              </a:r>
              <a:endParaRPr lang="en-US" sz="800" b="1" dirty="0">
                <a:latin typeface="Exo DemiBold" panose="02000703000000000000" pitchFamily="2" charset="0"/>
              </a:endParaRPr>
            </a:p>
          </p:txBody>
        </p:sp>
        <p:sp>
          <p:nvSpPr>
            <p:cNvPr id="34" name="Rectangle 33">
              <a:extLst>
                <a:ext uri="{FF2B5EF4-FFF2-40B4-BE49-F238E27FC236}">
                  <a16:creationId xmlns:a16="http://schemas.microsoft.com/office/drawing/2014/main" id="{DF0E5CA6-FD1D-479B-A7C4-91D0A210AA62}"/>
                </a:ext>
              </a:extLst>
            </p:cNvPr>
            <p:cNvSpPr/>
            <p:nvPr/>
          </p:nvSpPr>
          <p:spPr>
            <a:xfrm>
              <a:off x="611425" y="4188690"/>
              <a:ext cx="7660054" cy="362876"/>
            </a:xfrm>
            <a:prstGeom prst="rect">
              <a:avLst/>
            </a:prstGeom>
            <a:solidFill>
              <a:schemeClr val="accent2">
                <a:lumMod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600" dirty="0">
                  <a:solidFill>
                    <a:schemeClr val="tx1"/>
                  </a:solidFill>
                  <a:latin typeface="Montserrat SemiBold" panose="00000700000000000000" pitchFamily="2" charset="0"/>
                  <a:ea typeface="Roboto Condensed Light" panose="02000000000000000000" pitchFamily="2" charset="0"/>
                </a:rPr>
                <a:t>Identity</a:t>
              </a:r>
            </a:p>
          </p:txBody>
        </p:sp>
        <p:sp>
          <p:nvSpPr>
            <p:cNvPr id="35" name="Rectangle: Rounded Corners 34">
              <a:extLst>
                <a:ext uri="{FF2B5EF4-FFF2-40B4-BE49-F238E27FC236}">
                  <a16:creationId xmlns:a16="http://schemas.microsoft.com/office/drawing/2014/main" id="{0F274215-7425-4174-A9B1-0C6D1A78E533}"/>
                </a:ext>
              </a:extLst>
            </p:cNvPr>
            <p:cNvSpPr/>
            <p:nvPr/>
          </p:nvSpPr>
          <p:spPr>
            <a:xfrm>
              <a:off x="6944285" y="517078"/>
              <a:ext cx="1280160" cy="190454"/>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ln w="0"/>
                  <a:solidFill>
                    <a:schemeClr val="tx1"/>
                  </a:solidFill>
                  <a:latin typeface="Exo DemiBold" panose="02000703000000000000" pitchFamily="2" charset="0"/>
                </a:rPr>
                <a:t>SaaS</a:t>
              </a:r>
              <a:endParaRPr lang="en-US" sz="800" b="1" dirty="0">
                <a:latin typeface="Exo DemiBold" panose="02000703000000000000" pitchFamily="2" charset="0"/>
              </a:endParaRPr>
            </a:p>
          </p:txBody>
        </p:sp>
        <p:sp>
          <p:nvSpPr>
            <p:cNvPr id="36" name="Rectangle: Rounded Corners 35">
              <a:extLst>
                <a:ext uri="{FF2B5EF4-FFF2-40B4-BE49-F238E27FC236}">
                  <a16:creationId xmlns:a16="http://schemas.microsoft.com/office/drawing/2014/main" id="{8D1F86C8-E05C-4986-9AB6-53DE42082F2A}"/>
                </a:ext>
              </a:extLst>
            </p:cNvPr>
            <p:cNvSpPr/>
            <p:nvPr/>
          </p:nvSpPr>
          <p:spPr>
            <a:xfrm>
              <a:off x="4115202" y="3379545"/>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IPS / IDS / IDPS</a:t>
              </a:r>
            </a:p>
          </p:txBody>
        </p:sp>
        <p:sp>
          <p:nvSpPr>
            <p:cNvPr id="37" name="Rectangle: Rounded Corners 36">
              <a:extLst>
                <a:ext uri="{FF2B5EF4-FFF2-40B4-BE49-F238E27FC236}">
                  <a16:creationId xmlns:a16="http://schemas.microsoft.com/office/drawing/2014/main" id="{522E4F75-1097-4D5A-AB99-AAF316E9A118}"/>
                </a:ext>
              </a:extLst>
            </p:cNvPr>
            <p:cNvSpPr/>
            <p:nvPr/>
          </p:nvSpPr>
          <p:spPr>
            <a:xfrm>
              <a:off x="1274013" y="3951449"/>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VPN Client</a:t>
              </a:r>
            </a:p>
          </p:txBody>
        </p:sp>
        <p:sp>
          <p:nvSpPr>
            <p:cNvPr id="38" name="Rectangle: Rounded Corners 37">
              <a:extLst>
                <a:ext uri="{FF2B5EF4-FFF2-40B4-BE49-F238E27FC236}">
                  <a16:creationId xmlns:a16="http://schemas.microsoft.com/office/drawing/2014/main" id="{31F4A334-2BA3-4754-9ADC-3E41819EF284}"/>
                </a:ext>
              </a:extLst>
            </p:cNvPr>
            <p:cNvSpPr/>
            <p:nvPr/>
          </p:nvSpPr>
          <p:spPr>
            <a:xfrm>
              <a:off x="4112607" y="3521478"/>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Access Control List</a:t>
              </a:r>
            </a:p>
          </p:txBody>
        </p:sp>
        <p:sp>
          <p:nvSpPr>
            <p:cNvPr id="39" name="Rectangle: Rounded Corners 38">
              <a:extLst>
                <a:ext uri="{FF2B5EF4-FFF2-40B4-BE49-F238E27FC236}">
                  <a16:creationId xmlns:a16="http://schemas.microsoft.com/office/drawing/2014/main" id="{369A64F6-646B-42D7-8A1E-C2BEBA4B4BDF}"/>
                </a:ext>
              </a:extLst>
            </p:cNvPr>
            <p:cNvSpPr/>
            <p:nvPr/>
          </p:nvSpPr>
          <p:spPr>
            <a:xfrm>
              <a:off x="4122234" y="4377939"/>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IAM – Role-Based Access</a:t>
              </a:r>
            </a:p>
          </p:txBody>
        </p:sp>
        <p:sp>
          <p:nvSpPr>
            <p:cNvPr id="40" name="Rectangle: Rounded Corners 39">
              <a:extLst>
                <a:ext uri="{FF2B5EF4-FFF2-40B4-BE49-F238E27FC236}">
                  <a16:creationId xmlns:a16="http://schemas.microsoft.com/office/drawing/2014/main" id="{2D877183-88FD-445F-B3C8-26FEFEB269BE}"/>
                </a:ext>
              </a:extLst>
            </p:cNvPr>
            <p:cNvSpPr/>
            <p:nvPr/>
          </p:nvSpPr>
          <p:spPr>
            <a:xfrm>
              <a:off x="5536189" y="4372430"/>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IAM – Role-Based Access</a:t>
              </a:r>
            </a:p>
          </p:txBody>
        </p:sp>
        <p:sp>
          <p:nvSpPr>
            <p:cNvPr id="41" name="Rectangle: Rounded Corners 40">
              <a:extLst>
                <a:ext uri="{FF2B5EF4-FFF2-40B4-BE49-F238E27FC236}">
                  <a16:creationId xmlns:a16="http://schemas.microsoft.com/office/drawing/2014/main" id="{A6AB503B-160D-4A85-A3A5-4DECD788B551}"/>
                </a:ext>
              </a:extLst>
            </p:cNvPr>
            <p:cNvSpPr/>
            <p:nvPr/>
          </p:nvSpPr>
          <p:spPr>
            <a:xfrm>
              <a:off x="2708278" y="4378641"/>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IAM – Role-Based Access</a:t>
              </a:r>
            </a:p>
          </p:txBody>
        </p:sp>
        <p:sp>
          <p:nvSpPr>
            <p:cNvPr id="42" name="Rectangle: Rounded Corners 41">
              <a:extLst>
                <a:ext uri="{FF2B5EF4-FFF2-40B4-BE49-F238E27FC236}">
                  <a16:creationId xmlns:a16="http://schemas.microsoft.com/office/drawing/2014/main" id="{805B1003-156D-4999-AD32-A59ABF773292}"/>
                </a:ext>
              </a:extLst>
            </p:cNvPr>
            <p:cNvSpPr/>
            <p:nvPr/>
          </p:nvSpPr>
          <p:spPr>
            <a:xfrm>
              <a:off x="4119222" y="3941194"/>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Endpoint Detection Response</a:t>
              </a:r>
            </a:p>
          </p:txBody>
        </p:sp>
        <p:sp>
          <p:nvSpPr>
            <p:cNvPr id="43" name="Rectangle: Rounded Corners 42">
              <a:extLst>
                <a:ext uri="{FF2B5EF4-FFF2-40B4-BE49-F238E27FC236}">
                  <a16:creationId xmlns:a16="http://schemas.microsoft.com/office/drawing/2014/main" id="{3574C6CD-4AB4-4ACC-ACF5-D683D93BD516}"/>
                </a:ext>
              </a:extLst>
            </p:cNvPr>
            <p:cNvSpPr/>
            <p:nvPr/>
          </p:nvSpPr>
          <p:spPr>
            <a:xfrm>
              <a:off x="2695275" y="5367094"/>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Network Segmentation / NAC</a:t>
              </a:r>
            </a:p>
          </p:txBody>
        </p:sp>
        <p:sp>
          <p:nvSpPr>
            <p:cNvPr id="44" name="Rectangle: Rounded Corners 43">
              <a:extLst>
                <a:ext uri="{FF2B5EF4-FFF2-40B4-BE49-F238E27FC236}">
                  <a16:creationId xmlns:a16="http://schemas.microsoft.com/office/drawing/2014/main" id="{B3B5D0F4-2B1D-492F-A291-E156F821DF7C}"/>
                </a:ext>
              </a:extLst>
            </p:cNvPr>
            <p:cNvSpPr/>
            <p:nvPr/>
          </p:nvSpPr>
          <p:spPr>
            <a:xfrm>
              <a:off x="2700399" y="3692615"/>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Application Segmentation</a:t>
              </a:r>
            </a:p>
          </p:txBody>
        </p:sp>
        <p:sp>
          <p:nvSpPr>
            <p:cNvPr id="45" name="Rectangle: Rounded Corners 44">
              <a:extLst>
                <a:ext uri="{FF2B5EF4-FFF2-40B4-BE49-F238E27FC236}">
                  <a16:creationId xmlns:a16="http://schemas.microsoft.com/office/drawing/2014/main" id="{EFCA2D2A-081B-430F-8C13-30FB72915657}"/>
                </a:ext>
              </a:extLst>
            </p:cNvPr>
            <p:cNvSpPr/>
            <p:nvPr/>
          </p:nvSpPr>
          <p:spPr>
            <a:xfrm>
              <a:off x="4116845" y="1167747"/>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Managed Detection Response</a:t>
              </a:r>
            </a:p>
          </p:txBody>
        </p:sp>
        <p:sp>
          <p:nvSpPr>
            <p:cNvPr id="46" name="Rectangle 45">
              <a:extLst>
                <a:ext uri="{FF2B5EF4-FFF2-40B4-BE49-F238E27FC236}">
                  <a16:creationId xmlns:a16="http://schemas.microsoft.com/office/drawing/2014/main" id="{962C8382-038D-46B4-A97B-A80E670F4ADA}"/>
                </a:ext>
              </a:extLst>
            </p:cNvPr>
            <p:cNvSpPr/>
            <p:nvPr/>
          </p:nvSpPr>
          <p:spPr>
            <a:xfrm>
              <a:off x="384270" y="6415204"/>
              <a:ext cx="7887212" cy="1448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latin typeface="Roboto Condensed Light" panose="02000000000000000000" pitchFamily="2" charset="0"/>
                  <a:ea typeface="Roboto Condensed Light" panose="02000000000000000000" pitchFamily="2" charset="0"/>
                  <a:cs typeface="Arial" panose="020B0604020202020204" pitchFamily="34" charset="0"/>
                </a:rPr>
                <a:t>Documentation Library – Policies, Standard Operating Procedures, Knowledge Bases, BCP / DRP</a:t>
              </a:r>
            </a:p>
          </p:txBody>
        </p:sp>
        <p:sp>
          <p:nvSpPr>
            <p:cNvPr id="47" name="TextBox 46">
              <a:extLst>
                <a:ext uri="{FF2B5EF4-FFF2-40B4-BE49-F238E27FC236}">
                  <a16:creationId xmlns:a16="http://schemas.microsoft.com/office/drawing/2014/main" id="{C0A0562A-AC0C-4222-8EF0-3632EEA776E3}"/>
                </a:ext>
              </a:extLst>
            </p:cNvPr>
            <p:cNvSpPr txBox="1"/>
            <p:nvPr/>
          </p:nvSpPr>
          <p:spPr>
            <a:xfrm flipV="1">
              <a:off x="38729" y="726945"/>
              <a:ext cx="351699" cy="5465583"/>
            </a:xfrm>
            <a:prstGeom prst="rect">
              <a:avLst/>
            </a:prstGeom>
            <a:solidFill>
              <a:schemeClr val="accent1">
                <a:lumMod val="20000"/>
                <a:lumOff val="80000"/>
              </a:schemeClr>
            </a:solidFill>
            <a:ln w="19050">
              <a:noFill/>
            </a:ln>
          </p:spPr>
          <p:txBody>
            <a:bodyPr vert="eaVert" wrap="square" rtlCol="0">
              <a:spAutoFit/>
            </a:bodyPr>
            <a:lstStyle/>
            <a:p>
              <a:pPr algn="ctr"/>
              <a:r>
                <a:rPr lang="en-US" sz="600" dirty="0">
                  <a:latin typeface="Exo demibold" panose="02000703000000000000" pitchFamily="2" charset="0"/>
                </a:rPr>
                <a:t>TECHNICAL</a:t>
              </a:r>
            </a:p>
            <a:p>
              <a:pPr algn="ctr"/>
              <a:r>
                <a:rPr lang="en-US" sz="600" dirty="0">
                  <a:latin typeface="Exo demibold" panose="02000703000000000000" pitchFamily="2" charset="0"/>
                </a:rPr>
                <a:t>LAYER</a:t>
              </a:r>
            </a:p>
          </p:txBody>
        </p:sp>
        <p:sp>
          <p:nvSpPr>
            <p:cNvPr id="48" name="TextBox 47">
              <a:extLst>
                <a:ext uri="{FF2B5EF4-FFF2-40B4-BE49-F238E27FC236}">
                  <a16:creationId xmlns:a16="http://schemas.microsoft.com/office/drawing/2014/main" id="{304894D2-C848-4085-8D7A-9422BF2DE1AD}"/>
                </a:ext>
              </a:extLst>
            </p:cNvPr>
            <p:cNvSpPr txBox="1"/>
            <p:nvPr/>
          </p:nvSpPr>
          <p:spPr>
            <a:xfrm flipV="1">
              <a:off x="38729" y="6207607"/>
              <a:ext cx="351699" cy="511052"/>
            </a:xfrm>
            <a:prstGeom prst="rect">
              <a:avLst/>
            </a:prstGeom>
            <a:solidFill>
              <a:schemeClr val="accent1">
                <a:lumMod val="20000"/>
                <a:lumOff val="80000"/>
              </a:schemeClr>
            </a:solidFill>
            <a:ln w="19050">
              <a:noFill/>
            </a:ln>
          </p:spPr>
          <p:txBody>
            <a:bodyPr vert="eaVert" wrap="square" rtlCol="0">
              <a:spAutoFit/>
            </a:bodyPr>
            <a:lstStyle/>
            <a:p>
              <a:pPr algn="ctr"/>
              <a:r>
                <a:rPr lang="en-US" sz="600" dirty="0">
                  <a:latin typeface="Exo demibold" panose="02000703000000000000" pitchFamily="2" charset="0"/>
                </a:rPr>
                <a:t>ADMIN</a:t>
              </a:r>
            </a:p>
            <a:p>
              <a:pPr algn="ctr"/>
              <a:r>
                <a:rPr lang="en-US" sz="600" dirty="0">
                  <a:latin typeface="Exo demibold" panose="02000703000000000000" pitchFamily="2" charset="0"/>
                </a:rPr>
                <a:t>LAYER</a:t>
              </a:r>
            </a:p>
          </p:txBody>
        </p:sp>
        <p:sp>
          <p:nvSpPr>
            <p:cNvPr id="49" name="Rectangle: Rounded Corners 48">
              <a:extLst>
                <a:ext uri="{FF2B5EF4-FFF2-40B4-BE49-F238E27FC236}">
                  <a16:creationId xmlns:a16="http://schemas.microsoft.com/office/drawing/2014/main" id="{76AA3D12-49B8-42B6-8C60-95FFFC16D1A4}"/>
                </a:ext>
              </a:extLst>
            </p:cNvPr>
            <p:cNvSpPr/>
            <p:nvPr/>
          </p:nvSpPr>
          <p:spPr>
            <a:xfrm>
              <a:off x="2700679" y="2581270"/>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Privileged Access Management</a:t>
              </a:r>
            </a:p>
          </p:txBody>
        </p:sp>
        <p:sp>
          <p:nvSpPr>
            <p:cNvPr id="50" name="Rectangle: Rounded Corners 49">
              <a:extLst>
                <a:ext uri="{FF2B5EF4-FFF2-40B4-BE49-F238E27FC236}">
                  <a16:creationId xmlns:a16="http://schemas.microsoft.com/office/drawing/2014/main" id="{52D78791-23CE-4895-ABF1-4FA7847611E6}"/>
                </a:ext>
              </a:extLst>
            </p:cNvPr>
            <p:cNvSpPr/>
            <p:nvPr/>
          </p:nvSpPr>
          <p:spPr>
            <a:xfrm>
              <a:off x="2708278" y="4212447"/>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IAM – Directory / Federated Svc</a:t>
              </a:r>
            </a:p>
          </p:txBody>
        </p:sp>
        <p:sp>
          <p:nvSpPr>
            <p:cNvPr id="51" name="Rectangle: Rounded Corners 50">
              <a:extLst>
                <a:ext uri="{FF2B5EF4-FFF2-40B4-BE49-F238E27FC236}">
                  <a16:creationId xmlns:a16="http://schemas.microsoft.com/office/drawing/2014/main" id="{DD4ACBE2-2951-4919-8881-44481F14F3D9}"/>
                </a:ext>
              </a:extLst>
            </p:cNvPr>
            <p:cNvSpPr/>
            <p:nvPr/>
          </p:nvSpPr>
          <p:spPr>
            <a:xfrm>
              <a:off x="4115507" y="2586667"/>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Privileged Access Management</a:t>
              </a:r>
            </a:p>
          </p:txBody>
        </p:sp>
        <p:sp>
          <p:nvSpPr>
            <p:cNvPr id="52" name="Rectangle: Rounded Corners 51">
              <a:extLst>
                <a:ext uri="{FF2B5EF4-FFF2-40B4-BE49-F238E27FC236}">
                  <a16:creationId xmlns:a16="http://schemas.microsoft.com/office/drawing/2014/main" id="{7D694CF6-D386-4379-8E5B-59F6396F1745}"/>
                </a:ext>
              </a:extLst>
            </p:cNvPr>
            <p:cNvSpPr/>
            <p:nvPr/>
          </p:nvSpPr>
          <p:spPr>
            <a:xfrm>
              <a:off x="5530335" y="2585235"/>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Privileged Access Management</a:t>
              </a:r>
            </a:p>
          </p:txBody>
        </p:sp>
        <p:sp>
          <p:nvSpPr>
            <p:cNvPr id="53" name="Rectangle: Rounded Corners 52">
              <a:extLst>
                <a:ext uri="{FF2B5EF4-FFF2-40B4-BE49-F238E27FC236}">
                  <a16:creationId xmlns:a16="http://schemas.microsoft.com/office/drawing/2014/main" id="{B741A0CC-2DD7-4465-B382-AD7CABF4C904}"/>
                </a:ext>
              </a:extLst>
            </p:cNvPr>
            <p:cNvSpPr/>
            <p:nvPr/>
          </p:nvSpPr>
          <p:spPr>
            <a:xfrm>
              <a:off x="2690110" y="2128254"/>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Data Loss Prevention</a:t>
              </a:r>
            </a:p>
          </p:txBody>
        </p:sp>
        <p:sp>
          <p:nvSpPr>
            <p:cNvPr id="54" name="Rectangle: Rounded Corners 53">
              <a:extLst>
                <a:ext uri="{FF2B5EF4-FFF2-40B4-BE49-F238E27FC236}">
                  <a16:creationId xmlns:a16="http://schemas.microsoft.com/office/drawing/2014/main" id="{6FCFB118-7CA4-46CD-9AE1-7979094E8136}"/>
                </a:ext>
              </a:extLst>
            </p:cNvPr>
            <p:cNvSpPr/>
            <p:nvPr/>
          </p:nvSpPr>
          <p:spPr>
            <a:xfrm>
              <a:off x="5529726" y="3210246"/>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Cloud Access Security Broker</a:t>
              </a:r>
            </a:p>
          </p:txBody>
        </p:sp>
        <p:sp>
          <p:nvSpPr>
            <p:cNvPr id="55" name="Rectangle: Rounded Corners 54">
              <a:extLst>
                <a:ext uri="{FF2B5EF4-FFF2-40B4-BE49-F238E27FC236}">
                  <a16:creationId xmlns:a16="http://schemas.microsoft.com/office/drawing/2014/main" id="{34FFF1A4-85CB-4D60-916E-218E9B31A09A}"/>
                </a:ext>
              </a:extLst>
            </p:cNvPr>
            <p:cNvSpPr/>
            <p:nvPr/>
          </p:nvSpPr>
          <p:spPr>
            <a:xfrm>
              <a:off x="2700679" y="1506437"/>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Log Collection / SIEM</a:t>
              </a:r>
            </a:p>
          </p:txBody>
        </p:sp>
        <p:sp>
          <p:nvSpPr>
            <p:cNvPr id="56" name="Rectangle: Rounded Corners 55">
              <a:extLst>
                <a:ext uri="{FF2B5EF4-FFF2-40B4-BE49-F238E27FC236}">
                  <a16:creationId xmlns:a16="http://schemas.microsoft.com/office/drawing/2014/main" id="{5040AD7E-33BB-47AF-B103-02D3CD2BF453}"/>
                </a:ext>
              </a:extLst>
            </p:cNvPr>
            <p:cNvSpPr/>
            <p:nvPr/>
          </p:nvSpPr>
          <p:spPr>
            <a:xfrm>
              <a:off x="2698620" y="4875681"/>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E-Mail Security Gateway</a:t>
              </a:r>
            </a:p>
          </p:txBody>
        </p:sp>
        <p:sp>
          <p:nvSpPr>
            <p:cNvPr id="57" name="Rectangle: Rounded Corners 56">
              <a:extLst>
                <a:ext uri="{FF2B5EF4-FFF2-40B4-BE49-F238E27FC236}">
                  <a16:creationId xmlns:a16="http://schemas.microsoft.com/office/drawing/2014/main" id="{CABB0EF1-4D34-45DE-BF8A-04DB6EE48F0E}"/>
                </a:ext>
              </a:extLst>
            </p:cNvPr>
            <p:cNvSpPr/>
            <p:nvPr/>
          </p:nvSpPr>
          <p:spPr>
            <a:xfrm>
              <a:off x="2690675" y="787973"/>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Vulnerability Management</a:t>
              </a:r>
            </a:p>
          </p:txBody>
        </p:sp>
        <p:sp>
          <p:nvSpPr>
            <p:cNvPr id="58" name="Rectangle: Rounded Corners 57">
              <a:extLst>
                <a:ext uri="{FF2B5EF4-FFF2-40B4-BE49-F238E27FC236}">
                  <a16:creationId xmlns:a16="http://schemas.microsoft.com/office/drawing/2014/main" id="{8B364C37-FC2F-4214-9D57-7A8ED6AB93FF}"/>
                </a:ext>
              </a:extLst>
            </p:cNvPr>
            <p:cNvSpPr/>
            <p:nvPr/>
          </p:nvSpPr>
          <p:spPr>
            <a:xfrm>
              <a:off x="2700679" y="3000835"/>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Unified Threat Management</a:t>
              </a:r>
            </a:p>
          </p:txBody>
        </p:sp>
        <p:sp>
          <p:nvSpPr>
            <p:cNvPr id="59" name="Rectangle: Rounded Corners 58">
              <a:extLst>
                <a:ext uri="{FF2B5EF4-FFF2-40B4-BE49-F238E27FC236}">
                  <a16:creationId xmlns:a16="http://schemas.microsoft.com/office/drawing/2014/main" id="{04345983-BBE2-477F-81A0-7AF928380041}"/>
                </a:ext>
              </a:extLst>
            </p:cNvPr>
            <p:cNvSpPr/>
            <p:nvPr/>
          </p:nvSpPr>
          <p:spPr>
            <a:xfrm>
              <a:off x="4107337" y="784799"/>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Vulnerability Management</a:t>
              </a:r>
            </a:p>
          </p:txBody>
        </p:sp>
        <p:sp>
          <p:nvSpPr>
            <p:cNvPr id="60" name="Rectangle: Rounded Corners 59">
              <a:extLst>
                <a:ext uri="{FF2B5EF4-FFF2-40B4-BE49-F238E27FC236}">
                  <a16:creationId xmlns:a16="http://schemas.microsoft.com/office/drawing/2014/main" id="{35976205-DCD1-4EA4-9F44-4562A3250A4E}"/>
                </a:ext>
              </a:extLst>
            </p:cNvPr>
            <p:cNvSpPr/>
            <p:nvPr/>
          </p:nvSpPr>
          <p:spPr>
            <a:xfrm>
              <a:off x="5524000" y="787469"/>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Vulnerability Scanning</a:t>
              </a:r>
            </a:p>
          </p:txBody>
        </p:sp>
        <p:sp>
          <p:nvSpPr>
            <p:cNvPr id="61" name="Rectangle: Rounded Corners 60">
              <a:extLst>
                <a:ext uri="{FF2B5EF4-FFF2-40B4-BE49-F238E27FC236}">
                  <a16:creationId xmlns:a16="http://schemas.microsoft.com/office/drawing/2014/main" id="{BF2EE148-0A69-45E7-BD14-04DDABC45073}"/>
                </a:ext>
              </a:extLst>
            </p:cNvPr>
            <p:cNvSpPr/>
            <p:nvPr/>
          </p:nvSpPr>
          <p:spPr>
            <a:xfrm>
              <a:off x="6940663" y="786169"/>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Vulnerability Scanning</a:t>
              </a:r>
            </a:p>
          </p:txBody>
        </p:sp>
        <p:sp>
          <p:nvSpPr>
            <p:cNvPr id="62" name="Rectangle: Rounded Corners 61">
              <a:extLst>
                <a:ext uri="{FF2B5EF4-FFF2-40B4-BE49-F238E27FC236}">
                  <a16:creationId xmlns:a16="http://schemas.microsoft.com/office/drawing/2014/main" id="{15A3C076-431F-4F19-9F81-B095FD9F9060}"/>
                </a:ext>
              </a:extLst>
            </p:cNvPr>
            <p:cNvSpPr/>
            <p:nvPr/>
          </p:nvSpPr>
          <p:spPr>
            <a:xfrm>
              <a:off x="2700679" y="4676255"/>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Patch Management</a:t>
              </a:r>
            </a:p>
          </p:txBody>
        </p:sp>
        <p:sp>
          <p:nvSpPr>
            <p:cNvPr id="63" name="Rectangle: Rounded Corners 62">
              <a:extLst>
                <a:ext uri="{FF2B5EF4-FFF2-40B4-BE49-F238E27FC236}">
                  <a16:creationId xmlns:a16="http://schemas.microsoft.com/office/drawing/2014/main" id="{D4DD307C-0EFB-412B-AE42-E3FE9A327CFD}"/>
                </a:ext>
              </a:extLst>
            </p:cNvPr>
            <p:cNvSpPr/>
            <p:nvPr/>
          </p:nvSpPr>
          <p:spPr>
            <a:xfrm>
              <a:off x="4115419" y="4674752"/>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Patch Management</a:t>
              </a:r>
            </a:p>
          </p:txBody>
        </p:sp>
        <p:sp>
          <p:nvSpPr>
            <p:cNvPr id="64" name="Rectangle: Rounded Corners 63">
              <a:extLst>
                <a:ext uri="{FF2B5EF4-FFF2-40B4-BE49-F238E27FC236}">
                  <a16:creationId xmlns:a16="http://schemas.microsoft.com/office/drawing/2014/main" id="{FC649124-B355-43BB-B7A7-19E6898C8911}"/>
                </a:ext>
              </a:extLst>
            </p:cNvPr>
            <p:cNvSpPr/>
            <p:nvPr/>
          </p:nvSpPr>
          <p:spPr>
            <a:xfrm>
              <a:off x="2700312" y="5034956"/>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Network Firewall</a:t>
              </a:r>
            </a:p>
          </p:txBody>
        </p:sp>
        <p:sp>
          <p:nvSpPr>
            <p:cNvPr id="65" name="Rectangle: Rounded Corners 64">
              <a:extLst>
                <a:ext uri="{FF2B5EF4-FFF2-40B4-BE49-F238E27FC236}">
                  <a16:creationId xmlns:a16="http://schemas.microsoft.com/office/drawing/2014/main" id="{914FC409-6615-408D-AB93-D5765F173445}"/>
                </a:ext>
              </a:extLst>
            </p:cNvPr>
            <p:cNvSpPr/>
            <p:nvPr/>
          </p:nvSpPr>
          <p:spPr>
            <a:xfrm>
              <a:off x="5529750" y="990088"/>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Application Code Review</a:t>
              </a:r>
            </a:p>
          </p:txBody>
        </p:sp>
        <p:sp>
          <p:nvSpPr>
            <p:cNvPr id="66" name="Rectangle: Rounded Corners 65">
              <a:extLst>
                <a:ext uri="{FF2B5EF4-FFF2-40B4-BE49-F238E27FC236}">
                  <a16:creationId xmlns:a16="http://schemas.microsoft.com/office/drawing/2014/main" id="{75D2E3A7-3B1B-4082-B448-4C3111165026}"/>
                </a:ext>
              </a:extLst>
            </p:cNvPr>
            <p:cNvSpPr/>
            <p:nvPr/>
          </p:nvSpPr>
          <p:spPr>
            <a:xfrm>
              <a:off x="4117284" y="6081563"/>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IAM – Single Sign-On</a:t>
              </a:r>
            </a:p>
          </p:txBody>
        </p:sp>
        <p:sp>
          <p:nvSpPr>
            <p:cNvPr id="67" name="Rectangle: Rounded Corners 66">
              <a:extLst>
                <a:ext uri="{FF2B5EF4-FFF2-40B4-BE49-F238E27FC236}">
                  <a16:creationId xmlns:a16="http://schemas.microsoft.com/office/drawing/2014/main" id="{ED4ACE31-8F98-42AE-9A06-1E079DFC833E}"/>
                </a:ext>
              </a:extLst>
            </p:cNvPr>
            <p:cNvSpPr/>
            <p:nvPr/>
          </p:nvSpPr>
          <p:spPr>
            <a:xfrm>
              <a:off x="2702248" y="6080947"/>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IAM – Single Sign-On</a:t>
              </a:r>
            </a:p>
          </p:txBody>
        </p:sp>
        <p:sp>
          <p:nvSpPr>
            <p:cNvPr id="68" name="Rectangle: Rounded Corners 67">
              <a:extLst>
                <a:ext uri="{FF2B5EF4-FFF2-40B4-BE49-F238E27FC236}">
                  <a16:creationId xmlns:a16="http://schemas.microsoft.com/office/drawing/2014/main" id="{5B7B32E1-BF25-41C4-AECB-91E494BDF34D}"/>
                </a:ext>
              </a:extLst>
            </p:cNvPr>
            <p:cNvSpPr/>
            <p:nvPr/>
          </p:nvSpPr>
          <p:spPr>
            <a:xfrm>
              <a:off x="5534128" y="6083405"/>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IAM – Single Sign-On</a:t>
              </a:r>
            </a:p>
          </p:txBody>
        </p:sp>
        <p:sp>
          <p:nvSpPr>
            <p:cNvPr id="69" name="Rectangle: Rounded Corners 68">
              <a:extLst>
                <a:ext uri="{FF2B5EF4-FFF2-40B4-BE49-F238E27FC236}">
                  <a16:creationId xmlns:a16="http://schemas.microsoft.com/office/drawing/2014/main" id="{8FDEC24A-2D33-40D7-9976-05C6DA2C19CB}"/>
                </a:ext>
              </a:extLst>
            </p:cNvPr>
            <p:cNvSpPr/>
            <p:nvPr/>
          </p:nvSpPr>
          <p:spPr>
            <a:xfrm>
              <a:off x="2699491" y="2343093"/>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Security Virtualization</a:t>
              </a:r>
            </a:p>
          </p:txBody>
        </p:sp>
        <p:sp>
          <p:nvSpPr>
            <p:cNvPr id="70" name="Rectangle 69">
              <a:extLst>
                <a:ext uri="{FF2B5EF4-FFF2-40B4-BE49-F238E27FC236}">
                  <a16:creationId xmlns:a16="http://schemas.microsoft.com/office/drawing/2014/main" id="{CF50EFD5-46FD-4989-8E19-02643FBC2A6C}"/>
                </a:ext>
              </a:extLst>
            </p:cNvPr>
            <p:cNvSpPr/>
            <p:nvPr/>
          </p:nvSpPr>
          <p:spPr>
            <a:xfrm>
              <a:off x="384270" y="6580940"/>
              <a:ext cx="7887212" cy="144896"/>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700" dirty="0">
                  <a:latin typeface="Roboto Condensed Light" panose="02000000000000000000" pitchFamily="2" charset="0"/>
                  <a:ea typeface="Roboto Condensed Light" panose="02000000000000000000" pitchFamily="2" charset="0"/>
                  <a:cs typeface="Arial"/>
                </a:rPr>
                <a:t>Governance / Risk / Compliance, Data Governance, Legal, HR Security, Audit, Risk Management </a:t>
              </a:r>
            </a:p>
          </p:txBody>
        </p:sp>
        <p:sp>
          <p:nvSpPr>
            <p:cNvPr id="71" name="Rectangle: Rounded Corners 70">
              <a:extLst>
                <a:ext uri="{FF2B5EF4-FFF2-40B4-BE49-F238E27FC236}">
                  <a16:creationId xmlns:a16="http://schemas.microsoft.com/office/drawing/2014/main" id="{C9E67F6F-1C52-4F66-8A17-D8689C5B36A8}"/>
                </a:ext>
              </a:extLst>
            </p:cNvPr>
            <p:cNvSpPr/>
            <p:nvPr/>
          </p:nvSpPr>
          <p:spPr>
            <a:xfrm>
              <a:off x="2708278" y="5559910"/>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Enterprise Mobile Management</a:t>
              </a:r>
            </a:p>
          </p:txBody>
        </p:sp>
        <p:sp>
          <p:nvSpPr>
            <p:cNvPr id="72" name="Rectangle: Rounded Corners 71">
              <a:extLst>
                <a:ext uri="{FF2B5EF4-FFF2-40B4-BE49-F238E27FC236}">
                  <a16:creationId xmlns:a16="http://schemas.microsoft.com/office/drawing/2014/main" id="{063F7C6C-CF49-4A4B-8592-13ABD2438798}"/>
                </a:ext>
              </a:extLst>
            </p:cNvPr>
            <p:cNvSpPr/>
            <p:nvPr/>
          </p:nvSpPr>
          <p:spPr>
            <a:xfrm>
              <a:off x="4110536" y="5556310"/>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Enterprise Mobile Management</a:t>
              </a:r>
            </a:p>
          </p:txBody>
        </p:sp>
        <p:sp>
          <p:nvSpPr>
            <p:cNvPr id="73" name="Rectangle: Rounded Corners 72">
              <a:extLst>
                <a:ext uri="{FF2B5EF4-FFF2-40B4-BE49-F238E27FC236}">
                  <a16:creationId xmlns:a16="http://schemas.microsoft.com/office/drawing/2014/main" id="{701C70F2-76A0-4C03-A591-5569A0E85AC3}"/>
                </a:ext>
              </a:extLst>
            </p:cNvPr>
            <p:cNvSpPr/>
            <p:nvPr/>
          </p:nvSpPr>
          <p:spPr>
            <a:xfrm>
              <a:off x="1261200" y="5564196"/>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Enterprise Mobile Management</a:t>
              </a:r>
            </a:p>
          </p:txBody>
        </p:sp>
        <p:sp>
          <p:nvSpPr>
            <p:cNvPr id="74" name="Rectangle: Rounded Corners 73">
              <a:extLst>
                <a:ext uri="{FF2B5EF4-FFF2-40B4-BE49-F238E27FC236}">
                  <a16:creationId xmlns:a16="http://schemas.microsoft.com/office/drawing/2014/main" id="{16D20537-C23C-4F20-9AB0-62680937EC81}"/>
                </a:ext>
              </a:extLst>
            </p:cNvPr>
            <p:cNvSpPr/>
            <p:nvPr/>
          </p:nvSpPr>
          <p:spPr>
            <a:xfrm>
              <a:off x="4104287" y="4211563"/>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IAM – Directory / Federated Svc</a:t>
              </a:r>
            </a:p>
          </p:txBody>
        </p:sp>
        <p:sp>
          <p:nvSpPr>
            <p:cNvPr id="75" name="Rectangle: Rounded Corners 74">
              <a:extLst>
                <a:ext uri="{FF2B5EF4-FFF2-40B4-BE49-F238E27FC236}">
                  <a16:creationId xmlns:a16="http://schemas.microsoft.com/office/drawing/2014/main" id="{F06A697E-F0D5-45BA-89DC-21DDDA02E954}"/>
                </a:ext>
              </a:extLst>
            </p:cNvPr>
            <p:cNvSpPr/>
            <p:nvPr/>
          </p:nvSpPr>
          <p:spPr>
            <a:xfrm>
              <a:off x="5529726" y="5550193"/>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Enterprise Mobile Management</a:t>
              </a:r>
            </a:p>
          </p:txBody>
        </p:sp>
        <p:sp>
          <p:nvSpPr>
            <p:cNvPr id="76" name="Rectangle: Rounded Corners 75">
              <a:extLst>
                <a:ext uri="{FF2B5EF4-FFF2-40B4-BE49-F238E27FC236}">
                  <a16:creationId xmlns:a16="http://schemas.microsoft.com/office/drawing/2014/main" id="{37CFDEDD-49A1-4EC4-B6F9-EFD6AB062C5E}"/>
                </a:ext>
              </a:extLst>
            </p:cNvPr>
            <p:cNvSpPr/>
            <p:nvPr/>
          </p:nvSpPr>
          <p:spPr>
            <a:xfrm>
              <a:off x="6945164" y="5560351"/>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solidFill>
                    <a:schemeClr val="tx1"/>
                  </a:solidFill>
                  <a:latin typeface="Roboto Condensed Light" panose="02000000000000000000" pitchFamily="2" charset="0"/>
                  <a:ea typeface="Roboto Condensed Light" panose="02000000000000000000" pitchFamily="2" charset="0"/>
                </a:rPr>
                <a:t>Enterprise Mobile Management – API</a:t>
              </a:r>
            </a:p>
          </p:txBody>
        </p:sp>
        <p:sp>
          <p:nvSpPr>
            <p:cNvPr id="77" name="Rectangle: Rounded Corners 76">
              <a:extLst>
                <a:ext uri="{FF2B5EF4-FFF2-40B4-BE49-F238E27FC236}">
                  <a16:creationId xmlns:a16="http://schemas.microsoft.com/office/drawing/2014/main" id="{69B6475F-6F1B-4303-8BEC-55C690CAF17E}"/>
                </a:ext>
              </a:extLst>
            </p:cNvPr>
            <p:cNvSpPr/>
            <p:nvPr/>
          </p:nvSpPr>
          <p:spPr>
            <a:xfrm>
              <a:off x="1261200" y="5725615"/>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Endpoint Protection</a:t>
              </a:r>
            </a:p>
          </p:txBody>
        </p:sp>
        <p:sp>
          <p:nvSpPr>
            <p:cNvPr id="78" name="Rectangle: Rounded Corners 77">
              <a:extLst>
                <a:ext uri="{FF2B5EF4-FFF2-40B4-BE49-F238E27FC236}">
                  <a16:creationId xmlns:a16="http://schemas.microsoft.com/office/drawing/2014/main" id="{AF632AEF-70C8-45DF-AD01-6FDD18093618}"/>
                </a:ext>
              </a:extLst>
            </p:cNvPr>
            <p:cNvSpPr/>
            <p:nvPr/>
          </p:nvSpPr>
          <p:spPr>
            <a:xfrm>
              <a:off x="2708278" y="5716979"/>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Endpoint Protection</a:t>
              </a:r>
            </a:p>
          </p:txBody>
        </p:sp>
        <p:sp>
          <p:nvSpPr>
            <p:cNvPr id="79" name="Rectangle: Rounded Corners 78">
              <a:extLst>
                <a:ext uri="{FF2B5EF4-FFF2-40B4-BE49-F238E27FC236}">
                  <a16:creationId xmlns:a16="http://schemas.microsoft.com/office/drawing/2014/main" id="{8E7E4905-0368-43AD-845A-D33EACBC58D0}"/>
                </a:ext>
              </a:extLst>
            </p:cNvPr>
            <p:cNvSpPr/>
            <p:nvPr/>
          </p:nvSpPr>
          <p:spPr>
            <a:xfrm>
              <a:off x="4117284" y="5711021"/>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Endpoint Protection</a:t>
              </a:r>
            </a:p>
          </p:txBody>
        </p:sp>
        <p:sp>
          <p:nvSpPr>
            <p:cNvPr id="80" name="Rectangle: Rounded Corners 79">
              <a:extLst>
                <a:ext uri="{FF2B5EF4-FFF2-40B4-BE49-F238E27FC236}">
                  <a16:creationId xmlns:a16="http://schemas.microsoft.com/office/drawing/2014/main" id="{4184FDD3-A1EF-41B1-8CAB-87AC201D4476}"/>
                </a:ext>
              </a:extLst>
            </p:cNvPr>
            <p:cNvSpPr/>
            <p:nvPr/>
          </p:nvSpPr>
          <p:spPr>
            <a:xfrm>
              <a:off x="5533011" y="5711021"/>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Endpoint Protection</a:t>
              </a:r>
            </a:p>
          </p:txBody>
        </p:sp>
        <p:sp>
          <p:nvSpPr>
            <p:cNvPr id="81" name="Rectangle 80">
              <a:extLst>
                <a:ext uri="{FF2B5EF4-FFF2-40B4-BE49-F238E27FC236}">
                  <a16:creationId xmlns:a16="http://schemas.microsoft.com/office/drawing/2014/main" id="{EEA34A40-6034-4921-8A2C-403884D970AC}"/>
                </a:ext>
              </a:extLst>
            </p:cNvPr>
            <p:cNvSpPr/>
            <p:nvPr/>
          </p:nvSpPr>
          <p:spPr>
            <a:xfrm>
              <a:off x="384272" y="6234474"/>
              <a:ext cx="7887212" cy="157180"/>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latin typeface="Roboto Condensed Light" panose="02000000000000000000" pitchFamily="2" charset="0"/>
                  <a:ea typeface="Roboto Condensed Light" panose="02000000000000000000" pitchFamily="2" charset="0"/>
                  <a:cs typeface="Arial" panose="020B0604020202020204" pitchFamily="34" charset="0"/>
                </a:rPr>
                <a:t>Asset Management / Change Management / Configuration Management/Service Desk/Software Development Life Cycle</a:t>
              </a:r>
            </a:p>
          </p:txBody>
        </p:sp>
        <p:sp>
          <p:nvSpPr>
            <p:cNvPr id="82" name="Rectangle: Rounded Corners 81">
              <a:extLst>
                <a:ext uri="{FF2B5EF4-FFF2-40B4-BE49-F238E27FC236}">
                  <a16:creationId xmlns:a16="http://schemas.microsoft.com/office/drawing/2014/main" id="{09A93439-512F-4536-AB6E-53A3D94C2B8A}"/>
                </a:ext>
              </a:extLst>
            </p:cNvPr>
            <p:cNvSpPr/>
            <p:nvPr/>
          </p:nvSpPr>
          <p:spPr>
            <a:xfrm>
              <a:off x="2698620" y="5205246"/>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Web Application Firewall</a:t>
              </a:r>
            </a:p>
          </p:txBody>
        </p:sp>
        <p:sp>
          <p:nvSpPr>
            <p:cNvPr id="83" name="Rectangle: Rounded Corners 82">
              <a:extLst>
                <a:ext uri="{FF2B5EF4-FFF2-40B4-BE49-F238E27FC236}">
                  <a16:creationId xmlns:a16="http://schemas.microsoft.com/office/drawing/2014/main" id="{3C189303-C32A-4D8A-A557-63376C63B773}"/>
                </a:ext>
              </a:extLst>
            </p:cNvPr>
            <p:cNvSpPr/>
            <p:nvPr/>
          </p:nvSpPr>
          <p:spPr>
            <a:xfrm>
              <a:off x="4115284" y="5203674"/>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Web Application Firewall</a:t>
              </a:r>
            </a:p>
          </p:txBody>
        </p:sp>
        <p:sp>
          <p:nvSpPr>
            <p:cNvPr id="84" name="Rectangle: Rounded Corners 83">
              <a:extLst>
                <a:ext uri="{FF2B5EF4-FFF2-40B4-BE49-F238E27FC236}">
                  <a16:creationId xmlns:a16="http://schemas.microsoft.com/office/drawing/2014/main" id="{8BF66622-D9AD-4986-8A37-7B1D96441B53}"/>
                </a:ext>
              </a:extLst>
            </p:cNvPr>
            <p:cNvSpPr/>
            <p:nvPr/>
          </p:nvSpPr>
          <p:spPr>
            <a:xfrm>
              <a:off x="5531606" y="5199723"/>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Web Application Firewall</a:t>
              </a:r>
            </a:p>
          </p:txBody>
        </p:sp>
        <p:sp>
          <p:nvSpPr>
            <p:cNvPr id="85" name="Rectangle: Rounded Corners 84">
              <a:extLst>
                <a:ext uri="{FF2B5EF4-FFF2-40B4-BE49-F238E27FC236}">
                  <a16:creationId xmlns:a16="http://schemas.microsoft.com/office/drawing/2014/main" id="{896EDEB8-C3C2-47B9-8EC6-F14111339A80}"/>
                </a:ext>
              </a:extLst>
            </p:cNvPr>
            <p:cNvSpPr/>
            <p:nvPr/>
          </p:nvSpPr>
          <p:spPr>
            <a:xfrm>
              <a:off x="4112654" y="3692615"/>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Application Segmentation</a:t>
              </a:r>
            </a:p>
          </p:txBody>
        </p:sp>
        <p:sp>
          <p:nvSpPr>
            <p:cNvPr id="86" name="Rectangle: Rounded Corners 85">
              <a:extLst>
                <a:ext uri="{FF2B5EF4-FFF2-40B4-BE49-F238E27FC236}">
                  <a16:creationId xmlns:a16="http://schemas.microsoft.com/office/drawing/2014/main" id="{54DF201D-79B8-42EB-AF71-5EDC7368EAF4}"/>
                </a:ext>
              </a:extLst>
            </p:cNvPr>
            <p:cNvSpPr/>
            <p:nvPr/>
          </p:nvSpPr>
          <p:spPr>
            <a:xfrm>
              <a:off x="5524909" y="3689472"/>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Application Segmentation</a:t>
              </a:r>
            </a:p>
          </p:txBody>
        </p:sp>
        <p:sp>
          <p:nvSpPr>
            <p:cNvPr id="87" name="Rectangle: Rounded Corners 86">
              <a:extLst>
                <a:ext uri="{FF2B5EF4-FFF2-40B4-BE49-F238E27FC236}">
                  <a16:creationId xmlns:a16="http://schemas.microsoft.com/office/drawing/2014/main" id="{25626E3A-EF87-4AB2-8D12-099009FC0B14}"/>
                </a:ext>
              </a:extLst>
            </p:cNvPr>
            <p:cNvSpPr/>
            <p:nvPr/>
          </p:nvSpPr>
          <p:spPr>
            <a:xfrm>
              <a:off x="4111777" y="4875538"/>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E-Mail Security Gateway</a:t>
              </a:r>
            </a:p>
          </p:txBody>
        </p:sp>
        <p:sp>
          <p:nvSpPr>
            <p:cNvPr id="88" name="Rectangle: Rounded Corners 87">
              <a:extLst>
                <a:ext uri="{FF2B5EF4-FFF2-40B4-BE49-F238E27FC236}">
                  <a16:creationId xmlns:a16="http://schemas.microsoft.com/office/drawing/2014/main" id="{5A73B8A9-BF08-4BA1-99FB-FB6ADB3348ED}"/>
                </a:ext>
              </a:extLst>
            </p:cNvPr>
            <p:cNvSpPr/>
            <p:nvPr/>
          </p:nvSpPr>
          <p:spPr>
            <a:xfrm>
              <a:off x="5536189" y="4869926"/>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E-Mail Security Gateway</a:t>
              </a:r>
            </a:p>
          </p:txBody>
        </p:sp>
        <p:sp>
          <p:nvSpPr>
            <p:cNvPr id="89" name="Rectangle: Rounded Corners 88">
              <a:extLst>
                <a:ext uri="{FF2B5EF4-FFF2-40B4-BE49-F238E27FC236}">
                  <a16:creationId xmlns:a16="http://schemas.microsoft.com/office/drawing/2014/main" id="{760D5008-7971-493F-947A-CD346291F072}"/>
                </a:ext>
              </a:extLst>
            </p:cNvPr>
            <p:cNvSpPr/>
            <p:nvPr/>
          </p:nvSpPr>
          <p:spPr>
            <a:xfrm>
              <a:off x="5529726" y="3376349"/>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IPS / IDS / IDPS</a:t>
              </a:r>
            </a:p>
          </p:txBody>
        </p:sp>
        <p:sp>
          <p:nvSpPr>
            <p:cNvPr id="90" name="Rectangle: Rounded Corners 89">
              <a:extLst>
                <a:ext uri="{FF2B5EF4-FFF2-40B4-BE49-F238E27FC236}">
                  <a16:creationId xmlns:a16="http://schemas.microsoft.com/office/drawing/2014/main" id="{3BCAC4CC-5A09-48DE-B562-D5D17A91CF33}"/>
                </a:ext>
              </a:extLst>
            </p:cNvPr>
            <p:cNvSpPr/>
            <p:nvPr/>
          </p:nvSpPr>
          <p:spPr>
            <a:xfrm>
              <a:off x="4110697" y="2997965"/>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Unified Threat Management</a:t>
              </a:r>
            </a:p>
          </p:txBody>
        </p:sp>
        <p:sp>
          <p:nvSpPr>
            <p:cNvPr id="91" name="Rectangle: Rounded Corners 90">
              <a:extLst>
                <a:ext uri="{FF2B5EF4-FFF2-40B4-BE49-F238E27FC236}">
                  <a16:creationId xmlns:a16="http://schemas.microsoft.com/office/drawing/2014/main" id="{B73206A1-514C-4B01-9409-B555E6B3A85F}"/>
                </a:ext>
              </a:extLst>
            </p:cNvPr>
            <p:cNvSpPr/>
            <p:nvPr/>
          </p:nvSpPr>
          <p:spPr>
            <a:xfrm>
              <a:off x="5520716" y="2991323"/>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Unified Threat Management</a:t>
              </a:r>
            </a:p>
          </p:txBody>
        </p:sp>
        <p:sp>
          <p:nvSpPr>
            <p:cNvPr id="92" name="Rectangle: Rounded Corners 91">
              <a:extLst>
                <a:ext uri="{FF2B5EF4-FFF2-40B4-BE49-F238E27FC236}">
                  <a16:creationId xmlns:a16="http://schemas.microsoft.com/office/drawing/2014/main" id="{205432FB-79D2-4318-8E2A-ED149D24AFF0}"/>
                </a:ext>
              </a:extLst>
            </p:cNvPr>
            <p:cNvSpPr/>
            <p:nvPr/>
          </p:nvSpPr>
          <p:spPr>
            <a:xfrm>
              <a:off x="5538045" y="3937285"/>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Endpoint Detection Response</a:t>
              </a:r>
            </a:p>
          </p:txBody>
        </p:sp>
        <p:sp>
          <p:nvSpPr>
            <p:cNvPr id="93" name="Rectangle: Rounded Corners 92">
              <a:extLst>
                <a:ext uri="{FF2B5EF4-FFF2-40B4-BE49-F238E27FC236}">
                  <a16:creationId xmlns:a16="http://schemas.microsoft.com/office/drawing/2014/main" id="{00DE330E-320E-48CE-B785-866807C87C3B}"/>
                </a:ext>
              </a:extLst>
            </p:cNvPr>
            <p:cNvSpPr/>
            <p:nvPr/>
          </p:nvSpPr>
          <p:spPr>
            <a:xfrm>
              <a:off x="2698620" y="3519488"/>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Access Control List</a:t>
              </a:r>
            </a:p>
          </p:txBody>
        </p:sp>
        <p:sp>
          <p:nvSpPr>
            <p:cNvPr id="94" name="Rectangle: Rounded Corners 93">
              <a:extLst>
                <a:ext uri="{FF2B5EF4-FFF2-40B4-BE49-F238E27FC236}">
                  <a16:creationId xmlns:a16="http://schemas.microsoft.com/office/drawing/2014/main" id="{4A5D5000-CAA0-469F-8820-C4540C5751F6}"/>
                </a:ext>
              </a:extLst>
            </p:cNvPr>
            <p:cNvSpPr/>
            <p:nvPr/>
          </p:nvSpPr>
          <p:spPr>
            <a:xfrm>
              <a:off x="4115215" y="986560"/>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Application Code Review</a:t>
              </a:r>
            </a:p>
          </p:txBody>
        </p:sp>
        <p:sp>
          <p:nvSpPr>
            <p:cNvPr id="95" name="Rectangle: Rounded Corners 94">
              <a:extLst>
                <a:ext uri="{FF2B5EF4-FFF2-40B4-BE49-F238E27FC236}">
                  <a16:creationId xmlns:a16="http://schemas.microsoft.com/office/drawing/2014/main" id="{8D5E50A9-DF3D-4412-B171-0579D65582AA}"/>
                </a:ext>
              </a:extLst>
            </p:cNvPr>
            <p:cNvSpPr/>
            <p:nvPr/>
          </p:nvSpPr>
          <p:spPr>
            <a:xfrm>
              <a:off x="2700679" y="993696"/>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Application Code Review</a:t>
              </a:r>
            </a:p>
          </p:txBody>
        </p:sp>
        <p:sp>
          <p:nvSpPr>
            <p:cNvPr id="96" name="Rectangle: Rounded Corners 95">
              <a:extLst>
                <a:ext uri="{FF2B5EF4-FFF2-40B4-BE49-F238E27FC236}">
                  <a16:creationId xmlns:a16="http://schemas.microsoft.com/office/drawing/2014/main" id="{A9F02407-388A-4166-94E4-859BC0CEC17D}"/>
                </a:ext>
              </a:extLst>
            </p:cNvPr>
            <p:cNvSpPr/>
            <p:nvPr/>
          </p:nvSpPr>
          <p:spPr>
            <a:xfrm>
              <a:off x="1274013" y="787823"/>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Vulnerability Scanning</a:t>
              </a:r>
            </a:p>
          </p:txBody>
        </p:sp>
        <p:sp>
          <p:nvSpPr>
            <p:cNvPr id="97" name="Rectangle: Rounded Corners 96">
              <a:extLst>
                <a:ext uri="{FF2B5EF4-FFF2-40B4-BE49-F238E27FC236}">
                  <a16:creationId xmlns:a16="http://schemas.microsoft.com/office/drawing/2014/main" id="{E3CA44D0-469E-46FC-9CE1-2215048A54CE}"/>
                </a:ext>
              </a:extLst>
            </p:cNvPr>
            <p:cNvSpPr/>
            <p:nvPr/>
          </p:nvSpPr>
          <p:spPr>
            <a:xfrm>
              <a:off x="4120204" y="1507976"/>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Log Collection / SIEM</a:t>
              </a:r>
            </a:p>
          </p:txBody>
        </p:sp>
        <p:sp>
          <p:nvSpPr>
            <p:cNvPr id="98" name="Rectangle: Rounded Corners 97">
              <a:extLst>
                <a:ext uri="{FF2B5EF4-FFF2-40B4-BE49-F238E27FC236}">
                  <a16:creationId xmlns:a16="http://schemas.microsoft.com/office/drawing/2014/main" id="{6A1EC861-B5AF-454E-82E3-ACFE2EC6F0C8}"/>
                </a:ext>
              </a:extLst>
            </p:cNvPr>
            <p:cNvSpPr/>
            <p:nvPr/>
          </p:nvSpPr>
          <p:spPr>
            <a:xfrm>
              <a:off x="5539730" y="1503928"/>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Log Collection / SIEM</a:t>
              </a:r>
            </a:p>
          </p:txBody>
        </p:sp>
        <p:sp>
          <p:nvSpPr>
            <p:cNvPr id="99" name="Rectangle: Rounded Corners 98">
              <a:extLst>
                <a:ext uri="{FF2B5EF4-FFF2-40B4-BE49-F238E27FC236}">
                  <a16:creationId xmlns:a16="http://schemas.microsoft.com/office/drawing/2014/main" id="{707C780A-E25B-48EE-86E2-9DD389B2A1AA}"/>
                </a:ext>
              </a:extLst>
            </p:cNvPr>
            <p:cNvSpPr/>
            <p:nvPr/>
          </p:nvSpPr>
          <p:spPr>
            <a:xfrm>
              <a:off x="6959257" y="1505535"/>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Log Collection / SIEM – API</a:t>
              </a:r>
            </a:p>
          </p:txBody>
        </p:sp>
        <p:sp>
          <p:nvSpPr>
            <p:cNvPr id="100" name="Rectangle: Rounded Corners 99">
              <a:extLst>
                <a:ext uri="{FF2B5EF4-FFF2-40B4-BE49-F238E27FC236}">
                  <a16:creationId xmlns:a16="http://schemas.microsoft.com/office/drawing/2014/main" id="{90CBCDF8-ECF8-4D6A-AAFE-740533B14562}"/>
                </a:ext>
              </a:extLst>
            </p:cNvPr>
            <p:cNvSpPr/>
            <p:nvPr/>
          </p:nvSpPr>
          <p:spPr>
            <a:xfrm>
              <a:off x="4121006" y="1346359"/>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SOAR</a:t>
              </a:r>
            </a:p>
          </p:txBody>
        </p:sp>
        <p:sp>
          <p:nvSpPr>
            <p:cNvPr id="101" name="Rectangle: Rounded Corners 100">
              <a:extLst>
                <a:ext uri="{FF2B5EF4-FFF2-40B4-BE49-F238E27FC236}">
                  <a16:creationId xmlns:a16="http://schemas.microsoft.com/office/drawing/2014/main" id="{F7782C36-68CB-4D7E-98CA-2A81897654D0}"/>
                </a:ext>
              </a:extLst>
            </p:cNvPr>
            <p:cNvSpPr/>
            <p:nvPr/>
          </p:nvSpPr>
          <p:spPr>
            <a:xfrm>
              <a:off x="5541334" y="1343169"/>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SOAR</a:t>
              </a:r>
            </a:p>
          </p:txBody>
        </p:sp>
        <p:sp>
          <p:nvSpPr>
            <p:cNvPr id="102" name="Rectangle: Rounded Corners 101">
              <a:extLst>
                <a:ext uri="{FF2B5EF4-FFF2-40B4-BE49-F238E27FC236}">
                  <a16:creationId xmlns:a16="http://schemas.microsoft.com/office/drawing/2014/main" id="{F1A2D22A-B8F6-461A-A6C9-A03DDFB856EE}"/>
                </a:ext>
              </a:extLst>
            </p:cNvPr>
            <p:cNvSpPr/>
            <p:nvPr/>
          </p:nvSpPr>
          <p:spPr>
            <a:xfrm>
              <a:off x="4115202" y="1801842"/>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Secure Application Service Edge</a:t>
              </a:r>
            </a:p>
          </p:txBody>
        </p:sp>
        <p:sp>
          <p:nvSpPr>
            <p:cNvPr id="103" name="Rectangle: Rounded Corners 102">
              <a:extLst>
                <a:ext uri="{FF2B5EF4-FFF2-40B4-BE49-F238E27FC236}">
                  <a16:creationId xmlns:a16="http://schemas.microsoft.com/office/drawing/2014/main" id="{EA166DF8-104F-47B3-B1D7-FCB5F669014B}"/>
                </a:ext>
              </a:extLst>
            </p:cNvPr>
            <p:cNvSpPr/>
            <p:nvPr/>
          </p:nvSpPr>
          <p:spPr>
            <a:xfrm>
              <a:off x="5529726" y="1804069"/>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Secure Application Service Edge</a:t>
              </a:r>
            </a:p>
          </p:txBody>
        </p:sp>
        <p:sp>
          <p:nvSpPr>
            <p:cNvPr id="104" name="Rectangle: Rounded Corners 103">
              <a:extLst>
                <a:ext uri="{FF2B5EF4-FFF2-40B4-BE49-F238E27FC236}">
                  <a16:creationId xmlns:a16="http://schemas.microsoft.com/office/drawing/2014/main" id="{064706D8-A2B0-491A-BFD2-1D58DF515399}"/>
                </a:ext>
              </a:extLst>
            </p:cNvPr>
            <p:cNvSpPr/>
            <p:nvPr/>
          </p:nvSpPr>
          <p:spPr>
            <a:xfrm>
              <a:off x="2700679" y="1806607"/>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Secure Application Service Edge</a:t>
              </a:r>
            </a:p>
          </p:txBody>
        </p:sp>
        <p:sp>
          <p:nvSpPr>
            <p:cNvPr id="105" name="Rectangle: Rounded Corners 104">
              <a:extLst>
                <a:ext uri="{FF2B5EF4-FFF2-40B4-BE49-F238E27FC236}">
                  <a16:creationId xmlns:a16="http://schemas.microsoft.com/office/drawing/2014/main" id="{30D01F95-0FC1-47E7-BCE7-B97DD3137DA6}"/>
                </a:ext>
              </a:extLst>
            </p:cNvPr>
            <p:cNvSpPr/>
            <p:nvPr/>
          </p:nvSpPr>
          <p:spPr>
            <a:xfrm>
              <a:off x="2700679" y="1344837"/>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SOAR</a:t>
              </a:r>
            </a:p>
          </p:txBody>
        </p:sp>
        <p:sp>
          <p:nvSpPr>
            <p:cNvPr id="106" name="Rectangle: Rounded Corners 105">
              <a:extLst>
                <a:ext uri="{FF2B5EF4-FFF2-40B4-BE49-F238E27FC236}">
                  <a16:creationId xmlns:a16="http://schemas.microsoft.com/office/drawing/2014/main" id="{A1B7817C-AFF2-448F-8DB7-D53E9BD74E64}"/>
                </a:ext>
              </a:extLst>
            </p:cNvPr>
            <p:cNvSpPr/>
            <p:nvPr/>
          </p:nvSpPr>
          <p:spPr>
            <a:xfrm>
              <a:off x="4124968" y="2344886"/>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Security Virtualization</a:t>
              </a:r>
            </a:p>
          </p:txBody>
        </p:sp>
        <p:sp>
          <p:nvSpPr>
            <p:cNvPr id="107" name="Rectangle: Rounded Corners 106">
              <a:extLst>
                <a:ext uri="{FF2B5EF4-FFF2-40B4-BE49-F238E27FC236}">
                  <a16:creationId xmlns:a16="http://schemas.microsoft.com/office/drawing/2014/main" id="{0B4B1BB8-73E6-4DBB-ADCD-7BDFCCD3A1A1}"/>
                </a:ext>
              </a:extLst>
            </p:cNvPr>
            <p:cNvSpPr/>
            <p:nvPr/>
          </p:nvSpPr>
          <p:spPr>
            <a:xfrm>
              <a:off x="4106207" y="2125216"/>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Data Loss Prevention</a:t>
              </a:r>
            </a:p>
          </p:txBody>
        </p:sp>
        <p:sp>
          <p:nvSpPr>
            <p:cNvPr id="108" name="Rectangle: Rounded Corners 107">
              <a:extLst>
                <a:ext uri="{FF2B5EF4-FFF2-40B4-BE49-F238E27FC236}">
                  <a16:creationId xmlns:a16="http://schemas.microsoft.com/office/drawing/2014/main" id="{9405C159-6404-4C52-9FE9-49E14B9B1938}"/>
                </a:ext>
              </a:extLst>
            </p:cNvPr>
            <p:cNvSpPr/>
            <p:nvPr/>
          </p:nvSpPr>
          <p:spPr>
            <a:xfrm>
              <a:off x="5522304" y="2132371"/>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DLP – API Security</a:t>
              </a:r>
            </a:p>
          </p:txBody>
        </p:sp>
        <p:sp>
          <p:nvSpPr>
            <p:cNvPr id="109" name="Rectangle: Rounded Corners 108">
              <a:extLst>
                <a:ext uri="{FF2B5EF4-FFF2-40B4-BE49-F238E27FC236}">
                  <a16:creationId xmlns:a16="http://schemas.microsoft.com/office/drawing/2014/main" id="{FACAC05B-718E-4F42-B85E-409690E285A3}"/>
                </a:ext>
              </a:extLst>
            </p:cNvPr>
            <p:cNvSpPr/>
            <p:nvPr/>
          </p:nvSpPr>
          <p:spPr>
            <a:xfrm>
              <a:off x="2700679" y="3373654"/>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IPS / IDS / IDPS</a:t>
              </a:r>
            </a:p>
          </p:txBody>
        </p:sp>
        <p:sp>
          <p:nvSpPr>
            <p:cNvPr id="110" name="Rectangle: Rounded Corners 109">
              <a:extLst>
                <a:ext uri="{FF2B5EF4-FFF2-40B4-BE49-F238E27FC236}">
                  <a16:creationId xmlns:a16="http://schemas.microsoft.com/office/drawing/2014/main" id="{26A96627-4D4B-41C2-B635-7F8352BD5933}"/>
                </a:ext>
              </a:extLst>
            </p:cNvPr>
            <p:cNvSpPr/>
            <p:nvPr/>
          </p:nvSpPr>
          <p:spPr>
            <a:xfrm>
              <a:off x="6938401" y="2131075"/>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DLP – API Security</a:t>
              </a:r>
            </a:p>
          </p:txBody>
        </p:sp>
        <p:sp>
          <p:nvSpPr>
            <p:cNvPr id="111" name="Rectangle: Rounded Corners 110">
              <a:extLst>
                <a:ext uri="{FF2B5EF4-FFF2-40B4-BE49-F238E27FC236}">
                  <a16:creationId xmlns:a16="http://schemas.microsoft.com/office/drawing/2014/main" id="{F6004C7D-5041-497B-A998-F602AE995EC1}"/>
                </a:ext>
              </a:extLst>
            </p:cNvPr>
            <p:cNvSpPr/>
            <p:nvPr/>
          </p:nvSpPr>
          <p:spPr>
            <a:xfrm>
              <a:off x="1274013" y="4680084"/>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Patch Management</a:t>
              </a:r>
            </a:p>
          </p:txBody>
        </p:sp>
        <p:sp>
          <p:nvSpPr>
            <p:cNvPr id="112" name="Rectangle: Rounded Corners 111">
              <a:extLst>
                <a:ext uri="{FF2B5EF4-FFF2-40B4-BE49-F238E27FC236}">
                  <a16:creationId xmlns:a16="http://schemas.microsoft.com/office/drawing/2014/main" id="{323AB015-D2B3-41B2-9C77-3F72E8FA8069}"/>
                </a:ext>
              </a:extLst>
            </p:cNvPr>
            <p:cNvSpPr/>
            <p:nvPr/>
          </p:nvSpPr>
          <p:spPr>
            <a:xfrm>
              <a:off x="1274013" y="2338770"/>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Virtualization – VDI</a:t>
              </a:r>
            </a:p>
          </p:txBody>
        </p:sp>
        <p:sp>
          <p:nvSpPr>
            <p:cNvPr id="113" name="Rectangle: Rounded Corners 112">
              <a:extLst>
                <a:ext uri="{FF2B5EF4-FFF2-40B4-BE49-F238E27FC236}">
                  <a16:creationId xmlns:a16="http://schemas.microsoft.com/office/drawing/2014/main" id="{EA4B0E75-A87B-443A-A4BB-574804E84B4C}"/>
                </a:ext>
              </a:extLst>
            </p:cNvPr>
            <p:cNvSpPr/>
            <p:nvPr/>
          </p:nvSpPr>
          <p:spPr>
            <a:xfrm>
              <a:off x="1274013" y="2124401"/>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DLP – Endpoint</a:t>
              </a:r>
            </a:p>
          </p:txBody>
        </p:sp>
        <p:sp>
          <p:nvSpPr>
            <p:cNvPr id="114" name="Rectangle: Rounded Corners 113">
              <a:extLst>
                <a:ext uri="{FF2B5EF4-FFF2-40B4-BE49-F238E27FC236}">
                  <a16:creationId xmlns:a16="http://schemas.microsoft.com/office/drawing/2014/main" id="{A4BD2D3A-B5AF-4D50-8921-CFD0E1F5D64E}"/>
                </a:ext>
              </a:extLst>
            </p:cNvPr>
            <p:cNvSpPr/>
            <p:nvPr/>
          </p:nvSpPr>
          <p:spPr>
            <a:xfrm>
              <a:off x="6944285" y="985334"/>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Application Code Review – API</a:t>
              </a:r>
            </a:p>
          </p:txBody>
        </p:sp>
        <p:sp>
          <p:nvSpPr>
            <p:cNvPr id="115" name="Rectangle: Rounded Corners 114">
              <a:extLst>
                <a:ext uri="{FF2B5EF4-FFF2-40B4-BE49-F238E27FC236}">
                  <a16:creationId xmlns:a16="http://schemas.microsoft.com/office/drawing/2014/main" id="{3BC2613B-D1FE-49F8-9F70-EB251B5B26D8}"/>
                </a:ext>
              </a:extLst>
            </p:cNvPr>
            <p:cNvSpPr/>
            <p:nvPr/>
          </p:nvSpPr>
          <p:spPr>
            <a:xfrm>
              <a:off x="6945164" y="5705137"/>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Endpoint Protection – API</a:t>
              </a:r>
            </a:p>
          </p:txBody>
        </p:sp>
        <p:sp>
          <p:nvSpPr>
            <p:cNvPr id="116" name="Rectangle: Rounded Corners 115">
              <a:extLst>
                <a:ext uri="{FF2B5EF4-FFF2-40B4-BE49-F238E27FC236}">
                  <a16:creationId xmlns:a16="http://schemas.microsoft.com/office/drawing/2014/main" id="{9492A2D0-378A-4ABC-9FC6-89AFE83B4DDD}"/>
                </a:ext>
              </a:extLst>
            </p:cNvPr>
            <p:cNvSpPr/>
            <p:nvPr/>
          </p:nvSpPr>
          <p:spPr>
            <a:xfrm>
              <a:off x="4111732" y="5039500"/>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Network Firewall</a:t>
              </a:r>
            </a:p>
          </p:txBody>
        </p:sp>
        <p:sp>
          <p:nvSpPr>
            <p:cNvPr id="117" name="Rectangle: Rounded Corners 116">
              <a:extLst>
                <a:ext uri="{FF2B5EF4-FFF2-40B4-BE49-F238E27FC236}">
                  <a16:creationId xmlns:a16="http://schemas.microsoft.com/office/drawing/2014/main" id="{DB98D6EF-09D5-416B-85B9-7198719A6A02}"/>
                </a:ext>
              </a:extLst>
            </p:cNvPr>
            <p:cNvSpPr/>
            <p:nvPr/>
          </p:nvSpPr>
          <p:spPr>
            <a:xfrm>
              <a:off x="5529726" y="5036262"/>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Network Firewall</a:t>
              </a:r>
            </a:p>
          </p:txBody>
        </p:sp>
        <p:sp>
          <p:nvSpPr>
            <p:cNvPr id="118" name="Rectangle: Rounded Corners 117">
              <a:extLst>
                <a:ext uri="{FF2B5EF4-FFF2-40B4-BE49-F238E27FC236}">
                  <a16:creationId xmlns:a16="http://schemas.microsoft.com/office/drawing/2014/main" id="{431C711B-5A97-4295-97B0-CF39F36C4573}"/>
                </a:ext>
              </a:extLst>
            </p:cNvPr>
            <p:cNvSpPr/>
            <p:nvPr/>
          </p:nvSpPr>
          <p:spPr>
            <a:xfrm>
              <a:off x="6945164" y="5029014"/>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Network Firewall – API</a:t>
              </a:r>
            </a:p>
          </p:txBody>
        </p:sp>
        <p:sp>
          <p:nvSpPr>
            <p:cNvPr id="119" name="Rectangle: Rounded Corners 118">
              <a:extLst>
                <a:ext uri="{FF2B5EF4-FFF2-40B4-BE49-F238E27FC236}">
                  <a16:creationId xmlns:a16="http://schemas.microsoft.com/office/drawing/2014/main" id="{8F618DD3-2DA9-4D8B-8137-565D54C14AF8}"/>
                </a:ext>
              </a:extLst>
            </p:cNvPr>
            <p:cNvSpPr/>
            <p:nvPr/>
          </p:nvSpPr>
          <p:spPr>
            <a:xfrm>
              <a:off x="6945164" y="5197619"/>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Web Application Firewall – API</a:t>
              </a:r>
            </a:p>
          </p:txBody>
        </p:sp>
        <p:sp>
          <p:nvSpPr>
            <p:cNvPr id="120" name="Rectangle: Rounded Corners 119">
              <a:extLst>
                <a:ext uri="{FF2B5EF4-FFF2-40B4-BE49-F238E27FC236}">
                  <a16:creationId xmlns:a16="http://schemas.microsoft.com/office/drawing/2014/main" id="{D47F2679-5315-43FC-961C-57E6C5145BC0}"/>
                </a:ext>
              </a:extLst>
            </p:cNvPr>
            <p:cNvSpPr/>
            <p:nvPr/>
          </p:nvSpPr>
          <p:spPr>
            <a:xfrm>
              <a:off x="6945164" y="2581270"/>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Privileged Access Management</a:t>
              </a:r>
            </a:p>
          </p:txBody>
        </p:sp>
        <p:sp>
          <p:nvSpPr>
            <p:cNvPr id="121" name="Rectangle: Rounded Corners 120">
              <a:extLst>
                <a:ext uri="{FF2B5EF4-FFF2-40B4-BE49-F238E27FC236}">
                  <a16:creationId xmlns:a16="http://schemas.microsoft.com/office/drawing/2014/main" id="{3483B319-48C5-4A0C-AE1D-8A02CFA3F2B8}"/>
                </a:ext>
              </a:extLst>
            </p:cNvPr>
            <p:cNvSpPr/>
            <p:nvPr/>
          </p:nvSpPr>
          <p:spPr>
            <a:xfrm>
              <a:off x="5533011" y="1165426"/>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Managed Detection Response</a:t>
              </a:r>
            </a:p>
          </p:txBody>
        </p:sp>
        <p:sp>
          <p:nvSpPr>
            <p:cNvPr id="122" name="Rectangle: Rounded Corners 121">
              <a:extLst>
                <a:ext uri="{FF2B5EF4-FFF2-40B4-BE49-F238E27FC236}">
                  <a16:creationId xmlns:a16="http://schemas.microsoft.com/office/drawing/2014/main" id="{E618C86A-BF7B-4745-A127-A37788375F49}"/>
                </a:ext>
              </a:extLst>
            </p:cNvPr>
            <p:cNvSpPr/>
            <p:nvPr/>
          </p:nvSpPr>
          <p:spPr>
            <a:xfrm>
              <a:off x="5529726" y="4674752"/>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Patch Management</a:t>
              </a:r>
            </a:p>
          </p:txBody>
        </p:sp>
        <p:sp>
          <p:nvSpPr>
            <p:cNvPr id="123" name="Rectangle: Rounded Corners 122">
              <a:extLst>
                <a:ext uri="{FF2B5EF4-FFF2-40B4-BE49-F238E27FC236}">
                  <a16:creationId xmlns:a16="http://schemas.microsoft.com/office/drawing/2014/main" id="{EF8A8042-1271-486F-B3D1-E0EA249B538C}"/>
                </a:ext>
              </a:extLst>
            </p:cNvPr>
            <p:cNvSpPr/>
            <p:nvPr/>
          </p:nvSpPr>
          <p:spPr>
            <a:xfrm>
              <a:off x="6938401" y="2822449"/>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Threat  Intel Services</a:t>
              </a:r>
            </a:p>
          </p:txBody>
        </p:sp>
        <p:sp>
          <p:nvSpPr>
            <p:cNvPr id="124" name="Rectangle: Rounded Corners 123">
              <a:extLst>
                <a:ext uri="{FF2B5EF4-FFF2-40B4-BE49-F238E27FC236}">
                  <a16:creationId xmlns:a16="http://schemas.microsoft.com/office/drawing/2014/main" id="{154A8560-F9FB-4D4F-9170-E0FE1C0B1085}"/>
                </a:ext>
              </a:extLst>
            </p:cNvPr>
            <p:cNvSpPr/>
            <p:nvPr/>
          </p:nvSpPr>
          <p:spPr>
            <a:xfrm>
              <a:off x="5528360" y="2823287"/>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Threat  Intel Services</a:t>
              </a:r>
            </a:p>
          </p:txBody>
        </p:sp>
        <p:sp>
          <p:nvSpPr>
            <p:cNvPr id="125" name="Rectangle: Rounded Corners 124">
              <a:extLst>
                <a:ext uri="{FF2B5EF4-FFF2-40B4-BE49-F238E27FC236}">
                  <a16:creationId xmlns:a16="http://schemas.microsoft.com/office/drawing/2014/main" id="{86746106-4651-4A71-BE99-2F58AE62ADBE}"/>
                </a:ext>
              </a:extLst>
            </p:cNvPr>
            <p:cNvSpPr/>
            <p:nvPr/>
          </p:nvSpPr>
          <p:spPr>
            <a:xfrm>
              <a:off x="4118319" y="2822449"/>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Threat  Intel Services</a:t>
              </a:r>
            </a:p>
          </p:txBody>
        </p:sp>
        <p:sp>
          <p:nvSpPr>
            <p:cNvPr id="126" name="Rectangle: Rounded Corners 125">
              <a:extLst>
                <a:ext uri="{FF2B5EF4-FFF2-40B4-BE49-F238E27FC236}">
                  <a16:creationId xmlns:a16="http://schemas.microsoft.com/office/drawing/2014/main" id="{6225C9CD-E0D2-4823-A1F8-3E3B22B833EB}"/>
                </a:ext>
              </a:extLst>
            </p:cNvPr>
            <p:cNvSpPr/>
            <p:nvPr/>
          </p:nvSpPr>
          <p:spPr>
            <a:xfrm>
              <a:off x="2708278" y="2823014"/>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Threat  Intel Services</a:t>
              </a:r>
            </a:p>
          </p:txBody>
        </p:sp>
        <p:sp>
          <p:nvSpPr>
            <p:cNvPr id="127" name="Rectangle: Rounded Corners 126">
              <a:extLst>
                <a:ext uri="{FF2B5EF4-FFF2-40B4-BE49-F238E27FC236}">
                  <a16:creationId xmlns:a16="http://schemas.microsoft.com/office/drawing/2014/main" id="{16F5792B-38C3-43BE-9C4D-21E0539F9F26}"/>
                </a:ext>
              </a:extLst>
            </p:cNvPr>
            <p:cNvSpPr/>
            <p:nvPr/>
          </p:nvSpPr>
          <p:spPr>
            <a:xfrm>
              <a:off x="2700679" y="1164260"/>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Security Incident Management</a:t>
              </a:r>
            </a:p>
          </p:txBody>
        </p:sp>
        <p:sp>
          <p:nvSpPr>
            <p:cNvPr id="128" name="Rectangle: Rounded Corners 127">
              <a:extLst>
                <a:ext uri="{FF2B5EF4-FFF2-40B4-BE49-F238E27FC236}">
                  <a16:creationId xmlns:a16="http://schemas.microsoft.com/office/drawing/2014/main" id="{DE616E2C-A717-41A8-A0EB-AA9014FF11A5}"/>
                </a:ext>
              </a:extLst>
            </p:cNvPr>
            <p:cNvSpPr/>
            <p:nvPr/>
          </p:nvSpPr>
          <p:spPr>
            <a:xfrm>
              <a:off x="2700314" y="3218559"/>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Metrics / Reporting / Visualizations</a:t>
              </a:r>
            </a:p>
          </p:txBody>
        </p:sp>
        <p:sp>
          <p:nvSpPr>
            <p:cNvPr id="129" name="Rectangle: Rounded Corners 128">
              <a:extLst>
                <a:ext uri="{FF2B5EF4-FFF2-40B4-BE49-F238E27FC236}">
                  <a16:creationId xmlns:a16="http://schemas.microsoft.com/office/drawing/2014/main" id="{4F30FDCA-56D4-4979-9E9E-5463CD7B3EC6}"/>
                </a:ext>
              </a:extLst>
            </p:cNvPr>
            <p:cNvSpPr/>
            <p:nvPr/>
          </p:nvSpPr>
          <p:spPr>
            <a:xfrm>
              <a:off x="4119222" y="5365287"/>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Network Segmentation / NAC</a:t>
              </a:r>
            </a:p>
          </p:txBody>
        </p:sp>
        <p:sp>
          <p:nvSpPr>
            <p:cNvPr id="130" name="Rectangle: Rounded Corners 129">
              <a:extLst>
                <a:ext uri="{FF2B5EF4-FFF2-40B4-BE49-F238E27FC236}">
                  <a16:creationId xmlns:a16="http://schemas.microsoft.com/office/drawing/2014/main" id="{DB92C341-759F-47AC-8CE3-5ED0C98C8729}"/>
                </a:ext>
              </a:extLst>
            </p:cNvPr>
            <p:cNvSpPr/>
            <p:nvPr/>
          </p:nvSpPr>
          <p:spPr>
            <a:xfrm>
              <a:off x="5529726" y="5364588"/>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Network Segmentation / NAC</a:t>
              </a:r>
            </a:p>
          </p:txBody>
        </p:sp>
        <p:sp>
          <p:nvSpPr>
            <p:cNvPr id="131" name="Rectangle: Rounded Corners 130">
              <a:extLst>
                <a:ext uri="{FF2B5EF4-FFF2-40B4-BE49-F238E27FC236}">
                  <a16:creationId xmlns:a16="http://schemas.microsoft.com/office/drawing/2014/main" id="{ED960409-AA05-42A1-8D9B-29F7A88B3F9E}"/>
                </a:ext>
              </a:extLst>
            </p:cNvPr>
            <p:cNvSpPr/>
            <p:nvPr/>
          </p:nvSpPr>
          <p:spPr>
            <a:xfrm>
              <a:off x="2702248" y="5925421"/>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IAM – Multi-Factor Authentication</a:t>
              </a:r>
            </a:p>
          </p:txBody>
        </p:sp>
        <p:sp>
          <p:nvSpPr>
            <p:cNvPr id="132" name="Rectangle: Rounded Corners 131">
              <a:extLst>
                <a:ext uri="{FF2B5EF4-FFF2-40B4-BE49-F238E27FC236}">
                  <a16:creationId xmlns:a16="http://schemas.microsoft.com/office/drawing/2014/main" id="{373BEAC9-7425-4861-B754-06BC86B26CB2}"/>
                </a:ext>
              </a:extLst>
            </p:cNvPr>
            <p:cNvSpPr/>
            <p:nvPr/>
          </p:nvSpPr>
          <p:spPr>
            <a:xfrm>
              <a:off x="1274013" y="5925123"/>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IAM – Multi-Factor Authentication</a:t>
              </a:r>
            </a:p>
          </p:txBody>
        </p:sp>
        <p:sp>
          <p:nvSpPr>
            <p:cNvPr id="133" name="Rectangle: Rounded Corners 132">
              <a:extLst>
                <a:ext uri="{FF2B5EF4-FFF2-40B4-BE49-F238E27FC236}">
                  <a16:creationId xmlns:a16="http://schemas.microsoft.com/office/drawing/2014/main" id="{3F57AF83-E292-466C-9B22-83EB58F23376}"/>
                </a:ext>
              </a:extLst>
            </p:cNvPr>
            <p:cNvSpPr/>
            <p:nvPr/>
          </p:nvSpPr>
          <p:spPr>
            <a:xfrm>
              <a:off x="4124968" y="5925123"/>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IAM – Multi-Factor Authentication</a:t>
              </a:r>
            </a:p>
          </p:txBody>
        </p:sp>
        <p:sp>
          <p:nvSpPr>
            <p:cNvPr id="134" name="Rectangle: Rounded Corners 133">
              <a:extLst>
                <a:ext uri="{FF2B5EF4-FFF2-40B4-BE49-F238E27FC236}">
                  <a16:creationId xmlns:a16="http://schemas.microsoft.com/office/drawing/2014/main" id="{1D4641B7-EDAD-47A9-9D77-32F8F8EBC361}"/>
                </a:ext>
              </a:extLst>
            </p:cNvPr>
            <p:cNvSpPr/>
            <p:nvPr/>
          </p:nvSpPr>
          <p:spPr>
            <a:xfrm>
              <a:off x="5529726" y="5928891"/>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IAM – Multi-Factor Authentication</a:t>
              </a:r>
            </a:p>
          </p:txBody>
        </p:sp>
        <p:sp>
          <p:nvSpPr>
            <p:cNvPr id="135" name="Rectangle: Rounded Corners 134">
              <a:extLst>
                <a:ext uri="{FF2B5EF4-FFF2-40B4-BE49-F238E27FC236}">
                  <a16:creationId xmlns:a16="http://schemas.microsoft.com/office/drawing/2014/main" id="{D598BFC4-4A40-47B2-923C-5F22DAE8225D}"/>
                </a:ext>
              </a:extLst>
            </p:cNvPr>
            <p:cNvSpPr/>
            <p:nvPr/>
          </p:nvSpPr>
          <p:spPr>
            <a:xfrm>
              <a:off x="6945164" y="5926271"/>
              <a:ext cx="1279993" cy="1314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tx1"/>
                  </a:solidFill>
                  <a:latin typeface="Roboto Condensed Light" panose="02000000000000000000" pitchFamily="2" charset="0"/>
                  <a:ea typeface="Roboto Condensed Light" panose="02000000000000000000" pitchFamily="2" charset="0"/>
                </a:rPr>
                <a:t>IAM – Multi-Factor Authentication</a:t>
              </a:r>
            </a:p>
          </p:txBody>
        </p:sp>
      </p:grpSp>
    </p:spTree>
    <p:extLst>
      <p:ext uri="{BB962C8B-B14F-4D97-AF65-F5344CB8AC3E}">
        <p14:creationId xmlns:p14="http://schemas.microsoft.com/office/powerpoint/2010/main" val="2476878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A579B9F4-F655-8B4D-9FCC-74877991C78F}"/>
              </a:ext>
            </a:extLst>
          </p:cNvPr>
          <p:cNvSpPr>
            <a:spLocks noGrp="1"/>
          </p:cNvSpPr>
          <p:nvPr>
            <p:ph type="title"/>
          </p:nvPr>
        </p:nvSpPr>
        <p:spPr>
          <a:xfrm>
            <a:off x="354105" y="297396"/>
            <a:ext cx="11547885" cy="608624"/>
          </a:xfrm>
        </p:spPr>
        <p:txBody>
          <a:bodyPr>
            <a:noAutofit/>
          </a:bodyPr>
          <a:lstStyle/>
          <a:p>
            <a:r>
              <a:rPr lang="en-US" sz="3200" dirty="0"/>
              <a:t>Info-Tech’s methodology for cloud security architecture</a:t>
            </a:r>
            <a:endParaRPr lang="en-US" sz="3200" dirty="0">
              <a:solidFill>
                <a:srgbClr val="717272"/>
              </a:solidFill>
            </a:endParaRPr>
          </a:p>
        </p:txBody>
      </p:sp>
      <p:sp>
        <p:nvSpPr>
          <p:cNvPr id="7" name="Rectangle 6">
            <a:extLst>
              <a:ext uri="{FF2B5EF4-FFF2-40B4-BE49-F238E27FC236}">
                <a16:creationId xmlns:a16="http://schemas.microsoft.com/office/drawing/2014/main" id="{CD4FD073-B817-4E3F-89E9-A6CEE16BA7E5}"/>
              </a:ext>
            </a:extLst>
          </p:cNvPr>
          <p:cNvSpPr/>
          <p:nvPr/>
        </p:nvSpPr>
        <p:spPr>
          <a:xfrm flipV="1">
            <a:off x="460123" y="1183640"/>
            <a:ext cx="11441867" cy="83864"/>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graphicFrame>
        <p:nvGraphicFramePr>
          <p:cNvPr id="8" name="Table 7">
            <a:extLst>
              <a:ext uri="{FF2B5EF4-FFF2-40B4-BE49-F238E27FC236}">
                <a16:creationId xmlns:a16="http://schemas.microsoft.com/office/drawing/2014/main" id="{7596626A-A49E-49CC-A20B-FA99D5E0E724}"/>
              </a:ext>
            </a:extLst>
          </p:cNvPr>
          <p:cNvGraphicFramePr>
            <a:graphicFrameLocks noGrp="1"/>
          </p:cNvGraphicFramePr>
          <p:nvPr>
            <p:extLst>
              <p:ext uri="{D42A27DB-BD31-4B8C-83A1-F6EECF244321}">
                <p14:modId xmlns:p14="http://schemas.microsoft.com/office/powerpoint/2010/main" val="1882496108"/>
              </p:ext>
            </p:extLst>
          </p:nvPr>
        </p:nvGraphicFramePr>
        <p:xfrm>
          <a:off x="460124" y="1267504"/>
          <a:ext cx="11441867" cy="5090464"/>
        </p:xfrm>
        <a:graphic>
          <a:graphicData uri="http://schemas.openxmlformats.org/drawingml/2006/table">
            <a:tbl>
              <a:tblPr firstRow="1" bandRow="1">
                <a:tableStyleId>{5C22544A-7EE6-4342-B048-85BDC9FD1C3A}</a:tableStyleId>
              </a:tblPr>
              <a:tblGrid>
                <a:gridCol w="1547710">
                  <a:extLst>
                    <a:ext uri="{9D8B030D-6E8A-4147-A177-3AD203B41FA5}">
                      <a16:colId xmlns:a16="http://schemas.microsoft.com/office/drawing/2014/main" val="976837652"/>
                    </a:ext>
                  </a:extLst>
                </a:gridCol>
                <a:gridCol w="2635762">
                  <a:extLst>
                    <a:ext uri="{9D8B030D-6E8A-4147-A177-3AD203B41FA5}">
                      <a16:colId xmlns:a16="http://schemas.microsoft.com/office/drawing/2014/main" val="2500794229"/>
                    </a:ext>
                  </a:extLst>
                </a:gridCol>
                <a:gridCol w="2603353">
                  <a:extLst>
                    <a:ext uri="{9D8B030D-6E8A-4147-A177-3AD203B41FA5}">
                      <a16:colId xmlns:a16="http://schemas.microsoft.com/office/drawing/2014/main" val="1791260046"/>
                    </a:ext>
                  </a:extLst>
                </a:gridCol>
                <a:gridCol w="2327521">
                  <a:extLst>
                    <a:ext uri="{9D8B030D-6E8A-4147-A177-3AD203B41FA5}">
                      <a16:colId xmlns:a16="http://schemas.microsoft.com/office/drawing/2014/main" val="829872772"/>
                    </a:ext>
                  </a:extLst>
                </a:gridCol>
                <a:gridCol w="2327521">
                  <a:extLst>
                    <a:ext uri="{9D8B030D-6E8A-4147-A177-3AD203B41FA5}">
                      <a16:colId xmlns:a16="http://schemas.microsoft.com/office/drawing/2014/main" val="4002077772"/>
                    </a:ext>
                  </a:extLst>
                </a:gridCol>
              </a:tblGrid>
              <a:tr h="1518544">
                <a:tc>
                  <a:txBody>
                    <a:bodyPr/>
                    <a:lstStyle/>
                    <a:p>
                      <a:pPr marL="12700" marR="962660" indent="0">
                        <a:lnSpc>
                          <a:spcPct val="101000"/>
                        </a:lnSpc>
                        <a:spcBef>
                          <a:spcPts val="2045"/>
                        </a:spcBef>
                        <a:tabLst/>
                      </a:pPr>
                      <a:endParaRPr sz="1200" b="0" i="0" dirty="0">
                        <a:latin typeface="Montserrat SemiBold" pitchFamily="2" charset="77"/>
                        <a:cs typeface="Arial" panose="020B0604020202020204" pitchFamily="34" charset="0"/>
                      </a:endParaRPr>
                    </a:p>
                  </a:txBody>
                  <a:tcPr marL="108000" marR="0" marT="216000" marB="10800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CA" sz="2000" b="0" i="0" spc="6" dirty="0">
                          <a:solidFill>
                            <a:srgbClr val="2576B7"/>
                          </a:solidFill>
                          <a:latin typeface="Montserrat SemiBold" panose="00000700000000000000" pitchFamily="2" charset="0"/>
                          <a:cs typeface="Arial" panose="020B0604020202020204" pitchFamily="34" charset="0"/>
                        </a:rPr>
                        <a:t>1. </a:t>
                      </a:r>
                      <a:r>
                        <a:rPr lang="en-US" sz="2000" b="0" dirty="0">
                          <a:solidFill>
                            <a:schemeClr val="accent1"/>
                          </a:solidFill>
                          <a:latin typeface="Montserrat SemiBold" panose="00000700000000000000" pitchFamily="2" charset="0"/>
                        </a:rPr>
                        <a:t>Cloud Security Alignment Analysis</a:t>
                      </a:r>
                    </a:p>
                    <a:p>
                      <a:pPr marL="0" marR="0" lvl="0" indent="0" algn="ctr" defTabSz="914400" rtl="0" eaLnBrk="1" fontAlgn="auto" latinLnBrk="0" hangingPunct="1">
                        <a:lnSpc>
                          <a:spcPct val="100000"/>
                        </a:lnSpc>
                        <a:spcBef>
                          <a:spcPts val="0"/>
                        </a:spcBef>
                        <a:spcAft>
                          <a:spcPts val="0"/>
                        </a:spcAft>
                        <a:buClrTx/>
                        <a:buSzTx/>
                        <a:buFont typeface="+mj-lt"/>
                        <a:buNone/>
                        <a:tabLst/>
                        <a:defRPr/>
                      </a:pP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b="0" i="0" spc="6" dirty="0">
                          <a:solidFill>
                            <a:srgbClr val="2576B7"/>
                          </a:solidFill>
                          <a:latin typeface="Montserrat SemiBold" pitchFamily="2" charset="77"/>
                          <a:cs typeface="Arial" panose="020B0604020202020204" pitchFamily="34" charset="0"/>
                        </a:rPr>
                        <a:t>2. Business-Critical Workload Analysis</a:t>
                      </a: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b="0" i="0" dirty="0">
                          <a:solidFill>
                            <a:srgbClr val="2576B7"/>
                          </a:solidFill>
                          <a:latin typeface="Montserrat SemiBold" pitchFamily="2" charset="77"/>
                          <a:cs typeface="Arial" panose="020B0604020202020204" pitchFamily="34" charset="0"/>
                        </a:rPr>
                        <a:t>3. Cloud Security Architecture Mapping </a:t>
                      </a:r>
                    </a:p>
                  </a:txBody>
                  <a:tcPr marL="108000" marR="108000" marT="216000" marB="108000">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b="0" i="0" dirty="0">
                          <a:solidFill>
                            <a:srgbClr val="2576B7"/>
                          </a:solidFill>
                          <a:latin typeface="Montserrat SemiBold" pitchFamily="2" charset="77"/>
                          <a:cs typeface="Arial" panose="020B0604020202020204" pitchFamily="34" charset="0"/>
                        </a:rPr>
                        <a:t>4. Cloud Security Strategy Planning</a:t>
                      </a:r>
                    </a:p>
                  </a:txBody>
                  <a:tcPr marL="108000" marR="108000" marT="216000" marB="108000">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extLst>
                  <a:ext uri="{0D108BD9-81ED-4DB2-BD59-A6C34878D82A}">
                    <a16:rowId xmlns:a16="http://schemas.microsoft.com/office/drawing/2014/main" val="2052837071"/>
                  </a:ext>
                </a:extLst>
              </a:tr>
              <a:tr h="1128805">
                <a:tc>
                  <a:txBody>
                    <a:bodyPr/>
                    <a:lstStyle/>
                    <a:p>
                      <a:r>
                        <a:rPr lang="en-US" sz="1400" b="1" i="0" dirty="0">
                          <a:solidFill>
                            <a:srgbClr val="4A4A4A"/>
                          </a:solidFill>
                          <a:latin typeface="Montserrat SemiBold" pitchFamily="2" charset="77"/>
                        </a:rPr>
                        <a:t>Phase Steps</a:t>
                      </a:r>
                    </a:p>
                  </a:txBody>
                  <a:tcPr marL="108000" marR="0" marT="36000" marB="144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CA"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Cloud Workload Plan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CA"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Cloud Suitability Questionnaire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CA"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Cloud Risk Assessment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CA"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Cloud Risk &amp; Suitability Analysis</a:t>
                      </a:r>
                    </a:p>
                  </a:txBody>
                  <a:tcPr marL="46800" marR="108000" marT="36000" marB="14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342900" indent="-342900" algn="l">
                        <a:lnSpc>
                          <a:spcPct val="100000"/>
                        </a:lnSpc>
                        <a:buAutoNum type="arabicPeriod"/>
                      </a:pPr>
                      <a:r>
                        <a:rPr lang="en-US"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“A” Environment Analysis</a:t>
                      </a:r>
                    </a:p>
                    <a:p>
                      <a:pPr marL="342900" indent="-342900" algn="l">
                        <a:lnSpc>
                          <a:spcPct val="100000"/>
                        </a:lnSpc>
                        <a:buAutoNum type="arabicPeriod"/>
                      </a:pPr>
                      <a:r>
                        <a:rPr lang="en-US"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“B” Environment Analysis</a:t>
                      </a:r>
                    </a:p>
                    <a:p>
                      <a:pPr marL="342900" indent="-342900" algn="l">
                        <a:lnSpc>
                          <a:spcPct val="100000"/>
                        </a:lnSpc>
                        <a:buAutoNum type="arabicPeriod"/>
                      </a:pPr>
                      <a:r>
                        <a:rPr lang="en-US"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“C” Environment Analysis</a:t>
                      </a:r>
                    </a:p>
                    <a:p>
                      <a:pPr marL="342900" indent="-342900" algn="l">
                        <a:lnSpc>
                          <a:spcPct val="100000"/>
                        </a:lnSpc>
                        <a:buAutoNum type="arabicPeriod"/>
                      </a:pPr>
                      <a:r>
                        <a:rPr lang="en-US"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Prioritized Security Controls</a:t>
                      </a:r>
                    </a:p>
                    <a:p>
                      <a:pPr marL="342900" indent="-342900" algn="l">
                        <a:lnSpc>
                          <a:spcPct val="100000"/>
                        </a:lnSpc>
                        <a:buAutoNum type="arabicPeriod"/>
                      </a:pPr>
                      <a:r>
                        <a:rPr lang="en-US"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Effort &amp; Risk Dashboard</a:t>
                      </a:r>
                    </a:p>
                  </a:txBody>
                  <a:tcPr marL="46800" marR="108000" marT="36000" marB="14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marL="342900" indent="-342900" algn="l">
                        <a:lnSpc>
                          <a:spcPct val="100000"/>
                        </a:lnSpc>
                        <a:buFont typeface="+mj-lt"/>
                        <a:buAutoNum type="arabicPeriod"/>
                      </a:pPr>
                      <a:r>
                        <a:rPr lang="en-US" sz="1300" b="0" i="1"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Cloud Security Architecture Archive Document</a:t>
                      </a:r>
                    </a:p>
                    <a:p>
                      <a:pPr marL="342900" indent="-342900" algn="l">
                        <a:lnSpc>
                          <a:spcPct val="100000"/>
                        </a:lnSpc>
                        <a:buFont typeface="+mj-lt"/>
                        <a:buAutoNum type="arabicPeriod"/>
                      </a:pPr>
                      <a:r>
                        <a:rPr lang="en-US"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Cloud Security Architecture Reference Model Mapping</a:t>
                      </a:r>
                    </a:p>
                  </a:txBody>
                  <a:tcPr marL="46800" marR="108000" marT="36000" marB="14400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tc>
                  <a:txBody>
                    <a:bodyPr/>
                    <a:lstStyle/>
                    <a:p>
                      <a:pPr marL="342900" indent="-342900" algn="l">
                        <a:lnSpc>
                          <a:spcPct val="100000"/>
                        </a:lnSpc>
                        <a:buFont typeface="+mj-lt"/>
                        <a:buAutoNum type="arabicPeriod"/>
                      </a:pPr>
                      <a:r>
                        <a:rPr lang="en-US"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Cloud Security Strategy Considerations</a:t>
                      </a:r>
                    </a:p>
                    <a:p>
                      <a:pPr marL="342900" indent="-342900" algn="l">
                        <a:lnSpc>
                          <a:spcPct val="100000"/>
                        </a:lnSpc>
                        <a:buFont typeface="+mj-lt"/>
                        <a:buAutoNum type="arabicPeriod"/>
                      </a:pPr>
                      <a:r>
                        <a:rPr lang="en-US" sz="1300" b="0" i="1"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Cloud Security Architecture Communication Deck</a:t>
                      </a:r>
                    </a:p>
                  </a:txBody>
                  <a:tcPr marL="46800" marR="108000" marT="36000" marB="14400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extLst>
                  <a:ext uri="{0D108BD9-81ED-4DB2-BD59-A6C34878D82A}">
                    <a16:rowId xmlns:a16="http://schemas.microsoft.com/office/drawing/2014/main" val="106570360"/>
                  </a:ext>
                </a:extLst>
              </a:tr>
              <a:tr h="2376664">
                <a:tc>
                  <a:txBody>
                    <a:bodyPr/>
                    <a:lstStyle/>
                    <a:p>
                      <a:r>
                        <a:rPr lang="en-US" sz="1400" b="1" i="0" dirty="0">
                          <a:solidFill>
                            <a:srgbClr val="4A4A4A"/>
                          </a:solidFill>
                          <a:latin typeface="Montserrat SemiBold" pitchFamily="2" charset="77"/>
                        </a:rPr>
                        <a:t>Phase Outcomes</a:t>
                      </a:r>
                    </a:p>
                  </a:txBody>
                  <a:tcPr marL="108000" marR="108000" marT="108000" marB="108000" anchor="ctr">
                    <a:lnL w="12700" cmpd="sng">
                      <a:noFill/>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indent="-342900">
                        <a:lnSpc>
                          <a:spcPts val="1300"/>
                        </a:lnSpc>
                        <a:spcBef>
                          <a:spcPts val="600"/>
                        </a:spcBef>
                        <a:spcAft>
                          <a:spcPts val="0"/>
                        </a:spcAft>
                        <a:buClrTx/>
                        <a:buFont typeface="+mj-lt"/>
                        <a:buAutoNum type="arabicPeriod"/>
                      </a:pPr>
                      <a:r>
                        <a:rPr lang="en-CA" sz="1300" b="0" i="0" baseline="0" dirty="0">
                          <a:solidFill>
                            <a:srgbClr val="4A4A4A"/>
                          </a:solidFill>
                          <a:latin typeface="Roboto Condensed Light"/>
                          <a:ea typeface="Roboto Condensed Light"/>
                          <a:cs typeface="Arial" panose="020B0604020202020204" pitchFamily="34" charset="0"/>
                        </a:rPr>
                        <a:t>Workload Deployment List</a:t>
                      </a:r>
                    </a:p>
                    <a:p>
                      <a:pPr marL="342900" indent="-342900">
                        <a:lnSpc>
                          <a:spcPts val="1300"/>
                        </a:lnSpc>
                        <a:spcBef>
                          <a:spcPts val="600"/>
                        </a:spcBef>
                        <a:spcAft>
                          <a:spcPts val="0"/>
                        </a:spcAft>
                        <a:buClrTx/>
                        <a:buFont typeface="+mj-lt"/>
                        <a:buAutoNum type="arabicPeriod"/>
                      </a:pPr>
                      <a:r>
                        <a:rPr lang="en-CA" sz="1300" b="0" i="0" baseline="0" dirty="0">
                          <a:solidFill>
                            <a:srgbClr val="4A4A4A"/>
                          </a:solidFill>
                          <a:latin typeface="Roboto Condensed Light"/>
                          <a:ea typeface="Roboto Condensed Light"/>
                          <a:cs typeface="Arial" panose="020B0604020202020204" pitchFamily="34" charset="0"/>
                        </a:rPr>
                        <a:t>Cloud Suitability &amp; Risk Assessment</a:t>
                      </a:r>
                      <a:endParaRPr lang="en-CA"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CA"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CA"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endParaRPr>
                    </a:p>
                  </a:txBody>
                  <a:tcPr marL="180000" marR="180000" marT="180000" marB="18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342900" indent="-342900" algn="l">
                        <a:lnSpc>
                          <a:spcPct val="100000"/>
                        </a:lnSpc>
                        <a:buAutoNum type="arabicPeriod"/>
                      </a:pPr>
                      <a:r>
                        <a:rPr lang="en-US"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Individualize Environment Analysis</a:t>
                      </a:r>
                    </a:p>
                    <a:p>
                      <a:pPr marL="342900" indent="-342900" algn="l">
                        <a:lnSpc>
                          <a:spcPct val="100000"/>
                        </a:lnSpc>
                        <a:buAutoNum type="arabicPeriod"/>
                      </a:pPr>
                      <a:r>
                        <a:rPr lang="en-US"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Prioritized CIA Risk Controls</a:t>
                      </a:r>
                    </a:p>
                    <a:p>
                      <a:pPr marL="342900" indent="-342900" algn="l">
                        <a:lnSpc>
                          <a:spcPct val="100000"/>
                        </a:lnSpc>
                        <a:buAutoNum type="arabicPeriod"/>
                      </a:pPr>
                      <a:r>
                        <a:rPr lang="en-US"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Relevant Mitigating Security Services</a:t>
                      </a:r>
                    </a:p>
                    <a:p>
                      <a:pPr marL="342900" indent="-342900" algn="l">
                        <a:lnSpc>
                          <a:spcPct val="100000"/>
                        </a:lnSpc>
                        <a:buAutoNum type="arabicPeriod"/>
                      </a:pPr>
                      <a:r>
                        <a:rPr lang="en-US"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Effort &amp; Risk Dashboard</a:t>
                      </a:r>
                    </a:p>
                  </a:txBody>
                  <a:tcPr marL="180000" marR="180000" marT="180000" marB="18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marL="342900" indent="-342900" algn="l">
                        <a:lnSpc>
                          <a:spcPct val="100000"/>
                        </a:lnSpc>
                        <a:buAutoNum type="arabicPeriod"/>
                      </a:pPr>
                      <a:r>
                        <a:rPr lang="en-US"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Archive Document with security controls and risks</a:t>
                      </a:r>
                    </a:p>
                    <a:p>
                      <a:pPr marL="342900" indent="-342900" algn="l">
                        <a:lnSpc>
                          <a:spcPct val="100000"/>
                        </a:lnSpc>
                        <a:buAutoNum type="arabicPeriod"/>
                      </a:pPr>
                      <a:r>
                        <a:rPr lang="en-US"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Completed Cloud Security Architecture Reference Model</a:t>
                      </a:r>
                    </a:p>
                    <a:p>
                      <a:pPr marL="0" indent="0" algn="l">
                        <a:lnSpc>
                          <a:spcPct val="100000"/>
                        </a:lnSpc>
                        <a:buNone/>
                      </a:pPr>
                      <a:endParaRPr lang="en-US"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endParaRPr>
                    </a:p>
                    <a:p>
                      <a:pPr marL="342900" indent="-342900" algn="ctr">
                        <a:lnSpc>
                          <a:spcPct val="100000"/>
                        </a:lnSpc>
                        <a:buAutoNum type="arabicPeriod"/>
                      </a:pPr>
                      <a:endParaRPr lang="en-US"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endParaRPr>
                    </a:p>
                  </a:txBody>
                  <a:tcPr marL="180000" marR="180000" marT="180000" marB="180000">
                    <a:lnL w="12700" cap="flat" cmpd="sng" algn="ctr">
                      <a:noFill/>
                      <a:prstDash val="solid"/>
                      <a:round/>
                      <a:headEnd type="none" w="med" len="med"/>
                      <a:tailEnd type="none" w="med" len="med"/>
                    </a:lnL>
                    <a:lnR w="12700" cmpd="sng">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tc>
                  <a:txBody>
                    <a:bodyPr/>
                    <a:lstStyle/>
                    <a:p>
                      <a:pPr marL="342900" indent="-342900" algn="l">
                        <a:lnSpc>
                          <a:spcPct val="100000"/>
                        </a:lnSpc>
                        <a:buAutoNum type="arabicPeriod"/>
                      </a:pPr>
                      <a:r>
                        <a:rPr lang="en-US"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Contextualized understanding of the service level differences between controls</a:t>
                      </a:r>
                    </a:p>
                    <a:p>
                      <a:pPr marL="342900" indent="-342900" algn="l">
                        <a:lnSpc>
                          <a:spcPct val="100000"/>
                        </a:lnSpc>
                        <a:buAutoNum type="arabicPeriod"/>
                      </a:pPr>
                      <a:r>
                        <a:rPr lang="en-US"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Cloud Security Architecture Strategy Document</a:t>
                      </a:r>
                    </a:p>
                    <a:p>
                      <a:pPr marL="342900" indent="-342900" algn="l">
                        <a:lnSpc>
                          <a:spcPct val="100000"/>
                        </a:lnSpc>
                        <a:buAutoNum type="arabicPeriod"/>
                      </a:pPr>
                      <a:r>
                        <a:rPr lang="en-US" sz="1300" b="0" i="1"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Cloud Security Architecture Communication Deck</a:t>
                      </a:r>
                    </a:p>
                  </a:txBody>
                  <a:tcPr marL="180000" marR="180000" marT="180000" marB="180000">
                    <a:lnL w="12700" cap="flat" cmpd="sng" algn="ctr">
                      <a:noFill/>
                      <a:prstDash val="solid"/>
                      <a:round/>
                      <a:headEnd type="none" w="med" len="med"/>
                      <a:tailEnd type="none" w="med" len="med"/>
                    </a:lnL>
                    <a:lnR w="12700" cmpd="sng">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extLst>
                  <a:ext uri="{0D108BD9-81ED-4DB2-BD59-A6C34878D82A}">
                    <a16:rowId xmlns:a16="http://schemas.microsoft.com/office/drawing/2014/main" val="385565625"/>
                  </a:ext>
                </a:extLst>
              </a:tr>
            </a:tbl>
          </a:graphicData>
        </a:graphic>
      </p:graphicFrame>
    </p:spTree>
    <p:extLst>
      <p:ext uri="{BB962C8B-B14F-4D97-AF65-F5344CB8AC3E}">
        <p14:creationId xmlns:p14="http://schemas.microsoft.com/office/powerpoint/2010/main" val="25959729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C5B2D50A-4076-44B2-A355-1B3E6359D545}&quot;/&gt;&lt;isInvalidForFieldText val=&quot;0&quot;/&gt;&lt;Image&gt;&lt;filename val=&quot;C:\Users\natalie.sansone\AppData\Local\Temp\CP8220724968Session\CPTrustFolder8220724984\PPTImport822012416828\data\asimages\{C5B2D50A-4076-44B2-A355-1B3E6359D545}_5.png&quot;/&gt;&lt;left val=&quot;105&quot;/&gt;&lt;top val=&quot;204&quot;/&gt;&lt;width val=&quot;282&quot;/&gt;&lt;height val=&quot;40&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7&quot;/&gt;&lt;lineCharCount val=&quot;12&quot;/&gt;&lt;lineCharCount val=&quot;10&quot;/&gt;&lt;/TableIndex&gt;&lt;/ShapeTextInfo&gt;"/>
  <p:tag name="HTML_SHAPEINFO" val="&lt;ThreeDShapeInfo&gt;&lt;uuid val=&quot;{C1C9C7AA-DE78-4977-A3C5-14E7A430BD5F}&quot;/&gt;&lt;isInvalidForFieldText val=&quot;0&quot;/&gt;&lt;Image&gt;&lt;filename val=&quot;C:\Users\natalie.sansone\AppData\Local\Temp\CP8220724968Session\CPTrustFolder8220724984\PPTImport822012416828\data\asimages\{C1C9C7AA-DE78-4977-A3C5-14E7A430BD5F}_16.png&quot;/&gt;&lt;left val=&quot;256&quot;/&gt;&lt;top val=&quot;346&quot;/&gt;&lt;width val=&quot;114&quot;/&gt;&lt;height val=&quot;107&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9&quot;/&gt;&lt;lineCharCount val=&quot;7&quot;/&gt;&lt;lineCharCount val=&quot;12&quot;/&gt;&lt;/TableIndex&gt;&lt;/ShapeTextInfo&gt;"/>
  <p:tag name="HTML_SHAPEINFO" val="&lt;ThreeDShapeInfo&gt;&lt;uuid val=&quot;{E9D1F414-E548-4C0D-AA1D-FA33352AB456}&quot;/&gt;&lt;isInvalidForFieldText val=&quot;0&quot;/&gt;&lt;Image&gt;&lt;filename val=&quot;C:\Users\natalie.sansone\AppData\Local\Temp\CP8220724968Session\CPTrustFolder8220724984\PPTImport822012416828\data\asimages\{E9D1F414-E548-4C0D-AA1D-FA33352AB456}_16.png&quot;/&gt;&lt;left val=&quot;256&quot;/&gt;&lt;top val=&quot;485&quot;/&gt;&lt;width val=&quot;120&quot;/&gt;&lt;height val=&quot;107&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DA226D55-63B7-4B3D-AAA2-5A650791BA9E}&quot;/&gt;&lt;isInvalidForFieldText val=&quot;0&quot;/&gt;&lt;Image&gt;&lt;filename val=&quot;C:\Users\natalie.sansone\AppData\Local\Temp\CP8220724968Session\CPTrustFolder8220724984\PPTImport822012416828\data\asimages\{DA226D55-63B7-4B3D-AAA2-5A650791BA9E}_16.png&quot;/&gt;&lt;left val=&quot;232&quot;/&gt;&lt;top val=&quot;396&quot;/&gt;&lt;width val=&quot;3&quot;/&gt;&lt;height val=&quot;90&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INFO" val="&lt;ThreeDShapeInfo&gt;&lt;uuid val=&quot;{618E8F54-6298-4740-A126-768F6EADE83B}&quot;/&gt;&lt;isInvalidForFieldText val=&quot;0&quot;/&gt;&lt;Image&gt;&lt;filename val=&quot;C:\Users\natalie.sansone\AppData\Local\Temp\CP8220724968Session\CPTrustFolder8220724984\PPTImport822012416828\data\asimages\{618E8F54-6298-4740-A126-768F6EADE83B}_16.png&quot;/&gt;&lt;left val=&quot;205&quot;/&gt;&lt;top val=&quot;485&quot;/&gt;&lt;width val=&quot;56&quot;/&gt;&lt;height val=&quot;55&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INFO" val="&lt;ThreeDShapeInfo&gt;&lt;uuid val=&quot;{96C38A4A-71C8-4492-8A9B-ECF53A4F5231}&quot;/&gt;&lt;isInvalidForFieldText val=&quot;0&quot;/&gt;&lt;Image&gt;&lt;filename val=&quot;C:\Users\natalie.sansone\AppData\Local\Temp\CP8220724968Session\CPTrustFolder8220724984\PPTImport822012416828\data\asimages\{96C38A4A-71C8-4492-8A9B-ECF53A4F5231}_16.png&quot;/&gt;&lt;left val=&quot;372&quot;/&gt;&lt;top val=&quot;347&quot;/&gt;&lt;width val=&quot;56&quot;/&gt;&lt;height val=&quot;55&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6&quot;/&gt;&lt;lineCharCount val=&quot;10&quot;/&gt;&lt;lineCharCount val=&quot;18&quot;/&gt;&lt;lineCharCount val=&quot;14&quot;/&gt;&lt;/TableIndex&gt;&lt;/ShapeTextInfo&gt;"/>
  <p:tag name="HTML_SHAPEINFO" val="&lt;ThreeDShapeInfo&gt;&lt;uuid val=&quot;{E09F5014-2C4C-48F5-9407-A8024D46B161}&quot;/&gt;&lt;isInvalidForFieldText val=&quot;0&quot;/&gt;&lt;Image&gt;&lt;filename val=&quot;C:\Users\natalie.sansone\AppData\Local\Temp\CP8220724968Session\CPTrustFolder8220724984\PPTImport822012416828\data\asimages\{E09F5014-2C4C-48F5-9407-A8024D46B161}_16.png&quot;/&gt;&lt;left val=&quot;421&quot;/&gt;&lt;top val=&quot;352&quot;/&gt;&lt;width val=&quot;150&quot;/&gt;&lt;height val=&quot;106&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3&quot;/&gt;&lt;lineCharCount val=&quot;12&quot;/&gt;&lt;lineCharCount val=&quot;12&quot;/&gt;&lt;/TableIndex&gt;&lt;/ShapeTextInfo&gt;"/>
  <p:tag name="HTML_SHAPEINFO" val="&lt;ThreeDShapeInfo&gt;&lt;uuid val=&quot;{90D34A26-61AB-4A28-AE69-393D70125EE8}&quot;/&gt;&lt;isInvalidForFieldText val=&quot;0&quot;/&gt;&lt;Image&gt;&lt;filename val=&quot;C:\Users\natalie.sansone\AppData\Local\Temp\CP8220724968Session\CPTrustFolder8220724984\PPTImport822012416828\data\asimages\{90D34A26-61AB-4A28-AE69-393D70125EE8}_16.png&quot;/&gt;&lt;left val=&quot;421&quot;/&gt;&lt;top val=&quot;490&quot;/&gt;&lt;width val=&quot;126&quot;/&gt;&lt;height val=&quot;107&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INFO" val="&lt;ThreeDShapeInfo&gt;&lt;uuid val=&quot;{75AB799E-8B97-4459-A2A5-85A23343DE6C}&quot;/&gt;&lt;isInvalidForFieldText val=&quot;0&quot;/&gt;&lt;Image&gt;&lt;filename val=&quot;C:\Users\natalie.sansone\AppData\Local\Temp\CP8220724968Session\CPTrustFolder8220724984\PPTImport822012416828\data\asimages\{75AB799E-8B97-4459-A2A5-85A23343DE6C}_16.png&quot;/&gt;&lt;left val=&quot;397&quot;/&gt;&lt;top val=&quot;402&quot;/&gt;&lt;width val=&quot;4&quot;/&gt;&lt;height val=&quot;89&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INFO" val="&lt;ThreeDShapeInfo&gt;&lt;uuid val=&quot;{F87098DC-DAB6-4EBE-A50C-7EF82B98056F}&quot;/&gt;&lt;isInvalidForFieldText val=&quot;0&quot;/&gt;&lt;Image&gt;&lt;filename val=&quot;C:\Users\natalie.sansone\AppData\Local\Temp\CP8220724968Session\CPTrustFolder8220724984\PPTImport822012416828\data\asimages\{F87098DC-DAB6-4EBE-A50C-7EF82B98056F}_16.png&quot;/&gt;&lt;left val=&quot;371&quot;/&gt;&lt;top val=&quot;489&quot;/&gt;&lt;width val=&quot;56&quot;/&gt;&lt;height val=&quot;56&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INFO" val="&lt;ThreeDShapeInfo&gt;&lt;uuid val=&quot;{7381C16A-FA89-4C4B-8C06-BF439964DC40}&quot;/&gt;&lt;isInvalidForFieldText val=&quot;0&quot;/&gt;&lt;Image&gt;&lt;filename val=&quot;C:\Users\natalie.sansone\AppData\Local\Temp\CP8220724968Session\CPTrustFolder8220724984\PPTImport822012416828\data\asimages\{7381C16A-FA89-4C4B-8C06-BF439964DC40}_16.png&quot;/&gt;&lt;left val=&quot;542&quot;/&gt;&lt;top val=&quot;348&quot;/&gt;&lt;width val=&quot;55&quot;/&gt;&lt;height val=&quot;55&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HTML_SHAPEINFO" val="&lt;ThreeDShapeInfo&gt;&lt;uuid val=&quot;{AFA3460B-1D53-42B3-AEE9-E160A75B4DD1}&quot;/&gt;&lt;isInvalidForFieldText val=&quot;0&quot;/&gt;&lt;Image&gt;&lt;filename val=&quot;C:\Users\natalie.sansone\AppData\Local\Temp\CP8220724968Session\CPTrustFolder8220724984\PPTImport822012416828\data\asimages\{AFA3460B-1D53-42B3-AEE9-E160A75B4DD1}_16.png&quot;/&gt;&lt;left val=&quot;956&quot;/&gt;&lt;top val=&quot;-1&quot;/&gt;&lt;width val=&quot;324&quot;/&gt;&lt;height val=&quot;722&quot;/&gt;&lt;hasText val=&quot;1&quot;/&gt;&lt;/Image&gt;&lt;/ThreeDShape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6&quot;/&gt;&lt;lineCharCount val=&quot;11&quot;/&gt;&lt;lineCharCount val=&quot;15&quot;/&gt;&lt;lineCharCount val=&quot;12&quot;/&gt;&lt;lineCharCount val=&quot;10&quot;/&gt;&lt;/TableIndex&gt;&lt;/ShapeTextInfo&gt;"/>
  <p:tag name="HTML_SHAPEINFO" val="&lt;ThreeDShapeInfo&gt;&lt;uuid val=&quot;{9D041F7F-B4D1-4CFA-8BF6-476072E66827}&quot;/&gt;&lt;isInvalidForFieldText val=&quot;0&quot;/&gt;&lt;Image&gt;&lt;filename val=&quot;C:\Users\natalie.sansone\AppData\Local\Temp\CP8220724968Session\CPTrustFolder8220724984\PPTImport822012416828\data\asimages\{9D041F7F-B4D1-4CFA-8BF6-476072E66827}_16.png&quot;/&gt;&lt;left val=&quot;592&quot;/&gt;&lt;top val=&quot;352&quot;/&gt;&lt;width val=&quot;137&quot;/&gt;&lt;height val=&quot;130&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4&quot;/&gt;&lt;lineCharCount val=&quot;12&quot;/&gt;&lt;lineCharCount val=&quot;14&quot;/&gt;&lt;/TableIndex&gt;&lt;/ShapeTextInfo&gt;"/>
  <p:tag name="HTML_SHAPEINFO" val="&lt;ThreeDShapeInfo&gt;&lt;uuid val=&quot;{E014B474-F32A-4372-807B-DB4C9B862E10}&quot;/&gt;&lt;isInvalidForFieldText val=&quot;0&quot;/&gt;&lt;Image&gt;&lt;filename val=&quot;C:\Users\natalie.sansone\AppData\Local\Temp\CP8220724968Session\CPTrustFolder8220724984\PPTImport822012416828\data\asimages\{E014B474-F32A-4372-807B-DB4C9B862E10}_16.png&quot;/&gt;&lt;left val=&quot;592&quot;/&gt;&lt;top val=&quot;490&quot;/&gt;&lt;width val=&quot;118&quot;/&gt;&lt;height val=&quot;107&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PRESENTER_SHAPEINFO" val="&lt;ThreeDShapeInfo&gt;&lt;uuid val=&quot;{84E51CE0-FFE7-42C5-9268-C69AD7260F57}&quot;/&gt;&lt;isInvalidForFieldText val=&quot;0&quot;/&gt;&lt;Image&gt;&lt;filename val=&quot;C:\Users\natalie.sansone\AppData\Local\Temp\CP8220724968Session\CPTrustFolder8220724984\PPTImport822012416828\data\asimages\{84E51CE0-FFE7-42C5-9268-C69AD7260F57}_16.png&quot;/&gt;&lt;left val=&quot;568&quot;/&gt;&lt;top val=&quot;403&quot;/&gt;&lt;width val=&quot;3&quot;/&gt;&lt;height val=&quot;89&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PRESENTER_SHAPEINFO" val="&lt;ThreeDShapeInfo&gt;&lt;uuid val=&quot;{06C6706C-9433-4BB1-953C-066E225E5BF9}&quot;/&gt;&lt;isInvalidForFieldText val=&quot;0&quot;/&gt;&lt;Image&gt;&lt;filename val=&quot;C:\Users\natalie.sansone\AppData\Local\Temp\CP8220724968Session\CPTrustFolder8220724984\PPTImport822012416828\data\asimages\{06C6706C-9433-4BB1-953C-066E225E5BF9}_16.png&quot;/&gt;&lt;left val=&quot;541&quot;/&gt;&lt;top val=&quot;490&quot;/&gt;&lt;width val=&quot;55&quot;/&gt;&lt;height val=&quot;56&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PRESENTER_SHAPEINFO" val="&lt;ThreeDShapeInfo&gt;&lt;uuid val=&quot;{DEB8B66D-7957-48F1-B00B-0CD06BEE03EA}&quot;/&gt;&lt;isInvalidForFieldText val=&quot;0&quot;/&gt;&lt;Image&gt;&lt;filename val=&quot;C:\Users\natalie.sansone\AppData\Local\Temp\CP8220724968Session\CPTrustFolder8220724984\PPTImport822012416828\data\asimages\{DEB8B66D-7957-48F1-B00B-0CD06BEE03EA}_16.png&quot;/&gt;&lt;left val=&quot;717&quot;/&gt;&lt;top val=&quot;347&quot;/&gt;&lt;width val=&quot;55&quot;/&gt;&lt;height val=&quot;55&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8&quot;/&gt;&lt;lineCharCount val=&quot;15&quot;/&gt;&lt;lineCharCount val=&quot;14&quot;/&gt;&lt;/TableIndex&gt;&lt;/ShapeTextInfo&gt;"/>
  <p:tag name="HTML_SHAPEINFO" val="&lt;ThreeDShapeInfo&gt;&lt;uuid val=&quot;{9E6D2209-8A17-4548-959D-9E0C2AA12002}&quot;/&gt;&lt;isInvalidForFieldText val=&quot;0&quot;/&gt;&lt;Image&gt;&lt;filename val=&quot;C:\Users\natalie.sansone\AppData\Local\Temp\CP8220724968Session\CPTrustFolder8220724984\PPTImport822012416828\data\asimages\{9E6D2209-8A17-4548-959D-9E0C2AA12002}_16.png&quot;/&gt;&lt;left val=&quot;766&quot;/&gt;&lt;top val=&quot;352&quot;/&gt;&lt;width val=&quot;136&quot;/&gt;&lt;height val=&quot;85&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0&quot;/&gt;&lt;lineCharCount val=&quot;17&quot;/&gt;&lt;lineCharCount val=&quot;11&quot;/&gt;&lt;/TableIndex&gt;&lt;/ShapeTextInfo&gt;"/>
  <p:tag name="HTML_SHAPEINFO" val="&lt;ThreeDShapeInfo&gt;&lt;uuid val=&quot;{91B8FD51-CF2D-4E45-AD4C-62C71CE2E01C}&quot;/&gt;&lt;isInvalidForFieldText val=&quot;0&quot;/&gt;&lt;Image&gt;&lt;filename val=&quot;C:\Users\natalie.sansone\AppData\Local\Temp\CP8220724968Session\CPTrustFolder8220724984\PPTImport822012416828\data\asimages\{91B8FD51-CF2D-4E45-AD4C-62C71CE2E01C}_16.png&quot;/&gt;&lt;left val=&quot;766&quot;/&gt;&lt;top val=&quot;490&quot;/&gt;&lt;width val=&quot;139&quot;/&gt;&lt;height val=&quot;107&quot;/&gt;&lt;hasText val=&quot;1&quot;/&gt;&lt;/Image&gt;&lt;/ThreeDShapeInfo&gt;"/>
</p:tagLst>
</file>

<file path=ppt/tags/tag27.xml><?xml version="1.0" encoding="utf-8"?>
<p:tagLst xmlns:a="http://schemas.openxmlformats.org/drawingml/2006/main" xmlns:r="http://schemas.openxmlformats.org/officeDocument/2006/relationships" xmlns:p="http://schemas.openxmlformats.org/presentationml/2006/main">
  <p:tag name="PRESENTER_SHAPEINFO" val="&lt;ThreeDShapeInfo&gt;&lt;uuid val=&quot;{CC479C18-9940-4388-811D-1939BAE52F28}&quot;/&gt;&lt;isInvalidForFieldText val=&quot;0&quot;/&gt;&lt;Image&gt;&lt;filename val=&quot;C:\Users\natalie.sansone\AppData\Local\Temp\CP8220724968Session\CPTrustFolder8220724984\PPTImport822012416828\data\asimages\{CC479C18-9940-4388-811D-1939BAE52F28}_16.png&quot;/&gt;&lt;left val=&quot;743&quot;/&gt;&lt;top val=&quot;402&quot;/&gt;&lt;width val=&quot;3&quot;/&gt;&lt;height val=&quot;89&quot;/&gt;&lt;hasText val=&quot;1&quot;/&gt;&lt;/Image&gt;&lt;/ThreeDShapeInfo&gt;"/>
</p:tagLst>
</file>

<file path=ppt/tags/tag28.xml><?xml version="1.0" encoding="utf-8"?>
<p:tagLst xmlns:a="http://schemas.openxmlformats.org/drawingml/2006/main" xmlns:r="http://schemas.openxmlformats.org/officeDocument/2006/relationships" xmlns:p="http://schemas.openxmlformats.org/presentationml/2006/main">
  <p:tag name="PRESENTER_SHAPEINFO" val="&lt;ThreeDShapeInfo&gt;&lt;uuid val=&quot;{C10259C7-4627-4C8D-BC35-F326B8C02A6D}&quot;/&gt;&lt;isInvalidForFieldText val=&quot;0&quot;/&gt;&lt;Image&gt;&lt;filename val=&quot;C:\Users\natalie.sansone\AppData\Local\Temp\CP8220724968Session\CPTrustFolder8220724984\PPTImport822012416828\data\asimages\{C10259C7-4627-4C8D-BC35-F326B8C02A6D}_16.png&quot;/&gt;&lt;left val=&quot;716&quot;/&gt;&lt;top val=&quot;489&quot;/&gt;&lt;width val=&quot;56&quot;/&gt;&lt;height val=&quot;56&quot;/&gt;&lt;hasText val=&quot;1&quot;/&gt;&lt;/Image&gt;&lt;/ThreeDShape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3&quot;/&gt;&lt;lineCharCount val=&quot;11&quot;/&gt;&lt;lineCharCount val=&quot;10&quot;/&gt;&lt;lineCharCount val=&quot;1&quot;/&gt;&lt;lineCharCount val=&quot;11&quot;/&gt;&lt;lineCharCount val=&quot;1&quot;/&gt;&lt;lineCharCount val=&quot;18&quot;/&gt;&lt;lineCharCount val=&quot;1&quot;/&gt;&lt;lineCharCount val=&quot;10&quot;/&gt;&lt;/TableIndex&gt;&lt;/ShapeTextInfo&gt;"/>
  <p:tag name="HTML_SHAPEINFO" val="&lt;ThreeDShapeInfo&gt;&lt;uuid val=&quot;{4E849F1B-288C-489E-B5ED-1EB974316CE9}&quot;/&gt;&lt;isInvalidForFieldText val=&quot;0&quot;/&gt;&lt;Image&gt;&lt;filename val=&quot;C:\Users\natalie.sansone\AppData\Local\Temp\CP8220724968Session\CPTrustFolder8220724984\PPTImport822012416828\data\asimages\{4E849F1B-288C-489E-B5ED-1EB974316CE9}_16.png&quot;/&gt;&lt;left val=&quot;990&quot;/&gt;&lt;top val=&quot;183&quot;/&gt;&lt;width val=&quot;272&quot;/&gt;&lt;height val=&quot;322&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755F8865-0CC6-44E8-9126-E90AD3BD4A28}&quot;/&gt;&lt;isInvalidForFieldText val=&quot;0&quot;/&gt;&lt;Image&gt;&lt;filename val=&quot;C:\Users\natalie.sansone\AppData\Local\Temp\CP8220724968Session\CPTrustFolder8220724984\PPTImport822012416828\data\asimages\{755F8865-0CC6-44E8-9126-E90AD3BD4A28}_16.png&quot;/&gt;&lt;left val=&quot;1012&quot;/&gt;&lt;top val=&quot;674&quot;/&gt;&lt;width val=&quot;243&quot;/&gt;&lt;height val=&quot;23&quot;/&gt;&lt;hasText val=&quot;1&quot;/&gt;&lt;/Image&gt;&lt;/ThreeDShapeInfo&gt;"/>
</p:tagLst>
</file>

<file path=ppt/tags/tag30.xml><?xml version="1.0" encoding="utf-8"?>
<p:tagLst xmlns:a="http://schemas.openxmlformats.org/drawingml/2006/main" xmlns:r="http://schemas.openxmlformats.org/officeDocument/2006/relationships" xmlns:p="http://schemas.openxmlformats.org/presentationml/2006/main">
  <p:tag name="PRESENTER_SHAPEINFO" val="&lt;ThreeDShapeInfo&gt;&lt;uuid val=&quot;{7381C16A-FA89-4C4B-8C06-BF439964DC40}&quot;/&gt;&lt;isInvalidForFieldText val=&quot;0&quot;/&gt;&lt;Image&gt;&lt;filename val=&quot;C:\Users\natalie.sansone\AppData\Local\Temp\CP8220724968Session\CPTrustFolder8220724984\PPTImport822012416828\data\asimages\{7381C16A-FA89-4C4B-8C06-BF439964DC40}_16.png&quot;/&gt;&lt;left val=&quot;542&quot;/&gt;&lt;top val=&quot;348&quot;/&gt;&lt;width val=&quot;55&quot;/&gt;&lt;height val=&quot;55&quot;/&gt;&lt;hasText val=&quot;1&quot;/&gt;&lt;/Image&gt;&lt;/ThreeDShape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3&quot;/&gt;&lt;lineCharCount val=&quot;12&quot;/&gt;&lt;lineCharCount val=&quot;12&quot;/&gt;&lt;/TableIndex&gt;&lt;/ShapeTextInfo&gt;"/>
  <p:tag name="HTML_SHAPEINFO" val="&lt;ThreeDShapeInfo&gt;&lt;uuid val=&quot;{90D34A26-61AB-4A28-AE69-393D70125EE8}&quot;/&gt;&lt;isInvalidForFieldText val=&quot;0&quot;/&gt;&lt;Image&gt;&lt;filename val=&quot;C:\Users\natalie.sansone\AppData\Local\Temp\CP8220724968Session\CPTrustFolder8220724984\PPTImport822012416828\data\asimages\{90D34A26-61AB-4A28-AE69-393D70125EE8}_16.png&quot;/&gt;&lt;left val=&quot;421&quot;/&gt;&lt;top val=&quot;490&quot;/&gt;&lt;width val=&quot;126&quot;/&gt;&lt;height val=&quot;107&quot;/&gt;&lt;hasText val=&quot;1&quot;/&gt;&lt;/Image&gt;&lt;/ThreeDShapeInfo&gt;"/>
</p:tagLst>
</file>

<file path=ppt/tags/tag32.xml><?xml version="1.0" encoding="utf-8"?>
<p:tagLst xmlns:a="http://schemas.openxmlformats.org/drawingml/2006/main" xmlns:r="http://schemas.openxmlformats.org/officeDocument/2006/relationships" xmlns:p="http://schemas.openxmlformats.org/presentationml/2006/main">
  <p:tag name="PRESENTER_SHAPEINFO" val="&lt;ThreeDShapeInfo&gt;&lt;uuid val=&quot;{75AB799E-8B97-4459-A2A5-85A23343DE6C}&quot;/&gt;&lt;isInvalidForFieldText val=&quot;0&quot;/&gt;&lt;Image&gt;&lt;filename val=&quot;C:\Users\natalie.sansone\AppData\Local\Temp\CP8220724968Session\CPTrustFolder8220724984\PPTImport822012416828\data\asimages\{75AB799E-8B97-4459-A2A5-85A23343DE6C}_16.png&quot;/&gt;&lt;left val=&quot;397&quot;/&gt;&lt;top val=&quot;402&quot;/&gt;&lt;width val=&quot;4&quot;/&gt;&lt;height val=&quot;89&quot;/&gt;&lt;hasText val=&quot;1&quot;/&gt;&lt;/Image&gt;&lt;/ThreeDShape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0&quot;/&gt;&lt;lineCharCount val=&quot;17&quot;/&gt;&lt;lineCharCount val=&quot;11&quot;/&gt;&lt;/TableIndex&gt;&lt;/ShapeTextInfo&gt;"/>
  <p:tag name="HTML_SHAPEINFO" val="&lt;ThreeDShapeInfo&gt;&lt;uuid val=&quot;{91B8FD51-CF2D-4E45-AD4C-62C71CE2E01C}&quot;/&gt;&lt;isInvalidForFieldText val=&quot;0&quot;/&gt;&lt;Image&gt;&lt;filename val=&quot;C:\Users\natalie.sansone\AppData\Local\Temp\CP8220724968Session\CPTrustFolder8220724984\PPTImport822012416828\data\asimages\{91B8FD51-CF2D-4E45-AD4C-62C71CE2E01C}_16.png&quot;/&gt;&lt;left val=&quot;766&quot;/&gt;&lt;top val=&quot;490&quot;/&gt;&lt;width val=&quot;139&quot;/&gt;&lt;height val=&quot;107&quot;/&gt;&lt;hasText val=&quot;1&quot;/&gt;&lt;/Image&gt;&lt;/ThreeDShapeInfo&gt;"/>
</p:tagLst>
</file>

<file path=ppt/tags/tag34.xml><?xml version="1.0" encoding="utf-8"?>
<p:tagLst xmlns:a="http://schemas.openxmlformats.org/drawingml/2006/main" xmlns:r="http://schemas.openxmlformats.org/officeDocument/2006/relationships" xmlns:p="http://schemas.openxmlformats.org/presentationml/2006/main">
  <p:tag name="PRESENTER_SHAPEINFO" val="&lt;ThreeDShapeInfo&gt;&lt;uuid val=&quot;{C10259C7-4627-4C8D-BC35-F326B8C02A6D}&quot;/&gt;&lt;isInvalidForFieldText val=&quot;0&quot;/&gt;&lt;Image&gt;&lt;filename val=&quot;C:\Users\natalie.sansone\AppData\Local\Temp\CP8220724968Session\CPTrustFolder8220724984\PPTImport822012416828\data\asimages\{C10259C7-4627-4C8D-BC35-F326B8C02A6D}_16.png&quot;/&gt;&lt;left val=&quot;716&quot;/&gt;&lt;top val=&quot;489&quot;/&gt;&lt;width val=&quot;56&quot;/&gt;&lt;height val=&quot;56&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PRESENTER_SHAPEINFO" val="&lt;ThreeDShapeInfo&gt;&lt;uuid val=&quot;{CC479C18-9940-4388-811D-1939BAE52F28}&quot;/&gt;&lt;isInvalidForFieldText val=&quot;0&quot;/&gt;&lt;Image&gt;&lt;filename val=&quot;C:\Users\natalie.sansone\AppData\Local\Temp\CP8220724968Session\CPTrustFolder8220724984\PPTImport822012416828\data\asimages\{CC479C18-9940-4388-811D-1939BAE52F28}_16.png&quot;/&gt;&lt;left val=&quot;743&quot;/&gt;&lt;top val=&quot;402&quot;/&gt;&lt;width val=&quot;3&quot;/&gt;&lt;height val=&quot;89&quot;/&gt;&lt;hasText val=&quot;1&quot;/&gt;&lt;/Image&gt;&lt;/ThreeDShape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8&quot;/&gt;&lt;lineCharCount val=&quot;15&quot;/&gt;&lt;lineCharCount val=&quot;14&quot;/&gt;&lt;/TableIndex&gt;&lt;/ShapeTextInfo&gt;"/>
  <p:tag name="HTML_SHAPEINFO" val="&lt;ThreeDShapeInfo&gt;&lt;uuid val=&quot;{9E6D2209-8A17-4548-959D-9E0C2AA12002}&quot;/&gt;&lt;isInvalidForFieldText val=&quot;0&quot;/&gt;&lt;Image&gt;&lt;filename val=&quot;C:\Users\natalie.sansone\AppData\Local\Temp\CP8220724968Session\CPTrustFolder8220724984\PPTImport822012416828\data\asimages\{9E6D2209-8A17-4548-959D-9E0C2AA12002}_16.png&quot;/&gt;&lt;left val=&quot;766&quot;/&gt;&lt;top val=&quot;352&quot;/&gt;&lt;width val=&quot;136&quot;/&gt;&lt;height val=&quot;85&quot;/&gt;&lt;hasText val=&quot;1&quot;/&gt;&lt;/Image&gt;&lt;/ThreeDShapeInfo&gt;"/>
</p:tagLst>
</file>

<file path=ppt/tags/tag37.xml><?xml version="1.0" encoding="utf-8"?>
<p:tagLst xmlns:a="http://schemas.openxmlformats.org/drawingml/2006/main" xmlns:r="http://schemas.openxmlformats.org/officeDocument/2006/relationships" xmlns:p="http://schemas.openxmlformats.org/presentationml/2006/main">
  <p:tag name="PRESENTER_SHAPEINFO" val="&lt;ThreeDShapeInfo&gt;&lt;uuid val=&quot;{06C6706C-9433-4BB1-953C-066E225E5BF9}&quot;/&gt;&lt;isInvalidForFieldText val=&quot;0&quot;/&gt;&lt;Image&gt;&lt;filename val=&quot;C:\Users\natalie.sansone\AppData\Local\Temp\CP8220724968Session\CPTrustFolder8220724984\PPTImport822012416828\data\asimages\{06C6706C-9433-4BB1-953C-066E225E5BF9}_16.png&quot;/&gt;&lt;left val=&quot;541&quot;/&gt;&lt;top val=&quot;490&quot;/&gt;&lt;width val=&quot;55&quot;/&gt;&lt;height val=&quot;56&quot;/&gt;&lt;hasText val=&quot;1&quot;/&gt;&lt;/Image&gt;&lt;/ThreeDShapeInfo&gt;"/>
</p:tagLst>
</file>

<file path=ppt/tags/tag38.xml><?xml version="1.0" encoding="utf-8"?>
<p:tagLst xmlns:a="http://schemas.openxmlformats.org/drawingml/2006/main" xmlns:r="http://schemas.openxmlformats.org/officeDocument/2006/relationships" xmlns:p="http://schemas.openxmlformats.org/presentationml/2006/main">
  <p:tag name="PRESENTER_SHAPEINFO" val="&lt;ThreeDShapeInfo&gt;&lt;uuid val=&quot;{84E51CE0-FFE7-42C5-9268-C69AD7260F57}&quot;/&gt;&lt;isInvalidForFieldText val=&quot;0&quot;/&gt;&lt;Image&gt;&lt;filename val=&quot;C:\Users\natalie.sansone\AppData\Local\Temp\CP8220724968Session\CPTrustFolder8220724984\PPTImport822012416828\data\asimages\{84E51CE0-FFE7-42C5-9268-C69AD7260F57}_16.png&quot;/&gt;&lt;left val=&quot;568&quot;/&gt;&lt;top val=&quot;403&quot;/&gt;&lt;width val=&quot;3&quot;/&gt;&lt;height val=&quot;89&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42C41969-24DE-4EB9-8B46-A382E2CC6BF7}&quot;/&gt;&lt;isInvalidForFieldText val=&quot;0&quot;/&gt;&lt;Image&gt;&lt;filename val=&quot;C:\Users\natalie.sansone\AppData\Local\Temp\CP8220724968Session\CPTrustFolder8220724984\PPTImport822012416828\data\asimages\{42C41969-24DE-4EB9-8B46-A382E2CC6BF7}_16.png&quot;/&gt;&lt;left val=&quot;4&quot;/&gt;&lt;top val=&quot;28&quot;/&gt;&lt;width val=&quot;733&quot;/&gt;&lt;height val=&quot;146&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A29F339E-C602-40BD-9DCA-E448DEF8B45F}&quot;/&gt;&lt;isInvalidForFieldText val=&quot;0&quot;/&gt;&lt;Image&gt;&lt;filename val=&quot;C:\Users\natalie.sansone\AppData\Local\Temp\CP8220724968Session\CPTrustFolder8220724984\PPTImport822012416828\data\asimages\{A29F339E-C602-40BD-9DCA-E448DEF8B45F}_16.png&quot;/&gt;&lt;left val=&quot;20&quot;/&gt;&lt;top val=&quot;120&quot;/&gt;&lt;width val=&quot;801&quot;/&gt;&lt;height val=&quot;80&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9B383ABA-C57C-4A97-AAAC-8381DAB36AE5}&quot;/&gt;&lt;isInvalidForFieldText val=&quot;0&quot;/&gt;&lt;Image&gt;&lt;filename val=&quot;C:\Users\natalie.sansone\AppData\Local\Temp\CP8220724968Session\CPTrustFolder8220724984\PPTImport822012416828\data\asimages\{9B383ABA-C57C-4A97-AAAC-8381DAB36AE5}_16.png&quot;/&gt;&lt;left val=&quot;26&quot;/&gt;&lt;top val=&quot;342&quot;/&gt;&lt;width val=&quot;55&quot;/&gt;&lt;height val=&quot;56&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INFO" val="&lt;ThreeDShapeInfo&gt;&lt;uuid val=&quot;{A207E574-932B-4458-8098-133C4B777F71}&quot;/&gt;&lt;isInvalidForFieldText val=&quot;0&quot;/&gt;&lt;Image&gt;&lt;filename val=&quot;C:\Users\natalie.sansone\AppData\Local\Temp\CP8220724968Session\CPTrustFolder8220724984\PPTImport822012416828\data\asimages\{A207E574-932B-4458-8098-133C4B777F71}_16.png&quot;/&gt;&lt;left val=&quot;30&quot;/&gt;&lt;top val=&quot;218&quot;/&gt;&lt;width val=&quot;910&quot;/&gt;&lt;height val=&quot;108&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5&quot;/&gt;&lt;lineCharCount val=&quot;14&quot;/&gt;&lt;lineCharCount val=&quot;16&quot;/&gt;&lt;lineCharCount val=&quot;14&quot;/&gt;&lt;lineCharCount val=&quot;12&quot;/&gt;&lt;lineCharCount val=&quot;9&quot;/&gt;&lt;lineCharCount val=&quot;14&quot;/&gt;&lt;lineCharCount val=&quot;11&quot;/&gt;&lt;lineCharCount val=&quot;16&quot;/&gt;&lt;/TableIndex&gt;&lt;/ShapeTextInfo&gt;"/>
  <p:tag name="HTML_SHAPEINFO" val="&lt;ThreeDShapeInfo&gt;&lt;uuid val=&quot;{C52FA0B8-11A0-4601-8461-0186D8E83F7E}&quot;/&gt;&lt;isInvalidForFieldText val=&quot;0&quot;/&gt;&lt;Image&gt;&lt;filename val=&quot;C:\Users\natalie.sansone\AppData\Local\Temp\CP8220724968Session\CPTrustFolder8220724984\PPTImport822012416828\data\asimages\{C52FA0B8-11A0-4601-8461-0186D8E83F7E}_16.png&quot;/&gt;&lt;left val=&quot;75&quot;/&gt;&lt;top val=&quot;346&quot;/&gt;&lt;width val=&quot;135&quot;/&gt;&lt;height val=&quot;219&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INFO" val="&lt;ThreeDShapeInfo&gt;&lt;uuid val=&quot;{957A5C40-2D77-4E9D-BFF5-367129A249E2}&quot;/&gt;&lt;isInvalidForFieldText val=&quot;0&quot;/&gt;&lt;Image&gt;&lt;filename val=&quot;C:\Users\natalie.sansone\AppData\Local\Temp\CP8220724968Session\CPTrustFolder8220724984\PPTImport822012416828\data\asimages\{957A5C40-2D77-4E9D-BFF5-367129A249E2}_16.png&quot;/&gt;&lt;left val=&quot;206&quot;/&gt;&lt;top val=&quot;342&quot;/&gt;&lt;width val=&quot;55&quot;/&gt;&lt;height val=&quot;56&quot;/&gt;&lt;hasText val=&quot;1&quot;/&gt;&lt;/Image&gt;&lt;/ThreeDShapeInfo&gt;"/>
</p:tagLst>
</file>

<file path=ppt/theme/theme1.xml><?xml version="1.0" encoding="utf-8"?>
<a:theme xmlns:a="http://schemas.openxmlformats.org/drawingml/2006/main" name="FronCovers-Dark">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2.xml><?xml version="1.0" encoding="utf-8"?>
<a:theme xmlns:a="http://schemas.openxmlformats.org/drawingml/2006/main" name="BackCovers&amp;Dividers-Dark">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3.xml><?xml version="1.0" encoding="utf-8"?>
<a:theme xmlns:a="http://schemas.openxmlformats.org/drawingml/2006/main" name="BackCovers&amp;Dividers-Light">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4.xml><?xml version="1.0" encoding="utf-8"?>
<a:theme xmlns:a="http://schemas.openxmlformats.org/drawingml/2006/main" name="Slide-Generic">
  <a:themeElements>
    <a:clrScheme name="Custom 1">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Keikp">
    <a:dk1>
      <a:srgbClr val="494949"/>
    </a:dk1>
    <a:lt1>
      <a:srgbClr val="FFFFFF"/>
    </a:lt1>
    <a:dk2>
      <a:srgbClr val="494949"/>
    </a:dk2>
    <a:lt2>
      <a:srgbClr val="FFFFFF"/>
    </a:lt2>
    <a:accent1>
      <a:srgbClr val="24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3762</Words>
  <Application>Microsoft Office PowerPoint</Application>
  <PresentationFormat>Custom</PresentationFormat>
  <Paragraphs>437</Paragraphs>
  <Slides>21</Slides>
  <Notes>10</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21</vt:i4>
      </vt:variant>
    </vt:vector>
  </HeadingPairs>
  <TitlesOfParts>
    <vt:vector size="37" baseType="lpstr">
      <vt:lpstr>Montserrat Light</vt:lpstr>
      <vt:lpstr>Exo</vt:lpstr>
      <vt:lpstr>Arial</vt:lpstr>
      <vt:lpstr>Montserrat SemiBold</vt:lpstr>
      <vt:lpstr>Courier New</vt:lpstr>
      <vt:lpstr>Exo Light</vt:lpstr>
      <vt:lpstr>Calibri</vt:lpstr>
      <vt:lpstr>Roboto Condensed Light</vt:lpstr>
      <vt:lpstr>Montserrat</vt:lpstr>
      <vt:lpstr>Exo DemiBold</vt:lpstr>
      <vt:lpstr>Exo DemiBold</vt:lpstr>
      <vt:lpstr>Roboto</vt:lpstr>
      <vt:lpstr>FronCovers-Dark</vt:lpstr>
      <vt:lpstr>BackCovers&amp;Dividers-Dark</vt:lpstr>
      <vt:lpstr>BackCovers&amp;Dividers-Light</vt:lpstr>
      <vt:lpstr>Slide-Generic</vt:lpstr>
      <vt:lpstr>PowerPoint Presentation</vt:lpstr>
      <vt:lpstr>Analyst Perspective</vt:lpstr>
      <vt:lpstr>Executive Summary</vt:lpstr>
      <vt:lpstr>Proper cloud security is a balancing act of responsibility</vt:lpstr>
      <vt:lpstr>Cloud security is a top priority for IT in 2020</vt:lpstr>
      <vt:lpstr>What’s holding back cloud adoption?</vt:lpstr>
      <vt:lpstr>PowerPoint Presentation</vt:lpstr>
      <vt:lpstr>Info-Tech’s Reference Model</vt:lpstr>
      <vt:lpstr>Info-Tech’s methodology for cloud security architecture</vt:lpstr>
      <vt:lpstr>Cloud security needs to be taken just as seriously as on-premises security</vt:lpstr>
      <vt:lpstr>Understanding the cloud</vt:lpstr>
      <vt:lpstr>Cloud security is a shared responsibility</vt:lpstr>
      <vt:lpstr>Different cloud service models</vt:lpstr>
      <vt:lpstr>Use Info-Tech’s blueprint to plan your cloud security architecture effectively</vt:lpstr>
      <vt:lpstr>PowerPoint Presentation</vt:lpstr>
      <vt:lpstr>Blueprint deliverables</vt:lpstr>
      <vt:lpstr>PowerPoint Presentation</vt:lpstr>
      <vt:lpstr>PowerPoint Presentation</vt:lpstr>
      <vt:lpstr>PowerPoint Presentation</vt:lpstr>
      <vt:lpstr>Executive Brief  Case Study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2021-03-12T21:23:04Z</dcterms:created>
  <dcterms:modified xsi:type="dcterms:W3CDTF">2021-07-12T12:59:10Z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d24214e-5322-4789-8422-cbe411bc3a74_Enabled">
    <vt:lpwstr>true</vt:lpwstr>
  </property>
  <property fmtid="{D5CDD505-2E9C-101B-9397-08002B2CF9AE}" pid="3" name="MSIP_Label_7d24214e-5322-4789-8422-cbe411bc3a74_SetDate">
    <vt:lpwstr>2021-03-12T21:29:11Z</vt:lpwstr>
  </property>
  <property fmtid="{D5CDD505-2E9C-101B-9397-08002B2CF9AE}" pid="4" name="MSIP_Label_7d24214e-5322-4789-8422-cbe411bc3a74_Method">
    <vt:lpwstr>Privileged</vt:lpwstr>
  </property>
  <property fmtid="{D5CDD505-2E9C-101B-9397-08002B2CF9AE}" pid="5" name="MSIP_Label_7d24214e-5322-4789-8422-cbe411bc3a74_Name">
    <vt:lpwstr>7d24214e-5322-4789-8422-cbe411bc3a74</vt:lpwstr>
  </property>
  <property fmtid="{D5CDD505-2E9C-101B-9397-08002B2CF9AE}" pid="6" name="MSIP_Label_7d24214e-5322-4789-8422-cbe411bc3a74_SiteId">
    <vt:lpwstr>113d1920-a1e0-48cf-a70a-868cbb03f3f6</vt:lpwstr>
  </property>
  <property fmtid="{D5CDD505-2E9C-101B-9397-08002B2CF9AE}" pid="7" name="MSIP_Label_7d24214e-5322-4789-8422-cbe411bc3a74_ActionId">
    <vt:lpwstr>fd8dda34-5471-41f0-a31f-7b671dabf7f8</vt:lpwstr>
  </property>
  <property fmtid="{D5CDD505-2E9C-101B-9397-08002B2CF9AE}" pid="8" name="MSIP_Label_7d24214e-5322-4789-8422-cbe411bc3a74_ContentBits">
    <vt:lpwstr>0</vt:lpwstr>
  </property>
</Properties>
</file>