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71" r:id="rId2"/>
    <p:sldMasterId id="2147483788" r:id="rId3"/>
    <p:sldMasterId id="2147483667" r:id="rId4"/>
  </p:sldMasterIdLst>
  <p:notesMasterIdLst>
    <p:notesMasterId r:id="rId20"/>
  </p:notesMasterIdLst>
  <p:handoutMasterIdLst>
    <p:handoutMasterId r:id="rId21"/>
  </p:handoutMasterIdLst>
  <p:sldIdLst>
    <p:sldId id="546" r:id="rId5"/>
    <p:sldId id="308" r:id="rId6"/>
    <p:sldId id="312" r:id="rId7"/>
    <p:sldId id="582" r:id="rId8"/>
    <p:sldId id="537" r:id="rId9"/>
    <p:sldId id="538" r:id="rId10"/>
    <p:sldId id="539" r:id="rId11"/>
    <p:sldId id="576" r:id="rId12"/>
    <p:sldId id="541" r:id="rId13"/>
    <p:sldId id="432" r:id="rId14"/>
    <p:sldId id="574" r:id="rId15"/>
    <p:sldId id="511" r:id="rId16"/>
    <p:sldId id="356" r:id="rId17"/>
    <p:sldId id="543" r:id="rId18"/>
    <p:sldId id="372" r:id="rId19"/>
  </p:sldIdLst>
  <p:sldSz cx="12193588" cy="6858000"/>
  <p:notesSz cx="11309350" cy="20104100"/>
  <p:embeddedFontLst>
    <p:embeddedFont>
      <p:font typeface="Calibri" panose="020F0502020204030204" pitchFamily="34" charset="0"/>
      <p:regular r:id="rId22"/>
      <p:bold r:id="rId23"/>
      <p:italic r:id="rId24"/>
      <p:boldItalic r:id="rId25"/>
    </p:embeddedFont>
    <p:embeddedFont>
      <p:font typeface="Exo" panose="02000303000000000000" pitchFamily="2" charset="0"/>
      <p:regular r:id="rId26"/>
      <p:bold r:id="rId27"/>
      <p:italic r:id="rId28"/>
      <p:boldItalic r:id="rId29"/>
    </p:embeddedFont>
    <p:embeddedFont>
      <p:font typeface="Exo Light" panose="02000303000000000000" pitchFamily="2" charset="0"/>
      <p:regular r:id="rId30"/>
      <p:italic r:id="rId31"/>
    </p:embeddedFont>
    <p:embeddedFont>
      <p:font typeface="Montserrat" panose="00000500000000000000" pitchFamily="2" charset="0"/>
      <p:regular r:id="rId32"/>
      <p:bold r:id="rId33"/>
      <p:italic r:id="rId34"/>
      <p:boldItalic r:id="rId35"/>
    </p:embeddedFont>
    <p:embeddedFont>
      <p:font typeface="Montserrat Light" panose="00000400000000000000" pitchFamily="2" charset="0"/>
      <p:regular r:id="rId36"/>
      <p:italic r:id="rId37"/>
    </p:embeddedFont>
    <p:embeddedFont>
      <p:font typeface="Montserrat Medium" panose="00000600000000000000" pitchFamily="2" charset="0"/>
      <p:regular r:id="rId38"/>
      <p:bold r:id="rId39"/>
      <p:italic r:id="rId40"/>
    </p:embeddedFont>
    <p:embeddedFont>
      <p:font typeface="Montserrat SemiBold" panose="00000700000000000000" pitchFamily="2"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Condensed Light" panose="02000000000000000000" pitchFamily="2" charset="0"/>
      <p:regular r:id="rId49"/>
      <p:italic r:id="rId50"/>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D02B3F6-70F4-8645-B5BA-8B11454C6E34}">
          <p14:sldIdLst/>
        </p14:section>
        <p14:section name="Executive Brief" id="{F3AAD5F6-16CC-4FB3-A10C-B84D43D67BF1}">
          <p14:sldIdLst>
            <p14:sldId id="546"/>
            <p14:sldId id="308"/>
            <p14:sldId id="312"/>
            <p14:sldId id="582"/>
            <p14:sldId id="537"/>
            <p14:sldId id="538"/>
            <p14:sldId id="539"/>
            <p14:sldId id="576"/>
            <p14:sldId id="541"/>
            <p14:sldId id="432"/>
            <p14:sldId id="574"/>
            <p14:sldId id="511"/>
            <p14:sldId id="356"/>
            <p14:sldId id="543"/>
            <p14:sldId id="372"/>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A4A4A"/>
    <a:srgbClr val="289D48"/>
    <a:srgbClr val="7F7F7F"/>
    <a:srgbClr val="5E3391"/>
    <a:srgbClr val="F2F7FB"/>
    <a:srgbClr val="E5EFF6"/>
    <a:srgbClr val="2576B7"/>
    <a:srgbClr val="1E5E92"/>
    <a:srgbClr val="EFC3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6" autoAdjust="0"/>
    <p:restoredTop sz="92949" autoAdjust="0"/>
  </p:normalViewPr>
  <p:slideViewPr>
    <p:cSldViewPr snapToGrid="0">
      <p:cViewPr varScale="1">
        <p:scale>
          <a:sx n="99" d="100"/>
          <a:sy n="99" d="100"/>
        </p:scale>
        <p:origin x="1578" y="78"/>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font" Target="fonts/font29.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8.fntdata"/><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notesMaster" Target="notesMasters/notesMaster1.xml"/><Relationship Id="rId41" Type="http://schemas.openxmlformats.org/officeDocument/2006/relationships/font" Target="fonts/font2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61646-F4B4-4BE6-A7A8-6F41C573442F}" type="doc">
      <dgm:prSet loTypeId="urn:microsoft.com/office/officeart/2005/8/layout/hList3" loCatId="list" qsTypeId="urn:microsoft.com/office/officeart/2005/8/quickstyle/simple1" qsCatId="simple" csTypeId="urn:microsoft.com/office/officeart/2005/8/colors/accent1_3" csCatId="accent1" phldr="1"/>
      <dgm:spPr/>
      <dgm:t>
        <a:bodyPr/>
        <a:lstStyle/>
        <a:p>
          <a:endParaRPr lang="en-CA"/>
        </a:p>
      </dgm:t>
    </dgm:pt>
    <dgm:pt modelId="{5E826ACA-D8E8-4090-B616-1ADE9878B0C5}">
      <dgm:prSet phldrT="[Text]"/>
      <dgm:spPr/>
      <dgm:t>
        <a:bodyPr/>
        <a:lstStyle/>
        <a:p>
          <a:r>
            <a:rPr lang="en-CA" dirty="0">
              <a:latin typeface="Roboto Condensed Light" panose="02000000000000000000" pitchFamily="2" charset="0"/>
              <a:ea typeface="Roboto Condensed Light" panose="02000000000000000000" pitchFamily="2" charset="0"/>
            </a:rPr>
            <a:t>Automation Suite</a:t>
          </a:r>
        </a:p>
      </dgm:t>
    </dgm:pt>
    <dgm:pt modelId="{2E5DDF2A-9414-4815-9A8A-9123FBA23338}" type="parTrans" cxnId="{C0B68E69-7B5D-49F1-90F6-338B575DF512}">
      <dgm:prSet/>
      <dgm:spPr/>
      <dgm:t>
        <a:bodyPr/>
        <a:lstStyle/>
        <a:p>
          <a:endParaRPr lang="en-CA"/>
        </a:p>
      </dgm:t>
    </dgm:pt>
    <dgm:pt modelId="{3D4E8148-BD08-4005-A67B-03FEDFCB1471}" type="sibTrans" cxnId="{C0B68E69-7B5D-49F1-90F6-338B575DF512}">
      <dgm:prSet/>
      <dgm:spPr/>
      <dgm:t>
        <a:bodyPr/>
        <a:lstStyle/>
        <a:p>
          <a:endParaRPr lang="en-CA"/>
        </a:p>
      </dgm:t>
    </dgm:pt>
    <dgm:pt modelId="{D1877BA6-AF3B-4B68-8FEE-D1BCF2DE806C}">
      <dgm:prSet phldrT="[Text]"/>
      <dgm:spPr>
        <a:solidFill>
          <a:schemeClr val="accent2"/>
        </a:solidFill>
      </dgm:spPr>
      <dgm:t>
        <a:bodyPr/>
        <a:lstStyle/>
        <a:p>
          <a:r>
            <a:rPr lang="en-CA" dirty="0">
              <a:latin typeface="Roboto Condensed Light" panose="02000000000000000000" pitchFamily="2" charset="0"/>
              <a:ea typeface="Roboto Condensed Light" panose="02000000000000000000" pitchFamily="2" charset="0"/>
            </a:rPr>
            <a:t>RPA</a:t>
          </a:r>
        </a:p>
      </dgm:t>
    </dgm:pt>
    <dgm:pt modelId="{471CED5E-A03E-471D-8C3D-D89478BACB07}" type="parTrans" cxnId="{011130A1-C0D7-4D8E-A0FE-81B06808DCF0}">
      <dgm:prSet/>
      <dgm:spPr/>
      <dgm:t>
        <a:bodyPr/>
        <a:lstStyle/>
        <a:p>
          <a:endParaRPr lang="en-CA"/>
        </a:p>
      </dgm:t>
    </dgm:pt>
    <dgm:pt modelId="{8386E0D3-ABA5-48AA-97BD-87CDEE88040C}" type="sibTrans" cxnId="{011130A1-C0D7-4D8E-A0FE-81B06808DCF0}">
      <dgm:prSet/>
      <dgm:spPr/>
      <dgm:t>
        <a:bodyPr/>
        <a:lstStyle/>
        <a:p>
          <a:endParaRPr lang="en-CA"/>
        </a:p>
      </dgm:t>
    </dgm:pt>
    <dgm:pt modelId="{185916FD-3E0E-42F0-B119-9CCFC8D57EA6}">
      <dgm:prSet phldrT="[Text]"/>
      <dgm:spPr>
        <a:solidFill>
          <a:srgbClr val="289D48"/>
        </a:solidFill>
      </dgm:spPr>
      <dgm:t>
        <a:bodyPr/>
        <a:lstStyle/>
        <a:p>
          <a:r>
            <a:rPr lang="en-CA" dirty="0">
              <a:latin typeface="Roboto Condensed Light" panose="02000000000000000000" pitchFamily="2" charset="0"/>
              <a:ea typeface="Roboto Condensed Light" panose="02000000000000000000" pitchFamily="2" charset="0"/>
            </a:rPr>
            <a:t>Service Automation (Chatbots)</a:t>
          </a:r>
        </a:p>
      </dgm:t>
    </dgm:pt>
    <dgm:pt modelId="{84F09535-184C-42E2-9BB9-F9C75C761064}" type="parTrans" cxnId="{30141BF8-F251-4A55-8365-0CAD4C6D0F3B}">
      <dgm:prSet/>
      <dgm:spPr/>
      <dgm:t>
        <a:bodyPr/>
        <a:lstStyle/>
        <a:p>
          <a:endParaRPr lang="en-CA"/>
        </a:p>
      </dgm:t>
    </dgm:pt>
    <dgm:pt modelId="{CDE8724C-AC0C-46E5-941F-0B6B845D5C06}" type="sibTrans" cxnId="{30141BF8-F251-4A55-8365-0CAD4C6D0F3B}">
      <dgm:prSet/>
      <dgm:spPr/>
      <dgm:t>
        <a:bodyPr/>
        <a:lstStyle/>
        <a:p>
          <a:endParaRPr lang="en-CA"/>
        </a:p>
      </dgm:t>
    </dgm:pt>
    <dgm:pt modelId="{60AF3EDD-7240-4339-85F1-62993FF0B8C0}">
      <dgm:prSet phldrT="[Text]"/>
      <dgm:spPr>
        <a:solidFill>
          <a:srgbClr val="FF0000"/>
        </a:solidFill>
      </dgm:spPr>
      <dgm:t>
        <a:bodyPr/>
        <a:lstStyle/>
        <a:p>
          <a:r>
            <a:rPr lang="en-CA" dirty="0">
              <a:latin typeface="Roboto Condensed Light" panose="02000000000000000000" pitchFamily="2" charset="0"/>
              <a:ea typeface="Roboto Condensed Light" panose="02000000000000000000" pitchFamily="2" charset="0"/>
            </a:rPr>
            <a:t>AIOps</a:t>
          </a:r>
        </a:p>
      </dgm:t>
    </dgm:pt>
    <dgm:pt modelId="{9CA84A64-E3DC-4090-A0FC-476B43F42211}" type="parTrans" cxnId="{BB9A4764-E129-4695-99BB-DD67C0BA34FD}">
      <dgm:prSet/>
      <dgm:spPr/>
      <dgm:t>
        <a:bodyPr/>
        <a:lstStyle/>
        <a:p>
          <a:endParaRPr lang="en-CA"/>
        </a:p>
      </dgm:t>
    </dgm:pt>
    <dgm:pt modelId="{10D56408-E8F7-4C3C-A149-CBC5FFCB0076}" type="sibTrans" cxnId="{BB9A4764-E129-4695-99BB-DD67C0BA34FD}">
      <dgm:prSet/>
      <dgm:spPr/>
      <dgm:t>
        <a:bodyPr/>
        <a:lstStyle/>
        <a:p>
          <a:endParaRPr lang="en-CA"/>
        </a:p>
      </dgm:t>
    </dgm:pt>
    <dgm:pt modelId="{5131CBA0-B6EE-4B6F-A3E4-9D19D2C6F9CC}" type="pres">
      <dgm:prSet presAssocID="{CD261646-F4B4-4BE6-A7A8-6F41C573442F}" presName="composite" presStyleCnt="0">
        <dgm:presLayoutVars>
          <dgm:chMax val="1"/>
          <dgm:dir/>
          <dgm:resizeHandles val="exact"/>
        </dgm:presLayoutVars>
      </dgm:prSet>
      <dgm:spPr/>
    </dgm:pt>
    <dgm:pt modelId="{79FAB331-F1B6-471C-B700-D4D62E34039D}" type="pres">
      <dgm:prSet presAssocID="{5E826ACA-D8E8-4090-B616-1ADE9878B0C5}" presName="roof" presStyleLbl="dkBgShp" presStyleIdx="0" presStyleCnt="2"/>
      <dgm:spPr/>
    </dgm:pt>
    <dgm:pt modelId="{F2F9695D-D077-4591-BFEE-A0F07A220581}" type="pres">
      <dgm:prSet presAssocID="{5E826ACA-D8E8-4090-B616-1ADE9878B0C5}" presName="pillars" presStyleCnt="0"/>
      <dgm:spPr/>
    </dgm:pt>
    <dgm:pt modelId="{895E7740-D6B4-4CC3-9359-4A411FA81BBD}" type="pres">
      <dgm:prSet presAssocID="{5E826ACA-D8E8-4090-B616-1ADE9878B0C5}" presName="pillar1" presStyleLbl="node1" presStyleIdx="0" presStyleCnt="3" custScaleY="101524" custLinFactNeighborX="-34702" custLinFactNeighborY="950">
        <dgm:presLayoutVars>
          <dgm:bulletEnabled val="1"/>
        </dgm:presLayoutVars>
      </dgm:prSet>
      <dgm:spPr/>
    </dgm:pt>
    <dgm:pt modelId="{205C2E76-7D63-4C85-8338-6D622835E642}" type="pres">
      <dgm:prSet presAssocID="{185916FD-3E0E-42F0-B119-9CCFC8D57EA6}" presName="pillarX" presStyleLbl="node1" presStyleIdx="1" presStyleCnt="3">
        <dgm:presLayoutVars>
          <dgm:bulletEnabled val="1"/>
        </dgm:presLayoutVars>
      </dgm:prSet>
      <dgm:spPr/>
    </dgm:pt>
    <dgm:pt modelId="{D0544C7D-39AA-4783-B079-3676CF67D03A}" type="pres">
      <dgm:prSet presAssocID="{60AF3EDD-7240-4339-85F1-62993FF0B8C0}" presName="pillarX" presStyleLbl="node1" presStyleIdx="2" presStyleCnt="3">
        <dgm:presLayoutVars>
          <dgm:bulletEnabled val="1"/>
        </dgm:presLayoutVars>
      </dgm:prSet>
      <dgm:spPr/>
    </dgm:pt>
    <dgm:pt modelId="{23801101-A0D2-4B79-A94C-1BFE0B43715B}" type="pres">
      <dgm:prSet presAssocID="{5E826ACA-D8E8-4090-B616-1ADE9878B0C5}" presName="base" presStyleLbl="dkBgShp" presStyleIdx="1" presStyleCnt="2"/>
      <dgm:spPr/>
    </dgm:pt>
  </dgm:ptLst>
  <dgm:cxnLst>
    <dgm:cxn modelId="{9FF7F706-6159-4933-B33E-D5A3E0B99AED}" type="presOf" srcId="{185916FD-3E0E-42F0-B119-9CCFC8D57EA6}" destId="{205C2E76-7D63-4C85-8338-6D622835E642}" srcOrd="0" destOrd="0" presId="urn:microsoft.com/office/officeart/2005/8/layout/hList3"/>
    <dgm:cxn modelId="{BC312112-E3BD-4B1A-90FB-A2AD4CE9B092}" type="presOf" srcId="{5E826ACA-D8E8-4090-B616-1ADE9878B0C5}" destId="{79FAB331-F1B6-471C-B700-D4D62E34039D}" srcOrd="0" destOrd="0" presId="urn:microsoft.com/office/officeart/2005/8/layout/hList3"/>
    <dgm:cxn modelId="{BD555D25-AF24-4794-B0D9-26781D0FF225}" type="presOf" srcId="{D1877BA6-AF3B-4B68-8FEE-D1BCF2DE806C}" destId="{895E7740-D6B4-4CC3-9359-4A411FA81BBD}" srcOrd="0" destOrd="0" presId="urn:microsoft.com/office/officeart/2005/8/layout/hList3"/>
    <dgm:cxn modelId="{BB9A4764-E129-4695-99BB-DD67C0BA34FD}" srcId="{5E826ACA-D8E8-4090-B616-1ADE9878B0C5}" destId="{60AF3EDD-7240-4339-85F1-62993FF0B8C0}" srcOrd="2" destOrd="0" parTransId="{9CA84A64-E3DC-4090-A0FC-476B43F42211}" sibTransId="{10D56408-E8F7-4C3C-A149-CBC5FFCB0076}"/>
    <dgm:cxn modelId="{C0B68E69-7B5D-49F1-90F6-338B575DF512}" srcId="{CD261646-F4B4-4BE6-A7A8-6F41C573442F}" destId="{5E826ACA-D8E8-4090-B616-1ADE9878B0C5}" srcOrd="0" destOrd="0" parTransId="{2E5DDF2A-9414-4815-9A8A-9123FBA23338}" sibTransId="{3D4E8148-BD08-4005-A67B-03FEDFCB1471}"/>
    <dgm:cxn modelId="{54E2D070-AB5C-46A2-9FF9-70C1605EBDCB}" type="presOf" srcId="{60AF3EDD-7240-4339-85F1-62993FF0B8C0}" destId="{D0544C7D-39AA-4783-B079-3676CF67D03A}" srcOrd="0" destOrd="0" presId="urn:microsoft.com/office/officeart/2005/8/layout/hList3"/>
    <dgm:cxn modelId="{011130A1-C0D7-4D8E-A0FE-81B06808DCF0}" srcId="{5E826ACA-D8E8-4090-B616-1ADE9878B0C5}" destId="{D1877BA6-AF3B-4B68-8FEE-D1BCF2DE806C}" srcOrd="0" destOrd="0" parTransId="{471CED5E-A03E-471D-8C3D-D89478BACB07}" sibTransId="{8386E0D3-ABA5-48AA-97BD-87CDEE88040C}"/>
    <dgm:cxn modelId="{28BEADDE-E49C-4C2D-867C-B9AA2A6EE105}" type="presOf" srcId="{CD261646-F4B4-4BE6-A7A8-6F41C573442F}" destId="{5131CBA0-B6EE-4B6F-A3E4-9D19D2C6F9CC}" srcOrd="0" destOrd="0" presId="urn:microsoft.com/office/officeart/2005/8/layout/hList3"/>
    <dgm:cxn modelId="{30141BF8-F251-4A55-8365-0CAD4C6D0F3B}" srcId="{5E826ACA-D8E8-4090-B616-1ADE9878B0C5}" destId="{185916FD-3E0E-42F0-B119-9CCFC8D57EA6}" srcOrd="1" destOrd="0" parTransId="{84F09535-184C-42E2-9BB9-F9C75C761064}" sibTransId="{CDE8724C-AC0C-46E5-941F-0B6B845D5C06}"/>
    <dgm:cxn modelId="{37C9293F-AFC6-411E-A6B9-7218597A35AC}" type="presParOf" srcId="{5131CBA0-B6EE-4B6F-A3E4-9D19D2C6F9CC}" destId="{79FAB331-F1B6-471C-B700-D4D62E34039D}" srcOrd="0" destOrd="0" presId="urn:microsoft.com/office/officeart/2005/8/layout/hList3"/>
    <dgm:cxn modelId="{0A882532-FFE7-4997-A68E-0DEAFD665113}" type="presParOf" srcId="{5131CBA0-B6EE-4B6F-A3E4-9D19D2C6F9CC}" destId="{F2F9695D-D077-4591-BFEE-A0F07A220581}" srcOrd="1" destOrd="0" presId="urn:microsoft.com/office/officeart/2005/8/layout/hList3"/>
    <dgm:cxn modelId="{5818132F-8A0D-47EF-A08E-83212CD06D08}" type="presParOf" srcId="{F2F9695D-D077-4591-BFEE-A0F07A220581}" destId="{895E7740-D6B4-4CC3-9359-4A411FA81BBD}" srcOrd="0" destOrd="0" presId="urn:microsoft.com/office/officeart/2005/8/layout/hList3"/>
    <dgm:cxn modelId="{5EF0A0B3-DA2A-43C3-BAF9-CD7FED4857C0}" type="presParOf" srcId="{F2F9695D-D077-4591-BFEE-A0F07A220581}" destId="{205C2E76-7D63-4C85-8338-6D622835E642}" srcOrd="1" destOrd="0" presId="urn:microsoft.com/office/officeart/2005/8/layout/hList3"/>
    <dgm:cxn modelId="{80AF5598-5B1E-4D59-A59B-4C8EC28A07C7}" type="presParOf" srcId="{F2F9695D-D077-4591-BFEE-A0F07A220581}" destId="{D0544C7D-39AA-4783-B079-3676CF67D03A}" srcOrd="2" destOrd="0" presId="urn:microsoft.com/office/officeart/2005/8/layout/hList3"/>
    <dgm:cxn modelId="{C070DDAA-D588-486C-BF72-5856955D0D2E}" type="presParOf" srcId="{5131CBA0-B6EE-4B6F-A3E4-9D19D2C6F9CC}" destId="{23801101-A0D2-4B79-A94C-1BFE0B43715B}"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Phase 4</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5F6C611F-A00D-49C9-BCC6-94D5B64140D5}">
      <dgm:prSet custT="1"/>
      <dgm:spPr/>
      <dgm:t>
        <a:bodyPr/>
        <a:lstStyle/>
        <a:p>
          <a:r>
            <a:rPr lang="en-US" sz="1200" dirty="0">
              <a:latin typeface="Montserrat" panose="00000500000000000000" pitchFamily="2" charset="0"/>
            </a:rPr>
            <a:t>Phase 5</a:t>
          </a:r>
          <a:endParaRPr lang="en-CA" sz="1200" dirty="0">
            <a:latin typeface="Montserrat" panose="00000500000000000000" pitchFamily="2" charset="0"/>
          </a:endParaRPr>
        </a:p>
      </dgm:t>
    </dgm:pt>
    <dgm:pt modelId="{326A71CD-9A9F-4E2C-9657-1A8EF0F3683F}" type="parTrans" cxnId="{70CEFB52-187B-424E-B94B-065F811195BB}">
      <dgm:prSet/>
      <dgm:spPr/>
      <dgm:t>
        <a:bodyPr/>
        <a:lstStyle/>
        <a:p>
          <a:endParaRPr lang="en-CA" sz="1200">
            <a:latin typeface="Montserrat" panose="00000500000000000000" pitchFamily="2" charset="0"/>
          </a:endParaRPr>
        </a:p>
      </dgm:t>
    </dgm:pt>
    <dgm:pt modelId="{0DCA11DC-69F2-4038-8148-F8EFAC97C681}" type="sibTrans" cxnId="{70CEFB52-187B-424E-B94B-065F811195BB}">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5">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5">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5">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5">
        <dgm:presLayoutVars>
          <dgm:bulletEnabled val="1"/>
        </dgm:presLayoutVars>
      </dgm:prSet>
      <dgm:spPr/>
    </dgm:pt>
    <dgm:pt modelId="{56E9E376-C35D-3A43-9D88-F119A55CFB51}" type="pres">
      <dgm:prSet presAssocID="{A5AF815B-3CF0-6E42-8D38-9ADD345D7F12}" presName="parSpace" presStyleCnt="0"/>
      <dgm:spPr/>
    </dgm:pt>
    <dgm:pt modelId="{C57FC37E-A485-469F-A59F-383E1BCAC426}" type="pres">
      <dgm:prSet presAssocID="{5F6C611F-A00D-49C9-BCC6-94D5B64140D5}" presName="parTxOnly" presStyleLbl="node1" presStyleIdx="4" presStyleCnt="5">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70CEFB52-187B-424E-B94B-065F811195BB}" srcId="{FC53A58F-395B-E34E-974F-C212E9B9E745}" destId="{5F6C611F-A00D-49C9-BCC6-94D5B64140D5}" srcOrd="4" destOrd="0" parTransId="{326A71CD-9A9F-4E2C-9657-1A8EF0F3683F}" sibTransId="{0DCA11DC-69F2-4038-8148-F8EFAC97C681}"/>
    <dgm:cxn modelId="{4C3E2C7F-1D2E-4655-A78A-27F207E64FF6}" type="presOf" srcId="{FC53A58F-395B-E34E-974F-C212E9B9E745}" destId="{9F474F36-DA79-054F-BBFD-666192C13D50}" srcOrd="0" destOrd="0" presId="urn:microsoft.com/office/officeart/2005/8/layout/hChevron3"/>
    <dgm:cxn modelId="{95A8C48B-6968-46B3-9E1F-C73715DBEFEB}" type="presOf" srcId="{5F6C611F-A00D-49C9-BCC6-94D5B64140D5}" destId="{C57FC37E-A485-469F-A59F-383E1BCAC426}"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 modelId="{7E59CA68-239F-46B7-9A34-054680508DE3}" type="presParOf" srcId="{9F474F36-DA79-054F-BBFD-666192C13D50}" destId="{56E9E376-C35D-3A43-9D88-F119A55CFB51}" srcOrd="7" destOrd="0" presId="urn:microsoft.com/office/officeart/2005/8/layout/hChevron3"/>
    <dgm:cxn modelId="{2872F454-02AC-4E1A-9C47-525019E3A960}" type="presParOf" srcId="{9F474F36-DA79-054F-BBFD-666192C13D50}" destId="{C57FC37E-A485-469F-A59F-383E1BCAC426}" srcOrd="8" destOrd="0" presId="urn:microsoft.com/office/officeart/2005/8/layout/hChevron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AB331-F1B6-471C-B700-D4D62E34039D}">
      <dsp:nvSpPr>
        <dsp:cNvPr id="0" name=""/>
        <dsp:cNvSpPr/>
      </dsp:nvSpPr>
      <dsp:spPr>
        <a:xfrm>
          <a:off x="0" y="0"/>
          <a:ext cx="3435091" cy="747414"/>
        </a:xfrm>
        <a:prstGeom prst="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CA" sz="3200" kern="1200" dirty="0">
              <a:latin typeface="Roboto Condensed Light" panose="02000000000000000000" pitchFamily="2" charset="0"/>
              <a:ea typeface="Roboto Condensed Light" panose="02000000000000000000" pitchFamily="2" charset="0"/>
            </a:rPr>
            <a:t>Automation Suite</a:t>
          </a:r>
        </a:p>
      </dsp:txBody>
      <dsp:txXfrm>
        <a:off x="0" y="0"/>
        <a:ext cx="3435091" cy="747414"/>
      </dsp:txXfrm>
    </dsp:sp>
    <dsp:sp modelId="{895E7740-D6B4-4CC3-9359-4A411FA81BBD}">
      <dsp:nvSpPr>
        <dsp:cNvPr id="0" name=""/>
        <dsp:cNvSpPr/>
      </dsp:nvSpPr>
      <dsp:spPr>
        <a:xfrm>
          <a:off x="0" y="750365"/>
          <a:ext cx="1143912" cy="1593490"/>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latin typeface="Roboto Condensed Light" panose="02000000000000000000" pitchFamily="2" charset="0"/>
              <a:ea typeface="Roboto Condensed Light" panose="02000000000000000000" pitchFamily="2" charset="0"/>
            </a:rPr>
            <a:t>RPA</a:t>
          </a:r>
        </a:p>
      </dsp:txBody>
      <dsp:txXfrm>
        <a:off x="0" y="750365"/>
        <a:ext cx="1143912" cy="1593490"/>
      </dsp:txXfrm>
    </dsp:sp>
    <dsp:sp modelId="{205C2E76-7D63-4C85-8338-6D622835E642}">
      <dsp:nvSpPr>
        <dsp:cNvPr id="0" name=""/>
        <dsp:cNvSpPr/>
      </dsp:nvSpPr>
      <dsp:spPr>
        <a:xfrm>
          <a:off x="1145589" y="747414"/>
          <a:ext cx="1143912" cy="1569570"/>
        </a:xfrm>
        <a:prstGeom prst="rect">
          <a:avLst/>
        </a:prstGeom>
        <a:solidFill>
          <a:srgbClr val="289D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latin typeface="Roboto Condensed Light" panose="02000000000000000000" pitchFamily="2" charset="0"/>
              <a:ea typeface="Roboto Condensed Light" panose="02000000000000000000" pitchFamily="2" charset="0"/>
            </a:rPr>
            <a:t>Service Automation (Chatbots)</a:t>
          </a:r>
        </a:p>
      </dsp:txBody>
      <dsp:txXfrm>
        <a:off x="1145589" y="747414"/>
        <a:ext cx="1143912" cy="1569570"/>
      </dsp:txXfrm>
    </dsp:sp>
    <dsp:sp modelId="{D0544C7D-39AA-4783-B079-3676CF67D03A}">
      <dsp:nvSpPr>
        <dsp:cNvPr id="0" name=""/>
        <dsp:cNvSpPr/>
      </dsp:nvSpPr>
      <dsp:spPr>
        <a:xfrm>
          <a:off x="2289501" y="747414"/>
          <a:ext cx="1143912" cy="1569570"/>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CA" sz="1700" kern="1200" dirty="0">
              <a:latin typeface="Roboto Condensed Light" panose="02000000000000000000" pitchFamily="2" charset="0"/>
              <a:ea typeface="Roboto Condensed Light" panose="02000000000000000000" pitchFamily="2" charset="0"/>
            </a:rPr>
            <a:t>AIOps</a:t>
          </a:r>
        </a:p>
      </dsp:txBody>
      <dsp:txXfrm>
        <a:off x="2289501" y="747414"/>
        <a:ext cx="1143912" cy="1569570"/>
      </dsp:txXfrm>
    </dsp:sp>
    <dsp:sp modelId="{23801101-A0D2-4B79-A94C-1BFE0B43715B}">
      <dsp:nvSpPr>
        <dsp:cNvPr id="0" name=""/>
        <dsp:cNvSpPr/>
      </dsp:nvSpPr>
      <dsp:spPr>
        <a:xfrm>
          <a:off x="0" y="2316984"/>
          <a:ext cx="3435091" cy="174396"/>
        </a:xfrm>
        <a:prstGeom prst="rect">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1055" y="96455"/>
          <a:ext cx="2058200" cy="823280"/>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1055" y="96455"/>
        <a:ext cx="1852380" cy="823280"/>
      </dsp:txXfrm>
    </dsp:sp>
    <dsp:sp modelId="{BE840A39-1306-4AEF-ADCD-28099CAE7BE1}">
      <dsp:nvSpPr>
        <dsp:cNvPr id="0" name=""/>
        <dsp:cNvSpPr/>
      </dsp:nvSpPr>
      <dsp:spPr>
        <a:xfrm>
          <a:off x="1647615" y="96455"/>
          <a:ext cx="2058200" cy="823280"/>
        </a:xfrm>
        <a:prstGeom prst="chevron">
          <a:avLst/>
        </a:prstGeom>
        <a:solidFill>
          <a:schemeClr val="accent1">
            <a:shade val="80000"/>
            <a:hueOff val="133729"/>
            <a:satOff val="-7418"/>
            <a:lumOff val="79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2059255" y="96455"/>
        <a:ext cx="1234920" cy="823280"/>
      </dsp:txXfrm>
    </dsp:sp>
    <dsp:sp modelId="{A8612D2A-892A-4F89-A395-9A98FAF04D82}">
      <dsp:nvSpPr>
        <dsp:cNvPr id="0" name=""/>
        <dsp:cNvSpPr/>
      </dsp:nvSpPr>
      <dsp:spPr>
        <a:xfrm>
          <a:off x="3294175" y="96455"/>
          <a:ext cx="2058200" cy="823280"/>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3705815" y="96455"/>
        <a:ext cx="1234920" cy="823280"/>
      </dsp:txXfrm>
    </dsp:sp>
    <dsp:sp modelId="{3DB7A99E-41BC-AC47-994C-7774AEF62FE1}">
      <dsp:nvSpPr>
        <dsp:cNvPr id="0" name=""/>
        <dsp:cNvSpPr/>
      </dsp:nvSpPr>
      <dsp:spPr>
        <a:xfrm>
          <a:off x="4940735" y="96455"/>
          <a:ext cx="2058200" cy="823280"/>
        </a:xfrm>
        <a:prstGeom prst="chevron">
          <a:avLst/>
        </a:prstGeom>
        <a:solidFill>
          <a:schemeClr val="accent1">
            <a:shade val="80000"/>
            <a:hueOff val="401188"/>
            <a:satOff val="-22255"/>
            <a:lumOff val="238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4</a:t>
          </a:r>
        </a:p>
      </dsp:txBody>
      <dsp:txXfrm>
        <a:off x="5352375" y="96455"/>
        <a:ext cx="1234920" cy="823280"/>
      </dsp:txXfrm>
    </dsp:sp>
    <dsp:sp modelId="{C57FC37E-A485-469F-A59F-383E1BCAC426}">
      <dsp:nvSpPr>
        <dsp:cNvPr id="0" name=""/>
        <dsp:cNvSpPr/>
      </dsp:nvSpPr>
      <dsp:spPr>
        <a:xfrm>
          <a:off x="6587295" y="96455"/>
          <a:ext cx="2058200" cy="823280"/>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5</a:t>
          </a:r>
          <a:endParaRPr lang="en-CA" sz="1200" kern="1200" dirty="0">
            <a:latin typeface="Montserrat" panose="00000500000000000000" pitchFamily="2" charset="0"/>
          </a:endParaRPr>
        </a:p>
      </dsp:txBody>
      <dsp:txXfrm>
        <a:off x="6998935" y="96455"/>
        <a:ext cx="1234920" cy="823280"/>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3/5/2021</a:t>
            </a:fld>
            <a:endParaRPr lang="en-US"/>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3/5/2021</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a:p>
        </p:txBody>
      </p:sp>
    </p:spTree>
    <p:extLst>
      <p:ext uri="{BB962C8B-B14F-4D97-AF65-F5344CB8AC3E}">
        <p14:creationId xmlns:p14="http://schemas.microsoft.com/office/powerpoint/2010/main" val="377677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a:p>
        </p:txBody>
      </p:sp>
    </p:spTree>
    <p:extLst>
      <p:ext uri="{BB962C8B-B14F-4D97-AF65-F5344CB8AC3E}">
        <p14:creationId xmlns:p14="http://schemas.microsoft.com/office/powerpoint/2010/main" val="1702244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a:p>
        </p:txBody>
      </p:sp>
    </p:spTree>
    <p:extLst>
      <p:ext uri="{BB962C8B-B14F-4D97-AF65-F5344CB8AC3E}">
        <p14:creationId xmlns:p14="http://schemas.microsoft.com/office/powerpoint/2010/main" val="211298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506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a:p>
        </p:txBody>
      </p:sp>
    </p:spTree>
    <p:extLst>
      <p:ext uri="{BB962C8B-B14F-4D97-AF65-F5344CB8AC3E}">
        <p14:creationId xmlns:p14="http://schemas.microsoft.com/office/powerpoint/2010/main" val="290779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a:p>
        </p:txBody>
      </p:sp>
    </p:spTree>
    <p:extLst>
      <p:ext uri="{BB962C8B-B14F-4D97-AF65-F5344CB8AC3E}">
        <p14:creationId xmlns:p14="http://schemas.microsoft.com/office/powerpoint/2010/main" val="229475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682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a:p>
        </p:txBody>
      </p:sp>
    </p:spTree>
    <p:extLst>
      <p:ext uri="{BB962C8B-B14F-4D97-AF65-F5344CB8AC3E}">
        <p14:creationId xmlns:p14="http://schemas.microsoft.com/office/powerpoint/2010/main" val="194501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296822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7" name="Text Placeholder 12">
            <a:extLst>
              <a:ext uri="{FF2B5EF4-FFF2-40B4-BE49-F238E27FC236}">
                <a16:creationId xmlns:a16="http://schemas.microsoft.com/office/drawing/2014/main" id="{94761424-CE03-6649-A81F-2565BD8C3796}"/>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4A3061E-6A9C-E94C-9B08-2714448996A1}"/>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496569F5-6B5F-5241-8B9B-BA1EF9C35014}"/>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64BE1039-5896-F44C-ADFC-E9BCAF0CA51B}"/>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71717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D542F2B6-E12F-5946-A4F4-9662A10E44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54947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000000"/>
                </a:solidFill>
                <a:latin typeface="Montserrat"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71717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Light"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Light"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Light"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Light"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717171"/>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717171"/>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717272"/>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717272"/>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717272"/>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chemeClr val="tx1">
                    <a:lumMod val="50000"/>
                  </a:schemeClr>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717272"/>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449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858585"/>
                </a:solidFill>
                <a:latin typeface="Exo Ligh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71717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626307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858585"/>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717171"/>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848585"/>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848585"/>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717171"/>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a:t>As the project nears completion:</a:t>
            </a:r>
            <a:endParaRPr lang="en-US"/>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226FF073-DAEC-E24A-B9F6-E166EC575B5B}"/>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Summary of Accomplishment</a:t>
            </a:r>
            <a:endParaRPr lang="en-US" sz="4000" b="1" i="0" spc="-30">
              <a:solidFill>
                <a:srgbClr val="717171"/>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Info-Tech offers various levels of support to best suit your needs</a:t>
            </a:r>
            <a:endParaRPr lang="en-US" sz="4000" b="1" i="0" spc="-30">
              <a:solidFill>
                <a:srgbClr val="717171"/>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Additional Support</a:t>
            </a:r>
            <a:endParaRPr lang="en-US" sz="4000" b="1" i="0" spc="-30">
              <a:solidFill>
                <a:srgbClr val="717171"/>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rgbClr val="717171"/>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717171"/>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717171"/>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4A4A4A"/>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717171"/>
                </a:solidFill>
                <a:latin typeface="Montserrat SemiBold" pitchFamily="2" charset="77"/>
              </a:rPr>
              <a:t>Research Contributors and Experts</a:t>
            </a:r>
            <a:endParaRPr lang="en-US" sz="4000" b="1" i="0" spc="-30">
              <a:solidFill>
                <a:srgbClr val="717171"/>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4B4B4B"/>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p>
          <a:p>
            <a:pPr lvl="0"/>
            <a:r>
              <a:rPr lang="en-US"/>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910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0878CB2-B10A-DE43-B5F1-CC1A4F9590DA}"/>
              </a:ext>
            </a:extLst>
          </p:cNvPr>
          <p:cNvSpPr>
            <a:spLocks noGrp="1"/>
          </p:cNvSpPr>
          <p:nvPr>
            <p:ph type="body" sz="quarter" idx="12" hasCustomPrompt="1"/>
          </p:nvPr>
        </p:nvSpPr>
        <p:spPr>
          <a:xfrm>
            <a:off x="6218985"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0" indent="0" algn="l">
              <a:lnSpc>
                <a:spcPct val="110000"/>
              </a:lnSpc>
              <a:spcAft>
                <a:spcPts val="1200"/>
              </a:spcAft>
              <a:buNone/>
              <a:defRPr sz="1200" baseline="0">
                <a:solidFill>
                  <a:srgbClr val="000000"/>
                </a:solidFill>
                <a:latin typeface="Roboto Condensed Light" panose="02000000000000000000" pitchFamily="2" charset="0"/>
              </a:defRPr>
            </a:lvl1pPr>
          </a:lstStyle>
          <a:p>
            <a:pPr marL="7701" marR="242975" algn="just">
              <a:spcBef>
                <a:spcPts val="55"/>
              </a:spcBef>
            </a:pPr>
            <a:r>
              <a:rPr lang="en-CA" sz="1200" spc="-30" err="1">
                <a:solidFill>
                  <a:srgbClr val="464646"/>
                </a:solidFill>
                <a:latin typeface="Roboto Condensed Light" panose="02000000000000000000" pitchFamily="2" charset="0"/>
                <a:cs typeface="Arial Narrow"/>
              </a:rPr>
              <a:t>Bersin</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Josh.</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“Time</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to</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Scrap</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Appraisals?”</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Forbes</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5</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Web.  </a:t>
            </a:r>
            <a:r>
              <a:rPr lang="en-CA" sz="1200" spc="-21">
                <a:solidFill>
                  <a:srgbClr val="464646"/>
                </a:solidFill>
                <a:latin typeface="Roboto Condensed Light" panose="02000000000000000000" pitchFamily="2" charset="0"/>
                <a:cs typeface="Arial Narrow"/>
              </a:rPr>
              <a:t>30 </a:t>
            </a:r>
            <a:r>
              <a:rPr lang="en-CA" sz="1200" spc="-24">
                <a:solidFill>
                  <a:srgbClr val="464646"/>
                </a:solidFill>
                <a:latin typeface="Roboto Condensed Light" panose="02000000000000000000" pitchFamily="2" charset="0"/>
                <a:cs typeface="Arial Narrow"/>
              </a:rPr>
              <a:t>Oct </a:t>
            </a:r>
            <a:r>
              <a:rPr lang="en-CA" sz="1200" spc="-30">
                <a:solidFill>
                  <a:srgbClr val="464646"/>
                </a:solidFill>
                <a:latin typeface="Roboto Condensed Light" panose="02000000000000000000" pitchFamily="2" charset="0"/>
                <a:cs typeface="Arial Narrow"/>
              </a:rPr>
              <a:t>2013. </a:t>
            </a:r>
            <a:r>
              <a:rPr lang="en-CA" sz="1200" spc="-36">
                <a:solidFill>
                  <a:srgbClr val="00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0076B7"/>
                </a:solidFill>
                <a:latin typeface="Roboto Condensed Light" panose="02000000000000000000" pitchFamily="2" charset="0"/>
                <a:cs typeface="Arial Narrow"/>
              </a:rPr>
              <a:t> </a:t>
            </a:r>
            <a:r>
              <a:rPr lang="en-CA" sz="1200" spc="-33">
                <a:solidFill>
                  <a:srgbClr val="0076B7"/>
                </a:solidFill>
                <a:latin typeface="Roboto Condensed Light" panose="02000000000000000000" pitchFamily="2" charset="0"/>
                <a:cs typeface="Arial Narrow"/>
              </a:rPr>
              <a:t>appraisals/&gt;</a:t>
            </a:r>
            <a:r>
              <a:rPr lang="en-CA" sz="1200" spc="-33">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a:solidFill>
                  <a:srgbClr val="464646"/>
                </a:solidFill>
                <a:latin typeface="Roboto Condensed Light" panose="02000000000000000000" pitchFamily="2" charset="0"/>
                <a:cs typeface="Arial Narrow"/>
              </a:rPr>
              <a:t>Cheese,</a:t>
            </a:r>
            <a:r>
              <a:rPr lang="en-CA" sz="1200" spc="-67">
                <a:solidFill>
                  <a:srgbClr val="464646"/>
                </a:solidFill>
                <a:latin typeface="Roboto Condensed Light" panose="02000000000000000000" pitchFamily="2" charset="0"/>
                <a:cs typeface="Arial Narrow"/>
              </a:rPr>
              <a:t> </a:t>
            </a:r>
            <a:r>
              <a:rPr lang="en-CA" sz="1200" spc="-39">
                <a:solidFill>
                  <a:srgbClr val="464646"/>
                </a:solidFill>
                <a:latin typeface="Roboto Condensed Light" panose="02000000000000000000" pitchFamily="2" charset="0"/>
                <a:cs typeface="Arial Narrow"/>
              </a:rPr>
              <a:t>Peter,</a:t>
            </a:r>
            <a:r>
              <a:rPr lang="en-CA" sz="1200" spc="-64">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4">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Creating</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an</a:t>
            </a:r>
            <a:r>
              <a:rPr lang="en-CA" sz="1200" spc="-12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Agile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Organization.”</a:t>
            </a:r>
            <a:r>
              <a:rPr lang="en-CA" sz="1200" spc="-12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Accenture.</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2009.</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00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0076B7"/>
                </a:solidFill>
                <a:latin typeface="Roboto Condensed Light" panose="02000000000000000000" pitchFamily="2" charset="0"/>
                <a:cs typeface="Arial Narrow"/>
              </a:rPr>
              <a:t> </a:t>
            </a:r>
            <a:r>
              <a:rPr lang="en-CA" sz="1200" spc="-30">
                <a:solidFill>
                  <a:srgbClr val="0076B7"/>
                </a:solidFill>
                <a:latin typeface="Roboto Condensed Light" panose="02000000000000000000" pitchFamily="2" charset="0"/>
                <a:cs typeface="Arial Narrow"/>
              </a:rPr>
              <a:t>pdf&gt;</a:t>
            </a:r>
            <a:r>
              <a:rPr lang="en-CA" sz="1200" spc="-30">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242975" algn="just">
              <a:spcBef>
                <a:spcPts val="55"/>
              </a:spcBef>
            </a:pPr>
            <a:r>
              <a:rPr lang="en-CA" sz="1200" spc="-30" err="1">
                <a:solidFill>
                  <a:srgbClr val="464646"/>
                </a:solidFill>
                <a:latin typeface="Roboto Condensed Light" panose="02000000000000000000" pitchFamily="2" charset="0"/>
                <a:cs typeface="Arial Narrow"/>
              </a:rPr>
              <a:t>Croxon</a:t>
            </a:r>
            <a:r>
              <a:rPr lang="en-CA" sz="1200" spc="-30">
                <a:solidFill>
                  <a:srgbClr val="464646"/>
                </a:solidFill>
                <a:latin typeface="Roboto Condensed Light" panose="02000000000000000000" pitchFamily="2" charset="0"/>
                <a:cs typeface="Arial Narrow"/>
              </a:rPr>
              <a:t>,</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18">
                <a:solidFill>
                  <a:srgbClr val="464646"/>
                </a:solidFill>
                <a:latin typeface="Roboto Condensed Light" panose="02000000000000000000" pitchFamily="2" charset="0"/>
                <a:cs typeface="Arial Narrow"/>
              </a:rPr>
              <a:t>et</a:t>
            </a:r>
            <a:r>
              <a:rPr lang="en-CA" sz="1200" spc="-64">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al.</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“Dinner</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Series:</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Management</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67">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Bruce</a:t>
            </a:r>
            <a:r>
              <a:rPr lang="en-CA" sz="1200" spc="-67">
                <a:solidFill>
                  <a:srgbClr val="464646"/>
                </a:solidFill>
                <a:latin typeface="Roboto Condensed Light" panose="02000000000000000000" pitchFamily="2" charset="0"/>
                <a:cs typeface="Arial Narrow"/>
              </a:rPr>
              <a:t> </a:t>
            </a:r>
            <a:r>
              <a:rPr lang="en-CA" sz="1200" spc="-30" err="1">
                <a:solidFill>
                  <a:srgbClr val="464646"/>
                </a:solidFill>
                <a:latin typeface="Roboto Condensed Light" panose="02000000000000000000" pitchFamily="2" charset="0"/>
                <a:cs typeface="Arial Narrow"/>
              </a:rPr>
              <a:t>Croxon</a:t>
            </a:r>
            <a:r>
              <a:rPr lang="en-CA" sz="1200" spc="-64">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from</a:t>
            </a:r>
            <a:r>
              <a:rPr lang="en-CA" sz="1200" spc="-67">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CBC’s  ‘Dragon’s </a:t>
            </a:r>
            <a:r>
              <a:rPr lang="en-CA" sz="1200" spc="-30">
                <a:solidFill>
                  <a:srgbClr val="464646"/>
                </a:solidFill>
                <a:latin typeface="Roboto Condensed Light" panose="02000000000000000000" pitchFamily="2" charset="0"/>
                <a:cs typeface="Arial Narrow"/>
              </a:rPr>
              <a:t>Den’” </a:t>
            </a:r>
            <a:r>
              <a:rPr lang="en-CA" sz="1200" spc="-49">
                <a:solidFill>
                  <a:srgbClr val="464646"/>
                </a:solidFill>
                <a:latin typeface="Roboto Condensed Light" panose="02000000000000000000" pitchFamily="2" charset="0"/>
                <a:cs typeface="Arial Narrow"/>
              </a:rPr>
              <a:t>HRPA Toronto </a:t>
            </a:r>
            <a:r>
              <a:rPr lang="en-CA" sz="1200" spc="-39">
                <a:solidFill>
                  <a:srgbClr val="464646"/>
                </a:solidFill>
                <a:latin typeface="Roboto Condensed Light" panose="02000000000000000000" pitchFamily="2" charset="0"/>
                <a:cs typeface="Arial Narrow"/>
              </a:rPr>
              <a:t>Chapter. </a:t>
            </a:r>
            <a:r>
              <a:rPr lang="en-CA" sz="1200" spc="-33">
                <a:solidFill>
                  <a:srgbClr val="464646"/>
                </a:solidFill>
                <a:latin typeface="Roboto Condensed Light" panose="02000000000000000000" pitchFamily="2" charset="0"/>
                <a:cs typeface="Arial Narrow"/>
              </a:rPr>
              <a:t>Sheraton </a:t>
            </a:r>
            <a:r>
              <a:rPr lang="en-CA" sz="1200" spc="-30">
                <a:solidFill>
                  <a:srgbClr val="464646"/>
                </a:solidFill>
                <a:latin typeface="Roboto Condensed Light" panose="02000000000000000000" pitchFamily="2" charset="0"/>
                <a:cs typeface="Arial Narrow"/>
              </a:rPr>
              <a:t>Hotel, </a:t>
            </a:r>
            <a:r>
              <a:rPr lang="en-CA" sz="1200" spc="-45">
                <a:solidFill>
                  <a:srgbClr val="464646"/>
                </a:solidFill>
                <a:latin typeface="Roboto Condensed Light" panose="02000000000000000000" pitchFamily="2" charset="0"/>
                <a:cs typeface="Arial Narrow"/>
              </a:rPr>
              <a:t>Toronto, </a:t>
            </a:r>
            <a:r>
              <a:rPr lang="en-CA" sz="1200" spc="-24">
                <a:solidFill>
                  <a:srgbClr val="464646"/>
                </a:solidFill>
                <a:latin typeface="Roboto Condensed Light" panose="02000000000000000000" pitchFamily="2" charset="0"/>
                <a:cs typeface="Arial Narrow"/>
              </a:rPr>
              <a:t>ON. </a:t>
            </a:r>
            <a:r>
              <a:rPr lang="en-CA" sz="1200" spc="-21">
                <a:solidFill>
                  <a:srgbClr val="464646"/>
                </a:solidFill>
                <a:latin typeface="Roboto Condensed Light" panose="02000000000000000000" pitchFamily="2" charset="0"/>
                <a:cs typeface="Arial Narrow"/>
              </a:rPr>
              <a:t>12 </a:t>
            </a:r>
            <a:r>
              <a:rPr lang="en-CA" sz="1200" spc="-49">
                <a:solidFill>
                  <a:srgbClr val="464646"/>
                </a:solidFill>
                <a:latin typeface="Roboto Condensed Light" panose="02000000000000000000" pitchFamily="2" charset="0"/>
                <a:cs typeface="Arial Narrow"/>
              </a:rPr>
              <a:t>Nov. </a:t>
            </a:r>
            <a:r>
              <a:rPr lang="en-CA" sz="1200" spc="-30">
                <a:solidFill>
                  <a:srgbClr val="464646"/>
                </a:solidFill>
                <a:latin typeface="Roboto Condensed Light" panose="02000000000000000000" pitchFamily="2" charset="0"/>
                <a:cs typeface="Arial Narrow"/>
              </a:rPr>
              <a:t>2013. </a:t>
            </a:r>
            <a:r>
              <a:rPr lang="en-CA" sz="1200" spc="-36">
                <a:solidFill>
                  <a:srgbClr val="464646"/>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err="1">
                <a:solidFill>
                  <a:srgbClr val="464646"/>
                </a:solidFill>
                <a:latin typeface="Roboto Condensed Light" panose="02000000000000000000" pitchFamily="2" charset="0"/>
                <a:cs typeface="Arial Narrow"/>
              </a:rPr>
              <a:t>Culbert</a:t>
            </a:r>
            <a:r>
              <a:rPr lang="en-CA" sz="1200" spc="-33">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Samuel. </a:t>
            </a:r>
            <a:r>
              <a:rPr lang="en-CA" sz="1200" spc="-24">
                <a:solidFill>
                  <a:srgbClr val="464646"/>
                </a:solidFill>
                <a:latin typeface="Roboto Condensed Light" panose="02000000000000000000" pitchFamily="2" charset="0"/>
                <a:cs typeface="Arial Narrow"/>
              </a:rPr>
              <a:t>“10 </a:t>
            </a:r>
            <a:r>
              <a:rPr lang="en-CA" sz="1200" spc="-33">
                <a:solidFill>
                  <a:srgbClr val="464646"/>
                </a:solidFill>
                <a:latin typeface="Roboto Condensed Light" panose="02000000000000000000" pitchFamily="2" charset="0"/>
                <a:cs typeface="Arial Narrow"/>
              </a:rPr>
              <a:t>Reasons </a:t>
            </a:r>
            <a:r>
              <a:rPr lang="en-CA" sz="1200" spc="-18">
                <a:solidFill>
                  <a:srgbClr val="464646"/>
                </a:solidFill>
                <a:latin typeface="Roboto Condensed Light" panose="02000000000000000000" pitchFamily="2" charset="0"/>
                <a:cs typeface="Arial Narrow"/>
              </a:rPr>
              <a:t>to </a:t>
            </a:r>
            <a:r>
              <a:rPr lang="en-CA" sz="1200" spc="-24">
                <a:solidFill>
                  <a:srgbClr val="464646"/>
                </a:solidFill>
                <a:latin typeface="Roboto Condensed Light" panose="02000000000000000000" pitchFamily="2" charset="0"/>
                <a:cs typeface="Arial Narrow"/>
              </a:rPr>
              <a:t>Get Rid </a:t>
            </a:r>
            <a:r>
              <a:rPr lang="en-CA" sz="1200" spc="-18">
                <a:solidFill>
                  <a:srgbClr val="464646"/>
                </a:solidFill>
                <a:latin typeface="Roboto Condensed Light" panose="02000000000000000000" pitchFamily="2" charset="0"/>
                <a:cs typeface="Arial Narrow"/>
              </a:rPr>
              <a:t>of </a:t>
            </a:r>
            <a:r>
              <a:rPr lang="en-CA" sz="1200" spc="-33">
                <a:solidFill>
                  <a:srgbClr val="464646"/>
                </a:solidFill>
                <a:latin typeface="Roboto Condensed Light" panose="02000000000000000000" pitchFamily="2" charset="0"/>
                <a:cs typeface="Arial Narrow"/>
              </a:rPr>
              <a:t>Performance Reviews.” </a:t>
            </a:r>
            <a:r>
              <a:rPr lang="en-CA" sz="1200" spc="-30">
                <a:solidFill>
                  <a:srgbClr val="464646"/>
                </a:solidFill>
                <a:latin typeface="Roboto Condensed Light" panose="02000000000000000000" pitchFamily="2" charset="0"/>
                <a:cs typeface="Arial Narrow"/>
              </a:rPr>
              <a:t>Huffington </a:t>
            </a:r>
            <a:r>
              <a:rPr lang="en-CA" sz="1200" spc="-27">
                <a:solidFill>
                  <a:srgbClr val="464646"/>
                </a:solidFill>
                <a:latin typeface="Roboto Condensed Light" panose="02000000000000000000" pitchFamily="2" charset="0"/>
                <a:cs typeface="Arial Narrow"/>
              </a:rPr>
              <a:t>Post </a:t>
            </a:r>
            <a:r>
              <a:rPr lang="en-CA" sz="1200" spc="-36">
                <a:solidFill>
                  <a:srgbClr val="464646"/>
                </a:solidFill>
                <a:latin typeface="Roboto Condensed Light" panose="02000000000000000000" pitchFamily="2" charset="0"/>
                <a:cs typeface="Arial Narrow"/>
              </a:rPr>
              <a:t>Business.  </a:t>
            </a:r>
            <a:r>
              <a:rPr lang="en-CA" sz="1200" spc="-21">
                <a:solidFill>
                  <a:srgbClr val="464646"/>
                </a:solidFill>
                <a:latin typeface="Roboto Condensed Light" panose="02000000000000000000" pitchFamily="2" charset="0"/>
                <a:cs typeface="Arial Narrow"/>
              </a:rPr>
              <a:t>18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Dec.</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28</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0076B7"/>
                </a:solidFill>
                <a:latin typeface="Roboto Condensed Light" panose="02000000000000000000" pitchFamily="2" charset="0"/>
                <a:cs typeface="Arial Narrow"/>
              </a:rPr>
              <a:t> reviews_b_2325104.html&gt;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3">
                <a:solidFill>
                  <a:srgbClr val="464646"/>
                </a:solidFill>
                <a:latin typeface="Roboto Condensed Light" panose="02000000000000000000" pitchFamily="2" charset="0"/>
                <a:cs typeface="Arial Narrow"/>
              </a:rPr>
              <a:t>Denning, </a:t>
            </a:r>
            <a:r>
              <a:rPr lang="en-CA" sz="1200" spc="-30">
                <a:solidFill>
                  <a:srgbClr val="464646"/>
                </a:solidFill>
                <a:latin typeface="Roboto Condensed Light" panose="02000000000000000000" pitchFamily="2" charset="0"/>
                <a:cs typeface="Arial Narrow"/>
              </a:rPr>
              <a:t>Steve. </a:t>
            </a:r>
            <a:r>
              <a:rPr lang="en-CA" sz="1200" spc="-27">
                <a:solidFill>
                  <a:srgbClr val="464646"/>
                </a:solidFill>
                <a:latin typeface="Roboto Condensed Light" panose="02000000000000000000" pitchFamily="2" charset="0"/>
                <a:cs typeface="Arial Narrow"/>
              </a:rPr>
              <a:t>“The Case </a:t>
            </a:r>
            <a:r>
              <a:rPr lang="en-CA" sz="1200" spc="-30">
                <a:solidFill>
                  <a:srgbClr val="464646"/>
                </a:solidFill>
                <a:latin typeface="Roboto Condensed Light" panose="02000000000000000000" pitchFamily="2" charset="0"/>
                <a:cs typeface="Arial Narrow"/>
              </a:rPr>
              <a:t>Against Agile: </a:t>
            </a:r>
            <a:r>
              <a:rPr lang="en-CA" sz="1200" spc="-64">
                <a:solidFill>
                  <a:srgbClr val="464646"/>
                </a:solidFill>
                <a:latin typeface="Roboto Condensed Light" panose="02000000000000000000" pitchFamily="2" charset="0"/>
                <a:cs typeface="Arial Narrow"/>
              </a:rPr>
              <a:t>Ten </a:t>
            </a:r>
            <a:r>
              <a:rPr lang="en-CA" sz="1200" spc="-33">
                <a:solidFill>
                  <a:srgbClr val="464646"/>
                </a:solidFill>
                <a:latin typeface="Roboto Condensed Light" panose="02000000000000000000" pitchFamily="2" charset="0"/>
                <a:cs typeface="Arial Narrow"/>
              </a:rPr>
              <a:t>Perennial Management Objections.” </a:t>
            </a:r>
            <a:r>
              <a:rPr lang="en-CA" sz="1200" spc="-36">
                <a:solidFill>
                  <a:srgbClr val="464646"/>
                </a:solidFill>
                <a:latin typeface="Roboto Condensed Light" panose="02000000000000000000" pitchFamily="2" charset="0"/>
                <a:cs typeface="Arial Narrow"/>
              </a:rPr>
              <a:t>Forbes  </a:t>
            </a:r>
            <a:r>
              <a:rPr lang="en-CA" sz="1200" spc="-33">
                <a:solidFill>
                  <a:srgbClr val="464646"/>
                </a:solidFill>
                <a:latin typeface="Roboto Condensed Light" panose="02000000000000000000" pitchFamily="2" charset="0"/>
                <a:cs typeface="Arial Narrow"/>
              </a:rPr>
              <a:t>Magazine.</a:t>
            </a:r>
            <a:r>
              <a:rPr lang="en-CA" sz="1200" spc="-64">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124">
                <a:solidFill>
                  <a:srgbClr val="464646"/>
                </a:solidFill>
                <a:latin typeface="Roboto Condensed Light" panose="02000000000000000000" pitchFamily="2" charset="0"/>
                <a:cs typeface="Arial Narrow"/>
              </a:rPr>
              <a:t> </a:t>
            </a:r>
            <a:r>
              <a:rPr lang="en-CA" sz="1200" spc="-42">
                <a:solidFill>
                  <a:srgbClr val="464646"/>
                </a:solidFill>
                <a:latin typeface="Roboto Condensed Light" panose="02000000000000000000" pitchFamily="2" charset="0"/>
                <a:cs typeface="Arial Narrow"/>
              </a:rPr>
              <a:t>Apr.</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2012.</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4">
                <a:solidFill>
                  <a:srgbClr val="464646"/>
                </a:solidFill>
                <a:latin typeface="Roboto Condensed Light" panose="02000000000000000000" pitchFamily="2" charset="0"/>
                <a:cs typeface="Arial Narrow"/>
              </a:rPr>
              <a:t> </a:t>
            </a:r>
            <a:r>
              <a:rPr lang="en-CA" sz="1200" spc="-49">
                <a:solidFill>
                  <a:srgbClr val="464646"/>
                </a:solidFill>
                <a:latin typeface="Roboto Condensed Light" panose="02000000000000000000" pitchFamily="2" charset="0"/>
                <a:cs typeface="Arial Narrow"/>
              </a:rPr>
              <a:t>Nov.</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58">
                <a:solidFill>
                  <a:srgbClr val="464646"/>
                </a:solidFill>
                <a:latin typeface="Roboto Condensed Light" panose="02000000000000000000" pitchFamily="2" charset="0"/>
                <a:cs typeface="Arial Narrow"/>
              </a:rPr>
              <a:t> </a:t>
            </a:r>
            <a:r>
              <a:rPr lang="en-CA" sz="1200" spc="-36">
                <a:solidFill>
                  <a:srgbClr val="00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0076B7"/>
                </a:solidFill>
                <a:latin typeface="Roboto Condensed Light" panose="02000000000000000000" pitchFamily="2" charset="0"/>
                <a:cs typeface="Arial Narrow"/>
              </a:rPr>
              <a:t> the-case-against-agile-ten-perennial-management-objections/&gt;</a:t>
            </a:r>
            <a:r>
              <a:rPr lang="en-CA" sz="1200" spc="-36">
                <a:solidFill>
                  <a:srgbClr val="464646"/>
                </a:solidFill>
                <a:latin typeface="Roboto Condensed Light" panose="02000000000000000000" pitchFamily="2" charset="0"/>
                <a:cs typeface="Arial Narrow"/>
              </a:rPr>
              <a:t>.</a:t>
            </a:r>
            <a:endParaRPr lang="en-CA" sz="1200" spc="0">
              <a:solidFill>
                <a:srgbClr val="000000"/>
              </a:solidFill>
              <a:latin typeface="Roboto Condensed Light" panose="02000000000000000000" pitchFamily="2" charset="0"/>
              <a:cs typeface="Times New Roman"/>
            </a:endParaRPr>
          </a:p>
          <a:p>
            <a:pPr marL="7701" marR="182520">
              <a:spcBef>
                <a:spcPts val="3"/>
              </a:spcBef>
            </a:pPr>
            <a:r>
              <a:rPr lang="en-CA" sz="1200" spc="-30" err="1">
                <a:solidFill>
                  <a:srgbClr val="464646"/>
                </a:solidFill>
                <a:latin typeface="Roboto Condensed Light" panose="02000000000000000000" pitchFamily="2" charset="0"/>
                <a:cs typeface="Arial Narrow"/>
              </a:rPr>
              <a:t>Estis</a:t>
            </a:r>
            <a:r>
              <a:rPr lang="en-CA" sz="1200" spc="-30">
                <a:solidFill>
                  <a:srgbClr val="464646"/>
                </a:solidFill>
                <a:latin typeface="Roboto Condensed Light" panose="02000000000000000000" pitchFamily="2" charset="0"/>
                <a:cs typeface="Arial Narrow"/>
              </a:rPr>
              <a:t>,</a:t>
            </a:r>
            <a:r>
              <a:rPr lang="en-CA" sz="1200" spc="-64">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Ryan.</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“Blowing</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up</a:t>
            </a:r>
            <a:r>
              <a:rPr lang="en-CA" sz="1200" spc="-61">
                <a:solidFill>
                  <a:srgbClr val="464646"/>
                </a:solidFill>
                <a:latin typeface="Roboto Condensed Light" panose="02000000000000000000" pitchFamily="2" charset="0"/>
                <a:cs typeface="Arial Narrow"/>
              </a:rPr>
              <a:t> </a:t>
            </a:r>
            <a:r>
              <a:rPr lang="en-CA" sz="1200" spc="-24">
                <a:solidFill>
                  <a:srgbClr val="464646"/>
                </a:solidFill>
                <a:latin typeface="Roboto Condensed Light" panose="02000000000000000000" pitchFamily="2" charset="0"/>
                <a:cs typeface="Arial Narrow"/>
              </a:rPr>
              <a:t>the</a:t>
            </a:r>
            <a:r>
              <a:rPr lang="en-CA" sz="1200" spc="-64">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Performance</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Review:</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Interview</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with</a:t>
            </a:r>
            <a:r>
              <a:rPr lang="en-CA" sz="1200" spc="-12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Adobe’s</a:t>
            </a:r>
            <a:r>
              <a:rPr lang="en-CA" sz="1200" spc="-61">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Donna</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Morris.”</a:t>
            </a:r>
            <a:r>
              <a:rPr lang="en-CA" sz="1200" spc="-64">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Ryan  </a:t>
            </a:r>
            <a:r>
              <a:rPr lang="en-CA" sz="1200" spc="-30" err="1">
                <a:solidFill>
                  <a:srgbClr val="464646"/>
                </a:solidFill>
                <a:latin typeface="Roboto Condensed Light" panose="02000000000000000000" pitchFamily="2" charset="0"/>
                <a:cs typeface="Arial Narrow"/>
              </a:rPr>
              <a:t>Estis</a:t>
            </a:r>
            <a:r>
              <a:rPr lang="en-CA" sz="1200" spc="-61">
                <a:solidFill>
                  <a:srgbClr val="464646"/>
                </a:solidFill>
                <a:latin typeface="Roboto Condensed Light" panose="02000000000000000000" pitchFamily="2" charset="0"/>
                <a:cs typeface="Arial Narrow"/>
              </a:rPr>
              <a:t> </a:t>
            </a:r>
            <a:r>
              <a:rPr lang="en-CA" sz="1200" spc="-3">
                <a:solidFill>
                  <a:srgbClr val="464646"/>
                </a:solidFill>
                <a:latin typeface="Roboto Condensed Light" panose="02000000000000000000" pitchFamily="2" charset="0"/>
                <a:cs typeface="Arial Narrow"/>
              </a:rPr>
              <a:t>&amp;</a:t>
            </a:r>
            <a:r>
              <a:rPr lang="en-CA" sz="1200" spc="-118">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Associates.</a:t>
            </a:r>
            <a:r>
              <a:rPr lang="en-CA" sz="1200" spc="-61">
                <a:solidFill>
                  <a:srgbClr val="464646"/>
                </a:solidFill>
                <a:latin typeface="Roboto Condensed Light" panose="02000000000000000000" pitchFamily="2" charset="0"/>
                <a:cs typeface="Arial Narrow"/>
              </a:rPr>
              <a:t> </a:t>
            </a:r>
            <a:r>
              <a:rPr lang="en-CA" sz="1200" spc="-21">
                <a:solidFill>
                  <a:srgbClr val="464646"/>
                </a:solidFill>
                <a:latin typeface="Roboto Condensed Light" panose="02000000000000000000" pitchFamily="2" charset="0"/>
                <a:cs typeface="Arial Narrow"/>
              </a:rPr>
              <a:t>17</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June</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3">
                <a:solidFill>
                  <a:srgbClr val="464646"/>
                </a:solidFill>
                <a:latin typeface="Roboto Condensed Light" panose="02000000000000000000" pitchFamily="2" charset="0"/>
                <a:cs typeface="Arial Narrow"/>
              </a:rPr>
              <a:t>Web.</a:t>
            </a:r>
            <a:r>
              <a:rPr lang="en-CA" sz="1200" spc="-61">
                <a:solidFill>
                  <a:srgbClr val="464646"/>
                </a:solidFill>
                <a:latin typeface="Roboto Condensed Light" panose="02000000000000000000" pitchFamily="2" charset="0"/>
                <a:cs typeface="Arial Narrow"/>
              </a:rPr>
              <a:t> </a:t>
            </a:r>
            <a:r>
              <a:rPr lang="en-CA" sz="1200" spc="-27">
                <a:solidFill>
                  <a:srgbClr val="464646"/>
                </a:solidFill>
                <a:latin typeface="Roboto Condensed Light" panose="02000000000000000000" pitchFamily="2" charset="0"/>
                <a:cs typeface="Arial Narrow"/>
              </a:rPr>
              <a:t>Oct.</a:t>
            </a:r>
            <a:r>
              <a:rPr lang="en-CA" sz="1200" spc="-58">
                <a:solidFill>
                  <a:srgbClr val="464646"/>
                </a:solidFill>
                <a:latin typeface="Roboto Condensed Light" panose="02000000000000000000" pitchFamily="2" charset="0"/>
                <a:cs typeface="Arial Narrow"/>
              </a:rPr>
              <a:t> </a:t>
            </a:r>
            <a:r>
              <a:rPr lang="en-CA" sz="1200" spc="-30">
                <a:solidFill>
                  <a:srgbClr val="464646"/>
                </a:solidFill>
                <a:latin typeface="Roboto Condensed Light" panose="02000000000000000000" pitchFamily="2" charset="0"/>
                <a:cs typeface="Arial Narrow"/>
              </a:rPr>
              <a:t>2013.</a:t>
            </a:r>
            <a:r>
              <a:rPr lang="en-CA" sz="1200" spc="-61">
                <a:solidFill>
                  <a:srgbClr val="464646"/>
                </a:solidFill>
                <a:latin typeface="Roboto Condensed Light" panose="02000000000000000000" pitchFamily="2" charset="0"/>
                <a:cs typeface="Arial Narrow"/>
              </a:rPr>
              <a:t> </a:t>
            </a:r>
            <a:r>
              <a:rPr lang="en-CA" sz="1200" spc="-36">
                <a:solidFill>
                  <a:srgbClr val="464646"/>
                </a:solidFill>
                <a:latin typeface="Roboto Condensed Light" panose="02000000000000000000" pitchFamily="2" charset="0"/>
                <a:cs typeface="Arial Narrow"/>
              </a:rPr>
              <a:t>&lt;</a:t>
            </a:r>
            <a:r>
              <a:rPr lang="en-CA" sz="1200" spc="-36">
                <a:solidFill>
                  <a:srgbClr val="00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464646"/>
                </a:solidFill>
                <a:latin typeface="Roboto Condensed Light" panose="02000000000000000000" pitchFamily="2" charset="0"/>
                <a:cs typeface="Arial Narrow"/>
              </a:rPr>
              <a:t>.</a:t>
            </a:r>
            <a:endParaRPr lang="en-CA" sz="1200">
              <a:latin typeface="Roboto Condensed Light" panose="02000000000000000000" pitchFamily="2" charset="0"/>
              <a:cs typeface="Arial Narrow"/>
            </a:endParaRPr>
          </a:p>
          <a:p>
            <a:pPr lvl="0"/>
            <a:endParaRPr lang="en-US"/>
          </a:p>
        </p:txBody>
      </p:sp>
    </p:spTree>
    <p:extLst>
      <p:ext uri="{BB962C8B-B14F-4D97-AF65-F5344CB8AC3E}">
        <p14:creationId xmlns:p14="http://schemas.microsoft.com/office/powerpoint/2010/main" val="61678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7209D12C-D802-3741-8F6D-10583E91C4CF}"/>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4673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6345253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36324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3397F049-8542-E640-AF79-3B884FE00C5F}"/>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5" Type="http://schemas.openxmlformats.org/officeDocument/2006/relationships/slideLayout" Target="../slideLayouts/slideLayout26.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59" Type="http://schemas.openxmlformats.org/officeDocument/2006/relationships/theme" Target="../theme/theme4.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slideLayout" Target="../slideLayouts/slideLayout78.xml"/><Relationship Id="rId10" Type="http://schemas.openxmlformats.org/officeDocument/2006/relationships/slideLayout" Target="../slideLayouts/slideLayout31.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20</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10" r:id="rId9"/>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3676" r:id="rId8"/>
    <p:sldLayoutId id="2147483678" r:id="rId9"/>
    <p:sldLayoutId id="2147483680" r:id="rId10"/>
    <p:sldLayoutId id="2147483679" r:id="rId11"/>
    <p:sldLayoutId id="2147483681" r:id="rId12"/>
    <p:sldLayoutId id="2147483669" r:id="rId13"/>
    <p:sldLayoutId id="2147483690" r:id="rId14"/>
    <p:sldLayoutId id="2147483805" r:id="rId15"/>
    <p:sldLayoutId id="2147483692" r:id="rId16"/>
    <p:sldLayoutId id="2147483683" r:id="rId17"/>
    <p:sldLayoutId id="2147483688" r:id="rId18"/>
    <p:sldLayoutId id="2147483689" r:id="rId19"/>
    <p:sldLayoutId id="2147483694" r:id="rId20"/>
    <p:sldLayoutId id="2147483709" r:id="rId21"/>
    <p:sldLayoutId id="2147483710" r:id="rId22"/>
    <p:sldLayoutId id="2147483711" r:id="rId23"/>
    <p:sldLayoutId id="2147483712" r:id="rId24"/>
    <p:sldLayoutId id="2147483728" r:id="rId25"/>
    <p:sldLayoutId id="2147483729" r:id="rId26"/>
    <p:sldLayoutId id="2147483730" r:id="rId27"/>
    <p:sldLayoutId id="2147483731" r:id="rId28"/>
    <p:sldLayoutId id="2147483737" r:id="rId29"/>
    <p:sldLayoutId id="2147483734" r:id="rId30"/>
    <p:sldLayoutId id="2147483697" r:id="rId31"/>
    <p:sldLayoutId id="2147483704" r:id="rId32"/>
    <p:sldLayoutId id="2147483705" r:id="rId33"/>
    <p:sldLayoutId id="2147483706" r:id="rId34"/>
    <p:sldLayoutId id="2147483682" r:id="rId35"/>
    <p:sldLayoutId id="2147483732" r:id="rId36"/>
    <p:sldLayoutId id="2147483707" r:id="rId37"/>
    <p:sldLayoutId id="2147483703" r:id="rId38"/>
    <p:sldLayoutId id="2147483702" r:id="rId39"/>
    <p:sldLayoutId id="2147483701" r:id="rId40"/>
    <p:sldLayoutId id="2147483695" r:id="rId41"/>
    <p:sldLayoutId id="2147483698" r:id="rId42"/>
    <p:sldLayoutId id="2147483693" r:id="rId43"/>
    <p:sldLayoutId id="2147483691" r:id="rId44"/>
    <p:sldLayoutId id="2147483687" r:id="rId45"/>
    <p:sldLayoutId id="2147483685" r:id="rId46"/>
    <p:sldLayoutId id="2147483686" r:id="rId47"/>
    <p:sldLayoutId id="2147483684" r:id="rId48"/>
    <p:sldLayoutId id="2147483739" r:id="rId49"/>
    <p:sldLayoutId id="2147483741" r:id="rId50"/>
    <p:sldLayoutId id="2147483742" r:id="rId51"/>
    <p:sldLayoutId id="2147483708" r:id="rId52"/>
    <p:sldLayoutId id="2147483738" r:id="rId53"/>
    <p:sldLayoutId id="2147483740" r:id="rId54"/>
    <p:sldLayoutId id="2147483735" r:id="rId55"/>
    <p:sldLayoutId id="2147483736" r:id="rId56"/>
    <p:sldLayoutId id="2147483811" r:id="rId57"/>
    <p:sldLayoutId id="2147483812" r:id="rId58"/>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diagramColors" Target="../diagrams/colors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diagramQuickStyle" Target="../diagrams/quickStyle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2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diagramLayout" Target="../diagrams/layout2.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diagramData" Target="../diagrams/data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image" Target="../media/image48.png"/><Relationship Id="rId35" Type="http://schemas.microsoft.com/office/2007/relationships/diagramDrawing" Target="../diagrams/drawing2.xml"/><Relationship Id="rId8" Type="http://schemas.openxmlformats.org/officeDocument/2006/relationships/tags" Target="../tags/tag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hyperlink" Target="https://www.infotech.com/research/ss/build-your-first-rpa-bot" TargetMode="External"/><Relationship Id="rId13" Type="http://schemas.openxmlformats.org/officeDocument/2006/relationships/image" Target="../media/image41.png"/><Relationship Id="rId3" Type="http://schemas.openxmlformats.org/officeDocument/2006/relationships/hyperlink" Target="https://www.infotech.com/research/ss/optimize-the-service-desk-with-a-shift-left-strategy" TargetMode="External"/><Relationship Id="rId7" Type="http://schemas.openxmlformats.org/officeDocument/2006/relationships/hyperlink" Target="https://www.infotech.com/research/ss/build-a-chatbot-proof-of-concept" TargetMode="External"/><Relationship Id="rId12" Type="http://schemas.openxmlformats.org/officeDocument/2006/relationships/image" Target="../media/image40.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hyperlink" Target="https://www.infotech.com/research/ss/automate-work-faster-and-more-easily-with-robotic-process-automation" TargetMode="External"/><Relationship Id="rId11" Type="http://schemas.openxmlformats.org/officeDocument/2006/relationships/image" Target="../media/image39.png"/><Relationship Id="rId5" Type="http://schemas.openxmlformats.org/officeDocument/2006/relationships/hyperlink" Target="https://www.infotech.com/research/ss/drive-customer-convenience-by-enabling-text-based-customer-support" TargetMode="External"/><Relationship Id="rId10" Type="http://schemas.openxmlformats.org/officeDocument/2006/relationships/image" Target="../media/image38.png"/><Relationship Id="rId4" Type="http://schemas.openxmlformats.org/officeDocument/2006/relationships/hyperlink" Target="https://www.infotech.com/research/ss/prepare-for-cognitive-service-management" TargetMode="External"/><Relationship Id="rId9" Type="http://schemas.openxmlformats.org/officeDocument/2006/relationships/hyperlink" Target="https://www.infotech.com/research/ss/create-an-architecture-for-ai" TargetMode="External"/><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1.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1BBB4F-54CF-464D-B057-7B1471FC0456}"/>
              </a:ext>
            </a:extLst>
          </p:cNvPr>
          <p:cNvSpPr>
            <a:spLocks noGrp="1"/>
          </p:cNvSpPr>
          <p:nvPr>
            <p:ph type="body" sz="quarter" idx="10"/>
          </p:nvPr>
        </p:nvSpPr>
        <p:spPr/>
        <p:txBody>
          <a:bodyPr/>
          <a:lstStyle/>
          <a:p>
            <a:r>
              <a:rPr lang="en-US"/>
              <a:t>Accelerate Your </a:t>
            </a:r>
            <a:r>
              <a:rPr lang="en-US" dirty="0"/>
              <a:t>Automation Processes</a:t>
            </a:r>
          </a:p>
          <a:p>
            <a:endParaRPr lang="en-US" dirty="0"/>
          </a:p>
        </p:txBody>
      </p:sp>
      <p:sp>
        <p:nvSpPr>
          <p:cNvPr id="5" name="Text Placeholder 4">
            <a:extLst>
              <a:ext uri="{FF2B5EF4-FFF2-40B4-BE49-F238E27FC236}">
                <a16:creationId xmlns:a16="http://schemas.microsoft.com/office/drawing/2014/main" id="{F077D87F-0AE0-594D-B3B3-85F003F2EDE2}"/>
              </a:ext>
            </a:extLst>
          </p:cNvPr>
          <p:cNvSpPr>
            <a:spLocks noGrp="1"/>
          </p:cNvSpPr>
          <p:nvPr>
            <p:ph type="body" sz="quarter" idx="11"/>
          </p:nvPr>
        </p:nvSpPr>
        <p:spPr>
          <a:xfrm>
            <a:off x="650874" y="2482056"/>
            <a:ext cx="6115685" cy="1893887"/>
          </a:xfrm>
        </p:spPr>
        <p:txBody>
          <a:bodyPr/>
          <a:lstStyle/>
          <a:p>
            <a:r>
              <a:rPr lang="en-US" dirty="0"/>
              <a:t>Integrate automation solutions and take the first steps to building an </a:t>
            </a:r>
            <a:r>
              <a:rPr lang="en-US"/>
              <a:t>automation suite.</a:t>
            </a:r>
            <a:endParaRPr lang="en-US" dirty="0"/>
          </a:p>
          <a:p>
            <a:endParaRPr lang="en-US" dirty="0"/>
          </a:p>
        </p:txBody>
      </p:sp>
      <p:sp>
        <p:nvSpPr>
          <p:cNvPr id="6" name="Rectangle 5">
            <a:extLst>
              <a:ext uri="{FF2B5EF4-FFF2-40B4-BE49-F238E27FC236}">
                <a16:creationId xmlns:a16="http://schemas.microsoft.com/office/drawing/2014/main" id="{FF7611A8-FDBC-4E72-A506-A34A4DB3A420}"/>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B4F5887-85ED-4D48-8703-C6A10767BF92}"/>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Light"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2587692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6564641" cy="1130188"/>
          </a:xfrm>
        </p:spPr>
        <p:txBody>
          <a:bodyPr/>
          <a:lstStyle/>
          <a:p>
            <a:r>
              <a:rPr lang="en-US" dirty="0">
                <a:solidFill>
                  <a:srgbClr val="2576B7"/>
                </a:solidFill>
              </a:rPr>
              <a:t>What lies beyond RPA, chatbots, and AIOps?</a:t>
            </a:r>
          </a:p>
        </p:txBody>
      </p:sp>
      <p:sp>
        <p:nvSpPr>
          <p:cNvPr id="24" name="Text Placeholder 7">
            <a:extLst>
              <a:ext uri="{FF2B5EF4-FFF2-40B4-BE49-F238E27FC236}">
                <a16:creationId xmlns:a16="http://schemas.microsoft.com/office/drawing/2014/main" id="{F2E898C7-A1DC-D745-BBB2-F0F0CB08192A}"/>
              </a:ext>
            </a:extLst>
          </p:cNvPr>
          <p:cNvSpPr txBox="1">
            <a:spLocks/>
          </p:cNvSpPr>
          <p:nvPr/>
        </p:nvSpPr>
        <p:spPr>
          <a:xfrm>
            <a:off x="371474" y="2024743"/>
            <a:ext cx="5006438" cy="444749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US" sz="1600" dirty="0">
                <a:solidFill>
                  <a:srgbClr val="000000"/>
                </a:solidFill>
              </a:rPr>
              <a:t>An automation suite or automation platform means something different to every vendor. In short, it’s combining multiple automated tools so the automation is optimized. Automation suites helps you move beyond automating repetitive tasks. The integration of RPA with analytic metrics, AI ops, and chatbots will help identify new bots to implement to get the most out of your automation suite.</a:t>
            </a:r>
          </a:p>
          <a:p>
            <a:pPr marL="184150" indent="-184150">
              <a:buFont typeface="Arial" panose="020B0604020202020204" pitchFamily="34" charset="0"/>
              <a:buChar char="•"/>
            </a:pPr>
            <a:r>
              <a:rPr lang="en-US" sz="1600" dirty="0">
                <a:solidFill>
                  <a:srgbClr val="000000"/>
                </a:solidFill>
              </a:rPr>
              <a:t>The goal of an automation suite is to achieve end-to-end process automation wherever possible. This may be within manufacturing, from a service perspective, or related to process workflows. Furthermore, the use of AI and analytics to help you improve your own automation possibilities can further efficiency. The difficulties with automation lie in getting the steppingstones in line with proper data and proper governance before taking the plunge. </a:t>
            </a:r>
          </a:p>
        </p:txBody>
      </p:sp>
      <p:pic>
        <p:nvPicPr>
          <p:cNvPr id="1026" name="Picture 2">
            <a:extLst>
              <a:ext uri="{FF2B5EF4-FFF2-40B4-BE49-F238E27FC236}">
                <a16:creationId xmlns:a16="http://schemas.microsoft.com/office/drawing/2014/main" id="{05588042-F1FB-4DC2-A98A-B7F3E55E34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940402" y="2025637"/>
            <a:ext cx="5789879" cy="385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66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5" y="530021"/>
            <a:ext cx="11566345" cy="1130188"/>
          </a:xfrm>
        </p:spPr>
        <p:txBody>
          <a:bodyPr/>
          <a:lstStyle/>
          <a:p>
            <a:r>
              <a:rPr lang="en-US" sz="3600" dirty="0"/>
              <a:t>Understand workflow automation, RPA, and BPM</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2190636576"/>
              </p:ext>
            </p:extLst>
          </p:nvPr>
        </p:nvGraphicFramePr>
        <p:xfrm>
          <a:off x="240617" y="3996180"/>
          <a:ext cx="11450640" cy="2307355"/>
        </p:xfrm>
        <a:graphic>
          <a:graphicData uri="http://schemas.openxmlformats.org/drawingml/2006/table">
            <a:tbl>
              <a:tblPr firstRow="1" bandRow="1">
                <a:tableStyleId>{5C22544A-7EE6-4342-B048-85BDC9FD1C3A}</a:tableStyleId>
              </a:tblPr>
              <a:tblGrid>
                <a:gridCol w="3740000">
                  <a:extLst>
                    <a:ext uri="{9D8B030D-6E8A-4147-A177-3AD203B41FA5}">
                      <a16:colId xmlns:a16="http://schemas.microsoft.com/office/drawing/2014/main" val="2500794229"/>
                    </a:ext>
                  </a:extLst>
                </a:gridCol>
                <a:gridCol w="3855320">
                  <a:extLst>
                    <a:ext uri="{9D8B030D-6E8A-4147-A177-3AD203B41FA5}">
                      <a16:colId xmlns:a16="http://schemas.microsoft.com/office/drawing/2014/main" val="1791260046"/>
                    </a:ext>
                  </a:extLst>
                </a:gridCol>
                <a:gridCol w="3855320">
                  <a:extLst>
                    <a:ext uri="{9D8B030D-6E8A-4147-A177-3AD203B41FA5}">
                      <a16:colId xmlns:a16="http://schemas.microsoft.com/office/drawing/2014/main" val="2925572068"/>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Workflow automation</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Robotic process automation (RPA)</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rgbClr val="2576B7"/>
                          </a:solidFill>
                          <a:latin typeface="Montserrat SemiBold" pitchFamily="2" charset="77"/>
                          <a:cs typeface="Arial" panose="020B0604020202020204" pitchFamily="34" charset="0"/>
                        </a:rPr>
                        <a:t>Business process management (BPM)</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7FB"/>
                    </a:solidFill>
                  </a:tcPr>
                </a:tc>
                <a:extLst>
                  <a:ext uri="{0D108BD9-81ED-4DB2-BD59-A6C34878D82A}">
                    <a16:rowId xmlns:a16="http://schemas.microsoft.com/office/drawing/2014/main" val="2052837071"/>
                  </a:ext>
                </a:extLst>
              </a:tr>
              <a:tr h="1373755">
                <a:tc>
                  <a:txBody>
                    <a:bodyPr/>
                    <a:lstStyle/>
                    <a:p>
                      <a:r>
                        <a:rPr lang="en-CA" sz="1800" dirty="0">
                          <a:effectLst/>
                          <a:latin typeface="Roboto Condensed Light" panose="02000000000000000000" pitchFamily="2" charset="0"/>
                          <a:ea typeface="Roboto Condensed Light" panose="02000000000000000000" pitchFamily="2" charset="0"/>
                          <a:cs typeface="Times New Roman" panose="02020603050405020304" pitchFamily="18" charset="0"/>
                        </a:rPr>
                        <a:t>Automation of processes within a single tool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r>
                        <a:rPr lang="en-CA" sz="1800" dirty="0">
                          <a:effectLst/>
                          <a:latin typeface="Roboto Condensed Light" panose="02000000000000000000" pitchFamily="2" charset="0"/>
                          <a:ea typeface="Roboto Condensed Light" panose="02000000000000000000" pitchFamily="2" charset="0"/>
                          <a:cs typeface="Times New Roman" panose="02020603050405020304" pitchFamily="18" charset="0"/>
                        </a:rPr>
                        <a:t>Automation of processes within multiple tools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r>
                        <a:rPr lang="en-CA" sz="1800" dirty="0">
                          <a:effectLst/>
                          <a:latin typeface="Roboto Condensed Light" panose="02000000000000000000" pitchFamily="2" charset="0"/>
                          <a:ea typeface="Roboto Condensed Light" panose="02000000000000000000" pitchFamily="2" charset="0"/>
                          <a:cs typeface="Times New Roman" panose="02020603050405020304" pitchFamily="18" charset="0"/>
                        </a:rPr>
                        <a:t>End-to-end business automation from multiple tools and multiple related processes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F2F7FB"/>
                    </a:solidFill>
                  </a:tcPr>
                </a:tc>
                <a:extLst>
                  <a:ext uri="{0D108BD9-81ED-4DB2-BD59-A6C34878D82A}">
                    <a16:rowId xmlns:a16="http://schemas.microsoft.com/office/drawing/2014/main" val="106570360"/>
                  </a:ext>
                </a:extLst>
              </a:tr>
            </a:tbl>
          </a:graphicData>
        </a:graphic>
      </p:graphicFrame>
      <p:sp>
        <p:nvSpPr>
          <p:cNvPr id="6" name="TextBox 5">
            <a:extLst>
              <a:ext uri="{FF2B5EF4-FFF2-40B4-BE49-F238E27FC236}">
                <a16:creationId xmlns:a16="http://schemas.microsoft.com/office/drawing/2014/main" id="{5C33F937-1840-441C-B083-416E3DEA719D}"/>
              </a:ext>
            </a:extLst>
          </p:cNvPr>
          <p:cNvSpPr txBox="1"/>
          <p:nvPr/>
        </p:nvSpPr>
        <p:spPr>
          <a:xfrm>
            <a:off x="240617" y="2166475"/>
            <a:ext cx="11450639" cy="1323439"/>
          </a:xfrm>
          <a:prstGeom prst="rect">
            <a:avLst/>
          </a:prstGeom>
          <a:noFill/>
        </p:spPr>
        <p:txBody>
          <a:bodyPr wrap="square">
            <a:spAutoFit/>
          </a:bodyPr>
          <a:lstStyle/>
          <a:p>
            <a:r>
              <a:rPr lang="en-CA" sz="2000" dirty="0">
                <a:effectLst/>
                <a:latin typeface="Roboto Condensed Light" panose="02000000000000000000" pitchFamily="2" charset="0"/>
                <a:ea typeface="Roboto Condensed Light" panose="02000000000000000000" pitchFamily="2" charset="0"/>
                <a:cs typeface="Times New Roman" panose="02020603050405020304" pitchFamily="18" charset="0"/>
              </a:rPr>
              <a:t>Business process management (BPM) and robotic process automation (RPA) are not mutually exclusive. You can view RPA as a means to achieve BPM. RPA consists of single bots or a suite of bots making swivel chair screen scraping and form filling tasks that are repetitive and low variability. BPM can utilize multiple RPA bots and/or chatbots and AI Operations to achieve its goal of end-to-end process automation.</a:t>
            </a:r>
            <a:endParaRPr lang="en-CA" sz="2000"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618376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82DDAF-7E63-314D-A77A-10058488C653}"/>
              </a:ext>
            </a:extLst>
          </p:cNvPr>
          <p:cNvSpPr/>
          <p:nvPr/>
        </p:nvSpPr>
        <p:spPr>
          <a:xfrm>
            <a:off x="4828032" y="0"/>
            <a:ext cx="7365556"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BFBA3F0-BE69-9047-B8FE-41DB55DBC887}"/>
              </a:ext>
            </a:extLst>
          </p:cNvPr>
          <p:cNvSpPr>
            <a:spLocks noGrp="1"/>
          </p:cNvSpPr>
          <p:nvPr>
            <p:ph type="body" sz="quarter" idx="11"/>
          </p:nvPr>
        </p:nvSpPr>
        <p:spPr>
          <a:xfrm>
            <a:off x="354106" y="2549548"/>
            <a:ext cx="3673655" cy="1728426"/>
          </a:xfrm>
        </p:spPr>
        <p:txBody>
          <a:bodyPr/>
          <a:lstStyle/>
          <a:p>
            <a:pPr>
              <a:lnSpc>
                <a:spcPct val="110000"/>
              </a:lnSpc>
            </a:pPr>
            <a:r>
              <a:rPr lang="en-US" dirty="0">
                <a:latin typeface="Montserrat Light" pitchFamily="2" charset="77"/>
              </a:rPr>
              <a:t>Follow these best practices to make sure your requirements are solid.</a:t>
            </a:r>
          </a:p>
        </p:txBody>
      </p:sp>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54106" y="639748"/>
            <a:ext cx="3522950" cy="1835227"/>
          </a:xfrm>
        </p:spPr>
        <p:txBody>
          <a:bodyPr/>
          <a:lstStyle/>
          <a:p>
            <a:r>
              <a:rPr lang="en-US" dirty="0"/>
              <a:t>Take your first steps to building your automation suite</a:t>
            </a:r>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noGrp="1"/>
          </p:cNvGraphicFramePr>
          <p:nvPr>
            <p:extLst>
              <p:ext uri="{D42A27DB-BD31-4B8C-83A1-F6EECF244321}">
                <p14:modId xmlns:p14="http://schemas.microsoft.com/office/powerpoint/2010/main" val="4147277374"/>
              </p:ext>
            </p:extLst>
          </p:nvPr>
        </p:nvGraphicFramePr>
        <p:xfrm>
          <a:off x="4954334" y="292609"/>
          <a:ext cx="6388608" cy="6108192"/>
        </p:xfrm>
        <a:graphic>
          <a:graphicData uri="http://schemas.openxmlformats.org/drawingml/2006/table">
            <a:tbl>
              <a:tblPr firstRow="1" bandRow="1">
                <a:tableStyleId>{5C22544A-7EE6-4342-B048-85BDC9FD1C3A}</a:tableStyleId>
              </a:tblPr>
              <a:tblGrid>
                <a:gridCol w="1943900">
                  <a:extLst>
                    <a:ext uri="{9D8B030D-6E8A-4147-A177-3AD203B41FA5}">
                      <a16:colId xmlns:a16="http://schemas.microsoft.com/office/drawing/2014/main" val="969920913"/>
                    </a:ext>
                  </a:extLst>
                </a:gridCol>
                <a:gridCol w="4444708">
                  <a:extLst>
                    <a:ext uri="{9D8B030D-6E8A-4147-A177-3AD203B41FA5}">
                      <a16:colId xmlns:a16="http://schemas.microsoft.com/office/drawing/2014/main" val="319046751"/>
                    </a:ext>
                  </a:extLst>
                </a:gridCol>
              </a:tblGrid>
              <a:tr h="996600">
                <a:tc>
                  <a:txBody>
                    <a:bodyPr/>
                    <a:lstStyle/>
                    <a:p>
                      <a:pPr algn="ctr"/>
                      <a:r>
                        <a:rPr lang="en-US" sz="1600" b="0" i="0" dirty="0">
                          <a:solidFill>
                            <a:srgbClr val="2576B7"/>
                          </a:solidFill>
                          <a:latin typeface="Montserrat Light" pitchFamily="2" charset="77"/>
                        </a:rPr>
                        <a:t> </a:t>
                      </a:r>
                      <a:r>
                        <a:rPr lang="en-US" sz="1600" b="0" i="0" dirty="0">
                          <a:solidFill>
                            <a:srgbClr val="7F7F7F"/>
                          </a:solidFill>
                          <a:latin typeface="Montserrat Light" pitchFamily="2" charset="77"/>
                        </a:rPr>
                        <a:t>Data/ knowledgebase (KB)</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The KB is the backbone of any informational chatbot. Having a solid KB, as well as a sound process for updating and adding new articles/information to your KB, are critical to continuing to grow your chatbot and your automated customer service. </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1221638">
                <a:tc>
                  <a:txBody>
                    <a:bodyPr/>
                    <a:lstStyle/>
                    <a:p>
                      <a:pPr algn="ctr"/>
                      <a:r>
                        <a:rPr lang="en-US" sz="1600" b="0" i="0" dirty="0">
                          <a:solidFill>
                            <a:srgbClr val="5E3391"/>
                          </a:solidFill>
                          <a:latin typeface="Montserrat Light" pitchFamily="2" charset="77"/>
                        </a:rPr>
                        <a:t>RPA</a:t>
                      </a:r>
                    </a:p>
                  </a:txBody>
                  <a:tcPr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b="0" i="0">
                          <a:solidFill>
                            <a:srgbClr val="000000"/>
                          </a:solidFill>
                          <a:latin typeface="Roboto Condensed Light" panose="02000000000000000000" pitchFamily="2" charset="0"/>
                          <a:ea typeface="Roboto Condensed Light" panose="02000000000000000000" pitchFamily="2" charset="0"/>
                        </a:rPr>
                        <a:t>RPA is the first step towards a fully automation suite. Essentially, an RPA automates high-volume, low-variability tasks that otherwise take up tech/engineer time. Introducing a strong RPA process and continually investing in RPA are critical when considering your automation suite. </a:t>
                      </a:r>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1221638">
                <a:tc>
                  <a:txBody>
                    <a:bodyPr/>
                    <a:lstStyle/>
                    <a:p>
                      <a:pPr algn="ctr"/>
                      <a:r>
                        <a:rPr lang="en-US" sz="1600" b="0" i="0" dirty="0">
                          <a:solidFill>
                            <a:srgbClr val="289D48"/>
                          </a:solidFill>
                          <a:latin typeface="Montserrat Light" pitchFamily="2" charset="77"/>
                        </a:rPr>
                        <a:t>Chatbots</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Chatbots are the customer service side of automation. Taking repetitive tasks in ticket resolution and letting a scalable solution handle the low-variability jobs frees up time for service desk and/or CRM agents to concentrate on more unique customer problems.</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133729328"/>
                  </a:ext>
                </a:extLst>
              </a:tr>
              <a:tr h="996600">
                <a:tc>
                  <a:txBody>
                    <a:bodyPr/>
                    <a:lstStyle/>
                    <a:p>
                      <a:pPr algn="ctr"/>
                      <a:r>
                        <a:rPr lang="en-US" sz="1600" b="0" i="0" dirty="0">
                          <a:solidFill>
                            <a:srgbClr val="FF0000"/>
                          </a:solidFill>
                          <a:latin typeface="Montserrat Light" pitchFamily="2" charset="77"/>
                        </a:rPr>
                        <a:t>AI Operations</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Artificial intelligence (AI) can make insights and help inform your process optimization—but only if the data used is well-organized and structured. AI, however, seldom provides insight into the “why” of these decisions and predictions. </a:t>
                      </a:r>
                    </a:p>
                  </a:txBody>
                  <a:tcPr anchor="ctr">
                    <a:lnL w="12700" cmpd="sng">
                      <a:noFill/>
                    </a:lnL>
                    <a:lnR w="12700" cmpd="sng">
                      <a:noFill/>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r h="1671716">
                <a:tc>
                  <a:txBody>
                    <a:bodyPr/>
                    <a:lstStyle/>
                    <a:p>
                      <a:pPr algn="ctr"/>
                      <a:r>
                        <a:rPr lang="en-US" sz="1600" b="0" i="0" dirty="0">
                          <a:solidFill>
                            <a:srgbClr val="7F7F7F"/>
                          </a:solidFill>
                          <a:latin typeface="Montserrat Light" pitchFamily="2" charset="77"/>
                        </a:rPr>
                        <a:t>Metrics &amp; Analytics</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0" i="0" dirty="0">
                          <a:solidFill>
                            <a:srgbClr val="000000"/>
                          </a:solidFill>
                          <a:latin typeface="Roboto Condensed Light" panose="02000000000000000000" pitchFamily="2" charset="0"/>
                          <a:ea typeface="Roboto Condensed Light" panose="02000000000000000000" pitchFamily="2" charset="0"/>
                        </a:rPr>
                        <a:t>Metrics and analytics can help you define where you need to get to in terms of automation. Identifying candidates for your next ticket to automate or your next process to enhance is a must when tying together all your automation processes. However, bad data can lead you down a rabbit hole. Making sure your data is up to date and properly organized is the key for a clean automation suite. </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0892230"/>
                  </a:ext>
                </a:extLst>
              </a:tr>
            </a:tbl>
          </a:graphicData>
        </a:graphic>
      </p:graphicFrame>
      <p:graphicFrame>
        <p:nvGraphicFramePr>
          <p:cNvPr id="8" name="Diagram 7">
            <a:extLst>
              <a:ext uri="{FF2B5EF4-FFF2-40B4-BE49-F238E27FC236}">
                <a16:creationId xmlns:a16="http://schemas.microsoft.com/office/drawing/2014/main" id="{2B70DC67-1780-4FEA-A9C1-5F6229E742F4}"/>
              </a:ext>
            </a:extLst>
          </p:cNvPr>
          <p:cNvGraphicFramePr/>
          <p:nvPr>
            <p:extLst>
              <p:ext uri="{D42A27DB-BD31-4B8C-83A1-F6EECF244321}">
                <p14:modId xmlns:p14="http://schemas.microsoft.com/office/powerpoint/2010/main" val="584273069"/>
              </p:ext>
            </p:extLst>
          </p:nvPr>
        </p:nvGraphicFramePr>
        <p:xfrm>
          <a:off x="542295" y="4019148"/>
          <a:ext cx="3435091" cy="2491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Left-Right 8">
            <a:extLst>
              <a:ext uri="{FF2B5EF4-FFF2-40B4-BE49-F238E27FC236}">
                <a16:creationId xmlns:a16="http://schemas.microsoft.com/office/drawing/2014/main" id="{1B666681-C316-4FB9-89D9-21BC95D8FD10}"/>
              </a:ext>
            </a:extLst>
          </p:cNvPr>
          <p:cNvSpPr>
            <a:spLocks noChangeArrowheads="1"/>
          </p:cNvSpPr>
          <p:nvPr/>
        </p:nvSpPr>
        <p:spPr bwMode="auto">
          <a:xfrm>
            <a:off x="973099" y="5815832"/>
            <a:ext cx="2573481" cy="771365"/>
          </a:xfrm>
          <a:prstGeom prst="leftRightArrow">
            <a:avLst>
              <a:gd name="adj1" fmla="val 50000"/>
              <a:gd name="adj2" fmla="val 50042"/>
            </a:avLst>
          </a:prstGeom>
          <a:solidFill>
            <a:srgbClr val="7F7F7F"/>
          </a:solidFill>
          <a:ln w="12700">
            <a:solidFill>
              <a:srgbClr val="1F3763"/>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bg1"/>
                </a:solidFill>
                <a:effectLst/>
                <a:latin typeface="Roboto Condensed Light" panose="02000000000000000000" pitchFamily="2" charset="0"/>
                <a:ea typeface="Roboto Condensed Light" panose="02000000000000000000" pitchFamily="2" charset="0"/>
                <a:cs typeface="Times New Roman" panose="02020603050405020304" pitchFamily="18" charset="0"/>
              </a:rPr>
              <a:t>Data &amp; Analytics</a:t>
            </a:r>
            <a:endParaRPr kumimoji="0" lang="en-US" altLang="en-US" sz="1800" b="0" i="0" u="none" strike="noStrike" cap="none" normalizeH="0" baseline="0" dirty="0">
              <a:ln>
                <a:noFill/>
              </a:ln>
              <a:solidFill>
                <a:schemeClr val="bg1"/>
              </a:solidFill>
              <a:effectLst/>
              <a:latin typeface="Roboto Condensed Light" panose="02000000000000000000" pitchFamily="2" charset="0"/>
              <a:ea typeface="Roboto Condensed Light" panose="02000000000000000000" pitchFamily="2" charset="0"/>
            </a:endParaRPr>
          </a:p>
        </p:txBody>
      </p:sp>
      <p:sp>
        <p:nvSpPr>
          <p:cNvPr id="3" name="Rectangle 3">
            <a:extLst>
              <a:ext uri="{FF2B5EF4-FFF2-40B4-BE49-F238E27FC236}">
                <a16:creationId xmlns:a16="http://schemas.microsoft.com/office/drawing/2014/main" id="{26266D08-A3F7-4C01-9026-F37E25E838E4}"/>
              </a:ext>
            </a:extLst>
          </p:cNvPr>
          <p:cNvSpPr>
            <a:spLocks noChangeArrowheads="1"/>
          </p:cNvSpPr>
          <p:nvPr/>
        </p:nvSpPr>
        <p:spPr bwMode="auto">
          <a:xfrm>
            <a:off x="718972" y="4070350"/>
            <a:ext cx="12193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5">
            <a:extLst>
              <a:ext uri="{FF2B5EF4-FFF2-40B4-BE49-F238E27FC236}">
                <a16:creationId xmlns:a16="http://schemas.microsoft.com/office/drawing/2014/main" id="{4D066866-6B62-4208-B9B6-55E0E3501269}"/>
              </a:ext>
            </a:extLst>
          </p:cNvPr>
          <p:cNvSpPr>
            <a:spLocks noChangeArrowheads="1"/>
          </p:cNvSpPr>
          <p:nvPr/>
        </p:nvSpPr>
        <p:spPr bwMode="auto">
          <a:xfrm>
            <a:off x="718972" y="4527550"/>
            <a:ext cx="12193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5" name="Rectangle 6">
            <a:extLst>
              <a:ext uri="{FF2B5EF4-FFF2-40B4-BE49-F238E27FC236}">
                <a16:creationId xmlns:a16="http://schemas.microsoft.com/office/drawing/2014/main" id="{F9C53099-32E4-46D4-8199-0A14EC45DC16}"/>
              </a:ext>
            </a:extLst>
          </p:cNvPr>
          <p:cNvSpPr>
            <a:spLocks noChangeArrowheads="1"/>
          </p:cNvSpPr>
          <p:nvPr/>
        </p:nvSpPr>
        <p:spPr bwMode="auto">
          <a:xfrm>
            <a:off x="718972" y="6400800"/>
            <a:ext cx="12193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Tree>
    <p:extLst>
      <p:ext uri="{BB962C8B-B14F-4D97-AF65-F5344CB8AC3E}">
        <p14:creationId xmlns:p14="http://schemas.microsoft.com/office/powerpoint/2010/main" val="195297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14</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Light" panose="00000400000000000000" pitchFamily="2" charset="0"/>
              </a:rPr>
              <a:t>What does a typical GI on this topic look like?</a:t>
            </a:r>
            <a:endParaRPr lang="en-CA" sz="2000" dirty="0">
              <a:latin typeface="Montserrat Light" panose="00000400000000000000" pitchFamily="2" charset="0"/>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30"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256805"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Scope requirements, objectives, and your specific challenges. </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30" cstate="screen">
            <a:extLst>
              <a:ext uri="{28A0092B-C50C-407E-A947-70E740481C1C}">
                <a14:useLocalDpi xmlns:a14="http://schemas.microsoft.com/office/drawing/2010/main"/>
              </a:ext>
            </a:extLst>
          </a:blip>
          <a:stretch>
            <a:fillRect/>
          </a:stretch>
        </p:blipFill>
        <p:spPr>
          <a:xfrm>
            <a:off x="1977570"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63522" y="3315409"/>
            <a:ext cx="1059097"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Assess current  maturity level. </a:t>
            </a:r>
          </a:p>
        </p:txBody>
      </p:sp>
      <p:sp>
        <p:nvSpPr>
          <p:cNvPr id="11" name="Rectangle 10">
            <a:extLst>
              <a:ext uri="{FF2B5EF4-FFF2-40B4-BE49-F238E27FC236}">
                <a16:creationId xmlns:a16="http://schemas.microsoft.com/office/drawing/2014/main" id="{821F6F67-AB2F-4087-9A7A-78D6B956A59F}"/>
              </a:ext>
            </a:extLst>
          </p:cNvPr>
          <p:cNvSpPr/>
          <p:nvPr>
            <p:custDataLst>
              <p:tags r:id="rId10"/>
            </p:custDataLst>
          </p:nvPr>
        </p:nvSpPr>
        <p:spPr>
          <a:xfrm>
            <a:off x="2463522" y="4637121"/>
            <a:ext cx="111809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Identify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target-state capabilities.</a:t>
            </a:r>
          </a:p>
        </p:txBody>
      </p:sp>
      <p:cxnSp>
        <p:nvCxnSpPr>
          <p:cNvPr id="12" name="Straight Connector 11">
            <a:extLst>
              <a:ext uri="{FF2B5EF4-FFF2-40B4-BE49-F238E27FC236}">
                <a16:creationId xmlns:a16="http://schemas.microsoft.com/office/drawing/2014/main" id="{8BC4D908-63E3-4DF4-BF38-40DDD2D98765}"/>
              </a:ext>
            </a:extLst>
          </p:cNvPr>
          <p:cNvCxnSpPr>
            <a:stCxn id="9" idx="2"/>
            <a:endCxn id="13" idx="0"/>
          </p:cNvCxnSpPr>
          <p:nvPr>
            <p:custDataLst>
              <p:tags r:id="rId11"/>
            </p:custDataLst>
          </p:nvPr>
        </p:nvCxnSpPr>
        <p:spPr>
          <a:xfrm flipH="1">
            <a:off x="2230134" y="3789405"/>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2"/>
            </p:custDataLst>
          </p:nvPr>
        </p:nvPicPr>
        <p:blipFill>
          <a:blip r:embed="rId30" cstate="screen">
            <a:extLst>
              <a:ext uri="{28A0092B-C50C-407E-A947-70E740481C1C}">
                <a14:useLocalDpi xmlns:a14="http://schemas.microsoft.com/office/drawing/2010/main"/>
              </a:ext>
            </a:extLst>
          </a:blip>
          <a:stretch>
            <a:fillRect/>
          </a:stretch>
        </p:blipFill>
        <p:spPr>
          <a:xfrm>
            <a:off x="1969658" y="4625680"/>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3"/>
            </p:custDataLst>
          </p:nvPr>
        </p:nvPicPr>
        <p:blipFill>
          <a:blip r:embed="rId30" cstate="screen">
            <a:extLst>
              <a:ext uri="{28A0092B-C50C-407E-A947-70E740481C1C}">
                <a14:useLocalDpi xmlns:a14="http://schemas.microsoft.com/office/drawing/2010/main"/>
              </a:ext>
            </a:extLst>
          </a:blip>
          <a:stretch>
            <a:fillRect/>
          </a:stretch>
        </p:blipFill>
        <p:spPr>
          <a:xfrm>
            <a:off x="3554530" y="331540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4"/>
            </p:custDataLst>
          </p:nvPr>
        </p:nvSpPr>
        <p:spPr>
          <a:xfrm>
            <a:off x="4040482" y="3362365"/>
            <a:ext cx="1351485"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Identify the relationship between current initiatives and capabilities.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5"/>
            </p:custDataLst>
          </p:nvPr>
        </p:nvSpPr>
        <p:spPr>
          <a:xfrm>
            <a:off x="4040482" y="4684077"/>
            <a:ext cx="1174220"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#5: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Create the initiative profiles.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6"/>
            </p:custDataLst>
          </p:nvPr>
        </p:nvCxnSpPr>
        <p:spPr>
          <a:xfrm flipH="1">
            <a:off x="3807094" y="383636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7"/>
            </p:custDataLst>
          </p:nvPr>
        </p:nvPicPr>
        <p:blipFill>
          <a:blip r:embed="rId30" cstate="screen">
            <a:extLst>
              <a:ext uri="{28A0092B-C50C-407E-A947-70E740481C1C}">
                <a14:useLocalDpi xmlns:a14="http://schemas.microsoft.com/office/drawing/2010/main"/>
              </a:ext>
            </a:extLst>
          </a:blip>
          <a:stretch>
            <a:fillRect/>
          </a:stretch>
        </p:blipFill>
        <p:spPr>
          <a:xfrm>
            <a:off x="3546618" y="4672636"/>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8"/>
            </p:custDataLst>
          </p:nvPr>
        </p:nvPicPr>
        <p:blipFill>
          <a:blip r:embed="rId30" cstate="screen">
            <a:extLst>
              <a:ext uri="{28A0092B-C50C-407E-A947-70E740481C1C}">
                <a14:useLocalDpi xmlns:a14="http://schemas.microsoft.com/office/drawing/2010/main"/>
              </a:ext>
            </a:extLst>
          </a:blip>
          <a:stretch>
            <a:fillRect/>
          </a:stretch>
        </p:blipFill>
        <p:spPr>
          <a:xfrm>
            <a:off x="5174887" y="332392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9"/>
            </p:custDataLst>
          </p:nvPr>
        </p:nvSpPr>
        <p:spPr>
          <a:xfrm>
            <a:off x="5660839" y="3370879"/>
            <a:ext cx="1256805"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Identify strategy risks.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20"/>
            </p:custDataLst>
          </p:nvPr>
        </p:nvSpPr>
        <p:spPr>
          <a:xfrm>
            <a:off x="5660839" y="4692591"/>
            <a:ext cx="1059096"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#7: </a:t>
            </a:r>
            <a:r>
              <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Identify the required budget.</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a:t>
            </a: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1"/>
            </p:custDataLst>
          </p:nvPr>
        </p:nvCxnSpPr>
        <p:spPr>
          <a:xfrm flipH="1">
            <a:off x="5427451" y="3844875"/>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2"/>
            </p:custDataLst>
          </p:nvPr>
        </p:nvPicPr>
        <p:blipFill>
          <a:blip r:embed="rId30" cstate="screen">
            <a:extLst>
              <a:ext uri="{28A0092B-C50C-407E-A947-70E740481C1C}">
                <a14:useLocalDpi xmlns:a14="http://schemas.microsoft.com/office/drawing/2010/main"/>
              </a:ext>
            </a:extLst>
          </a:blip>
          <a:stretch>
            <a:fillRect/>
          </a:stretch>
        </p:blipFill>
        <p:spPr>
          <a:xfrm>
            <a:off x="5166975" y="4681150"/>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3"/>
            </p:custDataLst>
          </p:nvPr>
        </p:nvPicPr>
        <p:blipFill>
          <a:blip r:embed="rId30" cstate="screen">
            <a:extLst>
              <a:ext uri="{28A0092B-C50C-407E-A947-70E740481C1C}">
                <a14:useLocalDpi xmlns:a14="http://schemas.microsoft.com/office/drawing/2010/main"/>
              </a:ext>
            </a:extLst>
          </a:blip>
          <a:stretch>
            <a:fillRect/>
          </a:stretch>
        </p:blipFill>
        <p:spPr>
          <a:xfrm>
            <a:off x="6842972" y="3315409"/>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4"/>
            </p:custDataLst>
          </p:nvPr>
        </p:nvSpPr>
        <p:spPr>
          <a:xfrm>
            <a:off x="7328924" y="3362364"/>
            <a:ext cx="1256805"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Identify and prioritize improvements. </a:t>
            </a:r>
          </a:p>
        </p:txBody>
      </p:sp>
      <p:sp>
        <p:nvSpPr>
          <p:cNvPr id="26" name="Rectangle 25">
            <a:extLst>
              <a:ext uri="{FF2B5EF4-FFF2-40B4-BE49-F238E27FC236}">
                <a16:creationId xmlns:a16="http://schemas.microsoft.com/office/drawing/2014/main" id="{00B56B9E-6653-467B-918F-AD7214396EEF}"/>
              </a:ext>
            </a:extLst>
          </p:cNvPr>
          <p:cNvSpPr/>
          <p:nvPr>
            <p:custDataLst>
              <p:tags r:id="rId25"/>
            </p:custDataLst>
          </p:nvPr>
        </p:nvSpPr>
        <p:spPr>
          <a:xfrm>
            <a:off x="7328924" y="4684077"/>
            <a:ext cx="1296307"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Call #9:</a:t>
            </a: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 Summarize results and plan next steps.</a:t>
            </a:r>
          </a:p>
        </p:txBody>
      </p:sp>
      <p:cxnSp>
        <p:nvCxnSpPr>
          <p:cNvPr id="27" name="Straight Connector 26">
            <a:extLst>
              <a:ext uri="{FF2B5EF4-FFF2-40B4-BE49-F238E27FC236}">
                <a16:creationId xmlns:a16="http://schemas.microsoft.com/office/drawing/2014/main" id="{50595DC1-8D51-4EF1-AC47-0A4885AF2AF2}"/>
              </a:ext>
            </a:extLst>
          </p:cNvPr>
          <p:cNvCxnSpPr>
            <a:stCxn id="24" idx="2"/>
            <a:endCxn id="28" idx="0"/>
          </p:cNvCxnSpPr>
          <p:nvPr>
            <p:custDataLst>
              <p:tags r:id="rId26"/>
            </p:custDataLst>
          </p:nvPr>
        </p:nvCxnSpPr>
        <p:spPr>
          <a:xfrm flipH="1">
            <a:off x="7095536" y="3836361"/>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7"/>
            </p:custDataLst>
          </p:nvPr>
        </p:nvPicPr>
        <p:blipFill>
          <a:blip r:embed="rId30" cstate="screen">
            <a:extLst>
              <a:ext uri="{28A0092B-C50C-407E-A947-70E740481C1C}">
                <a14:useLocalDpi xmlns:a14="http://schemas.microsoft.com/office/drawing/2010/main"/>
              </a:ext>
            </a:extLst>
          </a:blip>
          <a:stretch>
            <a:fillRect/>
          </a:stretch>
        </p:blipFill>
        <p:spPr>
          <a:xfrm>
            <a:off x="6835060" y="4672636"/>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8"/>
            </p:custDataLst>
          </p:nvPr>
        </p:nvSpPr>
        <p:spPr>
          <a:xfrm>
            <a:off x="9423238" y="943806"/>
            <a:ext cx="2549774" cy="4649294"/>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Guided Implementation (GI) is series 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panose="00000500000000000000" pitchFamily="2" charset="0"/>
                <a:ea typeface="+mn-ea"/>
                <a:cs typeface="Arial Narrow"/>
              </a:rPr>
              <a:t>A typical GI is between 8 to 12 calls over the course of 4 to 6 months.</a:t>
            </a:r>
          </a:p>
        </p:txBody>
      </p:sp>
    </p:spTree>
    <p:extLst>
      <p:ext uri="{BB962C8B-B14F-4D97-AF65-F5344CB8AC3E}">
        <p14:creationId xmlns:p14="http://schemas.microsoft.com/office/powerpoint/2010/main" val="229917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88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6505" cy="1631315"/>
          </a:xfrm>
        </p:spPr>
        <p:txBody>
          <a:bodyPr>
            <a:noAutofit/>
          </a:bodyPr>
          <a:lstStyle/>
          <a:p>
            <a:r>
              <a:rPr lang="en-CA" dirty="0">
                <a:solidFill>
                  <a:srgbClr val="4A4A4A"/>
                </a:solidFill>
                <a:latin typeface="Montserrat Medium" panose="00000600000000000000" pitchFamily="2" charset="0"/>
                <a:cs typeface="Arial"/>
              </a:rPr>
              <a:t>Define an automation suite that works for you.</a:t>
            </a:r>
            <a:endParaRPr lang="en-US" dirty="0">
              <a:solidFill>
                <a:srgbClr val="4A4A4A"/>
              </a:solidFill>
              <a:latin typeface="Montserrat Medium" panose="00000600000000000000" pitchFamily="2" charset="0"/>
            </a:endParaRPr>
          </a:p>
        </p:txBody>
      </p:sp>
      <p:sp>
        <p:nvSpPr>
          <p:cNvPr id="8" name="Text Placeholder 7"/>
          <p:cNvSpPr>
            <a:spLocks noGrp="1"/>
          </p:cNvSpPr>
          <p:nvPr>
            <p:ph type="body" sz="quarter" idx="13"/>
          </p:nvPr>
        </p:nvSpPr>
        <p:spPr>
          <a:xfrm>
            <a:off x="5223715" y="4819146"/>
            <a:ext cx="3750633" cy="1269682"/>
          </a:xfrm>
        </p:spPr>
        <p:txBody>
          <a:bodyPr>
            <a:noAutofit/>
          </a:bodyPr>
          <a:lstStyle/>
          <a:p>
            <a:r>
              <a:rPr lang="en-US" dirty="0"/>
              <a:t>Benedict Chang</a:t>
            </a:r>
            <a:br>
              <a:rPr lang="en-US" dirty="0"/>
            </a:br>
            <a:r>
              <a:rPr lang="en-US" dirty="0">
                <a:latin typeface="Montserrat Light" panose="020B0604020202020204" charset="0"/>
              </a:rPr>
              <a:t>Research Analyst, Infrastructure and Operations</a:t>
            </a:r>
            <a:br>
              <a:rPr lang="en-US" dirty="0">
                <a:latin typeface="Montserrat Light" panose="020B0604020202020204" charset="0"/>
              </a:rPr>
            </a:br>
            <a:r>
              <a:rPr lang="en-US" dirty="0">
                <a:latin typeface="Montserrat Light" panose="020B0604020202020204" charset="0"/>
              </a:rPr>
              <a:t>Info-Tech Research Group</a:t>
            </a:r>
            <a:endParaRPr lang="en-CA" dirty="0">
              <a:latin typeface="Montserrat Light" panose="020B0604020202020204" charset="0"/>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43286" y="1753404"/>
            <a:ext cx="6661150" cy="3162841"/>
          </a:xfrm>
          <a:prstGeom prst="rect">
            <a:avLst/>
          </a:prstGeom>
        </p:spPr>
        <p:txBody>
          <a:bodyPr>
            <a:noAutofit/>
          </a:bodyPr>
          <a:lstStyle/>
          <a:p>
            <a:pPr marL="0" marR="3081" indent="0">
              <a:lnSpc>
                <a:spcPct val="150000"/>
              </a:lnSpc>
              <a:spcBef>
                <a:spcPts val="58"/>
              </a:spcBef>
              <a:buNone/>
            </a:pPr>
            <a:r>
              <a:rPr lang="en-US" sz="1500" dirty="0">
                <a:solidFill>
                  <a:srgbClr val="000000"/>
                </a:solidFill>
              </a:rPr>
              <a:t>New trends in IT follow hype cycles, and automation suites are no different. You don’t necessarily need the latest and greatest solution set to create business value as an IT organization, but it’s still worth considering where you’re headed. </a:t>
            </a:r>
          </a:p>
          <a:p>
            <a:pPr marL="0" marR="3081" indent="0">
              <a:lnSpc>
                <a:spcPct val="150000"/>
              </a:lnSpc>
              <a:spcBef>
                <a:spcPts val="58"/>
              </a:spcBef>
              <a:buNone/>
            </a:pPr>
            <a:r>
              <a:rPr lang="en-US" sz="1500" dirty="0">
                <a:solidFill>
                  <a:srgbClr val="000000"/>
                </a:solidFill>
              </a:rPr>
              <a:t>If you’ve started your path to process automation with robotic process automation (RPA) and chatbots, consider how your automation suite can continue to improve service. Take the time to learn what is available and see how each piece can be added to and integrated with your current suite. However, do not lose sight of what you have already started. </a:t>
            </a:r>
          </a:p>
        </p:txBody>
      </p:sp>
      <p:sp>
        <p:nvSpPr>
          <p:cNvPr id="6" name="Rectangle 5">
            <a:extLst>
              <a:ext uri="{FF2B5EF4-FFF2-40B4-BE49-F238E27FC236}">
                <a16:creationId xmlns:a16="http://schemas.microsoft.com/office/drawing/2014/main" id="{CA77F5FC-FE14-7A4D-AA82-AFE3CFD0AC20}"/>
              </a:ext>
            </a:extLst>
          </p:cNvPr>
          <p:cNvSpPr/>
          <p:nvPr/>
        </p:nvSpPr>
        <p:spPr>
          <a:xfrm>
            <a:off x="5238246" y="4429865"/>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pic>
        <p:nvPicPr>
          <p:cNvPr id="10" name="Picture 9" descr="A person wearing a suit and tie smiling at the camera&#10;&#10;Description automatically generated">
            <a:extLst>
              <a:ext uri="{FF2B5EF4-FFF2-40B4-BE49-F238E27FC236}">
                <a16:creationId xmlns:a16="http://schemas.microsoft.com/office/drawing/2014/main" id="{D9991CBF-2A6E-440A-A9C3-49A98BA62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018" y="2713132"/>
            <a:ext cx="1981060" cy="2476929"/>
          </a:xfrm>
          <a:prstGeom prst="rect">
            <a:avLst/>
          </a:prstGeom>
        </p:spPr>
      </p:pic>
    </p:spTree>
    <p:extLst>
      <p:ext uri="{BB962C8B-B14F-4D97-AF65-F5344CB8AC3E}">
        <p14:creationId xmlns:p14="http://schemas.microsoft.com/office/powerpoint/2010/main" val="243802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solidFill>
                  <a:srgbClr val="717171"/>
                </a:solidFill>
              </a:rPr>
              <a:t>E</a:t>
            </a:r>
            <a:r>
              <a:rPr lang="en-CA" spc="-130" dirty="0">
                <a:solidFill>
                  <a:srgbClr val="717171"/>
                </a:solidFill>
              </a:rPr>
              <a:t>x</a:t>
            </a:r>
            <a:r>
              <a:rPr lang="en-CA" spc="-79" dirty="0">
                <a:solidFill>
                  <a:srgbClr val="717171"/>
                </a:solidFill>
              </a:rPr>
              <a:t>ecuti</a:t>
            </a:r>
            <a:r>
              <a:rPr lang="en-CA" spc="-158" dirty="0">
                <a:solidFill>
                  <a:srgbClr val="717171"/>
                </a:solidFill>
              </a:rPr>
              <a:t>v</a:t>
            </a:r>
            <a:r>
              <a:rPr lang="en-CA" spc="-3" dirty="0">
                <a:solidFill>
                  <a:srgbClr val="717171"/>
                </a:solidFill>
              </a:rPr>
              <a:t>e </a:t>
            </a:r>
            <a:r>
              <a:rPr lang="en-CA" spc="-42" dirty="0">
                <a:solidFill>
                  <a:srgbClr val="717171"/>
                </a:solidFill>
              </a:rPr>
              <a:t>summary</a:t>
            </a:r>
            <a:endParaRPr lang="en-US" dirty="0">
              <a:solidFill>
                <a:srgbClr val="717171"/>
              </a:solidFill>
            </a:endParaRPr>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a:xfrm>
            <a:off x="368194" y="1618145"/>
            <a:ext cx="3542400" cy="297314"/>
          </a:xfrm>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a:xfrm>
            <a:off x="4267994" y="1618145"/>
            <a:ext cx="3542400" cy="297314"/>
          </a:xfrm>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a:xfrm>
            <a:off x="8130748" y="1618145"/>
            <a:ext cx="3542400" cy="297314"/>
          </a:xfrm>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a:lstStyle/>
          <a:p>
            <a:pPr marL="0" indent="0">
              <a:lnSpc>
                <a:spcPts val="1800"/>
              </a:lnSpc>
              <a:buNone/>
            </a:pPr>
            <a:r>
              <a:rPr lang="en-US" dirty="0">
                <a:solidFill>
                  <a:srgbClr val="000000"/>
                </a:solidFill>
              </a:rPr>
              <a:t>Your organization needs to:</a:t>
            </a:r>
          </a:p>
          <a:p>
            <a:pPr>
              <a:lnSpc>
                <a:spcPts val="1800"/>
              </a:lnSpc>
            </a:pPr>
            <a:r>
              <a:rPr lang="en-US" dirty="0">
                <a:solidFill>
                  <a:srgbClr val="000000"/>
                </a:solidFill>
              </a:rPr>
              <a:t>Define an automation suite that works.</a:t>
            </a:r>
          </a:p>
          <a:p>
            <a:pPr>
              <a:lnSpc>
                <a:spcPts val="1800"/>
              </a:lnSpc>
            </a:pPr>
            <a:r>
              <a:rPr lang="en-US" dirty="0">
                <a:solidFill>
                  <a:srgbClr val="000000"/>
                </a:solidFill>
              </a:rPr>
              <a:t>Define the business goals of your automation suite</a:t>
            </a:r>
          </a:p>
          <a:p>
            <a:pPr>
              <a:lnSpc>
                <a:spcPts val="1800"/>
              </a:lnSpc>
            </a:pPr>
            <a:r>
              <a:rPr lang="en-US" dirty="0">
                <a:solidFill>
                  <a:srgbClr val="000000"/>
                </a:solidFill>
              </a:rPr>
              <a:t>Roadmap your automation modules to continually grow your automation platform.</a:t>
            </a:r>
          </a:p>
          <a:p>
            <a:pPr>
              <a:lnSpc>
                <a:spcPts val="1800"/>
              </a:lnSpc>
            </a:pPr>
            <a:r>
              <a:rPr lang="en-US" dirty="0">
                <a:solidFill>
                  <a:srgbClr val="000000"/>
                </a:solidFill>
              </a:rPr>
              <a:t>Identify how an automation suite can help your organization improve.</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1991757"/>
            <a:ext cx="3658265" cy="2283489"/>
          </a:xfrm>
          <a:prstGeom prst="rect">
            <a:avLst/>
          </a:prstGeom>
        </p:spPr>
        <p:txBody>
          <a:bodyPr/>
          <a:lstStyle/>
          <a:p>
            <a:pPr>
              <a:lnSpc>
                <a:spcPts val="1800"/>
              </a:lnSpc>
            </a:pPr>
            <a:r>
              <a:rPr lang="en-US" dirty="0">
                <a:solidFill>
                  <a:srgbClr val="000000"/>
                </a:solidFill>
              </a:rPr>
              <a:t>Automation platforms and intelligent automation are catchy terms, but it means something different depending on the vendor that you ask. Although every vendor has jumped on the bandwagon to include these terms, there are no standard definitions.</a:t>
            </a:r>
          </a:p>
          <a:p>
            <a:pPr>
              <a:lnSpc>
                <a:spcPts val="1800"/>
              </a:lnSpc>
            </a:pPr>
            <a:r>
              <a:rPr lang="en-US" dirty="0">
                <a:solidFill>
                  <a:srgbClr val="000000"/>
                </a:solidFill>
              </a:rPr>
              <a:t>Picking tools for the sake of picking tools is not a good strategy and often leads to hardships down the road, since root problems are not solved.</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194" y="1991757"/>
            <a:ext cx="3658265" cy="2089355"/>
          </a:xfrm>
          <a:prstGeom prst="rect">
            <a:avLst/>
          </a:prstGeom>
        </p:spPr>
        <p:txBody>
          <a:bodyPr/>
          <a:lstStyle/>
          <a:p>
            <a:pPr>
              <a:lnSpc>
                <a:spcPts val="1800"/>
              </a:lnSpc>
            </a:pPr>
            <a:r>
              <a:rPr lang="en-US" dirty="0">
                <a:solidFill>
                  <a:srgbClr val="000000"/>
                </a:solidFill>
              </a:rPr>
              <a:t>Be sure to define your automation suite in terms of your business goals. </a:t>
            </a:r>
          </a:p>
          <a:p>
            <a:pPr>
              <a:lnSpc>
                <a:spcPts val="1800"/>
              </a:lnSpc>
            </a:pPr>
            <a:r>
              <a:rPr lang="en-US" dirty="0">
                <a:solidFill>
                  <a:srgbClr val="000000"/>
                </a:solidFill>
              </a:rPr>
              <a:t>Take stock of what you have now, for example, RPA, AI Ops, Chatbots. Think about how to integrate and optimize what you have now, as well as roadmap your continual improvement. </a:t>
            </a:r>
          </a:p>
          <a:p>
            <a:pPr>
              <a:lnSpc>
                <a:spcPts val="1800"/>
              </a:lnSpc>
            </a:pPr>
            <a:r>
              <a:rPr lang="en-US" dirty="0">
                <a:solidFill>
                  <a:srgbClr val="000000"/>
                </a:solidFill>
              </a:rPr>
              <a:t>Roadmap your decisions to stay on track.</a:t>
            </a: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487081" cy="1057523"/>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Start small and do it right. Ensure that any automation solution you implement creates value for your organization according to business vision. You do not necessarily need to implement every possible solution and may end up drowned in governance and maintenance. </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a:xfrm>
            <a:off x="354106" y="530021"/>
            <a:ext cx="2766166" cy="1163598"/>
          </a:xfrm>
        </p:spPr>
        <p:txBody>
          <a:bodyPr/>
          <a:lstStyle/>
          <a:p>
            <a:r>
              <a:rPr lang="en-CA" sz="3600" spc="-79" dirty="0" err="1"/>
              <a:t>Automationresources</a:t>
            </a:r>
            <a:endParaRPr lang="en-US" sz="3600" dirty="0"/>
          </a:p>
        </p:txBody>
      </p:sp>
      <p:sp>
        <p:nvSpPr>
          <p:cNvPr id="8" name="Text Placeholder 2">
            <a:extLst>
              <a:ext uri="{FF2B5EF4-FFF2-40B4-BE49-F238E27FC236}">
                <a16:creationId xmlns:a16="http://schemas.microsoft.com/office/drawing/2014/main" id="{18B86528-B09D-48E5-8107-A07F3A9A4CCC}"/>
              </a:ext>
            </a:extLst>
          </p:cNvPr>
          <p:cNvSpPr txBox="1">
            <a:spLocks/>
          </p:cNvSpPr>
          <p:nvPr/>
        </p:nvSpPr>
        <p:spPr>
          <a:xfrm>
            <a:off x="354106" y="2149846"/>
            <a:ext cx="2759970" cy="1048481"/>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spc="0">
                <a:solidFill>
                  <a:schemeClr val="bg1"/>
                </a:solidFill>
                <a:latin typeface="Montserrat"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Where are you on your automation journey?</a:t>
            </a:r>
          </a:p>
        </p:txBody>
      </p:sp>
      <p:sp>
        <p:nvSpPr>
          <p:cNvPr id="9" name="Freeform 34">
            <a:extLst>
              <a:ext uri="{FF2B5EF4-FFF2-40B4-BE49-F238E27FC236}">
                <a16:creationId xmlns:a16="http://schemas.microsoft.com/office/drawing/2014/main" id="{9A477F9C-7776-4304-BB50-3E870B8D4730}"/>
              </a:ext>
            </a:extLst>
          </p:cNvPr>
          <p:cNvSpPr/>
          <p:nvPr/>
        </p:nvSpPr>
        <p:spPr>
          <a:xfrm>
            <a:off x="3565596" y="1318861"/>
            <a:ext cx="3719476" cy="2150880"/>
          </a:xfrm>
          <a:custGeom>
            <a:avLst/>
            <a:gdLst>
              <a:gd name="connsiteX0" fmla="*/ 4554247 w 7421858"/>
              <a:gd name="connsiteY0" fmla="*/ 0 h 4234318"/>
              <a:gd name="connsiteX1" fmla="*/ 6735047 w 7421858"/>
              <a:gd name="connsiteY1" fmla="*/ 552199 h 4234318"/>
              <a:gd name="connsiteX2" fmla="*/ 6749999 w 7421858"/>
              <a:gd name="connsiteY2" fmla="*/ 560796 h 4234318"/>
              <a:gd name="connsiteX3" fmla="*/ 7020479 w 7421858"/>
              <a:gd name="connsiteY3" fmla="*/ 92310 h 4234318"/>
              <a:gd name="connsiteX4" fmla="*/ 7421858 w 7421858"/>
              <a:gd name="connsiteY4" fmla="*/ 2679530 h 4234318"/>
              <a:gd name="connsiteX5" fmla="*/ 4980571 w 7421858"/>
              <a:gd name="connsiteY5" fmla="*/ 3625535 h 4234318"/>
              <a:gd name="connsiteX6" fmla="*/ 5283100 w 7421858"/>
              <a:gd name="connsiteY6" fmla="*/ 3101540 h 4234318"/>
              <a:gd name="connsiteX7" fmla="*/ 5194752 w 7421858"/>
              <a:gd name="connsiteY7" fmla="*/ 3058980 h 4234318"/>
              <a:gd name="connsiteX8" fmla="*/ 4554247 w 7421858"/>
              <a:gd name="connsiteY8" fmla="*/ 2929668 h 4234318"/>
              <a:gd name="connsiteX9" fmla="*/ 2976825 w 7421858"/>
              <a:gd name="connsiteY9" fmla="*/ 4105225 h 4234318"/>
              <a:gd name="connsiteX10" fmla="*/ 2944914 w 7421858"/>
              <a:gd name="connsiteY10" fmla="*/ 4234318 h 4234318"/>
              <a:gd name="connsiteX11" fmla="*/ 1444712 w 7421858"/>
              <a:gd name="connsiteY11" fmla="*/ 3027326 h 4234318"/>
              <a:gd name="connsiteX12" fmla="*/ 0 w 7421858"/>
              <a:gd name="connsiteY12" fmla="*/ 4189673 h 4234318"/>
              <a:gd name="connsiteX13" fmla="*/ 29641 w 7421858"/>
              <a:gd name="connsiteY13" fmla="*/ 3892627 h 4234318"/>
              <a:gd name="connsiteX14" fmla="*/ 4554247 w 7421858"/>
              <a:gd name="connsiteY14" fmla="*/ 0 h 423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1858" h="4234318">
                <a:moveTo>
                  <a:pt x="4554247" y="0"/>
                </a:moveTo>
                <a:cubicBezTo>
                  <a:pt x="5343872" y="0"/>
                  <a:pt x="6086775" y="200037"/>
                  <a:pt x="6735047" y="552199"/>
                </a:cubicBezTo>
                <a:lnTo>
                  <a:pt x="6749999" y="560796"/>
                </a:lnTo>
                <a:lnTo>
                  <a:pt x="7020479" y="92310"/>
                </a:lnTo>
                <a:lnTo>
                  <a:pt x="7421858" y="2679530"/>
                </a:lnTo>
                <a:lnTo>
                  <a:pt x="4980571" y="3625535"/>
                </a:lnTo>
                <a:lnTo>
                  <a:pt x="5283100" y="3101540"/>
                </a:lnTo>
                <a:lnTo>
                  <a:pt x="5194752" y="3058980"/>
                </a:lnTo>
                <a:cubicBezTo>
                  <a:pt x="4997887" y="2975713"/>
                  <a:pt x="4781444" y="2929668"/>
                  <a:pt x="4554247" y="2929668"/>
                </a:cubicBezTo>
                <a:cubicBezTo>
                  <a:pt x="3808757" y="2929668"/>
                  <a:pt x="3179054" y="3425416"/>
                  <a:pt x="2976825" y="4105225"/>
                </a:cubicBezTo>
                <a:lnTo>
                  <a:pt x="2944914" y="4234318"/>
                </a:lnTo>
                <a:lnTo>
                  <a:pt x="1444712" y="3027326"/>
                </a:lnTo>
                <a:lnTo>
                  <a:pt x="0" y="4189673"/>
                </a:lnTo>
                <a:lnTo>
                  <a:pt x="29641" y="3892627"/>
                </a:lnTo>
                <a:cubicBezTo>
                  <a:pt x="359173" y="1689568"/>
                  <a:pt x="2259400" y="0"/>
                  <a:pt x="4554247" y="0"/>
                </a:cubicBezTo>
                <a:close/>
              </a:path>
            </a:pathLst>
          </a:custGeom>
          <a:solidFill>
            <a:srgbClr val="5090C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0" name="Freeform 36">
            <a:extLst>
              <a:ext uri="{FF2B5EF4-FFF2-40B4-BE49-F238E27FC236}">
                <a16:creationId xmlns:a16="http://schemas.microsoft.com/office/drawing/2014/main" id="{0B183DCE-B152-4167-A50C-B8683EFEAAD9}"/>
              </a:ext>
            </a:extLst>
          </p:cNvPr>
          <p:cNvSpPr/>
          <p:nvPr/>
        </p:nvSpPr>
        <p:spPr>
          <a:xfrm>
            <a:off x="5949065" y="1716121"/>
            <a:ext cx="2186267" cy="4135992"/>
          </a:xfrm>
          <a:custGeom>
            <a:avLst/>
            <a:gdLst>
              <a:gd name="connsiteX0" fmla="*/ 2362483 w 4362485"/>
              <a:gd name="connsiteY0" fmla="*/ 0 h 8142296"/>
              <a:gd name="connsiteX1" fmla="*/ 2402074 w 4362485"/>
              <a:gd name="connsiteY1" fmla="*/ 25803 h 8142296"/>
              <a:gd name="connsiteX2" fmla="*/ 4362485 w 4362485"/>
              <a:gd name="connsiteY2" fmla="*/ 3780653 h 8142296"/>
              <a:gd name="connsiteX3" fmla="*/ 2402074 w 4362485"/>
              <a:gd name="connsiteY3" fmla="*/ 7535503 h 8142296"/>
              <a:gd name="connsiteX4" fmla="*/ 2176016 w 4362485"/>
              <a:gd name="connsiteY4" fmla="*/ 7682833 h 8142296"/>
              <a:gd name="connsiteX5" fmla="*/ 2441287 w 4362485"/>
              <a:gd name="connsiteY5" fmla="*/ 8142296 h 8142296"/>
              <a:gd name="connsiteX6" fmla="*/ 0 w 4362485"/>
              <a:gd name="connsiteY6" fmla="*/ 7196290 h 8142296"/>
              <a:gd name="connsiteX7" fmla="*/ 401379 w 4362485"/>
              <a:gd name="connsiteY7" fmla="*/ 4609071 h 8142296"/>
              <a:gd name="connsiteX8" fmla="*/ 709786 w 4362485"/>
              <a:gd name="connsiteY8" fmla="*/ 5143248 h 8142296"/>
              <a:gd name="connsiteX9" fmla="*/ 864172 w 4362485"/>
              <a:gd name="connsiteY9" fmla="*/ 5024899 h 8142296"/>
              <a:gd name="connsiteX10" fmla="*/ 1432817 w 4362485"/>
              <a:gd name="connsiteY10" fmla="*/ 3780653 h 8142296"/>
              <a:gd name="connsiteX11" fmla="*/ 1005344 w 4362485"/>
              <a:gd name="connsiteY11" fmla="*/ 2674252 h 8142296"/>
              <a:gd name="connsiteX12" fmla="*/ 895346 w 4362485"/>
              <a:gd name="connsiteY12" fmla="*/ 2566847 h 8142296"/>
              <a:gd name="connsiteX13" fmla="*/ 2654921 w 4362485"/>
              <a:gd name="connsiteY13" fmla="*/ 1885007 h 814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62485" h="8142296">
                <a:moveTo>
                  <a:pt x="2362483" y="0"/>
                </a:moveTo>
                <a:lnTo>
                  <a:pt x="2402074" y="25803"/>
                </a:lnTo>
                <a:cubicBezTo>
                  <a:pt x="3587147" y="852596"/>
                  <a:pt x="4362485" y="2226080"/>
                  <a:pt x="4362485" y="3780653"/>
                </a:cubicBezTo>
                <a:cubicBezTo>
                  <a:pt x="4362485" y="5335227"/>
                  <a:pt x="3587147" y="6708711"/>
                  <a:pt x="2402074" y="7535503"/>
                </a:cubicBezTo>
                <a:lnTo>
                  <a:pt x="2176016" y="7682833"/>
                </a:lnTo>
                <a:lnTo>
                  <a:pt x="2441287" y="8142296"/>
                </a:lnTo>
                <a:lnTo>
                  <a:pt x="0" y="7196290"/>
                </a:lnTo>
                <a:lnTo>
                  <a:pt x="401379" y="4609071"/>
                </a:lnTo>
                <a:lnTo>
                  <a:pt x="709786" y="5143248"/>
                </a:lnTo>
                <a:lnTo>
                  <a:pt x="864172" y="5024899"/>
                </a:lnTo>
                <a:cubicBezTo>
                  <a:pt x="1212485" y="4723179"/>
                  <a:pt x="1432817" y="4277647"/>
                  <a:pt x="1432817" y="3780653"/>
                </a:cubicBezTo>
                <a:cubicBezTo>
                  <a:pt x="1432817" y="3354659"/>
                  <a:pt x="1270940" y="2966473"/>
                  <a:pt x="1005344" y="2674252"/>
                </a:cubicBezTo>
                <a:lnTo>
                  <a:pt x="895346" y="2566847"/>
                </a:lnTo>
                <a:lnTo>
                  <a:pt x="2654921" y="1885007"/>
                </a:lnTo>
                <a:close/>
              </a:path>
            </a:pathLst>
          </a:custGeom>
          <a:solidFill>
            <a:srgbClr val="15466D"/>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1" name="Freeform 35">
            <a:extLst>
              <a:ext uri="{FF2B5EF4-FFF2-40B4-BE49-F238E27FC236}">
                <a16:creationId xmlns:a16="http://schemas.microsoft.com/office/drawing/2014/main" id="{2B1F5820-7C49-45FA-A661-6FD70CD3CF53}"/>
              </a:ext>
            </a:extLst>
          </p:cNvPr>
          <p:cNvSpPr/>
          <p:nvPr/>
        </p:nvSpPr>
        <p:spPr>
          <a:xfrm>
            <a:off x="3276779" y="2848845"/>
            <a:ext cx="3586306" cy="3110275"/>
          </a:xfrm>
          <a:custGeom>
            <a:avLst/>
            <a:gdLst>
              <a:gd name="connsiteX0" fmla="*/ 2039909 w 7156130"/>
              <a:gd name="connsiteY0" fmla="*/ 0 h 6123024"/>
              <a:gd name="connsiteX1" fmla="*/ 4079817 w 7156130"/>
              <a:gd name="connsiteY1" fmla="*/ 1641214 h 6123024"/>
              <a:gd name="connsiteX2" fmla="*/ 3508652 w 7156130"/>
              <a:gd name="connsiteY2" fmla="*/ 1641214 h 6123024"/>
              <a:gd name="connsiteX3" fmla="*/ 3512433 w 7156130"/>
              <a:gd name="connsiteY3" fmla="*/ 1716092 h 6123024"/>
              <a:gd name="connsiteX4" fmla="*/ 5149444 w 7156130"/>
              <a:gd name="connsiteY4" fmla="*/ 3193356 h 6123024"/>
              <a:gd name="connsiteX5" fmla="*/ 5638767 w 7156130"/>
              <a:gd name="connsiteY5" fmla="*/ 3119377 h 6123024"/>
              <a:gd name="connsiteX6" fmla="*/ 5648797 w 7156130"/>
              <a:gd name="connsiteY6" fmla="*/ 3115706 h 6123024"/>
              <a:gd name="connsiteX7" fmla="*/ 5362134 w 7156130"/>
              <a:gd name="connsiteY7" fmla="*/ 4963487 h 6123024"/>
              <a:gd name="connsiteX8" fmla="*/ 7156130 w 7156130"/>
              <a:gd name="connsiteY8" fmla="*/ 5658666 h 6123024"/>
              <a:gd name="connsiteX9" fmla="*/ 7082800 w 7156130"/>
              <a:gd name="connsiteY9" fmla="*/ 5695661 h 6123024"/>
              <a:gd name="connsiteX10" fmla="*/ 5149444 w 7156130"/>
              <a:gd name="connsiteY10" fmla="*/ 6123024 h 6123024"/>
              <a:gd name="connsiteX11" fmla="*/ 580222 w 7156130"/>
              <a:gd name="connsiteY11" fmla="*/ 1783287 h 6123024"/>
              <a:gd name="connsiteX12" fmla="*/ 576630 w 7156130"/>
              <a:gd name="connsiteY12" fmla="*/ 1641214 h 6123024"/>
              <a:gd name="connsiteX13" fmla="*/ 0 w 7156130"/>
              <a:gd name="connsiteY13" fmla="*/ 1641214 h 61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6130" h="6123024">
                <a:moveTo>
                  <a:pt x="2039909" y="0"/>
                </a:moveTo>
                <a:lnTo>
                  <a:pt x="4079817" y="1641214"/>
                </a:lnTo>
                <a:lnTo>
                  <a:pt x="3508652" y="1641214"/>
                </a:lnTo>
                <a:lnTo>
                  <a:pt x="3512433" y="1716092"/>
                </a:lnTo>
                <a:cubicBezTo>
                  <a:pt x="3596699" y="2545849"/>
                  <a:pt x="4297455" y="3193356"/>
                  <a:pt x="5149444" y="3193356"/>
                </a:cubicBezTo>
                <a:cubicBezTo>
                  <a:pt x="5319842" y="3193356"/>
                  <a:pt x="5484190" y="3167456"/>
                  <a:pt x="5638767" y="3119377"/>
                </a:cubicBezTo>
                <a:lnTo>
                  <a:pt x="5648797" y="3115706"/>
                </a:lnTo>
                <a:lnTo>
                  <a:pt x="5362134" y="4963487"/>
                </a:lnTo>
                <a:lnTo>
                  <a:pt x="7156130" y="5658666"/>
                </a:lnTo>
                <a:lnTo>
                  <a:pt x="7082800" y="5695661"/>
                </a:lnTo>
                <a:cubicBezTo>
                  <a:pt x="6495516" y="5969871"/>
                  <a:pt x="5840366" y="6123024"/>
                  <a:pt x="5149444" y="6123024"/>
                </a:cubicBezTo>
                <a:cubicBezTo>
                  <a:pt x="2701607" y="6123024"/>
                  <a:pt x="702760" y="4200671"/>
                  <a:pt x="580222" y="1783287"/>
                </a:cubicBezTo>
                <a:lnTo>
                  <a:pt x="576630" y="1641214"/>
                </a:lnTo>
                <a:lnTo>
                  <a:pt x="0" y="1641214"/>
                </a:lnTo>
                <a:close/>
              </a:path>
            </a:pathLst>
          </a:custGeom>
          <a:solidFill>
            <a:srgbClr val="2576B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CD4E0380-F420-4711-99F3-CD6EACE6698D}"/>
              </a:ext>
            </a:extLst>
          </p:cNvPr>
          <p:cNvSpPr txBox="1"/>
          <p:nvPr/>
        </p:nvSpPr>
        <p:spPr>
          <a:xfrm>
            <a:off x="3986934" y="3030589"/>
            <a:ext cx="591585" cy="562822"/>
          </a:xfrm>
          <a:prstGeom prst="rect">
            <a:avLst/>
          </a:prstGeom>
          <a:noFill/>
        </p:spPr>
        <p:txBody>
          <a:bodyPr wrap="squar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01</a:t>
            </a:r>
          </a:p>
        </p:txBody>
      </p:sp>
      <p:sp>
        <p:nvSpPr>
          <p:cNvPr id="13" name="TextBox 12">
            <a:extLst>
              <a:ext uri="{FF2B5EF4-FFF2-40B4-BE49-F238E27FC236}">
                <a16:creationId xmlns:a16="http://schemas.microsoft.com/office/drawing/2014/main" id="{A095BC1C-DEB6-4AD3-88D2-6886C6811047}"/>
              </a:ext>
            </a:extLst>
          </p:cNvPr>
          <p:cNvSpPr txBox="1"/>
          <p:nvPr/>
        </p:nvSpPr>
        <p:spPr>
          <a:xfrm>
            <a:off x="6544557" y="2213725"/>
            <a:ext cx="670314" cy="562822"/>
          </a:xfrm>
          <a:prstGeom prst="rect">
            <a:avLst/>
          </a:prstGeom>
          <a:noFill/>
        </p:spPr>
        <p:txBody>
          <a:bodyPr wrap="squar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02</a:t>
            </a:r>
          </a:p>
        </p:txBody>
      </p:sp>
      <p:sp>
        <p:nvSpPr>
          <p:cNvPr id="14" name="TextBox 13">
            <a:extLst>
              <a:ext uri="{FF2B5EF4-FFF2-40B4-BE49-F238E27FC236}">
                <a16:creationId xmlns:a16="http://schemas.microsoft.com/office/drawing/2014/main" id="{D8CB7EA0-5DD0-4369-8BCB-60A50DFCF223}"/>
              </a:ext>
            </a:extLst>
          </p:cNvPr>
          <p:cNvSpPr txBox="1"/>
          <p:nvPr/>
        </p:nvSpPr>
        <p:spPr>
          <a:xfrm>
            <a:off x="5989821" y="4877677"/>
            <a:ext cx="670314" cy="562822"/>
          </a:xfrm>
          <a:prstGeom prst="rect">
            <a:avLst/>
          </a:prstGeom>
          <a:noFill/>
        </p:spPr>
        <p:txBody>
          <a:bodyPr wrap="square" rtlCol="0" anchor="ctr" anchorCtr="0">
            <a:spAutoFit/>
          </a:bodyPr>
          <a:lstStyle/>
          <a:p>
            <a:pPr algn="ctr"/>
            <a:r>
              <a:rPr lang="en-US" sz="3000" b="1" dirty="0">
                <a:solidFill>
                  <a:srgbClr val="FFFFFF"/>
                </a:solidFill>
                <a:latin typeface="Montserrat SemiBold" pitchFamily="2" charset="77"/>
                <a:ea typeface="League Spartan" charset="0"/>
                <a:cs typeface="Poppins" pitchFamily="2" charset="77"/>
              </a:rPr>
              <a:t>03</a:t>
            </a:r>
          </a:p>
        </p:txBody>
      </p:sp>
      <p:sp>
        <p:nvSpPr>
          <p:cNvPr id="21" name="Subtitle 2">
            <a:extLst>
              <a:ext uri="{FF2B5EF4-FFF2-40B4-BE49-F238E27FC236}">
                <a16:creationId xmlns:a16="http://schemas.microsoft.com/office/drawing/2014/main" id="{F1582316-64B7-4039-8396-33F4888BCB98}"/>
              </a:ext>
            </a:extLst>
          </p:cNvPr>
          <p:cNvSpPr txBox="1">
            <a:spLocks/>
          </p:cNvSpPr>
          <p:nvPr/>
        </p:nvSpPr>
        <p:spPr>
          <a:xfrm>
            <a:off x="8605092" y="674153"/>
            <a:ext cx="3316822" cy="5312223"/>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600" b="1" dirty="0">
                <a:solidFill>
                  <a:srgbClr val="717171"/>
                </a:solidFill>
                <a:latin typeface="Montserrat SemiBold" pitchFamily="2" charset="77"/>
                <a:ea typeface="League Spartan" charset="0"/>
                <a:cs typeface="Poppins" pitchFamily="2" charset="77"/>
              </a:rPr>
              <a:t>1. Plan (You are here)</a:t>
            </a:r>
            <a:endPar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endParaRPr>
          </a:p>
          <a:p>
            <a:pPr algn="l">
              <a:lnSpc>
                <a:spcPts val="1750"/>
              </a:lnSpc>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Use this blueprint, “Accelerate Your Automation Processes,” to chart your path.</a:t>
            </a:r>
          </a:p>
          <a:p>
            <a:pPr algn="l">
              <a:lnSpc>
                <a:spcPts val="1750"/>
              </a:lnSpc>
            </a:pPr>
            <a:r>
              <a:rPr lang="en-US" sz="1600" b="1" dirty="0">
                <a:solidFill>
                  <a:srgbClr val="717171"/>
                </a:solidFill>
                <a:latin typeface="Montserrat SemiBold" pitchFamily="2" charset="77"/>
                <a:ea typeface="League Spartan" charset="0"/>
                <a:cs typeface="Poppins" pitchFamily="2" charset="77"/>
              </a:rPr>
              <a:t>2. Learn</a:t>
            </a:r>
          </a:p>
          <a:p>
            <a:pPr algn="l">
              <a:lnSpc>
                <a:spcPts val="1750"/>
              </a:lnSpc>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Use these blueprints to take your first steps with an automation module: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3"/>
              </a:rPr>
              <a:t>Optimize the Service Desk With a Shift Left Strategy</a:t>
            </a:r>
            <a:endPar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4"/>
              </a:rPr>
              <a:t>Prepare for Cognitive Service Management</a:t>
            </a:r>
            <a:endParaRPr kumimoji="0" lang="en-CA"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5"/>
              </a:rPr>
              <a:t>Drive Customer Convenience by Enabling Text-Based Customer Support</a:t>
            </a:r>
            <a:endPar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6"/>
              </a:rPr>
              <a:t>Automate Work Faster and More Easily With Robotic Process Automation</a:t>
            </a:r>
            <a:endParaRPr kumimoji="0" lang="en-CA"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endParaRPr>
          </a:p>
          <a:p>
            <a:pPr algn="l">
              <a:lnSpc>
                <a:spcPts val="1750"/>
              </a:lnSpc>
            </a:pPr>
            <a:r>
              <a:rPr lang="en-US" sz="1600" b="1" dirty="0">
                <a:solidFill>
                  <a:srgbClr val="717171"/>
                </a:solidFill>
                <a:latin typeface="Montserrat SemiBold" pitchFamily="2" charset="77"/>
                <a:ea typeface="League Spartan" charset="0"/>
                <a:cs typeface="Poppins" pitchFamily="2" charset="77"/>
              </a:rPr>
              <a:t>3. Build</a:t>
            </a:r>
          </a:p>
          <a:p>
            <a:pPr algn="l">
              <a:lnSpc>
                <a:spcPts val="1750"/>
              </a:lnSpc>
            </a:pPr>
            <a:r>
              <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rPr>
              <a:t>Use these blueprints to create a proof of concept:</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7"/>
              </a:rPr>
              <a:t>Build a Chatbot Proof of Concept</a:t>
            </a:r>
            <a:endPar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8"/>
              </a:rPr>
              <a:t>Build Your First RPA Bot</a:t>
            </a:r>
            <a:endPar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hlinkClick r:id="rId9"/>
              </a:rPr>
              <a:t>Create an Architecture for AI</a:t>
            </a:r>
            <a:endParaRPr kumimoji="0" lang="en-CA" sz="1600" b="0" i="0" u="none" strike="noStrike" kern="0" cap="none" spc="0" normalizeH="0" baseline="0" noProof="0" dirty="0">
              <a:ln>
                <a:noFill/>
              </a:ln>
              <a:solidFill>
                <a:sysClr val="windowText" lastClr="000000"/>
              </a:solidFill>
              <a:effectLst/>
              <a:uLnTx/>
              <a:uFillTx/>
              <a:latin typeface="Roboto Condensed Light" panose="02000000000000000000" pitchFamily="2" charset="0"/>
              <a:ea typeface="Roboto Condensed Light" panose="02000000000000000000" pitchFamily="2" charset="0"/>
            </a:endParaRPr>
          </a:p>
          <a:p>
            <a:pPr algn="l">
              <a:lnSpc>
                <a:spcPts val="1750"/>
              </a:lnSpc>
            </a:pPr>
            <a:endParaRPr lang="en-US" sz="1600" dirty="0">
              <a:solidFill>
                <a:srgbClr val="000000"/>
              </a:solidFill>
              <a:latin typeface="Roboto Condensed Light" panose="02000000000000000000" pitchFamily="2" charset="0"/>
              <a:ea typeface="Roboto Condensed Light" panose="02000000000000000000" pitchFamily="2" charset="0"/>
              <a:cs typeface="Mukta ExtraLight" panose="020B0000000000000000" pitchFamily="34" charset="77"/>
            </a:endParaRPr>
          </a:p>
        </p:txBody>
      </p:sp>
      <p:pic>
        <p:nvPicPr>
          <p:cNvPr id="24" name="Picture 23">
            <a:extLst>
              <a:ext uri="{FF2B5EF4-FFF2-40B4-BE49-F238E27FC236}">
                <a16:creationId xmlns:a16="http://schemas.microsoft.com/office/drawing/2014/main" id="{182561C9-DDCF-44BD-8184-827FAB9AB33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24189" y="1693619"/>
            <a:ext cx="980468" cy="980468"/>
          </a:xfrm>
          <a:prstGeom prst="rect">
            <a:avLst/>
          </a:prstGeom>
        </p:spPr>
      </p:pic>
      <p:pic>
        <p:nvPicPr>
          <p:cNvPr id="6" name="Graphic 5" descr="Map with pin with solid fill">
            <a:extLst>
              <a:ext uri="{FF2B5EF4-FFF2-40B4-BE49-F238E27FC236}">
                <a16:creationId xmlns:a16="http://schemas.microsoft.com/office/drawing/2014/main" id="{B13365C0-9032-4EFB-9B1B-29A4AC4BE9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7322" y="4268935"/>
            <a:ext cx="914400" cy="914400"/>
          </a:xfrm>
          <a:prstGeom prst="rect">
            <a:avLst/>
          </a:prstGeom>
        </p:spPr>
      </p:pic>
      <p:pic>
        <p:nvPicPr>
          <p:cNvPr id="28" name="Graphic 27" descr="Building Brick Wall outline">
            <a:extLst>
              <a:ext uri="{FF2B5EF4-FFF2-40B4-BE49-F238E27FC236}">
                <a16:creationId xmlns:a16="http://schemas.microsoft.com/office/drawing/2014/main" id="{744ADBC5-71C1-4DD3-B3FB-4CA541FFAA7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844341" y="3440225"/>
            <a:ext cx="914400" cy="914400"/>
          </a:xfrm>
          <a:prstGeom prst="rect">
            <a:avLst/>
          </a:prstGeom>
        </p:spPr>
      </p:pic>
    </p:spTree>
    <p:extLst>
      <p:ext uri="{BB962C8B-B14F-4D97-AF65-F5344CB8AC3E}">
        <p14:creationId xmlns:p14="http://schemas.microsoft.com/office/powerpoint/2010/main" val="166286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accelerating your automation processes</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3183994295"/>
              </p:ext>
            </p:extLst>
          </p:nvPr>
        </p:nvGraphicFramePr>
        <p:xfrm>
          <a:off x="354105" y="2070538"/>
          <a:ext cx="11536205" cy="3887494"/>
        </p:xfrm>
        <a:graphic>
          <a:graphicData uri="http://schemas.openxmlformats.org/drawingml/2006/table">
            <a:tbl>
              <a:tblPr firstRow="1" bandRow="1">
                <a:tableStyleId>{5C22544A-7EE6-4342-B048-85BDC9FD1C3A}</a:tableStyleId>
              </a:tblPr>
              <a:tblGrid>
                <a:gridCol w="2630787">
                  <a:extLst>
                    <a:ext uri="{9D8B030D-6E8A-4147-A177-3AD203B41FA5}">
                      <a16:colId xmlns:a16="http://schemas.microsoft.com/office/drawing/2014/main" val="976837652"/>
                    </a:ext>
                  </a:extLst>
                </a:gridCol>
                <a:gridCol w="4480252">
                  <a:extLst>
                    <a:ext uri="{9D8B030D-6E8A-4147-A177-3AD203B41FA5}">
                      <a16:colId xmlns:a16="http://schemas.microsoft.com/office/drawing/2014/main" val="2500794229"/>
                    </a:ext>
                  </a:extLst>
                </a:gridCol>
                <a:gridCol w="4425166">
                  <a:extLst>
                    <a:ext uri="{9D8B030D-6E8A-4147-A177-3AD203B41FA5}">
                      <a16:colId xmlns:a16="http://schemas.microsoft.com/office/drawing/2014/main" val="1791260046"/>
                    </a:ext>
                  </a:extLst>
                </a:gridCol>
              </a:tblGrid>
              <a:tr h="831313">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8000" marR="0" marT="216000" marB="10800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Discover automation suite possibilities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Chart your Automation Suite Roadmap</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980182">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Assess maturity</a:t>
                      </a:r>
                      <a:endParaRPr lang="en-CA"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Identify gaps in your automation ecosystem</a:t>
                      </a:r>
                      <a:endParaRPr lang="en-CA"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CA" sz="14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Prioritize your possibilities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CA" sz="1400" b="0" i="0" spc="-5"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rPr>
                        <a:t>Build your roadmap</a:t>
                      </a:r>
                      <a:endParaRPr lang="en-CA"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p>
                      <a:pPr algn="l">
                        <a:lnSpc>
                          <a:spcPct val="100000"/>
                        </a:lnSpc>
                      </a:pPr>
                      <a:endPar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r h="1973712">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Take hold of your current state and identify where you would like to improve. Uncover the right decision for your organization, whether it be adding a new automation module or investing in your current modules.</a:t>
                      </a:r>
                      <a:endParaRPr lang="en-CA"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lgn="l">
                        <a:lnSpc>
                          <a:spcPct val="100000"/>
                        </a:lnSpc>
                      </a:pPr>
                      <a:r>
                        <a:rPr lang="en-CA" sz="1400" b="0" i="0" kern="1200" dirty="0">
                          <a:solidFill>
                            <a:srgbClr val="4B4B4B"/>
                          </a:solidFill>
                          <a:effectLst/>
                          <a:latin typeface="Roboto Condensed Light" panose="02000000000000000000" pitchFamily="2" charset="0"/>
                          <a:ea typeface="Roboto Condensed Light" panose="02000000000000000000" pitchFamily="2" charset="0"/>
                          <a:cs typeface="Arial" panose="020B0604020202020204" pitchFamily="34" charset="0"/>
                        </a:rPr>
                        <a:t>Build a high-level roadmap of where you want to get your automation suite to in the future.</a:t>
                      </a:r>
                      <a:endParaRPr lang="en-US" sz="1400" b="0" i="0" dirty="0">
                        <a:solidFill>
                          <a:srgbClr val="4B4B4B"/>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2595972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3457405440"/>
              </p:ext>
            </p:extLst>
          </p:nvPr>
        </p:nvGraphicFramePr>
        <p:xfrm>
          <a:off x="3553097" y="995005"/>
          <a:ext cx="8286384" cy="1386940"/>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521123">
                <a:tc>
                  <a:txBody>
                    <a:bodyPr/>
                    <a:lstStyle/>
                    <a:p>
                      <a:pPr marL="0" algn="l" defTabSz="914400" rtl="0" eaLnBrk="1" latinLnBrk="0" hangingPunct="1">
                        <a:spcBef>
                          <a:spcPts val="800"/>
                        </a:spcBef>
                      </a:pPr>
                      <a:r>
                        <a:rPr lang="en-US" sz="1600" b="1" dirty="0">
                          <a:solidFill>
                            <a:srgbClr val="2576B7"/>
                          </a:solidFill>
                          <a:latin typeface="Montserrat SemiBold" panose="00000700000000000000" pitchFamily="2" charset="0"/>
                          <a:ea typeface="Roboto Condensed Light" panose="02000000000000000000" pitchFamily="2" charset="0"/>
                        </a:rPr>
                        <a:t>Overarching insight: Start small and do it right.</a:t>
                      </a:r>
                      <a:endParaRPr lang="en-CA" sz="1600" b="1" kern="1200" dirty="0">
                        <a:solidFill>
                          <a:srgbClr val="2576B7"/>
                        </a:solidFill>
                        <a:latin typeface="Montserrat SemiBold" panose="00000700000000000000" pitchFamily="2"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8658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a:ea typeface="Roboto Condensed Light"/>
                        </a:rPr>
                        <a:t>Assess whether your current solution works for you. If it does, continue to invest in it before moving onto the next solution. Overwhelming your organization with a plethora of automation solutions can lead to a lack of ability to manage each solution and a decrease in your overall ROI.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2965585032"/>
              </p:ext>
            </p:extLst>
          </p:nvPr>
        </p:nvGraphicFramePr>
        <p:xfrm>
          <a:off x="3553097" y="2553938"/>
          <a:ext cx="4068000" cy="2015757"/>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40838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Take stock of your use cases and see how automation can help.</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4366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The goal of implementing an automation suite is to optimize your business processes from end to end. Choosing a vendor or solution that is best suited for workflows outside your internal use cases will lead to frustration down the 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3459944248"/>
              </p:ext>
            </p:extLst>
          </p:nvPr>
        </p:nvGraphicFramePr>
        <p:xfrm>
          <a:off x="7745356" y="2546354"/>
          <a:ext cx="4081062" cy="2023341"/>
        </p:xfrm>
        <a:graphic>
          <a:graphicData uri="http://schemas.openxmlformats.org/drawingml/2006/table">
            <a:tbl>
              <a:tblPr bandRow="1">
                <a:tableStyleId>{5C22544A-7EE6-4342-B048-85BDC9FD1C3A}</a:tableStyleId>
              </a:tblPr>
              <a:tblGrid>
                <a:gridCol w="4081062">
                  <a:extLst>
                    <a:ext uri="{9D8B030D-6E8A-4147-A177-3AD203B41FA5}">
                      <a16:colId xmlns:a16="http://schemas.microsoft.com/office/drawing/2014/main" val="1362635670"/>
                    </a:ext>
                  </a:extLst>
                </a:gridCol>
              </a:tblGrid>
              <a:tr h="408916">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Clean data is the backbone of effective automation.</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444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2576B7"/>
                          </a:solidFill>
                          <a:latin typeface="Roboto Condensed Light" panose="02000000000000000000" pitchFamily="2" charset="0"/>
                          <a:ea typeface="Roboto Condensed Light" panose="02000000000000000000" pitchFamily="2" charset="0"/>
                        </a:rPr>
                        <a:t>Clean data is integral to any automation solutions you want to implement, whether it is a chatbot, AI operations or analytics, and/or RPA. If the database that feeds an automation solution is not up-to-date or accurate, work on updating it before implementing an automation solution.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1124401992"/>
              </p:ext>
            </p:extLst>
          </p:nvPr>
        </p:nvGraphicFramePr>
        <p:xfrm>
          <a:off x="3553097" y="4709959"/>
          <a:ext cx="4068000" cy="1576738"/>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631858">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Focus on integrations and optimize already available modules.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55082">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srgbClr val="2576B7"/>
                          </a:solidFill>
                          <a:latin typeface="Roboto Condensed Light"/>
                          <a:ea typeface="Roboto Condensed Light"/>
                        </a:rPr>
                        <a:t>If you already have an automation solution, optimizing its processes may be more beneficial than acquiring a new solution. Ensure your current suite is optimized before adding new modules.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extLst>
              <p:ext uri="{D42A27DB-BD31-4B8C-83A1-F6EECF244321}">
                <p14:modId xmlns:p14="http://schemas.microsoft.com/office/powerpoint/2010/main" val="757267903"/>
              </p:ext>
            </p:extLst>
          </p:nvPr>
        </p:nvGraphicFramePr>
        <p:xfrm>
          <a:off x="7758418" y="4709958"/>
          <a:ext cx="4068000" cy="1554480"/>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602921">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Look at gaps in your process and prioritize filling them by business goals.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563981">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srgbClr val="2576B7"/>
                          </a:solidFill>
                          <a:latin typeface="Roboto Condensed Light"/>
                          <a:ea typeface="Roboto Condensed Light"/>
                        </a:rPr>
                        <a:t>Refrain from acquiring new solutions for the sake of its flashy features. Assess and prioritize your goals first before looking at automation solutions.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237533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180820" y="1563738"/>
            <a:ext cx="3871627" cy="5182360"/>
          </a:xfrm>
        </p:spPr>
        <p:txBody>
          <a:bodyPr/>
          <a:lstStyle/>
          <a:p>
            <a:pPr lvl="0">
              <a:lnSpc>
                <a:spcPct val="100000"/>
              </a:lnSpc>
            </a:pPr>
            <a:r>
              <a:rPr lang="en-US" sz="1400" dirty="0">
                <a:solidFill>
                  <a:schemeClr val="bg1"/>
                </a:solidFill>
                <a:latin typeface="Montserrat" pitchFamily="2" charset="77"/>
              </a:rPr>
              <a:t>This blueprint consists of two main deliverables: </a:t>
            </a:r>
          </a:p>
          <a:p>
            <a:pPr marL="342900" lvl="0" indent="-342900">
              <a:lnSpc>
                <a:spcPct val="100000"/>
              </a:lnSpc>
              <a:buAutoNum type="arabicPeriod"/>
            </a:pPr>
            <a:r>
              <a:rPr lang="en-US" sz="1400" dirty="0">
                <a:solidFill>
                  <a:schemeClr val="bg1"/>
                </a:solidFill>
                <a:latin typeface="Montserrat" pitchFamily="2" charset="77"/>
              </a:rPr>
              <a:t>Automation Suite Maturity Assessment Tool</a:t>
            </a:r>
          </a:p>
          <a:p>
            <a:pPr marL="342900" lvl="0" indent="-342900">
              <a:lnSpc>
                <a:spcPct val="100000"/>
              </a:lnSpc>
              <a:buAutoNum type="arabicPeriod"/>
            </a:pPr>
            <a:r>
              <a:rPr lang="en-US" sz="1400" dirty="0">
                <a:solidFill>
                  <a:schemeClr val="bg1"/>
                </a:solidFill>
                <a:latin typeface="Montserrat" pitchFamily="2" charset="77"/>
              </a:rPr>
              <a:t>Automation Suite Roadmap Tool</a:t>
            </a:r>
          </a:p>
          <a:p>
            <a:pPr lvl="0">
              <a:lnSpc>
                <a:spcPct val="100000"/>
              </a:lnSpc>
            </a:pPr>
            <a:r>
              <a:rPr lang="en-US" sz="1400" dirty="0">
                <a:solidFill>
                  <a:schemeClr val="bg1"/>
                </a:solidFill>
                <a:latin typeface="Montserrat" pitchFamily="2" charset="77"/>
              </a:rPr>
              <a:t>Use the </a:t>
            </a:r>
            <a:r>
              <a:rPr lang="en-US" sz="1400" i="1" dirty="0">
                <a:solidFill>
                  <a:schemeClr val="bg1"/>
                </a:solidFill>
                <a:latin typeface="Montserrat" pitchFamily="2" charset="77"/>
              </a:rPr>
              <a:t>Automation Suite Maturity Assessment Tool</a:t>
            </a:r>
            <a:r>
              <a:rPr lang="en-US" sz="1400" dirty="0">
                <a:solidFill>
                  <a:schemeClr val="bg1"/>
                </a:solidFill>
                <a:latin typeface="Montserrat" pitchFamily="2" charset="77"/>
              </a:rPr>
              <a:t> if you are having trouble deciding what you want to implement next. The maturity assessment will help you discover if your database, knowledgebase, and/or current solutions are mature enough to warrant adopting an additional module. </a:t>
            </a:r>
          </a:p>
          <a:p>
            <a:pPr lvl="0">
              <a:lnSpc>
                <a:spcPct val="100000"/>
              </a:lnSpc>
            </a:pPr>
            <a:r>
              <a:rPr lang="en-US" sz="1400" dirty="0">
                <a:solidFill>
                  <a:schemeClr val="bg1"/>
                </a:solidFill>
                <a:latin typeface="Montserrat" pitchFamily="2" charset="77"/>
              </a:rPr>
              <a:t>The </a:t>
            </a:r>
            <a:r>
              <a:rPr lang="en-US" sz="1400" i="1" dirty="0">
                <a:solidFill>
                  <a:schemeClr val="bg1"/>
                </a:solidFill>
                <a:latin typeface="Montserrat" pitchFamily="2" charset="77"/>
              </a:rPr>
              <a:t>Automation Suite Roadmap Tool </a:t>
            </a:r>
            <a:r>
              <a:rPr lang="en-US" sz="1400" dirty="0">
                <a:solidFill>
                  <a:schemeClr val="bg1"/>
                </a:solidFill>
                <a:latin typeface="Montserrat" pitchFamily="2" charset="77"/>
              </a:rPr>
              <a:t>can help you capture your high-level goals and keep you on track as you integrate your current modules and/or implement additional solutions.</a:t>
            </a:r>
          </a:p>
          <a:p>
            <a:endParaRPr lang="en-US" sz="1800" dirty="0">
              <a:solidFill>
                <a:srgbClr val="F17A26"/>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180820" y="306217"/>
            <a:ext cx="4967041" cy="1130188"/>
          </a:xfrm>
        </p:spPr>
        <p:txBody>
          <a:bodyPr/>
          <a:lstStyle/>
          <a:p>
            <a:r>
              <a:rPr lang="en-CA" dirty="0">
                <a:solidFill>
                  <a:schemeClr val="bg1"/>
                </a:solidFill>
              </a:rPr>
              <a:t>Blueprint deliverables</a:t>
            </a:r>
            <a:endParaRPr lang="en-US" dirty="0">
              <a:solidFill>
                <a:schemeClr val="bg1"/>
              </a:solidFill>
            </a:endParaRPr>
          </a:p>
        </p:txBody>
      </p:sp>
      <p:grpSp>
        <p:nvGrpSpPr>
          <p:cNvPr id="17" name="Group 16">
            <a:extLst>
              <a:ext uri="{FF2B5EF4-FFF2-40B4-BE49-F238E27FC236}">
                <a16:creationId xmlns:a16="http://schemas.microsoft.com/office/drawing/2014/main" id="{04496A7E-D40D-4B2A-92F0-06C14BEB519B}"/>
              </a:ext>
            </a:extLst>
          </p:cNvPr>
          <p:cNvGrpSpPr/>
          <p:nvPr/>
        </p:nvGrpSpPr>
        <p:grpSpPr>
          <a:xfrm>
            <a:off x="4323781" y="1316286"/>
            <a:ext cx="2969020" cy="1465661"/>
            <a:chOff x="4475988" y="4118180"/>
            <a:chExt cx="2485677" cy="1465851"/>
          </a:xfrm>
        </p:grpSpPr>
        <p:sp>
          <p:nvSpPr>
            <p:cNvPr id="19" name="TextBox 18">
              <a:extLst>
                <a:ext uri="{FF2B5EF4-FFF2-40B4-BE49-F238E27FC236}">
                  <a16:creationId xmlns:a16="http://schemas.microsoft.com/office/drawing/2014/main" id="{3F40C270-1BB1-47ED-B351-7E5BA06F2437}"/>
                </a:ext>
              </a:extLst>
            </p:cNvPr>
            <p:cNvSpPr txBox="1"/>
            <p:nvPr/>
          </p:nvSpPr>
          <p:spPr>
            <a:xfrm>
              <a:off x="4475988" y="4118180"/>
              <a:ext cx="2485677" cy="831105"/>
            </a:xfrm>
            <a:prstGeom prst="rect">
              <a:avLst/>
            </a:prstGeom>
          </p:spPr>
          <p:txBody>
            <a:bodyPr vert="horz" wrap="square" lIns="0" tIns="0" rIns="0" bIns="0" rtlCol="0">
              <a:spAutoFit/>
            </a:bodyPr>
            <a:lstStyle/>
            <a:p>
              <a:pPr marL="289917" marR="242951" lvl="1" algn="ctr" defTabSz="554437">
                <a:spcBef>
                  <a:spcPts val="55"/>
                </a:spcBef>
              </a:pPr>
              <a:r>
                <a:rPr lang="en-US" sz="1800" spc="-30" dirty="0">
                  <a:solidFill>
                    <a:srgbClr val="2576B7"/>
                  </a:solidFill>
                  <a:latin typeface="Montserrat" pitchFamily="2" charset="77"/>
                </a:rPr>
                <a:t>Automation Suite Maturity Assessment Tool</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807850" y="4989680"/>
              <a:ext cx="1964478" cy="59435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600" dirty="0">
                  <a:ea typeface="Roboto Condensed Light" panose="02000000000000000000" pitchFamily="2" charset="0"/>
                </a:rPr>
                <a:t>Use the maturity assessment to plan your next steps on your automation journey.</a:t>
              </a:r>
            </a:p>
          </p:txBody>
        </p:sp>
      </p:grpSp>
      <p:grpSp>
        <p:nvGrpSpPr>
          <p:cNvPr id="24" name="Group 23">
            <a:extLst>
              <a:ext uri="{FF2B5EF4-FFF2-40B4-BE49-F238E27FC236}">
                <a16:creationId xmlns:a16="http://schemas.microsoft.com/office/drawing/2014/main" id="{9C390758-4392-4592-8BE0-F5A2013F7BA7}"/>
              </a:ext>
            </a:extLst>
          </p:cNvPr>
          <p:cNvGrpSpPr/>
          <p:nvPr/>
        </p:nvGrpSpPr>
        <p:grpSpPr>
          <a:xfrm>
            <a:off x="4648177" y="3611147"/>
            <a:ext cx="2540929" cy="1930567"/>
            <a:chOff x="3218436" y="1587410"/>
            <a:chExt cx="2541255" cy="1930817"/>
          </a:xfrm>
        </p:grpSpPr>
        <p:grpSp>
          <p:nvGrpSpPr>
            <p:cNvPr id="25" name="Group 24">
              <a:extLst>
                <a:ext uri="{FF2B5EF4-FFF2-40B4-BE49-F238E27FC236}">
                  <a16:creationId xmlns:a16="http://schemas.microsoft.com/office/drawing/2014/main" id="{D6D57671-67C1-4380-BD14-F0276C70D45F}"/>
                </a:ext>
              </a:extLst>
            </p:cNvPr>
            <p:cNvGrpSpPr/>
            <p:nvPr/>
          </p:nvGrpSpPr>
          <p:grpSpPr>
            <a:xfrm>
              <a:off x="3218436" y="2262805"/>
              <a:ext cx="2541255" cy="1255422"/>
              <a:chOff x="4619580" y="4022795"/>
              <a:chExt cx="2541255" cy="1255422"/>
            </a:xfrm>
          </p:grpSpPr>
          <p:sp>
            <p:nvSpPr>
              <p:cNvPr id="27" name="TextBox 26">
                <a:extLst>
                  <a:ext uri="{FF2B5EF4-FFF2-40B4-BE49-F238E27FC236}">
                    <a16:creationId xmlns:a16="http://schemas.microsoft.com/office/drawing/2014/main" id="{452E91F2-C3D3-491F-9B7F-D9C5CECEEB8E}"/>
                  </a:ext>
                </a:extLst>
              </p:cNvPr>
              <p:cNvSpPr txBox="1"/>
              <p:nvPr/>
            </p:nvSpPr>
            <p:spPr>
              <a:xfrm>
                <a:off x="4619580" y="4022795"/>
                <a:ext cx="2541255" cy="554070"/>
              </a:xfrm>
              <a:prstGeom prst="rect">
                <a:avLst/>
              </a:prstGeom>
            </p:spPr>
            <p:txBody>
              <a:bodyPr vert="horz" wrap="square" lIns="0" tIns="0" rIns="0" bIns="0" rtlCol="0">
                <a:spAutoFit/>
              </a:bodyPr>
              <a:lstStyle/>
              <a:p>
                <a:pPr marL="289917" marR="242951" lvl="1" algn="ctr" defTabSz="554437">
                  <a:spcBef>
                    <a:spcPts val="55"/>
                  </a:spcBef>
                </a:pPr>
                <a:r>
                  <a:rPr lang="en-US" sz="1800" spc="-30" dirty="0">
                    <a:solidFill>
                      <a:srgbClr val="2576B7"/>
                    </a:solidFill>
                    <a:latin typeface="Montserrat" pitchFamily="2" charset="77"/>
                  </a:rPr>
                  <a:t>Automation Suite Roadmap Tool</a:t>
                </a:r>
              </a:p>
            </p:txBody>
          </p:sp>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4779030" y="4700529"/>
                <a:ext cx="2065769" cy="57768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600" dirty="0">
                    <a:ea typeface="Roboto Condensed Light" panose="02000000000000000000" pitchFamily="2" charset="0"/>
                  </a:rPr>
                  <a:t>Place your action items in an automation roadmap to realize your short- and long-term goals.</a:t>
                </a:r>
              </a:p>
            </p:txBody>
          </p:sp>
        </p:grpSp>
        <p:pic>
          <p:nvPicPr>
            <p:cNvPr id="26" name="Picture 25">
              <a:extLst>
                <a:ext uri="{FF2B5EF4-FFF2-40B4-BE49-F238E27FC236}">
                  <a16:creationId xmlns:a16="http://schemas.microsoft.com/office/drawing/2014/main" id="{F3EF4C0D-37A3-4190-A441-861D960D22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07540" y="1587410"/>
              <a:ext cx="635000" cy="635000"/>
            </a:xfrm>
            <a:prstGeom prst="rect">
              <a:avLst/>
            </a:prstGeom>
          </p:spPr>
        </p:pic>
      </p:grpSp>
      <p:pic>
        <p:nvPicPr>
          <p:cNvPr id="2" name="Picture 1">
            <a:extLst>
              <a:ext uri="{FF2B5EF4-FFF2-40B4-BE49-F238E27FC236}">
                <a16:creationId xmlns:a16="http://schemas.microsoft.com/office/drawing/2014/main" id="{CFC81CDB-25BA-4DE2-9F14-4763884DC4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5952" y="681368"/>
            <a:ext cx="634918" cy="634918"/>
          </a:xfrm>
          <a:prstGeom prst="rect">
            <a:avLst/>
          </a:prstGeom>
        </p:spPr>
      </p:pic>
      <p:pic>
        <p:nvPicPr>
          <p:cNvPr id="5" name="Picture 4">
            <a:extLst>
              <a:ext uri="{FF2B5EF4-FFF2-40B4-BE49-F238E27FC236}">
                <a16:creationId xmlns:a16="http://schemas.microsoft.com/office/drawing/2014/main" id="{B230AFD3-8C33-4084-B40B-C7438C758D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9169" y="3410042"/>
            <a:ext cx="4089359" cy="28770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3CD1E61-27F3-4F26-99AF-810E01FB4022}"/>
              </a:ext>
            </a:extLst>
          </p:cNvPr>
          <p:cNvPicPr>
            <a:picLocks noChangeAspect="1"/>
          </p:cNvPicPr>
          <p:nvPr/>
        </p:nvPicPr>
        <p:blipFill>
          <a:blip r:embed="rId4"/>
          <a:stretch>
            <a:fillRect/>
          </a:stretch>
        </p:blipFill>
        <p:spPr>
          <a:xfrm>
            <a:off x="7545381" y="570893"/>
            <a:ext cx="3270197" cy="177647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4B13819-313E-40BC-9F59-CE6A90D46F2B}"/>
              </a:ext>
            </a:extLst>
          </p:cNvPr>
          <p:cNvPicPr>
            <a:picLocks noChangeAspect="1"/>
          </p:cNvPicPr>
          <p:nvPr/>
        </p:nvPicPr>
        <p:blipFill>
          <a:blip r:embed="rId5"/>
          <a:stretch>
            <a:fillRect/>
          </a:stretch>
        </p:blipFill>
        <p:spPr>
          <a:xfrm>
            <a:off x="7816714" y="1235638"/>
            <a:ext cx="3969704" cy="15437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19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Rounded Corners 18">
            <a:extLst>
              <a:ext uri="{FF2B5EF4-FFF2-40B4-BE49-F238E27FC236}">
                <a16:creationId xmlns:a16="http://schemas.microsoft.com/office/drawing/2014/main" id="{9E284A65-201F-4AAC-BA2D-F6317B77A35B}"/>
              </a:ext>
            </a:extLst>
          </p:cNvPr>
          <p:cNvSpPr/>
          <p:nvPr/>
        </p:nvSpPr>
        <p:spPr>
          <a:xfrm>
            <a:off x="3059489" y="1699918"/>
            <a:ext cx="1847345" cy="555161"/>
          </a:xfrm>
          <a:prstGeom prst="rect">
            <a:avLst/>
          </a:prstGeom>
          <a:solidFill>
            <a:srgbClr val="15466D"/>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3599"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2" name="Rectangle: Rounded Corners 7">
            <a:extLst>
              <a:ext uri="{FF2B5EF4-FFF2-40B4-BE49-F238E27FC236}">
                <a16:creationId xmlns:a16="http://schemas.microsoft.com/office/drawing/2014/main" id="{4F82B955-8D1A-4530-AAAD-0F099045FF83}"/>
              </a:ext>
            </a:extLst>
          </p:cNvPr>
          <p:cNvSpPr/>
          <p:nvPr/>
        </p:nvSpPr>
        <p:spPr>
          <a:xfrm>
            <a:off x="3297597" y="5527134"/>
            <a:ext cx="2080315" cy="555161"/>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3599" dirty="0">
              <a:latin typeface="Arial" panose="020B0604020202020204" pitchFamily="34" charset="0"/>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8164127" y="303249"/>
            <a:ext cx="3796226" cy="3895675"/>
          </a:xfrm>
        </p:spPr>
        <p:txBody>
          <a:bodyPr/>
          <a:lstStyle/>
          <a:p>
            <a:r>
              <a:rPr lang="en-US" sz="2600" dirty="0">
                <a:solidFill>
                  <a:srgbClr val="2576B7"/>
                </a:solidFill>
              </a:rPr>
              <a:t>Keep your business goals in mind to plan your automation possibilities </a:t>
            </a:r>
          </a:p>
        </p:txBody>
      </p:sp>
      <p:sp>
        <p:nvSpPr>
          <p:cNvPr id="24" name="Text Placeholder 7">
            <a:extLst>
              <a:ext uri="{FF2B5EF4-FFF2-40B4-BE49-F238E27FC236}">
                <a16:creationId xmlns:a16="http://schemas.microsoft.com/office/drawing/2014/main" id="{F2E898C7-A1DC-D745-BBB2-F0F0CB08192A}"/>
              </a:ext>
            </a:extLst>
          </p:cNvPr>
          <p:cNvSpPr txBox="1">
            <a:spLocks/>
          </p:cNvSpPr>
          <p:nvPr/>
        </p:nvSpPr>
        <p:spPr>
          <a:xfrm>
            <a:off x="371474" y="2024743"/>
            <a:ext cx="5006438" cy="444749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endParaRPr lang="en-US" sz="1800" dirty="0">
              <a:solidFill>
                <a:srgbClr val="000000"/>
              </a:solidFill>
            </a:endParaRPr>
          </a:p>
        </p:txBody>
      </p:sp>
      <p:grpSp>
        <p:nvGrpSpPr>
          <p:cNvPr id="78" name="Group 77">
            <a:extLst>
              <a:ext uri="{FF2B5EF4-FFF2-40B4-BE49-F238E27FC236}">
                <a16:creationId xmlns:a16="http://schemas.microsoft.com/office/drawing/2014/main" id="{BC247922-CC37-45D1-B993-C404F8E486EC}"/>
              </a:ext>
            </a:extLst>
          </p:cNvPr>
          <p:cNvGrpSpPr/>
          <p:nvPr/>
        </p:nvGrpSpPr>
        <p:grpSpPr>
          <a:xfrm>
            <a:off x="2103450" y="2637321"/>
            <a:ext cx="3759015" cy="2050292"/>
            <a:chOff x="4254860" y="3014659"/>
            <a:chExt cx="3759994" cy="2532703"/>
          </a:xfrm>
          <a:effectLst>
            <a:outerShdw blurRad="50800" dist="38100" dir="2700000" algn="tl" rotWithShape="0">
              <a:prstClr val="black">
                <a:alpha val="40000"/>
              </a:prstClr>
            </a:outerShdw>
          </a:effectLst>
        </p:grpSpPr>
        <p:sp>
          <p:nvSpPr>
            <p:cNvPr id="79" name="Freeform 5">
              <a:extLst>
                <a:ext uri="{FF2B5EF4-FFF2-40B4-BE49-F238E27FC236}">
                  <a16:creationId xmlns:a16="http://schemas.microsoft.com/office/drawing/2014/main" id="{B4FB9B97-74B2-4CDD-BFA3-46AD696037C1}"/>
                </a:ext>
              </a:extLst>
            </p:cNvPr>
            <p:cNvSpPr>
              <a:spLocks/>
            </p:cNvSpPr>
            <p:nvPr/>
          </p:nvSpPr>
          <p:spPr bwMode="auto">
            <a:xfrm rot="5400000">
              <a:off x="5051440" y="2583949"/>
              <a:ext cx="2166833" cy="3759994"/>
            </a:xfrm>
            <a:custGeom>
              <a:avLst/>
              <a:gdLst>
                <a:gd name="T0" fmla="*/ 0 w 687"/>
                <a:gd name="T1" fmla="*/ 891 h 891"/>
                <a:gd name="T2" fmla="*/ 545 w 687"/>
                <a:gd name="T3" fmla="*/ 575 h 891"/>
                <a:gd name="T4" fmla="*/ 545 w 687"/>
                <a:gd name="T5" fmla="*/ 574 h 891"/>
                <a:gd name="T6" fmla="*/ 687 w 687"/>
                <a:gd name="T7" fmla="*/ 574 h 891"/>
                <a:gd name="T8" fmla="*/ 687 w 687"/>
                <a:gd name="T9" fmla="*/ 317 h 891"/>
                <a:gd name="T10" fmla="*/ 545 w 687"/>
                <a:gd name="T11" fmla="*/ 317 h 891"/>
                <a:gd name="T12" fmla="*/ 545 w 687"/>
                <a:gd name="T13" fmla="*/ 316 h 891"/>
                <a:gd name="T14" fmla="*/ 0 w 687"/>
                <a:gd name="T15" fmla="*/ 0 h 891"/>
                <a:gd name="T16" fmla="*/ 0 w 687"/>
                <a:gd name="T1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891">
                  <a:moveTo>
                    <a:pt x="0" y="891"/>
                  </a:moveTo>
                  <a:lnTo>
                    <a:pt x="545" y="575"/>
                  </a:lnTo>
                  <a:lnTo>
                    <a:pt x="545" y="574"/>
                  </a:lnTo>
                  <a:lnTo>
                    <a:pt x="687" y="574"/>
                  </a:lnTo>
                  <a:lnTo>
                    <a:pt x="687" y="317"/>
                  </a:lnTo>
                  <a:lnTo>
                    <a:pt x="545" y="317"/>
                  </a:lnTo>
                  <a:lnTo>
                    <a:pt x="545" y="316"/>
                  </a:lnTo>
                  <a:lnTo>
                    <a:pt x="0" y="0"/>
                  </a:lnTo>
                  <a:lnTo>
                    <a:pt x="0" y="891"/>
                  </a:lnTo>
                  <a:close/>
                </a:path>
              </a:pathLst>
            </a:custGeom>
            <a:solidFill>
              <a:srgbClr val="494949">
                <a:lumMod val="40000"/>
                <a:lumOff val="6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sp>
          <p:nvSpPr>
            <p:cNvPr id="80" name="Oval 79">
              <a:extLst>
                <a:ext uri="{FF2B5EF4-FFF2-40B4-BE49-F238E27FC236}">
                  <a16:creationId xmlns:a16="http://schemas.microsoft.com/office/drawing/2014/main" id="{D1476BB0-D20B-4E17-B883-CD39CA1E738B}"/>
                </a:ext>
              </a:extLst>
            </p:cNvPr>
            <p:cNvSpPr>
              <a:spLocks noChangeArrowheads="1"/>
            </p:cNvSpPr>
            <p:nvPr/>
          </p:nvSpPr>
          <p:spPr bwMode="auto">
            <a:xfrm rot="5400000">
              <a:off x="5791065" y="1478454"/>
              <a:ext cx="687583" cy="3759994"/>
            </a:xfrm>
            <a:prstGeom prst="ellipse">
              <a:avLst/>
            </a:prstGeom>
            <a:solidFill>
              <a:srgbClr val="494949">
                <a:lumMod val="20000"/>
                <a:lumOff val="80000"/>
              </a:srgbClr>
            </a:solidFill>
            <a:ln>
              <a:noFill/>
            </a:ln>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599" b="0" i="0" u="none" strike="noStrike" kern="0" cap="none" spc="0" normalizeH="0" baseline="0" noProof="0" dirty="0">
                <a:ln>
                  <a:noFill/>
                </a:ln>
                <a:solidFill>
                  <a:srgbClr val="494949"/>
                </a:solidFill>
                <a:effectLst/>
                <a:uLnTx/>
                <a:uFillTx/>
                <a:latin typeface="Arial" panose="020B0604020202020204" pitchFamily="34" charset="0"/>
              </a:endParaRPr>
            </a:p>
          </p:txBody>
        </p:sp>
      </p:grpSp>
      <p:sp>
        <p:nvSpPr>
          <p:cNvPr id="82" name="Rectangle: Rounded Corners 16">
            <a:extLst>
              <a:ext uri="{FF2B5EF4-FFF2-40B4-BE49-F238E27FC236}">
                <a16:creationId xmlns:a16="http://schemas.microsoft.com/office/drawing/2014/main" id="{701589DB-5AEB-4BAF-9811-2C9DDAA8729C}"/>
              </a:ext>
            </a:extLst>
          </p:cNvPr>
          <p:cNvSpPr/>
          <p:nvPr/>
        </p:nvSpPr>
        <p:spPr>
          <a:xfrm>
            <a:off x="941107" y="1089861"/>
            <a:ext cx="1847345" cy="555161"/>
          </a:xfrm>
          <a:prstGeom prst="rect">
            <a:avLst/>
          </a:prstGeom>
          <a:solidFill>
            <a:srgbClr val="5090C4"/>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D" sz="3599"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5" name="Rectangle: Rounded Corners 22">
            <a:extLst>
              <a:ext uri="{FF2B5EF4-FFF2-40B4-BE49-F238E27FC236}">
                <a16:creationId xmlns:a16="http://schemas.microsoft.com/office/drawing/2014/main" id="{88E2E162-C416-444A-9394-B82F8A35E4E8}"/>
              </a:ext>
            </a:extLst>
          </p:cNvPr>
          <p:cNvSpPr/>
          <p:nvPr/>
        </p:nvSpPr>
        <p:spPr>
          <a:xfrm>
            <a:off x="5690998" y="562705"/>
            <a:ext cx="1847345" cy="1029417"/>
          </a:xfrm>
          <a:prstGeom prst="rect">
            <a:avLst/>
          </a:prstGeom>
          <a:solidFill>
            <a:srgbClr val="494A4A"/>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D" sz="1600" b="0" i="0" u="none" strike="noStrike" kern="0" cap="none" spc="0" normalizeH="0" baseline="0" noProof="0" dirty="0">
                <a:ln>
                  <a:noFill/>
                </a:ln>
                <a:solidFill>
                  <a:srgbClr val="FFFFFF"/>
                </a:solidFill>
                <a:effectLst/>
                <a:uLnTx/>
                <a:uFillTx/>
                <a:latin typeface="Montserrat SemiBold" panose="00000700000000000000" pitchFamily="2" charset="0"/>
              </a:rPr>
              <a:t>Robotic Process Automation (RPA)</a:t>
            </a:r>
          </a:p>
        </p:txBody>
      </p:sp>
      <p:cxnSp>
        <p:nvCxnSpPr>
          <p:cNvPr id="87" name="Straight Arrow Connector 86">
            <a:extLst>
              <a:ext uri="{FF2B5EF4-FFF2-40B4-BE49-F238E27FC236}">
                <a16:creationId xmlns:a16="http://schemas.microsoft.com/office/drawing/2014/main" id="{CB93D080-0105-48EB-B64A-A78E10D37E00}"/>
              </a:ext>
            </a:extLst>
          </p:cNvPr>
          <p:cNvCxnSpPr>
            <a:cxnSpLocks/>
            <a:stCxn id="82" idx="2"/>
          </p:cNvCxnSpPr>
          <p:nvPr/>
        </p:nvCxnSpPr>
        <p:spPr>
          <a:xfrm>
            <a:off x="1864779" y="1645021"/>
            <a:ext cx="1504568" cy="1194063"/>
          </a:xfrm>
          <a:prstGeom prst="straightConnector1">
            <a:avLst/>
          </a:prstGeom>
          <a:noFill/>
          <a:ln w="38100" cap="rnd" cmpd="sng" algn="ctr">
            <a:solidFill>
              <a:srgbClr val="5090C4"/>
            </a:solidFill>
            <a:prstDash val="solid"/>
            <a:miter lim="800000"/>
            <a:tailEnd type="arrow"/>
          </a:ln>
          <a:effectLst>
            <a:outerShdw blurRad="50800" dist="38100" dir="2700000" algn="tl" rotWithShape="0">
              <a:prstClr val="black">
                <a:alpha val="40000"/>
              </a:prstClr>
            </a:outerShdw>
          </a:effectLst>
        </p:spPr>
      </p:cxnSp>
      <p:cxnSp>
        <p:nvCxnSpPr>
          <p:cNvPr id="88" name="Straight Arrow Connector 87">
            <a:extLst>
              <a:ext uri="{FF2B5EF4-FFF2-40B4-BE49-F238E27FC236}">
                <a16:creationId xmlns:a16="http://schemas.microsoft.com/office/drawing/2014/main" id="{699F75EA-9EC3-4BAC-B4E5-83FCEF7662B2}"/>
              </a:ext>
            </a:extLst>
          </p:cNvPr>
          <p:cNvCxnSpPr>
            <a:cxnSpLocks/>
          </p:cNvCxnSpPr>
          <p:nvPr/>
        </p:nvCxnSpPr>
        <p:spPr>
          <a:xfrm>
            <a:off x="3974849" y="2255079"/>
            <a:ext cx="1" cy="584005"/>
          </a:xfrm>
          <a:prstGeom prst="straightConnector1">
            <a:avLst/>
          </a:prstGeom>
          <a:noFill/>
          <a:ln w="38100" cap="rnd" cmpd="sng" algn="ctr">
            <a:solidFill>
              <a:srgbClr val="15466D"/>
            </a:solidFill>
            <a:prstDash val="solid"/>
            <a:miter lim="800000"/>
            <a:tailEnd type="arrow"/>
          </a:ln>
          <a:effectLst>
            <a:outerShdw blurRad="50800" dist="38100" dir="2700000" algn="tl" rotWithShape="0">
              <a:prstClr val="black">
                <a:alpha val="40000"/>
              </a:prstClr>
            </a:outerShdw>
          </a:effectLst>
        </p:spPr>
      </p:cxnSp>
      <p:cxnSp>
        <p:nvCxnSpPr>
          <p:cNvPr id="90" name="Straight Arrow Connector 89">
            <a:extLst>
              <a:ext uri="{FF2B5EF4-FFF2-40B4-BE49-F238E27FC236}">
                <a16:creationId xmlns:a16="http://schemas.microsoft.com/office/drawing/2014/main" id="{6CCA264B-7F5A-41C1-8806-E5B949060FCE}"/>
              </a:ext>
            </a:extLst>
          </p:cNvPr>
          <p:cNvCxnSpPr>
            <a:cxnSpLocks/>
          </p:cNvCxnSpPr>
          <p:nvPr/>
        </p:nvCxnSpPr>
        <p:spPr>
          <a:xfrm flipH="1">
            <a:off x="4771734" y="1577376"/>
            <a:ext cx="2473128" cy="1412316"/>
          </a:xfrm>
          <a:prstGeom prst="straightConnector1">
            <a:avLst/>
          </a:prstGeom>
          <a:noFill/>
          <a:ln w="38100" cap="rnd" cmpd="sng" algn="ctr">
            <a:solidFill>
              <a:srgbClr val="494A4A"/>
            </a:solidFill>
            <a:prstDash val="solid"/>
            <a:miter lim="800000"/>
            <a:tailEnd type="arrow"/>
          </a:ln>
          <a:effectLst>
            <a:outerShdw blurRad="50800" dist="38100" dir="2700000" algn="tl" rotWithShape="0">
              <a:prstClr val="black">
                <a:alpha val="40000"/>
              </a:prstClr>
            </a:outerShdw>
          </a:effectLst>
        </p:spPr>
      </p:cxnSp>
      <p:sp>
        <p:nvSpPr>
          <p:cNvPr id="92" name="TextBox 91">
            <a:extLst>
              <a:ext uri="{FF2B5EF4-FFF2-40B4-BE49-F238E27FC236}">
                <a16:creationId xmlns:a16="http://schemas.microsoft.com/office/drawing/2014/main" id="{25AB830C-94E5-49D0-BF84-79F99C40A138}"/>
              </a:ext>
            </a:extLst>
          </p:cNvPr>
          <p:cNvSpPr txBox="1"/>
          <p:nvPr/>
        </p:nvSpPr>
        <p:spPr>
          <a:xfrm>
            <a:off x="3400920" y="1805417"/>
            <a:ext cx="1152880" cy="338554"/>
          </a:xfrm>
          <a:prstGeom prst="rect">
            <a:avLst/>
          </a:prstGeom>
          <a:noFill/>
          <a:effectLst>
            <a:outerShdw blurRad="50800" dist="38100" dir="2700000" algn="tl" rotWithShape="0">
              <a:prstClr val="black">
                <a:alpha val="40000"/>
              </a:prstClr>
            </a:outerShdw>
          </a:effectLst>
        </p:spPr>
        <p:txBody>
          <a:bodyPr wrap="non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Chatbots</a:t>
            </a:r>
          </a:p>
        </p:txBody>
      </p:sp>
      <p:sp>
        <p:nvSpPr>
          <p:cNvPr id="94" name="TextBox 93">
            <a:extLst>
              <a:ext uri="{FF2B5EF4-FFF2-40B4-BE49-F238E27FC236}">
                <a16:creationId xmlns:a16="http://schemas.microsoft.com/office/drawing/2014/main" id="{1E036A7C-75D7-4B2F-92A1-D18D10FF1322}"/>
              </a:ext>
            </a:extLst>
          </p:cNvPr>
          <p:cNvSpPr txBox="1"/>
          <p:nvPr/>
        </p:nvSpPr>
        <p:spPr>
          <a:xfrm>
            <a:off x="1662641" y="1198162"/>
            <a:ext cx="404278" cy="338554"/>
          </a:xfrm>
          <a:prstGeom prst="rect">
            <a:avLst/>
          </a:prstGeom>
          <a:noFill/>
          <a:effectLst>
            <a:outerShdw blurRad="50800" dist="38100" dir="2700000" algn="tl" rotWithShape="0">
              <a:prstClr val="black">
                <a:alpha val="40000"/>
              </a:prstClr>
            </a:outerShdw>
          </a:effectLst>
        </p:spPr>
        <p:txBody>
          <a:bodyPr wrap="non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AI</a:t>
            </a:r>
          </a:p>
        </p:txBody>
      </p:sp>
      <p:sp>
        <p:nvSpPr>
          <p:cNvPr id="97" name="TextBox 96">
            <a:extLst>
              <a:ext uri="{FF2B5EF4-FFF2-40B4-BE49-F238E27FC236}">
                <a16:creationId xmlns:a16="http://schemas.microsoft.com/office/drawing/2014/main" id="{EDDC6F33-815E-4839-BE1A-36356C83D1F9}"/>
              </a:ext>
            </a:extLst>
          </p:cNvPr>
          <p:cNvSpPr txBox="1"/>
          <p:nvPr/>
        </p:nvSpPr>
        <p:spPr>
          <a:xfrm>
            <a:off x="3095550" y="3547940"/>
            <a:ext cx="1763624" cy="338554"/>
          </a:xfrm>
          <a:prstGeom prst="rect">
            <a:avLst/>
          </a:prstGeom>
          <a:noFill/>
          <a:effectLst>
            <a:outerShdw blurRad="50800" dist="38100" dir="2700000" algn="tl" rotWithShape="0">
              <a:prstClr val="black">
                <a:alpha val="40000"/>
              </a:prstClr>
            </a:outerShdw>
          </a:effectLst>
        </p:spPr>
        <p:txBody>
          <a:bodyPr wrap="none" rtlCol="0" anchor="ctr" anchorCtr="0">
            <a:spAutoFit/>
          </a:bodyPr>
          <a:lstStyle/>
          <a:p>
            <a:pPr algn="ctr"/>
            <a:r>
              <a:rPr lang="en-US" sz="1600" b="1" dirty="0">
                <a:solidFill>
                  <a:srgbClr val="FFFFFF"/>
                </a:solidFill>
                <a:latin typeface="Montserrat SemiBold" pitchFamily="2" charset="77"/>
                <a:ea typeface="League Spartan" charset="0"/>
                <a:cs typeface="Poppins" pitchFamily="2" charset="77"/>
              </a:rPr>
              <a:t>Business Goals</a:t>
            </a:r>
          </a:p>
        </p:txBody>
      </p:sp>
      <p:sp>
        <p:nvSpPr>
          <p:cNvPr id="99" name="Oval 10">
            <a:extLst>
              <a:ext uri="{FF2B5EF4-FFF2-40B4-BE49-F238E27FC236}">
                <a16:creationId xmlns:a16="http://schemas.microsoft.com/office/drawing/2014/main" id="{40541987-CE17-4F52-A361-DA06AA934A16}"/>
              </a:ext>
            </a:extLst>
          </p:cNvPr>
          <p:cNvSpPr>
            <a:spLocks noChangeArrowheads="1"/>
          </p:cNvSpPr>
          <p:nvPr/>
        </p:nvSpPr>
        <p:spPr bwMode="auto">
          <a:xfrm>
            <a:off x="4748256" y="1502035"/>
            <a:ext cx="980820" cy="964949"/>
          </a:xfrm>
          <a:prstGeom prst="ellipse">
            <a:avLst/>
          </a:prstGeom>
          <a:solidFill>
            <a:srgbClr val="15466D"/>
          </a:solidFill>
          <a:ln>
            <a:noFill/>
          </a:ln>
          <a:effectLst>
            <a:outerShdw blurRad="50800" dist="38100" dir="2700000" algn="tl" rotWithShape="0">
              <a:prstClr val="black">
                <a:alpha val="40000"/>
              </a:prstClr>
            </a:outerShdw>
          </a:effectLst>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3599" b="1" i="0" u="none" strike="noStrike" kern="0" cap="none" spc="0" normalizeH="0" baseline="0" noProof="0" dirty="0">
              <a:ln>
                <a:noFill/>
              </a:ln>
              <a:solidFill>
                <a:srgbClr val="494949"/>
              </a:solidFill>
              <a:effectLst/>
              <a:uLnTx/>
              <a:uFillTx/>
              <a:latin typeface="Montserrat SemiBold" pitchFamily="2" charset="77"/>
            </a:endParaRPr>
          </a:p>
        </p:txBody>
      </p:sp>
      <p:sp>
        <p:nvSpPr>
          <p:cNvPr id="100" name="Freeform 957">
            <a:extLst>
              <a:ext uri="{FF2B5EF4-FFF2-40B4-BE49-F238E27FC236}">
                <a16:creationId xmlns:a16="http://schemas.microsoft.com/office/drawing/2014/main" id="{680C8C2B-DA1F-44D8-B2C9-B113FDBAE20D}"/>
              </a:ext>
            </a:extLst>
          </p:cNvPr>
          <p:cNvSpPr>
            <a:spLocks noChangeAspect="1" noChangeArrowheads="1"/>
          </p:cNvSpPr>
          <p:nvPr/>
        </p:nvSpPr>
        <p:spPr bwMode="auto">
          <a:xfrm>
            <a:off x="5005226" y="1786158"/>
            <a:ext cx="472093" cy="472093"/>
          </a:xfrm>
          <a:custGeom>
            <a:avLst/>
            <a:gdLst>
              <a:gd name="T0" fmla="*/ 121767 w 291740"/>
              <a:gd name="T1" fmla="*/ 273612 h 291740"/>
              <a:gd name="T2" fmla="*/ 172503 w 291740"/>
              <a:gd name="T3" fmla="*/ 273612 h 291740"/>
              <a:gd name="T4" fmla="*/ 132276 w 291740"/>
              <a:gd name="T5" fmla="*/ 257667 h 291740"/>
              <a:gd name="T6" fmla="*/ 149594 w 291740"/>
              <a:gd name="T7" fmla="*/ 178296 h 291740"/>
              <a:gd name="T8" fmla="*/ 266424 w 291740"/>
              <a:gd name="T9" fmla="*/ 135605 h 291740"/>
              <a:gd name="T10" fmla="*/ 266424 w 291740"/>
              <a:gd name="T11" fmla="*/ 179911 h 291740"/>
              <a:gd name="T12" fmla="*/ 266424 w 291740"/>
              <a:gd name="T13" fmla="*/ 135605 h 291740"/>
              <a:gd name="T14" fmla="*/ 33134 w 291740"/>
              <a:gd name="T15" fmla="*/ 175553 h 291740"/>
              <a:gd name="T16" fmla="*/ 23928 w 291740"/>
              <a:gd name="T17" fmla="*/ 139962 h 291740"/>
              <a:gd name="T18" fmla="*/ 248245 w 291740"/>
              <a:gd name="T19" fmla="*/ 122853 h 291740"/>
              <a:gd name="T20" fmla="*/ 259117 w 291740"/>
              <a:gd name="T21" fmla="*/ 201133 h 291740"/>
              <a:gd name="T22" fmla="*/ 259117 w 291740"/>
              <a:gd name="T23" fmla="*/ 115244 h 291740"/>
              <a:gd name="T24" fmla="*/ 9059 w 291740"/>
              <a:gd name="T25" fmla="*/ 140611 h 291740"/>
              <a:gd name="T26" fmla="*/ 40226 w 291740"/>
              <a:gd name="T27" fmla="*/ 201133 h 291740"/>
              <a:gd name="T28" fmla="*/ 40226 w 291740"/>
              <a:gd name="T29" fmla="*/ 115244 h 291740"/>
              <a:gd name="T30" fmla="*/ 174179 w 291740"/>
              <a:gd name="T31" fmla="*/ 110700 h 291740"/>
              <a:gd name="T32" fmla="*/ 154210 w 291740"/>
              <a:gd name="T33" fmla="*/ 151672 h 291740"/>
              <a:gd name="T34" fmla="*/ 145132 w 291740"/>
              <a:gd name="T35" fmla="*/ 148079 h 291740"/>
              <a:gd name="T36" fmla="*/ 153483 w 291740"/>
              <a:gd name="T37" fmla="*/ 100996 h 291740"/>
              <a:gd name="T38" fmla="*/ 128794 w 291740"/>
              <a:gd name="T39" fmla="*/ 121124 h 291740"/>
              <a:gd name="T40" fmla="*/ 155662 w 291740"/>
              <a:gd name="T41" fmla="*/ 92372 h 291740"/>
              <a:gd name="T42" fmla="*/ 117041 w 291740"/>
              <a:gd name="T43" fmla="*/ 187848 h 291740"/>
              <a:gd name="T44" fmla="*/ 172879 w 291740"/>
              <a:gd name="T45" fmla="*/ 188932 h 291740"/>
              <a:gd name="T46" fmla="*/ 201521 w 291740"/>
              <a:gd name="T47" fmla="*/ 72492 h 291740"/>
              <a:gd name="T48" fmla="*/ 205873 w 291740"/>
              <a:gd name="T49" fmla="*/ 63814 h 291740"/>
              <a:gd name="T50" fmla="*/ 205873 w 291740"/>
              <a:gd name="T51" fmla="*/ 196888 h 291740"/>
              <a:gd name="T52" fmla="*/ 146772 w 291740"/>
              <a:gd name="T53" fmla="*/ 226178 h 291740"/>
              <a:gd name="T54" fmla="*/ 87308 w 291740"/>
              <a:gd name="T55" fmla="*/ 196888 h 291740"/>
              <a:gd name="T56" fmla="*/ 87308 w 291740"/>
              <a:gd name="T57" fmla="*/ 63814 h 291740"/>
              <a:gd name="T58" fmla="*/ 270713 w 291740"/>
              <a:gd name="T59" fmla="*/ 87339 h 291740"/>
              <a:gd name="T60" fmla="*/ 293182 w 291740"/>
              <a:gd name="T61" fmla="*/ 176127 h 291740"/>
              <a:gd name="T62" fmla="*/ 132276 w 291740"/>
              <a:gd name="T63" fmla="*/ 293182 h 291740"/>
              <a:gd name="T64" fmla="*/ 132276 w 291740"/>
              <a:gd name="T65" fmla="*/ 248607 h 291740"/>
              <a:gd name="T66" fmla="*/ 181563 w 291740"/>
              <a:gd name="T67" fmla="*/ 273612 h 291740"/>
              <a:gd name="T68" fmla="*/ 261653 w 291740"/>
              <a:gd name="T69" fmla="*/ 210192 h 291740"/>
              <a:gd name="T70" fmla="*/ 239547 w 291740"/>
              <a:gd name="T71" fmla="*/ 193884 h 291740"/>
              <a:gd name="T72" fmla="*/ 259117 w 291740"/>
              <a:gd name="T73" fmla="*/ 106545 h 291740"/>
              <a:gd name="T74" fmla="*/ 182650 w 291740"/>
              <a:gd name="T75" fmla="*/ 8699 h 291740"/>
              <a:gd name="T76" fmla="*/ 31165 w 291740"/>
              <a:gd name="T77" fmla="*/ 106908 h 291740"/>
              <a:gd name="T78" fmla="*/ 56171 w 291740"/>
              <a:gd name="T79" fmla="*/ 122853 h 291740"/>
              <a:gd name="T80" fmla="*/ 34066 w 291740"/>
              <a:gd name="T81" fmla="*/ 210192 h 291740"/>
              <a:gd name="T82" fmla="*/ 22470 w 291740"/>
              <a:gd name="T83" fmla="*/ 108720 h 2917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1740" h="291740">
                <a:moveTo>
                  <a:pt x="131625" y="256399"/>
                </a:moveTo>
                <a:cubicBezTo>
                  <a:pt x="125855" y="256399"/>
                  <a:pt x="121167" y="261087"/>
                  <a:pt x="121167" y="266496"/>
                </a:cubicBezTo>
                <a:lnTo>
                  <a:pt x="121167" y="272266"/>
                </a:lnTo>
                <a:cubicBezTo>
                  <a:pt x="121167" y="278036"/>
                  <a:pt x="125855" y="282724"/>
                  <a:pt x="131625" y="282724"/>
                </a:cubicBezTo>
                <a:lnTo>
                  <a:pt x="161557" y="282724"/>
                </a:lnTo>
                <a:cubicBezTo>
                  <a:pt x="167327" y="282724"/>
                  <a:pt x="171654" y="278036"/>
                  <a:pt x="171654" y="272266"/>
                </a:cubicBezTo>
                <a:lnTo>
                  <a:pt x="171654" y="266496"/>
                </a:lnTo>
                <a:cubicBezTo>
                  <a:pt x="171654" y="261087"/>
                  <a:pt x="167327" y="256399"/>
                  <a:pt x="161557" y="256399"/>
                </a:cubicBezTo>
                <a:lnTo>
                  <a:pt x="131625" y="256399"/>
                </a:lnTo>
                <a:close/>
                <a:moveTo>
                  <a:pt x="148858" y="168275"/>
                </a:moveTo>
                <a:cubicBezTo>
                  <a:pt x="151423" y="168275"/>
                  <a:pt x="153621" y="170180"/>
                  <a:pt x="153621" y="172847"/>
                </a:cubicBezTo>
                <a:cubicBezTo>
                  <a:pt x="153621" y="175514"/>
                  <a:pt x="151423" y="177419"/>
                  <a:pt x="148858" y="177419"/>
                </a:cubicBezTo>
                <a:cubicBezTo>
                  <a:pt x="146660" y="177419"/>
                  <a:pt x="144462" y="175514"/>
                  <a:pt x="144462" y="172847"/>
                </a:cubicBezTo>
                <a:cubicBezTo>
                  <a:pt x="144462" y="170180"/>
                  <a:pt x="146660" y="168275"/>
                  <a:pt x="148858" y="168275"/>
                </a:cubicBezTo>
                <a:close/>
                <a:moveTo>
                  <a:pt x="265113" y="134937"/>
                </a:moveTo>
                <a:cubicBezTo>
                  <a:pt x="267311" y="134937"/>
                  <a:pt x="269509" y="136744"/>
                  <a:pt x="269509" y="139274"/>
                </a:cubicBezTo>
                <a:lnTo>
                  <a:pt x="269509" y="174689"/>
                </a:lnTo>
                <a:cubicBezTo>
                  <a:pt x="269509" y="177219"/>
                  <a:pt x="267311" y="179026"/>
                  <a:pt x="265113" y="179026"/>
                </a:cubicBezTo>
                <a:cubicBezTo>
                  <a:pt x="262548" y="179026"/>
                  <a:pt x="260350" y="177219"/>
                  <a:pt x="260350" y="174689"/>
                </a:cubicBezTo>
                <a:lnTo>
                  <a:pt x="260350" y="139274"/>
                </a:lnTo>
                <a:cubicBezTo>
                  <a:pt x="260350" y="136744"/>
                  <a:pt x="262548" y="134937"/>
                  <a:pt x="265113" y="134937"/>
                </a:cubicBezTo>
                <a:close/>
                <a:moveTo>
                  <a:pt x="28574" y="134937"/>
                </a:moveTo>
                <a:cubicBezTo>
                  <a:pt x="31139" y="134937"/>
                  <a:pt x="32970" y="136744"/>
                  <a:pt x="32970" y="139274"/>
                </a:cubicBezTo>
                <a:lnTo>
                  <a:pt x="32970" y="174689"/>
                </a:lnTo>
                <a:cubicBezTo>
                  <a:pt x="32970" y="177219"/>
                  <a:pt x="31139" y="179026"/>
                  <a:pt x="28574" y="179026"/>
                </a:cubicBezTo>
                <a:cubicBezTo>
                  <a:pt x="26010" y="179026"/>
                  <a:pt x="23812" y="177219"/>
                  <a:pt x="23812" y="174689"/>
                </a:cubicBezTo>
                <a:lnTo>
                  <a:pt x="23812" y="139274"/>
                </a:lnTo>
                <a:cubicBezTo>
                  <a:pt x="23812" y="136744"/>
                  <a:pt x="26010" y="134937"/>
                  <a:pt x="28574" y="134937"/>
                </a:cubicBezTo>
                <a:close/>
                <a:moveTo>
                  <a:pt x="254596" y="114676"/>
                </a:moveTo>
                <a:cubicBezTo>
                  <a:pt x="250269" y="114676"/>
                  <a:pt x="247023" y="118282"/>
                  <a:pt x="247023" y="122249"/>
                </a:cubicBezTo>
                <a:lnTo>
                  <a:pt x="247023" y="192930"/>
                </a:lnTo>
                <a:cubicBezTo>
                  <a:pt x="247023" y="196897"/>
                  <a:pt x="250269" y="200143"/>
                  <a:pt x="254596" y="200143"/>
                </a:cubicBezTo>
                <a:lnTo>
                  <a:pt x="257842" y="200143"/>
                </a:lnTo>
                <a:cubicBezTo>
                  <a:pt x="271545" y="200143"/>
                  <a:pt x="282724" y="188964"/>
                  <a:pt x="282724" y="175260"/>
                </a:cubicBezTo>
                <a:lnTo>
                  <a:pt x="282724" y="139919"/>
                </a:lnTo>
                <a:cubicBezTo>
                  <a:pt x="282724" y="126216"/>
                  <a:pt x="271545" y="114676"/>
                  <a:pt x="257842" y="114676"/>
                </a:cubicBezTo>
                <a:lnTo>
                  <a:pt x="254596" y="114676"/>
                </a:lnTo>
                <a:close/>
                <a:moveTo>
                  <a:pt x="33898" y="114676"/>
                </a:moveTo>
                <a:cubicBezTo>
                  <a:pt x="20194" y="114676"/>
                  <a:pt x="9015" y="126216"/>
                  <a:pt x="9015" y="139919"/>
                </a:cubicBezTo>
                <a:lnTo>
                  <a:pt x="9015" y="175260"/>
                </a:lnTo>
                <a:cubicBezTo>
                  <a:pt x="9015" y="188964"/>
                  <a:pt x="20194" y="200143"/>
                  <a:pt x="33898" y="200143"/>
                </a:cubicBezTo>
                <a:lnTo>
                  <a:pt x="40028" y="200143"/>
                </a:lnTo>
                <a:cubicBezTo>
                  <a:pt x="43995" y="200143"/>
                  <a:pt x="47241" y="196897"/>
                  <a:pt x="47241" y="192930"/>
                </a:cubicBezTo>
                <a:lnTo>
                  <a:pt x="47241" y="122249"/>
                </a:lnTo>
                <a:cubicBezTo>
                  <a:pt x="47241" y="118282"/>
                  <a:pt x="43995" y="114676"/>
                  <a:pt x="40028" y="114676"/>
                </a:cubicBezTo>
                <a:lnTo>
                  <a:pt x="33898" y="114676"/>
                </a:lnTo>
                <a:close/>
                <a:moveTo>
                  <a:pt x="154896" y="91917"/>
                </a:moveTo>
                <a:cubicBezTo>
                  <a:pt x="163928" y="94063"/>
                  <a:pt x="171515" y="101216"/>
                  <a:pt x="173322" y="110156"/>
                </a:cubicBezTo>
                <a:cubicBezTo>
                  <a:pt x="175851" y="122316"/>
                  <a:pt x="169709" y="134475"/>
                  <a:pt x="158509" y="139124"/>
                </a:cubicBezTo>
                <a:cubicBezTo>
                  <a:pt x="155257" y="140197"/>
                  <a:pt x="153451" y="143773"/>
                  <a:pt x="153451" y="147350"/>
                </a:cubicBezTo>
                <a:lnTo>
                  <a:pt x="153451" y="150926"/>
                </a:lnTo>
                <a:cubicBezTo>
                  <a:pt x="153451" y="153429"/>
                  <a:pt x="151283" y="155217"/>
                  <a:pt x="148754" y="155217"/>
                </a:cubicBezTo>
                <a:cubicBezTo>
                  <a:pt x="146586" y="155217"/>
                  <a:pt x="144418" y="153429"/>
                  <a:pt x="144418" y="150926"/>
                </a:cubicBezTo>
                <a:lnTo>
                  <a:pt x="144418" y="147350"/>
                </a:lnTo>
                <a:cubicBezTo>
                  <a:pt x="144418" y="140197"/>
                  <a:pt x="148754" y="133760"/>
                  <a:pt x="155257" y="130899"/>
                </a:cubicBezTo>
                <a:cubicBezTo>
                  <a:pt x="162483" y="128038"/>
                  <a:pt x="166457" y="120170"/>
                  <a:pt x="164651" y="112302"/>
                </a:cubicBezTo>
                <a:cubicBezTo>
                  <a:pt x="163206" y="106580"/>
                  <a:pt x="158509" y="101931"/>
                  <a:pt x="152728" y="100500"/>
                </a:cubicBezTo>
                <a:cubicBezTo>
                  <a:pt x="147670" y="99428"/>
                  <a:pt x="142612" y="100500"/>
                  <a:pt x="138999" y="103361"/>
                </a:cubicBezTo>
                <a:cubicBezTo>
                  <a:pt x="135025" y="106580"/>
                  <a:pt x="132857" y="111229"/>
                  <a:pt x="132857" y="116236"/>
                </a:cubicBezTo>
                <a:cubicBezTo>
                  <a:pt x="132857" y="118739"/>
                  <a:pt x="130689" y="120528"/>
                  <a:pt x="128160" y="120528"/>
                </a:cubicBezTo>
                <a:cubicBezTo>
                  <a:pt x="125631" y="120528"/>
                  <a:pt x="123825" y="118739"/>
                  <a:pt x="123825" y="116236"/>
                </a:cubicBezTo>
                <a:cubicBezTo>
                  <a:pt x="123825" y="108726"/>
                  <a:pt x="127076" y="101573"/>
                  <a:pt x="133218" y="96924"/>
                </a:cubicBezTo>
                <a:cubicBezTo>
                  <a:pt x="139360" y="91917"/>
                  <a:pt x="147309" y="90487"/>
                  <a:pt x="154896" y="91917"/>
                </a:cubicBezTo>
                <a:close/>
                <a:moveTo>
                  <a:pt x="91209" y="72136"/>
                </a:moveTo>
                <a:lnTo>
                  <a:pt x="91209" y="186923"/>
                </a:lnTo>
                <a:lnTo>
                  <a:pt x="116465" y="186923"/>
                </a:lnTo>
                <a:cubicBezTo>
                  <a:pt x="117547" y="186923"/>
                  <a:pt x="118629" y="187283"/>
                  <a:pt x="119351" y="188002"/>
                </a:cubicBezTo>
                <a:lnTo>
                  <a:pt x="146050" y="214270"/>
                </a:lnTo>
                <a:lnTo>
                  <a:pt x="172028" y="188002"/>
                </a:lnTo>
                <a:cubicBezTo>
                  <a:pt x="173110" y="187283"/>
                  <a:pt x="174192" y="186923"/>
                  <a:pt x="175275" y="186923"/>
                </a:cubicBezTo>
                <a:lnTo>
                  <a:pt x="200530" y="186923"/>
                </a:lnTo>
                <a:lnTo>
                  <a:pt x="200530" y="72136"/>
                </a:lnTo>
                <a:lnTo>
                  <a:pt x="91209" y="72136"/>
                </a:lnTo>
                <a:close/>
                <a:moveTo>
                  <a:pt x="86879" y="63500"/>
                </a:moveTo>
                <a:lnTo>
                  <a:pt x="204860" y="63500"/>
                </a:lnTo>
                <a:cubicBezTo>
                  <a:pt x="207025" y="63500"/>
                  <a:pt x="209189" y="65299"/>
                  <a:pt x="209189" y="67818"/>
                </a:cubicBezTo>
                <a:lnTo>
                  <a:pt x="209189" y="191241"/>
                </a:lnTo>
                <a:cubicBezTo>
                  <a:pt x="209189" y="193760"/>
                  <a:pt x="207025" y="195919"/>
                  <a:pt x="204860" y="195919"/>
                </a:cubicBezTo>
                <a:lnTo>
                  <a:pt x="177079" y="195919"/>
                </a:lnTo>
                <a:lnTo>
                  <a:pt x="148937" y="223986"/>
                </a:lnTo>
                <a:cubicBezTo>
                  <a:pt x="148215" y="224705"/>
                  <a:pt x="146772" y="225065"/>
                  <a:pt x="146050" y="225065"/>
                </a:cubicBezTo>
                <a:cubicBezTo>
                  <a:pt x="144607" y="225065"/>
                  <a:pt x="143524" y="224705"/>
                  <a:pt x="142803" y="223986"/>
                </a:cubicBezTo>
                <a:lnTo>
                  <a:pt x="114661" y="195919"/>
                </a:lnTo>
                <a:lnTo>
                  <a:pt x="86879" y="195919"/>
                </a:lnTo>
                <a:cubicBezTo>
                  <a:pt x="84354" y="195919"/>
                  <a:pt x="82550" y="193760"/>
                  <a:pt x="82550" y="191241"/>
                </a:cubicBezTo>
                <a:lnTo>
                  <a:pt x="82550" y="67818"/>
                </a:lnTo>
                <a:cubicBezTo>
                  <a:pt x="82550" y="65299"/>
                  <a:pt x="84354" y="63500"/>
                  <a:pt x="86879" y="63500"/>
                </a:cubicBezTo>
                <a:close/>
                <a:moveTo>
                  <a:pt x="110349" y="0"/>
                </a:moveTo>
                <a:lnTo>
                  <a:pt x="181751" y="0"/>
                </a:lnTo>
                <a:cubicBezTo>
                  <a:pt x="230074" y="0"/>
                  <a:pt x="269381" y="38947"/>
                  <a:pt x="269381" y="86909"/>
                </a:cubicBezTo>
                <a:lnTo>
                  <a:pt x="269381" y="108185"/>
                </a:lnTo>
                <a:cubicBezTo>
                  <a:pt x="282364" y="112873"/>
                  <a:pt x="291740" y="125134"/>
                  <a:pt x="291740" y="139919"/>
                </a:cubicBezTo>
                <a:lnTo>
                  <a:pt x="291740" y="175260"/>
                </a:lnTo>
                <a:cubicBezTo>
                  <a:pt x="291740" y="190045"/>
                  <a:pt x="282364" y="202306"/>
                  <a:pt x="269381" y="206994"/>
                </a:cubicBezTo>
                <a:cubicBezTo>
                  <a:pt x="267939" y="253875"/>
                  <a:pt x="229353" y="291740"/>
                  <a:pt x="181751" y="291740"/>
                </a:cubicBezTo>
                <a:lnTo>
                  <a:pt x="131625" y="291740"/>
                </a:lnTo>
                <a:cubicBezTo>
                  <a:pt x="120807" y="291740"/>
                  <a:pt x="112512" y="283085"/>
                  <a:pt x="112512" y="272266"/>
                </a:cubicBezTo>
                <a:lnTo>
                  <a:pt x="112512" y="266496"/>
                </a:lnTo>
                <a:cubicBezTo>
                  <a:pt x="112512" y="256038"/>
                  <a:pt x="120807" y="247384"/>
                  <a:pt x="131625" y="247384"/>
                </a:cubicBezTo>
                <a:lnTo>
                  <a:pt x="161557" y="247384"/>
                </a:lnTo>
                <a:cubicBezTo>
                  <a:pt x="172015" y="247384"/>
                  <a:pt x="180670" y="256038"/>
                  <a:pt x="180670" y="266496"/>
                </a:cubicBezTo>
                <a:lnTo>
                  <a:pt x="180670" y="272266"/>
                </a:lnTo>
                <a:cubicBezTo>
                  <a:pt x="180670" y="276233"/>
                  <a:pt x="179588" y="279839"/>
                  <a:pt x="177785" y="282724"/>
                </a:cubicBezTo>
                <a:lnTo>
                  <a:pt x="181751" y="282724"/>
                </a:lnTo>
                <a:cubicBezTo>
                  <a:pt x="223583" y="282724"/>
                  <a:pt x="258202" y="249908"/>
                  <a:pt x="260366" y="209158"/>
                </a:cubicBezTo>
                <a:cubicBezTo>
                  <a:pt x="259645" y="209158"/>
                  <a:pt x="258563" y="209158"/>
                  <a:pt x="257842" y="209158"/>
                </a:cubicBezTo>
                <a:lnTo>
                  <a:pt x="254596" y="209158"/>
                </a:lnTo>
                <a:cubicBezTo>
                  <a:pt x="245581" y="209158"/>
                  <a:pt x="238368" y="201946"/>
                  <a:pt x="238368" y="192930"/>
                </a:cubicBezTo>
                <a:lnTo>
                  <a:pt x="238368" y="122249"/>
                </a:lnTo>
                <a:cubicBezTo>
                  <a:pt x="238368" y="113234"/>
                  <a:pt x="245581" y="106021"/>
                  <a:pt x="254596" y="106021"/>
                </a:cubicBezTo>
                <a:lnTo>
                  <a:pt x="257842" y="106021"/>
                </a:lnTo>
                <a:cubicBezTo>
                  <a:pt x="258923" y="106021"/>
                  <a:pt x="259645" y="106382"/>
                  <a:pt x="260366" y="106382"/>
                </a:cubicBezTo>
                <a:lnTo>
                  <a:pt x="260366" y="86909"/>
                </a:lnTo>
                <a:cubicBezTo>
                  <a:pt x="260366" y="43995"/>
                  <a:pt x="225386" y="8655"/>
                  <a:pt x="181751" y="8655"/>
                </a:cubicBezTo>
                <a:lnTo>
                  <a:pt x="110349" y="8655"/>
                </a:lnTo>
                <a:cubicBezTo>
                  <a:pt x="66714" y="8655"/>
                  <a:pt x="31013" y="43995"/>
                  <a:pt x="31013" y="86909"/>
                </a:cubicBezTo>
                <a:lnTo>
                  <a:pt x="31013" y="106382"/>
                </a:lnTo>
                <a:cubicBezTo>
                  <a:pt x="32455" y="106382"/>
                  <a:pt x="33177" y="106021"/>
                  <a:pt x="33898" y="106021"/>
                </a:cubicBezTo>
                <a:lnTo>
                  <a:pt x="40028" y="106021"/>
                </a:lnTo>
                <a:cubicBezTo>
                  <a:pt x="48683" y="106021"/>
                  <a:pt x="55895" y="113234"/>
                  <a:pt x="55895" y="122249"/>
                </a:cubicBezTo>
                <a:lnTo>
                  <a:pt x="55895" y="192930"/>
                </a:lnTo>
                <a:cubicBezTo>
                  <a:pt x="55895" y="201946"/>
                  <a:pt x="48683" y="209158"/>
                  <a:pt x="40028" y="209158"/>
                </a:cubicBezTo>
                <a:lnTo>
                  <a:pt x="33898" y="209158"/>
                </a:lnTo>
                <a:cubicBezTo>
                  <a:pt x="15146" y="209158"/>
                  <a:pt x="0" y="194012"/>
                  <a:pt x="0" y="175260"/>
                </a:cubicBezTo>
                <a:lnTo>
                  <a:pt x="0" y="139919"/>
                </a:lnTo>
                <a:cubicBezTo>
                  <a:pt x="0" y="125134"/>
                  <a:pt x="9376" y="112873"/>
                  <a:pt x="22358" y="108185"/>
                </a:cubicBezTo>
                <a:lnTo>
                  <a:pt x="22358" y="86909"/>
                </a:lnTo>
                <a:cubicBezTo>
                  <a:pt x="22358" y="38947"/>
                  <a:pt x="62026" y="0"/>
                  <a:pt x="110349" y="0"/>
                </a:cubicBezTo>
                <a:close/>
              </a:path>
            </a:pathLst>
          </a:custGeom>
          <a:solidFill>
            <a:schemeClr val="bg1"/>
          </a:solidFill>
          <a:ln>
            <a:noFill/>
          </a:ln>
          <a:effectLst>
            <a:outerShdw blurRad="50800" dist="38100" dir="2700000" algn="tl" rotWithShape="0">
              <a:prstClr val="black">
                <a:alpha val="40000"/>
              </a:prstClr>
            </a:outerShdw>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94949"/>
              </a:solidFill>
              <a:effectLst/>
              <a:uLnTx/>
              <a:uFillTx/>
              <a:latin typeface="Montserrat SemiBold" pitchFamily="2" charset="77"/>
              <a:ea typeface="+mn-ea"/>
              <a:cs typeface="+mn-cs"/>
            </a:endParaRPr>
          </a:p>
        </p:txBody>
      </p:sp>
      <p:sp>
        <p:nvSpPr>
          <p:cNvPr id="104" name="Oval 12">
            <a:extLst>
              <a:ext uri="{FF2B5EF4-FFF2-40B4-BE49-F238E27FC236}">
                <a16:creationId xmlns:a16="http://schemas.microsoft.com/office/drawing/2014/main" id="{0CFF030D-3934-494D-944C-406747FCA45C}"/>
              </a:ext>
            </a:extLst>
          </p:cNvPr>
          <p:cNvSpPr>
            <a:spLocks noChangeArrowheads="1"/>
          </p:cNvSpPr>
          <p:nvPr/>
        </p:nvSpPr>
        <p:spPr bwMode="auto">
          <a:xfrm>
            <a:off x="4906834" y="458424"/>
            <a:ext cx="980820" cy="963361"/>
          </a:xfrm>
          <a:prstGeom prst="ellipse">
            <a:avLst/>
          </a:prstGeom>
          <a:solidFill>
            <a:srgbClr val="494A4A"/>
          </a:solidFill>
          <a:ln>
            <a:noFill/>
          </a:ln>
          <a:effectLst>
            <a:outerShdw blurRad="50800" dist="38100" dir="2700000" algn="tl" rotWithShape="0">
              <a:prstClr val="black">
                <a:alpha val="40000"/>
              </a:prstClr>
            </a:outerShdw>
          </a:effectLst>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3599" b="1" i="0" u="none" strike="noStrike" kern="0" cap="none" spc="0" normalizeH="0" baseline="0" noProof="0" dirty="0">
              <a:ln>
                <a:noFill/>
              </a:ln>
              <a:solidFill>
                <a:srgbClr val="494949"/>
              </a:solidFill>
              <a:effectLst/>
              <a:uLnTx/>
              <a:uFillTx/>
              <a:latin typeface="Montserrat SemiBold" pitchFamily="2" charset="77"/>
            </a:endParaRPr>
          </a:p>
        </p:txBody>
      </p:sp>
      <p:sp>
        <p:nvSpPr>
          <p:cNvPr id="105" name="Freeform 952">
            <a:extLst>
              <a:ext uri="{FF2B5EF4-FFF2-40B4-BE49-F238E27FC236}">
                <a16:creationId xmlns:a16="http://schemas.microsoft.com/office/drawing/2014/main" id="{096D5545-AA94-4229-9228-12022CBC5262}"/>
              </a:ext>
            </a:extLst>
          </p:cNvPr>
          <p:cNvSpPr>
            <a:spLocks noChangeAspect="1" noChangeArrowheads="1"/>
          </p:cNvSpPr>
          <p:nvPr/>
        </p:nvSpPr>
        <p:spPr bwMode="auto">
          <a:xfrm>
            <a:off x="5161618" y="738391"/>
            <a:ext cx="461830" cy="459264"/>
          </a:xfrm>
          <a:custGeom>
            <a:avLst/>
            <a:gdLst>
              <a:gd name="T0" fmla="*/ 129805 w 285390"/>
              <a:gd name="T1" fmla="*/ 228362 h 283806"/>
              <a:gd name="T2" fmla="*/ 155438 w 285390"/>
              <a:gd name="T3" fmla="*/ 228362 h 283806"/>
              <a:gd name="T4" fmla="*/ 167086 w 285390"/>
              <a:gd name="T5" fmla="*/ 196248 h 283806"/>
              <a:gd name="T6" fmla="*/ 286832 w 285390"/>
              <a:gd name="T7" fmla="*/ 200632 h 283806"/>
              <a:gd name="T8" fmla="*/ 282492 w 285390"/>
              <a:gd name="T9" fmla="*/ 261296 h 283806"/>
              <a:gd name="T10" fmla="*/ 162744 w 285390"/>
              <a:gd name="T11" fmla="*/ 256912 h 283806"/>
              <a:gd name="T12" fmla="*/ 278150 w 285390"/>
              <a:gd name="T13" fmla="*/ 252161 h 283806"/>
              <a:gd name="T14" fmla="*/ 167086 w 285390"/>
              <a:gd name="T15" fmla="*/ 205019 h 283806"/>
              <a:gd name="T16" fmla="*/ 167086 w 285390"/>
              <a:gd name="T17" fmla="*/ 196248 h 283806"/>
              <a:gd name="T18" fmla="*/ 119747 w 285390"/>
              <a:gd name="T19" fmla="*/ 196248 h 283806"/>
              <a:gd name="T20" fmla="*/ 119747 w 285390"/>
              <a:gd name="T21" fmla="*/ 204859 h 283806"/>
              <a:gd name="T22" fmla="*/ 8683 w 285390"/>
              <a:gd name="T23" fmla="*/ 273037 h 283806"/>
              <a:gd name="T24" fmla="*/ 44859 w 285390"/>
              <a:gd name="T25" fmla="*/ 251148 h 283806"/>
              <a:gd name="T26" fmla="*/ 124089 w 285390"/>
              <a:gd name="T27" fmla="*/ 255813 h 283806"/>
              <a:gd name="T28" fmla="*/ 45946 w 285390"/>
              <a:gd name="T29" fmla="*/ 260119 h 283806"/>
              <a:gd name="T30" fmla="*/ 4339 w 285390"/>
              <a:gd name="T31" fmla="*/ 285236 h 283806"/>
              <a:gd name="T32" fmla="*/ 0 w 285390"/>
              <a:gd name="T33" fmla="*/ 280572 h 283806"/>
              <a:gd name="T34" fmla="*/ 4339 w 285390"/>
              <a:gd name="T35" fmla="*/ 196248 h 283806"/>
              <a:gd name="T36" fmla="*/ 129805 w 285390"/>
              <a:gd name="T37" fmla="*/ 130034 h 283806"/>
              <a:gd name="T38" fmla="*/ 155438 w 285390"/>
              <a:gd name="T39" fmla="*/ 130034 h 283806"/>
              <a:gd name="T40" fmla="*/ 167086 w 285390"/>
              <a:gd name="T41" fmla="*/ 97326 h 283806"/>
              <a:gd name="T42" fmla="*/ 286832 w 285390"/>
              <a:gd name="T43" fmla="*/ 101650 h 283806"/>
              <a:gd name="T44" fmla="*/ 284663 w 285390"/>
              <a:gd name="T45" fmla="*/ 185954 h 283806"/>
              <a:gd name="T46" fmla="*/ 280321 w 285390"/>
              <a:gd name="T47" fmla="*/ 185954 h 283806"/>
              <a:gd name="T48" fmla="*/ 167086 w 285390"/>
              <a:gd name="T49" fmla="*/ 161095 h 283806"/>
              <a:gd name="T50" fmla="*/ 167086 w 285390"/>
              <a:gd name="T51" fmla="*/ 152449 h 283806"/>
              <a:gd name="T52" fmla="*/ 244143 w 285390"/>
              <a:gd name="T53" fmla="*/ 153529 h 283806"/>
              <a:gd name="T54" fmla="*/ 278150 w 285390"/>
              <a:gd name="T55" fmla="*/ 105973 h 283806"/>
              <a:gd name="T56" fmla="*/ 162744 w 285390"/>
              <a:gd name="T57" fmla="*/ 101650 h 283806"/>
              <a:gd name="T58" fmla="*/ 4339 w 285390"/>
              <a:gd name="T59" fmla="*/ 97326 h 283806"/>
              <a:gd name="T60" fmla="*/ 124089 w 285390"/>
              <a:gd name="T61" fmla="*/ 101629 h 283806"/>
              <a:gd name="T62" fmla="*/ 8683 w 285390"/>
              <a:gd name="T63" fmla="*/ 105932 h 283806"/>
              <a:gd name="T64" fmla="*/ 119747 w 285390"/>
              <a:gd name="T65" fmla="*/ 152183 h 283806"/>
              <a:gd name="T66" fmla="*/ 119747 w 285390"/>
              <a:gd name="T67" fmla="*/ 160787 h 283806"/>
              <a:gd name="T68" fmla="*/ 0 w 285390"/>
              <a:gd name="T69" fmla="*/ 156844 h 283806"/>
              <a:gd name="T70" fmla="*/ 4339 w 285390"/>
              <a:gd name="T71" fmla="*/ 97326 h 283806"/>
              <a:gd name="T72" fmla="*/ 129805 w 285390"/>
              <a:gd name="T73" fmla="*/ 31342 h 283806"/>
              <a:gd name="T74" fmla="*/ 155438 w 285390"/>
              <a:gd name="T75" fmla="*/ 31342 h 283806"/>
              <a:gd name="T76" fmla="*/ 142621 w 285390"/>
              <a:gd name="T77" fmla="*/ 9573 h 283806"/>
              <a:gd name="T78" fmla="*/ 146894 w 285390"/>
              <a:gd name="T79" fmla="*/ 52750 h 283806"/>
              <a:gd name="T80" fmla="*/ 163983 w 285390"/>
              <a:gd name="T81" fmla="*/ 130034 h 283806"/>
              <a:gd name="T82" fmla="*/ 146894 w 285390"/>
              <a:gd name="T83" fmla="*/ 206954 h 283806"/>
              <a:gd name="T84" fmla="*/ 142621 w 285390"/>
              <a:gd name="T85" fmla="*/ 250131 h 283806"/>
              <a:gd name="T86" fmla="*/ 138349 w 285390"/>
              <a:gd name="T87" fmla="*/ 206954 h 283806"/>
              <a:gd name="T88" fmla="*/ 121260 w 285390"/>
              <a:gd name="T89" fmla="*/ 130034 h 283806"/>
              <a:gd name="T90" fmla="*/ 138349 w 285390"/>
              <a:gd name="T91" fmla="*/ 52750 h 283806"/>
              <a:gd name="T92" fmla="*/ 142621 w 285390"/>
              <a:gd name="T93" fmla="*/ 9573 h 283806"/>
              <a:gd name="T94" fmla="*/ 282492 w 285390"/>
              <a:gd name="T95" fmla="*/ 0 h 283806"/>
              <a:gd name="T96" fmla="*/ 286832 w 285390"/>
              <a:gd name="T97" fmla="*/ 59158 h 283806"/>
              <a:gd name="T98" fmla="*/ 167086 w 285390"/>
              <a:gd name="T99" fmla="*/ 63462 h 283806"/>
              <a:gd name="T100" fmla="*/ 167086 w 285390"/>
              <a:gd name="T101" fmla="*/ 55214 h 283806"/>
              <a:gd name="T102" fmla="*/ 278150 w 285390"/>
              <a:gd name="T103" fmla="*/ 8606 h 283806"/>
              <a:gd name="T104" fmla="*/ 162744 w 285390"/>
              <a:gd name="T105" fmla="*/ 3944 h 283806"/>
              <a:gd name="T106" fmla="*/ 4339 w 285390"/>
              <a:gd name="T107" fmla="*/ 0 h 283806"/>
              <a:gd name="T108" fmla="*/ 124089 w 285390"/>
              <a:gd name="T109" fmla="*/ 3963 h 283806"/>
              <a:gd name="T110" fmla="*/ 8683 w 285390"/>
              <a:gd name="T111" fmla="*/ 8647 h 283806"/>
              <a:gd name="T112" fmla="*/ 42327 w 285390"/>
              <a:gd name="T113" fmla="*/ 55843 h 283806"/>
              <a:gd name="T114" fmla="*/ 119747 w 285390"/>
              <a:gd name="T115" fmla="*/ 55483 h 283806"/>
              <a:gd name="T116" fmla="*/ 119747 w 285390"/>
              <a:gd name="T117" fmla="*/ 63769 h 283806"/>
              <a:gd name="T118" fmla="*/ 6511 w 285390"/>
              <a:gd name="T119" fmla="*/ 88268 h 283806"/>
              <a:gd name="T120" fmla="*/ 2171 w 285390"/>
              <a:gd name="T121" fmla="*/ 88627 h 283806"/>
              <a:gd name="T122" fmla="*/ 0 w 285390"/>
              <a:gd name="T123" fmla="*/ 3963 h 2838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390" h="283806">
                <a:moveTo>
                  <a:pt x="141904" y="214220"/>
                </a:moveTo>
                <a:cubicBezTo>
                  <a:pt x="134820" y="214220"/>
                  <a:pt x="129152" y="219996"/>
                  <a:pt x="129152" y="227216"/>
                </a:cubicBezTo>
                <a:cubicBezTo>
                  <a:pt x="129152" y="234437"/>
                  <a:pt x="134820" y="240213"/>
                  <a:pt x="141904" y="240213"/>
                </a:cubicBezTo>
                <a:cubicBezTo>
                  <a:pt x="148989" y="240213"/>
                  <a:pt x="154656" y="234437"/>
                  <a:pt x="154656" y="227216"/>
                </a:cubicBezTo>
                <a:cubicBezTo>
                  <a:pt x="154656" y="219996"/>
                  <a:pt x="148989" y="214220"/>
                  <a:pt x="141904" y="214220"/>
                </a:cubicBezTo>
                <a:close/>
                <a:moveTo>
                  <a:pt x="166245" y="195263"/>
                </a:moveTo>
                <a:lnTo>
                  <a:pt x="281071" y="195263"/>
                </a:lnTo>
                <a:cubicBezTo>
                  <a:pt x="283231" y="195263"/>
                  <a:pt x="285390" y="197445"/>
                  <a:pt x="285390" y="199626"/>
                </a:cubicBezTo>
                <a:lnTo>
                  <a:pt x="285390" y="255623"/>
                </a:lnTo>
                <a:cubicBezTo>
                  <a:pt x="285390" y="257805"/>
                  <a:pt x="283231" y="259986"/>
                  <a:pt x="281071" y="259986"/>
                </a:cubicBezTo>
                <a:lnTo>
                  <a:pt x="166245" y="259986"/>
                </a:lnTo>
                <a:cubicBezTo>
                  <a:pt x="163725" y="259986"/>
                  <a:pt x="161925" y="257805"/>
                  <a:pt x="161925" y="255623"/>
                </a:cubicBezTo>
                <a:cubicBezTo>
                  <a:pt x="161925" y="253078"/>
                  <a:pt x="163725" y="250896"/>
                  <a:pt x="166245" y="250896"/>
                </a:cubicBezTo>
                <a:lnTo>
                  <a:pt x="276751" y="250896"/>
                </a:lnTo>
                <a:lnTo>
                  <a:pt x="276751" y="203990"/>
                </a:lnTo>
                <a:lnTo>
                  <a:pt x="166245" y="203990"/>
                </a:lnTo>
                <a:cubicBezTo>
                  <a:pt x="163725" y="203990"/>
                  <a:pt x="161925" y="202172"/>
                  <a:pt x="161925" y="199626"/>
                </a:cubicBezTo>
                <a:cubicBezTo>
                  <a:pt x="161925" y="197445"/>
                  <a:pt x="163725" y="195263"/>
                  <a:pt x="166245" y="195263"/>
                </a:cubicBezTo>
                <a:close/>
                <a:moveTo>
                  <a:pt x="4319" y="195263"/>
                </a:moveTo>
                <a:lnTo>
                  <a:pt x="119145" y="195263"/>
                </a:lnTo>
                <a:cubicBezTo>
                  <a:pt x="121666" y="195263"/>
                  <a:pt x="123465" y="197405"/>
                  <a:pt x="123465" y="199547"/>
                </a:cubicBezTo>
                <a:cubicBezTo>
                  <a:pt x="123465" y="202047"/>
                  <a:pt x="121666" y="203832"/>
                  <a:pt x="119145" y="203832"/>
                </a:cubicBezTo>
                <a:lnTo>
                  <a:pt x="8639" y="203832"/>
                </a:lnTo>
                <a:lnTo>
                  <a:pt x="8639" y="271667"/>
                </a:lnTo>
                <a:lnTo>
                  <a:pt x="42115" y="250602"/>
                </a:lnTo>
                <a:cubicBezTo>
                  <a:pt x="42835" y="250245"/>
                  <a:pt x="43914" y="249888"/>
                  <a:pt x="44634" y="249888"/>
                </a:cubicBezTo>
                <a:lnTo>
                  <a:pt x="119145" y="249888"/>
                </a:lnTo>
                <a:cubicBezTo>
                  <a:pt x="121666" y="249888"/>
                  <a:pt x="123465" y="252031"/>
                  <a:pt x="123465" y="254530"/>
                </a:cubicBezTo>
                <a:cubicBezTo>
                  <a:pt x="123465" y="256672"/>
                  <a:pt x="121666" y="258814"/>
                  <a:pt x="119145" y="258814"/>
                </a:cubicBezTo>
                <a:lnTo>
                  <a:pt x="45714" y="258814"/>
                </a:lnTo>
                <a:lnTo>
                  <a:pt x="6479" y="283092"/>
                </a:lnTo>
                <a:cubicBezTo>
                  <a:pt x="5759" y="283449"/>
                  <a:pt x="5039" y="283806"/>
                  <a:pt x="4319" y="283806"/>
                </a:cubicBezTo>
                <a:cubicBezTo>
                  <a:pt x="3599" y="283806"/>
                  <a:pt x="2879" y="283449"/>
                  <a:pt x="2159" y="283092"/>
                </a:cubicBezTo>
                <a:cubicBezTo>
                  <a:pt x="720" y="282378"/>
                  <a:pt x="0" y="280950"/>
                  <a:pt x="0" y="279165"/>
                </a:cubicBezTo>
                <a:lnTo>
                  <a:pt x="0" y="199547"/>
                </a:lnTo>
                <a:cubicBezTo>
                  <a:pt x="0" y="197405"/>
                  <a:pt x="1800" y="195263"/>
                  <a:pt x="4319" y="195263"/>
                </a:cubicBezTo>
                <a:close/>
                <a:moveTo>
                  <a:pt x="141904" y="116385"/>
                </a:moveTo>
                <a:cubicBezTo>
                  <a:pt x="134820" y="116385"/>
                  <a:pt x="129152" y="122161"/>
                  <a:pt x="129152" y="129382"/>
                </a:cubicBezTo>
                <a:cubicBezTo>
                  <a:pt x="129152" y="136602"/>
                  <a:pt x="134820" y="142378"/>
                  <a:pt x="141904" y="142378"/>
                </a:cubicBezTo>
                <a:cubicBezTo>
                  <a:pt x="148989" y="142378"/>
                  <a:pt x="154656" y="136602"/>
                  <a:pt x="154656" y="129382"/>
                </a:cubicBezTo>
                <a:cubicBezTo>
                  <a:pt x="154656" y="122161"/>
                  <a:pt x="148989" y="116385"/>
                  <a:pt x="141904" y="116385"/>
                </a:cubicBezTo>
                <a:close/>
                <a:moveTo>
                  <a:pt x="166245" y="96838"/>
                </a:moveTo>
                <a:lnTo>
                  <a:pt x="281071" y="96838"/>
                </a:lnTo>
                <a:cubicBezTo>
                  <a:pt x="283231" y="96838"/>
                  <a:pt x="285390" y="98630"/>
                  <a:pt x="285390" y="101140"/>
                </a:cubicBezTo>
                <a:lnTo>
                  <a:pt x="285390" y="181436"/>
                </a:lnTo>
                <a:cubicBezTo>
                  <a:pt x="285390" y="182870"/>
                  <a:pt x="284670" y="184304"/>
                  <a:pt x="283231" y="185021"/>
                </a:cubicBezTo>
                <a:cubicBezTo>
                  <a:pt x="282511" y="185380"/>
                  <a:pt x="281791" y="185380"/>
                  <a:pt x="281071" y="185380"/>
                </a:cubicBezTo>
                <a:cubicBezTo>
                  <a:pt x="280351" y="185380"/>
                  <a:pt x="279271" y="185380"/>
                  <a:pt x="278911" y="185021"/>
                </a:cubicBezTo>
                <a:lnTo>
                  <a:pt x="239676" y="160287"/>
                </a:lnTo>
                <a:lnTo>
                  <a:pt x="166245" y="160287"/>
                </a:lnTo>
                <a:cubicBezTo>
                  <a:pt x="163725" y="160287"/>
                  <a:pt x="161925" y="158495"/>
                  <a:pt x="161925" y="156344"/>
                </a:cubicBezTo>
                <a:cubicBezTo>
                  <a:pt x="161925" y="153834"/>
                  <a:pt x="163725" y="151684"/>
                  <a:pt x="166245" y="151684"/>
                </a:cubicBezTo>
                <a:lnTo>
                  <a:pt x="241116" y="151684"/>
                </a:lnTo>
                <a:cubicBezTo>
                  <a:pt x="241476" y="151684"/>
                  <a:pt x="242555" y="152042"/>
                  <a:pt x="242915" y="152759"/>
                </a:cubicBezTo>
                <a:lnTo>
                  <a:pt x="276751" y="173550"/>
                </a:lnTo>
                <a:lnTo>
                  <a:pt x="276751" y="105441"/>
                </a:lnTo>
                <a:lnTo>
                  <a:pt x="166245" y="105441"/>
                </a:lnTo>
                <a:cubicBezTo>
                  <a:pt x="163725" y="105441"/>
                  <a:pt x="161925" y="103649"/>
                  <a:pt x="161925" y="101140"/>
                </a:cubicBezTo>
                <a:cubicBezTo>
                  <a:pt x="161925" y="98630"/>
                  <a:pt x="163725" y="96838"/>
                  <a:pt x="166245" y="96838"/>
                </a:cubicBezTo>
                <a:close/>
                <a:moveTo>
                  <a:pt x="4319" y="96838"/>
                </a:moveTo>
                <a:lnTo>
                  <a:pt x="119145" y="96838"/>
                </a:lnTo>
                <a:cubicBezTo>
                  <a:pt x="121666" y="96838"/>
                  <a:pt x="123465" y="98622"/>
                  <a:pt x="123465" y="101119"/>
                </a:cubicBezTo>
                <a:cubicBezTo>
                  <a:pt x="123465" y="103616"/>
                  <a:pt x="121666" y="105400"/>
                  <a:pt x="119145" y="105400"/>
                </a:cubicBezTo>
                <a:lnTo>
                  <a:pt x="8639" y="105400"/>
                </a:lnTo>
                <a:lnTo>
                  <a:pt x="8639" y="151420"/>
                </a:lnTo>
                <a:lnTo>
                  <a:pt x="119145" y="151420"/>
                </a:lnTo>
                <a:cubicBezTo>
                  <a:pt x="121666" y="151420"/>
                  <a:pt x="123465" y="153560"/>
                  <a:pt x="123465" y="156057"/>
                </a:cubicBezTo>
                <a:cubicBezTo>
                  <a:pt x="123465" y="158198"/>
                  <a:pt x="121666" y="159981"/>
                  <a:pt x="119145" y="159981"/>
                </a:cubicBezTo>
                <a:lnTo>
                  <a:pt x="4319" y="159981"/>
                </a:lnTo>
                <a:cubicBezTo>
                  <a:pt x="1800" y="159981"/>
                  <a:pt x="0" y="158198"/>
                  <a:pt x="0" y="156057"/>
                </a:cubicBezTo>
                <a:lnTo>
                  <a:pt x="0" y="101119"/>
                </a:lnTo>
                <a:cubicBezTo>
                  <a:pt x="0" y="98622"/>
                  <a:pt x="1800" y="96838"/>
                  <a:pt x="4319" y="96838"/>
                </a:cubicBezTo>
                <a:close/>
                <a:moveTo>
                  <a:pt x="141904" y="18550"/>
                </a:moveTo>
                <a:cubicBezTo>
                  <a:pt x="134820" y="18550"/>
                  <a:pt x="129152" y="23966"/>
                  <a:pt x="129152" y="31186"/>
                </a:cubicBezTo>
                <a:cubicBezTo>
                  <a:pt x="129152" y="38406"/>
                  <a:pt x="134820" y="44182"/>
                  <a:pt x="141904" y="44182"/>
                </a:cubicBezTo>
                <a:cubicBezTo>
                  <a:pt x="148989" y="44182"/>
                  <a:pt x="154656" y="38406"/>
                  <a:pt x="154656" y="31186"/>
                </a:cubicBezTo>
                <a:cubicBezTo>
                  <a:pt x="154656" y="23966"/>
                  <a:pt x="148989" y="18550"/>
                  <a:pt x="141904" y="18550"/>
                </a:cubicBezTo>
                <a:close/>
                <a:moveTo>
                  <a:pt x="141904" y="9525"/>
                </a:moveTo>
                <a:cubicBezTo>
                  <a:pt x="153594" y="9525"/>
                  <a:pt x="163158" y="19272"/>
                  <a:pt x="163158" y="31186"/>
                </a:cubicBezTo>
                <a:cubicBezTo>
                  <a:pt x="163158" y="41655"/>
                  <a:pt x="156073" y="50681"/>
                  <a:pt x="146155" y="52486"/>
                </a:cubicBezTo>
                <a:lnTo>
                  <a:pt x="146155" y="108082"/>
                </a:lnTo>
                <a:cubicBezTo>
                  <a:pt x="156073" y="110248"/>
                  <a:pt x="163158" y="118912"/>
                  <a:pt x="163158" y="129382"/>
                </a:cubicBezTo>
                <a:cubicBezTo>
                  <a:pt x="163158" y="139490"/>
                  <a:pt x="156073" y="148154"/>
                  <a:pt x="146155" y="150320"/>
                </a:cubicBezTo>
                <a:lnTo>
                  <a:pt x="146155" y="205916"/>
                </a:lnTo>
                <a:cubicBezTo>
                  <a:pt x="156073" y="208083"/>
                  <a:pt x="163158" y="216747"/>
                  <a:pt x="163158" y="227216"/>
                </a:cubicBezTo>
                <a:cubicBezTo>
                  <a:pt x="163158" y="239130"/>
                  <a:pt x="153594" y="248877"/>
                  <a:pt x="141904" y="248877"/>
                </a:cubicBezTo>
                <a:cubicBezTo>
                  <a:pt x="130214" y="248877"/>
                  <a:pt x="120650" y="239130"/>
                  <a:pt x="120650" y="227216"/>
                </a:cubicBezTo>
                <a:cubicBezTo>
                  <a:pt x="120650" y="216747"/>
                  <a:pt x="128089" y="208083"/>
                  <a:pt x="137653" y="205916"/>
                </a:cubicBezTo>
                <a:lnTo>
                  <a:pt x="137653" y="150320"/>
                </a:lnTo>
                <a:cubicBezTo>
                  <a:pt x="128089" y="148154"/>
                  <a:pt x="120650" y="139490"/>
                  <a:pt x="120650" y="129382"/>
                </a:cubicBezTo>
                <a:cubicBezTo>
                  <a:pt x="120650" y="118912"/>
                  <a:pt x="128089" y="110248"/>
                  <a:pt x="137653" y="108082"/>
                </a:cubicBezTo>
                <a:lnTo>
                  <a:pt x="137653" y="52486"/>
                </a:lnTo>
                <a:cubicBezTo>
                  <a:pt x="128089" y="50681"/>
                  <a:pt x="120650" y="41655"/>
                  <a:pt x="120650" y="31186"/>
                </a:cubicBezTo>
                <a:cubicBezTo>
                  <a:pt x="120650" y="19272"/>
                  <a:pt x="130214" y="9525"/>
                  <a:pt x="141904" y="9525"/>
                </a:cubicBezTo>
                <a:close/>
                <a:moveTo>
                  <a:pt x="166245" y="0"/>
                </a:moveTo>
                <a:lnTo>
                  <a:pt x="281071" y="0"/>
                </a:lnTo>
                <a:cubicBezTo>
                  <a:pt x="283231" y="0"/>
                  <a:pt x="285390" y="1784"/>
                  <a:pt x="285390" y="3924"/>
                </a:cubicBezTo>
                <a:lnTo>
                  <a:pt x="285390" y="58862"/>
                </a:lnTo>
                <a:cubicBezTo>
                  <a:pt x="285390" y="61360"/>
                  <a:pt x="283231" y="63143"/>
                  <a:pt x="281071" y="63143"/>
                </a:cubicBezTo>
                <a:lnTo>
                  <a:pt x="166245" y="63143"/>
                </a:lnTo>
                <a:cubicBezTo>
                  <a:pt x="163725" y="63143"/>
                  <a:pt x="161925" y="61360"/>
                  <a:pt x="161925" y="58862"/>
                </a:cubicBezTo>
                <a:cubicBezTo>
                  <a:pt x="161925" y="56722"/>
                  <a:pt x="163725" y="54938"/>
                  <a:pt x="166245" y="54938"/>
                </a:cubicBezTo>
                <a:lnTo>
                  <a:pt x="276751" y="54938"/>
                </a:lnTo>
                <a:lnTo>
                  <a:pt x="276751" y="8562"/>
                </a:lnTo>
                <a:lnTo>
                  <a:pt x="166245" y="8562"/>
                </a:lnTo>
                <a:cubicBezTo>
                  <a:pt x="163725" y="8562"/>
                  <a:pt x="161925" y="6421"/>
                  <a:pt x="161925" y="3924"/>
                </a:cubicBezTo>
                <a:cubicBezTo>
                  <a:pt x="161925" y="1784"/>
                  <a:pt x="163725" y="0"/>
                  <a:pt x="166245" y="0"/>
                </a:cubicBezTo>
                <a:close/>
                <a:moveTo>
                  <a:pt x="4319" y="0"/>
                </a:moveTo>
                <a:lnTo>
                  <a:pt x="119145" y="0"/>
                </a:lnTo>
                <a:cubicBezTo>
                  <a:pt x="121666" y="0"/>
                  <a:pt x="123465" y="1792"/>
                  <a:pt x="123465" y="3943"/>
                </a:cubicBezTo>
                <a:cubicBezTo>
                  <a:pt x="123465" y="6452"/>
                  <a:pt x="121666" y="8603"/>
                  <a:pt x="119145" y="8603"/>
                </a:cubicBezTo>
                <a:lnTo>
                  <a:pt x="8639" y="8603"/>
                </a:lnTo>
                <a:lnTo>
                  <a:pt x="8639" y="76712"/>
                </a:lnTo>
                <a:lnTo>
                  <a:pt x="42115" y="55563"/>
                </a:lnTo>
                <a:cubicBezTo>
                  <a:pt x="42835" y="55204"/>
                  <a:pt x="43914" y="55204"/>
                  <a:pt x="44634" y="55204"/>
                </a:cubicBezTo>
                <a:lnTo>
                  <a:pt x="119145" y="55204"/>
                </a:lnTo>
                <a:cubicBezTo>
                  <a:pt x="121666" y="55204"/>
                  <a:pt x="123465" y="56996"/>
                  <a:pt x="123465" y="59147"/>
                </a:cubicBezTo>
                <a:cubicBezTo>
                  <a:pt x="123465" y="61657"/>
                  <a:pt x="121666" y="63449"/>
                  <a:pt x="119145" y="63449"/>
                </a:cubicBezTo>
                <a:lnTo>
                  <a:pt x="45714" y="63449"/>
                </a:lnTo>
                <a:lnTo>
                  <a:pt x="6479" y="87825"/>
                </a:lnTo>
                <a:cubicBezTo>
                  <a:pt x="5759" y="88183"/>
                  <a:pt x="5039" y="88542"/>
                  <a:pt x="4319" y="88542"/>
                </a:cubicBezTo>
                <a:cubicBezTo>
                  <a:pt x="3599" y="88542"/>
                  <a:pt x="2879" y="88183"/>
                  <a:pt x="2159" y="88183"/>
                </a:cubicBezTo>
                <a:cubicBezTo>
                  <a:pt x="720" y="87108"/>
                  <a:pt x="0" y="85674"/>
                  <a:pt x="0" y="84240"/>
                </a:cubicBezTo>
                <a:lnTo>
                  <a:pt x="0" y="3943"/>
                </a:lnTo>
                <a:cubicBezTo>
                  <a:pt x="0" y="1792"/>
                  <a:pt x="1800" y="0"/>
                  <a:pt x="4319" y="0"/>
                </a:cubicBezTo>
                <a:close/>
              </a:path>
            </a:pathLst>
          </a:custGeom>
          <a:solidFill>
            <a:srgbClr val="FFFFFF"/>
          </a:solidFill>
          <a:ln>
            <a:noFill/>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494949"/>
              </a:solidFill>
              <a:effectLst/>
              <a:uLnTx/>
              <a:uFillTx/>
              <a:latin typeface="Montserrat SemiBold" pitchFamily="2" charset="77"/>
            </a:endParaRPr>
          </a:p>
        </p:txBody>
      </p:sp>
      <p:sp>
        <p:nvSpPr>
          <p:cNvPr id="108" name="Oval 9">
            <a:extLst>
              <a:ext uri="{FF2B5EF4-FFF2-40B4-BE49-F238E27FC236}">
                <a16:creationId xmlns:a16="http://schemas.microsoft.com/office/drawing/2014/main" id="{DE44F675-EAD7-44CF-BF39-C414CDB935DC}"/>
              </a:ext>
            </a:extLst>
          </p:cNvPr>
          <p:cNvSpPr>
            <a:spLocks noChangeArrowheads="1"/>
          </p:cNvSpPr>
          <p:nvPr/>
        </p:nvSpPr>
        <p:spPr bwMode="auto">
          <a:xfrm>
            <a:off x="188900" y="891108"/>
            <a:ext cx="982406" cy="963361"/>
          </a:xfrm>
          <a:prstGeom prst="ellipse">
            <a:avLst/>
          </a:prstGeom>
          <a:solidFill>
            <a:srgbClr val="5090C4"/>
          </a:solidFill>
          <a:ln>
            <a:noFill/>
          </a:ln>
          <a:effectLst>
            <a:outerShdw blurRad="50800" dist="38100" dir="2700000" algn="tl" rotWithShape="0">
              <a:prstClr val="black">
                <a:alpha val="40000"/>
              </a:prstClr>
            </a:outerShdw>
          </a:effectLst>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3599" b="1" i="0" u="none" strike="noStrike" kern="0" cap="none" spc="0" normalizeH="0" baseline="0" noProof="0" dirty="0">
              <a:ln>
                <a:noFill/>
              </a:ln>
              <a:solidFill>
                <a:srgbClr val="494949"/>
              </a:solidFill>
              <a:effectLst/>
              <a:uLnTx/>
              <a:uFillTx/>
              <a:latin typeface="Montserrat SemiBold" pitchFamily="2" charset="77"/>
            </a:endParaRPr>
          </a:p>
        </p:txBody>
      </p:sp>
      <p:sp>
        <p:nvSpPr>
          <p:cNvPr id="109" name="Freeform 953">
            <a:extLst>
              <a:ext uri="{FF2B5EF4-FFF2-40B4-BE49-F238E27FC236}">
                <a16:creationId xmlns:a16="http://schemas.microsoft.com/office/drawing/2014/main" id="{638E7FB5-796D-4604-9627-1B922E56F337}"/>
              </a:ext>
            </a:extLst>
          </p:cNvPr>
          <p:cNvSpPr>
            <a:spLocks noChangeAspect="1" noChangeArrowheads="1"/>
          </p:cNvSpPr>
          <p:nvPr/>
        </p:nvSpPr>
        <p:spPr bwMode="auto">
          <a:xfrm>
            <a:off x="458316" y="1143645"/>
            <a:ext cx="423344" cy="459264"/>
          </a:xfrm>
          <a:custGeom>
            <a:avLst/>
            <a:gdLst>
              <a:gd name="T0" fmla="*/ 101711 w 262269"/>
              <a:gd name="T1" fmla="*/ 115499 h 283804"/>
              <a:gd name="T2" fmla="*/ 130117 w 262269"/>
              <a:gd name="T3" fmla="*/ 115499 h 283804"/>
              <a:gd name="T4" fmla="*/ 115915 w 262269"/>
              <a:gd name="T5" fmla="*/ 92542 h 283804"/>
              <a:gd name="T6" fmla="*/ 115915 w 262269"/>
              <a:gd name="T7" fmla="*/ 138454 h 283804"/>
              <a:gd name="T8" fmla="*/ 115915 w 262269"/>
              <a:gd name="T9" fmla="*/ 92542 h 283804"/>
              <a:gd name="T10" fmla="*/ 77752 w 262269"/>
              <a:gd name="T11" fmla="*/ 116065 h 283804"/>
              <a:gd name="T12" fmla="*/ 101087 w 262269"/>
              <a:gd name="T13" fmla="*/ 154465 h 283804"/>
              <a:gd name="T14" fmla="*/ 115805 w 262269"/>
              <a:gd name="T15" fmla="*/ 274736 h 283804"/>
              <a:gd name="T16" fmla="*/ 121906 w 262269"/>
              <a:gd name="T17" fmla="*/ 257347 h 283804"/>
              <a:gd name="T18" fmla="*/ 127651 w 262269"/>
              <a:gd name="T19" fmla="*/ 238872 h 283804"/>
              <a:gd name="T20" fmla="*/ 122266 w 262269"/>
              <a:gd name="T21" fmla="*/ 220759 h 283804"/>
              <a:gd name="T22" fmla="*/ 122266 w 262269"/>
              <a:gd name="T23" fmla="*/ 209890 h 283804"/>
              <a:gd name="T24" fmla="*/ 122266 w 262269"/>
              <a:gd name="T25" fmla="*/ 197212 h 283804"/>
              <a:gd name="T26" fmla="*/ 131959 w 262269"/>
              <a:gd name="T27" fmla="*/ 154465 h 283804"/>
              <a:gd name="T28" fmla="*/ 155291 w 262269"/>
              <a:gd name="T29" fmla="*/ 116065 h 283804"/>
              <a:gd name="T30" fmla="*/ 116522 w 262269"/>
              <a:gd name="T31" fmla="*/ 68609 h 283804"/>
              <a:gd name="T32" fmla="*/ 140574 w 262269"/>
              <a:gd name="T33" fmla="*/ 157363 h 283804"/>
              <a:gd name="T34" fmla="*/ 139138 w 262269"/>
              <a:gd name="T35" fmla="*/ 192503 h 283804"/>
              <a:gd name="T36" fmla="*/ 131600 w 262269"/>
              <a:gd name="T37" fmla="*/ 206994 h 283804"/>
              <a:gd name="T38" fmla="*/ 136984 w 262269"/>
              <a:gd name="T39" fmla="*/ 218585 h 283804"/>
              <a:gd name="T40" fmla="*/ 131600 w 262269"/>
              <a:gd name="T41" fmla="*/ 230540 h 283804"/>
              <a:gd name="T42" fmla="*/ 138061 w 262269"/>
              <a:gd name="T43" fmla="*/ 238872 h 283804"/>
              <a:gd name="T44" fmla="*/ 128010 w 262269"/>
              <a:gd name="T45" fmla="*/ 250826 h 283804"/>
              <a:gd name="T46" fmla="*/ 137701 w 262269"/>
              <a:gd name="T47" fmla="*/ 262782 h 283804"/>
              <a:gd name="T48" fmla="*/ 118676 w 262269"/>
              <a:gd name="T49" fmla="*/ 283793 h 283804"/>
              <a:gd name="T50" fmla="*/ 112574 w 262269"/>
              <a:gd name="T51" fmla="*/ 283793 h 283804"/>
              <a:gd name="T52" fmla="*/ 92471 w 262269"/>
              <a:gd name="T53" fmla="*/ 261694 h 283804"/>
              <a:gd name="T54" fmla="*/ 69498 w 262269"/>
              <a:gd name="T55" fmla="*/ 116065 h 283804"/>
              <a:gd name="T56" fmla="*/ 116524 w 262269"/>
              <a:gd name="T57" fmla="*/ 39888 h 283804"/>
              <a:gd name="T58" fmla="*/ 192339 w 262269"/>
              <a:gd name="T59" fmla="*/ 116027 h 283804"/>
              <a:gd name="T60" fmla="*/ 166948 w 262269"/>
              <a:gd name="T61" fmla="*/ 171598 h 283804"/>
              <a:gd name="T62" fmla="*/ 163729 w 262269"/>
              <a:gd name="T63" fmla="*/ 164020 h 283804"/>
              <a:gd name="T64" fmla="*/ 163729 w 262269"/>
              <a:gd name="T65" fmla="*/ 68036 h 283804"/>
              <a:gd name="T66" fmla="*/ 68960 w 262269"/>
              <a:gd name="T67" fmla="*/ 68036 h 283804"/>
              <a:gd name="T68" fmla="*/ 68960 w 262269"/>
              <a:gd name="T69" fmla="*/ 164020 h 283804"/>
              <a:gd name="T70" fmla="*/ 62880 w 262269"/>
              <a:gd name="T71" fmla="*/ 170154 h 283804"/>
              <a:gd name="T72" fmla="*/ 62880 w 262269"/>
              <a:gd name="T73" fmla="*/ 62261 h 283804"/>
              <a:gd name="T74" fmla="*/ 115895 w 262269"/>
              <a:gd name="T75" fmla="*/ 0 h 283804"/>
              <a:gd name="T76" fmla="*/ 255396 w 262269"/>
              <a:gd name="T77" fmla="*/ 155620 h 283804"/>
              <a:gd name="T78" fmla="*/ 252893 w 262269"/>
              <a:gd name="T79" fmla="*/ 181255 h 283804"/>
              <a:gd name="T80" fmla="*/ 231788 w 262269"/>
              <a:gd name="T81" fmla="*/ 232166 h 283804"/>
              <a:gd name="T82" fmla="*/ 177062 w 262269"/>
              <a:gd name="T83" fmla="*/ 259968 h 283804"/>
              <a:gd name="T84" fmla="*/ 172768 w 262269"/>
              <a:gd name="T85" fmla="*/ 285242 h 283804"/>
              <a:gd name="T86" fmla="*/ 168476 w 262269"/>
              <a:gd name="T87" fmla="*/ 259968 h 283804"/>
              <a:gd name="T88" fmla="*/ 223204 w 262269"/>
              <a:gd name="T89" fmla="*/ 230721 h 283804"/>
              <a:gd name="T90" fmla="*/ 225350 w 262269"/>
              <a:gd name="T91" fmla="*/ 184867 h 283804"/>
              <a:gd name="T92" fmla="*/ 252178 w 262269"/>
              <a:gd name="T93" fmla="*/ 169340 h 283804"/>
              <a:gd name="T94" fmla="*/ 223563 w 262269"/>
              <a:gd name="T95" fmla="*/ 117708 h 283804"/>
              <a:gd name="T96" fmla="*/ 115895 w 262269"/>
              <a:gd name="T97" fmla="*/ 8666 h 283804"/>
              <a:gd name="T98" fmla="*/ 22893 w 262269"/>
              <a:gd name="T99" fmla="*/ 170423 h 283804"/>
              <a:gd name="T100" fmla="*/ 33982 w 262269"/>
              <a:gd name="T101" fmla="*/ 189199 h 283804"/>
              <a:gd name="T102" fmla="*/ 60450 w 262269"/>
              <a:gd name="T103" fmla="*/ 280549 h 283804"/>
              <a:gd name="T104" fmla="*/ 51866 w 262269"/>
              <a:gd name="T105" fmla="*/ 280910 h 283804"/>
              <a:gd name="T106" fmla="*/ 26827 w 262269"/>
              <a:gd name="T107" fmla="*/ 193893 h 283804"/>
              <a:gd name="T108" fmla="*/ 15380 w 262269"/>
              <a:gd name="T109" fmla="*/ 175117 h 283804"/>
              <a:gd name="T110" fmla="*/ 115895 w 262269"/>
              <a:gd name="T111" fmla="*/ 0 h 2838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2269" h="283804">
                <a:moveTo>
                  <a:pt x="116503" y="100640"/>
                </a:moveTo>
                <a:cubicBezTo>
                  <a:pt x="108651" y="100640"/>
                  <a:pt x="102227" y="107064"/>
                  <a:pt x="102227" y="114916"/>
                </a:cubicBezTo>
                <a:cubicBezTo>
                  <a:pt x="102227" y="123124"/>
                  <a:pt x="108651" y="129191"/>
                  <a:pt x="116503" y="129191"/>
                </a:cubicBezTo>
                <a:cubicBezTo>
                  <a:pt x="124354" y="129191"/>
                  <a:pt x="130778" y="123124"/>
                  <a:pt x="130778" y="114916"/>
                </a:cubicBezTo>
                <a:cubicBezTo>
                  <a:pt x="130778" y="107064"/>
                  <a:pt x="124354" y="100640"/>
                  <a:pt x="116503" y="100640"/>
                </a:cubicBezTo>
                <a:close/>
                <a:moveTo>
                  <a:pt x="116503" y="92075"/>
                </a:moveTo>
                <a:cubicBezTo>
                  <a:pt x="129351" y="92075"/>
                  <a:pt x="139343" y="102425"/>
                  <a:pt x="139343" y="114916"/>
                </a:cubicBezTo>
                <a:cubicBezTo>
                  <a:pt x="139343" y="127407"/>
                  <a:pt x="129351" y="137756"/>
                  <a:pt x="116503" y="137756"/>
                </a:cubicBezTo>
                <a:cubicBezTo>
                  <a:pt x="104012" y="137756"/>
                  <a:pt x="93662" y="127407"/>
                  <a:pt x="93662" y="114916"/>
                </a:cubicBezTo>
                <a:cubicBezTo>
                  <a:pt x="93662" y="102425"/>
                  <a:pt x="104012" y="92075"/>
                  <a:pt x="116503" y="92075"/>
                </a:cubicBezTo>
                <a:close/>
                <a:moveTo>
                  <a:pt x="117114" y="76913"/>
                </a:moveTo>
                <a:cubicBezTo>
                  <a:pt x="95828" y="76913"/>
                  <a:pt x="78148" y="94214"/>
                  <a:pt x="78148" y="115480"/>
                </a:cubicBezTo>
                <a:cubicBezTo>
                  <a:pt x="78148" y="130258"/>
                  <a:pt x="86446" y="143233"/>
                  <a:pt x="99435" y="150082"/>
                </a:cubicBezTo>
                <a:cubicBezTo>
                  <a:pt x="100879" y="150802"/>
                  <a:pt x="101600" y="152605"/>
                  <a:pt x="101600" y="153686"/>
                </a:cubicBezTo>
                <a:lnTo>
                  <a:pt x="101600" y="258572"/>
                </a:lnTo>
                <a:lnTo>
                  <a:pt x="116393" y="273350"/>
                </a:lnTo>
                <a:lnTo>
                  <a:pt x="127938" y="261456"/>
                </a:lnTo>
                <a:lnTo>
                  <a:pt x="122526" y="256049"/>
                </a:lnTo>
                <a:cubicBezTo>
                  <a:pt x="119279" y="252445"/>
                  <a:pt x="119279" y="247038"/>
                  <a:pt x="122526" y="243794"/>
                </a:cubicBezTo>
                <a:lnTo>
                  <a:pt x="128299" y="237667"/>
                </a:lnTo>
                <a:lnTo>
                  <a:pt x="122887" y="232261"/>
                </a:lnTo>
                <a:cubicBezTo>
                  <a:pt x="119640" y="228656"/>
                  <a:pt x="119640" y="223250"/>
                  <a:pt x="122887" y="219645"/>
                </a:cubicBezTo>
                <a:lnTo>
                  <a:pt x="128299" y="214239"/>
                </a:lnTo>
                <a:lnTo>
                  <a:pt x="122887" y="208832"/>
                </a:lnTo>
                <a:cubicBezTo>
                  <a:pt x="121083" y="207391"/>
                  <a:pt x="120362" y="204868"/>
                  <a:pt x="120362" y="202705"/>
                </a:cubicBezTo>
                <a:cubicBezTo>
                  <a:pt x="120362" y="200182"/>
                  <a:pt x="121083" y="198019"/>
                  <a:pt x="122887" y="196217"/>
                </a:cubicBezTo>
                <a:lnTo>
                  <a:pt x="132629" y="186846"/>
                </a:lnTo>
                <a:lnTo>
                  <a:pt x="132629" y="153686"/>
                </a:lnTo>
                <a:cubicBezTo>
                  <a:pt x="132629" y="152605"/>
                  <a:pt x="133711" y="150802"/>
                  <a:pt x="134793" y="150082"/>
                </a:cubicBezTo>
                <a:cubicBezTo>
                  <a:pt x="148143" y="143233"/>
                  <a:pt x="156080" y="130258"/>
                  <a:pt x="156080" y="115480"/>
                </a:cubicBezTo>
                <a:cubicBezTo>
                  <a:pt x="156080" y="94214"/>
                  <a:pt x="138762" y="76913"/>
                  <a:pt x="117114" y="76913"/>
                </a:cubicBezTo>
                <a:close/>
                <a:moveTo>
                  <a:pt x="117114" y="68263"/>
                </a:moveTo>
                <a:cubicBezTo>
                  <a:pt x="143092" y="68263"/>
                  <a:pt x="164739" y="89168"/>
                  <a:pt x="164739" y="115480"/>
                </a:cubicBezTo>
                <a:cubicBezTo>
                  <a:pt x="164739" y="132420"/>
                  <a:pt x="155720" y="147919"/>
                  <a:pt x="141288" y="156569"/>
                </a:cubicBezTo>
                <a:lnTo>
                  <a:pt x="141288" y="188648"/>
                </a:lnTo>
                <a:cubicBezTo>
                  <a:pt x="141288" y="189729"/>
                  <a:pt x="140927" y="190811"/>
                  <a:pt x="139845" y="191532"/>
                </a:cubicBezTo>
                <a:lnTo>
                  <a:pt x="129021" y="202345"/>
                </a:lnTo>
                <a:lnTo>
                  <a:pt x="132268" y="205949"/>
                </a:lnTo>
                <a:lnTo>
                  <a:pt x="137680" y="211355"/>
                </a:lnTo>
                <a:cubicBezTo>
                  <a:pt x="139123" y="212797"/>
                  <a:pt x="139123" y="215681"/>
                  <a:pt x="137680" y="217483"/>
                </a:cubicBezTo>
                <a:lnTo>
                  <a:pt x="129021" y="225773"/>
                </a:lnTo>
                <a:lnTo>
                  <a:pt x="132268" y="229377"/>
                </a:lnTo>
                <a:lnTo>
                  <a:pt x="137680" y="234423"/>
                </a:lnTo>
                <a:cubicBezTo>
                  <a:pt x="138401" y="235504"/>
                  <a:pt x="138762" y="236586"/>
                  <a:pt x="138762" y="237667"/>
                </a:cubicBezTo>
                <a:cubicBezTo>
                  <a:pt x="138762" y="238748"/>
                  <a:pt x="138401" y="239830"/>
                  <a:pt x="137680" y="240551"/>
                </a:cubicBezTo>
                <a:lnTo>
                  <a:pt x="128660" y="249561"/>
                </a:lnTo>
                <a:lnTo>
                  <a:pt x="137319" y="258572"/>
                </a:lnTo>
                <a:cubicBezTo>
                  <a:pt x="138041" y="259293"/>
                  <a:pt x="138401" y="260374"/>
                  <a:pt x="138401" y="261456"/>
                </a:cubicBezTo>
                <a:cubicBezTo>
                  <a:pt x="138401" y="262537"/>
                  <a:pt x="138041" y="263618"/>
                  <a:pt x="137319" y="264700"/>
                </a:cubicBezTo>
                <a:lnTo>
                  <a:pt x="119279" y="282361"/>
                </a:lnTo>
                <a:cubicBezTo>
                  <a:pt x="118558" y="283082"/>
                  <a:pt x="117475" y="283803"/>
                  <a:pt x="116393" y="283803"/>
                </a:cubicBezTo>
                <a:cubicBezTo>
                  <a:pt x="115310" y="283803"/>
                  <a:pt x="113867" y="283082"/>
                  <a:pt x="113146" y="282361"/>
                </a:cubicBezTo>
                <a:lnTo>
                  <a:pt x="94384" y="263618"/>
                </a:lnTo>
                <a:cubicBezTo>
                  <a:pt x="93663" y="262537"/>
                  <a:pt x="92941" y="261816"/>
                  <a:pt x="92941" y="260374"/>
                </a:cubicBezTo>
                <a:lnTo>
                  <a:pt x="92941" y="156569"/>
                </a:lnTo>
                <a:cubicBezTo>
                  <a:pt x="78870" y="147919"/>
                  <a:pt x="69850" y="132420"/>
                  <a:pt x="69850" y="115480"/>
                </a:cubicBezTo>
                <a:cubicBezTo>
                  <a:pt x="69850" y="89168"/>
                  <a:pt x="90776" y="68263"/>
                  <a:pt x="117114" y="68263"/>
                </a:cubicBezTo>
                <a:close/>
                <a:moveTo>
                  <a:pt x="117116" y="39688"/>
                </a:moveTo>
                <a:cubicBezTo>
                  <a:pt x="137604" y="39688"/>
                  <a:pt x="156294" y="47586"/>
                  <a:pt x="170671" y="61947"/>
                </a:cubicBezTo>
                <a:cubicBezTo>
                  <a:pt x="185049" y="76308"/>
                  <a:pt x="193316" y="95337"/>
                  <a:pt x="193316" y="115442"/>
                </a:cubicBezTo>
                <a:cubicBezTo>
                  <a:pt x="193316" y="135907"/>
                  <a:pt x="185049" y="154935"/>
                  <a:pt x="170671" y="169296"/>
                </a:cubicBezTo>
                <a:cubicBezTo>
                  <a:pt x="169953" y="170014"/>
                  <a:pt x="168874" y="170732"/>
                  <a:pt x="167796" y="170732"/>
                </a:cubicBezTo>
                <a:cubicBezTo>
                  <a:pt x="166718" y="170732"/>
                  <a:pt x="165639" y="170014"/>
                  <a:pt x="164561" y="169296"/>
                </a:cubicBezTo>
                <a:cubicBezTo>
                  <a:pt x="163123" y="167501"/>
                  <a:pt x="163123" y="164988"/>
                  <a:pt x="164561" y="163193"/>
                </a:cubicBezTo>
                <a:cubicBezTo>
                  <a:pt x="177501" y="150268"/>
                  <a:pt x="184689" y="133393"/>
                  <a:pt x="184689" y="115442"/>
                </a:cubicBezTo>
                <a:cubicBezTo>
                  <a:pt x="184689" y="97491"/>
                  <a:pt x="177501" y="80617"/>
                  <a:pt x="164561" y="67692"/>
                </a:cubicBezTo>
                <a:cubicBezTo>
                  <a:pt x="151981" y="55126"/>
                  <a:pt x="135088" y="48305"/>
                  <a:pt x="117116" y="48305"/>
                </a:cubicBezTo>
                <a:cubicBezTo>
                  <a:pt x="99144" y="48305"/>
                  <a:pt x="82250" y="55126"/>
                  <a:pt x="69311" y="67692"/>
                </a:cubicBezTo>
                <a:cubicBezTo>
                  <a:pt x="56730" y="80617"/>
                  <a:pt x="49542" y="97491"/>
                  <a:pt x="49542" y="115442"/>
                </a:cubicBezTo>
                <a:cubicBezTo>
                  <a:pt x="49542" y="133393"/>
                  <a:pt x="56730" y="150268"/>
                  <a:pt x="69311" y="163193"/>
                </a:cubicBezTo>
                <a:cubicBezTo>
                  <a:pt x="71108" y="164988"/>
                  <a:pt x="71108" y="167501"/>
                  <a:pt x="69311" y="169296"/>
                </a:cubicBezTo>
                <a:cubicBezTo>
                  <a:pt x="67873" y="171091"/>
                  <a:pt x="64997" y="171091"/>
                  <a:pt x="63200" y="169296"/>
                </a:cubicBezTo>
                <a:cubicBezTo>
                  <a:pt x="49182" y="154935"/>
                  <a:pt x="41275" y="135907"/>
                  <a:pt x="41275" y="115442"/>
                </a:cubicBezTo>
                <a:cubicBezTo>
                  <a:pt x="41275" y="95337"/>
                  <a:pt x="49182" y="76308"/>
                  <a:pt x="63200" y="61947"/>
                </a:cubicBezTo>
                <a:cubicBezTo>
                  <a:pt x="77578" y="47586"/>
                  <a:pt x="96628" y="39688"/>
                  <a:pt x="117116" y="39688"/>
                </a:cubicBezTo>
                <a:close/>
                <a:moveTo>
                  <a:pt x="116483" y="0"/>
                </a:moveTo>
                <a:cubicBezTo>
                  <a:pt x="180837" y="0"/>
                  <a:pt x="232966" y="51731"/>
                  <a:pt x="233326" y="116036"/>
                </a:cubicBezTo>
                <a:cubicBezTo>
                  <a:pt x="233685" y="118192"/>
                  <a:pt x="238359" y="132921"/>
                  <a:pt x="256694" y="154835"/>
                </a:cubicBezTo>
                <a:cubicBezTo>
                  <a:pt x="259211" y="157709"/>
                  <a:pt x="263166" y="163457"/>
                  <a:pt x="262087" y="170282"/>
                </a:cubicBezTo>
                <a:cubicBezTo>
                  <a:pt x="261368" y="173156"/>
                  <a:pt x="259930" y="177108"/>
                  <a:pt x="254178" y="180341"/>
                </a:cubicBezTo>
                <a:cubicBezTo>
                  <a:pt x="246268" y="185011"/>
                  <a:pt x="237281" y="188604"/>
                  <a:pt x="232966" y="190759"/>
                </a:cubicBezTo>
                <a:cubicBezTo>
                  <a:pt x="233685" y="198303"/>
                  <a:pt x="235483" y="217703"/>
                  <a:pt x="232966" y="230995"/>
                </a:cubicBezTo>
                <a:cubicBezTo>
                  <a:pt x="229731" y="246442"/>
                  <a:pt x="203486" y="248957"/>
                  <a:pt x="188386" y="248957"/>
                </a:cubicBezTo>
                <a:cubicBezTo>
                  <a:pt x="184432" y="248957"/>
                  <a:pt x="177961" y="250035"/>
                  <a:pt x="177961" y="258657"/>
                </a:cubicBezTo>
                <a:lnTo>
                  <a:pt x="177961" y="279134"/>
                </a:lnTo>
                <a:cubicBezTo>
                  <a:pt x="177961" y="281648"/>
                  <a:pt x="175803" y="283804"/>
                  <a:pt x="173646" y="283804"/>
                </a:cubicBezTo>
                <a:cubicBezTo>
                  <a:pt x="171130" y="283804"/>
                  <a:pt x="169332" y="281648"/>
                  <a:pt x="169332" y="279134"/>
                </a:cubicBezTo>
                <a:lnTo>
                  <a:pt x="169332" y="258657"/>
                </a:lnTo>
                <a:cubicBezTo>
                  <a:pt x="169332" y="247520"/>
                  <a:pt x="176522" y="240335"/>
                  <a:pt x="188386" y="240335"/>
                </a:cubicBezTo>
                <a:cubicBezTo>
                  <a:pt x="208879" y="240335"/>
                  <a:pt x="223259" y="235665"/>
                  <a:pt x="224338" y="229558"/>
                </a:cubicBezTo>
                <a:cubicBezTo>
                  <a:pt x="227214" y="214110"/>
                  <a:pt x="223979" y="188604"/>
                  <a:pt x="223979" y="188604"/>
                </a:cubicBezTo>
                <a:cubicBezTo>
                  <a:pt x="223619" y="186448"/>
                  <a:pt x="224698" y="184652"/>
                  <a:pt x="226495" y="183934"/>
                </a:cubicBezTo>
                <a:cubicBezTo>
                  <a:pt x="226855" y="183934"/>
                  <a:pt x="239438" y="178904"/>
                  <a:pt x="249864" y="172797"/>
                </a:cubicBezTo>
                <a:cubicBezTo>
                  <a:pt x="253099" y="171001"/>
                  <a:pt x="253459" y="169205"/>
                  <a:pt x="253459" y="168486"/>
                </a:cubicBezTo>
                <a:cubicBezTo>
                  <a:pt x="254178" y="165971"/>
                  <a:pt x="252021" y="162379"/>
                  <a:pt x="250223" y="160223"/>
                </a:cubicBezTo>
                <a:cubicBezTo>
                  <a:pt x="228652" y="134717"/>
                  <a:pt x="224698" y="117833"/>
                  <a:pt x="224698" y="117114"/>
                </a:cubicBezTo>
                <a:lnTo>
                  <a:pt x="224698" y="116396"/>
                </a:lnTo>
                <a:cubicBezTo>
                  <a:pt x="224698" y="56761"/>
                  <a:pt x="176163" y="8622"/>
                  <a:pt x="116483" y="8622"/>
                </a:cubicBezTo>
                <a:cubicBezTo>
                  <a:pt x="57163" y="8622"/>
                  <a:pt x="8628" y="56761"/>
                  <a:pt x="8628" y="116396"/>
                </a:cubicBezTo>
                <a:cubicBezTo>
                  <a:pt x="8628" y="135076"/>
                  <a:pt x="13661" y="153757"/>
                  <a:pt x="23009" y="169564"/>
                </a:cubicBezTo>
                <a:cubicBezTo>
                  <a:pt x="23009" y="169923"/>
                  <a:pt x="23009" y="169923"/>
                  <a:pt x="23009" y="169923"/>
                </a:cubicBezTo>
                <a:cubicBezTo>
                  <a:pt x="26604" y="176030"/>
                  <a:pt x="30199" y="182137"/>
                  <a:pt x="34154" y="188245"/>
                </a:cubicBezTo>
                <a:cubicBezTo>
                  <a:pt x="40985" y="199022"/>
                  <a:pt x="47096" y="209081"/>
                  <a:pt x="51051" y="217703"/>
                </a:cubicBezTo>
                <a:cubicBezTo>
                  <a:pt x="60039" y="237461"/>
                  <a:pt x="60398" y="277697"/>
                  <a:pt x="60758" y="279134"/>
                </a:cubicBezTo>
                <a:cubicBezTo>
                  <a:pt x="60758" y="281648"/>
                  <a:pt x="58601" y="283804"/>
                  <a:pt x="56444" y="283804"/>
                </a:cubicBezTo>
                <a:cubicBezTo>
                  <a:pt x="53927" y="283804"/>
                  <a:pt x="52130" y="281648"/>
                  <a:pt x="52130" y="279493"/>
                </a:cubicBezTo>
                <a:cubicBezTo>
                  <a:pt x="52130" y="279134"/>
                  <a:pt x="51410" y="239257"/>
                  <a:pt x="43142" y="221295"/>
                </a:cubicBezTo>
                <a:cubicBezTo>
                  <a:pt x="39546" y="213033"/>
                  <a:pt x="33435" y="203333"/>
                  <a:pt x="26963" y="192915"/>
                </a:cubicBezTo>
                <a:cubicBezTo>
                  <a:pt x="23009" y="186808"/>
                  <a:pt x="19054" y="180341"/>
                  <a:pt x="15818" y="174593"/>
                </a:cubicBezTo>
                <a:cubicBezTo>
                  <a:pt x="15818" y="174234"/>
                  <a:pt x="15818" y="174234"/>
                  <a:pt x="15459" y="174234"/>
                </a:cubicBezTo>
                <a:cubicBezTo>
                  <a:pt x="5752" y="156990"/>
                  <a:pt x="0" y="136873"/>
                  <a:pt x="0" y="116396"/>
                </a:cubicBezTo>
                <a:cubicBezTo>
                  <a:pt x="0" y="52090"/>
                  <a:pt x="52489" y="0"/>
                  <a:pt x="116483" y="0"/>
                </a:cubicBezTo>
                <a:close/>
              </a:path>
            </a:pathLst>
          </a:custGeom>
          <a:solidFill>
            <a:srgbClr val="FFFFFF"/>
          </a:solidFill>
          <a:ln>
            <a:noFill/>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494949"/>
              </a:solidFill>
              <a:effectLst/>
              <a:uLnTx/>
              <a:uFillTx/>
              <a:latin typeface="Montserrat SemiBold" pitchFamily="2" charset="77"/>
            </a:endParaRPr>
          </a:p>
        </p:txBody>
      </p:sp>
      <p:sp>
        <p:nvSpPr>
          <p:cNvPr id="110" name="Oval 8">
            <a:extLst>
              <a:ext uri="{FF2B5EF4-FFF2-40B4-BE49-F238E27FC236}">
                <a16:creationId xmlns:a16="http://schemas.microsoft.com/office/drawing/2014/main" id="{B1B0158F-FE10-4942-A104-C52B59E2CE2B}"/>
              </a:ext>
            </a:extLst>
          </p:cNvPr>
          <p:cNvSpPr>
            <a:spLocks noChangeArrowheads="1"/>
          </p:cNvSpPr>
          <p:nvPr/>
        </p:nvSpPr>
        <p:spPr bwMode="auto">
          <a:xfrm>
            <a:off x="2569079" y="5323035"/>
            <a:ext cx="980820" cy="963361"/>
          </a:xfrm>
          <a:prstGeom prst="ellipse">
            <a:avLst/>
          </a:prstGeom>
          <a:solidFill>
            <a:srgbClr val="2576B7"/>
          </a:solidFill>
          <a:ln>
            <a:noFill/>
          </a:ln>
          <a:effectLst>
            <a:outerShdw blurRad="50800" dist="38100" dir="2700000" algn="tl" rotWithShape="0">
              <a:prstClr val="black">
                <a:alpha val="40000"/>
              </a:prstClr>
            </a:outerShdw>
          </a:effectLst>
        </p:spPr>
        <p:txBody>
          <a:bodyPr vert="horz" wrap="square" lIns="91416" tIns="45708" rIns="91416" bIns="45708"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3599" b="1" i="0" u="none" strike="noStrike" kern="0" cap="none" spc="0" normalizeH="0" baseline="0" noProof="0" dirty="0">
              <a:ln>
                <a:noFill/>
              </a:ln>
              <a:solidFill>
                <a:srgbClr val="494949"/>
              </a:solidFill>
              <a:effectLst/>
              <a:uLnTx/>
              <a:uFillTx/>
              <a:latin typeface="Montserrat SemiBold" pitchFamily="2" charset="77"/>
            </a:endParaRPr>
          </a:p>
        </p:txBody>
      </p:sp>
      <p:sp>
        <p:nvSpPr>
          <p:cNvPr id="111" name="Striped Right Arrow 22">
            <a:extLst>
              <a:ext uri="{FF2B5EF4-FFF2-40B4-BE49-F238E27FC236}">
                <a16:creationId xmlns:a16="http://schemas.microsoft.com/office/drawing/2014/main" id="{98060E9B-3FC6-4559-9162-FB130FA86505}"/>
              </a:ext>
            </a:extLst>
          </p:cNvPr>
          <p:cNvSpPr/>
          <p:nvPr/>
        </p:nvSpPr>
        <p:spPr>
          <a:xfrm rot="5400000">
            <a:off x="3603243" y="4636908"/>
            <a:ext cx="759426" cy="441960"/>
          </a:xfrm>
          <a:prstGeom prst="stripedRightArrow">
            <a:avLst>
              <a:gd name="adj1" fmla="val 61244"/>
              <a:gd name="adj2"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Montserrat SemiBold" pitchFamily="2" charset="77"/>
              <a:ea typeface="+mn-ea"/>
              <a:cs typeface="+mn-cs"/>
            </a:endParaRPr>
          </a:p>
        </p:txBody>
      </p:sp>
      <p:sp>
        <p:nvSpPr>
          <p:cNvPr id="115" name="TextBox 114">
            <a:extLst>
              <a:ext uri="{FF2B5EF4-FFF2-40B4-BE49-F238E27FC236}">
                <a16:creationId xmlns:a16="http://schemas.microsoft.com/office/drawing/2014/main" id="{7F106EF2-087C-4208-8C34-BE3E0263D46A}"/>
              </a:ext>
            </a:extLst>
          </p:cNvPr>
          <p:cNvSpPr txBox="1"/>
          <p:nvPr/>
        </p:nvSpPr>
        <p:spPr>
          <a:xfrm>
            <a:off x="2617063" y="5653134"/>
            <a:ext cx="3605674" cy="338554"/>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Montserrat SemiBold" pitchFamily="2" charset="77"/>
                <a:ea typeface="League Spartan" charset="0"/>
                <a:cs typeface="Poppins" pitchFamily="2" charset="77"/>
              </a:rPr>
              <a:t>Viable Projects</a:t>
            </a:r>
            <a:endPar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endParaRPr>
          </a:p>
        </p:txBody>
      </p:sp>
      <p:sp>
        <p:nvSpPr>
          <p:cNvPr id="116" name="Freeform 935">
            <a:extLst>
              <a:ext uri="{FF2B5EF4-FFF2-40B4-BE49-F238E27FC236}">
                <a16:creationId xmlns:a16="http://schemas.microsoft.com/office/drawing/2014/main" id="{6E8C3578-4501-4E63-946C-4ACB213BB506}"/>
              </a:ext>
            </a:extLst>
          </p:cNvPr>
          <p:cNvSpPr>
            <a:spLocks noChangeAspect="1" noChangeArrowheads="1"/>
          </p:cNvSpPr>
          <p:nvPr/>
        </p:nvSpPr>
        <p:spPr bwMode="auto">
          <a:xfrm>
            <a:off x="2813044" y="5599650"/>
            <a:ext cx="459265" cy="459264"/>
          </a:xfrm>
          <a:custGeom>
            <a:avLst/>
            <a:gdLst>
              <a:gd name="T0" fmla="*/ 146954 w 283804"/>
              <a:gd name="T1" fmla="*/ 221695 h 283804"/>
              <a:gd name="T2" fmla="*/ 259246 w 283804"/>
              <a:gd name="T3" fmla="*/ 146954 h 283804"/>
              <a:gd name="T4" fmla="*/ 25997 w 283804"/>
              <a:gd name="T5" fmla="*/ 146954 h 283804"/>
              <a:gd name="T6" fmla="*/ 138288 w 283804"/>
              <a:gd name="T7" fmla="*/ 221695 h 283804"/>
              <a:gd name="T8" fmla="*/ 25997 w 283804"/>
              <a:gd name="T9" fmla="*/ 146954 h 283804"/>
              <a:gd name="T10" fmla="*/ 117150 w 283804"/>
              <a:gd name="T11" fmla="*/ 143576 h 283804"/>
              <a:gd name="T12" fmla="*/ 166183 w 283804"/>
              <a:gd name="T13" fmla="*/ 143576 h 283804"/>
              <a:gd name="T14" fmla="*/ 164741 w 283804"/>
              <a:gd name="T15" fmla="*/ 139611 h 283804"/>
              <a:gd name="T16" fmla="*/ 145993 w 283804"/>
              <a:gd name="T17" fmla="*/ 119781 h 283804"/>
              <a:gd name="T18" fmla="*/ 164741 w 283804"/>
              <a:gd name="T19" fmla="*/ 110768 h 283804"/>
              <a:gd name="T20" fmla="*/ 164741 w 283804"/>
              <a:gd name="T21" fmla="*/ 130957 h 283804"/>
              <a:gd name="T22" fmla="*/ 164741 w 283804"/>
              <a:gd name="T23" fmla="*/ 110768 h 283804"/>
              <a:gd name="T24" fmla="*/ 183128 w 283804"/>
              <a:gd name="T25" fmla="*/ 120862 h 283804"/>
              <a:gd name="T26" fmla="*/ 174836 w 283804"/>
              <a:gd name="T27" fmla="*/ 143576 h 283804"/>
              <a:gd name="T28" fmla="*/ 108498 w 283804"/>
              <a:gd name="T29" fmla="*/ 143576 h 283804"/>
              <a:gd name="T30" fmla="*/ 148517 w 283804"/>
              <a:gd name="T31" fmla="*/ 111489 h 283804"/>
              <a:gd name="T32" fmla="*/ 142622 w 283804"/>
              <a:gd name="T33" fmla="*/ 71853 h 283804"/>
              <a:gd name="T34" fmla="*/ 142622 w 283804"/>
              <a:gd name="T35" fmla="*/ 213029 h 283804"/>
              <a:gd name="T36" fmla="*/ 142622 w 283804"/>
              <a:gd name="T37" fmla="*/ 71853 h 283804"/>
              <a:gd name="T38" fmla="*/ 146954 w 283804"/>
              <a:gd name="T39" fmla="*/ 63547 h 283804"/>
              <a:gd name="T40" fmla="*/ 259246 w 283804"/>
              <a:gd name="T41" fmla="*/ 138288 h 283804"/>
              <a:gd name="T42" fmla="*/ 138288 w 283804"/>
              <a:gd name="T43" fmla="*/ 25998 h 283804"/>
              <a:gd name="T44" fmla="*/ 63547 w 283804"/>
              <a:gd name="T45" fmla="*/ 138288 h 283804"/>
              <a:gd name="T46" fmla="*/ 138288 w 283804"/>
              <a:gd name="T47" fmla="*/ 25998 h 283804"/>
              <a:gd name="T48" fmla="*/ 146954 w 283804"/>
              <a:gd name="T49" fmla="*/ 3972 h 283804"/>
              <a:gd name="T50" fmla="*/ 267911 w 283804"/>
              <a:gd name="T51" fmla="*/ 138288 h 283804"/>
              <a:gd name="T52" fmla="*/ 285242 w 283804"/>
              <a:gd name="T53" fmla="*/ 142260 h 283804"/>
              <a:gd name="T54" fmla="*/ 267911 w 283804"/>
              <a:gd name="T55" fmla="*/ 146954 h 283804"/>
              <a:gd name="T56" fmla="*/ 146954 w 283804"/>
              <a:gd name="T57" fmla="*/ 280549 h 283804"/>
              <a:gd name="T58" fmla="*/ 138288 w 283804"/>
              <a:gd name="T59" fmla="*/ 280549 h 283804"/>
              <a:gd name="T60" fmla="*/ 17332 w 283804"/>
              <a:gd name="T61" fmla="*/ 146954 h 283804"/>
              <a:gd name="T62" fmla="*/ 0 w 283804"/>
              <a:gd name="T63" fmla="*/ 142260 h 283804"/>
              <a:gd name="T64" fmla="*/ 17332 w 283804"/>
              <a:gd name="T65" fmla="*/ 138288 h 283804"/>
              <a:gd name="T66" fmla="*/ 138288 w 283804"/>
              <a:gd name="T67" fmla="*/ 3972 h 2838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3804" h="283804">
                <a:moveTo>
                  <a:pt x="220577" y="146213"/>
                </a:moveTo>
                <a:cubicBezTo>
                  <a:pt x="218421" y="186089"/>
                  <a:pt x="186449" y="218062"/>
                  <a:pt x="146213" y="220577"/>
                </a:cubicBezTo>
                <a:lnTo>
                  <a:pt x="146213" y="257579"/>
                </a:lnTo>
                <a:cubicBezTo>
                  <a:pt x="206926" y="255423"/>
                  <a:pt x="255424" y="206566"/>
                  <a:pt x="257938" y="146213"/>
                </a:cubicBezTo>
                <a:lnTo>
                  <a:pt x="220577" y="146213"/>
                </a:lnTo>
                <a:close/>
                <a:moveTo>
                  <a:pt x="25865" y="146213"/>
                </a:moveTo>
                <a:cubicBezTo>
                  <a:pt x="28380" y="206566"/>
                  <a:pt x="76878" y="255423"/>
                  <a:pt x="137591" y="257579"/>
                </a:cubicBezTo>
                <a:lnTo>
                  <a:pt x="137591" y="220577"/>
                </a:lnTo>
                <a:cubicBezTo>
                  <a:pt x="97355" y="218062"/>
                  <a:pt x="65382" y="186089"/>
                  <a:pt x="63227" y="146213"/>
                </a:cubicBezTo>
                <a:lnTo>
                  <a:pt x="25865" y="146213"/>
                </a:lnTo>
                <a:close/>
                <a:moveTo>
                  <a:pt x="140952" y="118818"/>
                </a:moveTo>
                <a:cubicBezTo>
                  <a:pt x="127680" y="118818"/>
                  <a:pt x="116559" y="129580"/>
                  <a:pt x="116559" y="142852"/>
                </a:cubicBezTo>
                <a:cubicBezTo>
                  <a:pt x="116559" y="156484"/>
                  <a:pt x="127680" y="167604"/>
                  <a:pt x="140952" y="167604"/>
                </a:cubicBezTo>
                <a:cubicBezTo>
                  <a:pt x="154225" y="167604"/>
                  <a:pt x="165345" y="156484"/>
                  <a:pt x="165345" y="142852"/>
                </a:cubicBezTo>
                <a:cubicBezTo>
                  <a:pt x="165345" y="141418"/>
                  <a:pt x="164986" y="139983"/>
                  <a:pt x="164627" y="138548"/>
                </a:cubicBezTo>
                <a:cubicBezTo>
                  <a:pt x="164269" y="138548"/>
                  <a:pt x="164269" y="138907"/>
                  <a:pt x="163910" y="138907"/>
                </a:cubicBezTo>
                <a:cubicBezTo>
                  <a:pt x="153507" y="138907"/>
                  <a:pt x="145257" y="130297"/>
                  <a:pt x="145257" y="120253"/>
                </a:cubicBezTo>
                <a:cubicBezTo>
                  <a:pt x="145257" y="119895"/>
                  <a:pt x="145257" y="119536"/>
                  <a:pt x="145257" y="119177"/>
                </a:cubicBezTo>
                <a:cubicBezTo>
                  <a:pt x="143822" y="119177"/>
                  <a:pt x="142387" y="118818"/>
                  <a:pt x="140952" y="118818"/>
                </a:cubicBezTo>
                <a:close/>
                <a:moveTo>
                  <a:pt x="163910" y="110209"/>
                </a:moveTo>
                <a:cubicBezTo>
                  <a:pt x="158171" y="110209"/>
                  <a:pt x="153866" y="114514"/>
                  <a:pt x="153866" y="120253"/>
                </a:cubicBezTo>
                <a:cubicBezTo>
                  <a:pt x="153866" y="125634"/>
                  <a:pt x="158171" y="130297"/>
                  <a:pt x="163910" y="130297"/>
                </a:cubicBezTo>
                <a:cubicBezTo>
                  <a:pt x="169291" y="130297"/>
                  <a:pt x="173954" y="125634"/>
                  <a:pt x="173954" y="120253"/>
                </a:cubicBezTo>
                <a:cubicBezTo>
                  <a:pt x="173954" y="114514"/>
                  <a:pt x="169291" y="110209"/>
                  <a:pt x="163910" y="110209"/>
                </a:cubicBezTo>
                <a:close/>
                <a:moveTo>
                  <a:pt x="163910" y="101600"/>
                </a:moveTo>
                <a:cubicBezTo>
                  <a:pt x="173954" y="101600"/>
                  <a:pt x="182205" y="109850"/>
                  <a:pt x="182205" y="120253"/>
                </a:cubicBezTo>
                <a:cubicBezTo>
                  <a:pt x="182205" y="127069"/>
                  <a:pt x="178617" y="132808"/>
                  <a:pt x="173237" y="136396"/>
                </a:cubicBezTo>
                <a:cubicBezTo>
                  <a:pt x="173595" y="138548"/>
                  <a:pt x="173954" y="140700"/>
                  <a:pt x="173954" y="142852"/>
                </a:cubicBezTo>
                <a:cubicBezTo>
                  <a:pt x="173954" y="161147"/>
                  <a:pt x="159247" y="175854"/>
                  <a:pt x="140952" y="175854"/>
                </a:cubicBezTo>
                <a:cubicBezTo>
                  <a:pt x="122658" y="175854"/>
                  <a:pt x="107950" y="161147"/>
                  <a:pt x="107950" y="142852"/>
                </a:cubicBezTo>
                <a:cubicBezTo>
                  <a:pt x="107950" y="124917"/>
                  <a:pt x="122658" y="110209"/>
                  <a:pt x="140952" y="110209"/>
                </a:cubicBezTo>
                <a:cubicBezTo>
                  <a:pt x="143463" y="110209"/>
                  <a:pt x="145257" y="110568"/>
                  <a:pt x="147768" y="110927"/>
                </a:cubicBezTo>
                <a:cubicBezTo>
                  <a:pt x="150996" y="105187"/>
                  <a:pt x="156736" y="101600"/>
                  <a:pt x="163910" y="101600"/>
                </a:cubicBezTo>
                <a:close/>
                <a:moveTo>
                  <a:pt x="141902" y="71490"/>
                </a:moveTo>
                <a:cubicBezTo>
                  <a:pt x="103103" y="71490"/>
                  <a:pt x="71849" y="103103"/>
                  <a:pt x="71849" y="141543"/>
                </a:cubicBezTo>
                <a:cubicBezTo>
                  <a:pt x="71849" y="180700"/>
                  <a:pt x="103103" y="211955"/>
                  <a:pt x="141902" y="211955"/>
                </a:cubicBezTo>
                <a:cubicBezTo>
                  <a:pt x="180701" y="211955"/>
                  <a:pt x="211955" y="180700"/>
                  <a:pt x="211955" y="141543"/>
                </a:cubicBezTo>
                <a:cubicBezTo>
                  <a:pt x="211955" y="103103"/>
                  <a:pt x="180701" y="71490"/>
                  <a:pt x="141902" y="71490"/>
                </a:cubicBezTo>
                <a:close/>
                <a:moveTo>
                  <a:pt x="146213" y="25866"/>
                </a:moveTo>
                <a:lnTo>
                  <a:pt x="146213" y="63227"/>
                </a:lnTo>
                <a:cubicBezTo>
                  <a:pt x="186449" y="65383"/>
                  <a:pt x="218421" y="97355"/>
                  <a:pt x="220577" y="137591"/>
                </a:cubicBezTo>
                <a:lnTo>
                  <a:pt x="257938" y="137591"/>
                </a:lnTo>
                <a:cubicBezTo>
                  <a:pt x="255424" y="76878"/>
                  <a:pt x="206926" y="28021"/>
                  <a:pt x="146213" y="25866"/>
                </a:cubicBezTo>
                <a:close/>
                <a:moveTo>
                  <a:pt x="137591" y="25866"/>
                </a:moveTo>
                <a:cubicBezTo>
                  <a:pt x="76878" y="28021"/>
                  <a:pt x="28380" y="76878"/>
                  <a:pt x="25865" y="137591"/>
                </a:cubicBezTo>
                <a:lnTo>
                  <a:pt x="63227" y="137591"/>
                </a:lnTo>
                <a:cubicBezTo>
                  <a:pt x="65382" y="97355"/>
                  <a:pt x="97355" y="65383"/>
                  <a:pt x="137591" y="63227"/>
                </a:cubicBezTo>
                <a:lnTo>
                  <a:pt x="137591" y="25866"/>
                </a:lnTo>
                <a:close/>
                <a:moveTo>
                  <a:pt x="141902" y="0"/>
                </a:moveTo>
                <a:cubicBezTo>
                  <a:pt x="144417" y="0"/>
                  <a:pt x="146213" y="1796"/>
                  <a:pt x="146213" y="3952"/>
                </a:cubicBezTo>
                <a:lnTo>
                  <a:pt x="146213" y="17244"/>
                </a:lnTo>
                <a:cubicBezTo>
                  <a:pt x="211596" y="19399"/>
                  <a:pt x="264045" y="72208"/>
                  <a:pt x="266560" y="137591"/>
                </a:cubicBezTo>
                <a:lnTo>
                  <a:pt x="279493" y="137591"/>
                </a:lnTo>
                <a:cubicBezTo>
                  <a:pt x="281649" y="137591"/>
                  <a:pt x="283804" y="139387"/>
                  <a:pt x="283804" y="141543"/>
                </a:cubicBezTo>
                <a:cubicBezTo>
                  <a:pt x="283804" y="144057"/>
                  <a:pt x="281649" y="146213"/>
                  <a:pt x="279493" y="146213"/>
                </a:cubicBezTo>
                <a:lnTo>
                  <a:pt x="266560" y="146213"/>
                </a:lnTo>
                <a:cubicBezTo>
                  <a:pt x="264045" y="211236"/>
                  <a:pt x="211596" y="264045"/>
                  <a:pt x="146213" y="266560"/>
                </a:cubicBezTo>
                <a:lnTo>
                  <a:pt x="146213" y="279134"/>
                </a:lnTo>
                <a:cubicBezTo>
                  <a:pt x="146213" y="281648"/>
                  <a:pt x="144417" y="283804"/>
                  <a:pt x="141902" y="283804"/>
                </a:cubicBezTo>
                <a:cubicBezTo>
                  <a:pt x="139387" y="283804"/>
                  <a:pt x="137591" y="281648"/>
                  <a:pt x="137591" y="279134"/>
                </a:cubicBezTo>
                <a:lnTo>
                  <a:pt x="137591" y="266560"/>
                </a:lnTo>
                <a:cubicBezTo>
                  <a:pt x="72208" y="264045"/>
                  <a:pt x="19399" y="211236"/>
                  <a:pt x="17244" y="146213"/>
                </a:cubicBezTo>
                <a:lnTo>
                  <a:pt x="4311" y="146213"/>
                </a:lnTo>
                <a:cubicBezTo>
                  <a:pt x="1796" y="146213"/>
                  <a:pt x="0" y="144057"/>
                  <a:pt x="0" y="141543"/>
                </a:cubicBezTo>
                <a:cubicBezTo>
                  <a:pt x="0" y="139387"/>
                  <a:pt x="1796" y="137591"/>
                  <a:pt x="4311" y="137591"/>
                </a:cubicBezTo>
                <a:lnTo>
                  <a:pt x="17244" y="137591"/>
                </a:lnTo>
                <a:cubicBezTo>
                  <a:pt x="19399" y="72208"/>
                  <a:pt x="72208" y="19399"/>
                  <a:pt x="137591" y="17244"/>
                </a:cubicBezTo>
                <a:lnTo>
                  <a:pt x="137591" y="3952"/>
                </a:lnTo>
                <a:cubicBezTo>
                  <a:pt x="137591" y="1796"/>
                  <a:pt x="139387" y="0"/>
                  <a:pt x="141902" y="0"/>
                </a:cubicBezTo>
                <a:close/>
              </a:path>
            </a:pathLst>
          </a:custGeom>
          <a:solidFill>
            <a:schemeClr val="bg1"/>
          </a:solidFill>
          <a:ln>
            <a:noFill/>
          </a:ln>
          <a:effectLst>
            <a:outerShdw blurRad="50800" dist="38100" dir="2700000" algn="tl" rotWithShape="0">
              <a:prstClr val="black">
                <a:alpha val="40000"/>
              </a:prstClr>
            </a:outerShdw>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494949"/>
              </a:solidFill>
              <a:effectLst/>
              <a:uLnTx/>
              <a:uFillTx/>
              <a:latin typeface="Montserrat SemiBold" pitchFamily="2" charset="77"/>
              <a:ea typeface="+mn-ea"/>
              <a:cs typeface="+mn-cs"/>
            </a:endParaRPr>
          </a:p>
        </p:txBody>
      </p:sp>
      <p:sp>
        <p:nvSpPr>
          <p:cNvPr id="118" name="TextBox 117">
            <a:extLst>
              <a:ext uri="{FF2B5EF4-FFF2-40B4-BE49-F238E27FC236}">
                <a16:creationId xmlns:a16="http://schemas.microsoft.com/office/drawing/2014/main" id="{8EB485D0-1D93-4DE7-8674-80A1912CB09E}"/>
              </a:ext>
            </a:extLst>
          </p:cNvPr>
          <p:cNvSpPr txBox="1"/>
          <p:nvPr/>
        </p:nvSpPr>
        <p:spPr>
          <a:xfrm>
            <a:off x="8134599" y="2242052"/>
            <a:ext cx="3687515" cy="2554545"/>
          </a:xfrm>
          <a:prstGeom prst="rect">
            <a:avLst/>
          </a:prstGeom>
          <a:noFill/>
        </p:spPr>
        <p:txBody>
          <a:bodyPr wrap="square">
            <a:spAutoFit/>
          </a:bodyPr>
          <a:lstStyle/>
          <a:p>
            <a:pPr lvl="0">
              <a:lnSpc>
                <a:spcPct val="100000"/>
              </a:lnSpc>
            </a:pPr>
            <a:r>
              <a:rPr lang="en-US" sz="1600" dirty="0">
                <a:solidFill>
                  <a:schemeClr val="bg1"/>
                </a:solidFill>
                <a:latin typeface="Montserrat" pitchFamily="2" charset="77"/>
              </a:rPr>
              <a:t>Don’t implement an automation solution just because it’s the popular trend of the year. Consider your business goals when examining possible automation modules. Are you able to put the work in to benefit from its implementation? Will it create business value down the line?</a:t>
            </a:r>
          </a:p>
        </p:txBody>
      </p:sp>
    </p:spTree>
    <p:extLst>
      <p:ext uri="{BB962C8B-B14F-4D97-AF65-F5344CB8AC3E}">
        <p14:creationId xmlns:p14="http://schemas.microsoft.com/office/powerpoint/2010/main" val="2314438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1625983821"/>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Business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Develop scalability to absorb spikes in operations and service demands.</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Free up time to let techs and engineers to solve higher-level problems.</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Optimize your workflows end to end.</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Understand how your automation modules work together to provide value.</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Gain improved insight into metrics.</a:t>
                      </a: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Save costs by automating repetitive tasks.</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Leverage integrated metrics to identify new processes to automate.</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Gain full insight and visibility into optimized workflows.</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Increase the quality of customer service.</a:t>
                      </a:r>
                    </a:p>
                    <a:p>
                      <a:pPr marL="285750" indent="-285750" algn="l" defTabSz="914400" rtl="0" eaLnBrk="1" latinLnBrk="0" hangingPunct="1">
                        <a:lnSpc>
                          <a:spcPct val="110000"/>
                        </a:lnSpc>
                        <a:spcBef>
                          <a:spcPts val="1000"/>
                        </a:spcBef>
                        <a:buFont typeface="Arial" panose="020B0604020202020204" pitchFamily="34" charset="0"/>
                        <a:buChar char="•"/>
                      </a:pPr>
                      <a:r>
                        <a:rPr lang="en-US" sz="1600" b="0" i="0" kern="1200" dirty="0">
                          <a:solidFill>
                            <a:srgbClr val="000000"/>
                          </a:solidFill>
                          <a:latin typeface="Roboto Condensed Light" panose="02000000000000000000" pitchFamily="2" charset="0"/>
                          <a:ea typeface="+mn-ea"/>
                          <a:cs typeface="+mn-cs"/>
                        </a:rPr>
                        <a:t>Decrease the response time for customer service.</a:t>
                      </a:r>
                    </a:p>
                    <a:p>
                      <a:pPr marL="0" indent="0" algn="l" defTabSz="914400" rtl="0" eaLnBrk="1" latinLnBrk="0" hangingPunct="1">
                        <a:lnSpc>
                          <a:spcPct val="110000"/>
                        </a:lnSpc>
                        <a:spcBef>
                          <a:spcPts val="1000"/>
                        </a:spcBef>
                        <a:buFont typeface="Arial" panose="020B0604020202020204" pitchFamily="34" charset="0"/>
                        <a:buNone/>
                      </a:pPr>
                      <a:endParaRPr lang="en-US" sz="1600" b="0" i="0" kern="1200" dirty="0">
                        <a:solidFill>
                          <a:srgbClr val="000000"/>
                        </a:solidFill>
                        <a:latin typeface="Roboto Condensed Light" panose="02000000000000000000" pitchFamily="2" charset="0"/>
                        <a:ea typeface="+mn-ea"/>
                        <a:cs typeface="+mn-cs"/>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0443804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tCovers-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1900</Words>
  <Application>Microsoft Office PowerPoint</Application>
  <PresentationFormat>Custom</PresentationFormat>
  <Paragraphs>158</Paragraphs>
  <Slides>15</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Exo Light</vt:lpstr>
      <vt:lpstr>Montserrat</vt:lpstr>
      <vt:lpstr>Montserrat Light</vt:lpstr>
      <vt:lpstr>Montserrat Medium</vt:lpstr>
      <vt:lpstr>Roboto</vt:lpstr>
      <vt:lpstr>Montserrat SemiBold</vt:lpstr>
      <vt:lpstr>Roboto Condensed Light</vt:lpstr>
      <vt:lpstr>Calibri</vt:lpstr>
      <vt:lpstr>Arial</vt:lpstr>
      <vt:lpstr>Exo</vt:lpstr>
      <vt:lpstr>FrontCovers-Light</vt:lpstr>
      <vt:lpstr>BackCovers&amp;Dividers-Dark</vt:lpstr>
      <vt:lpstr>BackCovers&amp;Dividers-Light</vt:lpstr>
      <vt:lpstr>Slide-Generic</vt:lpstr>
      <vt:lpstr>PowerPoint Presentation</vt:lpstr>
      <vt:lpstr>Analyst perspective</vt:lpstr>
      <vt:lpstr>Executive summary</vt:lpstr>
      <vt:lpstr>Automationresources</vt:lpstr>
      <vt:lpstr>Info-Tech’s methodology for accelerating your automation processes</vt:lpstr>
      <vt:lpstr>Insight summary</vt:lpstr>
      <vt:lpstr>Blueprint deliverables</vt:lpstr>
      <vt:lpstr>Keep your business goals in mind to plan your automation possibilities </vt:lpstr>
      <vt:lpstr>Blueprint benefits </vt:lpstr>
      <vt:lpstr>What lies beyond RPA, chatbots, and AIOps?</vt:lpstr>
      <vt:lpstr>Understand workflow automation, RPA, and BPM</vt:lpstr>
      <vt:lpstr>Take your first steps to building your automation suite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2021-03-05T20:43:48Z</dcterms:created>
  <dcterms:modified xsi:type="dcterms:W3CDTF">2021-03-05T20:44:16Z</dcterms:modified>
</cp:coreProperties>
</file>