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71" r:id="rId2"/>
    <p:sldMasterId id="2147483788" r:id="rId3"/>
    <p:sldMasterId id="2147483667" r:id="rId4"/>
  </p:sldMasterIdLst>
  <p:notesMasterIdLst>
    <p:notesMasterId r:id="rId16"/>
  </p:notesMasterIdLst>
  <p:handoutMasterIdLst>
    <p:handoutMasterId r:id="rId17"/>
  </p:handoutMasterIdLst>
  <p:sldIdLst>
    <p:sldId id="550" r:id="rId5"/>
    <p:sldId id="532" r:id="rId6"/>
    <p:sldId id="537" r:id="rId7"/>
    <p:sldId id="585" r:id="rId8"/>
    <p:sldId id="539" r:id="rId9"/>
    <p:sldId id="572" r:id="rId10"/>
    <p:sldId id="541" r:id="rId11"/>
    <p:sldId id="584" r:id="rId12"/>
    <p:sldId id="542" r:id="rId13"/>
    <p:sldId id="356" r:id="rId14"/>
    <p:sldId id="543" r:id="rId15"/>
  </p:sldIdLst>
  <p:sldSz cx="12193588" cy="6858000"/>
  <p:notesSz cx="11309350" cy="20104100"/>
  <p:embeddedFontLst>
    <p:embeddedFont>
      <p:font typeface="Exo" panose="02000303000000000000" pitchFamily="2" charset="0"/>
      <p:regular r:id="rId18"/>
      <p:bold r:id="rId19"/>
      <p:italic r:id="rId20"/>
      <p:boldItalic r:id="rId21"/>
    </p:embeddedFont>
    <p:embeddedFont>
      <p:font typeface="Exo Light" panose="02000303000000000000" pitchFamily="2" charset="0"/>
      <p:regular r:id="rId22"/>
    </p:embeddedFont>
    <p:embeddedFont>
      <p:font typeface="Montserrat" panose="00000500000000000000" pitchFamily="2" charset="0"/>
      <p:regular r:id="rId23"/>
      <p:bold r:id="rId24"/>
      <p:italic r:id="rId25"/>
      <p:boldItalic r:id="rId26"/>
    </p:embeddedFont>
    <p:embeddedFont>
      <p:font typeface="Montserrat Light" panose="00000400000000000000" pitchFamily="2" charset="0"/>
      <p:regular r:id="rId27"/>
      <p:italic r:id="rId28"/>
    </p:embeddedFont>
    <p:embeddedFont>
      <p:font typeface="Montserrat SemiBold" panose="00000700000000000000" pitchFamily="2" charset="0"/>
      <p:bold r:id="rId29"/>
      <p:boldItalic r:id="rId30"/>
    </p:embeddedFont>
    <p:embeddedFont>
      <p:font typeface="Roboto Condensed Light" panose="02000000000000000000" pitchFamily="2" charset="0"/>
      <p:regular r:id="rId31"/>
      <p:italic r:id="rId32"/>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7385AE86-18AD-4EB0-B145-669753AD03E9}">
          <p14:sldIdLst>
            <p14:sldId id="550"/>
            <p14:sldId id="532"/>
            <p14:sldId id="537"/>
            <p14:sldId id="585"/>
            <p14:sldId id="539"/>
            <p14:sldId id="572"/>
            <p14:sldId id="541"/>
            <p14:sldId id="584"/>
            <p14:sldId id="542"/>
            <p14:sldId id="356"/>
            <p14:sldId id="543"/>
          </p14:sldIdLst>
        </p14:section>
      </p14:sectionLst>
    </p:ex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3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DF3"/>
    <a:srgbClr val="C0DBF2"/>
    <a:srgbClr val="606060"/>
    <a:srgbClr val="7F7F7F"/>
    <a:srgbClr val="8D8D8D"/>
    <a:srgbClr val="2576B7"/>
    <a:srgbClr val="1E5E92"/>
    <a:srgbClr val="289D48"/>
    <a:srgbClr val="EFC351"/>
    <a:srgbClr val="5E3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E06CC-BCCF-4810-8105-C81D1E0667D9}" v="12" dt="2021-02-16T14:23:08.0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29" autoAdjust="0"/>
    <p:restoredTop sz="96357" autoAdjust="0"/>
  </p:normalViewPr>
  <p:slideViewPr>
    <p:cSldViewPr snapToGrid="0">
      <p:cViewPr varScale="1">
        <p:scale>
          <a:sx n="110" d="100"/>
          <a:sy n="110" d="100"/>
        </p:scale>
        <p:origin x="1296" y="108"/>
      </p:cViewPr>
      <p:guideLst>
        <p:guide orient="horz" pos="3792"/>
        <p:guide pos="3817"/>
      </p:guideLst>
    </p:cSldViewPr>
  </p:slideViewPr>
  <p:notesTextViewPr>
    <p:cViewPr>
      <p:scale>
        <a:sx n="1" d="1"/>
        <a:sy n="1" d="1"/>
      </p:scale>
      <p:origin x="0" y="0"/>
    </p:cViewPr>
  </p:notesTextViewPr>
  <p:sorterViewPr>
    <p:cViewPr>
      <p:scale>
        <a:sx n="100" d="100"/>
        <a:sy n="100" d="100"/>
      </p:scale>
      <p:origin x="0" y="-23766"/>
    </p:cViewPr>
  </p:sorterViewPr>
  <p:notesViewPr>
    <p:cSldViewPr snapToGrid="0">
      <p:cViewPr>
        <p:scale>
          <a:sx n="1" d="2"/>
          <a:sy n="1" d="2"/>
        </p:scale>
        <p:origin x="3096" y="-7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D1707-F4B7-45DD-A39B-50711B5FCE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CA"/>
        </a:p>
      </dgm:t>
    </dgm:pt>
    <dgm:pt modelId="{E85F34EA-AB51-4C5D-80EC-13A990995AE2}">
      <dgm:prSet phldrT="[Text]"/>
      <dgm:spPr/>
      <dgm:t>
        <a:bodyPr/>
        <a:lstStyle/>
        <a:p>
          <a:r>
            <a:rPr lang="en-US" dirty="0">
              <a:latin typeface="Roboto Condensed Light" panose="02000000000000000000" pitchFamily="2" charset="0"/>
              <a:ea typeface="Roboto Condensed Light" panose="02000000000000000000" pitchFamily="2" charset="0"/>
            </a:rPr>
            <a:t>Planning </a:t>
          </a:r>
          <a:endParaRPr lang="en-CA" dirty="0">
            <a:latin typeface="Roboto Condensed Light" panose="02000000000000000000" pitchFamily="2" charset="0"/>
            <a:ea typeface="Roboto Condensed Light" panose="02000000000000000000" pitchFamily="2" charset="0"/>
          </a:endParaRPr>
        </a:p>
      </dgm:t>
    </dgm:pt>
    <dgm:pt modelId="{F3089990-23E2-46F4-9928-9A8CF0DAB38B}" type="parTrans" cxnId="{F7D5A484-D0C7-489A-BF77-01AE33AE3E82}">
      <dgm:prSet/>
      <dgm:spPr/>
      <dgm:t>
        <a:bodyPr/>
        <a:lstStyle/>
        <a:p>
          <a:endParaRPr lang="en-CA"/>
        </a:p>
      </dgm:t>
    </dgm:pt>
    <dgm:pt modelId="{9F373571-662C-4925-A7A9-CD3DD0DC1C27}" type="sibTrans" cxnId="{F7D5A484-D0C7-489A-BF77-01AE33AE3E82}">
      <dgm:prSet/>
      <dgm:spPr/>
      <dgm:t>
        <a:bodyPr/>
        <a:lstStyle/>
        <a:p>
          <a:endParaRPr lang="en-CA"/>
        </a:p>
      </dgm:t>
    </dgm:pt>
    <dgm:pt modelId="{8196E3B5-8E4D-4B50-8A69-AFA4E86AC970}">
      <dgm:prSet phldrT="[Text]"/>
      <dgm:spPr>
        <a:solidFill>
          <a:srgbClr val="8D8D8D"/>
        </a:solidFill>
      </dgm:spPr>
      <dgm:t>
        <a:bodyPr/>
        <a:lstStyle/>
        <a:p>
          <a:r>
            <a:rPr lang="en-US" dirty="0">
              <a:latin typeface="Roboto Condensed Light" panose="02000000000000000000" pitchFamily="2" charset="0"/>
              <a:ea typeface="Roboto Condensed Light" panose="02000000000000000000" pitchFamily="2" charset="0"/>
            </a:rPr>
            <a:t>Management and Feedback</a:t>
          </a:r>
          <a:endParaRPr lang="en-CA" dirty="0">
            <a:latin typeface="Roboto Condensed Light" panose="02000000000000000000" pitchFamily="2" charset="0"/>
            <a:ea typeface="Roboto Condensed Light" panose="02000000000000000000" pitchFamily="2" charset="0"/>
          </a:endParaRPr>
        </a:p>
      </dgm:t>
    </dgm:pt>
    <dgm:pt modelId="{BFF5F465-ABD7-46AC-93A9-13C00656DED3}" type="parTrans" cxnId="{19F4D516-5C76-44DE-87A7-571A3E4506EB}">
      <dgm:prSet/>
      <dgm:spPr/>
      <dgm:t>
        <a:bodyPr/>
        <a:lstStyle/>
        <a:p>
          <a:endParaRPr lang="en-CA"/>
        </a:p>
      </dgm:t>
    </dgm:pt>
    <dgm:pt modelId="{C4CEAD18-7E6A-4115-955A-58F73E6A584F}" type="sibTrans" cxnId="{19F4D516-5C76-44DE-87A7-571A3E4506EB}">
      <dgm:prSet/>
      <dgm:spPr/>
      <dgm:t>
        <a:bodyPr/>
        <a:lstStyle/>
        <a:p>
          <a:endParaRPr lang="en-CA"/>
        </a:p>
      </dgm:t>
    </dgm:pt>
    <dgm:pt modelId="{92F7B6FE-C7E1-4AC1-AA7B-40130A19106D}">
      <dgm:prSet phldrT="[Text]"/>
      <dgm:spPr>
        <a:solidFill>
          <a:srgbClr val="7F7F7F"/>
        </a:solidFill>
      </dgm:spPr>
      <dgm:t>
        <a:bodyPr/>
        <a:lstStyle/>
        <a:p>
          <a:r>
            <a:rPr lang="en-US" dirty="0">
              <a:latin typeface="Roboto Condensed Light" panose="02000000000000000000" pitchFamily="2" charset="0"/>
              <a:ea typeface="Roboto Condensed Light" panose="02000000000000000000" pitchFamily="2" charset="0"/>
            </a:rPr>
            <a:t>Deprovisioning</a:t>
          </a:r>
          <a:endParaRPr lang="en-CA" dirty="0">
            <a:latin typeface="Roboto Condensed Light" panose="02000000000000000000" pitchFamily="2" charset="0"/>
            <a:ea typeface="Roboto Condensed Light" panose="02000000000000000000" pitchFamily="2" charset="0"/>
          </a:endParaRPr>
        </a:p>
      </dgm:t>
    </dgm:pt>
    <dgm:pt modelId="{7EEFCC0E-0285-4F6C-ABD8-075FDBD1B72E}" type="parTrans" cxnId="{C43C26F6-03F4-411B-9E80-3EDE72EA3884}">
      <dgm:prSet/>
      <dgm:spPr/>
      <dgm:t>
        <a:bodyPr/>
        <a:lstStyle/>
        <a:p>
          <a:endParaRPr lang="en-CA"/>
        </a:p>
      </dgm:t>
    </dgm:pt>
    <dgm:pt modelId="{8628A205-E1E4-4CD3-A415-B8712A7ED59F}" type="sibTrans" cxnId="{C43C26F6-03F4-411B-9E80-3EDE72EA3884}">
      <dgm:prSet/>
      <dgm:spPr/>
      <dgm:t>
        <a:bodyPr/>
        <a:lstStyle/>
        <a:p>
          <a:endParaRPr lang="en-CA"/>
        </a:p>
      </dgm:t>
    </dgm:pt>
    <dgm:pt modelId="{E436E7DC-6FC5-4FC7-AB27-FFB5043BF58A}">
      <dgm:prSet phldrT="[Text]"/>
      <dgm:spPr/>
      <dgm:t>
        <a:bodyPr/>
        <a:lstStyle/>
        <a:p>
          <a:r>
            <a:rPr lang="en-US" dirty="0">
              <a:latin typeface="Roboto Condensed Light" panose="02000000000000000000" pitchFamily="2" charset="0"/>
              <a:ea typeface="Roboto Condensed Light" panose="02000000000000000000" pitchFamily="2" charset="0"/>
            </a:rPr>
            <a:t>Access Certification</a:t>
          </a:r>
          <a:endParaRPr lang="en-CA" dirty="0">
            <a:latin typeface="Roboto Condensed Light" panose="02000000000000000000" pitchFamily="2" charset="0"/>
            <a:ea typeface="Roboto Condensed Light" panose="02000000000000000000" pitchFamily="2" charset="0"/>
          </a:endParaRPr>
        </a:p>
      </dgm:t>
    </dgm:pt>
    <dgm:pt modelId="{C4EA7554-5F79-4F95-863A-5F9F3638B74E}" type="parTrans" cxnId="{1E44A7FE-182D-459E-ADDB-A73776C00106}">
      <dgm:prSet/>
      <dgm:spPr/>
      <dgm:t>
        <a:bodyPr/>
        <a:lstStyle/>
        <a:p>
          <a:endParaRPr lang="en-CA"/>
        </a:p>
      </dgm:t>
    </dgm:pt>
    <dgm:pt modelId="{A424A69A-B4C3-4E99-BCD4-0B14921D8FBC}" type="sibTrans" cxnId="{1E44A7FE-182D-459E-ADDB-A73776C00106}">
      <dgm:prSet/>
      <dgm:spPr/>
      <dgm:t>
        <a:bodyPr/>
        <a:lstStyle/>
        <a:p>
          <a:endParaRPr lang="en-CA"/>
        </a:p>
      </dgm:t>
    </dgm:pt>
    <dgm:pt modelId="{B0860085-A692-48CE-AF1B-B54BEB4B0696}">
      <dgm:prSet phldrT="[Text]"/>
      <dgm:spPr>
        <a:solidFill>
          <a:srgbClr val="7F7F7F"/>
        </a:solidFill>
      </dgm:spPr>
      <dgm:t>
        <a:bodyPr/>
        <a:lstStyle/>
        <a:p>
          <a:r>
            <a:rPr lang="en-US" dirty="0">
              <a:latin typeface="Roboto Condensed Light" panose="02000000000000000000" pitchFamily="2" charset="0"/>
              <a:ea typeface="Roboto Condensed Light" panose="02000000000000000000" pitchFamily="2" charset="0"/>
            </a:rPr>
            <a:t>Enforcement</a:t>
          </a:r>
          <a:endParaRPr lang="en-CA" dirty="0">
            <a:latin typeface="Roboto Condensed Light" panose="02000000000000000000" pitchFamily="2" charset="0"/>
            <a:ea typeface="Roboto Condensed Light" panose="02000000000000000000" pitchFamily="2" charset="0"/>
          </a:endParaRPr>
        </a:p>
      </dgm:t>
    </dgm:pt>
    <dgm:pt modelId="{8F3F4499-0EFF-443C-88F1-8E1875A4F75A}" type="parTrans" cxnId="{7C5D164D-B823-4A77-A114-CD37CA46BB57}">
      <dgm:prSet/>
      <dgm:spPr/>
      <dgm:t>
        <a:bodyPr/>
        <a:lstStyle/>
        <a:p>
          <a:endParaRPr lang="en-CA"/>
        </a:p>
      </dgm:t>
    </dgm:pt>
    <dgm:pt modelId="{57D72F25-EF52-406C-8893-C5B9A0D06DF5}" type="sibTrans" cxnId="{7C5D164D-B823-4A77-A114-CD37CA46BB57}">
      <dgm:prSet/>
      <dgm:spPr/>
      <dgm:t>
        <a:bodyPr/>
        <a:lstStyle/>
        <a:p>
          <a:endParaRPr lang="en-CA"/>
        </a:p>
      </dgm:t>
    </dgm:pt>
    <dgm:pt modelId="{9E49889F-1FEE-482C-9E51-DD123BB692A7}">
      <dgm:prSet phldrT="[Text]"/>
      <dgm:spPr/>
      <dgm:t>
        <a:bodyPr/>
        <a:lstStyle/>
        <a:p>
          <a:r>
            <a:rPr lang="en-US" dirty="0">
              <a:latin typeface="Roboto Condensed Light" panose="02000000000000000000" pitchFamily="2" charset="0"/>
              <a:ea typeface="Roboto Condensed Light" panose="02000000000000000000" pitchFamily="2" charset="0"/>
            </a:rPr>
            <a:t>Provisioning</a:t>
          </a:r>
          <a:endParaRPr lang="en-CA" dirty="0">
            <a:latin typeface="Roboto Condensed Light" panose="02000000000000000000" pitchFamily="2" charset="0"/>
            <a:ea typeface="Roboto Condensed Light" panose="02000000000000000000" pitchFamily="2" charset="0"/>
          </a:endParaRPr>
        </a:p>
      </dgm:t>
    </dgm:pt>
    <dgm:pt modelId="{16060075-62F5-460B-A722-AF3D588961C6}" type="parTrans" cxnId="{6AB921CE-E19D-4C77-A304-38CD080096C7}">
      <dgm:prSet/>
      <dgm:spPr/>
      <dgm:t>
        <a:bodyPr/>
        <a:lstStyle/>
        <a:p>
          <a:endParaRPr lang="en-CA"/>
        </a:p>
      </dgm:t>
    </dgm:pt>
    <dgm:pt modelId="{D0166298-FEC1-42ED-98E4-C4672A5A78F8}" type="sibTrans" cxnId="{6AB921CE-E19D-4C77-A304-38CD080096C7}">
      <dgm:prSet/>
      <dgm:spPr/>
      <dgm:t>
        <a:bodyPr/>
        <a:lstStyle/>
        <a:p>
          <a:endParaRPr lang="en-CA"/>
        </a:p>
      </dgm:t>
    </dgm:pt>
    <dgm:pt modelId="{6065A167-C385-49A8-BB8B-1AD386BE326D}" type="pres">
      <dgm:prSet presAssocID="{5A9D1707-F4B7-45DD-A39B-50711B5FCE7C}" presName="compositeShape" presStyleCnt="0">
        <dgm:presLayoutVars>
          <dgm:chMax val="7"/>
          <dgm:dir/>
          <dgm:resizeHandles val="exact"/>
        </dgm:presLayoutVars>
      </dgm:prSet>
      <dgm:spPr/>
    </dgm:pt>
    <dgm:pt modelId="{953A2B44-2D5C-4CCD-B402-77FD977325CF}" type="pres">
      <dgm:prSet presAssocID="{5A9D1707-F4B7-45DD-A39B-50711B5FCE7C}" presName="wedge1" presStyleLbl="node1" presStyleIdx="0" presStyleCnt="6"/>
      <dgm:spPr/>
    </dgm:pt>
    <dgm:pt modelId="{C4BAE4EE-2A7E-4217-8798-FA79B3C9A5B3}" type="pres">
      <dgm:prSet presAssocID="{5A9D1707-F4B7-45DD-A39B-50711B5FCE7C}" presName="dummy1a" presStyleCnt="0"/>
      <dgm:spPr/>
    </dgm:pt>
    <dgm:pt modelId="{250751FA-8345-4104-9A4D-5856472A22BA}" type="pres">
      <dgm:prSet presAssocID="{5A9D1707-F4B7-45DD-A39B-50711B5FCE7C}" presName="dummy1b" presStyleCnt="0"/>
      <dgm:spPr/>
    </dgm:pt>
    <dgm:pt modelId="{F997A93F-93CD-4AA0-8CA5-C9F17F7F6BB7}" type="pres">
      <dgm:prSet presAssocID="{5A9D1707-F4B7-45DD-A39B-50711B5FCE7C}" presName="wedge1Tx" presStyleLbl="node1" presStyleIdx="0" presStyleCnt="6">
        <dgm:presLayoutVars>
          <dgm:chMax val="0"/>
          <dgm:chPref val="0"/>
          <dgm:bulletEnabled val="1"/>
        </dgm:presLayoutVars>
      </dgm:prSet>
      <dgm:spPr/>
    </dgm:pt>
    <dgm:pt modelId="{03F90925-539C-4FFA-9DC5-C8D74B247152}" type="pres">
      <dgm:prSet presAssocID="{5A9D1707-F4B7-45DD-A39B-50711B5FCE7C}" presName="wedge2" presStyleLbl="node1" presStyleIdx="1" presStyleCnt="6"/>
      <dgm:spPr/>
    </dgm:pt>
    <dgm:pt modelId="{804AA1AD-C231-4FF5-863B-789CFC7C6BF2}" type="pres">
      <dgm:prSet presAssocID="{5A9D1707-F4B7-45DD-A39B-50711B5FCE7C}" presName="dummy2a" presStyleCnt="0"/>
      <dgm:spPr/>
    </dgm:pt>
    <dgm:pt modelId="{FD97CB72-3648-4DE7-8CCD-5A026865F627}" type="pres">
      <dgm:prSet presAssocID="{5A9D1707-F4B7-45DD-A39B-50711B5FCE7C}" presName="dummy2b" presStyleCnt="0"/>
      <dgm:spPr/>
    </dgm:pt>
    <dgm:pt modelId="{8AD867A1-0A74-4E00-906A-EBBF03B83797}" type="pres">
      <dgm:prSet presAssocID="{5A9D1707-F4B7-45DD-A39B-50711B5FCE7C}" presName="wedge2Tx" presStyleLbl="node1" presStyleIdx="1" presStyleCnt="6">
        <dgm:presLayoutVars>
          <dgm:chMax val="0"/>
          <dgm:chPref val="0"/>
          <dgm:bulletEnabled val="1"/>
        </dgm:presLayoutVars>
      </dgm:prSet>
      <dgm:spPr/>
    </dgm:pt>
    <dgm:pt modelId="{0295F60E-66B1-4F0D-AA79-116845691652}" type="pres">
      <dgm:prSet presAssocID="{5A9D1707-F4B7-45DD-A39B-50711B5FCE7C}" presName="wedge3" presStyleLbl="node1" presStyleIdx="2" presStyleCnt="6"/>
      <dgm:spPr/>
    </dgm:pt>
    <dgm:pt modelId="{3F397528-B42F-4914-BBB6-C6ACCDCA938A}" type="pres">
      <dgm:prSet presAssocID="{5A9D1707-F4B7-45DD-A39B-50711B5FCE7C}" presName="dummy3a" presStyleCnt="0"/>
      <dgm:spPr/>
    </dgm:pt>
    <dgm:pt modelId="{5973AE69-90B6-47CA-B861-840AFBBC52C5}" type="pres">
      <dgm:prSet presAssocID="{5A9D1707-F4B7-45DD-A39B-50711B5FCE7C}" presName="dummy3b" presStyleCnt="0"/>
      <dgm:spPr/>
    </dgm:pt>
    <dgm:pt modelId="{D2FA475A-2771-42CB-9F21-75EB3302D8D7}" type="pres">
      <dgm:prSet presAssocID="{5A9D1707-F4B7-45DD-A39B-50711B5FCE7C}" presName="wedge3Tx" presStyleLbl="node1" presStyleIdx="2" presStyleCnt="6">
        <dgm:presLayoutVars>
          <dgm:chMax val="0"/>
          <dgm:chPref val="0"/>
          <dgm:bulletEnabled val="1"/>
        </dgm:presLayoutVars>
      </dgm:prSet>
      <dgm:spPr/>
    </dgm:pt>
    <dgm:pt modelId="{08EC402E-E631-4C8B-84C9-643ADE8A0119}" type="pres">
      <dgm:prSet presAssocID="{5A9D1707-F4B7-45DD-A39B-50711B5FCE7C}" presName="wedge4" presStyleLbl="node1" presStyleIdx="3" presStyleCnt="6"/>
      <dgm:spPr/>
    </dgm:pt>
    <dgm:pt modelId="{310ABD49-20BE-4B2A-8C92-E3F3E302B43D}" type="pres">
      <dgm:prSet presAssocID="{5A9D1707-F4B7-45DD-A39B-50711B5FCE7C}" presName="dummy4a" presStyleCnt="0"/>
      <dgm:spPr/>
    </dgm:pt>
    <dgm:pt modelId="{AD40A313-6A2D-4399-8F99-E11AD5C4725C}" type="pres">
      <dgm:prSet presAssocID="{5A9D1707-F4B7-45DD-A39B-50711B5FCE7C}" presName="dummy4b" presStyleCnt="0"/>
      <dgm:spPr/>
    </dgm:pt>
    <dgm:pt modelId="{23074200-2A58-4084-A1A6-1F74C6978A7E}" type="pres">
      <dgm:prSet presAssocID="{5A9D1707-F4B7-45DD-A39B-50711B5FCE7C}" presName="wedge4Tx" presStyleLbl="node1" presStyleIdx="3" presStyleCnt="6">
        <dgm:presLayoutVars>
          <dgm:chMax val="0"/>
          <dgm:chPref val="0"/>
          <dgm:bulletEnabled val="1"/>
        </dgm:presLayoutVars>
      </dgm:prSet>
      <dgm:spPr/>
    </dgm:pt>
    <dgm:pt modelId="{404D789E-941F-49E4-BF06-72CEB0D173F1}" type="pres">
      <dgm:prSet presAssocID="{5A9D1707-F4B7-45DD-A39B-50711B5FCE7C}" presName="wedge5" presStyleLbl="node1" presStyleIdx="4" presStyleCnt="6"/>
      <dgm:spPr/>
    </dgm:pt>
    <dgm:pt modelId="{EF1CA231-BB8E-4292-AE6E-809439BD1264}" type="pres">
      <dgm:prSet presAssocID="{5A9D1707-F4B7-45DD-A39B-50711B5FCE7C}" presName="dummy5a" presStyleCnt="0"/>
      <dgm:spPr/>
    </dgm:pt>
    <dgm:pt modelId="{560E513E-8CED-4B0E-86AB-9A4FBA7AF1E0}" type="pres">
      <dgm:prSet presAssocID="{5A9D1707-F4B7-45DD-A39B-50711B5FCE7C}" presName="dummy5b" presStyleCnt="0"/>
      <dgm:spPr/>
    </dgm:pt>
    <dgm:pt modelId="{29C7D954-EB71-4E7E-AA94-0BC2793D49F3}" type="pres">
      <dgm:prSet presAssocID="{5A9D1707-F4B7-45DD-A39B-50711B5FCE7C}" presName="wedge5Tx" presStyleLbl="node1" presStyleIdx="4" presStyleCnt="6">
        <dgm:presLayoutVars>
          <dgm:chMax val="0"/>
          <dgm:chPref val="0"/>
          <dgm:bulletEnabled val="1"/>
        </dgm:presLayoutVars>
      </dgm:prSet>
      <dgm:spPr/>
    </dgm:pt>
    <dgm:pt modelId="{3371702A-6AB8-4994-AFFB-AAEDCA4D098D}" type="pres">
      <dgm:prSet presAssocID="{5A9D1707-F4B7-45DD-A39B-50711B5FCE7C}" presName="wedge6" presStyleLbl="node1" presStyleIdx="5" presStyleCnt="6"/>
      <dgm:spPr/>
    </dgm:pt>
    <dgm:pt modelId="{43C5EE51-269C-4EAB-B4CA-D7CDBFB8143E}" type="pres">
      <dgm:prSet presAssocID="{5A9D1707-F4B7-45DD-A39B-50711B5FCE7C}" presName="dummy6a" presStyleCnt="0"/>
      <dgm:spPr/>
    </dgm:pt>
    <dgm:pt modelId="{425D8D81-83C6-4D66-ADF9-6B299FDA9B84}" type="pres">
      <dgm:prSet presAssocID="{5A9D1707-F4B7-45DD-A39B-50711B5FCE7C}" presName="dummy6b" presStyleCnt="0"/>
      <dgm:spPr/>
    </dgm:pt>
    <dgm:pt modelId="{06C85C4F-734A-489B-BC5E-1BBFD40A2EF7}" type="pres">
      <dgm:prSet presAssocID="{5A9D1707-F4B7-45DD-A39B-50711B5FCE7C}" presName="wedge6Tx" presStyleLbl="node1" presStyleIdx="5" presStyleCnt="6">
        <dgm:presLayoutVars>
          <dgm:chMax val="0"/>
          <dgm:chPref val="0"/>
          <dgm:bulletEnabled val="1"/>
        </dgm:presLayoutVars>
      </dgm:prSet>
      <dgm:spPr/>
    </dgm:pt>
    <dgm:pt modelId="{6C12E9D4-1DA3-48D0-9067-7D2FA6BCA39B}" type="pres">
      <dgm:prSet presAssocID="{9F373571-662C-4925-A7A9-CD3DD0DC1C27}" presName="arrowWedge1" presStyleLbl="fgSibTrans2D1" presStyleIdx="0" presStyleCnt="6"/>
      <dgm:spPr/>
    </dgm:pt>
    <dgm:pt modelId="{9651D57C-C5A1-4007-B50B-628B4DC8878B}" type="pres">
      <dgm:prSet presAssocID="{D0166298-FEC1-42ED-98E4-C4672A5A78F8}" presName="arrowWedge2" presStyleLbl="fgSibTrans2D1" presStyleIdx="1" presStyleCnt="6"/>
      <dgm:spPr/>
    </dgm:pt>
    <dgm:pt modelId="{589BC237-35AA-46C4-B4D8-27667DDF4B76}" type="pres">
      <dgm:prSet presAssocID="{A424A69A-B4C3-4E99-BCD4-0B14921D8FBC}" presName="arrowWedge3" presStyleLbl="fgSibTrans2D1" presStyleIdx="2" presStyleCnt="6"/>
      <dgm:spPr/>
    </dgm:pt>
    <dgm:pt modelId="{2C51BD98-EA8D-49E2-968F-7892603EDF7F}" type="pres">
      <dgm:prSet presAssocID="{57D72F25-EF52-406C-8893-C5B9A0D06DF5}" presName="arrowWedge4" presStyleLbl="fgSibTrans2D1" presStyleIdx="3" presStyleCnt="6"/>
      <dgm:spPr/>
    </dgm:pt>
    <dgm:pt modelId="{175BD29D-255A-4A8E-9618-A44EEB761EAB}" type="pres">
      <dgm:prSet presAssocID="{C4CEAD18-7E6A-4115-955A-58F73E6A584F}" presName="arrowWedge5" presStyleLbl="fgSibTrans2D1" presStyleIdx="4" presStyleCnt="6"/>
      <dgm:spPr/>
    </dgm:pt>
    <dgm:pt modelId="{928F7466-F41D-47F9-8527-3DEB14E3D72C}" type="pres">
      <dgm:prSet presAssocID="{8628A205-E1E4-4CD3-A415-B8712A7ED59F}" presName="arrowWedge6" presStyleLbl="fgSibTrans2D1" presStyleIdx="5" presStyleCnt="6"/>
      <dgm:spPr/>
    </dgm:pt>
  </dgm:ptLst>
  <dgm:cxnLst>
    <dgm:cxn modelId="{19F4D516-5C76-44DE-87A7-571A3E4506EB}" srcId="{5A9D1707-F4B7-45DD-A39B-50711B5FCE7C}" destId="{8196E3B5-8E4D-4B50-8A69-AFA4E86AC970}" srcOrd="4" destOrd="0" parTransId="{BFF5F465-ABD7-46AC-93A9-13C00656DED3}" sibTransId="{C4CEAD18-7E6A-4115-955A-58F73E6A584F}"/>
    <dgm:cxn modelId="{9EC31B1E-62F8-4A80-8546-90AE13D82713}" type="presOf" srcId="{E85F34EA-AB51-4C5D-80EC-13A990995AE2}" destId="{953A2B44-2D5C-4CCD-B402-77FD977325CF}" srcOrd="0" destOrd="0" presId="urn:microsoft.com/office/officeart/2005/8/layout/cycle8"/>
    <dgm:cxn modelId="{A82FFA1E-2DE6-41C1-8E60-CD3681CEAEB7}" type="presOf" srcId="{B0860085-A692-48CE-AF1B-B54BEB4B0696}" destId="{23074200-2A58-4084-A1A6-1F74C6978A7E}" srcOrd="1" destOrd="0" presId="urn:microsoft.com/office/officeart/2005/8/layout/cycle8"/>
    <dgm:cxn modelId="{14AB632C-8794-43BC-8A9D-3CBD061DD952}" type="presOf" srcId="{B0860085-A692-48CE-AF1B-B54BEB4B0696}" destId="{08EC402E-E631-4C8B-84C9-643ADE8A0119}" srcOrd="0" destOrd="0" presId="urn:microsoft.com/office/officeart/2005/8/layout/cycle8"/>
    <dgm:cxn modelId="{30D9B230-9CAB-49AF-A1D1-D66D9CE720BF}" type="presOf" srcId="{E436E7DC-6FC5-4FC7-AB27-FFB5043BF58A}" destId="{D2FA475A-2771-42CB-9F21-75EB3302D8D7}" srcOrd="1" destOrd="0" presId="urn:microsoft.com/office/officeart/2005/8/layout/cycle8"/>
    <dgm:cxn modelId="{1FCEA15D-EE53-4EF8-A972-2EA0791E5CA1}" type="presOf" srcId="{5A9D1707-F4B7-45DD-A39B-50711B5FCE7C}" destId="{6065A167-C385-49A8-BB8B-1AD386BE326D}" srcOrd="0" destOrd="0" presId="urn:microsoft.com/office/officeart/2005/8/layout/cycle8"/>
    <dgm:cxn modelId="{F41B3E47-E7B5-4B95-AF2B-D76F4B8FFBAD}" type="presOf" srcId="{E85F34EA-AB51-4C5D-80EC-13A990995AE2}" destId="{F997A93F-93CD-4AA0-8CA5-C9F17F7F6BB7}" srcOrd="1" destOrd="0" presId="urn:microsoft.com/office/officeart/2005/8/layout/cycle8"/>
    <dgm:cxn modelId="{7C5D164D-B823-4A77-A114-CD37CA46BB57}" srcId="{5A9D1707-F4B7-45DD-A39B-50711B5FCE7C}" destId="{B0860085-A692-48CE-AF1B-B54BEB4B0696}" srcOrd="3" destOrd="0" parTransId="{8F3F4499-0EFF-443C-88F1-8E1875A4F75A}" sibTransId="{57D72F25-EF52-406C-8893-C5B9A0D06DF5}"/>
    <dgm:cxn modelId="{95155A6F-B42A-4AA6-877A-F4C13A054CC4}" type="presOf" srcId="{E436E7DC-6FC5-4FC7-AB27-FFB5043BF58A}" destId="{0295F60E-66B1-4F0D-AA79-116845691652}" srcOrd="0" destOrd="0" presId="urn:microsoft.com/office/officeart/2005/8/layout/cycle8"/>
    <dgm:cxn modelId="{F7D5A484-D0C7-489A-BF77-01AE33AE3E82}" srcId="{5A9D1707-F4B7-45DD-A39B-50711B5FCE7C}" destId="{E85F34EA-AB51-4C5D-80EC-13A990995AE2}" srcOrd="0" destOrd="0" parTransId="{F3089990-23E2-46F4-9928-9A8CF0DAB38B}" sibTransId="{9F373571-662C-4925-A7A9-CD3DD0DC1C27}"/>
    <dgm:cxn modelId="{CA56F389-9FF7-42C9-83D4-4AF84E329E8F}" type="presOf" srcId="{92F7B6FE-C7E1-4AC1-AA7B-40130A19106D}" destId="{3371702A-6AB8-4994-AFFB-AAEDCA4D098D}" srcOrd="0" destOrd="0" presId="urn:microsoft.com/office/officeart/2005/8/layout/cycle8"/>
    <dgm:cxn modelId="{970E5CA5-EDE9-4CE7-8809-B8C08A42ACD9}" type="presOf" srcId="{8196E3B5-8E4D-4B50-8A69-AFA4E86AC970}" destId="{29C7D954-EB71-4E7E-AA94-0BC2793D49F3}" srcOrd="1" destOrd="0" presId="urn:microsoft.com/office/officeart/2005/8/layout/cycle8"/>
    <dgm:cxn modelId="{164B52BD-1A8C-4841-B6C3-0DE2580BF9AD}" type="presOf" srcId="{92F7B6FE-C7E1-4AC1-AA7B-40130A19106D}" destId="{06C85C4F-734A-489B-BC5E-1BBFD40A2EF7}" srcOrd="1" destOrd="0" presId="urn:microsoft.com/office/officeart/2005/8/layout/cycle8"/>
    <dgm:cxn modelId="{12216BC5-C908-47ED-AC29-A647EDFEA5AB}" type="presOf" srcId="{9E49889F-1FEE-482C-9E51-DD123BB692A7}" destId="{8AD867A1-0A74-4E00-906A-EBBF03B83797}" srcOrd="1" destOrd="0" presId="urn:microsoft.com/office/officeart/2005/8/layout/cycle8"/>
    <dgm:cxn modelId="{E26A2ECD-03F3-437F-A190-C60DF5512355}" type="presOf" srcId="{8196E3B5-8E4D-4B50-8A69-AFA4E86AC970}" destId="{404D789E-941F-49E4-BF06-72CEB0D173F1}" srcOrd="0" destOrd="0" presId="urn:microsoft.com/office/officeart/2005/8/layout/cycle8"/>
    <dgm:cxn modelId="{6AB921CE-E19D-4C77-A304-38CD080096C7}" srcId="{5A9D1707-F4B7-45DD-A39B-50711B5FCE7C}" destId="{9E49889F-1FEE-482C-9E51-DD123BB692A7}" srcOrd="1" destOrd="0" parTransId="{16060075-62F5-460B-A722-AF3D588961C6}" sibTransId="{D0166298-FEC1-42ED-98E4-C4672A5A78F8}"/>
    <dgm:cxn modelId="{E177F7D5-A278-41E8-94E1-94C4E3F57605}" type="presOf" srcId="{9E49889F-1FEE-482C-9E51-DD123BB692A7}" destId="{03F90925-539C-4FFA-9DC5-C8D74B247152}" srcOrd="0" destOrd="0" presId="urn:microsoft.com/office/officeart/2005/8/layout/cycle8"/>
    <dgm:cxn modelId="{C43C26F6-03F4-411B-9E80-3EDE72EA3884}" srcId="{5A9D1707-F4B7-45DD-A39B-50711B5FCE7C}" destId="{92F7B6FE-C7E1-4AC1-AA7B-40130A19106D}" srcOrd="5" destOrd="0" parTransId="{7EEFCC0E-0285-4F6C-ABD8-075FDBD1B72E}" sibTransId="{8628A205-E1E4-4CD3-A415-B8712A7ED59F}"/>
    <dgm:cxn modelId="{1E44A7FE-182D-459E-ADDB-A73776C00106}" srcId="{5A9D1707-F4B7-45DD-A39B-50711B5FCE7C}" destId="{E436E7DC-6FC5-4FC7-AB27-FFB5043BF58A}" srcOrd="2" destOrd="0" parTransId="{C4EA7554-5F79-4F95-863A-5F9F3638B74E}" sibTransId="{A424A69A-B4C3-4E99-BCD4-0B14921D8FBC}"/>
    <dgm:cxn modelId="{F3145153-1B5F-432B-8E50-4B9868FF8AF3}" type="presParOf" srcId="{6065A167-C385-49A8-BB8B-1AD386BE326D}" destId="{953A2B44-2D5C-4CCD-B402-77FD977325CF}" srcOrd="0" destOrd="0" presId="urn:microsoft.com/office/officeart/2005/8/layout/cycle8"/>
    <dgm:cxn modelId="{5EF92CBE-744C-4B2A-8942-5DA1080DBBA8}" type="presParOf" srcId="{6065A167-C385-49A8-BB8B-1AD386BE326D}" destId="{C4BAE4EE-2A7E-4217-8798-FA79B3C9A5B3}" srcOrd="1" destOrd="0" presId="urn:microsoft.com/office/officeart/2005/8/layout/cycle8"/>
    <dgm:cxn modelId="{847F1470-21F0-444D-BCB1-C216BC808A4F}" type="presParOf" srcId="{6065A167-C385-49A8-BB8B-1AD386BE326D}" destId="{250751FA-8345-4104-9A4D-5856472A22BA}" srcOrd="2" destOrd="0" presId="urn:microsoft.com/office/officeart/2005/8/layout/cycle8"/>
    <dgm:cxn modelId="{2BC84BF8-B174-4DAD-8613-B1D838111A40}" type="presParOf" srcId="{6065A167-C385-49A8-BB8B-1AD386BE326D}" destId="{F997A93F-93CD-4AA0-8CA5-C9F17F7F6BB7}" srcOrd="3" destOrd="0" presId="urn:microsoft.com/office/officeart/2005/8/layout/cycle8"/>
    <dgm:cxn modelId="{854F9AA9-D5BC-46C1-AB06-4174B4549FBF}" type="presParOf" srcId="{6065A167-C385-49A8-BB8B-1AD386BE326D}" destId="{03F90925-539C-4FFA-9DC5-C8D74B247152}" srcOrd="4" destOrd="0" presId="urn:microsoft.com/office/officeart/2005/8/layout/cycle8"/>
    <dgm:cxn modelId="{BC1C17F4-E5F8-4923-9298-4A82FD2A8433}" type="presParOf" srcId="{6065A167-C385-49A8-BB8B-1AD386BE326D}" destId="{804AA1AD-C231-4FF5-863B-789CFC7C6BF2}" srcOrd="5" destOrd="0" presId="urn:microsoft.com/office/officeart/2005/8/layout/cycle8"/>
    <dgm:cxn modelId="{1F7046A4-B658-4ADD-BA32-EF7552849F3F}" type="presParOf" srcId="{6065A167-C385-49A8-BB8B-1AD386BE326D}" destId="{FD97CB72-3648-4DE7-8CCD-5A026865F627}" srcOrd="6" destOrd="0" presId="urn:microsoft.com/office/officeart/2005/8/layout/cycle8"/>
    <dgm:cxn modelId="{05024816-9F74-49F7-8116-B2A5E5F846A8}" type="presParOf" srcId="{6065A167-C385-49A8-BB8B-1AD386BE326D}" destId="{8AD867A1-0A74-4E00-906A-EBBF03B83797}" srcOrd="7" destOrd="0" presId="urn:microsoft.com/office/officeart/2005/8/layout/cycle8"/>
    <dgm:cxn modelId="{6DBEA4DF-AA8B-4392-BB6D-10DD690E8226}" type="presParOf" srcId="{6065A167-C385-49A8-BB8B-1AD386BE326D}" destId="{0295F60E-66B1-4F0D-AA79-116845691652}" srcOrd="8" destOrd="0" presId="urn:microsoft.com/office/officeart/2005/8/layout/cycle8"/>
    <dgm:cxn modelId="{99D1FA92-BCDB-447F-A095-06F2B829EE3C}" type="presParOf" srcId="{6065A167-C385-49A8-BB8B-1AD386BE326D}" destId="{3F397528-B42F-4914-BBB6-C6ACCDCA938A}" srcOrd="9" destOrd="0" presId="urn:microsoft.com/office/officeart/2005/8/layout/cycle8"/>
    <dgm:cxn modelId="{BDE2B7B5-70FD-4020-A2A4-4393F7772103}" type="presParOf" srcId="{6065A167-C385-49A8-BB8B-1AD386BE326D}" destId="{5973AE69-90B6-47CA-B861-840AFBBC52C5}" srcOrd="10" destOrd="0" presId="urn:microsoft.com/office/officeart/2005/8/layout/cycle8"/>
    <dgm:cxn modelId="{1E955E62-3F72-46C7-880C-4ACA2B7FD5AC}" type="presParOf" srcId="{6065A167-C385-49A8-BB8B-1AD386BE326D}" destId="{D2FA475A-2771-42CB-9F21-75EB3302D8D7}" srcOrd="11" destOrd="0" presId="urn:microsoft.com/office/officeart/2005/8/layout/cycle8"/>
    <dgm:cxn modelId="{1AB8AD6A-8057-4B8E-9AB8-0E2085322B76}" type="presParOf" srcId="{6065A167-C385-49A8-BB8B-1AD386BE326D}" destId="{08EC402E-E631-4C8B-84C9-643ADE8A0119}" srcOrd="12" destOrd="0" presId="urn:microsoft.com/office/officeart/2005/8/layout/cycle8"/>
    <dgm:cxn modelId="{622F1BB5-9779-4266-96B6-5ACA0348E754}" type="presParOf" srcId="{6065A167-C385-49A8-BB8B-1AD386BE326D}" destId="{310ABD49-20BE-4B2A-8C92-E3F3E302B43D}" srcOrd="13" destOrd="0" presId="urn:microsoft.com/office/officeart/2005/8/layout/cycle8"/>
    <dgm:cxn modelId="{454B87DD-A277-41D1-B0F1-63925161FC63}" type="presParOf" srcId="{6065A167-C385-49A8-BB8B-1AD386BE326D}" destId="{AD40A313-6A2D-4399-8F99-E11AD5C4725C}" srcOrd="14" destOrd="0" presId="urn:microsoft.com/office/officeart/2005/8/layout/cycle8"/>
    <dgm:cxn modelId="{121CF5EB-0A9C-4181-9D4E-7BDA017851AC}" type="presParOf" srcId="{6065A167-C385-49A8-BB8B-1AD386BE326D}" destId="{23074200-2A58-4084-A1A6-1F74C6978A7E}" srcOrd="15" destOrd="0" presId="urn:microsoft.com/office/officeart/2005/8/layout/cycle8"/>
    <dgm:cxn modelId="{0356EE9A-B93B-4438-AC25-ECBDDE53AC23}" type="presParOf" srcId="{6065A167-C385-49A8-BB8B-1AD386BE326D}" destId="{404D789E-941F-49E4-BF06-72CEB0D173F1}" srcOrd="16" destOrd="0" presId="urn:microsoft.com/office/officeart/2005/8/layout/cycle8"/>
    <dgm:cxn modelId="{5C15D608-97AC-4D3F-B26B-9635599D52BF}" type="presParOf" srcId="{6065A167-C385-49A8-BB8B-1AD386BE326D}" destId="{EF1CA231-BB8E-4292-AE6E-809439BD1264}" srcOrd="17" destOrd="0" presId="urn:microsoft.com/office/officeart/2005/8/layout/cycle8"/>
    <dgm:cxn modelId="{DB07300E-0985-439B-99D4-674250D55D53}" type="presParOf" srcId="{6065A167-C385-49A8-BB8B-1AD386BE326D}" destId="{560E513E-8CED-4B0E-86AB-9A4FBA7AF1E0}" srcOrd="18" destOrd="0" presId="urn:microsoft.com/office/officeart/2005/8/layout/cycle8"/>
    <dgm:cxn modelId="{C25C0562-A4DD-4572-8F4F-4662218F6CE6}" type="presParOf" srcId="{6065A167-C385-49A8-BB8B-1AD386BE326D}" destId="{29C7D954-EB71-4E7E-AA94-0BC2793D49F3}" srcOrd="19" destOrd="0" presId="urn:microsoft.com/office/officeart/2005/8/layout/cycle8"/>
    <dgm:cxn modelId="{98C8AA2A-C7C6-4B5B-8FDE-3F77F49553AF}" type="presParOf" srcId="{6065A167-C385-49A8-BB8B-1AD386BE326D}" destId="{3371702A-6AB8-4994-AFFB-AAEDCA4D098D}" srcOrd="20" destOrd="0" presId="urn:microsoft.com/office/officeart/2005/8/layout/cycle8"/>
    <dgm:cxn modelId="{92EA5EE1-473C-4DD8-B9F9-15738A2EA988}" type="presParOf" srcId="{6065A167-C385-49A8-BB8B-1AD386BE326D}" destId="{43C5EE51-269C-4EAB-B4CA-D7CDBFB8143E}" srcOrd="21" destOrd="0" presId="urn:microsoft.com/office/officeart/2005/8/layout/cycle8"/>
    <dgm:cxn modelId="{50822789-62A1-4B1B-9DAE-7AC8E98DFB72}" type="presParOf" srcId="{6065A167-C385-49A8-BB8B-1AD386BE326D}" destId="{425D8D81-83C6-4D66-ADF9-6B299FDA9B84}" srcOrd="22" destOrd="0" presId="urn:microsoft.com/office/officeart/2005/8/layout/cycle8"/>
    <dgm:cxn modelId="{D5CA6DE2-A8F5-4B9B-9244-5E87B38673FF}" type="presParOf" srcId="{6065A167-C385-49A8-BB8B-1AD386BE326D}" destId="{06C85C4F-734A-489B-BC5E-1BBFD40A2EF7}" srcOrd="23" destOrd="0" presId="urn:microsoft.com/office/officeart/2005/8/layout/cycle8"/>
    <dgm:cxn modelId="{A0E8D875-000E-446E-89C3-F1802EB2BDB5}" type="presParOf" srcId="{6065A167-C385-49A8-BB8B-1AD386BE326D}" destId="{6C12E9D4-1DA3-48D0-9067-7D2FA6BCA39B}" srcOrd="24" destOrd="0" presId="urn:microsoft.com/office/officeart/2005/8/layout/cycle8"/>
    <dgm:cxn modelId="{80F1AB4B-B1F9-46C7-9E32-C9D7F3852690}" type="presParOf" srcId="{6065A167-C385-49A8-BB8B-1AD386BE326D}" destId="{9651D57C-C5A1-4007-B50B-628B4DC8878B}" srcOrd="25" destOrd="0" presId="urn:microsoft.com/office/officeart/2005/8/layout/cycle8"/>
    <dgm:cxn modelId="{E3C9F5DB-C61F-4BA0-BFCD-33E6EEE49DF2}" type="presParOf" srcId="{6065A167-C385-49A8-BB8B-1AD386BE326D}" destId="{589BC237-35AA-46C4-B4D8-27667DDF4B76}" srcOrd="26" destOrd="0" presId="urn:microsoft.com/office/officeart/2005/8/layout/cycle8"/>
    <dgm:cxn modelId="{6D410C4B-0642-4865-A88C-5180EED7FA16}" type="presParOf" srcId="{6065A167-C385-49A8-BB8B-1AD386BE326D}" destId="{2C51BD98-EA8D-49E2-968F-7892603EDF7F}" srcOrd="27" destOrd="0" presId="urn:microsoft.com/office/officeart/2005/8/layout/cycle8"/>
    <dgm:cxn modelId="{5E94EF29-0F66-422D-ACEA-5E6590D10958}" type="presParOf" srcId="{6065A167-C385-49A8-BB8B-1AD386BE326D}" destId="{175BD29D-255A-4A8E-9618-A44EEB761EAB}" srcOrd="28" destOrd="0" presId="urn:microsoft.com/office/officeart/2005/8/layout/cycle8"/>
    <dgm:cxn modelId="{0BA0D5A0-C176-4C06-A636-F04FEB5179FF}" type="presParOf" srcId="{6065A167-C385-49A8-BB8B-1AD386BE326D}" destId="{928F7466-F41D-47F9-8527-3DEB14E3D72C}"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r>
            <a:rPr lang="en-US" sz="1200" dirty="0">
              <a:latin typeface="Montserrat" panose="00000500000000000000" pitchFamily="2" charset="0"/>
            </a:rPr>
            <a:t>Phase 1</a:t>
          </a: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200" dirty="0">
              <a:latin typeface="Montserrat" panose="00000500000000000000" pitchFamily="2" charset="0"/>
            </a:rPr>
            <a:t>Phase 2</a:t>
          </a:r>
          <a:endParaRPr lang="en-CA" sz="1200" dirty="0">
            <a:latin typeface="Montserrat" panose="00000500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2" custLinFactNeighborX="-5917" custLinFactNeighborY="-48">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2">
        <dgm:presLayoutVars>
          <dgm:bulletEnabled val="1"/>
        </dgm:presLayoutVars>
      </dgm:prSet>
      <dgm:spPr/>
    </dgm:pt>
  </dgm:ptLst>
  <dgm:cxnLst>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A2B44-2D5C-4CCD-B402-77FD977325CF}">
      <dsp:nvSpPr>
        <dsp:cNvPr id="0" name=""/>
        <dsp:cNvSpPr/>
      </dsp:nvSpPr>
      <dsp:spPr>
        <a:xfrm>
          <a:off x="1842586" y="321794"/>
          <a:ext cx="4552272" cy="4552272"/>
        </a:xfrm>
        <a:prstGeom prst="pie">
          <a:avLst>
            <a:gd name="adj1" fmla="val 16200000"/>
            <a:gd name="adj2" fmla="val 19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Condensed Light" panose="02000000000000000000" pitchFamily="2" charset="0"/>
              <a:ea typeface="Roboto Condensed Light" panose="02000000000000000000" pitchFamily="2" charset="0"/>
            </a:rPr>
            <a:t>Planning </a:t>
          </a:r>
          <a:endParaRPr lang="en-CA" sz="1600" kern="1200" dirty="0">
            <a:latin typeface="Roboto Condensed Light" panose="02000000000000000000" pitchFamily="2" charset="0"/>
            <a:ea typeface="Roboto Condensed Light" panose="02000000000000000000" pitchFamily="2" charset="0"/>
          </a:endParaRPr>
        </a:p>
      </dsp:txBody>
      <dsp:txXfrm>
        <a:off x="4227110" y="903293"/>
        <a:ext cx="1192261" cy="921293"/>
      </dsp:txXfrm>
    </dsp:sp>
    <dsp:sp modelId="{03F90925-539C-4FFA-9DC5-C8D74B247152}">
      <dsp:nvSpPr>
        <dsp:cNvPr id="0" name=""/>
        <dsp:cNvSpPr/>
      </dsp:nvSpPr>
      <dsp:spPr>
        <a:xfrm>
          <a:off x="1896780" y="415549"/>
          <a:ext cx="4552272" cy="4552272"/>
        </a:xfrm>
        <a:prstGeom prst="pie">
          <a:avLst>
            <a:gd name="adj1" fmla="val 198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Condensed Light" panose="02000000000000000000" pitchFamily="2" charset="0"/>
              <a:ea typeface="Roboto Condensed Light" panose="02000000000000000000" pitchFamily="2" charset="0"/>
            </a:rPr>
            <a:t>Provisioning</a:t>
          </a:r>
          <a:endParaRPr lang="en-CA" sz="1600" kern="1200" dirty="0">
            <a:latin typeface="Roboto Condensed Light" panose="02000000000000000000" pitchFamily="2" charset="0"/>
            <a:ea typeface="Roboto Condensed Light" panose="02000000000000000000" pitchFamily="2" charset="0"/>
          </a:endParaRPr>
        </a:p>
      </dsp:txBody>
      <dsp:txXfrm>
        <a:off x="4985822" y="2258136"/>
        <a:ext cx="1246455" cy="894196"/>
      </dsp:txXfrm>
    </dsp:sp>
    <dsp:sp modelId="{0295F60E-66B1-4F0D-AA79-116845691652}">
      <dsp:nvSpPr>
        <dsp:cNvPr id="0" name=""/>
        <dsp:cNvSpPr/>
      </dsp:nvSpPr>
      <dsp:spPr>
        <a:xfrm>
          <a:off x="1842586" y="509304"/>
          <a:ext cx="4552272" cy="4552272"/>
        </a:xfrm>
        <a:prstGeom prst="pie">
          <a:avLst>
            <a:gd name="adj1" fmla="val 18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Condensed Light" panose="02000000000000000000" pitchFamily="2" charset="0"/>
              <a:ea typeface="Roboto Condensed Light" panose="02000000000000000000" pitchFamily="2" charset="0"/>
            </a:rPr>
            <a:t>Access Certification</a:t>
          </a:r>
          <a:endParaRPr lang="en-CA" sz="1600" kern="1200" dirty="0">
            <a:latin typeface="Roboto Condensed Light" panose="02000000000000000000" pitchFamily="2" charset="0"/>
            <a:ea typeface="Roboto Condensed Light" panose="02000000000000000000" pitchFamily="2" charset="0"/>
          </a:endParaRPr>
        </a:p>
      </dsp:txBody>
      <dsp:txXfrm>
        <a:off x="4227110" y="3585882"/>
        <a:ext cx="1192261" cy="921293"/>
      </dsp:txXfrm>
    </dsp:sp>
    <dsp:sp modelId="{08EC402E-E631-4C8B-84C9-643ADE8A0119}">
      <dsp:nvSpPr>
        <dsp:cNvPr id="0" name=""/>
        <dsp:cNvSpPr/>
      </dsp:nvSpPr>
      <dsp:spPr>
        <a:xfrm>
          <a:off x="1734199" y="509304"/>
          <a:ext cx="4552272" cy="4552272"/>
        </a:xfrm>
        <a:prstGeom prst="pie">
          <a:avLst>
            <a:gd name="adj1" fmla="val 5400000"/>
            <a:gd name="adj2" fmla="val 9000000"/>
          </a:avLst>
        </a:prstGeom>
        <a:solidFill>
          <a:srgbClr val="7F7F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Condensed Light" panose="02000000000000000000" pitchFamily="2" charset="0"/>
              <a:ea typeface="Roboto Condensed Light" panose="02000000000000000000" pitchFamily="2" charset="0"/>
            </a:rPr>
            <a:t>Enforcement</a:t>
          </a:r>
          <a:endParaRPr lang="en-CA" sz="1600" kern="1200" dirty="0">
            <a:latin typeface="Roboto Condensed Light" panose="02000000000000000000" pitchFamily="2" charset="0"/>
            <a:ea typeface="Roboto Condensed Light" panose="02000000000000000000" pitchFamily="2" charset="0"/>
          </a:endParaRPr>
        </a:p>
      </dsp:txBody>
      <dsp:txXfrm>
        <a:off x="2709686" y="3585882"/>
        <a:ext cx="1192261" cy="921293"/>
      </dsp:txXfrm>
    </dsp:sp>
    <dsp:sp modelId="{404D789E-941F-49E4-BF06-72CEB0D173F1}">
      <dsp:nvSpPr>
        <dsp:cNvPr id="0" name=""/>
        <dsp:cNvSpPr/>
      </dsp:nvSpPr>
      <dsp:spPr>
        <a:xfrm>
          <a:off x="1680005" y="415549"/>
          <a:ext cx="4552272" cy="4552272"/>
        </a:xfrm>
        <a:prstGeom prst="pie">
          <a:avLst>
            <a:gd name="adj1" fmla="val 9000000"/>
            <a:gd name="adj2" fmla="val 12600000"/>
          </a:avLst>
        </a:prstGeom>
        <a:solidFill>
          <a:srgbClr val="8D8D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Condensed Light" panose="02000000000000000000" pitchFamily="2" charset="0"/>
              <a:ea typeface="Roboto Condensed Light" panose="02000000000000000000" pitchFamily="2" charset="0"/>
            </a:rPr>
            <a:t>Management and Feedback</a:t>
          </a:r>
          <a:endParaRPr lang="en-CA" sz="1600" kern="1200" dirty="0">
            <a:latin typeface="Roboto Condensed Light" panose="02000000000000000000" pitchFamily="2" charset="0"/>
            <a:ea typeface="Roboto Condensed Light" panose="02000000000000000000" pitchFamily="2" charset="0"/>
          </a:endParaRPr>
        </a:p>
      </dsp:txBody>
      <dsp:txXfrm>
        <a:off x="1896780" y="2258136"/>
        <a:ext cx="1246455" cy="894196"/>
      </dsp:txXfrm>
    </dsp:sp>
    <dsp:sp modelId="{3371702A-6AB8-4994-AFFB-AAEDCA4D098D}">
      <dsp:nvSpPr>
        <dsp:cNvPr id="0" name=""/>
        <dsp:cNvSpPr/>
      </dsp:nvSpPr>
      <dsp:spPr>
        <a:xfrm>
          <a:off x="1734199" y="321794"/>
          <a:ext cx="4552272" cy="4552272"/>
        </a:xfrm>
        <a:prstGeom prst="pie">
          <a:avLst>
            <a:gd name="adj1" fmla="val 12600000"/>
            <a:gd name="adj2" fmla="val 16200000"/>
          </a:avLst>
        </a:prstGeom>
        <a:solidFill>
          <a:srgbClr val="7F7F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Condensed Light" panose="02000000000000000000" pitchFamily="2" charset="0"/>
              <a:ea typeface="Roboto Condensed Light" panose="02000000000000000000" pitchFamily="2" charset="0"/>
            </a:rPr>
            <a:t>Deprovisioning</a:t>
          </a:r>
          <a:endParaRPr lang="en-CA" sz="1600" kern="1200" dirty="0">
            <a:latin typeface="Roboto Condensed Light" panose="02000000000000000000" pitchFamily="2" charset="0"/>
            <a:ea typeface="Roboto Condensed Light" panose="02000000000000000000" pitchFamily="2" charset="0"/>
          </a:endParaRPr>
        </a:p>
      </dsp:txBody>
      <dsp:txXfrm>
        <a:off x="2709686" y="903293"/>
        <a:ext cx="1192261" cy="921293"/>
      </dsp:txXfrm>
    </dsp:sp>
    <dsp:sp modelId="{6C12E9D4-1DA3-48D0-9067-7D2FA6BCA39B}">
      <dsp:nvSpPr>
        <dsp:cNvPr id="0" name=""/>
        <dsp:cNvSpPr/>
      </dsp:nvSpPr>
      <dsp:spPr>
        <a:xfrm>
          <a:off x="1560613" y="39987"/>
          <a:ext cx="5115887" cy="5115887"/>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51D57C-C5A1-4007-B50B-628B4DC8878B}">
      <dsp:nvSpPr>
        <dsp:cNvPr id="0" name=""/>
        <dsp:cNvSpPr/>
      </dsp:nvSpPr>
      <dsp:spPr>
        <a:xfrm>
          <a:off x="1614807" y="133742"/>
          <a:ext cx="5115887" cy="5115887"/>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9BC237-35AA-46C4-B4D8-27667DDF4B76}">
      <dsp:nvSpPr>
        <dsp:cNvPr id="0" name=""/>
        <dsp:cNvSpPr/>
      </dsp:nvSpPr>
      <dsp:spPr>
        <a:xfrm>
          <a:off x="1560613" y="227497"/>
          <a:ext cx="5115887" cy="5115887"/>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51BD98-EA8D-49E2-968F-7892603EDF7F}">
      <dsp:nvSpPr>
        <dsp:cNvPr id="0" name=""/>
        <dsp:cNvSpPr/>
      </dsp:nvSpPr>
      <dsp:spPr>
        <a:xfrm>
          <a:off x="1452558" y="227497"/>
          <a:ext cx="5115887" cy="5115887"/>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BD29D-255A-4A8E-9618-A44EEB761EAB}">
      <dsp:nvSpPr>
        <dsp:cNvPr id="0" name=""/>
        <dsp:cNvSpPr/>
      </dsp:nvSpPr>
      <dsp:spPr>
        <a:xfrm>
          <a:off x="1398364" y="133742"/>
          <a:ext cx="5115887" cy="5115887"/>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8F7466-F41D-47F9-8527-3DEB14E3D72C}">
      <dsp:nvSpPr>
        <dsp:cNvPr id="0" name=""/>
        <dsp:cNvSpPr/>
      </dsp:nvSpPr>
      <dsp:spPr>
        <a:xfrm>
          <a:off x="1452558" y="39987"/>
          <a:ext cx="5115887" cy="5115887"/>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0" y="0"/>
          <a:ext cx="4796133" cy="101619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1</a:t>
          </a:r>
        </a:p>
      </dsp:txBody>
      <dsp:txXfrm>
        <a:off x="0" y="0"/>
        <a:ext cx="4542085" cy="1016192"/>
      </dsp:txXfrm>
    </dsp:sp>
    <dsp:sp modelId="{BE840A39-1306-4AEF-ADCD-28099CAE7BE1}">
      <dsp:nvSpPr>
        <dsp:cNvPr id="0" name=""/>
        <dsp:cNvSpPr/>
      </dsp:nvSpPr>
      <dsp:spPr>
        <a:xfrm>
          <a:off x="3843662" y="0"/>
          <a:ext cx="4796133" cy="1016192"/>
        </a:xfrm>
        <a:prstGeom prst="chevron">
          <a:avLst/>
        </a:prstGeom>
        <a:solidFill>
          <a:schemeClr val="accent1">
            <a:shade val="80000"/>
            <a:hueOff val="534918"/>
            <a:satOff val="-29673"/>
            <a:lumOff val="31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2</a:t>
          </a:r>
          <a:endParaRPr lang="en-CA" sz="1200" kern="1200" dirty="0">
            <a:latin typeface="Montserrat" panose="00000500000000000000" pitchFamily="2" charset="0"/>
          </a:endParaRPr>
        </a:p>
      </dsp:txBody>
      <dsp:txXfrm>
        <a:off x="4351758" y="0"/>
        <a:ext cx="3779941" cy="101619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latin typeface="Roboto Condensed Light" panose="02000000000000000000" pitchFamily="2" charset="0"/>
            </a:endParaRPr>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latin typeface="Roboto Condensed Light" panose="02000000000000000000" pitchFamily="2" charset="0"/>
              </a:rPr>
              <a:t>3/1/2021</a:t>
            </a:fld>
            <a:endParaRPr lang="en-US" dirty="0">
              <a:latin typeface="Roboto Condensed Light" panose="02000000000000000000" pitchFamily="2" charset="0"/>
            </a:endParaRPr>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latin typeface="Roboto Condensed Light" panose="02000000000000000000" pitchFamily="2" charset="0"/>
            </a:endParaRPr>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latin typeface="Roboto Condensed Light" panose="02000000000000000000" pitchFamily="2" charset="0"/>
              </a:rPr>
              <a:t>‹#›</a:t>
            </a:fld>
            <a:endParaRPr lang="en-US" dirty="0">
              <a:latin typeface="Roboto Condensed Light" panose="02000000000000000000" pitchFamily="2" charset="0"/>
            </a:endParaRPr>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3/1/2021</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213590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45584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9506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290779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29682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8</a:t>
            </a:fld>
            <a:endParaRPr lang="en-US" dirty="0"/>
          </a:p>
        </p:txBody>
      </p:sp>
    </p:spTree>
    <p:extLst>
      <p:ext uri="{BB962C8B-B14F-4D97-AF65-F5344CB8AC3E}">
        <p14:creationId xmlns:p14="http://schemas.microsoft.com/office/powerpoint/2010/main" val="2923921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Light-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5199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373356"/>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a:solidFill>
                  <a:srgbClr val="717171"/>
                </a:solidFill>
                <a:latin typeface="Montserrat SemiBold" pitchFamily="2" charset="77"/>
              </a:rPr>
              <a:t>Info-Tech offers various levels of support to best suit your needs</a:t>
            </a:r>
            <a:endParaRPr lang="en-US" sz="4000" b="1" i="0" spc="-3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67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1553" y="6451496"/>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75" y="3135637"/>
            <a:ext cx="5689600"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70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476" y="3127757"/>
            <a:ext cx="3744912" cy="2680175"/>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8533862" cy="1130188"/>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8998604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21</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5F877-5A2E-42EF-A798-4030D79DE9FA}"/>
              </a:ext>
            </a:extLst>
          </p:cNvPr>
          <p:cNvSpPr txBox="1"/>
          <p:nvPr userDrawn="1">
            <p:extLst>
              <p:ext uri="{1162E1C5-73C7-4A58-AE30-91384D911F3F}">
                <p184:classification xmlns:p184="http://schemas.microsoft.com/office/powerpoint/2018/4/main" val="hdr"/>
              </p:ext>
            </p:extLst>
          </p:nvPr>
        </p:nvSpPr>
        <p:spPr>
          <a:xfrm>
            <a:off x="0" y="0"/>
            <a:ext cx="552450" cy="152400"/>
          </a:xfrm>
          <a:prstGeom prst="rect">
            <a:avLst/>
          </a:prstGeom>
        </p:spPr>
        <p:txBody>
          <a:bodyPr horzOverflow="overflow" lIns="0" tIns="0" rIns="0" bIns="0">
            <a:spAutoFit/>
          </a:bodyPr>
          <a:lstStyle/>
          <a:p>
            <a:pPr algn="l"/>
            <a:r>
              <a:rPr lang="en-CA" sz="1000" dirty="0">
                <a:solidFill>
                  <a:srgbClr val="000000"/>
                </a:solidFill>
                <a:latin typeface="Roboto Condensed Light" panose="02000000000000000000" pitchFamily="2" charset="0"/>
                <a:cs typeface="Calibri" panose="020F0502020204030204" pitchFamily="34" charset="0"/>
              </a:rPr>
              <a:t>Restricted</a:t>
            </a:r>
          </a:p>
        </p:txBody>
      </p:sp>
    </p:spTree>
    <p:extLst>
      <p:ext uri="{BB962C8B-B14F-4D97-AF65-F5344CB8AC3E}">
        <p14:creationId xmlns:p14="http://schemas.microsoft.com/office/powerpoint/2010/main" val="2754784488"/>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1997"/>
      </p:ext>
    </p:extLst>
  </p:cSld>
  <p:clrMap bg1="lt1" tx1="dk1" bg2="lt2" tx2="dk2" accent1="accent1" accent2="accent2" accent3="accent3" accent4="accent4" accent5="accent5" accent6="accent6" hlink="hlink" folHlink="folHlink"/>
  <p:sldLayoutIdLst>
    <p:sldLayoutId id="2147483815"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676" r:id="rId2"/>
    <p:sldLayoutId id="2147483669" r:id="rId3"/>
    <p:sldLayoutId id="2147483695" r:id="rId4"/>
    <p:sldLayoutId id="2147483741" r:id="rId5"/>
    <p:sldLayoutId id="2147483708" r:id="rId6"/>
    <p:sldLayoutId id="2147483740" r:id="rId7"/>
    <p:sldLayoutId id="2147483806" r:id="rId8"/>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diagramData" Target="../diagrams/data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microsoft.com/office/2007/relationships/diagramDrawing" Target="../diagrams/drawing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2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diagramColors" Target="../diagrams/colors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diagramQuickStyle" Target="../diagrams/quickStyle2.xml"/><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infotech.com/research/ss/simplify-identity-and-access-management" TargetMode="External"/><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hyperlink" Target="https://www.infotech.com/research/active-directory-metrics-to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BA843-8BCE-274D-89C4-821AC0B247E4}"/>
              </a:ext>
            </a:extLst>
          </p:cNvPr>
          <p:cNvSpPr>
            <a:spLocks noGrp="1"/>
          </p:cNvSpPr>
          <p:nvPr>
            <p:ph type="body" sz="quarter" idx="10"/>
          </p:nvPr>
        </p:nvSpPr>
        <p:spPr>
          <a:xfrm>
            <a:off x="650874" y="1391732"/>
            <a:ext cx="8540018" cy="1306512"/>
          </a:xfrm>
        </p:spPr>
        <p:txBody>
          <a:bodyPr/>
          <a:lstStyle/>
          <a:p>
            <a:r>
              <a:rPr lang="en-US" dirty="0"/>
              <a:t>Manage the Active Directory in the Service Desk</a:t>
            </a:r>
          </a:p>
        </p:txBody>
      </p:sp>
      <p:sp>
        <p:nvSpPr>
          <p:cNvPr id="3" name="Text Placeholder 2">
            <a:extLst>
              <a:ext uri="{FF2B5EF4-FFF2-40B4-BE49-F238E27FC236}">
                <a16:creationId xmlns:a16="http://schemas.microsoft.com/office/drawing/2014/main" id="{86D276D7-DC79-5840-BFB0-E604DE2F3011}"/>
              </a:ext>
            </a:extLst>
          </p:cNvPr>
          <p:cNvSpPr>
            <a:spLocks noGrp="1"/>
          </p:cNvSpPr>
          <p:nvPr>
            <p:ph type="body" sz="quarter" idx="11"/>
          </p:nvPr>
        </p:nvSpPr>
        <p:spPr/>
        <p:txBody>
          <a:bodyPr/>
          <a:lstStyle/>
          <a:p>
            <a:r>
              <a:rPr lang="en-US" dirty="0"/>
              <a:t>Build and maintain your Active Directory with good data.</a:t>
            </a:r>
          </a:p>
          <a:p>
            <a:endParaRPr lang="en-US" dirty="0"/>
          </a:p>
        </p:txBody>
      </p:sp>
      <p:grpSp>
        <p:nvGrpSpPr>
          <p:cNvPr id="4" name="Group 3">
            <a:extLst>
              <a:ext uri="{FF2B5EF4-FFF2-40B4-BE49-F238E27FC236}">
                <a16:creationId xmlns:a16="http://schemas.microsoft.com/office/drawing/2014/main" id="{EB6CEE5D-D0B4-4A8A-B354-DD96D7C96436}"/>
              </a:ext>
            </a:extLst>
          </p:cNvPr>
          <p:cNvGrpSpPr/>
          <p:nvPr/>
        </p:nvGrpSpPr>
        <p:grpSpPr>
          <a:xfrm>
            <a:off x="0" y="4767200"/>
            <a:ext cx="12193588" cy="969356"/>
            <a:chOff x="0" y="4767200"/>
            <a:chExt cx="12193588" cy="969356"/>
          </a:xfrm>
        </p:grpSpPr>
        <p:sp>
          <p:nvSpPr>
            <p:cNvPr id="5" name="Rectangle 4">
              <a:extLst>
                <a:ext uri="{FF2B5EF4-FFF2-40B4-BE49-F238E27FC236}">
                  <a16:creationId xmlns:a16="http://schemas.microsoft.com/office/drawing/2014/main" id="{3E94323B-9181-4D21-B126-96139C6DD6B3}"/>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Roboto Condensed Light" panose="02000000000000000000" pitchFamily="2" charset="0"/>
              </a:endParaRPr>
            </a:p>
          </p:txBody>
        </p:sp>
        <p:sp>
          <p:nvSpPr>
            <p:cNvPr id="6" name="TextBox 5">
              <a:extLst>
                <a:ext uri="{FF2B5EF4-FFF2-40B4-BE49-F238E27FC236}">
                  <a16:creationId xmlns:a16="http://schemas.microsoft.com/office/drawing/2014/main" id="{AA117C48-BA0C-4B0F-8FFF-F169DEBCDA7D}"/>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Light"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336115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762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Roboto Condensed Light" panose="02000000000000000000" pitchFamily="2" charset="0"/>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algn="r" defTabSz="914400">
              <a:spcBef>
                <a:spcPts val="161"/>
              </a:spcBef>
              <a:tabLst>
                <a:tab pos="1309472" algn="l"/>
              </a:tabLst>
              <a:defRPr/>
            </a:pPr>
            <a:r>
              <a:rPr lang="en-CA" sz="788" spc="-18" dirty="0">
                <a:solidFill>
                  <a:srgbClr val="FFFFFF"/>
                </a:solidFill>
                <a:latin typeface="Exo" pitchFamily="2" charset="77"/>
                <a:cs typeface="Arial"/>
              </a:rPr>
              <a:t>Info-</a:t>
            </a:r>
            <a:r>
              <a:rPr lang="en-CA" sz="788" spc="-103" dirty="0">
                <a:solidFill>
                  <a:srgbClr val="FFFFFF"/>
                </a:solidFill>
                <a:latin typeface="Exo" pitchFamily="2" charset="77"/>
                <a:cs typeface="Arial"/>
              </a:rPr>
              <a:t>T</a:t>
            </a:r>
            <a:r>
              <a:rPr lang="en-CA" sz="788" spc="-15" dirty="0">
                <a:solidFill>
                  <a:srgbClr val="FFFFFF"/>
                </a:solidFill>
                <a:latin typeface="Exo" pitchFamily="2" charset="77"/>
                <a:cs typeface="Arial"/>
              </a:rPr>
              <a:t>ec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Researc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Grou</a:t>
            </a:r>
            <a:r>
              <a:rPr lang="en-CA" sz="788" spc="6" dirty="0">
                <a:solidFill>
                  <a:srgbClr val="FFFFFF"/>
                </a:solidFill>
                <a:latin typeface="Exo" pitchFamily="2" charset="77"/>
                <a:cs typeface="Arial"/>
              </a:rPr>
              <a:t>p   |   </a:t>
            </a:r>
            <a:fld id="{81D60167-4931-47E6-BA6A-407CBD079E47}" type="slidenum">
              <a:rPr sz="788" spc="6" smtClean="0">
                <a:solidFill>
                  <a:srgbClr val="FFFFFF"/>
                </a:solidFill>
                <a:latin typeface="Exo" pitchFamily="2" charset="77"/>
                <a:cs typeface="Arial" panose="020B0604020202020204" pitchFamily="34" charset="0"/>
              </a:rPr>
              <a:pPr marL="7700" algn="r" defTabSz="914400">
                <a:spcBef>
                  <a:spcPts val="161"/>
                </a:spcBef>
                <a:tabLst>
                  <a:tab pos="1309472" algn="l"/>
                </a:tabLst>
                <a:defRPr/>
              </a:pPr>
              <a:t>11</a:t>
            </a:fld>
            <a:endParaRPr sz="788" spc="6" dirty="0">
              <a:solidFill>
                <a:srgbClr val="FFFFFF"/>
              </a:solidFill>
              <a:latin typeface="Exo" pitchFamily="2" charset="77"/>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55" y="53039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t>Guided Implementation</a:t>
            </a:r>
            <a:endParaRPr lang="en-CA" dirty="0"/>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54" y="1230096"/>
            <a:ext cx="7461054"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ontserrat Light" panose="00000400000000000000" pitchFamily="2" charset="0"/>
              </a:rPr>
              <a:t>What does a typical GI on this topic look like?</a:t>
            </a:r>
            <a:endParaRPr lang="en-CA" sz="2000" dirty="0">
              <a:latin typeface="Montserrat Light" panose="00000400000000000000" pitchFamily="2" charset="0"/>
            </a:endParaRPr>
          </a:p>
        </p:txBody>
      </p:sp>
      <p:pic>
        <p:nvPicPr>
          <p:cNvPr id="5" name="Picture 4">
            <a:extLst>
              <a:ext uri="{FF2B5EF4-FFF2-40B4-BE49-F238E27FC236}">
                <a16:creationId xmlns:a16="http://schemas.microsoft.com/office/drawing/2014/main" id="{366A3DAB-D053-472C-9609-F2792872845E}"/>
              </a:ext>
            </a:extLst>
          </p:cNvPr>
          <p:cNvPicPr>
            <a:picLocks noChangeAspect="1"/>
          </p:cNvPicPr>
          <p:nvPr>
            <p:custDataLst>
              <p:tags r:id="rId5"/>
            </p:custDataLst>
          </p:nvPr>
        </p:nvPicPr>
        <p:blipFill>
          <a:blip r:embed="rId20" cstate="screen">
            <a:extLst>
              <a:ext uri="{28A0092B-C50C-407E-A947-70E740481C1C}">
                <a14:useLocalDpi xmlns:a14="http://schemas.microsoft.com/office/drawing/2010/main"/>
              </a:ext>
            </a:extLst>
          </a:blip>
          <a:stretch>
            <a:fillRect/>
          </a:stretch>
        </p:blipFill>
        <p:spPr>
          <a:xfrm>
            <a:off x="259833" y="3268453"/>
            <a:ext cx="520953" cy="520953"/>
          </a:xfrm>
          <a:prstGeom prst="rect">
            <a:avLst/>
          </a:prstGeom>
        </p:spPr>
      </p:pic>
      <p:graphicFrame>
        <p:nvGraphicFramePr>
          <p:cNvPr id="7" name="Diagram 6">
            <a:extLst>
              <a:ext uri="{FF2B5EF4-FFF2-40B4-BE49-F238E27FC236}">
                <a16:creationId xmlns:a16="http://schemas.microsoft.com/office/drawing/2014/main" id="{B8CCC49A-D6A3-43EE-9C49-CA6B950D6A07}"/>
              </a:ext>
            </a:extLst>
          </p:cNvPr>
          <p:cNvGraphicFramePr/>
          <p:nvPr>
            <p:custDataLst>
              <p:tags r:id="rId6"/>
            </p:custDataLst>
            <p:extLst>
              <p:ext uri="{D42A27DB-BD31-4B8C-83A1-F6EECF244321}">
                <p14:modId xmlns:p14="http://schemas.microsoft.com/office/powerpoint/2010/main" val="3789421550"/>
              </p:ext>
            </p:extLst>
          </p:nvPr>
        </p:nvGraphicFramePr>
        <p:xfrm>
          <a:off x="309838" y="2092161"/>
          <a:ext cx="8646551" cy="1016192"/>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8" name="Rectangle 7">
            <a:extLst>
              <a:ext uri="{FF2B5EF4-FFF2-40B4-BE49-F238E27FC236}">
                <a16:creationId xmlns:a16="http://schemas.microsoft.com/office/drawing/2014/main" id="{876C24BD-7B6E-4AFE-84D3-78440DEC4C54}"/>
              </a:ext>
            </a:extLst>
          </p:cNvPr>
          <p:cNvSpPr/>
          <p:nvPr>
            <p:custDataLst>
              <p:tags r:id="rId7"/>
            </p:custDataLst>
          </p:nvPr>
        </p:nvSpPr>
        <p:spPr>
          <a:xfrm>
            <a:off x="745785" y="3315409"/>
            <a:ext cx="1376903"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Scope requirements, objectives, and your specific challenges. </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8"/>
            </p:custDataLst>
          </p:nvPr>
        </p:nvPicPr>
        <p:blipFill>
          <a:blip r:embed="rId20" cstate="screen">
            <a:extLst>
              <a:ext uri="{28A0092B-C50C-407E-A947-70E740481C1C}">
                <a14:useLocalDpi xmlns:a14="http://schemas.microsoft.com/office/drawing/2010/main"/>
              </a:ext>
            </a:extLst>
          </a:blip>
          <a:stretch>
            <a:fillRect/>
          </a:stretch>
        </p:blipFill>
        <p:spPr>
          <a:xfrm>
            <a:off x="2324168" y="3245236"/>
            <a:ext cx="520953" cy="520953"/>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9"/>
            </p:custDataLst>
          </p:nvPr>
        </p:nvSpPr>
        <p:spPr>
          <a:xfrm>
            <a:off x="2810120" y="3292192"/>
            <a:ext cx="1554646" cy="738664"/>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#2:</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Create organizational unit structure and policy.</a:t>
            </a:r>
          </a:p>
        </p:txBody>
      </p:sp>
      <p:sp>
        <p:nvSpPr>
          <p:cNvPr id="11" name="Rectangle 10">
            <a:extLst>
              <a:ext uri="{FF2B5EF4-FFF2-40B4-BE49-F238E27FC236}">
                <a16:creationId xmlns:a16="http://schemas.microsoft.com/office/drawing/2014/main" id="{821F6F67-AB2F-4087-9A7A-78D6B956A59F}"/>
              </a:ext>
            </a:extLst>
          </p:cNvPr>
          <p:cNvSpPr/>
          <p:nvPr>
            <p:custDataLst>
              <p:tags r:id="rId10"/>
            </p:custDataLst>
          </p:nvPr>
        </p:nvSpPr>
        <p:spPr>
          <a:xfrm>
            <a:off x="2810119" y="4613904"/>
            <a:ext cx="1648101"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Build monitoring and audit checklists</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Design project metrics.</a:t>
            </a:r>
          </a:p>
        </p:txBody>
      </p:sp>
      <p:cxnSp>
        <p:nvCxnSpPr>
          <p:cNvPr id="12" name="Straight Connector 11">
            <a:extLst>
              <a:ext uri="{FF2B5EF4-FFF2-40B4-BE49-F238E27FC236}">
                <a16:creationId xmlns:a16="http://schemas.microsoft.com/office/drawing/2014/main" id="{8BC4D908-63E3-4DF4-BF38-40DDD2D98765}"/>
              </a:ext>
            </a:extLst>
          </p:cNvPr>
          <p:cNvCxnSpPr>
            <a:stCxn id="9" idx="2"/>
            <a:endCxn id="13" idx="0"/>
          </p:cNvCxnSpPr>
          <p:nvPr>
            <p:custDataLst>
              <p:tags r:id="rId11"/>
            </p:custDataLst>
          </p:nvPr>
        </p:nvCxnSpPr>
        <p:spPr>
          <a:xfrm flipH="1">
            <a:off x="2576732" y="3766188"/>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994C6C-B107-4965-8D1C-052FDFE2543D}"/>
              </a:ext>
            </a:extLst>
          </p:cNvPr>
          <p:cNvPicPr>
            <a:picLocks noChangeAspect="1"/>
          </p:cNvPicPr>
          <p:nvPr>
            <p:custDataLst>
              <p:tags r:id="rId12"/>
            </p:custDataLst>
          </p:nvPr>
        </p:nvPicPr>
        <p:blipFill>
          <a:blip r:embed="rId20" cstate="screen">
            <a:extLst>
              <a:ext uri="{28A0092B-C50C-407E-A947-70E740481C1C}">
                <a14:useLocalDpi xmlns:a14="http://schemas.microsoft.com/office/drawing/2010/main"/>
              </a:ext>
            </a:extLst>
          </a:blip>
          <a:stretch>
            <a:fillRect/>
          </a:stretch>
        </p:blipFill>
        <p:spPr>
          <a:xfrm>
            <a:off x="2316256" y="4602463"/>
            <a:ext cx="520953" cy="520953"/>
          </a:xfrm>
          <a:prstGeom prst="rect">
            <a:avLst/>
          </a:prstGeom>
        </p:spPr>
      </p:pic>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3"/>
            </p:custDataLst>
          </p:nvPr>
        </p:nvPicPr>
        <p:blipFill>
          <a:blip r:embed="rId20" cstate="screen">
            <a:extLst>
              <a:ext uri="{28A0092B-C50C-407E-A947-70E740481C1C}">
                <a14:useLocalDpi xmlns:a14="http://schemas.microsoft.com/office/drawing/2010/main"/>
              </a:ext>
            </a:extLst>
          </a:blip>
          <a:stretch>
            <a:fillRect/>
          </a:stretch>
        </p:blipFill>
        <p:spPr>
          <a:xfrm>
            <a:off x="5454104" y="3292192"/>
            <a:ext cx="520953"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4"/>
            </p:custDataLst>
          </p:nvPr>
        </p:nvSpPr>
        <p:spPr>
          <a:xfrm>
            <a:off x="5940056" y="3339148"/>
            <a:ext cx="1351485" cy="738664"/>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#4:</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Design AD workflows.</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Rectangle 15">
            <a:extLst>
              <a:ext uri="{FF2B5EF4-FFF2-40B4-BE49-F238E27FC236}">
                <a16:creationId xmlns:a16="http://schemas.microsoft.com/office/drawing/2014/main" id="{6D800CA0-031A-458F-90E4-1C272CCDB6E4}"/>
              </a:ext>
            </a:extLst>
          </p:cNvPr>
          <p:cNvSpPr/>
          <p:nvPr>
            <p:custDataLst>
              <p:tags r:id="rId15"/>
            </p:custDataLst>
          </p:nvPr>
        </p:nvSpPr>
        <p:spPr>
          <a:xfrm>
            <a:off x="5940056" y="4660860"/>
            <a:ext cx="1174220" cy="738664"/>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#5: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Shift-left strategy.</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stCxn id="14" idx="2"/>
            <a:endCxn id="18" idx="0"/>
          </p:cNvCxnSpPr>
          <p:nvPr>
            <p:custDataLst>
              <p:tags r:id="rId16"/>
            </p:custDataLst>
          </p:nvPr>
        </p:nvCxnSpPr>
        <p:spPr>
          <a:xfrm flipH="1">
            <a:off x="5706668" y="3813144"/>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E229D89-0003-4F5C-8E9E-C7C880A7FA8F}"/>
              </a:ext>
            </a:extLst>
          </p:cNvPr>
          <p:cNvPicPr>
            <a:picLocks noChangeAspect="1"/>
          </p:cNvPicPr>
          <p:nvPr>
            <p:custDataLst>
              <p:tags r:id="rId17"/>
            </p:custDataLst>
          </p:nvPr>
        </p:nvPicPr>
        <p:blipFill>
          <a:blip r:embed="rId20" cstate="screen">
            <a:extLst>
              <a:ext uri="{28A0092B-C50C-407E-A947-70E740481C1C}">
                <a14:useLocalDpi xmlns:a14="http://schemas.microsoft.com/office/drawing/2010/main"/>
              </a:ext>
            </a:extLst>
          </a:blip>
          <a:stretch>
            <a:fillRect/>
          </a:stretch>
        </p:blipFill>
        <p:spPr>
          <a:xfrm>
            <a:off x="5446192" y="4649419"/>
            <a:ext cx="520953" cy="520953"/>
          </a:xfrm>
          <a:prstGeom prst="rect">
            <a:avLst/>
          </a:prstGeom>
        </p:spPr>
      </p:pic>
      <p:sp>
        <p:nvSpPr>
          <p:cNvPr id="31" name="TextBox 30">
            <a:extLst>
              <a:ext uri="{FF2B5EF4-FFF2-40B4-BE49-F238E27FC236}">
                <a16:creationId xmlns:a16="http://schemas.microsoft.com/office/drawing/2014/main" id="{3C951CA7-C56F-4944-A437-B07E96483324}"/>
              </a:ext>
            </a:extLst>
          </p:cNvPr>
          <p:cNvSpPr txBox="1"/>
          <p:nvPr>
            <p:custDataLst>
              <p:tags r:id="rId18"/>
            </p:custDataLst>
          </p:nvPr>
        </p:nvSpPr>
        <p:spPr>
          <a:xfrm>
            <a:off x="9423238" y="943806"/>
            <a:ext cx="2549774" cy="4341518"/>
          </a:xfrm>
          <a:prstGeom prst="rect">
            <a:avLst/>
          </a:prstGeom>
        </p:spPr>
        <p:txBody>
          <a:bodyPr vert="horz" wrap="square" lIns="0" tIns="6930" rIns="0" bIns="0" rtlCol="0">
            <a:spAutoFit/>
          </a:bodyPr>
          <a:lstStyle/>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Guided Implementation (GI) is a series of calls with an Info-Tech analyst to help implement our best practices in your organization.</a:t>
            </a:r>
          </a:p>
          <a:p>
            <a:pPr marL="7700" marR="242951" lvl="0" indent="0" algn="l" defTabSz="554437" rtl="0" eaLnBrk="1" fontAlgn="auto" latinLnBrk="0" hangingPunct="1">
              <a:lnSpc>
                <a:spcPct val="100000"/>
              </a:lnSpc>
              <a:spcBef>
                <a:spcPts val="55"/>
              </a:spcBef>
              <a:spcAft>
                <a:spcPts val="0"/>
              </a:spcAft>
              <a:buClrTx/>
              <a:buSzTx/>
              <a:buFontTx/>
              <a:buNone/>
              <a:tabLst/>
              <a:defRPr/>
            </a:pPr>
            <a:endPar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endParaRP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typical GI is between 3-6 calls over the course of 2-3 months.</a:t>
            </a:r>
          </a:p>
        </p:txBody>
      </p:sp>
    </p:spTree>
    <p:extLst>
      <p:ext uri="{BB962C8B-B14F-4D97-AF65-F5344CB8AC3E}">
        <p14:creationId xmlns:p14="http://schemas.microsoft.com/office/powerpoint/2010/main" val="22991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9546639" cy="774798"/>
          </a:xfrm>
        </p:spPr>
        <p:txBody>
          <a:bodyPr/>
          <a:lstStyle/>
          <a:p>
            <a:r>
              <a:rPr lang="en-US" dirty="0"/>
              <a:t>Choose the right project for you</a:t>
            </a:r>
          </a:p>
        </p:txBody>
      </p:sp>
      <p:grpSp>
        <p:nvGrpSpPr>
          <p:cNvPr id="13" name="Group 12">
            <a:extLst>
              <a:ext uri="{FF2B5EF4-FFF2-40B4-BE49-F238E27FC236}">
                <a16:creationId xmlns:a16="http://schemas.microsoft.com/office/drawing/2014/main" id="{F34DBD7E-44B3-4C71-8125-1A11EE3537D0}"/>
              </a:ext>
            </a:extLst>
          </p:cNvPr>
          <p:cNvGrpSpPr/>
          <p:nvPr/>
        </p:nvGrpSpPr>
        <p:grpSpPr>
          <a:xfrm>
            <a:off x="794" y="1258582"/>
            <a:ext cx="11330152" cy="5005521"/>
            <a:chOff x="794" y="1742056"/>
            <a:chExt cx="11330152" cy="5005521"/>
          </a:xfrm>
        </p:grpSpPr>
        <p:grpSp>
          <p:nvGrpSpPr>
            <p:cNvPr id="8" name="Group 7">
              <a:extLst>
                <a:ext uri="{FF2B5EF4-FFF2-40B4-BE49-F238E27FC236}">
                  <a16:creationId xmlns:a16="http://schemas.microsoft.com/office/drawing/2014/main" id="{D655B6D4-DA72-4823-9AAA-094953C3434B}"/>
                </a:ext>
              </a:extLst>
            </p:cNvPr>
            <p:cNvGrpSpPr/>
            <p:nvPr/>
          </p:nvGrpSpPr>
          <p:grpSpPr>
            <a:xfrm>
              <a:off x="794" y="1742056"/>
              <a:ext cx="11330152" cy="5005521"/>
              <a:chOff x="1083268" y="1300037"/>
              <a:chExt cx="9427077" cy="5005521"/>
            </a:xfrm>
          </p:grpSpPr>
          <p:pic>
            <p:nvPicPr>
              <p:cNvPr id="5" name="Picture 4">
                <a:extLst>
                  <a:ext uri="{FF2B5EF4-FFF2-40B4-BE49-F238E27FC236}">
                    <a16:creationId xmlns:a16="http://schemas.microsoft.com/office/drawing/2014/main" id="{E7105AD9-CE23-4685-80B5-68D5745DBA53}"/>
                  </a:ext>
                </a:extLst>
              </p:cNvPr>
              <p:cNvPicPr>
                <a:picLocks noChangeAspect="1"/>
              </p:cNvPicPr>
              <p:nvPr/>
            </p:nvPicPr>
            <p:blipFill rotWithShape="1">
              <a:blip r:embed="rId3" cstate="screen">
                <a:alphaModFix amt="1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10604" r="48244"/>
              <a:stretch/>
            </p:blipFill>
            <p:spPr>
              <a:xfrm>
                <a:off x="1083268" y="1300037"/>
                <a:ext cx="9416565" cy="5005521"/>
              </a:xfrm>
              <a:prstGeom prst="rect">
                <a:avLst/>
              </a:prstGeom>
            </p:spPr>
          </p:pic>
          <p:sp>
            <p:nvSpPr>
              <p:cNvPr id="7" name="Rectangle 6">
                <a:extLst>
                  <a:ext uri="{FF2B5EF4-FFF2-40B4-BE49-F238E27FC236}">
                    <a16:creationId xmlns:a16="http://schemas.microsoft.com/office/drawing/2014/main" id="{9A1ED40D-CE83-43D8-8120-984CBE3CC97F}"/>
                  </a:ext>
                </a:extLst>
              </p:cNvPr>
              <p:cNvSpPr/>
              <p:nvPr/>
            </p:nvSpPr>
            <p:spPr>
              <a:xfrm>
                <a:off x="9724699" y="5055476"/>
                <a:ext cx="785646" cy="1198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grpSp>
        <p:grpSp>
          <p:nvGrpSpPr>
            <p:cNvPr id="12" name="Group 11">
              <a:extLst>
                <a:ext uri="{FF2B5EF4-FFF2-40B4-BE49-F238E27FC236}">
                  <a16:creationId xmlns:a16="http://schemas.microsoft.com/office/drawing/2014/main" id="{51115156-6294-46D3-A8A0-C23998D806E7}"/>
                </a:ext>
              </a:extLst>
            </p:cNvPr>
            <p:cNvGrpSpPr/>
            <p:nvPr/>
          </p:nvGrpSpPr>
          <p:grpSpPr>
            <a:xfrm>
              <a:off x="6900979" y="2769034"/>
              <a:ext cx="3247408" cy="2915054"/>
              <a:chOff x="6364952" y="2642909"/>
              <a:chExt cx="3247408" cy="2915054"/>
            </a:xfrm>
          </p:grpSpPr>
          <p:sp>
            <p:nvSpPr>
              <p:cNvPr id="28" name="TextBox 27">
                <a:extLst>
                  <a:ext uri="{FF2B5EF4-FFF2-40B4-BE49-F238E27FC236}">
                    <a16:creationId xmlns:a16="http://schemas.microsoft.com/office/drawing/2014/main" id="{4C9E228B-B30F-394E-A599-344FD077C107}"/>
                  </a:ext>
                </a:extLst>
              </p:cNvPr>
              <p:cNvSpPr txBox="1"/>
              <p:nvPr/>
            </p:nvSpPr>
            <p:spPr>
              <a:xfrm>
                <a:off x="6364952" y="3352982"/>
                <a:ext cx="3247408" cy="492443"/>
              </a:xfrm>
              <a:prstGeom prst="rect">
                <a:avLst/>
              </a:prstGeom>
            </p:spPr>
            <p:txBody>
              <a:bodyPr vert="horz" wrap="square" lIns="0" tIns="0" rIns="0" bIns="0" rtlCol="0">
                <a:spAutoFit/>
              </a:bodyPr>
              <a:lstStyle/>
              <a:p>
                <a:pPr marL="289946" marR="242975" lvl="1" algn="ctr">
                  <a:spcBef>
                    <a:spcPts val="55"/>
                  </a:spcBef>
                </a:pPr>
                <a:r>
                  <a:rPr lang="en-US" sz="1600" spc="-30" dirty="0">
                    <a:solidFill>
                      <a:srgbClr val="2576B7"/>
                    </a:solidFill>
                    <a:latin typeface="Montserrat" pitchFamily="2" charset="77"/>
                    <a:cs typeface="Arial Narrow"/>
                  </a:rPr>
                  <a:t>Manage Active Directory in the Service Desk</a:t>
                </a:r>
              </a:p>
            </p:txBody>
          </p:sp>
          <p:sp>
            <p:nvSpPr>
              <p:cNvPr id="29" name="Text Placeholder 7">
                <a:extLst>
                  <a:ext uri="{FF2B5EF4-FFF2-40B4-BE49-F238E27FC236}">
                    <a16:creationId xmlns:a16="http://schemas.microsoft.com/office/drawing/2014/main" id="{3E33ED69-74AC-9D42-BB28-5EF7327539DB}"/>
                  </a:ext>
                </a:extLst>
              </p:cNvPr>
              <p:cNvSpPr txBox="1">
                <a:spLocks/>
              </p:cNvSpPr>
              <p:nvPr/>
            </p:nvSpPr>
            <p:spPr>
              <a:xfrm>
                <a:off x="6419764" y="4010607"/>
                <a:ext cx="3113070" cy="1547356"/>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solidFill>
                  </a:rPr>
                  <a:t>T</a:t>
                </a:r>
                <a:r>
                  <a:rPr lang="en-CA" dirty="0">
                    <a:solidFill>
                      <a:schemeClr val="tx1"/>
                    </a:solidFill>
                  </a:rPr>
                  <a:t>his research helps you manage the Active Directory from the service desk perspective. If you are looking to create policies around organizational units (OU), governance around AD monitoring, or AD workflows, this is the research for you. </a:t>
                </a:r>
                <a:endParaRPr lang="en-US" dirty="0">
                  <a:solidFill>
                    <a:schemeClr val="tx1"/>
                  </a:solidFill>
                </a:endParaRPr>
              </a:p>
            </p:txBody>
          </p:sp>
          <p:pic>
            <p:nvPicPr>
              <p:cNvPr id="9" name="Picture 8">
                <a:extLst>
                  <a:ext uri="{FF2B5EF4-FFF2-40B4-BE49-F238E27FC236}">
                    <a16:creationId xmlns:a16="http://schemas.microsoft.com/office/drawing/2014/main" id="{6D3457CE-C8A7-4BBC-8D14-DA7291C023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0467" y="2642909"/>
                <a:ext cx="635000" cy="635000"/>
              </a:xfrm>
              <a:prstGeom prst="rect">
                <a:avLst/>
              </a:prstGeom>
            </p:spPr>
          </p:pic>
        </p:grpSp>
        <p:grpSp>
          <p:nvGrpSpPr>
            <p:cNvPr id="11" name="Group 10">
              <a:extLst>
                <a:ext uri="{FF2B5EF4-FFF2-40B4-BE49-F238E27FC236}">
                  <a16:creationId xmlns:a16="http://schemas.microsoft.com/office/drawing/2014/main" id="{A89F1A5B-1BE1-4889-B62F-5DE061A4F84D}"/>
                </a:ext>
              </a:extLst>
            </p:cNvPr>
            <p:cNvGrpSpPr/>
            <p:nvPr/>
          </p:nvGrpSpPr>
          <p:grpSpPr>
            <a:xfrm>
              <a:off x="2124727" y="2769034"/>
              <a:ext cx="3341748" cy="2904028"/>
              <a:chOff x="2468889" y="2653935"/>
              <a:chExt cx="3341748" cy="2904028"/>
            </a:xfrm>
          </p:grpSpPr>
          <p:sp>
            <p:nvSpPr>
              <p:cNvPr id="33" name="TextBox 32">
                <a:extLst>
                  <a:ext uri="{FF2B5EF4-FFF2-40B4-BE49-F238E27FC236}">
                    <a16:creationId xmlns:a16="http://schemas.microsoft.com/office/drawing/2014/main" id="{C1602895-CD87-C74B-BAF0-75F88911013A}"/>
                  </a:ext>
                </a:extLst>
              </p:cNvPr>
              <p:cNvSpPr txBox="1"/>
              <p:nvPr/>
            </p:nvSpPr>
            <p:spPr>
              <a:xfrm>
                <a:off x="2468889" y="3352982"/>
                <a:ext cx="3341748" cy="492443"/>
              </a:xfrm>
              <a:prstGeom prst="rect">
                <a:avLst/>
              </a:prstGeom>
            </p:spPr>
            <p:txBody>
              <a:bodyPr vert="horz" wrap="square" lIns="0" tIns="0" rIns="0" bIns="0" rtlCol="0">
                <a:spAutoFit/>
              </a:bodyPr>
              <a:lstStyle/>
              <a:p>
                <a:pPr marL="289946" marR="242975" lvl="1" algn="ctr">
                  <a:spcBef>
                    <a:spcPts val="55"/>
                  </a:spcBef>
                </a:pPr>
                <a:r>
                  <a:rPr lang="en-US" sz="1600" spc="-30" dirty="0">
                    <a:solidFill>
                      <a:srgbClr val="2576B7"/>
                    </a:solidFill>
                    <a:latin typeface="Montserrat" pitchFamily="2" charset="77"/>
                    <a:cs typeface="Arial Narrow"/>
                  </a:rPr>
                  <a:t>Simplify Identity and Access Management</a:t>
                </a:r>
              </a:p>
            </p:txBody>
          </p:sp>
          <p:sp>
            <p:nvSpPr>
              <p:cNvPr id="34" name="Text Placeholder 7">
                <a:extLst>
                  <a:ext uri="{FF2B5EF4-FFF2-40B4-BE49-F238E27FC236}">
                    <a16:creationId xmlns:a16="http://schemas.microsoft.com/office/drawing/2014/main" id="{C6465DA9-CEED-B346-AD04-05BD0D6D5F06}"/>
                  </a:ext>
                </a:extLst>
              </p:cNvPr>
              <p:cNvSpPr txBox="1">
                <a:spLocks/>
              </p:cNvSpPr>
              <p:nvPr/>
            </p:nvSpPr>
            <p:spPr>
              <a:xfrm>
                <a:off x="2689773" y="4010607"/>
                <a:ext cx="2920527" cy="1547356"/>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This research blueprint lays the groundwork for establishing a centralized, effective, and efficient system for managing identity and access. If you are looking to take back control of your IAM environment by implementing a role-based access control model, start with </a:t>
                </a:r>
                <a:r>
                  <a:rPr lang="en-US" i="1" dirty="0">
                    <a:hlinkClick r:id="rId6"/>
                  </a:rPr>
                  <a:t>Simplify Identity and Access Management</a:t>
                </a:r>
                <a:r>
                  <a:rPr lang="en-US" i="1" dirty="0"/>
                  <a:t>.</a:t>
                </a:r>
                <a:endParaRPr lang="en-US" i="1" dirty="0">
                  <a:solidFill>
                    <a:srgbClr val="000000"/>
                  </a:solidFill>
                </a:endParaRPr>
              </a:p>
            </p:txBody>
          </p:sp>
          <p:pic>
            <p:nvPicPr>
              <p:cNvPr id="10" name="Picture 9">
                <a:extLst>
                  <a:ext uri="{FF2B5EF4-FFF2-40B4-BE49-F238E27FC236}">
                    <a16:creationId xmlns:a16="http://schemas.microsoft.com/office/drawing/2014/main" id="{4CF52882-90F8-46E1-8ACE-CF941E3673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08123" y="2653935"/>
                <a:ext cx="635000" cy="635000"/>
              </a:xfrm>
              <a:prstGeom prst="rect">
                <a:avLst/>
              </a:prstGeom>
            </p:spPr>
          </p:pic>
        </p:grpSp>
      </p:grpSp>
      <p:sp>
        <p:nvSpPr>
          <p:cNvPr id="15" name="Text Placeholder 7">
            <a:extLst>
              <a:ext uri="{FF2B5EF4-FFF2-40B4-BE49-F238E27FC236}">
                <a16:creationId xmlns:a16="http://schemas.microsoft.com/office/drawing/2014/main" id="{D5398555-8A0F-41D4-9B69-AC4D006EED89}"/>
              </a:ext>
            </a:extLst>
          </p:cNvPr>
          <p:cNvSpPr txBox="1">
            <a:spLocks/>
          </p:cNvSpPr>
          <p:nvPr/>
        </p:nvSpPr>
        <p:spPr>
          <a:xfrm>
            <a:off x="10756595" y="2362850"/>
            <a:ext cx="974264" cy="410979"/>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000000"/>
                </a:solidFill>
              </a:rPr>
              <a:t>You Are Here</a:t>
            </a:r>
          </a:p>
        </p:txBody>
      </p:sp>
      <p:pic>
        <p:nvPicPr>
          <p:cNvPr id="3" name="Graphic 2" descr="Map with pin">
            <a:extLst>
              <a:ext uri="{FF2B5EF4-FFF2-40B4-BE49-F238E27FC236}">
                <a16:creationId xmlns:a16="http://schemas.microsoft.com/office/drawing/2014/main" id="{41A61EE2-3DA1-44B7-B865-5690CD506E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42195" y="1932144"/>
            <a:ext cx="914400" cy="914400"/>
          </a:xfrm>
          <a:prstGeom prst="rect">
            <a:avLst/>
          </a:prstGeom>
        </p:spPr>
      </p:pic>
    </p:spTree>
    <p:extLst>
      <p:ext uri="{BB962C8B-B14F-4D97-AF65-F5344CB8AC3E}">
        <p14:creationId xmlns:p14="http://schemas.microsoft.com/office/powerpoint/2010/main" val="4794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5" y="530021"/>
            <a:ext cx="11536205" cy="1130188"/>
          </a:xfrm>
        </p:spPr>
        <p:txBody>
          <a:bodyPr>
            <a:noAutofit/>
          </a:bodyPr>
          <a:lstStyle/>
          <a:p>
            <a:r>
              <a:rPr lang="en-US" dirty="0"/>
              <a:t>Info-Tech’s methodology for Managing the Active Directory in the Service Desk</a:t>
            </a:r>
            <a:endParaRPr lang="en-US" dirty="0">
              <a:solidFill>
                <a:srgbClr val="717272"/>
              </a:solidFil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354105" y="1785789"/>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3735224083"/>
              </p:ext>
            </p:extLst>
          </p:nvPr>
        </p:nvGraphicFramePr>
        <p:xfrm>
          <a:off x="378372" y="2070538"/>
          <a:ext cx="11433414" cy="4192294"/>
        </p:xfrm>
        <a:graphic>
          <a:graphicData uri="http://schemas.openxmlformats.org/drawingml/2006/table">
            <a:tbl>
              <a:tblPr firstRow="1" bandRow="1">
                <a:tableStyleId>{5C22544A-7EE6-4342-B048-85BDC9FD1C3A}</a:tableStyleId>
              </a:tblPr>
              <a:tblGrid>
                <a:gridCol w="2607346">
                  <a:extLst>
                    <a:ext uri="{9D8B030D-6E8A-4147-A177-3AD203B41FA5}">
                      <a16:colId xmlns:a16="http://schemas.microsoft.com/office/drawing/2014/main" val="976837652"/>
                    </a:ext>
                  </a:extLst>
                </a:gridCol>
                <a:gridCol w="4440332">
                  <a:extLst>
                    <a:ext uri="{9D8B030D-6E8A-4147-A177-3AD203B41FA5}">
                      <a16:colId xmlns:a16="http://schemas.microsoft.com/office/drawing/2014/main" val="2500794229"/>
                    </a:ext>
                  </a:extLst>
                </a:gridCol>
                <a:gridCol w="4385736">
                  <a:extLst>
                    <a:ext uri="{9D8B030D-6E8A-4147-A177-3AD203B41FA5}">
                      <a16:colId xmlns:a16="http://schemas.microsoft.com/office/drawing/2014/main" val="1791260046"/>
                    </a:ext>
                  </a:extLst>
                </a:gridCol>
              </a:tblGrid>
              <a:tr h="831313">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1. Build and Maintain Your Active Directory</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2. Structure Your Service Desk Processes for Your Active Directory</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980182">
                <a:tc>
                  <a:txBody>
                    <a:bodyPr/>
                    <a:lstStyle/>
                    <a:p>
                      <a:r>
                        <a:rPr lang="en-US" sz="1400" b="1" i="0" dirty="0">
                          <a:solidFill>
                            <a:srgbClr val="4A4A4A"/>
                          </a:solidFill>
                          <a:latin typeface="Montserrat SemiBold" pitchFamily="2" charset="77"/>
                        </a:rPr>
                        <a:t>Phase Steps</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Structure Your Active Directory</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Monitor and Audit Your Active Directory</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Design Active Directory Metrics</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342900" indent="-342900" algn="ctr">
                        <a:lnSpc>
                          <a:spcPct val="100000"/>
                        </a:lnSpc>
                        <a:buAutoNum type="arabicPeriod"/>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Build Active Directory Workflows</a:t>
                      </a:r>
                    </a:p>
                    <a:p>
                      <a:pPr marL="342900" indent="-342900" algn="ctr">
                        <a:lnSpc>
                          <a:spcPct val="100000"/>
                        </a:lnSpc>
                        <a:buAutoNum type="arabicPeriod"/>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Optimize the Active Directory by Employing </a:t>
                      </a:r>
                      <a:b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b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Shift-Left Strategies</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r h="1973712">
                <a:tc>
                  <a:txBody>
                    <a:bodyPr/>
                    <a:lstStyle/>
                    <a:p>
                      <a:r>
                        <a:rPr lang="en-US" sz="1400" b="1" i="0" dirty="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Structure your organizational units and policies in your Active Directory and know how to monitor them to detect problems before they happen. </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ctr">
                        <a:lnSpc>
                          <a:spcPct val="100000"/>
                        </a:lnSpc>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Leverage your service desk for Active Directory changes and updates. Use your resources efficiently.</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259597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p:txBody>
          <a:bodyPr/>
          <a:lstStyle/>
          <a:p>
            <a:r>
              <a:rPr lang="en-CA" spc="-79" dirty="0"/>
              <a:t>Insight summary</a:t>
            </a:r>
            <a:endParaRPr lang="en-US" dirty="0"/>
          </a:p>
        </p:txBody>
      </p:sp>
      <p:graphicFrame>
        <p:nvGraphicFramePr>
          <p:cNvPr id="25" name="Table 24">
            <a:extLst>
              <a:ext uri="{FF2B5EF4-FFF2-40B4-BE49-F238E27FC236}">
                <a16:creationId xmlns:a16="http://schemas.microsoft.com/office/drawing/2014/main" id="{33A80B2B-1D03-4BCD-AEB8-647ADC62AD9F}"/>
              </a:ext>
            </a:extLst>
          </p:cNvPr>
          <p:cNvGraphicFramePr>
            <a:graphicFrameLocks noGrp="1"/>
          </p:cNvGraphicFramePr>
          <p:nvPr>
            <p:extLst>
              <p:ext uri="{D42A27DB-BD31-4B8C-83A1-F6EECF244321}">
                <p14:modId xmlns:p14="http://schemas.microsoft.com/office/powerpoint/2010/main" val="2417509525"/>
              </p:ext>
            </p:extLst>
          </p:nvPr>
        </p:nvGraphicFramePr>
        <p:xfrm>
          <a:off x="3553097" y="867120"/>
          <a:ext cx="8286384" cy="1066800"/>
        </p:xfrm>
        <a:graphic>
          <a:graphicData uri="http://schemas.openxmlformats.org/drawingml/2006/table">
            <a:tbl>
              <a:tblPr bandRow="1">
                <a:tableStyleId>{5C22544A-7EE6-4342-B048-85BDC9FD1C3A}</a:tableStyleId>
              </a:tblPr>
              <a:tblGrid>
                <a:gridCol w="8286384">
                  <a:extLst>
                    <a:ext uri="{9D8B030D-6E8A-4147-A177-3AD203B41FA5}">
                      <a16:colId xmlns:a16="http://schemas.microsoft.com/office/drawing/2014/main" val="1362635670"/>
                    </a:ext>
                  </a:extLst>
                </a:gridCol>
              </a:tblGrid>
              <a:tr h="0">
                <a:tc>
                  <a:txBody>
                    <a:bodyPr/>
                    <a:lstStyle/>
                    <a:p>
                      <a:pPr marL="0" algn="l" defTabSz="914400" rtl="0" eaLnBrk="1" latinLnBrk="0" hangingPunct="1">
                        <a:spcBef>
                          <a:spcPts val="800"/>
                        </a:spcBef>
                      </a:pPr>
                      <a:r>
                        <a:rPr lang="en-US" sz="1600" b="0" kern="1200" dirty="0">
                          <a:solidFill>
                            <a:srgbClr val="2576B7"/>
                          </a:solidFill>
                          <a:latin typeface="Montserrat SemiBold" panose="00000700000000000000" pitchFamily="2" charset="0"/>
                          <a:ea typeface="Roboto Condensed Light" panose="02000000000000000000" pitchFamily="2" charset="0"/>
                          <a:cs typeface="+mn-cs"/>
                        </a:rPr>
                        <a:t>Do not treat Active Directory like a black box</a:t>
                      </a:r>
                      <a:endParaRPr lang="en-CA" sz="1600" b="0" kern="1200" dirty="0">
                        <a:solidFill>
                          <a:srgbClr val="2576B7"/>
                        </a:solidFill>
                        <a:latin typeface="Montserrat SemiBold" panose="00000700000000000000"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557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You cannot manage the Active Directory if you do not have visibility into what is going on. Strive for clean data and be proactive by managing your monitoring and audit schedules.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576B7"/>
                        </a:solidFill>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6" name="Table 25">
            <a:extLst>
              <a:ext uri="{FF2B5EF4-FFF2-40B4-BE49-F238E27FC236}">
                <a16:creationId xmlns:a16="http://schemas.microsoft.com/office/drawing/2014/main" id="{C09FA1B5-E16C-43CC-976D-E5325F4D9615}"/>
              </a:ext>
            </a:extLst>
          </p:cNvPr>
          <p:cNvGraphicFramePr>
            <a:graphicFrameLocks noGrp="1"/>
          </p:cNvGraphicFramePr>
          <p:nvPr>
            <p:extLst>
              <p:ext uri="{D42A27DB-BD31-4B8C-83A1-F6EECF244321}">
                <p14:modId xmlns:p14="http://schemas.microsoft.com/office/powerpoint/2010/main" val="2500899342"/>
              </p:ext>
            </p:extLst>
          </p:nvPr>
        </p:nvGraphicFramePr>
        <p:xfrm>
          <a:off x="3553096" y="1970858"/>
          <a:ext cx="4121157" cy="2576550"/>
        </p:xfrm>
        <a:graphic>
          <a:graphicData uri="http://schemas.openxmlformats.org/drawingml/2006/table">
            <a:tbl>
              <a:tblPr bandRow="1">
                <a:tableStyleId>{5C22544A-7EE6-4342-B048-85BDC9FD1C3A}</a:tableStyleId>
              </a:tblPr>
              <a:tblGrid>
                <a:gridCol w="4121157">
                  <a:extLst>
                    <a:ext uri="{9D8B030D-6E8A-4147-A177-3AD203B41FA5}">
                      <a16:colId xmlns:a16="http://schemas.microsoft.com/office/drawing/2014/main" val="1362635670"/>
                    </a:ext>
                  </a:extLst>
                </a:gridCol>
              </a:tblGrid>
              <a:tr h="576847">
                <a:tc>
                  <a:txBody>
                    <a:bodyPr/>
                    <a:lstStyle/>
                    <a:p>
                      <a:pPr marL="0" algn="l" defTabSz="914400" rtl="0" eaLnBrk="1" latinLnBrk="0" hangingPunct="1">
                        <a:spcBef>
                          <a:spcPts val="800"/>
                        </a:spcBef>
                      </a:pPr>
                      <a:r>
                        <a:rPr lang="en-US" sz="1600" dirty="0">
                          <a:solidFill>
                            <a:srgbClr val="2576B7"/>
                          </a:solidFill>
                          <a:latin typeface="Montserrat SemiBold" panose="00000700000000000000" pitchFamily="2" charset="0"/>
                          <a:ea typeface="Roboto Condensed Light" panose="02000000000000000000" pitchFamily="2" charset="0"/>
                        </a:rPr>
                        <a:t>Catch outage problems before they happen </a:t>
                      </a:r>
                      <a:endParaRPr lang="en-CA" sz="1600" b="1" kern="1200" dirty="0">
                        <a:solidFill>
                          <a:srgbClr val="2576B7"/>
                        </a:solidFill>
                        <a:latin typeface="Montserrat SemiBold" panose="00000700000000000000"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1997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Splitting monitoring tasks between daily, weekly, and monthly monitoring drives efficiency. Planning the monitoring thresholds for each metric beforehand helps you understand problems before they happen.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7" name="Table 26">
            <a:extLst>
              <a:ext uri="{FF2B5EF4-FFF2-40B4-BE49-F238E27FC236}">
                <a16:creationId xmlns:a16="http://schemas.microsoft.com/office/drawing/2014/main" id="{F3AD3190-68CD-4553-B716-65571393DC30}"/>
              </a:ext>
            </a:extLst>
          </p:cNvPr>
          <p:cNvGraphicFramePr>
            <a:graphicFrameLocks noGrp="1"/>
          </p:cNvGraphicFramePr>
          <p:nvPr>
            <p:extLst>
              <p:ext uri="{D42A27DB-BD31-4B8C-83A1-F6EECF244321}">
                <p14:modId xmlns:p14="http://schemas.microsoft.com/office/powerpoint/2010/main" val="4038506171"/>
              </p:ext>
            </p:extLst>
          </p:nvPr>
        </p:nvGraphicFramePr>
        <p:xfrm>
          <a:off x="7705259" y="1970858"/>
          <a:ext cx="4121159" cy="2574277"/>
        </p:xfrm>
        <a:graphic>
          <a:graphicData uri="http://schemas.openxmlformats.org/drawingml/2006/table">
            <a:tbl>
              <a:tblPr bandRow="1">
                <a:tableStyleId>{5C22544A-7EE6-4342-B048-85BDC9FD1C3A}</a:tableStyleId>
              </a:tblPr>
              <a:tblGrid>
                <a:gridCol w="4121159">
                  <a:extLst>
                    <a:ext uri="{9D8B030D-6E8A-4147-A177-3AD203B41FA5}">
                      <a16:colId xmlns:a16="http://schemas.microsoft.com/office/drawing/2014/main" val="1362635670"/>
                    </a:ext>
                  </a:extLst>
                </a:gridCol>
              </a:tblGrid>
              <a:tr h="352800">
                <a:tc>
                  <a:txBody>
                    <a:bodyPr/>
                    <a:lstStyle/>
                    <a:p>
                      <a:pPr marL="0" algn="l" defTabSz="914400" rtl="0" eaLnBrk="1" latinLnBrk="0" hangingPunct="1">
                        <a:spcBef>
                          <a:spcPts val="800"/>
                        </a:spcBef>
                      </a:pPr>
                      <a:r>
                        <a:rPr lang="en-US" sz="1600" dirty="0">
                          <a:solidFill>
                            <a:srgbClr val="2576B7"/>
                          </a:solidFill>
                          <a:latin typeface="Montserrat SemiBold" panose="00000700000000000000" pitchFamily="2" charset="0"/>
                          <a:ea typeface="Roboto Condensed Light" panose="02000000000000000000" pitchFamily="2" charset="0"/>
                        </a:rPr>
                        <a:t>Shift left to save resourcing </a:t>
                      </a:r>
                      <a:endParaRPr lang="en-CA" sz="1600" b="1" kern="1200" dirty="0">
                        <a:solidFill>
                          <a:srgbClr val="2576B7"/>
                        </a:solidFill>
                        <a:latin typeface="Montserrat SemiBold" panose="00000700000000000000"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221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To balance proper access security and fulfillment of Active Directory tickets, employ shift-left strategies such as workflow automation or scripted authorization for Tier 1 technicians. Shifting Active Directory ticket fulfillment to Tier 1 or self-service drives efficiency and success.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576B7"/>
                        </a:solidFill>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9" name="Table 28">
            <a:extLst>
              <a:ext uri="{FF2B5EF4-FFF2-40B4-BE49-F238E27FC236}">
                <a16:creationId xmlns:a16="http://schemas.microsoft.com/office/drawing/2014/main" id="{9ADA2143-A8C4-4662-89D6-356689B01EDC}"/>
              </a:ext>
            </a:extLst>
          </p:cNvPr>
          <p:cNvGraphicFramePr>
            <a:graphicFrameLocks noGrp="1"/>
          </p:cNvGraphicFramePr>
          <p:nvPr>
            <p:extLst>
              <p:ext uri="{D42A27DB-BD31-4B8C-83A1-F6EECF244321}">
                <p14:modId xmlns:p14="http://schemas.microsoft.com/office/powerpoint/2010/main" val="2405214493"/>
              </p:ext>
            </p:extLst>
          </p:nvPr>
        </p:nvGraphicFramePr>
        <p:xfrm>
          <a:off x="3553097" y="4584700"/>
          <a:ext cx="4121158" cy="1748305"/>
        </p:xfrm>
        <a:graphic>
          <a:graphicData uri="http://schemas.openxmlformats.org/drawingml/2006/table">
            <a:tbl>
              <a:tblPr bandRow="1">
                <a:tableStyleId>{5C22544A-7EE6-4342-B048-85BDC9FD1C3A}</a:tableStyleId>
              </a:tblPr>
              <a:tblGrid>
                <a:gridCol w="4121158">
                  <a:extLst>
                    <a:ext uri="{9D8B030D-6E8A-4147-A177-3AD203B41FA5}">
                      <a16:colId xmlns:a16="http://schemas.microsoft.com/office/drawing/2014/main" val="1362635670"/>
                    </a:ext>
                  </a:extLst>
                </a:gridCol>
              </a:tblGrid>
              <a:tr h="369333">
                <a:tc>
                  <a:txBody>
                    <a:bodyPr/>
                    <a:lstStyle/>
                    <a:p>
                      <a:pPr marL="0" algn="l" defTabSz="914400" rtl="0" eaLnBrk="1" latinLnBrk="0" hangingPunct="1">
                        <a:spcBef>
                          <a:spcPts val="800"/>
                        </a:spcBef>
                      </a:pPr>
                      <a:r>
                        <a:rPr lang="en-US" sz="1600" dirty="0">
                          <a:solidFill>
                            <a:srgbClr val="2576B7"/>
                          </a:solidFill>
                          <a:latin typeface="Montserrat SemiBold" panose="00000700000000000000" pitchFamily="2" charset="0"/>
                          <a:ea typeface="Roboto Condensed Light" panose="02000000000000000000" pitchFamily="2" charset="0"/>
                        </a:rPr>
                        <a:t>Design actionable metrics </a:t>
                      </a:r>
                      <a:endParaRPr lang="en-CA" sz="1600" b="1" kern="1200" dirty="0">
                        <a:solidFill>
                          <a:srgbClr val="2576B7"/>
                        </a:solidFill>
                        <a:latin typeface="Montserrat SemiBold" panose="00000700000000000000"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1378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Most of the data you are able to monitor is useless. Determine what metrics you are tracking and only monitor the data that directly connects to those metrics. Also know the meaning of a rising or falling metric before you start tracking it.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graphicFrame>
        <p:nvGraphicFramePr>
          <p:cNvPr id="30" name="Table 29">
            <a:extLst>
              <a:ext uri="{FF2B5EF4-FFF2-40B4-BE49-F238E27FC236}">
                <a16:creationId xmlns:a16="http://schemas.microsoft.com/office/drawing/2014/main" id="{99CBCCF7-D5B5-4A4A-9A88-77D5C5CD1BA8}"/>
              </a:ext>
            </a:extLst>
          </p:cNvPr>
          <p:cNvGraphicFramePr>
            <a:graphicFrameLocks noGrp="1"/>
          </p:cNvGraphicFramePr>
          <p:nvPr>
            <p:extLst>
              <p:ext uri="{D42A27DB-BD31-4B8C-83A1-F6EECF244321}">
                <p14:modId xmlns:p14="http://schemas.microsoft.com/office/powerpoint/2010/main" val="869504879"/>
              </p:ext>
            </p:extLst>
          </p:nvPr>
        </p:nvGraphicFramePr>
        <p:xfrm>
          <a:off x="7705259" y="4582073"/>
          <a:ext cx="4121159" cy="1752251"/>
        </p:xfrm>
        <a:graphic>
          <a:graphicData uri="http://schemas.openxmlformats.org/drawingml/2006/table">
            <a:tbl>
              <a:tblPr bandRow="1">
                <a:tableStyleId>{5C22544A-7EE6-4342-B048-85BDC9FD1C3A}</a:tableStyleId>
              </a:tblPr>
              <a:tblGrid>
                <a:gridCol w="4121159">
                  <a:extLst>
                    <a:ext uri="{9D8B030D-6E8A-4147-A177-3AD203B41FA5}">
                      <a16:colId xmlns:a16="http://schemas.microsoft.com/office/drawing/2014/main" val="1362635670"/>
                    </a:ext>
                  </a:extLst>
                </a:gridCol>
              </a:tblGrid>
              <a:tr h="577800">
                <a:tc>
                  <a:txBody>
                    <a:bodyPr/>
                    <a:lstStyle/>
                    <a:p>
                      <a:pPr marL="0" algn="l" defTabSz="914400" rtl="0" eaLnBrk="1" latinLnBrk="0" hangingPunct="1">
                        <a:spcBef>
                          <a:spcPts val="800"/>
                        </a:spcBef>
                      </a:pPr>
                      <a:r>
                        <a:rPr lang="en-US" sz="1600" dirty="0">
                          <a:solidFill>
                            <a:srgbClr val="2576B7"/>
                          </a:solidFill>
                          <a:latin typeface="Montserrat SemiBold" panose="00000700000000000000" pitchFamily="2" charset="0"/>
                          <a:ea typeface="Roboto Condensed Light" panose="02000000000000000000" pitchFamily="2" charset="0"/>
                        </a:rPr>
                        <a:t>Use your metrics to help you make decisions </a:t>
                      </a:r>
                      <a:endParaRPr lang="en-CA" sz="1600" b="1" kern="1200" dirty="0">
                        <a:solidFill>
                          <a:srgbClr val="2576B7"/>
                        </a:solidFill>
                        <a:latin typeface="Montserrat SemiBold" panose="00000700000000000000"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1173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schemeClr>
                          </a:solidFill>
                          <a:latin typeface="Roboto Condensed Light" panose="02000000000000000000" pitchFamily="2" charset="0"/>
                          <a:ea typeface="Roboto Condensed Light" panose="02000000000000000000" pitchFamily="2" charset="0"/>
                        </a:rPr>
                        <a:t>Don’t spend the time to design and script a new process if it does not benefit you in the end. Use your metrics as an objective measure to decide whether you should tackle a shift-left strategy. </a:t>
                      </a: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spTree>
    <p:extLst>
      <p:ext uri="{BB962C8B-B14F-4D97-AF65-F5344CB8AC3E}">
        <p14:creationId xmlns:p14="http://schemas.microsoft.com/office/powerpoint/2010/main" val="237533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5AEF416-A4C7-412E-82C7-67B0C28802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53770" y="5292770"/>
            <a:ext cx="1288916" cy="651845"/>
          </a:xfrm>
          <a:prstGeom prst="rect">
            <a:avLst/>
          </a:prstGeom>
          <a:ln>
            <a:solidFill>
              <a:schemeClr val="bg2">
                <a:lumMod val="75000"/>
              </a:schemeClr>
            </a:solidFill>
          </a:ln>
        </p:spPr>
      </p:pic>
      <p:sp>
        <p:nvSpPr>
          <p:cNvPr id="9" name="Rectangle 8">
            <a:extLst>
              <a:ext uri="{FF2B5EF4-FFF2-40B4-BE49-F238E27FC236}">
                <a16:creationId xmlns:a16="http://schemas.microsoft.com/office/drawing/2014/main" id="{176BB3CB-E573-174B-83BB-8EEF9C3E5BF1}"/>
              </a:ext>
            </a:extLst>
          </p:cNvPr>
          <p:cNvSpPr/>
          <p:nvPr/>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Roboto Condensed Light" panose="02000000000000000000" pitchFamily="2" charset="0"/>
              <a:ea typeface="+mn-ea"/>
              <a:cs typeface="+mn-cs"/>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252382" y="1648758"/>
            <a:ext cx="5686987" cy="456696"/>
          </a:xfrm>
        </p:spPr>
        <p:txBody>
          <a:bodyPr/>
          <a:lstStyle/>
          <a:p>
            <a:pPr lvl="0">
              <a:lnSpc>
                <a:spcPct val="100000"/>
              </a:lnSpc>
            </a:pPr>
            <a:r>
              <a:rPr lang="en-US" sz="1400" dirty="0">
                <a:solidFill>
                  <a:srgbClr val="717171"/>
                </a:solidFill>
                <a:latin typeface="Montserrat" pitchFamily="2" charset="77"/>
              </a:rPr>
              <a:t>Each step of this blueprint is accompanied by supporting deliverables to help you accomplish your goals:</a:t>
            </a:r>
          </a:p>
          <a:p>
            <a:endParaRPr lang="en-US" sz="1800" dirty="0">
              <a:solidFill>
                <a:srgbClr val="F17A26"/>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p:txBody>
          <a:bodyPr/>
          <a:lstStyle/>
          <a:p>
            <a:r>
              <a:rPr lang="en-CA" dirty="0"/>
              <a:t>Blueprint deliverables</a:t>
            </a:r>
            <a:endParaRPr lang="en-US"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357173" y="757301"/>
            <a:ext cx="2719621"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Key deliverable</a:t>
            </a:r>
            <a:r>
              <a:rPr lang="en-US" dirty="0">
                <a:solidFill>
                  <a:schemeClr val="bg1"/>
                </a:solidFill>
              </a:rPr>
              <a:t>:</a:t>
            </a:r>
          </a:p>
        </p:txBody>
      </p:sp>
      <p:grpSp>
        <p:nvGrpSpPr>
          <p:cNvPr id="11" name="Group 10">
            <a:extLst>
              <a:ext uri="{FF2B5EF4-FFF2-40B4-BE49-F238E27FC236}">
                <a16:creationId xmlns:a16="http://schemas.microsoft.com/office/drawing/2014/main" id="{57950610-460A-41B5-9FD5-1AA40362DEF3}"/>
              </a:ext>
            </a:extLst>
          </p:cNvPr>
          <p:cNvGrpSpPr/>
          <p:nvPr/>
        </p:nvGrpSpPr>
        <p:grpSpPr>
          <a:xfrm>
            <a:off x="4510925" y="3002434"/>
            <a:ext cx="2342845" cy="1222686"/>
            <a:chOff x="4641976" y="4126634"/>
            <a:chExt cx="2343150" cy="1222845"/>
          </a:xfrm>
        </p:grpSpPr>
        <p:sp>
          <p:nvSpPr>
            <p:cNvPr id="12" name="TextBox 11">
              <a:extLst>
                <a:ext uri="{FF2B5EF4-FFF2-40B4-BE49-F238E27FC236}">
                  <a16:creationId xmlns:a16="http://schemas.microsoft.com/office/drawing/2014/main" id="{569449DD-6B21-4B47-B1C6-FB02CD3414D0}"/>
                </a:ext>
              </a:extLst>
            </p:cNvPr>
            <p:cNvSpPr txBox="1"/>
            <p:nvPr/>
          </p:nvSpPr>
          <p:spPr>
            <a:xfrm>
              <a:off x="4641976" y="4126634"/>
              <a:ext cx="2343150"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Monitoring Checklists </a:t>
              </a:r>
            </a:p>
          </p:txBody>
        </p:sp>
        <p:sp>
          <p:nvSpPr>
            <p:cNvPr id="13" name="Text Placeholder 7">
              <a:extLst>
                <a:ext uri="{FF2B5EF4-FFF2-40B4-BE49-F238E27FC236}">
                  <a16:creationId xmlns:a16="http://schemas.microsoft.com/office/drawing/2014/main" id="{883DD862-27A6-49BD-B644-3AA5AA9A8E3B}"/>
                </a:ext>
              </a:extLst>
            </p:cNvPr>
            <p:cNvSpPr txBox="1">
              <a:spLocks/>
            </p:cNvSpPr>
            <p:nvPr/>
          </p:nvSpPr>
          <p:spPr>
            <a:xfrm>
              <a:off x="4904071" y="4661898"/>
              <a:ext cx="1813302" cy="68758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Use these daily, weekly, and monthly monitoring checklists to monitor your AD.</a:t>
              </a:r>
            </a:p>
            <a:p>
              <a:pPr algn="ctr">
                <a:lnSpc>
                  <a:spcPct val="100000"/>
                </a:lnSpc>
                <a:spcBef>
                  <a:spcPts val="0"/>
                </a:spcBef>
              </a:pPr>
              <a:r>
                <a:rPr lang="en-CA" sz="1100" dirty="0">
                  <a:ea typeface="Roboto Condensed Light" panose="02000000000000000000" pitchFamily="2" charset="0"/>
                </a:rPr>
                <a:t>(Included in the SOP)</a:t>
              </a:r>
            </a:p>
            <a:p>
              <a:pPr algn="ctr">
                <a:lnSpc>
                  <a:spcPct val="100000"/>
                </a:lnSpc>
                <a:spcBef>
                  <a:spcPts val="0"/>
                </a:spcBef>
              </a:pPr>
              <a:endParaRPr lang="en-CA" sz="1100" dirty="0">
                <a:ea typeface="Roboto Condensed Light" panose="02000000000000000000" pitchFamily="2" charset="0"/>
              </a:endParaRPr>
            </a:p>
          </p:txBody>
        </p:sp>
      </p:grpSp>
      <p:grpSp>
        <p:nvGrpSpPr>
          <p:cNvPr id="17" name="Group 16">
            <a:extLst>
              <a:ext uri="{FF2B5EF4-FFF2-40B4-BE49-F238E27FC236}">
                <a16:creationId xmlns:a16="http://schemas.microsoft.com/office/drawing/2014/main" id="{04496A7E-D40D-4B2A-92F0-06C14BEB519B}"/>
              </a:ext>
            </a:extLst>
          </p:cNvPr>
          <p:cNvGrpSpPr/>
          <p:nvPr/>
        </p:nvGrpSpPr>
        <p:grpSpPr>
          <a:xfrm>
            <a:off x="8286611" y="4013415"/>
            <a:ext cx="2342845" cy="893262"/>
            <a:chOff x="4715068" y="4132410"/>
            <a:chExt cx="2343150" cy="893378"/>
          </a:xfrm>
        </p:grpSpPr>
        <p:sp>
          <p:nvSpPr>
            <p:cNvPr id="19" name="TextBox 18">
              <a:extLst>
                <a:ext uri="{FF2B5EF4-FFF2-40B4-BE49-F238E27FC236}">
                  <a16:creationId xmlns:a16="http://schemas.microsoft.com/office/drawing/2014/main" id="{3F40C270-1BB1-47ED-B351-7E5BA06F2437}"/>
                </a:ext>
              </a:extLst>
            </p:cNvPr>
            <p:cNvSpPr txBox="1"/>
            <p:nvPr/>
          </p:nvSpPr>
          <p:spPr>
            <a:xfrm>
              <a:off x="4715068" y="4132410"/>
              <a:ext cx="2343150" cy="215472"/>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AD Workflows</a:t>
              </a:r>
            </a:p>
          </p:txBody>
        </p:sp>
        <p:sp>
          <p:nvSpPr>
            <p:cNvPr id="20" name="Text Placeholder 7">
              <a:extLst>
                <a:ext uri="{FF2B5EF4-FFF2-40B4-BE49-F238E27FC236}">
                  <a16:creationId xmlns:a16="http://schemas.microsoft.com/office/drawing/2014/main" id="{E62AF2FE-EEEF-4035-B6A8-B7A5BA0F9FBF}"/>
                </a:ext>
              </a:extLst>
            </p:cNvPr>
            <p:cNvSpPr txBox="1">
              <a:spLocks/>
            </p:cNvSpPr>
            <p:nvPr/>
          </p:nvSpPr>
          <p:spPr>
            <a:xfrm>
              <a:off x="5024770" y="4431437"/>
              <a:ext cx="1723743" cy="59435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Workflows for onboarding, offboarding, and role changes in the AD.</a:t>
              </a:r>
            </a:p>
          </p:txBody>
        </p:sp>
      </p:grpSp>
      <p:grpSp>
        <p:nvGrpSpPr>
          <p:cNvPr id="21" name="Group 20">
            <a:extLst>
              <a:ext uri="{FF2B5EF4-FFF2-40B4-BE49-F238E27FC236}">
                <a16:creationId xmlns:a16="http://schemas.microsoft.com/office/drawing/2014/main" id="{6941285E-07B5-4895-A3D0-E79D394C49C8}"/>
              </a:ext>
            </a:extLst>
          </p:cNvPr>
          <p:cNvGrpSpPr/>
          <p:nvPr/>
        </p:nvGrpSpPr>
        <p:grpSpPr>
          <a:xfrm>
            <a:off x="4473867" y="5209246"/>
            <a:ext cx="2420684" cy="999756"/>
            <a:chOff x="4644345" y="4135733"/>
            <a:chExt cx="2420999" cy="999886"/>
          </a:xfrm>
        </p:grpSpPr>
        <p:sp>
          <p:nvSpPr>
            <p:cNvPr id="22" name="TextBox 21">
              <a:extLst>
                <a:ext uri="{FF2B5EF4-FFF2-40B4-BE49-F238E27FC236}">
                  <a16:creationId xmlns:a16="http://schemas.microsoft.com/office/drawing/2014/main" id="{A099B95D-3827-48AF-8DF9-3D996A6D6405}"/>
                </a:ext>
              </a:extLst>
            </p:cNvPr>
            <p:cNvSpPr txBox="1"/>
            <p:nvPr/>
          </p:nvSpPr>
          <p:spPr>
            <a:xfrm>
              <a:off x="4644345" y="4135733"/>
              <a:ext cx="2420999"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Active Directory Metrics Tool</a:t>
              </a:r>
            </a:p>
          </p:txBody>
        </p:sp>
        <p:sp>
          <p:nvSpPr>
            <p:cNvPr id="23" name="Text Placeholder 7">
              <a:extLst>
                <a:ext uri="{FF2B5EF4-FFF2-40B4-BE49-F238E27FC236}">
                  <a16:creationId xmlns:a16="http://schemas.microsoft.com/office/drawing/2014/main" id="{F3AD2D30-E8D4-496B-A0FA-E6B5ADE9B4F2}"/>
                </a:ext>
              </a:extLst>
            </p:cNvPr>
            <p:cNvSpPr txBox="1">
              <a:spLocks/>
            </p:cNvSpPr>
            <p:nvPr/>
          </p:nvSpPr>
          <p:spPr>
            <a:xfrm>
              <a:off x="4943503" y="4609673"/>
              <a:ext cx="1813302" cy="525946"/>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100" dirty="0">
                  <a:ea typeface="Roboto Condensed Light" panose="02000000000000000000" pitchFamily="2" charset="0"/>
                </a:rPr>
                <a:t>Monitor your AD metrics to continually improve your AD processes.</a:t>
              </a:r>
              <a:endParaRPr lang="en-CA" sz="1100" dirty="0">
                <a:ea typeface="Roboto Condensed Light" panose="02000000000000000000" pitchFamily="2" charset="0"/>
              </a:endParaRPr>
            </a:p>
          </p:txBody>
        </p:sp>
      </p:grpSp>
      <p:sp>
        <p:nvSpPr>
          <p:cNvPr id="29" name="Rectangle 28">
            <a:extLst>
              <a:ext uri="{FF2B5EF4-FFF2-40B4-BE49-F238E27FC236}">
                <a16:creationId xmlns:a16="http://schemas.microsoft.com/office/drawing/2014/main" id="{EF584645-5E2C-4554-AC9F-77DC7EE720BE}"/>
              </a:ext>
            </a:extLst>
          </p:cNvPr>
          <p:cNvSpPr/>
          <p:nvPr/>
        </p:nvSpPr>
        <p:spPr>
          <a:xfrm>
            <a:off x="552290" y="2647828"/>
            <a:ext cx="3102577" cy="1384995"/>
          </a:xfrm>
          <a:prstGeom prst="rect">
            <a:avLst/>
          </a:prstGeom>
        </p:spPr>
        <p:txBody>
          <a:bodyPr wrap="square">
            <a:spAutoFit/>
          </a:bodyPr>
          <a:lstStyle/>
          <a:p>
            <a:pPr defTabSz="554437"/>
            <a:r>
              <a:rPr lang="en-US" sz="1400" dirty="0">
                <a:solidFill>
                  <a:srgbClr val="FFFFFF"/>
                </a:solidFill>
                <a:latin typeface="Montserrat" panose="00000500000000000000" pitchFamily="2" charset="0"/>
              </a:rPr>
              <a:t>Use this standard operating procedure (SOP) template to capture how your AD is structured, how to monitor it, and how to efficiently make changes to it. </a:t>
            </a:r>
            <a:endParaRPr lang="en-CA" sz="1400" dirty="0">
              <a:solidFill>
                <a:srgbClr val="FFFFFF"/>
              </a:solidFill>
              <a:latin typeface="Montserrat" panose="00000500000000000000" pitchFamily="2" charset="0"/>
            </a:endParaRPr>
          </a:p>
        </p:txBody>
      </p:sp>
      <p:sp>
        <p:nvSpPr>
          <p:cNvPr id="31" name="TextBox 30">
            <a:extLst>
              <a:ext uri="{FF2B5EF4-FFF2-40B4-BE49-F238E27FC236}">
                <a16:creationId xmlns:a16="http://schemas.microsoft.com/office/drawing/2014/main" id="{5891C79E-7977-4273-B86A-623CEC9EC3AC}"/>
              </a:ext>
            </a:extLst>
          </p:cNvPr>
          <p:cNvSpPr txBox="1"/>
          <p:nvPr/>
        </p:nvSpPr>
        <p:spPr>
          <a:xfrm>
            <a:off x="863035" y="1931839"/>
            <a:ext cx="2342845" cy="553998"/>
          </a:xfrm>
          <a:prstGeom prst="rect">
            <a:avLst/>
          </a:prstGeom>
        </p:spPr>
        <p:txBody>
          <a:bodyPr vert="horz" wrap="square" lIns="0" tIns="0" rIns="0" bIns="0" rtlCol="0">
            <a:spAutoFit/>
          </a:bodyPr>
          <a:lstStyle/>
          <a:p>
            <a:pPr marL="289917" marR="242951" lvl="1" algn="ctr" defTabSz="554437">
              <a:spcBef>
                <a:spcPts val="55"/>
              </a:spcBef>
            </a:pPr>
            <a:r>
              <a:rPr lang="en-US" sz="1800" b="1" spc="-30" dirty="0">
                <a:solidFill>
                  <a:srgbClr val="FFFFFF"/>
                </a:solidFill>
                <a:latin typeface="Montserrat" pitchFamily="2" charset="77"/>
                <a:cs typeface="Arial Narrow"/>
              </a:rPr>
              <a:t>Active Directory SOP</a:t>
            </a:r>
          </a:p>
        </p:txBody>
      </p:sp>
      <p:pic>
        <p:nvPicPr>
          <p:cNvPr id="38" name="Picture 37">
            <a:extLst>
              <a:ext uri="{FF2B5EF4-FFF2-40B4-BE49-F238E27FC236}">
                <a16:creationId xmlns:a16="http://schemas.microsoft.com/office/drawing/2014/main" id="{EC3F4959-95F5-4822-955A-5B5F93D28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96514" y="5068062"/>
            <a:ext cx="1288916" cy="713246"/>
          </a:xfrm>
          <a:prstGeom prst="rect">
            <a:avLst/>
          </a:prstGeom>
          <a:ln>
            <a:solidFill>
              <a:schemeClr val="bg2">
                <a:lumMod val="75000"/>
              </a:schemeClr>
            </a:solidFill>
          </a:ln>
        </p:spPr>
      </p:pic>
      <p:pic>
        <p:nvPicPr>
          <p:cNvPr id="39" name="Picture 38">
            <a:extLst>
              <a:ext uri="{FF2B5EF4-FFF2-40B4-BE49-F238E27FC236}">
                <a16:creationId xmlns:a16="http://schemas.microsoft.com/office/drawing/2014/main" id="{E537D472-D672-413F-BC4C-AF549DBF898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22334" y="4468618"/>
            <a:ext cx="1454460" cy="1881849"/>
          </a:xfrm>
          <a:prstGeom prst="rect">
            <a:avLst/>
          </a:prstGeom>
          <a:ln>
            <a:solidFill>
              <a:schemeClr val="bg2">
                <a:lumMod val="75000"/>
              </a:schemeClr>
            </a:solidFill>
          </a:ln>
        </p:spPr>
      </p:pic>
      <p:pic>
        <p:nvPicPr>
          <p:cNvPr id="40" name="Picture 39">
            <a:extLst>
              <a:ext uri="{FF2B5EF4-FFF2-40B4-BE49-F238E27FC236}">
                <a16:creationId xmlns:a16="http://schemas.microsoft.com/office/drawing/2014/main" id="{BB046047-A0CF-41DD-A7BE-B6D9A611E86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964187" y="2874088"/>
            <a:ext cx="851330" cy="1105282"/>
          </a:xfrm>
          <a:prstGeom prst="rect">
            <a:avLst/>
          </a:prstGeom>
          <a:ln>
            <a:solidFill>
              <a:schemeClr val="bg2">
                <a:lumMod val="75000"/>
              </a:schemeClr>
            </a:solidFill>
          </a:ln>
        </p:spPr>
      </p:pic>
      <p:pic>
        <p:nvPicPr>
          <p:cNvPr id="41" name="Picture 40">
            <a:extLst>
              <a:ext uri="{FF2B5EF4-FFF2-40B4-BE49-F238E27FC236}">
                <a16:creationId xmlns:a16="http://schemas.microsoft.com/office/drawing/2014/main" id="{8EF6D97E-AD65-4E22-B361-9D5E2D21A4D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08460" y="4179672"/>
            <a:ext cx="1454460" cy="1885411"/>
          </a:xfrm>
          <a:prstGeom prst="rect">
            <a:avLst/>
          </a:prstGeom>
          <a:ln>
            <a:solidFill>
              <a:schemeClr val="bg2">
                <a:lumMod val="75000"/>
              </a:schemeClr>
            </a:solidFill>
          </a:ln>
        </p:spPr>
      </p:pic>
      <p:pic>
        <p:nvPicPr>
          <p:cNvPr id="2" name="Picture 1">
            <a:extLst>
              <a:ext uri="{FF2B5EF4-FFF2-40B4-BE49-F238E27FC236}">
                <a16:creationId xmlns:a16="http://schemas.microsoft.com/office/drawing/2014/main" id="{8F93AA65-E685-4734-9C62-DC50606C76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27920" y="1276929"/>
            <a:ext cx="635000" cy="635000"/>
          </a:xfrm>
          <a:prstGeom prst="rect">
            <a:avLst/>
          </a:prstGeom>
        </p:spPr>
      </p:pic>
      <p:pic>
        <p:nvPicPr>
          <p:cNvPr id="3" name="Picture 2">
            <a:extLst>
              <a:ext uri="{FF2B5EF4-FFF2-40B4-BE49-F238E27FC236}">
                <a16:creationId xmlns:a16="http://schemas.microsoft.com/office/drawing/2014/main" id="{E2EEC1EE-E45D-4493-ADA3-00FBE53BA2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66709" y="2381996"/>
            <a:ext cx="635000" cy="635000"/>
          </a:xfrm>
          <a:prstGeom prst="rect">
            <a:avLst/>
          </a:prstGeom>
        </p:spPr>
      </p:pic>
      <p:pic>
        <p:nvPicPr>
          <p:cNvPr id="5" name="Picture 4">
            <a:extLst>
              <a:ext uri="{FF2B5EF4-FFF2-40B4-BE49-F238E27FC236}">
                <a16:creationId xmlns:a16="http://schemas.microsoft.com/office/drawing/2014/main" id="{E2853D2B-A305-46F0-9789-B62DCE23411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9148441" y="3364187"/>
            <a:ext cx="635000" cy="635000"/>
          </a:xfrm>
          <a:prstGeom prst="rect">
            <a:avLst/>
          </a:prstGeom>
        </p:spPr>
      </p:pic>
      <p:pic>
        <p:nvPicPr>
          <p:cNvPr id="6" name="Picture 5">
            <a:extLst>
              <a:ext uri="{FF2B5EF4-FFF2-40B4-BE49-F238E27FC236}">
                <a16:creationId xmlns:a16="http://schemas.microsoft.com/office/drawing/2014/main" id="{FDFEECA1-F355-4CD5-867A-11D36D49B8F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66709" y="4574242"/>
            <a:ext cx="635000" cy="635000"/>
          </a:xfrm>
          <a:prstGeom prst="rect">
            <a:avLst/>
          </a:prstGeom>
        </p:spPr>
      </p:pic>
      <p:pic>
        <p:nvPicPr>
          <p:cNvPr id="8" name="Picture 7">
            <a:extLst>
              <a:ext uri="{FF2B5EF4-FFF2-40B4-BE49-F238E27FC236}">
                <a16:creationId xmlns:a16="http://schemas.microsoft.com/office/drawing/2014/main" id="{2EB50DAF-A72C-4100-844B-05441D0381E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410081" y="3891869"/>
            <a:ext cx="1342920" cy="752132"/>
          </a:xfrm>
          <a:prstGeom prst="rect">
            <a:avLst/>
          </a:prstGeom>
        </p:spPr>
      </p:pic>
    </p:spTree>
    <p:extLst>
      <p:ext uri="{BB962C8B-B14F-4D97-AF65-F5344CB8AC3E}">
        <p14:creationId xmlns:p14="http://schemas.microsoft.com/office/powerpoint/2010/main" val="125419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875E70-6187-4747-B812-FFDE25AE681D}"/>
              </a:ext>
            </a:extLst>
          </p:cNvPr>
          <p:cNvSpPr>
            <a:spLocks noGrp="1"/>
          </p:cNvSpPr>
          <p:nvPr>
            <p:ph type="body" sz="quarter" idx="14"/>
          </p:nvPr>
        </p:nvSpPr>
        <p:spPr>
          <a:xfrm>
            <a:off x="367657" y="2541181"/>
            <a:ext cx="3364371" cy="3820957"/>
          </a:xfrm>
        </p:spPr>
        <p:txBody>
          <a:bodyPr/>
          <a:lstStyle/>
          <a:p>
            <a:r>
              <a:rPr lang="en-US" dirty="0"/>
              <a:t>This blueprint covers governance for the different phases of the AD lifecycle, from planning the AD structure to workflows for onboarding, offboarding, and permission changes, as well as metrics and overall process governance.</a:t>
            </a:r>
            <a:endParaRPr lang="en-CA" dirty="0"/>
          </a:p>
        </p:txBody>
      </p:sp>
      <p:graphicFrame>
        <p:nvGraphicFramePr>
          <p:cNvPr id="7" name="Diagram 6">
            <a:extLst>
              <a:ext uri="{FF2B5EF4-FFF2-40B4-BE49-F238E27FC236}">
                <a16:creationId xmlns:a16="http://schemas.microsoft.com/office/drawing/2014/main" id="{3F961479-549D-4666-B7B3-96E874B15F26}"/>
              </a:ext>
            </a:extLst>
          </p:cNvPr>
          <p:cNvGraphicFramePr/>
          <p:nvPr>
            <p:extLst>
              <p:ext uri="{D42A27DB-BD31-4B8C-83A1-F6EECF244321}">
                <p14:modId xmlns:p14="http://schemas.microsoft.com/office/powerpoint/2010/main" val="2794031018"/>
              </p:ext>
            </p:extLst>
          </p:nvPr>
        </p:nvGraphicFramePr>
        <p:xfrm>
          <a:off x="4064529" y="803397"/>
          <a:ext cx="8129059"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6">
            <a:extLst>
              <a:ext uri="{FF2B5EF4-FFF2-40B4-BE49-F238E27FC236}">
                <a16:creationId xmlns:a16="http://schemas.microsoft.com/office/drawing/2014/main" id="{6762B461-DBB5-434B-B022-160594D4941C}"/>
              </a:ext>
            </a:extLst>
          </p:cNvPr>
          <p:cNvSpPr txBox="1">
            <a:spLocks/>
          </p:cNvSpPr>
          <p:nvPr/>
        </p:nvSpPr>
        <p:spPr>
          <a:xfrm>
            <a:off x="367657" y="495862"/>
            <a:ext cx="2981599"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bg1"/>
                </a:solidFill>
              </a:rPr>
              <a:t>The Active Directory lifecycle</a:t>
            </a:r>
            <a:endParaRPr lang="en-US" sz="3200" dirty="0">
              <a:solidFill>
                <a:schemeClr val="bg1"/>
              </a:solidFill>
            </a:endParaRPr>
          </a:p>
        </p:txBody>
      </p:sp>
      <p:sp>
        <p:nvSpPr>
          <p:cNvPr id="11" name="Text Placeholder 7">
            <a:extLst>
              <a:ext uri="{FF2B5EF4-FFF2-40B4-BE49-F238E27FC236}">
                <a16:creationId xmlns:a16="http://schemas.microsoft.com/office/drawing/2014/main" id="{A7DD88AB-C033-4231-8317-F81F7A69E100}"/>
              </a:ext>
            </a:extLst>
          </p:cNvPr>
          <p:cNvSpPr txBox="1">
            <a:spLocks/>
          </p:cNvSpPr>
          <p:nvPr/>
        </p:nvSpPr>
        <p:spPr>
          <a:xfrm>
            <a:off x="8129058" y="265007"/>
            <a:ext cx="2102163" cy="68749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200" dirty="0">
                <a:ea typeface="Roboto Condensed Light" panose="02000000000000000000" pitchFamily="2" charset="0"/>
              </a:rPr>
              <a:t>Design organizational units and policy structure in your AD with security and efficiency in mind.</a:t>
            </a:r>
          </a:p>
          <a:p>
            <a:pPr algn="ctr">
              <a:lnSpc>
                <a:spcPct val="100000"/>
              </a:lnSpc>
              <a:spcBef>
                <a:spcPts val="0"/>
              </a:spcBef>
            </a:pPr>
            <a:endParaRPr lang="en-CA" sz="1200" dirty="0">
              <a:ea typeface="Roboto Condensed Light" panose="02000000000000000000" pitchFamily="2" charset="0"/>
            </a:endParaRPr>
          </a:p>
        </p:txBody>
      </p:sp>
      <p:sp>
        <p:nvSpPr>
          <p:cNvPr id="13" name="Text Placeholder 7">
            <a:extLst>
              <a:ext uri="{FF2B5EF4-FFF2-40B4-BE49-F238E27FC236}">
                <a16:creationId xmlns:a16="http://schemas.microsoft.com/office/drawing/2014/main" id="{5C538E88-B3E0-49A7-84C9-E7317934D491}"/>
              </a:ext>
            </a:extLst>
          </p:cNvPr>
          <p:cNvSpPr txBox="1">
            <a:spLocks/>
          </p:cNvSpPr>
          <p:nvPr/>
        </p:nvSpPr>
        <p:spPr>
          <a:xfrm>
            <a:off x="10231221" y="1410970"/>
            <a:ext cx="1813066" cy="68749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200" dirty="0">
                <a:ea typeface="Roboto Condensed Light" panose="02000000000000000000" pitchFamily="2" charset="0"/>
              </a:rPr>
              <a:t>Onboard with the least-privilege administrative model.</a:t>
            </a:r>
          </a:p>
          <a:p>
            <a:pPr algn="ctr">
              <a:lnSpc>
                <a:spcPct val="100000"/>
              </a:lnSpc>
              <a:spcBef>
                <a:spcPts val="0"/>
              </a:spcBef>
            </a:pPr>
            <a:endParaRPr lang="en-CA" sz="1200" dirty="0">
              <a:ea typeface="Roboto Condensed Light" panose="02000000000000000000" pitchFamily="2" charset="0"/>
            </a:endParaRPr>
          </a:p>
        </p:txBody>
      </p:sp>
      <p:sp>
        <p:nvSpPr>
          <p:cNvPr id="15" name="Text Placeholder 7">
            <a:extLst>
              <a:ext uri="{FF2B5EF4-FFF2-40B4-BE49-F238E27FC236}">
                <a16:creationId xmlns:a16="http://schemas.microsoft.com/office/drawing/2014/main" id="{38CB90F4-7DAA-4A3A-91A6-11A3C4E62273}"/>
              </a:ext>
            </a:extLst>
          </p:cNvPr>
          <p:cNvSpPr txBox="1">
            <a:spLocks/>
          </p:cNvSpPr>
          <p:nvPr/>
        </p:nvSpPr>
        <p:spPr>
          <a:xfrm>
            <a:off x="4578566" y="5185031"/>
            <a:ext cx="1561912" cy="68749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200" dirty="0">
                <a:ea typeface="Roboto Condensed Light" panose="02000000000000000000" pitchFamily="2" charset="0"/>
              </a:rPr>
              <a:t>Use shift-left strategies to balance efficiency and security.</a:t>
            </a:r>
          </a:p>
          <a:p>
            <a:pPr algn="ctr">
              <a:lnSpc>
                <a:spcPct val="100000"/>
              </a:lnSpc>
              <a:spcBef>
                <a:spcPts val="0"/>
              </a:spcBef>
            </a:pPr>
            <a:endParaRPr lang="en-CA" sz="1200" dirty="0">
              <a:ea typeface="Roboto Condensed Light" panose="02000000000000000000" pitchFamily="2" charset="0"/>
            </a:endParaRPr>
          </a:p>
        </p:txBody>
      </p:sp>
      <p:sp>
        <p:nvSpPr>
          <p:cNvPr id="17" name="Text Placeholder 7">
            <a:extLst>
              <a:ext uri="{FF2B5EF4-FFF2-40B4-BE49-F238E27FC236}">
                <a16:creationId xmlns:a16="http://schemas.microsoft.com/office/drawing/2014/main" id="{FE30CC5B-81FF-4860-8859-DD8CD7E8D9E3}"/>
              </a:ext>
            </a:extLst>
          </p:cNvPr>
          <p:cNvSpPr txBox="1">
            <a:spLocks/>
          </p:cNvSpPr>
          <p:nvPr/>
        </p:nvSpPr>
        <p:spPr>
          <a:xfrm>
            <a:off x="8984311" y="5872523"/>
            <a:ext cx="1813066" cy="68749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200" dirty="0">
                <a:ea typeface="Roboto Condensed Light" panose="02000000000000000000" pitchFamily="2" charset="0"/>
              </a:rPr>
              <a:t>Use these daily, weekly, and monthly monitoring checklists to monitor your AD.</a:t>
            </a:r>
          </a:p>
          <a:p>
            <a:pPr algn="ctr">
              <a:lnSpc>
                <a:spcPct val="100000"/>
              </a:lnSpc>
              <a:spcBef>
                <a:spcPts val="0"/>
              </a:spcBef>
            </a:pPr>
            <a:endParaRPr lang="en-CA" sz="1200" dirty="0">
              <a:ea typeface="Roboto Condensed Light" panose="02000000000000000000" pitchFamily="2" charset="0"/>
            </a:endParaRPr>
          </a:p>
        </p:txBody>
      </p:sp>
      <p:sp>
        <p:nvSpPr>
          <p:cNvPr id="19" name="Text Placeholder 7">
            <a:extLst>
              <a:ext uri="{FF2B5EF4-FFF2-40B4-BE49-F238E27FC236}">
                <a16:creationId xmlns:a16="http://schemas.microsoft.com/office/drawing/2014/main" id="{5E88E47B-350C-4230-8C78-C986A9D3EF9A}"/>
              </a:ext>
            </a:extLst>
          </p:cNvPr>
          <p:cNvSpPr txBox="1">
            <a:spLocks/>
          </p:cNvSpPr>
          <p:nvPr/>
        </p:nvSpPr>
        <p:spPr>
          <a:xfrm>
            <a:off x="4475190" y="1410970"/>
            <a:ext cx="1813066" cy="68749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200" dirty="0">
                <a:ea typeface="Roboto Condensed Light" panose="02000000000000000000" pitchFamily="2" charset="0"/>
              </a:rPr>
              <a:t>Offboard properly to retain compliance.</a:t>
            </a:r>
          </a:p>
          <a:p>
            <a:pPr algn="ctr">
              <a:lnSpc>
                <a:spcPct val="100000"/>
              </a:lnSpc>
              <a:spcBef>
                <a:spcPts val="0"/>
              </a:spcBef>
            </a:pPr>
            <a:endParaRPr lang="en-CA" sz="1200" dirty="0">
              <a:ea typeface="Roboto Condensed Light" panose="02000000000000000000" pitchFamily="2" charset="0"/>
            </a:endParaRPr>
          </a:p>
        </p:txBody>
      </p:sp>
      <p:sp>
        <p:nvSpPr>
          <p:cNvPr id="21" name="Text Placeholder 7">
            <a:extLst>
              <a:ext uri="{FF2B5EF4-FFF2-40B4-BE49-F238E27FC236}">
                <a16:creationId xmlns:a16="http://schemas.microsoft.com/office/drawing/2014/main" id="{19138678-C729-4E3A-A46A-7461FB1B6B26}"/>
              </a:ext>
            </a:extLst>
          </p:cNvPr>
          <p:cNvSpPr txBox="1">
            <a:spLocks/>
          </p:cNvSpPr>
          <p:nvPr/>
        </p:nvSpPr>
        <p:spPr>
          <a:xfrm>
            <a:off x="10717047" y="3764167"/>
            <a:ext cx="1398164" cy="68749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200" dirty="0">
                <a:ea typeface="Roboto Condensed Light" panose="02000000000000000000" pitchFamily="2" charset="0"/>
              </a:rPr>
              <a:t>Add ad hoc permissions or change roles with proper governance.</a:t>
            </a:r>
          </a:p>
          <a:p>
            <a:pPr algn="ctr">
              <a:lnSpc>
                <a:spcPct val="100000"/>
              </a:lnSpc>
              <a:spcBef>
                <a:spcPts val="0"/>
              </a:spcBef>
            </a:pPr>
            <a:endParaRPr lang="en-CA" sz="1200" dirty="0">
              <a:ea typeface="Roboto Condensed Light" panose="02000000000000000000" pitchFamily="2" charset="0"/>
            </a:endParaRPr>
          </a:p>
        </p:txBody>
      </p:sp>
      <p:sp>
        <p:nvSpPr>
          <p:cNvPr id="23" name="Text Placeholder 7">
            <a:extLst>
              <a:ext uri="{FF2B5EF4-FFF2-40B4-BE49-F238E27FC236}">
                <a16:creationId xmlns:a16="http://schemas.microsoft.com/office/drawing/2014/main" id="{0A2187EF-F5C4-4E66-9170-CB4908BA6EE6}"/>
              </a:ext>
            </a:extLst>
          </p:cNvPr>
          <p:cNvSpPr txBox="1">
            <a:spLocks/>
          </p:cNvSpPr>
          <p:nvPr/>
        </p:nvSpPr>
        <p:spPr>
          <a:xfrm>
            <a:off x="4359404" y="3584744"/>
            <a:ext cx="1398164" cy="68749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200" dirty="0">
                <a:ea typeface="Roboto Condensed Light" panose="02000000000000000000" pitchFamily="2" charset="0"/>
              </a:rPr>
              <a:t>Monitor metrics to improve your AD processes.</a:t>
            </a:r>
          </a:p>
          <a:p>
            <a:pPr algn="ctr">
              <a:lnSpc>
                <a:spcPct val="100000"/>
              </a:lnSpc>
              <a:spcBef>
                <a:spcPts val="0"/>
              </a:spcBef>
            </a:pPr>
            <a:endParaRPr lang="en-CA" sz="1200" dirty="0">
              <a:ea typeface="Roboto Condensed Light" panose="02000000000000000000" pitchFamily="2" charset="0"/>
            </a:endParaRPr>
          </a:p>
        </p:txBody>
      </p:sp>
      <p:sp>
        <p:nvSpPr>
          <p:cNvPr id="18" name="Text Placeholder 6">
            <a:extLst>
              <a:ext uri="{FF2B5EF4-FFF2-40B4-BE49-F238E27FC236}">
                <a16:creationId xmlns:a16="http://schemas.microsoft.com/office/drawing/2014/main" id="{A266E161-9A19-4D62-9012-2A4B003E30A0}"/>
              </a:ext>
            </a:extLst>
          </p:cNvPr>
          <p:cNvSpPr txBox="1">
            <a:spLocks/>
          </p:cNvSpPr>
          <p:nvPr/>
        </p:nvSpPr>
        <p:spPr>
          <a:xfrm rot="1937726">
            <a:off x="9008189" y="1106921"/>
            <a:ext cx="1268405"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7F7F7F"/>
                </a:solidFill>
              </a:rPr>
              <a:t>Phase I</a:t>
            </a:r>
            <a:endParaRPr lang="en-US" dirty="0">
              <a:solidFill>
                <a:srgbClr val="7F7F7F"/>
              </a:solidFill>
            </a:endParaRPr>
          </a:p>
        </p:txBody>
      </p:sp>
      <p:sp>
        <p:nvSpPr>
          <p:cNvPr id="20" name="Text Placeholder 6">
            <a:extLst>
              <a:ext uri="{FF2B5EF4-FFF2-40B4-BE49-F238E27FC236}">
                <a16:creationId xmlns:a16="http://schemas.microsoft.com/office/drawing/2014/main" id="{7306DB03-012C-48A0-B05E-2A5A83B08AD3}"/>
              </a:ext>
            </a:extLst>
          </p:cNvPr>
          <p:cNvSpPr txBox="1">
            <a:spLocks/>
          </p:cNvSpPr>
          <p:nvPr/>
        </p:nvSpPr>
        <p:spPr>
          <a:xfrm rot="1937726">
            <a:off x="6164357" y="5631229"/>
            <a:ext cx="1268405"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7F7F7F"/>
                </a:solidFill>
              </a:rPr>
              <a:t>Phase II</a:t>
            </a:r>
            <a:endParaRPr lang="en-US" dirty="0">
              <a:solidFill>
                <a:srgbClr val="7F7F7F"/>
              </a:solidFill>
            </a:endParaRPr>
          </a:p>
        </p:txBody>
      </p:sp>
    </p:spTree>
    <p:extLst>
      <p:ext uri="{BB962C8B-B14F-4D97-AF65-F5344CB8AC3E}">
        <p14:creationId xmlns:p14="http://schemas.microsoft.com/office/powerpoint/2010/main" val="264335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54106" y="530021"/>
            <a:ext cx="11267280" cy="1130188"/>
          </a:xfrm>
        </p:spPr>
        <p:txBody>
          <a:bodyPr/>
          <a:lstStyle/>
          <a:p>
            <a:r>
              <a:rPr lang="en-US" dirty="0"/>
              <a:t>Benefits of a well-managed Active Directory</a:t>
            </a:r>
          </a:p>
        </p:txBody>
      </p:sp>
      <p:graphicFrame>
        <p:nvGraphicFramePr>
          <p:cNvPr id="11" name="Table 10">
            <a:extLst>
              <a:ext uri="{FF2B5EF4-FFF2-40B4-BE49-F238E27FC236}">
                <a16:creationId xmlns:a16="http://schemas.microsoft.com/office/drawing/2014/main" id="{D07E744E-A6AF-4096-8DEB-1E2503376BA5}"/>
              </a:ext>
            </a:extLst>
          </p:cNvPr>
          <p:cNvGraphicFramePr>
            <a:graphicFrameLocks noGrp="1"/>
          </p:cNvGraphicFramePr>
          <p:nvPr>
            <p:extLst>
              <p:ext uri="{D42A27DB-BD31-4B8C-83A1-F6EECF244321}">
                <p14:modId xmlns:p14="http://schemas.microsoft.com/office/powerpoint/2010/main" val="626339890"/>
              </p:ext>
            </p:extLst>
          </p:nvPr>
        </p:nvGraphicFramePr>
        <p:xfrm>
          <a:off x="371474" y="1660440"/>
          <a:ext cx="11450640" cy="4183312"/>
        </p:xfrm>
        <a:graphic>
          <a:graphicData uri="http://schemas.openxmlformats.org/drawingml/2006/table">
            <a:tbl>
              <a:tblPr firstRow="1" bandRow="1">
                <a:tableStyleId>{5C22544A-7EE6-4342-B048-85BDC9FD1C3A}</a:tableStyleId>
              </a:tblPr>
              <a:tblGrid>
                <a:gridCol w="5638392">
                  <a:extLst>
                    <a:ext uri="{9D8B030D-6E8A-4147-A177-3AD203B41FA5}">
                      <a16:colId xmlns:a16="http://schemas.microsoft.com/office/drawing/2014/main" val="2500794229"/>
                    </a:ext>
                  </a:extLst>
                </a:gridCol>
                <a:gridCol w="5812248">
                  <a:extLst>
                    <a:ext uri="{9D8B030D-6E8A-4147-A177-3AD203B41FA5}">
                      <a16:colId xmlns:a16="http://schemas.microsoft.com/office/drawing/2014/main" val="1791260046"/>
                    </a:ext>
                  </a:extLst>
                </a:gridCol>
              </a:tblGrid>
              <a:tr h="76028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IT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Business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3423031">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Centralized resources and security</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Centralized monitoring</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Easy logon for access to enterprise resources</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Better representation of the network</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Better trust management</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Easier problem detection and management </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84150" marR="0" lvl="0" indent="-1841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600" b="0" i="0" kern="1200" dirty="0">
                          <a:solidFill>
                            <a:srgbClr val="000000"/>
                          </a:solidFill>
                          <a:latin typeface="Roboto Condensed Light" panose="02000000000000000000" pitchFamily="2" charset="0"/>
                          <a:ea typeface="+mn-ea"/>
                          <a:cs typeface="+mn-cs"/>
                        </a:rPr>
                        <a:t>Better audit confidence</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sym typeface="Wingdings" panose="05000000000000000000" pitchFamily="2" charset="2"/>
                        </a:rPr>
                        <a:t>Better business/IT relationship through IT visibility</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sym typeface="Wingdings" panose="05000000000000000000" pitchFamily="2" charset="2"/>
                        </a:rPr>
                        <a:t>Speed</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Fewer security breaches</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Less downtime</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Facilitated onboarding, offboarding, and staff and resource changes</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bl>
          </a:graphicData>
        </a:graphic>
      </p:graphicFrame>
    </p:spTree>
    <p:extLst>
      <p:ext uri="{BB962C8B-B14F-4D97-AF65-F5344CB8AC3E}">
        <p14:creationId xmlns:p14="http://schemas.microsoft.com/office/powerpoint/2010/main" val="404438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11080810" cy="1130188"/>
          </a:xfrm>
        </p:spPr>
        <p:txBody>
          <a:bodyPr/>
          <a:lstStyle/>
          <a:p>
            <a:r>
              <a:rPr lang="en-US" dirty="0">
                <a:solidFill>
                  <a:srgbClr val="2576B7"/>
                </a:solidFill>
              </a:rPr>
              <a:t>You can migrate to the cloud, but your governance stays put</a:t>
            </a:r>
          </a:p>
        </p:txBody>
      </p:sp>
      <p:sp>
        <p:nvSpPr>
          <p:cNvPr id="23" name="Text Placeholder 6">
            <a:extLst>
              <a:ext uri="{FF2B5EF4-FFF2-40B4-BE49-F238E27FC236}">
                <a16:creationId xmlns:a16="http://schemas.microsoft.com/office/drawing/2014/main" id="{C0993190-C877-3D41-8E0E-B87780A65E45}"/>
              </a:ext>
            </a:extLst>
          </p:cNvPr>
          <p:cNvSpPr txBox="1">
            <a:spLocks/>
          </p:cNvSpPr>
          <p:nvPr/>
        </p:nvSpPr>
        <p:spPr>
          <a:xfrm>
            <a:off x="374088" y="1803222"/>
            <a:ext cx="5937190" cy="84698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Active Directory governance applies equally to on-premises and cloud-based active directories</a:t>
            </a:r>
          </a:p>
        </p:txBody>
      </p:sp>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374088" y="2928637"/>
            <a:ext cx="5722706" cy="244905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Font typeface="Arial" panose="020B0604020202020204" pitchFamily="34" charset="0"/>
              <a:buChar char="•"/>
            </a:pPr>
            <a:r>
              <a:rPr lang="en-CA" dirty="0">
                <a:solidFill>
                  <a:srgbClr val="000000"/>
                </a:solidFill>
              </a:rPr>
              <a:t>Whether your organization is a small startup with a cloud-based Active Directory or a larger enterprise with on-premises data centers, Active Directory governance and support cannot be an afterthought. </a:t>
            </a:r>
          </a:p>
          <a:p>
            <a:pPr marL="184150" indent="-184150">
              <a:buFont typeface="Arial" panose="020B0604020202020204" pitchFamily="34" charset="0"/>
              <a:buChar char="•"/>
            </a:pPr>
            <a:r>
              <a:rPr lang="en-CA" dirty="0">
                <a:solidFill>
                  <a:srgbClr val="000000"/>
                </a:solidFill>
              </a:rPr>
              <a:t>In both cases, clean data can benefit the Active Directory, and stale, inaccurate data can lead to an organizational mess.</a:t>
            </a:r>
          </a:p>
          <a:p>
            <a:pPr marL="184150" indent="-184150">
              <a:buFont typeface="Arial" panose="020B0604020202020204" pitchFamily="34" charset="0"/>
              <a:buChar char="•"/>
            </a:pPr>
            <a:r>
              <a:rPr lang="en-CA" dirty="0">
                <a:solidFill>
                  <a:srgbClr val="000000"/>
                </a:solidFill>
              </a:rPr>
              <a:t>This blueprint addresses how to build effective metrics and Active Directory monitoring as well as how to organize the Active Directory, applicable to both on-premises and cloud directories.</a:t>
            </a:r>
          </a:p>
        </p:txBody>
      </p:sp>
      <p:pic>
        <p:nvPicPr>
          <p:cNvPr id="2050" name="Picture 2">
            <a:extLst>
              <a:ext uri="{FF2B5EF4-FFF2-40B4-BE49-F238E27FC236}">
                <a16:creationId xmlns:a16="http://schemas.microsoft.com/office/drawing/2014/main" id="{F19E8AB2-CAD0-4952-85A9-B4DDA1052D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8356" y="1803222"/>
            <a:ext cx="4489170" cy="378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7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4848089" cy="1130188"/>
          </a:xfrm>
        </p:spPr>
        <p:txBody>
          <a:bodyPr/>
          <a:lstStyle/>
          <a:p>
            <a:r>
              <a:rPr lang="en-CA" dirty="0">
                <a:solidFill>
                  <a:srgbClr val="2576B7"/>
                </a:solidFill>
              </a:rPr>
              <a:t>Measure the value of this blueprint</a:t>
            </a:r>
            <a:endParaRPr lang="en-US" dirty="0">
              <a:solidFill>
                <a:srgbClr val="2576B7"/>
              </a:solidFill>
            </a:endParaRPr>
          </a:p>
        </p:txBody>
      </p:sp>
      <p:sp>
        <p:nvSpPr>
          <p:cNvPr id="7" name="Text Placeholder 6">
            <a:extLst>
              <a:ext uri="{FF2B5EF4-FFF2-40B4-BE49-F238E27FC236}">
                <a16:creationId xmlns:a16="http://schemas.microsoft.com/office/drawing/2014/main" id="{68B9093A-6C76-4D5C-A83A-7045BC4E2AF3}"/>
              </a:ext>
            </a:extLst>
          </p:cNvPr>
          <p:cNvSpPr txBox="1">
            <a:spLocks/>
          </p:cNvSpPr>
          <p:nvPr/>
        </p:nvSpPr>
        <p:spPr>
          <a:xfrm>
            <a:off x="354105" y="1755568"/>
            <a:ext cx="4385257"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Save project time and ultimately save money</a:t>
            </a:r>
          </a:p>
        </p:txBody>
      </p:sp>
      <p:sp>
        <p:nvSpPr>
          <p:cNvPr id="10" name="Text Placeholder 7">
            <a:extLst>
              <a:ext uri="{FF2B5EF4-FFF2-40B4-BE49-F238E27FC236}">
                <a16:creationId xmlns:a16="http://schemas.microsoft.com/office/drawing/2014/main" id="{F2A29190-4792-4B40-B9C6-50DBC5208C37}"/>
              </a:ext>
            </a:extLst>
          </p:cNvPr>
          <p:cNvSpPr txBox="1">
            <a:spLocks/>
          </p:cNvSpPr>
          <p:nvPr/>
        </p:nvSpPr>
        <p:spPr>
          <a:xfrm>
            <a:off x="371473" y="2743199"/>
            <a:ext cx="7321561" cy="372903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Font typeface="Arial" panose="020B0604020202020204" pitchFamily="34" charset="0"/>
              <a:buChar char="•"/>
            </a:pPr>
            <a:r>
              <a:rPr lang="en-US" sz="1600" dirty="0"/>
              <a:t>Measure your objective success in managing your Active Directory. Design your project metrics to view your progress throughout the improvement of the Active Directory. </a:t>
            </a:r>
          </a:p>
          <a:p>
            <a:pPr marL="184150" indent="-184150">
              <a:buFont typeface="Arial" panose="020B0604020202020204" pitchFamily="34" charset="0"/>
              <a:buChar char="•"/>
            </a:pPr>
            <a:r>
              <a:rPr lang="en-CA" sz="1600" dirty="0"/>
              <a:t>Use the </a:t>
            </a:r>
            <a:r>
              <a:rPr lang="en-CA" sz="1600" i="1" dirty="0"/>
              <a:t>Active Directory Metrics Tool </a:t>
            </a:r>
            <a:r>
              <a:rPr lang="en-CA" sz="1600" dirty="0"/>
              <a:t>to track your current status and goals for your project metrics.</a:t>
            </a:r>
          </a:p>
        </p:txBody>
      </p:sp>
      <p:sp>
        <p:nvSpPr>
          <p:cNvPr id="17" name="Speech Bubble: Rectangle 16">
            <a:extLst>
              <a:ext uri="{FF2B5EF4-FFF2-40B4-BE49-F238E27FC236}">
                <a16:creationId xmlns:a16="http://schemas.microsoft.com/office/drawing/2014/main" id="{1F243873-2F8C-4B40-BED4-26AFABB4088D}"/>
              </a:ext>
            </a:extLst>
          </p:cNvPr>
          <p:cNvSpPr/>
          <p:nvPr/>
        </p:nvSpPr>
        <p:spPr>
          <a:xfrm>
            <a:off x="4739363" y="3876713"/>
            <a:ext cx="2953671" cy="1724024"/>
          </a:xfrm>
          <a:prstGeom prst="wedgeRectCallout">
            <a:avLst>
              <a:gd name="adj1" fmla="val 65243"/>
              <a:gd name="adj2" fmla="val -17794"/>
            </a:avLst>
          </a:prstGeom>
          <a:solidFill>
            <a:schemeClr val="bg1"/>
          </a:solid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ts val="1800"/>
              </a:lnSpc>
              <a:spcBef>
                <a:spcPts val="1000"/>
              </a:spcBef>
            </a:pPr>
            <a:r>
              <a:rPr lang="en-US" sz="1400" dirty="0">
                <a:solidFill>
                  <a:schemeClr val="tx2">
                    <a:lumMod val="50000"/>
                  </a:schemeClr>
                </a:solidFill>
                <a:latin typeface="Roboto Condensed Light" panose="02000000000000000000" pitchFamily="2" charset="0"/>
              </a:rPr>
              <a:t>I</a:t>
            </a:r>
            <a:r>
              <a:rPr lang="en-CA" sz="1400" dirty="0">
                <a:solidFill>
                  <a:schemeClr val="tx2">
                    <a:lumMod val="50000"/>
                  </a:schemeClr>
                </a:solidFill>
                <a:latin typeface="Roboto Condensed Light" panose="02000000000000000000" pitchFamily="2" charset="0"/>
              </a:rPr>
              <a:t>n phase 1 of this blueprint, we will help you establish current and target state metrics for your organization.</a:t>
            </a:r>
          </a:p>
        </p:txBody>
      </p:sp>
      <p:pic>
        <p:nvPicPr>
          <p:cNvPr id="13" name="Picture 12">
            <a:extLst>
              <a:ext uri="{FF2B5EF4-FFF2-40B4-BE49-F238E27FC236}">
                <a16:creationId xmlns:a16="http://schemas.microsoft.com/office/drawing/2014/main" id="{F4C53233-B2EE-4DE9-AE5B-8ABE5AE457B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934846" y="1755568"/>
            <a:ext cx="3615477" cy="1974258"/>
          </a:xfrm>
          <a:prstGeom prst="rect">
            <a:avLst/>
          </a:prstGeom>
        </p:spPr>
      </p:pic>
      <p:pic>
        <p:nvPicPr>
          <p:cNvPr id="8" name="Picture 7">
            <a:extLst>
              <a:ext uri="{FF2B5EF4-FFF2-40B4-BE49-F238E27FC236}">
                <a16:creationId xmlns:a16="http://schemas.microsoft.com/office/drawing/2014/main" id="{22166B21-7F52-4694-82A8-8B3C72E0B1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75449" y="2404790"/>
            <a:ext cx="3664033" cy="2048420"/>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8DA8A052-99A2-407B-885A-67122C5A80E2}"/>
              </a:ext>
            </a:extLst>
          </p:cNvPr>
          <p:cNvGrpSpPr/>
          <p:nvPr/>
        </p:nvGrpSpPr>
        <p:grpSpPr>
          <a:xfrm>
            <a:off x="367658" y="5974065"/>
            <a:ext cx="3873544" cy="468002"/>
            <a:chOff x="469425" y="5628818"/>
            <a:chExt cx="4585351" cy="554002"/>
          </a:xfrm>
        </p:grpSpPr>
        <p:sp>
          <p:nvSpPr>
            <p:cNvPr id="20" name="Rectangle 19">
              <a:hlinkClick r:id="rId4"/>
              <a:extLst>
                <a:ext uri="{FF2B5EF4-FFF2-40B4-BE49-F238E27FC236}">
                  <a16:creationId xmlns:a16="http://schemas.microsoft.com/office/drawing/2014/main" id="{77B7AD3A-044F-4094-AA1D-76BFE18669C5}"/>
                </a:ext>
              </a:extLst>
            </p:cNvPr>
            <p:cNvSpPr/>
            <p:nvPr/>
          </p:nvSpPr>
          <p:spPr>
            <a:xfrm>
              <a:off x="1022782" y="5628818"/>
              <a:ext cx="4031994" cy="5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Exo" panose="02000503000000000000" pitchFamily="2" charset="77"/>
                </a:rPr>
                <a:t>Download the </a:t>
              </a:r>
              <a:r>
                <a:rPr lang="en-US" sz="1200" i="1" dirty="0">
                  <a:solidFill>
                    <a:schemeClr val="bg1"/>
                  </a:solidFill>
                  <a:latin typeface="Exo" panose="02000503000000000000" pitchFamily="2" charset="77"/>
                </a:rPr>
                <a:t>Active Directory Metrics Tool</a:t>
              </a:r>
            </a:p>
          </p:txBody>
        </p:sp>
        <p:sp>
          <p:nvSpPr>
            <p:cNvPr id="21" name="Rectangle 20">
              <a:extLst>
                <a:ext uri="{FF2B5EF4-FFF2-40B4-BE49-F238E27FC236}">
                  <a16:creationId xmlns:a16="http://schemas.microsoft.com/office/drawing/2014/main" id="{19ACB10C-F6B3-4CD6-80A3-0E6E1FB04156}"/>
                </a:ext>
              </a:extLst>
            </p:cNvPr>
            <p:cNvSpPr>
              <a:spLocks noChangeAspect="1"/>
            </p:cNvSpPr>
            <p:nvPr/>
          </p:nvSpPr>
          <p:spPr>
            <a:xfrm>
              <a:off x="469425" y="5628820"/>
              <a:ext cx="554000" cy="554000"/>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Exo" panose="02000503000000000000" pitchFamily="2" charset="77"/>
              </a:endParaRPr>
            </a:p>
          </p:txBody>
        </p:sp>
        <p:pic>
          <p:nvPicPr>
            <p:cNvPr id="22" name="Picture 21">
              <a:extLst>
                <a:ext uri="{FF2B5EF4-FFF2-40B4-BE49-F238E27FC236}">
                  <a16:creationId xmlns:a16="http://schemas.microsoft.com/office/drawing/2014/main" id="{375DB393-0548-44AD-98F6-AA4E057BB4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98566" y="5748170"/>
              <a:ext cx="308823" cy="308824"/>
            </a:xfrm>
            <a:prstGeom prst="rect">
              <a:avLst/>
            </a:prstGeom>
          </p:spPr>
        </p:pic>
      </p:grpSp>
    </p:spTree>
    <p:extLst>
      <p:ext uri="{BB962C8B-B14F-4D97-AF65-F5344CB8AC3E}">
        <p14:creationId xmlns:p14="http://schemas.microsoft.com/office/powerpoint/2010/main" val="1342520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BackCovers&amp;Divid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4.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1071</Words>
  <Application>Microsoft Office PowerPoint</Application>
  <PresentationFormat>Custom</PresentationFormat>
  <Paragraphs>107</Paragraphs>
  <Slides>11</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vt:i4>
      </vt:variant>
    </vt:vector>
  </HeadingPairs>
  <TitlesOfParts>
    <vt:vector size="22" baseType="lpstr">
      <vt:lpstr>Exo Light</vt:lpstr>
      <vt:lpstr>Montserrat Light</vt:lpstr>
      <vt:lpstr>Montserrat</vt:lpstr>
      <vt:lpstr>Exo</vt:lpstr>
      <vt:lpstr>Montserrat SemiBold</vt:lpstr>
      <vt:lpstr>Arial</vt:lpstr>
      <vt:lpstr>Roboto Condensed Light</vt:lpstr>
      <vt:lpstr>FrontCovers-Light</vt:lpstr>
      <vt:lpstr>BackCovers&amp;Dividers-Dark</vt:lpstr>
      <vt:lpstr>BackCovers&amp;Dividers-Light</vt:lpstr>
      <vt:lpstr>Slide-Generic</vt:lpstr>
      <vt:lpstr>PowerPoint Presentation</vt:lpstr>
      <vt:lpstr>Choose the right project for you</vt:lpstr>
      <vt:lpstr>Info-Tech’s methodology for Managing the Active Directory in the Service Desk</vt:lpstr>
      <vt:lpstr>Insight summary</vt:lpstr>
      <vt:lpstr>Blueprint deliverables</vt:lpstr>
      <vt:lpstr>PowerPoint Presentation</vt:lpstr>
      <vt:lpstr>Benefits of a well-managed Active Directory</vt:lpstr>
      <vt:lpstr>You can migrate to the cloud, but your governance stays put</vt:lpstr>
      <vt:lpstr>Measure the value of this blueprint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2021-03-01T15:45:29Z</dcterms:created>
  <dcterms:modified xsi:type="dcterms:W3CDTF">2021-03-01T15:45:31Z</dcterms:modified>
</cp:coreProperties>
</file>