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3" r:id="rId1"/>
    <p:sldMasterId id="2147483788" r:id="rId2"/>
    <p:sldMasterId id="2147483667" r:id="rId3"/>
  </p:sldMasterIdLst>
  <p:notesMasterIdLst>
    <p:notesMasterId r:id="rId20"/>
  </p:notesMasterIdLst>
  <p:handoutMasterIdLst>
    <p:handoutMasterId r:id="rId21"/>
  </p:handoutMasterIdLst>
  <p:sldIdLst>
    <p:sldId id="550" r:id="rId4"/>
    <p:sldId id="308" r:id="rId5"/>
    <p:sldId id="312" r:id="rId6"/>
    <p:sldId id="592" r:id="rId7"/>
    <p:sldId id="534" r:id="rId8"/>
    <p:sldId id="535" r:id="rId9"/>
    <p:sldId id="541" r:id="rId10"/>
    <p:sldId id="620" r:id="rId11"/>
    <p:sldId id="538" r:id="rId12"/>
    <p:sldId id="537" r:id="rId13"/>
    <p:sldId id="539" r:id="rId14"/>
    <p:sldId id="616" r:id="rId15"/>
    <p:sldId id="356" r:id="rId16"/>
    <p:sldId id="543" r:id="rId17"/>
    <p:sldId id="544" r:id="rId18"/>
    <p:sldId id="375" r:id="rId19"/>
  </p:sldIdLst>
  <p:sldSz cx="12193588" cy="6858000"/>
  <p:notesSz cx="11309350" cy="20104100"/>
  <p:embeddedFontLst>
    <p:embeddedFont>
      <p:font typeface="Calibri" panose="020F0502020204030204" pitchFamily="34" charset="0"/>
      <p:regular r:id="rId22"/>
      <p:bold r:id="rId23"/>
      <p:italic r:id="rId24"/>
      <p:boldItalic r:id="rId25"/>
    </p:embeddedFont>
    <p:embeddedFont>
      <p:font typeface="Exo" panose="020B0604020202020204" charset="0"/>
      <p:regular r:id="rId26"/>
      <p:bold r:id="rId27"/>
      <p:italic r:id="rId28"/>
      <p:boldItalic r:id="rId29"/>
    </p:embeddedFont>
    <p:embeddedFont>
      <p:font typeface="Exo Light" panose="020B0604020202020204" charset="0"/>
      <p:regular r:id="rId30"/>
    </p:embeddedFont>
    <p:embeddedFont>
      <p:font typeface="Montserrat" panose="020B0604020202020204" charset="0"/>
      <p:regular r:id="rId31"/>
      <p:bold r:id="rId32"/>
      <p:italic r:id="rId33"/>
      <p:boldItalic r:id="rId34"/>
    </p:embeddedFont>
    <p:embeddedFont>
      <p:font typeface="Montserrat Medium" panose="020B0604020202020204" charset="0"/>
      <p:regular r:id="rId35"/>
      <p:bold r:id="rId36"/>
      <p:italic r:id="rId37"/>
    </p:embeddedFont>
    <p:embeddedFont>
      <p:font typeface="Montserrat SemiBold" panose="020B0604020202020204" charset="0"/>
      <p:regular r:id="rId38"/>
      <p:bold r:id="rId39"/>
      <p:italic r:id="rId40"/>
      <p:boldItalic r:id="rId41"/>
    </p:embeddedFont>
    <p:embeddedFont>
      <p:font typeface="Roboto" panose="020B0604020202020204" charset="0"/>
      <p:regular r:id="rId42"/>
      <p:bold r:id="rId43"/>
      <p:italic r:id="rId44"/>
      <p:boldItalic r:id="rId45"/>
    </p:embeddedFont>
    <p:embeddedFont>
      <p:font typeface="Roboto Condensed Light" panose="020B0604020202020204" charset="0"/>
      <p:regular r:id="rId46"/>
      <p:italic r:id="rId47"/>
    </p:embeddedFont>
    <p:embeddedFont>
      <p:font typeface="Roboto Condensed Light" panose="020B0604020202020204" charset="0"/>
      <p:regular r:id="rId46"/>
      <p:italic r:id="rId47"/>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Brief Content Slides" id="{A311DB59-13B4-49E4-B48F-D68BC3E5D795}">
          <p14:sldIdLst>
            <p14:sldId id="550"/>
            <p14:sldId id="308"/>
            <p14:sldId id="312"/>
            <p14:sldId id="592"/>
            <p14:sldId id="534"/>
            <p14:sldId id="535"/>
            <p14:sldId id="541"/>
            <p14:sldId id="620"/>
            <p14:sldId id="538"/>
            <p14:sldId id="537"/>
            <p14:sldId id="539"/>
            <p14:sldId id="616"/>
            <p14:sldId id="356"/>
            <p14:sldId id="543"/>
            <p14:sldId id="544"/>
          </p14:sldIdLst>
        </p14:section>
        <p14:section name="Concluding Slides" id="{B23963F3-C808-454B-B812-D52523E0225E}">
          <p14:sldIdLst>
            <p14:sldId id="375"/>
          </p14:sldIdLst>
        </p14:section>
      </p14:sectionLst>
    </p:ext>
    <p:ext uri="{EFAFB233-063F-42B5-8137-9DF3F51BA10A}">
      <p15:sldGuideLst xmlns:p15="http://schemas.microsoft.com/office/powerpoint/2012/main">
        <p15:guide id="1" orient="horz" pos="37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3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854"/>
    <a:srgbClr val="F17A26"/>
    <a:srgbClr val="DAE3F3"/>
    <a:srgbClr val="CBD7E7"/>
    <a:srgbClr val="BFBFBF"/>
    <a:srgbClr val="E6E6E6"/>
    <a:srgbClr val="CDF2D7"/>
    <a:srgbClr val="FFFFFF"/>
    <a:srgbClr val="2576B7"/>
    <a:srgbClr val="A7C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814" autoAdjust="0"/>
    <p:restoredTop sz="84382" autoAdjust="0"/>
  </p:normalViewPr>
  <p:slideViewPr>
    <p:cSldViewPr snapToGrid="0">
      <p:cViewPr varScale="1">
        <p:scale>
          <a:sx n="114" d="100"/>
          <a:sy n="114" d="100"/>
        </p:scale>
        <p:origin x="1212" y="102"/>
      </p:cViewPr>
      <p:guideLst>
        <p:guide orient="horz" pos="3792"/>
        <p:guide pos="3817"/>
      </p:guideLst>
    </p:cSldViewPr>
  </p:slideViewPr>
  <p:notesTextViewPr>
    <p:cViewPr>
      <p:scale>
        <a:sx n="1" d="1"/>
        <a:sy n="1" d="1"/>
      </p:scale>
      <p:origin x="0" y="0"/>
    </p:cViewPr>
  </p:notesTextViewPr>
  <p:sorterViewPr>
    <p:cViewPr>
      <p:scale>
        <a:sx n="100" d="100"/>
        <a:sy n="100" d="100"/>
      </p:scale>
      <p:origin x="0" y="-23766"/>
    </p:cViewPr>
  </p:sorterViewPr>
  <p:notesViewPr>
    <p:cSldViewPr snapToGrid="0">
      <p:cViewPr>
        <p:scale>
          <a:sx n="1" d="2"/>
          <a:sy n="1" d="2"/>
        </p:scale>
        <p:origin x="3930" y="-6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8.fntdata"/><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notesMaster" Target="notesMasters/notesMaster1.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spcBef>
                <a:spcPts val="0"/>
              </a:spcBef>
              <a:defRPr sz="1400" b="0" i="0" u="none" strike="noStrike" kern="1200" cap="none" spc="0" normalizeH="0" baseline="0">
                <a:solidFill>
                  <a:srgbClr val="4A4A4A"/>
                </a:solidFill>
                <a:latin typeface="Exo" panose="02000503000000000000" pitchFamily="2" charset="77"/>
                <a:ea typeface="+mj-ea"/>
                <a:cs typeface="+mj-cs"/>
              </a:defRPr>
            </a:pPr>
            <a:r>
              <a:rPr lang="en-US" sz="1400" b="1" i="0" dirty="0">
                <a:solidFill>
                  <a:srgbClr val="4A4A4A"/>
                </a:solidFill>
                <a:latin typeface="Montserrat SemiBold" pitchFamily="2" charset="77"/>
              </a:rPr>
              <a:t>Perceived change in tech</a:t>
            </a:r>
            <a:r>
              <a:rPr lang="en-US" sz="1400" b="1" i="0" baseline="0" dirty="0">
                <a:solidFill>
                  <a:srgbClr val="4A4A4A"/>
                </a:solidFill>
                <a:latin typeface="Montserrat SemiBold" pitchFamily="2" charset="77"/>
              </a:rPr>
              <a:t> debt, past three years</a:t>
            </a:r>
          </a:p>
          <a:p>
            <a:pPr>
              <a:spcBef>
                <a:spcPts val="0"/>
              </a:spcBef>
              <a:defRPr sz="1400">
                <a:solidFill>
                  <a:srgbClr val="4A4A4A"/>
                </a:solidFill>
              </a:defRPr>
            </a:pPr>
            <a:r>
              <a:rPr lang="en-US" sz="1200" b="1" i="1" baseline="0" dirty="0">
                <a:solidFill>
                  <a:srgbClr val="4A4A4A"/>
                </a:solidFill>
                <a:latin typeface="Montserrat SemiBold" pitchFamily="2" charset="77"/>
              </a:rPr>
              <a:t>(% of respondents)</a:t>
            </a:r>
            <a:endParaRPr lang="en-US" sz="1200" b="1" i="1" dirty="0">
              <a:solidFill>
                <a:srgbClr val="4A4A4A"/>
              </a:solidFill>
              <a:latin typeface="Montserrat SemiBold" pitchFamily="2" charset="77"/>
            </a:endParaRPr>
          </a:p>
        </c:rich>
      </c:tx>
      <c:overlay val="0"/>
      <c:spPr>
        <a:noFill/>
        <a:ln>
          <a:noFill/>
        </a:ln>
        <a:effectLst/>
      </c:spPr>
      <c:txPr>
        <a:bodyPr rot="0" spcFirstLastPara="1" vertOverflow="ellipsis" vert="horz" wrap="square" anchor="ctr" anchorCtr="1"/>
        <a:lstStyle/>
        <a:p>
          <a:pPr>
            <a:spcBef>
              <a:spcPts val="0"/>
            </a:spcBef>
            <a:defRPr sz="1400" b="0" i="0" u="none" strike="noStrike" kern="1200" cap="none" spc="0" normalizeH="0" baseline="0">
              <a:solidFill>
                <a:srgbClr val="4A4A4A"/>
              </a:solidFill>
              <a:latin typeface="Exo" panose="02000503000000000000" pitchFamily="2" charset="77"/>
              <a:ea typeface="+mj-ea"/>
              <a:cs typeface="+mj-cs"/>
            </a:defRPr>
          </a:pPr>
          <a:endParaRPr lang="en-US"/>
        </a:p>
      </c:txPr>
    </c:title>
    <c:autoTitleDeleted val="0"/>
    <c:plotArea>
      <c:layout/>
      <c:barChart>
        <c:barDir val="col"/>
        <c:grouping val="clustered"/>
        <c:varyColors val="0"/>
        <c:ser>
          <c:idx val="0"/>
          <c:order val="0"/>
          <c:tx>
            <c:strRef>
              <c:f>Sheet1!$B$1</c:f>
              <c:strCache>
                <c:ptCount val="1"/>
                <c:pt idx="0">
                  <c:v>Percent of Respondents</c:v>
                </c:pt>
              </c:strCache>
            </c:strRef>
          </c:tx>
          <c:spPr>
            <a:solidFill>
              <a:schemeClr val="accent1"/>
            </a:solidFill>
            <a:ln>
              <a:noFill/>
            </a:ln>
            <a:effectLst/>
          </c:spPr>
          <c:invertIfNegative val="0"/>
          <c:dPt>
            <c:idx val="2"/>
            <c:invertIfNegative val="0"/>
            <c:bubble3D val="0"/>
            <c:spPr>
              <a:solidFill>
                <a:schemeClr val="tx2"/>
              </a:solidFill>
              <a:ln>
                <a:noFill/>
              </a:ln>
              <a:effectLst/>
            </c:spPr>
            <c:extLst>
              <c:ext xmlns:c16="http://schemas.microsoft.com/office/drawing/2014/chart" uri="{C3380CC4-5D6E-409C-BE32-E72D297353CC}">
                <c16:uniqueId val="{00000001-8C13-4FA8-B2B3-3D3DE6B3DA7F}"/>
              </c:ext>
            </c:extLst>
          </c:dPt>
          <c:dLbls>
            <c:dLbl>
              <c:idx val="0"/>
              <c:layout>
                <c:manualLayout>
                  <c:x val="-2.9669888614098747E-3"/>
                  <c:y val="0.122980386080944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13-4FA8-B2B3-3D3DE6B3DA7F}"/>
                </c:ext>
              </c:extLst>
            </c:dLbl>
            <c:dLbl>
              <c:idx val="1"/>
              <c:layout>
                <c:manualLayout>
                  <c:x val="-2.9669888614098478E-3"/>
                  <c:y val="0.16828894937392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13-4FA8-B2B3-3D3DE6B3DA7F}"/>
                </c:ext>
              </c:extLst>
            </c:dLbl>
            <c:dLbl>
              <c:idx val="2"/>
              <c:layout>
                <c:manualLayout>
                  <c:x val="-1.3496759647789609E-16"/>
                  <c:y val="0.32244019701376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13-4FA8-B2B3-3D3DE6B3DA7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Exo" panose="02000503000000000000"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Decreased</c:v>
                </c:pt>
                <c:pt idx="1">
                  <c:v>Stayed the same</c:v>
                </c:pt>
                <c:pt idx="2">
                  <c:v>Increased</c:v>
                </c:pt>
              </c:strCache>
            </c:strRef>
          </c:cat>
          <c:val>
            <c:numRef>
              <c:f>Sheet1!$B$2:$B$4</c:f>
              <c:numCache>
                <c:formatCode>0%</c:formatCode>
                <c:ptCount val="3"/>
                <c:pt idx="0">
                  <c:v>0.15</c:v>
                </c:pt>
                <c:pt idx="1">
                  <c:v>0.25</c:v>
                </c:pt>
                <c:pt idx="2">
                  <c:v>0.6</c:v>
                </c:pt>
              </c:numCache>
            </c:numRef>
          </c:val>
          <c:extLst>
            <c:ext xmlns:c16="http://schemas.microsoft.com/office/drawing/2014/chart" uri="{C3380CC4-5D6E-409C-BE32-E72D297353CC}">
              <c16:uniqueId val="{00000000-19B5-462A-858F-042689C22275}"/>
            </c:ext>
          </c:extLst>
        </c:ser>
        <c:dLbls>
          <c:showLegendKey val="0"/>
          <c:showVal val="0"/>
          <c:showCatName val="0"/>
          <c:showSerName val="0"/>
          <c:showPercent val="0"/>
          <c:showBubbleSize val="0"/>
        </c:dLbls>
        <c:gapWidth val="19"/>
        <c:axId val="476974440"/>
        <c:axId val="476968168"/>
      </c:barChart>
      <c:catAx>
        <c:axId val="476974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rgbClr val="4A4A4A"/>
                </a:solidFill>
                <a:latin typeface="Exo" panose="02000503000000000000" pitchFamily="2" charset="77"/>
                <a:ea typeface="+mn-ea"/>
                <a:cs typeface="+mn-cs"/>
              </a:defRPr>
            </a:pPr>
            <a:endParaRPr lang="en-US"/>
          </a:p>
        </c:txPr>
        <c:crossAx val="476968168"/>
        <c:crosses val="autoZero"/>
        <c:auto val="1"/>
        <c:lblAlgn val="ctr"/>
        <c:lblOffset val="100"/>
        <c:noMultiLvlLbl val="0"/>
      </c:catAx>
      <c:valAx>
        <c:axId val="4769681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6974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Exo" panose="02000503000000000000" pitchFamily="2" charset="7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Percent of Maintenance Budget</c:v>
                </c:pt>
              </c:strCache>
            </c:strRef>
          </c:tx>
          <c:spPr>
            <a:solidFill>
              <a:srgbClr val="2576B7"/>
            </a:solidFill>
            <a:ln>
              <a:noFill/>
            </a:ln>
          </c:spPr>
          <c:dPt>
            <c:idx val="0"/>
            <c:bubble3D val="0"/>
            <c:spPr>
              <a:gradFill>
                <a:gsLst>
                  <a:gs pos="0">
                    <a:schemeClr val="accent1">
                      <a:lumMod val="40000"/>
                      <a:lumOff val="60000"/>
                    </a:schemeClr>
                  </a:gs>
                  <a:gs pos="65000">
                    <a:srgbClr val="2576B7"/>
                  </a:gs>
                </a:gsLst>
                <a:lin ang="2700000" scaled="0"/>
              </a:gradFill>
              <a:ln w="66675">
                <a:noFill/>
              </a:ln>
              <a:effectLst/>
            </c:spPr>
            <c:extLst>
              <c:ext xmlns:c16="http://schemas.microsoft.com/office/drawing/2014/chart" uri="{C3380CC4-5D6E-409C-BE32-E72D297353CC}">
                <c16:uniqueId val="{00000001-6175-4A92-A68D-6091D38CFBA3}"/>
              </c:ext>
            </c:extLst>
          </c:dPt>
          <c:dPt>
            <c:idx val="1"/>
            <c:bubble3D val="0"/>
            <c:spPr>
              <a:gradFill>
                <a:gsLst>
                  <a:gs pos="0">
                    <a:srgbClr val="2576B7">
                      <a:alpha val="3000"/>
                    </a:srgbClr>
                  </a:gs>
                  <a:gs pos="99000">
                    <a:srgbClr val="2576B7">
                      <a:alpha val="26000"/>
                    </a:srgbClr>
                  </a:gs>
                </a:gsLst>
                <a:lin ang="2700000" scaled="0"/>
              </a:gradFill>
              <a:ln w="19050">
                <a:noFill/>
              </a:ln>
              <a:effectLst/>
            </c:spPr>
            <c:extLst>
              <c:ext xmlns:c16="http://schemas.microsoft.com/office/drawing/2014/chart" uri="{C3380CC4-5D6E-409C-BE32-E72D297353CC}">
                <c16:uniqueId val="{00000003-6175-4A92-A68D-6091D38CFBA3}"/>
              </c:ext>
            </c:extLst>
          </c:dPt>
          <c:cat>
            <c:strRef>
              <c:f>Sheet1!$A$2:$A$3</c:f>
              <c:strCache>
                <c:ptCount val="2"/>
                <c:pt idx="0">
                  <c:v>Enhancements</c:v>
                </c:pt>
                <c:pt idx="1">
                  <c:v>Other</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6175-4A92-A68D-6091D38CFBA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Methodically Track TD</c:v>
                </c:pt>
              </c:strCache>
            </c:strRef>
          </c:tx>
          <c:spPr>
            <a:gradFill>
              <a:gsLst>
                <a:gs pos="0">
                  <a:schemeClr val="accent5">
                    <a:lumMod val="60000"/>
                    <a:lumOff val="40000"/>
                  </a:schemeClr>
                </a:gs>
                <a:gs pos="100000">
                  <a:srgbClr val="C00000"/>
                </a:gs>
              </a:gsLst>
              <a:lin ang="5400000" scaled="1"/>
            </a:gradFill>
            <a:ln>
              <a:noFill/>
            </a:ln>
          </c:spPr>
          <c:dPt>
            <c:idx val="0"/>
            <c:bubble3D val="0"/>
            <c:spPr>
              <a:gradFill>
                <a:gsLst>
                  <a:gs pos="0">
                    <a:schemeClr val="accent5">
                      <a:lumMod val="60000"/>
                      <a:lumOff val="40000"/>
                    </a:schemeClr>
                  </a:gs>
                  <a:gs pos="100000">
                    <a:srgbClr val="C00000"/>
                  </a:gs>
                </a:gsLst>
                <a:lin ang="5400000" scaled="1"/>
              </a:gradFill>
              <a:ln w="66675">
                <a:noFill/>
              </a:ln>
              <a:effectLst/>
            </c:spPr>
            <c:extLst>
              <c:ext xmlns:c16="http://schemas.microsoft.com/office/drawing/2014/chart" uri="{C3380CC4-5D6E-409C-BE32-E72D297353CC}">
                <c16:uniqueId val="{00000001-6C31-445C-8E08-44DC533FBE23}"/>
              </c:ext>
            </c:extLst>
          </c:dPt>
          <c:dPt>
            <c:idx val="1"/>
            <c:bubble3D val="0"/>
            <c:spPr>
              <a:gradFill>
                <a:gsLst>
                  <a:gs pos="0">
                    <a:schemeClr val="accent1">
                      <a:lumMod val="20000"/>
                      <a:lumOff val="80000"/>
                    </a:schemeClr>
                  </a:gs>
                  <a:gs pos="100000">
                    <a:schemeClr val="bg2">
                      <a:lumMod val="95000"/>
                    </a:schemeClr>
                  </a:gs>
                </a:gsLst>
                <a:lin ang="5400000" scaled="1"/>
              </a:gradFill>
              <a:ln w="19050">
                <a:noFill/>
              </a:ln>
              <a:effectLst/>
            </c:spPr>
            <c:extLst>
              <c:ext xmlns:c16="http://schemas.microsoft.com/office/drawing/2014/chart" uri="{C3380CC4-5D6E-409C-BE32-E72D297353CC}">
                <c16:uniqueId val="{00000003-6C31-445C-8E08-44DC533FBE23}"/>
              </c:ext>
            </c:extLst>
          </c:dPt>
          <c:cat>
            <c:strRef>
              <c:f>Sheet1!$A$2:$A$3</c:f>
              <c:strCache>
                <c:ptCount val="2"/>
                <c:pt idx="0">
                  <c:v>Do</c:v>
                </c:pt>
                <c:pt idx="1">
                  <c:v>Do Not</c:v>
                </c:pt>
              </c:strCache>
            </c:strRef>
          </c:cat>
          <c:val>
            <c:numRef>
              <c:f>Sheet1!$B$2:$B$3</c:f>
              <c:numCache>
                <c:formatCode>General</c:formatCode>
                <c:ptCount val="2"/>
                <c:pt idx="0">
                  <c:v>92.8</c:v>
                </c:pt>
                <c:pt idx="1">
                  <c:v>7.2</c:v>
                </c:pt>
              </c:numCache>
            </c:numRef>
          </c:val>
          <c:extLst>
            <c:ext xmlns:c16="http://schemas.microsoft.com/office/drawing/2014/chart" uri="{C3380CC4-5D6E-409C-BE32-E72D297353CC}">
              <c16:uniqueId val="{00000004-6C31-445C-8E08-44DC533FBE2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3A58F-395B-E34E-974F-C212E9B9E745}" type="doc">
      <dgm:prSet loTypeId="urn:microsoft.com/office/officeart/2005/8/layout/hChevron3" loCatId="" qsTypeId="urn:microsoft.com/office/officeart/2005/8/quickstyle/simple1" qsCatId="simple" csTypeId="urn:microsoft.com/office/officeart/2005/8/colors/accent1_3" csCatId="accent1" phldr="1"/>
      <dgm:spPr/>
      <dgm:t>
        <a:bodyPr/>
        <a:lstStyle/>
        <a:p>
          <a:endParaRPr lang="en-US"/>
        </a:p>
      </dgm:t>
    </dgm:pt>
    <dgm:pt modelId="{71621DFA-AD3E-CC48-A3D1-088566281118}">
      <dgm:prSet phldrT="[Text]" custT="1"/>
      <dgm:spPr/>
      <dgm:t>
        <a:bodyPr/>
        <a:lstStyle/>
        <a:p>
          <a:r>
            <a:rPr lang="en-US" sz="1400" b="1" dirty="0">
              <a:latin typeface="Montserrat" panose="00000500000000000000" pitchFamily="2" charset="0"/>
            </a:rPr>
            <a:t>Phase 1</a:t>
          </a:r>
        </a:p>
        <a:p>
          <a:r>
            <a:rPr lang="en-US" sz="1400" dirty="0">
              <a:latin typeface="Montserrat" panose="00000500000000000000" pitchFamily="2" charset="0"/>
            </a:rPr>
            <a:t>Identify Technical Debt</a:t>
          </a:r>
        </a:p>
      </dgm:t>
    </dgm:pt>
    <dgm:pt modelId="{CB671421-7FE8-4F41-9B3C-CC2253A545B3}" type="parTrans" cxnId="{00A46D62-97D5-AA4F-9AB8-C84F71CDFFEE}">
      <dgm:prSet/>
      <dgm:spPr/>
      <dgm:t>
        <a:bodyPr/>
        <a:lstStyle/>
        <a:p>
          <a:endParaRPr lang="en-US" sz="1200">
            <a:latin typeface="Montserrat" panose="00000500000000000000" pitchFamily="2" charset="0"/>
          </a:endParaRPr>
        </a:p>
      </dgm:t>
    </dgm:pt>
    <dgm:pt modelId="{864DB94F-04A8-1846-AFB3-43417D234F21}" type="sibTrans" cxnId="{00A46D62-97D5-AA4F-9AB8-C84F71CDFFEE}">
      <dgm:prSet/>
      <dgm:spPr/>
      <dgm:t>
        <a:bodyPr/>
        <a:lstStyle/>
        <a:p>
          <a:endParaRPr lang="en-US" sz="1200">
            <a:latin typeface="Montserrat" panose="00000500000000000000" pitchFamily="2" charset="0"/>
          </a:endParaRPr>
        </a:p>
      </dgm:t>
    </dgm:pt>
    <dgm:pt modelId="{1D29978D-6375-461D-AFDD-E12FF6B400FF}">
      <dgm:prSet custT="1"/>
      <dgm:spPr/>
      <dgm:t>
        <a:bodyPr/>
        <a:lstStyle/>
        <a:p>
          <a:r>
            <a:rPr lang="en-US" sz="1400" b="1" dirty="0">
              <a:latin typeface="Montserrat" panose="00000500000000000000" pitchFamily="2" charset="0"/>
            </a:rPr>
            <a:t>Phase 2</a:t>
          </a:r>
        </a:p>
        <a:p>
          <a:r>
            <a:rPr lang="en-US" sz="1400" dirty="0">
              <a:latin typeface="Montserrat" panose="00000500000000000000" pitchFamily="2" charset="0"/>
            </a:rPr>
            <a:t>Measure Technical Debt</a:t>
          </a:r>
          <a:endParaRPr lang="en-CA" sz="1400" dirty="0">
            <a:latin typeface="Montserrat" panose="00000500000000000000" pitchFamily="2" charset="0"/>
          </a:endParaRPr>
        </a:p>
      </dgm:t>
    </dgm:pt>
    <dgm:pt modelId="{27AF93DC-62EF-490F-BF95-BE2CE58191FD}" type="parTrans" cxnId="{E29BECCF-4CD0-4C8B-B367-68F288F0752A}">
      <dgm:prSet/>
      <dgm:spPr/>
      <dgm:t>
        <a:bodyPr/>
        <a:lstStyle/>
        <a:p>
          <a:endParaRPr lang="en-CA" sz="1200">
            <a:latin typeface="Montserrat" panose="00000500000000000000" pitchFamily="2" charset="0"/>
          </a:endParaRPr>
        </a:p>
      </dgm:t>
    </dgm:pt>
    <dgm:pt modelId="{343F2AF3-CD6D-43F9-9493-B2C1D0FEDA48}" type="sibTrans" cxnId="{E29BECCF-4CD0-4C8B-B367-68F288F0752A}">
      <dgm:prSet/>
      <dgm:spPr/>
      <dgm:t>
        <a:bodyPr/>
        <a:lstStyle/>
        <a:p>
          <a:endParaRPr lang="en-CA" sz="1200">
            <a:latin typeface="Montserrat" panose="00000500000000000000" pitchFamily="2" charset="0"/>
          </a:endParaRPr>
        </a:p>
      </dgm:t>
    </dgm:pt>
    <dgm:pt modelId="{D3F0A6D6-0FA2-45F8-AF4D-E995798E6A73}">
      <dgm:prSet custT="1"/>
      <dgm:spPr/>
      <dgm:t>
        <a:bodyPr/>
        <a:lstStyle/>
        <a:p>
          <a:r>
            <a:rPr lang="en-US" sz="1400" b="1" dirty="0">
              <a:latin typeface="Montserrat" panose="00000500000000000000" pitchFamily="2" charset="0"/>
            </a:rPr>
            <a:t>Phase 3</a:t>
          </a:r>
        </a:p>
        <a:p>
          <a:r>
            <a:rPr lang="en-US" sz="1400" dirty="0">
              <a:latin typeface="Montserrat" panose="00000500000000000000" pitchFamily="2" charset="0"/>
            </a:rPr>
            <a:t>Manage Technical Debt</a:t>
          </a:r>
          <a:endParaRPr lang="en-CA" sz="1400" dirty="0">
            <a:latin typeface="Montserrat" panose="00000500000000000000" pitchFamily="2" charset="0"/>
          </a:endParaRPr>
        </a:p>
      </dgm:t>
    </dgm:pt>
    <dgm:pt modelId="{1FF7585F-8592-41B5-8A81-C0360E064060}" type="parTrans" cxnId="{9B56F1FF-DF04-4335-BFFE-EC7653E4EA87}">
      <dgm:prSet/>
      <dgm:spPr/>
      <dgm:t>
        <a:bodyPr/>
        <a:lstStyle/>
        <a:p>
          <a:endParaRPr lang="en-CA" sz="1200">
            <a:latin typeface="Montserrat" panose="00000500000000000000" pitchFamily="2" charset="0"/>
          </a:endParaRPr>
        </a:p>
      </dgm:t>
    </dgm:pt>
    <dgm:pt modelId="{5F0499E6-A836-4741-8AD6-C1E85B597A6F}" type="sibTrans" cxnId="{9B56F1FF-DF04-4335-BFFE-EC7653E4EA87}">
      <dgm:prSet/>
      <dgm:spPr/>
      <dgm:t>
        <a:bodyPr/>
        <a:lstStyle/>
        <a:p>
          <a:endParaRPr lang="en-CA" sz="1200">
            <a:latin typeface="Montserrat" panose="00000500000000000000" pitchFamily="2" charset="0"/>
          </a:endParaRPr>
        </a:p>
      </dgm:t>
    </dgm:pt>
    <dgm:pt modelId="{9F474F36-DA79-054F-BBFD-666192C13D50}" type="pres">
      <dgm:prSet presAssocID="{FC53A58F-395B-E34E-974F-C212E9B9E745}" presName="Name0" presStyleCnt="0">
        <dgm:presLayoutVars>
          <dgm:dir/>
          <dgm:resizeHandles val="exact"/>
        </dgm:presLayoutVars>
      </dgm:prSet>
      <dgm:spPr/>
    </dgm:pt>
    <dgm:pt modelId="{F66021E2-87C1-414D-A414-56A2AAE44F47}" type="pres">
      <dgm:prSet presAssocID="{71621DFA-AD3E-CC48-A3D1-088566281118}" presName="parTxOnly" presStyleLbl="node1" presStyleIdx="0" presStyleCnt="3">
        <dgm:presLayoutVars>
          <dgm:bulletEnabled val="1"/>
        </dgm:presLayoutVars>
      </dgm:prSet>
      <dgm:spPr/>
    </dgm:pt>
    <dgm:pt modelId="{847D648B-91A5-F24B-A7E9-1B0D1BDDB165}" type="pres">
      <dgm:prSet presAssocID="{864DB94F-04A8-1846-AFB3-43417D234F21}" presName="parSpace" presStyleCnt="0"/>
      <dgm:spPr/>
    </dgm:pt>
    <dgm:pt modelId="{BE840A39-1306-4AEF-ADCD-28099CAE7BE1}" type="pres">
      <dgm:prSet presAssocID="{1D29978D-6375-461D-AFDD-E12FF6B400FF}" presName="parTxOnly" presStyleLbl="node1" presStyleIdx="1" presStyleCnt="3">
        <dgm:presLayoutVars>
          <dgm:bulletEnabled val="1"/>
        </dgm:presLayoutVars>
      </dgm:prSet>
      <dgm:spPr/>
    </dgm:pt>
    <dgm:pt modelId="{9ECB9DCA-17FA-42DF-9A2F-9DB82C0EE3D0}" type="pres">
      <dgm:prSet presAssocID="{343F2AF3-CD6D-43F9-9493-B2C1D0FEDA48}" presName="parSpace" presStyleCnt="0"/>
      <dgm:spPr/>
    </dgm:pt>
    <dgm:pt modelId="{A8612D2A-892A-4F89-A395-9A98FAF04D82}" type="pres">
      <dgm:prSet presAssocID="{D3F0A6D6-0FA2-45F8-AF4D-E995798E6A73}" presName="parTxOnly" presStyleLbl="node1" presStyleIdx="2" presStyleCnt="3">
        <dgm:presLayoutVars>
          <dgm:bulletEnabled val="1"/>
        </dgm:presLayoutVars>
      </dgm:prSet>
      <dgm:spPr/>
    </dgm:pt>
  </dgm:ptLst>
  <dgm:cxnLst>
    <dgm:cxn modelId="{14FA4C2A-7E59-41C0-944A-B3F495779FE3}" type="presOf" srcId="{71621DFA-AD3E-CC48-A3D1-088566281118}" destId="{F66021E2-87C1-414D-A414-56A2AAE44F47}" srcOrd="0" destOrd="0" presId="urn:microsoft.com/office/officeart/2005/8/layout/hChevron3"/>
    <dgm:cxn modelId="{00A46D62-97D5-AA4F-9AB8-C84F71CDFFEE}" srcId="{FC53A58F-395B-E34E-974F-C212E9B9E745}" destId="{71621DFA-AD3E-CC48-A3D1-088566281118}" srcOrd="0" destOrd="0" parTransId="{CB671421-7FE8-4F41-9B3C-CC2253A545B3}" sibTransId="{864DB94F-04A8-1846-AFB3-43417D234F21}"/>
    <dgm:cxn modelId="{4C3E2C7F-1D2E-4655-A78A-27F207E64FF6}" type="presOf" srcId="{FC53A58F-395B-E34E-974F-C212E9B9E745}" destId="{9F474F36-DA79-054F-BBFD-666192C13D50}" srcOrd="0" destOrd="0" presId="urn:microsoft.com/office/officeart/2005/8/layout/hChevron3"/>
    <dgm:cxn modelId="{95C4CAC5-B88A-453B-8D70-13CAC2C88719}" type="presOf" srcId="{D3F0A6D6-0FA2-45F8-AF4D-E995798E6A73}" destId="{A8612D2A-892A-4F89-A395-9A98FAF04D82}" srcOrd="0" destOrd="0" presId="urn:microsoft.com/office/officeart/2005/8/layout/hChevron3"/>
    <dgm:cxn modelId="{E29BECCF-4CD0-4C8B-B367-68F288F0752A}" srcId="{FC53A58F-395B-E34E-974F-C212E9B9E745}" destId="{1D29978D-6375-461D-AFDD-E12FF6B400FF}" srcOrd="1" destOrd="0" parTransId="{27AF93DC-62EF-490F-BF95-BE2CE58191FD}" sibTransId="{343F2AF3-CD6D-43F9-9493-B2C1D0FEDA48}"/>
    <dgm:cxn modelId="{4DE26DF6-AF32-4823-85A2-912511404D97}" type="presOf" srcId="{1D29978D-6375-461D-AFDD-E12FF6B400FF}" destId="{BE840A39-1306-4AEF-ADCD-28099CAE7BE1}" srcOrd="0" destOrd="0" presId="urn:microsoft.com/office/officeart/2005/8/layout/hChevron3"/>
    <dgm:cxn modelId="{9B56F1FF-DF04-4335-BFFE-EC7653E4EA87}" srcId="{FC53A58F-395B-E34E-974F-C212E9B9E745}" destId="{D3F0A6D6-0FA2-45F8-AF4D-E995798E6A73}" srcOrd="2" destOrd="0" parTransId="{1FF7585F-8592-41B5-8A81-C0360E064060}" sibTransId="{5F0499E6-A836-4741-8AD6-C1E85B597A6F}"/>
    <dgm:cxn modelId="{1AE3423E-4818-46D4-B01E-377CB3D326C5}" type="presParOf" srcId="{9F474F36-DA79-054F-BBFD-666192C13D50}" destId="{F66021E2-87C1-414D-A414-56A2AAE44F47}" srcOrd="0" destOrd="0" presId="urn:microsoft.com/office/officeart/2005/8/layout/hChevron3"/>
    <dgm:cxn modelId="{CD45549B-2335-4131-8FE7-D21E988D38B2}" type="presParOf" srcId="{9F474F36-DA79-054F-BBFD-666192C13D50}" destId="{847D648B-91A5-F24B-A7E9-1B0D1BDDB165}" srcOrd="1" destOrd="0" presId="urn:microsoft.com/office/officeart/2005/8/layout/hChevron3"/>
    <dgm:cxn modelId="{24118234-8513-478E-A60D-5E0BB83B8B73}" type="presParOf" srcId="{9F474F36-DA79-054F-BBFD-666192C13D50}" destId="{BE840A39-1306-4AEF-ADCD-28099CAE7BE1}" srcOrd="2" destOrd="0" presId="urn:microsoft.com/office/officeart/2005/8/layout/hChevron3"/>
    <dgm:cxn modelId="{0ADC04EB-47DA-4917-8F5F-2660F595DEE6}" type="presParOf" srcId="{9F474F36-DA79-054F-BBFD-666192C13D50}" destId="{9ECB9DCA-17FA-42DF-9A2F-9DB82C0EE3D0}" srcOrd="3" destOrd="0" presId="urn:microsoft.com/office/officeart/2005/8/layout/hChevron3"/>
    <dgm:cxn modelId="{9B24C2AE-E529-474F-A208-4D2CED6A6E57}" type="presParOf" srcId="{9F474F36-DA79-054F-BBFD-666192C13D50}" destId="{A8612D2A-892A-4F89-A395-9A98FAF04D82}" srcOrd="4" destOrd="0" presId="urn:microsoft.com/office/officeart/2005/8/layout/hChevron3"/>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021E2-87C1-414D-A414-56A2AAE44F47}">
      <dsp:nvSpPr>
        <dsp:cNvPr id="0" name=""/>
        <dsp:cNvSpPr/>
      </dsp:nvSpPr>
      <dsp:spPr>
        <a:xfrm>
          <a:off x="3799" y="0"/>
          <a:ext cx="3322673" cy="1016192"/>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Phase 1</a:t>
          </a:r>
        </a:p>
        <a:p>
          <a:pPr marL="0" lvl="0" indent="0" algn="ctr" defTabSz="622300">
            <a:lnSpc>
              <a:spcPct val="90000"/>
            </a:lnSpc>
            <a:spcBef>
              <a:spcPct val="0"/>
            </a:spcBef>
            <a:spcAft>
              <a:spcPct val="35000"/>
            </a:spcAft>
            <a:buNone/>
          </a:pPr>
          <a:r>
            <a:rPr lang="en-US" sz="1400" kern="1200" dirty="0">
              <a:latin typeface="Montserrat" panose="00000500000000000000" pitchFamily="2" charset="0"/>
            </a:rPr>
            <a:t>Identify Technical Debt</a:t>
          </a:r>
        </a:p>
      </dsp:txBody>
      <dsp:txXfrm>
        <a:off x="3799" y="0"/>
        <a:ext cx="3068625" cy="1016192"/>
      </dsp:txXfrm>
    </dsp:sp>
    <dsp:sp modelId="{BE840A39-1306-4AEF-ADCD-28099CAE7BE1}">
      <dsp:nvSpPr>
        <dsp:cNvPr id="0" name=""/>
        <dsp:cNvSpPr/>
      </dsp:nvSpPr>
      <dsp:spPr>
        <a:xfrm>
          <a:off x="2661938" y="0"/>
          <a:ext cx="3322673" cy="1016192"/>
        </a:xfrm>
        <a:prstGeom prst="chevron">
          <a:avLst/>
        </a:prstGeom>
        <a:solidFill>
          <a:schemeClr val="accent1">
            <a:shade val="80000"/>
            <a:hueOff val="267459"/>
            <a:satOff val="-14837"/>
            <a:lumOff val="158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Phase 2</a:t>
          </a:r>
        </a:p>
        <a:p>
          <a:pPr marL="0" lvl="0" indent="0" algn="ctr" defTabSz="622300">
            <a:lnSpc>
              <a:spcPct val="90000"/>
            </a:lnSpc>
            <a:spcBef>
              <a:spcPct val="0"/>
            </a:spcBef>
            <a:spcAft>
              <a:spcPct val="35000"/>
            </a:spcAft>
            <a:buNone/>
          </a:pPr>
          <a:r>
            <a:rPr lang="en-US" sz="1400" kern="1200" dirty="0">
              <a:latin typeface="Montserrat" panose="00000500000000000000" pitchFamily="2" charset="0"/>
            </a:rPr>
            <a:t>Measure Technical Debt</a:t>
          </a:r>
          <a:endParaRPr lang="en-CA" sz="1400" kern="1200" dirty="0">
            <a:latin typeface="Montserrat" panose="00000500000000000000" pitchFamily="2" charset="0"/>
          </a:endParaRPr>
        </a:p>
      </dsp:txBody>
      <dsp:txXfrm>
        <a:off x="3170034" y="0"/>
        <a:ext cx="2306481" cy="1016192"/>
      </dsp:txXfrm>
    </dsp:sp>
    <dsp:sp modelId="{A8612D2A-892A-4F89-A395-9A98FAF04D82}">
      <dsp:nvSpPr>
        <dsp:cNvPr id="0" name=""/>
        <dsp:cNvSpPr/>
      </dsp:nvSpPr>
      <dsp:spPr>
        <a:xfrm>
          <a:off x="5320077" y="0"/>
          <a:ext cx="3322673" cy="1016192"/>
        </a:xfrm>
        <a:prstGeom prst="chevron">
          <a:avLst/>
        </a:prstGeom>
        <a:solidFill>
          <a:schemeClr val="accent1">
            <a:shade val="80000"/>
            <a:hueOff val="534918"/>
            <a:satOff val="-29673"/>
            <a:lumOff val="31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ontserrat" panose="00000500000000000000" pitchFamily="2" charset="0"/>
            </a:rPr>
            <a:t>Phase 3</a:t>
          </a:r>
        </a:p>
        <a:p>
          <a:pPr marL="0" lvl="0" indent="0" algn="ctr" defTabSz="622300">
            <a:lnSpc>
              <a:spcPct val="90000"/>
            </a:lnSpc>
            <a:spcBef>
              <a:spcPct val="0"/>
            </a:spcBef>
            <a:spcAft>
              <a:spcPct val="35000"/>
            </a:spcAft>
            <a:buNone/>
          </a:pPr>
          <a:r>
            <a:rPr lang="en-US" sz="1400" kern="1200" dirty="0">
              <a:latin typeface="Montserrat" panose="00000500000000000000" pitchFamily="2" charset="0"/>
            </a:rPr>
            <a:t>Manage Technical Debt</a:t>
          </a:r>
          <a:endParaRPr lang="en-CA" sz="1400" kern="1200" dirty="0">
            <a:latin typeface="Montserrat" panose="00000500000000000000" pitchFamily="2" charset="0"/>
          </a:endParaRPr>
        </a:p>
      </dsp:txBody>
      <dsp:txXfrm>
        <a:off x="5828173" y="0"/>
        <a:ext cx="2306481" cy="101619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2/12/2021</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2/12/2021</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a:t>
            </a:fld>
            <a:endParaRPr lang="en-US" dirty="0"/>
          </a:p>
        </p:txBody>
      </p:sp>
    </p:spTree>
    <p:extLst>
      <p:ext uri="{BB962C8B-B14F-4D97-AF65-F5344CB8AC3E}">
        <p14:creationId xmlns:p14="http://schemas.microsoft.com/office/powerpoint/2010/main" val="213590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dirty="0"/>
          </a:p>
        </p:txBody>
      </p:sp>
    </p:spTree>
    <p:extLst>
      <p:ext uri="{BB962C8B-B14F-4D97-AF65-F5344CB8AC3E}">
        <p14:creationId xmlns:p14="http://schemas.microsoft.com/office/powerpoint/2010/main" val="377677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170224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29682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9</a:t>
            </a:fld>
            <a:endParaRPr lang="en-US" dirty="0"/>
          </a:p>
        </p:txBody>
      </p:sp>
    </p:spTree>
    <p:extLst>
      <p:ext uri="{BB962C8B-B14F-4D97-AF65-F5344CB8AC3E}">
        <p14:creationId xmlns:p14="http://schemas.microsoft.com/office/powerpoint/2010/main" val="290779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95065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3.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Light-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dirty="0"/>
              <a:t>Observe the Evolution of Quantum Capacity</a:t>
            </a:r>
          </a:p>
        </p:txBody>
      </p:sp>
      <p:sp>
        <p:nvSpPr>
          <p:cNvPr id="6" name="Text Placeholder 12">
            <a:extLst>
              <a:ext uri="{FF2B5EF4-FFF2-40B4-BE49-F238E27FC236}">
                <a16:creationId xmlns:a16="http://schemas.microsoft.com/office/drawing/2014/main" id="{166CBD23-F230-3A4E-AC77-C2D2D4B6CADB}"/>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00000"/>
              </a:lnSpc>
              <a:defRPr sz="2400" b="0" i="0">
                <a:solidFill>
                  <a:srgbClr val="4A4A4A"/>
                </a:solidFill>
                <a:latin typeface="Exo" panose="02000503000000000000"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dirty="0"/>
              <a:t>Keep track of a transformational technology as it evolves.</a:t>
            </a:r>
          </a:p>
        </p:txBody>
      </p:sp>
    </p:spTree>
    <p:extLst>
      <p:ext uri="{BB962C8B-B14F-4D97-AF65-F5344CB8AC3E}">
        <p14:creationId xmlns:p14="http://schemas.microsoft.com/office/powerpoint/2010/main" val="150397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Phases - 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527A54-705D-3546-96E2-BEB5EFD3F2C0}"/>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089" y="1697742"/>
            <a:ext cx="10581006" cy="3971319"/>
          </a:xfrm>
          <a:prstGeom prst="rect">
            <a:avLst/>
          </a:prstGeom>
        </p:spPr>
      </p:pic>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858" y="571500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91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97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703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609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815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721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411517B8-6A3E-EA46-B44F-5257BEE2FF8B}"/>
              </a:ext>
            </a:extLst>
          </p:cNvPr>
          <p:cNvSpPr>
            <a:spLocks noGrp="1"/>
          </p:cNvSpPr>
          <p:nvPr>
            <p:ph type="body" sz="quarter" idx="12"/>
          </p:nvPr>
        </p:nvSpPr>
        <p:spPr>
          <a:xfrm>
            <a:off x="9362364" y="662318"/>
            <a:ext cx="2531187"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Box 24">
            <a:extLst>
              <a:ext uri="{FF2B5EF4-FFF2-40B4-BE49-F238E27FC236}">
                <a16:creationId xmlns:a16="http://schemas.microsoft.com/office/drawing/2014/main" id="{EAB38534-59C8-AB42-8101-EB37B1EC4E88}"/>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5" name="Title 9">
            <a:extLst>
              <a:ext uri="{FF2B5EF4-FFF2-40B4-BE49-F238E27FC236}">
                <a16:creationId xmlns:a16="http://schemas.microsoft.com/office/drawing/2014/main" id="{364B2857-0349-4295-A09F-BC1F3F187279}"/>
              </a:ext>
            </a:extLst>
          </p:cNvPr>
          <p:cNvSpPr>
            <a:spLocks noGrp="1"/>
          </p:cNvSpPr>
          <p:nvPr>
            <p:ph type="title"/>
          </p:nvPr>
        </p:nvSpPr>
        <p:spPr>
          <a:xfrm>
            <a:off x="354106" y="530021"/>
            <a:ext cx="8480612" cy="519691"/>
          </a:xfrm>
        </p:spPr>
        <p:txBody>
          <a:bodyPr>
            <a:noAutofit/>
          </a:bodyPr>
          <a:lstStyle>
            <a:lvl1pPr>
              <a:lnSpc>
                <a:spcPct val="90000"/>
              </a:lnSpc>
              <a:defRPr b="0" i="0">
                <a:solidFill>
                  <a:srgbClr val="4A4A4A"/>
                </a:solidFill>
              </a:defRPr>
            </a:lvl1pPr>
          </a:lstStyle>
          <a:p>
            <a:r>
              <a:rPr lang="en-US"/>
              <a:t>Click to edit Master title style</a:t>
            </a:r>
          </a:p>
        </p:txBody>
      </p:sp>
      <p:sp>
        <p:nvSpPr>
          <p:cNvPr id="16" name="Text Placeholder 11">
            <a:extLst>
              <a:ext uri="{FF2B5EF4-FFF2-40B4-BE49-F238E27FC236}">
                <a16:creationId xmlns:a16="http://schemas.microsoft.com/office/drawing/2014/main" id="{E17E7439-B4AF-49B8-ACA3-5699AC95DD30}"/>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4665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Phases - 3">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AB425FD-3D89-C248-A85B-4B68C01FA877}"/>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089" y="1700496"/>
            <a:ext cx="10581006" cy="3965811"/>
          </a:xfrm>
          <a:prstGeom prst="rect">
            <a:avLst/>
          </a:prstGeom>
        </p:spPr>
      </p:pic>
      <p:sp>
        <p:nvSpPr>
          <p:cNvPr id="6" name="Text Placeholder 14">
            <a:extLst>
              <a:ext uri="{FF2B5EF4-FFF2-40B4-BE49-F238E27FC236}">
                <a16:creationId xmlns:a16="http://schemas.microsoft.com/office/drawing/2014/main" id="{74E863AB-F0D1-E945-8334-6F5A93C81567}"/>
              </a:ext>
            </a:extLst>
          </p:cNvPr>
          <p:cNvSpPr>
            <a:spLocks noGrp="1"/>
          </p:cNvSpPr>
          <p:nvPr>
            <p:ph type="body" sz="quarter" idx="12"/>
          </p:nvPr>
        </p:nvSpPr>
        <p:spPr>
          <a:xfrm>
            <a:off x="9362364" y="662318"/>
            <a:ext cx="2531187"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858" y="571500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91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97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703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609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815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721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Box 22">
            <a:extLst>
              <a:ext uri="{FF2B5EF4-FFF2-40B4-BE49-F238E27FC236}">
                <a16:creationId xmlns:a16="http://schemas.microsoft.com/office/drawing/2014/main" id="{16075586-BA0A-1847-A4BF-C2DDA49655C4}"/>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5" name="Title 9">
            <a:extLst>
              <a:ext uri="{FF2B5EF4-FFF2-40B4-BE49-F238E27FC236}">
                <a16:creationId xmlns:a16="http://schemas.microsoft.com/office/drawing/2014/main" id="{C35D8806-3285-4BE5-B0AE-3463590F7BBA}"/>
              </a:ext>
            </a:extLst>
          </p:cNvPr>
          <p:cNvSpPr>
            <a:spLocks noGrp="1"/>
          </p:cNvSpPr>
          <p:nvPr>
            <p:ph type="title"/>
          </p:nvPr>
        </p:nvSpPr>
        <p:spPr>
          <a:xfrm>
            <a:off x="354106" y="530021"/>
            <a:ext cx="8480612" cy="519691"/>
          </a:xfrm>
        </p:spPr>
        <p:txBody>
          <a:bodyPr>
            <a:noAutofit/>
          </a:bodyPr>
          <a:lstStyle>
            <a:lvl1pPr>
              <a:lnSpc>
                <a:spcPct val="90000"/>
              </a:lnSpc>
              <a:defRPr b="0" i="0">
                <a:solidFill>
                  <a:srgbClr val="4A4A4A"/>
                </a:solidFill>
              </a:defRPr>
            </a:lvl1pPr>
          </a:lstStyle>
          <a:p>
            <a:r>
              <a:rPr lang="en-US"/>
              <a:t>Click to edit Master title style</a:t>
            </a:r>
          </a:p>
        </p:txBody>
      </p:sp>
      <p:sp>
        <p:nvSpPr>
          <p:cNvPr id="16" name="Text Placeholder 11">
            <a:extLst>
              <a:ext uri="{FF2B5EF4-FFF2-40B4-BE49-F238E27FC236}">
                <a16:creationId xmlns:a16="http://schemas.microsoft.com/office/drawing/2014/main" id="{E5B3A946-1D9F-49EB-B505-DC02CC241C9D}"/>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640038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ep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solidFill>
                  <a:srgbClr val="4A4A4A"/>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9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374474" y="2082070"/>
            <a:ext cx="4529132" cy="371902"/>
          </a:xfrm>
          <a:prstGeom prst="rect">
            <a:avLst/>
          </a:prstGeom>
        </p:spPr>
        <p:txBody>
          <a:bodyPr lIns="0" tIns="0" rIns="0" bIns="0">
            <a:noAutofit/>
          </a:bodyPr>
          <a:lstStyle>
            <a:lvl1pPr marL="0" indent="0" algn="l">
              <a:lnSpc>
                <a:spcPct val="9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9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62364" y="4949429"/>
            <a:ext cx="2544797" cy="1324301"/>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7BB7D92-C928-3E42-B0C1-1E8CA4149E24}"/>
              </a:ext>
            </a:extLst>
          </p:cNvPr>
          <p:cNvSpPr>
            <a:spLocks noGrp="1"/>
          </p:cNvSpPr>
          <p:nvPr>
            <p:ph type="body" sz="quarter" idx="35"/>
          </p:nvPr>
        </p:nvSpPr>
        <p:spPr>
          <a:xfrm>
            <a:off x="358603" y="4835636"/>
            <a:ext cx="7070567" cy="939371"/>
          </a:xfrm>
          <a:prstGeom prst="rect">
            <a:avLst/>
          </a:prstGeom>
        </p:spPr>
        <p:txBody>
          <a:bodyPr lIns="0" tIns="0" rIns="0" bIns="0">
            <a:noAutofit/>
          </a:bodyPr>
          <a:lstStyle>
            <a:lvl1pPr marL="0" indent="0">
              <a:lnSpc>
                <a:spcPct val="90000"/>
              </a:lnSpc>
              <a:buNone/>
              <a:defRPr sz="2000" b="1" i="0" spc="0">
                <a:solidFill>
                  <a:srgbClr val="4A4A4A"/>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FDEDCE3A-356D-4642-851B-3AB57D790ADD}"/>
              </a:ext>
            </a:extLst>
          </p:cNvPr>
          <p:cNvSpPr>
            <a:spLocks noGrp="1"/>
          </p:cNvSpPr>
          <p:nvPr>
            <p:ph type="body" sz="quarter" idx="34"/>
          </p:nvPr>
        </p:nvSpPr>
        <p:spPr>
          <a:xfrm>
            <a:off x="380033" y="2580323"/>
            <a:ext cx="5237948" cy="1263015"/>
          </a:xfrm>
          <a:prstGeom prst="rect">
            <a:avLst/>
          </a:prstGeom>
        </p:spPr>
        <p:txBody>
          <a:bodyPr lIns="0" tIns="0" rIns="0" bIns="0">
            <a:noAutofit/>
          </a:bodyPr>
          <a:lstStyle>
            <a:lvl1pPr marL="0" indent="0">
              <a:lnSpc>
                <a:spcPct val="90000"/>
              </a:lnSpc>
              <a:buNone/>
              <a:defRPr sz="1600" b="0" i="0">
                <a:solidFill>
                  <a:srgbClr val="000000"/>
                </a:solidFill>
                <a:latin typeface="Exo" panose="02000503000000000000"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extBox 11">
            <a:extLst>
              <a:ext uri="{FF2B5EF4-FFF2-40B4-BE49-F238E27FC236}">
                <a16:creationId xmlns:a16="http://schemas.microsoft.com/office/drawing/2014/main" id="{907E2940-62C3-4846-A4B6-19D915C5EDE1}"/>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652639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c-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5632357"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40573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4967041"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76" y="2710334"/>
            <a:ext cx="5689599" cy="2999350"/>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8480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83998"/>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dirty="0">
                <a:solidFill>
                  <a:srgbClr val="2576B7"/>
                </a:solidFill>
                <a:latin typeface="Montserrat SemiBold" pitchFamily="2" charset="77"/>
              </a:rPr>
              <a:t>Diagnostic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870551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4A4A4A"/>
                </a:solidFill>
                <a:latin typeface="Montserrat SemiBold" pitchFamily="2" charset="77"/>
              </a:rPr>
              <a:t>Info-Tech offers various levels of support to best suit your needs</a:t>
            </a:r>
            <a:endParaRPr lang="en-US" sz="4000" b="1" i="0" spc="-30" dirty="0">
              <a:solidFill>
                <a:srgbClr val="4A4A4A"/>
              </a:solidFill>
              <a:latin typeface="Montserrat SemiBold" pitchFamily="2" charset="77"/>
              <a:cs typeface="Arial Narrow"/>
            </a:endParaRPr>
          </a:p>
        </p:txBody>
      </p:sp>
    </p:spTree>
    <p:extLst>
      <p:ext uri="{BB962C8B-B14F-4D97-AF65-F5344CB8AC3E}">
        <p14:creationId xmlns:p14="http://schemas.microsoft.com/office/powerpoint/2010/main" val="3792006705"/>
      </p:ext>
    </p:extLst>
  </p:cSld>
  <p:clrMapOvr>
    <a:masterClrMapping/>
  </p:clrMapOvr>
  <p:extLst>
    <p:ext uri="{DCECCB84-F9BA-43D5-87BE-67443E8EF086}">
      <p15:sldGuideLst xmlns:p15="http://schemas.microsoft.com/office/powerpoint/2012/main">
        <p15:guide id="1" orient="horz" pos="1865" userDrawn="1">
          <p15:clr>
            <a:srgbClr val="FBAE40"/>
          </p15:clr>
        </p15:guide>
        <p15:guide id="2" orient="horz" pos="197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lated Research A">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910DF08-7026-664D-B665-454241ABB91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713" cy="6873276"/>
          </a:xfrm>
          <a:prstGeom prst="rect">
            <a:avLst/>
          </a:prstGeom>
        </p:spPr>
      </p:pic>
      <p:sp>
        <p:nvSpPr>
          <p:cNvPr id="24" name="Rectangle 23">
            <a:extLst>
              <a:ext uri="{FF2B5EF4-FFF2-40B4-BE49-F238E27FC236}">
                <a16:creationId xmlns:a16="http://schemas.microsoft.com/office/drawing/2014/main" id="{617BD03E-54AB-3E4C-8B2B-01F4843F6E8D}"/>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32" name="Picture Placeholder 31">
            <a:extLst>
              <a:ext uri="{FF2B5EF4-FFF2-40B4-BE49-F238E27FC236}">
                <a16:creationId xmlns:a16="http://schemas.microsoft.com/office/drawing/2014/main" id="{06E425A5-C952-374F-8050-A2393321E7A8}"/>
              </a:ext>
            </a:extLst>
          </p:cNvPr>
          <p:cNvSpPr>
            <a:spLocks noGrp="1"/>
          </p:cNvSpPr>
          <p:nvPr>
            <p:ph type="pic" sz="quarter" idx="11"/>
          </p:nvPr>
        </p:nvSpPr>
        <p:spPr>
          <a:xfrm>
            <a:off x="3662363" y="574675"/>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34" name="Picture Placeholder 31">
            <a:extLst>
              <a:ext uri="{FF2B5EF4-FFF2-40B4-BE49-F238E27FC236}">
                <a16:creationId xmlns:a16="http://schemas.microsoft.com/office/drawing/2014/main" id="{A16A3254-CD4F-E745-B5D3-9721CB4A246F}"/>
              </a:ext>
            </a:extLst>
          </p:cNvPr>
          <p:cNvSpPr>
            <a:spLocks noGrp="1"/>
          </p:cNvSpPr>
          <p:nvPr>
            <p:ph type="pic" sz="quarter" idx="12"/>
          </p:nvPr>
        </p:nvSpPr>
        <p:spPr>
          <a:xfrm>
            <a:off x="3662363" y="2341386"/>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35" name="Picture Placeholder 31">
            <a:extLst>
              <a:ext uri="{FF2B5EF4-FFF2-40B4-BE49-F238E27FC236}">
                <a16:creationId xmlns:a16="http://schemas.microsoft.com/office/drawing/2014/main" id="{2BBE0ADF-1343-9540-96CB-1F8B7367207D}"/>
              </a:ext>
            </a:extLst>
          </p:cNvPr>
          <p:cNvSpPr>
            <a:spLocks noGrp="1"/>
          </p:cNvSpPr>
          <p:nvPr>
            <p:ph type="pic" sz="quarter" idx="13"/>
          </p:nvPr>
        </p:nvSpPr>
        <p:spPr>
          <a:xfrm>
            <a:off x="3662363" y="4158897"/>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4" name="Text Placeholder 3">
            <a:extLst>
              <a:ext uri="{FF2B5EF4-FFF2-40B4-BE49-F238E27FC236}">
                <a16:creationId xmlns:a16="http://schemas.microsoft.com/office/drawing/2014/main" id="{060A9573-73C9-FD44-B7AF-0D9F9C006C8B}"/>
              </a:ext>
            </a:extLst>
          </p:cNvPr>
          <p:cNvSpPr>
            <a:spLocks noGrp="1"/>
          </p:cNvSpPr>
          <p:nvPr>
            <p:ph type="body" sz="quarter" idx="19" hasCustomPrompt="1"/>
          </p:nvPr>
        </p:nvSpPr>
        <p:spPr>
          <a:xfrm>
            <a:off x="6501813" y="522421"/>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18" name="Text Placeholder 3">
            <a:extLst>
              <a:ext uri="{FF2B5EF4-FFF2-40B4-BE49-F238E27FC236}">
                <a16:creationId xmlns:a16="http://schemas.microsoft.com/office/drawing/2014/main" id="{DE4B797A-3634-5A48-B5BC-3ECDA11783E2}"/>
              </a:ext>
            </a:extLst>
          </p:cNvPr>
          <p:cNvSpPr>
            <a:spLocks noGrp="1"/>
          </p:cNvSpPr>
          <p:nvPr>
            <p:ph type="body" sz="quarter" idx="21" hasCustomPrompt="1"/>
          </p:nvPr>
        </p:nvSpPr>
        <p:spPr>
          <a:xfrm>
            <a:off x="6501813" y="2297433"/>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20" name="Text Placeholder 3">
            <a:extLst>
              <a:ext uri="{FF2B5EF4-FFF2-40B4-BE49-F238E27FC236}">
                <a16:creationId xmlns:a16="http://schemas.microsoft.com/office/drawing/2014/main" id="{944478D2-E7F8-C243-AA66-3B1878B49256}"/>
              </a:ext>
            </a:extLst>
          </p:cNvPr>
          <p:cNvSpPr>
            <a:spLocks noGrp="1"/>
          </p:cNvSpPr>
          <p:nvPr>
            <p:ph type="body" sz="quarter" idx="23" hasCustomPrompt="1"/>
          </p:nvPr>
        </p:nvSpPr>
        <p:spPr>
          <a:xfrm>
            <a:off x="6501813" y="4099339"/>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14" name="Title 1">
            <a:extLst>
              <a:ext uri="{FF2B5EF4-FFF2-40B4-BE49-F238E27FC236}">
                <a16:creationId xmlns:a16="http://schemas.microsoft.com/office/drawing/2014/main" id="{C42E7176-D606-0141-AE7A-6525F8273FB2}"/>
              </a:ext>
            </a:extLst>
          </p:cNvPr>
          <p:cNvSpPr>
            <a:spLocks noGrp="1"/>
          </p:cNvSpPr>
          <p:nvPr>
            <p:ph type="title" hasCustomPrompt="1"/>
          </p:nvPr>
        </p:nvSpPr>
        <p:spPr>
          <a:xfrm>
            <a:off x="354107" y="530020"/>
            <a:ext cx="2528793" cy="1655967"/>
          </a:xfrm>
        </p:spPr>
        <p:txBody>
          <a:bodyPr>
            <a:noAutofit/>
          </a:bodyPr>
          <a:lstStyle>
            <a:lvl1pPr>
              <a:defRPr>
                <a:solidFill>
                  <a:schemeClr val="bg1"/>
                </a:solidFill>
              </a:defRPr>
            </a:lvl1pPr>
          </a:lstStyle>
          <a:p>
            <a:r>
              <a:rPr lang="en-US"/>
              <a:t>Related Info-Tech</a:t>
            </a:r>
            <a:br>
              <a:rPr lang="en-US"/>
            </a:br>
            <a:r>
              <a:rPr lang="en-US"/>
              <a:t>Research</a:t>
            </a:r>
          </a:p>
        </p:txBody>
      </p:sp>
      <p:sp>
        <p:nvSpPr>
          <p:cNvPr id="19" name="Text Placeholder 4">
            <a:extLst>
              <a:ext uri="{FF2B5EF4-FFF2-40B4-BE49-F238E27FC236}">
                <a16:creationId xmlns:a16="http://schemas.microsoft.com/office/drawing/2014/main" id="{6DD138BE-D45D-9D4D-AF5B-E321D9F85B7D}"/>
              </a:ext>
            </a:extLst>
          </p:cNvPr>
          <p:cNvSpPr>
            <a:spLocks noGrp="1"/>
          </p:cNvSpPr>
          <p:nvPr>
            <p:ph type="body" sz="quarter" idx="33"/>
          </p:nvPr>
        </p:nvSpPr>
        <p:spPr>
          <a:xfrm>
            <a:off x="6495828" y="1083555"/>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5869B384-9C2F-F347-BAE3-5DCC96829BB3}"/>
              </a:ext>
            </a:extLst>
          </p:cNvPr>
          <p:cNvSpPr>
            <a:spLocks noGrp="1"/>
          </p:cNvSpPr>
          <p:nvPr>
            <p:ph type="body" sz="quarter" idx="34"/>
          </p:nvPr>
        </p:nvSpPr>
        <p:spPr>
          <a:xfrm>
            <a:off x="6495828" y="2842435"/>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C13E2497-852B-6C4D-9573-4A393AA2B2EF}"/>
              </a:ext>
            </a:extLst>
          </p:cNvPr>
          <p:cNvSpPr>
            <a:spLocks noGrp="1"/>
          </p:cNvSpPr>
          <p:nvPr>
            <p:ph type="body" sz="quarter" idx="35"/>
          </p:nvPr>
        </p:nvSpPr>
        <p:spPr>
          <a:xfrm>
            <a:off x="6495828" y="4660602"/>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66C2654F-9C93-6344-819C-768695BC5C3E}"/>
              </a:ext>
            </a:extLst>
          </p:cNvPr>
          <p:cNvSpPr txBox="1"/>
          <p:nvPr userDrawn="1"/>
        </p:nvSpPr>
        <p:spPr>
          <a:xfrm>
            <a:off x="10911840" y="6410960"/>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 name="TextBox 2">
            <a:extLst>
              <a:ext uri="{FF2B5EF4-FFF2-40B4-BE49-F238E27FC236}">
                <a16:creationId xmlns:a16="http://schemas.microsoft.com/office/drawing/2014/main" id="{BBA02A3B-65E5-6B43-A0D5-3A83153EAC5B}"/>
              </a:ext>
            </a:extLst>
          </p:cNvPr>
          <p:cNvSpPr txBox="1"/>
          <p:nvPr userDrawn="1"/>
        </p:nvSpPr>
        <p:spPr>
          <a:xfrm>
            <a:off x="11501120" y="6512560"/>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329491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4106" y="530021"/>
            <a:ext cx="6713321" cy="1130188"/>
          </a:xfrm>
        </p:spPr>
        <p:txBody>
          <a:bodyPr>
            <a:noAutofit/>
          </a:bodyPr>
          <a:lstStyle>
            <a:lvl1pPr>
              <a:defRPr>
                <a:solidFill>
                  <a:srgbClr val="2576B7"/>
                </a:solidFill>
              </a:defRPr>
            </a:lvl1pPr>
          </a:lstStyle>
          <a:p>
            <a:r>
              <a:rPr lang="en-US"/>
              <a:t>Bibliography</a:t>
            </a:r>
          </a:p>
        </p:txBody>
      </p:sp>
      <p:sp>
        <p:nvSpPr>
          <p:cNvPr id="7" name="Text Placeholder 10">
            <a:extLst>
              <a:ext uri="{FF2B5EF4-FFF2-40B4-BE49-F238E27FC236}">
                <a16:creationId xmlns:a16="http://schemas.microsoft.com/office/drawing/2014/main" id="{F31CD5B0-F94C-7D4D-97FF-D8D98F6F0C8E}"/>
              </a:ext>
            </a:extLst>
          </p:cNvPr>
          <p:cNvSpPr>
            <a:spLocks noGrp="1"/>
          </p:cNvSpPr>
          <p:nvPr>
            <p:ph type="body" sz="quarter" idx="13" hasCustomPrompt="1"/>
          </p:nvPr>
        </p:nvSpPr>
        <p:spPr>
          <a:xfrm>
            <a:off x="381794" y="1552498"/>
            <a:ext cx="5477732" cy="4503847"/>
          </a:xfrm>
          <a:prstGeom prst="rect">
            <a:avLst/>
          </a:prstGeom>
        </p:spPr>
        <p:txBody>
          <a:bodyPr lIns="0" tIns="0" rIns="0" bIns="0">
            <a:noAutofit/>
          </a:bodyPr>
          <a:lstStyle>
            <a:lvl1pPr marL="179388" marR="182520" indent="-179388" algn="l">
              <a:lnSpc>
                <a:spcPct val="110000"/>
              </a:lnSpc>
              <a:spcBef>
                <a:spcPts val="3"/>
              </a:spcBef>
              <a:spcAft>
                <a:spcPts val="1200"/>
              </a:spcAft>
              <a:buFont typeface="Arial" panose="020B0604020202020204" pitchFamily="34" charset="0"/>
              <a:buChar char="•"/>
              <a:tabLst/>
              <a:defRPr sz="1600" baseline="0">
                <a:solidFill>
                  <a:srgbClr val="2576B7"/>
                </a:solidFill>
                <a:latin typeface="Roboto Condensed Light" panose="02000000000000000000" pitchFamily="2" charset="0"/>
              </a:defRPr>
            </a:lvl1pPr>
          </a:lstStyle>
          <a:p>
            <a:pPr marL="7701" marR="242975" indent="0" algn="l">
              <a:lnSpc>
                <a:spcPct val="110000"/>
              </a:lnSpc>
              <a:spcBef>
                <a:spcPts val="55"/>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Bersin</a:t>
            </a:r>
            <a:r>
              <a:rPr lang="en-CA" sz="1200" spc="-30"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Josh.</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“Time</a:t>
            </a:r>
            <a:r>
              <a:rPr lang="en-CA" sz="1200" spc="-64"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to</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Scrap</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12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Appraisals?”</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Forbes</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Magazine.</a:t>
            </a:r>
            <a:r>
              <a:rPr lang="en-CA" sz="1200" spc="-64"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5</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June</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64" dirty="0">
                <a:solidFill>
                  <a:srgbClr val="000000"/>
                </a:solidFill>
                <a:latin typeface="Roboto Condensed Light" panose="02000000000000000000" pitchFamily="2" charset="0"/>
                <a:cs typeface="Arial Narrow"/>
              </a:rPr>
              <a:t> </a:t>
            </a:r>
            <a:r>
              <a:rPr lang="en-CA" sz="1200" spc="-42" dirty="0">
                <a:solidFill>
                  <a:srgbClr val="000000"/>
                </a:solidFill>
                <a:latin typeface="Roboto Condensed Light" panose="02000000000000000000" pitchFamily="2" charset="0"/>
                <a:cs typeface="Arial Narrow"/>
              </a:rPr>
              <a:t>Web.  </a:t>
            </a:r>
            <a:r>
              <a:rPr lang="en-CA" sz="1200" spc="-21" dirty="0">
                <a:solidFill>
                  <a:srgbClr val="000000"/>
                </a:solidFill>
                <a:latin typeface="Roboto Condensed Light" panose="02000000000000000000" pitchFamily="2" charset="0"/>
                <a:cs typeface="Arial Narrow"/>
              </a:rPr>
              <a:t>30 </a:t>
            </a:r>
            <a:r>
              <a:rPr lang="en-CA" sz="1200" spc="-24" dirty="0">
                <a:solidFill>
                  <a:srgbClr val="000000"/>
                </a:solidFill>
                <a:latin typeface="Roboto Condensed Light" panose="02000000000000000000" pitchFamily="2" charset="0"/>
                <a:cs typeface="Arial Narrow"/>
              </a:rPr>
              <a:t>Oct </a:t>
            </a:r>
            <a:r>
              <a:rPr lang="en-CA" sz="1200" spc="-30" dirty="0">
                <a:solidFill>
                  <a:srgbClr val="000000"/>
                </a:solidFill>
                <a:latin typeface="Roboto Condensed Light" panose="02000000000000000000" pitchFamily="2" charset="0"/>
                <a:cs typeface="Arial Narrow"/>
              </a:rPr>
              <a:t>2013. </a:t>
            </a:r>
            <a:r>
              <a:rPr lang="en-CA" sz="1200" spc="-36" dirty="0">
                <a:solidFill>
                  <a:srgbClr val="25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dirty="0">
                <a:solidFill>
                  <a:srgbClr val="2576B7"/>
                </a:solidFill>
                <a:latin typeface="Roboto Condensed Light" panose="02000000000000000000" pitchFamily="2" charset="0"/>
                <a:cs typeface="Arial Narrow"/>
              </a:rPr>
              <a:t> </a:t>
            </a:r>
            <a:r>
              <a:rPr lang="en-CA" sz="1200" spc="-33" dirty="0">
                <a:solidFill>
                  <a:srgbClr val="2576B7"/>
                </a:solidFill>
                <a:latin typeface="Roboto Condensed Light" panose="02000000000000000000" pitchFamily="2" charset="0"/>
                <a:cs typeface="Arial Narrow"/>
              </a:rPr>
              <a:t>appraisals/&gt;.</a:t>
            </a:r>
            <a:endParaRPr lang="en-CA" sz="1200" spc="0" dirty="0">
              <a:solidFill>
                <a:srgbClr val="2576B7"/>
              </a:solidFill>
              <a:latin typeface="Roboto Condensed Light" panose="02000000000000000000" pitchFamily="2" charset="0"/>
              <a:cs typeface="Times New Roman"/>
            </a:endParaRPr>
          </a:p>
          <a:p>
            <a:pPr marL="7701" marR="242975" indent="0" algn="l">
              <a:lnSpc>
                <a:spcPct val="110000"/>
              </a:lnSpc>
              <a:spcBef>
                <a:spcPts val="55"/>
              </a:spcBef>
              <a:spcAft>
                <a:spcPts val="1200"/>
              </a:spcAft>
              <a:buFont typeface="Arial" panose="020B0604020202020204" pitchFamily="34" charset="0"/>
              <a:buNone/>
            </a:pPr>
            <a:r>
              <a:rPr lang="en-CA" sz="1200" spc="-30" dirty="0">
                <a:solidFill>
                  <a:srgbClr val="000000"/>
                </a:solidFill>
                <a:latin typeface="Roboto Condensed Light" panose="02000000000000000000" pitchFamily="2" charset="0"/>
                <a:cs typeface="Arial Narrow"/>
              </a:rPr>
              <a:t>Cheese,</a:t>
            </a:r>
            <a:r>
              <a:rPr lang="en-CA" sz="1200" spc="-67" dirty="0">
                <a:solidFill>
                  <a:srgbClr val="000000"/>
                </a:solidFill>
                <a:latin typeface="Roboto Condensed Light" panose="02000000000000000000" pitchFamily="2" charset="0"/>
                <a:cs typeface="Arial Narrow"/>
              </a:rPr>
              <a:t> </a:t>
            </a:r>
            <a:r>
              <a:rPr lang="en-CA" sz="1200" spc="-39" dirty="0">
                <a:solidFill>
                  <a:srgbClr val="000000"/>
                </a:solidFill>
                <a:latin typeface="Roboto Condensed Light" panose="02000000000000000000" pitchFamily="2" charset="0"/>
                <a:cs typeface="Arial Narrow"/>
              </a:rPr>
              <a:t>Peter,</a:t>
            </a:r>
            <a:r>
              <a:rPr lang="en-CA" sz="1200" spc="-64"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et</a:t>
            </a:r>
            <a:r>
              <a:rPr lang="en-CA" sz="1200" spc="-64"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al.</a:t>
            </a:r>
            <a:r>
              <a:rPr lang="en-CA" sz="1200" spc="-64"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Creating</a:t>
            </a:r>
            <a:r>
              <a:rPr lang="en-CA" sz="1200" spc="-64"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an</a:t>
            </a:r>
            <a:r>
              <a:rPr lang="en-CA" sz="1200" spc="-12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Agile</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Organization.”</a:t>
            </a:r>
            <a:r>
              <a:rPr lang="en-CA" sz="1200" spc="-12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Accenture.</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2009.</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4" dirty="0">
                <a:solidFill>
                  <a:srgbClr val="000000"/>
                </a:solidFill>
                <a:latin typeface="Roboto Condensed Light" panose="02000000000000000000" pitchFamily="2" charset="0"/>
                <a:cs typeface="Arial Narrow"/>
              </a:rPr>
              <a:t> </a:t>
            </a:r>
            <a:r>
              <a:rPr lang="en-CA" sz="1200" spc="-49" dirty="0">
                <a:solidFill>
                  <a:srgbClr val="000000"/>
                </a:solidFill>
                <a:latin typeface="Roboto Condensed Light" panose="02000000000000000000" pitchFamily="2" charset="0"/>
                <a:cs typeface="Arial Narrow"/>
              </a:rPr>
              <a:t>Nov.</a:t>
            </a:r>
            <a:r>
              <a:rPr lang="en-CA" sz="1200" spc="-64" dirty="0">
                <a:solidFill>
                  <a:srgbClr val="000000"/>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2013.</a:t>
            </a:r>
            <a:br>
              <a:rPr lang="en-CA" sz="1200" spc="0" dirty="0">
                <a:solidFill>
                  <a:srgbClr val="000000"/>
                </a:solidFill>
                <a:latin typeface="Roboto Condensed Light" panose="02000000000000000000" pitchFamily="2" charset="0"/>
                <a:cs typeface="Arial Narrow"/>
              </a:rPr>
            </a:br>
            <a:r>
              <a:rPr lang="en-CA" sz="1200" spc="-36" dirty="0">
                <a:solidFill>
                  <a:srgbClr val="25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dirty="0">
                <a:solidFill>
                  <a:srgbClr val="2576B7"/>
                </a:solidFill>
                <a:latin typeface="Roboto Condensed Light" panose="02000000000000000000" pitchFamily="2" charset="0"/>
                <a:cs typeface="Arial Narrow"/>
              </a:rPr>
              <a:t> </a:t>
            </a:r>
            <a:r>
              <a:rPr lang="en-CA" sz="1200" spc="-30" dirty="0">
                <a:solidFill>
                  <a:srgbClr val="2576B7"/>
                </a:solidFill>
                <a:latin typeface="Roboto Condensed Light" panose="02000000000000000000" pitchFamily="2" charset="0"/>
                <a:cs typeface="Arial Narrow"/>
              </a:rPr>
              <a:t>pdf&gt;.</a:t>
            </a:r>
            <a:endParaRPr lang="en-CA" sz="1200" spc="0" dirty="0">
              <a:solidFill>
                <a:srgbClr val="2576B7"/>
              </a:solidFill>
              <a:latin typeface="Roboto Condensed Light" panose="02000000000000000000" pitchFamily="2" charset="0"/>
              <a:cs typeface="Times New Roman"/>
            </a:endParaRPr>
          </a:p>
          <a:p>
            <a:pPr marL="7701" marR="242975" indent="0" algn="l">
              <a:lnSpc>
                <a:spcPct val="110000"/>
              </a:lnSpc>
              <a:spcBef>
                <a:spcPts val="55"/>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Croxon</a:t>
            </a:r>
            <a:r>
              <a:rPr lang="en-CA" sz="1200" spc="-30" dirty="0">
                <a:solidFill>
                  <a:srgbClr val="000000"/>
                </a:solidFill>
                <a:latin typeface="Roboto Condensed Light" panose="02000000000000000000" pitchFamily="2" charset="0"/>
                <a:cs typeface="Arial Narrow"/>
              </a:rPr>
              <a:t>,</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Bruce</a:t>
            </a:r>
            <a:r>
              <a:rPr lang="en-CA" sz="1200" spc="-67"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et</a:t>
            </a:r>
            <a:r>
              <a:rPr lang="en-CA" sz="1200" spc="-64"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al.</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“Dinner</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Series:</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67"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Management</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with</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Bruce</a:t>
            </a:r>
            <a:r>
              <a:rPr lang="en-CA" sz="1200" spc="-67" dirty="0">
                <a:solidFill>
                  <a:srgbClr val="000000"/>
                </a:solidFill>
                <a:latin typeface="Roboto Condensed Light" panose="02000000000000000000" pitchFamily="2" charset="0"/>
                <a:cs typeface="Arial Narrow"/>
              </a:rPr>
              <a:t> </a:t>
            </a:r>
            <a:r>
              <a:rPr lang="en-CA" sz="1200" spc="-30" dirty="0" err="1">
                <a:solidFill>
                  <a:srgbClr val="000000"/>
                </a:solidFill>
                <a:latin typeface="Roboto Condensed Light" panose="02000000000000000000" pitchFamily="2" charset="0"/>
                <a:cs typeface="Arial Narrow"/>
              </a:rPr>
              <a:t>Croxon</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from</a:t>
            </a:r>
            <a:r>
              <a:rPr lang="en-CA" sz="1200" spc="-67"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CBC’s  ‘Dragon’s </a:t>
            </a:r>
            <a:r>
              <a:rPr lang="en-CA" sz="1200" spc="-30" dirty="0">
                <a:solidFill>
                  <a:srgbClr val="000000"/>
                </a:solidFill>
                <a:latin typeface="Roboto Condensed Light" panose="02000000000000000000" pitchFamily="2" charset="0"/>
                <a:cs typeface="Arial Narrow"/>
              </a:rPr>
              <a:t>Den’” </a:t>
            </a:r>
            <a:r>
              <a:rPr lang="en-CA" sz="1200" spc="-49" dirty="0">
                <a:solidFill>
                  <a:srgbClr val="000000"/>
                </a:solidFill>
                <a:latin typeface="Roboto Condensed Light" panose="02000000000000000000" pitchFamily="2" charset="0"/>
                <a:cs typeface="Arial Narrow"/>
              </a:rPr>
              <a:t>HRPA Toronto </a:t>
            </a:r>
            <a:r>
              <a:rPr lang="en-CA" sz="1200" spc="-39" dirty="0">
                <a:solidFill>
                  <a:srgbClr val="000000"/>
                </a:solidFill>
                <a:latin typeface="Roboto Condensed Light" panose="02000000000000000000" pitchFamily="2" charset="0"/>
                <a:cs typeface="Arial Narrow"/>
              </a:rPr>
              <a:t>Chapter. </a:t>
            </a:r>
            <a:r>
              <a:rPr lang="en-CA" sz="1200" spc="-33" dirty="0">
                <a:solidFill>
                  <a:srgbClr val="000000"/>
                </a:solidFill>
                <a:latin typeface="Roboto Condensed Light" panose="02000000000000000000" pitchFamily="2" charset="0"/>
                <a:cs typeface="Arial Narrow"/>
              </a:rPr>
              <a:t>Sheraton </a:t>
            </a:r>
            <a:r>
              <a:rPr lang="en-CA" sz="1200" spc="-30" dirty="0">
                <a:solidFill>
                  <a:srgbClr val="000000"/>
                </a:solidFill>
                <a:latin typeface="Roboto Condensed Light" panose="02000000000000000000" pitchFamily="2" charset="0"/>
                <a:cs typeface="Arial Narrow"/>
              </a:rPr>
              <a:t>Hotel, </a:t>
            </a:r>
            <a:r>
              <a:rPr lang="en-CA" sz="1200" spc="-45" dirty="0">
                <a:solidFill>
                  <a:srgbClr val="000000"/>
                </a:solidFill>
                <a:latin typeface="Roboto Condensed Light" panose="02000000000000000000" pitchFamily="2" charset="0"/>
                <a:cs typeface="Arial Narrow"/>
              </a:rPr>
              <a:t>Toronto, </a:t>
            </a:r>
            <a:r>
              <a:rPr lang="en-CA" sz="1200" spc="-24" dirty="0">
                <a:solidFill>
                  <a:srgbClr val="000000"/>
                </a:solidFill>
                <a:latin typeface="Roboto Condensed Light" panose="02000000000000000000" pitchFamily="2" charset="0"/>
                <a:cs typeface="Arial Narrow"/>
              </a:rPr>
              <a:t>ON. </a:t>
            </a:r>
            <a:r>
              <a:rPr lang="en-CA" sz="1200" spc="-21" dirty="0">
                <a:solidFill>
                  <a:srgbClr val="000000"/>
                </a:solidFill>
                <a:latin typeface="Roboto Condensed Light" panose="02000000000000000000" pitchFamily="2" charset="0"/>
                <a:cs typeface="Arial Narrow"/>
              </a:rPr>
              <a:t>12 </a:t>
            </a:r>
            <a:r>
              <a:rPr lang="en-CA" sz="1200" spc="-49" dirty="0">
                <a:solidFill>
                  <a:srgbClr val="000000"/>
                </a:solidFill>
                <a:latin typeface="Roboto Condensed Light" panose="02000000000000000000" pitchFamily="2" charset="0"/>
                <a:cs typeface="Arial Narrow"/>
              </a:rPr>
              <a:t>Nov. </a:t>
            </a:r>
            <a:r>
              <a:rPr lang="en-CA" sz="1200" spc="-30" dirty="0">
                <a:solidFill>
                  <a:srgbClr val="000000"/>
                </a:solidFill>
                <a:latin typeface="Roboto Condensed Light" panose="02000000000000000000" pitchFamily="2" charset="0"/>
                <a:cs typeface="Arial Narrow"/>
              </a:rPr>
              <a:t>2013. </a:t>
            </a:r>
            <a:r>
              <a:rPr lang="en-CA" sz="1200" spc="-36" dirty="0">
                <a:solidFill>
                  <a:srgbClr val="000000"/>
                </a:solidFill>
                <a:latin typeface="Roboto Condensed Light" panose="02000000000000000000" pitchFamily="2" charset="0"/>
                <a:cs typeface="Arial Narrow"/>
              </a:rPr>
              <a:t>Panel  discussion.</a:t>
            </a:r>
            <a:endParaRPr lang="en-CA" sz="1200" spc="0" dirty="0">
              <a:solidFill>
                <a:srgbClr val="000000"/>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3" dirty="0" err="1">
                <a:solidFill>
                  <a:srgbClr val="000000"/>
                </a:solidFill>
                <a:latin typeface="Roboto Condensed Light" panose="02000000000000000000" pitchFamily="2" charset="0"/>
                <a:cs typeface="Arial Narrow"/>
              </a:rPr>
              <a:t>Culbert</a:t>
            </a:r>
            <a:r>
              <a:rPr lang="en-CA" sz="1200" spc="-33"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Samuel. </a:t>
            </a:r>
            <a:r>
              <a:rPr lang="en-CA" sz="1200" spc="-24" dirty="0">
                <a:solidFill>
                  <a:srgbClr val="000000"/>
                </a:solidFill>
                <a:latin typeface="Roboto Condensed Light" panose="02000000000000000000" pitchFamily="2" charset="0"/>
                <a:cs typeface="Arial Narrow"/>
              </a:rPr>
              <a:t>“10 </a:t>
            </a:r>
            <a:r>
              <a:rPr lang="en-CA" sz="1200" spc="-33" dirty="0">
                <a:solidFill>
                  <a:srgbClr val="000000"/>
                </a:solidFill>
                <a:latin typeface="Roboto Condensed Light" panose="02000000000000000000" pitchFamily="2" charset="0"/>
                <a:cs typeface="Arial Narrow"/>
              </a:rPr>
              <a:t>Reasons </a:t>
            </a:r>
            <a:r>
              <a:rPr lang="en-CA" sz="1200" spc="-18" dirty="0">
                <a:solidFill>
                  <a:srgbClr val="000000"/>
                </a:solidFill>
                <a:latin typeface="Roboto Condensed Light" panose="02000000000000000000" pitchFamily="2" charset="0"/>
                <a:cs typeface="Arial Narrow"/>
              </a:rPr>
              <a:t>to </a:t>
            </a:r>
            <a:r>
              <a:rPr lang="en-CA" sz="1200" spc="-24" dirty="0">
                <a:solidFill>
                  <a:srgbClr val="000000"/>
                </a:solidFill>
                <a:latin typeface="Roboto Condensed Light" panose="02000000000000000000" pitchFamily="2" charset="0"/>
                <a:cs typeface="Arial Narrow"/>
              </a:rPr>
              <a:t>Get Rid </a:t>
            </a:r>
            <a:r>
              <a:rPr lang="en-CA" sz="1200" spc="-18" dirty="0">
                <a:solidFill>
                  <a:srgbClr val="000000"/>
                </a:solidFill>
                <a:latin typeface="Roboto Condensed Light" panose="02000000000000000000" pitchFamily="2" charset="0"/>
                <a:cs typeface="Arial Narrow"/>
              </a:rPr>
              <a:t>of </a:t>
            </a:r>
            <a:r>
              <a:rPr lang="en-CA" sz="1200" spc="-33" dirty="0">
                <a:solidFill>
                  <a:srgbClr val="000000"/>
                </a:solidFill>
                <a:latin typeface="Roboto Condensed Light" panose="02000000000000000000" pitchFamily="2" charset="0"/>
                <a:cs typeface="Arial Narrow"/>
              </a:rPr>
              <a:t>Performance Reviews.” </a:t>
            </a:r>
            <a:r>
              <a:rPr lang="en-CA" sz="1200" spc="-30" dirty="0">
                <a:solidFill>
                  <a:srgbClr val="000000"/>
                </a:solidFill>
                <a:latin typeface="Roboto Condensed Light" panose="02000000000000000000" pitchFamily="2" charset="0"/>
                <a:cs typeface="Arial Narrow"/>
              </a:rPr>
              <a:t>Huffington </a:t>
            </a:r>
            <a:r>
              <a:rPr lang="en-CA" sz="1200" spc="-27" dirty="0">
                <a:solidFill>
                  <a:srgbClr val="000000"/>
                </a:solidFill>
                <a:latin typeface="Roboto Condensed Light" panose="02000000000000000000" pitchFamily="2" charset="0"/>
                <a:cs typeface="Arial Narrow"/>
              </a:rPr>
              <a:t>Post </a:t>
            </a:r>
            <a:r>
              <a:rPr lang="en-CA" sz="1200" spc="-36" dirty="0">
                <a:solidFill>
                  <a:srgbClr val="000000"/>
                </a:solidFill>
                <a:latin typeface="Roboto Condensed Light" panose="02000000000000000000" pitchFamily="2" charset="0"/>
                <a:cs typeface="Arial Narrow"/>
              </a:rPr>
              <a:t>Business.  </a:t>
            </a:r>
            <a:r>
              <a:rPr lang="en-CA" sz="1200" spc="-21" dirty="0">
                <a:solidFill>
                  <a:srgbClr val="000000"/>
                </a:solidFill>
                <a:latin typeface="Roboto Condensed Light" panose="02000000000000000000" pitchFamily="2" charset="0"/>
                <a:cs typeface="Arial Narrow"/>
              </a:rPr>
              <a:t>18</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Dec.</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2012.</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28</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30" dirty="0">
                <a:solidFill>
                  <a:srgbClr val="2576B7"/>
                </a:solidFill>
                <a:latin typeface="Roboto Condensed Light" panose="02000000000000000000" pitchFamily="2" charset="0"/>
                <a:cs typeface="Arial Narrow"/>
              </a:rPr>
              <a:t>.</a:t>
            </a:r>
            <a:r>
              <a:rPr lang="en-CA" sz="1200" spc="-58" dirty="0">
                <a:solidFill>
                  <a:srgbClr val="2576B7"/>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dirty="0">
                <a:solidFill>
                  <a:srgbClr val="2576B7"/>
                </a:solidFill>
                <a:latin typeface="Roboto Condensed Light" panose="02000000000000000000" pitchFamily="2" charset="0"/>
                <a:cs typeface="Arial Narrow"/>
              </a:rPr>
              <a:t> reviews_b_2325104.html&gt;.</a:t>
            </a:r>
            <a:endParaRPr lang="en-CA" sz="1200" spc="0" dirty="0">
              <a:solidFill>
                <a:srgbClr val="2576B7"/>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3" dirty="0">
                <a:solidFill>
                  <a:srgbClr val="000000"/>
                </a:solidFill>
                <a:latin typeface="Roboto Condensed Light" panose="02000000000000000000" pitchFamily="2" charset="0"/>
                <a:cs typeface="Arial Narrow"/>
              </a:rPr>
              <a:t>Denning, </a:t>
            </a:r>
            <a:r>
              <a:rPr lang="en-CA" sz="1200" spc="-30" dirty="0">
                <a:solidFill>
                  <a:srgbClr val="000000"/>
                </a:solidFill>
                <a:latin typeface="Roboto Condensed Light" panose="02000000000000000000" pitchFamily="2" charset="0"/>
                <a:cs typeface="Arial Narrow"/>
              </a:rPr>
              <a:t>Steve. </a:t>
            </a:r>
            <a:r>
              <a:rPr lang="en-CA" sz="1200" spc="-27" dirty="0">
                <a:solidFill>
                  <a:srgbClr val="000000"/>
                </a:solidFill>
                <a:latin typeface="Roboto Condensed Light" panose="02000000000000000000" pitchFamily="2" charset="0"/>
                <a:cs typeface="Arial Narrow"/>
              </a:rPr>
              <a:t>“The Case </a:t>
            </a:r>
            <a:r>
              <a:rPr lang="en-CA" sz="1200" spc="-30" dirty="0">
                <a:solidFill>
                  <a:srgbClr val="000000"/>
                </a:solidFill>
                <a:latin typeface="Roboto Condensed Light" panose="02000000000000000000" pitchFamily="2" charset="0"/>
                <a:cs typeface="Arial Narrow"/>
              </a:rPr>
              <a:t>Against Agile: </a:t>
            </a:r>
            <a:r>
              <a:rPr lang="en-CA" sz="1200" spc="-64" dirty="0">
                <a:solidFill>
                  <a:srgbClr val="000000"/>
                </a:solidFill>
                <a:latin typeface="Roboto Condensed Light" panose="02000000000000000000" pitchFamily="2" charset="0"/>
                <a:cs typeface="Arial Narrow"/>
              </a:rPr>
              <a:t>Ten </a:t>
            </a:r>
            <a:r>
              <a:rPr lang="en-CA" sz="1200" spc="-33" dirty="0">
                <a:solidFill>
                  <a:srgbClr val="000000"/>
                </a:solidFill>
                <a:latin typeface="Roboto Condensed Light" panose="02000000000000000000" pitchFamily="2" charset="0"/>
                <a:cs typeface="Arial Narrow"/>
              </a:rPr>
              <a:t>Perennial Management Objections.” </a:t>
            </a:r>
            <a:r>
              <a:rPr lang="en-CA" sz="1200" spc="-36" dirty="0">
                <a:solidFill>
                  <a:srgbClr val="000000"/>
                </a:solidFill>
                <a:latin typeface="Roboto Condensed Light" panose="02000000000000000000" pitchFamily="2" charset="0"/>
                <a:cs typeface="Arial Narrow"/>
              </a:rPr>
              <a:t>Forbes  </a:t>
            </a:r>
            <a:r>
              <a:rPr lang="en-CA" sz="1200" spc="-33" dirty="0">
                <a:solidFill>
                  <a:srgbClr val="000000"/>
                </a:solidFill>
                <a:latin typeface="Roboto Condensed Light" panose="02000000000000000000" pitchFamily="2" charset="0"/>
                <a:cs typeface="Arial Narrow"/>
              </a:rPr>
              <a:t>Magazine.</a:t>
            </a:r>
            <a:r>
              <a:rPr lang="en-CA" sz="1200" spc="-64"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17</a:t>
            </a:r>
            <a:r>
              <a:rPr lang="en-CA" sz="1200" spc="-124" dirty="0">
                <a:solidFill>
                  <a:srgbClr val="000000"/>
                </a:solidFill>
                <a:latin typeface="Roboto Condensed Light" panose="02000000000000000000" pitchFamily="2" charset="0"/>
                <a:cs typeface="Arial Narrow"/>
              </a:rPr>
              <a:t> </a:t>
            </a:r>
            <a:r>
              <a:rPr lang="en-CA" sz="1200" spc="-42" dirty="0">
                <a:solidFill>
                  <a:srgbClr val="000000"/>
                </a:solidFill>
                <a:latin typeface="Roboto Condensed Light" panose="02000000000000000000" pitchFamily="2" charset="0"/>
                <a:cs typeface="Arial Narrow"/>
              </a:rPr>
              <a:t>Apr.</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2012.</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4" dirty="0">
                <a:solidFill>
                  <a:srgbClr val="000000"/>
                </a:solidFill>
                <a:latin typeface="Roboto Condensed Light" panose="02000000000000000000" pitchFamily="2" charset="0"/>
                <a:cs typeface="Arial Narrow"/>
              </a:rPr>
              <a:t> </a:t>
            </a:r>
            <a:r>
              <a:rPr lang="en-CA" sz="1200" spc="-49" dirty="0">
                <a:solidFill>
                  <a:srgbClr val="000000"/>
                </a:solidFill>
                <a:latin typeface="Roboto Condensed Light" panose="02000000000000000000" pitchFamily="2" charset="0"/>
                <a:cs typeface="Arial Narrow"/>
              </a:rPr>
              <a:t>Nov.</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58" dirty="0">
                <a:solidFill>
                  <a:srgbClr val="000000"/>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dirty="0">
                <a:solidFill>
                  <a:srgbClr val="2576B7"/>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the-case-against-agile-ten-perennial-management-objections/&gt;.</a:t>
            </a:r>
            <a:endParaRPr lang="en-CA" sz="1200" spc="0" dirty="0">
              <a:solidFill>
                <a:srgbClr val="000000"/>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Estis</a:t>
            </a:r>
            <a:r>
              <a:rPr lang="en-CA" sz="1200" spc="-30"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Ryan.</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“Blowing</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up</a:t>
            </a:r>
            <a:r>
              <a:rPr lang="en-CA" sz="1200" spc="-61"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the</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Review:</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Interview</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with</a:t>
            </a:r>
            <a:r>
              <a:rPr lang="en-CA" sz="1200" spc="-12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Adobe’s</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Donna</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Morris.”</a:t>
            </a:r>
            <a:r>
              <a:rPr lang="en-CA" sz="1200" spc="-64" dirty="0">
                <a:solidFill>
                  <a:srgbClr val="000000"/>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Ryan  </a:t>
            </a:r>
            <a:r>
              <a:rPr lang="en-CA" sz="1200" spc="-30" dirty="0" err="1">
                <a:solidFill>
                  <a:srgbClr val="000000"/>
                </a:solidFill>
                <a:latin typeface="Roboto Condensed Light" panose="02000000000000000000" pitchFamily="2" charset="0"/>
                <a:cs typeface="Arial Narrow"/>
              </a:rPr>
              <a:t>Estis</a:t>
            </a:r>
            <a:r>
              <a:rPr lang="en-CA" sz="1200" spc="-61"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&amp;</a:t>
            </a:r>
            <a:r>
              <a:rPr lang="en-CA" sz="1200" spc="-118"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Associates.</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17</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June</a:t>
            </a:r>
            <a:r>
              <a:rPr lang="en-CA" sz="1200" spc="-58"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58"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30" dirty="0">
                <a:solidFill>
                  <a:srgbClr val="2576B7"/>
                </a:solidFill>
                <a:latin typeface="Roboto Condensed Light" panose="02000000000000000000" pitchFamily="2" charset="0"/>
                <a:cs typeface="Arial Narrow"/>
              </a:rPr>
              <a:t>.</a:t>
            </a:r>
            <a:r>
              <a:rPr lang="en-CA" sz="1200" spc="-61" dirty="0">
                <a:solidFill>
                  <a:srgbClr val="2576B7"/>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rPr>
              <a:t>&lt;</a:t>
            </a:r>
            <a:r>
              <a:rPr lang="en-CA" sz="1200" spc="-36" dirty="0">
                <a:solidFill>
                  <a:srgbClr val="25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dirty="0">
                <a:solidFill>
                  <a:srgbClr val="2576B7"/>
                </a:solidFill>
                <a:latin typeface="Roboto Condensed Light" panose="02000000000000000000" pitchFamily="2" charset="0"/>
                <a:cs typeface="Arial Narrow"/>
              </a:rPr>
              <a:t>.</a:t>
            </a:r>
            <a:endParaRPr lang="en-CA" sz="1200" dirty="0">
              <a:solidFill>
                <a:srgbClr val="2576B7"/>
              </a:solidFill>
              <a:latin typeface="Roboto Condensed Light" panose="02000000000000000000" pitchFamily="2" charset="0"/>
              <a:cs typeface="Arial Narrow"/>
            </a:endParaRPr>
          </a:p>
          <a:p>
            <a:pPr marL="0" lvl="0" indent="0" algn="l">
              <a:lnSpc>
                <a:spcPct val="110000"/>
              </a:lnSpc>
              <a:spcAft>
                <a:spcPts val="1200"/>
              </a:spcAft>
              <a:buFont typeface="Arial" panose="020B0604020202020204" pitchFamily="34" charset="0"/>
              <a:buNone/>
            </a:pPr>
            <a:endParaRPr lang="en-US" sz="1200" dirty="0">
              <a:solidFill>
                <a:srgbClr val="000000"/>
              </a:solidFill>
            </a:endParaRPr>
          </a:p>
          <a:p>
            <a:pPr marL="0" indent="0" algn="l">
              <a:lnSpc>
                <a:spcPct val="110000"/>
              </a:lnSpc>
              <a:spcAft>
                <a:spcPts val="1200"/>
              </a:spcAft>
              <a:buFont typeface="Arial" panose="020B0604020202020204" pitchFamily="34" charset="0"/>
              <a:buNone/>
              <a:tabLst/>
            </a:pPr>
            <a:endParaRPr lang="en-US" sz="1200" dirty="0">
              <a:solidFill>
                <a:srgbClr val="000000"/>
              </a:solidFill>
              <a:latin typeface="Roboto Condensed Light" panose="02000000000000000000" pitchFamily="2" charset="0"/>
              <a:ea typeface="Roboto Condensed Light" panose="02000000000000000000" pitchFamily="2" charset="0"/>
            </a:endParaRPr>
          </a:p>
          <a:p>
            <a:pPr marL="179388" indent="-179388" algn="l">
              <a:lnSpc>
                <a:spcPct val="110000"/>
              </a:lnSpc>
              <a:spcAft>
                <a:spcPts val="1200"/>
              </a:spcAft>
              <a:buFont typeface="Arial" panose="020B0604020202020204" pitchFamily="34" charset="0"/>
              <a:buChar char="•"/>
              <a:tabLst/>
            </a:pPr>
            <a:endParaRPr lang="en-US" sz="1200" dirty="0" err="1">
              <a:solidFill>
                <a:srgbClr val="000000"/>
              </a:solidFill>
              <a:latin typeface="Roboto Condensed Light" panose="02000000000000000000" pitchFamily="2" charset="0"/>
              <a:ea typeface="Roboto Condensed Light" panose="02000000000000000000" pitchFamily="2" charset="0"/>
            </a:endParaRPr>
          </a:p>
        </p:txBody>
      </p:sp>
      <p:sp>
        <p:nvSpPr>
          <p:cNvPr id="8" name="Text Placeholder 10">
            <a:extLst>
              <a:ext uri="{FF2B5EF4-FFF2-40B4-BE49-F238E27FC236}">
                <a16:creationId xmlns:a16="http://schemas.microsoft.com/office/drawing/2014/main" id="{1EAEE0FF-8280-464B-BE45-2710E99284E9}"/>
              </a:ext>
            </a:extLst>
          </p:cNvPr>
          <p:cNvSpPr>
            <a:spLocks noGrp="1"/>
          </p:cNvSpPr>
          <p:nvPr>
            <p:ph type="body" sz="quarter" idx="14" hasCustomPrompt="1"/>
          </p:nvPr>
        </p:nvSpPr>
        <p:spPr>
          <a:xfrm>
            <a:off x="6205538" y="1552498"/>
            <a:ext cx="5477732" cy="4503847"/>
          </a:xfrm>
          <a:prstGeom prst="rect">
            <a:avLst/>
          </a:prstGeom>
        </p:spPr>
        <p:txBody>
          <a:bodyPr lIns="0" tIns="0" rIns="0" bIns="0">
            <a:noAutofit/>
          </a:bodyPr>
          <a:lstStyle>
            <a:lvl1pPr marL="179388" marR="182520" indent="-179388" algn="l">
              <a:lnSpc>
                <a:spcPct val="110000"/>
              </a:lnSpc>
              <a:spcBef>
                <a:spcPts val="3"/>
              </a:spcBef>
              <a:spcAft>
                <a:spcPts val="1200"/>
              </a:spcAft>
              <a:buFont typeface="Arial" panose="020B0604020202020204" pitchFamily="34" charset="0"/>
              <a:buChar char="•"/>
              <a:tabLst/>
              <a:defRPr sz="1600" baseline="0">
                <a:solidFill>
                  <a:srgbClr val="2576B7"/>
                </a:solidFill>
                <a:latin typeface="Roboto Condensed Light" panose="02000000000000000000" pitchFamily="2" charset="0"/>
              </a:defRPr>
            </a:lvl1pPr>
          </a:lstStyle>
          <a:p>
            <a:pPr marL="7701" marR="242975" indent="0" algn="l">
              <a:lnSpc>
                <a:spcPct val="110000"/>
              </a:lnSpc>
              <a:spcBef>
                <a:spcPts val="55"/>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Bersin</a:t>
            </a:r>
            <a:r>
              <a:rPr lang="en-CA" sz="1200" spc="-30"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Josh.</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“Time</a:t>
            </a:r>
            <a:r>
              <a:rPr lang="en-CA" sz="1200" spc="-64"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to</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Scrap</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12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Appraisals?”</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Forbes</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Magazine.</a:t>
            </a:r>
            <a:r>
              <a:rPr lang="en-CA" sz="1200" spc="-64"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5</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June</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64" dirty="0">
                <a:solidFill>
                  <a:srgbClr val="000000"/>
                </a:solidFill>
                <a:latin typeface="Roboto Condensed Light" panose="02000000000000000000" pitchFamily="2" charset="0"/>
                <a:cs typeface="Arial Narrow"/>
              </a:rPr>
              <a:t> </a:t>
            </a:r>
            <a:r>
              <a:rPr lang="en-CA" sz="1200" spc="-42" dirty="0">
                <a:solidFill>
                  <a:srgbClr val="000000"/>
                </a:solidFill>
                <a:latin typeface="Roboto Condensed Light" panose="02000000000000000000" pitchFamily="2" charset="0"/>
                <a:cs typeface="Arial Narrow"/>
              </a:rPr>
              <a:t>Web.  </a:t>
            </a:r>
            <a:r>
              <a:rPr lang="en-CA" sz="1200" spc="-21" dirty="0">
                <a:solidFill>
                  <a:srgbClr val="000000"/>
                </a:solidFill>
                <a:latin typeface="Roboto Condensed Light" panose="02000000000000000000" pitchFamily="2" charset="0"/>
                <a:cs typeface="Arial Narrow"/>
              </a:rPr>
              <a:t>30 </a:t>
            </a:r>
            <a:r>
              <a:rPr lang="en-CA" sz="1200" spc="-24" dirty="0">
                <a:solidFill>
                  <a:srgbClr val="000000"/>
                </a:solidFill>
                <a:latin typeface="Roboto Condensed Light" panose="02000000000000000000" pitchFamily="2" charset="0"/>
                <a:cs typeface="Arial Narrow"/>
              </a:rPr>
              <a:t>Oct </a:t>
            </a:r>
            <a:r>
              <a:rPr lang="en-CA" sz="1200" spc="-30" dirty="0">
                <a:solidFill>
                  <a:srgbClr val="000000"/>
                </a:solidFill>
                <a:latin typeface="Roboto Condensed Light" panose="02000000000000000000" pitchFamily="2" charset="0"/>
                <a:cs typeface="Arial Narrow"/>
              </a:rPr>
              <a:t>2013. </a:t>
            </a:r>
            <a:r>
              <a:rPr lang="en-CA" sz="1200" spc="-36" dirty="0">
                <a:solidFill>
                  <a:srgbClr val="25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dirty="0">
                <a:solidFill>
                  <a:srgbClr val="2576B7"/>
                </a:solidFill>
                <a:latin typeface="Roboto Condensed Light" panose="02000000000000000000" pitchFamily="2" charset="0"/>
                <a:cs typeface="Arial Narrow"/>
              </a:rPr>
              <a:t> </a:t>
            </a:r>
            <a:r>
              <a:rPr lang="en-CA" sz="1200" spc="-33" dirty="0">
                <a:solidFill>
                  <a:srgbClr val="2576B7"/>
                </a:solidFill>
                <a:latin typeface="Roboto Condensed Light" panose="02000000000000000000" pitchFamily="2" charset="0"/>
                <a:cs typeface="Arial Narrow"/>
              </a:rPr>
              <a:t>appraisals/&gt;.</a:t>
            </a:r>
            <a:endParaRPr lang="en-CA" sz="1200" spc="0" dirty="0">
              <a:solidFill>
                <a:srgbClr val="2576B7"/>
              </a:solidFill>
              <a:latin typeface="Roboto Condensed Light" panose="02000000000000000000" pitchFamily="2" charset="0"/>
              <a:cs typeface="Times New Roman"/>
            </a:endParaRPr>
          </a:p>
          <a:p>
            <a:pPr marL="7701" marR="242975" indent="0" algn="l">
              <a:lnSpc>
                <a:spcPct val="110000"/>
              </a:lnSpc>
              <a:spcBef>
                <a:spcPts val="55"/>
              </a:spcBef>
              <a:spcAft>
                <a:spcPts val="1200"/>
              </a:spcAft>
              <a:buFont typeface="Arial" panose="020B0604020202020204" pitchFamily="34" charset="0"/>
              <a:buNone/>
            </a:pPr>
            <a:r>
              <a:rPr lang="en-CA" sz="1200" spc="-30" dirty="0">
                <a:solidFill>
                  <a:srgbClr val="000000"/>
                </a:solidFill>
                <a:latin typeface="Roboto Condensed Light" panose="02000000000000000000" pitchFamily="2" charset="0"/>
                <a:cs typeface="Arial Narrow"/>
              </a:rPr>
              <a:t>Cheese,</a:t>
            </a:r>
            <a:r>
              <a:rPr lang="en-CA" sz="1200" spc="-67" dirty="0">
                <a:solidFill>
                  <a:srgbClr val="000000"/>
                </a:solidFill>
                <a:latin typeface="Roboto Condensed Light" panose="02000000000000000000" pitchFamily="2" charset="0"/>
                <a:cs typeface="Arial Narrow"/>
              </a:rPr>
              <a:t> </a:t>
            </a:r>
            <a:r>
              <a:rPr lang="en-CA" sz="1200" spc="-39" dirty="0">
                <a:solidFill>
                  <a:srgbClr val="000000"/>
                </a:solidFill>
                <a:latin typeface="Roboto Condensed Light" panose="02000000000000000000" pitchFamily="2" charset="0"/>
                <a:cs typeface="Arial Narrow"/>
              </a:rPr>
              <a:t>Peter,</a:t>
            </a:r>
            <a:r>
              <a:rPr lang="en-CA" sz="1200" spc="-64"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et</a:t>
            </a:r>
            <a:r>
              <a:rPr lang="en-CA" sz="1200" spc="-64"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al.</a:t>
            </a:r>
            <a:r>
              <a:rPr lang="en-CA" sz="1200" spc="-64"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Creating</a:t>
            </a:r>
            <a:r>
              <a:rPr lang="en-CA" sz="1200" spc="-64"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an</a:t>
            </a:r>
            <a:r>
              <a:rPr lang="en-CA" sz="1200" spc="-12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Agile</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Organization.”</a:t>
            </a:r>
            <a:r>
              <a:rPr lang="en-CA" sz="1200" spc="-12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Accenture.</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2009.</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4" dirty="0">
                <a:solidFill>
                  <a:srgbClr val="000000"/>
                </a:solidFill>
                <a:latin typeface="Roboto Condensed Light" panose="02000000000000000000" pitchFamily="2" charset="0"/>
                <a:cs typeface="Arial Narrow"/>
              </a:rPr>
              <a:t> </a:t>
            </a:r>
            <a:r>
              <a:rPr lang="en-CA" sz="1200" spc="-49" dirty="0">
                <a:solidFill>
                  <a:srgbClr val="000000"/>
                </a:solidFill>
                <a:latin typeface="Roboto Condensed Light" panose="02000000000000000000" pitchFamily="2" charset="0"/>
                <a:cs typeface="Arial Narrow"/>
              </a:rPr>
              <a:t>Nov.</a:t>
            </a:r>
            <a:r>
              <a:rPr lang="en-CA" sz="1200" spc="-64" dirty="0">
                <a:solidFill>
                  <a:srgbClr val="000000"/>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2013.</a:t>
            </a:r>
            <a:br>
              <a:rPr lang="en-CA" sz="1200" spc="0" dirty="0">
                <a:solidFill>
                  <a:srgbClr val="000000"/>
                </a:solidFill>
                <a:latin typeface="Roboto Condensed Light" panose="02000000000000000000" pitchFamily="2" charset="0"/>
                <a:cs typeface="Arial Narrow"/>
              </a:rPr>
            </a:br>
            <a:r>
              <a:rPr lang="en-CA" sz="1200" spc="-36" dirty="0">
                <a:solidFill>
                  <a:srgbClr val="25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dirty="0">
                <a:solidFill>
                  <a:srgbClr val="2576B7"/>
                </a:solidFill>
                <a:latin typeface="Roboto Condensed Light" panose="02000000000000000000" pitchFamily="2" charset="0"/>
                <a:cs typeface="Arial Narrow"/>
              </a:rPr>
              <a:t> </a:t>
            </a:r>
            <a:r>
              <a:rPr lang="en-CA" sz="1200" spc="-30" dirty="0">
                <a:solidFill>
                  <a:srgbClr val="2576B7"/>
                </a:solidFill>
                <a:latin typeface="Roboto Condensed Light" panose="02000000000000000000" pitchFamily="2" charset="0"/>
                <a:cs typeface="Arial Narrow"/>
              </a:rPr>
              <a:t>pdf&gt;.</a:t>
            </a:r>
            <a:endParaRPr lang="en-CA" sz="1200" spc="0" dirty="0">
              <a:solidFill>
                <a:srgbClr val="2576B7"/>
              </a:solidFill>
              <a:latin typeface="Roboto Condensed Light" panose="02000000000000000000" pitchFamily="2" charset="0"/>
              <a:cs typeface="Times New Roman"/>
            </a:endParaRPr>
          </a:p>
          <a:p>
            <a:pPr marL="7701" marR="242975" indent="0" algn="l">
              <a:lnSpc>
                <a:spcPct val="110000"/>
              </a:lnSpc>
              <a:spcBef>
                <a:spcPts val="55"/>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Croxon</a:t>
            </a:r>
            <a:r>
              <a:rPr lang="en-CA" sz="1200" spc="-30" dirty="0">
                <a:solidFill>
                  <a:srgbClr val="000000"/>
                </a:solidFill>
                <a:latin typeface="Roboto Condensed Light" panose="02000000000000000000" pitchFamily="2" charset="0"/>
                <a:cs typeface="Arial Narrow"/>
              </a:rPr>
              <a:t>,</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Bruce</a:t>
            </a:r>
            <a:r>
              <a:rPr lang="en-CA" sz="1200" spc="-67"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et</a:t>
            </a:r>
            <a:r>
              <a:rPr lang="en-CA" sz="1200" spc="-64"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al.</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“Dinner</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Series:</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67"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Management</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with</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Bruce</a:t>
            </a:r>
            <a:r>
              <a:rPr lang="en-CA" sz="1200" spc="-67" dirty="0">
                <a:solidFill>
                  <a:srgbClr val="000000"/>
                </a:solidFill>
                <a:latin typeface="Roboto Condensed Light" panose="02000000000000000000" pitchFamily="2" charset="0"/>
                <a:cs typeface="Arial Narrow"/>
              </a:rPr>
              <a:t> </a:t>
            </a:r>
            <a:r>
              <a:rPr lang="en-CA" sz="1200" spc="-30" dirty="0" err="1">
                <a:solidFill>
                  <a:srgbClr val="000000"/>
                </a:solidFill>
                <a:latin typeface="Roboto Condensed Light" panose="02000000000000000000" pitchFamily="2" charset="0"/>
                <a:cs typeface="Arial Narrow"/>
              </a:rPr>
              <a:t>Croxon</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from</a:t>
            </a:r>
            <a:r>
              <a:rPr lang="en-CA" sz="1200" spc="-67"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CBC’s  ‘Dragon’s </a:t>
            </a:r>
            <a:r>
              <a:rPr lang="en-CA" sz="1200" spc="-30" dirty="0">
                <a:solidFill>
                  <a:srgbClr val="000000"/>
                </a:solidFill>
                <a:latin typeface="Roboto Condensed Light" panose="02000000000000000000" pitchFamily="2" charset="0"/>
                <a:cs typeface="Arial Narrow"/>
              </a:rPr>
              <a:t>Den’” </a:t>
            </a:r>
            <a:r>
              <a:rPr lang="en-CA" sz="1200" spc="-49" dirty="0">
                <a:solidFill>
                  <a:srgbClr val="000000"/>
                </a:solidFill>
                <a:latin typeface="Roboto Condensed Light" panose="02000000000000000000" pitchFamily="2" charset="0"/>
                <a:cs typeface="Arial Narrow"/>
              </a:rPr>
              <a:t>HRPA Toronto </a:t>
            </a:r>
            <a:r>
              <a:rPr lang="en-CA" sz="1200" spc="-39" dirty="0">
                <a:solidFill>
                  <a:srgbClr val="000000"/>
                </a:solidFill>
                <a:latin typeface="Roboto Condensed Light" panose="02000000000000000000" pitchFamily="2" charset="0"/>
                <a:cs typeface="Arial Narrow"/>
              </a:rPr>
              <a:t>Chapter. </a:t>
            </a:r>
            <a:r>
              <a:rPr lang="en-CA" sz="1200" spc="-33" dirty="0">
                <a:solidFill>
                  <a:srgbClr val="000000"/>
                </a:solidFill>
                <a:latin typeface="Roboto Condensed Light" panose="02000000000000000000" pitchFamily="2" charset="0"/>
                <a:cs typeface="Arial Narrow"/>
              </a:rPr>
              <a:t>Sheraton </a:t>
            </a:r>
            <a:r>
              <a:rPr lang="en-CA" sz="1200" spc="-30" dirty="0">
                <a:solidFill>
                  <a:srgbClr val="000000"/>
                </a:solidFill>
                <a:latin typeface="Roboto Condensed Light" panose="02000000000000000000" pitchFamily="2" charset="0"/>
                <a:cs typeface="Arial Narrow"/>
              </a:rPr>
              <a:t>Hotel, </a:t>
            </a:r>
            <a:r>
              <a:rPr lang="en-CA" sz="1200" spc="-45" dirty="0">
                <a:solidFill>
                  <a:srgbClr val="000000"/>
                </a:solidFill>
                <a:latin typeface="Roboto Condensed Light" panose="02000000000000000000" pitchFamily="2" charset="0"/>
                <a:cs typeface="Arial Narrow"/>
              </a:rPr>
              <a:t>Toronto, </a:t>
            </a:r>
            <a:r>
              <a:rPr lang="en-CA" sz="1200" spc="-24" dirty="0">
                <a:solidFill>
                  <a:srgbClr val="000000"/>
                </a:solidFill>
                <a:latin typeface="Roboto Condensed Light" panose="02000000000000000000" pitchFamily="2" charset="0"/>
                <a:cs typeface="Arial Narrow"/>
              </a:rPr>
              <a:t>ON. </a:t>
            </a:r>
            <a:r>
              <a:rPr lang="en-CA" sz="1200" spc="-21" dirty="0">
                <a:solidFill>
                  <a:srgbClr val="000000"/>
                </a:solidFill>
                <a:latin typeface="Roboto Condensed Light" panose="02000000000000000000" pitchFamily="2" charset="0"/>
                <a:cs typeface="Arial Narrow"/>
              </a:rPr>
              <a:t>12 </a:t>
            </a:r>
            <a:r>
              <a:rPr lang="en-CA" sz="1200" spc="-49" dirty="0">
                <a:solidFill>
                  <a:srgbClr val="000000"/>
                </a:solidFill>
                <a:latin typeface="Roboto Condensed Light" panose="02000000000000000000" pitchFamily="2" charset="0"/>
                <a:cs typeface="Arial Narrow"/>
              </a:rPr>
              <a:t>Nov. </a:t>
            </a:r>
            <a:r>
              <a:rPr lang="en-CA" sz="1200" spc="-30" dirty="0">
                <a:solidFill>
                  <a:srgbClr val="000000"/>
                </a:solidFill>
                <a:latin typeface="Roboto Condensed Light" panose="02000000000000000000" pitchFamily="2" charset="0"/>
                <a:cs typeface="Arial Narrow"/>
              </a:rPr>
              <a:t>2013. </a:t>
            </a:r>
            <a:r>
              <a:rPr lang="en-CA" sz="1200" spc="-36" dirty="0">
                <a:solidFill>
                  <a:srgbClr val="000000"/>
                </a:solidFill>
                <a:latin typeface="Roboto Condensed Light" panose="02000000000000000000" pitchFamily="2" charset="0"/>
                <a:cs typeface="Arial Narrow"/>
              </a:rPr>
              <a:t>Panel  discussion.</a:t>
            </a:r>
            <a:endParaRPr lang="en-CA" sz="1200" spc="0" dirty="0">
              <a:solidFill>
                <a:srgbClr val="000000"/>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3" dirty="0" err="1">
                <a:solidFill>
                  <a:srgbClr val="000000"/>
                </a:solidFill>
                <a:latin typeface="Roboto Condensed Light" panose="02000000000000000000" pitchFamily="2" charset="0"/>
                <a:cs typeface="Arial Narrow"/>
              </a:rPr>
              <a:t>Culbert</a:t>
            </a:r>
            <a:r>
              <a:rPr lang="en-CA" sz="1200" spc="-33"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Samuel. </a:t>
            </a:r>
            <a:r>
              <a:rPr lang="en-CA" sz="1200" spc="-24" dirty="0">
                <a:solidFill>
                  <a:srgbClr val="000000"/>
                </a:solidFill>
                <a:latin typeface="Roboto Condensed Light" panose="02000000000000000000" pitchFamily="2" charset="0"/>
                <a:cs typeface="Arial Narrow"/>
              </a:rPr>
              <a:t>“10 </a:t>
            </a:r>
            <a:r>
              <a:rPr lang="en-CA" sz="1200" spc="-33" dirty="0">
                <a:solidFill>
                  <a:srgbClr val="000000"/>
                </a:solidFill>
                <a:latin typeface="Roboto Condensed Light" panose="02000000000000000000" pitchFamily="2" charset="0"/>
                <a:cs typeface="Arial Narrow"/>
              </a:rPr>
              <a:t>Reasons </a:t>
            </a:r>
            <a:r>
              <a:rPr lang="en-CA" sz="1200" spc="-18" dirty="0">
                <a:solidFill>
                  <a:srgbClr val="000000"/>
                </a:solidFill>
                <a:latin typeface="Roboto Condensed Light" panose="02000000000000000000" pitchFamily="2" charset="0"/>
                <a:cs typeface="Arial Narrow"/>
              </a:rPr>
              <a:t>to </a:t>
            </a:r>
            <a:r>
              <a:rPr lang="en-CA" sz="1200" spc="-24" dirty="0">
                <a:solidFill>
                  <a:srgbClr val="000000"/>
                </a:solidFill>
                <a:latin typeface="Roboto Condensed Light" panose="02000000000000000000" pitchFamily="2" charset="0"/>
                <a:cs typeface="Arial Narrow"/>
              </a:rPr>
              <a:t>Get Rid </a:t>
            </a:r>
            <a:r>
              <a:rPr lang="en-CA" sz="1200" spc="-18" dirty="0">
                <a:solidFill>
                  <a:srgbClr val="000000"/>
                </a:solidFill>
                <a:latin typeface="Roboto Condensed Light" panose="02000000000000000000" pitchFamily="2" charset="0"/>
                <a:cs typeface="Arial Narrow"/>
              </a:rPr>
              <a:t>of </a:t>
            </a:r>
            <a:r>
              <a:rPr lang="en-CA" sz="1200" spc="-33" dirty="0">
                <a:solidFill>
                  <a:srgbClr val="000000"/>
                </a:solidFill>
                <a:latin typeface="Roboto Condensed Light" panose="02000000000000000000" pitchFamily="2" charset="0"/>
                <a:cs typeface="Arial Narrow"/>
              </a:rPr>
              <a:t>Performance Reviews.” </a:t>
            </a:r>
            <a:r>
              <a:rPr lang="en-CA" sz="1200" spc="-30" dirty="0">
                <a:solidFill>
                  <a:srgbClr val="000000"/>
                </a:solidFill>
                <a:latin typeface="Roboto Condensed Light" panose="02000000000000000000" pitchFamily="2" charset="0"/>
                <a:cs typeface="Arial Narrow"/>
              </a:rPr>
              <a:t>Huffington </a:t>
            </a:r>
            <a:r>
              <a:rPr lang="en-CA" sz="1200" spc="-27" dirty="0">
                <a:solidFill>
                  <a:srgbClr val="000000"/>
                </a:solidFill>
                <a:latin typeface="Roboto Condensed Light" panose="02000000000000000000" pitchFamily="2" charset="0"/>
                <a:cs typeface="Arial Narrow"/>
              </a:rPr>
              <a:t>Post </a:t>
            </a:r>
            <a:r>
              <a:rPr lang="en-CA" sz="1200" spc="-36" dirty="0">
                <a:solidFill>
                  <a:srgbClr val="000000"/>
                </a:solidFill>
                <a:latin typeface="Roboto Condensed Light" panose="02000000000000000000" pitchFamily="2" charset="0"/>
                <a:cs typeface="Arial Narrow"/>
              </a:rPr>
              <a:t>Business.  </a:t>
            </a:r>
            <a:r>
              <a:rPr lang="en-CA" sz="1200" spc="-21" dirty="0">
                <a:solidFill>
                  <a:srgbClr val="000000"/>
                </a:solidFill>
                <a:latin typeface="Roboto Condensed Light" panose="02000000000000000000" pitchFamily="2" charset="0"/>
                <a:cs typeface="Arial Narrow"/>
              </a:rPr>
              <a:t>18</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Dec.</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2012.</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28</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30" dirty="0">
                <a:solidFill>
                  <a:srgbClr val="2576B7"/>
                </a:solidFill>
                <a:latin typeface="Roboto Condensed Light" panose="02000000000000000000" pitchFamily="2" charset="0"/>
                <a:cs typeface="Arial Narrow"/>
              </a:rPr>
              <a:t>.</a:t>
            </a:r>
            <a:r>
              <a:rPr lang="en-CA" sz="1200" spc="-58" dirty="0">
                <a:solidFill>
                  <a:srgbClr val="2576B7"/>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dirty="0">
                <a:solidFill>
                  <a:srgbClr val="2576B7"/>
                </a:solidFill>
                <a:latin typeface="Roboto Condensed Light" panose="02000000000000000000" pitchFamily="2" charset="0"/>
                <a:cs typeface="Arial Narrow"/>
              </a:rPr>
              <a:t> reviews_b_2325104.html&gt;.</a:t>
            </a:r>
            <a:endParaRPr lang="en-CA" sz="1200" spc="0" dirty="0">
              <a:solidFill>
                <a:srgbClr val="2576B7"/>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3" dirty="0">
                <a:solidFill>
                  <a:srgbClr val="000000"/>
                </a:solidFill>
                <a:latin typeface="Roboto Condensed Light" panose="02000000000000000000" pitchFamily="2" charset="0"/>
                <a:cs typeface="Arial Narrow"/>
              </a:rPr>
              <a:t>Denning, </a:t>
            </a:r>
            <a:r>
              <a:rPr lang="en-CA" sz="1200" spc="-30" dirty="0">
                <a:solidFill>
                  <a:srgbClr val="000000"/>
                </a:solidFill>
                <a:latin typeface="Roboto Condensed Light" panose="02000000000000000000" pitchFamily="2" charset="0"/>
                <a:cs typeface="Arial Narrow"/>
              </a:rPr>
              <a:t>Steve. </a:t>
            </a:r>
            <a:r>
              <a:rPr lang="en-CA" sz="1200" spc="-27" dirty="0">
                <a:solidFill>
                  <a:srgbClr val="000000"/>
                </a:solidFill>
                <a:latin typeface="Roboto Condensed Light" panose="02000000000000000000" pitchFamily="2" charset="0"/>
                <a:cs typeface="Arial Narrow"/>
              </a:rPr>
              <a:t>“The Case </a:t>
            </a:r>
            <a:r>
              <a:rPr lang="en-CA" sz="1200" spc="-30" dirty="0">
                <a:solidFill>
                  <a:srgbClr val="000000"/>
                </a:solidFill>
                <a:latin typeface="Roboto Condensed Light" panose="02000000000000000000" pitchFamily="2" charset="0"/>
                <a:cs typeface="Arial Narrow"/>
              </a:rPr>
              <a:t>Against Agile: </a:t>
            </a:r>
            <a:r>
              <a:rPr lang="en-CA" sz="1200" spc="-64" dirty="0">
                <a:solidFill>
                  <a:srgbClr val="000000"/>
                </a:solidFill>
                <a:latin typeface="Roboto Condensed Light" panose="02000000000000000000" pitchFamily="2" charset="0"/>
                <a:cs typeface="Arial Narrow"/>
              </a:rPr>
              <a:t>Ten </a:t>
            </a:r>
            <a:r>
              <a:rPr lang="en-CA" sz="1200" spc="-33" dirty="0">
                <a:solidFill>
                  <a:srgbClr val="000000"/>
                </a:solidFill>
                <a:latin typeface="Roboto Condensed Light" panose="02000000000000000000" pitchFamily="2" charset="0"/>
                <a:cs typeface="Arial Narrow"/>
              </a:rPr>
              <a:t>Perennial Management Objections.” </a:t>
            </a:r>
            <a:r>
              <a:rPr lang="en-CA" sz="1200" spc="-36" dirty="0">
                <a:solidFill>
                  <a:srgbClr val="000000"/>
                </a:solidFill>
                <a:latin typeface="Roboto Condensed Light" panose="02000000000000000000" pitchFamily="2" charset="0"/>
                <a:cs typeface="Arial Narrow"/>
              </a:rPr>
              <a:t>Forbes  </a:t>
            </a:r>
            <a:r>
              <a:rPr lang="en-CA" sz="1200" spc="-33" dirty="0">
                <a:solidFill>
                  <a:srgbClr val="000000"/>
                </a:solidFill>
                <a:latin typeface="Roboto Condensed Light" panose="02000000000000000000" pitchFamily="2" charset="0"/>
                <a:cs typeface="Arial Narrow"/>
              </a:rPr>
              <a:t>Magazine.</a:t>
            </a:r>
            <a:r>
              <a:rPr lang="en-CA" sz="1200" spc="-64"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17</a:t>
            </a:r>
            <a:r>
              <a:rPr lang="en-CA" sz="1200" spc="-124" dirty="0">
                <a:solidFill>
                  <a:srgbClr val="000000"/>
                </a:solidFill>
                <a:latin typeface="Roboto Condensed Light" panose="02000000000000000000" pitchFamily="2" charset="0"/>
                <a:cs typeface="Arial Narrow"/>
              </a:rPr>
              <a:t> </a:t>
            </a:r>
            <a:r>
              <a:rPr lang="en-CA" sz="1200" spc="-42" dirty="0">
                <a:solidFill>
                  <a:srgbClr val="000000"/>
                </a:solidFill>
                <a:latin typeface="Roboto Condensed Light" panose="02000000000000000000" pitchFamily="2" charset="0"/>
                <a:cs typeface="Arial Narrow"/>
              </a:rPr>
              <a:t>Apr.</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2012.</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4" dirty="0">
                <a:solidFill>
                  <a:srgbClr val="000000"/>
                </a:solidFill>
                <a:latin typeface="Roboto Condensed Light" panose="02000000000000000000" pitchFamily="2" charset="0"/>
                <a:cs typeface="Arial Narrow"/>
              </a:rPr>
              <a:t> </a:t>
            </a:r>
            <a:r>
              <a:rPr lang="en-CA" sz="1200" spc="-49" dirty="0">
                <a:solidFill>
                  <a:srgbClr val="000000"/>
                </a:solidFill>
                <a:latin typeface="Roboto Condensed Light" panose="02000000000000000000" pitchFamily="2" charset="0"/>
                <a:cs typeface="Arial Narrow"/>
              </a:rPr>
              <a:t>Nov.</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58" dirty="0">
                <a:solidFill>
                  <a:srgbClr val="000000"/>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dirty="0">
                <a:solidFill>
                  <a:srgbClr val="2576B7"/>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the-case-against-agile-ten-perennial-management-objections/&gt;.</a:t>
            </a:r>
            <a:endParaRPr lang="en-CA" sz="1200" spc="0" dirty="0">
              <a:solidFill>
                <a:srgbClr val="000000"/>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Estis</a:t>
            </a:r>
            <a:r>
              <a:rPr lang="en-CA" sz="1200" spc="-30"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Ryan.</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“Blowing</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up</a:t>
            </a:r>
            <a:r>
              <a:rPr lang="en-CA" sz="1200" spc="-61"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the</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Review:</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Interview</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with</a:t>
            </a:r>
            <a:r>
              <a:rPr lang="en-CA" sz="1200" spc="-12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Adobe’s</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Donna</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Morris.”</a:t>
            </a:r>
            <a:r>
              <a:rPr lang="en-CA" sz="1200" spc="-64" dirty="0">
                <a:solidFill>
                  <a:srgbClr val="000000"/>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Ryan  </a:t>
            </a:r>
            <a:r>
              <a:rPr lang="en-CA" sz="1200" spc="-30" dirty="0" err="1">
                <a:solidFill>
                  <a:srgbClr val="000000"/>
                </a:solidFill>
                <a:latin typeface="Roboto Condensed Light" panose="02000000000000000000" pitchFamily="2" charset="0"/>
                <a:cs typeface="Arial Narrow"/>
              </a:rPr>
              <a:t>Estis</a:t>
            </a:r>
            <a:r>
              <a:rPr lang="en-CA" sz="1200" spc="-61"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&amp;</a:t>
            </a:r>
            <a:r>
              <a:rPr lang="en-CA" sz="1200" spc="-118"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Associates.</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17</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June</a:t>
            </a:r>
            <a:r>
              <a:rPr lang="en-CA" sz="1200" spc="-58"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58"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30" dirty="0">
                <a:solidFill>
                  <a:srgbClr val="2576B7"/>
                </a:solidFill>
                <a:latin typeface="Roboto Condensed Light" panose="02000000000000000000" pitchFamily="2" charset="0"/>
                <a:cs typeface="Arial Narrow"/>
              </a:rPr>
              <a:t>.</a:t>
            </a:r>
            <a:r>
              <a:rPr lang="en-CA" sz="1200" spc="-61" dirty="0">
                <a:solidFill>
                  <a:srgbClr val="2576B7"/>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rPr>
              <a:t>&lt;</a:t>
            </a:r>
            <a:r>
              <a:rPr lang="en-CA" sz="1200" spc="-36" dirty="0">
                <a:solidFill>
                  <a:srgbClr val="25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dirty="0">
                <a:solidFill>
                  <a:srgbClr val="2576B7"/>
                </a:solidFill>
                <a:latin typeface="Roboto Condensed Light" panose="02000000000000000000" pitchFamily="2" charset="0"/>
                <a:cs typeface="Arial Narrow"/>
              </a:rPr>
              <a:t>.</a:t>
            </a:r>
            <a:endParaRPr lang="en-CA" sz="1200" dirty="0">
              <a:solidFill>
                <a:srgbClr val="2576B7"/>
              </a:solidFill>
              <a:latin typeface="Roboto Condensed Light" panose="02000000000000000000" pitchFamily="2" charset="0"/>
              <a:cs typeface="Arial Narrow"/>
            </a:endParaRPr>
          </a:p>
          <a:p>
            <a:pPr marL="0" lvl="0" indent="0" algn="l">
              <a:lnSpc>
                <a:spcPct val="110000"/>
              </a:lnSpc>
              <a:spcAft>
                <a:spcPts val="1200"/>
              </a:spcAft>
              <a:buFont typeface="Arial" panose="020B0604020202020204" pitchFamily="34" charset="0"/>
              <a:buNone/>
            </a:pPr>
            <a:endParaRPr lang="en-US" sz="1200" dirty="0">
              <a:solidFill>
                <a:srgbClr val="000000"/>
              </a:solidFill>
            </a:endParaRPr>
          </a:p>
          <a:p>
            <a:pPr marL="0" indent="0" algn="l">
              <a:lnSpc>
                <a:spcPct val="110000"/>
              </a:lnSpc>
              <a:spcAft>
                <a:spcPts val="1200"/>
              </a:spcAft>
              <a:buFont typeface="Arial" panose="020B0604020202020204" pitchFamily="34" charset="0"/>
              <a:buNone/>
              <a:tabLst/>
            </a:pPr>
            <a:endParaRPr lang="en-US" sz="1200" dirty="0">
              <a:solidFill>
                <a:srgbClr val="000000"/>
              </a:solidFill>
              <a:latin typeface="Roboto Condensed Light" panose="02000000000000000000" pitchFamily="2" charset="0"/>
              <a:ea typeface="Roboto Condensed Light" panose="02000000000000000000" pitchFamily="2" charset="0"/>
            </a:endParaRPr>
          </a:p>
          <a:p>
            <a:pPr marL="179388" indent="-179388" algn="l">
              <a:lnSpc>
                <a:spcPct val="110000"/>
              </a:lnSpc>
              <a:spcAft>
                <a:spcPts val="1200"/>
              </a:spcAft>
              <a:buFont typeface="Arial" panose="020B0604020202020204" pitchFamily="34" charset="0"/>
              <a:buChar char="•"/>
              <a:tabLst/>
            </a:pPr>
            <a:endParaRPr lang="en-US" sz="1200" dirty="0" err="1">
              <a:solidFill>
                <a:srgbClr val="000000"/>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616787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2382" y="1648758"/>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2400"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57" y="952499"/>
            <a:ext cx="3289943" cy="5367277"/>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2400" y="2518948"/>
            <a:ext cx="6661150" cy="327579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6735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Slide-blue-righ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97345" y="1648758"/>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77363" y="530021"/>
            <a:ext cx="6672725"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8005762" y="0"/>
            <a:ext cx="4187825"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8559384" y="952500"/>
            <a:ext cx="3030954" cy="4881142"/>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9827AB02-2D82-654F-ADA6-39B4D879BBE4}"/>
              </a:ext>
            </a:extLst>
          </p:cNvPr>
          <p:cNvSpPr>
            <a:spLocks noGrp="1"/>
          </p:cNvSpPr>
          <p:nvPr>
            <p:ph type="body" sz="quarter" idx="33"/>
          </p:nvPr>
        </p:nvSpPr>
        <p:spPr>
          <a:xfrm>
            <a:off x="371475" y="2508316"/>
            <a:ext cx="6678613" cy="324389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90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ackCover-Light-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4F0444-218F-494B-BC2E-F0EA2E530B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6078" y="3195534"/>
            <a:ext cx="2341433" cy="466933"/>
          </a:xfrm>
          <a:prstGeom prst="rect">
            <a:avLst/>
          </a:prstGeom>
        </p:spPr>
      </p:pic>
    </p:spTree>
    <p:extLst>
      <p:ext uri="{BB962C8B-B14F-4D97-AF65-F5344CB8AC3E}">
        <p14:creationId xmlns:p14="http://schemas.microsoft.com/office/powerpoint/2010/main" val="65108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5" y="3125003"/>
            <a:ext cx="6678613" cy="263784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F39C547E-7388-DC4A-B7BE-F29EBC5287ED}"/>
              </a:ext>
            </a:extLst>
          </p:cNvPr>
          <p:cNvSpPr txBox="1"/>
          <p:nvPr userDrawn="1"/>
        </p:nvSpPr>
        <p:spPr>
          <a:xfrm>
            <a:off x="11409680" y="6471920"/>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324673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Slide-Dark-bk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5BD26176-8E72-8545-BF35-F0975CEECAC1}"/>
              </a:ext>
            </a:extLst>
          </p:cNvPr>
          <p:cNvSpPr/>
          <p:nvPr userDrawn="1"/>
        </p:nvSpPr>
        <p:spPr>
          <a:xfrm>
            <a:off x="8005764" y="0"/>
            <a:ext cx="4187824" cy="6858000"/>
          </a:xfrm>
          <a:prstGeom prst="rect">
            <a:avLst/>
          </a:prstGeom>
          <a:gradFill>
            <a:gsLst>
              <a:gs pos="0">
                <a:srgbClr val="414141"/>
              </a:gs>
              <a:gs pos="85000">
                <a:schemeClr val="tx2">
                  <a:lumMod val="5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B0D1623B-96EE-2840-8716-288265D76E04}"/>
              </a:ext>
            </a:extLst>
          </p:cNvPr>
          <p:cNvSpPr>
            <a:spLocks noGrp="1"/>
          </p:cNvSpPr>
          <p:nvPr>
            <p:ph type="body" sz="quarter" idx="33"/>
          </p:nvPr>
        </p:nvSpPr>
        <p:spPr>
          <a:xfrm>
            <a:off x="371476" y="3146269"/>
            <a:ext cx="5689599" cy="274416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598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Slide-gray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Rectangle 9">
            <a:extLst>
              <a:ext uri="{FF2B5EF4-FFF2-40B4-BE49-F238E27FC236}">
                <a16:creationId xmlns:a16="http://schemas.microsoft.com/office/drawing/2014/main" id="{11BBAA67-01EA-5442-AE17-60831E18D0A2}"/>
              </a:ext>
            </a:extLst>
          </p:cNvPr>
          <p:cNvSpPr/>
          <p:nvPr userDrawn="1"/>
        </p:nvSpPr>
        <p:spPr>
          <a:xfrm>
            <a:off x="8012624" y="0"/>
            <a:ext cx="4180964"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18" name="TextBox 17">
            <a:extLst>
              <a:ext uri="{FF2B5EF4-FFF2-40B4-BE49-F238E27FC236}">
                <a16:creationId xmlns:a16="http://schemas.microsoft.com/office/drawing/2014/main" id="{173855CD-7213-0F47-93AA-736E3E614C05}"/>
              </a:ext>
            </a:extLst>
          </p:cNvPr>
          <p:cNvSpPr txBox="1"/>
          <p:nvPr userDrawn="1"/>
        </p:nvSpPr>
        <p:spPr>
          <a:xfrm>
            <a:off x="8801553" y="6451496"/>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371475" y="3135637"/>
            <a:ext cx="5689600" cy="274416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570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81123"/>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713"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4106" y="530021"/>
            <a:ext cx="2644071" cy="1163598"/>
          </a:xfrm>
        </p:spPr>
        <p:txBody>
          <a:bodyPr>
            <a:noAutofit/>
          </a:bodyPr>
          <a:lstStyle>
            <a:lvl1pPr>
              <a:defRPr b="0" i="0">
                <a:solidFill>
                  <a:schemeClr val="bg1"/>
                </a:solidFill>
              </a:defRPr>
            </a:lvl1pPr>
          </a:lstStyle>
          <a:p>
            <a:r>
              <a:rPr lang="en-US"/>
              <a:t>Table of Contents</a:t>
            </a: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60851" y="1713470"/>
            <a:ext cx="7424644" cy="4337706"/>
          </a:xfrm>
          <a:prstGeom prst="rect">
            <a:avLst/>
          </a:prstGeom>
        </p:spPr>
        <p:txBody>
          <a:bodyPr lIns="0" tIns="0" rIns="0" bIns="0" numCol="2" spcCol="360000">
            <a:noAutofit/>
          </a:bodyPr>
          <a:lstStyle>
            <a:lvl1pPr marL="14288" marR="0" indent="-230188" algn="l" defTabSz="914400" rtl="0" eaLnBrk="1" fontAlgn="auto" latinLnBrk="0" hangingPunct="1">
              <a:lnSpc>
                <a:spcPct val="90000"/>
              </a:lnSpc>
              <a:spcBef>
                <a:spcPts val="1000"/>
              </a:spcBef>
              <a:spcAft>
                <a:spcPts val="800"/>
              </a:spcAft>
              <a:buClrTx/>
              <a:buSzTx/>
              <a:buFont typeface="Arial" panose="020B0604020202020204" pitchFamily="34" charset="0"/>
              <a:buNone/>
              <a:tabLst>
                <a:tab pos="439738" algn="l"/>
              </a:tabLst>
              <a:defRPr sz="1600" b="0" i="0">
                <a:solidFill>
                  <a:srgbClr val="4A4A4A"/>
                </a:solidFill>
                <a:latin typeface="Montserrat Medium"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Tree>
    <p:extLst>
      <p:ext uri="{BB962C8B-B14F-4D97-AF65-F5344CB8AC3E}">
        <p14:creationId xmlns:p14="http://schemas.microsoft.com/office/powerpoint/2010/main" val="3968229900"/>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9739219" cy="1130188"/>
          </a:xfrm>
        </p:spPr>
        <p:txBody>
          <a:bodyPr>
            <a:noAutofit/>
          </a:bodyPr>
          <a:lstStyle>
            <a:lvl1pPr>
              <a:defRPr b="0" i="0">
                <a:solidFill>
                  <a:srgbClr val="4A4A4A"/>
                </a:solidFill>
              </a:defRPr>
            </a:lvl1pPr>
          </a:lstStyle>
          <a:p>
            <a:r>
              <a:rPr lang="en-US" dirty="0"/>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657" y="1667939"/>
            <a:ext cx="4547243" cy="770461"/>
          </a:xfrm>
          <a:prstGeom prst="rect">
            <a:avLst/>
          </a:prstGeom>
        </p:spPr>
        <p:txBody>
          <a:bodyPr lIns="0" tIns="0" rIns="0" bIns="0">
            <a:noAutofit/>
          </a:bodyPr>
          <a:lstStyle>
            <a:lvl1pPr marL="0" indent="0">
              <a:lnSpc>
                <a:spcPct val="110000"/>
              </a:lnSpc>
              <a:buNone/>
              <a:defRPr sz="2000" b="0" i="0" spc="0">
                <a:solidFill>
                  <a:srgbClr val="4A4A4A"/>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8246" y="5120360"/>
            <a:ext cx="2840037" cy="1269682"/>
          </a:xfrm>
          <a:prstGeom prst="rect">
            <a:avLst/>
          </a:prstGeom>
        </p:spPr>
        <p:txBody>
          <a:bodyPr lIns="0" tIns="0" rIns="0" bIns="0">
            <a:noAutofit/>
          </a:bodyPr>
          <a:lstStyle>
            <a:lvl1pPr marL="0" indent="0">
              <a:lnSpc>
                <a:spcPct val="110000"/>
              </a:lnSpc>
              <a:spcBef>
                <a:spcPts val="0"/>
              </a:spcBef>
              <a:buNone/>
              <a:defRPr sz="1200" b="0" i="0">
                <a:solidFill>
                  <a:srgbClr val="2576B7"/>
                </a:solidFill>
                <a:latin typeface="Montserrat SemiBold" pitchFamily="2" charset="77"/>
                <a:cs typeface="Arial" panose="020B0604020202020204" pitchFamily="34" charset="0"/>
              </a:defRPr>
            </a:lvl1pPr>
            <a:lvl2pPr marL="457200" indent="0">
              <a:lnSpc>
                <a:spcPct val="110000"/>
              </a:lnSpc>
              <a:spcBef>
                <a:spcPts val="0"/>
              </a:spcBef>
              <a:buNone/>
              <a:defRPr sz="1200" b="0" i="0">
                <a:solidFill>
                  <a:srgbClr val="2576B7"/>
                </a:solidFill>
                <a:latin typeface="Montserrat Medium" pitchFamily="2" charset="77"/>
                <a:cs typeface="Arial" panose="020B0604020202020204" pitchFamily="34" charset="0"/>
              </a:defRPr>
            </a:lvl2pPr>
            <a:lvl3pPr marL="914400" indent="0">
              <a:lnSpc>
                <a:spcPct val="110000"/>
              </a:lnSpc>
              <a:spcBef>
                <a:spcPts val="0"/>
              </a:spcBef>
              <a:buNone/>
              <a:defRPr sz="1200" b="0" i="0">
                <a:solidFill>
                  <a:srgbClr val="2576B7"/>
                </a:solidFill>
                <a:latin typeface="Montserrat Medium" pitchFamily="2" charset="77"/>
                <a:cs typeface="Arial" panose="020B0604020202020204" pitchFamily="34" charset="0"/>
              </a:defRPr>
            </a:lvl3pPr>
            <a:lvl4pPr marL="1371600" indent="0">
              <a:lnSpc>
                <a:spcPct val="110000"/>
              </a:lnSpc>
              <a:spcBef>
                <a:spcPts val="0"/>
              </a:spcBef>
              <a:buNone/>
              <a:defRPr sz="1200" b="0" i="0">
                <a:solidFill>
                  <a:srgbClr val="2576B7"/>
                </a:solidFill>
                <a:latin typeface="Montserrat Medium" pitchFamily="2" charset="77"/>
                <a:cs typeface="Arial" panose="020B0604020202020204" pitchFamily="34" charset="0"/>
              </a:defRPr>
            </a:lvl4pPr>
            <a:lvl5pPr marL="1828800" indent="0">
              <a:lnSpc>
                <a:spcPct val="110000"/>
              </a:lnSpc>
              <a:spcBef>
                <a:spcPts val="0"/>
              </a:spcBef>
              <a:buNone/>
              <a:defRPr sz="1200" b="0" i="0">
                <a:solidFill>
                  <a:srgbClr val="2576B7"/>
                </a:solidFill>
                <a:latin typeface="Montserrat Medium" pitchFamily="2" charset="77"/>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5243286" y="1753404"/>
            <a:ext cx="6661150" cy="4218417"/>
          </a:xfrm>
          <a:prstGeom prst="rect">
            <a:avLst/>
          </a:prstGeom>
        </p:spPr>
        <p:txBody>
          <a:bodyPr lIns="0" tIns="0" rIns="0" bIns="0"/>
          <a:lstStyle>
            <a:lvl1pPr marL="179388" indent="-179388">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7646507"/>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11220578" cy="1163598"/>
          </a:xfrm>
        </p:spPr>
        <p:txBody>
          <a:bodyPr>
            <a:noAutofit/>
          </a:bodyPr>
          <a:lstStyle>
            <a:lvl1pPr>
              <a:lnSpc>
                <a:spcPct val="90000"/>
              </a:lnSpc>
              <a:defRPr b="0" i="0">
                <a:solidFill>
                  <a:srgbClr val="4A4A4A"/>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1597967"/>
            <a:ext cx="3542400" cy="297314"/>
          </a:xfrm>
          <a:prstGeom prst="rect">
            <a:avLst/>
          </a:prstGeom>
        </p:spPr>
        <p:txBody>
          <a:bodyPr lIns="0" tIns="0" rIns="0" bIns="0">
            <a:noAutofit/>
          </a:bodyPr>
          <a:lstStyle>
            <a:lvl1pPr marL="0" indent="0" algn="l">
              <a:lnSpc>
                <a:spcPct val="90000"/>
              </a:lnSpc>
              <a:buNone/>
              <a:defRPr sz="1800" b="0" i="0">
                <a:solidFill>
                  <a:srgbClr val="B3252E"/>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994" y="1597967"/>
            <a:ext cx="3542400" cy="297314"/>
          </a:xfrm>
          <a:prstGeom prst="rect">
            <a:avLst/>
          </a:prstGeom>
        </p:spPr>
        <p:txBody>
          <a:bodyPr lIns="0" tIns="0" rIns="0" bIns="0">
            <a:noAutofit/>
          </a:bodyPr>
          <a:lstStyle>
            <a:lvl1pPr marL="0" indent="0" algn="l">
              <a:lnSpc>
                <a:spcPct val="90000"/>
              </a:lnSpc>
              <a:buNone/>
              <a:defRPr sz="1800" b="0" i="0">
                <a:solidFill>
                  <a:srgbClr val="F17A26"/>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30748" y="1597967"/>
            <a:ext cx="3542400" cy="297314"/>
          </a:xfrm>
          <a:prstGeom prst="rect">
            <a:avLst/>
          </a:prstGeom>
        </p:spPr>
        <p:txBody>
          <a:bodyPr lIns="0" tIns="0" rIns="0" bIns="0">
            <a:noAutofit/>
          </a:bodyPr>
          <a:lstStyle>
            <a:lvl1pPr marL="0" indent="0" algn="l">
              <a:lnSpc>
                <a:spcPct val="90000"/>
              </a:lnSpc>
              <a:buNone/>
              <a:defRPr sz="1800" b="0" i="0">
                <a:solidFill>
                  <a:srgbClr val="2B9E48"/>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475" y="1991757"/>
            <a:ext cx="3658265" cy="319073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7994" y="1991757"/>
            <a:ext cx="3658265" cy="319073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4194" y="1991757"/>
            <a:ext cx="3658265" cy="319073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01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3806"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2644071"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727" r="29802" b="15666"/>
          <a:stretch/>
        </p:blipFill>
        <p:spPr>
          <a:xfrm>
            <a:off x="0" y="2094271"/>
            <a:ext cx="3259394"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6192" y="1710797"/>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6192" y="3288813"/>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6192" y="4890932"/>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657" y="1643564"/>
            <a:ext cx="1938567" cy="1689100"/>
          </a:xfrm>
          <a:prstGeom prst="rect">
            <a:avLst/>
          </a:prstGeom>
        </p:spPr>
        <p:txBody>
          <a:bodyPr lIns="0" tIns="0" rIns="0" bIns="0">
            <a:noAutofit/>
          </a:bodyPr>
          <a:lstStyle>
            <a:lvl1pPr marL="0" indent="0">
              <a:lnSpc>
                <a:spcPct val="90000"/>
              </a:lnSpc>
              <a:buNone/>
              <a:defRPr sz="2000" b="0" i="0" spc="0">
                <a:solidFill>
                  <a:schemeClr val="bg1"/>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2502EE92-7C7A-FA4E-AE72-3E591F5B1581}"/>
              </a:ext>
            </a:extLst>
          </p:cNvPr>
          <p:cNvSpPr>
            <a:spLocks noGrp="1"/>
          </p:cNvSpPr>
          <p:nvPr>
            <p:ph type="body" sz="quarter" idx="18"/>
          </p:nvPr>
        </p:nvSpPr>
        <p:spPr>
          <a:xfrm>
            <a:off x="5232400" y="1710872"/>
            <a:ext cx="6261395" cy="1393834"/>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98706D75-EAF6-024B-B02C-354058500E9C}"/>
              </a:ext>
            </a:extLst>
          </p:cNvPr>
          <p:cNvSpPr>
            <a:spLocks noGrp="1"/>
          </p:cNvSpPr>
          <p:nvPr>
            <p:ph type="body" sz="quarter" idx="19"/>
          </p:nvPr>
        </p:nvSpPr>
        <p:spPr>
          <a:xfrm>
            <a:off x="5232400" y="3276600"/>
            <a:ext cx="6261395" cy="1393834"/>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8021F9AD-DC72-2E4A-948D-1084BB950A0D}"/>
              </a:ext>
            </a:extLst>
          </p:cNvPr>
          <p:cNvSpPr>
            <a:spLocks noGrp="1"/>
          </p:cNvSpPr>
          <p:nvPr>
            <p:ph type="body" sz="quarter" idx="20"/>
          </p:nvPr>
        </p:nvSpPr>
        <p:spPr>
          <a:xfrm>
            <a:off x="5232400" y="4876800"/>
            <a:ext cx="6261395" cy="1393834"/>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3373356"/>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5410086" cy="1130188"/>
          </a:xfrm>
        </p:spPr>
        <p:txBody>
          <a:bodyPr>
            <a:noAutofit/>
          </a:bodyPr>
          <a:lstStyle>
            <a:lvl1pPr>
              <a:defRPr b="0" i="0">
                <a:solidFill>
                  <a:srgbClr val="4A4A4A"/>
                </a:solidFill>
              </a:defRPr>
            </a:lvl1pPr>
          </a:lstStyle>
          <a:p>
            <a:r>
              <a:rPr lang="en-US" dirty="0"/>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7088" y="1085064"/>
            <a:ext cx="4656325" cy="726888"/>
          </a:xfrm>
          <a:prstGeom prst="rect">
            <a:avLst/>
          </a:prstGeom>
        </p:spPr>
        <p:txBody>
          <a:bodyPr lIns="0" tIns="0" rIns="0" bIns="0">
            <a:noAutofit/>
          </a:bodyPr>
          <a:lstStyle>
            <a:lvl1pPr marL="0" indent="0">
              <a:lnSpc>
                <a:spcPct val="1000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6971444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Phases - 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94A49C4-26C6-F747-A948-6F248247D1D3}"/>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089" y="1697742"/>
            <a:ext cx="10581006" cy="3971320"/>
          </a:xfrm>
          <a:prstGeom prst="rect">
            <a:avLst/>
          </a:prstGeom>
        </p:spPr>
      </p:pic>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858" y="571500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91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97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703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609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815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721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CD080FB1-EBFC-8046-8481-0C6839CE648F}"/>
              </a:ext>
            </a:extLst>
          </p:cNvPr>
          <p:cNvSpPr>
            <a:spLocks noGrp="1"/>
          </p:cNvSpPr>
          <p:nvPr>
            <p:ph type="body" sz="quarter" idx="12"/>
          </p:nvPr>
        </p:nvSpPr>
        <p:spPr>
          <a:xfrm>
            <a:off x="9362364" y="662318"/>
            <a:ext cx="2531187"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Box 24">
            <a:extLst>
              <a:ext uri="{FF2B5EF4-FFF2-40B4-BE49-F238E27FC236}">
                <a16:creationId xmlns:a16="http://schemas.microsoft.com/office/drawing/2014/main" id="{9FAD2C74-B2C9-3C42-A9A3-29E2877B57E6}"/>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5" name="Title 9">
            <a:extLst>
              <a:ext uri="{FF2B5EF4-FFF2-40B4-BE49-F238E27FC236}">
                <a16:creationId xmlns:a16="http://schemas.microsoft.com/office/drawing/2014/main" id="{A239B8F6-3AE0-4D93-A3DA-A8577D884267}"/>
              </a:ext>
            </a:extLst>
          </p:cNvPr>
          <p:cNvSpPr>
            <a:spLocks noGrp="1"/>
          </p:cNvSpPr>
          <p:nvPr>
            <p:ph type="title"/>
          </p:nvPr>
        </p:nvSpPr>
        <p:spPr>
          <a:xfrm>
            <a:off x="354106" y="530021"/>
            <a:ext cx="8480612" cy="519691"/>
          </a:xfrm>
        </p:spPr>
        <p:txBody>
          <a:bodyPr>
            <a:noAutofit/>
          </a:bodyPr>
          <a:lstStyle>
            <a:lvl1pPr>
              <a:lnSpc>
                <a:spcPct val="90000"/>
              </a:lnSpc>
              <a:defRPr b="0" i="0">
                <a:solidFill>
                  <a:srgbClr val="4A4A4A"/>
                </a:solidFill>
              </a:defRPr>
            </a:lvl1pPr>
          </a:lstStyle>
          <a:p>
            <a:r>
              <a:rPr lang="en-US"/>
              <a:t>Click to edit Master title style</a:t>
            </a:r>
          </a:p>
        </p:txBody>
      </p:sp>
      <p:sp>
        <p:nvSpPr>
          <p:cNvPr id="16" name="Text Placeholder 11">
            <a:extLst>
              <a:ext uri="{FF2B5EF4-FFF2-40B4-BE49-F238E27FC236}">
                <a16:creationId xmlns:a16="http://schemas.microsoft.com/office/drawing/2014/main" id="{30C801AE-00D6-4820-A793-C41E238CF846}"/>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970301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 </a:t>
            </a:r>
            <a:r>
              <a:rPr sz="788" b="0" i="0" spc="3" dirty="0">
                <a:solidFill>
                  <a:schemeClr val="tx1"/>
                </a:solidFill>
                <a:latin typeface="Roboto Condensed Light" panose="02000000000000000000" pitchFamily="2" charset="0"/>
                <a:ea typeface="Roboto Condensed Light" panose="02000000000000000000" pitchFamily="2" charset="0"/>
                <a:cs typeface="Arial"/>
              </a:rPr>
              <a:t>Inc. </a:t>
            </a:r>
            <a:r>
              <a:rPr sz="788" b="0" i="0" dirty="0">
                <a:solidFill>
                  <a:schemeClr val="tx1"/>
                </a:solidFill>
                <a:latin typeface="Roboto Condensed Light" panose="02000000000000000000" pitchFamily="2" charset="0"/>
                <a:ea typeface="Roboto Condensed Light" panose="02000000000000000000" pitchFamily="2" charset="0"/>
                <a:cs typeface="Arial"/>
              </a:rPr>
              <a:t>is </a:t>
            </a:r>
            <a:r>
              <a:rPr sz="788" b="0" i="0" spc="6" dirty="0">
                <a:solidFill>
                  <a:schemeClr val="tx1"/>
                </a:solidFill>
                <a:latin typeface="Roboto Condensed Light" panose="02000000000000000000" pitchFamily="2" charset="0"/>
                <a:ea typeface="Roboto Condensed Light" panose="02000000000000000000" pitchFamily="2" charset="0"/>
                <a:cs typeface="Arial"/>
              </a:rPr>
              <a:t>a </a:t>
            </a:r>
            <a:r>
              <a:rPr sz="788" b="0" i="0" dirty="0">
                <a:solidFill>
                  <a:schemeClr val="tx1"/>
                </a:solidFill>
                <a:latin typeface="Roboto Condensed Light" panose="02000000000000000000" pitchFamily="2" charset="0"/>
                <a:ea typeface="Roboto Condensed Light" panose="02000000000000000000" pitchFamily="2" charset="0"/>
                <a:cs typeface="Arial"/>
              </a:rPr>
              <a:t>global leader </a:t>
            </a:r>
            <a:r>
              <a:rPr sz="788" b="0" i="0" spc="3" dirty="0">
                <a:solidFill>
                  <a:schemeClr val="tx1"/>
                </a:solidFill>
                <a:latin typeface="Roboto Condensed Light" panose="02000000000000000000" pitchFamily="2" charset="0"/>
                <a:ea typeface="Roboto Condensed Light" panose="02000000000000000000" pitchFamily="2" charset="0"/>
                <a:cs typeface="Arial"/>
              </a:rPr>
              <a:t>in </a:t>
            </a:r>
            <a:r>
              <a:rPr sz="788" b="0" i="0" dirty="0">
                <a:solidFill>
                  <a:schemeClr val="tx1"/>
                </a:solidFill>
                <a:latin typeface="Roboto Condensed Light" panose="02000000000000000000" pitchFamily="2" charset="0"/>
                <a:ea typeface="Roboto Condensed Light" panose="02000000000000000000" pitchFamily="2" charset="0"/>
                <a:cs typeface="Arial"/>
              </a:rPr>
              <a:t>providing </a:t>
            </a:r>
            <a:r>
              <a:rPr sz="788" b="0" i="0" spc="3" dirty="0">
                <a:solidFill>
                  <a:schemeClr val="tx1"/>
                </a:solidFill>
                <a:latin typeface="Roboto Condensed Light" panose="02000000000000000000" pitchFamily="2" charset="0"/>
                <a:ea typeface="Roboto Condensed Light" panose="02000000000000000000" pitchFamily="2" charset="0"/>
                <a:cs typeface="Arial"/>
              </a:rPr>
              <a:t>IT research</a:t>
            </a:r>
            <a:r>
              <a:rPr sz="788" b="0" i="0" spc="64"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and</a:t>
            </a:r>
            <a:r>
              <a:rPr sz="788" b="0" i="0" spc="9"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advice.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Info-Tech’s </a:t>
            </a:r>
            <a:r>
              <a:rPr sz="788" b="0" i="0" dirty="0">
                <a:solidFill>
                  <a:schemeClr val="tx1"/>
                </a:solidFill>
                <a:latin typeface="Roboto Condensed Light" panose="02000000000000000000" pitchFamily="2" charset="0"/>
                <a:ea typeface="Roboto Condensed Light" panose="02000000000000000000" pitchFamily="2" charset="0"/>
                <a:cs typeface="Arial"/>
              </a:rPr>
              <a:t>products </a:t>
            </a:r>
            <a:r>
              <a:rPr sz="788" b="0" i="0" spc="3" dirty="0">
                <a:solidFill>
                  <a:schemeClr val="tx1"/>
                </a:solidFill>
                <a:latin typeface="Roboto Condensed Light" panose="02000000000000000000" pitchFamily="2" charset="0"/>
                <a:ea typeface="Roboto Condensed Light" panose="02000000000000000000" pitchFamily="2" charset="0"/>
                <a:cs typeface="Arial"/>
              </a:rPr>
              <a:t>and services </a:t>
            </a:r>
            <a:r>
              <a:rPr sz="788" b="0" i="0" spc="6" dirty="0">
                <a:solidFill>
                  <a:schemeClr val="tx1"/>
                </a:solidFill>
                <a:latin typeface="Roboto Condensed Light" panose="02000000000000000000" pitchFamily="2" charset="0"/>
                <a:ea typeface="Roboto Condensed Light" panose="02000000000000000000" pitchFamily="2" charset="0"/>
                <a:cs typeface="Arial"/>
              </a:rPr>
              <a:t>combine </a:t>
            </a:r>
            <a:r>
              <a:rPr sz="788" b="0" i="0" dirty="0">
                <a:solidFill>
                  <a:schemeClr val="tx1"/>
                </a:solidFill>
                <a:latin typeface="Roboto Condensed Light" panose="02000000000000000000" pitchFamily="2" charset="0"/>
                <a:ea typeface="Roboto Condensed Light" panose="02000000000000000000" pitchFamily="2" charset="0"/>
                <a:cs typeface="Arial"/>
              </a:rPr>
              <a:t>actionable insight </a:t>
            </a:r>
            <a:r>
              <a:rPr sz="788" b="0" i="0" spc="3" dirty="0">
                <a:solidFill>
                  <a:schemeClr val="tx1"/>
                </a:solidFill>
                <a:latin typeface="Roboto Condensed Light" panose="02000000000000000000" pitchFamily="2" charset="0"/>
                <a:ea typeface="Roboto Condensed Light" panose="02000000000000000000" pitchFamily="2" charset="0"/>
                <a:cs typeface="Arial"/>
              </a:rPr>
              <a:t>and relevant</a:t>
            </a:r>
            <a:r>
              <a:rPr sz="788" b="0" i="0" spc="7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advice</a:t>
            </a:r>
            <a:r>
              <a:rPr sz="788" b="0" i="0" spc="12"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with  </a:t>
            </a:r>
            <a:r>
              <a:rPr sz="788" b="0" i="0" spc="3" dirty="0">
                <a:solidFill>
                  <a:schemeClr val="tx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concerns.</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1997-20</a:t>
            </a:r>
            <a:r>
              <a:rPr lang="en-US" sz="788" b="0" i="0" spc="3" dirty="0">
                <a:solidFill>
                  <a:schemeClr val="tx1"/>
                </a:solidFill>
                <a:latin typeface="Roboto Condensed Light" panose="02000000000000000000" pitchFamily="2" charset="0"/>
                <a:ea typeface="Roboto Condensed Light" panose="02000000000000000000" pitchFamily="2" charset="0"/>
                <a:cs typeface="Arial"/>
              </a:rPr>
              <a:t>21</a:t>
            </a:r>
            <a:r>
              <a:rPr sz="788" b="0" i="0" spc="3" dirty="0">
                <a:solidFill>
                  <a:schemeClr val="tx1"/>
                </a:solidFill>
                <a:latin typeface="Roboto Condensed Light" panose="02000000000000000000" pitchFamily="2" charset="0"/>
                <a:ea typeface="Roboto Condensed Light" panose="02000000000000000000" pitchFamily="2" charset="0"/>
                <a:cs typeface="Arial"/>
              </a:rPr>
              <a:t>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a:t>
            </a:r>
            <a:r>
              <a:rPr sz="788" b="0" i="0" spc="-27"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Inc.</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17"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01997"/>
      </p:ext>
    </p:extLst>
  </p:cSld>
  <p:clrMap bg1="lt1" tx1="dk1" bg2="lt2" tx2="dk2" accent1="accent1" accent2="accent2" accent3="accent3" accent4="accent4" accent5="accent5" accent6="accent6" hlink="hlink" folHlink="folHlink"/>
  <p:sldLayoutIdLst>
    <p:sldLayoutId id="2147483800"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dirty="0"/>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00" r:id="rId1"/>
    <p:sldLayoutId id="2147483718" r:id="rId2"/>
    <p:sldLayoutId id="2147483672" r:id="rId3"/>
    <p:sldLayoutId id="2147483677" r:id="rId4"/>
    <p:sldLayoutId id="2147483676" r:id="rId5"/>
    <p:sldLayoutId id="2147483669" r:id="rId6"/>
    <p:sldLayoutId id="2147483683" r:id="rId7"/>
    <p:sldLayoutId id="2147483688" r:id="rId8"/>
    <p:sldLayoutId id="2147483689" r:id="rId9"/>
    <p:sldLayoutId id="2147483734" r:id="rId10"/>
    <p:sldLayoutId id="2147483682" r:id="rId11"/>
    <p:sldLayoutId id="2147483732" r:id="rId12"/>
    <p:sldLayoutId id="2147483695" r:id="rId13"/>
    <p:sldLayoutId id="2147483685" r:id="rId14"/>
    <p:sldLayoutId id="2147483684" r:id="rId15"/>
    <p:sldLayoutId id="2147483741" r:id="rId16"/>
    <p:sldLayoutId id="2147483742" r:id="rId17"/>
    <p:sldLayoutId id="2147483708" r:id="rId18"/>
    <p:sldLayoutId id="2147483738" r:id="rId19"/>
    <p:sldLayoutId id="2147483740" r:id="rId20"/>
  </p:sldLayoutIdLst>
  <p:hf hdr="0" ftr="0" dt="0"/>
  <p:txStyles>
    <p:titleStyle>
      <a:lvl1pPr algn="l" defTabSz="914400" rtl="0" eaLnBrk="1" latinLnBrk="0" hangingPunct="1">
        <a:lnSpc>
          <a:spcPct val="90000"/>
        </a:lnSpc>
        <a:spcBef>
          <a:spcPct val="0"/>
        </a:spcBef>
        <a:buNone/>
        <a:defRPr sz="4000" b="0" i="0" kern="1200">
          <a:solidFill>
            <a:srgbClr val="4A4A4A"/>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41"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37" userDrawn="1">
          <p15:clr>
            <a:srgbClr val="F26B43"/>
          </p15:clr>
        </p15:guide>
        <p15:guide id="14" pos="6265"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6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fotech.com/research/ss/modernize-your-applications" TargetMode="External"/><Relationship Id="rId2" Type="http://schemas.openxmlformats.org/officeDocument/2006/relationships/image" Target="../media/image23.png"/><Relationship Id="rId1" Type="http://schemas.openxmlformats.org/officeDocument/2006/relationships/slideLayout" Target="../slideLayouts/slideLayout20.xml"/><Relationship Id="rId5" Type="http://schemas.openxmlformats.org/officeDocument/2006/relationships/hyperlink" Target="https://www.infotech.com/research/ss/modernize-data-architecture-for-measurable-business-results" TargetMode="External"/><Relationship Id="rId4" Type="http://schemas.openxmlformats.org/officeDocument/2006/relationships/hyperlink" Target="https://www.infotech.com/research/ss/build-the-business-by-building-an-infrastructure-roadma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diagramData" Target="../diagrams/data1.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Layout" Target="../slideLayouts/slideLayout3.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diagramColors" Target="../diagrams/colors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diagramQuickStyle" Target="../diagrams/quickStyle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24.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diagramLayout" Target="../diagrams/layout1.xml"/><Relationship Id="rId30" Type="http://schemas.microsoft.com/office/2007/relationships/diagramDrawing" Target="../diagrams/drawing1.xml"/></Relationships>
</file>

<file path=ppt/slides/_rels/slide15.xml.rels><?xml version="1.0" encoding="UTF-8" standalone="yes"?>
<Relationships xmlns="http://schemas.openxmlformats.org/package/2006/relationships"><Relationship Id="rId2" Type="http://schemas.openxmlformats.org/officeDocument/2006/relationships/hyperlink" Target="mailto:workshops@infotech.co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F18C7CD-2D64-6649-9B6C-B55FC74DC392}"/>
              </a:ext>
            </a:extLst>
          </p:cNvPr>
          <p:cNvSpPr>
            <a:spLocks noGrp="1"/>
          </p:cNvSpPr>
          <p:nvPr>
            <p:ph type="body" sz="quarter" idx="10"/>
          </p:nvPr>
        </p:nvSpPr>
        <p:spPr/>
        <p:txBody>
          <a:bodyPr/>
          <a:lstStyle/>
          <a:p>
            <a:r>
              <a:rPr lang="en-US" dirty="0"/>
              <a:t>Manage Your Technical Debt</a:t>
            </a:r>
          </a:p>
        </p:txBody>
      </p:sp>
      <p:sp>
        <p:nvSpPr>
          <p:cNvPr id="8" name="Text Placeholder 7">
            <a:extLst>
              <a:ext uri="{FF2B5EF4-FFF2-40B4-BE49-F238E27FC236}">
                <a16:creationId xmlns:a16="http://schemas.microsoft.com/office/drawing/2014/main" id="{FF7D0351-240C-B245-9FC2-06C064CF2432}"/>
              </a:ext>
            </a:extLst>
          </p:cNvPr>
          <p:cNvSpPr>
            <a:spLocks noGrp="1"/>
          </p:cNvSpPr>
          <p:nvPr>
            <p:ph type="body" sz="quarter" idx="11"/>
          </p:nvPr>
        </p:nvSpPr>
        <p:spPr/>
        <p:txBody>
          <a:bodyPr/>
          <a:lstStyle/>
          <a:p>
            <a:r>
              <a:rPr lang="en-US" dirty="0"/>
              <a:t>Make the case to manage technical debt in terms of business impact.</a:t>
            </a:r>
          </a:p>
          <a:p>
            <a:endParaRPr lang="en-US" dirty="0"/>
          </a:p>
        </p:txBody>
      </p:sp>
      <p:grpSp>
        <p:nvGrpSpPr>
          <p:cNvPr id="4" name="Group 3">
            <a:extLst>
              <a:ext uri="{FF2B5EF4-FFF2-40B4-BE49-F238E27FC236}">
                <a16:creationId xmlns:a16="http://schemas.microsoft.com/office/drawing/2014/main" id="{EB6CEE5D-D0B4-4A8A-B354-DD96D7C96436}"/>
              </a:ext>
            </a:extLst>
          </p:cNvPr>
          <p:cNvGrpSpPr/>
          <p:nvPr/>
        </p:nvGrpSpPr>
        <p:grpSpPr>
          <a:xfrm>
            <a:off x="0" y="4767200"/>
            <a:ext cx="12193588" cy="969356"/>
            <a:chOff x="0" y="4767200"/>
            <a:chExt cx="12193588" cy="969356"/>
          </a:xfrm>
        </p:grpSpPr>
        <p:sp>
          <p:nvSpPr>
            <p:cNvPr id="5" name="Rectangle 4">
              <a:extLst>
                <a:ext uri="{FF2B5EF4-FFF2-40B4-BE49-F238E27FC236}">
                  <a16:creationId xmlns:a16="http://schemas.microsoft.com/office/drawing/2014/main" id="{3E94323B-9181-4D21-B126-96139C6DD6B3}"/>
                </a:ext>
              </a:extLst>
            </p:cNvPr>
            <p:cNvSpPr/>
            <p:nvPr/>
          </p:nvSpPr>
          <p:spPr>
            <a:xfrm>
              <a:off x="0" y="4767200"/>
              <a:ext cx="12193588" cy="902525"/>
            </a:xfrm>
            <a:prstGeom prst="rect">
              <a:avLst/>
            </a:prstGeom>
            <a:gradFill>
              <a:gsLst>
                <a:gs pos="99000">
                  <a:schemeClr val="bg1">
                    <a:alpha val="15000"/>
                  </a:schemeClr>
                </a:gs>
                <a:gs pos="0">
                  <a:srgbClr val="2576B7">
                    <a:alpha val="94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a:extLst>
                <a:ext uri="{FF2B5EF4-FFF2-40B4-BE49-F238E27FC236}">
                  <a16:creationId xmlns:a16="http://schemas.microsoft.com/office/drawing/2014/main" id="{AA117C48-BA0C-4B0F-8FFF-F169DEBCDA7D}"/>
                </a:ext>
              </a:extLst>
            </p:cNvPr>
            <p:cNvSpPr txBox="1"/>
            <p:nvPr/>
          </p:nvSpPr>
          <p:spPr>
            <a:xfrm>
              <a:off x="707136" y="5182558"/>
              <a:ext cx="7498080" cy="553998"/>
            </a:xfrm>
            <a:prstGeom prst="rect">
              <a:avLst/>
            </a:prstGeom>
            <a:noFill/>
          </p:spPr>
          <p:txBody>
            <a:bodyPr wrap="square" lIns="0" tIns="0" rIns="0" bIns="0" rtlCol="0">
              <a:spAutoFit/>
            </a:bodyPr>
            <a:lstStyle/>
            <a:p>
              <a:pPr>
                <a:lnSpc>
                  <a:spcPts val="1600"/>
                </a:lnSpc>
              </a:pPr>
              <a:r>
                <a:rPr lang="en-US" sz="2800" spc="500" dirty="0">
                  <a:solidFill>
                    <a:schemeClr val="bg1"/>
                  </a:solidFill>
                  <a:latin typeface="Montserrat Medium" pitchFamily="2" charset="77"/>
                  <a:ea typeface="Roboto Condensed Light" panose="02000000000000000000" pitchFamily="2" charset="0"/>
                </a:rPr>
                <a:t>EXECUTIVE BRIEF</a:t>
              </a:r>
            </a:p>
            <a:p>
              <a:pPr>
                <a:lnSpc>
                  <a:spcPts val="1400"/>
                </a:lnSpc>
              </a:pPr>
              <a:br>
                <a:rPr lang="en-US" spc="500" dirty="0">
                  <a:solidFill>
                    <a:srgbClr val="2576B7"/>
                  </a:solidFill>
                  <a:latin typeface="Montserrat" pitchFamily="2" charset="77"/>
                </a:rPr>
              </a:br>
              <a:endParaRPr lang="en-US" spc="500" dirty="0">
                <a:solidFill>
                  <a:srgbClr val="2576B7"/>
                </a:solidFill>
                <a:latin typeface="Montserrat" pitchFamily="2" charset="77"/>
              </a:endParaRPr>
            </a:p>
          </p:txBody>
        </p:sp>
      </p:grpSp>
    </p:spTree>
    <p:extLst>
      <p:ext uri="{BB962C8B-B14F-4D97-AF65-F5344CB8AC3E}">
        <p14:creationId xmlns:p14="http://schemas.microsoft.com/office/powerpoint/2010/main" val="3361158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A579B9F4-F655-8B4D-9FCC-74877991C78F}"/>
              </a:ext>
            </a:extLst>
          </p:cNvPr>
          <p:cNvSpPr>
            <a:spLocks noGrp="1"/>
          </p:cNvSpPr>
          <p:nvPr>
            <p:ph type="title"/>
          </p:nvPr>
        </p:nvSpPr>
        <p:spPr>
          <a:xfrm>
            <a:off x="378372" y="525994"/>
            <a:ext cx="11536205" cy="1130188"/>
          </a:xfrm>
        </p:spPr>
        <p:txBody>
          <a:bodyPr>
            <a:noAutofit/>
          </a:bodyPr>
          <a:lstStyle/>
          <a:p>
            <a:r>
              <a:rPr lang="en-US" dirty="0"/>
              <a:t>Manage technical debt</a:t>
            </a:r>
            <a:endParaRPr lang="en-US" dirty="0">
              <a:solidFill>
                <a:srgbClr val="717272"/>
              </a:solidFill>
            </a:endParaRPr>
          </a:p>
        </p:txBody>
      </p:sp>
      <p:sp>
        <p:nvSpPr>
          <p:cNvPr id="7" name="Rectangle 6">
            <a:extLst>
              <a:ext uri="{FF2B5EF4-FFF2-40B4-BE49-F238E27FC236}">
                <a16:creationId xmlns:a16="http://schemas.microsoft.com/office/drawing/2014/main" id="{CD4FD073-B817-4E3F-89E9-A6CEE16BA7E5}"/>
              </a:ext>
            </a:extLst>
          </p:cNvPr>
          <p:cNvSpPr/>
          <p:nvPr/>
        </p:nvSpPr>
        <p:spPr>
          <a:xfrm flipV="1">
            <a:off x="354105" y="1785789"/>
            <a:ext cx="11536206" cy="83864"/>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aphicFrame>
        <p:nvGraphicFramePr>
          <p:cNvPr id="8" name="Table 7">
            <a:extLst>
              <a:ext uri="{FF2B5EF4-FFF2-40B4-BE49-F238E27FC236}">
                <a16:creationId xmlns:a16="http://schemas.microsoft.com/office/drawing/2014/main" id="{7596626A-A49E-49CC-A20B-FA99D5E0E724}"/>
              </a:ext>
            </a:extLst>
          </p:cNvPr>
          <p:cNvGraphicFramePr>
            <a:graphicFrameLocks noGrp="1"/>
          </p:cNvGraphicFramePr>
          <p:nvPr>
            <p:extLst>
              <p:ext uri="{D42A27DB-BD31-4B8C-83A1-F6EECF244321}">
                <p14:modId xmlns:p14="http://schemas.microsoft.com/office/powerpoint/2010/main" val="4287835097"/>
              </p:ext>
            </p:extLst>
          </p:nvPr>
        </p:nvGraphicFramePr>
        <p:xfrm>
          <a:off x="378372" y="2070538"/>
          <a:ext cx="11515178" cy="4035748"/>
        </p:xfrm>
        <a:graphic>
          <a:graphicData uri="http://schemas.openxmlformats.org/drawingml/2006/table">
            <a:tbl>
              <a:tblPr firstRow="1" bandRow="1">
                <a:tableStyleId>{5C22544A-7EE6-4342-B048-85BDC9FD1C3A}</a:tableStyleId>
              </a:tblPr>
              <a:tblGrid>
                <a:gridCol w="1610849">
                  <a:extLst>
                    <a:ext uri="{9D8B030D-6E8A-4147-A177-3AD203B41FA5}">
                      <a16:colId xmlns:a16="http://schemas.microsoft.com/office/drawing/2014/main" val="976837652"/>
                    </a:ext>
                  </a:extLst>
                </a:gridCol>
                <a:gridCol w="3301443">
                  <a:extLst>
                    <a:ext uri="{9D8B030D-6E8A-4147-A177-3AD203B41FA5}">
                      <a16:colId xmlns:a16="http://schemas.microsoft.com/office/drawing/2014/main" val="2500794229"/>
                    </a:ext>
                  </a:extLst>
                </a:gridCol>
                <a:gridCol w="3301443">
                  <a:extLst>
                    <a:ext uri="{9D8B030D-6E8A-4147-A177-3AD203B41FA5}">
                      <a16:colId xmlns:a16="http://schemas.microsoft.com/office/drawing/2014/main" val="1791260046"/>
                    </a:ext>
                  </a:extLst>
                </a:gridCol>
                <a:gridCol w="3301443">
                  <a:extLst>
                    <a:ext uri="{9D8B030D-6E8A-4147-A177-3AD203B41FA5}">
                      <a16:colId xmlns:a16="http://schemas.microsoft.com/office/drawing/2014/main" val="4002077772"/>
                    </a:ext>
                  </a:extLst>
                </a:gridCol>
              </a:tblGrid>
              <a:tr h="979996">
                <a:tc>
                  <a:txBody>
                    <a:bodyPr/>
                    <a:lstStyle/>
                    <a:p>
                      <a:pPr marL="12700" marR="962660" indent="0">
                        <a:lnSpc>
                          <a:spcPct val="101000"/>
                        </a:lnSpc>
                        <a:spcBef>
                          <a:spcPts val="2045"/>
                        </a:spcBef>
                        <a:tabLst/>
                      </a:pPr>
                      <a:endParaRPr sz="1200" b="0" i="0" dirty="0">
                        <a:latin typeface="Montserrat SemiBold" pitchFamily="2" charset="77"/>
                        <a:cs typeface="Arial" panose="020B0604020202020204" pitchFamily="34" charset="0"/>
                      </a:endParaRPr>
                    </a:p>
                  </a:txBody>
                  <a:tcPr marL="108000" marR="0" marT="216000" marB="10800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Phase 1: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800" b="0" i="0" spc="6" dirty="0">
                          <a:solidFill>
                            <a:srgbClr val="2576B7"/>
                          </a:solidFill>
                          <a:latin typeface="Montserrat SemiBold" pitchFamily="2" charset="77"/>
                          <a:cs typeface="Arial" panose="020B0604020202020204" pitchFamily="34" charset="0"/>
                        </a:rPr>
                        <a:t>Identify Technical Debt</a:t>
                      </a:r>
                      <a:endParaRPr lang="en-CA" sz="18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Phase 2: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spc="6" dirty="0">
                          <a:solidFill>
                            <a:srgbClr val="2576B7"/>
                          </a:solidFill>
                          <a:latin typeface="Montserrat SemiBold" pitchFamily="2" charset="77"/>
                          <a:cs typeface="Arial" panose="020B0604020202020204" pitchFamily="34" charset="0"/>
                        </a:rPr>
                        <a:t>Measure Technical Debt</a:t>
                      </a:r>
                      <a:endParaRPr lang="en-CA" sz="18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Phase 3: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spc="6" dirty="0">
                          <a:solidFill>
                            <a:srgbClr val="2576B7"/>
                          </a:solidFill>
                          <a:latin typeface="Montserrat SemiBold" pitchFamily="2" charset="77"/>
                          <a:cs typeface="Arial" panose="020B0604020202020204" pitchFamily="34" charset="0"/>
                        </a:rPr>
                        <a:t>Manage Technical Debt</a:t>
                      </a:r>
                      <a:endParaRPr lang="en-CA" sz="18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2052837071"/>
                  </a:ext>
                </a:extLst>
              </a:tr>
              <a:tr h="980182">
                <a:tc>
                  <a:txBody>
                    <a:bodyPr/>
                    <a:lstStyle/>
                    <a:p>
                      <a:r>
                        <a:rPr lang="en-US" sz="1400" b="1" i="0" dirty="0">
                          <a:solidFill>
                            <a:srgbClr val="4A4A4A"/>
                          </a:solidFill>
                          <a:latin typeface="Montserrat SemiBold" pitchFamily="2" charset="77"/>
                        </a:rPr>
                        <a:t>Phase Steps</a:t>
                      </a:r>
                    </a:p>
                  </a:txBody>
                  <a:tcPr marL="108000" marR="0" marT="36000" marB="14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6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1.1 Define </a:t>
                      </a:r>
                      <a:r>
                        <a:rPr lang="en-CA" sz="16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technical debt</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CA" sz="16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1.2 Identify technical debt items</a:t>
                      </a:r>
                      <a:endParaRPr lang="en-CA" sz="16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l">
                        <a:lnSpc>
                          <a:spcPct val="100000"/>
                        </a:lnSpc>
                        <a:spcAft>
                          <a:spcPts val="600"/>
                        </a:spcAft>
                      </a:pPr>
                      <a:r>
                        <a:rPr lang="en-US" sz="16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2.1 Create impact scoring criteria</a:t>
                      </a:r>
                    </a:p>
                    <a:p>
                      <a:pPr algn="l">
                        <a:lnSpc>
                          <a:spcPct val="100000"/>
                        </a:lnSpc>
                        <a:spcAft>
                          <a:spcPts val="600"/>
                        </a:spcAft>
                      </a:pPr>
                      <a:r>
                        <a:rPr lang="en-US" sz="16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2.2 Estimate the business impact of technical debt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algn="l">
                        <a:lnSpc>
                          <a:spcPct val="100000"/>
                        </a:lnSpc>
                        <a:spcAft>
                          <a:spcPts val="600"/>
                        </a:spcAft>
                      </a:pPr>
                      <a:r>
                        <a:rPr lang="en-US" sz="16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3.1 Identify action items to reduce technical debt</a:t>
                      </a:r>
                    </a:p>
                    <a:p>
                      <a:pPr algn="l">
                        <a:lnSpc>
                          <a:spcPct val="100000"/>
                        </a:lnSpc>
                        <a:spcAft>
                          <a:spcPts val="600"/>
                        </a:spcAft>
                      </a:pPr>
                      <a:r>
                        <a:rPr lang="en-US" sz="16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3.2 Track and control technical debt</a:t>
                      </a:r>
                    </a:p>
                  </a:txBody>
                  <a:tcPr marL="137160" marR="137160" marT="137160" marB="13716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106570360"/>
                  </a:ext>
                </a:extLst>
              </a:tr>
              <a:tr h="1973712">
                <a:tc>
                  <a:txBody>
                    <a:bodyPr/>
                    <a:lstStyle/>
                    <a:p>
                      <a:r>
                        <a:rPr lang="en-US" sz="1400" b="1" i="0" dirty="0">
                          <a:solidFill>
                            <a:srgbClr val="4A4A4A"/>
                          </a:solidFill>
                          <a:latin typeface="Montserrat SemiBold" pitchFamily="2" charset="77"/>
                        </a:rPr>
                        <a:t>Phase Outcomes</a:t>
                      </a:r>
                    </a:p>
                  </a:txBody>
                  <a:tcPr marL="108000" marR="108000" marT="108000" marB="108000" anchor="ctr">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Identify sources of technical debt in your environment.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Consolidate and narrow the initial list and select five to ten tech debt items that are highest impact/risk.</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CA"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285750" indent="-285750" algn="l">
                        <a:lnSpc>
                          <a:spcPct val="100000"/>
                        </a:lnSpc>
                        <a:spcAft>
                          <a:spcPts val="600"/>
                        </a:spcAft>
                        <a:buFont typeface="Arial" panose="020B0604020202020204" pitchFamily="34" charset="0"/>
                        <a:buChar char="•"/>
                      </a:pPr>
                      <a:r>
                        <a:rPr lang="en-US"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Develop business impact criteria to assess the business impact of identified technical debt.</a:t>
                      </a:r>
                    </a:p>
                    <a:p>
                      <a:pPr marL="285750" indent="-285750" algn="l">
                        <a:lnSpc>
                          <a:spcPct val="100000"/>
                        </a:lnSpc>
                        <a:spcAft>
                          <a:spcPts val="600"/>
                        </a:spcAft>
                        <a:buFont typeface="Arial" panose="020B0604020202020204" pitchFamily="34" charset="0"/>
                        <a:buChar char="•"/>
                      </a:pPr>
                      <a:r>
                        <a:rPr lang="en-US"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Prioritize technical debt items based on business impact.</a:t>
                      </a:r>
                    </a:p>
                    <a:p>
                      <a:pPr marL="285750" indent="-285750" algn="l">
                        <a:lnSpc>
                          <a:spcPct val="100000"/>
                        </a:lnSpc>
                        <a:spcAft>
                          <a:spcPts val="600"/>
                        </a:spcAft>
                        <a:buFont typeface="Arial" panose="020B0604020202020204" pitchFamily="34" charset="0"/>
                        <a:buChar char="•"/>
                      </a:pPr>
                      <a:endParaRPr lang="en-US"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285750" indent="-285750" algn="l">
                        <a:lnSpc>
                          <a:spcPct val="100000"/>
                        </a:lnSpc>
                        <a:spcAft>
                          <a:spcPts val="600"/>
                        </a:spcAft>
                        <a:buFont typeface="Arial" panose="020B0604020202020204" pitchFamily="34" charset="0"/>
                        <a:buChar char="•"/>
                      </a:pPr>
                      <a:r>
                        <a:rPr lang="en-US"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Brainstorm projects and action items that can address technical debt.</a:t>
                      </a:r>
                    </a:p>
                    <a:p>
                      <a:pPr marL="285750" indent="-285750" algn="l">
                        <a:lnSpc>
                          <a:spcPct val="100000"/>
                        </a:lnSpc>
                        <a:spcAft>
                          <a:spcPts val="600"/>
                        </a:spcAft>
                        <a:buFont typeface="Arial" panose="020B0604020202020204" pitchFamily="34" charset="0"/>
                        <a:buChar char="•"/>
                      </a:pPr>
                      <a:r>
                        <a:rPr lang="en-US"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Develop a proposal to manage technical debt.</a:t>
                      </a:r>
                    </a:p>
                    <a:p>
                      <a:pPr marL="285750" indent="-285750" algn="l">
                        <a:lnSpc>
                          <a:spcPct val="100000"/>
                        </a:lnSpc>
                        <a:spcAft>
                          <a:spcPts val="600"/>
                        </a:spcAft>
                        <a:buFont typeface="Arial" panose="020B0604020202020204" pitchFamily="34" charset="0"/>
                        <a:buChar char="•"/>
                      </a:pPr>
                      <a:r>
                        <a:rPr lang="en-US"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Implement management practices that help you better manage technical debt. </a:t>
                      </a:r>
                    </a:p>
                  </a:txBody>
                  <a:tcPr marL="180000" marR="180000" marT="180000" marB="180000" anchor="ctr">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385565625"/>
                  </a:ext>
                </a:extLst>
              </a:tr>
            </a:tbl>
          </a:graphicData>
        </a:graphic>
      </p:graphicFrame>
    </p:spTree>
    <p:extLst>
      <p:ext uri="{BB962C8B-B14F-4D97-AF65-F5344CB8AC3E}">
        <p14:creationId xmlns:p14="http://schemas.microsoft.com/office/powerpoint/2010/main" val="259597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6BB3CB-E573-174B-83BB-8EEF9C3E5BF1}"/>
              </a:ext>
            </a:extLst>
          </p:cNvPr>
          <p:cNvSpPr/>
          <p:nvPr/>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5194300" y="1475200"/>
            <a:ext cx="5686987" cy="456696"/>
          </a:xfrm>
        </p:spPr>
        <p:txBody>
          <a:bodyPr/>
          <a:lstStyle/>
          <a:p>
            <a:pPr lvl="0">
              <a:lnSpc>
                <a:spcPct val="100000"/>
              </a:lnSpc>
            </a:pPr>
            <a:r>
              <a:rPr lang="en-US" sz="1400" dirty="0">
                <a:solidFill>
                  <a:srgbClr val="000000"/>
                </a:solidFill>
                <a:latin typeface="Montserrat" pitchFamily="2" charset="77"/>
              </a:rPr>
              <a:t>Each step of this blueprint is accompanied by supporting deliverables to help you accomplish your goals:</a:t>
            </a:r>
          </a:p>
          <a:p>
            <a:endParaRPr lang="en-US" sz="1800" dirty="0">
              <a:solidFill>
                <a:srgbClr val="000000"/>
              </a:solidFill>
            </a:endParaRPr>
          </a:p>
        </p:txBody>
      </p:sp>
      <p:sp>
        <p:nvSpPr>
          <p:cNvPr id="4" name="Title 3">
            <a:extLst>
              <a:ext uri="{FF2B5EF4-FFF2-40B4-BE49-F238E27FC236}">
                <a16:creationId xmlns:a16="http://schemas.microsoft.com/office/drawing/2014/main" id="{58FD480F-D98C-5C4A-9642-E63AD86D3330}"/>
              </a:ext>
            </a:extLst>
          </p:cNvPr>
          <p:cNvSpPr>
            <a:spLocks noGrp="1"/>
          </p:cNvSpPr>
          <p:nvPr>
            <p:ph type="title"/>
          </p:nvPr>
        </p:nvSpPr>
        <p:spPr>
          <a:xfrm>
            <a:off x="5194300" y="542721"/>
            <a:ext cx="5956300" cy="605627"/>
          </a:xfrm>
        </p:spPr>
        <p:txBody>
          <a:bodyPr/>
          <a:lstStyle/>
          <a:p>
            <a:r>
              <a:rPr lang="en-CA" dirty="0"/>
              <a:t>Blueprint deliverables</a:t>
            </a:r>
            <a:endParaRPr lang="en-US" dirty="0"/>
          </a:p>
        </p:txBody>
      </p:sp>
      <p:sp>
        <p:nvSpPr>
          <p:cNvPr id="10" name="Text Placeholder 6">
            <a:extLst>
              <a:ext uri="{FF2B5EF4-FFF2-40B4-BE49-F238E27FC236}">
                <a16:creationId xmlns:a16="http://schemas.microsoft.com/office/drawing/2014/main" id="{082B9CCD-7DA0-4B2D-BFEC-F2E76798C491}"/>
              </a:ext>
            </a:extLst>
          </p:cNvPr>
          <p:cNvSpPr txBox="1">
            <a:spLocks/>
          </p:cNvSpPr>
          <p:nvPr/>
        </p:nvSpPr>
        <p:spPr>
          <a:xfrm>
            <a:off x="357173" y="641075"/>
            <a:ext cx="2719621" cy="456637"/>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Key deliverable</a:t>
            </a:r>
            <a:r>
              <a:rPr lang="en-US" dirty="0">
                <a:solidFill>
                  <a:schemeClr val="bg1"/>
                </a:solidFill>
              </a:rPr>
              <a:t>:</a:t>
            </a:r>
          </a:p>
        </p:txBody>
      </p:sp>
      <p:sp>
        <p:nvSpPr>
          <p:cNvPr id="12" name="TextBox 11">
            <a:extLst>
              <a:ext uri="{FF2B5EF4-FFF2-40B4-BE49-F238E27FC236}">
                <a16:creationId xmlns:a16="http://schemas.microsoft.com/office/drawing/2014/main" id="{569449DD-6B21-4B47-B1C6-FB02CD3414D0}"/>
              </a:ext>
            </a:extLst>
          </p:cNvPr>
          <p:cNvSpPr txBox="1"/>
          <p:nvPr/>
        </p:nvSpPr>
        <p:spPr>
          <a:xfrm>
            <a:off x="4903789" y="4402775"/>
            <a:ext cx="3028951" cy="505267"/>
          </a:xfrm>
          <a:prstGeom prst="rect">
            <a:avLst/>
          </a:prstGeom>
        </p:spPr>
        <p:txBody>
          <a:bodyPr vert="horz" wrap="square" lIns="0" tIns="0" rIns="0" bIns="0" rtlCol="0">
            <a:spAutoFit/>
          </a:bodyPr>
          <a:lstStyle/>
          <a:p>
            <a:pPr marL="289917" marR="242951" lvl="1" algn="ctr" defTabSz="554437">
              <a:spcBef>
                <a:spcPts val="55"/>
              </a:spcBef>
            </a:pPr>
            <a:r>
              <a:rPr lang="en-US" sz="1600" spc="-30" dirty="0">
                <a:solidFill>
                  <a:srgbClr val="2576B7"/>
                </a:solidFill>
                <a:latin typeface="Montserrat" pitchFamily="2" charset="77"/>
              </a:rPr>
              <a:t>Technical Debt </a:t>
            </a:r>
          </a:p>
          <a:p>
            <a:pPr marL="289917" marR="242951" lvl="1" algn="ctr" defTabSz="554437">
              <a:spcBef>
                <a:spcPts val="55"/>
              </a:spcBef>
            </a:pPr>
            <a:r>
              <a:rPr lang="en-US" sz="1600" spc="-30" dirty="0">
                <a:solidFill>
                  <a:srgbClr val="2576B7"/>
                </a:solidFill>
                <a:latin typeface="Montserrat" pitchFamily="2" charset="77"/>
              </a:rPr>
              <a:t>Business Impact Analysis</a:t>
            </a:r>
          </a:p>
        </p:txBody>
      </p:sp>
      <p:sp>
        <p:nvSpPr>
          <p:cNvPr id="13" name="Text Placeholder 7">
            <a:extLst>
              <a:ext uri="{FF2B5EF4-FFF2-40B4-BE49-F238E27FC236}">
                <a16:creationId xmlns:a16="http://schemas.microsoft.com/office/drawing/2014/main" id="{883DD862-27A6-49BD-B644-3AA5AA9A8E3B}"/>
              </a:ext>
            </a:extLst>
          </p:cNvPr>
          <p:cNvSpPr txBox="1">
            <a:spLocks/>
          </p:cNvSpPr>
          <p:nvPr/>
        </p:nvSpPr>
        <p:spPr>
          <a:xfrm>
            <a:off x="5121419" y="5043776"/>
            <a:ext cx="2585668" cy="915247"/>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dirty="0">
                <a:solidFill>
                  <a:srgbClr val="000000"/>
                </a:solidFill>
                <a:ea typeface="Roboto Condensed Light" panose="02000000000000000000" pitchFamily="2" charset="0"/>
              </a:rPr>
              <a:t>Document technical debts, create a business impact scoring scale, and assess the impact of each technical debt on the business.</a:t>
            </a:r>
          </a:p>
          <a:p>
            <a:pPr algn="ctr">
              <a:lnSpc>
                <a:spcPct val="100000"/>
              </a:lnSpc>
              <a:spcBef>
                <a:spcPts val="0"/>
              </a:spcBef>
            </a:pPr>
            <a:endParaRPr lang="en-CA" dirty="0">
              <a:solidFill>
                <a:srgbClr val="000000"/>
              </a:solidFill>
              <a:ea typeface="Roboto Condensed Light" panose="02000000000000000000" pitchFamily="2" charset="0"/>
            </a:endParaRPr>
          </a:p>
        </p:txBody>
      </p:sp>
      <p:sp>
        <p:nvSpPr>
          <p:cNvPr id="29" name="Rectangle 28">
            <a:extLst>
              <a:ext uri="{FF2B5EF4-FFF2-40B4-BE49-F238E27FC236}">
                <a16:creationId xmlns:a16="http://schemas.microsoft.com/office/drawing/2014/main" id="{EF584645-5E2C-4554-AC9F-77DC7EE720BE}"/>
              </a:ext>
            </a:extLst>
          </p:cNvPr>
          <p:cNvSpPr/>
          <p:nvPr/>
        </p:nvSpPr>
        <p:spPr>
          <a:xfrm>
            <a:off x="300607" y="2892719"/>
            <a:ext cx="3578849" cy="954107"/>
          </a:xfrm>
          <a:prstGeom prst="rect">
            <a:avLst/>
          </a:prstGeom>
        </p:spPr>
        <p:txBody>
          <a:bodyPr wrap="square">
            <a:spAutoFit/>
          </a:bodyPr>
          <a:lstStyle/>
          <a:p>
            <a:pPr algn="ctr" defTabSz="554437"/>
            <a:r>
              <a:rPr lang="en-US" sz="1400" dirty="0">
                <a:solidFill>
                  <a:srgbClr val="FFFFFF"/>
                </a:solidFill>
                <a:latin typeface="Montserrat" panose="00000500000000000000" pitchFamily="2" charset="0"/>
              </a:rPr>
              <a:t>Communicate the risk of technical debt and approaches to address it to an executive audience with this simple and slick overview template. </a:t>
            </a:r>
            <a:endParaRPr lang="en-CA" sz="1400" dirty="0">
              <a:solidFill>
                <a:srgbClr val="FFFFFF"/>
              </a:solidFill>
              <a:latin typeface="Montserrat" panose="00000500000000000000" pitchFamily="2" charset="0"/>
            </a:endParaRPr>
          </a:p>
        </p:txBody>
      </p:sp>
      <p:pic>
        <p:nvPicPr>
          <p:cNvPr id="30" name="Picture 29">
            <a:extLst>
              <a:ext uri="{FF2B5EF4-FFF2-40B4-BE49-F238E27FC236}">
                <a16:creationId xmlns:a16="http://schemas.microsoft.com/office/drawing/2014/main" id="{3030017B-7D60-48A7-95E8-B8132DA2DE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6999" y="1234303"/>
            <a:ext cx="634917" cy="634917"/>
          </a:xfrm>
          <a:prstGeom prst="rect">
            <a:avLst/>
          </a:prstGeom>
        </p:spPr>
      </p:pic>
      <p:sp>
        <p:nvSpPr>
          <p:cNvPr id="31" name="TextBox 30">
            <a:extLst>
              <a:ext uri="{FF2B5EF4-FFF2-40B4-BE49-F238E27FC236}">
                <a16:creationId xmlns:a16="http://schemas.microsoft.com/office/drawing/2014/main" id="{5891C79E-7977-4273-B86A-623CEC9EC3AC}"/>
              </a:ext>
            </a:extLst>
          </p:cNvPr>
          <p:cNvSpPr txBox="1"/>
          <p:nvPr/>
        </p:nvSpPr>
        <p:spPr>
          <a:xfrm>
            <a:off x="475293" y="1862935"/>
            <a:ext cx="3118327" cy="830997"/>
          </a:xfrm>
          <a:prstGeom prst="rect">
            <a:avLst/>
          </a:prstGeom>
        </p:spPr>
        <p:txBody>
          <a:bodyPr vert="horz" wrap="square" lIns="0" tIns="0" rIns="0" bIns="0" rtlCol="0">
            <a:spAutoFit/>
          </a:bodyPr>
          <a:lstStyle/>
          <a:p>
            <a:pPr marL="289917" marR="242951" lvl="1" algn="ctr" defTabSz="554437">
              <a:spcBef>
                <a:spcPts val="55"/>
              </a:spcBef>
            </a:pPr>
            <a:r>
              <a:rPr lang="en-US" sz="1800" b="1" spc="-30" dirty="0">
                <a:solidFill>
                  <a:srgbClr val="FFFFFF"/>
                </a:solidFill>
                <a:latin typeface="Montserrat" pitchFamily="2" charset="77"/>
                <a:cs typeface="Arial Narrow"/>
              </a:rPr>
              <a:t>Technical Debt Executive Summary Presentation</a:t>
            </a:r>
          </a:p>
        </p:txBody>
      </p:sp>
      <p:sp>
        <p:nvSpPr>
          <p:cNvPr id="2" name="TextBox 1">
            <a:extLst>
              <a:ext uri="{FF2B5EF4-FFF2-40B4-BE49-F238E27FC236}">
                <a16:creationId xmlns:a16="http://schemas.microsoft.com/office/drawing/2014/main" id="{5E9AFE2D-322B-4264-A9DF-00EF82FD7938}"/>
              </a:ext>
            </a:extLst>
          </p:cNvPr>
          <p:cNvSpPr txBox="1"/>
          <p:nvPr/>
        </p:nvSpPr>
        <p:spPr>
          <a:xfrm>
            <a:off x="9035722" y="4661821"/>
            <a:ext cx="2342845" cy="246221"/>
          </a:xfrm>
          <a:prstGeom prst="rect">
            <a:avLst/>
          </a:prstGeom>
        </p:spPr>
        <p:txBody>
          <a:bodyPr vert="horz" wrap="square" lIns="0" tIns="0" rIns="0" bIns="0" rtlCol="0">
            <a:spAutoFit/>
          </a:bodyPr>
          <a:lstStyle/>
          <a:p>
            <a:pPr marL="289917" marR="242951" lvl="1" algn="ctr" defTabSz="554437">
              <a:spcBef>
                <a:spcPts val="55"/>
              </a:spcBef>
            </a:pPr>
            <a:r>
              <a:rPr lang="en-US" sz="1600" spc="-30" dirty="0">
                <a:solidFill>
                  <a:srgbClr val="2576B7"/>
                </a:solidFill>
                <a:latin typeface="Montserrat" pitchFamily="2" charset="77"/>
              </a:rPr>
              <a:t>Roadmap Tool</a:t>
            </a:r>
          </a:p>
        </p:txBody>
      </p:sp>
      <p:sp>
        <p:nvSpPr>
          <p:cNvPr id="3" name="Text Placeholder 7">
            <a:extLst>
              <a:ext uri="{FF2B5EF4-FFF2-40B4-BE49-F238E27FC236}">
                <a16:creationId xmlns:a16="http://schemas.microsoft.com/office/drawing/2014/main" id="{EAE79721-982A-4653-9F27-74DC716FB940}"/>
              </a:ext>
            </a:extLst>
          </p:cNvPr>
          <p:cNvSpPr txBox="1">
            <a:spLocks/>
          </p:cNvSpPr>
          <p:nvPr/>
        </p:nvSpPr>
        <p:spPr>
          <a:xfrm>
            <a:off x="9035722" y="5044599"/>
            <a:ext cx="2342845" cy="687492"/>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dirty="0">
                <a:solidFill>
                  <a:srgbClr val="000000"/>
                </a:solidFill>
                <a:ea typeface="Roboto Condensed Light" panose="02000000000000000000" pitchFamily="2" charset="0"/>
              </a:rPr>
              <a:t>Document action items and projects to address technical debt. Estimate risk reduction, effort, and cost. Create a visual roadmap.</a:t>
            </a:r>
          </a:p>
          <a:p>
            <a:pPr algn="ctr">
              <a:lnSpc>
                <a:spcPct val="100000"/>
              </a:lnSpc>
              <a:spcBef>
                <a:spcPts val="0"/>
              </a:spcBef>
            </a:pPr>
            <a:endParaRPr lang="en-CA" dirty="0">
              <a:solidFill>
                <a:srgbClr val="000000"/>
              </a:solidFill>
              <a:ea typeface="Roboto Condensed Light" panose="02000000000000000000" pitchFamily="2" charset="0"/>
            </a:endParaRPr>
          </a:p>
        </p:txBody>
      </p:sp>
      <p:pic>
        <p:nvPicPr>
          <p:cNvPr id="16" name="Picture 15">
            <a:extLst>
              <a:ext uri="{FF2B5EF4-FFF2-40B4-BE49-F238E27FC236}">
                <a16:creationId xmlns:a16="http://schemas.microsoft.com/office/drawing/2014/main" id="{E3C4FF00-2A29-4682-A747-C85E8E12D740}"/>
              </a:ext>
            </a:extLst>
          </p:cNvPr>
          <p:cNvPicPr>
            <a:picLocks noChangeAspect="1"/>
          </p:cNvPicPr>
          <p:nvPr/>
        </p:nvPicPr>
        <p:blipFill rotWithShape="1">
          <a:blip r:embed="rId3"/>
          <a:srcRect r="329"/>
          <a:stretch/>
        </p:blipFill>
        <p:spPr>
          <a:xfrm>
            <a:off x="9124204" y="2481619"/>
            <a:ext cx="2165879" cy="1545983"/>
          </a:xfrm>
          <a:prstGeom prst="rect">
            <a:avLst/>
          </a:prstGeom>
          <a:ln>
            <a:solidFill>
              <a:schemeClr val="accent1"/>
            </a:solidFill>
          </a:ln>
        </p:spPr>
      </p:pic>
      <p:pic>
        <p:nvPicPr>
          <p:cNvPr id="26" name="Picture 25">
            <a:extLst>
              <a:ext uri="{FF2B5EF4-FFF2-40B4-BE49-F238E27FC236}">
                <a16:creationId xmlns:a16="http://schemas.microsoft.com/office/drawing/2014/main" id="{C8F612E6-2503-453A-BF34-DB5633230D22}"/>
              </a:ext>
            </a:extLst>
          </p:cNvPr>
          <p:cNvPicPr>
            <a:picLocks noChangeAspect="1"/>
          </p:cNvPicPr>
          <p:nvPr/>
        </p:nvPicPr>
        <p:blipFill>
          <a:blip r:embed="rId4"/>
          <a:stretch>
            <a:fillRect/>
          </a:stretch>
        </p:blipFill>
        <p:spPr>
          <a:xfrm>
            <a:off x="4898298" y="2320525"/>
            <a:ext cx="2808789" cy="1144388"/>
          </a:xfrm>
          <a:prstGeom prst="rect">
            <a:avLst/>
          </a:prstGeom>
          <a:ln>
            <a:solidFill>
              <a:schemeClr val="accent1"/>
            </a:solidFill>
          </a:ln>
        </p:spPr>
      </p:pic>
      <p:pic>
        <p:nvPicPr>
          <p:cNvPr id="28" name="Picture 27">
            <a:extLst>
              <a:ext uri="{FF2B5EF4-FFF2-40B4-BE49-F238E27FC236}">
                <a16:creationId xmlns:a16="http://schemas.microsoft.com/office/drawing/2014/main" id="{5CAC5E44-E35A-41B4-ABB4-844D426BD7D5}"/>
              </a:ext>
            </a:extLst>
          </p:cNvPr>
          <p:cNvPicPr>
            <a:picLocks noChangeAspect="1"/>
          </p:cNvPicPr>
          <p:nvPr/>
        </p:nvPicPr>
        <p:blipFill>
          <a:blip r:embed="rId5"/>
          <a:stretch>
            <a:fillRect/>
          </a:stretch>
        </p:blipFill>
        <p:spPr>
          <a:xfrm>
            <a:off x="5283758" y="3007467"/>
            <a:ext cx="2729056" cy="914892"/>
          </a:xfrm>
          <a:prstGeom prst="rect">
            <a:avLst/>
          </a:prstGeom>
          <a:ln>
            <a:solidFill>
              <a:schemeClr val="accent1"/>
            </a:solidFill>
          </a:ln>
        </p:spPr>
      </p:pic>
      <p:pic>
        <p:nvPicPr>
          <p:cNvPr id="21" name="Picture 20">
            <a:extLst>
              <a:ext uri="{FF2B5EF4-FFF2-40B4-BE49-F238E27FC236}">
                <a16:creationId xmlns:a16="http://schemas.microsoft.com/office/drawing/2014/main" id="{95308FAA-FB9C-4C42-84DD-875D4F59E36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7360" y="4383945"/>
            <a:ext cx="2138146" cy="1202706"/>
          </a:xfrm>
          <a:prstGeom prst="rect">
            <a:avLst/>
          </a:prstGeom>
          <a:ln>
            <a:solidFill>
              <a:schemeClr val="accent1"/>
            </a:solidFill>
          </a:ln>
        </p:spPr>
      </p:pic>
      <p:pic>
        <p:nvPicPr>
          <p:cNvPr id="24" name="Picture 23">
            <a:extLst>
              <a:ext uri="{FF2B5EF4-FFF2-40B4-BE49-F238E27FC236}">
                <a16:creationId xmlns:a16="http://schemas.microsoft.com/office/drawing/2014/main" id="{04F4AB9B-7645-4839-9684-1714A0744AD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84999" y="5245010"/>
            <a:ext cx="2141604" cy="1204652"/>
          </a:xfrm>
          <a:prstGeom prst="rect">
            <a:avLst/>
          </a:prstGeom>
          <a:ln>
            <a:solidFill>
              <a:schemeClr val="accent1"/>
            </a:solidFill>
          </a:ln>
        </p:spPr>
      </p:pic>
      <p:pic>
        <p:nvPicPr>
          <p:cNvPr id="25" name="Picture 24">
            <a:extLst>
              <a:ext uri="{FF2B5EF4-FFF2-40B4-BE49-F238E27FC236}">
                <a16:creationId xmlns:a16="http://schemas.microsoft.com/office/drawing/2014/main" id="{B111AA9F-103F-477C-8EC5-35D744FF135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527873" y="4803423"/>
            <a:ext cx="2009618" cy="1130412"/>
          </a:xfrm>
          <a:prstGeom prst="rect">
            <a:avLst/>
          </a:prstGeom>
          <a:ln>
            <a:solidFill>
              <a:schemeClr val="accent1"/>
            </a:solidFill>
          </a:ln>
        </p:spPr>
      </p:pic>
    </p:spTree>
    <p:extLst>
      <p:ext uri="{BB962C8B-B14F-4D97-AF65-F5344CB8AC3E}">
        <p14:creationId xmlns:p14="http://schemas.microsoft.com/office/powerpoint/2010/main" val="125419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CDE5CD-90DD-4163-848D-E711D020D8B9}"/>
              </a:ext>
            </a:extLst>
          </p:cNvPr>
          <p:cNvSpPr>
            <a:spLocks noGrp="1"/>
          </p:cNvSpPr>
          <p:nvPr>
            <p:ph type="body" sz="quarter" idx="11"/>
          </p:nvPr>
        </p:nvSpPr>
        <p:spPr>
          <a:xfrm>
            <a:off x="354106" y="1739145"/>
            <a:ext cx="5918223" cy="590747"/>
          </a:xfrm>
        </p:spPr>
        <p:txBody>
          <a:bodyPr/>
          <a:lstStyle/>
          <a:p>
            <a:r>
              <a:rPr lang="en-US" dirty="0"/>
              <a:t>Chart a path to the future that accounts for the constraints of today.</a:t>
            </a:r>
            <a:endParaRPr lang="en-CA" dirty="0"/>
          </a:p>
        </p:txBody>
      </p:sp>
      <p:sp>
        <p:nvSpPr>
          <p:cNvPr id="4" name="Title 3">
            <a:extLst>
              <a:ext uri="{FF2B5EF4-FFF2-40B4-BE49-F238E27FC236}">
                <a16:creationId xmlns:a16="http://schemas.microsoft.com/office/drawing/2014/main" id="{FAE6EF44-F70B-4A60-A9B3-04E9677DE307}"/>
              </a:ext>
            </a:extLst>
          </p:cNvPr>
          <p:cNvSpPr>
            <a:spLocks noGrp="1"/>
          </p:cNvSpPr>
          <p:nvPr>
            <p:ph type="title"/>
          </p:nvPr>
        </p:nvSpPr>
        <p:spPr>
          <a:xfrm>
            <a:off x="354106" y="530021"/>
            <a:ext cx="10015012" cy="1130188"/>
          </a:xfrm>
        </p:spPr>
        <p:txBody>
          <a:bodyPr/>
          <a:lstStyle/>
          <a:p>
            <a:r>
              <a:rPr lang="en-US" dirty="0"/>
              <a:t>Analyze technical debt to inform your modernization strategy</a:t>
            </a:r>
            <a:endParaRPr lang="en-CA" dirty="0"/>
          </a:p>
        </p:txBody>
      </p:sp>
      <p:sp>
        <p:nvSpPr>
          <p:cNvPr id="5" name="Text Placeholder 4">
            <a:extLst>
              <a:ext uri="{FF2B5EF4-FFF2-40B4-BE49-F238E27FC236}">
                <a16:creationId xmlns:a16="http://schemas.microsoft.com/office/drawing/2014/main" id="{A2E4C22F-BBA9-4958-8396-E60B83EFA1C4}"/>
              </a:ext>
            </a:extLst>
          </p:cNvPr>
          <p:cNvSpPr>
            <a:spLocks noGrp="1"/>
          </p:cNvSpPr>
          <p:nvPr>
            <p:ph type="body" sz="quarter" idx="33"/>
          </p:nvPr>
        </p:nvSpPr>
        <p:spPr>
          <a:xfrm>
            <a:off x="354106" y="2581567"/>
            <a:ext cx="5332319" cy="2641021"/>
          </a:xfrm>
        </p:spPr>
        <p:txBody>
          <a:bodyPr/>
          <a:lstStyle/>
          <a:p>
            <a:r>
              <a:rPr lang="en-US" dirty="0"/>
              <a:t>Major modernization initiatives, including digital transformation, can enable tremendous business value, but technical debt can stand in the way of truly transformative, structural changes. </a:t>
            </a:r>
          </a:p>
          <a:p>
            <a:r>
              <a:rPr lang="en-US" dirty="0"/>
              <a:t>Old technology may not enable the capabilities and functionality required to digitize business processes.</a:t>
            </a:r>
          </a:p>
          <a:p>
            <a:r>
              <a:rPr lang="en-US" dirty="0"/>
              <a:t>Use a modernization strategy to make the case for eliminating technical debt.</a:t>
            </a:r>
            <a:endParaRPr lang="en-CA" dirty="0"/>
          </a:p>
          <a:p>
            <a:r>
              <a:rPr lang="en-US" dirty="0"/>
              <a:t>The constraints introduced by technical debt on modernization are a type of business impact. Use this blueprint to estimate and communicate the impact of technical debt as an obstacle to modernization and inform your modernization strategy with that analysis.</a:t>
            </a:r>
          </a:p>
        </p:txBody>
      </p:sp>
      <p:pic>
        <p:nvPicPr>
          <p:cNvPr id="24" name="Picture 23">
            <a:extLst>
              <a:ext uri="{FF2B5EF4-FFF2-40B4-BE49-F238E27FC236}">
                <a16:creationId xmlns:a16="http://schemas.microsoft.com/office/drawing/2014/main" id="{6C1B8A71-D3DA-44B8-B137-AFC8ED2C277F}"/>
              </a:ext>
            </a:extLst>
          </p:cNvPr>
          <p:cNvPicPr>
            <a:picLocks noChangeAspect="1"/>
          </p:cNvPicPr>
          <p:nvPr/>
        </p:nvPicPr>
        <p:blipFill>
          <a:blip r:embed="rId2"/>
          <a:stretch>
            <a:fillRect/>
          </a:stretch>
        </p:blipFill>
        <p:spPr>
          <a:xfrm>
            <a:off x="5921259" y="2595385"/>
            <a:ext cx="5918223" cy="2634112"/>
          </a:xfrm>
          <a:prstGeom prst="rect">
            <a:avLst/>
          </a:prstGeom>
        </p:spPr>
      </p:pic>
      <p:graphicFrame>
        <p:nvGraphicFramePr>
          <p:cNvPr id="3" name="Table 14">
            <a:extLst>
              <a:ext uri="{FF2B5EF4-FFF2-40B4-BE49-F238E27FC236}">
                <a16:creationId xmlns:a16="http://schemas.microsoft.com/office/drawing/2014/main" id="{49404B97-B8C4-4BF2-BA8E-89C19E60F408}"/>
              </a:ext>
            </a:extLst>
          </p:cNvPr>
          <p:cNvGraphicFramePr>
            <a:graphicFrameLocks noGrp="1"/>
          </p:cNvGraphicFramePr>
          <p:nvPr>
            <p:extLst>
              <p:ext uri="{D42A27DB-BD31-4B8C-83A1-F6EECF244321}">
                <p14:modId xmlns:p14="http://schemas.microsoft.com/office/powerpoint/2010/main" val="3809885558"/>
              </p:ext>
            </p:extLst>
          </p:nvPr>
        </p:nvGraphicFramePr>
        <p:xfrm>
          <a:off x="354106" y="5524593"/>
          <a:ext cx="11485376" cy="640080"/>
        </p:xfrm>
        <a:graphic>
          <a:graphicData uri="http://schemas.openxmlformats.org/drawingml/2006/table">
            <a:tbl>
              <a:tblPr firstRow="1" bandRow="1">
                <a:tableStyleId>{5C22544A-7EE6-4342-B048-85BDC9FD1C3A}</a:tableStyleId>
              </a:tblPr>
              <a:tblGrid>
                <a:gridCol w="2871344">
                  <a:extLst>
                    <a:ext uri="{9D8B030D-6E8A-4147-A177-3AD203B41FA5}">
                      <a16:colId xmlns:a16="http://schemas.microsoft.com/office/drawing/2014/main" val="812030134"/>
                    </a:ext>
                  </a:extLst>
                </a:gridCol>
                <a:gridCol w="2871344">
                  <a:extLst>
                    <a:ext uri="{9D8B030D-6E8A-4147-A177-3AD203B41FA5}">
                      <a16:colId xmlns:a16="http://schemas.microsoft.com/office/drawing/2014/main" val="345420688"/>
                    </a:ext>
                  </a:extLst>
                </a:gridCol>
                <a:gridCol w="2871344">
                  <a:extLst>
                    <a:ext uri="{9D8B030D-6E8A-4147-A177-3AD203B41FA5}">
                      <a16:colId xmlns:a16="http://schemas.microsoft.com/office/drawing/2014/main" val="532079375"/>
                    </a:ext>
                  </a:extLst>
                </a:gridCol>
                <a:gridCol w="2871344">
                  <a:extLst>
                    <a:ext uri="{9D8B030D-6E8A-4147-A177-3AD203B41FA5}">
                      <a16:colId xmlns:a16="http://schemas.microsoft.com/office/drawing/2014/main" val="3008816587"/>
                    </a:ext>
                  </a:extLst>
                </a:gridCol>
              </a:tblGrid>
              <a:tr h="590747">
                <a:tc>
                  <a:txBody>
                    <a:bodyPr/>
                    <a:lstStyle/>
                    <a:p>
                      <a:r>
                        <a:rPr lang="en-US" dirty="0">
                          <a:latin typeface="Exo" panose="02000303000000000000" pitchFamily="2" charset="0"/>
                        </a:rPr>
                        <a:t>Key Info-Tech Modernization Blueprints:</a:t>
                      </a:r>
                      <a:endParaRPr lang="en-CA" dirty="0">
                        <a:latin typeface="Exo" panose="02000303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Exo" panose="02000303000000000000" pitchFamily="2" charset="0"/>
                          <a:hlinkClick r:id="rId3"/>
                        </a:rPr>
                        <a:t>Modernize Your Applications</a:t>
                      </a:r>
                      <a:endParaRPr lang="en-CA" b="1" i="1" dirty="0">
                        <a:latin typeface="Exo" panose="02000303000000000000" pitchFamily="2" charset="0"/>
                      </a:endParaRPr>
                    </a:p>
                  </a:txBody>
                  <a:tcPr>
                    <a:solidFill>
                      <a:srgbClr val="DAE3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Exo" panose="02000303000000000000" pitchFamily="2" charset="0"/>
                          <a:hlinkClick r:id="rId4"/>
                        </a:rPr>
                        <a:t>Build an Infrastructure Roadmap</a:t>
                      </a:r>
                      <a:endParaRPr lang="en-CA" b="1" i="1" dirty="0">
                        <a:latin typeface="Exo" panose="02000303000000000000" pitchFamily="2" charset="0"/>
                      </a:endParaRPr>
                    </a:p>
                  </a:txBody>
                  <a:tcPr>
                    <a:solidFill>
                      <a:srgbClr val="DAE3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Exo" panose="02000303000000000000" pitchFamily="2" charset="0"/>
                          <a:hlinkClick r:id="rId5"/>
                        </a:rPr>
                        <a:t>Modernize Data Architecture</a:t>
                      </a:r>
                      <a:endParaRPr lang="en-CA" b="1" i="1" dirty="0">
                        <a:latin typeface="Exo" panose="02000303000000000000" pitchFamily="2" charset="0"/>
                      </a:endParaRPr>
                    </a:p>
                  </a:txBody>
                  <a:tcPr>
                    <a:solidFill>
                      <a:srgbClr val="DAE3F3"/>
                    </a:solidFill>
                  </a:tcPr>
                </a:tc>
                <a:extLst>
                  <a:ext uri="{0D108BD9-81ED-4DB2-BD59-A6C34878D82A}">
                    <a16:rowId xmlns:a16="http://schemas.microsoft.com/office/drawing/2014/main" val="1595931444"/>
                  </a:ext>
                </a:extLst>
              </a:tr>
            </a:tbl>
          </a:graphicData>
        </a:graphic>
      </p:graphicFrame>
    </p:spTree>
    <p:extLst>
      <p:ext uri="{BB962C8B-B14F-4D97-AF65-F5344CB8AC3E}">
        <p14:creationId xmlns:p14="http://schemas.microsoft.com/office/powerpoint/2010/main" val="3959784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762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383AB38-FA35-4D14-B357-1289235E2CF2}"/>
              </a:ext>
            </a:extLst>
          </p:cNvPr>
          <p:cNvSpPr/>
          <p:nvPr>
            <p:custDataLst>
              <p:tags r:id="rId1"/>
            </p:custDataLst>
          </p:nvPr>
        </p:nvSpPr>
        <p:spPr>
          <a:xfrm>
            <a:off x="9162761" y="1"/>
            <a:ext cx="3030827" cy="6857999"/>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97A6139-8636-49C9-AC94-29F3DD54AD18}"/>
              </a:ext>
            </a:extLst>
          </p:cNvPr>
          <p:cNvSpPr txBox="1">
            <a:spLocks/>
          </p:cNvSpPr>
          <p:nvPr>
            <p:custDataLst>
              <p:tags r:id="rId2"/>
            </p:custDataLst>
          </p:nvPr>
        </p:nvSpPr>
        <p:spPr>
          <a:xfrm>
            <a:off x="9649144" y="6453854"/>
            <a:ext cx="2240414" cy="121252"/>
          </a:xfrm>
          <a:prstGeom prst="rect">
            <a:avLst/>
          </a:prstGeo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0" algn="r" defTabSz="914400">
              <a:spcBef>
                <a:spcPts val="161"/>
              </a:spcBef>
              <a:tabLst>
                <a:tab pos="1309472" algn="l"/>
              </a:tabLst>
              <a:defRPr/>
            </a:pPr>
            <a:r>
              <a:rPr lang="en-CA" sz="788" spc="-18" dirty="0">
                <a:solidFill>
                  <a:srgbClr val="FFFFFF"/>
                </a:solidFill>
                <a:latin typeface="Exo" pitchFamily="2" charset="77"/>
                <a:cs typeface="Arial"/>
              </a:rPr>
              <a:t>Info-</a:t>
            </a:r>
            <a:r>
              <a:rPr lang="en-CA" sz="788" spc="-103" dirty="0">
                <a:solidFill>
                  <a:srgbClr val="FFFFFF"/>
                </a:solidFill>
                <a:latin typeface="Exo" pitchFamily="2" charset="77"/>
                <a:cs typeface="Arial"/>
              </a:rPr>
              <a:t>T</a:t>
            </a:r>
            <a:r>
              <a:rPr lang="en-CA" sz="788" spc="-15" dirty="0">
                <a:solidFill>
                  <a:srgbClr val="FFFFFF"/>
                </a:solidFill>
                <a:latin typeface="Exo" pitchFamily="2" charset="77"/>
                <a:cs typeface="Arial"/>
              </a:rPr>
              <a:t>ec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Researc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Grou</a:t>
            </a:r>
            <a:r>
              <a:rPr lang="en-CA" sz="788" spc="6" dirty="0">
                <a:solidFill>
                  <a:srgbClr val="FFFFFF"/>
                </a:solidFill>
                <a:latin typeface="Exo" pitchFamily="2" charset="77"/>
                <a:cs typeface="Arial"/>
              </a:rPr>
              <a:t>p   |   </a:t>
            </a:r>
            <a:fld id="{81D60167-4931-47E6-BA6A-407CBD079E47}" type="slidenum">
              <a:rPr sz="788" spc="6" smtClean="0">
                <a:solidFill>
                  <a:srgbClr val="FFFFFF"/>
                </a:solidFill>
                <a:latin typeface="Exo" pitchFamily="2" charset="77"/>
                <a:cs typeface="Arial" panose="020B0604020202020204" pitchFamily="34" charset="0"/>
              </a:rPr>
              <a:pPr marL="7700" algn="r" defTabSz="914400">
                <a:spcBef>
                  <a:spcPts val="161"/>
                </a:spcBef>
                <a:tabLst>
                  <a:tab pos="1309472" algn="l"/>
                </a:tabLst>
                <a:defRPr/>
              </a:pPr>
              <a:t>14</a:t>
            </a:fld>
            <a:endParaRPr sz="788" spc="6" dirty="0">
              <a:solidFill>
                <a:srgbClr val="FFFFFF"/>
              </a:solidFill>
              <a:latin typeface="Exo" pitchFamily="2" charset="77"/>
              <a:cs typeface="Arial" panose="020B0604020202020204" pitchFamily="34" charset="0"/>
            </a:endParaRPr>
          </a:p>
        </p:txBody>
      </p:sp>
      <p:sp>
        <p:nvSpPr>
          <p:cNvPr id="3" name="Title 2">
            <a:extLst>
              <a:ext uri="{FF2B5EF4-FFF2-40B4-BE49-F238E27FC236}">
                <a16:creationId xmlns:a16="http://schemas.microsoft.com/office/drawing/2014/main" id="{4A3FF544-102B-48E8-9033-F9A7D5C60557}"/>
              </a:ext>
            </a:extLst>
          </p:cNvPr>
          <p:cNvSpPr txBox="1">
            <a:spLocks/>
          </p:cNvSpPr>
          <p:nvPr>
            <p:custDataLst>
              <p:tags r:id="rId3"/>
            </p:custDataLst>
          </p:nvPr>
        </p:nvSpPr>
        <p:spPr>
          <a:xfrm>
            <a:off x="354855" y="530399"/>
            <a:ext cx="6674475" cy="1130041"/>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US" dirty="0"/>
              <a:t>Guided Implementation</a:t>
            </a:r>
            <a:endParaRPr lang="en-CA" dirty="0"/>
          </a:p>
        </p:txBody>
      </p:sp>
      <p:sp>
        <p:nvSpPr>
          <p:cNvPr id="4" name="Text Placeholder 3">
            <a:extLst>
              <a:ext uri="{FF2B5EF4-FFF2-40B4-BE49-F238E27FC236}">
                <a16:creationId xmlns:a16="http://schemas.microsoft.com/office/drawing/2014/main" id="{F73541B2-A2ED-44E7-838B-967AFBDA9C3D}"/>
              </a:ext>
            </a:extLst>
          </p:cNvPr>
          <p:cNvSpPr txBox="1">
            <a:spLocks/>
          </p:cNvSpPr>
          <p:nvPr>
            <p:custDataLst>
              <p:tags r:id="rId4"/>
            </p:custDataLst>
          </p:nvPr>
        </p:nvSpPr>
        <p:spPr>
          <a:xfrm>
            <a:off x="354854" y="1230096"/>
            <a:ext cx="7461054" cy="669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Montserrat Medium" pitchFamily="2" charset="77"/>
              </a:rPr>
              <a:t>What does a typical GI </a:t>
            </a:r>
            <a:r>
              <a:rPr lang="en-US" sz="2000" dirty="0">
                <a:solidFill>
                  <a:srgbClr val="4A4A4A"/>
                </a:solidFill>
                <a:latin typeface="Montserrat Medium" pitchFamily="2" charset="77"/>
              </a:rPr>
              <a:t>on</a:t>
            </a:r>
            <a:r>
              <a:rPr lang="en-US" sz="2000" dirty="0">
                <a:latin typeface="Montserrat Medium" pitchFamily="2" charset="77"/>
              </a:rPr>
              <a:t> this topic look like?</a:t>
            </a:r>
            <a:endParaRPr lang="en-CA" sz="2000" dirty="0">
              <a:latin typeface="Montserrat Medium" pitchFamily="2" charset="77"/>
            </a:endParaRPr>
          </a:p>
        </p:txBody>
      </p:sp>
      <p:graphicFrame>
        <p:nvGraphicFramePr>
          <p:cNvPr id="7" name="Diagram 6">
            <a:extLst>
              <a:ext uri="{FF2B5EF4-FFF2-40B4-BE49-F238E27FC236}">
                <a16:creationId xmlns:a16="http://schemas.microsoft.com/office/drawing/2014/main" id="{B8CCC49A-D6A3-43EE-9C49-CA6B950D6A07}"/>
              </a:ext>
            </a:extLst>
          </p:cNvPr>
          <p:cNvGraphicFramePr/>
          <p:nvPr>
            <p:custDataLst>
              <p:tags r:id="rId5"/>
            </p:custDataLst>
            <p:extLst>
              <p:ext uri="{D42A27DB-BD31-4B8C-83A1-F6EECF244321}">
                <p14:modId xmlns:p14="http://schemas.microsoft.com/office/powerpoint/2010/main" val="1779792405"/>
              </p:ext>
            </p:extLst>
          </p:nvPr>
        </p:nvGraphicFramePr>
        <p:xfrm>
          <a:off x="309838" y="2092161"/>
          <a:ext cx="8646551" cy="1016192"/>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8" name="Rectangle 7">
            <a:extLst>
              <a:ext uri="{FF2B5EF4-FFF2-40B4-BE49-F238E27FC236}">
                <a16:creationId xmlns:a16="http://schemas.microsoft.com/office/drawing/2014/main" id="{876C24BD-7B6E-4AFE-84D3-78440DEC4C54}"/>
              </a:ext>
            </a:extLst>
          </p:cNvPr>
          <p:cNvSpPr/>
          <p:nvPr>
            <p:custDataLst>
              <p:tags r:id="rId6"/>
            </p:custDataLst>
          </p:nvPr>
        </p:nvSpPr>
        <p:spPr>
          <a:xfrm>
            <a:off x="756905" y="3300440"/>
            <a:ext cx="1903057"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#1:</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Scope requirements, objectives, and your specific challenges. </a:t>
            </a:r>
          </a:p>
        </p:txBody>
      </p:sp>
      <p:pic>
        <p:nvPicPr>
          <p:cNvPr id="9" name="Picture 8">
            <a:extLst>
              <a:ext uri="{FF2B5EF4-FFF2-40B4-BE49-F238E27FC236}">
                <a16:creationId xmlns:a16="http://schemas.microsoft.com/office/drawing/2014/main" id="{C0706F1E-A435-4E93-8FC5-B8319B197A71}"/>
              </a:ext>
            </a:extLst>
          </p:cNvPr>
          <p:cNvPicPr>
            <a:picLocks noChangeAspect="1"/>
          </p:cNvPicPr>
          <p:nvPr>
            <p:custDataLst>
              <p:tags r:id="rId7"/>
            </p:custDataLst>
          </p:nvPr>
        </p:nvPicPr>
        <p:blipFill>
          <a:blip r:embed="rId31" cstate="screen">
            <a:extLst>
              <a:ext uri="{28A0092B-C50C-407E-A947-70E740481C1C}">
                <a14:useLocalDpi xmlns:a14="http://schemas.microsoft.com/office/drawing/2010/main"/>
              </a:ext>
            </a:extLst>
          </a:blip>
          <a:stretch>
            <a:fillRect/>
          </a:stretch>
        </p:blipFill>
        <p:spPr>
          <a:xfrm>
            <a:off x="292311" y="3244557"/>
            <a:ext cx="520953" cy="520953"/>
          </a:xfrm>
          <a:prstGeom prst="rect">
            <a:avLst/>
          </a:prstGeom>
        </p:spPr>
      </p:pic>
      <p:sp>
        <p:nvSpPr>
          <p:cNvPr id="11" name="Rectangle 10">
            <a:extLst>
              <a:ext uri="{FF2B5EF4-FFF2-40B4-BE49-F238E27FC236}">
                <a16:creationId xmlns:a16="http://schemas.microsoft.com/office/drawing/2014/main" id="{821F6F67-AB2F-4087-9A7A-78D6B956A59F}"/>
              </a:ext>
            </a:extLst>
          </p:cNvPr>
          <p:cNvSpPr/>
          <p:nvPr>
            <p:custDataLst>
              <p:tags r:id="rId8"/>
            </p:custDataLst>
          </p:nvPr>
        </p:nvSpPr>
        <p:spPr>
          <a:xfrm>
            <a:off x="782218" y="4613225"/>
            <a:ext cx="1877743"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#2:</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Review and document sources of technical debt in your environment.</a:t>
            </a:r>
            <a:endPar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2" name="Straight Connector 11">
            <a:extLst>
              <a:ext uri="{FF2B5EF4-FFF2-40B4-BE49-F238E27FC236}">
                <a16:creationId xmlns:a16="http://schemas.microsoft.com/office/drawing/2014/main" id="{8BC4D908-63E3-4DF4-BF38-40DDD2D98765}"/>
              </a:ext>
            </a:extLst>
          </p:cNvPr>
          <p:cNvCxnSpPr>
            <a:stCxn id="9" idx="2"/>
            <a:endCxn id="13" idx="0"/>
          </p:cNvCxnSpPr>
          <p:nvPr>
            <p:custDataLst>
              <p:tags r:id="rId9"/>
            </p:custDataLst>
          </p:nvPr>
        </p:nvCxnSpPr>
        <p:spPr>
          <a:xfrm>
            <a:off x="552788" y="3765510"/>
            <a:ext cx="0"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D994C6C-B107-4965-8D1C-052FDFE2543D}"/>
              </a:ext>
            </a:extLst>
          </p:cNvPr>
          <p:cNvPicPr>
            <a:picLocks noChangeAspect="1"/>
          </p:cNvPicPr>
          <p:nvPr>
            <p:custDataLst>
              <p:tags r:id="rId10"/>
            </p:custDataLst>
          </p:nvPr>
        </p:nvPicPr>
        <p:blipFill>
          <a:blip r:embed="rId31" cstate="screen">
            <a:extLst>
              <a:ext uri="{28A0092B-C50C-407E-A947-70E740481C1C}">
                <a14:useLocalDpi xmlns:a14="http://schemas.microsoft.com/office/drawing/2010/main"/>
              </a:ext>
            </a:extLst>
          </a:blip>
          <a:stretch>
            <a:fillRect/>
          </a:stretch>
        </p:blipFill>
        <p:spPr>
          <a:xfrm>
            <a:off x="292311" y="4601784"/>
            <a:ext cx="520953" cy="520953"/>
          </a:xfrm>
          <a:prstGeom prst="rect">
            <a:avLst/>
          </a:prstGeom>
        </p:spPr>
      </p:pic>
      <p:pic>
        <p:nvPicPr>
          <p:cNvPr id="14" name="Picture 13">
            <a:extLst>
              <a:ext uri="{FF2B5EF4-FFF2-40B4-BE49-F238E27FC236}">
                <a16:creationId xmlns:a16="http://schemas.microsoft.com/office/drawing/2014/main" id="{F3EADD81-E9B1-4D37-B4F5-B9C527649DDC}"/>
              </a:ext>
            </a:extLst>
          </p:cNvPr>
          <p:cNvPicPr>
            <a:picLocks noChangeAspect="1"/>
          </p:cNvPicPr>
          <p:nvPr>
            <p:custDataLst>
              <p:tags r:id="rId11"/>
            </p:custDataLst>
          </p:nvPr>
        </p:nvPicPr>
        <p:blipFill>
          <a:blip r:embed="rId31" cstate="screen">
            <a:extLst>
              <a:ext uri="{28A0092B-C50C-407E-A947-70E740481C1C}">
                <a14:useLocalDpi xmlns:a14="http://schemas.microsoft.com/office/drawing/2010/main"/>
              </a:ext>
            </a:extLst>
          </a:blip>
          <a:stretch>
            <a:fillRect/>
          </a:stretch>
        </p:blipFill>
        <p:spPr>
          <a:xfrm>
            <a:off x="3021087" y="3283103"/>
            <a:ext cx="520953" cy="520953"/>
          </a:xfrm>
          <a:prstGeom prst="rect">
            <a:avLst/>
          </a:prstGeom>
        </p:spPr>
      </p:pic>
      <p:sp>
        <p:nvSpPr>
          <p:cNvPr id="15" name="Rectangle 14">
            <a:extLst>
              <a:ext uri="{FF2B5EF4-FFF2-40B4-BE49-F238E27FC236}">
                <a16:creationId xmlns:a16="http://schemas.microsoft.com/office/drawing/2014/main" id="{F995F532-DAD3-413C-BF05-3C3734A69655}"/>
              </a:ext>
            </a:extLst>
          </p:cNvPr>
          <p:cNvSpPr/>
          <p:nvPr>
            <p:custDataLst>
              <p:tags r:id="rId12"/>
            </p:custDataLst>
          </p:nvPr>
        </p:nvSpPr>
        <p:spPr>
          <a:xfrm>
            <a:off x="3510995" y="3330059"/>
            <a:ext cx="2102261"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#3:</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a:t>
            </a:r>
            <a:r>
              <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Create and document business impact scoring scales that are relevant to your organization.</a:t>
            </a:r>
            <a:endPar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
        <p:nvSpPr>
          <p:cNvPr id="16" name="Rectangle 15">
            <a:extLst>
              <a:ext uri="{FF2B5EF4-FFF2-40B4-BE49-F238E27FC236}">
                <a16:creationId xmlns:a16="http://schemas.microsoft.com/office/drawing/2014/main" id="{6D800CA0-031A-458F-90E4-1C272CCDB6E4}"/>
              </a:ext>
            </a:extLst>
          </p:cNvPr>
          <p:cNvSpPr/>
          <p:nvPr>
            <p:custDataLst>
              <p:tags r:id="rId13"/>
            </p:custDataLst>
          </p:nvPr>
        </p:nvSpPr>
        <p:spPr>
          <a:xfrm>
            <a:off x="3518651" y="5930068"/>
            <a:ext cx="2401832" cy="738664"/>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#5: </a:t>
            </a:r>
            <a:r>
              <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Review the results of the scoring exercise.</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7" name="Straight Connector 16">
            <a:extLst>
              <a:ext uri="{FF2B5EF4-FFF2-40B4-BE49-F238E27FC236}">
                <a16:creationId xmlns:a16="http://schemas.microsoft.com/office/drawing/2014/main" id="{43795F84-DBA5-4611-AFF5-08BD5AB31DA7}"/>
              </a:ext>
            </a:extLst>
          </p:cNvPr>
          <p:cNvCxnSpPr>
            <a:stCxn id="14" idx="2"/>
            <a:endCxn id="18" idx="0"/>
          </p:cNvCxnSpPr>
          <p:nvPr>
            <p:custDataLst>
              <p:tags r:id="rId14"/>
            </p:custDataLst>
          </p:nvPr>
        </p:nvCxnSpPr>
        <p:spPr>
          <a:xfrm>
            <a:off x="3281564" y="3804056"/>
            <a:ext cx="0"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E229D89-0003-4F5C-8E9E-C7C880A7FA8F}"/>
              </a:ext>
            </a:extLst>
          </p:cNvPr>
          <p:cNvPicPr>
            <a:picLocks noChangeAspect="1"/>
          </p:cNvPicPr>
          <p:nvPr>
            <p:custDataLst>
              <p:tags r:id="rId15"/>
            </p:custDataLst>
          </p:nvPr>
        </p:nvPicPr>
        <p:blipFill>
          <a:blip r:embed="rId31" cstate="screen">
            <a:extLst>
              <a:ext uri="{28A0092B-C50C-407E-A947-70E740481C1C}">
                <a14:useLocalDpi xmlns:a14="http://schemas.microsoft.com/office/drawing/2010/main"/>
              </a:ext>
            </a:extLst>
          </a:blip>
          <a:stretch>
            <a:fillRect/>
          </a:stretch>
        </p:blipFill>
        <p:spPr>
          <a:xfrm>
            <a:off x="3021087" y="4640330"/>
            <a:ext cx="520953" cy="520953"/>
          </a:xfrm>
          <a:prstGeom prst="rect">
            <a:avLst/>
          </a:prstGeom>
        </p:spPr>
      </p:pic>
      <p:pic>
        <p:nvPicPr>
          <p:cNvPr id="24" name="Picture 23">
            <a:extLst>
              <a:ext uri="{FF2B5EF4-FFF2-40B4-BE49-F238E27FC236}">
                <a16:creationId xmlns:a16="http://schemas.microsoft.com/office/drawing/2014/main" id="{368B60EB-C827-4EC6-A97F-5F8A688424CC}"/>
              </a:ext>
            </a:extLst>
          </p:cNvPr>
          <p:cNvPicPr>
            <a:picLocks noChangeAspect="1"/>
          </p:cNvPicPr>
          <p:nvPr>
            <p:custDataLst>
              <p:tags r:id="rId16"/>
            </p:custDataLst>
          </p:nvPr>
        </p:nvPicPr>
        <p:blipFill>
          <a:blip r:embed="rId31" cstate="screen">
            <a:extLst>
              <a:ext uri="{28A0092B-C50C-407E-A947-70E740481C1C}">
                <a14:useLocalDpi xmlns:a14="http://schemas.microsoft.com/office/drawing/2010/main"/>
              </a:ext>
            </a:extLst>
          </a:blip>
          <a:stretch>
            <a:fillRect/>
          </a:stretch>
        </p:blipFill>
        <p:spPr>
          <a:xfrm>
            <a:off x="5911019" y="3331594"/>
            <a:ext cx="520953" cy="520953"/>
          </a:xfrm>
          <a:prstGeom prst="rect">
            <a:avLst/>
          </a:prstGeom>
        </p:spPr>
      </p:pic>
      <p:sp>
        <p:nvSpPr>
          <p:cNvPr id="25" name="Rectangle 24">
            <a:extLst>
              <a:ext uri="{FF2B5EF4-FFF2-40B4-BE49-F238E27FC236}">
                <a16:creationId xmlns:a16="http://schemas.microsoft.com/office/drawing/2014/main" id="{41B92865-F37C-4DD3-84FE-E43198CB0221}"/>
              </a:ext>
            </a:extLst>
          </p:cNvPr>
          <p:cNvSpPr/>
          <p:nvPr>
            <p:custDataLst>
              <p:tags r:id="rId17"/>
            </p:custDataLst>
          </p:nvPr>
        </p:nvSpPr>
        <p:spPr>
          <a:xfrm>
            <a:off x="6400927" y="3378549"/>
            <a:ext cx="2013400"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#6:</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Identify and prioritize </a:t>
            </a:r>
            <a:r>
              <a:rPr lang="en-US" sz="1400" dirty="0">
                <a:solidFill>
                  <a:srgbClr val="000000"/>
                </a:solidFill>
                <a:latin typeface="Roboto Condensed Light" panose="02000000000000000000" pitchFamily="2" charset="0"/>
                <a:ea typeface="Roboto Condensed Light" panose="02000000000000000000" pitchFamily="2" charset="0"/>
              </a:rPr>
              <a:t>actions to address technical debt</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and review the executive summary template. </a:t>
            </a:r>
          </a:p>
        </p:txBody>
      </p:sp>
      <p:sp>
        <p:nvSpPr>
          <p:cNvPr id="26" name="Rectangle 25">
            <a:extLst>
              <a:ext uri="{FF2B5EF4-FFF2-40B4-BE49-F238E27FC236}">
                <a16:creationId xmlns:a16="http://schemas.microsoft.com/office/drawing/2014/main" id="{00B56B9E-6653-467B-918F-AD7214396EEF}"/>
              </a:ext>
            </a:extLst>
          </p:cNvPr>
          <p:cNvSpPr/>
          <p:nvPr>
            <p:custDataLst>
              <p:tags r:id="rId18"/>
            </p:custDataLst>
          </p:nvPr>
        </p:nvSpPr>
        <p:spPr>
          <a:xfrm>
            <a:off x="6400927" y="4700262"/>
            <a:ext cx="2013400" cy="1384995"/>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#7:</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Review the draft executive summary. Identify process improvements to slow down the technical debt “production line.”</a:t>
            </a:r>
          </a:p>
        </p:txBody>
      </p:sp>
      <p:cxnSp>
        <p:nvCxnSpPr>
          <p:cNvPr id="27" name="Straight Connector 26">
            <a:extLst>
              <a:ext uri="{FF2B5EF4-FFF2-40B4-BE49-F238E27FC236}">
                <a16:creationId xmlns:a16="http://schemas.microsoft.com/office/drawing/2014/main" id="{50595DC1-8D51-4EF1-AC47-0A4885AF2AF2}"/>
              </a:ext>
            </a:extLst>
          </p:cNvPr>
          <p:cNvCxnSpPr>
            <a:stCxn id="24" idx="2"/>
            <a:endCxn id="28" idx="0"/>
          </p:cNvCxnSpPr>
          <p:nvPr>
            <p:custDataLst>
              <p:tags r:id="rId19"/>
            </p:custDataLst>
          </p:nvPr>
        </p:nvCxnSpPr>
        <p:spPr>
          <a:xfrm>
            <a:off x="6171496" y="3852547"/>
            <a:ext cx="0"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9FE0DC71-AD8A-4A10-A4AD-A1A5FC4F2C88}"/>
              </a:ext>
            </a:extLst>
          </p:cNvPr>
          <p:cNvPicPr>
            <a:picLocks noChangeAspect="1"/>
          </p:cNvPicPr>
          <p:nvPr>
            <p:custDataLst>
              <p:tags r:id="rId20"/>
            </p:custDataLst>
          </p:nvPr>
        </p:nvPicPr>
        <p:blipFill>
          <a:blip r:embed="rId31" cstate="screen">
            <a:extLst>
              <a:ext uri="{28A0092B-C50C-407E-A947-70E740481C1C}">
                <a14:useLocalDpi xmlns:a14="http://schemas.microsoft.com/office/drawing/2010/main"/>
              </a:ext>
            </a:extLst>
          </a:blip>
          <a:stretch>
            <a:fillRect/>
          </a:stretch>
        </p:blipFill>
        <p:spPr>
          <a:xfrm>
            <a:off x="5911019" y="4688821"/>
            <a:ext cx="520953" cy="520953"/>
          </a:xfrm>
          <a:prstGeom prst="rect">
            <a:avLst/>
          </a:prstGeom>
        </p:spPr>
      </p:pic>
      <p:sp>
        <p:nvSpPr>
          <p:cNvPr id="31" name="TextBox 30">
            <a:extLst>
              <a:ext uri="{FF2B5EF4-FFF2-40B4-BE49-F238E27FC236}">
                <a16:creationId xmlns:a16="http://schemas.microsoft.com/office/drawing/2014/main" id="{3C951CA7-C56F-4944-A437-B07E96483324}"/>
              </a:ext>
            </a:extLst>
          </p:cNvPr>
          <p:cNvSpPr txBox="1"/>
          <p:nvPr>
            <p:custDataLst>
              <p:tags r:id="rId21"/>
            </p:custDataLst>
          </p:nvPr>
        </p:nvSpPr>
        <p:spPr>
          <a:xfrm>
            <a:off x="9423238" y="943806"/>
            <a:ext cx="2693370" cy="4649294"/>
          </a:xfrm>
          <a:prstGeom prst="rect">
            <a:avLst/>
          </a:prstGeom>
        </p:spPr>
        <p:txBody>
          <a:bodyPr vert="horz" wrap="square" lIns="0" tIns="6930" rIns="0" bIns="0" rtlCol="0">
            <a:spAutoFit/>
          </a:bodyPr>
          <a:lstStyle/>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u="none" strike="noStrike" kern="1200" cap="none" spc="-30" normalizeH="0" baseline="0" noProof="0" dirty="0">
                <a:ln>
                  <a:noFill/>
                </a:ln>
                <a:solidFill>
                  <a:srgbClr val="FFFFFF"/>
                </a:solidFill>
                <a:effectLst/>
                <a:uLnTx/>
                <a:uFillTx/>
                <a:latin typeface="Montserrat Medium" pitchFamily="2" charset="77"/>
                <a:cs typeface="Arial Narrow"/>
              </a:rPr>
              <a:t>A Guided Implementation (GI) is a series </a:t>
            </a:r>
          </a:p>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u="none" strike="noStrike" kern="1200" cap="none" spc="-30" normalizeH="0" baseline="0" noProof="0" dirty="0">
                <a:ln>
                  <a:noFill/>
                </a:ln>
                <a:solidFill>
                  <a:srgbClr val="FFFFFF"/>
                </a:solidFill>
                <a:effectLst/>
                <a:uLnTx/>
                <a:uFillTx/>
                <a:latin typeface="Montserrat Medium" pitchFamily="2" charset="77"/>
                <a:cs typeface="Arial Narrow"/>
              </a:rPr>
              <a:t>of calls with an Info-Tech analyst to help implement our best practices in your organization.</a:t>
            </a:r>
          </a:p>
          <a:p>
            <a:pPr marL="7700" marR="242951" lvl="0" indent="0" algn="l" defTabSz="554437" rtl="0" eaLnBrk="1" fontAlgn="auto" latinLnBrk="0" hangingPunct="1">
              <a:lnSpc>
                <a:spcPct val="100000"/>
              </a:lnSpc>
              <a:spcBef>
                <a:spcPts val="55"/>
              </a:spcBef>
              <a:spcAft>
                <a:spcPts val="0"/>
              </a:spcAft>
              <a:buClrTx/>
              <a:buSzTx/>
              <a:buFontTx/>
              <a:buNone/>
              <a:tabLst/>
              <a:defRPr/>
            </a:pPr>
            <a:endParaRPr kumimoji="0" lang="en-US" sz="2000" u="none" strike="noStrike" kern="1200" cap="none" spc="-30" normalizeH="0" baseline="0" noProof="0" dirty="0">
              <a:ln>
                <a:noFill/>
              </a:ln>
              <a:solidFill>
                <a:srgbClr val="FFFFFF"/>
              </a:solidFill>
              <a:effectLst/>
              <a:uLnTx/>
              <a:uFillTx/>
              <a:latin typeface="Montserrat Medium" pitchFamily="2" charset="77"/>
              <a:cs typeface="Arial Narrow"/>
            </a:endParaRPr>
          </a:p>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u="none" strike="noStrike" kern="1200" cap="none" spc="-30" normalizeH="0" baseline="0" noProof="0" dirty="0">
                <a:ln>
                  <a:noFill/>
                </a:ln>
                <a:solidFill>
                  <a:srgbClr val="FFFFFF"/>
                </a:solidFill>
                <a:effectLst/>
                <a:uLnTx/>
                <a:uFillTx/>
                <a:latin typeface="Montserrat Medium" pitchFamily="2" charset="77"/>
                <a:cs typeface="Arial Narrow"/>
              </a:rPr>
              <a:t>A typical GI is between 6 to 10 calls over the course of 3 to 6 months.</a:t>
            </a:r>
          </a:p>
        </p:txBody>
      </p:sp>
      <p:cxnSp>
        <p:nvCxnSpPr>
          <p:cNvPr id="33" name="Straight Connector 32">
            <a:extLst>
              <a:ext uri="{FF2B5EF4-FFF2-40B4-BE49-F238E27FC236}">
                <a16:creationId xmlns:a16="http://schemas.microsoft.com/office/drawing/2014/main" id="{0F2B176D-13D0-4940-B26C-4D80763151B8}"/>
              </a:ext>
            </a:extLst>
          </p:cNvPr>
          <p:cNvCxnSpPr>
            <a:cxnSpLocks/>
            <a:stCxn id="18" idx="2"/>
            <a:endCxn id="34" idx="0"/>
          </p:cNvCxnSpPr>
          <p:nvPr>
            <p:custDataLst>
              <p:tags r:id="rId22"/>
            </p:custDataLst>
          </p:nvPr>
        </p:nvCxnSpPr>
        <p:spPr>
          <a:xfrm>
            <a:off x="3281564" y="5161283"/>
            <a:ext cx="0" cy="771618"/>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7EB012B9-A2C0-47EE-970C-A093C9A8FC03}"/>
              </a:ext>
            </a:extLst>
          </p:cNvPr>
          <p:cNvPicPr>
            <a:picLocks noChangeAspect="1"/>
          </p:cNvPicPr>
          <p:nvPr>
            <p:custDataLst>
              <p:tags r:id="rId23"/>
            </p:custDataLst>
          </p:nvPr>
        </p:nvPicPr>
        <p:blipFill>
          <a:blip r:embed="rId31" cstate="screen">
            <a:extLst>
              <a:ext uri="{28A0092B-C50C-407E-A947-70E740481C1C}">
                <a14:useLocalDpi xmlns:a14="http://schemas.microsoft.com/office/drawing/2010/main"/>
              </a:ext>
            </a:extLst>
          </a:blip>
          <a:stretch>
            <a:fillRect/>
          </a:stretch>
        </p:blipFill>
        <p:spPr>
          <a:xfrm>
            <a:off x="3021087" y="5932901"/>
            <a:ext cx="520953" cy="520953"/>
          </a:xfrm>
          <a:prstGeom prst="rect">
            <a:avLst/>
          </a:prstGeom>
        </p:spPr>
      </p:pic>
      <p:sp>
        <p:nvSpPr>
          <p:cNvPr id="6" name="Rectangle 5">
            <a:extLst>
              <a:ext uri="{FF2B5EF4-FFF2-40B4-BE49-F238E27FC236}">
                <a16:creationId xmlns:a16="http://schemas.microsoft.com/office/drawing/2014/main" id="{8C7BD94F-D48E-4C53-84CC-62DF6222B82E}"/>
              </a:ext>
            </a:extLst>
          </p:cNvPr>
          <p:cNvSpPr/>
          <p:nvPr>
            <p:custDataLst>
              <p:tags r:id="rId24"/>
            </p:custDataLst>
          </p:nvPr>
        </p:nvSpPr>
        <p:spPr>
          <a:xfrm>
            <a:off x="3518358" y="4684077"/>
            <a:ext cx="2094349"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#4: </a:t>
            </a:r>
            <a:r>
              <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Identify reasonable scenarios for impact scoring and begin the scoring exercise.</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Tree>
    <p:extLst>
      <p:ext uri="{BB962C8B-B14F-4D97-AF65-F5344CB8AC3E}">
        <p14:creationId xmlns:p14="http://schemas.microsoft.com/office/powerpoint/2010/main" val="22991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EA4694C-54A6-46F0-8E70-B717AA3158DE}"/>
              </a:ext>
            </a:extLst>
          </p:cNvPr>
          <p:cNvSpPr txBox="1">
            <a:spLocks/>
          </p:cNvSpPr>
          <p:nvPr/>
        </p:nvSpPr>
        <p:spPr>
          <a:xfrm>
            <a:off x="354106" y="528985"/>
            <a:ext cx="6321902" cy="542716"/>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CA" dirty="0">
                <a:solidFill>
                  <a:srgbClr val="4A4A4A"/>
                </a:solidFill>
              </a:rPr>
              <a:t>Workshop Overview</a:t>
            </a:r>
          </a:p>
        </p:txBody>
      </p:sp>
      <p:graphicFrame>
        <p:nvGraphicFramePr>
          <p:cNvPr id="5" name="Table 2">
            <a:extLst>
              <a:ext uri="{FF2B5EF4-FFF2-40B4-BE49-F238E27FC236}">
                <a16:creationId xmlns:a16="http://schemas.microsoft.com/office/drawing/2014/main" id="{A2C116FC-287E-48F3-B2A5-369EDCD091AC}"/>
              </a:ext>
            </a:extLst>
          </p:cNvPr>
          <p:cNvGraphicFramePr>
            <a:graphicFrameLocks noGrp="1"/>
          </p:cNvGraphicFramePr>
          <p:nvPr>
            <p:extLst>
              <p:ext uri="{D42A27DB-BD31-4B8C-83A1-F6EECF244321}">
                <p14:modId xmlns:p14="http://schemas.microsoft.com/office/powerpoint/2010/main" val="1331932827"/>
              </p:ext>
            </p:extLst>
          </p:nvPr>
        </p:nvGraphicFramePr>
        <p:xfrm>
          <a:off x="354106" y="1215542"/>
          <a:ext cx="11539445" cy="5116609"/>
        </p:xfrm>
        <a:graphic>
          <a:graphicData uri="http://schemas.openxmlformats.org/drawingml/2006/table">
            <a:tbl>
              <a:tblPr firstRow="1" bandRow="1">
                <a:tableStyleId>{5C22544A-7EE6-4342-B048-85BDC9FD1C3A}</a:tableStyleId>
              </a:tblPr>
              <a:tblGrid>
                <a:gridCol w="434955">
                  <a:extLst>
                    <a:ext uri="{9D8B030D-6E8A-4147-A177-3AD203B41FA5}">
                      <a16:colId xmlns:a16="http://schemas.microsoft.com/office/drawing/2014/main" val="20000"/>
                    </a:ext>
                  </a:extLst>
                </a:gridCol>
                <a:gridCol w="2220898">
                  <a:extLst>
                    <a:ext uri="{9D8B030D-6E8A-4147-A177-3AD203B41FA5}">
                      <a16:colId xmlns:a16="http://schemas.microsoft.com/office/drawing/2014/main" val="20001"/>
                    </a:ext>
                  </a:extLst>
                </a:gridCol>
                <a:gridCol w="2220898">
                  <a:extLst>
                    <a:ext uri="{9D8B030D-6E8A-4147-A177-3AD203B41FA5}">
                      <a16:colId xmlns:a16="http://schemas.microsoft.com/office/drawing/2014/main" val="20002"/>
                    </a:ext>
                  </a:extLst>
                </a:gridCol>
                <a:gridCol w="2220898">
                  <a:extLst>
                    <a:ext uri="{9D8B030D-6E8A-4147-A177-3AD203B41FA5}">
                      <a16:colId xmlns:a16="http://schemas.microsoft.com/office/drawing/2014/main" val="20003"/>
                    </a:ext>
                  </a:extLst>
                </a:gridCol>
                <a:gridCol w="2220898">
                  <a:extLst>
                    <a:ext uri="{9D8B030D-6E8A-4147-A177-3AD203B41FA5}">
                      <a16:colId xmlns:a16="http://schemas.microsoft.com/office/drawing/2014/main" val="20004"/>
                    </a:ext>
                  </a:extLst>
                </a:gridCol>
                <a:gridCol w="2220898">
                  <a:extLst>
                    <a:ext uri="{9D8B030D-6E8A-4147-A177-3AD203B41FA5}">
                      <a16:colId xmlns:a16="http://schemas.microsoft.com/office/drawing/2014/main" val="20005"/>
                    </a:ext>
                  </a:extLst>
                </a:gridCol>
              </a:tblGrid>
              <a:tr h="448184">
                <a:tc>
                  <a:txBody>
                    <a:bodyPr/>
                    <a:lstStyle/>
                    <a:p>
                      <a:pPr algn="ctr"/>
                      <a:endParaRPr lang="en-CA" sz="1200" b="1" dirty="0">
                        <a:solidFill>
                          <a:schemeClr val="bg1"/>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i="0" dirty="0">
                          <a:solidFill>
                            <a:schemeClr val="bg1"/>
                          </a:solidFill>
                          <a:latin typeface="Montserrat SemiBold"/>
                          <a:ea typeface="Roboto"/>
                        </a:rPr>
                        <a:t>Day 1</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CAED4"/>
                    </a:solidFill>
                  </a:tcPr>
                </a:tc>
                <a:tc>
                  <a:txBody>
                    <a:bodyPr/>
                    <a:lstStyle/>
                    <a:p>
                      <a:pPr algn="ctr"/>
                      <a:r>
                        <a:rPr lang="en-CA" sz="2000" b="1" i="0" dirty="0">
                          <a:solidFill>
                            <a:schemeClr val="bg1"/>
                          </a:solidFill>
                          <a:latin typeface="Montserrat SemiBold"/>
                          <a:ea typeface="Roboto"/>
                        </a:rPr>
                        <a:t>Day 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191C5"/>
                    </a:solidFill>
                  </a:tcPr>
                </a:tc>
                <a:tc>
                  <a:txBody>
                    <a:bodyPr/>
                    <a:lstStyle/>
                    <a:p>
                      <a:pPr algn="ctr"/>
                      <a:r>
                        <a:rPr lang="en-CA" sz="2000" b="1" i="0" dirty="0">
                          <a:solidFill>
                            <a:schemeClr val="bg1"/>
                          </a:solidFill>
                          <a:latin typeface="Montserrat SemiBold"/>
                          <a:ea typeface="Roboto"/>
                        </a:rPr>
                        <a:t>Day 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ctr"/>
                      <a:r>
                        <a:rPr lang="en-CA" sz="2000" b="1" i="0" dirty="0">
                          <a:solidFill>
                            <a:schemeClr val="bg1"/>
                          </a:solidFill>
                          <a:latin typeface="Montserrat SemiBold"/>
                          <a:ea typeface="Roboto"/>
                        </a:rPr>
                        <a:t>Day 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E5E92"/>
                    </a:solidFill>
                  </a:tcPr>
                </a:tc>
                <a:tc>
                  <a:txBody>
                    <a:bodyPr/>
                    <a:lstStyle/>
                    <a:p>
                      <a:pPr algn="ctr"/>
                      <a:r>
                        <a:rPr lang="en-CA" sz="2000" b="1" i="0" baseline="0" dirty="0">
                          <a:solidFill>
                            <a:schemeClr val="bg1"/>
                          </a:solidFill>
                          <a:latin typeface="Montserrat SemiBold"/>
                          <a:ea typeface="Roboto"/>
                        </a:rPr>
                        <a:t>Day 5</a:t>
                      </a:r>
                      <a:endParaRPr lang="en-CA" sz="2000" b="1" i="0" dirty="0">
                        <a:solidFill>
                          <a:schemeClr val="bg1"/>
                        </a:solidFill>
                        <a:latin typeface="Montserrat SemiBold"/>
                        <a:ea typeface="Roboto"/>
                      </a:endParaRPr>
                    </a:p>
                  </a:txBody>
                  <a:tcPr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6476E"/>
                    </a:solidFill>
                  </a:tcPr>
                </a:tc>
                <a:extLst>
                  <a:ext uri="{0D108BD9-81ED-4DB2-BD59-A6C34878D82A}">
                    <a16:rowId xmlns:a16="http://schemas.microsoft.com/office/drawing/2014/main" val="10000"/>
                  </a:ext>
                </a:extLst>
              </a:tr>
              <a:tr h="502910">
                <a:tc rowSpan="2">
                  <a:txBody>
                    <a:bodyPr/>
                    <a:lstStyle/>
                    <a:p>
                      <a:pPr marL="215900" indent="-457200" algn="ctr">
                        <a:spcAft>
                          <a:spcPts val="500"/>
                        </a:spcAft>
                      </a:pPr>
                      <a:r>
                        <a:rPr lang="en-CA" sz="1600" b="1" i="0" baseline="0" dirty="0">
                          <a:solidFill>
                            <a:srgbClr val="2576B7"/>
                          </a:solidFill>
                          <a:latin typeface="Montserrat SemiBold"/>
                          <a:ea typeface="Roboto"/>
                        </a:rPr>
                        <a:t>Activities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7CAED4"/>
                          </a:solidFill>
                          <a:latin typeface="Montserrat SemiBold"/>
                          <a:ea typeface="Roboto"/>
                        </a:rPr>
                        <a:t>Define Technical Debt</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ts val="1500"/>
                        </a:lnSpc>
                        <a:spcBef>
                          <a:spcPts val="0"/>
                        </a:spcBef>
                        <a:spcAft>
                          <a:spcPts val="0"/>
                        </a:spcAft>
                        <a:buClrTx/>
                        <a:buSzTx/>
                        <a:buFontTx/>
                        <a:buNone/>
                        <a:tabLst/>
                        <a:defRPr/>
                      </a:pPr>
                      <a:r>
                        <a:rPr lang="en-CA" sz="1200" b="1" i="0" dirty="0">
                          <a:solidFill>
                            <a:srgbClr val="5191C5"/>
                          </a:solidFill>
                          <a:latin typeface="Montserrat SemiBold"/>
                          <a:ea typeface="Roboto"/>
                        </a:rPr>
                        <a:t>Measure Technical Debt</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2576B7"/>
                          </a:solidFill>
                          <a:latin typeface="Montserrat SemiBold"/>
                          <a:ea typeface="Roboto"/>
                        </a:rPr>
                        <a:t>Build a Roadmap</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1E5E92"/>
                          </a:solidFill>
                          <a:latin typeface="Montserrat SemiBold"/>
                          <a:ea typeface="Roboto"/>
                        </a:rPr>
                        <a:t>Manage Technical Debt</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16476E"/>
                          </a:solidFill>
                          <a:latin typeface="Montserrat SemiBold"/>
                          <a:ea typeface="Roboto"/>
                        </a:rPr>
                        <a:t>Next Steps and </a:t>
                      </a:r>
                      <a:br>
                        <a:rPr lang="en-CA" sz="1200" b="1" i="0" dirty="0">
                          <a:solidFill>
                            <a:srgbClr val="16476E"/>
                          </a:solidFill>
                          <a:latin typeface="Montserrat SemiBold"/>
                          <a:ea typeface="Roboto"/>
                        </a:rPr>
                      </a:br>
                      <a:r>
                        <a:rPr lang="en-CA" sz="1200" b="1" i="0" dirty="0">
                          <a:solidFill>
                            <a:srgbClr val="16476E"/>
                          </a:solidFill>
                          <a:latin typeface="Montserrat SemiBold"/>
                          <a:ea typeface="Roboto"/>
                        </a:rPr>
                        <a:t>Wrap-Up (offsite)</a:t>
                      </a:r>
                    </a:p>
                  </a:txBody>
                  <a:tcPr marL="108000" marR="108000" marT="144000" marB="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225850"/>
                  </a:ext>
                </a:extLst>
              </a:tr>
              <a:tr h="2469967">
                <a:tc vMerge="1">
                  <a:txBody>
                    <a:bodyPr/>
                    <a:lstStyle/>
                    <a:p>
                      <a:pPr marL="216000" indent="-457200" algn="ctr">
                        <a:spcAft>
                          <a:spcPts val="500"/>
                        </a:spcAft>
                      </a:pPr>
                      <a:endParaRPr lang="en-CA" sz="1600" b="1" i="0" baseline="0">
                        <a:solidFill>
                          <a:schemeClr val="bg1"/>
                        </a:solidFill>
                        <a:latin typeface="Montserrat SemiBold" pitchFamily="2" charset="77"/>
                        <a:ea typeface="Roboto" panose="02000000000000000000" pitchFamily="2" charset="0"/>
                      </a:endParaRP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marL="216000" marR="0" lvl="0" indent="-457200" algn="l" defTabSz="914400" rtl="0" eaLnBrk="1" fontAlgn="auto" latinLnBrk="0" hangingPunct="1">
                        <a:lnSpc>
                          <a:spcPts val="1300"/>
                        </a:lnSpc>
                        <a:spcBef>
                          <a:spcPts val="600"/>
                        </a:spcBef>
                        <a:spcAft>
                          <a:spcPts val="0"/>
                        </a:spcAft>
                        <a:buClrTx/>
                        <a:buSzTx/>
                        <a:buFontTx/>
                        <a:buNone/>
                        <a:tabLst/>
                        <a:defRPr/>
                      </a:pPr>
                      <a:r>
                        <a:rPr lang="en-CA" sz="1200" b="0" i="0" dirty="0">
                          <a:solidFill>
                            <a:srgbClr val="000000"/>
                          </a:solidFill>
                          <a:latin typeface="Roboto Condensed Light" panose="02000000000000000000" pitchFamily="2" charset="0"/>
                          <a:ea typeface="Roboto Condensed Light" panose="02000000000000000000" pitchFamily="2" charset="0"/>
                        </a:rPr>
                        <a:t>1.1 Develop a working definition for technical debt.</a:t>
                      </a:r>
                    </a:p>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1.2 Discuss your organization’s technical debt risk.</a:t>
                      </a:r>
                    </a:p>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1.3 Identify 5-10 high-impact technical debts to structure the impact analysis.</a:t>
                      </a:r>
                    </a:p>
                    <a:p>
                      <a:pPr marL="216000" indent="-457200">
                        <a:lnSpc>
                          <a:spcPts val="1300"/>
                        </a:lnSpc>
                        <a:spcBef>
                          <a:spcPts val="600"/>
                        </a:spcBef>
                        <a:spcAft>
                          <a:spcPts val="0"/>
                        </a:spcAft>
                      </a:pPr>
                      <a:endParaRPr lang="en-CA" sz="1200" b="0" i="0" baseline="0" dirty="0">
                        <a:solidFill>
                          <a:srgbClr val="000000"/>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2.1</a:t>
                      </a:r>
                      <a:r>
                        <a:rPr lang="en-CA" sz="1200" b="0" i="0" baseline="0" dirty="0">
                          <a:solidFill>
                            <a:srgbClr val="000000"/>
                          </a:solidFill>
                          <a:latin typeface="Roboto Condensed Light" panose="02000000000000000000" pitchFamily="2" charset="0"/>
                          <a:ea typeface="Roboto Condensed Light" panose="02000000000000000000" pitchFamily="2" charset="0"/>
                        </a:rPr>
                        <a:t> Review and modify business impact scoring scales.</a:t>
                      </a:r>
                    </a:p>
                    <a:p>
                      <a:pPr marL="216000" indent="-457200">
                        <a:lnSpc>
                          <a:spcPts val="1300"/>
                        </a:lnSpc>
                        <a:spcBef>
                          <a:spcPts val="600"/>
                        </a:spcBef>
                        <a:spcAft>
                          <a:spcPts val="0"/>
                        </a:spcAft>
                      </a:pPr>
                      <a:r>
                        <a:rPr lang="en-CA" sz="1200" b="0" i="0" baseline="0" dirty="0">
                          <a:solidFill>
                            <a:srgbClr val="000000"/>
                          </a:solidFill>
                          <a:latin typeface="Roboto Condensed Light" panose="02000000000000000000" pitchFamily="2" charset="0"/>
                          <a:ea typeface="Roboto Condensed Light" panose="02000000000000000000" pitchFamily="2" charset="0"/>
                        </a:rPr>
                        <a:t>2.2 Identify reasonable scenarios to structure the impact analysis.</a:t>
                      </a:r>
                    </a:p>
                    <a:p>
                      <a:pPr marL="216000" indent="-457200">
                        <a:lnSpc>
                          <a:spcPts val="1300"/>
                        </a:lnSpc>
                        <a:spcBef>
                          <a:spcPts val="600"/>
                        </a:spcBef>
                        <a:spcAft>
                          <a:spcPts val="0"/>
                        </a:spcAft>
                      </a:pPr>
                      <a:r>
                        <a:rPr lang="en-CA" sz="1200" b="0" i="0" baseline="0" dirty="0">
                          <a:solidFill>
                            <a:srgbClr val="000000"/>
                          </a:solidFill>
                          <a:latin typeface="Roboto Condensed Light" panose="02000000000000000000" pitchFamily="2" charset="0"/>
                          <a:ea typeface="Roboto Condensed Light" panose="02000000000000000000" pitchFamily="2" charset="0"/>
                        </a:rPr>
                        <a:t>2.3 Apply the scoring scale to identify the business impact of each technical debt.</a:t>
                      </a:r>
                      <a:endParaRPr lang="en-CA" sz="1200" b="0" i="0" dirty="0">
                        <a:solidFill>
                          <a:srgbClr val="000000"/>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3.1 Finish the impact analysis.</a:t>
                      </a:r>
                    </a:p>
                    <a:p>
                      <a:pPr marL="216000" indent="-457200">
                        <a:lnSpc>
                          <a:spcPts val="1300"/>
                        </a:lnSpc>
                        <a:spcBef>
                          <a:spcPts val="600"/>
                        </a:spcBef>
                        <a:spcAft>
                          <a:spcPts val="0"/>
                        </a:spcAft>
                      </a:pPr>
                      <a:r>
                        <a:rPr lang="en-CA" sz="1200" b="0" i="0" baseline="0" dirty="0">
                          <a:solidFill>
                            <a:srgbClr val="000000"/>
                          </a:solidFill>
                          <a:latin typeface="Roboto Condensed Light" panose="02000000000000000000" pitchFamily="2" charset="0"/>
                          <a:ea typeface="Roboto Condensed Light" panose="02000000000000000000" pitchFamily="2" charset="0"/>
                        </a:rPr>
                        <a:t>3.2 Roll up the results of the impact analysis, and identify critical (highest impact) technical debts.</a:t>
                      </a:r>
                    </a:p>
                    <a:p>
                      <a:pPr marL="216000" indent="-457200">
                        <a:lnSpc>
                          <a:spcPts val="1300"/>
                        </a:lnSpc>
                        <a:spcBef>
                          <a:spcPts val="600"/>
                        </a:spcBef>
                        <a:spcAft>
                          <a:spcPts val="0"/>
                        </a:spcAft>
                      </a:pPr>
                      <a:r>
                        <a:rPr lang="en-CA" sz="1200" b="0" i="0" baseline="0" dirty="0">
                          <a:solidFill>
                            <a:srgbClr val="000000"/>
                          </a:solidFill>
                          <a:latin typeface="Roboto Condensed Light" panose="02000000000000000000" pitchFamily="2" charset="0"/>
                          <a:ea typeface="Roboto Condensed Light" panose="02000000000000000000" pitchFamily="2" charset="0"/>
                        </a:rPr>
                        <a:t>3.3 Brainstorm projects and action items to manage and pay back critical technical debt.</a:t>
                      </a:r>
                    </a:p>
                    <a:p>
                      <a:pPr marL="216000" indent="-457200">
                        <a:lnSpc>
                          <a:spcPts val="1300"/>
                        </a:lnSpc>
                        <a:spcBef>
                          <a:spcPts val="600"/>
                        </a:spcBef>
                        <a:spcAft>
                          <a:spcPts val="0"/>
                        </a:spcAft>
                      </a:pPr>
                      <a:r>
                        <a:rPr lang="en-CA" sz="1200" b="0" i="0" baseline="0" dirty="0">
                          <a:solidFill>
                            <a:srgbClr val="000000"/>
                          </a:solidFill>
                          <a:latin typeface="Roboto Condensed Light" panose="02000000000000000000" pitchFamily="2" charset="0"/>
                          <a:ea typeface="Roboto Condensed Light" panose="02000000000000000000" pitchFamily="2" charset="0"/>
                        </a:rPr>
                        <a:t>3.4 Prioritize projects and action items to build a roadmap.</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4.1 Use the items on the roadmap to identify different courses of action to address critical technical debt.</a:t>
                      </a:r>
                    </a:p>
                    <a:p>
                      <a:pPr marL="216000" indent="-457200">
                        <a:lnSpc>
                          <a:spcPts val="1300"/>
                        </a:lnSpc>
                        <a:spcBef>
                          <a:spcPts val="600"/>
                        </a:spcBef>
                        <a:spcAft>
                          <a:spcPts val="0"/>
                        </a:spcAft>
                      </a:pPr>
                      <a:r>
                        <a:rPr lang="en-CA" sz="1200" b="0" i="0" baseline="0" dirty="0">
                          <a:solidFill>
                            <a:srgbClr val="000000"/>
                          </a:solidFill>
                          <a:latin typeface="Roboto Condensed Light" panose="02000000000000000000" pitchFamily="2" charset="0"/>
                          <a:ea typeface="Roboto Condensed Light" panose="02000000000000000000" pitchFamily="2" charset="0"/>
                        </a:rPr>
                        <a:t>4.2 Identify three possible courses of action to pay back each critical technical debt. </a:t>
                      </a:r>
                    </a:p>
                    <a:p>
                      <a:pPr marL="216000" indent="-457200">
                        <a:lnSpc>
                          <a:spcPts val="1300"/>
                        </a:lnSpc>
                        <a:spcBef>
                          <a:spcPts val="600"/>
                        </a:spcBef>
                        <a:spcAft>
                          <a:spcPts val="0"/>
                        </a:spcAft>
                      </a:pPr>
                      <a:r>
                        <a:rPr lang="en-CA" sz="1200" b="0" i="0" baseline="0" dirty="0">
                          <a:solidFill>
                            <a:srgbClr val="000000"/>
                          </a:solidFill>
                          <a:latin typeface="Roboto Condensed Light" panose="02000000000000000000" pitchFamily="2" charset="0"/>
                          <a:ea typeface="Roboto Condensed Light" panose="02000000000000000000" pitchFamily="2" charset="0"/>
                        </a:rPr>
                        <a:t>4.3 Identify immediate next steps to manage remaining tech debt and limit the introduction of new tech debt.</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5900" indent="-457200">
                        <a:lnSpc>
                          <a:spcPts val="1300"/>
                        </a:lnSpc>
                        <a:spcBef>
                          <a:spcPts val="600"/>
                        </a:spcBef>
                        <a:spcAft>
                          <a:spcPts val="0"/>
                        </a:spcAft>
                      </a:pPr>
                      <a:r>
                        <a:rPr lang="en-CA" sz="1200" b="0" i="0" baseline="0" dirty="0">
                          <a:solidFill>
                            <a:srgbClr val="000000"/>
                          </a:solidFill>
                          <a:latin typeface="Roboto Condensed Light"/>
                          <a:ea typeface="Roboto Condensed Light"/>
                        </a:rPr>
                        <a:t>5.1 Complete in-progress deliverables from previous four days.</a:t>
                      </a:r>
                    </a:p>
                    <a:p>
                      <a:pPr marL="215900" indent="-457200">
                        <a:lnSpc>
                          <a:spcPts val="1300"/>
                        </a:lnSpc>
                        <a:spcBef>
                          <a:spcPts val="600"/>
                        </a:spcBef>
                        <a:spcAft>
                          <a:spcPts val="0"/>
                        </a:spcAft>
                      </a:pPr>
                      <a:r>
                        <a:rPr lang="en-CA" sz="1200" b="0" i="0" baseline="0" dirty="0">
                          <a:solidFill>
                            <a:srgbClr val="000000"/>
                          </a:solidFill>
                          <a:latin typeface="Roboto Condensed Light"/>
                          <a:ea typeface="Roboto Condensed Light"/>
                        </a:rPr>
                        <a:t>5.2 Set up review time for workshop deliverables and to discuss next steps.</a:t>
                      </a: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88698">
                <a:tc>
                  <a:txBody>
                    <a:bodyPr/>
                    <a:lstStyle/>
                    <a:p>
                      <a:pPr marL="215900" marR="0" indent="-457200" algn="ctr" defTabSz="914400" rtl="0" eaLnBrk="1" fontAlgn="auto" latinLnBrk="0" hangingPunct="1">
                        <a:lnSpc>
                          <a:spcPct val="100000"/>
                        </a:lnSpc>
                        <a:spcBef>
                          <a:spcPts val="0"/>
                        </a:spcBef>
                        <a:spcAft>
                          <a:spcPts val="500"/>
                        </a:spcAft>
                        <a:buClrTx/>
                        <a:buSzTx/>
                        <a:buFontTx/>
                        <a:buNone/>
                        <a:tabLst/>
                        <a:defRPr/>
                      </a:pPr>
                      <a:r>
                        <a:rPr lang="en-CA" sz="1600" b="1" i="0" dirty="0">
                          <a:solidFill>
                            <a:srgbClr val="2576B7"/>
                          </a:solidFill>
                          <a:latin typeface="Montserrat SemiBold"/>
                          <a:ea typeface="Roboto"/>
                        </a:rPr>
                        <a:t>Deliverables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Goals, opportunities, and constraints related to tech debt management</a:t>
                      </a:r>
                    </a:p>
                    <a:p>
                      <a:pPr marL="228600" indent="-2286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A list of technical debt</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3510" indent="-143510">
                        <a:lnSpc>
                          <a:spcPts val="1300"/>
                        </a:lnSpc>
                        <a:spcBef>
                          <a:spcPts val="600"/>
                        </a:spcBef>
                        <a:spcAft>
                          <a:spcPts val="0"/>
                        </a:spcAft>
                        <a:buClrTx/>
                        <a:buFont typeface="+mj-lt"/>
                        <a:buAutoNum type="arabicPeriod"/>
                      </a:pPr>
                      <a:r>
                        <a:rPr lang="en-CA" sz="1200" b="0" i="0" dirty="0">
                          <a:solidFill>
                            <a:srgbClr val="000000"/>
                          </a:solidFill>
                          <a:latin typeface="Roboto Condensed Light"/>
                          <a:ea typeface="Roboto Condensed Light"/>
                        </a:rPr>
                        <a:t>Business impact scoring scales</a:t>
                      </a:r>
                      <a:endParaRPr lang="en-CA" sz="1200" b="0" i="0" baseline="0" dirty="0">
                        <a:solidFill>
                          <a:srgbClr val="000000"/>
                        </a:solidFill>
                        <a:latin typeface="Roboto Condensed Light"/>
                        <a:ea typeface="Roboto Condensed Light"/>
                      </a:endParaRPr>
                    </a:p>
                    <a:p>
                      <a:pPr marL="143510" indent="-14351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Scenarios to support the impact analysis</a:t>
                      </a:r>
                    </a:p>
                    <a:p>
                      <a:pPr marL="143510" indent="-14351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Preliminary technical debt impact scores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3510" indent="-14351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Technical debt business impact analysis</a:t>
                      </a:r>
                    </a:p>
                    <a:p>
                      <a:pPr marL="143510" indent="-14351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Technical debt management roadmap</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indent="-1440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panose="02000000000000000000" pitchFamily="2" charset="0"/>
                          <a:ea typeface="Roboto Condensed Light" panose="02000000000000000000" pitchFamily="2" charset="0"/>
                        </a:rPr>
                        <a:t>Options for technical debt pay back</a:t>
                      </a:r>
                    </a:p>
                    <a:p>
                      <a:pPr marL="144000" indent="-1440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panose="02000000000000000000" pitchFamily="2" charset="0"/>
                          <a:ea typeface="Roboto Condensed Light" panose="02000000000000000000" pitchFamily="2" charset="0"/>
                        </a:rPr>
                        <a:t>Technical debt executive summary</a:t>
                      </a:r>
                    </a:p>
                    <a:p>
                      <a:pPr marL="144000" marR="0" lvl="0" indent="-144000" algn="l" defTabSz="914400" rtl="0" eaLnBrk="1" fontAlgn="auto" latinLnBrk="0" hangingPunct="1">
                        <a:lnSpc>
                          <a:spcPts val="1300"/>
                        </a:lnSpc>
                        <a:spcBef>
                          <a:spcPts val="600"/>
                        </a:spcBef>
                        <a:spcAft>
                          <a:spcPts val="0"/>
                        </a:spcAft>
                        <a:buClrTx/>
                        <a:buSzTx/>
                        <a:buFont typeface="+mj-lt"/>
                        <a:buAutoNum type="arabicPeriod"/>
                        <a:tabLst/>
                        <a:defRPr/>
                      </a:pPr>
                      <a:r>
                        <a:rPr lang="en-CA" sz="1200" b="0" i="0" baseline="0" dirty="0">
                          <a:solidFill>
                            <a:srgbClr val="000000"/>
                          </a:solidFill>
                          <a:latin typeface="Roboto Condensed Light" panose="02000000000000000000" pitchFamily="2" charset="0"/>
                          <a:ea typeface="Roboto Condensed Light" panose="02000000000000000000" pitchFamily="2" charset="0"/>
                        </a:rPr>
                        <a:t>Immediate next steps to manage technical debt</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panose="02000000000000000000" pitchFamily="2" charset="0"/>
                          <a:ea typeface="Roboto Condensed Light" panose="02000000000000000000" pitchFamily="2" charset="0"/>
                        </a:rPr>
                        <a:t>Workshop summary and overview presentation</a:t>
                      </a:r>
                    </a:p>
                    <a:p>
                      <a:pPr marL="228600" indent="-2286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panose="02000000000000000000" pitchFamily="2" charset="0"/>
                          <a:ea typeface="Roboto Condensed Light" panose="02000000000000000000" pitchFamily="2" charset="0"/>
                        </a:rPr>
                        <a:t>Finalized outputs from all workshop working sessions</a:t>
                      </a: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Text Placeholder 29">
            <a:extLst>
              <a:ext uri="{FF2B5EF4-FFF2-40B4-BE49-F238E27FC236}">
                <a16:creationId xmlns:a16="http://schemas.microsoft.com/office/drawing/2014/main" id="{237E9D5F-7F5E-48E1-80EF-8DF1F5E7936B}"/>
              </a:ext>
            </a:extLst>
          </p:cNvPr>
          <p:cNvSpPr txBox="1">
            <a:spLocks/>
          </p:cNvSpPr>
          <p:nvPr/>
        </p:nvSpPr>
        <p:spPr>
          <a:xfrm>
            <a:off x="7237226" y="581657"/>
            <a:ext cx="4656325" cy="4373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200" dirty="0">
                <a:solidFill>
                  <a:srgbClr val="2576B7"/>
                </a:solidFill>
                <a:latin typeface="Montserrat Medium" pitchFamily="2" charset="77"/>
                <a:cs typeface="Arial"/>
              </a:rPr>
              <a:t>Contact your account representative for more information.</a:t>
            </a:r>
            <a:br>
              <a:rPr lang="en-CA" dirty="0">
                <a:cs typeface="Arial"/>
              </a:rPr>
            </a:br>
            <a:r>
              <a:rPr lang="en-CA" sz="1200" b="1" dirty="0">
                <a:solidFill>
                  <a:srgbClr val="2576B7"/>
                </a:solidFill>
                <a:latin typeface="Montserrat SemiBold" pitchFamily="2" charset="77"/>
                <a:cs typeface="Arial" panose="020B0604020202020204" pitchFamily="34" charset="0"/>
                <a:hlinkClick r:id="rId2">
                  <a:extLst>
                    <a:ext uri="{A12FA001-AC4F-418D-AE19-62706E023703}">
                      <ahyp:hlinkClr xmlns:ahyp="http://schemas.microsoft.com/office/drawing/2018/hyperlinkcolor" val="tx"/>
                    </a:ext>
                  </a:extLst>
                </a:hlinkClick>
              </a:rPr>
              <a:t>workshops@infotech.com</a:t>
            </a:r>
            <a:r>
              <a:rPr lang="en-CA" sz="1200" b="1" dirty="0">
                <a:solidFill>
                  <a:srgbClr val="2576B7"/>
                </a:solidFill>
                <a:latin typeface="Montserrat SemiBold" pitchFamily="2" charset="77"/>
                <a:cs typeface="Arial" panose="020B0604020202020204" pitchFamily="34" charset="0"/>
              </a:rPr>
              <a:t>   1-888-670-8889</a:t>
            </a:r>
          </a:p>
        </p:txBody>
      </p:sp>
    </p:spTree>
    <p:extLst>
      <p:ext uri="{BB962C8B-B14F-4D97-AF65-F5344CB8AC3E}">
        <p14:creationId xmlns:p14="http://schemas.microsoft.com/office/powerpoint/2010/main" val="4138785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772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87D-1B3A-C148-99E8-F80C50325912}"/>
              </a:ext>
            </a:extLst>
          </p:cNvPr>
          <p:cNvSpPr>
            <a:spLocks noGrp="1"/>
          </p:cNvSpPr>
          <p:nvPr>
            <p:ph type="title"/>
          </p:nvPr>
        </p:nvSpPr>
        <p:spPr/>
        <p:txBody>
          <a:bodyPr>
            <a:noAutofit/>
          </a:bodyPr>
          <a:lstStyle/>
          <a:p>
            <a:r>
              <a:rPr lang="en-US" dirty="0">
                <a:solidFill>
                  <a:srgbClr val="2576B7"/>
                </a:solidFill>
              </a:rPr>
              <a:t>Analyst</a:t>
            </a:r>
            <a:br>
              <a:rPr lang="en-US" dirty="0">
                <a:solidFill>
                  <a:srgbClr val="2576B7"/>
                </a:solidFill>
              </a:rPr>
            </a:br>
            <a:r>
              <a:rPr lang="en-US" dirty="0">
                <a:solidFill>
                  <a:srgbClr val="2576B7"/>
                </a:solidFill>
              </a:rPr>
              <a:t>Perspective</a:t>
            </a:r>
          </a:p>
        </p:txBody>
      </p:sp>
      <p:sp>
        <p:nvSpPr>
          <p:cNvPr id="3" name="Text Placeholder 2">
            <a:extLst>
              <a:ext uri="{FF2B5EF4-FFF2-40B4-BE49-F238E27FC236}">
                <a16:creationId xmlns:a16="http://schemas.microsoft.com/office/drawing/2014/main" id="{3689B9D3-E749-9E4F-B868-F1D6E60CDACB}"/>
              </a:ext>
            </a:extLst>
          </p:cNvPr>
          <p:cNvSpPr>
            <a:spLocks noGrp="1"/>
          </p:cNvSpPr>
          <p:nvPr>
            <p:ph type="body" sz="quarter" idx="11"/>
          </p:nvPr>
        </p:nvSpPr>
        <p:spPr>
          <a:xfrm>
            <a:off x="367658" y="1667939"/>
            <a:ext cx="3080392" cy="770461"/>
          </a:xfrm>
        </p:spPr>
        <p:txBody>
          <a:bodyPr>
            <a:noAutofit/>
          </a:bodyPr>
          <a:lstStyle/>
          <a:p>
            <a:r>
              <a:rPr lang="en-US" dirty="0">
                <a:cs typeface="Arial"/>
              </a:rPr>
              <a:t>Manage technical debt to better govern risk. </a:t>
            </a:r>
            <a:endParaRPr lang="en-US" dirty="0"/>
          </a:p>
        </p:txBody>
      </p:sp>
      <p:sp>
        <p:nvSpPr>
          <p:cNvPr id="8" name="Text Placeholder 7"/>
          <p:cNvSpPr>
            <a:spLocks noGrp="1"/>
          </p:cNvSpPr>
          <p:nvPr>
            <p:ph type="body" sz="quarter" idx="13"/>
          </p:nvPr>
        </p:nvSpPr>
        <p:spPr>
          <a:xfrm>
            <a:off x="5991225" y="5120360"/>
            <a:ext cx="5865813" cy="944656"/>
          </a:xfrm>
        </p:spPr>
        <p:txBody>
          <a:bodyPr>
            <a:noAutofit/>
          </a:bodyPr>
          <a:lstStyle/>
          <a:p>
            <a:pPr>
              <a:lnSpc>
                <a:spcPct val="120000"/>
              </a:lnSpc>
            </a:pPr>
            <a:r>
              <a:rPr lang="en-US" sz="1400" dirty="0"/>
              <a:t>Andrew Sharp</a:t>
            </a:r>
            <a:br>
              <a:rPr lang="en-US" sz="1400" dirty="0"/>
            </a:br>
            <a:r>
              <a:rPr lang="en-US" sz="1400" dirty="0">
                <a:latin typeface="Montserrat Medium" pitchFamily="2" charset="77"/>
              </a:rPr>
              <a:t>Sr. Research Analyst, Operations Practice</a:t>
            </a:r>
            <a:br>
              <a:rPr lang="en-US" sz="1400" dirty="0">
                <a:latin typeface="Montserrat Medium" pitchFamily="2" charset="77"/>
              </a:rPr>
            </a:br>
            <a:r>
              <a:rPr lang="en-US" sz="1400" dirty="0">
                <a:latin typeface="Montserrat Medium" pitchFamily="2" charset="77"/>
              </a:rPr>
              <a:t>Info-Tech Research Group</a:t>
            </a:r>
            <a:endParaRPr lang="en-CA" sz="1400" dirty="0">
              <a:latin typeface="Montserrat Medium" pitchFamily="2" charset="77"/>
            </a:endParaRPr>
          </a:p>
        </p:txBody>
      </p:sp>
      <p:sp>
        <p:nvSpPr>
          <p:cNvPr id="5" name="Text Placeholder 4">
            <a:extLst>
              <a:ext uri="{FF2B5EF4-FFF2-40B4-BE49-F238E27FC236}">
                <a16:creationId xmlns:a16="http://schemas.microsoft.com/office/drawing/2014/main" id="{6CDA48C0-BB8D-0447-AF41-29869BBEE7C7}"/>
              </a:ext>
            </a:extLst>
          </p:cNvPr>
          <p:cNvSpPr>
            <a:spLocks noGrp="1"/>
          </p:cNvSpPr>
          <p:nvPr>
            <p:ph type="body" sz="quarter" idx="14"/>
          </p:nvPr>
        </p:nvSpPr>
        <p:spPr>
          <a:xfrm>
            <a:off x="4191000" y="914400"/>
            <a:ext cx="7713436" cy="3775052"/>
          </a:xfrm>
          <a:prstGeom prst="rect">
            <a:avLst/>
          </a:prstGeom>
        </p:spPr>
        <p:txBody>
          <a:bodyPr>
            <a:noAutofit/>
          </a:bodyPr>
          <a:lstStyle/>
          <a:p>
            <a:pPr marL="0" marR="3081" indent="0">
              <a:lnSpc>
                <a:spcPct val="101000"/>
              </a:lnSpc>
              <a:spcBef>
                <a:spcPts val="58"/>
              </a:spcBef>
              <a:buNone/>
            </a:pPr>
            <a:r>
              <a:rPr lang="en-CA" dirty="0"/>
              <a:t>There’s an iconic scene in </a:t>
            </a:r>
            <a:r>
              <a:rPr lang="en-CA" i="1" dirty="0"/>
              <a:t>I Love Lucy</a:t>
            </a:r>
            <a:r>
              <a:rPr lang="en-CA" dirty="0"/>
              <a:t>, where Lucy’s wrapping candies on a production line for an overbearing boss. Work that starts out easy becomes difficult, and then impossible, as a torrent of candies come down the line far faster than the workers can wrap them. Even as the workers are hiding (and eating) the candies they can’t wrap, the boss comes back, sees a clear work area, congratulates the team – and orders the line sped up.</a:t>
            </a:r>
          </a:p>
          <a:p>
            <a:pPr marL="0" marR="3081" indent="0">
              <a:lnSpc>
                <a:spcPct val="101000"/>
              </a:lnSpc>
              <a:spcBef>
                <a:spcPts val="58"/>
              </a:spcBef>
              <a:buNone/>
            </a:pPr>
            <a:r>
              <a:rPr lang="en-US" dirty="0"/>
              <a:t>If you don’t shed light on the true business impact of technical debt, it can overwhelm your team and your business. </a:t>
            </a:r>
          </a:p>
          <a:p>
            <a:pPr marL="0" marR="3081" indent="0">
              <a:lnSpc>
                <a:spcPct val="101000"/>
              </a:lnSpc>
              <a:spcBef>
                <a:spcPts val="58"/>
              </a:spcBef>
              <a:buNone/>
            </a:pPr>
            <a:r>
              <a:rPr lang="en-US" dirty="0"/>
              <a:t>Tech debt tends to drive a lot of IT work the business doesn’t see and that keeps things running smoothly. Efforts to properly pay back technical debt are deprioritized or ignored because they’re infrastructural and don’t clearly offer business benefits. The problem is the bill always comes due. </a:t>
            </a:r>
          </a:p>
          <a:p>
            <a:pPr marL="0" marR="3081" indent="0">
              <a:lnSpc>
                <a:spcPct val="101000"/>
              </a:lnSpc>
              <a:spcBef>
                <a:spcPts val="58"/>
              </a:spcBef>
              <a:buNone/>
            </a:pPr>
            <a:r>
              <a:rPr lang="en-US" dirty="0"/>
              <a:t>The goal isn’t to get rid of all your technical debt but to better balance tech debt payback with other business demands. At its core, technical debt is business risk, and it’s up to IT to help the business make an informed decision about which risks to mitigate and which risks to accept. </a:t>
            </a:r>
          </a:p>
          <a:p>
            <a:pPr marL="0" marR="3081" indent="0">
              <a:lnSpc>
                <a:spcPct val="101000"/>
              </a:lnSpc>
              <a:spcBef>
                <a:spcPts val="58"/>
              </a:spcBef>
              <a:buNone/>
            </a:pPr>
            <a:r>
              <a:rPr lang="en-US" dirty="0"/>
              <a:t>Use this blueprint to identify your technical debt, measure its </a:t>
            </a:r>
            <a:r>
              <a:rPr lang="en-US" b="1" dirty="0"/>
              <a:t>business impact, </a:t>
            </a:r>
            <a:r>
              <a:rPr lang="en-US" dirty="0"/>
              <a:t>and propose and implement solutions that can help you manage and pay back your technical debt.</a:t>
            </a:r>
          </a:p>
          <a:p>
            <a:pPr marL="0" marR="3081" indent="0">
              <a:lnSpc>
                <a:spcPct val="101000"/>
              </a:lnSpc>
              <a:spcBef>
                <a:spcPts val="58"/>
              </a:spcBef>
              <a:buNone/>
            </a:pPr>
            <a:r>
              <a:rPr lang="en-US" dirty="0"/>
              <a:t>But first, go watch that scene from </a:t>
            </a:r>
            <a:r>
              <a:rPr lang="en-US" i="1" dirty="0"/>
              <a:t>I Love Lucy</a:t>
            </a:r>
            <a:r>
              <a:rPr lang="en-US" dirty="0"/>
              <a:t>. </a:t>
            </a:r>
          </a:p>
        </p:txBody>
      </p:sp>
      <p:sp>
        <p:nvSpPr>
          <p:cNvPr id="6" name="Rectangle 5">
            <a:extLst>
              <a:ext uri="{FF2B5EF4-FFF2-40B4-BE49-F238E27FC236}">
                <a16:creationId xmlns:a16="http://schemas.microsoft.com/office/drawing/2014/main" id="{CA77F5FC-FE14-7A4D-AA82-AFE3CFD0AC20}"/>
              </a:ext>
            </a:extLst>
          </p:cNvPr>
          <p:cNvSpPr/>
          <p:nvPr/>
        </p:nvSpPr>
        <p:spPr>
          <a:xfrm>
            <a:off x="4191000" y="4843996"/>
            <a:ext cx="7666038" cy="61379"/>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pic>
        <p:nvPicPr>
          <p:cNvPr id="4" name="Picture 6" descr="Andrew Sharp (@Andrew5h4rp) | Twitter">
            <a:extLst>
              <a:ext uri="{FF2B5EF4-FFF2-40B4-BE49-F238E27FC236}">
                <a16:creationId xmlns:a16="http://schemas.microsoft.com/office/drawing/2014/main" id="{12C1FEE2-DC3A-487D-818E-7AC8E43162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6020" y="5120360"/>
            <a:ext cx="1291368" cy="129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02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9F5F89-FF8D-5F49-8452-D4CC10E288E8}"/>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853710" y="1843701"/>
            <a:ext cx="5994371" cy="3373199"/>
          </a:xfrm>
          <a:prstGeom prst="rect">
            <a:avLst/>
          </a:prstGeom>
        </p:spPr>
      </p:pic>
      <p:pic>
        <p:nvPicPr>
          <p:cNvPr id="11" name="Picture 10">
            <a:extLst>
              <a:ext uri="{FF2B5EF4-FFF2-40B4-BE49-F238E27FC236}">
                <a16:creationId xmlns:a16="http://schemas.microsoft.com/office/drawing/2014/main" id="{C05D3A47-8F5D-9647-A863-1DE56A91E3A4}"/>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3086894" y="1742101"/>
            <a:ext cx="5994372" cy="3373199"/>
          </a:xfrm>
          <a:prstGeom prst="rect">
            <a:avLst/>
          </a:prstGeom>
        </p:spPr>
      </p:pic>
      <p:pic>
        <p:nvPicPr>
          <p:cNvPr id="12" name="Picture 11">
            <a:extLst>
              <a:ext uri="{FF2B5EF4-FFF2-40B4-BE49-F238E27FC236}">
                <a16:creationId xmlns:a16="http://schemas.microsoft.com/office/drawing/2014/main" id="{05757B9C-9790-5541-AD21-63015BF19168}"/>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6934995" y="1742101"/>
            <a:ext cx="5994637" cy="3373349"/>
          </a:xfrm>
          <a:prstGeom prst="rect">
            <a:avLst/>
          </a:prstGeom>
        </p:spPr>
      </p:pic>
      <p:sp>
        <p:nvSpPr>
          <p:cNvPr id="13" name="Rectangle 12">
            <a:extLst>
              <a:ext uri="{FF2B5EF4-FFF2-40B4-BE49-F238E27FC236}">
                <a16:creationId xmlns:a16="http://schemas.microsoft.com/office/drawing/2014/main" id="{81A7BD8C-6502-A549-A087-5E557EF075FB}"/>
              </a:ext>
            </a:extLst>
          </p:cNvPr>
          <p:cNvSpPr/>
          <p:nvPr/>
        </p:nvSpPr>
        <p:spPr>
          <a:xfrm>
            <a:off x="370864" y="4658952"/>
            <a:ext cx="3708401"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4" name="Rectangle 13">
            <a:extLst>
              <a:ext uri="{FF2B5EF4-FFF2-40B4-BE49-F238E27FC236}">
                <a16:creationId xmlns:a16="http://schemas.microsoft.com/office/drawing/2014/main" id="{05BCA3C4-18C9-9845-B05E-44B99BE411EC}"/>
              </a:ext>
            </a:extLst>
          </p:cNvPr>
          <p:cNvSpPr/>
          <p:nvPr/>
        </p:nvSpPr>
        <p:spPr>
          <a:xfrm>
            <a:off x="4260850" y="4658952"/>
            <a:ext cx="3708401"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5" name="Rectangle 14">
            <a:extLst>
              <a:ext uri="{FF2B5EF4-FFF2-40B4-BE49-F238E27FC236}">
                <a16:creationId xmlns:a16="http://schemas.microsoft.com/office/drawing/2014/main" id="{8B947AAF-002F-4B47-B7A1-5BED7E696C90}"/>
              </a:ext>
            </a:extLst>
          </p:cNvPr>
          <p:cNvSpPr/>
          <p:nvPr/>
        </p:nvSpPr>
        <p:spPr>
          <a:xfrm>
            <a:off x="8169825" y="4658952"/>
            <a:ext cx="3708401"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2" name="Title 1">
            <a:extLst>
              <a:ext uri="{FF2B5EF4-FFF2-40B4-BE49-F238E27FC236}">
                <a16:creationId xmlns:a16="http://schemas.microsoft.com/office/drawing/2014/main" id="{BDBEB923-D4F6-E94C-814E-8C31A0E743B5}"/>
              </a:ext>
            </a:extLst>
          </p:cNvPr>
          <p:cNvSpPr>
            <a:spLocks noGrp="1"/>
          </p:cNvSpPr>
          <p:nvPr>
            <p:ph type="title"/>
          </p:nvPr>
        </p:nvSpPr>
        <p:spPr/>
        <p:txBody>
          <a:bodyPr/>
          <a:lstStyle/>
          <a:p>
            <a:r>
              <a:rPr lang="en-CA" spc="-79" dirty="0"/>
              <a:t>E</a:t>
            </a:r>
            <a:r>
              <a:rPr lang="en-CA" spc="-130" dirty="0"/>
              <a:t>x</a:t>
            </a:r>
            <a:r>
              <a:rPr lang="en-CA" spc="-79" dirty="0"/>
              <a:t>ecuti</a:t>
            </a:r>
            <a:r>
              <a:rPr lang="en-CA" spc="-158" dirty="0"/>
              <a:t>v</a:t>
            </a:r>
            <a:r>
              <a:rPr lang="en-CA" spc="-3" dirty="0"/>
              <a:t>e </a:t>
            </a:r>
            <a:r>
              <a:rPr lang="en-CA" spc="-42" dirty="0"/>
              <a:t>Summary</a:t>
            </a:r>
            <a:endParaRPr lang="en-US" dirty="0"/>
          </a:p>
        </p:txBody>
      </p:sp>
      <p:sp>
        <p:nvSpPr>
          <p:cNvPr id="5" name="Text Placeholder 4">
            <a:extLst>
              <a:ext uri="{FF2B5EF4-FFF2-40B4-BE49-F238E27FC236}">
                <a16:creationId xmlns:a16="http://schemas.microsoft.com/office/drawing/2014/main" id="{80005E5B-FABC-E34E-BB01-080338E4F048}"/>
              </a:ext>
            </a:extLst>
          </p:cNvPr>
          <p:cNvSpPr>
            <a:spLocks noGrp="1"/>
          </p:cNvSpPr>
          <p:nvPr>
            <p:ph type="body" sz="quarter" idx="13"/>
          </p:nvPr>
        </p:nvSpPr>
        <p:spPr/>
        <p:txBody>
          <a:bodyPr/>
          <a:lstStyle/>
          <a:p>
            <a:r>
              <a:rPr lang="en-US" dirty="0"/>
              <a:t>Your Challenge</a:t>
            </a:r>
          </a:p>
        </p:txBody>
      </p:sp>
      <p:sp>
        <p:nvSpPr>
          <p:cNvPr id="7" name="Text Placeholder 6">
            <a:extLst>
              <a:ext uri="{FF2B5EF4-FFF2-40B4-BE49-F238E27FC236}">
                <a16:creationId xmlns:a16="http://schemas.microsoft.com/office/drawing/2014/main" id="{59A6EC1C-F28C-7B4C-8F22-A6457C4B8A70}"/>
              </a:ext>
            </a:extLst>
          </p:cNvPr>
          <p:cNvSpPr>
            <a:spLocks noGrp="1"/>
          </p:cNvSpPr>
          <p:nvPr>
            <p:ph type="body" sz="quarter" idx="15"/>
          </p:nvPr>
        </p:nvSpPr>
        <p:spPr/>
        <p:txBody>
          <a:bodyPr/>
          <a:lstStyle/>
          <a:p>
            <a:r>
              <a:rPr lang="en-US" dirty="0"/>
              <a:t>Common Obstacles</a:t>
            </a:r>
          </a:p>
        </p:txBody>
      </p:sp>
      <p:sp>
        <p:nvSpPr>
          <p:cNvPr id="9" name="Text Placeholder 8">
            <a:extLst>
              <a:ext uri="{FF2B5EF4-FFF2-40B4-BE49-F238E27FC236}">
                <a16:creationId xmlns:a16="http://schemas.microsoft.com/office/drawing/2014/main" id="{6C42E00F-3E3D-DB41-AFB7-AF68944040C3}"/>
              </a:ext>
            </a:extLst>
          </p:cNvPr>
          <p:cNvSpPr>
            <a:spLocks noGrp="1"/>
          </p:cNvSpPr>
          <p:nvPr>
            <p:ph type="body" sz="quarter" idx="17"/>
          </p:nvPr>
        </p:nvSpPr>
        <p:spPr/>
        <p:txBody>
          <a:bodyPr/>
          <a:lstStyle/>
          <a:p>
            <a:r>
              <a:rPr lang="en-US" dirty="0"/>
              <a:t>Info-Tech’s Approach</a:t>
            </a:r>
          </a:p>
        </p:txBody>
      </p:sp>
      <p:sp>
        <p:nvSpPr>
          <p:cNvPr id="4" name="Text Placeholder 3">
            <a:extLst>
              <a:ext uri="{FF2B5EF4-FFF2-40B4-BE49-F238E27FC236}">
                <a16:creationId xmlns:a16="http://schemas.microsoft.com/office/drawing/2014/main" id="{27793FA1-A38B-2C4F-AAC9-FBF515D54EB3}"/>
              </a:ext>
            </a:extLst>
          </p:cNvPr>
          <p:cNvSpPr>
            <a:spLocks noGrp="1"/>
          </p:cNvSpPr>
          <p:nvPr>
            <p:ph type="body" sz="quarter" idx="18"/>
          </p:nvPr>
        </p:nvSpPr>
        <p:spPr>
          <a:xfrm>
            <a:off x="371475" y="1991757"/>
            <a:ext cx="3707790" cy="2667045"/>
          </a:xfrm>
          <a:prstGeom prst="rect">
            <a:avLst/>
          </a:prstGeom>
        </p:spPr>
        <p:txBody>
          <a:bodyPr/>
          <a:lstStyle/>
          <a:p>
            <a:pPr marL="0" indent="0">
              <a:lnSpc>
                <a:spcPts val="1800"/>
              </a:lnSpc>
              <a:buNone/>
            </a:pPr>
            <a:r>
              <a:rPr lang="en-US" dirty="0">
                <a:solidFill>
                  <a:srgbClr val="000000"/>
                </a:solidFill>
              </a:rPr>
              <a:t>You know you have technical debt – everyone does. But ask yourself the following:</a:t>
            </a:r>
          </a:p>
          <a:p>
            <a:pPr>
              <a:lnSpc>
                <a:spcPts val="1800"/>
              </a:lnSpc>
            </a:pPr>
            <a:r>
              <a:rPr lang="en-CA" dirty="0">
                <a:solidFill>
                  <a:srgbClr val="000000"/>
                </a:solidFill>
              </a:rPr>
              <a:t>Do you </a:t>
            </a:r>
            <a:r>
              <a:rPr lang="en-CA" dirty="0"/>
              <a:t>have a list of your critical technical debt?</a:t>
            </a:r>
            <a:endParaRPr lang="en-CA" dirty="0">
              <a:solidFill>
                <a:srgbClr val="000000"/>
              </a:solidFill>
            </a:endParaRPr>
          </a:p>
          <a:p>
            <a:pPr>
              <a:lnSpc>
                <a:spcPts val="1800"/>
              </a:lnSpc>
            </a:pPr>
            <a:r>
              <a:rPr lang="en-CA" dirty="0">
                <a:solidFill>
                  <a:srgbClr val="000000"/>
                </a:solidFill>
              </a:rPr>
              <a:t>Can you confidently speak to the business impact of technical debt?</a:t>
            </a:r>
          </a:p>
          <a:p>
            <a:pPr>
              <a:lnSpc>
                <a:spcPts val="1800"/>
              </a:lnSpc>
            </a:pPr>
            <a:r>
              <a:rPr lang="en-CA" dirty="0"/>
              <a:t>Do you have a methodology and a business case to address technical debt that has an unacceptable level of impact on the business?</a:t>
            </a:r>
            <a:endParaRPr lang="en-CA" dirty="0">
              <a:solidFill>
                <a:srgbClr val="000000"/>
              </a:solidFill>
            </a:endParaRPr>
          </a:p>
          <a:p>
            <a:pPr marL="0" indent="0">
              <a:lnSpc>
                <a:spcPts val="1800"/>
              </a:lnSpc>
              <a:buNone/>
            </a:pPr>
            <a:r>
              <a:rPr lang="en-CA" dirty="0">
                <a:solidFill>
                  <a:srgbClr val="000000"/>
                </a:solidFill>
              </a:rPr>
              <a:t>If you answered “no” to any of these questions, read on.</a:t>
            </a: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p:txBody>
      </p:sp>
      <p:sp>
        <p:nvSpPr>
          <p:cNvPr id="6" name="Text Placeholder 5">
            <a:extLst>
              <a:ext uri="{FF2B5EF4-FFF2-40B4-BE49-F238E27FC236}">
                <a16:creationId xmlns:a16="http://schemas.microsoft.com/office/drawing/2014/main" id="{A7C9325C-82FA-1447-94F3-75405DB036ED}"/>
              </a:ext>
            </a:extLst>
          </p:cNvPr>
          <p:cNvSpPr>
            <a:spLocks noGrp="1"/>
          </p:cNvSpPr>
          <p:nvPr>
            <p:ph type="body" sz="quarter" idx="19"/>
          </p:nvPr>
        </p:nvSpPr>
        <p:spPr>
          <a:xfrm>
            <a:off x="4267994" y="1991757"/>
            <a:ext cx="3658265" cy="2667045"/>
          </a:xfrm>
          <a:prstGeom prst="rect">
            <a:avLst/>
          </a:prstGeom>
        </p:spPr>
        <p:txBody>
          <a:bodyPr/>
          <a:lstStyle/>
          <a:p>
            <a:pPr marL="0" indent="0">
              <a:buNone/>
            </a:pPr>
            <a:r>
              <a:rPr lang="en-US" dirty="0">
                <a:solidFill>
                  <a:schemeClr val="tx1">
                    <a:lumMod val="50000"/>
                  </a:schemeClr>
                </a:solidFill>
              </a:rPr>
              <a:t>These obstacles get in the way of effective technical debt management:</a:t>
            </a:r>
          </a:p>
          <a:p>
            <a:r>
              <a:rPr lang="en-US" sz="1400" dirty="0">
                <a:solidFill>
                  <a:schemeClr val="tx1">
                    <a:lumMod val="50000"/>
                  </a:schemeClr>
                </a:solidFill>
                <a:effectLst/>
                <a:cs typeface="Times New Roman" panose="02020603050405020304" pitchFamily="18" charset="0"/>
              </a:rPr>
              <a:t>IT doesn’t have the resources or authority to make needed changes to address the impact of tech debt and can’t make the case for improvement without good data on the problem.</a:t>
            </a:r>
            <a:endParaRPr lang="en-CA" sz="1400" dirty="0">
              <a:solidFill>
                <a:schemeClr val="tx1">
                  <a:lumMod val="50000"/>
                </a:schemeClr>
              </a:solidFill>
              <a:effectLst/>
              <a:cs typeface="Times New Roman" panose="02020603050405020304" pitchFamily="18" charset="0"/>
            </a:endParaRPr>
          </a:p>
          <a:p>
            <a:pPr>
              <a:spcAft>
                <a:spcPts val="600"/>
              </a:spcAft>
            </a:pPr>
            <a:r>
              <a:rPr lang="en-US" sz="1400" dirty="0">
                <a:solidFill>
                  <a:schemeClr val="tx1">
                    <a:lumMod val="50000"/>
                  </a:schemeClr>
                </a:solidFill>
                <a:effectLst/>
                <a:cs typeface="Times New Roman" panose="02020603050405020304" pitchFamily="18" charset="0"/>
              </a:rPr>
              <a:t>Efforts to track technical debt get stuck in the weeds, don’t connect technical issues to business impact, and run out of steam. </a:t>
            </a:r>
            <a:endParaRPr lang="en-CA" sz="1400" dirty="0">
              <a:solidFill>
                <a:schemeClr val="tx1">
                  <a:lumMod val="50000"/>
                </a:schemeClr>
              </a:solidFill>
              <a:effectLst/>
              <a:cs typeface="Times New Roman" panose="02020603050405020304" pitchFamily="18" charset="0"/>
            </a:endParaRPr>
          </a:p>
          <a:p>
            <a:endParaRPr lang="en-CA" dirty="0">
              <a:solidFill>
                <a:schemeClr val="tx1">
                  <a:lumMod val="50000"/>
                </a:schemeClr>
              </a:solidFill>
            </a:endParaRPr>
          </a:p>
        </p:txBody>
      </p:sp>
      <p:sp>
        <p:nvSpPr>
          <p:cNvPr id="8" name="Text Placeholder 7">
            <a:extLst>
              <a:ext uri="{FF2B5EF4-FFF2-40B4-BE49-F238E27FC236}">
                <a16:creationId xmlns:a16="http://schemas.microsoft.com/office/drawing/2014/main" id="{90AD9441-D636-F047-A10D-3ADBEEBBB987}"/>
              </a:ext>
            </a:extLst>
          </p:cNvPr>
          <p:cNvSpPr>
            <a:spLocks noGrp="1"/>
          </p:cNvSpPr>
          <p:nvPr>
            <p:ph type="body" sz="quarter" idx="20"/>
          </p:nvPr>
        </p:nvSpPr>
        <p:spPr>
          <a:xfrm>
            <a:off x="8154194" y="1991757"/>
            <a:ext cx="3658265" cy="2667045"/>
          </a:xfrm>
          <a:prstGeom prst="rect">
            <a:avLst/>
          </a:prstGeom>
        </p:spPr>
        <p:txBody>
          <a:bodyPr/>
          <a:lstStyle/>
          <a:p>
            <a:r>
              <a:rPr lang="en-US" dirty="0"/>
              <a:t>Define and identify your technical debt, focusing on tech debt you think you can actually fix.</a:t>
            </a:r>
          </a:p>
          <a:p>
            <a:r>
              <a:rPr lang="en-US" dirty="0"/>
              <a:t>Conduct a streamlined and targeted business impact analysis to prioritize tech debt based on its ongoing business impact.</a:t>
            </a:r>
          </a:p>
          <a:p>
            <a:r>
              <a:rPr lang="en-US" dirty="0"/>
              <a:t>Identify opportunities to better manage technical debt and present those options to business decisionmakers, as needed.</a:t>
            </a:r>
          </a:p>
        </p:txBody>
      </p:sp>
      <p:grpSp>
        <p:nvGrpSpPr>
          <p:cNvPr id="16" name="Group 15">
            <a:extLst>
              <a:ext uri="{FF2B5EF4-FFF2-40B4-BE49-F238E27FC236}">
                <a16:creationId xmlns:a16="http://schemas.microsoft.com/office/drawing/2014/main" id="{CAFF2AC8-5F14-D84D-86C3-BAF386B22002}"/>
              </a:ext>
            </a:extLst>
          </p:cNvPr>
          <p:cNvGrpSpPr/>
          <p:nvPr/>
        </p:nvGrpSpPr>
        <p:grpSpPr>
          <a:xfrm>
            <a:off x="368194" y="4831227"/>
            <a:ext cx="11487081" cy="1456588"/>
            <a:chOff x="6353842" y="3127248"/>
            <a:chExt cx="3887438" cy="1664208"/>
          </a:xfrm>
        </p:grpSpPr>
        <p:sp>
          <p:nvSpPr>
            <p:cNvPr id="17" name="Rectangle 16">
              <a:extLst>
                <a:ext uri="{FF2B5EF4-FFF2-40B4-BE49-F238E27FC236}">
                  <a16:creationId xmlns:a16="http://schemas.microsoft.com/office/drawing/2014/main" id="{78E41E68-57BC-5A45-8C5B-1F4EE2BA8F9D}"/>
                </a:ext>
              </a:extLst>
            </p:cNvPr>
            <p:cNvSpPr/>
            <p:nvPr/>
          </p:nvSpPr>
          <p:spPr>
            <a:xfrm>
              <a:off x="6353842" y="3127248"/>
              <a:ext cx="3887438"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600" dirty="0">
                  <a:solidFill>
                    <a:schemeClr val="bg1"/>
                  </a:solidFill>
                  <a:latin typeface="Montserrat Medium" pitchFamily="2" charset="77"/>
                </a:rPr>
                <a:t>Three key steps enable effective technical debt governance.</a:t>
              </a:r>
            </a:p>
            <a:p>
              <a:pPr>
                <a:lnSpc>
                  <a:spcPts val="1800"/>
                </a:lnSpc>
                <a:spcBef>
                  <a:spcPts val="800"/>
                </a:spcBef>
              </a:pPr>
              <a:r>
                <a:rPr lang="en-US" sz="1400" dirty="0">
                  <a:solidFill>
                    <a:schemeClr val="bg1"/>
                  </a:solidFill>
                  <a:latin typeface="Roboto Condensed Light" panose="02000000000000000000" pitchFamily="2" charset="0"/>
                  <a:ea typeface="Roboto Condensed Light" panose="02000000000000000000" pitchFamily="2" charset="0"/>
                </a:rPr>
                <a:t>Technical debt is a type of technical risk, which in turn is business risk. IT should be a trusted advisor to business leaders making risk management decisions and must communicate the level of risk and options to manage that risk. It’s up to the business to decide whether to accept technical debt or mitigate it.</a:t>
              </a:r>
            </a:p>
          </p:txBody>
        </p:sp>
        <p:sp>
          <p:nvSpPr>
            <p:cNvPr id="18" name="Rectangle 17">
              <a:extLst>
                <a:ext uri="{FF2B5EF4-FFF2-40B4-BE49-F238E27FC236}">
                  <a16:creationId xmlns:a16="http://schemas.microsoft.com/office/drawing/2014/main" id="{E5C426B7-54D5-6E4B-B315-687203C7E4D7}"/>
                </a:ext>
              </a:extLst>
            </p:cNvPr>
            <p:cNvSpPr/>
            <p:nvPr/>
          </p:nvSpPr>
          <p:spPr>
            <a:xfrm>
              <a:off x="6353842" y="3127248"/>
              <a:ext cx="3887438" cy="1664208"/>
            </a:xfrm>
            <a:prstGeom prst="rect">
              <a:avLst/>
            </a:prstGeom>
            <a:noFill/>
            <a:ln w="3175" cmpd="thinThick">
              <a:gradFill>
                <a:gsLst>
                  <a:gs pos="0">
                    <a:srgbClr val="2576B7"/>
                  </a:gs>
                  <a:gs pos="50000">
                    <a:srgbClr val="2576B7">
                      <a:alpha val="0"/>
                    </a:srgbClr>
                  </a:gs>
                  <a:gs pos="99000">
                    <a:srgbClr val="2576B7"/>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78981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2A333-E3CD-4DB9-B2F4-F86BF0734394}"/>
              </a:ext>
            </a:extLst>
          </p:cNvPr>
          <p:cNvSpPr>
            <a:spLocks noGrp="1"/>
          </p:cNvSpPr>
          <p:nvPr>
            <p:ph type="title"/>
          </p:nvPr>
        </p:nvSpPr>
        <p:spPr>
          <a:xfrm>
            <a:off x="2318341" y="462104"/>
            <a:ext cx="7605994" cy="691896"/>
          </a:xfrm>
        </p:spPr>
        <p:txBody>
          <a:bodyPr/>
          <a:lstStyle/>
          <a:p>
            <a:pPr algn="ctr"/>
            <a:r>
              <a:rPr lang="en-US" dirty="0"/>
              <a:t>The technical debt lifecycle</a:t>
            </a:r>
            <a:endParaRPr lang="en-CA" dirty="0"/>
          </a:p>
        </p:txBody>
      </p:sp>
      <p:grpSp>
        <p:nvGrpSpPr>
          <p:cNvPr id="11" name="Group 10">
            <a:extLst>
              <a:ext uri="{FF2B5EF4-FFF2-40B4-BE49-F238E27FC236}">
                <a16:creationId xmlns:a16="http://schemas.microsoft.com/office/drawing/2014/main" id="{DE482C9F-0CBB-4589-801E-AD3A5E2D18DF}"/>
              </a:ext>
            </a:extLst>
          </p:cNvPr>
          <p:cNvGrpSpPr/>
          <p:nvPr/>
        </p:nvGrpSpPr>
        <p:grpSpPr>
          <a:xfrm>
            <a:off x="353709" y="1021745"/>
            <a:ext cx="11486170" cy="5574639"/>
            <a:chOff x="295176" y="886265"/>
            <a:chExt cx="11486170" cy="5574639"/>
          </a:xfrm>
        </p:grpSpPr>
        <p:sp>
          <p:nvSpPr>
            <p:cNvPr id="24" name="Arrow: Curved Right 23">
              <a:extLst>
                <a:ext uri="{FF2B5EF4-FFF2-40B4-BE49-F238E27FC236}">
                  <a16:creationId xmlns:a16="http://schemas.microsoft.com/office/drawing/2014/main" id="{D2FBA098-DB12-4E65-BD98-20615CA6E8D4}"/>
                </a:ext>
              </a:extLst>
            </p:cNvPr>
            <p:cNvSpPr/>
            <p:nvPr/>
          </p:nvSpPr>
          <p:spPr>
            <a:xfrm rot="16200000">
              <a:off x="4863006" y="-2935681"/>
              <a:ext cx="2689029" cy="10332922"/>
            </a:xfrm>
            <a:prstGeom prst="curvedRightArrow">
              <a:avLst>
                <a:gd name="adj1" fmla="val 8862"/>
                <a:gd name="adj2" fmla="val 20789"/>
                <a:gd name="adj3" fmla="val 119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 name="Rectangle 2">
              <a:extLst>
                <a:ext uri="{FF2B5EF4-FFF2-40B4-BE49-F238E27FC236}">
                  <a16:creationId xmlns:a16="http://schemas.microsoft.com/office/drawing/2014/main" id="{FCE8B5E3-EE63-45C8-A1C9-9AF7BB2A4349}"/>
                </a:ext>
              </a:extLst>
            </p:cNvPr>
            <p:cNvSpPr/>
            <p:nvPr/>
          </p:nvSpPr>
          <p:spPr>
            <a:xfrm>
              <a:off x="1141712" y="1354745"/>
              <a:ext cx="2160004" cy="526552"/>
            </a:xfrm>
            <a:prstGeom prst="rect">
              <a:avLst/>
            </a:prstGeom>
            <a:solidFill>
              <a:schemeClr val="accent1">
                <a:lumMod val="20000"/>
                <a:lumOff val="80000"/>
              </a:schemeClr>
            </a:solidFill>
            <a:ln>
              <a:noFill/>
            </a:ln>
          </p:spPr>
          <p:style>
            <a:lnRef idx="2">
              <a:scrgbClr r="0" g="0" b="0"/>
            </a:lnRef>
            <a:fillRef idx="1">
              <a:schemeClr val="accent1">
                <a:shade val="80000"/>
                <a:alpha val="50000"/>
                <a:hueOff val="0"/>
                <a:satOff val="0"/>
                <a:lumOff val="0"/>
                <a:alphaOff val="0"/>
              </a:schemeClr>
            </a:fillRef>
            <a:effectRef idx="0">
              <a:schemeClr val="accent1">
                <a:shade val="80000"/>
                <a:alpha val="50000"/>
                <a:hueOff val="0"/>
                <a:satOff val="0"/>
                <a:lumOff val="0"/>
                <a:alphaOff val="0"/>
              </a:schemeClr>
            </a:effectRef>
            <a:fontRef idx="minor">
              <a:schemeClr val="tx1"/>
            </a:fontRef>
          </p:style>
          <p:txBody>
            <a:bodyPr spcFirstLastPara="0" vert="horz" wrap="none" lIns="366886" tIns="284453" rIns="366886" bIns="284453" numCol="1" spcCol="1270" anchor="ctr" anchorCtr="0">
              <a:noAutofit/>
            </a:bodyPr>
            <a:lstStyle/>
            <a:p>
              <a:pPr marL="0" lvl="0" indent="0" algn="r" defTabSz="622300">
                <a:lnSpc>
                  <a:spcPct val="90000"/>
                </a:lnSpc>
                <a:spcBef>
                  <a:spcPct val="0"/>
                </a:spcBef>
                <a:spcAft>
                  <a:spcPct val="35000"/>
                </a:spcAft>
                <a:buNone/>
              </a:pPr>
              <a:r>
                <a:rPr lang="en-US" sz="1600" b="0" i="0" kern="1200" dirty="0">
                  <a:latin typeface="Montserrat Medium" pitchFamily="2" charset="77"/>
                </a:rPr>
                <a:t>Principal</a:t>
              </a:r>
            </a:p>
          </p:txBody>
        </p:sp>
        <p:sp>
          <p:nvSpPr>
            <p:cNvPr id="4" name="Rectangle 3">
              <a:extLst>
                <a:ext uri="{FF2B5EF4-FFF2-40B4-BE49-F238E27FC236}">
                  <a16:creationId xmlns:a16="http://schemas.microsoft.com/office/drawing/2014/main" id="{6F3F369F-C193-4579-8B64-84417C89D45A}"/>
                </a:ext>
              </a:extLst>
            </p:cNvPr>
            <p:cNvSpPr/>
            <p:nvPr/>
          </p:nvSpPr>
          <p:spPr>
            <a:xfrm>
              <a:off x="5147205" y="2323066"/>
              <a:ext cx="1881689" cy="526552"/>
            </a:xfrm>
            <a:prstGeom prst="rect">
              <a:avLst/>
            </a:prstGeom>
            <a:solidFill>
              <a:schemeClr val="accent1">
                <a:lumMod val="40000"/>
                <a:lumOff val="60000"/>
              </a:schemeClr>
            </a:solidFill>
            <a:ln>
              <a:noFill/>
            </a:ln>
          </p:spPr>
          <p:style>
            <a:lnRef idx="2">
              <a:scrgbClr r="0" g="0" b="0"/>
            </a:lnRef>
            <a:fillRef idx="1">
              <a:schemeClr val="accent1">
                <a:shade val="80000"/>
                <a:alpha val="50000"/>
                <a:hueOff val="267459"/>
                <a:satOff val="-14837"/>
                <a:lumOff val="15873"/>
                <a:alphaOff val="0"/>
              </a:schemeClr>
            </a:fillRef>
            <a:effectRef idx="0">
              <a:schemeClr val="accent1">
                <a:shade val="80000"/>
                <a:alpha val="50000"/>
                <a:hueOff val="267459"/>
                <a:satOff val="-14837"/>
                <a:lumOff val="15873"/>
                <a:alphaOff val="0"/>
              </a:schemeClr>
            </a:effectRef>
            <a:fontRef idx="minor">
              <a:schemeClr val="tx1"/>
            </a:fontRef>
          </p:style>
          <p:txBody>
            <a:bodyPr spcFirstLastPara="0" vert="horz" wrap="none" lIns="366886" tIns="284453" rIns="366886" bIns="284453" numCol="1" spcCol="1270" anchor="ctr" anchorCtr="0">
              <a:noAutofit/>
            </a:bodyPr>
            <a:lstStyle/>
            <a:p>
              <a:pPr marL="0" lvl="0" indent="0" algn="r" defTabSz="622300">
                <a:lnSpc>
                  <a:spcPct val="90000"/>
                </a:lnSpc>
                <a:spcBef>
                  <a:spcPct val="0"/>
                </a:spcBef>
                <a:spcAft>
                  <a:spcPct val="35000"/>
                </a:spcAft>
                <a:buNone/>
              </a:pPr>
              <a:r>
                <a:rPr lang="en-US" sz="1600" b="0" i="0" kern="1200" dirty="0">
                  <a:latin typeface="Montserrat Medium" pitchFamily="2" charset="77"/>
                </a:rPr>
                <a:t>Interest</a:t>
              </a:r>
            </a:p>
          </p:txBody>
        </p:sp>
        <p:sp>
          <p:nvSpPr>
            <p:cNvPr id="5" name="Rectangle 4">
              <a:extLst>
                <a:ext uri="{FF2B5EF4-FFF2-40B4-BE49-F238E27FC236}">
                  <a16:creationId xmlns:a16="http://schemas.microsoft.com/office/drawing/2014/main" id="{0D0923E6-FBC7-4A78-B187-461F0ED54A34}"/>
                </a:ext>
              </a:extLst>
            </p:cNvPr>
            <p:cNvSpPr/>
            <p:nvPr/>
          </p:nvSpPr>
          <p:spPr>
            <a:xfrm>
              <a:off x="8774808" y="1376102"/>
              <a:ext cx="2362510" cy="526552"/>
            </a:xfrm>
            <a:prstGeom prst="rect">
              <a:avLst/>
            </a:prstGeom>
            <a:solidFill>
              <a:schemeClr val="accent1">
                <a:lumMod val="20000"/>
                <a:lumOff val="80000"/>
              </a:schemeClr>
            </a:solidFill>
            <a:ln>
              <a:noFill/>
            </a:ln>
          </p:spPr>
          <p:style>
            <a:lnRef idx="2">
              <a:scrgbClr r="0" g="0" b="0"/>
            </a:lnRef>
            <a:fillRef idx="1">
              <a:schemeClr val="accent1">
                <a:shade val="80000"/>
                <a:alpha val="50000"/>
                <a:hueOff val="534918"/>
                <a:satOff val="-29673"/>
                <a:lumOff val="31745"/>
                <a:alphaOff val="0"/>
              </a:schemeClr>
            </a:fillRef>
            <a:effectRef idx="0">
              <a:schemeClr val="accent1">
                <a:shade val="80000"/>
                <a:alpha val="50000"/>
                <a:hueOff val="534918"/>
                <a:satOff val="-29673"/>
                <a:lumOff val="31745"/>
                <a:alphaOff val="0"/>
              </a:schemeClr>
            </a:effectRef>
            <a:fontRef idx="minor">
              <a:schemeClr val="tx1"/>
            </a:fontRef>
          </p:style>
          <p:txBody>
            <a:bodyPr spcFirstLastPara="0" vert="horz" wrap="none" lIns="366886" tIns="284453" rIns="366886" bIns="284453" numCol="1" spcCol="1270" anchor="ctr" anchorCtr="0">
              <a:noAutofit/>
            </a:bodyPr>
            <a:lstStyle/>
            <a:p>
              <a:pPr marL="0" lvl="0" indent="0" algn="r" defTabSz="622300">
                <a:lnSpc>
                  <a:spcPct val="90000"/>
                </a:lnSpc>
                <a:spcBef>
                  <a:spcPct val="0"/>
                </a:spcBef>
                <a:spcAft>
                  <a:spcPct val="35000"/>
                </a:spcAft>
                <a:buNone/>
              </a:pPr>
              <a:r>
                <a:rPr lang="en-US" sz="1600" b="0" i="0" kern="1200" dirty="0">
                  <a:latin typeface="Montserrat Medium" pitchFamily="2" charset="77"/>
                </a:rPr>
                <a:t>Pay back</a:t>
              </a:r>
            </a:p>
          </p:txBody>
        </p:sp>
        <p:grpSp>
          <p:nvGrpSpPr>
            <p:cNvPr id="6" name="Group 5">
              <a:extLst>
                <a:ext uri="{FF2B5EF4-FFF2-40B4-BE49-F238E27FC236}">
                  <a16:creationId xmlns:a16="http://schemas.microsoft.com/office/drawing/2014/main" id="{13318FDB-3F40-4475-B4DE-2297AF38A478}"/>
                </a:ext>
              </a:extLst>
            </p:cNvPr>
            <p:cNvGrpSpPr/>
            <p:nvPr/>
          </p:nvGrpSpPr>
          <p:grpSpPr>
            <a:xfrm>
              <a:off x="8774808" y="1354745"/>
              <a:ext cx="577197" cy="577197"/>
              <a:chOff x="8732176" y="88716"/>
              <a:chExt cx="634917" cy="634917"/>
            </a:xfrm>
          </p:grpSpPr>
          <p:pic>
            <p:nvPicPr>
              <p:cNvPr id="7" name="Picture 6">
                <a:extLst>
                  <a:ext uri="{FF2B5EF4-FFF2-40B4-BE49-F238E27FC236}">
                    <a16:creationId xmlns:a16="http://schemas.microsoft.com/office/drawing/2014/main" id="{78C4DA5D-4FE9-4EF6-AEF9-473BD018AF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732176" y="88716"/>
                <a:ext cx="634917" cy="634917"/>
              </a:xfrm>
              <a:prstGeom prst="rect">
                <a:avLst/>
              </a:prstGeom>
            </p:spPr>
          </p:pic>
          <p:pic>
            <p:nvPicPr>
              <p:cNvPr id="8" name="Picture 7">
                <a:extLst>
                  <a:ext uri="{FF2B5EF4-FFF2-40B4-BE49-F238E27FC236}">
                    <a16:creationId xmlns:a16="http://schemas.microsoft.com/office/drawing/2014/main" id="{11564AD2-855C-4074-903F-420AA47145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43721" y="204536"/>
                <a:ext cx="411824" cy="411824"/>
              </a:xfrm>
              <a:prstGeom prst="rect">
                <a:avLst/>
              </a:prstGeom>
            </p:spPr>
          </p:pic>
        </p:grpSp>
        <p:pic>
          <p:nvPicPr>
            <p:cNvPr id="9" name="Picture 8">
              <a:extLst>
                <a:ext uri="{FF2B5EF4-FFF2-40B4-BE49-F238E27FC236}">
                  <a16:creationId xmlns:a16="http://schemas.microsoft.com/office/drawing/2014/main" id="{2223E6A0-B617-457E-ADE6-4F34F84175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1712" y="1360985"/>
              <a:ext cx="524725" cy="524725"/>
            </a:xfrm>
            <a:prstGeom prst="rect">
              <a:avLst/>
            </a:prstGeom>
          </p:spPr>
        </p:pic>
        <p:pic>
          <p:nvPicPr>
            <p:cNvPr id="10" name="Picture 9">
              <a:extLst>
                <a:ext uri="{FF2B5EF4-FFF2-40B4-BE49-F238E27FC236}">
                  <a16:creationId xmlns:a16="http://schemas.microsoft.com/office/drawing/2014/main" id="{E5F680D8-A818-4482-9010-DABA865774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1917" y="2295324"/>
              <a:ext cx="554294" cy="554294"/>
            </a:xfrm>
            <a:prstGeom prst="rect">
              <a:avLst/>
            </a:prstGeom>
          </p:spPr>
        </p:pic>
        <p:sp>
          <p:nvSpPr>
            <p:cNvPr id="19" name="Rectangle 18">
              <a:extLst>
                <a:ext uri="{FF2B5EF4-FFF2-40B4-BE49-F238E27FC236}">
                  <a16:creationId xmlns:a16="http://schemas.microsoft.com/office/drawing/2014/main" id="{B67349D3-ABF3-4B95-8190-3AE2D3FB5512}"/>
                </a:ext>
              </a:extLst>
            </p:cNvPr>
            <p:cNvSpPr/>
            <p:nvPr/>
          </p:nvSpPr>
          <p:spPr>
            <a:xfrm>
              <a:off x="772656" y="1931942"/>
              <a:ext cx="2877819" cy="995767"/>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Roboto Condensed Light" panose="02000000000000000000" pitchFamily="2" charset="0"/>
                  <a:ea typeface="Roboto Condensed Light" panose="02000000000000000000" pitchFamily="2" charset="0"/>
                </a:rPr>
                <a:t>A cost is avoided in an IT environment, for the moment.</a:t>
              </a:r>
              <a:endParaRPr lang="en-CA" sz="1400" dirty="0">
                <a:solidFill>
                  <a:schemeClr val="tx1"/>
                </a:solidFill>
                <a:latin typeface="Roboto Condensed Light" panose="02000000000000000000" pitchFamily="2" charset="0"/>
                <a:ea typeface="Roboto Condensed Light" panose="02000000000000000000" pitchFamily="2" charset="0"/>
              </a:endParaRPr>
            </a:p>
          </p:txBody>
        </p:sp>
        <p:sp>
          <p:nvSpPr>
            <p:cNvPr id="21" name="Rectangle 20">
              <a:extLst>
                <a:ext uri="{FF2B5EF4-FFF2-40B4-BE49-F238E27FC236}">
                  <a16:creationId xmlns:a16="http://schemas.microsoft.com/office/drawing/2014/main" id="{4AF49FD3-2A18-458A-9D88-279000934E08}"/>
                </a:ext>
              </a:extLst>
            </p:cNvPr>
            <p:cNvSpPr/>
            <p:nvPr/>
          </p:nvSpPr>
          <p:spPr>
            <a:xfrm>
              <a:off x="4553313" y="2900761"/>
              <a:ext cx="2903351" cy="995767"/>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Roboto Condensed Light" panose="02000000000000000000" pitchFamily="2" charset="0"/>
                  <a:ea typeface="Roboto Condensed Light" panose="02000000000000000000" pitchFamily="2" charset="0"/>
                </a:rPr>
                <a:t>The initial cost avoidance leads to ongoing </a:t>
              </a:r>
              <a:r>
                <a:rPr lang="en-US" sz="1400" b="1" dirty="0">
                  <a:solidFill>
                    <a:schemeClr val="tx1"/>
                  </a:solidFill>
                  <a:latin typeface="Roboto Condensed Light" panose="02000000000000000000" pitchFamily="2" charset="0"/>
                  <a:ea typeface="Roboto Condensed Light" panose="02000000000000000000" pitchFamily="2" charset="0"/>
                </a:rPr>
                <a:t>business impact</a:t>
              </a:r>
              <a:r>
                <a:rPr lang="en-US" sz="1400" dirty="0">
                  <a:solidFill>
                    <a:schemeClr val="tx1"/>
                  </a:solidFill>
                  <a:latin typeface="Roboto Condensed Light" panose="02000000000000000000" pitchFamily="2" charset="0"/>
                  <a:ea typeface="Roboto Condensed Light" panose="02000000000000000000" pitchFamily="2" charset="0"/>
                </a:rPr>
                <a:t> (ongoing costs, user impacts, reduced flexibility, and increased risk).</a:t>
              </a:r>
              <a:endParaRPr lang="en-CA" sz="1400" dirty="0">
                <a:solidFill>
                  <a:schemeClr val="tx1"/>
                </a:solidFill>
                <a:latin typeface="Roboto Condensed Light" panose="02000000000000000000" pitchFamily="2" charset="0"/>
                <a:ea typeface="Roboto Condensed Light" panose="02000000000000000000" pitchFamily="2" charset="0"/>
              </a:endParaRPr>
            </a:p>
          </p:txBody>
        </p:sp>
        <p:sp>
          <p:nvSpPr>
            <p:cNvPr id="23" name="Rectangle 22">
              <a:extLst>
                <a:ext uri="{FF2B5EF4-FFF2-40B4-BE49-F238E27FC236}">
                  <a16:creationId xmlns:a16="http://schemas.microsoft.com/office/drawing/2014/main" id="{D8A5C822-AFB9-43EC-9C02-8BBEA841DBEC}"/>
                </a:ext>
              </a:extLst>
            </p:cNvPr>
            <p:cNvSpPr/>
            <p:nvPr/>
          </p:nvSpPr>
          <p:spPr>
            <a:xfrm>
              <a:off x="8512040" y="1953229"/>
              <a:ext cx="2861942" cy="995767"/>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Roboto Condensed Light" panose="02000000000000000000" pitchFamily="2" charset="0"/>
                  <a:ea typeface="Roboto Condensed Light" panose="02000000000000000000" pitchFamily="2" charset="0"/>
                </a:rPr>
                <a:t>Business impact continues until the initial cost is addressed or the system carrying the debt is abandoned.</a:t>
              </a:r>
              <a:endParaRPr lang="en-CA" sz="1400" dirty="0">
                <a:solidFill>
                  <a:schemeClr val="tx1"/>
                </a:solidFill>
                <a:latin typeface="Roboto Condensed Light" panose="02000000000000000000" pitchFamily="2" charset="0"/>
                <a:ea typeface="Roboto Condensed Light" panose="02000000000000000000" pitchFamily="2" charset="0"/>
              </a:endParaRPr>
            </a:p>
          </p:txBody>
        </p:sp>
        <p:grpSp>
          <p:nvGrpSpPr>
            <p:cNvPr id="47" name="Group 46">
              <a:extLst>
                <a:ext uri="{FF2B5EF4-FFF2-40B4-BE49-F238E27FC236}">
                  <a16:creationId xmlns:a16="http://schemas.microsoft.com/office/drawing/2014/main" id="{69441709-5500-4365-804C-9F2265F4C1BB}"/>
                </a:ext>
              </a:extLst>
            </p:cNvPr>
            <p:cNvGrpSpPr/>
            <p:nvPr/>
          </p:nvGrpSpPr>
          <p:grpSpPr>
            <a:xfrm>
              <a:off x="4290082" y="1391804"/>
              <a:ext cx="3614892" cy="482563"/>
              <a:chOff x="3919478" y="2145136"/>
              <a:chExt cx="4374019" cy="482563"/>
            </a:xfrm>
          </p:grpSpPr>
          <p:sp>
            <p:nvSpPr>
              <p:cNvPr id="26" name="Rectangle 25">
                <a:extLst>
                  <a:ext uri="{FF2B5EF4-FFF2-40B4-BE49-F238E27FC236}">
                    <a16:creationId xmlns:a16="http://schemas.microsoft.com/office/drawing/2014/main" id="{F4ACD725-D47C-4238-8997-9A2904340F82}"/>
                  </a:ext>
                </a:extLst>
              </p:cNvPr>
              <p:cNvSpPr/>
              <p:nvPr/>
            </p:nvSpPr>
            <p:spPr>
              <a:xfrm>
                <a:off x="3919478" y="2166034"/>
                <a:ext cx="1226885" cy="45140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Exo" panose="02000303000000000000" pitchFamily="2" charset="0"/>
                    <a:ea typeface="Roboto Condensed Light" panose="02000000000000000000" pitchFamily="2" charset="0"/>
                  </a:rPr>
                  <a:t>Direct Costs</a:t>
                </a:r>
                <a:endParaRPr lang="en-CA" sz="1200" b="1" dirty="0">
                  <a:solidFill>
                    <a:schemeClr val="tx1"/>
                  </a:solidFill>
                  <a:latin typeface="Exo" panose="02000303000000000000" pitchFamily="2" charset="0"/>
                  <a:ea typeface="Roboto Condensed Light" panose="02000000000000000000" pitchFamily="2" charset="0"/>
                </a:endParaRPr>
              </a:p>
            </p:txBody>
          </p:sp>
          <p:sp>
            <p:nvSpPr>
              <p:cNvPr id="28" name="Rectangle 27">
                <a:extLst>
                  <a:ext uri="{FF2B5EF4-FFF2-40B4-BE49-F238E27FC236}">
                    <a16:creationId xmlns:a16="http://schemas.microsoft.com/office/drawing/2014/main" id="{71840224-4D8C-422A-86B4-E5801E1F96F2}"/>
                  </a:ext>
                </a:extLst>
              </p:cNvPr>
              <p:cNvSpPr/>
              <p:nvPr/>
            </p:nvSpPr>
            <p:spPr>
              <a:xfrm>
                <a:off x="5483321" y="2173424"/>
                <a:ext cx="1226885" cy="45140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Exo" panose="02000303000000000000" pitchFamily="2" charset="0"/>
                    <a:ea typeface="Roboto Condensed Light" panose="02000000000000000000" pitchFamily="2" charset="0"/>
                  </a:rPr>
                  <a:t>Strategic Impact</a:t>
                </a:r>
                <a:endParaRPr lang="en-CA" sz="1200" b="1" dirty="0">
                  <a:solidFill>
                    <a:schemeClr val="tx1"/>
                  </a:solidFill>
                  <a:latin typeface="Exo" panose="02000303000000000000" pitchFamily="2" charset="0"/>
                  <a:ea typeface="Roboto Condensed Light" panose="02000000000000000000" pitchFamily="2" charset="0"/>
                </a:endParaRPr>
              </a:p>
            </p:txBody>
          </p:sp>
          <p:sp>
            <p:nvSpPr>
              <p:cNvPr id="30" name="Rectangle 29">
                <a:extLst>
                  <a:ext uri="{FF2B5EF4-FFF2-40B4-BE49-F238E27FC236}">
                    <a16:creationId xmlns:a16="http://schemas.microsoft.com/office/drawing/2014/main" id="{81776FCA-A2A3-4937-886E-9B61971B34D7}"/>
                  </a:ext>
                </a:extLst>
              </p:cNvPr>
              <p:cNvSpPr/>
              <p:nvPr/>
            </p:nvSpPr>
            <p:spPr>
              <a:xfrm>
                <a:off x="7066612" y="2174566"/>
                <a:ext cx="1226885" cy="45140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Exo" panose="02000303000000000000" pitchFamily="2" charset="0"/>
                    <a:ea typeface="Roboto Condensed Light" panose="02000000000000000000" pitchFamily="2" charset="0"/>
                  </a:rPr>
                  <a:t>Uncertainty</a:t>
                </a:r>
                <a:endParaRPr lang="en-CA" sz="1200" b="1" dirty="0">
                  <a:solidFill>
                    <a:schemeClr val="tx1"/>
                  </a:solidFill>
                  <a:latin typeface="Exo" panose="02000303000000000000" pitchFamily="2" charset="0"/>
                  <a:ea typeface="Roboto Condensed Light" panose="02000000000000000000" pitchFamily="2" charset="0"/>
                </a:endParaRPr>
              </a:p>
            </p:txBody>
          </p:sp>
          <p:sp>
            <p:nvSpPr>
              <p:cNvPr id="35" name="TextBox 34">
                <a:extLst>
                  <a:ext uri="{FF2B5EF4-FFF2-40B4-BE49-F238E27FC236}">
                    <a16:creationId xmlns:a16="http://schemas.microsoft.com/office/drawing/2014/main" id="{CB39BDE8-EC88-453E-81B1-20F70338131D}"/>
                  </a:ext>
                </a:extLst>
              </p:cNvPr>
              <p:cNvSpPr txBox="1"/>
              <p:nvPr/>
            </p:nvSpPr>
            <p:spPr>
              <a:xfrm>
                <a:off x="5146362" y="2166034"/>
                <a:ext cx="350437" cy="461665"/>
              </a:xfrm>
              <a:prstGeom prst="rect">
                <a:avLst/>
              </a:prstGeom>
              <a:noFill/>
            </p:spPr>
            <p:txBody>
              <a:bodyPr wrap="square">
                <a:spAutoFit/>
              </a:bodyPr>
              <a:lstStyle/>
              <a:p>
                <a:r>
                  <a:rPr lang="en-US" sz="2400" b="1" dirty="0">
                    <a:solidFill>
                      <a:schemeClr val="tx1"/>
                    </a:solidFill>
                    <a:latin typeface="Exo" panose="02000303000000000000" pitchFamily="2" charset="0"/>
                    <a:ea typeface="Roboto Condensed Light" panose="02000000000000000000" pitchFamily="2" charset="0"/>
                  </a:rPr>
                  <a:t>+</a:t>
                </a:r>
                <a:endParaRPr lang="en-CA" sz="2000" dirty="0"/>
              </a:p>
            </p:txBody>
          </p:sp>
          <p:sp>
            <p:nvSpPr>
              <p:cNvPr id="37" name="TextBox 36">
                <a:extLst>
                  <a:ext uri="{FF2B5EF4-FFF2-40B4-BE49-F238E27FC236}">
                    <a16:creationId xmlns:a16="http://schemas.microsoft.com/office/drawing/2014/main" id="{5C34084F-556C-47CD-B737-B1733591A4F6}"/>
                  </a:ext>
                </a:extLst>
              </p:cNvPr>
              <p:cNvSpPr txBox="1"/>
              <p:nvPr/>
            </p:nvSpPr>
            <p:spPr>
              <a:xfrm>
                <a:off x="6710205" y="2145136"/>
                <a:ext cx="350437" cy="461665"/>
              </a:xfrm>
              <a:prstGeom prst="rect">
                <a:avLst/>
              </a:prstGeom>
              <a:noFill/>
            </p:spPr>
            <p:txBody>
              <a:bodyPr wrap="square">
                <a:spAutoFit/>
              </a:bodyPr>
              <a:lstStyle/>
              <a:p>
                <a:r>
                  <a:rPr lang="en-US" sz="2400" b="1" dirty="0">
                    <a:solidFill>
                      <a:schemeClr val="tx1"/>
                    </a:solidFill>
                    <a:latin typeface="Exo" panose="02000303000000000000" pitchFamily="2" charset="0"/>
                    <a:ea typeface="Roboto Condensed Light" panose="02000000000000000000" pitchFamily="2" charset="0"/>
                  </a:rPr>
                  <a:t>+</a:t>
                </a:r>
                <a:endParaRPr lang="en-CA" sz="2000" dirty="0"/>
              </a:p>
            </p:txBody>
          </p:sp>
        </p:grpSp>
        <p:sp>
          <p:nvSpPr>
            <p:cNvPr id="39" name="TextBox 38">
              <a:extLst>
                <a:ext uri="{FF2B5EF4-FFF2-40B4-BE49-F238E27FC236}">
                  <a16:creationId xmlns:a16="http://schemas.microsoft.com/office/drawing/2014/main" id="{BAB919A4-9797-4299-A938-62BB1A8E3C30}"/>
                </a:ext>
              </a:extLst>
            </p:cNvPr>
            <p:cNvSpPr txBox="1"/>
            <p:nvPr/>
          </p:nvSpPr>
          <p:spPr>
            <a:xfrm>
              <a:off x="5910275" y="1868209"/>
              <a:ext cx="350437" cy="539192"/>
            </a:xfrm>
            <a:prstGeom prst="rect">
              <a:avLst/>
            </a:prstGeom>
            <a:noFill/>
          </p:spPr>
          <p:txBody>
            <a:bodyPr wrap="square">
              <a:spAutoFit/>
            </a:bodyPr>
            <a:lstStyle/>
            <a:p>
              <a:r>
                <a:rPr lang="en-US" sz="2800" b="1" dirty="0">
                  <a:solidFill>
                    <a:schemeClr val="tx1"/>
                  </a:solidFill>
                  <a:latin typeface="Exo" panose="02000303000000000000" pitchFamily="2" charset="0"/>
                  <a:ea typeface="Roboto Condensed Light" panose="02000000000000000000" pitchFamily="2" charset="0"/>
                </a:rPr>
                <a:t>=</a:t>
              </a:r>
              <a:endParaRPr lang="en-CA" sz="2400" dirty="0"/>
            </a:p>
          </p:txBody>
        </p:sp>
        <p:sp>
          <p:nvSpPr>
            <p:cNvPr id="42" name="Rectangle 41">
              <a:extLst>
                <a:ext uri="{FF2B5EF4-FFF2-40B4-BE49-F238E27FC236}">
                  <a16:creationId xmlns:a16="http://schemas.microsoft.com/office/drawing/2014/main" id="{DF95A154-952D-410D-AA17-4BDE655562F4}"/>
                </a:ext>
              </a:extLst>
            </p:cNvPr>
            <p:cNvSpPr/>
            <p:nvPr/>
          </p:nvSpPr>
          <p:spPr>
            <a:xfrm>
              <a:off x="295176" y="3036212"/>
              <a:ext cx="3850438" cy="249984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spcAft>
                  <a:spcPts val="300"/>
                </a:spcAft>
                <a:buFont typeface="Arial" panose="020B0604020202020204" pitchFamily="34" charset="0"/>
                <a:buChar char="•"/>
              </a:pPr>
              <a:r>
                <a:rPr lang="en-US" sz="1400" dirty="0">
                  <a:solidFill>
                    <a:schemeClr val="tx1"/>
                  </a:solidFill>
                  <a:latin typeface="Roboto condensed light"/>
                  <a:ea typeface="+mn-lt"/>
                  <a:cs typeface="+mn-lt"/>
                </a:rPr>
                <a:t>Messy code is deployed to meet a deadline.</a:t>
              </a:r>
              <a:endParaRPr lang="en-US" sz="1400" dirty="0">
                <a:solidFill>
                  <a:schemeClr val="tx1"/>
                </a:solidFill>
                <a:latin typeface="Roboto condensed light"/>
                <a:ea typeface="Roboto condensed light"/>
              </a:endParaRPr>
            </a:p>
            <a:p>
              <a:pPr marL="171450" indent="-171450">
                <a:spcAft>
                  <a:spcPts val="300"/>
                </a:spcAft>
                <a:buFont typeface="Arial" panose="020B0604020202020204" pitchFamily="34" charset="0"/>
                <a:buChar char="•"/>
              </a:pPr>
              <a:r>
                <a:rPr lang="en-US" sz="1400" dirty="0">
                  <a:solidFill>
                    <a:schemeClr val="tx1"/>
                  </a:solidFill>
                  <a:latin typeface="Roboto condensed light"/>
                  <a:ea typeface="+mn-lt"/>
                  <a:cs typeface="+mn-lt"/>
                </a:rPr>
                <a:t>Equipment refreshes are deferred.</a:t>
              </a:r>
            </a:p>
            <a:p>
              <a:pPr marL="171450" indent="-171450">
                <a:spcAft>
                  <a:spcPts val="300"/>
                </a:spcAft>
                <a:buFont typeface="Arial" panose="020B0604020202020204" pitchFamily="34" charset="0"/>
                <a:buChar char="•"/>
              </a:pPr>
              <a:r>
                <a:rPr lang="en-US" sz="1400" dirty="0">
                  <a:solidFill>
                    <a:schemeClr val="tx1"/>
                  </a:solidFill>
                  <a:latin typeface="Roboto condensed light"/>
                  <a:ea typeface="+mn-lt"/>
                  <a:cs typeface="+mn-lt"/>
                </a:rPr>
                <a:t>Security vulnerabilities are left unpatched.</a:t>
              </a:r>
            </a:p>
            <a:p>
              <a:pPr marL="171450" indent="-171450">
                <a:spcAft>
                  <a:spcPts val="300"/>
                </a:spcAft>
                <a:buFont typeface="Arial" panose="020B0604020202020204" pitchFamily="34" charset="0"/>
                <a:buChar char="•"/>
              </a:pPr>
              <a:r>
                <a:rPr lang="en-US" sz="1400" dirty="0">
                  <a:solidFill>
                    <a:schemeClr val="tx1"/>
                  </a:solidFill>
                  <a:latin typeface="Roboto condensed light"/>
                  <a:ea typeface="+mn-lt"/>
                  <a:cs typeface="+mn-lt"/>
                </a:rPr>
                <a:t>Machine learning algorithms are not analyzed for accuracy or bias.</a:t>
              </a:r>
            </a:p>
            <a:p>
              <a:pPr marL="171450" indent="-171450">
                <a:spcAft>
                  <a:spcPts val="300"/>
                </a:spcAft>
                <a:buFont typeface="Arial" panose="020B0604020202020204" pitchFamily="34" charset="0"/>
                <a:buChar char="•"/>
              </a:pPr>
              <a:r>
                <a:rPr lang="en-US" sz="1400" dirty="0">
                  <a:solidFill>
                    <a:schemeClr val="tx1"/>
                  </a:solidFill>
                  <a:latin typeface="Roboto condensed light"/>
                  <a:ea typeface="+mn-lt"/>
                  <a:cs typeface="+mn-lt"/>
                </a:rPr>
                <a:t>Data is ungoverned; APIs don’t follow standards.</a:t>
              </a:r>
              <a:endParaRPr lang="en-US" sz="1400" dirty="0">
                <a:solidFill>
                  <a:schemeClr val="tx1"/>
                </a:solidFill>
                <a:latin typeface="Roboto condensed light"/>
                <a:ea typeface="Roboto condensed light"/>
              </a:endParaRPr>
            </a:p>
            <a:p>
              <a:pPr marL="171450" indent="-171450">
                <a:spcAft>
                  <a:spcPts val="300"/>
                </a:spcAft>
                <a:buFont typeface="Arial" panose="020B0604020202020204" pitchFamily="34" charset="0"/>
                <a:buChar char="•"/>
              </a:pPr>
              <a:r>
                <a:rPr lang="en-US" sz="1400" dirty="0">
                  <a:solidFill>
                    <a:schemeClr val="tx1"/>
                  </a:solidFill>
                  <a:latin typeface="Roboto condensed light"/>
                  <a:ea typeface="+mn-lt"/>
                  <a:cs typeface="+mn-lt"/>
                </a:rPr>
                <a:t>Broken service management processes are not fixed.</a:t>
              </a:r>
              <a:endParaRPr lang="en-US" sz="1400" dirty="0">
                <a:solidFill>
                  <a:schemeClr val="tx1"/>
                </a:solidFill>
                <a:latin typeface="Roboto condensed light"/>
                <a:ea typeface="Roboto condensed light"/>
              </a:endParaRPr>
            </a:p>
            <a:p>
              <a:pPr marL="171450" indent="-171450">
                <a:spcAft>
                  <a:spcPts val="300"/>
                </a:spcAft>
                <a:buFont typeface="Arial" panose="020B0604020202020204" pitchFamily="34" charset="0"/>
                <a:buChar char="•"/>
              </a:pPr>
              <a:r>
                <a:rPr lang="en-US" sz="1400" dirty="0">
                  <a:solidFill>
                    <a:schemeClr val="tx1"/>
                  </a:solidFill>
                  <a:latin typeface="Roboto condensed light"/>
                  <a:ea typeface="+mn-lt"/>
                  <a:cs typeface="+mn-lt"/>
                </a:rPr>
                <a:t>Training budgets are cut.</a:t>
              </a:r>
              <a:endParaRPr lang="en-US" sz="1400" dirty="0">
                <a:solidFill>
                  <a:schemeClr val="tx1"/>
                </a:solidFill>
                <a:latin typeface="Roboto condensed light"/>
                <a:ea typeface="Roboto condensed light"/>
              </a:endParaRPr>
            </a:p>
            <a:p>
              <a:pPr marL="171450" indent="-171450">
                <a:spcAft>
                  <a:spcPts val="300"/>
                </a:spcAft>
                <a:buFont typeface="Arial" panose="020B0604020202020204" pitchFamily="34" charset="0"/>
                <a:buChar char="•"/>
              </a:pPr>
              <a:r>
                <a:rPr lang="en-US" sz="1400" dirty="0">
                  <a:solidFill>
                    <a:schemeClr val="tx1"/>
                  </a:solidFill>
                  <a:latin typeface="Roboto condensed light"/>
                  <a:ea typeface="+mn-lt"/>
                  <a:cs typeface="+mn-lt"/>
                </a:rPr>
                <a:t>Old technologies are not replaced.</a:t>
              </a:r>
              <a:endParaRPr lang="en-US" sz="1400" dirty="0">
                <a:solidFill>
                  <a:schemeClr val="tx1"/>
                </a:solidFill>
                <a:latin typeface="Roboto condensed light"/>
                <a:ea typeface="Roboto condensed light"/>
              </a:endParaRPr>
            </a:p>
          </p:txBody>
        </p:sp>
        <p:sp>
          <p:nvSpPr>
            <p:cNvPr id="44" name="Rectangle 43">
              <a:extLst>
                <a:ext uri="{FF2B5EF4-FFF2-40B4-BE49-F238E27FC236}">
                  <a16:creationId xmlns:a16="http://schemas.microsoft.com/office/drawing/2014/main" id="{5104BC3B-9DC4-47CE-B306-0A063BA267DE}"/>
                </a:ext>
              </a:extLst>
            </p:cNvPr>
            <p:cNvSpPr/>
            <p:nvPr/>
          </p:nvSpPr>
          <p:spPr>
            <a:xfrm>
              <a:off x="4253760" y="3961058"/>
              <a:ext cx="3618091" cy="2499846"/>
            </a:xfrm>
            <a:prstGeom prst="rect">
              <a:avLst/>
            </a:prstGeom>
            <a:solidFill>
              <a:srgbClr val="A7C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300"/>
                </a:spcAft>
                <a:buFont typeface="Arial" panose="020B0604020202020204" pitchFamily="34" charset="0"/>
                <a:buChar char="•"/>
              </a:pPr>
              <a:r>
                <a:rPr lang="en-US" sz="1400" dirty="0">
                  <a:solidFill>
                    <a:schemeClr val="tx1"/>
                  </a:solidFill>
                  <a:latin typeface="Roboto Condensed Light" panose="02000000000000000000" pitchFamily="2" charset="0"/>
                  <a:ea typeface="Roboto Condensed Light" panose="02000000000000000000" pitchFamily="2" charset="0"/>
                </a:rPr>
                <a:t>New features are slower to code and more likely to break, limiting business agility.</a:t>
              </a:r>
            </a:p>
            <a:p>
              <a:pPr marL="171450" indent="-171450">
                <a:spcAft>
                  <a:spcPts val="300"/>
                </a:spcAft>
                <a:buFont typeface="Arial" panose="020B0604020202020204" pitchFamily="34" charset="0"/>
                <a:buChar char="•"/>
              </a:pPr>
              <a:r>
                <a:rPr lang="en-US" sz="1400" dirty="0">
                  <a:solidFill>
                    <a:schemeClr val="tx1"/>
                  </a:solidFill>
                  <a:latin typeface="Roboto Condensed Light" panose="02000000000000000000" pitchFamily="2" charset="0"/>
                  <a:ea typeface="Roboto Condensed Light" panose="02000000000000000000" pitchFamily="2" charset="0"/>
                </a:rPr>
                <a:t>EUDs are slow and hinder productivity.</a:t>
              </a:r>
            </a:p>
            <a:p>
              <a:pPr marL="171450" indent="-171450">
                <a:spcAft>
                  <a:spcPts val="300"/>
                </a:spcAft>
                <a:buFont typeface="Arial" panose="020B0604020202020204" pitchFamily="34" charset="0"/>
                <a:buChar char="•"/>
              </a:pPr>
              <a:r>
                <a:rPr lang="en-US" sz="1400" dirty="0">
                  <a:solidFill>
                    <a:schemeClr val="tx1"/>
                  </a:solidFill>
                  <a:latin typeface="Roboto Condensed Light" panose="02000000000000000000" pitchFamily="2" charset="0"/>
                  <a:ea typeface="Roboto Condensed Light" panose="02000000000000000000" pitchFamily="2" charset="0"/>
                </a:rPr>
                <a:t>Data is unusable for analytics or the results are badly flawed.</a:t>
              </a:r>
            </a:p>
            <a:p>
              <a:pPr marL="171450" indent="-171450">
                <a:spcAft>
                  <a:spcPts val="300"/>
                </a:spcAft>
                <a:buFont typeface="Arial" panose="020B0604020202020204" pitchFamily="34" charset="0"/>
                <a:buChar char="•"/>
              </a:pPr>
              <a:r>
                <a:rPr lang="en-US" sz="1400" dirty="0">
                  <a:solidFill>
                    <a:schemeClr val="tx1"/>
                  </a:solidFill>
                  <a:latin typeface="Roboto Condensed Light" panose="02000000000000000000" pitchFamily="2" charset="0"/>
                  <a:ea typeface="Roboto Condensed Light" panose="02000000000000000000" pitchFamily="2" charset="0"/>
                </a:rPr>
                <a:t>Integrations are difficult or impossible.</a:t>
              </a:r>
            </a:p>
            <a:p>
              <a:pPr marL="171450" indent="-171450">
                <a:spcAft>
                  <a:spcPts val="300"/>
                </a:spcAft>
                <a:buFont typeface="Arial" panose="020B0604020202020204" pitchFamily="34" charset="0"/>
                <a:buChar char="•"/>
              </a:pPr>
              <a:r>
                <a:rPr lang="en-US" sz="1400" dirty="0">
                  <a:solidFill>
                    <a:schemeClr val="tx1"/>
                  </a:solidFill>
                  <a:latin typeface="Roboto Condensed Light" panose="02000000000000000000" pitchFamily="2" charset="0"/>
                  <a:ea typeface="Roboto Condensed Light" panose="02000000000000000000" pitchFamily="2" charset="0"/>
                </a:rPr>
                <a:t>Reliance on expensive outside contractors; slow response, escalation, and resolution times.</a:t>
              </a:r>
            </a:p>
            <a:p>
              <a:pPr marL="171450" indent="-171450">
                <a:spcAft>
                  <a:spcPts val="300"/>
                </a:spcAft>
                <a:buFont typeface="Arial" panose="020B0604020202020204" pitchFamily="34" charset="0"/>
                <a:buChar char="•"/>
              </a:pPr>
              <a:r>
                <a:rPr lang="en-US" sz="1400" dirty="0">
                  <a:solidFill>
                    <a:schemeClr val="tx1"/>
                  </a:solidFill>
                  <a:latin typeface="Roboto Condensed Light" panose="02000000000000000000" pitchFamily="2" charset="0"/>
                  <a:ea typeface="Roboto Condensed Light" panose="02000000000000000000" pitchFamily="2" charset="0"/>
                </a:rPr>
                <a:t>A future upgrade becomes gradually more painful.</a:t>
              </a:r>
            </a:p>
          </p:txBody>
        </p:sp>
        <p:sp>
          <p:nvSpPr>
            <p:cNvPr id="46" name="Rectangle 45">
              <a:extLst>
                <a:ext uri="{FF2B5EF4-FFF2-40B4-BE49-F238E27FC236}">
                  <a16:creationId xmlns:a16="http://schemas.microsoft.com/office/drawing/2014/main" id="{8372A5E2-3F2A-4383-9E5F-1359F11C8447}"/>
                </a:ext>
              </a:extLst>
            </p:cNvPr>
            <p:cNvSpPr/>
            <p:nvPr/>
          </p:nvSpPr>
          <p:spPr>
            <a:xfrm>
              <a:off x="8013120" y="2998907"/>
              <a:ext cx="3768226" cy="248749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spcAft>
                  <a:spcPts val="300"/>
                </a:spcAft>
                <a:buFont typeface="Arial" panose="020B0604020202020204" pitchFamily="34" charset="0"/>
                <a:buChar char="•"/>
              </a:pPr>
              <a:r>
                <a:rPr lang="en-US" sz="1400" dirty="0">
                  <a:solidFill>
                    <a:schemeClr val="tx1"/>
                  </a:solidFill>
                  <a:latin typeface="Roboto Condensed Light"/>
                  <a:ea typeface="Roboto Condensed Light"/>
                </a:rPr>
                <a:t>Code is iteratively refactored until it meets acceptable standards.</a:t>
              </a:r>
            </a:p>
            <a:p>
              <a:pPr marL="171450" indent="-171450">
                <a:spcAft>
                  <a:spcPts val="300"/>
                </a:spcAft>
                <a:buFont typeface="Arial" panose="020B0604020202020204" pitchFamily="34" charset="0"/>
                <a:buChar char="•"/>
              </a:pPr>
              <a:r>
                <a:rPr lang="en-US" sz="1400" dirty="0">
                  <a:solidFill>
                    <a:schemeClr val="tx1"/>
                  </a:solidFill>
                  <a:latin typeface="Roboto Condensed Light"/>
                  <a:ea typeface="Roboto Condensed Light"/>
                </a:rPr>
                <a:t>Patches and updates are scheduled and applied.</a:t>
              </a:r>
            </a:p>
            <a:p>
              <a:pPr marL="171450" indent="-171450">
                <a:spcAft>
                  <a:spcPts val="300"/>
                </a:spcAft>
                <a:buFont typeface="Arial" panose="020B0604020202020204" pitchFamily="34" charset="0"/>
                <a:buChar char="•"/>
              </a:pPr>
              <a:r>
                <a:rPr lang="en-US" sz="1400" dirty="0">
                  <a:solidFill>
                    <a:schemeClr val="tx1"/>
                  </a:solidFill>
                  <a:latin typeface="Roboto Condensed Light"/>
                  <a:ea typeface="Roboto Condensed Light"/>
                </a:rPr>
                <a:t>New devices are purchased and deployed.</a:t>
              </a:r>
            </a:p>
            <a:p>
              <a:pPr marL="171450" indent="-171450">
                <a:spcAft>
                  <a:spcPts val="300"/>
                </a:spcAft>
                <a:buFont typeface="Arial" panose="020B0604020202020204" pitchFamily="34" charset="0"/>
                <a:buChar char="•"/>
              </a:pPr>
              <a:r>
                <a:rPr lang="en-US" sz="1400" dirty="0">
                  <a:solidFill>
                    <a:schemeClr val="tx1"/>
                  </a:solidFill>
                  <a:latin typeface="Roboto Condensed Light"/>
                  <a:ea typeface="Roboto Condensed Light"/>
                </a:rPr>
                <a:t>The legacy system is replaced.</a:t>
              </a:r>
            </a:p>
            <a:p>
              <a:pPr marL="171450" indent="-171450">
                <a:spcAft>
                  <a:spcPts val="300"/>
                </a:spcAft>
                <a:buFont typeface="Arial" panose="020B0604020202020204" pitchFamily="34" charset="0"/>
                <a:buChar char="•"/>
              </a:pPr>
              <a:r>
                <a:rPr lang="en-US" sz="1400" dirty="0">
                  <a:solidFill>
                    <a:schemeClr val="tx1"/>
                  </a:solidFill>
                  <a:latin typeface="Roboto Condensed Light"/>
                  <a:ea typeface="Roboto Condensed Light"/>
                </a:rPr>
                <a:t>A data governance program is developed and enforced. </a:t>
              </a:r>
            </a:p>
            <a:p>
              <a:pPr marL="171450" indent="-171450">
                <a:spcAft>
                  <a:spcPts val="300"/>
                </a:spcAft>
                <a:buFont typeface="Arial" panose="020B0604020202020204" pitchFamily="34" charset="0"/>
                <a:buChar char="•"/>
              </a:pPr>
              <a:r>
                <a:rPr lang="en-US" sz="1400" dirty="0">
                  <a:solidFill>
                    <a:schemeClr val="tx1"/>
                  </a:solidFill>
                  <a:latin typeface="Roboto Condensed Light"/>
                  <a:ea typeface="Roboto Condensed Light"/>
                </a:rPr>
                <a:t>A training and knowledge management program is developed. </a:t>
              </a:r>
            </a:p>
            <a:p>
              <a:pPr marL="171450" indent="-171450">
                <a:spcAft>
                  <a:spcPts val="300"/>
                </a:spcAft>
                <a:buFont typeface="Arial" panose="020B0604020202020204" pitchFamily="34" charset="0"/>
                <a:buChar char="•"/>
              </a:pPr>
              <a:r>
                <a:rPr lang="en-US" sz="1400" dirty="0">
                  <a:solidFill>
                    <a:schemeClr val="tx1"/>
                  </a:solidFill>
                  <a:latin typeface="Roboto Condensed Light"/>
                  <a:ea typeface="Roboto Condensed Light"/>
                </a:rPr>
                <a:t>Unused or little-used systems are retired.</a:t>
              </a:r>
            </a:p>
          </p:txBody>
        </p:sp>
      </p:grpSp>
    </p:spTree>
    <p:extLst>
      <p:ext uri="{BB962C8B-B14F-4D97-AF65-F5344CB8AC3E}">
        <p14:creationId xmlns:p14="http://schemas.microsoft.com/office/powerpoint/2010/main" val="226111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6618194" cy="1130188"/>
          </a:xfrm>
        </p:spPr>
        <p:txBody>
          <a:bodyPr/>
          <a:lstStyle/>
          <a:p>
            <a:r>
              <a:rPr lang="en-US" dirty="0">
                <a:solidFill>
                  <a:srgbClr val="2576B7"/>
                </a:solidFill>
              </a:rPr>
              <a:t>Tackle a mountain of technical debt</a:t>
            </a:r>
          </a:p>
        </p:txBody>
      </p:sp>
      <p:sp>
        <p:nvSpPr>
          <p:cNvPr id="7" name="Text Placeholder 6">
            <a:extLst>
              <a:ext uri="{FF2B5EF4-FFF2-40B4-BE49-F238E27FC236}">
                <a16:creationId xmlns:a16="http://schemas.microsoft.com/office/drawing/2014/main" id="{68B9093A-6C76-4D5C-A83A-7045BC4E2AF3}"/>
              </a:ext>
            </a:extLst>
          </p:cNvPr>
          <p:cNvSpPr txBox="1">
            <a:spLocks/>
          </p:cNvSpPr>
          <p:nvPr/>
        </p:nvSpPr>
        <p:spPr>
          <a:xfrm>
            <a:off x="371474" y="1326943"/>
            <a:ext cx="6836995"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A4A4A"/>
              </a:solidFill>
            </a:endParaRPr>
          </a:p>
        </p:txBody>
      </p:sp>
      <p:sp>
        <p:nvSpPr>
          <p:cNvPr id="8" name="Text Placeholder 7">
            <a:extLst>
              <a:ext uri="{FF2B5EF4-FFF2-40B4-BE49-F238E27FC236}">
                <a16:creationId xmlns:a16="http://schemas.microsoft.com/office/drawing/2014/main" id="{A9187ECB-6A0B-445C-B2F7-BB5522D72622}"/>
              </a:ext>
            </a:extLst>
          </p:cNvPr>
          <p:cNvSpPr txBox="1">
            <a:spLocks/>
          </p:cNvSpPr>
          <p:nvPr/>
        </p:nvSpPr>
        <p:spPr>
          <a:xfrm>
            <a:off x="354105" y="1860764"/>
            <a:ext cx="7218269" cy="4635286"/>
          </a:xfrm>
          <a:prstGeom prst="rect">
            <a:avLst/>
          </a:prstGeom>
        </p:spPr>
        <p:txBody>
          <a:bodyPr lIns="90000" tIns="0" rIns="9000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lnSpc>
                <a:spcPct val="100000"/>
              </a:lnSpc>
              <a:spcAft>
                <a:spcPts val="1200"/>
              </a:spcAft>
              <a:buFont typeface="Arial" panose="020B0604020202020204" pitchFamily="34" charset="0"/>
              <a:buChar char="•"/>
            </a:pPr>
            <a:r>
              <a:rPr lang="en-CA" sz="1800" dirty="0">
                <a:solidFill>
                  <a:srgbClr val="000000"/>
                </a:solidFill>
              </a:rPr>
              <a:t>Technical debt describes the result of avoided costs that over time cause ongoing business impact. Tech debt creates friction for your IT and business staff; frustrates your customers; limits your flexibility, competitiveness, and resilience; and erodes business value.</a:t>
            </a:r>
          </a:p>
          <a:p>
            <a:pPr marL="285750" lvl="0" indent="-285750">
              <a:lnSpc>
                <a:spcPct val="100000"/>
              </a:lnSpc>
              <a:spcAft>
                <a:spcPts val="1200"/>
              </a:spcAft>
              <a:buFont typeface="Arial" panose="020B0604020202020204" pitchFamily="34" charset="0"/>
              <a:buChar char="•"/>
            </a:pPr>
            <a:r>
              <a:rPr lang="en-CA" sz="1800" dirty="0">
                <a:solidFill>
                  <a:srgbClr val="000000"/>
                </a:solidFill>
              </a:rPr>
              <a:t>Most organizations have a significant and growing technical debt portfolio.</a:t>
            </a:r>
          </a:p>
          <a:p>
            <a:pPr marL="285750" lvl="0" indent="-285750">
              <a:lnSpc>
                <a:spcPct val="100000"/>
              </a:lnSpc>
              <a:spcAft>
                <a:spcPts val="1200"/>
              </a:spcAft>
              <a:buFont typeface="Arial" panose="020B0604020202020204" pitchFamily="34" charset="0"/>
              <a:buChar char="•"/>
            </a:pPr>
            <a:r>
              <a:rPr lang="en-CA" sz="1800" dirty="0">
                <a:solidFill>
                  <a:srgbClr val="000000"/>
                </a:solidFill>
                <a:latin typeface="Roboto Condensed Light" panose="02000000000000000000" pitchFamily="2" charset="0"/>
                <a:ea typeface="Roboto Condensed Light" panose="02000000000000000000" pitchFamily="2" charset="0"/>
              </a:rPr>
              <a:t>L</a:t>
            </a:r>
            <a:r>
              <a:rPr lang="en-US" sz="1800" dirty="0">
                <a:solidFill>
                  <a:srgbClr val="000000"/>
                </a:solidFill>
                <a:latin typeface="Roboto Condensed Light" panose="02000000000000000000" pitchFamily="2" charset="0"/>
                <a:ea typeface="Roboto Condensed Light" panose="02000000000000000000" pitchFamily="2" charset="0"/>
              </a:rPr>
              <a:t>eft unaddressed, tech debt can become an existential threat that risks your organization’s ability to effectively compete and serve its customers. </a:t>
            </a:r>
            <a:r>
              <a:rPr lang="en-CA" sz="1800" dirty="0">
                <a:solidFill>
                  <a:srgbClr val="000000"/>
                </a:solidFill>
              </a:rPr>
              <a:t>Businesses that fail to properly manage their technical debt will be at a significant competitive disadvantage. </a:t>
            </a:r>
            <a:endParaRPr lang="en-US" sz="1800" dirty="0">
              <a:solidFill>
                <a:srgbClr val="000000"/>
              </a:solidFill>
              <a:latin typeface="Roboto Condensed Light" panose="02000000000000000000" pitchFamily="2" charset="0"/>
              <a:ea typeface="Roboto Condensed Light" panose="02000000000000000000" pitchFamily="2" charset="0"/>
            </a:endParaRPr>
          </a:p>
          <a:p>
            <a:pPr marL="285750" indent="-285750">
              <a:lnSpc>
                <a:spcPct val="100000"/>
              </a:lnSpc>
              <a:spcBef>
                <a:spcPts val="800"/>
              </a:spcBef>
              <a:spcAft>
                <a:spcPts val="1200"/>
              </a:spcAft>
              <a:buFont typeface="Arial" panose="020B0604020202020204" pitchFamily="34" charset="0"/>
              <a:buChar char="•"/>
            </a:pPr>
            <a:r>
              <a:rPr lang="en-US" sz="1800" dirty="0">
                <a:solidFill>
                  <a:srgbClr val="000000"/>
                </a:solidFill>
                <a:latin typeface="Roboto Condensed Light" panose="02000000000000000000" pitchFamily="2" charset="0"/>
                <a:ea typeface="Roboto Condensed Light" panose="02000000000000000000" pitchFamily="2" charset="0"/>
              </a:rPr>
              <a:t>As an IT leader it’s your role to </a:t>
            </a:r>
            <a:r>
              <a:rPr lang="en-US" sz="1800" b="1" dirty="0">
                <a:solidFill>
                  <a:srgbClr val="000000"/>
                </a:solidFill>
                <a:latin typeface="Roboto Condensed Light" panose="02000000000000000000" pitchFamily="2" charset="0"/>
                <a:ea typeface="Roboto Condensed Light" panose="02000000000000000000" pitchFamily="2" charset="0"/>
              </a:rPr>
              <a:t>help the business better understand the risks </a:t>
            </a:r>
            <a:r>
              <a:rPr lang="en-US" sz="1800" dirty="0">
                <a:solidFill>
                  <a:srgbClr val="000000"/>
                </a:solidFill>
                <a:latin typeface="Roboto Condensed Light" panose="02000000000000000000" pitchFamily="2" charset="0"/>
                <a:ea typeface="Roboto Condensed Light" panose="02000000000000000000" pitchFamily="2" charset="0"/>
              </a:rPr>
              <a:t>introduced by technical debt, in terms of its ongoing </a:t>
            </a:r>
            <a:r>
              <a:rPr lang="en-US" sz="1800" b="1" dirty="0">
                <a:solidFill>
                  <a:srgbClr val="000000"/>
                </a:solidFill>
                <a:latin typeface="Roboto Condensed Light" panose="02000000000000000000" pitchFamily="2" charset="0"/>
                <a:ea typeface="Roboto Condensed Light" panose="02000000000000000000" pitchFamily="2" charset="0"/>
              </a:rPr>
              <a:t>business impact, </a:t>
            </a:r>
            <a:r>
              <a:rPr lang="en-US" sz="1800" dirty="0">
                <a:solidFill>
                  <a:srgbClr val="000000"/>
                </a:solidFill>
                <a:latin typeface="Roboto Condensed Light" panose="02000000000000000000" pitchFamily="2" charset="0"/>
                <a:ea typeface="Roboto Condensed Light" panose="02000000000000000000" pitchFamily="2" charset="0"/>
              </a:rPr>
              <a:t>and the options available to address it. This allows business leaders to make better decisions to pay back or hold technical debt.</a:t>
            </a:r>
          </a:p>
        </p:txBody>
      </p:sp>
      <p:graphicFrame>
        <p:nvGraphicFramePr>
          <p:cNvPr id="2" name="Chart 1">
            <a:extLst>
              <a:ext uri="{FF2B5EF4-FFF2-40B4-BE49-F238E27FC236}">
                <a16:creationId xmlns:a16="http://schemas.microsoft.com/office/drawing/2014/main" id="{E7A398DF-7315-4C49-8E01-1DB80B8CC531}"/>
              </a:ext>
            </a:extLst>
          </p:cNvPr>
          <p:cNvGraphicFramePr/>
          <p:nvPr>
            <p:extLst>
              <p:ext uri="{D42A27DB-BD31-4B8C-83A1-F6EECF244321}">
                <p14:modId xmlns:p14="http://schemas.microsoft.com/office/powerpoint/2010/main" val="2735637805"/>
              </p:ext>
            </p:extLst>
          </p:nvPr>
        </p:nvGraphicFramePr>
        <p:xfrm>
          <a:off x="8371943" y="530021"/>
          <a:ext cx="3450171" cy="4124585"/>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69DB30FE-D6BF-4282-A3AD-7A060B70F665}"/>
              </a:ext>
            </a:extLst>
          </p:cNvPr>
          <p:cNvSpPr txBox="1"/>
          <p:nvPr/>
        </p:nvSpPr>
        <p:spPr>
          <a:xfrm>
            <a:off x="8474206" y="4788679"/>
            <a:ext cx="3245644" cy="1323439"/>
          </a:xfrm>
          <a:prstGeom prst="rect">
            <a:avLst/>
          </a:prstGeom>
          <a:noFill/>
        </p:spPr>
        <p:txBody>
          <a:bodyPr wrap="square">
            <a:spAutoFit/>
          </a:bodyPr>
          <a:lstStyle/>
          <a:p>
            <a:pPr algn="ctr">
              <a:spcAft>
                <a:spcPts val="600"/>
              </a:spcAft>
            </a:pPr>
            <a:r>
              <a:rPr lang="en-US" sz="1600" b="0" i="0" dirty="0">
                <a:solidFill>
                  <a:srgbClr val="333333"/>
                </a:solidFill>
                <a:effectLst/>
                <a:latin typeface="Montserrat SemiBold" panose="00000700000000000000" pitchFamily="2" charset="0"/>
              </a:rPr>
              <a:t>“Poor management of tech debt hamstrings companies’ ability to compete.”</a:t>
            </a:r>
            <a:endParaRPr lang="en-US" sz="1000" dirty="0">
              <a:solidFill>
                <a:schemeClr val="tx2">
                  <a:lumMod val="75000"/>
                </a:schemeClr>
              </a:solidFill>
              <a:latin typeface="Montserrat SemiBold" panose="00000700000000000000" pitchFamily="2" charset="0"/>
              <a:ea typeface="Roboto Condensed Light" panose="02000000000000000000" pitchFamily="2" charset="0"/>
            </a:endParaRPr>
          </a:p>
          <a:p>
            <a:pPr algn="ctr">
              <a:spcAft>
                <a:spcPts val="600"/>
              </a:spcAft>
            </a:pPr>
            <a:endParaRPr lang="en-US" sz="1100" dirty="0">
              <a:solidFill>
                <a:schemeClr val="tx2">
                  <a:lumMod val="75000"/>
                </a:schemeClr>
              </a:solidFill>
              <a:latin typeface="Roboto Condensed Light" panose="02000000000000000000" pitchFamily="2" charset="0"/>
              <a:ea typeface="Roboto Condensed Light" panose="02000000000000000000" pitchFamily="2" charset="0"/>
            </a:endParaRPr>
          </a:p>
          <a:p>
            <a:pPr algn="ctr">
              <a:spcAft>
                <a:spcPts val="600"/>
              </a:spcAft>
            </a:pPr>
            <a:r>
              <a:rPr lang="en-US" sz="1100" dirty="0">
                <a:solidFill>
                  <a:schemeClr val="tx2">
                    <a:lumMod val="75000"/>
                  </a:schemeClr>
                </a:solidFill>
                <a:latin typeface="Roboto Condensed Light" panose="02000000000000000000" pitchFamily="2" charset="0"/>
                <a:ea typeface="Roboto Condensed Light" panose="02000000000000000000" pitchFamily="2" charset="0"/>
              </a:rPr>
              <a:t>Source</a:t>
            </a:r>
            <a:r>
              <a:rPr lang="en-US" sz="1100" dirty="0">
                <a:solidFill>
                  <a:srgbClr val="000000"/>
                </a:solidFill>
                <a:latin typeface="Roboto Condensed Light" panose="02000000000000000000" pitchFamily="2" charset="0"/>
                <a:ea typeface="Roboto Condensed Light" panose="02000000000000000000" pitchFamily="2" charset="0"/>
              </a:rPr>
              <a:t>: McKinsey Digital</a:t>
            </a:r>
            <a:endParaRPr lang="en-CA" dirty="0">
              <a:solidFill>
                <a:schemeClr val="tx2">
                  <a:lumMod val="75000"/>
                </a:schemeClr>
              </a:solidFill>
            </a:endParaRPr>
          </a:p>
        </p:txBody>
      </p:sp>
    </p:spTree>
    <p:extLst>
      <p:ext uri="{BB962C8B-B14F-4D97-AF65-F5344CB8AC3E}">
        <p14:creationId xmlns:p14="http://schemas.microsoft.com/office/powerpoint/2010/main" val="383963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5" y="530021"/>
            <a:ext cx="11328511" cy="1130188"/>
          </a:xfrm>
        </p:spPr>
        <p:txBody>
          <a:bodyPr/>
          <a:lstStyle/>
          <a:p>
            <a:r>
              <a:rPr lang="en-US" dirty="0">
                <a:solidFill>
                  <a:srgbClr val="2576B7"/>
                </a:solidFill>
              </a:rPr>
              <a:t>Technical debt is expensive and ineffectively managed</a:t>
            </a:r>
          </a:p>
        </p:txBody>
      </p:sp>
      <p:sp>
        <p:nvSpPr>
          <p:cNvPr id="12" name="Text Placeholder 7">
            <a:extLst>
              <a:ext uri="{FF2B5EF4-FFF2-40B4-BE49-F238E27FC236}">
                <a16:creationId xmlns:a16="http://schemas.microsoft.com/office/drawing/2014/main" id="{404A78B1-2A18-429A-B1FD-48886CCC7F03}"/>
              </a:ext>
            </a:extLst>
          </p:cNvPr>
          <p:cNvSpPr txBox="1">
            <a:spLocks/>
          </p:cNvSpPr>
          <p:nvPr/>
        </p:nvSpPr>
        <p:spPr>
          <a:xfrm>
            <a:off x="354106" y="1976826"/>
            <a:ext cx="5854146" cy="43511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lnSpc>
                <a:spcPct val="110000"/>
              </a:lnSpc>
            </a:pPr>
            <a:r>
              <a:rPr lang="en-US" sz="1400" dirty="0">
                <a:solidFill>
                  <a:srgbClr val="000000"/>
                </a:solidFill>
                <a:latin typeface="Roboto Condensed Light" panose="02000000000000000000" pitchFamily="2" charset="0"/>
              </a:rPr>
              <a:t>Resolving or minimizing the impact of aging systems is seen as IT’s problem to solve, even when IT has no resources or authority to make needed changes.</a:t>
            </a:r>
          </a:p>
          <a:p>
            <a:pPr marL="184150" indent="-184150">
              <a:lnSpc>
                <a:spcPct val="110000"/>
              </a:lnSpc>
            </a:pPr>
            <a:r>
              <a:rPr lang="en-US" sz="1400" dirty="0">
                <a:solidFill>
                  <a:srgbClr val="000000"/>
                </a:solidFill>
                <a:latin typeface="Roboto Condensed Light" panose="02000000000000000000" pitchFamily="2" charset="0"/>
              </a:rPr>
              <a:t>Deferred project work is pushed over to operations, sometimes with little visibility or hand-off, where it gets deprioritized and lost.</a:t>
            </a:r>
          </a:p>
          <a:p>
            <a:pPr marL="184150" indent="-184150">
              <a:lnSpc>
                <a:spcPct val="110000"/>
              </a:lnSpc>
            </a:pPr>
            <a:r>
              <a:rPr lang="en-US" sz="1400" dirty="0">
                <a:solidFill>
                  <a:srgbClr val="000000"/>
                </a:solidFill>
                <a:latin typeface="Roboto Condensed Light" panose="02000000000000000000" pitchFamily="2" charset="0"/>
              </a:rPr>
              <a:t>The effort of keeping legacy systems stable, patched, and updated drains away time from longer-term planning exercises.</a:t>
            </a:r>
          </a:p>
          <a:p>
            <a:pPr marL="184150" indent="-184150">
              <a:lnSpc>
                <a:spcPct val="110000"/>
              </a:lnSpc>
            </a:pPr>
            <a:r>
              <a:rPr lang="en-US" sz="1400" dirty="0">
                <a:solidFill>
                  <a:srgbClr val="000000"/>
                </a:solidFill>
                <a:latin typeface="Roboto Condensed Light" panose="02000000000000000000" pitchFamily="2" charset="0"/>
              </a:rPr>
              <a:t>Though business leaders are often aware that aging systems are an obstacle to realizing business value, they don’t greenlight fixes because of other, more urgent priorities or because IT isn’t trusted to deliver an effective solution.</a:t>
            </a:r>
          </a:p>
          <a:p>
            <a:pPr marL="184150" indent="-184150">
              <a:lnSpc>
                <a:spcPct val="110000"/>
              </a:lnSpc>
            </a:pPr>
            <a:r>
              <a:rPr lang="en-US" sz="1400" dirty="0">
                <a:solidFill>
                  <a:srgbClr val="000000"/>
                </a:solidFill>
                <a:latin typeface="Roboto Condensed Light" panose="02000000000000000000" pitchFamily="2" charset="0"/>
              </a:rPr>
              <a:t>Building a case to address technical debt can be difficult because the technical problems are complex and difficult to translate into business impact.</a:t>
            </a:r>
          </a:p>
          <a:p>
            <a:pPr marL="184150" indent="-184150">
              <a:lnSpc>
                <a:spcPct val="110000"/>
              </a:lnSpc>
            </a:pPr>
            <a:r>
              <a:rPr lang="en-US" sz="1400" dirty="0">
                <a:solidFill>
                  <a:srgbClr val="000000"/>
                </a:solidFill>
                <a:latin typeface="Roboto Condensed Light" panose="02000000000000000000" pitchFamily="2" charset="0"/>
              </a:rPr>
              <a:t>A well-intentioned effort to track every technical debt is doomed to failure. Track just the technical debt you intend to fix. It’s better live with some technical debt than to replace it.</a:t>
            </a:r>
            <a:endParaRPr lang="en-US" sz="1600" dirty="0">
              <a:solidFill>
                <a:srgbClr val="000000"/>
              </a:solidFill>
              <a:latin typeface="Roboto Condensed Light" panose="02000000000000000000" pitchFamily="2" charset="0"/>
            </a:endParaRPr>
          </a:p>
        </p:txBody>
      </p:sp>
      <p:sp>
        <p:nvSpPr>
          <p:cNvPr id="14" name="Rectangle 13">
            <a:extLst>
              <a:ext uri="{FF2B5EF4-FFF2-40B4-BE49-F238E27FC236}">
                <a16:creationId xmlns:a16="http://schemas.microsoft.com/office/drawing/2014/main" id="{B7616F6B-DA70-4D30-9A8F-AFCDED088838}"/>
              </a:ext>
            </a:extLst>
          </p:cNvPr>
          <p:cNvSpPr/>
          <p:nvPr/>
        </p:nvSpPr>
        <p:spPr>
          <a:xfrm>
            <a:off x="8715503" y="2222771"/>
            <a:ext cx="2617058" cy="984885"/>
          </a:xfrm>
          <a:prstGeom prst="rect">
            <a:avLst/>
          </a:prstGeom>
        </p:spPr>
        <p:txBody>
          <a:bodyPr wrap="square" lIns="0" tIns="0" rIns="0" bIns="0">
            <a:spAutoFit/>
          </a:bodyPr>
          <a:lstStyle/>
          <a:p>
            <a:pPr algn="ctr">
              <a:defRPr/>
            </a:pPr>
            <a:r>
              <a:rPr lang="en-CA" sz="1200" dirty="0">
                <a:solidFill>
                  <a:srgbClr val="4A4A4A"/>
                </a:solidFill>
                <a:latin typeface="Montserrat" pitchFamily="2" charset="77"/>
                <a:ea typeface="Roboto" panose="02000000000000000000" pitchFamily="2" charset="0"/>
              </a:rPr>
              <a:t>On average, respondents said that </a:t>
            </a:r>
            <a:r>
              <a:rPr lang="en-CA" sz="1400" b="1" dirty="0">
                <a:solidFill>
                  <a:srgbClr val="4A4A4A"/>
                </a:solidFill>
                <a:latin typeface="Montserrat" pitchFamily="2" charset="77"/>
                <a:ea typeface="Roboto" panose="02000000000000000000" pitchFamily="2" charset="0"/>
              </a:rPr>
              <a:t>25% of their</a:t>
            </a:r>
            <a:r>
              <a:rPr lang="en-CA" sz="1400" dirty="0">
                <a:solidFill>
                  <a:srgbClr val="4A4A4A"/>
                </a:solidFill>
                <a:latin typeface="Montserrat" pitchFamily="2" charset="77"/>
                <a:ea typeface="Roboto" panose="02000000000000000000" pitchFamily="2" charset="0"/>
              </a:rPr>
              <a:t> </a:t>
            </a:r>
            <a:r>
              <a:rPr lang="en-CA" sz="1400" b="1" dirty="0">
                <a:solidFill>
                  <a:srgbClr val="4A4A4A"/>
                </a:solidFill>
                <a:latin typeface="Montserrat" pitchFamily="2" charset="77"/>
                <a:ea typeface="Roboto" panose="02000000000000000000" pitchFamily="2" charset="0"/>
              </a:rPr>
              <a:t>development time</a:t>
            </a:r>
            <a:r>
              <a:rPr lang="en-CA" sz="1400" dirty="0">
                <a:solidFill>
                  <a:srgbClr val="4A4A4A"/>
                </a:solidFill>
                <a:latin typeface="Montserrat" pitchFamily="2" charset="77"/>
                <a:ea typeface="Roboto" panose="02000000000000000000" pitchFamily="2" charset="0"/>
              </a:rPr>
              <a:t> </a:t>
            </a:r>
            <a:r>
              <a:rPr lang="en-CA" sz="1200" dirty="0">
                <a:solidFill>
                  <a:srgbClr val="4A4A4A"/>
                </a:solidFill>
                <a:latin typeface="Montserrat" pitchFamily="2" charset="77"/>
                <a:ea typeface="Roboto" panose="02000000000000000000" pitchFamily="2" charset="0"/>
              </a:rPr>
              <a:t>went toward </a:t>
            </a:r>
            <a:r>
              <a:rPr lang="en-CA" sz="1200" b="1" dirty="0">
                <a:solidFill>
                  <a:srgbClr val="4A4A4A"/>
                </a:solidFill>
                <a:latin typeface="Montserrat" pitchFamily="2" charset="77"/>
                <a:ea typeface="Roboto" panose="02000000000000000000" pitchFamily="2" charset="0"/>
              </a:rPr>
              <a:t>technical debt </a:t>
            </a:r>
            <a:r>
              <a:rPr lang="en-CA" sz="1200" dirty="0">
                <a:solidFill>
                  <a:srgbClr val="4A4A4A"/>
                </a:solidFill>
                <a:latin typeface="Montserrat" pitchFamily="2" charset="77"/>
                <a:ea typeface="Roboto" panose="02000000000000000000" pitchFamily="2" charset="0"/>
              </a:rPr>
              <a:t>management activities.</a:t>
            </a:r>
          </a:p>
        </p:txBody>
      </p:sp>
      <p:grpSp>
        <p:nvGrpSpPr>
          <p:cNvPr id="16" name="Group 15">
            <a:extLst>
              <a:ext uri="{FF2B5EF4-FFF2-40B4-BE49-F238E27FC236}">
                <a16:creationId xmlns:a16="http://schemas.microsoft.com/office/drawing/2014/main" id="{F6CC1CAD-97BB-4080-849E-3591EB5E6555}"/>
              </a:ext>
            </a:extLst>
          </p:cNvPr>
          <p:cNvGrpSpPr/>
          <p:nvPr/>
        </p:nvGrpSpPr>
        <p:grpSpPr>
          <a:xfrm>
            <a:off x="6694241" y="1843315"/>
            <a:ext cx="1783782" cy="1770308"/>
            <a:chOff x="3439440" y="4137949"/>
            <a:chExt cx="3273953" cy="2159884"/>
          </a:xfrm>
        </p:grpSpPr>
        <p:graphicFrame>
          <p:nvGraphicFramePr>
            <p:cNvPr id="17" name="Chart 16">
              <a:extLst>
                <a:ext uri="{FF2B5EF4-FFF2-40B4-BE49-F238E27FC236}">
                  <a16:creationId xmlns:a16="http://schemas.microsoft.com/office/drawing/2014/main" id="{CD7E898F-11A1-4F7F-882A-97690BAA13B7}"/>
                </a:ext>
              </a:extLst>
            </p:cNvPr>
            <p:cNvGraphicFramePr/>
            <p:nvPr>
              <p:extLst>
                <p:ext uri="{D42A27DB-BD31-4B8C-83A1-F6EECF244321}">
                  <p14:modId xmlns:p14="http://schemas.microsoft.com/office/powerpoint/2010/main" val="527634604"/>
                </p:ext>
              </p:extLst>
            </p:nvPr>
          </p:nvGraphicFramePr>
          <p:xfrm>
            <a:off x="3439440" y="4137949"/>
            <a:ext cx="3273953" cy="215988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87B0DA5C-F684-41A3-9723-22B78314FC16}"/>
                </a:ext>
              </a:extLst>
            </p:cNvPr>
            <p:cNvSpPr txBox="1"/>
            <p:nvPr/>
          </p:nvSpPr>
          <p:spPr>
            <a:xfrm>
              <a:off x="3904842" y="5057043"/>
              <a:ext cx="2343152" cy="300405"/>
            </a:xfrm>
            <a:prstGeom prst="rect">
              <a:avLst/>
            </a:prstGeom>
          </p:spPr>
          <p:txBody>
            <a:bodyPr vert="horz" wrap="square" lIns="0" tIns="0" rIns="0" bIns="0" rtlCol="0">
              <a:spAutoFit/>
            </a:bodyPr>
            <a:lstStyle/>
            <a:p>
              <a:pPr marL="289946" marR="242975" lvl="1" algn="ctr">
                <a:spcBef>
                  <a:spcPts val="55"/>
                </a:spcBef>
              </a:pPr>
              <a:r>
                <a:rPr lang="en-US" sz="1600" b="1" spc="-30" dirty="0">
                  <a:solidFill>
                    <a:srgbClr val="2576B7"/>
                  </a:solidFill>
                  <a:latin typeface="Exo" panose="02000503000000000000" pitchFamily="2" charset="77"/>
                  <a:cs typeface="Arial Narrow"/>
                </a:rPr>
                <a:t>25%</a:t>
              </a:r>
            </a:p>
          </p:txBody>
        </p:sp>
      </p:grpSp>
      <p:grpSp>
        <p:nvGrpSpPr>
          <p:cNvPr id="19" name="Group 18">
            <a:extLst>
              <a:ext uri="{FF2B5EF4-FFF2-40B4-BE49-F238E27FC236}">
                <a16:creationId xmlns:a16="http://schemas.microsoft.com/office/drawing/2014/main" id="{7180E6BB-0F63-4421-8D39-708748104B2A}"/>
              </a:ext>
            </a:extLst>
          </p:cNvPr>
          <p:cNvGrpSpPr/>
          <p:nvPr/>
        </p:nvGrpSpPr>
        <p:grpSpPr>
          <a:xfrm>
            <a:off x="6694240" y="3737726"/>
            <a:ext cx="1783782" cy="1770308"/>
            <a:chOff x="3490130" y="4242520"/>
            <a:chExt cx="3273953" cy="2159884"/>
          </a:xfrm>
        </p:grpSpPr>
        <p:graphicFrame>
          <p:nvGraphicFramePr>
            <p:cNvPr id="20" name="Chart 19">
              <a:extLst>
                <a:ext uri="{FF2B5EF4-FFF2-40B4-BE49-F238E27FC236}">
                  <a16:creationId xmlns:a16="http://schemas.microsoft.com/office/drawing/2014/main" id="{CFB7B1C5-FC8C-4168-8A85-0A22123BAFD1}"/>
                </a:ext>
              </a:extLst>
            </p:cNvPr>
            <p:cNvGraphicFramePr/>
            <p:nvPr>
              <p:extLst>
                <p:ext uri="{D42A27DB-BD31-4B8C-83A1-F6EECF244321}">
                  <p14:modId xmlns:p14="http://schemas.microsoft.com/office/powerpoint/2010/main" val="4004588412"/>
                </p:ext>
              </p:extLst>
            </p:nvPr>
          </p:nvGraphicFramePr>
          <p:xfrm>
            <a:off x="3490130" y="4242520"/>
            <a:ext cx="3273953" cy="2159884"/>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30249707-14C6-41AE-A296-E1062C38121C}"/>
                </a:ext>
              </a:extLst>
            </p:cNvPr>
            <p:cNvSpPr txBox="1"/>
            <p:nvPr/>
          </p:nvSpPr>
          <p:spPr>
            <a:xfrm>
              <a:off x="4179688" y="5185633"/>
              <a:ext cx="1936488" cy="300405"/>
            </a:xfrm>
            <a:prstGeom prst="rect">
              <a:avLst/>
            </a:prstGeom>
          </p:spPr>
          <p:txBody>
            <a:bodyPr vert="horz" wrap="square" lIns="0" tIns="0" rIns="0" bIns="0" rtlCol="0">
              <a:spAutoFit/>
            </a:bodyPr>
            <a:lstStyle/>
            <a:p>
              <a:pPr marL="289946" marR="242975" lvl="1" algn="ctr">
                <a:spcBef>
                  <a:spcPts val="55"/>
                </a:spcBef>
              </a:pPr>
              <a:r>
                <a:rPr lang="en-US" sz="1600" b="1" spc="-30" dirty="0">
                  <a:solidFill>
                    <a:schemeClr val="accent5"/>
                  </a:solidFill>
                  <a:latin typeface="Exo" panose="02000503000000000000" pitchFamily="2" charset="77"/>
                  <a:cs typeface="Arial Narrow"/>
                </a:rPr>
                <a:t>93%</a:t>
              </a:r>
            </a:p>
          </p:txBody>
        </p:sp>
      </p:grpSp>
      <p:sp>
        <p:nvSpPr>
          <p:cNvPr id="2" name="Rectangle 1">
            <a:extLst>
              <a:ext uri="{FF2B5EF4-FFF2-40B4-BE49-F238E27FC236}">
                <a16:creationId xmlns:a16="http://schemas.microsoft.com/office/drawing/2014/main" id="{550C0841-FD78-454D-9B89-73E83E1F5E36}"/>
              </a:ext>
            </a:extLst>
          </p:cNvPr>
          <p:cNvSpPr/>
          <p:nvPr/>
        </p:nvSpPr>
        <p:spPr>
          <a:xfrm>
            <a:off x="8715503" y="4190102"/>
            <a:ext cx="2548141" cy="1015663"/>
          </a:xfrm>
          <a:prstGeom prst="rect">
            <a:avLst/>
          </a:prstGeom>
        </p:spPr>
        <p:txBody>
          <a:bodyPr wrap="square" lIns="0" tIns="0" rIns="0" bIns="0">
            <a:spAutoFit/>
          </a:bodyPr>
          <a:lstStyle/>
          <a:p>
            <a:pPr algn="ctr">
              <a:defRPr/>
            </a:pPr>
            <a:r>
              <a:rPr lang="en-CA" sz="1400" b="1" dirty="0">
                <a:solidFill>
                  <a:srgbClr val="4A4A4A"/>
                </a:solidFill>
                <a:latin typeface="Montserrat" pitchFamily="2" charset="77"/>
                <a:ea typeface="Roboto" panose="02000000000000000000" pitchFamily="2" charset="0"/>
              </a:rPr>
              <a:t>93% of respondents had no way to systematically track and manage</a:t>
            </a:r>
            <a:r>
              <a:rPr lang="en-CA" sz="1400" dirty="0">
                <a:solidFill>
                  <a:srgbClr val="4A4A4A"/>
                </a:solidFill>
                <a:latin typeface="Montserrat" pitchFamily="2" charset="77"/>
                <a:ea typeface="Roboto" panose="02000000000000000000" pitchFamily="2" charset="0"/>
              </a:rPr>
              <a:t> </a:t>
            </a:r>
            <a:r>
              <a:rPr lang="en-CA" sz="1200" dirty="0">
                <a:solidFill>
                  <a:srgbClr val="4A4A4A"/>
                </a:solidFill>
                <a:latin typeface="Montserrat" pitchFamily="2" charset="77"/>
                <a:ea typeface="Roboto" panose="02000000000000000000" pitchFamily="2" charset="0"/>
              </a:rPr>
              <a:t>the technical debt that was absorbing all that time.</a:t>
            </a:r>
          </a:p>
        </p:txBody>
      </p:sp>
      <p:sp>
        <p:nvSpPr>
          <p:cNvPr id="25" name="TextBox 24">
            <a:extLst>
              <a:ext uri="{FF2B5EF4-FFF2-40B4-BE49-F238E27FC236}">
                <a16:creationId xmlns:a16="http://schemas.microsoft.com/office/drawing/2014/main" id="{58BC3F39-33B1-4861-A98C-FF074FB3A468}"/>
              </a:ext>
            </a:extLst>
          </p:cNvPr>
          <p:cNvSpPr txBox="1"/>
          <p:nvPr/>
        </p:nvSpPr>
        <p:spPr>
          <a:xfrm>
            <a:off x="9586731" y="3607216"/>
            <a:ext cx="917765" cy="369332"/>
          </a:xfrm>
          <a:prstGeom prst="rect">
            <a:avLst/>
          </a:prstGeom>
          <a:noFill/>
        </p:spPr>
        <p:txBody>
          <a:bodyPr wrap="square">
            <a:spAutoFit/>
          </a:bodyPr>
          <a:lstStyle/>
          <a:p>
            <a:pPr algn="ctr"/>
            <a:r>
              <a:rPr lang="en-CA" sz="1800" b="1" dirty="0">
                <a:solidFill>
                  <a:srgbClr val="4A4A4A"/>
                </a:solidFill>
                <a:latin typeface="Montserrat" pitchFamily="2" charset="77"/>
                <a:ea typeface="Roboto" panose="02000000000000000000" pitchFamily="2" charset="0"/>
              </a:rPr>
              <a:t>but,</a:t>
            </a:r>
            <a:endParaRPr lang="en-CA" sz="1800" dirty="0"/>
          </a:p>
        </p:txBody>
      </p:sp>
      <p:sp>
        <p:nvSpPr>
          <p:cNvPr id="26" name="TextBox 25">
            <a:extLst>
              <a:ext uri="{FF2B5EF4-FFF2-40B4-BE49-F238E27FC236}">
                <a16:creationId xmlns:a16="http://schemas.microsoft.com/office/drawing/2014/main" id="{D0E0E6EA-8E8D-4047-BD25-142A2EF2CAAE}"/>
              </a:ext>
            </a:extLst>
          </p:cNvPr>
          <p:cNvSpPr txBox="1"/>
          <p:nvPr/>
        </p:nvSpPr>
        <p:spPr>
          <a:xfrm>
            <a:off x="8057864" y="5768327"/>
            <a:ext cx="2854938" cy="276999"/>
          </a:xfrm>
          <a:prstGeom prst="rect">
            <a:avLst/>
          </a:prstGeom>
          <a:noFill/>
        </p:spPr>
        <p:txBody>
          <a:bodyPr wrap="square">
            <a:spAutoFit/>
          </a:bodyPr>
          <a:lstStyle/>
          <a:p>
            <a:pPr algn="ctr">
              <a:defRPr/>
            </a:pPr>
            <a:r>
              <a:rPr lang="en-CA" sz="1200" dirty="0">
                <a:solidFill>
                  <a:srgbClr val="4A4A4A"/>
                </a:solidFill>
                <a:latin typeface="Montserrat" pitchFamily="2" charset="77"/>
                <a:ea typeface="Roboto" panose="02000000000000000000" pitchFamily="2" charset="0"/>
              </a:rPr>
              <a:t>Source: Martini, et al.</a:t>
            </a:r>
          </a:p>
        </p:txBody>
      </p:sp>
    </p:spTree>
    <p:extLst>
      <p:ext uri="{BB962C8B-B14F-4D97-AF65-F5344CB8AC3E}">
        <p14:creationId xmlns:p14="http://schemas.microsoft.com/office/powerpoint/2010/main" val="245205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6E8AF-AA02-8A45-8B51-0888B0C66904}"/>
              </a:ext>
            </a:extLst>
          </p:cNvPr>
          <p:cNvSpPr>
            <a:spLocks noGrp="1"/>
          </p:cNvSpPr>
          <p:nvPr>
            <p:ph type="title"/>
          </p:nvPr>
        </p:nvSpPr>
        <p:spPr>
          <a:xfrm>
            <a:off x="354106" y="530021"/>
            <a:ext cx="10980644" cy="1130188"/>
          </a:xfrm>
        </p:spPr>
        <p:txBody>
          <a:bodyPr/>
          <a:lstStyle/>
          <a:p>
            <a:r>
              <a:rPr lang="en-US" dirty="0"/>
              <a:t>Unlock business value by managing your technical debt</a:t>
            </a:r>
          </a:p>
        </p:txBody>
      </p:sp>
      <p:graphicFrame>
        <p:nvGraphicFramePr>
          <p:cNvPr id="11" name="Table 10">
            <a:extLst>
              <a:ext uri="{FF2B5EF4-FFF2-40B4-BE49-F238E27FC236}">
                <a16:creationId xmlns:a16="http://schemas.microsoft.com/office/drawing/2014/main" id="{D07E744E-A6AF-4096-8DEB-1E2503376BA5}"/>
              </a:ext>
            </a:extLst>
          </p:cNvPr>
          <p:cNvGraphicFramePr>
            <a:graphicFrameLocks noGrp="1"/>
          </p:cNvGraphicFramePr>
          <p:nvPr>
            <p:extLst>
              <p:ext uri="{D42A27DB-BD31-4B8C-83A1-F6EECF244321}">
                <p14:modId xmlns:p14="http://schemas.microsoft.com/office/powerpoint/2010/main" val="3105389872"/>
              </p:ext>
            </p:extLst>
          </p:nvPr>
        </p:nvGraphicFramePr>
        <p:xfrm>
          <a:off x="371474" y="1660440"/>
          <a:ext cx="11450640" cy="4183312"/>
        </p:xfrm>
        <a:graphic>
          <a:graphicData uri="http://schemas.openxmlformats.org/drawingml/2006/table">
            <a:tbl>
              <a:tblPr firstRow="1" bandRow="1">
                <a:tableStyleId>{5C22544A-7EE6-4342-B048-85BDC9FD1C3A}</a:tableStyleId>
              </a:tblPr>
              <a:tblGrid>
                <a:gridCol w="5721595">
                  <a:extLst>
                    <a:ext uri="{9D8B030D-6E8A-4147-A177-3AD203B41FA5}">
                      <a16:colId xmlns:a16="http://schemas.microsoft.com/office/drawing/2014/main" val="2500794229"/>
                    </a:ext>
                  </a:extLst>
                </a:gridCol>
                <a:gridCol w="5729045">
                  <a:extLst>
                    <a:ext uri="{9D8B030D-6E8A-4147-A177-3AD203B41FA5}">
                      <a16:colId xmlns:a16="http://schemas.microsoft.com/office/drawing/2014/main" val="1791260046"/>
                    </a:ext>
                  </a:extLst>
                </a:gridCol>
              </a:tblGrid>
              <a:tr h="760281">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IT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Business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2052837071"/>
                  </a:ext>
                </a:extLst>
              </a:tr>
              <a:tr h="3423031">
                <a:tc>
                  <a:txBody>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CA" sz="1600" b="0" i="0" kern="1200" dirty="0">
                        <a:solidFill>
                          <a:srgbClr val="000000"/>
                        </a:solidFill>
                        <a:latin typeface="Roboto Condensed Light" panose="02000000000000000000" pitchFamily="2" charset="0"/>
                        <a:ea typeface="+mn-ea"/>
                        <a:cs typeface="+mn-cs"/>
                      </a:endParaRPr>
                    </a:p>
                    <a:p>
                      <a:pPr marL="184150" marR="0" lvl="0" indent="-1841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CA" sz="1600" b="0" i="0" kern="1200" dirty="0">
                          <a:solidFill>
                            <a:srgbClr val="000000"/>
                          </a:solidFill>
                          <a:latin typeface="Roboto Condensed Light" panose="02000000000000000000" pitchFamily="2" charset="0"/>
                          <a:ea typeface="+mn-ea"/>
                          <a:cs typeface="+mn-cs"/>
                        </a:rPr>
                        <a:t>Manage the chaos and disorder created by technical debt to deliver more reliable, available, and serviceable IT systems and applications.</a:t>
                      </a:r>
                    </a:p>
                    <a:p>
                      <a:pPr marL="184150" marR="0" lvl="0" indent="-1841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CA" sz="1600" b="0" i="0" kern="1200" dirty="0">
                          <a:solidFill>
                            <a:srgbClr val="000000"/>
                          </a:solidFill>
                          <a:latin typeface="Roboto Condensed Light" panose="02000000000000000000" pitchFamily="2" charset="0"/>
                          <a:ea typeface="+mn-ea"/>
                          <a:cs typeface="+mn-cs"/>
                        </a:rPr>
                        <a:t>Conduct a holistic analysis of your organization’s technical debt to identify the debt generating unacceptable business impacts.</a:t>
                      </a:r>
                    </a:p>
                    <a:p>
                      <a:pPr marL="184150" marR="0" lvl="0" indent="-1841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CA" sz="1600" b="0" i="0" kern="1200" dirty="0">
                          <a:solidFill>
                            <a:srgbClr val="000000"/>
                          </a:solidFill>
                          <a:latin typeface="Roboto Condensed Light" panose="02000000000000000000" pitchFamily="2" charset="0"/>
                          <a:ea typeface="+mn-ea"/>
                          <a:cs typeface="+mn-cs"/>
                        </a:rPr>
                        <a:t>Identify options to reduce technical debt, and use your technical debt business impact analysis to make the case for funding and resources.</a:t>
                      </a:r>
                    </a:p>
                    <a:p>
                      <a:pPr marL="184150" marR="0" lvl="0" indent="-1841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CA" sz="1600" b="0" i="0" kern="1200" dirty="0">
                          <a:solidFill>
                            <a:srgbClr val="000000"/>
                          </a:solidFill>
                          <a:latin typeface="Roboto Condensed Light" panose="02000000000000000000" pitchFamily="2" charset="0"/>
                          <a:ea typeface="+mn-ea"/>
                          <a:cs typeface="+mn-cs"/>
                        </a:rPr>
                        <a:t>Build a technical debt register to maintain visibility on tech debt in your environment.</a:t>
                      </a:r>
                    </a:p>
                  </a:txBody>
                  <a:tcPr marL="46800" marR="108000" marT="36000" marB="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indent="0" algn="l" defTabSz="914400" rtl="0" eaLnBrk="1" latinLnBrk="0" hangingPunct="1">
                        <a:lnSpc>
                          <a:spcPct val="110000"/>
                        </a:lnSpc>
                        <a:spcBef>
                          <a:spcPts val="1000"/>
                        </a:spcBef>
                        <a:buFont typeface="Arial" panose="020B0604020202020204" pitchFamily="34" charset="0"/>
                        <a:buNone/>
                      </a:pPr>
                      <a:endParaRPr lang="en-CA" sz="1600" b="0" i="0" kern="1200" dirty="0">
                        <a:solidFill>
                          <a:srgbClr val="000000"/>
                        </a:solidFill>
                        <a:latin typeface="Roboto Condensed Light" panose="02000000000000000000" pitchFamily="2" charset="0"/>
                        <a:ea typeface="+mn-ea"/>
                        <a:cs typeface="+mn-cs"/>
                      </a:endParaRP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Identify strategic solutions to replace or manage legacy technology that will enable the business flexibility and resilience required to outperform your competitors.</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Make better resource allocation decisions with better information on the true business cost of deferred IT maintenance. </a:t>
                      </a:r>
                    </a:p>
                  </a:txBody>
                  <a:tcPr marL="46800" marR="108000" marT="36000" marB="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106570360"/>
                  </a:ext>
                </a:extLst>
              </a:tr>
            </a:tbl>
          </a:graphicData>
        </a:graphic>
      </p:graphicFrame>
    </p:spTree>
    <p:extLst>
      <p:ext uri="{BB962C8B-B14F-4D97-AF65-F5344CB8AC3E}">
        <p14:creationId xmlns:p14="http://schemas.microsoft.com/office/powerpoint/2010/main" val="404438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FF46BD-FB95-4971-81F3-D64F699F64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608"/>
            <a:ext cx="12193587" cy="6857392"/>
          </a:xfrm>
          <a:prstGeom prst="rect">
            <a:avLst/>
          </a:prstGeom>
        </p:spPr>
      </p:pic>
    </p:spTree>
    <p:extLst>
      <p:ext uri="{BB962C8B-B14F-4D97-AF65-F5344CB8AC3E}">
        <p14:creationId xmlns:p14="http://schemas.microsoft.com/office/powerpoint/2010/main" val="123073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07F83C-53BE-854C-81B6-A99DD6EDD402}"/>
              </a:ext>
            </a:extLst>
          </p:cNvPr>
          <p:cNvSpPr>
            <a:spLocks noGrp="1"/>
          </p:cNvSpPr>
          <p:nvPr>
            <p:ph type="title"/>
          </p:nvPr>
        </p:nvSpPr>
        <p:spPr/>
        <p:txBody>
          <a:bodyPr/>
          <a:lstStyle/>
          <a:p>
            <a:r>
              <a:rPr lang="en-CA" spc="-79" dirty="0"/>
              <a:t>Insight summary</a:t>
            </a:r>
            <a:endParaRPr lang="en-US" dirty="0"/>
          </a:p>
        </p:txBody>
      </p:sp>
      <p:graphicFrame>
        <p:nvGraphicFramePr>
          <p:cNvPr id="25" name="Table 24">
            <a:extLst>
              <a:ext uri="{FF2B5EF4-FFF2-40B4-BE49-F238E27FC236}">
                <a16:creationId xmlns:a16="http://schemas.microsoft.com/office/drawing/2014/main" id="{33A80B2B-1D03-4BCD-AEB8-647ADC62AD9F}"/>
              </a:ext>
            </a:extLst>
          </p:cNvPr>
          <p:cNvGraphicFramePr>
            <a:graphicFrameLocks noGrp="1"/>
          </p:cNvGraphicFramePr>
          <p:nvPr>
            <p:extLst>
              <p:ext uri="{D42A27DB-BD31-4B8C-83A1-F6EECF244321}">
                <p14:modId xmlns:p14="http://schemas.microsoft.com/office/powerpoint/2010/main" val="3236800937"/>
              </p:ext>
            </p:extLst>
          </p:nvPr>
        </p:nvGraphicFramePr>
        <p:xfrm>
          <a:off x="3553097" y="754603"/>
          <a:ext cx="8286384" cy="1043954"/>
        </p:xfrm>
        <a:graphic>
          <a:graphicData uri="http://schemas.openxmlformats.org/drawingml/2006/table">
            <a:tbl>
              <a:tblPr bandRow="1">
                <a:tableStyleId>{5C22544A-7EE6-4342-B048-85BDC9FD1C3A}</a:tableStyleId>
              </a:tblPr>
              <a:tblGrid>
                <a:gridCol w="8286384">
                  <a:extLst>
                    <a:ext uri="{9D8B030D-6E8A-4147-A177-3AD203B41FA5}">
                      <a16:colId xmlns:a16="http://schemas.microsoft.com/office/drawing/2014/main" val="1362635670"/>
                    </a:ext>
                  </a:extLst>
                </a:gridCol>
              </a:tblGrid>
              <a:tr h="392251">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Three key steps enable effective technical debt governance.</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651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Technical debt can, and should, be actively governed in a way that delivers durable value to the business. Every IT organization must </a:t>
                      </a:r>
                      <a:r>
                        <a:rPr lang="en-US" sz="1400" b="1" dirty="0">
                          <a:solidFill>
                            <a:srgbClr val="2576B7"/>
                          </a:solidFill>
                          <a:latin typeface="Roboto Condensed Light" panose="02000000000000000000" pitchFamily="2" charset="0"/>
                          <a:ea typeface="Roboto Condensed Light" panose="02000000000000000000" pitchFamily="2" charset="0"/>
                        </a:rPr>
                        <a:t>identify,</a:t>
                      </a:r>
                      <a:r>
                        <a:rPr lang="en-US" sz="1400" b="0" dirty="0">
                          <a:solidFill>
                            <a:srgbClr val="2576B7"/>
                          </a:solidFill>
                          <a:latin typeface="Roboto Condensed Light" panose="02000000000000000000" pitchFamily="2" charset="0"/>
                          <a:ea typeface="Roboto Condensed Light" panose="02000000000000000000" pitchFamily="2" charset="0"/>
                        </a:rPr>
                        <a:t> </a:t>
                      </a:r>
                      <a:r>
                        <a:rPr lang="en-US" sz="1400" b="1" dirty="0">
                          <a:solidFill>
                            <a:srgbClr val="2576B7"/>
                          </a:solidFill>
                          <a:latin typeface="Roboto Condensed Light" panose="02000000000000000000" pitchFamily="2" charset="0"/>
                          <a:ea typeface="Roboto Condensed Light" panose="02000000000000000000" pitchFamily="2" charset="0"/>
                        </a:rPr>
                        <a:t>measure,</a:t>
                      </a:r>
                      <a:r>
                        <a:rPr lang="en-US" sz="1400" b="0" dirty="0">
                          <a:solidFill>
                            <a:srgbClr val="2576B7"/>
                          </a:solidFill>
                          <a:latin typeface="Roboto Condensed Light" panose="02000000000000000000" pitchFamily="2" charset="0"/>
                          <a:ea typeface="Roboto Condensed Light" panose="02000000000000000000" pitchFamily="2" charset="0"/>
                        </a:rPr>
                        <a:t> and </a:t>
                      </a:r>
                      <a:r>
                        <a:rPr lang="en-US" sz="1400" b="1" dirty="0">
                          <a:solidFill>
                            <a:srgbClr val="2576B7"/>
                          </a:solidFill>
                          <a:latin typeface="Roboto Condensed Light" panose="02000000000000000000" pitchFamily="2" charset="0"/>
                          <a:ea typeface="Roboto Condensed Light" panose="02000000000000000000" pitchFamily="2" charset="0"/>
                        </a:rPr>
                        <a:t>manage </a:t>
                      </a:r>
                      <a:r>
                        <a:rPr lang="en-US" sz="1400" b="0" dirty="0">
                          <a:solidFill>
                            <a:srgbClr val="2576B7"/>
                          </a:solidFill>
                          <a:latin typeface="Roboto Condensed Light" panose="02000000000000000000" pitchFamily="2" charset="0"/>
                          <a:ea typeface="Roboto Condensed Light" panose="02000000000000000000" pitchFamily="2" charset="0"/>
                        </a:rPr>
                        <a:t>their technical debt to govern technical debt effectively.</a:t>
                      </a:r>
                      <a:endParaRPr lang="en-US" sz="1400" b="1" dirty="0">
                        <a:solidFill>
                          <a:srgbClr val="2576B7"/>
                        </a:solidFill>
                        <a:latin typeface="Roboto Condensed Light" panose="02000000000000000000" pitchFamily="2" charset="0"/>
                        <a:ea typeface="Roboto Condensed Light" panose="020000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graphicFrame>
        <p:nvGraphicFramePr>
          <p:cNvPr id="26" name="Table 25">
            <a:extLst>
              <a:ext uri="{FF2B5EF4-FFF2-40B4-BE49-F238E27FC236}">
                <a16:creationId xmlns:a16="http://schemas.microsoft.com/office/drawing/2014/main" id="{C09FA1B5-E16C-43CC-976D-E5325F4D9615}"/>
              </a:ext>
            </a:extLst>
          </p:cNvPr>
          <p:cNvGraphicFramePr>
            <a:graphicFrameLocks noGrp="1"/>
          </p:cNvGraphicFramePr>
          <p:nvPr>
            <p:extLst>
              <p:ext uri="{D42A27DB-BD31-4B8C-83A1-F6EECF244321}">
                <p14:modId xmlns:p14="http://schemas.microsoft.com/office/powerpoint/2010/main" val="1245600063"/>
              </p:ext>
            </p:extLst>
          </p:nvPr>
        </p:nvGraphicFramePr>
        <p:xfrm>
          <a:off x="3553097" y="2013905"/>
          <a:ext cx="2677886" cy="4230213"/>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921642">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Focus on solving the problems you need to address.</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3308571">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Don’t make your tech debt assessment a philosophical exercise, a confessional booth, or an appeal for sympathy. Do this exercise because you have a problem that needs to be better understood to be fixed. </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Analyzing technical debt only has value in that the analysis can help the business and IT make better risk management and resource allocation decisions. It is a tool to help you get to where you need to be – it is not an end in itself.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7" name="Table 26">
            <a:extLst>
              <a:ext uri="{FF2B5EF4-FFF2-40B4-BE49-F238E27FC236}">
                <a16:creationId xmlns:a16="http://schemas.microsoft.com/office/drawing/2014/main" id="{F3AD3190-68CD-4553-B716-65571393DC30}"/>
              </a:ext>
            </a:extLst>
          </p:cNvPr>
          <p:cNvGraphicFramePr>
            <a:graphicFrameLocks noGrp="1"/>
          </p:cNvGraphicFramePr>
          <p:nvPr>
            <p:extLst>
              <p:ext uri="{D42A27DB-BD31-4B8C-83A1-F6EECF244321}">
                <p14:modId xmlns:p14="http://schemas.microsoft.com/office/powerpoint/2010/main" val="2949837505"/>
              </p:ext>
            </p:extLst>
          </p:nvPr>
        </p:nvGraphicFramePr>
        <p:xfrm>
          <a:off x="6357346" y="2013905"/>
          <a:ext cx="2677886" cy="4233893"/>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925321">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Use a comprehensive and more-objective impact analysis.</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3308572">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It’s often challenging to identify a direct financial cost for technical debt. Consider direct costs, but also assess categories of impact that can have a long-term effect on your business: lost customer, staff, or business partner goodwill; limited flexibility and resilience; health, safety, and compliance impacts.</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Use more-objective measures to track subjective impact. For example, consider the number of customers who could be significantly affected by each tech debt in the next quarter.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8" name="Table 27">
            <a:extLst>
              <a:ext uri="{FF2B5EF4-FFF2-40B4-BE49-F238E27FC236}">
                <a16:creationId xmlns:a16="http://schemas.microsoft.com/office/drawing/2014/main" id="{B64523AE-FEE2-428C-838E-7B923146631D}"/>
              </a:ext>
            </a:extLst>
          </p:cNvPr>
          <p:cNvGraphicFramePr>
            <a:graphicFrameLocks noGrp="1"/>
          </p:cNvGraphicFramePr>
          <p:nvPr>
            <p:extLst>
              <p:ext uri="{D42A27DB-BD31-4B8C-83A1-F6EECF244321}">
                <p14:modId xmlns:p14="http://schemas.microsoft.com/office/powerpoint/2010/main" val="837909729"/>
              </p:ext>
            </p:extLst>
          </p:nvPr>
        </p:nvGraphicFramePr>
        <p:xfrm>
          <a:off x="9161595" y="2013907"/>
          <a:ext cx="2677886" cy="4230211"/>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904185">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Accepted, not ignored.</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3326026">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Not every technical debt in your environment can – or should – be addressed right away. A decision by the business to avoid addressing technical debt now is the business’ acceptance of the risk. This can be an appropriate and acceptable outcome.</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Of course, the debt doesn’t go away. Track your remaining technical debt and the options available to mitigate or address the risks associated with technical debt.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spTree>
    <p:extLst>
      <p:ext uri="{BB962C8B-B14F-4D97-AF65-F5344CB8AC3E}">
        <p14:creationId xmlns:p14="http://schemas.microsoft.com/office/powerpoint/2010/main" val="23753318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SHAPEINFO" val="&lt;ThreeDShapeInfo&gt;&lt;uuid val=&quot;{AFA3460B-1D53-42B3-AEE9-E160A75B4DD1}&quot;/&gt;&lt;isInvalidForFieldText val=&quot;0&quot;/&gt;&lt;Image&gt;&lt;filename val=&quot;C:\Users\natalie.sansone\AppData\Local\Temp\CP8220724968Session\CPTrustFolder8220724984\PPTImport822012416828\data\asimages\{AFA3460B-1D53-42B3-AEE9-E160A75B4DD1}_16.png&quot;/&gt;&lt;left val=&quot;956&quot;/&gt;&lt;top val=&quot;-1&quot;/&gt;&lt;width val=&quot;324&quot;/&gt;&lt;height val=&quot;7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8E8F54-6298-4740-A126-768F6EADE83B}&quot;/&gt;&lt;isInvalidForFieldText val=&quot;0&quot;/&gt;&lt;Image&gt;&lt;filename val=&quot;C:\Users\natalie.sansone\AppData\Local\Temp\CP8220724968Session\CPTrustFolder8220724984\PPTImport822012416828\data\asimages\{618E8F54-6298-4740-A126-768F6EADE83B}_16.png&quot;/&gt;&lt;left val=&quot;205&quot;/&gt;&lt;top val=&quot;485&quot;/&gt;&lt;width val=&quot;56&quot;/&gt;&lt;height val=&quot;5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C38A4A-71C8-4492-8A9B-ECF53A4F5231}&quot;/&gt;&lt;isInvalidForFieldText val=&quot;0&quot;/&gt;&lt;Image&gt;&lt;filename val=&quot;C:\Users\natalie.sansone\AppData\Local\Temp\CP8220724968Session\CPTrustFolder8220724984\PPTImport822012416828\data\asimages\{96C38A4A-71C8-4492-8A9B-ECF53A4F5231}_16.png&quot;/&gt;&lt;left val=&quot;372&quot;/&gt;&lt;top val=&quot;347&quot;/&gt;&lt;width val=&quot;56&quot;/&gt;&lt;height val=&quot;5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10&quot;/&gt;&lt;lineCharCount val=&quot;18&quot;/&gt;&lt;lineCharCount val=&quot;14&quot;/&gt;&lt;/TableIndex&gt;&lt;/ShapeTextInfo&gt;"/>
  <p:tag name="HTML_SHAPEINFO" val="&lt;ThreeDShapeInfo&gt;&lt;uuid val=&quot;{E09F5014-2C4C-48F5-9407-A8024D46B161}&quot;/&gt;&lt;isInvalidForFieldText val=&quot;0&quot;/&gt;&lt;Image&gt;&lt;filename val=&quot;C:\Users\natalie.sansone\AppData\Local\Temp\CP8220724968Session\CPTrustFolder8220724984\PPTImport822012416828\data\asimages\{E09F5014-2C4C-48F5-9407-A8024D46B161}_16.png&quot;/&gt;&lt;left val=&quot;421&quot;/&gt;&lt;top val=&quot;352&quot;/&gt;&lt;width val=&quot;150&quot;/&gt;&lt;height val=&quot;106&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3&quot;/&gt;&lt;lineCharCount val=&quot;12&quot;/&gt;&lt;lineCharCount val=&quot;12&quot;/&gt;&lt;/TableIndex&gt;&lt;/ShapeTextInfo&gt;"/>
  <p:tag name="HTML_SHAPEINFO" val="&lt;ThreeDShapeInfo&gt;&lt;uuid val=&quot;{90D34A26-61AB-4A28-AE69-393D70125EE8}&quot;/&gt;&lt;isInvalidForFieldText val=&quot;0&quot;/&gt;&lt;Image&gt;&lt;filename val=&quot;C:\Users\natalie.sansone\AppData\Local\Temp\CP8220724968Session\CPTrustFolder8220724984\PPTImport822012416828\data\asimages\{90D34A26-61AB-4A28-AE69-393D70125EE8}_16.png&quot;/&gt;&lt;left val=&quot;421&quot;/&gt;&lt;top val=&quot;490&quot;/&gt;&lt;width val=&quot;126&quot;/&gt;&lt;height val=&quot;107&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B799E-8B97-4459-A2A5-85A23343DE6C}&quot;/&gt;&lt;isInvalidForFieldText val=&quot;0&quot;/&gt;&lt;Image&gt;&lt;filename val=&quot;C:\Users\natalie.sansone\AppData\Local\Temp\CP8220724968Session\CPTrustFolder8220724984\PPTImport822012416828\data\asimages\{75AB799E-8B97-4459-A2A5-85A23343DE6C}_16.png&quot;/&gt;&lt;left val=&quot;397&quot;/&gt;&lt;top val=&quot;402&quot;/&gt;&lt;width val=&quot;4&quot;/&gt;&lt;height val=&quot;89&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7098DC-DAB6-4EBE-A50C-7EF82B98056F}&quot;/&gt;&lt;isInvalidForFieldText val=&quot;0&quot;/&gt;&lt;Image&gt;&lt;filename val=&quot;C:\Users\natalie.sansone\AppData\Local\Temp\CP8220724968Session\CPTrustFolder8220724984\PPTImport822012416828\data\asimages\{F87098DC-DAB6-4EBE-A50C-7EF82B98056F}_16.png&quot;/&gt;&lt;left val=&quot;371&quot;/&gt;&lt;top val=&quot;489&quot;/&gt;&lt;width val=&quot;56&quot;/&gt;&lt;height val=&quot;56&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B8B66D-7957-48F1-B00B-0CD06BEE03EA}&quot;/&gt;&lt;isInvalidForFieldText val=&quot;0&quot;/&gt;&lt;Image&gt;&lt;filename val=&quot;C:\Users\natalie.sansone\AppData\Local\Temp\CP8220724968Session\CPTrustFolder8220724984\PPTImport822012416828\data\asimages\{DEB8B66D-7957-48F1-B00B-0CD06BEE03EA}_16.png&quot;/&gt;&lt;left val=&quot;717&quot;/&gt;&lt;top val=&quot;347&quot;/&gt;&lt;width val=&quot;55&quot;/&gt;&lt;height val=&quot;5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15&quot;/&gt;&lt;lineCharCount val=&quot;14&quot;/&gt;&lt;/TableIndex&gt;&lt;/ShapeTextInfo&gt;"/>
  <p:tag name="HTML_SHAPEINFO" val="&lt;ThreeDShapeInfo&gt;&lt;uuid val=&quot;{9E6D2209-8A17-4548-959D-9E0C2AA12002}&quot;/&gt;&lt;isInvalidForFieldText val=&quot;0&quot;/&gt;&lt;Image&gt;&lt;filename val=&quot;C:\Users\natalie.sansone\AppData\Local\Temp\CP8220724968Session\CPTrustFolder8220724984\PPTImport822012416828\data\asimages\{9E6D2209-8A17-4548-959D-9E0C2AA12002}_16.png&quot;/&gt;&lt;left val=&quot;766&quot;/&gt;&lt;top val=&quot;352&quot;/&gt;&lt;width val=&quot;136&quot;/&gt;&lt;height val=&quot;8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0&quot;/&gt;&lt;lineCharCount val=&quot;17&quot;/&gt;&lt;lineCharCount val=&quot;11&quot;/&gt;&lt;/TableIndex&gt;&lt;/ShapeTextInfo&gt;"/>
  <p:tag name="HTML_SHAPEINFO" val="&lt;ThreeDShapeInfo&gt;&lt;uuid val=&quot;{91B8FD51-CF2D-4E45-AD4C-62C71CE2E01C}&quot;/&gt;&lt;isInvalidForFieldText val=&quot;0&quot;/&gt;&lt;Image&gt;&lt;filename val=&quot;C:\Users\natalie.sansone\AppData\Local\Temp\CP8220724968Session\CPTrustFolder8220724984\PPTImport822012416828\data\asimages\{91B8FD51-CF2D-4E45-AD4C-62C71CE2E01C}_16.png&quot;/&gt;&lt;left val=&quot;766&quot;/&gt;&lt;top val=&quot;490&quot;/&gt;&lt;width val=&quot;139&quot;/&gt;&lt;height val=&quot;107&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479C18-9940-4388-811D-1939BAE52F28}&quot;/&gt;&lt;isInvalidForFieldText val=&quot;0&quot;/&gt;&lt;Image&gt;&lt;filename val=&quot;C:\Users\natalie.sansone\AppData\Local\Temp\CP8220724968Session\CPTrustFolder8220724984\PPTImport822012416828\data\asimages\{CC479C18-9940-4388-811D-1939BAE52F28}_16.png&quot;/&gt;&lt;left val=&quot;743&quot;/&gt;&lt;top val=&quot;402&quot;/&gt;&lt;width val=&quot;3&quot;/&gt;&lt;height val=&quot;8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755F8865-0CC6-44E8-9126-E90AD3BD4A28}&quot;/&gt;&lt;isInvalidForFieldText val=&quot;0&quot;/&gt;&lt;Image&gt;&lt;filename val=&quot;C:\Users\natalie.sansone\AppData\Local\Temp\CP8220724968Session\CPTrustFolder8220724984\PPTImport822012416828\data\asimages\{755F8865-0CC6-44E8-9126-E90AD3BD4A28}_16.png&quot;/&gt;&lt;left val=&quot;1012&quot;/&gt;&lt;top val=&quot;674&quot;/&gt;&lt;width val=&quot;243&quot;/&gt;&lt;height val=&quot;23&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0259C7-4627-4C8D-BC35-F326B8C02A6D}&quot;/&gt;&lt;isInvalidForFieldText val=&quot;0&quot;/&gt;&lt;Image&gt;&lt;filename val=&quot;C:\Users\natalie.sansone\AppData\Local\Temp\CP8220724968Session\CPTrustFolder8220724984\PPTImport822012416828\data\asimages\{C10259C7-4627-4C8D-BC35-F326B8C02A6D}_16.png&quot;/&gt;&lt;left val=&quot;716&quot;/&gt;&lt;top val=&quot;489&quot;/&gt;&lt;width val=&quot;56&quot;/&gt;&lt;height val=&quot;5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11&quot;/&gt;&lt;lineCharCount val=&quot;10&quot;/&gt;&lt;lineCharCount val=&quot;1&quot;/&gt;&lt;lineCharCount val=&quot;11&quot;/&gt;&lt;lineCharCount val=&quot;1&quot;/&gt;&lt;lineCharCount val=&quot;18&quot;/&gt;&lt;lineCharCount val=&quot;1&quot;/&gt;&lt;lineCharCount val=&quot;10&quot;/&gt;&lt;/TableIndex&gt;&lt;/ShapeTextInfo&gt;"/>
  <p:tag name="HTML_SHAPEINFO" val="&lt;ThreeDShapeInfo&gt;&lt;uuid val=&quot;{4E849F1B-288C-489E-B5ED-1EB974316CE9}&quot;/&gt;&lt;isInvalidForFieldText val=&quot;0&quot;/&gt;&lt;Image&gt;&lt;filename val=&quot;C:\Users\natalie.sansone\AppData\Local\Temp\CP8220724968Session\CPTrustFolder8220724984\PPTImport822012416828\data\asimages\{4E849F1B-288C-489E-B5ED-1EB974316CE9}_16.png&quot;/&gt;&lt;left val=&quot;990&quot;/&gt;&lt;top val=&quot;183&quot;/&gt;&lt;width val=&quot;272&quot;/&gt;&lt;height val=&quot;3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479C18-9940-4388-811D-1939BAE52F28}&quot;/&gt;&lt;isInvalidForFieldText val=&quot;0&quot;/&gt;&lt;Image&gt;&lt;filename val=&quot;C:\Users\natalie.sansone\AppData\Local\Temp\CP8220724968Session\CPTrustFolder8220724984\PPTImport822012416828\data\asimages\{CC479C18-9940-4388-811D-1939BAE52F28}_16.png&quot;/&gt;&lt;left val=&quot;743&quot;/&gt;&lt;top val=&quot;402&quot;/&gt;&lt;width val=&quot;3&quot;/&gt;&lt;height val=&quot;89&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0259C7-4627-4C8D-BC35-F326B8C02A6D}&quot;/&gt;&lt;isInvalidForFieldText val=&quot;0&quot;/&gt;&lt;Image&gt;&lt;filename val=&quot;C:\Users\natalie.sansone\AppData\Local\Temp\CP8220724968Session\CPTrustFolder8220724984\PPTImport822012416828\data\asimages\{C10259C7-4627-4C8D-BC35-F326B8C02A6D}_16.png&quot;/&gt;&lt;left val=&quot;716&quot;/&gt;&lt;top val=&quot;489&quot;/&gt;&lt;width val=&quot;56&quot;/&gt;&lt;height val=&quot;5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3&quot;/&gt;&lt;lineCharCount val=&quot;12&quot;/&gt;&lt;lineCharCount val=&quot;12&quot;/&gt;&lt;/TableIndex&gt;&lt;/ShapeTextInfo&gt;"/>
  <p:tag name="HTML_SHAPEINFO" val="&lt;ThreeDShapeInfo&gt;&lt;uuid val=&quot;{90D34A26-61AB-4A28-AE69-393D70125EE8}&quot;/&gt;&lt;isInvalidForFieldText val=&quot;0&quot;/&gt;&lt;Image&gt;&lt;filename val=&quot;C:\Users\natalie.sansone\AppData\Local\Temp\CP8220724968Session\CPTrustFolder8220724984\PPTImport822012416828\data\asimages\{90D34A26-61AB-4A28-AE69-393D70125EE8}_16.png&quot;/&gt;&lt;left val=&quot;421&quot;/&gt;&lt;top val=&quot;490&quot;/&gt;&lt;width val=&quot;126&quot;/&gt;&lt;height val=&quot;10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42C41969-24DE-4EB9-8B46-A382E2CC6BF7}&quot;/&gt;&lt;isInvalidForFieldText val=&quot;0&quot;/&gt;&lt;Image&gt;&lt;filename val=&quot;C:\Users\natalie.sansone\AppData\Local\Temp\CP8220724968Session\CPTrustFolder8220724984\PPTImport822012416828\data\asimages\{42C41969-24DE-4EB9-8B46-A382E2CC6BF7}_16.png&quot;/&gt;&lt;left val=&quot;4&quot;/&gt;&lt;top val=&quot;28&quot;/&gt;&lt;width val=&quot;733&quot;/&gt;&lt;height val=&quot;146&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A29F339E-C602-40BD-9DCA-E448DEF8B45F}&quot;/&gt;&lt;isInvalidForFieldText val=&quot;0&quot;/&gt;&lt;Image&gt;&lt;filename val=&quot;C:\Users\natalie.sansone\AppData\Local\Temp\CP8220724968Session\CPTrustFolder8220724984\PPTImport822012416828\data\asimages\{A29F339E-C602-40BD-9DCA-E448DEF8B45F}_16.png&quot;/&gt;&lt;left val=&quot;20&quot;/&gt;&lt;top val=&quot;120&quot;/&gt;&lt;width val=&quot;801&quot;/&gt;&lt;height val=&quot;80&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07E574-932B-4458-8098-133C4B777F71}&quot;/&gt;&lt;isInvalidForFieldText val=&quot;0&quot;/&gt;&lt;Image&gt;&lt;filename val=&quot;C:\Users\natalie.sansone\AppData\Local\Temp\CP8220724968Session\CPTrustFolder8220724984\PPTImport822012416828\data\asimages\{A207E574-932B-4458-8098-133C4B777F71}_16.png&quot;/&gt;&lt;left val=&quot;30&quot;/&gt;&lt;top val=&quot;218&quot;/&gt;&lt;width val=&quot;910&quot;/&gt;&lt;height val=&quot;108&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14&quot;/&gt;&lt;lineCharCount val=&quot;16&quot;/&gt;&lt;lineCharCount val=&quot;14&quot;/&gt;&lt;lineCharCount val=&quot;12&quot;/&gt;&lt;lineCharCount val=&quot;9&quot;/&gt;&lt;lineCharCount val=&quot;14&quot;/&gt;&lt;lineCharCount val=&quot;11&quot;/&gt;&lt;lineCharCount val=&quot;16&quot;/&gt;&lt;/TableIndex&gt;&lt;/ShapeTextInfo&gt;"/>
  <p:tag name="HTML_SHAPEINFO" val="&lt;ThreeDShapeInfo&gt;&lt;uuid val=&quot;{C52FA0B8-11A0-4601-8461-0186D8E83F7E}&quot;/&gt;&lt;isInvalidForFieldText val=&quot;0&quot;/&gt;&lt;Image&gt;&lt;filename val=&quot;C:\Users\natalie.sansone\AppData\Local\Temp\CP8220724968Session\CPTrustFolder8220724984\PPTImport822012416828\data\asimages\{C52FA0B8-11A0-4601-8461-0186D8E83F7E}_16.png&quot;/&gt;&lt;left val=&quot;75&quot;/&gt;&lt;top val=&quot;346&quot;/&gt;&lt;width val=&quot;135&quot;/&gt;&lt;height val=&quot;21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A5C40-2D77-4E9D-BFF5-367129A249E2}&quot;/&gt;&lt;isInvalidForFieldText val=&quot;0&quot;/&gt;&lt;Image&gt;&lt;filename val=&quot;C:\Users\natalie.sansone\AppData\Local\Temp\CP8220724968Session\CPTrustFolder8220724984\PPTImport822012416828\data\asimages\{957A5C40-2D77-4E9D-BFF5-367129A249E2}_16.png&quot;/&gt;&lt;left val=&quot;206&quot;/&gt;&lt;top val=&quot;342&quot;/&gt;&lt;width val=&quot;55&quot;/&gt;&lt;height val=&quot;56&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9&quot;/&gt;&lt;lineCharCount val=&quot;7&quot;/&gt;&lt;lineCharCount val=&quot;12&quot;/&gt;&lt;/TableIndex&gt;&lt;/ShapeTextInfo&gt;"/>
  <p:tag name="HTML_SHAPEINFO" val="&lt;ThreeDShapeInfo&gt;&lt;uuid val=&quot;{E9D1F414-E548-4C0D-AA1D-FA33352AB456}&quot;/&gt;&lt;isInvalidForFieldText val=&quot;0&quot;/&gt;&lt;Image&gt;&lt;filename val=&quot;C:\Users\natalie.sansone\AppData\Local\Temp\CP8220724968Session\CPTrustFolder8220724984\PPTImport822012416828\data\asimages\{E9D1F414-E548-4C0D-AA1D-FA33352AB456}_16.png&quot;/&gt;&lt;left val=&quot;256&quot;/&gt;&lt;top val=&quot;485&quot;/&gt;&lt;width val=&quot;120&quot;/&gt;&lt;height val=&quot;107&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226D55-63B7-4B3D-AAA2-5A650791BA9E}&quot;/&gt;&lt;isInvalidForFieldText val=&quot;0&quot;/&gt;&lt;Image&gt;&lt;filename val=&quot;C:\Users\natalie.sansone\AppData\Local\Temp\CP8220724968Session\CPTrustFolder8220724984\PPTImport822012416828\data\asimages\{DA226D55-63B7-4B3D-AAA2-5A650791BA9E}_16.png&quot;/&gt;&lt;left val=&quot;232&quot;/&gt;&lt;top val=&quot;396&quot;/&gt;&lt;width val=&quot;3&quot;/&gt;&lt;height val=&quot;90&quot;/&gt;&lt;hasText val=&quot;1&quot;/&gt;&lt;/Image&gt;&lt;/ThreeDShapeInfo&gt;"/>
</p:tagLst>
</file>

<file path=ppt/theme/theme1.xml><?xml version="1.0" encoding="utf-8"?>
<a:theme xmlns:a="http://schemas.openxmlformats.org/drawingml/2006/main" name="FrontCovers-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2.xml><?xml version="1.0" encoding="utf-8"?>
<a:theme xmlns:a="http://schemas.openxmlformats.org/drawingml/2006/main" name="BackCovers&amp;Dividers-Light">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3.xml><?xml version="1.0" encoding="utf-8"?>
<a:theme xmlns:a="http://schemas.openxmlformats.org/drawingml/2006/main" name="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2600</Words>
  <Application>Microsoft Office PowerPoint</Application>
  <PresentationFormat>Custom</PresentationFormat>
  <Paragraphs>225</Paragraphs>
  <Slides>16</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vt:i4>
      </vt:variant>
    </vt:vector>
  </HeadingPairs>
  <TitlesOfParts>
    <vt:vector size="29" baseType="lpstr">
      <vt:lpstr>Montserrat SemiBold</vt:lpstr>
      <vt:lpstr>Calibri</vt:lpstr>
      <vt:lpstr>Montserrat Medium</vt:lpstr>
      <vt:lpstr>Arial</vt:lpstr>
      <vt:lpstr>Exo Light</vt:lpstr>
      <vt:lpstr>Montserrat</vt:lpstr>
      <vt:lpstr>Roboto Condensed Light</vt:lpstr>
      <vt:lpstr>Exo</vt:lpstr>
      <vt:lpstr>Roboto</vt:lpstr>
      <vt:lpstr>Roboto Condensed Light</vt:lpstr>
      <vt:lpstr>FrontCovers-Light</vt:lpstr>
      <vt:lpstr>BackCovers&amp;Dividers-Light</vt:lpstr>
      <vt:lpstr>Slide-Generic</vt:lpstr>
      <vt:lpstr>PowerPoint Presentation</vt:lpstr>
      <vt:lpstr>Analyst Perspective</vt:lpstr>
      <vt:lpstr>Executive Summary</vt:lpstr>
      <vt:lpstr>The technical debt lifecycle</vt:lpstr>
      <vt:lpstr>Tackle a mountain of technical debt</vt:lpstr>
      <vt:lpstr>Technical debt is expensive and ineffectively managed</vt:lpstr>
      <vt:lpstr>Unlock business value by managing your technical debt</vt:lpstr>
      <vt:lpstr>PowerPoint Presentation</vt:lpstr>
      <vt:lpstr>Insight summary</vt:lpstr>
      <vt:lpstr>Manage technical debt</vt:lpstr>
      <vt:lpstr>Blueprint deliverables</vt:lpstr>
      <vt:lpstr>Analyze technical debt to inform your modernization strategy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2021-02-12T23:09:31Z</dcterms:created>
  <dcterms:modified xsi:type="dcterms:W3CDTF">2021-02-12T23:11:18Z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2021-02-12T23:11:17Z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537aa9bf-c680-42a5-81a0-819097f2db39</vt:lpwstr>
  </property>
  <property fmtid="{D5CDD505-2E9C-101B-9397-08002B2CF9AE}" pid="8" name="MSIP_Label_7d24214e-5322-4789-8422-cbe411bc3a74_ContentBits">
    <vt:lpwstr>0</vt:lpwstr>
  </property>
</Properties>
</file>