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771" r:id="rId2"/>
    <p:sldMasterId id="2147483788" r:id="rId3"/>
    <p:sldMasterId id="2147483667" r:id="rId4"/>
  </p:sldMasterIdLst>
  <p:notesMasterIdLst>
    <p:notesMasterId r:id="rId23"/>
  </p:notesMasterIdLst>
  <p:handoutMasterIdLst>
    <p:handoutMasterId r:id="rId24"/>
  </p:handoutMasterIdLst>
  <p:sldIdLst>
    <p:sldId id="545" r:id="rId5"/>
    <p:sldId id="537" r:id="rId6"/>
    <p:sldId id="555" r:id="rId7"/>
    <p:sldId id="557" r:id="rId8"/>
    <p:sldId id="558" r:id="rId9"/>
    <p:sldId id="559" r:id="rId10"/>
    <p:sldId id="560" r:id="rId11"/>
    <p:sldId id="561" r:id="rId12"/>
    <p:sldId id="562" r:id="rId13"/>
    <p:sldId id="538" r:id="rId14"/>
    <p:sldId id="541" r:id="rId15"/>
    <p:sldId id="542" r:id="rId16"/>
    <p:sldId id="599" r:id="rId17"/>
    <p:sldId id="539" r:id="rId18"/>
    <p:sldId id="356" r:id="rId19"/>
    <p:sldId id="543" r:id="rId20"/>
    <p:sldId id="544" r:id="rId21"/>
    <p:sldId id="372" r:id="rId22"/>
  </p:sldIdLst>
  <p:sldSz cx="12193588" cy="6858000"/>
  <p:notesSz cx="11309350" cy="20104100"/>
  <p:embeddedFontLst>
    <p:embeddedFont>
      <p:font typeface="Calibri" panose="020F0502020204030204" pitchFamily="34" charset="0"/>
      <p:regular r:id="rId25"/>
      <p:bold r:id="rId26"/>
      <p:italic r:id="rId27"/>
      <p:boldItalic r:id="rId28"/>
    </p:embeddedFont>
    <p:embeddedFont>
      <p:font typeface="Exo" panose="02000303000000000000" pitchFamily="2" charset="0"/>
      <p:regular r:id="rId29"/>
      <p:bold r:id="rId30"/>
      <p:italic r:id="rId31"/>
      <p:boldItalic r:id="rId32"/>
    </p:embeddedFont>
    <p:embeddedFont>
      <p:font typeface="Exo Light" panose="02000303000000000000" pitchFamily="2" charset="0"/>
      <p:regular r:id="rId33"/>
      <p:italic r:id="rId34"/>
    </p:embeddedFont>
    <p:embeddedFont>
      <p:font typeface="Montserrat" panose="00000500000000000000" pitchFamily="2" charset="0"/>
      <p:regular r:id="rId35"/>
      <p:bold r:id="rId36"/>
      <p:italic r:id="rId37"/>
      <p:boldItalic r:id="rId38"/>
    </p:embeddedFont>
    <p:embeddedFont>
      <p:font typeface="Montserrat Light" panose="00000400000000000000" pitchFamily="2" charset="0"/>
      <p:regular r:id="rId39"/>
      <p:italic r:id="rId40"/>
    </p:embeddedFont>
    <p:embeddedFont>
      <p:font typeface="Montserrat SemiBold" panose="00000700000000000000" pitchFamily="2" charset="0"/>
      <p:regular r:id="rId41"/>
      <p:bold r:id="rId42"/>
      <p:italic r:id="rId43"/>
      <p:boldItalic r:id="rId44"/>
    </p:embeddedFont>
    <p:embeddedFont>
      <p:font typeface="Roboto" panose="02000000000000000000" pitchFamily="2" charset="0"/>
      <p:regular r:id="rId45"/>
      <p:bold r:id="rId46"/>
      <p:italic r:id="rId47"/>
      <p:boldItalic r:id="rId48"/>
    </p:embeddedFont>
    <p:embeddedFont>
      <p:font typeface="Roboto Condensed Light" panose="02000000000000000000" pitchFamily="2" charset="0"/>
      <p:regular r:id="rId49"/>
      <p:italic r:id="rId50"/>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A83BE"/>
    <a:srgbClr val="1E5E92"/>
    <a:srgbClr val="2576B7"/>
    <a:srgbClr val="299D47"/>
    <a:srgbClr val="7F7F7F"/>
    <a:srgbClr val="F17A26"/>
    <a:srgbClr val="289D48"/>
    <a:srgbClr val="EFC351"/>
    <a:srgbClr val="5E3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F28407-C2E7-4EF9-94F6-FE82E0445798}" v="30" dt="2021-01-29T13:36:59.93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963" autoAdjust="0"/>
    <p:restoredTop sz="92714" autoAdjust="0"/>
  </p:normalViewPr>
  <p:slideViewPr>
    <p:cSldViewPr snapToGrid="0">
      <p:cViewPr varScale="1">
        <p:scale>
          <a:sx n="110" d="100"/>
          <a:sy n="110" d="100"/>
        </p:scale>
        <p:origin x="1296" y="108"/>
      </p:cViewPr>
      <p:guideLst>
        <p:guide orient="horz" pos="3792"/>
        <p:guide pos="3817"/>
      </p:guideLst>
    </p:cSldViewPr>
  </p:slideViewPr>
  <p:notesTextViewPr>
    <p:cViewPr>
      <p:scale>
        <a:sx n="1" d="1"/>
        <a:sy n="1" d="1"/>
      </p:scale>
      <p:origin x="0" y="0"/>
    </p:cViewPr>
  </p:notesTextViewPr>
  <p:sorterViewPr>
    <p:cViewPr>
      <p:scale>
        <a:sx n="160" d="100"/>
        <a:sy n="160" d="100"/>
      </p:scale>
      <p:origin x="0" y="0"/>
    </p:cViewPr>
  </p:sorterViewPr>
  <p:notesViewPr>
    <p:cSldViewPr snapToGrid="0">
      <p:cViewPr>
        <p:scale>
          <a:sx n="1" d="2"/>
          <a:sy n="1" d="2"/>
        </p:scale>
        <p:origin x="3930" y="-6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6.xml"/><Relationship Id="rId41" Type="http://schemas.openxmlformats.org/officeDocument/2006/relationships/font" Target="fonts/font1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3A58F-395B-E34E-974F-C212E9B9E745}" type="doc">
      <dgm:prSet loTypeId="urn:microsoft.com/office/officeart/2005/8/layout/hChevron3" loCatId="" qsTypeId="urn:microsoft.com/office/officeart/2005/8/quickstyle/simple1" qsCatId="simple" csTypeId="urn:microsoft.com/office/officeart/2005/8/colors/accent1_3" csCatId="accent1" phldr="1"/>
      <dgm:spPr/>
      <dgm:t>
        <a:bodyPr/>
        <a:lstStyle/>
        <a:p>
          <a:endParaRPr lang="en-US"/>
        </a:p>
      </dgm:t>
    </dgm:pt>
    <dgm:pt modelId="{71621DFA-AD3E-CC48-A3D1-088566281118}">
      <dgm:prSet phldrT="[Text]" custT="1"/>
      <dgm:spPr/>
      <dgm:t>
        <a:bodyPr/>
        <a:lstStyle/>
        <a:p>
          <a:r>
            <a:rPr lang="en-US" sz="1200" dirty="0">
              <a:latin typeface="Montserrat" panose="00000500000000000000" pitchFamily="2" charset="0"/>
            </a:rPr>
            <a:t>Phase 1</a:t>
          </a:r>
        </a:p>
      </dgm:t>
    </dgm:pt>
    <dgm:pt modelId="{CB671421-7FE8-4F41-9B3C-CC2253A545B3}" type="parTrans" cxnId="{00A46D62-97D5-AA4F-9AB8-C84F71CDFFEE}">
      <dgm:prSet/>
      <dgm:spPr/>
      <dgm:t>
        <a:bodyPr/>
        <a:lstStyle/>
        <a:p>
          <a:endParaRPr lang="en-US" sz="1200">
            <a:latin typeface="Montserrat" panose="00000500000000000000" pitchFamily="2" charset="0"/>
          </a:endParaRPr>
        </a:p>
      </dgm:t>
    </dgm:pt>
    <dgm:pt modelId="{864DB94F-04A8-1846-AFB3-43417D234F21}" type="sibTrans" cxnId="{00A46D62-97D5-AA4F-9AB8-C84F71CDFFEE}">
      <dgm:prSet/>
      <dgm:spPr/>
      <dgm:t>
        <a:bodyPr/>
        <a:lstStyle/>
        <a:p>
          <a:endParaRPr lang="en-US" sz="1200">
            <a:latin typeface="Montserrat" panose="00000500000000000000" pitchFamily="2" charset="0"/>
          </a:endParaRPr>
        </a:p>
      </dgm:t>
    </dgm:pt>
    <dgm:pt modelId="{1D29978D-6375-461D-AFDD-E12FF6B400FF}">
      <dgm:prSet custT="1"/>
      <dgm:spPr/>
      <dgm:t>
        <a:bodyPr/>
        <a:lstStyle/>
        <a:p>
          <a:r>
            <a:rPr lang="en-US" sz="1200" dirty="0">
              <a:latin typeface="Montserrat" panose="00000500000000000000" pitchFamily="2" charset="0"/>
            </a:rPr>
            <a:t>Phase 2</a:t>
          </a:r>
          <a:endParaRPr lang="en-CA" sz="1200" dirty="0">
            <a:latin typeface="Montserrat" panose="00000500000000000000" pitchFamily="2" charset="0"/>
          </a:endParaRPr>
        </a:p>
      </dgm:t>
    </dgm:pt>
    <dgm:pt modelId="{27AF93DC-62EF-490F-BF95-BE2CE58191FD}" type="parTrans" cxnId="{E29BECCF-4CD0-4C8B-B367-68F288F0752A}">
      <dgm:prSet/>
      <dgm:spPr/>
      <dgm:t>
        <a:bodyPr/>
        <a:lstStyle/>
        <a:p>
          <a:endParaRPr lang="en-CA" sz="1200">
            <a:latin typeface="Montserrat" panose="00000500000000000000" pitchFamily="2" charset="0"/>
          </a:endParaRPr>
        </a:p>
      </dgm:t>
    </dgm:pt>
    <dgm:pt modelId="{343F2AF3-CD6D-43F9-9493-B2C1D0FEDA48}" type="sibTrans" cxnId="{E29BECCF-4CD0-4C8B-B367-68F288F0752A}">
      <dgm:prSet/>
      <dgm:spPr/>
      <dgm:t>
        <a:bodyPr/>
        <a:lstStyle/>
        <a:p>
          <a:endParaRPr lang="en-CA" sz="1200">
            <a:latin typeface="Montserrat" panose="00000500000000000000" pitchFamily="2" charset="0"/>
          </a:endParaRPr>
        </a:p>
      </dgm:t>
    </dgm:pt>
    <dgm:pt modelId="{D3F0A6D6-0FA2-45F8-AF4D-E995798E6A73}">
      <dgm:prSet custT="1"/>
      <dgm:spPr/>
      <dgm:t>
        <a:bodyPr/>
        <a:lstStyle/>
        <a:p>
          <a:r>
            <a:rPr lang="en-US" sz="1200" dirty="0">
              <a:latin typeface="Montserrat" panose="00000500000000000000" pitchFamily="2" charset="0"/>
            </a:rPr>
            <a:t>Phase 3</a:t>
          </a:r>
          <a:endParaRPr lang="en-CA" sz="1200" dirty="0">
            <a:latin typeface="Montserrat" panose="00000500000000000000" pitchFamily="2" charset="0"/>
          </a:endParaRPr>
        </a:p>
      </dgm:t>
    </dgm:pt>
    <dgm:pt modelId="{1FF7585F-8592-41B5-8A81-C0360E064060}" type="parTrans" cxnId="{9B56F1FF-DF04-4335-BFFE-EC7653E4EA87}">
      <dgm:prSet/>
      <dgm:spPr/>
      <dgm:t>
        <a:bodyPr/>
        <a:lstStyle/>
        <a:p>
          <a:endParaRPr lang="en-CA" sz="1200">
            <a:latin typeface="Montserrat" panose="00000500000000000000" pitchFamily="2" charset="0"/>
          </a:endParaRPr>
        </a:p>
      </dgm:t>
    </dgm:pt>
    <dgm:pt modelId="{5F0499E6-A836-4741-8AD6-C1E85B597A6F}" type="sibTrans" cxnId="{9B56F1FF-DF04-4335-BFFE-EC7653E4EA87}">
      <dgm:prSet/>
      <dgm:spPr/>
      <dgm:t>
        <a:bodyPr/>
        <a:lstStyle/>
        <a:p>
          <a:endParaRPr lang="en-CA" sz="1200">
            <a:latin typeface="Montserrat" panose="00000500000000000000" pitchFamily="2" charset="0"/>
          </a:endParaRPr>
        </a:p>
      </dgm:t>
    </dgm:pt>
    <dgm:pt modelId="{9F474F36-DA79-054F-BBFD-666192C13D50}" type="pres">
      <dgm:prSet presAssocID="{FC53A58F-395B-E34E-974F-C212E9B9E745}" presName="Name0" presStyleCnt="0">
        <dgm:presLayoutVars>
          <dgm:dir/>
          <dgm:resizeHandles val="exact"/>
        </dgm:presLayoutVars>
      </dgm:prSet>
      <dgm:spPr/>
    </dgm:pt>
    <dgm:pt modelId="{F66021E2-87C1-414D-A414-56A2AAE44F47}" type="pres">
      <dgm:prSet presAssocID="{71621DFA-AD3E-CC48-A3D1-088566281118}" presName="parTxOnly" presStyleLbl="node1" presStyleIdx="0" presStyleCnt="3">
        <dgm:presLayoutVars>
          <dgm:bulletEnabled val="1"/>
        </dgm:presLayoutVars>
      </dgm:prSet>
      <dgm:spPr/>
    </dgm:pt>
    <dgm:pt modelId="{847D648B-91A5-F24B-A7E9-1B0D1BDDB165}" type="pres">
      <dgm:prSet presAssocID="{864DB94F-04A8-1846-AFB3-43417D234F21}" presName="parSpace" presStyleCnt="0"/>
      <dgm:spPr/>
    </dgm:pt>
    <dgm:pt modelId="{BE840A39-1306-4AEF-ADCD-28099CAE7BE1}" type="pres">
      <dgm:prSet presAssocID="{1D29978D-6375-461D-AFDD-E12FF6B400FF}" presName="parTxOnly" presStyleLbl="node1" presStyleIdx="1" presStyleCnt="3">
        <dgm:presLayoutVars>
          <dgm:bulletEnabled val="1"/>
        </dgm:presLayoutVars>
      </dgm:prSet>
      <dgm:spPr/>
    </dgm:pt>
    <dgm:pt modelId="{9ECB9DCA-17FA-42DF-9A2F-9DB82C0EE3D0}" type="pres">
      <dgm:prSet presAssocID="{343F2AF3-CD6D-43F9-9493-B2C1D0FEDA48}" presName="parSpace" presStyleCnt="0"/>
      <dgm:spPr/>
    </dgm:pt>
    <dgm:pt modelId="{A8612D2A-892A-4F89-A395-9A98FAF04D82}" type="pres">
      <dgm:prSet presAssocID="{D3F0A6D6-0FA2-45F8-AF4D-E995798E6A73}" presName="parTxOnly" presStyleLbl="node1" presStyleIdx="2" presStyleCnt="3">
        <dgm:presLayoutVars>
          <dgm:bulletEnabled val="1"/>
        </dgm:presLayoutVars>
      </dgm:prSet>
      <dgm:spPr/>
    </dgm:pt>
  </dgm:ptLst>
  <dgm:cxnLst>
    <dgm:cxn modelId="{14FA4C2A-7E59-41C0-944A-B3F495779FE3}" type="presOf" srcId="{71621DFA-AD3E-CC48-A3D1-088566281118}" destId="{F66021E2-87C1-414D-A414-56A2AAE44F47}" srcOrd="0" destOrd="0" presId="urn:microsoft.com/office/officeart/2005/8/layout/hChevron3"/>
    <dgm:cxn modelId="{00A46D62-97D5-AA4F-9AB8-C84F71CDFFEE}" srcId="{FC53A58F-395B-E34E-974F-C212E9B9E745}" destId="{71621DFA-AD3E-CC48-A3D1-088566281118}" srcOrd="0" destOrd="0" parTransId="{CB671421-7FE8-4F41-9B3C-CC2253A545B3}" sibTransId="{864DB94F-04A8-1846-AFB3-43417D234F21}"/>
    <dgm:cxn modelId="{4C3E2C7F-1D2E-4655-A78A-27F207E64FF6}" type="presOf" srcId="{FC53A58F-395B-E34E-974F-C212E9B9E745}" destId="{9F474F36-DA79-054F-BBFD-666192C13D50}" srcOrd="0" destOrd="0" presId="urn:microsoft.com/office/officeart/2005/8/layout/hChevron3"/>
    <dgm:cxn modelId="{95C4CAC5-B88A-453B-8D70-13CAC2C88719}" type="presOf" srcId="{D3F0A6D6-0FA2-45F8-AF4D-E995798E6A73}" destId="{A8612D2A-892A-4F89-A395-9A98FAF04D82}" srcOrd="0" destOrd="0" presId="urn:microsoft.com/office/officeart/2005/8/layout/hChevron3"/>
    <dgm:cxn modelId="{E29BECCF-4CD0-4C8B-B367-68F288F0752A}" srcId="{FC53A58F-395B-E34E-974F-C212E9B9E745}" destId="{1D29978D-6375-461D-AFDD-E12FF6B400FF}" srcOrd="1" destOrd="0" parTransId="{27AF93DC-62EF-490F-BF95-BE2CE58191FD}" sibTransId="{343F2AF3-CD6D-43F9-9493-B2C1D0FEDA48}"/>
    <dgm:cxn modelId="{4DE26DF6-AF32-4823-85A2-912511404D97}" type="presOf" srcId="{1D29978D-6375-461D-AFDD-E12FF6B400FF}" destId="{BE840A39-1306-4AEF-ADCD-28099CAE7BE1}" srcOrd="0" destOrd="0" presId="urn:microsoft.com/office/officeart/2005/8/layout/hChevron3"/>
    <dgm:cxn modelId="{9B56F1FF-DF04-4335-BFFE-EC7653E4EA87}" srcId="{FC53A58F-395B-E34E-974F-C212E9B9E745}" destId="{D3F0A6D6-0FA2-45F8-AF4D-E995798E6A73}" srcOrd="2" destOrd="0" parTransId="{1FF7585F-8592-41B5-8A81-C0360E064060}" sibTransId="{5F0499E6-A836-4741-8AD6-C1E85B597A6F}"/>
    <dgm:cxn modelId="{1AE3423E-4818-46D4-B01E-377CB3D326C5}" type="presParOf" srcId="{9F474F36-DA79-054F-BBFD-666192C13D50}" destId="{F66021E2-87C1-414D-A414-56A2AAE44F47}" srcOrd="0" destOrd="0" presId="urn:microsoft.com/office/officeart/2005/8/layout/hChevron3"/>
    <dgm:cxn modelId="{CD45549B-2335-4131-8FE7-D21E988D38B2}" type="presParOf" srcId="{9F474F36-DA79-054F-BBFD-666192C13D50}" destId="{847D648B-91A5-F24B-A7E9-1B0D1BDDB165}" srcOrd="1" destOrd="0" presId="urn:microsoft.com/office/officeart/2005/8/layout/hChevron3"/>
    <dgm:cxn modelId="{24118234-8513-478E-A60D-5E0BB83B8B73}" type="presParOf" srcId="{9F474F36-DA79-054F-BBFD-666192C13D50}" destId="{BE840A39-1306-4AEF-ADCD-28099CAE7BE1}" srcOrd="2" destOrd="0" presId="urn:microsoft.com/office/officeart/2005/8/layout/hChevron3"/>
    <dgm:cxn modelId="{0ADC04EB-47DA-4917-8F5F-2660F595DEE6}" type="presParOf" srcId="{9F474F36-DA79-054F-BBFD-666192C13D50}" destId="{9ECB9DCA-17FA-42DF-9A2F-9DB82C0EE3D0}" srcOrd="3" destOrd="0" presId="urn:microsoft.com/office/officeart/2005/8/layout/hChevron3"/>
    <dgm:cxn modelId="{9B24C2AE-E529-474F-A208-4D2CED6A6E57}" type="presParOf" srcId="{9F474F36-DA79-054F-BBFD-666192C13D50}" destId="{A8612D2A-892A-4F89-A395-9A98FAF04D82}" srcOrd="4" destOrd="0" presId="urn:microsoft.com/office/officeart/2005/8/layout/hChevron3"/>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021E2-87C1-414D-A414-56A2AAE44F47}">
      <dsp:nvSpPr>
        <dsp:cNvPr id="0" name=""/>
        <dsp:cNvSpPr/>
      </dsp:nvSpPr>
      <dsp:spPr>
        <a:xfrm>
          <a:off x="3799" y="0"/>
          <a:ext cx="3322673" cy="1016192"/>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1</a:t>
          </a:r>
        </a:p>
      </dsp:txBody>
      <dsp:txXfrm>
        <a:off x="3799" y="0"/>
        <a:ext cx="3068625" cy="1016192"/>
      </dsp:txXfrm>
    </dsp:sp>
    <dsp:sp modelId="{BE840A39-1306-4AEF-ADCD-28099CAE7BE1}">
      <dsp:nvSpPr>
        <dsp:cNvPr id="0" name=""/>
        <dsp:cNvSpPr/>
      </dsp:nvSpPr>
      <dsp:spPr>
        <a:xfrm>
          <a:off x="2661938" y="0"/>
          <a:ext cx="3322673" cy="1016192"/>
        </a:xfrm>
        <a:prstGeom prst="chevron">
          <a:avLst/>
        </a:prstGeom>
        <a:solidFill>
          <a:schemeClr val="accent1">
            <a:shade val="80000"/>
            <a:hueOff val="267459"/>
            <a:satOff val="-14837"/>
            <a:lumOff val="158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2</a:t>
          </a:r>
          <a:endParaRPr lang="en-CA" sz="1200" kern="1200" dirty="0">
            <a:latin typeface="Montserrat" panose="00000500000000000000" pitchFamily="2" charset="0"/>
          </a:endParaRPr>
        </a:p>
      </dsp:txBody>
      <dsp:txXfrm>
        <a:off x="3170034" y="0"/>
        <a:ext cx="2306481" cy="1016192"/>
      </dsp:txXfrm>
    </dsp:sp>
    <dsp:sp modelId="{A8612D2A-892A-4F89-A395-9A98FAF04D82}">
      <dsp:nvSpPr>
        <dsp:cNvPr id="0" name=""/>
        <dsp:cNvSpPr/>
      </dsp:nvSpPr>
      <dsp:spPr>
        <a:xfrm>
          <a:off x="5320077" y="0"/>
          <a:ext cx="3322673" cy="1016192"/>
        </a:xfrm>
        <a:prstGeom prst="chevron">
          <a:avLst/>
        </a:prstGeom>
        <a:solidFill>
          <a:schemeClr val="accent1">
            <a:shade val="80000"/>
            <a:hueOff val="534918"/>
            <a:satOff val="-29673"/>
            <a:lumOff val="31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ontserrat" panose="00000500000000000000" pitchFamily="2" charset="0"/>
            </a:rPr>
            <a:t>Phase 3</a:t>
          </a:r>
          <a:endParaRPr lang="en-CA" sz="1200" kern="1200" dirty="0">
            <a:latin typeface="Montserrat" panose="00000500000000000000" pitchFamily="2" charset="0"/>
          </a:endParaRPr>
        </a:p>
      </dsp:txBody>
      <dsp:txXfrm>
        <a:off x="5828173" y="0"/>
        <a:ext cx="2306481" cy="10161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3/1/2021</a:t>
            </a:fld>
            <a:endParaRPr lang="en-US"/>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3/1/2021</a:t>
            </a:fld>
            <a:endParaRPr lang="en-US"/>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9506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13</a:t>
            </a:fld>
            <a:endParaRPr lang="en-US" dirty="0"/>
          </a:p>
        </p:txBody>
      </p:sp>
    </p:spTree>
    <p:extLst>
      <p:ext uri="{BB962C8B-B14F-4D97-AF65-F5344CB8AC3E}">
        <p14:creationId xmlns:p14="http://schemas.microsoft.com/office/powerpoint/2010/main" val="135645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14</a:t>
            </a:fld>
            <a:endParaRPr lang="en-US" dirty="0"/>
          </a:p>
        </p:txBody>
      </p:sp>
    </p:spTree>
    <p:extLst>
      <p:ext uri="{BB962C8B-B14F-4D97-AF65-F5344CB8AC3E}">
        <p14:creationId xmlns:p14="http://schemas.microsoft.com/office/powerpoint/2010/main" val="314977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381564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100490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5</a:t>
            </a:fld>
            <a:endParaRPr lang="en-US" dirty="0"/>
          </a:p>
        </p:txBody>
      </p:sp>
    </p:spTree>
    <p:extLst>
      <p:ext uri="{BB962C8B-B14F-4D97-AF65-F5344CB8AC3E}">
        <p14:creationId xmlns:p14="http://schemas.microsoft.com/office/powerpoint/2010/main" val="79036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6</a:t>
            </a:fld>
            <a:endParaRPr lang="en-US" dirty="0"/>
          </a:p>
        </p:txBody>
      </p:sp>
    </p:spTree>
    <p:extLst>
      <p:ext uri="{BB962C8B-B14F-4D97-AF65-F5344CB8AC3E}">
        <p14:creationId xmlns:p14="http://schemas.microsoft.com/office/powerpoint/2010/main" val="73449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7</a:t>
            </a:fld>
            <a:endParaRPr lang="en-US" dirty="0"/>
          </a:p>
        </p:txBody>
      </p:sp>
    </p:spTree>
    <p:extLst>
      <p:ext uri="{BB962C8B-B14F-4D97-AF65-F5344CB8AC3E}">
        <p14:creationId xmlns:p14="http://schemas.microsoft.com/office/powerpoint/2010/main" val="43641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10</a:t>
            </a:fld>
            <a:endParaRPr lang="en-US" dirty="0"/>
          </a:p>
        </p:txBody>
      </p:sp>
    </p:spTree>
    <p:extLst>
      <p:ext uri="{BB962C8B-B14F-4D97-AF65-F5344CB8AC3E}">
        <p14:creationId xmlns:p14="http://schemas.microsoft.com/office/powerpoint/2010/main" val="2907799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29682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12</a:t>
            </a:fld>
            <a:endParaRPr lang="en-US" dirty="0"/>
          </a:p>
        </p:txBody>
      </p:sp>
    </p:spTree>
    <p:extLst>
      <p:ext uri="{BB962C8B-B14F-4D97-AF65-F5344CB8AC3E}">
        <p14:creationId xmlns:p14="http://schemas.microsoft.com/office/powerpoint/2010/main" val="3341236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ackCover-Dark-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AB8C1-6C40-CD43-B475-2AF9EA36EA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7693" y="2785036"/>
            <a:ext cx="2818202" cy="965200"/>
          </a:xfrm>
          <a:prstGeom prst="rect">
            <a:avLst/>
          </a:prstGeom>
        </p:spPr>
      </p:pic>
    </p:spTree>
    <p:extLst>
      <p:ext uri="{BB962C8B-B14F-4D97-AF65-F5344CB8AC3E}">
        <p14:creationId xmlns:p14="http://schemas.microsoft.com/office/powerpoint/2010/main" val="61954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12624" y="0"/>
            <a:ext cx="4180964"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801553" y="6451496"/>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75" y="3135637"/>
            <a:ext cx="5689600"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70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ontent Slide-smaller headers">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9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9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476" y="3127757"/>
            <a:ext cx="3744912" cy="2680175"/>
          </a:xfrm>
          <a:prstGeom prst="rect">
            <a:avLst/>
          </a:prstGeom>
        </p:spPr>
        <p:txBody>
          <a:bodyPr lIns="0" tIns="0" rIns="0" bIns="0" numCol="1"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639749"/>
            <a:ext cx="4967041" cy="1130188"/>
          </a:xfrm>
        </p:spPr>
        <p:txBody>
          <a:bodyPr>
            <a:noAutofit/>
          </a:bodyPr>
          <a:lstStyle>
            <a:lvl1pPr>
              <a:lnSpc>
                <a:spcPct val="90000"/>
              </a:lnSpc>
              <a:defRPr sz="3000" b="0" i="0"/>
            </a:lvl1pPr>
          </a:lstStyle>
          <a:p>
            <a:r>
              <a:rPr lang="en-US"/>
              <a:t>Click to edit Master title style</a:t>
            </a:r>
          </a:p>
        </p:txBody>
      </p:sp>
    </p:spTree>
    <p:extLst>
      <p:ext uri="{BB962C8B-B14F-4D97-AF65-F5344CB8AC3E}">
        <p14:creationId xmlns:p14="http://schemas.microsoft.com/office/powerpoint/2010/main" val="354216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Dark-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079498"/>
            <a:ext cx="7385845" cy="1306512"/>
          </a:xfrm>
          <a:prstGeom prst="rect">
            <a:avLst/>
          </a:prstGeom>
        </p:spPr>
        <p:txBody>
          <a:bodyPr/>
          <a:lstStyle>
            <a:lvl1pPr>
              <a:lnSpc>
                <a:spcPct val="90000"/>
              </a:lnSpc>
              <a:defRPr sz="4400" b="1" i="0">
                <a:solidFill>
                  <a:schemeClr val="bg1"/>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482056"/>
            <a:ext cx="5703626" cy="1893887"/>
          </a:xfrm>
          <a:prstGeom prst="rect">
            <a:avLst/>
          </a:prstGeom>
        </p:spPr>
        <p:txBody>
          <a:bodyPr/>
          <a:lstStyle>
            <a:lvl1pPr>
              <a:lnSpc>
                <a:spcPct val="100000"/>
              </a:lnSpc>
              <a:defRPr sz="2400" b="0" i="0">
                <a:solidFill>
                  <a:schemeClr val="bg1"/>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91681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806"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2644071"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1"/>
            <a:ext cx="3259394"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6192" y="1710797"/>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6192" y="3288813"/>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6192" y="4890932"/>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657" y="1643564"/>
            <a:ext cx="1938567" cy="1689100"/>
          </a:xfrm>
          <a:prstGeom prst="rect">
            <a:avLst/>
          </a:prstGeom>
        </p:spPr>
        <p:txBody>
          <a:bodyPr lIns="0" tIns="0" rIns="0" bIns="0">
            <a:noAutofit/>
          </a:bodyPr>
          <a:lstStyle>
            <a:lvl1pPr marL="0" indent="0">
              <a:lnSpc>
                <a:spcPct val="9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2400" y="1710872"/>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2400" y="32766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2400" y="48768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373356"/>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6971444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09837"/>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12970"/>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09837"/>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a:solidFill>
                  <a:srgbClr val="717171"/>
                </a:solidFill>
                <a:latin typeface="Montserrat SemiBold" pitchFamily="2" charset="77"/>
              </a:rPr>
              <a:t>Info-Tech offers various levels of support to best suit your needs</a:t>
            </a:r>
            <a:endParaRPr lang="en-US" sz="4000" b="1" i="0" spc="-3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userDrawn="1">
          <p15:clr>
            <a:srgbClr val="FBAE40"/>
          </p15:clr>
        </p15:guide>
        <p15:guide id="2" orient="horz" pos="19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73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67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Dark-bk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5BD26176-8E72-8545-BF35-F0975CEECAC1}"/>
              </a:ext>
            </a:extLst>
          </p:cNvPr>
          <p:cNvSpPr/>
          <p:nvPr userDrawn="1"/>
        </p:nvSpPr>
        <p:spPr>
          <a:xfrm>
            <a:off x="8005764" y="0"/>
            <a:ext cx="4187824" cy="6858000"/>
          </a:xfrm>
          <a:prstGeom prst="rect">
            <a:avLst/>
          </a:prstGeom>
          <a:gradFill>
            <a:gsLst>
              <a:gs pos="0">
                <a:srgbClr val="414141"/>
              </a:gs>
              <a:gs pos="85000">
                <a:schemeClr val="tx2">
                  <a:lumMod val="5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B0D1623B-96EE-2840-8716-288265D76E04}"/>
              </a:ext>
            </a:extLst>
          </p:cNvPr>
          <p:cNvSpPr>
            <a:spLocks noGrp="1"/>
          </p:cNvSpPr>
          <p:nvPr>
            <p:ph type="body" sz="quarter" idx="33"/>
          </p:nvPr>
        </p:nvSpPr>
        <p:spPr>
          <a:xfrm>
            <a:off x="371476" y="3146269"/>
            <a:ext cx="5689599"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5981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4.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with  </a:t>
            </a:r>
            <a:r>
              <a:rPr sz="788" b="0" i="0" spc="3" dirty="0">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tx1"/>
                </a:solidFill>
                <a:latin typeface="Roboto Condensed Light" panose="02000000000000000000" pitchFamily="2" charset="0"/>
                <a:ea typeface="Roboto Condensed Light" panose="02000000000000000000" pitchFamily="2" charset="0"/>
                <a:cs typeface="Arial"/>
              </a:rPr>
              <a:t>20</a:t>
            </a:r>
            <a:r>
              <a:rPr sz="788" b="0" i="0" spc="3"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4DCE36-07B1-4B8C-AD62-CA0C7EB9B0EE}"/>
              </a:ext>
            </a:extLst>
          </p:cNvPr>
          <p:cNvSpPr txBox="1"/>
          <p:nvPr userDrawn="1">
            <p:extLst>
              <p:ext uri="{1162E1C5-73C7-4A58-AE30-91384D911F3F}">
                <p184:classification xmlns:p184="http://schemas.microsoft.com/office/powerpoint/2018/4/main" val="hdr"/>
              </p:ext>
            </p:extLst>
          </p:nvPr>
        </p:nvSpPr>
        <p:spPr>
          <a:xfrm>
            <a:off x="0" y="0"/>
            <a:ext cx="552450" cy="152400"/>
          </a:xfrm>
          <a:prstGeom prst="rect">
            <a:avLst/>
          </a:prstGeom>
        </p:spPr>
        <p:txBody>
          <a:bodyPr horzOverflow="overflow" lIns="0" tIns="0" rIns="0" bIns="0">
            <a:spAutoFit/>
          </a:bodyPr>
          <a:lstStyle/>
          <a:p>
            <a:pPr algn="l"/>
            <a:r>
              <a:rPr lang="en-CA" sz="1000">
                <a:solidFill>
                  <a:srgbClr val="000000"/>
                </a:solidFill>
                <a:latin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2754784488"/>
      </p:ext>
    </p:extLst>
  </p:cSld>
  <p:clrMap bg1="lt1" tx1="dk1" bg2="lt2" tx2="dk2" accent1="accent1" accent2="accent2" accent3="accent3" accent4="accent4" accent5="accent5" accent6="accent6" hlink="hlink" folHlink="folHlink"/>
  <p:sldLayoutIdLst>
    <p:sldLayoutId id="2147483802"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5BBF8F-1FBF-4CB7-8037-1CDF02BA1344}"/>
              </a:ext>
            </a:extLst>
          </p:cNvPr>
          <p:cNvSpPr txBox="1"/>
          <p:nvPr userDrawn="1">
            <p:extLst>
              <p:ext uri="{1162E1C5-73C7-4A58-AE30-91384D911F3F}">
                <p184:classification xmlns:p184="http://schemas.microsoft.com/office/powerpoint/2018/4/main" val="hdr"/>
              </p:ext>
            </p:extLst>
          </p:nvPr>
        </p:nvSpPr>
        <p:spPr>
          <a:xfrm>
            <a:off x="0" y="0"/>
            <a:ext cx="552450" cy="152400"/>
          </a:xfrm>
          <a:prstGeom prst="rect">
            <a:avLst/>
          </a:prstGeom>
        </p:spPr>
        <p:txBody>
          <a:bodyPr horzOverflow="overflow" lIns="0" tIns="0" rIns="0" bIns="0">
            <a:spAutoFit/>
          </a:bodyPr>
          <a:lstStyle/>
          <a:p>
            <a:pPr algn="l"/>
            <a:r>
              <a:rPr lang="en-CA" sz="1000">
                <a:solidFill>
                  <a:srgbClr val="000000"/>
                </a:solidFill>
                <a:latin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236201997"/>
      </p:ext>
    </p:extLst>
  </p:cSld>
  <p:clrMap bg1="lt1" tx1="dk1" bg2="lt2" tx2="dk2" accent1="accent1" accent2="accent2" accent3="accent3" accent4="accent4" accent5="accent5" accent6="accent6" hlink="hlink" folHlink="folHlink"/>
  <p:sldLayoutIdLst>
    <p:sldLayoutId id="2147483809"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 id="2147483676" r:id="rId2"/>
    <p:sldLayoutId id="2147483669" r:id="rId3"/>
    <p:sldLayoutId id="2147483695" r:id="rId4"/>
    <p:sldLayoutId id="2147483741" r:id="rId5"/>
    <p:sldLayoutId id="2147483708" r:id="rId6"/>
    <p:sldLayoutId id="2147483738" r:id="rId7"/>
    <p:sldLayoutId id="2147483740" r:id="rId8"/>
    <p:sldLayoutId id="2147483807" r:id="rId9"/>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1.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diagramColors" Target="../diagrams/colors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diagramQuickStyle" Target="../diagrams/quickStyle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diagramLayout" Target="../diagrams/layout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diagramData" Target="../diagrams/data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image" Target="../media/image27.png"/><Relationship Id="rId35" Type="http://schemas.microsoft.com/office/2007/relationships/diagramDrawing" Target="../diagrams/drawing1.xml"/><Relationship Id="rId8"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hyperlink" Target="mailto:workshops@infotech.co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53BD9F-399B-294B-90EE-49024A6AA2A0}"/>
              </a:ext>
            </a:extLst>
          </p:cNvPr>
          <p:cNvSpPr>
            <a:spLocks noGrp="1"/>
          </p:cNvSpPr>
          <p:nvPr>
            <p:ph type="body" sz="quarter" idx="10"/>
          </p:nvPr>
        </p:nvSpPr>
        <p:spPr/>
        <p:txBody>
          <a:bodyPr/>
          <a:lstStyle/>
          <a:p>
            <a:r>
              <a:rPr lang="en-US" dirty="0"/>
              <a:t>Build a Chatbot Proof of Concept</a:t>
            </a:r>
          </a:p>
          <a:p>
            <a:endParaRPr lang="en-US" dirty="0"/>
          </a:p>
        </p:txBody>
      </p:sp>
      <p:sp>
        <p:nvSpPr>
          <p:cNvPr id="5" name="Text Placeholder 4">
            <a:extLst>
              <a:ext uri="{FF2B5EF4-FFF2-40B4-BE49-F238E27FC236}">
                <a16:creationId xmlns:a16="http://schemas.microsoft.com/office/drawing/2014/main" id="{BE99666D-E180-AB41-987F-4100ACE58815}"/>
              </a:ext>
            </a:extLst>
          </p:cNvPr>
          <p:cNvSpPr>
            <a:spLocks noGrp="1"/>
          </p:cNvSpPr>
          <p:nvPr>
            <p:ph type="body" sz="quarter" idx="11"/>
          </p:nvPr>
        </p:nvSpPr>
        <p:spPr/>
        <p:txBody>
          <a:bodyPr/>
          <a:lstStyle/>
          <a:p>
            <a:r>
              <a:rPr lang="en-US" dirty="0"/>
              <a:t>Create value for your business with your chatbot implementation.</a:t>
            </a:r>
          </a:p>
          <a:p>
            <a:endParaRPr lang="en-US" dirty="0"/>
          </a:p>
        </p:txBody>
      </p:sp>
      <p:sp>
        <p:nvSpPr>
          <p:cNvPr id="8" name="Rectangle 7">
            <a:extLst>
              <a:ext uri="{FF2B5EF4-FFF2-40B4-BE49-F238E27FC236}">
                <a16:creationId xmlns:a16="http://schemas.microsoft.com/office/drawing/2014/main" id="{A1972B69-D9D9-4454-B519-2B708C7CFEB3}"/>
              </a:ext>
            </a:extLst>
          </p:cNvPr>
          <p:cNvSpPr/>
          <p:nvPr/>
        </p:nvSpPr>
        <p:spPr>
          <a:xfrm>
            <a:off x="0" y="4785448"/>
            <a:ext cx="12193588" cy="902525"/>
          </a:xfrm>
          <a:prstGeom prst="rect">
            <a:avLst/>
          </a:prstGeom>
          <a:gradFill>
            <a:gsLst>
              <a:gs pos="74000">
                <a:srgbClr val="2576B7">
                  <a:alpha val="9000"/>
                </a:srgbClr>
              </a:gs>
              <a:gs pos="0">
                <a:srgbClr val="2576B7">
                  <a:alpha val="4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CF35F2-63BF-4447-81F9-8E2132EC4F08}"/>
              </a:ext>
            </a:extLst>
          </p:cNvPr>
          <p:cNvSpPr txBox="1"/>
          <p:nvPr/>
        </p:nvSpPr>
        <p:spPr>
          <a:xfrm>
            <a:off x="658368"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Light" pitchFamily="2" charset="77"/>
                <a:ea typeface="Roboto Condensed Light" panose="02000000000000000000" pitchFamily="2" charset="0"/>
              </a:rPr>
              <a:t>EXECUTIVE BRIEF</a:t>
            </a:r>
          </a:p>
          <a:p>
            <a:pPr>
              <a:lnSpc>
                <a:spcPts val="1400"/>
              </a:lnSpc>
            </a:pPr>
            <a:br>
              <a:rPr lang="en-US" spc="500" dirty="0">
                <a:solidFill>
                  <a:schemeClr val="bg1"/>
                </a:solidFill>
                <a:latin typeface="Montserrat" pitchFamily="2" charset="77"/>
              </a:rPr>
            </a:br>
            <a:endParaRPr lang="en-US" spc="500" dirty="0">
              <a:solidFill>
                <a:schemeClr val="bg1"/>
              </a:solidFill>
              <a:latin typeface="Montserrat" pitchFamily="2" charset="77"/>
            </a:endParaRPr>
          </a:p>
        </p:txBody>
      </p:sp>
    </p:spTree>
    <p:extLst>
      <p:ext uri="{BB962C8B-B14F-4D97-AF65-F5344CB8AC3E}">
        <p14:creationId xmlns:p14="http://schemas.microsoft.com/office/powerpoint/2010/main" val="1763755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07F83C-53BE-854C-81B6-A99DD6EDD402}"/>
              </a:ext>
            </a:extLst>
          </p:cNvPr>
          <p:cNvSpPr>
            <a:spLocks noGrp="1"/>
          </p:cNvSpPr>
          <p:nvPr>
            <p:ph type="title"/>
          </p:nvPr>
        </p:nvSpPr>
        <p:spPr/>
        <p:txBody>
          <a:bodyPr/>
          <a:lstStyle/>
          <a:p>
            <a:r>
              <a:rPr lang="en-CA" spc="-79" dirty="0"/>
              <a:t>Insight summary</a:t>
            </a:r>
            <a:endParaRPr lang="en-US" dirty="0"/>
          </a:p>
        </p:txBody>
      </p:sp>
      <p:graphicFrame>
        <p:nvGraphicFramePr>
          <p:cNvPr id="25" name="Table 24">
            <a:extLst>
              <a:ext uri="{FF2B5EF4-FFF2-40B4-BE49-F238E27FC236}">
                <a16:creationId xmlns:a16="http://schemas.microsoft.com/office/drawing/2014/main" id="{33A80B2B-1D03-4BCD-AEB8-647ADC62AD9F}"/>
              </a:ext>
            </a:extLst>
          </p:cNvPr>
          <p:cNvGraphicFramePr>
            <a:graphicFrameLocks noGrp="1"/>
          </p:cNvGraphicFramePr>
          <p:nvPr>
            <p:extLst>
              <p:ext uri="{D42A27DB-BD31-4B8C-83A1-F6EECF244321}">
                <p14:modId xmlns:p14="http://schemas.microsoft.com/office/powerpoint/2010/main" val="4159560000"/>
              </p:ext>
            </p:extLst>
          </p:nvPr>
        </p:nvGraphicFramePr>
        <p:xfrm>
          <a:off x="3553097" y="995005"/>
          <a:ext cx="8286384" cy="892328"/>
        </p:xfrm>
        <a:graphic>
          <a:graphicData uri="http://schemas.openxmlformats.org/drawingml/2006/table">
            <a:tbl>
              <a:tblPr bandRow="1">
                <a:tableStyleId>{5C22544A-7EE6-4342-B048-85BDC9FD1C3A}</a:tableStyleId>
              </a:tblPr>
              <a:tblGrid>
                <a:gridCol w="8286384">
                  <a:extLst>
                    <a:ext uri="{9D8B030D-6E8A-4147-A177-3AD203B41FA5}">
                      <a16:colId xmlns:a16="http://schemas.microsoft.com/office/drawing/2014/main" val="1362635670"/>
                    </a:ext>
                  </a:extLst>
                </a:gridCol>
              </a:tblGrid>
              <a:tr h="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Build your chatbot to create value</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557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Whether it is increasing service or resource efficiency, keep the goal of value in mind when making decisions with your proof of concept (POC).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6" name="Table 25">
            <a:extLst>
              <a:ext uri="{FF2B5EF4-FFF2-40B4-BE49-F238E27FC236}">
                <a16:creationId xmlns:a16="http://schemas.microsoft.com/office/drawing/2014/main" id="{C09FA1B5-E16C-43CC-976D-E5325F4D9615}"/>
              </a:ext>
            </a:extLst>
          </p:cNvPr>
          <p:cNvGraphicFramePr>
            <a:graphicFrameLocks noGrp="1"/>
          </p:cNvGraphicFramePr>
          <p:nvPr>
            <p:extLst>
              <p:ext uri="{D42A27DB-BD31-4B8C-83A1-F6EECF244321}">
                <p14:modId xmlns:p14="http://schemas.microsoft.com/office/powerpoint/2010/main" val="3205071969"/>
              </p:ext>
            </p:extLst>
          </p:nvPr>
        </p:nvGraphicFramePr>
        <p:xfrm>
          <a:off x="3553097" y="2013908"/>
          <a:ext cx="2677886" cy="2616358"/>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53224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Clean data leads to proper metrics</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037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The proper metrics with clean data will serve two purposes: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dirty="0">
                          <a:solidFill>
                            <a:srgbClr val="2576B7"/>
                          </a:solidFill>
                          <a:latin typeface="Roboto Condensed Light" panose="02000000000000000000" pitchFamily="2" charset="0"/>
                          <a:ea typeface="Roboto Condensed Light" panose="02000000000000000000" pitchFamily="2" charset="0"/>
                        </a:rPr>
                        <a:t>Giving you the first round of tickets to implement in the chatbot POC.</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dirty="0">
                          <a:solidFill>
                            <a:srgbClr val="2576B7"/>
                          </a:solidFill>
                          <a:latin typeface="Roboto Condensed Light" panose="02000000000000000000" pitchFamily="2" charset="0"/>
                          <a:ea typeface="Roboto Condensed Light" panose="02000000000000000000" pitchFamily="2" charset="0"/>
                        </a:rPr>
                        <a:t>Giving you the objective answer of whether your POC is successful in its lifecycle.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7" name="Table 26">
            <a:extLst>
              <a:ext uri="{FF2B5EF4-FFF2-40B4-BE49-F238E27FC236}">
                <a16:creationId xmlns:a16="http://schemas.microsoft.com/office/drawing/2014/main" id="{F3AD3190-68CD-4553-B716-65571393DC30}"/>
              </a:ext>
            </a:extLst>
          </p:cNvPr>
          <p:cNvGraphicFramePr>
            <a:graphicFrameLocks noGrp="1"/>
          </p:cNvGraphicFramePr>
          <p:nvPr>
            <p:extLst>
              <p:ext uri="{D42A27DB-BD31-4B8C-83A1-F6EECF244321}">
                <p14:modId xmlns:p14="http://schemas.microsoft.com/office/powerpoint/2010/main" val="4187550110"/>
              </p:ext>
            </p:extLst>
          </p:nvPr>
        </p:nvGraphicFramePr>
        <p:xfrm>
          <a:off x="6357346" y="2013908"/>
          <a:ext cx="2677886" cy="2616358"/>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532240">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Value takes different forms</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037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The chatbot should not create value solely for the business. Consider the value for the customer as well. If a ticket cannot be successfully handled by the chatbot alone, know the appropriate escalation point to deflect to a live agent. Be sure the chatbot saves time with each interaction.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8" name="Table 27">
            <a:extLst>
              <a:ext uri="{FF2B5EF4-FFF2-40B4-BE49-F238E27FC236}">
                <a16:creationId xmlns:a16="http://schemas.microsoft.com/office/drawing/2014/main" id="{B64523AE-FEE2-428C-838E-7B923146631D}"/>
              </a:ext>
            </a:extLst>
          </p:cNvPr>
          <p:cNvGraphicFramePr>
            <a:graphicFrameLocks noGrp="1"/>
          </p:cNvGraphicFramePr>
          <p:nvPr>
            <p:extLst>
              <p:ext uri="{D42A27DB-BD31-4B8C-83A1-F6EECF244321}">
                <p14:modId xmlns:p14="http://schemas.microsoft.com/office/powerpoint/2010/main" val="1366822469"/>
              </p:ext>
            </p:extLst>
          </p:nvPr>
        </p:nvGraphicFramePr>
        <p:xfrm>
          <a:off x="9161595" y="2013906"/>
          <a:ext cx="2677886" cy="2653528"/>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541951">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Chatbots do not end at implementation</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2074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Continue to grow your chatbot beyond the implementation and POC. Have a continual improvement plan ready. Chatbots should not be a one-and-done solution, but a land-and-expand solution. It is a continual investment to create value for the business, IT, and the customer.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9" name="Table 28">
            <a:extLst>
              <a:ext uri="{FF2B5EF4-FFF2-40B4-BE49-F238E27FC236}">
                <a16:creationId xmlns:a16="http://schemas.microsoft.com/office/drawing/2014/main" id="{9ADA2143-A8C4-4662-89D6-356689B01EDC}"/>
              </a:ext>
            </a:extLst>
          </p:cNvPr>
          <p:cNvGraphicFramePr>
            <a:graphicFrameLocks noGrp="1"/>
          </p:cNvGraphicFramePr>
          <p:nvPr>
            <p:extLst>
              <p:ext uri="{D42A27DB-BD31-4B8C-83A1-F6EECF244321}">
                <p14:modId xmlns:p14="http://schemas.microsoft.com/office/powerpoint/2010/main" val="2506932934"/>
              </p:ext>
            </p:extLst>
          </p:nvPr>
        </p:nvGraphicFramePr>
        <p:xfrm>
          <a:off x="3553097" y="4709957"/>
          <a:ext cx="4068000" cy="1493519"/>
        </p:xfrm>
        <a:graphic>
          <a:graphicData uri="http://schemas.openxmlformats.org/drawingml/2006/table">
            <a:tbl>
              <a:tblPr bandRow="1">
                <a:tableStyleId>{5C22544A-7EE6-4342-B048-85BDC9FD1C3A}</a:tableStyleId>
              </a:tblPr>
              <a:tblGrid>
                <a:gridCol w="4068000">
                  <a:extLst>
                    <a:ext uri="{9D8B030D-6E8A-4147-A177-3AD203B41FA5}">
                      <a16:colId xmlns:a16="http://schemas.microsoft.com/office/drawing/2014/main" val="1362635670"/>
                    </a:ext>
                  </a:extLst>
                </a:gridCol>
              </a:tblGrid>
              <a:tr h="453129">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Leverage your vendor</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1040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Helping other organizations implement their chatbots will give your vendor a good idea of the common tickets, tips, and tricks for your industry.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graphicFrame>
        <p:nvGraphicFramePr>
          <p:cNvPr id="30" name="Table 29">
            <a:extLst>
              <a:ext uri="{FF2B5EF4-FFF2-40B4-BE49-F238E27FC236}">
                <a16:creationId xmlns:a16="http://schemas.microsoft.com/office/drawing/2014/main" id="{99CBCCF7-D5B5-4A4A-9A88-77D5C5CD1BA8}"/>
              </a:ext>
            </a:extLst>
          </p:cNvPr>
          <p:cNvGraphicFramePr>
            <a:graphicFrameLocks noGrp="1"/>
          </p:cNvGraphicFramePr>
          <p:nvPr>
            <p:extLst>
              <p:ext uri="{D42A27DB-BD31-4B8C-83A1-F6EECF244321}">
                <p14:modId xmlns:p14="http://schemas.microsoft.com/office/powerpoint/2010/main" val="1529932941"/>
              </p:ext>
            </p:extLst>
          </p:nvPr>
        </p:nvGraphicFramePr>
        <p:xfrm>
          <a:off x="7758418" y="4709958"/>
          <a:ext cx="4068000" cy="1493518"/>
        </p:xfrm>
        <a:graphic>
          <a:graphicData uri="http://schemas.openxmlformats.org/drawingml/2006/table">
            <a:tbl>
              <a:tblPr bandRow="1">
                <a:tableStyleId>{5C22544A-7EE6-4342-B048-85BDC9FD1C3A}</a:tableStyleId>
              </a:tblPr>
              <a:tblGrid>
                <a:gridCol w="4068000">
                  <a:extLst>
                    <a:ext uri="{9D8B030D-6E8A-4147-A177-3AD203B41FA5}">
                      <a16:colId xmlns:a16="http://schemas.microsoft.com/office/drawing/2014/main" val="1362635670"/>
                    </a:ext>
                  </a:extLst>
                </a:gridCol>
              </a:tblGrid>
              <a:tr h="391159">
                <a:tc>
                  <a:txBody>
                    <a:bodyPr/>
                    <a:lstStyle/>
                    <a:p>
                      <a:pPr marL="0" algn="l" defTabSz="914400" rtl="0" eaLnBrk="1" latinLnBrk="0" hangingPunct="1">
                        <a:spcBef>
                          <a:spcPts val="800"/>
                        </a:spcBef>
                      </a:pPr>
                      <a:r>
                        <a:rPr lang="en-US" sz="1600" b="1" kern="1200" dirty="0">
                          <a:solidFill>
                            <a:srgbClr val="2576B7"/>
                          </a:solidFill>
                          <a:latin typeface="Montserrat SemiBold" pitchFamily="2" charset="77"/>
                          <a:ea typeface="+mn-ea"/>
                          <a:cs typeface="+mn-cs"/>
                        </a:rPr>
                        <a:t>Do not reinvent the wheel</a:t>
                      </a:r>
                      <a:endParaRPr lang="en-CA" sz="1600" b="1" kern="1200" dirty="0">
                        <a:solidFill>
                          <a:srgbClr val="2576B7"/>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1102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576B7"/>
                          </a:solidFill>
                          <a:latin typeface="Roboto Condensed Light" panose="02000000000000000000" pitchFamily="2" charset="0"/>
                          <a:ea typeface="Roboto Condensed Light" panose="02000000000000000000" pitchFamily="2" charset="0"/>
                        </a:rPr>
                        <a:t>Vendors have been around a while and know how to code and build the chatbot’s back end. Building an in-house chatbot may end up costing much more than partnering with a vendor.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spTree>
    <p:extLst>
      <p:ext uri="{BB962C8B-B14F-4D97-AF65-F5344CB8AC3E}">
        <p14:creationId xmlns:p14="http://schemas.microsoft.com/office/powerpoint/2010/main" val="2375331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E6E8AF-AA02-8A45-8B51-0888B0C66904}"/>
              </a:ext>
            </a:extLst>
          </p:cNvPr>
          <p:cNvSpPr>
            <a:spLocks noGrp="1"/>
          </p:cNvSpPr>
          <p:nvPr>
            <p:ph type="title"/>
          </p:nvPr>
        </p:nvSpPr>
        <p:spPr>
          <a:xfrm>
            <a:off x="354106" y="530021"/>
            <a:ext cx="8449652" cy="1130188"/>
          </a:xfrm>
        </p:spPr>
        <p:txBody>
          <a:bodyPr/>
          <a:lstStyle/>
          <a:p>
            <a:r>
              <a:rPr lang="en-US" dirty="0"/>
              <a:t>Blueprint benefits </a:t>
            </a:r>
          </a:p>
        </p:txBody>
      </p:sp>
      <p:graphicFrame>
        <p:nvGraphicFramePr>
          <p:cNvPr id="11" name="Table 10">
            <a:extLst>
              <a:ext uri="{FF2B5EF4-FFF2-40B4-BE49-F238E27FC236}">
                <a16:creationId xmlns:a16="http://schemas.microsoft.com/office/drawing/2014/main" id="{D07E744E-A6AF-4096-8DEB-1E2503376BA5}"/>
              </a:ext>
            </a:extLst>
          </p:cNvPr>
          <p:cNvGraphicFramePr>
            <a:graphicFrameLocks noGrp="1"/>
          </p:cNvGraphicFramePr>
          <p:nvPr>
            <p:extLst>
              <p:ext uri="{D42A27DB-BD31-4B8C-83A1-F6EECF244321}">
                <p14:modId xmlns:p14="http://schemas.microsoft.com/office/powerpoint/2010/main" val="224265173"/>
              </p:ext>
            </p:extLst>
          </p:nvPr>
        </p:nvGraphicFramePr>
        <p:xfrm>
          <a:off x="371474" y="1660440"/>
          <a:ext cx="11450640" cy="4183312"/>
        </p:xfrm>
        <a:graphic>
          <a:graphicData uri="http://schemas.openxmlformats.org/drawingml/2006/table">
            <a:tbl>
              <a:tblPr firstRow="1" bandRow="1">
                <a:tableStyleId>{5C22544A-7EE6-4342-B048-85BDC9FD1C3A}</a:tableStyleId>
              </a:tblPr>
              <a:tblGrid>
                <a:gridCol w="5638392">
                  <a:extLst>
                    <a:ext uri="{9D8B030D-6E8A-4147-A177-3AD203B41FA5}">
                      <a16:colId xmlns:a16="http://schemas.microsoft.com/office/drawing/2014/main" val="2500794229"/>
                    </a:ext>
                  </a:extLst>
                </a:gridCol>
                <a:gridCol w="5812248">
                  <a:extLst>
                    <a:ext uri="{9D8B030D-6E8A-4147-A177-3AD203B41FA5}">
                      <a16:colId xmlns:a16="http://schemas.microsoft.com/office/drawing/2014/main" val="1791260046"/>
                    </a:ext>
                  </a:extLst>
                </a:gridCol>
              </a:tblGrid>
              <a:tr h="760281">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IT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Business Benefits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2052837071"/>
                  </a:ext>
                </a:extLst>
              </a:tr>
              <a:tr h="3423031">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Decreased live-agent handling of tickets and increased self-service</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Better customer service scalability</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Higher first contact resolution and fewer escalated support tickets for Tier II and Tier III or fewer live-agent deflections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Automated pre-sale support</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Potential to expand into HRIS, finance, and other enterprise systems outside of IT</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Standardized service</a:t>
                      </a: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Better customer experience (Cx) and customer satisfaction (Csat), with faster customer turnaround</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Increased business continuity preparedness for crises such as </a:t>
                      </a:r>
                      <a:br>
                        <a:rPr lang="en-CA" sz="1600" b="0" i="0" kern="1200" dirty="0">
                          <a:solidFill>
                            <a:srgbClr val="000000"/>
                          </a:solidFill>
                          <a:latin typeface="Roboto Condensed Light" panose="02000000000000000000" pitchFamily="2" charset="0"/>
                          <a:ea typeface="+mn-ea"/>
                          <a:cs typeface="+mn-cs"/>
                        </a:rPr>
                      </a:br>
                      <a:r>
                        <a:rPr lang="en-CA" sz="1600" b="0" i="0" kern="1200" dirty="0">
                          <a:solidFill>
                            <a:srgbClr val="000000"/>
                          </a:solidFill>
                          <a:latin typeface="Roboto Condensed Light" panose="02000000000000000000" pitchFamily="2" charset="0"/>
                          <a:ea typeface="+mn-ea"/>
                          <a:cs typeface="+mn-cs"/>
                        </a:rPr>
                        <a:t>COVID-19</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More IT project efficiency and better turnaround time for projects</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Easier customer acquisition</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Possibility of universal automation</a:t>
                      </a:r>
                    </a:p>
                    <a:p>
                      <a:pPr marL="184150" indent="-184150" algn="l" defTabSz="914400" rtl="0" eaLnBrk="1" latinLnBrk="0" hangingPunct="1">
                        <a:lnSpc>
                          <a:spcPct val="110000"/>
                        </a:lnSpc>
                        <a:spcBef>
                          <a:spcPts val="1000"/>
                        </a:spcBef>
                        <a:buFont typeface="Arial" panose="020B0604020202020204" pitchFamily="34" charset="0"/>
                        <a:buChar char="•"/>
                      </a:pPr>
                      <a:r>
                        <a:rPr lang="en-CA" sz="1600" b="0" i="0" kern="1200" dirty="0">
                          <a:solidFill>
                            <a:srgbClr val="000000"/>
                          </a:solidFill>
                          <a:latin typeface="Roboto Condensed Light" panose="02000000000000000000" pitchFamily="2" charset="0"/>
                          <a:ea typeface="+mn-ea"/>
                          <a:cs typeface="+mn-cs"/>
                        </a:rPr>
                        <a:t>Standardized service</a:t>
                      </a:r>
                    </a:p>
                    <a:p>
                      <a:pPr marL="184150" indent="-184150" algn="l" defTabSz="914400" rtl="0" eaLnBrk="1" latinLnBrk="0" hangingPunct="1">
                        <a:lnSpc>
                          <a:spcPct val="110000"/>
                        </a:lnSpc>
                        <a:spcBef>
                          <a:spcPts val="1000"/>
                        </a:spcBef>
                        <a:buFont typeface="Arial" panose="020B0604020202020204" pitchFamily="34" charset="0"/>
                        <a:buChar char="•"/>
                      </a:pPr>
                      <a:endParaRPr lang="en-CA" sz="1600" b="0" i="0" kern="1200" dirty="0">
                        <a:solidFill>
                          <a:srgbClr val="000000"/>
                        </a:solidFill>
                        <a:latin typeface="Roboto Condensed Light" panose="02000000000000000000" pitchFamily="2" charset="0"/>
                        <a:ea typeface="+mn-ea"/>
                        <a:cs typeface="+mn-cs"/>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106570360"/>
                  </a:ext>
                </a:extLst>
              </a:tr>
            </a:tbl>
          </a:graphicData>
        </a:graphic>
      </p:graphicFrame>
    </p:spTree>
    <p:extLst>
      <p:ext uri="{BB962C8B-B14F-4D97-AF65-F5344CB8AC3E}">
        <p14:creationId xmlns:p14="http://schemas.microsoft.com/office/powerpoint/2010/main" val="404438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6329327" cy="1130188"/>
          </a:xfrm>
        </p:spPr>
        <p:txBody>
          <a:bodyPr/>
          <a:lstStyle/>
          <a:p>
            <a:r>
              <a:rPr lang="en-CA" dirty="0">
                <a:solidFill>
                  <a:srgbClr val="2576B7"/>
                </a:solidFill>
              </a:rPr>
              <a:t>Build your business case for a chatbot POC</a:t>
            </a:r>
            <a:endParaRPr lang="en-US" dirty="0">
              <a:solidFill>
                <a:srgbClr val="2576B7"/>
              </a:solidFill>
            </a:endParaRPr>
          </a:p>
        </p:txBody>
      </p:sp>
      <p:sp>
        <p:nvSpPr>
          <p:cNvPr id="10" name="Text Placeholder 7">
            <a:extLst>
              <a:ext uri="{FF2B5EF4-FFF2-40B4-BE49-F238E27FC236}">
                <a16:creationId xmlns:a16="http://schemas.microsoft.com/office/drawing/2014/main" id="{F2A29190-4792-4B40-B9C6-50DBC5208C37}"/>
              </a:ext>
            </a:extLst>
          </p:cNvPr>
          <p:cNvSpPr txBox="1">
            <a:spLocks/>
          </p:cNvSpPr>
          <p:nvPr/>
        </p:nvSpPr>
        <p:spPr>
          <a:xfrm>
            <a:off x="371473" y="2078182"/>
            <a:ext cx="5818312" cy="4394054"/>
          </a:xfrm>
          <a:prstGeom prst="rect">
            <a:avLst/>
          </a:prstGeom>
        </p:spPr>
        <p:txBody>
          <a:bodyPr lIns="0" tIns="0" rIns="0" bIns="0" numCol="1" spcCol="360000" anchor="t">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buFont typeface="Arial" panose="020B0604020202020204" pitchFamily="34" charset="0"/>
              <a:buChar char="•"/>
            </a:pPr>
            <a:r>
              <a:rPr lang="en-US" sz="1600" dirty="0">
                <a:latin typeface="Roboto Condensed Light"/>
                <a:ea typeface="Roboto Condensed Light"/>
              </a:rPr>
              <a:t>When implemented effectively, chatbots can help save costs, generate new revenue, and ultimately increase customer satisfaction for both external and internal facing customers. </a:t>
            </a:r>
            <a:endParaRPr lang="en-US" sz="1600" dirty="0"/>
          </a:p>
          <a:p>
            <a:pPr marL="184150" indent="-184150">
              <a:buFont typeface="Arial" panose="020B0604020202020204" pitchFamily="34" charset="0"/>
              <a:buChar char="•"/>
              <a:tabLst>
                <a:tab pos="4216400" algn="l"/>
              </a:tabLst>
            </a:pPr>
            <a:r>
              <a:rPr lang="en-US" sz="1600" dirty="0">
                <a:latin typeface="Roboto Condensed Light"/>
                <a:ea typeface="Roboto Condensed Light"/>
              </a:rPr>
              <a:t>Customers are moving toward using chatbots. In 2017, </a:t>
            </a:r>
            <a:r>
              <a:rPr lang="en-US" sz="1600" b="1" dirty="0">
                <a:latin typeface="Roboto Condensed Light"/>
                <a:ea typeface="Roboto Condensed Light"/>
              </a:rPr>
              <a:t>67% of customers worldwide used a chatbot, </a:t>
            </a:r>
            <a:r>
              <a:rPr lang="en-US" sz="1600" dirty="0">
                <a:latin typeface="Roboto Condensed Light"/>
                <a:ea typeface="Roboto Condensed Light"/>
              </a:rPr>
              <a:t>and 40% of customers are indifferent to the method of support if their request is satisfied. More and more people are using chatbots every day.</a:t>
            </a:r>
            <a:endParaRPr lang="en-US" sz="1600" dirty="0">
              <a:ea typeface="Roboto Condensed Light"/>
            </a:endParaRPr>
          </a:p>
          <a:p>
            <a:pPr marL="184150" indent="-184150">
              <a:buFont typeface="Arial" panose="020B0604020202020204" pitchFamily="34" charset="0"/>
              <a:buChar char="•"/>
            </a:pPr>
            <a:r>
              <a:rPr lang="en-US" sz="1600" dirty="0">
                <a:latin typeface="Roboto Condensed Light"/>
                <a:ea typeface="Roboto Condensed Light"/>
              </a:rPr>
              <a:t>Benefits are internal as well as external. Organizations can </a:t>
            </a:r>
            <a:r>
              <a:rPr lang="en-US" sz="1600" b="1" dirty="0">
                <a:latin typeface="Roboto Condensed Light"/>
                <a:ea typeface="Roboto Condensed Light"/>
              </a:rPr>
              <a:t>save up to 30% </a:t>
            </a:r>
            <a:r>
              <a:rPr lang="en-US" sz="1600" dirty="0">
                <a:latin typeface="Roboto Condensed Light"/>
                <a:ea typeface="Roboto Condensed Light"/>
              </a:rPr>
              <a:t>in customer support costs and </a:t>
            </a:r>
            <a:r>
              <a:rPr lang="en-US" sz="1600" b="1" dirty="0">
                <a:latin typeface="Roboto Condensed Light"/>
                <a:ea typeface="Roboto Condensed Light"/>
              </a:rPr>
              <a:t>cut down on response times by an average of 80%.</a:t>
            </a:r>
            <a:endParaRPr lang="en-US" sz="1600" b="1" dirty="0">
              <a:ea typeface="Roboto Condensed Light"/>
            </a:endParaRPr>
          </a:p>
        </p:txBody>
      </p:sp>
      <p:sp>
        <p:nvSpPr>
          <p:cNvPr id="14" name="TextBox 13">
            <a:extLst>
              <a:ext uri="{FF2B5EF4-FFF2-40B4-BE49-F238E27FC236}">
                <a16:creationId xmlns:a16="http://schemas.microsoft.com/office/drawing/2014/main" id="{7332D9D1-8784-44DA-9B06-0092B3B95627}"/>
              </a:ext>
            </a:extLst>
          </p:cNvPr>
          <p:cNvSpPr txBox="1"/>
          <p:nvPr/>
        </p:nvSpPr>
        <p:spPr>
          <a:xfrm>
            <a:off x="354106" y="5327681"/>
            <a:ext cx="1651751" cy="261610"/>
          </a:xfrm>
          <a:prstGeom prst="rect">
            <a:avLst/>
          </a:prstGeom>
          <a:noFill/>
        </p:spPr>
        <p:txBody>
          <a:bodyPr wrap="square" lIns="91440" tIns="45720" rIns="91440" bIns="45720" anchor="t">
            <a:spAutoFit/>
          </a:bodyPr>
          <a:lstStyle/>
          <a:p>
            <a:r>
              <a:rPr lang="en-US" sz="1100" dirty="0">
                <a:latin typeface="Roboto Condensed Light" panose="02000000000000000000" pitchFamily="2" charset="0"/>
                <a:ea typeface="Roboto Condensed Light" panose="02000000000000000000" pitchFamily="2" charset="0"/>
              </a:rPr>
              <a:t>Source: Invespro, 2018</a:t>
            </a:r>
            <a:endParaRPr lang="en-US" dirty="0">
              <a:latin typeface="Roboto Condensed Light" panose="02000000000000000000" pitchFamily="2" charset="0"/>
              <a:ea typeface="Roboto Condensed Light" panose="02000000000000000000" pitchFamily="2" charset="0"/>
            </a:endParaRPr>
          </a:p>
        </p:txBody>
      </p:sp>
      <p:pic>
        <p:nvPicPr>
          <p:cNvPr id="12290" name="Picture 2">
            <a:extLst>
              <a:ext uri="{FF2B5EF4-FFF2-40B4-BE49-F238E27FC236}">
                <a16:creationId xmlns:a16="http://schemas.microsoft.com/office/drawing/2014/main" id="{32882BD6-B0F9-4B6A-AE2C-6D14D4AA84A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85221" y="2086010"/>
            <a:ext cx="4322228" cy="324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2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7">
            <a:extLst>
              <a:ext uri="{FF2B5EF4-FFF2-40B4-BE49-F238E27FC236}">
                <a16:creationId xmlns:a16="http://schemas.microsoft.com/office/drawing/2014/main" id="{F2E898C7-A1DC-D745-BBB2-F0F0CB08192A}"/>
              </a:ext>
            </a:extLst>
          </p:cNvPr>
          <p:cNvSpPr txBox="1">
            <a:spLocks/>
          </p:cNvSpPr>
          <p:nvPr/>
        </p:nvSpPr>
        <p:spPr>
          <a:xfrm>
            <a:off x="354105" y="1400538"/>
            <a:ext cx="6255099" cy="2375816"/>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55"/>
              </a:spcBef>
              <a:buNone/>
            </a:pPr>
            <a:r>
              <a:rPr lang="en-CA" sz="1600" spc="-3" dirty="0">
                <a:cs typeface="Arial Narrow"/>
              </a:rPr>
              <a:t>In early 2020, COVID-19 forced much of the world to work from home. IT departments scrambled to accommodate an enormous workforce paradigm shift. For both internal- and external-facing customer service platforms, organizations needed a quick way to scale up customer service delivery to continue meeting service level agreements (SLAs). </a:t>
            </a:r>
          </a:p>
          <a:p>
            <a:pPr marL="0" indent="0">
              <a:lnSpc>
                <a:spcPct val="100000"/>
              </a:lnSpc>
              <a:spcBef>
                <a:spcPts val="55"/>
              </a:spcBef>
              <a:buNone/>
            </a:pPr>
            <a:endParaRPr lang="en-CA" sz="1600" spc="-3" dirty="0">
              <a:cs typeface="Arial Narrow"/>
            </a:endParaRPr>
          </a:p>
          <a:p>
            <a:pPr marL="0" indent="0">
              <a:lnSpc>
                <a:spcPct val="100000"/>
              </a:lnSpc>
              <a:spcBef>
                <a:spcPts val="55"/>
              </a:spcBef>
              <a:buNone/>
            </a:pPr>
            <a:r>
              <a:rPr lang="en-CA" sz="1600" spc="-3" dirty="0">
                <a:cs typeface="Arial Narrow"/>
              </a:rPr>
              <a:t>Chatbots were a great solution </a:t>
            </a:r>
            <a:r>
              <a:rPr lang="en-CA" sz="1600" i="1" spc="-3" dirty="0">
                <a:cs typeface="Arial Narrow"/>
              </a:rPr>
              <a:t>when</a:t>
            </a:r>
            <a:r>
              <a:rPr lang="en-CA" sz="1600" spc="-3" dirty="0">
                <a:cs typeface="Arial Narrow"/>
              </a:rPr>
              <a:t> </a:t>
            </a:r>
            <a:r>
              <a:rPr lang="en-CA" sz="1600" i="1" spc="-3" dirty="0">
                <a:cs typeface="Arial Narrow"/>
              </a:rPr>
              <a:t>implemented properly</a:t>
            </a:r>
            <a:r>
              <a:rPr lang="en-CA" sz="1600" spc="-3" dirty="0">
                <a:cs typeface="Arial Narrow"/>
              </a:rPr>
              <a:t>. They are a quick, scalable solution to handle the increase in volume for customer service while keeping the workforce, as well as costs, stable. </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6196732" cy="1130188"/>
          </a:xfrm>
        </p:spPr>
        <p:txBody>
          <a:bodyPr/>
          <a:lstStyle/>
          <a:p>
            <a:r>
              <a:rPr lang="en-US" sz="3600" dirty="0">
                <a:solidFill>
                  <a:srgbClr val="2576B7"/>
                </a:solidFill>
              </a:rPr>
              <a:t>Chatbots and scalability</a:t>
            </a:r>
          </a:p>
        </p:txBody>
      </p:sp>
      <p:grpSp>
        <p:nvGrpSpPr>
          <p:cNvPr id="7" name="Group 6">
            <a:extLst>
              <a:ext uri="{FF2B5EF4-FFF2-40B4-BE49-F238E27FC236}">
                <a16:creationId xmlns:a16="http://schemas.microsoft.com/office/drawing/2014/main" id="{B5D55122-64BC-4612-9372-0D0DDB4FD8EA}"/>
              </a:ext>
            </a:extLst>
          </p:cNvPr>
          <p:cNvGrpSpPr/>
          <p:nvPr/>
        </p:nvGrpSpPr>
        <p:grpSpPr>
          <a:xfrm>
            <a:off x="354105" y="4103493"/>
            <a:ext cx="6196733" cy="1693169"/>
            <a:chOff x="6353842" y="3127248"/>
            <a:chExt cx="3887438" cy="1664208"/>
          </a:xfrm>
        </p:grpSpPr>
        <p:sp>
          <p:nvSpPr>
            <p:cNvPr id="8" name="Rectangle 7">
              <a:extLst>
                <a:ext uri="{FF2B5EF4-FFF2-40B4-BE49-F238E27FC236}">
                  <a16:creationId xmlns:a16="http://schemas.microsoft.com/office/drawing/2014/main" id="{AE12C918-CEEF-444E-AC2A-C3666ED381CF}"/>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b="1" dirty="0">
                  <a:solidFill>
                    <a:schemeClr val="bg1"/>
                  </a:solidFill>
                  <a:latin typeface="Montserrat SemiBold" pitchFamily="2" charset="77"/>
                </a:rPr>
                <a:t>Info-Tech Insight</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Chatbot vendors will not automatically solve your problems for you. Even during a crisis, you must plan your implementation and not rely on the chatbot to automatically take up the slack. Take the time to define your goals, choose your tickets, and draw an implementation plan before the chatbot vendor arrives on site.</a:t>
              </a:r>
            </a:p>
          </p:txBody>
        </p:sp>
        <p:sp>
          <p:nvSpPr>
            <p:cNvPr id="9" name="Rectangle 8">
              <a:extLst>
                <a:ext uri="{FF2B5EF4-FFF2-40B4-BE49-F238E27FC236}">
                  <a16:creationId xmlns:a16="http://schemas.microsoft.com/office/drawing/2014/main" id="{C6A6A2CB-E4B4-4D17-A4C7-30F74066DF3D}"/>
                </a:ext>
              </a:extLst>
            </p:cNvPr>
            <p:cNvSpPr/>
            <p:nvPr/>
          </p:nvSpPr>
          <p:spPr>
            <a:xfrm>
              <a:off x="6353842" y="3127248"/>
              <a:ext cx="3887438" cy="1664208"/>
            </a:xfrm>
            <a:prstGeom prst="rect">
              <a:avLst/>
            </a:prstGeom>
            <a:noFill/>
            <a:ln w="3175" cmpd="thinThick">
              <a:gradFill>
                <a:gsLst>
                  <a:gs pos="0">
                    <a:srgbClr val="2576B7">
                      <a:alpha val="40000"/>
                    </a:srgbClr>
                  </a:gs>
                  <a:gs pos="47000">
                    <a:srgbClr val="2576B7">
                      <a:alpha val="0"/>
                    </a:srgbClr>
                  </a:gs>
                  <a:gs pos="100000">
                    <a:srgbClr val="2576B7">
                      <a:alpha val="40000"/>
                    </a:srgb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pic>
        <p:nvPicPr>
          <p:cNvPr id="7170" name="Picture 2">
            <a:extLst>
              <a:ext uri="{FF2B5EF4-FFF2-40B4-BE49-F238E27FC236}">
                <a16:creationId xmlns:a16="http://schemas.microsoft.com/office/drawing/2014/main" id="{3A25D1FE-3E67-4585-B909-A0D1795D5E5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6992566" y="2302070"/>
            <a:ext cx="4846917" cy="237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9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2F2AB27-6BED-4C43-A968-DC6102F503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9676" y="4528170"/>
            <a:ext cx="1187342" cy="138296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176BB3CB-E573-174B-83BB-8EEF9C3E5BF1}"/>
              </a:ext>
            </a:extLst>
          </p:cNvPr>
          <p:cNvSpPr/>
          <p:nvPr/>
        </p:nvSpPr>
        <p:spPr>
          <a:xfrm>
            <a:off x="61672"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5252382" y="1648758"/>
            <a:ext cx="5686987" cy="456696"/>
          </a:xfrm>
        </p:spPr>
        <p:txBody>
          <a:bodyPr/>
          <a:lstStyle/>
          <a:p>
            <a:pPr lvl="0">
              <a:lnSpc>
                <a:spcPct val="100000"/>
              </a:lnSpc>
            </a:pPr>
            <a:r>
              <a:rPr lang="en-US" sz="1400" dirty="0">
                <a:solidFill>
                  <a:srgbClr val="717171"/>
                </a:solidFill>
                <a:latin typeface="Montserrat" pitchFamily="2" charset="77"/>
              </a:rPr>
              <a:t>Each step of this blueprint is accompanied by supporting deliverables to help you accomplish your goals:</a:t>
            </a:r>
          </a:p>
          <a:p>
            <a:endParaRPr lang="en-US" sz="1800" dirty="0">
              <a:solidFill>
                <a:srgbClr val="F17A26"/>
              </a:solidFill>
            </a:endParaRPr>
          </a:p>
        </p:txBody>
      </p:sp>
      <p:sp>
        <p:nvSpPr>
          <p:cNvPr id="4" name="Title 3">
            <a:extLst>
              <a:ext uri="{FF2B5EF4-FFF2-40B4-BE49-F238E27FC236}">
                <a16:creationId xmlns:a16="http://schemas.microsoft.com/office/drawing/2014/main" id="{58FD480F-D98C-5C4A-9642-E63AD86D3330}"/>
              </a:ext>
            </a:extLst>
          </p:cNvPr>
          <p:cNvSpPr>
            <a:spLocks noGrp="1"/>
          </p:cNvSpPr>
          <p:nvPr>
            <p:ph type="title"/>
          </p:nvPr>
        </p:nvSpPr>
        <p:spPr/>
        <p:txBody>
          <a:bodyPr/>
          <a:lstStyle/>
          <a:p>
            <a:r>
              <a:rPr lang="en-CA" dirty="0"/>
              <a:t>Blueprint deliverables</a:t>
            </a:r>
            <a:endParaRPr lang="en-US" dirty="0"/>
          </a:p>
        </p:txBody>
      </p:sp>
      <p:sp>
        <p:nvSpPr>
          <p:cNvPr id="10" name="Text Placeholder 6">
            <a:extLst>
              <a:ext uri="{FF2B5EF4-FFF2-40B4-BE49-F238E27FC236}">
                <a16:creationId xmlns:a16="http://schemas.microsoft.com/office/drawing/2014/main" id="{082B9CCD-7DA0-4B2D-BFEC-F2E76798C491}"/>
              </a:ext>
            </a:extLst>
          </p:cNvPr>
          <p:cNvSpPr txBox="1">
            <a:spLocks/>
          </p:cNvSpPr>
          <p:nvPr/>
        </p:nvSpPr>
        <p:spPr>
          <a:xfrm>
            <a:off x="357173" y="757301"/>
            <a:ext cx="2719621"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Key deliverable</a:t>
            </a:r>
            <a:r>
              <a:rPr lang="en-US" dirty="0">
                <a:solidFill>
                  <a:schemeClr val="bg1"/>
                </a:solidFill>
              </a:rPr>
              <a:t>:</a:t>
            </a:r>
          </a:p>
        </p:txBody>
      </p:sp>
      <p:grpSp>
        <p:nvGrpSpPr>
          <p:cNvPr id="24" name="Group 23">
            <a:extLst>
              <a:ext uri="{FF2B5EF4-FFF2-40B4-BE49-F238E27FC236}">
                <a16:creationId xmlns:a16="http://schemas.microsoft.com/office/drawing/2014/main" id="{9C390758-4392-4592-8BE0-F5A2013F7BA7}"/>
              </a:ext>
            </a:extLst>
          </p:cNvPr>
          <p:cNvGrpSpPr/>
          <p:nvPr/>
        </p:nvGrpSpPr>
        <p:grpSpPr>
          <a:xfrm>
            <a:off x="7961507" y="2243469"/>
            <a:ext cx="2420688" cy="2009086"/>
            <a:chOff x="3218437" y="1587410"/>
            <a:chExt cx="2420999" cy="1758684"/>
          </a:xfrm>
        </p:grpSpPr>
        <p:grpSp>
          <p:nvGrpSpPr>
            <p:cNvPr id="25" name="Group 24">
              <a:extLst>
                <a:ext uri="{FF2B5EF4-FFF2-40B4-BE49-F238E27FC236}">
                  <a16:creationId xmlns:a16="http://schemas.microsoft.com/office/drawing/2014/main" id="{D6D57671-67C1-4380-BD14-F0276C70D45F}"/>
                </a:ext>
              </a:extLst>
            </p:cNvPr>
            <p:cNvGrpSpPr/>
            <p:nvPr/>
          </p:nvGrpSpPr>
          <p:grpSpPr>
            <a:xfrm>
              <a:off x="3218437" y="2262805"/>
              <a:ext cx="2420999" cy="1083289"/>
              <a:chOff x="4619581" y="4022795"/>
              <a:chExt cx="2420999" cy="1083289"/>
            </a:xfrm>
          </p:grpSpPr>
          <p:sp>
            <p:nvSpPr>
              <p:cNvPr id="27" name="TextBox 26">
                <a:extLst>
                  <a:ext uri="{FF2B5EF4-FFF2-40B4-BE49-F238E27FC236}">
                    <a16:creationId xmlns:a16="http://schemas.microsoft.com/office/drawing/2014/main" id="{452E91F2-C3D3-491F-9B7F-D9C5CECEEB8E}"/>
                  </a:ext>
                </a:extLst>
              </p:cNvPr>
              <p:cNvSpPr txBox="1"/>
              <p:nvPr/>
            </p:nvSpPr>
            <p:spPr>
              <a:xfrm>
                <a:off x="4619581" y="4022795"/>
                <a:ext cx="2420999" cy="377184"/>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Chatbot ROI Calculator</a:t>
                </a:r>
              </a:p>
            </p:txBody>
          </p:sp>
          <p:sp>
            <p:nvSpPr>
              <p:cNvPr id="28" name="Text Placeholder 7">
                <a:extLst>
                  <a:ext uri="{FF2B5EF4-FFF2-40B4-BE49-F238E27FC236}">
                    <a16:creationId xmlns:a16="http://schemas.microsoft.com/office/drawing/2014/main" id="{19E9F9A3-3A7C-4D60-83CF-B5632F469E31}"/>
                  </a:ext>
                </a:extLst>
              </p:cNvPr>
              <p:cNvSpPr txBox="1">
                <a:spLocks/>
              </p:cNvSpPr>
              <p:nvPr/>
            </p:nvSpPr>
            <p:spPr>
              <a:xfrm>
                <a:off x="4944309" y="4528396"/>
                <a:ext cx="1813302" cy="577688"/>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Get a data-driven head start with your chatbot. Determine what you need to implement to receive a return on investment.</a:t>
                </a:r>
              </a:p>
            </p:txBody>
          </p:sp>
        </p:grpSp>
        <p:pic>
          <p:nvPicPr>
            <p:cNvPr id="26" name="Picture 25">
              <a:extLst>
                <a:ext uri="{FF2B5EF4-FFF2-40B4-BE49-F238E27FC236}">
                  <a16:creationId xmlns:a16="http://schemas.microsoft.com/office/drawing/2014/main" id="{F3EF4C0D-37A3-4190-A441-861D960D22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07540" y="1587410"/>
              <a:ext cx="635000" cy="635000"/>
            </a:xfrm>
            <a:prstGeom prst="rect">
              <a:avLst/>
            </a:prstGeom>
          </p:spPr>
        </p:pic>
      </p:grpSp>
      <p:sp>
        <p:nvSpPr>
          <p:cNvPr id="29" name="Rectangle 28">
            <a:extLst>
              <a:ext uri="{FF2B5EF4-FFF2-40B4-BE49-F238E27FC236}">
                <a16:creationId xmlns:a16="http://schemas.microsoft.com/office/drawing/2014/main" id="{EF584645-5E2C-4554-AC9F-77DC7EE720BE}"/>
              </a:ext>
            </a:extLst>
          </p:cNvPr>
          <p:cNvSpPr/>
          <p:nvPr/>
        </p:nvSpPr>
        <p:spPr>
          <a:xfrm>
            <a:off x="552290" y="2647828"/>
            <a:ext cx="3152453" cy="738664"/>
          </a:xfrm>
          <a:prstGeom prst="rect">
            <a:avLst/>
          </a:prstGeom>
        </p:spPr>
        <p:txBody>
          <a:bodyPr wrap="square">
            <a:spAutoFit/>
          </a:bodyPr>
          <a:lstStyle/>
          <a:p>
            <a:pPr defTabSz="554437"/>
            <a:r>
              <a:rPr lang="en-US" sz="1400" dirty="0">
                <a:solidFill>
                  <a:srgbClr val="FFFFFF"/>
                </a:solidFill>
                <a:latin typeface="Montserrat" panose="00000500000000000000" pitchFamily="2" charset="0"/>
              </a:rPr>
              <a:t>Record your implementation activities to get a head start before the vendor arrives on site.</a:t>
            </a:r>
            <a:endParaRPr lang="en-CA" sz="1400" dirty="0">
              <a:solidFill>
                <a:srgbClr val="FFFFFF"/>
              </a:solidFill>
              <a:latin typeface="Montserrat" panose="00000500000000000000" pitchFamily="2" charset="0"/>
            </a:endParaRPr>
          </a:p>
        </p:txBody>
      </p:sp>
      <p:sp>
        <p:nvSpPr>
          <p:cNvPr id="31" name="TextBox 30">
            <a:extLst>
              <a:ext uri="{FF2B5EF4-FFF2-40B4-BE49-F238E27FC236}">
                <a16:creationId xmlns:a16="http://schemas.microsoft.com/office/drawing/2014/main" id="{5891C79E-7977-4273-B86A-623CEC9EC3AC}"/>
              </a:ext>
            </a:extLst>
          </p:cNvPr>
          <p:cNvSpPr txBox="1"/>
          <p:nvPr/>
        </p:nvSpPr>
        <p:spPr>
          <a:xfrm>
            <a:off x="863035" y="1931839"/>
            <a:ext cx="2462056" cy="553998"/>
          </a:xfrm>
          <a:prstGeom prst="rect">
            <a:avLst/>
          </a:prstGeom>
        </p:spPr>
        <p:txBody>
          <a:bodyPr vert="horz" wrap="square" lIns="0" tIns="0" rIns="0" bIns="0" rtlCol="0">
            <a:spAutoFit/>
          </a:bodyPr>
          <a:lstStyle/>
          <a:p>
            <a:pPr marL="289917" marR="242951" lvl="1" algn="ctr" defTabSz="554437">
              <a:spcBef>
                <a:spcPts val="55"/>
              </a:spcBef>
            </a:pPr>
            <a:r>
              <a:rPr lang="en-US" sz="1800" b="1" spc="-30" dirty="0">
                <a:solidFill>
                  <a:srgbClr val="FFFFFF"/>
                </a:solidFill>
                <a:latin typeface="Montserrat" pitchFamily="2" charset="77"/>
                <a:cs typeface="Arial Narrow"/>
              </a:rPr>
              <a:t>Implementation Roadmap</a:t>
            </a:r>
          </a:p>
        </p:txBody>
      </p:sp>
      <p:grpSp>
        <p:nvGrpSpPr>
          <p:cNvPr id="44" name="Group 43">
            <a:extLst>
              <a:ext uri="{FF2B5EF4-FFF2-40B4-BE49-F238E27FC236}">
                <a16:creationId xmlns:a16="http://schemas.microsoft.com/office/drawing/2014/main" id="{0A0C9D73-7906-4904-ABB4-0706C0DC2A49}"/>
              </a:ext>
            </a:extLst>
          </p:cNvPr>
          <p:cNvGrpSpPr/>
          <p:nvPr/>
        </p:nvGrpSpPr>
        <p:grpSpPr>
          <a:xfrm>
            <a:off x="4242729" y="2326342"/>
            <a:ext cx="2158197" cy="1734801"/>
            <a:chOff x="3334727" y="1587410"/>
            <a:chExt cx="2158474" cy="1518584"/>
          </a:xfrm>
        </p:grpSpPr>
        <p:grpSp>
          <p:nvGrpSpPr>
            <p:cNvPr id="45" name="Group 44">
              <a:extLst>
                <a:ext uri="{FF2B5EF4-FFF2-40B4-BE49-F238E27FC236}">
                  <a16:creationId xmlns:a16="http://schemas.microsoft.com/office/drawing/2014/main" id="{197F491C-D497-4B73-B6C9-1F48B1897A26}"/>
                </a:ext>
              </a:extLst>
            </p:cNvPr>
            <p:cNvGrpSpPr/>
            <p:nvPr/>
          </p:nvGrpSpPr>
          <p:grpSpPr>
            <a:xfrm>
              <a:off x="3334727" y="2240003"/>
              <a:ext cx="2158474" cy="865991"/>
              <a:chOff x="4735871" y="3999993"/>
              <a:chExt cx="2158474" cy="865991"/>
            </a:xfrm>
          </p:grpSpPr>
          <p:sp>
            <p:nvSpPr>
              <p:cNvPr id="47" name="TextBox 46">
                <a:extLst>
                  <a:ext uri="{FF2B5EF4-FFF2-40B4-BE49-F238E27FC236}">
                    <a16:creationId xmlns:a16="http://schemas.microsoft.com/office/drawing/2014/main" id="{A349AA73-AF46-4147-85DD-F6442BC75E7E}"/>
                  </a:ext>
                </a:extLst>
              </p:cNvPr>
              <p:cNvSpPr txBox="1"/>
              <p:nvPr/>
            </p:nvSpPr>
            <p:spPr>
              <a:xfrm>
                <a:off x="4735871" y="3999993"/>
                <a:ext cx="2158474" cy="377183"/>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Chatbot POC Metrics Tool</a:t>
                </a:r>
              </a:p>
            </p:txBody>
          </p:sp>
          <p:sp>
            <p:nvSpPr>
              <p:cNvPr id="48" name="Text Placeholder 7">
                <a:extLst>
                  <a:ext uri="{FF2B5EF4-FFF2-40B4-BE49-F238E27FC236}">
                    <a16:creationId xmlns:a16="http://schemas.microsoft.com/office/drawing/2014/main" id="{E5494BBC-4AA1-4DEB-9946-9BBA53659A36}"/>
                  </a:ext>
                </a:extLst>
              </p:cNvPr>
              <p:cNvSpPr txBox="1">
                <a:spLocks/>
              </p:cNvSpPr>
              <p:nvPr/>
            </p:nvSpPr>
            <p:spPr>
              <a:xfrm>
                <a:off x="5049667" y="4429966"/>
                <a:ext cx="1553034" cy="436018"/>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Build your ITSM or CRM metrics to objectively keep track of your POC success.</a:t>
                </a:r>
              </a:p>
            </p:txBody>
          </p:sp>
        </p:grpSp>
        <p:pic>
          <p:nvPicPr>
            <p:cNvPr id="46" name="Picture 45">
              <a:extLst>
                <a:ext uri="{FF2B5EF4-FFF2-40B4-BE49-F238E27FC236}">
                  <a16:creationId xmlns:a16="http://schemas.microsoft.com/office/drawing/2014/main" id="{597B49F2-94F3-43AF-92A0-866695A67A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07540" y="1587410"/>
              <a:ext cx="635000" cy="635000"/>
            </a:xfrm>
            <a:prstGeom prst="rect">
              <a:avLst/>
            </a:prstGeom>
          </p:spPr>
        </p:pic>
      </p:grpSp>
      <p:sp>
        <p:nvSpPr>
          <p:cNvPr id="5" name="TextBox 4">
            <a:extLst>
              <a:ext uri="{FF2B5EF4-FFF2-40B4-BE49-F238E27FC236}">
                <a16:creationId xmlns:a16="http://schemas.microsoft.com/office/drawing/2014/main" id="{557642D7-660B-4CD7-9888-1500845DF270}"/>
              </a:ext>
            </a:extLst>
          </p:cNvPr>
          <p:cNvSpPr txBox="1"/>
          <p:nvPr/>
        </p:nvSpPr>
        <p:spPr>
          <a:xfrm>
            <a:off x="4529994" y="5177306"/>
            <a:ext cx="1597728" cy="430887"/>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Chatbot POC RACI</a:t>
            </a:r>
          </a:p>
        </p:txBody>
      </p:sp>
      <p:pic>
        <p:nvPicPr>
          <p:cNvPr id="8" name="Picture 7">
            <a:extLst>
              <a:ext uri="{FF2B5EF4-FFF2-40B4-BE49-F238E27FC236}">
                <a16:creationId xmlns:a16="http://schemas.microsoft.com/office/drawing/2014/main" id="{AEFEB7D2-358F-4E34-8234-E3C659A63F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0060" y="4565024"/>
            <a:ext cx="634917" cy="634917"/>
          </a:xfrm>
          <a:prstGeom prst="rect">
            <a:avLst/>
          </a:prstGeom>
        </p:spPr>
      </p:pic>
      <p:sp>
        <p:nvSpPr>
          <p:cNvPr id="12" name="Text Placeholder 7">
            <a:extLst>
              <a:ext uri="{FF2B5EF4-FFF2-40B4-BE49-F238E27FC236}">
                <a16:creationId xmlns:a16="http://schemas.microsoft.com/office/drawing/2014/main" id="{D56994F4-C491-40B7-996B-EAE73CC5E885}"/>
              </a:ext>
            </a:extLst>
          </p:cNvPr>
          <p:cNvSpPr txBox="1">
            <a:spLocks/>
          </p:cNvSpPr>
          <p:nvPr/>
        </p:nvSpPr>
        <p:spPr>
          <a:xfrm>
            <a:off x="4422324" y="5691135"/>
            <a:ext cx="1813069" cy="659939"/>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100" dirty="0">
                <a:ea typeface="Roboto Condensed Light" panose="02000000000000000000" pitchFamily="2" charset="0"/>
              </a:rPr>
              <a:t>Identify roles and responsibilities for your chatbot support team.</a:t>
            </a:r>
            <a:endParaRPr lang="en-CA" sz="1100" dirty="0">
              <a:ea typeface="Roboto Condensed Light" panose="02000000000000000000" pitchFamily="2" charset="0"/>
            </a:endParaRPr>
          </a:p>
        </p:txBody>
      </p:sp>
      <p:grpSp>
        <p:nvGrpSpPr>
          <p:cNvPr id="37" name="Group 36">
            <a:extLst>
              <a:ext uri="{FF2B5EF4-FFF2-40B4-BE49-F238E27FC236}">
                <a16:creationId xmlns:a16="http://schemas.microsoft.com/office/drawing/2014/main" id="{912EEBD1-F880-4D1E-ADBF-51A603414BB6}"/>
              </a:ext>
            </a:extLst>
          </p:cNvPr>
          <p:cNvGrpSpPr/>
          <p:nvPr/>
        </p:nvGrpSpPr>
        <p:grpSpPr>
          <a:xfrm>
            <a:off x="10179028" y="2689990"/>
            <a:ext cx="1716545" cy="1059651"/>
            <a:chOff x="6329596" y="2432437"/>
            <a:chExt cx="5011224" cy="2566026"/>
          </a:xfrm>
        </p:grpSpPr>
        <p:pic>
          <p:nvPicPr>
            <p:cNvPr id="40" name="Picture 39">
              <a:extLst>
                <a:ext uri="{FF2B5EF4-FFF2-40B4-BE49-F238E27FC236}">
                  <a16:creationId xmlns:a16="http://schemas.microsoft.com/office/drawing/2014/main" id="{A5DC9928-980A-4724-A54C-0B5FE3A27F3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329596" y="2432437"/>
              <a:ext cx="4385507" cy="187146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AAAA6933-2DB5-45C3-A2D4-06B44F7DC77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07382" y="3328321"/>
              <a:ext cx="4233438" cy="1670142"/>
            </a:xfrm>
            <a:prstGeom prst="rect">
              <a:avLst/>
            </a:prstGeom>
            <a:ln>
              <a:noFill/>
            </a:ln>
            <a:effectLst>
              <a:outerShdw blurRad="292100" dist="139700" dir="2700000" algn="tl" rotWithShape="0">
                <a:srgbClr val="333333">
                  <a:alpha val="65000"/>
                </a:srgbClr>
              </a:outerShdw>
            </a:effectLst>
          </p:spPr>
        </p:pic>
      </p:grpSp>
      <p:pic>
        <p:nvPicPr>
          <p:cNvPr id="23" name="Picture 22">
            <a:extLst>
              <a:ext uri="{FF2B5EF4-FFF2-40B4-BE49-F238E27FC236}">
                <a16:creationId xmlns:a16="http://schemas.microsoft.com/office/drawing/2014/main" id="{AF3F7815-3464-4E67-8CA0-93949405774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085277" y="2654444"/>
            <a:ext cx="1496055" cy="645729"/>
          </a:xfrm>
          <a:prstGeom prst="rect">
            <a:avLst/>
          </a:prstGeom>
          <a:ln>
            <a:noFill/>
          </a:ln>
          <a:effectLst>
            <a:outerShdw blurRad="292100" dist="139700" dir="2700000" algn="tl" rotWithShape="0">
              <a:srgbClr val="333333">
                <a:alpha val="65000"/>
              </a:srgbClr>
            </a:outerShdw>
          </a:effectLst>
        </p:spPr>
      </p:pic>
      <p:pic>
        <p:nvPicPr>
          <p:cNvPr id="49" name="Picture 48">
            <a:extLst>
              <a:ext uri="{FF2B5EF4-FFF2-40B4-BE49-F238E27FC236}">
                <a16:creationId xmlns:a16="http://schemas.microsoft.com/office/drawing/2014/main" id="{409441E3-FE5A-4D31-966C-0104280F3E4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165353" y="2805043"/>
            <a:ext cx="1558058" cy="979069"/>
          </a:xfrm>
          <a:prstGeom prst="rect">
            <a:avLst/>
          </a:prstGeom>
          <a:ln>
            <a:noFill/>
          </a:ln>
          <a:effectLst>
            <a:outerShdw blurRad="292100" dist="139700" dir="2700000" algn="tl" rotWithShape="0">
              <a:srgbClr val="333333">
                <a:alpha val="65000"/>
              </a:srgbClr>
            </a:outerShdw>
          </a:effectLst>
        </p:spPr>
      </p:pic>
      <p:pic>
        <p:nvPicPr>
          <p:cNvPr id="36" name="Picture 35">
            <a:extLst>
              <a:ext uri="{FF2B5EF4-FFF2-40B4-BE49-F238E27FC236}">
                <a16:creationId xmlns:a16="http://schemas.microsoft.com/office/drawing/2014/main" id="{C0A35DCE-04E7-44D1-AB84-BAC4AD5411BD}"/>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297208" y="2974210"/>
            <a:ext cx="1774652" cy="926805"/>
          </a:xfrm>
          <a:prstGeom prst="rect">
            <a:avLst/>
          </a:prstGeom>
          <a:ln>
            <a:noFill/>
          </a:ln>
          <a:effectLst>
            <a:outerShdw blurRad="292100" dist="139700" dir="2700000" algn="tl" rotWithShape="0">
              <a:srgbClr val="333333">
                <a:alpha val="65000"/>
              </a:srgbClr>
            </a:outerShdw>
          </a:effectLst>
        </p:spPr>
      </p:pic>
      <p:pic>
        <p:nvPicPr>
          <p:cNvPr id="51" name="Picture 50">
            <a:extLst>
              <a:ext uri="{FF2B5EF4-FFF2-40B4-BE49-F238E27FC236}">
                <a16:creationId xmlns:a16="http://schemas.microsoft.com/office/drawing/2014/main" id="{88C685D5-8FAF-417B-9B67-C8C7792550E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11016" y="1268686"/>
            <a:ext cx="635000" cy="635000"/>
          </a:xfrm>
          <a:prstGeom prst="rect">
            <a:avLst/>
          </a:prstGeom>
        </p:spPr>
      </p:pic>
      <p:sp>
        <p:nvSpPr>
          <p:cNvPr id="13" name="TextBox 12">
            <a:extLst>
              <a:ext uri="{FF2B5EF4-FFF2-40B4-BE49-F238E27FC236}">
                <a16:creationId xmlns:a16="http://schemas.microsoft.com/office/drawing/2014/main" id="{047798CF-AC6C-42F4-88CE-6EA8C162A531}"/>
              </a:ext>
            </a:extLst>
          </p:cNvPr>
          <p:cNvSpPr txBox="1"/>
          <p:nvPr/>
        </p:nvSpPr>
        <p:spPr>
          <a:xfrm>
            <a:off x="8038006" y="5199941"/>
            <a:ext cx="2420688" cy="430887"/>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576B7"/>
                </a:solidFill>
                <a:latin typeface="Montserrat" pitchFamily="2" charset="77"/>
              </a:rPr>
              <a:t>Chatbot Conversation Tree Library</a:t>
            </a:r>
          </a:p>
        </p:txBody>
      </p:sp>
      <p:sp>
        <p:nvSpPr>
          <p:cNvPr id="14" name="Text Placeholder 7">
            <a:extLst>
              <a:ext uri="{FF2B5EF4-FFF2-40B4-BE49-F238E27FC236}">
                <a16:creationId xmlns:a16="http://schemas.microsoft.com/office/drawing/2014/main" id="{EEAB6865-BC06-4B43-A836-5CA0E1D9B606}"/>
              </a:ext>
            </a:extLst>
          </p:cNvPr>
          <p:cNvSpPr txBox="1">
            <a:spLocks/>
          </p:cNvSpPr>
          <p:nvPr/>
        </p:nvSpPr>
        <p:spPr>
          <a:xfrm>
            <a:off x="8341816" y="5693344"/>
            <a:ext cx="1813069" cy="659939"/>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100" dirty="0">
                <a:ea typeface="Roboto Condensed Light" panose="02000000000000000000" pitchFamily="2" charset="0"/>
              </a:rPr>
              <a:t>Conceptually build your conversation trees for your chatbot.</a:t>
            </a:r>
          </a:p>
        </p:txBody>
      </p:sp>
      <p:pic>
        <p:nvPicPr>
          <p:cNvPr id="15" name="Picture 14">
            <a:extLst>
              <a:ext uri="{FF2B5EF4-FFF2-40B4-BE49-F238E27FC236}">
                <a16:creationId xmlns:a16="http://schemas.microsoft.com/office/drawing/2014/main" id="{5AD18AC2-AB9D-4A77-A3E2-9DCD222C072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8930851" y="4566453"/>
            <a:ext cx="635000" cy="635000"/>
          </a:xfrm>
          <a:prstGeom prst="rect">
            <a:avLst/>
          </a:prstGeom>
        </p:spPr>
      </p:pic>
      <p:pic>
        <p:nvPicPr>
          <p:cNvPr id="17" name="Picture 16">
            <a:extLst>
              <a:ext uri="{FF2B5EF4-FFF2-40B4-BE49-F238E27FC236}">
                <a16:creationId xmlns:a16="http://schemas.microsoft.com/office/drawing/2014/main" id="{E1255EBF-0661-4B76-892E-365CA3DB7FD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616986" y="4826665"/>
            <a:ext cx="1201410" cy="138296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1738047E-FC1E-43B8-8051-5F49BE127AB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23913" y="3535740"/>
            <a:ext cx="3786907" cy="1664201"/>
          </a:xfrm>
          <a:prstGeom prst="rect">
            <a:avLst/>
          </a:prstGeom>
        </p:spPr>
      </p:pic>
      <p:pic>
        <p:nvPicPr>
          <p:cNvPr id="3" name="Picture 2">
            <a:extLst>
              <a:ext uri="{FF2B5EF4-FFF2-40B4-BE49-F238E27FC236}">
                <a16:creationId xmlns:a16="http://schemas.microsoft.com/office/drawing/2014/main" id="{35B55505-3958-42B8-B935-30A27B0BF78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5140" y="4151071"/>
            <a:ext cx="3342109" cy="2217472"/>
          </a:xfrm>
          <a:prstGeom prst="rect">
            <a:avLst/>
          </a:prstGeom>
        </p:spPr>
      </p:pic>
      <p:pic>
        <p:nvPicPr>
          <p:cNvPr id="38" name="Picture 37">
            <a:extLst>
              <a:ext uri="{FF2B5EF4-FFF2-40B4-BE49-F238E27FC236}">
                <a16:creationId xmlns:a16="http://schemas.microsoft.com/office/drawing/2014/main" id="{272A613C-B7E4-42CC-A130-6B2BA57C60BC}"/>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6503104" y="4748078"/>
            <a:ext cx="1191290" cy="15417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419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76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383AB38-FA35-4D14-B357-1289235E2CF2}"/>
              </a:ext>
            </a:extLst>
          </p:cNvPr>
          <p:cNvSpPr/>
          <p:nvPr>
            <p:custDataLst>
              <p:tags r:id="rId1"/>
            </p:custDataLst>
          </p:nvPr>
        </p:nvSpPr>
        <p:spPr>
          <a:xfrm>
            <a:off x="9162761" y="1"/>
            <a:ext cx="3030827" cy="6857999"/>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97A6139-8636-49C9-AC94-29F3DD54AD18}"/>
              </a:ext>
            </a:extLst>
          </p:cNvPr>
          <p:cNvSpPr txBox="1">
            <a:spLocks/>
          </p:cNvSpPr>
          <p:nvPr>
            <p:custDataLst>
              <p:tags r:id="rId2"/>
            </p:custDataLst>
          </p:nvPr>
        </p:nvSpPr>
        <p:spPr>
          <a:xfrm>
            <a:off x="9649144" y="6453854"/>
            <a:ext cx="2240414" cy="121252"/>
          </a:xfrm>
          <a:prstGeom prst="rect">
            <a:avLst/>
          </a:prstGeo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0" algn="r" defTabSz="914400">
              <a:spcBef>
                <a:spcPts val="161"/>
              </a:spcBef>
              <a:tabLst>
                <a:tab pos="1309472" algn="l"/>
              </a:tabLst>
              <a:defRPr/>
            </a:pPr>
            <a:r>
              <a:rPr lang="en-CA" sz="788" spc="-18" dirty="0">
                <a:solidFill>
                  <a:srgbClr val="FFFFFF"/>
                </a:solidFill>
                <a:latin typeface="Exo" pitchFamily="2" charset="77"/>
                <a:cs typeface="Arial"/>
              </a:rPr>
              <a:t>Info-</a:t>
            </a:r>
            <a:r>
              <a:rPr lang="en-CA" sz="788" spc="-103" dirty="0">
                <a:solidFill>
                  <a:srgbClr val="FFFFFF"/>
                </a:solidFill>
                <a:latin typeface="Exo" pitchFamily="2" charset="77"/>
                <a:cs typeface="Arial"/>
              </a:rPr>
              <a:t>T</a:t>
            </a:r>
            <a:r>
              <a:rPr lang="en-CA" sz="788" spc="-15" dirty="0">
                <a:solidFill>
                  <a:srgbClr val="FFFFFF"/>
                </a:solidFill>
                <a:latin typeface="Exo" pitchFamily="2" charset="77"/>
                <a:cs typeface="Arial"/>
              </a:rPr>
              <a:t>ec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Researc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Grou</a:t>
            </a:r>
            <a:r>
              <a:rPr lang="en-CA" sz="788" spc="6" dirty="0">
                <a:solidFill>
                  <a:srgbClr val="FFFFFF"/>
                </a:solidFill>
                <a:latin typeface="Exo" pitchFamily="2" charset="77"/>
                <a:cs typeface="Arial"/>
              </a:rPr>
              <a:t>p   |   </a:t>
            </a:r>
            <a:fld id="{81D60167-4931-47E6-BA6A-407CBD079E47}" type="slidenum">
              <a:rPr sz="788" spc="6" smtClean="0">
                <a:solidFill>
                  <a:srgbClr val="FFFFFF"/>
                </a:solidFill>
                <a:latin typeface="Exo" pitchFamily="2" charset="77"/>
                <a:cs typeface="Arial" panose="020B0604020202020204" pitchFamily="34" charset="0"/>
              </a:rPr>
              <a:pPr marL="7700" algn="r" defTabSz="914400">
                <a:spcBef>
                  <a:spcPts val="161"/>
                </a:spcBef>
                <a:tabLst>
                  <a:tab pos="1309472" algn="l"/>
                </a:tabLst>
                <a:defRPr/>
              </a:pPr>
              <a:t>16</a:t>
            </a:fld>
            <a:endParaRPr sz="788" spc="6" dirty="0">
              <a:solidFill>
                <a:srgbClr val="FFFFFF"/>
              </a:solidFill>
              <a:latin typeface="Exo" pitchFamily="2" charset="77"/>
              <a:cs typeface="Arial" panose="020B0604020202020204" pitchFamily="34" charset="0"/>
            </a:endParaRPr>
          </a:p>
        </p:txBody>
      </p:sp>
      <p:sp>
        <p:nvSpPr>
          <p:cNvPr id="3" name="Title 2">
            <a:extLst>
              <a:ext uri="{FF2B5EF4-FFF2-40B4-BE49-F238E27FC236}">
                <a16:creationId xmlns:a16="http://schemas.microsoft.com/office/drawing/2014/main" id="{4A3FF544-102B-48E8-9033-F9A7D5C60557}"/>
              </a:ext>
            </a:extLst>
          </p:cNvPr>
          <p:cNvSpPr txBox="1">
            <a:spLocks/>
          </p:cNvSpPr>
          <p:nvPr>
            <p:custDataLst>
              <p:tags r:id="rId3"/>
            </p:custDataLst>
          </p:nvPr>
        </p:nvSpPr>
        <p:spPr>
          <a:xfrm>
            <a:off x="354855" y="530399"/>
            <a:ext cx="6674475" cy="1130041"/>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dirty="0"/>
              <a:t>Guided Implementation</a:t>
            </a:r>
            <a:endParaRPr lang="en-CA" dirty="0"/>
          </a:p>
        </p:txBody>
      </p:sp>
      <p:sp>
        <p:nvSpPr>
          <p:cNvPr id="4" name="Text Placeholder 3">
            <a:extLst>
              <a:ext uri="{FF2B5EF4-FFF2-40B4-BE49-F238E27FC236}">
                <a16:creationId xmlns:a16="http://schemas.microsoft.com/office/drawing/2014/main" id="{F73541B2-A2ED-44E7-838B-967AFBDA9C3D}"/>
              </a:ext>
            </a:extLst>
          </p:cNvPr>
          <p:cNvSpPr txBox="1">
            <a:spLocks/>
          </p:cNvSpPr>
          <p:nvPr>
            <p:custDataLst>
              <p:tags r:id="rId4"/>
            </p:custDataLst>
          </p:nvPr>
        </p:nvSpPr>
        <p:spPr>
          <a:xfrm>
            <a:off x="354854" y="1230096"/>
            <a:ext cx="7461054" cy="669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Montserrat Light" panose="00000400000000000000" pitchFamily="2" charset="0"/>
              </a:rPr>
              <a:t>What does a typical GI on this topic look like?</a:t>
            </a:r>
            <a:endParaRPr lang="en-CA" sz="2000" dirty="0">
              <a:latin typeface="Montserrat Light" panose="00000400000000000000" pitchFamily="2" charset="0"/>
            </a:endParaRPr>
          </a:p>
        </p:txBody>
      </p:sp>
      <p:pic>
        <p:nvPicPr>
          <p:cNvPr id="5" name="Picture 4">
            <a:extLst>
              <a:ext uri="{FF2B5EF4-FFF2-40B4-BE49-F238E27FC236}">
                <a16:creationId xmlns:a16="http://schemas.microsoft.com/office/drawing/2014/main" id="{366A3DAB-D053-472C-9609-F2792872845E}"/>
              </a:ext>
            </a:extLst>
          </p:cNvPr>
          <p:cNvPicPr>
            <a:picLocks noChangeAspect="1"/>
          </p:cNvPicPr>
          <p:nvPr>
            <p:custDataLst>
              <p:tags r:id="rId5"/>
            </p:custDataLst>
          </p:nvPr>
        </p:nvPicPr>
        <p:blipFill>
          <a:blip r:embed="rId30" cstate="screen">
            <a:extLst>
              <a:ext uri="{28A0092B-C50C-407E-A947-70E740481C1C}">
                <a14:useLocalDpi xmlns:a14="http://schemas.microsoft.com/office/drawing/2010/main"/>
              </a:ext>
            </a:extLst>
          </a:blip>
          <a:stretch>
            <a:fillRect/>
          </a:stretch>
        </p:blipFill>
        <p:spPr>
          <a:xfrm>
            <a:off x="259833" y="3268453"/>
            <a:ext cx="520953" cy="520953"/>
          </a:xfrm>
          <a:prstGeom prst="rect">
            <a:avLst/>
          </a:prstGeom>
        </p:spPr>
      </p:pic>
      <p:graphicFrame>
        <p:nvGraphicFramePr>
          <p:cNvPr id="7" name="Diagram 6">
            <a:extLst>
              <a:ext uri="{FF2B5EF4-FFF2-40B4-BE49-F238E27FC236}">
                <a16:creationId xmlns:a16="http://schemas.microsoft.com/office/drawing/2014/main" id="{B8CCC49A-D6A3-43EE-9C49-CA6B950D6A07}"/>
              </a:ext>
            </a:extLst>
          </p:cNvPr>
          <p:cNvGraphicFramePr/>
          <p:nvPr>
            <p:custDataLst>
              <p:tags r:id="rId6"/>
            </p:custDataLst>
            <p:extLst>
              <p:ext uri="{D42A27DB-BD31-4B8C-83A1-F6EECF244321}">
                <p14:modId xmlns:p14="http://schemas.microsoft.com/office/powerpoint/2010/main" val="1557290177"/>
              </p:ext>
            </p:extLst>
          </p:nvPr>
        </p:nvGraphicFramePr>
        <p:xfrm>
          <a:off x="309838" y="2092161"/>
          <a:ext cx="8646551" cy="1016192"/>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sp>
        <p:nvSpPr>
          <p:cNvPr id="8" name="Rectangle 7">
            <a:extLst>
              <a:ext uri="{FF2B5EF4-FFF2-40B4-BE49-F238E27FC236}">
                <a16:creationId xmlns:a16="http://schemas.microsoft.com/office/drawing/2014/main" id="{876C24BD-7B6E-4AFE-84D3-78440DEC4C54}"/>
              </a:ext>
            </a:extLst>
          </p:cNvPr>
          <p:cNvSpPr/>
          <p:nvPr>
            <p:custDataLst>
              <p:tags r:id="rId7"/>
            </p:custDataLst>
          </p:nvPr>
        </p:nvSpPr>
        <p:spPr>
          <a:xfrm>
            <a:off x="745785" y="3315409"/>
            <a:ext cx="1256805"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#1:</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Scope requirements, objectives, and your specific challenges. </a:t>
            </a:r>
          </a:p>
        </p:txBody>
      </p:sp>
      <p:pic>
        <p:nvPicPr>
          <p:cNvPr id="9" name="Picture 8">
            <a:extLst>
              <a:ext uri="{FF2B5EF4-FFF2-40B4-BE49-F238E27FC236}">
                <a16:creationId xmlns:a16="http://schemas.microsoft.com/office/drawing/2014/main" id="{C0706F1E-A435-4E93-8FC5-B8319B197A71}"/>
              </a:ext>
            </a:extLst>
          </p:cNvPr>
          <p:cNvPicPr>
            <a:picLocks noChangeAspect="1"/>
          </p:cNvPicPr>
          <p:nvPr>
            <p:custDataLst>
              <p:tags r:id="rId8"/>
            </p:custDataLst>
          </p:nvPr>
        </p:nvPicPr>
        <p:blipFill>
          <a:blip r:embed="rId30" cstate="screen">
            <a:extLst>
              <a:ext uri="{28A0092B-C50C-407E-A947-70E740481C1C}">
                <a14:useLocalDpi xmlns:a14="http://schemas.microsoft.com/office/drawing/2010/main"/>
              </a:ext>
            </a:extLst>
          </a:blip>
          <a:stretch>
            <a:fillRect/>
          </a:stretch>
        </p:blipFill>
        <p:spPr>
          <a:xfrm>
            <a:off x="1977570" y="3268453"/>
            <a:ext cx="520953" cy="520953"/>
          </a:xfrm>
          <a:prstGeom prst="rect">
            <a:avLst/>
          </a:prstGeom>
        </p:spPr>
      </p:pic>
      <p:sp>
        <p:nvSpPr>
          <p:cNvPr id="10" name="Rectangle 9">
            <a:extLst>
              <a:ext uri="{FF2B5EF4-FFF2-40B4-BE49-F238E27FC236}">
                <a16:creationId xmlns:a16="http://schemas.microsoft.com/office/drawing/2014/main" id="{0A3D6A72-FBE2-44C3-BB5A-FF3B8AE94F0A}"/>
              </a:ext>
            </a:extLst>
          </p:cNvPr>
          <p:cNvSpPr/>
          <p:nvPr>
            <p:custDataLst>
              <p:tags r:id="rId9"/>
            </p:custDataLst>
          </p:nvPr>
        </p:nvSpPr>
        <p:spPr>
          <a:xfrm>
            <a:off x="2463522" y="3315409"/>
            <a:ext cx="1059097"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#2:</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Build a measure for the chatbot POC ROI.</a:t>
            </a:r>
          </a:p>
        </p:txBody>
      </p:sp>
      <p:sp>
        <p:nvSpPr>
          <p:cNvPr id="11" name="Rectangle 10">
            <a:extLst>
              <a:ext uri="{FF2B5EF4-FFF2-40B4-BE49-F238E27FC236}">
                <a16:creationId xmlns:a16="http://schemas.microsoft.com/office/drawing/2014/main" id="{821F6F67-AB2F-4087-9A7A-78D6B956A59F}"/>
              </a:ext>
            </a:extLst>
          </p:cNvPr>
          <p:cNvSpPr/>
          <p:nvPr>
            <p:custDataLst>
              <p:tags r:id="rId10"/>
            </p:custDataLst>
          </p:nvPr>
        </p:nvSpPr>
        <p:spPr>
          <a:xfrm>
            <a:off x="2463522" y="4637121"/>
            <a:ext cx="1118097"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#3:</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Design metrics and choose ticket categories</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a:t>
            </a:r>
          </a:p>
        </p:txBody>
      </p:sp>
      <p:cxnSp>
        <p:nvCxnSpPr>
          <p:cNvPr id="12" name="Straight Connector 11">
            <a:extLst>
              <a:ext uri="{FF2B5EF4-FFF2-40B4-BE49-F238E27FC236}">
                <a16:creationId xmlns:a16="http://schemas.microsoft.com/office/drawing/2014/main" id="{8BC4D908-63E3-4DF4-BF38-40DDD2D98765}"/>
              </a:ext>
            </a:extLst>
          </p:cNvPr>
          <p:cNvCxnSpPr>
            <a:stCxn id="9" idx="2"/>
            <a:endCxn id="13" idx="0"/>
          </p:cNvCxnSpPr>
          <p:nvPr>
            <p:custDataLst>
              <p:tags r:id="rId11"/>
            </p:custDataLst>
          </p:nvPr>
        </p:nvCxnSpPr>
        <p:spPr>
          <a:xfrm flipH="1">
            <a:off x="2230134" y="3789405"/>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D994C6C-B107-4965-8D1C-052FDFE2543D}"/>
              </a:ext>
            </a:extLst>
          </p:cNvPr>
          <p:cNvPicPr>
            <a:picLocks noChangeAspect="1"/>
          </p:cNvPicPr>
          <p:nvPr>
            <p:custDataLst>
              <p:tags r:id="rId12"/>
            </p:custDataLst>
          </p:nvPr>
        </p:nvPicPr>
        <p:blipFill>
          <a:blip r:embed="rId30" cstate="screen">
            <a:extLst>
              <a:ext uri="{28A0092B-C50C-407E-A947-70E740481C1C}">
                <a14:useLocalDpi xmlns:a14="http://schemas.microsoft.com/office/drawing/2010/main"/>
              </a:ext>
            </a:extLst>
          </a:blip>
          <a:stretch>
            <a:fillRect/>
          </a:stretch>
        </p:blipFill>
        <p:spPr>
          <a:xfrm>
            <a:off x="1969658" y="4625680"/>
            <a:ext cx="520953" cy="520953"/>
          </a:xfrm>
          <a:prstGeom prst="rect">
            <a:avLst/>
          </a:prstGeom>
        </p:spPr>
      </p:pic>
      <p:pic>
        <p:nvPicPr>
          <p:cNvPr id="14" name="Picture 13">
            <a:extLst>
              <a:ext uri="{FF2B5EF4-FFF2-40B4-BE49-F238E27FC236}">
                <a16:creationId xmlns:a16="http://schemas.microsoft.com/office/drawing/2014/main" id="{F3EADD81-E9B1-4D37-B4F5-B9C527649DDC}"/>
              </a:ext>
            </a:extLst>
          </p:cNvPr>
          <p:cNvPicPr>
            <a:picLocks noChangeAspect="1"/>
          </p:cNvPicPr>
          <p:nvPr>
            <p:custDataLst>
              <p:tags r:id="rId13"/>
            </p:custDataLst>
          </p:nvPr>
        </p:nvPicPr>
        <p:blipFill>
          <a:blip r:embed="rId30" cstate="screen">
            <a:extLst>
              <a:ext uri="{28A0092B-C50C-407E-A947-70E740481C1C}">
                <a14:useLocalDpi xmlns:a14="http://schemas.microsoft.com/office/drawing/2010/main"/>
              </a:ext>
            </a:extLst>
          </a:blip>
          <a:stretch>
            <a:fillRect/>
          </a:stretch>
        </p:blipFill>
        <p:spPr>
          <a:xfrm>
            <a:off x="3554530" y="3315409"/>
            <a:ext cx="520953" cy="520953"/>
          </a:xfrm>
          <a:prstGeom prst="rect">
            <a:avLst/>
          </a:prstGeom>
        </p:spPr>
      </p:pic>
      <p:sp>
        <p:nvSpPr>
          <p:cNvPr id="15" name="Rectangle 14">
            <a:extLst>
              <a:ext uri="{FF2B5EF4-FFF2-40B4-BE49-F238E27FC236}">
                <a16:creationId xmlns:a16="http://schemas.microsoft.com/office/drawing/2014/main" id="{F995F532-DAD3-413C-BF05-3C3734A69655}"/>
              </a:ext>
            </a:extLst>
          </p:cNvPr>
          <p:cNvSpPr/>
          <p:nvPr>
            <p:custDataLst>
              <p:tags r:id="rId14"/>
            </p:custDataLst>
          </p:nvPr>
        </p:nvSpPr>
        <p:spPr>
          <a:xfrm>
            <a:off x="4040482" y="3362365"/>
            <a:ext cx="1310135"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#4:</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Architect the chatbot integrations.</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sp>
        <p:nvSpPr>
          <p:cNvPr id="16" name="Rectangle 15">
            <a:extLst>
              <a:ext uri="{FF2B5EF4-FFF2-40B4-BE49-F238E27FC236}">
                <a16:creationId xmlns:a16="http://schemas.microsoft.com/office/drawing/2014/main" id="{6D800CA0-031A-458F-90E4-1C272CCDB6E4}"/>
              </a:ext>
            </a:extLst>
          </p:cNvPr>
          <p:cNvSpPr/>
          <p:nvPr>
            <p:custDataLst>
              <p:tags r:id="rId15"/>
            </p:custDataLst>
          </p:nvPr>
        </p:nvSpPr>
        <p:spPr>
          <a:xfrm>
            <a:off x="4040482" y="4684077"/>
            <a:ext cx="1318047"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#5: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Build the conversation trees.</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7" name="Straight Connector 16">
            <a:extLst>
              <a:ext uri="{FF2B5EF4-FFF2-40B4-BE49-F238E27FC236}">
                <a16:creationId xmlns:a16="http://schemas.microsoft.com/office/drawing/2014/main" id="{43795F84-DBA5-4611-AFF5-08BD5AB31DA7}"/>
              </a:ext>
            </a:extLst>
          </p:cNvPr>
          <p:cNvCxnSpPr>
            <a:stCxn id="14" idx="2"/>
            <a:endCxn id="18" idx="0"/>
          </p:cNvCxnSpPr>
          <p:nvPr>
            <p:custDataLst>
              <p:tags r:id="rId16"/>
            </p:custDataLst>
          </p:nvPr>
        </p:nvCxnSpPr>
        <p:spPr>
          <a:xfrm flipH="1">
            <a:off x="3807094" y="3836361"/>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E229D89-0003-4F5C-8E9E-C7C880A7FA8F}"/>
              </a:ext>
            </a:extLst>
          </p:cNvPr>
          <p:cNvPicPr>
            <a:picLocks noChangeAspect="1"/>
          </p:cNvPicPr>
          <p:nvPr>
            <p:custDataLst>
              <p:tags r:id="rId17"/>
            </p:custDataLst>
          </p:nvPr>
        </p:nvPicPr>
        <p:blipFill>
          <a:blip r:embed="rId30" cstate="screen">
            <a:extLst>
              <a:ext uri="{28A0092B-C50C-407E-A947-70E740481C1C}">
                <a14:useLocalDpi xmlns:a14="http://schemas.microsoft.com/office/drawing/2010/main"/>
              </a:ext>
            </a:extLst>
          </a:blip>
          <a:stretch>
            <a:fillRect/>
          </a:stretch>
        </p:blipFill>
        <p:spPr>
          <a:xfrm>
            <a:off x="3546618" y="4672636"/>
            <a:ext cx="520953" cy="520953"/>
          </a:xfrm>
          <a:prstGeom prst="rect">
            <a:avLst/>
          </a:prstGeom>
        </p:spPr>
      </p:pic>
      <p:pic>
        <p:nvPicPr>
          <p:cNvPr id="19" name="Picture 18">
            <a:extLst>
              <a:ext uri="{FF2B5EF4-FFF2-40B4-BE49-F238E27FC236}">
                <a16:creationId xmlns:a16="http://schemas.microsoft.com/office/drawing/2014/main" id="{02B68E01-79DA-4B1C-AD8C-903D8F9A8CE5}"/>
              </a:ext>
            </a:extLst>
          </p:cNvPr>
          <p:cNvPicPr>
            <a:picLocks noChangeAspect="1"/>
          </p:cNvPicPr>
          <p:nvPr>
            <p:custDataLst>
              <p:tags r:id="rId18"/>
            </p:custDataLst>
          </p:nvPr>
        </p:nvPicPr>
        <p:blipFill>
          <a:blip r:embed="rId30" cstate="screen">
            <a:extLst>
              <a:ext uri="{28A0092B-C50C-407E-A947-70E740481C1C}">
                <a14:useLocalDpi xmlns:a14="http://schemas.microsoft.com/office/drawing/2010/main"/>
              </a:ext>
            </a:extLst>
          </a:blip>
          <a:stretch>
            <a:fillRect/>
          </a:stretch>
        </p:blipFill>
        <p:spPr>
          <a:xfrm>
            <a:off x="5174887" y="3323923"/>
            <a:ext cx="520953" cy="520953"/>
          </a:xfrm>
          <a:prstGeom prst="rect">
            <a:avLst/>
          </a:prstGeom>
        </p:spPr>
      </p:pic>
      <p:sp>
        <p:nvSpPr>
          <p:cNvPr id="20" name="Rectangle 19">
            <a:extLst>
              <a:ext uri="{FF2B5EF4-FFF2-40B4-BE49-F238E27FC236}">
                <a16:creationId xmlns:a16="http://schemas.microsoft.com/office/drawing/2014/main" id="{0D51DD75-BDD9-416B-996F-FBF3F604DDBE}"/>
              </a:ext>
            </a:extLst>
          </p:cNvPr>
          <p:cNvSpPr/>
          <p:nvPr>
            <p:custDataLst>
              <p:tags r:id="rId19"/>
            </p:custDataLst>
          </p:nvPr>
        </p:nvSpPr>
        <p:spPr>
          <a:xfrm>
            <a:off x="5660839" y="3370879"/>
            <a:ext cx="1256805"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#6:</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Identify future steps for the chatbot.</a:t>
            </a: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sp>
        <p:nvSpPr>
          <p:cNvPr id="21" name="Rectangle 20">
            <a:extLst>
              <a:ext uri="{FF2B5EF4-FFF2-40B4-BE49-F238E27FC236}">
                <a16:creationId xmlns:a16="http://schemas.microsoft.com/office/drawing/2014/main" id="{0D40DC66-C24E-4113-9799-023CEE0F10C5}"/>
              </a:ext>
            </a:extLst>
          </p:cNvPr>
          <p:cNvSpPr/>
          <p:nvPr>
            <p:custDataLst>
              <p:tags r:id="rId20"/>
            </p:custDataLst>
          </p:nvPr>
        </p:nvSpPr>
        <p:spPr>
          <a:xfrm>
            <a:off x="5660839" y="4692591"/>
            <a:ext cx="1153582" cy="738664"/>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#7: </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Build your chatbot support team.</a:t>
            </a:r>
          </a:p>
        </p:txBody>
      </p:sp>
      <p:cxnSp>
        <p:nvCxnSpPr>
          <p:cNvPr id="22" name="Straight Connector 21">
            <a:extLst>
              <a:ext uri="{FF2B5EF4-FFF2-40B4-BE49-F238E27FC236}">
                <a16:creationId xmlns:a16="http://schemas.microsoft.com/office/drawing/2014/main" id="{01A375F6-4276-4357-9BBD-ECB456564305}"/>
              </a:ext>
            </a:extLst>
          </p:cNvPr>
          <p:cNvCxnSpPr>
            <a:stCxn id="19" idx="2"/>
            <a:endCxn id="23" idx="0"/>
          </p:cNvCxnSpPr>
          <p:nvPr>
            <p:custDataLst>
              <p:tags r:id="rId21"/>
            </p:custDataLst>
          </p:nvPr>
        </p:nvCxnSpPr>
        <p:spPr>
          <a:xfrm flipH="1">
            <a:off x="5427451" y="3844875"/>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841EA5F-C7CE-4EE6-8CAB-638CE452BC69}"/>
              </a:ext>
            </a:extLst>
          </p:cNvPr>
          <p:cNvPicPr>
            <a:picLocks noChangeAspect="1"/>
          </p:cNvPicPr>
          <p:nvPr>
            <p:custDataLst>
              <p:tags r:id="rId22"/>
            </p:custDataLst>
          </p:nvPr>
        </p:nvPicPr>
        <p:blipFill>
          <a:blip r:embed="rId30" cstate="screen">
            <a:extLst>
              <a:ext uri="{28A0092B-C50C-407E-A947-70E740481C1C}">
                <a14:useLocalDpi xmlns:a14="http://schemas.microsoft.com/office/drawing/2010/main"/>
              </a:ext>
            </a:extLst>
          </a:blip>
          <a:stretch>
            <a:fillRect/>
          </a:stretch>
        </p:blipFill>
        <p:spPr>
          <a:xfrm>
            <a:off x="5166975" y="4681150"/>
            <a:ext cx="520953" cy="520953"/>
          </a:xfrm>
          <a:prstGeom prst="rect">
            <a:avLst/>
          </a:prstGeom>
        </p:spPr>
      </p:pic>
      <p:pic>
        <p:nvPicPr>
          <p:cNvPr id="24" name="Picture 23">
            <a:extLst>
              <a:ext uri="{FF2B5EF4-FFF2-40B4-BE49-F238E27FC236}">
                <a16:creationId xmlns:a16="http://schemas.microsoft.com/office/drawing/2014/main" id="{368B60EB-C827-4EC6-A97F-5F8A688424CC}"/>
              </a:ext>
            </a:extLst>
          </p:cNvPr>
          <p:cNvPicPr>
            <a:picLocks noChangeAspect="1"/>
          </p:cNvPicPr>
          <p:nvPr>
            <p:custDataLst>
              <p:tags r:id="rId23"/>
            </p:custDataLst>
          </p:nvPr>
        </p:nvPicPr>
        <p:blipFill>
          <a:blip r:embed="rId30" cstate="screen">
            <a:extLst>
              <a:ext uri="{28A0092B-C50C-407E-A947-70E740481C1C}">
                <a14:useLocalDpi xmlns:a14="http://schemas.microsoft.com/office/drawing/2010/main"/>
              </a:ext>
            </a:extLst>
          </a:blip>
          <a:stretch>
            <a:fillRect/>
          </a:stretch>
        </p:blipFill>
        <p:spPr>
          <a:xfrm>
            <a:off x="6842972" y="3315409"/>
            <a:ext cx="520953" cy="520953"/>
          </a:xfrm>
          <a:prstGeom prst="rect">
            <a:avLst/>
          </a:prstGeom>
        </p:spPr>
      </p:pic>
      <p:sp>
        <p:nvSpPr>
          <p:cNvPr id="25" name="Rectangle 24">
            <a:extLst>
              <a:ext uri="{FF2B5EF4-FFF2-40B4-BE49-F238E27FC236}">
                <a16:creationId xmlns:a16="http://schemas.microsoft.com/office/drawing/2014/main" id="{41B92865-F37C-4DD3-84FE-E43198CB0221}"/>
              </a:ext>
            </a:extLst>
          </p:cNvPr>
          <p:cNvSpPr/>
          <p:nvPr>
            <p:custDataLst>
              <p:tags r:id="rId24"/>
            </p:custDataLst>
          </p:nvPr>
        </p:nvSpPr>
        <p:spPr>
          <a:xfrm>
            <a:off x="7328924" y="3362364"/>
            <a:ext cx="1256805" cy="738664"/>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#8:</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lang="en-US" sz="1400" dirty="0">
                <a:solidFill>
                  <a:srgbClr val="494949"/>
                </a:solidFill>
                <a:latin typeface="Roboto Condensed Light" panose="02000000000000000000" pitchFamily="2" charset="0"/>
                <a:ea typeface="Roboto Condensed Light" panose="02000000000000000000" pitchFamily="2" charset="0"/>
              </a:rPr>
              <a:t>Choose implementation steps.</a:t>
            </a: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sp>
        <p:nvSpPr>
          <p:cNvPr id="26" name="Rectangle 25">
            <a:extLst>
              <a:ext uri="{FF2B5EF4-FFF2-40B4-BE49-F238E27FC236}">
                <a16:creationId xmlns:a16="http://schemas.microsoft.com/office/drawing/2014/main" id="{00B56B9E-6653-467B-918F-AD7214396EEF}"/>
              </a:ext>
            </a:extLst>
          </p:cNvPr>
          <p:cNvSpPr/>
          <p:nvPr>
            <p:custDataLst>
              <p:tags r:id="rId25"/>
            </p:custDataLst>
          </p:nvPr>
        </p:nvSpPr>
        <p:spPr>
          <a:xfrm>
            <a:off x="7328924" y="4684077"/>
            <a:ext cx="1296307"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#9:</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Summarize results and plan next steps.</a:t>
            </a:r>
          </a:p>
        </p:txBody>
      </p:sp>
      <p:cxnSp>
        <p:nvCxnSpPr>
          <p:cNvPr id="27" name="Straight Connector 26">
            <a:extLst>
              <a:ext uri="{FF2B5EF4-FFF2-40B4-BE49-F238E27FC236}">
                <a16:creationId xmlns:a16="http://schemas.microsoft.com/office/drawing/2014/main" id="{50595DC1-8D51-4EF1-AC47-0A4885AF2AF2}"/>
              </a:ext>
            </a:extLst>
          </p:cNvPr>
          <p:cNvCxnSpPr>
            <a:stCxn id="24" idx="2"/>
            <a:endCxn id="28" idx="0"/>
          </p:cNvCxnSpPr>
          <p:nvPr>
            <p:custDataLst>
              <p:tags r:id="rId26"/>
            </p:custDataLst>
          </p:nvPr>
        </p:nvCxnSpPr>
        <p:spPr>
          <a:xfrm flipH="1">
            <a:off x="7095536" y="3836361"/>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9FE0DC71-AD8A-4A10-A4AD-A1A5FC4F2C88}"/>
              </a:ext>
            </a:extLst>
          </p:cNvPr>
          <p:cNvPicPr>
            <a:picLocks noChangeAspect="1"/>
          </p:cNvPicPr>
          <p:nvPr>
            <p:custDataLst>
              <p:tags r:id="rId27"/>
            </p:custDataLst>
          </p:nvPr>
        </p:nvPicPr>
        <p:blipFill>
          <a:blip r:embed="rId30" cstate="screen">
            <a:extLst>
              <a:ext uri="{28A0092B-C50C-407E-A947-70E740481C1C}">
                <a14:useLocalDpi xmlns:a14="http://schemas.microsoft.com/office/drawing/2010/main"/>
              </a:ext>
            </a:extLst>
          </a:blip>
          <a:stretch>
            <a:fillRect/>
          </a:stretch>
        </p:blipFill>
        <p:spPr>
          <a:xfrm>
            <a:off x="6835060" y="4672636"/>
            <a:ext cx="520953" cy="520953"/>
          </a:xfrm>
          <a:prstGeom prst="rect">
            <a:avLst/>
          </a:prstGeom>
        </p:spPr>
      </p:pic>
      <p:sp>
        <p:nvSpPr>
          <p:cNvPr id="31" name="TextBox 30">
            <a:extLst>
              <a:ext uri="{FF2B5EF4-FFF2-40B4-BE49-F238E27FC236}">
                <a16:creationId xmlns:a16="http://schemas.microsoft.com/office/drawing/2014/main" id="{3C951CA7-C56F-4944-A437-B07E96483324}"/>
              </a:ext>
            </a:extLst>
          </p:cNvPr>
          <p:cNvSpPr txBox="1"/>
          <p:nvPr>
            <p:custDataLst>
              <p:tags r:id="rId28"/>
            </p:custDataLst>
          </p:nvPr>
        </p:nvSpPr>
        <p:spPr>
          <a:xfrm>
            <a:off x="9423238" y="943806"/>
            <a:ext cx="2549774" cy="4649294"/>
          </a:xfrm>
          <a:prstGeom prst="rect">
            <a:avLst/>
          </a:prstGeom>
        </p:spPr>
        <p:txBody>
          <a:bodyPr vert="horz" wrap="square" lIns="0" tIns="6930" rIns="0" bIns="0" rtlCol="0">
            <a:spAutoFit/>
          </a:bodyPr>
          <a:lstStyle/>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Guided Implementation (GI) is a series of calls with an Info-Tech analyst to help implement our best practices in your organization.</a:t>
            </a:r>
          </a:p>
          <a:p>
            <a:pPr marL="7700" marR="242951" lvl="0" indent="0" algn="l" defTabSz="554437" rtl="0" eaLnBrk="1" fontAlgn="auto" latinLnBrk="0" hangingPunct="1">
              <a:lnSpc>
                <a:spcPct val="100000"/>
              </a:lnSpc>
              <a:spcBef>
                <a:spcPts val="55"/>
              </a:spcBef>
              <a:spcAft>
                <a:spcPts val="0"/>
              </a:spcAft>
              <a:buClrTx/>
              <a:buSzTx/>
              <a:buFontTx/>
              <a:buNone/>
              <a:tabLst/>
              <a:defRPr/>
            </a:pPr>
            <a:endPar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endParaRPr>
          </a:p>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typical GI is between 8 to 12 calls over the course of 4 to 6 months.</a:t>
            </a:r>
          </a:p>
        </p:txBody>
      </p:sp>
    </p:spTree>
    <p:extLst>
      <p:ext uri="{BB962C8B-B14F-4D97-AF65-F5344CB8AC3E}">
        <p14:creationId xmlns:p14="http://schemas.microsoft.com/office/powerpoint/2010/main" val="22991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EA4694C-54A6-46F0-8E70-B717AA3158DE}"/>
              </a:ext>
            </a:extLst>
          </p:cNvPr>
          <p:cNvSpPr txBox="1">
            <a:spLocks/>
          </p:cNvSpPr>
          <p:nvPr/>
        </p:nvSpPr>
        <p:spPr>
          <a:xfrm>
            <a:off x="354106" y="528985"/>
            <a:ext cx="8623208" cy="542716"/>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CA" dirty="0"/>
              <a:t>Workshop Overview</a:t>
            </a:r>
          </a:p>
        </p:txBody>
      </p:sp>
      <p:graphicFrame>
        <p:nvGraphicFramePr>
          <p:cNvPr id="5" name="Table 2">
            <a:extLst>
              <a:ext uri="{FF2B5EF4-FFF2-40B4-BE49-F238E27FC236}">
                <a16:creationId xmlns:a16="http://schemas.microsoft.com/office/drawing/2014/main" id="{A2C116FC-287E-48F3-B2A5-369EDCD091AC}"/>
              </a:ext>
            </a:extLst>
          </p:cNvPr>
          <p:cNvGraphicFramePr>
            <a:graphicFrameLocks noGrp="1"/>
          </p:cNvGraphicFramePr>
          <p:nvPr>
            <p:extLst>
              <p:ext uri="{D42A27DB-BD31-4B8C-83A1-F6EECF244321}">
                <p14:modId xmlns:p14="http://schemas.microsoft.com/office/powerpoint/2010/main" val="1837495491"/>
              </p:ext>
            </p:extLst>
          </p:nvPr>
        </p:nvGraphicFramePr>
        <p:xfrm>
          <a:off x="354106" y="1215542"/>
          <a:ext cx="11539445" cy="5116609"/>
        </p:xfrm>
        <a:graphic>
          <a:graphicData uri="http://schemas.openxmlformats.org/drawingml/2006/table">
            <a:tbl>
              <a:tblPr firstRow="1" bandRow="1">
                <a:tableStyleId>{5C22544A-7EE6-4342-B048-85BDC9FD1C3A}</a:tableStyleId>
              </a:tblPr>
              <a:tblGrid>
                <a:gridCol w="434955">
                  <a:extLst>
                    <a:ext uri="{9D8B030D-6E8A-4147-A177-3AD203B41FA5}">
                      <a16:colId xmlns:a16="http://schemas.microsoft.com/office/drawing/2014/main" val="20000"/>
                    </a:ext>
                  </a:extLst>
                </a:gridCol>
                <a:gridCol w="2220898">
                  <a:extLst>
                    <a:ext uri="{9D8B030D-6E8A-4147-A177-3AD203B41FA5}">
                      <a16:colId xmlns:a16="http://schemas.microsoft.com/office/drawing/2014/main" val="20001"/>
                    </a:ext>
                  </a:extLst>
                </a:gridCol>
                <a:gridCol w="2220898">
                  <a:extLst>
                    <a:ext uri="{9D8B030D-6E8A-4147-A177-3AD203B41FA5}">
                      <a16:colId xmlns:a16="http://schemas.microsoft.com/office/drawing/2014/main" val="20002"/>
                    </a:ext>
                  </a:extLst>
                </a:gridCol>
                <a:gridCol w="2220898">
                  <a:extLst>
                    <a:ext uri="{9D8B030D-6E8A-4147-A177-3AD203B41FA5}">
                      <a16:colId xmlns:a16="http://schemas.microsoft.com/office/drawing/2014/main" val="20003"/>
                    </a:ext>
                  </a:extLst>
                </a:gridCol>
                <a:gridCol w="2220898">
                  <a:extLst>
                    <a:ext uri="{9D8B030D-6E8A-4147-A177-3AD203B41FA5}">
                      <a16:colId xmlns:a16="http://schemas.microsoft.com/office/drawing/2014/main" val="20004"/>
                    </a:ext>
                  </a:extLst>
                </a:gridCol>
                <a:gridCol w="2220898">
                  <a:extLst>
                    <a:ext uri="{9D8B030D-6E8A-4147-A177-3AD203B41FA5}">
                      <a16:colId xmlns:a16="http://schemas.microsoft.com/office/drawing/2014/main" val="20005"/>
                    </a:ext>
                  </a:extLst>
                </a:gridCol>
              </a:tblGrid>
              <a:tr h="448184">
                <a:tc>
                  <a:txBody>
                    <a:bodyPr/>
                    <a:lstStyle/>
                    <a:p>
                      <a:pPr algn="ctr"/>
                      <a:endParaRPr lang="en-CA" sz="1200" b="1" dirty="0">
                        <a:solidFill>
                          <a:schemeClr val="bg1"/>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i="0" dirty="0">
                          <a:solidFill>
                            <a:schemeClr val="bg1"/>
                          </a:solidFill>
                          <a:latin typeface="Montserrat SemiBold"/>
                          <a:ea typeface="Roboto"/>
                        </a:rPr>
                        <a:t>Day 1</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CAED4"/>
                    </a:solidFill>
                  </a:tcPr>
                </a:tc>
                <a:tc>
                  <a:txBody>
                    <a:bodyPr/>
                    <a:lstStyle/>
                    <a:p>
                      <a:pPr algn="ctr"/>
                      <a:r>
                        <a:rPr lang="en-CA" sz="2000" b="1" i="0" dirty="0">
                          <a:solidFill>
                            <a:schemeClr val="bg1"/>
                          </a:solidFill>
                          <a:latin typeface="Montserrat SemiBold"/>
                          <a:ea typeface="Roboto"/>
                        </a:rPr>
                        <a:t>Day 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191C5"/>
                    </a:solidFill>
                  </a:tcPr>
                </a:tc>
                <a:tc>
                  <a:txBody>
                    <a:bodyPr/>
                    <a:lstStyle/>
                    <a:p>
                      <a:pPr algn="ctr"/>
                      <a:r>
                        <a:rPr lang="en-CA" sz="2000" b="1" i="0" dirty="0">
                          <a:solidFill>
                            <a:schemeClr val="bg1"/>
                          </a:solidFill>
                          <a:latin typeface="Montserrat SemiBold"/>
                          <a:ea typeface="Roboto"/>
                        </a:rPr>
                        <a:t>Day 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2000" b="1" i="0" dirty="0">
                          <a:solidFill>
                            <a:schemeClr val="bg1"/>
                          </a:solidFill>
                          <a:latin typeface="Montserrat SemiBold"/>
                          <a:ea typeface="Roboto"/>
                        </a:rPr>
                        <a:t>Day 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E5E92"/>
                    </a:solidFill>
                  </a:tcPr>
                </a:tc>
                <a:tc>
                  <a:txBody>
                    <a:bodyPr/>
                    <a:lstStyle/>
                    <a:p>
                      <a:pPr algn="ctr"/>
                      <a:r>
                        <a:rPr lang="en-CA" sz="2000" b="1" i="0" baseline="0" dirty="0">
                          <a:solidFill>
                            <a:schemeClr val="bg1"/>
                          </a:solidFill>
                          <a:latin typeface="Montserrat SemiBold"/>
                          <a:ea typeface="Roboto"/>
                        </a:rPr>
                        <a:t>Day 5</a:t>
                      </a:r>
                      <a:endParaRPr lang="en-CA" sz="2000" b="1" i="0" dirty="0">
                        <a:solidFill>
                          <a:schemeClr val="bg1"/>
                        </a:solidFill>
                        <a:latin typeface="Montserrat SemiBold"/>
                        <a:ea typeface="Roboto"/>
                      </a:endParaRPr>
                    </a:p>
                  </a:txBody>
                  <a:tcPr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6476E"/>
                    </a:solidFill>
                  </a:tcPr>
                </a:tc>
                <a:extLst>
                  <a:ext uri="{0D108BD9-81ED-4DB2-BD59-A6C34878D82A}">
                    <a16:rowId xmlns:a16="http://schemas.microsoft.com/office/drawing/2014/main" val="10000"/>
                  </a:ext>
                </a:extLst>
              </a:tr>
              <a:tr h="502910">
                <a:tc rowSpan="2">
                  <a:txBody>
                    <a:bodyPr/>
                    <a:lstStyle/>
                    <a:p>
                      <a:pPr marL="215900" indent="-457200" algn="ctr">
                        <a:spcAft>
                          <a:spcPts val="500"/>
                        </a:spcAft>
                      </a:pPr>
                      <a:r>
                        <a:rPr lang="en-CA" sz="1600" b="1" i="0" baseline="0" dirty="0">
                          <a:solidFill>
                            <a:srgbClr val="2576B7"/>
                          </a:solidFill>
                          <a:latin typeface="Montserrat SemiBold"/>
                          <a:ea typeface="Roboto"/>
                        </a:rPr>
                        <a:t>Activities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7CAED4"/>
                          </a:solidFill>
                          <a:latin typeface="Montserrat SemiBold"/>
                          <a:ea typeface="Roboto"/>
                        </a:rPr>
                        <a:t>Build Your Strategy</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ts val="1500"/>
                        </a:lnSpc>
                        <a:spcBef>
                          <a:spcPts val="0"/>
                        </a:spcBef>
                        <a:spcAft>
                          <a:spcPts val="0"/>
                        </a:spcAft>
                        <a:buClrTx/>
                        <a:buSzTx/>
                        <a:buFontTx/>
                        <a:buNone/>
                        <a:tabLst/>
                        <a:defRPr/>
                      </a:pPr>
                      <a:r>
                        <a:rPr lang="en-CA" sz="1200" b="1" i="0" dirty="0">
                          <a:solidFill>
                            <a:srgbClr val="5191C5"/>
                          </a:solidFill>
                          <a:latin typeface="Montserrat SemiBold"/>
                          <a:ea typeface="Roboto"/>
                        </a:rPr>
                        <a:t>Architect Your Chatbot</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2576B7"/>
                          </a:solidFill>
                          <a:latin typeface="Montserrat SemiBold"/>
                          <a:ea typeface="Roboto"/>
                        </a:rPr>
                        <a:t>Architect Your Chatbot Conversations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E5E92"/>
                          </a:solidFill>
                          <a:latin typeface="Montserrat SemiBold"/>
                          <a:ea typeface="Roboto"/>
                        </a:rPr>
                        <a:t>Continually Grow Your Chatbot</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6476E"/>
                          </a:solidFill>
                          <a:latin typeface="Montserrat SemiBold"/>
                          <a:ea typeface="Roboto"/>
                        </a:rPr>
                        <a:t>Next Steps and </a:t>
                      </a:r>
                      <a:br>
                        <a:rPr lang="en-CA" sz="1200" b="1" i="0" dirty="0">
                          <a:solidFill>
                            <a:srgbClr val="16476E"/>
                          </a:solidFill>
                          <a:latin typeface="Montserrat SemiBold"/>
                          <a:ea typeface="Roboto"/>
                        </a:rPr>
                      </a:br>
                      <a:r>
                        <a:rPr lang="en-CA" sz="1200" b="1" i="0" dirty="0">
                          <a:solidFill>
                            <a:srgbClr val="16476E"/>
                          </a:solidFill>
                          <a:latin typeface="Montserrat SemiBold"/>
                          <a:ea typeface="Roboto"/>
                        </a:rPr>
                        <a:t>Wrap-Up (offsite)</a:t>
                      </a:r>
                    </a:p>
                  </a:txBody>
                  <a:tcPr marL="108000" marR="108000" marT="144000" marB="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225850"/>
                  </a:ext>
                </a:extLst>
              </a:tr>
              <a:tr h="2469967">
                <a:tc vMerge="1">
                  <a:txBody>
                    <a:bodyPr/>
                    <a:lstStyle/>
                    <a:p>
                      <a:pPr marL="216000" indent="-457200" algn="ctr">
                        <a:spcAft>
                          <a:spcPts val="500"/>
                        </a:spcAft>
                      </a:pPr>
                      <a:endParaRPr lang="en-CA" sz="1600" b="1" i="0" baseline="0">
                        <a:solidFill>
                          <a:schemeClr val="bg1"/>
                        </a:solidFill>
                        <a:latin typeface="Montserrat SemiBold" pitchFamily="2" charset="77"/>
                        <a:ea typeface="Roboto" panose="02000000000000000000" pitchFamily="2" charset="0"/>
                      </a:endParaRP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200" b="0" i="0" dirty="0">
                          <a:solidFill>
                            <a:srgbClr val="4A4A4A"/>
                          </a:solidFill>
                          <a:latin typeface="Roboto Condensed Light" panose="02000000000000000000" pitchFamily="2" charset="0"/>
                          <a:ea typeface="Roboto Condensed Light" panose="02000000000000000000" pitchFamily="2" charset="0"/>
                        </a:rPr>
                        <a:t>1.1 Calculate your chatbot’s ROI to determine its success.</a:t>
                      </a:r>
                    </a:p>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200" b="0" i="0" dirty="0">
                          <a:solidFill>
                            <a:srgbClr val="4A4A4A"/>
                          </a:solidFill>
                          <a:latin typeface="Roboto Condensed Light" panose="02000000000000000000" pitchFamily="2" charset="0"/>
                          <a:ea typeface="Roboto Condensed Light" panose="02000000000000000000" pitchFamily="2" charset="0"/>
                        </a:rPr>
                        <a:t>1.2 Organize your chatbot POC metrics to keep the project on track.</a:t>
                      </a:r>
                    </a:p>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200" b="0" i="0" dirty="0">
                          <a:solidFill>
                            <a:srgbClr val="4A4A4A"/>
                          </a:solidFill>
                          <a:latin typeface="Roboto Condensed Light" panose="02000000000000000000" pitchFamily="2" charset="0"/>
                          <a:ea typeface="Roboto Condensed Light" panose="02000000000000000000" pitchFamily="2" charset="0"/>
                        </a:rPr>
                        <a:t>1.3 Objectively choose chatbot ticket categories.</a:t>
                      </a:r>
                    </a:p>
                    <a:p>
                      <a:pPr marL="216000" marR="0" lvl="0" indent="-457200" algn="l" defTabSz="914400" rtl="0" eaLnBrk="1" fontAlgn="auto" latinLnBrk="0" hangingPunct="1">
                        <a:lnSpc>
                          <a:spcPts val="1300"/>
                        </a:lnSpc>
                        <a:spcBef>
                          <a:spcPts val="600"/>
                        </a:spcBef>
                        <a:spcAft>
                          <a:spcPts val="0"/>
                        </a:spcAft>
                        <a:buClrTx/>
                        <a:buSzTx/>
                        <a:buFontTx/>
                        <a:buNone/>
                        <a:tabLst/>
                        <a:defRPr/>
                      </a:pPr>
                      <a:endParaRPr lang="en-CA" sz="1200" b="0" i="0" dirty="0">
                        <a:solidFill>
                          <a:srgbClr val="4A4A4A"/>
                        </a:solidFill>
                        <a:latin typeface="Roboto Condensed Light" panose="02000000000000000000" pitchFamily="2" charset="0"/>
                        <a:ea typeface="Roboto Condensed Light" panose="02000000000000000000" pitchFamily="2" charset="0"/>
                      </a:endParaRPr>
                    </a:p>
                    <a:p>
                      <a:pPr marL="216000" indent="-457200">
                        <a:lnSpc>
                          <a:spcPts val="1300"/>
                        </a:lnSpc>
                        <a:spcBef>
                          <a:spcPts val="600"/>
                        </a:spcBef>
                        <a:spcAft>
                          <a:spcPts val="0"/>
                        </a:spcAft>
                      </a:pPr>
                      <a:endParaRPr lang="en-CA" sz="1200" b="0" i="0" baseline="0" dirty="0">
                        <a:solidFill>
                          <a:schemeClr val="tx1"/>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chemeClr val="tx1"/>
                          </a:solidFill>
                          <a:latin typeface="Roboto Condensed Light" panose="02000000000000000000" pitchFamily="2" charset="0"/>
                          <a:ea typeface="Roboto Condensed Light" panose="02000000000000000000" pitchFamily="2" charset="0"/>
                        </a:rPr>
                        <a:t>2.1 Design your integrations with business value in mind.</a:t>
                      </a:r>
                    </a:p>
                    <a:p>
                      <a:pPr marL="216000" indent="-457200">
                        <a:lnSpc>
                          <a:spcPts val="1300"/>
                        </a:lnSpc>
                        <a:spcBef>
                          <a:spcPts val="600"/>
                        </a:spcBef>
                        <a:spcAft>
                          <a:spcPts val="0"/>
                        </a:spcAft>
                      </a:pPr>
                      <a:r>
                        <a:rPr lang="en-CA" sz="1200" b="0" i="0" dirty="0">
                          <a:solidFill>
                            <a:schemeClr val="tx1"/>
                          </a:solidFill>
                          <a:latin typeface="Roboto Condensed Light" panose="02000000000000000000" pitchFamily="2" charset="0"/>
                          <a:ea typeface="Roboto Condensed Light" panose="02000000000000000000" pitchFamily="2" charset="0"/>
                        </a:rPr>
                        <a:t>2.2 Begin building chatbot decision trees.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US" sz="1200" b="0" i="0" baseline="0" dirty="0">
                          <a:solidFill>
                            <a:schemeClr val="tx1"/>
                          </a:solidFill>
                          <a:latin typeface="Roboto Condensed Light" panose="02000000000000000000" pitchFamily="2" charset="0"/>
                          <a:ea typeface="Roboto Condensed Light" panose="02000000000000000000" pitchFamily="2" charset="0"/>
                        </a:rPr>
                        <a:t>3.1 Detail your chatbot conversations in the decision trees.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chemeClr val="tx1"/>
                          </a:solidFill>
                          <a:latin typeface="Roboto Condensed Light" panose="02000000000000000000" pitchFamily="2" charset="0"/>
                          <a:ea typeface="Roboto Condensed Light" panose="02000000000000000000" pitchFamily="2" charset="0"/>
                        </a:rPr>
                        <a:t>4.1 </a:t>
                      </a:r>
                      <a:r>
                        <a:rPr lang="en-CA" sz="1200" b="0" i="0" baseline="0" dirty="0">
                          <a:solidFill>
                            <a:schemeClr val="tx1"/>
                          </a:solidFill>
                          <a:latin typeface="Roboto Condensed Light" panose="02000000000000000000" pitchFamily="2" charset="0"/>
                          <a:ea typeface="Roboto Condensed Light" panose="02000000000000000000" pitchFamily="2" charset="0"/>
                        </a:rPr>
                        <a:t>Identify talent for chatbot support.</a:t>
                      </a:r>
                    </a:p>
                    <a:p>
                      <a:pPr marL="216000" indent="-457200">
                        <a:lnSpc>
                          <a:spcPts val="1300"/>
                        </a:lnSpc>
                        <a:spcBef>
                          <a:spcPts val="600"/>
                        </a:spcBef>
                        <a:spcAft>
                          <a:spcPts val="0"/>
                        </a:spcAft>
                      </a:pPr>
                      <a:r>
                        <a:rPr lang="en-CA" sz="1200" b="0" i="0" baseline="0" dirty="0">
                          <a:solidFill>
                            <a:schemeClr val="tx1"/>
                          </a:solidFill>
                          <a:latin typeface="Roboto Condensed Light" panose="02000000000000000000" pitchFamily="2" charset="0"/>
                          <a:ea typeface="Roboto Condensed Light" panose="02000000000000000000" pitchFamily="2" charset="0"/>
                        </a:rPr>
                        <a:t>4.2 Create an implementation plan.</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5900" indent="-457200">
                        <a:lnSpc>
                          <a:spcPts val="1300"/>
                        </a:lnSpc>
                        <a:spcBef>
                          <a:spcPts val="600"/>
                        </a:spcBef>
                        <a:spcAft>
                          <a:spcPts val="0"/>
                        </a:spcAft>
                      </a:pPr>
                      <a:r>
                        <a:rPr lang="en-CA" sz="1200" b="0" i="0" baseline="0" dirty="0">
                          <a:solidFill>
                            <a:schemeClr val="tx1"/>
                          </a:solidFill>
                          <a:latin typeface="Roboto Condensed Light"/>
                          <a:ea typeface="Roboto Condensed Light"/>
                        </a:rPr>
                        <a:t>5.1 Complete in-progress deliverables from previous four days.</a:t>
                      </a:r>
                    </a:p>
                    <a:p>
                      <a:pPr marL="215900" indent="-457200">
                        <a:lnSpc>
                          <a:spcPts val="1300"/>
                        </a:lnSpc>
                        <a:spcBef>
                          <a:spcPts val="600"/>
                        </a:spcBef>
                        <a:spcAft>
                          <a:spcPts val="0"/>
                        </a:spcAft>
                      </a:pPr>
                      <a:r>
                        <a:rPr lang="en-CA" sz="1200" b="0" i="0" baseline="0" dirty="0">
                          <a:solidFill>
                            <a:schemeClr val="tx1"/>
                          </a:solidFill>
                          <a:latin typeface="Roboto Condensed Light"/>
                          <a:ea typeface="Roboto Condensed Light"/>
                        </a:rPr>
                        <a:t>5.2 Set up review time for workshop deliverables and to discuss next steps.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88698">
                <a:tc>
                  <a:txBody>
                    <a:bodyPr/>
                    <a:lstStyle/>
                    <a:p>
                      <a:pPr marL="215900" marR="0" indent="-457200" algn="ctr" defTabSz="914400" rtl="0" eaLnBrk="1" fontAlgn="auto" latinLnBrk="0" hangingPunct="1">
                        <a:lnSpc>
                          <a:spcPct val="100000"/>
                        </a:lnSpc>
                        <a:spcBef>
                          <a:spcPts val="0"/>
                        </a:spcBef>
                        <a:spcAft>
                          <a:spcPts val="500"/>
                        </a:spcAft>
                        <a:buClrTx/>
                        <a:buSzTx/>
                        <a:buFontTx/>
                        <a:buNone/>
                        <a:tabLst/>
                        <a:defRPr/>
                      </a:pPr>
                      <a:r>
                        <a:rPr lang="en-CA" sz="1600" b="1" i="0" dirty="0">
                          <a:solidFill>
                            <a:srgbClr val="2576B7"/>
                          </a:solidFill>
                          <a:latin typeface="Montserrat SemiBold"/>
                          <a:ea typeface="Roboto"/>
                        </a:rPr>
                        <a:t>Deliverables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US" sz="1200" b="0" i="0" baseline="0" dirty="0">
                          <a:solidFill>
                            <a:srgbClr val="4A4A4A"/>
                          </a:solidFill>
                          <a:latin typeface="Roboto Condensed Light"/>
                          <a:ea typeface="Roboto Condensed Light"/>
                        </a:rPr>
                        <a:t>ROI calculator</a:t>
                      </a:r>
                    </a:p>
                    <a:p>
                      <a:pPr marL="228600" indent="-228600">
                        <a:lnSpc>
                          <a:spcPts val="1300"/>
                        </a:lnSpc>
                        <a:spcBef>
                          <a:spcPts val="600"/>
                        </a:spcBef>
                        <a:spcAft>
                          <a:spcPts val="0"/>
                        </a:spcAft>
                        <a:buClrTx/>
                        <a:buFont typeface="+mj-lt"/>
                        <a:buAutoNum type="arabicPeriod"/>
                      </a:pPr>
                      <a:r>
                        <a:rPr lang="en-US" sz="1200" b="0" i="0" baseline="0" dirty="0">
                          <a:solidFill>
                            <a:srgbClr val="4A4A4A"/>
                          </a:solidFill>
                          <a:latin typeface="Roboto Condensed Light"/>
                          <a:ea typeface="Roboto Condensed Light"/>
                        </a:rPr>
                        <a:t>Ticket category list</a:t>
                      </a:r>
                      <a:endParaRPr lang="en-CA" sz="1200" b="0" i="0" baseline="0" dirty="0">
                        <a:solidFill>
                          <a:srgbClr val="4A4A4A"/>
                        </a:solidFill>
                        <a:latin typeface="Roboto Condensed Light"/>
                        <a:ea typeface="Roboto Condensed Light"/>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CA" sz="1200" b="0" i="0" dirty="0">
                          <a:solidFill>
                            <a:srgbClr val="4A4A4A"/>
                          </a:solidFill>
                          <a:latin typeface="Roboto Condensed Light"/>
                          <a:ea typeface="Roboto Condensed Light"/>
                        </a:rPr>
                        <a:t>Chatbot integration plan</a:t>
                      </a:r>
                      <a:endParaRPr lang="en-CA" sz="1200" b="0" i="0" baseline="0" dirty="0">
                        <a:solidFill>
                          <a:srgbClr val="4A4A4A"/>
                        </a:solidFill>
                        <a:latin typeface="Roboto Condensed Light"/>
                        <a:ea typeface="Roboto Condensed Light"/>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a:ea typeface="Roboto Condensed Light"/>
                        </a:rPr>
                        <a:t>Chatbot conversation and decision trees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panose="02000000000000000000" pitchFamily="2" charset="0"/>
                          <a:ea typeface="Roboto Condensed Light" panose="02000000000000000000" pitchFamily="2" charset="0"/>
                        </a:rPr>
                        <a:t>Implementation plan</a:t>
                      </a:r>
                    </a:p>
                    <a:p>
                      <a:pPr marL="144000" indent="-144000">
                        <a:lnSpc>
                          <a:spcPts val="1300"/>
                        </a:lnSpc>
                        <a:spcBef>
                          <a:spcPts val="600"/>
                        </a:spcBef>
                        <a:spcAft>
                          <a:spcPts val="0"/>
                        </a:spcAft>
                        <a:buClrTx/>
                        <a:buFont typeface="+mj-lt"/>
                        <a:buAutoNum type="arabicPeriod"/>
                      </a:pPr>
                      <a:r>
                        <a:rPr lang="en-CA" sz="1200" b="0" i="0" baseline="0" dirty="0">
                          <a:solidFill>
                            <a:srgbClr val="4A4A4A"/>
                          </a:solidFill>
                          <a:latin typeface="Roboto Condensed Light" panose="02000000000000000000" pitchFamily="2" charset="0"/>
                          <a:ea typeface="Roboto Condensed Light" panose="02000000000000000000" pitchFamily="2" charset="0"/>
                        </a:rPr>
                        <a:t>Chatbot RACI</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ts val="1300"/>
                        </a:lnSpc>
                        <a:spcBef>
                          <a:spcPts val="600"/>
                        </a:spcBef>
                        <a:spcAft>
                          <a:spcPts val="0"/>
                        </a:spcAft>
                        <a:buClrTx/>
                        <a:buFont typeface="+mj-lt"/>
                        <a:buNone/>
                      </a:pPr>
                      <a:endParaRPr lang="en-CA" sz="1200" b="0" i="0" baseline="0" dirty="0">
                        <a:solidFill>
                          <a:srgbClr val="4A4A4A"/>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Text Placeholder 29">
            <a:extLst>
              <a:ext uri="{FF2B5EF4-FFF2-40B4-BE49-F238E27FC236}">
                <a16:creationId xmlns:a16="http://schemas.microsoft.com/office/drawing/2014/main" id="{237E9D5F-7F5E-48E1-80EF-8DF1F5E7936B}"/>
              </a:ext>
            </a:extLst>
          </p:cNvPr>
          <p:cNvSpPr txBox="1">
            <a:spLocks/>
          </p:cNvSpPr>
          <p:nvPr/>
        </p:nvSpPr>
        <p:spPr>
          <a:xfrm>
            <a:off x="7237226" y="581657"/>
            <a:ext cx="4656325" cy="4373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200" dirty="0">
                <a:solidFill>
                  <a:srgbClr val="2576B7"/>
                </a:solidFill>
                <a:latin typeface="Montserrat Light" pitchFamily="2" charset="77"/>
                <a:cs typeface="Arial"/>
              </a:rPr>
              <a:t>Contact your account representative for more information.</a:t>
            </a:r>
            <a:br>
              <a:rPr lang="en-CA" dirty="0">
                <a:cs typeface="Arial"/>
              </a:rPr>
            </a:br>
            <a:r>
              <a:rPr lang="en-CA" sz="1200" b="1" dirty="0">
                <a:solidFill>
                  <a:srgbClr val="2576B7"/>
                </a:solidFill>
                <a:latin typeface="Montserrat SemiBold" pitchFamily="2" charset="77"/>
                <a:cs typeface="Arial" panose="020B0604020202020204" pitchFamily="34" charset="0"/>
                <a:hlinkClick r:id="rId2">
                  <a:extLst>
                    <a:ext uri="{A12FA001-AC4F-418D-AE19-62706E023703}">
                      <ahyp:hlinkClr xmlns:ahyp="http://schemas.microsoft.com/office/drawing/2018/hyperlinkcolor" val="tx"/>
                    </a:ext>
                  </a:extLst>
                </a:hlinkClick>
              </a:rPr>
              <a:t>workshops@infotech.com</a:t>
            </a:r>
            <a:r>
              <a:rPr lang="en-CA" sz="1200" b="1" dirty="0">
                <a:solidFill>
                  <a:srgbClr val="2576B7"/>
                </a:solidFill>
                <a:latin typeface="Montserrat SemiBold" pitchFamily="2" charset="77"/>
                <a:cs typeface="Arial" panose="020B0604020202020204" pitchFamily="34" charset="0"/>
              </a:rPr>
              <a:t>   1-888-670-8889</a:t>
            </a:r>
          </a:p>
        </p:txBody>
      </p:sp>
    </p:spTree>
    <p:extLst>
      <p:ext uri="{BB962C8B-B14F-4D97-AF65-F5344CB8AC3E}">
        <p14:creationId xmlns:p14="http://schemas.microsoft.com/office/powerpoint/2010/main" val="4138785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88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54105" y="530021"/>
            <a:ext cx="11536205" cy="1130188"/>
          </a:xfrm>
        </p:spPr>
        <p:txBody>
          <a:bodyPr>
            <a:noAutofit/>
          </a:bodyPr>
          <a:lstStyle/>
          <a:p>
            <a:r>
              <a:rPr lang="en-US" dirty="0">
                <a:latin typeface="Montserrat SemiBold"/>
                <a:cs typeface="Arial"/>
              </a:rPr>
              <a:t>Info-Tech’s methodology to Build a Chatbot Proof of Concept</a:t>
            </a:r>
            <a:endParaRPr lang="en-US" dirty="0">
              <a:solidFill>
                <a:srgbClr val="717272"/>
              </a:solidFill>
              <a:latin typeface="Montserrat SemiBold"/>
              <a:cs typeface="Arial"/>
            </a:endParaRPr>
          </a:p>
        </p:txBody>
      </p:sp>
      <p:sp>
        <p:nvSpPr>
          <p:cNvPr id="7" name="Rectangle 6">
            <a:extLst>
              <a:ext uri="{FF2B5EF4-FFF2-40B4-BE49-F238E27FC236}">
                <a16:creationId xmlns:a16="http://schemas.microsoft.com/office/drawing/2014/main" id="{CD4FD073-B817-4E3F-89E9-A6CEE16BA7E5}"/>
              </a:ext>
            </a:extLst>
          </p:cNvPr>
          <p:cNvSpPr/>
          <p:nvPr/>
        </p:nvSpPr>
        <p:spPr>
          <a:xfrm flipV="1">
            <a:off x="354105" y="1785789"/>
            <a:ext cx="11536206" cy="83864"/>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aphicFrame>
        <p:nvGraphicFramePr>
          <p:cNvPr id="8" name="Table 7">
            <a:extLst>
              <a:ext uri="{FF2B5EF4-FFF2-40B4-BE49-F238E27FC236}">
                <a16:creationId xmlns:a16="http://schemas.microsoft.com/office/drawing/2014/main" id="{7596626A-A49E-49CC-A20B-FA99D5E0E724}"/>
              </a:ext>
            </a:extLst>
          </p:cNvPr>
          <p:cNvGraphicFramePr>
            <a:graphicFrameLocks noGrp="1"/>
          </p:cNvGraphicFramePr>
          <p:nvPr>
            <p:extLst>
              <p:ext uri="{D42A27DB-BD31-4B8C-83A1-F6EECF244321}">
                <p14:modId xmlns:p14="http://schemas.microsoft.com/office/powerpoint/2010/main" val="3666455908"/>
              </p:ext>
            </p:extLst>
          </p:nvPr>
        </p:nvGraphicFramePr>
        <p:xfrm>
          <a:off x="378372" y="2070538"/>
          <a:ext cx="11515179" cy="4245552"/>
        </p:xfrm>
        <a:graphic>
          <a:graphicData uri="http://schemas.openxmlformats.org/drawingml/2006/table">
            <a:tbl>
              <a:tblPr firstRow="1" bandRow="1">
                <a:tableStyleId>{5C22544A-7EE6-4342-B048-85BDC9FD1C3A}</a:tableStyleId>
              </a:tblPr>
              <a:tblGrid>
                <a:gridCol w="1955395">
                  <a:extLst>
                    <a:ext uri="{9D8B030D-6E8A-4147-A177-3AD203B41FA5}">
                      <a16:colId xmlns:a16="http://schemas.microsoft.com/office/drawing/2014/main" val="976837652"/>
                    </a:ext>
                  </a:extLst>
                </a:gridCol>
                <a:gridCol w="3330054">
                  <a:extLst>
                    <a:ext uri="{9D8B030D-6E8A-4147-A177-3AD203B41FA5}">
                      <a16:colId xmlns:a16="http://schemas.microsoft.com/office/drawing/2014/main" val="2500794229"/>
                    </a:ext>
                  </a:extLst>
                </a:gridCol>
                <a:gridCol w="3289110">
                  <a:extLst>
                    <a:ext uri="{9D8B030D-6E8A-4147-A177-3AD203B41FA5}">
                      <a16:colId xmlns:a16="http://schemas.microsoft.com/office/drawing/2014/main" val="1791260046"/>
                    </a:ext>
                  </a:extLst>
                </a:gridCol>
                <a:gridCol w="2940620">
                  <a:extLst>
                    <a:ext uri="{9D8B030D-6E8A-4147-A177-3AD203B41FA5}">
                      <a16:colId xmlns:a16="http://schemas.microsoft.com/office/drawing/2014/main" val="4002077772"/>
                    </a:ext>
                  </a:extLst>
                </a:gridCol>
              </a:tblGrid>
              <a:tr h="831313">
                <a:tc>
                  <a:txBody>
                    <a:bodyPr/>
                    <a:lstStyle/>
                    <a:p>
                      <a:pPr marL="12700" marR="962660" indent="0">
                        <a:lnSpc>
                          <a:spcPct val="101000"/>
                        </a:lnSpc>
                        <a:spcBef>
                          <a:spcPts val="2045"/>
                        </a:spcBef>
                        <a:tabLst/>
                      </a:pPr>
                      <a:endParaRPr sz="1200" b="0" i="0" dirty="0">
                        <a:latin typeface="Montserrat SemiBold" pitchFamily="2" charset="77"/>
                        <a:cs typeface="Arial" panose="020B0604020202020204" pitchFamily="34" charset="0"/>
                      </a:endParaRPr>
                    </a:p>
                  </a:txBody>
                  <a:tcPr marL="108000" marR="0" marT="216000" marB="1080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1. Form Your Chatbot Strategy</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2. Architect Your Chatbot</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3. Continually Improve Your Chatbot</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980182">
                <a:tc>
                  <a:txBody>
                    <a:bodyPr/>
                    <a:lstStyle/>
                    <a:p>
                      <a:r>
                        <a:rPr lang="en-US" sz="1400" b="1" i="0" dirty="0">
                          <a:solidFill>
                            <a:srgbClr val="4A4A4A"/>
                          </a:solidFill>
                          <a:latin typeface="Montserrat SemiBold" pitchFamily="2" charset="77"/>
                        </a:rPr>
                        <a:t>Phase Steps</a:t>
                      </a:r>
                    </a:p>
                  </a:txBody>
                  <a:tcPr marL="108000" marR="0" marT="36000" marB="14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Calculate your chatbot’s ROI to determine its success</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Organize your metrics to keep the POC on track</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Build your chatbot conversation trees</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Design your chatbot integrations with business value in mind</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Build your chatbot support team</a:t>
                      </a:r>
                    </a:p>
                    <a:p>
                      <a:pPr marL="228600" marR="0" lvl="0" indent="-228600" algn="ctr" defTabSz="914400" rtl="0" eaLnBrk="1" fontAlgn="auto" latinLnBrk="0" hangingPunct="1">
                        <a:lnSpc>
                          <a:spcPct val="100000"/>
                        </a:lnSpc>
                        <a:spcBef>
                          <a:spcPts val="0"/>
                        </a:spcBef>
                        <a:spcAft>
                          <a:spcPts val="0"/>
                        </a:spcAft>
                        <a:buClrTx/>
                        <a:buSzTx/>
                        <a:buFont typeface="+mj-lt"/>
                        <a:buAutoNum type="arabicPeriod"/>
                        <a:tabLst/>
                        <a:defRPr/>
                      </a:pPr>
                      <a:r>
                        <a:rPr lang="en-CA" sz="14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Identify your future steps for project expansion</a:t>
                      </a:r>
                    </a:p>
                  </a:txBody>
                  <a:tcPr marL="46800" marR="108000" marT="36000" marB="144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6570360"/>
                  </a:ext>
                </a:extLst>
              </a:tr>
              <a:tr h="1973712">
                <a:tc>
                  <a:txBody>
                    <a:bodyPr/>
                    <a:lstStyle/>
                    <a:p>
                      <a:r>
                        <a:rPr lang="en-US" sz="1400" b="1" i="0" dirty="0">
                          <a:solidFill>
                            <a:srgbClr val="4A4A4A"/>
                          </a:solidFill>
                          <a:latin typeface="Montserrat SemiBold" pitchFamily="2" charset="77"/>
                        </a:rPr>
                        <a:t>Phase Outcomes</a:t>
                      </a:r>
                    </a:p>
                  </a:txBody>
                  <a:tcPr marL="108000" marR="10800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Building a strategy is the first step for chatbot success. You will track your project’s ROI, build metrics for your chatbot to measure its success, and use a data-driven approach to choose your chatbot ticket categories.</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De</a:t>
                      </a: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sign your chatbot integrations before its implementation. You will have a mapped idea of all systems your chatbot will integrate with as well as prototypes for the chatbot decision trees.</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Y</a:t>
                      </a: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our chatbot does not stop at implementation. You will choose your team to continually support your chatbot and build a business-aligned vision for your chatbot’s next steps.</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bl>
          </a:graphicData>
        </a:graphic>
      </p:graphicFrame>
    </p:spTree>
    <p:extLst>
      <p:ext uri="{BB962C8B-B14F-4D97-AF65-F5344CB8AC3E}">
        <p14:creationId xmlns:p14="http://schemas.microsoft.com/office/powerpoint/2010/main" val="259597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p:txBody>
          <a:bodyPr/>
          <a:lstStyle/>
          <a:p>
            <a:r>
              <a:rPr lang="en-US" dirty="0">
                <a:solidFill>
                  <a:srgbClr val="2576B7"/>
                </a:solidFill>
              </a:rPr>
              <a:t>Scope your project carefully</a:t>
            </a:r>
          </a:p>
        </p:txBody>
      </p:sp>
      <p:sp>
        <p:nvSpPr>
          <p:cNvPr id="23" name="Text Placeholder 6">
            <a:extLst>
              <a:ext uri="{FF2B5EF4-FFF2-40B4-BE49-F238E27FC236}">
                <a16:creationId xmlns:a16="http://schemas.microsoft.com/office/drawing/2014/main" id="{C0993190-C877-3D41-8E0E-B87780A65E45}"/>
              </a:ext>
            </a:extLst>
          </p:cNvPr>
          <p:cNvSpPr txBox="1">
            <a:spLocks/>
          </p:cNvSpPr>
          <p:nvPr/>
        </p:nvSpPr>
        <p:spPr>
          <a:xfrm>
            <a:off x="371474" y="1872427"/>
            <a:ext cx="4166915"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Decide which type of chatbot is right for you</a:t>
            </a:r>
          </a:p>
        </p:txBody>
      </p:sp>
      <p:sp>
        <p:nvSpPr>
          <p:cNvPr id="24" name="Text Placeholder 7">
            <a:extLst>
              <a:ext uri="{FF2B5EF4-FFF2-40B4-BE49-F238E27FC236}">
                <a16:creationId xmlns:a16="http://schemas.microsoft.com/office/drawing/2014/main" id="{F2E898C7-A1DC-D745-BBB2-F0F0CB08192A}"/>
              </a:ext>
            </a:extLst>
          </p:cNvPr>
          <p:cNvSpPr txBox="1">
            <a:spLocks/>
          </p:cNvSpPr>
          <p:nvPr/>
        </p:nvSpPr>
        <p:spPr>
          <a:xfrm>
            <a:off x="371474" y="2743199"/>
            <a:ext cx="5725320" cy="3729037"/>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buFont typeface="Arial" panose="020B0604020202020204" pitchFamily="34" charset="0"/>
              <a:buChar char="•"/>
            </a:pPr>
            <a:r>
              <a:rPr lang="en-US" sz="1600" b="1" dirty="0">
                <a:solidFill>
                  <a:srgbClr val="000000"/>
                </a:solidFill>
              </a:rPr>
              <a:t>Retrieval chatbots:</a:t>
            </a:r>
            <a:r>
              <a:rPr lang="en-US" sz="1600" dirty="0">
                <a:solidFill>
                  <a:srgbClr val="000000"/>
                </a:solidFill>
              </a:rPr>
              <a:t> These chatbots provide an interface to structure content in the knowledgebase. Before implementing a chatbot, your knowledgebase must be mature and up to date.</a:t>
            </a:r>
          </a:p>
          <a:p>
            <a:pPr marL="184150" indent="-184150">
              <a:buFont typeface="Arial" panose="020B0604020202020204" pitchFamily="34" charset="0"/>
              <a:buChar char="•"/>
            </a:pPr>
            <a:r>
              <a:rPr lang="en-US" sz="1600" b="1" dirty="0">
                <a:solidFill>
                  <a:srgbClr val="000000"/>
                </a:solidFill>
              </a:rPr>
              <a:t>Generative chatbots:</a:t>
            </a:r>
            <a:r>
              <a:rPr lang="en-US" sz="1600" dirty="0">
                <a:solidFill>
                  <a:srgbClr val="000000"/>
                </a:solidFill>
              </a:rPr>
              <a:t> These chatbots submit, categorize, and route requests on the end user’s behalf. These chatbots can be used to verify identity and gather requirements to save time for live agents. This cuts down on time spent by live agents on every ticket.</a:t>
            </a:r>
          </a:p>
          <a:p>
            <a:pPr marL="184150" indent="-184150">
              <a:buFont typeface="Arial" panose="020B0604020202020204" pitchFamily="34" charset="0"/>
              <a:buChar char="•"/>
            </a:pPr>
            <a:r>
              <a:rPr lang="en-US" sz="1600" b="1" dirty="0">
                <a:solidFill>
                  <a:srgbClr val="000000"/>
                </a:solidFill>
              </a:rPr>
              <a:t>Intelligent agents or virtual assistants:</a:t>
            </a:r>
            <a:r>
              <a:rPr lang="en-US" sz="1600" dirty="0">
                <a:solidFill>
                  <a:srgbClr val="000000"/>
                </a:solidFill>
              </a:rPr>
              <a:t> These are powered by machine learning to automate IT operations like incident, problem, and change management and to identify issues early and resolve them before they have an impact. Intelligent agents can also be used by both the live agent and the customer to perform repetitive tasks needed for tickets. </a:t>
            </a:r>
          </a:p>
        </p:txBody>
      </p:sp>
      <p:pic>
        <p:nvPicPr>
          <p:cNvPr id="1026" name="Picture 2">
            <a:extLst>
              <a:ext uri="{FF2B5EF4-FFF2-40B4-BE49-F238E27FC236}">
                <a16:creationId xmlns:a16="http://schemas.microsoft.com/office/drawing/2014/main" id="{718AC33E-1E72-458C-A3F6-70F148F5386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6231148" y="1758762"/>
            <a:ext cx="5590966" cy="372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02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5023806" cy="1130188"/>
          </a:xfrm>
        </p:spPr>
        <p:txBody>
          <a:bodyPr/>
          <a:lstStyle/>
          <a:p>
            <a:r>
              <a:rPr lang="en-US" dirty="0">
                <a:solidFill>
                  <a:srgbClr val="2576B7"/>
                </a:solidFill>
              </a:rPr>
              <a:t>Improve employee self-service</a:t>
            </a:r>
          </a:p>
        </p:txBody>
      </p:sp>
      <p:sp>
        <p:nvSpPr>
          <p:cNvPr id="23" name="Text Placeholder 6">
            <a:extLst>
              <a:ext uri="{FF2B5EF4-FFF2-40B4-BE49-F238E27FC236}">
                <a16:creationId xmlns:a16="http://schemas.microsoft.com/office/drawing/2014/main" id="{C0993190-C877-3D41-8E0E-B87780A65E45}"/>
              </a:ext>
            </a:extLst>
          </p:cNvPr>
          <p:cNvSpPr txBox="1">
            <a:spLocks/>
          </p:cNvSpPr>
          <p:nvPr/>
        </p:nvSpPr>
        <p:spPr>
          <a:xfrm>
            <a:off x="374087" y="1760524"/>
            <a:ext cx="6591977"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Implementing an IT service management (ITSM) chatbot</a:t>
            </a:r>
          </a:p>
        </p:txBody>
      </p:sp>
      <p:sp>
        <p:nvSpPr>
          <p:cNvPr id="24" name="Text Placeholder 7">
            <a:extLst>
              <a:ext uri="{FF2B5EF4-FFF2-40B4-BE49-F238E27FC236}">
                <a16:creationId xmlns:a16="http://schemas.microsoft.com/office/drawing/2014/main" id="{F2E898C7-A1DC-D745-BBB2-F0F0CB08192A}"/>
              </a:ext>
            </a:extLst>
          </p:cNvPr>
          <p:cNvSpPr txBox="1">
            <a:spLocks/>
          </p:cNvSpPr>
          <p:nvPr/>
        </p:nvSpPr>
        <p:spPr>
          <a:xfrm>
            <a:off x="374088" y="2519394"/>
            <a:ext cx="6157342" cy="3729037"/>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buFont typeface="Arial" panose="020B0604020202020204" pitchFamily="34" charset="0"/>
              <a:buChar char="•"/>
            </a:pPr>
            <a:r>
              <a:rPr lang="en-US" sz="1600" dirty="0">
                <a:solidFill>
                  <a:srgbClr val="000000"/>
                </a:solidFill>
              </a:rPr>
              <a:t>Chatbots are a good tool to save resources on every ticket that comes through the service desk. However, how you build the chatbot at the beginning can make or break the entire project. Start with the easy-win tickets that are both common and easy to solve to gain user buy-in and encourage adoption and chatbot use. </a:t>
            </a:r>
          </a:p>
          <a:p>
            <a:pPr marL="184150" indent="-184150">
              <a:buFont typeface="Arial" panose="020B0604020202020204" pitchFamily="34" charset="0"/>
              <a:buChar char="•"/>
            </a:pPr>
            <a:r>
              <a:rPr lang="en-US" sz="1600" dirty="0">
                <a:solidFill>
                  <a:srgbClr val="000000"/>
                </a:solidFill>
              </a:rPr>
              <a:t>Chatbots can be a large component of your shift-left strategy. They help by solving easier tickets or by relaying knowledgebase (KB) articles for solutions. Every ticket successfully solved by a chatbot is time saved by a service desk technician. </a:t>
            </a:r>
          </a:p>
          <a:p>
            <a:pPr marL="184150" indent="-184150">
              <a:buFont typeface="Arial" panose="020B0604020202020204" pitchFamily="34" charset="0"/>
              <a:buChar char="•"/>
            </a:pPr>
            <a:r>
              <a:rPr lang="en-US" sz="1600" dirty="0">
                <a:solidFill>
                  <a:srgbClr val="000000"/>
                </a:solidFill>
              </a:rPr>
              <a:t>When implementing an ITSM chatbot, be careful to define value for the POC. An ITSM chatbot by itself may not generate revenue for the organization directly, but it will increase self-service capacity. It may also open the doors for integrations with other enterprise systems such as finance systems, human resource information systems (HRIS), and enterprise service management tools (ESM).</a:t>
            </a:r>
          </a:p>
        </p:txBody>
      </p:sp>
      <p:pic>
        <p:nvPicPr>
          <p:cNvPr id="2" name="Picture 2">
            <a:extLst>
              <a:ext uri="{FF2B5EF4-FFF2-40B4-BE49-F238E27FC236}">
                <a16:creationId xmlns:a16="http://schemas.microsoft.com/office/drawing/2014/main" id="{15960B24-B5A2-40BA-A9FD-801DD1FC74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481455" y="1553841"/>
            <a:ext cx="4230432" cy="423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294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5" y="530021"/>
            <a:ext cx="6193765" cy="1130188"/>
          </a:xfrm>
        </p:spPr>
        <p:txBody>
          <a:bodyPr/>
          <a:lstStyle/>
          <a:p>
            <a:r>
              <a:rPr lang="en-US" dirty="0">
                <a:solidFill>
                  <a:srgbClr val="2576B7"/>
                </a:solidFill>
              </a:rPr>
              <a:t>Improve external customer experience</a:t>
            </a:r>
          </a:p>
        </p:txBody>
      </p:sp>
      <p:sp>
        <p:nvSpPr>
          <p:cNvPr id="23" name="Text Placeholder 6">
            <a:extLst>
              <a:ext uri="{FF2B5EF4-FFF2-40B4-BE49-F238E27FC236}">
                <a16:creationId xmlns:a16="http://schemas.microsoft.com/office/drawing/2014/main" id="{C0993190-C877-3D41-8E0E-B87780A65E45}"/>
              </a:ext>
            </a:extLst>
          </p:cNvPr>
          <p:cNvSpPr txBox="1">
            <a:spLocks/>
          </p:cNvSpPr>
          <p:nvPr/>
        </p:nvSpPr>
        <p:spPr>
          <a:xfrm>
            <a:off x="371473" y="1660209"/>
            <a:ext cx="5725321"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Leverage chatbot integrations for customer service management (CSM)</a:t>
            </a:r>
          </a:p>
        </p:txBody>
      </p:sp>
      <p:sp>
        <p:nvSpPr>
          <p:cNvPr id="24" name="Text Placeholder 7">
            <a:extLst>
              <a:ext uri="{FF2B5EF4-FFF2-40B4-BE49-F238E27FC236}">
                <a16:creationId xmlns:a16="http://schemas.microsoft.com/office/drawing/2014/main" id="{F2E898C7-A1DC-D745-BBB2-F0F0CB08192A}"/>
              </a:ext>
            </a:extLst>
          </p:cNvPr>
          <p:cNvSpPr txBox="1">
            <a:spLocks/>
          </p:cNvSpPr>
          <p:nvPr/>
        </p:nvSpPr>
        <p:spPr>
          <a:xfrm>
            <a:off x="354106" y="2417084"/>
            <a:ext cx="6419769" cy="4306850"/>
          </a:xfrm>
          <a:prstGeom prst="rect">
            <a:avLst/>
          </a:prstGeom>
        </p:spPr>
        <p:txBody>
          <a:bodyPr lIns="0" tIns="0" rIns="0" bIns="0" numCol="1" spcCol="360000" anchor="t">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buFont typeface="Arial" panose="020B0604020202020204" pitchFamily="34" charset="0"/>
              <a:buChar char="•"/>
            </a:pPr>
            <a:r>
              <a:rPr lang="en-US" sz="1600" dirty="0">
                <a:solidFill>
                  <a:srgbClr val="000000"/>
                </a:solidFill>
                <a:latin typeface="Roboto Condensed Light"/>
                <a:ea typeface="Roboto Condensed Light"/>
              </a:rPr>
              <a:t>Chatbots can function differently with a customer relationship management (CRM) system compared to the service desk. In addition to the easy-to-solve tickets and ticket triage, chatbots in CRM can also be used instead of a live agent at the beginning of the call to take care of verification and identification. With the chatbot handling the repetitive, low-variability tasks used in every call, representatives can focus on the more cognitive part of ticket problem solving. </a:t>
            </a:r>
            <a:endParaRPr lang="en-US" sz="1600" dirty="0">
              <a:solidFill>
                <a:srgbClr val="000000"/>
              </a:solidFill>
            </a:endParaRPr>
          </a:p>
          <a:p>
            <a:pPr marL="184150" indent="-184150">
              <a:buFont typeface="Arial" panose="020B0604020202020204" pitchFamily="34" charset="0"/>
              <a:buChar char="•"/>
            </a:pPr>
            <a:r>
              <a:rPr lang="en-US" sz="1600" dirty="0">
                <a:solidFill>
                  <a:srgbClr val="000000"/>
                </a:solidFill>
              </a:rPr>
              <a:t>Deflecting calls from the call center to the chatbot helps with both pre-sale and post-sale support. </a:t>
            </a:r>
          </a:p>
          <a:p>
            <a:pPr marL="742950" lvl="1" indent="-285750">
              <a:buFont typeface="Courier New" panose="02070309020205020404" pitchFamily="49" charset="0"/>
              <a:buChar char="o"/>
            </a:pPr>
            <a:r>
              <a:rPr lang="en-US" sz="1600" dirty="0">
                <a:solidFill>
                  <a:srgbClr val="000000"/>
                </a:solidFill>
                <a:latin typeface="Roboto Condensed Light"/>
                <a:ea typeface="Roboto Condensed Light"/>
                <a:cs typeface="Arial"/>
              </a:rPr>
              <a:t>Pre-sale: Give customers additional value on a website or mobile app before they make a sale. Chatbots can be used to recommend products based on purchase history or geographical location or to answer product inquiries.</a:t>
            </a:r>
          </a:p>
          <a:p>
            <a:pPr marL="742950" lvl="1" indent="-285750">
              <a:buFont typeface="Courier New" panose="02070309020205020404" pitchFamily="49" charset="0"/>
              <a:buChar char="o"/>
            </a:pPr>
            <a:r>
              <a:rPr lang="en-US" sz="1600" dirty="0">
                <a:solidFill>
                  <a:srgbClr val="000000"/>
                </a:solidFill>
                <a:latin typeface="Roboto Condensed Light"/>
                <a:ea typeface="Roboto Condensed Light"/>
                <a:cs typeface="Arial"/>
              </a:rPr>
              <a:t>Post-sale: Post-sale support is where chatbots drive value. It takes less effort to retain a customer than it does to obtain a new customer, and keeping customers happy with a good customer experience will drive retention rates. A chatbot solution can be scaled up or down quickly and can be used in a crisis to answer simple inquiries and deflect calls away from the call center. </a:t>
            </a:r>
          </a:p>
        </p:txBody>
      </p:sp>
      <p:pic>
        <p:nvPicPr>
          <p:cNvPr id="3074" name="Picture 2">
            <a:extLst>
              <a:ext uri="{FF2B5EF4-FFF2-40B4-BE49-F238E27FC236}">
                <a16:creationId xmlns:a16="http://schemas.microsoft.com/office/drawing/2014/main" id="{2253BB2D-674C-46E6-8616-9D8F9869D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130166" y="2318763"/>
            <a:ext cx="4334698" cy="289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37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5093928" cy="736071"/>
          </a:xfrm>
        </p:spPr>
        <p:txBody>
          <a:bodyPr/>
          <a:lstStyle/>
          <a:p>
            <a:r>
              <a:rPr lang="en-US" dirty="0">
                <a:solidFill>
                  <a:srgbClr val="2576B7"/>
                </a:solidFill>
              </a:rPr>
              <a:t>Improve service</a:t>
            </a:r>
          </a:p>
        </p:txBody>
      </p:sp>
      <p:sp>
        <p:nvSpPr>
          <p:cNvPr id="23" name="Text Placeholder 6">
            <a:extLst>
              <a:ext uri="{FF2B5EF4-FFF2-40B4-BE49-F238E27FC236}">
                <a16:creationId xmlns:a16="http://schemas.microsoft.com/office/drawing/2014/main" id="{C0993190-C877-3D41-8E0E-B87780A65E45}"/>
              </a:ext>
            </a:extLst>
          </p:cNvPr>
          <p:cNvSpPr txBox="1">
            <a:spLocks/>
          </p:cNvSpPr>
          <p:nvPr/>
        </p:nvSpPr>
        <p:spPr>
          <a:xfrm>
            <a:off x="354106" y="1346883"/>
            <a:ext cx="4166915"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Leverage chatbot integrations for your ITSM and/or CSM</a:t>
            </a:r>
          </a:p>
        </p:txBody>
      </p:sp>
      <p:sp>
        <p:nvSpPr>
          <p:cNvPr id="24" name="Text Placeholder 7">
            <a:extLst>
              <a:ext uri="{FF2B5EF4-FFF2-40B4-BE49-F238E27FC236}">
                <a16:creationId xmlns:a16="http://schemas.microsoft.com/office/drawing/2014/main" id="{F2E898C7-A1DC-D745-BBB2-F0F0CB08192A}"/>
              </a:ext>
            </a:extLst>
          </p:cNvPr>
          <p:cNvSpPr txBox="1">
            <a:spLocks/>
          </p:cNvSpPr>
          <p:nvPr/>
        </p:nvSpPr>
        <p:spPr>
          <a:xfrm>
            <a:off x="354106" y="2417084"/>
            <a:ext cx="6033905" cy="3392450"/>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solidFill>
                  <a:srgbClr val="000000"/>
                </a:solidFill>
              </a:rPr>
              <a:t>With both internal- and external-facing chatbots, standardization of service is a benefit to strive for. Chatbots can interact with both the customer and the live agent simultaneously. Bringing up suggestions to be vetted by the live agent gives two benefits: </a:t>
            </a:r>
          </a:p>
          <a:p>
            <a:pPr marL="285750" indent="-285750">
              <a:buFont typeface="Arial" panose="020B0604020202020204" pitchFamily="34" charset="0"/>
              <a:buChar char="•"/>
            </a:pPr>
            <a:endParaRPr lang="en-US" sz="1600" dirty="0">
              <a:solidFill>
                <a:srgbClr val="000000"/>
              </a:solidFill>
            </a:endParaRPr>
          </a:p>
          <a:p>
            <a:pPr marL="800100" lvl="1" indent="-342900">
              <a:buFont typeface="+mj-lt"/>
              <a:buAutoNum type="arabicPeriod"/>
            </a:pPr>
            <a:r>
              <a:rPr lang="en-US" sz="1600" dirty="0">
                <a:solidFill>
                  <a:srgbClr val="000000"/>
                </a:solidFill>
                <a:latin typeface="Roboto Condensed Light" panose="02000000000000000000" pitchFamily="2" charset="0"/>
                <a:ea typeface="Roboto Condensed Light" panose="02000000000000000000" pitchFamily="2" charset="0"/>
              </a:rPr>
              <a:t>The chatbot is trained under supervision, so responses can continue to be automated with higher confidence. </a:t>
            </a:r>
          </a:p>
          <a:p>
            <a:pPr marL="800100" lvl="1" indent="-342900">
              <a:buFont typeface="+mj-lt"/>
              <a:buAutoNum type="arabicPeriod"/>
            </a:pPr>
            <a:endParaRPr lang="en-US" sz="1600" dirty="0">
              <a:solidFill>
                <a:srgbClr val="000000"/>
              </a:solidFill>
              <a:latin typeface="Roboto Condensed Light" panose="02000000000000000000" pitchFamily="2" charset="0"/>
              <a:ea typeface="Roboto Condensed Light" panose="02000000000000000000" pitchFamily="2" charset="0"/>
            </a:endParaRPr>
          </a:p>
          <a:p>
            <a:pPr marL="800100" lvl="1" indent="-342900">
              <a:buFont typeface="+mj-lt"/>
              <a:buAutoNum type="arabicPeriod"/>
            </a:pPr>
            <a:r>
              <a:rPr lang="en-US" sz="1600" dirty="0">
                <a:solidFill>
                  <a:srgbClr val="000000"/>
                </a:solidFill>
                <a:latin typeface="Roboto Condensed Light" panose="02000000000000000000" pitchFamily="2" charset="0"/>
                <a:ea typeface="Roboto Condensed Light" panose="02000000000000000000" pitchFamily="2" charset="0"/>
              </a:rPr>
              <a:t>The chatbot trains the live agent. Recalling knowledgebase articles or tailored responses can help the agent in new situations. </a:t>
            </a:r>
          </a:p>
        </p:txBody>
      </p:sp>
      <p:pic>
        <p:nvPicPr>
          <p:cNvPr id="4098" name="Picture 2">
            <a:extLst>
              <a:ext uri="{FF2B5EF4-FFF2-40B4-BE49-F238E27FC236}">
                <a16:creationId xmlns:a16="http://schemas.microsoft.com/office/drawing/2014/main" id="{9D4567CA-B631-4970-A7EC-1C15FE8173E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6778102" y="2005437"/>
            <a:ext cx="4630521" cy="308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10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249981" y="404596"/>
            <a:ext cx="7076865" cy="1130188"/>
          </a:xfrm>
        </p:spPr>
        <p:txBody>
          <a:bodyPr/>
          <a:lstStyle/>
          <a:p>
            <a:r>
              <a:rPr lang="en-US" sz="3600" dirty="0">
                <a:solidFill>
                  <a:srgbClr val="2576B7"/>
                </a:solidFill>
              </a:rPr>
              <a:t>Avoid these pitfalls to implement a thriving chatbot</a:t>
            </a:r>
          </a:p>
        </p:txBody>
      </p:sp>
      <p:sp>
        <p:nvSpPr>
          <p:cNvPr id="24" name="Text Placeholder 7">
            <a:extLst>
              <a:ext uri="{FF2B5EF4-FFF2-40B4-BE49-F238E27FC236}">
                <a16:creationId xmlns:a16="http://schemas.microsoft.com/office/drawing/2014/main" id="{F2E898C7-A1DC-D745-BBB2-F0F0CB08192A}"/>
              </a:ext>
            </a:extLst>
          </p:cNvPr>
          <p:cNvSpPr txBox="1">
            <a:spLocks/>
          </p:cNvSpPr>
          <p:nvPr/>
        </p:nvSpPr>
        <p:spPr>
          <a:xfrm>
            <a:off x="202557" y="1534784"/>
            <a:ext cx="7202095" cy="5045059"/>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buFont typeface="Arial" panose="020B0604020202020204" pitchFamily="34" charset="0"/>
              <a:buChar char="•"/>
            </a:pPr>
            <a:r>
              <a:rPr lang="en-US" sz="1600" b="1" dirty="0">
                <a:solidFill>
                  <a:srgbClr val="000000"/>
                </a:solidFill>
              </a:rPr>
              <a:t>Chatbots seem like an easy answer, but they’re not always a silver bullet.</a:t>
            </a:r>
          </a:p>
          <a:p>
            <a:pPr marL="742950" lvl="1" indent="-285750">
              <a:buFont typeface="Courier New" panose="02070309020205020404" pitchFamily="49" charset="0"/>
              <a:buChar char="o"/>
            </a:pPr>
            <a:r>
              <a:rPr lang="en-US" sz="1600" dirty="0">
                <a:solidFill>
                  <a:srgbClr val="000000"/>
                </a:solidFill>
                <a:latin typeface="Roboto Condensed Light" panose="02000000000000000000" pitchFamily="2" charset="0"/>
                <a:ea typeface="Roboto Condensed Light" panose="02000000000000000000" pitchFamily="2" charset="0"/>
              </a:rPr>
              <a:t>If you implement your chatbot using half-filled conversation trees or without addressing the proper tickets, user adoption will plummet. </a:t>
            </a:r>
          </a:p>
          <a:p>
            <a:pPr marL="742950" lvl="1" indent="-285750">
              <a:buFont typeface="Courier New" panose="02070309020205020404" pitchFamily="49" charset="0"/>
              <a:buChar char="o"/>
            </a:pPr>
            <a:r>
              <a:rPr lang="en-US" sz="1600" dirty="0">
                <a:solidFill>
                  <a:srgbClr val="000000"/>
                </a:solidFill>
                <a:latin typeface="Roboto Condensed Light" panose="02000000000000000000" pitchFamily="2" charset="0"/>
                <a:ea typeface="Roboto Condensed Light" panose="02000000000000000000" pitchFamily="2" charset="0"/>
              </a:rPr>
              <a:t>Organizations can adopt a chatbot and have no idea if it’s successful if they’re missing two pieces of data: metrics and feedback.</a:t>
            </a:r>
          </a:p>
          <a:p>
            <a:pPr marL="184150" indent="-184150">
              <a:buFont typeface="Arial" panose="020B0604020202020204" pitchFamily="34" charset="0"/>
              <a:buChar char="•"/>
            </a:pPr>
            <a:r>
              <a:rPr lang="en-US" sz="1600" b="1" dirty="0">
                <a:solidFill>
                  <a:srgbClr val="000000"/>
                </a:solidFill>
                <a:ea typeface="Roboto Condensed Light" panose="02000000000000000000" pitchFamily="2" charset="0"/>
              </a:rPr>
              <a:t>Be ready for the task ahead.</a:t>
            </a:r>
          </a:p>
          <a:p>
            <a:pPr marL="742950" lvl="1" indent="-285750">
              <a:buFont typeface="Courier New" panose="02070309020205020404" pitchFamily="49" charset="0"/>
              <a:buChar char="o"/>
            </a:pPr>
            <a:r>
              <a:rPr lang="en-US" sz="1600" dirty="0">
                <a:solidFill>
                  <a:srgbClr val="000000"/>
                </a:solidFill>
                <a:latin typeface="Roboto Condensed Light" panose="02000000000000000000" pitchFamily="2" charset="0"/>
                <a:ea typeface="Roboto Condensed Light" panose="02000000000000000000" pitchFamily="2" charset="0"/>
              </a:rPr>
              <a:t>Ask yourself what the proper steps are to implement the chatbot, from requisition to build to implementation. Do you have the in-house talent required to carry out the project, depending on the chatbot vendor? If not, you may need to contract out part or all of the project. Additionally, do you have the team to support the project continually once it’s implemented?</a:t>
            </a:r>
          </a:p>
          <a:p>
            <a:pPr marL="184150" indent="-184150">
              <a:buFont typeface="Arial" panose="020B0604020202020204" pitchFamily="34" charset="0"/>
              <a:buChar char="•"/>
            </a:pPr>
            <a:r>
              <a:rPr lang="en-US" sz="1600" b="1" dirty="0">
                <a:solidFill>
                  <a:srgbClr val="000000"/>
                </a:solidFill>
                <a:ea typeface="Roboto Condensed Light" panose="02000000000000000000" pitchFamily="2" charset="0"/>
              </a:rPr>
              <a:t>Identify places where you can likely improve first:</a:t>
            </a:r>
          </a:p>
          <a:p>
            <a:pPr marL="742950" lvl="1" indent="-285750">
              <a:buFont typeface="Courier New" panose="02070309020205020404" pitchFamily="49" charset="0"/>
              <a:buChar char="o"/>
            </a:pPr>
            <a:r>
              <a:rPr lang="en-US" sz="1600" dirty="0">
                <a:solidFill>
                  <a:srgbClr val="000000"/>
                </a:solidFill>
                <a:latin typeface="Roboto Condensed Light" panose="02000000000000000000" pitchFamily="2" charset="0"/>
                <a:ea typeface="Roboto Condensed Light" panose="02000000000000000000" pitchFamily="2" charset="0"/>
              </a:rPr>
              <a:t>Chatbots can be implemented as a quick fix to a broken service desk or CRM. However, if the people or process components are lacking or immature, implementing a chatbot is a poor decision and will not help fix the root problem. </a:t>
            </a:r>
          </a:p>
          <a:p>
            <a:pPr marL="742950" lvl="1" indent="-285750">
              <a:buFont typeface="Courier New" panose="02070309020205020404" pitchFamily="49" charset="0"/>
              <a:buChar char="o"/>
            </a:pPr>
            <a:r>
              <a:rPr lang="en-US" sz="1600" dirty="0">
                <a:solidFill>
                  <a:srgbClr val="000000"/>
                </a:solidFill>
                <a:latin typeface="Roboto Condensed Light" panose="02000000000000000000" pitchFamily="2" charset="0"/>
                <a:ea typeface="Roboto Condensed Light" panose="02000000000000000000" pitchFamily="2" charset="0"/>
              </a:rPr>
              <a:t>Standardize your processes for managing the client experience, including documenting solutions, creating workflows, and creating consistency in your approach.</a:t>
            </a:r>
          </a:p>
          <a:p>
            <a:pPr marL="742950" lvl="1" indent="-285750">
              <a:buFont typeface="Courier New" panose="02070309020205020404" pitchFamily="49" charset="0"/>
              <a:buChar char="o"/>
            </a:pPr>
            <a:r>
              <a:rPr lang="en-US" sz="1600" dirty="0">
                <a:solidFill>
                  <a:srgbClr val="000000"/>
                </a:solidFill>
                <a:latin typeface="Roboto Condensed Light" panose="02000000000000000000" pitchFamily="2" charset="0"/>
                <a:ea typeface="Roboto Condensed Light" panose="02000000000000000000" pitchFamily="2" charset="0"/>
              </a:rPr>
              <a:t>Going from a standardized service desk or customer experience (Cx) with uniform service to a chatbot is not a high effort task. Look at variability in solutions.</a:t>
            </a:r>
          </a:p>
        </p:txBody>
      </p:sp>
      <p:pic>
        <p:nvPicPr>
          <p:cNvPr id="11266" name="Picture 2">
            <a:extLst>
              <a:ext uri="{FF2B5EF4-FFF2-40B4-BE49-F238E27FC236}">
                <a16:creationId xmlns:a16="http://schemas.microsoft.com/office/drawing/2014/main" id="{FD48B9FB-BE97-4FF7-9A6E-414B2A2C8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4882" y="618344"/>
            <a:ext cx="3126854" cy="562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65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A82DDAF-7E63-314D-A77A-10058488C653}"/>
              </a:ext>
            </a:extLst>
          </p:cNvPr>
          <p:cNvSpPr/>
          <p:nvPr/>
        </p:nvSpPr>
        <p:spPr>
          <a:xfrm>
            <a:off x="4828032" y="0"/>
            <a:ext cx="7365556" cy="6858000"/>
          </a:xfrm>
          <a:prstGeom prst="rect">
            <a:avLst/>
          </a:prstGeom>
          <a:gradFill>
            <a:gsLst>
              <a:gs pos="15000">
                <a:schemeClr val="bg1"/>
              </a:gs>
              <a:gs pos="85000">
                <a:schemeClr val="bg1">
                  <a:lumMod val="85000"/>
                  <a:alpha val="6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1BFBA3F0-BE69-9047-B8FE-41DB55DBC887}"/>
              </a:ext>
            </a:extLst>
          </p:cNvPr>
          <p:cNvSpPr>
            <a:spLocks noGrp="1"/>
          </p:cNvSpPr>
          <p:nvPr>
            <p:ph type="body" sz="quarter" idx="11"/>
          </p:nvPr>
        </p:nvSpPr>
        <p:spPr>
          <a:xfrm>
            <a:off x="354106" y="2180791"/>
            <a:ext cx="3673655" cy="1728426"/>
          </a:xfrm>
        </p:spPr>
        <p:txBody>
          <a:bodyPr/>
          <a:lstStyle/>
          <a:p>
            <a:pPr>
              <a:lnSpc>
                <a:spcPct val="110000"/>
              </a:lnSpc>
            </a:pPr>
            <a:r>
              <a:rPr lang="en-US" dirty="0">
                <a:latin typeface="Montserrat Light" pitchFamily="2" charset="77"/>
              </a:rPr>
              <a:t>Answer these questions before starting your proof of concept</a:t>
            </a:r>
          </a:p>
        </p:txBody>
      </p:sp>
      <p:sp>
        <p:nvSpPr>
          <p:cNvPr id="6" name="Title 5">
            <a:extLst>
              <a:ext uri="{FF2B5EF4-FFF2-40B4-BE49-F238E27FC236}">
                <a16:creationId xmlns:a16="http://schemas.microsoft.com/office/drawing/2014/main" id="{A8BFC59A-C0D9-2848-AB8D-5B5C8E97041D}"/>
              </a:ext>
            </a:extLst>
          </p:cNvPr>
          <p:cNvSpPr>
            <a:spLocks noGrp="1"/>
          </p:cNvSpPr>
          <p:nvPr>
            <p:ph type="title"/>
          </p:nvPr>
        </p:nvSpPr>
        <p:spPr>
          <a:xfrm>
            <a:off x="354106" y="639748"/>
            <a:ext cx="3522950" cy="1835227"/>
          </a:xfrm>
        </p:spPr>
        <p:txBody>
          <a:bodyPr/>
          <a:lstStyle/>
          <a:p>
            <a:r>
              <a:rPr lang="en-CA" dirty="0"/>
              <a:t>Critical decisions for chatbot implementation</a:t>
            </a:r>
            <a:endParaRPr lang="en-US" dirty="0"/>
          </a:p>
        </p:txBody>
      </p:sp>
      <p:graphicFrame>
        <p:nvGraphicFramePr>
          <p:cNvPr id="14" name="Table 13">
            <a:extLst>
              <a:ext uri="{FF2B5EF4-FFF2-40B4-BE49-F238E27FC236}">
                <a16:creationId xmlns:a16="http://schemas.microsoft.com/office/drawing/2014/main" id="{92B7E2C3-051D-A846-8511-19C73F3EFFB5}"/>
              </a:ext>
            </a:extLst>
          </p:cNvPr>
          <p:cNvGraphicFramePr>
            <a:graphicFrameLocks noGrp="1"/>
          </p:cNvGraphicFramePr>
          <p:nvPr>
            <p:extLst>
              <p:ext uri="{D42A27DB-BD31-4B8C-83A1-F6EECF244321}">
                <p14:modId xmlns:p14="http://schemas.microsoft.com/office/powerpoint/2010/main" val="2703440552"/>
              </p:ext>
            </p:extLst>
          </p:nvPr>
        </p:nvGraphicFramePr>
        <p:xfrm>
          <a:off x="4978737" y="725123"/>
          <a:ext cx="6860745" cy="5516651"/>
        </p:xfrm>
        <a:graphic>
          <a:graphicData uri="http://schemas.openxmlformats.org/drawingml/2006/table">
            <a:tbl>
              <a:tblPr firstRow="1" bandRow="1">
                <a:tableStyleId>{5C22544A-7EE6-4342-B048-85BDC9FD1C3A}</a:tableStyleId>
              </a:tblPr>
              <a:tblGrid>
                <a:gridCol w="955791">
                  <a:extLst>
                    <a:ext uri="{9D8B030D-6E8A-4147-A177-3AD203B41FA5}">
                      <a16:colId xmlns:a16="http://schemas.microsoft.com/office/drawing/2014/main" val="969920913"/>
                    </a:ext>
                  </a:extLst>
                </a:gridCol>
                <a:gridCol w="5904954">
                  <a:extLst>
                    <a:ext uri="{9D8B030D-6E8A-4147-A177-3AD203B41FA5}">
                      <a16:colId xmlns:a16="http://schemas.microsoft.com/office/drawing/2014/main" val="319046751"/>
                    </a:ext>
                  </a:extLst>
                </a:gridCol>
              </a:tblGrid>
              <a:tr h="2045930">
                <a:tc>
                  <a:txBody>
                    <a:bodyPr/>
                    <a:lstStyle/>
                    <a:p>
                      <a:pPr algn="ctr"/>
                      <a:r>
                        <a:rPr lang="en-US" sz="4000" b="0" i="0" dirty="0">
                          <a:solidFill>
                            <a:srgbClr val="2576B7"/>
                          </a:solidFill>
                          <a:latin typeface="Montserrat Light" pitchFamily="2" charset="77"/>
                        </a:rPr>
                        <a:t>1</a:t>
                      </a:r>
                    </a:p>
                  </a:txBody>
                  <a:tcPr anchor="ctr">
                    <a:lnL w="317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1" i="0" dirty="0">
                          <a:solidFill>
                            <a:srgbClr val="000000"/>
                          </a:solidFill>
                          <a:latin typeface="Roboto Condensed Light" panose="02000000000000000000" pitchFamily="2" charset="0"/>
                          <a:ea typeface="Roboto Condensed Light" panose="02000000000000000000" pitchFamily="2" charset="0"/>
                        </a:rPr>
                        <a:t>Who is your audience?</a:t>
                      </a:r>
                      <a:r>
                        <a:rPr lang="en-US" sz="1600" b="0" i="0" dirty="0">
                          <a:solidFill>
                            <a:srgbClr val="000000"/>
                          </a:solidFill>
                          <a:latin typeface="Roboto Condensed Light" panose="02000000000000000000" pitchFamily="2" charset="0"/>
                          <a:ea typeface="Roboto Condensed Light" panose="02000000000000000000" pitchFamily="2" charset="0"/>
                        </a:rPr>
                        <a:t> </a:t>
                      </a:r>
                    </a:p>
                    <a:p>
                      <a:r>
                        <a:rPr lang="en-US" sz="1600" b="0" i="0" dirty="0">
                          <a:solidFill>
                            <a:srgbClr val="000000"/>
                          </a:solidFill>
                          <a:latin typeface="Roboto Condensed Light" panose="02000000000000000000" pitchFamily="2" charset="0"/>
                          <a:ea typeface="Roboto Condensed Light" panose="02000000000000000000" pitchFamily="2" charset="0"/>
                        </a:rPr>
                        <a:t>From an ITSM or CRM perspective, this may seem obvious, but from a chatbot natural language process perspective, this is a heavy consideration. Does your intended chatbot vendor support your audience as a whole? Is the chatbot able to understand their language, dialect, accent, and slang, which will all play into the customer experience? </a:t>
                      </a:r>
                    </a:p>
                  </a:txBody>
                  <a:tcPr anchor="ctr">
                    <a:lnL w="12700" cmpd="sng">
                      <a:noFill/>
                    </a:lnL>
                    <a:lnR w="12700" cmpd="sng">
                      <a:noFill/>
                    </a:lnR>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02905411"/>
                  </a:ext>
                </a:extLst>
              </a:tr>
              <a:tr h="2317782">
                <a:tc>
                  <a:txBody>
                    <a:bodyPr/>
                    <a:lstStyle/>
                    <a:p>
                      <a:pPr algn="ctr"/>
                      <a:r>
                        <a:rPr lang="en-US" sz="4000" b="0" i="0" dirty="0">
                          <a:solidFill>
                            <a:srgbClr val="2576B7"/>
                          </a:solidFill>
                          <a:latin typeface="Montserrat Light" pitchFamily="2" charset="77"/>
                        </a:rPr>
                        <a:t>2</a:t>
                      </a:r>
                    </a:p>
                  </a:txBody>
                  <a:tcPr anchor="ctr">
                    <a:lnL w="3175"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b="1" i="0" dirty="0">
                          <a:solidFill>
                            <a:srgbClr val="000000"/>
                          </a:solidFill>
                          <a:latin typeface="Roboto Condensed Light" panose="02000000000000000000" pitchFamily="2" charset="0"/>
                          <a:ea typeface="Roboto Condensed Light" panose="02000000000000000000" pitchFamily="2" charset="0"/>
                        </a:rPr>
                        <a:t>What is the scope of your chatbot?</a:t>
                      </a:r>
                      <a:endParaRPr lang="en-US" sz="1600" b="0" i="0" dirty="0">
                        <a:solidFill>
                          <a:srgbClr val="000000"/>
                        </a:solidFill>
                        <a:latin typeface="Roboto Condensed Light" panose="02000000000000000000" pitchFamily="2" charset="0"/>
                        <a:ea typeface="Roboto Condensed Light" panose="02000000000000000000" pitchFamily="2" charset="0"/>
                      </a:endParaRPr>
                    </a:p>
                    <a:p>
                      <a:pPr marL="285750" indent="-285750">
                        <a:buFont typeface="Arial" panose="020B0604020202020204" pitchFamily="34" charset="0"/>
                        <a:buChar char="•"/>
                      </a:pPr>
                      <a:r>
                        <a:rPr lang="en-US" sz="1600" b="0" i="0" dirty="0">
                          <a:solidFill>
                            <a:srgbClr val="000000"/>
                          </a:solidFill>
                          <a:latin typeface="Roboto Condensed Light" panose="02000000000000000000" pitchFamily="2" charset="0"/>
                          <a:ea typeface="Roboto Condensed Light" panose="02000000000000000000" pitchFamily="2" charset="0"/>
                        </a:rPr>
                        <a:t>There are many types of chatbots out there for both ITSM and CRM programs.</a:t>
                      </a:r>
                    </a:p>
                    <a:p>
                      <a:pPr marL="285750" indent="-285750">
                        <a:buFont typeface="Arial" panose="020B0604020202020204" pitchFamily="34" charset="0"/>
                        <a:buChar char="•"/>
                      </a:pPr>
                      <a:r>
                        <a:rPr lang="en-US" sz="1600" b="0" i="0" dirty="0">
                          <a:solidFill>
                            <a:srgbClr val="000000"/>
                          </a:solidFill>
                          <a:latin typeface="Roboto Condensed Light" panose="02000000000000000000" pitchFamily="2" charset="0"/>
                          <a:ea typeface="Roboto Condensed Light" panose="02000000000000000000" pitchFamily="2" charset="0"/>
                        </a:rPr>
                        <a:t>Virtual assistants and more intelligent chatbots can be used to help customers predict problems before they happen or analyze datasets to find answers that may not be obvious. </a:t>
                      </a:r>
                    </a:p>
                    <a:p>
                      <a:pPr marL="285750" indent="-285750">
                        <a:buFont typeface="Arial" panose="020B0604020202020204" pitchFamily="34" charset="0"/>
                        <a:buChar char="•"/>
                      </a:pPr>
                      <a:r>
                        <a:rPr lang="en-US" sz="1600" b="0" i="0" dirty="0">
                          <a:solidFill>
                            <a:srgbClr val="000000"/>
                          </a:solidFill>
                          <a:latin typeface="Roboto Condensed Light" panose="02000000000000000000" pitchFamily="2" charset="0"/>
                          <a:ea typeface="Roboto Condensed Light" panose="02000000000000000000" pitchFamily="2" charset="0"/>
                        </a:rPr>
                        <a:t>Chatbots at a base can come in two flavors – retrieval or generative.</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8314962"/>
                  </a:ext>
                </a:extLst>
              </a:tr>
              <a:tr h="1152939">
                <a:tc>
                  <a:txBody>
                    <a:bodyPr/>
                    <a:lstStyle/>
                    <a:p>
                      <a:pPr algn="ctr"/>
                      <a:r>
                        <a:rPr lang="en-US" sz="4000" b="0" i="0" dirty="0">
                          <a:solidFill>
                            <a:srgbClr val="2576B7"/>
                          </a:solidFill>
                          <a:latin typeface="Montserrat Light" pitchFamily="2" charset="77"/>
                        </a:rPr>
                        <a:t>3</a:t>
                      </a:r>
                    </a:p>
                  </a:txBody>
                  <a:tcPr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i="0" dirty="0">
                          <a:solidFill>
                            <a:srgbClr val="000000"/>
                          </a:solidFill>
                          <a:latin typeface="Roboto Condensed Light" panose="02000000000000000000" pitchFamily="2" charset="0"/>
                          <a:ea typeface="Roboto Condensed Light" panose="02000000000000000000" pitchFamily="2" charset="0"/>
                        </a:rPr>
                        <a:t>What expertise is needed to carry out the project from beginning to end?</a:t>
                      </a:r>
                      <a:endParaRPr lang="en-US" sz="1200" b="0" i="0" dirty="0">
                        <a:solidFill>
                          <a:srgbClr val="000000"/>
                        </a:solidFill>
                        <a:latin typeface="Roboto Condensed Light" panose="02000000000000000000" pitchFamily="2" charset="0"/>
                        <a:ea typeface="Roboto Condensed Light" panose="02000000000000000000" pitchFamily="2" charset="0"/>
                      </a:endParaRPr>
                    </a:p>
                    <a:p>
                      <a:r>
                        <a:rPr lang="en-US" sz="1600" b="0" i="0" dirty="0">
                          <a:solidFill>
                            <a:srgbClr val="000000"/>
                          </a:solidFill>
                          <a:latin typeface="Roboto Condensed Light" panose="02000000000000000000" pitchFamily="2" charset="0"/>
                          <a:ea typeface="Roboto Condensed Light" panose="02000000000000000000" pitchFamily="2" charset="0"/>
                        </a:rPr>
                        <a:t>What expertise is needed to support the chatbot once it launches?</a:t>
                      </a:r>
                    </a:p>
                    <a:p>
                      <a:r>
                        <a:rPr lang="en-US" sz="1600" b="0" i="0" dirty="0">
                          <a:solidFill>
                            <a:srgbClr val="000000"/>
                          </a:solidFill>
                          <a:latin typeface="Roboto Condensed Light" panose="02000000000000000000" pitchFamily="2" charset="0"/>
                          <a:ea typeface="Roboto Condensed Light" panose="02000000000000000000" pitchFamily="2" charset="0"/>
                        </a:rPr>
                        <a:t>Do you have the expertise in house?</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2133729328"/>
                  </a:ext>
                </a:extLst>
              </a:tr>
            </a:tbl>
          </a:graphicData>
        </a:graphic>
      </p:graphicFrame>
      <p:grpSp>
        <p:nvGrpSpPr>
          <p:cNvPr id="8" name="Group 7">
            <a:extLst>
              <a:ext uri="{FF2B5EF4-FFF2-40B4-BE49-F238E27FC236}">
                <a16:creationId xmlns:a16="http://schemas.microsoft.com/office/drawing/2014/main" id="{0D5D1E5E-4CA7-4625-92DE-604A9D5DA969}"/>
              </a:ext>
            </a:extLst>
          </p:cNvPr>
          <p:cNvGrpSpPr/>
          <p:nvPr/>
        </p:nvGrpSpPr>
        <p:grpSpPr>
          <a:xfrm>
            <a:off x="318801" y="3508310"/>
            <a:ext cx="4026318" cy="3009160"/>
            <a:chOff x="6353842" y="3127248"/>
            <a:chExt cx="3887438" cy="1664208"/>
          </a:xfrm>
        </p:grpSpPr>
        <p:sp>
          <p:nvSpPr>
            <p:cNvPr id="9" name="Rectangle 8">
              <a:extLst>
                <a:ext uri="{FF2B5EF4-FFF2-40B4-BE49-F238E27FC236}">
                  <a16:creationId xmlns:a16="http://schemas.microsoft.com/office/drawing/2014/main" id="{0B4D0D6B-A834-4AB2-8E56-9920EA010781}"/>
                </a:ext>
              </a:extLst>
            </p:cNvPr>
            <p:cNvSpPr/>
            <p:nvPr/>
          </p:nvSpPr>
          <p:spPr>
            <a:xfrm>
              <a:off x="6353842"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b="1" dirty="0">
                  <a:solidFill>
                    <a:schemeClr val="bg1"/>
                  </a:solidFill>
                  <a:latin typeface="Montserrat SemiBold" pitchFamily="2" charset="77"/>
                </a:rPr>
                <a:t>Info-Tech Insight</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You don’t have to reinvent the wheel. Chatbots are not new, and vendors have been building and refining them for decades. Their natural language processing (NLP) and AI algorithms are generally more advanced than something that you build in-house and will create a higher return on investment. </a:t>
              </a:r>
            </a:p>
          </p:txBody>
        </p:sp>
        <p:sp>
          <p:nvSpPr>
            <p:cNvPr id="10" name="Rectangle 9">
              <a:extLst>
                <a:ext uri="{FF2B5EF4-FFF2-40B4-BE49-F238E27FC236}">
                  <a16:creationId xmlns:a16="http://schemas.microsoft.com/office/drawing/2014/main" id="{541D8A89-EAAC-452B-A06C-5C485CB12B4C}"/>
                </a:ext>
              </a:extLst>
            </p:cNvPr>
            <p:cNvSpPr/>
            <p:nvPr/>
          </p:nvSpPr>
          <p:spPr>
            <a:xfrm>
              <a:off x="6353842" y="3127248"/>
              <a:ext cx="3887438" cy="1664208"/>
            </a:xfrm>
            <a:prstGeom prst="rect">
              <a:avLst/>
            </a:prstGeom>
            <a:noFill/>
            <a:ln w="3175" cmpd="thinThick">
              <a:gradFill>
                <a:gsLst>
                  <a:gs pos="0">
                    <a:srgbClr val="2576B7">
                      <a:alpha val="40000"/>
                    </a:srgbClr>
                  </a:gs>
                  <a:gs pos="47000">
                    <a:srgbClr val="2576B7">
                      <a:alpha val="0"/>
                    </a:srgbClr>
                  </a:gs>
                  <a:gs pos="100000">
                    <a:srgbClr val="2576B7">
                      <a:alpha val="40000"/>
                    </a:srgb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1088988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A82DDAF-7E63-314D-A77A-10058488C653}"/>
              </a:ext>
            </a:extLst>
          </p:cNvPr>
          <p:cNvSpPr/>
          <p:nvPr/>
        </p:nvSpPr>
        <p:spPr>
          <a:xfrm>
            <a:off x="4828032" y="0"/>
            <a:ext cx="7365556" cy="6858000"/>
          </a:xfrm>
          <a:prstGeom prst="rect">
            <a:avLst/>
          </a:prstGeom>
          <a:gradFill>
            <a:gsLst>
              <a:gs pos="15000">
                <a:schemeClr val="bg1"/>
              </a:gs>
              <a:gs pos="85000">
                <a:schemeClr val="bg1">
                  <a:lumMod val="85000"/>
                  <a:alpha val="6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1BFBA3F0-BE69-9047-B8FE-41DB55DBC887}"/>
              </a:ext>
            </a:extLst>
          </p:cNvPr>
          <p:cNvSpPr>
            <a:spLocks noGrp="1"/>
          </p:cNvSpPr>
          <p:nvPr>
            <p:ph type="body" sz="quarter" idx="11"/>
          </p:nvPr>
        </p:nvSpPr>
        <p:spPr>
          <a:xfrm>
            <a:off x="354106" y="2179537"/>
            <a:ext cx="3673655" cy="1728426"/>
          </a:xfrm>
        </p:spPr>
        <p:txBody>
          <a:bodyPr/>
          <a:lstStyle/>
          <a:p>
            <a:pPr>
              <a:lnSpc>
                <a:spcPct val="110000"/>
              </a:lnSpc>
            </a:pPr>
            <a:r>
              <a:rPr lang="en-US" dirty="0">
                <a:latin typeface="Montserrat Light" pitchFamily="2" charset="77"/>
              </a:rPr>
              <a:t>Answer these questions before starting your proof of concept</a:t>
            </a:r>
          </a:p>
        </p:txBody>
      </p:sp>
      <p:sp>
        <p:nvSpPr>
          <p:cNvPr id="6" name="Title 5">
            <a:extLst>
              <a:ext uri="{FF2B5EF4-FFF2-40B4-BE49-F238E27FC236}">
                <a16:creationId xmlns:a16="http://schemas.microsoft.com/office/drawing/2014/main" id="{A8BFC59A-C0D9-2848-AB8D-5B5C8E97041D}"/>
              </a:ext>
            </a:extLst>
          </p:cNvPr>
          <p:cNvSpPr>
            <a:spLocks noGrp="1"/>
          </p:cNvSpPr>
          <p:nvPr>
            <p:ph type="title"/>
          </p:nvPr>
        </p:nvSpPr>
        <p:spPr>
          <a:xfrm>
            <a:off x="354106" y="639748"/>
            <a:ext cx="3522950" cy="1835227"/>
          </a:xfrm>
        </p:spPr>
        <p:txBody>
          <a:bodyPr/>
          <a:lstStyle/>
          <a:p>
            <a:r>
              <a:rPr lang="en-CA" dirty="0"/>
              <a:t>Critical decisions for chatbot implementation</a:t>
            </a:r>
            <a:endParaRPr lang="en-US" dirty="0"/>
          </a:p>
        </p:txBody>
      </p:sp>
      <p:graphicFrame>
        <p:nvGraphicFramePr>
          <p:cNvPr id="14" name="Table 13">
            <a:extLst>
              <a:ext uri="{FF2B5EF4-FFF2-40B4-BE49-F238E27FC236}">
                <a16:creationId xmlns:a16="http://schemas.microsoft.com/office/drawing/2014/main" id="{92B7E2C3-051D-A846-8511-19C73F3EFFB5}"/>
              </a:ext>
            </a:extLst>
          </p:cNvPr>
          <p:cNvGraphicFramePr>
            <a:graphicFrameLocks noGrp="1"/>
          </p:cNvGraphicFramePr>
          <p:nvPr>
            <p:extLst>
              <p:ext uri="{D42A27DB-BD31-4B8C-83A1-F6EECF244321}">
                <p14:modId xmlns:p14="http://schemas.microsoft.com/office/powerpoint/2010/main" val="2704183993"/>
              </p:ext>
            </p:extLst>
          </p:nvPr>
        </p:nvGraphicFramePr>
        <p:xfrm>
          <a:off x="4978737" y="947518"/>
          <a:ext cx="6860745" cy="5161745"/>
        </p:xfrm>
        <a:graphic>
          <a:graphicData uri="http://schemas.openxmlformats.org/drawingml/2006/table">
            <a:tbl>
              <a:tblPr firstRow="1" bandRow="1">
                <a:tableStyleId>{5C22544A-7EE6-4342-B048-85BDC9FD1C3A}</a:tableStyleId>
              </a:tblPr>
              <a:tblGrid>
                <a:gridCol w="955791">
                  <a:extLst>
                    <a:ext uri="{9D8B030D-6E8A-4147-A177-3AD203B41FA5}">
                      <a16:colId xmlns:a16="http://schemas.microsoft.com/office/drawing/2014/main" val="969920913"/>
                    </a:ext>
                  </a:extLst>
                </a:gridCol>
                <a:gridCol w="5904954">
                  <a:extLst>
                    <a:ext uri="{9D8B030D-6E8A-4147-A177-3AD203B41FA5}">
                      <a16:colId xmlns:a16="http://schemas.microsoft.com/office/drawing/2014/main" val="319046751"/>
                    </a:ext>
                  </a:extLst>
                </a:gridCol>
              </a:tblGrid>
              <a:tr h="1580133">
                <a:tc>
                  <a:txBody>
                    <a:bodyPr/>
                    <a:lstStyle/>
                    <a:p>
                      <a:pPr algn="ctr"/>
                      <a:r>
                        <a:rPr lang="en-US" sz="4000" b="0" i="0" dirty="0">
                          <a:solidFill>
                            <a:srgbClr val="2576B7"/>
                          </a:solidFill>
                          <a:latin typeface="Montserrat Light" pitchFamily="2" charset="77"/>
                        </a:rPr>
                        <a:t>4</a:t>
                      </a:r>
                    </a:p>
                  </a:txBody>
                  <a:tcPr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i="0" dirty="0">
                          <a:solidFill>
                            <a:srgbClr val="000000"/>
                          </a:solidFill>
                          <a:latin typeface="Roboto Condensed Light" panose="02000000000000000000" pitchFamily="2" charset="0"/>
                          <a:ea typeface="Roboto Condensed Light" panose="02000000000000000000" pitchFamily="2" charset="0"/>
                        </a:rPr>
                        <a:t>In house or outsource?</a:t>
                      </a:r>
                    </a:p>
                    <a:p>
                      <a:r>
                        <a:rPr lang="en-US" sz="1600" b="0" i="0" dirty="0">
                          <a:solidFill>
                            <a:srgbClr val="000000"/>
                          </a:solidFill>
                          <a:latin typeface="Roboto Condensed Light" panose="02000000000000000000" pitchFamily="2" charset="0"/>
                          <a:ea typeface="Roboto Condensed Light" panose="02000000000000000000" pitchFamily="2" charset="0"/>
                        </a:rPr>
                        <a:t>Many vendors have worked over the last several years to optimize NLP even when leveraging third-party text or speech recognition software such as Google or Amazon Alexa. Do not spend unnecessary time building a bot source when that effort could be directed to increase chatbot governance.</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87070421"/>
                  </a:ext>
                </a:extLst>
              </a:tr>
              <a:tr h="1677599">
                <a:tc>
                  <a:txBody>
                    <a:bodyPr/>
                    <a:lstStyle/>
                    <a:p>
                      <a:pPr algn="ctr"/>
                      <a:r>
                        <a:rPr lang="en-US" sz="4000" b="0" i="0" dirty="0">
                          <a:solidFill>
                            <a:srgbClr val="2576B7"/>
                          </a:solidFill>
                          <a:latin typeface="Montserrat Light" pitchFamily="2" charset="77"/>
                        </a:rPr>
                        <a:t>5</a:t>
                      </a:r>
                    </a:p>
                  </a:txBody>
                  <a:tcPr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i="0" dirty="0">
                          <a:solidFill>
                            <a:srgbClr val="000000"/>
                          </a:solidFill>
                          <a:latin typeface="Roboto Condensed Light" panose="02000000000000000000" pitchFamily="2" charset="0"/>
                          <a:ea typeface="Roboto Condensed Light" panose="02000000000000000000" pitchFamily="2" charset="0"/>
                        </a:rPr>
                        <a:t>Code, low code, or no code?</a:t>
                      </a:r>
                      <a:endParaRPr lang="en-US" sz="1600" b="0" i="0" dirty="0">
                        <a:solidFill>
                          <a:srgbClr val="000000"/>
                        </a:solidFill>
                        <a:latin typeface="Roboto Condensed Light" panose="02000000000000000000" pitchFamily="2" charset="0"/>
                        <a:ea typeface="Roboto Condensed Light" panose="02000000000000000000" pitchFamily="2" charset="0"/>
                      </a:endParaRPr>
                    </a:p>
                    <a:p>
                      <a:r>
                        <a:rPr lang="en-US" sz="1600" b="0" i="0" dirty="0">
                          <a:solidFill>
                            <a:srgbClr val="000000"/>
                          </a:solidFill>
                          <a:latin typeface="Roboto Condensed Light" panose="02000000000000000000" pitchFamily="2" charset="0"/>
                          <a:ea typeface="Roboto Condensed Light" panose="02000000000000000000" pitchFamily="2" charset="0"/>
                        </a:rPr>
                        <a:t>Many chatbot vendors are pushing toward easier implementation by marketing low- or no-code chatbot solutions. Keep in mind that chatbots may have to interface with your ITSM or CRM. While steps like conversation trees may be GUI-based, the API may not. </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05889224"/>
                  </a:ext>
                </a:extLst>
              </a:tr>
              <a:tr h="1904013">
                <a:tc>
                  <a:txBody>
                    <a:bodyPr/>
                    <a:lstStyle/>
                    <a:p>
                      <a:pPr algn="ctr"/>
                      <a:r>
                        <a:rPr lang="en-US" sz="4000" b="0" i="0" dirty="0">
                          <a:solidFill>
                            <a:srgbClr val="2576B7"/>
                          </a:solidFill>
                          <a:latin typeface="Montserrat Light" pitchFamily="2" charset="77"/>
                        </a:rPr>
                        <a:t>6</a:t>
                      </a:r>
                    </a:p>
                  </a:txBody>
                  <a:tcPr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i="0" dirty="0">
                          <a:solidFill>
                            <a:srgbClr val="000000"/>
                          </a:solidFill>
                          <a:latin typeface="Roboto Condensed Light" panose="02000000000000000000" pitchFamily="2" charset="0"/>
                          <a:ea typeface="Roboto Condensed Light" panose="02000000000000000000" pitchFamily="2" charset="0"/>
                        </a:rPr>
                        <a:t>Current ITSM/CRM or another vendor?</a:t>
                      </a:r>
                      <a:endParaRPr lang="en-US" sz="1600" b="0" i="0" dirty="0">
                        <a:solidFill>
                          <a:srgbClr val="000000"/>
                        </a:solidFill>
                        <a:latin typeface="Roboto Condensed Light" panose="02000000000000000000" pitchFamily="2" charset="0"/>
                        <a:ea typeface="Roboto Condensed Light" panose="02000000000000000000" pitchFamily="2" charset="0"/>
                      </a:endParaRPr>
                    </a:p>
                    <a:p>
                      <a:r>
                        <a:rPr lang="en-US" sz="1600" b="0" i="0" dirty="0">
                          <a:solidFill>
                            <a:srgbClr val="000000"/>
                          </a:solidFill>
                          <a:latin typeface="Roboto Condensed Light" panose="02000000000000000000" pitchFamily="2" charset="0"/>
                          <a:ea typeface="Roboto Condensed Light" panose="02000000000000000000" pitchFamily="2" charset="0"/>
                        </a:rPr>
                        <a:t>Many ITSM or CRM vendors have their own chatbot. Of course, this would make implementation simple, as you may already have the module needed for integration. However, do not rule out aftermarket additions. Ask your organization what you are trying to fulfill with the chatbot. Does the stock chatbot for your current ITSM or CRM fill that space? </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250972730"/>
                  </a:ext>
                </a:extLst>
              </a:tr>
            </a:tbl>
          </a:graphicData>
        </a:graphic>
      </p:graphicFrame>
    </p:spTree>
    <p:extLst>
      <p:ext uri="{BB962C8B-B14F-4D97-AF65-F5344CB8AC3E}">
        <p14:creationId xmlns:p14="http://schemas.microsoft.com/office/powerpoint/2010/main" val="4124350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AFA3460B-1D53-42B3-AEE9-E160A75B4DD1}&quot;/&gt;&lt;isInvalidForFieldText val=&quot;0&quot;/&gt;&lt;Image&gt;&lt;filename val=&quot;C:\Users\natalie.sansone\AppData\Local\Temp\CP8220724968Session\CPTrustFolder8220724984\PPTImport822012416828\data\asimages\{AFA3460B-1D53-42B3-AEE9-E160A75B4DD1}_16.png&quot;/&gt;&lt;left val=&quot;956&quot;/&gt;&lt;top val=&quot;-1&quot;/&gt;&lt;width val=&quot;324&quot;/&gt;&lt;height val=&quot;7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7&quot;/&gt;&lt;lineCharCount val=&quot;12&quot;/&gt;&lt;/TableIndex&gt;&lt;/ShapeTextInfo&gt;"/>
  <p:tag name="HTML_SHAPEINFO" val="&lt;ThreeDShapeInfo&gt;&lt;uuid val=&quot;{E9D1F414-E548-4C0D-AA1D-FA33352AB456}&quot;/&gt;&lt;isInvalidForFieldText val=&quot;0&quot;/&gt;&lt;Image&gt;&lt;filename val=&quot;C:\Users\natalie.sansone\AppData\Local\Temp\CP8220724968Session\CPTrustFolder8220724984\PPTImport822012416828\data\asimages\{E9D1F414-E548-4C0D-AA1D-FA33352AB456}_16.png&quot;/&gt;&lt;left val=&quot;256&quot;/&gt;&lt;top val=&quot;485&quot;/&gt;&lt;width val=&quot;120&quot;/&gt;&lt;height val=&quot;10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38A4A-71C8-4492-8A9B-ECF53A4F5231}&quot;/&gt;&lt;isInvalidForFieldText val=&quot;0&quot;/&gt;&lt;Image&gt;&lt;filename val=&quot;C:\Users\natalie.sansone\AppData\Local\Temp\CP8220724968Session\CPTrustFolder8220724984\PPTImport822012416828\data\asimages\{96C38A4A-71C8-4492-8A9B-ECF53A4F5231}_16.png&quot;/&gt;&lt;left val=&quot;372&quot;/&gt;&lt;top val=&quot;347&quot;/&gt;&lt;width val=&quot;56&quot;/&gt;&lt;height val=&quot;5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0&quot;/&gt;&lt;lineCharCount val=&quot;18&quot;/&gt;&lt;lineCharCount val=&quot;14&quot;/&gt;&lt;/TableIndex&gt;&lt;/ShapeTextInfo&gt;"/>
  <p:tag name="HTML_SHAPEINFO" val="&lt;ThreeDShapeInfo&gt;&lt;uuid val=&quot;{E09F5014-2C4C-48F5-9407-A8024D46B161}&quot;/&gt;&lt;isInvalidForFieldText val=&quot;0&quot;/&gt;&lt;Image&gt;&lt;filename val=&quot;C:\Users\natalie.sansone\AppData\Local\Temp\CP8220724968Session\CPTrustFolder8220724984\PPTImport822012416828\data\asimages\{E09F5014-2C4C-48F5-9407-A8024D46B161}_16.png&quot;/&gt;&lt;left val=&quot;421&quot;/&gt;&lt;top val=&quot;352&quot;/&gt;&lt;width val=&quot;150&quot;/&gt;&lt;height val=&quot;10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3&quot;/&gt;&lt;lineCharCount val=&quot;12&quot;/&gt;&lt;lineCharCount val=&quot;12&quot;/&gt;&lt;/TableIndex&gt;&lt;/ShapeTextInfo&gt;"/>
  <p:tag name="HTML_SHAPEINFO" val="&lt;ThreeDShapeInfo&gt;&lt;uuid val=&quot;{90D34A26-61AB-4A28-AE69-393D70125EE8}&quot;/&gt;&lt;isInvalidForFieldText val=&quot;0&quot;/&gt;&lt;Image&gt;&lt;filename val=&quot;C:\Users\natalie.sansone\AppData\Local\Temp\CP8220724968Session\CPTrustFolder8220724984\PPTImport822012416828\data\asimages\{90D34A26-61AB-4A28-AE69-393D70125EE8}_16.png&quot;/&gt;&lt;left val=&quot;421&quot;/&gt;&lt;top val=&quot;490&quot;/&gt;&lt;width val=&quot;126&quot;/&gt;&lt;height val=&quot;107&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81C16A-FA89-4C4B-8C06-BF439964DC40}&quot;/&gt;&lt;isInvalidForFieldText val=&quot;0&quot;/&gt;&lt;Image&gt;&lt;filename val=&quot;C:\Users\natalie.sansone\AppData\Local\Temp\CP8220724968Session\CPTrustFolder8220724984\PPTImport822012416828\data\asimages\{7381C16A-FA89-4C4B-8C06-BF439964DC40}_16.png&quot;/&gt;&lt;left val=&quot;542&quot;/&gt;&lt;top val=&quot;348&quot;/&gt;&lt;width val=&quot;55&quot;/&gt;&lt;height val=&quot;5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11&quot;/&gt;&lt;lineCharCount val=&quot;15&quot;/&gt;&lt;lineCharCount val=&quot;12&quot;/&gt;&lt;lineCharCount val=&quot;10&quot;/&gt;&lt;/TableIndex&gt;&lt;/ShapeTextInfo&gt;"/>
  <p:tag name="HTML_SHAPEINFO" val="&lt;ThreeDShapeInfo&gt;&lt;uuid val=&quot;{9D041F7F-B4D1-4CFA-8BF6-476072E66827}&quot;/&gt;&lt;isInvalidForFieldText val=&quot;0&quot;/&gt;&lt;Image&gt;&lt;filename val=&quot;C:\Users\natalie.sansone\AppData\Local\Temp\CP8220724968Session\CPTrustFolder8220724984\PPTImport822012416828\data\asimages\{9D041F7F-B4D1-4CFA-8BF6-476072E66827}_16.png&quot;/&gt;&lt;left val=&quot;592&quot;/&gt;&lt;top val=&quot;352&quot;/&gt;&lt;width val=&quot;137&quot;/&gt;&lt;height val=&quot;13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55F8865-0CC6-44E8-9126-E90AD3BD4A28}&quot;/&gt;&lt;isInvalidForFieldText val=&quot;0&quot;/&gt;&lt;Image&gt;&lt;filename val=&quot;C:\Users\natalie.sansone\AppData\Local\Temp\CP8220724968Session\CPTrustFolder8220724984\PPTImport822012416828\data\asimages\{755F8865-0CC6-44E8-9126-E90AD3BD4A28}_16.png&quot;/&gt;&lt;left val=&quot;1012&quot;/&gt;&lt;top val=&quot;674&quot;/&gt;&lt;width val=&quot;243&quot;/&gt;&lt;height val=&quot;23&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4&quot;/&gt;&lt;lineCharCount val=&quot;12&quot;/&gt;&lt;lineCharCount val=&quot;14&quot;/&gt;&lt;/TableIndex&gt;&lt;/ShapeTextInfo&gt;"/>
  <p:tag name="HTML_SHAPEINFO" val="&lt;ThreeDShapeInfo&gt;&lt;uuid val=&quot;{E014B474-F32A-4372-807B-DB4C9B862E10}&quot;/&gt;&lt;isInvalidForFieldText val=&quot;0&quot;/&gt;&lt;Image&gt;&lt;filename val=&quot;C:\Users\natalie.sansone\AppData\Local\Temp\CP8220724968Session\CPTrustFolder8220724984\PPTImport822012416828\data\asimages\{E014B474-F32A-4372-807B-DB4C9B862E10}_16.png&quot;/&gt;&lt;left val=&quot;592&quot;/&gt;&lt;top val=&quot;490&quot;/&gt;&lt;width val=&quot;118&quot;/&gt;&lt;height val=&quot;107&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E51CE0-FFE7-42C5-9268-C69AD7260F57}&quot;/&gt;&lt;isInvalidForFieldText val=&quot;0&quot;/&gt;&lt;Image&gt;&lt;filename val=&quot;C:\Users\natalie.sansone\AppData\Local\Temp\CP8220724968Session\CPTrustFolder8220724984\PPTImport822012416828\data\asimages\{84E51CE0-FFE7-42C5-9268-C69AD7260F57}_16.png&quot;/&gt;&lt;left val=&quot;568&quot;/&gt;&lt;top val=&quot;403&quot;/&gt;&lt;width val=&quot;3&quot;/&gt;&lt;height val=&quot;89&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C6706C-9433-4BB1-953C-066E225E5BF9}&quot;/&gt;&lt;isInvalidForFieldText val=&quot;0&quot;/&gt;&lt;Image&gt;&lt;filename val=&quot;C:\Users\natalie.sansone\AppData\Local\Temp\CP8220724968Session\CPTrustFolder8220724984\PPTImport822012416828\data\asimages\{06C6706C-9433-4BB1-953C-066E225E5BF9}_16.png&quot;/&gt;&lt;left val=&quot;541&quot;/&gt;&lt;top val=&quot;490&quot;/&gt;&lt;width val=&quot;55&quot;/&gt;&lt;height val=&quot;5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B8B66D-7957-48F1-B00B-0CD06BEE03EA}&quot;/&gt;&lt;isInvalidForFieldText val=&quot;0&quot;/&gt;&lt;Image&gt;&lt;filename val=&quot;C:\Users\natalie.sansone\AppData\Local\Temp\CP8220724968Session\CPTrustFolder8220724984\PPTImport822012416828\data\asimages\{DEB8B66D-7957-48F1-B00B-0CD06BEE03EA}_16.png&quot;/&gt;&lt;left val=&quot;717&quot;/&gt;&lt;top val=&quot;347&quot;/&gt;&lt;width val=&quot;55&quot;/&gt;&lt;height val=&quot;5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15&quot;/&gt;&lt;lineCharCount val=&quot;14&quot;/&gt;&lt;/TableIndex&gt;&lt;/ShapeTextInfo&gt;"/>
  <p:tag name="HTML_SHAPEINFO" val="&lt;ThreeDShapeInfo&gt;&lt;uuid val=&quot;{9E6D2209-8A17-4548-959D-9E0C2AA12002}&quot;/&gt;&lt;isInvalidForFieldText val=&quot;0&quot;/&gt;&lt;Image&gt;&lt;filename val=&quot;C:\Users\natalie.sansone\AppData\Local\Temp\CP8220724968Session\CPTrustFolder8220724984\PPTImport822012416828\data\asimages\{9E6D2209-8A17-4548-959D-9E0C2AA12002}_16.png&quot;/&gt;&lt;left val=&quot;766&quot;/&gt;&lt;top val=&quot;352&quot;/&gt;&lt;width val=&quot;136&quot;/&gt;&lt;height val=&quot;8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0&quot;/&gt;&lt;lineCharCount val=&quot;17&quot;/&gt;&lt;lineCharCount val=&quot;11&quot;/&gt;&lt;/TableIndex&gt;&lt;/ShapeTextInfo&gt;"/>
  <p:tag name="HTML_SHAPEINFO" val="&lt;ThreeDShapeInfo&gt;&lt;uuid val=&quot;{91B8FD51-CF2D-4E45-AD4C-62C71CE2E01C}&quot;/&gt;&lt;isInvalidForFieldText val=&quot;0&quot;/&gt;&lt;Image&gt;&lt;filename val=&quot;C:\Users\natalie.sansone\AppData\Local\Temp\CP8220724968Session\CPTrustFolder8220724984\PPTImport822012416828\data\asimages\{91B8FD51-CF2D-4E45-AD4C-62C71CE2E01C}_16.png&quot;/&gt;&lt;left val=&quot;766&quot;/&gt;&lt;top val=&quot;490&quot;/&gt;&lt;width val=&quot;139&quot;/&gt;&lt;height val=&quot;10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479C18-9940-4388-811D-1939BAE52F28}&quot;/&gt;&lt;isInvalidForFieldText val=&quot;0&quot;/&gt;&lt;Image&gt;&lt;filename val=&quot;C:\Users\natalie.sansone\AppData\Local\Temp\CP8220724968Session\CPTrustFolder8220724984\PPTImport822012416828\data\asimages\{CC479C18-9940-4388-811D-1939BAE52F28}_16.png&quot;/&gt;&lt;left val=&quot;743&quot;/&gt;&lt;top val=&quot;402&quot;/&gt;&lt;width val=&quot;3&quot;/&gt;&lt;height val=&quot;8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0259C7-4627-4C8D-BC35-F326B8C02A6D}&quot;/&gt;&lt;isInvalidForFieldText val=&quot;0&quot;/&gt;&lt;Image&gt;&lt;filename val=&quot;C:\Users\natalie.sansone\AppData\Local\Temp\CP8220724968Session\CPTrustFolder8220724984\PPTImport822012416828\data\asimages\{C10259C7-4627-4C8D-BC35-F326B8C02A6D}_16.png&quot;/&gt;&lt;left val=&quot;716&quot;/&gt;&lt;top val=&quot;489&quot;/&gt;&lt;width val=&quot;56&quot;/&gt;&lt;height val=&quot;56&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11&quot;/&gt;&lt;lineCharCount val=&quot;10&quot;/&gt;&lt;lineCharCount val=&quot;1&quot;/&gt;&lt;lineCharCount val=&quot;11&quot;/&gt;&lt;lineCharCount val=&quot;1&quot;/&gt;&lt;lineCharCount val=&quot;18&quot;/&gt;&lt;lineCharCount val=&quot;1&quot;/&gt;&lt;lineCharCount val=&quot;10&quot;/&gt;&lt;/TableIndex&gt;&lt;/ShapeTextInfo&gt;"/>
  <p:tag name="HTML_SHAPEINFO" val="&lt;ThreeDShapeInfo&gt;&lt;uuid val=&quot;{4E849F1B-288C-489E-B5ED-1EB974316CE9}&quot;/&gt;&lt;isInvalidForFieldText val=&quot;0&quot;/&gt;&lt;Image&gt;&lt;filename val=&quot;C:\Users\natalie.sansone\AppData\Local\Temp\CP8220724968Session\CPTrustFolder8220724984\PPTImport822012416828\data\asimages\{4E849F1B-288C-489E-B5ED-1EB974316CE9}_16.png&quot;/&gt;&lt;left val=&quot;990&quot;/&gt;&lt;top val=&quot;183&quot;/&gt;&lt;width val=&quot;272&quot;/&gt;&lt;height val=&quot;3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2C41969-24DE-4EB9-8B46-A382E2CC6BF7}&quot;/&gt;&lt;isInvalidForFieldText val=&quot;0&quot;/&gt;&lt;Image&gt;&lt;filename val=&quot;C:\Users\natalie.sansone\AppData\Local\Temp\CP8220724968Session\CPTrustFolder8220724984\PPTImport822012416828\data\asimages\{42C41969-24DE-4EB9-8B46-A382E2CC6BF7}_16.png&quot;/&gt;&lt;left val=&quot;4&quot;/&gt;&lt;top val=&quot;28&quot;/&gt;&lt;width val=&quot;733&quot;/&gt;&lt;height val=&quot;14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29F339E-C602-40BD-9DCA-E448DEF8B45F}&quot;/&gt;&lt;isInvalidForFieldText val=&quot;0&quot;/&gt;&lt;Image&gt;&lt;filename val=&quot;C:\Users\natalie.sansone\AppData\Local\Temp\CP8220724968Session\CPTrustFolder8220724984\PPTImport822012416828\data\asimages\{A29F339E-C602-40BD-9DCA-E448DEF8B45F}_16.png&quot;/&gt;&lt;left val=&quot;20&quot;/&gt;&lt;top val=&quot;120&quot;/&gt;&lt;width val=&quot;801&quot;/&gt;&lt;height val=&quot;8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83ABA-C57C-4A97-AAAC-8381DAB36AE5}&quot;/&gt;&lt;isInvalidForFieldText val=&quot;0&quot;/&gt;&lt;Image&gt;&lt;filename val=&quot;C:\Users\natalie.sansone\AppData\Local\Temp\CP8220724968Session\CPTrustFolder8220724984\PPTImport822012416828\data\asimages\{9B383ABA-C57C-4A97-AAAC-8381DAB36AE5}_16.png&quot;/&gt;&lt;left val=&quot;26&quot;/&gt;&lt;top val=&quot;342&quot;/&gt;&lt;width val=&quot;55&quot;/&gt;&lt;height val=&quot;5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07E574-932B-4458-8098-133C4B777F71}&quot;/&gt;&lt;isInvalidForFieldText val=&quot;0&quot;/&gt;&lt;Image&gt;&lt;filename val=&quot;C:\Users\natalie.sansone\AppData\Local\Temp\CP8220724968Session\CPTrustFolder8220724984\PPTImport822012416828\data\asimages\{A207E574-932B-4458-8098-133C4B777F71}_16.png&quot;/&gt;&lt;left val=&quot;30&quot;/&gt;&lt;top val=&quot;218&quot;/&gt;&lt;width val=&quot;910&quot;/&gt;&lt;height val=&quot;10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7&quot;/&gt;&lt;lineCharCount val=&quot;12&quot;/&gt;&lt;lineCharCount val=&quot;10&quot;/&gt;&lt;/TableIndex&gt;&lt;/ShapeTextInfo&gt;"/>
  <p:tag name="HTML_SHAPEINFO" val="&lt;ThreeDShapeInfo&gt;&lt;uuid val=&quot;{C1C9C7AA-DE78-4977-A3C5-14E7A430BD5F}&quot;/&gt;&lt;isInvalidForFieldText val=&quot;0&quot;/&gt;&lt;Image&gt;&lt;filename val=&quot;C:\Users\natalie.sansone\AppData\Local\Temp\CP8220724968Session\CPTrustFolder8220724984\PPTImport822012416828\data\asimages\{C1C9C7AA-DE78-4977-A3C5-14E7A430BD5F}_16.png&quot;/&gt;&lt;left val=&quot;256&quot;/&gt;&lt;top val=&quot;346&quot;/&gt;&lt;width val=&quot;114&quot;/&gt;&lt;height val=&quot;107&quot;/&gt;&lt;hasText val=&quot;1&quot;/&gt;&lt;/Image&gt;&lt;/ThreeDShapeInfo&gt;"/>
</p:tagLst>
</file>

<file path=ppt/theme/theme1.xml><?xml version="1.0" encoding="utf-8"?>
<a:theme xmlns:a="http://schemas.openxmlformats.org/drawingml/2006/main" name="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BackCovers&amp;Dividers-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3.xml><?xml version="1.0" encoding="utf-8"?>
<a:theme xmlns:a="http://schemas.openxmlformats.org/drawingml/2006/main" name="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4.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2623</Words>
  <Application>Microsoft Office PowerPoint</Application>
  <PresentationFormat>Custom</PresentationFormat>
  <Paragraphs>192</Paragraphs>
  <Slides>18</Slides>
  <Notes>11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Exo</vt:lpstr>
      <vt:lpstr>Roboto Condensed Light</vt:lpstr>
      <vt:lpstr>Roboto</vt:lpstr>
      <vt:lpstr>Exo Light</vt:lpstr>
      <vt:lpstr>Courier New</vt:lpstr>
      <vt:lpstr>Montserrat SemiBold</vt:lpstr>
      <vt:lpstr>Calibri</vt:lpstr>
      <vt:lpstr>Montserrat Light</vt:lpstr>
      <vt:lpstr>Arial</vt:lpstr>
      <vt:lpstr>Montserrat</vt:lpstr>
      <vt:lpstr>FrontCovers-Light</vt:lpstr>
      <vt:lpstr>BackCovers&amp;Dividers-Dark</vt:lpstr>
      <vt:lpstr>BackCovers&amp;Dividers-Light</vt:lpstr>
      <vt:lpstr>Slide-Generic</vt:lpstr>
      <vt:lpstr>PowerPoint Presentation</vt:lpstr>
      <vt:lpstr>Info-Tech’s methodology to Build a Chatbot Proof of Concept</vt:lpstr>
      <vt:lpstr>Scope your project carefully</vt:lpstr>
      <vt:lpstr>Improve employee self-service</vt:lpstr>
      <vt:lpstr>Improve external customer experience</vt:lpstr>
      <vt:lpstr>Improve service</vt:lpstr>
      <vt:lpstr>Avoid these pitfalls to implement a thriving chatbot</vt:lpstr>
      <vt:lpstr>Critical decisions for chatbot implementation</vt:lpstr>
      <vt:lpstr>Critical decisions for chatbot implementation</vt:lpstr>
      <vt:lpstr>Insight summary</vt:lpstr>
      <vt:lpstr>Blueprint benefits </vt:lpstr>
      <vt:lpstr>Build your business case for a chatbot POC</vt:lpstr>
      <vt:lpstr>Chatbots and scalability</vt:lpstr>
      <vt:lpstr>Blueprint deliverables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2021-03-01T15:37:40Z</dcterms:created>
  <dcterms:modified xsi:type="dcterms:W3CDTF">2021-03-01T15:37:42Z</dcterms:modified>
</cp:coreProperties>
</file>